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6" r:id="rId3"/>
    <p:sldId id="295" r:id="rId4"/>
    <p:sldId id="300" r:id="rId5"/>
    <p:sldId id="269" r:id="rId6"/>
    <p:sldId id="271" r:id="rId7"/>
    <p:sldId id="297" r:id="rId8"/>
    <p:sldId id="298" r:id="rId9"/>
    <p:sldId id="299" r:id="rId10"/>
    <p:sldId id="301" r:id="rId11"/>
    <p:sldId id="270" r:id="rId12"/>
    <p:sldId id="272" r:id="rId13"/>
    <p:sldId id="273" r:id="rId14"/>
    <p:sldId id="274" r:id="rId15"/>
    <p:sldId id="276" r:id="rId16"/>
    <p:sldId id="277" r:id="rId17"/>
    <p:sldId id="278" r:id="rId18"/>
    <p:sldId id="279" r:id="rId19"/>
    <p:sldId id="280" r:id="rId20"/>
    <p:sldId id="281" r:id="rId21"/>
    <p:sldId id="282" r:id="rId22"/>
    <p:sldId id="285" r:id="rId23"/>
    <p:sldId id="283" r:id="rId24"/>
    <p:sldId id="302" r:id="rId25"/>
    <p:sldId id="303" r:id="rId26"/>
    <p:sldId id="304" r:id="rId27"/>
    <p:sldId id="286" r:id="rId28"/>
    <p:sldId id="284" r:id="rId29"/>
    <p:sldId id="287" r:id="rId30"/>
    <p:sldId id="288" r:id="rId31"/>
    <p:sldId id="289" r:id="rId32"/>
    <p:sldId id="291" r:id="rId33"/>
    <p:sldId id="293" r:id="rId34"/>
    <p:sldId id="294" r:id="rId35"/>
    <p:sldId id="257" r:id="rId36"/>
    <p:sldId id="296" r:id="rId37"/>
    <p:sldId id="275" r:id="rId38"/>
    <p:sldId id="292" r:id="rId39"/>
    <p:sldId id="258" r:id="rId40"/>
    <p:sldId id="259" r:id="rId41"/>
    <p:sldId id="261" r:id="rId42"/>
    <p:sldId id="260" r:id="rId43"/>
    <p:sldId id="262" r:id="rId44"/>
    <p:sldId id="263" r:id="rId45"/>
    <p:sldId id="264" r:id="rId46"/>
    <p:sldId id="265" r:id="rId47"/>
    <p:sldId id="267" r:id="rId48"/>
  </p:sldIdLst>
  <p:sldSz cx="12192000" cy="6858000"/>
  <p:notesSz cx="6858000" cy="9144000"/>
  <p:embeddedFontLst>
    <p:embeddedFont>
      <p:font typeface="Colonna MT" panose="04020805060202030203" pitchFamily="82" charset="0"/>
      <p:regular r:id="rId49"/>
    </p:embeddedFont>
    <p:embeddedFont>
      <p:font typeface="Comic Sans MS" panose="030F0702030302020204" pitchFamily="66" charset="0"/>
      <p:regular r:id="rId50"/>
      <p:bold r:id="rId51"/>
      <p:italic r:id="rId52"/>
      <p:boldItalic r:id="rId53"/>
    </p:embeddedFont>
    <p:embeddedFont>
      <p:font typeface="Verdana" panose="020B060403050404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55" d="100"/>
          <a:sy n="55" d="100"/>
        </p:scale>
        <p:origin x="98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54F043-D546-48DB-A20D-792B2B2AEB9C}"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91635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54F043-D546-48DB-A20D-792B2B2AEB9C}"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304633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54F043-D546-48DB-A20D-792B2B2AEB9C}"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235281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54F043-D546-48DB-A20D-792B2B2AEB9C}"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321739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4F043-D546-48DB-A20D-792B2B2AEB9C}"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203068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54F043-D546-48DB-A20D-792B2B2AEB9C}" type="datetimeFigureOut">
              <a:rPr lang="en-US" smtClean="0"/>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393762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54F043-D546-48DB-A20D-792B2B2AEB9C}" type="datetimeFigureOut">
              <a:rPr lang="en-US" smtClean="0"/>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363958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54F043-D546-48DB-A20D-792B2B2AEB9C}" type="datetimeFigureOut">
              <a:rPr lang="en-US" smtClean="0"/>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355151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4F043-D546-48DB-A20D-792B2B2AEB9C}" type="datetimeFigureOut">
              <a:rPr lang="en-US" smtClean="0"/>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29212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4F043-D546-48DB-A20D-792B2B2AEB9C}" type="datetimeFigureOut">
              <a:rPr lang="en-US" smtClean="0"/>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59341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4F043-D546-48DB-A20D-792B2B2AEB9C}" type="datetimeFigureOut">
              <a:rPr lang="en-US" smtClean="0"/>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AE36C-4A07-4C64-86C4-7002813E2EB9}" type="slidenum">
              <a:rPr lang="en-US" smtClean="0"/>
              <a:t>‹#›</a:t>
            </a:fld>
            <a:endParaRPr lang="en-US"/>
          </a:p>
        </p:txBody>
      </p:sp>
    </p:spTree>
    <p:extLst>
      <p:ext uri="{BB962C8B-B14F-4D97-AF65-F5344CB8AC3E}">
        <p14:creationId xmlns:p14="http://schemas.microsoft.com/office/powerpoint/2010/main" val="136804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0D54F043-D546-48DB-A20D-792B2B2AEB9C}" type="datetimeFigureOut">
              <a:rPr lang="en-US" smtClean="0"/>
              <a:pPr/>
              <a:t>11/26/2025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9C8AE36C-4A07-4C64-86C4-7002813E2EB9}" type="slidenum">
              <a:rPr lang="en-US" smtClean="0"/>
              <a:pPr/>
              <a:t>‹#›</a:t>
            </a:fld>
            <a:endParaRPr lang="en-US" dirty="0"/>
          </a:p>
        </p:txBody>
      </p:sp>
    </p:spTree>
    <p:extLst>
      <p:ext uri="{BB962C8B-B14F-4D97-AF65-F5344CB8AC3E}">
        <p14:creationId xmlns:p14="http://schemas.microsoft.com/office/powerpoint/2010/main" val="1920970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churchofjesuschrist.org/study/manual/old-testament-student-manual-kings-malachi/chapter-14?lang=eng" TargetMode="External"/><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15FBE-50F4-4C06-A1A3-2D5936F26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371601"/>
            <a:ext cx="12115800" cy="2031325"/>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Yesterday, Today, and Tomorrow</a:t>
            </a:r>
          </a:p>
          <a:p>
            <a:pPr algn="ctr"/>
            <a:r>
              <a:rPr lang="en-US" sz="6000" dirty="0">
                <a:solidFill>
                  <a:schemeClr val="bg1"/>
                </a:solidFill>
                <a:latin typeface="Calibri" panose="020F0502020204030204" pitchFamily="34" charset="0"/>
              </a:rPr>
              <a:t>Introduction to Isaiah</a:t>
            </a:r>
          </a:p>
        </p:txBody>
      </p:sp>
      <p:sp>
        <p:nvSpPr>
          <p:cNvPr id="5" name="Rectangle 4"/>
          <p:cNvSpPr/>
          <p:nvPr/>
        </p:nvSpPr>
        <p:spPr>
          <a:xfrm>
            <a:off x="3769643" y="4155100"/>
            <a:ext cx="6379029" cy="1200329"/>
          </a:xfrm>
          <a:prstGeom prst="rect">
            <a:avLst/>
          </a:prstGeom>
        </p:spPr>
        <p:txBody>
          <a:bodyPr wrap="square">
            <a:spAutoFit/>
          </a:bodyPr>
          <a:lstStyle/>
          <a:p>
            <a:r>
              <a:rPr lang="en-US" b="0" i="1" dirty="0">
                <a:solidFill>
                  <a:schemeClr val="bg1"/>
                </a:solidFill>
                <a:effectLst/>
                <a:latin typeface="Calibri" panose="020F0502020204030204" pitchFamily="34" charset="0"/>
              </a:rPr>
              <a:t> And now, behold, I say unto you, that ye ought to search these things. Yea, a commandment I give unto you that ye search these things diligently; for great are the words of Isaiah.</a:t>
            </a:r>
          </a:p>
          <a:p>
            <a:r>
              <a:rPr lang="en-US" i="1" dirty="0">
                <a:solidFill>
                  <a:schemeClr val="bg1"/>
                </a:solidFill>
                <a:latin typeface="Calibri" panose="020F0502020204030204" pitchFamily="34" charset="0"/>
              </a:rPr>
              <a:t>3 Nephi 23:1</a:t>
            </a:r>
          </a:p>
        </p:txBody>
      </p:sp>
      <p:grpSp>
        <p:nvGrpSpPr>
          <p:cNvPr id="7" name="Group 6"/>
          <p:cNvGrpSpPr/>
          <p:nvPr/>
        </p:nvGrpSpPr>
        <p:grpSpPr>
          <a:xfrm>
            <a:off x="1183973" y="2836687"/>
            <a:ext cx="1892858" cy="3265220"/>
            <a:chOff x="1593589" y="398948"/>
            <a:chExt cx="2902209" cy="5087452"/>
          </a:xfrm>
        </p:grpSpPr>
        <p:grpSp>
          <p:nvGrpSpPr>
            <p:cNvPr id="8" name="Group 33"/>
            <p:cNvGrpSpPr/>
            <p:nvPr/>
          </p:nvGrpSpPr>
          <p:grpSpPr>
            <a:xfrm>
              <a:off x="1593589" y="398948"/>
              <a:ext cx="2902209" cy="5087452"/>
              <a:chOff x="1593589" y="398948"/>
              <a:chExt cx="1375870" cy="4260181"/>
            </a:xfrm>
          </p:grpSpPr>
          <p:sp>
            <p:nvSpPr>
              <p:cNvPr id="26"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7" name="Group 23"/>
              <p:cNvGrpSpPr/>
              <p:nvPr/>
            </p:nvGrpSpPr>
            <p:grpSpPr>
              <a:xfrm>
                <a:off x="2383609" y="1732280"/>
                <a:ext cx="585850" cy="1566411"/>
                <a:chOff x="4699336" y="2759583"/>
                <a:chExt cx="1168064" cy="2193417"/>
              </a:xfrm>
            </p:grpSpPr>
            <p:sp>
              <p:nvSpPr>
                <p:cNvPr id="42"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3"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4"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38"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9"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9" name="Group 43"/>
            <p:cNvGrpSpPr/>
            <p:nvPr/>
          </p:nvGrpSpPr>
          <p:grpSpPr>
            <a:xfrm rot="5003920">
              <a:off x="2288001" y="3506278"/>
              <a:ext cx="2489460" cy="381000"/>
              <a:chOff x="1600200" y="6781800"/>
              <a:chExt cx="2754086" cy="1143000"/>
            </a:xfrm>
          </p:grpSpPr>
          <p:sp>
            <p:nvSpPr>
              <p:cNvPr id="19" name="Chevron 18"/>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0" name="Chevron 19"/>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1" name="Chevron 20"/>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2" name="Chevron 21"/>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3" name="Chevron 22"/>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4" name="Chevron 23"/>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5" name="Chevron 24"/>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10" name="Group 44"/>
            <p:cNvGrpSpPr/>
            <p:nvPr/>
          </p:nvGrpSpPr>
          <p:grpSpPr>
            <a:xfrm rot="16596080" flipH="1">
              <a:off x="1145001" y="3506278"/>
              <a:ext cx="2489460" cy="381000"/>
              <a:chOff x="1600200" y="6781800"/>
              <a:chExt cx="2754086" cy="1143000"/>
            </a:xfrm>
          </p:grpSpPr>
          <p:sp>
            <p:nvSpPr>
              <p:cNvPr id="12" name="Chevron 11"/>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3" name="Chevron 12"/>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4" name="Chevron 13"/>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5" name="Chevron 14"/>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6" name="Chevron 15"/>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7" name="Chevron 16"/>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8" name="Chevron 17"/>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sp>
          <p:nvSpPr>
            <p:cNvPr id="11" name="Rectangle 10"/>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Tree>
    <p:extLst>
      <p:ext uri="{BB962C8B-B14F-4D97-AF65-F5344CB8AC3E}">
        <p14:creationId xmlns:p14="http://schemas.microsoft.com/office/powerpoint/2010/main" val="252566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w4eu.com/wp-content/uploads/2015/03/grunge-blue-background.jpg">
            <a:extLst>
              <a:ext uri="{FF2B5EF4-FFF2-40B4-BE49-F238E27FC236}">
                <a16:creationId xmlns:a16="http://schemas.microsoft.com/office/drawing/2014/main" id="{27D62302-18F7-7333-CD54-73283B1650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9838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234BC5-FEE8-B4D0-0FD6-24FCB3B31B01}"/>
              </a:ext>
            </a:extLst>
          </p:cNvPr>
          <p:cNvSpPr txBox="1"/>
          <p:nvPr/>
        </p:nvSpPr>
        <p:spPr>
          <a:xfrm>
            <a:off x="0" y="1371601"/>
            <a:ext cx="12115800" cy="2031325"/>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White As Snow</a:t>
            </a:r>
          </a:p>
          <a:p>
            <a:pPr algn="ctr"/>
            <a:r>
              <a:rPr lang="en-US" sz="6000" dirty="0">
                <a:solidFill>
                  <a:schemeClr val="bg1"/>
                </a:solidFill>
                <a:latin typeface="Calibri" panose="020F0502020204030204" pitchFamily="34" charset="0"/>
              </a:rPr>
              <a:t>Isaiah 1-2</a:t>
            </a:r>
          </a:p>
        </p:txBody>
      </p:sp>
      <p:grpSp>
        <p:nvGrpSpPr>
          <p:cNvPr id="4" name="Group 3">
            <a:extLst>
              <a:ext uri="{FF2B5EF4-FFF2-40B4-BE49-F238E27FC236}">
                <a16:creationId xmlns:a16="http://schemas.microsoft.com/office/drawing/2014/main" id="{83781BBA-A151-55A7-86D0-AA96C837EF75}"/>
              </a:ext>
            </a:extLst>
          </p:cNvPr>
          <p:cNvGrpSpPr/>
          <p:nvPr/>
        </p:nvGrpSpPr>
        <p:grpSpPr>
          <a:xfrm>
            <a:off x="1473340" y="2813538"/>
            <a:ext cx="1892858" cy="3265220"/>
            <a:chOff x="1593589" y="398948"/>
            <a:chExt cx="2902209" cy="5087452"/>
          </a:xfrm>
        </p:grpSpPr>
        <p:grpSp>
          <p:nvGrpSpPr>
            <p:cNvPr id="5" name="Group 33">
              <a:extLst>
                <a:ext uri="{FF2B5EF4-FFF2-40B4-BE49-F238E27FC236}">
                  <a16:creationId xmlns:a16="http://schemas.microsoft.com/office/drawing/2014/main" id="{115BB188-627E-3AE8-1B61-4AB6529A76C0}"/>
                </a:ext>
              </a:extLst>
            </p:cNvPr>
            <p:cNvGrpSpPr/>
            <p:nvPr/>
          </p:nvGrpSpPr>
          <p:grpSpPr>
            <a:xfrm>
              <a:off x="1593589" y="398948"/>
              <a:ext cx="2902209" cy="5087452"/>
              <a:chOff x="1593589" y="398948"/>
              <a:chExt cx="1375870" cy="4260181"/>
            </a:xfrm>
          </p:grpSpPr>
          <p:sp>
            <p:nvSpPr>
              <p:cNvPr id="23" name="Oval 28">
                <a:extLst>
                  <a:ext uri="{FF2B5EF4-FFF2-40B4-BE49-F238E27FC236}">
                    <a16:creationId xmlns:a16="http://schemas.microsoft.com/office/drawing/2014/main" id="{5B24EED8-A120-0510-F38F-3A56F900F326}"/>
                  </a:ext>
                </a:extLst>
              </p:cNvPr>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Oval 29">
                <a:extLst>
                  <a:ext uri="{FF2B5EF4-FFF2-40B4-BE49-F238E27FC236}">
                    <a16:creationId xmlns:a16="http://schemas.microsoft.com/office/drawing/2014/main" id="{AF8B769D-B75D-4931-C137-7104244E43B6}"/>
                  </a:ext>
                </a:extLst>
              </p:cNvPr>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Oval 30">
                <a:extLst>
                  <a:ext uri="{FF2B5EF4-FFF2-40B4-BE49-F238E27FC236}">
                    <a16:creationId xmlns:a16="http://schemas.microsoft.com/office/drawing/2014/main" id="{3910F0C8-49C5-74DC-1BBD-5095306736AB}"/>
                  </a:ext>
                </a:extLst>
              </p:cNvPr>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6" name="Trapezoid 31">
                <a:extLst>
                  <a:ext uri="{FF2B5EF4-FFF2-40B4-BE49-F238E27FC236}">
                    <a16:creationId xmlns:a16="http://schemas.microsoft.com/office/drawing/2014/main" id="{579FC0D3-86A0-8625-234B-B48B68CA946F}"/>
                  </a:ext>
                </a:extLst>
              </p:cNvPr>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Trapezoid 32">
                <a:extLst>
                  <a:ext uri="{FF2B5EF4-FFF2-40B4-BE49-F238E27FC236}">
                    <a16:creationId xmlns:a16="http://schemas.microsoft.com/office/drawing/2014/main" id="{10BE5060-86A9-0C3A-9839-C4D9E50A015C}"/>
                  </a:ext>
                </a:extLst>
              </p:cNvPr>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Trapezoid 33">
                <a:extLst>
                  <a:ext uri="{FF2B5EF4-FFF2-40B4-BE49-F238E27FC236}">
                    <a16:creationId xmlns:a16="http://schemas.microsoft.com/office/drawing/2014/main" id="{AAA0B543-0138-9788-7EBD-A452F3490160}"/>
                  </a:ext>
                </a:extLst>
              </p:cNvPr>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Trapezoid 34">
                <a:extLst>
                  <a:ext uri="{FF2B5EF4-FFF2-40B4-BE49-F238E27FC236}">
                    <a16:creationId xmlns:a16="http://schemas.microsoft.com/office/drawing/2014/main" id="{BD760C34-CBF9-819F-94D0-41DF02AD0947}"/>
                  </a:ext>
                </a:extLst>
              </p:cNvPr>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Trapezoid 35">
                <a:extLst>
                  <a:ext uri="{FF2B5EF4-FFF2-40B4-BE49-F238E27FC236}">
                    <a16:creationId xmlns:a16="http://schemas.microsoft.com/office/drawing/2014/main" id="{B65709F3-B9D4-1B09-C2C6-3B7F864DCA97}"/>
                  </a:ext>
                </a:extLst>
              </p:cNvPr>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Cloud 36">
                <a:extLst>
                  <a:ext uri="{FF2B5EF4-FFF2-40B4-BE49-F238E27FC236}">
                    <a16:creationId xmlns:a16="http://schemas.microsoft.com/office/drawing/2014/main" id="{E2CDF4BC-7DC8-D666-E89B-EA31AE999894}"/>
                  </a:ext>
                </a:extLst>
              </p:cNvPr>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Cloud 37">
                <a:extLst>
                  <a:ext uri="{FF2B5EF4-FFF2-40B4-BE49-F238E27FC236}">
                    <a16:creationId xmlns:a16="http://schemas.microsoft.com/office/drawing/2014/main" id="{70E19288-48BA-CBA0-9BA9-3F2C5FF6A842}"/>
                  </a:ext>
                </a:extLst>
              </p:cNvPr>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Oval 38">
                <a:extLst>
                  <a:ext uri="{FF2B5EF4-FFF2-40B4-BE49-F238E27FC236}">
                    <a16:creationId xmlns:a16="http://schemas.microsoft.com/office/drawing/2014/main" id="{2EB2C868-6508-170B-B2D9-FCDD784777FE}"/>
                  </a:ext>
                </a:extLst>
              </p:cNvPr>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4" name="Group 23">
                <a:extLst>
                  <a:ext uri="{FF2B5EF4-FFF2-40B4-BE49-F238E27FC236}">
                    <a16:creationId xmlns:a16="http://schemas.microsoft.com/office/drawing/2014/main" id="{08C51914-2B14-12E3-47CB-58D74FB9E6C5}"/>
                  </a:ext>
                </a:extLst>
              </p:cNvPr>
              <p:cNvGrpSpPr/>
              <p:nvPr/>
            </p:nvGrpSpPr>
            <p:grpSpPr>
              <a:xfrm>
                <a:off x="2383609" y="1732280"/>
                <a:ext cx="585850" cy="1566411"/>
                <a:chOff x="4699336" y="2759583"/>
                <a:chExt cx="1168064" cy="2193417"/>
              </a:xfrm>
            </p:grpSpPr>
            <p:sp>
              <p:nvSpPr>
                <p:cNvPr id="39" name="Oval 44">
                  <a:extLst>
                    <a:ext uri="{FF2B5EF4-FFF2-40B4-BE49-F238E27FC236}">
                      <a16:creationId xmlns:a16="http://schemas.microsoft.com/office/drawing/2014/main" id="{31AAA5B0-3F05-FBE9-5525-CBF97EBF7DED}"/>
                    </a:ext>
                  </a:extLst>
                </p:cNvPr>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Trapezoid 45">
                  <a:extLst>
                    <a:ext uri="{FF2B5EF4-FFF2-40B4-BE49-F238E27FC236}">
                      <a16:creationId xmlns:a16="http://schemas.microsoft.com/office/drawing/2014/main" id="{44C47421-FB3C-D15E-0E23-6D1FF1EC4F5E}"/>
                    </a:ext>
                  </a:extLst>
                </p:cNvPr>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Trapezoid 46">
                  <a:extLst>
                    <a:ext uri="{FF2B5EF4-FFF2-40B4-BE49-F238E27FC236}">
                      <a16:creationId xmlns:a16="http://schemas.microsoft.com/office/drawing/2014/main" id="{764945F8-A2BD-318B-4ECF-BAFA1F6C6333}"/>
                    </a:ext>
                  </a:extLst>
                </p:cNvPr>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35" name="Cloud 34">
                <a:extLst>
                  <a:ext uri="{FF2B5EF4-FFF2-40B4-BE49-F238E27FC236}">
                    <a16:creationId xmlns:a16="http://schemas.microsoft.com/office/drawing/2014/main" id="{41F46E9D-2BC8-F1D5-1EEF-2D69E6D01A03}"/>
                  </a:ext>
                </a:extLst>
              </p:cNvPr>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Trapezoid 39">
                <a:extLst>
                  <a:ext uri="{FF2B5EF4-FFF2-40B4-BE49-F238E27FC236}">
                    <a16:creationId xmlns:a16="http://schemas.microsoft.com/office/drawing/2014/main" id="{3CAC980C-CFBB-2C32-A334-0C43A8183003}"/>
                  </a:ext>
                </a:extLst>
              </p:cNvPr>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Cloud 42">
                <a:extLst>
                  <a:ext uri="{FF2B5EF4-FFF2-40B4-BE49-F238E27FC236}">
                    <a16:creationId xmlns:a16="http://schemas.microsoft.com/office/drawing/2014/main" id="{028AF6D1-790F-BD65-26BC-C909C4245CA8}"/>
                  </a:ext>
                </a:extLst>
              </p:cNvPr>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Oval 43">
                <a:extLst>
                  <a:ext uri="{FF2B5EF4-FFF2-40B4-BE49-F238E27FC236}">
                    <a16:creationId xmlns:a16="http://schemas.microsoft.com/office/drawing/2014/main" id="{875EAB68-A099-A4A9-2FC4-CDC7981BB297}"/>
                  </a:ext>
                </a:extLst>
              </p:cNvPr>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6" name="Group 43">
              <a:extLst>
                <a:ext uri="{FF2B5EF4-FFF2-40B4-BE49-F238E27FC236}">
                  <a16:creationId xmlns:a16="http://schemas.microsoft.com/office/drawing/2014/main" id="{3BA45C55-70E7-F6DE-2A07-4EEE3E49208F}"/>
                </a:ext>
              </a:extLst>
            </p:cNvPr>
            <p:cNvGrpSpPr/>
            <p:nvPr/>
          </p:nvGrpSpPr>
          <p:grpSpPr>
            <a:xfrm rot="5003920">
              <a:off x="2288001" y="3506278"/>
              <a:ext cx="2489460" cy="381000"/>
              <a:chOff x="1600200" y="6781800"/>
              <a:chExt cx="2754086" cy="1143000"/>
            </a:xfrm>
          </p:grpSpPr>
          <p:sp>
            <p:nvSpPr>
              <p:cNvPr id="16" name="Chevron 18">
                <a:extLst>
                  <a:ext uri="{FF2B5EF4-FFF2-40B4-BE49-F238E27FC236}">
                    <a16:creationId xmlns:a16="http://schemas.microsoft.com/office/drawing/2014/main" id="{52EBCA3A-5FBC-A88F-FB01-25E4A0A40459}"/>
                  </a:ext>
                </a:extLst>
              </p:cNvPr>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7" name="Chevron 19">
                <a:extLst>
                  <a:ext uri="{FF2B5EF4-FFF2-40B4-BE49-F238E27FC236}">
                    <a16:creationId xmlns:a16="http://schemas.microsoft.com/office/drawing/2014/main" id="{DCE0CBDE-492B-B132-46B1-500A59A41F47}"/>
                  </a:ext>
                </a:extLst>
              </p:cNvPr>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8" name="Chevron 20">
                <a:extLst>
                  <a:ext uri="{FF2B5EF4-FFF2-40B4-BE49-F238E27FC236}">
                    <a16:creationId xmlns:a16="http://schemas.microsoft.com/office/drawing/2014/main" id="{B46434AD-3F28-8C1D-5C13-9FED143E9C21}"/>
                  </a:ext>
                </a:extLst>
              </p:cNvPr>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9" name="Chevron 21">
                <a:extLst>
                  <a:ext uri="{FF2B5EF4-FFF2-40B4-BE49-F238E27FC236}">
                    <a16:creationId xmlns:a16="http://schemas.microsoft.com/office/drawing/2014/main" id="{014B03C5-A78E-483E-EAD3-E1FE2254BDBB}"/>
                  </a:ext>
                </a:extLst>
              </p:cNvPr>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0" name="Chevron 22">
                <a:extLst>
                  <a:ext uri="{FF2B5EF4-FFF2-40B4-BE49-F238E27FC236}">
                    <a16:creationId xmlns:a16="http://schemas.microsoft.com/office/drawing/2014/main" id="{586069ED-60F6-2890-745A-D0CA9611AB31}"/>
                  </a:ext>
                </a:extLst>
              </p:cNvPr>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1" name="Chevron 23">
                <a:extLst>
                  <a:ext uri="{FF2B5EF4-FFF2-40B4-BE49-F238E27FC236}">
                    <a16:creationId xmlns:a16="http://schemas.microsoft.com/office/drawing/2014/main" id="{E68A3E36-F54F-D96E-3770-3899ADA047D7}"/>
                  </a:ext>
                </a:extLst>
              </p:cNvPr>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2" name="Chevron 24">
                <a:extLst>
                  <a:ext uri="{FF2B5EF4-FFF2-40B4-BE49-F238E27FC236}">
                    <a16:creationId xmlns:a16="http://schemas.microsoft.com/office/drawing/2014/main" id="{0D83F6F2-3CD2-186C-8E3A-15B7DB19AD39}"/>
                  </a:ext>
                </a:extLst>
              </p:cNvPr>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7" name="Group 44">
              <a:extLst>
                <a:ext uri="{FF2B5EF4-FFF2-40B4-BE49-F238E27FC236}">
                  <a16:creationId xmlns:a16="http://schemas.microsoft.com/office/drawing/2014/main" id="{EBA44D50-97C8-7396-D959-3459F8C6E2DC}"/>
                </a:ext>
              </a:extLst>
            </p:cNvPr>
            <p:cNvGrpSpPr/>
            <p:nvPr/>
          </p:nvGrpSpPr>
          <p:grpSpPr>
            <a:xfrm rot="16596080" flipH="1">
              <a:off x="1145001" y="3506278"/>
              <a:ext cx="2489460" cy="381000"/>
              <a:chOff x="1600200" y="6781800"/>
              <a:chExt cx="2754086" cy="1143000"/>
            </a:xfrm>
          </p:grpSpPr>
          <p:sp>
            <p:nvSpPr>
              <p:cNvPr id="9" name="Chevron 11">
                <a:extLst>
                  <a:ext uri="{FF2B5EF4-FFF2-40B4-BE49-F238E27FC236}">
                    <a16:creationId xmlns:a16="http://schemas.microsoft.com/office/drawing/2014/main" id="{EBAAC1A2-FC73-47BF-FDD2-9E50BDAFAD15}"/>
                  </a:ext>
                </a:extLst>
              </p:cNvPr>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0" name="Chevron 12">
                <a:extLst>
                  <a:ext uri="{FF2B5EF4-FFF2-40B4-BE49-F238E27FC236}">
                    <a16:creationId xmlns:a16="http://schemas.microsoft.com/office/drawing/2014/main" id="{0727FDDE-503C-8E4A-A704-1EBA270F7293}"/>
                  </a:ext>
                </a:extLst>
              </p:cNvPr>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1" name="Chevron 13">
                <a:extLst>
                  <a:ext uri="{FF2B5EF4-FFF2-40B4-BE49-F238E27FC236}">
                    <a16:creationId xmlns:a16="http://schemas.microsoft.com/office/drawing/2014/main" id="{B00B78C5-DF48-C7A0-D7F3-0AED7BE20DAC}"/>
                  </a:ext>
                </a:extLst>
              </p:cNvPr>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2" name="Chevron 14">
                <a:extLst>
                  <a:ext uri="{FF2B5EF4-FFF2-40B4-BE49-F238E27FC236}">
                    <a16:creationId xmlns:a16="http://schemas.microsoft.com/office/drawing/2014/main" id="{6DFB1DA0-9BBB-B3A9-106F-28FC33EEE9F0}"/>
                  </a:ext>
                </a:extLst>
              </p:cNvPr>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3" name="Chevron 15">
                <a:extLst>
                  <a:ext uri="{FF2B5EF4-FFF2-40B4-BE49-F238E27FC236}">
                    <a16:creationId xmlns:a16="http://schemas.microsoft.com/office/drawing/2014/main" id="{23C45AC7-1BA7-88DF-0F0E-5A8FFA60369B}"/>
                  </a:ext>
                </a:extLst>
              </p:cNvPr>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4" name="Chevron 16">
                <a:extLst>
                  <a:ext uri="{FF2B5EF4-FFF2-40B4-BE49-F238E27FC236}">
                    <a16:creationId xmlns:a16="http://schemas.microsoft.com/office/drawing/2014/main" id="{77F92DF5-85F8-7A18-1CD9-8F60E525DC6C}"/>
                  </a:ext>
                </a:extLst>
              </p:cNvPr>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5" name="Chevron 17">
                <a:extLst>
                  <a:ext uri="{FF2B5EF4-FFF2-40B4-BE49-F238E27FC236}">
                    <a16:creationId xmlns:a16="http://schemas.microsoft.com/office/drawing/2014/main" id="{750F91A4-D40F-A772-63F8-2D2AB57A12E8}"/>
                  </a:ext>
                </a:extLst>
              </p:cNvPr>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sp>
          <p:nvSpPr>
            <p:cNvPr id="8" name="Rectangle 7">
              <a:extLst>
                <a:ext uri="{FF2B5EF4-FFF2-40B4-BE49-F238E27FC236}">
                  <a16:creationId xmlns:a16="http://schemas.microsoft.com/office/drawing/2014/main" id="{FD13C5C0-CCC1-4B06-15EA-CF5E3152DE1C}"/>
                </a:ext>
              </a:extLst>
            </p:cNvPr>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Tree>
    <p:extLst>
      <p:ext uri="{BB962C8B-B14F-4D97-AF65-F5344CB8AC3E}">
        <p14:creationId xmlns:p14="http://schemas.microsoft.com/office/powerpoint/2010/main" val="174462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70258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Those Who Might Struggle Spiritually</a:t>
            </a:r>
          </a:p>
        </p:txBody>
      </p:sp>
      <p:sp>
        <p:nvSpPr>
          <p:cNvPr id="3" name="Rectangle 2"/>
          <p:cNvSpPr/>
          <p:nvPr/>
        </p:nvSpPr>
        <p:spPr>
          <a:xfrm>
            <a:off x="361740" y="5565195"/>
            <a:ext cx="7626698" cy="1200329"/>
          </a:xfrm>
          <a:prstGeom prst="rect">
            <a:avLst/>
          </a:prstGeom>
        </p:spPr>
        <p:txBody>
          <a:bodyPr wrap="square">
            <a:spAutoFit/>
          </a:bodyPr>
          <a:lstStyle/>
          <a:p>
            <a:pPr fontAlgn="base"/>
            <a:r>
              <a:rPr lang="en-US" sz="2400" dirty="0">
                <a:solidFill>
                  <a:srgbClr val="FFFF00"/>
                </a:solidFill>
                <a:latin typeface="Calibri" panose="020F0502020204030204" pitchFamily="34" charset="0"/>
              </a:rPr>
              <a:t>What indicators suggest this young man and young woman may be struggling spiritually, even though they both regularly attend church and seminary?</a:t>
            </a:r>
            <a:endParaRPr lang="en-US" sz="2400" b="0" i="0" dirty="0">
              <a:solidFill>
                <a:srgbClr val="FFFF00"/>
              </a:solidFill>
              <a:effectLst/>
              <a:latin typeface="Calibri" panose="020F0502020204030204" pitchFamily="34" charset="0"/>
            </a:endParaRPr>
          </a:p>
        </p:txBody>
      </p:sp>
      <p:grpSp>
        <p:nvGrpSpPr>
          <p:cNvPr id="20" name="Group 19">
            <a:extLst>
              <a:ext uri="{FF2B5EF4-FFF2-40B4-BE49-F238E27FC236}">
                <a16:creationId xmlns:a16="http://schemas.microsoft.com/office/drawing/2014/main" id="{D8288C6D-CE15-8940-D6E6-02213CAFEAAF}"/>
              </a:ext>
            </a:extLst>
          </p:cNvPr>
          <p:cNvGrpSpPr/>
          <p:nvPr/>
        </p:nvGrpSpPr>
        <p:grpSpPr>
          <a:xfrm>
            <a:off x="970708" y="1180592"/>
            <a:ext cx="4422193" cy="4127341"/>
            <a:chOff x="970708" y="1180592"/>
            <a:chExt cx="4422193" cy="4127341"/>
          </a:xfrm>
        </p:grpSpPr>
        <p:sp>
          <p:nvSpPr>
            <p:cNvPr id="4" name="TextBox 3"/>
            <p:cNvSpPr txBox="1"/>
            <p:nvPr/>
          </p:nvSpPr>
          <p:spPr>
            <a:xfrm>
              <a:off x="970708" y="1180592"/>
              <a:ext cx="4422193" cy="1477328"/>
            </a:xfrm>
            <a:prstGeom prst="rect">
              <a:avLst/>
            </a:prstGeom>
            <a:noFill/>
          </p:spPr>
          <p:txBody>
            <a:bodyPr wrap="square" rtlCol="0">
              <a:spAutoFit/>
            </a:bodyPr>
            <a:lstStyle/>
            <a:p>
              <a:r>
                <a:rPr lang="en-US" dirty="0">
                  <a:solidFill>
                    <a:schemeClr val="bg1"/>
                  </a:solidFill>
                  <a:latin typeface="Calibri" panose="020F0502020204030204" pitchFamily="34" charset="0"/>
                </a:rPr>
                <a:t>A young man attends church every Sunday and regularly attends seminary. He also frequently uses foul language, watches inappropriate media, and is cruel to his younger brothers and sisters.</a:t>
              </a:r>
              <a:endParaRPr lang="en-US" i="1" dirty="0">
                <a:solidFill>
                  <a:schemeClr val="bg1"/>
                </a:solidFill>
                <a:latin typeface="Calibri" panose="020F0502020204030204" pitchFamily="34" charset="0"/>
              </a:endParaRPr>
            </a:p>
          </p:txBody>
        </p:sp>
        <p:pic>
          <p:nvPicPr>
            <p:cNvPr id="13" name="Picture 12">
              <a:extLst>
                <a:ext uri="{FF2B5EF4-FFF2-40B4-BE49-F238E27FC236}">
                  <a16:creationId xmlns:a16="http://schemas.microsoft.com/office/drawing/2014/main" id="{063048EB-9EF4-523F-6A6C-262F096F3E8C}"/>
                </a:ext>
              </a:extLst>
            </p:cNvPr>
            <p:cNvPicPr>
              <a:picLocks noChangeAspect="1"/>
            </p:cNvPicPr>
            <p:nvPr/>
          </p:nvPicPr>
          <p:blipFill>
            <a:blip r:embed="rId3"/>
            <a:stretch>
              <a:fillRect/>
            </a:stretch>
          </p:blipFill>
          <p:spPr>
            <a:xfrm>
              <a:off x="1197763" y="2657920"/>
              <a:ext cx="3968082" cy="2650013"/>
            </a:xfrm>
            <a:prstGeom prst="rect">
              <a:avLst/>
            </a:prstGeom>
          </p:spPr>
        </p:pic>
      </p:grpSp>
      <p:grpSp>
        <p:nvGrpSpPr>
          <p:cNvPr id="21" name="Group 20">
            <a:extLst>
              <a:ext uri="{FF2B5EF4-FFF2-40B4-BE49-F238E27FC236}">
                <a16:creationId xmlns:a16="http://schemas.microsoft.com/office/drawing/2014/main" id="{A36014F9-271D-C995-0ECB-7F85D9B18AC7}"/>
              </a:ext>
            </a:extLst>
          </p:cNvPr>
          <p:cNvGrpSpPr/>
          <p:nvPr/>
        </p:nvGrpSpPr>
        <p:grpSpPr>
          <a:xfrm>
            <a:off x="6554182" y="1107996"/>
            <a:ext cx="4843345" cy="5097666"/>
            <a:chOff x="6554182" y="1107996"/>
            <a:chExt cx="4843345" cy="5097666"/>
          </a:xfrm>
        </p:grpSpPr>
        <p:sp>
          <p:nvSpPr>
            <p:cNvPr id="27" name="Rectangle 26"/>
            <p:cNvSpPr/>
            <p:nvPr/>
          </p:nvSpPr>
          <p:spPr>
            <a:xfrm>
              <a:off x="6554182" y="1107996"/>
              <a:ext cx="4843345" cy="2031325"/>
            </a:xfrm>
            <a:prstGeom prst="rect">
              <a:avLst/>
            </a:prstGeom>
          </p:spPr>
          <p:txBody>
            <a:bodyPr wrap="square">
              <a:spAutoFit/>
            </a:bodyPr>
            <a:lstStyle/>
            <a:p>
              <a:r>
                <a:rPr lang="en-US" dirty="0">
                  <a:solidFill>
                    <a:schemeClr val="bg1"/>
                  </a:solidFill>
                  <a:latin typeface="Calibri" panose="020F0502020204030204" pitchFamily="34" charset="0"/>
                </a:rPr>
                <a:t>A young woman never misses a day of seminary, always attends church, and recently earned her Personal Progress Award. However, she does righteous things primarily to please her parents and to receive recognition from others. When she is at school, she and her friends make fun of people they see as being different from them.</a:t>
              </a:r>
              <a:endParaRPr lang="en-US" i="1" dirty="0">
                <a:solidFill>
                  <a:schemeClr val="bg1"/>
                </a:solidFill>
                <a:latin typeface="Calibri" panose="020F0502020204030204" pitchFamily="34" charset="0"/>
              </a:endParaRPr>
            </a:p>
          </p:txBody>
        </p:sp>
        <p:pic>
          <p:nvPicPr>
            <p:cNvPr id="19" name="Picture 18">
              <a:extLst>
                <a:ext uri="{FF2B5EF4-FFF2-40B4-BE49-F238E27FC236}">
                  <a16:creationId xmlns:a16="http://schemas.microsoft.com/office/drawing/2014/main" id="{D1ECC5BF-CB01-0E2C-1053-F036483F58F1}"/>
                </a:ext>
              </a:extLst>
            </p:cNvPr>
            <p:cNvPicPr>
              <a:picLocks noChangeAspect="1"/>
            </p:cNvPicPr>
            <p:nvPr/>
          </p:nvPicPr>
          <p:blipFill>
            <a:blip r:embed="rId4"/>
            <a:stretch>
              <a:fillRect/>
            </a:stretch>
          </p:blipFill>
          <p:spPr>
            <a:xfrm>
              <a:off x="8350178" y="3323987"/>
              <a:ext cx="2218964" cy="2881675"/>
            </a:xfrm>
            <a:prstGeom prst="rect">
              <a:avLst/>
            </a:prstGeom>
          </p:spPr>
        </p:pic>
      </p:grpSp>
    </p:spTree>
    <p:extLst>
      <p:ext uri="{BB962C8B-B14F-4D97-AF65-F5344CB8AC3E}">
        <p14:creationId xmlns:p14="http://schemas.microsoft.com/office/powerpoint/2010/main" val="234458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Parallelism</a:t>
            </a:r>
          </a:p>
        </p:txBody>
      </p:sp>
      <p:grpSp>
        <p:nvGrpSpPr>
          <p:cNvPr id="12" name="Group 11"/>
          <p:cNvGrpSpPr/>
          <p:nvPr/>
        </p:nvGrpSpPr>
        <p:grpSpPr>
          <a:xfrm>
            <a:off x="6096000" y="1249074"/>
            <a:ext cx="5536102" cy="2308323"/>
            <a:chOff x="6775641" y="830997"/>
            <a:chExt cx="5536102" cy="2308323"/>
          </a:xfrm>
        </p:grpSpPr>
        <p:sp>
          <p:nvSpPr>
            <p:cNvPr id="2" name="Rectangle 1"/>
            <p:cNvSpPr/>
            <p:nvPr/>
          </p:nvSpPr>
          <p:spPr>
            <a:xfrm>
              <a:off x="6804173" y="1569660"/>
              <a:ext cx="5507570" cy="1569660"/>
            </a:xfrm>
            <a:prstGeom prst="rect">
              <a:avLst/>
            </a:prstGeom>
          </p:spPr>
          <p:txBody>
            <a:bodyPr wrap="square">
              <a:spAutoFit/>
            </a:bodyPr>
            <a:lstStyle/>
            <a:p>
              <a:r>
                <a:rPr lang="en-US" sz="2400" u="sng" dirty="0">
                  <a:solidFill>
                    <a:srgbClr val="FFFF00"/>
                  </a:solidFill>
                  <a:latin typeface="Calibri" panose="020F0502020204030204" pitchFamily="34" charset="0"/>
                </a:rPr>
                <a:t>Hear</a:t>
              </a:r>
              <a:r>
                <a:rPr lang="en-US" sz="2400" dirty="0">
                  <a:solidFill>
                    <a:srgbClr val="FFFF00"/>
                  </a:solidFill>
                  <a:latin typeface="Calibri" panose="020F0502020204030204" pitchFamily="34" charset="0"/>
                </a:rPr>
                <a:t>, O heavens, and give </a:t>
              </a:r>
              <a:r>
                <a:rPr lang="en-US" sz="2400" u="sng" dirty="0">
                  <a:solidFill>
                    <a:srgbClr val="FFFF00"/>
                  </a:solidFill>
                  <a:latin typeface="Calibri" panose="020F0502020204030204" pitchFamily="34" charset="0"/>
                </a:rPr>
                <a:t>ear</a:t>
              </a:r>
              <a:r>
                <a:rPr lang="en-US" sz="2400" dirty="0">
                  <a:solidFill>
                    <a:srgbClr val="FFFF00"/>
                  </a:solidFill>
                  <a:latin typeface="Calibri" panose="020F0502020204030204" pitchFamily="34" charset="0"/>
                </a:rPr>
                <a:t>, O earth.”</a:t>
              </a:r>
            </a:p>
            <a:p>
              <a:endParaRPr lang="en-US" sz="2400" dirty="0">
                <a:solidFill>
                  <a:srgbClr val="FFFF00"/>
                </a:solidFill>
                <a:latin typeface="Calibri" panose="020F0502020204030204" pitchFamily="34" charset="0"/>
              </a:endParaRPr>
            </a:p>
            <a:p>
              <a:r>
                <a:rPr lang="en-US" sz="2400" dirty="0">
                  <a:solidFill>
                    <a:srgbClr val="FFFF00"/>
                  </a:solidFill>
                  <a:latin typeface="Calibri" panose="020F0502020204030204" pitchFamily="34" charset="0"/>
                </a:rPr>
                <a:t>He invited all people everywhere to </a:t>
              </a:r>
              <a:r>
                <a:rPr lang="en-US" sz="2400" u="sng" dirty="0">
                  <a:solidFill>
                    <a:srgbClr val="FFFF00"/>
                  </a:solidFill>
                  <a:latin typeface="Calibri" panose="020F0502020204030204" pitchFamily="34" charset="0"/>
                </a:rPr>
                <a:t>listen</a:t>
              </a:r>
              <a:r>
                <a:rPr lang="en-US" sz="2400" dirty="0">
                  <a:solidFill>
                    <a:srgbClr val="FFFF00"/>
                  </a:solidFill>
                  <a:latin typeface="Calibri" panose="020F0502020204030204" pitchFamily="34" charset="0"/>
                </a:rPr>
                <a:t> to the words the Lord had given him.</a:t>
              </a:r>
            </a:p>
          </p:txBody>
        </p:sp>
        <p:sp>
          <p:nvSpPr>
            <p:cNvPr id="8" name="TextBox 7"/>
            <p:cNvSpPr txBox="1"/>
            <p:nvPr/>
          </p:nvSpPr>
          <p:spPr>
            <a:xfrm>
              <a:off x="6775641" y="830997"/>
              <a:ext cx="2612571"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rPr>
                <a:t>Example:</a:t>
              </a:r>
            </a:p>
          </p:txBody>
        </p:sp>
      </p:grpSp>
      <p:grpSp>
        <p:nvGrpSpPr>
          <p:cNvPr id="11" name="Group 10"/>
          <p:cNvGrpSpPr/>
          <p:nvPr/>
        </p:nvGrpSpPr>
        <p:grpSpPr>
          <a:xfrm>
            <a:off x="820238" y="1154162"/>
            <a:ext cx="4969288" cy="2403235"/>
            <a:chOff x="820238" y="1154162"/>
            <a:chExt cx="4969288" cy="2403235"/>
          </a:xfrm>
        </p:grpSpPr>
        <p:sp>
          <p:nvSpPr>
            <p:cNvPr id="4" name="TextBox 3"/>
            <p:cNvSpPr txBox="1"/>
            <p:nvPr/>
          </p:nvSpPr>
          <p:spPr>
            <a:xfrm>
              <a:off x="820238" y="1384994"/>
              <a:ext cx="4422193" cy="1938992"/>
            </a:xfrm>
            <a:prstGeom prst="rect">
              <a:avLst/>
            </a:prstGeom>
            <a:noFill/>
          </p:spPr>
          <p:txBody>
            <a:bodyPr wrap="square" rtlCol="0">
              <a:spAutoFit/>
            </a:bodyPr>
            <a:lstStyle/>
            <a:p>
              <a:r>
                <a:rPr lang="en-US" sz="2400" dirty="0">
                  <a:solidFill>
                    <a:schemeClr val="bg1"/>
                  </a:solidFill>
                  <a:latin typeface="Calibri" panose="020F0502020204030204" pitchFamily="34" charset="0"/>
                </a:rPr>
                <a:t>Parallelism occurs when a writer expresses an idea and then repeats or contrasts the idea using a similar sentence structure with different words.</a:t>
              </a:r>
              <a:endParaRPr lang="en-US" sz="2400" i="1" dirty="0">
                <a:solidFill>
                  <a:schemeClr val="bg1"/>
                </a:solidFill>
                <a:latin typeface="Calibri" panose="020F0502020204030204" pitchFamily="34" charset="0"/>
              </a:endParaRPr>
            </a:p>
          </p:txBody>
        </p:sp>
        <p:cxnSp>
          <p:nvCxnSpPr>
            <p:cNvPr id="10" name="Straight Connector 9"/>
            <p:cNvCxnSpPr/>
            <p:nvPr/>
          </p:nvCxnSpPr>
          <p:spPr>
            <a:xfrm>
              <a:off x="5556739" y="1154162"/>
              <a:ext cx="0" cy="2403235"/>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89526" y="1154162"/>
              <a:ext cx="0" cy="2403235"/>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820238" y="4401174"/>
            <a:ext cx="4422193" cy="830997"/>
          </a:xfrm>
          <a:prstGeom prst="rect">
            <a:avLst/>
          </a:prstGeom>
          <a:noFill/>
        </p:spPr>
        <p:txBody>
          <a:bodyPr wrap="square" rtlCol="0">
            <a:spAutoFit/>
          </a:bodyPr>
          <a:lstStyle/>
          <a:p>
            <a:r>
              <a:rPr lang="en-US" sz="2400" dirty="0">
                <a:solidFill>
                  <a:schemeClr val="bg1"/>
                </a:solidFill>
                <a:latin typeface="Calibri" panose="020F0502020204030204" pitchFamily="34" charset="0"/>
              </a:rPr>
              <a:t>Isaiah also uses familiar images of his time to explain ideas</a:t>
            </a:r>
            <a:endParaRPr lang="en-US" sz="2400" i="1" dirty="0">
              <a:solidFill>
                <a:schemeClr val="bg1"/>
              </a:solidFill>
              <a:latin typeface="Calibri" panose="020F0502020204030204" pitchFamily="34" charset="0"/>
            </a:endParaRPr>
          </a:p>
        </p:txBody>
      </p:sp>
      <p:grpSp>
        <p:nvGrpSpPr>
          <p:cNvPr id="15" name="Group 14"/>
          <p:cNvGrpSpPr/>
          <p:nvPr/>
        </p:nvGrpSpPr>
        <p:grpSpPr>
          <a:xfrm>
            <a:off x="6497475" y="3826712"/>
            <a:ext cx="3505066" cy="2842504"/>
            <a:chOff x="6497475" y="3826712"/>
            <a:chExt cx="3505066" cy="2842504"/>
          </a:xfrm>
        </p:grpSpPr>
        <p:pic>
          <p:nvPicPr>
            <p:cNvPr id="3074" name="Picture 2" descr="A  small, crumbling stone container historically used for animal f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621" y="3826712"/>
              <a:ext cx="3430919" cy="257318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497475" y="6330662"/>
              <a:ext cx="3505066" cy="338554"/>
            </a:xfrm>
            <a:prstGeom prst="rect">
              <a:avLst/>
            </a:prstGeom>
            <a:noFill/>
          </p:spPr>
          <p:txBody>
            <a:bodyPr wrap="square" rtlCol="0">
              <a:spAutoFit/>
            </a:bodyPr>
            <a:lstStyle/>
            <a:p>
              <a:r>
                <a:rPr lang="en-US" sz="1600" dirty="0">
                  <a:solidFill>
                    <a:schemeClr val="bg1"/>
                  </a:solidFill>
                  <a:latin typeface="Calibri" panose="020F0502020204030204" pitchFamily="34" charset="0"/>
                </a:rPr>
                <a:t>Stone Crib for Feeding Animals</a:t>
              </a:r>
              <a:endParaRPr lang="en-US" sz="1600" i="1" dirty="0">
                <a:solidFill>
                  <a:schemeClr val="bg1"/>
                </a:solidFill>
                <a:latin typeface="Calibri" panose="020F0502020204030204" pitchFamily="34" charset="0"/>
              </a:endParaRPr>
            </a:p>
          </p:txBody>
        </p:sp>
      </p:grpSp>
      <p:sp>
        <p:nvSpPr>
          <p:cNvPr id="20" name="TextBox 19"/>
          <p:cNvSpPr txBox="1"/>
          <p:nvPr/>
        </p:nvSpPr>
        <p:spPr>
          <a:xfrm>
            <a:off x="120580" y="6491235"/>
            <a:ext cx="1487156"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1:2</a:t>
            </a:r>
          </a:p>
        </p:txBody>
      </p:sp>
    </p:spTree>
    <p:extLst>
      <p:ext uri="{BB962C8B-B14F-4D97-AF65-F5344CB8AC3E}">
        <p14:creationId xmlns:p14="http://schemas.microsoft.com/office/powerpoint/2010/main" val="110177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9971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The Ox and the Donkey</a:t>
            </a:r>
          </a:p>
        </p:txBody>
      </p:sp>
      <p:sp>
        <p:nvSpPr>
          <p:cNvPr id="4" name="TextBox 3"/>
          <p:cNvSpPr txBox="1"/>
          <p:nvPr/>
        </p:nvSpPr>
        <p:spPr>
          <a:xfrm>
            <a:off x="649415" y="2090171"/>
            <a:ext cx="5389643" cy="1938992"/>
          </a:xfrm>
          <a:prstGeom prst="rect">
            <a:avLst/>
          </a:prstGeom>
          <a:noFill/>
        </p:spPr>
        <p:txBody>
          <a:bodyPr wrap="square" rtlCol="0">
            <a:spAutoFit/>
          </a:bodyPr>
          <a:lstStyle/>
          <a:p>
            <a:r>
              <a:rPr lang="en-US" sz="2400" dirty="0">
                <a:solidFill>
                  <a:schemeClr val="bg1"/>
                </a:solidFill>
                <a:latin typeface="Calibri" panose="020F0502020204030204" pitchFamily="34" charset="0"/>
              </a:rPr>
              <a:t>Isaiah contrasted the ox and the donkey with the rebellious Israelites, who did not know the Lord and were not aware of the physical and spiritual nourishment He had provided for them.</a:t>
            </a:r>
            <a:endParaRPr lang="en-US" sz="2400" i="1" dirty="0">
              <a:solidFill>
                <a:schemeClr val="bg1"/>
              </a:solidFill>
              <a:latin typeface="Calibri" panose="020F0502020204030204" pitchFamily="34" charset="0"/>
            </a:endParaRPr>
          </a:p>
        </p:txBody>
      </p:sp>
      <p:pic>
        <p:nvPicPr>
          <p:cNvPr id="4098" name="Picture 2" descr="http://3.bp.blogspot.com/-SXovI7VB8rQ/UOmnKqAolhI/AAAAAAAAJFk/3ECYrCoY-IA/s1600/stubbo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201" y="442755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bestanimations.com/Animals/Mammals/Bulls&amp;Cows/bull-cow-ox-animation-5.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38701" y="1225339"/>
            <a:ext cx="2665325" cy="2665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580" y="6491235"/>
            <a:ext cx="1487156"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1:3</a:t>
            </a:r>
          </a:p>
        </p:txBody>
      </p:sp>
    </p:spTree>
    <p:extLst>
      <p:ext uri="{BB962C8B-B14F-4D97-AF65-F5344CB8AC3E}">
        <p14:creationId xmlns:p14="http://schemas.microsoft.com/office/powerpoint/2010/main" val="4125797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9706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Those Affected By Wickedness</a:t>
            </a:r>
          </a:p>
        </p:txBody>
      </p:sp>
      <p:sp>
        <p:nvSpPr>
          <p:cNvPr id="4" name="TextBox 3"/>
          <p:cNvSpPr txBox="1"/>
          <p:nvPr/>
        </p:nvSpPr>
        <p:spPr>
          <a:xfrm>
            <a:off x="649415" y="2090171"/>
            <a:ext cx="5389643" cy="1938992"/>
          </a:xfrm>
          <a:prstGeom prst="rect">
            <a:avLst/>
          </a:prstGeom>
          <a:noFill/>
        </p:spPr>
        <p:txBody>
          <a:bodyPr wrap="square" rtlCol="0">
            <a:spAutoFit/>
          </a:bodyPr>
          <a:lstStyle/>
          <a:p>
            <a:r>
              <a:rPr lang="en-US" sz="2400" dirty="0">
                <a:solidFill>
                  <a:schemeClr val="bg1"/>
                </a:solidFill>
                <a:latin typeface="Calibri" panose="020F0502020204030204" pitchFamily="34" charset="0"/>
              </a:rPr>
              <a:t>Isaiah contrasted the ox and the donkey with the rebellious Israelites, who did not know the Lord and were not aware of the physical and spiritual nourishment He had provided for them.</a:t>
            </a:r>
            <a:endParaRPr lang="en-US" sz="2400" i="1" dirty="0">
              <a:solidFill>
                <a:schemeClr val="bg1"/>
              </a:solidFill>
              <a:latin typeface="Calibri" panose="020F0502020204030204" pitchFamily="34" charset="0"/>
            </a:endParaRPr>
          </a:p>
        </p:txBody>
      </p:sp>
      <p:sp>
        <p:nvSpPr>
          <p:cNvPr id="3" name="TextBox 2"/>
          <p:cNvSpPr txBox="1"/>
          <p:nvPr/>
        </p:nvSpPr>
        <p:spPr>
          <a:xfrm>
            <a:off x="120580" y="6491235"/>
            <a:ext cx="1487156"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1:5-9</a:t>
            </a:r>
          </a:p>
        </p:txBody>
      </p:sp>
      <p:sp>
        <p:nvSpPr>
          <p:cNvPr id="2" name="Rectangle 1"/>
          <p:cNvSpPr/>
          <p:nvPr/>
        </p:nvSpPr>
        <p:spPr>
          <a:xfrm>
            <a:off x="2291024" y="923330"/>
            <a:ext cx="7857811" cy="369332"/>
          </a:xfrm>
          <a:prstGeom prst="rect">
            <a:avLst/>
          </a:prstGeom>
        </p:spPr>
        <p:txBody>
          <a:bodyPr wrap="square">
            <a:spAutoFit/>
          </a:bodyPr>
          <a:lstStyle/>
          <a:p>
            <a:r>
              <a:rPr lang="en-US" dirty="0">
                <a:solidFill>
                  <a:srgbClr val="FFFF00"/>
                </a:solidFill>
                <a:latin typeface="Calibri" panose="020F0502020204030204" pitchFamily="34" charset="0"/>
              </a:rPr>
              <a:t>“daughter of Zion” in verse 8 refers to Jerusalem and its inhabitants.</a:t>
            </a:r>
          </a:p>
        </p:txBody>
      </p:sp>
      <p:pic>
        <p:nvPicPr>
          <p:cNvPr id="5124" name="Picture 4" descr="https://i.ytimg.com/vi/ngbmQI2sBIo/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929" y="1561539"/>
            <a:ext cx="4897282" cy="27547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50900" y="4986965"/>
            <a:ext cx="7321899" cy="1477328"/>
          </a:xfrm>
          <a:prstGeom prst="rect">
            <a:avLst/>
          </a:prstGeom>
        </p:spPr>
        <p:txBody>
          <a:bodyPr wrap="square">
            <a:spAutoFit/>
          </a:bodyPr>
          <a:lstStyle/>
          <a:p>
            <a:pPr algn="just"/>
            <a:r>
              <a:rPr lang="en-US" dirty="0">
                <a:solidFill>
                  <a:schemeClr val="bg1"/>
                </a:solidFill>
                <a:latin typeface="Calibri" panose="020F0502020204030204" pitchFamily="34" charset="0"/>
              </a:rPr>
              <a:t>Every part of the body, the least as well as the </a:t>
            </a:r>
            <a:r>
              <a:rPr lang="en-US" dirty="0" err="1">
                <a:solidFill>
                  <a:schemeClr val="bg1"/>
                </a:solidFill>
                <a:latin typeface="Calibri" panose="020F0502020204030204" pitchFamily="34" charset="0"/>
              </a:rPr>
              <a:t>chiefest</a:t>
            </a:r>
            <a:r>
              <a:rPr lang="en-US" dirty="0">
                <a:solidFill>
                  <a:schemeClr val="bg1"/>
                </a:solidFill>
                <a:latin typeface="Calibri" panose="020F0502020204030204" pitchFamily="34" charset="0"/>
              </a:rPr>
              <a:t> was plagued (wicked).</a:t>
            </a:r>
          </a:p>
          <a:p>
            <a:pPr algn="just"/>
            <a:endParaRPr lang="en-US" dirty="0">
              <a:solidFill>
                <a:schemeClr val="bg1"/>
              </a:solidFill>
              <a:latin typeface="Calibri" panose="020F0502020204030204" pitchFamily="34" charset="0"/>
            </a:endParaRPr>
          </a:p>
          <a:p>
            <a:pPr algn="just"/>
            <a:r>
              <a:rPr lang="en-US" dirty="0">
                <a:solidFill>
                  <a:schemeClr val="bg1"/>
                </a:solidFill>
                <a:latin typeface="Calibri" panose="020F0502020204030204" pitchFamily="34" charset="0"/>
              </a:rPr>
              <a:t>Their plagues were so grievous that they were incurable, and yet they would not repent. (5)</a:t>
            </a:r>
            <a:endParaRPr lang="en-US" b="0" i="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58499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Desolate Cities</a:t>
            </a:r>
          </a:p>
        </p:txBody>
      </p:sp>
      <p:sp>
        <p:nvSpPr>
          <p:cNvPr id="4" name="TextBox 3"/>
          <p:cNvSpPr txBox="1"/>
          <p:nvPr/>
        </p:nvSpPr>
        <p:spPr>
          <a:xfrm>
            <a:off x="5731084" y="1047093"/>
            <a:ext cx="6264973" cy="2677656"/>
          </a:xfrm>
          <a:prstGeom prst="rect">
            <a:avLst/>
          </a:prstGeom>
          <a:noFill/>
        </p:spPr>
        <p:txBody>
          <a:bodyPr wrap="square" rtlCol="0">
            <a:spAutoFit/>
          </a:bodyPr>
          <a:lstStyle/>
          <a:p>
            <a:r>
              <a:rPr lang="en-US" sz="2400" dirty="0">
                <a:solidFill>
                  <a:schemeClr val="bg1"/>
                </a:solidFill>
                <a:latin typeface="Calibri" panose="020F0502020204030204" pitchFamily="34" charset="0"/>
              </a:rPr>
              <a:t>The description of the ruined and desolate state of the country in these verses does not suit with any part of the prosperous times of </a:t>
            </a:r>
            <a:r>
              <a:rPr lang="en-US" sz="2400" dirty="0" err="1">
                <a:solidFill>
                  <a:schemeClr val="bg1"/>
                </a:solidFill>
                <a:latin typeface="Calibri" panose="020F0502020204030204" pitchFamily="34" charset="0"/>
              </a:rPr>
              <a:t>Uzziah</a:t>
            </a:r>
            <a:r>
              <a:rPr lang="en-US" sz="2400" dirty="0">
                <a:solidFill>
                  <a:schemeClr val="bg1"/>
                </a:solidFill>
                <a:latin typeface="Calibri" panose="020F0502020204030204" pitchFamily="34" charset="0"/>
              </a:rPr>
              <a:t> and </a:t>
            </a:r>
            <a:r>
              <a:rPr lang="en-US" sz="2400" dirty="0" err="1">
                <a:solidFill>
                  <a:schemeClr val="bg1"/>
                </a:solidFill>
                <a:latin typeface="Calibri" panose="020F0502020204030204" pitchFamily="34" charset="0"/>
              </a:rPr>
              <a:t>Jotham</a:t>
            </a:r>
            <a:r>
              <a:rPr lang="en-US" sz="2400" dirty="0">
                <a:solidFill>
                  <a:schemeClr val="bg1"/>
                </a:solidFill>
                <a:latin typeface="Calibri" panose="020F0502020204030204" pitchFamily="34" charset="0"/>
              </a:rPr>
              <a:t>. It very well agrees with the time of Ahaz, when Judea was ravaged by the joint invasion of the Israelites and Syrians, and by the incursions of the Philistines and </a:t>
            </a:r>
            <a:r>
              <a:rPr lang="en-US" sz="2400" dirty="0" err="1">
                <a:solidFill>
                  <a:schemeClr val="bg1"/>
                </a:solidFill>
                <a:latin typeface="Calibri" panose="020F0502020204030204" pitchFamily="34" charset="0"/>
              </a:rPr>
              <a:t>Edomites</a:t>
            </a:r>
            <a:r>
              <a:rPr lang="en-US" sz="2400" dirty="0">
                <a:solidFill>
                  <a:schemeClr val="bg1"/>
                </a:solidFill>
                <a:latin typeface="Calibri" panose="020F0502020204030204" pitchFamily="34" charset="0"/>
              </a:rPr>
              <a:t>. (6)</a:t>
            </a:r>
            <a:endParaRPr lang="en-US" sz="2400" i="1" dirty="0">
              <a:solidFill>
                <a:schemeClr val="bg1"/>
              </a:solidFill>
              <a:latin typeface="Calibri" panose="020F0502020204030204" pitchFamily="34" charset="0"/>
            </a:endParaRPr>
          </a:p>
        </p:txBody>
      </p:sp>
      <p:sp>
        <p:nvSpPr>
          <p:cNvPr id="3" name="TextBox 2"/>
          <p:cNvSpPr txBox="1"/>
          <p:nvPr/>
        </p:nvSpPr>
        <p:spPr>
          <a:xfrm>
            <a:off x="120580" y="6491235"/>
            <a:ext cx="1487156"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1:5-9</a:t>
            </a:r>
          </a:p>
        </p:txBody>
      </p:sp>
      <p:pic>
        <p:nvPicPr>
          <p:cNvPr id="6146" name="Picture 2" descr="http://www.fridaystudy.org/Jerusalem%20Ru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163" y="4113675"/>
            <a:ext cx="5819775" cy="256222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70687" y="1047093"/>
            <a:ext cx="4931107" cy="3655453"/>
            <a:chOff x="270687" y="1047093"/>
            <a:chExt cx="4931107" cy="3655453"/>
          </a:xfrm>
        </p:grpSpPr>
        <p:pic>
          <p:nvPicPr>
            <p:cNvPr id="6148" name="Picture 4" descr="https://www.ancientfuturefaithnetwork.org/wp-content/uploads/2012/01/Sodom-and-Gomorrah-Martin-detai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687" y="1047093"/>
              <a:ext cx="4931107" cy="32861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49083" y="4333214"/>
              <a:ext cx="3131997" cy="369332"/>
            </a:xfrm>
            <a:prstGeom prst="rect">
              <a:avLst/>
            </a:prstGeom>
            <a:noFill/>
          </p:spPr>
          <p:txBody>
            <a:bodyPr wrap="square" rtlCol="0">
              <a:spAutoFit/>
            </a:bodyPr>
            <a:lstStyle/>
            <a:p>
              <a:r>
                <a:rPr lang="en-US" dirty="0">
                  <a:solidFill>
                    <a:schemeClr val="bg1"/>
                  </a:solidFill>
                  <a:latin typeface="Calibri" panose="020F0502020204030204" pitchFamily="34" charset="0"/>
                </a:rPr>
                <a:t>Sodom and Gomorrah</a:t>
              </a:r>
            </a:p>
          </p:txBody>
        </p:sp>
      </p:grpSp>
    </p:spTree>
    <p:extLst>
      <p:ext uri="{BB962C8B-B14F-4D97-AF65-F5344CB8AC3E}">
        <p14:creationId xmlns:p14="http://schemas.microsoft.com/office/powerpoint/2010/main" val="2399314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6357" y="1668141"/>
            <a:ext cx="5389643" cy="2308324"/>
          </a:xfrm>
          <a:prstGeom prst="rect">
            <a:avLst/>
          </a:prstGeom>
          <a:noFill/>
        </p:spPr>
        <p:txBody>
          <a:bodyPr wrap="square" rtlCol="0">
            <a:spAutoFit/>
          </a:bodyPr>
          <a:lstStyle/>
          <a:p>
            <a:r>
              <a:rPr lang="en-US" sz="2400" dirty="0">
                <a:solidFill>
                  <a:schemeClr val="bg1"/>
                </a:solidFill>
                <a:latin typeface="Calibri" panose="020F0502020204030204" pitchFamily="34" charset="0"/>
              </a:rPr>
              <a:t>Even though the Israelites were wicked at this time, they continued to offer sacrifices at the temple and they outwardly observed sacred occasions such as the Passover and other religious feasts.</a:t>
            </a:r>
            <a:endParaRPr lang="en-US" sz="2400" i="1" dirty="0">
              <a:solidFill>
                <a:schemeClr val="bg1"/>
              </a:solidFill>
              <a:latin typeface="Calibri" panose="020F0502020204030204" pitchFamily="34" charset="0"/>
            </a:endParaRPr>
          </a:p>
        </p:txBody>
      </p:sp>
      <p:sp>
        <p:nvSpPr>
          <p:cNvPr id="3" name="TextBox 2"/>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1:10-15</a:t>
            </a:r>
          </a:p>
        </p:txBody>
      </p:sp>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Outward Observances</a:t>
            </a:r>
          </a:p>
        </p:txBody>
      </p:sp>
      <p:pic>
        <p:nvPicPr>
          <p:cNvPr id="7170" name="Picture 2" descr="https://s-media-cache-ak0.pinimg.com/236x/a6/c7/ee/a6c7eeee6f86f04234bdd233ece074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179" y="1668141"/>
            <a:ext cx="3190525" cy="356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438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9838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1:10-15</a:t>
            </a:r>
          </a:p>
        </p:txBody>
      </p:sp>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Intentions of the Heart</a:t>
            </a:r>
          </a:p>
        </p:txBody>
      </p:sp>
      <p:grpSp>
        <p:nvGrpSpPr>
          <p:cNvPr id="6" name="Group 5"/>
          <p:cNvGrpSpPr/>
          <p:nvPr/>
        </p:nvGrpSpPr>
        <p:grpSpPr>
          <a:xfrm>
            <a:off x="7107156" y="1191187"/>
            <a:ext cx="5389643" cy="4806698"/>
            <a:chOff x="7107156" y="1191187"/>
            <a:chExt cx="5389643" cy="4806698"/>
          </a:xfrm>
        </p:grpSpPr>
        <p:sp>
          <p:nvSpPr>
            <p:cNvPr id="4" name="TextBox 3"/>
            <p:cNvSpPr txBox="1"/>
            <p:nvPr/>
          </p:nvSpPr>
          <p:spPr>
            <a:xfrm>
              <a:off x="7107156" y="1191187"/>
              <a:ext cx="5389643" cy="830997"/>
            </a:xfrm>
            <a:prstGeom prst="rect">
              <a:avLst/>
            </a:prstGeom>
            <a:noFill/>
          </p:spPr>
          <p:txBody>
            <a:bodyPr wrap="square" rtlCol="0">
              <a:spAutoFit/>
            </a:bodyPr>
            <a:lstStyle/>
            <a:p>
              <a:r>
                <a:rPr lang="en-US" sz="2400" dirty="0">
                  <a:solidFill>
                    <a:schemeClr val="bg1"/>
                  </a:solidFill>
                  <a:latin typeface="Calibri" panose="020F0502020204030204" pitchFamily="34" charset="0"/>
                </a:rPr>
                <a:t>The intentions of their hearts had become contaminated by sin</a:t>
              </a:r>
              <a:endParaRPr lang="en-US" sz="2400" i="1" dirty="0">
                <a:solidFill>
                  <a:schemeClr val="bg1"/>
                </a:solidFill>
                <a:latin typeface="Calibri" panose="020F0502020204030204" pitchFamily="34" charset="0"/>
              </a:endParaRPr>
            </a:p>
          </p:txBody>
        </p:sp>
        <p:pic>
          <p:nvPicPr>
            <p:cNvPr id="8194" name="Picture 2" descr="https://i.ytimg.com/vi/6h8POL5xI2g/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15870" t="-101" r="27670"/>
            <a:stretch/>
          </p:blipFill>
          <p:spPr bwMode="auto">
            <a:xfrm>
              <a:off x="7757327" y="2290042"/>
              <a:ext cx="3717890" cy="37078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476919" y="1191678"/>
            <a:ext cx="5029578" cy="5032190"/>
            <a:chOff x="476919" y="1191678"/>
            <a:chExt cx="5029578" cy="5032190"/>
          </a:xfrm>
        </p:grpSpPr>
        <p:pic>
          <p:nvPicPr>
            <p:cNvPr id="8196" name="Picture 4" descr="http://www.antiagingwrinklecreamexperience.com/wp-content/uploads/2012/06/glass-of-wate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362" y="2290042"/>
              <a:ext cx="3124200" cy="39338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6919" y="1191678"/>
              <a:ext cx="5029578" cy="830997"/>
            </a:xfrm>
            <a:prstGeom prst="rect">
              <a:avLst/>
            </a:prstGeom>
            <a:noFill/>
          </p:spPr>
          <p:txBody>
            <a:bodyPr wrap="square" rtlCol="0">
              <a:spAutoFit/>
            </a:bodyPr>
            <a:lstStyle/>
            <a:p>
              <a:r>
                <a:rPr lang="en-US" sz="2400" dirty="0">
                  <a:solidFill>
                    <a:schemeClr val="bg1"/>
                  </a:solidFill>
                  <a:latin typeface="Calibri" panose="020F0502020204030204" pitchFamily="34" charset="0"/>
                </a:rPr>
                <a:t>Their outward behavior of the Israelites were clean on the outside.</a:t>
              </a:r>
              <a:endParaRPr lang="en-US" sz="2400" i="1" dirty="0">
                <a:solidFill>
                  <a:schemeClr val="bg1"/>
                </a:solidFill>
                <a:latin typeface="Calibri" panose="020F0502020204030204" pitchFamily="34" charset="0"/>
              </a:endParaRPr>
            </a:p>
          </p:txBody>
        </p:sp>
      </p:grpSp>
      <p:sp>
        <p:nvSpPr>
          <p:cNvPr id="2" name="TextBox 1"/>
          <p:cNvSpPr txBox="1"/>
          <p:nvPr/>
        </p:nvSpPr>
        <p:spPr>
          <a:xfrm>
            <a:off x="5004080" y="3075056"/>
            <a:ext cx="2542233" cy="707886"/>
          </a:xfrm>
          <a:prstGeom prst="rect">
            <a:avLst/>
          </a:prstGeom>
          <a:noFill/>
        </p:spPr>
        <p:txBody>
          <a:bodyPr wrap="square" rtlCol="0">
            <a:spAutoFit/>
          </a:bodyPr>
          <a:lstStyle/>
          <a:p>
            <a:r>
              <a:rPr lang="en-US" sz="4000" dirty="0">
                <a:solidFill>
                  <a:srgbClr val="FFFF00"/>
                </a:solidFill>
                <a:latin typeface="Calibri" panose="020F0502020204030204" pitchFamily="34" charset="0"/>
              </a:rPr>
              <a:t>However</a:t>
            </a:r>
          </a:p>
        </p:txBody>
      </p:sp>
    </p:spTree>
    <p:extLst>
      <p:ext uri="{BB962C8B-B14F-4D97-AF65-F5344CB8AC3E}">
        <p14:creationId xmlns:p14="http://schemas.microsoft.com/office/powerpoint/2010/main" val="193906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70236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1:10-15</a:t>
            </a:r>
          </a:p>
        </p:txBody>
      </p:sp>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Insincere</a:t>
            </a:r>
          </a:p>
        </p:txBody>
      </p:sp>
      <p:pic>
        <p:nvPicPr>
          <p:cNvPr id="9218" name="Picture 2" descr="https://s-media-cache-ak0.pinimg.com/236x/6d/73/82/6d73821159b83cf9df6fa033299be63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24" y="1633238"/>
            <a:ext cx="224790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paperaquarium.com/assets/images/submissions/liz_o/liz-ordway-photography-art-beautiful-blonde-girl-woman-two-fac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777" y="2741854"/>
            <a:ext cx="5514705" cy="36790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596666">
            <a:off x="857591" y="862786"/>
            <a:ext cx="1952971" cy="461665"/>
          </a:xfrm>
          <a:prstGeom prst="rect">
            <a:avLst/>
          </a:prstGeom>
        </p:spPr>
        <p:txBody>
          <a:bodyPr wrap="none">
            <a:spAutoFit/>
          </a:bodyPr>
          <a:lstStyle/>
          <a:p>
            <a:r>
              <a:rPr lang="en-US" sz="2400" dirty="0">
                <a:solidFill>
                  <a:srgbClr val="FFFF00"/>
                </a:solidFill>
                <a:latin typeface="Verdana" panose="020B0604030504040204" pitchFamily="34" charset="0"/>
              </a:rPr>
              <a:t>hypocritical</a:t>
            </a:r>
            <a:endParaRPr lang="en-US" sz="2400" dirty="0">
              <a:solidFill>
                <a:srgbClr val="FFFF00"/>
              </a:solidFill>
              <a:latin typeface="Calibri" panose="020F0502020204030204" pitchFamily="34" charset="0"/>
            </a:endParaRPr>
          </a:p>
        </p:txBody>
      </p:sp>
      <p:sp>
        <p:nvSpPr>
          <p:cNvPr id="15" name="Rectangle 14"/>
          <p:cNvSpPr/>
          <p:nvPr/>
        </p:nvSpPr>
        <p:spPr>
          <a:xfrm rot="21026683">
            <a:off x="3635943" y="2331519"/>
            <a:ext cx="1544012" cy="461665"/>
          </a:xfrm>
          <a:prstGeom prst="rect">
            <a:avLst/>
          </a:prstGeom>
        </p:spPr>
        <p:txBody>
          <a:bodyPr wrap="none">
            <a:spAutoFit/>
          </a:bodyPr>
          <a:lstStyle/>
          <a:p>
            <a:r>
              <a:rPr lang="en-US" sz="2400" dirty="0">
                <a:solidFill>
                  <a:srgbClr val="FFFF00"/>
                </a:solidFill>
                <a:latin typeface="Verdana" panose="020B0604030504040204" pitchFamily="34" charset="0"/>
              </a:rPr>
              <a:t>Deceitful</a:t>
            </a:r>
            <a:endParaRPr lang="en-US" sz="2400" dirty="0">
              <a:solidFill>
                <a:srgbClr val="FFFF00"/>
              </a:solidFill>
              <a:latin typeface="Calibri" panose="020F0502020204030204" pitchFamily="34" charset="0"/>
            </a:endParaRPr>
          </a:p>
        </p:txBody>
      </p:sp>
      <p:sp>
        <p:nvSpPr>
          <p:cNvPr id="16" name="Rectangle 15"/>
          <p:cNvSpPr/>
          <p:nvPr/>
        </p:nvSpPr>
        <p:spPr>
          <a:xfrm rot="596666">
            <a:off x="8145486" y="1174898"/>
            <a:ext cx="1347741" cy="461665"/>
          </a:xfrm>
          <a:prstGeom prst="rect">
            <a:avLst/>
          </a:prstGeom>
        </p:spPr>
        <p:txBody>
          <a:bodyPr wrap="none">
            <a:spAutoFit/>
          </a:bodyPr>
          <a:lstStyle/>
          <a:p>
            <a:r>
              <a:rPr lang="en-US" sz="2400" dirty="0">
                <a:solidFill>
                  <a:srgbClr val="FFFF00"/>
                </a:solidFill>
                <a:latin typeface="Verdana" panose="020B0604030504040204" pitchFamily="34" charset="0"/>
              </a:rPr>
              <a:t>Evasive</a:t>
            </a:r>
            <a:endParaRPr lang="en-US" sz="2400" dirty="0">
              <a:solidFill>
                <a:srgbClr val="FFFF00"/>
              </a:solidFill>
              <a:latin typeface="Calibri" panose="020F0502020204030204" pitchFamily="34" charset="0"/>
            </a:endParaRPr>
          </a:p>
        </p:txBody>
      </p:sp>
      <p:sp>
        <p:nvSpPr>
          <p:cNvPr id="17" name="Rectangle 16"/>
          <p:cNvSpPr/>
          <p:nvPr/>
        </p:nvSpPr>
        <p:spPr>
          <a:xfrm rot="21218672">
            <a:off x="3303464" y="4698780"/>
            <a:ext cx="1489639" cy="461665"/>
          </a:xfrm>
          <a:prstGeom prst="rect">
            <a:avLst/>
          </a:prstGeom>
        </p:spPr>
        <p:txBody>
          <a:bodyPr wrap="none">
            <a:spAutoFit/>
          </a:bodyPr>
          <a:lstStyle/>
          <a:p>
            <a:r>
              <a:rPr lang="en-US" sz="2400" dirty="0">
                <a:solidFill>
                  <a:srgbClr val="FFFF00"/>
                </a:solidFill>
                <a:latin typeface="Calibri" panose="020F0502020204030204" pitchFamily="34" charset="0"/>
              </a:rPr>
              <a:t>Untruthful</a:t>
            </a:r>
          </a:p>
        </p:txBody>
      </p:sp>
      <p:sp>
        <p:nvSpPr>
          <p:cNvPr id="18" name="Rectangle 17"/>
          <p:cNvSpPr/>
          <p:nvPr/>
        </p:nvSpPr>
        <p:spPr>
          <a:xfrm rot="21158446">
            <a:off x="6023450" y="1402406"/>
            <a:ext cx="1204561" cy="461665"/>
          </a:xfrm>
          <a:prstGeom prst="rect">
            <a:avLst/>
          </a:prstGeom>
        </p:spPr>
        <p:txBody>
          <a:bodyPr wrap="none">
            <a:spAutoFit/>
          </a:bodyPr>
          <a:lstStyle/>
          <a:p>
            <a:r>
              <a:rPr lang="en-US" sz="2400" dirty="0">
                <a:solidFill>
                  <a:srgbClr val="FFFF00"/>
                </a:solidFill>
                <a:latin typeface="Verdana" panose="020B0604030504040204" pitchFamily="34" charset="0"/>
              </a:rPr>
              <a:t>Put-on</a:t>
            </a:r>
            <a:endParaRPr lang="en-US" sz="2400" dirty="0">
              <a:solidFill>
                <a:srgbClr val="FFFF00"/>
              </a:solidFill>
              <a:latin typeface="Calibri" panose="020F0502020204030204" pitchFamily="34" charset="0"/>
            </a:endParaRPr>
          </a:p>
        </p:txBody>
      </p:sp>
      <p:sp>
        <p:nvSpPr>
          <p:cNvPr id="19" name="Rectangle 18"/>
          <p:cNvSpPr/>
          <p:nvPr/>
        </p:nvSpPr>
        <p:spPr>
          <a:xfrm rot="20432377">
            <a:off x="533818" y="4359052"/>
            <a:ext cx="1470403" cy="461665"/>
          </a:xfrm>
          <a:prstGeom prst="rect">
            <a:avLst/>
          </a:prstGeom>
        </p:spPr>
        <p:txBody>
          <a:bodyPr wrap="none">
            <a:spAutoFit/>
          </a:bodyPr>
          <a:lstStyle/>
          <a:p>
            <a:r>
              <a:rPr lang="en-US" sz="2400" dirty="0">
                <a:solidFill>
                  <a:srgbClr val="FFFF00"/>
                </a:solidFill>
                <a:latin typeface="Calibri" panose="020F0502020204030204" pitchFamily="34" charset="0"/>
              </a:rPr>
              <a:t>Deceptive</a:t>
            </a:r>
          </a:p>
        </p:txBody>
      </p:sp>
      <p:sp>
        <p:nvSpPr>
          <p:cNvPr id="20" name="Rectangle 19"/>
          <p:cNvSpPr/>
          <p:nvPr/>
        </p:nvSpPr>
        <p:spPr>
          <a:xfrm rot="596666">
            <a:off x="9691880" y="1984500"/>
            <a:ext cx="1691489" cy="461665"/>
          </a:xfrm>
          <a:prstGeom prst="rect">
            <a:avLst/>
          </a:prstGeom>
        </p:spPr>
        <p:txBody>
          <a:bodyPr wrap="none">
            <a:spAutoFit/>
          </a:bodyPr>
          <a:lstStyle/>
          <a:p>
            <a:r>
              <a:rPr lang="en-US" sz="2400" dirty="0">
                <a:solidFill>
                  <a:srgbClr val="FFFF00"/>
                </a:solidFill>
                <a:latin typeface="Verdana" panose="020B0604030504040204" pitchFamily="34" charset="0"/>
              </a:rPr>
              <a:t>Unfaithful</a:t>
            </a:r>
            <a:endParaRPr lang="en-US" sz="24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44431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 calcmode="lin" valueType="num">
                                      <p:cBhvr>
                                        <p:cTn id="39" dur="1000" fill="hold"/>
                                        <p:tgtEl>
                                          <p:spTgt spid="16"/>
                                        </p:tgtEl>
                                        <p:attrNameLst>
                                          <p:attrName>style.rotation</p:attrName>
                                        </p:attrNameLst>
                                      </p:cBhvr>
                                      <p:tavLst>
                                        <p:tav tm="0">
                                          <p:val>
                                            <p:fltVal val="90"/>
                                          </p:val>
                                        </p:tav>
                                        <p:tav tm="100000">
                                          <p:val>
                                            <p:fltVal val="0"/>
                                          </p:val>
                                        </p:tav>
                                      </p:tavLst>
                                    </p:anim>
                                    <p:animEffect transition="in" filter="fade">
                                      <p:cBhvr>
                                        <p:cTn id="40" dur="1000"/>
                                        <p:tgtEl>
                                          <p:spTgt spid="1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fltVal val="0"/>
                                          </p:val>
                                        </p:tav>
                                        <p:tav tm="100000">
                                          <p:val>
                                            <p:strVal val="#ppt_w"/>
                                          </p:val>
                                        </p:tav>
                                      </p:tavLst>
                                    </p:anim>
                                    <p:anim calcmode="lin" valueType="num">
                                      <p:cBhvr>
                                        <p:cTn id="44" dur="1000" fill="hold"/>
                                        <p:tgtEl>
                                          <p:spTgt spid="20"/>
                                        </p:tgtEl>
                                        <p:attrNameLst>
                                          <p:attrName>ppt_h</p:attrName>
                                        </p:attrNameLst>
                                      </p:cBhvr>
                                      <p:tavLst>
                                        <p:tav tm="0">
                                          <p:val>
                                            <p:fltVal val="0"/>
                                          </p:val>
                                        </p:tav>
                                        <p:tav tm="100000">
                                          <p:val>
                                            <p:strVal val="#ppt_h"/>
                                          </p:val>
                                        </p:tav>
                                      </p:tavLst>
                                    </p:anim>
                                    <p:anim calcmode="lin" valueType="num">
                                      <p:cBhvr>
                                        <p:cTn id="45" dur="1000" fill="hold"/>
                                        <p:tgtEl>
                                          <p:spTgt spid="20"/>
                                        </p:tgtEl>
                                        <p:attrNameLst>
                                          <p:attrName>style.rotation</p:attrName>
                                        </p:attrNameLst>
                                      </p:cBhvr>
                                      <p:tavLst>
                                        <p:tav tm="0">
                                          <p:val>
                                            <p:fltVal val="90"/>
                                          </p:val>
                                        </p:tav>
                                        <p:tav tm="100000">
                                          <p:val>
                                            <p:fltVal val="0"/>
                                          </p:val>
                                        </p:tav>
                                      </p:tavLst>
                                    </p:anim>
                                    <p:animEffect transition="in" filter="fade">
                                      <p:cBhvr>
                                        <p:cTn id="46" dur="10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9218"/>
                                        </p:tgtEl>
                                        <p:attrNameLst>
                                          <p:attrName>style.visibility</p:attrName>
                                        </p:attrNameLst>
                                      </p:cBhvr>
                                      <p:to>
                                        <p:strVal val="visible"/>
                                      </p:to>
                                    </p:set>
                                    <p:animEffect transition="in" filter="fade">
                                      <p:cBhvr>
                                        <p:cTn id="49" dur="500"/>
                                        <p:tgtEl>
                                          <p:spTgt spid="9218"/>
                                        </p:tgtEl>
                                      </p:cBhvr>
                                    </p:animEffect>
                                  </p:childTnLst>
                                </p:cTn>
                              </p:par>
                              <p:par>
                                <p:cTn id="50" presetID="10" presetClass="entr" presetSubtype="0" fill="hold" nodeType="withEffect">
                                  <p:stCondLst>
                                    <p:cond delay="0"/>
                                  </p:stCondLst>
                                  <p:childTnLst>
                                    <p:set>
                                      <p:cBhvr>
                                        <p:cTn id="51" dur="1" fill="hold">
                                          <p:stCondLst>
                                            <p:cond delay="0"/>
                                          </p:stCondLst>
                                        </p:cTn>
                                        <p:tgtEl>
                                          <p:spTgt spid="9220"/>
                                        </p:tgtEl>
                                        <p:attrNameLst>
                                          <p:attrName>style.visibility</p:attrName>
                                        </p:attrNameLst>
                                      </p:cBhvr>
                                      <p:to>
                                        <p:strVal val="visible"/>
                                      </p:to>
                                    </p:set>
                                    <p:animEffect transition="in" filter="fade">
                                      <p:cBhvr>
                                        <p:cTn id="5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1:10-15</a:t>
            </a:r>
          </a:p>
        </p:txBody>
      </p:sp>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Hypocrisy</a:t>
            </a:r>
          </a:p>
        </p:txBody>
      </p:sp>
      <p:sp>
        <p:nvSpPr>
          <p:cNvPr id="14" name="TextBox 13"/>
          <p:cNvSpPr txBox="1"/>
          <p:nvPr/>
        </p:nvSpPr>
        <p:spPr>
          <a:xfrm rot="20400564">
            <a:off x="264116" y="1811814"/>
            <a:ext cx="3746361" cy="1477328"/>
          </a:xfrm>
          <a:prstGeom prst="rect">
            <a:avLst/>
          </a:prstGeom>
          <a:noFill/>
        </p:spPr>
        <p:txBody>
          <a:bodyPr wrap="square" rtlCol="0">
            <a:spAutoFit/>
          </a:bodyPr>
          <a:lstStyle/>
          <a:p>
            <a:r>
              <a:rPr lang="en-US" dirty="0">
                <a:solidFill>
                  <a:schemeClr val="bg1"/>
                </a:solidFill>
                <a:latin typeface="Calibri" panose="020F0502020204030204" pitchFamily="34" charset="0"/>
              </a:rPr>
              <a:t>"To what purpose is the multitude of your church meetings unto me? </a:t>
            </a:r>
            <a:r>
              <a:rPr lang="en-US" dirty="0" err="1">
                <a:solidFill>
                  <a:schemeClr val="bg1"/>
                </a:solidFill>
                <a:latin typeface="Calibri" panose="020F0502020204030204" pitchFamily="34" charset="0"/>
              </a:rPr>
              <a:t>Saith</a:t>
            </a:r>
            <a:r>
              <a:rPr lang="en-US" dirty="0">
                <a:solidFill>
                  <a:schemeClr val="bg1"/>
                </a:solidFill>
                <a:latin typeface="Calibri" panose="020F0502020204030204" pitchFamily="34" charset="0"/>
              </a:rPr>
              <a:t> the Lord: I am full of shallow prayers, feigned gratitude, and trite testimonies. </a:t>
            </a:r>
          </a:p>
        </p:txBody>
      </p:sp>
      <p:sp>
        <p:nvSpPr>
          <p:cNvPr id="2" name="Rectangle 1"/>
          <p:cNvSpPr/>
          <p:nvPr/>
        </p:nvSpPr>
        <p:spPr>
          <a:xfrm>
            <a:off x="2038141" y="836824"/>
            <a:ext cx="9957916" cy="369332"/>
          </a:xfrm>
          <a:prstGeom prst="rect">
            <a:avLst/>
          </a:prstGeom>
        </p:spPr>
        <p:txBody>
          <a:bodyPr wrap="square">
            <a:spAutoFit/>
          </a:bodyPr>
          <a:lstStyle/>
          <a:p>
            <a:r>
              <a:rPr lang="en-US" dirty="0">
                <a:solidFill>
                  <a:srgbClr val="FFFF00"/>
                </a:solidFill>
                <a:latin typeface="Calibri" panose="020F0502020204030204" pitchFamily="34" charset="0"/>
              </a:rPr>
              <a:t>The following is a rough, latter-day paraphrasing of Isaiah's denunciation of hypocrisy:</a:t>
            </a:r>
          </a:p>
        </p:txBody>
      </p:sp>
      <p:sp>
        <p:nvSpPr>
          <p:cNvPr id="21" name="TextBox 20"/>
          <p:cNvSpPr txBox="1"/>
          <p:nvPr/>
        </p:nvSpPr>
        <p:spPr>
          <a:xfrm rot="635205">
            <a:off x="8052103" y="1653041"/>
            <a:ext cx="2768320" cy="923330"/>
          </a:xfrm>
          <a:prstGeom prst="rect">
            <a:avLst/>
          </a:prstGeom>
          <a:noFill/>
        </p:spPr>
        <p:txBody>
          <a:bodyPr wrap="square" rtlCol="0">
            <a:spAutoFit/>
          </a:bodyPr>
          <a:lstStyle/>
          <a:p>
            <a:r>
              <a:rPr lang="en-US" dirty="0">
                <a:solidFill>
                  <a:schemeClr val="bg1"/>
                </a:solidFill>
                <a:latin typeface="Calibri" panose="020F0502020204030204" pitchFamily="34" charset="0"/>
              </a:rPr>
              <a:t>When ye come to church, seek ye my face or seek ye to be seen of men?</a:t>
            </a:r>
          </a:p>
        </p:txBody>
      </p:sp>
      <p:sp>
        <p:nvSpPr>
          <p:cNvPr id="5" name="Rectangle 4"/>
          <p:cNvSpPr/>
          <p:nvPr/>
        </p:nvSpPr>
        <p:spPr>
          <a:xfrm>
            <a:off x="4334169" y="1675977"/>
            <a:ext cx="3656676" cy="923330"/>
          </a:xfrm>
          <a:prstGeom prst="rect">
            <a:avLst/>
          </a:prstGeom>
        </p:spPr>
        <p:txBody>
          <a:bodyPr wrap="square">
            <a:spAutoFit/>
          </a:bodyPr>
          <a:lstStyle/>
          <a:p>
            <a:r>
              <a:rPr lang="en-US" dirty="0">
                <a:solidFill>
                  <a:schemeClr val="bg1"/>
                </a:solidFill>
                <a:latin typeface="Calibri" panose="020F0502020204030204" pitchFamily="34" charset="0"/>
              </a:rPr>
              <a:t>When ye make your offerings, if your heart is still set on riches, what good is thy tithing unto me? </a:t>
            </a:r>
          </a:p>
        </p:txBody>
      </p:sp>
      <p:sp>
        <p:nvSpPr>
          <p:cNvPr id="22" name="Rectangle 21"/>
          <p:cNvSpPr/>
          <p:nvPr/>
        </p:nvSpPr>
        <p:spPr>
          <a:xfrm rot="21005868">
            <a:off x="1869805" y="4020961"/>
            <a:ext cx="3948540" cy="923330"/>
          </a:xfrm>
          <a:prstGeom prst="rect">
            <a:avLst/>
          </a:prstGeom>
        </p:spPr>
        <p:txBody>
          <a:bodyPr wrap="square">
            <a:spAutoFit/>
          </a:bodyPr>
          <a:lstStyle/>
          <a:p>
            <a:r>
              <a:rPr lang="en-US" dirty="0">
                <a:solidFill>
                  <a:schemeClr val="bg1"/>
                </a:solidFill>
                <a:latin typeface="Calibri" panose="020F0502020204030204" pitchFamily="34" charset="0"/>
              </a:rPr>
              <a:t>Are not the heavens and the earth my footstool? Do I need thy money or require thy heart? </a:t>
            </a:r>
          </a:p>
        </p:txBody>
      </p:sp>
      <p:sp>
        <p:nvSpPr>
          <p:cNvPr id="6" name="Rectangle 5"/>
          <p:cNvSpPr/>
          <p:nvPr/>
        </p:nvSpPr>
        <p:spPr>
          <a:xfrm rot="884971">
            <a:off x="7953783" y="3508551"/>
            <a:ext cx="3910200" cy="1200329"/>
          </a:xfrm>
          <a:prstGeom prst="rect">
            <a:avLst/>
          </a:prstGeom>
        </p:spPr>
        <p:txBody>
          <a:bodyPr wrap="square">
            <a:spAutoFit/>
          </a:bodyPr>
          <a:lstStyle/>
          <a:p>
            <a:r>
              <a:rPr lang="en-US" dirty="0">
                <a:solidFill>
                  <a:schemeClr val="bg1"/>
                </a:solidFill>
                <a:latin typeface="Calibri" panose="020F0502020204030204" pitchFamily="34" charset="0"/>
              </a:rPr>
              <a:t>What of your Sabbath days? They are a trouble unto me; I am weary to bear them. Your holidays are no longer holy and your feasts my soul </a:t>
            </a:r>
            <a:r>
              <a:rPr lang="en-US" dirty="0" err="1">
                <a:solidFill>
                  <a:schemeClr val="bg1"/>
                </a:solidFill>
                <a:latin typeface="Calibri" panose="020F0502020204030204" pitchFamily="34" charset="0"/>
              </a:rPr>
              <a:t>hateth</a:t>
            </a:r>
            <a:r>
              <a:rPr lang="en-US" dirty="0">
                <a:solidFill>
                  <a:schemeClr val="bg1"/>
                </a:solidFill>
                <a:latin typeface="Calibri" panose="020F0502020204030204" pitchFamily="34" charset="0"/>
              </a:rPr>
              <a:t>. </a:t>
            </a:r>
          </a:p>
        </p:txBody>
      </p:sp>
      <p:sp>
        <p:nvSpPr>
          <p:cNvPr id="9" name="Rectangle 8"/>
          <p:cNvSpPr/>
          <p:nvPr/>
        </p:nvSpPr>
        <p:spPr>
          <a:xfrm>
            <a:off x="3969099" y="5560764"/>
            <a:ext cx="6096000" cy="923330"/>
          </a:xfrm>
          <a:prstGeom prst="rect">
            <a:avLst/>
          </a:prstGeom>
        </p:spPr>
        <p:txBody>
          <a:bodyPr>
            <a:spAutoFit/>
          </a:bodyPr>
          <a:lstStyle/>
          <a:p>
            <a:r>
              <a:rPr lang="en-US" dirty="0">
                <a:solidFill>
                  <a:schemeClr val="bg1"/>
                </a:solidFill>
                <a:latin typeface="Calibri" panose="020F0502020204030204" pitchFamily="34" charset="0"/>
              </a:rPr>
              <a:t>Ye speak evil of mine anointed and reveal the malice of thine heart. I will hide mine eyes from you: yea, when ye make many prayers, I will not hear: your heart is full of deceit."</a:t>
            </a:r>
          </a:p>
        </p:txBody>
      </p:sp>
      <p:pic>
        <p:nvPicPr>
          <p:cNvPr id="10242" name="Picture 2" descr="http://www.rockthetriad.com/img/Animated_daniel_praying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3394" y="40989"/>
            <a:ext cx="1335868" cy="209665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nebula.wsimg.com/4c336e3efb67e5257ee35f2cf6fe1b51?AccessKeyId=6927DE713BB9A86D4B40&amp;disposition=0&amp;alloworigi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38157" y="2822816"/>
            <a:ext cx="1320655" cy="211643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media.giphy.com/media/YPMeZLETn2TWo/giphy.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391163" y="269953"/>
            <a:ext cx="1637331" cy="2178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9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5" grpId="0"/>
      <p:bldP spid="22" grpId="0"/>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18">
            <a:extLst>
              <a:ext uri="{FF2B5EF4-FFF2-40B4-BE49-F238E27FC236}">
                <a16:creationId xmlns:a16="http://schemas.microsoft.com/office/drawing/2014/main" id="{D5D355A1-30FF-EDFD-6270-1A2CF6A9E9FC}"/>
              </a:ext>
            </a:extLst>
          </p:cNvPr>
          <p:cNvGrpSpPr/>
          <p:nvPr/>
        </p:nvGrpSpPr>
        <p:grpSpPr>
          <a:xfrm>
            <a:off x="273326" y="359485"/>
            <a:ext cx="11645348" cy="5822674"/>
            <a:chOff x="965200" y="2286000"/>
            <a:chExt cx="7327900" cy="2743200"/>
          </a:xfrm>
        </p:grpSpPr>
        <p:sp>
          <p:nvSpPr>
            <p:cNvPr id="28" name="Rectangle 27">
              <a:extLst>
                <a:ext uri="{FF2B5EF4-FFF2-40B4-BE49-F238E27FC236}">
                  <a16:creationId xmlns:a16="http://schemas.microsoft.com/office/drawing/2014/main" id="{3307E12A-6AE6-303B-D5E8-7749E8BC782E}"/>
                </a:ext>
              </a:extLst>
            </p:cNvPr>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Rectangle 28">
              <a:extLst>
                <a:ext uri="{FF2B5EF4-FFF2-40B4-BE49-F238E27FC236}">
                  <a16:creationId xmlns:a16="http://schemas.microsoft.com/office/drawing/2014/main" id="{924D2B6E-34A1-F5EF-3F40-340D2AC16AB1}"/>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30" name="Straight Connector 29">
              <a:extLst>
                <a:ext uri="{FF2B5EF4-FFF2-40B4-BE49-F238E27FC236}">
                  <a16:creationId xmlns:a16="http://schemas.microsoft.com/office/drawing/2014/main" id="{A03B52B4-00DE-730B-B4A6-C4632E4CF98C}"/>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BC752A-A862-D53D-E092-54FB9EF50C51}"/>
                </a:ext>
              </a:extLst>
            </p:cNvPr>
            <p:cNvCxnSpPr>
              <a:stCxn id="29" idx="1"/>
              <a:endCxn id="2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212292-F863-CD06-E404-6FE84D836AFE}"/>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43D46308-F16C-98AA-963E-51C0F9753E18}"/>
              </a:ext>
            </a:extLst>
          </p:cNvPr>
          <p:cNvSpPr txBox="1"/>
          <p:nvPr/>
        </p:nvSpPr>
        <p:spPr>
          <a:xfrm>
            <a:off x="2504660" y="675841"/>
            <a:ext cx="7381461" cy="830997"/>
          </a:xfrm>
          <a:prstGeom prst="rect">
            <a:avLst/>
          </a:prstGeom>
          <a:noFill/>
        </p:spPr>
        <p:txBody>
          <a:bodyPr wrap="square">
            <a:spAutoFit/>
          </a:bodyPr>
          <a:lstStyle/>
          <a:p>
            <a:pPr algn="ctr"/>
            <a:r>
              <a:rPr lang="en-US" sz="2400" dirty="0">
                <a:solidFill>
                  <a:srgbClr val="FFFF00"/>
                </a:solidFill>
                <a:latin typeface="Comic Sans MS" panose="030F0702030302020204" pitchFamily="66" charset="0"/>
              </a:rPr>
              <a:t>P</a:t>
            </a:r>
            <a:r>
              <a:rPr lang="en-US" sz="2400" b="0" i="0" dirty="0">
                <a:solidFill>
                  <a:srgbClr val="FFFF00"/>
                </a:solidFill>
                <a:effectLst/>
                <a:latin typeface="Comic Sans MS" panose="030F0702030302020204" pitchFamily="66" charset="0"/>
              </a:rPr>
              <a:t>ut in order from most likely to least likely to persuade </a:t>
            </a:r>
            <a:r>
              <a:rPr lang="en-US" sz="2400" dirty="0">
                <a:solidFill>
                  <a:srgbClr val="FFFF00"/>
                </a:solidFill>
                <a:latin typeface="Comic Sans MS" panose="030F0702030302020204" pitchFamily="66" charset="0"/>
              </a:rPr>
              <a:t>someone</a:t>
            </a:r>
            <a:r>
              <a:rPr lang="en-US" sz="2400" b="0" i="0" dirty="0">
                <a:solidFill>
                  <a:srgbClr val="FFFF00"/>
                </a:solidFill>
                <a:effectLst/>
                <a:latin typeface="Comic Sans MS" panose="030F0702030302020204" pitchFamily="66" charset="0"/>
              </a:rPr>
              <a:t> to read a certain book.</a:t>
            </a:r>
            <a:endParaRPr lang="en-US" sz="2400" dirty="0">
              <a:solidFill>
                <a:srgbClr val="FFFF00"/>
              </a:solidFill>
              <a:latin typeface="Comic Sans MS" panose="030F0702030302020204" pitchFamily="66" charset="0"/>
            </a:endParaRPr>
          </a:p>
        </p:txBody>
      </p:sp>
      <p:grpSp>
        <p:nvGrpSpPr>
          <p:cNvPr id="37" name="Group 36">
            <a:extLst>
              <a:ext uri="{FF2B5EF4-FFF2-40B4-BE49-F238E27FC236}">
                <a16:creationId xmlns:a16="http://schemas.microsoft.com/office/drawing/2014/main" id="{F0FA8118-BB70-D915-8FAF-282796975765}"/>
              </a:ext>
            </a:extLst>
          </p:cNvPr>
          <p:cNvGrpSpPr/>
          <p:nvPr/>
        </p:nvGrpSpPr>
        <p:grpSpPr>
          <a:xfrm>
            <a:off x="715617" y="2130338"/>
            <a:ext cx="2286000" cy="2667000"/>
            <a:chOff x="2646084" y="2667000"/>
            <a:chExt cx="3886200" cy="3931920"/>
          </a:xfrm>
        </p:grpSpPr>
        <p:grpSp>
          <p:nvGrpSpPr>
            <p:cNvPr id="38" name="Group 13">
              <a:extLst>
                <a:ext uri="{FF2B5EF4-FFF2-40B4-BE49-F238E27FC236}">
                  <a16:creationId xmlns:a16="http://schemas.microsoft.com/office/drawing/2014/main" id="{E6CC5A0C-170E-1D74-4C15-7D8479EFEDA0}"/>
                </a:ext>
              </a:extLst>
            </p:cNvPr>
            <p:cNvGrpSpPr/>
            <p:nvPr/>
          </p:nvGrpSpPr>
          <p:grpSpPr>
            <a:xfrm>
              <a:off x="3048000" y="2667000"/>
              <a:ext cx="2971800" cy="3931920"/>
              <a:chOff x="152400" y="152400"/>
              <a:chExt cx="4953000" cy="6553200"/>
            </a:xfrm>
          </p:grpSpPr>
          <p:sp>
            <p:nvSpPr>
              <p:cNvPr id="42" name="Rounded Rectangle 25">
                <a:extLst>
                  <a:ext uri="{FF2B5EF4-FFF2-40B4-BE49-F238E27FC236}">
                    <a16:creationId xmlns:a16="http://schemas.microsoft.com/office/drawing/2014/main" id="{54CB74F8-A360-216E-47D7-96F55CE1C6C1}"/>
                  </a:ext>
                </a:extLst>
              </p:cNvPr>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3" name="Rounded Rectangle 26">
                <a:extLst>
                  <a:ext uri="{FF2B5EF4-FFF2-40B4-BE49-F238E27FC236}">
                    <a16:creationId xmlns:a16="http://schemas.microsoft.com/office/drawing/2014/main" id="{0CE3828D-9FBC-A822-9223-BF66D354FE51}"/>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4" name="Rounded Rectangle 27">
                <a:extLst>
                  <a:ext uri="{FF2B5EF4-FFF2-40B4-BE49-F238E27FC236}">
                    <a16:creationId xmlns:a16="http://schemas.microsoft.com/office/drawing/2014/main" id="{661E12EE-14B2-DDA2-A06C-70DE965B2BFD}"/>
                  </a:ext>
                </a:extLst>
              </p:cNvPr>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39" name="TextBox 38">
              <a:extLst>
                <a:ext uri="{FF2B5EF4-FFF2-40B4-BE49-F238E27FC236}">
                  <a16:creationId xmlns:a16="http://schemas.microsoft.com/office/drawing/2014/main" id="{ABB93A41-B045-E10B-6101-1EBD34083BB8}"/>
                </a:ext>
              </a:extLst>
            </p:cNvPr>
            <p:cNvSpPr txBox="1"/>
            <p:nvPr/>
          </p:nvSpPr>
          <p:spPr>
            <a:xfrm>
              <a:off x="2646084" y="3823447"/>
              <a:ext cx="3886200" cy="1043626"/>
            </a:xfrm>
            <a:prstGeom prst="rect">
              <a:avLst/>
            </a:prstGeom>
            <a:noFill/>
          </p:spPr>
          <p:txBody>
            <a:bodyPr wrap="square" rtlCol="0">
              <a:spAutoFit/>
            </a:bodyPr>
            <a:lstStyle/>
            <a:p>
              <a:pPr algn="ctr"/>
              <a:r>
                <a:rPr lang="en-US" sz="2000" b="1" dirty="0">
                  <a:solidFill>
                    <a:schemeClr val="bg2"/>
                  </a:solidFill>
                  <a:latin typeface="Comic Sans MS" panose="030F0702030302020204" pitchFamily="66" charset="0"/>
                </a:rPr>
                <a:t>Looks very interesting</a:t>
              </a:r>
            </a:p>
          </p:txBody>
        </p:sp>
        <p:sp>
          <p:nvSpPr>
            <p:cNvPr id="40" name="TextBox 39">
              <a:extLst>
                <a:ext uri="{FF2B5EF4-FFF2-40B4-BE49-F238E27FC236}">
                  <a16:creationId xmlns:a16="http://schemas.microsoft.com/office/drawing/2014/main" id="{4BCFA9A3-9C5F-CA36-A98B-9AE1A43FD1F8}"/>
                </a:ext>
              </a:extLst>
            </p:cNvPr>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bri" panose="020F0502020204030204" pitchFamily="34" charset="0"/>
              </a:endParaRPr>
            </a:p>
          </p:txBody>
        </p:sp>
        <p:cxnSp>
          <p:nvCxnSpPr>
            <p:cNvPr id="41" name="Straight Connector 40">
              <a:extLst>
                <a:ext uri="{FF2B5EF4-FFF2-40B4-BE49-F238E27FC236}">
                  <a16:creationId xmlns:a16="http://schemas.microsoft.com/office/drawing/2014/main" id="{6B32B620-E1DC-9161-ADEC-9ED4C41DF4F1}"/>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297C888E-F62B-870F-ABF9-11E1791A2FA1}"/>
              </a:ext>
            </a:extLst>
          </p:cNvPr>
          <p:cNvGrpSpPr/>
          <p:nvPr/>
        </p:nvGrpSpPr>
        <p:grpSpPr>
          <a:xfrm>
            <a:off x="4014037" y="2095166"/>
            <a:ext cx="1748119" cy="2667000"/>
            <a:chOff x="3048000" y="2667000"/>
            <a:chExt cx="2971802" cy="3931920"/>
          </a:xfrm>
        </p:grpSpPr>
        <p:grpSp>
          <p:nvGrpSpPr>
            <p:cNvPr id="46" name="Group 13">
              <a:extLst>
                <a:ext uri="{FF2B5EF4-FFF2-40B4-BE49-F238E27FC236}">
                  <a16:creationId xmlns:a16="http://schemas.microsoft.com/office/drawing/2014/main" id="{B950657A-20CC-F6BA-6590-2E001F9BE30C}"/>
                </a:ext>
              </a:extLst>
            </p:cNvPr>
            <p:cNvGrpSpPr/>
            <p:nvPr/>
          </p:nvGrpSpPr>
          <p:grpSpPr>
            <a:xfrm>
              <a:off x="3048000" y="2667000"/>
              <a:ext cx="2971800" cy="3931920"/>
              <a:chOff x="152400" y="152400"/>
              <a:chExt cx="4953000" cy="6553200"/>
            </a:xfrm>
          </p:grpSpPr>
          <p:sp>
            <p:nvSpPr>
              <p:cNvPr id="50" name="Rounded Rectangle 25">
                <a:extLst>
                  <a:ext uri="{FF2B5EF4-FFF2-40B4-BE49-F238E27FC236}">
                    <a16:creationId xmlns:a16="http://schemas.microsoft.com/office/drawing/2014/main" id="{6B937155-D88D-D053-D361-5A19DBB91D92}"/>
                  </a:ext>
                </a:extLst>
              </p:cNvPr>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Rounded Rectangle 26">
                <a:extLst>
                  <a:ext uri="{FF2B5EF4-FFF2-40B4-BE49-F238E27FC236}">
                    <a16:creationId xmlns:a16="http://schemas.microsoft.com/office/drawing/2014/main" id="{EFE30BB0-1588-7720-778B-AB8490D8AE08}"/>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Rounded Rectangle 27">
                <a:extLst>
                  <a:ext uri="{FF2B5EF4-FFF2-40B4-BE49-F238E27FC236}">
                    <a16:creationId xmlns:a16="http://schemas.microsoft.com/office/drawing/2014/main" id="{9A14A693-8462-7F44-CE37-117B2589D8C4}"/>
                  </a:ext>
                </a:extLst>
              </p:cNvPr>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47" name="TextBox 46">
              <a:extLst>
                <a:ext uri="{FF2B5EF4-FFF2-40B4-BE49-F238E27FC236}">
                  <a16:creationId xmlns:a16="http://schemas.microsoft.com/office/drawing/2014/main" id="{F475C875-1F68-5682-CF98-F6744B896A82}"/>
                </a:ext>
              </a:extLst>
            </p:cNvPr>
            <p:cNvSpPr txBox="1"/>
            <p:nvPr/>
          </p:nvSpPr>
          <p:spPr>
            <a:xfrm>
              <a:off x="3048002" y="3499669"/>
              <a:ext cx="2971800" cy="1769628"/>
            </a:xfrm>
            <a:prstGeom prst="rect">
              <a:avLst/>
            </a:prstGeom>
            <a:noFill/>
          </p:spPr>
          <p:txBody>
            <a:bodyPr wrap="square" rtlCol="0">
              <a:spAutoFit/>
            </a:bodyPr>
            <a:lstStyle/>
            <a:p>
              <a:pPr algn="ctr"/>
              <a:r>
                <a:rPr lang="en-US" b="1" dirty="0">
                  <a:solidFill>
                    <a:schemeClr val="bg2"/>
                  </a:solidFill>
                  <a:latin typeface="Comic Sans MS" panose="030F0702030302020204" pitchFamily="66" charset="0"/>
                </a:rPr>
                <a:t>Recommended by family member or friend</a:t>
              </a:r>
            </a:p>
          </p:txBody>
        </p:sp>
        <p:sp>
          <p:nvSpPr>
            <p:cNvPr id="48" name="TextBox 47">
              <a:extLst>
                <a:ext uri="{FF2B5EF4-FFF2-40B4-BE49-F238E27FC236}">
                  <a16:creationId xmlns:a16="http://schemas.microsoft.com/office/drawing/2014/main" id="{DADCE95C-438D-1A39-8A89-467B7F06FF21}"/>
                </a:ext>
              </a:extLst>
            </p:cNvPr>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bri" panose="020F0502020204030204" pitchFamily="34" charset="0"/>
              </a:endParaRPr>
            </a:p>
          </p:txBody>
        </p:sp>
        <p:cxnSp>
          <p:nvCxnSpPr>
            <p:cNvPr id="49" name="Straight Connector 48">
              <a:extLst>
                <a:ext uri="{FF2B5EF4-FFF2-40B4-BE49-F238E27FC236}">
                  <a16:creationId xmlns:a16="http://schemas.microsoft.com/office/drawing/2014/main" id="{41025B20-D185-0CA7-B536-389755F265C1}"/>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D9DD8B8F-73DA-D12C-430D-32208244D402}"/>
              </a:ext>
            </a:extLst>
          </p:cNvPr>
          <p:cNvGrpSpPr/>
          <p:nvPr/>
        </p:nvGrpSpPr>
        <p:grpSpPr>
          <a:xfrm>
            <a:off x="6774576" y="2059995"/>
            <a:ext cx="1748118" cy="2667000"/>
            <a:chOff x="3048000" y="2667000"/>
            <a:chExt cx="2971800" cy="3931920"/>
          </a:xfrm>
        </p:grpSpPr>
        <p:grpSp>
          <p:nvGrpSpPr>
            <p:cNvPr id="54" name="Group 13">
              <a:extLst>
                <a:ext uri="{FF2B5EF4-FFF2-40B4-BE49-F238E27FC236}">
                  <a16:creationId xmlns:a16="http://schemas.microsoft.com/office/drawing/2014/main" id="{74A01492-25EB-A8C6-9513-114D8F293308}"/>
                </a:ext>
              </a:extLst>
            </p:cNvPr>
            <p:cNvGrpSpPr/>
            <p:nvPr/>
          </p:nvGrpSpPr>
          <p:grpSpPr>
            <a:xfrm>
              <a:off x="3048000" y="2667000"/>
              <a:ext cx="2971800" cy="3931920"/>
              <a:chOff x="152400" y="152400"/>
              <a:chExt cx="4953000" cy="6553200"/>
            </a:xfrm>
          </p:grpSpPr>
          <p:sp>
            <p:nvSpPr>
              <p:cNvPr id="58" name="Rounded Rectangle 25">
                <a:extLst>
                  <a:ext uri="{FF2B5EF4-FFF2-40B4-BE49-F238E27FC236}">
                    <a16:creationId xmlns:a16="http://schemas.microsoft.com/office/drawing/2014/main" id="{298E51F2-2EDB-3A63-7810-491BFEAF08BB}"/>
                  </a:ext>
                </a:extLst>
              </p:cNvPr>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9" name="Rounded Rectangle 26">
                <a:extLst>
                  <a:ext uri="{FF2B5EF4-FFF2-40B4-BE49-F238E27FC236}">
                    <a16:creationId xmlns:a16="http://schemas.microsoft.com/office/drawing/2014/main" id="{24ED2F92-2384-2CC1-1FFD-A242438C5F45}"/>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 name="Rounded Rectangle 27">
                <a:extLst>
                  <a:ext uri="{FF2B5EF4-FFF2-40B4-BE49-F238E27FC236}">
                    <a16:creationId xmlns:a16="http://schemas.microsoft.com/office/drawing/2014/main" id="{1C733D75-0B51-F5E0-CF24-D229A19FC07D}"/>
                  </a:ext>
                </a:extLst>
              </p:cNvPr>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55" name="TextBox 54">
              <a:extLst>
                <a:ext uri="{FF2B5EF4-FFF2-40B4-BE49-F238E27FC236}">
                  <a16:creationId xmlns:a16="http://schemas.microsoft.com/office/drawing/2014/main" id="{D69AAF2E-9F38-011D-60D2-7F335C4BC5E6}"/>
                </a:ext>
              </a:extLst>
            </p:cNvPr>
            <p:cNvSpPr txBox="1"/>
            <p:nvPr/>
          </p:nvSpPr>
          <p:spPr>
            <a:xfrm>
              <a:off x="3261360" y="3848479"/>
              <a:ext cx="2667001" cy="1497377"/>
            </a:xfrm>
            <a:prstGeom prst="rect">
              <a:avLst/>
            </a:prstGeom>
            <a:noFill/>
          </p:spPr>
          <p:txBody>
            <a:bodyPr wrap="square" rtlCol="0">
              <a:spAutoFit/>
            </a:bodyPr>
            <a:lstStyle/>
            <a:p>
              <a:pPr algn="ctr"/>
              <a:r>
                <a:rPr lang="en-US" sz="2000" b="1" dirty="0">
                  <a:solidFill>
                    <a:schemeClr val="bg1"/>
                  </a:solidFill>
                  <a:latin typeface="Comic Sans MS" panose="030F0702030302020204" pitchFamily="66" charset="0"/>
                </a:rPr>
                <a:t>Assigned for a class at school</a:t>
              </a:r>
            </a:p>
          </p:txBody>
        </p:sp>
        <p:sp>
          <p:nvSpPr>
            <p:cNvPr id="56" name="TextBox 55">
              <a:extLst>
                <a:ext uri="{FF2B5EF4-FFF2-40B4-BE49-F238E27FC236}">
                  <a16:creationId xmlns:a16="http://schemas.microsoft.com/office/drawing/2014/main" id="{A52D7822-C972-AB9C-EE4A-58E0F2D121CE}"/>
                </a:ext>
              </a:extLst>
            </p:cNvPr>
            <p:cNvSpPr txBox="1"/>
            <p:nvPr/>
          </p:nvSpPr>
          <p:spPr>
            <a:xfrm>
              <a:off x="3124201" y="5257801"/>
              <a:ext cx="2667000" cy="499125"/>
            </a:xfrm>
            <a:prstGeom prst="rect">
              <a:avLst/>
            </a:prstGeom>
            <a:noFill/>
          </p:spPr>
          <p:txBody>
            <a:bodyPr wrap="square" rtlCol="0">
              <a:spAutoFit/>
            </a:bodyPr>
            <a:lstStyle/>
            <a:p>
              <a:pPr algn="ctr"/>
              <a:endParaRPr lang="en-US" sz="1600" dirty="0">
                <a:solidFill>
                  <a:srgbClr val="FFC000"/>
                </a:solidFill>
                <a:latin typeface="Calibri" panose="020F0502020204030204" pitchFamily="34" charset="0"/>
              </a:endParaRPr>
            </a:p>
          </p:txBody>
        </p:sp>
        <p:cxnSp>
          <p:nvCxnSpPr>
            <p:cNvPr id="57" name="Straight Connector 56">
              <a:extLst>
                <a:ext uri="{FF2B5EF4-FFF2-40B4-BE49-F238E27FC236}">
                  <a16:creationId xmlns:a16="http://schemas.microsoft.com/office/drawing/2014/main" id="{EB97816F-63D5-92DB-E311-B85468FFB13C}"/>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F903B358-0801-B745-7D2A-9C47EDAE44F1}"/>
              </a:ext>
            </a:extLst>
          </p:cNvPr>
          <p:cNvGrpSpPr/>
          <p:nvPr/>
        </p:nvGrpSpPr>
        <p:grpSpPr>
          <a:xfrm>
            <a:off x="9535114" y="2024824"/>
            <a:ext cx="1748118" cy="2667000"/>
            <a:chOff x="3048000" y="2667000"/>
            <a:chExt cx="2971800" cy="3931920"/>
          </a:xfrm>
        </p:grpSpPr>
        <p:grpSp>
          <p:nvGrpSpPr>
            <p:cNvPr id="62" name="Group 13">
              <a:extLst>
                <a:ext uri="{FF2B5EF4-FFF2-40B4-BE49-F238E27FC236}">
                  <a16:creationId xmlns:a16="http://schemas.microsoft.com/office/drawing/2014/main" id="{2BD593D1-C8FB-8A90-C6D6-CB76870CA934}"/>
                </a:ext>
              </a:extLst>
            </p:cNvPr>
            <p:cNvGrpSpPr/>
            <p:nvPr/>
          </p:nvGrpSpPr>
          <p:grpSpPr>
            <a:xfrm>
              <a:off x="3048000" y="2667000"/>
              <a:ext cx="2971800" cy="3931920"/>
              <a:chOff x="152400" y="152400"/>
              <a:chExt cx="4953000" cy="6553200"/>
            </a:xfrm>
          </p:grpSpPr>
          <p:sp>
            <p:nvSpPr>
              <p:cNvPr id="1027" name="Rounded Rectangle 25">
                <a:extLst>
                  <a:ext uri="{FF2B5EF4-FFF2-40B4-BE49-F238E27FC236}">
                    <a16:creationId xmlns:a16="http://schemas.microsoft.com/office/drawing/2014/main" id="{B499F5E0-8B12-4756-F0D2-F9CD4036993D}"/>
                  </a:ext>
                </a:extLst>
              </p:cNvPr>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28" name="Rounded Rectangle 26">
                <a:extLst>
                  <a:ext uri="{FF2B5EF4-FFF2-40B4-BE49-F238E27FC236}">
                    <a16:creationId xmlns:a16="http://schemas.microsoft.com/office/drawing/2014/main" id="{F1D4DFF5-B8BA-792A-97FA-CAFE478EF64D}"/>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29" name="Rounded Rectangle 27">
                <a:extLst>
                  <a:ext uri="{FF2B5EF4-FFF2-40B4-BE49-F238E27FC236}">
                    <a16:creationId xmlns:a16="http://schemas.microsoft.com/office/drawing/2014/main" id="{F58B7D23-F9C6-60A0-6FFA-6C3596B4FDE7}"/>
                  </a:ext>
                </a:extLst>
              </p:cNvPr>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63" name="TextBox 62">
              <a:extLst>
                <a:ext uri="{FF2B5EF4-FFF2-40B4-BE49-F238E27FC236}">
                  <a16:creationId xmlns:a16="http://schemas.microsoft.com/office/drawing/2014/main" id="{E540F1B2-5C17-87DE-3B1C-37F52A37F8F7}"/>
                </a:ext>
              </a:extLst>
            </p:cNvPr>
            <p:cNvSpPr txBox="1"/>
            <p:nvPr/>
          </p:nvSpPr>
          <p:spPr>
            <a:xfrm>
              <a:off x="3099952" y="3673691"/>
              <a:ext cx="2743201" cy="1497377"/>
            </a:xfrm>
            <a:prstGeom prst="rect">
              <a:avLst/>
            </a:prstGeom>
            <a:noFill/>
          </p:spPr>
          <p:txBody>
            <a:bodyPr wrap="square" rtlCol="0">
              <a:spAutoFit/>
            </a:bodyPr>
            <a:lstStyle/>
            <a:p>
              <a:pPr algn="ctr"/>
              <a:r>
                <a:rPr lang="en-US" sz="2000" b="1" dirty="0">
                  <a:solidFill>
                    <a:schemeClr val="bg1"/>
                  </a:solidFill>
                  <a:latin typeface="Comic Sans MS" panose="030F0702030302020204" pitchFamily="66" charset="0"/>
                </a:rPr>
                <a:t>Has great online reviews</a:t>
              </a:r>
            </a:p>
          </p:txBody>
        </p:sp>
        <p:sp>
          <p:nvSpPr>
            <p:cNvPr id="1024" name="TextBox 1023">
              <a:extLst>
                <a:ext uri="{FF2B5EF4-FFF2-40B4-BE49-F238E27FC236}">
                  <a16:creationId xmlns:a16="http://schemas.microsoft.com/office/drawing/2014/main" id="{25CFE31F-7A02-B09F-58FC-E30D1A7B0F1E}"/>
                </a:ext>
              </a:extLst>
            </p:cNvPr>
            <p:cNvSpPr txBox="1"/>
            <p:nvPr/>
          </p:nvSpPr>
          <p:spPr>
            <a:xfrm>
              <a:off x="3124201" y="5257801"/>
              <a:ext cx="2667000" cy="499125"/>
            </a:xfrm>
            <a:prstGeom prst="rect">
              <a:avLst/>
            </a:prstGeom>
            <a:noFill/>
          </p:spPr>
          <p:txBody>
            <a:bodyPr wrap="square" rtlCol="0">
              <a:spAutoFit/>
            </a:bodyPr>
            <a:lstStyle/>
            <a:p>
              <a:pPr algn="ctr"/>
              <a:endParaRPr lang="en-US" sz="1600" dirty="0">
                <a:solidFill>
                  <a:srgbClr val="FFC000"/>
                </a:solidFill>
                <a:latin typeface="Calibri" panose="020F0502020204030204" pitchFamily="34" charset="0"/>
              </a:endParaRPr>
            </a:p>
          </p:txBody>
        </p:sp>
        <p:cxnSp>
          <p:nvCxnSpPr>
            <p:cNvPr id="1025" name="Straight Connector 1024">
              <a:extLst>
                <a:ext uri="{FF2B5EF4-FFF2-40B4-BE49-F238E27FC236}">
                  <a16:creationId xmlns:a16="http://schemas.microsoft.com/office/drawing/2014/main" id="{C8D45C4C-F8E5-7B3E-92CF-F040E0ACB3D7}"/>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0" name="TextBox 1029">
            <a:extLst>
              <a:ext uri="{FF2B5EF4-FFF2-40B4-BE49-F238E27FC236}">
                <a16:creationId xmlns:a16="http://schemas.microsoft.com/office/drawing/2014/main" id="{B2F4872D-0FE9-3A01-D496-C912D20F7D22}"/>
              </a:ext>
            </a:extLst>
          </p:cNvPr>
          <p:cNvSpPr txBox="1"/>
          <p:nvPr/>
        </p:nvSpPr>
        <p:spPr>
          <a:xfrm>
            <a:off x="1473366" y="5476236"/>
            <a:ext cx="8362425" cy="646331"/>
          </a:xfrm>
          <a:prstGeom prst="rect">
            <a:avLst/>
          </a:prstGeom>
          <a:noFill/>
        </p:spPr>
        <p:txBody>
          <a:bodyPr wrap="square">
            <a:spAutoFit/>
          </a:bodyPr>
          <a:lstStyle/>
          <a:p>
            <a:pPr algn="ctr"/>
            <a:r>
              <a:rPr lang="en-US" sz="3600" dirty="0">
                <a:solidFill>
                  <a:srgbClr val="FFFF00"/>
                </a:solidFill>
                <a:latin typeface="Comic Sans MS" panose="030F0702030302020204" pitchFamily="66" charset="0"/>
              </a:rPr>
              <a:t>How would you recommend a book</a:t>
            </a:r>
          </a:p>
        </p:txBody>
      </p:sp>
      <p:grpSp>
        <p:nvGrpSpPr>
          <p:cNvPr id="1031" name="Group 1030">
            <a:extLst>
              <a:ext uri="{FF2B5EF4-FFF2-40B4-BE49-F238E27FC236}">
                <a16:creationId xmlns:a16="http://schemas.microsoft.com/office/drawing/2014/main" id="{761744F9-1714-2003-5740-AA07654B06C8}"/>
              </a:ext>
            </a:extLst>
          </p:cNvPr>
          <p:cNvGrpSpPr/>
          <p:nvPr/>
        </p:nvGrpSpPr>
        <p:grpSpPr>
          <a:xfrm>
            <a:off x="9441971" y="4838495"/>
            <a:ext cx="1841261" cy="2078335"/>
            <a:chOff x="3962400" y="4762499"/>
            <a:chExt cx="2095500" cy="2095501"/>
          </a:xfrm>
        </p:grpSpPr>
        <p:pic>
          <p:nvPicPr>
            <p:cNvPr id="1032" name="Picture 4" descr="http://content.presentermedia.com/files/animsp/00005000/5562/question_mark_serious_thinker_md_wm_v2.gif">
              <a:extLst>
                <a:ext uri="{FF2B5EF4-FFF2-40B4-BE49-F238E27FC236}">
                  <a16:creationId xmlns:a16="http://schemas.microsoft.com/office/drawing/2014/main" id="{0AEC0CBC-C8E9-697C-CB7B-AAB5405F526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762499"/>
              <a:ext cx="2095500" cy="2095501"/>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3DE92E81-C7BA-A384-16B4-663C63D43ECA}"/>
                </a:ext>
              </a:extLst>
            </p:cNvPr>
            <p:cNvSpPr/>
            <p:nvPr/>
          </p:nvSpPr>
          <p:spPr>
            <a:xfrm>
              <a:off x="4038600" y="6553200"/>
              <a:ext cx="1742694"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Tree>
    <p:extLst>
      <p:ext uri="{BB962C8B-B14F-4D97-AF65-F5344CB8AC3E}">
        <p14:creationId xmlns:p14="http://schemas.microsoft.com/office/powerpoint/2010/main" val="278681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1000"/>
                                        <p:tgtEl>
                                          <p:spTgt spid="1031"/>
                                        </p:tgtEl>
                                      </p:cBhvr>
                                    </p:animEffect>
                                    <p:anim calcmode="lin" valueType="num">
                                      <p:cBhvr>
                                        <p:cTn id="8" dur="1000" fill="hold"/>
                                        <p:tgtEl>
                                          <p:spTgt spid="1031"/>
                                        </p:tgtEl>
                                        <p:attrNameLst>
                                          <p:attrName>ppt_x</p:attrName>
                                        </p:attrNameLst>
                                      </p:cBhvr>
                                      <p:tavLst>
                                        <p:tav tm="0">
                                          <p:val>
                                            <p:strVal val="#ppt_x"/>
                                          </p:val>
                                        </p:tav>
                                        <p:tav tm="100000">
                                          <p:val>
                                            <p:strVal val="#ppt_x"/>
                                          </p:val>
                                        </p:tav>
                                      </p:tavLst>
                                    </p:anim>
                                    <p:anim calcmode="lin" valueType="num">
                                      <p:cBhvr>
                                        <p:cTn id="9" dur="1000" fill="hold"/>
                                        <p:tgtEl>
                                          <p:spTgt spid="10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9573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1:10-15</a:t>
            </a:r>
          </a:p>
        </p:txBody>
      </p:sp>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Real Intent</a:t>
            </a:r>
          </a:p>
        </p:txBody>
      </p:sp>
      <p:sp>
        <p:nvSpPr>
          <p:cNvPr id="5" name="Rectangle 4"/>
          <p:cNvSpPr/>
          <p:nvPr/>
        </p:nvSpPr>
        <p:spPr>
          <a:xfrm>
            <a:off x="626327" y="1233849"/>
            <a:ext cx="3656676" cy="646331"/>
          </a:xfrm>
          <a:prstGeom prst="rect">
            <a:avLst/>
          </a:prstGeom>
        </p:spPr>
        <p:txBody>
          <a:bodyPr wrap="square">
            <a:spAutoFit/>
          </a:bodyPr>
          <a:lstStyle/>
          <a:p>
            <a:r>
              <a:rPr lang="en-US" dirty="0">
                <a:solidFill>
                  <a:schemeClr val="bg1"/>
                </a:solidFill>
                <a:latin typeface="Calibri" panose="020F0502020204030204" pitchFamily="34" charset="0"/>
              </a:rPr>
              <a:t>Real intent means doing the right thing for the right reasons</a:t>
            </a:r>
          </a:p>
        </p:txBody>
      </p:sp>
      <p:sp>
        <p:nvSpPr>
          <p:cNvPr id="15" name="Rectangle 14"/>
          <p:cNvSpPr/>
          <p:nvPr/>
        </p:nvSpPr>
        <p:spPr>
          <a:xfrm>
            <a:off x="5936535" y="1028342"/>
            <a:ext cx="5476351" cy="4524315"/>
          </a:xfrm>
          <a:prstGeom prst="rect">
            <a:avLst/>
          </a:prstGeom>
        </p:spPr>
        <p:txBody>
          <a:bodyPr wrap="square">
            <a:spAutoFit/>
          </a:bodyPr>
          <a:lstStyle/>
          <a:p>
            <a:pPr fontAlgn="base"/>
            <a:r>
              <a:rPr lang="en-US" i="1" dirty="0">
                <a:solidFill>
                  <a:srgbClr val="FFFF00"/>
                </a:solidFill>
                <a:latin typeface="Calibri" panose="020F0502020204030204" pitchFamily="34" charset="0"/>
              </a:rPr>
              <a:t>For behold, God hath said a man being evil cannot do that which is good; for if he </a:t>
            </a:r>
            <a:r>
              <a:rPr lang="en-US" i="1" dirty="0" err="1">
                <a:solidFill>
                  <a:srgbClr val="FFFF00"/>
                </a:solidFill>
                <a:latin typeface="Calibri" panose="020F0502020204030204" pitchFamily="34" charset="0"/>
              </a:rPr>
              <a:t>offereth</a:t>
            </a:r>
            <a:r>
              <a:rPr lang="en-US" i="1" dirty="0">
                <a:solidFill>
                  <a:srgbClr val="FFFF00"/>
                </a:solidFill>
                <a:latin typeface="Calibri" panose="020F0502020204030204" pitchFamily="34" charset="0"/>
              </a:rPr>
              <a:t> a gift, or </a:t>
            </a:r>
            <a:r>
              <a:rPr lang="en-US" i="1" dirty="0" err="1">
                <a:solidFill>
                  <a:srgbClr val="FFFF00"/>
                </a:solidFill>
                <a:latin typeface="Calibri" panose="020F0502020204030204" pitchFamily="34" charset="0"/>
              </a:rPr>
              <a:t>prayeth</a:t>
            </a:r>
            <a:r>
              <a:rPr lang="en-US" i="1" dirty="0">
                <a:solidFill>
                  <a:srgbClr val="FFFF00"/>
                </a:solidFill>
                <a:latin typeface="Calibri" panose="020F0502020204030204" pitchFamily="34" charset="0"/>
              </a:rPr>
              <a:t> unto God, except he shall do it with real intent it </a:t>
            </a:r>
            <a:r>
              <a:rPr lang="en-US" i="1" dirty="0" err="1">
                <a:solidFill>
                  <a:srgbClr val="FFFF00"/>
                </a:solidFill>
                <a:latin typeface="Calibri" panose="020F0502020204030204" pitchFamily="34" charset="0"/>
              </a:rPr>
              <a:t>profiteth</a:t>
            </a:r>
            <a:r>
              <a:rPr lang="en-US" i="1" dirty="0">
                <a:solidFill>
                  <a:srgbClr val="FFFF00"/>
                </a:solidFill>
                <a:latin typeface="Calibri" panose="020F0502020204030204" pitchFamily="34" charset="0"/>
              </a:rPr>
              <a:t> him nothing.</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For behold, it is not counted unto him for righteousness.</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For behold, if a man being evil giveth a gift, he doeth it grudgingly; wherefore it is counted unto him the same as if he had retained the gift; wherefore he is counted evil before God.</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And likewise also is it counted evil unto a man, if he shall pray and not with real intent of heart; yea, and it </a:t>
            </a:r>
            <a:r>
              <a:rPr lang="en-US" i="1" dirty="0" err="1">
                <a:solidFill>
                  <a:srgbClr val="FFFF00"/>
                </a:solidFill>
                <a:latin typeface="Calibri" panose="020F0502020204030204" pitchFamily="34" charset="0"/>
              </a:rPr>
              <a:t>profiteth</a:t>
            </a:r>
            <a:r>
              <a:rPr lang="en-US" i="1" dirty="0">
                <a:solidFill>
                  <a:srgbClr val="FFFF00"/>
                </a:solidFill>
                <a:latin typeface="Calibri" panose="020F0502020204030204" pitchFamily="34" charset="0"/>
              </a:rPr>
              <a:t> him nothing, for God </a:t>
            </a:r>
            <a:r>
              <a:rPr lang="en-US" i="1" dirty="0" err="1">
                <a:solidFill>
                  <a:srgbClr val="FFFF00"/>
                </a:solidFill>
                <a:latin typeface="Calibri" panose="020F0502020204030204" pitchFamily="34" charset="0"/>
              </a:rPr>
              <a:t>receiveth</a:t>
            </a:r>
            <a:r>
              <a:rPr lang="en-US" i="1" dirty="0">
                <a:solidFill>
                  <a:srgbClr val="FFFF00"/>
                </a:solidFill>
                <a:latin typeface="Calibri" panose="020F0502020204030204" pitchFamily="34" charset="0"/>
              </a:rPr>
              <a:t> none such.</a:t>
            </a:r>
          </a:p>
          <a:p>
            <a:pPr fontAlgn="base"/>
            <a:r>
              <a:rPr lang="en-US" i="1" dirty="0">
                <a:solidFill>
                  <a:srgbClr val="FFFF00"/>
                </a:solidFill>
                <a:latin typeface="Calibri" panose="020F0502020204030204" pitchFamily="34" charset="0"/>
              </a:rPr>
              <a:t>Moroni 7: 6-9</a:t>
            </a:r>
          </a:p>
        </p:txBody>
      </p:sp>
      <p:pic>
        <p:nvPicPr>
          <p:cNvPr id="11266" name="Picture 2" descr="https://intelligentlivingpoes.files.wordpress.com/2014/07/06500_all_07-14-h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72" y="2190699"/>
            <a:ext cx="4476750" cy="32861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43459" y="5896921"/>
            <a:ext cx="6096000" cy="646331"/>
          </a:xfrm>
          <a:prstGeom prst="rect">
            <a:avLst/>
          </a:prstGeom>
        </p:spPr>
        <p:txBody>
          <a:bodyPr>
            <a:spAutoFit/>
          </a:bodyPr>
          <a:lstStyle/>
          <a:p>
            <a:pPr algn="ctr"/>
            <a:r>
              <a:rPr lang="en-US" b="1" dirty="0">
                <a:solidFill>
                  <a:srgbClr val="FF0000"/>
                </a:solidFill>
                <a:latin typeface="Calibri" panose="020F0502020204030204" pitchFamily="34" charset="0"/>
              </a:rPr>
              <a:t>Our outward acts of devotion to God are more meaningful to Him when the intentions of our hearts are pure.</a:t>
            </a:r>
          </a:p>
        </p:txBody>
      </p:sp>
    </p:spTree>
    <p:extLst>
      <p:ext uri="{BB962C8B-B14F-4D97-AF65-F5344CB8AC3E}">
        <p14:creationId xmlns:p14="http://schemas.microsoft.com/office/powerpoint/2010/main" val="272940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9838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Doctrinal Mastery</a:t>
            </a:r>
          </a:p>
        </p:txBody>
      </p:sp>
      <p:sp>
        <p:nvSpPr>
          <p:cNvPr id="15" name="Rectangle 14"/>
          <p:cNvSpPr/>
          <p:nvPr/>
        </p:nvSpPr>
        <p:spPr>
          <a:xfrm>
            <a:off x="6039059" y="1781969"/>
            <a:ext cx="5253247" cy="3539430"/>
          </a:xfrm>
          <a:prstGeom prst="rect">
            <a:avLst/>
          </a:prstGeom>
        </p:spPr>
        <p:txBody>
          <a:bodyPr wrap="square">
            <a:spAutoFit/>
          </a:bodyPr>
          <a:lstStyle/>
          <a:p>
            <a:pPr fontAlgn="base"/>
            <a:r>
              <a:rPr lang="en-US" sz="3200" i="1" dirty="0">
                <a:solidFill>
                  <a:srgbClr val="FFFF00"/>
                </a:solidFill>
                <a:latin typeface="Calibri" panose="020F0502020204030204" pitchFamily="34" charset="0"/>
              </a:rPr>
              <a:t>Come now, and let us reason together, </a:t>
            </a:r>
            <a:r>
              <a:rPr lang="en-US" sz="3200" i="1" dirty="0" err="1">
                <a:solidFill>
                  <a:srgbClr val="FFFF00"/>
                </a:solidFill>
                <a:latin typeface="Calibri" panose="020F0502020204030204" pitchFamily="34" charset="0"/>
              </a:rPr>
              <a:t>saith</a:t>
            </a:r>
            <a:r>
              <a:rPr lang="en-US" sz="3200" i="1" dirty="0">
                <a:solidFill>
                  <a:srgbClr val="FFFF00"/>
                </a:solidFill>
                <a:latin typeface="Calibri" panose="020F0502020204030204" pitchFamily="34" charset="0"/>
              </a:rPr>
              <a:t> the </a:t>
            </a:r>
            <a:r>
              <a:rPr lang="en-US" sz="3200" i="1" cap="small" dirty="0">
                <a:solidFill>
                  <a:srgbClr val="FFFF00"/>
                </a:solidFill>
                <a:latin typeface="Calibri" panose="020F0502020204030204" pitchFamily="34" charset="0"/>
              </a:rPr>
              <a:t>Lord</a:t>
            </a:r>
            <a:r>
              <a:rPr lang="en-US" sz="3200" i="1" dirty="0">
                <a:solidFill>
                  <a:srgbClr val="FFFF00"/>
                </a:solidFill>
                <a:latin typeface="Calibri" panose="020F0502020204030204" pitchFamily="34" charset="0"/>
              </a:rPr>
              <a:t>: though your sins be as scarlet, they shall be as white as snow; though they be red like crimson, they shall be as wool.</a:t>
            </a:r>
          </a:p>
        </p:txBody>
      </p:sp>
      <p:grpSp>
        <p:nvGrpSpPr>
          <p:cNvPr id="9" name="Group 8"/>
          <p:cNvGrpSpPr/>
          <p:nvPr/>
        </p:nvGrpSpPr>
        <p:grpSpPr>
          <a:xfrm>
            <a:off x="917207" y="1611000"/>
            <a:ext cx="2979879" cy="3770972"/>
            <a:chOff x="2819400" y="3657600"/>
            <a:chExt cx="1447800" cy="2121932"/>
          </a:xfrm>
        </p:grpSpPr>
        <p:sp>
          <p:nvSpPr>
            <p:cNvPr id="10" name="TextBox 9"/>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1" name="Rectangle 10"/>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ectangle 11"/>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Rectangle 12"/>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Isaiah 1:18</a:t>
              </a:r>
            </a:p>
          </p:txBody>
        </p:sp>
        <p:sp>
          <p:nvSpPr>
            <p:cNvPr id="14" name="Rectangle 13"/>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 name="Right Arrow 1"/>
          <p:cNvSpPr/>
          <p:nvPr/>
        </p:nvSpPr>
        <p:spPr>
          <a:xfrm>
            <a:off x="4270549" y="2873829"/>
            <a:ext cx="1366576" cy="10550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6" name="Group 5">
            <a:extLst>
              <a:ext uri="{FF2B5EF4-FFF2-40B4-BE49-F238E27FC236}">
                <a16:creationId xmlns:a16="http://schemas.microsoft.com/office/drawing/2014/main" id="{14DC4185-8CEC-0AE6-3CB1-BF23D2F6FE00}"/>
              </a:ext>
            </a:extLst>
          </p:cNvPr>
          <p:cNvGrpSpPr/>
          <p:nvPr/>
        </p:nvGrpSpPr>
        <p:grpSpPr>
          <a:xfrm>
            <a:off x="8322199" y="4817278"/>
            <a:ext cx="2049685" cy="2040722"/>
            <a:chOff x="798651" y="1371600"/>
            <a:chExt cx="3750199" cy="3733800"/>
          </a:xfrm>
        </p:grpSpPr>
        <p:sp>
          <p:nvSpPr>
            <p:cNvPr id="8" name="Trapezoid 7">
              <a:extLst>
                <a:ext uri="{FF2B5EF4-FFF2-40B4-BE49-F238E27FC236}">
                  <a16:creationId xmlns:a16="http://schemas.microsoft.com/office/drawing/2014/main" id="{6719FC28-D6D4-4412-8E59-E0E5371A6441}"/>
                </a:ext>
              </a:extLst>
            </p:cNvPr>
            <p:cNvSpPr/>
            <p:nvPr/>
          </p:nvSpPr>
          <p:spPr>
            <a:xfrm rot="10800000">
              <a:off x="798651" y="1371600"/>
              <a:ext cx="3750199" cy="685800"/>
            </a:xfrm>
            <a:prstGeom prst="trapezoi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8BD54570-EBE5-94CB-E511-A3B324310051}"/>
                </a:ext>
              </a:extLst>
            </p:cNvPr>
            <p:cNvSpPr/>
            <p:nvPr/>
          </p:nvSpPr>
          <p:spPr>
            <a:xfrm rot="10800000">
              <a:off x="838199" y="1524000"/>
              <a:ext cx="3675927" cy="3581400"/>
            </a:xfrm>
            <a:prstGeom prst="trapezoi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FDFAEE4C-B5A1-265D-2F31-DFFC41FD952C}"/>
              </a:ext>
            </a:extLst>
          </p:cNvPr>
          <p:cNvGrpSpPr/>
          <p:nvPr/>
        </p:nvGrpSpPr>
        <p:grpSpPr>
          <a:xfrm>
            <a:off x="8322199" y="4817278"/>
            <a:ext cx="2049685" cy="2040722"/>
            <a:chOff x="798651" y="1371600"/>
            <a:chExt cx="3750199" cy="3733800"/>
          </a:xfrm>
        </p:grpSpPr>
        <p:sp>
          <p:nvSpPr>
            <p:cNvPr id="4" name="Trapezoid 3">
              <a:extLst>
                <a:ext uri="{FF2B5EF4-FFF2-40B4-BE49-F238E27FC236}">
                  <a16:creationId xmlns:a16="http://schemas.microsoft.com/office/drawing/2014/main" id="{4F08924D-8DF2-FFED-D199-0B59C419053D}"/>
                </a:ext>
              </a:extLst>
            </p:cNvPr>
            <p:cNvSpPr/>
            <p:nvPr/>
          </p:nvSpPr>
          <p:spPr>
            <a:xfrm rot="10800000">
              <a:off x="798651" y="1371600"/>
              <a:ext cx="3750199" cy="685800"/>
            </a:xfrm>
            <a:prstGeom prst="trapezoi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a:extLst>
                <a:ext uri="{FF2B5EF4-FFF2-40B4-BE49-F238E27FC236}">
                  <a16:creationId xmlns:a16="http://schemas.microsoft.com/office/drawing/2014/main" id="{97F6155B-5876-8D7D-26DD-C3B1631997C8}"/>
                </a:ext>
              </a:extLst>
            </p:cNvPr>
            <p:cNvSpPr/>
            <p:nvPr/>
          </p:nvSpPr>
          <p:spPr>
            <a:xfrm rot="10800000">
              <a:off x="838199" y="1524000"/>
              <a:ext cx="3675927" cy="3581400"/>
            </a:xfrm>
            <a:prstGeom prst="trapezoid">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276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250" fill="hold"/>
                                        <p:tgtEl>
                                          <p:spTgt spid="9"/>
                                        </p:tgtEl>
                                        <p:attrNameLst>
                                          <p:attrName>ppt_x</p:attrName>
                                        </p:attrNameLst>
                                      </p:cBhvr>
                                      <p:tavLst>
                                        <p:tav tm="0">
                                          <p:val>
                                            <p:strVal val="0-#ppt_w/2"/>
                                          </p:val>
                                        </p:tav>
                                        <p:tav tm="100000">
                                          <p:val>
                                            <p:strVal val="#ppt_x"/>
                                          </p:val>
                                        </p:tav>
                                      </p:tavLst>
                                    </p:anim>
                                    <p:anim calcmode="lin" valueType="num">
                                      <p:cBhvr additive="base">
                                        <p:cTn id="16" dur="1250" fill="hold"/>
                                        <p:tgtEl>
                                          <p:spTgt spid="9"/>
                                        </p:tgtEl>
                                        <p:attrNameLst>
                                          <p:attrName>ppt_y</p:attrName>
                                        </p:attrNameLst>
                                      </p:cBhvr>
                                      <p:tavLst>
                                        <p:tav tm="0">
                                          <p:val>
                                            <p:strVal val="#ppt_y"/>
                                          </p:val>
                                        </p:tav>
                                        <p:tav tm="100000">
                                          <p:val>
                                            <p:strVal val="#ppt_y"/>
                                          </p:val>
                                        </p:tav>
                                      </p:tavLst>
                                    </p:anim>
                                  </p:childTnLst>
                                </p:cTn>
                              </p:par>
                              <p:par>
                                <p:cTn id="17" presetID="10" presetClass="exit" presetSubtype="0" fill="hold" nodeType="withEffect">
                                  <p:stCondLst>
                                    <p:cond delay="0"/>
                                  </p:stCondLst>
                                  <p:childTnLst>
                                    <p:animEffect transition="out" filter="fade">
                                      <p:cBhvr>
                                        <p:cTn id="18" dur="2500"/>
                                        <p:tgtEl>
                                          <p:spTgt spid="3"/>
                                        </p:tgtEl>
                                      </p:cBhvr>
                                    </p:animEffect>
                                    <p:set>
                                      <p:cBhvr>
                                        <p:cTn id="19" dur="1" fill="hold">
                                          <p:stCondLst>
                                            <p:cond delay="2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1"/>
            <a:ext cx="12192000" cy="69753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The Savior’s Atonement</a:t>
            </a:r>
          </a:p>
        </p:txBody>
      </p:sp>
      <p:sp>
        <p:nvSpPr>
          <p:cNvPr id="15" name="Rectangle 14"/>
          <p:cNvSpPr/>
          <p:nvPr/>
        </p:nvSpPr>
        <p:spPr>
          <a:xfrm>
            <a:off x="5556738" y="1278914"/>
            <a:ext cx="5253247" cy="2554545"/>
          </a:xfrm>
          <a:prstGeom prst="rect">
            <a:avLst/>
          </a:prstGeom>
        </p:spPr>
        <p:txBody>
          <a:bodyPr wrap="square">
            <a:spAutoFit/>
          </a:bodyPr>
          <a:lstStyle/>
          <a:p>
            <a:pPr fontAlgn="base"/>
            <a:r>
              <a:rPr lang="en-US" sz="3200" dirty="0">
                <a:solidFill>
                  <a:schemeClr val="bg1"/>
                </a:solidFill>
                <a:latin typeface="Calibri" panose="020F0502020204030204" pitchFamily="34" charset="0"/>
              </a:rPr>
              <a:t>…has the power to purify, but we must choose to apply the Atonement in our lives by exercising faith in Christ and repenting of our sins</a:t>
            </a:r>
            <a:endParaRPr lang="en-US" sz="3200" i="1" dirty="0">
              <a:solidFill>
                <a:schemeClr val="bg1"/>
              </a:solidFill>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2323" y="3978028"/>
            <a:ext cx="3261356" cy="244286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639" y="923330"/>
            <a:ext cx="4898571" cy="3265714"/>
          </a:xfrm>
          <a:prstGeom prst="rect">
            <a:avLst/>
          </a:prstGeom>
        </p:spPr>
      </p:pic>
      <p:sp>
        <p:nvSpPr>
          <p:cNvPr id="16" name="TextBox 15"/>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1:16-19</a:t>
            </a:r>
          </a:p>
        </p:txBody>
      </p:sp>
      <p:grpSp>
        <p:nvGrpSpPr>
          <p:cNvPr id="17" name="Group 16"/>
          <p:cNvGrpSpPr/>
          <p:nvPr/>
        </p:nvGrpSpPr>
        <p:grpSpPr>
          <a:xfrm>
            <a:off x="2823586" y="4272756"/>
            <a:ext cx="3505068" cy="2501531"/>
            <a:chOff x="228600" y="381000"/>
            <a:chExt cx="3505068" cy="2501531"/>
          </a:xfrm>
        </p:grpSpPr>
        <p:grpSp>
          <p:nvGrpSpPr>
            <p:cNvPr id="18" name="Group 17"/>
            <p:cNvGrpSpPr/>
            <p:nvPr/>
          </p:nvGrpSpPr>
          <p:grpSpPr>
            <a:xfrm>
              <a:off x="228600" y="381000"/>
              <a:ext cx="3505068" cy="2501531"/>
              <a:chOff x="534986" y="381000"/>
              <a:chExt cx="2637111" cy="2501531"/>
            </a:xfrm>
          </p:grpSpPr>
          <p:sp>
            <p:nvSpPr>
              <p:cNvPr id="20" name="Rectangle 1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1" name="Group 20"/>
              <p:cNvGrpSpPr/>
              <p:nvPr/>
            </p:nvGrpSpPr>
            <p:grpSpPr>
              <a:xfrm>
                <a:off x="534986" y="384805"/>
                <a:ext cx="457200" cy="2497726"/>
                <a:chOff x="533400" y="381000"/>
                <a:chExt cx="457200" cy="2497726"/>
              </a:xfrm>
            </p:grpSpPr>
            <p:sp>
              <p:nvSpPr>
                <p:cNvPr id="27" name="Oval 2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Rounded Rectangle 2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Oval 2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Oval 2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2" name="Group 21"/>
              <p:cNvGrpSpPr/>
              <p:nvPr/>
            </p:nvGrpSpPr>
            <p:grpSpPr>
              <a:xfrm>
                <a:off x="2714897" y="381000"/>
                <a:ext cx="457200" cy="2497726"/>
                <a:chOff x="2714897" y="457200"/>
                <a:chExt cx="457200" cy="2497726"/>
              </a:xfrm>
            </p:grpSpPr>
            <p:sp>
              <p:nvSpPr>
                <p:cNvPr id="23" name="Oval 2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Rounded Rectangle 2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Oval 2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6" name="Oval 2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19" name="Rectangle 18"/>
            <p:cNvSpPr/>
            <p:nvPr/>
          </p:nvSpPr>
          <p:spPr>
            <a:xfrm>
              <a:off x="842492" y="1024546"/>
              <a:ext cx="2293346" cy="1323439"/>
            </a:xfrm>
            <a:prstGeom prst="rect">
              <a:avLst/>
            </a:prstGeom>
          </p:spPr>
          <p:txBody>
            <a:bodyPr wrap="square">
              <a:spAutoFit/>
            </a:bodyPr>
            <a:lstStyle/>
            <a:p>
              <a:pPr algn="ctr"/>
              <a:r>
                <a:rPr lang="en-US" sz="1600" b="1" dirty="0">
                  <a:latin typeface="Calibri" panose="020F0502020204030204" pitchFamily="34" charset="0"/>
                </a:rPr>
                <a:t>If we sincerely repent, we can be purified of all of our sins through the Atonement of Jesus Christ.</a:t>
              </a:r>
              <a:endParaRPr lang="en-US" sz="1600" i="1" dirty="0">
                <a:latin typeface="Calibri" panose="020F0502020204030204" pitchFamily="34" charset="0"/>
              </a:endParaRPr>
            </a:p>
          </p:txBody>
        </p:sp>
      </p:grpSp>
    </p:spTree>
    <p:extLst>
      <p:ext uri="{BB962C8B-B14F-4D97-AF65-F5344CB8AC3E}">
        <p14:creationId xmlns:p14="http://schemas.microsoft.com/office/powerpoint/2010/main" val="73550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Scarlet and Crimson</a:t>
            </a:r>
          </a:p>
        </p:txBody>
      </p:sp>
      <p:sp>
        <p:nvSpPr>
          <p:cNvPr id="16" name="TextBox 15"/>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1:18</a:t>
            </a:r>
          </a:p>
        </p:txBody>
      </p:sp>
      <p:sp>
        <p:nvSpPr>
          <p:cNvPr id="31" name="Rectangle 30"/>
          <p:cNvSpPr/>
          <p:nvPr/>
        </p:nvSpPr>
        <p:spPr>
          <a:xfrm>
            <a:off x="5742656" y="2585011"/>
            <a:ext cx="5253247" cy="3416320"/>
          </a:xfrm>
          <a:prstGeom prst="rect">
            <a:avLst/>
          </a:prstGeom>
        </p:spPr>
        <p:txBody>
          <a:bodyPr wrap="square">
            <a:spAutoFit/>
          </a:bodyPr>
          <a:lstStyle/>
          <a:p>
            <a:pPr fontAlgn="base"/>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The scarlet dye of the Old Testament was not only colorful but also colorfast, meaning that its vivid color stuck to the wool and would not fade no matter how many times it was washed. </a:t>
            </a:r>
          </a:p>
          <a:p>
            <a:pPr fontAlgn="base"/>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fontAlgn="base"/>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Satan wields this reasoning like a club: white wool stained scarlet can never go back to being white. </a:t>
            </a:r>
          </a:p>
          <a:p>
            <a:pPr fontAlgn="base"/>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fontAlgn="base"/>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But Jesus Christ declares, “My ways [are] higher than your ways,” and the miracle of His grace is that when we repent of our sins, His scarlet blood returns us to purity. It isn’t logical, but it is nevertheless true. (9)</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212D66B-C011-F2F8-9170-93D6D8876CDF}"/>
              </a:ext>
            </a:extLst>
          </p:cNvPr>
          <p:cNvSpPr txBox="1"/>
          <p:nvPr/>
        </p:nvSpPr>
        <p:spPr>
          <a:xfrm>
            <a:off x="1034035" y="1873914"/>
            <a:ext cx="3765570" cy="1200329"/>
          </a:xfrm>
          <a:prstGeom prst="rect">
            <a:avLst/>
          </a:prstGeom>
          <a:noFill/>
        </p:spPr>
        <p:txBody>
          <a:bodyPr wrap="square">
            <a:spAutoFit/>
          </a:bodyPr>
          <a:lstStyle/>
          <a:p>
            <a:pPr algn="ct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Both colors were originally made from the bodies of small insects, such as the </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Kermes</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or </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Cochineal</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which are a type of worm</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281465A-7187-CFC2-67AA-7DB809EB079D}"/>
              </a:ext>
            </a:extLst>
          </p:cNvPr>
          <p:cNvSpPr txBox="1"/>
          <p:nvPr/>
        </p:nvSpPr>
        <p:spPr>
          <a:xfrm>
            <a:off x="2916820" y="726186"/>
            <a:ext cx="6690218" cy="830997"/>
          </a:xfrm>
          <a:prstGeom prst="rect">
            <a:avLst/>
          </a:prstGeom>
          <a:noFill/>
        </p:spPr>
        <p:txBody>
          <a:bodyPr wrap="square">
            <a:spAutoFit/>
          </a:bodyPr>
          <a:lstStyle/>
          <a:p>
            <a:r>
              <a:rPr lang="en-US" sz="2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scarlet is a bright red with an orange tinge, while crimson is a deeper, more purplish-red</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FD6CA68E-D913-B7A5-A6CB-D575A5DDDCFC}"/>
              </a:ext>
            </a:extLst>
          </p:cNvPr>
          <p:cNvPicPr>
            <a:picLocks noChangeAspect="1"/>
          </p:cNvPicPr>
          <p:nvPr/>
        </p:nvPicPr>
        <p:blipFill>
          <a:blip r:embed="rId3"/>
          <a:stretch>
            <a:fillRect/>
          </a:stretch>
        </p:blipFill>
        <p:spPr>
          <a:xfrm flipH="1">
            <a:off x="1080171" y="3302317"/>
            <a:ext cx="3972479" cy="2638793"/>
          </a:xfrm>
          <a:prstGeom prst="rect">
            <a:avLst/>
          </a:prstGeom>
        </p:spPr>
      </p:pic>
      <p:pic>
        <p:nvPicPr>
          <p:cNvPr id="12" name="Picture 11">
            <a:extLst>
              <a:ext uri="{FF2B5EF4-FFF2-40B4-BE49-F238E27FC236}">
                <a16:creationId xmlns:a16="http://schemas.microsoft.com/office/drawing/2014/main" id="{AAA46970-DD60-9827-CBB2-FC0911F16AB2}"/>
              </a:ext>
            </a:extLst>
          </p:cNvPr>
          <p:cNvPicPr>
            <a:picLocks noChangeAspect="1"/>
          </p:cNvPicPr>
          <p:nvPr/>
        </p:nvPicPr>
        <p:blipFill>
          <a:blip r:embed="rId4"/>
          <a:stretch>
            <a:fillRect/>
          </a:stretch>
        </p:blipFill>
        <p:spPr>
          <a:xfrm>
            <a:off x="10798069" y="147492"/>
            <a:ext cx="1197988" cy="1580850"/>
          </a:xfrm>
          <a:prstGeom prst="rect">
            <a:avLst/>
          </a:prstGeom>
        </p:spPr>
      </p:pic>
      <p:sp>
        <p:nvSpPr>
          <p:cNvPr id="14" name="TextBox 13">
            <a:extLst>
              <a:ext uri="{FF2B5EF4-FFF2-40B4-BE49-F238E27FC236}">
                <a16:creationId xmlns:a16="http://schemas.microsoft.com/office/drawing/2014/main" id="{A879ABE4-F134-8DA3-E057-D7AAAEF76456}"/>
              </a:ext>
            </a:extLst>
          </p:cNvPr>
          <p:cNvSpPr txBox="1"/>
          <p:nvPr/>
        </p:nvSpPr>
        <p:spPr>
          <a:xfrm>
            <a:off x="2642220" y="6310398"/>
            <a:ext cx="8353683" cy="400110"/>
          </a:xfrm>
          <a:prstGeom prst="rect">
            <a:avLst/>
          </a:prstGeom>
          <a:noFill/>
        </p:spPr>
        <p:txBody>
          <a:bodyPr wrap="square">
            <a:spAutoFit/>
          </a:bodyPr>
          <a:lstStyle/>
          <a:p>
            <a:r>
              <a:rPr lang="en-US" sz="2000" b="0" i="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en-US" sz="2000" b="1" i="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If we sincerely repent, Jesus Christ will cleanse us from our sins.</a:t>
            </a:r>
            <a:endParaRPr lang="en-US" sz="2000" dirty="0">
              <a:solidFill>
                <a:srgbClr val="FFFF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311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45033-30E5-8DD4-B6D9-3F5107803800}"/>
            </a:ext>
          </a:extLst>
        </p:cNvPr>
        <p:cNvGrpSpPr/>
        <p:nvPr/>
      </p:nvGrpSpPr>
      <p:grpSpPr>
        <a:xfrm>
          <a:off x="0" y="0"/>
          <a:ext cx="0" cy="0"/>
          <a:chOff x="0" y="0"/>
          <a:chExt cx="0" cy="0"/>
        </a:xfrm>
      </p:grpSpPr>
      <p:pic>
        <p:nvPicPr>
          <p:cNvPr id="1026" name="Picture 2" descr="https://sw4eu.com/wp-content/uploads/2015/03/grunge-blue-background.jpg">
            <a:extLst>
              <a:ext uri="{FF2B5EF4-FFF2-40B4-BE49-F238E27FC236}">
                <a16:creationId xmlns:a16="http://schemas.microsoft.com/office/drawing/2014/main" id="{84CA26C2-C872-0233-7461-E6C1EAF062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66E763A-0C7D-1258-519C-FEC81FFDF8D9}"/>
              </a:ext>
            </a:extLst>
          </p:cNvPr>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As White As Snow</a:t>
            </a:r>
          </a:p>
        </p:txBody>
      </p:sp>
      <p:sp>
        <p:nvSpPr>
          <p:cNvPr id="15" name="Rectangle 14">
            <a:extLst>
              <a:ext uri="{FF2B5EF4-FFF2-40B4-BE49-F238E27FC236}">
                <a16:creationId xmlns:a16="http://schemas.microsoft.com/office/drawing/2014/main" id="{15A5B559-76E1-A440-1452-77CA92FE9E0D}"/>
              </a:ext>
            </a:extLst>
          </p:cNvPr>
          <p:cNvSpPr/>
          <p:nvPr/>
        </p:nvSpPr>
        <p:spPr>
          <a:xfrm>
            <a:off x="5526158" y="4212649"/>
            <a:ext cx="5987212" cy="1938992"/>
          </a:xfrm>
          <a:prstGeom prst="rect">
            <a:avLst/>
          </a:prstGeom>
        </p:spPr>
        <p:txBody>
          <a:bodyPr wrap="square">
            <a:spAutoFit/>
          </a:bodyPr>
          <a:lstStyle/>
          <a:p>
            <a:pPr fontAlgn="base"/>
            <a:r>
              <a:rPr lang="en-US" sz="2000" dirty="0">
                <a:solidFill>
                  <a:schemeClr val="bg1"/>
                </a:solidFill>
                <a:latin typeface="Calibri" panose="020F0502020204030204" pitchFamily="34" charset="0"/>
              </a:rPr>
              <a:t>If you have a troubled conscience from broken laws, I plead, please come back. Come back to the cool, refreshing waters of personal purity. Come back to the warmth and security of Father in Heaven's love. Come back to the serenity and peace of conscience that come from living the commandments of God. (7)</a:t>
            </a:r>
          </a:p>
        </p:txBody>
      </p:sp>
      <p:sp>
        <p:nvSpPr>
          <p:cNvPr id="16" name="TextBox 15">
            <a:extLst>
              <a:ext uri="{FF2B5EF4-FFF2-40B4-BE49-F238E27FC236}">
                <a16:creationId xmlns:a16="http://schemas.microsoft.com/office/drawing/2014/main" id="{23292211-A006-C5D8-4B57-C944559A11EA}"/>
              </a:ext>
            </a:extLst>
          </p:cNvPr>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1:18</a:t>
            </a:r>
          </a:p>
        </p:txBody>
      </p:sp>
      <p:sp>
        <p:nvSpPr>
          <p:cNvPr id="31" name="Rectangle 30">
            <a:extLst>
              <a:ext uri="{FF2B5EF4-FFF2-40B4-BE49-F238E27FC236}">
                <a16:creationId xmlns:a16="http://schemas.microsoft.com/office/drawing/2014/main" id="{BFCA3A40-D977-D39B-F951-0651A590C594}"/>
              </a:ext>
            </a:extLst>
          </p:cNvPr>
          <p:cNvSpPr/>
          <p:nvPr/>
        </p:nvSpPr>
        <p:spPr>
          <a:xfrm>
            <a:off x="593018" y="1164216"/>
            <a:ext cx="5253247" cy="2246769"/>
          </a:xfrm>
          <a:prstGeom prst="rect">
            <a:avLst/>
          </a:prstGeom>
        </p:spPr>
        <p:txBody>
          <a:bodyPr wrap="square">
            <a:spAutoFit/>
          </a:bodyPr>
          <a:lstStyle/>
          <a:p>
            <a:pPr fontAlgn="base"/>
            <a:r>
              <a:rPr lang="en-US" sz="2000" dirty="0">
                <a:solidFill>
                  <a:schemeClr val="bg1"/>
                </a:solidFill>
                <a:latin typeface="Calibri" panose="020F0502020204030204" pitchFamily="34" charset="0"/>
              </a:rPr>
              <a:t>When repentance is full and one has been cleansed, there comes a new vision of life and its glorious possibilities. How marvelous the promise of the Lord: "Behold, he who has repented of his sins, the same is forgiven, and I, the Lord, remember them no more." The Lord is and ever will be faithful to His words.</a:t>
            </a:r>
          </a:p>
        </p:txBody>
      </p:sp>
      <p:pic>
        <p:nvPicPr>
          <p:cNvPr id="14338" name="Picture 2" descr="https://shopswell-com-prod.s3.amazonaws.com/assets/f87fd531-9b54-4465-9415-fca03b2ada8f/shutterstock_110397557-750x300.jpg">
            <a:extLst>
              <a:ext uri="{FF2B5EF4-FFF2-40B4-BE49-F238E27FC236}">
                <a16:creationId xmlns:a16="http://schemas.microsoft.com/office/drawing/2014/main" id="{3F6B8FDA-890E-322F-E616-C0C1D1CA46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92" t="1934"/>
          <a:stretch/>
        </p:blipFill>
        <p:spPr bwMode="auto">
          <a:xfrm>
            <a:off x="5938157" y="1166872"/>
            <a:ext cx="5008301" cy="28022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www.antiagingwrinklecreamexperience.com/wp-content/uploads/2012/06/glass-of-water1.png">
            <a:extLst>
              <a:ext uri="{FF2B5EF4-FFF2-40B4-BE49-F238E27FC236}">
                <a16:creationId xmlns:a16="http://schemas.microsoft.com/office/drawing/2014/main" id="{71B15631-9F41-963E-8DB6-F4F369EBDB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2367" y="3425112"/>
            <a:ext cx="2275161" cy="28647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CE73E8C-D795-A69B-9BE0-8DDCA41021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569" y="188837"/>
            <a:ext cx="779055" cy="978035"/>
          </a:xfrm>
          <a:prstGeom prst="rect">
            <a:avLst/>
          </a:prstGeom>
        </p:spPr>
      </p:pic>
      <p:sp>
        <p:nvSpPr>
          <p:cNvPr id="2" name="TextBox 1">
            <a:extLst>
              <a:ext uri="{FF2B5EF4-FFF2-40B4-BE49-F238E27FC236}">
                <a16:creationId xmlns:a16="http://schemas.microsoft.com/office/drawing/2014/main" id="{BB072FAA-B517-271E-DBAD-0BA0F05688F5}"/>
              </a:ext>
            </a:extLst>
          </p:cNvPr>
          <p:cNvSpPr txBox="1"/>
          <p:nvPr/>
        </p:nvSpPr>
        <p:spPr>
          <a:xfrm>
            <a:off x="2081028" y="6304001"/>
            <a:ext cx="10853531" cy="461665"/>
          </a:xfrm>
          <a:prstGeom prst="rect">
            <a:avLst/>
          </a:prstGeom>
          <a:noFill/>
        </p:spPr>
        <p:txBody>
          <a:bodyPr wrap="square">
            <a:spAutoFit/>
          </a:bodyPr>
          <a:lstStyle/>
          <a:p>
            <a:r>
              <a:rPr lang="en-US" sz="2400" dirty="0">
                <a:solidFill>
                  <a:srgbClr val="FFFF00"/>
                </a:solidFill>
                <a:latin typeface="Calibri" panose="020F0502020204030204" pitchFamily="34" charset="0"/>
                <a:ea typeface="Calibri" panose="020F0502020204030204" pitchFamily="34" charset="0"/>
                <a:cs typeface="Calibri" panose="020F0502020204030204" pitchFamily="34" charset="0"/>
              </a:rPr>
              <a:t>T</a:t>
            </a:r>
            <a:r>
              <a:rPr lang="en-US" sz="2400" b="0" i="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hrough the Holy Ghost </a:t>
            </a:r>
            <a:r>
              <a:rPr lang="en-US" sz="2400" dirty="0">
                <a:solidFill>
                  <a:srgbClr val="FFFF00"/>
                </a:solidFill>
                <a:latin typeface="Calibri" panose="020F0502020204030204" pitchFamily="34" charset="0"/>
                <a:ea typeface="Calibri" panose="020F0502020204030204" pitchFamily="34" charset="0"/>
                <a:cs typeface="Calibri" panose="020F0502020204030204" pitchFamily="34" charset="0"/>
              </a:rPr>
              <a:t>the Savior can cleanse us from our sins.</a:t>
            </a:r>
          </a:p>
        </p:txBody>
      </p:sp>
    </p:spTree>
    <p:extLst>
      <p:ext uri="{BB962C8B-B14F-4D97-AF65-F5344CB8AC3E}">
        <p14:creationId xmlns:p14="http://schemas.microsoft.com/office/powerpoint/2010/main" val="240972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animEffect transition="in" filter="fade">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800A1-56BE-5E2B-DE6E-234776B508DF}"/>
            </a:ext>
          </a:extLst>
        </p:cNvPr>
        <p:cNvGrpSpPr/>
        <p:nvPr/>
      </p:nvGrpSpPr>
      <p:grpSpPr>
        <a:xfrm>
          <a:off x="0" y="0"/>
          <a:ext cx="0" cy="0"/>
          <a:chOff x="0" y="0"/>
          <a:chExt cx="0" cy="0"/>
        </a:xfrm>
      </p:grpSpPr>
      <p:pic>
        <p:nvPicPr>
          <p:cNvPr id="1026" name="Picture 2" descr="https://sw4eu.com/wp-content/uploads/2015/03/grunge-blue-background.jpg">
            <a:extLst>
              <a:ext uri="{FF2B5EF4-FFF2-40B4-BE49-F238E27FC236}">
                <a16:creationId xmlns:a16="http://schemas.microsoft.com/office/drawing/2014/main" id="{A5C5CB32-D8E8-F16E-437F-E1FC9BD23C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8CF13F3-ECFD-1C21-BF84-E1AE81259655}"/>
              </a:ext>
            </a:extLst>
          </p:cNvPr>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Willing to Repent</a:t>
            </a:r>
          </a:p>
        </p:txBody>
      </p:sp>
      <p:sp>
        <p:nvSpPr>
          <p:cNvPr id="16" name="TextBox 15">
            <a:extLst>
              <a:ext uri="{FF2B5EF4-FFF2-40B4-BE49-F238E27FC236}">
                <a16:creationId xmlns:a16="http://schemas.microsoft.com/office/drawing/2014/main" id="{576F60E0-A55E-9DB9-A0C4-D504BBBB12F0}"/>
              </a:ext>
            </a:extLst>
          </p:cNvPr>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1:18</a:t>
            </a:r>
          </a:p>
        </p:txBody>
      </p:sp>
      <p:sp>
        <p:nvSpPr>
          <p:cNvPr id="31" name="Rectangle 30">
            <a:extLst>
              <a:ext uri="{FF2B5EF4-FFF2-40B4-BE49-F238E27FC236}">
                <a16:creationId xmlns:a16="http://schemas.microsoft.com/office/drawing/2014/main" id="{D703D93F-4A4F-3CF1-E036-A45529349FBF}"/>
              </a:ext>
            </a:extLst>
          </p:cNvPr>
          <p:cNvSpPr/>
          <p:nvPr/>
        </p:nvSpPr>
        <p:spPr>
          <a:xfrm>
            <a:off x="306621" y="923330"/>
            <a:ext cx="5924196" cy="3046988"/>
          </a:xfrm>
          <a:prstGeom prst="rect">
            <a:avLst/>
          </a:prstGeom>
        </p:spPr>
        <p:txBody>
          <a:bodyPr wrap="square">
            <a:spAutoFit/>
          </a:bodyPr>
          <a:lstStyle/>
          <a:p>
            <a:pPr fontAlgn="base"/>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No matter how terribly off course you are, no matter how far you have strayed, the way back is certain and clear. Come, learn of the Father; offer up a sacrifice of a broken heart and a contrite spirit. </a:t>
            </a:r>
          </a:p>
          <a:p>
            <a:pPr fontAlgn="base"/>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fontAlgn="base"/>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Have faith, and believe in the cleansing power of the infinite Atonement of Jesus the Christ. </a:t>
            </a:r>
          </a:p>
        </p:txBody>
      </p:sp>
      <p:sp>
        <p:nvSpPr>
          <p:cNvPr id="4" name="TextBox 3">
            <a:extLst>
              <a:ext uri="{FF2B5EF4-FFF2-40B4-BE49-F238E27FC236}">
                <a16:creationId xmlns:a16="http://schemas.microsoft.com/office/drawing/2014/main" id="{DBCABC46-4C1B-4203-67DA-66932A6B05F7}"/>
              </a:ext>
            </a:extLst>
          </p:cNvPr>
          <p:cNvSpPr txBox="1"/>
          <p:nvPr/>
        </p:nvSpPr>
        <p:spPr>
          <a:xfrm>
            <a:off x="6426760" y="4284748"/>
            <a:ext cx="4887410" cy="2308324"/>
          </a:xfrm>
          <a:prstGeom prst="rect">
            <a:avLst/>
          </a:prstGeom>
          <a:noFill/>
        </p:spPr>
        <p:txBody>
          <a:bodyPr wrap="square">
            <a:spAutoFit/>
          </a:bodyPr>
          <a:lstStyle/>
          <a:p>
            <a:pPr fontAlgn="base"/>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If we confess and repent of our sins, God is faithful and just to forgive and to cleanse us from all unrighteousness. “Though your sins be as scarlet, they shall be [made] as white as snow.” (10)</a:t>
            </a:r>
          </a:p>
        </p:txBody>
      </p:sp>
      <p:pic>
        <p:nvPicPr>
          <p:cNvPr id="12" name="Picture 11">
            <a:extLst>
              <a:ext uri="{FF2B5EF4-FFF2-40B4-BE49-F238E27FC236}">
                <a16:creationId xmlns:a16="http://schemas.microsoft.com/office/drawing/2014/main" id="{0930BBAF-155A-A491-D0B7-A6B42B17140B}"/>
              </a:ext>
            </a:extLst>
          </p:cNvPr>
          <p:cNvPicPr>
            <a:picLocks noChangeAspect="1"/>
          </p:cNvPicPr>
          <p:nvPr/>
        </p:nvPicPr>
        <p:blipFill>
          <a:blip r:embed="rId3"/>
          <a:srcRect r="4696"/>
          <a:stretch>
            <a:fillRect/>
          </a:stretch>
        </p:blipFill>
        <p:spPr>
          <a:xfrm>
            <a:off x="6632134" y="1275861"/>
            <a:ext cx="3792719" cy="2594781"/>
          </a:xfrm>
          <a:prstGeom prst="rect">
            <a:avLst/>
          </a:prstGeom>
        </p:spPr>
      </p:pic>
      <p:pic>
        <p:nvPicPr>
          <p:cNvPr id="20" name="Picture 19">
            <a:extLst>
              <a:ext uri="{FF2B5EF4-FFF2-40B4-BE49-F238E27FC236}">
                <a16:creationId xmlns:a16="http://schemas.microsoft.com/office/drawing/2014/main" id="{7219B604-4722-EAD3-F513-D403DF9C63EF}"/>
              </a:ext>
            </a:extLst>
          </p:cNvPr>
          <p:cNvPicPr>
            <a:picLocks noChangeAspect="1"/>
          </p:cNvPicPr>
          <p:nvPr/>
        </p:nvPicPr>
        <p:blipFill>
          <a:blip r:embed="rId4"/>
          <a:stretch>
            <a:fillRect/>
          </a:stretch>
        </p:blipFill>
        <p:spPr>
          <a:xfrm>
            <a:off x="2025570" y="4064604"/>
            <a:ext cx="3393630" cy="2396751"/>
          </a:xfrm>
          <a:prstGeom prst="rect">
            <a:avLst/>
          </a:prstGeom>
        </p:spPr>
      </p:pic>
      <p:pic>
        <p:nvPicPr>
          <p:cNvPr id="22" name="Picture 21">
            <a:extLst>
              <a:ext uri="{FF2B5EF4-FFF2-40B4-BE49-F238E27FC236}">
                <a16:creationId xmlns:a16="http://schemas.microsoft.com/office/drawing/2014/main" id="{BADD5656-7477-19BF-2AB4-AE03A7C92113}"/>
              </a:ext>
            </a:extLst>
          </p:cNvPr>
          <p:cNvPicPr>
            <a:picLocks noChangeAspect="1"/>
          </p:cNvPicPr>
          <p:nvPr/>
        </p:nvPicPr>
        <p:blipFill>
          <a:blip r:embed="rId5"/>
          <a:stretch>
            <a:fillRect/>
          </a:stretch>
        </p:blipFill>
        <p:spPr>
          <a:xfrm>
            <a:off x="10727263" y="192835"/>
            <a:ext cx="1173813" cy="1378677"/>
          </a:xfrm>
          <a:prstGeom prst="rect">
            <a:avLst/>
          </a:prstGeom>
        </p:spPr>
      </p:pic>
    </p:spTree>
    <p:extLst>
      <p:ext uri="{BB962C8B-B14F-4D97-AF65-F5344CB8AC3E}">
        <p14:creationId xmlns:p14="http://schemas.microsoft.com/office/powerpoint/2010/main" val="272078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0770A-02DE-E4E4-9444-FCDF1029B0CC}"/>
            </a:ext>
          </a:extLst>
        </p:cNvPr>
        <p:cNvGrpSpPr/>
        <p:nvPr/>
      </p:nvGrpSpPr>
      <p:grpSpPr>
        <a:xfrm>
          <a:off x="0" y="0"/>
          <a:ext cx="0" cy="0"/>
          <a:chOff x="0" y="0"/>
          <a:chExt cx="0" cy="0"/>
        </a:xfrm>
      </p:grpSpPr>
      <p:pic>
        <p:nvPicPr>
          <p:cNvPr id="1026" name="Picture 2" descr="https://sw4eu.com/wp-content/uploads/2015/03/grunge-blue-background.jpg">
            <a:extLst>
              <a:ext uri="{FF2B5EF4-FFF2-40B4-BE49-F238E27FC236}">
                <a16:creationId xmlns:a16="http://schemas.microsoft.com/office/drawing/2014/main" id="{CF0ACFAF-4457-97DB-B28B-ED50EA1AA7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1D2FF6-B0EE-8ED7-E3B8-6616F16594B8}"/>
              </a:ext>
            </a:extLst>
          </p:cNvPr>
          <p:cNvSpPr txBox="1"/>
          <p:nvPr/>
        </p:nvSpPr>
        <p:spPr>
          <a:xfrm>
            <a:off x="-119743" y="0"/>
            <a:ext cx="5224178"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How to Repent</a:t>
            </a:r>
          </a:p>
        </p:txBody>
      </p:sp>
      <p:grpSp>
        <p:nvGrpSpPr>
          <p:cNvPr id="10" name="Group 9">
            <a:extLst>
              <a:ext uri="{FF2B5EF4-FFF2-40B4-BE49-F238E27FC236}">
                <a16:creationId xmlns:a16="http://schemas.microsoft.com/office/drawing/2014/main" id="{69BFB3D7-97F1-AEE9-D954-1F6C0438E8E3}"/>
              </a:ext>
            </a:extLst>
          </p:cNvPr>
          <p:cNvGrpSpPr/>
          <p:nvPr/>
        </p:nvGrpSpPr>
        <p:grpSpPr>
          <a:xfrm>
            <a:off x="304800" y="989342"/>
            <a:ext cx="11293033" cy="5697830"/>
            <a:chOff x="1911947" y="1491227"/>
            <a:chExt cx="6050576" cy="4876801"/>
          </a:xfrm>
        </p:grpSpPr>
        <p:pic>
          <p:nvPicPr>
            <p:cNvPr id="11" name="Picture 2" descr="http://icons.iconarchive.com/icons/icons8/ios7/512/Household-Stairs-icon.png">
              <a:extLst>
                <a:ext uri="{FF2B5EF4-FFF2-40B4-BE49-F238E27FC236}">
                  <a16:creationId xmlns:a16="http://schemas.microsoft.com/office/drawing/2014/main" id="{67C2037F-EE81-F047-12B3-EC69C21DD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911947" y="1491227"/>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12B4872-6152-4015-FC25-362F428762CA}"/>
                </a:ext>
              </a:extLst>
            </p:cNvPr>
            <p:cNvSpPr/>
            <p:nvPr/>
          </p:nvSpPr>
          <p:spPr>
            <a:xfrm rot="16200000">
              <a:off x="7179398" y="916332"/>
              <a:ext cx="208230" cy="13580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593BD498-BE5F-6FFD-1FDB-148020DB114D}"/>
              </a:ext>
            </a:extLst>
          </p:cNvPr>
          <p:cNvSpPr txBox="1"/>
          <p:nvPr/>
        </p:nvSpPr>
        <p:spPr>
          <a:xfrm>
            <a:off x="9184193" y="6403254"/>
            <a:ext cx="2703007"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(11)</a:t>
            </a:r>
          </a:p>
        </p:txBody>
      </p:sp>
      <p:sp>
        <p:nvSpPr>
          <p:cNvPr id="31" name="Rectangle 30">
            <a:extLst>
              <a:ext uri="{FF2B5EF4-FFF2-40B4-BE49-F238E27FC236}">
                <a16:creationId xmlns:a16="http://schemas.microsoft.com/office/drawing/2014/main" id="{C721404A-A0EF-DCF6-48F1-C8AD9C420CCE}"/>
              </a:ext>
            </a:extLst>
          </p:cNvPr>
          <p:cNvSpPr/>
          <p:nvPr/>
        </p:nvSpPr>
        <p:spPr>
          <a:xfrm>
            <a:off x="372857" y="5387591"/>
            <a:ext cx="2198450" cy="923330"/>
          </a:xfrm>
          <a:prstGeom prst="rect">
            <a:avLst/>
          </a:prstGeom>
        </p:spPr>
        <p:txBody>
          <a:bodyPr wrap="square">
            <a:spAutoFit/>
          </a:bodyPr>
          <a:lstStyle/>
          <a:p>
            <a:pPr fontAlgn="base"/>
            <a:r>
              <a:rPr lang="en-US" dirty="0">
                <a:solidFill>
                  <a:schemeClr val="bg1"/>
                </a:solidFill>
              </a:rPr>
              <a:t>First, the invitation to repent is an expression of love.</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08A1FC0-C68E-4F2C-5C22-0B0CF4E2CC52}"/>
              </a:ext>
            </a:extLst>
          </p:cNvPr>
          <p:cNvSpPr txBox="1"/>
          <p:nvPr/>
        </p:nvSpPr>
        <p:spPr>
          <a:xfrm>
            <a:off x="2571307" y="4166469"/>
            <a:ext cx="2198450" cy="923330"/>
          </a:xfrm>
          <a:prstGeom prst="rect">
            <a:avLst/>
          </a:prstGeom>
          <a:noFill/>
        </p:spPr>
        <p:txBody>
          <a:bodyPr wrap="square">
            <a:spAutoFit/>
          </a:bodyPr>
          <a:lstStyle/>
          <a:p>
            <a:pPr fontAlgn="base"/>
            <a:r>
              <a:rPr lang="en-US" dirty="0">
                <a:solidFill>
                  <a:schemeClr val="bg1"/>
                </a:solidFill>
              </a:rPr>
              <a:t>Second, repentance means striving to change.</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6806691-4F03-C9E9-854C-A7C4D36D9084}"/>
              </a:ext>
            </a:extLst>
          </p:cNvPr>
          <p:cNvSpPr txBox="1"/>
          <p:nvPr/>
        </p:nvSpPr>
        <p:spPr>
          <a:xfrm>
            <a:off x="4542512" y="2233485"/>
            <a:ext cx="2448597" cy="1477328"/>
          </a:xfrm>
          <a:prstGeom prst="rect">
            <a:avLst/>
          </a:prstGeom>
          <a:noFill/>
        </p:spPr>
        <p:txBody>
          <a:bodyPr wrap="square">
            <a:spAutoFit/>
          </a:bodyPr>
          <a:lstStyle/>
          <a:p>
            <a:r>
              <a:rPr lang="en-US" b="0" i="0" dirty="0">
                <a:solidFill>
                  <a:schemeClr val="bg1"/>
                </a:solidFill>
                <a:effectLst/>
                <a:latin typeface="Calibri" panose="020F0502020204030204" pitchFamily="34" charset="0"/>
              </a:rPr>
              <a:t>Third, repentance means not only abandoning sin but also committing to obedience.</a:t>
            </a:r>
            <a:endParaRPr lang="en-US" dirty="0">
              <a:solidFill>
                <a:schemeClr val="bg1"/>
              </a:solidFill>
            </a:endParaRPr>
          </a:p>
        </p:txBody>
      </p:sp>
      <p:sp>
        <p:nvSpPr>
          <p:cNvPr id="6" name="TextBox 5">
            <a:extLst>
              <a:ext uri="{FF2B5EF4-FFF2-40B4-BE49-F238E27FC236}">
                <a16:creationId xmlns:a16="http://schemas.microsoft.com/office/drawing/2014/main" id="{B0AF63C9-BDA6-F20A-124E-4B1CD14A68FE}"/>
              </a:ext>
            </a:extLst>
          </p:cNvPr>
          <p:cNvSpPr txBox="1"/>
          <p:nvPr/>
        </p:nvSpPr>
        <p:spPr>
          <a:xfrm>
            <a:off x="6582691" y="872750"/>
            <a:ext cx="2688221" cy="1477328"/>
          </a:xfrm>
          <a:prstGeom prst="rect">
            <a:avLst/>
          </a:prstGeom>
          <a:noFill/>
        </p:spPr>
        <p:txBody>
          <a:bodyPr wrap="square">
            <a:spAutoFit/>
          </a:bodyPr>
          <a:lstStyle/>
          <a:p>
            <a:r>
              <a:rPr lang="en-US" b="0" i="0" dirty="0">
                <a:solidFill>
                  <a:schemeClr val="bg1"/>
                </a:solidFill>
                <a:effectLst/>
                <a:latin typeface="Calibri" panose="020F0502020204030204" pitchFamily="34" charset="0"/>
              </a:rPr>
              <a:t>Fourth, repentance requires a seriousness of purpose and a willingness to persevere, even through pain</a:t>
            </a:r>
            <a:endParaRPr lang="en-US" dirty="0">
              <a:solidFill>
                <a:schemeClr val="bg1"/>
              </a:solidFill>
            </a:endParaRPr>
          </a:p>
        </p:txBody>
      </p:sp>
      <p:sp>
        <p:nvSpPr>
          <p:cNvPr id="9" name="TextBox 8">
            <a:extLst>
              <a:ext uri="{FF2B5EF4-FFF2-40B4-BE49-F238E27FC236}">
                <a16:creationId xmlns:a16="http://schemas.microsoft.com/office/drawing/2014/main" id="{EFB9266D-210B-955D-2F7A-BA469957B2AA}"/>
              </a:ext>
            </a:extLst>
          </p:cNvPr>
          <p:cNvSpPr txBox="1"/>
          <p:nvPr/>
        </p:nvSpPr>
        <p:spPr>
          <a:xfrm>
            <a:off x="9104387" y="33006"/>
            <a:ext cx="2932249" cy="923330"/>
          </a:xfrm>
          <a:prstGeom prst="rect">
            <a:avLst/>
          </a:prstGeom>
          <a:noFill/>
        </p:spPr>
        <p:txBody>
          <a:bodyPr wrap="square">
            <a:spAutoFit/>
          </a:bodyPr>
          <a:lstStyle/>
          <a:p>
            <a:r>
              <a:rPr lang="en-US" b="0" i="0" dirty="0">
                <a:solidFill>
                  <a:schemeClr val="bg1"/>
                </a:solidFill>
                <a:effectLst/>
                <a:latin typeface="Calibri" panose="020F0502020204030204" pitchFamily="34" charset="0"/>
              </a:rPr>
              <a:t>Fifth, whatever the cost of repentance, it is swallowed up in the joy of forgiveness.</a:t>
            </a:r>
            <a:endParaRPr lang="en-US" dirty="0">
              <a:solidFill>
                <a:schemeClr val="bg1"/>
              </a:solidFill>
            </a:endParaRPr>
          </a:p>
        </p:txBody>
      </p:sp>
      <p:pic>
        <p:nvPicPr>
          <p:cNvPr id="15" name="Picture 14">
            <a:extLst>
              <a:ext uri="{FF2B5EF4-FFF2-40B4-BE49-F238E27FC236}">
                <a16:creationId xmlns:a16="http://schemas.microsoft.com/office/drawing/2014/main" id="{FF65BA38-A9D3-C242-E3FE-6A170BFEB0B0}"/>
              </a:ext>
            </a:extLst>
          </p:cNvPr>
          <p:cNvPicPr>
            <a:picLocks noChangeAspect="1"/>
          </p:cNvPicPr>
          <p:nvPr/>
        </p:nvPicPr>
        <p:blipFill>
          <a:blip r:embed="rId4"/>
          <a:stretch>
            <a:fillRect/>
          </a:stretch>
        </p:blipFill>
        <p:spPr>
          <a:xfrm>
            <a:off x="1332412" y="1039922"/>
            <a:ext cx="2038635" cy="2400635"/>
          </a:xfrm>
          <a:prstGeom prst="rect">
            <a:avLst/>
          </a:prstGeom>
        </p:spPr>
      </p:pic>
      <p:pic>
        <p:nvPicPr>
          <p:cNvPr id="21" name="Picture 20">
            <a:extLst>
              <a:ext uri="{FF2B5EF4-FFF2-40B4-BE49-F238E27FC236}">
                <a16:creationId xmlns:a16="http://schemas.microsoft.com/office/drawing/2014/main" id="{23754478-E4C4-FCB1-6C6B-7C8226715F2E}"/>
              </a:ext>
            </a:extLst>
          </p:cNvPr>
          <p:cNvPicPr>
            <a:picLocks noChangeAspect="1"/>
          </p:cNvPicPr>
          <p:nvPr/>
        </p:nvPicPr>
        <p:blipFill>
          <a:blip r:embed="rId5"/>
          <a:stretch>
            <a:fillRect/>
          </a:stretch>
        </p:blipFill>
        <p:spPr>
          <a:xfrm>
            <a:off x="8664233" y="3040680"/>
            <a:ext cx="2445468" cy="3613200"/>
          </a:xfrm>
          <a:prstGeom prst="rect">
            <a:avLst/>
          </a:prstGeom>
        </p:spPr>
      </p:pic>
      <p:pic>
        <p:nvPicPr>
          <p:cNvPr id="26" name="Picture 25">
            <a:extLst>
              <a:ext uri="{FF2B5EF4-FFF2-40B4-BE49-F238E27FC236}">
                <a16:creationId xmlns:a16="http://schemas.microsoft.com/office/drawing/2014/main" id="{0FFC236B-31E4-34A2-6F55-B0F661969A65}"/>
              </a:ext>
            </a:extLst>
          </p:cNvPr>
          <p:cNvPicPr>
            <a:picLocks noChangeAspect="1"/>
          </p:cNvPicPr>
          <p:nvPr/>
        </p:nvPicPr>
        <p:blipFill>
          <a:blip r:embed="rId6"/>
          <a:stretch>
            <a:fillRect/>
          </a:stretch>
        </p:blipFill>
        <p:spPr>
          <a:xfrm>
            <a:off x="5761444" y="4037048"/>
            <a:ext cx="2448597" cy="2692831"/>
          </a:xfrm>
          <a:prstGeom prst="rect">
            <a:avLst/>
          </a:prstGeom>
        </p:spPr>
      </p:pic>
    </p:spTree>
    <p:extLst>
      <p:ext uri="{BB962C8B-B14F-4D97-AF65-F5344CB8AC3E}">
        <p14:creationId xmlns:p14="http://schemas.microsoft.com/office/powerpoint/2010/main" val="394538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P spid="3" grpId="0"/>
      <p:bldP spid="6"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In the Latter Days</a:t>
            </a:r>
          </a:p>
        </p:txBody>
      </p:sp>
      <p:sp>
        <p:nvSpPr>
          <p:cNvPr id="16" name="TextBox 15"/>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2:1-5</a:t>
            </a:r>
          </a:p>
        </p:txBody>
      </p:sp>
      <p:sp>
        <p:nvSpPr>
          <p:cNvPr id="2" name="Rectangle 1"/>
          <p:cNvSpPr/>
          <p:nvPr/>
        </p:nvSpPr>
        <p:spPr>
          <a:xfrm>
            <a:off x="5064531" y="1324934"/>
            <a:ext cx="6437564" cy="4154984"/>
          </a:xfrm>
          <a:prstGeom prst="rect">
            <a:avLst/>
          </a:prstGeom>
        </p:spPr>
        <p:txBody>
          <a:bodyPr wrap="square">
            <a:spAutoFit/>
          </a:bodyPr>
          <a:lstStyle/>
          <a:p>
            <a:r>
              <a:rPr lang="en-US" sz="2400" dirty="0">
                <a:solidFill>
                  <a:schemeClr val="bg1"/>
                </a:solidFill>
                <a:latin typeface="Calibri" panose="020F0502020204030204" pitchFamily="34" charset="0"/>
              </a:rPr>
              <a:t>Isaiah prophesied of many events of the latter days, and he often used symbolism in expressing his prophecies.</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As is often the case in prophetic declarations, some of Isaiah’s writings have dual or multiple meanings.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That is, they can apply to more than one situation or may be fulfilled at more than one time. This is sometimes called dualism. (3)</a:t>
            </a:r>
          </a:p>
        </p:txBody>
      </p:sp>
      <p:pic>
        <p:nvPicPr>
          <p:cNvPr id="16386" name="Picture 2" descr="http://amazingcatechists.com/wp-content/uploads/2014/12/isaia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72" y="1852028"/>
            <a:ext cx="4134396" cy="310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51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9448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Mountain of the Lord’s House</a:t>
            </a:r>
          </a:p>
        </p:txBody>
      </p:sp>
      <p:sp>
        <p:nvSpPr>
          <p:cNvPr id="16" name="TextBox 15"/>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2:1-5</a:t>
            </a:r>
          </a:p>
        </p:txBody>
      </p:sp>
      <p:sp>
        <p:nvSpPr>
          <p:cNvPr id="2" name="Rectangle 1"/>
          <p:cNvSpPr/>
          <p:nvPr/>
        </p:nvSpPr>
        <p:spPr>
          <a:xfrm>
            <a:off x="195058" y="1629791"/>
            <a:ext cx="6437564" cy="1200329"/>
          </a:xfrm>
          <a:prstGeom prst="rect">
            <a:avLst/>
          </a:prstGeom>
        </p:spPr>
        <p:txBody>
          <a:bodyPr wrap="square">
            <a:spAutoFit/>
          </a:bodyPr>
          <a:lstStyle/>
          <a:p>
            <a:r>
              <a:rPr lang="en-US" dirty="0">
                <a:solidFill>
                  <a:schemeClr val="bg1"/>
                </a:solidFill>
                <a:latin typeface="Calibri" panose="020F0502020204030204" pitchFamily="34" charset="0"/>
              </a:rPr>
              <a:t>Isaiah is making reference to the </a:t>
            </a:r>
            <a:r>
              <a:rPr lang="en-US" i="1" dirty="0">
                <a:solidFill>
                  <a:schemeClr val="bg1"/>
                </a:solidFill>
                <a:latin typeface="Calibri" panose="020F0502020204030204" pitchFamily="34" charset="0"/>
              </a:rPr>
              <a:t>mountain</a:t>
            </a:r>
            <a:r>
              <a:rPr lang="en-US" dirty="0">
                <a:solidFill>
                  <a:schemeClr val="bg1"/>
                </a:solidFill>
                <a:latin typeface="Calibri" panose="020F0502020204030204" pitchFamily="34" charset="0"/>
              </a:rPr>
              <a:t> of the Lord's house.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That means that these temples will be built on a hill or mountain to represent the spiritual journey toward God. </a:t>
            </a:r>
          </a:p>
        </p:txBody>
      </p:sp>
      <p:pic>
        <p:nvPicPr>
          <p:cNvPr id="13314" name="Picture 2" descr="https://s-media-cache-ak0.pinimg.com/564x/7f/2e/38/7f2e3831f97fbf250c1d8784d795f02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680" y="1010278"/>
            <a:ext cx="47625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brideofmessiah.files.wordpress.com/2015/06/new_jerusal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70" y="3216699"/>
            <a:ext cx="4516246" cy="24864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89103" y="4363266"/>
            <a:ext cx="6096000" cy="2031325"/>
          </a:xfrm>
          <a:prstGeom prst="rect">
            <a:avLst/>
          </a:prstGeom>
        </p:spPr>
        <p:txBody>
          <a:bodyPr>
            <a:spAutoFit/>
          </a:bodyPr>
          <a:lstStyle/>
          <a:p>
            <a:r>
              <a:rPr lang="en-US" dirty="0">
                <a:solidFill>
                  <a:schemeClr val="bg1"/>
                </a:solidFill>
                <a:latin typeface="Calibri" panose="020F0502020204030204" pitchFamily="34" charset="0"/>
              </a:rPr>
              <a:t>"And the temple in Jerusalem was on the temple mountain, on Mt. Moriah. We find all the sacred places are the mountains, and they are very important here as the place of pilgrimage." (2)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Franklin D. Richards explains that the prophecy has reference to both Salt Lake and the New Jerusalem or Zion:</a:t>
            </a:r>
          </a:p>
        </p:txBody>
      </p:sp>
    </p:spTree>
    <p:extLst>
      <p:ext uri="{BB962C8B-B14F-4D97-AF65-F5344CB8AC3E}">
        <p14:creationId xmlns:p14="http://schemas.microsoft.com/office/powerpoint/2010/main" val="22033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fade">
                                      <p:cBhvr>
                                        <p:cTn id="10"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9448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2:1-5</a:t>
            </a:r>
          </a:p>
        </p:txBody>
      </p:sp>
      <p:sp>
        <p:nvSpPr>
          <p:cNvPr id="2" name="Rectangle 1"/>
          <p:cNvSpPr/>
          <p:nvPr/>
        </p:nvSpPr>
        <p:spPr>
          <a:xfrm>
            <a:off x="1470937" y="754644"/>
            <a:ext cx="5241100" cy="4893647"/>
          </a:xfrm>
          <a:prstGeom prst="rect">
            <a:avLst/>
          </a:prstGeom>
        </p:spPr>
        <p:txBody>
          <a:bodyPr wrap="square">
            <a:spAutoFit/>
          </a:bodyPr>
          <a:lstStyle/>
          <a:p>
            <a:r>
              <a:rPr lang="en-US" sz="2400" dirty="0">
                <a:solidFill>
                  <a:schemeClr val="bg1"/>
                </a:solidFill>
                <a:latin typeface="Calibri" panose="020F0502020204030204" pitchFamily="34" charset="0"/>
              </a:rPr>
              <a:t>“The temple is a great school. It is a house of learning. In the temples the atmosphere is maintained so that it is ideal for instruction on matters that are deeply spiritual. …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If you will go to the temple and remember that the teaching is symbolic, you will never go in the proper spirit without coming away with your vision extended, feeling a little more exalted, with your knowledge increased as to things that are spiritual” (8)</a:t>
            </a:r>
          </a:p>
        </p:txBody>
      </p:sp>
      <p:grpSp>
        <p:nvGrpSpPr>
          <p:cNvPr id="4" name="Group 3"/>
          <p:cNvGrpSpPr/>
          <p:nvPr/>
        </p:nvGrpSpPr>
        <p:grpSpPr>
          <a:xfrm>
            <a:off x="7118372" y="982272"/>
            <a:ext cx="4286250" cy="4927899"/>
            <a:chOff x="6767390" y="750242"/>
            <a:chExt cx="4286250" cy="4927899"/>
          </a:xfrm>
        </p:grpSpPr>
        <p:pic>
          <p:nvPicPr>
            <p:cNvPr id="17410" name="Picture 2" descr="https://www.lds.org/bc/content/church/temples/st-george-utah/images/st-george-utah-450x480-CWD_0feaf6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390" y="750242"/>
              <a:ext cx="4286250" cy="4572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831991" y="5308809"/>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St. George, Utah Temple</a:t>
              </a: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60" y="204369"/>
            <a:ext cx="883051" cy="1100551"/>
          </a:xfrm>
          <a:prstGeom prst="rect">
            <a:avLst/>
          </a:prstGeom>
        </p:spPr>
      </p:pic>
    </p:spTree>
    <p:extLst>
      <p:ext uri="{BB962C8B-B14F-4D97-AF65-F5344CB8AC3E}">
        <p14:creationId xmlns:p14="http://schemas.microsoft.com/office/powerpoint/2010/main" val="212444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07B89-71CE-3D93-C5EB-C440D678B4F1}"/>
            </a:ext>
          </a:extLst>
        </p:cNvPr>
        <p:cNvGrpSpPr/>
        <p:nvPr/>
      </p:nvGrpSpPr>
      <p:grpSpPr>
        <a:xfrm>
          <a:off x="0" y="0"/>
          <a:ext cx="0" cy="0"/>
          <a:chOff x="0" y="0"/>
          <a:chExt cx="0" cy="0"/>
        </a:xfrm>
      </p:grpSpPr>
      <p:pic>
        <p:nvPicPr>
          <p:cNvPr id="1026" name="Picture 2" descr="https://sw4eu.com/wp-content/uploads/2015/03/grunge-blue-background.jpg">
            <a:extLst>
              <a:ext uri="{FF2B5EF4-FFF2-40B4-BE49-F238E27FC236}">
                <a16:creationId xmlns:a16="http://schemas.microsoft.com/office/drawing/2014/main" id="{0223C854-E90F-342C-B9DA-555EE2892D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422273-0530-26E5-60B5-713C52C7EC9E}"/>
              </a:ext>
            </a:extLst>
          </p:cNvPr>
          <p:cNvSpPr txBox="1"/>
          <p:nvPr/>
        </p:nvSpPr>
        <p:spPr>
          <a:xfrm>
            <a:off x="-119743" y="0"/>
            <a:ext cx="121158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Why Study Isaiah?</a:t>
            </a:r>
          </a:p>
        </p:txBody>
      </p:sp>
      <p:grpSp>
        <p:nvGrpSpPr>
          <p:cNvPr id="23" name="Group 22">
            <a:extLst>
              <a:ext uri="{FF2B5EF4-FFF2-40B4-BE49-F238E27FC236}">
                <a16:creationId xmlns:a16="http://schemas.microsoft.com/office/drawing/2014/main" id="{96D71C1A-DBA8-463A-7440-0808363614B6}"/>
              </a:ext>
            </a:extLst>
          </p:cNvPr>
          <p:cNvGrpSpPr/>
          <p:nvPr/>
        </p:nvGrpSpPr>
        <p:grpSpPr>
          <a:xfrm>
            <a:off x="295494" y="979714"/>
            <a:ext cx="3949935" cy="2914571"/>
            <a:chOff x="295494" y="979714"/>
            <a:chExt cx="3949935" cy="2914571"/>
          </a:xfrm>
        </p:grpSpPr>
        <p:sp>
          <p:nvSpPr>
            <p:cNvPr id="4" name="TextBox 3">
              <a:extLst>
                <a:ext uri="{FF2B5EF4-FFF2-40B4-BE49-F238E27FC236}">
                  <a16:creationId xmlns:a16="http://schemas.microsoft.com/office/drawing/2014/main" id="{ED004411-3C9C-0801-D18D-AF206FE360D1}"/>
                </a:ext>
              </a:extLst>
            </p:cNvPr>
            <p:cNvSpPr txBox="1"/>
            <p:nvPr/>
          </p:nvSpPr>
          <p:spPr>
            <a:xfrm>
              <a:off x="1664301" y="1397674"/>
              <a:ext cx="2581128" cy="1477328"/>
            </a:xfrm>
            <a:prstGeom prst="rect">
              <a:avLst/>
            </a:prstGeom>
            <a:noFill/>
          </p:spPr>
          <p:txBody>
            <a:bodyPr wrap="square" rtlCol="0">
              <a:spAutoFit/>
            </a:bodyPr>
            <a:lstStyle/>
            <a:p>
              <a:r>
                <a:rPr lang="en-US" i="1" dirty="0">
                  <a:solidFill>
                    <a:schemeClr val="bg1"/>
                  </a:solidFill>
                  <a:latin typeface="Calibri" panose="020F0502020204030204" pitchFamily="34" charset="0"/>
                </a:rPr>
                <a:t>And now I, Nephi, write more of the words of Isaiah for my soul </a:t>
              </a:r>
              <a:r>
                <a:rPr lang="en-US" i="1" dirty="0" err="1">
                  <a:solidFill>
                    <a:schemeClr val="bg1"/>
                  </a:solidFill>
                  <a:latin typeface="Calibri" panose="020F0502020204030204" pitchFamily="34" charset="0"/>
                </a:rPr>
                <a:t>delighteth</a:t>
              </a:r>
              <a:r>
                <a:rPr lang="en-US" i="1" dirty="0">
                  <a:solidFill>
                    <a:schemeClr val="bg1"/>
                  </a:solidFill>
                  <a:latin typeface="Calibri" panose="020F0502020204030204" pitchFamily="34" charset="0"/>
                </a:rPr>
                <a:t> in his word…</a:t>
              </a:r>
            </a:p>
            <a:p>
              <a:r>
                <a:rPr lang="en-US" i="1" dirty="0">
                  <a:solidFill>
                    <a:schemeClr val="bg1"/>
                  </a:solidFill>
                  <a:latin typeface="Calibri" panose="020F0502020204030204" pitchFamily="34" charset="0"/>
                </a:rPr>
                <a:t>2 Nephi 11:2</a:t>
              </a:r>
            </a:p>
          </p:txBody>
        </p:sp>
        <p:grpSp>
          <p:nvGrpSpPr>
            <p:cNvPr id="7" name="Group 6">
              <a:extLst>
                <a:ext uri="{FF2B5EF4-FFF2-40B4-BE49-F238E27FC236}">
                  <a16:creationId xmlns:a16="http://schemas.microsoft.com/office/drawing/2014/main" id="{13180C55-03A0-3326-5EE9-0C17CA99FB29}"/>
                </a:ext>
              </a:extLst>
            </p:cNvPr>
            <p:cNvGrpSpPr/>
            <p:nvPr/>
          </p:nvGrpSpPr>
          <p:grpSpPr>
            <a:xfrm>
              <a:off x="295494" y="979714"/>
              <a:ext cx="1221631" cy="2914571"/>
              <a:chOff x="397451" y="228598"/>
              <a:chExt cx="1468018" cy="3502402"/>
            </a:xfrm>
          </p:grpSpPr>
          <p:sp>
            <p:nvSpPr>
              <p:cNvPr id="8" name="Oval 7">
                <a:extLst>
                  <a:ext uri="{FF2B5EF4-FFF2-40B4-BE49-F238E27FC236}">
                    <a16:creationId xmlns:a16="http://schemas.microsoft.com/office/drawing/2014/main" id="{C2A6CCD6-FAAD-48E2-26C1-69206169B6B0}"/>
                  </a:ext>
                </a:extLst>
              </p:cNvPr>
              <p:cNvSpPr/>
              <p:nvPr/>
            </p:nvSpPr>
            <p:spPr>
              <a:xfrm rot="18351009">
                <a:off x="270681" y="2203966"/>
                <a:ext cx="541276" cy="2877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Oval 8">
                <a:extLst>
                  <a:ext uri="{FF2B5EF4-FFF2-40B4-BE49-F238E27FC236}">
                    <a16:creationId xmlns:a16="http://schemas.microsoft.com/office/drawing/2014/main" id="{D9FE0535-20E0-D344-C99F-B8625A0AF292}"/>
                  </a:ext>
                </a:extLst>
              </p:cNvPr>
              <p:cNvSpPr/>
              <p:nvPr/>
            </p:nvSpPr>
            <p:spPr>
              <a:xfrm rot="3424369">
                <a:off x="1450963" y="2194762"/>
                <a:ext cx="541276" cy="2877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Trapezoid 9">
                <a:extLst>
                  <a:ext uri="{FF2B5EF4-FFF2-40B4-BE49-F238E27FC236}">
                    <a16:creationId xmlns:a16="http://schemas.microsoft.com/office/drawing/2014/main" id="{0B7A3B2A-BD8C-17DF-F626-B58CF54FA97A}"/>
                  </a:ext>
                </a:extLst>
              </p:cNvPr>
              <p:cNvSpPr/>
              <p:nvPr/>
            </p:nvSpPr>
            <p:spPr>
              <a:xfrm>
                <a:off x="710999" y="1363546"/>
                <a:ext cx="939777" cy="204645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Oval 10">
                <a:extLst>
                  <a:ext uri="{FF2B5EF4-FFF2-40B4-BE49-F238E27FC236}">
                    <a16:creationId xmlns:a16="http://schemas.microsoft.com/office/drawing/2014/main" id="{62EE2632-EC58-80AE-FDDB-700D7FBF8D26}"/>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Trapezoid 11">
                <a:extLst>
                  <a:ext uri="{FF2B5EF4-FFF2-40B4-BE49-F238E27FC236}">
                    <a16:creationId xmlns:a16="http://schemas.microsoft.com/office/drawing/2014/main" id="{328088BF-B96F-BE34-EF22-04A879F1B43E}"/>
                  </a:ext>
                </a:extLst>
              </p:cNvPr>
              <p:cNvSpPr/>
              <p:nvPr/>
            </p:nvSpPr>
            <p:spPr>
              <a:xfrm rot="19846626">
                <a:off x="1276514" y="1303512"/>
                <a:ext cx="413686" cy="110816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Oval 12">
                <a:extLst>
                  <a:ext uri="{FF2B5EF4-FFF2-40B4-BE49-F238E27FC236}">
                    <a16:creationId xmlns:a16="http://schemas.microsoft.com/office/drawing/2014/main" id="{86AC8652-1DB2-33CB-7E83-DA7F3123048D}"/>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 name="Trapezoid 13">
                <a:extLst>
                  <a:ext uri="{FF2B5EF4-FFF2-40B4-BE49-F238E27FC236}">
                    <a16:creationId xmlns:a16="http://schemas.microsoft.com/office/drawing/2014/main" id="{4C4EDC93-9E55-32F7-7EBD-2F7D92F3460C}"/>
                  </a:ext>
                </a:extLst>
              </p:cNvPr>
              <p:cNvSpPr/>
              <p:nvPr/>
            </p:nvSpPr>
            <p:spPr>
              <a:xfrm rot="1753374" flipH="1">
                <a:off x="618671" y="1303512"/>
                <a:ext cx="413686" cy="110816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Oval 14">
                <a:extLst>
                  <a:ext uri="{FF2B5EF4-FFF2-40B4-BE49-F238E27FC236}">
                    <a16:creationId xmlns:a16="http://schemas.microsoft.com/office/drawing/2014/main" id="{0E70CBA6-0BE9-AB8E-819A-1B2F9681017F}"/>
                  </a:ext>
                </a:extLst>
              </p:cNvPr>
              <p:cNvSpPr/>
              <p:nvPr/>
            </p:nvSpPr>
            <p:spPr>
              <a:xfrm>
                <a:off x="678482" y="343180"/>
                <a:ext cx="939777" cy="12594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Double Wave 15">
                <a:extLst>
                  <a:ext uri="{FF2B5EF4-FFF2-40B4-BE49-F238E27FC236}">
                    <a16:creationId xmlns:a16="http://schemas.microsoft.com/office/drawing/2014/main" id="{1E54875F-0F5B-811B-3655-F9C31927AE3C}"/>
                  </a:ext>
                </a:extLst>
              </p:cNvPr>
              <p:cNvSpPr/>
              <p:nvPr/>
            </p:nvSpPr>
            <p:spPr>
              <a:xfrm rot="21307692">
                <a:off x="1521349" y="449744"/>
                <a:ext cx="278349" cy="92742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Double Wave 16">
                <a:extLst>
                  <a:ext uri="{FF2B5EF4-FFF2-40B4-BE49-F238E27FC236}">
                    <a16:creationId xmlns:a16="http://schemas.microsoft.com/office/drawing/2014/main" id="{37A7C156-82F4-20BF-28AC-860F0BD1959A}"/>
                  </a:ext>
                </a:extLst>
              </p:cNvPr>
              <p:cNvSpPr/>
              <p:nvPr/>
            </p:nvSpPr>
            <p:spPr>
              <a:xfrm rot="407729">
                <a:off x="526552" y="443485"/>
                <a:ext cx="250486" cy="92742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Oval 17">
                <a:extLst>
                  <a:ext uri="{FF2B5EF4-FFF2-40B4-BE49-F238E27FC236}">
                    <a16:creationId xmlns:a16="http://schemas.microsoft.com/office/drawing/2014/main" id="{7EE60BD6-B8EB-4D6D-8503-CEB842DFCB1A}"/>
                  </a:ext>
                </a:extLst>
              </p:cNvPr>
              <p:cNvSpPr/>
              <p:nvPr/>
            </p:nvSpPr>
            <p:spPr>
              <a:xfrm rot="5400000">
                <a:off x="843787" y="-36688"/>
                <a:ext cx="626195" cy="11567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Rounded Rectangle 18">
                <a:extLst>
                  <a:ext uri="{FF2B5EF4-FFF2-40B4-BE49-F238E27FC236}">
                    <a16:creationId xmlns:a16="http://schemas.microsoft.com/office/drawing/2014/main" id="{7CDCA456-B0C4-5B02-AA96-FF64FFFEB16E}"/>
                  </a:ext>
                </a:extLst>
              </p:cNvPr>
              <p:cNvSpPr/>
              <p:nvPr/>
            </p:nvSpPr>
            <p:spPr>
              <a:xfrm rot="5400000">
                <a:off x="1057026" y="-67224"/>
                <a:ext cx="180121" cy="131212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Rectangle 19">
                <a:extLst>
                  <a:ext uri="{FF2B5EF4-FFF2-40B4-BE49-F238E27FC236}">
                    <a16:creationId xmlns:a16="http://schemas.microsoft.com/office/drawing/2014/main" id="{B27AE40D-792A-9772-6B0F-D49C25BC4AF5}"/>
                  </a:ext>
                </a:extLst>
              </p:cNvPr>
              <p:cNvSpPr/>
              <p:nvPr/>
            </p:nvSpPr>
            <p:spPr>
              <a:xfrm rot="2009698">
                <a:off x="1023518" y="1336540"/>
                <a:ext cx="110402" cy="165179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Rounded Rectangle 20">
                <a:extLst>
                  <a:ext uri="{FF2B5EF4-FFF2-40B4-BE49-F238E27FC236}">
                    <a16:creationId xmlns:a16="http://schemas.microsoft.com/office/drawing/2014/main" id="{776B24BD-593C-FA37-77DF-41CE801028FF}"/>
                  </a:ext>
                </a:extLst>
              </p:cNvPr>
              <p:cNvSpPr/>
              <p:nvPr/>
            </p:nvSpPr>
            <p:spPr>
              <a:xfrm>
                <a:off x="491023" y="2480111"/>
                <a:ext cx="437375" cy="630423"/>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3" name="Group 2">
            <a:extLst>
              <a:ext uri="{FF2B5EF4-FFF2-40B4-BE49-F238E27FC236}">
                <a16:creationId xmlns:a16="http://schemas.microsoft.com/office/drawing/2014/main" id="{22366EB1-5957-BA79-18CA-DD57400EA4E2}"/>
              </a:ext>
            </a:extLst>
          </p:cNvPr>
          <p:cNvGrpSpPr/>
          <p:nvPr/>
        </p:nvGrpSpPr>
        <p:grpSpPr>
          <a:xfrm>
            <a:off x="5212940" y="1249730"/>
            <a:ext cx="4061585" cy="2047274"/>
            <a:chOff x="5212940" y="1249730"/>
            <a:chExt cx="4061585" cy="2047274"/>
          </a:xfrm>
        </p:grpSpPr>
        <p:sp>
          <p:nvSpPr>
            <p:cNvPr id="22" name="TextBox 21">
              <a:extLst>
                <a:ext uri="{FF2B5EF4-FFF2-40B4-BE49-F238E27FC236}">
                  <a16:creationId xmlns:a16="http://schemas.microsoft.com/office/drawing/2014/main" id="{6D16884D-513C-2182-89E7-DB2634163E8C}"/>
                </a:ext>
              </a:extLst>
            </p:cNvPr>
            <p:cNvSpPr txBox="1"/>
            <p:nvPr/>
          </p:nvSpPr>
          <p:spPr>
            <a:xfrm>
              <a:off x="6693397" y="1249730"/>
              <a:ext cx="2581128" cy="2031325"/>
            </a:xfrm>
            <a:prstGeom prst="rect">
              <a:avLst/>
            </a:prstGeom>
            <a:noFill/>
          </p:spPr>
          <p:txBody>
            <a:bodyPr wrap="square" rtlCol="0">
              <a:spAutoFit/>
            </a:bodyPr>
            <a:lstStyle/>
            <a:p>
              <a:r>
                <a:rPr lang="en-US" i="1" dirty="0">
                  <a:solidFill>
                    <a:schemeClr val="bg1"/>
                  </a:solidFill>
                  <a:latin typeface="Calibri" panose="020F0502020204030204" pitchFamily="34" charset="0"/>
                </a:rPr>
                <a:t>If, as many suppose, Isaiah ranks with the most difficult of the prophets to understand, his words are also among the most important for u to know and ponder…(1)</a:t>
              </a:r>
            </a:p>
          </p:txBody>
        </p:sp>
        <p:pic>
          <p:nvPicPr>
            <p:cNvPr id="2" name="Picture 1">
              <a:extLst>
                <a:ext uri="{FF2B5EF4-FFF2-40B4-BE49-F238E27FC236}">
                  <a16:creationId xmlns:a16="http://schemas.microsoft.com/office/drawing/2014/main" id="{234FF50C-251A-236F-D525-D0DE25872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940" y="1397674"/>
              <a:ext cx="1360714" cy="1899330"/>
            </a:xfrm>
            <a:prstGeom prst="rect">
              <a:avLst/>
            </a:prstGeom>
          </p:spPr>
        </p:pic>
      </p:grpSp>
      <p:sp>
        <p:nvSpPr>
          <p:cNvPr id="24" name="Rectangle 23">
            <a:extLst>
              <a:ext uri="{FF2B5EF4-FFF2-40B4-BE49-F238E27FC236}">
                <a16:creationId xmlns:a16="http://schemas.microsoft.com/office/drawing/2014/main" id="{AF15E19D-D0CC-4D4E-55A5-ECBE5EA6C810}"/>
              </a:ext>
            </a:extLst>
          </p:cNvPr>
          <p:cNvSpPr/>
          <p:nvPr/>
        </p:nvSpPr>
        <p:spPr>
          <a:xfrm>
            <a:off x="792344" y="4444663"/>
            <a:ext cx="4683582" cy="1015663"/>
          </a:xfrm>
          <a:prstGeom prst="rect">
            <a:avLst/>
          </a:prstGeom>
        </p:spPr>
        <p:txBody>
          <a:bodyPr wrap="square">
            <a:spAutoFit/>
          </a:bodyPr>
          <a:lstStyle/>
          <a:p>
            <a:r>
              <a:rPr lang="en-US" sz="2000" i="1" dirty="0">
                <a:solidFill>
                  <a:schemeClr val="bg1"/>
                </a:solidFill>
                <a:latin typeface="Calibri" panose="020F0502020204030204" pitchFamily="34" charset="0"/>
                <a:ea typeface="Calibri" panose="020F0502020204030204" pitchFamily="34" charset="0"/>
                <a:cs typeface="Calibri" panose="020F0502020204030204" pitchFamily="34" charset="0"/>
              </a:rPr>
              <a:t>Yea, a commandment I give unto you that ye search these things diligently; for great are the words of Isaiah. 3 Nephi 23:1</a:t>
            </a:r>
          </a:p>
        </p:txBody>
      </p:sp>
      <p:sp>
        <p:nvSpPr>
          <p:cNvPr id="27" name="Rectangle 26">
            <a:extLst>
              <a:ext uri="{FF2B5EF4-FFF2-40B4-BE49-F238E27FC236}">
                <a16:creationId xmlns:a16="http://schemas.microsoft.com/office/drawing/2014/main" id="{1556E3A4-1FEC-FDF8-93E0-2E7C0F42D36F}"/>
              </a:ext>
            </a:extLst>
          </p:cNvPr>
          <p:cNvSpPr/>
          <p:nvPr/>
        </p:nvSpPr>
        <p:spPr>
          <a:xfrm>
            <a:off x="5893297" y="3915365"/>
            <a:ext cx="5900057" cy="2585323"/>
          </a:xfrm>
          <a:prstGeom prst="rect">
            <a:avLst/>
          </a:prstGeom>
        </p:spPr>
        <p:txBody>
          <a:bodyPr wrap="square">
            <a:spAutoFit/>
          </a:bodyPr>
          <a:lstStyle/>
          <a:p>
            <a:r>
              <a:rPr lang="en-US" b="0" i="1" dirty="0">
                <a:solidFill>
                  <a:schemeClr val="bg1"/>
                </a:solidFill>
                <a:effectLst/>
                <a:latin typeface="Calibri" panose="020F0502020204030204" pitchFamily="34" charset="0"/>
              </a:rPr>
              <a:t>The Book of Isaiah is a tract or our own times; our very aversion to it testifies to its relevance…Isaiah’s message has not been popular, and he tells us why. The wicked do not like to be told about their faults. But says Isaiah, the people of Israel (and our day) want to hear smooth things; </a:t>
            </a:r>
          </a:p>
          <a:p>
            <a:endParaRPr lang="en-US" b="0" i="1" dirty="0">
              <a:solidFill>
                <a:schemeClr val="bg1"/>
              </a:solidFill>
              <a:effectLst/>
              <a:latin typeface="Calibri" panose="020F0502020204030204" pitchFamily="34" charset="0"/>
            </a:endParaRPr>
          </a:p>
          <a:p>
            <a:r>
              <a:rPr lang="en-US" i="1" dirty="0">
                <a:solidFill>
                  <a:srgbClr val="FFFF00"/>
                </a:solidFill>
                <a:latin typeface="Calibri" panose="020F0502020204030204" pitchFamily="34" charset="0"/>
              </a:rPr>
              <a:t>“Prophesy not unto us right things, speak unto us smooth things, prophesy deceits:</a:t>
            </a:r>
          </a:p>
          <a:p>
            <a:r>
              <a:rPr lang="en-US" i="1" dirty="0">
                <a:solidFill>
                  <a:srgbClr val="FFFF00"/>
                </a:solidFill>
                <a:latin typeface="Calibri" panose="020F0502020204030204" pitchFamily="34" charset="0"/>
              </a:rPr>
              <a:t>Isaiah 30:10 </a:t>
            </a:r>
            <a:r>
              <a:rPr lang="en-US" i="1" dirty="0">
                <a:solidFill>
                  <a:schemeClr val="bg1"/>
                </a:solidFill>
                <a:latin typeface="Calibri" panose="020F0502020204030204" pitchFamily="34" charset="0"/>
              </a:rPr>
              <a:t>(2) </a:t>
            </a:r>
          </a:p>
        </p:txBody>
      </p:sp>
    </p:spTree>
    <p:extLst>
      <p:ext uri="{BB962C8B-B14F-4D97-AF65-F5344CB8AC3E}">
        <p14:creationId xmlns:p14="http://schemas.microsoft.com/office/powerpoint/2010/main" val="243700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7">
                                            <p:txEl>
                                              <p:pRg st="2" end="2"/>
                                            </p:txEl>
                                          </p:spTgt>
                                        </p:tgtEl>
                                        <p:attrNameLst>
                                          <p:attrName>style.visibility</p:attrName>
                                        </p:attrNameLst>
                                      </p:cBhvr>
                                      <p:to>
                                        <p:strVal val="visible"/>
                                      </p:to>
                                    </p:set>
                                    <p:animEffect transition="in" filter="fade">
                                      <p:cBhvr>
                                        <p:cTn id="23" dur="1000"/>
                                        <p:tgtEl>
                                          <p:spTgt spid="27">
                                            <p:txEl>
                                              <p:pRg st="2" end="2"/>
                                            </p:txEl>
                                          </p:spTgt>
                                        </p:tgtEl>
                                      </p:cBhvr>
                                    </p:animEffect>
                                    <p:anim calcmode="lin" valueType="num">
                                      <p:cBhvr>
                                        <p:cTn id="24"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7">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7">
                                            <p:txEl>
                                              <p:pRg st="3" end="3"/>
                                            </p:txEl>
                                          </p:spTgt>
                                        </p:tgtEl>
                                        <p:attrNameLst>
                                          <p:attrName>style.visibility</p:attrName>
                                        </p:attrNameLst>
                                      </p:cBhvr>
                                      <p:to>
                                        <p:strVal val="visible"/>
                                      </p:to>
                                    </p:set>
                                    <p:animEffect transition="in" filter="fade">
                                      <p:cBhvr>
                                        <p:cTn id="28" dur="1000"/>
                                        <p:tgtEl>
                                          <p:spTgt spid="27">
                                            <p:txEl>
                                              <p:pRg st="3" end="3"/>
                                            </p:txEl>
                                          </p:spTgt>
                                        </p:tgtEl>
                                      </p:cBhvr>
                                    </p:animEffect>
                                    <p:anim calcmode="lin" valueType="num">
                                      <p:cBhvr>
                                        <p:cTn id="29"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9448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An Invitation</a:t>
            </a:r>
          </a:p>
        </p:txBody>
      </p:sp>
      <p:sp>
        <p:nvSpPr>
          <p:cNvPr id="16" name="TextBox 15"/>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2:5-6</a:t>
            </a:r>
          </a:p>
        </p:txBody>
      </p:sp>
      <p:sp>
        <p:nvSpPr>
          <p:cNvPr id="2" name="Rectangle 1"/>
          <p:cNvSpPr/>
          <p:nvPr/>
        </p:nvSpPr>
        <p:spPr>
          <a:xfrm>
            <a:off x="3166276" y="722961"/>
            <a:ext cx="6437564" cy="461665"/>
          </a:xfrm>
          <a:prstGeom prst="rect">
            <a:avLst/>
          </a:prstGeom>
        </p:spPr>
        <p:txBody>
          <a:bodyPr wrap="square">
            <a:spAutoFit/>
          </a:bodyPr>
          <a:lstStyle/>
          <a:p>
            <a:r>
              <a:rPr lang="en-US" sz="2400" dirty="0">
                <a:solidFill>
                  <a:srgbClr val="FFFF00"/>
                </a:solidFill>
                <a:latin typeface="Calibri" panose="020F0502020204030204" pitchFamily="34" charset="0"/>
              </a:rPr>
              <a:t>Come ye, and let us walk in the light of the Lord. </a:t>
            </a:r>
          </a:p>
        </p:txBody>
      </p:sp>
      <p:sp>
        <p:nvSpPr>
          <p:cNvPr id="3" name="Rectangle 2"/>
          <p:cNvSpPr/>
          <p:nvPr/>
        </p:nvSpPr>
        <p:spPr>
          <a:xfrm>
            <a:off x="432167" y="1511895"/>
            <a:ext cx="5505990" cy="1015663"/>
          </a:xfrm>
          <a:prstGeom prst="rect">
            <a:avLst/>
          </a:prstGeom>
        </p:spPr>
        <p:txBody>
          <a:bodyPr wrap="square">
            <a:spAutoFit/>
          </a:bodyPr>
          <a:lstStyle/>
          <a:p>
            <a:r>
              <a:rPr lang="en-US" sz="2000" dirty="0">
                <a:solidFill>
                  <a:schemeClr val="bg1"/>
                </a:solidFill>
                <a:latin typeface="Calibri" panose="020F0502020204030204" pitchFamily="34" charset="0"/>
              </a:rPr>
              <a:t>Ye have all gone astray/wicked ways = He (Jesus) walks of where we are today. He wants us to see what it will take to move us from our present-day.</a:t>
            </a:r>
          </a:p>
        </p:txBody>
      </p:sp>
      <p:sp>
        <p:nvSpPr>
          <p:cNvPr id="9" name="Rectangle 8"/>
          <p:cNvSpPr/>
          <p:nvPr/>
        </p:nvSpPr>
        <p:spPr>
          <a:xfrm>
            <a:off x="6889601" y="1697845"/>
            <a:ext cx="4029389" cy="1631216"/>
          </a:xfrm>
          <a:prstGeom prst="rect">
            <a:avLst/>
          </a:prstGeom>
        </p:spPr>
        <p:txBody>
          <a:bodyPr wrap="square">
            <a:spAutoFit/>
          </a:bodyPr>
          <a:lstStyle/>
          <a:p>
            <a:r>
              <a:rPr lang="en-US" sz="2000" dirty="0">
                <a:solidFill>
                  <a:schemeClr val="bg1"/>
                </a:solidFill>
                <a:latin typeface="Calibri" panose="020F0502020204030204" pitchFamily="34" charset="0"/>
              </a:rPr>
              <a:t>Forsaken thy people =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God never abandons but relies on our agency. He withdraws his Spirit only when He is rejected. </a:t>
            </a:r>
          </a:p>
        </p:txBody>
      </p:sp>
      <p:sp>
        <p:nvSpPr>
          <p:cNvPr id="10" name="Rectangle 9"/>
          <p:cNvSpPr/>
          <p:nvPr/>
        </p:nvSpPr>
        <p:spPr>
          <a:xfrm>
            <a:off x="1472082" y="3763738"/>
            <a:ext cx="6090975" cy="2585323"/>
          </a:xfrm>
          <a:prstGeom prst="rect">
            <a:avLst/>
          </a:prstGeom>
        </p:spPr>
        <p:txBody>
          <a:bodyPr wrap="square">
            <a:spAutoFit/>
          </a:bodyPr>
          <a:lstStyle/>
          <a:p>
            <a:r>
              <a:rPr lang="en-US" dirty="0">
                <a:solidFill>
                  <a:schemeClr val="bg1"/>
                </a:solidFill>
                <a:latin typeface="Calibri" panose="020F0502020204030204" pitchFamily="34" charset="0"/>
              </a:rPr>
              <a:t>Influences from the East = </a:t>
            </a:r>
          </a:p>
          <a:p>
            <a:r>
              <a:rPr lang="en-US" dirty="0">
                <a:solidFill>
                  <a:schemeClr val="bg1"/>
                </a:solidFill>
                <a:latin typeface="Calibri" panose="020F0502020204030204" pitchFamily="34" charset="0"/>
              </a:rPr>
              <a:t>Which way do we go back into the presence of God?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East was always a symbol of the world. Moroni beacons to the East (world) to come unto Christ and to herald His coming from the East. (Moroni 7:31)</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Isaiah means that we’re looking to the world for our inspiration and direction instead of the prophets and the Gospel</a:t>
            </a:r>
          </a:p>
        </p:txBody>
      </p:sp>
      <p:pic>
        <p:nvPicPr>
          <p:cNvPr id="18434" name="Picture 2" descr="https://louisdietvorst.files.wordpress.com/2012/04/looking-at-wor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057" y="3849328"/>
            <a:ext cx="4081567" cy="222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9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fade">
                                      <p:cBhvr>
                                        <p:cTn id="13"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Materialism</a:t>
            </a:r>
          </a:p>
        </p:txBody>
      </p:sp>
      <p:sp>
        <p:nvSpPr>
          <p:cNvPr id="16" name="TextBox 15"/>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2:7-8</a:t>
            </a:r>
          </a:p>
        </p:txBody>
      </p:sp>
      <p:sp>
        <p:nvSpPr>
          <p:cNvPr id="2" name="Rectangle 1"/>
          <p:cNvSpPr/>
          <p:nvPr/>
        </p:nvSpPr>
        <p:spPr>
          <a:xfrm>
            <a:off x="4746961" y="739948"/>
            <a:ext cx="3723799" cy="369332"/>
          </a:xfrm>
          <a:prstGeom prst="rect">
            <a:avLst/>
          </a:prstGeom>
        </p:spPr>
        <p:txBody>
          <a:bodyPr wrap="square">
            <a:spAutoFit/>
          </a:bodyPr>
          <a:lstStyle/>
          <a:p>
            <a:r>
              <a:rPr lang="en-US" dirty="0">
                <a:solidFill>
                  <a:srgbClr val="FFFF00"/>
                </a:solidFill>
                <a:latin typeface="Calibri" panose="020F0502020204030204" pitchFamily="34" charset="0"/>
              </a:rPr>
              <a:t>Accumulation of Wealth</a:t>
            </a:r>
          </a:p>
        </p:txBody>
      </p:sp>
      <p:sp>
        <p:nvSpPr>
          <p:cNvPr id="3" name="Rectangle 2"/>
          <p:cNvSpPr/>
          <p:nvPr/>
        </p:nvSpPr>
        <p:spPr>
          <a:xfrm>
            <a:off x="281353" y="1397116"/>
            <a:ext cx="3054698" cy="1754326"/>
          </a:xfrm>
          <a:prstGeom prst="rect">
            <a:avLst/>
          </a:prstGeom>
        </p:spPr>
        <p:txBody>
          <a:bodyPr wrap="square">
            <a:spAutoFit/>
          </a:bodyPr>
          <a:lstStyle/>
          <a:p>
            <a:r>
              <a:rPr lang="en-US" dirty="0">
                <a:solidFill>
                  <a:schemeClr val="bg1"/>
                </a:solidFill>
                <a:latin typeface="Calibri" panose="020F0502020204030204" pitchFamily="34" charset="0"/>
              </a:rPr>
              <a:t>Land/treasures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Horses/Chariots---warfare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Idols—worshipping what we make with our own hands---</a:t>
            </a:r>
          </a:p>
        </p:txBody>
      </p:sp>
      <p:sp>
        <p:nvSpPr>
          <p:cNvPr id="9" name="Rectangle 8"/>
          <p:cNvSpPr/>
          <p:nvPr/>
        </p:nvSpPr>
        <p:spPr>
          <a:xfrm>
            <a:off x="7514177" y="1358726"/>
            <a:ext cx="4029389" cy="1384995"/>
          </a:xfrm>
          <a:prstGeom prst="rect">
            <a:avLst/>
          </a:prstGeom>
        </p:spPr>
        <p:txBody>
          <a:bodyPr wrap="square">
            <a:spAutoFit/>
          </a:bodyPr>
          <a:lstStyle/>
          <a:p>
            <a:r>
              <a:rPr lang="en-US" sz="2800" b="1" dirty="0">
                <a:solidFill>
                  <a:srgbClr val="FF0000"/>
                </a:solidFill>
                <a:latin typeface="Calibri" panose="020F0502020204030204" pitchFamily="34" charset="0"/>
              </a:rPr>
              <a:t>How are much of our material creations marketed today?</a:t>
            </a:r>
          </a:p>
        </p:txBody>
      </p:sp>
      <p:grpSp>
        <p:nvGrpSpPr>
          <p:cNvPr id="4" name="Group 3"/>
          <p:cNvGrpSpPr/>
          <p:nvPr/>
        </p:nvGrpSpPr>
        <p:grpSpPr>
          <a:xfrm>
            <a:off x="6372849" y="2943268"/>
            <a:ext cx="5324585" cy="3615302"/>
            <a:chOff x="5938156" y="2875933"/>
            <a:chExt cx="5324585" cy="3615302"/>
          </a:xfrm>
        </p:grpSpPr>
        <p:sp>
          <p:nvSpPr>
            <p:cNvPr id="10" name="Rectangle 9"/>
            <p:cNvSpPr/>
            <p:nvPr/>
          </p:nvSpPr>
          <p:spPr>
            <a:xfrm>
              <a:off x="7164475" y="2875933"/>
              <a:ext cx="3744683" cy="369332"/>
            </a:xfrm>
            <a:prstGeom prst="rect">
              <a:avLst/>
            </a:prstGeom>
          </p:spPr>
          <p:txBody>
            <a:bodyPr wrap="square">
              <a:spAutoFit/>
            </a:bodyPr>
            <a:lstStyle/>
            <a:p>
              <a:r>
                <a:rPr lang="en-US" dirty="0">
                  <a:solidFill>
                    <a:schemeClr val="bg1"/>
                  </a:solidFill>
                  <a:latin typeface="Calibri" panose="020F0502020204030204" pitchFamily="34" charset="0"/>
                </a:rPr>
                <a:t>Through sexual advertisement</a:t>
              </a:r>
            </a:p>
          </p:txBody>
        </p:sp>
        <p:pic>
          <p:nvPicPr>
            <p:cNvPr id="19458" name="Picture 2" descr="http://wallpaperdisk.com/wallpapers/Digital-advertisings/car%20advertis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156" y="3247833"/>
              <a:ext cx="5324585" cy="324340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1011533" y="4252234"/>
            <a:ext cx="5084467" cy="1754326"/>
          </a:xfrm>
          <a:prstGeom prst="rect">
            <a:avLst/>
          </a:prstGeom>
        </p:spPr>
        <p:txBody>
          <a:bodyPr wrap="square">
            <a:spAutoFit/>
          </a:bodyPr>
          <a:lstStyle/>
          <a:p>
            <a:r>
              <a:rPr lang="en-US" dirty="0">
                <a:solidFill>
                  <a:schemeClr val="bg1"/>
                </a:solidFill>
                <a:latin typeface="Calibri" panose="020F0502020204030204" pitchFamily="34" charset="0"/>
              </a:rPr>
              <a:t>We perceive God through spiritual senses and idols through physical senses.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God speaks to us through our spirits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Satan speaks to us through our bodies </a:t>
            </a:r>
          </a:p>
        </p:txBody>
      </p:sp>
      <p:pic>
        <p:nvPicPr>
          <p:cNvPr id="19460" name="Picture 4" descr="http://www.harrisstagelines.com/horsedrawnvehicles_files/chario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051" y="1415119"/>
            <a:ext cx="3887157" cy="234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28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xit" presetSubtype="0" fill="hold" grpId="1"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9460"/>
                                        </p:tgtEl>
                                      </p:cBhvr>
                                    </p:animEffect>
                                    <p:set>
                                      <p:cBhvr>
                                        <p:cTn id="28" dur="1" fill="hold">
                                          <p:stCondLst>
                                            <p:cond delay="499"/>
                                          </p:stCondLst>
                                        </p:cTn>
                                        <p:tgtEl>
                                          <p:spTgt spid="1946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9" grpId="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Hiding</a:t>
            </a:r>
          </a:p>
        </p:txBody>
      </p:sp>
      <p:sp>
        <p:nvSpPr>
          <p:cNvPr id="3" name="Rectangle 2"/>
          <p:cNvSpPr/>
          <p:nvPr/>
        </p:nvSpPr>
        <p:spPr>
          <a:xfrm>
            <a:off x="2662812" y="932546"/>
            <a:ext cx="8099390" cy="400110"/>
          </a:xfrm>
          <a:prstGeom prst="rect">
            <a:avLst/>
          </a:prstGeom>
        </p:spPr>
        <p:txBody>
          <a:bodyPr wrap="square">
            <a:spAutoFit/>
          </a:bodyPr>
          <a:lstStyle/>
          <a:p>
            <a:r>
              <a:rPr lang="en-US" sz="2000" dirty="0">
                <a:solidFill>
                  <a:schemeClr val="bg1"/>
                </a:solidFill>
                <a:latin typeface="Calibri" panose="020F0502020204030204" pitchFamily="34" charset="0"/>
              </a:rPr>
              <a:t>Isaiah says if they don’t repent, they will hide to avoid God’s wrath</a:t>
            </a:r>
          </a:p>
        </p:txBody>
      </p:sp>
      <p:sp>
        <p:nvSpPr>
          <p:cNvPr id="11" name="Rectangle 10"/>
          <p:cNvSpPr/>
          <p:nvPr/>
        </p:nvSpPr>
        <p:spPr>
          <a:xfrm>
            <a:off x="120579" y="1651426"/>
            <a:ext cx="5084467" cy="646331"/>
          </a:xfrm>
          <a:prstGeom prst="rect">
            <a:avLst/>
          </a:prstGeom>
        </p:spPr>
        <p:txBody>
          <a:bodyPr wrap="square">
            <a:spAutoFit/>
          </a:bodyPr>
          <a:lstStyle/>
          <a:p>
            <a:r>
              <a:rPr lang="en-US" dirty="0">
                <a:solidFill>
                  <a:schemeClr val="bg1"/>
                </a:solidFill>
                <a:latin typeface="Calibri" panose="020F0502020204030204" pitchFamily="34" charset="0"/>
              </a:rPr>
              <a:t>Imagery: High—things that are of the way of prideful men will be brought low.</a:t>
            </a:r>
          </a:p>
        </p:txBody>
      </p:sp>
      <p:sp>
        <p:nvSpPr>
          <p:cNvPr id="13" name="Rectangle 12"/>
          <p:cNvSpPr/>
          <p:nvPr/>
        </p:nvSpPr>
        <p:spPr>
          <a:xfrm>
            <a:off x="6156289" y="1647494"/>
            <a:ext cx="5084467" cy="646331"/>
          </a:xfrm>
          <a:prstGeom prst="rect">
            <a:avLst/>
          </a:prstGeom>
        </p:spPr>
        <p:txBody>
          <a:bodyPr wrap="square">
            <a:spAutoFit/>
          </a:bodyPr>
          <a:lstStyle/>
          <a:p>
            <a:r>
              <a:rPr lang="en-US" dirty="0">
                <a:solidFill>
                  <a:schemeClr val="bg1"/>
                </a:solidFill>
                <a:latin typeface="Calibri" panose="020F0502020204030204" pitchFamily="34" charset="0"/>
              </a:rPr>
              <a:t>Into holes of rocks—How do we hide the evidence of idols that we have?</a:t>
            </a:r>
          </a:p>
        </p:txBody>
      </p:sp>
      <p:sp>
        <p:nvSpPr>
          <p:cNvPr id="8" name="TextBox 7"/>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2:8-19</a:t>
            </a:r>
          </a:p>
        </p:txBody>
      </p:sp>
      <p:sp>
        <p:nvSpPr>
          <p:cNvPr id="2" name="Rectangle 1"/>
          <p:cNvSpPr/>
          <p:nvPr/>
        </p:nvSpPr>
        <p:spPr>
          <a:xfrm>
            <a:off x="5650522" y="3006251"/>
            <a:ext cx="6096000" cy="2585323"/>
          </a:xfrm>
          <a:prstGeom prst="rect">
            <a:avLst/>
          </a:prstGeom>
        </p:spPr>
        <p:txBody>
          <a:bodyPr>
            <a:spAutoFit/>
          </a:bodyPr>
          <a:lstStyle/>
          <a:p>
            <a:r>
              <a:rPr lang="en-US" dirty="0">
                <a:solidFill>
                  <a:schemeClr val="bg1"/>
                </a:solidFill>
                <a:latin typeface="Calibri" panose="020F0502020204030204" pitchFamily="34" charset="0"/>
              </a:rPr>
              <a:t>The proud and haughty men of the last days which will be cut down by the power of the Lord, </a:t>
            </a:r>
          </a:p>
          <a:p>
            <a:endParaRPr lang="en-US" i="1" dirty="0">
              <a:solidFill>
                <a:schemeClr val="bg1"/>
              </a:solidFill>
              <a:latin typeface="Calibri" panose="020F0502020204030204" pitchFamily="34" charset="0"/>
            </a:endParaRPr>
          </a:p>
          <a:p>
            <a:r>
              <a:rPr lang="en-US" i="1" dirty="0">
                <a:solidFill>
                  <a:srgbClr val="FFFF00"/>
                </a:solidFill>
                <a:latin typeface="Calibri" panose="020F0502020204030204" pitchFamily="34" charset="0"/>
              </a:rPr>
              <a:t>"And the mean man </a:t>
            </a:r>
            <a:r>
              <a:rPr lang="en-US" i="1" dirty="0" err="1">
                <a:solidFill>
                  <a:srgbClr val="FFFF00"/>
                </a:solidFill>
                <a:latin typeface="Calibri" panose="020F0502020204030204" pitchFamily="34" charset="0"/>
              </a:rPr>
              <a:t>boweth</a:t>
            </a:r>
            <a:r>
              <a:rPr lang="en-US" i="1" dirty="0">
                <a:solidFill>
                  <a:srgbClr val="FFFF00"/>
                </a:solidFill>
                <a:latin typeface="Calibri" panose="020F0502020204030204" pitchFamily="34" charset="0"/>
              </a:rPr>
              <a:t> not down, and the great man </a:t>
            </a:r>
            <a:r>
              <a:rPr lang="en-US" i="1" dirty="0" err="1">
                <a:solidFill>
                  <a:srgbClr val="FFFF00"/>
                </a:solidFill>
                <a:latin typeface="Calibri" panose="020F0502020204030204" pitchFamily="34" charset="0"/>
              </a:rPr>
              <a:t>humbleth</a:t>
            </a:r>
            <a:r>
              <a:rPr lang="en-US" i="1" dirty="0">
                <a:solidFill>
                  <a:srgbClr val="FFFF00"/>
                </a:solidFill>
                <a:latin typeface="Calibri" panose="020F0502020204030204" pitchFamily="34" charset="0"/>
              </a:rPr>
              <a:t> himself not, therefore, forgive him not." </a:t>
            </a:r>
          </a:p>
          <a:p>
            <a:r>
              <a:rPr lang="en-US" i="1" dirty="0">
                <a:solidFill>
                  <a:srgbClr val="FFFF00"/>
                </a:solidFill>
                <a:latin typeface="Calibri" panose="020F0502020204030204" pitchFamily="34" charset="0"/>
              </a:rPr>
              <a:t>2 Nephi 12:9</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will be humbled by the Lord because they would not humble themselves. </a:t>
            </a:r>
          </a:p>
        </p:txBody>
      </p:sp>
      <p:sp>
        <p:nvSpPr>
          <p:cNvPr id="9" name="Rectangle 8"/>
          <p:cNvSpPr/>
          <p:nvPr/>
        </p:nvSpPr>
        <p:spPr>
          <a:xfrm>
            <a:off x="180659" y="5233861"/>
            <a:ext cx="5084467" cy="369332"/>
          </a:xfrm>
          <a:prstGeom prst="rect">
            <a:avLst/>
          </a:prstGeom>
        </p:spPr>
        <p:txBody>
          <a:bodyPr wrap="square">
            <a:spAutoFit/>
          </a:bodyPr>
          <a:lstStyle/>
          <a:p>
            <a:r>
              <a:rPr lang="en-US" dirty="0">
                <a:solidFill>
                  <a:schemeClr val="bg1"/>
                </a:solidFill>
                <a:latin typeface="Calibri" panose="020F0502020204030204" pitchFamily="34" charset="0"/>
              </a:rPr>
              <a:t>Mean Man = ordinary man</a:t>
            </a:r>
          </a:p>
        </p:txBody>
      </p:sp>
      <p:pic>
        <p:nvPicPr>
          <p:cNvPr id="4" name="Picture 2" descr="http://stockfresh.com/files/e/emattil/m/66/2000792_stock-photo-rock-ho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253" y="2404636"/>
            <a:ext cx="3629793" cy="272234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970354" y="5968986"/>
            <a:ext cx="5887079" cy="523220"/>
          </a:xfrm>
          <a:prstGeom prst="rect">
            <a:avLst/>
          </a:prstGeom>
        </p:spPr>
        <p:txBody>
          <a:bodyPr wrap="square">
            <a:spAutoFit/>
          </a:bodyPr>
          <a:lstStyle/>
          <a:p>
            <a:r>
              <a:rPr lang="en-US" sz="2800" b="1" dirty="0">
                <a:solidFill>
                  <a:srgbClr val="FF0000"/>
                </a:solidFill>
                <a:latin typeface="Calibri" panose="020F0502020204030204" pitchFamily="34" charset="0"/>
              </a:rPr>
              <a:t>Where do we hide from God?</a:t>
            </a:r>
          </a:p>
        </p:txBody>
      </p:sp>
    </p:spTree>
    <p:extLst>
      <p:ext uri="{BB962C8B-B14F-4D97-AF65-F5344CB8AC3E}">
        <p14:creationId xmlns:p14="http://schemas.microsoft.com/office/powerpoint/2010/main" val="399373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10" presetClass="exit" presetSubtype="0" fill="hold" grpId="1"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2" grpId="0"/>
      <p:bldP spid="2" grpId="1"/>
      <p:bldP spid="9" grpId="0"/>
      <p:bldP spid="9" grpId="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9679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In That Day—Our Day</a:t>
            </a:r>
          </a:p>
        </p:txBody>
      </p:sp>
      <p:sp>
        <p:nvSpPr>
          <p:cNvPr id="11" name="Rectangle 10"/>
          <p:cNvSpPr/>
          <p:nvPr/>
        </p:nvSpPr>
        <p:spPr>
          <a:xfrm>
            <a:off x="904350" y="1424753"/>
            <a:ext cx="3828424" cy="2554545"/>
          </a:xfrm>
          <a:prstGeom prst="rect">
            <a:avLst/>
          </a:prstGeom>
        </p:spPr>
        <p:txBody>
          <a:bodyPr wrap="square">
            <a:spAutoFit/>
          </a:bodyPr>
          <a:lstStyle/>
          <a:p>
            <a:r>
              <a:rPr lang="en-US" sz="3200" dirty="0">
                <a:solidFill>
                  <a:schemeClr val="bg1"/>
                </a:solidFill>
                <a:latin typeface="Calibri" panose="020F0502020204030204" pitchFamily="34" charset="0"/>
              </a:rPr>
              <a:t>Isaiah warns us that we must cease placing confidence in man and his status symbols and idols</a:t>
            </a:r>
          </a:p>
        </p:txBody>
      </p:sp>
      <p:sp>
        <p:nvSpPr>
          <p:cNvPr id="8" name="TextBox 7"/>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2:20</a:t>
            </a:r>
          </a:p>
        </p:txBody>
      </p:sp>
      <p:pic>
        <p:nvPicPr>
          <p:cNvPr id="2050" name="Picture 2" descr="http://2.bp.blogspot.com/-1-GKjFTYl1o/Tx69qfgEfEI/AAAAAAAARsk/Fy-FyAsfn8A/s1600/oscar-troph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539" y="2076442"/>
            <a:ext cx="2111934" cy="40711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1.bp.blogspot.com/-QZZ9q5QGLmU/UiaHk656tWI/AAAAAAAABIQ/4liQNtWYDEc/s1600/largest%20ruby%20engagement%20r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0711" y="4008083"/>
            <a:ext cx="3067957" cy="24543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cdn4.digitaltrends.com/image/rsz_ac2924dfb419a1b8fa2f1802a28a92ec-1280x9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7300" y="1202370"/>
            <a:ext cx="4036925" cy="299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62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9448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743" y="0"/>
            <a:ext cx="121158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Isaiah is Giving Us a Choice</a:t>
            </a:r>
          </a:p>
        </p:txBody>
      </p:sp>
      <p:sp>
        <p:nvSpPr>
          <p:cNvPr id="11" name="Rectangle 10"/>
          <p:cNvSpPr/>
          <p:nvPr/>
        </p:nvSpPr>
        <p:spPr>
          <a:xfrm>
            <a:off x="371787" y="1243883"/>
            <a:ext cx="4119826" cy="1569660"/>
          </a:xfrm>
          <a:prstGeom prst="rect">
            <a:avLst/>
          </a:prstGeom>
        </p:spPr>
        <p:txBody>
          <a:bodyPr wrap="square">
            <a:spAutoFit/>
          </a:bodyPr>
          <a:lstStyle/>
          <a:p>
            <a:r>
              <a:rPr lang="en-US" sz="3200" dirty="0">
                <a:solidFill>
                  <a:schemeClr val="bg1"/>
                </a:solidFill>
                <a:latin typeface="Calibri" panose="020F0502020204030204" pitchFamily="34" charset="0"/>
              </a:rPr>
              <a:t>1. A vision of who we are in the Ideal and our hope for the future</a:t>
            </a:r>
          </a:p>
        </p:txBody>
      </p:sp>
      <p:sp>
        <p:nvSpPr>
          <p:cNvPr id="8" name="TextBox 7"/>
          <p:cNvSpPr txBox="1"/>
          <p:nvPr/>
        </p:nvSpPr>
        <p:spPr>
          <a:xfrm>
            <a:off x="120579" y="6491235"/>
            <a:ext cx="2703007" cy="369332"/>
          </a:xfrm>
          <a:prstGeom prst="rect">
            <a:avLst/>
          </a:prstGeom>
          <a:noFill/>
        </p:spPr>
        <p:txBody>
          <a:bodyPr wrap="square" rtlCol="0">
            <a:spAutoFit/>
          </a:bodyPr>
          <a:lstStyle/>
          <a:p>
            <a:r>
              <a:rPr lang="en-US" dirty="0">
                <a:solidFill>
                  <a:schemeClr val="bg1"/>
                </a:solidFill>
                <a:latin typeface="Calibri" panose="020F0502020204030204" pitchFamily="34" charset="0"/>
              </a:rPr>
              <a:t>Isaiah 2-3</a:t>
            </a:r>
          </a:p>
        </p:txBody>
      </p:sp>
      <p:sp>
        <p:nvSpPr>
          <p:cNvPr id="9" name="Rectangle 8"/>
          <p:cNvSpPr/>
          <p:nvPr/>
        </p:nvSpPr>
        <p:spPr>
          <a:xfrm>
            <a:off x="5757706" y="2989385"/>
            <a:ext cx="3828424" cy="1077218"/>
          </a:xfrm>
          <a:prstGeom prst="rect">
            <a:avLst/>
          </a:prstGeom>
        </p:spPr>
        <p:txBody>
          <a:bodyPr wrap="square">
            <a:spAutoFit/>
          </a:bodyPr>
          <a:lstStyle/>
          <a:p>
            <a:r>
              <a:rPr lang="en-US" sz="3200" dirty="0">
                <a:solidFill>
                  <a:schemeClr val="bg1"/>
                </a:solidFill>
                <a:latin typeface="Calibri" panose="020F0502020204030204" pitchFamily="34" charset="0"/>
              </a:rPr>
              <a:t>2. A view of where we are now in Reality</a:t>
            </a:r>
          </a:p>
        </p:txBody>
      </p:sp>
      <p:sp>
        <p:nvSpPr>
          <p:cNvPr id="10" name="Rectangle 9"/>
          <p:cNvSpPr/>
          <p:nvPr/>
        </p:nvSpPr>
        <p:spPr>
          <a:xfrm>
            <a:off x="7769051" y="5112652"/>
            <a:ext cx="3828424" cy="1569660"/>
          </a:xfrm>
          <a:prstGeom prst="rect">
            <a:avLst/>
          </a:prstGeom>
        </p:spPr>
        <p:txBody>
          <a:bodyPr wrap="square">
            <a:spAutoFit/>
          </a:bodyPr>
          <a:lstStyle/>
          <a:p>
            <a:r>
              <a:rPr lang="en-US" sz="3200" dirty="0">
                <a:solidFill>
                  <a:schemeClr val="bg1"/>
                </a:solidFill>
                <a:latin typeface="Calibri" panose="020F0502020204030204" pitchFamily="34" charset="0"/>
              </a:rPr>
              <a:t>3. Where we will end up if we don’t make a change in our lives</a:t>
            </a:r>
          </a:p>
        </p:txBody>
      </p:sp>
      <p:pic>
        <p:nvPicPr>
          <p:cNvPr id="3074" name="Picture 2" descr="http://24.media.tumblr.com/d278a19092ee0872e9dbbaba0b1dc93b/tumblr_mlgjtz4Ftc1sonquko1_50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72082" y="2989385"/>
            <a:ext cx="3260692" cy="326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0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70026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629" y="87086"/>
            <a:ext cx="11941628" cy="5632311"/>
          </a:xfrm>
          <a:prstGeom prst="rect">
            <a:avLst/>
          </a:prstGeom>
          <a:noFill/>
        </p:spPr>
        <p:txBody>
          <a:bodyPr wrap="square" rtlCol="0">
            <a:sp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Sources:</a:t>
            </a:r>
          </a:p>
          <a:p>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Video: Look to the Light (4:28)</a:t>
            </a:r>
          </a:p>
          <a:p>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Bruce R. McConkie </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Ten Keys to Understanding Isaiah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p. 78-80</a:t>
            </a:r>
          </a:p>
          <a:p>
            <a:pPr marL="342900" indent="-342900">
              <a:buAutoNum type="arabicPeriod"/>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Hugh Nibley</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Hugh Nibley (</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Ancient Documents and the Pearl of Great Price</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Lecture 16, p. 3) </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3. Bible Dictionary</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Presentation by ©http://fashionsbylynda.com/blog/</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4. Elder Dallin H. Oaks “Scripture Reading and Revelation,”</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 Ensign,</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Jan. 1995, 8</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5. Bible Hub (KJV)</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6. Adam Clarke Bible Commentary Isaiah 1:7</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7. Elder Richard G. Scott ("Peace of Conscience and Peace of Mind," </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Ensign</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Nov 2004, 15-18)</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8. President Boyd K. Packer  (“The Holy Temple,” </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Ensign,</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Oct. 2010, 31–32).</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9. Sister Sharon Eubank (“Christ: The Light That Shines in Darkness,” </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Ensign</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or </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Liahona</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May 2019, 75)</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10. President Dieter F. Uchtdorf (“A Matter of a Few Degrees,” </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Ensign</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or </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Liahona</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May 2008, 60)</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11. (“We Can Do Better and Be Better,” </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Ensign</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or </a:t>
            </a:r>
            <a:r>
              <a:rPr lang="en-US" i="1" dirty="0">
                <a:solidFill>
                  <a:schemeClr val="bg1"/>
                </a:solidFill>
                <a:latin typeface="Calibri" panose="020F0502020204030204" pitchFamily="34" charset="0"/>
                <a:ea typeface="Calibri" panose="020F0502020204030204" pitchFamily="34" charset="0"/>
                <a:cs typeface="Calibri" panose="020F0502020204030204" pitchFamily="34" charset="0"/>
              </a:rPr>
              <a:t>Liahona</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 May 2019, 67)</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Other titles of Jesus </a:t>
            </a:r>
          </a:p>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https://www.churchofjesuschrist.org/comeuntochrist/believe/jesus/50-names-for-jesus</a:t>
            </a:r>
          </a:p>
        </p:txBody>
      </p:sp>
      <p:grpSp>
        <p:nvGrpSpPr>
          <p:cNvPr id="5" name="Group 4"/>
          <p:cNvGrpSpPr/>
          <p:nvPr/>
        </p:nvGrpSpPr>
        <p:grpSpPr>
          <a:xfrm>
            <a:off x="3380140" y="571631"/>
            <a:ext cx="578484" cy="737756"/>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Tree>
    <p:extLst>
      <p:ext uri="{BB962C8B-B14F-4D97-AF65-F5344CB8AC3E}">
        <p14:creationId xmlns:p14="http://schemas.microsoft.com/office/powerpoint/2010/main" val="65333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EB0CB7-9E7B-4B14-BA22-9C1F3313D707}"/>
              </a:ext>
            </a:extLst>
          </p:cNvPr>
          <p:cNvPicPr>
            <a:picLocks noChangeAspect="1"/>
          </p:cNvPicPr>
          <p:nvPr/>
        </p:nvPicPr>
        <p:blipFill>
          <a:blip r:embed="rId2"/>
          <a:stretch>
            <a:fillRect/>
          </a:stretch>
        </p:blipFill>
        <p:spPr>
          <a:xfrm>
            <a:off x="1099440" y="90021"/>
            <a:ext cx="9993120" cy="6677957"/>
          </a:xfrm>
          <a:prstGeom prst="rect">
            <a:avLst/>
          </a:prstGeom>
        </p:spPr>
      </p:pic>
    </p:spTree>
    <p:extLst>
      <p:ext uri="{BB962C8B-B14F-4D97-AF65-F5344CB8AC3E}">
        <p14:creationId xmlns:p14="http://schemas.microsoft.com/office/powerpoint/2010/main" val="2000996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930" y="80782"/>
            <a:ext cx="3614057" cy="2862322"/>
          </a:xfrm>
          <a:prstGeom prst="rect">
            <a:avLst/>
          </a:prstGeom>
          <a:ln>
            <a:solidFill>
              <a:schemeClr val="tx1"/>
            </a:solidFill>
          </a:ln>
        </p:spPr>
        <p:txBody>
          <a:bodyPr wrap="square">
            <a:spAutoFit/>
          </a:bodyPr>
          <a:lstStyle/>
          <a:p>
            <a:r>
              <a:rPr lang="en-US" sz="1200" b="1" dirty="0">
                <a:solidFill>
                  <a:srgbClr val="001320"/>
                </a:solidFill>
                <a:latin typeface="Calibri" panose="020F0502020204030204" pitchFamily="34" charset="0"/>
              </a:rPr>
              <a:t>A Need for Spiritual Health, The sole of the foot even to the head:</a:t>
            </a:r>
          </a:p>
          <a:p>
            <a:endParaRPr lang="en-US" sz="1200" dirty="0">
              <a:solidFill>
                <a:srgbClr val="001320"/>
              </a:solidFill>
              <a:latin typeface="Calibri" panose="020F0502020204030204" pitchFamily="34" charset="0"/>
            </a:endParaRPr>
          </a:p>
          <a:p>
            <a:r>
              <a:rPr lang="en-US" sz="1200" dirty="0">
                <a:solidFill>
                  <a:srgbClr val="001320"/>
                </a:solidFill>
                <a:latin typeface="Calibri" panose="020F0502020204030204" pitchFamily="34" charset="0"/>
              </a:rPr>
              <a:t>This passage declares the total depravity of human nature. While sin remains </a:t>
            </a:r>
            <a:r>
              <a:rPr lang="en-US" sz="1200" dirty="0" err="1">
                <a:solidFill>
                  <a:srgbClr val="001320"/>
                </a:solidFill>
                <a:latin typeface="Calibri" panose="020F0502020204030204" pitchFamily="34" charset="0"/>
              </a:rPr>
              <a:t>unrepented</a:t>
            </a:r>
            <a:r>
              <a:rPr lang="en-US" sz="1200" dirty="0">
                <a:solidFill>
                  <a:srgbClr val="001320"/>
                </a:solidFill>
                <a:latin typeface="Calibri" panose="020F0502020204030204" pitchFamily="34" charset="0"/>
              </a:rPr>
              <a:t>, nothing is done toward healing these wounds, and preventing fatal effects. Jerusalem was exposed and unprotected, like the huts or sheds built up to guard ripening fruits. These are still to be seen in the East, where fruits form a large part of the summer food of the people. But the Lord had a small remnant of pious servants at Jerusalem. It is of the Lord's mercies that we are not consumed. The evil nature is in every one of us; only Jesus and his sanctifying Spirit can restore us to spiritual health. Bible Hub</a:t>
            </a:r>
            <a:endParaRPr lang="en-US" sz="1200" dirty="0">
              <a:latin typeface="Calibri" panose="020F0502020204030204" pitchFamily="34" charset="0"/>
            </a:endParaRPr>
          </a:p>
        </p:txBody>
      </p:sp>
      <p:sp>
        <p:nvSpPr>
          <p:cNvPr id="3" name="Rectangle 2"/>
          <p:cNvSpPr/>
          <p:nvPr/>
        </p:nvSpPr>
        <p:spPr>
          <a:xfrm>
            <a:off x="123930" y="2943104"/>
            <a:ext cx="3614057" cy="2862322"/>
          </a:xfrm>
          <a:prstGeom prst="rect">
            <a:avLst/>
          </a:prstGeom>
          <a:ln>
            <a:solidFill>
              <a:schemeClr val="tx1"/>
            </a:solidFill>
          </a:ln>
        </p:spPr>
        <p:txBody>
          <a:bodyPr wrap="square">
            <a:spAutoFit/>
          </a:bodyPr>
          <a:lstStyle/>
          <a:p>
            <a:r>
              <a:rPr lang="en-US" sz="1200" b="1" dirty="0">
                <a:latin typeface="Calibri" panose="020F0502020204030204" pitchFamily="34" charset="0"/>
              </a:rPr>
              <a:t>The term "mountain of the Lord's house" </a:t>
            </a:r>
            <a:r>
              <a:rPr lang="en-US" sz="1200" dirty="0">
                <a:latin typeface="Calibri" panose="020F0502020204030204" pitchFamily="34" charset="0"/>
              </a:rPr>
              <a:t>refers to the temple. But which temple is Isaiah speaking about? Many of the brethren have interpreted this passage as having reference to the building of temples amongst the Rocky Mountains, specifically, the Salt Lake Temple. Certainly, many have come to Salt Lake from all over the world to learn of His ways and walk in His paths. </a:t>
            </a:r>
          </a:p>
          <a:p>
            <a:r>
              <a:rPr lang="en-US" sz="1200" b="1" dirty="0">
                <a:latin typeface="Calibri" panose="020F0502020204030204" pitchFamily="34" charset="0"/>
              </a:rPr>
              <a:t>Elder </a:t>
            </a:r>
            <a:r>
              <a:rPr lang="en-US" sz="1200" b="1" dirty="0" err="1">
                <a:latin typeface="Calibri" panose="020F0502020204030204" pitchFamily="34" charset="0"/>
              </a:rPr>
              <a:t>LeGrand</a:t>
            </a:r>
            <a:r>
              <a:rPr lang="en-US" sz="1200" b="1" dirty="0">
                <a:latin typeface="Calibri" panose="020F0502020204030204" pitchFamily="34" charset="0"/>
              </a:rPr>
              <a:t> Richards</a:t>
            </a:r>
            <a:r>
              <a:rPr lang="en-US" sz="1200" dirty="0">
                <a:latin typeface="Calibri" panose="020F0502020204030204" pitchFamily="34" charset="0"/>
              </a:rPr>
              <a:t>, while speaking of this prophecy said, "Can you go anywhere in the world and find a record of the fulfillment of that promise of Isaiah except in the gathering of the Latter-day Saints here to these valleys of the mountains?" (</a:t>
            </a:r>
            <a:r>
              <a:rPr lang="en-US" sz="1200" i="1" dirty="0">
                <a:latin typeface="Calibri" panose="020F0502020204030204" pitchFamily="34" charset="0"/>
              </a:rPr>
              <a:t>BYU Speeches of the Year</a:t>
            </a:r>
            <a:r>
              <a:rPr lang="en-US" sz="1200" dirty="0">
                <a:latin typeface="Calibri" panose="020F0502020204030204" pitchFamily="34" charset="0"/>
              </a:rPr>
              <a:t>, Feb, 10, 1960, p. 9) If this statement is true regarding the Salt Lake Temple, it must also refer to the many other temples now in use.</a:t>
            </a:r>
          </a:p>
        </p:txBody>
      </p:sp>
      <p:sp>
        <p:nvSpPr>
          <p:cNvPr id="4" name="Rectangle 3"/>
          <p:cNvSpPr/>
          <p:nvPr/>
        </p:nvSpPr>
        <p:spPr>
          <a:xfrm>
            <a:off x="3737987" y="80782"/>
            <a:ext cx="8299938" cy="4893647"/>
          </a:xfrm>
          <a:prstGeom prst="rect">
            <a:avLst/>
          </a:prstGeom>
          <a:ln>
            <a:solidFill>
              <a:schemeClr val="tx1"/>
            </a:solidFill>
          </a:ln>
        </p:spPr>
        <p:txBody>
          <a:bodyPr wrap="square">
            <a:spAutoFit/>
          </a:bodyPr>
          <a:lstStyle/>
          <a:p>
            <a:r>
              <a:rPr lang="en-US" sz="1200" b="1" dirty="0">
                <a:latin typeface="Calibri" panose="020F0502020204030204" pitchFamily="34" charset="0"/>
              </a:rPr>
              <a:t>Dualism and esoteric terms:</a:t>
            </a:r>
          </a:p>
          <a:p>
            <a:r>
              <a:rPr lang="en-US" sz="1200" dirty="0">
                <a:latin typeface="Calibri" panose="020F0502020204030204" pitchFamily="34" charset="0"/>
              </a:rPr>
              <a:t>“</a:t>
            </a:r>
            <a:r>
              <a:rPr lang="en-US" sz="1200" i="1" dirty="0">
                <a:latin typeface="Calibri" panose="020F0502020204030204" pitchFamily="34" charset="0"/>
              </a:rPr>
              <a:t>Dualism and esoteric terms.</a:t>
            </a:r>
            <a:r>
              <a:rPr lang="en-US" sz="1200" dirty="0">
                <a:latin typeface="Calibri" panose="020F0502020204030204" pitchFamily="34" charset="0"/>
              </a:rPr>
              <a:t> As is often the case in prophetic declarations, some of Isaiah’s writings have a dual meaning. That is, they can apply to more than one situation or may be fulfilled at more than one time. He also at times combined dualistic phrases with terms that were intended for or understood by only a certain group. Such </a:t>
            </a:r>
            <a:r>
              <a:rPr lang="en-US" sz="1200" i="1" dirty="0">
                <a:latin typeface="Calibri" panose="020F0502020204030204" pitchFamily="34" charset="0"/>
              </a:rPr>
              <a:t>esoteric language</a:t>
            </a:r>
            <a:r>
              <a:rPr lang="en-US" sz="1200" dirty="0">
                <a:latin typeface="Calibri" panose="020F0502020204030204" pitchFamily="34" charset="0"/>
              </a:rPr>
              <a:t> brings to mind religious concepts that only those who have the proper religious background readily understand without further explanation. For example, Isaiah 2:2 refers to the ‘mountain of the Lord’s house’ being ‘established in the top of the mountains.’ President Harold B. Lee said that the phrase ‘mountain of the Lord’s house’ referred to both ‘a place as well as a definition of a righteous people’ (“The Way to Eternal Life,”</a:t>
            </a:r>
            <a:r>
              <a:rPr lang="en-US" sz="1200" i="1" dirty="0">
                <a:latin typeface="Calibri" panose="020F0502020204030204" pitchFamily="34" charset="0"/>
              </a:rPr>
              <a:t> Ensign,</a:t>
            </a:r>
            <a:r>
              <a:rPr lang="en-US" sz="1200" dirty="0">
                <a:latin typeface="Calibri" panose="020F0502020204030204" pitchFamily="34" charset="0"/>
              </a:rPr>
              <a:t> Nov. 1971, p. 15). </a:t>
            </a:r>
          </a:p>
          <a:p>
            <a:endParaRPr lang="en-US" sz="1200" dirty="0">
              <a:latin typeface="Calibri" panose="020F0502020204030204" pitchFamily="34" charset="0"/>
            </a:endParaRPr>
          </a:p>
          <a:p>
            <a:r>
              <a:rPr lang="en-US" sz="1200" dirty="0">
                <a:latin typeface="Calibri" panose="020F0502020204030204" pitchFamily="34" charset="0"/>
              </a:rPr>
              <a:t>The establishment of the ‘mountain of the Lord’s house in the top of the mountains’ has been fulfilled by the coming of the pioneers to establish the Church and temple in the tops of the mountains in Utah (see Lee, “The Way to Eternal Life,” p. 15) and will be further fulfilled [by the temple that will be built in the New Jerusalem (see D&amp;C 57:1–3) and] by the return of Judah to Jerusalem, where the Lord’s house will be built (see D&amp;C 133:13). It applies generally to those places where God’s power and authority reside and where He communicates with His people. </a:t>
            </a:r>
          </a:p>
          <a:p>
            <a:endParaRPr lang="en-US" sz="1200" dirty="0">
              <a:latin typeface="Calibri" panose="020F0502020204030204" pitchFamily="34" charset="0"/>
            </a:endParaRPr>
          </a:p>
          <a:p>
            <a:r>
              <a:rPr lang="en-US" sz="1200" dirty="0">
                <a:latin typeface="Calibri" panose="020F0502020204030204" pitchFamily="34" charset="0"/>
              </a:rPr>
              <a:t>The phrase ‘all nations shall flow unto it’ (Isaiah 2:2) can refer both to the early gathering of the Saints to the valleys of the mountains in Utah and also to the general gathering of Saints to Zion. The term </a:t>
            </a:r>
            <a:r>
              <a:rPr lang="en-US" sz="1200" i="1" dirty="0">
                <a:latin typeface="Calibri" panose="020F0502020204030204" pitchFamily="34" charset="0"/>
              </a:rPr>
              <a:t>Zion</a:t>
            </a:r>
            <a:r>
              <a:rPr lang="en-US" sz="1200" dirty="0">
                <a:latin typeface="Calibri" panose="020F0502020204030204" pitchFamily="34" charset="0"/>
              </a:rPr>
              <a:t> (v. 3), as well, has several applications. It refers to the New Jerusalem in America, the Jerusalem of Judah, and also the Lord’s people or their places of gathering in all parts of the world. By using such terms as these, Isaiah conveys profound spiritual meaning to those who understand the special significance of his language. …</a:t>
            </a:r>
          </a:p>
          <a:p>
            <a:endParaRPr lang="en-US" sz="1200" dirty="0">
              <a:latin typeface="Calibri" panose="020F0502020204030204" pitchFamily="34" charset="0"/>
            </a:endParaRPr>
          </a:p>
          <a:p>
            <a:r>
              <a:rPr lang="en-US" sz="1200" dirty="0">
                <a:latin typeface="Calibri" panose="020F0502020204030204" pitchFamily="34" charset="0"/>
              </a:rPr>
              <a:t>“This richness of language and meaning seems to be what Nephi meant when he spoke of the manner of prophesying among the Jews. There is frequent reference to the law of Moses and extensive use of imagery, figurative language, and phrases that have dualistic and esoteric meanings. Though modern readers cannot fully grasp the culture and times of ancient Israel, understanding the methods Isaiah used to convey his meaning can give the reader a far greater understanding of Isaiah” (</a:t>
            </a:r>
            <a:r>
              <a:rPr lang="en-US" sz="1200" i="1" dirty="0">
                <a:latin typeface="Calibri" panose="020F0502020204030204" pitchFamily="34" charset="0"/>
              </a:rPr>
              <a:t>Old Testament Student Manual: 1 Kings–Malachi,</a:t>
            </a:r>
            <a:r>
              <a:rPr lang="en-US" sz="1200" dirty="0">
                <a:latin typeface="Calibri" panose="020F0502020204030204" pitchFamily="34" charset="0"/>
              </a:rPr>
              <a:t> 3rd ed. [Church Educational System manual, 2003], 133).</a:t>
            </a:r>
          </a:p>
        </p:txBody>
      </p:sp>
      <p:sp>
        <p:nvSpPr>
          <p:cNvPr id="5" name="Rectangle 4"/>
          <p:cNvSpPr/>
          <p:nvPr/>
        </p:nvSpPr>
        <p:spPr>
          <a:xfrm>
            <a:off x="3737987" y="4974429"/>
            <a:ext cx="8299938" cy="1015663"/>
          </a:xfrm>
          <a:prstGeom prst="rect">
            <a:avLst/>
          </a:prstGeom>
          <a:ln>
            <a:solidFill>
              <a:schemeClr val="tx1"/>
            </a:solidFill>
          </a:ln>
        </p:spPr>
        <p:txBody>
          <a:bodyPr wrap="square">
            <a:spAutoFit/>
          </a:bodyPr>
          <a:lstStyle/>
          <a:p>
            <a:r>
              <a:rPr lang="en-US" sz="1200" b="1" dirty="0">
                <a:latin typeface="Calibri" panose="020F0502020204030204" pitchFamily="34" charset="0"/>
              </a:rPr>
              <a:t>Prophesy quoted by Isaiah 2:2-3, 5</a:t>
            </a:r>
          </a:p>
          <a:p>
            <a:r>
              <a:rPr lang="en-US" sz="1200" dirty="0">
                <a:latin typeface="Calibri" panose="020F0502020204030204" pitchFamily="34" charset="0"/>
              </a:rPr>
              <a:t>During the dedication of the Conference Center in Salt Lake City on October 8, 2000, President Gordon B. Hinckley quoted Isaiah 2:2–3, 5 and stated: “I believe that prophecy applies to the historic and wonderful Salt Lake Temple. But I believe also that it is related to this magnificent hall. For it is from this pulpit that the law of God shall go forth, together with the word and testimony of the Lord” (“This Great Millennial Year,”</a:t>
            </a:r>
            <a:r>
              <a:rPr lang="en-US" sz="1200" i="1" dirty="0">
                <a:latin typeface="Calibri" panose="020F0502020204030204" pitchFamily="34" charset="0"/>
              </a:rPr>
              <a:t> Ensign,</a:t>
            </a:r>
            <a:r>
              <a:rPr lang="en-US" sz="1200" dirty="0">
                <a:latin typeface="Calibri" panose="020F0502020204030204" pitchFamily="34" charset="0"/>
              </a:rPr>
              <a:t> Nov. 2000, 69).</a:t>
            </a:r>
          </a:p>
        </p:txBody>
      </p:sp>
    </p:spTree>
    <p:extLst>
      <p:ext uri="{BB962C8B-B14F-4D97-AF65-F5344CB8AC3E}">
        <p14:creationId xmlns:p14="http://schemas.microsoft.com/office/powerpoint/2010/main" val="1016376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85" y="2069071"/>
            <a:ext cx="6096000" cy="3046988"/>
          </a:xfrm>
          <a:prstGeom prst="rect">
            <a:avLst/>
          </a:prstGeom>
          <a:ln>
            <a:solidFill>
              <a:schemeClr val="tx1"/>
            </a:solidFill>
          </a:ln>
        </p:spPr>
        <p:txBody>
          <a:bodyPr>
            <a:spAutoFit/>
          </a:bodyPr>
          <a:lstStyle/>
          <a:p>
            <a:r>
              <a:rPr lang="en-US" sz="1200" b="1" dirty="0">
                <a:solidFill>
                  <a:srgbClr val="000000"/>
                </a:solidFill>
                <a:latin typeface="Calibri" panose="020F0502020204030204" pitchFamily="34" charset="0"/>
              </a:rPr>
              <a:t>Ships of </a:t>
            </a:r>
            <a:r>
              <a:rPr lang="en-US" sz="1200" b="1" dirty="0" err="1">
                <a:solidFill>
                  <a:srgbClr val="000000"/>
                </a:solidFill>
                <a:latin typeface="Calibri" panose="020F0502020204030204" pitchFamily="34" charset="0"/>
              </a:rPr>
              <a:t>Tarshish</a:t>
            </a:r>
            <a:r>
              <a:rPr lang="en-US" sz="1200" b="1" dirty="0">
                <a:solidFill>
                  <a:srgbClr val="000000"/>
                </a:solidFill>
                <a:latin typeface="Calibri" panose="020F0502020204030204" pitchFamily="34" charset="0"/>
              </a:rPr>
              <a:t>:</a:t>
            </a:r>
          </a:p>
          <a:p>
            <a:r>
              <a:rPr lang="en-US" sz="1200" dirty="0">
                <a:solidFill>
                  <a:srgbClr val="000000"/>
                </a:solidFill>
                <a:latin typeface="Calibri" panose="020F0502020204030204" pitchFamily="34" charset="0"/>
              </a:rPr>
              <a:t>As </a:t>
            </a:r>
            <a:r>
              <a:rPr lang="en-US" sz="1200" dirty="0" err="1">
                <a:solidFill>
                  <a:srgbClr val="000000"/>
                </a:solidFill>
                <a:latin typeface="Calibri" panose="020F0502020204030204" pitchFamily="34" charset="0"/>
              </a:rPr>
              <a:t>Tarshish</a:t>
            </a:r>
            <a:r>
              <a:rPr lang="en-US" sz="1200" dirty="0">
                <a:solidFill>
                  <a:srgbClr val="000000"/>
                </a:solidFill>
                <a:latin typeface="Calibri" panose="020F0502020204030204" pitchFamily="34" charset="0"/>
              </a:rPr>
              <a:t> was the most celebrated mart of those times, frequented of old by the Phoenicians, and the principal source of wealth to Judea and the neighboring countries. The learned seem now to be perfectly well agreed that </a:t>
            </a:r>
            <a:r>
              <a:rPr lang="en-US" sz="1200" dirty="0" err="1">
                <a:solidFill>
                  <a:srgbClr val="000000"/>
                </a:solidFill>
                <a:latin typeface="Calibri" panose="020F0502020204030204" pitchFamily="34" charset="0"/>
              </a:rPr>
              <a:t>Tarshish</a:t>
            </a:r>
            <a:r>
              <a:rPr lang="en-US" sz="1200" dirty="0">
                <a:solidFill>
                  <a:srgbClr val="000000"/>
                </a:solidFill>
                <a:latin typeface="Calibri" panose="020F0502020204030204" pitchFamily="34" charset="0"/>
              </a:rPr>
              <a:t> is </a:t>
            </a:r>
            <a:r>
              <a:rPr lang="en-US" sz="1200" dirty="0" err="1">
                <a:solidFill>
                  <a:srgbClr val="000000"/>
                </a:solidFill>
                <a:latin typeface="Calibri" panose="020F0502020204030204" pitchFamily="34" charset="0"/>
              </a:rPr>
              <a:t>Tartessus</a:t>
            </a:r>
            <a:r>
              <a:rPr lang="en-US" sz="1200" dirty="0">
                <a:solidFill>
                  <a:srgbClr val="000000"/>
                </a:solidFill>
                <a:latin typeface="Calibri" panose="020F0502020204030204" pitchFamily="34" charset="0"/>
              </a:rPr>
              <a:t>, a city of Spain, at the mouth of the river </a:t>
            </a:r>
            <a:r>
              <a:rPr lang="en-US" sz="1200" dirty="0" err="1">
                <a:solidFill>
                  <a:srgbClr val="000000"/>
                </a:solidFill>
                <a:latin typeface="Calibri" panose="020F0502020204030204" pitchFamily="34" charset="0"/>
              </a:rPr>
              <a:t>Baetis</a:t>
            </a:r>
            <a:r>
              <a:rPr lang="en-US" sz="1200" dirty="0">
                <a:solidFill>
                  <a:srgbClr val="000000"/>
                </a:solidFill>
                <a:latin typeface="Calibri" panose="020F0502020204030204" pitchFamily="34" charset="0"/>
              </a:rPr>
              <a:t>, whence the Phoenicians, who first opened this trade, brought silver and gold, ( </a:t>
            </a:r>
            <a:r>
              <a:rPr lang="en-US" sz="1200" dirty="0">
                <a:solidFill>
                  <a:srgbClr val="561649"/>
                </a:solidFill>
                <a:latin typeface="Calibri" panose="020F0502020204030204" pitchFamily="34" charset="0"/>
              </a:rPr>
              <a:t>Jeremiah 10:9</a:t>
            </a:r>
            <a:r>
              <a:rPr lang="en-US" sz="1200" dirty="0">
                <a:solidFill>
                  <a:srgbClr val="000000"/>
                </a:solidFill>
                <a:latin typeface="Calibri" panose="020F0502020204030204" pitchFamily="34" charset="0"/>
              </a:rPr>
              <a:t>; </a:t>
            </a:r>
            <a:r>
              <a:rPr lang="en-US" sz="1200" dirty="0">
                <a:solidFill>
                  <a:srgbClr val="561649"/>
                </a:solidFill>
                <a:latin typeface="Calibri" panose="020F0502020204030204" pitchFamily="34" charset="0"/>
              </a:rPr>
              <a:t>Ezekiel 27:12</a:t>
            </a:r>
            <a:r>
              <a:rPr lang="en-US" sz="1200" dirty="0">
                <a:solidFill>
                  <a:srgbClr val="000000"/>
                </a:solidFill>
                <a:latin typeface="Calibri" panose="020F0502020204030204" pitchFamily="34" charset="0"/>
              </a:rPr>
              <a:t>;), in which that country then abounded; and, pursuing their voyage still farther to the </a:t>
            </a:r>
            <a:r>
              <a:rPr lang="en-US" sz="1200" dirty="0" err="1">
                <a:solidFill>
                  <a:srgbClr val="000000"/>
                </a:solidFill>
                <a:latin typeface="Calibri" panose="020F0502020204030204" pitchFamily="34" charset="0"/>
              </a:rPr>
              <a:t>Cassiterides</a:t>
            </a:r>
            <a:r>
              <a:rPr lang="en-US" sz="1200" dirty="0">
                <a:solidFill>
                  <a:srgbClr val="000000"/>
                </a:solidFill>
                <a:latin typeface="Calibri" panose="020F0502020204030204" pitchFamily="34" charset="0"/>
              </a:rPr>
              <a:t>, (Bogart, Canaan, 1 c. 39; </a:t>
            </a:r>
            <a:r>
              <a:rPr lang="en-US" sz="1200" dirty="0" err="1">
                <a:solidFill>
                  <a:srgbClr val="000000"/>
                </a:solidFill>
                <a:latin typeface="Calibri" panose="020F0502020204030204" pitchFamily="34" charset="0"/>
              </a:rPr>
              <a:t>Huet</a:t>
            </a:r>
            <a:r>
              <a:rPr lang="en-US" sz="1200" dirty="0">
                <a:solidFill>
                  <a:srgbClr val="000000"/>
                </a:solidFill>
                <a:latin typeface="Calibri" panose="020F0502020204030204" pitchFamily="34" charset="0"/>
              </a:rPr>
              <a:t>, Hist. de Commerce, p. 194), the islands of </a:t>
            </a:r>
            <a:r>
              <a:rPr lang="en-US" sz="1200" dirty="0" err="1">
                <a:solidFill>
                  <a:srgbClr val="000000"/>
                </a:solidFill>
                <a:latin typeface="Calibri" panose="020F0502020204030204" pitchFamily="34" charset="0"/>
              </a:rPr>
              <a:t>Scilly</a:t>
            </a:r>
            <a:r>
              <a:rPr lang="en-US" sz="1200" dirty="0">
                <a:solidFill>
                  <a:srgbClr val="000000"/>
                </a:solidFill>
                <a:latin typeface="Calibri" panose="020F0502020204030204" pitchFamily="34" charset="0"/>
              </a:rPr>
              <a:t> and Cornwall, they brought from thence lead and tin. </a:t>
            </a:r>
          </a:p>
          <a:p>
            <a:r>
              <a:rPr lang="en-US" sz="1200" dirty="0" err="1">
                <a:latin typeface="Calibri" panose="020F0502020204030204" pitchFamily="34" charset="0"/>
              </a:rPr>
              <a:t>Tarshish</a:t>
            </a:r>
            <a:r>
              <a:rPr lang="en-US" sz="1200" dirty="0">
                <a:latin typeface="Calibri" panose="020F0502020204030204" pitchFamily="34" charset="0"/>
              </a:rPr>
              <a:t> is celebrated in Scripture, 2 Chronicles 8:17, 2 Chronicles 8:18; 2 Chronicles 9:21, for the trade which Solomon carried on thither, in conjunction with the Tyrians. Jehoshaphat, 1 Kings 22:48; 2 Chronicles 20:36, attempted afterwards to renew their trade. And from the account given of his attempt it appears that his fleet was to sail to </a:t>
            </a:r>
            <a:r>
              <a:rPr lang="en-US" sz="1200" dirty="0" err="1">
                <a:latin typeface="Calibri" panose="020F0502020204030204" pitchFamily="34" charset="0"/>
              </a:rPr>
              <a:t>Ezion-geber</a:t>
            </a:r>
            <a:r>
              <a:rPr lang="en-US" sz="1200" dirty="0">
                <a:latin typeface="Calibri" panose="020F0502020204030204" pitchFamily="34" charset="0"/>
              </a:rPr>
              <a:t> on the Red Sea; they must therefore have designed to sail round Africa, as Solomon's fleet had done before, (see </a:t>
            </a:r>
            <a:r>
              <a:rPr lang="en-US" sz="1200" dirty="0" err="1">
                <a:latin typeface="Calibri" panose="020F0502020204030204" pitchFamily="34" charset="0"/>
              </a:rPr>
              <a:t>Huet</a:t>
            </a:r>
            <a:r>
              <a:rPr lang="en-US" sz="1200" dirty="0">
                <a:latin typeface="Calibri" panose="020F0502020204030204" pitchFamily="34" charset="0"/>
              </a:rPr>
              <a:t>, Histoire de Commerce, p. 32), for it was a three years' voyage, ( 2 Chronicles 9:21;), and they brought gold from Ophir, probably on the coast of Arabia; silver from </a:t>
            </a:r>
            <a:r>
              <a:rPr lang="en-US" sz="1200" dirty="0" err="1">
                <a:latin typeface="Calibri" panose="020F0502020204030204" pitchFamily="34" charset="0"/>
              </a:rPr>
              <a:t>Tartessus</a:t>
            </a:r>
            <a:r>
              <a:rPr lang="en-US" sz="1200" dirty="0">
                <a:latin typeface="Calibri" panose="020F0502020204030204" pitchFamily="34" charset="0"/>
              </a:rPr>
              <a:t>; and ivory, apes, and peacocks, from Africa.“ Adam </a:t>
            </a:r>
            <a:r>
              <a:rPr lang="en-US" sz="1200" dirty="0">
                <a:solidFill>
                  <a:srgbClr val="000000"/>
                </a:solidFill>
                <a:latin typeface="Calibri" panose="020F0502020204030204" pitchFamily="34" charset="0"/>
              </a:rPr>
              <a:t>Clarke</a:t>
            </a:r>
            <a:endParaRPr lang="en-US" sz="1200" dirty="0">
              <a:latin typeface="Calibri" panose="020F0502020204030204" pitchFamily="34" charset="0"/>
            </a:endParaRPr>
          </a:p>
        </p:txBody>
      </p:sp>
      <p:sp>
        <p:nvSpPr>
          <p:cNvPr id="3" name="Rectangle 2"/>
          <p:cNvSpPr/>
          <p:nvPr/>
        </p:nvSpPr>
        <p:spPr>
          <a:xfrm>
            <a:off x="93785" y="130079"/>
            <a:ext cx="6096000" cy="1938992"/>
          </a:xfrm>
          <a:prstGeom prst="rect">
            <a:avLst/>
          </a:prstGeom>
          <a:ln>
            <a:solidFill>
              <a:schemeClr val="tx1"/>
            </a:solidFill>
          </a:ln>
        </p:spPr>
        <p:txBody>
          <a:bodyPr>
            <a:spAutoFit/>
          </a:bodyPr>
          <a:lstStyle/>
          <a:p>
            <a:r>
              <a:rPr lang="en-US" sz="1200" b="1" dirty="0">
                <a:latin typeface="Calibri" panose="020F0502020204030204" pitchFamily="34" charset="0"/>
              </a:rPr>
              <a:t>Cedars of Lebanon:</a:t>
            </a:r>
          </a:p>
          <a:p>
            <a:r>
              <a:rPr lang="en-US" sz="1200" dirty="0">
                <a:latin typeface="Calibri" panose="020F0502020204030204" pitchFamily="34" charset="0"/>
              </a:rPr>
              <a:t>Thus you will find, in many other places besides this before us, that cedars of Lebanon and oaks of Bashan, are used in the way of metaphor and allegory for kings, princes, potentates of the highest rank; high mountains and lofty hills, for kingdoms, republics, states, cities; towers and fortresses, for defenders and protectors, whether by counsel or strength, in peace or war; ships of </a:t>
            </a:r>
            <a:r>
              <a:rPr lang="en-US" sz="1200" dirty="0" err="1">
                <a:latin typeface="Calibri" panose="020F0502020204030204" pitchFamily="34" charset="0"/>
              </a:rPr>
              <a:t>Tarshish</a:t>
            </a:r>
            <a:r>
              <a:rPr lang="en-US" sz="1200" dirty="0">
                <a:latin typeface="Calibri" panose="020F0502020204030204" pitchFamily="34" charset="0"/>
              </a:rPr>
              <a:t> and works of art, and invention employed in adorning them, for merchants, men enriched by commerce, and abounding in all the luxuries and elegances of life, such as those of </a:t>
            </a:r>
            <a:r>
              <a:rPr lang="en-US" sz="1200" dirty="0" err="1">
                <a:latin typeface="Calibri" panose="020F0502020204030204" pitchFamily="34" charset="0"/>
              </a:rPr>
              <a:t>Tyre</a:t>
            </a:r>
            <a:r>
              <a:rPr lang="en-US" sz="1200" dirty="0">
                <a:latin typeface="Calibri" panose="020F0502020204030204" pitchFamily="34" charset="0"/>
              </a:rPr>
              <a:t> and Sidon; for it appears from the course of the whole passage, and from the train of ideas, that the fortresses and the ships are to be taken metaphorically, as well as the high trees and the lofty mountains. Adam Clarke</a:t>
            </a:r>
          </a:p>
        </p:txBody>
      </p:sp>
      <p:sp>
        <p:nvSpPr>
          <p:cNvPr id="4" name="TextBox 3"/>
          <p:cNvSpPr txBox="1"/>
          <p:nvPr/>
        </p:nvSpPr>
        <p:spPr>
          <a:xfrm>
            <a:off x="6189785" y="130079"/>
            <a:ext cx="5561556" cy="5632311"/>
          </a:xfrm>
          <a:prstGeom prst="rect">
            <a:avLst/>
          </a:prstGeom>
          <a:noFill/>
          <a:ln>
            <a:solidFill>
              <a:schemeClr val="tx1"/>
            </a:solidFill>
          </a:ln>
        </p:spPr>
        <p:txBody>
          <a:bodyPr wrap="square" rtlCol="0">
            <a:spAutoFit/>
          </a:bodyPr>
          <a:lstStyle/>
          <a:p>
            <a:r>
              <a:rPr lang="en-US" dirty="0">
                <a:latin typeface="Calibri" panose="020F0502020204030204" pitchFamily="34" charset="0"/>
              </a:rPr>
              <a:t>Isaiah Teaches Us:</a:t>
            </a:r>
          </a:p>
          <a:p>
            <a:endParaRPr lang="en-US" dirty="0">
              <a:latin typeface="Calibri" panose="020F0502020204030204" pitchFamily="34" charset="0"/>
            </a:endParaRPr>
          </a:p>
          <a:p>
            <a:pPr marL="342900" indent="-342900">
              <a:buAutoNum type="arabicPeriod"/>
            </a:pPr>
            <a:r>
              <a:rPr lang="en-US" dirty="0">
                <a:latin typeface="Calibri" panose="020F0502020204030204" pitchFamily="34" charset="0"/>
              </a:rPr>
              <a:t>That the greatest blessings will go to the meek, the lowly, the oppressed, afflicted, and the needy because they will be those with virtue.</a:t>
            </a:r>
          </a:p>
          <a:p>
            <a:pPr marL="342900" indent="-342900">
              <a:buAutoNum type="arabicPeriod"/>
            </a:pPr>
            <a:endParaRPr lang="en-US" dirty="0">
              <a:latin typeface="Calibri" panose="020F0502020204030204" pitchFamily="34" charset="0"/>
            </a:endParaRPr>
          </a:p>
          <a:p>
            <a:pPr marL="342900" indent="-342900">
              <a:buAutoNum type="arabicPeriod"/>
            </a:pPr>
            <a:r>
              <a:rPr lang="en-US" dirty="0">
                <a:latin typeface="Calibri" panose="020F0502020204030204" pitchFamily="34" charset="0"/>
              </a:rPr>
              <a:t>The only thing we should put our faith in is God.</a:t>
            </a:r>
          </a:p>
          <a:p>
            <a:pPr marL="342900" indent="-342900">
              <a:buAutoNum type="arabicPeriod"/>
            </a:pPr>
            <a:endParaRPr lang="en-US" dirty="0">
              <a:latin typeface="Calibri" panose="020F0502020204030204" pitchFamily="34" charset="0"/>
            </a:endParaRPr>
          </a:p>
          <a:p>
            <a:pPr marL="342900" indent="-342900">
              <a:buAutoNum type="arabicPeriod"/>
            </a:pPr>
            <a:r>
              <a:rPr lang="en-US" dirty="0">
                <a:latin typeface="Calibri" panose="020F0502020204030204" pitchFamily="34" charset="0"/>
              </a:rPr>
              <a:t>The Savoir Jesus who walked the earth and who wrought the atonement. He saw him in vision an prophesied details of His Life. (Isaiah 53)</a:t>
            </a:r>
          </a:p>
          <a:p>
            <a:pPr marL="342900" indent="-342900">
              <a:buAutoNum type="arabicPeriod"/>
            </a:pPr>
            <a:r>
              <a:rPr lang="en-US" dirty="0">
                <a:latin typeface="Calibri" panose="020F0502020204030204" pitchFamily="34" charset="0"/>
              </a:rPr>
              <a:t>Events of the last days:</a:t>
            </a:r>
          </a:p>
          <a:p>
            <a:r>
              <a:rPr lang="en-US" dirty="0">
                <a:latin typeface="Calibri" panose="020F0502020204030204" pitchFamily="34" charset="0"/>
              </a:rPr>
              <a:t>	a. Establishment of Zion</a:t>
            </a:r>
          </a:p>
          <a:p>
            <a:r>
              <a:rPr lang="en-US" dirty="0">
                <a:latin typeface="Calibri" panose="020F0502020204030204" pitchFamily="34" charset="0"/>
              </a:rPr>
              <a:t>	b. The Gathering</a:t>
            </a:r>
          </a:p>
          <a:p>
            <a:r>
              <a:rPr lang="en-US" dirty="0">
                <a:latin typeface="Calibri" panose="020F0502020204030204" pitchFamily="34" charset="0"/>
              </a:rPr>
              <a:t>	c. Return of the 10 Tribes</a:t>
            </a:r>
          </a:p>
          <a:p>
            <a:r>
              <a:rPr lang="en-US" dirty="0">
                <a:latin typeface="Calibri" panose="020F0502020204030204" pitchFamily="34" charset="0"/>
              </a:rPr>
              <a:t>	d. The building of New Jerusalem in America</a:t>
            </a:r>
          </a:p>
          <a:p>
            <a:r>
              <a:rPr lang="en-US" dirty="0">
                <a:latin typeface="Calibri" panose="020F0502020204030204" pitchFamily="34" charset="0"/>
              </a:rPr>
              <a:t>	e. Rebuilding of Old Jerusalem</a:t>
            </a:r>
          </a:p>
          <a:p>
            <a:r>
              <a:rPr lang="en-US" dirty="0">
                <a:latin typeface="Calibri" panose="020F0502020204030204" pitchFamily="34" charset="0"/>
              </a:rPr>
              <a:t>	f. Second Coming</a:t>
            </a:r>
          </a:p>
          <a:p>
            <a:r>
              <a:rPr lang="en-US" dirty="0">
                <a:latin typeface="Calibri" panose="020F0502020204030204" pitchFamily="34" charset="0"/>
              </a:rPr>
              <a:t>	g. New Heaven and Earth</a:t>
            </a:r>
          </a:p>
          <a:p>
            <a:r>
              <a:rPr lang="en-US" dirty="0">
                <a:latin typeface="Calibri" panose="020F0502020204030204" pitchFamily="34" charset="0"/>
              </a:rPr>
              <a:t>	h. Millennium </a:t>
            </a:r>
          </a:p>
        </p:txBody>
      </p:sp>
    </p:spTree>
    <p:extLst>
      <p:ext uri="{BB962C8B-B14F-4D97-AF65-F5344CB8AC3E}">
        <p14:creationId xmlns:p14="http://schemas.microsoft.com/office/powerpoint/2010/main" val="3616932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90103709"/>
              </p:ext>
            </p:extLst>
          </p:nvPr>
        </p:nvGraphicFramePr>
        <p:xfrm>
          <a:off x="279397" y="1285723"/>
          <a:ext cx="11498944" cy="5135880"/>
        </p:xfrm>
        <a:graphic>
          <a:graphicData uri="http://schemas.openxmlformats.org/drawingml/2006/table">
            <a:tbl>
              <a:tblPr firstRow="1" bandRow="1">
                <a:tableStyleId>{5940675A-B579-460E-94D1-54222C63F5DA}</a:tableStyleId>
              </a:tblPr>
              <a:tblGrid>
                <a:gridCol w="1440545">
                  <a:extLst>
                    <a:ext uri="{9D8B030D-6E8A-4147-A177-3AD203B41FA5}">
                      <a16:colId xmlns:a16="http://schemas.microsoft.com/office/drawing/2014/main" val="20000"/>
                    </a:ext>
                  </a:extLst>
                </a:gridCol>
                <a:gridCol w="1709058">
                  <a:extLst>
                    <a:ext uri="{9D8B030D-6E8A-4147-A177-3AD203B41FA5}">
                      <a16:colId xmlns:a16="http://schemas.microsoft.com/office/drawing/2014/main" val="20001"/>
                    </a:ext>
                  </a:extLst>
                </a:gridCol>
                <a:gridCol w="2242457">
                  <a:extLst>
                    <a:ext uri="{9D8B030D-6E8A-4147-A177-3AD203B41FA5}">
                      <a16:colId xmlns:a16="http://schemas.microsoft.com/office/drawing/2014/main" val="20002"/>
                    </a:ext>
                  </a:extLst>
                </a:gridCol>
                <a:gridCol w="6106884">
                  <a:extLst>
                    <a:ext uri="{9D8B030D-6E8A-4147-A177-3AD203B41FA5}">
                      <a16:colId xmlns:a16="http://schemas.microsoft.com/office/drawing/2014/main" val="20003"/>
                    </a:ext>
                  </a:extLst>
                </a:gridCol>
              </a:tblGrid>
              <a:tr h="370840">
                <a:tc>
                  <a:txBody>
                    <a:bodyPr/>
                    <a:lstStyle/>
                    <a:p>
                      <a:r>
                        <a:rPr lang="en-US" sz="1200" dirty="0">
                          <a:latin typeface="Calibri" panose="020F0502020204030204" pitchFamily="34" charset="0"/>
                        </a:rPr>
                        <a:t>792 B.C.</a:t>
                      </a:r>
                    </a:p>
                  </a:txBody>
                  <a:tcPr/>
                </a:tc>
                <a:tc>
                  <a:txBody>
                    <a:bodyPr/>
                    <a:lstStyle/>
                    <a:p>
                      <a:r>
                        <a:rPr lang="en-US" sz="1200" dirty="0">
                          <a:latin typeface="Calibri" panose="020F0502020204030204" pitchFamily="34" charset="0"/>
                        </a:rPr>
                        <a:t>2 Kings 15:1-4</a:t>
                      </a:r>
                    </a:p>
                  </a:txBody>
                  <a:tcPr/>
                </a:tc>
                <a:tc>
                  <a:txBody>
                    <a:bodyPr/>
                    <a:lstStyle/>
                    <a:p>
                      <a:r>
                        <a:rPr lang="en-US" sz="1200" dirty="0">
                          <a:latin typeface="Calibri" panose="020F0502020204030204" pitchFamily="34" charset="0"/>
                        </a:rPr>
                        <a:t>2 Chronicles 26:1-4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rPr>
                        <a:t>Azariah</a:t>
                      </a:r>
                      <a:r>
                        <a:rPr lang="en-US" sz="1200" dirty="0">
                          <a:effectLst/>
                        </a:rPr>
                        <a:t>, or </a:t>
                      </a:r>
                      <a:r>
                        <a:rPr lang="en-US" sz="1200" dirty="0" err="1">
                          <a:effectLst/>
                        </a:rPr>
                        <a:t>Uzziah</a:t>
                      </a:r>
                      <a:r>
                        <a:rPr lang="en-US" sz="1200" dirty="0">
                          <a:effectLst/>
                        </a:rPr>
                        <a:t> (probably his royal or throne name), was made king in Judah. He ruled twenty-four years jointly with his father, fifty-two years total.</a:t>
                      </a:r>
                    </a:p>
                    <a:p>
                      <a:endParaRPr lang="en-US" sz="1200" dirty="0"/>
                    </a:p>
                  </a:txBody>
                  <a:tcPr/>
                </a:tc>
                <a:extLst>
                  <a:ext uri="{0D108BD9-81ED-4DB2-BD59-A6C34878D82A}">
                    <a16:rowId xmlns:a16="http://schemas.microsoft.com/office/drawing/2014/main" val="10000"/>
                  </a:ext>
                </a:extLst>
              </a:tr>
              <a:tr h="370840">
                <a:tc>
                  <a:txBody>
                    <a:bodyPr/>
                    <a:lstStyle/>
                    <a:p>
                      <a:r>
                        <a:rPr lang="en-US" sz="1200" dirty="0">
                          <a:latin typeface="Calibri" panose="020F0502020204030204" pitchFamily="34" charset="0"/>
                        </a:rPr>
                        <a:t>768-750 B.C.</a:t>
                      </a:r>
                    </a:p>
                  </a:txBody>
                  <a:tcPr/>
                </a:tc>
                <a:tc>
                  <a:txBody>
                    <a:bodyPr/>
                    <a:lstStyle/>
                    <a:p>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2 Chronicles 26:5-7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rPr>
                        <a:t>Uzziah</a:t>
                      </a:r>
                      <a:r>
                        <a:rPr lang="en-US" sz="1200" dirty="0">
                          <a:effectLst/>
                        </a:rPr>
                        <a:t> sought counsel from the prophet Zechariah (not the Zechariah who wrote the Old Testament book). </a:t>
                      </a:r>
                      <a:r>
                        <a:rPr lang="en-US" sz="1200" dirty="0" err="1">
                          <a:effectLst/>
                        </a:rPr>
                        <a:t>Uzziah</a:t>
                      </a:r>
                      <a:r>
                        <a:rPr lang="en-US" sz="1200" dirty="0">
                          <a:effectLst/>
                        </a:rPr>
                        <a:t> subjugated the Philistines and the Arabians.</a:t>
                      </a:r>
                    </a:p>
                    <a:p>
                      <a:endParaRPr lang="en-US" sz="1200" dirty="0"/>
                    </a:p>
                  </a:txBody>
                  <a:tcPr/>
                </a:tc>
                <a:extLst>
                  <a:ext uri="{0D108BD9-81ED-4DB2-BD59-A6C34878D82A}">
                    <a16:rowId xmlns:a16="http://schemas.microsoft.com/office/drawing/2014/main" val="10001"/>
                  </a:ext>
                </a:extLst>
              </a:tr>
              <a:tr h="370840">
                <a:tc>
                  <a:txBody>
                    <a:bodyPr/>
                    <a:lstStyle/>
                    <a:p>
                      <a:endParaRPr lang="en-US" sz="1200" dirty="0">
                        <a:latin typeface="Calibri" panose="020F0502020204030204" pitchFamily="34" charset="0"/>
                      </a:endParaRPr>
                    </a:p>
                  </a:txBody>
                  <a:tcPr/>
                </a:tc>
                <a:tc>
                  <a:txBody>
                    <a:bodyPr/>
                    <a:lstStyle/>
                    <a:p>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2 Chronicles 26:8-15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Judah was established as a strong military power. Jerusalem was well fortified and the army well equipped. Agriculture was also improved. Some neighbors paid tribute to this powerful state.</a:t>
                      </a:r>
                    </a:p>
                    <a:p>
                      <a:endParaRPr lang="en-US" sz="1200" dirty="0"/>
                    </a:p>
                  </a:txBody>
                  <a:tcPr/>
                </a:tc>
                <a:extLst>
                  <a:ext uri="{0D108BD9-81ED-4DB2-BD59-A6C34878D82A}">
                    <a16:rowId xmlns:a16="http://schemas.microsoft.com/office/drawing/2014/main" val="10002"/>
                  </a:ext>
                </a:extLst>
              </a:tr>
              <a:tr h="370840">
                <a:tc>
                  <a:txBody>
                    <a:bodyPr/>
                    <a:lstStyle/>
                    <a:p>
                      <a:r>
                        <a:rPr lang="en-US" sz="1200" dirty="0">
                          <a:latin typeface="Calibri" panose="020F0502020204030204" pitchFamily="34" charset="0"/>
                        </a:rPr>
                        <a:t>750. B.C.</a:t>
                      </a:r>
                    </a:p>
                  </a:txBody>
                  <a:tcPr/>
                </a:tc>
                <a:tc>
                  <a:txBody>
                    <a:bodyPr/>
                    <a:lstStyle/>
                    <a:p>
                      <a:r>
                        <a:rPr lang="en-US" sz="1200" dirty="0">
                          <a:latin typeface="Calibri" panose="020F0502020204030204" pitchFamily="34" charset="0"/>
                        </a:rPr>
                        <a:t>2 Kings: 15:5-6</a:t>
                      </a:r>
                    </a:p>
                  </a:txBody>
                  <a:tcPr/>
                </a:tc>
                <a:tc>
                  <a:txBody>
                    <a:bodyPr/>
                    <a:lstStyle/>
                    <a:p>
                      <a:r>
                        <a:rPr lang="en-US" sz="1200" dirty="0">
                          <a:latin typeface="Calibri" panose="020F0502020204030204" pitchFamily="34" charset="0"/>
                        </a:rPr>
                        <a:t>2 Chronicles 26:16-21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rPr>
                        <a:t>Uzziah</a:t>
                      </a:r>
                      <a:r>
                        <a:rPr lang="en-US" sz="1200" dirty="0">
                          <a:effectLst/>
                        </a:rPr>
                        <a:t>, lifted up in pride, assumed the right to officiate in the temple. His unauthorized acts brought the judgment of God against him: leprosy. His son </a:t>
                      </a:r>
                      <a:r>
                        <a:rPr lang="en-US" sz="1200" dirty="0" err="1">
                          <a:effectLst/>
                        </a:rPr>
                        <a:t>Jotham</a:t>
                      </a:r>
                      <a:r>
                        <a:rPr lang="en-US" sz="1200" dirty="0">
                          <a:effectLst/>
                        </a:rPr>
                        <a:t> ruled jointly with him for ten years.</a:t>
                      </a:r>
                    </a:p>
                    <a:p>
                      <a:endParaRPr lang="en-US" sz="1200" dirty="0"/>
                    </a:p>
                  </a:txBody>
                  <a:tcPr/>
                </a:tc>
                <a:extLst>
                  <a:ext uri="{0D108BD9-81ED-4DB2-BD59-A6C34878D82A}">
                    <a16:rowId xmlns:a16="http://schemas.microsoft.com/office/drawing/2014/main" val="10003"/>
                  </a:ext>
                </a:extLst>
              </a:tr>
              <a:tr h="370840">
                <a:tc>
                  <a:txBody>
                    <a:bodyPr/>
                    <a:lstStyle/>
                    <a:p>
                      <a:endParaRPr lang="en-US" sz="1200" dirty="0">
                        <a:latin typeface="Calibri" panose="020F0502020204030204" pitchFamily="34" charset="0"/>
                      </a:endParaRPr>
                    </a:p>
                  </a:txBody>
                  <a:tcPr/>
                </a:tc>
                <a:tc>
                  <a:txBody>
                    <a:bodyPr/>
                    <a:lstStyle/>
                    <a:p>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2 Chronicles 26:22</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Isaiah is mentioned as having recorded the history of </a:t>
                      </a:r>
                      <a:r>
                        <a:rPr lang="en-US" sz="1200" dirty="0" err="1">
                          <a:effectLst/>
                        </a:rPr>
                        <a:t>Uzziah’s</a:t>
                      </a:r>
                      <a:r>
                        <a:rPr lang="en-US" sz="1200" dirty="0">
                          <a:effectLst/>
                        </a:rPr>
                        <a:t> reign. We do not have this record today.</a:t>
                      </a:r>
                    </a:p>
                    <a:p>
                      <a:endParaRPr lang="en-US" sz="1200" dirty="0"/>
                    </a:p>
                  </a:txBody>
                  <a:tcPr>
                    <a:solidFill>
                      <a:schemeClr val="accent5">
                        <a:lumMod val="20000"/>
                        <a:lumOff val="80000"/>
                      </a:schemeClr>
                    </a:solidFill>
                  </a:tcPr>
                </a:tc>
                <a:extLst>
                  <a:ext uri="{0D108BD9-81ED-4DB2-BD59-A6C34878D82A}">
                    <a16:rowId xmlns:a16="http://schemas.microsoft.com/office/drawing/2014/main" val="10004"/>
                  </a:ext>
                </a:extLst>
              </a:tr>
              <a:tr h="370840">
                <a:tc>
                  <a:txBody>
                    <a:bodyPr/>
                    <a:lstStyle/>
                    <a:p>
                      <a:r>
                        <a:rPr lang="en-US" sz="1200" dirty="0">
                          <a:latin typeface="Calibri" panose="020F0502020204030204" pitchFamily="34" charset="0"/>
                        </a:rPr>
                        <a:t>740 B.C.</a:t>
                      </a:r>
                    </a:p>
                  </a:txBody>
                  <a:tcPr/>
                </a:tc>
                <a:tc>
                  <a:txBody>
                    <a:bodyPr/>
                    <a:lstStyle/>
                    <a:p>
                      <a:r>
                        <a:rPr lang="en-US" sz="1200" dirty="0">
                          <a:latin typeface="Calibri" panose="020F0502020204030204" pitchFamily="34" charset="0"/>
                        </a:rPr>
                        <a:t>2 Kings 15:7</a:t>
                      </a:r>
                    </a:p>
                    <a:p>
                      <a:r>
                        <a:rPr lang="en-US" sz="1200" dirty="0"/>
                        <a:t>2 Kings 15:32-35</a:t>
                      </a:r>
                    </a:p>
                  </a:txBody>
                  <a:tcPr/>
                </a:tc>
                <a:tc>
                  <a:txBody>
                    <a:bodyPr/>
                    <a:lstStyle/>
                    <a:p>
                      <a:r>
                        <a:rPr lang="en-US" sz="1200" dirty="0">
                          <a:latin typeface="Calibri" panose="020F0502020204030204" pitchFamily="34" charset="0"/>
                        </a:rPr>
                        <a:t>2 Chronicles 26:23</a:t>
                      </a:r>
                    </a:p>
                    <a:p>
                      <a:r>
                        <a:rPr lang="en-US" sz="1200" dirty="0"/>
                        <a:t>2 Chronicles 27:1-6</a:t>
                      </a:r>
                    </a:p>
                  </a:txBody>
                  <a:tcPr>
                    <a:solidFill>
                      <a:schemeClr val="bg1"/>
                    </a:solidFill>
                  </a:tcPr>
                </a:tc>
                <a:tc>
                  <a:txBody>
                    <a:bodyPr/>
                    <a:lstStyle/>
                    <a:p>
                      <a:r>
                        <a:rPr lang="en-US" sz="1200" dirty="0" err="1">
                          <a:effectLst/>
                          <a:latin typeface="Calibri" panose="020F0502020204030204" pitchFamily="34" charset="0"/>
                        </a:rPr>
                        <a:t>Jotham</a:t>
                      </a:r>
                      <a:r>
                        <a:rPr lang="en-US" sz="1200" dirty="0">
                          <a:effectLst/>
                        </a:rPr>
                        <a:t> began his sole reign. </a:t>
                      </a:r>
                    </a:p>
                    <a:p>
                      <a:r>
                        <a:rPr lang="en-US" sz="1200" dirty="0">
                          <a:effectLst/>
                        </a:rPr>
                        <a:t>continuation of </a:t>
                      </a:r>
                      <a:r>
                        <a:rPr lang="en-US" sz="1200" dirty="0" err="1">
                          <a:effectLst/>
                        </a:rPr>
                        <a:t>Jotham’s</a:t>
                      </a:r>
                      <a:r>
                        <a:rPr lang="en-US" sz="1200" dirty="0">
                          <a:effectLst/>
                        </a:rPr>
                        <a:t> reign.</a:t>
                      </a:r>
                      <a:endParaRPr lang="en-US" sz="1200" dirty="0"/>
                    </a:p>
                  </a:txBody>
                  <a:tcPr>
                    <a:solidFill>
                      <a:schemeClr val="bg1"/>
                    </a:solidFill>
                  </a:tcPr>
                </a:tc>
                <a:extLst>
                  <a:ext uri="{0D108BD9-81ED-4DB2-BD59-A6C34878D82A}">
                    <a16:rowId xmlns:a16="http://schemas.microsoft.com/office/drawing/2014/main" val="10005"/>
                  </a:ext>
                </a:extLst>
              </a:tr>
              <a:tr h="370840">
                <a:tc>
                  <a:txBody>
                    <a:bodyPr/>
                    <a:lstStyle/>
                    <a:p>
                      <a:r>
                        <a:rPr lang="en-US" sz="1200" dirty="0">
                          <a:latin typeface="Calibri" panose="020F0502020204030204" pitchFamily="34" charset="0"/>
                        </a:rPr>
                        <a:t>753 B.C.</a:t>
                      </a:r>
                    </a:p>
                  </a:txBody>
                  <a:tcPr/>
                </a:tc>
                <a:tc>
                  <a:txBody>
                    <a:bodyPr/>
                    <a:lstStyle/>
                    <a:p>
                      <a:r>
                        <a:rPr lang="en-US" sz="1200" dirty="0">
                          <a:latin typeface="Calibri" panose="020F0502020204030204" pitchFamily="34" charset="0"/>
                        </a:rPr>
                        <a:t>2 Kings 15:8-12</a:t>
                      </a:r>
                    </a:p>
                  </a:txBody>
                  <a:tcPr/>
                </a:tc>
                <a:tc>
                  <a:txBody>
                    <a:bodyPr/>
                    <a:lstStyle/>
                    <a:p>
                      <a:endParaRPr lang="en-US" sz="1200" dirty="0">
                        <a:latin typeface="Calibri" panose="020F050202020403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Zachariah ruled six months as king in Israel (Northern Kingdom) after his father Jeroboam II.</a:t>
                      </a:r>
                    </a:p>
                  </a:txBody>
                  <a:tcPr>
                    <a:solidFill>
                      <a:schemeClr val="bg1"/>
                    </a:solidFill>
                  </a:tcPr>
                </a:tc>
                <a:extLst>
                  <a:ext uri="{0D108BD9-81ED-4DB2-BD59-A6C34878D82A}">
                    <a16:rowId xmlns:a16="http://schemas.microsoft.com/office/drawing/2014/main" val="10006"/>
                  </a:ext>
                </a:extLst>
              </a:tr>
              <a:tr h="370840">
                <a:tc>
                  <a:txBody>
                    <a:bodyPr/>
                    <a:lstStyle/>
                    <a:p>
                      <a:r>
                        <a:rPr lang="en-US" sz="1200" dirty="0">
                          <a:latin typeface="Calibri" panose="020F0502020204030204" pitchFamily="34" charset="0"/>
                        </a:rPr>
                        <a:t>752 B.C.</a:t>
                      </a:r>
                    </a:p>
                  </a:txBody>
                  <a:tcPr/>
                </a:tc>
                <a:tc>
                  <a:txBody>
                    <a:bodyPr/>
                    <a:lstStyle/>
                    <a:p>
                      <a:r>
                        <a:rPr lang="en-US" sz="1200" dirty="0">
                          <a:latin typeface="Calibri" panose="020F0502020204030204" pitchFamily="34" charset="0"/>
                        </a:rPr>
                        <a:t>2 Kings 15:13-15</a:t>
                      </a:r>
                    </a:p>
                  </a:txBody>
                  <a:tcPr/>
                </a:tc>
                <a:tc>
                  <a:txBody>
                    <a:bodyPr/>
                    <a:lstStyle/>
                    <a:p>
                      <a:endParaRPr lang="en-US" sz="1200" dirty="0">
                        <a:latin typeface="Calibri" panose="020F0502020204030204" pitchFamily="34" charset="0"/>
                      </a:endParaRPr>
                    </a:p>
                  </a:txBody>
                  <a:tcPr>
                    <a:solidFill>
                      <a:schemeClr val="bg1"/>
                    </a:solidFill>
                  </a:tcPr>
                </a:tc>
                <a:tc>
                  <a:txBody>
                    <a:bodyPr/>
                    <a:lstStyle/>
                    <a:p>
                      <a:pPr fontAlgn="base"/>
                      <a:r>
                        <a:rPr lang="en-US" sz="1200" dirty="0">
                          <a:effectLst/>
                          <a:latin typeface="Calibri" panose="020F0502020204030204" pitchFamily="34" charset="0"/>
                        </a:rPr>
                        <a:t>Shallum ruled one month in Israel before his assassination.</a:t>
                      </a:r>
                    </a:p>
                  </a:txBody>
                  <a:tcPr>
                    <a:solidFill>
                      <a:schemeClr val="bg1"/>
                    </a:solidFill>
                  </a:tcPr>
                </a:tc>
                <a:extLst>
                  <a:ext uri="{0D108BD9-81ED-4DB2-BD59-A6C34878D82A}">
                    <a16:rowId xmlns:a16="http://schemas.microsoft.com/office/drawing/2014/main" val="10007"/>
                  </a:ext>
                </a:extLst>
              </a:tr>
              <a:tr h="370840">
                <a:tc>
                  <a:txBody>
                    <a:bodyPr/>
                    <a:lstStyle/>
                    <a:p>
                      <a:r>
                        <a:rPr lang="en-US" sz="1200" dirty="0">
                          <a:latin typeface="Calibri" panose="020F0502020204030204" pitchFamily="34" charset="0"/>
                        </a:rPr>
                        <a:t>752</a:t>
                      </a:r>
                      <a:r>
                        <a:rPr lang="en-US" sz="1200" baseline="0" dirty="0"/>
                        <a:t> B.C.</a:t>
                      </a:r>
                      <a:endParaRPr lang="en-US" sz="1200" dirty="0"/>
                    </a:p>
                  </a:txBody>
                  <a:tcPr/>
                </a:tc>
                <a:tc>
                  <a:txBody>
                    <a:bodyPr/>
                    <a:lstStyle/>
                    <a:p>
                      <a:r>
                        <a:rPr lang="en-US" sz="1200" dirty="0">
                          <a:latin typeface="Calibri" panose="020F0502020204030204" pitchFamily="34" charset="0"/>
                        </a:rPr>
                        <a:t>2 Kings 15:16-18</a:t>
                      </a:r>
                    </a:p>
                  </a:txBody>
                  <a:tcPr/>
                </a:tc>
                <a:tc>
                  <a:txBody>
                    <a:bodyPr/>
                    <a:lstStyle/>
                    <a:p>
                      <a:endParaRPr lang="en-US" sz="1200" dirty="0">
                        <a:latin typeface="Calibri" panose="020F0502020204030204" pitchFamily="34" charset="0"/>
                      </a:endParaRPr>
                    </a:p>
                  </a:txBody>
                  <a:tcPr>
                    <a:solidFill>
                      <a:schemeClr val="bg1"/>
                    </a:solidFill>
                  </a:tcPr>
                </a:tc>
                <a:tc>
                  <a:txBody>
                    <a:bodyPr/>
                    <a:lstStyle/>
                    <a:p>
                      <a:pPr fontAlgn="base"/>
                      <a:r>
                        <a:rPr lang="en-US" sz="1200" dirty="0" err="1">
                          <a:effectLst/>
                          <a:latin typeface="Calibri" panose="020F0502020204030204" pitchFamily="34" charset="0"/>
                        </a:rPr>
                        <a:t>Menahem</a:t>
                      </a:r>
                      <a:r>
                        <a:rPr lang="en-US" sz="1200" dirty="0">
                          <a:effectLst/>
                        </a:rPr>
                        <a:t> began a ten-year reign of terror and wickedness in the Northern Kingdom.</a:t>
                      </a:r>
                    </a:p>
                  </a:txBody>
                  <a:tcPr>
                    <a:solidFill>
                      <a:schemeClr val="bg1"/>
                    </a:solidFill>
                  </a:tcPr>
                </a:tc>
                <a:extLst>
                  <a:ext uri="{0D108BD9-81ED-4DB2-BD59-A6C34878D82A}">
                    <a16:rowId xmlns:a16="http://schemas.microsoft.com/office/drawing/2014/main" val="10008"/>
                  </a:ext>
                </a:extLst>
              </a:tr>
            </a:tbl>
          </a:graphicData>
        </a:graphic>
      </p:graphicFrame>
      <p:sp>
        <p:nvSpPr>
          <p:cNvPr id="11" name="Rectangle 10"/>
          <p:cNvSpPr/>
          <p:nvPr/>
        </p:nvSpPr>
        <p:spPr>
          <a:xfrm>
            <a:off x="402771" y="152400"/>
            <a:ext cx="10548257" cy="923330"/>
          </a:xfrm>
          <a:prstGeom prst="rect">
            <a:avLst/>
          </a:prstGeom>
        </p:spPr>
        <p:txBody>
          <a:bodyPr wrap="square">
            <a:spAutoFit/>
          </a:bodyPr>
          <a:lstStyle/>
          <a:p>
            <a:pPr algn="ctr"/>
            <a:r>
              <a:rPr lang="en-US" b="0" i="0" dirty="0">
                <a:solidFill>
                  <a:srgbClr val="333333"/>
                </a:solidFill>
                <a:effectLst/>
                <a:latin typeface="Calibri" panose="020F0502020204030204" pitchFamily="34" charset="0"/>
              </a:rPr>
              <a:t>Isaiah was a prophet-statesman who ministered during the reigns of four kings of Judah. The historical records of this time come from three major sources: the second book of Kings, the second book of Chronicles, and the writings of Isaiah.</a:t>
            </a:r>
            <a:endParaRPr lang="en-US" dirty="0">
              <a:latin typeface="Calibri" panose="020F0502020204030204" pitchFamily="34" charset="0"/>
            </a:endParaRPr>
          </a:p>
        </p:txBody>
      </p:sp>
    </p:spTree>
    <p:extLst>
      <p:ext uri="{BB962C8B-B14F-4D97-AF65-F5344CB8AC3E}">
        <p14:creationId xmlns:p14="http://schemas.microsoft.com/office/powerpoint/2010/main" val="208687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E2412-AC2B-755F-F27F-9C762A058D11}"/>
            </a:ext>
          </a:extLst>
        </p:cNvPr>
        <p:cNvGrpSpPr/>
        <p:nvPr/>
      </p:nvGrpSpPr>
      <p:grpSpPr>
        <a:xfrm>
          <a:off x="0" y="0"/>
          <a:ext cx="0" cy="0"/>
          <a:chOff x="0" y="0"/>
          <a:chExt cx="0" cy="0"/>
        </a:xfrm>
      </p:grpSpPr>
      <p:pic>
        <p:nvPicPr>
          <p:cNvPr id="1026" name="Picture 2" descr="https://sw4eu.com/wp-content/uploads/2015/03/grunge-blue-background.jpg">
            <a:extLst>
              <a:ext uri="{FF2B5EF4-FFF2-40B4-BE49-F238E27FC236}">
                <a16:creationId xmlns:a16="http://schemas.microsoft.com/office/drawing/2014/main" id="{B6CE7BA3-51B9-CE50-9FFA-9D68C54042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4DDEFC-E36E-BAB9-EF37-71F3D561F78C}"/>
              </a:ext>
            </a:extLst>
          </p:cNvPr>
          <p:cNvSpPr txBox="1"/>
          <p:nvPr/>
        </p:nvSpPr>
        <p:spPr>
          <a:xfrm>
            <a:off x="-119743" y="0"/>
            <a:ext cx="121158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The Old Testament</a:t>
            </a:r>
          </a:p>
        </p:txBody>
      </p:sp>
      <p:sp>
        <p:nvSpPr>
          <p:cNvPr id="25" name="TextBox 24">
            <a:extLst>
              <a:ext uri="{FF2B5EF4-FFF2-40B4-BE49-F238E27FC236}">
                <a16:creationId xmlns:a16="http://schemas.microsoft.com/office/drawing/2014/main" id="{F34C1EFC-9688-C05D-8C71-69F32728A71F}"/>
              </a:ext>
            </a:extLst>
          </p:cNvPr>
          <p:cNvSpPr txBox="1"/>
          <p:nvPr/>
        </p:nvSpPr>
        <p:spPr>
          <a:xfrm>
            <a:off x="612913" y="1478453"/>
            <a:ext cx="6155634" cy="1384995"/>
          </a:xfrm>
          <a:prstGeom prst="rect">
            <a:avLst/>
          </a:prstGeom>
          <a:noFill/>
        </p:spPr>
        <p:txBody>
          <a:bodyPr wrap="square">
            <a:spAutoFit/>
          </a:bodyPr>
          <a:lstStyle/>
          <a:p>
            <a:r>
              <a:rPr lang="en-US" sz="2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Old Testament is organized into four sections: the Law, History, Poetry, and the Prophets. </a:t>
            </a:r>
          </a:p>
        </p:txBody>
      </p:sp>
      <p:grpSp>
        <p:nvGrpSpPr>
          <p:cNvPr id="26" name="Group 25">
            <a:extLst>
              <a:ext uri="{FF2B5EF4-FFF2-40B4-BE49-F238E27FC236}">
                <a16:creationId xmlns:a16="http://schemas.microsoft.com/office/drawing/2014/main" id="{C2FBC590-4B77-B84E-A9F7-1370F4DD800C}"/>
              </a:ext>
            </a:extLst>
          </p:cNvPr>
          <p:cNvGrpSpPr/>
          <p:nvPr/>
        </p:nvGrpSpPr>
        <p:grpSpPr>
          <a:xfrm>
            <a:off x="7624210" y="1107996"/>
            <a:ext cx="2979879" cy="3640939"/>
            <a:chOff x="2819400" y="3657600"/>
            <a:chExt cx="1447800" cy="2048762"/>
          </a:xfrm>
        </p:grpSpPr>
        <p:sp>
          <p:nvSpPr>
            <p:cNvPr id="28" name="Rectangle 27">
              <a:extLst>
                <a:ext uri="{FF2B5EF4-FFF2-40B4-BE49-F238E27FC236}">
                  <a16:creationId xmlns:a16="http://schemas.microsoft.com/office/drawing/2014/main" id="{3174848B-CBD9-3960-0A42-7C7249BE7D27}"/>
                </a:ext>
              </a:extLst>
            </p:cNvPr>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A021B02-6F22-A085-C95E-EE16CC818D72}"/>
                </a:ext>
              </a:extLst>
            </p:cNvPr>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6DB0A47-923D-B5FC-F167-7911C443F7B3}"/>
                </a:ext>
              </a:extLst>
            </p:cNvPr>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Old Testament</a:t>
              </a:r>
            </a:p>
          </p:txBody>
        </p:sp>
        <p:sp>
          <p:nvSpPr>
            <p:cNvPr id="31" name="Rectangle 30">
              <a:extLst>
                <a:ext uri="{FF2B5EF4-FFF2-40B4-BE49-F238E27FC236}">
                  <a16:creationId xmlns:a16="http://schemas.microsoft.com/office/drawing/2014/main" id="{E621FE59-5C09-968E-AF30-3D6CB8969F75}"/>
                </a:ext>
              </a:extLst>
            </p:cNvPr>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9FDA063-37CA-7BEA-D835-99032B7DDB8F}"/>
              </a:ext>
            </a:extLst>
          </p:cNvPr>
          <p:cNvGrpSpPr/>
          <p:nvPr/>
        </p:nvGrpSpPr>
        <p:grpSpPr>
          <a:xfrm>
            <a:off x="1587911" y="2993482"/>
            <a:ext cx="10051821" cy="3640943"/>
            <a:chOff x="1587911" y="2993482"/>
            <a:chExt cx="10051821" cy="3640943"/>
          </a:xfrm>
        </p:grpSpPr>
        <p:grpSp>
          <p:nvGrpSpPr>
            <p:cNvPr id="32" name="Group 31">
              <a:extLst>
                <a:ext uri="{FF2B5EF4-FFF2-40B4-BE49-F238E27FC236}">
                  <a16:creationId xmlns:a16="http://schemas.microsoft.com/office/drawing/2014/main" id="{B7C4952A-C72D-9BD4-7F77-DD849CC0AC4A}"/>
                </a:ext>
              </a:extLst>
            </p:cNvPr>
            <p:cNvGrpSpPr/>
            <p:nvPr/>
          </p:nvGrpSpPr>
          <p:grpSpPr>
            <a:xfrm>
              <a:off x="1587911" y="2993482"/>
              <a:ext cx="2810519" cy="3640943"/>
              <a:chOff x="2819400" y="3657598"/>
              <a:chExt cx="1365515" cy="2048764"/>
            </a:xfrm>
          </p:grpSpPr>
          <p:sp>
            <p:nvSpPr>
              <p:cNvPr id="33" name="Rectangle 32">
                <a:extLst>
                  <a:ext uri="{FF2B5EF4-FFF2-40B4-BE49-F238E27FC236}">
                    <a16:creationId xmlns:a16="http://schemas.microsoft.com/office/drawing/2014/main" id="{75578051-2E3C-E5F9-BD58-C0584F16E096}"/>
                  </a:ext>
                </a:extLst>
              </p:cNvPr>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D71C8F0-E3B7-9E73-7C8D-07D2D358736D}"/>
                  </a:ext>
                </a:extLst>
              </p:cNvPr>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60F3F82-53DA-F708-3C52-E70464E745AA}"/>
                  </a:ext>
                </a:extLst>
              </p:cNvPr>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Isaiah</a:t>
                </a:r>
              </a:p>
            </p:txBody>
          </p:sp>
          <p:sp>
            <p:nvSpPr>
              <p:cNvPr id="36" name="Rectangle 35">
                <a:extLst>
                  <a:ext uri="{FF2B5EF4-FFF2-40B4-BE49-F238E27FC236}">
                    <a16:creationId xmlns:a16="http://schemas.microsoft.com/office/drawing/2014/main" id="{522DEAC5-C9E5-91F9-9871-4FB0CE763551}"/>
                  </a:ext>
                </a:extLst>
              </p:cNvPr>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96BA9CB7-7C01-E42D-1C3F-B63FD2AA70AC}"/>
                </a:ext>
              </a:extLst>
            </p:cNvPr>
            <p:cNvSpPr txBox="1"/>
            <p:nvPr/>
          </p:nvSpPr>
          <p:spPr>
            <a:xfrm>
              <a:off x="4950698" y="4965736"/>
              <a:ext cx="6689034" cy="1384995"/>
            </a:xfrm>
            <a:prstGeom prst="rect">
              <a:avLst/>
            </a:prstGeom>
            <a:noFill/>
          </p:spPr>
          <p:txBody>
            <a:bodyPr wrap="square">
              <a:spAutoFit/>
            </a:bodyPr>
            <a:lstStyle/>
            <a:p>
              <a:r>
                <a:rPr lang="en-US" sz="2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book of Isaiah is the first book of the Prophets, the final section of the Old Testament, which concludes with Malachi.</a:t>
              </a:r>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0912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54494313"/>
              </p:ext>
            </p:extLst>
          </p:nvPr>
        </p:nvGraphicFramePr>
        <p:xfrm>
          <a:off x="301169" y="217714"/>
          <a:ext cx="11498944" cy="6350000"/>
        </p:xfrm>
        <a:graphic>
          <a:graphicData uri="http://schemas.openxmlformats.org/drawingml/2006/table">
            <a:tbl>
              <a:tblPr firstRow="1" bandRow="1">
                <a:tableStyleId>{5940675A-B579-460E-94D1-54222C63F5DA}</a:tableStyleId>
              </a:tblPr>
              <a:tblGrid>
                <a:gridCol w="1440545">
                  <a:extLst>
                    <a:ext uri="{9D8B030D-6E8A-4147-A177-3AD203B41FA5}">
                      <a16:colId xmlns:a16="http://schemas.microsoft.com/office/drawing/2014/main" val="20000"/>
                    </a:ext>
                  </a:extLst>
                </a:gridCol>
                <a:gridCol w="1709058">
                  <a:extLst>
                    <a:ext uri="{9D8B030D-6E8A-4147-A177-3AD203B41FA5}">
                      <a16:colId xmlns:a16="http://schemas.microsoft.com/office/drawing/2014/main" val="20001"/>
                    </a:ext>
                  </a:extLst>
                </a:gridCol>
                <a:gridCol w="2220685">
                  <a:extLst>
                    <a:ext uri="{9D8B030D-6E8A-4147-A177-3AD203B41FA5}">
                      <a16:colId xmlns:a16="http://schemas.microsoft.com/office/drawing/2014/main" val="20002"/>
                    </a:ext>
                  </a:extLst>
                </a:gridCol>
                <a:gridCol w="6128656">
                  <a:extLst>
                    <a:ext uri="{9D8B030D-6E8A-4147-A177-3AD203B41FA5}">
                      <a16:colId xmlns:a16="http://schemas.microsoft.com/office/drawing/2014/main" val="20003"/>
                    </a:ext>
                  </a:extLst>
                </a:gridCol>
              </a:tblGrid>
              <a:tr h="1219200">
                <a:tc>
                  <a:txBody>
                    <a:bodyPr/>
                    <a:lstStyle/>
                    <a:p>
                      <a:r>
                        <a:rPr lang="en-US" sz="1200" dirty="0">
                          <a:latin typeface="Calibri" panose="020F0502020204030204" pitchFamily="34" charset="0"/>
                        </a:rPr>
                        <a:t>743 B.C.</a:t>
                      </a:r>
                    </a:p>
                  </a:txBody>
                  <a:tcPr/>
                </a:tc>
                <a:tc>
                  <a:txBody>
                    <a:bodyPr/>
                    <a:lstStyle/>
                    <a:p>
                      <a:r>
                        <a:rPr lang="en-US" sz="1200" dirty="0">
                          <a:latin typeface="Calibri" panose="020F0502020204030204" pitchFamily="34" charset="0"/>
                        </a:rPr>
                        <a:t>2 Kings 15:19-21</a:t>
                      </a:r>
                    </a:p>
                  </a:txBody>
                  <a:tcPr/>
                </a:tc>
                <a:tc>
                  <a:txBody>
                    <a:bodyPr/>
                    <a:lstStyle/>
                    <a:p>
                      <a:endParaRPr lang="en-US" sz="1200" dirty="0">
                        <a:latin typeface="Calibri" panose="020F0502020204030204" pitchFamily="34" charset="0"/>
                      </a:endParaRPr>
                    </a:p>
                  </a:txBody>
                  <a:tcPr/>
                </a:tc>
                <a:tc>
                  <a:txBody>
                    <a:bodyPr/>
                    <a:lstStyle/>
                    <a:p>
                      <a:pPr fontAlgn="base"/>
                      <a:r>
                        <a:rPr lang="en-US" sz="1200" dirty="0">
                          <a:effectLst/>
                          <a:latin typeface="Calibri" panose="020F0502020204030204" pitchFamily="34" charset="0"/>
                        </a:rPr>
                        <a:t>The Northern Kingdom was attacked by the Assyrians. </a:t>
                      </a:r>
                      <a:r>
                        <a:rPr lang="en-US" sz="1200" dirty="0" err="1">
                          <a:effectLst/>
                        </a:rPr>
                        <a:t>Tiglath-pileser</a:t>
                      </a:r>
                      <a:r>
                        <a:rPr lang="en-US" sz="1200" dirty="0">
                          <a:effectLst/>
                        </a:rPr>
                        <a:t> III (also known as </a:t>
                      </a:r>
                      <a:r>
                        <a:rPr lang="en-US" sz="1200" dirty="0" err="1">
                          <a:effectLst/>
                        </a:rPr>
                        <a:t>Pul</a:t>
                      </a:r>
                      <a:r>
                        <a:rPr lang="en-US" sz="1200" dirty="0">
                          <a:effectLst/>
                        </a:rPr>
                        <a:t>) secured tribute from the king of Israel, who had exacted the money from the wealthy of his kingdom. The ancient historical texts of </a:t>
                      </a:r>
                      <a:r>
                        <a:rPr lang="en-US" sz="1200" dirty="0" err="1">
                          <a:effectLst/>
                        </a:rPr>
                        <a:t>Tiglath-pileser</a:t>
                      </a:r>
                      <a:r>
                        <a:rPr lang="en-US" sz="1200" dirty="0">
                          <a:effectLst/>
                        </a:rPr>
                        <a:t> III at Nimrod confirm this scriptural account. These texts report tribute of gold and silver paid by “</a:t>
                      </a:r>
                      <a:r>
                        <a:rPr lang="en-US" sz="1200" dirty="0" err="1">
                          <a:effectLst/>
                        </a:rPr>
                        <a:t>Menahem</a:t>
                      </a:r>
                      <a:r>
                        <a:rPr lang="en-US" sz="1200" dirty="0">
                          <a:effectLst/>
                        </a:rPr>
                        <a:t> of Samaria” </a:t>
                      </a:r>
                    </a:p>
                    <a:p>
                      <a:pPr fontAlgn="base"/>
                      <a:r>
                        <a:rPr lang="en-US" sz="1000" dirty="0">
                          <a:effectLst/>
                        </a:rPr>
                        <a:t>(see James B. Pritchard, ed., </a:t>
                      </a:r>
                      <a:r>
                        <a:rPr lang="en-US" sz="1000" i="1" dirty="0">
                          <a:effectLst/>
                        </a:rPr>
                        <a:t>Ancient Near Eastern Texts Relating to the Old </a:t>
                      </a:r>
                      <a:r>
                        <a:rPr lang="en-US" sz="1000" i="1" dirty="0" err="1">
                          <a:effectLst/>
                        </a:rPr>
                        <a:t>Testament,</a:t>
                      </a:r>
                      <a:r>
                        <a:rPr lang="en-US" sz="1000" dirty="0" err="1">
                          <a:effectLst/>
                        </a:rPr>
                        <a:t>p</a:t>
                      </a:r>
                      <a:r>
                        <a:rPr lang="en-US" sz="1000" dirty="0">
                          <a:effectLst/>
                        </a:rPr>
                        <a:t>. 283).</a:t>
                      </a:r>
                    </a:p>
                    <a:p>
                      <a:endParaRPr lang="en-US" sz="1200" dirty="0"/>
                    </a:p>
                  </a:txBody>
                  <a:tcPr/>
                </a:tc>
                <a:extLst>
                  <a:ext uri="{0D108BD9-81ED-4DB2-BD59-A6C34878D82A}">
                    <a16:rowId xmlns:a16="http://schemas.microsoft.com/office/drawing/2014/main" val="10000"/>
                  </a:ext>
                </a:extLst>
              </a:tr>
              <a:tr h="370840">
                <a:tc>
                  <a:txBody>
                    <a:bodyPr/>
                    <a:lstStyle/>
                    <a:p>
                      <a:r>
                        <a:rPr lang="en-US" sz="1200" dirty="0">
                          <a:latin typeface="Calibri" panose="020F0502020204030204" pitchFamily="34" charset="0"/>
                        </a:rPr>
                        <a:t>742</a:t>
                      </a:r>
                      <a:r>
                        <a:rPr lang="en-US" sz="1200" baseline="0" dirty="0"/>
                        <a:t> B.C.</a:t>
                      </a:r>
                      <a:endParaRPr lang="en-US" sz="1200" dirty="0"/>
                    </a:p>
                  </a:txBody>
                  <a:tcPr/>
                </a:tc>
                <a:tc>
                  <a:txBody>
                    <a:bodyPr/>
                    <a:lstStyle/>
                    <a:p>
                      <a:r>
                        <a:rPr lang="en-US" sz="1200" dirty="0">
                          <a:latin typeface="Calibri" panose="020F0502020204030204" pitchFamily="34" charset="0"/>
                        </a:rPr>
                        <a:t>2 Kings 15:22-26</a:t>
                      </a:r>
                    </a:p>
                  </a:txBody>
                  <a:tcPr/>
                </a:tc>
                <a:tc>
                  <a:txBody>
                    <a:bodyPr/>
                    <a:lstStyle/>
                    <a:p>
                      <a:r>
                        <a:rPr lang="en-US" sz="1200" dirty="0">
                          <a:latin typeface="Calibri" panose="020F0502020204030204" pitchFamily="34" charset="0"/>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rPr>
                        <a:t>Pekahiah</a:t>
                      </a:r>
                      <a:r>
                        <a:rPr lang="en-US" sz="1200" dirty="0">
                          <a:effectLst/>
                        </a:rPr>
                        <a:t> ruled two years in Israel before being assassinated by his successor</a:t>
                      </a:r>
                      <a:endParaRPr lang="en-US" sz="1200" dirty="0"/>
                    </a:p>
                  </a:txBody>
                  <a:tcPr/>
                </a:tc>
                <a:extLst>
                  <a:ext uri="{0D108BD9-81ED-4DB2-BD59-A6C34878D82A}">
                    <a16:rowId xmlns:a16="http://schemas.microsoft.com/office/drawing/2014/main" val="10001"/>
                  </a:ext>
                </a:extLst>
              </a:tr>
              <a:tr h="370840">
                <a:tc>
                  <a:txBody>
                    <a:bodyPr/>
                    <a:lstStyle/>
                    <a:p>
                      <a:r>
                        <a:rPr lang="en-US" sz="1200" dirty="0">
                          <a:latin typeface="Calibri" panose="020F0502020204030204" pitchFamily="34" charset="0"/>
                        </a:rPr>
                        <a:t>740 B.C.</a:t>
                      </a:r>
                    </a:p>
                  </a:txBody>
                  <a:tcPr/>
                </a:tc>
                <a:tc>
                  <a:txBody>
                    <a:bodyPr/>
                    <a:lstStyle/>
                    <a:p>
                      <a:r>
                        <a:rPr lang="en-US" sz="1200" dirty="0">
                          <a:latin typeface="Calibri" panose="020F0502020204030204" pitchFamily="34" charset="0"/>
                        </a:rPr>
                        <a:t>2 Kings 15:27-31</a:t>
                      </a:r>
                    </a:p>
                  </a:txBody>
                  <a:tcPr/>
                </a:tc>
                <a:tc>
                  <a:txBody>
                    <a:bodyPr/>
                    <a:lstStyle/>
                    <a:p>
                      <a:endParaRPr lang="en-US" sz="1200" dirty="0">
                        <a:latin typeface="Calibri" panose="020F050202020403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rPr>
                        <a:t>Pekah</a:t>
                      </a:r>
                      <a:r>
                        <a:rPr lang="en-US" sz="1200" dirty="0">
                          <a:effectLst/>
                        </a:rPr>
                        <a:t>, son of </a:t>
                      </a:r>
                      <a:r>
                        <a:rPr lang="en-US" sz="1200" dirty="0" err="1">
                          <a:effectLst/>
                        </a:rPr>
                        <a:t>Remaliah</a:t>
                      </a:r>
                      <a:r>
                        <a:rPr lang="en-US" sz="1200" dirty="0">
                          <a:effectLst/>
                        </a:rPr>
                        <a:t>, reigned over the Northern Kingdom. The king formed an alliance with the Syrians against the Assyrians. The coalition also threatened </a:t>
                      </a:r>
                      <a:endParaRPr lang="en-US" sz="1200" dirty="0"/>
                    </a:p>
                  </a:txBody>
                  <a:tcPr>
                    <a:solidFill>
                      <a:schemeClr val="bg1"/>
                    </a:solidFill>
                  </a:tcPr>
                </a:tc>
                <a:extLst>
                  <a:ext uri="{0D108BD9-81ED-4DB2-BD59-A6C34878D82A}">
                    <a16:rowId xmlns:a16="http://schemas.microsoft.com/office/drawing/2014/main" val="10002"/>
                  </a:ext>
                </a:extLst>
              </a:tr>
              <a:tr h="370840">
                <a:tc>
                  <a:txBody>
                    <a:bodyPr/>
                    <a:lstStyle/>
                    <a:p>
                      <a:r>
                        <a:rPr lang="en-US" sz="1200" dirty="0">
                          <a:latin typeface="Calibri" panose="020F0502020204030204" pitchFamily="34" charset="0"/>
                        </a:rPr>
                        <a:t>740 B.C.</a:t>
                      </a:r>
                    </a:p>
                  </a:txBody>
                  <a:tcPr/>
                </a:tc>
                <a:tc>
                  <a:txBody>
                    <a:bodyPr/>
                    <a:lstStyle/>
                    <a:p>
                      <a:r>
                        <a:rPr lang="en-US" sz="1200" dirty="0">
                          <a:latin typeface="Calibri" panose="020F0502020204030204" pitchFamily="34" charset="0"/>
                        </a:rPr>
                        <a:t>2 kings 15:37;</a:t>
                      </a:r>
                      <a:r>
                        <a:rPr lang="en-US" sz="1200" baseline="0" dirty="0"/>
                        <a:t> 16:5-6</a:t>
                      </a:r>
                      <a:endParaRPr lang="en-US" sz="1200" dirty="0"/>
                    </a:p>
                  </a:txBody>
                  <a:tcPr/>
                </a:tc>
                <a:tc>
                  <a:txBody>
                    <a:bodyPr/>
                    <a:lstStyle/>
                    <a:p>
                      <a:r>
                        <a:rPr lang="en-US" sz="1200" dirty="0">
                          <a:latin typeface="Calibri" panose="020F0502020204030204" pitchFamily="34" charset="0"/>
                        </a:rPr>
                        <a:t>Isaiah 9:1</a:t>
                      </a:r>
                    </a:p>
                  </a:txBody>
                  <a:tcPr>
                    <a:solidFill>
                      <a:schemeClr val="accent5">
                        <a:lumMod val="40000"/>
                        <a:lumOff val="60000"/>
                      </a:schemeClr>
                    </a:solidFill>
                  </a:tcPr>
                </a:tc>
                <a:tc>
                  <a:txBody>
                    <a:bodyPr/>
                    <a:lstStyle/>
                    <a:p>
                      <a:r>
                        <a:rPr lang="en-US" sz="1200" b="0" i="0" dirty="0">
                          <a:solidFill>
                            <a:srgbClr val="333333"/>
                          </a:solidFill>
                          <a:effectLst/>
                          <a:latin typeface="Calibri" panose="020F0502020204030204" pitchFamily="34" charset="0"/>
                        </a:rPr>
                        <a:t>Finally </a:t>
                      </a:r>
                      <a:r>
                        <a:rPr lang="en-US" sz="1200" b="0" i="0" dirty="0" err="1">
                          <a:solidFill>
                            <a:srgbClr val="333333"/>
                          </a:solidFill>
                          <a:effectLst/>
                          <a:latin typeface="Calibri" panose="020F0502020204030204" pitchFamily="34" charset="0"/>
                        </a:rPr>
                        <a:t>Tiglath-pileser</a:t>
                      </a:r>
                      <a:r>
                        <a:rPr lang="en-US" sz="1200" b="0" i="0" dirty="0">
                          <a:solidFill>
                            <a:srgbClr val="333333"/>
                          </a:solidFill>
                          <a:effectLst/>
                          <a:latin typeface="Calibri" panose="020F0502020204030204" pitchFamily="34" charset="0"/>
                        </a:rPr>
                        <a:t> III captured the northern regions and took many of the inhabitants hostage. This action opened the way for </a:t>
                      </a:r>
                      <a:r>
                        <a:rPr lang="en-US" sz="1200" b="0" i="0" dirty="0" err="1">
                          <a:solidFill>
                            <a:srgbClr val="333333"/>
                          </a:solidFill>
                          <a:effectLst/>
                          <a:latin typeface="Calibri" panose="020F0502020204030204" pitchFamily="34" charset="0"/>
                        </a:rPr>
                        <a:t>Hoshea</a:t>
                      </a:r>
                      <a:r>
                        <a:rPr lang="en-US" sz="1200" b="0" i="0" dirty="0">
                          <a:solidFill>
                            <a:srgbClr val="333333"/>
                          </a:solidFill>
                          <a:effectLst/>
                          <a:latin typeface="Calibri" panose="020F0502020204030204" pitchFamily="34" charset="0"/>
                        </a:rPr>
                        <a:t> to obtain the throne of the Northern Kingdom. Isaiah referred to this conquest in warning of further threats to the nations of God—both Israel and Judah.</a:t>
                      </a:r>
                      <a:endParaRPr lang="en-US" sz="1200" dirty="0">
                        <a:latin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0003"/>
                  </a:ext>
                </a:extLst>
              </a:tr>
              <a:tr h="370840">
                <a:tc>
                  <a:txBody>
                    <a:bodyPr/>
                    <a:lstStyle/>
                    <a:p>
                      <a:r>
                        <a:rPr lang="en-US" sz="1200" dirty="0">
                          <a:latin typeface="Calibri" panose="020F0502020204030204" pitchFamily="34" charset="0"/>
                        </a:rPr>
                        <a:t>740</a:t>
                      </a:r>
                      <a:r>
                        <a:rPr lang="en-US" sz="1200" baseline="0" dirty="0"/>
                        <a:t> B.C.</a:t>
                      </a:r>
                      <a:endParaRPr lang="en-US" sz="1200" dirty="0"/>
                    </a:p>
                  </a:txBody>
                  <a:tcPr/>
                </a:tc>
                <a:tc>
                  <a:txBody>
                    <a:bodyPr/>
                    <a:lstStyle/>
                    <a:p>
                      <a:r>
                        <a:rPr lang="en-US" sz="1200" dirty="0">
                          <a:latin typeface="Calibri" panose="020F0502020204030204" pitchFamily="34" charset="0"/>
                        </a:rPr>
                        <a:t>2 Kings 15:32-36</a:t>
                      </a:r>
                    </a:p>
                  </a:txBody>
                  <a:tcPr/>
                </a:tc>
                <a:tc>
                  <a:txBody>
                    <a:bodyPr/>
                    <a:lstStyle/>
                    <a:p>
                      <a:r>
                        <a:rPr lang="en-US" sz="1200" dirty="0">
                          <a:latin typeface="Calibri" panose="020F0502020204030204" pitchFamily="34" charset="0"/>
                        </a:rPr>
                        <a:t>2 Chronicles 27:1-6</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panose="020F0502020204030204" pitchFamily="34" charset="0"/>
                        </a:rPr>
                        <a:t>Jotham</a:t>
                      </a:r>
                      <a:r>
                        <a:rPr lang="en-US" sz="1200" dirty="0">
                          <a:effectLst/>
                        </a:rPr>
                        <a:t> enlarged the temple gate and strengthened the fortifications of the nation of Judah. The Ammonites attempted to overthrow the tribute of Judah begun by King </a:t>
                      </a:r>
                      <a:r>
                        <a:rPr lang="en-US" sz="1200" dirty="0" err="1">
                          <a:effectLst/>
                        </a:rPr>
                        <a:t>Uzziah</a:t>
                      </a:r>
                      <a:r>
                        <a:rPr lang="en-US" sz="1200" dirty="0">
                          <a:effectLst/>
                        </a:rPr>
                        <a:t>, but they were not successful</a:t>
                      </a:r>
                    </a:p>
                  </a:txBody>
                  <a:tcPr>
                    <a:solidFill>
                      <a:schemeClr val="bg1"/>
                    </a:solidFill>
                  </a:tcPr>
                </a:tc>
                <a:extLst>
                  <a:ext uri="{0D108BD9-81ED-4DB2-BD59-A6C34878D82A}">
                    <a16:rowId xmlns:a16="http://schemas.microsoft.com/office/drawing/2014/main" val="10004"/>
                  </a:ext>
                </a:extLst>
              </a:tr>
              <a:tr h="370840">
                <a:tc>
                  <a:txBody>
                    <a:bodyPr/>
                    <a:lstStyle/>
                    <a:p>
                      <a:r>
                        <a:rPr lang="en-US" sz="1200" dirty="0">
                          <a:latin typeface="Calibri" panose="020F0502020204030204" pitchFamily="34" charset="0"/>
                        </a:rPr>
                        <a:t>735 B.C.</a:t>
                      </a:r>
                    </a:p>
                  </a:txBody>
                  <a:tcPr/>
                </a:tc>
                <a:tc>
                  <a:txBody>
                    <a:bodyPr/>
                    <a:lstStyle/>
                    <a:p>
                      <a:r>
                        <a:rPr lang="en-US" sz="1200" dirty="0">
                          <a:latin typeface="Calibri" panose="020F0502020204030204" pitchFamily="34" charset="0"/>
                        </a:rPr>
                        <a:t>2 Kings 15:36-38</a:t>
                      </a:r>
                    </a:p>
                  </a:txBody>
                  <a:tcPr/>
                </a:tc>
                <a:tc>
                  <a:txBody>
                    <a:bodyPr/>
                    <a:lstStyle/>
                    <a:p>
                      <a:r>
                        <a:rPr lang="en-US" sz="1200" dirty="0">
                          <a:latin typeface="Calibri" panose="020F0502020204030204" pitchFamily="34" charset="0"/>
                        </a:rPr>
                        <a:t>2 Chronicles 27:7-9</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The coalition of </a:t>
                      </a:r>
                      <a:r>
                        <a:rPr lang="en-US" sz="1200" dirty="0" err="1">
                          <a:effectLst/>
                        </a:rPr>
                        <a:t>Pekah</a:t>
                      </a:r>
                      <a:r>
                        <a:rPr lang="en-US" sz="1200" dirty="0">
                          <a:effectLst/>
                        </a:rPr>
                        <a:t>, king of Israel, and </a:t>
                      </a:r>
                      <a:r>
                        <a:rPr lang="en-US" sz="1200" dirty="0" err="1">
                          <a:effectLst/>
                        </a:rPr>
                        <a:t>Rezin</a:t>
                      </a:r>
                      <a:r>
                        <a:rPr lang="en-US" sz="1200" dirty="0">
                          <a:effectLst/>
                        </a:rPr>
                        <a:t>, king of Syria, began an attempt to subjugate Judah during this era.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txBody>
                  <a:tcPr>
                    <a:solidFill>
                      <a:schemeClr val="bg1"/>
                    </a:solidFill>
                  </a:tcPr>
                </a:tc>
                <a:extLst>
                  <a:ext uri="{0D108BD9-81ED-4DB2-BD59-A6C34878D82A}">
                    <a16:rowId xmlns:a16="http://schemas.microsoft.com/office/drawing/2014/main" val="10005"/>
                  </a:ext>
                </a:extLst>
              </a:tr>
              <a:tr h="370840">
                <a:tc>
                  <a:txBody>
                    <a:bodyPr/>
                    <a:lstStyle/>
                    <a:p>
                      <a:r>
                        <a:rPr lang="en-US" sz="1200" dirty="0">
                          <a:latin typeface="Calibri" panose="020F0502020204030204" pitchFamily="34" charset="0"/>
                        </a:rPr>
                        <a:t>732 B.C.</a:t>
                      </a:r>
                    </a:p>
                  </a:txBody>
                  <a:tcPr/>
                </a:tc>
                <a:tc>
                  <a:txBody>
                    <a:bodyPr/>
                    <a:lstStyle/>
                    <a:p>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2 Chronicles 27:9; 28:1</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Ahaz ruled jointly with his father for three years until </a:t>
                      </a:r>
                      <a:r>
                        <a:rPr lang="en-US" sz="1200" dirty="0" err="1">
                          <a:effectLst/>
                        </a:rPr>
                        <a:t>Jotham’s</a:t>
                      </a:r>
                      <a:r>
                        <a:rPr lang="en-US" sz="1200" dirty="0">
                          <a:effectLst/>
                        </a:rPr>
                        <a:t> death.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txBody>
                  <a:tcPr>
                    <a:solidFill>
                      <a:schemeClr val="bg1"/>
                    </a:solidFill>
                  </a:tcPr>
                </a:tc>
                <a:extLst>
                  <a:ext uri="{0D108BD9-81ED-4DB2-BD59-A6C34878D82A}">
                    <a16:rowId xmlns:a16="http://schemas.microsoft.com/office/drawing/2014/main" val="10006"/>
                  </a:ext>
                </a:extLst>
              </a:tr>
              <a:tr h="370840">
                <a:tc>
                  <a:txBody>
                    <a:bodyPr/>
                    <a:lstStyle/>
                    <a:p>
                      <a:r>
                        <a:rPr lang="en-US" sz="1200" dirty="0">
                          <a:latin typeface="Calibri" panose="020F0502020204030204" pitchFamily="34" charset="0"/>
                        </a:rPr>
                        <a:t>735 B.C.</a:t>
                      </a:r>
                    </a:p>
                  </a:txBody>
                  <a:tcPr/>
                </a:tc>
                <a:tc>
                  <a:txBody>
                    <a:bodyPr/>
                    <a:lstStyle/>
                    <a:p>
                      <a:r>
                        <a:rPr lang="en-US" sz="1200" dirty="0">
                          <a:latin typeface="Calibri" panose="020F0502020204030204" pitchFamily="34" charset="0"/>
                        </a:rPr>
                        <a:t>2 Kings 16:1-4</a:t>
                      </a:r>
                    </a:p>
                  </a:txBody>
                  <a:tcPr/>
                </a:tc>
                <a:tc>
                  <a:txBody>
                    <a:bodyPr/>
                    <a:lstStyle/>
                    <a:p>
                      <a:r>
                        <a:rPr lang="en-US" sz="1200" dirty="0">
                          <a:latin typeface="Calibri" panose="020F0502020204030204" pitchFamily="34" charset="0"/>
                        </a:rPr>
                        <a:t>2 Chronicles 28:1-4</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Ahaz adopted idolatrous practices, including human sacrifice of some of his own children</a:t>
                      </a:r>
                    </a:p>
                  </a:txBody>
                  <a:tcPr>
                    <a:solidFill>
                      <a:schemeClr val="bg1"/>
                    </a:solidFill>
                  </a:tcPr>
                </a:tc>
                <a:extLst>
                  <a:ext uri="{0D108BD9-81ED-4DB2-BD59-A6C34878D82A}">
                    <a16:rowId xmlns:a16="http://schemas.microsoft.com/office/drawing/2014/main" val="10007"/>
                  </a:ext>
                </a:extLst>
              </a:tr>
              <a:tr h="370840">
                <a:tc>
                  <a:txBody>
                    <a:bodyPr/>
                    <a:lstStyle/>
                    <a:p>
                      <a:r>
                        <a:rPr lang="en-US" sz="1200" dirty="0">
                          <a:latin typeface="Calibri" panose="020F0502020204030204" pitchFamily="34" charset="0"/>
                        </a:rPr>
                        <a:t>735-720 B.C.</a:t>
                      </a:r>
                    </a:p>
                  </a:txBody>
                  <a:tcPr/>
                </a:tc>
                <a:tc>
                  <a:txBody>
                    <a:bodyPr/>
                    <a:lstStyle/>
                    <a:p>
                      <a:r>
                        <a:rPr lang="en-US" sz="1200" dirty="0">
                          <a:latin typeface="Calibri" panose="020F0502020204030204" pitchFamily="34" charset="0"/>
                        </a:rPr>
                        <a:t>2 Kings 16:5-6</a:t>
                      </a:r>
                    </a:p>
                  </a:txBody>
                  <a:tcPr/>
                </a:tc>
                <a:tc>
                  <a:txBody>
                    <a:bodyPr/>
                    <a:lstStyle/>
                    <a:p>
                      <a:r>
                        <a:rPr lang="en-US" sz="1200" dirty="0">
                          <a:latin typeface="Calibri" panose="020F0502020204030204" pitchFamily="34" charset="0"/>
                        </a:rPr>
                        <a:t>2 Chronicles 28:5-15 </a:t>
                      </a:r>
                    </a:p>
                  </a:txBody>
                  <a:tcPr>
                    <a:solidFill>
                      <a:schemeClr val="bg1"/>
                    </a:solidFill>
                  </a:tcPr>
                </a:tc>
                <a:tc>
                  <a:txBody>
                    <a:bodyPr/>
                    <a:lstStyle/>
                    <a:p>
                      <a:pPr fontAlgn="base"/>
                      <a:r>
                        <a:rPr lang="en-US" sz="1200" dirty="0">
                          <a:effectLst/>
                          <a:latin typeface="Calibri" panose="020F0502020204030204" pitchFamily="34" charset="0"/>
                        </a:rPr>
                        <a:t>The coalition of Israel (Ephraim) and Syria attacked Judah and Jerusalem. They were not successful in their conquest, although they gained some territory.</a:t>
                      </a:r>
                    </a:p>
                  </a:txBody>
                  <a:tcPr>
                    <a:solidFill>
                      <a:schemeClr val="bg1"/>
                    </a:solidFill>
                  </a:tcPr>
                </a:tc>
                <a:extLst>
                  <a:ext uri="{0D108BD9-81ED-4DB2-BD59-A6C34878D82A}">
                    <a16:rowId xmlns:a16="http://schemas.microsoft.com/office/drawing/2014/main" val="10008"/>
                  </a:ext>
                </a:extLst>
              </a:tr>
              <a:tr h="370840">
                <a:tc>
                  <a:txBody>
                    <a:bodyPr/>
                    <a:lstStyle/>
                    <a:p>
                      <a:endParaRPr lang="en-US" sz="1200" dirty="0">
                        <a:latin typeface="Calibri" panose="020F0502020204030204" pitchFamily="34" charset="0"/>
                      </a:endParaRPr>
                    </a:p>
                  </a:txBody>
                  <a:tcPr/>
                </a:tc>
                <a:tc>
                  <a:txBody>
                    <a:bodyPr/>
                    <a:lstStyle/>
                    <a:p>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Isaiah 7:1-8</a:t>
                      </a:r>
                    </a:p>
                  </a:txBody>
                  <a:tcPr>
                    <a:solidFill>
                      <a:schemeClr val="accent5">
                        <a:lumMod val="40000"/>
                        <a:lumOff val="60000"/>
                      </a:schemeClr>
                    </a:solidFill>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Isaiah was directed to go to King Ahaz and warn him against making any political alliances with Assyria.</a:t>
                      </a:r>
                      <a:endParaRPr lang="en-US" sz="1200" dirty="0"/>
                    </a:p>
                  </a:txBody>
                  <a:tcPr>
                    <a:solidFill>
                      <a:schemeClr val="accent5">
                        <a:lumMod val="20000"/>
                        <a:lumOff val="80000"/>
                      </a:schemeClr>
                    </a:solidFill>
                  </a:tcPr>
                </a:tc>
                <a:extLst>
                  <a:ext uri="{0D108BD9-81ED-4DB2-BD59-A6C34878D82A}">
                    <a16:rowId xmlns:a16="http://schemas.microsoft.com/office/drawing/2014/main" val="10009"/>
                  </a:ext>
                </a:extLst>
              </a:tr>
              <a:tr h="370840">
                <a:tc>
                  <a:txBody>
                    <a:bodyPr/>
                    <a:lstStyle/>
                    <a:p>
                      <a:r>
                        <a:rPr lang="en-US" sz="1200" dirty="0">
                          <a:latin typeface="Calibri" panose="020F0502020204030204" pitchFamily="34" charset="0"/>
                        </a:rPr>
                        <a:t>743 B.C.</a:t>
                      </a:r>
                    </a:p>
                  </a:txBody>
                  <a:tcPr/>
                </a:tc>
                <a:tc>
                  <a:txBody>
                    <a:bodyPr/>
                    <a:lstStyle/>
                    <a:p>
                      <a:r>
                        <a:rPr lang="en-US" sz="1200" dirty="0">
                          <a:latin typeface="Calibri" panose="020F0502020204030204" pitchFamily="34" charset="0"/>
                        </a:rPr>
                        <a:t>2 Kings 15:19-21</a:t>
                      </a:r>
                    </a:p>
                  </a:txBody>
                  <a:tcPr/>
                </a:tc>
                <a:tc>
                  <a:txBody>
                    <a:bodyPr/>
                    <a:lstStyle/>
                    <a:p>
                      <a:r>
                        <a:rPr lang="en-US" sz="1200" dirty="0">
                          <a:latin typeface="Calibri" panose="020F0502020204030204" pitchFamily="34" charset="0"/>
                        </a:rPr>
                        <a:t>Isaiah 7:6:9; 8:9-18</a:t>
                      </a:r>
                    </a:p>
                  </a:txBody>
                  <a:tcPr>
                    <a:solidFill>
                      <a:schemeClr val="accent5">
                        <a:lumMod val="40000"/>
                        <a:lumOff val="60000"/>
                      </a:schemeClr>
                    </a:solidFill>
                  </a:tcPr>
                </a:tc>
                <a:tc>
                  <a:txBody>
                    <a:bodyPr/>
                    <a:lstStyle/>
                    <a:p>
                      <a:pPr fontAlgn="base"/>
                      <a:r>
                        <a:rPr lang="en-US" sz="1200" dirty="0">
                          <a:effectLst/>
                          <a:latin typeface="Calibri" panose="020F0502020204030204" pitchFamily="34" charset="0"/>
                        </a:rPr>
                        <a:t>Isaiah prophesied that the threatened conquest would not be successful. He further warned that Ephraim (Israel) would be destroyed as a nation.</a:t>
                      </a:r>
                    </a:p>
                  </a:txBody>
                  <a:tcPr>
                    <a:solidFill>
                      <a:schemeClr val="accent5">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87912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88673027"/>
              </p:ext>
            </p:extLst>
          </p:nvPr>
        </p:nvGraphicFramePr>
        <p:xfrm>
          <a:off x="301169" y="217714"/>
          <a:ext cx="11498944" cy="5862320"/>
        </p:xfrm>
        <a:graphic>
          <a:graphicData uri="http://schemas.openxmlformats.org/drawingml/2006/table">
            <a:tbl>
              <a:tblPr firstRow="1" bandRow="1">
                <a:tableStyleId>{5940675A-B579-460E-94D1-54222C63F5DA}</a:tableStyleId>
              </a:tblPr>
              <a:tblGrid>
                <a:gridCol w="1440545">
                  <a:extLst>
                    <a:ext uri="{9D8B030D-6E8A-4147-A177-3AD203B41FA5}">
                      <a16:colId xmlns:a16="http://schemas.microsoft.com/office/drawing/2014/main" val="20000"/>
                    </a:ext>
                  </a:extLst>
                </a:gridCol>
                <a:gridCol w="1709058">
                  <a:extLst>
                    <a:ext uri="{9D8B030D-6E8A-4147-A177-3AD203B41FA5}">
                      <a16:colId xmlns:a16="http://schemas.microsoft.com/office/drawing/2014/main" val="20001"/>
                    </a:ext>
                  </a:extLst>
                </a:gridCol>
                <a:gridCol w="2220685">
                  <a:extLst>
                    <a:ext uri="{9D8B030D-6E8A-4147-A177-3AD203B41FA5}">
                      <a16:colId xmlns:a16="http://schemas.microsoft.com/office/drawing/2014/main" val="20002"/>
                    </a:ext>
                  </a:extLst>
                </a:gridCol>
                <a:gridCol w="6128656">
                  <a:extLst>
                    <a:ext uri="{9D8B030D-6E8A-4147-A177-3AD203B41FA5}">
                      <a16:colId xmlns:a16="http://schemas.microsoft.com/office/drawing/2014/main" val="20003"/>
                    </a:ext>
                  </a:extLst>
                </a:gridCol>
              </a:tblGrid>
              <a:tr h="370840">
                <a:tc>
                  <a:txBody>
                    <a:bodyPr/>
                    <a:lstStyle/>
                    <a:p>
                      <a:r>
                        <a:rPr lang="en-US" sz="1200" dirty="0">
                          <a:latin typeface="Calibri" panose="020F0502020204030204" pitchFamily="34" charset="0"/>
                        </a:rPr>
                        <a:t>743 B.C.</a:t>
                      </a:r>
                    </a:p>
                  </a:txBody>
                  <a:tcPr/>
                </a:tc>
                <a:tc>
                  <a:txBody>
                    <a:bodyPr/>
                    <a:lstStyle/>
                    <a:p>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 Isaiah 7:10-16; 9:6-7</a:t>
                      </a:r>
                    </a:p>
                  </a:txBody>
                  <a:tcPr>
                    <a:solidFill>
                      <a:schemeClr val="accent5">
                        <a:lumMod val="40000"/>
                        <a:lumOff val="60000"/>
                      </a:schemeClr>
                    </a:solidFill>
                  </a:tcPr>
                </a:tc>
                <a:tc>
                  <a:txBody>
                    <a:bodyPr/>
                    <a:lstStyle/>
                    <a:p>
                      <a:pPr fontAlgn="base"/>
                      <a:r>
                        <a:rPr lang="en-US" sz="1200" dirty="0">
                          <a:effectLst/>
                          <a:latin typeface="Calibri" panose="020F0502020204030204" pitchFamily="34" charset="0"/>
                        </a:rPr>
                        <a:t>The prophet testified that Judah would be preserved to fulfill its foreordained destiny as the house of the Messiah.</a:t>
                      </a: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endParaRPr lang="en-US" sz="1200" dirty="0">
                        <a:latin typeface="Calibri" panose="020F0502020204030204" pitchFamily="34" charset="0"/>
                      </a:endParaRPr>
                    </a:p>
                  </a:txBody>
                  <a:tcPr/>
                </a:tc>
                <a:tc>
                  <a:txBody>
                    <a:bodyPr/>
                    <a:lstStyle/>
                    <a:p>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Isaiah 7:17-25; 8:1-8; 9:8-12</a:t>
                      </a:r>
                    </a:p>
                    <a:p>
                      <a:r>
                        <a:rPr lang="en-US" sz="1200" dirty="0"/>
                        <a:t>Isaiah 17:1-4</a:t>
                      </a:r>
                    </a:p>
                    <a:p>
                      <a:r>
                        <a:rPr lang="en-US" sz="1200" dirty="0"/>
                        <a:t>Isaiah 28:1-4</a:t>
                      </a:r>
                    </a:p>
                  </a:txBody>
                  <a:tcPr>
                    <a:solidFill>
                      <a:schemeClr val="accent5">
                        <a:lumMod val="40000"/>
                        <a:lumOff val="60000"/>
                      </a:schemeClr>
                    </a:solidFill>
                  </a:tcPr>
                </a:tc>
                <a:tc>
                  <a:txBody>
                    <a:bodyPr/>
                    <a:lstStyle/>
                    <a:p>
                      <a:pPr fontAlgn="base"/>
                      <a:r>
                        <a:rPr lang="en-US" sz="1200" dirty="0">
                          <a:effectLst/>
                          <a:latin typeface="Calibri" panose="020F0502020204030204" pitchFamily="34" charset="0"/>
                        </a:rPr>
                        <a:t>Isaiah prophesied that Judah would be overrun by the Assyrians but would not be destroyed as would the people of Israel and Syria. He also prophesied the fall of Syria and Damascus and even the people of Israel (Samaria and Ephraim.</a:t>
                      </a:r>
                    </a:p>
                  </a:txBody>
                  <a:tcP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endParaRPr lang="en-US" sz="1200" dirty="0">
                        <a:latin typeface="Calibri" panose="020F0502020204030204" pitchFamily="34" charset="0"/>
                      </a:endParaRPr>
                    </a:p>
                  </a:txBody>
                  <a:tcPr/>
                </a:tc>
                <a:tc>
                  <a:txBody>
                    <a:bodyPr/>
                    <a:lstStyle/>
                    <a:p>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Isaiah 10:5-19</a:t>
                      </a:r>
                    </a:p>
                  </a:txBody>
                  <a:tcPr>
                    <a:solidFill>
                      <a:schemeClr val="accent5">
                        <a:lumMod val="40000"/>
                        <a:lumOff val="60000"/>
                      </a:schemeClr>
                    </a:solidFill>
                  </a:tcPr>
                </a:tc>
                <a:tc>
                  <a:txBody>
                    <a:bodyPr/>
                    <a:lstStyle/>
                    <a:p>
                      <a:pPr fontAlgn="base"/>
                      <a:r>
                        <a:rPr lang="en-US" sz="1200" dirty="0">
                          <a:effectLst/>
                          <a:latin typeface="Calibri" panose="020F0502020204030204" pitchFamily="34" charset="0"/>
                        </a:rPr>
                        <a:t>Isaiah prophesied not only of Assyria’s destruction of Samaria but also of the eventual fall of Jerusalem and of all wickedness. Assyria’s destruction was also shown.</a:t>
                      </a:r>
                    </a:p>
                  </a:txBody>
                  <a:tcPr>
                    <a:solidFill>
                      <a:schemeClr val="accent5">
                        <a:lumMod val="20000"/>
                        <a:lumOff val="80000"/>
                      </a:schemeClr>
                    </a:solidFill>
                  </a:tcPr>
                </a:tc>
                <a:extLst>
                  <a:ext uri="{0D108BD9-81ED-4DB2-BD59-A6C34878D82A}">
                    <a16:rowId xmlns:a16="http://schemas.microsoft.com/office/drawing/2014/main" val="10002"/>
                  </a:ext>
                </a:extLst>
              </a:tr>
              <a:tr h="370840">
                <a:tc>
                  <a:txBody>
                    <a:bodyPr/>
                    <a:lstStyle/>
                    <a:p>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2 Kings 16:7</a:t>
                      </a:r>
                    </a:p>
                  </a:txBody>
                  <a:tcPr/>
                </a:tc>
                <a:tc>
                  <a:txBody>
                    <a:bodyPr/>
                    <a:lstStyle/>
                    <a:p>
                      <a:r>
                        <a:rPr lang="en-US" sz="1200" dirty="0">
                          <a:latin typeface="Calibri" panose="020F0502020204030204" pitchFamily="34" charset="0"/>
                        </a:rPr>
                        <a:t>2 Chronicles 28:16</a:t>
                      </a:r>
                    </a:p>
                  </a:txBody>
                  <a:tcPr>
                    <a:solidFill>
                      <a:schemeClr val="accent5">
                        <a:lumMod val="40000"/>
                        <a:lumOff val="60000"/>
                      </a:schemeClr>
                    </a:solidFill>
                  </a:tcPr>
                </a:tc>
                <a:tc>
                  <a:txBody>
                    <a:bodyPr/>
                    <a:lstStyle/>
                    <a:p>
                      <a:pPr fontAlgn="base"/>
                      <a:r>
                        <a:rPr lang="en-US" sz="1200" dirty="0">
                          <a:effectLst/>
                          <a:latin typeface="Calibri" panose="020F0502020204030204" pitchFamily="34" charset="0"/>
                        </a:rPr>
                        <a:t>Ahaz rejected the counsel of the prophet Isaiah and sought an alliance with Assyria.</a:t>
                      </a:r>
                    </a:p>
                  </a:txBody>
                  <a:tcPr>
                    <a:solidFill>
                      <a:schemeClr val="accent5">
                        <a:lumMod val="20000"/>
                        <a:lumOff val="80000"/>
                      </a:schemeClr>
                    </a:solidFill>
                  </a:tcPr>
                </a:tc>
                <a:extLst>
                  <a:ext uri="{0D108BD9-81ED-4DB2-BD59-A6C34878D82A}">
                    <a16:rowId xmlns:a16="http://schemas.microsoft.com/office/drawing/2014/main" val="10003"/>
                  </a:ext>
                </a:extLst>
              </a:tr>
              <a:tr h="370840">
                <a:tc>
                  <a:txBody>
                    <a:bodyPr/>
                    <a:lstStyle/>
                    <a:p>
                      <a:endParaRPr lang="en-US" sz="1200" dirty="0">
                        <a:latin typeface="Calibri" panose="020F0502020204030204" pitchFamily="34" charset="0"/>
                      </a:endParaRPr>
                    </a:p>
                  </a:txBody>
                  <a:tcPr/>
                </a:tc>
                <a:tc>
                  <a:txBody>
                    <a:bodyPr/>
                    <a:lstStyle/>
                    <a:p>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2 Chronicles</a:t>
                      </a:r>
                      <a:r>
                        <a:rPr lang="en-US" sz="1200" baseline="0" dirty="0"/>
                        <a:t> 28:17-18</a:t>
                      </a:r>
                      <a:endParaRPr lang="en-US" sz="1200" dirty="0"/>
                    </a:p>
                  </a:txBody>
                  <a:tcPr>
                    <a:solidFill>
                      <a:schemeClr val="bg1"/>
                    </a:solidFill>
                  </a:tcPr>
                </a:tc>
                <a:tc>
                  <a:txBody>
                    <a:bodyPr/>
                    <a:lstStyle/>
                    <a:p>
                      <a:pPr fontAlgn="base"/>
                      <a:r>
                        <a:rPr lang="en-US" sz="1200" dirty="0">
                          <a:effectLst/>
                          <a:latin typeface="Calibri" panose="020F0502020204030204" pitchFamily="34" charset="0"/>
                        </a:rPr>
                        <a:t>Judah, with her weak leadership, was attacked by Edom and Philistine neighbors, who occupied some cities and territory of the 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txBody>
                  <a:tcPr>
                    <a:solidFill>
                      <a:schemeClr val="bg1"/>
                    </a:solidFill>
                  </a:tcPr>
                </a:tc>
                <a:extLst>
                  <a:ext uri="{0D108BD9-81ED-4DB2-BD59-A6C34878D82A}">
                    <a16:rowId xmlns:a16="http://schemas.microsoft.com/office/drawing/2014/main" val="10004"/>
                  </a:ext>
                </a:extLst>
              </a:tr>
              <a:tr h="370840">
                <a:tc>
                  <a:txBody>
                    <a:bodyPr/>
                    <a:lstStyle/>
                    <a:p>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2 Kings 16:8-9</a:t>
                      </a:r>
                    </a:p>
                  </a:txBody>
                  <a:tcPr/>
                </a:tc>
                <a:tc>
                  <a:txBody>
                    <a:bodyPr/>
                    <a:lstStyle/>
                    <a:p>
                      <a:r>
                        <a:rPr lang="en-US" sz="1200" dirty="0">
                          <a:latin typeface="Calibri" panose="020F0502020204030204" pitchFamily="34" charset="0"/>
                        </a:rPr>
                        <a:t>2 Chronicles 28:20-21</a:t>
                      </a:r>
                    </a:p>
                  </a:txBody>
                  <a:tcPr>
                    <a:solidFill>
                      <a:schemeClr val="bg1"/>
                    </a:solidFill>
                  </a:tcPr>
                </a:tc>
                <a:tc>
                  <a:txBody>
                    <a:bodyPr/>
                    <a:lstStyle/>
                    <a:p>
                      <a:pPr fontAlgn="base"/>
                      <a:r>
                        <a:rPr lang="en-US" sz="1200" dirty="0">
                          <a:effectLst/>
                          <a:latin typeface="Calibri" panose="020F0502020204030204" pitchFamily="34" charset="0"/>
                        </a:rPr>
                        <a:t>In an attempt to</a:t>
                      </a:r>
                      <a:r>
                        <a:rPr lang="en-US" sz="1200" dirty="0">
                          <a:effectLst/>
                        </a:rPr>
                        <a:t> secure the aid of the Assyrians, Ahaz offered tribute from the treasures of the temple and the throne. Wealthy people were forced to contribute. Ancient Assyrian texts also report this tribute from Ahaz. (See D. Winton Thomas, </a:t>
                      </a:r>
                      <a:r>
                        <a:rPr lang="en-US" sz="1200" dirty="0" err="1">
                          <a:effectLst/>
                        </a:rPr>
                        <a:t>ed</a:t>
                      </a:r>
                      <a:r>
                        <a:rPr lang="en-US" sz="1200" dirty="0">
                          <a:effectLst/>
                        </a:rPr>
                        <a:t>.,</a:t>
                      </a:r>
                      <a:r>
                        <a:rPr lang="en-US" sz="1200" i="1" dirty="0">
                          <a:effectLst/>
                        </a:rPr>
                        <a:t>Documents of Old Testament Times, </a:t>
                      </a:r>
                      <a:r>
                        <a:rPr lang="en-US" sz="1200" dirty="0">
                          <a:effectLst/>
                        </a:rPr>
                        <a:t>pp. 55–56.) </a:t>
                      </a:r>
                    </a:p>
                    <a:p>
                      <a:pPr fontAlgn="base"/>
                      <a:r>
                        <a:rPr lang="en-US" sz="1200" dirty="0">
                          <a:effectLst/>
                        </a:rPr>
                        <a:t>The Assyrians did not, however, aid Judah against her enemies.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txBody>
                  <a:tcPr>
                    <a:solidFill>
                      <a:schemeClr val="bg1"/>
                    </a:solidFill>
                  </a:tcPr>
                </a:tc>
                <a:extLst>
                  <a:ext uri="{0D108BD9-81ED-4DB2-BD59-A6C34878D82A}">
                    <a16:rowId xmlns:a16="http://schemas.microsoft.com/office/drawing/2014/main" val="10005"/>
                  </a:ext>
                </a:extLst>
              </a:tr>
              <a:tr h="370840">
                <a:tc>
                  <a:txBody>
                    <a:bodyPr/>
                    <a:lstStyle/>
                    <a:p>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2 Kings 16:10-16</a:t>
                      </a:r>
                    </a:p>
                  </a:txBody>
                  <a:tcPr/>
                </a:tc>
                <a:tc>
                  <a:txBody>
                    <a:bodyPr/>
                    <a:lstStyle/>
                    <a:p>
                      <a:r>
                        <a:rPr lang="en-US" sz="1200" dirty="0">
                          <a:latin typeface="Calibri" panose="020F0502020204030204" pitchFamily="34" charset="0"/>
                        </a:rPr>
                        <a:t>2 Chronicles 28:1-4</a:t>
                      </a:r>
                    </a:p>
                  </a:txBody>
                  <a:tcPr>
                    <a:solidFill>
                      <a:schemeClr val="bg1"/>
                    </a:solidFill>
                  </a:tcPr>
                </a:tc>
                <a:tc>
                  <a:txBody>
                    <a:bodyPr/>
                    <a:lstStyle/>
                    <a:p>
                      <a:pPr fontAlgn="base"/>
                      <a:r>
                        <a:rPr lang="en-US" sz="1200" dirty="0">
                          <a:effectLst/>
                          <a:latin typeface="Calibri" panose="020F0502020204030204" pitchFamily="34" charset="0"/>
                        </a:rPr>
                        <a:t>Ahaz visited </a:t>
                      </a:r>
                      <a:r>
                        <a:rPr lang="en-US" sz="1200" dirty="0" err="1">
                          <a:effectLst/>
                        </a:rPr>
                        <a:t>Tiglath-pileser</a:t>
                      </a:r>
                      <a:r>
                        <a:rPr lang="en-US" sz="1200" dirty="0">
                          <a:effectLst/>
                        </a:rPr>
                        <a:t> III in the conquered city of Damascus. He directed that a pagan, altar-like throne patterned after one he saw in Damascus be erected at the temple complex in Jerusalem.</a:t>
                      </a:r>
                    </a:p>
                  </a:txBody>
                  <a:tcPr>
                    <a:solidFill>
                      <a:schemeClr val="bg1"/>
                    </a:solidFill>
                  </a:tcPr>
                </a:tc>
                <a:extLst>
                  <a:ext uri="{0D108BD9-81ED-4DB2-BD59-A6C34878D82A}">
                    <a16:rowId xmlns:a16="http://schemas.microsoft.com/office/drawing/2014/main" val="10006"/>
                  </a:ext>
                </a:extLst>
              </a:tr>
              <a:tr h="370840">
                <a:tc>
                  <a:txBody>
                    <a:bodyPr/>
                    <a:lstStyle/>
                    <a:p>
                      <a:endParaRPr lang="en-US" sz="1200" dirty="0">
                        <a:latin typeface="Calibri" panose="020F0502020204030204" pitchFamily="34" charset="0"/>
                      </a:endParaRPr>
                    </a:p>
                  </a:txBody>
                  <a:tcPr/>
                </a:tc>
                <a:tc>
                  <a:txBody>
                    <a:bodyPr/>
                    <a:lstStyle/>
                    <a:p>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2 Chronicles 28:22-23</a:t>
                      </a:r>
                    </a:p>
                  </a:txBody>
                  <a:tcPr>
                    <a:solidFill>
                      <a:schemeClr val="bg1"/>
                    </a:solidFill>
                  </a:tcPr>
                </a:tc>
                <a:tc>
                  <a:txBody>
                    <a:bodyPr/>
                    <a:lstStyle/>
                    <a:p>
                      <a:pPr fontAlgn="base"/>
                      <a:r>
                        <a:rPr lang="en-US" sz="1200" dirty="0">
                          <a:effectLst/>
                          <a:latin typeface="Calibri" panose="020F0502020204030204" pitchFamily="34" charset="0"/>
                        </a:rPr>
                        <a:t>Ahaz offered sacrifices to the idols of Damascus</a:t>
                      </a:r>
                    </a:p>
                  </a:txBody>
                  <a:tcPr>
                    <a:solidFill>
                      <a:schemeClr val="bg1"/>
                    </a:solidFill>
                  </a:tcPr>
                </a:tc>
                <a:extLst>
                  <a:ext uri="{0D108BD9-81ED-4DB2-BD59-A6C34878D82A}">
                    <a16:rowId xmlns:a16="http://schemas.microsoft.com/office/drawing/2014/main" val="10007"/>
                  </a:ext>
                </a:extLst>
              </a:tr>
              <a:tr h="370840">
                <a:tc>
                  <a:txBody>
                    <a:bodyPr/>
                    <a:lstStyle/>
                    <a:p>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2 Kings 16:17-20</a:t>
                      </a:r>
                    </a:p>
                  </a:txBody>
                  <a:tcPr/>
                </a:tc>
                <a:tc>
                  <a:txBody>
                    <a:bodyPr/>
                    <a:lstStyle/>
                    <a:p>
                      <a:r>
                        <a:rPr lang="en-US" sz="1200" dirty="0">
                          <a:latin typeface="Calibri" panose="020F0502020204030204" pitchFamily="34" charset="0"/>
                        </a:rPr>
                        <a:t>2 Chronicles 28:24-27</a:t>
                      </a:r>
                    </a:p>
                  </a:txBody>
                  <a:tcPr>
                    <a:solidFill>
                      <a:schemeClr val="bg1"/>
                    </a:solidFill>
                  </a:tcPr>
                </a:tc>
                <a:tc>
                  <a:txBody>
                    <a:bodyPr/>
                    <a:lstStyle/>
                    <a:p>
                      <a:pPr fontAlgn="base"/>
                      <a:r>
                        <a:rPr lang="en-US" sz="1200" dirty="0">
                          <a:effectLst/>
                          <a:latin typeface="Calibri" panose="020F0502020204030204" pitchFamily="34" charset="0"/>
                        </a:rPr>
                        <a:t>Ahaz destroyed or altered some of the temple vessels and closed the temple. He also established places of idolatry throughout the land.</a:t>
                      </a:r>
                    </a:p>
                  </a:txBody>
                  <a:tcPr>
                    <a:solidFill>
                      <a:schemeClr val="bg1"/>
                    </a:solidFill>
                  </a:tcPr>
                </a:tc>
                <a:extLst>
                  <a:ext uri="{0D108BD9-81ED-4DB2-BD59-A6C34878D82A}">
                    <a16:rowId xmlns:a16="http://schemas.microsoft.com/office/drawing/2014/main" val="10008"/>
                  </a:ext>
                </a:extLst>
              </a:tr>
              <a:tr h="370840">
                <a:tc>
                  <a:txBody>
                    <a:bodyPr/>
                    <a:lstStyle/>
                    <a:p>
                      <a:r>
                        <a:rPr lang="en-US" sz="1200" dirty="0">
                          <a:latin typeface="Calibri" panose="020F0502020204030204" pitchFamily="34" charset="0"/>
                        </a:rPr>
                        <a:t>732 B.C.</a:t>
                      </a:r>
                    </a:p>
                  </a:txBody>
                  <a:tcPr/>
                </a:tc>
                <a:tc>
                  <a:txBody>
                    <a:bodyPr/>
                    <a:lstStyle/>
                    <a:p>
                      <a:r>
                        <a:rPr lang="en-US" sz="1200" dirty="0">
                          <a:latin typeface="Calibri" panose="020F0502020204030204" pitchFamily="34" charset="0"/>
                        </a:rPr>
                        <a:t>2 Kings</a:t>
                      </a:r>
                      <a:r>
                        <a:rPr lang="en-US" sz="1200" baseline="0" dirty="0"/>
                        <a:t> 15:30; 17:1-2</a:t>
                      </a:r>
                      <a:endParaRPr lang="en-US" sz="1200" dirty="0"/>
                    </a:p>
                  </a:txBody>
                  <a:tcPr/>
                </a:tc>
                <a:tc>
                  <a:txBody>
                    <a:bodyPr/>
                    <a:lstStyle/>
                    <a:p>
                      <a:endParaRPr lang="en-US" sz="1200" dirty="0">
                        <a:latin typeface="Calibri" panose="020F0502020204030204" pitchFamily="34" charset="0"/>
                      </a:endParaRPr>
                    </a:p>
                  </a:txBody>
                  <a:tcPr>
                    <a:solidFill>
                      <a:schemeClr val="bg1"/>
                    </a:solidFill>
                  </a:tcPr>
                </a:tc>
                <a:tc>
                  <a:txBody>
                    <a:bodyPr/>
                    <a:lstStyle/>
                    <a:p>
                      <a:pPr fontAlgn="base"/>
                      <a:r>
                        <a:rPr lang="en-US" sz="1200" dirty="0" err="1">
                          <a:effectLst/>
                          <a:latin typeface="Calibri" panose="020F0502020204030204" pitchFamily="34" charset="0"/>
                        </a:rPr>
                        <a:t>Hoshea</a:t>
                      </a:r>
                      <a:r>
                        <a:rPr lang="en-US" sz="1200" dirty="0">
                          <a:effectLst/>
                        </a:rPr>
                        <a:t> was made king over Israel by the Assyrians. The historical annals of the Assyrian kings found at Calah, or Nimrod, attest to the enthronement of </a:t>
                      </a:r>
                      <a:r>
                        <a:rPr lang="en-US" sz="1200" dirty="0" err="1">
                          <a:effectLst/>
                        </a:rPr>
                        <a:t>Hoshea</a:t>
                      </a:r>
                      <a:r>
                        <a:rPr lang="en-US" sz="1200" dirty="0">
                          <a:effectLst/>
                        </a:rPr>
                        <a:t> as vassal king by the Assyrians </a:t>
                      </a:r>
                      <a:r>
                        <a:rPr lang="en-US" sz="1000" dirty="0">
                          <a:effectLst/>
                        </a:rPr>
                        <a:t>(see Pritchard, </a:t>
                      </a:r>
                      <a:r>
                        <a:rPr lang="en-US" sz="1000" i="1" dirty="0">
                          <a:effectLst/>
                        </a:rPr>
                        <a:t>Ancient Near Eastern Texts, </a:t>
                      </a:r>
                      <a:r>
                        <a:rPr lang="en-US" sz="1000" dirty="0">
                          <a:effectLst/>
                        </a:rPr>
                        <a:t>pp. 283–84).</a:t>
                      </a:r>
                    </a:p>
                  </a:txBody>
                  <a:tcP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90329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12802582"/>
              </p:ext>
            </p:extLst>
          </p:nvPr>
        </p:nvGraphicFramePr>
        <p:xfrm>
          <a:off x="301169" y="217714"/>
          <a:ext cx="11498944" cy="6560820"/>
        </p:xfrm>
        <a:graphic>
          <a:graphicData uri="http://schemas.openxmlformats.org/drawingml/2006/table">
            <a:tbl>
              <a:tblPr firstRow="1" bandRow="1">
                <a:tableStyleId>{5940675A-B579-460E-94D1-54222C63F5DA}</a:tableStyleId>
              </a:tblPr>
              <a:tblGrid>
                <a:gridCol w="1440545">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068286">
                  <a:extLst>
                    <a:ext uri="{9D8B030D-6E8A-4147-A177-3AD203B41FA5}">
                      <a16:colId xmlns:a16="http://schemas.microsoft.com/office/drawing/2014/main" val="20002"/>
                    </a:ext>
                  </a:extLst>
                </a:gridCol>
                <a:gridCol w="6847113">
                  <a:extLst>
                    <a:ext uri="{9D8B030D-6E8A-4147-A177-3AD203B41FA5}">
                      <a16:colId xmlns:a16="http://schemas.microsoft.com/office/drawing/2014/main" val="20003"/>
                    </a:ext>
                  </a:extLst>
                </a:gridCol>
              </a:tblGrid>
              <a:tr h="370840">
                <a:tc>
                  <a:txBody>
                    <a:bodyPr/>
                    <a:lstStyle/>
                    <a:p>
                      <a:r>
                        <a:rPr lang="en-US" sz="1200" dirty="0">
                          <a:latin typeface="Calibri" panose="020F0502020204030204" pitchFamily="34" charset="0"/>
                        </a:rPr>
                        <a:t>725 B.C.</a:t>
                      </a:r>
                    </a:p>
                  </a:txBody>
                  <a:tcPr/>
                </a:tc>
                <a:tc>
                  <a:txBody>
                    <a:bodyPr/>
                    <a:lstStyle/>
                    <a:p>
                      <a:r>
                        <a:rPr lang="en-US" sz="1200" dirty="0">
                          <a:latin typeface="Calibri" panose="020F0502020204030204" pitchFamily="34" charset="0"/>
                        </a:rPr>
                        <a:t>2 Kings 17:3-4</a:t>
                      </a:r>
                    </a:p>
                  </a:txBody>
                  <a:tcPr/>
                </a:tc>
                <a:tc>
                  <a:txBody>
                    <a:bodyPr/>
                    <a:lstStyle/>
                    <a:p>
                      <a:r>
                        <a:rPr lang="en-US" sz="1200" dirty="0">
                          <a:latin typeface="Calibri" panose="020F0502020204030204" pitchFamily="34" charset="0"/>
                        </a:rPr>
                        <a:t> </a:t>
                      </a:r>
                    </a:p>
                  </a:txBody>
                  <a:tcPr/>
                </a:tc>
                <a:tc>
                  <a:txBody>
                    <a:bodyPr/>
                    <a:lstStyle/>
                    <a:p>
                      <a:pPr fontAlgn="base"/>
                      <a:r>
                        <a:rPr lang="en-US" sz="1200" dirty="0">
                          <a:effectLst/>
                          <a:latin typeface="Calibri" panose="020F0502020204030204" pitchFamily="34" charset="0"/>
                        </a:rPr>
                        <a:t>In time King </a:t>
                      </a:r>
                      <a:r>
                        <a:rPr lang="en-US" sz="1200" dirty="0" err="1">
                          <a:effectLst/>
                        </a:rPr>
                        <a:t>Hoshea</a:t>
                      </a:r>
                      <a:r>
                        <a:rPr lang="en-US" sz="1200" dirty="0">
                          <a:effectLst/>
                        </a:rPr>
                        <a:t> rebelled against the Assyrians. When </a:t>
                      </a:r>
                      <a:r>
                        <a:rPr lang="en-US" sz="1200" dirty="0" err="1">
                          <a:effectLst/>
                        </a:rPr>
                        <a:t>Shalmaneser</a:t>
                      </a:r>
                      <a:r>
                        <a:rPr lang="en-US" sz="1200" dirty="0">
                          <a:effectLst/>
                        </a:rPr>
                        <a:t> V became king of Assyria in 727  B.C., </a:t>
                      </a:r>
                      <a:r>
                        <a:rPr lang="en-US" sz="1200" dirty="0" err="1">
                          <a:effectLst/>
                        </a:rPr>
                        <a:t>Hoshea</a:t>
                      </a:r>
                      <a:r>
                        <a:rPr lang="en-US" sz="1200" dirty="0">
                          <a:effectLst/>
                        </a:rPr>
                        <a:t> used the change of rulers to break the tribute agreement, and he conspired to obtain assistance from Egypt. Messengers were sent to So of Egypt. This king is generally believed to be the Ethiopian conqueror of Egypt who ruled there as founder of the twenty-fifth dynasty. </a:t>
                      </a:r>
                    </a:p>
                    <a:p>
                      <a:pPr fontAlgn="base"/>
                      <a:r>
                        <a:rPr lang="en-US" sz="900" b="0" i="0" kern="1200" dirty="0">
                          <a:solidFill>
                            <a:schemeClr val="tx1"/>
                          </a:solidFill>
                          <a:effectLst/>
                          <a:latin typeface="Calibri" panose="020F0502020204030204" pitchFamily="34" charset="0"/>
                          <a:ea typeface="+mn-ea"/>
                          <a:cs typeface="+mn-cs"/>
                        </a:rPr>
                        <a:t>(See Thomas, </a:t>
                      </a:r>
                      <a:r>
                        <a:rPr lang="en-US" sz="900" b="0" i="1" kern="1200" dirty="0">
                          <a:solidFill>
                            <a:schemeClr val="tx1"/>
                          </a:solidFill>
                          <a:effectLst/>
                          <a:latin typeface="Calibri" panose="020F0502020204030204" pitchFamily="34" charset="0"/>
                          <a:ea typeface="+mn-ea"/>
                          <a:cs typeface="+mn-cs"/>
                        </a:rPr>
                        <a:t>Documents of Old Testament Times, </a:t>
                      </a:r>
                      <a:r>
                        <a:rPr lang="en-US" sz="900" b="0" i="0" kern="1200" dirty="0">
                          <a:solidFill>
                            <a:schemeClr val="tx1"/>
                          </a:solidFill>
                          <a:effectLst/>
                          <a:latin typeface="Calibri" panose="020F0502020204030204" pitchFamily="34" charset="0"/>
                          <a:ea typeface="+mn-ea"/>
                          <a:cs typeface="+mn-cs"/>
                        </a:rPr>
                        <a:t>p. 63; Alan Gardiner, </a:t>
                      </a:r>
                      <a:r>
                        <a:rPr lang="en-US" sz="900" b="0" i="1" kern="1200" dirty="0">
                          <a:solidFill>
                            <a:schemeClr val="tx1"/>
                          </a:solidFill>
                          <a:effectLst/>
                          <a:latin typeface="Calibri" panose="020F0502020204030204" pitchFamily="34" charset="0"/>
                          <a:ea typeface="+mn-ea"/>
                          <a:cs typeface="+mn-cs"/>
                        </a:rPr>
                        <a:t>Egypt of the Pharaohs,</a:t>
                      </a:r>
                      <a:r>
                        <a:rPr lang="en-US" sz="900" b="0" i="0" kern="1200" dirty="0">
                          <a:solidFill>
                            <a:schemeClr val="tx1"/>
                          </a:solidFill>
                          <a:effectLst/>
                          <a:latin typeface="Calibri" panose="020F0502020204030204" pitchFamily="34" charset="0"/>
                          <a:ea typeface="+mn-ea"/>
                          <a:cs typeface="+mn-cs"/>
                        </a:rPr>
                        <a:t> p. 450.)</a:t>
                      </a:r>
                      <a:endParaRPr lang="en-US" sz="900" dirty="0">
                        <a:effectLst/>
                      </a:endParaRPr>
                    </a:p>
                    <a:p>
                      <a:endParaRPr lang="en-US" sz="1200" dirty="0"/>
                    </a:p>
                  </a:txBody>
                  <a:tcPr/>
                </a:tc>
                <a:extLst>
                  <a:ext uri="{0D108BD9-81ED-4DB2-BD59-A6C34878D82A}">
                    <a16:rowId xmlns:a16="http://schemas.microsoft.com/office/drawing/2014/main" val="10000"/>
                  </a:ext>
                </a:extLst>
              </a:tr>
              <a:tr h="370840">
                <a:tc>
                  <a:txBody>
                    <a:bodyPr/>
                    <a:lstStyle/>
                    <a:p>
                      <a:r>
                        <a:rPr lang="en-US" sz="1200" dirty="0">
                          <a:latin typeface="Calibri" panose="020F0502020204030204" pitchFamily="34" charset="0"/>
                        </a:rPr>
                        <a:t>724-721 B.C.</a:t>
                      </a:r>
                    </a:p>
                  </a:txBody>
                  <a:tcPr/>
                </a:tc>
                <a:tc>
                  <a:txBody>
                    <a:bodyPr/>
                    <a:lstStyle/>
                    <a:p>
                      <a:r>
                        <a:rPr lang="en-US" sz="1200" dirty="0">
                          <a:latin typeface="Calibri" panose="020F0502020204030204" pitchFamily="34" charset="0"/>
                        </a:rPr>
                        <a:t>2 Kings 17:5</a:t>
                      </a:r>
                    </a:p>
                  </a:txBody>
                  <a:tcPr/>
                </a:tc>
                <a:tc>
                  <a:txBody>
                    <a:bodyPr/>
                    <a:lstStyle/>
                    <a:p>
                      <a:r>
                        <a:rPr lang="en-US" sz="1200" dirty="0">
                          <a:latin typeface="Calibri" panose="020F0502020204030204" pitchFamily="34" charset="0"/>
                        </a:rPr>
                        <a:t> </a:t>
                      </a:r>
                    </a:p>
                  </a:txBody>
                  <a:tcPr/>
                </a:tc>
                <a:tc>
                  <a:txBody>
                    <a:bodyPr/>
                    <a:lstStyle/>
                    <a:p>
                      <a:pPr fontAlgn="base"/>
                      <a:r>
                        <a:rPr lang="en-US" sz="1200" dirty="0">
                          <a:effectLst/>
                          <a:latin typeface="Calibri" panose="020F0502020204030204" pitchFamily="34" charset="0"/>
                        </a:rPr>
                        <a:t>The land of Israel and its capital Samaria were besieged for three years. Near the end of this period, Sargon II became ruler in Assyria.</a:t>
                      </a:r>
                    </a:p>
                  </a:txBody>
                  <a:tcPr/>
                </a:tc>
                <a:extLst>
                  <a:ext uri="{0D108BD9-81ED-4DB2-BD59-A6C34878D82A}">
                    <a16:rowId xmlns:a16="http://schemas.microsoft.com/office/drawing/2014/main" val="10001"/>
                  </a:ext>
                </a:extLst>
              </a:tr>
              <a:tr h="370840">
                <a:tc>
                  <a:txBody>
                    <a:bodyPr/>
                    <a:lstStyle/>
                    <a:p>
                      <a:r>
                        <a:rPr lang="en-US" sz="1200" dirty="0">
                          <a:latin typeface="Calibri" panose="020F0502020204030204" pitchFamily="34" charset="0"/>
                        </a:rPr>
                        <a:t>722 B.C.</a:t>
                      </a:r>
                    </a:p>
                  </a:txBody>
                  <a:tcPr/>
                </a:tc>
                <a:tc>
                  <a:txBody>
                    <a:bodyPr/>
                    <a:lstStyle/>
                    <a:p>
                      <a:r>
                        <a:rPr lang="en-US" sz="1200" dirty="0">
                          <a:latin typeface="Calibri" panose="020F0502020204030204" pitchFamily="34" charset="0"/>
                        </a:rPr>
                        <a:t>2 Kings 17:8-17</a:t>
                      </a:r>
                    </a:p>
                  </a:txBody>
                  <a:tcPr/>
                </a:tc>
                <a:tc>
                  <a:txBody>
                    <a:bodyPr/>
                    <a:lstStyle/>
                    <a:p>
                      <a:endParaRPr lang="en-US" sz="1200" dirty="0">
                        <a:latin typeface="Calibri" panose="020F0502020204030204" pitchFamily="34" charset="0"/>
                      </a:endParaRPr>
                    </a:p>
                  </a:txBody>
                  <a:tcPr>
                    <a:solidFill>
                      <a:schemeClr val="bg1"/>
                    </a:solidFill>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The destruction of Samaria came at the hands of Sargon II. The people of Israel were taken captive by Sargon and exiled to Assyria. Some question Sargon’s rule, but palace inscriptions about this ruler list him as “conqueror of Samaria” (Pritchard ,</a:t>
                      </a:r>
                      <a:r>
                        <a:rPr lang="en-US" sz="1200" i="1" dirty="0">
                          <a:effectLst/>
                        </a:rPr>
                        <a:t>Ancient Near Eastern Texts,</a:t>
                      </a:r>
                      <a:r>
                        <a:rPr lang="en-US" sz="1200" dirty="0">
                          <a:effectLst/>
                        </a:rPr>
                        <a:t> p. 284). </a:t>
                      </a:r>
                    </a:p>
                    <a:p>
                      <a:pPr fontAlgn="base"/>
                      <a:r>
                        <a:rPr lang="en-US" sz="1200" b="0" i="0" kern="1200" dirty="0">
                          <a:solidFill>
                            <a:schemeClr val="tx1"/>
                          </a:solidFill>
                          <a:effectLst/>
                          <a:latin typeface="Calibri" panose="020F0502020204030204" pitchFamily="34" charset="0"/>
                          <a:ea typeface="+mn-ea"/>
                          <a:cs typeface="+mn-cs"/>
                        </a:rPr>
                        <a:t>These ancient writings likewise affirm the exile of the inhabitants of the ten northern tribes (see Pritchard, </a:t>
                      </a:r>
                      <a:r>
                        <a:rPr lang="en-US" sz="1200" b="0" i="1" kern="1200" dirty="0">
                          <a:solidFill>
                            <a:schemeClr val="tx1"/>
                          </a:solidFill>
                          <a:effectLst/>
                          <a:latin typeface="Calibri" panose="020F0502020204030204" pitchFamily="34" charset="0"/>
                          <a:ea typeface="+mn-ea"/>
                          <a:cs typeface="+mn-cs"/>
                        </a:rPr>
                        <a:t>Ancient Near Eastern Texts,</a:t>
                      </a:r>
                      <a:r>
                        <a:rPr lang="en-US" sz="1200" b="0" i="0" kern="1200" dirty="0">
                          <a:solidFill>
                            <a:schemeClr val="tx1"/>
                          </a:solidFill>
                          <a:effectLst/>
                          <a:latin typeface="Calibri" panose="020F0502020204030204" pitchFamily="34" charset="0"/>
                          <a:ea typeface="+mn-ea"/>
                          <a:cs typeface="+mn-cs"/>
                        </a:rPr>
                        <a:t> pp. 284–85). This large group later escaped from their captivity and were lost to the scriptural narrative, hence the designation “lost tribes” of Israel.</a:t>
                      </a:r>
                      <a:endParaRPr lang="en-US" sz="1200" dirty="0">
                        <a:effectLst/>
                      </a:endParaRPr>
                    </a:p>
                  </a:txBody>
                  <a:tcPr>
                    <a:solidFill>
                      <a:schemeClr val="bg1"/>
                    </a:solidFill>
                  </a:tcPr>
                </a:tc>
                <a:extLst>
                  <a:ext uri="{0D108BD9-81ED-4DB2-BD59-A6C34878D82A}">
                    <a16:rowId xmlns:a16="http://schemas.microsoft.com/office/drawing/2014/main" val="10002"/>
                  </a:ext>
                </a:extLst>
              </a:tr>
              <a:tr h="370840">
                <a:tc>
                  <a:txBody>
                    <a:bodyPr/>
                    <a:lstStyle/>
                    <a:p>
                      <a:pPr fontAlgn="base"/>
                      <a:r>
                        <a:rPr lang="en-US" sz="1200" dirty="0">
                          <a:effectLst/>
                          <a:latin typeface="Calibri" panose="020F0502020204030204" pitchFamily="34" charset="0"/>
                        </a:rPr>
                        <a:t>721 B.C.</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Kings 17:18–19</a:t>
                      </a:r>
                      <a:endParaRPr lang="en-US" sz="1200" dirty="0">
                        <a:solidFill>
                          <a:schemeClr val="tx1"/>
                        </a:solidFill>
                        <a:effectLst/>
                      </a:endParaRPr>
                    </a:p>
                  </a:txBody>
                  <a:tcPr marL="95250" marR="95250" marT="95250" marB="95250" anchor="ctr"/>
                </a:tc>
                <a:tc>
                  <a:txBody>
                    <a:bodyPr/>
                    <a:lstStyle/>
                    <a:p>
                      <a:pPr fontAlgn="base"/>
                      <a:r>
                        <a:rPr lang="en-US" sz="1200" dirty="0">
                          <a:effectLst/>
                          <a:latin typeface="Calibri" panose="020F0502020204030204" pitchFamily="34" charset="0"/>
                        </a:rPr>
                        <a:t> </a:t>
                      </a:r>
                    </a:p>
                  </a:txBody>
                  <a:tcPr marL="95250" marR="95250" marT="95250" marB="95250" anchor="ctr">
                    <a:solidFill>
                      <a:schemeClr val="bg1"/>
                    </a:solidFill>
                  </a:tcPr>
                </a:tc>
                <a:tc>
                  <a:txBody>
                    <a:bodyPr/>
                    <a:lstStyle/>
                    <a:p>
                      <a:pPr fontAlgn="base"/>
                      <a:r>
                        <a:rPr lang="en-US" sz="1200" dirty="0">
                          <a:effectLst/>
                          <a:latin typeface="Calibri" panose="020F0502020204030204" pitchFamily="34" charset="0"/>
                        </a:rPr>
                        <a:t>The nation of Judah was the only nation remaining after the Assyrian devastation.</a:t>
                      </a:r>
                    </a:p>
                  </a:txBody>
                  <a:tcPr marL="95250" marR="95250" marT="95250" marB="95250" anchor="ctr">
                    <a:solidFill>
                      <a:schemeClr val="bg1"/>
                    </a:solidFill>
                  </a:tcPr>
                </a:tc>
                <a:extLst>
                  <a:ext uri="{0D108BD9-81ED-4DB2-BD59-A6C34878D82A}">
                    <a16:rowId xmlns:a16="http://schemas.microsoft.com/office/drawing/2014/main" val="10003"/>
                  </a:ext>
                </a:extLst>
              </a:tr>
              <a:tr h="370840">
                <a:tc>
                  <a:txBody>
                    <a:bodyPr/>
                    <a:lstStyle/>
                    <a:p>
                      <a:endParaRPr lang="en-US" sz="1200" dirty="0">
                        <a:latin typeface="Calibri" panose="020F0502020204030204" pitchFamily="34" charset="0"/>
                      </a:endParaRPr>
                    </a:p>
                  </a:txBody>
                  <a:tcPr/>
                </a:tc>
                <a:tc>
                  <a:txBody>
                    <a:bodyPr/>
                    <a:lstStyle/>
                    <a:p>
                      <a:pPr fontAlgn="base"/>
                      <a:r>
                        <a:rPr lang="en-US" sz="1200" dirty="0">
                          <a:effectLst/>
                          <a:latin typeface="Calibri" panose="020F0502020204030204" pitchFamily="34" charset="0"/>
                        </a:rPr>
                        <a:t>2</a:t>
                      </a:r>
                      <a:r>
                        <a:rPr lang="en-US" sz="1200" baseline="0" dirty="0">
                          <a:effectLst/>
                        </a:rPr>
                        <a:t> Kings 17:24</a:t>
                      </a:r>
                      <a:endParaRPr lang="en-US" sz="1200" dirty="0">
                        <a:effectLst/>
                      </a:endParaRPr>
                    </a:p>
                  </a:txBody>
                  <a:tcPr marL="95250" marR="95250" marT="95250" marB="95250" anchor="ctr"/>
                </a:tc>
                <a:tc>
                  <a:txBody>
                    <a:bodyPr/>
                    <a:lstStyle/>
                    <a:p>
                      <a:pPr fontAlgn="base"/>
                      <a:r>
                        <a:rPr lang="en-US" sz="1200" dirty="0">
                          <a:effectLst/>
                          <a:latin typeface="Calibri" panose="020F0502020204030204" pitchFamily="34" charset="0"/>
                        </a:rPr>
                        <a:t> </a:t>
                      </a:r>
                    </a:p>
                  </a:txBody>
                  <a:tcPr marL="95250" marR="95250" marT="95250" marB="95250" anchor="ctr">
                    <a:solidFill>
                      <a:schemeClr val="bg1"/>
                    </a:solidFill>
                  </a:tcPr>
                </a:tc>
                <a:tc>
                  <a:txBody>
                    <a:bodyPr/>
                    <a:lstStyle/>
                    <a:p>
                      <a:pPr fontAlgn="base"/>
                      <a:r>
                        <a:rPr lang="en-US" sz="1200" dirty="0">
                          <a:effectLst/>
                          <a:latin typeface="Calibri" panose="020F0502020204030204" pitchFamily="34" charset="0"/>
                        </a:rPr>
                        <a:t>The Assyrians resettled the conquered and depopulated territory of Israel, particularly the region of Samaria, the capital. The wall inscriptions from Sargon’s palace affirm that people from Mesopotamia were relocated in Israel to be a new tribute state to Assyria.</a:t>
                      </a:r>
                    </a:p>
                  </a:txBody>
                  <a:tcPr marL="95250" marR="95250" marT="95250" marB="95250" anchor="ctr">
                    <a:solidFill>
                      <a:schemeClr val="bg1"/>
                    </a:solidFill>
                  </a:tcPr>
                </a:tc>
                <a:extLst>
                  <a:ext uri="{0D108BD9-81ED-4DB2-BD59-A6C34878D82A}">
                    <a16:rowId xmlns:a16="http://schemas.microsoft.com/office/drawing/2014/main" val="10004"/>
                  </a:ext>
                </a:extLst>
              </a:tr>
              <a:tr h="370840">
                <a:tc>
                  <a:txBody>
                    <a:bodyPr/>
                    <a:lstStyle/>
                    <a:p>
                      <a:endParaRPr lang="en-US" sz="1200" dirty="0">
                        <a:solidFill>
                          <a:schemeClr val="tx1"/>
                        </a:solidFill>
                        <a:latin typeface="Calibri" panose="020F0502020204030204" pitchFamily="34" charset="0"/>
                      </a:endParaRPr>
                    </a:p>
                  </a:txBody>
                  <a:tcPr/>
                </a:tc>
                <a:tc>
                  <a:txBody>
                    <a:bodyPr/>
                    <a:lstStyle/>
                    <a:p>
                      <a:pPr fontAlgn="base"/>
                      <a:r>
                        <a:rPr lang="en-US" sz="1200" u="none" strike="noStrike" dirty="0">
                          <a:solidFill>
                            <a:schemeClr val="tx1"/>
                          </a:solidFill>
                          <a:effectLst/>
                          <a:latin typeface="Calibri" panose="020F0502020204030204" pitchFamily="34" charset="0"/>
                        </a:rPr>
                        <a:t>2 Kings 17:25–41</a:t>
                      </a:r>
                    </a:p>
                    <a:p>
                      <a:pPr fontAlgn="base"/>
                      <a:r>
                        <a:rPr lang="en-US" sz="1200" u="none" strike="noStrike" dirty="0">
                          <a:solidFill>
                            <a:schemeClr val="tx1"/>
                          </a:solidFill>
                          <a:effectLst/>
                        </a:rPr>
                        <a:t>2 Kings 17:26</a:t>
                      </a:r>
                      <a:endParaRPr lang="en-US" sz="1200" dirty="0">
                        <a:solidFill>
                          <a:schemeClr val="tx1"/>
                        </a:solidFill>
                        <a:effectLst/>
                      </a:endParaRPr>
                    </a:p>
                  </a:txBody>
                  <a:tcPr marL="95250" marR="95250" marT="95250" marB="95250" anchor="ctr"/>
                </a:tc>
                <a:tc>
                  <a:txBody>
                    <a:bodyPr/>
                    <a:lstStyle/>
                    <a:p>
                      <a:pPr fontAlgn="base"/>
                      <a:r>
                        <a:rPr lang="en-US" sz="1200" dirty="0">
                          <a:solidFill>
                            <a:schemeClr val="tx1"/>
                          </a:solidFill>
                          <a:effectLst/>
                          <a:latin typeface="Calibri" panose="020F0502020204030204" pitchFamily="34" charset="0"/>
                        </a:rPr>
                        <a:t> Ezra 4:1-3</a:t>
                      </a: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The new settlers experienced much difficulty there. Their superstitious conclusion was that they did not know the “God of the land”. Finally, the Assyrians sent Levites and priests from captivity into Israel to teach the new inhabitants of their God. They worshiped both the Lord and the gods they had brought with them. Eventually the new settlers worshiped chiefly Jehovah and intermarried with the priestly families. In time they became known as the Samaritans. </a:t>
                      </a:r>
                    </a:p>
                  </a:txBody>
                  <a:tcPr marL="95250" marR="95250" marT="95250" marB="95250" anchor="ctr">
                    <a:solidFill>
                      <a:schemeClr val="bg1"/>
                    </a:solidFill>
                  </a:tcPr>
                </a:tc>
                <a:extLst>
                  <a:ext uri="{0D108BD9-81ED-4DB2-BD59-A6C34878D82A}">
                    <a16:rowId xmlns:a16="http://schemas.microsoft.com/office/drawing/2014/main" val="10005"/>
                  </a:ext>
                </a:extLst>
              </a:tr>
              <a:tr h="370840">
                <a:tc>
                  <a:txBody>
                    <a:bodyPr/>
                    <a:lstStyle/>
                    <a:p>
                      <a:r>
                        <a:rPr lang="en-US" sz="1200" dirty="0">
                          <a:latin typeface="Calibri" panose="020F0502020204030204" pitchFamily="34" charset="0"/>
                        </a:rPr>
                        <a:t>720 B.C.</a:t>
                      </a:r>
                    </a:p>
                  </a:txBody>
                  <a:tcPr/>
                </a:tc>
                <a:tc>
                  <a:txBody>
                    <a:bodyPr/>
                    <a:lstStyle/>
                    <a:p>
                      <a:endParaRPr lang="en-US" sz="1200" dirty="0">
                        <a:latin typeface="Calibri" panose="020F0502020204030204" pitchFamily="34" charset="0"/>
                      </a:endParaRPr>
                    </a:p>
                  </a:txBody>
                  <a:tcPr/>
                </a:tc>
                <a:tc>
                  <a:txBody>
                    <a:bodyPr/>
                    <a:lstStyle/>
                    <a:p>
                      <a:r>
                        <a:rPr lang="en-US" sz="1200" b="0" i="0" u="none" strike="noStrike" kern="1200" dirty="0">
                          <a:solidFill>
                            <a:schemeClr val="tx1"/>
                          </a:solidFill>
                          <a:effectLst/>
                          <a:latin typeface="Calibri" panose="020F0502020204030204" pitchFamily="34" charset="0"/>
                          <a:ea typeface="+mn-ea"/>
                          <a:cs typeface="+mn-cs"/>
                        </a:rPr>
                        <a:t>Isaiah 19:1–15</a:t>
                      </a:r>
                      <a:r>
                        <a:rPr lang="en-US" sz="1200" b="0" i="0" kern="1200" dirty="0">
                          <a:solidFill>
                            <a:schemeClr val="tx1"/>
                          </a:solidFill>
                          <a:effectLst/>
                          <a:latin typeface="Calibri" panose="020F0502020204030204" pitchFamily="34" charset="0"/>
                          <a:ea typeface="+mn-ea"/>
                          <a:cs typeface="+mn-cs"/>
                        </a:rPr>
                        <a:t>;</a:t>
                      </a:r>
                      <a:r>
                        <a:rPr lang="en-US" sz="1200" b="0" i="0" u="none" strike="noStrike" kern="1200" dirty="0">
                          <a:solidFill>
                            <a:schemeClr val="tx1"/>
                          </a:solidFill>
                          <a:effectLst/>
                          <a:latin typeface="Calibri" panose="020F0502020204030204" pitchFamily="34" charset="0"/>
                          <a:ea typeface="+mn-ea"/>
                          <a:cs typeface="+mn-cs"/>
                        </a:rPr>
                        <a:t>20:1–6</a:t>
                      </a:r>
                      <a:endParaRPr lang="en-US" sz="1200" dirty="0"/>
                    </a:p>
                  </a:txBody>
                  <a:tcPr>
                    <a:solidFill>
                      <a:schemeClr val="bg1"/>
                    </a:solidFill>
                  </a:tcPr>
                </a:tc>
                <a:tc>
                  <a:txBody>
                    <a:bodyPr/>
                    <a:lstStyle/>
                    <a:p>
                      <a:pPr fontAlgn="base"/>
                      <a:r>
                        <a:rPr lang="en-US" sz="1200" b="0" i="0" kern="1200" dirty="0">
                          <a:solidFill>
                            <a:schemeClr val="tx1"/>
                          </a:solidFill>
                          <a:effectLst/>
                          <a:latin typeface="Calibri" panose="020F0502020204030204" pitchFamily="34" charset="0"/>
                          <a:ea typeface="+mn-ea"/>
                          <a:cs typeface="+mn-cs"/>
                        </a:rPr>
                        <a:t>Assyrian texts report a number of rebellions in the conquered territories and even in the newly-conquered Samaria. Gaza and Damascus were reestablished as Assyrian provinces. (See Pritchard, </a:t>
                      </a:r>
                      <a:r>
                        <a:rPr lang="en-US" sz="1200" b="0" i="1" kern="1200" dirty="0">
                          <a:solidFill>
                            <a:schemeClr val="tx1"/>
                          </a:solidFill>
                          <a:effectLst/>
                          <a:latin typeface="Calibri" panose="020F0502020204030204" pitchFamily="34" charset="0"/>
                          <a:ea typeface="+mn-ea"/>
                          <a:cs typeface="+mn-cs"/>
                        </a:rPr>
                        <a:t>Ancient Near Eastern </a:t>
                      </a:r>
                      <a:r>
                        <a:rPr lang="en-US" sz="1200" b="0" i="1" kern="1200" dirty="0" err="1">
                          <a:solidFill>
                            <a:schemeClr val="tx1"/>
                          </a:solidFill>
                          <a:effectLst/>
                          <a:latin typeface="Calibri" panose="020F0502020204030204" pitchFamily="34" charset="0"/>
                          <a:ea typeface="+mn-ea"/>
                          <a:cs typeface="+mn-cs"/>
                        </a:rPr>
                        <a:t>Texts,</a:t>
                      </a:r>
                      <a:r>
                        <a:rPr lang="en-US" sz="1200" b="0" i="0" kern="1200" dirty="0" err="1">
                          <a:solidFill>
                            <a:schemeClr val="tx1"/>
                          </a:solidFill>
                          <a:effectLst/>
                          <a:latin typeface="Calibri" panose="020F0502020204030204" pitchFamily="34" charset="0"/>
                          <a:ea typeface="+mn-ea"/>
                          <a:cs typeface="+mn-cs"/>
                        </a:rPr>
                        <a:t>p</a:t>
                      </a:r>
                      <a:r>
                        <a:rPr lang="en-US" sz="1200" b="0" i="0" kern="1200" dirty="0">
                          <a:solidFill>
                            <a:schemeClr val="tx1"/>
                          </a:solidFill>
                          <a:effectLst/>
                          <a:latin typeface="Calibri" panose="020F0502020204030204" pitchFamily="34" charset="0"/>
                          <a:ea typeface="+mn-ea"/>
                          <a:cs typeface="+mn-cs"/>
                        </a:rPr>
                        <a:t>. 285.) The rebellious vassals of Assyria sought aid from Egypt. In the face of such action, the prophet Isaiah warned Judah against the unstable Egyptians.</a:t>
                      </a:r>
                      <a:r>
                        <a:rPr lang="en-US" sz="1200" b="0" i="0" kern="1200" baseline="0" dirty="0">
                          <a:solidFill>
                            <a:schemeClr val="tx1"/>
                          </a:solidFill>
                          <a:effectLst/>
                          <a:latin typeface="Calibri" panose="020F0502020204030204" pitchFamily="34" charset="0"/>
                          <a:ea typeface="+mn-ea"/>
                          <a:cs typeface="+mn-cs"/>
                        </a:rPr>
                        <a:t> </a:t>
                      </a:r>
                      <a:r>
                        <a:rPr lang="en-US" sz="1200" b="0" i="0" kern="1200" dirty="0">
                          <a:solidFill>
                            <a:schemeClr val="tx1"/>
                          </a:solidFill>
                          <a:effectLst/>
                          <a:latin typeface="Calibri" panose="020F0502020204030204" pitchFamily="34" charset="0"/>
                          <a:ea typeface="+mn-ea"/>
                          <a:cs typeface="+mn-cs"/>
                        </a:rPr>
                        <a:t>The prophet further warned of Assyria’s defeat of weakened Egypt, now dominated by foreign (Ethiopian) rulers. The Babylonians were also rebelling, eventually causing Assyria to shift her attention and presence from the land of Israel. (See John Bright, </a:t>
                      </a:r>
                      <a:r>
                        <a:rPr lang="en-US" sz="1200" b="0" i="1" kern="1200" dirty="0">
                          <a:solidFill>
                            <a:schemeClr val="tx1"/>
                          </a:solidFill>
                          <a:effectLst/>
                          <a:latin typeface="Calibri" panose="020F0502020204030204" pitchFamily="34" charset="0"/>
                          <a:ea typeface="+mn-ea"/>
                          <a:cs typeface="+mn-cs"/>
                        </a:rPr>
                        <a:t>A History of Israel,</a:t>
                      </a:r>
                      <a:r>
                        <a:rPr lang="en-US" sz="1200" b="0" i="0" kern="1200" dirty="0">
                          <a:solidFill>
                            <a:schemeClr val="tx1"/>
                          </a:solidFill>
                          <a:effectLst/>
                          <a:latin typeface="Calibri" panose="020F0502020204030204" pitchFamily="34" charset="0"/>
                          <a:ea typeface="+mn-ea"/>
                          <a:cs typeface="+mn-cs"/>
                        </a:rPr>
                        <a:t> p. 263.)</a:t>
                      </a:r>
                      <a:endParaRPr lang="en-US" sz="1200" dirty="0">
                        <a:effectLst/>
                      </a:endParaRPr>
                    </a:p>
                  </a:txBody>
                  <a:tcP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42284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93611408"/>
              </p:ext>
            </p:extLst>
          </p:nvPr>
        </p:nvGraphicFramePr>
        <p:xfrm>
          <a:off x="301169" y="217714"/>
          <a:ext cx="11498944" cy="5753100"/>
        </p:xfrm>
        <a:graphic>
          <a:graphicData uri="http://schemas.openxmlformats.org/drawingml/2006/table">
            <a:tbl>
              <a:tblPr firstRow="1" bandRow="1">
                <a:tableStyleId>{5940675A-B579-460E-94D1-54222C63F5DA}</a:tableStyleId>
              </a:tblPr>
              <a:tblGrid>
                <a:gridCol w="1440545">
                  <a:extLst>
                    <a:ext uri="{9D8B030D-6E8A-4147-A177-3AD203B41FA5}">
                      <a16:colId xmlns:a16="http://schemas.microsoft.com/office/drawing/2014/main" val="20000"/>
                    </a:ext>
                  </a:extLst>
                </a:gridCol>
                <a:gridCol w="1643743">
                  <a:extLst>
                    <a:ext uri="{9D8B030D-6E8A-4147-A177-3AD203B41FA5}">
                      <a16:colId xmlns:a16="http://schemas.microsoft.com/office/drawing/2014/main" val="20001"/>
                    </a:ext>
                  </a:extLst>
                </a:gridCol>
                <a:gridCol w="1850572">
                  <a:extLst>
                    <a:ext uri="{9D8B030D-6E8A-4147-A177-3AD203B41FA5}">
                      <a16:colId xmlns:a16="http://schemas.microsoft.com/office/drawing/2014/main" val="20002"/>
                    </a:ext>
                  </a:extLst>
                </a:gridCol>
                <a:gridCol w="6564084">
                  <a:extLst>
                    <a:ext uri="{9D8B030D-6E8A-4147-A177-3AD203B41FA5}">
                      <a16:colId xmlns:a16="http://schemas.microsoft.com/office/drawing/2014/main" val="20003"/>
                    </a:ext>
                  </a:extLst>
                </a:gridCol>
              </a:tblGrid>
              <a:tr h="370840">
                <a:tc>
                  <a:txBody>
                    <a:bodyPr/>
                    <a:lstStyle/>
                    <a:p>
                      <a:pPr fontAlgn="base"/>
                      <a:r>
                        <a:rPr lang="en-US" sz="1200" dirty="0">
                          <a:solidFill>
                            <a:schemeClr val="tx1"/>
                          </a:solidFill>
                          <a:effectLst/>
                          <a:latin typeface="Calibri" panose="020F0502020204030204" pitchFamily="34" charset="0"/>
                        </a:rPr>
                        <a:t>715 B.C.</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Kings 18:1–6</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31:1–32:12</a:t>
                      </a:r>
                    </a:p>
                    <a:p>
                      <a:pPr fontAlgn="base"/>
                      <a:r>
                        <a:rPr lang="en-US" sz="1200" u="none" strike="noStrike" dirty="0">
                          <a:solidFill>
                            <a:schemeClr val="tx1"/>
                          </a:solidFill>
                          <a:effectLst/>
                        </a:rPr>
                        <a:t>Numbers 21:8-9</a:t>
                      </a:r>
                      <a:endParaRPr lang="en-US" sz="1200" dirty="0">
                        <a:solidFill>
                          <a:schemeClr val="tx1"/>
                        </a:solidFill>
                        <a:effectLst/>
                      </a:endParaRPr>
                    </a:p>
                  </a:txBody>
                  <a:tcPr marL="95250" marR="95250" marT="95250" marB="95250" anchor="ctr"/>
                </a:tc>
                <a:tc>
                  <a:txBody>
                    <a:bodyPr/>
                    <a:lstStyle/>
                    <a:p>
                      <a:pPr fontAlgn="base"/>
                      <a:r>
                        <a:rPr lang="en-US" sz="1200" dirty="0">
                          <a:solidFill>
                            <a:schemeClr val="tx1"/>
                          </a:solidFill>
                          <a:effectLst/>
                          <a:latin typeface="Calibri" panose="020F0502020204030204" pitchFamily="34" charset="0"/>
                        </a:rPr>
                        <a:t>Hezekiah succeeded his father, Ahaz, as king. He attempted to purge the land of the idolatry of his father. Even the brazen serpent from the days of </a:t>
                      </a:r>
                      <a:r>
                        <a:rPr lang="en-US" sz="1200" u="none" strike="noStrike" dirty="0">
                          <a:solidFill>
                            <a:schemeClr val="tx1"/>
                          </a:solidFill>
                          <a:effectLst/>
                        </a:rPr>
                        <a:t>Moses </a:t>
                      </a:r>
                      <a:r>
                        <a:rPr lang="en-US" sz="1200" dirty="0">
                          <a:solidFill>
                            <a:schemeClr val="tx1"/>
                          </a:solidFill>
                          <a:effectLst/>
                        </a:rPr>
                        <a:t>(see </a:t>
                      </a:r>
                      <a:r>
                        <a:rPr lang="en-US" sz="1200" u="none" strike="noStrike" dirty="0">
                          <a:solidFill>
                            <a:schemeClr val="tx1"/>
                          </a:solidFill>
                          <a:effectLst/>
                        </a:rPr>
                        <a:t>Numbers 21:8–9</a:t>
                      </a:r>
                      <a:r>
                        <a:rPr lang="en-US" sz="1200" dirty="0">
                          <a:solidFill>
                            <a:schemeClr val="tx1"/>
                          </a:solidFill>
                          <a:effectLst/>
                        </a:rPr>
                        <a:t>) had become an object of false worship, so Hezekiah destroyed it.</a:t>
                      </a:r>
                    </a:p>
                  </a:txBody>
                  <a:tcPr marL="95250" marR="95250" marT="95250" marB="95250" anchor="ctr"/>
                </a:tc>
                <a:extLst>
                  <a:ext uri="{0D108BD9-81ED-4DB2-BD59-A6C34878D82A}">
                    <a16:rowId xmlns:a16="http://schemas.microsoft.com/office/drawing/2014/main" val="10000"/>
                  </a:ext>
                </a:extLst>
              </a:tr>
              <a:tr h="370840">
                <a:tc>
                  <a:txBody>
                    <a:bodyPr/>
                    <a:lstStyle/>
                    <a:p>
                      <a:pPr fontAlgn="base"/>
                      <a:r>
                        <a:rPr lang="en-US" sz="1200" dirty="0">
                          <a:solidFill>
                            <a:schemeClr val="tx1"/>
                          </a:solidFill>
                          <a:effectLst/>
                          <a:latin typeface="Calibri" panose="020F0502020204030204" pitchFamily="34" charset="0"/>
                        </a:rPr>
                        <a:t>715–701 B.C.</a:t>
                      </a:r>
                    </a:p>
                  </a:txBody>
                  <a:tcPr marL="95250" marR="95250" marT="95250" marB="95250" anchor="ctr"/>
                </a:tc>
                <a:tc>
                  <a:txBody>
                    <a:bodyPr/>
                    <a:lstStyle/>
                    <a:p>
                      <a:pPr fontAlgn="base"/>
                      <a:r>
                        <a:rPr lang="en-US" sz="1200" dirty="0">
                          <a:solidFill>
                            <a:schemeClr val="tx1"/>
                          </a:solidFill>
                          <a:effectLst/>
                          <a:latin typeface="Calibri" panose="020F0502020204030204" pitchFamily="34" charset="0"/>
                        </a:rPr>
                        <a:t> </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29:1–11</a:t>
                      </a:r>
                      <a:endParaRPr lang="en-US" sz="1200" dirty="0">
                        <a:solidFill>
                          <a:schemeClr val="tx1"/>
                        </a:solidFill>
                        <a:effectLst/>
                      </a:endParaRPr>
                    </a:p>
                  </a:txBody>
                  <a:tcPr marL="95250" marR="95250" marT="95250" marB="95250" anchor="ctr"/>
                </a:tc>
                <a:tc>
                  <a:txBody>
                    <a:bodyPr/>
                    <a:lstStyle/>
                    <a:p>
                      <a:pPr fontAlgn="base"/>
                      <a:r>
                        <a:rPr lang="en-US" sz="1200" dirty="0">
                          <a:effectLst/>
                          <a:latin typeface="Calibri" panose="020F0502020204030204" pitchFamily="34" charset="0"/>
                        </a:rPr>
                        <a:t>Hezekiah reopened the temple and challenged the Levites to prepare themselves to administer there.</a:t>
                      </a:r>
                    </a:p>
                  </a:txBody>
                  <a:tcPr marL="95250" marR="95250" marT="95250" marB="95250" anchor="ctr"/>
                </a:tc>
                <a:extLst>
                  <a:ext uri="{0D108BD9-81ED-4DB2-BD59-A6C34878D82A}">
                    <a16:rowId xmlns:a16="http://schemas.microsoft.com/office/drawing/2014/main" val="10001"/>
                  </a:ext>
                </a:extLst>
              </a:tr>
              <a:tr h="370840">
                <a:tc>
                  <a:txBody>
                    <a:bodyPr/>
                    <a:lstStyle/>
                    <a:p>
                      <a:pPr fontAlgn="base"/>
                      <a:r>
                        <a:rPr lang="en-US" sz="1200" dirty="0">
                          <a:solidFill>
                            <a:schemeClr val="tx1"/>
                          </a:solidFill>
                          <a:effectLst/>
                          <a:latin typeface="Calibri" panose="020F0502020204030204" pitchFamily="34" charset="0"/>
                        </a:rPr>
                        <a:t> </a:t>
                      </a:r>
                    </a:p>
                  </a:txBody>
                  <a:tcPr marL="95250" marR="95250" marT="95250" marB="95250" anchor="ctr"/>
                </a:tc>
                <a:tc>
                  <a:txBody>
                    <a:bodyPr/>
                    <a:lstStyle/>
                    <a:p>
                      <a:pPr fontAlgn="base"/>
                      <a:r>
                        <a:rPr lang="en-US" sz="1200" dirty="0">
                          <a:solidFill>
                            <a:schemeClr val="tx1"/>
                          </a:solidFill>
                          <a:effectLst/>
                          <a:latin typeface="Calibri" panose="020F0502020204030204" pitchFamily="34" charset="0"/>
                        </a:rPr>
                        <a:t> </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29:12–19</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effectLst/>
                          <a:latin typeface="Calibri" panose="020F0502020204030204" pitchFamily="34" charset="0"/>
                        </a:rPr>
                        <a:t>The Levites carried out the work of cleansing and restoring the temple.</a:t>
                      </a:r>
                    </a:p>
                  </a:txBody>
                  <a:tcPr marL="95250" marR="95250" marT="95250" marB="95250" anchor="ctr">
                    <a:solidFill>
                      <a:schemeClr val="bg1"/>
                    </a:solidFill>
                  </a:tcPr>
                </a:tc>
                <a:extLst>
                  <a:ext uri="{0D108BD9-81ED-4DB2-BD59-A6C34878D82A}">
                    <a16:rowId xmlns:a16="http://schemas.microsoft.com/office/drawing/2014/main" val="10002"/>
                  </a:ext>
                </a:extLst>
              </a:tr>
              <a:tr h="370840">
                <a:tc>
                  <a:txBody>
                    <a:bodyPr/>
                    <a:lstStyle/>
                    <a:p>
                      <a:pPr fontAlgn="base"/>
                      <a:r>
                        <a:rPr lang="en-US" sz="1200" dirty="0">
                          <a:solidFill>
                            <a:schemeClr val="tx1"/>
                          </a:solidFill>
                          <a:effectLst/>
                          <a:latin typeface="Calibri" panose="020F0502020204030204" pitchFamily="34" charset="0"/>
                        </a:rPr>
                        <a:t> </a:t>
                      </a:r>
                    </a:p>
                  </a:txBody>
                  <a:tcPr marL="95250" marR="95250" marT="95250" marB="95250" anchor="ctr"/>
                </a:tc>
                <a:tc>
                  <a:txBody>
                    <a:bodyPr/>
                    <a:lstStyle/>
                    <a:p>
                      <a:pPr fontAlgn="base"/>
                      <a:r>
                        <a:rPr lang="en-US" sz="1200" dirty="0">
                          <a:solidFill>
                            <a:schemeClr val="tx1"/>
                          </a:solidFill>
                          <a:effectLst/>
                          <a:latin typeface="Calibri" panose="020F0502020204030204" pitchFamily="34" charset="0"/>
                        </a:rPr>
                        <a:t> </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29:20–36</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effectLst/>
                          <a:latin typeface="Calibri" panose="020F0502020204030204" pitchFamily="34" charset="0"/>
                        </a:rPr>
                        <a:t>True worship and sacrifice were reestablished in the nation of Judah.</a:t>
                      </a:r>
                    </a:p>
                  </a:txBody>
                  <a:tcPr marL="95250" marR="95250" marT="95250" marB="95250" anchor="ctr">
                    <a:solidFill>
                      <a:schemeClr val="bg1"/>
                    </a:solidFill>
                  </a:tcPr>
                </a:tc>
                <a:extLst>
                  <a:ext uri="{0D108BD9-81ED-4DB2-BD59-A6C34878D82A}">
                    <a16:rowId xmlns:a16="http://schemas.microsoft.com/office/drawing/2014/main" val="10003"/>
                  </a:ext>
                </a:extLst>
              </a:tr>
              <a:tr h="370840">
                <a:tc>
                  <a:txBody>
                    <a:bodyPr/>
                    <a:lstStyle/>
                    <a:p>
                      <a:pPr fontAlgn="base"/>
                      <a:endParaRPr lang="en-US" dirty="0">
                        <a:effectLst/>
                        <a:latin typeface="Calibri" panose="020F0502020204030204" pitchFamily="34" charset="0"/>
                      </a:endParaRPr>
                    </a:p>
                  </a:txBody>
                  <a:tcPr marL="95250" marR="95250" marT="95250" marB="95250" anchor="ctr"/>
                </a:tc>
                <a:tc>
                  <a:txBody>
                    <a:bodyPr/>
                    <a:lstStyle/>
                    <a:p>
                      <a:pPr fontAlgn="base"/>
                      <a:endParaRPr lang="en-US" dirty="0">
                        <a:effectLst/>
                        <a:latin typeface="Calibri" panose="020F0502020204030204" pitchFamily="34" charset="0"/>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30:1–12</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Hezekiah sent messengers inviting all the nation to come to Jerusalem for the reinstitution of the feast of the Passover. Many throughout the land scorned and rejected his call.</a:t>
                      </a:r>
                    </a:p>
                  </a:txBody>
                  <a:tcPr marL="95250" marR="95250" marT="95250" marB="95250" anchor="ctr">
                    <a:solidFill>
                      <a:schemeClr val="bg1"/>
                    </a:solidFill>
                  </a:tcPr>
                </a:tc>
                <a:extLst>
                  <a:ext uri="{0D108BD9-81ED-4DB2-BD59-A6C34878D82A}">
                    <a16:rowId xmlns:a16="http://schemas.microsoft.com/office/drawing/2014/main" val="10004"/>
                  </a:ext>
                </a:extLst>
              </a:tr>
              <a:tr h="370840">
                <a:tc>
                  <a:txBody>
                    <a:bodyPr/>
                    <a:lstStyle/>
                    <a:p>
                      <a:endParaRPr lang="en-US" sz="1200" dirty="0">
                        <a:solidFill>
                          <a:schemeClr val="tx1"/>
                        </a:solidFill>
                        <a:latin typeface="Calibri" panose="020F0502020204030204" pitchFamily="34" charset="0"/>
                      </a:endParaRPr>
                    </a:p>
                  </a:txBody>
                  <a:tcPr/>
                </a:tc>
                <a:tc>
                  <a:txBody>
                    <a:bodyPr/>
                    <a:lstStyle/>
                    <a:p>
                      <a:pPr fontAlgn="base"/>
                      <a:endParaRPr lang="en-US" sz="12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30:13–27</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The faithful who responded to the invitation rejoiced in the celebration in Judah of the sacred festival of the Passover.</a:t>
                      </a:r>
                    </a:p>
                  </a:txBody>
                  <a:tcPr marL="95250" marR="95250" marT="95250" marB="95250" anchor="ctr">
                    <a:solidFill>
                      <a:schemeClr val="bg1"/>
                    </a:solidFill>
                  </a:tcPr>
                </a:tc>
                <a:extLst>
                  <a:ext uri="{0D108BD9-81ED-4DB2-BD59-A6C34878D82A}">
                    <a16:rowId xmlns:a16="http://schemas.microsoft.com/office/drawing/2014/main" val="10005"/>
                  </a:ext>
                </a:extLst>
              </a:tr>
              <a:tr h="370840">
                <a:tc>
                  <a:txBody>
                    <a:bodyPr/>
                    <a:lstStyle/>
                    <a:p>
                      <a:endParaRPr lang="en-US" sz="1200" dirty="0">
                        <a:solidFill>
                          <a:schemeClr val="tx1"/>
                        </a:solidFill>
                        <a:latin typeface="Calibri" panose="020F0502020204030204" pitchFamily="34" charset="0"/>
                      </a:endParaRPr>
                    </a:p>
                  </a:txBody>
                  <a:tcPr/>
                </a:tc>
                <a:tc>
                  <a:txBody>
                    <a:bodyPr/>
                    <a:lstStyle/>
                    <a:p>
                      <a:endParaRPr lang="en-US" sz="1200" dirty="0">
                        <a:solidFill>
                          <a:schemeClr val="tx1"/>
                        </a:solidFill>
                        <a:latin typeface="Calibri" panose="020F0502020204030204" pitchFamily="34" charset="0"/>
                      </a:endParaRPr>
                    </a:p>
                  </a:txBody>
                  <a:tcPr/>
                </a:tc>
                <a:tc>
                  <a:txBody>
                    <a:bodyPr/>
                    <a:lstStyle/>
                    <a:p>
                      <a:pPr fontAlgn="base"/>
                      <a:r>
                        <a:rPr lang="en-US" sz="1200" u="none" strike="noStrike" dirty="0">
                          <a:solidFill>
                            <a:schemeClr val="tx1"/>
                          </a:solidFill>
                          <a:effectLst/>
                          <a:latin typeface="Calibri" panose="020F0502020204030204" pitchFamily="34" charset="0"/>
                        </a:rPr>
                        <a:t>2 Chronicles 31:1</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The worshipers continued their efforts to rid the land of the institutions of false worship.</a:t>
                      </a:r>
                    </a:p>
                  </a:txBody>
                  <a:tcPr marL="95250" marR="95250" marT="95250" marB="95250" anchor="ctr">
                    <a:solidFill>
                      <a:schemeClr val="bg1"/>
                    </a:solidFill>
                  </a:tcPr>
                </a:tc>
                <a:extLst>
                  <a:ext uri="{0D108BD9-81ED-4DB2-BD59-A6C34878D82A}">
                    <a16:rowId xmlns:a16="http://schemas.microsoft.com/office/drawing/2014/main" val="10006"/>
                  </a:ext>
                </a:extLst>
              </a:tr>
              <a:tr h="370840">
                <a:tc>
                  <a:txBody>
                    <a:bodyPr/>
                    <a:lstStyle/>
                    <a:p>
                      <a:endParaRPr lang="en-US" sz="1200" dirty="0">
                        <a:solidFill>
                          <a:schemeClr val="tx1"/>
                        </a:solidFill>
                        <a:latin typeface="Calibri" panose="020F0502020204030204" pitchFamily="34" charset="0"/>
                      </a:endParaRPr>
                    </a:p>
                  </a:txBody>
                  <a:tcPr/>
                </a:tc>
                <a:tc>
                  <a:txBody>
                    <a:bodyPr/>
                    <a:lstStyle/>
                    <a:p>
                      <a:endParaRPr lang="en-US" sz="1200" dirty="0">
                        <a:solidFill>
                          <a:schemeClr val="tx1"/>
                        </a:solidFill>
                        <a:latin typeface="Calibri" panose="020F0502020204030204" pitchFamily="34" charset="0"/>
                      </a:endParaRPr>
                    </a:p>
                  </a:txBody>
                  <a:tcPr/>
                </a:tc>
                <a:tc>
                  <a:txBody>
                    <a:bodyPr/>
                    <a:lstStyle/>
                    <a:p>
                      <a:pPr fontAlgn="base"/>
                      <a:r>
                        <a:rPr lang="en-US" sz="1200" u="none" strike="noStrike" dirty="0">
                          <a:solidFill>
                            <a:schemeClr val="tx1"/>
                          </a:solidFill>
                          <a:effectLst/>
                          <a:latin typeface="Calibri" panose="020F0502020204030204" pitchFamily="34" charset="0"/>
                        </a:rPr>
                        <a:t>2 Chronicles 31:2–10</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The priesthood was organized and appointed to their continuing functions. Tithes were given for the support of the priests.</a:t>
                      </a:r>
                    </a:p>
                  </a:txBody>
                  <a:tcPr marL="95250" marR="95250" marT="95250" marB="95250" anchor="ctr">
                    <a:solidFill>
                      <a:schemeClr val="bg1"/>
                    </a:solidFill>
                  </a:tcPr>
                </a:tc>
                <a:extLst>
                  <a:ext uri="{0D108BD9-81ED-4DB2-BD59-A6C34878D82A}">
                    <a16:rowId xmlns:a16="http://schemas.microsoft.com/office/drawing/2014/main" val="10007"/>
                  </a:ext>
                </a:extLst>
              </a:tr>
              <a:tr h="370840">
                <a:tc>
                  <a:txBody>
                    <a:bodyPr/>
                    <a:lstStyle/>
                    <a:p>
                      <a:endParaRPr lang="en-US" sz="1200" dirty="0">
                        <a:solidFill>
                          <a:schemeClr val="tx1"/>
                        </a:solidFill>
                        <a:latin typeface="Calibri" panose="020F0502020204030204" pitchFamily="34" charset="0"/>
                      </a:endParaRPr>
                    </a:p>
                  </a:txBody>
                  <a:tcPr/>
                </a:tc>
                <a:tc>
                  <a:txBody>
                    <a:bodyPr/>
                    <a:lstStyle/>
                    <a:p>
                      <a:endParaRPr lang="en-US" sz="1200" dirty="0">
                        <a:solidFill>
                          <a:schemeClr val="tx1"/>
                        </a:solidFill>
                        <a:latin typeface="Calibri" panose="020F0502020204030204" pitchFamily="34" charset="0"/>
                      </a:endParaRPr>
                    </a:p>
                  </a:txBody>
                  <a:tcPr/>
                </a:tc>
                <a:tc>
                  <a:txBody>
                    <a:bodyPr/>
                    <a:lstStyle/>
                    <a:p>
                      <a:pPr fontAlgn="base"/>
                      <a:r>
                        <a:rPr lang="en-US" sz="1200" u="none" strike="noStrike" dirty="0">
                          <a:solidFill>
                            <a:schemeClr val="tx1"/>
                          </a:solidFill>
                          <a:effectLst/>
                          <a:latin typeface="Calibri" panose="020F0502020204030204" pitchFamily="34" charset="0"/>
                        </a:rPr>
                        <a:t>2 Chronicles 31:11–21</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The administration of temporal affairs was appointed, the rights of the Levites being established by lineal descent and birthright.</a:t>
                      </a:r>
                    </a:p>
                  </a:txBody>
                  <a:tcPr marL="95250" marR="95250" marT="95250" marB="95250" anchor="ctr">
                    <a:solidFill>
                      <a:schemeClr val="bg1"/>
                    </a:solidFill>
                  </a:tcPr>
                </a:tc>
                <a:extLst>
                  <a:ext uri="{0D108BD9-81ED-4DB2-BD59-A6C34878D82A}">
                    <a16:rowId xmlns:a16="http://schemas.microsoft.com/office/drawing/2014/main" val="10008"/>
                  </a:ext>
                </a:extLst>
              </a:tr>
              <a:tr h="370840">
                <a:tc>
                  <a:txBody>
                    <a:bodyPr/>
                    <a:lstStyle/>
                    <a:p>
                      <a:pPr fontAlgn="base"/>
                      <a:r>
                        <a:rPr lang="en-US" sz="1200" dirty="0">
                          <a:solidFill>
                            <a:schemeClr val="tx1"/>
                          </a:solidFill>
                          <a:effectLst/>
                          <a:latin typeface="Calibri" panose="020F0502020204030204" pitchFamily="34" charset="0"/>
                        </a:rPr>
                        <a:t>705 B.C.</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Kings 18:7</a:t>
                      </a:r>
                      <a:endParaRPr lang="en-US" sz="1200" dirty="0">
                        <a:solidFill>
                          <a:schemeClr val="tx1"/>
                        </a:solidFill>
                        <a:effectLst/>
                      </a:endParaRPr>
                    </a:p>
                  </a:txBody>
                  <a:tcPr marL="95250" marR="95250" marT="95250" marB="95250" anchor="ctr"/>
                </a:tc>
                <a:tc>
                  <a:txBody>
                    <a:bodyPr/>
                    <a:lstStyle/>
                    <a:p>
                      <a:pPr fontAlgn="base"/>
                      <a:r>
                        <a:rPr lang="en-US" sz="1200" dirty="0">
                          <a:solidFill>
                            <a:schemeClr val="tx1"/>
                          </a:solidFill>
                          <a:effectLst/>
                          <a:latin typeface="Calibri" panose="020F0502020204030204" pitchFamily="34" charset="0"/>
                        </a:rPr>
                        <a:t> Isaiah 30:1-7; 31:1-3</a:t>
                      </a: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Sargon, king of Assyria, was killed in battle, and revolutions followed throughout the Assyrian Empire. Hezekiah refused to pay the heavy tribute that his father had begun, and he sought an Egyptian alliance. Isaiah had warned the people of the folly of expecting help from </a:t>
                      </a:r>
                      <a:r>
                        <a:rPr lang="en-US" sz="1200" dirty="0">
                          <a:solidFill>
                            <a:schemeClr val="tx1"/>
                          </a:solidFill>
                          <a:effectLst/>
                        </a:rPr>
                        <a:t>Egypt.</a:t>
                      </a:r>
                    </a:p>
                  </a:txBody>
                  <a:tcPr marL="95250" marR="95250" marT="95250" marB="95250" anchor="ctr">
                    <a:solidFill>
                      <a:schemeClr val="bg1"/>
                    </a:solidFill>
                  </a:tcPr>
                </a:tc>
                <a:extLst>
                  <a:ext uri="{0D108BD9-81ED-4DB2-BD59-A6C34878D82A}">
                    <a16:rowId xmlns:a16="http://schemas.microsoft.com/office/drawing/2014/main" val="10009"/>
                  </a:ext>
                </a:extLst>
              </a:tr>
              <a:tr h="370840">
                <a:tc>
                  <a:txBody>
                    <a:bodyPr/>
                    <a:lstStyle/>
                    <a:p>
                      <a:pPr fontAlgn="base"/>
                      <a:r>
                        <a:rPr lang="en-US" sz="1200" dirty="0">
                          <a:effectLst/>
                          <a:latin typeface="Calibri" panose="020F0502020204030204" pitchFamily="34" charset="0"/>
                        </a:rPr>
                        <a:t>(722 B.C.)</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Kings 18:9–12</a:t>
                      </a:r>
                      <a:endParaRPr lang="en-US" sz="1200" dirty="0">
                        <a:solidFill>
                          <a:schemeClr val="tx1"/>
                        </a:solidFill>
                        <a:effectLst/>
                      </a:endParaRPr>
                    </a:p>
                  </a:txBody>
                  <a:tcPr marL="95250" marR="95250" marT="95250" marB="95250" anchor="ctr"/>
                </a:tc>
                <a:tc>
                  <a:txBody>
                    <a:bodyPr/>
                    <a:lstStyle/>
                    <a:p>
                      <a:pPr fontAlgn="base"/>
                      <a:r>
                        <a:rPr lang="en-US" sz="1200" dirty="0">
                          <a:effectLst/>
                          <a:latin typeface="Calibri" panose="020F0502020204030204" pitchFamily="34" charset="0"/>
                        </a:rPr>
                        <a:t> </a:t>
                      </a:r>
                    </a:p>
                  </a:txBody>
                  <a:tcPr marL="95250" marR="95250" marT="95250" marB="95250" anchor="ctr">
                    <a:solidFill>
                      <a:schemeClr val="bg1"/>
                    </a:solidFill>
                  </a:tcPr>
                </a:tc>
                <a:tc>
                  <a:txBody>
                    <a:bodyPr/>
                    <a:lstStyle/>
                    <a:p>
                      <a:pPr fontAlgn="base"/>
                      <a:r>
                        <a:rPr lang="en-US" sz="1200" dirty="0">
                          <a:effectLst/>
                          <a:latin typeface="Calibri" panose="020F0502020204030204" pitchFamily="34" charset="0"/>
                        </a:rPr>
                        <a:t>The account of the fall of Israel and Samaria in the north to </a:t>
                      </a:r>
                      <a:r>
                        <a:rPr lang="en-US" sz="1200" dirty="0" err="1">
                          <a:effectLst/>
                        </a:rPr>
                        <a:t>Shalmaneser</a:t>
                      </a:r>
                      <a:r>
                        <a:rPr lang="en-US" sz="1200" dirty="0">
                          <a:effectLst/>
                        </a:rPr>
                        <a:t> V and Sargon II is repeated. This account was a reminder of the power of the Assyrians.</a:t>
                      </a:r>
                    </a:p>
                  </a:txBody>
                  <a:tcPr marL="95250" marR="95250" marT="95250" marB="95250" anchor="ctr">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00813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69080261"/>
              </p:ext>
            </p:extLst>
          </p:nvPr>
        </p:nvGraphicFramePr>
        <p:xfrm>
          <a:off x="301169" y="217714"/>
          <a:ext cx="11498944" cy="6271260"/>
        </p:xfrm>
        <a:graphic>
          <a:graphicData uri="http://schemas.openxmlformats.org/drawingml/2006/table">
            <a:tbl>
              <a:tblPr firstRow="1" bandRow="1">
                <a:tableStyleId>{5940675A-B579-460E-94D1-54222C63F5DA}</a:tableStyleId>
              </a:tblPr>
              <a:tblGrid>
                <a:gridCol w="1440545">
                  <a:extLst>
                    <a:ext uri="{9D8B030D-6E8A-4147-A177-3AD203B41FA5}">
                      <a16:colId xmlns:a16="http://schemas.microsoft.com/office/drawing/2014/main" val="20000"/>
                    </a:ext>
                  </a:extLst>
                </a:gridCol>
                <a:gridCol w="1643743">
                  <a:extLst>
                    <a:ext uri="{9D8B030D-6E8A-4147-A177-3AD203B41FA5}">
                      <a16:colId xmlns:a16="http://schemas.microsoft.com/office/drawing/2014/main" val="20001"/>
                    </a:ext>
                  </a:extLst>
                </a:gridCol>
                <a:gridCol w="1850572">
                  <a:extLst>
                    <a:ext uri="{9D8B030D-6E8A-4147-A177-3AD203B41FA5}">
                      <a16:colId xmlns:a16="http://schemas.microsoft.com/office/drawing/2014/main" val="20002"/>
                    </a:ext>
                  </a:extLst>
                </a:gridCol>
                <a:gridCol w="6564084">
                  <a:extLst>
                    <a:ext uri="{9D8B030D-6E8A-4147-A177-3AD203B41FA5}">
                      <a16:colId xmlns:a16="http://schemas.microsoft.com/office/drawing/2014/main" val="20003"/>
                    </a:ext>
                  </a:extLst>
                </a:gridCol>
              </a:tblGrid>
              <a:tr h="370840">
                <a:tc>
                  <a:txBody>
                    <a:bodyPr/>
                    <a:lstStyle/>
                    <a:p>
                      <a:pPr fontAlgn="base"/>
                      <a:r>
                        <a:rPr lang="en-US" sz="1200" dirty="0">
                          <a:solidFill>
                            <a:schemeClr val="tx1"/>
                          </a:solidFill>
                          <a:effectLst/>
                          <a:latin typeface="Calibri" panose="020F0502020204030204" pitchFamily="34" charset="0"/>
                        </a:rPr>
                        <a:t>701 B.C.</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Kings 18:13–16</a:t>
                      </a:r>
                      <a:endParaRPr lang="en-US" sz="1200" dirty="0">
                        <a:solidFill>
                          <a:schemeClr val="tx1"/>
                        </a:solidFill>
                        <a:effectLst/>
                      </a:endParaRPr>
                    </a:p>
                  </a:txBody>
                  <a:tcPr marL="95250" marR="95250" marT="95250" marB="95250" anchor="ctr"/>
                </a:tc>
                <a:tc>
                  <a:txBody>
                    <a:bodyPr/>
                    <a:lstStyle/>
                    <a:p>
                      <a:pPr fontAlgn="base"/>
                      <a:r>
                        <a:rPr lang="en-US" sz="1200" dirty="0">
                          <a:solidFill>
                            <a:schemeClr val="tx1"/>
                          </a:solidFill>
                          <a:effectLst/>
                          <a:latin typeface="Calibri" panose="020F0502020204030204" pitchFamily="34" charset="0"/>
                        </a:rPr>
                        <a:t> </a:t>
                      </a:r>
                    </a:p>
                  </a:txBody>
                  <a:tcPr marL="95250" marR="95250" marT="95250" marB="95250" anchor="ctr"/>
                </a:tc>
                <a:tc>
                  <a:txBody>
                    <a:bodyPr/>
                    <a:lstStyle/>
                    <a:p>
                      <a:pPr fontAlgn="base"/>
                      <a:r>
                        <a:rPr lang="en-US" sz="1200" dirty="0">
                          <a:solidFill>
                            <a:schemeClr val="tx1"/>
                          </a:solidFill>
                          <a:effectLst/>
                          <a:latin typeface="Calibri" panose="020F0502020204030204" pitchFamily="34" charset="0"/>
                        </a:rPr>
                        <a:t>Sennacherib, the successor to Sargon, swept into Judah and the territory of the Philistines to enforce the tribute agreements. The annals of this invader king record the capture of forty-six cities or forts and many villages. The extended siege of Hezekiah at Jerusalem is described: “Himself I made a prisoner … like a bird in a cage” (Pritchard, </a:t>
                      </a:r>
                      <a:r>
                        <a:rPr lang="en-US" sz="1200" i="1" dirty="0">
                          <a:solidFill>
                            <a:schemeClr val="tx1"/>
                          </a:solidFill>
                          <a:effectLst/>
                        </a:rPr>
                        <a:t>Ancient Near Eastern </a:t>
                      </a:r>
                      <a:r>
                        <a:rPr lang="en-US" sz="1200" i="1" dirty="0" err="1">
                          <a:solidFill>
                            <a:schemeClr val="tx1"/>
                          </a:solidFill>
                          <a:effectLst/>
                        </a:rPr>
                        <a:t>Texts,</a:t>
                      </a:r>
                      <a:r>
                        <a:rPr lang="en-US" sz="1200" dirty="0" err="1">
                          <a:solidFill>
                            <a:schemeClr val="tx1"/>
                          </a:solidFill>
                          <a:effectLst/>
                        </a:rPr>
                        <a:t>p</a:t>
                      </a:r>
                      <a:r>
                        <a:rPr lang="en-US" sz="1200" dirty="0">
                          <a:solidFill>
                            <a:schemeClr val="tx1"/>
                          </a:solidFill>
                          <a:effectLst/>
                        </a:rPr>
                        <a:t>. 288). </a:t>
                      </a:r>
                    </a:p>
                    <a:p>
                      <a:pPr fontAlgn="base"/>
                      <a:r>
                        <a:rPr lang="en-US" sz="1200" b="0" i="0" kern="1200" dirty="0">
                          <a:solidFill>
                            <a:schemeClr val="tx1"/>
                          </a:solidFill>
                          <a:effectLst/>
                          <a:latin typeface="Calibri" panose="020F0502020204030204" pitchFamily="34" charset="0"/>
                          <a:ea typeface="+mn-ea"/>
                          <a:cs typeface="+mn-cs"/>
                        </a:rPr>
                        <a:t>The Assyrians were headquartered in Lachish, twenty-five miles southwest of Jerusalem. Hezekiah sent tribute, mostly from the temple, to sue for peace. The receipt of the tribute is confirmed in ancient texts. (See Pritchard, </a:t>
                      </a:r>
                      <a:r>
                        <a:rPr lang="en-US" sz="1200" b="0" i="1" kern="1200" dirty="0">
                          <a:solidFill>
                            <a:schemeClr val="tx1"/>
                          </a:solidFill>
                          <a:effectLst/>
                          <a:latin typeface="Calibri" panose="020F0502020204030204" pitchFamily="34" charset="0"/>
                          <a:ea typeface="+mn-ea"/>
                          <a:cs typeface="+mn-cs"/>
                        </a:rPr>
                        <a:t>Ancient Near Eastern </a:t>
                      </a:r>
                      <a:r>
                        <a:rPr lang="en-US" sz="1200" b="0" i="1" kern="1200" dirty="0" err="1">
                          <a:solidFill>
                            <a:schemeClr val="tx1"/>
                          </a:solidFill>
                          <a:effectLst/>
                          <a:latin typeface="Calibri" panose="020F0502020204030204" pitchFamily="34" charset="0"/>
                          <a:ea typeface="+mn-ea"/>
                          <a:cs typeface="+mn-cs"/>
                        </a:rPr>
                        <a:t>Texts,</a:t>
                      </a:r>
                      <a:r>
                        <a:rPr lang="en-US" sz="1200" b="0" i="0" kern="1200" dirty="0" err="1">
                          <a:solidFill>
                            <a:schemeClr val="tx1"/>
                          </a:solidFill>
                          <a:effectLst/>
                          <a:latin typeface="Calibri" panose="020F0502020204030204" pitchFamily="34" charset="0"/>
                          <a:ea typeface="+mn-ea"/>
                          <a:cs typeface="+mn-cs"/>
                        </a:rPr>
                        <a:t>p</a:t>
                      </a:r>
                      <a:r>
                        <a:rPr lang="en-US" sz="1200" b="0" i="0" kern="1200" dirty="0">
                          <a:solidFill>
                            <a:schemeClr val="tx1"/>
                          </a:solidFill>
                          <a:effectLst/>
                          <a:latin typeface="Calibri" panose="020F0502020204030204" pitchFamily="34" charset="0"/>
                          <a:ea typeface="+mn-ea"/>
                          <a:cs typeface="+mn-cs"/>
                        </a:rPr>
                        <a:t>. 288.)</a:t>
                      </a:r>
                      <a:endParaRPr lang="en-US" sz="1200" dirty="0">
                        <a:solidFill>
                          <a:schemeClr val="tx1"/>
                        </a:solidFill>
                        <a:effectLst/>
                      </a:endParaRPr>
                    </a:p>
                  </a:txBody>
                  <a:tcPr marL="95250" marR="95250" marT="95250" marB="95250" anchor="ctr"/>
                </a:tc>
                <a:extLst>
                  <a:ext uri="{0D108BD9-81ED-4DB2-BD59-A6C34878D82A}">
                    <a16:rowId xmlns:a16="http://schemas.microsoft.com/office/drawing/2014/main" val="10000"/>
                  </a:ext>
                </a:extLst>
              </a:tr>
              <a:tr h="370840">
                <a:tc>
                  <a:txBody>
                    <a:bodyPr/>
                    <a:lstStyle/>
                    <a:p>
                      <a:pPr fontAlgn="base"/>
                      <a:endParaRPr lang="en-US" sz="12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200" dirty="0">
                          <a:solidFill>
                            <a:schemeClr val="tx1"/>
                          </a:solidFill>
                          <a:effectLst/>
                          <a:latin typeface="Calibri" panose="020F0502020204030204" pitchFamily="34" charset="0"/>
                        </a:rPr>
                        <a:t> 2 Kings 20:20</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32:1–8, 30</a:t>
                      </a:r>
                    </a:p>
                    <a:p>
                      <a:pPr fontAlgn="base"/>
                      <a:r>
                        <a:rPr lang="en-US" sz="1200" u="none" strike="noStrike" dirty="0">
                          <a:solidFill>
                            <a:schemeClr val="tx1"/>
                          </a:solidFill>
                          <a:effectLst/>
                        </a:rPr>
                        <a:t>Isaiah 22:8-11</a:t>
                      </a:r>
                      <a:endParaRPr lang="en-US" sz="1200" dirty="0">
                        <a:solidFill>
                          <a:schemeClr val="tx1"/>
                        </a:solidFill>
                        <a:effectLst/>
                      </a:endParaRPr>
                    </a:p>
                  </a:txBody>
                  <a:tcPr marL="95250" marR="95250" marT="95250" marB="95250" anchor="ctr">
                    <a:solidFill>
                      <a:schemeClr val="accent5">
                        <a:lumMod val="40000"/>
                        <a:lumOff val="60000"/>
                      </a:schemeClr>
                    </a:solidFill>
                  </a:tcPr>
                </a:tc>
                <a:tc>
                  <a:txBody>
                    <a:bodyPr/>
                    <a:lstStyle/>
                    <a:p>
                      <a:pPr fontAlgn="base"/>
                      <a:r>
                        <a:rPr lang="en-US" sz="1200" dirty="0">
                          <a:solidFill>
                            <a:schemeClr val="tx1"/>
                          </a:solidFill>
                          <a:effectLst/>
                          <a:latin typeface="Calibri" panose="020F0502020204030204" pitchFamily="34" charset="0"/>
                        </a:rPr>
                        <a:t>In spite of</a:t>
                      </a:r>
                      <a:r>
                        <a:rPr lang="en-US" sz="1200" dirty="0">
                          <a:solidFill>
                            <a:schemeClr val="tx1"/>
                          </a:solidFill>
                          <a:effectLst/>
                        </a:rPr>
                        <a:t> the offering, the siege continued. Hezekiah sought to strengthen the fortifications of the city and moved to protect the water supply. A conduit or water course was dug out of limestone rock to bring the water safely into the city where it could be stored. In warning of the future destruction of Jerusalem, Isaiah spoke of these preparations made by Hezekiah. </a:t>
                      </a:r>
                    </a:p>
                    <a:p>
                      <a:pPr fontAlgn="base"/>
                      <a:r>
                        <a:rPr lang="en-US" sz="1200" b="0" i="0" kern="1200" dirty="0">
                          <a:solidFill>
                            <a:schemeClr val="tx1"/>
                          </a:solidFill>
                          <a:effectLst/>
                          <a:latin typeface="Calibri" panose="020F0502020204030204" pitchFamily="34" charset="0"/>
                          <a:ea typeface="+mn-ea"/>
                          <a:cs typeface="+mn-cs"/>
                        </a:rPr>
                        <a:t>This tunnel exists today and is known as Hezekiah’s, or the Siloam, Tunnel. An ancient inscription in the tunnel tells of the construction and is generally associated with Hezekiah’s project. (See Pritchard, </a:t>
                      </a:r>
                      <a:r>
                        <a:rPr lang="en-US" sz="1200" b="0" i="1" kern="1200" dirty="0">
                          <a:solidFill>
                            <a:schemeClr val="tx1"/>
                          </a:solidFill>
                          <a:effectLst/>
                          <a:latin typeface="Calibri" panose="020F0502020204030204" pitchFamily="34" charset="0"/>
                          <a:ea typeface="+mn-ea"/>
                          <a:cs typeface="+mn-cs"/>
                        </a:rPr>
                        <a:t>Ancient Near Eastern Texts,</a:t>
                      </a:r>
                      <a:r>
                        <a:rPr lang="en-US" sz="1200" b="0" i="0" kern="1200" dirty="0">
                          <a:solidFill>
                            <a:schemeClr val="tx1"/>
                          </a:solidFill>
                          <a:effectLst/>
                          <a:latin typeface="Calibri" panose="020F0502020204030204" pitchFamily="34" charset="0"/>
                          <a:ea typeface="+mn-ea"/>
                          <a:cs typeface="+mn-cs"/>
                        </a:rPr>
                        <a:t> p. 321; </a:t>
                      </a:r>
                      <a:r>
                        <a:rPr lang="en-US" sz="1200" b="0" i="0" u="none" strike="noStrike" kern="1200" dirty="0">
                          <a:solidFill>
                            <a:schemeClr val="tx1"/>
                          </a:solidFill>
                          <a:effectLst/>
                          <a:latin typeface="Calibri" panose="020F0502020204030204" pitchFamily="34" charset="0"/>
                          <a:ea typeface="+mn-ea"/>
                          <a:cs typeface="+mn-cs"/>
                        </a:rPr>
                        <a:t>Bible Dictionary, </a:t>
                      </a:r>
                      <a:r>
                        <a:rPr lang="en-US" sz="1200" b="0" i="0" u="none" strike="noStrike" kern="1200" dirty="0" err="1">
                          <a:solidFill>
                            <a:schemeClr val="tx1"/>
                          </a:solidFill>
                          <a:effectLst/>
                          <a:latin typeface="Calibri" panose="020F0502020204030204" pitchFamily="34" charset="0"/>
                          <a:ea typeface="+mn-ea"/>
                          <a:cs typeface="+mn-cs"/>
                        </a:rPr>
                        <a:t>s.v</a:t>
                      </a:r>
                      <a:r>
                        <a:rPr lang="en-US" sz="1200" b="0" i="0" u="none" strike="noStrike" kern="1200" dirty="0">
                          <a:solidFill>
                            <a:schemeClr val="tx1"/>
                          </a:solidFill>
                          <a:effectLst/>
                          <a:latin typeface="Calibri" panose="020F0502020204030204" pitchFamily="34" charset="0"/>
                          <a:ea typeface="+mn-ea"/>
                          <a:cs typeface="+mn-cs"/>
                        </a:rPr>
                        <a:t>. “Hezekiah’s Tunnel.”</a:t>
                      </a:r>
                      <a:r>
                        <a:rPr lang="en-US" sz="1200" b="0" i="0" kern="1200" dirty="0">
                          <a:solidFill>
                            <a:schemeClr val="tx1"/>
                          </a:solidFill>
                          <a:effectLst/>
                          <a:latin typeface="Calibri" panose="020F0502020204030204" pitchFamily="34" charset="0"/>
                          <a:ea typeface="+mn-ea"/>
                          <a:cs typeface="+mn-cs"/>
                        </a:rPr>
                        <a:t>)</a:t>
                      </a:r>
                      <a:endParaRPr lang="en-US" sz="1200" dirty="0">
                        <a:solidFill>
                          <a:schemeClr val="tx1"/>
                        </a:solidFill>
                        <a:effectLst/>
                      </a:endParaRPr>
                    </a:p>
                  </a:txBody>
                  <a:tcPr marL="95250" marR="95250" marT="95250" marB="95250" anchor="ct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pPr fontAlgn="base"/>
                      <a:r>
                        <a:rPr lang="en-US" sz="1200" dirty="0">
                          <a:solidFill>
                            <a:schemeClr val="tx1"/>
                          </a:solidFill>
                          <a:effectLst/>
                          <a:latin typeface="Calibri" panose="020F0502020204030204" pitchFamily="34" charset="0"/>
                        </a:rPr>
                        <a:t> </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Kings 18:17–18</a:t>
                      </a:r>
                    </a:p>
                    <a:p>
                      <a:pPr fontAlgn="base"/>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32:9–10</a:t>
                      </a:r>
                    </a:p>
                    <a:p>
                      <a:pPr fontAlgn="base"/>
                      <a:r>
                        <a:rPr lang="en-US" sz="1200" u="none" strike="noStrike" dirty="0">
                          <a:solidFill>
                            <a:schemeClr val="tx1"/>
                          </a:solidFill>
                          <a:effectLst/>
                        </a:rPr>
                        <a:t>Isaiah 36:2-3</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As the siege continued, the Assyrians sent representatives of Sennacherib to demand the surrender of the city. Hezekiah sent his officials outside the city walls to negotiate.</a:t>
                      </a:r>
                    </a:p>
                  </a:txBody>
                  <a:tcPr marL="95250" marR="95250" marT="95250" marB="95250" anchor="ctr">
                    <a:solidFill>
                      <a:schemeClr val="bg1"/>
                    </a:solidFill>
                  </a:tcPr>
                </a:tc>
                <a:extLst>
                  <a:ext uri="{0D108BD9-81ED-4DB2-BD59-A6C34878D82A}">
                    <a16:rowId xmlns:a16="http://schemas.microsoft.com/office/drawing/2014/main" val="10002"/>
                  </a:ext>
                </a:extLst>
              </a:tr>
              <a:tr h="370840">
                <a:tc>
                  <a:txBody>
                    <a:bodyPr/>
                    <a:lstStyle/>
                    <a:p>
                      <a:pPr fontAlgn="base"/>
                      <a:r>
                        <a:rPr lang="en-US" sz="1200" dirty="0">
                          <a:solidFill>
                            <a:schemeClr val="tx1"/>
                          </a:solidFill>
                          <a:effectLst/>
                          <a:latin typeface="Calibri" panose="020F0502020204030204" pitchFamily="34" charset="0"/>
                        </a:rPr>
                        <a:t> </a:t>
                      </a:r>
                    </a:p>
                  </a:txBody>
                  <a:tcPr marL="95250" marR="95250" marT="95250" marB="95250" anchor="ctr"/>
                </a:tc>
                <a:tc>
                  <a:txBody>
                    <a:bodyPr/>
                    <a:lstStyle/>
                    <a:p>
                      <a:pPr fontAlgn="base"/>
                      <a:br>
                        <a:rPr lang="en-US" sz="1200" u="none" strike="noStrike" dirty="0">
                          <a:solidFill>
                            <a:schemeClr val="tx1"/>
                          </a:solidFill>
                          <a:effectLst/>
                          <a:latin typeface="Calibri" panose="020F0502020204030204" pitchFamily="34" charset="0"/>
                        </a:rPr>
                      </a:br>
                      <a:r>
                        <a:rPr lang="en-US" sz="1200" u="none" strike="noStrike" dirty="0">
                          <a:solidFill>
                            <a:schemeClr val="tx1"/>
                          </a:solidFill>
                          <a:effectLst/>
                          <a:latin typeface="Calibri" panose="020F0502020204030204" pitchFamily="34" charset="0"/>
                        </a:rPr>
                        <a:t>2 Kings 18:19–25</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32:11–12</a:t>
                      </a:r>
                    </a:p>
                    <a:p>
                      <a:pPr fontAlgn="base"/>
                      <a:r>
                        <a:rPr lang="en-US" sz="1200" u="none" strike="noStrike" dirty="0">
                          <a:solidFill>
                            <a:schemeClr val="tx1"/>
                          </a:solidFill>
                          <a:effectLst/>
                        </a:rPr>
                        <a:t>Isaiah</a:t>
                      </a:r>
                      <a:r>
                        <a:rPr lang="en-US" sz="1200" u="none" strike="noStrike" baseline="0" dirty="0">
                          <a:solidFill>
                            <a:schemeClr val="tx1"/>
                          </a:solidFill>
                          <a:effectLst/>
                        </a:rPr>
                        <a:t> 36:4-10</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The Assyrian spokesman challenged the people’s ability to withstand his forces. He criticized the alliance Judah had attempted to make with Egypt. </a:t>
                      </a:r>
                      <a:r>
                        <a:rPr lang="en-US" sz="1200" dirty="0">
                          <a:solidFill>
                            <a:schemeClr val="tx1"/>
                          </a:solidFill>
                          <a:effectLst/>
                        </a:rPr>
                        <a:t>Finally he blasphemously claimed that the God of Judah had commanded Judah’s destruction.</a:t>
                      </a:r>
                    </a:p>
                  </a:txBody>
                  <a:tcPr marL="95250" marR="95250" marT="95250" marB="95250" anchor="ctr">
                    <a:solidFill>
                      <a:schemeClr val="bg1"/>
                    </a:solidFill>
                  </a:tcPr>
                </a:tc>
                <a:extLst>
                  <a:ext uri="{0D108BD9-81ED-4DB2-BD59-A6C34878D82A}">
                    <a16:rowId xmlns:a16="http://schemas.microsoft.com/office/drawing/2014/main" val="10003"/>
                  </a:ext>
                </a:extLst>
              </a:tr>
              <a:tr h="370840">
                <a:tc>
                  <a:txBody>
                    <a:bodyPr/>
                    <a:lstStyle/>
                    <a:p>
                      <a:pPr fontAlgn="base"/>
                      <a:endParaRPr lang="en-US" dirty="0">
                        <a:effectLst/>
                        <a:latin typeface="Calibri" panose="020F0502020204030204" pitchFamily="34" charset="0"/>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a:t>
                      </a:r>
                      <a:r>
                        <a:rPr lang="en-US" sz="1200" u="none" strike="noStrike" dirty="0">
                          <a:solidFill>
                            <a:schemeClr val="tx1"/>
                          </a:solidFill>
                          <a:effectLst/>
                        </a:rPr>
                        <a:t>Kings 18:26</a:t>
                      </a:r>
                      <a:endParaRPr lang="en-US" sz="1200" dirty="0">
                        <a:solidFill>
                          <a:schemeClr val="tx1"/>
                        </a:solidFill>
                        <a:effectLst/>
                      </a:endParaRPr>
                    </a:p>
                  </a:txBody>
                  <a:tcPr marL="95250" marR="95250" marT="95250" marB="95250" anchor="ctr"/>
                </a:tc>
                <a:tc>
                  <a:txBody>
                    <a:bodyPr/>
                    <a:lstStyle/>
                    <a:p>
                      <a:pPr fontAlgn="base"/>
                      <a:r>
                        <a:rPr lang="en-US" sz="1200" dirty="0">
                          <a:solidFill>
                            <a:schemeClr val="tx1"/>
                          </a:solidFill>
                          <a:effectLst/>
                          <a:latin typeface="Calibri" panose="020F0502020204030204" pitchFamily="34" charset="0"/>
                        </a:rPr>
                        <a:t> Isaiah 36:11</a:t>
                      </a: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The representatives of Hezekiah requested that the negotiations be carried out in the Syrian language (Aramaic) rather than Hebrew, so the people would not understand the exchange.</a:t>
                      </a:r>
                    </a:p>
                  </a:txBody>
                  <a:tcPr marL="95250" marR="95250" marT="95250" marB="95250" anchor="ctr">
                    <a:solidFill>
                      <a:schemeClr val="bg1"/>
                    </a:solidFill>
                  </a:tcPr>
                </a:tc>
                <a:extLst>
                  <a:ext uri="{0D108BD9-81ED-4DB2-BD59-A6C34878D82A}">
                    <a16:rowId xmlns:a16="http://schemas.microsoft.com/office/drawing/2014/main" val="10004"/>
                  </a:ext>
                </a:extLst>
              </a:tr>
              <a:tr h="370840">
                <a:tc>
                  <a:txBody>
                    <a:bodyPr/>
                    <a:lstStyle/>
                    <a:p>
                      <a:endParaRPr lang="en-US" sz="1200" dirty="0">
                        <a:solidFill>
                          <a:schemeClr val="tx1"/>
                        </a:solidFill>
                        <a:latin typeface="Calibri" panose="020F0502020204030204" pitchFamily="34" charset="0"/>
                      </a:endParaRPr>
                    </a:p>
                  </a:txBody>
                  <a:tcPr/>
                </a:tc>
                <a:tc>
                  <a:txBody>
                    <a:bodyPr/>
                    <a:lstStyle/>
                    <a:p>
                      <a:pPr fontAlgn="base"/>
                      <a:br>
                        <a:rPr lang="en-US" sz="1200" u="none" strike="noStrike" dirty="0">
                          <a:solidFill>
                            <a:schemeClr val="tx1"/>
                          </a:solidFill>
                          <a:effectLst/>
                          <a:latin typeface="Calibri" panose="020F0502020204030204" pitchFamily="34" charset="0"/>
                        </a:rPr>
                      </a:br>
                      <a:r>
                        <a:rPr lang="en-US" sz="1200" u="none" strike="noStrike" dirty="0">
                          <a:solidFill>
                            <a:schemeClr val="tx1"/>
                          </a:solidFill>
                          <a:effectLst/>
                          <a:latin typeface="Calibri" panose="020F0502020204030204" pitchFamily="34" charset="0"/>
                        </a:rPr>
                        <a:t>2 Kings 18:27–35</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Isaiah 36:12-20</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The Assyrian official ignored the plea and, speaking loudly in the language of the people of Judah, declared the futility of trusting Hezekiah or their God for deliverance. He challenged the power of Judah’s God with the results of Assyria’s victories.</a:t>
                      </a:r>
                    </a:p>
                  </a:txBody>
                  <a:tcPr marL="95250" marR="95250" marT="95250" marB="95250" anchor="ctr">
                    <a:solidFill>
                      <a:schemeClr val="bg1"/>
                    </a:solidFill>
                  </a:tcPr>
                </a:tc>
                <a:extLst>
                  <a:ext uri="{0D108BD9-81ED-4DB2-BD59-A6C34878D82A}">
                    <a16:rowId xmlns:a16="http://schemas.microsoft.com/office/drawing/2014/main" val="10005"/>
                  </a:ext>
                </a:extLst>
              </a:tr>
              <a:tr h="370840">
                <a:tc>
                  <a:txBody>
                    <a:bodyPr/>
                    <a:lstStyle/>
                    <a:p>
                      <a:endParaRPr lang="en-US" sz="1200" dirty="0">
                        <a:solidFill>
                          <a:schemeClr val="tx1"/>
                        </a:solidFill>
                        <a:latin typeface="Calibri" panose="020F0502020204030204" pitchFamily="34" charset="0"/>
                      </a:endParaRPr>
                    </a:p>
                  </a:txBody>
                  <a:tcPr/>
                </a:tc>
                <a:tc>
                  <a:txBody>
                    <a:bodyPr/>
                    <a:lstStyle/>
                    <a:p>
                      <a:pPr fontAlgn="base"/>
                      <a:br>
                        <a:rPr lang="en-US" sz="1200" u="none" strike="noStrike" dirty="0">
                          <a:solidFill>
                            <a:schemeClr val="tx1"/>
                          </a:solidFill>
                          <a:effectLst/>
                          <a:latin typeface="Calibri" panose="020F0502020204030204" pitchFamily="34" charset="0"/>
                        </a:rPr>
                      </a:br>
                      <a:r>
                        <a:rPr lang="en-US" sz="1200" u="none" strike="noStrike" dirty="0">
                          <a:solidFill>
                            <a:schemeClr val="tx1"/>
                          </a:solidFill>
                          <a:effectLst/>
                          <a:latin typeface="Calibri" panose="020F0502020204030204" pitchFamily="34" charset="0"/>
                        </a:rPr>
                        <a:t>2 Kings 18:36–37</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32:16–17</a:t>
                      </a:r>
                    </a:p>
                    <a:p>
                      <a:pPr fontAlgn="base"/>
                      <a:r>
                        <a:rPr lang="en-US" sz="1200" u="none" strike="noStrike" dirty="0">
                          <a:solidFill>
                            <a:schemeClr val="tx1"/>
                          </a:solidFill>
                          <a:effectLst/>
                        </a:rPr>
                        <a:t>Isaiah 36:21-22</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Since Hezekiah’s representatives had been ordered to remain silent, they said nothing at all but returned and reported to the king. In addition to the spoken challenges, the Assyrians sent written messages.</a:t>
                      </a:r>
                    </a:p>
                  </a:txBody>
                  <a:tcPr marL="95250" marR="95250" marT="95250" marB="95250" anchor="c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79400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08312326"/>
              </p:ext>
            </p:extLst>
          </p:nvPr>
        </p:nvGraphicFramePr>
        <p:xfrm>
          <a:off x="301169" y="217714"/>
          <a:ext cx="11498944" cy="5722620"/>
        </p:xfrm>
        <a:graphic>
          <a:graphicData uri="http://schemas.openxmlformats.org/drawingml/2006/table">
            <a:tbl>
              <a:tblPr firstRow="1" bandRow="1">
                <a:tableStyleId>{5940675A-B579-460E-94D1-54222C63F5DA}</a:tableStyleId>
              </a:tblPr>
              <a:tblGrid>
                <a:gridCol w="1440545">
                  <a:extLst>
                    <a:ext uri="{9D8B030D-6E8A-4147-A177-3AD203B41FA5}">
                      <a16:colId xmlns:a16="http://schemas.microsoft.com/office/drawing/2014/main" val="20000"/>
                    </a:ext>
                  </a:extLst>
                </a:gridCol>
                <a:gridCol w="1643743">
                  <a:extLst>
                    <a:ext uri="{9D8B030D-6E8A-4147-A177-3AD203B41FA5}">
                      <a16:colId xmlns:a16="http://schemas.microsoft.com/office/drawing/2014/main" val="20001"/>
                    </a:ext>
                  </a:extLst>
                </a:gridCol>
                <a:gridCol w="1850572">
                  <a:extLst>
                    <a:ext uri="{9D8B030D-6E8A-4147-A177-3AD203B41FA5}">
                      <a16:colId xmlns:a16="http://schemas.microsoft.com/office/drawing/2014/main" val="20002"/>
                    </a:ext>
                  </a:extLst>
                </a:gridCol>
                <a:gridCol w="6564084">
                  <a:extLst>
                    <a:ext uri="{9D8B030D-6E8A-4147-A177-3AD203B41FA5}">
                      <a16:colId xmlns:a16="http://schemas.microsoft.com/office/drawing/2014/main" val="20003"/>
                    </a:ext>
                  </a:extLst>
                </a:gridCol>
              </a:tblGrid>
              <a:tr h="370840">
                <a:tc>
                  <a:txBody>
                    <a:bodyPr/>
                    <a:lstStyle/>
                    <a:p>
                      <a:pPr fontAlgn="base"/>
                      <a:r>
                        <a:rPr lang="en-US" sz="1200" dirty="0">
                          <a:solidFill>
                            <a:schemeClr val="tx1"/>
                          </a:solidFill>
                          <a:effectLst/>
                          <a:latin typeface="Calibri" panose="020F0502020204030204" pitchFamily="34" charset="0"/>
                        </a:rPr>
                        <a:t>701 B.C.</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a:t>
                      </a:r>
                      <a:r>
                        <a:rPr lang="en-US" sz="1200" u="none" strike="noStrike" dirty="0">
                          <a:solidFill>
                            <a:schemeClr val="tx1"/>
                          </a:solidFill>
                          <a:effectLst/>
                        </a:rPr>
                        <a:t>Kings 19:1–5</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32:20</a:t>
                      </a:r>
                    </a:p>
                    <a:p>
                      <a:pPr fontAlgn="base"/>
                      <a:r>
                        <a:rPr lang="en-US" sz="1200" u="none" strike="noStrike" dirty="0">
                          <a:solidFill>
                            <a:schemeClr val="tx1"/>
                          </a:solidFill>
                          <a:effectLst/>
                        </a:rPr>
                        <a:t>Isaiah 37:1-5</a:t>
                      </a:r>
                      <a:endParaRPr lang="en-US" sz="1200" dirty="0">
                        <a:solidFill>
                          <a:schemeClr val="tx1"/>
                        </a:solidFill>
                        <a:effectLst/>
                      </a:endParaRPr>
                    </a:p>
                  </a:txBody>
                  <a:tcPr marL="95250" marR="95250" marT="95250" marB="95250" anchor="ctr">
                    <a:solidFill>
                      <a:schemeClr val="accent5">
                        <a:lumMod val="40000"/>
                        <a:lumOff val="60000"/>
                      </a:schemeClr>
                    </a:solidFill>
                  </a:tcPr>
                </a:tc>
                <a:tc>
                  <a:txBody>
                    <a:bodyPr/>
                    <a:lstStyle/>
                    <a:p>
                      <a:pPr fontAlgn="base"/>
                      <a:r>
                        <a:rPr lang="en-US" sz="1200" dirty="0">
                          <a:solidFill>
                            <a:schemeClr val="tx1"/>
                          </a:solidFill>
                          <a:effectLst/>
                          <a:latin typeface="Calibri" panose="020F0502020204030204" pitchFamily="34" charset="0"/>
                        </a:rPr>
                        <a:t>Upon receiving these challenges and the report of his representatives, Hezekiah sought counsel and direction from the prophet Isaiah</a:t>
                      </a:r>
                    </a:p>
                  </a:txBody>
                  <a:tcPr marL="95250" marR="95250" marT="95250" marB="95250" anchor="ct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fontAlgn="base"/>
                      <a:endParaRPr lang="en-US" sz="12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Kings 19:6–13</a:t>
                      </a:r>
                      <a:endParaRPr lang="en-US" sz="1200" dirty="0">
                        <a:solidFill>
                          <a:schemeClr val="tx1"/>
                        </a:solidFill>
                        <a:effectLst/>
                      </a:endParaRPr>
                    </a:p>
                  </a:txBody>
                  <a:tcPr marL="95250" marR="95250" marT="95250" marB="95250" anchor="ctr"/>
                </a:tc>
                <a:tc>
                  <a:txBody>
                    <a:bodyPr/>
                    <a:lstStyle/>
                    <a:p>
                      <a:pPr fontAlgn="base"/>
                      <a:r>
                        <a:rPr lang="en-US" sz="1200" dirty="0">
                          <a:solidFill>
                            <a:schemeClr val="tx1"/>
                          </a:solidFill>
                          <a:effectLst/>
                          <a:latin typeface="Calibri" panose="020F0502020204030204" pitchFamily="34" charset="0"/>
                        </a:rPr>
                        <a:t> Isaiah 37:6-13</a:t>
                      </a:r>
                    </a:p>
                  </a:txBody>
                  <a:tcPr marL="95250" marR="95250" marT="95250" marB="95250" anchor="ctr">
                    <a:solidFill>
                      <a:schemeClr val="accent5">
                        <a:lumMod val="40000"/>
                        <a:lumOff val="60000"/>
                      </a:schemeClr>
                    </a:solidFill>
                  </a:tcPr>
                </a:tc>
                <a:tc>
                  <a:txBody>
                    <a:bodyPr/>
                    <a:lstStyle/>
                    <a:p>
                      <a:pPr fontAlgn="base"/>
                      <a:r>
                        <a:rPr lang="en-US" sz="1200" dirty="0">
                          <a:solidFill>
                            <a:schemeClr val="tx1"/>
                          </a:solidFill>
                          <a:effectLst/>
                          <a:latin typeface="Calibri" panose="020F0502020204030204" pitchFamily="34" charset="0"/>
                        </a:rPr>
                        <a:t>Isaiah prophesied the departure of the Assyrians and Sennacherib’s death upon his return to his homeland. The chief negotiator for the Assyrians returned to Sennacherib to report, and he found that the main force was engaged against </a:t>
                      </a:r>
                      <a:r>
                        <a:rPr lang="en-US" sz="1200" dirty="0" err="1">
                          <a:solidFill>
                            <a:schemeClr val="tx1"/>
                          </a:solidFill>
                          <a:effectLst/>
                        </a:rPr>
                        <a:t>Tibnah</a:t>
                      </a:r>
                      <a:r>
                        <a:rPr lang="en-US" sz="1200" dirty="0">
                          <a:solidFill>
                            <a:schemeClr val="tx1"/>
                          </a:solidFill>
                          <a:effectLst/>
                        </a:rPr>
                        <a:t>, not far from Lachish. The Assyrians were also threatened by attack from the Ethiopian pharaoh of Egypt. As a result, the pressure upon Jerusalem for surrender was increased.</a:t>
                      </a:r>
                    </a:p>
                  </a:txBody>
                  <a:tcPr marL="95250" marR="95250" marT="95250" marB="95250" anchor="ct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pPr fontAlgn="base"/>
                      <a:r>
                        <a:rPr lang="en-US" sz="1200" dirty="0">
                          <a:solidFill>
                            <a:schemeClr val="tx1"/>
                          </a:solidFill>
                          <a:effectLst/>
                          <a:latin typeface="Calibri" panose="020F0502020204030204" pitchFamily="34" charset="0"/>
                        </a:rPr>
                        <a:t> </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Kings 19:14–35</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32:21</a:t>
                      </a:r>
                    </a:p>
                    <a:p>
                      <a:pPr fontAlgn="base"/>
                      <a:r>
                        <a:rPr lang="en-US" sz="1200" u="none" strike="noStrike" dirty="0">
                          <a:solidFill>
                            <a:schemeClr val="tx1"/>
                          </a:solidFill>
                          <a:effectLst/>
                        </a:rPr>
                        <a:t>Isaiah 37:14-36</a:t>
                      </a:r>
                      <a:endParaRPr lang="en-US" sz="1200" dirty="0">
                        <a:solidFill>
                          <a:schemeClr val="tx1"/>
                        </a:solidFill>
                        <a:effectLst/>
                      </a:endParaRPr>
                    </a:p>
                  </a:txBody>
                  <a:tcPr marL="95250" marR="95250" marT="95250" marB="95250" anchor="ctr">
                    <a:solidFill>
                      <a:schemeClr val="accent5">
                        <a:lumMod val="40000"/>
                        <a:lumOff val="60000"/>
                      </a:schemeClr>
                    </a:solidFill>
                  </a:tcPr>
                </a:tc>
                <a:tc>
                  <a:txBody>
                    <a:bodyPr/>
                    <a:lstStyle/>
                    <a:p>
                      <a:pPr fontAlgn="base"/>
                      <a:r>
                        <a:rPr lang="en-US" sz="1200" dirty="0">
                          <a:solidFill>
                            <a:schemeClr val="tx1"/>
                          </a:solidFill>
                          <a:effectLst/>
                          <a:latin typeface="Calibri" panose="020F0502020204030204" pitchFamily="34" charset="0"/>
                        </a:rPr>
                        <a:t>Hezekiah, upon receiving the message from the Assyrians, sought the Lord in prayer for deliverance. The Lord’s response was revealed to the king though the prophet Isaiah, who declared the destruction of the Assyrians and the future blessing and prosperity of Judah. Hezekiah stood firm and faithfully obeyed the prophet’s direction. The people of Judah were delivered by the Lord. The Assyrians encamped around Jerusalem were smitten and suffered many casualties.</a:t>
                      </a:r>
                    </a:p>
                  </a:txBody>
                  <a:tcPr marL="95250" marR="95250" marT="95250" marB="95250" anchor="ctr">
                    <a:solidFill>
                      <a:schemeClr val="accent5">
                        <a:lumMod val="20000"/>
                        <a:lumOff val="80000"/>
                      </a:schemeClr>
                    </a:solidFill>
                  </a:tcPr>
                </a:tc>
                <a:extLst>
                  <a:ext uri="{0D108BD9-81ED-4DB2-BD59-A6C34878D82A}">
                    <a16:rowId xmlns:a16="http://schemas.microsoft.com/office/drawing/2014/main" val="10002"/>
                  </a:ext>
                </a:extLst>
              </a:tr>
              <a:tr h="370840">
                <a:tc>
                  <a:txBody>
                    <a:bodyPr/>
                    <a:lstStyle/>
                    <a:p>
                      <a:pPr fontAlgn="base"/>
                      <a:r>
                        <a:rPr lang="en-US" sz="1200" dirty="0">
                          <a:solidFill>
                            <a:schemeClr val="tx1"/>
                          </a:solidFill>
                          <a:effectLst/>
                          <a:latin typeface="Calibri" panose="020F0502020204030204" pitchFamily="34" charset="0"/>
                        </a:rPr>
                        <a:t> </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Kings 19:36–37</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32:21–23</a:t>
                      </a:r>
                    </a:p>
                    <a:p>
                      <a:pPr fontAlgn="base"/>
                      <a:r>
                        <a:rPr lang="en-US" sz="1200" u="none" strike="noStrike" dirty="0">
                          <a:solidFill>
                            <a:schemeClr val="tx1"/>
                          </a:solidFill>
                          <a:effectLst/>
                        </a:rPr>
                        <a:t>Isaiah 37:37-38</a:t>
                      </a:r>
                      <a:endParaRPr lang="en-US" sz="1200" dirty="0">
                        <a:solidFill>
                          <a:schemeClr val="tx1"/>
                        </a:solidFill>
                        <a:effectLst/>
                      </a:endParaRPr>
                    </a:p>
                  </a:txBody>
                  <a:tcPr marL="95250" marR="95250" marT="95250" marB="95250" anchor="ctr">
                    <a:solidFill>
                      <a:schemeClr val="accent5">
                        <a:lumMod val="40000"/>
                        <a:lumOff val="60000"/>
                      </a:schemeClr>
                    </a:solidFill>
                  </a:tcPr>
                </a:tc>
                <a:tc>
                  <a:txBody>
                    <a:bodyPr/>
                    <a:lstStyle/>
                    <a:p>
                      <a:pPr fontAlgn="base"/>
                      <a:r>
                        <a:rPr lang="en-US" sz="1200" dirty="0">
                          <a:solidFill>
                            <a:schemeClr val="tx1"/>
                          </a:solidFill>
                          <a:effectLst/>
                          <a:latin typeface="Calibri" panose="020F0502020204030204" pitchFamily="34" charset="0"/>
                        </a:rPr>
                        <a:t>The Assyrians who survived broke off the campaign and withdrew to their homeland. There Sennacherib was assassinated, as Isaiah had prophesied. This miraculous deliverance brought Hezekiah and his God recognition and tribute from neighboring nations.</a:t>
                      </a:r>
                    </a:p>
                  </a:txBody>
                  <a:tcPr marL="95250" marR="95250" marT="95250" marB="95250" anchor="ctr">
                    <a:solidFill>
                      <a:schemeClr val="accent5">
                        <a:lumMod val="20000"/>
                        <a:lumOff val="80000"/>
                      </a:schemeClr>
                    </a:solidFill>
                  </a:tcPr>
                </a:tc>
                <a:extLst>
                  <a:ext uri="{0D108BD9-81ED-4DB2-BD59-A6C34878D82A}">
                    <a16:rowId xmlns:a16="http://schemas.microsoft.com/office/drawing/2014/main" val="10003"/>
                  </a:ext>
                </a:extLst>
              </a:tr>
              <a:tr h="370840">
                <a:tc>
                  <a:txBody>
                    <a:bodyPr/>
                    <a:lstStyle/>
                    <a:p>
                      <a:pPr fontAlgn="base"/>
                      <a:endParaRPr lang="en-US" dirty="0">
                        <a:effectLst/>
                        <a:latin typeface="Calibri" panose="020F0502020204030204" pitchFamily="34" charset="0"/>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Kings 20:1–11</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32:24</a:t>
                      </a:r>
                    </a:p>
                    <a:p>
                      <a:pPr fontAlgn="base"/>
                      <a:r>
                        <a:rPr lang="en-US" sz="1200" u="none" strike="noStrike" dirty="0">
                          <a:solidFill>
                            <a:schemeClr val="tx1"/>
                          </a:solidFill>
                          <a:effectLst/>
                        </a:rPr>
                        <a:t>1 Isaiah 38</a:t>
                      </a:r>
                    </a:p>
                    <a:p>
                      <a:pPr fontAlgn="base"/>
                      <a:r>
                        <a:rPr lang="en-US" sz="1200" u="none" strike="noStrike" dirty="0">
                          <a:solidFill>
                            <a:schemeClr val="tx1"/>
                          </a:solidFill>
                          <a:effectLst/>
                        </a:rPr>
                        <a:t>Helaman 12:13-15</a:t>
                      </a:r>
                      <a:endParaRPr lang="en-US" sz="1200" dirty="0">
                        <a:solidFill>
                          <a:schemeClr val="tx1"/>
                        </a:solidFill>
                        <a:effectLst/>
                      </a:endParaRPr>
                    </a:p>
                  </a:txBody>
                  <a:tcPr marL="95250" marR="95250" marT="95250" marB="95250" anchor="ctr">
                    <a:solidFill>
                      <a:schemeClr val="accent5">
                        <a:lumMod val="40000"/>
                        <a:lumOff val="60000"/>
                      </a:schemeClr>
                    </a:solidFill>
                  </a:tcPr>
                </a:tc>
                <a:tc>
                  <a:txBody>
                    <a:bodyPr/>
                    <a:lstStyle/>
                    <a:p>
                      <a:pPr fontAlgn="base"/>
                      <a:r>
                        <a:rPr lang="en-US" sz="1200" dirty="0">
                          <a:solidFill>
                            <a:schemeClr val="tx1"/>
                          </a:solidFill>
                          <a:effectLst/>
                          <a:latin typeface="Calibri" panose="020F0502020204030204" pitchFamily="34" charset="0"/>
                        </a:rPr>
                        <a:t>Hezekiah became very proud and became deathly ill. The prophet Isaiah declared that he would die. Hezekiah pleaded with the Lord, and before the prophet had left the courts of the king, Isaiah was inspired to return and tell Hezekiah that his life would be extended fifteen years. The treatment for his illness was also revealed. Isaiah also prophesied a sign as a witness of God’s hand in Hezekiah’s recovery. </a:t>
                      </a:r>
                      <a:r>
                        <a:rPr lang="en-US" sz="1200" b="0" i="0" kern="1200" dirty="0">
                          <a:solidFill>
                            <a:schemeClr val="tx1"/>
                          </a:solidFill>
                          <a:effectLst/>
                          <a:latin typeface="Calibri" panose="020F0502020204030204" pitchFamily="34" charset="0"/>
                          <a:ea typeface="+mn-ea"/>
                          <a:cs typeface="+mn-cs"/>
                        </a:rPr>
                        <a:t>The daylight was extended, as indicated by the sundial of Ahaz, Hezekiah’s father.</a:t>
                      </a:r>
                      <a:endParaRPr lang="en-US" sz="1200" dirty="0">
                        <a:solidFill>
                          <a:schemeClr val="tx1"/>
                        </a:solidFill>
                        <a:effectLst/>
                      </a:endParaRPr>
                    </a:p>
                  </a:txBody>
                  <a:tcPr marL="95250" marR="95250" marT="95250" marB="95250" anchor="ctr">
                    <a:solidFill>
                      <a:schemeClr val="accent5">
                        <a:lumMod val="20000"/>
                        <a:lumOff val="80000"/>
                      </a:schemeClr>
                    </a:solidFill>
                  </a:tcPr>
                </a:tc>
                <a:extLst>
                  <a:ext uri="{0D108BD9-81ED-4DB2-BD59-A6C34878D82A}">
                    <a16:rowId xmlns:a16="http://schemas.microsoft.com/office/drawing/2014/main" val="10004"/>
                  </a:ext>
                </a:extLst>
              </a:tr>
              <a:tr h="370840">
                <a:tc>
                  <a:txBody>
                    <a:bodyPr/>
                    <a:lstStyle/>
                    <a:p>
                      <a:pPr fontAlgn="base"/>
                      <a:r>
                        <a:rPr lang="en-US" sz="1200" dirty="0">
                          <a:solidFill>
                            <a:schemeClr val="tx1"/>
                          </a:solidFill>
                          <a:effectLst/>
                          <a:latin typeface="Calibri" panose="020F0502020204030204" pitchFamily="34" charset="0"/>
                        </a:rPr>
                        <a:t>701–686 B.C.</a:t>
                      </a:r>
                    </a:p>
                  </a:txBody>
                  <a:tcPr marL="95250" marR="95250" marT="95250" marB="95250" anchor="ctr"/>
                </a:tc>
                <a:tc>
                  <a:txBody>
                    <a:bodyPr/>
                    <a:lstStyle/>
                    <a:p>
                      <a:pPr fontAlgn="base"/>
                      <a:r>
                        <a:rPr lang="en-US" sz="1200" dirty="0">
                          <a:solidFill>
                            <a:schemeClr val="tx1"/>
                          </a:solidFill>
                          <a:effectLst/>
                          <a:latin typeface="Calibri" panose="020F0502020204030204" pitchFamily="34" charset="0"/>
                        </a:rPr>
                        <a:t> </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32:25–26</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Hezekiah continued to struggle with his pride, which had brought the Lord’s wrath upon him and his people. The Lord’s wrath was appeased only when Hezekiah became sufficiently humble.</a:t>
                      </a:r>
                    </a:p>
                  </a:txBody>
                  <a:tcPr marL="95250" marR="95250" marT="95250" marB="95250" anchor="ctr">
                    <a:solidFill>
                      <a:schemeClr val="bg1"/>
                    </a:solidFill>
                  </a:tcPr>
                </a:tc>
                <a:extLst>
                  <a:ext uri="{0D108BD9-81ED-4DB2-BD59-A6C34878D82A}">
                    <a16:rowId xmlns:a16="http://schemas.microsoft.com/office/drawing/2014/main" val="10005"/>
                  </a:ext>
                </a:extLst>
              </a:tr>
              <a:tr h="370840">
                <a:tc>
                  <a:txBody>
                    <a:bodyPr/>
                    <a:lstStyle/>
                    <a:p>
                      <a:endParaRPr lang="en-US" sz="1200" dirty="0">
                        <a:solidFill>
                          <a:schemeClr val="tx1"/>
                        </a:solidFill>
                        <a:latin typeface="Calibri" panose="020F0502020204030204" pitchFamily="34" charset="0"/>
                      </a:endParaRPr>
                    </a:p>
                  </a:txBody>
                  <a:tcPr/>
                </a:tc>
                <a:tc>
                  <a:txBody>
                    <a:bodyPr/>
                    <a:lstStyle/>
                    <a:p>
                      <a:pPr fontAlgn="base"/>
                      <a:br>
                        <a:rPr lang="en-US" sz="1200" u="none" strike="noStrike" dirty="0">
                          <a:solidFill>
                            <a:schemeClr val="tx1"/>
                          </a:solidFill>
                          <a:effectLst/>
                          <a:latin typeface="Calibri" panose="020F0502020204030204" pitchFamily="34" charset="0"/>
                        </a:rPr>
                      </a:b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32:27–30</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The people and the king were richly blessed with material wealth.</a:t>
                      </a:r>
                    </a:p>
                  </a:txBody>
                  <a:tcPr marL="95250" marR="95250" marT="95250" marB="95250" anchor="c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81903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89688908"/>
              </p:ext>
            </p:extLst>
          </p:nvPr>
        </p:nvGraphicFramePr>
        <p:xfrm>
          <a:off x="301169" y="217714"/>
          <a:ext cx="11498944" cy="4251960"/>
        </p:xfrm>
        <a:graphic>
          <a:graphicData uri="http://schemas.openxmlformats.org/drawingml/2006/table">
            <a:tbl>
              <a:tblPr firstRow="1" bandRow="1">
                <a:tableStyleId>{5940675A-B579-460E-94D1-54222C63F5DA}</a:tableStyleId>
              </a:tblPr>
              <a:tblGrid>
                <a:gridCol w="1440545">
                  <a:extLst>
                    <a:ext uri="{9D8B030D-6E8A-4147-A177-3AD203B41FA5}">
                      <a16:colId xmlns:a16="http://schemas.microsoft.com/office/drawing/2014/main" val="20000"/>
                    </a:ext>
                  </a:extLst>
                </a:gridCol>
                <a:gridCol w="1643743">
                  <a:extLst>
                    <a:ext uri="{9D8B030D-6E8A-4147-A177-3AD203B41FA5}">
                      <a16:colId xmlns:a16="http://schemas.microsoft.com/office/drawing/2014/main" val="20001"/>
                    </a:ext>
                  </a:extLst>
                </a:gridCol>
                <a:gridCol w="1850572">
                  <a:extLst>
                    <a:ext uri="{9D8B030D-6E8A-4147-A177-3AD203B41FA5}">
                      <a16:colId xmlns:a16="http://schemas.microsoft.com/office/drawing/2014/main" val="20002"/>
                    </a:ext>
                  </a:extLst>
                </a:gridCol>
                <a:gridCol w="6564084">
                  <a:extLst>
                    <a:ext uri="{9D8B030D-6E8A-4147-A177-3AD203B41FA5}">
                      <a16:colId xmlns:a16="http://schemas.microsoft.com/office/drawing/2014/main" val="20003"/>
                    </a:ext>
                  </a:extLst>
                </a:gridCol>
              </a:tblGrid>
              <a:tr h="370840">
                <a:tc>
                  <a:txBody>
                    <a:bodyPr/>
                    <a:lstStyle/>
                    <a:p>
                      <a:pPr fontAlgn="base"/>
                      <a:r>
                        <a:rPr lang="en-US" sz="1200" dirty="0">
                          <a:solidFill>
                            <a:schemeClr val="tx1"/>
                          </a:solidFill>
                          <a:effectLst/>
                          <a:latin typeface="Calibri" panose="020F0502020204030204" pitchFamily="34" charset="0"/>
                        </a:rPr>
                        <a:t>701 B.C.</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Kings 20:12–13</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32:31</a:t>
                      </a:r>
                    </a:p>
                    <a:p>
                      <a:pPr fontAlgn="base"/>
                      <a:r>
                        <a:rPr lang="en-US" sz="1200" u="none" strike="noStrike" dirty="0">
                          <a:solidFill>
                            <a:schemeClr val="tx1"/>
                          </a:solidFill>
                          <a:effectLst/>
                        </a:rPr>
                        <a:t>Isaiah 39:1-2</a:t>
                      </a:r>
                      <a:endParaRPr lang="en-US" sz="1200" dirty="0">
                        <a:solidFill>
                          <a:schemeClr val="tx1"/>
                        </a:solidFill>
                        <a:effectLst/>
                      </a:endParaRPr>
                    </a:p>
                  </a:txBody>
                  <a:tcPr marL="95250" marR="95250" marT="95250" marB="95250" anchor="ctr">
                    <a:solidFill>
                      <a:schemeClr val="accent5">
                        <a:lumMod val="40000"/>
                        <a:lumOff val="60000"/>
                      </a:schemeClr>
                    </a:solidFill>
                  </a:tcPr>
                </a:tc>
                <a:tc>
                  <a:txBody>
                    <a:bodyPr/>
                    <a:lstStyle/>
                    <a:p>
                      <a:pPr fontAlgn="base"/>
                      <a:r>
                        <a:rPr lang="en-US" sz="1200" dirty="0" err="1">
                          <a:solidFill>
                            <a:schemeClr val="tx1"/>
                          </a:solidFill>
                          <a:effectLst/>
                          <a:latin typeface="Calibri" panose="020F0502020204030204" pitchFamily="34" charset="0"/>
                        </a:rPr>
                        <a:t>Merodach-baladan</a:t>
                      </a:r>
                      <a:r>
                        <a:rPr lang="en-US" sz="1200" dirty="0">
                          <a:solidFill>
                            <a:schemeClr val="tx1"/>
                          </a:solidFill>
                          <a:effectLst/>
                        </a:rPr>
                        <a:t> (a Babylonian prince called </a:t>
                      </a:r>
                      <a:r>
                        <a:rPr lang="en-US" sz="1200" dirty="0" err="1">
                          <a:solidFill>
                            <a:schemeClr val="tx1"/>
                          </a:solidFill>
                          <a:effectLst/>
                        </a:rPr>
                        <a:t>Marduk-apal-iddina</a:t>
                      </a:r>
                      <a:r>
                        <a:rPr lang="en-US" sz="1200" dirty="0">
                          <a:solidFill>
                            <a:schemeClr val="tx1"/>
                          </a:solidFill>
                          <a:effectLst/>
                        </a:rPr>
                        <a:t> in his own land), who had earlier rebelled against Assyrian domination, sent messengers of good will with gifts for the king of Judah. Hezekiah responded by showing them all the state treasures and armaments.</a:t>
                      </a:r>
                    </a:p>
                  </a:txBody>
                  <a:tcPr marL="95250" marR="95250" marT="95250" marB="95250" anchor="ct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fontAlgn="base"/>
                      <a:endParaRPr lang="en-US" sz="1200" dirty="0">
                        <a:solidFill>
                          <a:schemeClr val="tx1"/>
                        </a:solidFill>
                        <a:effectLst/>
                        <a:latin typeface="Calibri" panose="020F0502020204030204" pitchFamily="34" charset="0"/>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Kings 20:14–19</a:t>
                      </a:r>
                      <a:endParaRPr lang="en-US" sz="1200" dirty="0">
                        <a:solidFill>
                          <a:schemeClr val="tx1"/>
                        </a:solidFill>
                        <a:effectLst/>
                      </a:endParaRPr>
                    </a:p>
                  </a:txBody>
                  <a:tcPr marL="95250" marR="95250" marT="95250" marB="95250" anchor="ctr"/>
                </a:tc>
                <a:tc>
                  <a:txBody>
                    <a:bodyPr/>
                    <a:lstStyle/>
                    <a:p>
                      <a:pPr fontAlgn="base"/>
                      <a:r>
                        <a:rPr lang="en-US" sz="1200" dirty="0">
                          <a:solidFill>
                            <a:schemeClr val="tx1"/>
                          </a:solidFill>
                          <a:effectLst/>
                          <a:latin typeface="Calibri" panose="020F0502020204030204" pitchFamily="34" charset="0"/>
                        </a:rPr>
                        <a:t> Isaiah 39:3-8</a:t>
                      </a:r>
                    </a:p>
                  </a:txBody>
                  <a:tcPr marL="95250" marR="95250" marT="95250" marB="95250" anchor="ctr">
                    <a:solidFill>
                      <a:schemeClr val="accent5">
                        <a:lumMod val="40000"/>
                        <a:lumOff val="60000"/>
                      </a:schemeClr>
                    </a:solidFill>
                  </a:tcPr>
                </a:tc>
                <a:tc>
                  <a:txBody>
                    <a:bodyPr/>
                    <a:lstStyle/>
                    <a:p>
                      <a:pPr fontAlgn="base"/>
                      <a:r>
                        <a:rPr lang="en-US" sz="1200" dirty="0">
                          <a:solidFill>
                            <a:schemeClr val="tx1"/>
                          </a:solidFill>
                          <a:effectLst/>
                          <a:latin typeface="Calibri" panose="020F0502020204030204" pitchFamily="34" charset="0"/>
                        </a:rPr>
                        <a:t>The prophet Isaiah upbraided the king for openly revealing the wealth and defense of the kingdom. He also prophesied the future subjugation and destruction of Judah by the Babylonians.</a:t>
                      </a:r>
                    </a:p>
                  </a:txBody>
                  <a:tcPr marL="95250" marR="95250" marT="95250" marB="95250" anchor="ct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pPr fontAlgn="base"/>
                      <a:r>
                        <a:rPr lang="en-US" sz="1200" dirty="0">
                          <a:solidFill>
                            <a:schemeClr val="tx1"/>
                          </a:solidFill>
                          <a:effectLst/>
                          <a:latin typeface="Calibri" panose="020F0502020204030204" pitchFamily="34" charset="0"/>
                        </a:rPr>
                        <a:t> </a:t>
                      </a:r>
                    </a:p>
                  </a:txBody>
                  <a:tcPr marL="95250" marR="95250" marT="95250" marB="95250" anchor="ctr"/>
                </a:tc>
                <a:tc>
                  <a:txBody>
                    <a:bodyPr/>
                    <a:lstStyle/>
                    <a:p>
                      <a:pPr fontAlgn="base"/>
                      <a:br>
                        <a:rPr lang="en-US" sz="1200" u="none" strike="noStrike" dirty="0">
                          <a:solidFill>
                            <a:schemeClr val="tx1"/>
                          </a:solidFill>
                          <a:effectLst/>
                          <a:latin typeface="Calibri" panose="020F0502020204030204" pitchFamily="34" charset="0"/>
                        </a:rPr>
                      </a:br>
                      <a:r>
                        <a:rPr lang="en-US" sz="1200" u="none" strike="noStrike" dirty="0">
                          <a:solidFill>
                            <a:schemeClr val="tx1"/>
                          </a:solidFill>
                          <a:effectLst/>
                          <a:latin typeface="Calibri" panose="020F0502020204030204" pitchFamily="34" charset="0"/>
                        </a:rPr>
                        <a:t>2 Kings 20:20–21</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32:20, 32–33</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The water tunnel in Jerusalem is mentioned as being one of Hezekiah’s significant accomplishments.</a:t>
                      </a:r>
                    </a:p>
                  </a:txBody>
                  <a:tcPr marL="95250" marR="95250" marT="95250" marB="95250" anchor="ctr">
                    <a:solidFill>
                      <a:schemeClr val="bg1"/>
                    </a:solidFill>
                  </a:tcPr>
                </a:tc>
                <a:extLst>
                  <a:ext uri="{0D108BD9-81ED-4DB2-BD59-A6C34878D82A}">
                    <a16:rowId xmlns:a16="http://schemas.microsoft.com/office/drawing/2014/main" val="10002"/>
                  </a:ext>
                </a:extLst>
              </a:tr>
              <a:tr h="370840">
                <a:tc>
                  <a:txBody>
                    <a:bodyPr/>
                    <a:lstStyle/>
                    <a:p>
                      <a:pPr fontAlgn="base"/>
                      <a:r>
                        <a:rPr lang="en-US" sz="1200" dirty="0">
                          <a:solidFill>
                            <a:schemeClr val="tx1"/>
                          </a:solidFill>
                          <a:effectLst/>
                          <a:latin typeface="Calibri" panose="020F0502020204030204" pitchFamily="34" charset="0"/>
                        </a:rPr>
                        <a:t>697 B.C. </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Kings 21:1–2</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33:1–2</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Manasseh joined his father as king. He apparently ruled jointly with his father during the last eleven years of his father’s reign.</a:t>
                      </a:r>
                    </a:p>
                  </a:txBody>
                  <a:tcPr marL="95250" marR="95250" marT="95250" marB="95250" anchor="ctr">
                    <a:solidFill>
                      <a:schemeClr val="bg1"/>
                    </a:solidFill>
                  </a:tcPr>
                </a:tc>
                <a:extLst>
                  <a:ext uri="{0D108BD9-81ED-4DB2-BD59-A6C34878D82A}">
                    <a16:rowId xmlns:a16="http://schemas.microsoft.com/office/drawing/2014/main" val="10003"/>
                  </a:ext>
                </a:extLst>
              </a:tr>
              <a:tr h="370840">
                <a:tc>
                  <a:txBody>
                    <a:bodyPr/>
                    <a:lstStyle/>
                    <a:p>
                      <a:pPr fontAlgn="base"/>
                      <a:r>
                        <a:rPr lang="en-US" sz="1200" dirty="0">
                          <a:solidFill>
                            <a:schemeClr val="tx1"/>
                          </a:solidFill>
                          <a:effectLst/>
                          <a:latin typeface="Calibri" panose="020F0502020204030204" pitchFamily="34" charset="0"/>
                        </a:rPr>
                        <a:t>686 B.C.</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Kings 21:3–16</a:t>
                      </a:r>
                      <a:endParaRPr lang="en-US" sz="1200" dirty="0">
                        <a:solidFill>
                          <a:schemeClr val="tx1"/>
                        </a:solidFill>
                        <a:effectLst/>
                      </a:endParaRP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33:3–10</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a:solidFill>
                            <a:schemeClr val="tx1"/>
                          </a:solidFill>
                          <a:effectLst/>
                          <a:latin typeface="Calibri" panose="020F0502020204030204" pitchFamily="34" charset="0"/>
                        </a:rPr>
                        <a:t>When Manasseh began to reign alone, upon the death of his father, he led the prosperous nation deep into apostasy and idolatry. They did “</a:t>
                      </a:r>
                      <a:r>
                        <a:rPr lang="en-US" sz="1200" dirty="0">
                          <a:solidFill>
                            <a:schemeClr val="tx1"/>
                          </a:solidFill>
                          <a:effectLst/>
                        </a:rPr>
                        <a:t>more evil than did the nations whom the Lord destroyed before the children of Israel”. Prophets foretold the judgments and destruction that were to come upon this rebellious nation. Manasseh shed much innocent blood.</a:t>
                      </a:r>
                    </a:p>
                  </a:txBody>
                  <a:tcPr marL="95250" marR="95250" marT="95250" marB="95250" anchor="ctr">
                    <a:solidFill>
                      <a:schemeClr val="bg1"/>
                    </a:solidFill>
                  </a:tcPr>
                </a:tc>
                <a:extLst>
                  <a:ext uri="{0D108BD9-81ED-4DB2-BD59-A6C34878D82A}">
                    <a16:rowId xmlns:a16="http://schemas.microsoft.com/office/drawing/2014/main" val="10004"/>
                  </a:ext>
                </a:extLst>
              </a:tr>
              <a:tr h="370840">
                <a:tc>
                  <a:txBody>
                    <a:bodyPr/>
                    <a:lstStyle/>
                    <a:p>
                      <a:pPr fontAlgn="base"/>
                      <a:r>
                        <a:rPr lang="en-US" sz="1200" dirty="0">
                          <a:solidFill>
                            <a:schemeClr val="tx1"/>
                          </a:solidFill>
                          <a:effectLst/>
                          <a:latin typeface="Calibri" panose="020F0502020204030204" pitchFamily="34" charset="0"/>
                        </a:rPr>
                        <a:t>679 B.C.</a:t>
                      </a:r>
                    </a:p>
                  </a:txBody>
                  <a:tcPr marL="95250" marR="95250" marT="95250" marB="95250" anchor="ctr"/>
                </a:tc>
                <a:tc>
                  <a:txBody>
                    <a:bodyPr/>
                    <a:lstStyle/>
                    <a:p>
                      <a:pPr fontAlgn="base"/>
                      <a:r>
                        <a:rPr lang="en-US" sz="1200" dirty="0">
                          <a:solidFill>
                            <a:schemeClr val="tx1"/>
                          </a:solidFill>
                          <a:effectLst/>
                          <a:latin typeface="Calibri" panose="020F0502020204030204" pitchFamily="34" charset="0"/>
                        </a:rPr>
                        <a:t> </a:t>
                      </a:r>
                    </a:p>
                  </a:txBody>
                  <a:tcPr marL="95250" marR="95250" marT="95250" marB="95250" anchor="ctr"/>
                </a:tc>
                <a:tc>
                  <a:txBody>
                    <a:bodyPr/>
                    <a:lstStyle/>
                    <a:p>
                      <a:pPr fontAlgn="base"/>
                      <a:r>
                        <a:rPr lang="en-US" sz="1200" u="none" strike="noStrike" dirty="0">
                          <a:solidFill>
                            <a:schemeClr val="tx1"/>
                          </a:solidFill>
                          <a:effectLst/>
                          <a:latin typeface="Calibri" panose="020F0502020204030204" pitchFamily="34" charset="0"/>
                        </a:rPr>
                        <a:t>2 Chronicles 33:11–17</a:t>
                      </a:r>
                      <a:endParaRPr lang="en-US" sz="1200" dirty="0">
                        <a:solidFill>
                          <a:schemeClr val="tx1"/>
                        </a:solidFill>
                        <a:effectLst/>
                      </a:endParaRPr>
                    </a:p>
                  </a:txBody>
                  <a:tcPr marL="95250" marR="95250" marT="95250" marB="95250" anchor="ctr">
                    <a:solidFill>
                      <a:schemeClr val="bg1"/>
                    </a:solidFill>
                  </a:tcPr>
                </a:tc>
                <a:tc>
                  <a:txBody>
                    <a:bodyPr/>
                    <a:lstStyle/>
                    <a:p>
                      <a:pPr fontAlgn="base"/>
                      <a:r>
                        <a:rPr lang="en-US" sz="1200" dirty="0" err="1">
                          <a:solidFill>
                            <a:schemeClr val="tx1"/>
                          </a:solidFill>
                          <a:effectLst/>
                          <a:latin typeface="Calibri" panose="020F0502020204030204" pitchFamily="34" charset="0"/>
                        </a:rPr>
                        <a:t>Essarhaddon</a:t>
                      </a:r>
                      <a:r>
                        <a:rPr lang="en-US" sz="1200" dirty="0">
                          <a:solidFill>
                            <a:schemeClr val="tx1"/>
                          </a:solidFill>
                          <a:effectLst/>
                        </a:rPr>
                        <a:t>, the Assyrian ruler and one of the sons of Sennacherib, again overran the land of Judah, placing twenty-one cities, including Jerusalem, under tribute. After this defeat and punishment at the hands of the Assyrians, Manasseh attempted some reforms among the people, but without result.</a:t>
                      </a:r>
                    </a:p>
                  </a:txBody>
                  <a:tcPr marL="95250" marR="95250" marT="95250" marB="95250" anchor="ctr">
                    <a:solidFill>
                      <a:schemeClr val="bg1"/>
                    </a:solidFill>
                  </a:tcPr>
                </a:tc>
                <a:extLst>
                  <a:ext uri="{0D108BD9-81ED-4DB2-BD59-A6C34878D82A}">
                    <a16:rowId xmlns:a16="http://schemas.microsoft.com/office/drawing/2014/main" val="10005"/>
                  </a:ext>
                </a:extLst>
              </a:tr>
            </a:tbl>
          </a:graphicData>
        </a:graphic>
      </p:graphicFrame>
      <p:sp>
        <p:nvSpPr>
          <p:cNvPr id="2" name="Rectangle 1"/>
          <p:cNvSpPr/>
          <p:nvPr/>
        </p:nvSpPr>
        <p:spPr>
          <a:xfrm>
            <a:off x="533400" y="4780393"/>
            <a:ext cx="6096000" cy="1200329"/>
          </a:xfrm>
          <a:prstGeom prst="rect">
            <a:avLst/>
          </a:prstGeom>
        </p:spPr>
        <p:txBody>
          <a:bodyPr>
            <a:spAutoFit/>
          </a:bodyPr>
          <a:lstStyle/>
          <a:p>
            <a:r>
              <a:rPr lang="en-US" dirty="0">
                <a:latin typeface="Calibri" panose="020F0502020204030204" pitchFamily="34" charset="0"/>
              </a:rPr>
              <a:t>Tradition records that Isaiah died as a martyr by being sawed in two at the hands of Manasseh (see R. H. Charles, ed., </a:t>
            </a:r>
            <a:r>
              <a:rPr lang="en-US" i="1" dirty="0">
                <a:latin typeface="Calibri" panose="020F0502020204030204" pitchFamily="34" charset="0"/>
              </a:rPr>
              <a:t>The Apocrypha and </a:t>
            </a:r>
            <a:r>
              <a:rPr lang="en-US" i="1" dirty="0" err="1">
                <a:latin typeface="Calibri" panose="020F0502020204030204" pitchFamily="34" charset="0"/>
              </a:rPr>
              <a:t>Pseudepigrapha</a:t>
            </a:r>
            <a:r>
              <a:rPr lang="en-US" i="1" dirty="0">
                <a:latin typeface="Calibri" panose="020F0502020204030204" pitchFamily="34" charset="0"/>
              </a:rPr>
              <a:t> of the Old Testament in English,</a:t>
            </a:r>
            <a:r>
              <a:rPr lang="en-US" dirty="0">
                <a:latin typeface="Calibri" panose="020F0502020204030204" pitchFamily="34" charset="0"/>
              </a:rPr>
              <a:t> 2:162; Hebrews 11:37).</a:t>
            </a:r>
          </a:p>
        </p:txBody>
      </p:sp>
      <p:sp>
        <p:nvSpPr>
          <p:cNvPr id="4" name="Rectangle 3"/>
          <p:cNvSpPr/>
          <p:nvPr/>
        </p:nvSpPr>
        <p:spPr>
          <a:xfrm>
            <a:off x="-1" y="6488668"/>
            <a:ext cx="7968343" cy="276999"/>
          </a:xfrm>
          <a:prstGeom prst="rect">
            <a:avLst/>
          </a:prstGeom>
        </p:spPr>
        <p:txBody>
          <a:bodyPr wrap="square">
            <a:spAutoFit/>
          </a:bodyPr>
          <a:lstStyle/>
          <a:p>
            <a:r>
              <a:rPr lang="en-US" sz="1200" b="0" i="0" dirty="0">
                <a:solidFill>
                  <a:srgbClr val="333333"/>
                </a:solidFill>
                <a:effectLst/>
                <a:latin typeface="Calibri" panose="020F0502020204030204" pitchFamily="34" charset="0"/>
              </a:rPr>
              <a:t>Chart from: Old Testament Institute Manual –The World of Isaiah</a:t>
            </a:r>
            <a:endParaRPr lang="en-US" sz="1200" dirty="0">
              <a:latin typeface="Calibri" panose="020F0502020204030204" pitchFamily="34" charset="0"/>
            </a:endParaRPr>
          </a:p>
        </p:txBody>
      </p:sp>
    </p:spTree>
    <p:extLst>
      <p:ext uri="{BB962C8B-B14F-4D97-AF65-F5344CB8AC3E}">
        <p14:creationId xmlns:p14="http://schemas.microsoft.com/office/powerpoint/2010/main" val="3912423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8" y="415065"/>
            <a:ext cx="8229601" cy="6562053"/>
          </a:xfrm>
          <a:prstGeom prst="rect">
            <a:avLst/>
          </a:prstGeom>
        </p:spPr>
        <p:txBody>
          <a:bodyPr wrap="square">
            <a:spAutoFit/>
          </a:bodyPr>
          <a:lstStyle/>
          <a:p>
            <a:pPr marL="342900" lvl="0" indent="-342900">
              <a:buAutoNum type="arabicPeriod"/>
            </a:pPr>
            <a:r>
              <a:rPr lang="en-US" sz="1600" dirty="0">
                <a:latin typeface="Calibri" panose="020F0502020204030204" pitchFamily="34" charset="0"/>
              </a:rPr>
              <a:t>We tend to not “see” our own weakness because we choose to deny them. We have deliberately cut the wires and then complain that we get no messages from God.</a:t>
            </a:r>
          </a:p>
          <a:p>
            <a:pPr lvl="0"/>
            <a:r>
              <a:rPr lang="en-US" sz="1600" dirty="0">
                <a:latin typeface="Calibri" panose="020F0502020204030204" pitchFamily="34" charset="0"/>
              </a:rPr>
              <a:t>2.   The true danger of idol worship is that a dumb image would offer no opposition to </a:t>
            </a:r>
            <a:br>
              <a:rPr lang="en-US" sz="1600" dirty="0">
                <a:latin typeface="Calibri" panose="020F0502020204030204" pitchFamily="34" charset="0"/>
              </a:rPr>
            </a:br>
            <a:r>
              <a:rPr lang="en-US" sz="1600" dirty="0">
                <a:latin typeface="Calibri" panose="020F0502020204030204" pitchFamily="34" charset="0"/>
              </a:rPr>
              <a:t>any course the worshipper chose to take. That is the beauty of idols: They are as </a:t>
            </a:r>
            <a:br>
              <a:rPr lang="en-US" sz="1600" dirty="0">
                <a:latin typeface="Calibri" panose="020F0502020204030204" pitchFamily="34" charset="0"/>
              </a:rPr>
            </a:br>
            <a:r>
              <a:rPr lang="en-US" sz="1600" dirty="0">
                <a:latin typeface="Calibri" panose="020F0502020204030204" pitchFamily="34" charset="0"/>
              </a:rPr>
              <a:t>impersonal and unmoral as money in the bank is for us. </a:t>
            </a:r>
          </a:p>
          <a:p>
            <a:pPr lvl="0"/>
            <a:r>
              <a:rPr lang="en-US" sz="1600" dirty="0">
                <a:latin typeface="Calibri" panose="020F0502020204030204" pitchFamily="34" charset="0"/>
              </a:rPr>
              <a:t>3.  The worst of vices are without exception those of </a:t>
            </a:r>
            <a:r>
              <a:rPr lang="en-US" sz="1600" i="1" dirty="0">
                <a:latin typeface="Calibri" panose="020F0502020204030204" pitchFamily="34" charset="0"/>
              </a:rPr>
              <a:t>successful </a:t>
            </a:r>
            <a:r>
              <a:rPr lang="en-US" sz="1600" dirty="0">
                <a:latin typeface="Calibri" panose="020F0502020204030204" pitchFamily="34" charset="0"/>
              </a:rPr>
              <a:t>people. The wicked </a:t>
            </a:r>
            <a:br>
              <a:rPr lang="en-US" sz="1600" dirty="0">
                <a:latin typeface="Calibri" panose="020F0502020204030204" pitchFamily="34" charset="0"/>
              </a:rPr>
            </a:br>
            <a:r>
              <a:rPr lang="en-US" sz="1600" dirty="0">
                <a:latin typeface="Calibri" panose="020F0502020204030204" pitchFamily="34" charset="0"/>
              </a:rPr>
              <a:t>of the last days are not the lazy, sloppy dressed, long haired, nonconformists, those </a:t>
            </a:r>
            <a:br>
              <a:rPr lang="en-US" sz="1600" dirty="0">
                <a:latin typeface="Calibri" panose="020F0502020204030204" pitchFamily="34" charset="0"/>
              </a:rPr>
            </a:br>
            <a:r>
              <a:rPr lang="en-US" sz="1600" dirty="0">
                <a:latin typeface="Calibri" panose="020F0502020204030204" pitchFamily="34" charset="0"/>
              </a:rPr>
              <a:t>who are irreverent to customs. The wickedest people are the proud, independent, </a:t>
            </a:r>
            <a:br>
              <a:rPr lang="en-US" sz="1600" dirty="0">
                <a:latin typeface="Calibri" panose="020F0502020204030204" pitchFamily="34" charset="0"/>
              </a:rPr>
            </a:br>
            <a:r>
              <a:rPr lang="en-US" sz="1600" dirty="0">
                <a:latin typeface="Calibri" panose="020F0502020204030204" pitchFamily="34" charset="0"/>
              </a:rPr>
              <a:t>industrious, enterprising, prosperous people who attend strictly to their weekly </a:t>
            </a:r>
            <a:br>
              <a:rPr lang="en-US" sz="1600" dirty="0">
                <a:latin typeface="Calibri" panose="020F0502020204030204" pitchFamily="34" charset="0"/>
              </a:rPr>
            </a:br>
            <a:r>
              <a:rPr lang="en-US" sz="1600" dirty="0">
                <a:latin typeface="Calibri" panose="020F0502020204030204" pitchFamily="34" charset="0"/>
              </a:rPr>
              <a:t>religious duties with the proper observance of dress standards. They are sustained </a:t>
            </a:r>
            <a:br>
              <a:rPr lang="en-US" sz="1600" dirty="0">
                <a:latin typeface="Calibri" panose="020F0502020204030204" pitchFamily="34" charset="0"/>
              </a:rPr>
            </a:br>
            <a:r>
              <a:rPr lang="en-US" sz="1600" dirty="0">
                <a:latin typeface="Calibri" panose="020F0502020204030204" pitchFamily="34" charset="0"/>
              </a:rPr>
              <a:t>in all their doings by a perfectly beautiful self-image and yet all the while their </a:t>
            </a:r>
            <a:br>
              <a:rPr lang="en-US" sz="1600" dirty="0">
                <a:latin typeface="Calibri" panose="020F0502020204030204" pitchFamily="34" charset="0"/>
              </a:rPr>
            </a:br>
            <a:r>
              <a:rPr lang="en-US" sz="1600" dirty="0">
                <a:latin typeface="Calibri" panose="020F0502020204030204" pitchFamily="34" charset="0"/>
              </a:rPr>
              <a:t>thoughts and focus are not on God but anything else. </a:t>
            </a:r>
          </a:p>
          <a:p>
            <a:pPr lvl="0"/>
            <a:r>
              <a:rPr lang="en-US" sz="1600" dirty="0">
                <a:latin typeface="Calibri" panose="020F0502020204030204" pitchFamily="34" charset="0"/>
              </a:rPr>
              <a:t>4.  That God hates the competitive and predatory society of the last days. (Isa 56:11) </a:t>
            </a:r>
          </a:p>
          <a:p>
            <a:pPr lvl="0"/>
            <a:r>
              <a:rPr lang="en-US" sz="1600" dirty="0">
                <a:latin typeface="Calibri" panose="020F0502020204030204" pitchFamily="34" charset="0"/>
              </a:rPr>
              <a:t>5.  The last days will be filled with people, dressed in costly fashions, who are out to </a:t>
            </a:r>
            <a:br>
              <a:rPr lang="en-US" sz="1600" dirty="0">
                <a:latin typeface="Calibri" panose="020F0502020204030204" pitchFamily="34" charset="0"/>
              </a:rPr>
            </a:br>
            <a:r>
              <a:rPr lang="en-US" sz="1600" dirty="0">
                <a:latin typeface="Calibri" panose="020F0502020204030204" pitchFamily="34" charset="0"/>
              </a:rPr>
              <a:t>impress and impose themselves on others. Everyone is after a career and aspiring </a:t>
            </a:r>
            <a:br>
              <a:rPr lang="en-US" sz="1600" dirty="0">
                <a:latin typeface="Calibri" panose="020F0502020204030204" pitchFamily="34" charset="0"/>
              </a:rPr>
            </a:br>
            <a:r>
              <a:rPr lang="en-US" sz="1600" dirty="0">
                <a:latin typeface="Calibri" panose="020F0502020204030204" pitchFamily="34" charset="0"/>
              </a:rPr>
              <a:t>to climb the corporate ladder. They are all out for themselves. Everything will get </a:t>
            </a:r>
            <a:br>
              <a:rPr lang="en-US" sz="1600" dirty="0">
                <a:latin typeface="Calibri" panose="020F0502020204030204" pitchFamily="34" charset="0"/>
              </a:rPr>
            </a:br>
            <a:r>
              <a:rPr lang="en-US" sz="1600" dirty="0">
                <a:latin typeface="Calibri" panose="020F0502020204030204" pitchFamily="34" charset="0"/>
              </a:rPr>
              <a:t>out of control. (Isa 3 :2-8) </a:t>
            </a:r>
          </a:p>
          <a:p>
            <a:pPr lvl="0"/>
            <a:r>
              <a:rPr lang="en-US" sz="1600" dirty="0">
                <a:latin typeface="Calibri" panose="020F0502020204030204" pitchFamily="34" charset="0"/>
              </a:rPr>
              <a:t>6.  No one will be able to trust anyone else in our freely competitive society. It is </a:t>
            </a:r>
            <a:br>
              <a:rPr lang="en-US" sz="1600" dirty="0">
                <a:latin typeface="Calibri" panose="020F0502020204030204" pitchFamily="34" charset="0"/>
              </a:rPr>
            </a:br>
            <a:r>
              <a:rPr lang="en-US" sz="1600" dirty="0">
                <a:latin typeface="Calibri" panose="020F0502020204030204" pitchFamily="34" charset="0"/>
              </a:rPr>
              <a:t>profitable to break the rules only as long as there are enough gullible people who </a:t>
            </a:r>
            <a:br>
              <a:rPr lang="en-US" sz="1600" dirty="0">
                <a:latin typeface="Calibri" panose="020F0502020204030204" pitchFamily="34" charset="0"/>
              </a:rPr>
            </a:br>
            <a:r>
              <a:rPr lang="en-US" sz="1600" dirty="0">
                <a:latin typeface="Calibri" panose="020F0502020204030204" pitchFamily="34" charset="0"/>
              </a:rPr>
              <a:t>are willing to keep them. If you don't play the game, you can expect to become a </a:t>
            </a:r>
            <a:br>
              <a:rPr lang="en-US" sz="1600" dirty="0">
                <a:latin typeface="Calibri" panose="020F0502020204030204" pitchFamily="34" charset="0"/>
              </a:rPr>
            </a:br>
            <a:r>
              <a:rPr lang="en-US" sz="1600" dirty="0">
                <a:latin typeface="Calibri" panose="020F0502020204030204" pitchFamily="34" charset="0"/>
              </a:rPr>
              <a:t>victim. (Isa 59:4,8,13,15) </a:t>
            </a:r>
          </a:p>
          <a:p>
            <a:pPr lvl="0"/>
            <a:r>
              <a:rPr lang="en-US" sz="1600" dirty="0">
                <a:latin typeface="Calibri" panose="020F0502020204030204" pitchFamily="34" charset="0"/>
              </a:rPr>
              <a:t>7.  Those of the last days will begin to call evil good and good evil. They will use the </a:t>
            </a:r>
            <a:br>
              <a:rPr lang="en-US" sz="1600" dirty="0">
                <a:latin typeface="Calibri" panose="020F0502020204030204" pitchFamily="34" charset="0"/>
              </a:rPr>
            </a:br>
            <a:r>
              <a:rPr lang="en-US" sz="1600" dirty="0">
                <a:latin typeface="Calibri" panose="020F0502020204030204" pitchFamily="34" charset="0"/>
              </a:rPr>
              <a:t>law to punish the righteous while the wicked go free. (Isa 5:20,21,23, 10:1) </a:t>
            </a:r>
          </a:p>
          <a:p>
            <a:pPr lvl="0"/>
            <a:r>
              <a:rPr lang="en-US" sz="1600" dirty="0">
                <a:latin typeface="Calibri" panose="020F0502020204030204" pitchFamily="34" charset="0"/>
              </a:rPr>
              <a:t>8.  Those of the last days will put their faith in wealth and military power as their </a:t>
            </a:r>
            <a:br>
              <a:rPr lang="en-US" sz="1600" dirty="0">
                <a:latin typeface="Calibri" panose="020F0502020204030204" pitchFamily="34" charset="0"/>
              </a:rPr>
            </a:br>
            <a:r>
              <a:rPr lang="en-US" sz="1600" dirty="0">
                <a:latin typeface="Calibri" panose="020F0502020204030204" pitchFamily="34" charset="0"/>
              </a:rPr>
              <a:t>security. </a:t>
            </a:r>
          </a:p>
          <a:p>
            <a:pPr marL="342900" marR="0" lvl="0" indent="-342900">
              <a:lnSpc>
                <a:spcPts val="1340"/>
              </a:lnSpc>
              <a:spcBef>
                <a:spcPts val="1080"/>
              </a:spcBef>
              <a:spcAft>
                <a:spcPts val="0"/>
              </a:spcAft>
              <a:buClr>
                <a:srgbClr val="000000"/>
              </a:buClr>
              <a:buFont typeface="Times New Roman" panose="02020603050405020304" pitchFamily="18" charset="0"/>
              <a:buAutoNum type="arabicPeriod"/>
            </a:pPr>
            <a:endParaRPr lang="en-US" sz="1600" dirty="0">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1894114" y="0"/>
            <a:ext cx="5551715" cy="400110"/>
          </a:xfrm>
          <a:prstGeom prst="rect">
            <a:avLst/>
          </a:prstGeom>
          <a:noFill/>
        </p:spPr>
        <p:txBody>
          <a:bodyPr wrap="square" rtlCol="0">
            <a:spAutoFit/>
          </a:bodyPr>
          <a:lstStyle/>
          <a:p>
            <a:r>
              <a:rPr lang="en-US" sz="2000" b="1" dirty="0">
                <a:latin typeface="Calibri" panose="020F0502020204030204" pitchFamily="34" charset="0"/>
              </a:rPr>
              <a:t>Important Warnings in Isaiah for us Today</a:t>
            </a:r>
          </a:p>
        </p:txBody>
      </p:sp>
      <p:sp>
        <p:nvSpPr>
          <p:cNvPr id="4" name="TextBox 3"/>
          <p:cNvSpPr txBox="1"/>
          <p:nvPr/>
        </p:nvSpPr>
        <p:spPr>
          <a:xfrm>
            <a:off x="5236027" y="6627168"/>
            <a:ext cx="6955973" cy="230832"/>
          </a:xfrm>
          <a:prstGeom prst="rect">
            <a:avLst/>
          </a:prstGeom>
          <a:noFill/>
        </p:spPr>
        <p:txBody>
          <a:bodyPr wrap="square" rtlCol="0">
            <a:spAutoFit/>
          </a:bodyPr>
          <a:lstStyle/>
          <a:p>
            <a:pPr algn="r"/>
            <a:r>
              <a:rPr lang="en-US" sz="900" dirty="0">
                <a:latin typeface="Calibri" panose="020F0502020204030204" pitchFamily="34" charset="0"/>
              </a:rPr>
              <a:t>Poway Institute—handout (Becky Davies and Lesley </a:t>
            </a:r>
            <a:r>
              <a:rPr lang="en-US" sz="900" dirty="0" err="1">
                <a:latin typeface="Calibri" panose="020F0502020204030204" pitchFamily="34" charset="0"/>
              </a:rPr>
              <a:t>Mecham</a:t>
            </a:r>
            <a:r>
              <a:rPr lang="en-US" sz="900" dirty="0">
                <a:latin typeface="Calibri" panose="020F0502020204030204" pitchFamily="34" charset="0"/>
              </a:rPr>
              <a:t>)</a:t>
            </a:r>
          </a:p>
        </p:txBody>
      </p:sp>
      <p:sp>
        <p:nvSpPr>
          <p:cNvPr id="5" name="AutoShape 2" descr="http://uxrepo.com/static/icon-sets/typicons/svg/warning-empty.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pic>
        <p:nvPicPr>
          <p:cNvPr id="8196" name="Picture 4" descr="http://uxrepo.com/static/icon-sets/dripicons/png32/512/000000/warning-512-000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2398" y="1453308"/>
            <a:ext cx="3192689" cy="27998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987C48B-735B-AA31-F428-0B467B109D79}"/>
              </a:ext>
            </a:extLst>
          </p:cNvPr>
          <p:cNvSpPr txBox="1"/>
          <p:nvPr/>
        </p:nvSpPr>
        <p:spPr>
          <a:xfrm>
            <a:off x="8360229" y="4820685"/>
            <a:ext cx="3280733" cy="1754326"/>
          </a:xfrm>
          <a:prstGeom prst="rect">
            <a:avLst/>
          </a:prstGeom>
          <a:noFill/>
        </p:spPr>
        <p:txBody>
          <a:bodyPr wrap="square">
            <a:spAutoFit/>
          </a:bodyPr>
          <a:lstStyle/>
          <a:p>
            <a:r>
              <a:rPr lang="en-US" dirty="0">
                <a:hlinkClick r:id="rId3"/>
              </a:rPr>
              <a:t>https://www.churchofjesuschrist.org/study/manual/old-testament-student-manual-kings-malachi/chapter-14?lang=eng</a:t>
            </a:r>
            <a:endParaRPr lang="en-US" dirty="0"/>
          </a:p>
          <a:p>
            <a:endParaRPr lang="en-US" dirty="0"/>
          </a:p>
        </p:txBody>
      </p:sp>
    </p:spTree>
    <p:extLst>
      <p:ext uri="{BB962C8B-B14F-4D97-AF65-F5344CB8AC3E}">
        <p14:creationId xmlns:p14="http://schemas.microsoft.com/office/powerpoint/2010/main" val="414144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9911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3" y="0"/>
            <a:ext cx="121158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The Book of Isaiah</a:t>
            </a:r>
          </a:p>
        </p:txBody>
      </p:sp>
      <p:sp>
        <p:nvSpPr>
          <p:cNvPr id="4" name="TextBox 3"/>
          <p:cNvSpPr txBox="1"/>
          <p:nvPr/>
        </p:nvSpPr>
        <p:spPr>
          <a:xfrm>
            <a:off x="187192" y="1088852"/>
            <a:ext cx="4422193" cy="2031325"/>
          </a:xfrm>
          <a:prstGeom prst="rect">
            <a:avLst/>
          </a:prstGeom>
          <a:noFill/>
        </p:spPr>
        <p:txBody>
          <a:bodyPr wrap="square" rtlCol="0">
            <a:spAutoFit/>
          </a:bodyPr>
          <a:lstStyle/>
          <a:p>
            <a:r>
              <a:rPr lang="en-US" dirty="0">
                <a:solidFill>
                  <a:schemeClr val="bg1"/>
                </a:solidFill>
                <a:latin typeface="Calibri" panose="020F0502020204030204" pitchFamily="34" charset="0"/>
              </a:rPr>
              <a:t>The book of Isaiah was written sometime during the ministry of Isaiah (approximately 740–701 B.C.).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Since Isaiah’s ministry was centered in Jerusalem, this is the most likely location of the book’s origin.</a:t>
            </a:r>
            <a:endParaRPr lang="en-US" i="1" dirty="0">
              <a:solidFill>
                <a:schemeClr val="bg1"/>
              </a:solidFill>
              <a:latin typeface="Calibri" panose="020F0502020204030204" pitchFamily="34" charset="0"/>
            </a:endParaRPr>
          </a:p>
        </p:txBody>
      </p:sp>
      <p:sp>
        <p:nvSpPr>
          <p:cNvPr id="24" name="Rectangle 23"/>
          <p:cNvSpPr/>
          <p:nvPr/>
        </p:nvSpPr>
        <p:spPr>
          <a:xfrm>
            <a:off x="504293" y="3814223"/>
            <a:ext cx="4683582" cy="2862322"/>
          </a:xfrm>
          <a:prstGeom prst="rect">
            <a:avLst/>
          </a:prstGeom>
        </p:spPr>
        <p:txBody>
          <a:bodyPr wrap="square">
            <a:spAutoFit/>
          </a:bodyPr>
          <a:lstStyle/>
          <a:p>
            <a:r>
              <a:rPr lang="en-US" sz="2000" dirty="0">
                <a:solidFill>
                  <a:schemeClr val="bg1"/>
                </a:solidFill>
                <a:latin typeface="Calibri" panose="020F0502020204030204" pitchFamily="34" charset="0"/>
              </a:rPr>
              <a:t>“Isaiah is the most quoted of all the prophets, being more frequently quoted by Jesus, Paul, Peter, and John (in his Revelation) than any other Old Testament prophet.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Likewise, the Book of Mormon and the Doctrine and Covenants quote from Isaiah more than from any other prophet” (3) </a:t>
            </a:r>
            <a:endParaRPr lang="en-US" sz="2000" i="1" dirty="0">
              <a:solidFill>
                <a:schemeClr val="bg1"/>
              </a:solidFill>
              <a:latin typeface="Calibri" panose="020F0502020204030204" pitchFamily="34" charset="0"/>
            </a:endParaRPr>
          </a:p>
        </p:txBody>
      </p:sp>
      <p:sp>
        <p:nvSpPr>
          <p:cNvPr id="27" name="Rectangle 26"/>
          <p:cNvSpPr/>
          <p:nvPr/>
        </p:nvSpPr>
        <p:spPr>
          <a:xfrm>
            <a:off x="6554182" y="1107996"/>
            <a:ext cx="4843345" cy="4801314"/>
          </a:xfrm>
          <a:prstGeom prst="rect">
            <a:avLst/>
          </a:prstGeom>
        </p:spPr>
        <p:txBody>
          <a:bodyPr wrap="square">
            <a:spAutoFit/>
          </a:bodyPr>
          <a:lstStyle/>
          <a:p>
            <a:r>
              <a:rPr lang="en-US" dirty="0">
                <a:solidFill>
                  <a:schemeClr val="bg1"/>
                </a:solidFill>
                <a:latin typeface="Calibri" panose="020F0502020204030204" pitchFamily="34" charset="0"/>
              </a:rPr>
              <a:t>“The book of Isaiah contains numerous prophecies that seem to have multiple fulfillments. One seems to involve the people of Isaiah’s day or the circumstances of the next generation. Another meaning, often symbolic, seems to refer to events in the meridian of time, when Jerusalem was destroyed and her people scattered after the crucifixion of the Son of God. Still another meaning or fulfillment of the same prophecy seems to relate to the events attending the Second Coming of the Savior.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fact that many of these prophecies can have multiple meanings underscores the importance of our seeking revelation</a:t>
            </a:r>
          </a:p>
          <a:p>
            <a:r>
              <a:rPr lang="en-US" dirty="0">
                <a:solidFill>
                  <a:schemeClr val="bg1"/>
                </a:solidFill>
                <a:latin typeface="Calibri" panose="020F0502020204030204" pitchFamily="34" charset="0"/>
              </a:rPr>
              <a:t>from the Holy Ghost to help us </a:t>
            </a:r>
          </a:p>
          <a:p>
            <a:r>
              <a:rPr lang="en-US" dirty="0">
                <a:solidFill>
                  <a:schemeClr val="bg1"/>
                </a:solidFill>
                <a:latin typeface="Calibri" panose="020F0502020204030204" pitchFamily="34" charset="0"/>
              </a:rPr>
              <a:t>interpret them.” (4)</a:t>
            </a:r>
            <a:endParaRPr lang="en-US" i="1" dirty="0">
              <a:solidFill>
                <a:schemeClr val="bg1"/>
              </a:solidFill>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6123" y="5117191"/>
            <a:ext cx="1271147" cy="1584238"/>
          </a:xfrm>
          <a:prstGeom prst="rect">
            <a:avLst/>
          </a:prstGeom>
        </p:spPr>
      </p:pic>
      <p:grpSp>
        <p:nvGrpSpPr>
          <p:cNvPr id="28" name="Group 27"/>
          <p:cNvGrpSpPr/>
          <p:nvPr/>
        </p:nvGrpSpPr>
        <p:grpSpPr>
          <a:xfrm>
            <a:off x="4608565" y="1107996"/>
            <a:ext cx="1749674" cy="3067106"/>
            <a:chOff x="1593589" y="398948"/>
            <a:chExt cx="2902209" cy="5087452"/>
          </a:xfrm>
        </p:grpSpPr>
        <p:grpSp>
          <p:nvGrpSpPr>
            <p:cNvPr id="29" name="Group 33"/>
            <p:cNvGrpSpPr/>
            <p:nvPr/>
          </p:nvGrpSpPr>
          <p:grpSpPr>
            <a:xfrm>
              <a:off x="1593589" y="398948"/>
              <a:ext cx="2902209" cy="5087452"/>
              <a:chOff x="1593589" y="398948"/>
              <a:chExt cx="1375870" cy="4260181"/>
            </a:xfrm>
          </p:grpSpPr>
          <p:sp>
            <p:nvSpPr>
              <p:cNvPr id="47"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8"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9"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4"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5"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6"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7"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58" name="Group 23"/>
              <p:cNvGrpSpPr/>
              <p:nvPr/>
            </p:nvGrpSpPr>
            <p:grpSpPr>
              <a:xfrm>
                <a:off x="2383609" y="1732280"/>
                <a:ext cx="585850" cy="1566411"/>
                <a:chOff x="4699336" y="2759583"/>
                <a:chExt cx="1168064" cy="2193417"/>
              </a:xfrm>
            </p:grpSpPr>
            <p:sp>
              <p:nvSpPr>
                <p:cNvPr id="63"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4"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5"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59"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30" name="Group 43"/>
            <p:cNvGrpSpPr/>
            <p:nvPr/>
          </p:nvGrpSpPr>
          <p:grpSpPr>
            <a:xfrm rot="5003920">
              <a:off x="2288001" y="3506278"/>
              <a:ext cx="2489460" cy="381000"/>
              <a:chOff x="1600200" y="6781800"/>
              <a:chExt cx="2754086" cy="1143000"/>
            </a:xfrm>
          </p:grpSpPr>
          <p:sp>
            <p:nvSpPr>
              <p:cNvPr id="40" name="Chevron 39"/>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1" name="Chevron 40"/>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2" name="Chevron 41"/>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3" name="Chevron 42"/>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4" name="Chevron 43"/>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5" name="Chevron 44"/>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6" name="Chevron 45"/>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31" name="Group 44"/>
            <p:cNvGrpSpPr/>
            <p:nvPr/>
          </p:nvGrpSpPr>
          <p:grpSpPr>
            <a:xfrm rot="16596080" flipH="1">
              <a:off x="1145001" y="3506278"/>
              <a:ext cx="2489460" cy="381000"/>
              <a:chOff x="1600200" y="6781800"/>
              <a:chExt cx="2754086" cy="1143000"/>
            </a:xfrm>
          </p:grpSpPr>
          <p:sp>
            <p:nvSpPr>
              <p:cNvPr id="33" name="Chevron 32"/>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4" name="Chevron 33"/>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5" name="Chevron 34"/>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6" name="Chevron 35"/>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7" name="Chevron 36"/>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8" name="Chevron 37"/>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9" name="Chevron 38"/>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sp>
          <p:nvSpPr>
            <p:cNvPr id="32" name="Rectangle 31"/>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Tree>
    <p:extLst>
      <p:ext uri="{BB962C8B-B14F-4D97-AF65-F5344CB8AC3E}">
        <p14:creationId xmlns:p14="http://schemas.microsoft.com/office/powerpoint/2010/main" val="311942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9838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Isaiah’s Time</a:t>
            </a:r>
          </a:p>
        </p:txBody>
      </p:sp>
      <p:sp>
        <p:nvSpPr>
          <p:cNvPr id="4" name="TextBox 3"/>
          <p:cNvSpPr txBox="1"/>
          <p:nvPr/>
        </p:nvSpPr>
        <p:spPr>
          <a:xfrm>
            <a:off x="727473" y="3716307"/>
            <a:ext cx="5805849" cy="1200329"/>
          </a:xfrm>
          <a:prstGeom prst="rect">
            <a:avLst/>
          </a:prstGeom>
          <a:noFill/>
        </p:spPr>
        <p:txBody>
          <a:bodyPr wrap="square" rtlCol="0">
            <a:spAutoFit/>
          </a:bodyPr>
          <a:lstStyle/>
          <a:p>
            <a:r>
              <a:rPr lang="en-US" sz="2400" dirty="0">
                <a:solidFill>
                  <a:schemeClr val="bg1"/>
                </a:solidFill>
                <a:latin typeface="Calibri" panose="020F0502020204030204" pitchFamily="34" charset="0"/>
              </a:rPr>
              <a:t>In Isaiah’s time were performing outward acts of righteousness but were inwardly sinful and unrepentant</a:t>
            </a:r>
            <a:endParaRPr lang="en-US" sz="2400" i="1" dirty="0">
              <a:solidFill>
                <a:schemeClr val="bg1"/>
              </a:solidFill>
              <a:latin typeface="Calibri" panose="020F0502020204030204" pitchFamily="34" charset="0"/>
            </a:endParaRPr>
          </a:p>
        </p:txBody>
      </p:sp>
      <p:grpSp>
        <p:nvGrpSpPr>
          <p:cNvPr id="5" name="Group 4"/>
          <p:cNvGrpSpPr/>
          <p:nvPr/>
        </p:nvGrpSpPr>
        <p:grpSpPr>
          <a:xfrm>
            <a:off x="8228097" y="283728"/>
            <a:ext cx="2905125" cy="4294353"/>
            <a:chOff x="7120180" y="2315754"/>
            <a:chExt cx="2905125" cy="4294353"/>
          </a:xfrm>
        </p:grpSpPr>
        <p:pic>
          <p:nvPicPr>
            <p:cNvPr id="2050" name="Picture 2" descr="A painting by Ted Henninger depicting Isaiah with a long white beard, wearing a red and gold r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180" y="2315754"/>
              <a:ext cx="2905125" cy="4257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20180" y="6348497"/>
              <a:ext cx="1045029" cy="261610"/>
            </a:xfrm>
            <a:prstGeom prst="rect">
              <a:avLst/>
            </a:prstGeom>
          </p:spPr>
          <p:txBody>
            <a:bodyPr wrap="square">
              <a:spAutoFit/>
            </a:bodyPr>
            <a:lstStyle/>
            <a:p>
              <a:pPr fontAlgn="base"/>
              <a:r>
                <a:rPr lang="en-US" sz="1100" dirty="0">
                  <a:solidFill>
                    <a:schemeClr val="bg1"/>
                  </a:solidFill>
                  <a:latin typeface="Calibri" panose="020F0502020204030204" pitchFamily="34" charset="0"/>
                </a:rPr>
                <a:t>Ted </a:t>
              </a:r>
              <a:r>
                <a:rPr lang="en-US" sz="1100" dirty="0" err="1">
                  <a:solidFill>
                    <a:schemeClr val="bg1"/>
                  </a:solidFill>
                  <a:latin typeface="Calibri" panose="020F0502020204030204" pitchFamily="34" charset="0"/>
                </a:rPr>
                <a:t>Henninger</a:t>
              </a:r>
              <a:endParaRPr lang="en-US" sz="1100" b="0" i="0" dirty="0">
                <a:solidFill>
                  <a:schemeClr val="bg1"/>
                </a:solidFill>
                <a:effectLst/>
                <a:latin typeface="Calibri" panose="020F0502020204030204" pitchFamily="34" charset="0"/>
              </a:endParaRPr>
            </a:p>
          </p:txBody>
        </p:sp>
      </p:grpSp>
      <p:sp>
        <p:nvSpPr>
          <p:cNvPr id="7" name="Rectangle 6"/>
          <p:cNvSpPr/>
          <p:nvPr/>
        </p:nvSpPr>
        <p:spPr>
          <a:xfrm>
            <a:off x="5403713" y="4933210"/>
            <a:ext cx="5200885" cy="1569660"/>
          </a:xfrm>
          <a:prstGeom prst="rect">
            <a:avLst/>
          </a:prstGeom>
        </p:spPr>
        <p:txBody>
          <a:bodyPr wrap="square">
            <a:spAutoFit/>
          </a:bodyPr>
          <a:lstStyle/>
          <a:p>
            <a:r>
              <a:rPr lang="en-US" sz="2400" dirty="0">
                <a:solidFill>
                  <a:schemeClr val="bg1"/>
                </a:solidFill>
                <a:latin typeface="Calibri" panose="020F0502020204030204" pitchFamily="34" charset="0"/>
              </a:rPr>
              <a:t>Isaiah ministered in Jerusalem for about 40 years. He died approximately 100 years before Lehi and his family departed from Jerusalem.</a:t>
            </a:r>
          </a:p>
        </p:txBody>
      </p:sp>
      <p:sp>
        <p:nvSpPr>
          <p:cNvPr id="2" name="TextBox 1">
            <a:extLst>
              <a:ext uri="{FF2B5EF4-FFF2-40B4-BE49-F238E27FC236}">
                <a16:creationId xmlns:a16="http://schemas.microsoft.com/office/drawing/2014/main" id="{2617FCF3-54DA-1948-0869-02543ADA026C}"/>
              </a:ext>
            </a:extLst>
          </p:cNvPr>
          <p:cNvSpPr txBox="1"/>
          <p:nvPr/>
        </p:nvSpPr>
        <p:spPr>
          <a:xfrm>
            <a:off x="634602" y="621389"/>
            <a:ext cx="7197327" cy="2677656"/>
          </a:xfrm>
          <a:prstGeom prst="rect">
            <a:avLst/>
          </a:prstGeom>
          <a:noFill/>
        </p:spPr>
        <p:txBody>
          <a:bodyPr wrap="square" rtlCol="0">
            <a:spAutoFit/>
          </a:bodyPr>
          <a:lstStyle/>
          <a:p>
            <a:r>
              <a:rPr lang="en-US" sz="2400" dirty="0">
                <a:solidFill>
                  <a:schemeClr val="bg1"/>
                </a:solidFill>
                <a:latin typeface="Calibri" panose="020F0502020204030204" pitchFamily="34" charset="0"/>
              </a:rPr>
              <a:t>Isaiah lived in Judah</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 other prophets during his time were: Micah, Hosea, and Jonah</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During Isaiah’s time Jerusalem Judah was taken captive by Babylonia</a:t>
            </a:r>
          </a:p>
        </p:txBody>
      </p:sp>
      <p:sp>
        <p:nvSpPr>
          <p:cNvPr id="9" name="TextBox 8">
            <a:extLst>
              <a:ext uri="{FF2B5EF4-FFF2-40B4-BE49-F238E27FC236}">
                <a16:creationId xmlns:a16="http://schemas.microsoft.com/office/drawing/2014/main" id="{0E5531CC-B907-EE20-E3B1-F1FF7CCAE1E6}"/>
              </a:ext>
            </a:extLst>
          </p:cNvPr>
          <p:cNvSpPr txBox="1"/>
          <p:nvPr/>
        </p:nvSpPr>
        <p:spPr>
          <a:xfrm>
            <a:off x="9629362" y="6574272"/>
            <a:ext cx="2366695" cy="369332"/>
          </a:xfrm>
          <a:prstGeom prst="rect">
            <a:avLst/>
          </a:prstGeom>
          <a:noFill/>
        </p:spPr>
        <p:txBody>
          <a:bodyPr wrap="square">
            <a:spAutoFit/>
          </a:bodyPr>
          <a:lstStyle/>
          <a:p>
            <a:pPr algn="r"/>
            <a:r>
              <a:rPr lang="en-US" sz="1800" dirty="0">
                <a:solidFill>
                  <a:schemeClr val="bg1"/>
                </a:solidFill>
                <a:latin typeface="Calibri" panose="020F0502020204030204" pitchFamily="34" charset="0"/>
              </a:rPr>
              <a:t>(3)</a:t>
            </a:r>
            <a:endParaRPr lang="en-US" dirty="0">
              <a:latin typeface="Calibri" panose="020F0502020204030204" pitchFamily="34" charset="0"/>
            </a:endParaRPr>
          </a:p>
        </p:txBody>
      </p:sp>
    </p:spTree>
    <p:extLst>
      <p:ext uri="{BB962C8B-B14F-4D97-AF65-F5344CB8AC3E}">
        <p14:creationId xmlns:p14="http://schemas.microsoft.com/office/powerpoint/2010/main" val="250343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DB972-B09E-5168-42A8-5C0E31033D36}"/>
            </a:ext>
          </a:extLst>
        </p:cNvPr>
        <p:cNvGrpSpPr/>
        <p:nvPr/>
      </p:nvGrpSpPr>
      <p:grpSpPr>
        <a:xfrm>
          <a:off x="0" y="0"/>
          <a:ext cx="0" cy="0"/>
          <a:chOff x="0" y="0"/>
          <a:chExt cx="0" cy="0"/>
        </a:xfrm>
      </p:grpSpPr>
      <p:pic>
        <p:nvPicPr>
          <p:cNvPr id="1026" name="Picture 2" descr="https://sw4eu.com/wp-content/uploads/2015/03/grunge-blue-background.jpg">
            <a:extLst>
              <a:ext uri="{FF2B5EF4-FFF2-40B4-BE49-F238E27FC236}">
                <a16:creationId xmlns:a16="http://schemas.microsoft.com/office/drawing/2014/main" id="{31AA46CD-8DDD-0E42-B180-A784E836C4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9838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385C43-14A7-511A-D2EC-672E846312EE}"/>
              </a:ext>
            </a:extLst>
          </p:cNvPr>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Isaiah as a Prophet</a:t>
            </a:r>
          </a:p>
        </p:txBody>
      </p:sp>
      <p:sp>
        <p:nvSpPr>
          <p:cNvPr id="9" name="TextBox 8">
            <a:extLst>
              <a:ext uri="{FF2B5EF4-FFF2-40B4-BE49-F238E27FC236}">
                <a16:creationId xmlns:a16="http://schemas.microsoft.com/office/drawing/2014/main" id="{A7B92450-C133-57D7-25C3-116B679D07A1}"/>
              </a:ext>
            </a:extLst>
          </p:cNvPr>
          <p:cNvSpPr txBox="1"/>
          <p:nvPr/>
        </p:nvSpPr>
        <p:spPr>
          <a:xfrm>
            <a:off x="9629362" y="6574272"/>
            <a:ext cx="2366695" cy="369332"/>
          </a:xfrm>
          <a:prstGeom prst="rect">
            <a:avLst/>
          </a:prstGeom>
          <a:noFill/>
        </p:spPr>
        <p:txBody>
          <a:bodyPr wrap="square">
            <a:spAutoFit/>
          </a:bodyPr>
          <a:lstStyle/>
          <a:p>
            <a:pPr algn="r"/>
            <a:r>
              <a:rPr lang="en-US" sz="1800" dirty="0">
                <a:solidFill>
                  <a:schemeClr val="bg1"/>
                </a:solidFill>
                <a:latin typeface="Calibri" panose="020F0502020204030204" pitchFamily="34" charset="0"/>
              </a:rPr>
              <a:t>(3)</a:t>
            </a: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87BED37-366C-58A7-2DDB-8CAB7162426F}"/>
              </a:ext>
            </a:extLst>
          </p:cNvPr>
          <p:cNvSpPr txBox="1"/>
          <p:nvPr/>
        </p:nvSpPr>
        <p:spPr>
          <a:xfrm>
            <a:off x="5938157" y="1301976"/>
            <a:ext cx="5724938" cy="4893647"/>
          </a:xfrm>
          <a:prstGeom prst="rect">
            <a:avLst/>
          </a:prstGeom>
          <a:noFill/>
        </p:spPr>
        <p:txBody>
          <a:bodyPr wrap="square">
            <a:spAutoFit/>
          </a:bodyPr>
          <a:lstStyle/>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T</a:t>
            </a:r>
            <a:r>
              <a:rPr lang="en-US" sz="2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 prophet Isaiah preached to people who had turned away from faith in Jehovah (Jesus Christ). </a:t>
            </a:r>
          </a:p>
          <a:p>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Isaiah’s message to them is reflected in his own name which means, “The Lord is salvation.”</a:t>
            </a:r>
          </a:p>
          <a:p>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Isaiah’s teachings also apply to other periods when people would turn away from Jesus Christ—such as the time of Christ and the present day, as we prepare for His Second Coming.</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28045FB9-B695-62B9-C085-D68B342FFE94}"/>
              </a:ext>
            </a:extLst>
          </p:cNvPr>
          <p:cNvPicPr>
            <a:picLocks noChangeAspect="1"/>
          </p:cNvPicPr>
          <p:nvPr/>
        </p:nvPicPr>
        <p:blipFill>
          <a:blip r:embed="rId3"/>
          <a:stretch>
            <a:fillRect/>
          </a:stretch>
        </p:blipFill>
        <p:spPr>
          <a:xfrm>
            <a:off x="372292" y="2377009"/>
            <a:ext cx="5203482" cy="3308174"/>
          </a:xfrm>
          <a:prstGeom prst="rect">
            <a:avLst/>
          </a:prstGeom>
        </p:spPr>
      </p:pic>
    </p:spTree>
    <p:extLst>
      <p:ext uri="{BB962C8B-B14F-4D97-AF65-F5344CB8AC3E}">
        <p14:creationId xmlns:p14="http://schemas.microsoft.com/office/powerpoint/2010/main" val="37111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AE8C4-E6F2-0334-AA55-823B20A971BD}"/>
            </a:ext>
          </a:extLst>
        </p:cNvPr>
        <p:cNvGrpSpPr/>
        <p:nvPr/>
      </p:nvGrpSpPr>
      <p:grpSpPr>
        <a:xfrm>
          <a:off x="0" y="0"/>
          <a:ext cx="0" cy="0"/>
          <a:chOff x="0" y="0"/>
          <a:chExt cx="0" cy="0"/>
        </a:xfrm>
      </p:grpSpPr>
      <p:pic>
        <p:nvPicPr>
          <p:cNvPr id="1026" name="Picture 2" descr="https://sw4eu.com/wp-content/uploads/2015/03/grunge-blue-background.jpg">
            <a:extLst>
              <a:ext uri="{FF2B5EF4-FFF2-40B4-BE49-F238E27FC236}">
                <a16:creationId xmlns:a16="http://schemas.microsoft.com/office/drawing/2014/main" id="{9ABC9BA5-52F9-74E1-478D-A74CDB9765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9838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2B9EE9-CDF4-B825-7F1E-AD42FD6A66E5}"/>
              </a:ext>
            </a:extLst>
          </p:cNvPr>
          <p:cNvSpPr txBox="1"/>
          <p:nvPr/>
        </p:nvSpPr>
        <p:spPr>
          <a:xfrm>
            <a:off x="-119743" y="0"/>
            <a:ext cx="121158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Nephi…</a:t>
            </a:r>
          </a:p>
        </p:txBody>
      </p:sp>
      <p:sp>
        <p:nvSpPr>
          <p:cNvPr id="9" name="TextBox 8">
            <a:extLst>
              <a:ext uri="{FF2B5EF4-FFF2-40B4-BE49-F238E27FC236}">
                <a16:creationId xmlns:a16="http://schemas.microsoft.com/office/drawing/2014/main" id="{D967553B-F212-D8A6-A914-4BD9292817C3}"/>
              </a:ext>
            </a:extLst>
          </p:cNvPr>
          <p:cNvSpPr txBox="1"/>
          <p:nvPr/>
        </p:nvSpPr>
        <p:spPr>
          <a:xfrm>
            <a:off x="9629362" y="6574272"/>
            <a:ext cx="2366695" cy="369332"/>
          </a:xfrm>
          <a:prstGeom prst="rect">
            <a:avLst/>
          </a:prstGeom>
          <a:noFill/>
        </p:spPr>
        <p:txBody>
          <a:bodyPr wrap="square">
            <a:spAutoFit/>
          </a:bodyPr>
          <a:lstStyle/>
          <a:p>
            <a:pPr algn="r"/>
            <a:r>
              <a:rPr lang="en-US" sz="1800" dirty="0">
                <a:solidFill>
                  <a:schemeClr val="bg1"/>
                </a:solidFill>
                <a:latin typeface="Calibri" panose="020F0502020204030204" pitchFamily="34" charset="0"/>
              </a:rPr>
              <a:t>(3)</a:t>
            </a: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EDCB6971-4ABA-8FEB-28DD-DFBA1BB15771}"/>
              </a:ext>
            </a:extLst>
          </p:cNvPr>
          <p:cNvSpPr txBox="1"/>
          <p:nvPr/>
        </p:nvSpPr>
        <p:spPr>
          <a:xfrm>
            <a:off x="610783" y="1674674"/>
            <a:ext cx="5724938" cy="3970318"/>
          </a:xfrm>
          <a:prstGeom prst="rect">
            <a:avLst/>
          </a:prstGeom>
          <a:noFill/>
        </p:spPr>
        <p:txBody>
          <a:bodyPr wrap="square">
            <a:spAutoFit/>
          </a:bodyPr>
          <a:lstStyle/>
          <a:p>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And I did read many things unto them which were written in the books of Moses; but that I might more fully persuade them to believe in the Lord their Redeemer I did read unto them that which was written by the prophet Isaiah; for I did liken all scriptures unto us, that it might be for our profit and learning. 1 Nephi 19:23</a:t>
            </a:r>
          </a:p>
        </p:txBody>
      </p:sp>
      <p:pic>
        <p:nvPicPr>
          <p:cNvPr id="3" name="Picture 2">
            <a:extLst>
              <a:ext uri="{FF2B5EF4-FFF2-40B4-BE49-F238E27FC236}">
                <a16:creationId xmlns:a16="http://schemas.microsoft.com/office/drawing/2014/main" id="{DC034C3F-0364-8508-AD6C-F2B29D643C3C}"/>
              </a:ext>
            </a:extLst>
          </p:cNvPr>
          <p:cNvPicPr>
            <a:picLocks noChangeAspect="1"/>
          </p:cNvPicPr>
          <p:nvPr/>
        </p:nvPicPr>
        <p:blipFill>
          <a:blip r:embed="rId3"/>
          <a:stretch>
            <a:fillRect/>
          </a:stretch>
        </p:blipFill>
        <p:spPr>
          <a:xfrm>
            <a:off x="7144784" y="1674674"/>
            <a:ext cx="3957713" cy="3970318"/>
          </a:xfrm>
          <a:prstGeom prst="rect">
            <a:avLst/>
          </a:prstGeom>
        </p:spPr>
      </p:pic>
    </p:spTree>
    <p:extLst>
      <p:ext uri="{BB962C8B-B14F-4D97-AF65-F5344CB8AC3E}">
        <p14:creationId xmlns:p14="http://schemas.microsoft.com/office/powerpoint/2010/main" val="285031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8D9C3-4F75-EAC6-7DC8-CF8E2485632A}"/>
            </a:ext>
          </a:extLst>
        </p:cNvPr>
        <p:cNvGrpSpPr/>
        <p:nvPr/>
      </p:nvGrpSpPr>
      <p:grpSpPr>
        <a:xfrm>
          <a:off x="0" y="0"/>
          <a:ext cx="0" cy="0"/>
          <a:chOff x="0" y="0"/>
          <a:chExt cx="0" cy="0"/>
        </a:xfrm>
      </p:grpSpPr>
      <p:pic>
        <p:nvPicPr>
          <p:cNvPr id="1026" name="Picture 2" descr="https://sw4eu.com/wp-content/uploads/2015/03/grunge-blue-background.jpg">
            <a:extLst>
              <a:ext uri="{FF2B5EF4-FFF2-40B4-BE49-F238E27FC236}">
                <a16:creationId xmlns:a16="http://schemas.microsoft.com/office/drawing/2014/main" id="{2C9CAD0C-1FAB-A870-00A4-AECFAE49C3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9838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73D48F7-32C9-893F-B171-33AB19905A57}"/>
              </a:ext>
            </a:extLst>
          </p:cNvPr>
          <p:cNvSpPr txBox="1"/>
          <p:nvPr/>
        </p:nvSpPr>
        <p:spPr>
          <a:xfrm>
            <a:off x="3570101" y="-52732"/>
            <a:ext cx="4861062"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rPr>
              <a:t>Titles of Jesus</a:t>
            </a:r>
          </a:p>
        </p:txBody>
      </p:sp>
      <p:sp>
        <p:nvSpPr>
          <p:cNvPr id="9" name="TextBox 8">
            <a:extLst>
              <a:ext uri="{FF2B5EF4-FFF2-40B4-BE49-F238E27FC236}">
                <a16:creationId xmlns:a16="http://schemas.microsoft.com/office/drawing/2014/main" id="{5BCA14BE-BFF4-6A61-30FC-3C1EDD04AEA0}"/>
              </a:ext>
            </a:extLst>
          </p:cNvPr>
          <p:cNvSpPr txBox="1"/>
          <p:nvPr/>
        </p:nvSpPr>
        <p:spPr>
          <a:xfrm>
            <a:off x="9629362" y="6574272"/>
            <a:ext cx="2366695" cy="369332"/>
          </a:xfrm>
          <a:prstGeom prst="rect">
            <a:avLst/>
          </a:prstGeom>
          <a:noFill/>
        </p:spPr>
        <p:txBody>
          <a:bodyPr wrap="square">
            <a:spAutoFit/>
          </a:bodyPr>
          <a:lstStyle/>
          <a:p>
            <a:pPr algn="r"/>
            <a:r>
              <a:rPr lang="en-US" sz="1800" dirty="0">
                <a:solidFill>
                  <a:schemeClr val="bg1"/>
                </a:solidFill>
                <a:latin typeface="Calibri" panose="020F0502020204030204" pitchFamily="34" charset="0"/>
              </a:rPr>
              <a:t>(3)</a:t>
            </a:r>
            <a:endParaRPr lang="en-US" dirty="0">
              <a:latin typeface="Calibri" panose="020F0502020204030204" pitchFamily="34" charset="0"/>
            </a:endParaRPr>
          </a:p>
        </p:txBody>
      </p:sp>
      <p:grpSp>
        <p:nvGrpSpPr>
          <p:cNvPr id="19" name="Group 18">
            <a:extLst>
              <a:ext uri="{FF2B5EF4-FFF2-40B4-BE49-F238E27FC236}">
                <a16:creationId xmlns:a16="http://schemas.microsoft.com/office/drawing/2014/main" id="{A2F91B80-E1E6-9B34-16E8-CAAFA8551439}"/>
              </a:ext>
            </a:extLst>
          </p:cNvPr>
          <p:cNvGrpSpPr/>
          <p:nvPr/>
        </p:nvGrpSpPr>
        <p:grpSpPr>
          <a:xfrm>
            <a:off x="6000632" y="1332555"/>
            <a:ext cx="3004839" cy="4165948"/>
            <a:chOff x="6000632" y="1332555"/>
            <a:chExt cx="3004839" cy="4165948"/>
          </a:xfrm>
        </p:grpSpPr>
        <p:sp>
          <p:nvSpPr>
            <p:cNvPr id="4" name="TextBox 3">
              <a:extLst>
                <a:ext uri="{FF2B5EF4-FFF2-40B4-BE49-F238E27FC236}">
                  <a16:creationId xmlns:a16="http://schemas.microsoft.com/office/drawing/2014/main" id="{9912EF87-6A16-E71E-DE9D-BEEA50B4FA9C}"/>
                </a:ext>
              </a:extLst>
            </p:cNvPr>
            <p:cNvSpPr txBox="1"/>
            <p:nvPr/>
          </p:nvSpPr>
          <p:spPr>
            <a:xfrm>
              <a:off x="6000632" y="1332555"/>
              <a:ext cx="2865309" cy="1815882"/>
            </a:xfrm>
            <a:prstGeom prst="rect">
              <a:avLst/>
            </a:prstGeom>
            <a:solidFill>
              <a:srgbClr val="C00000"/>
            </a:solidFill>
          </p:spPr>
          <p:txBody>
            <a:bodyPr wrap="square">
              <a:spAutoFit/>
            </a:bodyPr>
            <a:lstStyle/>
            <a:p>
              <a:pPr algn="ct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Isaiah 33:2</a:t>
              </a:r>
            </a:p>
            <a:p>
              <a:pPr algn="ct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Lord</a:t>
              </a:r>
            </a:p>
            <a:p>
              <a:pPr algn="ct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King</a:t>
              </a:r>
            </a:p>
            <a:p>
              <a:pPr algn="ct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Lawgiver</a:t>
              </a:r>
            </a:p>
          </p:txBody>
        </p:sp>
        <p:pic>
          <p:nvPicPr>
            <p:cNvPr id="8" name="Picture 7">
              <a:extLst>
                <a:ext uri="{FF2B5EF4-FFF2-40B4-BE49-F238E27FC236}">
                  <a16:creationId xmlns:a16="http://schemas.microsoft.com/office/drawing/2014/main" id="{74A2DEE7-2B1A-F5F9-2636-1534936988E9}"/>
                </a:ext>
              </a:extLst>
            </p:cNvPr>
            <p:cNvPicPr>
              <a:picLocks noChangeAspect="1"/>
            </p:cNvPicPr>
            <p:nvPr/>
          </p:nvPicPr>
          <p:blipFill>
            <a:blip r:embed="rId3"/>
            <a:stretch>
              <a:fillRect/>
            </a:stretch>
          </p:blipFill>
          <p:spPr>
            <a:xfrm>
              <a:off x="6000632" y="3463480"/>
              <a:ext cx="3004839" cy="2035023"/>
            </a:xfrm>
            <a:prstGeom prst="rect">
              <a:avLst/>
            </a:prstGeom>
          </p:spPr>
        </p:pic>
      </p:grpSp>
      <p:grpSp>
        <p:nvGrpSpPr>
          <p:cNvPr id="20" name="Group 19">
            <a:extLst>
              <a:ext uri="{FF2B5EF4-FFF2-40B4-BE49-F238E27FC236}">
                <a16:creationId xmlns:a16="http://schemas.microsoft.com/office/drawing/2014/main" id="{2519FB62-2B2A-4F35-CCF1-2F904E1B8183}"/>
              </a:ext>
            </a:extLst>
          </p:cNvPr>
          <p:cNvGrpSpPr/>
          <p:nvPr/>
        </p:nvGrpSpPr>
        <p:grpSpPr>
          <a:xfrm>
            <a:off x="8974207" y="1782083"/>
            <a:ext cx="2865309" cy="4678494"/>
            <a:chOff x="8974207" y="1782083"/>
            <a:chExt cx="2865309" cy="4678494"/>
          </a:xfrm>
        </p:grpSpPr>
        <p:sp>
          <p:nvSpPr>
            <p:cNvPr id="5" name="TextBox 4">
              <a:extLst>
                <a:ext uri="{FF2B5EF4-FFF2-40B4-BE49-F238E27FC236}">
                  <a16:creationId xmlns:a16="http://schemas.microsoft.com/office/drawing/2014/main" id="{F030E4F5-CFE6-432D-5A77-2B29C33EF6C6}"/>
                </a:ext>
              </a:extLst>
            </p:cNvPr>
            <p:cNvSpPr txBox="1"/>
            <p:nvPr/>
          </p:nvSpPr>
          <p:spPr>
            <a:xfrm>
              <a:off x="8974207" y="5506470"/>
              <a:ext cx="2865309" cy="954107"/>
            </a:xfrm>
            <a:prstGeom prst="rect">
              <a:avLst/>
            </a:prstGeom>
            <a:solidFill>
              <a:srgbClr val="C00000"/>
            </a:solidFill>
          </p:spPr>
          <p:txBody>
            <a:bodyPr wrap="square">
              <a:spAutoFit/>
            </a:bodyPr>
            <a:lstStyle/>
            <a:p>
              <a:pPr algn="ct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Isaiah 40:28</a:t>
              </a:r>
            </a:p>
            <a:p>
              <a:pPr algn="ct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Creator</a:t>
              </a:r>
            </a:p>
          </p:txBody>
        </p:sp>
        <p:pic>
          <p:nvPicPr>
            <p:cNvPr id="12" name="Picture 11">
              <a:extLst>
                <a:ext uri="{FF2B5EF4-FFF2-40B4-BE49-F238E27FC236}">
                  <a16:creationId xmlns:a16="http://schemas.microsoft.com/office/drawing/2014/main" id="{5D27C652-41E3-F463-9E66-7FD9304A527F}"/>
                </a:ext>
              </a:extLst>
            </p:cNvPr>
            <p:cNvPicPr>
              <a:picLocks noChangeAspect="1"/>
            </p:cNvPicPr>
            <p:nvPr/>
          </p:nvPicPr>
          <p:blipFill>
            <a:blip r:embed="rId4"/>
            <a:stretch>
              <a:fillRect/>
            </a:stretch>
          </p:blipFill>
          <p:spPr>
            <a:xfrm>
              <a:off x="9226352" y="1782083"/>
              <a:ext cx="2486372" cy="3362794"/>
            </a:xfrm>
            <a:prstGeom prst="rect">
              <a:avLst/>
            </a:prstGeom>
          </p:spPr>
        </p:pic>
      </p:grpSp>
      <p:grpSp>
        <p:nvGrpSpPr>
          <p:cNvPr id="18" name="Group 17">
            <a:extLst>
              <a:ext uri="{FF2B5EF4-FFF2-40B4-BE49-F238E27FC236}">
                <a16:creationId xmlns:a16="http://schemas.microsoft.com/office/drawing/2014/main" id="{ECB7646C-E417-ED9C-E7FD-8645F98E7C0F}"/>
              </a:ext>
            </a:extLst>
          </p:cNvPr>
          <p:cNvGrpSpPr/>
          <p:nvPr/>
        </p:nvGrpSpPr>
        <p:grpSpPr>
          <a:xfrm>
            <a:off x="2914442" y="875207"/>
            <a:ext cx="2865309" cy="5922954"/>
            <a:chOff x="2914442" y="875207"/>
            <a:chExt cx="2865309" cy="5922954"/>
          </a:xfrm>
        </p:grpSpPr>
        <p:sp>
          <p:nvSpPr>
            <p:cNvPr id="2" name="TextBox 1">
              <a:extLst>
                <a:ext uri="{FF2B5EF4-FFF2-40B4-BE49-F238E27FC236}">
                  <a16:creationId xmlns:a16="http://schemas.microsoft.com/office/drawing/2014/main" id="{A5F702EB-C335-5136-A257-5ED89A83AA20}"/>
                </a:ext>
              </a:extLst>
            </p:cNvPr>
            <p:cNvSpPr txBox="1"/>
            <p:nvPr/>
          </p:nvSpPr>
          <p:spPr>
            <a:xfrm>
              <a:off x="2914442" y="4120505"/>
              <a:ext cx="2865309" cy="2677656"/>
            </a:xfrm>
            <a:prstGeom prst="rect">
              <a:avLst/>
            </a:prstGeom>
            <a:solidFill>
              <a:srgbClr val="C00000"/>
            </a:solidFill>
          </p:spPr>
          <p:txBody>
            <a:bodyPr wrap="square">
              <a:spAutoFit/>
            </a:bodyPr>
            <a:lstStyle/>
            <a:p>
              <a:pPr algn="ct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Isaiah 9:6</a:t>
              </a:r>
            </a:p>
            <a:p>
              <a:pPr algn="ct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Wonderful</a:t>
              </a:r>
            </a:p>
            <a:p>
              <a:pPr algn="ct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Counsellor</a:t>
              </a:r>
            </a:p>
            <a:p>
              <a:pPr algn="ct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Mighty God</a:t>
              </a:r>
            </a:p>
            <a:p>
              <a:pPr algn="ct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Everlasting Father</a:t>
              </a:r>
            </a:p>
            <a:p>
              <a:pPr algn="ct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Prince of Peace</a:t>
              </a:r>
            </a:p>
          </p:txBody>
        </p:sp>
        <p:pic>
          <p:nvPicPr>
            <p:cNvPr id="14" name="Picture 13">
              <a:extLst>
                <a:ext uri="{FF2B5EF4-FFF2-40B4-BE49-F238E27FC236}">
                  <a16:creationId xmlns:a16="http://schemas.microsoft.com/office/drawing/2014/main" id="{1CC35856-853F-89FC-6498-5A20F9EB1980}"/>
                </a:ext>
              </a:extLst>
            </p:cNvPr>
            <p:cNvPicPr>
              <a:picLocks noChangeAspect="1"/>
            </p:cNvPicPr>
            <p:nvPr/>
          </p:nvPicPr>
          <p:blipFill>
            <a:blip r:embed="rId5"/>
            <a:stretch>
              <a:fillRect/>
            </a:stretch>
          </p:blipFill>
          <p:spPr>
            <a:xfrm>
              <a:off x="3293046" y="875207"/>
              <a:ext cx="2065326" cy="3071779"/>
            </a:xfrm>
            <a:prstGeom prst="rect">
              <a:avLst/>
            </a:prstGeom>
          </p:spPr>
        </p:pic>
      </p:grpSp>
      <p:grpSp>
        <p:nvGrpSpPr>
          <p:cNvPr id="17" name="Group 16">
            <a:extLst>
              <a:ext uri="{FF2B5EF4-FFF2-40B4-BE49-F238E27FC236}">
                <a16:creationId xmlns:a16="http://schemas.microsoft.com/office/drawing/2014/main" id="{7F3EE934-D654-69D3-71DF-4237173E20C4}"/>
              </a:ext>
            </a:extLst>
          </p:cNvPr>
          <p:cNvGrpSpPr/>
          <p:nvPr/>
        </p:nvGrpSpPr>
        <p:grpSpPr>
          <a:xfrm>
            <a:off x="376148" y="1398667"/>
            <a:ext cx="2556487" cy="4107803"/>
            <a:chOff x="376148" y="1398667"/>
            <a:chExt cx="2556487" cy="4107803"/>
          </a:xfrm>
        </p:grpSpPr>
        <p:sp>
          <p:nvSpPr>
            <p:cNvPr id="10" name="TextBox 9">
              <a:extLst>
                <a:ext uri="{FF2B5EF4-FFF2-40B4-BE49-F238E27FC236}">
                  <a16:creationId xmlns:a16="http://schemas.microsoft.com/office/drawing/2014/main" id="{9BD681A3-F0AC-B4AE-95A5-A43EC7B30B65}"/>
                </a:ext>
              </a:extLst>
            </p:cNvPr>
            <p:cNvSpPr txBox="1"/>
            <p:nvPr/>
          </p:nvSpPr>
          <p:spPr>
            <a:xfrm>
              <a:off x="376148" y="1398667"/>
              <a:ext cx="2556487" cy="954107"/>
            </a:xfrm>
            <a:prstGeom prst="rect">
              <a:avLst/>
            </a:prstGeom>
            <a:solidFill>
              <a:srgbClr val="C00000"/>
            </a:solidFill>
          </p:spPr>
          <p:txBody>
            <a:bodyPr wrap="square">
              <a:spAutoFit/>
            </a:bodyPr>
            <a:lstStyle/>
            <a:p>
              <a:pPr algn="ct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Isaiah 7:14</a:t>
              </a:r>
            </a:p>
            <a:p>
              <a:pPr algn="ct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Immanuel</a:t>
              </a:r>
            </a:p>
          </p:txBody>
        </p:sp>
        <p:pic>
          <p:nvPicPr>
            <p:cNvPr id="16" name="Picture 15">
              <a:extLst>
                <a:ext uri="{FF2B5EF4-FFF2-40B4-BE49-F238E27FC236}">
                  <a16:creationId xmlns:a16="http://schemas.microsoft.com/office/drawing/2014/main" id="{958963D9-E063-0654-8CAB-FECAC7A7336D}"/>
                </a:ext>
              </a:extLst>
            </p:cNvPr>
            <p:cNvPicPr>
              <a:picLocks noChangeAspect="1"/>
            </p:cNvPicPr>
            <p:nvPr/>
          </p:nvPicPr>
          <p:blipFill>
            <a:blip r:embed="rId6"/>
            <a:stretch>
              <a:fillRect/>
            </a:stretch>
          </p:blipFill>
          <p:spPr>
            <a:xfrm>
              <a:off x="615637" y="2867677"/>
              <a:ext cx="1819529" cy="2638793"/>
            </a:xfrm>
            <a:prstGeom prst="rect">
              <a:avLst/>
            </a:prstGeom>
          </p:spPr>
        </p:pic>
      </p:grpSp>
    </p:spTree>
    <p:extLst>
      <p:ext uri="{BB962C8B-B14F-4D97-AF65-F5344CB8AC3E}">
        <p14:creationId xmlns:p14="http://schemas.microsoft.com/office/powerpoint/2010/main" val="120181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8422</Words>
  <Application>Microsoft Office PowerPoint</Application>
  <PresentationFormat>Widescreen</PresentationFormat>
  <Paragraphs>559</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Calibri</vt:lpstr>
      <vt:lpstr>Arial</vt:lpstr>
      <vt:lpstr>Colonna MT</vt:lpstr>
      <vt:lpstr>Comic Sans MS</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55</cp:revision>
  <dcterms:created xsi:type="dcterms:W3CDTF">2016-02-27T15:58:50Z</dcterms:created>
  <dcterms:modified xsi:type="dcterms:W3CDTF">2025-11-27T00:29:00Z</dcterms:modified>
</cp:coreProperties>
</file>