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7" r:id="rId2"/>
    <p:sldId id="260" r:id="rId3"/>
    <p:sldId id="261" r:id="rId4"/>
    <p:sldId id="264" r:id="rId5"/>
    <p:sldId id="263" r:id="rId6"/>
    <p:sldId id="265" r:id="rId7"/>
    <p:sldId id="266" r:id="rId8"/>
    <p:sldId id="267" r:id="rId9"/>
    <p:sldId id="268" r:id="rId10"/>
    <p:sldId id="269" r:id="rId11"/>
    <p:sldId id="271" r:id="rId12"/>
    <p:sldId id="272" r:id="rId13"/>
    <p:sldId id="273" r:id="rId14"/>
    <p:sldId id="259" r:id="rId15"/>
    <p:sldId id="274" r:id="rId16"/>
    <p:sldId id="275" r:id="rId17"/>
    <p:sldId id="276" r:id="rId18"/>
    <p:sldId id="277" r:id="rId19"/>
    <p:sldId id="278" r:id="rId20"/>
    <p:sldId id="279" r:id="rId21"/>
    <p:sldId id="280" r:id="rId22"/>
    <p:sldId id="281" r:id="rId23"/>
    <p:sldId id="282" r:id="rId24"/>
    <p:sldId id="258" r:id="rId25"/>
    <p:sldId id="262" r:id="rId26"/>
    <p:sldId id="283" r:id="rId27"/>
  </p:sldIdLst>
  <p:sldSz cx="12192000" cy="6858000"/>
  <p:notesSz cx="6858000" cy="9144000"/>
  <p:embeddedFontLst>
    <p:embeddedFont>
      <p:font typeface="Palatino" panose="020B0604020202020204"/>
      <p:regular r:id="rId28"/>
    </p:embeddedFont>
    <p:embeddedFont>
      <p:font typeface="Verdana" panose="020B0604030504040204" pitchFamily="34" charset="0"/>
      <p:regular r:id="rId29"/>
      <p:bold r:id="rId30"/>
      <p:italic r:id="rId31"/>
      <p:boldItalic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96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55" d="100"/>
          <a:sy n="55" d="100"/>
        </p:scale>
        <p:origin x="904"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3.fntdata"/><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9BB54F2-20D4-4BD9-8F9B-1997F2E731D5}" type="datetimeFigureOut">
              <a:rPr lang="en-US" smtClean="0"/>
              <a:t>11/27/2025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5CD7D9-C810-407E-98D9-119DB867A737}" type="slidenum">
              <a:rPr lang="en-US" smtClean="0"/>
              <a:t>‹#›</a:t>
            </a:fld>
            <a:endParaRPr lang="en-US"/>
          </a:p>
        </p:txBody>
      </p:sp>
    </p:spTree>
    <p:extLst>
      <p:ext uri="{BB962C8B-B14F-4D97-AF65-F5344CB8AC3E}">
        <p14:creationId xmlns:p14="http://schemas.microsoft.com/office/powerpoint/2010/main" val="25021503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9BB54F2-20D4-4BD9-8F9B-1997F2E731D5}" type="datetimeFigureOut">
              <a:rPr lang="en-US" smtClean="0"/>
              <a:t>11/27/2025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5CD7D9-C810-407E-98D9-119DB867A737}" type="slidenum">
              <a:rPr lang="en-US" smtClean="0"/>
              <a:t>‹#›</a:t>
            </a:fld>
            <a:endParaRPr lang="en-US"/>
          </a:p>
        </p:txBody>
      </p:sp>
    </p:spTree>
    <p:extLst>
      <p:ext uri="{BB962C8B-B14F-4D97-AF65-F5344CB8AC3E}">
        <p14:creationId xmlns:p14="http://schemas.microsoft.com/office/powerpoint/2010/main" val="3904038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9BB54F2-20D4-4BD9-8F9B-1997F2E731D5}" type="datetimeFigureOut">
              <a:rPr lang="en-US" smtClean="0"/>
              <a:t>11/27/2025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5CD7D9-C810-407E-98D9-119DB867A737}" type="slidenum">
              <a:rPr lang="en-US" smtClean="0"/>
              <a:t>‹#›</a:t>
            </a:fld>
            <a:endParaRPr lang="en-US"/>
          </a:p>
        </p:txBody>
      </p:sp>
    </p:spTree>
    <p:extLst>
      <p:ext uri="{BB962C8B-B14F-4D97-AF65-F5344CB8AC3E}">
        <p14:creationId xmlns:p14="http://schemas.microsoft.com/office/powerpoint/2010/main" val="2226798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9BB54F2-20D4-4BD9-8F9B-1997F2E731D5}" type="datetimeFigureOut">
              <a:rPr lang="en-US" smtClean="0"/>
              <a:t>11/27/2025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5CD7D9-C810-407E-98D9-119DB867A737}" type="slidenum">
              <a:rPr lang="en-US" smtClean="0"/>
              <a:t>‹#›</a:t>
            </a:fld>
            <a:endParaRPr lang="en-US"/>
          </a:p>
        </p:txBody>
      </p:sp>
    </p:spTree>
    <p:extLst>
      <p:ext uri="{BB962C8B-B14F-4D97-AF65-F5344CB8AC3E}">
        <p14:creationId xmlns:p14="http://schemas.microsoft.com/office/powerpoint/2010/main" val="288545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BB54F2-20D4-4BD9-8F9B-1997F2E731D5}" type="datetimeFigureOut">
              <a:rPr lang="en-US" smtClean="0"/>
              <a:t>11/27/2025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5CD7D9-C810-407E-98D9-119DB867A737}" type="slidenum">
              <a:rPr lang="en-US" smtClean="0"/>
              <a:t>‹#›</a:t>
            </a:fld>
            <a:endParaRPr lang="en-US"/>
          </a:p>
        </p:txBody>
      </p:sp>
    </p:spTree>
    <p:extLst>
      <p:ext uri="{BB962C8B-B14F-4D97-AF65-F5344CB8AC3E}">
        <p14:creationId xmlns:p14="http://schemas.microsoft.com/office/powerpoint/2010/main" val="1781802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9BB54F2-20D4-4BD9-8F9B-1997F2E731D5}" type="datetimeFigureOut">
              <a:rPr lang="en-US" smtClean="0"/>
              <a:t>11/27/2025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5CD7D9-C810-407E-98D9-119DB867A737}" type="slidenum">
              <a:rPr lang="en-US" smtClean="0"/>
              <a:t>‹#›</a:t>
            </a:fld>
            <a:endParaRPr lang="en-US"/>
          </a:p>
        </p:txBody>
      </p:sp>
    </p:spTree>
    <p:extLst>
      <p:ext uri="{BB962C8B-B14F-4D97-AF65-F5344CB8AC3E}">
        <p14:creationId xmlns:p14="http://schemas.microsoft.com/office/powerpoint/2010/main" val="1920255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9BB54F2-20D4-4BD9-8F9B-1997F2E731D5}" type="datetimeFigureOut">
              <a:rPr lang="en-US" smtClean="0"/>
              <a:t>11/27/2025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05CD7D9-C810-407E-98D9-119DB867A737}" type="slidenum">
              <a:rPr lang="en-US" smtClean="0"/>
              <a:t>‹#›</a:t>
            </a:fld>
            <a:endParaRPr lang="en-US"/>
          </a:p>
        </p:txBody>
      </p:sp>
    </p:spTree>
    <p:extLst>
      <p:ext uri="{BB962C8B-B14F-4D97-AF65-F5344CB8AC3E}">
        <p14:creationId xmlns:p14="http://schemas.microsoft.com/office/powerpoint/2010/main" val="16993524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9BB54F2-20D4-4BD9-8F9B-1997F2E731D5}" type="datetimeFigureOut">
              <a:rPr lang="en-US" smtClean="0"/>
              <a:t>11/27/2025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05CD7D9-C810-407E-98D9-119DB867A737}" type="slidenum">
              <a:rPr lang="en-US" smtClean="0"/>
              <a:t>‹#›</a:t>
            </a:fld>
            <a:endParaRPr lang="en-US"/>
          </a:p>
        </p:txBody>
      </p:sp>
    </p:spTree>
    <p:extLst>
      <p:ext uri="{BB962C8B-B14F-4D97-AF65-F5344CB8AC3E}">
        <p14:creationId xmlns:p14="http://schemas.microsoft.com/office/powerpoint/2010/main" val="1862547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BB54F2-20D4-4BD9-8F9B-1997F2E731D5}" type="datetimeFigureOut">
              <a:rPr lang="en-US" smtClean="0"/>
              <a:t>11/27/2025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05CD7D9-C810-407E-98D9-119DB867A737}" type="slidenum">
              <a:rPr lang="en-US" smtClean="0"/>
              <a:t>‹#›</a:t>
            </a:fld>
            <a:endParaRPr lang="en-US"/>
          </a:p>
        </p:txBody>
      </p:sp>
    </p:spTree>
    <p:extLst>
      <p:ext uri="{BB962C8B-B14F-4D97-AF65-F5344CB8AC3E}">
        <p14:creationId xmlns:p14="http://schemas.microsoft.com/office/powerpoint/2010/main" val="3595814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9BB54F2-20D4-4BD9-8F9B-1997F2E731D5}" type="datetimeFigureOut">
              <a:rPr lang="en-US" smtClean="0"/>
              <a:t>11/27/2025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5CD7D9-C810-407E-98D9-119DB867A737}" type="slidenum">
              <a:rPr lang="en-US" smtClean="0"/>
              <a:t>‹#›</a:t>
            </a:fld>
            <a:endParaRPr lang="en-US"/>
          </a:p>
        </p:txBody>
      </p:sp>
    </p:spTree>
    <p:extLst>
      <p:ext uri="{BB962C8B-B14F-4D97-AF65-F5344CB8AC3E}">
        <p14:creationId xmlns:p14="http://schemas.microsoft.com/office/powerpoint/2010/main" val="2176878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9BB54F2-20D4-4BD9-8F9B-1997F2E731D5}" type="datetimeFigureOut">
              <a:rPr lang="en-US" smtClean="0"/>
              <a:t>11/27/2025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5CD7D9-C810-407E-98D9-119DB867A737}" type="slidenum">
              <a:rPr lang="en-US" smtClean="0"/>
              <a:t>‹#›</a:t>
            </a:fld>
            <a:endParaRPr lang="en-US"/>
          </a:p>
        </p:txBody>
      </p:sp>
    </p:spTree>
    <p:extLst>
      <p:ext uri="{BB962C8B-B14F-4D97-AF65-F5344CB8AC3E}">
        <p14:creationId xmlns:p14="http://schemas.microsoft.com/office/powerpoint/2010/main" val="758029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Calibri" panose="020F0502020204030204" pitchFamily="34" charset="0"/>
              </a:defRPr>
            </a:lvl1pPr>
          </a:lstStyle>
          <a:p>
            <a:fld id="{39BB54F2-20D4-4BD9-8F9B-1997F2E731D5}" type="datetimeFigureOut">
              <a:rPr lang="en-US" smtClean="0"/>
              <a:pPr/>
              <a:t>11/27/2025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Calibri" panose="020F0502020204030204" pitchFamily="34" charset="0"/>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Calibri" panose="020F0502020204030204" pitchFamily="34" charset="0"/>
              </a:defRPr>
            </a:lvl1pPr>
          </a:lstStyle>
          <a:p>
            <a:fld id="{E05CD7D9-C810-407E-98D9-119DB867A737}" type="slidenum">
              <a:rPr lang="en-US" smtClean="0"/>
              <a:pPr/>
              <a:t>‹#›</a:t>
            </a:fld>
            <a:endParaRPr lang="en-US" dirty="0"/>
          </a:p>
        </p:txBody>
      </p:sp>
    </p:spTree>
    <p:extLst>
      <p:ext uri="{BB962C8B-B14F-4D97-AF65-F5344CB8AC3E}">
        <p14:creationId xmlns:p14="http://schemas.microsoft.com/office/powerpoint/2010/main" val="37419203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23.jpg"/><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36.jpeg"/><Relationship Id="rId4" Type="http://schemas.openxmlformats.org/officeDocument/2006/relationships/image" Target="../media/image35.jpeg"/></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hyperlink" Target="https://www.lds.org/general-conference/2011/10/forget-me-not?lang=eng#1-PD50029123_000_0040" TargetMode="External"/><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hyperlink" Target="https://www.lds.org/general-conference/2011/10/forget-me-not?lang=eng#2-PD50029123_000_004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271286-AD7B-4CD7-8A9C-B4EAAC0336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p:cNvSpPr txBox="1"/>
          <p:nvPr/>
        </p:nvSpPr>
        <p:spPr>
          <a:xfrm>
            <a:off x="0" y="1371601"/>
            <a:ext cx="12115800" cy="1754326"/>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Prophecy to the People</a:t>
            </a:r>
          </a:p>
          <a:p>
            <a:pPr algn="ctr"/>
            <a:r>
              <a:rPr lang="en-US" sz="5400" dirty="0">
                <a:solidFill>
                  <a:schemeClr val="bg1"/>
                </a:solidFill>
                <a:latin typeface="Calibri" panose="020F0502020204030204" pitchFamily="34" charset="0"/>
              </a:rPr>
              <a:t>Isaiah 6-9</a:t>
            </a:r>
          </a:p>
        </p:txBody>
      </p:sp>
      <p:sp>
        <p:nvSpPr>
          <p:cNvPr id="5" name="Rectangle 4"/>
          <p:cNvSpPr/>
          <p:nvPr/>
        </p:nvSpPr>
        <p:spPr>
          <a:xfrm>
            <a:off x="2794056" y="3423132"/>
            <a:ext cx="6655600" cy="1754326"/>
          </a:xfrm>
          <a:prstGeom prst="rect">
            <a:avLst/>
          </a:prstGeom>
        </p:spPr>
        <p:txBody>
          <a:bodyPr wrap="square">
            <a:spAutoFit/>
          </a:bodyPr>
          <a:lstStyle/>
          <a:p>
            <a:r>
              <a:rPr lang="en-US" i="1" dirty="0">
                <a:solidFill>
                  <a:schemeClr val="bg1"/>
                </a:solidFill>
                <a:latin typeface="Calibri" panose="020F0502020204030204" pitchFamily="34" charset="0"/>
              </a:rPr>
              <a:t>And if men come unto me I will show unto them their weakness. I give unto men weakness that they may be humble; and my grace is sufficient for all men that humble themselves before me; for if they humble themselves before me, and have faith in me, then will I make weak things become strong unto them.</a:t>
            </a:r>
          </a:p>
          <a:p>
            <a:r>
              <a:rPr lang="en-US" i="1" dirty="0">
                <a:solidFill>
                  <a:schemeClr val="bg1"/>
                </a:solidFill>
                <a:latin typeface="Calibri" panose="020F0502020204030204" pitchFamily="34" charset="0"/>
              </a:rPr>
              <a:t>Ether 12:27</a:t>
            </a:r>
          </a:p>
        </p:txBody>
      </p:sp>
      <p:grpSp>
        <p:nvGrpSpPr>
          <p:cNvPr id="7" name="Group 6"/>
          <p:cNvGrpSpPr/>
          <p:nvPr/>
        </p:nvGrpSpPr>
        <p:grpSpPr>
          <a:xfrm>
            <a:off x="753142" y="2536600"/>
            <a:ext cx="1892858" cy="3265220"/>
            <a:chOff x="1593589" y="398948"/>
            <a:chExt cx="2902209" cy="5087452"/>
          </a:xfrm>
        </p:grpSpPr>
        <p:grpSp>
          <p:nvGrpSpPr>
            <p:cNvPr id="8" name="Group 33"/>
            <p:cNvGrpSpPr/>
            <p:nvPr/>
          </p:nvGrpSpPr>
          <p:grpSpPr>
            <a:xfrm>
              <a:off x="1593589" y="398948"/>
              <a:ext cx="2902209" cy="5087452"/>
              <a:chOff x="1593589" y="398948"/>
              <a:chExt cx="1375870" cy="4260181"/>
            </a:xfrm>
          </p:grpSpPr>
          <p:sp>
            <p:nvSpPr>
              <p:cNvPr id="26" name="Oval 28"/>
              <p:cNvSpPr/>
              <p:nvPr/>
            </p:nvSpPr>
            <p:spPr>
              <a:xfrm>
                <a:off x="1822900"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7" name="Oval 29"/>
              <p:cNvSpPr/>
              <p:nvPr/>
            </p:nvSpPr>
            <p:spPr>
              <a:xfrm>
                <a:off x="2205087"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8" name="Oval 30"/>
              <p:cNvSpPr/>
              <p:nvPr/>
            </p:nvSpPr>
            <p:spPr>
              <a:xfrm>
                <a:off x="1593589" y="2917767"/>
                <a:ext cx="191093" cy="43534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9" name="Trapezoid 31"/>
              <p:cNvSpPr/>
              <p:nvPr/>
            </p:nvSpPr>
            <p:spPr>
              <a:xfrm rot="1480658">
                <a:off x="1679442" y="1918346"/>
                <a:ext cx="496842" cy="1306022"/>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0" name="Trapezoid 32"/>
              <p:cNvSpPr/>
              <p:nvPr/>
            </p:nvSpPr>
            <p:spPr>
              <a:xfrm rot="1447265">
                <a:off x="1731439" y="1834201"/>
                <a:ext cx="382187" cy="1190844"/>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1" name="Trapezoid 33"/>
              <p:cNvSpPr/>
              <p:nvPr/>
            </p:nvSpPr>
            <p:spPr>
              <a:xfrm>
                <a:off x="1746463" y="1992669"/>
                <a:ext cx="993684" cy="2448792"/>
              </a:xfrm>
              <a:prstGeom prst="trapezoid">
                <a:avLst>
                  <a:gd name="adj" fmla="val 30469"/>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2" name="Trapezoid 34"/>
              <p:cNvSpPr/>
              <p:nvPr/>
            </p:nvSpPr>
            <p:spPr>
              <a:xfrm>
                <a:off x="1784681" y="1829416"/>
                <a:ext cx="917247" cy="1686946"/>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3" name="Trapezoid 35"/>
              <p:cNvSpPr/>
              <p:nvPr/>
            </p:nvSpPr>
            <p:spPr>
              <a:xfrm rot="402310">
                <a:off x="1789363" y="1834689"/>
                <a:ext cx="382187" cy="2467938"/>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4" name="Cloud 36"/>
              <p:cNvSpPr/>
              <p:nvPr/>
            </p:nvSpPr>
            <p:spPr>
              <a:xfrm>
                <a:off x="1861120" y="686646"/>
                <a:ext cx="305750" cy="1088351"/>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5" name="Cloud 37"/>
              <p:cNvSpPr/>
              <p:nvPr/>
            </p:nvSpPr>
            <p:spPr>
              <a:xfrm rot="21175570">
                <a:off x="2366917" y="712535"/>
                <a:ext cx="343968" cy="1121128"/>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6" name="Oval 38"/>
              <p:cNvSpPr/>
              <p:nvPr/>
            </p:nvSpPr>
            <p:spPr>
              <a:xfrm>
                <a:off x="1975776" y="632228"/>
                <a:ext cx="611498" cy="130602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37" name="Group 23"/>
              <p:cNvGrpSpPr/>
              <p:nvPr/>
            </p:nvGrpSpPr>
            <p:grpSpPr>
              <a:xfrm>
                <a:off x="2383609" y="1732280"/>
                <a:ext cx="585850" cy="1566411"/>
                <a:chOff x="4699336" y="2759583"/>
                <a:chExt cx="1168064" cy="2193417"/>
              </a:xfrm>
            </p:grpSpPr>
            <p:sp>
              <p:nvSpPr>
                <p:cNvPr id="42" name="Oval 44"/>
                <p:cNvSpPr/>
                <p:nvPr/>
              </p:nvSpPr>
              <p:spPr>
                <a:xfrm>
                  <a:off x="5486400" y="4267200"/>
                  <a:ext cx="381000" cy="6858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3" name="Trapezoid 45"/>
                <p:cNvSpPr/>
                <p:nvPr/>
              </p:nvSpPr>
              <p:spPr>
                <a:xfrm rot="19830111">
                  <a:off x="4816550" y="2903312"/>
                  <a:ext cx="822282" cy="1828800"/>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4" name="Trapezoid 46"/>
                <p:cNvSpPr/>
                <p:nvPr/>
              </p:nvSpPr>
              <p:spPr>
                <a:xfrm rot="19749421">
                  <a:off x="4699336" y="2759583"/>
                  <a:ext cx="877678" cy="1778750"/>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38" name="Cloud 37"/>
              <p:cNvSpPr/>
              <p:nvPr/>
            </p:nvSpPr>
            <p:spPr>
              <a:xfrm rot="21175570">
                <a:off x="1869729" y="398948"/>
                <a:ext cx="717262" cy="709044"/>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9" name="Trapezoid 39"/>
              <p:cNvSpPr/>
              <p:nvPr/>
            </p:nvSpPr>
            <p:spPr>
              <a:xfrm rot="21185207">
                <a:off x="2319744" y="1992669"/>
                <a:ext cx="382187" cy="2356886"/>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0" name="Cloud 42"/>
              <p:cNvSpPr/>
              <p:nvPr/>
            </p:nvSpPr>
            <p:spPr>
              <a:xfrm rot="21175570">
                <a:off x="1987638" y="1336311"/>
                <a:ext cx="575054" cy="913867"/>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1" name="Oval 43"/>
              <p:cNvSpPr/>
              <p:nvPr/>
            </p:nvSpPr>
            <p:spPr>
              <a:xfrm rot="5225831">
                <a:off x="2195041" y="1472077"/>
                <a:ext cx="182834" cy="21282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9" name="Group 43"/>
            <p:cNvGrpSpPr/>
            <p:nvPr/>
          </p:nvGrpSpPr>
          <p:grpSpPr>
            <a:xfrm rot="5003920">
              <a:off x="2288001" y="3506278"/>
              <a:ext cx="2489460" cy="381000"/>
              <a:chOff x="1600200" y="6781800"/>
              <a:chExt cx="2754086" cy="1143000"/>
            </a:xfrm>
          </p:grpSpPr>
          <p:sp>
            <p:nvSpPr>
              <p:cNvPr id="19" name="Chevron 18"/>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0" name="Chevron 19"/>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1" name="Chevron 20"/>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2" name="Chevron 21"/>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3" name="Chevron 22"/>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4" name="Chevron 23"/>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5" name="Chevron 24"/>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grpSp>
        <p:grpSp>
          <p:nvGrpSpPr>
            <p:cNvPr id="10" name="Group 44"/>
            <p:cNvGrpSpPr/>
            <p:nvPr/>
          </p:nvGrpSpPr>
          <p:grpSpPr>
            <a:xfrm rot="16596080" flipH="1">
              <a:off x="1145001" y="3506278"/>
              <a:ext cx="2489460" cy="381000"/>
              <a:chOff x="1600200" y="6781800"/>
              <a:chExt cx="2754086" cy="1143000"/>
            </a:xfrm>
          </p:grpSpPr>
          <p:sp>
            <p:nvSpPr>
              <p:cNvPr id="12" name="Chevron 11"/>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3" name="Chevron 12"/>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4" name="Chevron 13"/>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5" name="Chevron 14"/>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6" name="Chevron 15"/>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7" name="Chevron 16"/>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8" name="Chevron 17"/>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grpSp>
        <p:sp>
          <p:nvSpPr>
            <p:cNvPr id="11" name="Rectangle 10"/>
            <p:cNvSpPr/>
            <p:nvPr/>
          </p:nvSpPr>
          <p:spPr>
            <a:xfrm>
              <a:off x="2667000" y="3962400"/>
              <a:ext cx="609600" cy="228600"/>
            </a:xfrm>
            <a:prstGeom prst="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82" name="Group 81"/>
          <p:cNvGrpSpPr/>
          <p:nvPr/>
        </p:nvGrpSpPr>
        <p:grpSpPr>
          <a:xfrm>
            <a:off x="9570139" y="2613325"/>
            <a:ext cx="1848001" cy="3273509"/>
            <a:chOff x="304800" y="381000"/>
            <a:chExt cx="3313125" cy="5868797"/>
          </a:xfrm>
        </p:grpSpPr>
        <p:grpSp>
          <p:nvGrpSpPr>
            <p:cNvPr id="83" name="Group 90"/>
            <p:cNvGrpSpPr/>
            <p:nvPr/>
          </p:nvGrpSpPr>
          <p:grpSpPr>
            <a:xfrm>
              <a:off x="304800" y="381000"/>
              <a:ext cx="2971800" cy="5868797"/>
              <a:chOff x="3976559" y="2590800"/>
              <a:chExt cx="2446457" cy="4874417"/>
            </a:xfrm>
          </p:grpSpPr>
          <p:sp>
            <p:nvSpPr>
              <p:cNvPr id="92" name="Oval 91"/>
              <p:cNvSpPr/>
              <p:nvPr/>
            </p:nvSpPr>
            <p:spPr>
              <a:xfrm rot="2332152">
                <a:off x="4752215" y="6627017"/>
                <a:ext cx="447935" cy="838200"/>
              </a:xfrm>
              <a:prstGeom prst="ellipse">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3" name="Oval 92"/>
              <p:cNvSpPr/>
              <p:nvPr/>
            </p:nvSpPr>
            <p:spPr>
              <a:xfrm rot="18708024">
                <a:off x="5211706" y="6681874"/>
                <a:ext cx="477114" cy="838200"/>
              </a:xfrm>
              <a:prstGeom prst="ellipse">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2" name="Oval 131"/>
              <p:cNvSpPr/>
              <p:nvPr/>
            </p:nvSpPr>
            <p:spPr>
              <a:xfrm>
                <a:off x="5715000" y="5486400"/>
                <a:ext cx="519827" cy="8382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3" name="Oval 132"/>
              <p:cNvSpPr/>
              <p:nvPr/>
            </p:nvSpPr>
            <p:spPr>
              <a:xfrm>
                <a:off x="4290207" y="5486400"/>
                <a:ext cx="510392" cy="8382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4" name="Cloud 133"/>
              <p:cNvSpPr/>
              <p:nvPr/>
            </p:nvSpPr>
            <p:spPr>
              <a:xfrm>
                <a:off x="3976559" y="2780667"/>
                <a:ext cx="2446457" cy="3480898"/>
              </a:xfrm>
              <a:prstGeom prst="cloud">
                <a:avLst/>
              </a:prstGeom>
              <a:solidFill>
                <a:srgbClr val="99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5" name="Trapezoid 134"/>
              <p:cNvSpPr/>
              <p:nvPr/>
            </p:nvSpPr>
            <p:spPr>
              <a:xfrm rot="1733689" flipH="1">
                <a:off x="4358807" y="4577735"/>
                <a:ext cx="1066800" cy="1600200"/>
              </a:xfrm>
              <a:prstGeom prst="trapezoid">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6" name="Trapezoid 135"/>
              <p:cNvSpPr/>
              <p:nvPr/>
            </p:nvSpPr>
            <p:spPr>
              <a:xfrm rot="19866311">
                <a:off x="5120807" y="4501535"/>
                <a:ext cx="1066800" cy="1600200"/>
              </a:xfrm>
              <a:prstGeom prst="trapezoid">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7" name="Flowchart: Merge 136"/>
              <p:cNvSpPr/>
              <p:nvPr/>
            </p:nvSpPr>
            <p:spPr>
              <a:xfrm rot="10800000">
                <a:off x="4572001" y="4114799"/>
                <a:ext cx="1371600" cy="2969522"/>
              </a:xfrm>
              <a:prstGeom prst="flowChartMerge">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8" name="Flowchart: Merge 137"/>
              <p:cNvSpPr/>
              <p:nvPr/>
            </p:nvSpPr>
            <p:spPr>
              <a:xfrm>
                <a:off x="4917504" y="4362893"/>
                <a:ext cx="690026" cy="666307"/>
              </a:xfrm>
              <a:prstGeom prst="flowChartMerg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9" name="Trapezoid 138"/>
              <p:cNvSpPr/>
              <p:nvPr/>
            </p:nvSpPr>
            <p:spPr>
              <a:xfrm rot="393591" flipH="1">
                <a:off x="4615055" y="4525915"/>
                <a:ext cx="649016" cy="2124979"/>
              </a:xfrm>
              <a:prstGeom prst="trapezoid">
                <a:avLst>
                  <a:gd name="adj" fmla="val 37426"/>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40" name="Trapezoid 139"/>
              <p:cNvSpPr/>
              <p:nvPr/>
            </p:nvSpPr>
            <p:spPr>
              <a:xfrm rot="21062122">
                <a:off x="5300855" y="4525916"/>
                <a:ext cx="649016" cy="2124979"/>
              </a:xfrm>
              <a:prstGeom prst="trapezoid">
                <a:avLst>
                  <a:gd name="adj" fmla="val 35557"/>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41" name="Oval 140"/>
              <p:cNvSpPr/>
              <p:nvPr/>
            </p:nvSpPr>
            <p:spPr>
              <a:xfrm>
                <a:off x="4729315" y="3124200"/>
                <a:ext cx="1066404" cy="15240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42" name="Cloud 141"/>
              <p:cNvSpPr/>
              <p:nvPr/>
            </p:nvSpPr>
            <p:spPr>
              <a:xfrm>
                <a:off x="4495800" y="2743200"/>
                <a:ext cx="1371600" cy="838200"/>
              </a:xfrm>
              <a:prstGeom prst="cloud">
                <a:avLst/>
              </a:prstGeom>
              <a:solidFill>
                <a:srgbClr val="99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43" name="Trapezoid 142"/>
              <p:cNvSpPr/>
              <p:nvPr/>
            </p:nvSpPr>
            <p:spPr>
              <a:xfrm rot="20802715">
                <a:off x="5746855" y="2862600"/>
                <a:ext cx="649016" cy="2344696"/>
              </a:xfrm>
              <a:prstGeom prst="trapezoid">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44" name="Trapezoid 143"/>
              <p:cNvSpPr/>
              <p:nvPr/>
            </p:nvSpPr>
            <p:spPr>
              <a:xfrm rot="797285" flipH="1">
                <a:off x="4124549" y="2864308"/>
                <a:ext cx="649016" cy="2217067"/>
              </a:xfrm>
              <a:prstGeom prst="trapezoid">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45" name="Flowchart: Delay 144"/>
              <p:cNvSpPr/>
              <p:nvPr/>
            </p:nvSpPr>
            <p:spPr>
              <a:xfrm rot="16200000">
                <a:off x="5010150" y="2076450"/>
                <a:ext cx="495300" cy="1524000"/>
              </a:xfrm>
              <a:prstGeom prst="flowChartDelay">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84" name="Group 93"/>
            <p:cNvGrpSpPr/>
            <p:nvPr/>
          </p:nvGrpSpPr>
          <p:grpSpPr>
            <a:xfrm rot="5400000">
              <a:off x="1560525" y="3176041"/>
              <a:ext cx="1752600" cy="2362200"/>
              <a:chOff x="1219200" y="1371600"/>
              <a:chExt cx="1676400" cy="2286000"/>
            </a:xfrm>
          </p:grpSpPr>
          <p:sp>
            <p:nvSpPr>
              <p:cNvPr id="85" name="Oval 7"/>
              <p:cNvSpPr/>
              <p:nvPr/>
            </p:nvSpPr>
            <p:spPr>
              <a:xfrm rot="19638581">
                <a:off x="1295400" y="1371600"/>
                <a:ext cx="1600200" cy="2286000"/>
              </a:xfrm>
              <a:prstGeom prst="ellipse">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6" name="Oval 8"/>
              <p:cNvSpPr/>
              <p:nvPr/>
            </p:nvSpPr>
            <p:spPr>
              <a:xfrm>
                <a:off x="1371600" y="1752600"/>
                <a:ext cx="914400" cy="914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7" name="Cloud 86"/>
              <p:cNvSpPr/>
              <p:nvPr/>
            </p:nvSpPr>
            <p:spPr>
              <a:xfrm rot="19132349">
                <a:off x="1219200" y="1828800"/>
                <a:ext cx="762000" cy="304800"/>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8" name="Oval 87"/>
              <p:cNvSpPr/>
              <p:nvPr/>
            </p:nvSpPr>
            <p:spPr>
              <a:xfrm rot="2148584">
                <a:off x="1960450" y="2387289"/>
                <a:ext cx="258094" cy="533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9" name="Oval 88"/>
              <p:cNvSpPr/>
              <p:nvPr/>
            </p:nvSpPr>
            <p:spPr>
              <a:xfrm rot="20368391">
                <a:off x="1448079" y="2465277"/>
                <a:ext cx="240166" cy="479703"/>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0" name="Oval 89"/>
              <p:cNvSpPr/>
              <p:nvPr/>
            </p:nvSpPr>
            <p:spPr>
              <a:xfrm>
                <a:off x="2133600" y="2133600"/>
                <a:ext cx="228600" cy="42185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1" name="Oval 90"/>
              <p:cNvSpPr/>
              <p:nvPr/>
            </p:nvSpPr>
            <p:spPr>
              <a:xfrm>
                <a:off x="2133600" y="2438400"/>
                <a:ext cx="152400" cy="152400"/>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spTree>
    <p:extLst>
      <p:ext uri="{BB962C8B-B14F-4D97-AF65-F5344CB8AC3E}">
        <p14:creationId xmlns:p14="http://schemas.microsoft.com/office/powerpoint/2010/main" val="471294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6200" y="45248"/>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Purging of One’s Sins</a:t>
            </a:r>
          </a:p>
        </p:txBody>
      </p:sp>
      <p:sp>
        <p:nvSpPr>
          <p:cNvPr id="82" name="TextBox 81"/>
          <p:cNvSpPr txBox="1"/>
          <p:nvPr/>
        </p:nvSpPr>
        <p:spPr>
          <a:xfrm>
            <a:off x="11180051" y="6447453"/>
            <a:ext cx="707149" cy="369332"/>
          </a:xfrm>
          <a:prstGeom prst="rect">
            <a:avLst/>
          </a:prstGeom>
          <a:noFill/>
        </p:spPr>
        <p:txBody>
          <a:bodyPr wrap="square" rtlCol="0">
            <a:spAutoFit/>
          </a:bodyPr>
          <a:lstStyle/>
          <a:p>
            <a:pPr algn="r"/>
            <a:r>
              <a:rPr lang="en-US" dirty="0">
                <a:solidFill>
                  <a:schemeClr val="bg1"/>
                </a:solidFill>
                <a:latin typeface="Calibri" panose="020F0502020204030204" pitchFamily="34" charset="0"/>
              </a:rPr>
              <a:t>(3)</a:t>
            </a:r>
          </a:p>
        </p:txBody>
      </p:sp>
      <p:sp>
        <p:nvSpPr>
          <p:cNvPr id="84" name="TextBox 83"/>
          <p:cNvSpPr txBox="1"/>
          <p:nvPr/>
        </p:nvSpPr>
        <p:spPr>
          <a:xfrm>
            <a:off x="0" y="6414066"/>
            <a:ext cx="3704253"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6:6-7</a:t>
            </a:r>
          </a:p>
        </p:txBody>
      </p:sp>
      <p:sp>
        <p:nvSpPr>
          <p:cNvPr id="4" name="Rectangle 3"/>
          <p:cNvSpPr/>
          <p:nvPr/>
        </p:nvSpPr>
        <p:spPr>
          <a:xfrm>
            <a:off x="757153" y="1477763"/>
            <a:ext cx="3271778" cy="1200329"/>
          </a:xfrm>
          <a:prstGeom prst="rect">
            <a:avLst/>
          </a:prstGeom>
        </p:spPr>
        <p:txBody>
          <a:bodyPr wrap="square">
            <a:spAutoFit/>
          </a:bodyPr>
          <a:lstStyle/>
          <a:p>
            <a:pPr fontAlgn="base"/>
            <a:r>
              <a:rPr lang="en-US" b="0" i="0" dirty="0">
                <a:solidFill>
                  <a:schemeClr val="bg1"/>
                </a:solidFill>
                <a:effectLst/>
                <a:latin typeface="Calibri" panose="020F0502020204030204" pitchFamily="34" charset="0"/>
              </a:rPr>
              <a:t>“Often it is when we undergo difficult and heated ordeals in life that we turn to the Lord and look to His counsel”</a:t>
            </a:r>
          </a:p>
        </p:txBody>
      </p:sp>
      <p:pic>
        <p:nvPicPr>
          <p:cNvPr id="8194" name="Picture 2" descr="http://klattspiritualcounseling.files.wordpress.com/2012/11/hot-coal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44112" y="1503588"/>
            <a:ext cx="3957401" cy="2968051"/>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3688683" y="1013826"/>
            <a:ext cx="4814633" cy="369332"/>
          </a:xfrm>
          <a:prstGeom prst="rect">
            <a:avLst/>
          </a:prstGeom>
          <a:noFill/>
        </p:spPr>
        <p:txBody>
          <a:bodyPr wrap="square" rtlCol="0">
            <a:spAutoFit/>
          </a:bodyPr>
          <a:lstStyle/>
          <a:p>
            <a:r>
              <a:rPr lang="en-US" b="1" dirty="0">
                <a:solidFill>
                  <a:srgbClr val="FFFF00"/>
                </a:solidFill>
                <a:latin typeface="Calibri" panose="020F0502020204030204" pitchFamily="34" charset="0"/>
              </a:rPr>
              <a:t>Symbolic of the Atonement and the Holy Ghost</a:t>
            </a:r>
          </a:p>
        </p:txBody>
      </p:sp>
      <p:sp>
        <p:nvSpPr>
          <p:cNvPr id="14" name="Rectangle 13"/>
          <p:cNvSpPr/>
          <p:nvPr/>
        </p:nvSpPr>
        <p:spPr>
          <a:xfrm>
            <a:off x="3828139" y="4659488"/>
            <a:ext cx="7705486" cy="1477328"/>
          </a:xfrm>
          <a:prstGeom prst="rect">
            <a:avLst/>
          </a:prstGeom>
        </p:spPr>
        <p:txBody>
          <a:bodyPr wrap="square">
            <a:spAutoFit/>
          </a:bodyPr>
          <a:lstStyle/>
          <a:p>
            <a:pPr fontAlgn="base"/>
            <a:r>
              <a:rPr lang="en-US" b="0" i="0" dirty="0">
                <a:solidFill>
                  <a:schemeClr val="bg1"/>
                </a:solidFill>
                <a:effectLst/>
                <a:latin typeface="Calibri" panose="020F0502020204030204" pitchFamily="34" charset="0"/>
              </a:rPr>
              <a:t>Isaiah’s lips embody his sin. His lips, or his words, are most essential to his calling as a prophet.</a:t>
            </a:r>
          </a:p>
          <a:p>
            <a:pPr fontAlgn="base"/>
            <a:endParaRPr lang="en-US" dirty="0">
              <a:solidFill>
                <a:schemeClr val="bg1"/>
              </a:solidFill>
              <a:latin typeface="Calibri" panose="020F0502020204030204" pitchFamily="34" charset="0"/>
            </a:endParaRPr>
          </a:p>
          <a:p>
            <a:pPr fontAlgn="base"/>
            <a:r>
              <a:rPr lang="en-US" b="0" i="0" dirty="0">
                <a:solidFill>
                  <a:schemeClr val="bg1"/>
                </a:solidFill>
                <a:effectLst/>
                <a:latin typeface="Calibri" panose="020F0502020204030204" pitchFamily="34" charset="0"/>
              </a:rPr>
              <a:t>The Lord often strengthens men through overcoming their imperfections, making “weak things become strong unto them” (Ether 12:27). </a:t>
            </a:r>
          </a:p>
        </p:txBody>
      </p:sp>
      <p:sp>
        <p:nvSpPr>
          <p:cNvPr id="3" name="AutoShape 4" descr="http://rationalfaiths.com/wp-content/uploads/2014/12/young-man-being-ordained-253400-tablet-e1417652866359.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5" name="AutoShape 6" descr="http://rationalfaiths.com/wp-content/uploads/2014/12/young-man-being-ordained-253400-tablet-e1417652866359.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7" name="AutoShape 8" descr="Mormonism is Not Book of Mormon Christianity"/>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pic>
        <p:nvPicPr>
          <p:cNvPr id="17" name="Picture 16"/>
          <p:cNvPicPr>
            <a:picLocks noChangeAspect="1"/>
          </p:cNvPicPr>
          <p:nvPr/>
        </p:nvPicPr>
        <p:blipFill rotWithShape="1">
          <a:blip r:embed="rId4"/>
          <a:srcRect l="25163" t="32465" r="37520" b="8998"/>
          <a:stretch/>
        </p:blipFill>
        <p:spPr>
          <a:xfrm>
            <a:off x="312147" y="2865744"/>
            <a:ext cx="3412273" cy="3010830"/>
          </a:xfrm>
          <a:prstGeom prst="rect">
            <a:avLst/>
          </a:prstGeom>
        </p:spPr>
      </p:pic>
      <p:sp>
        <p:nvSpPr>
          <p:cNvPr id="12" name="TextBox 11"/>
          <p:cNvSpPr txBox="1"/>
          <p:nvPr/>
        </p:nvSpPr>
        <p:spPr>
          <a:xfrm>
            <a:off x="8530864" y="1743418"/>
            <a:ext cx="3704253" cy="1477328"/>
          </a:xfrm>
          <a:prstGeom prst="rect">
            <a:avLst/>
          </a:prstGeom>
          <a:noFill/>
        </p:spPr>
        <p:txBody>
          <a:bodyPr wrap="square" rtlCol="0">
            <a:spAutoFit/>
          </a:bodyPr>
          <a:lstStyle/>
          <a:p>
            <a:r>
              <a:rPr lang="en-US" dirty="0">
                <a:solidFill>
                  <a:schemeClr val="bg1"/>
                </a:solidFill>
                <a:latin typeface="Calibri" panose="020F0502020204030204" pitchFamily="34" charset="0"/>
              </a:rPr>
              <a:t>Hot coals = “The trials of fire”</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Purging</a:t>
            </a:r>
          </a:p>
          <a:p>
            <a:r>
              <a:rPr lang="en-US" dirty="0">
                <a:solidFill>
                  <a:schemeClr val="bg1"/>
                </a:solidFill>
                <a:latin typeface="Calibri" panose="020F0502020204030204" pitchFamily="34" charset="0"/>
              </a:rPr>
              <a:t>Cleansing</a:t>
            </a:r>
          </a:p>
          <a:p>
            <a:r>
              <a:rPr lang="en-US" dirty="0">
                <a:solidFill>
                  <a:schemeClr val="bg1"/>
                </a:solidFill>
                <a:latin typeface="Calibri" panose="020F0502020204030204" pitchFamily="34" charset="0"/>
              </a:rPr>
              <a:t>Forgiveness </a:t>
            </a:r>
          </a:p>
        </p:txBody>
      </p:sp>
    </p:spTree>
    <p:extLst>
      <p:ext uri="{BB962C8B-B14F-4D97-AF65-F5344CB8AC3E}">
        <p14:creationId xmlns:p14="http://schemas.microsoft.com/office/powerpoint/2010/main" val="2981373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4">
                                            <p:txEl>
                                              <p:pRg st="2" end="2"/>
                                            </p:txEl>
                                          </p:spTgt>
                                        </p:tgtEl>
                                        <p:attrNameLst>
                                          <p:attrName>style.visibility</p:attrName>
                                        </p:attrNameLst>
                                      </p:cBhvr>
                                      <p:to>
                                        <p:strVal val="visible"/>
                                      </p:to>
                                    </p:set>
                                  </p:childTnLst>
                                </p:cTn>
                              </p:par>
                              <p:par>
                                <p:cTn id="21" presetID="10" presetClass="entr" presetSubtype="0"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6200" y="45248"/>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An Invitation</a:t>
            </a:r>
          </a:p>
        </p:txBody>
      </p:sp>
      <p:sp>
        <p:nvSpPr>
          <p:cNvPr id="4" name="Rectangle 3"/>
          <p:cNvSpPr/>
          <p:nvPr/>
        </p:nvSpPr>
        <p:spPr>
          <a:xfrm>
            <a:off x="6880302" y="1697296"/>
            <a:ext cx="4220837" cy="1200329"/>
          </a:xfrm>
          <a:prstGeom prst="rect">
            <a:avLst/>
          </a:prstGeom>
        </p:spPr>
        <p:txBody>
          <a:bodyPr wrap="square">
            <a:spAutoFit/>
          </a:bodyPr>
          <a:lstStyle/>
          <a:p>
            <a:pPr fontAlgn="base"/>
            <a:r>
              <a:rPr lang="en-US" dirty="0">
                <a:solidFill>
                  <a:schemeClr val="bg1"/>
                </a:solidFill>
                <a:latin typeface="Calibri" panose="020F0502020204030204" pitchFamily="34" charset="0"/>
              </a:rPr>
              <a:t>Also I heard the voice of the Lord, saying, Whom shall I send, and who will go for us? Then said I, Here </a:t>
            </a:r>
            <a:r>
              <a:rPr lang="en-US" i="1" dirty="0">
                <a:solidFill>
                  <a:schemeClr val="bg1"/>
                </a:solidFill>
                <a:latin typeface="Calibri" panose="020F0502020204030204" pitchFamily="34" charset="0"/>
              </a:rPr>
              <a:t>am</a:t>
            </a:r>
            <a:r>
              <a:rPr lang="en-US" dirty="0">
                <a:solidFill>
                  <a:schemeClr val="bg1"/>
                </a:solidFill>
                <a:latin typeface="Calibri" panose="020F0502020204030204" pitchFamily="34" charset="0"/>
              </a:rPr>
              <a:t> I; send me.</a:t>
            </a:r>
          </a:p>
          <a:p>
            <a:pPr fontAlgn="base"/>
            <a:r>
              <a:rPr lang="en-US" b="0" i="0" dirty="0">
                <a:solidFill>
                  <a:schemeClr val="bg1"/>
                </a:solidFill>
                <a:effectLst/>
                <a:latin typeface="Calibri" panose="020F0502020204030204" pitchFamily="34" charset="0"/>
              </a:rPr>
              <a:t>Isaiah 6:8</a:t>
            </a:r>
          </a:p>
        </p:txBody>
      </p:sp>
      <p:sp>
        <p:nvSpPr>
          <p:cNvPr id="13" name="TextBox 12"/>
          <p:cNvSpPr txBox="1"/>
          <p:nvPr/>
        </p:nvSpPr>
        <p:spPr>
          <a:xfrm>
            <a:off x="4444112" y="907621"/>
            <a:ext cx="4814633" cy="369332"/>
          </a:xfrm>
          <a:prstGeom prst="rect">
            <a:avLst/>
          </a:prstGeom>
          <a:noFill/>
        </p:spPr>
        <p:txBody>
          <a:bodyPr wrap="square" rtlCol="0">
            <a:spAutoFit/>
          </a:bodyPr>
          <a:lstStyle/>
          <a:p>
            <a:r>
              <a:rPr lang="en-US" b="1" dirty="0">
                <a:solidFill>
                  <a:srgbClr val="FFFF00"/>
                </a:solidFill>
                <a:latin typeface="Calibri" panose="020F0502020204030204" pitchFamily="34" charset="0"/>
              </a:rPr>
              <a:t>Isaiah is called to be a Prophet</a:t>
            </a:r>
          </a:p>
        </p:txBody>
      </p:sp>
      <p:sp>
        <p:nvSpPr>
          <p:cNvPr id="14" name="Rectangle 13"/>
          <p:cNvSpPr/>
          <p:nvPr/>
        </p:nvSpPr>
        <p:spPr>
          <a:xfrm>
            <a:off x="460374" y="1367971"/>
            <a:ext cx="5739703" cy="1200329"/>
          </a:xfrm>
          <a:prstGeom prst="rect">
            <a:avLst/>
          </a:prstGeom>
        </p:spPr>
        <p:txBody>
          <a:bodyPr wrap="square">
            <a:spAutoFit/>
          </a:bodyPr>
          <a:lstStyle/>
          <a:p>
            <a:pPr fontAlgn="base"/>
            <a:r>
              <a:rPr lang="en-US" dirty="0">
                <a:solidFill>
                  <a:schemeClr val="bg1"/>
                </a:solidFill>
                <a:latin typeface="Calibri" panose="020F0502020204030204" pitchFamily="34" charset="0"/>
              </a:rPr>
              <a:t>And the Lord said: Whom shall I send? And one answered like unto the Son of Man: Here am I, send me. And another answered and said: Here am I, send me…</a:t>
            </a:r>
          </a:p>
          <a:p>
            <a:pPr fontAlgn="base"/>
            <a:r>
              <a:rPr lang="en-US" b="0" i="0" dirty="0">
                <a:solidFill>
                  <a:schemeClr val="bg1"/>
                </a:solidFill>
                <a:effectLst/>
                <a:latin typeface="Calibri" panose="020F0502020204030204" pitchFamily="34" charset="0"/>
              </a:rPr>
              <a:t>Abraham 3:27</a:t>
            </a:r>
          </a:p>
        </p:txBody>
      </p:sp>
      <p:sp>
        <p:nvSpPr>
          <p:cNvPr id="3" name="AutoShape 4" descr="http://rationalfaiths.com/wp-content/uploads/2014/12/young-man-being-ordained-253400-tablet-e1417652866359.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5" name="AutoShape 6" descr="http://rationalfaiths.com/wp-content/uploads/2014/12/young-man-being-ordained-253400-tablet-e1417652866359.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7" name="AutoShape 8" descr="Mormonism is Not Book of Mormon Christianity"/>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pic>
        <p:nvPicPr>
          <p:cNvPr id="9218" name="Picture 2" descr="http://www.turnbacktogod.com/wp-content/uploads/2009/03/jesus-christ-pics-20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8639" y="2669603"/>
            <a:ext cx="3906383" cy="3643160"/>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http://www.thepropheticscroll.org/home/images/stories/prophet-isaiah-.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40734" y="3100790"/>
            <a:ext cx="3299972" cy="32119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0187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9218"/>
                                        </p:tgtEl>
                                        <p:attrNameLst>
                                          <p:attrName>style.visibility</p:attrName>
                                        </p:attrNameLst>
                                      </p:cBhvr>
                                      <p:to>
                                        <p:strVal val="visible"/>
                                      </p:to>
                                    </p:set>
                                    <p:animEffect transition="in" filter="fade">
                                      <p:cBhvr>
                                        <p:cTn id="10" dur="500"/>
                                        <p:tgtEl>
                                          <p:spTgt spid="921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nodeType="withEffect">
                                  <p:stCondLst>
                                    <p:cond delay="0"/>
                                  </p:stCondLst>
                                  <p:childTnLst>
                                    <p:set>
                                      <p:cBhvr>
                                        <p:cTn id="17" dur="1" fill="hold">
                                          <p:stCondLst>
                                            <p:cond delay="0"/>
                                          </p:stCondLst>
                                        </p:cTn>
                                        <p:tgtEl>
                                          <p:spTgt spid="9220"/>
                                        </p:tgtEl>
                                        <p:attrNameLst>
                                          <p:attrName>style.visibility</p:attrName>
                                        </p:attrNameLst>
                                      </p:cBhvr>
                                      <p:to>
                                        <p:strVal val="visible"/>
                                      </p:to>
                                    </p:set>
                                    <p:animEffect transition="in" filter="fade">
                                      <p:cBhvr>
                                        <p:cTn id="18" dur="500"/>
                                        <p:tgtEl>
                                          <p:spTgt spid="9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307975" y="1398077"/>
            <a:ext cx="6323284" cy="1754326"/>
          </a:xfrm>
          <a:prstGeom prst="rect">
            <a:avLst/>
          </a:prstGeom>
        </p:spPr>
        <p:txBody>
          <a:bodyPr wrap="square">
            <a:spAutoFit/>
          </a:bodyPr>
          <a:lstStyle/>
          <a:p>
            <a:pPr fontAlgn="base"/>
            <a:r>
              <a:rPr lang="en-US" sz="3600" dirty="0">
                <a:solidFill>
                  <a:schemeClr val="bg1"/>
                </a:solidFill>
                <a:latin typeface="Calibri" panose="020F0502020204030204" pitchFamily="34" charset="0"/>
              </a:rPr>
              <a:t>“A desire to serve is a natural outcome of one’s conversion, worthiness, and preparation.”</a:t>
            </a:r>
            <a:endParaRPr lang="en-US" sz="3600" b="0" i="0" dirty="0">
              <a:solidFill>
                <a:schemeClr val="bg1"/>
              </a:solidFill>
              <a:effectLst/>
              <a:latin typeface="Calibri" panose="020F0502020204030204" pitchFamily="34" charset="0"/>
            </a:endParaRPr>
          </a:p>
        </p:txBody>
      </p:sp>
      <p:sp>
        <p:nvSpPr>
          <p:cNvPr id="3" name="AutoShape 4" descr="http://rationalfaiths.com/wp-content/uploads/2014/12/young-man-being-ordained-253400-tablet-e1417652866359.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5" name="AutoShape 6" descr="http://rationalfaiths.com/wp-content/uploads/2014/12/young-man-being-ordained-253400-tablet-e1417652866359.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7" name="AutoShape 8" descr="Mormonism is Not Book of Mormon Christianity"/>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15" name="TextBox 14"/>
          <p:cNvSpPr txBox="1"/>
          <p:nvPr/>
        </p:nvSpPr>
        <p:spPr>
          <a:xfrm>
            <a:off x="11180051" y="6447453"/>
            <a:ext cx="707149" cy="369332"/>
          </a:xfrm>
          <a:prstGeom prst="rect">
            <a:avLst/>
          </a:prstGeom>
          <a:noFill/>
        </p:spPr>
        <p:txBody>
          <a:bodyPr wrap="square" rtlCol="0">
            <a:spAutoFit/>
          </a:bodyPr>
          <a:lstStyle/>
          <a:p>
            <a:pPr algn="r"/>
            <a:r>
              <a:rPr lang="en-US" dirty="0">
                <a:solidFill>
                  <a:schemeClr val="bg1"/>
                </a:solidFill>
                <a:latin typeface="Calibri" panose="020F0502020204030204" pitchFamily="34" charset="0"/>
              </a:rPr>
              <a:t>(5)</a:t>
            </a:r>
          </a:p>
        </p:txBody>
      </p:sp>
      <p:sp>
        <p:nvSpPr>
          <p:cNvPr id="16" name="Rectangle 15"/>
          <p:cNvSpPr/>
          <p:nvPr/>
        </p:nvSpPr>
        <p:spPr>
          <a:xfrm>
            <a:off x="4538546" y="3729831"/>
            <a:ext cx="6641505" cy="2677656"/>
          </a:xfrm>
          <a:prstGeom prst="rect">
            <a:avLst/>
          </a:prstGeom>
        </p:spPr>
        <p:txBody>
          <a:bodyPr wrap="square">
            <a:spAutoFit/>
          </a:bodyPr>
          <a:lstStyle/>
          <a:p>
            <a:pPr fontAlgn="base"/>
            <a:r>
              <a:rPr lang="en-US" sz="2800" dirty="0">
                <a:solidFill>
                  <a:schemeClr val="bg1"/>
                </a:solidFill>
                <a:latin typeface="Calibri" panose="020F0502020204030204" pitchFamily="34" charset="0"/>
              </a:rPr>
              <a:t>“Our young missionaries set aside their education, occupation, dating, and whatever else young adults would typically be doing at this stage of life. For 18 to 24 months they put it all on hold because of their deep desire to serve the Lord.”</a:t>
            </a:r>
            <a:endParaRPr lang="en-US" sz="2800" b="0" i="0" dirty="0">
              <a:solidFill>
                <a:schemeClr val="bg1"/>
              </a:solidFill>
              <a:effectLst/>
              <a:latin typeface="Calibri" panose="020F0502020204030204" pitchFamily="34" charset="0"/>
            </a:endParaRPr>
          </a:p>
        </p:txBody>
      </p:sp>
      <p:sp>
        <p:nvSpPr>
          <p:cNvPr id="8" name="Rectangle 7"/>
          <p:cNvSpPr/>
          <p:nvPr/>
        </p:nvSpPr>
        <p:spPr>
          <a:xfrm>
            <a:off x="2312019" y="198011"/>
            <a:ext cx="7166517" cy="646331"/>
          </a:xfrm>
          <a:prstGeom prst="rect">
            <a:avLst/>
          </a:prstGeom>
        </p:spPr>
        <p:txBody>
          <a:bodyPr wrap="square">
            <a:spAutoFit/>
          </a:bodyPr>
          <a:lstStyle/>
          <a:p>
            <a:pPr algn="ctr"/>
            <a:r>
              <a:rPr lang="en-US" b="0" i="1" dirty="0">
                <a:solidFill>
                  <a:srgbClr val="FFFF00"/>
                </a:solidFill>
                <a:effectLst/>
                <a:latin typeface="Palatino"/>
              </a:rPr>
              <a:t>Therefore, if ye have desires to serve God ye are called to the work  D&amp;C 4:3</a:t>
            </a:r>
            <a:endParaRPr lang="en-US" i="1" dirty="0">
              <a:solidFill>
                <a:srgbClr val="FFFF00"/>
              </a:solidFill>
              <a:latin typeface="Calibri" panose="020F0502020204030204" pitchFamily="34" charset="0"/>
            </a:endParaRPr>
          </a:p>
        </p:txBody>
      </p:sp>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t="4010" r="27737"/>
          <a:stretch/>
        </p:blipFill>
        <p:spPr>
          <a:xfrm>
            <a:off x="1115670" y="3616334"/>
            <a:ext cx="2909653" cy="2880747"/>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97822" y="806199"/>
            <a:ext cx="3367727" cy="2510107"/>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5575" y="121341"/>
            <a:ext cx="890267" cy="1112833"/>
          </a:xfrm>
          <a:prstGeom prst="rect">
            <a:avLst/>
          </a:prstGeom>
        </p:spPr>
      </p:pic>
    </p:spTree>
    <p:extLst>
      <p:ext uri="{BB962C8B-B14F-4D97-AF65-F5344CB8AC3E}">
        <p14:creationId xmlns:p14="http://schemas.microsoft.com/office/powerpoint/2010/main" val="3394586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56385"/>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http://rationalfaiths.com/wp-content/uploads/2014/12/young-man-being-ordained-253400-tablet-e1417652866359.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5" name="AutoShape 6" descr="http://rationalfaiths.com/wp-content/uploads/2014/12/young-man-being-ordained-253400-tablet-e1417652866359.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7" name="AutoShape 8" descr="Mormonism is Not Book of Mormon Christianity"/>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13" name="TextBox 12"/>
          <p:cNvSpPr txBox="1"/>
          <p:nvPr/>
        </p:nvSpPr>
        <p:spPr>
          <a:xfrm>
            <a:off x="0" y="1745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Isaiah’s Audience—Deaf and Blind</a:t>
            </a:r>
          </a:p>
        </p:txBody>
      </p:sp>
      <p:grpSp>
        <p:nvGrpSpPr>
          <p:cNvPr id="23" name="Group 22"/>
          <p:cNvGrpSpPr/>
          <p:nvPr/>
        </p:nvGrpSpPr>
        <p:grpSpPr>
          <a:xfrm>
            <a:off x="1672806" y="1186355"/>
            <a:ext cx="3902415" cy="2049200"/>
            <a:chOff x="1092378" y="1285207"/>
            <a:chExt cx="3902415" cy="2049200"/>
          </a:xfrm>
        </p:grpSpPr>
        <p:sp>
          <p:nvSpPr>
            <p:cNvPr id="17" name="TextBox 16"/>
            <p:cNvSpPr txBox="1"/>
            <p:nvPr/>
          </p:nvSpPr>
          <p:spPr>
            <a:xfrm>
              <a:off x="1210633" y="2134078"/>
              <a:ext cx="3483830" cy="1200329"/>
            </a:xfrm>
            <a:prstGeom prst="rect">
              <a:avLst/>
            </a:prstGeom>
            <a:noFill/>
          </p:spPr>
          <p:txBody>
            <a:bodyPr wrap="square" rtlCol="0">
              <a:spAutoFit/>
            </a:bodyPr>
            <a:lstStyle/>
            <a:p>
              <a:r>
                <a:rPr lang="en-US" dirty="0">
                  <a:solidFill>
                    <a:schemeClr val="bg1"/>
                  </a:solidFill>
                  <a:latin typeface="Calibri" panose="020F0502020204030204" pitchFamily="34" charset="0"/>
                </a:rPr>
                <a:t>Spiritually Deaf:</a:t>
              </a:r>
            </a:p>
            <a:p>
              <a:r>
                <a:rPr lang="en-US" dirty="0">
                  <a:solidFill>
                    <a:schemeClr val="bg1"/>
                  </a:solidFill>
                  <a:latin typeface="Calibri" panose="020F0502020204030204" pitchFamily="34" charset="0"/>
                </a:rPr>
                <a:t>“The Lord tells Isaiah to preach to the people while telling them that they don’t (or won’t) understand.”</a:t>
              </a:r>
            </a:p>
          </p:txBody>
        </p:sp>
        <p:sp>
          <p:nvSpPr>
            <p:cNvPr id="2" name="Rectangle 1"/>
            <p:cNvSpPr/>
            <p:nvPr/>
          </p:nvSpPr>
          <p:spPr>
            <a:xfrm>
              <a:off x="1092378" y="1285207"/>
              <a:ext cx="3902415" cy="523220"/>
            </a:xfrm>
            <a:prstGeom prst="rect">
              <a:avLst/>
            </a:prstGeom>
          </p:spPr>
          <p:txBody>
            <a:bodyPr wrap="none">
              <a:spAutoFit/>
            </a:bodyPr>
            <a:lstStyle/>
            <a:p>
              <a:r>
                <a:rPr lang="en-US" sz="2800" b="0" i="0" dirty="0">
                  <a:solidFill>
                    <a:srgbClr val="FFFF00"/>
                  </a:solidFill>
                  <a:effectLst/>
                  <a:latin typeface="Calibri" panose="020F0502020204030204" pitchFamily="34" charset="0"/>
                </a:rPr>
                <a:t>“make their ears heavy” </a:t>
              </a:r>
              <a:endParaRPr lang="en-US" sz="2800" dirty="0">
                <a:solidFill>
                  <a:srgbClr val="FFFF00"/>
                </a:solidFill>
                <a:latin typeface="Calibri" panose="020F0502020204030204" pitchFamily="34" charset="0"/>
              </a:endParaRPr>
            </a:p>
          </p:txBody>
        </p:sp>
      </p:grpSp>
      <p:grpSp>
        <p:nvGrpSpPr>
          <p:cNvPr id="22" name="Group 21"/>
          <p:cNvGrpSpPr/>
          <p:nvPr/>
        </p:nvGrpSpPr>
        <p:grpSpPr>
          <a:xfrm>
            <a:off x="7940139" y="970944"/>
            <a:ext cx="4213227" cy="1907746"/>
            <a:chOff x="7211447" y="1321626"/>
            <a:chExt cx="4213227" cy="1907746"/>
          </a:xfrm>
        </p:grpSpPr>
        <p:sp>
          <p:nvSpPr>
            <p:cNvPr id="18" name="TextBox 17"/>
            <p:cNvSpPr txBox="1"/>
            <p:nvPr/>
          </p:nvSpPr>
          <p:spPr>
            <a:xfrm>
              <a:off x="7485029" y="2029043"/>
              <a:ext cx="3939645" cy="1200329"/>
            </a:xfrm>
            <a:prstGeom prst="rect">
              <a:avLst/>
            </a:prstGeom>
            <a:noFill/>
          </p:spPr>
          <p:txBody>
            <a:bodyPr wrap="square" rtlCol="0">
              <a:spAutoFit/>
            </a:bodyPr>
            <a:lstStyle/>
            <a:p>
              <a:r>
                <a:rPr lang="en-US" dirty="0">
                  <a:solidFill>
                    <a:schemeClr val="bg1"/>
                  </a:solidFill>
                  <a:latin typeface="Calibri" panose="020F0502020204030204" pitchFamily="34" charset="0"/>
                </a:rPr>
                <a:t>Spiritually Blind:</a:t>
              </a:r>
            </a:p>
            <a:p>
              <a:r>
                <a:rPr lang="en-US" dirty="0">
                  <a:solidFill>
                    <a:schemeClr val="bg1"/>
                  </a:solidFill>
                  <a:latin typeface="Calibri" panose="020F0502020204030204" pitchFamily="34" charset="0"/>
                </a:rPr>
                <a:t>“The Lord commands Isaiah to help the people perceive truth, but they refuse to see.”</a:t>
              </a:r>
            </a:p>
          </p:txBody>
        </p:sp>
        <p:sp>
          <p:nvSpPr>
            <p:cNvPr id="4" name="Rectangle 3"/>
            <p:cNvSpPr/>
            <p:nvPr/>
          </p:nvSpPr>
          <p:spPr>
            <a:xfrm>
              <a:off x="7211447" y="1321626"/>
              <a:ext cx="2627129" cy="523220"/>
            </a:xfrm>
            <a:prstGeom prst="rect">
              <a:avLst/>
            </a:prstGeom>
          </p:spPr>
          <p:txBody>
            <a:bodyPr wrap="none">
              <a:spAutoFit/>
            </a:bodyPr>
            <a:lstStyle/>
            <a:p>
              <a:r>
                <a:rPr lang="en-US" sz="2800" b="0" i="0" dirty="0">
                  <a:solidFill>
                    <a:srgbClr val="FFFF00"/>
                  </a:solidFill>
                  <a:effectLst/>
                  <a:latin typeface="Calibri" panose="020F0502020204030204" pitchFamily="34" charset="0"/>
                </a:rPr>
                <a:t>“shut their eyes”</a:t>
              </a:r>
              <a:endParaRPr lang="en-US" sz="2800" dirty="0">
                <a:solidFill>
                  <a:srgbClr val="FFFF00"/>
                </a:solidFill>
                <a:latin typeface="Calibri" panose="020F0502020204030204" pitchFamily="34" charset="0"/>
              </a:endParaRPr>
            </a:p>
          </p:txBody>
        </p:sp>
      </p:grpSp>
      <p:sp>
        <p:nvSpPr>
          <p:cNvPr id="6" name="Rectangle 5"/>
          <p:cNvSpPr/>
          <p:nvPr/>
        </p:nvSpPr>
        <p:spPr>
          <a:xfrm>
            <a:off x="1304460" y="3950589"/>
            <a:ext cx="6802924" cy="1200329"/>
          </a:xfrm>
          <a:prstGeom prst="rect">
            <a:avLst/>
          </a:prstGeom>
        </p:spPr>
        <p:txBody>
          <a:bodyPr wrap="square">
            <a:spAutoFit/>
          </a:bodyPr>
          <a:lstStyle/>
          <a:p>
            <a:r>
              <a:rPr lang="en-US" dirty="0">
                <a:solidFill>
                  <a:schemeClr val="bg1"/>
                </a:solidFill>
                <a:latin typeface="Calibri" panose="020F0502020204030204" pitchFamily="34" charset="0"/>
              </a:rPr>
              <a:t>T</a:t>
            </a:r>
            <a:r>
              <a:rPr lang="en-US" b="0" i="0" dirty="0">
                <a:solidFill>
                  <a:schemeClr val="bg1"/>
                </a:solidFill>
                <a:effectLst/>
                <a:latin typeface="Calibri" panose="020F0502020204030204" pitchFamily="34" charset="0"/>
              </a:rPr>
              <a:t>he Lord did not want the people to harden their hearts and become spiritually deaf and blind. Rather, the Lord’s words in </a:t>
            </a:r>
            <a:r>
              <a:rPr lang="en-US" b="0" i="0" u="none" strike="noStrike" dirty="0">
                <a:solidFill>
                  <a:schemeClr val="bg1"/>
                </a:solidFill>
                <a:effectLst/>
                <a:latin typeface="Calibri" panose="020F0502020204030204" pitchFamily="34" charset="0"/>
              </a:rPr>
              <a:t>verse 10</a:t>
            </a:r>
            <a:r>
              <a:rPr lang="en-US" b="0" i="0" dirty="0">
                <a:solidFill>
                  <a:schemeClr val="bg1"/>
                </a:solidFill>
                <a:effectLst/>
                <a:latin typeface="Calibri" panose="020F0502020204030204" pitchFamily="34" charset="0"/>
              </a:rPr>
              <a:t> describe the people’s response to Isaiah’s preaching—they would choose not to listen.</a:t>
            </a:r>
            <a:endParaRPr lang="en-US" dirty="0">
              <a:solidFill>
                <a:schemeClr val="bg1"/>
              </a:solidFill>
              <a:latin typeface="Calibri" panose="020F0502020204030204" pitchFamily="34" charset="0"/>
            </a:endParaRPr>
          </a:p>
        </p:txBody>
      </p:sp>
      <p:sp>
        <p:nvSpPr>
          <p:cNvPr id="19" name="TextBox 18"/>
          <p:cNvSpPr txBox="1"/>
          <p:nvPr/>
        </p:nvSpPr>
        <p:spPr>
          <a:xfrm>
            <a:off x="155575" y="6380201"/>
            <a:ext cx="3168847"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6:9-10</a:t>
            </a:r>
          </a:p>
        </p:txBody>
      </p:sp>
      <p:sp>
        <p:nvSpPr>
          <p:cNvPr id="10" name="Rectangle 9"/>
          <p:cNvSpPr/>
          <p:nvPr/>
        </p:nvSpPr>
        <p:spPr>
          <a:xfrm>
            <a:off x="2252319" y="5512554"/>
            <a:ext cx="6096000" cy="646331"/>
          </a:xfrm>
          <a:prstGeom prst="rect">
            <a:avLst/>
          </a:prstGeom>
        </p:spPr>
        <p:txBody>
          <a:bodyPr>
            <a:spAutoFit/>
          </a:bodyPr>
          <a:lstStyle/>
          <a:p>
            <a:pPr algn="ctr"/>
            <a:r>
              <a:rPr lang="en-US" b="0" i="0" dirty="0">
                <a:solidFill>
                  <a:srgbClr val="FFFF00"/>
                </a:solidFill>
                <a:effectLst/>
                <a:latin typeface="Calibri" panose="020F0502020204030204" pitchFamily="34" charset="0"/>
              </a:rPr>
              <a:t>The people claimed to hear and see, but they did not understand the spirit of the message.</a:t>
            </a:r>
            <a:endParaRPr lang="en-US" dirty="0">
              <a:solidFill>
                <a:srgbClr val="FFFF00"/>
              </a:solidFill>
              <a:latin typeface="Calibri" panose="020F0502020204030204" pitchFamily="34" charset="0"/>
            </a:endParaRPr>
          </a:p>
        </p:txBody>
      </p:sp>
      <p:grpSp>
        <p:nvGrpSpPr>
          <p:cNvPr id="21" name="Group 20"/>
          <p:cNvGrpSpPr/>
          <p:nvPr/>
        </p:nvGrpSpPr>
        <p:grpSpPr>
          <a:xfrm>
            <a:off x="8348319" y="4046601"/>
            <a:ext cx="2608028" cy="2333600"/>
            <a:chOff x="8267224" y="4450112"/>
            <a:chExt cx="2608028" cy="2333600"/>
          </a:xfrm>
        </p:grpSpPr>
        <p:pic>
          <p:nvPicPr>
            <p:cNvPr id="10244" name="Picture 4" descr="http://www.jgoode.com/wp-content/uploads/2009/11/monkey.jpg"/>
            <p:cNvPicPr>
              <a:picLocks noChangeAspect="1" noChangeArrowheads="1"/>
            </p:cNvPicPr>
            <p:nvPr/>
          </p:nvPicPr>
          <p:blipFill rotWithShape="1">
            <a:blip r:embed="rId3">
              <a:extLst>
                <a:ext uri="{28A0092B-C50C-407E-A947-70E740481C1C}">
                  <a14:useLocalDpi xmlns:a14="http://schemas.microsoft.com/office/drawing/2010/main" val="0"/>
                </a:ext>
              </a:extLst>
            </a:blip>
            <a:srcRect t="1211" r="31548"/>
            <a:stretch/>
          </p:blipFill>
          <p:spPr bwMode="auto">
            <a:xfrm>
              <a:off x="8267224" y="4450112"/>
              <a:ext cx="2608027" cy="2333600"/>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p:nvSpPr>
          <p:spPr>
            <a:xfrm>
              <a:off x="10727474" y="4850780"/>
              <a:ext cx="147778" cy="15294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4" name="Rectangle 23"/>
            <p:cNvSpPr/>
            <p:nvPr/>
          </p:nvSpPr>
          <p:spPr>
            <a:xfrm>
              <a:off x="10526638" y="6043629"/>
              <a:ext cx="348613" cy="3737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10248" name="Picture 8" descr="http://i2.wp.com/www.avoiceformen.com/wp-content/uploads/sites/2/2015/03/feminists-see-no-evil-hear-no-evil-speak-no-evil-750.png?resize=750%2C420"/>
          <p:cNvPicPr>
            <a:picLocks noChangeAspect="1" noChangeArrowheads="1"/>
          </p:cNvPicPr>
          <p:nvPr/>
        </p:nvPicPr>
        <p:blipFill rotWithShape="1">
          <a:blip r:embed="rId4">
            <a:extLst>
              <a:ext uri="{28A0092B-C50C-407E-A947-70E740481C1C}">
                <a14:useLocalDpi xmlns:a14="http://schemas.microsoft.com/office/drawing/2010/main" val="0"/>
              </a:ext>
            </a:extLst>
          </a:blip>
          <a:srcRect l="34349" t="3655" r="35837"/>
          <a:stretch/>
        </p:blipFill>
        <p:spPr bwMode="auto">
          <a:xfrm>
            <a:off x="405130" y="1102435"/>
            <a:ext cx="1179954" cy="2135256"/>
          </a:xfrm>
          <a:prstGeom prst="rect">
            <a:avLst/>
          </a:prstGeom>
          <a:noFill/>
          <a:extLst>
            <a:ext uri="{909E8E84-426E-40DD-AFC4-6F175D3DCCD1}">
              <a14:hiddenFill xmlns:a14="http://schemas.microsoft.com/office/drawing/2010/main">
                <a:solidFill>
                  <a:srgbClr val="FFFFFF"/>
                </a:solidFill>
              </a14:hiddenFill>
            </a:ext>
          </a:extLst>
        </p:spPr>
      </p:pic>
      <p:pic>
        <p:nvPicPr>
          <p:cNvPr id="10250" name="Picture 10" descr="http://i2.cdn.turner.com/cnnnext/dam/assets/120327044340-stephany-mcgregor-hoodie-ireport-horizontal-large-gallery.jpg"/>
          <p:cNvPicPr>
            <a:picLocks noChangeAspect="1" noChangeArrowheads="1"/>
          </p:cNvPicPr>
          <p:nvPr/>
        </p:nvPicPr>
        <p:blipFill rotWithShape="1">
          <a:blip r:embed="rId5">
            <a:extLst>
              <a:ext uri="{28A0092B-C50C-407E-A947-70E740481C1C}">
                <a14:useLocalDpi xmlns:a14="http://schemas.microsoft.com/office/drawing/2010/main" val="0"/>
              </a:ext>
            </a:extLst>
          </a:blip>
          <a:srcRect l="6218" t="1742" r="35246" b="3031"/>
          <a:stretch/>
        </p:blipFill>
        <p:spPr bwMode="auto">
          <a:xfrm>
            <a:off x="5555153" y="1186355"/>
            <a:ext cx="2384986" cy="2185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0896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25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0" presetClass="exit" presetSubtype="0" fill="hold" nodeType="withEffect">
                                  <p:stCondLst>
                                    <p:cond delay="0"/>
                                  </p:stCondLst>
                                  <p:childTnLst>
                                    <p:animEffect transition="out" filter="fade">
                                      <p:cBhvr>
                                        <p:cTn id="26" dur="500"/>
                                        <p:tgtEl>
                                          <p:spTgt spid="10248"/>
                                        </p:tgtEl>
                                      </p:cBhvr>
                                    </p:animEffect>
                                    <p:set>
                                      <p:cBhvr>
                                        <p:cTn id="27" dur="1" fill="hold">
                                          <p:stCondLst>
                                            <p:cond delay="499"/>
                                          </p:stCondLst>
                                        </p:cTn>
                                        <p:tgtEl>
                                          <p:spTgt spid="10248"/>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500"/>
                                        <p:tgtEl>
                                          <p:spTgt spid="23"/>
                                        </p:tgtEl>
                                      </p:cBhvr>
                                    </p:animEffect>
                                    <p:set>
                                      <p:cBhvr>
                                        <p:cTn id="30" dur="1" fill="hold">
                                          <p:stCondLst>
                                            <p:cond delay="499"/>
                                          </p:stCondLst>
                                        </p:cTn>
                                        <p:tgtEl>
                                          <p:spTgt spid="23"/>
                                        </p:tgtEl>
                                        <p:attrNameLst>
                                          <p:attrName>style.visibility</p:attrName>
                                        </p:attrNameLst>
                                      </p:cBhvr>
                                      <p:to>
                                        <p:strVal val="hidden"/>
                                      </p:to>
                                    </p:set>
                                  </p:childTnLst>
                                </p:cTn>
                              </p:par>
                              <p:par>
                                <p:cTn id="31" presetID="10" presetClass="exit" presetSubtype="0" fill="hold" nodeType="withEffect">
                                  <p:stCondLst>
                                    <p:cond delay="0"/>
                                  </p:stCondLst>
                                  <p:childTnLst>
                                    <p:animEffect transition="out" filter="fade">
                                      <p:cBhvr>
                                        <p:cTn id="32" dur="500"/>
                                        <p:tgtEl>
                                          <p:spTgt spid="10250"/>
                                        </p:tgtEl>
                                      </p:cBhvr>
                                    </p:animEffect>
                                    <p:set>
                                      <p:cBhvr>
                                        <p:cTn id="33" dur="1" fill="hold">
                                          <p:stCondLst>
                                            <p:cond delay="499"/>
                                          </p:stCondLst>
                                        </p:cTn>
                                        <p:tgtEl>
                                          <p:spTgt spid="10250"/>
                                        </p:tgtEl>
                                        <p:attrNameLst>
                                          <p:attrName>style.visibility</p:attrName>
                                        </p:attrNameLst>
                                      </p:cBhvr>
                                      <p:to>
                                        <p:strVal val="hidden"/>
                                      </p:to>
                                    </p:set>
                                  </p:childTnLst>
                                </p:cTn>
                              </p:par>
                              <p:par>
                                <p:cTn id="34" presetID="10" presetClass="exit" presetSubtype="0" fill="hold" grpId="1" nodeType="withEffect">
                                  <p:stCondLst>
                                    <p:cond delay="0"/>
                                  </p:stCondLst>
                                  <p:childTnLst>
                                    <p:animEffect transition="out" filter="fade">
                                      <p:cBhvr>
                                        <p:cTn id="35" dur="500"/>
                                        <p:tgtEl>
                                          <p:spTgt spid="6"/>
                                        </p:tgtEl>
                                      </p:cBhvr>
                                    </p:animEffect>
                                    <p:set>
                                      <p:cBhvr>
                                        <p:cTn id="36" dur="1" fill="hold">
                                          <p:stCondLst>
                                            <p:cond delay="499"/>
                                          </p:stCondLst>
                                        </p:cTn>
                                        <p:tgtEl>
                                          <p:spTgt spid="6"/>
                                        </p:tgtEl>
                                        <p:attrNameLst>
                                          <p:attrName>style.visibility</p:attrName>
                                        </p:attrNameLst>
                                      </p:cBhvr>
                                      <p:to>
                                        <p:strVal val="hidden"/>
                                      </p:to>
                                    </p:set>
                                  </p:childTnLst>
                                </p:cTn>
                              </p:par>
                              <p:par>
                                <p:cTn id="37" presetID="10" presetClass="exit" presetSubtype="0" fill="hold" nodeType="withEffect">
                                  <p:stCondLst>
                                    <p:cond delay="0"/>
                                  </p:stCondLst>
                                  <p:childTnLst>
                                    <p:animEffect transition="out" filter="fade">
                                      <p:cBhvr>
                                        <p:cTn id="38" dur="500"/>
                                        <p:tgtEl>
                                          <p:spTgt spid="22"/>
                                        </p:tgtEl>
                                      </p:cBhvr>
                                    </p:animEffect>
                                    <p:set>
                                      <p:cBhvr>
                                        <p:cTn id="39"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5638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0"/>
            <a:ext cx="12192000" cy="830997"/>
          </a:xfrm>
          <a:prstGeom prst="rect">
            <a:avLst/>
          </a:prstGeom>
          <a:noFill/>
        </p:spPr>
        <p:txBody>
          <a:bodyPr wrap="square" rtlCol="0">
            <a:spAutoFit/>
          </a:bodyPr>
          <a:lstStyle/>
          <a:p>
            <a:pPr algn="ctr"/>
            <a:r>
              <a:rPr lang="en-US" sz="4800" dirty="0">
                <a:solidFill>
                  <a:schemeClr val="bg1"/>
                </a:solidFill>
                <a:latin typeface="Calibri" panose="020F0502020204030204" pitchFamily="34" charset="0"/>
              </a:rPr>
              <a:t>Ahaz</a:t>
            </a:r>
          </a:p>
        </p:txBody>
      </p:sp>
      <p:sp>
        <p:nvSpPr>
          <p:cNvPr id="25" name="Rectangle 24"/>
          <p:cNvSpPr/>
          <p:nvPr/>
        </p:nvSpPr>
        <p:spPr>
          <a:xfrm>
            <a:off x="8247090" y="6501516"/>
            <a:ext cx="3965725" cy="369332"/>
          </a:xfrm>
          <a:prstGeom prst="rect">
            <a:avLst/>
          </a:prstGeom>
        </p:spPr>
        <p:txBody>
          <a:bodyPr wrap="square">
            <a:spAutoFit/>
          </a:bodyPr>
          <a:lstStyle/>
          <a:p>
            <a:pPr algn="r"/>
            <a:r>
              <a:rPr lang="en-US" i="1" dirty="0">
                <a:solidFill>
                  <a:schemeClr val="bg1"/>
                </a:solidFill>
                <a:latin typeface="Calibri" panose="020F0502020204030204" pitchFamily="34" charset="0"/>
              </a:rPr>
              <a:t>(1)</a:t>
            </a:r>
            <a:endParaRPr lang="en-US" dirty="0">
              <a:solidFill>
                <a:schemeClr val="bg1"/>
              </a:solidFill>
              <a:latin typeface="Calibri" panose="020F0502020204030204" pitchFamily="34" charset="0"/>
            </a:endParaRPr>
          </a:p>
        </p:txBody>
      </p:sp>
      <p:sp>
        <p:nvSpPr>
          <p:cNvPr id="4" name="Rectangle 3"/>
          <p:cNvSpPr/>
          <p:nvPr/>
        </p:nvSpPr>
        <p:spPr>
          <a:xfrm>
            <a:off x="159292" y="830997"/>
            <a:ext cx="9236942" cy="5355312"/>
          </a:xfrm>
          <a:prstGeom prst="rect">
            <a:avLst/>
          </a:prstGeom>
        </p:spPr>
        <p:txBody>
          <a:bodyPr wrap="square">
            <a:spAutoFit/>
          </a:bodyPr>
          <a:lstStyle/>
          <a:p>
            <a:r>
              <a:rPr lang="en-US" dirty="0">
                <a:solidFill>
                  <a:schemeClr val="bg1"/>
                </a:solidFill>
                <a:latin typeface="Calibri" panose="020F0502020204030204" pitchFamily="34" charset="0"/>
              </a:rPr>
              <a:t>He was the son of </a:t>
            </a:r>
            <a:r>
              <a:rPr lang="en-US" dirty="0" err="1">
                <a:solidFill>
                  <a:schemeClr val="bg1"/>
                </a:solidFill>
                <a:latin typeface="Calibri" panose="020F0502020204030204" pitchFamily="34" charset="0"/>
              </a:rPr>
              <a:t>Jotham</a:t>
            </a:r>
            <a:r>
              <a:rPr lang="en-US" dirty="0">
                <a:solidFill>
                  <a:schemeClr val="bg1"/>
                </a:solidFill>
                <a:latin typeface="Calibri" panose="020F0502020204030204" pitchFamily="34" charset="0"/>
              </a:rPr>
              <a:t>—who ruled in righteousness.</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He began his reign at the age of 20 and ruled in wickedness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His name means </a:t>
            </a:r>
            <a:r>
              <a:rPr lang="en-US" i="1" dirty="0">
                <a:solidFill>
                  <a:schemeClr val="bg1"/>
                </a:solidFill>
                <a:latin typeface="Calibri" panose="020F0502020204030204" pitchFamily="34" charset="0"/>
              </a:rPr>
              <a:t>possessor</a:t>
            </a:r>
          </a:p>
          <a:p>
            <a:endParaRPr lang="en-US" i="1"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He was the king of Judah in 730 and 720 BC</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He was given to the life of idolatry and evil and corrupted the temple rites and subjected his own son to walk in fire (human sacrifice * see notes)</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Isaiah was the prophet at that time and he said that Ahaz was like Ahab</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The nation during his reign was vexed by the aggression of the alliance between Syria and the northern kingdom of Israel (under King </a:t>
            </a:r>
            <a:r>
              <a:rPr lang="en-US" dirty="0" err="1">
                <a:solidFill>
                  <a:schemeClr val="bg1"/>
                </a:solidFill>
                <a:latin typeface="Calibri" panose="020F0502020204030204" pitchFamily="34" charset="0"/>
              </a:rPr>
              <a:t>Pekah</a:t>
            </a:r>
            <a:r>
              <a:rPr lang="en-US" dirty="0">
                <a:solidFill>
                  <a:schemeClr val="bg1"/>
                </a:solidFill>
                <a:latin typeface="Calibri" panose="020F0502020204030204" pitchFamily="34" charset="0"/>
              </a:rPr>
              <a:t>)---the Lord commanded Isaiah to counsel him to be calm…and Isaiah prophesied of the coming Messiah, which Ahaz did not acknowledge</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He made an alliance with the king of Assyria (Tiglath-</a:t>
            </a:r>
            <a:r>
              <a:rPr lang="en-US" dirty="0" err="1">
                <a:solidFill>
                  <a:schemeClr val="bg1"/>
                </a:solidFill>
                <a:latin typeface="Calibri" panose="020F0502020204030204" pitchFamily="34" charset="0"/>
              </a:rPr>
              <a:t>pileser</a:t>
            </a:r>
            <a:r>
              <a:rPr lang="en-US" dirty="0">
                <a:solidFill>
                  <a:schemeClr val="bg1"/>
                </a:solidFill>
                <a:latin typeface="Calibri" panose="020F0502020204030204" pitchFamily="34" charset="0"/>
              </a:rPr>
              <a:t>) and the consequences were devastating</a:t>
            </a:r>
          </a:p>
        </p:txBody>
      </p:sp>
      <p:grpSp>
        <p:nvGrpSpPr>
          <p:cNvPr id="88" name="Group 87"/>
          <p:cNvGrpSpPr/>
          <p:nvPr/>
        </p:nvGrpSpPr>
        <p:grpSpPr>
          <a:xfrm>
            <a:off x="9922599" y="1615010"/>
            <a:ext cx="1696770" cy="3771666"/>
            <a:chOff x="5105400" y="638682"/>
            <a:chExt cx="1371599" cy="3242799"/>
          </a:xfrm>
        </p:grpSpPr>
        <p:sp>
          <p:nvSpPr>
            <p:cNvPr id="89" name="Oval 88"/>
            <p:cNvSpPr/>
            <p:nvPr/>
          </p:nvSpPr>
          <p:spPr>
            <a:xfrm rot="19151953">
              <a:off x="5105400" y="2563095"/>
              <a:ext cx="383014" cy="292269"/>
            </a:xfrm>
            <a:prstGeom prst="ellipse">
              <a:avLst/>
            </a:prstGeom>
            <a:solidFill>
              <a:schemeClr val="accent6">
                <a:lumMod val="40000"/>
                <a:lumOff val="6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90" name="Group 89"/>
            <p:cNvGrpSpPr/>
            <p:nvPr/>
          </p:nvGrpSpPr>
          <p:grpSpPr>
            <a:xfrm>
              <a:off x="5206691" y="638682"/>
              <a:ext cx="1270308" cy="3242799"/>
              <a:chOff x="5206691" y="638682"/>
              <a:chExt cx="1270308" cy="3242799"/>
            </a:xfrm>
          </p:grpSpPr>
          <p:sp>
            <p:nvSpPr>
              <p:cNvPr id="91" name="Oval 90"/>
              <p:cNvSpPr/>
              <p:nvPr/>
            </p:nvSpPr>
            <p:spPr>
              <a:xfrm rot="649721" flipH="1">
                <a:off x="5804503" y="3613260"/>
                <a:ext cx="383014" cy="268221"/>
              </a:xfrm>
              <a:prstGeom prst="ellipse">
                <a:avLst/>
              </a:prstGeom>
              <a:solidFill>
                <a:srgbClr val="9966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2" name="Oval 91"/>
              <p:cNvSpPr/>
              <p:nvPr/>
            </p:nvSpPr>
            <p:spPr>
              <a:xfrm rot="649721" flipH="1">
                <a:off x="5496309" y="3613260"/>
                <a:ext cx="383014" cy="268221"/>
              </a:xfrm>
              <a:prstGeom prst="ellipse">
                <a:avLst/>
              </a:prstGeom>
              <a:solidFill>
                <a:srgbClr val="9966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3" name="Trapezoid 92"/>
              <p:cNvSpPr/>
              <p:nvPr/>
            </p:nvSpPr>
            <p:spPr>
              <a:xfrm flipH="1">
                <a:off x="5373612" y="2819330"/>
                <a:ext cx="877429" cy="896573"/>
              </a:xfrm>
              <a:prstGeom prst="trapezoid">
                <a:avLst/>
              </a:prstGeom>
              <a:solidFill>
                <a:srgbClr val="F9EBAD"/>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4" name="Oval 93"/>
              <p:cNvSpPr/>
              <p:nvPr/>
            </p:nvSpPr>
            <p:spPr>
              <a:xfrm rot="3335437" flipH="1">
                <a:off x="6136139" y="2564219"/>
                <a:ext cx="389162" cy="292558"/>
              </a:xfrm>
              <a:prstGeom prst="ellipse">
                <a:avLst/>
              </a:prstGeom>
              <a:solidFill>
                <a:schemeClr val="accent6">
                  <a:lumMod val="40000"/>
                  <a:lumOff val="6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5" name="Trapezoid 94"/>
              <p:cNvSpPr/>
              <p:nvPr/>
            </p:nvSpPr>
            <p:spPr>
              <a:xfrm rot="1217087" flipH="1">
                <a:off x="5310394" y="1725267"/>
                <a:ext cx="343065" cy="988360"/>
              </a:xfrm>
              <a:prstGeom prst="trapezoid">
                <a:avLst/>
              </a:prstGeom>
              <a:solidFill>
                <a:schemeClr val="tx2">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6" name="Trapezoid 95"/>
              <p:cNvSpPr/>
              <p:nvPr/>
            </p:nvSpPr>
            <p:spPr>
              <a:xfrm rot="20382913">
                <a:off x="5997486" y="1853304"/>
                <a:ext cx="373445" cy="892149"/>
              </a:xfrm>
              <a:prstGeom prst="trapezoid">
                <a:avLst/>
              </a:prstGeom>
              <a:solidFill>
                <a:schemeClr val="tx2">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7" name="Cloud 96"/>
              <p:cNvSpPr/>
              <p:nvPr/>
            </p:nvSpPr>
            <p:spPr>
              <a:xfrm rot="671737">
                <a:off x="5206691" y="1133031"/>
                <a:ext cx="482077" cy="1023926"/>
              </a:xfrm>
              <a:prstGeom prst="cloud">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8" name="Cloud 97"/>
              <p:cNvSpPr/>
              <p:nvPr/>
            </p:nvSpPr>
            <p:spPr>
              <a:xfrm rot="20706537">
                <a:off x="5938762" y="1177582"/>
                <a:ext cx="519085" cy="910924"/>
              </a:xfrm>
              <a:prstGeom prst="cloud">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9" name="Trapezoid 98"/>
              <p:cNvSpPr/>
              <p:nvPr/>
            </p:nvSpPr>
            <p:spPr>
              <a:xfrm flipH="1">
                <a:off x="5396235" y="1812877"/>
                <a:ext cx="829947" cy="1487336"/>
              </a:xfrm>
              <a:prstGeom prst="trapezoid">
                <a:avLst/>
              </a:prstGeom>
              <a:solidFill>
                <a:schemeClr val="tx2">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0" name="Isosceles Triangle 99"/>
              <p:cNvSpPr/>
              <p:nvPr/>
            </p:nvSpPr>
            <p:spPr>
              <a:xfrm rot="10800000" flipH="1">
                <a:off x="5683779" y="1836838"/>
                <a:ext cx="276649" cy="436500"/>
              </a:xfrm>
              <a:prstGeom prst="triangle">
                <a:avLst/>
              </a:prstGeom>
              <a:solidFill>
                <a:schemeClr val="accent6">
                  <a:lumMod val="40000"/>
                  <a:lumOff val="6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1" name="Oval 100"/>
              <p:cNvSpPr/>
              <p:nvPr/>
            </p:nvSpPr>
            <p:spPr>
              <a:xfrm flipH="1">
                <a:off x="5461364" y="939877"/>
                <a:ext cx="764820" cy="1091253"/>
              </a:xfrm>
              <a:prstGeom prst="ellipse">
                <a:avLst/>
              </a:prstGeom>
              <a:solidFill>
                <a:schemeClr val="accent6">
                  <a:lumMod val="40000"/>
                  <a:lumOff val="6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2" name="Cloud 101"/>
              <p:cNvSpPr/>
              <p:nvPr/>
            </p:nvSpPr>
            <p:spPr>
              <a:xfrm rot="16200000">
                <a:off x="5541850" y="585872"/>
                <a:ext cx="591467" cy="907101"/>
              </a:xfrm>
              <a:prstGeom prst="cloud">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3" name="Rounded Rectangle 102"/>
              <p:cNvSpPr/>
              <p:nvPr/>
            </p:nvSpPr>
            <p:spPr>
              <a:xfrm>
                <a:off x="5449507" y="2609705"/>
                <a:ext cx="741382" cy="207515"/>
              </a:xfrm>
              <a:prstGeom prst="roundRect">
                <a:avLst>
                  <a:gd name="adj" fmla="val 25101"/>
                </a:avLst>
              </a:prstGeom>
              <a:solidFill>
                <a:srgbClr val="F5DE7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104" name="Group 103"/>
              <p:cNvGrpSpPr/>
              <p:nvPr/>
            </p:nvGrpSpPr>
            <p:grpSpPr>
              <a:xfrm>
                <a:off x="5495791" y="2645275"/>
                <a:ext cx="672005" cy="140605"/>
                <a:chOff x="7162800" y="4789357"/>
                <a:chExt cx="2676993" cy="1001843"/>
              </a:xfrm>
            </p:grpSpPr>
            <p:grpSp>
              <p:nvGrpSpPr>
                <p:cNvPr id="117" name="Group 116"/>
                <p:cNvGrpSpPr/>
                <p:nvPr/>
              </p:nvGrpSpPr>
              <p:grpSpPr>
                <a:xfrm>
                  <a:off x="7162800" y="4800600"/>
                  <a:ext cx="838200" cy="990600"/>
                  <a:chOff x="7162800" y="4800600"/>
                  <a:chExt cx="838200" cy="990600"/>
                </a:xfrm>
              </p:grpSpPr>
              <p:sp>
                <p:nvSpPr>
                  <p:cNvPr id="124" name="Cross 123"/>
                  <p:cNvSpPr/>
                  <p:nvPr/>
                </p:nvSpPr>
                <p:spPr>
                  <a:xfrm>
                    <a:off x="7162800" y="4800600"/>
                    <a:ext cx="838200" cy="990600"/>
                  </a:xfrm>
                  <a:prstGeom prst="plus">
                    <a:avLst>
                      <a:gd name="adj" fmla="val 35730"/>
                    </a:avLst>
                  </a:prstGeom>
                  <a:solidFill>
                    <a:srgbClr val="CD8B2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5" name="Diamond 124"/>
                  <p:cNvSpPr/>
                  <p:nvPr/>
                </p:nvSpPr>
                <p:spPr>
                  <a:xfrm>
                    <a:off x="7391400" y="5029200"/>
                    <a:ext cx="381000" cy="609600"/>
                  </a:xfrm>
                  <a:prstGeom prst="diamond">
                    <a:avLst/>
                  </a:prstGeom>
                  <a:solidFill>
                    <a:srgbClr val="FFC0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18" name="Group 117"/>
                <p:cNvGrpSpPr/>
                <p:nvPr/>
              </p:nvGrpSpPr>
              <p:grpSpPr>
                <a:xfrm>
                  <a:off x="8077200" y="4800600"/>
                  <a:ext cx="838200" cy="990600"/>
                  <a:chOff x="7162800" y="4800600"/>
                  <a:chExt cx="838200" cy="990600"/>
                </a:xfrm>
              </p:grpSpPr>
              <p:sp>
                <p:nvSpPr>
                  <p:cNvPr id="122" name="Cross 121"/>
                  <p:cNvSpPr/>
                  <p:nvPr/>
                </p:nvSpPr>
                <p:spPr>
                  <a:xfrm>
                    <a:off x="7162800" y="4800600"/>
                    <a:ext cx="838200" cy="990600"/>
                  </a:xfrm>
                  <a:prstGeom prst="plus">
                    <a:avLst>
                      <a:gd name="adj" fmla="val 35730"/>
                    </a:avLst>
                  </a:prstGeom>
                  <a:solidFill>
                    <a:srgbClr val="CD8B2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3" name="Diamond 122"/>
                  <p:cNvSpPr/>
                  <p:nvPr/>
                </p:nvSpPr>
                <p:spPr>
                  <a:xfrm>
                    <a:off x="7391400" y="5029200"/>
                    <a:ext cx="381000" cy="609600"/>
                  </a:xfrm>
                  <a:prstGeom prst="diamond">
                    <a:avLst/>
                  </a:prstGeom>
                  <a:solidFill>
                    <a:srgbClr val="FFC0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19" name="Group 118"/>
                <p:cNvGrpSpPr/>
                <p:nvPr/>
              </p:nvGrpSpPr>
              <p:grpSpPr>
                <a:xfrm>
                  <a:off x="9001593" y="4789357"/>
                  <a:ext cx="838200" cy="990600"/>
                  <a:chOff x="7162800" y="4800600"/>
                  <a:chExt cx="838200" cy="990600"/>
                </a:xfrm>
              </p:grpSpPr>
              <p:sp>
                <p:nvSpPr>
                  <p:cNvPr id="120" name="Cross 119"/>
                  <p:cNvSpPr/>
                  <p:nvPr/>
                </p:nvSpPr>
                <p:spPr>
                  <a:xfrm>
                    <a:off x="7162800" y="4800600"/>
                    <a:ext cx="838200" cy="990600"/>
                  </a:xfrm>
                  <a:prstGeom prst="plus">
                    <a:avLst>
                      <a:gd name="adj" fmla="val 35730"/>
                    </a:avLst>
                  </a:prstGeom>
                  <a:solidFill>
                    <a:srgbClr val="CD8B2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1" name="Diamond 120"/>
                  <p:cNvSpPr/>
                  <p:nvPr/>
                </p:nvSpPr>
                <p:spPr>
                  <a:xfrm>
                    <a:off x="7391400" y="5029200"/>
                    <a:ext cx="381000" cy="609600"/>
                  </a:xfrm>
                  <a:prstGeom prst="diamond">
                    <a:avLst/>
                  </a:prstGeom>
                  <a:solidFill>
                    <a:srgbClr val="FFC0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grpSp>
            <p:nvGrpSpPr>
              <p:cNvPr id="105" name="Group 104"/>
              <p:cNvGrpSpPr/>
              <p:nvPr/>
            </p:nvGrpSpPr>
            <p:grpSpPr>
              <a:xfrm>
                <a:off x="5277646" y="638682"/>
                <a:ext cx="1013488" cy="580236"/>
                <a:chOff x="1239442" y="2583838"/>
                <a:chExt cx="1535084" cy="678655"/>
              </a:xfrm>
            </p:grpSpPr>
            <p:sp>
              <p:nvSpPr>
                <p:cNvPr id="108" name="Rounded Rectangle 107"/>
                <p:cNvSpPr/>
                <p:nvPr/>
              </p:nvSpPr>
              <p:spPr>
                <a:xfrm>
                  <a:off x="1239442" y="2984838"/>
                  <a:ext cx="1535084" cy="276558"/>
                </a:xfrm>
                <a:prstGeom prst="round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9" name="Regular Pentagon 108"/>
                <p:cNvSpPr/>
                <p:nvPr/>
              </p:nvSpPr>
              <p:spPr>
                <a:xfrm>
                  <a:off x="1807497" y="2583838"/>
                  <a:ext cx="491369" cy="408386"/>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0" name="Regular Pentagon 109"/>
                <p:cNvSpPr/>
                <p:nvPr/>
              </p:nvSpPr>
              <p:spPr>
                <a:xfrm>
                  <a:off x="1328217" y="2712925"/>
                  <a:ext cx="329982" cy="274254"/>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1" name="Regular Pentagon 110"/>
                <p:cNvSpPr/>
                <p:nvPr/>
              </p:nvSpPr>
              <p:spPr>
                <a:xfrm>
                  <a:off x="2385544" y="2708757"/>
                  <a:ext cx="329982" cy="274254"/>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2" name="Diamond 111"/>
                <p:cNvSpPr/>
                <p:nvPr/>
              </p:nvSpPr>
              <p:spPr>
                <a:xfrm>
                  <a:off x="1982582" y="2684447"/>
                  <a:ext cx="114300" cy="274254"/>
                </a:xfrm>
                <a:prstGeom prst="diamond">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3" name="Diamond 112"/>
                <p:cNvSpPr/>
                <p:nvPr/>
              </p:nvSpPr>
              <p:spPr>
                <a:xfrm>
                  <a:off x="1494521" y="2975696"/>
                  <a:ext cx="274391" cy="274254"/>
                </a:xfrm>
                <a:prstGeom prst="diamond">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4" name="Diamond 113"/>
                <p:cNvSpPr/>
                <p:nvPr/>
              </p:nvSpPr>
              <p:spPr>
                <a:xfrm>
                  <a:off x="1752775" y="2988239"/>
                  <a:ext cx="274391" cy="274254"/>
                </a:xfrm>
                <a:prstGeom prst="diamond">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5" name="Diamond 114"/>
                <p:cNvSpPr/>
                <p:nvPr/>
              </p:nvSpPr>
              <p:spPr>
                <a:xfrm>
                  <a:off x="2017838" y="2979774"/>
                  <a:ext cx="274391" cy="274254"/>
                </a:xfrm>
                <a:prstGeom prst="diamond">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6" name="Diamond 115"/>
                <p:cNvSpPr/>
                <p:nvPr/>
              </p:nvSpPr>
              <p:spPr>
                <a:xfrm>
                  <a:off x="2274465" y="2979774"/>
                  <a:ext cx="274391" cy="274254"/>
                </a:xfrm>
                <a:prstGeom prst="diamond">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106" name="Cloud 105"/>
              <p:cNvSpPr/>
              <p:nvPr/>
            </p:nvSpPr>
            <p:spPr>
              <a:xfrm rot="325355">
                <a:off x="5593302" y="1728225"/>
                <a:ext cx="497324" cy="425829"/>
              </a:xfrm>
              <a:prstGeom prst="cloud">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7" name="Oval 106"/>
              <p:cNvSpPr/>
              <p:nvPr/>
            </p:nvSpPr>
            <p:spPr>
              <a:xfrm flipH="1">
                <a:off x="5745190" y="1775381"/>
                <a:ext cx="176717" cy="149566"/>
              </a:xfrm>
              <a:prstGeom prst="ellipse">
                <a:avLst/>
              </a:prstGeom>
              <a:solidFill>
                <a:schemeClr val="accent6">
                  <a:lumMod val="40000"/>
                  <a:lumOff val="6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spTree>
    <p:extLst>
      <p:ext uri="{BB962C8B-B14F-4D97-AF65-F5344CB8AC3E}">
        <p14:creationId xmlns:p14="http://schemas.microsoft.com/office/powerpoint/2010/main" val="1270080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26" presetClass="entr" presetSubtype="0" fill="hold" nodeType="withEffect">
                                  <p:stCondLst>
                                    <p:cond delay="0"/>
                                  </p:stCondLst>
                                  <p:childTnLst>
                                    <p:set>
                                      <p:cBhvr>
                                        <p:cTn id="8" dur="1" fill="hold">
                                          <p:stCondLst>
                                            <p:cond delay="0"/>
                                          </p:stCondLst>
                                        </p:cTn>
                                        <p:tgtEl>
                                          <p:spTgt spid="88"/>
                                        </p:tgtEl>
                                        <p:attrNameLst>
                                          <p:attrName>style.visibility</p:attrName>
                                        </p:attrNameLst>
                                      </p:cBhvr>
                                      <p:to>
                                        <p:strVal val="visible"/>
                                      </p:to>
                                    </p:set>
                                    <p:animEffect transition="in" filter="wipe(down)">
                                      <p:cBhvr>
                                        <p:cTn id="9" dur="580">
                                          <p:stCondLst>
                                            <p:cond delay="0"/>
                                          </p:stCondLst>
                                        </p:cTn>
                                        <p:tgtEl>
                                          <p:spTgt spid="88"/>
                                        </p:tgtEl>
                                      </p:cBhvr>
                                    </p:animEffect>
                                    <p:anim calcmode="lin" valueType="num">
                                      <p:cBhvr>
                                        <p:cTn id="10" dur="1822" tmFilter="0,0; 0.14,0.36; 0.43,0.73; 0.71,0.91; 1.0,1.0">
                                          <p:stCondLst>
                                            <p:cond delay="0"/>
                                          </p:stCondLst>
                                        </p:cTn>
                                        <p:tgtEl>
                                          <p:spTgt spid="88"/>
                                        </p:tgtEl>
                                        <p:attrNameLst>
                                          <p:attrName>ppt_x</p:attrName>
                                        </p:attrNameLst>
                                      </p:cBhvr>
                                      <p:tavLst>
                                        <p:tav tm="0">
                                          <p:val>
                                            <p:strVal val="#ppt_x-0.25"/>
                                          </p:val>
                                        </p:tav>
                                        <p:tav tm="100000">
                                          <p:val>
                                            <p:strVal val="#ppt_x"/>
                                          </p:val>
                                        </p:tav>
                                      </p:tavLst>
                                    </p:anim>
                                    <p:anim calcmode="lin" valueType="num">
                                      <p:cBhvr>
                                        <p:cTn id="11" dur="664" tmFilter="0.0,0.0; 0.25,0.07; 0.50,0.2; 0.75,0.467; 1.0,1.0">
                                          <p:stCondLst>
                                            <p:cond delay="0"/>
                                          </p:stCondLst>
                                        </p:cTn>
                                        <p:tgtEl>
                                          <p:spTgt spid="88"/>
                                        </p:tgtEl>
                                        <p:attrNameLst>
                                          <p:attrName>ppt_y</p:attrName>
                                        </p:attrNameLst>
                                      </p:cBhvr>
                                      <p:tavLst>
                                        <p:tav tm="0" fmla="#ppt_y-sin(pi*$)/3">
                                          <p:val>
                                            <p:fltVal val="0.5"/>
                                          </p:val>
                                        </p:tav>
                                        <p:tav tm="100000">
                                          <p:val>
                                            <p:fltVal val="1"/>
                                          </p:val>
                                        </p:tav>
                                      </p:tavLst>
                                    </p:anim>
                                    <p:anim calcmode="lin" valueType="num">
                                      <p:cBhvr>
                                        <p:cTn id="12" dur="664" tmFilter="0, 0; 0.125,0.2665; 0.25,0.4; 0.375,0.465; 0.5,0.5;  0.625,0.535; 0.75,0.6; 0.875,0.7335; 1,1">
                                          <p:stCondLst>
                                            <p:cond delay="664"/>
                                          </p:stCondLst>
                                        </p:cTn>
                                        <p:tgtEl>
                                          <p:spTgt spid="88"/>
                                        </p:tgtEl>
                                        <p:attrNameLst>
                                          <p:attrName>ppt_y</p:attrName>
                                        </p:attrNameLst>
                                      </p:cBhvr>
                                      <p:tavLst>
                                        <p:tav tm="0" fmla="#ppt_y-sin(pi*$)/9">
                                          <p:val>
                                            <p:fltVal val="0"/>
                                          </p:val>
                                        </p:tav>
                                        <p:tav tm="100000">
                                          <p:val>
                                            <p:fltVal val="1"/>
                                          </p:val>
                                        </p:tav>
                                      </p:tavLst>
                                    </p:anim>
                                    <p:anim calcmode="lin" valueType="num">
                                      <p:cBhvr>
                                        <p:cTn id="13" dur="332" tmFilter="0, 0; 0.125,0.2665; 0.25,0.4; 0.375,0.465; 0.5,0.5;  0.625,0.535; 0.75,0.6; 0.875,0.7335; 1,1">
                                          <p:stCondLst>
                                            <p:cond delay="1324"/>
                                          </p:stCondLst>
                                        </p:cTn>
                                        <p:tgtEl>
                                          <p:spTgt spid="88"/>
                                        </p:tgtEl>
                                        <p:attrNameLst>
                                          <p:attrName>ppt_y</p:attrName>
                                        </p:attrNameLst>
                                      </p:cBhvr>
                                      <p:tavLst>
                                        <p:tav tm="0" fmla="#ppt_y-sin(pi*$)/27">
                                          <p:val>
                                            <p:fltVal val="0"/>
                                          </p:val>
                                        </p:tav>
                                        <p:tav tm="100000">
                                          <p:val>
                                            <p:fltVal val="1"/>
                                          </p:val>
                                        </p:tav>
                                      </p:tavLst>
                                    </p:anim>
                                    <p:anim calcmode="lin" valueType="num">
                                      <p:cBhvr>
                                        <p:cTn id="14" dur="164" tmFilter="0, 0; 0.125,0.2665; 0.25,0.4; 0.375,0.465; 0.5,0.5;  0.625,0.535; 0.75,0.6; 0.875,0.7335; 1,1">
                                          <p:stCondLst>
                                            <p:cond delay="1656"/>
                                          </p:stCondLst>
                                        </p:cTn>
                                        <p:tgtEl>
                                          <p:spTgt spid="88"/>
                                        </p:tgtEl>
                                        <p:attrNameLst>
                                          <p:attrName>ppt_y</p:attrName>
                                        </p:attrNameLst>
                                      </p:cBhvr>
                                      <p:tavLst>
                                        <p:tav tm="0" fmla="#ppt_y-sin(pi*$)/81">
                                          <p:val>
                                            <p:fltVal val="0"/>
                                          </p:val>
                                        </p:tav>
                                        <p:tav tm="100000">
                                          <p:val>
                                            <p:fltVal val="1"/>
                                          </p:val>
                                        </p:tav>
                                      </p:tavLst>
                                    </p:anim>
                                    <p:animScale>
                                      <p:cBhvr>
                                        <p:cTn id="15" dur="26">
                                          <p:stCondLst>
                                            <p:cond delay="650"/>
                                          </p:stCondLst>
                                        </p:cTn>
                                        <p:tgtEl>
                                          <p:spTgt spid="88"/>
                                        </p:tgtEl>
                                      </p:cBhvr>
                                      <p:to x="100000" y="60000"/>
                                    </p:animScale>
                                    <p:animScale>
                                      <p:cBhvr>
                                        <p:cTn id="16" dur="166" decel="50000">
                                          <p:stCondLst>
                                            <p:cond delay="676"/>
                                          </p:stCondLst>
                                        </p:cTn>
                                        <p:tgtEl>
                                          <p:spTgt spid="88"/>
                                        </p:tgtEl>
                                      </p:cBhvr>
                                      <p:to x="100000" y="100000"/>
                                    </p:animScale>
                                    <p:animScale>
                                      <p:cBhvr>
                                        <p:cTn id="17" dur="26">
                                          <p:stCondLst>
                                            <p:cond delay="1312"/>
                                          </p:stCondLst>
                                        </p:cTn>
                                        <p:tgtEl>
                                          <p:spTgt spid="88"/>
                                        </p:tgtEl>
                                      </p:cBhvr>
                                      <p:to x="100000" y="80000"/>
                                    </p:animScale>
                                    <p:animScale>
                                      <p:cBhvr>
                                        <p:cTn id="18" dur="166" decel="50000">
                                          <p:stCondLst>
                                            <p:cond delay="1338"/>
                                          </p:stCondLst>
                                        </p:cTn>
                                        <p:tgtEl>
                                          <p:spTgt spid="88"/>
                                        </p:tgtEl>
                                      </p:cBhvr>
                                      <p:to x="100000" y="100000"/>
                                    </p:animScale>
                                    <p:animScale>
                                      <p:cBhvr>
                                        <p:cTn id="19" dur="26">
                                          <p:stCondLst>
                                            <p:cond delay="1642"/>
                                          </p:stCondLst>
                                        </p:cTn>
                                        <p:tgtEl>
                                          <p:spTgt spid="88"/>
                                        </p:tgtEl>
                                      </p:cBhvr>
                                      <p:to x="100000" y="90000"/>
                                    </p:animScale>
                                    <p:animScale>
                                      <p:cBhvr>
                                        <p:cTn id="20" dur="166" decel="50000">
                                          <p:stCondLst>
                                            <p:cond delay="1668"/>
                                          </p:stCondLst>
                                        </p:cTn>
                                        <p:tgtEl>
                                          <p:spTgt spid="88"/>
                                        </p:tgtEl>
                                      </p:cBhvr>
                                      <p:to x="100000" y="100000"/>
                                    </p:animScale>
                                    <p:animScale>
                                      <p:cBhvr>
                                        <p:cTn id="21" dur="26">
                                          <p:stCondLst>
                                            <p:cond delay="1808"/>
                                          </p:stCondLst>
                                        </p:cTn>
                                        <p:tgtEl>
                                          <p:spTgt spid="88"/>
                                        </p:tgtEl>
                                      </p:cBhvr>
                                      <p:to x="100000" y="95000"/>
                                    </p:animScale>
                                    <p:animScale>
                                      <p:cBhvr>
                                        <p:cTn id="22" dur="166" decel="50000">
                                          <p:stCondLst>
                                            <p:cond delay="1834"/>
                                          </p:stCondLst>
                                        </p:cTn>
                                        <p:tgtEl>
                                          <p:spTgt spid="88"/>
                                        </p:tgtEl>
                                      </p:cBhvr>
                                      <p:to x="100000" y="100000"/>
                                    </p:animScale>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http://rationalfaiths.com/wp-content/uploads/2014/12/young-man-being-ordained-253400-tablet-e1417652866359.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5" name="AutoShape 6" descr="http://rationalfaiths.com/wp-content/uploads/2014/12/young-man-being-ordained-253400-tablet-e1417652866359.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7" name="AutoShape 8" descr="Mormonism is Not Book of Mormon Christianity"/>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13" name="TextBox 12"/>
          <p:cNvSpPr txBox="1"/>
          <p:nvPr/>
        </p:nvSpPr>
        <p:spPr>
          <a:xfrm>
            <a:off x="0" y="1745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What’s In A Name?</a:t>
            </a:r>
          </a:p>
        </p:txBody>
      </p:sp>
      <p:sp>
        <p:nvSpPr>
          <p:cNvPr id="19" name="TextBox 18"/>
          <p:cNvSpPr txBox="1"/>
          <p:nvPr/>
        </p:nvSpPr>
        <p:spPr>
          <a:xfrm>
            <a:off x="155575" y="6380201"/>
            <a:ext cx="3168847"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7</a:t>
            </a:r>
          </a:p>
        </p:txBody>
      </p:sp>
      <p:grpSp>
        <p:nvGrpSpPr>
          <p:cNvPr id="9" name="Group 8"/>
          <p:cNvGrpSpPr/>
          <p:nvPr/>
        </p:nvGrpSpPr>
        <p:grpSpPr>
          <a:xfrm>
            <a:off x="3538797" y="1032876"/>
            <a:ext cx="2519266" cy="1479958"/>
            <a:chOff x="7284098" y="1215154"/>
            <a:chExt cx="2519266" cy="1479958"/>
          </a:xfrm>
        </p:grpSpPr>
        <p:sp>
          <p:nvSpPr>
            <p:cNvPr id="15" name="TextBox 14"/>
            <p:cNvSpPr txBox="1"/>
            <p:nvPr/>
          </p:nvSpPr>
          <p:spPr>
            <a:xfrm>
              <a:off x="7709629" y="1215154"/>
              <a:ext cx="1668203" cy="369332"/>
            </a:xfrm>
            <a:prstGeom prst="rect">
              <a:avLst/>
            </a:prstGeom>
            <a:solidFill>
              <a:schemeClr val="accent6">
                <a:lumMod val="60000"/>
                <a:lumOff val="40000"/>
              </a:schemeClr>
            </a:solidFill>
            <a:ln>
              <a:solidFill>
                <a:schemeClr val="tx1"/>
              </a:solidFill>
            </a:ln>
          </p:spPr>
          <p:txBody>
            <a:bodyPr wrap="square" rtlCol="0">
              <a:spAutoFit/>
            </a:bodyPr>
            <a:lstStyle/>
            <a:p>
              <a:pPr algn="ctr"/>
              <a:r>
                <a:rPr lang="en-US" dirty="0">
                  <a:latin typeface="Calibri" panose="020F0502020204030204" pitchFamily="34" charset="0"/>
                </a:rPr>
                <a:t>Isaiah</a:t>
              </a:r>
            </a:p>
          </p:txBody>
        </p:sp>
        <p:sp>
          <p:nvSpPr>
            <p:cNvPr id="16" name="TextBox 15"/>
            <p:cNvSpPr txBox="1"/>
            <p:nvPr/>
          </p:nvSpPr>
          <p:spPr>
            <a:xfrm>
              <a:off x="7284098" y="1771782"/>
              <a:ext cx="2519266" cy="923330"/>
            </a:xfrm>
            <a:prstGeom prst="rect">
              <a:avLst/>
            </a:prstGeom>
            <a:solidFill>
              <a:schemeClr val="accent6">
                <a:lumMod val="60000"/>
                <a:lumOff val="40000"/>
              </a:schemeClr>
            </a:solidFill>
            <a:ln>
              <a:solidFill>
                <a:schemeClr val="tx1"/>
              </a:solidFill>
            </a:ln>
          </p:spPr>
          <p:txBody>
            <a:bodyPr wrap="square" rtlCol="0">
              <a:spAutoFit/>
            </a:bodyPr>
            <a:lstStyle/>
            <a:p>
              <a:pPr algn="ctr"/>
              <a:r>
                <a:rPr lang="en-US" dirty="0">
                  <a:latin typeface="Calibri" panose="020F0502020204030204" pitchFamily="34" charset="0"/>
                </a:rPr>
                <a:t>The Lord is salvation</a:t>
              </a:r>
            </a:p>
            <a:p>
              <a:pPr algn="ctr"/>
              <a:r>
                <a:rPr lang="en-US" dirty="0">
                  <a:latin typeface="Calibri" panose="020F0502020204030204" pitchFamily="34" charset="0"/>
                </a:rPr>
                <a:t>Or</a:t>
              </a:r>
            </a:p>
            <a:p>
              <a:pPr algn="ctr"/>
              <a:r>
                <a:rPr lang="en-US" dirty="0">
                  <a:latin typeface="Calibri" panose="020F0502020204030204" pitchFamily="34" charset="0"/>
                </a:rPr>
                <a:t>Jehovah saves</a:t>
              </a:r>
            </a:p>
          </p:txBody>
        </p:sp>
      </p:grpSp>
      <p:grpSp>
        <p:nvGrpSpPr>
          <p:cNvPr id="8" name="Group 7"/>
          <p:cNvGrpSpPr/>
          <p:nvPr/>
        </p:nvGrpSpPr>
        <p:grpSpPr>
          <a:xfrm>
            <a:off x="7514172" y="2745390"/>
            <a:ext cx="2519266" cy="3120910"/>
            <a:chOff x="4444481" y="1240144"/>
            <a:chExt cx="2519266" cy="3120910"/>
          </a:xfrm>
        </p:grpSpPr>
        <p:sp>
          <p:nvSpPr>
            <p:cNvPr id="12" name="TextBox 11"/>
            <p:cNvSpPr txBox="1"/>
            <p:nvPr/>
          </p:nvSpPr>
          <p:spPr>
            <a:xfrm>
              <a:off x="4444481" y="1240144"/>
              <a:ext cx="2519266" cy="369332"/>
            </a:xfrm>
            <a:prstGeom prst="rect">
              <a:avLst/>
            </a:prstGeom>
            <a:solidFill>
              <a:schemeClr val="accent1">
                <a:lumMod val="40000"/>
                <a:lumOff val="60000"/>
              </a:schemeClr>
            </a:solidFill>
            <a:ln>
              <a:solidFill>
                <a:schemeClr val="tx1"/>
              </a:solidFill>
            </a:ln>
          </p:spPr>
          <p:txBody>
            <a:bodyPr wrap="square" rtlCol="0">
              <a:spAutoFit/>
            </a:bodyPr>
            <a:lstStyle/>
            <a:p>
              <a:pPr algn="ctr"/>
              <a:r>
                <a:rPr lang="en-US" dirty="0">
                  <a:latin typeface="Calibri" panose="020F0502020204030204" pitchFamily="34" charset="0"/>
                </a:rPr>
                <a:t>Shear-</a:t>
              </a:r>
              <a:r>
                <a:rPr lang="en-US" dirty="0" err="1">
                  <a:latin typeface="Calibri" panose="020F0502020204030204" pitchFamily="34" charset="0"/>
                </a:rPr>
                <a:t>jashub</a:t>
              </a:r>
              <a:endParaRPr lang="en-US" dirty="0">
                <a:latin typeface="Calibri" panose="020F0502020204030204" pitchFamily="34" charset="0"/>
              </a:endParaRPr>
            </a:p>
          </p:txBody>
        </p:sp>
        <p:sp>
          <p:nvSpPr>
            <p:cNvPr id="14" name="TextBox 13"/>
            <p:cNvSpPr txBox="1"/>
            <p:nvPr/>
          </p:nvSpPr>
          <p:spPr>
            <a:xfrm>
              <a:off x="4444481" y="2068288"/>
              <a:ext cx="2519266" cy="369332"/>
            </a:xfrm>
            <a:prstGeom prst="rect">
              <a:avLst/>
            </a:prstGeom>
            <a:solidFill>
              <a:schemeClr val="accent1">
                <a:lumMod val="40000"/>
                <a:lumOff val="60000"/>
              </a:schemeClr>
            </a:solidFill>
            <a:ln>
              <a:solidFill>
                <a:schemeClr val="tx1"/>
              </a:solidFill>
            </a:ln>
          </p:spPr>
          <p:txBody>
            <a:bodyPr wrap="square" rtlCol="0">
              <a:spAutoFit/>
            </a:bodyPr>
            <a:lstStyle/>
            <a:p>
              <a:pPr algn="ctr"/>
              <a:r>
                <a:rPr lang="en-US" dirty="0">
                  <a:latin typeface="Calibri" panose="020F0502020204030204" pitchFamily="34" charset="0"/>
                </a:rPr>
                <a:t>The remnant shall return</a:t>
              </a:r>
            </a:p>
          </p:txBody>
        </p:sp>
        <p:sp>
          <p:nvSpPr>
            <p:cNvPr id="17" name="TextBox 16"/>
            <p:cNvSpPr txBox="1"/>
            <p:nvPr/>
          </p:nvSpPr>
          <p:spPr>
            <a:xfrm>
              <a:off x="4444481" y="3160725"/>
              <a:ext cx="2519266" cy="1200329"/>
            </a:xfrm>
            <a:prstGeom prst="rect">
              <a:avLst/>
            </a:prstGeom>
            <a:solidFill>
              <a:schemeClr val="accent1">
                <a:lumMod val="40000"/>
                <a:lumOff val="60000"/>
              </a:schemeClr>
            </a:solidFill>
            <a:ln>
              <a:solidFill>
                <a:schemeClr val="tx1"/>
              </a:solidFill>
            </a:ln>
          </p:spPr>
          <p:txBody>
            <a:bodyPr wrap="square" rtlCol="0">
              <a:spAutoFit/>
            </a:bodyPr>
            <a:lstStyle/>
            <a:p>
              <a:pPr algn="ctr"/>
              <a:r>
                <a:rPr lang="en-US" dirty="0">
                  <a:latin typeface="Calibri" panose="020F0502020204030204" pitchFamily="34" charset="0"/>
                </a:rPr>
                <a:t>He and Maher-</a:t>
              </a:r>
              <a:r>
                <a:rPr lang="en-US" dirty="0" err="1">
                  <a:latin typeface="Calibri" panose="020F0502020204030204" pitchFamily="34" charset="0"/>
                </a:rPr>
                <a:t>shalal</a:t>
              </a:r>
              <a:r>
                <a:rPr lang="en-US" dirty="0">
                  <a:latin typeface="Calibri" panose="020F0502020204030204" pitchFamily="34" charset="0"/>
                </a:rPr>
                <a:t>-hash-</a:t>
              </a:r>
              <a:r>
                <a:rPr lang="en-US" dirty="0" err="1">
                  <a:latin typeface="Calibri" panose="020F0502020204030204" pitchFamily="34" charset="0"/>
                </a:rPr>
                <a:t>baz</a:t>
              </a:r>
              <a:r>
                <a:rPr lang="en-US" dirty="0">
                  <a:latin typeface="Calibri" panose="020F0502020204030204" pitchFamily="34" charset="0"/>
                </a:rPr>
                <a:t>  accompanied their father in visiting the king (</a:t>
              </a:r>
              <a:r>
                <a:rPr lang="en-US" dirty="0" err="1">
                  <a:latin typeface="Calibri" panose="020F0502020204030204" pitchFamily="34" charset="0"/>
                </a:rPr>
                <a:t>Azaz</a:t>
              </a:r>
              <a:r>
                <a:rPr lang="en-US" dirty="0">
                  <a:latin typeface="Calibri" panose="020F0502020204030204" pitchFamily="34" charset="0"/>
                </a:rPr>
                <a:t>) </a:t>
              </a:r>
            </a:p>
          </p:txBody>
        </p:sp>
      </p:grpSp>
      <p:grpSp>
        <p:nvGrpSpPr>
          <p:cNvPr id="23" name="Group 22"/>
          <p:cNvGrpSpPr/>
          <p:nvPr/>
        </p:nvGrpSpPr>
        <p:grpSpPr>
          <a:xfrm>
            <a:off x="1341666" y="2700130"/>
            <a:ext cx="3965511" cy="3823003"/>
            <a:chOff x="307975" y="1250302"/>
            <a:chExt cx="3965511" cy="3823003"/>
          </a:xfrm>
        </p:grpSpPr>
        <p:sp>
          <p:nvSpPr>
            <p:cNvPr id="4" name="TextBox 3"/>
            <p:cNvSpPr txBox="1"/>
            <p:nvPr/>
          </p:nvSpPr>
          <p:spPr>
            <a:xfrm>
              <a:off x="1073020" y="1250302"/>
              <a:ext cx="2519266" cy="369332"/>
            </a:xfrm>
            <a:prstGeom prst="rect">
              <a:avLst/>
            </a:prstGeom>
            <a:solidFill>
              <a:schemeClr val="accent3">
                <a:lumMod val="60000"/>
                <a:lumOff val="40000"/>
              </a:schemeClr>
            </a:solidFill>
            <a:ln>
              <a:solidFill>
                <a:schemeClr val="tx1"/>
              </a:solidFill>
            </a:ln>
          </p:spPr>
          <p:txBody>
            <a:bodyPr wrap="square" rtlCol="0">
              <a:spAutoFit/>
            </a:bodyPr>
            <a:lstStyle/>
            <a:p>
              <a:r>
                <a:rPr lang="en-US" dirty="0">
                  <a:latin typeface="Calibri" panose="020F0502020204030204" pitchFamily="34" charset="0"/>
                </a:rPr>
                <a:t>Maher-</a:t>
              </a:r>
              <a:r>
                <a:rPr lang="en-US" dirty="0" err="1">
                  <a:latin typeface="Calibri" panose="020F0502020204030204" pitchFamily="34" charset="0"/>
                </a:rPr>
                <a:t>shalal</a:t>
              </a:r>
              <a:r>
                <a:rPr lang="en-US" dirty="0">
                  <a:latin typeface="Calibri" panose="020F0502020204030204" pitchFamily="34" charset="0"/>
                </a:rPr>
                <a:t>-hash-</a:t>
              </a:r>
              <a:r>
                <a:rPr lang="en-US" dirty="0" err="1">
                  <a:latin typeface="Calibri" panose="020F0502020204030204" pitchFamily="34" charset="0"/>
                </a:rPr>
                <a:t>baz</a:t>
              </a:r>
              <a:endParaRPr lang="en-US" dirty="0">
                <a:latin typeface="Calibri" panose="020F0502020204030204" pitchFamily="34" charset="0"/>
              </a:endParaRPr>
            </a:p>
          </p:txBody>
        </p:sp>
        <p:sp>
          <p:nvSpPr>
            <p:cNvPr id="11" name="TextBox 10"/>
            <p:cNvSpPr txBox="1"/>
            <p:nvPr/>
          </p:nvSpPr>
          <p:spPr>
            <a:xfrm>
              <a:off x="1073020" y="1851816"/>
              <a:ext cx="2519266" cy="1200329"/>
            </a:xfrm>
            <a:prstGeom prst="rect">
              <a:avLst/>
            </a:prstGeom>
            <a:solidFill>
              <a:schemeClr val="accent3">
                <a:lumMod val="60000"/>
                <a:lumOff val="40000"/>
              </a:schemeClr>
            </a:solidFill>
            <a:ln>
              <a:solidFill>
                <a:schemeClr val="tx1"/>
              </a:solidFill>
            </a:ln>
          </p:spPr>
          <p:txBody>
            <a:bodyPr wrap="square" rtlCol="0">
              <a:spAutoFit/>
            </a:bodyPr>
            <a:lstStyle/>
            <a:p>
              <a:pPr algn="ctr"/>
              <a:r>
                <a:rPr lang="en-US" dirty="0">
                  <a:latin typeface="Calibri" panose="020F0502020204030204" pitchFamily="34" charset="0"/>
                </a:rPr>
                <a:t>To speed to the spoil (destruction)</a:t>
              </a:r>
            </a:p>
            <a:p>
              <a:pPr algn="ctr"/>
              <a:r>
                <a:rPr lang="en-US" dirty="0">
                  <a:latin typeface="Calibri" panose="020F0502020204030204" pitchFamily="34" charset="0"/>
                </a:rPr>
                <a:t>Or</a:t>
              </a:r>
            </a:p>
            <a:p>
              <a:pPr algn="ctr"/>
              <a:r>
                <a:rPr lang="en-US" dirty="0">
                  <a:latin typeface="Calibri" panose="020F0502020204030204" pitchFamily="34" charset="0"/>
                </a:rPr>
                <a:t>Destruction is imminent</a:t>
              </a:r>
            </a:p>
          </p:txBody>
        </p:sp>
        <p:sp>
          <p:nvSpPr>
            <p:cNvPr id="18" name="TextBox 17"/>
            <p:cNvSpPr txBox="1"/>
            <p:nvPr/>
          </p:nvSpPr>
          <p:spPr>
            <a:xfrm>
              <a:off x="307975" y="3318979"/>
              <a:ext cx="3965511" cy="1754326"/>
            </a:xfrm>
            <a:prstGeom prst="rect">
              <a:avLst/>
            </a:prstGeom>
            <a:solidFill>
              <a:schemeClr val="accent3">
                <a:lumMod val="60000"/>
                <a:lumOff val="40000"/>
              </a:schemeClr>
            </a:solidFill>
            <a:ln>
              <a:solidFill>
                <a:schemeClr val="tx1"/>
              </a:solidFill>
            </a:ln>
          </p:spPr>
          <p:txBody>
            <a:bodyPr wrap="square" rtlCol="0">
              <a:spAutoFit/>
            </a:bodyPr>
            <a:lstStyle/>
            <a:p>
              <a:pPr algn="ctr"/>
              <a:r>
                <a:rPr lang="en-US" dirty="0">
                  <a:latin typeface="Calibri" panose="020F0502020204030204" pitchFamily="34" charset="0"/>
                </a:rPr>
                <a:t>The Lord commanded the prophet to give this name to his newborn son.</a:t>
              </a:r>
            </a:p>
            <a:p>
              <a:pPr algn="ctr"/>
              <a:r>
                <a:rPr lang="en-US" dirty="0">
                  <a:latin typeface="Calibri" panose="020F0502020204030204" pitchFamily="34" charset="0"/>
                </a:rPr>
                <a:t>This is the longest proper name in the Bible, and in the Hebrew it has a meaning that was a message of warning to Judah. </a:t>
              </a:r>
            </a:p>
          </p:txBody>
        </p:sp>
      </p:grpSp>
      <p:grpSp>
        <p:nvGrpSpPr>
          <p:cNvPr id="10" name="Group 9"/>
          <p:cNvGrpSpPr/>
          <p:nvPr/>
        </p:nvGrpSpPr>
        <p:grpSpPr>
          <a:xfrm>
            <a:off x="6169317" y="1032876"/>
            <a:ext cx="3217279" cy="1463651"/>
            <a:chOff x="10044469" y="1208664"/>
            <a:chExt cx="3217279" cy="1463651"/>
          </a:xfrm>
        </p:grpSpPr>
        <p:sp>
          <p:nvSpPr>
            <p:cNvPr id="21" name="TextBox 20"/>
            <p:cNvSpPr txBox="1"/>
            <p:nvPr/>
          </p:nvSpPr>
          <p:spPr>
            <a:xfrm>
              <a:off x="10044469" y="1748985"/>
              <a:ext cx="3217279" cy="923330"/>
            </a:xfrm>
            <a:prstGeom prst="rect">
              <a:avLst/>
            </a:prstGeom>
            <a:solidFill>
              <a:srgbClr val="F496ED"/>
            </a:solidFill>
            <a:ln>
              <a:solidFill>
                <a:schemeClr val="tx1"/>
              </a:solidFill>
            </a:ln>
          </p:spPr>
          <p:txBody>
            <a:bodyPr wrap="square" rtlCol="0">
              <a:spAutoFit/>
            </a:bodyPr>
            <a:lstStyle/>
            <a:p>
              <a:pPr algn="ctr"/>
              <a:r>
                <a:rPr lang="en-US" dirty="0">
                  <a:latin typeface="Calibri" panose="020F0502020204030204" pitchFamily="34" charset="0"/>
                </a:rPr>
                <a:t>“prophetess” is used here only to designate the prophet’s wife, not a prophetic office or gift </a:t>
              </a:r>
            </a:p>
          </p:txBody>
        </p:sp>
        <p:sp>
          <p:nvSpPr>
            <p:cNvPr id="22" name="TextBox 21"/>
            <p:cNvSpPr txBox="1"/>
            <p:nvPr/>
          </p:nvSpPr>
          <p:spPr>
            <a:xfrm>
              <a:off x="10512505" y="1208664"/>
              <a:ext cx="2071330" cy="369332"/>
            </a:xfrm>
            <a:prstGeom prst="rect">
              <a:avLst/>
            </a:prstGeom>
            <a:solidFill>
              <a:srgbClr val="F496ED"/>
            </a:solidFill>
            <a:ln>
              <a:solidFill>
                <a:schemeClr val="tx1"/>
              </a:solidFill>
            </a:ln>
          </p:spPr>
          <p:txBody>
            <a:bodyPr wrap="square" rtlCol="0">
              <a:spAutoFit/>
            </a:bodyPr>
            <a:lstStyle/>
            <a:p>
              <a:pPr algn="ctr"/>
              <a:r>
                <a:rPr lang="en-US" dirty="0">
                  <a:latin typeface="Calibri" panose="020F0502020204030204" pitchFamily="34" charset="0"/>
                </a:rPr>
                <a:t>Isaiah’s wife</a:t>
              </a:r>
            </a:p>
          </p:txBody>
        </p:sp>
      </p:grpSp>
      <p:grpSp>
        <p:nvGrpSpPr>
          <p:cNvPr id="24" name="Group 23">
            <a:extLst>
              <a:ext uri="{FF2B5EF4-FFF2-40B4-BE49-F238E27FC236}">
                <a16:creationId xmlns:a16="http://schemas.microsoft.com/office/drawing/2014/main" id="{123F192D-689F-46D8-B45D-2E865F82E5FD}"/>
              </a:ext>
            </a:extLst>
          </p:cNvPr>
          <p:cNvGrpSpPr/>
          <p:nvPr/>
        </p:nvGrpSpPr>
        <p:grpSpPr>
          <a:xfrm>
            <a:off x="460375" y="1303044"/>
            <a:ext cx="1466812" cy="3173857"/>
            <a:chOff x="4404927" y="1929866"/>
            <a:chExt cx="1952667" cy="3575499"/>
          </a:xfrm>
        </p:grpSpPr>
        <p:sp>
          <p:nvSpPr>
            <p:cNvPr id="25" name="Oval 28">
              <a:extLst>
                <a:ext uri="{FF2B5EF4-FFF2-40B4-BE49-F238E27FC236}">
                  <a16:creationId xmlns:a16="http://schemas.microsoft.com/office/drawing/2014/main" id="{64298AB5-24E0-4B2C-BC14-0EFB370E1380}"/>
                </a:ext>
              </a:extLst>
            </p:cNvPr>
            <p:cNvSpPr/>
            <p:nvPr/>
          </p:nvSpPr>
          <p:spPr>
            <a:xfrm>
              <a:off x="4839783" y="5140479"/>
              <a:ext cx="436825" cy="364886"/>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6" name="Oval 29">
              <a:extLst>
                <a:ext uri="{FF2B5EF4-FFF2-40B4-BE49-F238E27FC236}">
                  <a16:creationId xmlns:a16="http://schemas.microsoft.com/office/drawing/2014/main" id="{A01EF003-C00C-418E-9F57-231AC1233C26}"/>
                </a:ext>
              </a:extLst>
            </p:cNvPr>
            <p:cNvSpPr/>
            <p:nvPr/>
          </p:nvSpPr>
          <p:spPr>
            <a:xfrm>
              <a:off x="5276609" y="5140479"/>
              <a:ext cx="472871" cy="364886"/>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7" name="Oval 30">
              <a:extLst>
                <a:ext uri="{FF2B5EF4-FFF2-40B4-BE49-F238E27FC236}">
                  <a16:creationId xmlns:a16="http://schemas.microsoft.com/office/drawing/2014/main" id="{BEC8F2B5-2B06-4B1E-B09F-2C5C98761AB0}"/>
                </a:ext>
              </a:extLst>
            </p:cNvPr>
            <p:cNvSpPr/>
            <p:nvPr/>
          </p:nvSpPr>
          <p:spPr>
            <a:xfrm>
              <a:off x="4404927" y="4064560"/>
              <a:ext cx="282913" cy="364886"/>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8" name="Trapezoid 31">
              <a:extLst>
                <a:ext uri="{FF2B5EF4-FFF2-40B4-BE49-F238E27FC236}">
                  <a16:creationId xmlns:a16="http://schemas.microsoft.com/office/drawing/2014/main" id="{7A551172-0B5F-44D0-80A9-B8ECDBD1570D}"/>
                </a:ext>
              </a:extLst>
            </p:cNvPr>
            <p:cNvSpPr/>
            <p:nvPr/>
          </p:nvSpPr>
          <p:spPr>
            <a:xfrm rot="1480658">
              <a:off x="4576105" y="3243840"/>
              <a:ext cx="735573" cy="1094659"/>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9" name="Trapezoid 32">
              <a:extLst>
                <a:ext uri="{FF2B5EF4-FFF2-40B4-BE49-F238E27FC236}">
                  <a16:creationId xmlns:a16="http://schemas.microsoft.com/office/drawing/2014/main" id="{7EFF953B-F5B7-4CCF-B4F1-BDEA7B8E4961}"/>
                </a:ext>
              </a:extLst>
            </p:cNvPr>
            <p:cNvSpPr/>
            <p:nvPr/>
          </p:nvSpPr>
          <p:spPr>
            <a:xfrm rot="1447265">
              <a:off x="4674025" y="3063290"/>
              <a:ext cx="565827" cy="1102702"/>
            </a:xfrm>
            <a:prstGeom prst="trapezoid">
              <a:avLst>
                <a:gd name="adj" fmla="val 30469"/>
              </a:avLst>
            </a:prstGeom>
            <a:solidFill>
              <a:srgbClr val="8263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0" name="Trapezoid 33">
              <a:extLst>
                <a:ext uri="{FF2B5EF4-FFF2-40B4-BE49-F238E27FC236}">
                  <a16:creationId xmlns:a16="http://schemas.microsoft.com/office/drawing/2014/main" id="{2F9B68AF-E697-4ED7-9E23-BCCEC9EBDABD}"/>
                </a:ext>
              </a:extLst>
            </p:cNvPr>
            <p:cNvSpPr/>
            <p:nvPr/>
          </p:nvSpPr>
          <p:spPr>
            <a:xfrm>
              <a:off x="4597617" y="3270437"/>
              <a:ext cx="1471146" cy="2052487"/>
            </a:xfrm>
            <a:prstGeom prst="trapezoid">
              <a:avLst>
                <a:gd name="adj" fmla="val 30469"/>
              </a:avLst>
            </a:prstGeom>
            <a:solidFill>
              <a:srgbClr val="F2DCB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1" name="Trapezoid 34">
              <a:extLst>
                <a:ext uri="{FF2B5EF4-FFF2-40B4-BE49-F238E27FC236}">
                  <a16:creationId xmlns:a16="http://schemas.microsoft.com/office/drawing/2014/main" id="{9A676921-8D6A-4DB3-82A7-7B5883D33EDA}"/>
                </a:ext>
              </a:extLst>
            </p:cNvPr>
            <p:cNvSpPr/>
            <p:nvPr/>
          </p:nvSpPr>
          <p:spPr>
            <a:xfrm>
              <a:off x="4654199" y="3133604"/>
              <a:ext cx="1357981" cy="1413936"/>
            </a:xfrm>
            <a:prstGeom prst="trapezoid">
              <a:avLst>
                <a:gd name="adj" fmla="val 30469"/>
              </a:avLst>
            </a:prstGeom>
            <a:solidFill>
              <a:srgbClr val="8263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2" name="Freeform: Shape 31">
              <a:extLst>
                <a:ext uri="{FF2B5EF4-FFF2-40B4-BE49-F238E27FC236}">
                  <a16:creationId xmlns:a16="http://schemas.microsoft.com/office/drawing/2014/main" id="{EBDF3D9F-4DA0-4446-B0AB-76AB2705C668}"/>
                </a:ext>
              </a:extLst>
            </p:cNvPr>
            <p:cNvSpPr/>
            <p:nvPr/>
          </p:nvSpPr>
          <p:spPr>
            <a:xfrm rot="21100315">
              <a:off x="4762193" y="1929866"/>
              <a:ext cx="1259906" cy="1463643"/>
            </a:xfrm>
            <a:custGeom>
              <a:avLst/>
              <a:gdLst>
                <a:gd name="connsiteX0" fmla="*/ 906003 w 1259906"/>
                <a:gd name="connsiteY0" fmla="*/ 445 h 1257375"/>
                <a:gd name="connsiteX1" fmla="*/ 943196 w 1259906"/>
                <a:gd name="connsiteY1" fmla="*/ 7552 h 1257375"/>
                <a:gd name="connsiteX2" fmla="*/ 1013376 w 1259906"/>
                <a:gd name="connsiteY2" fmla="*/ 74768 h 1257375"/>
                <a:gd name="connsiteX3" fmla="*/ 1013763 w 1259906"/>
                <a:gd name="connsiteY3" fmla="*/ 74934 h 1257375"/>
                <a:gd name="connsiteX4" fmla="*/ 1069174 w 1259906"/>
                <a:gd name="connsiteY4" fmla="*/ 98729 h 1257375"/>
                <a:gd name="connsiteX5" fmla="*/ 1103440 w 1259906"/>
                <a:gd name="connsiteY5" fmla="*/ 140003 h 1257375"/>
                <a:gd name="connsiteX6" fmla="*/ 1099409 w 1259906"/>
                <a:gd name="connsiteY6" fmla="*/ 210740 h 1257375"/>
                <a:gd name="connsiteX7" fmla="*/ 1128858 w 1259906"/>
                <a:gd name="connsiteY7" fmla="*/ 318896 h 1257375"/>
                <a:gd name="connsiteX8" fmla="*/ 1109771 w 1259906"/>
                <a:gd name="connsiteY8" fmla="*/ 353742 h 1257375"/>
                <a:gd name="connsiteX9" fmla="*/ 1099514 w 1259906"/>
                <a:gd name="connsiteY9" fmla="*/ 363184 h 1257375"/>
                <a:gd name="connsiteX10" fmla="*/ 1101479 w 1259906"/>
                <a:gd name="connsiteY10" fmla="*/ 366972 h 1257375"/>
                <a:gd name="connsiteX11" fmla="*/ 1102099 w 1259906"/>
                <a:gd name="connsiteY11" fmla="*/ 368167 h 1257375"/>
                <a:gd name="connsiteX12" fmla="*/ 1150630 w 1259906"/>
                <a:gd name="connsiteY12" fmla="*/ 317970 h 1257375"/>
                <a:gd name="connsiteX13" fmla="*/ 1168466 w 1259906"/>
                <a:gd name="connsiteY13" fmla="*/ 329209 h 1257375"/>
                <a:gd name="connsiteX14" fmla="*/ 1202121 w 1259906"/>
                <a:gd name="connsiteY14" fmla="*/ 435489 h 1257375"/>
                <a:gd name="connsiteX15" fmla="*/ 1202307 w 1259906"/>
                <a:gd name="connsiteY15" fmla="*/ 435752 h 1257375"/>
                <a:gd name="connsiteX16" fmla="*/ 1228879 w 1259906"/>
                <a:gd name="connsiteY16" fmla="*/ 473376 h 1257375"/>
                <a:gd name="connsiteX17" fmla="*/ 1245312 w 1259906"/>
                <a:gd name="connsiteY17" fmla="*/ 538638 h 1257375"/>
                <a:gd name="connsiteX18" fmla="*/ 1243379 w 1259906"/>
                <a:gd name="connsiteY18" fmla="*/ 650487 h 1257375"/>
                <a:gd name="connsiteX19" fmla="*/ 1257501 w 1259906"/>
                <a:gd name="connsiteY19" fmla="*/ 821501 h 1257375"/>
                <a:gd name="connsiteX20" fmla="*/ 1191347 w 1259906"/>
                <a:gd name="connsiteY20" fmla="*/ 971199 h 1257375"/>
                <a:gd name="connsiteX21" fmla="*/ 1167665 w 1259906"/>
                <a:gd name="connsiteY21" fmla="*/ 1099470 h 1257375"/>
                <a:gd name="connsiteX22" fmla="*/ 1087034 w 1259906"/>
                <a:gd name="connsiteY22" fmla="*/ 1115001 h 1257375"/>
                <a:gd name="connsiteX23" fmla="*/ 1029414 w 1259906"/>
                <a:gd name="connsiteY23" fmla="*/ 1251843 h 1257375"/>
                <a:gd name="connsiteX24" fmla="*/ 944694 w 1259906"/>
                <a:gd name="connsiteY24" fmla="*/ 1168315 h 1257375"/>
                <a:gd name="connsiteX25" fmla="*/ 818845 w 1259906"/>
                <a:gd name="connsiteY25" fmla="*/ 1085788 h 1257375"/>
                <a:gd name="connsiteX26" fmla="*/ 763512 w 1259906"/>
                <a:gd name="connsiteY26" fmla="*/ 993951 h 1257375"/>
                <a:gd name="connsiteX27" fmla="*/ 775335 w 1259906"/>
                <a:gd name="connsiteY27" fmla="*/ 869986 h 1257375"/>
                <a:gd name="connsiteX28" fmla="*/ 750368 w 1259906"/>
                <a:gd name="connsiteY28" fmla="*/ 742802 h 1257375"/>
                <a:gd name="connsiteX29" fmla="*/ 795964 w 1259906"/>
                <a:gd name="connsiteY29" fmla="*/ 629757 h 1257375"/>
                <a:gd name="connsiteX30" fmla="*/ 796401 w 1259906"/>
                <a:gd name="connsiteY30" fmla="*/ 626777 h 1257375"/>
                <a:gd name="connsiteX31" fmla="*/ 799337 w 1259906"/>
                <a:gd name="connsiteY31" fmla="*/ 539907 h 1257375"/>
                <a:gd name="connsiteX32" fmla="*/ 805147 w 1259906"/>
                <a:gd name="connsiteY32" fmla="*/ 514669 h 1257375"/>
                <a:gd name="connsiteX33" fmla="*/ 773390 w 1259906"/>
                <a:gd name="connsiteY33" fmla="*/ 504517 h 1257375"/>
                <a:gd name="connsiteX34" fmla="*/ 653237 w 1259906"/>
                <a:gd name="connsiteY34" fmla="*/ 591061 h 1257375"/>
                <a:gd name="connsiteX35" fmla="*/ 476573 w 1259906"/>
                <a:gd name="connsiteY35" fmla="*/ 538235 h 1257375"/>
                <a:gd name="connsiteX36" fmla="*/ 465734 w 1259906"/>
                <a:gd name="connsiteY36" fmla="*/ 541159 h 1257375"/>
                <a:gd name="connsiteX37" fmla="*/ 464411 w 1259906"/>
                <a:gd name="connsiteY37" fmla="*/ 550600 h 1257375"/>
                <a:gd name="connsiteX38" fmla="*/ 456423 w 1259906"/>
                <a:gd name="connsiteY38" fmla="*/ 716898 h 1257375"/>
                <a:gd name="connsiteX39" fmla="*/ 380172 w 1259906"/>
                <a:gd name="connsiteY39" fmla="*/ 853871 h 1257375"/>
                <a:gd name="connsiteX40" fmla="*/ 343945 w 1259906"/>
                <a:gd name="connsiteY40" fmla="*/ 974852 h 1257375"/>
                <a:gd name="connsiteX41" fmla="*/ 270964 w 1259906"/>
                <a:gd name="connsiteY41" fmla="*/ 980988 h 1257375"/>
                <a:gd name="connsiteX42" fmla="*/ 203775 w 1259906"/>
                <a:gd name="connsiteY42" fmla="*/ 1106511 h 1257375"/>
                <a:gd name="connsiteX43" fmla="*/ 139028 w 1259906"/>
                <a:gd name="connsiteY43" fmla="*/ 1016768 h 1257375"/>
                <a:gd name="connsiteX44" fmla="*/ 37878 w 1259906"/>
                <a:gd name="connsiteY44" fmla="*/ 923488 h 1257375"/>
                <a:gd name="connsiteX45" fmla="*/ 46 w 1259906"/>
                <a:gd name="connsiteY45" fmla="*/ 828957 h 1257375"/>
                <a:gd name="connsiteX46" fmla="*/ 25297 w 1259906"/>
                <a:gd name="connsiteY46" fmla="*/ 710826 h 1257375"/>
                <a:gd name="connsiteX47" fmla="*/ 18476 w 1259906"/>
                <a:gd name="connsiteY47" fmla="*/ 585567 h 1257375"/>
                <a:gd name="connsiteX48" fmla="*/ 72212 w 1259906"/>
                <a:gd name="connsiteY48" fmla="*/ 481654 h 1257375"/>
                <a:gd name="connsiteX49" fmla="*/ 72953 w 1259906"/>
                <a:gd name="connsiteY49" fmla="*/ 478830 h 1257375"/>
                <a:gd name="connsiteX50" fmla="*/ 85929 w 1259906"/>
                <a:gd name="connsiteY50" fmla="*/ 395464 h 1257375"/>
                <a:gd name="connsiteX51" fmla="*/ 106493 w 1259906"/>
                <a:gd name="connsiteY51" fmla="*/ 335666 h 1257375"/>
                <a:gd name="connsiteX52" fmla="*/ 81696 w 1259906"/>
                <a:gd name="connsiteY52" fmla="*/ 315306 h 1257375"/>
                <a:gd name="connsiteX53" fmla="*/ 71353 w 1259906"/>
                <a:gd name="connsiteY53" fmla="*/ 269124 h 1257375"/>
                <a:gd name="connsiteX54" fmla="*/ 166434 w 1259906"/>
                <a:gd name="connsiteY54" fmla="*/ 197630 h 1257375"/>
                <a:gd name="connsiteX55" fmla="*/ 167342 w 1259906"/>
                <a:gd name="connsiteY55" fmla="*/ 195745 h 1257375"/>
                <a:gd name="connsiteX56" fmla="*/ 209695 w 1259906"/>
                <a:gd name="connsiteY56" fmla="*/ 93078 h 1257375"/>
                <a:gd name="connsiteX57" fmla="*/ 415736 w 1259906"/>
                <a:gd name="connsiteY57" fmla="*/ 69623 h 1257375"/>
                <a:gd name="connsiteX58" fmla="*/ 415780 w 1259906"/>
                <a:gd name="connsiteY58" fmla="*/ 69583 h 1257375"/>
                <a:gd name="connsiteX59" fmla="*/ 456756 w 1259906"/>
                <a:gd name="connsiteY59" fmla="*/ 34306 h 1257375"/>
                <a:gd name="connsiteX60" fmla="*/ 623470 w 1259906"/>
                <a:gd name="connsiteY60" fmla="*/ 45273 h 1257375"/>
                <a:gd name="connsiteX61" fmla="*/ 624210 w 1259906"/>
                <a:gd name="connsiteY61" fmla="*/ 44610 h 1257375"/>
                <a:gd name="connsiteX62" fmla="*/ 656753 w 1259906"/>
                <a:gd name="connsiteY62" fmla="*/ 15433 h 1257375"/>
                <a:gd name="connsiteX63" fmla="*/ 704415 w 1259906"/>
                <a:gd name="connsiteY63" fmla="*/ 811 h 1257375"/>
                <a:gd name="connsiteX64" fmla="*/ 760196 w 1259906"/>
                <a:gd name="connsiteY64" fmla="*/ 6116 h 1257375"/>
                <a:gd name="connsiteX65" fmla="*/ 803511 w 1259906"/>
                <a:gd name="connsiteY65" fmla="*/ 31435 h 1257375"/>
                <a:gd name="connsiteX66" fmla="*/ 804804 w 1259906"/>
                <a:gd name="connsiteY66" fmla="*/ 32191 h 1257375"/>
                <a:gd name="connsiteX67" fmla="*/ 906003 w 1259906"/>
                <a:gd name="connsiteY67" fmla="*/ 445 h 1257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259906" h="1257375">
                  <a:moveTo>
                    <a:pt x="906003" y="445"/>
                  </a:moveTo>
                  <a:cubicBezTo>
                    <a:pt x="918584" y="1256"/>
                    <a:pt x="931139" y="3597"/>
                    <a:pt x="943196" y="7552"/>
                  </a:cubicBezTo>
                  <a:cubicBezTo>
                    <a:pt x="979946" y="19603"/>
                    <a:pt x="1006297" y="44833"/>
                    <a:pt x="1013376" y="74768"/>
                  </a:cubicBezTo>
                  <a:lnTo>
                    <a:pt x="1013763" y="74934"/>
                  </a:lnTo>
                  <a:lnTo>
                    <a:pt x="1069174" y="98729"/>
                  </a:lnTo>
                  <a:cubicBezTo>
                    <a:pt x="1084660" y="109944"/>
                    <a:pt x="1096557" y="124045"/>
                    <a:pt x="1103440" y="140003"/>
                  </a:cubicBezTo>
                  <a:cubicBezTo>
                    <a:pt x="1113445" y="163169"/>
                    <a:pt x="1112019" y="188330"/>
                    <a:pt x="1099409" y="210740"/>
                  </a:cubicBezTo>
                  <a:cubicBezTo>
                    <a:pt x="1130406" y="241473"/>
                    <a:pt x="1141246" y="281313"/>
                    <a:pt x="1128858" y="318896"/>
                  </a:cubicBezTo>
                  <a:cubicBezTo>
                    <a:pt x="1124740" y="331387"/>
                    <a:pt x="1118245" y="343094"/>
                    <a:pt x="1109771" y="353742"/>
                  </a:cubicBezTo>
                  <a:lnTo>
                    <a:pt x="1099514" y="363184"/>
                  </a:lnTo>
                  <a:lnTo>
                    <a:pt x="1101479" y="366972"/>
                  </a:lnTo>
                  <a:lnTo>
                    <a:pt x="1102099" y="368167"/>
                  </a:lnTo>
                  <a:cubicBezTo>
                    <a:pt x="1114318" y="332048"/>
                    <a:pt x="1132530" y="314123"/>
                    <a:pt x="1150630" y="317970"/>
                  </a:cubicBezTo>
                  <a:cubicBezTo>
                    <a:pt x="1156663" y="319253"/>
                    <a:pt x="1162684" y="322955"/>
                    <a:pt x="1168466" y="329209"/>
                  </a:cubicBezTo>
                  <a:cubicBezTo>
                    <a:pt x="1186089" y="348264"/>
                    <a:pt x="1198726" y="388157"/>
                    <a:pt x="1202121" y="435489"/>
                  </a:cubicBezTo>
                  <a:lnTo>
                    <a:pt x="1202307" y="435752"/>
                  </a:lnTo>
                  <a:lnTo>
                    <a:pt x="1228879" y="473376"/>
                  </a:lnTo>
                  <a:cubicBezTo>
                    <a:pt x="1236306" y="491109"/>
                    <a:pt x="1242011" y="513405"/>
                    <a:pt x="1245312" y="538638"/>
                  </a:cubicBezTo>
                  <a:cubicBezTo>
                    <a:pt x="1250110" y="575268"/>
                    <a:pt x="1249426" y="615052"/>
                    <a:pt x="1243379" y="650487"/>
                  </a:cubicBezTo>
                  <a:cubicBezTo>
                    <a:pt x="1258244" y="699081"/>
                    <a:pt x="1263442" y="762075"/>
                    <a:pt x="1257501" y="821501"/>
                  </a:cubicBezTo>
                  <a:cubicBezTo>
                    <a:pt x="1249603" y="900504"/>
                    <a:pt x="1223457" y="959670"/>
                    <a:pt x="1191347" y="971199"/>
                  </a:cubicBezTo>
                  <a:cubicBezTo>
                    <a:pt x="1191193" y="1020510"/>
                    <a:pt x="1182553" y="1067277"/>
                    <a:pt x="1167665" y="1099470"/>
                  </a:cubicBezTo>
                  <a:cubicBezTo>
                    <a:pt x="1145043" y="1148391"/>
                    <a:pt x="1112367" y="1154677"/>
                    <a:pt x="1087034" y="1115001"/>
                  </a:cubicBezTo>
                  <a:cubicBezTo>
                    <a:pt x="1078841" y="1183150"/>
                    <a:pt x="1056904" y="1235247"/>
                    <a:pt x="1029414" y="1251843"/>
                  </a:cubicBezTo>
                  <a:cubicBezTo>
                    <a:pt x="997021" y="1271398"/>
                    <a:pt x="963213" y="1238074"/>
                    <a:pt x="944694" y="1168315"/>
                  </a:cubicBezTo>
                  <a:cubicBezTo>
                    <a:pt x="900984" y="1234529"/>
                    <a:pt x="844213" y="1197311"/>
                    <a:pt x="818845" y="1085788"/>
                  </a:cubicBezTo>
                  <a:cubicBezTo>
                    <a:pt x="793925" y="1093119"/>
                    <a:pt x="770525" y="1054291"/>
                    <a:pt x="763512" y="993951"/>
                  </a:cubicBezTo>
                  <a:cubicBezTo>
                    <a:pt x="758431" y="950295"/>
                    <a:pt x="762922" y="903180"/>
                    <a:pt x="775335" y="869986"/>
                  </a:cubicBezTo>
                  <a:cubicBezTo>
                    <a:pt x="757724" y="843949"/>
                    <a:pt x="747916" y="793985"/>
                    <a:pt x="750368" y="742802"/>
                  </a:cubicBezTo>
                  <a:cubicBezTo>
                    <a:pt x="753245" y="682875"/>
                    <a:pt x="772176" y="635935"/>
                    <a:pt x="795964" y="629757"/>
                  </a:cubicBezTo>
                  <a:cubicBezTo>
                    <a:pt x="796105" y="628756"/>
                    <a:pt x="796259" y="627777"/>
                    <a:pt x="796401" y="626777"/>
                  </a:cubicBezTo>
                  <a:cubicBezTo>
                    <a:pt x="794803" y="597270"/>
                    <a:pt x="795867" y="567638"/>
                    <a:pt x="799337" y="539907"/>
                  </a:cubicBezTo>
                  <a:lnTo>
                    <a:pt x="805147" y="514669"/>
                  </a:lnTo>
                  <a:lnTo>
                    <a:pt x="773390" y="504517"/>
                  </a:lnTo>
                  <a:cubicBezTo>
                    <a:pt x="756306" y="547617"/>
                    <a:pt x="710560" y="580564"/>
                    <a:pt x="653237" y="591061"/>
                  </a:cubicBezTo>
                  <a:cubicBezTo>
                    <a:pt x="585689" y="603428"/>
                    <a:pt x="515189" y="582353"/>
                    <a:pt x="476573" y="538235"/>
                  </a:cubicBezTo>
                  <a:lnTo>
                    <a:pt x="465734" y="541159"/>
                  </a:lnTo>
                  <a:lnTo>
                    <a:pt x="464411" y="550600"/>
                  </a:lnTo>
                  <a:cubicBezTo>
                    <a:pt x="471714" y="599042"/>
                    <a:pt x="468768" y="660298"/>
                    <a:pt x="456423" y="716898"/>
                  </a:cubicBezTo>
                  <a:cubicBezTo>
                    <a:pt x="440011" y="792143"/>
                    <a:pt x="409875" y="846279"/>
                    <a:pt x="380172" y="853871"/>
                  </a:cubicBezTo>
                  <a:cubicBezTo>
                    <a:pt x="374140" y="901360"/>
                    <a:pt x="360928" y="945468"/>
                    <a:pt x="343945" y="974852"/>
                  </a:cubicBezTo>
                  <a:cubicBezTo>
                    <a:pt x="318142" y="1019505"/>
                    <a:pt x="288566" y="1021984"/>
                    <a:pt x="270964" y="980988"/>
                  </a:cubicBezTo>
                  <a:cubicBezTo>
                    <a:pt x="255589" y="1045745"/>
                    <a:pt x="230009" y="1093531"/>
                    <a:pt x="203775" y="1106511"/>
                  </a:cubicBezTo>
                  <a:cubicBezTo>
                    <a:pt x="172864" y="1121804"/>
                    <a:pt x="147023" y="1085999"/>
                    <a:pt x="139028" y="1016768"/>
                  </a:cubicBezTo>
                  <a:cubicBezTo>
                    <a:pt x="92554" y="1075772"/>
                    <a:pt x="46924" y="1033703"/>
                    <a:pt x="37878" y="923488"/>
                  </a:cubicBezTo>
                  <a:cubicBezTo>
                    <a:pt x="15019" y="927822"/>
                    <a:pt x="-980" y="887855"/>
                    <a:pt x="46" y="828957"/>
                  </a:cubicBezTo>
                  <a:cubicBezTo>
                    <a:pt x="784" y="786343"/>
                    <a:pt x="10378" y="741446"/>
                    <a:pt x="25297" y="710826"/>
                  </a:cubicBezTo>
                  <a:cubicBezTo>
                    <a:pt x="12873" y="683815"/>
                    <a:pt x="10195" y="634607"/>
                    <a:pt x="18476" y="585567"/>
                  </a:cubicBezTo>
                  <a:cubicBezTo>
                    <a:pt x="28178" y="528150"/>
                    <a:pt x="50490" y="485001"/>
                    <a:pt x="72212" y="481654"/>
                  </a:cubicBezTo>
                  <a:cubicBezTo>
                    <a:pt x="72458" y="480705"/>
                    <a:pt x="72710" y="479779"/>
                    <a:pt x="72953" y="478830"/>
                  </a:cubicBezTo>
                  <a:cubicBezTo>
                    <a:pt x="75073" y="450229"/>
                    <a:pt x="79552" y="421799"/>
                    <a:pt x="85929" y="395464"/>
                  </a:cubicBezTo>
                  <a:lnTo>
                    <a:pt x="106493" y="335666"/>
                  </a:lnTo>
                  <a:lnTo>
                    <a:pt x="81696" y="315306"/>
                  </a:lnTo>
                  <a:cubicBezTo>
                    <a:pt x="72631" y="301301"/>
                    <a:pt x="68797" y="285309"/>
                    <a:pt x="71353" y="269124"/>
                  </a:cubicBezTo>
                  <a:cubicBezTo>
                    <a:pt x="77351" y="231224"/>
                    <a:pt x="116828" y="201537"/>
                    <a:pt x="166434" y="197630"/>
                  </a:cubicBezTo>
                  <a:cubicBezTo>
                    <a:pt x="166728" y="196997"/>
                    <a:pt x="167048" y="196378"/>
                    <a:pt x="167342" y="195745"/>
                  </a:cubicBezTo>
                  <a:cubicBezTo>
                    <a:pt x="160682" y="158423"/>
                    <a:pt x="176216" y="120785"/>
                    <a:pt x="209695" y="93078"/>
                  </a:cubicBezTo>
                  <a:cubicBezTo>
                    <a:pt x="262594" y="49318"/>
                    <a:pt x="348358" y="39564"/>
                    <a:pt x="415736" y="69623"/>
                  </a:cubicBezTo>
                  <a:lnTo>
                    <a:pt x="415780" y="69583"/>
                  </a:lnTo>
                  <a:lnTo>
                    <a:pt x="456756" y="34306"/>
                  </a:lnTo>
                  <a:cubicBezTo>
                    <a:pt x="506319" y="8158"/>
                    <a:pt x="576606" y="10090"/>
                    <a:pt x="623470" y="45273"/>
                  </a:cubicBezTo>
                  <a:lnTo>
                    <a:pt x="624210" y="44610"/>
                  </a:lnTo>
                  <a:lnTo>
                    <a:pt x="656753" y="15433"/>
                  </a:lnTo>
                  <a:cubicBezTo>
                    <a:pt x="670653" y="7796"/>
                    <a:pt x="686950" y="2696"/>
                    <a:pt x="704415" y="811"/>
                  </a:cubicBezTo>
                  <a:cubicBezTo>
                    <a:pt x="723638" y="-1266"/>
                    <a:pt x="742848" y="694"/>
                    <a:pt x="760196" y="6116"/>
                  </a:cubicBezTo>
                  <a:lnTo>
                    <a:pt x="803511" y="31435"/>
                  </a:lnTo>
                  <a:lnTo>
                    <a:pt x="804804" y="32191"/>
                  </a:lnTo>
                  <a:cubicBezTo>
                    <a:pt x="830282" y="9348"/>
                    <a:pt x="868261" y="-1989"/>
                    <a:pt x="906003" y="445"/>
                  </a:cubicBezTo>
                  <a:close/>
                </a:path>
              </a:pathLst>
            </a:custGeom>
            <a:solidFill>
              <a:srgbClr val="9A631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Calibri" panose="020F0502020204030204" pitchFamily="34" charset="0"/>
              </a:endParaRPr>
            </a:p>
          </p:txBody>
        </p:sp>
        <p:sp>
          <p:nvSpPr>
            <p:cNvPr id="33" name="Oval 44">
              <a:extLst>
                <a:ext uri="{FF2B5EF4-FFF2-40B4-BE49-F238E27FC236}">
                  <a16:creationId xmlns:a16="http://schemas.microsoft.com/office/drawing/2014/main" id="{FAB51A42-819B-40FC-8924-5FF102458051}"/>
                </a:ext>
              </a:extLst>
            </p:cNvPr>
            <p:cNvSpPr/>
            <p:nvPr/>
          </p:nvSpPr>
          <p:spPr>
            <a:xfrm rot="20145255">
              <a:off x="6074681" y="4006622"/>
              <a:ext cx="282913" cy="410498"/>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4" name="Trapezoid 45">
              <a:extLst>
                <a:ext uri="{FF2B5EF4-FFF2-40B4-BE49-F238E27FC236}">
                  <a16:creationId xmlns:a16="http://schemas.microsoft.com/office/drawing/2014/main" id="{27E1B0AD-B560-4B59-BF79-6A766D6E2DF5}"/>
                </a:ext>
              </a:extLst>
            </p:cNvPr>
            <p:cNvSpPr/>
            <p:nvPr/>
          </p:nvSpPr>
          <p:spPr>
            <a:xfrm rot="19830111">
              <a:off x="5632319" y="3154823"/>
              <a:ext cx="543148" cy="1094660"/>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5" name="Trapezoid 46">
              <a:extLst>
                <a:ext uri="{FF2B5EF4-FFF2-40B4-BE49-F238E27FC236}">
                  <a16:creationId xmlns:a16="http://schemas.microsoft.com/office/drawing/2014/main" id="{2E5C60CE-7CC4-4FEE-A1EF-2E7655E3B9EE}"/>
                </a:ext>
              </a:extLst>
            </p:cNvPr>
            <p:cNvSpPr/>
            <p:nvPr/>
          </p:nvSpPr>
          <p:spPr>
            <a:xfrm rot="19749421">
              <a:off x="5546158" y="3071213"/>
              <a:ext cx="577507" cy="1064702"/>
            </a:xfrm>
            <a:prstGeom prst="trapezoid">
              <a:avLst>
                <a:gd name="adj" fmla="val 30469"/>
              </a:avLst>
            </a:prstGeom>
            <a:solidFill>
              <a:srgbClr val="8263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6" name="Rectangle 35">
              <a:extLst>
                <a:ext uri="{FF2B5EF4-FFF2-40B4-BE49-F238E27FC236}">
                  <a16:creationId xmlns:a16="http://schemas.microsoft.com/office/drawing/2014/main" id="{C2E66932-E6E6-44C4-98A4-86BAB19450EB}"/>
                </a:ext>
              </a:extLst>
            </p:cNvPr>
            <p:cNvSpPr/>
            <p:nvPr/>
          </p:nvSpPr>
          <p:spPr>
            <a:xfrm>
              <a:off x="4913954" y="4435717"/>
              <a:ext cx="790481" cy="101715"/>
            </a:xfrm>
            <a:prstGeom prst="rect">
              <a:avLst/>
            </a:prstGeom>
            <a:solidFill>
              <a:srgbClr val="84A2F8"/>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7" name="Trapezoid 35">
              <a:extLst>
                <a:ext uri="{FF2B5EF4-FFF2-40B4-BE49-F238E27FC236}">
                  <a16:creationId xmlns:a16="http://schemas.microsoft.com/office/drawing/2014/main" id="{D5585C16-48ED-4D64-8F3A-8E5592B45D63}"/>
                </a:ext>
              </a:extLst>
            </p:cNvPr>
            <p:cNvSpPr/>
            <p:nvPr/>
          </p:nvSpPr>
          <p:spPr>
            <a:xfrm rot="840909">
              <a:off x="4672482" y="3045681"/>
              <a:ext cx="565827" cy="2162272"/>
            </a:xfrm>
            <a:prstGeom prst="trapezoid">
              <a:avLst>
                <a:gd name="adj" fmla="val 30469"/>
              </a:avLst>
            </a:prstGeom>
            <a:solidFill>
              <a:srgbClr val="DAA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8" name="Trapezoid 39">
              <a:extLst>
                <a:ext uri="{FF2B5EF4-FFF2-40B4-BE49-F238E27FC236}">
                  <a16:creationId xmlns:a16="http://schemas.microsoft.com/office/drawing/2014/main" id="{2EFC06CF-2033-4287-9207-C0CDBB7DF997}"/>
                </a:ext>
              </a:extLst>
            </p:cNvPr>
            <p:cNvSpPr/>
            <p:nvPr/>
          </p:nvSpPr>
          <p:spPr>
            <a:xfrm rot="20841747">
              <a:off x="5437258" y="3119784"/>
              <a:ext cx="586905" cy="2125385"/>
            </a:xfrm>
            <a:prstGeom prst="trapezoid">
              <a:avLst>
                <a:gd name="adj" fmla="val 30469"/>
              </a:avLst>
            </a:prstGeom>
            <a:solidFill>
              <a:srgbClr val="DAA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9" name="Oval 38">
              <a:extLst>
                <a:ext uri="{FF2B5EF4-FFF2-40B4-BE49-F238E27FC236}">
                  <a16:creationId xmlns:a16="http://schemas.microsoft.com/office/drawing/2014/main" id="{5832B60E-D96E-4CDD-9912-7D8F9C617A51}"/>
                </a:ext>
              </a:extLst>
            </p:cNvPr>
            <p:cNvSpPr/>
            <p:nvPr/>
          </p:nvSpPr>
          <p:spPr>
            <a:xfrm>
              <a:off x="4937115" y="2130166"/>
              <a:ext cx="905321" cy="1094659"/>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40" name="Group 39">
              <a:extLst>
                <a:ext uri="{FF2B5EF4-FFF2-40B4-BE49-F238E27FC236}">
                  <a16:creationId xmlns:a16="http://schemas.microsoft.com/office/drawing/2014/main" id="{C42CDE38-1365-499D-BCF1-07B8696D87FA}"/>
                </a:ext>
              </a:extLst>
            </p:cNvPr>
            <p:cNvGrpSpPr/>
            <p:nvPr/>
          </p:nvGrpSpPr>
          <p:grpSpPr>
            <a:xfrm rot="6390531">
              <a:off x="4164435" y="4173553"/>
              <a:ext cx="1429858" cy="315895"/>
              <a:chOff x="5389775" y="792101"/>
              <a:chExt cx="3198641" cy="706668"/>
            </a:xfrm>
          </p:grpSpPr>
          <p:grpSp>
            <p:nvGrpSpPr>
              <p:cNvPr id="56" name="Group 55">
                <a:extLst>
                  <a:ext uri="{FF2B5EF4-FFF2-40B4-BE49-F238E27FC236}">
                    <a16:creationId xmlns:a16="http://schemas.microsoft.com/office/drawing/2014/main" id="{E067BB3D-127C-4D8D-B71C-88731D9FFA9D}"/>
                  </a:ext>
                </a:extLst>
              </p:cNvPr>
              <p:cNvGrpSpPr/>
              <p:nvPr/>
            </p:nvGrpSpPr>
            <p:grpSpPr>
              <a:xfrm>
                <a:off x="5389775" y="813350"/>
                <a:ext cx="1703243" cy="685419"/>
                <a:chOff x="5389775" y="813350"/>
                <a:chExt cx="1703243" cy="685419"/>
              </a:xfrm>
            </p:grpSpPr>
            <p:grpSp>
              <p:nvGrpSpPr>
                <p:cNvPr id="64" name="Group 63">
                  <a:extLst>
                    <a:ext uri="{FF2B5EF4-FFF2-40B4-BE49-F238E27FC236}">
                      <a16:creationId xmlns:a16="http://schemas.microsoft.com/office/drawing/2014/main" id="{E045236C-BBDB-46D2-8070-2DEADE48D02A}"/>
                    </a:ext>
                  </a:extLst>
                </p:cNvPr>
                <p:cNvGrpSpPr/>
                <p:nvPr/>
              </p:nvGrpSpPr>
              <p:grpSpPr>
                <a:xfrm>
                  <a:off x="5389775" y="843821"/>
                  <a:ext cx="951067" cy="654948"/>
                  <a:chOff x="5389775" y="843821"/>
                  <a:chExt cx="951067" cy="654948"/>
                </a:xfrm>
              </p:grpSpPr>
              <p:sp>
                <p:nvSpPr>
                  <p:cNvPr id="68" name="Lightning Bolt 67">
                    <a:extLst>
                      <a:ext uri="{FF2B5EF4-FFF2-40B4-BE49-F238E27FC236}">
                        <a16:creationId xmlns:a16="http://schemas.microsoft.com/office/drawing/2014/main" id="{A98F8000-D355-4709-8E54-ABD47869F899}"/>
                      </a:ext>
                    </a:extLst>
                  </p:cNvPr>
                  <p:cNvSpPr/>
                  <p:nvPr/>
                </p:nvSpPr>
                <p:spPr>
                  <a:xfrm rot="21047066">
                    <a:off x="5389775" y="843821"/>
                    <a:ext cx="426531" cy="646331"/>
                  </a:xfrm>
                  <a:prstGeom prst="lightningBol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9" name="Lightning Bolt 68">
                    <a:extLst>
                      <a:ext uri="{FF2B5EF4-FFF2-40B4-BE49-F238E27FC236}">
                        <a16:creationId xmlns:a16="http://schemas.microsoft.com/office/drawing/2014/main" id="{872410EA-A52E-4A27-BC04-DF9839ECFEE1}"/>
                      </a:ext>
                    </a:extLst>
                  </p:cNvPr>
                  <p:cNvSpPr/>
                  <p:nvPr/>
                </p:nvSpPr>
                <p:spPr>
                  <a:xfrm rot="552934" flipH="1">
                    <a:off x="5914311" y="852438"/>
                    <a:ext cx="426531" cy="646331"/>
                  </a:xfrm>
                  <a:prstGeom prst="lightningBol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65" name="Group 64">
                  <a:extLst>
                    <a:ext uri="{FF2B5EF4-FFF2-40B4-BE49-F238E27FC236}">
                      <a16:creationId xmlns:a16="http://schemas.microsoft.com/office/drawing/2014/main" id="{A286845C-1D96-48C3-95F0-67D7ACE4C695}"/>
                    </a:ext>
                  </a:extLst>
                </p:cNvPr>
                <p:cNvGrpSpPr/>
                <p:nvPr/>
              </p:nvGrpSpPr>
              <p:grpSpPr>
                <a:xfrm rot="10643898">
                  <a:off x="6141951" y="813350"/>
                  <a:ext cx="951067" cy="654948"/>
                  <a:chOff x="5389775" y="843821"/>
                  <a:chExt cx="951067" cy="654948"/>
                </a:xfrm>
              </p:grpSpPr>
              <p:sp>
                <p:nvSpPr>
                  <p:cNvPr id="66" name="Lightning Bolt 65">
                    <a:extLst>
                      <a:ext uri="{FF2B5EF4-FFF2-40B4-BE49-F238E27FC236}">
                        <a16:creationId xmlns:a16="http://schemas.microsoft.com/office/drawing/2014/main" id="{867BD876-C7B4-4BB5-81C7-6481AE5DEC39}"/>
                      </a:ext>
                    </a:extLst>
                  </p:cNvPr>
                  <p:cNvSpPr/>
                  <p:nvPr/>
                </p:nvSpPr>
                <p:spPr>
                  <a:xfrm rot="21047066">
                    <a:off x="5389775" y="843821"/>
                    <a:ext cx="426531" cy="646331"/>
                  </a:xfrm>
                  <a:prstGeom prst="lightningBol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7" name="Lightning Bolt 66">
                    <a:extLst>
                      <a:ext uri="{FF2B5EF4-FFF2-40B4-BE49-F238E27FC236}">
                        <a16:creationId xmlns:a16="http://schemas.microsoft.com/office/drawing/2014/main" id="{ECAB0EC0-BBC0-4D01-9A92-638BCF5FD2DE}"/>
                      </a:ext>
                    </a:extLst>
                  </p:cNvPr>
                  <p:cNvSpPr/>
                  <p:nvPr/>
                </p:nvSpPr>
                <p:spPr>
                  <a:xfrm rot="552934" flipH="1">
                    <a:off x="5914311" y="852438"/>
                    <a:ext cx="426531" cy="646331"/>
                  </a:xfrm>
                  <a:prstGeom prst="lightningBol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grpSp>
            <p:nvGrpSpPr>
              <p:cNvPr id="57" name="Group 56">
                <a:extLst>
                  <a:ext uri="{FF2B5EF4-FFF2-40B4-BE49-F238E27FC236}">
                    <a16:creationId xmlns:a16="http://schemas.microsoft.com/office/drawing/2014/main" id="{1C7211A6-8D27-4522-AD6C-46869AC65566}"/>
                  </a:ext>
                </a:extLst>
              </p:cNvPr>
              <p:cNvGrpSpPr/>
              <p:nvPr/>
            </p:nvGrpSpPr>
            <p:grpSpPr>
              <a:xfrm>
                <a:off x="6885173" y="792101"/>
                <a:ext cx="1703243" cy="685419"/>
                <a:chOff x="5389775" y="813350"/>
                <a:chExt cx="1703243" cy="685419"/>
              </a:xfrm>
            </p:grpSpPr>
            <p:grpSp>
              <p:nvGrpSpPr>
                <p:cNvPr id="58" name="Group 57">
                  <a:extLst>
                    <a:ext uri="{FF2B5EF4-FFF2-40B4-BE49-F238E27FC236}">
                      <a16:creationId xmlns:a16="http://schemas.microsoft.com/office/drawing/2014/main" id="{A439CD27-309B-4577-AFA5-13841FCD88EC}"/>
                    </a:ext>
                  </a:extLst>
                </p:cNvPr>
                <p:cNvGrpSpPr/>
                <p:nvPr/>
              </p:nvGrpSpPr>
              <p:grpSpPr>
                <a:xfrm>
                  <a:off x="5389775" y="843821"/>
                  <a:ext cx="951067" cy="654948"/>
                  <a:chOff x="5389775" y="843821"/>
                  <a:chExt cx="951067" cy="654948"/>
                </a:xfrm>
              </p:grpSpPr>
              <p:sp>
                <p:nvSpPr>
                  <p:cNvPr id="62" name="Lightning Bolt 61">
                    <a:extLst>
                      <a:ext uri="{FF2B5EF4-FFF2-40B4-BE49-F238E27FC236}">
                        <a16:creationId xmlns:a16="http://schemas.microsoft.com/office/drawing/2014/main" id="{5BA15748-99C5-4C6E-9F48-9DF4151E8611}"/>
                      </a:ext>
                    </a:extLst>
                  </p:cNvPr>
                  <p:cNvSpPr/>
                  <p:nvPr/>
                </p:nvSpPr>
                <p:spPr>
                  <a:xfrm rot="21047066">
                    <a:off x="5389775" y="843821"/>
                    <a:ext cx="426531" cy="646331"/>
                  </a:xfrm>
                  <a:prstGeom prst="lightningBol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3" name="Lightning Bolt 62">
                    <a:extLst>
                      <a:ext uri="{FF2B5EF4-FFF2-40B4-BE49-F238E27FC236}">
                        <a16:creationId xmlns:a16="http://schemas.microsoft.com/office/drawing/2014/main" id="{E9F80DF7-09CC-4A86-BC0B-BADFFFD5FE93}"/>
                      </a:ext>
                    </a:extLst>
                  </p:cNvPr>
                  <p:cNvSpPr/>
                  <p:nvPr/>
                </p:nvSpPr>
                <p:spPr>
                  <a:xfrm rot="552934" flipH="1">
                    <a:off x="5914311" y="852438"/>
                    <a:ext cx="426531" cy="646331"/>
                  </a:xfrm>
                  <a:prstGeom prst="lightningBol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59" name="Group 58">
                  <a:extLst>
                    <a:ext uri="{FF2B5EF4-FFF2-40B4-BE49-F238E27FC236}">
                      <a16:creationId xmlns:a16="http://schemas.microsoft.com/office/drawing/2014/main" id="{4AD31788-3666-46ED-88D2-6C6AB59F2BEA}"/>
                    </a:ext>
                  </a:extLst>
                </p:cNvPr>
                <p:cNvGrpSpPr/>
                <p:nvPr/>
              </p:nvGrpSpPr>
              <p:grpSpPr>
                <a:xfrm rot="10643898">
                  <a:off x="6141951" y="813350"/>
                  <a:ext cx="951067" cy="654948"/>
                  <a:chOff x="5389775" y="843821"/>
                  <a:chExt cx="951067" cy="654948"/>
                </a:xfrm>
              </p:grpSpPr>
              <p:sp>
                <p:nvSpPr>
                  <p:cNvPr id="60" name="Lightning Bolt 59">
                    <a:extLst>
                      <a:ext uri="{FF2B5EF4-FFF2-40B4-BE49-F238E27FC236}">
                        <a16:creationId xmlns:a16="http://schemas.microsoft.com/office/drawing/2014/main" id="{A09B292E-2796-4A6E-8EA5-7771391DD719}"/>
                      </a:ext>
                    </a:extLst>
                  </p:cNvPr>
                  <p:cNvSpPr/>
                  <p:nvPr/>
                </p:nvSpPr>
                <p:spPr>
                  <a:xfrm rot="21047066">
                    <a:off x="5389775" y="843821"/>
                    <a:ext cx="426531" cy="646331"/>
                  </a:xfrm>
                  <a:prstGeom prst="lightningBol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1" name="Lightning Bolt 60">
                    <a:extLst>
                      <a:ext uri="{FF2B5EF4-FFF2-40B4-BE49-F238E27FC236}">
                        <a16:creationId xmlns:a16="http://schemas.microsoft.com/office/drawing/2014/main" id="{B83F124F-5AB1-4AC3-8729-54BB6E1F0D14}"/>
                      </a:ext>
                    </a:extLst>
                  </p:cNvPr>
                  <p:cNvSpPr/>
                  <p:nvPr/>
                </p:nvSpPr>
                <p:spPr>
                  <a:xfrm rot="552934" flipH="1">
                    <a:off x="5914311" y="852438"/>
                    <a:ext cx="426531" cy="646331"/>
                  </a:xfrm>
                  <a:prstGeom prst="lightningBol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grpSp>
        <p:grpSp>
          <p:nvGrpSpPr>
            <p:cNvPr id="41" name="Group 40">
              <a:extLst>
                <a:ext uri="{FF2B5EF4-FFF2-40B4-BE49-F238E27FC236}">
                  <a16:creationId xmlns:a16="http://schemas.microsoft.com/office/drawing/2014/main" id="{786A0F79-0AB1-45A0-B7D2-F7129A1A019B}"/>
                </a:ext>
              </a:extLst>
            </p:cNvPr>
            <p:cNvGrpSpPr/>
            <p:nvPr/>
          </p:nvGrpSpPr>
          <p:grpSpPr>
            <a:xfrm rot="4682922" flipH="1">
              <a:off x="5056124" y="4188834"/>
              <a:ext cx="1429858" cy="315895"/>
              <a:chOff x="5389775" y="792101"/>
              <a:chExt cx="3198641" cy="706668"/>
            </a:xfrm>
          </p:grpSpPr>
          <p:grpSp>
            <p:nvGrpSpPr>
              <p:cNvPr id="42" name="Group 41">
                <a:extLst>
                  <a:ext uri="{FF2B5EF4-FFF2-40B4-BE49-F238E27FC236}">
                    <a16:creationId xmlns:a16="http://schemas.microsoft.com/office/drawing/2014/main" id="{69A1DD38-4CEE-43D3-8846-548DE1976514}"/>
                  </a:ext>
                </a:extLst>
              </p:cNvPr>
              <p:cNvGrpSpPr/>
              <p:nvPr/>
            </p:nvGrpSpPr>
            <p:grpSpPr>
              <a:xfrm>
                <a:off x="5389775" y="813350"/>
                <a:ext cx="1703243" cy="685419"/>
                <a:chOff x="5389775" y="813350"/>
                <a:chExt cx="1703243" cy="685419"/>
              </a:xfrm>
            </p:grpSpPr>
            <p:grpSp>
              <p:nvGrpSpPr>
                <p:cNvPr id="50" name="Group 49">
                  <a:extLst>
                    <a:ext uri="{FF2B5EF4-FFF2-40B4-BE49-F238E27FC236}">
                      <a16:creationId xmlns:a16="http://schemas.microsoft.com/office/drawing/2014/main" id="{941804E2-A677-4AFE-A1A6-7F8BACF2D231}"/>
                    </a:ext>
                  </a:extLst>
                </p:cNvPr>
                <p:cNvGrpSpPr/>
                <p:nvPr/>
              </p:nvGrpSpPr>
              <p:grpSpPr>
                <a:xfrm>
                  <a:off x="5389775" y="843821"/>
                  <a:ext cx="951067" cy="654948"/>
                  <a:chOff x="5389775" y="843821"/>
                  <a:chExt cx="951067" cy="654948"/>
                </a:xfrm>
              </p:grpSpPr>
              <p:sp>
                <p:nvSpPr>
                  <p:cNvPr id="54" name="Lightning Bolt 53">
                    <a:extLst>
                      <a:ext uri="{FF2B5EF4-FFF2-40B4-BE49-F238E27FC236}">
                        <a16:creationId xmlns:a16="http://schemas.microsoft.com/office/drawing/2014/main" id="{703BE02A-10FF-46A7-98E8-28E3D7C65170}"/>
                      </a:ext>
                    </a:extLst>
                  </p:cNvPr>
                  <p:cNvSpPr/>
                  <p:nvPr/>
                </p:nvSpPr>
                <p:spPr>
                  <a:xfrm rot="21047066">
                    <a:off x="5389775" y="843821"/>
                    <a:ext cx="426531" cy="646331"/>
                  </a:xfrm>
                  <a:prstGeom prst="lightningBol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5" name="Lightning Bolt 54">
                    <a:extLst>
                      <a:ext uri="{FF2B5EF4-FFF2-40B4-BE49-F238E27FC236}">
                        <a16:creationId xmlns:a16="http://schemas.microsoft.com/office/drawing/2014/main" id="{3A6AC23B-3654-42A6-9EDA-2C901F744011}"/>
                      </a:ext>
                    </a:extLst>
                  </p:cNvPr>
                  <p:cNvSpPr/>
                  <p:nvPr/>
                </p:nvSpPr>
                <p:spPr>
                  <a:xfrm rot="552934" flipH="1">
                    <a:off x="5914311" y="852438"/>
                    <a:ext cx="426531" cy="646331"/>
                  </a:xfrm>
                  <a:prstGeom prst="lightningBol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51" name="Group 50">
                  <a:extLst>
                    <a:ext uri="{FF2B5EF4-FFF2-40B4-BE49-F238E27FC236}">
                      <a16:creationId xmlns:a16="http://schemas.microsoft.com/office/drawing/2014/main" id="{6A2D38C9-B1B0-462C-B4D2-EFD4994EE61A}"/>
                    </a:ext>
                  </a:extLst>
                </p:cNvPr>
                <p:cNvGrpSpPr/>
                <p:nvPr/>
              </p:nvGrpSpPr>
              <p:grpSpPr>
                <a:xfrm rot="10643898">
                  <a:off x="6141951" y="813350"/>
                  <a:ext cx="951067" cy="654948"/>
                  <a:chOff x="5389775" y="843821"/>
                  <a:chExt cx="951067" cy="654948"/>
                </a:xfrm>
              </p:grpSpPr>
              <p:sp>
                <p:nvSpPr>
                  <p:cNvPr id="52" name="Lightning Bolt 51">
                    <a:extLst>
                      <a:ext uri="{FF2B5EF4-FFF2-40B4-BE49-F238E27FC236}">
                        <a16:creationId xmlns:a16="http://schemas.microsoft.com/office/drawing/2014/main" id="{B9DB7574-D564-447F-B989-6563F08F5B76}"/>
                      </a:ext>
                    </a:extLst>
                  </p:cNvPr>
                  <p:cNvSpPr/>
                  <p:nvPr/>
                </p:nvSpPr>
                <p:spPr>
                  <a:xfrm rot="21047066">
                    <a:off x="5389775" y="843821"/>
                    <a:ext cx="426531" cy="646331"/>
                  </a:xfrm>
                  <a:prstGeom prst="lightningBol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3" name="Lightning Bolt 52">
                    <a:extLst>
                      <a:ext uri="{FF2B5EF4-FFF2-40B4-BE49-F238E27FC236}">
                        <a16:creationId xmlns:a16="http://schemas.microsoft.com/office/drawing/2014/main" id="{17E8E5CD-17EF-41A4-A1CB-A9FAF7778D66}"/>
                      </a:ext>
                    </a:extLst>
                  </p:cNvPr>
                  <p:cNvSpPr/>
                  <p:nvPr/>
                </p:nvSpPr>
                <p:spPr>
                  <a:xfrm rot="552934" flipH="1">
                    <a:off x="5914311" y="852438"/>
                    <a:ext cx="426531" cy="646331"/>
                  </a:xfrm>
                  <a:prstGeom prst="lightningBol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grpSp>
            <p:nvGrpSpPr>
              <p:cNvPr id="43" name="Group 42">
                <a:extLst>
                  <a:ext uri="{FF2B5EF4-FFF2-40B4-BE49-F238E27FC236}">
                    <a16:creationId xmlns:a16="http://schemas.microsoft.com/office/drawing/2014/main" id="{91E15528-8D72-48A2-B496-CD3164AFEE9E}"/>
                  </a:ext>
                </a:extLst>
              </p:cNvPr>
              <p:cNvGrpSpPr/>
              <p:nvPr/>
            </p:nvGrpSpPr>
            <p:grpSpPr>
              <a:xfrm>
                <a:off x="6885173" y="792101"/>
                <a:ext cx="1703243" cy="685419"/>
                <a:chOff x="5389775" y="813350"/>
                <a:chExt cx="1703243" cy="685419"/>
              </a:xfrm>
            </p:grpSpPr>
            <p:grpSp>
              <p:nvGrpSpPr>
                <p:cNvPr id="44" name="Group 43">
                  <a:extLst>
                    <a:ext uri="{FF2B5EF4-FFF2-40B4-BE49-F238E27FC236}">
                      <a16:creationId xmlns:a16="http://schemas.microsoft.com/office/drawing/2014/main" id="{1E4F7A9B-7F62-4ED9-9D8B-31F8B543C7F7}"/>
                    </a:ext>
                  </a:extLst>
                </p:cNvPr>
                <p:cNvGrpSpPr/>
                <p:nvPr/>
              </p:nvGrpSpPr>
              <p:grpSpPr>
                <a:xfrm>
                  <a:off x="5389775" y="843821"/>
                  <a:ext cx="951067" cy="654948"/>
                  <a:chOff x="5389775" y="843821"/>
                  <a:chExt cx="951067" cy="654948"/>
                </a:xfrm>
              </p:grpSpPr>
              <p:sp>
                <p:nvSpPr>
                  <p:cNvPr id="48" name="Lightning Bolt 47">
                    <a:extLst>
                      <a:ext uri="{FF2B5EF4-FFF2-40B4-BE49-F238E27FC236}">
                        <a16:creationId xmlns:a16="http://schemas.microsoft.com/office/drawing/2014/main" id="{B3459485-D162-4C13-85FE-84D4F276E08E}"/>
                      </a:ext>
                    </a:extLst>
                  </p:cNvPr>
                  <p:cNvSpPr/>
                  <p:nvPr/>
                </p:nvSpPr>
                <p:spPr>
                  <a:xfrm rot="21047066">
                    <a:off x="5389775" y="843821"/>
                    <a:ext cx="426531" cy="646331"/>
                  </a:xfrm>
                  <a:prstGeom prst="lightningBol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9" name="Lightning Bolt 48">
                    <a:extLst>
                      <a:ext uri="{FF2B5EF4-FFF2-40B4-BE49-F238E27FC236}">
                        <a16:creationId xmlns:a16="http://schemas.microsoft.com/office/drawing/2014/main" id="{2E721B1F-6DA4-41CD-A090-CF72A789530F}"/>
                      </a:ext>
                    </a:extLst>
                  </p:cNvPr>
                  <p:cNvSpPr/>
                  <p:nvPr/>
                </p:nvSpPr>
                <p:spPr>
                  <a:xfrm rot="552934" flipH="1">
                    <a:off x="5914311" y="852438"/>
                    <a:ext cx="426531" cy="646331"/>
                  </a:xfrm>
                  <a:prstGeom prst="lightningBol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45" name="Group 44">
                  <a:extLst>
                    <a:ext uri="{FF2B5EF4-FFF2-40B4-BE49-F238E27FC236}">
                      <a16:creationId xmlns:a16="http://schemas.microsoft.com/office/drawing/2014/main" id="{A8F996A0-39ED-48AF-BFE1-DE7557BD565B}"/>
                    </a:ext>
                  </a:extLst>
                </p:cNvPr>
                <p:cNvGrpSpPr/>
                <p:nvPr/>
              </p:nvGrpSpPr>
              <p:grpSpPr>
                <a:xfrm rot="10643898">
                  <a:off x="6141951" y="813350"/>
                  <a:ext cx="951067" cy="654948"/>
                  <a:chOff x="5389775" y="843821"/>
                  <a:chExt cx="951067" cy="654948"/>
                </a:xfrm>
              </p:grpSpPr>
              <p:sp>
                <p:nvSpPr>
                  <p:cNvPr id="46" name="Lightning Bolt 45">
                    <a:extLst>
                      <a:ext uri="{FF2B5EF4-FFF2-40B4-BE49-F238E27FC236}">
                        <a16:creationId xmlns:a16="http://schemas.microsoft.com/office/drawing/2014/main" id="{799727FE-523D-483B-AC1E-961B6779FDAC}"/>
                      </a:ext>
                    </a:extLst>
                  </p:cNvPr>
                  <p:cNvSpPr/>
                  <p:nvPr/>
                </p:nvSpPr>
                <p:spPr>
                  <a:xfrm rot="21047066">
                    <a:off x="5389775" y="843821"/>
                    <a:ext cx="426531" cy="646331"/>
                  </a:xfrm>
                  <a:prstGeom prst="lightningBol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7" name="Lightning Bolt 46">
                    <a:extLst>
                      <a:ext uri="{FF2B5EF4-FFF2-40B4-BE49-F238E27FC236}">
                        <a16:creationId xmlns:a16="http://schemas.microsoft.com/office/drawing/2014/main" id="{8BFC66C3-DEEC-49A1-98A6-679EE93E7916}"/>
                      </a:ext>
                    </a:extLst>
                  </p:cNvPr>
                  <p:cNvSpPr/>
                  <p:nvPr/>
                </p:nvSpPr>
                <p:spPr>
                  <a:xfrm rot="552934" flipH="1">
                    <a:off x="5914311" y="852438"/>
                    <a:ext cx="426531" cy="646331"/>
                  </a:xfrm>
                  <a:prstGeom prst="lightningBol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grpSp>
      </p:grpSp>
      <p:grpSp>
        <p:nvGrpSpPr>
          <p:cNvPr id="70" name="Group 69">
            <a:extLst>
              <a:ext uri="{FF2B5EF4-FFF2-40B4-BE49-F238E27FC236}">
                <a16:creationId xmlns:a16="http://schemas.microsoft.com/office/drawing/2014/main" id="{CB940A66-6B54-4580-86AE-5208A435B7E0}"/>
              </a:ext>
            </a:extLst>
          </p:cNvPr>
          <p:cNvGrpSpPr/>
          <p:nvPr/>
        </p:nvGrpSpPr>
        <p:grpSpPr>
          <a:xfrm>
            <a:off x="10452722" y="1596878"/>
            <a:ext cx="1291682" cy="2984723"/>
            <a:chOff x="6742702" y="1680139"/>
            <a:chExt cx="1600200" cy="3697623"/>
          </a:xfrm>
        </p:grpSpPr>
        <p:sp>
          <p:nvSpPr>
            <p:cNvPr id="71" name="Oval 2">
              <a:extLst>
                <a:ext uri="{FF2B5EF4-FFF2-40B4-BE49-F238E27FC236}">
                  <a16:creationId xmlns:a16="http://schemas.microsoft.com/office/drawing/2014/main" id="{B357E200-D3F3-4C6B-BC4D-6DE8F0C6B846}"/>
                </a:ext>
              </a:extLst>
            </p:cNvPr>
            <p:cNvSpPr/>
            <p:nvPr/>
          </p:nvSpPr>
          <p:spPr>
            <a:xfrm rot="2980448">
              <a:off x="7147505" y="4882746"/>
              <a:ext cx="368884" cy="612897"/>
            </a:xfrm>
            <a:prstGeom prst="ellipse">
              <a:avLst/>
            </a:prstGeom>
            <a:solidFill>
              <a:srgbClr val="A4912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2" name="Oval 71">
              <a:extLst>
                <a:ext uri="{FF2B5EF4-FFF2-40B4-BE49-F238E27FC236}">
                  <a16:creationId xmlns:a16="http://schemas.microsoft.com/office/drawing/2014/main" id="{4F9C47EC-285B-4534-A520-3EEB5A1F7C38}"/>
                </a:ext>
              </a:extLst>
            </p:cNvPr>
            <p:cNvSpPr/>
            <p:nvPr/>
          </p:nvSpPr>
          <p:spPr>
            <a:xfrm rot="18788802">
              <a:off x="7565051" y="4886871"/>
              <a:ext cx="368884" cy="612897"/>
            </a:xfrm>
            <a:prstGeom prst="ellipse">
              <a:avLst/>
            </a:prstGeom>
            <a:solidFill>
              <a:srgbClr val="A4912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3" name="Oval 2">
              <a:extLst>
                <a:ext uri="{FF2B5EF4-FFF2-40B4-BE49-F238E27FC236}">
                  <a16:creationId xmlns:a16="http://schemas.microsoft.com/office/drawing/2014/main" id="{47406498-3FC4-4367-A1F5-3C3F685D7F25}"/>
                </a:ext>
              </a:extLst>
            </p:cNvPr>
            <p:cNvSpPr/>
            <p:nvPr/>
          </p:nvSpPr>
          <p:spPr>
            <a:xfrm rot="20847300">
              <a:off x="8030103" y="3428888"/>
              <a:ext cx="312799" cy="54619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4" name="Oval 3">
              <a:extLst>
                <a:ext uri="{FF2B5EF4-FFF2-40B4-BE49-F238E27FC236}">
                  <a16:creationId xmlns:a16="http://schemas.microsoft.com/office/drawing/2014/main" id="{2AFD9C51-3621-44A0-962D-01A60E18BDDE}"/>
                </a:ext>
              </a:extLst>
            </p:cNvPr>
            <p:cNvSpPr/>
            <p:nvPr/>
          </p:nvSpPr>
          <p:spPr>
            <a:xfrm>
              <a:off x="6742702" y="3525801"/>
              <a:ext cx="312799" cy="54619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5" name="Trapezoid 4">
              <a:extLst>
                <a:ext uri="{FF2B5EF4-FFF2-40B4-BE49-F238E27FC236}">
                  <a16:creationId xmlns:a16="http://schemas.microsoft.com/office/drawing/2014/main" id="{5888F640-3BB3-4F86-B113-9554D05FE16B}"/>
                </a:ext>
              </a:extLst>
            </p:cNvPr>
            <p:cNvSpPr/>
            <p:nvPr/>
          </p:nvSpPr>
          <p:spPr>
            <a:xfrm rot="20339459">
              <a:off x="7644944" y="2455116"/>
              <a:ext cx="539238" cy="1368288"/>
            </a:xfrm>
            <a:prstGeom prst="trapezoid">
              <a:avLst>
                <a:gd name="adj" fmla="val 34133"/>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6" name="Trapezoid 5">
              <a:extLst>
                <a:ext uri="{FF2B5EF4-FFF2-40B4-BE49-F238E27FC236}">
                  <a16:creationId xmlns:a16="http://schemas.microsoft.com/office/drawing/2014/main" id="{629AB24B-4F35-4512-AD37-48036010C653}"/>
                </a:ext>
              </a:extLst>
            </p:cNvPr>
            <p:cNvSpPr/>
            <p:nvPr/>
          </p:nvSpPr>
          <p:spPr>
            <a:xfrm rot="1327004">
              <a:off x="6915653" y="2579949"/>
              <a:ext cx="539238" cy="1368288"/>
            </a:xfrm>
            <a:prstGeom prst="trapezoid">
              <a:avLst>
                <a:gd name="adj" fmla="val 34133"/>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7" name="Trapezoid 6">
              <a:extLst>
                <a:ext uri="{FF2B5EF4-FFF2-40B4-BE49-F238E27FC236}">
                  <a16:creationId xmlns:a16="http://schemas.microsoft.com/office/drawing/2014/main" id="{6ED7CD6F-6793-498D-99DA-82374AA3C549}"/>
                </a:ext>
              </a:extLst>
            </p:cNvPr>
            <p:cNvSpPr/>
            <p:nvPr/>
          </p:nvSpPr>
          <p:spPr>
            <a:xfrm>
              <a:off x="6991581" y="2585362"/>
              <a:ext cx="1161436" cy="2661507"/>
            </a:xfrm>
            <a:prstGeom prst="trapezoid">
              <a:avLst>
                <a:gd name="adj" fmla="val 30618"/>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8" name="Isosceles Triangle 7">
              <a:extLst>
                <a:ext uri="{FF2B5EF4-FFF2-40B4-BE49-F238E27FC236}">
                  <a16:creationId xmlns:a16="http://schemas.microsoft.com/office/drawing/2014/main" id="{F70D0F76-485C-44C9-9F86-86E666B2E9D4}"/>
                </a:ext>
              </a:extLst>
            </p:cNvPr>
            <p:cNvSpPr/>
            <p:nvPr/>
          </p:nvSpPr>
          <p:spPr>
            <a:xfrm rot="10800000">
              <a:off x="7406379" y="2585362"/>
              <a:ext cx="331839" cy="492872"/>
            </a:xfrm>
            <a:prstGeom prst="triangl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9" name="Trapezoid 5">
              <a:extLst>
                <a:ext uri="{FF2B5EF4-FFF2-40B4-BE49-F238E27FC236}">
                  <a16:creationId xmlns:a16="http://schemas.microsoft.com/office/drawing/2014/main" id="{945158FB-E125-4AC8-B399-E4B372D15A62}"/>
                </a:ext>
              </a:extLst>
            </p:cNvPr>
            <p:cNvSpPr/>
            <p:nvPr/>
          </p:nvSpPr>
          <p:spPr>
            <a:xfrm rot="324740">
              <a:off x="7020293" y="2618832"/>
              <a:ext cx="539238" cy="2620943"/>
            </a:xfrm>
            <a:prstGeom prst="trapezoid">
              <a:avLst>
                <a:gd name="adj" fmla="val 34133"/>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0" name="Trapezoid 5">
              <a:extLst>
                <a:ext uri="{FF2B5EF4-FFF2-40B4-BE49-F238E27FC236}">
                  <a16:creationId xmlns:a16="http://schemas.microsoft.com/office/drawing/2014/main" id="{C4A68B13-60FE-4265-AF49-8C29D42241B9}"/>
                </a:ext>
              </a:extLst>
            </p:cNvPr>
            <p:cNvSpPr/>
            <p:nvPr/>
          </p:nvSpPr>
          <p:spPr>
            <a:xfrm rot="21310299">
              <a:off x="7563861" y="2607430"/>
              <a:ext cx="539238" cy="2640083"/>
            </a:xfrm>
            <a:prstGeom prst="trapezoid">
              <a:avLst>
                <a:gd name="adj" fmla="val 34133"/>
              </a:avLst>
            </a:prstGeom>
            <a:solidFill>
              <a:srgbClr val="E1AE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1" name="Double Wave 8">
              <a:extLst>
                <a:ext uri="{FF2B5EF4-FFF2-40B4-BE49-F238E27FC236}">
                  <a16:creationId xmlns:a16="http://schemas.microsoft.com/office/drawing/2014/main" id="{77376A73-FFC6-48F7-AE0B-7AB50A10631B}"/>
                </a:ext>
              </a:extLst>
            </p:cNvPr>
            <p:cNvSpPr/>
            <p:nvPr/>
          </p:nvSpPr>
          <p:spPr>
            <a:xfrm rot="5400000">
              <a:off x="7410677" y="2309396"/>
              <a:ext cx="1148527" cy="389153"/>
            </a:xfrm>
            <a:prstGeom prst="doubleWave">
              <a:avLst>
                <a:gd name="adj1" fmla="val 12500"/>
                <a:gd name="adj2" fmla="val -6233"/>
              </a:avLst>
            </a:prstGeom>
            <a:solidFill>
              <a:srgbClr val="826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2" name="Double Wave 8">
              <a:extLst>
                <a:ext uri="{FF2B5EF4-FFF2-40B4-BE49-F238E27FC236}">
                  <a16:creationId xmlns:a16="http://schemas.microsoft.com/office/drawing/2014/main" id="{C3FC74B9-FE73-47E6-BA27-6BE6DF6750B4}"/>
                </a:ext>
              </a:extLst>
            </p:cNvPr>
            <p:cNvSpPr/>
            <p:nvPr/>
          </p:nvSpPr>
          <p:spPr>
            <a:xfrm rot="6254388">
              <a:off x="6706429" y="2205179"/>
              <a:ext cx="1054166" cy="626015"/>
            </a:xfrm>
            <a:prstGeom prst="doubleWave">
              <a:avLst>
                <a:gd name="adj1" fmla="val 12500"/>
                <a:gd name="adj2" fmla="val -6233"/>
              </a:avLst>
            </a:prstGeom>
            <a:solidFill>
              <a:srgbClr val="826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3" name="Oval 82">
              <a:extLst>
                <a:ext uri="{FF2B5EF4-FFF2-40B4-BE49-F238E27FC236}">
                  <a16:creationId xmlns:a16="http://schemas.microsoft.com/office/drawing/2014/main" id="{436B1B71-C9A2-4CBB-B6C2-99DFE7FF5E1E}"/>
                </a:ext>
              </a:extLst>
            </p:cNvPr>
            <p:cNvSpPr/>
            <p:nvPr/>
          </p:nvSpPr>
          <p:spPr>
            <a:xfrm>
              <a:off x="7112465" y="1680139"/>
              <a:ext cx="924408" cy="1064715"/>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4" name="Double Wave 8">
              <a:extLst>
                <a:ext uri="{FF2B5EF4-FFF2-40B4-BE49-F238E27FC236}">
                  <a16:creationId xmlns:a16="http://schemas.microsoft.com/office/drawing/2014/main" id="{6F0DE8CD-F6BE-4019-B29B-383F74C06C13}"/>
                </a:ext>
              </a:extLst>
            </p:cNvPr>
            <p:cNvSpPr/>
            <p:nvPr/>
          </p:nvSpPr>
          <p:spPr>
            <a:xfrm rot="10558211">
              <a:off x="7056034" y="1962904"/>
              <a:ext cx="939446" cy="183183"/>
            </a:xfrm>
            <a:prstGeom prst="doubleWave">
              <a:avLst>
                <a:gd name="adj1" fmla="val 12500"/>
                <a:gd name="adj2" fmla="val -6233"/>
              </a:avLst>
            </a:prstGeom>
            <a:solidFill>
              <a:srgbClr val="826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5" name="Moon 84">
              <a:extLst>
                <a:ext uri="{FF2B5EF4-FFF2-40B4-BE49-F238E27FC236}">
                  <a16:creationId xmlns:a16="http://schemas.microsoft.com/office/drawing/2014/main" id="{CF89F604-77B4-41D3-ADD4-83F01659880C}"/>
                </a:ext>
              </a:extLst>
            </p:cNvPr>
            <p:cNvSpPr/>
            <p:nvPr/>
          </p:nvSpPr>
          <p:spPr>
            <a:xfrm rot="5598382">
              <a:off x="7397516" y="1410397"/>
              <a:ext cx="347157" cy="886643"/>
            </a:xfrm>
            <a:prstGeom prst="moon">
              <a:avLst>
                <a:gd name="adj" fmla="val 61082"/>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6" name="Rounded Rectangle 180">
              <a:extLst>
                <a:ext uri="{FF2B5EF4-FFF2-40B4-BE49-F238E27FC236}">
                  <a16:creationId xmlns:a16="http://schemas.microsoft.com/office/drawing/2014/main" id="{5263FE9C-9055-4ACA-8E15-0A6C58B5C43A}"/>
                </a:ext>
              </a:extLst>
            </p:cNvPr>
            <p:cNvSpPr/>
            <p:nvPr/>
          </p:nvSpPr>
          <p:spPr>
            <a:xfrm>
              <a:off x="7118622" y="1867630"/>
              <a:ext cx="889692" cy="158955"/>
            </a:xfrm>
            <a:prstGeom prst="roundRect">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87" name="Group 86">
              <a:extLst>
                <a:ext uri="{FF2B5EF4-FFF2-40B4-BE49-F238E27FC236}">
                  <a16:creationId xmlns:a16="http://schemas.microsoft.com/office/drawing/2014/main" id="{C15EF3A9-8804-46CB-9513-CCB73379A78E}"/>
                </a:ext>
              </a:extLst>
            </p:cNvPr>
            <p:cNvGrpSpPr/>
            <p:nvPr/>
          </p:nvGrpSpPr>
          <p:grpSpPr>
            <a:xfrm rot="16517298">
              <a:off x="6852944" y="4676434"/>
              <a:ext cx="696612" cy="234958"/>
              <a:chOff x="5323417" y="257560"/>
              <a:chExt cx="2692541" cy="859194"/>
            </a:xfrm>
          </p:grpSpPr>
          <p:grpSp>
            <p:nvGrpSpPr>
              <p:cNvPr id="114" name="Group 113">
                <a:extLst>
                  <a:ext uri="{FF2B5EF4-FFF2-40B4-BE49-F238E27FC236}">
                    <a16:creationId xmlns:a16="http://schemas.microsoft.com/office/drawing/2014/main" id="{B1DFA965-1009-4854-9F28-D63E46D40359}"/>
                  </a:ext>
                </a:extLst>
              </p:cNvPr>
              <p:cNvGrpSpPr/>
              <p:nvPr/>
            </p:nvGrpSpPr>
            <p:grpSpPr>
              <a:xfrm>
                <a:off x="5323417" y="262384"/>
                <a:ext cx="884907" cy="848465"/>
                <a:chOff x="5807994" y="735780"/>
                <a:chExt cx="884907" cy="848465"/>
              </a:xfrm>
            </p:grpSpPr>
            <p:sp>
              <p:nvSpPr>
                <p:cNvPr id="121" name="Arrow: Quad 120">
                  <a:extLst>
                    <a:ext uri="{FF2B5EF4-FFF2-40B4-BE49-F238E27FC236}">
                      <a16:creationId xmlns:a16="http://schemas.microsoft.com/office/drawing/2014/main" id="{0966B009-7803-4FB1-880A-B185C64C6603}"/>
                    </a:ext>
                  </a:extLst>
                </p:cNvPr>
                <p:cNvSpPr/>
                <p:nvPr/>
              </p:nvSpPr>
              <p:spPr>
                <a:xfrm>
                  <a:off x="5807994" y="735780"/>
                  <a:ext cx="884907" cy="848465"/>
                </a:xfrm>
                <a:prstGeom prst="quadArrow">
                  <a:avLst>
                    <a:gd name="adj1" fmla="val 40801"/>
                    <a:gd name="adj2" fmla="val 30634"/>
                    <a:gd name="adj3" fmla="val 19366"/>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2" name="Arrow: Quad 121">
                  <a:extLst>
                    <a:ext uri="{FF2B5EF4-FFF2-40B4-BE49-F238E27FC236}">
                      <a16:creationId xmlns:a16="http://schemas.microsoft.com/office/drawing/2014/main" id="{6D9B7137-599E-4527-BD38-489B20ED4EB8}"/>
                    </a:ext>
                  </a:extLst>
                </p:cNvPr>
                <p:cNvSpPr/>
                <p:nvPr/>
              </p:nvSpPr>
              <p:spPr>
                <a:xfrm>
                  <a:off x="5981840" y="895709"/>
                  <a:ext cx="537214" cy="515091"/>
                </a:xfrm>
                <a:prstGeom prst="quadArrow">
                  <a:avLst>
                    <a:gd name="adj1" fmla="val 40801"/>
                    <a:gd name="adj2" fmla="val 30634"/>
                    <a:gd name="adj3" fmla="val 19366"/>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15" name="Group 114">
                <a:extLst>
                  <a:ext uri="{FF2B5EF4-FFF2-40B4-BE49-F238E27FC236}">
                    <a16:creationId xmlns:a16="http://schemas.microsoft.com/office/drawing/2014/main" id="{FDFB5DA7-9374-4C94-9FBF-2BE3AC536C4F}"/>
                  </a:ext>
                </a:extLst>
              </p:cNvPr>
              <p:cNvGrpSpPr/>
              <p:nvPr/>
            </p:nvGrpSpPr>
            <p:grpSpPr>
              <a:xfrm>
                <a:off x="6227558" y="268289"/>
                <a:ext cx="884907" cy="848465"/>
                <a:chOff x="5807994" y="735780"/>
                <a:chExt cx="884907" cy="848465"/>
              </a:xfrm>
            </p:grpSpPr>
            <p:sp>
              <p:nvSpPr>
                <p:cNvPr id="119" name="Arrow: Quad 118">
                  <a:extLst>
                    <a:ext uri="{FF2B5EF4-FFF2-40B4-BE49-F238E27FC236}">
                      <a16:creationId xmlns:a16="http://schemas.microsoft.com/office/drawing/2014/main" id="{EF737E73-1AFE-4694-AB01-F47183D5D2D2}"/>
                    </a:ext>
                  </a:extLst>
                </p:cNvPr>
                <p:cNvSpPr/>
                <p:nvPr/>
              </p:nvSpPr>
              <p:spPr>
                <a:xfrm>
                  <a:off x="5807994" y="735780"/>
                  <a:ext cx="884907" cy="848465"/>
                </a:xfrm>
                <a:prstGeom prst="quadArrow">
                  <a:avLst>
                    <a:gd name="adj1" fmla="val 40801"/>
                    <a:gd name="adj2" fmla="val 30634"/>
                    <a:gd name="adj3" fmla="val 19366"/>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0" name="Arrow: Quad 119">
                  <a:extLst>
                    <a:ext uri="{FF2B5EF4-FFF2-40B4-BE49-F238E27FC236}">
                      <a16:creationId xmlns:a16="http://schemas.microsoft.com/office/drawing/2014/main" id="{DEE9D128-CCE5-49C6-A204-C5E440F59963}"/>
                    </a:ext>
                  </a:extLst>
                </p:cNvPr>
                <p:cNvSpPr/>
                <p:nvPr/>
              </p:nvSpPr>
              <p:spPr>
                <a:xfrm>
                  <a:off x="5981840" y="895709"/>
                  <a:ext cx="537214" cy="515091"/>
                </a:xfrm>
                <a:prstGeom prst="quadArrow">
                  <a:avLst>
                    <a:gd name="adj1" fmla="val 40801"/>
                    <a:gd name="adj2" fmla="val 30634"/>
                    <a:gd name="adj3" fmla="val 19366"/>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16" name="Group 115">
                <a:extLst>
                  <a:ext uri="{FF2B5EF4-FFF2-40B4-BE49-F238E27FC236}">
                    <a16:creationId xmlns:a16="http://schemas.microsoft.com/office/drawing/2014/main" id="{829B4447-8F3B-4D03-8F16-D9D2AA6E0A0E}"/>
                  </a:ext>
                </a:extLst>
              </p:cNvPr>
              <p:cNvGrpSpPr/>
              <p:nvPr/>
            </p:nvGrpSpPr>
            <p:grpSpPr>
              <a:xfrm>
                <a:off x="7131051" y="257560"/>
                <a:ext cx="884907" cy="848465"/>
                <a:chOff x="5807994" y="735780"/>
                <a:chExt cx="884907" cy="848465"/>
              </a:xfrm>
            </p:grpSpPr>
            <p:sp>
              <p:nvSpPr>
                <p:cNvPr id="117" name="Arrow: Quad 116">
                  <a:extLst>
                    <a:ext uri="{FF2B5EF4-FFF2-40B4-BE49-F238E27FC236}">
                      <a16:creationId xmlns:a16="http://schemas.microsoft.com/office/drawing/2014/main" id="{A65BEA30-2FEF-4BF2-9A70-6AC3D8C7B225}"/>
                    </a:ext>
                  </a:extLst>
                </p:cNvPr>
                <p:cNvSpPr/>
                <p:nvPr/>
              </p:nvSpPr>
              <p:spPr>
                <a:xfrm>
                  <a:off x="5807994" y="735780"/>
                  <a:ext cx="884907" cy="848465"/>
                </a:xfrm>
                <a:prstGeom prst="quadArrow">
                  <a:avLst>
                    <a:gd name="adj1" fmla="val 40801"/>
                    <a:gd name="adj2" fmla="val 30634"/>
                    <a:gd name="adj3" fmla="val 19366"/>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8" name="Arrow: Quad 117">
                  <a:extLst>
                    <a:ext uri="{FF2B5EF4-FFF2-40B4-BE49-F238E27FC236}">
                      <a16:creationId xmlns:a16="http://schemas.microsoft.com/office/drawing/2014/main" id="{A8404094-7417-4EFB-9CDF-BF0E06F5128C}"/>
                    </a:ext>
                  </a:extLst>
                </p:cNvPr>
                <p:cNvSpPr/>
                <p:nvPr/>
              </p:nvSpPr>
              <p:spPr>
                <a:xfrm>
                  <a:off x="5981840" y="895709"/>
                  <a:ext cx="537214" cy="515091"/>
                </a:xfrm>
                <a:prstGeom prst="quadArrow">
                  <a:avLst>
                    <a:gd name="adj1" fmla="val 40801"/>
                    <a:gd name="adj2" fmla="val 30634"/>
                    <a:gd name="adj3" fmla="val 19366"/>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grpSp>
          <p:nvGrpSpPr>
            <p:cNvPr id="88" name="Group 87">
              <a:extLst>
                <a:ext uri="{FF2B5EF4-FFF2-40B4-BE49-F238E27FC236}">
                  <a16:creationId xmlns:a16="http://schemas.microsoft.com/office/drawing/2014/main" id="{9040A0B9-3866-4922-99F5-11E8735C73B1}"/>
                </a:ext>
              </a:extLst>
            </p:cNvPr>
            <p:cNvGrpSpPr/>
            <p:nvPr/>
          </p:nvGrpSpPr>
          <p:grpSpPr>
            <a:xfrm rot="15900631">
              <a:off x="7541426" y="4689141"/>
              <a:ext cx="696612" cy="234958"/>
              <a:chOff x="5323417" y="257560"/>
              <a:chExt cx="2692541" cy="859194"/>
            </a:xfrm>
          </p:grpSpPr>
          <p:grpSp>
            <p:nvGrpSpPr>
              <p:cNvPr id="105" name="Group 104">
                <a:extLst>
                  <a:ext uri="{FF2B5EF4-FFF2-40B4-BE49-F238E27FC236}">
                    <a16:creationId xmlns:a16="http://schemas.microsoft.com/office/drawing/2014/main" id="{A6BDF6BE-FFBC-45EB-B74F-3A221FD1A5FC}"/>
                  </a:ext>
                </a:extLst>
              </p:cNvPr>
              <p:cNvGrpSpPr/>
              <p:nvPr/>
            </p:nvGrpSpPr>
            <p:grpSpPr>
              <a:xfrm>
                <a:off x="5323417" y="262384"/>
                <a:ext cx="884907" cy="848465"/>
                <a:chOff x="5807994" y="735780"/>
                <a:chExt cx="884907" cy="848465"/>
              </a:xfrm>
            </p:grpSpPr>
            <p:sp>
              <p:nvSpPr>
                <p:cNvPr id="112" name="Arrow: Quad 111">
                  <a:extLst>
                    <a:ext uri="{FF2B5EF4-FFF2-40B4-BE49-F238E27FC236}">
                      <a16:creationId xmlns:a16="http://schemas.microsoft.com/office/drawing/2014/main" id="{2C005D32-CBF5-45CF-9B79-6619FF573C5D}"/>
                    </a:ext>
                  </a:extLst>
                </p:cNvPr>
                <p:cNvSpPr/>
                <p:nvPr/>
              </p:nvSpPr>
              <p:spPr>
                <a:xfrm>
                  <a:off x="5807994" y="735780"/>
                  <a:ext cx="884907" cy="848465"/>
                </a:xfrm>
                <a:prstGeom prst="quadArrow">
                  <a:avLst>
                    <a:gd name="adj1" fmla="val 40801"/>
                    <a:gd name="adj2" fmla="val 30634"/>
                    <a:gd name="adj3" fmla="val 19366"/>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3" name="Arrow: Quad 112">
                  <a:extLst>
                    <a:ext uri="{FF2B5EF4-FFF2-40B4-BE49-F238E27FC236}">
                      <a16:creationId xmlns:a16="http://schemas.microsoft.com/office/drawing/2014/main" id="{5F34570B-A653-4E80-B8B4-9145F67D7FE4}"/>
                    </a:ext>
                  </a:extLst>
                </p:cNvPr>
                <p:cNvSpPr/>
                <p:nvPr/>
              </p:nvSpPr>
              <p:spPr>
                <a:xfrm>
                  <a:off x="5981840" y="895709"/>
                  <a:ext cx="537214" cy="515091"/>
                </a:xfrm>
                <a:prstGeom prst="quadArrow">
                  <a:avLst>
                    <a:gd name="adj1" fmla="val 40801"/>
                    <a:gd name="adj2" fmla="val 30634"/>
                    <a:gd name="adj3" fmla="val 19366"/>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06" name="Group 105">
                <a:extLst>
                  <a:ext uri="{FF2B5EF4-FFF2-40B4-BE49-F238E27FC236}">
                    <a16:creationId xmlns:a16="http://schemas.microsoft.com/office/drawing/2014/main" id="{9BD0AB24-CBAE-499B-9EE3-72BA6394343E}"/>
                  </a:ext>
                </a:extLst>
              </p:cNvPr>
              <p:cNvGrpSpPr/>
              <p:nvPr/>
            </p:nvGrpSpPr>
            <p:grpSpPr>
              <a:xfrm>
                <a:off x="6227558" y="268289"/>
                <a:ext cx="884907" cy="848465"/>
                <a:chOff x="5807994" y="735780"/>
                <a:chExt cx="884907" cy="848465"/>
              </a:xfrm>
            </p:grpSpPr>
            <p:sp>
              <p:nvSpPr>
                <p:cNvPr id="110" name="Arrow: Quad 109">
                  <a:extLst>
                    <a:ext uri="{FF2B5EF4-FFF2-40B4-BE49-F238E27FC236}">
                      <a16:creationId xmlns:a16="http://schemas.microsoft.com/office/drawing/2014/main" id="{7A018744-CD6A-4FFC-A32F-EDFA60FEAC46}"/>
                    </a:ext>
                  </a:extLst>
                </p:cNvPr>
                <p:cNvSpPr/>
                <p:nvPr/>
              </p:nvSpPr>
              <p:spPr>
                <a:xfrm>
                  <a:off x="5807994" y="735780"/>
                  <a:ext cx="884907" cy="848465"/>
                </a:xfrm>
                <a:prstGeom prst="quadArrow">
                  <a:avLst>
                    <a:gd name="adj1" fmla="val 40801"/>
                    <a:gd name="adj2" fmla="val 30634"/>
                    <a:gd name="adj3" fmla="val 19366"/>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1" name="Arrow: Quad 110">
                  <a:extLst>
                    <a:ext uri="{FF2B5EF4-FFF2-40B4-BE49-F238E27FC236}">
                      <a16:creationId xmlns:a16="http://schemas.microsoft.com/office/drawing/2014/main" id="{6C8D7B5B-D636-444E-B2B4-B042FE050DC0}"/>
                    </a:ext>
                  </a:extLst>
                </p:cNvPr>
                <p:cNvSpPr/>
                <p:nvPr/>
              </p:nvSpPr>
              <p:spPr>
                <a:xfrm>
                  <a:off x="5981840" y="895709"/>
                  <a:ext cx="537214" cy="515091"/>
                </a:xfrm>
                <a:prstGeom prst="quadArrow">
                  <a:avLst>
                    <a:gd name="adj1" fmla="val 40801"/>
                    <a:gd name="adj2" fmla="val 30634"/>
                    <a:gd name="adj3" fmla="val 19366"/>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07" name="Group 106">
                <a:extLst>
                  <a:ext uri="{FF2B5EF4-FFF2-40B4-BE49-F238E27FC236}">
                    <a16:creationId xmlns:a16="http://schemas.microsoft.com/office/drawing/2014/main" id="{1FAC6F59-38C0-494E-9673-53C0BFA7BC44}"/>
                  </a:ext>
                </a:extLst>
              </p:cNvPr>
              <p:cNvGrpSpPr/>
              <p:nvPr/>
            </p:nvGrpSpPr>
            <p:grpSpPr>
              <a:xfrm>
                <a:off x="7131051" y="257560"/>
                <a:ext cx="884907" cy="848465"/>
                <a:chOff x="5807994" y="735780"/>
                <a:chExt cx="884907" cy="848465"/>
              </a:xfrm>
            </p:grpSpPr>
            <p:sp>
              <p:nvSpPr>
                <p:cNvPr id="108" name="Arrow: Quad 107">
                  <a:extLst>
                    <a:ext uri="{FF2B5EF4-FFF2-40B4-BE49-F238E27FC236}">
                      <a16:creationId xmlns:a16="http://schemas.microsoft.com/office/drawing/2014/main" id="{8D5E07B0-2792-4394-8FA7-BF5E741AC01F}"/>
                    </a:ext>
                  </a:extLst>
                </p:cNvPr>
                <p:cNvSpPr/>
                <p:nvPr/>
              </p:nvSpPr>
              <p:spPr>
                <a:xfrm>
                  <a:off x="5807994" y="735780"/>
                  <a:ext cx="884907" cy="848465"/>
                </a:xfrm>
                <a:prstGeom prst="quadArrow">
                  <a:avLst>
                    <a:gd name="adj1" fmla="val 40801"/>
                    <a:gd name="adj2" fmla="val 30634"/>
                    <a:gd name="adj3" fmla="val 19366"/>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9" name="Arrow: Quad 108">
                  <a:extLst>
                    <a:ext uri="{FF2B5EF4-FFF2-40B4-BE49-F238E27FC236}">
                      <a16:creationId xmlns:a16="http://schemas.microsoft.com/office/drawing/2014/main" id="{F034DE7F-1919-4CF8-B1CE-F56DE70C0CEC}"/>
                    </a:ext>
                  </a:extLst>
                </p:cNvPr>
                <p:cNvSpPr/>
                <p:nvPr/>
              </p:nvSpPr>
              <p:spPr>
                <a:xfrm>
                  <a:off x="5981840" y="895709"/>
                  <a:ext cx="537214" cy="515091"/>
                </a:xfrm>
                <a:prstGeom prst="quadArrow">
                  <a:avLst>
                    <a:gd name="adj1" fmla="val 40801"/>
                    <a:gd name="adj2" fmla="val 30634"/>
                    <a:gd name="adj3" fmla="val 19366"/>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grpSp>
          <p:nvGrpSpPr>
            <p:cNvPr id="89" name="Group 64">
              <a:extLst>
                <a:ext uri="{FF2B5EF4-FFF2-40B4-BE49-F238E27FC236}">
                  <a16:creationId xmlns:a16="http://schemas.microsoft.com/office/drawing/2014/main" id="{6E012FDA-844E-408C-A029-8AE94274DDD0}"/>
                </a:ext>
              </a:extLst>
            </p:cNvPr>
            <p:cNvGrpSpPr/>
            <p:nvPr/>
          </p:nvGrpSpPr>
          <p:grpSpPr>
            <a:xfrm flipH="1">
              <a:off x="7127321" y="3706592"/>
              <a:ext cx="995512" cy="1107825"/>
              <a:chOff x="7543805" y="3605661"/>
              <a:chExt cx="1066795" cy="1042539"/>
            </a:xfrm>
          </p:grpSpPr>
          <p:sp>
            <p:nvSpPr>
              <p:cNvPr id="100" name="Rounded Rectangle 212">
                <a:extLst>
                  <a:ext uri="{FF2B5EF4-FFF2-40B4-BE49-F238E27FC236}">
                    <a16:creationId xmlns:a16="http://schemas.microsoft.com/office/drawing/2014/main" id="{07505CF8-D988-4E51-AF4B-16D56E6AD801}"/>
                  </a:ext>
                </a:extLst>
              </p:cNvPr>
              <p:cNvSpPr/>
              <p:nvPr/>
            </p:nvSpPr>
            <p:spPr>
              <a:xfrm>
                <a:off x="7696200" y="3657600"/>
                <a:ext cx="914400" cy="152400"/>
              </a:xfrm>
              <a:prstGeom prst="roundRect">
                <a:avLst/>
              </a:prstGeom>
              <a:solidFill>
                <a:srgbClr val="D98A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101" name="Group 162">
                <a:extLst>
                  <a:ext uri="{FF2B5EF4-FFF2-40B4-BE49-F238E27FC236}">
                    <a16:creationId xmlns:a16="http://schemas.microsoft.com/office/drawing/2014/main" id="{0C38D743-F996-43EE-8209-A0DDD281360E}"/>
                  </a:ext>
                </a:extLst>
              </p:cNvPr>
              <p:cNvGrpSpPr/>
              <p:nvPr/>
            </p:nvGrpSpPr>
            <p:grpSpPr>
              <a:xfrm>
                <a:off x="7543805" y="3605661"/>
                <a:ext cx="418448" cy="1042539"/>
                <a:chOff x="6827799" y="4847065"/>
                <a:chExt cx="794795" cy="1996712"/>
              </a:xfrm>
              <a:solidFill>
                <a:srgbClr val="D98A33"/>
              </a:solidFill>
            </p:grpSpPr>
            <p:sp>
              <p:nvSpPr>
                <p:cNvPr id="102" name="Double Wave 101">
                  <a:extLst>
                    <a:ext uri="{FF2B5EF4-FFF2-40B4-BE49-F238E27FC236}">
                      <a16:creationId xmlns:a16="http://schemas.microsoft.com/office/drawing/2014/main" id="{D7B1CDA0-3E38-4D1D-A4CB-9C6D369B43E5}"/>
                    </a:ext>
                  </a:extLst>
                </p:cNvPr>
                <p:cNvSpPr/>
                <p:nvPr/>
              </p:nvSpPr>
              <p:spPr>
                <a:xfrm rot="16516316">
                  <a:off x="6407650" y="5697864"/>
                  <a:ext cx="1828800" cy="457200"/>
                </a:xfrm>
                <a:prstGeom prst="doubleWave">
                  <a:avLst>
                    <a:gd name="adj1" fmla="val 12500"/>
                    <a:gd name="adj2" fmla="val -1000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3" name="Double Wave 19">
                  <a:extLst>
                    <a:ext uri="{FF2B5EF4-FFF2-40B4-BE49-F238E27FC236}">
                      <a16:creationId xmlns:a16="http://schemas.microsoft.com/office/drawing/2014/main" id="{DC80F3B3-15AE-4695-9790-7AEBAF4F7CFC}"/>
                    </a:ext>
                  </a:extLst>
                </p:cNvPr>
                <p:cNvSpPr/>
                <p:nvPr/>
              </p:nvSpPr>
              <p:spPr>
                <a:xfrm rot="17633710">
                  <a:off x="6141999" y="5700777"/>
                  <a:ext cx="1828800" cy="457200"/>
                </a:xfrm>
                <a:prstGeom prst="doubleWave">
                  <a:avLst>
                    <a:gd name="adj1" fmla="val 12500"/>
                    <a:gd name="adj2" fmla="val -1000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4" name="Rounded Rectangle 216">
                  <a:extLst>
                    <a:ext uri="{FF2B5EF4-FFF2-40B4-BE49-F238E27FC236}">
                      <a16:creationId xmlns:a16="http://schemas.microsoft.com/office/drawing/2014/main" id="{AE5B9DCA-0ED4-46C1-92A8-180A66DFFDE0}"/>
                    </a:ext>
                  </a:extLst>
                </p:cNvPr>
                <p:cNvSpPr/>
                <p:nvPr/>
              </p:nvSpPr>
              <p:spPr>
                <a:xfrm>
                  <a:off x="7103985" y="4847065"/>
                  <a:ext cx="518609" cy="47088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grpSp>
          <p:nvGrpSpPr>
            <p:cNvPr id="90" name="Group 89">
              <a:extLst>
                <a:ext uri="{FF2B5EF4-FFF2-40B4-BE49-F238E27FC236}">
                  <a16:creationId xmlns:a16="http://schemas.microsoft.com/office/drawing/2014/main" id="{0ACD1523-CCC2-4E51-9D39-6FD41B75900A}"/>
                </a:ext>
              </a:extLst>
            </p:cNvPr>
            <p:cNvGrpSpPr/>
            <p:nvPr/>
          </p:nvGrpSpPr>
          <p:grpSpPr>
            <a:xfrm>
              <a:off x="7293328" y="1828355"/>
              <a:ext cx="528488" cy="178252"/>
              <a:chOff x="5323417" y="257560"/>
              <a:chExt cx="2692541" cy="859194"/>
            </a:xfrm>
          </p:grpSpPr>
          <p:grpSp>
            <p:nvGrpSpPr>
              <p:cNvPr id="91" name="Group 90">
                <a:extLst>
                  <a:ext uri="{FF2B5EF4-FFF2-40B4-BE49-F238E27FC236}">
                    <a16:creationId xmlns:a16="http://schemas.microsoft.com/office/drawing/2014/main" id="{74D8DAD1-5D64-4FB9-A02C-7D9A473E07B6}"/>
                  </a:ext>
                </a:extLst>
              </p:cNvPr>
              <p:cNvGrpSpPr/>
              <p:nvPr/>
            </p:nvGrpSpPr>
            <p:grpSpPr>
              <a:xfrm>
                <a:off x="5323417" y="262384"/>
                <a:ext cx="884907" cy="848465"/>
                <a:chOff x="5807994" y="735780"/>
                <a:chExt cx="884907" cy="848465"/>
              </a:xfrm>
            </p:grpSpPr>
            <p:sp>
              <p:nvSpPr>
                <p:cNvPr id="98" name="Arrow: Quad 97">
                  <a:extLst>
                    <a:ext uri="{FF2B5EF4-FFF2-40B4-BE49-F238E27FC236}">
                      <a16:creationId xmlns:a16="http://schemas.microsoft.com/office/drawing/2014/main" id="{449ED64B-2E55-4191-81EC-DA18598B786E}"/>
                    </a:ext>
                  </a:extLst>
                </p:cNvPr>
                <p:cNvSpPr/>
                <p:nvPr/>
              </p:nvSpPr>
              <p:spPr>
                <a:xfrm>
                  <a:off x="5807994" y="735780"/>
                  <a:ext cx="884907" cy="848465"/>
                </a:xfrm>
                <a:prstGeom prst="quadArrow">
                  <a:avLst>
                    <a:gd name="adj1" fmla="val 40801"/>
                    <a:gd name="adj2" fmla="val 30634"/>
                    <a:gd name="adj3" fmla="val 19366"/>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9" name="Arrow: Quad 98">
                  <a:extLst>
                    <a:ext uri="{FF2B5EF4-FFF2-40B4-BE49-F238E27FC236}">
                      <a16:creationId xmlns:a16="http://schemas.microsoft.com/office/drawing/2014/main" id="{9968290A-6419-47E6-8EEE-D530974D35EC}"/>
                    </a:ext>
                  </a:extLst>
                </p:cNvPr>
                <p:cNvSpPr/>
                <p:nvPr/>
              </p:nvSpPr>
              <p:spPr>
                <a:xfrm>
                  <a:off x="5981840" y="895709"/>
                  <a:ext cx="537214" cy="515091"/>
                </a:xfrm>
                <a:prstGeom prst="quadArrow">
                  <a:avLst>
                    <a:gd name="adj1" fmla="val 40801"/>
                    <a:gd name="adj2" fmla="val 30634"/>
                    <a:gd name="adj3" fmla="val 19366"/>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92" name="Group 91">
                <a:extLst>
                  <a:ext uri="{FF2B5EF4-FFF2-40B4-BE49-F238E27FC236}">
                    <a16:creationId xmlns:a16="http://schemas.microsoft.com/office/drawing/2014/main" id="{709FCB85-FC23-46BE-85F3-18C66A16DB08}"/>
                  </a:ext>
                </a:extLst>
              </p:cNvPr>
              <p:cNvGrpSpPr/>
              <p:nvPr/>
            </p:nvGrpSpPr>
            <p:grpSpPr>
              <a:xfrm>
                <a:off x="6227558" y="268289"/>
                <a:ext cx="884907" cy="848465"/>
                <a:chOff x="5807994" y="735780"/>
                <a:chExt cx="884907" cy="848465"/>
              </a:xfrm>
            </p:grpSpPr>
            <p:sp>
              <p:nvSpPr>
                <p:cNvPr id="96" name="Arrow: Quad 95">
                  <a:extLst>
                    <a:ext uri="{FF2B5EF4-FFF2-40B4-BE49-F238E27FC236}">
                      <a16:creationId xmlns:a16="http://schemas.microsoft.com/office/drawing/2014/main" id="{00C23412-41E4-4375-9390-53261208CE26}"/>
                    </a:ext>
                  </a:extLst>
                </p:cNvPr>
                <p:cNvSpPr/>
                <p:nvPr/>
              </p:nvSpPr>
              <p:spPr>
                <a:xfrm>
                  <a:off x="5807994" y="735780"/>
                  <a:ext cx="884907" cy="848465"/>
                </a:xfrm>
                <a:prstGeom prst="quadArrow">
                  <a:avLst>
                    <a:gd name="adj1" fmla="val 40801"/>
                    <a:gd name="adj2" fmla="val 30634"/>
                    <a:gd name="adj3" fmla="val 19366"/>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7" name="Arrow: Quad 96">
                  <a:extLst>
                    <a:ext uri="{FF2B5EF4-FFF2-40B4-BE49-F238E27FC236}">
                      <a16:creationId xmlns:a16="http://schemas.microsoft.com/office/drawing/2014/main" id="{86B8C7F0-5BE0-4250-B960-35C301C5A05C}"/>
                    </a:ext>
                  </a:extLst>
                </p:cNvPr>
                <p:cNvSpPr/>
                <p:nvPr/>
              </p:nvSpPr>
              <p:spPr>
                <a:xfrm>
                  <a:off x="5981840" y="895709"/>
                  <a:ext cx="537214" cy="515091"/>
                </a:xfrm>
                <a:prstGeom prst="quadArrow">
                  <a:avLst>
                    <a:gd name="adj1" fmla="val 40801"/>
                    <a:gd name="adj2" fmla="val 30634"/>
                    <a:gd name="adj3" fmla="val 19366"/>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93" name="Group 92">
                <a:extLst>
                  <a:ext uri="{FF2B5EF4-FFF2-40B4-BE49-F238E27FC236}">
                    <a16:creationId xmlns:a16="http://schemas.microsoft.com/office/drawing/2014/main" id="{F52BA574-75B3-452E-96C2-BE27A7EF72B2}"/>
                  </a:ext>
                </a:extLst>
              </p:cNvPr>
              <p:cNvGrpSpPr/>
              <p:nvPr/>
            </p:nvGrpSpPr>
            <p:grpSpPr>
              <a:xfrm>
                <a:off x="7131051" y="257560"/>
                <a:ext cx="884907" cy="848465"/>
                <a:chOff x="5807994" y="735780"/>
                <a:chExt cx="884907" cy="848465"/>
              </a:xfrm>
            </p:grpSpPr>
            <p:sp>
              <p:nvSpPr>
                <p:cNvPr id="94" name="Arrow: Quad 93">
                  <a:extLst>
                    <a:ext uri="{FF2B5EF4-FFF2-40B4-BE49-F238E27FC236}">
                      <a16:creationId xmlns:a16="http://schemas.microsoft.com/office/drawing/2014/main" id="{EEDAE70C-D1E9-4AE5-A63D-A1059F3F65B5}"/>
                    </a:ext>
                  </a:extLst>
                </p:cNvPr>
                <p:cNvSpPr/>
                <p:nvPr/>
              </p:nvSpPr>
              <p:spPr>
                <a:xfrm>
                  <a:off x="5807994" y="735780"/>
                  <a:ext cx="884907" cy="848465"/>
                </a:xfrm>
                <a:prstGeom prst="quadArrow">
                  <a:avLst>
                    <a:gd name="adj1" fmla="val 40801"/>
                    <a:gd name="adj2" fmla="val 30634"/>
                    <a:gd name="adj3" fmla="val 19366"/>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5" name="Arrow: Quad 94">
                  <a:extLst>
                    <a:ext uri="{FF2B5EF4-FFF2-40B4-BE49-F238E27FC236}">
                      <a16:creationId xmlns:a16="http://schemas.microsoft.com/office/drawing/2014/main" id="{C79AF7AE-E15D-438B-8057-3BCF1F75BD6F}"/>
                    </a:ext>
                  </a:extLst>
                </p:cNvPr>
                <p:cNvSpPr/>
                <p:nvPr/>
              </p:nvSpPr>
              <p:spPr>
                <a:xfrm>
                  <a:off x="5981840" y="895709"/>
                  <a:ext cx="537214" cy="515091"/>
                </a:xfrm>
                <a:prstGeom prst="quadArrow">
                  <a:avLst>
                    <a:gd name="adj1" fmla="val 40801"/>
                    <a:gd name="adj2" fmla="val 30634"/>
                    <a:gd name="adj3" fmla="val 19366"/>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grpSp>
    </p:spTree>
    <p:extLst>
      <p:ext uri="{BB962C8B-B14F-4D97-AF65-F5344CB8AC3E}">
        <p14:creationId xmlns:p14="http://schemas.microsoft.com/office/powerpoint/2010/main" val="512864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26"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down)">
                                      <p:cBhvr>
                                        <p:cTn id="15" dur="580">
                                          <p:stCondLst>
                                            <p:cond delay="0"/>
                                          </p:stCondLst>
                                        </p:cTn>
                                        <p:tgtEl>
                                          <p:spTgt spid="24"/>
                                        </p:tgtEl>
                                      </p:cBhvr>
                                    </p:animEffect>
                                    <p:anim calcmode="lin" valueType="num">
                                      <p:cBhvr>
                                        <p:cTn id="16"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21" dur="26">
                                          <p:stCondLst>
                                            <p:cond delay="650"/>
                                          </p:stCondLst>
                                        </p:cTn>
                                        <p:tgtEl>
                                          <p:spTgt spid="24"/>
                                        </p:tgtEl>
                                      </p:cBhvr>
                                      <p:to x="100000" y="60000"/>
                                    </p:animScale>
                                    <p:animScale>
                                      <p:cBhvr>
                                        <p:cTn id="22" dur="166" decel="50000">
                                          <p:stCondLst>
                                            <p:cond delay="676"/>
                                          </p:stCondLst>
                                        </p:cTn>
                                        <p:tgtEl>
                                          <p:spTgt spid="24"/>
                                        </p:tgtEl>
                                      </p:cBhvr>
                                      <p:to x="100000" y="100000"/>
                                    </p:animScale>
                                    <p:animScale>
                                      <p:cBhvr>
                                        <p:cTn id="23" dur="26">
                                          <p:stCondLst>
                                            <p:cond delay="1312"/>
                                          </p:stCondLst>
                                        </p:cTn>
                                        <p:tgtEl>
                                          <p:spTgt spid="24"/>
                                        </p:tgtEl>
                                      </p:cBhvr>
                                      <p:to x="100000" y="80000"/>
                                    </p:animScale>
                                    <p:animScale>
                                      <p:cBhvr>
                                        <p:cTn id="24" dur="166" decel="50000">
                                          <p:stCondLst>
                                            <p:cond delay="1338"/>
                                          </p:stCondLst>
                                        </p:cTn>
                                        <p:tgtEl>
                                          <p:spTgt spid="24"/>
                                        </p:tgtEl>
                                      </p:cBhvr>
                                      <p:to x="100000" y="100000"/>
                                    </p:animScale>
                                    <p:animScale>
                                      <p:cBhvr>
                                        <p:cTn id="25" dur="26">
                                          <p:stCondLst>
                                            <p:cond delay="1642"/>
                                          </p:stCondLst>
                                        </p:cTn>
                                        <p:tgtEl>
                                          <p:spTgt spid="24"/>
                                        </p:tgtEl>
                                      </p:cBhvr>
                                      <p:to x="100000" y="90000"/>
                                    </p:animScale>
                                    <p:animScale>
                                      <p:cBhvr>
                                        <p:cTn id="26" dur="166" decel="50000">
                                          <p:stCondLst>
                                            <p:cond delay="1668"/>
                                          </p:stCondLst>
                                        </p:cTn>
                                        <p:tgtEl>
                                          <p:spTgt spid="24"/>
                                        </p:tgtEl>
                                      </p:cBhvr>
                                      <p:to x="100000" y="100000"/>
                                    </p:animScale>
                                    <p:animScale>
                                      <p:cBhvr>
                                        <p:cTn id="27" dur="26">
                                          <p:stCondLst>
                                            <p:cond delay="1808"/>
                                          </p:stCondLst>
                                        </p:cTn>
                                        <p:tgtEl>
                                          <p:spTgt spid="24"/>
                                        </p:tgtEl>
                                      </p:cBhvr>
                                      <p:to x="100000" y="95000"/>
                                    </p:animScale>
                                    <p:animScale>
                                      <p:cBhvr>
                                        <p:cTn id="28" dur="166" decel="50000">
                                          <p:stCondLst>
                                            <p:cond delay="1834"/>
                                          </p:stCondLst>
                                        </p:cTn>
                                        <p:tgtEl>
                                          <p:spTgt spid="24"/>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childTnLst>
                                </p:cTn>
                              </p:par>
                              <p:par>
                                <p:cTn id="33" presetID="26" presetClass="entr" presetSubtype="0" fill="hold" nodeType="withEffect">
                                  <p:stCondLst>
                                    <p:cond delay="0"/>
                                  </p:stCondLst>
                                  <p:childTnLst>
                                    <p:set>
                                      <p:cBhvr>
                                        <p:cTn id="34" dur="1" fill="hold">
                                          <p:stCondLst>
                                            <p:cond delay="0"/>
                                          </p:stCondLst>
                                        </p:cTn>
                                        <p:tgtEl>
                                          <p:spTgt spid="70"/>
                                        </p:tgtEl>
                                        <p:attrNameLst>
                                          <p:attrName>style.visibility</p:attrName>
                                        </p:attrNameLst>
                                      </p:cBhvr>
                                      <p:to>
                                        <p:strVal val="visible"/>
                                      </p:to>
                                    </p:set>
                                    <p:animEffect transition="in" filter="wipe(down)">
                                      <p:cBhvr>
                                        <p:cTn id="35" dur="580">
                                          <p:stCondLst>
                                            <p:cond delay="0"/>
                                          </p:stCondLst>
                                        </p:cTn>
                                        <p:tgtEl>
                                          <p:spTgt spid="70"/>
                                        </p:tgtEl>
                                      </p:cBhvr>
                                    </p:animEffect>
                                    <p:anim calcmode="lin" valueType="num">
                                      <p:cBhvr>
                                        <p:cTn id="36" dur="1822" tmFilter="0,0; 0.14,0.36; 0.43,0.73; 0.71,0.91; 1.0,1.0">
                                          <p:stCondLst>
                                            <p:cond delay="0"/>
                                          </p:stCondLst>
                                        </p:cTn>
                                        <p:tgtEl>
                                          <p:spTgt spid="70"/>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70"/>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70"/>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70"/>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70"/>
                                        </p:tgtEl>
                                        <p:attrNameLst>
                                          <p:attrName>ppt_y</p:attrName>
                                        </p:attrNameLst>
                                      </p:cBhvr>
                                      <p:tavLst>
                                        <p:tav tm="0" fmla="#ppt_y-sin(pi*$)/81">
                                          <p:val>
                                            <p:fltVal val="0"/>
                                          </p:val>
                                        </p:tav>
                                        <p:tav tm="100000">
                                          <p:val>
                                            <p:fltVal val="1"/>
                                          </p:val>
                                        </p:tav>
                                      </p:tavLst>
                                    </p:anim>
                                    <p:animScale>
                                      <p:cBhvr>
                                        <p:cTn id="41" dur="26">
                                          <p:stCondLst>
                                            <p:cond delay="650"/>
                                          </p:stCondLst>
                                        </p:cTn>
                                        <p:tgtEl>
                                          <p:spTgt spid="70"/>
                                        </p:tgtEl>
                                      </p:cBhvr>
                                      <p:to x="100000" y="60000"/>
                                    </p:animScale>
                                    <p:animScale>
                                      <p:cBhvr>
                                        <p:cTn id="42" dur="166" decel="50000">
                                          <p:stCondLst>
                                            <p:cond delay="676"/>
                                          </p:stCondLst>
                                        </p:cTn>
                                        <p:tgtEl>
                                          <p:spTgt spid="70"/>
                                        </p:tgtEl>
                                      </p:cBhvr>
                                      <p:to x="100000" y="100000"/>
                                    </p:animScale>
                                    <p:animScale>
                                      <p:cBhvr>
                                        <p:cTn id="43" dur="26">
                                          <p:stCondLst>
                                            <p:cond delay="1312"/>
                                          </p:stCondLst>
                                        </p:cTn>
                                        <p:tgtEl>
                                          <p:spTgt spid="70"/>
                                        </p:tgtEl>
                                      </p:cBhvr>
                                      <p:to x="100000" y="80000"/>
                                    </p:animScale>
                                    <p:animScale>
                                      <p:cBhvr>
                                        <p:cTn id="44" dur="166" decel="50000">
                                          <p:stCondLst>
                                            <p:cond delay="1338"/>
                                          </p:stCondLst>
                                        </p:cTn>
                                        <p:tgtEl>
                                          <p:spTgt spid="70"/>
                                        </p:tgtEl>
                                      </p:cBhvr>
                                      <p:to x="100000" y="100000"/>
                                    </p:animScale>
                                    <p:animScale>
                                      <p:cBhvr>
                                        <p:cTn id="45" dur="26">
                                          <p:stCondLst>
                                            <p:cond delay="1642"/>
                                          </p:stCondLst>
                                        </p:cTn>
                                        <p:tgtEl>
                                          <p:spTgt spid="70"/>
                                        </p:tgtEl>
                                      </p:cBhvr>
                                      <p:to x="100000" y="90000"/>
                                    </p:animScale>
                                    <p:animScale>
                                      <p:cBhvr>
                                        <p:cTn id="46" dur="166" decel="50000">
                                          <p:stCondLst>
                                            <p:cond delay="1668"/>
                                          </p:stCondLst>
                                        </p:cTn>
                                        <p:tgtEl>
                                          <p:spTgt spid="70"/>
                                        </p:tgtEl>
                                      </p:cBhvr>
                                      <p:to x="100000" y="100000"/>
                                    </p:animScale>
                                    <p:animScale>
                                      <p:cBhvr>
                                        <p:cTn id="47" dur="26">
                                          <p:stCondLst>
                                            <p:cond delay="1808"/>
                                          </p:stCondLst>
                                        </p:cTn>
                                        <p:tgtEl>
                                          <p:spTgt spid="70"/>
                                        </p:tgtEl>
                                      </p:cBhvr>
                                      <p:to x="100000" y="95000"/>
                                    </p:animScale>
                                    <p:animScale>
                                      <p:cBhvr>
                                        <p:cTn id="48" dur="166" decel="50000">
                                          <p:stCondLst>
                                            <p:cond delay="1834"/>
                                          </p:stCondLst>
                                        </p:cTn>
                                        <p:tgtEl>
                                          <p:spTgt spid="7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56385"/>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http://rationalfaiths.com/wp-content/uploads/2014/12/young-man-being-ordained-253400-tablet-e1417652866359.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5" name="AutoShape 6" descr="http://rationalfaiths.com/wp-content/uploads/2014/12/young-man-being-ordained-253400-tablet-e1417652866359.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7" name="AutoShape 8" descr="Mormonism is Not Book of Mormon Christianity"/>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13" name="TextBox 12"/>
          <p:cNvSpPr txBox="1"/>
          <p:nvPr/>
        </p:nvSpPr>
        <p:spPr>
          <a:xfrm>
            <a:off x="0" y="1745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Son’s Names Were Signs</a:t>
            </a:r>
          </a:p>
        </p:txBody>
      </p:sp>
      <p:sp>
        <p:nvSpPr>
          <p:cNvPr id="24" name="TextBox 23"/>
          <p:cNvSpPr txBox="1"/>
          <p:nvPr/>
        </p:nvSpPr>
        <p:spPr>
          <a:xfrm>
            <a:off x="765175" y="1708674"/>
            <a:ext cx="4646580" cy="2862322"/>
          </a:xfrm>
          <a:prstGeom prst="rect">
            <a:avLst/>
          </a:prstGeom>
          <a:noFill/>
        </p:spPr>
        <p:txBody>
          <a:bodyPr wrap="square" rtlCol="0">
            <a:spAutoFit/>
          </a:bodyPr>
          <a:lstStyle/>
          <a:p>
            <a:r>
              <a:rPr lang="en-US" dirty="0">
                <a:solidFill>
                  <a:schemeClr val="bg1"/>
                </a:solidFill>
                <a:latin typeface="Calibri" panose="020F0502020204030204" pitchFamily="34" charset="0"/>
              </a:rPr>
              <a:t>Their names represent three themes that are prevalent in Isaiah’s writings: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(1) the destruction the people would face if they persisted in wickedness,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(2) the eventual gathering of Israel back to the promised land and God’s covenant, and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(3) the power of Jesus Christ to save His people.</a:t>
            </a:r>
          </a:p>
        </p:txBody>
      </p:sp>
      <p:pic>
        <p:nvPicPr>
          <p:cNvPr id="3074" name="Picture 2" descr="http://mormonbible.org/files/2009/10/Isaiah-morm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0261" y="1637684"/>
            <a:ext cx="5510235" cy="3802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4494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67959"/>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http://rationalfaiths.com/wp-content/uploads/2014/12/young-man-being-ordained-253400-tablet-e1417652866359.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5" name="AutoShape 6" descr="http://rationalfaiths.com/wp-content/uploads/2014/12/young-man-being-ordained-253400-tablet-e1417652866359.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7" name="AutoShape 8" descr="Mormonism is Not Book of Mormon Christianity"/>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13" name="TextBox 12"/>
          <p:cNvSpPr txBox="1"/>
          <p:nvPr/>
        </p:nvSpPr>
        <p:spPr>
          <a:xfrm>
            <a:off x="0" y="1745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The Prophecies</a:t>
            </a:r>
          </a:p>
        </p:txBody>
      </p:sp>
      <p:sp>
        <p:nvSpPr>
          <p:cNvPr id="24" name="TextBox 23"/>
          <p:cNvSpPr txBox="1"/>
          <p:nvPr/>
        </p:nvSpPr>
        <p:spPr>
          <a:xfrm>
            <a:off x="460375" y="1186160"/>
            <a:ext cx="1660785" cy="369332"/>
          </a:xfrm>
          <a:prstGeom prst="rect">
            <a:avLst/>
          </a:prstGeom>
          <a:solidFill>
            <a:srgbClr val="7030A0"/>
          </a:solidFill>
          <a:ln>
            <a:solidFill>
              <a:schemeClr val="tx1"/>
            </a:solidFill>
          </a:ln>
        </p:spPr>
        <p:txBody>
          <a:bodyPr wrap="square" rtlCol="0">
            <a:spAutoFit/>
          </a:bodyPr>
          <a:lstStyle/>
          <a:p>
            <a:r>
              <a:rPr lang="en-US" dirty="0">
                <a:solidFill>
                  <a:schemeClr val="bg1"/>
                </a:solidFill>
                <a:latin typeface="Calibri" panose="020F0502020204030204" pitchFamily="34" charset="0"/>
              </a:rPr>
              <a:t>Isaiah 6:11-13</a:t>
            </a:r>
          </a:p>
        </p:txBody>
      </p:sp>
      <p:sp>
        <p:nvSpPr>
          <p:cNvPr id="20" name="TextBox 19"/>
          <p:cNvSpPr txBox="1"/>
          <p:nvPr/>
        </p:nvSpPr>
        <p:spPr>
          <a:xfrm>
            <a:off x="460375" y="1768414"/>
            <a:ext cx="1660785" cy="1200329"/>
          </a:xfrm>
          <a:prstGeom prst="rect">
            <a:avLst/>
          </a:prstGeom>
          <a:solidFill>
            <a:srgbClr val="7030A0"/>
          </a:solidFill>
          <a:ln>
            <a:solidFill>
              <a:schemeClr val="tx1"/>
            </a:solidFill>
          </a:ln>
        </p:spPr>
        <p:txBody>
          <a:bodyPr wrap="square" rtlCol="0">
            <a:spAutoFit/>
          </a:bodyPr>
          <a:lstStyle/>
          <a:p>
            <a:pPr algn="ctr"/>
            <a:r>
              <a:rPr lang="en-US" dirty="0">
                <a:solidFill>
                  <a:schemeClr val="bg1"/>
                </a:solidFill>
                <a:latin typeface="Calibri" panose="020F0502020204030204" pitchFamily="34" charset="0"/>
              </a:rPr>
              <a:t>Israel will be scattered and taken into captivity</a:t>
            </a:r>
          </a:p>
        </p:txBody>
      </p:sp>
      <p:sp>
        <p:nvSpPr>
          <p:cNvPr id="21" name="TextBox 20"/>
          <p:cNvSpPr txBox="1"/>
          <p:nvPr/>
        </p:nvSpPr>
        <p:spPr>
          <a:xfrm>
            <a:off x="460375" y="3113206"/>
            <a:ext cx="1660785" cy="1754326"/>
          </a:xfrm>
          <a:prstGeom prst="rect">
            <a:avLst/>
          </a:prstGeom>
          <a:solidFill>
            <a:srgbClr val="7030A0"/>
          </a:solidFill>
          <a:ln>
            <a:solidFill>
              <a:schemeClr val="tx1"/>
            </a:solidFill>
          </a:ln>
        </p:spPr>
        <p:txBody>
          <a:bodyPr wrap="square" rtlCol="0">
            <a:spAutoFit/>
          </a:bodyPr>
          <a:lstStyle/>
          <a:p>
            <a:pPr algn="ctr"/>
            <a:r>
              <a:rPr lang="en-US" dirty="0">
                <a:solidFill>
                  <a:schemeClr val="bg1"/>
                </a:solidFill>
                <a:latin typeface="Calibri" panose="020F0502020204030204" pitchFamily="34" charset="0"/>
              </a:rPr>
              <a:t>The House of Israel will survive and Christ will be born through this lineage</a:t>
            </a:r>
          </a:p>
        </p:txBody>
      </p:sp>
      <p:grpSp>
        <p:nvGrpSpPr>
          <p:cNvPr id="4" name="Group 3"/>
          <p:cNvGrpSpPr/>
          <p:nvPr/>
        </p:nvGrpSpPr>
        <p:grpSpPr>
          <a:xfrm>
            <a:off x="9762576" y="1186160"/>
            <a:ext cx="1660785" cy="3721575"/>
            <a:chOff x="2494029" y="1186160"/>
            <a:chExt cx="1660785" cy="3721575"/>
          </a:xfrm>
        </p:grpSpPr>
        <p:sp>
          <p:nvSpPr>
            <p:cNvPr id="10" name="TextBox 9"/>
            <p:cNvSpPr txBox="1"/>
            <p:nvPr/>
          </p:nvSpPr>
          <p:spPr>
            <a:xfrm>
              <a:off x="2494029" y="1186160"/>
              <a:ext cx="1660785" cy="369332"/>
            </a:xfrm>
            <a:prstGeom prst="rect">
              <a:avLst/>
            </a:prstGeom>
            <a:solidFill>
              <a:schemeClr val="accent6">
                <a:lumMod val="75000"/>
              </a:schemeClr>
            </a:solidFill>
            <a:ln>
              <a:solidFill>
                <a:schemeClr val="tx1"/>
              </a:solidFill>
            </a:ln>
          </p:spPr>
          <p:txBody>
            <a:bodyPr wrap="square" rtlCol="0">
              <a:spAutoFit/>
            </a:bodyPr>
            <a:lstStyle/>
            <a:p>
              <a:r>
                <a:rPr lang="en-US" dirty="0">
                  <a:solidFill>
                    <a:schemeClr val="bg1"/>
                  </a:solidFill>
                  <a:latin typeface="Calibri" panose="020F0502020204030204" pitchFamily="34" charset="0"/>
                </a:rPr>
                <a:t>Isaiah 7:14-16</a:t>
              </a:r>
            </a:p>
          </p:txBody>
        </p:sp>
        <p:sp>
          <p:nvSpPr>
            <p:cNvPr id="22" name="TextBox 21"/>
            <p:cNvSpPr txBox="1"/>
            <p:nvPr/>
          </p:nvSpPr>
          <p:spPr>
            <a:xfrm>
              <a:off x="2494029" y="1768414"/>
              <a:ext cx="1660785" cy="3139321"/>
            </a:xfrm>
            <a:prstGeom prst="rect">
              <a:avLst/>
            </a:prstGeom>
            <a:solidFill>
              <a:schemeClr val="accent6">
                <a:lumMod val="75000"/>
              </a:schemeClr>
            </a:solidFill>
            <a:ln>
              <a:solidFill>
                <a:schemeClr val="tx1"/>
              </a:solidFill>
            </a:ln>
          </p:spPr>
          <p:txBody>
            <a:bodyPr wrap="square" rtlCol="0">
              <a:spAutoFit/>
            </a:bodyPr>
            <a:lstStyle/>
            <a:p>
              <a:pPr algn="ctr"/>
              <a:r>
                <a:rPr lang="en-US" dirty="0">
                  <a:solidFill>
                    <a:schemeClr val="bg1"/>
                  </a:solidFill>
                  <a:latin typeface="Calibri" panose="020F0502020204030204" pitchFamily="34" charset="0"/>
                </a:rPr>
                <a:t>A sign shall be given and a virgin will conceive the Son of God and call his name “Immanuel”</a:t>
              </a:r>
            </a:p>
            <a:p>
              <a:pPr algn="ctr"/>
              <a:r>
                <a:rPr lang="en-US" dirty="0">
                  <a:solidFill>
                    <a:schemeClr val="bg1"/>
                  </a:solidFill>
                  <a:latin typeface="Calibri" panose="020F0502020204030204" pitchFamily="34" charset="0"/>
                </a:rPr>
                <a:t>And shall come through humble circumstances</a:t>
              </a:r>
            </a:p>
          </p:txBody>
        </p:sp>
      </p:grpSp>
      <p:pic>
        <p:nvPicPr>
          <p:cNvPr id="2050" name="Picture 2" descr="https://s-media-cache-ak0.pinimg.com/236x/78/4a/ee/784aee12f8b7e424dbb9cebc195d66d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3575" y="3785197"/>
            <a:ext cx="2247900" cy="261937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www.lds.org/bc/content/shared/content/images/gospel-library/manual/32501/32501_all_024_01-Diaspor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4242" y="1813043"/>
            <a:ext cx="4286250" cy="2600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9730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http://rationalfaiths.com/wp-content/uploads/2014/12/young-man-being-ordained-253400-tablet-e1417652866359.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5" name="AutoShape 6" descr="http://rationalfaiths.com/wp-content/uploads/2014/12/young-man-being-ordained-253400-tablet-e1417652866359.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7" name="AutoShape 8" descr="Mormonism is Not Book of Mormon Christianity"/>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13" name="TextBox 12"/>
          <p:cNvSpPr txBox="1"/>
          <p:nvPr/>
        </p:nvSpPr>
        <p:spPr>
          <a:xfrm>
            <a:off x="0" y="1745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A Choice to Obedience or Rebellion</a:t>
            </a:r>
          </a:p>
        </p:txBody>
      </p:sp>
      <p:grpSp>
        <p:nvGrpSpPr>
          <p:cNvPr id="4" name="Group 3"/>
          <p:cNvGrpSpPr/>
          <p:nvPr/>
        </p:nvGrpSpPr>
        <p:grpSpPr>
          <a:xfrm>
            <a:off x="460375" y="1549730"/>
            <a:ext cx="2749356" cy="2195082"/>
            <a:chOff x="460375" y="1180398"/>
            <a:chExt cx="2749356" cy="2195082"/>
          </a:xfrm>
        </p:grpSpPr>
        <p:sp>
          <p:nvSpPr>
            <p:cNvPr id="11" name="TextBox 10"/>
            <p:cNvSpPr txBox="1"/>
            <p:nvPr/>
          </p:nvSpPr>
          <p:spPr>
            <a:xfrm>
              <a:off x="460375" y="1180398"/>
              <a:ext cx="2749356" cy="369332"/>
            </a:xfrm>
            <a:prstGeom prst="rect">
              <a:avLst/>
            </a:prstGeom>
            <a:solidFill>
              <a:schemeClr val="accent5">
                <a:lumMod val="75000"/>
              </a:schemeClr>
            </a:solidFill>
            <a:ln>
              <a:solidFill>
                <a:schemeClr val="tx1"/>
              </a:solidFill>
            </a:ln>
          </p:spPr>
          <p:txBody>
            <a:bodyPr wrap="square" rtlCol="0">
              <a:spAutoFit/>
            </a:bodyPr>
            <a:lstStyle/>
            <a:p>
              <a:pPr algn="ctr"/>
              <a:r>
                <a:rPr lang="en-US" dirty="0">
                  <a:solidFill>
                    <a:schemeClr val="bg1"/>
                  </a:solidFill>
                  <a:latin typeface="Calibri" panose="020F0502020204030204" pitchFamily="34" charset="0"/>
                </a:rPr>
                <a:t>Isaiah 8: 13, 16-17</a:t>
              </a:r>
            </a:p>
          </p:txBody>
        </p:sp>
        <p:sp>
          <p:nvSpPr>
            <p:cNvPr id="23" name="TextBox 22"/>
            <p:cNvSpPr txBox="1"/>
            <p:nvPr/>
          </p:nvSpPr>
          <p:spPr>
            <a:xfrm>
              <a:off x="460375" y="1661356"/>
              <a:ext cx="2749356" cy="646331"/>
            </a:xfrm>
            <a:prstGeom prst="rect">
              <a:avLst/>
            </a:prstGeom>
            <a:solidFill>
              <a:schemeClr val="accent5">
                <a:lumMod val="75000"/>
              </a:schemeClr>
            </a:solidFill>
            <a:ln>
              <a:solidFill>
                <a:schemeClr val="tx1"/>
              </a:solidFill>
            </a:ln>
          </p:spPr>
          <p:txBody>
            <a:bodyPr wrap="square" rtlCol="0">
              <a:spAutoFit/>
            </a:bodyPr>
            <a:lstStyle/>
            <a:p>
              <a:pPr algn="ctr"/>
              <a:r>
                <a:rPr lang="en-US" dirty="0">
                  <a:solidFill>
                    <a:schemeClr val="bg1"/>
                  </a:solidFill>
                  <a:latin typeface="Calibri" panose="020F0502020204030204" pitchFamily="34" charset="0"/>
                </a:rPr>
                <a:t>Sanctify</a:t>
              </a:r>
            </a:p>
            <a:p>
              <a:pPr algn="ctr"/>
              <a:r>
                <a:rPr lang="en-US" dirty="0">
                  <a:solidFill>
                    <a:schemeClr val="bg1"/>
                  </a:solidFill>
                  <a:latin typeface="Calibri" panose="020F0502020204030204" pitchFamily="34" charset="0"/>
                </a:rPr>
                <a:t>Fear—Reverence the Lord</a:t>
              </a:r>
            </a:p>
          </p:txBody>
        </p:sp>
        <p:sp>
          <p:nvSpPr>
            <p:cNvPr id="25" name="TextBox 24"/>
            <p:cNvSpPr txBox="1"/>
            <p:nvPr/>
          </p:nvSpPr>
          <p:spPr>
            <a:xfrm>
              <a:off x="460375" y="2452150"/>
              <a:ext cx="2749356" cy="923330"/>
            </a:xfrm>
            <a:prstGeom prst="rect">
              <a:avLst/>
            </a:prstGeom>
            <a:solidFill>
              <a:schemeClr val="accent5">
                <a:lumMod val="75000"/>
              </a:schemeClr>
            </a:solidFill>
            <a:ln>
              <a:solidFill>
                <a:schemeClr val="tx1"/>
              </a:solidFill>
            </a:ln>
          </p:spPr>
          <p:txBody>
            <a:bodyPr wrap="square" rtlCol="0">
              <a:spAutoFit/>
            </a:bodyPr>
            <a:lstStyle/>
            <a:p>
              <a:pPr algn="ctr"/>
              <a:r>
                <a:rPr lang="en-US" dirty="0">
                  <a:solidFill>
                    <a:schemeClr val="bg1"/>
                  </a:solidFill>
                  <a:latin typeface="Calibri" panose="020F0502020204030204" pitchFamily="34" charset="0"/>
                </a:rPr>
                <a:t>Bind up</a:t>
              </a:r>
            </a:p>
            <a:p>
              <a:pPr algn="ctr"/>
              <a:r>
                <a:rPr lang="en-US" dirty="0">
                  <a:solidFill>
                    <a:schemeClr val="bg1"/>
                  </a:solidFill>
                  <a:latin typeface="Calibri" panose="020F0502020204030204" pitchFamily="34" charset="0"/>
                </a:rPr>
                <a:t>Secure your testimony and be witnesses for Christ</a:t>
              </a:r>
            </a:p>
          </p:txBody>
        </p:sp>
      </p:grpSp>
      <p:grpSp>
        <p:nvGrpSpPr>
          <p:cNvPr id="2" name="Group 1"/>
          <p:cNvGrpSpPr/>
          <p:nvPr/>
        </p:nvGrpSpPr>
        <p:grpSpPr>
          <a:xfrm>
            <a:off x="9522731" y="1542892"/>
            <a:ext cx="1767310" cy="2280181"/>
            <a:chOff x="4082983" y="1180398"/>
            <a:chExt cx="1660786" cy="2280181"/>
          </a:xfrm>
        </p:grpSpPr>
        <p:sp>
          <p:nvSpPr>
            <p:cNvPr id="12" name="TextBox 11"/>
            <p:cNvSpPr txBox="1"/>
            <p:nvPr/>
          </p:nvSpPr>
          <p:spPr>
            <a:xfrm>
              <a:off x="4082984" y="1180398"/>
              <a:ext cx="1660785" cy="369332"/>
            </a:xfrm>
            <a:prstGeom prst="rect">
              <a:avLst/>
            </a:prstGeom>
            <a:solidFill>
              <a:schemeClr val="accent6">
                <a:lumMod val="50000"/>
              </a:schemeClr>
            </a:solidFill>
            <a:ln>
              <a:solidFill>
                <a:schemeClr val="tx1"/>
              </a:solidFill>
            </a:ln>
          </p:spPr>
          <p:txBody>
            <a:bodyPr wrap="square" rtlCol="0">
              <a:spAutoFit/>
            </a:bodyPr>
            <a:lstStyle/>
            <a:p>
              <a:pPr algn="ctr"/>
              <a:r>
                <a:rPr lang="en-US" dirty="0">
                  <a:solidFill>
                    <a:schemeClr val="bg1"/>
                  </a:solidFill>
                  <a:latin typeface="Calibri" panose="020F0502020204030204" pitchFamily="34" charset="0"/>
                </a:rPr>
                <a:t>Isaiah 8:15</a:t>
              </a:r>
            </a:p>
          </p:txBody>
        </p:sp>
        <p:sp>
          <p:nvSpPr>
            <p:cNvPr id="26" name="TextBox 25"/>
            <p:cNvSpPr txBox="1"/>
            <p:nvPr/>
          </p:nvSpPr>
          <p:spPr>
            <a:xfrm>
              <a:off x="4082983" y="1706253"/>
              <a:ext cx="1660785" cy="1754326"/>
            </a:xfrm>
            <a:prstGeom prst="rect">
              <a:avLst/>
            </a:prstGeom>
            <a:solidFill>
              <a:schemeClr val="accent6">
                <a:lumMod val="50000"/>
              </a:schemeClr>
            </a:solidFill>
            <a:ln>
              <a:solidFill>
                <a:schemeClr val="tx1"/>
              </a:solidFill>
            </a:ln>
          </p:spPr>
          <p:txBody>
            <a:bodyPr wrap="square" rtlCol="0">
              <a:spAutoFit/>
            </a:bodyPr>
            <a:lstStyle/>
            <a:p>
              <a:pPr algn="ctr"/>
              <a:r>
                <a:rPr lang="en-US" dirty="0">
                  <a:solidFill>
                    <a:schemeClr val="bg1"/>
                  </a:solidFill>
                  <a:latin typeface="Calibri" panose="020F0502020204030204" pitchFamily="34" charset="0"/>
                </a:rPr>
                <a:t>Many will fall and get caught up with the worldly ways or have misplaced allegiances</a:t>
              </a:r>
            </a:p>
          </p:txBody>
        </p:sp>
      </p:grpSp>
      <p:grpSp>
        <p:nvGrpSpPr>
          <p:cNvPr id="27" name="Group 26"/>
          <p:cNvGrpSpPr/>
          <p:nvPr/>
        </p:nvGrpSpPr>
        <p:grpSpPr>
          <a:xfrm>
            <a:off x="6368623" y="2197265"/>
            <a:ext cx="3227556" cy="4205353"/>
            <a:chOff x="5327131" y="836235"/>
            <a:chExt cx="3227556" cy="4205353"/>
          </a:xfrm>
          <a:solidFill>
            <a:schemeClr val="accent6">
              <a:lumMod val="75000"/>
            </a:schemeClr>
          </a:solidFill>
        </p:grpSpPr>
        <p:sp>
          <p:nvSpPr>
            <p:cNvPr id="28" name="Oval 27"/>
            <p:cNvSpPr/>
            <p:nvPr/>
          </p:nvSpPr>
          <p:spPr>
            <a:xfrm>
              <a:off x="5654351" y="2136710"/>
              <a:ext cx="718457" cy="71845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9" name="Oval 28"/>
            <p:cNvSpPr/>
            <p:nvPr/>
          </p:nvSpPr>
          <p:spPr>
            <a:xfrm>
              <a:off x="7355633" y="2195641"/>
              <a:ext cx="718457" cy="71845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0" name="Rounded Rectangle 29"/>
            <p:cNvSpPr/>
            <p:nvPr/>
          </p:nvSpPr>
          <p:spPr>
            <a:xfrm>
              <a:off x="5724330" y="2914098"/>
              <a:ext cx="578498" cy="961669"/>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1" name="Rounded Rectangle 30"/>
            <p:cNvSpPr/>
            <p:nvPr/>
          </p:nvSpPr>
          <p:spPr>
            <a:xfrm>
              <a:off x="5756987" y="3934698"/>
              <a:ext cx="158620" cy="961669"/>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2" name="Rounded Rectangle 31"/>
            <p:cNvSpPr/>
            <p:nvPr/>
          </p:nvSpPr>
          <p:spPr>
            <a:xfrm>
              <a:off x="6097554" y="3934697"/>
              <a:ext cx="158620" cy="961669"/>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3" name="Rounded Rectangle 32"/>
            <p:cNvSpPr/>
            <p:nvPr/>
          </p:nvSpPr>
          <p:spPr>
            <a:xfrm>
              <a:off x="7820607" y="4079918"/>
              <a:ext cx="158620" cy="961669"/>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4" name="Rounded Rectangle 33"/>
            <p:cNvSpPr/>
            <p:nvPr/>
          </p:nvSpPr>
          <p:spPr>
            <a:xfrm>
              <a:off x="7480040" y="4079919"/>
              <a:ext cx="158620" cy="961669"/>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5" name="Isosceles Triangle 34"/>
            <p:cNvSpPr/>
            <p:nvPr/>
          </p:nvSpPr>
          <p:spPr>
            <a:xfrm>
              <a:off x="7203233" y="2941529"/>
              <a:ext cx="1007706" cy="1063745"/>
            </a:xfrm>
            <a:prstGeom prst="triangl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6" name="Diagonal Stripe 35"/>
            <p:cNvSpPr/>
            <p:nvPr/>
          </p:nvSpPr>
          <p:spPr>
            <a:xfrm rot="11597668" flipH="1">
              <a:off x="5327131" y="2131689"/>
              <a:ext cx="474422" cy="846360"/>
            </a:xfrm>
            <a:prstGeom prst="diagStripe">
              <a:avLst>
                <a:gd name="adj" fmla="val 7757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37" name="Diagonal Stripe 36"/>
            <p:cNvSpPr/>
            <p:nvPr/>
          </p:nvSpPr>
          <p:spPr>
            <a:xfrm rot="13261419" flipH="1">
              <a:off x="6279892" y="2123115"/>
              <a:ext cx="474422" cy="846360"/>
            </a:xfrm>
            <a:prstGeom prst="diagStripe">
              <a:avLst>
                <a:gd name="adj" fmla="val 7757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38" name="Rounded Rectangle 37"/>
            <p:cNvSpPr/>
            <p:nvPr/>
          </p:nvSpPr>
          <p:spPr>
            <a:xfrm rot="20488544" flipH="1">
              <a:off x="6453033" y="1470046"/>
              <a:ext cx="68955" cy="961669"/>
            </a:xfrm>
            <a:prstGeom prst="round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9" name="Rounded Rectangle 38"/>
            <p:cNvSpPr/>
            <p:nvPr/>
          </p:nvSpPr>
          <p:spPr>
            <a:xfrm rot="19706788">
              <a:off x="5610792" y="836235"/>
              <a:ext cx="1132142" cy="905069"/>
            </a:xfrm>
            <a:prstGeom prst="roundRect">
              <a:avLst>
                <a:gd name="adj" fmla="val 429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isometricTopUp"/>
                <a:lightRig rig="threePt" dir="t"/>
              </a:scene3d>
            </a:bodyPr>
            <a:lstStyle/>
            <a:p>
              <a:pPr algn="ctr"/>
              <a:endParaRPr lang="en-US" dirty="0">
                <a:latin typeface="Calibri" panose="020F0502020204030204" pitchFamily="34" charset="0"/>
              </a:endParaRPr>
            </a:p>
          </p:txBody>
        </p:sp>
        <p:sp>
          <p:nvSpPr>
            <p:cNvPr id="40" name="Diagonal Stripe 39"/>
            <p:cNvSpPr/>
            <p:nvPr/>
          </p:nvSpPr>
          <p:spPr>
            <a:xfrm rot="11597668" flipH="1">
              <a:off x="7104445" y="2162911"/>
              <a:ext cx="528555" cy="961610"/>
            </a:xfrm>
            <a:prstGeom prst="diagStripe">
              <a:avLst>
                <a:gd name="adj" fmla="val 7757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41" name="Diagonal Stripe 40"/>
            <p:cNvSpPr/>
            <p:nvPr/>
          </p:nvSpPr>
          <p:spPr>
            <a:xfrm rot="13956699" flipH="1">
              <a:off x="7840833" y="2228310"/>
              <a:ext cx="500122" cy="927587"/>
            </a:xfrm>
            <a:prstGeom prst="diagStripe">
              <a:avLst>
                <a:gd name="adj" fmla="val 7757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42" name="Rounded Rectangle 41"/>
            <p:cNvSpPr/>
            <p:nvPr/>
          </p:nvSpPr>
          <p:spPr>
            <a:xfrm>
              <a:off x="7126943" y="1277202"/>
              <a:ext cx="1266293" cy="905069"/>
            </a:xfrm>
            <a:prstGeom prst="roundRect">
              <a:avLst>
                <a:gd name="adj" fmla="val 429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43" name="Group 42"/>
          <p:cNvGrpSpPr/>
          <p:nvPr/>
        </p:nvGrpSpPr>
        <p:grpSpPr>
          <a:xfrm>
            <a:off x="2112904" y="3784358"/>
            <a:ext cx="3069396" cy="2904878"/>
            <a:chOff x="5192059" y="2136710"/>
            <a:chExt cx="3069396" cy="2904878"/>
          </a:xfrm>
          <a:solidFill>
            <a:srgbClr val="FF0000"/>
          </a:solidFill>
        </p:grpSpPr>
        <p:sp>
          <p:nvSpPr>
            <p:cNvPr id="44" name="Oval 43"/>
            <p:cNvSpPr/>
            <p:nvPr/>
          </p:nvSpPr>
          <p:spPr>
            <a:xfrm>
              <a:off x="5654351" y="2136710"/>
              <a:ext cx="718457" cy="718457"/>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5" name="Oval 44"/>
            <p:cNvSpPr/>
            <p:nvPr/>
          </p:nvSpPr>
          <p:spPr>
            <a:xfrm>
              <a:off x="7355633" y="2195641"/>
              <a:ext cx="718457" cy="718457"/>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6" name="Rounded Rectangle 45"/>
            <p:cNvSpPr/>
            <p:nvPr/>
          </p:nvSpPr>
          <p:spPr>
            <a:xfrm>
              <a:off x="5724330" y="2914098"/>
              <a:ext cx="578498" cy="961669"/>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7" name="Rounded Rectangle 46"/>
            <p:cNvSpPr/>
            <p:nvPr/>
          </p:nvSpPr>
          <p:spPr>
            <a:xfrm>
              <a:off x="5756987" y="3934698"/>
              <a:ext cx="158620" cy="961669"/>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8" name="Rounded Rectangle 47"/>
            <p:cNvSpPr/>
            <p:nvPr/>
          </p:nvSpPr>
          <p:spPr>
            <a:xfrm>
              <a:off x="6097554" y="3934697"/>
              <a:ext cx="158620" cy="961669"/>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9" name="Rounded Rectangle 48"/>
            <p:cNvSpPr/>
            <p:nvPr/>
          </p:nvSpPr>
          <p:spPr>
            <a:xfrm>
              <a:off x="7820608" y="4342606"/>
              <a:ext cx="130794" cy="698982"/>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0" name="Rounded Rectangle 49"/>
            <p:cNvSpPr/>
            <p:nvPr/>
          </p:nvSpPr>
          <p:spPr>
            <a:xfrm>
              <a:off x="7480040" y="4342605"/>
              <a:ext cx="147403" cy="698983"/>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1" name="Isosceles Triangle 50"/>
            <p:cNvSpPr/>
            <p:nvPr/>
          </p:nvSpPr>
          <p:spPr>
            <a:xfrm>
              <a:off x="7203233" y="2941529"/>
              <a:ext cx="1007706" cy="1325618"/>
            </a:xfrm>
            <a:prstGeom prst="triangl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2" name="Diagonal Stripe 51"/>
            <p:cNvSpPr/>
            <p:nvPr/>
          </p:nvSpPr>
          <p:spPr>
            <a:xfrm rot="3077594" flipH="1">
              <a:off x="5378028" y="2942449"/>
              <a:ext cx="474422" cy="846360"/>
            </a:xfrm>
            <a:prstGeom prst="diagStripe">
              <a:avLst>
                <a:gd name="adj" fmla="val 77572"/>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53" name="Diagonal Stripe 52"/>
            <p:cNvSpPr/>
            <p:nvPr/>
          </p:nvSpPr>
          <p:spPr>
            <a:xfrm rot="259282" flipH="1">
              <a:off x="6102935" y="2952336"/>
              <a:ext cx="474422" cy="846360"/>
            </a:xfrm>
            <a:prstGeom prst="diagStripe">
              <a:avLst>
                <a:gd name="adj" fmla="val 77572"/>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54" name="Diagonal Stripe 53"/>
            <p:cNvSpPr/>
            <p:nvPr/>
          </p:nvSpPr>
          <p:spPr>
            <a:xfrm rot="3567950" flipH="1">
              <a:off x="7306440" y="2951370"/>
              <a:ext cx="207242" cy="662137"/>
            </a:xfrm>
            <a:prstGeom prst="diagStripe">
              <a:avLst>
                <a:gd name="adj" fmla="val 77572"/>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55" name="Diagonal Stripe 54"/>
            <p:cNvSpPr/>
            <p:nvPr/>
          </p:nvSpPr>
          <p:spPr>
            <a:xfrm rot="20897943" flipH="1">
              <a:off x="7793683" y="3018429"/>
              <a:ext cx="342664" cy="486962"/>
            </a:xfrm>
            <a:prstGeom prst="diagStripe">
              <a:avLst>
                <a:gd name="adj" fmla="val 77572"/>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56" name="Rounded Rectangle 55"/>
            <p:cNvSpPr/>
            <p:nvPr/>
          </p:nvSpPr>
          <p:spPr>
            <a:xfrm>
              <a:off x="7951401" y="3020867"/>
              <a:ext cx="310054" cy="514212"/>
            </a:xfrm>
            <a:prstGeom prst="roundRect">
              <a:avLst>
                <a:gd name="adj" fmla="val 4296"/>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7" name="Rounded Rectangle 56"/>
            <p:cNvSpPr/>
            <p:nvPr/>
          </p:nvSpPr>
          <p:spPr>
            <a:xfrm>
              <a:off x="5446933" y="3330621"/>
              <a:ext cx="310054" cy="514212"/>
            </a:xfrm>
            <a:prstGeom prst="roundRect">
              <a:avLst>
                <a:gd name="adj" fmla="val 4296"/>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Tree>
    <p:extLst>
      <p:ext uri="{BB962C8B-B14F-4D97-AF65-F5344CB8AC3E}">
        <p14:creationId xmlns:p14="http://schemas.microsoft.com/office/powerpoint/2010/main" val="22269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http://rationalfaiths.com/wp-content/uploads/2014/12/young-man-being-ordained-253400-tablet-e1417652866359.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5" name="AutoShape 6" descr="http://rationalfaiths.com/wp-content/uploads/2014/12/young-man-being-ordained-253400-tablet-e1417652866359.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7" name="AutoShape 8" descr="Mormonism is Not Book of Mormon Christianity"/>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13" name="TextBox 12"/>
          <p:cNvSpPr txBox="1"/>
          <p:nvPr/>
        </p:nvSpPr>
        <p:spPr>
          <a:xfrm>
            <a:off x="0" y="1745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The Dark and the Light</a:t>
            </a:r>
          </a:p>
        </p:txBody>
      </p:sp>
      <p:sp>
        <p:nvSpPr>
          <p:cNvPr id="14" name="TextBox 13"/>
          <p:cNvSpPr txBox="1"/>
          <p:nvPr/>
        </p:nvSpPr>
        <p:spPr>
          <a:xfrm>
            <a:off x="612775" y="1171067"/>
            <a:ext cx="1660785" cy="369332"/>
          </a:xfrm>
          <a:prstGeom prst="rect">
            <a:avLst/>
          </a:prstGeom>
          <a:solidFill>
            <a:srgbClr val="C00000"/>
          </a:solidFill>
          <a:ln>
            <a:solidFill>
              <a:schemeClr val="tx1"/>
            </a:solidFill>
          </a:ln>
        </p:spPr>
        <p:txBody>
          <a:bodyPr wrap="square" rtlCol="0">
            <a:spAutoFit/>
          </a:bodyPr>
          <a:lstStyle/>
          <a:p>
            <a:pPr algn="ctr"/>
            <a:r>
              <a:rPr lang="en-US" dirty="0">
                <a:solidFill>
                  <a:schemeClr val="bg1"/>
                </a:solidFill>
                <a:latin typeface="Calibri" panose="020F0502020204030204" pitchFamily="34" charset="0"/>
              </a:rPr>
              <a:t>Isaiah 8:22</a:t>
            </a:r>
          </a:p>
        </p:txBody>
      </p:sp>
      <p:sp>
        <p:nvSpPr>
          <p:cNvPr id="20" name="TextBox 19"/>
          <p:cNvSpPr txBox="1"/>
          <p:nvPr/>
        </p:nvSpPr>
        <p:spPr>
          <a:xfrm>
            <a:off x="307975" y="1684862"/>
            <a:ext cx="2783568" cy="2031325"/>
          </a:xfrm>
          <a:prstGeom prst="rect">
            <a:avLst/>
          </a:prstGeom>
          <a:solidFill>
            <a:srgbClr val="C00000"/>
          </a:solidFill>
          <a:ln>
            <a:solidFill>
              <a:schemeClr val="tx1"/>
            </a:solidFill>
          </a:ln>
        </p:spPr>
        <p:txBody>
          <a:bodyPr wrap="square" rtlCol="0">
            <a:spAutoFit/>
          </a:bodyPr>
          <a:lstStyle/>
          <a:p>
            <a:pPr algn="ctr"/>
            <a:r>
              <a:rPr lang="en-US" dirty="0">
                <a:solidFill>
                  <a:schemeClr val="bg1"/>
                </a:solidFill>
                <a:latin typeface="Calibri" panose="020F0502020204030204" pitchFamily="34" charset="0"/>
              </a:rPr>
              <a:t>Those who will not seek wisdom and truth will be  driven into darkness (Assyrian take over)</a:t>
            </a:r>
          </a:p>
          <a:p>
            <a:pPr algn="ctr"/>
            <a:endParaRPr lang="en-US" dirty="0">
              <a:solidFill>
                <a:schemeClr val="bg1"/>
              </a:solidFill>
              <a:latin typeface="Calibri" panose="020F0502020204030204" pitchFamily="34" charset="0"/>
            </a:endParaRPr>
          </a:p>
          <a:p>
            <a:pPr algn="ctr"/>
            <a:r>
              <a:rPr lang="en-US" dirty="0">
                <a:solidFill>
                  <a:schemeClr val="bg1"/>
                </a:solidFill>
                <a:latin typeface="Calibri" panose="020F0502020204030204" pitchFamily="34" charset="0"/>
              </a:rPr>
              <a:t>There is no peace in the end for the unholy</a:t>
            </a:r>
          </a:p>
        </p:txBody>
      </p:sp>
      <p:pic>
        <p:nvPicPr>
          <p:cNvPr id="6146" name="Picture 2" descr="http://3.bp.blogspot.com/-8Do0602eC9g/U0LYPDFDzXI/AAAAAAAAXk4/6_56jo6BdGI/s1600/light-at-the-end-of-the-tunne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9518" y="1389973"/>
            <a:ext cx="5642413" cy="3182322"/>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286236" y="3860650"/>
            <a:ext cx="2783568" cy="646331"/>
          </a:xfrm>
          <a:prstGeom prst="rect">
            <a:avLst/>
          </a:prstGeom>
          <a:solidFill>
            <a:srgbClr val="C00000"/>
          </a:solidFill>
          <a:ln>
            <a:solidFill>
              <a:schemeClr val="tx1"/>
            </a:solidFill>
          </a:ln>
        </p:spPr>
        <p:txBody>
          <a:bodyPr wrap="square" rtlCol="0">
            <a:spAutoFit/>
          </a:bodyPr>
          <a:lstStyle/>
          <a:p>
            <a:pPr algn="ctr"/>
            <a:r>
              <a:rPr lang="en-US" dirty="0">
                <a:solidFill>
                  <a:schemeClr val="bg1"/>
                </a:solidFill>
                <a:latin typeface="Calibri" panose="020F0502020204030204" pitchFamily="34" charset="0"/>
              </a:rPr>
              <a:t>Darkness represents wickedness and </a:t>
            </a:r>
            <a:r>
              <a:rPr lang="en-US" dirty="0" err="1">
                <a:solidFill>
                  <a:schemeClr val="bg1"/>
                </a:solidFill>
                <a:latin typeface="Calibri" panose="020F0502020204030204" pitchFamily="34" charset="0"/>
              </a:rPr>
              <a:t>apostacy</a:t>
            </a:r>
            <a:endParaRPr lang="en-US" dirty="0">
              <a:solidFill>
                <a:schemeClr val="bg1"/>
              </a:solidFill>
              <a:latin typeface="Calibri" panose="020F0502020204030204" pitchFamily="34" charset="0"/>
            </a:endParaRPr>
          </a:p>
        </p:txBody>
      </p:sp>
      <p:grpSp>
        <p:nvGrpSpPr>
          <p:cNvPr id="4" name="Group 3"/>
          <p:cNvGrpSpPr/>
          <p:nvPr/>
        </p:nvGrpSpPr>
        <p:grpSpPr>
          <a:xfrm>
            <a:off x="9514032" y="1244845"/>
            <a:ext cx="2101187" cy="3889912"/>
            <a:chOff x="9514032" y="1244845"/>
            <a:chExt cx="2101187" cy="3889912"/>
          </a:xfrm>
        </p:grpSpPr>
        <p:grpSp>
          <p:nvGrpSpPr>
            <p:cNvPr id="2" name="Group 1"/>
            <p:cNvGrpSpPr/>
            <p:nvPr/>
          </p:nvGrpSpPr>
          <p:grpSpPr>
            <a:xfrm>
              <a:off x="9516349" y="1244845"/>
              <a:ext cx="2098870" cy="2545120"/>
              <a:chOff x="8984504" y="1171067"/>
              <a:chExt cx="2098870" cy="2545120"/>
            </a:xfrm>
          </p:grpSpPr>
          <p:sp>
            <p:nvSpPr>
              <p:cNvPr id="15" name="TextBox 14"/>
              <p:cNvSpPr txBox="1"/>
              <p:nvPr/>
            </p:nvSpPr>
            <p:spPr>
              <a:xfrm>
                <a:off x="9381995" y="1171067"/>
                <a:ext cx="1303888" cy="369332"/>
              </a:xfrm>
              <a:prstGeom prst="rect">
                <a:avLst/>
              </a:prstGeom>
              <a:solidFill>
                <a:srgbClr val="C00000"/>
              </a:solidFill>
              <a:ln>
                <a:solidFill>
                  <a:schemeClr val="tx1"/>
                </a:solidFill>
              </a:ln>
            </p:spPr>
            <p:txBody>
              <a:bodyPr wrap="square" rtlCol="0">
                <a:spAutoFit/>
              </a:bodyPr>
              <a:lstStyle/>
              <a:p>
                <a:pPr algn="ctr"/>
                <a:r>
                  <a:rPr lang="en-US" dirty="0">
                    <a:solidFill>
                      <a:schemeClr val="bg1"/>
                    </a:solidFill>
                    <a:latin typeface="Calibri" panose="020F0502020204030204" pitchFamily="34" charset="0"/>
                  </a:rPr>
                  <a:t>Isaiah 9:2</a:t>
                </a:r>
              </a:p>
            </p:txBody>
          </p:sp>
          <p:sp>
            <p:nvSpPr>
              <p:cNvPr id="21" name="TextBox 20"/>
              <p:cNvSpPr txBox="1"/>
              <p:nvPr/>
            </p:nvSpPr>
            <p:spPr>
              <a:xfrm>
                <a:off x="8984504" y="1684862"/>
                <a:ext cx="2098870" cy="2031325"/>
              </a:xfrm>
              <a:prstGeom prst="rect">
                <a:avLst/>
              </a:prstGeom>
              <a:solidFill>
                <a:srgbClr val="C00000"/>
              </a:solidFill>
              <a:ln>
                <a:solidFill>
                  <a:schemeClr val="tx1"/>
                </a:solidFill>
              </a:ln>
            </p:spPr>
            <p:txBody>
              <a:bodyPr wrap="square" rtlCol="0">
                <a:spAutoFit/>
              </a:bodyPr>
              <a:lstStyle/>
              <a:p>
                <a:pPr algn="ctr"/>
                <a:r>
                  <a:rPr lang="en-US" dirty="0">
                    <a:solidFill>
                      <a:schemeClr val="bg1"/>
                    </a:solidFill>
                    <a:latin typeface="Calibri" panose="020F0502020204030204" pitchFamily="34" charset="0"/>
                  </a:rPr>
                  <a:t>Israel had seen the ‘light’</a:t>
                </a:r>
              </a:p>
              <a:p>
                <a:pPr algn="ctr"/>
                <a:r>
                  <a:rPr lang="en-US" dirty="0">
                    <a:solidFill>
                      <a:schemeClr val="bg1"/>
                    </a:solidFill>
                    <a:latin typeface="Calibri" panose="020F0502020204030204" pitchFamily="34" charset="0"/>
                  </a:rPr>
                  <a:t>And repented for a short while during King Hezekiah’s reign and Isaiah’s preaching</a:t>
                </a:r>
              </a:p>
            </p:txBody>
          </p:sp>
        </p:grpSp>
        <p:sp>
          <p:nvSpPr>
            <p:cNvPr id="27" name="TextBox 26"/>
            <p:cNvSpPr txBox="1"/>
            <p:nvPr/>
          </p:nvSpPr>
          <p:spPr>
            <a:xfrm>
              <a:off x="9514032" y="3934428"/>
              <a:ext cx="2098870" cy="1200329"/>
            </a:xfrm>
            <a:prstGeom prst="rect">
              <a:avLst/>
            </a:prstGeom>
            <a:solidFill>
              <a:srgbClr val="C00000"/>
            </a:solidFill>
            <a:ln>
              <a:solidFill>
                <a:schemeClr val="tx1"/>
              </a:solidFill>
            </a:ln>
          </p:spPr>
          <p:txBody>
            <a:bodyPr wrap="square" rtlCol="0">
              <a:spAutoFit/>
            </a:bodyPr>
            <a:lstStyle/>
            <a:p>
              <a:pPr algn="ctr"/>
              <a:r>
                <a:rPr lang="en-US" dirty="0">
                  <a:solidFill>
                    <a:schemeClr val="bg1"/>
                  </a:solidFill>
                  <a:latin typeface="Calibri" panose="020F0502020204030204" pitchFamily="34" charset="0"/>
                </a:rPr>
                <a:t>Light represents Christs, who would bring peace and redemption from sin</a:t>
              </a:r>
            </a:p>
          </p:txBody>
        </p:sp>
      </p:grpSp>
    </p:spTree>
    <p:extLst>
      <p:ext uri="{BB962C8B-B14F-4D97-AF65-F5344CB8AC3E}">
        <p14:creationId xmlns:p14="http://schemas.microsoft.com/office/powerpoint/2010/main" val="2650515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6200" y="45248"/>
            <a:ext cx="12115800" cy="923330"/>
          </a:xfrm>
          <a:prstGeom prst="rect">
            <a:avLst/>
          </a:prstGeom>
          <a:noFill/>
        </p:spPr>
        <p:txBody>
          <a:bodyPr wrap="square" rtlCol="0">
            <a:spAutoFit/>
          </a:bodyPr>
          <a:lstStyle/>
          <a:p>
            <a:pPr algn="ctr"/>
            <a:r>
              <a:rPr lang="en-US" sz="5400" dirty="0" err="1">
                <a:solidFill>
                  <a:schemeClr val="bg1"/>
                </a:solidFill>
                <a:latin typeface="Calibri" panose="020F0502020204030204" pitchFamily="34" charset="0"/>
              </a:rPr>
              <a:t>Uzziah</a:t>
            </a:r>
            <a:endParaRPr lang="en-US" sz="5400" dirty="0">
              <a:solidFill>
                <a:schemeClr val="bg1"/>
              </a:solidFill>
              <a:latin typeface="Calibri" panose="020F0502020204030204" pitchFamily="34" charset="0"/>
            </a:endParaRPr>
          </a:p>
        </p:txBody>
      </p:sp>
      <p:sp>
        <p:nvSpPr>
          <p:cNvPr id="5" name="Rectangle 4"/>
          <p:cNvSpPr/>
          <p:nvPr/>
        </p:nvSpPr>
        <p:spPr>
          <a:xfrm>
            <a:off x="199248" y="784711"/>
            <a:ext cx="8956072" cy="5909310"/>
          </a:xfrm>
          <a:prstGeom prst="rect">
            <a:avLst/>
          </a:prstGeom>
        </p:spPr>
        <p:txBody>
          <a:bodyPr wrap="square">
            <a:spAutoFit/>
          </a:bodyPr>
          <a:lstStyle/>
          <a:p>
            <a:r>
              <a:rPr lang="en-US" dirty="0">
                <a:solidFill>
                  <a:schemeClr val="bg1"/>
                </a:solidFill>
                <a:latin typeface="Calibri" panose="020F0502020204030204" pitchFamily="34" charset="0"/>
              </a:rPr>
              <a:t>He was the son of </a:t>
            </a:r>
            <a:r>
              <a:rPr lang="en-US" dirty="0" err="1">
                <a:solidFill>
                  <a:schemeClr val="bg1"/>
                </a:solidFill>
                <a:latin typeface="Calibri" panose="020F0502020204030204" pitchFamily="34" charset="0"/>
              </a:rPr>
              <a:t>Amaziah</a:t>
            </a:r>
            <a:endParaRPr lang="en-US" dirty="0">
              <a:solidFill>
                <a:schemeClr val="bg1"/>
              </a:solidFill>
              <a:latin typeface="Calibri" panose="020F0502020204030204" pitchFamily="34" charset="0"/>
            </a:endParaRP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He was the 9</a:t>
            </a:r>
            <a:r>
              <a:rPr lang="en-US" baseline="30000" dirty="0">
                <a:solidFill>
                  <a:schemeClr val="bg1"/>
                </a:solidFill>
                <a:latin typeface="Calibri" panose="020F0502020204030204" pitchFamily="34" charset="0"/>
              </a:rPr>
              <a:t>th</a:t>
            </a:r>
            <a:r>
              <a:rPr lang="en-US" dirty="0">
                <a:solidFill>
                  <a:schemeClr val="bg1"/>
                </a:solidFill>
                <a:latin typeface="Calibri" panose="020F0502020204030204" pitchFamily="34" charset="0"/>
              </a:rPr>
              <a:t> king  over Judah and ascended the throne at age 16 and ruled for 52 years around from 810 to 759 B.C.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Isaiah and Joel(Hosea), and Amos were prophets during his time and they called him </a:t>
            </a:r>
            <a:r>
              <a:rPr lang="en-US" i="1" dirty="0" err="1">
                <a:solidFill>
                  <a:schemeClr val="bg1"/>
                </a:solidFill>
                <a:latin typeface="Calibri" panose="020F0502020204030204" pitchFamily="34" charset="0"/>
              </a:rPr>
              <a:t>Azariah</a:t>
            </a:r>
            <a:endParaRPr lang="en-US" i="1" dirty="0">
              <a:solidFill>
                <a:schemeClr val="bg1"/>
              </a:solidFill>
              <a:latin typeface="Calibri" panose="020F0502020204030204" pitchFamily="34" charset="0"/>
            </a:endParaRP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He ruled somewhat in righteousness and accomplished much good for Israel by defeating the Philistines, the Arabian, making tributary vassals of the Ammonites, fortifying Jerusalem, and making great advances in farming and cattle-raising, and devising innovative weapons of defense</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At the height of his career he desired to participate with the priest in offering incense.</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The priest would not allow it because </a:t>
            </a:r>
            <a:r>
              <a:rPr lang="en-US" dirty="0" err="1">
                <a:solidFill>
                  <a:schemeClr val="bg1"/>
                </a:solidFill>
                <a:latin typeface="Calibri" panose="020F0502020204030204" pitchFamily="34" charset="0"/>
              </a:rPr>
              <a:t>Uzziah</a:t>
            </a:r>
            <a:r>
              <a:rPr lang="en-US" dirty="0">
                <a:solidFill>
                  <a:schemeClr val="bg1"/>
                </a:solidFill>
                <a:latin typeface="Calibri" panose="020F0502020204030204" pitchFamily="34" charset="0"/>
              </a:rPr>
              <a:t> did not hold the priesthood</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He ignored the priests and offered incense and was struck with leprosy</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His son, </a:t>
            </a:r>
            <a:r>
              <a:rPr lang="en-US" dirty="0" err="1">
                <a:solidFill>
                  <a:schemeClr val="bg1"/>
                </a:solidFill>
                <a:latin typeface="Calibri" panose="020F0502020204030204" pitchFamily="34" charset="0"/>
              </a:rPr>
              <a:t>Jotham</a:t>
            </a:r>
            <a:r>
              <a:rPr lang="en-US" dirty="0">
                <a:solidFill>
                  <a:schemeClr val="bg1"/>
                </a:solidFill>
                <a:latin typeface="Calibri" panose="020F0502020204030204" pitchFamily="34" charset="0"/>
              </a:rPr>
              <a:t>, reigned in his stead until he died</a:t>
            </a:r>
          </a:p>
          <a:p>
            <a:endParaRPr lang="en-US" dirty="0">
              <a:solidFill>
                <a:schemeClr val="bg1"/>
              </a:solidFill>
              <a:latin typeface="Calibri" panose="020F0502020204030204" pitchFamily="34" charset="0"/>
            </a:endParaRPr>
          </a:p>
          <a:p>
            <a:endParaRPr lang="en-US" dirty="0">
              <a:solidFill>
                <a:schemeClr val="bg1"/>
              </a:solidFill>
              <a:latin typeface="Calibri" panose="020F0502020204030204" pitchFamily="34" charset="0"/>
            </a:endParaRPr>
          </a:p>
        </p:txBody>
      </p:sp>
      <p:grpSp>
        <p:nvGrpSpPr>
          <p:cNvPr id="82" name="Group 81"/>
          <p:cNvGrpSpPr/>
          <p:nvPr/>
        </p:nvGrpSpPr>
        <p:grpSpPr>
          <a:xfrm>
            <a:off x="9327502" y="1202142"/>
            <a:ext cx="2167812" cy="4256266"/>
            <a:chOff x="2274664" y="970098"/>
            <a:chExt cx="2704068" cy="5049702"/>
          </a:xfrm>
        </p:grpSpPr>
        <p:sp>
          <p:nvSpPr>
            <p:cNvPr id="83" name="Moon 82"/>
            <p:cNvSpPr/>
            <p:nvPr/>
          </p:nvSpPr>
          <p:spPr>
            <a:xfrm rot="601563" flipH="1">
              <a:off x="4103670" y="1509948"/>
              <a:ext cx="373518" cy="942968"/>
            </a:xfrm>
            <a:prstGeom prst="moon">
              <a:avLst>
                <a:gd name="adj" fmla="val 87500"/>
              </a:avLst>
            </a:prstGeom>
            <a:solidFill>
              <a:srgbClr val="C44F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4" name="Moon 83"/>
            <p:cNvSpPr/>
            <p:nvPr/>
          </p:nvSpPr>
          <p:spPr>
            <a:xfrm rot="20998437">
              <a:off x="2797243" y="1512606"/>
              <a:ext cx="373518" cy="942968"/>
            </a:xfrm>
            <a:prstGeom prst="moon">
              <a:avLst>
                <a:gd name="adj" fmla="val 87500"/>
              </a:avLst>
            </a:prstGeom>
            <a:solidFill>
              <a:srgbClr val="C44F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5" name="Oval 84"/>
            <p:cNvSpPr/>
            <p:nvPr/>
          </p:nvSpPr>
          <p:spPr>
            <a:xfrm rot="19907266">
              <a:off x="4456327" y="3699061"/>
              <a:ext cx="420473" cy="798845"/>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6" name="Oval 85"/>
            <p:cNvSpPr/>
            <p:nvPr/>
          </p:nvSpPr>
          <p:spPr>
            <a:xfrm rot="1645044">
              <a:off x="2438400" y="3714762"/>
              <a:ext cx="461865" cy="798845"/>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7" name="Oval 86"/>
            <p:cNvSpPr/>
            <p:nvPr/>
          </p:nvSpPr>
          <p:spPr>
            <a:xfrm rot="1442075">
              <a:off x="3176509" y="5286108"/>
              <a:ext cx="413710" cy="718960"/>
            </a:xfrm>
            <a:prstGeom prst="ellipse">
              <a:avLst/>
            </a:prstGeom>
            <a:solidFill>
              <a:srgbClr val="8C43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8" name="Oval 87"/>
            <p:cNvSpPr/>
            <p:nvPr/>
          </p:nvSpPr>
          <p:spPr>
            <a:xfrm rot="18928376">
              <a:off x="3841033" y="5300840"/>
              <a:ext cx="395751" cy="718960"/>
            </a:xfrm>
            <a:prstGeom prst="ellipse">
              <a:avLst/>
            </a:prstGeom>
            <a:solidFill>
              <a:srgbClr val="8C43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9" name="Trapezoid 88"/>
            <p:cNvSpPr/>
            <p:nvPr/>
          </p:nvSpPr>
          <p:spPr>
            <a:xfrm rot="1440561">
              <a:off x="2453941" y="2752448"/>
              <a:ext cx="1007123" cy="1513146"/>
            </a:xfrm>
            <a:prstGeom prst="trapezoid">
              <a:avLst>
                <a:gd name="adj" fmla="val 30077"/>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0" name="Trapezoid 89"/>
            <p:cNvSpPr/>
            <p:nvPr/>
          </p:nvSpPr>
          <p:spPr>
            <a:xfrm rot="1585184">
              <a:off x="2554235" y="2485023"/>
              <a:ext cx="1001178" cy="1685818"/>
            </a:xfrm>
            <a:prstGeom prst="trapezoid">
              <a:avLst>
                <a:gd name="adj" fmla="val 3100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1" name="Trapezoid 90"/>
            <p:cNvSpPr/>
            <p:nvPr/>
          </p:nvSpPr>
          <p:spPr>
            <a:xfrm rot="19870960">
              <a:off x="4018933" y="2734655"/>
              <a:ext cx="721879" cy="1513146"/>
            </a:xfrm>
            <a:prstGeom prst="trapezoid">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2" name="Trapezoid 91"/>
            <p:cNvSpPr/>
            <p:nvPr/>
          </p:nvSpPr>
          <p:spPr>
            <a:xfrm rot="20036208">
              <a:off x="3706614" y="2498914"/>
              <a:ext cx="969876" cy="1648410"/>
            </a:xfrm>
            <a:prstGeom prst="trapezoid">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3" name="Trapezoid 92"/>
            <p:cNvSpPr/>
            <p:nvPr/>
          </p:nvSpPr>
          <p:spPr>
            <a:xfrm>
              <a:off x="2930579" y="2540062"/>
              <a:ext cx="1443876" cy="3035610"/>
            </a:xfrm>
            <a:prstGeom prst="trapezoid">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2" name="Trapezoid 131"/>
            <p:cNvSpPr/>
            <p:nvPr/>
          </p:nvSpPr>
          <p:spPr>
            <a:xfrm rot="21186724">
              <a:off x="3681833" y="2392221"/>
              <a:ext cx="697204" cy="3039085"/>
            </a:xfrm>
            <a:prstGeom prst="trapezoid">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3" name="Trapezoid 132"/>
            <p:cNvSpPr/>
            <p:nvPr/>
          </p:nvSpPr>
          <p:spPr>
            <a:xfrm rot="353417">
              <a:off x="2907986" y="2458956"/>
              <a:ext cx="697204" cy="3019163"/>
            </a:xfrm>
            <a:prstGeom prst="trapezoid">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4" name="Isosceles Triangle 133"/>
            <p:cNvSpPr/>
            <p:nvPr/>
          </p:nvSpPr>
          <p:spPr>
            <a:xfrm rot="10800000">
              <a:off x="3490629" y="2350452"/>
              <a:ext cx="286560" cy="718960"/>
            </a:xfrm>
            <a:prstGeom prst="triangl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135" name="Group 134"/>
            <p:cNvGrpSpPr/>
            <p:nvPr/>
          </p:nvGrpSpPr>
          <p:grpSpPr>
            <a:xfrm>
              <a:off x="2936095" y="1055024"/>
              <a:ext cx="1396267" cy="1618711"/>
              <a:chOff x="2816664" y="1199148"/>
              <a:chExt cx="1866748" cy="1544052"/>
            </a:xfrm>
          </p:grpSpPr>
          <p:sp>
            <p:nvSpPr>
              <p:cNvPr id="176" name="Oval 175"/>
              <p:cNvSpPr/>
              <p:nvPr/>
            </p:nvSpPr>
            <p:spPr>
              <a:xfrm>
                <a:off x="2819400" y="1199148"/>
                <a:ext cx="1828800" cy="154405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77" name="Oval 176"/>
              <p:cNvSpPr/>
              <p:nvPr/>
            </p:nvSpPr>
            <p:spPr>
              <a:xfrm>
                <a:off x="2816664" y="1357300"/>
                <a:ext cx="1866748" cy="644741"/>
              </a:xfrm>
              <a:prstGeom prst="ellipse">
                <a:avLst/>
              </a:prstGeom>
              <a:solidFill>
                <a:srgbClr val="C44F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36" name="Group 135"/>
            <p:cNvGrpSpPr/>
            <p:nvPr/>
          </p:nvGrpSpPr>
          <p:grpSpPr>
            <a:xfrm>
              <a:off x="2844429" y="970098"/>
              <a:ext cx="1530612" cy="1216308"/>
              <a:chOff x="5148189" y="2884583"/>
              <a:chExt cx="1202145" cy="1160209"/>
            </a:xfrm>
            <a:solidFill>
              <a:schemeClr val="bg2">
                <a:lumMod val="75000"/>
              </a:schemeClr>
            </a:solidFill>
          </p:grpSpPr>
          <p:sp>
            <p:nvSpPr>
              <p:cNvPr id="174" name="Chord 173"/>
              <p:cNvSpPr/>
              <p:nvPr/>
            </p:nvSpPr>
            <p:spPr>
              <a:xfrm rot="4451877">
                <a:off x="5147312" y="2891018"/>
                <a:ext cx="1160209" cy="1147340"/>
              </a:xfrm>
              <a:prstGeom prst="chord">
                <a:avLst>
                  <a:gd name="adj1" fmla="val 7288814"/>
                  <a:gd name="adj2" fmla="val 16200000"/>
                </a:avLst>
              </a:prstGeom>
              <a:solidFill>
                <a:srgbClr val="C44F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75" name="Flowchart: Stored Data 174"/>
              <p:cNvSpPr/>
              <p:nvPr/>
            </p:nvSpPr>
            <p:spPr>
              <a:xfrm rot="5400000">
                <a:off x="5603915" y="2798785"/>
                <a:ext cx="290693" cy="1202145"/>
              </a:xfrm>
              <a:prstGeom prst="flowChartOnlineStorag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37" name="Group 136"/>
            <p:cNvGrpSpPr/>
            <p:nvPr/>
          </p:nvGrpSpPr>
          <p:grpSpPr>
            <a:xfrm>
              <a:off x="3056850" y="1168774"/>
              <a:ext cx="1124877" cy="334242"/>
              <a:chOff x="4953000" y="1968708"/>
              <a:chExt cx="5056682" cy="1751350"/>
            </a:xfrm>
            <a:solidFill>
              <a:srgbClr val="FFC000"/>
            </a:solidFill>
          </p:grpSpPr>
          <p:sp>
            <p:nvSpPr>
              <p:cNvPr id="171" name="Quad Arrow 170"/>
              <p:cNvSpPr/>
              <p:nvPr/>
            </p:nvSpPr>
            <p:spPr>
              <a:xfrm>
                <a:off x="4953000" y="1981201"/>
                <a:ext cx="1681398" cy="1721367"/>
              </a:xfrm>
              <a:prstGeom prst="quadArrow">
                <a:avLst>
                  <a:gd name="adj1" fmla="val 43217"/>
                  <a:gd name="adj2" fmla="val 22500"/>
                  <a:gd name="adj3" fmla="val 22500"/>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72" name="Quad Arrow 171"/>
              <p:cNvSpPr/>
              <p:nvPr/>
            </p:nvSpPr>
            <p:spPr>
              <a:xfrm>
                <a:off x="6634398" y="1968708"/>
                <a:ext cx="1681398" cy="1721367"/>
              </a:xfrm>
              <a:prstGeom prst="quadArrow">
                <a:avLst>
                  <a:gd name="adj1" fmla="val 43217"/>
                  <a:gd name="adj2" fmla="val 22500"/>
                  <a:gd name="adj3" fmla="val 22500"/>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73" name="Quad Arrow 172"/>
              <p:cNvSpPr/>
              <p:nvPr/>
            </p:nvSpPr>
            <p:spPr>
              <a:xfrm>
                <a:off x="8328284" y="1998691"/>
                <a:ext cx="1681398" cy="1721367"/>
              </a:xfrm>
              <a:prstGeom prst="quadArrow">
                <a:avLst>
                  <a:gd name="adj1" fmla="val 43217"/>
                  <a:gd name="adj2" fmla="val 22500"/>
                  <a:gd name="adj3" fmla="val 22500"/>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138" name="Moon 137"/>
            <p:cNvSpPr/>
            <p:nvPr/>
          </p:nvSpPr>
          <p:spPr>
            <a:xfrm rot="5400000">
              <a:off x="3511545" y="2863666"/>
              <a:ext cx="210587" cy="516731"/>
            </a:xfrm>
            <a:prstGeom prst="moon">
              <a:avLst>
                <a:gd name="adj" fmla="val 875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139" name="Group 138"/>
            <p:cNvGrpSpPr/>
            <p:nvPr/>
          </p:nvGrpSpPr>
          <p:grpSpPr>
            <a:xfrm>
              <a:off x="3153002" y="2959256"/>
              <a:ext cx="412622" cy="420028"/>
              <a:chOff x="5111812" y="2300860"/>
              <a:chExt cx="653976" cy="665714"/>
            </a:xfrm>
          </p:grpSpPr>
          <p:sp>
            <p:nvSpPr>
              <p:cNvPr id="169" name="Quad Arrow Callout 168"/>
              <p:cNvSpPr/>
              <p:nvPr/>
            </p:nvSpPr>
            <p:spPr>
              <a:xfrm>
                <a:off x="5111812" y="2300860"/>
                <a:ext cx="653976" cy="665714"/>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70" name="Quad Arrow 169"/>
              <p:cNvSpPr/>
              <p:nvPr/>
            </p:nvSpPr>
            <p:spPr>
              <a:xfrm>
                <a:off x="5297145" y="2460377"/>
                <a:ext cx="305806" cy="304836"/>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40" name="Group 139"/>
            <p:cNvGrpSpPr/>
            <p:nvPr/>
          </p:nvGrpSpPr>
          <p:grpSpPr>
            <a:xfrm>
              <a:off x="3710267" y="2972278"/>
              <a:ext cx="412622" cy="420028"/>
              <a:chOff x="5111812" y="2300860"/>
              <a:chExt cx="653976" cy="665714"/>
            </a:xfrm>
          </p:grpSpPr>
          <p:sp>
            <p:nvSpPr>
              <p:cNvPr id="167" name="Quad Arrow Callout 166"/>
              <p:cNvSpPr/>
              <p:nvPr/>
            </p:nvSpPr>
            <p:spPr>
              <a:xfrm>
                <a:off x="5111812" y="2300860"/>
                <a:ext cx="653976" cy="665714"/>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8" name="Quad Arrow 167"/>
              <p:cNvSpPr/>
              <p:nvPr/>
            </p:nvSpPr>
            <p:spPr>
              <a:xfrm>
                <a:off x="5283884" y="2471463"/>
                <a:ext cx="305805" cy="304835"/>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141" name="Moon 140"/>
            <p:cNvSpPr/>
            <p:nvPr/>
          </p:nvSpPr>
          <p:spPr>
            <a:xfrm rot="5400000">
              <a:off x="3525460" y="3370562"/>
              <a:ext cx="210587" cy="516731"/>
            </a:xfrm>
            <a:prstGeom prst="moon">
              <a:avLst>
                <a:gd name="adj" fmla="val 875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142" name="Group 141"/>
            <p:cNvGrpSpPr/>
            <p:nvPr/>
          </p:nvGrpSpPr>
          <p:grpSpPr>
            <a:xfrm>
              <a:off x="3166917" y="3466152"/>
              <a:ext cx="412622" cy="420028"/>
              <a:chOff x="5111812" y="2300860"/>
              <a:chExt cx="653976" cy="665714"/>
            </a:xfrm>
          </p:grpSpPr>
          <p:sp>
            <p:nvSpPr>
              <p:cNvPr id="165" name="Quad Arrow Callout 164"/>
              <p:cNvSpPr/>
              <p:nvPr/>
            </p:nvSpPr>
            <p:spPr>
              <a:xfrm>
                <a:off x="5111812" y="2300860"/>
                <a:ext cx="653976" cy="665714"/>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6" name="Quad Arrow 165"/>
              <p:cNvSpPr/>
              <p:nvPr/>
            </p:nvSpPr>
            <p:spPr>
              <a:xfrm>
                <a:off x="5297145" y="2460377"/>
                <a:ext cx="305806" cy="304836"/>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43" name="Group 142"/>
            <p:cNvGrpSpPr/>
            <p:nvPr/>
          </p:nvGrpSpPr>
          <p:grpSpPr>
            <a:xfrm>
              <a:off x="3724182" y="3479174"/>
              <a:ext cx="412622" cy="420028"/>
              <a:chOff x="5111812" y="2300860"/>
              <a:chExt cx="653976" cy="665714"/>
            </a:xfrm>
          </p:grpSpPr>
          <p:sp>
            <p:nvSpPr>
              <p:cNvPr id="163" name="Quad Arrow Callout 162"/>
              <p:cNvSpPr/>
              <p:nvPr/>
            </p:nvSpPr>
            <p:spPr>
              <a:xfrm>
                <a:off x="5111812" y="2300860"/>
                <a:ext cx="653976" cy="665714"/>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4" name="Quad Arrow 163"/>
              <p:cNvSpPr/>
              <p:nvPr/>
            </p:nvSpPr>
            <p:spPr>
              <a:xfrm>
                <a:off x="5271332" y="2460263"/>
                <a:ext cx="305805" cy="304835"/>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144" name="Quad Arrow 143"/>
            <p:cNvSpPr/>
            <p:nvPr/>
          </p:nvSpPr>
          <p:spPr>
            <a:xfrm>
              <a:off x="3903090" y="1244321"/>
              <a:ext cx="192946" cy="192334"/>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45" name="Quad Arrow 144"/>
            <p:cNvSpPr/>
            <p:nvPr/>
          </p:nvSpPr>
          <p:spPr>
            <a:xfrm>
              <a:off x="3507673" y="1236083"/>
              <a:ext cx="192946" cy="192334"/>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46" name="Quad Arrow 145"/>
            <p:cNvSpPr/>
            <p:nvPr/>
          </p:nvSpPr>
          <p:spPr>
            <a:xfrm>
              <a:off x="3136971" y="1252559"/>
              <a:ext cx="192946" cy="192334"/>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147" name="Group 146"/>
            <p:cNvGrpSpPr/>
            <p:nvPr/>
          </p:nvGrpSpPr>
          <p:grpSpPr>
            <a:xfrm rot="553763">
              <a:off x="2748337" y="5257256"/>
              <a:ext cx="685800" cy="187011"/>
              <a:chOff x="4953000" y="1968708"/>
              <a:chExt cx="5056682" cy="1751350"/>
            </a:xfrm>
            <a:solidFill>
              <a:srgbClr val="FFC000"/>
            </a:solidFill>
          </p:grpSpPr>
          <p:sp>
            <p:nvSpPr>
              <p:cNvPr id="160" name="Quad Arrow 159"/>
              <p:cNvSpPr/>
              <p:nvPr/>
            </p:nvSpPr>
            <p:spPr>
              <a:xfrm>
                <a:off x="4953000" y="1981201"/>
                <a:ext cx="1681398" cy="1721367"/>
              </a:xfrm>
              <a:prstGeom prst="quadArrow">
                <a:avLst>
                  <a:gd name="adj1" fmla="val 43217"/>
                  <a:gd name="adj2" fmla="val 22500"/>
                  <a:gd name="adj3" fmla="val 22500"/>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1" name="Quad Arrow 160"/>
              <p:cNvSpPr/>
              <p:nvPr/>
            </p:nvSpPr>
            <p:spPr>
              <a:xfrm>
                <a:off x="6634398" y="1968708"/>
                <a:ext cx="1681398" cy="1721367"/>
              </a:xfrm>
              <a:prstGeom prst="quadArrow">
                <a:avLst>
                  <a:gd name="adj1" fmla="val 43217"/>
                  <a:gd name="adj2" fmla="val 22500"/>
                  <a:gd name="adj3" fmla="val 22500"/>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2" name="Quad Arrow 161"/>
              <p:cNvSpPr/>
              <p:nvPr/>
            </p:nvSpPr>
            <p:spPr>
              <a:xfrm>
                <a:off x="8328284" y="1998691"/>
                <a:ext cx="1681398" cy="1721367"/>
              </a:xfrm>
              <a:prstGeom prst="quadArrow">
                <a:avLst>
                  <a:gd name="adj1" fmla="val 43217"/>
                  <a:gd name="adj2" fmla="val 22500"/>
                  <a:gd name="adj3" fmla="val 22500"/>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48" name="Group 147"/>
            <p:cNvGrpSpPr/>
            <p:nvPr/>
          </p:nvGrpSpPr>
          <p:grpSpPr>
            <a:xfrm rot="21116069">
              <a:off x="3889279" y="5236660"/>
              <a:ext cx="685800" cy="187011"/>
              <a:chOff x="4953000" y="1968708"/>
              <a:chExt cx="5056682" cy="1751350"/>
            </a:xfrm>
            <a:solidFill>
              <a:srgbClr val="FFC000"/>
            </a:solidFill>
          </p:grpSpPr>
          <p:sp>
            <p:nvSpPr>
              <p:cNvPr id="157" name="Quad Arrow 156"/>
              <p:cNvSpPr/>
              <p:nvPr/>
            </p:nvSpPr>
            <p:spPr>
              <a:xfrm>
                <a:off x="4953000" y="1981201"/>
                <a:ext cx="1681398" cy="1721367"/>
              </a:xfrm>
              <a:prstGeom prst="quadArrow">
                <a:avLst>
                  <a:gd name="adj1" fmla="val 43217"/>
                  <a:gd name="adj2" fmla="val 22500"/>
                  <a:gd name="adj3" fmla="val 22500"/>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58" name="Quad Arrow 157"/>
              <p:cNvSpPr/>
              <p:nvPr/>
            </p:nvSpPr>
            <p:spPr>
              <a:xfrm>
                <a:off x="6634398" y="1968708"/>
                <a:ext cx="1681398" cy="1721367"/>
              </a:xfrm>
              <a:prstGeom prst="quadArrow">
                <a:avLst>
                  <a:gd name="adj1" fmla="val 43217"/>
                  <a:gd name="adj2" fmla="val 22500"/>
                  <a:gd name="adj3" fmla="val 22500"/>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59" name="Quad Arrow 158"/>
              <p:cNvSpPr/>
              <p:nvPr/>
            </p:nvSpPr>
            <p:spPr>
              <a:xfrm>
                <a:off x="8328284" y="1998691"/>
                <a:ext cx="1681398" cy="1721367"/>
              </a:xfrm>
              <a:prstGeom prst="quadArrow">
                <a:avLst>
                  <a:gd name="adj1" fmla="val 43217"/>
                  <a:gd name="adj2" fmla="val 22500"/>
                  <a:gd name="adj3" fmla="val 22500"/>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49" name="Group 148"/>
            <p:cNvGrpSpPr/>
            <p:nvPr/>
          </p:nvGrpSpPr>
          <p:grpSpPr>
            <a:xfrm rot="1388040">
              <a:off x="2274664" y="3844467"/>
              <a:ext cx="685800" cy="187011"/>
              <a:chOff x="4953000" y="1968708"/>
              <a:chExt cx="5056682" cy="1751350"/>
            </a:xfrm>
            <a:solidFill>
              <a:srgbClr val="FFC000"/>
            </a:solidFill>
          </p:grpSpPr>
          <p:sp>
            <p:nvSpPr>
              <p:cNvPr id="154" name="Quad Arrow 153"/>
              <p:cNvSpPr/>
              <p:nvPr/>
            </p:nvSpPr>
            <p:spPr>
              <a:xfrm>
                <a:off x="4953000" y="1981201"/>
                <a:ext cx="1681398" cy="1721367"/>
              </a:xfrm>
              <a:prstGeom prst="quadArrow">
                <a:avLst>
                  <a:gd name="adj1" fmla="val 43217"/>
                  <a:gd name="adj2" fmla="val 22500"/>
                  <a:gd name="adj3" fmla="val 22500"/>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55" name="Quad Arrow 154"/>
              <p:cNvSpPr/>
              <p:nvPr/>
            </p:nvSpPr>
            <p:spPr>
              <a:xfrm>
                <a:off x="6634398" y="1968708"/>
                <a:ext cx="1681398" cy="1721367"/>
              </a:xfrm>
              <a:prstGeom prst="quadArrow">
                <a:avLst>
                  <a:gd name="adj1" fmla="val 43217"/>
                  <a:gd name="adj2" fmla="val 22500"/>
                  <a:gd name="adj3" fmla="val 22500"/>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56" name="Quad Arrow 155"/>
              <p:cNvSpPr/>
              <p:nvPr/>
            </p:nvSpPr>
            <p:spPr>
              <a:xfrm>
                <a:off x="8328284" y="1998691"/>
                <a:ext cx="1681398" cy="1721367"/>
              </a:xfrm>
              <a:prstGeom prst="quadArrow">
                <a:avLst>
                  <a:gd name="adj1" fmla="val 43217"/>
                  <a:gd name="adj2" fmla="val 22500"/>
                  <a:gd name="adj3" fmla="val 22500"/>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50" name="Group 149"/>
            <p:cNvGrpSpPr/>
            <p:nvPr/>
          </p:nvGrpSpPr>
          <p:grpSpPr>
            <a:xfrm rot="20179520">
              <a:off x="4292932" y="3836228"/>
              <a:ext cx="685800" cy="187011"/>
              <a:chOff x="4953000" y="1968708"/>
              <a:chExt cx="5056682" cy="1751350"/>
            </a:xfrm>
            <a:solidFill>
              <a:srgbClr val="FFC000"/>
            </a:solidFill>
          </p:grpSpPr>
          <p:sp>
            <p:nvSpPr>
              <p:cNvPr id="151" name="Quad Arrow 150"/>
              <p:cNvSpPr/>
              <p:nvPr/>
            </p:nvSpPr>
            <p:spPr>
              <a:xfrm>
                <a:off x="4953000" y="1981201"/>
                <a:ext cx="1681398" cy="1721367"/>
              </a:xfrm>
              <a:prstGeom prst="quadArrow">
                <a:avLst>
                  <a:gd name="adj1" fmla="val 43217"/>
                  <a:gd name="adj2" fmla="val 22500"/>
                  <a:gd name="adj3" fmla="val 22500"/>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52" name="Quad Arrow 151"/>
              <p:cNvSpPr/>
              <p:nvPr/>
            </p:nvSpPr>
            <p:spPr>
              <a:xfrm>
                <a:off x="6634398" y="1968708"/>
                <a:ext cx="1681398" cy="1721367"/>
              </a:xfrm>
              <a:prstGeom prst="quadArrow">
                <a:avLst>
                  <a:gd name="adj1" fmla="val 43217"/>
                  <a:gd name="adj2" fmla="val 22500"/>
                  <a:gd name="adj3" fmla="val 22500"/>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53" name="Quad Arrow 152"/>
              <p:cNvSpPr/>
              <p:nvPr/>
            </p:nvSpPr>
            <p:spPr>
              <a:xfrm>
                <a:off x="8328284" y="1998691"/>
                <a:ext cx="1681398" cy="1721367"/>
              </a:xfrm>
              <a:prstGeom prst="quadArrow">
                <a:avLst>
                  <a:gd name="adj1" fmla="val 43217"/>
                  <a:gd name="adj2" fmla="val 22500"/>
                  <a:gd name="adj3" fmla="val 22500"/>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sp>
        <p:nvSpPr>
          <p:cNvPr id="2" name="TextBox 1"/>
          <p:cNvSpPr txBox="1"/>
          <p:nvPr/>
        </p:nvSpPr>
        <p:spPr>
          <a:xfrm>
            <a:off x="11180051" y="6447453"/>
            <a:ext cx="707149" cy="369332"/>
          </a:xfrm>
          <a:prstGeom prst="rect">
            <a:avLst/>
          </a:prstGeom>
          <a:noFill/>
        </p:spPr>
        <p:txBody>
          <a:bodyPr wrap="square" rtlCol="0">
            <a:spAutoFit/>
          </a:bodyPr>
          <a:lstStyle/>
          <a:p>
            <a:pPr algn="r"/>
            <a:r>
              <a:rPr lang="en-US" dirty="0">
                <a:solidFill>
                  <a:schemeClr val="bg1"/>
                </a:solidFill>
                <a:latin typeface="Calibri" panose="020F0502020204030204" pitchFamily="34" charset="0"/>
              </a:rPr>
              <a:t>(1)</a:t>
            </a:r>
          </a:p>
        </p:txBody>
      </p:sp>
    </p:spTree>
    <p:extLst>
      <p:ext uri="{BB962C8B-B14F-4D97-AF65-F5344CB8AC3E}">
        <p14:creationId xmlns:p14="http://schemas.microsoft.com/office/powerpoint/2010/main" val="1978080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26" presetClass="entr" presetSubtype="0" fill="hold" nodeType="withEffect">
                                  <p:stCondLst>
                                    <p:cond delay="0"/>
                                  </p:stCondLst>
                                  <p:childTnLst>
                                    <p:set>
                                      <p:cBhvr>
                                        <p:cTn id="8" dur="1" fill="hold">
                                          <p:stCondLst>
                                            <p:cond delay="0"/>
                                          </p:stCondLst>
                                        </p:cTn>
                                        <p:tgtEl>
                                          <p:spTgt spid="82"/>
                                        </p:tgtEl>
                                        <p:attrNameLst>
                                          <p:attrName>style.visibility</p:attrName>
                                        </p:attrNameLst>
                                      </p:cBhvr>
                                      <p:to>
                                        <p:strVal val="visible"/>
                                      </p:to>
                                    </p:set>
                                    <p:animEffect transition="in" filter="wipe(down)">
                                      <p:cBhvr>
                                        <p:cTn id="9" dur="580">
                                          <p:stCondLst>
                                            <p:cond delay="0"/>
                                          </p:stCondLst>
                                        </p:cTn>
                                        <p:tgtEl>
                                          <p:spTgt spid="82"/>
                                        </p:tgtEl>
                                      </p:cBhvr>
                                    </p:animEffect>
                                    <p:anim calcmode="lin" valueType="num">
                                      <p:cBhvr>
                                        <p:cTn id="10" dur="1822" tmFilter="0,0; 0.14,0.36; 0.43,0.73; 0.71,0.91; 1.0,1.0">
                                          <p:stCondLst>
                                            <p:cond delay="0"/>
                                          </p:stCondLst>
                                        </p:cTn>
                                        <p:tgtEl>
                                          <p:spTgt spid="82"/>
                                        </p:tgtEl>
                                        <p:attrNameLst>
                                          <p:attrName>ppt_x</p:attrName>
                                        </p:attrNameLst>
                                      </p:cBhvr>
                                      <p:tavLst>
                                        <p:tav tm="0">
                                          <p:val>
                                            <p:strVal val="#ppt_x-0.25"/>
                                          </p:val>
                                        </p:tav>
                                        <p:tav tm="100000">
                                          <p:val>
                                            <p:strVal val="#ppt_x"/>
                                          </p:val>
                                        </p:tav>
                                      </p:tavLst>
                                    </p:anim>
                                    <p:anim calcmode="lin" valueType="num">
                                      <p:cBhvr>
                                        <p:cTn id="11" dur="664" tmFilter="0.0,0.0; 0.25,0.07; 0.50,0.2; 0.75,0.467; 1.0,1.0">
                                          <p:stCondLst>
                                            <p:cond delay="0"/>
                                          </p:stCondLst>
                                        </p:cTn>
                                        <p:tgtEl>
                                          <p:spTgt spid="82"/>
                                        </p:tgtEl>
                                        <p:attrNameLst>
                                          <p:attrName>ppt_y</p:attrName>
                                        </p:attrNameLst>
                                      </p:cBhvr>
                                      <p:tavLst>
                                        <p:tav tm="0" fmla="#ppt_y-sin(pi*$)/3">
                                          <p:val>
                                            <p:fltVal val="0.5"/>
                                          </p:val>
                                        </p:tav>
                                        <p:tav tm="100000">
                                          <p:val>
                                            <p:fltVal val="1"/>
                                          </p:val>
                                        </p:tav>
                                      </p:tavLst>
                                    </p:anim>
                                    <p:anim calcmode="lin" valueType="num">
                                      <p:cBhvr>
                                        <p:cTn id="12" dur="664" tmFilter="0, 0; 0.125,0.2665; 0.25,0.4; 0.375,0.465; 0.5,0.5;  0.625,0.535; 0.75,0.6; 0.875,0.7335; 1,1">
                                          <p:stCondLst>
                                            <p:cond delay="664"/>
                                          </p:stCondLst>
                                        </p:cTn>
                                        <p:tgtEl>
                                          <p:spTgt spid="82"/>
                                        </p:tgtEl>
                                        <p:attrNameLst>
                                          <p:attrName>ppt_y</p:attrName>
                                        </p:attrNameLst>
                                      </p:cBhvr>
                                      <p:tavLst>
                                        <p:tav tm="0" fmla="#ppt_y-sin(pi*$)/9">
                                          <p:val>
                                            <p:fltVal val="0"/>
                                          </p:val>
                                        </p:tav>
                                        <p:tav tm="100000">
                                          <p:val>
                                            <p:fltVal val="1"/>
                                          </p:val>
                                        </p:tav>
                                      </p:tavLst>
                                    </p:anim>
                                    <p:anim calcmode="lin" valueType="num">
                                      <p:cBhvr>
                                        <p:cTn id="13" dur="332" tmFilter="0, 0; 0.125,0.2665; 0.25,0.4; 0.375,0.465; 0.5,0.5;  0.625,0.535; 0.75,0.6; 0.875,0.7335; 1,1">
                                          <p:stCondLst>
                                            <p:cond delay="1324"/>
                                          </p:stCondLst>
                                        </p:cTn>
                                        <p:tgtEl>
                                          <p:spTgt spid="82"/>
                                        </p:tgtEl>
                                        <p:attrNameLst>
                                          <p:attrName>ppt_y</p:attrName>
                                        </p:attrNameLst>
                                      </p:cBhvr>
                                      <p:tavLst>
                                        <p:tav tm="0" fmla="#ppt_y-sin(pi*$)/27">
                                          <p:val>
                                            <p:fltVal val="0"/>
                                          </p:val>
                                        </p:tav>
                                        <p:tav tm="100000">
                                          <p:val>
                                            <p:fltVal val="1"/>
                                          </p:val>
                                        </p:tav>
                                      </p:tavLst>
                                    </p:anim>
                                    <p:anim calcmode="lin" valueType="num">
                                      <p:cBhvr>
                                        <p:cTn id="14" dur="164" tmFilter="0, 0; 0.125,0.2665; 0.25,0.4; 0.375,0.465; 0.5,0.5;  0.625,0.535; 0.75,0.6; 0.875,0.7335; 1,1">
                                          <p:stCondLst>
                                            <p:cond delay="1656"/>
                                          </p:stCondLst>
                                        </p:cTn>
                                        <p:tgtEl>
                                          <p:spTgt spid="82"/>
                                        </p:tgtEl>
                                        <p:attrNameLst>
                                          <p:attrName>ppt_y</p:attrName>
                                        </p:attrNameLst>
                                      </p:cBhvr>
                                      <p:tavLst>
                                        <p:tav tm="0" fmla="#ppt_y-sin(pi*$)/81">
                                          <p:val>
                                            <p:fltVal val="0"/>
                                          </p:val>
                                        </p:tav>
                                        <p:tav tm="100000">
                                          <p:val>
                                            <p:fltVal val="1"/>
                                          </p:val>
                                        </p:tav>
                                      </p:tavLst>
                                    </p:anim>
                                    <p:animScale>
                                      <p:cBhvr>
                                        <p:cTn id="15" dur="26">
                                          <p:stCondLst>
                                            <p:cond delay="650"/>
                                          </p:stCondLst>
                                        </p:cTn>
                                        <p:tgtEl>
                                          <p:spTgt spid="82"/>
                                        </p:tgtEl>
                                      </p:cBhvr>
                                      <p:to x="100000" y="60000"/>
                                    </p:animScale>
                                    <p:animScale>
                                      <p:cBhvr>
                                        <p:cTn id="16" dur="166" decel="50000">
                                          <p:stCondLst>
                                            <p:cond delay="676"/>
                                          </p:stCondLst>
                                        </p:cTn>
                                        <p:tgtEl>
                                          <p:spTgt spid="82"/>
                                        </p:tgtEl>
                                      </p:cBhvr>
                                      <p:to x="100000" y="100000"/>
                                    </p:animScale>
                                    <p:animScale>
                                      <p:cBhvr>
                                        <p:cTn id="17" dur="26">
                                          <p:stCondLst>
                                            <p:cond delay="1312"/>
                                          </p:stCondLst>
                                        </p:cTn>
                                        <p:tgtEl>
                                          <p:spTgt spid="82"/>
                                        </p:tgtEl>
                                      </p:cBhvr>
                                      <p:to x="100000" y="80000"/>
                                    </p:animScale>
                                    <p:animScale>
                                      <p:cBhvr>
                                        <p:cTn id="18" dur="166" decel="50000">
                                          <p:stCondLst>
                                            <p:cond delay="1338"/>
                                          </p:stCondLst>
                                        </p:cTn>
                                        <p:tgtEl>
                                          <p:spTgt spid="82"/>
                                        </p:tgtEl>
                                      </p:cBhvr>
                                      <p:to x="100000" y="100000"/>
                                    </p:animScale>
                                    <p:animScale>
                                      <p:cBhvr>
                                        <p:cTn id="19" dur="26">
                                          <p:stCondLst>
                                            <p:cond delay="1642"/>
                                          </p:stCondLst>
                                        </p:cTn>
                                        <p:tgtEl>
                                          <p:spTgt spid="82"/>
                                        </p:tgtEl>
                                      </p:cBhvr>
                                      <p:to x="100000" y="90000"/>
                                    </p:animScale>
                                    <p:animScale>
                                      <p:cBhvr>
                                        <p:cTn id="20" dur="166" decel="50000">
                                          <p:stCondLst>
                                            <p:cond delay="1668"/>
                                          </p:stCondLst>
                                        </p:cTn>
                                        <p:tgtEl>
                                          <p:spTgt spid="82"/>
                                        </p:tgtEl>
                                      </p:cBhvr>
                                      <p:to x="100000" y="100000"/>
                                    </p:animScale>
                                    <p:animScale>
                                      <p:cBhvr>
                                        <p:cTn id="21" dur="26">
                                          <p:stCondLst>
                                            <p:cond delay="1808"/>
                                          </p:stCondLst>
                                        </p:cTn>
                                        <p:tgtEl>
                                          <p:spTgt spid="82"/>
                                        </p:tgtEl>
                                      </p:cBhvr>
                                      <p:to x="100000" y="95000"/>
                                    </p:animScale>
                                    <p:animScale>
                                      <p:cBhvr>
                                        <p:cTn id="22" dur="166" decel="50000">
                                          <p:stCondLst>
                                            <p:cond delay="1834"/>
                                          </p:stCondLst>
                                        </p:cTn>
                                        <p:tgtEl>
                                          <p:spTgt spid="82"/>
                                        </p:tgtEl>
                                      </p:cBhvr>
                                      <p:to x="100000" y="100000"/>
                                    </p:animScale>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7002684"/>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http://rationalfaiths.com/wp-content/uploads/2014/12/young-man-being-ordained-253400-tablet-e1417652866359.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5" name="AutoShape 6" descr="http://rationalfaiths.com/wp-content/uploads/2014/12/young-man-being-ordained-253400-tablet-e1417652866359.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7" name="AutoShape 8" descr="Mormonism is Not Book of Mormon Christianity"/>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13" name="TextBox 12"/>
          <p:cNvSpPr txBox="1"/>
          <p:nvPr/>
        </p:nvSpPr>
        <p:spPr>
          <a:xfrm>
            <a:off x="0" y="1745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A Child is Given</a:t>
            </a:r>
          </a:p>
        </p:txBody>
      </p:sp>
      <p:sp>
        <p:nvSpPr>
          <p:cNvPr id="16" name="TextBox 15"/>
          <p:cNvSpPr txBox="1"/>
          <p:nvPr/>
        </p:nvSpPr>
        <p:spPr>
          <a:xfrm>
            <a:off x="1228595" y="1148620"/>
            <a:ext cx="1453211" cy="369332"/>
          </a:xfrm>
          <a:prstGeom prst="rect">
            <a:avLst/>
          </a:prstGeom>
          <a:solidFill>
            <a:schemeClr val="accent3">
              <a:lumMod val="75000"/>
            </a:schemeClr>
          </a:solidFill>
          <a:ln>
            <a:solidFill>
              <a:schemeClr val="tx1"/>
            </a:solidFill>
          </a:ln>
        </p:spPr>
        <p:txBody>
          <a:bodyPr wrap="square" rtlCol="0">
            <a:spAutoFit/>
          </a:bodyPr>
          <a:lstStyle/>
          <a:p>
            <a:pPr algn="ctr"/>
            <a:r>
              <a:rPr lang="en-US" dirty="0">
                <a:solidFill>
                  <a:schemeClr val="bg1"/>
                </a:solidFill>
                <a:latin typeface="Calibri" panose="020F0502020204030204" pitchFamily="34" charset="0"/>
              </a:rPr>
              <a:t>Isaiah 9:6-7</a:t>
            </a:r>
          </a:p>
        </p:txBody>
      </p:sp>
      <p:sp>
        <p:nvSpPr>
          <p:cNvPr id="22" name="TextBox 21"/>
          <p:cNvSpPr txBox="1"/>
          <p:nvPr/>
        </p:nvSpPr>
        <p:spPr>
          <a:xfrm>
            <a:off x="612775" y="1725793"/>
            <a:ext cx="2848882" cy="1477328"/>
          </a:xfrm>
          <a:prstGeom prst="rect">
            <a:avLst/>
          </a:prstGeom>
          <a:solidFill>
            <a:schemeClr val="accent3">
              <a:lumMod val="75000"/>
            </a:schemeClr>
          </a:solidFill>
          <a:ln>
            <a:solidFill>
              <a:schemeClr val="tx1"/>
            </a:solidFill>
          </a:ln>
        </p:spPr>
        <p:txBody>
          <a:bodyPr wrap="square" rtlCol="0">
            <a:spAutoFit/>
          </a:bodyPr>
          <a:lstStyle/>
          <a:p>
            <a:pPr algn="ctr"/>
            <a:r>
              <a:rPr lang="en-US" dirty="0">
                <a:solidFill>
                  <a:schemeClr val="bg1"/>
                </a:solidFill>
                <a:latin typeface="Calibri" panose="020F0502020204030204" pitchFamily="34" charset="0"/>
              </a:rPr>
              <a:t>Wonderful</a:t>
            </a:r>
          </a:p>
          <a:p>
            <a:pPr algn="ctr"/>
            <a:r>
              <a:rPr lang="en-US" dirty="0">
                <a:solidFill>
                  <a:schemeClr val="bg1"/>
                </a:solidFill>
                <a:latin typeface="Calibri" panose="020F0502020204030204" pitchFamily="34" charset="0"/>
              </a:rPr>
              <a:t>Counsellor</a:t>
            </a:r>
          </a:p>
          <a:p>
            <a:pPr algn="ctr"/>
            <a:r>
              <a:rPr lang="en-US" dirty="0">
                <a:solidFill>
                  <a:schemeClr val="bg1"/>
                </a:solidFill>
                <a:latin typeface="Calibri" panose="020F0502020204030204" pitchFamily="34" charset="0"/>
              </a:rPr>
              <a:t>The mighty God</a:t>
            </a:r>
          </a:p>
          <a:p>
            <a:pPr algn="ctr"/>
            <a:r>
              <a:rPr lang="en-US" dirty="0">
                <a:solidFill>
                  <a:schemeClr val="bg1"/>
                </a:solidFill>
                <a:latin typeface="Calibri" panose="020F0502020204030204" pitchFamily="34" charset="0"/>
              </a:rPr>
              <a:t>The everlasting Father</a:t>
            </a:r>
          </a:p>
          <a:p>
            <a:pPr algn="ctr"/>
            <a:r>
              <a:rPr lang="en-US" dirty="0">
                <a:solidFill>
                  <a:schemeClr val="bg1"/>
                </a:solidFill>
                <a:latin typeface="Calibri" panose="020F0502020204030204" pitchFamily="34" charset="0"/>
              </a:rPr>
              <a:t>The Prince of Peace</a:t>
            </a:r>
          </a:p>
        </p:txBody>
      </p:sp>
      <p:sp>
        <p:nvSpPr>
          <p:cNvPr id="23" name="TextBox 22"/>
          <p:cNvSpPr txBox="1"/>
          <p:nvPr/>
        </p:nvSpPr>
        <p:spPr>
          <a:xfrm>
            <a:off x="612775" y="3379196"/>
            <a:ext cx="2848882" cy="923330"/>
          </a:xfrm>
          <a:prstGeom prst="rect">
            <a:avLst/>
          </a:prstGeom>
          <a:solidFill>
            <a:schemeClr val="accent3">
              <a:lumMod val="75000"/>
            </a:schemeClr>
          </a:solidFill>
          <a:ln>
            <a:solidFill>
              <a:schemeClr val="tx1"/>
            </a:solidFill>
          </a:ln>
        </p:spPr>
        <p:txBody>
          <a:bodyPr wrap="square" rtlCol="0">
            <a:spAutoFit/>
          </a:bodyPr>
          <a:lstStyle/>
          <a:p>
            <a:pPr algn="ctr"/>
            <a:r>
              <a:rPr lang="en-US" dirty="0">
                <a:solidFill>
                  <a:schemeClr val="bg1"/>
                </a:solidFill>
                <a:latin typeface="Calibri" panose="020F0502020204030204" pitchFamily="34" charset="0"/>
              </a:rPr>
              <a:t>Christ’s mission to bring salvation to all who will receive Him as their Savor</a:t>
            </a:r>
          </a:p>
        </p:txBody>
      </p:sp>
      <p:pic>
        <p:nvPicPr>
          <p:cNvPr id="8194" name="Picture 2" descr="http://tntoday.utk.edu/wp-content/uploads/Handels-Messiah_040312230428_5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3198" y="4492107"/>
            <a:ext cx="4010025" cy="2257426"/>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jesuschrist.lds.org/bc/content/New%20Home%20Page%20Images/Final/Who%20is%20Jesus%20Christ%20-%20page1.jpg"/>
          <p:cNvPicPr>
            <a:picLocks noChangeAspect="1" noChangeArrowheads="1"/>
          </p:cNvPicPr>
          <p:nvPr/>
        </p:nvPicPr>
        <p:blipFill rotWithShape="1">
          <a:blip r:embed="rId4">
            <a:extLst>
              <a:ext uri="{28A0092B-C50C-407E-A947-70E740481C1C}">
                <a14:useLocalDpi xmlns:a14="http://schemas.microsoft.com/office/drawing/2010/main" val="0"/>
              </a:ext>
            </a:extLst>
          </a:blip>
          <a:srcRect l="14611" t="1477" r="8910"/>
          <a:stretch/>
        </p:blipFill>
        <p:spPr bwMode="auto">
          <a:xfrm>
            <a:off x="4003707" y="1333286"/>
            <a:ext cx="7175241" cy="2805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9369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http://rationalfaiths.com/wp-content/uploads/2014/12/young-man-being-ordained-253400-tablet-e1417652866359.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5" name="AutoShape 6" descr="http://rationalfaiths.com/wp-content/uploads/2014/12/young-man-being-ordained-253400-tablet-e1417652866359.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7" name="AutoShape 8" descr="Mormonism is Not Book of Mormon Christianity"/>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13" name="TextBox 12"/>
          <p:cNvSpPr txBox="1"/>
          <p:nvPr/>
        </p:nvSpPr>
        <p:spPr>
          <a:xfrm>
            <a:off x="0" y="1745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Wickedness-- Yesterday and Today</a:t>
            </a:r>
          </a:p>
        </p:txBody>
      </p:sp>
      <p:sp>
        <p:nvSpPr>
          <p:cNvPr id="17" name="TextBox 16"/>
          <p:cNvSpPr txBox="1"/>
          <p:nvPr/>
        </p:nvSpPr>
        <p:spPr>
          <a:xfrm>
            <a:off x="1201770" y="1321839"/>
            <a:ext cx="1213937" cy="646331"/>
          </a:xfrm>
          <a:prstGeom prst="rect">
            <a:avLst/>
          </a:prstGeom>
          <a:solidFill>
            <a:srgbClr val="00B050"/>
          </a:solidFill>
          <a:ln>
            <a:solidFill>
              <a:schemeClr val="tx1"/>
            </a:solidFill>
          </a:ln>
        </p:spPr>
        <p:txBody>
          <a:bodyPr wrap="square" rtlCol="0">
            <a:spAutoFit/>
          </a:bodyPr>
          <a:lstStyle/>
          <a:p>
            <a:pPr algn="ctr"/>
            <a:r>
              <a:rPr lang="en-US" dirty="0">
                <a:solidFill>
                  <a:schemeClr val="bg1"/>
                </a:solidFill>
                <a:latin typeface="Calibri" panose="020F0502020204030204" pitchFamily="34" charset="0"/>
              </a:rPr>
              <a:t>Isaiah 9:13-16</a:t>
            </a:r>
          </a:p>
        </p:txBody>
      </p:sp>
      <p:sp>
        <p:nvSpPr>
          <p:cNvPr id="14" name="TextBox 13"/>
          <p:cNvSpPr txBox="1"/>
          <p:nvPr/>
        </p:nvSpPr>
        <p:spPr>
          <a:xfrm>
            <a:off x="307975" y="2076636"/>
            <a:ext cx="3008512" cy="923330"/>
          </a:xfrm>
          <a:prstGeom prst="rect">
            <a:avLst/>
          </a:prstGeom>
          <a:solidFill>
            <a:srgbClr val="00B050"/>
          </a:solidFill>
          <a:ln>
            <a:solidFill>
              <a:schemeClr val="tx1"/>
            </a:solidFill>
          </a:ln>
        </p:spPr>
        <p:txBody>
          <a:bodyPr wrap="square" rtlCol="0">
            <a:spAutoFit/>
          </a:bodyPr>
          <a:lstStyle/>
          <a:p>
            <a:pPr algn="ctr"/>
            <a:r>
              <a:rPr lang="en-US" dirty="0">
                <a:solidFill>
                  <a:schemeClr val="bg1"/>
                </a:solidFill>
                <a:latin typeface="Calibri" panose="020F0502020204030204" pitchFamily="34" charset="0"/>
              </a:rPr>
              <a:t>Isaiah is saying that the king is leading the people into wickedness</a:t>
            </a:r>
          </a:p>
        </p:txBody>
      </p:sp>
      <p:sp>
        <p:nvSpPr>
          <p:cNvPr id="15" name="TextBox 14"/>
          <p:cNvSpPr txBox="1"/>
          <p:nvPr/>
        </p:nvSpPr>
        <p:spPr>
          <a:xfrm>
            <a:off x="307975" y="3122425"/>
            <a:ext cx="3008512" cy="1200329"/>
          </a:xfrm>
          <a:prstGeom prst="rect">
            <a:avLst/>
          </a:prstGeom>
          <a:solidFill>
            <a:srgbClr val="00B050"/>
          </a:solidFill>
          <a:ln>
            <a:solidFill>
              <a:schemeClr val="tx1"/>
            </a:solidFill>
          </a:ln>
        </p:spPr>
        <p:txBody>
          <a:bodyPr wrap="square" rtlCol="0">
            <a:spAutoFit/>
          </a:bodyPr>
          <a:lstStyle/>
          <a:p>
            <a:pPr algn="ctr"/>
            <a:r>
              <a:rPr lang="en-US" dirty="0">
                <a:solidFill>
                  <a:schemeClr val="bg1"/>
                </a:solidFill>
                <a:latin typeface="Calibri" panose="020F0502020204030204" pitchFamily="34" charset="0"/>
              </a:rPr>
              <a:t>Some of our leaders today set bad examples on our own society and try to turn us away from the truth</a:t>
            </a:r>
          </a:p>
        </p:txBody>
      </p:sp>
      <p:sp>
        <p:nvSpPr>
          <p:cNvPr id="20" name="TextBox 19"/>
          <p:cNvSpPr txBox="1"/>
          <p:nvPr/>
        </p:nvSpPr>
        <p:spPr>
          <a:xfrm>
            <a:off x="312058" y="4445213"/>
            <a:ext cx="3004711" cy="923330"/>
          </a:xfrm>
          <a:prstGeom prst="rect">
            <a:avLst/>
          </a:prstGeom>
          <a:solidFill>
            <a:srgbClr val="00B050"/>
          </a:solidFill>
          <a:ln>
            <a:solidFill>
              <a:schemeClr val="tx1"/>
            </a:solidFill>
          </a:ln>
        </p:spPr>
        <p:txBody>
          <a:bodyPr wrap="square" rtlCol="0">
            <a:spAutoFit/>
          </a:bodyPr>
          <a:lstStyle/>
          <a:p>
            <a:pPr algn="ctr"/>
            <a:r>
              <a:rPr lang="en-US" dirty="0">
                <a:solidFill>
                  <a:schemeClr val="bg1"/>
                </a:solidFill>
                <a:latin typeface="Calibri" panose="020F0502020204030204" pitchFamily="34" charset="0"/>
              </a:rPr>
              <a:t>By the power of the Holy Ghost we can determine if we are being led astray</a:t>
            </a:r>
          </a:p>
        </p:txBody>
      </p:sp>
      <p:grpSp>
        <p:nvGrpSpPr>
          <p:cNvPr id="4" name="Group 3"/>
          <p:cNvGrpSpPr/>
          <p:nvPr/>
        </p:nvGrpSpPr>
        <p:grpSpPr>
          <a:xfrm>
            <a:off x="8934184" y="1085242"/>
            <a:ext cx="2945758" cy="4474037"/>
            <a:chOff x="9130829" y="1085242"/>
            <a:chExt cx="2429800" cy="4474037"/>
          </a:xfrm>
        </p:grpSpPr>
        <p:sp>
          <p:nvSpPr>
            <p:cNvPr id="18" name="TextBox 17"/>
            <p:cNvSpPr txBox="1"/>
            <p:nvPr/>
          </p:nvSpPr>
          <p:spPr>
            <a:xfrm>
              <a:off x="9482282" y="1085242"/>
              <a:ext cx="1303888" cy="369332"/>
            </a:xfrm>
            <a:prstGeom prst="rect">
              <a:avLst/>
            </a:prstGeom>
            <a:solidFill>
              <a:srgbClr val="00B0F0"/>
            </a:solidFill>
            <a:ln>
              <a:solidFill>
                <a:schemeClr val="tx1"/>
              </a:solidFill>
            </a:ln>
          </p:spPr>
          <p:txBody>
            <a:bodyPr wrap="square" rtlCol="0">
              <a:spAutoFit/>
            </a:bodyPr>
            <a:lstStyle/>
            <a:p>
              <a:pPr algn="ctr"/>
              <a:r>
                <a:rPr lang="en-US" dirty="0">
                  <a:solidFill>
                    <a:schemeClr val="bg1"/>
                  </a:solidFill>
                  <a:latin typeface="Calibri" panose="020F0502020204030204" pitchFamily="34" charset="0"/>
                </a:rPr>
                <a:t>Isaiah 9:18-21</a:t>
              </a:r>
            </a:p>
          </p:txBody>
        </p:sp>
        <p:sp>
          <p:nvSpPr>
            <p:cNvPr id="21" name="TextBox 20"/>
            <p:cNvSpPr txBox="1"/>
            <p:nvPr/>
          </p:nvSpPr>
          <p:spPr>
            <a:xfrm>
              <a:off x="9130829" y="1946365"/>
              <a:ext cx="2429800" cy="1477328"/>
            </a:xfrm>
            <a:prstGeom prst="rect">
              <a:avLst/>
            </a:prstGeom>
            <a:solidFill>
              <a:srgbClr val="00B0F0"/>
            </a:solidFill>
            <a:ln>
              <a:solidFill>
                <a:schemeClr val="tx1"/>
              </a:solidFill>
            </a:ln>
          </p:spPr>
          <p:txBody>
            <a:bodyPr wrap="square" rtlCol="0">
              <a:spAutoFit/>
            </a:bodyPr>
            <a:lstStyle/>
            <a:p>
              <a:pPr algn="ctr"/>
              <a:r>
                <a:rPr lang="en-US" dirty="0">
                  <a:solidFill>
                    <a:schemeClr val="bg1"/>
                  </a:solidFill>
                  <a:latin typeface="Calibri" panose="020F0502020204030204" pitchFamily="34" charset="0"/>
                </a:rPr>
                <a:t>Burning—refers to both Isaiah’s time of the unrighteous 10 tribes and ell as the people in the latter days.</a:t>
              </a:r>
            </a:p>
          </p:txBody>
        </p:sp>
        <p:sp>
          <p:nvSpPr>
            <p:cNvPr id="24" name="TextBox 23"/>
            <p:cNvSpPr txBox="1"/>
            <p:nvPr/>
          </p:nvSpPr>
          <p:spPr>
            <a:xfrm>
              <a:off x="9130829" y="3568156"/>
              <a:ext cx="2429800" cy="923330"/>
            </a:xfrm>
            <a:prstGeom prst="rect">
              <a:avLst/>
            </a:prstGeom>
            <a:solidFill>
              <a:srgbClr val="00B0F0"/>
            </a:solidFill>
            <a:ln>
              <a:solidFill>
                <a:schemeClr val="tx1"/>
              </a:solidFill>
            </a:ln>
          </p:spPr>
          <p:txBody>
            <a:bodyPr wrap="square" rtlCol="0">
              <a:spAutoFit/>
            </a:bodyPr>
            <a:lstStyle/>
            <a:p>
              <a:pPr algn="ctr"/>
              <a:r>
                <a:rPr lang="en-US" dirty="0">
                  <a:solidFill>
                    <a:schemeClr val="bg1"/>
                  </a:solidFill>
                  <a:latin typeface="Calibri" panose="020F0502020204030204" pitchFamily="34" charset="0"/>
                </a:rPr>
                <a:t>The destruction will be so devastating that people will not help one another. </a:t>
              </a:r>
            </a:p>
          </p:txBody>
        </p:sp>
        <p:sp>
          <p:nvSpPr>
            <p:cNvPr id="25" name="TextBox 24"/>
            <p:cNvSpPr txBox="1"/>
            <p:nvPr/>
          </p:nvSpPr>
          <p:spPr>
            <a:xfrm>
              <a:off x="9130829" y="4912948"/>
              <a:ext cx="2429800" cy="646331"/>
            </a:xfrm>
            <a:prstGeom prst="rect">
              <a:avLst/>
            </a:prstGeom>
            <a:solidFill>
              <a:srgbClr val="00B0F0"/>
            </a:solidFill>
            <a:ln>
              <a:solidFill>
                <a:schemeClr val="tx1"/>
              </a:solidFill>
            </a:ln>
          </p:spPr>
          <p:txBody>
            <a:bodyPr wrap="square" rtlCol="0">
              <a:spAutoFit/>
            </a:bodyPr>
            <a:lstStyle/>
            <a:p>
              <a:pPr algn="ctr"/>
              <a:r>
                <a:rPr lang="en-US" dirty="0">
                  <a:solidFill>
                    <a:schemeClr val="bg1"/>
                  </a:solidFill>
                  <a:latin typeface="Calibri" panose="020F0502020204030204" pitchFamily="34" charset="0"/>
                </a:rPr>
                <a:t>However, “His hand is stretched out still”. </a:t>
              </a:r>
            </a:p>
          </p:txBody>
        </p:sp>
      </p:grpSp>
      <p:pic>
        <p:nvPicPr>
          <p:cNvPr id="2" name="Picture 1">
            <a:extLst>
              <a:ext uri="{FF2B5EF4-FFF2-40B4-BE49-F238E27FC236}">
                <a16:creationId xmlns:a16="http://schemas.microsoft.com/office/drawing/2014/main" id="{D39B278D-0CAE-49B8-BEB1-4FDE2B4CD6C2}"/>
              </a:ext>
            </a:extLst>
          </p:cNvPr>
          <p:cNvPicPr>
            <a:picLocks noChangeAspect="1"/>
          </p:cNvPicPr>
          <p:nvPr/>
        </p:nvPicPr>
        <p:blipFill rotWithShape="1">
          <a:blip r:embed="rId3"/>
          <a:srcRect l="75282" t="25133" r="1250" b="37706"/>
          <a:stretch/>
        </p:blipFill>
        <p:spPr>
          <a:xfrm>
            <a:off x="3598082" y="1085242"/>
            <a:ext cx="5054507" cy="4502088"/>
          </a:xfrm>
          <a:prstGeom prst="rect">
            <a:avLst/>
          </a:prstGeom>
        </p:spPr>
      </p:pic>
    </p:spTree>
    <p:extLst>
      <p:ext uri="{BB962C8B-B14F-4D97-AF65-F5344CB8AC3E}">
        <p14:creationId xmlns:p14="http://schemas.microsoft.com/office/powerpoint/2010/main" val="1436730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http://rationalfaiths.com/wp-content/uploads/2014/12/young-man-being-ordained-253400-tablet-e1417652866359.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5" name="AutoShape 6" descr="http://rationalfaiths.com/wp-content/uploads/2014/12/young-man-being-ordained-253400-tablet-e1417652866359.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7" name="AutoShape 8" descr="Mormonism is Not Book of Mormon Christianity"/>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13" name="TextBox 12"/>
          <p:cNvSpPr txBox="1"/>
          <p:nvPr/>
        </p:nvSpPr>
        <p:spPr>
          <a:xfrm>
            <a:off x="0" y="1745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His Hand is Stretched Out Still</a:t>
            </a:r>
          </a:p>
        </p:txBody>
      </p:sp>
      <p:sp>
        <p:nvSpPr>
          <p:cNvPr id="4" name="Rectangle 3"/>
          <p:cNvSpPr/>
          <p:nvPr/>
        </p:nvSpPr>
        <p:spPr>
          <a:xfrm>
            <a:off x="349122" y="1672150"/>
            <a:ext cx="2410408" cy="2308324"/>
          </a:xfrm>
          <a:prstGeom prst="rect">
            <a:avLst/>
          </a:prstGeom>
          <a:solidFill>
            <a:schemeClr val="accent5">
              <a:lumMod val="75000"/>
            </a:schemeClr>
          </a:solidFill>
        </p:spPr>
        <p:txBody>
          <a:bodyPr wrap="square">
            <a:spAutoFit/>
          </a:bodyPr>
          <a:lstStyle/>
          <a:p>
            <a:r>
              <a:rPr lang="en-US" dirty="0">
                <a:solidFill>
                  <a:schemeClr val="bg1"/>
                </a:solidFill>
                <a:latin typeface="Calibri" panose="020F0502020204030204" pitchFamily="34" charset="0"/>
              </a:rPr>
              <a:t>One meaning may be that because the people of Isaiah’s time did not turn away from sin they would experience the Lord’s hand in the form of destruction.</a:t>
            </a:r>
          </a:p>
        </p:txBody>
      </p:sp>
      <p:grpSp>
        <p:nvGrpSpPr>
          <p:cNvPr id="9" name="Group 8"/>
          <p:cNvGrpSpPr/>
          <p:nvPr/>
        </p:nvGrpSpPr>
        <p:grpSpPr>
          <a:xfrm>
            <a:off x="2975607" y="940780"/>
            <a:ext cx="5807772" cy="4481413"/>
            <a:chOff x="2711724" y="1653322"/>
            <a:chExt cx="5807772" cy="4481413"/>
          </a:xfrm>
        </p:grpSpPr>
        <p:grpSp>
          <p:nvGrpSpPr>
            <p:cNvPr id="15" name="Group 14"/>
            <p:cNvGrpSpPr/>
            <p:nvPr/>
          </p:nvGrpSpPr>
          <p:grpSpPr>
            <a:xfrm>
              <a:off x="2711724" y="1653322"/>
              <a:ext cx="5807772" cy="4481413"/>
              <a:chOff x="762000" y="685800"/>
              <a:chExt cx="6587913" cy="5083387"/>
            </a:xfrm>
          </p:grpSpPr>
          <p:sp>
            <p:nvSpPr>
              <p:cNvPr id="17" name="Oval 16"/>
              <p:cNvSpPr/>
              <p:nvPr/>
            </p:nvSpPr>
            <p:spPr>
              <a:xfrm flipH="1">
                <a:off x="2912071" y="4899660"/>
                <a:ext cx="2292389" cy="86952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8" name="Rounded Rectangle 17"/>
              <p:cNvSpPr/>
              <p:nvPr/>
            </p:nvSpPr>
            <p:spPr>
              <a:xfrm rot="16200000" flipH="1">
                <a:off x="4033709" y="-909509"/>
                <a:ext cx="228601" cy="5095620"/>
              </a:xfrm>
              <a:prstGeom prst="round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9" name="Oval 18"/>
              <p:cNvSpPr/>
              <p:nvPr/>
            </p:nvSpPr>
            <p:spPr>
              <a:xfrm flipH="1">
                <a:off x="3130973" y="4899660"/>
                <a:ext cx="1939713" cy="735753"/>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20" name="Group 13"/>
              <p:cNvGrpSpPr/>
              <p:nvPr/>
            </p:nvGrpSpPr>
            <p:grpSpPr>
              <a:xfrm flipH="1">
                <a:off x="3799840" y="685800"/>
                <a:ext cx="601980" cy="4615180"/>
                <a:chOff x="4038600" y="0"/>
                <a:chExt cx="685800" cy="5867400"/>
              </a:xfrm>
            </p:grpSpPr>
            <p:sp>
              <p:nvSpPr>
                <p:cNvPr id="50" name="Isosceles Triangle 49"/>
                <p:cNvSpPr/>
                <p:nvPr/>
              </p:nvSpPr>
              <p:spPr>
                <a:xfrm>
                  <a:off x="4267200" y="228600"/>
                  <a:ext cx="228600" cy="762000"/>
                </a:xfrm>
                <a:prstGeom prst="triangl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1" name="Rounded Rectangle 6"/>
                <p:cNvSpPr/>
                <p:nvPr/>
              </p:nvSpPr>
              <p:spPr>
                <a:xfrm>
                  <a:off x="4267200" y="990600"/>
                  <a:ext cx="228600" cy="2286000"/>
                </a:xfrm>
                <a:prstGeom prst="round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2" name="Rounded Rectangle 4"/>
                <p:cNvSpPr/>
                <p:nvPr/>
              </p:nvSpPr>
              <p:spPr>
                <a:xfrm>
                  <a:off x="4267200" y="3352800"/>
                  <a:ext cx="228600" cy="2514600"/>
                </a:xfrm>
                <a:prstGeom prst="round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3" name="Rounded Rectangle 5"/>
                <p:cNvSpPr/>
                <p:nvPr/>
              </p:nvSpPr>
              <p:spPr>
                <a:xfrm>
                  <a:off x="4191000" y="3124200"/>
                  <a:ext cx="381000" cy="457200"/>
                </a:xfrm>
                <a:prstGeom prst="round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4" name="Rounded Rectangle 7"/>
                <p:cNvSpPr/>
                <p:nvPr/>
              </p:nvSpPr>
              <p:spPr>
                <a:xfrm>
                  <a:off x="4191000" y="914400"/>
                  <a:ext cx="381000" cy="457200"/>
                </a:xfrm>
                <a:prstGeom prst="round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5" name="Oval 11"/>
                <p:cNvSpPr/>
                <p:nvPr/>
              </p:nvSpPr>
              <p:spPr>
                <a:xfrm>
                  <a:off x="4038600" y="0"/>
                  <a:ext cx="685800" cy="6858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21" name="Group 25"/>
              <p:cNvGrpSpPr/>
              <p:nvPr/>
            </p:nvGrpSpPr>
            <p:grpSpPr>
              <a:xfrm flipH="1">
                <a:off x="5410200" y="1524000"/>
                <a:ext cx="1939713" cy="2431625"/>
                <a:chOff x="1066800" y="2258995"/>
                <a:chExt cx="2209800" cy="2770205"/>
              </a:xfrm>
            </p:grpSpPr>
            <p:sp>
              <p:nvSpPr>
                <p:cNvPr id="38" name="Oval 37"/>
                <p:cNvSpPr/>
                <p:nvPr/>
              </p:nvSpPr>
              <p:spPr>
                <a:xfrm>
                  <a:off x="1066800" y="4191000"/>
                  <a:ext cx="2209800" cy="8382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39" name="Group 14"/>
                <p:cNvGrpSpPr/>
                <p:nvPr/>
              </p:nvGrpSpPr>
              <p:grpSpPr>
                <a:xfrm rot="1206892">
                  <a:off x="1673878" y="2258995"/>
                  <a:ext cx="240914" cy="2243809"/>
                  <a:chOff x="1524000" y="685800"/>
                  <a:chExt cx="990600" cy="6400800"/>
                </a:xfrm>
              </p:grpSpPr>
              <p:sp>
                <p:nvSpPr>
                  <p:cNvPr id="46" name="Donut 45"/>
                  <p:cNvSpPr/>
                  <p:nvPr/>
                </p:nvSpPr>
                <p:spPr>
                  <a:xfrm>
                    <a:off x="1524000" y="685800"/>
                    <a:ext cx="990600" cy="2286000"/>
                  </a:xfrm>
                  <a:prstGeom prst="donut">
                    <a:avLst>
                      <a:gd name="adj" fmla="val 16608"/>
                    </a:avLst>
                  </a:prstGeom>
                  <a:solidFill>
                    <a:srgbClr val="FFC000"/>
                  </a:solidFill>
                  <a:ln w="63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47" name="Donut 46"/>
                  <p:cNvSpPr/>
                  <p:nvPr/>
                </p:nvSpPr>
                <p:spPr>
                  <a:xfrm>
                    <a:off x="1524000" y="2057400"/>
                    <a:ext cx="990600" cy="2286000"/>
                  </a:xfrm>
                  <a:prstGeom prst="donut">
                    <a:avLst>
                      <a:gd name="adj" fmla="val 16608"/>
                    </a:avLst>
                  </a:prstGeom>
                  <a:solidFill>
                    <a:srgbClr val="FFC000"/>
                  </a:solidFill>
                  <a:ln w="63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48" name="Donut 47"/>
                  <p:cNvSpPr/>
                  <p:nvPr/>
                </p:nvSpPr>
                <p:spPr>
                  <a:xfrm>
                    <a:off x="1524000" y="3429000"/>
                    <a:ext cx="990600" cy="2286000"/>
                  </a:xfrm>
                  <a:prstGeom prst="donut">
                    <a:avLst>
                      <a:gd name="adj" fmla="val 16608"/>
                    </a:avLst>
                  </a:prstGeom>
                  <a:solidFill>
                    <a:srgbClr val="FFC000"/>
                  </a:solidFill>
                  <a:ln w="63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49" name="Donut 48"/>
                  <p:cNvSpPr/>
                  <p:nvPr/>
                </p:nvSpPr>
                <p:spPr>
                  <a:xfrm>
                    <a:off x="1524000" y="4800600"/>
                    <a:ext cx="990600" cy="2286000"/>
                  </a:xfrm>
                  <a:prstGeom prst="donut">
                    <a:avLst>
                      <a:gd name="adj" fmla="val 16608"/>
                    </a:avLst>
                  </a:prstGeom>
                  <a:solidFill>
                    <a:srgbClr val="FFC000"/>
                  </a:solidFill>
                  <a:ln w="63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grpSp>
            <p:grpSp>
              <p:nvGrpSpPr>
                <p:cNvPr id="40" name="Group 19"/>
                <p:cNvGrpSpPr/>
                <p:nvPr/>
              </p:nvGrpSpPr>
              <p:grpSpPr>
                <a:xfrm rot="20393108" flipH="1">
                  <a:off x="2283479" y="2258995"/>
                  <a:ext cx="240914" cy="2243809"/>
                  <a:chOff x="1524000" y="685800"/>
                  <a:chExt cx="990600" cy="6400800"/>
                </a:xfrm>
              </p:grpSpPr>
              <p:sp>
                <p:nvSpPr>
                  <p:cNvPr id="42" name="Donut 41"/>
                  <p:cNvSpPr/>
                  <p:nvPr/>
                </p:nvSpPr>
                <p:spPr>
                  <a:xfrm>
                    <a:off x="1524000" y="685800"/>
                    <a:ext cx="990600" cy="2286000"/>
                  </a:xfrm>
                  <a:prstGeom prst="donut">
                    <a:avLst>
                      <a:gd name="adj" fmla="val 16608"/>
                    </a:avLst>
                  </a:prstGeom>
                  <a:solidFill>
                    <a:srgbClr val="FFC000"/>
                  </a:solidFill>
                  <a:ln w="63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43" name="Donut 21"/>
                  <p:cNvSpPr/>
                  <p:nvPr/>
                </p:nvSpPr>
                <p:spPr>
                  <a:xfrm>
                    <a:off x="1524000" y="2057400"/>
                    <a:ext cx="990600" cy="2286000"/>
                  </a:xfrm>
                  <a:prstGeom prst="donut">
                    <a:avLst>
                      <a:gd name="adj" fmla="val 16608"/>
                    </a:avLst>
                  </a:prstGeom>
                  <a:solidFill>
                    <a:srgbClr val="FFC000"/>
                  </a:solidFill>
                  <a:ln w="63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44" name="Donut 22"/>
                  <p:cNvSpPr/>
                  <p:nvPr/>
                </p:nvSpPr>
                <p:spPr>
                  <a:xfrm>
                    <a:off x="1524000" y="3429000"/>
                    <a:ext cx="990600" cy="2286000"/>
                  </a:xfrm>
                  <a:prstGeom prst="donut">
                    <a:avLst>
                      <a:gd name="adj" fmla="val 16608"/>
                    </a:avLst>
                  </a:prstGeom>
                  <a:solidFill>
                    <a:srgbClr val="FFC000"/>
                  </a:solidFill>
                  <a:ln w="63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45" name="Donut 44"/>
                  <p:cNvSpPr/>
                  <p:nvPr/>
                </p:nvSpPr>
                <p:spPr>
                  <a:xfrm>
                    <a:off x="1524000" y="4800600"/>
                    <a:ext cx="990600" cy="2286000"/>
                  </a:xfrm>
                  <a:prstGeom prst="donut">
                    <a:avLst>
                      <a:gd name="adj" fmla="val 16608"/>
                    </a:avLst>
                  </a:prstGeom>
                  <a:solidFill>
                    <a:srgbClr val="FFC000"/>
                  </a:solidFill>
                  <a:ln w="63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grpSp>
            <p:sp>
              <p:nvSpPr>
                <p:cNvPr id="41" name="Oval 40"/>
                <p:cNvSpPr/>
                <p:nvPr/>
              </p:nvSpPr>
              <p:spPr>
                <a:xfrm>
                  <a:off x="1295400" y="4267200"/>
                  <a:ext cx="1752600" cy="664779"/>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24" name="Group 26"/>
              <p:cNvGrpSpPr/>
              <p:nvPr/>
            </p:nvGrpSpPr>
            <p:grpSpPr>
              <a:xfrm flipH="1">
                <a:off x="762000" y="1524000"/>
                <a:ext cx="1939713" cy="2431625"/>
                <a:chOff x="1066800" y="2258995"/>
                <a:chExt cx="2209800" cy="2770205"/>
              </a:xfrm>
            </p:grpSpPr>
            <p:sp>
              <p:nvSpPr>
                <p:cNvPr id="26" name="Oval 25"/>
                <p:cNvSpPr/>
                <p:nvPr/>
              </p:nvSpPr>
              <p:spPr>
                <a:xfrm>
                  <a:off x="1066800" y="4191000"/>
                  <a:ext cx="2209800" cy="8382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27" name="Group 14"/>
                <p:cNvGrpSpPr/>
                <p:nvPr/>
              </p:nvGrpSpPr>
              <p:grpSpPr>
                <a:xfrm rot="1206892">
                  <a:off x="1673878" y="2258995"/>
                  <a:ext cx="240914" cy="2243809"/>
                  <a:chOff x="1524000" y="685800"/>
                  <a:chExt cx="990600" cy="6400800"/>
                </a:xfrm>
              </p:grpSpPr>
              <p:sp>
                <p:nvSpPr>
                  <p:cNvPr id="34" name="Donut 33"/>
                  <p:cNvSpPr/>
                  <p:nvPr/>
                </p:nvSpPr>
                <p:spPr>
                  <a:xfrm>
                    <a:off x="1524000" y="685800"/>
                    <a:ext cx="990600" cy="2286000"/>
                  </a:xfrm>
                  <a:prstGeom prst="donut">
                    <a:avLst>
                      <a:gd name="adj" fmla="val 16608"/>
                    </a:avLst>
                  </a:prstGeom>
                  <a:solidFill>
                    <a:srgbClr val="FFC000"/>
                  </a:solidFill>
                  <a:ln w="63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35" name="Donut 34"/>
                  <p:cNvSpPr/>
                  <p:nvPr/>
                </p:nvSpPr>
                <p:spPr>
                  <a:xfrm>
                    <a:off x="1524000" y="2057400"/>
                    <a:ext cx="990600" cy="2286000"/>
                  </a:xfrm>
                  <a:prstGeom prst="donut">
                    <a:avLst>
                      <a:gd name="adj" fmla="val 16608"/>
                    </a:avLst>
                  </a:prstGeom>
                  <a:solidFill>
                    <a:srgbClr val="FFC000"/>
                  </a:solidFill>
                  <a:ln w="63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36" name="Donut 35"/>
                  <p:cNvSpPr/>
                  <p:nvPr/>
                </p:nvSpPr>
                <p:spPr>
                  <a:xfrm>
                    <a:off x="1524000" y="3429000"/>
                    <a:ext cx="990600" cy="2286000"/>
                  </a:xfrm>
                  <a:prstGeom prst="donut">
                    <a:avLst>
                      <a:gd name="adj" fmla="val 16608"/>
                    </a:avLst>
                  </a:prstGeom>
                  <a:solidFill>
                    <a:srgbClr val="FFC000"/>
                  </a:solidFill>
                  <a:ln w="63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37" name="Donut 36"/>
                  <p:cNvSpPr/>
                  <p:nvPr/>
                </p:nvSpPr>
                <p:spPr>
                  <a:xfrm>
                    <a:off x="1524000" y="4800600"/>
                    <a:ext cx="990600" cy="2286000"/>
                  </a:xfrm>
                  <a:prstGeom prst="donut">
                    <a:avLst>
                      <a:gd name="adj" fmla="val 16608"/>
                    </a:avLst>
                  </a:prstGeom>
                  <a:solidFill>
                    <a:srgbClr val="FFC000"/>
                  </a:solidFill>
                  <a:ln w="63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grpSp>
            <p:grpSp>
              <p:nvGrpSpPr>
                <p:cNvPr id="28" name="Group 19"/>
                <p:cNvGrpSpPr/>
                <p:nvPr/>
              </p:nvGrpSpPr>
              <p:grpSpPr>
                <a:xfrm rot="20393108" flipH="1">
                  <a:off x="2283479" y="2258995"/>
                  <a:ext cx="240914" cy="2243809"/>
                  <a:chOff x="1524000" y="685800"/>
                  <a:chExt cx="990600" cy="6400800"/>
                </a:xfrm>
              </p:grpSpPr>
              <p:sp>
                <p:nvSpPr>
                  <p:cNvPr id="30" name="Donut 29"/>
                  <p:cNvSpPr/>
                  <p:nvPr/>
                </p:nvSpPr>
                <p:spPr>
                  <a:xfrm>
                    <a:off x="1524000" y="685800"/>
                    <a:ext cx="990600" cy="2286000"/>
                  </a:xfrm>
                  <a:prstGeom prst="donut">
                    <a:avLst>
                      <a:gd name="adj" fmla="val 16608"/>
                    </a:avLst>
                  </a:prstGeom>
                  <a:solidFill>
                    <a:srgbClr val="FFC000"/>
                  </a:solidFill>
                  <a:ln w="63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31" name="Donut 30"/>
                  <p:cNvSpPr/>
                  <p:nvPr/>
                </p:nvSpPr>
                <p:spPr>
                  <a:xfrm>
                    <a:off x="1524000" y="2057400"/>
                    <a:ext cx="990600" cy="2286000"/>
                  </a:xfrm>
                  <a:prstGeom prst="donut">
                    <a:avLst>
                      <a:gd name="adj" fmla="val 16608"/>
                    </a:avLst>
                  </a:prstGeom>
                  <a:solidFill>
                    <a:srgbClr val="FFC000"/>
                  </a:solidFill>
                  <a:ln w="63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32" name="Donut 31"/>
                  <p:cNvSpPr/>
                  <p:nvPr/>
                </p:nvSpPr>
                <p:spPr>
                  <a:xfrm>
                    <a:off x="1524000" y="3429000"/>
                    <a:ext cx="990600" cy="2286000"/>
                  </a:xfrm>
                  <a:prstGeom prst="donut">
                    <a:avLst>
                      <a:gd name="adj" fmla="val 16608"/>
                    </a:avLst>
                  </a:prstGeom>
                  <a:solidFill>
                    <a:srgbClr val="FFC000"/>
                  </a:solidFill>
                  <a:ln w="63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33" name="Donut 32"/>
                  <p:cNvSpPr/>
                  <p:nvPr/>
                </p:nvSpPr>
                <p:spPr>
                  <a:xfrm>
                    <a:off x="1524000" y="4800600"/>
                    <a:ext cx="990600" cy="2286000"/>
                  </a:xfrm>
                  <a:prstGeom prst="donut">
                    <a:avLst>
                      <a:gd name="adj" fmla="val 16608"/>
                    </a:avLst>
                  </a:prstGeom>
                  <a:solidFill>
                    <a:srgbClr val="FFC000"/>
                  </a:solidFill>
                  <a:ln w="63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grpSp>
            <p:sp>
              <p:nvSpPr>
                <p:cNvPr id="29" name="Oval 28"/>
                <p:cNvSpPr/>
                <p:nvPr/>
              </p:nvSpPr>
              <p:spPr>
                <a:xfrm>
                  <a:off x="1295400" y="4267200"/>
                  <a:ext cx="1752600" cy="664779"/>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25" name="TextBox 24"/>
              <p:cNvSpPr txBox="1"/>
              <p:nvPr/>
            </p:nvSpPr>
            <p:spPr>
              <a:xfrm>
                <a:off x="1219200" y="3276600"/>
                <a:ext cx="1371599" cy="733151"/>
              </a:xfrm>
              <a:prstGeom prst="rect">
                <a:avLst/>
              </a:prstGeom>
              <a:noFill/>
            </p:spPr>
            <p:txBody>
              <a:bodyPr wrap="square" rtlCol="0">
                <a:spAutoFit/>
              </a:bodyPr>
              <a:lstStyle/>
              <a:p>
                <a:endParaRPr lang="en-US" sz="3600" dirty="0">
                  <a:latin typeface="Calibri" panose="020F0502020204030204" pitchFamily="34" charset="0"/>
                </a:endParaRPr>
              </a:p>
            </p:txBody>
          </p:sp>
        </p:grpSp>
        <p:sp>
          <p:nvSpPr>
            <p:cNvPr id="14" name="Rectangle 13"/>
            <p:cNvSpPr/>
            <p:nvPr/>
          </p:nvSpPr>
          <p:spPr>
            <a:xfrm>
              <a:off x="2928567" y="3959029"/>
              <a:ext cx="1390262" cy="461665"/>
            </a:xfrm>
            <a:prstGeom prst="rect">
              <a:avLst/>
            </a:prstGeom>
          </p:spPr>
          <p:txBody>
            <a:bodyPr wrap="square">
              <a:spAutoFit/>
            </a:bodyPr>
            <a:lstStyle/>
            <a:p>
              <a:pPr algn="ctr"/>
              <a:r>
                <a:rPr lang="en-US" sz="2400" dirty="0">
                  <a:latin typeface="Calibri" panose="020F0502020204030204" pitchFamily="34" charset="0"/>
                </a:rPr>
                <a:t>Justice</a:t>
              </a:r>
            </a:p>
          </p:txBody>
        </p:sp>
        <p:sp>
          <p:nvSpPr>
            <p:cNvPr id="56" name="Rectangle 55"/>
            <p:cNvSpPr/>
            <p:nvPr/>
          </p:nvSpPr>
          <p:spPr>
            <a:xfrm>
              <a:off x="7003239" y="3946274"/>
              <a:ext cx="1390262" cy="461665"/>
            </a:xfrm>
            <a:prstGeom prst="rect">
              <a:avLst/>
            </a:prstGeom>
          </p:spPr>
          <p:txBody>
            <a:bodyPr wrap="square">
              <a:spAutoFit/>
            </a:bodyPr>
            <a:lstStyle/>
            <a:p>
              <a:pPr algn="ctr"/>
              <a:r>
                <a:rPr lang="en-US" sz="2400" dirty="0">
                  <a:latin typeface="Calibri" panose="020F0502020204030204" pitchFamily="34" charset="0"/>
                </a:rPr>
                <a:t>Mercy</a:t>
              </a:r>
            </a:p>
          </p:txBody>
        </p:sp>
      </p:grpSp>
      <p:sp>
        <p:nvSpPr>
          <p:cNvPr id="6" name="Rectangle 5"/>
          <p:cNvSpPr/>
          <p:nvPr/>
        </p:nvSpPr>
        <p:spPr>
          <a:xfrm>
            <a:off x="92855" y="6459199"/>
            <a:ext cx="1596912" cy="369332"/>
          </a:xfrm>
          <a:prstGeom prst="rect">
            <a:avLst/>
          </a:prstGeom>
        </p:spPr>
        <p:txBody>
          <a:bodyPr wrap="none">
            <a:spAutoFit/>
          </a:bodyPr>
          <a:lstStyle/>
          <a:p>
            <a:r>
              <a:rPr lang="en-US" dirty="0">
                <a:solidFill>
                  <a:schemeClr val="bg1"/>
                </a:solidFill>
                <a:latin typeface="Calibri" panose="020F0502020204030204" pitchFamily="34" charset="0"/>
              </a:rPr>
              <a:t>Isaiah 9:12–16 </a:t>
            </a:r>
            <a:endParaRPr lang="en-US" dirty="0">
              <a:latin typeface="Calibri" panose="020F0502020204030204" pitchFamily="34" charset="0"/>
            </a:endParaRPr>
          </a:p>
        </p:txBody>
      </p:sp>
      <p:sp>
        <p:nvSpPr>
          <p:cNvPr id="8" name="Rectangle 7"/>
          <p:cNvSpPr/>
          <p:nvPr/>
        </p:nvSpPr>
        <p:spPr>
          <a:xfrm>
            <a:off x="9181124" y="1868064"/>
            <a:ext cx="2144936" cy="1754326"/>
          </a:xfrm>
          <a:prstGeom prst="rect">
            <a:avLst/>
          </a:prstGeom>
          <a:solidFill>
            <a:schemeClr val="accent5">
              <a:lumMod val="75000"/>
            </a:schemeClr>
          </a:solidFill>
        </p:spPr>
        <p:txBody>
          <a:bodyPr wrap="square">
            <a:spAutoFit/>
          </a:bodyPr>
          <a:lstStyle/>
          <a:p>
            <a:r>
              <a:rPr lang="en-US" dirty="0">
                <a:solidFill>
                  <a:schemeClr val="bg1"/>
                </a:solidFill>
                <a:latin typeface="Calibri" panose="020F0502020204030204" pitchFamily="34" charset="0"/>
              </a:rPr>
              <a:t>Isaiah may have also been teaching that the Lord still offered hope for eventual mercy if the people would repent.</a:t>
            </a:r>
          </a:p>
        </p:txBody>
      </p:sp>
      <p:grpSp>
        <p:nvGrpSpPr>
          <p:cNvPr id="57" name="Group 56"/>
          <p:cNvGrpSpPr/>
          <p:nvPr/>
        </p:nvGrpSpPr>
        <p:grpSpPr>
          <a:xfrm>
            <a:off x="1021802" y="3989428"/>
            <a:ext cx="3505068" cy="2501531"/>
            <a:chOff x="228600" y="381000"/>
            <a:chExt cx="3505068" cy="2501531"/>
          </a:xfrm>
        </p:grpSpPr>
        <p:grpSp>
          <p:nvGrpSpPr>
            <p:cNvPr id="58" name="Group 57"/>
            <p:cNvGrpSpPr/>
            <p:nvPr/>
          </p:nvGrpSpPr>
          <p:grpSpPr>
            <a:xfrm>
              <a:off x="228600" y="381000"/>
              <a:ext cx="3505068" cy="2501531"/>
              <a:chOff x="534986" y="381000"/>
              <a:chExt cx="2637111" cy="2501531"/>
            </a:xfrm>
          </p:grpSpPr>
          <p:sp>
            <p:nvSpPr>
              <p:cNvPr id="60" name="Rectangle 59"/>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61" name="Group 60"/>
              <p:cNvGrpSpPr/>
              <p:nvPr/>
            </p:nvGrpSpPr>
            <p:grpSpPr>
              <a:xfrm>
                <a:off x="534986" y="384805"/>
                <a:ext cx="457200" cy="2497726"/>
                <a:chOff x="533400" y="381000"/>
                <a:chExt cx="457200" cy="2497726"/>
              </a:xfrm>
            </p:grpSpPr>
            <p:sp>
              <p:nvSpPr>
                <p:cNvPr id="67" name="Oval 66"/>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8" name="Rounded Rectangle 67"/>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9" name="Oval 68"/>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0" name="Oval 69"/>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62" name="Group 61"/>
              <p:cNvGrpSpPr/>
              <p:nvPr/>
            </p:nvGrpSpPr>
            <p:grpSpPr>
              <a:xfrm>
                <a:off x="2714897" y="381000"/>
                <a:ext cx="457200" cy="2497726"/>
                <a:chOff x="2714897" y="457200"/>
                <a:chExt cx="457200" cy="2497726"/>
              </a:xfrm>
            </p:grpSpPr>
            <p:sp>
              <p:nvSpPr>
                <p:cNvPr id="63" name="Oval 62"/>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4" name="Rounded Rectangle 63"/>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5" name="Oval 64"/>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6" name="Oval 65"/>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sp>
          <p:nvSpPr>
            <p:cNvPr id="59" name="Rectangle 58"/>
            <p:cNvSpPr/>
            <p:nvPr/>
          </p:nvSpPr>
          <p:spPr>
            <a:xfrm>
              <a:off x="842492" y="1104126"/>
              <a:ext cx="2293346" cy="1077218"/>
            </a:xfrm>
            <a:prstGeom prst="rect">
              <a:avLst/>
            </a:prstGeom>
          </p:spPr>
          <p:txBody>
            <a:bodyPr wrap="square">
              <a:spAutoFit/>
            </a:bodyPr>
            <a:lstStyle/>
            <a:p>
              <a:pPr algn="ctr"/>
              <a:r>
                <a:rPr lang="en-US" sz="1600" dirty="0">
                  <a:latin typeface="Calibri" panose="020F0502020204030204" pitchFamily="34" charset="0"/>
                </a:rPr>
                <a:t> </a:t>
              </a:r>
              <a:r>
                <a:rPr lang="en-US" sz="1600" b="1" dirty="0">
                  <a:latin typeface="Calibri" panose="020F0502020204030204" pitchFamily="34" charset="0"/>
                </a:rPr>
                <a:t>If we repent, the Lord is willing to extend His mercy to us and forgive our sins</a:t>
              </a:r>
              <a:endParaRPr lang="en-US" sz="1600" i="1" dirty="0">
                <a:latin typeface="Calibri" panose="020F0502020204030204" pitchFamily="34" charset="0"/>
              </a:endParaRPr>
            </a:p>
          </p:txBody>
        </p:sp>
      </p:grpSp>
      <p:grpSp>
        <p:nvGrpSpPr>
          <p:cNvPr id="71" name="Group 70"/>
          <p:cNvGrpSpPr/>
          <p:nvPr/>
        </p:nvGrpSpPr>
        <p:grpSpPr>
          <a:xfrm>
            <a:off x="8279589" y="3839860"/>
            <a:ext cx="3666148" cy="2767394"/>
            <a:chOff x="228600" y="381000"/>
            <a:chExt cx="3505068" cy="2501531"/>
          </a:xfrm>
        </p:grpSpPr>
        <p:grpSp>
          <p:nvGrpSpPr>
            <p:cNvPr id="72" name="Group 71"/>
            <p:cNvGrpSpPr/>
            <p:nvPr/>
          </p:nvGrpSpPr>
          <p:grpSpPr>
            <a:xfrm>
              <a:off x="228600" y="381000"/>
              <a:ext cx="3505068" cy="2501531"/>
              <a:chOff x="534986" y="381000"/>
              <a:chExt cx="2637111" cy="2501531"/>
            </a:xfrm>
          </p:grpSpPr>
          <p:sp>
            <p:nvSpPr>
              <p:cNvPr id="74" name="Rectangle 73"/>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75" name="Group 74"/>
              <p:cNvGrpSpPr/>
              <p:nvPr/>
            </p:nvGrpSpPr>
            <p:grpSpPr>
              <a:xfrm>
                <a:off x="534986" y="384805"/>
                <a:ext cx="457200" cy="2497726"/>
                <a:chOff x="533400" y="381000"/>
                <a:chExt cx="457200" cy="2497726"/>
              </a:xfrm>
            </p:grpSpPr>
            <p:sp>
              <p:nvSpPr>
                <p:cNvPr id="81" name="Oval 80"/>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2" name="Rounded Rectangle 81"/>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3" name="Oval 82"/>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4" name="Oval 83"/>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76" name="Group 75"/>
              <p:cNvGrpSpPr/>
              <p:nvPr/>
            </p:nvGrpSpPr>
            <p:grpSpPr>
              <a:xfrm>
                <a:off x="2714897" y="381000"/>
                <a:ext cx="457200" cy="2497726"/>
                <a:chOff x="2714897" y="457200"/>
                <a:chExt cx="457200" cy="2497726"/>
              </a:xfrm>
            </p:grpSpPr>
            <p:sp>
              <p:nvSpPr>
                <p:cNvPr id="77" name="Oval 76"/>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8" name="Rounded Rectangle 77"/>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9" name="Oval 78"/>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0" name="Oval 79"/>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sp>
          <p:nvSpPr>
            <p:cNvPr id="73" name="Rectangle 72"/>
            <p:cNvSpPr/>
            <p:nvPr/>
          </p:nvSpPr>
          <p:spPr>
            <a:xfrm>
              <a:off x="810877" y="993128"/>
              <a:ext cx="2293346" cy="1418863"/>
            </a:xfrm>
            <a:prstGeom prst="rect">
              <a:avLst/>
            </a:prstGeom>
          </p:spPr>
          <p:txBody>
            <a:bodyPr wrap="square">
              <a:spAutoFit/>
            </a:bodyPr>
            <a:lstStyle/>
            <a:p>
              <a:pPr algn="ctr"/>
              <a:r>
                <a:rPr lang="en-US" sz="1600" b="1" dirty="0">
                  <a:latin typeface="Calibri" panose="020F0502020204030204" pitchFamily="34" charset="0"/>
                </a:rPr>
                <a:t>The justice of God demands punishment for sin, but the Atonement brings about the plan of mercy to appease the demands of justice</a:t>
              </a:r>
              <a:endParaRPr lang="en-US" sz="1600" i="1" dirty="0">
                <a:latin typeface="Calibri" panose="020F0502020204030204" pitchFamily="34" charset="0"/>
              </a:endParaRPr>
            </a:p>
          </p:txBody>
        </p:sp>
      </p:grpSp>
    </p:spTree>
    <p:extLst>
      <p:ext uri="{BB962C8B-B14F-4D97-AF65-F5344CB8AC3E}">
        <p14:creationId xmlns:p14="http://schemas.microsoft.com/office/powerpoint/2010/main" val="543513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 presetClass="entr" presetSubtype="37" fill="hold" nodeType="clickEffect">
                                  <p:stCondLst>
                                    <p:cond delay="0"/>
                                  </p:stCondLst>
                                  <p:childTnLst>
                                    <p:set>
                                      <p:cBhvr>
                                        <p:cTn id="14" dur="1" fill="hold">
                                          <p:stCondLst>
                                            <p:cond delay="0"/>
                                          </p:stCondLst>
                                        </p:cTn>
                                        <p:tgtEl>
                                          <p:spTgt spid="57"/>
                                        </p:tgtEl>
                                        <p:attrNameLst>
                                          <p:attrName>style.visibility</p:attrName>
                                        </p:attrNameLst>
                                      </p:cBhvr>
                                      <p:to>
                                        <p:strVal val="visible"/>
                                      </p:to>
                                    </p:set>
                                    <p:animEffect transition="in" filter="barn(outVertical)">
                                      <p:cBhvr>
                                        <p:cTn id="15" dur="500"/>
                                        <p:tgtEl>
                                          <p:spTgt spid="5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37" fill="hold" nodeType="clickEffect">
                                  <p:stCondLst>
                                    <p:cond delay="0"/>
                                  </p:stCondLst>
                                  <p:childTnLst>
                                    <p:set>
                                      <p:cBhvr>
                                        <p:cTn id="19" dur="1" fill="hold">
                                          <p:stCondLst>
                                            <p:cond delay="0"/>
                                          </p:stCondLst>
                                        </p:cTn>
                                        <p:tgtEl>
                                          <p:spTgt spid="71"/>
                                        </p:tgtEl>
                                        <p:attrNameLst>
                                          <p:attrName>style.visibility</p:attrName>
                                        </p:attrNameLst>
                                      </p:cBhvr>
                                      <p:to>
                                        <p:strVal val="visible"/>
                                      </p:to>
                                    </p:set>
                                    <p:animEffect transition="in" filter="barn(outVertical)">
                                      <p:cBhvr>
                                        <p:cTn id="20"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http://rationalfaiths.com/wp-content/uploads/2014/12/young-man-being-ordained-253400-tablet-e1417652866359.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5" name="AutoShape 6" descr="http://rationalfaiths.com/wp-content/uploads/2014/12/young-man-being-ordained-253400-tablet-e1417652866359.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7" name="AutoShape 8" descr="Mormonism is Not Book of Mormon Christianity"/>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2" name="Rectangle 1"/>
          <p:cNvSpPr/>
          <p:nvPr/>
        </p:nvSpPr>
        <p:spPr>
          <a:xfrm>
            <a:off x="85159" y="180251"/>
            <a:ext cx="6670204" cy="3139321"/>
          </a:xfrm>
          <a:prstGeom prst="rect">
            <a:avLst/>
          </a:prstGeom>
        </p:spPr>
        <p:txBody>
          <a:bodyPr wrap="square">
            <a:spAutoFit/>
          </a:bodyPr>
          <a:lstStyle/>
          <a:p>
            <a:pPr fontAlgn="base"/>
            <a:r>
              <a:rPr lang="en-US" dirty="0">
                <a:solidFill>
                  <a:schemeClr val="bg1"/>
                </a:solidFill>
                <a:latin typeface="Calibri" panose="020F0502020204030204" pitchFamily="34" charset="0"/>
              </a:rPr>
              <a:t>“To all of you who think you are lost or without hope, or who think you have done too much that was too wrong for too long, to every one of you who worry that you are stranded … , this conference calls out Jehovah’s unrelenting refrain,</a:t>
            </a:r>
          </a:p>
          <a:p>
            <a:pPr fontAlgn="base"/>
            <a:endParaRPr lang="en-US" dirty="0">
              <a:solidFill>
                <a:schemeClr val="bg1"/>
              </a:solidFill>
              <a:latin typeface="Calibri" panose="020F0502020204030204" pitchFamily="34" charset="0"/>
            </a:endParaRPr>
          </a:p>
          <a:p>
            <a:pPr fontAlgn="base"/>
            <a:r>
              <a:rPr lang="en-US" dirty="0">
                <a:solidFill>
                  <a:schemeClr val="bg1"/>
                </a:solidFill>
                <a:latin typeface="Calibri" panose="020F0502020204030204" pitchFamily="34" charset="0"/>
              </a:rPr>
              <a:t> ‘[My] hand is stretched out still’ </a:t>
            </a:r>
          </a:p>
          <a:p>
            <a:pPr fontAlgn="base"/>
            <a:endParaRPr lang="en-US" dirty="0">
              <a:solidFill>
                <a:schemeClr val="bg1"/>
              </a:solidFill>
              <a:latin typeface="Calibri" panose="020F0502020204030204" pitchFamily="34" charset="0"/>
            </a:endParaRPr>
          </a:p>
          <a:p>
            <a:pPr fontAlgn="base"/>
            <a:r>
              <a:rPr lang="en-US" dirty="0">
                <a:solidFill>
                  <a:schemeClr val="bg1"/>
                </a:solidFill>
                <a:latin typeface="Calibri" panose="020F0502020204030204" pitchFamily="34" charset="0"/>
              </a:rPr>
              <a:t>‘I shall lengthen out mine arm unto them,’ </a:t>
            </a:r>
          </a:p>
          <a:p>
            <a:pPr fontAlgn="base"/>
            <a:endParaRPr lang="en-US" dirty="0">
              <a:solidFill>
                <a:schemeClr val="bg1"/>
              </a:solidFill>
              <a:latin typeface="Calibri" panose="020F0502020204030204" pitchFamily="34" charset="0"/>
            </a:endParaRPr>
          </a:p>
          <a:p>
            <a:pPr fontAlgn="base"/>
            <a:r>
              <a:rPr lang="en-US" dirty="0">
                <a:solidFill>
                  <a:schemeClr val="bg1"/>
                </a:solidFill>
                <a:latin typeface="Calibri" panose="020F0502020204030204" pitchFamily="34" charset="0"/>
              </a:rPr>
              <a:t>He said, ‘[and even if they] deny me; nevertheless, I will be merciful unto them, …</a:t>
            </a:r>
            <a:endParaRPr lang="en-US" b="0" i="0" dirty="0">
              <a:solidFill>
                <a:schemeClr val="bg1"/>
              </a:solidFill>
              <a:effectLst/>
              <a:latin typeface="Calibri" panose="020F0502020204030204" pitchFamily="34" charset="0"/>
            </a:endParaRPr>
          </a:p>
        </p:txBody>
      </p:sp>
      <p:sp>
        <p:nvSpPr>
          <p:cNvPr id="4" name="Rectangle 3"/>
          <p:cNvSpPr/>
          <p:nvPr/>
        </p:nvSpPr>
        <p:spPr>
          <a:xfrm>
            <a:off x="18418" y="6533611"/>
            <a:ext cx="3602974" cy="276999"/>
          </a:xfrm>
          <a:prstGeom prst="rect">
            <a:avLst/>
          </a:prstGeom>
        </p:spPr>
        <p:txBody>
          <a:bodyPr wrap="none">
            <a:spAutoFit/>
          </a:bodyPr>
          <a:lstStyle/>
          <a:p>
            <a:r>
              <a:rPr lang="en-US" sz="1200" dirty="0">
                <a:solidFill>
                  <a:schemeClr val="bg1"/>
                </a:solidFill>
                <a:latin typeface="Calibri" panose="020F0502020204030204" pitchFamily="34" charset="0"/>
              </a:rPr>
              <a:t>[Isaiah 5:25; 9:17, 21   2 Nephi 28:32   Moroni 7:46-47]</a:t>
            </a:r>
            <a:endParaRPr lang="en-US" sz="1200" dirty="0">
              <a:latin typeface="Calibri" panose="020F0502020204030204" pitchFamily="34" charset="0"/>
            </a:endParaRPr>
          </a:p>
        </p:txBody>
      </p:sp>
      <p:sp>
        <p:nvSpPr>
          <p:cNvPr id="6" name="Rectangle 5"/>
          <p:cNvSpPr/>
          <p:nvPr/>
        </p:nvSpPr>
        <p:spPr>
          <a:xfrm>
            <a:off x="6186967" y="3064792"/>
            <a:ext cx="5530097" cy="3416320"/>
          </a:xfrm>
          <a:prstGeom prst="rect">
            <a:avLst/>
          </a:prstGeom>
        </p:spPr>
        <p:txBody>
          <a:bodyPr wrap="square">
            <a:spAutoFit/>
          </a:bodyPr>
          <a:lstStyle/>
          <a:p>
            <a:pPr fontAlgn="base"/>
            <a:r>
              <a:rPr lang="en-US" dirty="0">
                <a:solidFill>
                  <a:schemeClr val="bg1"/>
                </a:solidFill>
                <a:latin typeface="Calibri" panose="020F0502020204030204" pitchFamily="34" charset="0"/>
              </a:rPr>
              <a:t>…if they will repent and come unto me; for mine arm is lengthened out all the day long, </a:t>
            </a:r>
            <a:r>
              <a:rPr lang="en-US" dirty="0" err="1">
                <a:solidFill>
                  <a:schemeClr val="bg1"/>
                </a:solidFill>
                <a:latin typeface="Calibri" panose="020F0502020204030204" pitchFamily="34" charset="0"/>
              </a:rPr>
              <a:t>saith</a:t>
            </a:r>
            <a:r>
              <a:rPr lang="en-US" dirty="0">
                <a:solidFill>
                  <a:schemeClr val="bg1"/>
                </a:solidFill>
                <a:latin typeface="Calibri" panose="020F0502020204030204" pitchFamily="34" charset="0"/>
              </a:rPr>
              <a:t> the Lord God of Hosts’.</a:t>
            </a:r>
          </a:p>
          <a:p>
            <a:pPr fontAlgn="base"/>
            <a:endParaRPr lang="en-US" dirty="0">
              <a:solidFill>
                <a:schemeClr val="bg1"/>
              </a:solidFill>
              <a:latin typeface="Calibri" panose="020F0502020204030204" pitchFamily="34" charset="0"/>
            </a:endParaRPr>
          </a:p>
          <a:p>
            <a:pPr fontAlgn="base"/>
            <a:r>
              <a:rPr lang="en-US" dirty="0">
                <a:solidFill>
                  <a:schemeClr val="bg1"/>
                </a:solidFill>
                <a:latin typeface="Calibri" panose="020F0502020204030204" pitchFamily="34" charset="0"/>
              </a:rPr>
              <a:t>His mercy </a:t>
            </a:r>
            <a:r>
              <a:rPr lang="en-US" dirty="0" err="1">
                <a:solidFill>
                  <a:schemeClr val="bg1"/>
                </a:solidFill>
                <a:latin typeface="Calibri" panose="020F0502020204030204" pitchFamily="34" charset="0"/>
              </a:rPr>
              <a:t>endureth</a:t>
            </a:r>
            <a:r>
              <a:rPr lang="en-US" dirty="0">
                <a:solidFill>
                  <a:schemeClr val="bg1"/>
                </a:solidFill>
                <a:latin typeface="Calibri" panose="020F0502020204030204" pitchFamily="34" charset="0"/>
              </a:rPr>
              <a:t> forever, and His hand is stretched out still. His is the pure love of Christ, the charity that never </a:t>
            </a:r>
            <a:r>
              <a:rPr lang="en-US" dirty="0" err="1">
                <a:solidFill>
                  <a:schemeClr val="bg1"/>
                </a:solidFill>
                <a:latin typeface="Calibri" panose="020F0502020204030204" pitchFamily="34" charset="0"/>
              </a:rPr>
              <a:t>faileth</a:t>
            </a:r>
            <a:r>
              <a:rPr lang="en-US" dirty="0">
                <a:solidFill>
                  <a:schemeClr val="bg1"/>
                </a:solidFill>
                <a:latin typeface="Calibri" panose="020F0502020204030204" pitchFamily="34" charset="0"/>
              </a:rPr>
              <a:t>, that compassion which endures even when all other strength disappear.</a:t>
            </a:r>
          </a:p>
          <a:p>
            <a:pPr fontAlgn="base"/>
            <a:endParaRPr lang="en-US" dirty="0">
              <a:solidFill>
                <a:schemeClr val="bg1"/>
              </a:solidFill>
              <a:latin typeface="Calibri" panose="020F0502020204030204" pitchFamily="34" charset="0"/>
            </a:endParaRPr>
          </a:p>
          <a:p>
            <a:pPr fontAlgn="base"/>
            <a:r>
              <a:rPr lang="en-US" dirty="0">
                <a:solidFill>
                  <a:schemeClr val="bg1"/>
                </a:solidFill>
                <a:latin typeface="Calibri" panose="020F0502020204030204" pitchFamily="34" charset="0"/>
              </a:rPr>
              <a:t>“I testify of this reaching, rescuing, merciful Jesus, that this is His redeeming Church based on His redeeming love.”</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86297" y="5819865"/>
            <a:ext cx="789116" cy="985662"/>
          </a:xfrm>
          <a:prstGeom prst="rect">
            <a:avLst/>
          </a:prstGeom>
        </p:spPr>
      </p:pic>
      <p:pic>
        <p:nvPicPr>
          <p:cNvPr id="10242" name="Picture 2" descr="http://www.christusstatue.com/wp-content/uploads/2009/10/christus_statue_temple_square_salt_lake_city.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71838" y="3339485"/>
            <a:ext cx="3816608" cy="2866935"/>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6491648" y="728389"/>
            <a:ext cx="4920733" cy="1917733"/>
            <a:chOff x="5085183" y="1157146"/>
            <a:chExt cx="5397970" cy="1799323"/>
          </a:xfrm>
        </p:grpSpPr>
        <p:pic>
          <p:nvPicPr>
            <p:cNvPr id="10244" name="Picture 4" descr="http://jesussaves.cc/site-files/images/slider-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5183" y="1157146"/>
              <a:ext cx="5397970" cy="179932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7669763" y="1231641"/>
              <a:ext cx="2397968" cy="2875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Tree>
    <p:extLst>
      <p:ext uri="{BB962C8B-B14F-4D97-AF65-F5344CB8AC3E}">
        <p14:creationId xmlns:p14="http://schemas.microsoft.com/office/powerpoint/2010/main" val="39086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10242"/>
                                        </p:tgtEl>
                                        <p:attrNameLst>
                                          <p:attrName>style.visibility</p:attrName>
                                        </p:attrNameLst>
                                      </p:cBhvr>
                                      <p:to>
                                        <p:strVal val="visible"/>
                                      </p:to>
                                    </p:set>
                                    <p:animEffect transition="in" filter="fade">
                                      <p:cBhvr>
                                        <p:cTn id="13" dur="500"/>
                                        <p:tgtEl>
                                          <p:spTgt spid="10242"/>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9110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30629" y="87086"/>
            <a:ext cx="11985171" cy="3970318"/>
          </a:xfrm>
          <a:prstGeom prst="rect">
            <a:avLst/>
          </a:prstGeom>
          <a:noFill/>
        </p:spPr>
        <p:txBody>
          <a:bodyPr wrap="square" rtlCol="0">
            <a:spAutoFit/>
          </a:bodyPr>
          <a:lstStyle/>
          <a:p>
            <a:r>
              <a:rPr lang="en-US" dirty="0">
                <a:solidFill>
                  <a:schemeClr val="bg1"/>
                </a:solidFill>
                <a:latin typeface="Calibri" panose="020F0502020204030204" pitchFamily="34" charset="0"/>
              </a:rPr>
              <a:t>Sources:</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Videos:</a:t>
            </a:r>
          </a:p>
          <a:p>
            <a:r>
              <a:rPr lang="en-US" dirty="0">
                <a:solidFill>
                  <a:schemeClr val="bg1"/>
                </a:solidFill>
                <a:latin typeface="Calibri" panose="020F0502020204030204" pitchFamily="34" charset="0"/>
              </a:rPr>
              <a:t>Repentance and Conversion (1:28)</a:t>
            </a:r>
          </a:p>
          <a:p>
            <a:r>
              <a:rPr lang="en-US" dirty="0">
                <a:solidFill>
                  <a:schemeClr val="bg1"/>
                </a:solidFill>
                <a:latin typeface="Calibri" panose="020F0502020204030204" pitchFamily="34" charset="0"/>
              </a:rPr>
              <a:t>Prophets in the Land Again (1:32)</a:t>
            </a:r>
          </a:p>
          <a:p>
            <a:endParaRPr lang="en-US" dirty="0">
              <a:solidFill>
                <a:schemeClr val="bg1"/>
              </a:solidFill>
              <a:latin typeface="Calibri" panose="020F0502020204030204" pitchFamily="34" charset="0"/>
            </a:endParaRPr>
          </a:p>
          <a:p>
            <a:pPr marL="342900" indent="-342900">
              <a:buAutoNum type="arabicPeriod"/>
            </a:pPr>
            <a:r>
              <a:rPr lang="en-US" i="1" dirty="0">
                <a:solidFill>
                  <a:schemeClr val="bg1"/>
                </a:solidFill>
                <a:latin typeface="Calibri" panose="020F0502020204030204" pitchFamily="34" charset="0"/>
              </a:rPr>
              <a:t>Who’s Who in the Old Testament </a:t>
            </a:r>
            <a:r>
              <a:rPr lang="en-US" dirty="0">
                <a:solidFill>
                  <a:schemeClr val="bg1"/>
                </a:solidFill>
                <a:latin typeface="Calibri" panose="020F0502020204030204" pitchFamily="34" charset="0"/>
              </a:rPr>
              <a:t>by Ed J. </a:t>
            </a:r>
            <a:r>
              <a:rPr lang="en-US" dirty="0" err="1">
                <a:solidFill>
                  <a:schemeClr val="bg1"/>
                </a:solidFill>
                <a:latin typeface="Calibri" panose="020F0502020204030204" pitchFamily="34" charset="0"/>
              </a:rPr>
              <a:t>Pinegar</a:t>
            </a:r>
            <a:r>
              <a:rPr lang="en-US" dirty="0">
                <a:solidFill>
                  <a:schemeClr val="bg1"/>
                </a:solidFill>
                <a:latin typeface="Calibri" panose="020F0502020204030204" pitchFamily="34" charset="0"/>
              </a:rPr>
              <a:t> and Richard J. Allen pp. 12-13, 182-83</a:t>
            </a:r>
          </a:p>
          <a:p>
            <a:pPr marL="342900" indent="-342900">
              <a:buAutoNum type="arabicPeriod"/>
            </a:pPr>
            <a:r>
              <a:rPr lang="en-US" dirty="0">
                <a:solidFill>
                  <a:schemeClr val="bg1"/>
                </a:solidFill>
                <a:latin typeface="Calibri" panose="020F0502020204030204" pitchFamily="34" charset="0"/>
              </a:rPr>
              <a:t>Old Testament Institute Manual </a:t>
            </a:r>
            <a:r>
              <a:rPr lang="en-US" i="1" dirty="0">
                <a:solidFill>
                  <a:schemeClr val="bg1"/>
                </a:solidFill>
                <a:latin typeface="Calibri" panose="020F0502020204030204" pitchFamily="34" charset="0"/>
              </a:rPr>
              <a:t>The Establishment of Zion (Isaiah 1-12)</a:t>
            </a:r>
          </a:p>
          <a:p>
            <a:pPr marL="342900" indent="-342900">
              <a:buAutoNum type="arabicPeriod"/>
            </a:pPr>
            <a:r>
              <a:rPr lang="en-US" i="1" dirty="0">
                <a:solidFill>
                  <a:schemeClr val="bg1"/>
                </a:solidFill>
                <a:latin typeface="Calibri" panose="020F0502020204030204" pitchFamily="34" charset="0"/>
              </a:rPr>
              <a:t>Unlocking Isaiah in the Book of Mormon </a:t>
            </a:r>
            <a:r>
              <a:rPr lang="en-US" dirty="0">
                <a:solidFill>
                  <a:schemeClr val="bg1"/>
                </a:solidFill>
                <a:latin typeface="Calibri" panose="020F0502020204030204" pitchFamily="34" charset="0"/>
              </a:rPr>
              <a:t>by Victor L. Ludlow pp. 115-116</a:t>
            </a:r>
          </a:p>
          <a:p>
            <a:pPr marL="342900" indent="-342900" fontAlgn="base">
              <a:buAutoNum type="arabicPeriod" startAt="4"/>
            </a:pPr>
            <a:r>
              <a:rPr lang="en-US" dirty="0" err="1">
                <a:solidFill>
                  <a:schemeClr val="bg1"/>
                </a:solidFill>
                <a:latin typeface="Calibri" panose="020F0502020204030204" pitchFamily="34" charset="0"/>
              </a:rPr>
              <a:t>Deiter</a:t>
            </a:r>
            <a:r>
              <a:rPr lang="en-US" dirty="0">
                <a:solidFill>
                  <a:schemeClr val="bg1"/>
                </a:solidFill>
                <a:latin typeface="Calibri" panose="020F0502020204030204" pitchFamily="34" charset="0"/>
              </a:rPr>
              <a:t> F. </a:t>
            </a:r>
            <a:r>
              <a:rPr lang="en-US" dirty="0" err="1">
                <a:solidFill>
                  <a:schemeClr val="bg1"/>
                </a:solidFill>
                <a:latin typeface="Calibri" panose="020F0502020204030204" pitchFamily="34" charset="0"/>
              </a:rPr>
              <a:t>Uchtodorf</a:t>
            </a:r>
            <a:r>
              <a:rPr lang="en-US" dirty="0">
                <a:solidFill>
                  <a:schemeClr val="bg1"/>
                </a:solidFill>
                <a:latin typeface="Calibri" panose="020F0502020204030204" pitchFamily="34" charset="0"/>
              </a:rPr>
              <a:t> </a:t>
            </a:r>
            <a:r>
              <a:rPr lang="en-US" i="1" dirty="0">
                <a:solidFill>
                  <a:schemeClr val="bg1"/>
                </a:solidFill>
                <a:latin typeface="Calibri" panose="020F0502020204030204" pitchFamily="34" charset="0"/>
              </a:rPr>
              <a:t>Forget Me Not  </a:t>
            </a:r>
            <a:r>
              <a:rPr lang="en-US" dirty="0">
                <a:solidFill>
                  <a:schemeClr val="bg1"/>
                </a:solidFill>
                <a:latin typeface="Calibri" panose="020F0502020204030204" pitchFamily="34" charset="0"/>
              </a:rPr>
              <a:t>October 2011 Gen. Conf.</a:t>
            </a:r>
          </a:p>
          <a:p>
            <a:pPr fontAlgn="base"/>
            <a:r>
              <a:rPr lang="en-US" dirty="0">
                <a:solidFill>
                  <a:schemeClr val="bg1"/>
                </a:solidFill>
                <a:latin typeface="Calibri" panose="020F0502020204030204" pitchFamily="34" charset="0"/>
              </a:rPr>
              <a:t>Presentation by ©http://fashionsbylynda.com/blog/</a:t>
            </a:r>
          </a:p>
          <a:p>
            <a:pPr marL="342900" indent="-342900" fontAlgn="base">
              <a:buAutoNum type="arabicPeriod" startAt="5"/>
            </a:pPr>
            <a:r>
              <a:rPr lang="en-US" dirty="0">
                <a:solidFill>
                  <a:schemeClr val="bg1"/>
                </a:solidFill>
                <a:latin typeface="Calibri" panose="020F0502020204030204" pitchFamily="34" charset="0"/>
              </a:rPr>
              <a:t>Elder Russell M. Nelson </a:t>
            </a:r>
            <a:r>
              <a:rPr lang="en-US" i="1" dirty="0">
                <a:solidFill>
                  <a:schemeClr val="bg1"/>
                </a:solidFill>
                <a:latin typeface="Calibri" panose="020F0502020204030204" pitchFamily="34" charset="0"/>
              </a:rPr>
              <a:t>Ask the Missionaries! They Can Help You! </a:t>
            </a:r>
            <a:r>
              <a:rPr lang="en-US" dirty="0">
                <a:solidFill>
                  <a:schemeClr val="bg1"/>
                </a:solidFill>
                <a:latin typeface="Calibri" panose="020F0502020204030204" pitchFamily="34" charset="0"/>
              </a:rPr>
              <a:t>Oct. 2012 Gen. Conf.</a:t>
            </a:r>
          </a:p>
          <a:p>
            <a:pPr marL="342900" indent="-342900" fontAlgn="base">
              <a:buFontTx/>
              <a:buAutoNum type="arabicPeriod" startAt="5"/>
            </a:pPr>
            <a:r>
              <a:rPr lang="en-US" dirty="0">
                <a:solidFill>
                  <a:schemeClr val="bg1"/>
                </a:solidFill>
                <a:latin typeface="Calibri" panose="020F0502020204030204" pitchFamily="34" charset="0"/>
              </a:rPr>
              <a:t>Elder Jeffrey R. Holland (“Prophets in the Land Again,”</a:t>
            </a:r>
            <a:r>
              <a:rPr lang="en-US" i="1" dirty="0">
                <a:solidFill>
                  <a:schemeClr val="bg1"/>
                </a:solidFill>
                <a:latin typeface="Calibri" panose="020F0502020204030204" pitchFamily="34" charset="0"/>
              </a:rPr>
              <a:t> Ensign</a:t>
            </a:r>
            <a:r>
              <a:rPr lang="en-US" dirty="0">
                <a:solidFill>
                  <a:schemeClr val="bg1"/>
                </a:solidFill>
                <a:latin typeface="Calibri" panose="020F0502020204030204" pitchFamily="34" charset="0"/>
              </a:rPr>
              <a:t> or </a:t>
            </a:r>
            <a:r>
              <a:rPr lang="en-US" i="1" dirty="0">
                <a:solidFill>
                  <a:schemeClr val="bg1"/>
                </a:solidFill>
                <a:latin typeface="Calibri" panose="020F0502020204030204" pitchFamily="34" charset="0"/>
              </a:rPr>
              <a:t>Liahona,</a:t>
            </a:r>
            <a:r>
              <a:rPr lang="en-US" dirty="0">
                <a:solidFill>
                  <a:schemeClr val="bg1"/>
                </a:solidFill>
                <a:latin typeface="Calibri" panose="020F0502020204030204" pitchFamily="34" charset="0"/>
              </a:rPr>
              <a:t> Nov. 2006, 106–7).</a:t>
            </a:r>
          </a:p>
          <a:p>
            <a:pPr marL="342900" indent="-342900" fontAlgn="base">
              <a:buAutoNum type="arabicPeriod" startAt="5"/>
            </a:pPr>
            <a:endParaRPr lang="en-US" dirty="0">
              <a:solidFill>
                <a:schemeClr val="bg1"/>
              </a:solidFill>
              <a:latin typeface="Calibri" panose="020F0502020204030204" pitchFamily="34" charset="0"/>
            </a:endParaRPr>
          </a:p>
        </p:txBody>
      </p:sp>
      <p:grpSp>
        <p:nvGrpSpPr>
          <p:cNvPr id="5" name="Group 4"/>
          <p:cNvGrpSpPr/>
          <p:nvPr/>
        </p:nvGrpSpPr>
        <p:grpSpPr>
          <a:xfrm>
            <a:off x="3745486" y="677864"/>
            <a:ext cx="727483" cy="921478"/>
            <a:chOff x="7543800" y="3810000"/>
            <a:chExt cx="1143000" cy="1447800"/>
          </a:xfrm>
        </p:grpSpPr>
        <p:sp>
          <p:nvSpPr>
            <p:cNvPr id="6" name="Trapezoid 5"/>
            <p:cNvSpPr/>
            <p:nvPr/>
          </p:nvSpPr>
          <p:spPr>
            <a:xfrm rot="16200000">
              <a:off x="8243309" y="4391868"/>
              <a:ext cx="493691" cy="393290"/>
            </a:xfrm>
            <a:prstGeom prst="trapezoid">
              <a:avLst>
                <a:gd name="adj" fmla="val 41471"/>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 name="Rounded Rectangle 6"/>
            <p:cNvSpPr/>
            <p:nvPr/>
          </p:nvSpPr>
          <p:spPr>
            <a:xfrm rot="4358081">
              <a:off x="7961518" y="496857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 name="Rounded Rectangle 7"/>
            <p:cNvSpPr/>
            <p:nvPr/>
          </p:nvSpPr>
          <p:spPr>
            <a:xfrm rot="6732551">
              <a:off x="7707087" y="499302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 name="Rounded Rectangle 8"/>
            <p:cNvSpPr/>
            <p:nvPr/>
          </p:nvSpPr>
          <p:spPr>
            <a:xfrm>
              <a:off x="7546258" y="4341668"/>
              <a:ext cx="904568" cy="531668"/>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10" name="Group 9"/>
            <p:cNvGrpSpPr/>
            <p:nvPr/>
          </p:nvGrpSpPr>
          <p:grpSpPr>
            <a:xfrm>
              <a:off x="7924800" y="3810000"/>
              <a:ext cx="645353" cy="610017"/>
              <a:chOff x="7924800" y="5867400"/>
              <a:chExt cx="645353" cy="610017"/>
            </a:xfrm>
          </p:grpSpPr>
          <p:grpSp>
            <p:nvGrpSpPr>
              <p:cNvPr id="18" name="Group 13"/>
              <p:cNvGrpSpPr/>
              <p:nvPr/>
            </p:nvGrpSpPr>
            <p:grpSpPr>
              <a:xfrm>
                <a:off x="7924800" y="5867400"/>
                <a:ext cx="645353" cy="610017"/>
                <a:chOff x="3037563" y="3121795"/>
                <a:chExt cx="1250371" cy="1224010"/>
              </a:xfrm>
            </p:grpSpPr>
            <p:sp>
              <p:nvSpPr>
                <p:cNvPr id="20" name="Oval 19"/>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1" name="Oval 20"/>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2" name="Oval 21"/>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3" name="Oval 22"/>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19" name="Oval 18"/>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1" name="Group 10"/>
            <p:cNvGrpSpPr/>
            <p:nvPr/>
          </p:nvGrpSpPr>
          <p:grpSpPr>
            <a:xfrm>
              <a:off x="7543800" y="4038600"/>
              <a:ext cx="403070" cy="381000"/>
              <a:chOff x="7924800" y="5867400"/>
              <a:chExt cx="645353" cy="610017"/>
            </a:xfrm>
          </p:grpSpPr>
          <p:grpSp>
            <p:nvGrpSpPr>
              <p:cNvPr id="12" name="Group 13"/>
              <p:cNvGrpSpPr/>
              <p:nvPr/>
            </p:nvGrpSpPr>
            <p:grpSpPr>
              <a:xfrm>
                <a:off x="7924800" y="5867400"/>
                <a:ext cx="645353" cy="610017"/>
                <a:chOff x="3037563" y="3121795"/>
                <a:chExt cx="1250371" cy="1224010"/>
              </a:xfrm>
            </p:grpSpPr>
            <p:sp>
              <p:nvSpPr>
                <p:cNvPr id="14" name="Oval 13"/>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5" name="Oval 14"/>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 name="Oval 15"/>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7" name="Oval 16"/>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13" name="Oval 12"/>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spTree>
    <p:extLst>
      <p:ext uri="{BB962C8B-B14F-4D97-AF65-F5344CB8AC3E}">
        <p14:creationId xmlns:p14="http://schemas.microsoft.com/office/powerpoint/2010/main" val="24321715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7865706" cy="1569660"/>
          </a:xfrm>
          <a:prstGeom prst="rect">
            <a:avLst/>
          </a:prstGeom>
          <a:ln>
            <a:solidFill>
              <a:schemeClr val="tx1"/>
            </a:solidFill>
          </a:ln>
        </p:spPr>
        <p:txBody>
          <a:bodyPr wrap="square">
            <a:spAutoFit/>
          </a:bodyPr>
          <a:lstStyle/>
          <a:p>
            <a:r>
              <a:rPr lang="en-US" sz="1200" b="1" i="0" dirty="0" err="1">
                <a:effectLst/>
                <a:latin typeface="Calibri" panose="020F0502020204030204" pitchFamily="34" charset="0"/>
              </a:rPr>
              <a:t>Seraphims</a:t>
            </a:r>
            <a:r>
              <a:rPr lang="en-US" sz="1200" b="1" i="0" dirty="0">
                <a:effectLst/>
                <a:latin typeface="Calibri" panose="020F0502020204030204" pitchFamily="34" charset="0"/>
              </a:rPr>
              <a:t>:</a:t>
            </a:r>
          </a:p>
          <a:p>
            <a:r>
              <a:rPr lang="en-US" sz="1200" b="0" i="0" dirty="0">
                <a:effectLst/>
                <a:latin typeface="Calibri" panose="020F0502020204030204" pitchFamily="34" charset="0"/>
              </a:rPr>
              <a:t>“In Hebrew the plural of seraph is </a:t>
            </a:r>
            <a:r>
              <a:rPr lang="en-US" sz="1200" b="0" i="1" dirty="0">
                <a:effectLst/>
                <a:latin typeface="Calibri" panose="020F0502020204030204" pitchFamily="34" charset="0"/>
              </a:rPr>
              <a:t>seraphim</a:t>
            </a:r>
            <a:r>
              <a:rPr lang="en-US" sz="1200" b="0" i="0" dirty="0">
                <a:effectLst/>
                <a:latin typeface="Calibri" panose="020F0502020204030204" pitchFamily="34" charset="0"/>
              </a:rPr>
              <a:t> or, as incorrectly recorded in the King James Version of the </a:t>
            </a:r>
            <a:r>
              <a:rPr lang="en-US" sz="1200" b="0" i="0" u="none" strike="noStrike" dirty="0">
                <a:effectLst/>
                <a:latin typeface="Calibri" panose="020F0502020204030204" pitchFamily="34" charset="0"/>
              </a:rPr>
              <a:t>Bible</a:t>
            </a:r>
            <a:r>
              <a:rPr lang="en-US" sz="1200" b="0" i="0" dirty="0">
                <a:effectLst/>
                <a:latin typeface="Calibri" panose="020F0502020204030204" pitchFamily="34" charset="0"/>
              </a:rPr>
              <a:t>, </a:t>
            </a:r>
            <a:r>
              <a:rPr lang="en-US" sz="1200" b="0" i="1" dirty="0" err="1">
                <a:effectLst/>
                <a:latin typeface="Calibri" panose="020F0502020204030204" pitchFamily="34" charset="0"/>
              </a:rPr>
              <a:t>seraphims</a:t>
            </a:r>
            <a:r>
              <a:rPr lang="en-US" sz="1200" b="0" i="0" dirty="0">
                <a:effectLst/>
                <a:latin typeface="Calibri" panose="020F0502020204030204" pitchFamily="34" charset="0"/>
              </a:rPr>
              <a:t> . Isaiah saw seraphim in vision and heard them cry one to another ‘Holy, holy, holy, is the Lord of hosts; the whole earth is full of his glory.’ ([</a:t>
            </a:r>
            <a:r>
              <a:rPr lang="en-US" sz="1200" b="0" i="0" u="none" strike="noStrike" dirty="0">
                <a:effectLst/>
                <a:latin typeface="Calibri" panose="020F0502020204030204" pitchFamily="34" charset="0"/>
              </a:rPr>
              <a:t>JST], Isa. 6:1–8</a:t>
            </a:r>
            <a:r>
              <a:rPr lang="en-US" sz="1200" b="0" i="0" dirty="0">
                <a:effectLst/>
                <a:latin typeface="Calibri" panose="020F0502020204030204" pitchFamily="34" charset="0"/>
              </a:rPr>
              <a:t>.) </a:t>
            </a:r>
          </a:p>
          <a:p>
            <a:endParaRPr lang="en-US" sz="1200" dirty="0">
              <a:latin typeface="Calibri" panose="020F0502020204030204" pitchFamily="34" charset="0"/>
            </a:endParaRPr>
          </a:p>
          <a:p>
            <a:r>
              <a:rPr lang="en-US" sz="1200" b="0" i="0" dirty="0">
                <a:effectLst/>
                <a:latin typeface="Calibri" panose="020F0502020204030204" pitchFamily="34" charset="0"/>
              </a:rPr>
              <a:t>The fact that these holy beings were shown to him as having wings was simply to symbolize their ‘power, to move, to act, etc.’ as was the case also in visions others had received. (</a:t>
            </a:r>
            <a:r>
              <a:rPr lang="en-US" sz="1200" b="0" i="0" u="none" strike="noStrike" dirty="0">
                <a:effectLst/>
                <a:latin typeface="Calibri" panose="020F0502020204030204" pitchFamily="34" charset="0"/>
              </a:rPr>
              <a:t>D. &amp; C. 77:4</a:t>
            </a:r>
            <a:r>
              <a:rPr lang="en-US" sz="1200" b="0" i="0" dirty="0">
                <a:effectLst/>
                <a:latin typeface="Calibri" panose="020F0502020204030204" pitchFamily="34" charset="0"/>
              </a:rPr>
              <a:t>.)” (Bruce R. McConkie, </a:t>
            </a:r>
            <a:r>
              <a:rPr lang="en-US" sz="1200" b="0" i="1" dirty="0">
                <a:effectLst/>
                <a:latin typeface="Calibri" panose="020F0502020204030204" pitchFamily="34" charset="0"/>
              </a:rPr>
              <a:t>Mormon Doctrine,</a:t>
            </a:r>
            <a:r>
              <a:rPr lang="en-US" sz="1200" b="0" i="0" dirty="0">
                <a:effectLst/>
                <a:latin typeface="Calibri" panose="020F0502020204030204" pitchFamily="34" charset="0"/>
              </a:rPr>
              <a:t> pp. 702–3.) Old Testament Student Manual </a:t>
            </a:r>
            <a:r>
              <a:rPr lang="en-US" sz="1200" b="0" i="1" dirty="0">
                <a:effectLst/>
                <a:latin typeface="Calibri" panose="020F0502020204030204" pitchFamily="34" charset="0"/>
              </a:rPr>
              <a:t>The Establishment of Zion (</a:t>
            </a:r>
            <a:r>
              <a:rPr lang="en-US" sz="1200" dirty="0">
                <a:latin typeface="Calibri" panose="020F0502020204030204" pitchFamily="34" charset="0"/>
              </a:rPr>
              <a:t>Isaiah 1-12)</a:t>
            </a:r>
          </a:p>
        </p:txBody>
      </p:sp>
      <p:sp>
        <p:nvSpPr>
          <p:cNvPr id="3" name="Rectangle 2"/>
          <p:cNvSpPr/>
          <p:nvPr/>
        </p:nvSpPr>
        <p:spPr>
          <a:xfrm>
            <a:off x="0" y="1569660"/>
            <a:ext cx="7865706" cy="2123658"/>
          </a:xfrm>
          <a:prstGeom prst="rect">
            <a:avLst/>
          </a:prstGeom>
          <a:ln>
            <a:solidFill>
              <a:schemeClr val="tx1"/>
            </a:solidFill>
          </a:ln>
        </p:spPr>
        <p:txBody>
          <a:bodyPr wrap="square">
            <a:spAutoFit/>
          </a:bodyPr>
          <a:lstStyle/>
          <a:p>
            <a:r>
              <a:rPr lang="en-US" sz="1200" b="1" i="1" dirty="0">
                <a:latin typeface="Calibri" panose="020F0502020204030204" pitchFamily="34" charset="0"/>
              </a:rPr>
              <a:t>To See the Lord:</a:t>
            </a:r>
          </a:p>
          <a:p>
            <a:r>
              <a:rPr lang="en-US" sz="1200" i="1" dirty="0">
                <a:latin typeface="Calibri" panose="020F0502020204030204" pitchFamily="34" charset="0"/>
              </a:rPr>
              <a:t>Doctrine and Covenants 88:68</a:t>
            </a:r>
          </a:p>
          <a:p>
            <a:r>
              <a:rPr lang="en-US" sz="1200" i="1" dirty="0">
                <a:latin typeface="Calibri" panose="020F0502020204030204" pitchFamily="34" charset="0"/>
              </a:rPr>
              <a:t>Therefore, sanctify yourselves that your minds become single to God, and the days will come that you shall see him; for he will unveil his face unto you, and it shall be in his own time, and in his own way, and according to his own will.</a:t>
            </a:r>
          </a:p>
          <a:p>
            <a:endParaRPr lang="en-US" sz="1200" b="0" i="1" dirty="0">
              <a:effectLst/>
              <a:latin typeface="Calibri" panose="020F0502020204030204" pitchFamily="34" charset="0"/>
            </a:endParaRPr>
          </a:p>
          <a:p>
            <a:r>
              <a:rPr lang="en-US" sz="1200" b="0" i="1" dirty="0">
                <a:effectLst/>
                <a:latin typeface="Calibri" panose="020F0502020204030204" pitchFamily="34" charset="0"/>
              </a:rPr>
              <a:t>Doctrine and Covenants 93: 1 </a:t>
            </a:r>
          </a:p>
          <a:p>
            <a:r>
              <a:rPr lang="en-US" sz="1200" b="0" i="1" dirty="0">
                <a:effectLst/>
                <a:latin typeface="Calibri" panose="020F0502020204030204" pitchFamily="34" charset="0"/>
              </a:rPr>
              <a:t>Verily, thus </a:t>
            </a:r>
            <a:r>
              <a:rPr lang="en-US" sz="1200" b="0" i="1" dirty="0" err="1">
                <a:effectLst/>
                <a:latin typeface="Calibri" panose="020F0502020204030204" pitchFamily="34" charset="0"/>
              </a:rPr>
              <a:t>saith</a:t>
            </a:r>
            <a:r>
              <a:rPr lang="en-US" sz="1200" b="0" i="1" dirty="0">
                <a:effectLst/>
                <a:latin typeface="Calibri" panose="020F0502020204030204" pitchFamily="34" charset="0"/>
              </a:rPr>
              <a:t> the Lord: It shall come to pass that every soul who </a:t>
            </a:r>
            <a:r>
              <a:rPr lang="en-US" sz="1200" b="0" i="1" dirty="0" err="1">
                <a:effectLst/>
                <a:latin typeface="Calibri" panose="020F0502020204030204" pitchFamily="34" charset="0"/>
              </a:rPr>
              <a:t>forsaketh</a:t>
            </a:r>
            <a:r>
              <a:rPr lang="en-US" sz="1200" b="0" i="1" dirty="0">
                <a:effectLst/>
                <a:latin typeface="Calibri" panose="020F0502020204030204" pitchFamily="34" charset="0"/>
              </a:rPr>
              <a:t> his sins and cometh unto me, and </a:t>
            </a:r>
            <a:r>
              <a:rPr lang="en-US" sz="1200" b="0" i="1" dirty="0" err="1">
                <a:effectLst/>
                <a:latin typeface="Calibri" panose="020F0502020204030204" pitchFamily="34" charset="0"/>
              </a:rPr>
              <a:t>calleth</a:t>
            </a:r>
            <a:r>
              <a:rPr lang="en-US" sz="1200" b="0" i="1" dirty="0">
                <a:effectLst/>
                <a:latin typeface="Calibri" panose="020F0502020204030204" pitchFamily="34" charset="0"/>
              </a:rPr>
              <a:t> on my name, and </a:t>
            </a:r>
            <a:r>
              <a:rPr lang="en-US" sz="1200" b="0" i="1" dirty="0" err="1">
                <a:effectLst/>
                <a:latin typeface="Calibri" panose="020F0502020204030204" pitchFamily="34" charset="0"/>
              </a:rPr>
              <a:t>obeyeth</a:t>
            </a:r>
            <a:r>
              <a:rPr lang="en-US" sz="1200" b="0" i="1" dirty="0">
                <a:effectLst/>
                <a:latin typeface="Calibri" panose="020F0502020204030204" pitchFamily="34" charset="0"/>
              </a:rPr>
              <a:t> my voice, and </a:t>
            </a:r>
            <a:r>
              <a:rPr lang="en-US" sz="1200" b="0" i="1" dirty="0" err="1">
                <a:effectLst/>
                <a:latin typeface="Calibri" panose="020F0502020204030204" pitchFamily="34" charset="0"/>
              </a:rPr>
              <a:t>keepeth</a:t>
            </a:r>
            <a:r>
              <a:rPr lang="en-US" sz="1200" b="0" i="1" dirty="0">
                <a:effectLst/>
                <a:latin typeface="Calibri" panose="020F0502020204030204" pitchFamily="34" charset="0"/>
              </a:rPr>
              <a:t> my commandments, shall see my face and know that I am;</a:t>
            </a:r>
          </a:p>
          <a:p>
            <a:endParaRPr lang="en-US" sz="1200" i="1" dirty="0">
              <a:latin typeface="Calibri" panose="020F0502020204030204" pitchFamily="34" charset="0"/>
            </a:endParaRPr>
          </a:p>
          <a:p>
            <a:r>
              <a:rPr lang="en-US" sz="1200" i="1" dirty="0">
                <a:latin typeface="Calibri" panose="020F0502020204030204" pitchFamily="34" charset="0"/>
              </a:rPr>
              <a:t>Doctrine and Covenants 97:16</a:t>
            </a:r>
          </a:p>
          <a:p>
            <a:r>
              <a:rPr lang="en-US" sz="1200" i="1" dirty="0">
                <a:latin typeface="Calibri" panose="020F0502020204030204" pitchFamily="34" charset="0"/>
              </a:rPr>
              <a:t>Yea, and my presence shall be there, for I will come into it, and all the pure in heart that shall come into it shall see God.</a:t>
            </a:r>
          </a:p>
        </p:txBody>
      </p:sp>
      <p:sp>
        <p:nvSpPr>
          <p:cNvPr id="4" name="Rectangle 3"/>
          <p:cNvSpPr/>
          <p:nvPr/>
        </p:nvSpPr>
        <p:spPr>
          <a:xfrm>
            <a:off x="0" y="4062650"/>
            <a:ext cx="7865706" cy="2492990"/>
          </a:xfrm>
          <a:prstGeom prst="rect">
            <a:avLst/>
          </a:prstGeom>
          <a:ln>
            <a:solidFill>
              <a:schemeClr val="tx1"/>
            </a:solidFill>
          </a:ln>
        </p:spPr>
        <p:txBody>
          <a:bodyPr wrap="square">
            <a:spAutoFit/>
          </a:bodyPr>
          <a:lstStyle/>
          <a:p>
            <a:r>
              <a:rPr lang="en-US" sz="1200" b="1" dirty="0">
                <a:latin typeface="Calibri" panose="020F0502020204030204" pitchFamily="34" charset="0"/>
              </a:rPr>
              <a:t>Ears Heavy and Shut eyes:</a:t>
            </a:r>
          </a:p>
          <a:p>
            <a:r>
              <a:rPr lang="en-US" sz="1200" dirty="0">
                <a:latin typeface="Calibri" panose="020F0502020204030204" pitchFamily="34" charset="0"/>
              </a:rPr>
              <a:t>The command to “make the heart of this people fat, … their ears heavy, and shut their eyes” is used to describe the process of making the people accountable. The command, of course, refers to “their spiritual sight, spiritual hearing, and spiritual feeling.” (</a:t>
            </a:r>
            <a:r>
              <a:rPr lang="en-US" sz="1200" dirty="0" err="1">
                <a:latin typeface="Calibri" panose="020F0502020204030204" pitchFamily="34" charset="0"/>
              </a:rPr>
              <a:t>Keil</a:t>
            </a:r>
            <a:r>
              <a:rPr lang="en-US" sz="1200" dirty="0">
                <a:latin typeface="Calibri" panose="020F0502020204030204" pitchFamily="34" charset="0"/>
              </a:rPr>
              <a:t> and </a:t>
            </a:r>
            <a:r>
              <a:rPr lang="en-US" sz="1200" dirty="0" err="1">
                <a:latin typeface="Calibri" panose="020F0502020204030204" pitchFamily="34" charset="0"/>
              </a:rPr>
              <a:t>Delitzsch</a:t>
            </a:r>
            <a:r>
              <a:rPr lang="en-US" sz="1200" dirty="0">
                <a:latin typeface="Calibri" panose="020F0502020204030204" pitchFamily="34" charset="0"/>
              </a:rPr>
              <a:t>, </a:t>
            </a:r>
            <a:r>
              <a:rPr lang="en-US" sz="1200" i="1" dirty="0">
                <a:latin typeface="Calibri" panose="020F0502020204030204" pitchFamily="34" charset="0"/>
              </a:rPr>
              <a:t>Commentary,</a:t>
            </a:r>
            <a:r>
              <a:rPr lang="en-US" sz="1200" dirty="0">
                <a:latin typeface="Calibri" panose="020F0502020204030204" pitchFamily="34" charset="0"/>
              </a:rPr>
              <a:t> 7:1:200). “There is a self-hardening in evil. … Sin from its very nature bears its own punishment. … An evil act in itself is the result of self-determination proceeding from a man’s own will.” (</a:t>
            </a:r>
            <a:r>
              <a:rPr lang="en-US" sz="1200" dirty="0" err="1">
                <a:latin typeface="Calibri" panose="020F0502020204030204" pitchFamily="34" charset="0"/>
              </a:rPr>
              <a:t>Keil</a:t>
            </a:r>
            <a:r>
              <a:rPr lang="en-US" sz="1200" dirty="0">
                <a:latin typeface="Calibri" panose="020F0502020204030204" pitchFamily="34" charset="0"/>
              </a:rPr>
              <a:t> and </a:t>
            </a:r>
            <a:r>
              <a:rPr lang="en-US" sz="1200" dirty="0" err="1">
                <a:latin typeface="Calibri" panose="020F0502020204030204" pitchFamily="34" charset="0"/>
              </a:rPr>
              <a:t>Delitzsch</a:t>
            </a:r>
            <a:r>
              <a:rPr lang="en-US" sz="1200" dirty="0">
                <a:latin typeface="Calibri" panose="020F0502020204030204" pitchFamily="34" charset="0"/>
              </a:rPr>
              <a:t>, </a:t>
            </a:r>
            <a:r>
              <a:rPr lang="en-US" sz="1200" i="1" dirty="0">
                <a:latin typeface="Calibri" panose="020F0502020204030204" pitchFamily="34" charset="0"/>
              </a:rPr>
              <a:t>Commentary,</a:t>
            </a:r>
            <a:r>
              <a:rPr lang="en-US" sz="1200" dirty="0">
                <a:latin typeface="Calibri" panose="020F0502020204030204" pitchFamily="34" charset="0"/>
              </a:rPr>
              <a:t> 7:1:201). An individual cannot resist or reject the truth without eventually becoming spiritually hardened (see </a:t>
            </a:r>
            <a:r>
              <a:rPr lang="en-US" sz="1200" i="1" dirty="0">
                <a:latin typeface="Calibri" panose="020F0502020204030204" pitchFamily="34" charset="0"/>
              </a:rPr>
              <a:t>History of the Church,</a:t>
            </a:r>
            <a:r>
              <a:rPr lang="en-US" sz="1200" dirty="0">
                <a:latin typeface="Calibri" panose="020F0502020204030204" pitchFamily="34" charset="0"/>
              </a:rPr>
              <a:t> 4:264). Isaiah’s indictment of the kingdom of Judah was cited again in the New Testament to show that the people of that time were no different. The inability of many to understand the parables is a fulfillment of Isaiah’s prophecy (see Matthew 13:10–17; Luke 8:9–10). The significance of many of the miracles was also misunderstood (see John 12:37–41). The testimony of the Messiah and His </a:t>
            </a:r>
            <a:r>
              <a:rPr lang="en-US" sz="1200" dirty="0" err="1">
                <a:latin typeface="Calibri" panose="020F0502020204030204" pitchFamily="34" charset="0"/>
              </a:rPr>
              <a:t>Sonship</a:t>
            </a:r>
            <a:r>
              <a:rPr lang="en-US" sz="1200" dirty="0">
                <a:latin typeface="Calibri" panose="020F0502020204030204" pitchFamily="34" charset="0"/>
              </a:rPr>
              <a:t> was understood, at least in part, by the disciples, but it was rejected by others (see Luke 10:21–24).</a:t>
            </a:r>
          </a:p>
          <a:p>
            <a:r>
              <a:rPr lang="en-US" sz="1200" dirty="0">
                <a:latin typeface="Calibri" panose="020F0502020204030204" pitchFamily="34" charset="0"/>
              </a:rPr>
              <a:t>The prophet Isaiah asked the Lord how long some men would be hardened against truth (v. 11); the answer—until mortal man no longer exists (see Isaiah 6:11a ).</a:t>
            </a:r>
            <a:endParaRPr lang="en-US" sz="1200" i="1" dirty="0">
              <a:latin typeface="Calibri" panose="020F0502020204030204" pitchFamily="34" charset="0"/>
            </a:endParaRPr>
          </a:p>
        </p:txBody>
      </p:sp>
      <p:sp>
        <p:nvSpPr>
          <p:cNvPr id="5" name="Rectangle 4"/>
          <p:cNvSpPr/>
          <p:nvPr/>
        </p:nvSpPr>
        <p:spPr>
          <a:xfrm>
            <a:off x="7865706" y="0"/>
            <a:ext cx="4326294" cy="6555641"/>
          </a:xfrm>
          <a:prstGeom prst="rect">
            <a:avLst/>
          </a:prstGeom>
          <a:ln>
            <a:solidFill>
              <a:schemeClr val="tx1"/>
            </a:solidFill>
          </a:ln>
        </p:spPr>
        <p:txBody>
          <a:bodyPr wrap="square">
            <a:spAutoFit/>
          </a:bodyPr>
          <a:lstStyle/>
          <a:p>
            <a:r>
              <a:rPr lang="en-US" sz="1200" b="1" i="1" dirty="0">
                <a:latin typeface="Calibri" panose="020F0502020204030204" pitchFamily="34" charset="0"/>
              </a:rPr>
              <a:t>Messiah</a:t>
            </a:r>
            <a:r>
              <a:rPr lang="en-US" sz="1200" dirty="0">
                <a:latin typeface="Calibri" panose="020F0502020204030204" pitchFamily="34" charset="0"/>
              </a:rPr>
              <a:t> </a:t>
            </a:r>
          </a:p>
          <a:p>
            <a:r>
              <a:rPr lang="en-US" sz="1200" dirty="0">
                <a:latin typeface="Calibri" panose="020F0502020204030204" pitchFamily="34" charset="0"/>
              </a:rPr>
              <a:t>(HWV 56) is an English-language oratorio composed in 1741 by George </a:t>
            </a:r>
            <a:r>
              <a:rPr lang="en-US" sz="1200" dirty="0" err="1">
                <a:latin typeface="Calibri" panose="020F0502020204030204" pitchFamily="34" charset="0"/>
              </a:rPr>
              <a:t>Frideric</a:t>
            </a:r>
            <a:r>
              <a:rPr lang="en-US" sz="1200" dirty="0">
                <a:latin typeface="Calibri" panose="020F0502020204030204" pitchFamily="34" charset="0"/>
              </a:rPr>
              <a:t> Handel, with a scriptural text compiled by Charles Jennens from the King James Bible, and from the version of the </a:t>
            </a:r>
            <a:r>
              <a:rPr lang="en-US" sz="1200" i="1" dirty="0">
                <a:latin typeface="Calibri" panose="020F0502020204030204" pitchFamily="34" charset="0"/>
              </a:rPr>
              <a:t>Psalms </a:t>
            </a:r>
            <a:r>
              <a:rPr lang="en-US" sz="1200" dirty="0">
                <a:latin typeface="Calibri" panose="020F0502020204030204" pitchFamily="34" charset="0"/>
              </a:rPr>
              <a:t>included with the </a:t>
            </a:r>
            <a:r>
              <a:rPr lang="en-US" sz="1200" i="1" dirty="0">
                <a:latin typeface="Calibri" panose="020F0502020204030204" pitchFamily="34" charset="0"/>
              </a:rPr>
              <a:t>Book of Common Prayer</a:t>
            </a:r>
            <a:r>
              <a:rPr lang="en-US" sz="1200" dirty="0">
                <a:latin typeface="Calibri" panose="020F0502020204030204" pitchFamily="34" charset="0"/>
              </a:rPr>
              <a:t>. It was first performed in Dublin on 13 April 1742 and received its London premiere nearly a year later. After an initially modest public reception, the oratorio gained in popularity, eventually becoming one of the best-known and most frequently performed choral works in Western music.</a:t>
            </a:r>
          </a:p>
          <a:p>
            <a:r>
              <a:rPr lang="en-US" sz="1200" dirty="0">
                <a:latin typeface="Calibri" panose="020F0502020204030204" pitchFamily="34" charset="0"/>
              </a:rPr>
              <a:t>Handel's reputation in England, where he had lived since 1712, had been established through his compositions of Italian opera. He turned to English oratorio in the 1730s in response to changes in public taste; </a:t>
            </a:r>
            <a:r>
              <a:rPr lang="en-US" sz="1200" i="1" dirty="0">
                <a:latin typeface="Calibri" panose="020F0502020204030204" pitchFamily="34" charset="0"/>
              </a:rPr>
              <a:t>Messiah </a:t>
            </a:r>
            <a:r>
              <a:rPr lang="en-US" sz="1200" dirty="0">
                <a:latin typeface="Calibri" panose="020F0502020204030204" pitchFamily="34" charset="0"/>
              </a:rPr>
              <a:t>was his sixth work in this genre. Although its structure resembles that of opera, it is not in dramatic form; there are no impersonations of characters and no direct speech. Instead, Jennens's text is an extended reflection on Jesus Christ as Messiah. </a:t>
            </a:r>
            <a:r>
              <a:rPr lang="en-US" sz="1200" b="1" dirty="0">
                <a:latin typeface="Calibri" panose="020F0502020204030204" pitchFamily="34" charset="0"/>
              </a:rPr>
              <a:t>The text begins in Part I with prophecies by Isaiah and others, and moves to the annunciation to the shepherds, the only "scene" taken from the Gospels. </a:t>
            </a:r>
            <a:r>
              <a:rPr lang="en-US" sz="1200" dirty="0">
                <a:latin typeface="Calibri" panose="020F0502020204030204" pitchFamily="34" charset="0"/>
              </a:rPr>
              <a:t>In Part II, Handel concentrates on the Passion and ends with the "Hallelujah" chorus. In Part III he covers the resurrection of the dead and Christ's glorification in heaven.</a:t>
            </a:r>
          </a:p>
          <a:p>
            <a:r>
              <a:rPr lang="en-US" sz="1200" dirty="0">
                <a:latin typeface="Calibri" panose="020F0502020204030204" pitchFamily="34" charset="0"/>
              </a:rPr>
              <a:t>Handel wrote </a:t>
            </a:r>
            <a:r>
              <a:rPr lang="en-US" sz="1200" i="1" dirty="0">
                <a:latin typeface="Calibri" panose="020F0502020204030204" pitchFamily="34" charset="0"/>
              </a:rPr>
              <a:t>Messiah</a:t>
            </a:r>
            <a:r>
              <a:rPr lang="en-US" sz="1200" dirty="0">
                <a:latin typeface="Calibri" panose="020F0502020204030204" pitchFamily="34" charset="0"/>
              </a:rPr>
              <a:t> for modest vocal and instrumental forces, with optional settings for many of the individual numbers. In the years after his death, the work was adapted for performance on a much larger scale, with giant orchestras and choirs. In other efforts to update it, its orchestration was revised and amplified by (among others) Mozart. In the late 20th and early 21st centuries the trend has been towards reproducing a greater fidelity to Handel's original intentions, although "big </a:t>
            </a:r>
            <a:r>
              <a:rPr lang="en-US" sz="1200" i="1" dirty="0">
                <a:latin typeface="Calibri" panose="020F0502020204030204" pitchFamily="34" charset="0"/>
              </a:rPr>
              <a:t>Messiah"</a:t>
            </a:r>
            <a:r>
              <a:rPr lang="en-US" sz="1200" dirty="0">
                <a:latin typeface="Calibri" panose="020F0502020204030204" pitchFamily="34" charset="0"/>
              </a:rPr>
              <a:t> productions continue to be mounted. A near-complete version was issued on 78 rpm discs in 1928; since then the work has been recorded many times.</a:t>
            </a:r>
          </a:p>
          <a:p>
            <a:r>
              <a:rPr lang="en-US" sz="1200" dirty="0">
                <a:latin typeface="Calibri" panose="020F0502020204030204" pitchFamily="34" charset="0"/>
              </a:rPr>
              <a:t>Wikipedia</a:t>
            </a:r>
          </a:p>
        </p:txBody>
      </p:sp>
    </p:spTree>
    <p:extLst>
      <p:ext uri="{BB962C8B-B14F-4D97-AF65-F5344CB8AC3E}">
        <p14:creationId xmlns:p14="http://schemas.microsoft.com/office/powerpoint/2010/main" val="22001026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7282" t="24187" r="10090" b="30077"/>
          <a:stretch/>
        </p:blipFill>
        <p:spPr>
          <a:xfrm>
            <a:off x="159488" y="1707330"/>
            <a:ext cx="6081824" cy="4942529"/>
          </a:xfrm>
          <a:prstGeom prst="rect">
            <a:avLst/>
          </a:prstGeom>
        </p:spPr>
      </p:pic>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7814" t="70853" r="7738" b="775"/>
          <a:stretch/>
        </p:blipFill>
        <p:spPr>
          <a:xfrm>
            <a:off x="6241312" y="3779069"/>
            <a:ext cx="5820019" cy="2870790"/>
          </a:xfrm>
          <a:prstGeom prst="rect">
            <a:avLst/>
          </a:prstGeom>
        </p:spPr>
      </p:pic>
      <p:sp>
        <p:nvSpPr>
          <p:cNvPr id="5" name="TextBox 4"/>
          <p:cNvSpPr txBox="1"/>
          <p:nvPr/>
        </p:nvSpPr>
        <p:spPr>
          <a:xfrm>
            <a:off x="159488" y="191385"/>
            <a:ext cx="8871562" cy="1384995"/>
          </a:xfrm>
          <a:prstGeom prst="rect">
            <a:avLst/>
          </a:prstGeom>
          <a:noFill/>
        </p:spPr>
        <p:txBody>
          <a:bodyPr wrap="square" rtlCol="0">
            <a:spAutoFit/>
          </a:bodyPr>
          <a:lstStyle/>
          <a:p>
            <a:r>
              <a:rPr lang="en-US" sz="1200" dirty="0">
                <a:latin typeface="Calibri" panose="020F0502020204030204" pitchFamily="34" charset="0"/>
              </a:rPr>
              <a:t>The Lord extended a sign to Ahaz to give him courage to trust in the Lord’s message through the prophet, Isaiah. The sign pertained to a specific virgin who would conceive and bring forth a son whose name would be called Immanuel.</a:t>
            </a:r>
          </a:p>
          <a:p>
            <a:r>
              <a:rPr lang="en-US" sz="1200" dirty="0">
                <a:latin typeface="Calibri" panose="020F0502020204030204" pitchFamily="34" charset="0"/>
              </a:rPr>
              <a:t>The prophecy has a dual application:</a:t>
            </a:r>
          </a:p>
          <a:p>
            <a:r>
              <a:rPr lang="en-US" sz="1200" dirty="0">
                <a:latin typeface="Calibri" panose="020F0502020204030204" pitchFamily="34" charset="0"/>
              </a:rPr>
              <a:t>First, the greater fulfillment is in Christ, who was Immanuel, the son of the virgin Mary. (Matt. 1:21-23)</a:t>
            </a:r>
          </a:p>
          <a:p>
            <a:r>
              <a:rPr lang="en-US" sz="1200" dirty="0">
                <a:latin typeface="Calibri" panose="020F0502020204030204" pitchFamily="34" charset="0"/>
              </a:rPr>
              <a:t>Second, because the sign was given to strengthen Ahaz it would have to have some fulfillment during his lifetime.</a:t>
            </a:r>
          </a:p>
          <a:p>
            <a:r>
              <a:rPr lang="en-US" sz="1200" dirty="0">
                <a:latin typeface="Calibri" panose="020F0502020204030204" pitchFamily="34" charset="0"/>
              </a:rPr>
              <a:t>The lesser fulfillment was that Isaiah’s wife, the prophetess, would bring forth a son, and all the conditions of his birth would be a type for Christ.</a:t>
            </a:r>
          </a:p>
        </p:txBody>
      </p:sp>
      <p:sp>
        <p:nvSpPr>
          <p:cNvPr id="6" name="TextBox 5"/>
          <p:cNvSpPr txBox="1"/>
          <p:nvPr/>
        </p:nvSpPr>
        <p:spPr>
          <a:xfrm>
            <a:off x="6985590" y="1892594"/>
            <a:ext cx="4090919" cy="954107"/>
          </a:xfrm>
          <a:prstGeom prst="rect">
            <a:avLst/>
          </a:prstGeom>
          <a:noFill/>
          <a:ln>
            <a:solidFill>
              <a:schemeClr val="tx1"/>
            </a:solidFill>
          </a:ln>
        </p:spPr>
        <p:txBody>
          <a:bodyPr wrap="square" rtlCol="0">
            <a:spAutoFit/>
          </a:bodyPr>
          <a:lstStyle/>
          <a:p>
            <a:pPr algn="ctr"/>
            <a:r>
              <a:rPr lang="en-US" sz="2800" dirty="0">
                <a:latin typeface="Calibri" panose="020F0502020204030204" pitchFamily="34" charset="0"/>
              </a:rPr>
              <a:t>The sign to Ahaz:</a:t>
            </a:r>
          </a:p>
          <a:p>
            <a:pPr algn="ctr"/>
            <a:r>
              <a:rPr lang="en-US" sz="2800" dirty="0">
                <a:latin typeface="Calibri" panose="020F0502020204030204" pitchFamily="34" charset="0"/>
              </a:rPr>
              <a:t>The Immanuel Prophecy</a:t>
            </a:r>
          </a:p>
        </p:txBody>
      </p:sp>
      <p:sp>
        <p:nvSpPr>
          <p:cNvPr id="7" name="TextBox 6"/>
          <p:cNvSpPr txBox="1"/>
          <p:nvPr/>
        </p:nvSpPr>
        <p:spPr>
          <a:xfrm>
            <a:off x="159487" y="6581001"/>
            <a:ext cx="8871562" cy="276999"/>
          </a:xfrm>
          <a:prstGeom prst="rect">
            <a:avLst/>
          </a:prstGeom>
          <a:noFill/>
        </p:spPr>
        <p:txBody>
          <a:bodyPr wrap="square" rtlCol="0">
            <a:spAutoFit/>
          </a:bodyPr>
          <a:lstStyle/>
          <a:p>
            <a:r>
              <a:rPr lang="en-US" sz="1200" dirty="0">
                <a:latin typeface="Calibri" panose="020F0502020204030204" pitchFamily="34" charset="0"/>
              </a:rPr>
              <a:t>Poway Institute Handout Becky Davies and Lesley Meacham</a:t>
            </a:r>
          </a:p>
        </p:txBody>
      </p:sp>
    </p:spTree>
    <p:extLst>
      <p:ext uri="{BB962C8B-B14F-4D97-AF65-F5344CB8AC3E}">
        <p14:creationId xmlns:p14="http://schemas.microsoft.com/office/powerpoint/2010/main" val="1313014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5638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6200" y="45248"/>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The Vision</a:t>
            </a:r>
          </a:p>
        </p:txBody>
      </p:sp>
      <p:sp>
        <p:nvSpPr>
          <p:cNvPr id="82" name="TextBox 81"/>
          <p:cNvSpPr txBox="1"/>
          <p:nvPr/>
        </p:nvSpPr>
        <p:spPr>
          <a:xfrm>
            <a:off x="11180051" y="6447453"/>
            <a:ext cx="707149" cy="369332"/>
          </a:xfrm>
          <a:prstGeom prst="rect">
            <a:avLst/>
          </a:prstGeom>
          <a:noFill/>
        </p:spPr>
        <p:txBody>
          <a:bodyPr wrap="square" rtlCol="0">
            <a:spAutoFit/>
          </a:bodyPr>
          <a:lstStyle/>
          <a:p>
            <a:pPr algn="r"/>
            <a:r>
              <a:rPr lang="en-US" dirty="0">
                <a:solidFill>
                  <a:schemeClr val="bg1"/>
                </a:solidFill>
                <a:latin typeface="Calibri" panose="020F0502020204030204" pitchFamily="34" charset="0"/>
              </a:rPr>
              <a:t>(2)</a:t>
            </a:r>
          </a:p>
        </p:txBody>
      </p:sp>
      <p:sp>
        <p:nvSpPr>
          <p:cNvPr id="84" name="TextBox 83"/>
          <p:cNvSpPr txBox="1"/>
          <p:nvPr/>
        </p:nvSpPr>
        <p:spPr>
          <a:xfrm>
            <a:off x="0" y="6414066"/>
            <a:ext cx="3704253"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6:1,5</a:t>
            </a:r>
          </a:p>
        </p:txBody>
      </p:sp>
      <p:sp>
        <p:nvSpPr>
          <p:cNvPr id="132" name="Rectangle 131"/>
          <p:cNvSpPr/>
          <p:nvPr/>
        </p:nvSpPr>
        <p:spPr>
          <a:xfrm>
            <a:off x="76201" y="722809"/>
            <a:ext cx="6277946" cy="3416320"/>
          </a:xfrm>
          <a:prstGeom prst="rect">
            <a:avLst/>
          </a:prstGeom>
        </p:spPr>
        <p:txBody>
          <a:bodyPr wrap="square">
            <a:spAutoFit/>
          </a:bodyPr>
          <a:lstStyle/>
          <a:p>
            <a:pPr fontAlgn="base"/>
            <a:r>
              <a:rPr lang="en-US" dirty="0">
                <a:solidFill>
                  <a:schemeClr val="bg1"/>
                </a:solidFill>
                <a:latin typeface="Calibri" panose="020F0502020204030204" pitchFamily="34" charset="0"/>
              </a:rPr>
              <a:t>Here we see that Isaiah was given the privilege of seeing the throne of God.  </a:t>
            </a:r>
          </a:p>
          <a:p>
            <a:pPr fontAlgn="base"/>
            <a:r>
              <a:rPr lang="en-US" dirty="0">
                <a:solidFill>
                  <a:schemeClr val="bg1"/>
                </a:solidFill>
                <a:latin typeface="Calibri" panose="020F0502020204030204" pitchFamily="34" charset="0"/>
              </a:rPr>
              <a:t>In the Old Testament, there is ample evidence that the righteous saw God. Seventy of the elders of Israel were privileged to see God, </a:t>
            </a:r>
          </a:p>
          <a:p>
            <a:pPr fontAlgn="base"/>
            <a:endParaRPr lang="en-US" dirty="0">
              <a:solidFill>
                <a:schemeClr val="bg1"/>
              </a:solidFill>
              <a:latin typeface="Calibri" panose="020F0502020204030204" pitchFamily="34" charset="0"/>
            </a:endParaRPr>
          </a:p>
          <a:p>
            <a:pPr fontAlgn="base"/>
            <a:r>
              <a:rPr lang="en-US" dirty="0">
                <a:solidFill>
                  <a:srgbClr val="FFFF00"/>
                </a:solidFill>
                <a:latin typeface="Calibri" panose="020F0502020204030204" pitchFamily="34" charset="0"/>
              </a:rPr>
              <a:t>"And they saw the God of Israel: and </a:t>
            </a:r>
            <a:r>
              <a:rPr lang="en-US" i="1" dirty="0">
                <a:solidFill>
                  <a:srgbClr val="FFFF00"/>
                </a:solidFill>
                <a:latin typeface="Calibri" panose="020F0502020204030204" pitchFamily="34" charset="0"/>
              </a:rPr>
              <a:t>there was</a:t>
            </a:r>
            <a:r>
              <a:rPr lang="en-US" dirty="0">
                <a:solidFill>
                  <a:srgbClr val="FFFF00"/>
                </a:solidFill>
                <a:latin typeface="Calibri" panose="020F0502020204030204" pitchFamily="34" charset="0"/>
              </a:rPr>
              <a:t> under his feet as it were a paved work of sapphire stone, and as it were the body of heaven in </a:t>
            </a:r>
            <a:r>
              <a:rPr lang="en-US" i="1" dirty="0">
                <a:solidFill>
                  <a:srgbClr val="FFFF00"/>
                </a:solidFill>
                <a:latin typeface="Calibri" panose="020F0502020204030204" pitchFamily="34" charset="0"/>
              </a:rPr>
              <a:t>his</a:t>
            </a:r>
            <a:r>
              <a:rPr lang="en-US" dirty="0">
                <a:solidFill>
                  <a:srgbClr val="FFFF00"/>
                </a:solidFill>
                <a:latin typeface="Calibri" panose="020F0502020204030204" pitchFamily="34" charset="0"/>
              </a:rPr>
              <a:t> clearness" (Ex 24:10). </a:t>
            </a:r>
          </a:p>
          <a:p>
            <a:pPr fontAlgn="base"/>
            <a:endParaRPr lang="en-US" dirty="0">
              <a:solidFill>
                <a:srgbClr val="FFFF00"/>
              </a:solidFill>
              <a:latin typeface="Calibri" panose="020F0502020204030204" pitchFamily="34" charset="0"/>
            </a:endParaRPr>
          </a:p>
          <a:p>
            <a:pPr fontAlgn="base"/>
            <a:r>
              <a:rPr lang="en-US" dirty="0">
                <a:solidFill>
                  <a:schemeClr val="bg1"/>
                </a:solidFill>
                <a:latin typeface="Calibri" panose="020F0502020204030204" pitchFamily="34" charset="0"/>
              </a:rPr>
              <a:t>Moses spoke with the Lord, "face to face, as a man </a:t>
            </a:r>
            <a:r>
              <a:rPr lang="en-US" dirty="0" err="1">
                <a:solidFill>
                  <a:schemeClr val="bg1"/>
                </a:solidFill>
                <a:latin typeface="Calibri" panose="020F0502020204030204" pitchFamily="34" charset="0"/>
              </a:rPr>
              <a:t>speaketh</a:t>
            </a:r>
            <a:r>
              <a:rPr lang="en-US" dirty="0">
                <a:solidFill>
                  <a:schemeClr val="bg1"/>
                </a:solidFill>
                <a:latin typeface="Calibri" panose="020F0502020204030204" pitchFamily="34" charset="0"/>
              </a:rPr>
              <a:t> unto his friend" (Ex 33:11). </a:t>
            </a:r>
          </a:p>
        </p:txBody>
      </p:sp>
      <p:sp>
        <p:nvSpPr>
          <p:cNvPr id="50" name="Rectangle 49"/>
          <p:cNvSpPr/>
          <p:nvPr/>
        </p:nvSpPr>
        <p:spPr>
          <a:xfrm>
            <a:off x="5215812" y="4683116"/>
            <a:ext cx="6317813" cy="1754326"/>
          </a:xfrm>
          <a:prstGeom prst="rect">
            <a:avLst/>
          </a:prstGeom>
        </p:spPr>
        <p:txBody>
          <a:bodyPr wrap="square">
            <a:spAutoFit/>
          </a:bodyPr>
          <a:lstStyle/>
          <a:p>
            <a:pPr fontAlgn="base"/>
            <a:r>
              <a:rPr lang="en-US" dirty="0">
                <a:solidFill>
                  <a:schemeClr val="bg1"/>
                </a:solidFill>
                <a:latin typeface="Calibri" panose="020F0502020204030204" pitchFamily="34" charset="0"/>
              </a:rPr>
              <a:t>In this instance, it is apparent that Isaiah also was given the same privilege</a:t>
            </a:r>
            <a:r>
              <a:rPr lang="en-US" dirty="0">
                <a:solidFill>
                  <a:srgbClr val="FFFF00"/>
                </a:solidFill>
                <a:latin typeface="Calibri" panose="020F0502020204030204" pitchFamily="34" charset="0"/>
              </a:rPr>
              <a:t>, "for mine eyes have seen the King" (v. 5). </a:t>
            </a:r>
          </a:p>
          <a:p>
            <a:pPr fontAlgn="base"/>
            <a:endParaRPr lang="en-US" dirty="0">
              <a:solidFill>
                <a:srgbClr val="FFFF00"/>
              </a:solidFill>
              <a:latin typeface="Calibri" panose="020F0502020204030204" pitchFamily="34" charset="0"/>
            </a:endParaRPr>
          </a:p>
          <a:p>
            <a:pPr fontAlgn="base"/>
            <a:r>
              <a:rPr lang="en-US" dirty="0">
                <a:solidFill>
                  <a:schemeClr val="bg1"/>
                </a:solidFill>
                <a:latin typeface="Calibri" panose="020F0502020204030204" pitchFamily="34" charset="0"/>
              </a:rPr>
              <a:t>Modern scripture helps us understand that this is only possible if one has become sufficiently purified and has exhibited sufficient faith. </a:t>
            </a:r>
          </a:p>
        </p:txBody>
      </p:sp>
      <p:grpSp>
        <p:nvGrpSpPr>
          <p:cNvPr id="51" name="Group 50"/>
          <p:cNvGrpSpPr/>
          <p:nvPr/>
        </p:nvGrpSpPr>
        <p:grpSpPr>
          <a:xfrm>
            <a:off x="8087519" y="944730"/>
            <a:ext cx="2438335" cy="3622677"/>
            <a:chOff x="7713372" y="842093"/>
            <a:chExt cx="2438335" cy="3622677"/>
          </a:xfrm>
        </p:grpSpPr>
        <p:pic>
          <p:nvPicPr>
            <p:cNvPr id="1030" name="Picture 6" descr="http://gbcwp.com/images/isaiahseesGo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3372" y="842093"/>
              <a:ext cx="2438334" cy="3423521"/>
            </a:xfrm>
            <a:prstGeom prst="rect">
              <a:avLst/>
            </a:prstGeom>
            <a:noFill/>
            <a:extLst>
              <a:ext uri="{909E8E84-426E-40DD-AFC4-6F175D3DCCD1}">
                <a14:hiddenFill xmlns:a14="http://schemas.microsoft.com/office/drawing/2010/main">
                  <a:solidFill>
                    <a:srgbClr val="FFFFFF"/>
                  </a:solidFill>
                </a14:hiddenFill>
              </a:ext>
            </a:extLst>
          </p:spPr>
        </p:pic>
        <p:sp>
          <p:nvSpPr>
            <p:cNvPr id="133" name="Rectangle 132"/>
            <p:cNvSpPr/>
            <p:nvPr/>
          </p:nvSpPr>
          <p:spPr>
            <a:xfrm>
              <a:off x="7889033" y="4233938"/>
              <a:ext cx="2262674" cy="230832"/>
            </a:xfrm>
            <a:prstGeom prst="rect">
              <a:avLst/>
            </a:prstGeom>
          </p:spPr>
          <p:txBody>
            <a:bodyPr wrap="square">
              <a:spAutoFit/>
            </a:bodyPr>
            <a:lstStyle/>
            <a:p>
              <a:pPr fontAlgn="base"/>
              <a:r>
                <a:rPr lang="en-US" sz="900" dirty="0">
                  <a:solidFill>
                    <a:schemeClr val="bg1"/>
                  </a:solidFill>
                  <a:latin typeface="Calibri" panose="020F0502020204030204" pitchFamily="34" charset="0"/>
                </a:rPr>
                <a:t>Grace Baptist Church in North Tampa Bay</a:t>
              </a:r>
            </a:p>
          </p:txBody>
        </p:sp>
      </p:grpSp>
      <p:pic>
        <p:nvPicPr>
          <p:cNvPr id="1032" name="Picture 8" descr="http://smartsidhu.com/w/wp-content/uploads/2014/05/i-see-god.jpg"/>
          <p:cNvPicPr>
            <a:picLocks noChangeAspect="1" noChangeArrowheads="1"/>
          </p:cNvPicPr>
          <p:nvPr/>
        </p:nvPicPr>
        <p:blipFill rotWithShape="1">
          <a:blip r:embed="rId4">
            <a:extLst>
              <a:ext uri="{28A0092B-C50C-407E-A947-70E740481C1C}">
                <a14:useLocalDpi xmlns:a14="http://schemas.microsoft.com/office/drawing/2010/main" val="0"/>
              </a:ext>
            </a:extLst>
          </a:blip>
          <a:srcRect t="32516" r="12401"/>
          <a:stretch/>
        </p:blipFill>
        <p:spPr bwMode="auto">
          <a:xfrm>
            <a:off x="1166937" y="4445981"/>
            <a:ext cx="3390500" cy="1665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718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2">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0">
                                            <p:txEl>
                                              <p:pRg st="2" end="2"/>
                                            </p:txEl>
                                          </p:spTgt>
                                        </p:tgtEl>
                                        <p:attrNameLst>
                                          <p:attrName>style.visibility</p:attrName>
                                        </p:attrNameLst>
                                      </p:cBhvr>
                                      <p:to>
                                        <p:strVal val="visible"/>
                                      </p:to>
                                    </p:set>
                                  </p:childTnLst>
                                </p:cTn>
                              </p:par>
                              <p:par>
                                <p:cTn id="19" presetID="10" presetClass="entr" presetSubtype="0" fill="hold" nodeType="withEffect">
                                  <p:stCondLst>
                                    <p:cond delay="0"/>
                                  </p:stCondLst>
                                  <p:childTnLst>
                                    <p:set>
                                      <p:cBhvr>
                                        <p:cTn id="20" dur="1" fill="hold">
                                          <p:stCondLst>
                                            <p:cond delay="0"/>
                                          </p:stCondLst>
                                        </p:cTn>
                                        <p:tgtEl>
                                          <p:spTgt spid="1032"/>
                                        </p:tgtEl>
                                        <p:attrNameLst>
                                          <p:attrName>style.visibility</p:attrName>
                                        </p:attrNameLst>
                                      </p:cBhvr>
                                      <p:to>
                                        <p:strVal val="visible"/>
                                      </p:to>
                                    </p:set>
                                    <p:animEffect transition="in" filter="fade">
                                      <p:cBhvr>
                                        <p:cTn id="21" dur="5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6200" y="45248"/>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The Blazing Throne of God</a:t>
            </a:r>
          </a:p>
        </p:txBody>
      </p:sp>
      <p:sp>
        <p:nvSpPr>
          <p:cNvPr id="84" name="TextBox 83"/>
          <p:cNvSpPr txBox="1"/>
          <p:nvPr/>
        </p:nvSpPr>
        <p:spPr>
          <a:xfrm>
            <a:off x="0" y="6414066"/>
            <a:ext cx="3704253"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6:1</a:t>
            </a:r>
          </a:p>
        </p:txBody>
      </p:sp>
      <p:sp>
        <p:nvSpPr>
          <p:cNvPr id="132" name="Rectangle 131"/>
          <p:cNvSpPr/>
          <p:nvPr/>
        </p:nvSpPr>
        <p:spPr>
          <a:xfrm>
            <a:off x="3008344" y="946547"/>
            <a:ext cx="6251511" cy="646331"/>
          </a:xfrm>
          <a:prstGeom prst="rect">
            <a:avLst/>
          </a:prstGeom>
        </p:spPr>
        <p:txBody>
          <a:bodyPr wrap="square">
            <a:spAutoFit/>
          </a:bodyPr>
          <a:lstStyle/>
          <a:p>
            <a:pPr algn="ctr" fontAlgn="base"/>
            <a:r>
              <a:rPr lang="en-US" i="1" dirty="0">
                <a:solidFill>
                  <a:srgbClr val="FFFF00"/>
                </a:solidFill>
                <a:latin typeface="Calibri" panose="020F0502020204030204" pitchFamily="34" charset="0"/>
              </a:rPr>
              <a:t>Also the blazing throne of God, whereon was seated the Father and the Son. D&amp;C 137:3</a:t>
            </a:r>
          </a:p>
        </p:txBody>
      </p:sp>
      <p:sp>
        <p:nvSpPr>
          <p:cNvPr id="50" name="Rectangle 49"/>
          <p:cNvSpPr/>
          <p:nvPr/>
        </p:nvSpPr>
        <p:spPr>
          <a:xfrm>
            <a:off x="4778336" y="1869877"/>
            <a:ext cx="6317813" cy="2246769"/>
          </a:xfrm>
          <a:prstGeom prst="rect">
            <a:avLst/>
          </a:prstGeom>
        </p:spPr>
        <p:txBody>
          <a:bodyPr wrap="square">
            <a:spAutoFit/>
          </a:bodyPr>
          <a:lstStyle/>
          <a:p>
            <a:pPr fontAlgn="base"/>
            <a:r>
              <a:rPr lang="en-US" sz="2000" dirty="0">
                <a:solidFill>
                  <a:schemeClr val="bg1"/>
                </a:solidFill>
                <a:latin typeface="Calibri" panose="020F0502020204030204" pitchFamily="34" charset="0"/>
              </a:rPr>
              <a:t>Train: the royal robe which was so long that it filled the temple.</a:t>
            </a:r>
          </a:p>
          <a:p>
            <a:pPr fontAlgn="base"/>
            <a:endParaRPr lang="en-US" sz="2000" dirty="0">
              <a:solidFill>
                <a:schemeClr val="bg1"/>
              </a:solidFill>
              <a:latin typeface="Calibri" panose="020F0502020204030204" pitchFamily="34" charset="0"/>
            </a:endParaRPr>
          </a:p>
          <a:p>
            <a:pPr fontAlgn="base"/>
            <a:r>
              <a:rPr lang="en-US" sz="2000" dirty="0">
                <a:solidFill>
                  <a:schemeClr val="bg1"/>
                </a:solidFill>
                <a:latin typeface="Calibri" panose="020F0502020204030204" pitchFamily="34" charset="0"/>
              </a:rPr>
              <a:t>Hems of the robe = God is clothed in purity, and the robe of righteousness </a:t>
            </a:r>
          </a:p>
          <a:p>
            <a:pPr fontAlgn="base"/>
            <a:endParaRPr lang="en-US" sz="2000" dirty="0">
              <a:solidFill>
                <a:schemeClr val="bg1"/>
              </a:solidFill>
              <a:latin typeface="Calibri" panose="020F0502020204030204" pitchFamily="34" charset="0"/>
            </a:endParaRPr>
          </a:p>
          <a:p>
            <a:pPr fontAlgn="base"/>
            <a:r>
              <a:rPr lang="en-US" sz="2000" dirty="0">
                <a:solidFill>
                  <a:schemeClr val="bg1"/>
                </a:solidFill>
                <a:latin typeface="Calibri" panose="020F0502020204030204" pitchFamily="34" charset="0"/>
              </a:rPr>
              <a:t>His purity and righteousness fills the temple</a:t>
            </a:r>
          </a:p>
        </p:txBody>
      </p:sp>
      <p:pic>
        <p:nvPicPr>
          <p:cNvPr id="3074" name="Picture 2" descr="https://godshotspot.files.wordpress.com/2014/05/snap121.jpg"/>
          <p:cNvPicPr>
            <a:picLocks noChangeAspect="1" noChangeArrowheads="1"/>
          </p:cNvPicPr>
          <p:nvPr/>
        </p:nvPicPr>
        <p:blipFill rotWithShape="1">
          <a:blip r:embed="rId3">
            <a:extLst>
              <a:ext uri="{28A0092B-C50C-407E-A947-70E740481C1C}">
                <a14:useLocalDpi xmlns:a14="http://schemas.microsoft.com/office/drawing/2010/main" val="0"/>
              </a:ext>
            </a:extLst>
          </a:blip>
          <a:srcRect t="800" r="49724" b="1"/>
          <a:stretch/>
        </p:blipFill>
        <p:spPr bwMode="auto">
          <a:xfrm>
            <a:off x="1030644" y="1716832"/>
            <a:ext cx="3224115" cy="344863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039518" y="4595545"/>
            <a:ext cx="6096000" cy="1754326"/>
          </a:xfrm>
          <a:prstGeom prst="rect">
            <a:avLst/>
          </a:prstGeom>
        </p:spPr>
        <p:txBody>
          <a:bodyPr>
            <a:spAutoFit/>
          </a:bodyPr>
          <a:lstStyle/>
          <a:p>
            <a:r>
              <a:rPr lang="en-US" b="0" i="1" dirty="0">
                <a:solidFill>
                  <a:srgbClr val="FFFF00"/>
                </a:solidFill>
                <a:effectLst/>
                <a:latin typeface="Palatino"/>
              </a:rPr>
              <a:t>Wherefore, we shall have a perfect knowledge of all our guilt, and our uncleanness, and our nakedness; and the righteous shall have a perfect knowledge of their enjoyment, and their righteousness, being clothed with purity, yea, even with the robe of righteousness.</a:t>
            </a:r>
          </a:p>
          <a:p>
            <a:r>
              <a:rPr lang="en-US" i="1" dirty="0">
                <a:solidFill>
                  <a:srgbClr val="FFFF00"/>
                </a:solidFill>
                <a:latin typeface="Calibri" panose="020F0502020204030204" pitchFamily="34" charset="0"/>
              </a:rPr>
              <a:t>2 Nephi 9:14</a:t>
            </a:r>
            <a:endParaRPr lang="en-US" i="1" dirty="0">
              <a:solidFill>
                <a:srgbClr val="FFFF00"/>
              </a:solidFill>
              <a:latin typeface="Palatino"/>
            </a:endParaRPr>
          </a:p>
        </p:txBody>
      </p:sp>
    </p:spTree>
    <p:extLst>
      <p:ext uri="{BB962C8B-B14F-4D97-AF65-F5344CB8AC3E}">
        <p14:creationId xmlns:p14="http://schemas.microsoft.com/office/powerpoint/2010/main" val="2752901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6200" y="45248"/>
            <a:ext cx="12115800" cy="923330"/>
          </a:xfrm>
          <a:prstGeom prst="rect">
            <a:avLst/>
          </a:prstGeom>
          <a:noFill/>
        </p:spPr>
        <p:txBody>
          <a:bodyPr wrap="square" rtlCol="0">
            <a:spAutoFit/>
          </a:bodyPr>
          <a:lstStyle/>
          <a:p>
            <a:pPr algn="ctr"/>
            <a:r>
              <a:rPr lang="en-US" sz="5400" dirty="0" err="1">
                <a:solidFill>
                  <a:schemeClr val="bg1"/>
                </a:solidFill>
                <a:latin typeface="Calibri" panose="020F0502020204030204" pitchFamily="34" charset="0"/>
              </a:rPr>
              <a:t>Seraphims</a:t>
            </a:r>
            <a:endParaRPr lang="en-US" sz="5400" dirty="0">
              <a:solidFill>
                <a:schemeClr val="bg1"/>
              </a:solidFill>
              <a:latin typeface="Calibri" panose="020F0502020204030204" pitchFamily="34" charset="0"/>
            </a:endParaRPr>
          </a:p>
        </p:txBody>
      </p:sp>
      <p:sp>
        <p:nvSpPr>
          <p:cNvPr id="82" name="TextBox 81"/>
          <p:cNvSpPr txBox="1"/>
          <p:nvPr/>
        </p:nvSpPr>
        <p:spPr>
          <a:xfrm>
            <a:off x="11180051" y="6447453"/>
            <a:ext cx="707149" cy="369332"/>
          </a:xfrm>
          <a:prstGeom prst="rect">
            <a:avLst/>
          </a:prstGeom>
          <a:noFill/>
        </p:spPr>
        <p:txBody>
          <a:bodyPr wrap="square" rtlCol="0">
            <a:spAutoFit/>
          </a:bodyPr>
          <a:lstStyle/>
          <a:p>
            <a:pPr algn="r"/>
            <a:r>
              <a:rPr lang="en-US" dirty="0">
                <a:solidFill>
                  <a:schemeClr val="bg1"/>
                </a:solidFill>
                <a:latin typeface="Calibri" panose="020F0502020204030204" pitchFamily="34" charset="0"/>
              </a:rPr>
              <a:t>(2)</a:t>
            </a:r>
          </a:p>
        </p:txBody>
      </p:sp>
      <p:sp>
        <p:nvSpPr>
          <p:cNvPr id="84" name="TextBox 83"/>
          <p:cNvSpPr txBox="1"/>
          <p:nvPr/>
        </p:nvSpPr>
        <p:spPr>
          <a:xfrm>
            <a:off x="0" y="6414066"/>
            <a:ext cx="3704253"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6:2, 6-8</a:t>
            </a:r>
          </a:p>
        </p:txBody>
      </p:sp>
      <p:sp>
        <p:nvSpPr>
          <p:cNvPr id="2" name="Rectangle 1"/>
          <p:cNvSpPr/>
          <p:nvPr/>
        </p:nvSpPr>
        <p:spPr>
          <a:xfrm>
            <a:off x="6777201" y="1168859"/>
            <a:ext cx="4908614" cy="5078313"/>
          </a:xfrm>
          <a:prstGeom prst="rect">
            <a:avLst/>
          </a:prstGeom>
        </p:spPr>
        <p:txBody>
          <a:bodyPr wrap="square">
            <a:spAutoFit/>
          </a:bodyPr>
          <a:lstStyle/>
          <a:p>
            <a:r>
              <a:rPr lang="en-US" b="0" i="0" dirty="0">
                <a:solidFill>
                  <a:schemeClr val="bg1"/>
                </a:solidFill>
                <a:effectLst/>
                <a:latin typeface="Calibri" panose="020F0502020204030204" pitchFamily="34" charset="0"/>
              </a:rPr>
              <a:t>It is clear that seraphs include the unembodied spirits of pre-existence, for our Lord </a:t>
            </a:r>
          </a:p>
          <a:p>
            <a:endParaRPr lang="en-US" dirty="0">
              <a:solidFill>
                <a:schemeClr val="bg1"/>
              </a:solidFill>
              <a:latin typeface="Calibri" panose="020F0502020204030204" pitchFamily="34" charset="0"/>
            </a:endParaRPr>
          </a:p>
          <a:p>
            <a:r>
              <a:rPr lang="en-US" b="0" i="0" dirty="0">
                <a:solidFill>
                  <a:srgbClr val="FFFF00"/>
                </a:solidFill>
                <a:effectLst/>
                <a:latin typeface="Calibri" panose="020F0502020204030204" pitchFamily="34" charset="0"/>
              </a:rPr>
              <a:t>‘looked upon the wide expanse of eternity, and </a:t>
            </a:r>
            <a:r>
              <a:rPr lang="en-US" b="0" i="1" dirty="0">
                <a:solidFill>
                  <a:srgbClr val="FFFF00"/>
                </a:solidFill>
                <a:effectLst/>
                <a:latin typeface="Calibri" panose="020F0502020204030204" pitchFamily="34" charset="0"/>
              </a:rPr>
              <a:t>all the seraphic hosts of heaven, before the world was made.’ </a:t>
            </a:r>
            <a:r>
              <a:rPr lang="en-US" sz="1200" b="0" i="0" dirty="0">
                <a:solidFill>
                  <a:srgbClr val="FFFF00"/>
                </a:solidFill>
                <a:effectLst/>
                <a:latin typeface="Calibri" panose="020F0502020204030204" pitchFamily="34" charset="0"/>
              </a:rPr>
              <a:t>(</a:t>
            </a:r>
            <a:r>
              <a:rPr lang="en-US" sz="1200" b="0" i="0" u="none" strike="noStrike" dirty="0">
                <a:solidFill>
                  <a:srgbClr val="FFFF00"/>
                </a:solidFill>
                <a:effectLst/>
                <a:latin typeface="Calibri" panose="020F0502020204030204" pitchFamily="34" charset="0"/>
              </a:rPr>
              <a:t>D. &amp; C. 38:1</a:t>
            </a:r>
            <a:r>
              <a:rPr lang="en-US" sz="1200" b="0" i="0" dirty="0">
                <a:solidFill>
                  <a:srgbClr val="FFFF00"/>
                </a:solidFill>
                <a:effectLst/>
                <a:latin typeface="Calibri" panose="020F0502020204030204" pitchFamily="34" charset="0"/>
              </a:rPr>
              <a:t>.) </a:t>
            </a:r>
          </a:p>
          <a:p>
            <a:endParaRPr lang="en-US" dirty="0">
              <a:solidFill>
                <a:schemeClr val="bg1"/>
              </a:solidFill>
              <a:latin typeface="Calibri" panose="020F0502020204030204" pitchFamily="34" charset="0"/>
            </a:endParaRPr>
          </a:p>
          <a:p>
            <a:r>
              <a:rPr lang="en-US" b="0" i="0" dirty="0">
                <a:solidFill>
                  <a:schemeClr val="bg1"/>
                </a:solidFill>
                <a:effectLst/>
                <a:latin typeface="Calibri" panose="020F0502020204030204" pitchFamily="34" charset="0"/>
              </a:rPr>
              <a:t>Whether the name seraphs also applies to perfected and resurrected angels is not clear. </a:t>
            </a:r>
          </a:p>
          <a:p>
            <a:endParaRPr lang="en-US" dirty="0">
              <a:solidFill>
                <a:schemeClr val="bg1"/>
              </a:solidFill>
              <a:latin typeface="Calibri" panose="020F0502020204030204" pitchFamily="34" charset="0"/>
            </a:endParaRPr>
          </a:p>
          <a:p>
            <a:r>
              <a:rPr lang="en-US" b="0" i="0" dirty="0">
                <a:solidFill>
                  <a:schemeClr val="bg1"/>
                </a:solidFill>
                <a:effectLst/>
                <a:latin typeface="Calibri" panose="020F0502020204030204" pitchFamily="34" charset="0"/>
              </a:rPr>
              <a:t>While petitioning on behalf of the saints, the Prophet prayed that:</a:t>
            </a:r>
          </a:p>
          <a:p>
            <a:endParaRPr lang="en-US" dirty="0">
              <a:solidFill>
                <a:schemeClr val="bg1"/>
              </a:solidFill>
              <a:latin typeface="Calibri" panose="020F0502020204030204" pitchFamily="34" charset="0"/>
            </a:endParaRPr>
          </a:p>
          <a:p>
            <a:r>
              <a:rPr lang="en-US" b="0" i="1" dirty="0">
                <a:solidFill>
                  <a:srgbClr val="FFFF00"/>
                </a:solidFill>
                <a:effectLst/>
                <a:latin typeface="Calibri" panose="020F0502020204030204" pitchFamily="34" charset="0"/>
              </a:rPr>
              <a:t>‘we may mingle our voices with those bright, shining seraphs around thy throne, with acclamations of praise, singing Hosanna to God and the Lamb!’</a:t>
            </a:r>
          </a:p>
          <a:p>
            <a:r>
              <a:rPr lang="en-US" b="0" i="1" dirty="0">
                <a:solidFill>
                  <a:srgbClr val="FFFF00"/>
                </a:solidFill>
                <a:effectLst/>
                <a:latin typeface="Calibri" panose="020F0502020204030204" pitchFamily="34" charset="0"/>
              </a:rPr>
              <a:t> </a:t>
            </a:r>
            <a:r>
              <a:rPr lang="en-US" sz="1200" b="0" i="1" dirty="0">
                <a:solidFill>
                  <a:srgbClr val="FFFF00"/>
                </a:solidFill>
                <a:effectLst/>
                <a:latin typeface="Calibri" panose="020F0502020204030204" pitchFamily="34" charset="0"/>
              </a:rPr>
              <a:t>(</a:t>
            </a:r>
            <a:r>
              <a:rPr lang="en-US" sz="1200" b="0" i="1" u="none" strike="noStrike" dirty="0">
                <a:solidFill>
                  <a:srgbClr val="FFFF00"/>
                </a:solidFill>
                <a:effectLst/>
                <a:latin typeface="Calibri" panose="020F0502020204030204" pitchFamily="34" charset="0"/>
              </a:rPr>
              <a:t>D. &amp; C. 109:79</a:t>
            </a:r>
            <a:r>
              <a:rPr lang="en-US" sz="1200" b="0" i="1" dirty="0">
                <a:solidFill>
                  <a:srgbClr val="FFFF00"/>
                </a:solidFill>
                <a:effectLst/>
                <a:latin typeface="Calibri" panose="020F0502020204030204" pitchFamily="34" charset="0"/>
              </a:rPr>
              <a:t>.)</a:t>
            </a:r>
            <a:endParaRPr lang="en-US" sz="1200" i="1" dirty="0">
              <a:solidFill>
                <a:srgbClr val="FFFF00"/>
              </a:solidFill>
              <a:latin typeface="Calibri" panose="020F0502020204030204" pitchFamily="34" charset="0"/>
            </a:endParaRPr>
          </a:p>
        </p:txBody>
      </p:sp>
      <p:grpSp>
        <p:nvGrpSpPr>
          <p:cNvPr id="46" name="Group 45"/>
          <p:cNvGrpSpPr/>
          <p:nvPr/>
        </p:nvGrpSpPr>
        <p:grpSpPr>
          <a:xfrm>
            <a:off x="290406" y="3708015"/>
            <a:ext cx="6344104" cy="2583031"/>
            <a:chOff x="242596" y="3144965"/>
            <a:chExt cx="6344104" cy="2583031"/>
          </a:xfrm>
        </p:grpSpPr>
        <p:pic>
          <p:nvPicPr>
            <p:cNvPr id="3" name="Picture 2" descr="https://ot103.files.wordpress.com/2010/06/prophet_isaiah-cu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596" y="3144965"/>
              <a:ext cx="6344104" cy="2306032"/>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44"/>
            <p:cNvSpPr/>
            <p:nvPr/>
          </p:nvSpPr>
          <p:spPr>
            <a:xfrm>
              <a:off x="859791" y="5450997"/>
              <a:ext cx="3427092" cy="276999"/>
            </a:xfrm>
            <a:prstGeom prst="rect">
              <a:avLst/>
            </a:prstGeom>
          </p:spPr>
          <p:txBody>
            <a:bodyPr wrap="none">
              <a:spAutoFit/>
            </a:bodyPr>
            <a:lstStyle/>
            <a:p>
              <a:r>
                <a:rPr lang="it-IT" sz="1200" b="0" i="0" dirty="0">
                  <a:solidFill>
                    <a:schemeClr val="bg1"/>
                  </a:solidFill>
                  <a:effectLst/>
                  <a:latin typeface="arial" panose="020B0604020202020204" pitchFamily="34" charset="0"/>
                </a:rPr>
                <a:t>The Prophet Isaiah by Giovanni Battista Tiepolo</a:t>
              </a:r>
              <a:endParaRPr lang="en-US" sz="1200" dirty="0">
                <a:solidFill>
                  <a:schemeClr val="bg1"/>
                </a:solidFill>
                <a:latin typeface="Calibri" panose="020F0502020204030204" pitchFamily="34" charset="0"/>
              </a:endParaRPr>
            </a:p>
          </p:txBody>
        </p:sp>
      </p:grpSp>
      <p:sp>
        <p:nvSpPr>
          <p:cNvPr id="47" name="Rectangle 46"/>
          <p:cNvSpPr/>
          <p:nvPr/>
        </p:nvSpPr>
        <p:spPr>
          <a:xfrm>
            <a:off x="609856" y="2883868"/>
            <a:ext cx="6096000" cy="646331"/>
          </a:xfrm>
          <a:prstGeom prst="rect">
            <a:avLst/>
          </a:prstGeom>
        </p:spPr>
        <p:txBody>
          <a:bodyPr>
            <a:spAutoFit/>
          </a:bodyPr>
          <a:lstStyle/>
          <a:p>
            <a:r>
              <a:rPr lang="en-US" b="0" i="1" dirty="0">
                <a:solidFill>
                  <a:schemeClr val="bg1"/>
                </a:solidFill>
                <a:effectLst/>
                <a:latin typeface="Calibri" panose="020F0502020204030204" pitchFamily="34" charset="0"/>
              </a:rPr>
              <a:t>“Seraphs</a:t>
            </a:r>
            <a:r>
              <a:rPr lang="en-US" b="0" i="0" dirty="0">
                <a:solidFill>
                  <a:schemeClr val="bg1"/>
                </a:solidFill>
                <a:effectLst/>
                <a:latin typeface="Calibri" panose="020F0502020204030204" pitchFamily="34" charset="0"/>
              </a:rPr>
              <a:t> are angels who reside in the presence of God, giving continual glory, honor, and adoration to him. </a:t>
            </a:r>
          </a:p>
        </p:txBody>
      </p:sp>
      <p:grpSp>
        <p:nvGrpSpPr>
          <p:cNvPr id="49" name="Group 48"/>
          <p:cNvGrpSpPr/>
          <p:nvPr/>
        </p:nvGrpSpPr>
        <p:grpSpPr>
          <a:xfrm>
            <a:off x="632234" y="188665"/>
            <a:ext cx="1693561" cy="1924510"/>
            <a:chOff x="2272402" y="122979"/>
            <a:chExt cx="1693561" cy="1924510"/>
          </a:xfrm>
        </p:grpSpPr>
        <p:pic>
          <p:nvPicPr>
            <p:cNvPr id="1028" name="Picture 4" descr="http://www.artclon.com/OtherFile/isaiah_1509_XX_cappella_sistina_vatican.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2402" y="122979"/>
              <a:ext cx="1693561" cy="1723669"/>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2538765" y="1801268"/>
              <a:ext cx="1095172" cy="246221"/>
            </a:xfrm>
            <a:prstGeom prst="rect">
              <a:avLst/>
            </a:prstGeom>
          </p:spPr>
          <p:txBody>
            <a:bodyPr wrap="none">
              <a:spAutoFit/>
            </a:bodyPr>
            <a:lstStyle/>
            <a:p>
              <a:r>
                <a:rPr lang="en-US" sz="1000" b="0" i="0" u="none" strike="noStrike" dirty="0" err="1">
                  <a:solidFill>
                    <a:schemeClr val="bg1"/>
                  </a:solidFill>
                  <a:effectLst/>
                  <a:latin typeface="Verdana" panose="020B0604030504040204" pitchFamily="34" charset="0"/>
                </a:rPr>
                <a:t>Michaelangelo</a:t>
              </a:r>
              <a:endParaRPr lang="en-US" sz="1000" dirty="0">
                <a:solidFill>
                  <a:schemeClr val="bg1"/>
                </a:solidFill>
                <a:latin typeface="Calibri" panose="020F0502020204030204" pitchFamily="34" charset="0"/>
              </a:endParaRPr>
            </a:p>
          </p:txBody>
        </p:sp>
      </p:grpSp>
      <p:sp>
        <p:nvSpPr>
          <p:cNvPr id="93" name="Rectangle 92"/>
          <p:cNvSpPr/>
          <p:nvPr/>
        </p:nvSpPr>
        <p:spPr>
          <a:xfrm>
            <a:off x="2611177" y="1255790"/>
            <a:ext cx="3880641" cy="954107"/>
          </a:xfrm>
          <a:prstGeom prst="rect">
            <a:avLst/>
          </a:prstGeom>
        </p:spPr>
        <p:txBody>
          <a:bodyPr wrap="square">
            <a:spAutoFit/>
          </a:bodyPr>
          <a:lstStyle/>
          <a:p>
            <a:pPr algn="ctr"/>
            <a:r>
              <a:rPr lang="en-US" sz="2800" b="0" i="1" dirty="0">
                <a:solidFill>
                  <a:schemeClr val="bg1"/>
                </a:solidFill>
                <a:effectLst/>
                <a:latin typeface="Calibri" panose="020F0502020204030204" pitchFamily="34" charset="0"/>
              </a:rPr>
              <a:t>Wings—a symbol of power to move or act</a:t>
            </a:r>
            <a:endParaRPr lang="en-US" sz="2800" b="0" i="0" dirty="0">
              <a:solidFill>
                <a:schemeClr val="bg1"/>
              </a:solidFill>
              <a:effectLst/>
              <a:latin typeface="Calibri" panose="020F0502020204030204" pitchFamily="34" charset="0"/>
            </a:endParaRPr>
          </a:p>
        </p:txBody>
      </p:sp>
    </p:spTree>
    <p:extLst>
      <p:ext uri="{BB962C8B-B14F-4D97-AF65-F5344CB8AC3E}">
        <p14:creationId xmlns:p14="http://schemas.microsoft.com/office/powerpoint/2010/main" val="3384770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46"/>
                                        </p:tgtEl>
                                        <p:attrNameLst>
                                          <p:attrName>style.visibility</p:attrName>
                                        </p:attrNameLst>
                                      </p:cBhvr>
                                      <p:to>
                                        <p:strVal val="visible"/>
                                      </p:to>
                                    </p:set>
                                    <p:animEffect transition="in" filter="fade">
                                      <p:cBhvr>
                                        <p:cTn id="9" dur="500"/>
                                        <p:tgtEl>
                                          <p:spTgt spid="46"/>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2">
                                            <p:txEl>
                                              <p:pRg st="8" end="8"/>
                                            </p:txEl>
                                          </p:spTgt>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6200" y="45248"/>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Covering Face/Feet</a:t>
            </a:r>
          </a:p>
        </p:txBody>
      </p:sp>
      <p:sp>
        <p:nvSpPr>
          <p:cNvPr id="82" name="TextBox 81"/>
          <p:cNvSpPr txBox="1"/>
          <p:nvPr/>
        </p:nvSpPr>
        <p:spPr>
          <a:xfrm>
            <a:off x="11180051" y="6447453"/>
            <a:ext cx="707149" cy="369332"/>
          </a:xfrm>
          <a:prstGeom prst="rect">
            <a:avLst/>
          </a:prstGeom>
          <a:noFill/>
        </p:spPr>
        <p:txBody>
          <a:bodyPr wrap="square" rtlCol="0">
            <a:spAutoFit/>
          </a:bodyPr>
          <a:lstStyle/>
          <a:p>
            <a:pPr algn="r"/>
            <a:r>
              <a:rPr lang="en-US" dirty="0">
                <a:solidFill>
                  <a:schemeClr val="bg1"/>
                </a:solidFill>
                <a:latin typeface="Calibri" panose="020F0502020204030204" pitchFamily="34" charset="0"/>
              </a:rPr>
              <a:t>(3)</a:t>
            </a:r>
          </a:p>
        </p:txBody>
      </p:sp>
      <p:sp>
        <p:nvSpPr>
          <p:cNvPr id="84" name="TextBox 83"/>
          <p:cNvSpPr txBox="1"/>
          <p:nvPr/>
        </p:nvSpPr>
        <p:spPr>
          <a:xfrm>
            <a:off x="0" y="6414066"/>
            <a:ext cx="3704253"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6:2</a:t>
            </a:r>
          </a:p>
        </p:txBody>
      </p:sp>
      <p:sp>
        <p:nvSpPr>
          <p:cNvPr id="2" name="Rectangle 1"/>
          <p:cNvSpPr/>
          <p:nvPr/>
        </p:nvSpPr>
        <p:spPr>
          <a:xfrm>
            <a:off x="3894042" y="984333"/>
            <a:ext cx="4908614" cy="461665"/>
          </a:xfrm>
          <a:prstGeom prst="rect">
            <a:avLst/>
          </a:prstGeom>
        </p:spPr>
        <p:txBody>
          <a:bodyPr wrap="square">
            <a:spAutoFit/>
          </a:bodyPr>
          <a:lstStyle/>
          <a:p>
            <a:pPr algn="ctr"/>
            <a:r>
              <a:rPr lang="en-US" sz="2400" b="0" i="0" dirty="0">
                <a:solidFill>
                  <a:srgbClr val="FFFF00"/>
                </a:solidFill>
                <a:effectLst/>
                <a:latin typeface="Calibri" panose="020F0502020204030204" pitchFamily="34" charset="0"/>
              </a:rPr>
              <a:t>A protection from God’s full glory</a:t>
            </a:r>
            <a:endParaRPr lang="en-US" sz="2400" dirty="0">
              <a:solidFill>
                <a:srgbClr val="FFFF00"/>
              </a:solidFill>
              <a:latin typeface="Calibri" panose="020F0502020204030204" pitchFamily="34" charset="0"/>
            </a:endParaRPr>
          </a:p>
        </p:txBody>
      </p:sp>
      <p:sp>
        <p:nvSpPr>
          <p:cNvPr id="15" name="TextBox 14"/>
          <p:cNvSpPr txBox="1"/>
          <p:nvPr/>
        </p:nvSpPr>
        <p:spPr>
          <a:xfrm>
            <a:off x="6348349" y="4520016"/>
            <a:ext cx="4790493" cy="1754326"/>
          </a:xfrm>
          <a:prstGeom prst="rect">
            <a:avLst/>
          </a:prstGeom>
          <a:noFill/>
        </p:spPr>
        <p:txBody>
          <a:bodyPr wrap="square" rtlCol="0">
            <a:spAutoFit/>
          </a:bodyPr>
          <a:lstStyle/>
          <a:p>
            <a:r>
              <a:rPr lang="en-US" dirty="0">
                <a:solidFill>
                  <a:schemeClr val="bg1"/>
                </a:solidFill>
                <a:latin typeface="Calibri" panose="020F0502020204030204" pitchFamily="34" charset="0"/>
              </a:rPr>
              <a:t>“If the ark was indeed a symbolic representation of the Lord and a place where He reveled Himself to His servants, then the cherubic wings would technically cover the Lord as He descended upon the seat of the ark, acting as a sort of barrier, or veil, between the Lord and His servants.”</a:t>
            </a:r>
          </a:p>
        </p:txBody>
      </p:sp>
      <p:sp>
        <p:nvSpPr>
          <p:cNvPr id="16" name="TextBox 15"/>
          <p:cNvSpPr txBox="1"/>
          <p:nvPr/>
        </p:nvSpPr>
        <p:spPr>
          <a:xfrm>
            <a:off x="361562" y="1989788"/>
            <a:ext cx="5059524" cy="1477328"/>
          </a:xfrm>
          <a:prstGeom prst="rect">
            <a:avLst/>
          </a:prstGeom>
          <a:noFill/>
        </p:spPr>
        <p:txBody>
          <a:bodyPr wrap="square" rtlCol="0">
            <a:spAutoFit/>
          </a:bodyPr>
          <a:lstStyle/>
          <a:p>
            <a:r>
              <a:rPr lang="en-US" dirty="0">
                <a:solidFill>
                  <a:schemeClr val="bg1"/>
                </a:solidFill>
                <a:latin typeface="Calibri" panose="020F0502020204030204" pitchFamily="34" charset="0"/>
              </a:rPr>
              <a:t>“The multiple wings perhaps represent the protective veil that separates the Lord from mortals. </a:t>
            </a:r>
          </a:p>
          <a:p>
            <a:r>
              <a:rPr lang="en-US" dirty="0">
                <a:solidFill>
                  <a:schemeClr val="bg1"/>
                </a:solidFill>
                <a:latin typeface="Calibri" panose="020F0502020204030204" pitchFamily="34" charset="0"/>
              </a:rPr>
              <a:t>The ark of the covenant,… was adorned with cherubim similar to the seraphim, who had wings that spread over the mercy set upon the ark. </a:t>
            </a:r>
          </a:p>
        </p:txBody>
      </p:sp>
      <p:pic>
        <p:nvPicPr>
          <p:cNvPr id="4100" name="Picture 4" descr="http://poaministries.org/ark_of_the_covenant_clip_image002_00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3195" y="4245059"/>
            <a:ext cx="3688702" cy="2276977"/>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s://www.lds.org/bc/content/shared/content/images/gospel-library/manual/10589/hen-chicks-wings-swindle_1143743_tm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3122" y="1591061"/>
            <a:ext cx="3108212" cy="2322227"/>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ttp://2.bp.blogspot.com/-jG6GbnjRjF4/TeHxT58kk6I/AAAAAAAAAYY/k0v3VKEGCOI/s1600/Seraphim.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87354" y="219719"/>
            <a:ext cx="2119335" cy="16954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6057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1" end="1"/>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4100"/>
                                        </p:tgtEl>
                                        <p:attrNameLst>
                                          <p:attrName>style.visibility</p:attrName>
                                        </p:attrNameLst>
                                      </p:cBhvr>
                                      <p:to>
                                        <p:strVal val="visible"/>
                                      </p:to>
                                    </p:set>
                                    <p:animEffect transition="in" filter="fade">
                                      <p:cBhvr>
                                        <p:cTn id="9" dur="500"/>
                                        <p:tgtEl>
                                          <p:spTgt spid="4100"/>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5638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6200" y="45248"/>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Holy, Holy, Holy</a:t>
            </a:r>
          </a:p>
        </p:txBody>
      </p:sp>
      <p:sp>
        <p:nvSpPr>
          <p:cNvPr id="82" name="TextBox 81"/>
          <p:cNvSpPr txBox="1"/>
          <p:nvPr/>
        </p:nvSpPr>
        <p:spPr>
          <a:xfrm>
            <a:off x="11180051" y="6447453"/>
            <a:ext cx="707149" cy="369332"/>
          </a:xfrm>
          <a:prstGeom prst="rect">
            <a:avLst/>
          </a:prstGeom>
          <a:noFill/>
        </p:spPr>
        <p:txBody>
          <a:bodyPr wrap="square" rtlCol="0">
            <a:spAutoFit/>
          </a:bodyPr>
          <a:lstStyle/>
          <a:p>
            <a:pPr algn="r"/>
            <a:r>
              <a:rPr lang="en-US" dirty="0">
                <a:solidFill>
                  <a:schemeClr val="bg1"/>
                </a:solidFill>
                <a:latin typeface="Calibri" panose="020F0502020204030204" pitchFamily="34" charset="0"/>
              </a:rPr>
              <a:t>(3)</a:t>
            </a:r>
          </a:p>
        </p:txBody>
      </p:sp>
      <p:sp>
        <p:nvSpPr>
          <p:cNvPr id="84" name="TextBox 83"/>
          <p:cNvSpPr txBox="1"/>
          <p:nvPr/>
        </p:nvSpPr>
        <p:spPr>
          <a:xfrm>
            <a:off x="0" y="6414066"/>
            <a:ext cx="3704253"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6:3</a:t>
            </a:r>
          </a:p>
        </p:txBody>
      </p:sp>
      <p:sp>
        <p:nvSpPr>
          <p:cNvPr id="2" name="Rectangle 1"/>
          <p:cNvSpPr/>
          <p:nvPr/>
        </p:nvSpPr>
        <p:spPr>
          <a:xfrm>
            <a:off x="3894042" y="984333"/>
            <a:ext cx="4908614" cy="461665"/>
          </a:xfrm>
          <a:prstGeom prst="rect">
            <a:avLst/>
          </a:prstGeom>
        </p:spPr>
        <p:txBody>
          <a:bodyPr wrap="square">
            <a:spAutoFit/>
          </a:bodyPr>
          <a:lstStyle/>
          <a:p>
            <a:pPr algn="ctr"/>
            <a:r>
              <a:rPr lang="en-US" sz="2400" b="0" i="0" dirty="0">
                <a:solidFill>
                  <a:srgbClr val="FFFF00"/>
                </a:solidFill>
                <a:effectLst/>
                <a:latin typeface="Calibri" panose="020F0502020204030204" pitchFamily="34" charset="0"/>
              </a:rPr>
              <a:t>A Triumphant Praise</a:t>
            </a:r>
            <a:endParaRPr lang="en-US" sz="2400" dirty="0">
              <a:solidFill>
                <a:srgbClr val="FFFF00"/>
              </a:solidFill>
              <a:latin typeface="Calibri" panose="020F0502020204030204" pitchFamily="34" charset="0"/>
            </a:endParaRPr>
          </a:p>
        </p:txBody>
      </p:sp>
      <p:sp>
        <p:nvSpPr>
          <p:cNvPr id="15" name="TextBox 14"/>
          <p:cNvSpPr txBox="1"/>
          <p:nvPr/>
        </p:nvSpPr>
        <p:spPr>
          <a:xfrm>
            <a:off x="6534962" y="2767992"/>
            <a:ext cx="4790493" cy="646331"/>
          </a:xfrm>
          <a:prstGeom prst="rect">
            <a:avLst/>
          </a:prstGeom>
          <a:noFill/>
        </p:spPr>
        <p:txBody>
          <a:bodyPr wrap="square" rtlCol="0">
            <a:spAutoFit/>
          </a:bodyPr>
          <a:lstStyle/>
          <a:p>
            <a:r>
              <a:rPr lang="en-US" dirty="0">
                <a:solidFill>
                  <a:schemeClr val="bg1"/>
                </a:solidFill>
                <a:latin typeface="Calibri" panose="020F0502020204030204" pitchFamily="34" charset="0"/>
              </a:rPr>
              <a:t>…repeated 3 times = most holy (a superlative grammatical form used in the Semitic languages)</a:t>
            </a:r>
          </a:p>
        </p:txBody>
      </p:sp>
      <p:sp>
        <p:nvSpPr>
          <p:cNvPr id="16" name="TextBox 15"/>
          <p:cNvSpPr txBox="1"/>
          <p:nvPr/>
        </p:nvSpPr>
        <p:spPr>
          <a:xfrm>
            <a:off x="286916" y="1557632"/>
            <a:ext cx="5992585" cy="646331"/>
          </a:xfrm>
          <a:prstGeom prst="rect">
            <a:avLst/>
          </a:prstGeom>
          <a:noFill/>
        </p:spPr>
        <p:txBody>
          <a:bodyPr wrap="square" rtlCol="0">
            <a:spAutoFit/>
          </a:bodyPr>
          <a:lstStyle/>
          <a:p>
            <a:r>
              <a:rPr lang="en-US" dirty="0">
                <a:solidFill>
                  <a:schemeClr val="bg1"/>
                </a:solidFill>
                <a:latin typeface="Calibri" panose="020F0502020204030204" pitchFamily="34" charset="0"/>
              </a:rPr>
              <a:t>“The word ‘holy’ defines a person, object, or place that is dedicated or consecrated for a sacred purpose…</a:t>
            </a:r>
          </a:p>
        </p:txBody>
      </p:sp>
      <p:sp>
        <p:nvSpPr>
          <p:cNvPr id="11" name="TextBox 10"/>
          <p:cNvSpPr txBox="1"/>
          <p:nvPr/>
        </p:nvSpPr>
        <p:spPr>
          <a:xfrm>
            <a:off x="6534961" y="5167570"/>
            <a:ext cx="4790493" cy="646331"/>
          </a:xfrm>
          <a:prstGeom prst="rect">
            <a:avLst/>
          </a:prstGeom>
          <a:noFill/>
        </p:spPr>
        <p:txBody>
          <a:bodyPr wrap="square" rtlCol="0">
            <a:spAutoFit/>
          </a:bodyPr>
          <a:lstStyle/>
          <a:p>
            <a:r>
              <a:rPr lang="en-US" dirty="0">
                <a:solidFill>
                  <a:schemeClr val="bg1"/>
                </a:solidFill>
                <a:latin typeface="Calibri" panose="020F0502020204030204" pitchFamily="34" charset="0"/>
              </a:rPr>
              <a:t>“The manifestation of His glory is shown in His power and love for us.”</a:t>
            </a:r>
          </a:p>
        </p:txBody>
      </p:sp>
      <p:pic>
        <p:nvPicPr>
          <p:cNvPr id="5122" name="Picture 2" descr="http://antoinehouben.nl/images/three-trumpet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2221" y="2433772"/>
            <a:ext cx="5180581" cy="3436452"/>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s://encrypted-tbn1.gstatic.com/images?q=tbn:ANd9GcQujJzDI1aXdo6ejNcyJ1Z5eamvNORXmmMSnAJpOpLhwcURxMM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75640" y="150426"/>
            <a:ext cx="1933575" cy="2371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8259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5638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6200" y="45248"/>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Posts of the Door Moved</a:t>
            </a:r>
          </a:p>
        </p:txBody>
      </p:sp>
      <p:sp>
        <p:nvSpPr>
          <p:cNvPr id="82" name="TextBox 81"/>
          <p:cNvSpPr txBox="1"/>
          <p:nvPr/>
        </p:nvSpPr>
        <p:spPr>
          <a:xfrm>
            <a:off x="11180051" y="6447453"/>
            <a:ext cx="707149" cy="369332"/>
          </a:xfrm>
          <a:prstGeom prst="rect">
            <a:avLst/>
          </a:prstGeom>
          <a:noFill/>
        </p:spPr>
        <p:txBody>
          <a:bodyPr wrap="square" rtlCol="0">
            <a:spAutoFit/>
          </a:bodyPr>
          <a:lstStyle/>
          <a:p>
            <a:pPr algn="r"/>
            <a:r>
              <a:rPr lang="en-US" dirty="0">
                <a:solidFill>
                  <a:schemeClr val="bg1"/>
                </a:solidFill>
                <a:latin typeface="Calibri" panose="020F0502020204030204" pitchFamily="34" charset="0"/>
              </a:rPr>
              <a:t>(3)</a:t>
            </a:r>
          </a:p>
        </p:txBody>
      </p:sp>
      <p:sp>
        <p:nvSpPr>
          <p:cNvPr id="84" name="TextBox 83"/>
          <p:cNvSpPr txBox="1"/>
          <p:nvPr/>
        </p:nvSpPr>
        <p:spPr>
          <a:xfrm>
            <a:off x="0" y="6414066"/>
            <a:ext cx="3704253"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6:4</a:t>
            </a:r>
          </a:p>
        </p:txBody>
      </p:sp>
      <p:sp>
        <p:nvSpPr>
          <p:cNvPr id="2" name="Rectangle 1"/>
          <p:cNvSpPr/>
          <p:nvPr/>
        </p:nvSpPr>
        <p:spPr>
          <a:xfrm>
            <a:off x="2603241" y="946023"/>
            <a:ext cx="7651958" cy="461665"/>
          </a:xfrm>
          <a:prstGeom prst="rect">
            <a:avLst/>
          </a:prstGeom>
        </p:spPr>
        <p:txBody>
          <a:bodyPr wrap="square">
            <a:spAutoFit/>
          </a:bodyPr>
          <a:lstStyle/>
          <a:p>
            <a:pPr algn="ctr"/>
            <a:r>
              <a:rPr lang="en-US" sz="2400" b="0" i="0" dirty="0">
                <a:solidFill>
                  <a:srgbClr val="FFFF00"/>
                </a:solidFill>
                <a:effectLst/>
                <a:latin typeface="Calibri" panose="020F0502020204030204" pitchFamily="34" charset="0"/>
              </a:rPr>
              <a:t>Symbolic of the entrance that leads to God’s presence</a:t>
            </a:r>
            <a:endParaRPr lang="en-US" sz="2400" dirty="0">
              <a:solidFill>
                <a:srgbClr val="FFFF00"/>
              </a:solidFill>
              <a:latin typeface="Calibri" panose="020F0502020204030204" pitchFamily="34" charset="0"/>
            </a:endParaRPr>
          </a:p>
        </p:txBody>
      </p:sp>
      <p:sp>
        <p:nvSpPr>
          <p:cNvPr id="11" name="TextBox 10"/>
          <p:cNvSpPr txBox="1"/>
          <p:nvPr/>
        </p:nvSpPr>
        <p:spPr>
          <a:xfrm>
            <a:off x="4161455" y="4898514"/>
            <a:ext cx="6762362" cy="1477328"/>
          </a:xfrm>
          <a:prstGeom prst="rect">
            <a:avLst/>
          </a:prstGeom>
          <a:noFill/>
        </p:spPr>
        <p:txBody>
          <a:bodyPr wrap="square" rtlCol="0">
            <a:spAutoFit/>
          </a:bodyPr>
          <a:lstStyle/>
          <a:p>
            <a:r>
              <a:rPr lang="en-US" dirty="0">
                <a:solidFill>
                  <a:schemeClr val="bg1"/>
                </a:solidFill>
                <a:latin typeface="Calibri" panose="020F0502020204030204" pitchFamily="34" charset="0"/>
              </a:rPr>
              <a:t>Our doors to heaven will include covenants, that we must all pass through in order to come into the presence of the Lord.</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“We must keep ourselves pure to be able to pass through the doors of the heavenly kingdom.”</a:t>
            </a:r>
          </a:p>
        </p:txBody>
      </p:sp>
      <p:pic>
        <p:nvPicPr>
          <p:cNvPr id="6146" name="Picture 2" descr="http://www.healingstars.com/wp-content/uploads/doorwaytoheave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444" y="2076311"/>
            <a:ext cx="2381250" cy="3990976"/>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1.bp.blogspot.com/-wF-QkduuMOc/T11i8hv7orI/AAAAAAAAApM/05bgLJCn8LA/s1600/200409+Temple,+Kaylee+trying+to+open+door+2+(Custo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59667" y="1721338"/>
            <a:ext cx="4071322" cy="305349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842128" y="2191371"/>
            <a:ext cx="4211079" cy="2031325"/>
          </a:xfrm>
          <a:prstGeom prst="rect">
            <a:avLst/>
          </a:prstGeom>
        </p:spPr>
        <p:txBody>
          <a:bodyPr wrap="square">
            <a:spAutoFit/>
          </a:bodyPr>
          <a:lstStyle/>
          <a:p>
            <a:r>
              <a:rPr lang="en-US" b="0" i="1" dirty="0">
                <a:solidFill>
                  <a:srgbClr val="FFFF00"/>
                </a:solidFill>
                <a:effectLst/>
                <a:latin typeface="Palatino"/>
              </a:rPr>
              <a:t>…that ye might know the gate by which ye should enter. For the gate by which ye should enter is repentance and baptism by water; and then cometh a remission of your sins by fire and by the Holy Ghost.</a:t>
            </a:r>
          </a:p>
          <a:p>
            <a:r>
              <a:rPr lang="en-US" i="1" dirty="0">
                <a:solidFill>
                  <a:srgbClr val="FFFF00"/>
                </a:solidFill>
                <a:latin typeface="Palatino"/>
              </a:rPr>
              <a:t>2 Nephi 31:17</a:t>
            </a:r>
            <a:endParaRPr lang="en-US" i="1" dirty="0">
              <a:solidFill>
                <a:srgbClr val="FFFF00"/>
              </a:solidFill>
              <a:latin typeface="Calibri" panose="020F0502020204030204" pitchFamily="34" charset="0"/>
            </a:endParaRPr>
          </a:p>
        </p:txBody>
      </p:sp>
    </p:spTree>
    <p:extLst>
      <p:ext uri="{BB962C8B-B14F-4D97-AF65-F5344CB8AC3E}">
        <p14:creationId xmlns:p14="http://schemas.microsoft.com/office/powerpoint/2010/main" val="265069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14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6200" y="45248"/>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I Am Undone</a:t>
            </a:r>
          </a:p>
        </p:txBody>
      </p:sp>
      <p:sp>
        <p:nvSpPr>
          <p:cNvPr id="82" name="TextBox 81"/>
          <p:cNvSpPr txBox="1"/>
          <p:nvPr/>
        </p:nvSpPr>
        <p:spPr>
          <a:xfrm>
            <a:off x="11180051" y="6447453"/>
            <a:ext cx="707149" cy="369332"/>
          </a:xfrm>
          <a:prstGeom prst="rect">
            <a:avLst/>
          </a:prstGeom>
          <a:noFill/>
        </p:spPr>
        <p:txBody>
          <a:bodyPr wrap="square" rtlCol="0">
            <a:spAutoFit/>
          </a:bodyPr>
          <a:lstStyle/>
          <a:p>
            <a:pPr algn="r"/>
            <a:r>
              <a:rPr lang="en-US" dirty="0">
                <a:solidFill>
                  <a:schemeClr val="bg1"/>
                </a:solidFill>
                <a:latin typeface="Calibri" panose="020F0502020204030204" pitchFamily="34" charset="0"/>
              </a:rPr>
              <a:t>(4)</a:t>
            </a:r>
          </a:p>
        </p:txBody>
      </p:sp>
      <p:sp>
        <p:nvSpPr>
          <p:cNvPr id="84" name="TextBox 83"/>
          <p:cNvSpPr txBox="1"/>
          <p:nvPr/>
        </p:nvSpPr>
        <p:spPr>
          <a:xfrm>
            <a:off x="0" y="6414066"/>
            <a:ext cx="3704253"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6:5</a:t>
            </a:r>
          </a:p>
        </p:txBody>
      </p:sp>
      <p:sp>
        <p:nvSpPr>
          <p:cNvPr id="2" name="Rectangle 1"/>
          <p:cNvSpPr/>
          <p:nvPr/>
        </p:nvSpPr>
        <p:spPr>
          <a:xfrm>
            <a:off x="2379306" y="968578"/>
            <a:ext cx="7651958" cy="461665"/>
          </a:xfrm>
          <a:prstGeom prst="rect">
            <a:avLst/>
          </a:prstGeom>
        </p:spPr>
        <p:txBody>
          <a:bodyPr wrap="square">
            <a:spAutoFit/>
          </a:bodyPr>
          <a:lstStyle/>
          <a:p>
            <a:pPr algn="ctr"/>
            <a:r>
              <a:rPr lang="en-US" sz="2400" b="0" i="0" dirty="0">
                <a:solidFill>
                  <a:srgbClr val="FFFF00"/>
                </a:solidFill>
                <a:effectLst/>
                <a:latin typeface="Calibri" panose="020F0502020204030204" pitchFamily="34" charset="0"/>
              </a:rPr>
              <a:t>Isaiah’s Fear of His Imperfections</a:t>
            </a:r>
            <a:endParaRPr lang="en-US" sz="2400" dirty="0">
              <a:solidFill>
                <a:srgbClr val="FFFF00"/>
              </a:solidFill>
              <a:latin typeface="Calibri" panose="020F0502020204030204" pitchFamily="34" charset="0"/>
            </a:endParaRPr>
          </a:p>
        </p:txBody>
      </p:sp>
      <p:sp>
        <p:nvSpPr>
          <p:cNvPr id="12" name="TextBox 11"/>
          <p:cNvSpPr txBox="1"/>
          <p:nvPr/>
        </p:nvSpPr>
        <p:spPr>
          <a:xfrm>
            <a:off x="805543" y="1707242"/>
            <a:ext cx="3704253" cy="646331"/>
          </a:xfrm>
          <a:prstGeom prst="rect">
            <a:avLst/>
          </a:prstGeom>
          <a:noFill/>
        </p:spPr>
        <p:txBody>
          <a:bodyPr wrap="square" rtlCol="0">
            <a:spAutoFit/>
          </a:bodyPr>
          <a:lstStyle/>
          <a:p>
            <a:r>
              <a:rPr lang="en-US" dirty="0">
                <a:solidFill>
                  <a:schemeClr val="bg1"/>
                </a:solidFill>
                <a:latin typeface="Calibri" panose="020F0502020204030204" pitchFamily="34" charset="0"/>
              </a:rPr>
              <a:t>Unclean lips—a feeling that one has not lived up perfectly</a:t>
            </a:r>
          </a:p>
        </p:txBody>
      </p:sp>
      <p:sp>
        <p:nvSpPr>
          <p:cNvPr id="4" name="Rectangle 3"/>
          <p:cNvSpPr/>
          <p:nvPr/>
        </p:nvSpPr>
        <p:spPr>
          <a:xfrm>
            <a:off x="2832430" y="3308132"/>
            <a:ext cx="7091265" cy="2862322"/>
          </a:xfrm>
          <a:prstGeom prst="rect">
            <a:avLst/>
          </a:prstGeom>
        </p:spPr>
        <p:txBody>
          <a:bodyPr wrap="square">
            <a:spAutoFit/>
          </a:bodyPr>
          <a:lstStyle/>
          <a:p>
            <a:pPr fontAlgn="base"/>
            <a:r>
              <a:rPr lang="en-US" b="0" i="0" dirty="0">
                <a:solidFill>
                  <a:schemeClr val="bg1"/>
                </a:solidFill>
                <a:effectLst/>
                <a:latin typeface="Calibri" panose="020F0502020204030204" pitchFamily="34" charset="0"/>
              </a:rPr>
              <a:t>Everyone has strengths and weaknesses.</a:t>
            </a:r>
          </a:p>
          <a:p>
            <a:pPr fontAlgn="base"/>
            <a:r>
              <a:rPr lang="en-US" b="0" i="0" dirty="0">
                <a:solidFill>
                  <a:schemeClr val="bg1"/>
                </a:solidFill>
                <a:effectLst/>
                <a:latin typeface="Calibri" panose="020F0502020204030204" pitchFamily="34" charset="0"/>
              </a:rPr>
              <a:t>It’s wonderful that you have strengths.</a:t>
            </a:r>
          </a:p>
          <a:p>
            <a:pPr fontAlgn="base"/>
            <a:r>
              <a:rPr lang="en-US" b="0" i="0" dirty="0">
                <a:solidFill>
                  <a:schemeClr val="bg1"/>
                </a:solidFill>
                <a:effectLst/>
                <a:latin typeface="Calibri" panose="020F0502020204030204" pitchFamily="34" charset="0"/>
              </a:rPr>
              <a:t>And it is part of your mortal experience that you do have weaknesses.</a:t>
            </a:r>
          </a:p>
          <a:p>
            <a:pPr fontAlgn="base"/>
            <a:endParaRPr lang="en-US" b="0" i="0" dirty="0">
              <a:solidFill>
                <a:schemeClr val="bg1"/>
              </a:solidFill>
              <a:effectLst/>
              <a:latin typeface="Calibri" panose="020F0502020204030204" pitchFamily="34" charset="0"/>
            </a:endParaRPr>
          </a:p>
          <a:p>
            <a:pPr fontAlgn="base"/>
            <a:r>
              <a:rPr lang="en-US" b="0" i="0" dirty="0">
                <a:solidFill>
                  <a:schemeClr val="bg1"/>
                </a:solidFill>
                <a:effectLst/>
                <a:latin typeface="Calibri" panose="020F0502020204030204" pitchFamily="34" charset="0"/>
              </a:rPr>
              <a:t>God wants to help us to eventually turn all of our weaknesses into strengths,</a:t>
            </a:r>
            <a:r>
              <a:rPr lang="en-US" b="0" i="0" u="none" strike="noStrike" baseline="30000" dirty="0">
                <a:solidFill>
                  <a:schemeClr val="bg1"/>
                </a:solidFill>
                <a:effectLst/>
                <a:latin typeface="Calibri" panose="020F0502020204030204" pitchFamily="34" charset="0"/>
                <a:hlinkClick r:id="rId3"/>
              </a:rPr>
              <a:t>1</a:t>
            </a:r>
            <a:r>
              <a:rPr lang="en-US" b="0" i="0" dirty="0">
                <a:solidFill>
                  <a:schemeClr val="bg1"/>
                </a:solidFill>
                <a:effectLst/>
                <a:latin typeface="Calibri" panose="020F0502020204030204" pitchFamily="34" charset="0"/>
              </a:rPr>
              <a:t> but He knows that this is a long-term goal. </a:t>
            </a:r>
          </a:p>
          <a:p>
            <a:pPr fontAlgn="base"/>
            <a:endParaRPr lang="en-US" dirty="0">
              <a:solidFill>
                <a:schemeClr val="bg1"/>
              </a:solidFill>
              <a:latin typeface="Calibri" panose="020F0502020204030204" pitchFamily="34" charset="0"/>
            </a:endParaRPr>
          </a:p>
          <a:p>
            <a:pPr fontAlgn="base"/>
            <a:r>
              <a:rPr lang="en-US" b="0" i="0" dirty="0">
                <a:solidFill>
                  <a:schemeClr val="bg1"/>
                </a:solidFill>
                <a:effectLst/>
                <a:latin typeface="Calibri" panose="020F0502020204030204" pitchFamily="34" charset="0"/>
              </a:rPr>
              <a:t>He wants us to become perfect,</a:t>
            </a:r>
            <a:r>
              <a:rPr lang="en-US" b="0" i="0" u="none" strike="noStrike" baseline="30000" dirty="0">
                <a:solidFill>
                  <a:schemeClr val="bg1"/>
                </a:solidFill>
                <a:effectLst/>
                <a:latin typeface="Calibri" panose="020F0502020204030204" pitchFamily="34" charset="0"/>
                <a:hlinkClick r:id="rId4"/>
              </a:rPr>
              <a:t>2</a:t>
            </a:r>
            <a:r>
              <a:rPr lang="en-US" b="0" i="0" dirty="0">
                <a:solidFill>
                  <a:schemeClr val="bg1"/>
                </a:solidFill>
                <a:effectLst/>
                <a:latin typeface="Calibri" panose="020F0502020204030204" pitchFamily="34" charset="0"/>
              </a:rPr>
              <a:t> and if we stay on the path of discipleship, one day we will. It’s OK that you’re not quite there yet. Keep working on it, but stop punishing yourself.</a:t>
            </a:r>
          </a:p>
        </p:txBody>
      </p:sp>
      <p:pic>
        <p:nvPicPr>
          <p:cNvPr id="7170" name="Picture 2" descr="http://set4results.com/wp-content/uploads/sites/14/2015/12/strengths_weaknesses.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05285" y="1333047"/>
            <a:ext cx="4762500" cy="267652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ttp://argience.com/blog/wp-content/uploads/2015/05/broken_chain.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4783" y="1891908"/>
            <a:ext cx="4581525"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7599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childTnLst>
                                </p:cTn>
                              </p:par>
                              <p:par>
                                <p:cTn id="21" presetID="10" presetClass="entr" presetSubtype="0" fill="hold" nodeType="withEffect">
                                  <p:stCondLst>
                                    <p:cond delay="0"/>
                                  </p:stCondLst>
                                  <p:childTnLst>
                                    <p:set>
                                      <p:cBhvr>
                                        <p:cTn id="22" dur="1" fill="hold">
                                          <p:stCondLst>
                                            <p:cond delay="0"/>
                                          </p:stCondLst>
                                        </p:cTn>
                                        <p:tgtEl>
                                          <p:spTgt spid="7170"/>
                                        </p:tgtEl>
                                        <p:attrNameLst>
                                          <p:attrName>style.visibility</p:attrName>
                                        </p:attrNameLst>
                                      </p:cBhvr>
                                      <p:to>
                                        <p:strVal val="visible"/>
                                      </p:to>
                                    </p:set>
                                    <p:animEffect transition="in" filter="fade">
                                      <p:cBhvr>
                                        <p:cTn id="23" dur="500"/>
                                        <p:tgtEl>
                                          <p:spTgt spid="7170"/>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396</TotalTime>
  <Words>3642</Words>
  <Application>Microsoft Office PowerPoint</Application>
  <PresentationFormat>Widescreen</PresentationFormat>
  <Paragraphs>276</Paragraphs>
  <Slides>26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Palatino</vt:lpstr>
      <vt:lpstr>arial</vt:lpstr>
      <vt:lpstr>Verdana</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lynda blau</dc:creator>
  <cp:lastModifiedBy>Brad Blau</cp:lastModifiedBy>
  <cp:revision>44</cp:revision>
  <dcterms:created xsi:type="dcterms:W3CDTF">2016-03-02T15:10:47Z</dcterms:created>
  <dcterms:modified xsi:type="dcterms:W3CDTF">2025-11-27T18:54:49Z</dcterms:modified>
</cp:coreProperties>
</file>