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7" r:id="rId2"/>
    <p:sldId id="262" r:id="rId3"/>
    <p:sldId id="266" r:id="rId4"/>
    <p:sldId id="259" r:id="rId5"/>
    <p:sldId id="267" r:id="rId6"/>
    <p:sldId id="269" r:id="rId7"/>
    <p:sldId id="271" r:id="rId8"/>
    <p:sldId id="293" r:id="rId9"/>
    <p:sldId id="268" r:id="rId10"/>
    <p:sldId id="272" r:id="rId11"/>
    <p:sldId id="270" r:id="rId12"/>
    <p:sldId id="292" r:id="rId13"/>
    <p:sldId id="273" r:id="rId14"/>
    <p:sldId id="274" r:id="rId15"/>
    <p:sldId id="275" r:id="rId16"/>
    <p:sldId id="277" r:id="rId17"/>
    <p:sldId id="276" r:id="rId18"/>
    <p:sldId id="278" r:id="rId19"/>
    <p:sldId id="279" r:id="rId20"/>
    <p:sldId id="280" r:id="rId21"/>
    <p:sldId id="282" r:id="rId22"/>
    <p:sldId id="284" r:id="rId23"/>
    <p:sldId id="285" r:id="rId24"/>
    <p:sldId id="258" r:id="rId25"/>
    <p:sldId id="294" r:id="rId26"/>
    <p:sldId id="291" r:id="rId27"/>
    <p:sldId id="264" r:id="rId28"/>
    <p:sldId id="260" r:id="rId29"/>
    <p:sldId id="281" r:id="rId30"/>
    <p:sldId id="261" r:id="rId31"/>
    <p:sldId id="287" r:id="rId32"/>
    <p:sldId id="288" r:id="rId33"/>
    <p:sldId id="289" r:id="rId34"/>
    <p:sldId id="290" r:id="rId35"/>
    <p:sldId id="26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8" autoAdjust="0"/>
    <p:restoredTop sz="94660"/>
  </p:normalViewPr>
  <p:slideViewPr>
    <p:cSldViewPr snapToGrid="0">
      <p:cViewPr varScale="1">
        <p:scale>
          <a:sx n="55" d="100"/>
          <a:sy n="55" d="100"/>
        </p:scale>
        <p:origin x="980"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B468D17-B2C3-46D9-85B1-7ED5B3702C5B}"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03D01C-7647-4524-9ED3-0592BDE4CEE8}" type="slidenum">
              <a:rPr lang="en-US" smtClean="0"/>
              <a:t>‹#›</a:t>
            </a:fld>
            <a:endParaRPr lang="en-US"/>
          </a:p>
        </p:txBody>
      </p:sp>
    </p:spTree>
    <p:extLst>
      <p:ext uri="{BB962C8B-B14F-4D97-AF65-F5344CB8AC3E}">
        <p14:creationId xmlns:p14="http://schemas.microsoft.com/office/powerpoint/2010/main" val="5725362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B468D17-B2C3-46D9-85B1-7ED5B3702C5B}"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03D01C-7647-4524-9ED3-0592BDE4CEE8}" type="slidenum">
              <a:rPr lang="en-US" smtClean="0"/>
              <a:t>‹#›</a:t>
            </a:fld>
            <a:endParaRPr lang="en-US"/>
          </a:p>
        </p:txBody>
      </p:sp>
    </p:spTree>
    <p:extLst>
      <p:ext uri="{BB962C8B-B14F-4D97-AF65-F5344CB8AC3E}">
        <p14:creationId xmlns:p14="http://schemas.microsoft.com/office/powerpoint/2010/main" val="40350377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B468D17-B2C3-46D9-85B1-7ED5B3702C5B}"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03D01C-7647-4524-9ED3-0592BDE4CEE8}" type="slidenum">
              <a:rPr lang="en-US" smtClean="0"/>
              <a:t>‹#›</a:t>
            </a:fld>
            <a:endParaRPr lang="en-US"/>
          </a:p>
        </p:txBody>
      </p:sp>
    </p:spTree>
    <p:extLst>
      <p:ext uri="{BB962C8B-B14F-4D97-AF65-F5344CB8AC3E}">
        <p14:creationId xmlns:p14="http://schemas.microsoft.com/office/powerpoint/2010/main" val="2721169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B468D17-B2C3-46D9-85B1-7ED5B3702C5B}"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03D01C-7647-4524-9ED3-0592BDE4CEE8}" type="slidenum">
              <a:rPr lang="en-US" smtClean="0"/>
              <a:t>‹#›</a:t>
            </a:fld>
            <a:endParaRPr lang="en-US"/>
          </a:p>
        </p:txBody>
      </p:sp>
    </p:spTree>
    <p:extLst>
      <p:ext uri="{BB962C8B-B14F-4D97-AF65-F5344CB8AC3E}">
        <p14:creationId xmlns:p14="http://schemas.microsoft.com/office/powerpoint/2010/main" val="24144725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B468D17-B2C3-46D9-85B1-7ED5B3702C5B}"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03D01C-7647-4524-9ED3-0592BDE4CEE8}" type="slidenum">
              <a:rPr lang="en-US" smtClean="0"/>
              <a:t>‹#›</a:t>
            </a:fld>
            <a:endParaRPr lang="en-US"/>
          </a:p>
        </p:txBody>
      </p:sp>
    </p:spTree>
    <p:extLst>
      <p:ext uri="{BB962C8B-B14F-4D97-AF65-F5344CB8AC3E}">
        <p14:creationId xmlns:p14="http://schemas.microsoft.com/office/powerpoint/2010/main" val="834688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B468D17-B2C3-46D9-85B1-7ED5B3702C5B}" type="datetimeFigureOut">
              <a:rPr lang="en-US" smtClean="0"/>
              <a:t>11/28/2025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03D01C-7647-4524-9ED3-0592BDE4CEE8}" type="slidenum">
              <a:rPr lang="en-US" smtClean="0"/>
              <a:t>‹#›</a:t>
            </a:fld>
            <a:endParaRPr lang="en-US"/>
          </a:p>
        </p:txBody>
      </p:sp>
    </p:spTree>
    <p:extLst>
      <p:ext uri="{BB962C8B-B14F-4D97-AF65-F5344CB8AC3E}">
        <p14:creationId xmlns:p14="http://schemas.microsoft.com/office/powerpoint/2010/main" val="51378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B468D17-B2C3-46D9-85B1-7ED5B3702C5B}" type="datetimeFigureOut">
              <a:rPr lang="en-US" smtClean="0"/>
              <a:t>11/28/2025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03D01C-7647-4524-9ED3-0592BDE4CEE8}" type="slidenum">
              <a:rPr lang="en-US" smtClean="0"/>
              <a:t>‹#›</a:t>
            </a:fld>
            <a:endParaRPr lang="en-US"/>
          </a:p>
        </p:txBody>
      </p:sp>
    </p:spTree>
    <p:extLst>
      <p:ext uri="{BB962C8B-B14F-4D97-AF65-F5344CB8AC3E}">
        <p14:creationId xmlns:p14="http://schemas.microsoft.com/office/powerpoint/2010/main" val="3613274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B468D17-B2C3-46D9-85B1-7ED5B3702C5B}" type="datetimeFigureOut">
              <a:rPr lang="en-US" smtClean="0"/>
              <a:t>11/28/2025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03D01C-7647-4524-9ED3-0592BDE4CEE8}" type="slidenum">
              <a:rPr lang="en-US" smtClean="0"/>
              <a:t>‹#›</a:t>
            </a:fld>
            <a:endParaRPr lang="en-US"/>
          </a:p>
        </p:txBody>
      </p:sp>
    </p:spTree>
    <p:extLst>
      <p:ext uri="{BB962C8B-B14F-4D97-AF65-F5344CB8AC3E}">
        <p14:creationId xmlns:p14="http://schemas.microsoft.com/office/powerpoint/2010/main" val="20516181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468D17-B2C3-46D9-85B1-7ED5B3702C5B}" type="datetimeFigureOut">
              <a:rPr lang="en-US" smtClean="0"/>
              <a:t>11/28/2025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03D01C-7647-4524-9ED3-0592BDE4CEE8}" type="slidenum">
              <a:rPr lang="en-US" smtClean="0"/>
              <a:t>‹#›</a:t>
            </a:fld>
            <a:endParaRPr lang="en-US"/>
          </a:p>
        </p:txBody>
      </p:sp>
    </p:spTree>
    <p:extLst>
      <p:ext uri="{BB962C8B-B14F-4D97-AF65-F5344CB8AC3E}">
        <p14:creationId xmlns:p14="http://schemas.microsoft.com/office/powerpoint/2010/main" val="1755857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B468D17-B2C3-46D9-85B1-7ED5B3702C5B}" type="datetimeFigureOut">
              <a:rPr lang="en-US" smtClean="0"/>
              <a:t>11/28/2025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03D01C-7647-4524-9ED3-0592BDE4CEE8}" type="slidenum">
              <a:rPr lang="en-US" smtClean="0"/>
              <a:t>‹#›</a:t>
            </a:fld>
            <a:endParaRPr lang="en-US"/>
          </a:p>
        </p:txBody>
      </p:sp>
    </p:spTree>
    <p:extLst>
      <p:ext uri="{BB962C8B-B14F-4D97-AF65-F5344CB8AC3E}">
        <p14:creationId xmlns:p14="http://schemas.microsoft.com/office/powerpoint/2010/main" val="34242492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B468D17-B2C3-46D9-85B1-7ED5B3702C5B}" type="datetimeFigureOut">
              <a:rPr lang="en-US" smtClean="0"/>
              <a:t>11/28/2025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03D01C-7647-4524-9ED3-0592BDE4CEE8}" type="slidenum">
              <a:rPr lang="en-US" smtClean="0"/>
              <a:t>‹#›</a:t>
            </a:fld>
            <a:endParaRPr lang="en-US"/>
          </a:p>
        </p:txBody>
      </p:sp>
    </p:spTree>
    <p:extLst>
      <p:ext uri="{BB962C8B-B14F-4D97-AF65-F5344CB8AC3E}">
        <p14:creationId xmlns:p14="http://schemas.microsoft.com/office/powerpoint/2010/main" val="1282167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Calibri" panose="020F0502020204030204" pitchFamily="34" charset="0"/>
              </a:defRPr>
            </a:lvl1pPr>
          </a:lstStyle>
          <a:p>
            <a:fld id="{CB468D17-B2C3-46D9-85B1-7ED5B3702C5B}" type="datetimeFigureOut">
              <a:rPr lang="en-US" smtClean="0"/>
              <a:pPr/>
              <a:t>11/28/2025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Calibri" panose="020F0502020204030204" pitchFamily="34" charset="0"/>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Calibri" panose="020F0502020204030204" pitchFamily="34" charset="0"/>
              </a:defRPr>
            </a:lvl1pPr>
          </a:lstStyle>
          <a:p>
            <a:fld id="{AA03D01C-7647-4524-9ED3-0592BDE4CEE8}" type="slidenum">
              <a:rPr lang="en-US" smtClean="0"/>
              <a:pPr/>
              <a:t>‹#›</a:t>
            </a:fld>
            <a:endParaRPr lang="en-US" dirty="0"/>
          </a:p>
        </p:txBody>
      </p:sp>
    </p:spTree>
    <p:extLst>
      <p:ext uri="{BB962C8B-B14F-4D97-AF65-F5344CB8AC3E}">
        <p14:creationId xmlns:p14="http://schemas.microsoft.com/office/powerpoint/2010/main" val="812481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5.jpg"/></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7.jpg"/></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21.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4.gif"/><Relationship Id="rId5" Type="http://schemas.openxmlformats.org/officeDocument/2006/relationships/image" Target="../media/image23.gif"/><Relationship Id="rId4" Type="http://schemas.openxmlformats.org/officeDocument/2006/relationships/image" Target="../media/image22.gif"/></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2.gi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D83C66B-806E-4E03-9C2B-BEE90AFD48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p:cNvSpPr txBox="1"/>
          <p:nvPr/>
        </p:nvSpPr>
        <p:spPr>
          <a:xfrm>
            <a:off x="0" y="621271"/>
            <a:ext cx="12115800" cy="2585323"/>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Assyria, Babylon, and the </a:t>
            </a:r>
          </a:p>
          <a:p>
            <a:pPr algn="ctr"/>
            <a:r>
              <a:rPr lang="en-US" sz="5400" dirty="0">
                <a:solidFill>
                  <a:schemeClr val="bg1"/>
                </a:solidFill>
                <a:latin typeface="Calibri" panose="020F0502020204030204" pitchFamily="34" charset="0"/>
              </a:rPr>
              <a:t>Second Coming of Christ</a:t>
            </a:r>
          </a:p>
          <a:p>
            <a:pPr algn="ctr"/>
            <a:r>
              <a:rPr lang="en-US" sz="5400" dirty="0">
                <a:solidFill>
                  <a:schemeClr val="bg1"/>
                </a:solidFill>
                <a:latin typeface="Calibri" panose="020F0502020204030204" pitchFamily="34" charset="0"/>
              </a:rPr>
              <a:t>Isaiah 10-16</a:t>
            </a:r>
          </a:p>
        </p:txBody>
      </p:sp>
      <p:sp>
        <p:nvSpPr>
          <p:cNvPr id="5" name="Rectangle 4"/>
          <p:cNvSpPr/>
          <p:nvPr/>
        </p:nvSpPr>
        <p:spPr>
          <a:xfrm>
            <a:off x="3151763" y="3827865"/>
            <a:ext cx="6655600" cy="2031325"/>
          </a:xfrm>
          <a:prstGeom prst="rect">
            <a:avLst/>
          </a:prstGeom>
        </p:spPr>
        <p:txBody>
          <a:bodyPr wrap="square">
            <a:spAutoFit/>
          </a:bodyPr>
          <a:lstStyle/>
          <a:p>
            <a:pPr fontAlgn="base"/>
            <a:r>
              <a:rPr lang="en-US" i="1" dirty="0">
                <a:solidFill>
                  <a:schemeClr val="bg1"/>
                </a:solidFill>
                <a:latin typeface="Calibri" panose="020F0502020204030204" pitchFamily="34" charset="0"/>
              </a:rPr>
              <a:t>Behold, the days come, </a:t>
            </a:r>
            <a:r>
              <a:rPr lang="en-US" i="1" dirty="0" err="1">
                <a:solidFill>
                  <a:schemeClr val="bg1"/>
                </a:solidFill>
                <a:latin typeface="Calibri" panose="020F0502020204030204" pitchFamily="34" charset="0"/>
              </a:rPr>
              <a:t>saith</a:t>
            </a:r>
            <a:r>
              <a:rPr lang="en-US" i="1" dirty="0">
                <a:solidFill>
                  <a:schemeClr val="bg1"/>
                </a:solidFill>
                <a:latin typeface="Calibri" panose="020F0502020204030204" pitchFamily="34" charset="0"/>
              </a:rPr>
              <a:t> the </a:t>
            </a:r>
            <a:r>
              <a:rPr lang="en-US" i="1" cap="small" dirty="0">
                <a:solidFill>
                  <a:schemeClr val="bg1"/>
                </a:solidFill>
                <a:latin typeface="Calibri" panose="020F0502020204030204" pitchFamily="34" charset="0"/>
              </a:rPr>
              <a:t>Lord</a:t>
            </a:r>
            <a:r>
              <a:rPr lang="en-US" i="1" dirty="0">
                <a:solidFill>
                  <a:schemeClr val="bg1"/>
                </a:solidFill>
                <a:latin typeface="Calibri" panose="020F0502020204030204" pitchFamily="34" charset="0"/>
              </a:rPr>
              <a:t>, that I will raise unto David a righteous Branch, and a King shall reign and prosper, and shall execute judgment and justice in the earth.</a:t>
            </a:r>
          </a:p>
          <a:p>
            <a:pPr fontAlgn="base"/>
            <a:r>
              <a:rPr lang="en-US" i="1" dirty="0">
                <a:solidFill>
                  <a:schemeClr val="bg1"/>
                </a:solidFill>
                <a:latin typeface="Calibri" panose="020F0502020204030204" pitchFamily="34" charset="0"/>
              </a:rPr>
              <a:t> </a:t>
            </a:r>
          </a:p>
          <a:p>
            <a:pPr fontAlgn="base"/>
            <a:r>
              <a:rPr lang="en-US" i="1" dirty="0">
                <a:solidFill>
                  <a:schemeClr val="bg1"/>
                </a:solidFill>
                <a:latin typeface="Calibri" panose="020F0502020204030204" pitchFamily="34" charset="0"/>
              </a:rPr>
              <a:t>In his days Judah shall be saved, and Israel shall dwell safely: and this is his name whereby he shall be called, </a:t>
            </a:r>
            <a:r>
              <a:rPr lang="en-US" i="1" cap="all" dirty="0">
                <a:solidFill>
                  <a:schemeClr val="bg1"/>
                </a:solidFill>
                <a:latin typeface="Calibri" panose="020F0502020204030204" pitchFamily="34" charset="0"/>
              </a:rPr>
              <a:t>THE LORD OUR RIGHTEOUSNESS</a:t>
            </a:r>
            <a:r>
              <a:rPr lang="en-US" i="1" dirty="0">
                <a:solidFill>
                  <a:schemeClr val="bg1"/>
                </a:solidFill>
                <a:latin typeface="Calibri" panose="020F0502020204030204" pitchFamily="34" charset="0"/>
              </a:rPr>
              <a:t>. Jeremiah 23:5-6</a:t>
            </a:r>
          </a:p>
        </p:txBody>
      </p:sp>
      <p:grpSp>
        <p:nvGrpSpPr>
          <p:cNvPr id="7" name="Group 6"/>
          <p:cNvGrpSpPr/>
          <p:nvPr/>
        </p:nvGrpSpPr>
        <p:grpSpPr>
          <a:xfrm>
            <a:off x="753142" y="2536600"/>
            <a:ext cx="1892858" cy="3265220"/>
            <a:chOff x="1593589" y="398948"/>
            <a:chExt cx="2902209" cy="5087452"/>
          </a:xfrm>
        </p:grpSpPr>
        <p:grpSp>
          <p:nvGrpSpPr>
            <p:cNvPr id="8" name="Group 33"/>
            <p:cNvGrpSpPr/>
            <p:nvPr/>
          </p:nvGrpSpPr>
          <p:grpSpPr>
            <a:xfrm>
              <a:off x="1593589" y="398948"/>
              <a:ext cx="2902209" cy="5087452"/>
              <a:chOff x="1593589" y="398948"/>
              <a:chExt cx="1375870" cy="4260181"/>
            </a:xfrm>
          </p:grpSpPr>
          <p:sp>
            <p:nvSpPr>
              <p:cNvPr id="26" name="Oval 28"/>
              <p:cNvSpPr/>
              <p:nvPr/>
            </p:nvSpPr>
            <p:spPr>
              <a:xfrm>
                <a:off x="1822900" y="4223789"/>
                <a:ext cx="382187" cy="435340"/>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7" name="Oval 29"/>
              <p:cNvSpPr/>
              <p:nvPr/>
            </p:nvSpPr>
            <p:spPr>
              <a:xfrm>
                <a:off x="2205087" y="4223789"/>
                <a:ext cx="382187" cy="435340"/>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8" name="Oval 30"/>
              <p:cNvSpPr/>
              <p:nvPr/>
            </p:nvSpPr>
            <p:spPr>
              <a:xfrm>
                <a:off x="1593589" y="2917767"/>
                <a:ext cx="191093" cy="43534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9" name="Trapezoid 31"/>
              <p:cNvSpPr/>
              <p:nvPr/>
            </p:nvSpPr>
            <p:spPr>
              <a:xfrm rot="1480658">
                <a:off x="1679442" y="1918346"/>
                <a:ext cx="496842" cy="1306022"/>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0" name="Trapezoid 32"/>
              <p:cNvSpPr/>
              <p:nvPr/>
            </p:nvSpPr>
            <p:spPr>
              <a:xfrm rot="1447265">
                <a:off x="1731439" y="1834201"/>
                <a:ext cx="382187" cy="1190844"/>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1" name="Trapezoid 33"/>
              <p:cNvSpPr/>
              <p:nvPr/>
            </p:nvSpPr>
            <p:spPr>
              <a:xfrm>
                <a:off x="1746463" y="1992669"/>
                <a:ext cx="993684" cy="2448792"/>
              </a:xfrm>
              <a:prstGeom prst="trapezoid">
                <a:avLst>
                  <a:gd name="adj" fmla="val 30469"/>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2" name="Trapezoid 34"/>
              <p:cNvSpPr/>
              <p:nvPr/>
            </p:nvSpPr>
            <p:spPr>
              <a:xfrm>
                <a:off x="1784681" y="1829416"/>
                <a:ext cx="917247" cy="1686946"/>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3" name="Trapezoid 35"/>
              <p:cNvSpPr/>
              <p:nvPr/>
            </p:nvSpPr>
            <p:spPr>
              <a:xfrm rot="402310">
                <a:off x="1789363" y="1834689"/>
                <a:ext cx="382187" cy="2467938"/>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4" name="Cloud 36"/>
              <p:cNvSpPr/>
              <p:nvPr/>
            </p:nvSpPr>
            <p:spPr>
              <a:xfrm>
                <a:off x="1861120" y="686646"/>
                <a:ext cx="305750" cy="1088351"/>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5" name="Cloud 37"/>
              <p:cNvSpPr/>
              <p:nvPr/>
            </p:nvSpPr>
            <p:spPr>
              <a:xfrm rot="21175570">
                <a:off x="2366917" y="712535"/>
                <a:ext cx="343968" cy="1121128"/>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6" name="Oval 38"/>
              <p:cNvSpPr/>
              <p:nvPr/>
            </p:nvSpPr>
            <p:spPr>
              <a:xfrm>
                <a:off x="1975776" y="632228"/>
                <a:ext cx="611498" cy="1306022"/>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37" name="Group 23"/>
              <p:cNvGrpSpPr/>
              <p:nvPr/>
            </p:nvGrpSpPr>
            <p:grpSpPr>
              <a:xfrm>
                <a:off x="2383609" y="1732280"/>
                <a:ext cx="585850" cy="1566411"/>
                <a:chOff x="4699336" y="2759583"/>
                <a:chExt cx="1168064" cy="2193417"/>
              </a:xfrm>
            </p:grpSpPr>
            <p:sp>
              <p:nvSpPr>
                <p:cNvPr id="42" name="Oval 44"/>
                <p:cNvSpPr/>
                <p:nvPr/>
              </p:nvSpPr>
              <p:spPr>
                <a:xfrm>
                  <a:off x="5486400" y="4267200"/>
                  <a:ext cx="381000" cy="68580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3" name="Trapezoid 45"/>
                <p:cNvSpPr/>
                <p:nvPr/>
              </p:nvSpPr>
              <p:spPr>
                <a:xfrm rot="19830111">
                  <a:off x="4816550" y="2903312"/>
                  <a:ext cx="822282" cy="1828800"/>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4" name="Trapezoid 46"/>
                <p:cNvSpPr/>
                <p:nvPr/>
              </p:nvSpPr>
              <p:spPr>
                <a:xfrm rot="19749421">
                  <a:off x="4699336" y="2759583"/>
                  <a:ext cx="877678" cy="1778750"/>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38" name="Cloud 37"/>
              <p:cNvSpPr/>
              <p:nvPr/>
            </p:nvSpPr>
            <p:spPr>
              <a:xfrm rot="21175570">
                <a:off x="1869729" y="398948"/>
                <a:ext cx="717262" cy="709044"/>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9" name="Trapezoid 39"/>
              <p:cNvSpPr/>
              <p:nvPr/>
            </p:nvSpPr>
            <p:spPr>
              <a:xfrm rot="21185207">
                <a:off x="2319744" y="1992669"/>
                <a:ext cx="382187" cy="2356886"/>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0" name="Cloud 42"/>
              <p:cNvSpPr/>
              <p:nvPr/>
            </p:nvSpPr>
            <p:spPr>
              <a:xfrm rot="21175570">
                <a:off x="1987638" y="1336311"/>
                <a:ext cx="575054" cy="913867"/>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1" name="Oval 43"/>
              <p:cNvSpPr/>
              <p:nvPr/>
            </p:nvSpPr>
            <p:spPr>
              <a:xfrm rot="5225831">
                <a:off x="2195041" y="1472077"/>
                <a:ext cx="182834" cy="21282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9" name="Group 43"/>
            <p:cNvGrpSpPr/>
            <p:nvPr/>
          </p:nvGrpSpPr>
          <p:grpSpPr>
            <a:xfrm rot="5003920">
              <a:off x="2288001" y="3506278"/>
              <a:ext cx="2489460" cy="381000"/>
              <a:chOff x="1600200" y="6781800"/>
              <a:chExt cx="2754086" cy="1143000"/>
            </a:xfrm>
          </p:grpSpPr>
          <p:sp>
            <p:nvSpPr>
              <p:cNvPr id="19" name="Chevron 18"/>
              <p:cNvSpPr/>
              <p:nvPr/>
            </p:nvSpPr>
            <p:spPr>
              <a:xfrm rot="16200000">
                <a:off x="1981200" y="6858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0" name="Chevron 19"/>
              <p:cNvSpPr/>
              <p:nvPr/>
            </p:nvSpPr>
            <p:spPr>
              <a:xfrm rot="5400000">
                <a:off x="2286000" y="7162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1" name="Chevron 20"/>
              <p:cNvSpPr/>
              <p:nvPr/>
            </p:nvSpPr>
            <p:spPr>
              <a:xfrm rot="5400000">
                <a:off x="2991592"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2" name="Chevron 21"/>
              <p:cNvSpPr/>
              <p:nvPr/>
            </p:nvSpPr>
            <p:spPr>
              <a:xfrm rot="16200000">
                <a:off x="26670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3" name="Chevron 22"/>
              <p:cNvSpPr/>
              <p:nvPr/>
            </p:nvSpPr>
            <p:spPr>
              <a:xfrm rot="5400000">
                <a:off x="3668486"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4" name="Chevron 23"/>
              <p:cNvSpPr/>
              <p:nvPr/>
            </p:nvSpPr>
            <p:spPr>
              <a:xfrm rot="5400000">
                <a:off x="1600200" y="7239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5" name="Chevron 24"/>
              <p:cNvSpPr/>
              <p:nvPr/>
            </p:nvSpPr>
            <p:spPr>
              <a:xfrm rot="16200000">
                <a:off x="33528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grpSp>
        <p:grpSp>
          <p:nvGrpSpPr>
            <p:cNvPr id="10" name="Group 44"/>
            <p:cNvGrpSpPr/>
            <p:nvPr/>
          </p:nvGrpSpPr>
          <p:grpSpPr>
            <a:xfrm rot="16596080" flipH="1">
              <a:off x="1145001" y="3506278"/>
              <a:ext cx="2489460" cy="381000"/>
              <a:chOff x="1600200" y="6781800"/>
              <a:chExt cx="2754086" cy="1143000"/>
            </a:xfrm>
          </p:grpSpPr>
          <p:sp>
            <p:nvSpPr>
              <p:cNvPr id="12" name="Chevron 11"/>
              <p:cNvSpPr/>
              <p:nvPr/>
            </p:nvSpPr>
            <p:spPr>
              <a:xfrm rot="16200000">
                <a:off x="1981200" y="6858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3" name="Chevron 12"/>
              <p:cNvSpPr/>
              <p:nvPr/>
            </p:nvSpPr>
            <p:spPr>
              <a:xfrm rot="5400000">
                <a:off x="2286000" y="7162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4" name="Chevron 13"/>
              <p:cNvSpPr/>
              <p:nvPr/>
            </p:nvSpPr>
            <p:spPr>
              <a:xfrm rot="5400000">
                <a:off x="2991592"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5" name="Chevron 14"/>
              <p:cNvSpPr/>
              <p:nvPr/>
            </p:nvSpPr>
            <p:spPr>
              <a:xfrm rot="16200000">
                <a:off x="26670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6" name="Chevron 15"/>
              <p:cNvSpPr/>
              <p:nvPr/>
            </p:nvSpPr>
            <p:spPr>
              <a:xfrm rot="5400000">
                <a:off x="3668486"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7" name="Chevron 16"/>
              <p:cNvSpPr/>
              <p:nvPr/>
            </p:nvSpPr>
            <p:spPr>
              <a:xfrm rot="5400000">
                <a:off x="1600200" y="7239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8" name="Chevron 17"/>
              <p:cNvSpPr/>
              <p:nvPr/>
            </p:nvSpPr>
            <p:spPr>
              <a:xfrm rot="16200000">
                <a:off x="33528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grpSp>
        <p:sp>
          <p:nvSpPr>
            <p:cNvPr id="11" name="Rectangle 10"/>
            <p:cNvSpPr/>
            <p:nvPr/>
          </p:nvSpPr>
          <p:spPr>
            <a:xfrm>
              <a:off x="2667000" y="3962400"/>
              <a:ext cx="609600" cy="228600"/>
            </a:xfrm>
            <a:prstGeom prst="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Tree>
    <p:extLst>
      <p:ext uri="{BB962C8B-B14F-4D97-AF65-F5344CB8AC3E}">
        <p14:creationId xmlns:p14="http://schemas.microsoft.com/office/powerpoint/2010/main" val="9106638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PaintStrokes/>
                    </a14:imgEffect>
                  </a14:imgLayer>
                </a14:imgProps>
              </a:ex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752600" y="789018"/>
            <a:ext cx="8959913" cy="1569660"/>
          </a:xfrm>
          <a:prstGeom prst="rect">
            <a:avLst/>
          </a:prstGeom>
          <a:noFill/>
        </p:spPr>
        <p:txBody>
          <a:bodyPr wrap="square" rtlCol="0">
            <a:spAutoFit/>
          </a:bodyPr>
          <a:lstStyle/>
          <a:p>
            <a:r>
              <a:rPr lang="en-US" sz="2400" dirty="0">
                <a:solidFill>
                  <a:schemeClr val="bg1"/>
                </a:solidFill>
                <a:latin typeface="Calibri" panose="020F0502020204030204" pitchFamily="34" charset="0"/>
              </a:rPr>
              <a:t>Branches and twigs symbolize His faithful followers that have developed from His care. We can be part of this network of branches if we choose to be grafted in through the ordinance of baptism and obedience to the commandments of God. (1)</a:t>
            </a:r>
          </a:p>
        </p:txBody>
      </p:sp>
      <p:sp>
        <p:nvSpPr>
          <p:cNvPr id="4" name="TextBox 3"/>
          <p:cNvSpPr txBox="1"/>
          <p:nvPr/>
        </p:nvSpPr>
        <p:spPr>
          <a:xfrm>
            <a:off x="1752600" y="1"/>
            <a:ext cx="8686800" cy="830997"/>
          </a:xfrm>
          <a:prstGeom prst="rect">
            <a:avLst/>
          </a:prstGeom>
          <a:noFill/>
        </p:spPr>
        <p:txBody>
          <a:bodyPr wrap="square" rtlCol="0">
            <a:spAutoFit/>
          </a:bodyPr>
          <a:lstStyle/>
          <a:p>
            <a:pPr algn="ctr"/>
            <a:r>
              <a:rPr lang="en-US" sz="4800" dirty="0">
                <a:solidFill>
                  <a:schemeClr val="bg1"/>
                </a:solidFill>
                <a:latin typeface="Calibri" panose="020F0502020204030204" pitchFamily="34" charset="0"/>
                <a:ea typeface="Gungsuh" pitchFamily="18" charset="-127"/>
              </a:rPr>
              <a:t>Faithful Followers</a:t>
            </a:r>
          </a:p>
        </p:txBody>
      </p:sp>
      <p:sp>
        <p:nvSpPr>
          <p:cNvPr id="6" name="TextBox 5"/>
          <p:cNvSpPr txBox="1"/>
          <p:nvPr/>
        </p:nvSpPr>
        <p:spPr>
          <a:xfrm>
            <a:off x="9821501" y="6485999"/>
            <a:ext cx="2286000" cy="369332"/>
          </a:xfrm>
          <a:prstGeom prst="rect">
            <a:avLst/>
          </a:prstGeom>
          <a:noFill/>
        </p:spPr>
        <p:txBody>
          <a:bodyPr wrap="square" rtlCol="0">
            <a:spAutoFit/>
          </a:bodyPr>
          <a:lstStyle/>
          <a:p>
            <a:pPr algn="r"/>
            <a:r>
              <a:rPr lang="en-US" dirty="0">
                <a:solidFill>
                  <a:schemeClr val="bg2">
                    <a:lumMod val="90000"/>
                  </a:schemeClr>
                </a:solidFill>
                <a:latin typeface="Calibri" panose="020F0502020204030204" pitchFamily="34" charset="0"/>
              </a:rPr>
              <a:t>2 Nephi 21:1</a:t>
            </a:r>
          </a:p>
        </p:txBody>
      </p:sp>
      <p:grpSp>
        <p:nvGrpSpPr>
          <p:cNvPr id="13" name="Group 12"/>
          <p:cNvGrpSpPr/>
          <p:nvPr/>
        </p:nvGrpSpPr>
        <p:grpSpPr>
          <a:xfrm>
            <a:off x="3313568" y="2716040"/>
            <a:ext cx="5300299" cy="3565742"/>
            <a:chOff x="2743200" y="3551965"/>
            <a:chExt cx="4583061" cy="3077435"/>
          </a:xfrm>
        </p:grpSpPr>
        <p:pic>
          <p:nvPicPr>
            <p:cNvPr id="10" name="Picture 9" descr="branch.jpg"/>
            <p:cNvPicPr>
              <a:picLocks noChangeAspect="1"/>
            </p:cNvPicPr>
            <p:nvPr/>
          </p:nvPicPr>
          <p:blipFill>
            <a:blip r:embed="rId4" cstate="print"/>
            <a:stretch>
              <a:fillRect/>
            </a:stretch>
          </p:blipFill>
          <p:spPr>
            <a:xfrm>
              <a:off x="2743200" y="3551965"/>
              <a:ext cx="4583061" cy="3077435"/>
            </a:xfrm>
            <a:prstGeom prst="rect">
              <a:avLst/>
            </a:prstGeom>
          </p:spPr>
        </p:pic>
        <p:pic>
          <p:nvPicPr>
            <p:cNvPr id="38914" name="Picture 2" descr="http://fc02.deviantart.net/fs32/f/2008/192/5/f/Jesus_Christ_by_portraitsbyphil.jpg"/>
            <p:cNvPicPr>
              <a:picLocks noChangeAspect="1" noChangeArrowheads="1"/>
            </p:cNvPicPr>
            <p:nvPr/>
          </p:nvPicPr>
          <p:blipFill>
            <a:blip r:embed="rId5" cstate="print"/>
            <a:srcRect/>
            <a:stretch>
              <a:fillRect/>
            </a:stretch>
          </p:blipFill>
          <p:spPr bwMode="auto">
            <a:xfrm>
              <a:off x="3048000" y="3733800"/>
              <a:ext cx="1776227" cy="2052097"/>
            </a:xfrm>
            <a:prstGeom prst="rect">
              <a:avLst/>
            </a:prstGeom>
            <a:noFill/>
          </p:spPr>
        </p:pic>
        <p:pic>
          <p:nvPicPr>
            <p:cNvPr id="38916" name="Picture 4" descr="http://www.dueysdrawings.com/drawings/children_drawing.jpg"/>
            <p:cNvPicPr>
              <a:picLocks noChangeAspect="1" noChangeArrowheads="1"/>
            </p:cNvPicPr>
            <p:nvPr/>
          </p:nvPicPr>
          <p:blipFill>
            <a:blip r:embed="rId6" cstate="print"/>
            <a:srcRect/>
            <a:stretch>
              <a:fillRect/>
            </a:stretch>
          </p:blipFill>
          <p:spPr bwMode="auto">
            <a:xfrm>
              <a:off x="5410200" y="3617089"/>
              <a:ext cx="1681734" cy="2128777"/>
            </a:xfrm>
            <a:prstGeom prst="rect">
              <a:avLst/>
            </a:prstGeom>
            <a:noFill/>
          </p:spPr>
        </p:pic>
      </p:grpSp>
      <p:sp>
        <p:nvSpPr>
          <p:cNvPr id="14" name="TextBox 13"/>
          <p:cNvSpPr txBox="1"/>
          <p:nvPr/>
        </p:nvSpPr>
        <p:spPr>
          <a:xfrm>
            <a:off x="113166" y="6396334"/>
            <a:ext cx="1861457"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11:1</a:t>
            </a:r>
          </a:p>
        </p:txBody>
      </p:sp>
    </p:spTree>
    <p:extLst>
      <p:ext uri="{BB962C8B-B14F-4D97-AF65-F5344CB8AC3E}">
        <p14:creationId xmlns:p14="http://schemas.microsoft.com/office/powerpoint/2010/main" val="2215259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animEffect transition="in" filter="fade">
                                      <p:cBhvr>
                                        <p:cTn id="9"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PaintStrokes/>
                    </a14:imgEffect>
                  </a14:imgLayer>
                </a14:imgProps>
              </a:ex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455690" y="382012"/>
            <a:ext cx="6096000" cy="6001643"/>
          </a:xfrm>
          <a:prstGeom prst="rect">
            <a:avLst/>
          </a:prstGeom>
        </p:spPr>
        <p:txBody>
          <a:bodyPr>
            <a:spAutoFit/>
          </a:bodyPr>
          <a:lstStyle/>
          <a:p>
            <a:r>
              <a:rPr lang="en-US" sz="2400" dirty="0">
                <a:solidFill>
                  <a:schemeClr val="bg1"/>
                </a:solidFill>
                <a:latin typeface="Calibri" panose="020F0502020204030204" pitchFamily="34" charset="0"/>
              </a:rPr>
              <a:t>“It is Ephraim, today, who holds the priesthood. It is with Ephraim that the Lord has made covenant and has revealed the </a:t>
            </a:r>
            <a:r>
              <a:rPr lang="en-US" sz="2400" dirty="0" err="1">
                <a:solidFill>
                  <a:schemeClr val="bg1"/>
                </a:solidFill>
                <a:latin typeface="Calibri" panose="020F0502020204030204" pitchFamily="34" charset="0"/>
              </a:rPr>
              <a:t>fulness</a:t>
            </a:r>
            <a:r>
              <a:rPr lang="en-US" sz="2400" dirty="0">
                <a:solidFill>
                  <a:schemeClr val="bg1"/>
                </a:solidFill>
                <a:latin typeface="Calibri" panose="020F0502020204030204" pitchFamily="34" charset="0"/>
              </a:rPr>
              <a:t> of the everlasting gospel. </a:t>
            </a:r>
          </a:p>
          <a:p>
            <a:endParaRPr lang="en-US" sz="2400" dirty="0">
              <a:solidFill>
                <a:schemeClr val="bg1"/>
              </a:solidFill>
              <a:latin typeface="Calibri" panose="020F0502020204030204" pitchFamily="34" charset="0"/>
            </a:endParaRPr>
          </a:p>
          <a:p>
            <a:r>
              <a:rPr lang="en-US" sz="2400" dirty="0">
                <a:solidFill>
                  <a:schemeClr val="bg1"/>
                </a:solidFill>
                <a:latin typeface="Calibri" panose="020F0502020204030204" pitchFamily="34" charset="0"/>
              </a:rPr>
              <a:t>It is Ephraim who is building temples and performing the ordinances in them for both the living and for the dead. </a:t>
            </a:r>
          </a:p>
          <a:p>
            <a:endParaRPr lang="en-US" sz="2400" dirty="0">
              <a:solidFill>
                <a:schemeClr val="bg1"/>
              </a:solidFill>
              <a:latin typeface="Calibri" panose="020F0502020204030204" pitchFamily="34" charset="0"/>
            </a:endParaRPr>
          </a:p>
          <a:p>
            <a:r>
              <a:rPr lang="en-US" sz="2400" dirty="0">
                <a:solidFill>
                  <a:schemeClr val="bg1"/>
                </a:solidFill>
                <a:latin typeface="Calibri" panose="020F0502020204030204" pitchFamily="34" charset="0"/>
              </a:rPr>
              <a:t>When the ‘lost tribes’ come—and it will be a most wonderful sight and a marvelous thing when they do come to Zion—in fulfilment of the promises made through Isaiah and Jeremiah, they will have to receive the crowning blessings from their brother Ephraim, the ‘firstborn’ in Israel.” (3)</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38028" y="1276040"/>
            <a:ext cx="3136024" cy="3956863"/>
          </a:xfrm>
          <a:prstGeom prst="rect">
            <a:avLst/>
          </a:prstGeom>
        </p:spPr>
      </p:pic>
    </p:spTree>
    <p:extLst>
      <p:ext uri="{BB962C8B-B14F-4D97-AF65-F5344CB8AC3E}">
        <p14:creationId xmlns:p14="http://schemas.microsoft.com/office/powerpoint/2010/main" val="4094512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https://sw4eu.com/wp-content/uploads/2015/03/grunge-blue-background.jpg">
            <a:extLst>
              <a:ext uri="{FF2B5EF4-FFF2-40B4-BE49-F238E27FC236}">
                <a16:creationId xmlns:a16="http://schemas.microsoft.com/office/drawing/2014/main" id="{61EE4672-84CF-EDA7-0D94-40CF851DE7AB}"/>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PaintStrokes/>
                    </a14:imgEffect>
                  </a14:imgLayer>
                </a14:imgProps>
              </a:ex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D36D650-48EB-3368-FD51-07709941F068}"/>
              </a:ext>
            </a:extLst>
          </p:cNvPr>
          <p:cNvSpPr txBox="1"/>
          <p:nvPr/>
        </p:nvSpPr>
        <p:spPr>
          <a:xfrm>
            <a:off x="4528596" y="2743736"/>
            <a:ext cx="6094070" cy="3170099"/>
          </a:xfrm>
          <a:prstGeom prst="rect">
            <a:avLst/>
          </a:prstGeom>
          <a:noFill/>
        </p:spPr>
        <p:txBody>
          <a:bodyPr wrap="square">
            <a:spAutoFit/>
          </a:bodyPr>
          <a:lstStyle/>
          <a:p>
            <a:r>
              <a:rPr lang="en-US" sz="20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30. And they shall bring forth their rich </a:t>
            </a:r>
            <a:r>
              <a:rPr lang="en-US" sz="20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treasures</a:t>
            </a:r>
            <a:r>
              <a:rPr lang="en-US" sz="20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unto the children of Ephraim, my servants.</a:t>
            </a:r>
          </a:p>
          <a:p>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32. And there shall they fall down and be crowned with glory, even in Zion, by the hands of the servants of the Lord, even the children of Ephraim.</a:t>
            </a:r>
          </a:p>
          <a:p>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34. Behold, this is the blessing of the everlasting God upon the tribes of Israel, and the richer blessing upon the head of Ephraim and his fellows.</a:t>
            </a:r>
          </a:p>
        </p:txBody>
      </p:sp>
      <p:sp>
        <p:nvSpPr>
          <p:cNvPr id="5" name="TextBox 4">
            <a:extLst>
              <a:ext uri="{FF2B5EF4-FFF2-40B4-BE49-F238E27FC236}">
                <a16:creationId xmlns:a16="http://schemas.microsoft.com/office/drawing/2014/main" id="{7D5FF9EE-28FD-B117-8AA3-05B8CFC347CF}"/>
              </a:ext>
            </a:extLst>
          </p:cNvPr>
          <p:cNvSpPr txBox="1"/>
          <p:nvPr/>
        </p:nvSpPr>
        <p:spPr>
          <a:xfrm>
            <a:off x="2803968" y="734712"/>
            <a:ext cx="6094070" cy="707886"/>
          </a:xfrm>
          <a:prstGeom prst="rect">
            <a:avLst/>
          </a:prstGeom>
          <a:noFill/>
        </p:spPr>
        <p:txBody>
          <a:bodyPr wrap="square">
            <a:spAutoFit/>
          </a:bodyPr>
          <a:lstStyle/>
          <a:p>
            <a:pPr algn="ctr"/>
            <a:r>
              <a:rPr lang="en-US" sz="2000" b="0" i="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Revelation given through Joseph Smith the Prophet, at Hiram, Ohio, November 3, 1831.</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A0096EFB-28E4-90A7-952B-CE9157F773D1}"/>
              </a:ext>
            </a:extLst>
          </p:cNvPr>
          <p:cNvSpPr txBox="1"/>
          <p:nvPr/>
        </p:nvSpPr>
        <p:spPr>
          <a:xfrm>
            <a:off x="257538" y="1585335"/>
            <a:ext cx="6094070" cy="1015663"/>
          </a:xfrm>
          <a:prstGeom prst="rect">
            <a:avLst/>
          </a:prstGeom>
          <a:noFill/>
        </p:spPr>
        <p:txBody>
          <a:bodyPr wrap="square">
            <a:spAutoFit/>
          </a:bodyPr>
          <a:lstStyle/>
          <a:p>
            <a:r>
              <a:rPr lang="en-US" sz="2000" b="0" i="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The Second Coming of the Messiah: He will stand on Mount Zion, the continents will become one land, and the lost tribes of Israel will return;</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C225645F-F191-EAE5-B6F7-16B2B1695D58}"/>
              </a:ext>
            </a:extLst>
          </p:cNvPr>
          <p:cNvSpPr txBox="1"/>
          <p:nvPr/>
        </p:nvSpPr>
        <p:spPr>
          <a:xfrm>
            <a:off x="257538" y="6454807"/>
            <a:ext cx="6094070" cy="369332"/>
          </a:xfrm>
          <a:prstGeom prst="rect">
            <a:avLst/>
          </a:prstGeom>
          <a:noFill/>
        </p:spPr>
        <p:txBody>
          <a:bodyPr wrap="square">
            <a:spAutoFit/>
          </a:bodyPr>
          <a:lstStyle/>
          <a:p>
            <a:r>
              <a:rPr lang="en-US" sz="1800" b="0" i="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D&amp;C 133:30-34</a:t>
            </a:r>
            <a:endParaRPr lang="en-US" dirty="0">
              <a:latin typeface="Calibri" panose="020F0502020204030204" pitchFamily="34" charset="0"/>
            </a:endParaRPr>
          </a:p>
        </p:txBody>
      </p:sp>
      <p:sp>
        <p:nvSpPr>
          <p:cNvPr id="11" name="TextBox 10">
            <a:extLst>
              <a:ext uri="{FF2B5EF4-FFF2-40B4-BE49-F238E27FC236}">
                <a16:creationId xmlns:a16="http://schemas.microsoft.com/office/drawing/2014/main" id="{753A1BE2-B6CF-B6AB-0DD2-9A57A47A61B3}"/>
              </a:ext>
            </a:extLst>
          </p:cNvPr>
          <p:cNvSpPr txBox="1"/>
          <p:nvPr/>
        </p:nvSpPr>
        <p:spPr>
          <a:xfrm>
            <a:off x="1752600" y="-37342"/>
            <a:ext cx="8686800" cy="830997"/>
          </a:xfrm>
          <a:prstGeom prst="rect">
            <a:avLst/>
          </a:prstGeom>
          <a:noFill/>
        </p:spPr>
        <p:txBody>
          <a:bodyPr wrap="square" rtlCol="0">
            <a:spAutoFit/>
          </a:bodyPr>
          <a:lstStyle/>
          <a:p>
            <a:pPr algn="ctr"/>
            <a:r>
              <a:rPr lang="en-US" sz="4800" dirty="0">
                <a:solidFill>
                  <a:schemeClr val="bg1"/>
                </a:solidFill>
                <a:latin typeface="Calibri" panose="020F0502020204030204" pitchFamily="34" charset="0"/>
                <a:ea typeface="Gungsuh" pitchFamily="18" charset="-127"/>
              </a:rPr>
              <a:t>Joseph-an Ephraimite</a:t>
            </a:r>
          </a:p>
        </p:txBody>
      </p:sp>
      <p:pic>
        <p:nvPicPr>
          <p:cNvPr id="13" name="Picture 12">
            <a:extLst>
              <a:ext uri="{FF2B5EF4-FFF2-40B4-BE49-F238E27FC236}">
                <a16:creationId xmlns:a16="http://schemas.microsoft.com/office/drawing/2014/main" id="{DE007A96-47E1-72CC-F153-CE11B61BB2FE}"/>
              </a:ext>
            </a:extLst>
          </p:cNvPr>
          <p:cNvPicPr>
            <a:picLocks noChangeAspect="1"/>
          </p:cNvPicPr>
          <p:nvPr/>
        </p:nvPicPr>
        <p:blipFill>
          <a:blip r:embed="rId4"/>
          <a:stretch>
            <a:fillRect/>
          </a:stretch>
        </p:blipFill>
        <p:spPr>
          <a:xfrm>
            <a:off x="892468" y="2990335"/>
            <a:ext cx="3277057" cy="2676899"/>
          </a:xfrm>
          <a:prstGeom prst="rect">
            <a:avLst/>
          </a:prstGeom>
        </p:spPr>
      </p:pic>
    </p:spTree>
    <p:extLst>
      <p:ext uri="{BB962C8B-B14F-4D97-AF65-F5344CB8AC3E}">
        <p14:creationId xmlns:p14="http://schemas.microsoft.com/office/powerpoint/2010/main" val="439967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PaintStrokes/>
                    </a14:imgEffect>
                  </a14:imgLayer>
                </a14:imgProps>
              </a:ex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5335508" y="581188"/>
            <a:ext cx="6096000" cy="4893647"/>
          </a:xfrm>
          <a:prstGeom prst="rect">
            <a:avLst/>
          </a:prstGeom>
        </p:spPr>
        <p:txBody>
          <a:bodyPr>
            <a:spAutoFit/>
          </a:bodyPr>
          <a:lstStyle/>
          <a:p>
            <a:r>
              <a:rPr lang="en-US" sz="2400" dirty="0">
                <a:solidFill>
                  <a:schemeClr val="bg1"/>
                </a:solidFill>
                <a:latin typeface="Calibri" panose="020F0502020204030204" pitchFamily="34" charset="0"/>
              </a:rPr>
              <a:t>“It is the house of Israel we are after, and we care not whether they come from the east, the west, the north, or the south; from China, Russia, England, California, North or South America, or some other locality; and it is the very lad on whom father Jacob laid his hands, that will save the house of Israel. </a:t>
            </a:r>
          </a:p>
          <a:p>
            <a:endParaRPr lang="en-US" sz="2400" dirty="0">
              <a:solidFill>
                <a:schemeClr val="bg1"/>
              </a:solidFill>
              <a:latin typeface="Calibri" panose="020F0502020204030204" pitchFamily="34" charset="0"/>
            </a:endParaRPr>
          </a:p>
          <a:p>
            <a:r>
              <a:rPr lang="en-US" sz="2400" dirty="0">
                <a:solidFill>
                  <a:schemeClr val="bg1"/>
                </a:solidFill>
                <a:latin typeface="Calibri" panose="020F0502020204030204" pitchFamily="34" charset="0"/>
              </a:rPr>
              <a:t>The Book of Mormon came to Ephraim, for Joseph Smith was a pure Ephraimite, and the Book of Mormon was revealed to him, and while he lived he made it his business to search for those who believed the Gospel.” (4)</a:t>
            </a:r>
          </a:p>
        </p:txBody>
      </p:sp>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3791" t="2166" r="2926" b="5210"/>
          <a:stretch/>
        </p:blipFill>
        <p:spPr>
          <a:xfrm>
            <a:off x="1801638" y="1330859"/>
            <a:ext cx="2308635" cy="3277354"/>
          </a:xfrm>
          <a:prstGeom prst="rect">
            <a:avLst/>
          </a:prstGeom>
        </p:spPr>
      </p:pic>
    </p:spTree>
    <p:extLst>
      <p:ext uri="{BB962C8B-B14F-4D97-AF65-F5344CB8AC3E}">
        <p14:creationId xmlns:p14="http://schemas.microsoft.com/office/powerpoint/2010/main" val="89087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PaintStrokes/>
                    </a14:imgEffect>
                  </a14:imgLayer>
                </a14:imgProps>
              </a:ex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752600" y="1"/>
            <a:ext cx="8686800" cy="830997"/>
          </a:xfrm>
          <a:prstGeom prst="rect">
            <a:avLst/>
          </a:prstGeom>
          <a:noFill/>
        </p:spPr>
        <p:txBody>
          <a:bodyPr wrap="square" rtlCol="0">
            <a:spAutoFit/>
          </a:bodyPr>
          <a:lstStyle/>
          <a:p>
            <a:pPr algn="ctr"/>
            <a:r>
              <a:rPr lang="en-US" sz="4800" dirty="0">
                <a:solidFill>
                  <a:schemeClr val="bg1"/>
                </a:solidFill>
                <a:latin typeface="Calibri" panose="020F0502020204030204" pitchFamily="34" charset="0"/>
                <a:ea typeface="Gungsuh" pitchFamily="18" charset="-127"/>
              </a:rPr>
              <a:t>Conditions of the Millennium</a:t>
            </a:r>
          </a:p>
        </p:txBody>
      </p:sp>
      <p:sp>
        <p:nvSpPr>
          <p:cNvPr id="7" name="TextBox 6"/>
          <p:cNvSpPr txBox="1"/>
          <p:nvPr/>
        </p:nvSpPr>
        <p:spPr>
          <a:xfrm>
            <a:off x="113166" y="6396334"/>
            <a:ext cx="1861457"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11:5-8</a:t>
            </a:r>
          </a:p>
        </p:txBody>
      </p:sp>
      <p:sp>
        <p:nvSpPr>
          <p:cNvPr id="8" name="TextBox 7"/>
          <p:cNvSpPr txBox="1"/>
          <p:nvPr/>
        </p:nvSpPr>
        <p:spPr>
          <a:xfrm>
            <a:off x="691080" y="1316243"/>
            <a:ext cx="3165697" cy="2031325"/>
          </a:xfrm>
          <a:prstGeom prst="rect">
            <a:avLst/>
          </a:prstGeom>
          <a:noFill/>
        </p:spPr>
        <p:txBody>
          <a:bodyPr wrap="square" rtlCol="0">
            <a:spAutoFit/>
          </a:bodyPr>
          <a:lstStyle/>
          <a:p>
            <a:r>
              <a:rPr lang="en-US" dirty="0">
                <a:solidFill>
                  <a:schemeClr val="bg1"/>
                </a:solidFill>
                <a:latin typeface="Calibri" panose="020F0502020204030204" pitchFamily="34" charset="0"/>
              </a:rPr>
              <a:t>Girdle of his loins (waist)</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The righteous should strive to live their lives in purity and harmony…</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The robes of righteousness</a:t>
            </a:r>
          </a:p>
        </p:txBody>
      </p:sp>
      <p:sp>
        <p:nvSpPr>
          <p:cNvPr id="10" name="TextBox 9"/>
          <p:cNvSpPr txBox="1"/>
          <p:nvPr/>
        </p:nvSpPr>
        <p:spPr>
          <a:xfrm>
            <a:off x="4592785" y="3861259"/>
            <a:ext cx="3485585" cy="1754326"/>
          </a:xfrm>
          <a:prstGeom prst="rect">
            <a:avLst/>
          </a:prstGeom>
          <a:noFill/>
        </p:spPr>
        <p:txBody>
          <a:bodyPr wrap="square" rtlCol="0">
            <a:spAutoFit/>
          </a:bodyPr>
          <a:lstStyle/>
          <a:p>
            <a:r>
              <a:rPr lang="en-US" dirty="0">
                <a:solidFill>
                  <a:schemeClr val="bg1"/>
                </a:solidFill>
                <a:latin typeface="Calibri" panose="020F0502020204030204" pitchFamily="34" charset="0"/>
              </a:rPr>
              <a:t>Animals will interact with each other</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No longer will they prey or have to flee from their predator</a:t>
            </a:r>
          </a:p>
          <a:p>
            <a:endParaRPr lang="en-US" dirty="0">
              <a:solidFill>
                <a:schemeClr val="bg1"/>
              </a:solidFill>
              <a:latin typeface="Calibri" panose="020F0502020204030204" pitchFamily="34" charset="0"/>
            </a:endParaRPr>
          </a:p>
        </p:txBody>
      </p:sp>
      <p:pic>
        <p:nvPicPr>
          <p:cNvPr id="2050" name="Picture 2" descr="http://lynnmosher.com/wp-content/uploads/2013/03/Robe-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7723" y="3606340"/>
            <a:ext cx="3617019" cy="229319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1.bp.blogspot.com/-bnTYWn8Nd0Y/ThB6gQwRM2I/AAAAAAAAAJ4/W0bnlEU1fRY/s1600/isaiah_11_6_9_by_ccgw-d37ix9j.jpg"/>
          <p:cNvPicPr>
            <a:picLocks noChangeAspect="1" noChangeArrowheads="1"/>
          </p:cNvPicPr>
          <p:nvPr/>
        </p:nvPicPr>
        <p:blipFill>
          <a:blip r:embed="rId5" cstate="print"/>
          <a:srcRect r="1884" b="12500"/>
          <a:stretch>
            <a:fillRect/>
          </a:stretch>
        </p:blipFill>
        <p:spPr bwMode="auto">
          <a:xfrm>
            <a:off x="4795319" y="1316243"/>
            <a:ext cx="2819400" cy="2133600"/>
          </a:xfrm>
          <a:prstGeom prst="rect">
            <a:avLst/>
          </a:prstGeom>
          <a:noFill/>
        </p:spPr>
      </p:pic>
      <p:sp>
        <p:nvSpPr>
          <p:cNvPr id="12" name="TextBox 11"/>
          <p:cNvSpPr txBox="1"/>
          <p:nvPr/>
        </p:nvSpPr>
        <p:spPr>
          <a:xfrm>
            <a:off x="8203254" y="1162179"/>
            <a:ext cx="3875808" cy="1754326"/>
          </a:xfrm>
          <a:prstGeom prst="rect">
            <a:avLst/>
          </a:prstGeom>
          <a:noFill/>
        </p:spPr>
        <p:txBody>
          <a:bodyPr wrap="square" rtlCol="0">
            <a:spAutoFit/>
          </a:bodyPr>
          <a:lstStyle/>
          <a:p>
            <a:r>
              <a:rPr lang="en-US" dirty="0">
                <a:solidFill>
                  <a:schemeClr val="bg1"/>
                </a:solidFill>
                <a:latin typeface="Calibri" panose="020F0502020204030204" pitchFamily="34" charset="0"/>
              </a:rPr>
              <a:t>A child will play with an asp and a cockatrice (possibly a lizard—traditionally is a mythical beast, essentially a two-legged dragon or serpent-like creature with a rooster's head)</a:t>
            </a:r>
          </a:p>
        </p:txBody>
      </p:sp>
      <p:pic>
        <p:nvPicPr>
          <p:cNvPr id="2052" name="Picture 4" descr="http://rivista-cdn.reptilesmagazine.com/images/kid-with-beardie600.jpg?ver=1335187369"/>
          <p:cNvPicPr>
            <a:picLocks noChangeAspect="1" noChangeArrowheads="1"/>
          </p:cNvPicPr>
          <p:nvPr/>
        </p:nvPicPr>
        <p:blipFill rotWithShape="1">
          <a:blip r:embed="rId6">
            <a:extLst>
              <a:ext uri="{28A0092B-C50C-407E-A947-70E740481C1C}">
                <a14:useLocalDpi xmlns:a14="http://schemas.microsoft.com/office/drawing/2010/main" val="0"/>
              </a:ext>
            </a:extLst>
          </a:blip>
          <a:srcRect l="23650" t="6416" r="20588"/>
          <a:stretch/>
        </p:blipFill>
        <p:spPr bwMode="auto">
          <a:xfrm>
            <a:off x="10149825" y="3020834"/>
            <a:ext cx="1703406" cy="190584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cutebabywallpapers.com/wp-content/uploads/2015/01/Child-and-Snake-wallpaper.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03254" y="2974664"/>
            <a:ext cx="1781402" cy="199818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964742" y="5842826"/>
            <a:ext cx="5167448" cy="830997"/>
          </a:xfrm>
          <a:prstGeom prst="rect">
            <a:avLst/>
          </a:prstGeom>
        </p:spPr>
        <p:txBody>
          <a:bodyPr wrap="square">
            <a:spAutoFit/>
          </a:bodyPr>
          <a:lstStyle/>
          <a:p>
            <a:pPr algn="ctr"/>
            <a:r>
              <a:rPr lang="en-US" sz="2400" dirty="0">
                <a:solidFill>
                  <a:srgbClr val="FFFF00"/>
                </a:solidFill>
                <a:latin typeface="Calibri" panose="020F0502020204030204" pitchFamily="34" charset="0"/>
              </a:rPr>
              <a:t>“Isaiah is testifying that life will become as it was before the Fall.” </a:t>
            </a:r>
            <a:r>
              <a:rPr lang="en-US" dirty="0">
                <a:solidFill>
                  <a:srgbClr val="FFFF00"/>
                </a:solidFill>
                <a:latin typeface="Calibri" panose="020F0502020204030204" pitchFamily="34" charset="0"/>
              </a:rPr>
              <a:t>(1)</a:t>
            </a:r>
          </a:p>
        </p:txBody>
      </p:sp>
      <p:sp>
        <p:nvSpPr>
          <p:cNvPr id="16" name="TextBox 15"/>
          <p:cNvSpPr txBox="1"/>
          <p:nvPr/>
        </p:nvSpPr>
        <p:spPr>
          <a:xfrm>
            <a:off x="8706413" y="5153920"/>
            <a:ext cx="3024190" cy="923330"/>
          </a:xfrm>
          <a:prstGeom prst="rect">
            <a:avLst/>
          </a:prstGeom>
          <a:noFill/>
        </p:spPr>
        <p:txBody>
          <a:bodyPr wrap="square" rtlCol="0">
            <a:spAutoFit/>
          </a:bodyPr>
          <a:lstStyle/>
          <a:p>
            <a:r>
              <a:rPr lang="en-US" dirty="0">
                <a:solidFill>
                  <a:schemeClr val="bg1"/>
                </a:solidFill>
                <a:latin typeface="Calibri" panose="020F0502020204030204" pitchFamily="34" charset="0"/>
              </a:rPr>
              <a:t>The pure in heart and innocent will be the leaders of the converted wild ones.</a:t>
            </a:r>
          </a:p>
        </p:txBody>
      </p:sp>
    </p:spTree>
    <p:extLst>
      <p:ext uri="{BB962C8B-B14F-4D97-AF65-F5344CB8AC3E}">
        <p14:creationId xmlns:p14="http://schemas.microsoft.com/office/powerpoint/2010/main" val="2867013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Effect transition="in" filter="fade">
                                      <p:cBhvr>
                                        <p:cTn id="10" dur="500"/>
                                        <p:tgtEl>
                                          <p:spTgt spid="205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animEffect transition="in" filter="fade">
                                      <p:cBhvr>
                                        <p:cTn id="15" dur="500"/>
                                        <p:tgtEl>
                                          <p:spTgt spid="10">
                                            <p:txEl>
                                              <p:pRg st="0" end="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0">
                                            <p:txEl>
                                              <p:pRg st="2" end="2"/>
                                            </p:txEl>
                                          </p:spTgt>
                                        </p:tgtEl>
                                        <p:attrNameLst>
                                          <p:attrName>style.visibility</p:attrName>
                                        </p:attrNameLst>
                                      </p:cBhvr>
                                      <p:to>
                                        <p:strVal val="visible"/>
                                      </p:to>
                                    </p:set>
                                    <p:animEffect transition="in" filter="fade">
                                      <p:cBhvr>
                                        <p:cTn id="18" dur="500"/>
                                        <p:tgtEl>
                                          <p:spTgt spid="10">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par>
                                <p:cTn id="27" presetID="10" presetClass="entr" presetSubtype="0" fill="hold" nodeType="withEffect">
                                  <p:stCondLst>
                                    <p:cond delay="0"/>
                                  </p:stCondLst>
                                  <p:childTnLst>
                                    <p:set>
                                      <p:cBhvr>
                                        <p:cTn id="28" dur="1" fill="hold">
                                          <p:stCondLst>
                                            <p:cond delay="0"/>
                                          </p:stCondLst>
                                        </p:cTn>
                                        <p:tgtEl>
                                          <p:spTgt spid="2054"/>
                                        </p:tgtEl>
                                        <p:attrNameLst>
                                          <p:attrName>style.visibility</p:attrName>
                                        </p:attrNameLst>
                                      </p:cBhvr>
                                      <p:to>
                                        <p:strVal val="visible"/>
                                      </p:to>
                                    </p:set>
                                    <p:animEffect transition="in" filter="fade">
                                      <p:cBhvr>
                                        <p:cTn id="29" dur="500"/>
                                        <p:tgtEl>
                                          <p:spTgt spid="2054"/>
                                        </p:tgtEl>
                                      </p:cBhvr>
                                    </p:animEffect>
                                  </p:childTnLst>
                                </p:cTn>
                              </p:par>
                              <p:par>
                                <p:cTn id="30" presetID="10" presetClass="entr" presetSubtype="0" fill="hold" nodeType="withEffect">
                                  <p:stCondLst>
                                    <p:cond delay="0"/>
                                  </p:stCondLst>
                                  <p:childTnLst>
                                    <p:set>
                                      <p:cBhvr>
                                        <p:cTn id="31" dur="1" fill="hold">
                                          <p:stCondLst>
                                            <p:cond delay="0"/>
                                          </p:stCondLst>
                                        </p:cTn>
                                        <p:tgtEl>
                                          <p:spTgt spid="2052"/>
                                        </p:tgtEl>
                                        <p:attrNameLst>
                                          <p:attrName>style.visibility</p:attrName>
                                        </p:attrNameLst>
                                      </p:cBhvr>
                                      <p:to>
                                        <p:strVal val="visible"/>
                                      </p:to>
                                    </p:set>
                                    <p:animEffect transition="in" filter="fade">
                                      <p:cBhvr>
                                        <p:cTn id="32" dur="500"/>
                                        <p:tgtEl>
                                          <p:spTgt spid="2052"/>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fade">
                                      <p:cBhvr>
                                        <p:cTn id="4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2" grpId="0"/>
      <p:bldP spid="1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PaintStrokes/>
                    </a14:imgEffect>
                  </a14:imgLayer>
                </a14:imgProps>
              </a:ex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752600" y="1"/>
            <a:ext cx="8686800" cy="830997"/>
          </a:xfrm>
          <a:prstGeom prst="rect">
            <a:avLst/>
          </a:prstGeom>
          <a:noFill/>
        </p:spPr>
        <p:txBody>
          <a:bodyPr wrap="square" rtlCol="0">
            <a:spAutoFit/>
          </a:bodyPr>
          <a:lstStyle/>
          <a:p>
            <a:pPr algn="ctr"/>
            <a:r>
              <a:rPr lang="en-US" sz="4800" dirty="0">
                <a:solidFill>
                  <a:schemeClr val="bg1"/>
                </a:solidFill>
                <a:latin typeface="Calibri" panose="020F0502020204030204" pitchFamily="34" charset="0"/>
                <a:ea typeface="Gungsuh" pitchFamily="18" charset="-127"/>
              </a:rPr>
              <a:t>The Earth Full of Knowledge</a:t>
            </a:r>
          </a:p>
        </p:txBody>
      </p:sp>
      <p:sp>
        <p:nvSpPr>
          <p:cNvPr id="7" name="TextBox 6"/>
          <p:cNvSpPr txBox="1"/>
          <p:nvPr/>
        </p:nvSpPr>
        <p:spPr>
          <a:xfrm>
            <a:off x="113166" y="6396334"/>
            <a:ext cx="4780952"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11:5-9   2 Nephi 30:15-18</a:t>
            </a:r>
          </a:p>
        </p:txBody>
      </p:sp>
      <p:sp>
        <p:nvSpPr>
          <p:cNvPr id="4" name="Rectangle 3"/>
          <p:cNvSpPr/>
          <p:nvPr/>
        </p:nvSpPr>
        <p:spPr>
          <a:xfrm>
            <a:off x="439882" y="948689"/>
            <a:ext cx="6096000" cy="5078313"/>
          </a:xfrm>
          <a:prstGeom prst="rect">
            <a:avLst/>
          </a:prstGeom>
        </p:spPr>
        <p:txBody>
          <a:bodyPr>
            <a:spAutoFit/>
          </a:bodyPr>
          <a:lstStyle/>
          <a:p>
            <a:r>
              <a:rPr lang="en-US" i="1" dirty="0">
                <a:solidFill>
                  <a:srgbClr val="FFFF00"/>
                </a:solidFill>
                <a:latin typeface="Calibri" panose="020F0502020204030204" pitchFamily="34" charset="0"/>
              </a:rPr>
              <a:t>They shall not hurt nor destroy in all my holy mountain; for the earth shall be full of the knowledge of the Lord as the waters cover the sea. </a:t>
            </a:r>
          </a:p>
          <a:p>
            <a:endParaRPr lang="en-US" i="1" dirty="0">
              <a:solidFill>
                <a:srgbClr val="FFFF00"/>
              </a:solidFill>
              <a:latin typeface="Calibri" panose="020F0502020204030204" pitchFamily="34" charset="0"/>
            </a:endParaRPr>
          </a:p>
          <a:p>
            <a:pPr fontAlgn="base"/>
            <a:r>
              <a:rPr lang="en-US" i="1" dirty="0">
                <a:solidFill>
                  <a:srgbClr val="FFFF00"/>
                </a:solidFill>
                <a:latin typeface="Calibri" panose="020F0502020204030204" pitchFamily="34" charset="0"/>
              </a:rPr>
              <a:t>Wherefore, the things of all nations shall be made known; yea, all things shall be made known unto the children of men.</a:t>
            </a:r>
          </a:p>
          <a:p>
            <a:pPr fontAlgn="base"/>
            <a:endParaRPr lang="en-US" i="1" dirty="0">
              <a:solidFill>
                <a:srgbClr val="FFFF00"/>
              </a:solidFill>
              <a:latin typeface="Calibri" panose="020F0502020204030204" pitchFamily="34" charset="0"/>
            </a:endParaRPr>
          </a:p>
          <a:p>
            <a:pPr fontAlgn="base"/>
            <a:r>
              <a:rPr lang="en-US" i="1" dirty="0">
                <a:solidFill>
                  <a:srgbClr val="FFFF00"/>
                </a:solidFill>
                <a:latin typeface="Calibri" panose="020F0502020204030204" pitchFamily="34" charset="0"/>
              </a:rPr>
              <a:t>There is nothing which is secret save it shall be revealed; there is no work of darkness save it shall be made manifest in the light; and there is nothing which is sealed upon the earth save it shall be loosed.</a:t>
            </a:r>
          </a:p>
          <a:p>
            <a:pPr fontAlgn="base"/>
            <a:endParaRPr lang="en-US" i="1" dirty="0">
              <a:solidFill>
                <a:srgbClr val="FFFF00"/>
              </a:solidFill>
              <a:latin typeface="Calibri" panose="020F0502020204030204" pitchFamily="34" charset="0"/>
            </a:endParaRPr>
          </a:p>
          <a:p>
            <a:pPr fontAlgn="base"/>
            <a:r>
              <a:rPr lang="en-US" i="1" dirty="0">
                <a:solidFill>
                  <a:srgbClr val="FFFF00"/>
                </a:solidFill>
                <a:latin typeface="Calibri" panose="020F0502020204030204" pitchFamily="34" charset="0"/>
              </a:rPr>
              <a:t>Wherefore, all things which have been revealed unto the children of men shall at that day be revealed; and Satan shall have power over the hearts of the children of men no more, for a long time. And now, my beloved brethren, I make an end of my sayings.</a:t>
            </a:r>
          </a:p>
          <a:p>
            <a:endParaRPr lang="en-US" i="1" dirty="0">
              <a:solidFill>
                <a:srgbClr val="FFFF00"/>
              </a:solidFill>
              <a:latin typeface="Calibri" panose="020F0502020204030204" pitchFamily="34" charset="0"/>
            </a:endParaRPr>
          </a:p>
        </p:txBody>
      </p:sp>
      <p:pic>
        <p:nvPicPr>
          <p:cNvPr id="9224" name="Picture 8" descr="http://www.myinnovativesite.com/wp-content/uploads/2015/05/world_flags_moving_500_clr17.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463146" y="2596300"/>
            <a:ext cx="2518064" cy="2471801"/>
          </a:xfrm>
          <a:prstGeom prst="rect">
            <a:avLst/>
          </a:prstGeom>
          <a:noFill/>
          <a:extLst>
            <a:ext uri="{909E8E84-426E-40DD-AFC4-6F175D3DCCD1}">
              <a14:hiddenFill xmlns:a14="http://schemas.microsoft.com/office/drawing/2010/main">
                <a:solidFill>
                  <a:srgbClr val="FFFFFF"/>
                </a:solidFill>
              </a14:hiddenFill>
            </a:ext>
          </a:extLst>
        </p:spPr>
      </p:pic>
      <p:pic>
        <p:nvPicPr>
          <p:cNvPr id="9226" name="Picture 10" descr="http://orig11.deviantart.net/f227/f/2010/124/2/7/ocean__animated__by_reecesk8.gif"/>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842663" y="948689"/>
            <a:ext cx="2635539" cy="1976654"/>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descr="http://images.rapgenius.com/7e4dbffd36535d22d19de72b487d479c.500x528x4.gif"/>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9327717" y="3922229"/>
            <a:ext cx="2517775" cy="26587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2877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9226"/>
                                        </p:tgtEl>
                                        <p:attrNameLst>
                                          <p:attrName>style.visibility</p:attrName>
                                        </p:attrNameLst>
                                      </p:cBhvr>
                                      <p:to>
                                        <p:strVal val="visible"/>
                                      </p:to>
                                    </p:set>
                                    <p:animEffect transition="in" filter="fade">
                                      <p:cBhvr>
                                        <p:cTn id="9" dur="500"/>
                                        <p:tgtEl>
                                          <p:spTgt spid="9226"/>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childTnLst>
                                </p:cTn>
                              </p:par>
                              <p:par>
                                <p:cTn id="14" presetID="10" presetClass="entr" presetSubtype="0" fill="hold" nodeType="withEffect">
                                  <p:stCondLst>
                                    <p:cond delay="0"/>
                                  </p:stCondLst>
                                  <p:childTnLst>
                                    <p:set>
                                      <p:cBhvr>
                                        <p:cTn id="15" dur="1" fill="hold">
                                          <p:stCondLst>
                                            <p:cond delay="0"/>
                                          </p:stCondLst>
                                        </p:cTn>
                                        <p:tgtEl>
                                          <p:spTgt spid="9224"/>
                                        </p:tgtEl>
                                        <p:attrNameLst>
                                          <p:attrName>style.visibility</p:attrName>
                                        </p:attrNameLst>
                                      </p:cBhvr>
                                      <p:to>
                                        <p:strVal val="visible"/>
                                      </p:to>
                                    </p:set>
                                    <p:animEffect transition="in" filter="fade">
                                      <p:cBhvr>
                                        <p:cTn id="16" dur="500"/>
                                        <p:tgtEl>
                                          <p:spTgt spid="9224"/>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childTnLst>
                                </p:cTn>
                              </p:par>
                              <p:par>
                                <p:cTn id="25" presetID="10" presetClass="entr" presetSubtype="0" fill="hold" nodeType="withEffect">
                                  <p:stCondLst>
                                    <p:cond delay="0"/>
                                  </p:stCondLst>
                                  <p:childTnLst>
                                    <p:set>
                                      <p:cBhvr>
                                        <p:cTn id="26" dur="1" fill="hold">
                                          <p:stCondLst>
                                            <p:cond delay="0"/>
                                          </p:stCondLst>
                                        </p:cTn>
                                        <p:tgtEl>
                                          <p:spTgt spid="9228"/>
                                        </p:tgtEl>
                                        <p:attrNameLst>
                                          <p:attrName>style.visibility</p:attrName>
                                        </p:attrNameLst>
                                      </p:cBhvr>
                                      <p:to>
                                        <p:strVal val="visible"/>
                                      </p:to>
                                    </p:set>
                                    <p:animEffect transition="in" filter="fade">
                                      <p:cBhvr>
                                        <p:cTn id="27" dur="500"/>
                                        <p:tgtEl>
                                          <p:spTgt spid="92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PaintStrokes/>
                    </a14:imgEffect>
                  </a14:imgLayer>
                </a14:imgProps>
              </a:ex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752600" y="1"/>
            <a:ext cx="8686800" cy="830997"/>
          </a:xfrm>
          <a:prstGeom prst="rect">
            <a:avLst/>
          </a:prstGeom>
          <a:noFill/>
        </p:spPr>
        <p:txBody>
          <a:bodyPr wrap="square" rtlCol="0">
            <a:spAutoFit/>
          </a:bodyPr>
          <a:lstStyle/>
          <a:p>
            <a:pPr algn="ctr"/>
            <a:r>
              <a:rPr lang="en-US" sz="4800" dirty="0">
                <a:solidFill>
                  <a:schemeClr val="bg1"/>
                </a:solidFill>
                <a:latin typeface="Calibri" panose="020F0502020204030204" pitchFamily="34" charset="0"/>
                <a:ea typeface="Gungsuh" pitchFamily="18" charset="-127"/>
              </a:rPr>
              <a:t>An Ensign</a:t>
            </a:r>
          </a:p>
        </p:txBody>
      </p:sp>
      <p:sp>
        <p:nvSpPr>
          <p:cNvPr id="7" name="TextBox 6"/>
          <p:cNvSpPr txBox="1"/>
          <p:nvPr/>
        </p:nvSpPr>
        <p:spPr>
          <a:xfrm>
            <a:off x="113166" y="6396334"/>
            <a:ext cx="4780952"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11:11</a:t>
            </a:r>
          </a:p>
        </p:txBody>
      </p:sp>
      <p:sp>
        <p:nvSpPr>
          <p:cNvPr id="4" name="Rectangle 3"/>
          <p:cNvSpPr/>
          <p:nvPr/>
        </p:nvSpPr>
        <p:spPr>
          <a:xfrm>
            <a:off x="7930377" y="1413899"/>
            <a:ext cx="3759706" cy="1815882"/>
          </a:xfrm>
          <a:prstGeom prst="rect">
            <a:avLst/>
          </a:prstGeom>
        </p:spPr>
        <p:txBody>
          <a:bodyPr wrap="square">
            <a:spAutoFit/>
          </a:bodyPr>
          <a:lstStyle/>
          <a:p>
            <a:r>
              <a:rPr lang="en-US" sz="2800" dirty="0">
                <a:solidFill>
                  <a:schemeClr val="bg1"/>
                </a:solidFill>
                <a:latin typeface="Calibri" panose="020F0502020204030204" pitchFamily="34" charset="0"/>
              </a:rPr>
              <a:t>The Root is generally understood to be the Prophet Joseph Smith</a:t>
            </a:r>
          </a:p>
          <a:p>
            <a:endParaRPr lang="en-US" sz="2800" dirty="0">
              <a:solidFill>
                <a:schemeClr val="bg1"/>
              </a:solidFill>
              <a:latin typeface="Calibri" panose="020F0502020204030204" pitchFamily="34" charset="0"/>
            </a:endParaRPr>
          </a:p>
        </p:txBody>
      </p:sp>
      <p:pic>
        <p:nvPicPr>
          <p:cNvPr id="10242" name="Picture 2" descr="https://www.lds.org/scriptures/bc/scriptures/bofm/2-ne/3/images/087-087-brother-joseph-full.jpg?download=tru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79989" y="2013239"/>
            <a:ext cx="3180289" cy="428715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094467" y="763296"/>
            <a:ext cx="7831672" cy="369332"/>
          </a:xfrm>
          <a:prstGeom prst="rect">
            <a:avLst/>
          </a:prstGeom>
        </p:spPr>
        <p:txBody>
          <a:bodyPr wrap="square">
            <a:spAutoFit/>
          </a:bodyPr>
          <a:lstStyle/>
          <a:p>
            <a:pPr algn="ctr" fontAlgn="base"/>
            <a:r>
              <a:rPr lang="en-US" b="1" dirty="0">
                <a:solidFill>
                  <a:srgbClr val="FFFF00"/>
                </a:solidFill>
                <a:latin typeface="Calibri" panose="020F0502020204030204" pitchFamily="34" charset="0"/>
              </a:rPr>
              <a:t>A flag or banner that an army may sometimes gather under or march behind</a:t>
            </a:r>
          </a:p>
        </p:txBody>
      </p:sp>
      <p:sp>
        <p:nvSpPr>
          <p:cNvPr id="11" name="Rectangle 10"/>
          <p:cNvSpPr/>
          <p:nvPr/>
        </p:nvSpPr>
        <p:spPr>
          <a:xfrm>
            <a:off x="386008" y="1915090"/>
            <a:ext cx="4002330" cy="3970318"/>
          </a:xfrm>
          <a:prstGeom prst="rect">
            <a:avLst/>
          </a:prstGeom>
        </p:spPr>
        <p:txBody>
          <a:bodyPr wrap="square">
            <a:spAutoFit/>
          </a:bodyPr>
          <a:lstStyle/>
          <a:p>
            <a:r>
              <a:rPr lang="en-US" sz="2800" dirty="0">
                <a:solidFill>
                  <a:schemeClr val="bg1"/>
                </a:solidFill>
                <a:latin typeface="Calibri" panose="020F0502020204030204" pitchFamily="34" charset="0"/>
              </a:rPr>
              <a:t>Another great servant of the Lord, a ‘root of Jesse’ would come forth when the true knowledge of God and His truths were missing form the earth, and he would ‘stand for an ensign of the people.’</a:t>
            </a:r>
          </a:p>
          <a:p>
            <a:endParaRPr lang="en-US" sz="2800" dirty="0">
              <a:solidFill>
                <a:schemeClr val="bg1"/>
              </a:solidFill>
              <a:latin typeface="Calibri" panose="020F0502020204030204" pitchFamily="34" charset="0"/>
            </a:endParaRPr>
          </a:p>
        </p:txBody>
      </p:sp>
      <p:sp>
        <p:nvSpPr>
          <p:cNvPr id="12" name="TextBox 11"/>
          <p:cNvSpPr txBox="1"/>
          <p:nvPr/>
        </p:nvSpPr>
        <p:spPr>
          <a:xfrm>
            <a:off x="7103519" y="6459561"/>
            <a:ext cx="4780952" cy="369332"/>
          </a:xfrm>
          <a:prstGeom prst="rect">
            <a:avLst/>
          </a:prstGeom>
          <a:noFill/>
        </p:spPr>
        <p:txBody>
          <a:bodyPr wrap="square" rtlCol="0">
            <a:spAutoFit/>
          </a:bodyPr>
          <a:lstStyle/>
          <a:p>
            <a:pPr algn="r"/>
            <a:r>
              <a:rPr lang="en-US" dirty="0">
                <a:solidFill>
                  <a:schemeClr val="bg1"/>
                </a:solidFill>
                <a:latin typeface="Calibri" panose="020F0502020204030204" pitchFamily="34" charset="0"/>
              </a:rPr>
              <a:t>(1)</a:t>
            </a:r>
          </a:p>
        </p:txBody>
      </p:sp>
      <p:sp>
        <p:nvSpPr>
          <p:cNvPr id="13" name="Rectangle 12"/>
          <p:cNvSpPr/>
          <p:nvPr/>
        </p:nvSpPr>
        <p:spPr>
          <a:xfrm>
            <a:off x="8046286" y="3314960"/>
            <a:ext cx="3759706" cy="2985433"/>
          </a:xfrm>
          <a:prstGeom prst="rect">
            <a:avLst/>
          </a:prstGeom>
        </p:spPr>
        <p:txBody>
          <a:bodyPr wrap="square">
            <a:spAutoFit/>
          </a:bodyPr>
          <a:lstStyle/>
          <a:p>
            <a:r>
              <a:rPr lang="en-US" sz="2000" dirty="0">
                <a:solidFill>
                  <a:schemeClr val="bg1"/>
                </a:solidFill>
                <a:latin typeface="Calibri" panose="020F0502020204030204" pitchFamily="34" charset="0"/>
              </a:rPr>
              <a:t>Joseph Smith filled both requirements:</a:t>
            </a:r>
          </a:p>
          <a:p>
            <a:r>
              <a:rPr lang="en-US" sz="2000" dirty="0">
                <a:solidFill>
                  <a:schemeClr val="bg1"/>
                </a:solidFill>
                <a:latin typeface="Calibri" panose="020F0502020204030204" pitchFamily="34" charset="0"/>
              </a:rPr>
              <a:t>He was a rightful heir of the priesthood and was given all the keys of the kingdom throughout his life as part of the restoration of all things.</a:t>
            </a:r>
          </a:p>
          <a:p>
            <a:endParaRPr lang="en-US" sz="2000" dirty="0">
              <a:solidFill>
                <a:schemeClr val="bg1"/>
              </a:solidFill>
              <a:latin typeface="Calibri" panose="020F0502020204030204" pitchFamily="34" charset="0"/>
            </a:endParaRPr>
          </a:p>
          <a:p>
            <a:r>
              <a:rPr lang="en-US" sz="2800" dirty="0">
                <a:solidFill>
                  <a:srgbClr val="FFFF00"/>
                </a:solidFill>
                <a:latin typeface="Calibri" panose="020F0502020204030204" pitchFamily="34" charset="0"/>
              </a:rPr>
              <a:t>See D&amp;C 86:8-10</a:t>
            </a:r>
          </a:p>
        </p:txBody>
      </p:sp>
    </p:spTree>
    <p:extLst>
      <p:ext uri="{BB962C8B-B14F-4D97-AF65-F5344CB8AC3E}">
        <p14:creationId xmlns:p14="http://schemas.microsoft.com/office/powerpoint/2010/main" val="4143518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PaintStrokes/>
                    </a14:imgEffect>
                  </a14:imgLayer>
                </a14:imgProps>
              </a:ex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752600" y="1"/>
            <a:ext cx="8686800" cy="830997"/>
          </a:xfrm>
          <a:prstGeom prst="rect">
            <a:avLst/>
          </a:prstGeom>
          <a:noFill/>
        </p:spPr>
        <p:txBody>
          <a:bodyPr wrap="square" rtlCol="0">
            <a:spAutoFit/>
          </a:bodyPr>
          <a:lstStyle/>
          <a:p>
            <a:pPr algn="ctr"/>
            <a:r>
              <a:rPr lang="en-US" sz="4800" dirty="0">
                <a:solidFill>
                  <a:schemeClr val="bg1"/>
                </a:solidFill>
                <a:latin typeface="Calibri" panose="020F0502020204030204" pitchFamily="34" charset="0"/>
                <a:ea typeface="Gungsuh" pitchFamily="18" charset="-127"/>
              </a:rPr>
              <a:t>The Standard</a:t>
            </a:r>
          </a:p>
        </p:txBody>
      </p:sp>
      <p:sp>
        <p:nvSpPr>
          <p:cNvPr id="7" name="TextBox 6"/>
          <p:cNvSpPr txBox="1"/>
          <p:nvPr/>
        </p:nvSpPr>
        <p:spPr>
          <a:xfrm>
            <a:off x="113166" y="6396334"/>
            <a:ext cx="4780952"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11:10</a:t>
            </a:r>
          </a:p>
        </p:txBody>
      </p:sp>
      <p:sp>
        <p:nvSpPr>
          <p:cNvPr id="2" name="Rectangle 1"/>
          <p:cNvSpPr/>
          <p:nvPr/>
        </p:nvSpPr>
        <p:spPr>
          <a:xfrm>
            <a:off x="3167493" y="830998"/>
            <a:ext cx="6096000" cy="369332"/>
          </a:xfrm>
          <a:prstGeom prst="rect">
            <a:avLst/>
          </a:prstGeom>
        </p:spPr>
        <p:txBody>
          <a:bodyPr>
            <a:spAutoFit/>
          </a:bodyPr>
          <a:lstStyle/>
          <a:p>
            <a:pPr algn="ctr" fontAlgn="base"/>
            <a:r>
              <a:rPr lang="en-US" b="1" dirty="0">
                <a:solidFill>
                  <a:srgbClr val="FFFF00"/>
                </a:solidFill>
                <a:latin typeface="Calibri" panose="020F0502020204030204" pitchFamily="34" charset="0"/>
              </a:rPr>
              <a:t>The Gospel of Jesus Christ so that all will see</a:t>
            </a:r>
          </a:p>
        </p:txBody>
      </p:sp>
      <p:sp>
        <p:nvSpPr>
          <p:cNvPr id="12" name="TextBox 11"/>
          <p:cNvSpPr txBox="1"/>
          <p:nvPr/>
        </p:nvSpPr>
        <p:spPr>
          <a:xfrm>
            <a:off x="7103519" y="6459561"/>
            <a:ext cx="4780952" cy="369332"/>
          </a:xfrm>
          <a:prstGeom prst="rect">
            <a:avLst/>
          </a:prstGeom>
          <a:noFill/>
        </p:spPr>
        <p:txBody>
          <a:bodyPr wrap="square" rtlCol="0">
            <a:spAutoFit/>
          </a:bodyPr>
          <a:lstStyle/>
          <a:p>
            <a:pPr algn="r"/>
            <a:r>
              <a:rPr lang="en-US" dirty="0">
                <a:solidFill>
                  <a:schemeClr val="bg1"/>
                </a:solidFill>
                <a:latin typeface="Calibri" panose="020F0502020204030204" pitchFamily="34" charset="0"/>
              </a:rPr>
              <a:t>(1)</a:t>
            </a:r>
          </a:p>
        </p:txBody>
      </p:sp>
      <p:sp>
        <p:nvSpPr>
          <p:cNvPr id="3" name="Rectangle 2"/>
          <p:cNvSpPr/>
          <p:nvPr/>
        </p:nvSpPr>
        <p:spPr>
          <a:xfrm>
            <a:off x="549498" y="1535338"/>
            <a:ext cx="7061915" cy="1938992"/>
          </a:xfrm>
          <a:prstGeom prst="rect">
            <a:avLst/>
          </a:prstGeom>
        </p:spPr>
        <p:txBody>
          <a:bodyPr wrap="square">
            <a:spAutoFit/>
          </a:bodyPr>
          <a:lstStyle/>
          <a:p>
            <a:r>
              <a:rPr lang="en-US" sz="2400" i="1" dirty="0">
                <a:solidFill>
                  <a:srgbClr val="FFFF00"/>
                </a:solidFill>
                <a:latin typeface="Calibri" panose="020F0502020204030204" pitchFamily="34" charset="0"/>
                <a:ea typeface="Calibri" panose="020F0502020204030204" pitchFamily="34" charset="0"/>
                <a:cs typeface="Calibri" panose="020F0502020204030204" pitchFamily="34" charset="0"/>
              </a:rPr>
              <a:t>And even so I have sent mine everlasting covenant into the world, to be a light to the world, and to be a standard for my people, and for the Gentiles to seek to it, and to be a messenger before my face to prepare the way before me. D&amp;C 45:9</a:t>
            </a:r>
          </a:p>
        </p:txBody>
      </p:sp>
      <p:pic>
        <p:nvPicPr>
          <p:cNvPr id="10244" name="Picture 4" descr="https://www.mormonchannel.org/bc/content/mormon-channel/images/audio/1600x900/the-joseph-smith-papers-histories-episode-85-2012-06-2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07939" y="3349595"/>
            <a:ext cx="5470239" cy="3080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3399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PaintStrokes/>
                    </a14:imgEffect>
                  </a14:imgLayer>
                </a14:imgProps>
              </a:ex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752600" y="1"/>
            <a:ext cx="8686800" cy="830997"/>
          </a:xfrm>
          <a:prstGeom prst="rect">
            <a:avLst/>
          </a:prstGeom>
          <a:noFill/>
        </p:spPr>
        <p:txBody>
          <a:bodyPr wrap="square" rtlCol="0">
            <a:spAutoFit/>
          </a:bodyPr>
          <a:lstStyle/>
          <a:p>
            <a:pPr algn="ctr"/>
            <a:r>
              <a:rPr lang="en-US" sz="4800" dirty="0">
                <a:solidFill>
                  <a:schemeClr val="bg1"/>
                </a:solidFill>
                <a:latin typeface="Calibri" panose="020F0502020204030204" pitchFamily="34" charset="0"/>
                <a:ea typeface="Gungsuh" pitchFamily="18" charset="-127"/>
              </a:rPr>
              <a:t>Set His Hand the Second Time</a:t>
            </a:r>
          </a:p>
        </p:txBody>
      </p:sp>
      <p:sp>
        <p:nvSpPr>
          <p:cNvPr id="7" name="TextBox 6"/>
          <p:cNvSpPr txBox="1"/>
          <p:nvPr/>
        </p:nvSpPr>
        <p:spPr>
          <a:xfrm>
            <a:off x="113166" y="6396334"/>
            <a:ext cx="4780952"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11:11-12</a:t>
            </a:r>
          </a:p>
        </p:txBody>
      </p:sp>
      <p:sp>
        <p:nvSpPr>
          <p:cNvPr id="12" name="TextBox 11"/>
          <p:cNvSpPr txBox="1"/>
          <p:nvPr/>
        </p:nvSpPr>
        <p:spPr>
          <a:xfrm>
            <a:off x="7103519" y="6459561"/>
            <a:ext cx="4780952" cy="369332"/>
          </a:xfrm>
          <a:prstGeom prst="rect">
            <a:avLst/>
          </a:prstGeom>
          <a:noFill/>
        </p:spPr>
        <p:txBody>
          <a:bodyPr wrap="square" rtlCol="0">
            <a:spAutoFit/>
          </a:bodyPr>
          <a:lstStyle/>
          <a:p>
            <a:pPr algn="r"/>
            <a:r>
              <a:rPr lang="en-US" dirty="0">
                <a:solidFill>
                  <a:schemeClr val="bg1"/>
                </a:solidFill>
                <a:latin typeface="Calibri" panose="020F0502020204030204" pitchFamily="34" charset="0"/>
              </a:rPr>
              <a:t>(1)</a:t>
            </a:r>
          </a:p>
        </p:txBody>
      </p:sp>
      <p:sp>
        <p:nvSpPr>
          <p:cNvPr id="3" name="Rectangle 2"/>
          <p:cNvSpPr/>
          <p:nvPr/>
        </p:nvSpPr>
        <p:spPr>
          <a:xfrm>
            <a:off x="672361" y="1025633"/>
            <a:ext cx="4666446" cy="1323439"/>
          </a:xfrm>
          <a:prstGeom prst="rect">
            <a:avLst/>
          </a:prstGeom>
        </p:spPr>
        <p:txBody>
          <a:bodyPr wrap="square">
            <a:spAutoFit/>
          </a:bodyPr>
          <a:lstStyle/>
          <a:p>
            <a:r>
              <a:rPr lang="en-US" sz="2000" dirty="0">
                <a:solidFill>
                  <a:schemeClr val="bg1"/>
                </a:solidFill>
                <a:latin typeface="Calibri" panose="020F0502020204030204" pitchFamily="34" charset="0"/>
              </a:rPr>
              <a:t>The first gathering of Israel occurred about 6 centuries before Isaiah’s time when Moses led the Israelite people out of Egyptian captivity (Exodus 12-14)</a:t>
            </a:r>
          </a:p>
        </p:txBody>
      </p:sp>
      <p:sp>
        <p:nvSpPr>
          <p:cNvPr id="9" name="Rectangle 8"/>
          <p:cNvSpPr/>
          <p:nvPr/>
        </p:nvSpPr>
        <p:spPr>
          <a:xfrm>
            <a:off x="7926676" y="1587003"/>
            <a:ext cx="3957795" cy="4093428"/>
          </a:xfrm>
          <a:prstGeom prst="rect">
            <a:avLst/>
          </a:prstGeom>
        </p:spPr>
        <p:txBody>
          <a:bodyPr wrap="square">
            <a:spAutoFit/>
          </a:bodyPr>
          <a:lstStyle/>
          <a:p>
            <a:r>
              <a:rPr lang="en-US" sz="2000" dirty="0">
                <a:solidFill>
                  <a:schemeClr val="bg1"/>
                </a:solidFill>
                <a:latin typeface="Calibri" panose="020F0502020204030204" pitchFamily="34" charset="0"/>
              </a:rPr>
              <a:t>The second gathering began on April 3, 1836, a week after Joseph Smith dedicated the Kirtland Temple. </a:t>
            </a:r>
          </a:p>
          <a:p>
            <a:endParaRPr lang="en-US" sz="2000" dirty="0">
              <a:solidFill>
                <a:schemeClr val="bg1"/>
              </a:solidFill>
              <a:latin typeface="Calibri" panose="020F0502020204030204" pitchFamily="34" charset="0"/>
            </a:endParaRPr>
          </a:p>
          <a:p>
            <a:r>
              <a:rPr lang="en-US" sz="2000" dirty="0">
                <a:solidFill>
                  <a:schemeClr val="bg1"/>
                </a:solidFill>
                <a:latin typeface="Calibri" panose="020F0502020204030204" pitchFamily="34" charset="0"/>
              </a:rPr>
              <a:t>On this Sunday, many prophets of previous dispensations appeared to Joseph and bestowed upon him necessary keys for the building of the kingdom of God. One set of keys that Joseph Smith received that day were the “keys of the gathering of Israel.”</a:t>
            </a:r>
          </a:p>
          <a:p>
            <a:r>
              <a:rPr lang="en-US" sz="2000" dirty="0">
                <a:solidFill>
                  <a:schemeClr val="bg1"/>
                </a:solidFill>
                <a:latin typeface="Calibri" panose="020F0502020204030204" pitchFamily="34" charset="0"/>
              </a:rPr>
              <a:t>(D&amp;C 110:11)</a:t>
            </a:r>
          </a:p>
        </p:txBody>
      </p:sp>
      <p:pic>
        <p:nvPicPr>
          <p:cNvPr id="11" name="Picture 2" descr="https://s-media-cache-ak0.pinimg.com/564x/93/ab/3e/93ab3ef1e107503ac2430aa419bd76b4.jpg"/>
          <p:cNvPicPr>
            <a:picLocks noChangeAspect="1" noChangeArrowheads="1"/>
          </p:cNvPicPr>
          <p:nvPr/>
        </p:nvPicPr>
        <p:blipFill rotWithShape="1">
          <a:blip r:embed="rId4">
            <a:extLst>
              <a:ext uri="{28A0092B-C50C-407E-A947-70E740481C1C}">
                <a14:useLocalDpi xmlns:a14="http://schemas.microsoft.com/office/drawing/2010/main" val="0"/>
              </a:ext>
            </a:extLst>
          </a:blip>
          <a:srcRect l="33118" t="2866" r="43197" b="27739"/>
          <a:stretch/>
        </p:blipFill>
        <p:spPr bwMode="auto">
          <a:xfrm>
            <a:off x="3979572" y="2524259"/>
            <a:ext cx="1352282" cy="2859110"/>
          </a:xfrm>
          <a:prstGeom prst="rect">
            <a:avLst/>
          </a:prstGeom>
          <a:noFill/>
          <a:extLst>
            <a:ext uri="{909E8E84-426E-40DD-AFC4-6F175D3DCCD1}">
              <a14:hiddenFill xmlns:a14="http://schemas.microsoft.com/office/drawing/2010/main">
                <a:solidFill>
                  <a:srgbClr val="FFFFFF"/>
                </a:solidFill>
              </a14:hiddenFill>
            </a:ext>
          </a:extLst>
        </p:spPr>
      </p:pic>
      <p:pic>
        <p:nvPicPr>
          <p:cNvPr id="12290" name="Picture 2" descr="https://s-media-cache-ak0.pinimg.com/564x/93/ab/3e/93ab3ef1e107503ac2430aa419bd76b4.jpg"/>
          <p:cNvPicPr>
            <a:picLocks noChangeAspect="1" noChangeArrowheads="1"/>
          </p:cNvPicPr>
          <p:nvPr/>
        </p:nvPicPr>
        <p:blipFill rotWithShape="1">
          <a:blip r:embed="rId4">
            <a:extLst>
              <a:ext uri="{28A0092B-C50C-407E-A947-70E740481C1C}">
                <a14:useLocalDpi xmlns:a14="http://schemas.microsoft.com/office/drawing/2010/main" val="0"/>
              </a:ext>
            </a:extLst>
          </a:blip>
          <a:srcRect l="2876" t="2658" r="4364" b="7198"/>
          <a:stretch/>
        </p:blipFill>
        <p:spPr bwMode="auto">
          <a:xfrm>
            <a:off x="2253018" y="2493627"/>
            <a:ext cx="5295961" cy="37139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7612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xEl>
                                              <p:pRg st="3" end="3"/>
                                            </p:txEl>
                                          </p:spTgt>
                                        </p:tgtEl>
                                        <p:attrNameLst>
                                          <p:attrName>style.visibility</p:attrName>
                                        </p:attrNameLst>
                                      </p:cBhvr>
                                      <p:to>
                                        <p:strVal val="visible"/>
                                      </p:to>
                                    </p:set>
                                  </p:childTnLst>
                                </p:cTn>
                              </p:par>
                              <p:par>
                                <p:cTn id="13" presetID="10" presetClass="entr" presetSubtype="0" fill="hold" nodeType="withEffect">
                                  <p:stCondLst>
                                    <p:cond delay="0"/>
                                  </p:stCondLst>
                                  <p:childTnLst>
                                    <p:set>
                                      <p:cBhvr>
                                        <p:cTn id="14" dur="1" fill="hold">
                                          <p:stCondLst>
                                            <p:cond delay="0"/>
                                          </p:stCondLst>
                                        </p:cTn>
                                        <p:tgtEl>
                                          <p:spTgt spid="12290"/>
                                        </p:tgtEl>
                                        <p:attrNameLst>
                                          <p:attrName>style.visibility</p:attrName>
                                        </p:attrNameLst>
                                      </p:cBhvr>
                                      <p:to>
                                        <p:strVal val="visible"/>
                                      </p:to>
                                    </p:set>
                                    <p:animEffect transition="in" filter="fade">
                                      <p:cBhvr>
                                        <p:cTn id="15" dur="10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PaintStrokes/>
                    </a14:imgEffect>
                  </a14:imgLayer>
                </a14:imgProps>
              </a:ext>
              <a:ext uri="{28A0092B-C50C-407E-A947-70E740481C1C}">
                <a14:useLocalDpi xmlns:a14="http://schemas.microsoft.com/office/drawing/2010/main" val="0"/>
              </a:ext>
            </a:extLst>
          </a:blip>
          <a:srcRect t="1746" r="536"/>
          <a:stretch/>
        </p:blipFill>
        <p:spPr bwMode="auto">
          <a:xfrm>
            <a:off x="0" y="0"/>
            <a:ext cx="12192000" cy="694706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752600" y="1"/>
            <a:ext cx="8686800" cy="830997"/>
          </a:xfrm>
          <a:prstGeom prst="rect">
            <a:avLst/>
          </a:prstGeom>
          <a:noFill/>
        </p:spPr>
        <p:txBody>
          <a:bodyPr wrap="square" rtlCol="0">
            <a:spAutoFit/>
          </a:bodyPr>
          <a:lstStyle/>
          <a:p>
            <a:pPr algn="ctr"/>
            <a:r>
              <a:rPr lang="en-US" sz="4800" dirty="0">
                <a:solidFill>
                  <a:schemeClr val="bg1"/>
                </a:solidFill>
                <a:latin typeface="Calibri" panose="020F0502020204030204" pitchFamily="34" charset="0"/>
                <a:ea typeface="Gungsuh" pitchFamily="18" charset="-127"/>
              </a:rPr>
              <a:t>The Gathering</a:t>
            </a:r>
          </a:p>
        </p:txBody>
      </p:sp>
      <p:sp>
        <p:nvSpPr>
          <p:cNvPr id="7" name="TextBox 6"/>
          <p:cNvSpPr txBox="1"/>
          <p:nvPr/>
        </p:nvSpPr>
        <p:spPr>
          <a:xfrm>
            <a:off x="113166" y="6396334"/>
            <a:ext cx="4780952"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11:11-12</a:t>
            </a:r>
          </a:p>
        </p:txBody>
      </p:sp>
      <p:sp>
        <p:nvSpPr>
          <p:cNvPr id="3" name="Rectangle 2"/>
          <p:cNvSpPr/>
          <p:nvPr/>
        </p:nvSpPr>
        <p:spPr>
          <a:xfrm>
            <a:off x="713864" y="3884503"/>
            <a:ext cx="5382136" cy="1938992"/>
          </a:xfrm>
          <a:prstGeom prst="rect">
            <a:avLst/>
          </a:prstGeom>
        </p:spPr>
        <p:txBody>
          <a:bodyPr wrap="square">
            <a:spAutoFit/>
          </a:bodyPr>
          <a:lstStyle/>
          <a:p>
            <a:r>
              <a:rPr lang="en-US" sz="2000" i="1" dirty="0">
                <a:solidFill>
                  <a:srgbClr val="FFFF00"/>
                </a:solidFill>
                <a:latin typeface="Calibri" panose="020F0502020204030204" pitchFamily="34" charset="0"/>
              </a:rPr>
              <a:t>And marveled how it was that he had obtained an inheritance in that kingdom, seeing that he had departed this life before the Lord had set his hand to gather Israel the second time, and had not been baptized for the remission of sins.</a:t>
            </a:r>
          </a:p>
          <a:p>
            <a:r>
              <a:rPr lang="en-US" sz="2000" i="1" dirty="0">
                <a:solidFill>
                  <a:srgbClr val="FFFF00"/>
                </a:solidFill>
                <a:latin typeface="Calibri" panose="020F0502020204030204" pitchFamily="34" charset="0"/>
              </a:rPr>
              <a:t>D&amp;C 137:6</a:t>
            </a:r>
          </a:p>
        </p:txBody>
      </p:sp>
      <p:grpSp>
        <p:nvGrpSpPr>
          <p:cNvPr id="10" name="Group 9"/>
          <p:cNvGrpSpPr/>
          <p:nvPr/>
        </p:nvGrpSpPr>
        <p:grpSpPr>
          <a:xfrm>
            <a:off x="1652398" y="1023015"/>
            <a:ext cx="3505068" cy="2501531"/>
            <a:chOff x="228600" y="381000"/>
            <a:chExt cx="3505068" cy="2501531"/>
          </a:xfrm>
        </p:grpSpPr>
        <p:grpSp>
          <p:nvGrpSpPr>
            <p:cNvPr id="13" name="Group 12"/>
            <p:cNvGrpSpPr/>
            <p:nvPr/>
          </p:nvGrpSpPr>
          <p:grpSpPr>
            <a:xfrm>
              <a:off x="228600" y="381000"/>
              <a:ext cx="3505068" cy="2501531"/>
              <a:chOff x="534986" y="381000"/>
              <a:chExt cx="2637111" cy="2501531"/>
            </a:xfrm>
          </p:grpSpPr>
          <p:sp>
            <p:nvSpPr>
              <p:cNvPr id="15" name="Rectangle 14"/>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16" name="Group 15"/>
              <p:cNvGrpSpPr/>
              <p:nvPr/>
            </p:nvGrpSpPr>
            <p:grpSpPr>
              <a:xfrm>
                <a:off x="534986" y="384805"/>
                <a:ext cx="457200" cy="2497726"/>
                <a:chOff x="533400" y="381000"/>
                <a:chExt cx="457200" cy="2497726"/>
              </a:xfrm>
            </p:grpSpPr>
            <p:sp>
              <p:nvSpPr>
                <p:cNvPr id="22" name="Oval 21"/>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3" name="Rounded Rectangle 22"/>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4" name="Oval 23"/>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5" name="Oval 24"/>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7" name="Group 16"/>
              <p:cNvGrpSpPr/>
              <p:nvPr/>
            </p:nvGrpSpPr>
            <p:grpSpPr>
              <a:xfrm>
                <a:off x="2714897" y="381000"/>
                <a:ext cx="457200" cy="2497726"/>
                <a:chOff x="2714897" y="457200"/>
                <a:chExt cx="457200" cy="2497726"/>
              </a:xfrm>
            </p:grpSpPr>
            <p:sp>
              <p:nvSpPr>
                <p:cNvPr id="18" name="Oval 17"/>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9" name="Rounded Rectangle 18"/>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0" name="Oval 19"/>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1" name="Oval 20"/>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sp>
          <p:nvSpPr>
            <p:cNvPr id="14" name="Rectangle 13"/>
            <p:cNvSpPr/>
            <p:nvPr/>
          </p:nvSpPr>
          <p:spPr>
            <a:xfrm>
              <a:off x="842492" y="1023673"/>
              <a:ext cx="2293346" cy="1323439"/>
            </a:xfrm>
            <a:prstGeom prst="rect">
              <a:avLst/>
            </a:prstGeom>
          </p:spPr>
          <p:txBody>
            <a:bodyPr wrap="square">
              <a:spAutoFit/>
            </a:bodyPr>
            <a:lstStyle/>
            <a:p>
              <a:pPr algn="ctr"/>
              <a:r>
                <a:rPr lang="en-US" sz="1600" b="1" dirty="0">
                  <a:latin typeface="Calibri" panose="020F0502020204030204" pitchFamily="34" charset="0"/>
                </a:rPr>
                <a:t>The restored Church is an ensign to gather scattered Israel back to the gospel of Jesus Christ</a:t>
              </a:r>
              <a:endParaRPr lang="en-US" sz="1600" i="1" dirty="0">
                <a:latin typeface="Calibri" panose="020F0502020204030204" pitchFamily="34" charset="0"/>
              </a:endParaRPr>
            </a:p>
          </p:txBody>
        </p:sp>
      </p:grpSp>
      <p:sp>
        <p:nvSpPr>
          <p:cNvPr id="2" name="Rectangle 1"/>
          <p:cNvSpPr/>
          <p:nvPr/>
        </p:nvSpPr>
        <p:spPr>
          <a:xfrm>
            <a:off x="6414576" y="1023015"/>
            <a:ext cx="5197862" cy="4524315"/>
          </a:xfrm>
          <a:prstGeom prst="rect">
            <a:avLst/>
          </a:prstGeom>
        </p:spPr>
        <p:txBody>
          <a:bodyPr wrap="square">
            <a:spAutoFit/>
          </a:bodyPr>
          <a:lstStyle/>
          <a:p>
            <a:r>
              <a:rPr lang="en-US" sz="2400" dirty="0">
                <a:solidFill>
                  <a:schemeClr val="bg1"/>
                </a:solidFill>
                <a:latin typeface="Calibri" panose="020F0502020204030204" pitchFamily="34" charset="0"/>
              </a:rPr>
              <a:t>Three important events were to transpire:</a:t>
            </a:r>
          </a:p>
          <a:p>
            <a:r>
              <a:rPr lang="en-US" sz="2400" dirty="0">
                <a:solidFill>
                  <a:schemeClr val="bg1"/>
                </a:solidFill>
                <a:latin typeface="Calibri" panose="020F0502020204030204" pitchFamily="34" charset="0"/>
              </a:rPr>
              <a:t> </a:t>
            </a:r>
          </a:p>
          <a:p>
            <a:pPr marL="342900" indent="-342900">
              <a:buAutoNum type="arabicParenBoth"/>
            </a:pPr>
            <a:r>
              <a:rPr lang="en-US" sz="2400" dirty="0">
                <a:solidFill>
                  <a:schemeClr val="bg1"/>
                </a:solidFill>
                <a:latin typeface="Calibri" panose="020F0502020204030204" pitchFamily="34" charset="0"/>
              </a:rPr>
              <a:t>He shall set up an ensign for the nations; </a:t>
            </a:r>
          </a:p>
          <a:p>
            <a:pPr marL="342900" indent="-342900">
              <a:buAutoNum type="arabicParenBoth"/>
            </a:pPr>
            <a:endParaRPr lang="en-US" sz="2400" dirty="0">
              <a:solidFill>
                <a:schemeClr val="bg1"/>
              </a:solidFill>
              <a:latin typeface="Calibri" panose="020F0502020204030204" pitchFamily="34" charset="0"/>
            </a:endParaRPr>
          </a:p>
          <a:p>
            <a:pPr marL="342900" indent="-342900">
              <a:buAutoNum type="arabicParenBoth"/>
            </a:pPr>
            <a:r>
              <a:rPr lang="en-US" sz="2400" dirty="0">
                <a:solidFill>
                  <a:schemeClr val="bg1"/>
                </a:solidFill>
                <a:latin typeface="Calibri" panose="020F0502020204030204" pitchFamily="34" charset="0"/>
              </a:rPr>
              <a:t>He shall assemble the outcasts of Israel; </a:t>
            </a:r>
          </a:p>
          <a:p>
            <a:pPr marL="342900" indent="-342900">
              <a:buAutoNum type="arabicParenBoth"/>
            </a:pPr>
            <a:endParaRPr lang="en-US" sz="2400" dirty="0">
              <a:solidFill>
                <a:schemeClr val="bg1"/>
              </a:solidFill>
              <a:latin typeface="Calibri" panose="020F0502020204030204" pitchFamily="34" charset="0"/>
            </a:endParaRPr>
          </a:p>
          <a:p>
            <a:pPr marL="342900" indent="-342900">
              <a:buAutoNum type="arabicParenBoth"/>
            </a:pPr>
            <a:r>
              <a:rPr lang="en-US" sz="2400" dirty="0">
                <a:solidFill>
                  <a:schemeClr val="bg1"/>
                </a:solidFill>
                <a:latin typeface="Calibri" panose="020F0502020204030204" pitchFamily="34" charset="0"/>
              </a:rPr>
              <a:t>He shall gather together the dispersed of Judah from the four corners of the earth. (5)</a:t>
            </a:r>
          </a:p>
        </p:txBody>
      </p:sp>
    </p:spTree>
    <p:extLst>
      <p:ext uri="{BB962C8B-B14F-4D97-AF65-F5344CB8AC3E}">
        <p14:creationId xmlns:p14="http://schemas.microsoft.com/office/powerpoint/2010/main" val="3753700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PaintStrokes/>
                    </a14:imgEffect>
                  </a14:imgLayer>
                </a14:imgProps>
              </a:ext>
              <a:ext uri="{28A0092B-C50C-407E-A947-70E740481C1C}">
                <a14:useLocalDpi xmlns:a14="http://schemas.microsoft.com/office/drawing/2010/main" val="0"/>
              </a:ext>
            </a:extLst>
          </a:blip>
          <a:srcRect t="1746" r="536"/>
          <a:stretch/>
        </p:blipFill>
        <p:spPr bwMode="auto">
          <a:xfrm>
            <a:off x="0" y="0"/>
            <a:ext cx="12192000" cy="695894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13166" y="6396334"/>
            <a:ext cx="1861457"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10:1-4</a:t>
            </a:r>
          </a:p>
        </p:txBody>
      </p:sp>
      <p:sp>
        <p:nvSpPr>
          <p:cNvPr id="6" name="TextBox 5"/>
          <p:cNvSpPr txBox="1"/>
          <p:nvPr/>
        </p:nvSpPr>
        <p:spPr>
          <a:xfrm>
            <a:off x="0" y="0"/>
            <a:ext cx="12115800"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Woe</a:t>
            </a:r>
          </a:p>
        </p:txBody>
      </p:sp>
      <p:sp>
        <p:nvSpPr>
          <p:cNvPr id="5" name="Rectangle 4"/>
          <p:cNvSpPr/>
          <p:nvPr/>
        </p:nvSpPr>
        <p:spPr>
          <a:xfrm>
            <a:off x="1541835" y="738664"/>
            <a:ext cx="10409324" cy="369332"/>
          </a:xfrm>
          <a:prstGeom prst="rect">
            <a:avLst/>
          </a:prstGeom>
        </p:spPr>
        <p:txBody>
          <a:bodyPr wrap="square">
            <a:spAutoFit/>
          </a:bodyPr>
          <a:lstStyle/>
          <a:p>
            <a:r>
              <a:rPr lang="en-US" dirty="0">
                <a:solidFill>
                  <a:srgbClr val="FFFF00"/>
                </a:solidFill>
                <a:latin typeface="Calibri" panose="020F0502020204030204" pitchFamily="34" charset="0"/>
              </a:rPr>
              <a:t>Misery, intense sorrow and suffering, distress, sadness, unhappiness, heartache, heartbreak, regret</a:t>
            </a:r>
            <a:endParaRPr lang="en-US" i="1" dirty="0">
              <a:solidFill>
                <a:srgbClr val="FFFF00"/>
              </a:solidFill>
              <a:latin typeface="Calibri" panose="020F0502020204030204" pitchFamily="34" charset="0"/>
            </a:endParaRPr>
          </a:p>
        </p:txBody>
      </p:sp>
      <p:sp>
        <p:nvSpPr>
          <p:cNvPr id="45" name="TextBox 44"/>
          <p:cNvSpPr txBox="1"/>
          <p:nvPr/>
        </p:nvSpPr>
        <p:spPr>
          <a:xfrm>
            <a:off x="365368" y="1569329"/>
            <a:ext cx="3218510" cy="1077218"/>
          </a:xfrm>
          <a:prstGeom prst="rect">
            <a:avLst/>
          </a:prstGeom>
          <a:noFill/>
        </p:spPr>
        <p:txBody>
          <a:bodyPr wrap="square" rtlCol="0">
            <a:spAutoFit/>
          </a:bodyPr>
          <a:lstStyle/>
          <a:p>
            <a:pPr algn="ctr"/>
            <a:r>
              <a:rPr lang="en-US" sz="3200" dirty="0">
                <a:solidFill>
                  <a:srgbClr val="FF0000"/>
                </a:solidFill>
                <a:latin typeface="Calibri" panose="020F0502020204030204" pitchFamily="34" charset="0"/>
              </a:rPr>
              <a:t>What actions bring suffering?</a:t>
            </a:r>
          </a:p>
        </p:txBody>
      </p:sp>
      <p:sp>
        <p:nvSpPr>
          <p:cNvPr id="3" name="Rectangle 2"/>
          <p:cNvSpPr/>
          <p:nvPr/>
        </p:nvSpPr>
        <p:spPr>
          <a:xfrm>
            <a:off x="5126196" y="1646273"/>
            <a:ext cx="6096000" cy="923330"/>
          </a:xfrm>
          <a:prstGeom prst="rect">
            <a:avLst/>
          </a:prstGeom>
        </p:spPr>
        <p:txBody>
          <a:bodyPr>
            <a:spAutoFit/>
          </a:bodyPr>
          <a:lstStyle/>
          <a:p>
            <a:r>
              <a:rPr lang="en-US" b="0" i="0" dirty="0">
                <a:solidFill>
                  <a:schemeClr val="bg1"/>
                </a:solidFill>
                <a:effectLst/>
                <a:latin typeface="Calibri" panose="020F0502020204030204" pitchFamily="34" charset="0"/>
              </a:rPr>
              <a:t>The leaders and people of Israel had turned away from the Lord through their wickedness, they would be punished and not have the Lord’s help.</a:t>
            </a:r>
            <a:endParaRPr lang="en-US" dirty="0">
              <a:solidFill>
                <a:schemeClr val="bg1"/>
              </a:solidFill>
              <a:latin typeface="Calibri" panose="020F0502020204030204" pitchFamily="34" charset="0"/>
            </a:endParaRPr>
          </a:p>
        </p:txBody>
      </p:sp>
      <p:pic>
        <p:nvPicPr>
          <p:cNvPr id="49" name="Picture 6" descr="https://924jeremiah.files.wordpress.com/2014/05/kyb-241.jpg"/>
          <p:cNvPicPr>
            <a:picLocks noChangeAspect="1" noChangeArrowheads="1"/>
          </p:cNvPicPr>
          <p:nvPr/>
        </p:nvPicPr>
        <p:blipFill rotWithShape="1">
          <a:blip r:embed="rId4">
            <a:extLst>
              <a:ext uri="{28A0092B-C50C-407E-A947-70E740481C1C}">
                <a14:useLocalDpi xmlns:a14="http://schemas.microsoft.com/office/drawing/2010/main" val="0"/>
              </a:ext>
            </a:extLst>
          </a:blip>
          <a:srcRect l="19784" t="19735" r="19424" b="24159"/>
          <a:stretch/>
        </p:blipFill>
        <p:spPr bwMode="auto">
          <a:xfrm>
            <a:off x="1801960" y="3059439"/>
            <a:ext cx="3856777" cy="2669593"/>
          </a:xfrm>
          <a:prstGeom prst="rect">
            <a:avLst/>
          </a:prstGeom>
          <a:noFill/>
          <a:extLst>
            <a:ext uri="{909E8E84-426E-40DD-AFC4-6F175D3DCCD1}">
              <a14:hiddenFill xmlns:a14="http://schemas.microsoft.com/office/drawing/2010/main">
                <a:solidFill>
                  <a:srgbClr val="FFFFFF"/>
                </a:solidFill>
              </a14:hiddenFill>
            </a:ext>
          </a:extLst>
        </p:spPr>
      </p:pic>
      <p:sp>
        <p:nvSpPr>
          <p:cNvPr id="50" name="Rectangle 49"/>
          <p:cNvSpPr/>
          <p:nvPr/>
        </p:nvSpPr>
        <p:spPr>
          <a:xfrm>
            <a:off x="6746497" y="3620393"/>
            <a:ext cx="4843604" cy="1754326"/>
          </a:xfrm>
          <a:prstGeom prst="rect">
            <a:avLst/>
          </a:prstGeom>
        </p:spPr>
        <p:txBody>
          <a:bodyPr wrap="square">
            <a:spAutoFit/>
          </a:bodyPr>
          <a:lstStyle/>
          <a:p>
            <a:r>
              <a:rPr lang="en-US" b="0" i="0" dirty="0">
                <a:solidFill>
                  <a:schemeClr val="bg1"/>
                </a:solidFill>
                <a:effectLst/>
                <a:latin typeface="Calibri" panose="020F0502020204030204" pitchFamily="34" charset="0"/>
              </a:rPr>
              <a:t>The Lord allowed the Assyrian army to be a tool to remind Israel of their broken covenants with God. </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Isaiah describes the pride of the Assyrians king, which would be the downfall of Judah. (1)</a:t>
            </a:r>
          </a:p>
        </p:txBody>
      </p:sp>
    </p:spTree>
    <p:extLst>
      <p:ext uri="{BB962C8B-B14F-4D97-AF65-F5344CB8AC3E}">
        <p14:creationId xmlns:p14="http://schemas.microsoft.com/office/powerpoint/2010/main" val="2678343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wipe(left)">
                                      <p:cBhvr>
                                        <p:cTn id="7" dur="500"/>
                                        <p:tgtEl>
                                          <p:spTgt spid="4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nodeType="withEffect">
                                  <p:stCondLst>
                                    <p:cond delay="0"/>
                                  </p:stCondLst>
                                  <p:childTnLst>
                                    <p:set>
                                      <p:cBhvr>
                                        <p:cTn id="14" dur="1" fill="hold">
                                          <p:stCondLst>
                                            <p:cond delay="0"/>
                                          </p:stCondLst>
                                        </p:cTn>
                                        <p:tgtEl>
                                          <p:spTgt spid="49"/>
                                        </p:tgtEl>
                                        <p:attrNameLst>
                                          <p:attrName>style.visibility</p:attrName>
                                        </p:attrNameLst>
                                      </p:cBhvr>
                                      <p:to>
                                        <p:strVal val="visible"/>
                                      </p:to>
                                    </p:set>
                                    <p:animEffect transition="in" filter="fade">
                                      <p:cBhvr>
                                        <p:cTn id="15" dur="500"/>
                                        <p:tgtEl>
                                          <p:spTgt spid="4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0"/>
                                        </p:tgtEl>
                                        <p:attrNameLst>
                                          <p:attrName>style.visibility</p:attrName>
                                        </p:attrNameLst>
                                      </p:cBhvr>
                                      <p:to>
                                        <p:strVal val="visible"/>
                                      </p:to>
                                    </p:set>
                                    <p:animEffect transition="in" filter="fade">
                                      <p:cBhvr>
                                        <p:cTn id="20"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3" grpId="0"/>
      <p:bldP spid="5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PaintStrokes/>
                    </a14:imgEffect>
                  </a14:imgLayer>
                </a14:imgProps>
              </a:ex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1"/>
            <a:ext cx="12093262" cy="830997"/>
          </a:xfrm>
          <a:prstGeom prst="rect">
            <a:avLst/>
          </a:prstGeom>
          <a:noFill/>
        </p:spPr>
        <p:txBody>
          <a:bodyPr wrap="square" rtlCol="0">
            <a:spAutoFit/>
          </a:bodyPr>
          <a:lstStyle/>
          <a:p>
            <a:pPr algn="ctr"/>
            <a:r>
              <a:rPr lang="en-US" sz="4800" dirty="0">
                <a:solidFill>
                  <a:schemeClr val="bg1"/>
                </a:solidFill>
                <a:latin typeface="Calibri" panose="020F0502020204030204" pitchFamily="34" charset="0"/>
                <a:ea typeface="Gungsuh" pitchFamily="18" charset="-127"/>
              </a:rPr>
              <a:t>Ephraim and Judah Gather Together</a:t>
            </a:r>
          </a:p>
        </p:txBody>
      </p:sp>
      <p:sp>
        <p:nvSpPr>
          <p:cNvPr id="7" name="TextBox 6"/>
          <p:cNvSpPr txBox="1"/>
          <p:nvPr/>
        </p:nvSpPr>
        <p:spPr>
          <a:xfrm>
            <a:off x="113166" y="6396334"/>
            <a:ext cx="4780952"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11:13-16</a:t>
            </a:r>
          </a:p>
        </p:txBody>
      </p:sp>
      <p:sp>
        <p:nvSpPr>
          <p:cNvPr id="2" name="Rectangle 1"/>
          <p:cNvSpPr/>
          <p:nvPr/>
        </p:nvSpPr>
        <p:spPr>
          <a:xfrm>
            <a:off x="488160" y="1069341"/>
            <a:ext cx="5197862" cy="830997"/>
          </a:xfrm>
          <a:prstGeom prst="rect">
            <a:avLst/>
          </a:prstGeom>
        </p:spPr>
        <p:txBody>
          <a:bodyPr wrap="square">
            <a:spAutoFit/>
          </a:bodyPr>
          <a:lstStyle/>
          <a:p>
            <a:r>
              <a:rPr lang="en-US" sz="2400" dirty="0">
                <a:solidFill>
                  <a:schemeClr val="bg1"/>
                </a:solidFill>
                <a:latin typeface="Calibri" panose="020F0502020204030204" pitchFamily="34" charset="0"/>
              </a:rPr>
              <a:t>Ephraim represented the tribe of Israel—the more dominant tribe</a:t>
            </a:r>
          </a:p>
        </p:txBody>
      </p:sp>
      <p:sp>
        <p:nvSpPr>
          <p:cNvPr id="26" name="Rectangle 25"/>
          <p:cNvSpPr/>
          <p:nvPr/>
        </p:nvSpPr>
        <p:spPr>
          <a:xfrm>
            <a:off x="6636294" y="1069341"/>
            <a:ext cx="5197862" cy="1200329"/>
          </a:xfrm>
          <a:prstGeom prst="rect">
            <a:avLst/>
          </a:prstGeom>
        </p:spPr>
        <p:txBody>
          <a:bodyPr wrap="square">
            <a:spAutoFit/>
          </a:bodyPr>
          <a:lstStyle/>
          <a:p>
            <a:r>
              <a:rPr lang="en-US" sz="2400" dirty="0">
                <a:solidFill>
                  <a:schemeClr val="bg1"/>
                </a:solidFill>
                <a:latin typeface="Calibri" panose="020F0502020204030204" pitchFamily="34" charset="0"/>
              </a:rPr>
              <a:t>The kingdom of Judah represented those who split from Israel after the death of King Solomon</a:t>
            </a:r>
          </a:p>
        </p:txBody>
      </p:sp>
      <p:sp>
        <p:nvSpPr>
          <p:cNvPr id="27" name="Rectangle 26"/>
          <p:cNvSpPr/>
          <p:nvPr/>
        </p:nvSpPr>
        <p:spPr>
          <a:xfrm>
            <a:off x="1854558" y="5080407"/>
            <a:ext cx="9259909" cy="1569660"/>
          </a:xfrm>
          <a:prstGeom prst="rect">
            <a:avLst/>
          </a:prstGeom>
        </p:spPr>
        <p:txBody>
          <a:bodyPr wrap="square">
            <a:spAutoFit/>
          </a:bodyPr>
          <a:lstStyle/>
          <a:p>
            <a:r>
              <a:rPr lang="en-US" sz="3200" dirty="0">
                <a:solidFill>
                  <a:schemeClr val="bg1"/>
                </a:solidFill>
                <a:latin typeface="Calibri" panose="020F0502020204030204" pitchFamily="34" charset="0"/>
              </a:rPr>
              <a:t>“The latter-day gathering of Israel within the gospel of peace will result in a healing reunion of all members of the house of Israel.” </a:t>
            </a:r>
            <a:r>
              <a:rPr lang="en-US" sz="2000" dirty="0">
                <a:solidFill>
                  <a:schemeClr val="bg1"/>
                </a:solidFill>
                <a:latin typeface="Calibri" panose="020F0502020204030204" pitchFamily="34" charset="0"/>
              </a:rPr>
              <a:t>(2)</a:t>
            </a:r>
          </a:p>
        </p:txBody>
      </p:sp>
      <p:grpSp>
        <p:nvGrpSpPr>
          <p:cNvPr id="67" name="Group 15"/>
          <p:cNvGrpSpPr/>
          <p:nvPr/>
        </p:nvGrpSpPr>
        <p:grpSpPr>
          <a:xfrm>
            <a:off x="599195" y="3109865"/>
            <a:ext cx="623423" cy="1469266"/>
            <a:chOff x="5891782" y="1905000"/>
            <a:chExt cx="1271017" cy="3165915"/>
          </a:xfrm>
          <a:solidFill>
            <a:schemeClr val="accent6">
              <a:lumMod val="75000"/>
            </a:schemeClr>
          </a:solidFill>
        </p:grpSpPr>
        <p:sp>
          <p:nvSpPr>
            <p:cNvPr id="98" name="Oval 9"/>
            <p:cNvSpPr/>
            <p:nvPr/>
          </p:nvSpPr>
          <p:spPr>
            <a:xfrm>
              <a:off x="6019800" y="1905000"/>
              <a:ext cx="1016000" cy="1066800"/>
            </a:xfrm>
            <a:prstGeom prst="ellipse">
              <a:avLst/>
            </a:prstGeom>
            <a:grp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9" name="Rounded Rectangle 10"/>
            <p:cNvSpPr/>
            <p:nvPr/>
          </p:nvSpPr>
          <p:spPr>
            <a:xfrm rot="2423263">
              <a:off x="6044184" y="4385115"/>
              <a:ext cx="381000" cy="685800"/>
            </a:xfrm>
            <a:prstGeom prst="roundRect">
              <a:avLst/>
            </a:prstGeom>
            <a:grp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0" name="Rounded Rectangle 11"/>
            <p:cNvSpPr/>
            <p:nvPr/>
          </p:nvSpPr>
          <p:spPr>
            <a:xfrm>
              <a:off x="6324600" y="2819400"/>
              <a:ext cx="381000" cy="1828800"/>
            </a:xfrm>
            <a:prstGeom prst="roundRect">
              <a:avLst/>
            </a:prstGeom>
            <a:grp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1" name="Rounded Rectangle 12"/>
            <p:cNvSpPr/>
            <p:nvPr/>
          </p:nvSpPr>
          <p:spPr>
            <a:xfrm rot="18657015">
              <a:off x="6600982" y="4350807"/>
              <a:ext cx="381000" cy="685800"/>
            </a:xfrm>
            <a:prstGeom prst="roundRect">
              <a:avLst/>
            </a:prstGeom>
            <a:grp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2" name="Rounded Rectangle 13"/>
            <p:cNvSpPr/>
            <p:nvPr/>
          </p:nvSpPr>
          <p:spPr>
            <a:xfrm rot="5400000">
              <a:off x="6336791" y="2797105"/>
              <a:ext cx="381000" cy="1271017"/>
            </a:xfrm>
            <a:prstGeom prst="roundRect">
              <a:avLst/>
            </a:prstGeom>
            <a:grp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68" name="Group 23"/>
          <p:cNvGrpSpPr/>
          <p:nvPr/>
        </p:nvGrpSpPr>
        <p:grpSpPr>
          <a:xfrm>
            <a:off x="1407292" y="3109865"/>
            <a:ext cx="623423" cy="1469266"/>
            <a:chOff x="7162800" y="1828800"/>
            <a:chExt cx="1271017" cy="3165915"/>
          </a:xfrm>
          <a:solidFill>
            <a:srgbClr val="FFC000"/>
          </a:solidFill>
        </p:grpSpPr>
        <p:sp>
          <p:nvSpPr>
            <p:cNvPr id="93" name="Oval 4"/>
            <p:cNvSpPr/>
            <p:nvPr/>
          </p:nvSpPr>
          <p:spPr>
            <a:xfrm>
              <a:off x="7290818" y="1828800"/>
              <a:ext cx="1016000" cy="1066800"/>
            </a:xfrm>
            <a:prstGeom prst="ellipse">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4" name="Rounded Rectangle 5"/>
            <p:cNvSpPr/>
            <p:nvPr/>
          </p:nvSpPr>
          <p:spPr>
            <a:xfrm rot="2423263">
              <a:off x="7315202" y="4308915"/>
              <a:ext cx="381000" cy="685800"/>
            </a:xfrm>
            <a:prstGeom prst="roundRect">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5" name="Rounded Rectangle 6"/>
            <p:cNvSpPr/>
            <p:nvPr/>
          </p:nvSpPr>
          <p:spPr>
            <a:xfrm rot="18657015">
              <a:off x="7872000" y="4274607"/>
              <a:ext cx="381000" cy="685800"/>
            </a:xfrm>
            <a:prstGeom prst="roundRect">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6" name="Rounded Rectangle 7"/>
            <p:cNvSpPr/>
            <p:nvPr/>
          </p:nvSpPr>
          <p:spPr>
            <a:xfrm rot="5400000">
              <a:off x="7607809" y="2720905"/>
              <a:ext cx="381000" cy="1271017"/>
            </a:xfrm>
            <a:prstGeom prst="roundRect">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7" name="Trapezoid 8"/>
            <p:cNvSpPr/>
            <p:nvPr/>
          </p:nvSpPr>
          <p:spPr>
            <a:xfrm>
              <a:off x="7315200" y="2743200"/>
              <a:ext cx="990600" cy="1828800"/>
            </a:xfrm>
            <a:prstGeom prst="trapezoid">
              <a:avLst>
                <a:gd name="adj" fmla="val 33571"/>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69" name="Group 15"/>
          <p:cNvGrpSpPr/>
          <p:nvPr/>
        </p:nvGrpSpPr>
        <p:grpSpPr>
          <a:xfrm>
            <a:off x="2288851" y="3109865"/>
            <a:ext cx="623423" cy="1469266"/>
            <a:chOff x="5891782" y="1905000"/>
            <a:chExt cx="1271017" cy="3165915"/>
          </a:xfrm>
          <a:solidFill>
            <a:schemeClr val="tx2">
              <a:lumMod val="60000"/>
              <a:lumOff val="40000"/>
            </a:schemeClr>
          </a:solidFill>
        </p:grpSpPr>
        <p:sp>
          <p:nvSpPr>
            <p:cNvPr id="88" name="Oval 87"/>
            <p:cNvSpPr/>
            <p:nvPr/>
          </p:nvSpPr>
          <p:spPr>
            <a:xfrm>
              <a:off x="6019800" y="1905000"/>
              <a:ext cx="1016000" cy="1066800"/>
            </a:xfrm>
            <a:prstGeom prst="ellipse">
              <a:avLst/>
            </a:prstGeom>
            <a:grp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9" name="Rounded Rectangle 88"/>
            <p:cNvSpPr/>
            <p:nvPr/>
          </p:nvSpPr>
          <p:spPr>
            <a:xfrm rot="2423263">
              <a:off x="6044184" y="4385115"/>
              <a:ext cx="381000" cy="685800"/>
            </a:xfrm>
            <a:prstGeom prst="roundRect">
              <a:avLst/>
            </a:prstGeom>
            <a:grp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0" name="Rounded Rectangle 89"/>
            <p:cNvSpPr/>
            <p:nvPr/>
          </p:nvSpPr>
          <p:spPr>
            <a:xfrm>
              <a:off x="6324600" y="2819400"/>
              <a:ext cx="381000" cy="1828800"/>
            </a:xfrm>
            <a:prstGeom prst="roundRect">
              <a:avLst/>
            </a:prstGeom>
            <a:grp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1" name="Rounded Rectangle 90"/>
            <p:cNvSpPr/>
            <p:nvPr/>
          </p:nvSpPr>
          <p:spPr>
            <a:xfrm rot="18657015">
              <a:off x="6600982" y="4350807"/>
              <a:ext cx="381000" cy="685800"/>
            </a:xfrm>
            <a:prstGeom prst="roundRect">
              <a:avLst/>
            </a:prstGeom>
            <a:grp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2" name="Rounded Rectangle 91"/>
            <p:cNvSpPr/>
            <p:nvPr/>
          </p:nvSpPr>
          <p:spPr>
            <a:xfrm rot="5400000">
              <a:off x="6336791" y="2797105"/>
              <a:ext cx="381000" cy="1271017"/>
            </a:xfrm>
            <a:prstGeom prst="roundRect">
              <a:avLst/>
            </a:prstGeom>
            <a:grp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70" name="Group 23"/>
          <p:cNvGrpSpPr/>
          <p:nvPr/>
        </p:nvGrpSpPr>
        <p:grpSpPr>
          <a:xfrm>
            <a:off x="3170411" y="3109865"/>
            <a:ext cx="623423" cy="1469266"/>
            <a:chOff x="7162800" y="1828800"/>
            <a:chExt cx="1271017" cy="3165915"/>
          </a:xfrm>
          <a:solidFill>
            <a:srgbClr val="FF0000"/>
          </a:solidFill>
        </p:grpSpPr>
        <p:sp>
          <p:nvSpPr>
            <p:cNvPr id="83" name="Oval 82"/>
            <p:cNvSpPr/>
            <p:nvPr/>
          </p:nvSpPr>
          <p:spPr>
            <a:xfrm>
              <a:off x="7290818" y="1828800"/>
              <a:ext cx="1016000" cy="1066800"/>
            </a:xfrm>
            <a:prstGeom prst="ellipse">
              <a:avLst/>
            </a:prstGeom>
            <a:grp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4" name="Rounded Rectangle 83"/>
            <p:cNvSpPr/>
            <p:nvPr/>
          </p:nvSpPr>
          <p:spPr>
            <a:xfrm rot="2423263">
              <a:off x="7315202" y="4308915"/>
              <a:ext cx="381000" cy="685800"/>
            </a:xfrm>
            <a:prstGeom prst="roundRect">
              <a:avLst/>
            </a:prstGeom>
            <a:grp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5" name="Rounded Rectangle 84"/>
            <p:cNvSpPr/>
            <p:nvPr/>
          </p:nvSpPr>
          <p:spPr>
            <a:xfrm rot="18657015">
              <a:off x="7872000" y="4274607"/>
              <a:ext cx="381000" cy="685800"/>
            </a:xfrm>
            <a:prstGeom prst="roundRect">
              <a:avLst/>
            </a:prstGeom>
            <a:grp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6" name="Rounded Rectangle 85"/>
            <p:cNvSpPr/>
            <p:nvPr/>
          </p:nvSpPr>
          <p:spPr>
            <a:xfrm rot="5400000">
              <a:off x="7607809" y="2720905"/>
              <a:ext cx="381000" cy="1271017"/>
            </a:xfrm>
            <a:prstGeom prst="roundRect">
              <a:avLst/>
            </a:prstGeom>
            <a:grp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7" name="Trapezoid 86"/>
            <p:cNvSpPr/>
            <p:nvPr/>
          </p:nvSpPr>
          <p:spPr>
            <a:xfrm>
              <a:off x="7315200" y="2743200"/>
              <a:ext cx="990600" cy="1828800"/>
            </a:xfrm>
            <a:prstGeom prst="trapezoid">
              <a:avLst>
                <a:gd name="adj" fmla="val 33571"/>
              </a:avLst>
            </a:prstGeom>
            <a:grp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71" name="Group 15"/>
          <p:cNvGrpSpPr/>
          <p:nvPr/>
        </p:nvGrpSpPr>
        <p:grpSpPr>
          <a:xfrm>
            <a:off x="4125434" y="3109865"/>
            <a:ext cx="623423" cy="1469266"/>
            <a:chOff x="5891782" y="1905000"/>
            <a:chExt cx="1271017" cy="3165915"/>
          </a:xfrm>
          <a:solidFill>
            <a:srgbClr val="92D050"/>
          </a:solidFill>
        </p:grpSpPr>
        <p:sp>
          <p:nvSpPr>
            <p:cNvPr id="78" name="Oval 77"/>
            <p:cNvSpPr/>
            <p:nvPr/>
          </p:nvSpPr>
          <p:spPr>
            <a:xfrm>
              <a:off x="6019800" y="1905000"/>
              <a:ext cx="1016000" cy="1066800"/>
            </a:xfrm>
            <a:prstGeom prst="ellipse">
              <a:avLst/>
            </a:prstGeom>
            <a:grpFill/>
            <a:ln w="127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9" name="Rounded Rectangle 78"/>
            <p:cNvSpPr/>
            <p:nvPr/>
          </p:nvSpPr>
          <p:spPr>
            <a:xfrm rot="2423263">
              <a:off x="6044184" y="4385115"/>
              <a:ext cx="381000" cy="685800"/>
            </a:xfrm>
            <a:prstGeom prst="roundRect">
              <a:avLst/>
            </a:prstGeom>
            <a:grpFill/>
            <a:ln w="127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0" name="Rounded Rectangle 79"/>
            <p:cNvSpPr/>
            <p:nvPr/>
          </p:nvSpPr>
          <p:spPr>
            <a:xfrm>
              <a:off x="6324600" y="2819400"/>
              <a:ext cx="381000" cy="1828800"/>
            </a:xfrm>
            <a:prstGeom prst="roundRect">
              <a:avLst/>
            </a:prstGeom>
            <a:grpFill/>
            <a:ln w="127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1" name="Rounded Rectangle 80"/>
            <p:cNvSpPr/>
            <p:nvPr/>
          </p:nvSpPr>
          <p:spPr>
            <a:xfrm rot="18657015">
              <a:off x="6600982" y="4350807"/>
              <a:ext cx="381000" cy="685800"/>
            </a:xfrm>
            <a:prstGeom prst="roundRect">
              <a:avLst/>
            </a:prstGeom>
            <a:grpFill/>
            <a:ln w="127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2" name="Rounded Rectangle 81"/>
            <p:cNvSpPr/>
            <p:nvPr/>
          </p:nvSpPr>
          <p:spPr>
            <a:xfrm rot="5400000">
              <a:off x="6336791" y="2797105"/>
              <a:ext cx="381000" cy="1271017"/>
            </a:xfrm>
            <a:prstGeom prst="roundRect">
              <a:avLst/>
            </a:prstGeom>
            <a:grpFill/>
            <a:ln w="127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72" name="Group 23"/>
          <p:cNvGrpSpPr/>
          <p:nvPr/>
        </p:nvGrpSpPr>
        <p:grpSpPr>
          <a:xfrm>
            <a:off x="4933531" y="3109865"/>
            <a:ext cx="623423" cy="1469266"/>
            <a:chOff x="7162800" y="1828800"/>
            <a:chExt cx="1271017" cy="3165915"/>
          </a:xfrm>
          <a:solidFill>
            <a:srgbClr val="7030A0"/>
          </a:solidFill>
        </p:grpSpPr>
        <p:sp>
          <p:nvSpPr>
            <p:cNvPr id="73" name="Oval 72"/>
            <p:cNvSpPr/>
            <p:nvPr/>
          </p:nvSpPr>
          <p:spPr>
            <a:xfrm>
              <a:off x="7290818" y="1828800"/>
              <a:ext cx="1016000" cy="1066800"/>
            </a:xfrm>
            <a:prstGeom prst="ellipse">
              <a:avLst/>
            </a:prstGeom>
            <a:grpFill/>
            <a:ln w="127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4" name="Rounded Rectangle 73"/>
            <p:cNvSpPr/>
            <p:nvPr/>
          </p:nvSpPr>
          <p:spPr>
            <a:xfrm rot="2423263">
              <a:off x="7315202" y="4308915"/>
              <a:ext cx="381000" cy="685800"/>
            </a:xfrm>
            <a:prstGeom prst="roundRect">
              <a:avLst/>
            </a:prstGeom>
            <a:grpFill/>
            <a:ln w="127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5" name="Rounded Rectangle 74"/>
            <p:cNvSpPr/>
            <p:nvPr/>
          </p:nvSpPr>
          <p:spPr>
            <a:xfrm rot="18657015">
              <a:off x="7872000" y="4274607"/>
              <a:ext cx="381000" cy="685800"/>
            </a:xfrm>
            <a:prstGeom prst="roundRect">
              <a:avLst/>
            </a:prstGeom>
            <a:grpFill/>
            <a:ln w="127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6" name="Rounded Rectangle 75"/>
            <p:cNvSpPr/>
            <p:nvPr/>
          </p:nvSpPr>
          <p:spPr>
            <a:xfrm rot="5400000">
              <a:off x="7607809" y="2720905"/>
              <a:ext cx="381000" cy="1271017"/>
            </a:xfrm>
            <a:prstGeom prst="roundRect">
              <a:avLst/>
            </a:prstGeom>
            <a:grpFill/>
            <a:ln w="127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7" name="Trapezoid 76"/>
            <p:cNvSpPr/>
            <p:nvPr/>
          </p:nvSpPr>
          <p:spPr>
            <a:xfrm>
              <a:off x="7315200" y="2743200"/>
              <a:ext cx="990600" cy="1828800"/>
            </a:xfrm>
            <a:prstGeom prst="trapezoid">
              <a:avLst>
                <a:gd name="adj" fmla="val 33571"/>
              </a:avLst>
            </a:prstGeom>
            <a:grpFill/>
            <a:ln w="127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31" name="Group 15"/>
          <p:cNvGrpSpPr/>
          <p:nvPr/>
        </p:nvGrpSpPr>
        <p:grpSpPr>
          <a:xfrm>
            <a:off x="5815090" y="3109865"/>
            <a:ext cx="623423" cy="1469266"/>
            <a:chOff x="5891782" y="1905000"/>
            <a:chExt cx="1271017" cy="3165915"/>
          </a:xfrm>
          <a:solidFill>
            <a:schemeClr val="accent6">
              <a:lumMod val="75000"/>
            </a:schemeClr>
          </a:solidFill>
        </p:grpSpPr>
        <p:sp>
          <p:nvSpPr>
            <p:cNvPr id="62" name="Oval 9"/>
            <p:cNvSpPr/>
            <p:nvPr/>
          </p:nvSpPr>
          <p:spPr>
            <a:xfrm>
              <a:off x="6019800" y="1905000"/>
              <a:ext cx="1016000" cy="1066800"/>
            </a:xfrm>
            <a:prstGeom prst="ellipse">
              <a:avLst/>
            </a:prstGeom>
            <a:grp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3" name="Rounded Rectangle 10"/>
            <p:cNvSpPr/>
            <p:nvPr/>
          </p:nvSpPr>
          <p:spPr>
            <a:xfrm rot="2423263">
              <a:off x="6044184" y="4385115"/>
              <a:ext cx="381000" cy="685800"/>
            </a:xfrm>
            <a:prstGeom prst="roundRect">
              <a:avLst/>
            </a:prstGeom>
            <a:grp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4" name="Rounded Rectangle 11"/>
            <p:cNvSpPr/>
            <p:nvPr/>
          </p:nvSpPr>
          <p:spPr>
            <a:xfrm>
              <a:off x="6324600" y="2819400"/>
              <a:ext cx="381000" cy="1828800"/>
            </a:xfrm>
            <a:prstGeom prst="roundRect">
              <a:avLst/>
            </a:prstGeom>
            <a:grp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5" name="Rounded Rectangle 12"/>
            <p:cNvSpPr/>
            <p:nvPr/>
          </p:nvSpPr>
          <p:spPr>
            <a:xfrm rot="18657015">
              <a:off x="6600982" y="4350807"/>
              <a:ext cx="381000" cy="685800"/>
            </a:xfrm>
            <a:prstGeom prst="roundRect">
              <a:avLst/>
            </a:prstGeom>
            <a:grp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6" name="Rounded Rectangle 13"/>
            <p:cNvSpPr/>
            <p:nvPr/>
          </p:nvSpPr>
          <p:spPr>
            <a:xfrm rot="5400000">
              <a:off x="6336791" y="2797105"/>
              <a:ext cx="381000" cy="1271017"/>
            </a:xfrm>
            <a:prstGeom prst="roundRect">
              <a:avLst/>
            </a:prstGeom>
            <a:grp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32" name="Group 23"/>
          <p:cNvGrpSpPr/>
          <p:nvPr/>
        </p:nvGrpSpPr>
        <p:grpSpPr>
          <a:xfrm>
            <a:off x="6623187" y="3109865"/>
            <a:ext cx="623423" cy="1469266"/>
            <a:chOff x="7162800" y="1828800"/>
            <a:chExt cx="1271017" cy="3165915"/>
          </a:xfrm>
          <a:solidFill>
            <a:srgbClr val="FFC000"/>
          </a:solidFill>
        </p:grpSpPr>
        <p:sp>
          <p:nvSpPr>
            <p:cNvPr id="57" name="Oval 4"/>
            <p:cNvSpPr/>
            <p:nvPr/>
          </p:nvSpPr>
          <p:spPr>
            <a:xfrm>
              <a:off x="7290818" y="1828800"/>
              <a:ext cx="1016000" cy="1066800"/>
            </a:xfrm>
            <a:prstGeom prst="ellipse">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8" name="Rounded Rectangle 5"/>
            <p:cNvSpPr/>
            <p:nvPr/>
          </p:nvSpPr>
          <p:spPr>
            <a:xfrm rot="2423263">
              <a:off x="7315202" y="4308915"/>
              <a:ext cx="381000" cy="685800"/>
            </a:xfrm>
            <a:prstGeom prst="roundRect">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9" name="Rounded Rectangle 6"/>
            <p:cNvSpPr/>
            <p:nvPr/>
          </p:nvSpPr>
          <p:spPr>
            <a:xfrm rot="18657015">
              <a:off x="7872000" y="4274607"/>
              <a:ext cx="381000" cy="685800"/>
            </a:xfrm>
            <a:prstGeom prst="roundRect">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0" name="Rounded Rectangle 7"/>
            <p:cNvSpPr/>
            <p:nvPr/>
          </p:nvSpPr>
          <p:spPr>
            <a:xfrm rot="5400000">
              <a:off x="7607809" y="2720905"/>
              <a:ext cx="381000" cy="1271017"/>
            </a:xfrm>
            <a:prstGeom prst="roundRect">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1" name="Trapezoid 8"/>
            <p:cNvSpPr/>
            <p:nvPr/>
          </p:nvSpPr>
          <p:spPr>
            <a:xfrm>
              <a:off x="7315200" y="2743200"/>
              <a:ext cx="990600" cy="1828800"/>
            </a:xfrm>
            <a:prstGeom prst="trapezoid">
              <a:avLst>
                <a:gd name="adj" fmla="val 33571"/>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33" name="Group 15"/>
          <p:cNvGrpSpPr/>
          <p:nvPr/>
        </p:nvGrpSpPr>
        <p:grpSpPr>
          <a:xfrm>
            <a:off x="7504746" y="3109865"/>
            <a:ext cx="623423" cy="1469266"/>
            <a:chOff x="5891782" y="1905000"/>
            <a:chExt cx="1271017" cy="3165915"/>
          </a:xfrm>
          <a:solidFill>
            <a:schemeClr val="tx2">
              <a:lumMod val="60000"/>
              <a:lumOff val="40000"/>
            </a:schemeClr>
          </a:solidFill>
        </p:grpSpPr>
        <p:sp>
          <p:nvSpPr>
            <p:cNvPr id="52" name="Oval 51"/>
            <p:cNvSpPr/>
            <p:nvPr/>
          </p:nvSpPr>
          <p:spPr>
            <a:xfrm>
              <a:off x="6019800" y="1905000"/>
              <a:ext cx="1016000" cy="1066800"/>
            </a:xfrm>
            <a:prstGeom prst="ellipse">
              <a:avLst/>
            </a:prstGeom>
            <a:grp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3" name="Rounded Rectangle 52"/>
            <p:cNvSpPr/>
            <p:nvPr/>
          </p:nvSpPr>
          <p:spPr>
            <a:xfrm rot="2423263">
              <a:off x="6044184" y="4385115"/>
              <a:ext cx="381000" cy="685800"/>
            </a:xfrm>
            <a:prstGeom prst="roundRect">
              <a:avLst/>
            </a:prstGeom>
            <a:grp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4" name="Rounded Rectangle 53"/>
            <p:cNvSpPr/>
            <p:nvPr/>
          </p:nvSpPr>
          <p:spPr>
            <a:xfrm>
              <a:off x="6324600" y="2819400"/>
              <a:ext cx="381000" cy="1828800"/>
            </a:xfrm>
            <a:prstGeom prst="roundRect">
              <a:avLst/>
            </a:prstGeom>
            <a:grp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5" name="Rounded Rectangle 54"/>
            <p:cNvSpPr/>
            <p:nvPr/>
          </p:nvSpPr>
          <p:spPr>
            <a:xfrm rot="18657015">
              <a:off x="6600982" y="4350807"/>
              <a:ext cx="381000" cy="685800"/>
            </a:xfrm>
            <a:prstGeom prst="roundRect">
              <a:avLst/>
            </a:prstGeom>
            <a:grp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6" name="Rounded Rectangle 55"/>
            <p:cNvSpPr/>
            <p:nvPr/>
          </p:nvSpPr>
          <p:spPr>
            <a:xfrm rot="5400000">
              <a:off x="6336791" y="2797105"/>
              <a:ext cx="381000" cy="1271017"/>
            </a:xfrm>
            <a:prstGeom prst="roundRect">
              <a:avLst/>
            </a:prstGeom>
            <a:grp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34" name="Group 23"/>
          <p:cNvGrpSpPr/>
          <p:nvPr/>
        </p:nvGrpSpPr>
        <p:grpSpPr>
          <a:xfrm>
            <a:off x="8386306" y="3109865"/>
            <a:ext cx="623423" cy="1469266"/>
            <a:chOff x="7162800" y="1828800"/>
            <a:chExt cx="1271017" cy="3165915"/>
          </a:xfrm>
          <a:solidFill>
            <a:srgbClr val="FF0000"/>
          </a:solidFill>
        </p:grpSpPr>
        <p:sp>
          <p:nvSpPr>
            <p:cNvPr id="47" name="Oval 46"/>
            <p:cNvSpPr/>
            <p:nvPr/>
          </p:nvSpPr>
          <p:spPr>
            <a:xfrm>
              <a:off x="7290818" y="1828800"/>
              <a:ext cx="1016000" cy="1066800"/>
            </a:xfrm>
            <a:prstGeom prst="ellipse">
              <a:avLst/>
            </a:prstGeom>
            <a:grp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8" name="Rounded Rectangle 47"/>
            <p:cNvSpPr/>
            <p:nvPr/>
          </p:nvSpPr>
          <p:spPr>
            <a:xfrm rot="2423263">
              <a:off x="7315202" y="4308915"/>
              <a:ext cx="381000" cy="685800"/>
            </a:xfrm>
            <a:prstGeom prst="roundRect">
              <a:avLst/>
            </a:prstGeom>
            <a:grp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9" name="Rounded Rectangle 48"/>
            <p:cNvSpPr/>
            <p:nvPr/>
          </p:nvSpPr>
          <p:spPr>
            <a:xfrm rot="18657015">
              <a:off x="7872000" y="4274607"/>
              <a:ext cx="381000" cy="685800"/>
            </a:xfrm>
            <a:prstGeom prst="roundRect">
              <a:avLst/>
            </a:prstGeom>
            <a:grp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0" name="Rounded Rectangle 49"/>
            <p:cNvSpPr/>
            <p:nvPr/>
          </p:nvSpPr>
          <p:spPr>
            <a:xfrm rot="5400000">
              <a:off x="7607809" y="2720905"/>
              <a:ext cx="381000" cy="1271017"/>
            </a:xfrm>
            <a:prstGeom prst="roundRect">
              <a:avLst/>
            </a:prstGeom>
            <a:grp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1" name="Trapezoid 50"/>
            <p:cNvSpPr/>
            <p:nvPr/>
          </p:nvSpPr>
          <p:spPr>
            <a:xfrm>
              <a:off x="7315200" y="2743200"/>
              <a:ext cx="990600" cy="1828800"/>
            </a:xfrm>
            <a:prstGeom prst="trapezoid">
              <a:avLst>
                <a:gd name="adj" fmla="val 33571"/>
              </a:avLst>
            </a:prstGeom>
            <a:grp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35" name="Group 15"/>
          <p:cNvGrpSpPr/>
          <p:nvPr/>
        </p:nvGrpSpPr>
        <p:grpSpPr>
          <a:xfrm>
            <a:off x="9341329" y="3109865"/>
            <a:ext cx="623423" cy="1469266"/>
            <a:chOff x="5891782" y="1905000"/>
            <a:chExt cx="1271017" cy="3165915"/>
          </a:xfrm>
          <a:solidFill>
            <a:srgbClr val="92D050"/>
          </a:solidFill>
        </p:grpSpPr>
        <p:sp>
          <p:nvSpPr>
            <p:cNvPr id="42" name="Oval 41"/>
            <p:cNvSpPr/>
            <p:nvPr/>
          </p:nvSpPr>
          <p:spPr>
            <a:xfrm>
              <a:off x="6019800" y="1905000"/>
              <a:ext cx="1016000" cy="1066800"/>
            </a:xfrm>
            <a:prstGeom prst="ellipse">
              <a:avLst/>
            </a:prstGeom>
            <a:grpFill/>
            <a:ln w="127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3" name="Rounded Rectangle 42"/>
            <p:cNvSpPr/>
            <p:nvPr/>
          </p:nvSpPr>
          <p:spPr>
            <a:xfrm rot="2423263">
              <a:off x="6044184" y="4385115"/>
              <a:ext cx="381000" cy="685800"/>
            </a:xfrm>
            <a:prstGeom prst="roundRect">
              <a:avLst/>
            </a:prstGeom>
            <a:grpFill/>
            <a:ln w="127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4" name="Rounded Rectangle 43"/>
            <p:cNvSpPr/>
            <p:nvPr/>
          </p:nvSpPr>
          <p:spPr>
            <a:xfrm>
              <a:off x="6324600" y="2819400"/>
              <a:ext cx="381000" cy="1828800"/>
            </a:xfrm>
            <a:prstGeom prst="roundRect">
              <a:avLst/>
            </a:prstGeom>
            <a:grpFill/>
            <a:ln w="127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5" name="Rounded Rectangle 44"/>
            <p:cNvSpPr/>
            <p:nvPr/>
          </p:nvSpPr>
          <p:spPr>
            <a:xfrm rot="18657015">
              <a:off x="6600982" y="4350807"/>
              <a:ext cx="381000" cy="685800"/>
            </a:xfrm>
            <a:prstGeom prst="roundRect">
              <a:avLst/>
            </a:prstGeom>
            <a:grpFill/>
            <a:ln w="127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6" name="Rounded Rectangle 45"/>
            <p:cNvSpPr/>
            <p:nvPr/>
          </p:nvSpPr>
          <p:spPr>
            <a:xfrm rot="5400000">
              <a:off x="6336791" y="2797105"/>
              <a:ext cx="381000" cy="1271017"/>
            </a:xfrm>
            <a:prstGeom prst="roundRect">
              <a:avLst/>
            </a:prstGeom>
            <a:grpFill/>
            <a:ln w="127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36" name="Group 23"/>
          <p:cNvGrpSpPr/>
          <p:nvPr/>
        </p:nvGrpSpPr>
        <p:grpSpPr>
          <a:xfrm>
            <a:off x="10149426" y="3109865"/>
            <a:ext cx="623423" cy="1469266"/>
            <a:chOff x="7162800" y="1828800"/>
            <a:chExt cx="1271017" cy="3165915"/>
          </a:xfrm>
          <a:solidFill>
            <a:srgbClr val="7030A0"/>
          </a:solidFill>
        </p:grpSpPr>
        <p:sp>
          <p:nvSpPr>
            <p:cNvPr id="37" name="Oval 36"/>
            <p:cNvSpPr/>
            <p:nvPr/>
          </p:nvSpPr>
          <p:spPr>
            <a:xfrm>
              <a:off x="7290818" y="1828800"/>
              <a:ext cx="1016000" cy="1066800"/>
            </a:xfrm>
            <a:prstGeom prst="ellipse">
              <a:avLst/>
            </a:prstGeom>
            <a:grpFill/>
            <a:ln w="127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8" name="Rounded Rectangle 37"/>
            <p:cNvSpPr/>
            <p:nvPr/>
          </p:nvSpPr>
          <p:spPr>
            <a:xfrm rot="2423263">
              <a:off x="7315202" y="4308915"/>
              <a:ext cx="381000" cy="685800"/>
            </a:xfrm>
            <a:prstGeom prst="roundRect">
              <a:avLst/>
            </a:prstGeom>
            <a:grpFill/>
            <a:ln w="127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9" name="Rounded Rectangle 38"/>
            <p:cNvSpPr/>
            <p:nvPr/>
          </p:nvSpPr>
          <p:spPr>
            <a:xfrm rot="18657015">
              <a:off x="7872000" y="4274607"/>
              <a:ext cx="381000" cy="685800"/>
            </a:xfrm>
            <a:prstGeom prst="roundRect">
              <a:avLst/>
            </a:prstGeom>
            <a:grpFill/>
            <a:ln w="127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0" name="Rounded Rectangle 39"/>
            <p:cNvSpPr/>
            <p:nvPr/>
          </p:nvSpPr>
          <p:spPr>
            <a:xfrm rot="5400000">
              <a:off x="7607809" y="2720905"/>
              <a:ext cx="381000" cy="1271017"/>
            </a:xfrm>
            <a:prstGeom prst="roundRect">
              <a:avLst/>
            </a:prstGeom>
            <a:grpFill/>
            <a:ln w="127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1" name="Trapezoid 40"/>
            <p:cNvSpPr/>
            <p:nvPr/>
          </p:nvSpPr>
          <p:spPr>
            <a:xfrm>
              <a:off x="7315200" y="2743200"/>
              <a:ext cx="990600" cy="1828800"/>
            </a:xfrm>
            <a:prstGeom prst="trapezoid">
              <a:avLst>
                <a:gd name="adj" fmla="val 33571"/>
              </a:avLst>
            </a:prstGeom>
            <a:grpFill/>
            <a:ln w="127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Tree>
    <p:extLst>
      <p:ext uri="{BB962C8B-B14F-4D97-AF65-F5344CB8AC3E}">
        <p14:creationId xmlns:p14="http://schemas.microsoft.com/office/powerpoint/2010/main" val="2445001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par>
                                <p:cTn id="10" presetID="2" presetClass="entr" presetSubtype="3" fill="hold" nodeType="withEffect">
                                  <p:stCondLst>
                                    <p:cond delay="0"/>
                                  </p:stCondLst>
                                  <p:childTnLst>
                                    <p:set>
                                      <p:cBhvr>
                                        <p:cTn id="11" dur="1" fill="hold">
                                          <p:stCondLst>
                                            <p:cond delay="0"/>
                                          </p:stCondLst>
                                        </p:cTn>
                                        <p:tgtEl>
                                          <p:spTgt spid="68"/>
                                        </p:tgtEl>
                                        <p:attrNameLst>
                                          <p:attrName>style.visibility</p:attrName>
                                        </p:attrNameLst>
                                      </p:cBhvr>
                                      <p:to>
                                        <p:strVal val="visible"/>
                                      </p:to>
                                    </p:set>
                                    <p:anim calcmode="lin" valueType="num">
                                      <p:cBhvr additive="base">
                                        <p:cTn id="12" dur="1750" fill="hold"/>
                                        <p:tgtEl>
                                          <p:spTgt spid="68"/>
                                        </p:tgtEl>
                                        <p:attrNameLst>
                                          <p:attrName>ppt_x</p:attrName>
                                        </p:attrNameLst>
                                      </p:cBhvr>
                                      <p:tavLst>
                                        <p:tav tm="0">
                                          <p:val>
                                            <p:strVal val="1+#ppt_w/2"/>
                                          </p:val>
                                        </p:tav>
                                        <p:tav tm="100000">
                                          <p:val>
                                            <p:strVal val="#ppt_x"/>
                                          </p:val>
                                        </p:tav>
                                      </p:tavLst>
                                    </p:anim>
                                    <p:anim calcmode="lin" valueType="num">
                                      <p:cBhvr additive="base">
                                        <p:cTn id="13" dur="1750" fill="hold"/>
                                        <p:tgtEl>
                                          <p:spTgt spid="68"/>
                                        </p:tgtEl>
                                        <p:attrNameLst>
                                          <p:attrName>ppt_y</p:attrName>
                                        </p:attrNameLst>
                                      </p:cBhvr>
                                      <p:tavLst>
                                        <p:tav tm="0">
                                          <p:val>
                                            <p:strVal val="0-#ppt_h/2"/>
                                          </p:val>
                                        </p:tav>
                                        <p:tav tm="100000">
                                          <p:val>
                                            <p:strVal val="#ppt_y"/>
                                          </p:val>
                                        </p:tav>
                                      </p:tavLst>
                                    </p:anim>
                                  </p:childTnLst>
                                </p:cTn>
                              </p:par>
                              <p:par>
                                <p:cTn id="14" presetID="2" presetClass="entr" presetSubtype="9" fill="hold" nodeType="withEffect">
                                  <p:stCondLst>
                                    <p:cond delay="0"/>
                                  </p:stCondLst>
                                  <p:childTnLst>
                                    <p:set>
                                      <p:cBhvr>
                                        <p:cTn id="15" dur="1" fill="hold">
                                          <p:stCondLst>
                                            <p:cond delay="0"/>
                                          </p:stCondLst>
                                        </p:cTn>
                                        <p:tgtEl>
                                          <p:spTgt spid="71"/>
                                        </p:tgtEl>
                                        <p:attrNameLst>
                                          <p:attrName>style.visibility</p:attrName>
                                        </p:attrNameLst>
                                      </p:cBhvr>
                                      <p:to>
                                        <p:strVal val="visible"/>
                                      </p:to>
                                    </p:set>
                                    <p:anim calcmode="lin" valueType="num">
                                      <p:cBhvr additive="base">
                                        <p:cTn id="16" dur="1750" fill="hold"/>
                                        <p:tgtEl>
                                          <p:spTgt spid="71"/>
                                        </p:tgtEl>
                                        <p:attrNameLst>
                                          <p:attrName>ppt_x</p:attrName>
                                        </p:attrNameLst>
                                      </p:cBhvr>
                                      <p:tavLst>
                                        <p:tav tm="0">
                                          <p:val>
                                            <p:strVal val="0-#ppt_w/2"/>
                                          </p:val>
                                        </p:tav>
                                        <p:tav tm="100000">
                                          <p:val>
                                            <p:strVal val="#ppt_x"/>
                                          </p:val>
                                        </p:tav>
                                      </p:tavLst>
                                    </p:anim>
                                    <p:anim calcmode="lin" valueType="num">
                                      <p:cBhvr additive="base">
                                        <p:cTn id="17" dur="1750" fill="hold"/>
                                        <p:tgtEl>
                                          <p:spTgt spid="71"/>
                                        </p:tgtEl>
                                        <p:attrNameLst>
                                          <p:attrName>ppt_y</p:attrName>
                                        </p:attrNameLst>
                                      </p:cBhvr>
                                      <p:tavLst>
                                        <p:tav tm="0">
                                          <p:val>
                                            <p:strVal val="0-#ppt_h/2"/>
                                          </p:val>
                                        </p:tav>
                                        <p:tav tm="100000">
                                          <p:val>
                                            <p:strVal val="#ppt_y"/>
                                          </p:val>
                                        </p:tav>
                                      </p:tavLst>
                                    </p:anim>
                                  </p:childTnLst>
                                </p:cTn>
                              </p:par>
                              <p:par>
                                <p:cTn id="18" presetID="2" presetClass="entr" presetSubtype="6" fill="hold" nodeType="withEffect">
                                  <p:stCondLst>
                                    <p:cond delay="0"/>
                                  </p:stCondLst>
                                  <p:childTnLst>
                                    <p:set>
                                      <p:cBhvr>
                                        <p:cTn id="19" dur="1" fill="hold">
                                          <p:stCondLst>
                                            <p:cond delay="0"/>
                                          </p:stCondLst>
                                        </p:cTn>
                                        <p:tgtEl>
                                          <p:spTgt spid="33"/>
                                        </p:tgtEl>
                                        <p:attrNameLst>
                                          <p:attrName>style.visibility</p:attrName>
                                        </p:attrNameLst>
                                      </p:cBhvr>
                                      <p:to>
                                        <p:strVal val="visible"/>
                                      </p:to>
                                    </p:set>
                                    <p:anim calcmode="lin" valueType="num">
                                      <p:cBhvr additive="base">
                                        <p:cTn id="20" dur="1750" fill="hold"/>
                                        <p:tgtEl>
                                          <p:spTgt spid="33"/>
                                        </p:tgtEl>
                                        <p:attrNameLst>
                                          <p:attrName>ppt_x</p:attrName>
                                        </p:attrNameLst>
                                      </p:cBhvr>
                                      <p:tavLst>
                                        <p:tav tm="0">
                                          <p:val>
                                            <p:strVal val="1+#ppt_w/2"/>
                                          </p:val>
                                        </p:tav>
                                        <p:tav tm="100000">
                                          <p:val>
                                            <p:strVal val="#ppt_x"/>
                                          </p:val>
                                        </p:tav>
                                      </p:tavLst>
                                    </p:anim>
                                    <p:anim calcmode="lin" valueType="num">
                                      <p:cBhvr additive="base">
                                        <p:cTn id="21" dur="1750" fill="hold"/>
                                        <p:tgtEl>
                                          <p:spTgt spid="33"/>
                                        </p:tgtEl>
                                        <p:attrNameLst>
                                          <p:attrName>ppt_y</p:attrName>
                                        </p:attrNameLst>
                                      </p:cBhvr>
                                      <p:tavLst>
                                        <p:tav tm="0">
                                          <p:val>
                                            <p:strVal val="1+#ppt_h/2"/>
                                          </p:val>
                                        </p:tav>
                                        <p:tav tm="100000">
                                          <p:val>
                                            <p:strVal val="#ppt_y"/>
                                          </p:val>
                                        </p:tav>
                                      </p:tavLst>
                                    </p:anim>
                                  </p:childTnLst>
                                </p:cTn>
                              </p:par>
                              <p:par>
                                <p:cTn id="22" presetID="2" presetClass="entr" presetSubtype="8" fill="hold" nodeType="withEffect">
                                  <p:stCondLst>
                                    <p:cond delay="0"/>
                                  </p:stCondLst>
                                  <p:childTnLst>
                                    <p:set>
                                      <p:cBhvr>
                                        <p:cTn id="23" dur="1" fill="hold">
                                          <p:stCondLst>
                                            <p:cond delay="0"/>
                                          </p:stCondLst>
                                        </p:cTn>
                                        <p:tgtEl>
                                          <p:spTgt spid="72"/>
                                        </p:tgtEl>
                                        <p:attrNameLst>
                                          <p:attrName>style.visibility</p:attrName>
                                        </p:attrNameLst>
                                      </p:cBhvr>
                                      <p:to>
                                        <p:strVal val="visible"/>
                                      </p:to>
                                    </p:set>
                                    <p:anim calcmode="lin" valueType="num">
                                      <p:cBhvr additive="base">
                                        <p:cTn id="24" dur="1750" fill="hold"/>
                                        <p:tgtEl>
                                          <p:spTgt spid="72"/>
                                        </p:tgtEl>
                                        <p:attrNameLst>
                                          <p:attrName>ppt_x</p:attrName>
                                        </p:attrNameLst>
                                      </p:cBhvr>
                                      <p:tavLst>
                                        <p:tav tm="0">
                                          <p:val>
                                            <p:strVal val="0-#ppt_w/2"/>
                                          </p:val>
                                        </p:tav>
                                        <p:tav tm="100000">
                                          <p:val>
                                            <p:strVal val="#ppt_x"/>
                                          </p:val>
                                        </p:tav>
                                      </p:tavLst>
                                    </p:anim>
                                    <p:anim calcmode="lin" valueType="num">
                                      <p:cBhvr additive="base">
                                        <p:cTn id="25" dur="1750" fill="hold"/>
                                        <p:tgtEl>
                                          <p:spTgt spid="72"/>
                                        </p:tgtEl>
                                        <p:attrNameLst>
                                          <p:attrName>ppt_y</p:attrName>
                                        </p:attrNameLst>
                                      </p:cBhvr>
                                      <p:tavLst>
                                        <p:tav tm="0">
                                          <p:val>
                                            <p:strVal val="#ppt_y"/>
                                          </p:val>
                                        </p:tav>
                                        <p:tav tm="100000">
                                          <p:val>
                                            <p:strVal val="#ppt_y"/>
                                          </p:val>
                                        </p:tav>
                                      </p:tavLst>
                                    </p:anim>
                                  </p:childTnLst>
                                </p:cTn>
                              </p:par>
                              <p:par>
                                <p:cTn id="26" presetID="2" presetClass="entr" presetSubtype="6" fill="hold" nodeType="withEffect">
                                  <p:stCondLst>
                                    <p:cond delay="0"/>
                                  </p:stCondLst>
                                  <p:childTnLst>
                                    <p:set>
                                      <p:cBhvr>
                                        <p:cTn id="27" dur="1" fill="hold">
                                          <p:stCondLst>
                                            <p:cond delay="0"/>
                                          </p:stCondLst>
                                        </p:cTn>
                                        <p:tgtEl>
                                          <p:spTgt spid="69"/>
                                        </p:tgtEl>
                                        <p:attrNameLst>
                                          <p:attrName>style.visibility</p:attrName>
                                        </p:attrNameLst>
                                      </p:cBhvr>
                                      <p:to>
                                        <p:strVal val="visible"/>
                                      </p:to>
                                    </p:set>
                                    <p:anim calcmode="lin" valueType="num">
                                      <p:cBhvr additive="base">
                                        <p:cTn id="28" dur="1750" fill="hold"/>
                                        <p:tgtEl>
                                          <p:spTgt spid="69"/>
                                        </p:tgtEl>
                                        <p:attrNameLst>
                                          <p:attrName>ppt_x</p:attrName>
                                        </p:attrNameLst>
                                      </p:cBhvr>
                                      <p:tavLst>
                                        <p:tav tm="0">
                                          <p:val>
                                            <p:strVal val="1+#ppt_w/2"/>
                                          </p:val>
                                        </p:tav>
                                        <p:tav tm="100000">
                                          <p:val>
                                            <p:strVal val="#ppt_x"/>
                                          </p:val>
                                        </p:tav>
                                      </p:tavLst>
                                    </p:anim>
                                    <p:anim calcmode="lin" valueType="num">
                                      <p:cBhvr additive="base">
                                        <p:cTn id="29" dur="1750" fill="hold"/>
                                        <p:tgtEl>
                                          <p:spTgt spid="69"/>
                                        </p:tgtEl>
                                        <p:attrNameLst>
                                          <p:attrName>ppt_y</p:attrName>
                                        </p:attrNameLst>
                                      </p:cBhvr>
                                      <p:tavLst>
                                        <p:tav tm="0">
                                          <p:val>
                                            <p:strVal val="1+#ppt_h/2"/>
                                          </p:val>
                                        </p:tav>
                                        <p:tav tm="100000">
                                          <p:val>
                                            <p:strVal val="#ppt_y"/>
                                          </p:val>
                                        </p:tav>
                                      </p:tavLst>
                                    </p:anim>
                                  </p:childTnLst>
                                </p:cTn>
                              </p:par>
                              <p:par>
                                <p:cTn id="30" presetID="2" presetClass="entr" presetSubtype="8" fill="hold" nodeType="withEffect">
                                  <p:stCondLst>
                                    <p:cond delay="0"/>
                                  </p:stCondLst>
                                  <p:childTnLst>
                                    <p:set>
                                      <p:cBhvr>
                                        <p:cTn id="31" dur="1" fill="hold">
                                          <p:stCondLst>
                                            <p:cond delay="0"/>
                                          </p:stCondLst>
                                        </p:cTn>
                                        <p:tgtEl>
                                          <p:spTgt spid="35"/>
                                        </p:tgtEl>
                                        <p:attrNameLst>
                                          <p:attrName>style.visibility</p:attrName>
                                        </p:attrNameLst>
                                      </p:cBhvr>
                                      <p:to>
                                        <p:strVal val="visible"/>
                                      </p:to>
                                    </p:set>
                                    <p:anim calcmode="lin" valueType="num">
                                      <p:cBhvr additive="base">
                                        <p:cTn id="32" dur="1750" fill="hold"/>
                                        <p:tgtEl>
                                          <p:spTgt spid="35"/>
                                        </p:tgtEl>
                                        <p:attrNameLst>
                                          <p:attrName>ppt_x</p:attrName>
                                        </p:attrNameLst>
                                      </p:cBhvr>
                                      <p:tavLst>
                                        <p:tav tm="0">
                                          <p:val>
                                            <p:strVal val="0-#ppt_w/2"/>
                                          </p:val>
                                        </p:tav>
                                        <p:tav tm="100000">
                                          <p:val>
                                            <p:strVal val="#ppt_x"/>
                                          </p:val>
                                        </p:tav>
                                      </p:tavLst>
                                    </p:anim>
                                    <p:anim calcmode="lin" valueType="num">
                                      <p:cBhvr additive="base">
                                        <p:cTn id="33" dur="1750" fill="hold"/>
                                        <p:tgtEl>
                                          <p:spTgt spid="35"/>
                                        </p:tgtEl>
                                        <p:attrNameLst>
                                          <p:attrName>ppt_y</p:attrName>
                                        </p:attrNameLst>
                                      </p:cBhvr>
                                      <p:tavLst>
                                        <p:tav tm="0">
                                          <p:val>
                                            <p:strVal val="#ppt_y"/>
                                          </p:val>
                                        </p:tav>
                                        <p:tav tm="100000">
                                          <p:val>
                                            <p:strVal val="#ppt_y"/>
                                          </p:val>
                                        </p:tav>
                                      </p:tavLst>
                                    </p:anim>
                                  </p:childTnLst>
                                </p:cTn>
                              </p:par>
                              <p:par>
                                <p:cTn id="34" presetID="2" presetClass="entr" presetSubtype="6" fill="hold" nodeType="withEffect">
                                  <p:stCondLst>
                                    <p:cond delay="0"/>
                                  </p:stCondLst>
                                  <p:childTnLst>
                                    <p:set>
                                      <p:cBhvr>
                                        <p:cTn id="35" dur="1" fill="hold">
                                          <p:stCondLst>
                                            <p:cond delay="0"/>
                                          </p:stCondLst>
                                        </p:cTn>
                                        <p:tgtEl>
                                          <p:spTgt spid="31"/>
                                        </p:tgtEl>
                                        <p:attrNameLst>
                                          <p:attrName>style.visibility</p:attrName>
                                        </p:attrNameLst>
                                      </p:cBhvr>
                                      <p:to>
                                        <p:strVal val="visible"/>
                                      </p:to>
                                    </p:set>
                                    <p:anim calcmode="lin" valueType="num">
                                      <p:cBhvr additive="base">
                                        <p:cTn id="36" dur="1750" fill="hold"/>
                                        <p:tgtEl>
                                          <p:spTgt spid="31"/>
                                        </p:tgtEl>
                                        <p:attrNameLst>
                                          <p:attrName>ppt_x</p:attrName>
                                        </p:attrNameLst>
                                      </p:cBhvr>
                                      <p:tavLst>
                                        <p:tav tm="0">
                                          <p:val>
                                            <p:strVal val="1+#ppt_w/2"/>
                                          </p:val>
                                        </p:tav>
                                        <p:tav tm="100000">
                                          <p:val>
                                            <p:strVal val="#ppt_x"/>
                                          </p:val>
                                        </p:tav>
                                      </p:tavLst>
                                    </p:anim>
                                    <p:anim calcmode="lin" valueType="num">
                                      <p:cBhvr additive="base">
                                        <p:cTn id="37" dur="1750" fill="hold"/>
                                        <p:tgtEl>
                                          <p:spTgt spid="31"/>
                                        </p:tgtEl>
                                        <p:attrNameLst>
                                          <p:attrName>ppt_y</p:attrName>
                                        </p:attrNameLst>
                                      </p:cBhvr>
                                      <p:tavLst>
                                        <p:tav tm="0">
                                          <p:val>
                                            <p:strVal val="1+#ppt_h/2"/>
                                          </p:val>
                                        </p:tav>
                                        <p:tav tm="100000">
                                          <p:val>
                                            <p:strVal val="#ppt_y"/>
                                          </p:val>
                                        </p:tav>
                                      </p:tavLst>
                                    </p:anim>
                                  </p:childTnLst>
                                </p:cTn>
                              </p:par>
                              <p:par>
                                <p:cTn id="38" presetID="2" presetClass="entr" presetSubtype="2" fill="hold" nodeType="withEffect">
                                  <p:stCondLst>
                                    <p:cond delay="0"/>
                                  </p:stCondLst>
                                  <p:childTnLst>
                                    <p:set>
                                      <p:cBhvr>
                                        <p:cTn id="39" dur="1" fill="hold">
                                          <p:stCondLst>
                                            <p:cond delay="0"/>
                                          </p:stCondLst>
                                        </p:cTn>
                                        <p:tgtEl>
                                          <p:spTgt spid="36"/>
                                        </p:tgtEl>
                                        <p:attrNameLst>
                                          <p:attrName>style.visibility</p:attrName>
                                        </p:attrNameLst>
                                      </p:cBhvr>
                                      <p:to>
                                        <p:strVal val="visible"/>
                                      </p:to>
                                    </p:set>
                                    <p:anim calcmode="lin" valueType="num">
                                      <p:cBhvr additive="base">
                                        <p:cTn id="40" dur="1750" fill="hold"/>
                                        <p:tgtEl>
                                          <p:spTgt spid="36"/>
                                        </p:tgtEl>
                                        <p:attrNameLst>
                                          <p:attrName>ppt_x</p:attrName>
                                        </p:attrNameLst>
                                      </p:cBhvr>
                                      <p:tavLst>
                                        <p:tav tm="0">
                                          <p:val>
                                            <p:strVal val="1+#ppt_w/2"/>
                                          </p:val>
                                        </p:tav>
                                        <p:tav tm="100000">
                                          <p:val>
                                            <p:strVal val="#ppt_x"/>
                                          </p:val>
                                        </p:tav>
                                      </p:tavLst>
                                    </p:anim>
                                    <p:anim calcmode="lin" valueType="num">
                                      <p:cBhvr additive="base">
                                        <p:cTn id="41" dur="1750" fill="hold"/>
                                        <p:tgtEl>
                                          <p:spTgt spid="36"/>
                                        </p:tgtEl>
                                        <p:attrNameLst>
                                          <p:attrName>ppt_y</p:attrName>
                                        </p:attrNameLst>
                                      </p:cBhvr>
                                      <p:tavLst>
                                        <p:tav tm="0">
                                          <p:val>
                                            <p:strVal val="#ppt_y"/>
                                          </p:val>
                                        </p:tav>
                                        <p:tav tm="100000">
                                          <p:val>
                                            <p:strVal val="#ppt_y"/>
                                          </p:val>
                                        </p:tav>
                                      </p:tavLst>
                                    </p:anim>
                                  </p:childTnLst>
                                </p:cTn>
                              </p:par>
                              <p:par>
                                <p:cTn id="42" presetID="2" presetClass="entr" presetSubtype="12" fill="hold" nodeType="withEffect">
                                  <p:stCondLst>
                                    <p:cond delay="0"/>
                                  </p:stCondLst>
                                  <p:childTnLst>
                                    <p:set>
                                      <p:cBhvr>
                                        <p:cTn id="43" dur="1" fill="hold">
                                          <p:stCondLst>
                                            <p:cond delay="0"/>
                                          </p:stCondLst>
                                        </p:cTn>
                                        <p:tgtEl>
                                          <p:spTgt spid="67"/>
                                        </p:tgtEl>
                                        <p:attrNameLst>
                                          <p:attrName>style.visibility</p:attrName>
                                        </p:attrNameLst>
                                      </p:cBhvr>
                                      <p:to>
                                        <p:strVal val="visible"/>
                                      </p:to>
                                    </p:set>
                                    <p:anim calcmode="lin" valueType="num">
                                      <p:cBhvr additive="base">
                                        <p:cTn id="44" dur="1750" fill="hold"/>
                                        <p:tgtEl>
                                          <p:spTgt spid="67"/>
                                        </p:tgtEl>
                                        <p:attrNameLst>
                                          <p:attrName>ppt_x</p:attrName>
                                        </p:attrNameLst>
                                      </p:cBhvr>
                                      <p:tavLst>
                                        <p:tav tm="0">
                                          <p:val>
                                            <p:strVal val="0-#ppt_w/2"/>
                                          </p:val>
                                        </p:tav>
                                        <p:tav tm="100000">
                                          <p:val>
                                            <p:strVal val="#ppt_x"/>
                                          </p:val>
                                        </p:tav>
                                      </p:tavLst>
                                    </p:anim>
                                    <p:anim calcmode="lin" valueType="num">
                                      <p:cBhvr additive="base">
                                        <p:cTn id="45" dur="1750" fill="hold"/>
                                        <p:tgtEl>
                                          <p:spTgt spid="67"/>
                                        </p:tgtEl>
                                        <p:attrNameLst>
                                          <p:attrName>ppt_y</p:attrName>
                                        </p:attrNameLst>
                                      </p:cBhvr>
                                      <p:tavLst>
                                        <p:tav tm="0">
                                          <p:val>
                                            <p:strVal val="1+#ppt_h/2"/>
                                          </p:val>
                                        </p:tav>
                                        <p:tav tm="100000">
                                          <p:val>
                                            <p:strVal val="#ppt_y"/>
                                          </p:val>
                                        </p:tav>
                                      </p:tavLst>
                                    </p:anim>
                                  </p:childTnLst>
                                </p:cTn>
                              </p:par>
                              <p:par>
                                <p:cTn id="46" presetID="2" presetClass="entr" presetSubtype="12" fill="hold" nodeType="withEffect">
                                  <p:stCondLst>
                                    <p:cond delay="0"/>
                                  </p:stCondLst>
                                  <p:childTnLst>
                                    <p:set>
                                      <p:cBhvr>
                                        <p:cTn id="47" dur="1" fill="hold">
                                          <p:stCondLst>
                                            <p:cond delay="0"/>
                                          </p:stCondLst>
                                        </p:cTn>
                                        <p:tgtEl>
                                          <p:spTgt spid="70"/>
                                        </p:tgtEl>
                                        <p:attrNameLst>
                                          <p:attrName>style.visibility</p:attrName>
                                        </p:attrNameLst>
                                      </p:cBhvr>
                                      <p:to>
                                        <p:strVal val="visible"/>
                                      </p:to>
                                    </p:set>
                                    <p:anim calcmode="lin" valueType="num">
                                      <p:cBhvr additive="base">
                                        <p:cTn id="48" dur="1750" fill="hold"/>
                                        <p:tgtEl>
                                          <p:spTgt spid="70"/>
                                        </p:tgtEl>
                                        <p:attrNameLst>
                                          <p:attrName>ppt_x</p:attrName>
                                        </p:attrNameLst>
                                      </p:cBhvr>
                                      <p:tavLst>
                                        <p:tav tm="0">
                                          <p:val>
                                            <p:strVal val="0-#ppt_w/2"/>
                                          </p:val>
                                        </p:tav>
                                        <p:tav tm="100000">
                                          <p:val>
                                            <p:strVal val="#ppt_x"/>
                                          </p:val>
                                        </p:tav>
                                      </p:tavLst>
                                    </p:anim>
                                    <p:anim calcmode="lin" valueType="num">
                                      <p:cBhvr additive="base">
                                        <p:cTn id="49" dur="1750" fill="hold"/>
                                        <p:tgtEl>
                                          <p:spTgt spid="70"/>
                                        </p:tgtEl>
                                        <p:attrNameLst>
                                          <p:attrName>ppt_y</p:attrName>
                                        </p:attrNameLst>
                                      </p:cBhvr>
                                      <p:tavLst>
                                        <p:tav tm="0">
                                          <p:val>
                                            <p:strVal val="1+#ppt_h/2"/>
                                          </p:val>
                                        </p:tav>
                                        <p:tav tm="100000">
                                          <p:val>
                                            <p:strVal val="#ppt_y"/>
                                          </p:val>
                                        </p:tav>
                                      </p:tavLst>
                                    </p:anim>
                                  </p:childTnLst>
                                </p:cTn>
                              </p:par>
                              <p:par>
                                <p:cTn id="50" presetID="2" presetClass="entr" presetSubtype="12" fill="hold" nodeType="withEffect">
                                  <p:stCondLst>
                                    <p:cond delay="0"/>
                                  </p:stCondLst>
                                  <p:childTnLst>
                                    <p:set>
                                      <p:cBhvr>
                                        <p:cTn id="51" dur="1" fill="hold">
                                          <p:stCondLst>
                                            <p:cond delay="0"/>
                                          </p:stCondLst>
                                        </p:cTn>
                                        <p:tgtEl>
                                          <p:spTgt spid="32"/>
                                        </p:tgtEl>
                                        <p:attrNameLst>
                                          <p:attrName>style.visibility</p:attrName>
                                        </p:attrNameLst>
                                      </p:cBhvr>
                                      <p:to>
                                        <p:strVal val="visible"/>
                                      </p:to>
                                    </p:set>
                                    <p:anim calcmode="lin" valueType="num">
                                      <p:cBhvr additive="base">
                                        <p:cTn id="52" dur="1750" fill="hold"/>
                                        <p:tgtEl>
                                          <p:spTgt spid="32"/>
                                        </p:tgtEl>
                                        <p:attrNameLst>
                                          <p:attrName>ppt_x</p:attrName>
                                        </p:attrNameLst>
                                      </p:cBhvr>
                                      <p:tavLst>
                                        <p:tav tm="0">
                                          <p:val>
                                            <p:strVal val="0-#ppt_w/2"/>
                                          </p:val>
                                        </p:tav>
                                        <p:tav tm="100000">
                                          <p:val>
                                            <p:strVal val="#ppt_x"/>
                                          </p:val>
                                        </p:tav>
                                      </p:tavLst>
                                    </p:anim>
                                    <p:anim calcmode="lin" valueType="num">
                                      <p:cBhvr additive="base">
                                        <p:cTn id="53" dur="1750" fill="hold"/>
                                        <p:tgtEl>
                                          <p:spTgt spid="32"/>
                                        </p:tgtEl>
                                        <p:attrNameLst>
                                          <p:attrName>ppt_y</p:attrName>
                                        </p:attrNameLst>
                                      </p:cBhvr>
                                      <p:tavLst>
                                        <p:tav tm="0">
                                          <p:val>
                                            <p:strVal val="1+#ppt_h/2"/>
                                          </p:val>
                                        </p:tav>
                                        <p:tav tm="100000">
                                          <p:val>
                                            <p:strVal val="#ppt_y"/>
                                          </p:val>
                                        </p:tav>
                                      </p:tavLst>
                                    </p:anim>
                                  </p:childTnLst>
                                </p:cTn>
                              </p:par>
                              <p:par>
                                <p:cTn id="54" presetID="2" presetClass="entr" presetSubtype="12" fill="hold" nodeType="withEffect">
                                  <p:stCondLst>
                                    <p:cond delay="0"/>
                                  </p:stCondLst>
                                  <p:childTnLst>
                                    <p:set>
                                      <p:cBhvr>
                                        <p:cTn id="55" dur="1" fill="hold">
                                          <p:stCondLst>
                                            <p:cond delay="0"/>
                                          </p:stCondLst>
                                        </p:cTn>
                                        <p:tgtEl>
                                          <p:spTgt spid="34"/>
                                        </p:tgtEl>
                                        <p:attrNameLst>
                                          <p:attrName>style.visibility</p:attrName>
                                        </p:attrNameLst>
                                      </p:cBhvr>
                                      <p:to>
                                        <p:strVal val="visible"/>
                                      </p:to>
                                    </p:set>
                                    <p:anim calcmode="lin" valueType="num">
                                      <p:cBhvr additive="base">
                                        <p:cTn id="56" dur="1750" fill="hold"/>
                                        <p:tgtEl>
                                          <p:spTgt spid="34"/>
                                        </p:tgtEl>
                                        <p:attrNameLst>
                                          <p:attrName>ppt_x</p:attrName>
                                        </p:attrNameLst>
                                      </p:cBhvr>
                                      <p:tavLst>
                                        <p:tav tm="0">
                                          <p:val>
                                            <p:strVal val="0-#ppt_w/2"/>
                                          </p:val>
                                        </p:tav>
                                        <p:tav tm="100000">
                                          <p:val>
                                            <p:strVal val="#ppt_x"/>
                                          </p:val>
                                        </p:tav>
                                      </p:tavLst>
                                    </p:anim>
                                    <p:anim calcmode="lin" valueType="num">
                                      <p:cBhvr additive="base">
                                        <p:cTn id="57" dur="1750" fill="hold"/>
                                        <p:tgtEl>
                                          <p:spTgt spid="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PaintStrokes/>
                    </a14:imgEffect>
                  </a14:imgLayer>
                </a14:imgProps>
              </a:ex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752600" y="1"/>
            <a:ext cx="8686800" cy="830997"/>
          </a:xfrm>
          <a:prstGeom prst="rect">
            <a:avLst/>
          </a:prstGeom>
          <a:noFill/>
        </p:spPr>
        <p:txBody>
          <a:bodyPr wrap="square" rtlCol="0">
            <a:spAutoFit/>
          </a:bodyPr>
          <a:lstStyle/>
          <a:p>
            <a:pPr algn="ctr"/>
            <a:r>
              <a:rPr lang="en-US" sz="4800" dirty="0">
                <a:solidFill>
                  <a:schemeClr val="bg1"/>
                </a:solidFill>
                <a:latin typeface="Calibri" panose="020F0502020204030204" pitchFamily="34" charset="0"/>
                <a:ea typeface="Gungsuh" pitchFamily="18" charset="-127"/>
              </a:rPr>
              <a:t>The Wells of Salvation</a:t>
            </a:r>
          </a:p>
        </p:txBody>
      </p:sp>
      <p:sp>
        <p:nvSpPr>
          <p:cNvPr id="7" name="TextBox 6"/>
          <p:cNvSpPr txBox="1"/>
          <p:nvPr/>
        </p:nvSpPr>
        <p:spPr>
          <a:xfrm>
            <a:off x="113166" y="6396334"/>
            <a:ext cx="4780952"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12</a:t>
            </a:r>
          </a:p>
        </p:txBody>
      </p:sp>
      <p:sp>
        <p:nvSpPr>
          <p:cNvPr id="2" name="Rectangle 1"/>
          <p:cNvSpPr/>
          <p:nvPr/>
        </p:nvSpPr>
        <p:spPr>
          <a:xfrm>
            <a:off x="6200805" y="1015461"/>
            <a:ext cx="5197862" cy="2677656"/>
          </a:xfrm>
          <a:prstGeom prst="rect">
            <a:avLst/>
          </a:prstGeom>
        </p:spPr>
        <p:txBody>
          <a:bodyPr wrap="square">
            <a:spAutoFit/>
          </a:bodyPr>
          <a:lstStyle/>
          <a:p>
            <a:pPr algn="ctr"/>
            <a:r>
              <a:rPr lang="en-US" sz="2400" dirty="0">
                <a:solidFill>
                  <a:schemeClr val="bg1"/>
                </a:solidFill>
                <a:latin typeface="Calibri" panose="020F0502020204030204" pitchFamily="34" charset="0"/>
              </a:rPr>
              <a:t>Water</a:t>
            </a:r>
          </a:p>
          <a:p>
            <a:pPr algn="ctr"/>
            <a:endParaRPr lang="en-US" sz="2400" dirty="0">
              <a:solidFill>
                <a:schemeClr val="bg1"/>
              </a:solidFill>
              <a:latin typeface="Calibri" panose="020F0502020204030204" pitchFamily="34" charset="0"/>
            </a:endParaRPr>
          </a:p>
          <a:p>
            <a:pPr algn="ctr"/>
            <a:r>
              <a:rPr lang="en-US" sz="2400" dirty="0">
                <a:solidFill>
                  <a:schemeClr val="bg1"/>
                </a:solidFill>
                <a:latin typeface="Calibri" panose="020F0502020204030204" pitchFamily="34" charset="0"/>
              </a:rPr>
              <a:t>It gives life</a:t>
            </a:r>
          </a:p>
          <a:p>
            <a:pPr algn="ctr"/>
            <a:endParaRPr lang="en-US" sz="2400" dirty="0">
              <a:solidFill>
                <a:schemeClr val="bg1"/>
              </a:solidFill>
              <a:latin typeface="Calibri" panose="020F0502020204030204" pitchFamily="34" charset="0"/>
            </a:endParaRPr>
          </a:p>
          <a:p>
            <a:pPr algn="ctr"/>
            <a:r>
              <a:rPr lang="en-US" sz="2400" dirty="0">
                <a:solidFill>
                  <a:schemeClr val="bg1"/>
                </a:solidFill>
                <a:latin typeface="Calibri" panose="020F0502020204030204" pitchFamily="34" charset="0"/>
              </a:rPr>
              <a:t>It sustains</a:t>
            </a:r>
          </a:p>
          <a:p>
            <a:pPr algn="ctr"/>
            <a:endParaRPr lang="en-US" sz="2400" dirty="0">
              <a:solidFill>
                <a:schemeClr val="bg1"/>
              </a:solidFill>
              <a:latin typeface="Calibri" panose="020F0502020204030204" pitchFamily="34" charset="0"/>
            </a:endParaRPr>
          </a:p>
          <a:p>
            <a:pPr algn="ctr"/>
            <a:r>
              <a:rPr lang="en-US" sz="2400" dirty="0">
                <a:solidFill>
                  <a:schemeClr val="bg1"/>
                </a:solidFill>
                <a:latin typeface="Calibri" panose="020F0502020204030204" pitchFamily="34" charset="0"/>
              </a:rPr>
              <a:t>It saves</a:t>
            </a:r>
          </a:p>
        </p:txBody>
      </p:sp>
      <p:sp>
        <p:nvSpPr>
          <p:cNvPr id="4" name="Rectangle 3"/>
          <p:cNvSpPr/>
          <p:nvPr/>
        </p:nvSpPr>
        <p:spPr>
          <a:xfrm>
            <a:off x="1854185" y="4088009"/>
            <a:ext cx="8693240" cy="2308324"/>
          </a:xfrm>
          <a:prstGeom prst="rect">
            <a:avLst/>
          </a:prstGeom>
        </p:spPr>
        <p:txBody>
          <a:bodyPr wrap="square">
            <a:spAutoFit/>
          </a:bodyPr>
          <a:lstStyle/>
          <a:p>
            <a:pPr fontAlgn="base"/>
            <a:r>
              <a:rPr lang="en-US" sz="2400" b="1" i="1" dirty="0">
                <a:solidFill>
                  <a:srgbClr val="FFFF00"/>
                </a:solidFill>
                <a:latin typeface="Calibri" panose="020F0502020204030204" pitchFamily="34" charset="0"/>
              </a:rPr>
              <a:t>Whosoever </a:t>
            </a:r>
            <a:r>
              <a:rPr lang="en-US" sz="2400" b="1" i="1" dirty="0" err="1">
                <a:solidFill>
                  <a:srgbClr val="FFFF00"/>
                </a:solidFill>
                <a:latin typeface="Calibri" panose="020F0502020204030204" pitchFamily="34" charset="0"/>
              </a:rPr>
              <a:t>drinketh</a:t>
            </a:r>
            <a:r>
              <a:rPr lang="en-US" sz="2400" b="1" i="1" dirty="0">
                <a:solidFill>
                  <a:srgbClr val="FFFF00"/>
                </a:solidFill>
                <a:latin typeface="Calibri" panose="020F0502020204030204" pitchFamily="34" charset="0"/>
              </a:rPr>
              <a:t> of this water shall thirst again:</a:t>
            </a:r>
          </a:p>
          <a:p>
            <a:pPr fontAlgn="base"/>
            <a:endParaRPr lang="en-US" sz="2400" b="1" i="1" dirty="0">
              <a:solidFill>
                <a:srgbClr val="FFFF00"/>
              </a:solidFill>
              <a:latin typeface="Calibri" panose="020F0502020204030204" pitchFamily="34" charset="0"/>
            </a:endParaRPr>
          </a:p>
          <a:p>
            <a:pPr fontAlgn="base"/>
            <a:r>
              <a:rPr lang="en-US" sz="2400" b="1" i="1" dirty="0">
                <a:solidFill>
                  <a:srgbClr val="FFFF00"/>
                </a:solidFill>
                <a:latin typeface="Calibri" panose="020F0502020204030204" pitchFamily="34" charset="0"/>
              </a:rPr>
              <a:t>But whosoever </a:t>
            </a:r>
            <a:r>
              <a:rPr lang="en-US" sz="2400" b="1" i="1" dirty="0" err="1">
                <a:solidFill>
                  <a:srgbClr val="FFFF00"/>
                </a:solidFill>
                <a:latin typeface="Calibri" panose="020F0502020204030204" pitchFamily="34" charset="0"/>
              </a:rPr>
              <a:t>drinketh</a:t>
            </a:r>
            <a:r>
              <a:rPr lang="en-US" sz="2400" b="1" i="1" dirty="0">
                <a:solidFill>
                  <a:srgbClr val="FFFF00"/>
                </a:solidFill>
                <a:latin typeface="Calibri" panose="020F0502020204030204" pitchFamily="34" charset="0"/>
              </a:rPr>
              <a:t> of the water that I shall give him shall never thirst; but the water that I shall give him shall be in him a well of water springing up into everlasting life.</a:t>
            </a:r>
          </a:p>
          <a:p>
            <a:pPr fontAlgn="base"/>
            <a:r>
              <a:rPr lang="en-US" sz="2400" b="1" i="1" dirty="0">
                <a:solidFill>
                  <a:srgbClr val="FFFF00"/>
                </a:solidFill>
                <a:effectLst/>
                <a:latin typeface="Calibri" panose="020F0502020204030204" pitchFamily="34" charset="0"/>
              </a:rPr>
              <a:t>John 4:13-14</a:t>
            </a:r>
          </a:p>
        </p:txBody>
      </p:sp>
      <p:pic>
        <p:nvPicPr>
          <p:cNvPr id="16386" name="Picture 2" descr="http://truthandcharity.net/wp-content/uploads/2014/10/woman-at-the-we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972" y="917568"/>
            <a:ext cx="4905822" cy="2904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444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PaintStrokes/>
                    </a14:imgEffect>
                  </a14:imgLayer>
                </a14:imgProps>
              </a:ex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57577" y="838201"/>
            <a:ext cx="9724623" cy="1938992"/>
          </a:xfrm>
          <a:prstGeom prst="rect">
            <a:avLst/>
          </a:prstGeom>
          <a:noFill/>
        </p:spPr>
        <p:txBody>
          <a:bodyPr wrap="square" rtlCol="0">
            <a:spAutoFit/>
          </a:bodyPr>
          <a:lstStyle/>
          <a:p>
            <a:pPr fontAlgn="base"/>
            <a:r>
              <a:rPr lang="en-US" sz="2000" dirty="0">
                <a:solidFill>
                  <a:schemeClr val="bg2"/>
                </a:solidFill>
                <a:latin typeface="Calibri" panose="020F0502020204030204" pitchFamily="34" charset="0"/>
              </a:rPr>
              <a:t>The destruction of Babylon to the destruction of the wicked at the Savior’s Second Coming. </a:t>
            </a:r>
          </a:p>
          <a:p>
            <a:pPr fontAlgn="base"/>
            <a:endParaRPr lang="en-US" sz="2000" dirty="0">
              <a:solidFill>
                <a:schemeClr val="bg2"/>
              </a:solidFill>
              <a:latin typeface="Calibri" panose="020F0502020204030204" pitchFamily="34" charset="0"/>
            </a:endParaRPr>
          </a:p>
          <a:p>
            <a:pPr fontAlgn="base"/>
            <a:r>
              <a:rPr lang="en-US" sz="2000" i="1" dirty="0">
                <a:solidFill>
                  <a:srgbClr val="FFFF00"/>
                </a:solidFill>
                <a:latin typeface="Calibri" panose="020F0502020204030204" pitchFamily="34" charset="0"/>
              </a:rPr>
              <a:t>Babylon</a:t>
            </a:r>
            <a:r>
              <a:rPr lang="en-US" sz="2000" i="1" dirty="0">
                <a:solidFill>
                  <a:schemeClr val="bg2"/>
                </a:solidFill>
                <a:latin typeface="Calibri" panose="020F0502020204030204" pitchFamily="34" charset="0"/>
              </a:rPr>
              <a:t> </a:t>
            </a:r>
            <a:r>
              <a:rPr lang="en-US" sz="2000" dirty="0">
                <a:solidFill>
                  <a:schemeClr val="bg2"/>
                </a:solidFill>
                <a:latin typeface="Calibri" panose="020F0502020204030204" pitchFamily="34" charset="0"/>
              </a:rPr>
              <a:t>refers generally to the wickedness of the world. </a:t>
            </a:r>
          </a:p>
          <a:p>
            <a:pPr fontAlgn="base"/>
            <a:endParaRPr lang="en-US" sz="2000" dirty="0">
              <a:solidFill>
                <a:schemeClr val="bg2"/>
              </a:solidFill>
              <a:latin typeface="Calibri" panose="020F0502020204030204" pitchFamily="34" charset="0"/>
            </a:endParaRPr>
          </a:p>
          <a:p>
            <a:pPr fontAlgn="base"/>
            <a:r>
              <a:rPr lang="en-US" sz="2000" dirty="0">
                <a:solidFill>
                  <a:schemeClr val="bg2"/>
                </a:solidFill>
                <a:latin typeface="Calibri" panose="020F0502020204030204" pitchFamily="34" charset="0"/>
              </a:rPr>
              <a:t>Isaiah prophesied that ‘great destruction’ would come upon the wicked in Babylon and in the last days.</a:t>
            </a:r>
          </a:p>
        </p:txBody>
      </p:sp>
      <p:sp>
        <p:nvSpPr>
          <p:cNvPr id="5" name="TextBox 4"/>
          <p:cNvSpPr txBox="1"/>
          <p:nvPr/>
        </p:nvSpPr>
        <p:spPr>
          <a:xfrm>
            <a:off x="0" y="1"/>
            <a:ext cx="12192000" cy="830997"/>
          </a:xfrm>
          <a:prstGeom prst="rect">
            <a:avLst/>
          </a:prstGeom>
          <a:noFill/>
        </p:spPr>
        <p:txBody>
          <a:bodyPr wrap="square" rtlCol="0">
            <a:spAutoFit/>
          </a:bodyPr>
          <a:lstStyle/>
          <a:p>
            <a:pPr algn="ctr"/>
            <a:r>
              <a:rPr lang="en-US" sz="4800" dirty="0">
                <a:solidFill>
                  <a:schemeClr val="bg1"/>
                </a:solidFill>
                <a:latin typeface="Calibri" panose="020F0502020204030204" pitchFamily="34" charset="0"/>
              </a:rPr>
              <a:t>Babylon</a:t>
            </a:r>
          </a:p>
        </p:txBody>
      </p:sp>
      <p:sp>
        <p:nvSpPr>
          <p:cNvPr id="18" name="TextBox 17"/>
          <p:cNvSpPr txBox="1"/>
          <p:nvPr/>
        </p:nvSpPr>
        <p:spPr>
          <a:xfrm>
            <a:off x="7280857" y="6545099"/>
            <a:ext cx="4800600" cy="307777"/>
          </a:xfrm>
          <a:prstGeom prst="rect">
            <a:avLst/>
          </a:prstGeom>
          <a:noFill/>
        </p:spPr>
        <p:txBody>
          <a:bodyPr wrap="square" rtlCol="0">
            <a:spAutoFit/>
          </a:bodyPr>
          <a:lstStyle/>
          <a:p>
            <a:pPr algn="r"/>
            <a:r>
              <a:rPr lang="en-US" sz="1400" dirty="0">
                <a:solidFill>
                  <a:schemeClr val="bg2"/>
                </a:solidFill>
                <a:latin typeface="Calibri" panose="020F0502020204030204" pitchFamily="34" charset="0"/>
              </a:rPr>
              <a:t>2 Nephi 23:1-4</a:t>
            </a:r>
          </a:p>
        </p:txBody>
      </p:sp>
      <p:sp>
        <p:nvSpPr>
          <p:cNvPr id="19" name="TextBox 18"/>
          <p:cNvSpPr txBox="1"/>
          <p:nvPr/>
        </p:nvSpPr>
        <p:spPr>
          <a:xfrm>
            <a:off x="4343399" y="3072348"/>
            <a:ext cx="7505163" cy="3170099"/>
          </a:xfrm>
          <a:prstGeom prst="rect">
            <a:avLst/>
          </a:prstGeom>
          <a:noFill/>
        </p:spPr>
        <p:txBody>
          <a:bodyPr wrap="square" rtlCol="0">
            <a:spAutoFit/>
          </a:bodyPr>
          <a:lstStyle/>
          <a:p>
            <a:pPr fontAlgn="base"/>
            <a:r>
              <a:rPr lang="en-US" sz="2000" dirty="0">
                <a:solidFill>
                  <a:schemeClr val="bg1"/>
                </a:solidFill>
                <a:latin typeface="Calibri" panose="020F0502020204030204" pitchFamily="34" charset="0"/>
              </a:rPr>
              <a:t>The Burden of Babylon—The message of doom (weighty judgments )</a:t>
            </a:r>
          </a:p>
          <a:p>
            <a:pPr fontAlgn="base"/>
            <a:endParaRPr lang="en-US" sz="2000" dirty="0">
              <a:solidFill>
                <a:schemeClr val="bg1"/>
              </a:solidFill>
              <a:latin typeface="Calibri" panose="020F0502020204030204" pitchFamily="34" charset="0"/>
            </a:endParaRPr>
          </a:p>
          <a:p>
            <a:r>
              <a:rPr lang="en-US" sz="2000" dirty="0">
                <a:solidFill>
                  <a:schemeClr val="bg1"/>
                </a:solidFill>
                <a:latin typeface="Calibri" panose="020F0502020204030204" pitchFamily="34" charset="0"/>
              </a:rPr>
              <a:t>Lift ye up a banner—standard around which armies gather</a:t>
            </a:r>
          </a:p>
          <a:p>
            <a:endParaRPr lang="en-US" sz="2000" dirty="0">
              <a:solidFill>
                <a:schemeClr val="bg1"/>
              </a:solidFill>
              <a:latin typeface="Calibri" panose="020F0502020204030204" pitchFamily="34" charset="0"/>
            </a:endParaRPr>
          </a:p>
          <a:p>
            <a:r>
              <a:rPr lang="en-US" sz="2000" dirty="0">
                <a:solidFill>
                  <a:schemeClr val="bg1"/>
                </a:solidFill>
                <a:latin typeface="Calibri" panose="020F0502020204030204" pitchFamily="34" charset="0"/>
              </a:rPr>
              <a:t>Gates of the Nobles—Often represent the entire city—or the proud</a:t>
            </a:r>
          </a:p>
          <a:p>
            <a:endParaRPr lang="en-US" sz="2000" dirty="0">
              <a:solidFill>
                <a:schemeClr val="bg1"/>
              </a:solidFill>
              <a:latin typeface="Calibri" panose="020F0502020204030204" pitchFamily="34" charset="0"/>
            </a:endParaRPr>
          </a:p>
          <a:p>
            <a:r>
              <a:rPr lang="en-US" sz="2000" dirty="0">
                <a:solidFill>
                  <a:schemeClr val="bg1"/>
                </a:solidFill>
                <a:latin typeface="Calibri" panose="020F0502020204030204" pitchFamily="34" charset="0"/>
              </a:rPr>
              <a:t>My sanctified ones—Saints</a:t>
            </a:r>
          </a:p>
          <a:p>
            <a:endParaRPr lang="en-US" sz="2000" dirty="0">
              <a:solidFill>
                <a:schemeClr val="bg1"/>
              </a:solidFill>
              <a:latin typeface="Calibri" panose="020F0502020204030204" pitchFamily="34" charset="0"/>
            </a:endParaRPr>
          </a:p>
          <a:p>
            <a:r>
              <a:rPr lang="en-US" sz="2000" dirty="0">
                <a:solidFill>
                  <a:schemeClr val="bg1"/>
                </a:solidFill>
                <a:latin typeface="Calibri" panose="020F0502020204030204" pitchFamily="34" charset="0"/>
              </a:rPr>
              <a:t>I’ll be your host---”Lord of Hosts” = “Lord of </a:t>
            </a:r>
            <a:r>
              <a:rPr lang="en-US" sz="2000" dirty="0" err="1">
                <a:solidFill>
                  <a:schemeClr val="bg1"/>
                </a:solidFill>
                <a:latin typeface="Calibri" panose="020F0502020204030204" pitchFamily="34" charset="0"/>
              </a:rPr>
              <a:t>Sabaoth</a:t>
            </a:r>
            <a:r>
              <a:rPr lang="en-US" sz="2000" dirty="0">
                <a:solidFill>
                  <a:schemeClr val="bg1"/>
                </a:solidFill>
                <a:latin typeface="Calibri" panose="020F0502020204030204" pitchFamily="34" charset="0"/>
              </a:rPr>
              <a:t>” = title of Jehovah = hosts were armies of Israel…also angelic armies of heaven</a:t>
            </a:r>
          </a:p>
        </p:txBody>
      </p:sp>
      <p:pic>
        <p:nvPicPr>
          <p:cNvPr id="4098" name="Picture 2" descr="http://www.shellyduffer.com/wp-content/uploads/2013/04/Angel-Armies-3w.jpg"/>
          <p:cNvPicPr>
            <a:picLocks noChangeAspect="1" noChangeArrowheads="1"/>
          </p:cNvPicPr>
          <p:nvPr/>
        </p:nvPicPr>
        <p:blipFill>
          <a:blip r:embed="rId4" cstate="print"/>
          <a:srcRect/>
          <a:stretch>
            <a:fillRect/>
          </a:stretch>
        </p:blipFill>
        <p:spPr bwMode="auto">
          <a:xfrm>
            <a:off x="425003" y="3462269"/>
            <a:ext cx="3580255" cy="2441083"/>
          </a:xfrm>
          <a:prstGeom prst="rect">
            <a:avLst/>
          </a:prstGeom>
          <a:noFill/>
        </p:spPr>
      </p:pic>
      <p:sp>
        <p:nvSpPr>
          <p:cNvPr id="9" name="TextBox 8"/>
          <p:cNvSpPr txBox="1"/>
          <p:nvPr/>
        </p:nvSpPr>
        <p:spPr>
          <a:xfrm>
            <a:off x="113166" y="6396334"/>
            <a:ext cx="4780952"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13-14</a:t>
            </a:r>
          </a:p>
        </p:txBody>
      </p:sp>
    </p:spTree>
    <p:extLst>
      <p:ext uri="{BB962C8B-B14F-4D97-AF65-F5344CB8AC3E}">
        <p14:creationId xmlns:p14="http://schemas.microsoft.com/office/powerpoint/2010/main" val="3888466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9">
                                            <p:txEl>
                                              <p:pRg st="8" end="8"/>
                                            </p:txEl>
                                          </p:spTgt>
                                        </p:tgtEl>
                                        <p:attrNameLst>
                                          <p:attrName>style.visibility</p:attrName>
                                        </p:attrNameLst>
                                      </p:cBhvr>
                                      <p:to>
                                        <p:strVal val="visible"/>
                                      </p:to>
                                    </p:set>
                                  </p:childTnLst>
                                </p:cTn>
                              </p:par>
                              <p:par>
                                <p:cTn id="25" presetID="47" presetClass="entr" presetSubtype="0" fill="hold" nodeType="withEffect">
                                  <p:stCondLst>
                                    <p:cond delay="0"/>
                                  </p:stCondLst>
                                  <p:childTnLst>
                                    <p:set>
                                      <p:cBhvr>
                                        <p:cTn id="26" dur="1" fill="hold">
                                          <p:stCondLst>
                                            <p:cond delay="0"/>
                                          </p:stCondLst>
                                        </p:cTn>
                                        <p:tgtEl>
                                          <p:spTgt spid="4098"/>
                                        </p:tgtEl>
                                        <p:attrNameLst>
                                          <p:attrName>style.visibility</p:attrName>
                                        </p:attrNameLst>
                                      </p:cBhvr>
                                      <p:to>
                                        <p:strVal val="visible"/>
                                      </p:to>
                                    </p:set>
                                    <p:animEffect transition="in" filter="fade">
                                      <p:cBhvr>
                                        <p:cTn id="27" dur="1000"/>
                                        <p:tgtEl>
                                          <p:spTgt spid="4098"/>
                                        </p:tgtEl>
                                      </p:cBhvr>
                                    </p:animEffect>
                                    <p:anim calcmode="lin" valueType="num">
                                      <p:cBhvr>
                                        <p:cTn id="28" dur="1000" fill="hold"/>
                                        <p:tgtEl>
                                          <p:spTgt spid="4098"/>
                                        </p:tgtEl>
                                        <p:attrNameLst>
                                          <p:attrName>ppt_x</p:attrName>
                                        </p:attrNameLst>
                                      </p:cBhvr>
                                      <p:tavLst>
                                        <p:tav tm="0">
                                          <p:val>
                                            <p:strVal val="#ppt_x"/>
                                          </p:val>
                                        </p:tav>
                                        <p:tav tm="100000">
                                          <p:val>
                                            <p:strVal val="#ppt_x"/>
                                          </p:val>
                                        </p:tav>
                                      </p:tavLst>
                                    </p:anim>
                                    <p:anim calcmode="lin" valueType="num">
                                      <p:cBhvr>
                                        <p:cTn id="29" dur="1000" fill="hold"/>
                                        <p:tgtEl>
                                          <p:spTgt spid="409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s://worryisuseless.files.wordpress.com/2011/11/secondcoming2050-062320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750"/>
            <a:ext cx="12192000" cy="688575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13166" y="6396334"/>
            <a:ext cx="4780952"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13-14</a:t>
            </a:r>
          </a:p>
        </p:txBody>
      </p:sp>
      <p:grpSp>
        <p:nvGrpSpPr>
          <p:cNvPr id="8" name="Group 7"/>
          <p:cNvGrpSpPr/>
          <p:nvPr/>
        </p:nvGrpSpPr>
        <p:grpSpPr>
          <a:xfrm>
            <a:off x="202842" y="872574"/>
            <a:ext cx="3505068" cy="2501531"/>
            <a:chOff x="228600" y="381000"/>
            <a:chExt cx="3505068" cy="2501531"/>
          </a:xfrm>
        </p:grpSpPr>
        <p:grpSp>
          <p:nvGrpSpPr>
            <p:cNvPr id="9" name="Group 8"/>
            <p:cNvGrpSpPr/>
            <p:nvPr/>
          </p:nvGrpSpPr>
          <p:grpSpPr>
            <a:xfrm>
              <a:off x="228600" y="381000"/>
              <a:ext cx="3505068" cy="2501531"/>
              <a:chOff x="534986" y="381000"/>
              <a:chExt cx="2637111" cy="2501531"/>
            </a:xfrm>
          </p:grpSpPr>
          <p:sp>
            <p:nvSpPr>
              <p:cNvPr id="11" name="Rectangle 10"/>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12" name="Group 11"/>
              <p:cNvGrpSpPr/>
              <p:nvPr/>
            </p:nvGrpSpPr>
            <p:grpSpPr>
              <a:xfrm>
                <a:off x="534986" y="384805"/>
                <a:ext cx="457200" cy="2497726"/>
                <a:chOff x="533400" y="381000"/>
                <a:chExt cx="457200" cy="2497726"/>
              </a:xfrm>
            </p:grpSpPr>
            <p:sp>
              <p:nvSpPr>
                <p:cNvPr id="18" name="Oval 17"/>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9" name="Rounded Rectangle 18"/>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0" name="Oval 19"/>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1" name="Oval 20"/>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3" name="Group 12"/>
              <p:cNvGrpSpPr/>
              <p:nvPr/>
            </p:nvGrpSpPr>
            <p:grpSpPr>
              <a:xfrm>
                <a:off x="2714897" y="381000"/>
                <a:ext cx="457200" cy="2497726"/>
                <a:chOff x="2714897" y="457200"/>
                <a:chExt cx="457200" cy="2497726"/>
              </a:xfrm>
            </p:grpSpPr>
            <p:sp>
              <p:nvSpPr>
                <p:cNvPr id="14" name="Oval 13"/>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5" name="Rounded Rectangle 14"/>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6" name="Oval 15"/>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7" name="Oval 16"/>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sp>
          <p:nvSpPr>
            <p:cNvPr id="10" name="Rectangle 9"/>
            <p:cNvSpPr/>
            <p:nvPr/>
          </p:nvSpPr>
          <p:spPr>
            <a:xfrm>
              <a:off x="842492" y="1023673"/>
              <a:ext cx="2293346" cy="1323439"/>
            </a:xfrm>
            <a:prstGeom prst="rect">
              <a:avLst/>
            </a:prstGeom>
          </p:spPr>
          <p:txBody>
            <a:bodyPr wrap="square">
              <a:spAutoFit/>
            </a:bodyPr>
            <a:lstStyle/>
            <a:p>
              <a:pPr algn="ctr"/>
              <a:r>
                <a:rPr lang="en-US" sz="2000" b="1" dirty="0">
                  <a:latin typeface="Calibri" panose="020F0502020204030204" pitchFamily="34" charset="0"/>
                </a:rPr>
                <a:t>When the Lord comes again, He will destroy the wicked</a:t>
              </a:r>
              <a:endParaRPr lang="en-US" sz="2000" i="1" dirty="0">
                <a:latin typeface="Calibri" panose="020F0502020204030204" pitchFamily="34" charset="0"/>
              </a:endParaRPr>
            </a:p>
          </p:txBody>
        </p:sp>
      </p:grpSp>
      <p:grpSp>
        <p:nvGrpSpPr>
          <p:cNvPr id="22" name="Group 21"/>
          <p:cNvGrpSpPr/>
          <p:nvPr/>
        </p:nvGrpSpPr>
        <p:grpSpPr>
          <a:xfrm>
            <a:off x="4206123" y="2510575"/>
            <a:ext cx="3505068" cy="2501531"/>
            <a:chOff x="228600" y="381000"/>
            <a:chExt cx="3505068" cy="2501531"/>
          </a:xfrm>
        </p:grpSpPr>
        <p:grpSp>
          <p:nvGrpSpPr>
            <p:cNvPr id="23" name="Group 22"/>
            <p:cNvGrpSpPr/>
            <p:nvPr/>
          </p:nvGrpSpPr>
          <p:grpSpPr>
            <a:xfrm>
              <a:off x="228600" y="381000"/>
              <a:ext cx="3505068" cy="2501531"/>
              <a:chOff x="534986" y="381000"/>
              <a:chExt cx="2637111" cy="2501531"/>
            </a:xfrm>
          </p:grpSpPr>
          <p:sp>
            <p:nvSpPr>
              <p:cNvPr id="25" name="Rectangle 24"/>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26" name="Group 25"/>
              <p:cNvGrpSpPr/>
              <p:nvPr/>
            </p:nvGrpSpPr>
            <p:grpSpPr>
              <a:xfrm>
                <a:off x="534986" y="384805"/>
                <a:ext cx="457200" cy="2497726"/>
                <a:chOff x="533400" y="381000"/>
                <a:chExt cx="457200" cy="2497726"/>
              </a:xfrm>
            </p:grpSpPr>
            <p:sp>
              <p:nvSpPr>
                <p:cNvPr id="32" name="Oval 31"/>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3" name="Rounded Rectangle 32"/>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4" name="Oval 33"/>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5" name="Oval 34"/>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27" name="Group 26"/>
              <p:cNvGrpSpPr/>
              <p:nvPr/>
            </p:nvGrpSpPr>
            <p:grpSpPr>
              <a:xfrm>
                <a:off x="2714897" y="381000"/>
                <a:ext cx="457200" cy="2497726"/>
                <a:chOff x="2714897" y="457200"/>
                <a:chExt cx="457200" cy="2497726"/>
              </a:xfrm>
            </p:grpSpPr>
            <p:sp>
              <p:nvSpPr>
                <p:cNvPr id="28" name="Oval 27"/>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9" name="Rounded Rectangle 28"/>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0" name="Oval 29"/>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1" name="Oval 30"/>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sp>
          <p:nvSpPr>
            <p:cNvPr id="24" name="Rectangle 23"/>
            <p:cNvSpPr/>
            <p:nvPr/>
          </p:nvSpPr>
          <p:spPr>
            <a:xfrm>
              <a:off x="842492" y="1091658"/>
              <a:ext cx="2293346" cy="1200329"/>
            </a:xfrm>
            <a:prstGeom prst="rect">
              <a:avLst/>
            </a:prstGeom>
          </p:spPr>
          <p:txBody>
            <a:bodyPr wrap="square">
              <a:spAutoFit/>
            </a:bodyPr>
            <a:lstStyle/>
            <a:p>
              <a:pPr algn="ctr"/>
              <a:r>
                <a:rPr lang="en-US" b="1" dirty="0">
                  <a:latin typeface="Calibri" panose="020F0502020204030204" pitchFamily="34" charset="0"/>
                </a:rPr>
                <a:t>When the Lord comes again, He will be merciful to His people and give them rest</a:t>
              </a:r>
              <a:endParaRPr lang="en-US" i="1" dirty="0">
                <a:latin typeface="Calibri" panose="020F0502020204030204" pitchFamily="34" charset="0"/>
              </a:endParaRPr>
            </a:p>
          </p:txBody>
        </p:sp>
      </p:grpSp>
      <p:grpSp>
        <p:nvGrpSpPr>
          <p:cNvPr id="36" name="Group 35"/>
          <p:cNvGrpSpPr/>
          <p:nvPr/>
        </p:nvGrpSpPr>
        <p:grpSpPr>
          <a:xfrm>
            <a:off x="8199885" y="4079469"/>
            <a:ext cx="3505068" cy="2501531"/>
            <a:chOff x="228600" y="381000"/>
            <a:chExt cx="3505068" cy="2501531"/>
          </a:xfrm>
        </p:grpSpPr>
        <p:grpSp>
          <p:nvGrpSpPr>
            <p:cNvPr id="37" name="Group 36"/>
            <p:cNvGrpSpPr/>
            <p:nvPr/>
          </p:nvGrpSpPr>
          <p:grpSpPr>
            <a:xfrm>
              <a:off x="228600" y="381000"/>
              <a:ext cx="3505068" cy="2501531"/>
              <a:chOff x="534986" y="381000"/>
              <a:chExt cx="2637111" cy="2501531"/>
            </a:xfrm>
          </p:grpSpPr>
          <p:sp>
            <p:nvSpPr>
              <p:cNvPr id="39" name="Rectangle 38"/>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40" name="Group 39"/>
              <p:cNvGrpSpPr/>
              <p:nvPr/>
            </p:nvGrpSpPr>
            <p:grpSpPr>
              <a:xfrm>
                <a:off x="534986" y="384805"/>
                <a:ext cx="457200" cy="2497726"/>
                <a:chOff x="533400" y="381000"/>
                <a:chExt cx="457200" cy="2497726"/>
              </a:xfrm>
            </p:grpSpPr>
            <p:sp>
              <p:nvSpPr>
                <p:cNvPr id="46" name="Oval 45"/>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7" name="Rounded Rectangle 46"/>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8" name="Oval 47"/>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9" name="Oval 48"/>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41" name="Group 40"/>
              <p:cNvGrpSpPr/>
              <p:nvPr/>
            </p:nvGrpSpPr>
            <p:grpSpPr>
              <a:xfrm>
                <a:off x="2714897" y="381000"/>
                <a:ext cx="457200" cy="2497726"/>
                <a:chOff x="2714897" y="457200"/>
                <a:chExt cx="457200" cy="2497726"/>
              </a:xfrm>
            </p:grpSpPr>
            <p:sp>
              <p:nvSpPr>
                <p:cNvPr id="42" name="Oval 41"/>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3" name="Rounded Rectangle 42"/>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4" name="Oval 43"/>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5" name="Oval 44"/>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sp>
          <p:nvSpPr>
            <p:cNvPr id="38" name="Rectangle 37"/>
            <p:cNvSpPr/>
            <p:nvPr/>
          </p:nvSpPr>
          <p:spPr>
            <a:xfrm>
              <a:off x="842492" y="1023673"/>
              <a:ext cx="2293346" cy="1477328"/>
            </a:xfrm>
            <a:prstGeom prst="rect">
              <a:avLst/>
            </a:prstGeom>
          </p:spPr>
          <p:txBody>
            <a:bodyPr wrap="square">
              <a:spAutoFit/>
            </a:bodyPr>
            <a:lstStyle/>
            <a:p>
              <a:pPr algn="ctr"/>
              <a:r>
                <a:rPr lang="en-US" b="1" dirty="0">
                  <a:latin typeface="Calibri" panose="020F0502020204030204" pitchFamily="34" charset="0"/>
                </a:rPr>
                <a:t>Satan will loose his influence and power over mankind, and he will be cast out forever</a:t>
              </a:r>
              <a:endParaRPr lang="en-US" i="1" dirty="0">
                <a:latin typeface="Calibri" panose="020F0502020204030204" pitchFamily="34" charset="0"/>
              </a:endParaRPr>
            </a:p>
          </p:txBody>
        </p:sp>
      </p:grpSp>
    </p:spTree>
    <p:extLst>
      <p:ext uri="{BB962C8B-B14F-4D97-AF65-F5344CB8AC3E}">
        <p14:creationId xmlns:p14="http://schemas.microsoft.com/office/powerpoint/2010/main" val="2755197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out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barn(outVertical)">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barn(outVertical)">
                                      <p:cBhvr>
                                        <p:cTn id="1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30629" y="87086"/>
            <a:ext cx="11985171" cy="3139321"/>
          </a:xfrm>
          <a:prstGeom prst="rect">
            <a:avLst/>
          </a:prstGeom>
          <a:noFill/>
        </p:spPr>
        <p:txBody>
          <a:bodyPr wrap="square" rtlCol="0">
            <a:spAutoFit/>
          </a:bodyPr>
          <a:lstStyle/>
          <a:p>
            <a:r>
              <a:rPr lang="en-US" dirty="0">
                <a:solidFill>
                  <a:schemeClr val="bg1"/>
                </a:solidFill>
                <a:latin typeface="Calibri" panose="020F0502020204030204" pitchFamily="34" charset="0"/>
              </a:rPr>
              <a:t>Sources:</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Video:</a:t>
            </a:r>
          </a:p>
          <a:p>
            <a:r>
              <a:rPr lang="en-US" dirty="0">
                <a:solidFill>
                  <a:schemeClr val="bg1"/>
                </a:solidFill>
                <a:latin typeface="Calibri" panose="020F0502020204030204" pitchFamily="34" charset="0"/>
              </a:rPr>
              <a:t>By Small and Simple Things: Sharing the Gospel (3:19)</a:t>
            </a:r>
          </a:p>
          <a:p>
            <a:endParaRPr lang="en-US" dirty="0">
              <a:solidFill>
                <a:schemeClr val="bg1"/>
              </a:solidFill>
              <a:latin typeface="Calibri" panose="020F0502020204030204" pitchFamily="34" charset="0"/>
            </a:endParaRPr>
          </a:p>
          <a:p>
            <a:pPr marL="342900" indent="-342900">
              <a:buAutoNum type="arabicPeriod"/>
            </a:pPr>
            <a:r>
              <a:rPr lang="en-US" dirty="0">
                <a:solidFill>
                  <a:schemeClr val="bg1"/>
                </a:solidFill>
                <a:latin typeface="Calibri" panose="020F0502020204030204" pitchFamily="34" charset="0"/>
              </a:rPr>
              <a:t>Victor L. Ludlow </a:t>
            </a:r>
            <a:r>
              <a:rPr lang="en-US" i="1" dirty="0">
                <a:solidFill>
                  <a:schemeClr val="bg1"/>
                </a:solidFill>
                <a:latin typeface="Calibri" panose="020F0502020204030204" pitchFamily="34" charset="0"/>
              </a:rPr>
              <a:t>Unlocking Isaiah in the Book of Mormon </a:t>
            </a:r>
            <a:r>
              <a:rPr lang="en-US" dirty="0">
                <a:solidFill>
                  <a:schemeClr val="bg1"/>
                </a:solidFill>
                <a:latin typeface="Calibri" panose="020F0502020204030204" pitchFamily="34" charset="0"/>
              </a:rPr>
              <a:t>p. 155, 168, 171-173</a:t>
            </a:r>
          </a:p>
          <a:p>
            <a:pPr marL="342900" indent="-342900">
              <a:buAutoNum type="arabicPeriod"/>
            </a:pPr>
            <a:r>
              <a:rPr lang="en-US" dirty="0">
                <a:solidFill>
                  <a:schemeClr val="bg1"/>
                </a:solidFill>
                <a:latin typeface="Calibri" panose="020F0502020204030204" pitchFamily="34" charset="0"/>
              </a:rPr>
              <a:t>John </a:t>
            </a:r>
            <a:r>
              <a:rPr lang="en-US" dirty="0" err="1">
                <a:solidFill>
                  <a:schemeClr val="bg1"/>
                </a:solidFill>
                <a:latin typeface="Calibri" panose="020F0502020204030204" pitchFamily="34" charset="0"/>
              </a:rPr>
              <a:t>Bytheway</a:t>
            </a:r>
            <a:r>
              <a:rPr lang="en-US" dirty="0">
                <a:solidFill>
                  <a:schemeClr val="bg1"/>
                </a:solidFill>
                <a:latin typeface="Calibri" panose="020F0502020204030204" pitchFamily="34" charset="0"/>
              </a:rPr>
              <a:t> </a:t>
            </a:r>
            <a:r>
              <a:rPr lang="en-US" i="1" dirty="0">
                <a:solidFill>
                  <a:schemeClr val="bg1"/>
                </a:solidFill>
                <a:latin typeface="Calibri" panose="020F0502020204030204" pitchFamily="34" charset="0"/>
              </a:rPr>
              <a:t>Isaiah for Airheads </a:t>
            </a:r>
            <a:r>
              <a:rPr lang="en-US" dirty="0">
                <a:solidFill>
                  <a:schemeClr val="bg1"/>
                </a:solidFill>
                <a:latin typeface="Calibri" panose="020F0502020204030204" pitchFamily="34" charset="0"/>
              </a:rPr>
              <a:t>p. 137, 142</a:t>
            </a:r>
          </a:p>
          <a:p>
            <a:pPr marL="342900" indent="-342900">
              <a:buFontTx/>
              <a:buAutoNum type="arabicPeriod"/>
            </a:pPr>
            <a:r>
              <a:rPr lang="en-US" dirty="0">
                <a:solidFill>
                  <a:schemeClr val="bg1"/>
                </a:solidFill>
                <a:latin typeface="Calibri" panose="020F0502020204030204" pitchFamily="34" charset="0"/>
              </a:rPr>
              <a:t>President Joseph Fielding Smith (</a:t>
            </a:r>
            <a:r>
              <a:rPr lang="en-US" i="1" dirty="0">
                <a:solidFill>
                  <a:schemeClr val="bg1"/>
                </a:solidFill>
                <a:latin typeface="Calibri" panose="020F0502020204030204" pitchFamily="34" charset="0"/>
              </a:rPr>
              <a:t>Doctrines of Salvation,</a:t>
            </a:r>
            <a:r>
              <a:rPr lang="en-US" dirty="0">
                <a:solidFill>
                  <a:schemeClr val="bg1"/>
                </a:solidFill>
                <a:latin typeface="Calibri" panose="020F0502020204030204" pitchFamily="34" charset="0"/>
              </a:rPr>
              <a:t> 3:252–53).</a:t>
            </a:r>
          </a:p>
          <a:p>
            <a:r>
              <a:rPr lang="en-US" dirty="0">
                <a:solidFill>
                  <a:schemeClr val="bg1"/>
                </a:solidFill>
                <a:latin typeface="Calibri" panose="020F0502020204030204" pitchFamily="34" charset="0"/>
              </a:rPr>
              <a:t>Presentation by ©http://fashionsbylynda.com/blog/</a:t>
            </a:r>
          </a:p>
          <a:p>
            <a:r>
              <a:rPr lang="en-US" dirty="0">
                <a:solidFill>
                  <a:schemeClr val="bg1"/>
                </a:solidFill>
                <a:latin typeface="Calibri" panose="020F0502020204030204" pitchFamily="34" charset="0"/>
              </a:rPr>
              <a:t>4. President Brigham Young (In </a:t>
            </a:r>
            <a:r>
              <a:rPr lang="en-US" i="1" dirty="0">
                <a:solidFill>
                  <a:schemeClr val="bg1"/>
                </a:solidFill>
                <a:latin typeface="Calibri" panose="020F0502020204030204" pitchFamily="34" charset="0"/>
              </a:rPr>
              <a:t>Journal of Discourses,</a:t>
            </a:r>
            <a:r>
              <a:rPr lang="en-US" dirty="0">
                <a:solidFill>
                  <a:schemeClr val="bg1"/>
                </a:solidFill>
                <a:latin typeface="Calibri" panose="020F0502020204030204" pitchFamily="34" charset="0"/>
              </a:rPr>
              <a:t> 2:268–69.)</a:t>
            </a:r>
          </a:p>
          <a:p>
            <a:r>
              <a:rPr lang="en-US" dirty="0">
                <a:solidFill>
                  <a:schemeClr val="bg1"/>
                </a:solidFill>
                <a:latin typeface="Calibri" panose="020F0502020204030204" pitchFamily="34" charset="0"/>
              </a:rPr>
              <a:t>5. Elder LeGrand Richards (</a:t>
            </a:r>
            <a:r>
              <a:rPr lang="en-US" i="1" dirty="0">
                <a:solidFill>
                  <a:schemeClr val="bg1"/>
                </a:solidFill>
                <a:latin typeface="Calibri" panose="020F0502020204030204" pitchFamily="34" charset="0"/>
              </a:rPr>
              <a:t>A Marvelous Work and a Wonder,</a:t>
            </a:r>
            <a:r>
              <a:rPr lang="en-US" dirty="0">
                <a:solidFill>
                  <a:schemeClr val="bg1"/>
                </a:solidFill>
                <a:latin typeface="Calibri" panose="020F0502020204030204" pitchFamily="34" charset="0"/>
              </a:rPr>
              <a:t> pp. 207–9)</a:t>
            </a:r>
          </a:p>
        </p:txBody>
      </p:sp>
      <p:grpSp>
        <p:nvGrpSpPr>
          <p:cNvPr id="5" name="Group 4"/>
          <p:cNvGrpSpPr/>
          <p:nvPr/>
        </p:nvGrpSpPr>
        <p:grpSpPr>
          <a:xfrm>
            <a:off x="5599923" y="586677"/>
            <a:ext cx="661141" cy="837445"/>
            <a:chOff x="7543800" y="3810000"/>
            <a:chExt cx="1143000" cy="1447800"/>
          </a:xfrm>
        </p:grpSpPr>
        <p:sp>
          <p:nvSpPr>
            <p:cNvPr id="6" name="Trapezoid 5"/>
            <p:cNvSpPr/>
            <p:nvPr/>
          </p:nvSpPr>
          <p:spPr>
            <a:xfrm rot="16200000">
              <a:off x="8243309" y="4391868"/>
              <a:ext cx="493691" cy="393290"/>
            </a:xfrm>
            <a:prstGeom prst="trapezoid">
              <a:avLst>
                <a:gd name="adj" fmla="val 41471"/>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 name="Rounded Rectangle 6"/>
            <p:cNvSpPr/>
            <p:nvPr/>
          </p:nvSpPr>
          <p:spPr>
            <a:xfrm rot="4358081">
              <a:off x="7961518" y="496857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 name="Rounded Rectangle 7"/>
            <p:cNvSpPr/>
            <p:nvPr/>
          </p:nvSpPr>
          <p:spPr>
            <a:xfrm rot="6732551">
              <a:off x="7707087" y="499302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 name="Rounded Rectangle 8"/>
            <p:cNvSpPr/>
            <p:nvPr/>
          </p:nvSpPr>
          <p:spPr>
            <a:xfrm>
              <a:off x="7546258" y="4341668"/>
              <a:ext cx="904568" cy="531668"/>
            </a:xfrm>
            <a:prstGeom prst="round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10" name="Group 9"/>
            <p:cNvGrpSpPr/>
            <p:nvPr/>
          </p:nvGrpSpPr>
          <p:grpSpPr>
            <a:xfrm>
              <a:off x="7924800" y="3810000"/>
              <a:ext cx="645353" cy="610017"/>
              <a:chOff x="7924800" y="5867400"/>
              <a:chExt cx="645353" cy="610017"/>
            </a:xfrm>
          </p:grpSpPr>
          <p:grpSp>
            <p:nvGrpSpPr>
              <p:cNvPr id="18" name="Group 13"/>
              <p:cNvGrpSpPr/>
              <p:nvPr/>
            </p:nvGrpSpPr>
            <p:grpSpPr>
              <a:xfrm>
                <a:off x="7924800" y="5867400"/>
                <a:ext cx="645353" cy="610017"/>
                <a:chOff x="3037563" y="3121795"/>
                <a:chExt cx="1250371" cy="1224010"/>
              </a:xfrm>
            </p:grpSpPr>
            <p:sp>
              <p:nvSpPr>
                <p:cNvPr id="20" name="Oval 19"/>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1" name="Oval 20"/>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2" name="Oval 21"/>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3" name="Oval 22"/>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19" name="Oval 18"/>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1" name="Group 10"/>
            <p:cNvGrpSpPr/>
            <p:nvPr/>
          </p:nvGrpSpPr>
          <p:grpSpPr>
            <a:xfrm>
              <a:off x="7543800" y="4038600"/>
              <a:ext cx="403070" cy="381000"/>
              <a:chOff x="7924800" y="5867400"/>
              <a:chExt cx="645353" cy="610017"/>
            </a:xfrm>
          </p:grpSpPr>
          <p:grpSp>
            <p:nvGrpSpPr>
              <p:cNvPr id="12" name="Group 13"/>
              <p:cNvGrpSpPr/>
              <p:nvPr/>
            </p:nvGrpSpPr>
            <p:grpSpPr>
              <a:xfrm>
                <a:off x="7924800" y="5867400"/>
                <a:ext cx="645353" cy="610017"/>
                <a:chOff x="3037563" y="3121795"/>
                <a:chExt cx="1250371" cy="1224010"/>
              </a:xfrm>
            </p:grpSpPr>
            <p:sp>
              <p:nvSpPr>
                <p:cNvPr id="14" name="Oval 13"/>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5" name="Oval 14"/>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6" name="Oval 15"/>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7" name="Oval 16"/>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13" name="Oval 12"/>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sp>
        <p:nvSpPr>
          <p:cNvPr id="24" name="Footer Placeholder 14">
            <a:extLst>
              <a:ext uri="{FF2B5EF4-FFF2-40B4-BE49-F238E27FC236}">
                <a16:creationId xmlns:a16="http://schemas.microsoft.com/office/drawing/2014/main" id="{6773264E-5350-49D6-98F4-D4C843EF5A6E}"/>
              </a:ext>
            </a:extLst>
          </p:cNvPr>
          <p:cNvSpPr>
            <a:spLocks noGrp="1"/>
          </p:cNvSpPr>
          <p:nvPr/>
        </p:nvSpPr>
        <p:spPr>
          <a:xfrm>
            <a:off x="130629" y="6452614"/>
            <a:ext cx="5469294" cy="365125"/>
          </a:xfrm>
          <a:prstGeom prst="rect">
            <a:avLst/>
          </a:prstGeom>
        </p:spPr>
        <p:txBody>
          <a:bodyPr vert="horz" lIns="91440" tIns="45720" rIns="91440" bIns="4572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200" dirty="0">
                <a:solidFill>
                  <a:schemeClr val="bg1"/>
                </a:solidFill>
                <a:latin typeface="Calibri" panose="020F0502020204030204" pitchFamily="34" charset="0"/>
              </a:rPr>
              <a:t>Presentation by ©http://fashionsbylynda.com/blog/</a:t>
            </a:r>
          </a:p>
        </p:txBody>
      </p:sp>
    </p:spTree>
    <p:extLst>
      <p:ext uri="{BB962C8B-B14F-4D97-AF65-F5344CB8AC3E}">
        <p14:creationId xmlns:p14="http://schemas.microsoft.com/office/powerpoint/2010/main" val="10725760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7FF8483-1F8C-B4BC-DA7C-A237129B1204}"/>
              </a:ext>
            </a:extLst>
          </p:cNvPr>
          <p:cNvSpPr txBox="1"/>
          <p:nvPr/>
        </p:nvSpPr>
        <p:spPr>
          <a:xfrm>
            <a:off x="95492" y="102089"/>
            <a:ext cx="6094070" cy="2031325"/>
          </a:xfrm>
          <a:prstGeom prst="rect">
            <a:avLst/>
          </a:prstGeom>
          <a:noFill/>
          <a:ln>
            <a:solidFill>
              <a:schemeClr val="tx1"/>
            </a:solidFill>
          </a:ln>
        </p:spPr>
        <p:txBody>
          <a:bodyPr wrap="square">
            <a:spAutoFit/>
          </a:bodyPr>
          <a:lstStyle/>
          <a:p>
            <a:r>
              <a:rPr lang="en-US" sz="1400" b="1" i="0" dirty="0">
                <a:solidFill>
                  <a:srgbClr val="212225"/>
                </a:solidFill>
                <a:effectLst/>
                <a:latin typeface="Calibri" panose="020F0502020204030204" pitchFamily="34" charset="0"/>
                <a:ea typeface="Calibri" panose="020F0502020204030204" pitchFamily="34" charset="0"/>
                <a:cs typeface="Calibri" panose="020F0502020204030204" pitchFamily="34" charset="0"/>
              </a:rPr>
              <a:t>Descendants of Ephraim:</a:t>
            </a:r>
          </a:p>
          <a:p>
            <a:r>
              <a:rPr lang="en-US" sz="1400" b="0" i="0" dirty="0">
                <a:solidFill>
                  <a:srgbClr val="212225"/>
                </a:solidFill>
                <a:effectLst/>
                <a:latin typeface="Calibri" panose="020F0502020204030204" pitchFamily="34" charset="0"/>
                <a:ea typeface="Calibri" panose="020F0502020204030204" pitchFamily="34" charset="0"/>
                <a:cs typeface="Calibri" panose="020F0502020204030204" pitchFamily="34" charset="0"/>
              </a:rPr>
              <a:t>Are we amiss in saying that the prophet here mentioned is Joseph Smith, to whom the priesthood came, who received the keys of the kingdom, and who raised the ensign for the gathering of the Lord’s people in our dispensation? And is he not also the “servant” in the hands of Christ, who is partly a descendant of Jesse as well as of Ephraim, or of the house of Joseph, on whom there is laid much power” (</a:t>
            </a:r>
            <a:r>
              <a:rPr lang="en-US" sz="1400" b="0" i="0" u="none" strike="noStrike" dirty="0">
                <a:solidFill>
                  <a:srgbClr val="157493"/>
                </a:solidFill>
                <a:effectLst/>
                <a:latin typeface="Calibri" panose="020F0502020204030204" pitchFamily="34" charset="0"/>
                <a:ea typeface="Calibri" panose="020F0502020204030204" pitchFamily="34" charset="0"/>
                <a:cs typeface="Calibri" panose="020F0502020204030204" pitchFamily="34" charset="0"/>
              </a:rPr>
              <a:t>D&amp;C 113:4–6</a:t>
            </a:r>
            <a:r>
              <a:rPr lang="en-US" sz="1400" b="0" i="0" dirty="0">
                <a:solidFill>
                  <a:srgbClr val="212225"/>
                </a:solidFill>
                <a:effectLst/>
                <a:latin typeface="Calibri" panose="020F0502020204030204" pitchFamily="34" charset="0"/>
                <a:ea typeface="Calibri" panose="020F0502020204030204" pitchFamily="34" charset="0"/>
                <a:cs typeface="Calibri" panose="020F0502020204030204" pitchFamily="34" charset="0"/>
              </a:rPr>
              <a:t>)?</a:t>
            </a:r>
          </a:p>
          <a:p>
            <a:r>
              <a:rPr lang="en-US" sz="1400" dirty="0">
                <a:solidFill>
                  <a:srgbClr val="212225"/>
                </a:solidFill>
                <a:latin typeface="Calibri" panose="020F0502020204030204" pitchFamily="34" charset="0"/>
                <a:ea typeface="Calibri" panose="020F0502020204030204" pitchFamily="34" charset="0"/>
                <a:cs typeface="Calibri" panose="020F0502020204030204" pitchFamily="34" charset="0"/>
              </a:rPr>
              <a:t>Elder Bruce R. McConkie</a:t>
            </a:r>
            <a:r>
              <a:rPr lang="en-US" sz="1400" b="0" i="0" dirty="0">
                <a:solidFill>
                  <a:srgbClr val="212225"/>
                </a:solidFill>
                <a:effectLst/>
                <a:latin typeface="Calibri" panose="020F0502020204030204" pitchFamily="34" charset="0"/>
                <a:ea typeface="Calibri" panose="020F0502020204030204" pitchFamily="34" charset="0"/>
                <a:cs typeface="Calibri" panose="020F0502020204030204" pitchFamily="34" charset="0"/>
              </a:rPr>
              <a:t> (</a:t>
            </a:r>
            <a:r>
              <a:rPr lang="en-US" sz="1400" b="0" i="1" dirty="0">
                <a:solidFill>
                  <a:srgbClr val="212225"/>
                </a:solidFill>
                <a:effectLst/>
                <a:latin typeface="Calibri" panose="020F0502020204030204" pitchFamily="34" charset="0"/>
                <a:ea typeface="Calibri" panose="020F0502020204030204" pitchFamily="34" charset="0"/>
                <a:cs typeface="Calibri" panose="020F0502020204030204" pitchFamily="34" charset="0"/>
              </a:rPr>
              <a:t>The Millennial Messiah: The Second Coming of the Son of Man</a:t>
            </a:r>
            <a:r>
              <a:rPr lang="en-US" sz="1400" b="0" i="0" dirty="0">
                <a:solidFill>
                  <a:srgbClr val="212225"/>
                </a:solidFill>
                <a:effectLst/>
                <a:latin typeface="Calibri" panose="020F0502020204030204" pitchFamily="34" charset="0"/>
                <a:ea typeface="Calibri" panose="020F0502020204030204" pitchFamily="34" charset="0"/>
                <a:cs typeface="Calibri" panose="020F0502020204030204" pitchFamily="34" charset="0"/>
              </a:rPr>
              <a:t> [1982], 339–40)</a:t>
            </a:r>
            <a:endParaRPr lang="en-US" sz="1400" dirty="0">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5AC4AF48-83F2-2D52-0B5A-A0D1888EB27F}"/>
              </a:ext>
            </a:extLst>
          </p:cNvPr>
          <p:cNvSpPr txBox="1"/>
          <p:nvPr/>
        </p:nvSpPr>
        <p:spPr>
          <a:xfrm>
            <a:off x="95492" y="2133414"/>
            <a:ext cx="6094070" cy="4001095"/>
          </a:xfrm>
          <a:prstGeom prst="rect">
            <a:avLst/>
          </a:prstGeom>
          <a:noFill/>
          <a:ln>
            <a:solidFill>
              <a:schemeClr val="tx1"/>
            </a:solidFill>
          </a:ln>
        </p:spPr>
        <p:txBody>
          <a:bodyPr wrap="square">
            <a:spAutoFit/>
          </a:bodyPr>
          <a:lstStyle/>
          <a:p>
            <a:pPr algn="l" fontAlgn="base">
              <a:spcAft>
                <a:spcPts val="1200"/>
              </a:spcAft>
              <a:buNone/>
            </a:pPr>
            <a:r>
              <a:rPr lang="en-US" b="1" i="0" dirty="0">
                <a:effectLst/>
                <a:latin typeface="Calibri" panose="020F0502020204030204" pitchFamily="34" charset="0"/>
                <a:ea typeface="Calibri" panose="020F0502020204030204" pitchFamily="34" charset="0"/>
                <a:cs typeface="Calibri" panose="020F0502020204030204" pitchFamily="34" charset="0"/>
              </a:rPr>
              <a:t>Ensign: </a:t>
            </a:r>
          </a:p>
          <a:p>
            <a:pPr algn="l" fontAlgn="base">
              <a:spcAft>
                <a:spcPts val="1200"/>
              </a:spcAft>
              <a:buNone/>
            </a:pPr>
            <a:r>
              <a:rPr lang="en-US" b="0" i="0" dirty="0">
                <a:effectLst/>
                <a:latin typeface="Calibri" panose="020F0502020204030204" pitchFamily="34" charset="0"/>
                <a:ea typeface="Calibri" panose="020F0502020204030204" pitchFamily="34" charset="0"/>
                <a:cs typeface="Calibri" panose="020F0502020204030204" pitchFamily="34" charset="0"/>
              </a:rPr>
              <a:t>In a scriptural context an ensign, or a standard, is a flag around which people would gather in a unity of purpose. In ancient times a standard served as a rallying point for soldiers in battle. Symbolically speaking, the Book of Mormon and the restored Church of Jesus Christ are standards to all nations. (See Guide to the Scriptures, “</a:t>
            </a:r>
            <a:r>
              <a:rPr lang="en-US" b="0" i="1" u="none" strike="noStrike" dirty="0">
                <a:effectLst/>
                <a:latin typeface="Calibri" panose="020F0502020204030204" pitchFamily="34" charset="0"/>
                <a:ea typeface="Calibri" panose="020F0502020204030204" pitchFamily="34" charset="0"/>
                <a:cs typeface="Calibri" panose="020F0502020204030204" pitchFamily="34" charset="0"/>
              </a:rPr>
              <a:t>Ensign</a:t>
            </a:r>
            <a:r>
              <a:rPr lang="en-US" b="0" i="0" dirty="0">
                <a:effectLst/>
                <a:latin typeface="Calibri" panose="020F0502020204030204" pitchFamily="34" charset="0"/>
                <a:ea typeface="Calibri" panose="020F0502020204030204" pitchFamily="34" charset="0"/>
                <a:cs typeface="Calibri" panose="020F0502020204030204" pitchFamily="34" charset="0"/>
              </a:rPr>
              <a:t>,” Gospel Library.)</a:t>
            </a:r>
          </a:p>
          <a:p>
            <a:pPr algn="l" fontAlgn="base">
              <a:spcAft>
                <a:spcPts val="1200"/>
              </a:spcAft>
              <a:buNone/>
            </a:pPr>
            <a:r>
              <a:rPr lang="en-US" b="0" i="0" dirty="0">
                <a:effectLst/>
                <a:latin typeface="Calibri" panose="020F0502020204030204" pitchFamily="34" charset="0"/>
                <a:ea typeface="Calibri" panose="020F0502020204030204" pitchFamily="34" charset="0"/>
                <a:cs typeface="Calibri" panose="020F0502020204030204" pitchFamily="34" charset="0"/>
              </a:rPr>
              <a:t>Without a doubt, one of the great standards of these latter days is this magnificent general conference, where the great work and plan of our Heavenly Father “to bring to pass the immortality and eternal life of man” (</a:t>
            </a:r>
            <a:r>
              <a:rPr lang="en-US" b="0" i="0" u="none" strike="noStrike" dirty="0">
                <a:effectLst/>
                <a:latin typeface="Calibri" panose="020F0502020204030204" pitchFamily="34" charset="0"/>
                <a:ea typeface="Calibri" panose="020F0502020204030204" pitchFamily="34" charset="0"/>
                <a:cs typeface="Calibri" panose="020F0502020204030204" pitchFamily="34" charset="0"/>
              </a:rPr>
              <a:t>Moses 1:39</a:t>
            </a:r>
            <a:r>
              <a:rPr lang="en-US" b="0" i="0" dirty="0">
                <a:effectLst/>
                <a:latin typeface="Calibri" panose="020F0502020204030204" pitchFamily="34" charset="0"/>
                <a:ea typeface="Calibri" panose="020F0502020204030204" pitchFamily="34" charset="0"/>
                <a:cs typeface="Calibri" panose="020F0502020204030204" pitchFamily="34" charset="0"/>
              </a:rPr>
              <a:t>) is continually proclaimed. (“</a:t>
            </a:r>
            <a:r>
              <a:rPr lang="en-US" b="0" i="0" u="none" strike="noStrike" dirty="0">
                <a:effectLst/>
                <a:latin typeface="Calibri" panose="020F0502020204030204" pitchFamily="34" charset="0"/>
                <a:ea typeface="Calibri" panose="020F0502020204030204" pitchFamily="34" charset="0"/>
                <a:cs typeface="Calibri" panose="020F0502020204030204" pitchFamily="34" charset="0"/>
              </a:rPr>
              <a:t>That Our Light May Be a Standard for the Nations</a:t>
            </a:r>
            <a:r>
              <a:rPr lang="en-US" b="0" i="0" dirty="0">
                <a:effectLst/>
                <a:latin typeface="Calibri" panose="020F0502020204030204" pitchFamily="34" charset="0"/>
                <a:ea typeface="Calibri" panose="020F0502020204030204" pitchFamily="34" charset="0"/>
                <a:cs typeface="Calibri" panose="020F0502020204030204" pitchFamily="34" charset="0"/>
              </a:rPr>
              <a:t>,” </a:t>
            </a:r>
            <a:r>
              <a:rPr lang="en-US" b="0" i="1" dirty="0">
                <a:effectLst/>
                <a:latin typeface="Calibri" panose="020F0502020204030204" pitchFamily="34" charset="0"/>
                <a:ea typeface="Calibri" panose="020F0502020204030204" pitchFamily="34" charset="0"/>
                <a:cs typeface="Calibri" panose="020F0502020204030204" pitchFamily="34" charset="0"/>
              </a:rPr>
              <a:t>Ensign</a:t>
            </a:r>
            <a:r>
              <a:rPr lang="en-US" b="0" i="0" dirty="0">
                <a:effectLst/>
                <a:latin typeface="Calibri" panose="020F0502020204030204" pitchFamily="34" charset="0"/>
                <a:ea typeface="Calibri" panose="020F0502020204030204" pitchFamily="34" charset="0"/>
                <a:cs typeface="Calibri" panose="020F0502020204030204" pitchFamily="34" charset="0"/>
              </a:rPr>
              <a:t> or </a:t>
            </a:r>
            <a:r>
              <a:rPr lang="en-US" b="0" i="1" dirty="0">
                <a:effectLst/>
                <a:latin typeface="Calibri" panose="020F0502020204030204" pitchFamily="34" charset="0"/>
                <a:ea typeface="Calibri" panose="020F0502020204030204" pitchFamily="34" charset="0"/>
                <a:cs typeface="Calibri" panose="020F0502020204030204" pitchFamily="34" charset="0"/>
              </a:rPr>
              <a:t>Liahona</a:t>
            </a:r>
            <a:r>
              <a:rPr lang="en-US" b="0" i="0" dirty="0">
                <a:effectLst/>
                <a:latin typeface="Calibri" panose="020F0502020204030204" pitchFamily="34" charset="0"/>
                <a:ea typeface="Calibri" panose="020F0502020204030204" pitchFamily="34" charset="0"/>
                <a:cs typeface="Calibri" panose="020F0502020204030204" pitchFamily="34" charset="0"/>
              </a:rPr>
              <a:t>, May 2017, 125)</a:t>
            </a:r>
          </a:p>
        </p:txBody>
      </p:sp>
      <p:sp>
        <p:nvSpPr>
          <p:cNvPr id="7" name="TextBox 6">
            <a:extLst>
              <a:ext uri="{FF2B5EF4-FFF2-40B4-BE49-F238E27FC236}">
                <a16:creationId xmlns:a16="http://schemas.microsoft.com/office/drawing/2014/main" id="{7659FBAD-0DA2-23E4-52F8-E1D5CFF02928}"/>
              </a:ext>
            </a:extLst>
          </p:cNvPr>
          <p:cNvSpPr txBox="1"/>
          <p:nvPr/>
        </p:nvSpPr>
        <p:spPr>
          <a:xfrm>
            <a:off x="6189562" y="102089"/>
            <a:ext cx="5906946" cy="2246769"/>
          </a:xfrm>
          <a:prstGeom prst="rect">
            <a:avLst/>
          </a:prstGeom>
          <a:noFill/>
          <a:ln>
            <a:solidFill>
              <a:schemeClr val="tx1"/>
            </a:solidFill>
          </a:ln>
        </p:spPr>
        <p:txBody>
          <a:bodyPr wrap="square">
            <a:spAutoFit/>
          </a:bodyPr>
          <a:lstStyle/>
          <a:p>
            <a:r>
              <a:rPr lang="en-US" sz="1400" b="1" dirty="0">
                <a:solidFill>
                  <a:srgbClr val="212225"/>
                </a:solidFill>
                <a:latin typeface="Calibri" panose="020F0502020204030204" pitchFamily="34" charset="0"/>
                <a:ea typeface="Calibri" panose="020F0502020204030204" pitchFamily="34" charset="0"/>
                <a:cs typeface="Calibri" panose="020F0502020204030204" pitchFamily="34" charset="0"/>
              </a:rPr>
              <a:t>Ensign:</a:t>
            </a:r>
          </a:p>
          <a:p>
            <a:r>
              <a:rPr lang="en-US" sz="1400" dirty="0">
                <a:solidFill>
                  <a:srgbClr val="212225"/>
                </a:solidFill>
                <a:latin typeface="Calibri" panose="020F0502020204030204" pitchFamily="34" charset="0"/>
                <a:ea typeface="Calibri" panose="020F0502020204030204" pitchFamily="34" charset="0"/>
                <a:cs typeface="Calibri" panose="020F0502020204030204" pitchFamily="34" charset="0"/>
              </a:rPr>
              <a:t>Over</a:t>
            </a:r>
            <a:r>
              <a:rPr lang="en-US" sz="1400" b="0" i="0" dirty="0">
                <a:solidFill>
                  <a:srgbClr val="212225"/>
                </a:solidFill>
                <a:effectLst/>
                <a:latin typeface="Calibri" panose="020F0502020204030204" pitchFamily="34" charset="0"/>
                <a:ea typeface="Calibri" panose="020F0502020204030204" pitchFamily="34" charset="0"/>
                <a:cs typeface="Calibri" panose="020F0502020204030204" pitchFamily="34" charset="0"/>
              </a:rPr>
              <a:t> 125 years ago, in the little town of Fayette, Seneca County, New York, the Lord set up an ensign to the nations. It was in fulfilment of the prediction made by the Prophet Isaiah…. That ensign was the Church of Jesus Christ of Latter-day Saints, which was established for the last time, never again to be destroyed or given to other people [see </a:t>
            </a:r>
            <a:r>
              <a:rPr lang="en-US" sz="1400" b="0" i="0" u="none" strike="noStrike" dirty="0">
                <a:solidFill>
                  <a:srgbClr val="157493"/>
                </a:solidFill>
                <a:effectLst/>
                <a:latin typeface="Calibri" panose="020F0502020204030204" pitchFamily="34" charset="0"/>
                <a:ea typeface="Calibri" panose="020F0502020204030204" pitchFamily="34" charset="0"/>
                <a:cs typeface="Calibri" panose="020F0502020204030204" pitchFamily="34" charset="0"/>
              </a:rPr>
              <a:t>Daniel 2:44</a:t>
            </a:r>
            <a:r>
              <a:rPr lang="en-US" sz="1400" b="0" i="0" dirty="0">
                <a:solidFill>
                  <a:srgbClr val="212225"/>
                </a:solidFill>
                <a:effectLst/>
                <a:latin typeface="Calibri" panose="020F0502020204030204" pitchFamily="34" charset="0"/>
                <a:ea typeface="Calibri" panose="020F0502020204030204" pitchFamily="34" charset="0"/>
                <a:cs typeface="Calibri" panose="020F0502020204030204" pitchFamily="34" charset="0"/>
              </a:rPr>
              <a:t>]. It was the greatest event the world has seen since the day that the Redeemer was lifted upon the cross and worked out the infinite and eternal atonement. It meant more to mankind than anything else that has occurred since that day. President Joseph Fielding Smith  (</a:t>
            </a:r>
            <a:r>
              <a:rPr lang="en-US" sz="1400" b="0" i="1" dirty="0">
                <a:solidFill>
                  <a:srgbClr val="212225"/>
                </a:solidFill>
                <a:effectLst/>
                <a:latin typeface="Calibri" panose="020F0502020204030204" pitchFamily="34" charset="0"/>
                <a:ea typeface="Calibri" panose="020F0502020204030204" pitchFamily="34" charset="0"/>
                <a:cs typeface="Calibri" panose="020F0502020204030204" pitchFamily="34" charset="0"/>
              </a:rPr>
              <a:t>Doctrines of Salvation</a:t>
            </a:r>
            <a:r>
              <a:rPr lang="en-US" sz="1400" b="0" i="0" dirty="0">
                <a:solidFill>
                  <a:srgbClr val="212225"/>
                </a:solidFill>
                <a:effectLst/>
                <a:latin typeface="Calibri" panose="020F0502020204030204" pitchFamily="34" charset="0"/>
                <a:ea typeface="Calibri" panose="020F0502020204030204" pitchFamily="34" charset="0"/>
                <a:cs typeface="Calibri" panose="020F0502020204030204" pitchFamily="34" charset="0"/>
              </a:rPr>
              <a:t>, comp. Bruce R. McConkie, [1955], 3:254–55)</a:t>
            </a:r>
            <a:endParaRPr lang="en-US" sz="14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318866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3285" y="123655"/>
            <a:ext cx="6096000" cy="6555641"/>
          </a:xfrm>
          <a:prstGeom prst="rect">
            <a:avLst/>
          </a:prstGeom>
          <a:ln>
            <a:solidFill>
              <a:schemeClr val="tx1"/>
            </a:solidFill>
          </a:ln>
        </p:spPr>
        <p:txBody>
          <a:bodyPr>
            <a:spAutoFit/>
          </a:bodyPr>
          <a:lstStyle/>
          <a:p>
            <a:r>
              <a:rPr lang="en-US" sz="1200" dirty="0">
                <a:latin typeface="Calibri" panose="020F0502020204030204" pitchFamily="34" charset="0"/>
              </a:rPr>
              <a:t>Moab was the eldest son of Lot’s older daughter (see Genesis 19:37). His people settled east of the Dead Sea from the </a:t>
            </a:r>
            <a:r>
              <a:rPr lang="en-US" sz="1200" dirty="0" err="1">
                <a:latin typeface="Calibri" panose="020F0502020204030204" pitchFamily="34" charset="0"/>
              </a:rPr>
              <a:t>Zered</a:t>
            </a:r>
            <a:r>
              <a:rPr lang="en-US" sz="1200" dirty="0">
                <a:latin typeface="Calibri" panose="020F0502020204030204" pitchFamily="34" charset="0"/>
              </a:rPr>
              <a:t> River northward. The Moabites were cousins of the Israelites; but there was continual strife between them, and the Lord used them as His chastening rod against Israel. </a:t>
            </a:r>
          </a:p>
          <a:p>
            <a:endParaRPr lang="en-US" sz="1200" dirty="0">
              <a:latin typeface="Calibri" panose="020F0502020204030204" pitchFamily="34" charset="0"/>
            </a:endParaRPr>
          </a:p>
          <a:p>
            <a:r>
              <a:rPr lang="en-US" sz="1200" dirty="0">
                <a:latin typeface="Calibri" panose="020F0502020204030204" pitchFamily="34" charset="0"/>
              </a:rPr>
              <a:t>Nevertheless, lest Israel feel that the wickedness of the Moabites was preferred before the Lord, Isaiah revealed the Moabites’ destiny in these two chapters. </a:t>
            </a:r>
          </a:p>
          <a:p>
            <a:endParaRPr lang="en-US" sz="1200" dirty="0">
              <a:latin typeface="Calibri" panose="020F0502020204030204" pitchFamily="34" charset="0"/>
            </a:endParaRPr>
          </a:p>
          <a:p>
            <a:r>
              <a:rPr lang="en-US" sz="1200" dirty="0">
                <a:latin typeface="Calibri" panose="020F0502020204030204" pitchFamily="34" charset="0"/>
              </a:rPr>
              <a:t>Isaiah promised that some day the Lord would remember His covenants with Israel and gather them from the world and establish His covenant with them forever, while Moab would receive the sentence of destruction. </a:t>
            </a:r>
          </a:p>
          <a:p>
            <a:endParaRPr lang="en-US" sz="1200" dirty="0">
              <a:latin typeface="Calibri" panose="020F0502020204030204" pitchFamily="34" charset="0"/>
            </a:endParaRPr>
          </a:p>
          <a:p>
            <a:r>
              <a:rPr lang="en-US" sz="1200" dirty="0">
                <a:latin typeface="Calibri" panose="020F0502020204030204" pitchFamily="34" charset="0"/>
              </a:rPr>
              <a:t>In this sense Moab was also a symbol for the wicked world, and none of her powerful cities nor her lucrative trade routes nor her prominence among her sister nations would be able to stand in that day, but all would be destroyed.</a:t>
            </a:r>
          </a:p>
          <a:p>
            <a:endParaRPr lang="en-US" sz="1200" dirty="0">
              <a:latin typeface="Calibri" panose="020F0502020204030204" pitchFamily="34" charset="0"/>
            </a:endParaRPr>
          </a:p>
          <a:p>
            <a:pPr fontAlgn="base"/>
            <a:r>
              <a:rPr lang="en-US" sz="1200" dirty="0">
                <a:latin typeface="Calibri" panose="020F0502020204030204" pitchFamily="34" charset="0"/>
              </a:rPr>
              <a:t>The cry of destruction of Moab is universal, even beyond her borders to </a:t>
            </a:r>
            <a:r>
              <a:rPr lang="en-US" sz="1200" dirty="0" err="1">
                <a:latin typeface="Calibri" panose="020F0502020204030204" pitchFamily="34" charset="0"/>
              </a:rPr>
              <a:t>Eglaim</a:t>
            </a:r>
            <a:r>
              <a:rPr lang="en-US" sz="1200" dirty="0">
                <a:latin typeface="Calibri" panose="020F0502020204030204" pitchFamily="34" charset="0"/>
              </a:rPr>
              <a:t> (</a:t>
            </a:r>
            <a:r>
              <a:rPr lang="en-US" sz="1200" dirty="0" err="1">
                <a:latin typeface="Calibri" panose="020F0502020204030204" pitchFamily="34" charset="0"/>
              </a:rPr>
              <a:t>En-Eglaim</a:t>
            </a:r>
            <a:r>
              <a:rPr lang="en-US" sz="1200" dirty="0">
                <a:latin typeface="Calibri" panose="020F0502020204030204" pitchFamily="34" charset="0"/>
              </a:rPr>
              <a:t>) northwest of the Salt Sea. To show the extent of the tragedy that Moab would experience, Isaiah prophesied that the heart of the rich pastoral land around </a:t>
            </a:r>
            <a:r>
              <a:rPr lang="en-US" sz="1200" dirty="0" err="1">
                <a:latin typeface="Calibri" panose="020F0502020204030204" pitchFamily="34" charset="0"/>
              </a:rPr>
              <a:t>Dibon</a:t>
            </a:r>
            <a:r>
              <a:rPr lang="en-US" sz="1200" dirty="0">
                <a:latin typeface="Calibri" panose="020F0502020204030204" pitchFamily="34" charset="0"/>
              </a:rPr>
              <a:t> would have its waters (called </a:t>
            </a:r>
            <a:r>
              <a:rPr lang="en-US" sz="1200" dirty="0" err="1">
                <a:latin typeface="Calibri" panose="020F0502020204030204" pitchFamily="34" charset="0"/>
              </a:rPr>
              <a:t>Dimon</a:t>
            </a:r>
            <a:r>
              <a:rPr lang="en-US" sz="1200" dirty="0">
                <a:latin typeface="Calibri" panose="020F0502020204030204" pitchFamily="34" charset="0"/>
              </a:rPr>
              <a:t>) stained with the blood of the people. In other words, there would be widespread slaughter and destruction of the people, the enemy penetrating even the very heart of Moab.</a:t>
            </a:r>
          </a:p>
          <a:p>
            <a:pPr fontAlgn="base"/>
            <a:r>
              <a:rPr lang="en-US" sz="1200" dirty="0">
                <a:latin typeface="Calibri" panose="020F0502020204030204" pitchFamily="34" charset="0"/>
              </a:rPr>
              <a:t>In the Hebrew text, the word translated “lion” is actually a single lion. Isaiah revealed that the relationship of Judah and Moab would change, for the “lion,” Judah, would come upon the remnant of Moab that was spared and make them her vassal.</a:t>
            </a:r>
          </a:p>
          <a:p>
            <a:endParaRPr lang="en-US" sz="1200" dirty="0">
              <a:latin typeface="Calibri" panose="020F0502020204030204" pitchFamily="34" charset="0"/>
            </a:endParaRPr>
          </a:p>
          <a:p>
            <a:pPr fontAlgn="base"/>
            <a:r>
              <a:rPr lang="en-US" sz="1200" dirty="0">
                <a:latin typeface="Calibri" panose="020F0502020204030204" pitchFamily="34" charset="0"/>
              </a:rPr>
              <a:t>The nations of the earth who are likened to Moab are high and mighty forces but will be brought to howl and mourn. Their defenses will come to naught, their wealth and abundance of food will fail, and in place of their joy, as they suppose, they will be pierced with sorrow to the center. At that day all the world will finally come to understand that wickedness never was happiness.</a:t>
            </a:r>
          </a:p>
          <a:p>
            <a:pPr fontAlgn="base"/>
            <a:r>
              <a:rPr lang="en-US" sz="1200" dirty="0">
                <a:latin typeface="Calibri" panose="020F0502020204030204" pitchFamily="34" charset="0"/>
              </a:rPr>
              <a:t>Although Moab was Israel’s bitter enemy, Isaiah still wept over the great tragedy of her sin and resulting destruction within three years.</a:t>
            </a:r>
          </a:p>
          <a:p>
            <a:pPr fontAlgn="base"/>
            <a:endParaRPr lang="en-US" sz="1200" dirty="0">
              <a:latin typeface="Calibri" panose="020F0502020204030204" pitchFamily="34" charset="0"/>
            </a:endParaRPr>
          </a:p>
          <a:p>
            <a:pPr fontAlgn="base"/>
            <a:r>
              <a:rPr lang="en-US" sz="1200" dirty="0">
                <a:latin typeface="Calibri" panose="020F0502020204030204" pitchFamily="34" charset="0"/>
              </a:rPr>
              <a:t>Old Testament Institute Manual </a:t>
            </a:r>
            <a:r>
              <a:rPr lang="en-US" sz="1200" i="1" dirty="0">
                <a:latin typeface="Calibri" panose="020F0502020204030204" pitchFamily="34" charset="0"/>
              </a:rPr>
              <a:t>A Voice of Warning to the Wicked</a:t>
            </a:r>
            <a:endParaRPr lang="en-US" sz="1200" dirty="0">
              <a:latin typeface="Calibri" panose="020F0502020204030204" pitchFamily="34" charset="0"/>
            </a:endParaRPr>
          </a:p>
        </p:txBody>
      </p:sp>
      <p:pic>
        <p:nvPicPr>
          <p:cNvPr id="19458" name="Picture 2" descr="cities of Moa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4861" y="365553"/>
            <a:ext cx="3682329" cy="634884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0457644" y="592428"/>
            <a:ext cx="1635617" cy="369332"/>
          </a:xfrm>
          <a:prstGeom prst="rect">
            <a:avLst/>
          </a:prstGeom>
          <a:noFill/>
        </p:spPr>
        <p:txBody>
          <a:bodyPr wrap="square" rtlCol="0">
            <a:spAutoFit/>
          </a:bodyPr>
          <a:lstStyle/>
          <a:p>
            <a:r>
              <a:rPr lang="en-US" dirty="0">
                <a:latin typeface="Calibri" panose="020F0502020204030204" pitchFamily="34" charset="0"/>
              </a:rPr>
              <a:t>Isaiah 15-16</a:t>
            </a:r>
          </a:p>
        </p:txBody>
      </p:sp>
    </p:spTree>
    <p:extLst>
      <p:ext uri="{BB962C8B-B14F-4D97-AF65-F5344CB8AC3E}">
        <p14:creationId xmlns:p14="http://schemas.microsoft.com/office/powerpoint/2010/main" val="9557495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lblau\Pictures\My Scans\2013-09 (Sep)\judah0001.jpg"/>
          <p:cNvPicPr>
            <a:picLocks noChangeAspect="1" noChangeArrowheads="1"/>
          </p:cNvPicPr>
          <p:nvPr/>
        </p:nvPicPr>
        <p:blipFill>
          <a:blip r:embed="rId2" cstate="print"/>
          <a:srcRect l="4430" t="486" r="2260" b="1912"/>
          <a:stretch>
            <a:fillRect/>
          </a:stretch>
        </p:blipFill>
        <p:spPr bwMode="auto">
          <a:xfrm>
            <a:off x="8267700" y="1103768"/>
            <a:ext cx="2934269" cy="4572000"/>
          </a:xfrm>
          <a:prstGeom prst="rect">
            <a:avLst/>
          </a:prstGeom>
          <a:noFill/>
        </p:spPr>
      </p:pic>
      <p:sp>
        <p:nvSpPr>
          <p:cNvPr id="4" name="TextBox 3"/>
          <p:cNvSpPr txBox="1"/>
          <p:nvPr/>
        </p:nvSpPr>
        <p:spPr>
          <a:xfrm>
            <a:off x="5867399" y="228600"/>
            <a:ext cx="6065067" cy="707886"/>
          </a:xfrm>
          <a:prstGeom prst="rect">
            <a:avLst/>
          </a:prstGeom>
          <a:noFill/>
        </p:spPr>
        <p:txBody>
          <a:bodyPr wrap="square" rtlCol="0">
            <a:spAutoFit/>
          </a:bodyPr>
          <a:lstStyle/>
          <a:p>
            <a:r>
              <a:rPr lang="en-US" sz="2800" dirty="0">
                <a:latin typeface="Calibri" panose="020F0502020204030204" pitchFamily="34" charset="0"/>
              </a:rPr>
              <a:t>Chiasmus  Isaiah 10:1-34/2 Nephi 20 </a:t>
            </a:r>
            <a:r>
              <a:rPr lang="en-US" sz="1200" dirty="0">
                <a:latin typeface="Calibri" panose="020F0502020204030204" pitchFamily="34" charset="0"/>
              </a:rPr>
              <a:t>Victor Ludlow</a:t>
            </a:r>
          </a:p>
        </p:txBody>
      </p:sp>
      <p:sp>
        <p:nvSpPr>
          <p:cNvPr id="5" name="TextBox 4"/>
          <p:cNvSpPr txBox="1"/>
          <p:nvPr/>
        </p:nvSpPr>
        <p:spPr>
          <a:xfrm>
            <a:off x="519065" y="228600"/>
            <a:ext cx="7239000" cy="6555641"/>
          </a:xfrm>
          <a:prstGeom prst="rect">
            <a:avLst/>
          </a:prstGeom>
          <a:noFill/>
        </p:spPr>
        <p:txBody>
          <a:bodyPr wrap="square" rtlCol="0">
            <a:spAutoFit/>
          </a:bodyPr>
          <a:lstStyle/>
          <a:p>
            <a:pPr marL="342900" indent="-342900">
              <a:buAutoNum type="alphaUcPeriod"/>
            </a:pPr>
            <a:r>
              <a:rPr lang="en-US" sz="1400" dirty="0">
                <a:latin typeface="Calibri" panose="020F0502020204030204" pitchFamily="34" charset="0"/>
              </a:rPr>
              <a:t>The wicked will bow down (vs. 1-4)</a:t>
            </a:r>
          </a:p>
          <a:p>
            <a:pPr marL="342900" indent="-342900">
              <a:buAutoNum type="alphaUcPeriod"/>
            </a:pPr>
            <a:endParaRPr lang="en-US" sz="1400" dirty="0">
              <a:latin typeface="Calibri" panose="020F0502020204030204" pitchFamily="34" charset="0"/>
            </a:endParaRPr>
          </a:p>
          <a:p>
            <a:pPr marL="342900" indent="-342900"/>
            <a:r>
              <a:rPr lang="en-US" sz="1400" dirty="0">
                <a:latin typeface="Calibri" panose="020F0502020204030204" pitchFamily="34" charset="0"/>
              </a:rPr>
              <a:t>     B. Assyria raised by the Lord (5)</a:t>
            </a:r>
          </a:p>
          <a:p>
            <a:pPr marL="342900" indent="-342900"/>
            <a:endParaRPr lang="en-US" sz="1400" dirty="0">
              <a:latin typeface="Calibri" panose="020F0502020204030204" pitchFamily="34" charset="0"/>
            </a:endParaRPr>
          </a:p>
          <a:p>
            <a:pPr marL="342900" indent="-342900"/>
            <a:r>
              <a:rPr lang="en-US" sz="1400" dirty="0">
                <a:latin typeface="Calibri" panose="020F0502020204030204" pitchFamily="34" charset="0"/>
              </a:rPr>
              <a:t>          C. The Assyrian king speaks against Jerusalem (6-11)</a:t>
            </a:r>
          </a:p>
          <a:p>
            <a:pPr marL="342900" indent="-342900"/>
            <a:endParaRPr lang="en-US" sz="1400" dirty="0">
              <a:latin typeface="Calibri" panose="020F0502020204030204" pitchFamily="34" charset="0"/>
            </a:endParaRPr>
          </a:p>
          <a:p>
            <a:pPr marL="342900" indent="-342900"/>
            <a:r>
              <a:rPr lang="en-US" sz="1400" dirty="0">
                <a:latin typeface="Calibri" panose="020F0502020204030204" pitchFamily="34" charset="0"/>
              </a:rPr>
              <a:t>               D. The Lord will punish proud Assyria (12-14)</a:t>
            </a:r>
          </a:p>
          <a:p>
            <a:pPr marL="342900" indent="-342900"/>
            <a:endParaRPr lang="en-US" sz="1400" dirty="0">
              <a:latin typeface="Calibri" panose="020F0502020204030204" pitchFamily="34" charset="0"/>
            </a:endParaRPr>
          </a:p>
          <a:p>
            <a:pPr marL="342900" indent="-342900"/>
            <a:r>
              <a:rPr lang="en-US" sz="1400" dirty="0">
                <a:latin typeface="Calibri" panose="020F0502020204030204" pitchFamily="34" charset="0"/>
              </a:rPr>
              <a:t>	            E. An ax is used as a tool (15)</a:t>
            </a:r>
          </a:p>
          <a:p>
            <a:pPr marL="342900" indent="-342900"/>
            <a:endParaRPr lang="en-US" sz="1400" dirty="0">
              <a:latin typeface="Calibri" panose="020F0502020204030204" pitchFamily="34" charset="0"/>
            </a:endParaRPr>
          </a:p>
          <a:p>
            <a:pPr marL="342900" indent="-342900"/>
            <a:r>
              <a:rPr lang="en-US" sz="1400" dirty="0">
                <a:latin typeface="Calibri" panose="020F0502020204030204" pitchFamily="34" charset="0"/>
              </a:rPr>
              <a:t>		  F. The Lord is a burning fire in the land (16-17)</a:t>
            </a:r>
          </a:p>
          <a:p>
            <a:pPr marL="342900" indent="-342900"/>
            <a:endParaRPr lang="en-US" sz="1400" dirty="0">
              <a:latin typeface="Calibri" panose="020F0502020204030204" pitchFamily="34" charset="0"/>
            </a:endParaRPr>
          </a:p>
          <a:p>
            <a:pPr marL="342900" indent="-342900"/>
            <a:r>
              <a:rPr lang="en-US" sz="1400" dirty="0">
                <a:latin typeface="Calibri" panose="020F0502020204030204" pitchFamily="34" charset="0"/>
              </a:rPr>
              <a:t>		      G. Out of all the  (multitudes)—only a remnant returns (18-19)</a:t>
            </a:r>
          </a:p>
          <a:p>
            <a:pPr marL="342900" indent="-342900"/>
            <a:endParaRPr lang="en-US" sz="1400" dirty="0">
              <a:latin typeface="Calibri" panose="020F0502020204030204" pitchFamily="34" charset="0"/>
            </a:endParaRPr>
          </a:p>
          <a:p>
            <a:pPr marL="342900" indent="-342900"/>
            <a:r>
              <a:rPr lang="en-US" sz="1400" dirty="0">
                <a:latin typeface="Calibri" panose="020F0502020204030204" pitchFamily="34" charset="0"/>
              </a:rPr>
              <a:t>		</a:t>
            </a:r>
            <a:r>
              <a:rPr lang="en-US" sz="1400" b="1" dirty="0">
                <a:latin typeface="Calibri" panose="020F0502020204030204" pitchFamily="34" charset="0"/>
              </a:rPr>
              <a:t>            H. A remnant of Israel shall return to the Lord (20-21)</a:t>
            </a:r>
          </a:p>
          <a:p>
            <a:pPr marL="342900" indent="-342900"/>
            <a:endParaRPr lang="en-US" sz="1400" dirty="0">
              <a:latin typeface="Calibri" panose="020F0502020204030204" pitchFamily="34" charset="0"/>
            </a:endParaRPr>
          </a:p>
          <a:p>
            <a:pPr marL="342900" indent="-342900"/>
            <a:r>
              <a:rPr lang="en-US" sz="1400" dirty="0">
                <a:latin typeface="Calibri" panose="020F0502020204030204" pitchFamily="34" charset="0"/>
              </a:rPr>
              <a:t>		       G. Out of the ‘sand of the sea’—only a remnant returns (22)</a:t>
            </a:r>
          </a:p>
          <a:p>
            <a:pPr marL="342900" indent="-342900"/>
            <a:endParaRPr lang="en-US" sz="1400" dirty="0">
              <a:latin typeface="Calibri" panose="020F0502020204030204" pitchFamily="34" charset="0"/>
            </a:endParaRPr>
          </a:p>
          <a:p>
            <a:pPr marL="342900" indent="-342900"/>
            <a:r>
              <a:rPr lang="en-US" sz="1400" dirty="0">
                <a:latin typeface="Calibri" panose="020F0502020204030204" pitchFamily="34" charset="0"/>
              </a:rPr>
              <a:t>		   F. A divine consumption is in the land (23)</a:t>
            </a:r>
          </a:p>
          <a:p>
            <a:pPr marL="342900" indent="-342900"/>
            <a:endParaRPr lang="en-US" sz="1400" dirty="0">
              <a:latin typeface="Calibri" panose="020F0502020204030204" pitchFamily="34" charset="0"/>
            </a:endParaRPr>
          </a:p>
          <a:p>
            <a:pPr marL="342900" indent="-342900"/>
            <a:r>
              <a:rPr lang="en-US" sz="1400" dirty="0">
                <a:latin typeface="Calibri" panose="020F0502020204030204" pitchFamily="34" charset="0"/>
              </a:rPr>
              <a:t>	              E. A rod is used as an instrument (24-26)</a:t>
            </a:r>
          </a:p>
          <a:p>
            <a:pPr marL="342900" indent="-342900"/>
            <a:endParaRPr lang="en-US" sz="1400" dirty="0">
              <a:latin typeface="Calibri" panose="020F0502020204030204" pitchFamily="34" charset="0"/>
            </a:endParaRPr>
          </a:p>
          <a:p>
            <a:pPr marL="342900" indent="-342900"/>
            <a:r>
              <a:rPr lang="en-US" sz="1400" dirty="0">
                <a:latin typeface="Calibri" panose="020F0502020204030204" pitchFamily="34" charset="0"/>
              </a:rPr>
              <a:t>	        D. Assyria’s yoke will be lifted (27)</a:t>
            </a:r>
          </a:p>
          <a:p>
            <a:pPr marL="342900" indent="-342900"/>
            <a:endParaRPr lang="en-US" sz="1400" dirty="0">
              <a:latin typeface="Calibri" panose="020F0502020204030204" pitchFamily="34" charset="0"/>
            </a:endParaRPr>
          </a:p>
          <a:p>
            <a:pPr marL="342900" indent="-342900"/>
            <a:r>
              <a:rPr lang="en-US" sz="1400" dirty="0">
                <a:latin typeface="Calibri" panose="020F0502020204030204" pitchFamily="34" charset="0"/>
              </a:rPr>
              <a:t>	     C. Assyrian army approaches Jerusalem (28-32)</a:t>
            </a:r>
          </a:p>
          <a:p>
            <a:pPr marL="342900" indent="-342900"/>
            <a:endParaRPr lang="en-US" sz="1400" dirty="0">
              <a:latin typeface="Calibri" panose="020F0502020204030204" pitchFamily="34" charset="0"/>
            </a:endParaRPr>
          </a:p>
          <a:p>
            <a:pPr marL="342900" indent="-342900"/>
            <a:r>
              <a:rPr lang="en-US" sz="1400" dirty="0">
                <a:latin typeface="Calibri" panose="020F0502020204030204" pitchFamily="34" charset="0"/>
              </a:rPr>
              <a:t>          B. Assyria humbled by the Lord (33)</a:t>
            </a:r>
          </a:p>
          <a:p>
            <a:pPr marL="342900" indent="-342900"/>
            <a:endParaRPr lang="en-US" sz="1400" dirty="0">
              <a:latin typeface="Calibri" panose="020F0502020204030204" pitchFamily="34" charset="0"/>
            </a:endParaRPr>
          </a:p>
          <a:p>
            <a:pPr marL="342900" indent="-342900"/>
            <a:r>
              <a:rPr lang="en-US" sz="1400" dirty="0">
                <a:latin typeface="Calibri" panose="020F0502020204030204" pitchFamily="34" charset="0"/>
              </a:rPr>
              <a:t>  A. The haughty will be cut down (34)</a:t>
            </a:r>
          </a:p>
          <a:p>
            <a:pPr marL="342900" indent="-342900"/>
            <a:r>
              <a:rPr lang="en-US" sz="1400" dirty="0">
                <a:latin typeface="Calibri" panose="020F0502020204030204" pitchFamily="34" charset="0"/>
              </a:rPr>
              <a:t>		</a:t>
            </a:r>
          </a:p>
        </p:txBody>
      </p:sp>
      <p:sp>
        <p:nvSpPr>
          <p:cNvPr id="6" name="TextBox 5"/>
          <p:cNvSpPr txBox="1"/>
          <p:nvPr/>
        </p:nvSpPr>
        <p:spPr>
          <a:xfrm>
            <a:off x="7131866" y="5843050"/>
            <a:ext cx="4800600" cy="523220"/>
          </a:xfrm>
          <a:prstGeom prst="rect">
            <a:avLst/>
          </a:prstGeom>
          <a:noFill/>
        </p:spPr>
        <p:txBody>
          <a:bodyPr wrap="square" rtlCol="0">
            <a:spAutoFit/>
          </a:bodyPr>
          <a:lstStyle/>
          <a:p>
            <a:r>
              <a:rPr lang="en-US" sz="2800" dirty="0">
                <a:latin typeface="Calibri" panose="020F0502020204030204" pitchFamily="34" charset="0"/>
              </a:rPr>
              <a:t>Assyrian Provinces in Palestine</a:t>
            </a:r>
          </a:p>
        </p:txBody>
      </p:sp>
    </p:spTree>
    <p:extLst>
      <p:ext uri="{BB962C8B-B14F-4D97-AF65-F5344CB8AC3E}">
        <p14:creationId xmlns:p14="http://schemas.microsoft.com/office/powerpoint/2010/main" val="40108345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8107"/>
            <a:ext cx="6246254" cy="1938992"/>
          </a:xfrm>
          <a:prstGeom prst="rect">
            <a:avLst/>
          </a:prstGeom>
          <a:ln>
            <a:solidFill>
              <a:schemeClr val="tx1"/>
            </a:solidFill>
          </a:ln>
        </p:spPr>
        <p:txBody>
          <a:bodyPr wrap="square">
            <a:spAutoFit/>
          </a:bodyPr>
          <a:lstStyle/>
          <a:p>
            <a:r>
              <a:rPr lang="en-US" sz="1200" b="0" i="0" dirty="0">
                <a:effectLst/>
                <a:latin typeface="Calibri" panose="020F0502020204030204" pitchFamily="34" charset="0"/>
              </a:rPr>
              <a:t> </a:t>
            </a:r>
            <a:r>
              <a:rPr lang="en-US" sz="1200" b="1" i="0" dirty="0">
                <a:effectLst/>
                <a:latin typeface="Calibri" panose="020F0502020204030204" pitchFamily="34" charset="0"/>
              </a:rPr>
              <a:t>Isaiah 10: The destiny of Assyria</a:t>
            </a:r>
          </a:p>
          <a:p>
            <a:r>
              <a:rPr lang="en-US" sz="1200" b="0" i="0" dirty="0">
                <a:effectLst/>
                <a:latin typeface="Calibri" panose="020F0502020204030204" pitchFamily="34" charset="0"/>
              </a:rPr>
              <a:t>Immediately after the prophecy of the destruction of Israel, Isaiah gave a prophecy concerning the destiny of Assyria lest anyone conclude that this heathen nation was righteous and noble because of its success against Israel and Judah. The fulfillment of this detailed prophecy has been historically confirmed. Isaiah mentioned some of the successful military campaigns of Assyria (see </a:t>
            </a:r>
            <a:r>
              <a:rPr lang="en-US" sz="1200" b="0" i="0" u="none" strike="noStrike" dirty="0">
                <a:effectLst/>
                <a:latin typeface="Calibri" panose="020F0502020204030204" pitchFamily="34" charset="0"/>
              </a:rPr>
              <a:t>v. 9</a:t>
            </a:r>
            <a:r>
              <a:rPr lang="en-US" sz="1200" b="0" i="0" dirty="0">
                <a:effectLst/>
                <a:latin typeface="Calibri" panose="020F0502020204030204" pitchFamily="34" charset="0"/>
              </a:rPr>
              <a:t>) and prophesied of the eventual intrusion and success against Judah, even listing the names of many of the cities of Judah that would fall to Assyria (see </a:t>
            </a:r>
            <a:r>
              <a:rPr lang="en-US" sz="1200" b="0" i="0" u="none" strike="noStrike" dirty="0">
                <a:effectLst/>
                <a:latin typeface="Calibri" panose="020F0502020204030204" pitchFamily="34" charset="0"/>
              </a:rPr>
              <a:t>vv. 28–32</a:t>
            </a:r>
            <a:r>
              <a:rPr lang="en-US" sz="1200" b="0" i="0" dirty="0">
                <a:effectLst/>
                <a:latin typeface="Calibri" panose="020F0502020204030204" pitchFamily="34" charset="0"/>
              </a:rPr>
              <a:t>). The destruction both of Israel and of Assyria is described as complete (</a:t>
            </a:r>
            <a:r>
              <a:rPr lang="en-US" sz="1200" b="0" i="0" u="none" strike="noStrike" dirty="0">
                <a:effectLst/>
                <a:latin typeface="Calibri" panose="020F0502020204030204" pitchFamily="34" charset="0"/>
              </a:rPr>
              <a:t>vv. 15–19</a:t>
            </a:r>
            <a:r>
              <a:rPr lang="en-US" sz="1200" b="0" i="0" dirty="0">
                <a:effectLst/>
                <a:latin typeface="Calibri" panose="020F0502020204030204" pitchFamily="34" charset="0"/>
              </a:rPr>
              <a:t>). The destruction of Israel and Assyria is also a type of the destruction of the wicked in any age and has its prophesied parallel even for the latter days. Old testament </a:t>
            </a:r>
            <a:r>
              <a:rPr lang="en-US" sz="1200" dirty="0">
                <a:latin typeface="Calibri" panose="020F0502020204030204" pitchFamily="34" charset="0"/>
              </a:rPr>
              <a:t>Institute Manual </a:t>
            </a:r>
            <a:r>
              <a:rPr lang="en-US" sz="1200" i="1" dirty="0">
                <a:latin typeface="Calibri" panose="020F0502020204030204" pitchFamily="34" charset="0"/>
              </a:rPr>
              <a:t>The Establishment of Zion </a:t>
            </a:r>
            <a:endParaRPr lang="en-US" sz="1200" dirty="0">
              <a:latin typeface="Calibri" panose="020F0502020204030204" pitchFamily="34" charset="0"/>
            </a:endParaRPr>
          </a:p>
        </p:txBody>
      </p:sp>
      <p:sp>
        <p:nvSpPr>
          <p:cNvPr id="4" name="Rectangle 3"/>
          <p:cNvSpPr/>
          <p:nvPr/>
        </p:nvSpPr>
        <p:spPr>
          <a:xfrm>
            <a:off x="-5" y="1920885"/>
            <a:ext cx="6246255" cy="2677656"/>
          </a:xfrm>
          <a:prstGeom prst="rect">
            <a:avLst/>
          </a:prstGeom>
          <a:ln>
            <a:solidFill>
              <a:schemeClr val="tx1"/>
            </a:solidFill>
          </a:ln>
        </p:spPr>
        <p:txBody>
          <a:bodyPr wrap="square">
            <a:spAutoFit/>
          </a:bodyPr>
          <a:lstStyle/>
          <a:p>
            <a:r>
              <a:rPr lang="en-US" sz="1200" b="1" dirty="0">
                <a:latin typeface="Calibri" panose="020F0502020204030204" pitchFamily="34" charset="0"/>
              </a:rPr>
              <a:t>The Animals during the Millennium:</a:t>
            </a:r>
          </a:p>
          <a:p>
            <a:r>
              <a:rPr lang="en-US" sz="1200" b="1" i="1" dirty="0">
                <a:latin typeface="Calibri" panose="020F0502020204030204" pitchFamily="34" charset="0"/>
              </a:rPr>
              <a:t>And in that day the enmity of man, and the enmity of beasts, yea, the enmity of all flesh, shall cease from before my face. D&amp;C 101:26</a:t>
            </a:r>
          </a:p>
          <a:p>
            <a:r>
              <a:rPr lang="en-US" sz="1200" dirty="0">
                <a:latin typeface="Calibri" panose="020F0502020204030204" pitchFamily="34" charset="0"/>
              </a:rPr>
              <a:t>“All animals shall mingle together in peace, and the appetites of the carnivorous beast shall be changed so that the grass of the field becomes the common diet of the animal world” Elder Bruce R. McConkie </a:t>
            </a:r>
            <a:r>
              <a:rPr lang="en-US" sz="1200" i="1" dirty="0">
                <a:latin typeface="Calibri" panose="020F0502020204030204" pitchFamily="34" charset="0"/>
              </a:rPr>
              <a:t>Mormon Doctrine </a:t>
            </a:r>
            <a:r>
              <a:rPr lang="en-US" sz="1200" dirty="0">
                <a:latin typeface="Calibri" panose="020F0502020204030204" pitchFamily="34" charset="0"/>
              </a:rPr>
              <a:t>p. 496</a:t>
            </a:r>
          </a:p>
          <a:p>
            <a:endParaRPr lang="en-US" sz="1200" dirty="0">
              <a:latin typeface="Calibri" panose="020F0502020204030204" pitchFamily="34" charset="0"/>
            </a:endParaRPr>
          </a:p>
          <a:p>
            <a:r>
              <a:rPr lang="en-US" sz="1200" dirty="0">
                <a:latin typeface="Calibri" panose="020F0502020204030204" pitchFamily="34" charset="0"/>
              </a:rPr>
              <a:t>“Six animals are listed: 3 wild carnivores: Wolf, Leopard, Lion that feed on 3 tame animals: lamb, kid, calf. </a:t>
            </a:r>
          </a:p>
          <a:p>
            <a:r>
              <a:rPr lang="en-US" sz="1200" dirty="0">
                <a:latin typeface="Calibri" panose="020F0502020204030204" pitchFamily="34" charset="0"/>
              </a:rPr>
              <a:t>The wild animals, which are ferocious, aggressive, and vicious, are a threat to mankind; the tame animals are </a:t>
            </a:r>
            <a:r>
              <a:rPr lang="en-US" sz="1200" dirty="0" err="1">
                <a:latin typeface="Calibri" panose="020F0502020204030204" pitchFamily="34" charset="0"/>
              </a:rPr>
              <a:t>docil</a:t>
            </a:r>
            <a:r>
              <a:rPr lang="en-US" sz="1200" dirty="0">
                <a:latin typeface="Calibri" panose="020F0502020204030204" pitchFamily="34" charset="0"/>
              </a:rPr>
              <a:t>, submissive, and useful to man. This passage may be taken literally; or the wolf, leopard, and lion may represent those who foment war and murder; the lam, kid, and calf may symbolize meek and peaceful people.” (Parry, Understanding Isaiah , 119) found in Isaiah for Airheads by John </a:t>
            </a:r>
            <a:r>
              <a:rPr lang="en-US" sz="1200" dirty="0" err="1">
                <a:latin typeface="Calibri" panose="020F0502020204030204" pitchFamily="34" charset="0"/>
              </a:rPr>
              <a:t>Bytheway</a:t>
            </a:r>
            <a:r>
              <a:rPr lang="en-US" sz="1200" dirty="0">
                <a:latin typeface="Calibri" panose="020F0502020204030204" pitchFamily="34" charset="0"/>
              </a:rPr>
              <a:t> p. 140</a:t>
            </a:r>
          </a:p>
        </p:txBody>
      </p:sp>
      <p:sp>
        <p:nvSpPr>
          <p:cNvPr id="5" name="Rectangle 4"/>
          <p:cNvSpPr/>
          <p:nvPr/>
        </p:nvSpPr>
        <p:spPr>
          <a:xfrm>
            <a:off x="0" y="4598541"/>
            <a:ext cx="6246254" cy="1754326"/>
          </a:xfrm>
          <a:prstGeom prst="rect">
            <a:avLst/>
          </a:prstGeom>
          <a:ln>
            <a:solidFill>
              <a:schemeClr val="tx1"/>
            </a:solidFill>
          </a:ln>
        </p:spPr>
        <p:txBody>
          <a:bodyPr wrap="square">
            <a:spAutoFit/>
          </a:bodyPr>
          <a:lstStyle/>
          <a:p>
            <a:pPr algn="just"/>
            <a:r>
              <a:rPr lang="en-US" sz="1200" b="1" dirty="0">
                <a:latin typeface="Calibri" panose="020F0502020204030204" pitchFamily="34" charset="0"/>
              </a:rPr>
              <a:t>The Earth During the Millennium:</a:t>
            </a:r>
          </a:p>
          <a:p>
            <a:pPr algn="just"/>
            <a:r>
              <a:rPr lang="en-US" sz="1200" dirty="0">
                <a:latin typeface="Calibri" panose="020F0502020204030204" pitchFamily="34" charset="0"/>
              </a:rPr>
              <a:t>“There will be no place of ignorance, no place of darkness, no place for those that will not serve God, Why?</a:t>
            </a:r>
          </a:p>
          <a:p>
            <a:pPr algn="just"/>
            <a:r>
              <a:rPr lang="en-US" sz="1200" dirty="0">
                <a:latin typeface="Calibri" panose="020F0502020204030204" pitchFamily="34" charset="0"/>
              </a:rPr>
              <a:t>Because Jesus…will be himself on the earth, </a:t>
            </a:r>
          </a:p>
          <a:p>
            <a:pPr algn="just"/>
            <a:r>
              <a:rPr lang="en-US" sz="1200" dirty="0">
                <a:latin typeface="Calibri" panose="020F0502020204030204" pitchFamily="34" charset="0"/>
              </a:rPr>
              <a:t>and His holy angels will be on the earth, </a:t>
            </a:r>
          </a:p>
          <a:p>
            <a:pPr algn="just"/>
            <a:r>
              <a:rPr lang="en-US" sz="1200" dirty="0">
                <a:latin typeface="Calibri" panose="020F0502020204030204" pitchFamily="34" charset="0"/>
              </a:rPr>
              <a:t>and all the resurrected Saints that have died in former dispensations…will be on the earth. </a:t>
            </a:r>
          </a:p>
          <a:p>
            <a:pPr algn="just"/>
            <a:r>
              <a:rPr lang="en-US" sz="1200" dirty="0">
                <a:latin typeface="Calibri" panose="020F0502020204030204" pitchFamily="34" charset="0"/>
              </a:rPr>
              <a:t>What a happy earth this creation will be, when this purifying process shall come, and the earth be filled with the knowledge of God as the waters cover the great deep! What a change!</a:t>
            </a:r>
          </a:p>
          <a:p>
            <a:pPr algn="just"/>
            <a:r>
              <a:rPr lang="en-US" sz="1200" dirty="0">
                <a:latin typeface="Calibri" panose="020F0502020204030204" pitchFamily="34" charset="0"/>
              </a:rPr>
              <a:t>Orson Pratt</a:t>
            </a:r>
          </a:p>
        </p:txBody>
      </p:sp>
      <p:sp>
        <p:nvSpPr>
          <p:cNvPr id="7" name="TextBox 6"/>
          <p:cNvSpPr txBox="1"/>
          <p:nvPr/>
        </p:nvSpPr>
        <p:spPr>
          <a:xfrm>
            <a:off x="6246253" y="-19125"/>
            <a:ext cx="5840081" cy="1754326"/>
          </a:xfrm>
          <a:prstGeom prst="rect">
            <a:avLst/>
          </a:prstGeom>
          <a:noFill/>
          <a:ln>
            <a:solidFill>
              <a:schemeClr val="tx1"/>
            </a:solidFill>
          </a:ln>
        </p:spPr>
        <p:txBody>
          <a:bodyPr wrap="square" rtlCol="0">
            <a:spAutoFit/>
          </a:bodyPr>
          <a:lstStyle/>
          <a:p>
            <a:pPr algn="just"/>
            <a:r>
              <a:rPr lang="en-US" sz="1200" b="1" dirty="0">
                <a:latin typeface="Calibri" panose="020F0502020204030204" pitchFamily="34" charset="0"/>
              </a:rPr>
              <a:t>Joseph Smith, An Ensign:</a:t>
            </a:r>
          </a:p>
          <a:p>
            <a:pPr algn="just"/>
            <a:r>
              <a:rPr lang="en-US" sz="1200" dirty="0">
                <a:latin typeface="Calibri" panose="020F0502020204030204" pitchFamily="34" charset="0"/>
              </a:rPr>
              <a:t>“In the little town of Fayette, Seneca County, New York, the Lord set up an ensign to the nations. It was the fulfillment of the prediction made by the Prophet Isaiah…that ensign was the Church of Jesus Christ of Latter-day Saints, which was established for the last time, never again to be destroyed or given to other people. It was the greatest event the world has seen since the day that the Redeemer was lifted upon the cross and worked out the infinite and eternal atonement. It meant more to mankind than anything else that has occurred since that day.”</a:t>
            </a:r>
          </a:p>
          <a:p>
            <a:pPr algn="just"/>
            <a:r>
              <a:rPr lang="en-US" sz="1200" dirty="0">
                <a:latin typeface="Calibri" panose="020F0502020204030204" pitchFamily="34" charset="0"/>
              </a:rPr>
              <a:t>Joseph Fielding Smith </a:t>
            </a:r>
            <a:r>
              <a:rPr lang="en-US" sz="1200" i="1" dirty="0">
                <a:latin typeface="Calibri" panose="020F0502020204030204" pitchFamily="34" charset="0"/>
              </a:rPr>
              <a:t>Doctrines of Salvation </a:t>
            </a:r>
            <a:r>
              <a:rPr lang="en-US" sz="1200" dirty="0">
                <a:latin typeface="Calibri" panose="020F0502020204030204" pitchFamily="34" charset="0"/>
              </a:rPr>
              <a:t>3:254-55</a:t>
            </a:r>
          </a:p>
        </p:txBody>
      </p:sp>
      <p:sp>
        <p:nvSpPr>
          <p:cNvPr id="9" name="TextBox 8"/>
          <p:cNvSpPr txBox="1"/>
          <p:nvPr/>
        </p:nvSpPr>
        <p:spPr>
          <a:xfrm>
            <a:off x="6246253" y="1748863"/>
            <a:ext cx="5840081" cy="1200329"/>
          </a:xfrm>
          <a:prstGeom prst="rect">
            <a:avLst/>
          </a:prstGeom>
          <a:noFill/>
          <a:ln>
            <a:solidFill>
              <a:schemeClr val="tx1"/>
            </a:solidFill>
          </a:ln>
        </p:spPr>
        <p:txBody>
          <a:bodyPr wrap="square" rtlCol="0">
            <a:spAutoFit/>
          </a:bodyPr>
          <a:lstStyle/>
          <a:p>
            <a:pPr algn="just"/>
            <a:r>
              <a:rPr lang="en-US" sz="1200" b="1" dirty="0">
                <a:latin typeface="Calibri" panose="020F0502020204030204" pitchFamily="34" charset="0"/>
              </a:rPr>
              <a:t>The Gathering:</a:t>
            </a:r>
          </a:p>
          <a:p>
            <a:pPr algn="just"/>
            <a:r>
              <a:rPr lang="en-US" sz="1200" dirty="0">
                <a:latin typeface="Calibri" panose="020F0502020204030204" pitchFamily="34" charset="0"/>
              </a:rPr>
              <a:t>“When speaking of Israel, most people have the Jews in mind, and when referring to the gathering of Israel, they have in mind the return of the Jews to the land of Jerusalem. It should be remembered that the Jews, the descendants of Judah, represent but one of the twelve branches, or tribes, of the house of Israel—the family of Jacob.” Elder </a:t>
            </a:r>
            <a:r>
              <a:rPr lang="en-US" sz="1200" dirty="0" err="1">
                <a:latin typeface="Calibri" panose="020F0502020204030204" pitchFamily="34" charset="0"/>
              </a:rPr>
              <a:t>LeGrand</a:t>
            </a:r>
            <a:r>
              <a:rPr lang="en-US" sz="1200" dirty="0">
                <a:latin typeface="Calibri" panose="020F0502020204030204" pitchFamily="34" charset="0"/>
              </a:rPr>
              <a:t> Richards(</a:t>
            </a:r>
            <a:r>
              <a:rPr lang="en-US" sz="1200" i="1" dirty="0">
                <a:latin typeface="Calibri" panose="020F0502020204030204" pitchFamily="34" charset="0"/>
              </a:rPr>
              <a:t>A Marvelous Work and a Wonder,</a:t>
            </a:r>
            <a:r>
              <a:rPr lang="en-US" sz="1200" dirty="0">
                <a:latin typeface="Calibri" panose="020F0502020204030204" pitchFamily="34" charset="0"/>
              </a:rPr>
              <a:t> pp. 207–9).</a:t>
            </a:r>
          </a:p>
        </p:txBody>
      </p:sp>
      <p:sp>
        <p:nvSpPr>
          <p:cNvPr id="11" name="TextBox 10"/>
          <p:cNvSpPr txBox="1"/>
          <p:nvPr/>
        </p:nvSpPr>
        <p:spPr>
          <a:xfrm>
            <a:off x="6246252" y="2949192"/>
            <a:ext cx="5840081" cy="1569660"/>
          </a:xfrm>
          <a:prstGeom prst="rect">
            <a:avLst/>
          </a:prstGeom>
          <a:noFill/>
          <a:ln>
            <a:solidFill>
              <a:schemeClr val="tx1"/>
            </a:solidFill>
          </a:ln>
        </p:spPr>
        <p:txBody>
          <a:bodyPr wrap="square" rtlCol="0">
            <a:spAutoFit/>
          </a:bodyPr>
          <a:lstStyle/>
          <a:p>
            <a:pPr algn="just"/>
            <a:r>
              <a:rPr lang="en-US" sz="1200" b="1" dirty="0">
                <a:latin typeface="Calibri" panose="020F0502020204030204" pitchFamily="34" charset="0"/>
              </a:rPr>
              <a:t>Water: Isaiah 12</a:t>
            </a:r>
          </a:p>
          <a:p>
            <a:pPr algn="just"/>
            <a:r>
              <a:rPr lang="en-US" sz="1200" dirty="0">
                <a:latin typeface="Calibri" panose="020F0502020204030204" pitchFamily="34" charset="0"/>
              </a:rPr>
              <a:t>“It was water from a Bethlehem well for which David in the wilderness longed. To appreciate his desire, one needs to know what thirst in the wilderness means, and also be acquainted with the cool water of Bethlehem wells and cisterns….The men of Bethlehem boast of their cool water. One man was given a drink, but expressed a longing for water out of his father’s vineyard, saying that it was so cold that he couldn’t drink an entire glassful without taking it away from his lips at least three times. </a:t>
            </a:r>
          </a:p>
          <a:p>
            <a:pPr algn="just"/>
            <a:r>
              <a:rPr lang="en-US" sz="1200" dirty="0">
                <a:latin typeface="Calibri" panose="020F0502020204030204" pitchFamily="34" charset="0"/>
              </a:rPr>
              <a:t>Fred H. Wight: (</a:t>
            </a:r>
            <a:r>
              <a:rPr lang="en-US" sz="1200" i="1" dirty="0">
                <a:latin typeface="Calibri" panose="020F0502020204030204" pitchFamily="34" charset="0"/>
              </a:rPr>
              <a:t>manners and Customs of the Bible Lands, </a:t>
            </a:r>
            <a:r>
              <a:rPr lang="en-US" sz="1200" dirty="0">
                <a:latin typeface="Calibri" panose="020F0502020204030204" pitchFamily="34" charset="0"/>
              </a:rPr>
              <a:t>281</a:t>
            </a:r>
          </a:p>
        </p:txBody>
      </p:sp>
      <p:sp>
        <p:nvSpPr>
          <p:cNvPr id="12" name="TextBox 11"/>
          <p:cNvSpPr txBox="1"/>
          <p:nvPr/>
        </p:nvSpPr>
        <p:spPr>
          <a:xfrm>
            <a:off x="6246251" y="4518852"/>
            <a:ext cx="5840081" cy="2123658"/>
          </a:xfrm>
          <a:prstGeom prst="rect">
            <a:avLst/>
          </a:prstGeom>
          <a:noFill/>
          <a:ln>
            <a:solidFill>
              <a:schemeClr val="tx1"/>
            </a:solidFill>
          </a:ln>
        </p:spPr>
        <p:txBody>
          <a:bodyPr wrap="square" rtlCol="0">
            <a:spAutoFit/>
          </a:bodyPr>
          <a:lstStyle/>
          <a:p>
            <a:pPr algn="just"/>
            <a:r>
              <a:rPr lang="en-US" sz="1200" b="1" dirty="0">
                <a:latin typeface="Calibri" panose="020F0502020204030204" pitchFamily="34" charset="0"/>
              </a:rPr>
              <a:t>Warnings to Babylon:</a:t>
            </a:r>
          </a:p>
          <a:p>
            <a:pPr algn="just"/>
            <a:r>
              <a:rPr lang="en-US" sz="1200" dirty="0">
                <a:latin typeface="Calibri" panose="020F0502020204030204" pitchFamily="34" charset="0"/>
              </a:rPr>
              <a:t>The Lord showed through these burdens that the world too would be brought to judgment. Here, as in the previous chapters, Isaiah often used dualism to prophesy simultaneously to his own people and to us in modern times. Though chapters 13–23 were given to nine different nations, giving them notice that the divine timetable for their repentance had run out and that they were to reap the judgments of God, each nation was also a symbol of the modern world. You may feel a spirit of doom associated with the condition and future of Babylon and the other nations, but you should also realize that ancient Babylon with its evil and judgment was a shadow and a type of present-day Babylon, or the world. It is to present-day Babylon that Isaiah delivered the sharpest warnings. Old Testament Institute Manual A Voice of Warning to the Wicked (Isaiah 13–23)</a:t>
            </a:r>
          </a:p>
        </p:txBody>
      </p:sp>
    </p:spTree>
    <p:extLst>
      <p:ext uri="{BB962C8B-B14F-4D97-AF65-F5344CB8AC3E}">
        <p14:creationId xmlns:p14="http://schemas.microsoft.com/office/powerpoint/2010/main" val="14528683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1094462"/>
            <a:ext cx="6323527" cy="415498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effectLst/>
              </a:rPr>
              <a:t>The </a:t>
            </a:r>
            <a:r>
              <a:rPr kumimoji="0" lang="en-US" altLang="en-US" sz="1200" b="1" i="0" u="none" strike="noStrike" cap="none" normalizeH="0" baseline="0" dirty="0">
                <a:ln>
                  <a:noFill/>
                </a:ln>
                <a:effectLst/>
              </a:rPr>
              <a:t>Balfour Declaration</a:t>
            </a:r>
            <a:r>
              <a:rPr kumimoji="0" lang="en-US" altLang="en-US" sz="1200" b="0" i="0" u="none" strike="noStrike" cap="none" normalizeH="0" baseline="0" dirty="0">
                <a:ln>
                  <a:noFill/>
                </a:ln>
                <a:effectLst/>
              </a:rPr>
              <a:t> (dated 2 November 1917) was a letter from the United Kingdom's Foreign Secretary Arthur James Balfour to Walter Rothschild, 2nd Baron Rothschild, a leader of the British Jewish community, for transmission to the Zionist Federation of Great Britain and Ireland.</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200" dirty="0"/>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effectLst/>
              </a:rPr>
              <a:t> It read:</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effectLst/>
              </a:rPr>
              <a:t>His Majesty's government view with </a:t>
            </a:r>
            <a:r>
              <a:rPr kumimoji="0" lang="en-US" altLang="en-US" sz="1200" b="0" i="0" u="none" strike="noStrike" cap="none" normalizeH="0" baseline="0" dirty="0" err="1">
                <a:ln>
                  <a:noFill/>
                </a:ln>
                <a:effectLst/>
              </a:rPr>
              <a:t>favour</a:t>
            </a:r>
            <a:r>
              <a:rPr kumimoji="0" lang="en-US" altLang="en-US" sz="1200" b="0" i="0" u="none" strike="noStrike" cap="none" normalizeH="0" baseline="0" dirty="0">
                <a:ln>
                  <a:noFill/>
                </a:ln>
                <a:effectLst/>
              </a:rPr>
              <a:t> the establishment in Palestine of a national home for the Jewish people, and will use their best </a:t>
            </a:r>
            <a:r>
              <a:rPr kumimoji="0" lang="en-US" altLang="en-US" sz="1200" b="0" i="0" u="none" strike="noStrike" cap="none" normalizeH="0" baseline="0" dirty="0" err="1">
                <a:ln>
                  <a:noFill/>
                </a:ln>
                <a:effectLst/>
              </a:rPr>
              <a:t>endeavours</a:t>
            </a:r>
            <a:r>
              <a:rPr kumimoji="0" lang="en-US" altLang="en-US" sz="1200" b="0" i="0" u="none" strike="noStrike" cap="none" normalizeH="0" baseline="0" dirty="0">
                <a:ln>
                  <a:noFill/>
                </a:ln>
                <a:effectLst/>
              </a:rPr>
              <a:t> to facilitate the achievement of this object, it being clearly understood that nothing shall be done which may prejudice the civil and religious rights of existing non-Jewish communities in Palestine, or the rights and political status enjoyed by Jews in any other country.</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effectLst/>
                <a:cs typeface="Arial" panose="020B0604020202020204" pitchFamily="34" charset="0"/>
              </a:rPr>
              <a:t>The text of the letter was published in the press one week later, on 9 November 1917.The "Balfour Declaration" was later incorporated into both the </a:t>
            </a:r>
            <a:r>
              <a:rPr kumimoji="0" lang="en-US" altLang="en-US" sz="1200" b="0" i="0" u="none" strike="noStrike" cap="none" normalizeH="0" baseline="0" dirty="0" err="1">
                <a:ln>
                  <a:noFill/>
                </a:ln>
                <a:effectLst/>
                <a:cs typeface="Arial" panose="020B0604020202020204" pitchFamily="34" charset="0"/>
              </a:rPr>
              <a:t>Sèvres</a:t>
            </a:r>
            <a:r>
              <a:rPr kumimoji="0" lang="en-US" altLang="en-US" sz="1200" b="0" i="0" u="none" strike="noStrike" cap="none" normalizeH="0" baseline="0" dirty="0">
                <a:ln>
                  <a:noFill/>
                </a:ln>
                <a:effectLst/>
                <a:cs typeface="Arial" panose="020B0604020202020204" pitchFamily="34" charset="0"/>
              </a:rPr>
              <a:t> peace treaty with the Ottoman Empire, and the Mandate for Palestine. The original document is kept at the British Library.</a:t>
            </a:r>
            <a:endParaRPr kumimoji="0" lang="en-US" altLang="en-US" sz="1200" b="0"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effectLst/>
                <a:cs typeface="Arial" panose="020B0604020202020204" pitchFamily="34" charset="0"/>
              </a:rPr>
              <a:t>The declaration was in contrast to the McMahon-Hussein correspondence, which promised the Arab independence movement control of the Middle East territories "in the limits and boundaries proposed by the </a:t>
            </a:r>
            <a:r>
              <a:rPr kumimoji="0" lang="en-US" altLang="en-US" sz="1200" b="0" i="0" u="none" strike="noStrike" cap="none" normalizeH="0" baseline="0" dirty="0" err="1">
                <a:ln>
                  <a:noFill/>
                </a:ln>
                <a:effectLst/>
                <a:cs typeface="Arial" panose="020B0604020202020204" pitchFamily="34" charset="0"/>
              </a:rPr>
              <a:t>Sherif</a:t>
            </a:r>
            <a:r>
              <a:rPr kumimoji="0" lang="en-US" altLang="en-US" sz="1200" b="0" i="0" u="none" strike="noStrike" cap="none" normalizeH="0" baseline="0" dirty="0">
                <a:ln>
                  <a:noFill/>
                </a:ln>
                <a:effectLst/>
                <a:cs typeface="Arial" panose="020B0604020202020204" pitchFamily="34" charset="0"/>
              </a:rPr>
              <a:t> of Mecca" in exchange for revolting against the Ottoman Empire.</a:t>
            </a:r>
            <a:endParaRPr kumimoji="0" lang="en-US" altLang="en-US" sz="1200" b="0"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effectLst/>
                <a:cs typeface="Arial" panose="020B0604020202020204" pitchFamily="34" charset="0"/>
              </a:rPr>
              <a:t>The issuance of the Declaration had many long lasting consequences, and was a key moment in the lead-up to the Israeli–Palestinian conflict, often referred to as the world's "most intractable conflict"</a:t>
            </a:r>
            <a:endParaRPr kumimoji="0" lang="en-US" altLang="en-US" sz="1200" b="0" i="0" u="none" strike="noStrike" cap="none" normalizeH="0" baseline="0" dirty="0">
              <a:ln>
                <a:noFill/>
              </a:ln>
              <a:effectLst/>
            </a:endParaRPr>
          </a:p>
        </p:txBody>
      </p:sp>
      <p:pic>
        <p:nvPicPr>
          <p:cNvPr id="13316" name="Picture 4" descr="https://upload.wikimedia.org/wikipedia/commons/c/cd/Balfour_portrait_and_declarati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12708" y="1094462"/>
            <a:ext cx="5979292" cy="415498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339403" y="5603388"/>
            <a:ext cx="9556125" cy="830997"/>
          </a:xfrm>
          <a:prstGeom prst="rect">
            <a:avLst/>
          </a:prstGeom>
        </p:spPr>
        <p:txBody>
          <a:bodyPr wrap="square">
            <a:spAutoFit/>
          </a:bodyPr>
          <a:lstStyle/>
          <a:p>
            <a:r>
              <a:rPr lang="en-US" sz="2400" dirty="0">
                <a:latin typeface="Arial" panose="020B0604020202020204" pitchFamily="34" charset="0"/>
              </a:rPr>
              <a:t>Purpose: Confirming support from the British government for the establishment in Palestine of a "national home" for the Jewish people</a:t>
            </a:r>
            <a:endParaRPr lang="en-US" sz="2400" dirty="0">
              <a:latin typeface="Calibri" panose="020F0502020204030204" pitchFamily="34" charset="0"/>
            </a:endParaRPr>
          </a:p>
        </p:txBody>
      </p:sp>
      <p:sp>
        <p:nvSpPr>
          <p:cNvPr id="5" name="Rectangle 4"/>
          <p:cNvSpPr/>
          <p:nvPr/>
        </p:nvSpPr>
        <p:spPr>
          <a:xfrm>
            <a:off x="1545464" y="325021"/>
            <a:ext cx="9556125" cy="769441"/>
          </a:xfrm>
          <a:prstGeom prst="rect">
            <a:avLst/>
          </a:prstGeom>
        </p:spPr>
        <p:txBody>
          <a:bodyPr wrap="square">
            <a:spAutoFit/>
          </a:bodyPr>
          <a:lstStyle/>
          <a:p>
            <a:pPr algn="ctr"/>
            <a:r>
              <a:rPr lang="en-US" sz="4400" dirty="0">
                <a:latin typeface="Arial" panose="020B0604020202020204" pitchFamily="34" charset="0"/>
              </a:rPr>
              <a:t>It’s a Start</a:t>
            </a:r>
            <a:endParaRPr lang="en-US" sz="4400" dirty="0">
              <a:latin typeface="Calibri" panose="020F0502020204030204" pitchFamily="34" charset="0"/>
            </a:endParaRPr>
          </a:p>
        </p:txBody>
      </p:sp>
    </p:spTree>
    <p:extLst>
      <p:ext uri="{BB962C8B-B14F-4D97-AF65-F5344CB8AC3E}">
        <p14:creationId xmlns:p14="http://schemas.microsoft.com/office/powerpoint/2010/main" val="4161160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PaintStrokes/>
                    </a14:imgEffect>
                  </a14:imgLayer>
                </a14:imgProps>
              </a:ext>
              <a:ext uri="{28A0092B-C50C-407E-A947-70E740481C1C}">
                <a14:useLocalDpi xmlns:a14="http://schemas.microsoft.com/office/drawing/2010/main" val="0"/>
              </a:ext>
            </a:extLst>
          </a:blip>
          <a:srcRect t="1746" r="536"/>
          <a:stretch/>
        </p:blipFill>
        <p:spPr bwMode="auto">
          <a:xfrm>
            <a:off x="0" y="0"/>
            <a:ext cx="12192000" cy="694706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13166" y="6396334"/>
            <a:ext cx="1861457"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10:2</a:t>
            </a:r>
          </a:p>
        </p:txBody>
      </p:sp>
      <p:sp>
        <p:nvSpPr>
          <p:cNvPr id="6" name="TextBox 5"/>
          <p:cNvSpPr txBox="1"/>
          <p:nvPr/>
        </p:nvSpPr>
        <p:spPr>
          <a:xfrm>
            <a:off x="0" y="0"/>
            <a:ext cx="12115800" cy="707886"/>
          </a:xfrm>
          <a:prstGeom prst="rect">
            <a:avLst/>
          </a:prstGeom>
          <a:noFill/>
        </p:spPr>
        <p:txBody>
          <a:bodyPr wrap="square" rtlCol="0">
            <a:spAutoFit/>
          </a:bodyPr>
          <a:lstStyle/>
          <a:p>
            <a:pPr algn="ctr"/>
            <a:r>
              <a:rPr lang="en-US" sz="4000" dirty="0">
                <a:solidFill>
                  <a:schemeClr val="bg1"/>
                </a:solidFill>
                <a:latin typeface="Calibri" panose="020F0502020204030204" pitchFamily="34" charset="0"/>
              </a:rPr>
              <a:t>Israel Hardened Their Hearts Against The Poor</a:t>
            </a:r>
          </a:p>
        </p:txBody>
      </p:sp>
      <p:sp>
        <p:nvSpPr>
          <p:cNvPr id="3" name="Rectangle 2"/>
          <p:cNvSpPr/>
          <p:nvPr/>
        </p:nvSpPr>
        <p:spPr>
          <a:xfrm>
            <a:off x="345965" y="943761"/>
            <a:ext cx="6806271" cy="923330"/>
          </a:xfrm>
          <a:prstGeom prst="rect">
            <a:avLst/>
          </a:prstGeom>
        </p:spPr>
        <p:txBody>
          <a:bodyPr wrap="square">
            <a:spAutoFit/>
          </a:bodyPr>
          <a:lstStyle/>
          <a:p>
            <a:r>
              <a:rPr lang="en-US" b="0" i="0" dirty="0">
                <a:solidFill>
                  <a:schemeClr val="bg1"/>
                </a:solidFill>
                <a:effectLst/>
                <a:latin typeface="Calibri" panose="020F0502020204030204" pitchFamily="34" charset="0"/>
              </a:rPr>
              <a:t>The Israelites repeatedly turned away “the needy from judgment” and took away “the right from the poor…that widows may be their prey, and that they may rob the fatherless”</a:t>
            </a:r>
            <a:endParaRPr lang="en-US" dirty="0">
              <a:solidFill>
                <a:schemeClr val="bg1"/>
              </a:solidFill>
              <a:latin typeface="Calibri" panose="020F0502020204030204" pitchFamily="34" charset="0"/>
            </a:endParaRPr>
          </a:p>
        </p:txBody>
      </p:sp>
      <p:sp>
        <p:nvSpPr>
          <p:cNvPr id="2" name="Rectangle 1"/>
          <p:cNvSpPr/>
          <p:nvPr/>
        </p:nvSpPr>
        <p:spPr>
          <a:xfrm>
            <a:off x="4450201" y="3811010"/>
            <a:ext cx="6096000" cy="2585323"/>
          </a:xfrm>
          <a:prstGeom prst="rect">
            <a:avLst/>
          </a:prstGeom>
        </p:spPr>
        <p:txBody>
          <a:bodyPr>
            <a:spAutoFit/>
          </a:bodyPr>
          <a:lstStyle/>
          <a:p>
            <a:r>
              <a:rPr lang="en-US" b="0" i="1" dirty="0">
                <a:solidFill>
                  <a:srgbClr val="FFFF00"/>
                </a:solidFill>
                <a:effectLst/>
                <a:latin typeface="Calibri" panose="020F0502020204030204" pitchFamily="34" charset="0"/>
              </a:rPr>
              <a:t>If there be among you a poor man of one of thy brethren within any of thy gates in thy land which the </a:t>
            </a:r>
            <a:r>
              <a:rPr lang="en-US" b="0" i="1" cap="small" dirty="0">
                <a:solidFill>
                  <a:srgbClr val="FFFF00"/>
                </a:solidFill>
                <a:effectLst/>
                <a:latin typeface="Calibri" panose="020F0502020204030204" pitchFamily="34" charset="0"/>
              </a:rPr>
              <a:t>Lord</a:t>
            </a:r>
            <a:r>
              <a:rPr lang="en-US" b="0" i="1" dirty="0">
                <a:solidFill>
                  <a:srgbClr val="FFFF00"/>
                </a:solidFill>
                <a:effectLst/>
                <a:latin typeface="Calibri" panose="020F0502020204030204" pitchFamily="34" charset="0"/>
              </a:rPr>
              <a:t> thy God giveth thee, thou shalt not harden thine heart, nor shut thine hand from thy poor brother:</a:t>
            </a:r>
          </a:p>
          <a:p>
            <a:endParaRPr lang="en-US" i="1" dirty="0">
              <a:solidFill>
                <a:srgbClr val="FFFF00"/>
              </a:solidFill>
              <a:latin typeface="Calibri" panose="020F0502020204030204" pitchFamily="34" charset="0"/>
            </a:endParaRPr>
          </a:p>
          <a:p>
            <a:r>
              <a:rPr lang="en-US" i="1" dirty="0">
                <a:solidFill>
                  <a:srgbClr val="FFFF00"/>
                </a:solidFill>
                <a:latin typeface="Calibri" panose="020F0502020204030204" pitchFamily="34" charset="0"/>
              </a:rPr>
              <a:t>For the poor shall never cease out of the land: therefore I command thee, saying, Thou shalt open thine hand wide unto thy brother, to thy poor, and to thy needy, in thy land.</a:t>
            </a:r>
          </a:p>
          <a:p>
            <a:r>
              <a:rPr lang="en-US" i="1" dirty="0">
                <a:solidFill>
                  <a:srgbClr val="FFFF00"/>
                </a:solidFill>
                <a:latin typeface="Calibri" panose="020F0502020204030204" pitchFamily="34" charset="0"/>
              </a:rPr>
              <a:t>Deuteronomy 15:7,11</a:t>
            </a:r>
          </a:p>
        </p:txBody>
      </p:sp>
      <p:sp>
        <p:nvSpPr>
          <p:cNvPr id="11" name="Rectangle 10"/>
          <p:cNvSpPr/>
          <p:nvPr/>
        </p:nvSpPr>
        <p:spPr>
          <a:xfrm>
            <a:off x="5122044" y="3026178"/>
            <a:ext cx="4752313" cy="646331"/>
          </a:xfrm>
          <a:prstGeom prst="rect">
            <a:avLst/>
          </a:prstGeom>
        </p:spPr>
        <p:txBody>
          <a:bodyPr wrap="square">
            <a:spAutoFit/>
          </a:bodyPr>
          <a:lstStyle/>
          <a:p>
            <a:r>
              <a:rPr lang="en-US" b="0" i="0" dirty="0">
                <a:solidFill>
                  <a:schemeClr val="bg1"/>
                </a:solidFill>
                <a:effectLst/>
                <a:latin typeface="Calibri" panose="020F0502020204030204" pitchFamily="34" charset="0"/>
              </a:rPr>
              <a:t>This went against the counsel of the Lord given centuries earlier to the tribes of Israel.</a:t>
            </a:r>
            <a:endParaRPr lang="en-US" dirty="0">
              <a:solidFill>
                <a:schemeClr val="bg1"/>
              </a:solidFill>
              <a:latin typeface="Calibri" panose="020F0502020204030204" pitchFamily="34" charset="0"/>
            </a:endParaRPr>
          </a:p>
        </p:txBody>
      </p:sp>
      <p:pic>
        <p:nvPicPr>
          <p:cNvPr id="3074" name="Picture 2" descr="http://ecx.images-amazon.com/images/I/51rYqAJzGIL._SY344_BO1,204,203,200_.jpg"/>
          <p:cNvPicPr>
            <a:picLocks noChangeAspect="1" noChangeArrowheads="1"/>
          </p:cNvPicPr>
          <p:nvPr/>
        </p:nvPicPr>
        <p:blipFill rotWithShape="1">
          <a:blip r:embed="rId4">
            <a:extLst>
              <a:ext uri="{28A0092B-C50C-407E-A947-70E740481C1C}">
                <a14:useLocalDpi xmlns:a14="http://schemas.microsoft.com/office/drawing/2010/main" val="0"/>
              </a:ext>
            </a:extLst>
          </a:blip>
          <a:srcRect l="2673" t="48266" r="2937" b="16883"/>
          <a:stretch/>
        </p:blipFill>
        <p:spPr bwMode="auto">
          <a:xfrm>
            <a:off x="436951" y="2967334"/>
            <a:ext cx="3312149" cy="183968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www.lds.org/bc/content/bible-videos/videos/jesus-teaches-about-the-widows-mites/images/7-widows-mite-video-still-I4C3429-2400x160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50628" y="895648"/>
            <a:ext cx="3091918" cy="20612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802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3639" y="244699"/>
            <a:ext cx="4546243" cy="369332"/>
          </a:xfrm>
          <a:prstGeom prst="rect">
            <a:avLst/>
          </a:prstGeom>
          <a:noFill/>
        </p:spPr>
        <p:txBody>
          <a:bodyPr wrap="square" rtlCol="0">
            <a:spAutoFit/>
          </a:bodyPr>
          <a:lstStyle/>
          <a:p>
            <a:endParaRPr lang="en-US" dirty="0">
              <a:latin typeface="Calibri" panose="020F050202020403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296002329"/>
              </p:ext>
            </p:extLst>
          </p:nvPr>
        </p:nvGraphicFramePr>
        <p:xfrm>
          <a:off x="188892" y="476520"/>
          <a:ext cx="11822804" cy="5582892"/>
        </p:xfrm>
        <a:graphic>
          <a:graphicData uri="http://schemas.openxmlformats.org/drawingml/2006/table">
            <a:tbl>
              <a:tblPr firstRow="1" bandRow="1">
                <a:tableStyleId>{5940675A-B579-460E-94D1-54222C63F5DA}</a:tableStyleId>
              </a:tblPr>
              <a:tblGrid>
                <a:gridCol w="2052032">
                  <a:extLst>
                    <a:ext uri="{9D8B030D-6E8A-4147-A177-3AD203B41FA5}">
                      <a16:colId xmlns:a16="http://schemas.microsoft.com/office/drawing/2014/main" val="20000"/>
                    </a:ext>
                  </a:extLst>
                </a:gridCol>
                <a:gridCol w="2756079">
                  <a:extLst>
                    <a:ext uri="{9D8B030D-6E8A-4147-A177-3AD203B41FA5}">
                      <a16:colId xmlns:a16="http://schemas.microsoft.com/office/drawing/2014/main" val="20001"/>
                    </a:ext>
                  </a:extLst>
                </a:gridCol>
                <a:gridCol w="3271234">
                  <a:extLst>
                    <a:ext uri="{9D8B030D-6E8A-4147-A177-3AD203B41FA5}">
                      <a16:colId xmlns:a16="http://schemas.microsoft.com/office/drawing/2014/main" val="20002"/>
                    </a:ext>
                  </a:extLst>
                </a:gridCol>
                <a:gridCol w="3743459">
                  <a:extLst>
                    <a:ext uri="{9D8B030D-6E8A-4147-A177-3AD203B41FA5}">
                      <a16:colId xmlns:a16="http://schemas.microsoft.com/office/drawing/2014/main" val="20003"/>
                    </a:ext>
                  </a:extLst>
                </a:gridCol>
              </a:tblGrid>
              <a:tr h="529162">
                <a:tc>
                  <a:txBody>
                    <a:bodyPr/>
                    <a:lstStyle/>
                    <a:p>
                      <a:r>
                        <a:rPr lang="en-US" dirty="0">
                          <a:latin typeface="Calibri" panose="020F0502020204030204" pitchFamily="34" charset="0"/>
                        </a:rPr>
                        <a:t>Scripture</a:t>
                      </a:r>
                    </a:p>
                  </a:txBody>
                  <a:tcPr/>
                </a:tc>
                <a:tc>
                  <a:txBody>
                    <a:bodyPr/>
                    <a:lstStyle/>
                    <a:p>
                      <a:r>
                        <a:rPr lang="en-US" dirty="0">
                          <a:latin typeface="Calibri" panose="020F0502020204030204" pitchFamily="34" charset="0"/>
                        </a:rPr>
                        <a:t>Phrases</a:t>
                      </a:r>
                    </a:p>
                  </a:txBody>
                  <a:tcPr/>
                </a:tc>
                <a:tc>
                  <a:txBody>
                    <a:bodyPr/>
                    <a:lstStyle/>
                    <a:p>
                      <a:r>
                        <a:rPr lang="en-US" dirty="0">
                          <a:latin typeface="Calibri" panose="020F0502020204030204" pitchFamily="34" charset="0"/>
                        </a:rPr>
                        <a:t>Isaiah’s Day</a:t>
                      </a:r>
                    </a:p>
                  </a:txBody>
                  <a:tcPr/>
                </a:tc>
                <a:tc>
                  <a:txBody>
                    <a:bodyPr/>
                    <a:lstStyle/>
                    <a:p>
                      <a:r>
                        <a:rPr lang="en-US" dirty="0">
                          <a:latin typeface="Calibri" panose="020F0502020204030204" pitchFamily="34" charset="0"/>
                        </a:rPr>
                        <a:t>Second Coming</a:t>
                      </a:r>
                    </a:p>
                  </a:txBody>
                  <a:tcPr/>
                </a:tc>
                <a:extLst>
                  <a:ext uri="{0D108BD9-81ED-4DB2-BD59-A6C34878D82A}">
                    <a16:rowId xmlns:a16="http://schemas.microsoft.com/office/drawing/2014/main" val="10000"/>
                  </a:ext>
                </a:extLst>
              </a:tr>
              <a:tr h="529162">
                <a:tc>
                  <a:txBody>
                    <a:bodyPr/>
                    <a:lstStyle/>
                    <a:p>
                      <a:r>
                        <a:rPr lang="en-US" dirty="0">
                          <a:latin typeface="Calibri" panose="020F0502020204030204" pitchFamily="34" charset="0"/>
                        </a:rPr>
                        <a:t>Isaiah 13:1</a:t>
                      </a:r>
                    </a:p>
                  </a:txBody>
                  <a:tcPr/>
                </a:tc>
                <a:tc>
                  <a:txBody>
                    <a:bodyPr/>
                    <a:lstStyle/>
                    <a:p>
                      <a:r>
                        <a:rPr lang="en-US" sz="1400" dirty="0">
                          <a:latin typeface="Calibri" panose="020F0502020204030204" pitchFamily="34" charset="0"/>
                        </a:rPr>
                        <a:t>Burdon of Babylon</a:t>
                      </a:r>
                    </a:p>
                  </a:txBody>
                  <a:tcPr/>
                </a:tc>
                <a:tc>
                  <a:txBody>
                    <a:bodyPr/>
                    <a:lstStyle/>
                    <a:p>
                      <a:r>
                        <a:rPr lang="en-US" sz="1400" dirty="0">
                          <a:latin typeface="Calibri" panose="020F0502020204030204" pitchFamily="34" charset="0"/>
                        </a:rPr>
                        <a:t>The Destruction of Babylon—a prophecy</a:t>
                      </a:r>
                    </a:p>
                  </a:txBody>
                  <a:tcPr/>
                </a:tc>
                <a:tc>
                  <a:txBody>
                    <a:bodyPr/>
                    <a:lstStyle/>
                    <a:p>
                      <a:r>
                        <a:rPr lang="en-US" sz="1400" dirty="0">
                          <a:latin typeface="Calibri" panose="020F0502020204030204" pitchFamily="34" charset="0"/>
                        </a:rPr>
                        <a:t>Destruction of the wicked</a:t>
                      </a:r>
                    </a:p>
                  </a:txBody>
                  <a:tcPr/>
                </a:tc>
                <a:extLst>
                  <a:ext uri="{0D108BD9-81ED-4DB2-BD59-A6C34878D82A}">
                    <a16:rowId xmlns:a16="http://schemas.microsoft.com/office/drawing/2014/main" val="10001"/>
                  </a:ext>
                </a:extLst>
              </a:tr>
              <a:tr h="529162">
                <a:tc>
                  <a:txBody>
                    <a:bodyPr/>
                    <a:lstStyle/>
                    <a:p>
                      <a:r>
                        <a:rPr lang="en-US" dirty="0">
                          <a:latin typeface="Calibri" panose="020F0502020204030204" pitchFamily="34" charset="0"/>
                        </a:rPr>
                        <a:t>Isaiah 13:2</a:t>
                      </a:r>
                    </a:p>
                  </a:txBody>
                  <a:tcPr/>
                </a:tc>
                <a:tc>
                  <a:txBody>
                    <a:bodyPr/>
                    <a:lstStyle/>
                    <a:p>
                      <a:r>
                        <a:rPr lang="en-US" sz="1400" b="0" i="0" kern="1200" dirty="0">
                          <a:solidFill>
                            <a:schemeClr val="tx1"/>
                          </a:solidFill>
                          <a:effectLst/>
                          <a:latin typeface="Calibri" panose="020F0502020204030204" pitchFamily="34" charset="0"/>
                          <a:ea typeface="+mn-ea"/>
                          <a:cs typeface="+mn-cs"/>
                        </a:rPr>
                        <a:t>The Banner on the High Mountain </a:t>
                      </a:r>
                      <a:endParaRPr lang="en-US" sz="1400" dirty="0"/>
                    </a:p>
                  </a:txBody>
                  <a:tcPr/>
                </a:tc>
                <a:tc>
                  <a:txBody>
                    <a:bodyPr/>
                    <a:lstStyle/>
                    <a:p>
                      <a:r>
                        <a:rPr lang="en-US" sz="1400" dirty="0">
                          <a:latin typeface="Calibri" panose="020F0502020204030204" pitchFamily="34" charset="0"/>
                        </a:rPr>
                        <a:t>A standard around which armies gather</a:t>
                      </a:r>
                    </a:p>
                  </a:txBody>
                  <a:tcPr/>
                </a:tc>
                <a:tc>
                  <a:txBody>
                    <a:bodyPr/>
                    <a:lstStyle/>
                    <a:p>
                      <a:r>
                        <a:rPr lang="en-US" sz="1400" b="0" i="0" kern="1200" dirty="0">
                          <a:solidFill>
                            <a:schemeClr val="tx1"/>
                          </a:solidFill>
                          <a:effectLst/>
                          <a:latin typeface="Calibri" panose="020F0502020204030204" pitchFamily="34" charset="0"/>
                          <a:ea typeface="+mn-ea"/>
                          <a:cs typeface="+mn-cs"/>
                        </a:rPr>
                        <a:t>A standard or ensign being lifted up in the last days as a “banner” to which the world may gather (Temple Image) </a:t>
                      </a:r>
                      <a:endParaRPr lang="en-US" sz="1400" dirty="0"/>
                    </a:p>
                  </a:txBody>
                  <a:tcPr/>
                </a:tc>
                <a:extLst>
                  <a:ext uri="{0D108BD9-81ED-4DB2-BD59-A6C34878D82A}">
                    <a16:rowId xmlns:a16="http://schemas.microsoft.com/office/drawing/2014/main" val="10002"/>
                  </a:ext>
                </a:extLst>
              </a:tr>
              <a:tr h="529162">
                <a:tc>
                  <a:txBody>
                    <a:bodyPr/>
                    <a:lstStyle/>
                    <a:p>
                      <a:r>
                        <a:rPr lang="en-US" dirty="0">
                          <a:latin typeface="Calibri" panose="020F0502020204030204" pitchFamily="34" charset="0"/>
                        </a:rPr>
                        <a:t>Isaiah 13:2</a:t>
                      </a:r>
                    </a:p>
                  </a:txBody>
                  <a:tcPr/>
                </a:tc>
                <a:tc>
                  <a:txBody>
                    <a:bodyPr/>
                    <a:lstStyle/>
                    <a:p>
                      <a:r>
                        <a:rPr lang="en-US" sz="1400" dirty="0">
                          <a:latin typeface="Calibri" panose="020F0502020204030204" pitchFamily="34" charset="0"/>
                        </a:rPr>
                        <a:t>Shake the Hand</a:t>
                      </a:r>
                    </a:p>
                  </a:txBody>
                  <a:tcPr/>
                </a:tc>
                <a:tc>
                  <a:txBody>
                    <a:bodyPr/>
                    <a:lstStyle/>
                    <a:p>
                      <a:r>
                        <a:rPr lang="en-US" sz="1400" dirty="0">
                          <a:latin typeface="Calibri" panose="020F0502020204030204" pitchFamily="34" charset="0"/>
                        </a:rPr>
                        <a:t>Beckon</a:t>
                      </a:r>
                      <a:r>
                        <a:rPr lang="en-US" sz="1400" baseline="0" dirty="0"/>
                        <a:t> those to return to the gospel</a:t>
                      </a:r>
                      <a:endParaRPr lang="en-US" sz="1400" dirty="0"/>
                    </a:p>
                  </a:txBody>
                  <a:tcPr/>
                </a:tc>
                <a:tc>
                  <a:txBody>
                    <a:bodyPr/>
                    <a:lstStyle/>
                    <a:p>
                      <a:r>
                        <a:rPr lang="en-US" sz="1400" dirty="0">
                          <a:latin typeface="Calibri" panose="020F0502020204030204" pitchFamily="34" charset="0"/>
                        </a:rPr>
                        <a:t>Inviting others to come out of the world</a:t>
                      </a:r>
                    </a:p>
                  </a:txBody>
                  <a:tcPr/>
                </a:tc>
                <a:extLst>
                  <a:ext uri="{0D108BD9-81ED-4DB2-BD59-A6C34878D82A}">
                    <a16:rowId xmlns:a16="http://schemas.microsoft.com/office/drawing/2014/main" val="10003"/>
                  </a:ext>
                </a:extLst>
              </a:tr>
              <a:tr h="529162">
                <a:tc>
                  <a:txBody>
                    <a:bodyPr/>
                    <a:lstStyle/>
                    <a:p>
                      <a:r>
                        <a:rPr lang="en-US" dirty="0">
                          <a:latin typeface="Calibri" panose="020F0502020204030204" pitchFamily="34" charset="0"/>
                        </a:rPr>
                        <a:t>Isaiah 13:2</a:t>
                      </a:r>
                    </a:p>
                  </a:txBody>
                  <a:tcPr/>
                </a:tc>
                <a:tc>
                  <a:txBody>
                    <a:bodyPr/>
                    <a:lstStyle/>
                    <a:p>
                      <a:r>
                        <a:rPr lang="en-US" sz="1400" dirty="0">
                          <a:latin typeface="Calibri" panose="020F0502020204030204" pitchFamily="34" charset="0"/>
                        </a:rPr>
                        <a:t>Gates of the nobles</a:t>
                      </a:r>
                    </a:p>
                  </a:txBody>
                  <a:tcPr/>
                </a:tc>
                <a:tc>
                  <a:txBody>
                    <a:bodyPr/>
                    <a:lstStyle/>
                    <a:p>
                      <a:r>
                        <a:rPr lang="en-US" sz="1400" dirty="0">
                          <a:latin typeface="Calibri" panose="020F0502020204030204" pitchFamily="34" charset="0"/>
                        </a:rPr>
                        <a:t>The entire city and</a:t>
                      </a:r>
                      <a:r>
                        <a:rPr lang="en-US" sz="1400" baseline="0" dirty="0"/>
                        <a:t> the proud</a:t>
                      </a:r>
                      <a:endParaRPr lang="en-US" sz="1400" dirty="0"/>
                    </a:p>
                  </a:txBody>
                  <a:tcPr/>
                </a:tc>
                <a:tc>
                  <a:txBody>
                    <a:bodyPr/>
                    <a:lstStyle/>
                    <a:p>
                      <a:r>
                        <a:rPr lang="en-US" sz="1400" dirty="0">
                          <a:latin typeface="Calibri" panose="020F0502020204030204" pitchFamily="34" charset="0"/>
                        </a:rPr>
                        <a:t>Those who have lifted themselves up through the worldly pleasures</a:t>
                      </a:r>
                    </a:p>
                  </a:txBody>
                  <a:tcPr/>
                </a:tc>
                <a:extLst>
                  <a:ext uri="{0D108BD9-81ED-4DB2-BD59-A6C34878D82A}">
                    <a16:rowId xmlns:a16="http://schemas.microsoft.com/office/drawing/2014/main" val="10004"/>
                  </a:ext>
                </a:extLst>
              </a:tr>
              <a:tr h="529162">
                <a:tc>
                  <a:txBody>
                    <a:bodyPr/>
                    <a:lstStyle/>
                    <a:p>
                      <a:r>
                        <a:rPr lang="en-US" dirty="0">
                          <a:latin typeface="Calibri" panose="020F0502020204030204" pitchFamily="34" charset="0"/>
                        </a:rPr>
                        <a:t>Isaiah 13:3</a:t>
                      </a:r>
                    </a:p>
                  </a:txBody>
                  <a:tcPr/>
                </a:tc>
                <a:tc>
                  <a:txBody>
                    <a:bodyPr/>
                    <a:lstStyle/>
                    <a:p>
                      <a:r>
                        <a:rPr lang="en-US" sz="1400" dirty="0">
                          <a:latin typeface="Calibri" panose="020F0502020204030204" pitchFamily="34" charset="0"/>
                        </a:rPr>
                        <a:t>Sanctified Ones</a:t>
                      </a:r>
                    </a:p>
                  </a:txBody>
                  <a:tcPr/>
                </a:tc>
                <a:tc>
                  <a:txBody>
                    <a:bodyPr/>
                    <a:lstStyle/>
                    <a:p>
                      <a:r>
                        <a:rPr lang="en-US" sz="1400" dirty="0">
                          <a:latin typeface="Calibri" panose="020F0502020204030204" pitchFamily="34" charset="0"/>
                        </a:rPr>
                        <a:t>“saints” those who are valiant and repentant</a:t>
                      </a:r>
                    </a:p>
                  </a:txBody>
                  <a:tcPr/>
                </a:tc>
                <a:tc>
                  <a:txBody>
                    <a:bodyPr/>
                    <a:lstStyle/>
                    <a:p>
                      <a:r>
                        <a:rPr lang="en-US" sz="1400" dirty="0">
                          <a:latin typeface="Calibri" panose="020F0502020204030204" pitchFamily="34" charset="0"/>
                        </a:rPr>
                        <a:t>Those who are clean through the blood of the atonement</a:t>
                      </a:r>
                    </a:p>
                  </a:txBody>
                  <a:tcPr/>
                </a:tc>
                <a:extLst>
                  <a:ext uri="{0D108BD9-81ED-4DB2-BD59-A6C34878D82A}">
                    <a16:rowId xmlns:a16="http://schemas.microsoft.com/office/drawing/2014/main" val="10005"/>
                  </a:ext>
                </a:extLst>
              </a:tr>
              <a:tr h="529162">
                <a:tc>
                  <a:txBody>
                    <a:bodyPr/>
                    <a:lstStyle/>
                    <a:p>
                      <a:r>
                        <a:rPr lang="en-US" dirty="0">
                          <a:latin typeface="Calibri" panose="020F0502020204030204" pitchFamily="34" charset="0"/>
                        </a:rPr>
                        <a:t>Isaiah 13:4</a:t>
                      </a:r>
                    </a:p>
                  </a:txBody>
                  <a:tcPr/>
                </a:tc>
                <a:tc>
                  <a:txBody>
                    <a:bodyPr/>
                    <a:lstStyle/>
                    <a:p>
                      <a:r>
                        <a:rPr lang="en-US" sz="1400" dirty="0">
                          <a:latin typeface="Calibri" panose="020F0502020204030204" pitchFamily="34" charset="0"/>
                        </a:rPr>
                        <a:t>Multitude</a:t>
                      </a:r>
                    </a:p>
                  </a:txBody>
                  <a:tcPr/>
                </a:tc>
                <a:tc>
                  <a:txBody>
                    <a:bodyPr/>
                    <a:lstStyle/>
                    <a:p>
                      <a:r>
                        <a:rPr lang="en-US" sz="1400" dirty="0">
                          <a:latin typeface="Calibri" panose="020F0502020204030204" pitchFamily="34" charset="0"/>
                        </a:rPr>
                        <a:t>Great people who come together </a:t>
                      </a:r>
                    </a:p>
                  </a:txBody>
                  <a:tcPr/>
                </a:tc>
                <a:tc>
                  <a:txBody>
                    <a:bodyPr/>
                    <a:lstStyle/>
                    <a:p>
                      <a:r>
                        <a:rPr lang="en-US" sz="1400" b="0" i="0" kern="1200" dirty="0">
                          <a:solidFill>
                            <a:schemeClr val="tx1"/>
                          </a:solidFill>
                          <a:effectLst/>
                          <a:latin typeface="Calibri" panose="020F0502020204030204" pitchFamily="34" charset="0"/>
                          <a:ea typeface="+mn-ea"/>
                          <a:cs typeface="+mn-cs"/>
                        </a:rPr>
                        <a:t>The Saints who will be gathered from every nation in the last days and enlisted in the army of the living God to wage war against wickedness</a:t>
                      </a:r>
                      <a:endParaRPr lang="en-US" sz="1400" dirty="0"/>
                    </a:p>
                  </a:txBody>
                  <a:tcPr/>
                </a:tc>
                <a:extLst>
                  <a:ext uri="{0D108BD9-81ED-4DB2-BD59-A6C34878D82A}">
                    <a16:rowId xmlns:a16="http://schemas.microsoft.com/office/drawing/2014/main" val="10006"/>
                  </a:ext>
                </a:extLst>
              </a:tr>
              <a:tr h="529162">
                <a:tc>
                  <a:txBody>
                    <a:bodyPr/>
                    <a:lstStyle/>
                    <a:p>
                      <a:r>
                        <a:rPr lang="en-US" dirty="0">
                          <a:latin typeface="Calibri" panose="020F0502020204030204" pitchFamily="34" charset="0"/>
                        </a:rPr>
                        <a:t>Isaiah 13:4</a:t>
                      </a:r>
                    </a:p>
                  </a:txBody>
                  <a:tcPr/>
                </a:tc>
                <a:tc>
                  <a:txBody>
                    <a:bodyPr/>
                    <a:lstStyle/>
                    <a:p>
                      <a:r>
                        <a:rPr lang="en-US" sz="1400" dirty="0">
                          <a:latin typeface="Calibri" panose="020F0502020204030204" pitchFamily="34" charset="0"/>
                        </a:rPr>
                        <a:t>Be Your Host</a:t>
                      </a:r>
                    </a:p>
                  </a:txBody>
                  <a:tcPr/>
                </a:tc>
                <a:tc>
                  <a:txBody>
                    <a:bodyPr/>
                    <a:lstStyle/>
                    <a:p>
                      <a:r>
                        <a:rPr lang="en-US" sz="1400" dirty="0">
                          <a:latin typeface="Calibri" panose="020F0502020204030204" pitchFamily="34" charset="0"/>
                        </a:rPr>
                        <a:t>The Hosts were the armies of Israel</a:t>
                      </a:r>
                    </a:p>
                  </a:txBody>
                  <a:tcPr/>
                </a:tc>
                <a:tc>
                  <a:txBody>
                    <a:bodyPr/>
                    <a:lstStyle/>
                    <a:p>
                      <a:r>
                        <a:rPr lang="en-US" sz="1400" dirty="0">
                          <a:latin typeface="Calibri" panose="020F0502020204030204" pitchFamily="34" charset="0"/>
                        </a:rPr>
                        <a:t>The angelic armies of Heaven “</a:t>
                      </a:r>
                      <a:r>
                        <a:rPr lang="en-US" sz="1400" dirty="0" err="1"/>
                        <a:t>Sabaoth</a:t>
                      </a:r>
                      <a:r>
                        <a:rPr lang="en-US" sz="1400" dirty="0"/>
                        <a:t>” Bible Dictionary</a:t>
                      </a:r>
                    </a:p>
                  </a:txBody>
                  <a:tcPr/>
                </a:tc>
                <a:extLst>
                  <a:ext uri="{0D108BD9-81ED-4DB2-BD59-A6C34878D82A}">
                    <a16:rowId xmlns:a16="http://schemas.microsoft.com/office/drawing/2014/main" val="10007"/>
                  </a:ext>
                </a:extLst>
              </a:tr>
              <a:tr h="529162">
                <a:tc>
                  <a:txBody>
                    <a:bodyPr/>
                    <a:lstStyle/>
                    <a:p>
                      <a:r>
                        <a:rPr lang="en-US" dirty="0">
                          <a:latin typeface="Calibri" panose="020F0502020204030204" pitchFamily="34" charset="0"/>
                        </a:rPr>
                        <a:t>Isaiah 13:5</a:t>
                      </a:r>
                    </a:p>
                  </a:txBody>
                  <a:tcPr/>
                </a:tc>
                <a:tc>
                  <a:txBody>
                    <a:bodyPr/>
                    <a:lstStyle/>
                    <a:p>
                      <a:r>
                        <a:rPr lang="en-US" sz="1400" dirty="0">
                          <a:latin typeface="Calibri" panose="020F0502020204030204" pitchFamily="34" charset="0"/>
                        </a:rPr>
                        <a:t>Noise/ Multitude/ mountains</a:t>
                      </a:r>
                    </a:p>
                  </a:txBody>
                  <a:tcPr/>
                </a:tc>
                <a:tc>
                  <a:txBody>
                    <a:bodyPr/>
                    <a:lstStyle/>
                    <a:p>
                      <a:r>
                        <a:rPr lang="en-US" sz="1400" dirty="0">
                          <a:latin typeface="Calibri" panose="020F0502020204030204" pitchFamily="34" charset="0"/>
                        </a:rPr>
                        <a:t>The righteous who will gather together</a:t>
                      </a:r>
                    </a:p>
                  </a:txBody>
                  <a:tcPr/>
                </a:tc>
                <a:tc>
                  <a:txBody>
                    <a:bodyPr/>
                    <a:lstStyle/>
                    <a:p>
                      <a:r>
                        <a:rPr lang="en-US" sz="1400" dirty="0">
                          <a:latin typeface="Calibri" panose="020F0502020204030204" pitchFamily="34" charset="0"/>
                        </a:rPr>
                        <a:t>The many who are preparing to preach the gospel</a:t>
                      </a:r>
                      <a:r>
                        <a:rPr lang="en-US" sz="1400" baseline="0" dirty="0"/>
                        <a:t> of peace by being in the temple. The righteous from all nations including the angels and Christ</a:t>
                      </a:r>
                      <a:endParaRPr lang="en-US" sz="1400" dirty="0"/>
                    </a:p>
                  </a:txBody>
                  <a:tcPr/>
                </a:tc>
                <a:extLst>
                  <a:ext uri="{0D108BD9-81ED-4DB2-BD59-A6C34878D82A}">
                    <a16:rowId xmlns:a16="http://schemas.microsoft.com/office/drawing/2014/main" val="10008"/>
                  </a:ext>
                </a:extLst>
              </a:tr>
            </a:tbl>
          </a:graphicData>
        </a:graphic>
      </p:graphicFrame>
      <p:sp>
        <p:nvSpPr>
          <p:cNvPr id="5" name="Rectangle 4"/>
          <p:cNvSpPr/>
          <p:nvPr/>
        </p:nvSpPr>
        <p:spPr>
          <a:xfrm>
            <a:off x="4166236" y="107187"/>
            <a:ext cx="4040145" cy="369332"/>
          </a:xfrm>
          <a:prstGeom prst="rect">
            <a:avLst/>
          </a:prstGeom>
        </p:spPr>
        <p:txBody>
          <a:bodyPr wrap="none">
            <a:spAutoFit/>
          </a:bodyPr>
          <a:lstStyle/>
          <a:p>
            <a:r>
              <a:rPr lang="en-US" dirty="0">
                <a:solidFill>
                  <a:srgbClr val="000000"/>
                </a:solidFill>
                <a:latin typeface="Calibri" panose="020F0502020204030204" pitchFamily="34" charset="0"/>
              </a:rPr>
              <a:t>The Lord Gathers His Forces Isaiah 13:1-5</a:t>
            </a:r>
            <a:endParaRPr lang="en-US" dirty="0">
              <a:effectLst/>
              <a:latin typeface="Calibri" panose="020F0502020204030204" pitchFamily="34" charset="0"/>
            </a:endParaRPr>
          </a:p>
        </p:txBody>
      </p:sp>
      <p:sp>
        <p:nvSpPr>
          <p:cNvPr id="10" name="Rectangle 9"/>
          <p:cNvSpPr/>
          <p:nvPr/>
        </p:nvSpPr>
        <p:spPr>
          <a:xfrm>
            <a:off x="0" y="6611779"/>
            <a:ext cx="11397698" cy="246221"/>
          </a:xfrm>
          <a:prstGeom prst="rect">
            <a:avLst/>
          </a:prstGeom>
        </p:spPr>
        <p:txBody>
          <a:bodyPr wrap="square">
            <a:spAutoFit/>
          </a:bodyPr>
          <a:lstStyle/>
          <a:p>
            <a:r>
              <a:rPr lang="en-US" sz="1000" dirty="0">
                <a:solidFill>
                  <a:srgbClr val="000000"/>
                </a:solidFill>
                <a:latin typeface="Calibri" panose="020F0502020204030204" pitchFamily="34" charset="0"/>
              </a:rPr>
              <a:t>Ideas taken from scriptures, Old Testament Institute Manual IA Voice of Warning to Israel, John </a:t>
            </a:r>
            <a:r>
              <a:rPr lang="en-US" sz="1000" dirty="0" err="1">
                <a:solidFill>
                  <a:srgbClr val="000000"/>
                </a:solidFill>
                <a:latin typeface="Calibri" panose="020F0502020204030204" pitchFamily="34" charset="0"/>
              </a:rPr>
              <a:t>Bytheway</a:t>
            </a:r>
            <a:r>
              <a:rPr lang="en-US" sz="1000" dirty="0">
                <a:solidFill>
                  <a:srgbClr val="000000"/>
                </a:solidFill>
                <a:latin typeface="Calibri" panose="020F0502020204030204" pitchFamily="34" charset="0"/>
              </a:rPr>
              <a:t> </a:t>
            </a:r>
            <a:r>
              <a:rPr lang="en-US" sz="1000" i="1" dirty="0">
                <a:solidFill>
                  <a:srgbClr val="000000"/>
                </a:solidFill>
                <a:latin typeface="Calibri" panose="020F0502020204030204" pitchFamily="34" charset="0"/>
              </a:rPr>
              <a:t>Isaiah for Airheads, </a:t>
            </a:r>
            <a:r>
              <a:rPr lang="en-US" sz="1000" dirty="0">
                <a:solidFill>
                  <a:srgbClr val="000000"/>
                </a:solidFill>
                <a:latin typeface="Calibri" panose="020F0502020204030204" pitchFamily="34" charset="0"/>
              </a:rPr>
              <a:t>Poway Institute Handouts Becky Davies and Lesley Meacham</a:t>
            </a:r>
            <a:endParaRPr lang="en-US" sz="1000" dirty="0">
              <a:effectLst/>
              <a:latin typeface="Calibri" panose="020F0502020204030204" pitchFamily="34" charset="0"/>
            </a:endParaRPr>
          </a:p>
        </p:txBody>
      </p:sp>
    </p:spTree>
    <p:extLst>
      <p:ext uri="{BB962C8B-B14F-4D97-AF65-F5344CB8AC3E}">
        <p14:creationId xmlns:p14="http://schemas.microsoft.com/office/powerpoint/2010/main" val="12695204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3639" y="244699"/>
            <a:ext cx="4546243" cy="369332"/>
          </a:xfrm>
          <a:prstGeom prst="rect">
            <a:avLst/>
          </a:prstGeom>
          <a:noFill/>
        </p:spPr>
        <p:txBody>
          <a:bodyPr wrap="square" rtlCol="0">
            <a:spAutoFit/>
          </a:bodyPr>
          <a:lstStyle/>
          <a:p>
            <a:endParaRPr lang="en-US" dirty="0">
              <a:latin typeface="Calibri" panose="020F050202020403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093471981"/>
              </p:ext>
            </p:extLst>
          </p:nvPr>
        </p:nvGraphicFramePr>
        <p:xfrm>
          <a:off x="369196" y="476519"/>
          <a:ext cx="11822804" cy="6009612"/>
        </p:xfrm>
        <a:graphic>
          <a:graphicData uri="http://schemas.openxmlformats.org/drawingml/2006/table">
            <a:tbl>
              <a:tblPr firstRow="1" bandRow="1">
                <a:tableStyleId>{5940675A-B579-460E-94D1-54222C63F5DA}</a:tableStyleId>
              </a:tblPr>
              <a:tblGrid>
                <a:gridCol w="1807334">
                  <a:extLst>
                    <a:ext uri="{9D8B030D-6E8A-4147-A177-3AD203B41FA5}">
                      <a16:colId xmlns:a16="http://schemas.microsoft.com/office/drawing/2014/main" val="20000"/>
                    </a:ext>
                  </a:extLst>
                </a:gridCol>
                <a:gridCol w="2897746">
                  <a:extLst>
                    <a:ext uri="{9D8B030D-6E8A-4147-A177-3AD203B41FA5}">
                      <a16:colId xmlns:a16="http://schemas.microsoft.com/office/drawing/2014/main" val="20001"/>
                    </a:ext>
                  </a:extLst>
                </a:gridCol>
                <a:gridCol w="4162023">
                  <a:extLst>
                    <a:ext uri="{9D8B030D-6E8A-4147-A177-3AD203B41FA5}">
                      <a16:colId xmlns:a16="http://schemas.microsoft.com/office/drawing/2014/main" val="20002"/>
                    </a:ext>
                  </a:extLst>
                </a:gridCol>
                <a:gridCol w="2955701">
                  <a:extLst>
                    <a:ext uri="{9D8B030D-6E8A-4147-A177-3AD203B41FA5}">
                      <a16:colId xmlns:a16="http://schemas.microsoft.com/office/drawing/2014/main" val="20003"/>
                    </a:ext>
                  </a:extLst>
                </a:gridCol>
              </a:tblGrid>
              <a:tr h="529162">
                <a:tc>
                  <a:txBody>
                    <a:bodyPr/>
                    <a:lstStyle/>
                    <a:p>
                      <a:r>
                        <a:rPr lang="en-US" dirty="0">
                          <a:latin typeface="Calibri" panose="020F0502020204030204" pitchFamily="34" charset="0"/>
                        </a:rPr>
                        <a:t>Scripture</a:t>
                      </a:r>
                    </a:p>
                  </a:txBody>
                  <a:tcPr/>
                </a:tc>
                <a:tc>
                  <a:txBody>
                    <a:bodyPr/>
                    <a:lstStyle/>
                    <a:p>
                      <a:r>
                        <a:rPr lang="en-US" dirty="0">
                          <a:latin typeface="Calibri" panose="020F0502020204030204" pitchFamily="34" charset="0"/>
                        </a:rPr>
                        <a:t>Phrases</a:t>
                      </a:r>
                    </a:p>
                  </a:txBody>
                  <a:tcPr/>
                </a:tc>
                <a:tc>
                  <a:txBody>
                    <a:bodyPr/>
                    <a:lstStyle/>
                    <a:p>
                      <a:r>
                        <a:rPr lang="en-US" dirty="0">
                          <a:latin typeface="Calibri" panose="020F0502020204030204" pitchFamily="34" charset="0"/>
                        </a:rPr>
                        <a:t>Isaiah’s Day</a:t>
                      </a:r>
                    </a:p>
                  </a:txBody>
                  <a:tcPr/>
                </a:tc>
                <a:tc>
                  <a:txBody>
                    <a:bodyPr/>
                    <a:lstStyle/>
                    <a:p>
                      <a:r>
                        <a:rPr lang="en-US" dirty="0">
                          <a:latin typeface="Calibri" panose="020F0502020204030204" pitchFamily="34" charset="0"/>
                        </a:rPr>
                        <a:t>Second Coming</a:t>
                      </a:r>
                    </a:p>
                  </a:txBody>
                  <a:tcPr/>
                </a:tc>
                <a:extLst>
                  <a:ext uri="{0D108BD9-81ED-4DB2-BD59-A6C34878D82A}">
                    <a16:rowId xmlns:a16="http://schemas.microsoft.com/office/drawing/2014/main" val="10000"/>
                  </a:ext>
                </a:extLst>
              </a:tr>
              <a:tr h="529162">
                <a:tc>
                  <a:txBody>
                    <a:bodyPr/>
                    <a:lstStyle/>
                    <a:p>
                      <a:r>
                        <a:rPr lang="en-US" dirty="0">
                          <a:latin typeface="Calibri" panose="020F0502020204030204" pitchFamily="34" charset="0"/>
                        </a:rPr>
                        <a:t>Isaiah 13:6</a:t>
                      </a:r>
                    </a:p>
                  </a:txBody>
                  <a:tcPr/>
                </a:tc>
                <a:tc>
                  <a:txBody>
                    <a:bodyPr/>
                    <a:lstStyle/>
                    <a:p>
                      <a:r>
                        <a:rPr lang="en-US" sz="1400" dirty="0">
                          <a:latin typeface="Calibri" panose="020F0502020204030204" pitchFamily="34" charset="0"/>
                        </a:rPr>
                        <a:t>The day of the Lord</a:t>
                      </a:r>
                    </a:p>
                  </a:txBody>
                  <a:tcPr/>
                </a:tc>
                <a:tc>
                  <a:txBody>
                    <a:bodyPr/>
                    <a:lstStyle/>
                    <a:p>
                      <a:r>
                        <a:rPr lang="en-US" sz="1400" dirty="0">
                          <a:latin typeface="Calibri" panose="020F0502020204030204" pitchFamily="34" charset="0"/>
                        </a:rPr>
                        <a:t>Days of Judgment</a:t>
                      </a:r>
                      <a:r>
                        <a:rPr lang="en-US" sz="1400" baseline="0" dirty="0"/>
                        <a:t> </a:t>
                      </a:r>
                      <a:endParaRPr lang="en-US" sz="1400" dirty="0"/>
                    </a:p>
                  </a:txBody>
                  <a:tcPr/>
                </a:tc>
                <a:tc>
                  <a:txBody>
                    <a:bodyPr/>
                    <a:lstStyle/>
                    <a:p>
                      <a:r>
                        <a:rPr lang="en-US" sz="1400" dirty="0">
                          <a:latin typeface="Calibri" panose="020F0502020204030204" pitchFamily="34" charset="0"/>
                        </a:rPr>
                        <a:t>Days of Judgment</a:t>
                      </a:r>
                    </a:p>
                  </a:txBody>
                  <a:tcPr/>
                </a:tc>
                <a:extLst>
                  <a:ext uri="{0D108BD9-81ED-4DB2-BD59-A6C34878D82A}">
                    <a16:rowId xmlns:a16="http://schemas.microsoft.com/office/drawing/2014/main" val="10001"/>
                  </a:ext>
                </a:extLst>
              </a:tr>
              <a:tr h="529162">
                <a:tc>
                  <a:txBody>
                    <a:bodyPr/>
                    <a:lstStyle/>
                    <a:p>
                      <a:r>
                        <a:rPr lang="en-US" dirty="0">
                          <a:latin typeface="Calibri" panose="020F0502020204030204" pitchFamily="34" charset="0"/>
                        </a:rPr>
                        <a:t>Isaiah 13:7</a:t>
                      </a:r>
                    </a:p>
                  </a:txBody>
                  <a:tcPr/>
                </a:tc>
                <a:tc>
                  <a:txBody>
                    <a:bodyPr/>
                    <a:lstStyle/>
                    <a:p>
                      <a:r>
                        <a:rPr lang="en-US" sz="1400" b="0" i="0" kern="1200" dirty="0">
                          <a:solidFill>
                            <a:schemeClr val="tx1"/>
                          </a:solidFill>
                          <a:effectLst/>
                          <a:latin typeface="Calibri" panose="020F0502020204030204" pitchFamily="34" charset="0"/>
                          <a:ea typeface="+mn-ea"/>
                          <a:cs typeface="+mn-cs"/>
                        </a:rPr>
                        <a:t>Heart[s] shall melt</a:t>
                      </a:r>
                      <a:endParaRPr lang="en-US" sz="1400" dirty="0"/>
                    </a:p>
                  </a:txBody>
                  <a:tcPr/>
                </a:tc>
                <a:tc>
                  <a:txBody>
                    <a:bodyPr/>
                    <a:lstStyle/>
                    <a:p>
                      <a:r>
                        <a:rPr lang="en-US" sz="1400" dirty="0">
                          <a:latin typeface="Calibri" panose="020F0502020204030204" pitchFamily="34" charset="0"/>
                        </a:rPr>
                        <a:t>Men’s hearts will fail them</a:t>
                      </a:r>
                    </a:p>
                  </a:txBody>
                  <a:tcPr/>
                </a:tc>
                <a:tc>
                  <a:txBody>
                    <a:bodyPr/>
                    <a:lstStyle/>
                    <a:p>
                      <a:r>
                        <a:rPr lang="en-US" sz="1400" b="0" i="0" kern="1200" dirty="0">
                          <a:solidFill>
                            <a:schemeClr val="tx1"/>
                          </a:solidFill>
                          <a:effectLst/>
                          <a:latin typeface="Calibri" panose="020F0502020204030204" pitchFamily="34" charset="0"/>
                          <a:ea typeface="+mn-ea"/>
                          <a:cs typeface="+mn-cs"/>
                        </a:rPr>
                        <a:t>Men’s hearts will fail them…sorrow,</a:t>
                      </a:r>
                      <a:r>
                        <a:rPr lang="en-US" sz="1400" b="0" i="0" kern="1200" baseline="0" dirty="0">
                          <a:solidFill>
                            <a:schemeClr val="tx1"/>
                          </a:solidFill>
                          <a:effectLst/>
                          <a:latin typeface="Calibri" panose="020F0502020204030204" pitchFamily="34" charset="0"/>
                          <a:ea typeface="+mn-ea"/>
                          <a:cs typeface="+mn-cs"/>
                        </a:rPr>
                        <a:t> pain, suffering, terror</a:t>
                      </a:r>
                      <a:endParaRPr lang="en-US" sz="1400" dirty="0"/>
                    </a:p>
                  </a:txBody>
                  <a:tcPr/>
                </a:tc>
                <a:extLst>
                  <a:ext uri="{0D108BD9-81ED-4DB2-BD59-A6C34878D82A}">
                    <a16:rowId xmlns:a16="http://schemas.microsoft.com/office/drawing/2014/main" val="10002"/>
                  </a:ext>
                </a:extLst>
              </a:tr>
              <a:tr h="529162">
                <a:tc>
                  <a:txBody>
                    <a:bodyPr/>
                    <a:lstStyle/>
                    <a:p>
                      <a:r>
                        <a:rPr lang="en-US" dirty="0">
                          <a:latin typeface="Calibri" panose="020F0502020204030204" pitchFamily="34" charset="0"/>
                        </a:rPr>
                        <a:t>Isaiah 13:8</a:t>
                      </a:r>
                    </a:p>
                  </a:txBody>
                  <a:tcPr/>
                </a:tc>
                <a:tc>
                  <a:txBody>
                    <a:bodyPr/>
                    <a:lstStyle/>
                    <a:p>
                      <a:r>
                        <a:rPr lang="en-US" sz="1400" dirty="0">
                          <a:latin typeface="Calibri" panose="020F0502020204030204" pitchFamily="34" charset="0"/>
                        </a:rPr>
                        <a:t>Faces shall be as flames</a:t>
                      </a:r>
                    </a:p>
                  </a:txBody>
                  <a:tcPr/>
                </a:tc>
                <a:tc>
                  <a:txBody>
                    <a:bodyPr/>
                    <a:lstStyle/>
                    <a:p>
                      <a:r>
                        <a:rPr lang="en-US" sz="1400" dirty="0">
                          <a:latin typeface="Calibri" panose="020F0502020204030204" pitchFamily="34" charset="0"/>
                        </a:rPr>
                        <a:t>Faces flushed with shame and guilt</a:t>
                      </a:r>
                    </a:p>
                  </a:txBody>
                  <a:tcPr/>
                </a:tc>
                <a:tc>
                  <a:txBody>
                    <a:bodyPr/>
                    <a:lstStyle/>
                    <a:p>
                      <a:r>
                        <a:rPr lang="en-US" sz="1400" dirty="0">
                          <a:latin typeface="Calibri" panose="020F0502020204030204" pitchFamily="34" charset="0"/>
                        </a:rPr>
                        <a:t>Faces witnessing</a:t>
                      </a:r>
                      <a:r>
                        <a:rPr lang="en-US" sz="1400" baseline="0" dirty="0"/>
                        <a:t> the burning at the Second Coming</a:t>
                      </a:r>
                      <a:endParaRPr lang="en-US" sz="1400" dirty="0"/>
                    </a:p>
                  </a:txBody>
                  <a:tcPr/>
                </a:tc>
                <a:extLst>
                  <a:ext uri="{0D108BD9-81ED-4DB2-BD59-A6C34878D82A}">
                    <a16:rowId xmlns:a16="http://schemas.microsoft.com/office/drawing/2014/main" val="10003"/>
                  </a:ext>
                </a:extLst>
              </a:tr>
              <a:tr h="529162">
                <a:tc>
                  <a:txBody>
                    <a:bodyPr/>
                    <a:lstStyle/>
                    <a:p>
                      <a:r>
                        <a:rPr lang="en-US" dirty="0">
                          <a:latin typeface="Calibri" panose="020F0502020204030204" pitchFamily="34" charset="0"/>
                        </a:rPr>
                        <a:t>Isaiah 13:9</a:t>
                      </a:r>
                    </a:p>
                  </a:txBody>
                  <a:tcPr/>
                </a:tc>
                <a:tc>
                  <a:txBody>
                    <a:bodyPr/>
                    <a:lstStyle/>
                    <a:p>
                      <a:r>
                        <a:rPr lang="en-US" sz="1400" dirty="0">
                          <a:latin typeface="Calibri" panose="020F0502020204030204" pitchFamily="34" charset="0"/>
                        </a:rPr>
                        <a:t>Wrath and fierce anger</a:t>
                      </a:r>
                    </a:p>
                  </a:txBody>
                  <a:tcPr/>
                </a:tc>
                <a:tc>
                  <a:txBody>
                    <a:bodyPr/>
                    <a:lstStyle/>
                    <a:p>
                      <a:r>
                        <a:rPr lang="en-US" sz="1400" dirty="0">
                          <a:latin typeface="Calibri" panose="020F0502020204030204" pitchFamily="34" charset="0"/>
                        </a:rPr>
                        <a:t>God’s justice doing His work.</a:t>
                      </a:r>
                      <a:r>
                        <a:rPr lang="en-US" sz="1400" baseline="0" dirty="0"/>
                        <a:t> The wrath of God will come upon the people of that day enough to become a desolate land</a:t>
                      </a:r>
                      <a:endParaRPr lang="en-US" sz="1400" dirty="0"/>
                    </a:p>
                  </a:txBody>
                  <a:tcPr/>
                </a:tc>
                <a:tc>
                  <a:txBody>
                    <a:bodyPr/>
                    <a:lstStyle/>
                    <a:p>
                      <a:r>
                        <a:rPr lang="en-US" sz="1400" dirty="0">
                          <a:latin typeface="Calibri" panose="020F0502020204030204" pitchFamily="34" charset="0"/>
                        </a:rPr>
                        <a:t>The Lord’s judgments come only after repeated invitations to repent are ignored</a:t>
                      </a:r>
                    </a:p>
                  </a:txBody>
                  <a:tcPr/>
                </a:tc>
                <a:extLst>
                  <a:ext uri="{0D108BD9-81ED-4DB2-BD59-A6C34878D82A}">
                    <a16:rowId xmlns:a16="http://schemas.microsoft.com/office/drawing/2014/main" val="10004"/>
                  </a:ext>
                </a:extLst>
              </a:tr>
              <a:tr h="529162">
                <a:tc>
                  <a:txBody>
                    <a:bodyPr/>
                    <a:lstStyle/>
                    <a:p>
                      <a:r>
                        <a:rPr lang="en-US" dirty="0">
                          <a:latin typeface="Calibri" panose="020F0502020204030204" pitchFamily="34" charset="0"/>
                        </a:rPr>
                        <a:t>Isaiah 13:10</a:t>
                      </a:r>
                    </a:p>
                  </a:txBody>
                  <a:tcPr/>
                </a:tc>
                <a:tc>
                  <a:txBody>
                    <a:bodyPr/>
                    <a:lstStyle/>
                    <a:p>
                      <a:r>
                        <a:rPr lang="en-US" sz="1400" dirty="0">
                          <a:latin typeface="Calibri" panose="020F0502020204030204" pitchFamily="34" charset="0"/>
                        </a:rPr>
                        <a:t>Stars/sun/moon and no light</a:t>
                      </a:r>
                    </a:p>
                  </a:txBody>
                  <a:tcPr/>
                </a:tc>
                <a:tc>
                  <a:txBody>
                    <a:bodyPr/>
                    <a:lstStyle/>
                    <a:p>
                      <a:r>
                        <a:rPr lang="en-US" sz="1400" dirty="0">
                          <a:latin typeface="Calibri" panose="020F0502020204030204" pitchFamily="34" charset="0"/>
                        </a:rPr>
                        <a:t>The darkness in the people</a:t>
                      </a:r>
                    </a:p>
                  </a:txBody>
                  <a:tcPr/>
                </a:tc>
                <a:tc>
                  <a:txBody>
                    <a:bodyPr/>
                    <a:lstStyle/>
                    <a:p>
                      <a:r>
                        <a:rPr lang="en-US" sz="1400" b="0" i="0" kern="1200" dirty="0">
                          <a:solidFill>
                            <a:schemeClr val="tx1"/>
                          </a:solidFill>
                          <a:effectLst/>
                          <a:latin typeface="Calibri" panose="020F0502020204030204" pitchFamily="34" charset="0"/>
                          <a:ea typeface="+mn-ea"/>
                          <a:cs typeface="+mn-cs"/>
                        </a:rPr>
                        <a:t>Great wonders to be manifest in the heavens (D&amp;C 45:42)</a:t>
                      </a:r>
                      <a:endParaRPr lang="en-US" sz="1400" dirty="0"/>
                    </a:p>
                  </a:txBody>
                  <a:tcPr/>
                </a:tc>
                <a:extLst>
                  <a:ext uri="{0D108BD9-81ED-4DB2-BD59-A6C34878D82A}">
                    <a16:rowId xmlns:a16="http://schemas.microsoft.com/office/drawing/2014/main" val="10005"/>
                  </a:ext>
                </a:extLst>
              </a:tr>
              <a:tr h="529162">
                <a:tc>
                  <a:txBody>
                    <a:bodyPr/>
                    <a:lstStyle/>
                    <a:p>
                      <a:r>
                        <a:rPr lang="en-US" dirty="0">
                          <a:latin typeface="Calibri" panose="020F0502020204030204" pitchFamily="34" charset="0"/>
                        </a:rPr>
                        <a:t>Isaiah 13:11</a:t>
                      </a:r>
                    </a:p>
                  </a:txBody>
                  <a:tcPr/>
                </a:tc>
                <a:tc>
                  <a:txBody>
                    <a:bodyPr/>
                    <a:lstStyle/>
                    <a:p>
                      <a:r>
                        <a:rPr lang="en-US" sz="1400" b="0" i="0" kern="1200" dirty="0">
                          <a:solidFill>
                            <a:schemeClr val="tx1"/>
                          </a:solidFill>
                          <a:effectLst/>
                          <a:latin typeface="Calibri" panose="020F0502020204030204" pitchFamily="34" charset="0"/>
                          <a:ea typeface="+mn-ea"/>
                          <a:cs typeface="+mn-cs"/>
                        </a:rPr>
                        <a:t>Arrogance/ Haughtiness Ceases</a:t>
                      </a:r>
                      <a:endParaRPr lang="en-US" sz="1400" dirty="0"/>
                    </a:p>
                  </a:txBody>
                  <a:tcPr/>
                </a:tc>
                <a:tc>
                  <a:txBody>
                    <a:bodyPr/>
                    <a:lstStyle/>
                    <a:p>
                      <a:r>
                        <a:rPr lang="en-US" sz="1400" dirty="0">
                          <a:latin typeface="Calibri" panose="020F0502020204030204" pitchFamily="34" charset="0"/>
                        </a:rPr>
                        <a:t>The Lord will “level the playing field”</a:t>
                      </a:r>
                    </a:p>
                  </a:txBody>
                  <a:tcPr/>
                </a:tc>
                <a:tc>
                  <a:txBody>
                    <a:bodyPr/>
                    <a:lstStyle/>
                    <a:p>
                      <a:r>
                        <a:rPr lang="en-US" sz="1400" b="0" i="0" kern="1200" dirty="0">
                          <a:solidFill>
                            <a:schemeClr val="tx1"/>
                          </a:solidFill>
                          <a:effectLst/>
                          <a:latin typeface="Calibri" panose="020F0502020204030204" pitchFamily="34" charset="0"/>
                          <a:ea typeface="+mn-ea"/>
                          <a:cs typeface="+mn-cs"/>
                        </a:rPr>
                        <a:t>It is better to learn to “be humble” than to be humbled”</a:t>
                      </a:r>
                      <a:endParaRPr lang="en-US" sz="1400" dirty="0"/>
                    </a:p>
                  </a:txBody>
                  <a:tcPr/>
                </a:tc>
                <a:extLst>
                  <a:ext uri="{0D108BD9-81ED-4DB2-BD59-A6C34878D82A}">
                    <a16:rowId xmlns:a16="http://schemas.microsoft.com/office/drawing/2014/main" val="10006"/>
                  </a:ext>
                </a:extLst>
              </a:tr>
              <a:tr h="529162">
                <a:tc>
                  <a:txBody>
                    <a:bodyPr/>
                    <a:lstStyle/>
                    <a:p>
                      <a:r>
                        <a:rPr lang="en-US" dirty="0">
                          <a:latin typeface="Calibri" panose="020F0502020204030204" pitchFamily="34" charset="0"/>
                        </a:rPr>
                        <a:t>Isaiah 13:12</a:t>
                      </a:r>
                    </a:p>
                  </a:txBody>
                  <a:tcPr/>
                </a:tc>
                <a:tc>
                  <a:txBody>
                    <a:bodyPr/>
                    <a:lstStyle/>
                    <a:p>
                      <a:r>
                        <a:rPr lang="en-US" sz="1400" dirty="0">
                          <a:latin typeface="Calibri" panose="020F0502020204030204" pitchFamily="34" charset="0"/>
                        </a:rPr>
                        <a:t>More Precious</a:t>
                      </a:r>
                      <a:r>
                        <a:rPr lang="en-US" sz="1400" baseline="0" dirty="0"/>
                        <a:t> Than Gold</a:t>
                      </a:r>
                      <a:endParaRPr lang="en-US" sz="1400" dirty="0"/>
                    </a:p>
                  </a:txBody>
                  <a:tcPr/>
                </a:tc>
                <a:tc>
                  <a:txBody>
                    <a:bodyPr/>
                    <a:lstStyle/>
                    <a:p>
                      <a:r>
                        <a:rPr lang="en-US" sz="1400" b="0" i="0" kern="1200" dirty="0">
                          <a:solidFill>
                            <a:schemeClr val="tx1"/>
                          </a:solidFill>
                          <a:effectLst/>
                          <a:latin typeface="Calibri" panose="020F0502020204030204" pitchFamily="34" charset="0"/>
                          <a:ea typeface="+mn-ea"/>
                          <a:cs typeface="+mn-cs"/>
                        </a:rPr>
                        <a:t>Gold comes</a:t>
                      </a:r>
                      <a:r>
                        <a:rPr lang="en-US" sz="1400" b="0" i="0" kern="1200" baseline="0" dirty="0">
                          <a:solidFill>
                            <a:schemeClr val="tx1"/>
                          </a:solidFill>
                          <a:effectLst/>
                          <a:latin typeface="Calibri" panose="020F0502020204030204" pitchFamily="34" charset="0"/>
                          <a:ea typeface="+mn-ea"/>
                          <a:cs typeface="+mn-cs"/>
                        </a:rPr>
                        <a:t> from a purifying process that burns away all dross and what is left is incorruptible, pure, and valuable</a:t>
                      </a:r>
                      <a:r>
                        <a:rPr lang="en-US" sz="1400" b="0" i="0" kern="1200" dirty="0">
                          <a:solidFill>
                            <a:schemeClr val="tx1"/>
                          </a:solidFill>
                          <a:effectLst/>
                          <a:latin typeface="Calibri" panose="020F0502020204030204" pitchFamily="34" charset="0"/>
                          <a:ea typeface="+mn-ea"/>
                          <a:cs typeface="+mn-cs"/>
                        </a:rPr>
                        <a:t> </a:t>
                      </a:r>
                      <a:endParaRPr lang="en-US" sz="1400" dirty="0"/>
                    </a:p>
                  </a:txBody>
                  <a:tcPr/>
                </a:tc>
                <a:tc>
                  <a:txBody>
                    <a:bodyPr/>
                    <a:lstStyle/>
                    <a:p>
                      <a:r>
                        <a:rPr lang="en-US" sz="1400" b="0" i="0" kern="1200" dirty="0">
                          <a:solidFill>
                            <a:schemeClr val="tx1"/>
                          </a:solidFill>
                          <a:effectLst/>
                          <a:latin typeface="Calibri" panose="020F0502020204030204" pitchFamily="34" charset="0"/>
                          <a:ea typeface="+mn-ea"/>
                          <a:cs typeface="+mn-cs"/>
                        </a:rPr>
                        <a:t>The righteous men will become as difficult to find as precious gold and will be treasured as highly. Many will be destroyed,</a:t>
                      </a:r>
                      <a:r>
                        <a:rPr lang="en-US" sz="1400" b="0" i="0" kern="1200" baseline="0" dirty="0">
                          <a:solidFill>
                            <a:schemeClr val="tx1"/>
                          </a:solidFill>
                          <a:effectLst/>
                          <a:latin typeface="Calibri" panose="020F0502020204030204" pitchFamily="34" charset="0"/>
                          <a:ea typeface="+mn-ea"/>
                          <a:cs typeface="+mn-cs"/>
                        </a:rPr>
                        <a:t> righteous and evil</a:t>
                      </a:r>
                      <a:endParaRPr lang="en-US" sz="1400" dirty="0"/>
                    </a:p>
                  </a:txBody>
                  <a:tcPr/>
                </a:tc>
                <a:extLst>
                  <a:ext uri="{0D108BD9-81ED-4DB2-BD59-A6C34878D82A}">
                    <a16:rowId xmlns:a16="http://schemas.microsoft.com/office/drawing/2014/main" val="10007"/>
                  </a:ext>
                </a:extLst>
              </a:tr>
              <a:tr h="529162">
                <a:tc>
                  <a:txBody>
                    <a:bodyPr/>
                    <a:lstStyle/>
                    <a:p>
                      <a:r>
                        <a:rPr lang="en-US" dirty="0">
                          <a:latin typeface="Calibri" panose="020F0502020204030204" pitchFamily="34" charset="0"/>
                        </a:rPr>
                        <a:t>Isaiah 13:13</a:t>
                      </a:r>
                    </a:p>
                  </a:txBody>
                  <a:tcPr/>
                </a:tc>
                <a:tc>
                  <a:txBody>
                    <a:bodyPr/>
                    <a:lstStyle/>
                    <a:p>
                      <a:r>
                        <a:rPr lang="en-US" sz="1400" dirty="0">
                          <a:latin typeface="Calibri" panose="020F0502020204030204" pitchFamily="34" charset="0"/>
                        </a:rPr>
                        <a:t>Heavens be shaken</a:t>
                      </a:r>
                      <a:r>
                        <a:rPr lang="en-US" sz="1400" baseline="0" dirty="0"/>
                        <a:t> and Earth removed</a:t>
                      </a:r>
                      <a:endParaRPr lang="en-US" sz="1400" dirty="0"/>
                    </a:p>
                  </a:txBody>
                  <a:tcPr/>
                </a:tc>
                <a:tc>
                  <a:txBody>
                    <a:bodyPr/>
                    <a:lstStyle/>
                    <a:p>
                      <a:r>
                        <a:rPr lang="en-US" sz="1400" b="0" i="0" kern="1200" dirty="0">
                          <a:solidFill>
                            <a:schemeClr val="tx1"/>
                          </a:solidFill>
                          <a:effectLst/>
                          <a:latin typeface="Calibri" panose="020F0502020204030204" pitchFamily="34" charset="0"/>
                          <a:ea typeface="+mn-ea"/>
                          <a:cs typeface="+mn-cs"/>
                        </a:rPr>
                        <a:t>calamity and disaster—the fall of Babylon</a:t>
                      </a:r>
                      <a:endParaRPr lang="en-US" sz="1400" dirty="0"/>
                    </a:p>
                  </a:txBody>
                  <a:tcPr/>
                </a:tc>
                <a:tc>
                  <a:txBody>
                    <a:bodyPr/>
                    <a:lstStyle/>
                    <a:p>
                      <a:r>
                        <a:rPr lang="en-US" sz="1400" b="0" i="0" kern="1200" dirty="0">
                          <a:solidFill>
                            <a:schemeClr val="tx1"/>
                          </a:solidFill>
                          <a:effectLst/>
                          <a:latin typeface="Calibri" panose="020F0502020204030204" pitchFamily="34" charset="0"/>
                          <a:ea typeface="+mn-ea"/>
                          <a:cs typeface="+mn-cs"/>
                        </a:rPr>
                        <a:t>All things are to be restored. The heavens will flee as the earth is brought back to a condition it once enjoyed. The earth will then receive its paradisiacal glory.</a:t>
                      </a:r>
                      <a:endParaRPr lang="en-US" sz="1400" dirty="0"/>
                    </a:p>
                  </a:txBody>
                  <a:tcPr/>
                </a:tc>
                <a:extLst>
                  <a:ext uri="{0D108BD9-81ED-4DB2-BD59-A6C34878D82A}">
                    <a16:rowId xmlns:a16="http://schemas.microsoft.com/office/drawing/2014/main" val="10008"/>
                  </a:ext>
                </a:extLst>
              </a:tr>
            </a:tbl>
          </a:graphicData>
        </a:graphic>
      </p:graphicFrame>
      <p:sp>
        <p:nvSpPr>
          <p:cNvPr id="5" name="Rectangle 4"/>
          <p:cNvSpPr/>
          <p:nvPr/>
        </p:nvSpPr>
        <p:spPr>
          <a:xfrm>
            <a:off x="2846196" y="98670"/>
            <a:ext cx="6563528" cy="369332"/>
          </a:xfrm>
          <a:prstGeom prst="rect">
            <a:avLst/>
          </a:prstGeom>
        </p:spPr>
        <p:txBody>
          <a:bodyPr wrap="none">
            <a:spAutoFit/>
          </a:bodyPr>
          <a:lstStyle/>
          <a:p>
            <a:r>
              <a:rPr lang="en-US" dirty="0">
                <a:solidFill>
                  <a:srgbClr val="000000"/>
                </a:solidFill>
                <a:latin typeface="Calibri" panose="020F0502020204030204" pitchFamily="34" charset="0"/>
              </a:rPr>
              <a:t>The Lord Brings His Power Against (Spiritual) Babylon  Isaiah 13:6-13</a:t>
            </a:r>
            <a:endParaRPr lang="en-US" dirty="0">
              <a:effectLst/>
              <a:latin typeface="Calibri" panose="020F0502020204030204" pitchFamily="34" charset="0"/>
            </a:endParaRPr>
          </a:p>
        </p:txBody>
      </p:sp>
      <p:sp>
        <p:nvSpPr>
          <p:cNvPr id="7" name="Rectangle 6"/>
          <p:cNvSpPr/>
          <p:nvPr/>
        </p:nvSpPr>
        <p:spPr>
          <a:xfrm>
            <a:off x="0" y="6594840"/>
            <a:ext cx="11474972" cy="246221"/>
          </a:xfrm>
          <a:prstGeom prst="rect">
            <a:avLst/>
          </a:prstGeom>
        </p:spPr>
        <p:txBody>
          <a:bodyPr wrap="square">
            <a:spAutoFit/>
          </a:bodyPr>
          <a:lstStyle/>
          <a:p>
            <a:r>
              <a:rPr lang="en-US" sz="1000" dirty="0">
                <a:solidFill>
                  <a:srgbClr val="000000"/>
                </a:solidFill>
                <a:latin typeface="Calibri" panose="020F0502020204030204" pitchFamily="34" charset="0"/>
              </a:rPr>
              <a:t>Ideas taken from scriptures, Old Testament Institute Manual IA Voice of Warning to Israel, John </a:t>
            </a:r>
            <a:r>
              <a:rPr lang="en-US" sz="1000" dirty="0" err="1">
                <a:solidFill>
                  <a:srgbClr val="000000"/>
                </a:solidFill>
                <a:latin typeface="Calibri" panose="020F0502020204030204" pitchFamily="34" charset="0"/>
              </a:rPr>
              <a:t>Bytheway</a:t>
            </a:r>
            <a:r>
              <a:rPr lang="en-US" sz="1000" dirty="0">
                <a:solidFill>
                  <a:srgbClr val="000000"/>
                </a:solidFill>
                <a:latin typeface="Calibri" panose="020F0502020204030204" pitchFamily="34" charset="0"/>
              </a:rPr>
              <a:t> </a:t>
            </a:r>
            <a:r>
              <a:rPr lang="en-US" sz="1000" i="1" dirty="0">
                <a:solidFill>
                  <a:srgbClr val="000000"/>
                </a:solidFill>
                <a:latin typeface="Calibri" panose="020F0502020204030204" pitchFamily="34" charset="0"/>
              </a:rPr>
              <a:t>Isaiah for Airheads, </a:t>
            </a:r>
            <a:r>
              <a:rPr lang="en-US" sz="1000" dirty="0">
                <a:solidFill>
                  <a:srgbClr val="000000"/>
                </a:solidFill>
                <a:latin typeface="Calibri" panose="020F0502020204030204" pitchFamily="34" charset="0"/>
              </a:rPr>
              <a:t>Poway Institute Handouts Becky Davies and Lesley Meacham</a:t>
            </a:r>
            <a:endParaRPr lang="en-US" sz="1000" dirty="0">
              <a:effectLst/>
              <a:latin typeface="Calibri" panose="020F0502020204030204" pitchFamily="34" charset="0"/>
            </a:endParaRPr>
          </a:p>
        </p:txBody>
      </p:sp>
    </p:spTree>
    <p:extLst>
      <p:ext uri="{BB962C8B-B14F-4D97-AF65-F5344CB8AC3E}">
        <p14:creationId xmlns:p14="http://schemas.microsoft.com/office/powerpoint/2010/main" val="496236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3639" y="244699"/>
            <a:ext cx="4546243" cy="369332"/>
          </a:xfrm>
          <a:prstGeom prst="rect">
            <a:avLst/>
          </a:prstGeom>
          <a:noFill/>
        </p:spPr>
        <p:txBody>
          <a:bodyPr wrap="square" rtlCol="0">
            <a:spAutoFit/>
          </a:bodyPr>
          <a:lstStyle/>
          <a:p>
            <a:endParaRPr lang="en-US" dirty="0">
              <a:latin typeface="Calibri" panose="020F050202020403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790014293"/>
              </p:ext>
            </p:extLst>
          </p:nvPr>
        </p:nvGraphicFramePr>
        <p:xfrm>
          <a:off x="279044" y="1318006"/>
          <a:ext cx="11822804" cy="3843006"/>
        </p:xfrm>
        <a:graphic>
          <a:graphicData uri="http://schemas.openxmlformats.org/drawingml/2006/table">
            <a:tbl>
              <a:tblPr firstRow="1" bandRow="1">
                <a:tableStyleId>{5940675A-B579-460E-94D1-54222C63F5DA}</a:tableStyleId>
              </a:tblPr>
              <a:tblGrid>
                <a:gridCol w="1807334">
                  <a:extLst>
                    <a:ext uri="{9D8B030D-6E8A-4147-A177-3AD203B41FA5}">
                      <a16:colId xmlns:a16="http://schemas.microsoft.com/office/drawing/2014/main" val="20000"/>
                    </a:ext>
                  </a:extLst>
                </a:gridCol>
                <a:gridCol w="2730321">
                  <a:extLst>
                    <a:ext uri="{9D8B030D-6E8A-4147-A177-3AD203B41FA5}">
                      <a16:colId xmlns:a16="http://schemas.microsoft.com/office/drawing/2014/main" val="20001"/>
                    </a:ext>
                  </a:extLst>
                </a:gridCol>
                <a:gridCol w="3863662">
                  <a:extLst>
                    <a:ext uri="{9D8B030D-6E8A-4147-A177-3AD203B41FA5}">
                      <a16:colId xmlns:a16="http://schemas.microsoft.com/office/drawing/2014/main" val="20002"/>
                    </a:ext>
                  </a:extLst>
                </a:gridCol>
                <a:gridCol w="3421487">
                  <a:extLst>
                    <a:ext uri="{9D8B030D-6E8A-4147-A177-3AD203B41FA5}">
                      <a16:colId xmlns:a16="http://schemas.microsoft.com/office/drawing/2014/main" val="20003"/>
                    </a:ext>
                  </a:extLst>
                </a:gridCol>
              </a:tblGrid>
              <a:tr h="529162">
                <a:tc>
                  <a:txBody>
                    <a:bodyPr/>
                    <a:lstStyle/>
                    <a:p>
                      <a:r>
                        <a:rPr lang="en-US" dirty="0">
                          <a:latin typeface="Calibri" panose="020F0502020204030204" pitchFamily="34" charset="0"/>
                        </a:rPr>
                        <a:t>Scripture</a:t>
                      </a:r>
                    </a:p>
                  </a:txBody>
                  <a:tcPr/>
                </a:tc>
                <a:tc>
                  <a:txBody>
                    <a:bodyPr/>
                    <a:lstStyle/>
                    <a:p>
                      <a:r>
                        <a:rPr lang="en-US" dirty="0">
                          <a:latin typeface="Calibri" panose="020F0502020204030204" pitchFamily="34" charset="0"/>
                        </a:rPr>
                        <a:t>Phrases</a:t>
                      </a:r>
                    </a:p>
                  </a:txBody>
                  <a:tcPr/>
                </a:tc>
                <a:tc>
                  <a:txBody>
                    <a:bodyPr/>
                    <a:lstStyle/>
                    <a:p>
                      <a:r>
                        <a:rPr lang="en-US" dirty="0">
                          <a:latin typeface="Calibri" panose="020F0502020204030204" pitchFamily="34" charset="0"/>
                        </a:rPr>
                        <a:t>Isaiah’s Day</a:t>
                      </a:r>
                    </a:p>
                  </a:txBody>
                  <a:tcPr/>
                </a:tc>
                <a:tc>
                  <a:txBody>
                    <a:bodyPr/>
                    <a:lstStyle/>
                    <a:p>
                      <a:r>
                        <a:rPr lang="en-US" dirty="0">
                          <a:latin typeface="Calibri" panose="020F0502020204030204" pitchFamily="34" charset="0"/>
                        </a:rPr>
                        <a:t>Second Coming</a:t>
                      </a:r>
                    </a:p>
                  </a:txBody>
                  <a:tcPr/>
                </a:tc>
                <a:extLst>
                  <a:ext uri="{0D108BD9-81ED-4DB2-BD59-A6C34878D82A}">
                    <a16:rowId xmlns:a16="http://schemas.microsoft.com/office/drawing/2014/main" val="10000"/>
                  </a:ext>
                </a:extLst>
              </a:tr>
              <a:tr h="529162">
                <a:tc>
                  <a:txBody>
                    <a:bodyPr/>
                    <a:lstStyle/>
                    <a:p>
                      <a:r>
                        <a:rPr lang="en-US" dirty="0">
                          <a:latin typeface="Calibri" panose="020F0502020204030204" pitchFamily="34" charset="0"/>
                        </a:rPr>
                        <a:t>Isaiah 13:14</a:t>
                      </a:r>
                    </a:p>
                  </a:txBody>
                  <a:tcPr/>
                </a:tc>
                <a:tc>
                  <a:txBody>
                    <a:bodyPr/>
                    <a:lstStyle/>
                    <a:p>
                      <a:r>
                        <a:rPr lang="en-US" sz="1400" dirty="0">
                          <a:latin typeface="Calibri" panose="020F0502020204030204" pitchFamily="34" charset="0"/>
                        </a:rPr>
                        <a:t>Chased roe and fleeing sheep</a:t>
                      </a:r>
                    </a:p>
                  </a:txBody>
                  <a:tcPr/>
                </a:tc>
                <a:tc>
                  <a:txBody>
                    <a:bodyPr/>
                    <a:lstStyle/>
                    <a:p>
                      <a:r>
                        <a:rPr lang="en-US" sz="1400" dirty="0">
                          <a:latin typeface="Calibri" panose="020F0502020204030204" pitchFamily="34" charset="0"/>
                        </a:rPr>
                        <a:t>A</a:t>
                      </a:r>
                      <a:r>
                        <a:rPr lang="en-US" sz="1400" baseline="0" dirty="0"/>
                        <a:t> hunted deer…they run swiftly when frightened. A sheep with no shepherd</a:t>
                      </a:r>
                      <a:endParaRPr lang="en-US" sz="1400" dirty="0"/>
                    </a:p>
                  </a:txBody>
                  <a:tcPr/>
                </a:tc>
                <a:tc>
                  <a:txBody>
                    <a:bodyPr/>
                    <a:lstStyle/>
                    <a:p>
                      <a:r>
                        <a:rPr lang="en-US" sz="1400" dirty="0">
                          <a:latin typeface="Calibri" panose="020F0502020204030204" pitchFamily="34" charset="0"/>
                        </a:rPr>
                        <a:t>The wicked will run away to</a:t>
                      </a:r>
                      <a:r>
                        <a:rPr lang="en-US" sz="1400" baseline="0" dirty="0"/>
                        <a:t> hide, and will have no one to guide them</a:t>
                      </a:r>
                      <a:endParaRPr lang="en-US" sz="1400" dirty="0"/>
                    </a:p>
                  </a:txBody>
                  <a:tcPr/>
                </a:tc>
                <a:extLst>
                  <a:ext uri="{0D108BD9-81ED-4DB2-BD59-A6C34878D82A}">
                    <a16:rowId xmlns:a16="http://schemas.microsoft.com/office/drawing/2014/main" val="10001"/>
                  </a:ext>
                </a:extLst>
              </a:tr>
              <a:tr h="529162">
                <a:tc>
                  <a:txBody>
                    <a:bodyPr/>
                    <a:lstStyle/>
                    <a:p>
                      <a:r>
                        <a:rPr lang="en-US" dirty="0">
                          <a:latin typeface="Calibri" panose="020F0502020204030204" pitchFamily="34" charset="0"/>
                        </a:rPr>
                        <a:t>Isaiah 13:15-16</a:t>
                      </a:r>
                    </a:p>
                  </a:txBody>
                  <a:tcPr/>
                </a:tc>
                <a:tc>
                  <a:txBody>
                    <a:bodyPr/>
                    <a:lstStyle/>
                    <a:p>
                      <a:r>
                        <a:rPr lang="en-US" sz="1400" b="0" i="0" kern="1200" dirty="0">
                          <a:solidFill>
                            <a:schemeClr val="tx1"/>
                          </a:solidFill>
                          <a:effectLst/>
                          <a:latin typeface="Calibri" panose="020F0502020204030204" pitchFamily="34" charset="0"/>
                          <a:ea typeface="+mn-ea"/>
                          <a:cs typeface="+mn-cs"/>
                        </a:rPr>
                        <a:t>Thrust through and fall by the sword/ children and wives destroyed</a:t>
                      </a:r>
                      <a:endParaRPr lang="en-US" sz="1400" dirty="0"/>
                    </a:p>
                  </a:txBody>
                  <a:tcPr/>
                </a:tc>
                <a:tc>
                  <a:txBody>
                    <a:bodyPr/>
                    <a:lstStyle/>
                    <a:p>
                      <a:r>
                        <a:rPr lang="en-US" sz="1400" dirty="0">
                          <a:latin typeface="Calibri" panose="020F0502020204030204" pitchFamily="34" charset="0"/>
                        </a:rPr>
                        <a:t>Medes as a weapon of war against physical Babylon…the week</a:t>
                      </a:r>
                      <a:r>
                        <a:rPr lang="en-US" sz="1400" baseline="0" dirty="0"/>
                        <a:t> and defenseless will be massacred</a:t>
                      </a:r>
                      <a:endParaRPr lang="en-US" sz="1400" dirty="0"/>
                    </a:p>
                  </a:txBody>
                  <a:tcPr/>
                </a:tc>
                <a:tc>
                  <a:txBody>
                    <a:bodyPr/>
                    <a:lstStyle/>
                    <a:p>
                      <a:r>
                        <a:rPr lang="en-US" sz="1400" b="0" i="0" kern="1200" dirty="0">
                          <a:solidFill>
                            <a:schemeClr val="tx1"/>
                          </a:solidFill>
                          <a:effectLst/>
                          <a:latin typeface="Calibri" panose="020F0502020204030204" pitchFamily="34" charset="0"/>
                          <a:ea typeface="+mn-ea"/>
                          <a:cs typeface="+mn-cs"/>
                        </a:rPr>
                        <a:t>The destruction of Satan’s army/</a:t>
                      </a:r>
                    </a:p>
                    <a:p>
                      <a:r>
                        <a:rPr lang="en-US" sz="1400" b="0" i="0" kern="1200" dirty="0">
                          <a:solidFill>
                            <a:schemeClr val="tx1"/>
                          </a:solidFill>
                          <a:effectLst/>
                          <a:latin typeface="Calibri" panose="020F0502020204030204" pitchFamily="34" charset="0"/>
                          <a:ea typeface="+mn-ea"/>
                          <a:cs typeface="+mn-cs"/>
                        </a:rPr>
                        <a:t>Babylon of the latter days and destroy its proud, its wicked, and its confederates</a:t>
                      </a:r>
                      <a:r>
                        <a:rPr lang="en-US" sz="1800" b="0" i="0" kern="1200" dirty="0">
                          <a:solidFill>
                            <a:schemeClr val="tx1"/>
                          </a:solidFill>
                          <a:effectLst/>
                          <a:latin typeface="Calibri" panose="020F0502020204030204" pitchFamily="34" charset="0"/>
                          <a:ea typeface="+mn-ea"/>
                          <a:cs typeface="+mn-cs"/>
                        </a:rPr>
                        <a:t> </a:t>
                      </a:r>
                      <a:endParaRPr lang="en-US" sz="1400" dirty="0"/>
                    </a:p>
                  </a:txBody>
                  <a:tcPr/>
                </a:tc>
                <a:extLst>
                  <a:ext uri="{0D108BD9-81ED-4DB2-BD59-A6C34878D82A}">
                    <a16:rowId xmlns:a16="http://schemas.microsoft.com/office/drawing/2014/main" val="10002"/>
                  </a:ext>
                </a:extLst>
              </a:tr>
              <a:tr h="529162">
                <a:tc>
                  <a:txBody>
                    <a:bodyPr/>
                    <a:lstStyle/>
                    <a:p>
                      <a:r>
                        <a:rPr lang="en-US" dirty="0">
                          <a:latin typeface="Calibri" panose="020F0502020204030204" pitchFamily="34" charset="0"/>
                        </a:rPr>
                        <a:t>Isaiah 13:19</a:t>
                      </a:r>
                    </a:p>
                  </a:txBody>
                  <a:tcPr/>
                </a:tc>
                <a:tc>
                  <a:txBody>
                    <a:bodyPr/>
                    <a:lstStyle/>
                    <a:p>
                      <a:r>
                        <a:rPr lang="en-US" sz="1400" dirty="0">
                          <a:latin typeface="Calibri" panose="020F0502020204030204" pitchFamily="34" charset="0"/>
                        </a:rPr>
                        <a:t>When God overthrew</a:t>
                      </a:r>
                      <a:r>
                        <a:rPr lang="en-US" sz="1400" baseline="0" dirty="0"/>
                        <a:t> </a:t>
                      </a:r>
                      <a:r>
                        <a:rPr lang="en-US" sz="1400" dirty="0"/>
                        <a:t>Sodom and Gomorrah</a:t>
                      </a:r>
                    </a:p>
                  </a:txBody>
                  <a:tcPr/>
                </a:tc>
                <a:tc>
                  <a:txBody>
                    <a:bodyPr/>
                    <a:lstStyle/>
                    <a:p>
                      <a:r>
                        <a:rPr lang="en-US" sz="1400" dirty="0">
                          <a:latin typeface="Calibri" panose="020F0502020204030204" pitchFamily="34" charset="0"/>
                        </a:rPr>
                        <a:t>The greatest cities</a:t>
                      </a:r>
                      <a:r>
                        <a:rPr lang="en-US" sz="1400" baseline="0" dirty="0"/>
                        <a:t> were completely destroyed overnight</a:t>
                      </a:r>
                      <a:endParaRPr lang="en-US" sz="1400" dirty="0"/>
                    </a:p>
                  </a:txBody>
                  <a:tcPr/>
                </a:tc>
                <a:tc>
                  <a:txBody>
                    <a:bodyPr/>
                    <a:lstStyle/>
                    <a:p>
                      <a:r>
                        <a:rPr lang="en-US" sz="1400" dirty="0">
                          <a:latin typeface="Calibri" panose="020F0502020204030204" pitchFamily="34" charset="0"/>
                        </a:rPr>
                        <a:t>The Second Coming</a:t>
                      </a:r>
                      <a:r>
                        <a:rPr lang="en-US" sz="1400" baseline="0" dirty="0"/>
                        <a:t> will also come where cities will be destroyed quickly, either by man or the Lord</a:t>
                      </a:r>
                      <a:endParaRPr lang="en-US" sz="1400" dirty="0"/>
                    </a:p>
                  </a:txBody>
                  <a:tcPr/>
                </a:tc>
                <a:extLst>
                  <a:ext uri="{0D108BD9-81ED-4DB2-BD59-A6C34878D82A}">
                    <a16:rowId xmlns:a16="http://schemas.microsoft.com/office/drawing/2014/main" val="10003"/>
                  </a:ext>
                </a:extLst>
              </a:tr>
              <a:tr h="529162">
                <a:tc>
                  <a:txBody>
                    <a:bodyPr/>
                    <a:lstStyle/>
                    <a:p>
                      <a:r>
                        <a:rPr lang="en-US" dirty="0">
                          <a:latin typeface="Calibri" panose="020F0502020204030204" pitchFamily="34" charset="0"/>
                        </a:rPr>
                        <a:t>Isaiah 13:20-22</a:t>
                      </a:r>
                    </a:p>
                  </a:txBody>
                  <a:tcPr/>
                </a:tc>
                <a:tc>
                  <a:txBody>
                    <a:bodyPr/>
                    <a:lstStyle/>
                    <a:p>
                      <a:r>
                        <a:rPr lang="en-US" sz="1400" dirty="0">
                          <a:latin typeface="Calibri" panose="020F0502020204030204" pitchFamily="34" charset="0"/>
                        </a:rPr>
                        <a:t>Doleful creatures/ wild beasts</a:t>
                      </a:r>
                    </a:p>
                  </a:txBody>
                  <a:tcPr/>
                </a:tc>
                <a:tc>
                  <a:txBody>
                    <a:bodyPr/>
                    <a:lstStyle/>
                    <a:p>
                      <a:r>
                        <a:rPr lang="en-US" sz="1400" dirty="0">
                          <a:latin typeface="Calibri" panose="020F0502020204030204" pitchFamily="34" charset="0"/>
                        </a:rPr>
                        <a:t>The wild beasts that remain in the once</a:t>
                      </a:r>
                      <a:r>
                        <a:rPr lang="en-US" sz="1400" baseline="0" dirty="0"/>
                        <a:t> great city</a:t>
                      </a:r>
                    </a:p>
                    <a:p>
                      <a:r>
                        <a:rPr lang="en-US" sz="1400" baseline="0" dirty="0"/>
                        <a:t>They are some type of howling animal (</a:t>
                      </a:r>
                      <a:r>
                        <a:rPr lang="en-US" sz="1400" baseline="0" dirty="0" err="1"/>
                        <a:t>jackel</a:t>
                      </a:r>
                      <a:r>
                        <a:rPr lang="en-US" sz="1400" baseline="0" dirty="0"/>
                        <a:t>, owl, or wild dogs) </a:t>
                      </a:r>
                      <a:endParaRPr lang="en-US" sz="1400" dirty="0"/>
                    </a:p>
                  </a:txBody>
                  <a:tcPr/>
                </a:tc>
                <a:tc>
                  <a:txBody>
                    <a:bodyPr/>
                    <a:lstStyle/>
                    <a:p>
                      <a:r>
                        <a:rPr lang="en-US" sz="1400" dirty="0">
                          <a:latin typeface="Calibri" panose="020F0502020204030204" pitchFamily="34" charset="0"/>
                        </a:rPr>
                        <a:t>After the destruction beasts may roam the cities and terrorize the inhabitants</a:t>
                      </a:r>
                    </a:p>
                  </a:txBody>
                  <a:tcPr/>
                </a:tc>
                <a:extLst>
                  <a:ext uri="{0D108BD9-81ED-4DB2-BD59-A6C34878D82A}">
                    <a16:rowId xmlns:a16="http://schemas.microsoft.com/office/drawing/2014/main" val="10004"/>
                  </a:ext>
                </a:extLst>
              </a:tr>
              <a:tr h="529162">
                <a:tc>
                  <a:txBody>
                    <a:bodyPr/>
                    <a:lstStyle/>
                    <a:p>
                      <a:r>
                        <a:rPr lang="en-US" dirty="0">
                          <a:latin typeface="Calibri" panose="020F0502020204030204" pitchFamily="34" charset="0"/>
                        </a:rPr>
                        <a:t>Isaiah 13:22</a:t>
                      </a:r>
                    </a:p>
                  </a:txBody>
                  <a:tcPr/>
                </a:tc>
                <a:tc>
                  <a:txBody>
                    <a:bodyPr/>
                    <a:lstStyle/>
                    <a:p>
                      <a:r>
                        <a:rPr lang="en-US" sz="1400" dirty="0">
                          <a:latin typeface="Calibri" panose="020F0502020204030204" pitchFamily="34" charset="0"/>
                        </a:rPr>
                        <a:t>I will be merciful unto my people</a:t>
                      </a:r>
                    </a:p>
                  </a:txBody>
                  <a:tcPr/>
                </a:tc>
                <a:tc>
                  <a:txBody>
                    <a:bodyPr/>
                    <a:lstStyle/>
                    <a:p>
                      <a:r>
                        <a:rPr lang="en-US" sz="1400" dirty="0">
                          <a:latin typeface="Calibri" panose="020F0502020204030204" pitchFamily="34" charset="0"/>
                        </a:rPr>
                        <a:t>The only</a:t>
                      </a:r>
                      <a:r>
                        <a:rPr lang="en-US" sz="1400" baseline="0" dirty="0"/>
                        <a:t> ray of hope in a rather dismal prophecy</a:t>
                      </a:r>
                      <a:endParaRPr lang="en-US" sz="1400" dirty="0"/>
                    </a:p>
                  </a:txBody>
                  <a:tcPr/>
                </a:tc>
                <a:tc>
                  <a:txBody>
                    <a:bodyPr/>
                    <a:lstStyle/>
                    <a:p>
                      <a:r>
                        <a:rPr lang="en-US" sz="1400" b="0" i="0" kern="1200" dirty="0">
                          <a:solidFill>
                            <a:schemeClr val="tx1"/>
                          </a:solidFill>
                          <a:effectLst/>
                          <a:latin typeface="Calibri" panose="020F0502020204030204" pitchFamily="34" charset="0"/>
                          <a:ea typeface="+mn-ea"/>
                          <a:cs typeface="+mn-cs"/>
                        </a:rPr>
                        <a:t>Christ</a:t>
                      </a:r>
                      <a:r>
                        <a:rPr lang="en-US" sz="1400" b="0" i="0" kern="1200" baseline="0" dirty="0">
                          <a:solidFill>
                            <a:schemeClr val="tx1"/>
                          </a:solidFill>
                          <a:effectLst/>
                          <a:latin typeface="Calibri" panose="020F0502020204030204" pitchFamily="34" charset="0"/>
                          <a:ea typeface="+mn-ea"/>
                          <a:cs typeface="+mn-cs"/>
                        </a:rPr>
                        <a:t> will reign again on the earth and peace will remain for 1,000 years</a:t>
                      </a:r>
                      <a:endParaRPr lang="en-US" sz="1400" dirty="0"/>
                    </a:p>
                  </a:txBody>
                  <a:tcPr/>
                </a:tc>
                <a:extLst>
                  <a:ext uri="{0D108BD9-81ED-4DB2-BD59-A6C34878D82A}">
                    <a16:rowId xmlns:a16="http://schemas.microsoft.com/office/drawing/2014/main" val="10005"/>
                  </a:ext>
                </a:extLst>
              </a:tr>
            </a:tbl>
          </a:graphicData>
        </a:graphic>
      </p:graphicFrame>
      <p:sp>
        <p:nvSpPr>
          <p:cNvPr id="5" name="Rectangle 4"/>
          <p:cNvSpPr/>
          <p:nvPr/>
        </p:nvSpPr>
        <p:spPr>
          <a:xfrm>
            <a:off x="2511346" y="673754"/>
            <a:ext cx="6695807" cy="369332"/>
          </a:xfrm>
          <a:prstGeom prst="rect">
            <a:avLst/>
          </a:prstGeom>
        </p:spPr>
        <p:txBody>
          <a:bodyPr wrap="none">
            <a:spAutoFit/>
          </a:bodyPr>
          <a:lstStyle/>
          <a:p>
            <a:r>
              <a:rPr lang="en-US" dirty="0">
                <a:solidFill>
                  <a:srgbClr val="000000"/>
                </a:solidFill>
                <a:latin typeface="Calibri" panose="020F0502020204030204" pitchFamily="34" charset="0"/>
              </a:rPr>
              <a:t>The Lord Brings the Medes against (Physical) Babylon  Isaiah 13:14-22</a:t>
            </a:r>
            <a:endParaRPr lang="en-US" dirty="0">
              <a:effectLst/>
              <a:latin typeface="Calibri" panose="020F0502020204030204" pitchFamily="34" charset="0"/>
            </a:endParaRPr>
          </a:p>
        </p:txBody>
      </p:sp>
      <p:sp>
        <p:nvSpPr>
          <p:cNvPr id="6" name="Rectangle 5"/>
          <p:cNvSpPr/>
          <p:nvPr/>
        </p:nvSpPr>
        <p:spPr>
          <a:xfrm>
            <a:off x="0" y="6611779"/>
            <a:ext cx="11088605" cy="246221"/>
          </a:xfrm>
          <a:prstGeom prst="rect">
            <a:avLst/>
          </a:prstGeom>
        </p:spPr>
        <p:txBody>
          <a:bodyPr wrap="square">
            <a:spAutoFit/>
          </a:bodyPr>
          <a:lstStyle/>
          <a:p>
            <a:r>
              <a:rPr lang="en-US" sz="1000" dirty="0">
                <a:solidFill>
                  <a:srgbClr val="000000"/>
                </a:solidFill>
                <a:latin typeface="Calibri" panose="020F0502020204030204" pitchFamily="34" charset="0"/>
              </a:rPr>
              <a:t>Ideas taken from scriptures, Old Testament Institute Manual IA Voice of Warning to Israel, John </a:t>
            </a:r>
            <a:r>
              <a:rPr lang="en-US" sz="1000" dirty="0" err="1">
                <a:solidFill>
                  <a:srgbClr val="000000"/>
                </a:solidFill>
                <a:latin typeface="Calibri" panose="020F0502020204030204" pitchFamily="34" charset="0"/>
              </a:rPr>
              <a:t>Bytheway</a:t>
            </a:r>
            <a:r>
              <a:rPr lang="en-US" sz="1000" dirty="0">
                <a:solidFill>
                  <a:srgbClr val="000000"/>
                </a:solidFill>
                <a:latin typeface="Calibri" panose="020F0502020204030204" pitchFamily="34" charset="0"/>
              </a:rPr>
              <a:t> </a:t>
            </a:r>
            <a:r>
              <a:rPr lang="en-US" sz="1000" i="1" dirty="0">
                <a:solidFill>
                  <a:srgbClr val="000000"/>
                </a:solidFill>
                <a:latin typeface="Calibri" panose="020F0502020204030204" pitchFamily="34" charset="0"/>
              </a:rPr>
              <a:t>Isaiah for Airheads, </a:t>
            </a:r>
            <a:r>
              <a:rPr lang="en-US" sz="1000" dirty="0">
                <a:solidFill>
                  <a:srgbClr val="000000"/>
                </a:solidFill>
                <a:latin typeface="Calibri" panose="020F0502020204030204" pitchFamily="34" charset="0"/>
              </a:rPr>
              <a:t>Poway Institute Handouts Becky Davies and Lesley Meacham</a:t>
            </a:r>
            <a:endParaRPr lang="en-US" sz="1000" dirty="0">
              <a:effectLst/>
              <a:latin typeface="Calibri" panose="020F0502020204030204" pitchFamily="34" charset="0"/>
            </a:endParaRPr>
          </a:p>
        </p:txBody>
      </p:sp>
    </p:spTree>
    <p:extLst>
      <p:ext uri="{BB962C8B-B14F-4D97-AF65-F5344CB8AC3E}">
        <p14:creationId xmlns:p14="http://schemas.microsoft.com/office/powerpoint/2010/main" val="33552587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3639" y="244699"/>
            <a:ext cx="4546243" cy="369332"/>
          </a:xfrm>
          <a:prstGeom prst="rect">
            <a:avLst/>
          </a:prstGeom>
          <a:noFill/>
        </p:spPr>
        <p:txBody>
          <a:bodyPr wrap="square" rtlCol="0">
            <a:spAutoFit/>
          </a:bodyPr>
          <a:lstStyle/>
          <a:p>
            <a:endParaRPr lang="en-US" dirty="0">
              <a:latin typeface="Calibri" panose="020F050202020403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599929935"/>
              </p:ext>
            </p:extLst>
          </p:nvPr>
        </p:nvGraphicFramePr>
        <p:xfrm>
          <a:off x="369196" y="476519"/>
          <a:ext cx="11822804" cy="5820782"/>
        </p:xfrm>
        <a:graphic>
          <a:graphicData uri="http://schemas.openxmlformats.org/drawingml/2006/table">
            <a:tbl>
              <a:tblPr firstRow="1" bandRow="1">
                <a:tableStyleId>{5940675A-B579-460E-94D1-54222C63F5DA}</a:tableStyleId>
              </a:tblPr>
              <a:tblGrid>
                <a:gridCol w="1807334">
                  <a:extLst>
                    <a:ext uri="{9D8B030D-6E8A-4147-A177-3AD203B41FA5}">
                      <a16:colId xmlns:a16="http://schemas.microsoft.com/office/drawing/2014/main" val="20000"/>
                    </a:ext>
                  </a:extLst>
                </a:gridCol>
                <a:gridCol w="2897746">
                  <a:extLst>
                    <a:ext uri="{9D8B030D-6E8A-4147-A177-3AD203B41FA5}">
                      <a16:colId xmlns:a16="http://schemas.microsoft.com/office/drawing/2014/main" val="20001"/>
                    </a:ext>
                  </a:extLst>
                </a:gridCol>
                <a:gridCol w="4162023">
                  <a:extLst>
                    <a:ext uri="{9D8B030D-6E8A-4147-A177-3AD203B41FA5}">
                      <a16:colId xmlns:a16="http://schemas.microsoft.com/office/drawing/2014/main" val="20002"/>
                    </a:ext>
                  </a:extLst>
                </a:gridCol>
                <a:gridCol w="2955701">
                  <a:extLst>
                    <a:ext uri="{9D8B030D-6E8A-4147-A177-3AD203B41FA5}">
                      <a16:colId xmlns:a16="http://schemas.microsoft.com/office/drawing/2014/main" val="20003"/>
                    </a:ext>
                  </a:extLst>
                </a:gridCol>
              </a:tblGrid>
              <a:tr h="529162">
                <a:tc>
                  <a:txBody>
                    <a:bodyPr/>
                    <a:lstStyle/>
                    <a:p>
                      <a:r>
                        <a:rPr lang="en-US" dirty="0">
                          <a:latin typeface="Calibri" panose="020F0502020204030204" pitchFamily="34" charset="0"/>
                        </a:rPr>
                        <a:t>Scripture</a:t>
                      </a:r>
                    </a:p>
                  </a:txBody>
                  <a:tcPr/>
                </a:tc>
                <a:tc>
                  <a:txBody>
                    <a:bodyPr/>
                    <a:lstStyle/>
                    <a:p>
                      <a:r>
                        <a:rPr lang="en-US" dirty="0">
                          <a:latin typeface="Calibri" panose="020F0502020204030204" pitchFamily="34" charset="0"/>
                        </a:rPr>
                        <a:t>Phrases</a:t>
                      </a:r>
                    </a:p>
                  </a:txBody>
                  <a:tcPr/>
                </a:tc>
                <a:tc>
                  <a:txBody>
                    <a:bodyPr/>
                    <a:lstStyle/>
                    <a:p>
                      <a:r>
                        <a:rPr lang="en-US" dirty="0">
                          <a:latin typeface="Calibri" panose="020F0502020204030204" pitchFamily="34" charset="0"/>
                        </a:rPr>
                        <a:t>Isaiah’s Day</a:t>
                      </a:r>
                    </a:p>
                  </a:txBody>
                  <a:tcPr/>
                </a:tc>
                <a:tc>
                  <a:txBody>
                    <a:bodyPr/>
                    <a:lstStyle/>
                    <a:p>
                      <a:r>
                        <a:rPr lang="en-US" dirty="0">
                          <a:latin typeface="Calibri" panose="020F0502020204030204" pitchFamily="34" charset="0"/>
                        </a:rPr>
                        <a:t>Second Coming</a:t>
                      </a:r>
                    </a:p>
                  </a:txBody>
                  <a:tcPr/>
                </a:tc>
                <a:extLst>
                  <a:ext uri="{0D108BD9-81ED-4DB2-BD59-A6C34878D82A}">
                    <a16:rowId xmlns:a16="http://schemas.microsoft.com/office/drawing/2014/main" val="10000"/>
                  </a:ext>
                </a:extLst>
              </a:tr>
              <a:tr h="529162">
                <a:tc>
                  <a:txBody>
                    <a:bodyPr/>
                    <a:lstStyle/>
                    <a:p>
                      <a:r>
                        <a:rPr lang="en-US" dirty="0">
                          <a:latin typeface="Calibri" panose="020F0502020204030204" pitchFamily="34" charset="0"/>
                        </a:rPr>
                        <a:t>Isaiah 14:1-3</a:t>
                      </a:r>
                    </a:p>
                  </a:txBody>
                  <a:tcPr/>
                </a:tc>
                <a:tc>
                  <a:txBody>
                    <a:bodyPr/>
                    <a:lstStyle/>
                    <a:p>
                      <a:r>
                        <a:rPr lang="en-US" sz="1400" dirty="0">
                          <a:latin typeface="Calibri" panose="020F0502020204030204" pitchFamily="34" charset="0"/>
                        </a:rPr>
                        <a:t>Israel set in their own land</a:t>
                      </a:r>
                    </a:p>
                  </a:txBody>
                  <a:tcPr/>
                </a:tc>
                <a:tc>
                  <a:txBody>
                    <a:bodyPr/>
                    <a:lstStyle/>
                    <a:p>
                      <a:endParaRPr lang="en-US" sz="1400" dirty="0">
                        <a:latin typeface="Calibri" panose="020F0502020204030204" pitchFamily="34" charset="0"/>
                      </a:endParaRPr>
                    </a:p>
                  </a:txBody>
                  <a:tcPr/>
                </a:tc>
                <a:tc>
                  <a:txBody>
                    <a:bodyPr/>
                    <a:lstStyle/>
                    <a:p>
                      <a:endParaRPr lang="en-US" sz="1400" dirty="0">
                        <a:latin typeface="Calibri" panose="020F0502020204030204" pitchFamily="34" charset="0"/>
                      </a:endParaRPr>
                    </a:p>
                  </a:txBody>
                  <a:tcPr/>
                </a:tc>
                <a:extLst>
                  <a:ext uri="{0D108BD9-81ED-4DB2-BD59-A6C34878D82A}">
                    <a16:rowId xmlns:a16="http://schemas.microsoft.com/office/drawing/2014/main" val="10001"/>
                  </a:ext>
                </a:extLst>
              </a:tr>
              <a:tr h="529162">
                <a:tc>
                  <a:txBody>
                    <a:bodyPr/>
                    <a:lstStyle/>
                    <a:p>
                      <a:r>
                        <a:rPr lang="en-US" dirty="0">
                          <a:latin typeface="Calibri" panose="020F0502020204030204" pitchFamily="34" charset="0"/>
                        </a:rPr>
                        <a:t>Isaiah 14:7</a:t>
                      </a:r>
                    </a:p>
                  </a:txBody>
                  <a:tcPr/>
                </a:tc>
                <a:tc>
                  <a:txBody>
                    <a:bodyPr/>
                    <a:lstStyle/>
                    <a:p>
                      <a:r>
                        <a:rPr lang="en-US" sz="1400" b="0" i="0" kern="1200" dirty="0">
                          <a:solidFill>
                            <a:schemeClr val="tx1"/>
                          </a:solidFill>
                          <a:effectLst/>
                          <a:latin typeface="Calibri" panose="020F0502020204030204" pitchFamily="34" charset="0"/>
                          <a:ea typeface="+mn-ea"/>
                          <a:cs typeface="+mn-cs"/>
                        </a:rPr>
                        <a:t>A Rest Hymn</a:t>
                      </a:r>
                      <a:endParaRPr lang="en-US" sz="1400" dirty="0"/>
                    </a:p>
                  </a:txBody>
                  <a:tcPr/>
                </a:tc>
                <a:tc>
                  <a:txBody>
                    <a:bodyPr/>
                    <a:lstStyle/>
                    <a:p>
                      <a:r>
                        <a:rPr lang="en-US" sz="1400" dirty="0">
                          <a:latin typeface="Calibri" panose="020F0502020204030204" pitchFamily="34" charset="0"/>
                        </a:rPr>
                        <a:t> </a:t>
                      </a:r>
                    </a:p>
                  </a:txBody>
                  <a:tcPr/>
                </a:tc>
                <a:tc>
                  <a:txBody>
                    <a:bodyPr/>
                    <a:lstStyle/>
                    <a:p>
                      <a:r>
                        <a:rPr lang="en-US" sz="1400" b="0" i="0" kern="1200" dirty="0">
                          <a:solidFill>
                            <a:schemeClr val="tx1"/>
                          </a:solidFill>
                          <a:effectLst/>
                          <a:latin typeface="Calibri" panose="020F0502020204030204" pitchFamily="34" charset="0"/>
                          <a:ea typeface="+mn-ea"/>
                          <a:cs typeface="+mn-cs"/>
                        </a:rPr>
                        <a:t> </a:t>
                      </a:r>
                      <a:endParaRPr lang="en-US" sz="1400" dirty="0"/>
                    </a:p>
                  </a:txBody>
                  <a:tcPr/>
                </a:tc>
                <a:extLst>
                  <a:ext uri="{0D108BD9-81ED-4DB2-BD59-A6C34878D82A}">
                    <a16:rowId xmlns:a16="http://schemas.microsoft.com/office/drawing/2014/main" val="10002"/>
                  </a:ext>
                </a:extLst>
              </a:tr>
              <a:tr h="529162">
                <a:tc>
                  <a:txBody>
                    <a:bodyPr/>
                    <a:lstStyle/>
                    <a:p>
                      <a:r>
                        <a:rPr lang="en-US" dirty="0">
                          <a:latin typeface="Calibri" panose="020F0502020204030204" pitchFamily="34" charset="0"/>
                        </a:rPr>
                        <a:t>Isaiah 14:8</a:t>
                      </a:r>
                    </a:p>
                  </a:txBody>
                  <a:tcPr/>
                </a:tc>
                <a:tc>
                  <a:txBody>
                    <a:bodyPr/>
                    <a:lstStyle/>
                    <a:p>
                      <a:r>
                        <a:rPr lang="en-US" sz="1400" dirty="0">
                          <a:latin typeface="Calibri" panose="020F0502020204030204" pitchFamily="34" charset="0"/>
                        </a:rPr>
                        <a:t>No More Deforestation</a:t>
                      </a:r>
                    </a:p>
                  </a:txBody>
                  <a:tcPr/>
                </a:tc>
                <a:tc>
                  <a:txBody>
                    <a:bodyPr/>
                    <a:lstStyle/>
                    <a:p>
                      <a:r>
                        <a:rPr lang="en-US" sz="1400" dirty="0">
                          <a:latin typeface="Calibri" panose="020F0502020204030204" pitchFamily="34" charset="0"/>
                        </a:rPr>
                        <a:t>Forrest or tree = people</a:t>
                      </a:r>
                    </a:p>
                  </a:txBody>
                  <a:tcPr/>
                </a:tc>
                <a:tc>
                  <a:txBody>
                    <a:bodyPr/>
                    <a:lstStyle/>
                    <a:p>
                      <a:r>
                        <a:rPr lang="en-US" sz="1400" dirty="0">
                          <a:latin typeface="Calibri" panose="020F0502020204030204" pitchFamily="34" charset="0"/>
                        </a:rPr>
                        <a:t> </a:t>
                      </a:r>
                    </a:p>
                  </a:txBody>
                  <a:tcPr/>
                </a:tc>
                <a:extLst>
                  <a:ext uri="{0D108BD9-81ED-4DB2-BD59-A6C34878D82A}">
                    <a16:rowId xmlns:a16="http://schemas.microsoft.com/office/drawing/2014/main" val="10003"/>
                  </a:ext>
                </a:extLst>
              </a:tr>
              <a:tr h="529162">
                <a:tc>
                  <a:txBody>
                    <a:bodyPr/>
                    <a:lstStyle/>
                    <a:p>
                      <a:r>
                        <a:rPr lang="en-US" dirty="0">
                          <a:latin typeface="Calibri" panose="020F0502020204030204" pitchFamily="34" charset="0"/>
                        </a:rPr>
                        <a:t>Isaiah 14:9-10</a:t>
                      </a:r>
                    </a:p>
                  </a:txBody>
                  <a:tcPr/>
                </a:tc>
                <a:tc>
                  <a:txBody>
                    <a:bodyPr/>
                    <a:lstStyle/>
                    <a:p>
                      <a:r>
                        <a:rPr lang="en-US" sz="1400" dirty="0">
                          <a:latin typeface="Calibri" panose="020F0502020204030204" pitchFamily="34" charset="0"/>
                        </a:rPr>
                        <a:t>Do all former world leaders wind</a:t>
                      </a:r>
                      <a:r>
                        <a:rPr lang="en-US" sz="1400" baseline="0" dirty="0"/>
                        <a:t> up in hell?</a:t>
                      </a:r>
                      <a:endParaRPr lang="en-US" sz="1400" dirty="0"/>
                    </a:p>
                  </a:txBody>
                  <a:tcPr/>
                </a:tc>
                <a:tc>
                  <a:txBody>
                    <a:bodyPr/>
                    <a:lstStyle/>
                    <a:p>
                      <a:r>
                        <a:rPr lang="en-US" sz="1400" dirty="0">
                          <a:latin typeface="Calibri" panose="020F0502020204030204" pitchFamily="34" charset="0"/>
                        </a:rPr>
                        <a:t> </a:t>
                      </a:r>
                    </a:p>
                  </a:txBody>
                  <a:tcPr/>
                </a:tc>
                <a:tc>
                  <a:txBody>
                    <a:bodyPr/>
                    <a:lstStyle/>
                    <a:p>
                      <a:r>
                        <a:rPr lang="en-US" sz="1400" dirty="0">
                          <a:latin typeface="Calibri" panose="020F0502020204030204" pitchFamily="34" charset="0"/>
                        </a:rPr>
                        <a:t> </a:t>
                      </a:r>
                    </a:p>
                  </a:txBody>
                  <a:tcPr/>
                </a:tc>
                <a:extLst>
                  <a:ext uri="{0D108BD9-81ED-4DB2-BD59-A6C34878D82A}">
                    <a16:rowId xmlns:a16="http://schemas.microsoft.com/office/drawing/2014/main" val="10004"/>
                  </a:ext>
                </a:extLst>
              </a:tr>
              <a:tr h="529162">
                <a:tc>
                  <a:txBody>
                    <a:bodyPr/>
                    <a:lstStyle/>
                    <a:p>
                      <a:r>
                        <a:rPr lang="en-US" dirty="0">
                          <a:latin typeface="Calibri" panose="020F0502020204030204" pitchFamily="34" charset="0"/>
                        </a:rPr>
                        <a:t>Isaiah 14:11</a:t>
                      </a:r>
                    </a:p>
                  </a:txBody>
                  <a:tcPr/>
                </a:tc>
                <a:tc>
                  <a:txBody>
                    <a:bodyPr/>
                    <a:lstStyle/>
                    <a:p>
                      <a:r>
                        <a:rPr lang="en-US" sz="1400" dirty="0">
                          <a:latin typeface="Calibri" panose="020F0502020204030204" pitchFamily="34" charset="0"/>
                        </a:rPr>
                        <a:t>Worms</a:t>
                      </a:r>
                      <a:r>
                        <a:rPr lang="en-US" sz="1400" baseline="0" dirty="0"/>
                        <a:t> Cover Thee</a:t>
                      </a:r>
                      <a:endParaRPr lang="en-US" sz="1400" dirty="0"/>
                    </a:p>
                  </a:txBody>
                  <a:tcPr/>
                </a:tc>
                <a:tc>
                  <a:txBody>
                    <a:bodyPr/>
                    <a:lstStyle/>
                    <a:p>
                      <a:r>
                        <a:rPr lang="en-US" sz="1400" dirty="0">
                          <a:latin typeface="Calibri" panose="020F0502020204030204" pitchFamily="34" charset="0"/>
                        </a:rPr>
                        <a:t> </a:t>
                      </a:r>
                    </a:p>
                  </a:txBody>
                  <a:tcPr/>
                </a:tc>
                <a:tc>
                  <a:txBody>
                    <a:bodyPr/>
                    <a:lstStyle/>
                    <a:p>
                      <a:r>
                        <a:rPr lang="en-US" sz="1400" b="0" i="0" kern="1200" dirty="0">
                          <a:solidFill>
                            <a:schemeClr val="tx1"/>
                          </a:solidFill>
                          <a:effectLst/>
                          <a:latin typeface="Calibri" panose="020F0502020204030204" pitchFamily="34" charset="0"/>
                          <a:ea typeface="+mn-ea"/>
                          <a:cs typeface="+mn-cs"/>
                        </a:rPr>
                        <a:t> </a:t>
                      </a:r>
                      <a:endParaRPr lang="en-US" sz="1400" dirty="0"/>
                    </a:p>
                  </a:txBody>
                  <a:tcPr/>
                </a:tc>
                <a:extLst>
                  <a:ext uri="{0D108BD9-81ED-4DB2-BD59-A6C34878D82A}">
                    <a16:rowId xmlns:a16="http://schemas.microsoft.com/office/drawing/2014/main" val="10005"/>
                  </a:ext>
                </a:extLst>
              </a:tr>
              <a:tr h="529162">
                <a:tc>
                  <a:txBody>
                    <a:bodyPr/>
                    <a:lstStyle/>
                    <a:p>
                      <a:r>
                        <a:rPr lang="en-US" dirty="0">
                          <a:latin typeface="Calibri" panose="020F0502020204030204" pitchFamily="34" charset="0"/>
                        </a:rPr>
                        <a:t>Isaiah 14:12</a:t>
                      </a:r>
                    </a:p>
                  </a:txBody>
                  <a:tcPr/>
                </a:tc>
                <a:tc>
                  <a:txBody>
                    <a:bodyPr/>
                    <a:lstStyle/>
                    <a:p>
                      <a:r>
                        <a:rPr lang="en-US" sz="1400" b="0" i="0" kern="1200" dirty="0">
                          <a:solidFill>
                            <a:schemeClr val="tx1"/>
                          </a:solidFill>
                          <a:effectLst/>
                          <a:latin typeface="Calibri" panose="020F0502020204030204" pitchFamily="34" charset="0"/>
                          <a:ea typeface="+mn-ea"/>
                          <a:cs typeface="+mn-cs"/>
                        </a:rPr>
                        <a:t>How art thou fallen</a:t>
                      </a:r>
                      <a:endParaRPr lang="en-US" sz="1400" dirty="0"/>
                    </a:p>
                  </a:txBody>
                  <a:tcPr/>
                </a:tc>
                <a:tc>
                  <a:txBody>
                    <a:bodyPr/>
                    <a:lstStyle/>
                    <a:p>
                      <a:r>
                        <a:rPr lang="en-US" sz="1400" dirty="0">
                          <a:latin typeface="Calibri" panose="020F0502020204030204" pitchFamily="34" charset="0"/>
                        </a:rPr>
                        <a:t> </a:t>
                      </a:r>
                    </a:p>
                  </a:txBody>
                  <a:tcPr/>
                </a:tc>
                <a:tc>
                  <a:txBody>
                    <a:bodyPr/>
                    <a:lstStyle/>
                    <a:p>
                      <a:r>
                        <a:rPr lang="en-US" sz="1400" b="0" i="0" kern="1200" dirty="0">
                          <a:solidFill>
                            <a:schemeClr val="tx1"/>
                          </a:solidFill>
                          <a:effectLst/>
                          <a:latin typeface="Calibri" panose="020F0502020204030204" pitchFamily="34" charset="0"/>
                          <a:ea typeface="+mn-ea"/>
                          <a:cs typeface="+mn-cs"/>
                        </a:rPr>
                        <a:t> </a:t>
                      </a:r>
                      <a:endParaRPr lang="en-US" sz="1400" dirty="0"/>
                    </a:p>
                  </a:txBody>
                  <a:tcPr/>
                </a:tc>
                <a:extLst>
                  <a:ext uri="{0D108BD9-81ED-4DB2-BD59-A6C34878D82A}">
                    <a16:rowId xmlns:a16="http://schemas.microsoft.com/office/drawing/2014/main" val="10006"/>
                  </a:ext>
                </a:extLst>
              </a:tr>
              <a:tr h="529162">
                <a:tc>
                  <a:txBody>
                    <a:bodyPr/>
                    <a:lstStyle/>
                    <a:p>
                      <a:r>
                        <a:rPr lang="en-US" dirty="0">
                          <a:latin typeface="Calibri" panose="020F0502020204030204" pitchFamily="34" charset="0"/>
                        </a:rPr>
                        <a:t>Isaiah 14:12-16</a:t>
                      </a:r>
                    </a:p>
                  </a:txBody>
                  <a:tcPr/>
                </a:tc>
                <a:tc>
                  <a:txBody>
                    <a:bodyPr/>
                    <a:lstStyle/>
                    <a:p>
                      <a:r>
                        <a:rPr lang="en-US" sz="1400" dirty="0">
                          <a:latin typeface="Calibri" panose="020F0502020204030204" pitchFamily="34" charset="0"/>
                        </a:rPr>
                        <a:t>Lucifer,</a:t>
                      </a:r>
                      <a:r>
                        <a:rPr lang="en-US" sz="1400" baseline="0" dirty="0"/>
                        <a:t> son of the morning</a:t>
                      </a:r>
                      <a:endParaRPr lang="en-US" sz="1400" dirty="0"/>
                    </a:p>
                  </a:txBody>
                  <a:tcPr/>
                </a:tc>
                <a:tc>
                  <a:txBody>
                    <a:bodyPr/>
                    <a:lstStyle/>
                    <a:p>
                      <a:r>
                        <a:rPr lang="en-US" sz="1400" b="0" i="0" kern="1200" dirty="0">
                          <a:solidFill>
                            <a:schemeClr val="tx1"/>
                          </a:solidFill>
                          <a:effectLst/>
                          <a:latin typeface="Calibri" panose="020F0502020204030204" pitchFamily="34" charset="0"/>
                          <a:ea typeface="+mn-ea"/>
                          <a:cs typeface="+mn-cs"/>
                        </a:rPr>
                        <a:t> </a:t>
                      </a:r>
                      <a:endParaRPr lang="en-US" sz="1400" dirty="0"/>
                    </a:p>
                  </a:txBody>
                  <a:tcPr/>
                </a:tc>
                <a:tc>
                  <a:txBody>
                    <a:bodyPr/>
                    <a:lstStyle/>
                    <a:p>
                      <a:r>
                        <a:rPr lang="en-US" sz="1400" b="0" i="0" kern="1200" dirty="0">
                          <a:solidFill>
                            <a:schemeClr val="tx1"/>
                          </a:solidFill>
                          <a:effectLst/>
                          <a:latin typeface="Calibri" panose="020F0502020204030204" pitchFamily="34" charset="0"/>
                          <a:ea typeface="+mn-ea"/>
                          <a:cs typeface="+mn-cs"/>
                        </a:rPr>
                        <a:t> </a:t>
                      </a:r>
                      <a:endParaRPr lang="en-US" sz="1400" dirty="0"/>
                    </a:p>
                  </a:txBody>
                  <a:tcPr/>
                </a:tc>
                <a:extLst>
                  <a:ext uri="{0D108BD9-81ED-4DB2-BD59-A6C34878D82A}">
                    <a16:rowId xmlns:a16="http://schemas.microsoft.com/office/drawing/2014/main" val="10007"/>
                  </a:ext>
                </a:extLst>
              </a:tr>
              <a:tr h="529162">
                <a:tc>
                  <a:txBody>
                    <a:bodyPr/>
                    <a:lstStyle/>
                    <a:p>
                      <a:r>
                        <a:rPr lang="en-US" dirty="0">
                          <a:latin typeface="Calibri" panose="020F0502020204030204" pitchFamily="34" charset="0"/>
                        </a:rPr>
                        <a:t>Isaiah 14:17</a:t>
                      </a:r>
                    </a:p>
                  </a:txBody>
                  <a:tcPr/>
                </a:tc>
                <a:tc>
                  <a:txBody>
                    <a:bodyPr/>
                    <a:lstStyle/>
                    <a:p>
                      <a:r>
                        <a:rPr lang="en-US" sz="1400" dirty="0">
                          <a:latin typeface="Calibri" panose="020F0502020204030204" pitchFamily="34" charset="0"/>
                        </a:rPr>
                        <a:t>Opened not the house of his prisoners</a:t>
                      </a:r>
                    </a:p>
                  </a:txBody>
                  <a:tcPr/>
                </a:tc>
                <a:tc>
                  <a:txBody>
                    <a:bodyPr/>
                    <a:lstStyle/>
                    <a:p>
                      <a:r>
                        <a:rPr lang="en-US" sz="1400" b="0" i="0" kern="1200" dirty="0">
                          <a:solidFill>
                            <a:schemeClr val="tx1"/>
                          </a:solidFill>
                          <a:effectLst/>
                          <a:latin typeface="Calibri" panose="020F0502020204030204" pitchFamily="34" charset="0"/>
                          <a:ea typeface="+mn-ea"/>
                          <a:cs typeface="+mn-cs"/>
                        </a:rPr>
                        <a:t> </a:t>
                      </a:r>
                      <a:endParaRPr lang="en-US" sz="1400" dirty="0"/>
                    </a:p>
                  </a:txBody>
                  <a:tcPr/>
                </a:tc>
                <a:tc>
                  <a:txBody>
                    <a:bodyPr/>
                    <a:lstStyle/>
                    <a:p>
                      <a:r>
                        <a:rPr lang="en-US" sz="1400" b="0" i="0" kern="1200" dirty="0">
                          <a:solidFill>
                            <a:schemeClr val="tx1"/>
                          </a:solidFill>
                          <a:effectLst/>
                          <a:latin typeface="Calibri" panose="020F0502020204030204" pitchFamily="34" charset="0"/>
                          <a:ea typeface="+mn-ea"/>
                          <a:cs typeface="+mn-cs"/>
                        </a:rPr>
                        <a:t> </a:t>
                      </a:r>
                      <a:endParaRPr lang="en-US" sz="1400" dirty="0"/>
                    </a:p>
                  </a:txBody>
                  <a:tcPr/>
                </a:tc>
                <a:extLst>
                  <a:ext uri="{0D108BD9-81ED-4DB2-BD59-A6C34878D82A}">
                    <a16:rowId xmlns:a16="http://schemas.microsoft.com/office/drawing/2014/main" val="10008"/>
                  </a:ext>
                </a:extLst>
              </a:tr>
              <a:tr h="529162">
                <a:tc>
                  <a:txBody>
                    <a:bodyPr/>
                    <a:lstStyle/>
                    <a:p>
                      <a:r>
                        <a:rPr lang="en-US" dirty="0">
                          <a:latin typeface="Calibri" panose="020F0502020204030204" pitchFamily="34" charset="0"/>
                        </a:rPr>
                        <a:t>Isaiah 14:18</a:t>
                      </a:r>
                    </a:p>
                  </a:txBody>
                  <a:tcPr/>
                </a:tc>
                <a:tc>
                  <a:txBody>
                    <a:bodyPr/>
                    <a:lstStyle/>
                    <a:p>
                      <a:r>
                        <a:rPr lang="en-US" sz="1400" dirty="0">
                          <a:latin typeface="Calibri" panose="020F0502020204030204" pitchFamily="34" charset="0"/>
                        </a:rPr>
                        <a:t>Lie in glory…in his own house</a:t>
                      </a:r>
                    </a:p>
                  </a:txBody>
                  <a:tcPr/>
                </a:tc>
                <a:tc>
                  <a:txBody>
                    <a:bodyPr/>
                    <a:lstStyle/>
                    <a:p>
                      <a:endParaRPr lang="en-US" sz="1400" dirty="0">
                        <a:latin typeface="Calibri" panose="020F0502020204030204" pitchFamily="34" charset="0"/>
                      </a:endParaRPr>
                    </a:p>
                  </a:txBody>
                  <a:tcPr/>
                </a:tc>
                <a:tc>
                  <a:txBody>
                    <a:bodyPr/>
                    <a:lstStyle/>
                    <a:p>
                      <a:endParaRPr lang="en-US" sz="1400" dirty="0">
                        <a:latin typeface="Calibri" panose="020F0502020204030204" pitchFamily="34" charset="0"/>
                      </a:endParaRPr>
                    </a:p>
                  </a:txBody>
                  <a:tcPr/>
                </a:tc>
                <a:extLst>
                  <a:ext uri="{0D108BD9-81ED-4DB2-BD59-A6C34878D82A}">
                    <a16:rowId xmlns:a16="http://schemas.microsoft.com/office/drawing/2014/main" val="10009"/>
                  </a:ext>
                </a:extLst>
              </a:tr>
              <a:tr h="529162">
                <a:tc>
                  <a:txBody>
                    <a:bodyPr/>
                    <a:lstStyle/>
                    <a:p>
                      <a:r>
                        <a:rPr lang="en-US" dirty="0">
                          <a:latin typeface="Calibri" panose="020F0502020204030204" pitchFamily="34" charset="0"/>
                        </a:rPr>
                        <a:t>Isaiah 14:19-20</a:t>
                      </a:r>
                    </a:p>
                  </a:txBody>
                  <a:tcPr/>
                </a:tc>
                <a:tc>
                  <a:txBody>
                    <a:bodyPr/>
                    <a:lstStyle/>
                    <a:p>
                      <a:r>
                        <a:rPr lang="en-US" sz="1400" dirty="0">
                          <a:latin typeface="Calibri" panose="020F0502020204030204" pitchFamily="34" charset="0"/>
                        </a:rPr>
                        <a:t>Thou art cast out of thy grave</a:t>
                      </a:r>
                    </a:p>
                  </a:txBody>
                  <a:tcPr/>
                </a:tc>
                <a:tc>
                  <a:txBody>
                    <a:bodyPr/>
                    <a:lstStyle/>
                    <a:p>
                      <a:endParaRPr lang="en-US" sz="1400" dirty="0">
                        <a:latin typeface="Calibri" panose="020F0502020204030204" pitchFamily="34" charset="0"/>
                      </a:endParaRPr>
                    </a:p>
                  </a:txBody>
                  <a:tcPr/>
                </a:tc>
                <a:tc>
                  <a:txBody>
                    <a:bodyPr/>
                    <a:lstStyle/>
                    <a:p>
                      <a:endParaRPr lang="en-US" sz="1400" dirty="0">
                        <a:latin typeface="Calibri" panose="020F0502020204030204" pitchFamily="34" charset="0"/>
                      </a:endParaRPr>
                    </a:p>
                  </a:txBody>
                  <a:tcPr/>
                </a:tc>
                <a:extLst>
                  <a:ext uri="{0D108BD9-81ED-4DB2-BD59-A6C34878D82A}">
                    <a16:rowId xmlns:a16="http://schemas.microsoft.com/office/drawing/2014/main" val="10010"/>
                  </a:ext>
                </a:extLst>
              </a:tr>
            </a:tbl>
          </a:graphicData>
        </a:graphic>
      </p:graphicFrame>
      <p:sp>
        <p:nvSpPr>
          <p:cNvPr id="5" name="Rectangle 4"/>
          <p:cNvSpPr/>
          <p:nvPr/>
        </p:nvSpPr>
        <p:spPr>
          <a:xfrm>
            <a:off x="68593" y="55013"/>
            <a:ext cx="7814960" cy="369332"/>
          </a:xfrm>
          <a:prstGeom prst="rect">
            <a:avLst/>
          </a:prstGeom>
        </p:spPr>
        <p:txBody>
          <a:bodyPr wrap="none">
            <a:spAutoFit/>
          </a:bodyPr>
          <a:lstStyle/>
          <a:p>
            <a:r>
              <a:rPr lang="en-US" dirty="0">
                <a:solidFill>
                  <a:srgbClr val="000000"/>
                </a:solidFill>
                <a:latin typeface="Calibri" panose="020F0502020204030204" pitchFamily="34" charset="0"/>
              </a:rPr>
              <a:t>The Lord Will Restore Covenant Israel  Isaiah 14:1-3  “Taunt Song” Isaiah 14:7-20  </a:t>
            </a:r>
            <a:endParaRPr lang="en-US" dirty="0">
              <a:effectLst/>
              <a:latin typeface="Calibri" panose="020F0502020204030204" pitchFamily="34" charset="0"/>
            </a:endParaRPr>
          </a:p>
        </p:txBody>
      </p:sp>
      <p:sp>
        <p:nvSpPr>
          <p:cNvPr id="6" name="Rectangle 5"/>
          <p:cNvSpPr/>
          <p:nvPr/>
        </p:nvSpPr>
        <p:spPr>
          <a:xfrm>
            <a:off x="9195515" y="64394"/>
            <a:ext cx="2880575" cy="307777"/>
          </a:xfrm>
          <a:prstGeom prst="rect">
            <a:avLst/>
          </a:prstGeom>
        </p:spPr>
        <p:txBody>
          <a:bodyPr wrap="square">
            <a:spAutoFit/>
          </a:bodyPr>
          <a:lstStyle/>
          <a:p>
            <a:r>
              <a:rPr lang="en-US" sz="1400" dirty="0">
                <a:solidFill>
                  <a:srgbClr val="000000"/>
                </a:solidFill>
                <a:latin typeface="Calibri" panose="020F0502020204030204" pitchFamily="34" charset="0"/>
              </a:rPr>
              <a:t>Fill in your own interpretation</a:t>
            </a:r>
            <a:endParaRPr lang="en-US" sz="1400" dirty="0">
              <a:effectLst/>
              <a:latin typeface="Calibri" panose="020F0502020204030204" pitchFamily="34" charset="0"/>
            </a:endParaRPr>
          </a:p>
        </p:txBody>
      </p:sp>
    </p:spTree>
    <p:extLst>
      <p:ext uri="{BB962C8B-B14F-4D97-AF65-F5344CB8AC3E}">
        <p14:creationId xmlns:p14="http://schemas.microsoft.com/office/powerpoint/2010/main" val="23298004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3639" y="244699"/>
            <a:ext cx="4546243" cy="369332"/>
          </a:xfrm>
          <a:prstGeom prst="rect">
            <a:avLst/>
          </a:prstGeom>
          <a:noFill/>
        </p:spPr>
        <p:txBody>
          <a:bodyPr wrap="square" rtlCol="0">
            <a:spAutoFit/>
          </a:bodyPr>
          <a:lstStyle/>
          <a:p>
            <a:endParaRPr lang="en-US" dirty="0">
              <a:latin typeface="Calibri" panose="020F050202020403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673593076"/>
              </p:ext>
            </p:extLst>
          </p:nvPr>
        </p:nvGraphicFramePr>
        <p:xfrm>
          <a:off x="369196" y="476519"/>
          <a:ext cx="11822804" cy="6349944"/>
        </p:xfrm>
        <a:graphic>
          <a:graphicData uri="http://schemas.openxmlformats.org/drawingml/2006/table">
            <a:tbl>
              <a:tblPr firstRow="1" bandRow="1">
                <a:tableStyleId>{5940675A-B579-460E-94D1-54222C63F5DA}</a:tableStyleId>
              </a:tblPr>
              <a:tblGrid>
                <a:gridCol w="1807334">
                  <a:extLst>
                    <a:ext uri="{9D8B030D-6E8A-4147-A177-3AD203B41FA5}">
                      <a16:colId xmlns:a16="http://schemas.microsoft.com/office/drawing/2014/main" val="20000"/>
                    </a:ext>
                  </a:extLst>
                </a:gridCol>
                <a:gridCol w="2897746">
                  <a:extLst>
                    <a:ext uri="{9D8B030D-6E8A-4147-A177-3AD203B41FA5}">
                      <a16:colId xmlns:a16="http://schemas.microsoft.com/office/drawing/2014/main" val="20001"/>
                    </a:ext>
                  </a:extLst>
                </a:gridCol>
                <a:gridCol w="4162023">
                  <a:extLst>
                    <a:ext uri="{9D8B030D-6E8A-4147-A177-3AD203B41FA5}">
                      <a16:colId xmlns:a16="http://schemas.microsoft.com/office/drawing/2014/main" val="20002"/>
                    </a:ext>
                  </a:extLst>
                </a:gridCol>
                <a:gridCol w="2955701">
                  <a:extLst>
                    <a:ext uri="{9D8B030D-6E8A-4147-A177-3AD203B41FA5}">
                      <a16:colId xmlns:a16="http://schemas.microsoft.com/office/drawing/2014/main" val="20003"/>
                    </a:ext>
                  </a:extLst>
                </a:gridCol>
              </a:tblGrid>
              <a:tr h="529162">
                <a:tc>
                  <a:txBody>
                    <a:bodyPr/>
                    <a:lstStyle/>
                    <a:p>
                      <a:r>
                        <a:rPr lang="en-US" dirty="0">
                          <a:latin typeface="Calibri" panose="020F0502020204030204" pitchFamily="34" charset="0"/>
                        </a:rPr>
                        <a:t>Scripture</a:t>
                      </a:r>
                    </a:p>
                  </a:txBody>
                  <a:tcPr/>
                </a:tc>
                <a:tc>
                  <a:txBody>
                    <a:bodyPr/>
                    <a:lstStyle/>
                    <a:p>
                      <a:r>
                        <a:rPr lang="en-US" dirty="0">
                          <a:latin typeface="Calibri" panose="020F0502020204030204" pitchFamily="34" charset="0"/>
                        </a:rPr>
                        <a:t>Phrases</a:t>
                      </a:r>
                    </a:p>
                  </a:txBody>
                  <a:tcPr/>
                </a:tc>
                <a:tc>
                  <a:txBody>
                    <a:bodyPr/>
                    <a:lstStyle/>
                    <a:p>
                      <a:r>
                        <a:rPr lang="en-US" dirty="0">
                          <a:latin typeface="Calibri" panose="020F0502020204030204" pitchFamily="34" charset="0"/>
                        </a:rPr>
                        <a:t>Isaiah’s Day</a:t>
                      </a:r>
                    </a:p>
                  </a:txBody>
                  <a:tcPr/>
                </a:tc>
                <a:tc>
                  <a:txBody>
                    <a:bodyPr/>
                    <a:lstStyle/>
                    <a:p>
                      <a:r>
                        <a:rPr lang="en-US" dirty="0">
                          <a:latin typeface="Calibri" panose="020F0502020204030204" pitchFamily="34" charset="0"/>
                        </a:rPr>
                        <a:t>Second Coming</a:t>
                      </a:r>
                    </a:p>
                  </a:txBody>
                  <a:tcPr/>
                </a:tc>
                <a:extLst>
                  <a:ext uri="{0D108BD9-81ED-4DB2-BD59-A6C34878D82A}">
                    <a16:rowId xmlns:a16="http://schemas.microsoft.com/office/drawing/2014/main" val="10000"/>
                  </a:ext>
                </a:extLst>
              </a:tr>
              <a:tr h="529162">
                <a:tc>
                  <a:txBody>
                    <a:bodyPr/>
                    <a:lstStyle/>
                    <a:p>
                      <a:r>
                        <a:rPr lang="en-US" dirty="0">
                          <a:latin typeface="Calibri" panose="020F0502020204030204" pitchFamily="34" charset="0"/>
                        </a:rPr>
                        <a:t>Isaiah 14:21</a:t>
                      </a:r>
                    </a:p>
                  </a:txBody>
                  <a:tcPr/>
                </a:tc>
                <a:tc>
                  <a:txBody>
                    <a:bodyPr/>
                    <a:lstStyle/>
                    <a:p>
                      <a:r>
                        <a:rPr lang="en-US" sz="1400" dirty="0">
                          <a:latin typeface="Calibri" panose="020F0502020204030204" pitchFamily="34" charset="0"/>
                        </a:rPr>
                        <a:t>Prepare slaughter for his children…that they do not rise</a:t>
                      </a:r>
                    </a:p>
                  </a:txBody>
                  <a:tcPr/>
                </a:tc>
                <a:tc>
                  <a:txBody>
                    <a:bodyPr/>
                    <a:lstStyle/>
                    <a:p>
                      <a:endParaRPr lang="en-US" sz="1400" dirty="0">
                        <a:latin typeface="Calibri" panose="020F0502020204030204" pitchFamily="34" charset="0"/>
                      </a:endParaRPr>
                    </a:p>
                  </a:txBody>
                  <a:tcPr/>
                </a:tc>
                <a:tc>
                  <a:txBody>
                    <a:bodyPr/>
                    <a:lstStyle/>
                    <a:p>
                      <a:endParaRPr lang="en-US" sz="1400" dirty="0">
                        <a:latin typeface="Calibri" panose="020F0502020204030204" pitchFamily="34" charset="0"/>
                      </a:endParaRPr>
                    </a:p>
                  </a:txBody>
                  <a:tcPr/>
                </a:tc>
                <a:extLst>
                  <a:ext uri="{0D108BD9-81ED-4DB2-BD59-A6C34878D82A}">
                    <a16:rowId xmlns:a16="http://schemas.microsoft.com/office/drawing/2014/main" val="10001"/>
                  </a:ext>
                </a:extLst>
              </a:tr>
              <a:tr h="529162">
                <a:tc>
                  <a:txBody>
                    <a:bodyPr/>
                    <a:lstStyle/>
                    <a:p>
                      <a:r>
                        <a:rPr lang="en-US" dirty="0">
                          <a:latin typeface="Calibri" panose="020F0502020204030204" pitchFamily="34" charset="0"/>
                        </a:rPr>
                        <a:t>Isaiah 14:22</a:t>
                      </a:r>
                    </a:p>
                  </a:txBody>
                  <a:tcPr/>
                </a:tc>
                <a:tc>
                  <a:txBody>
                    <a:bodyPr/>
                    <a:lstStyle/>
                    <a:p>
                      <a:r>
                        <a:rPr lang="en-US" sz="1400" b="0" i="0" kern="1200" dirty="0">
                          <a:solidFill>
                            <a:schemeClr val="tx1"/>
                          </a:solidFill>
                          <a:effectLst/>
                          <a:latin typeface="Calibri" panose="020F0502020204030204" pitchFamily="34" charset="0"/>
                          <a:ea typeface="+mn-ea"/>
                          <a:cs typeface="+mn-cs"/>
                        </a:rPr>
                        <a:t>Cut</a:t>
                      </a:r>
                      <a:r>
                        <a:rPr lang="en-US" sz="1400" b="0" i="0" kern="1200" baseline="0" dirty="0">
                          <a:solidFill>
                            <a:schemeClr val="tx1"/>
                          </a:solidFill>
                          <a:effectLst/>
                          <a:latin typeface="Calibri" panose="020F0502020204030204" pitchFamily="34" charset="0"/>
                          <a:ea typeface="+mn-ea"/>
                          <a:cs typeface="+mn-cs"/>
                        </a:rPr>
                        <a:t> off</a:t>
                      </a:r>
                      <a:endParaRPr lang="en-US" sz="1400" dirty="0"/>
                    </a:p>
                  </a:txBody>
                  <a:tcPr/>
                </a:tc>
                <a:tc>
                  <a:txBody>
                    <a:bodyPr/>
                    <a:lstStyle/>
                    <a:p>
                      <a:r>
                        <a:rPr lang="en-US" sz="1400" dirty="0">
                          <a:latin typeface="Calibri" panose="020F0502020204030204" pitchFamily="34" charset="0"/>
                        </a:rPr>
                        <a:t> </a:t>
                      </a:r>
                    </a:p>
                  </a:txBody>
                  <a:tcPr/>
                </a:tc>
                <a:tc>
                  <a:txBody>
                    <a:bodyPr/>
                    <a:lstStyle/>
                    <a:p>
                      <a:r>
                        <a:rPr lang="en-US" sz="1400" b="0" i="0" kern="1200" dirty="0">
                          <a:solidFill>
                            <a:schemeClr val="tx1"/>
                          </a:solidFill>
                          <a:effectLst/>
                          <a:latin typeface="Calibri" panose="020F0502020204030204" pitchFamily="34" charset="0"/>
                          <a:ea typeface="+mn-ea"/>
                          <a:cs typeface="+mn-cs"/>
                        </a:rPr>
                        <a:t> </a:t>
                      </a:r>
                      <a:endParaRPr lang="en-US" sz="1400" dirty="0"/>
                    </a:p>
                  </a:txBody>
                  <a:tcPr/>
                </a:tc>
                <a:extLst>
                  <a:ext uri="{0D108BD9-81ED-4DB2-BD59-A6C34878D82A}">
                    <a16:rowId xmlns:a16="http://schemas.microsoft.com/office/drawing/2014/main" val="10002"/>
                  </a:ext>
                </a:extLst>
              </a:tr>
              <a:tr h="529162">
                <a:tc>
                  <a:txBody>
                    <a:bodyPr/>
                    <a:lstStyle/>
                    <a:p>
                      <a:r>
                        <a:rPr lang="en-US" dirty="0">
                          <a:latin typeface="Calibri" panose="020F0502020204030204" pitchFamily="34" charset="0"/>
                        </a:rPr>
                        <a:t>Isaiah 14:23</a:t>
                      </a:r>
                    </a:p>
                  </a:txBody>
                  <a:tcPr/>
                </a:tc>
                <a:tc>
                  <a:txBody>
                    <a:bodyPr/>
                    <a:lstStyle/>
                    <a:p>
                      <a:r>
                        <a:rPr lang="en-US" sz="1400" dirty="0">
                          <a:latin typeface="Calibri" panose="020F0502020204030204" pitchFamily="34" charset="0"/>
                        </a:rPr>
                        <a:t>Possession for the bittern</a:t>
                      </a:r>
                    </a:p>
                  </a:txBody>
                  <a:tcPr/>
                </a:tc>
                <a:tc>
                  <a:txBody>
                    <a:bodyPr/>
                    <a:lstStyle/>
                    <a:p>
                      <a:r>
                        <a:rPr lang="en-US" sz="1400" dirty="0">
                          <a:latin typeface="Calibri" panose="020F0502020204030204" pitchFamily="34" charset="0"/>
                        </a:rPr>
                        <a:t> </a:t>
                      </a:r>
                    </a:p>
                  </a:txBody>
                  <a:tcPr/>
                </a:tc>
                <a:tc>
                  <a:txBody>
                    <a:bodyPr/>
                    <a:lstStyle/>
                    <a:p>
                      <a:r>
                        <a:rPr lang="en-US" sz="1400" dirty="0">
                          <a:latin typeface="Calibri" panose="020F0502020204030204" pitchFamily="34" charset="0"/>
                        </a:rPr>
                        <a:t> </a:t>
                      </a:r>
                    </a:p>
                  </a:txBody>
                  <a:tcPr/>
                </a:tc>
                <a:extLst>
                  <a:ext uri="{0D108BD9-81ED-4DB2-BD59-A6C34878D82A}">
                    <a16:rowId xmlns:a16="http://schemas.microsoft.com/office/drawing/2014/main" val="10003"/>
                  </a:ext>
                </a:extLst>
              </a:tr>
              <a:tr h="529162">
                <a:tc>
                  <a:txBody>
                    <a:bodyPr/>
                    <a:lstStyle/>
                    <a:p>
                      <a:r>
                        <a:rPr lang="en-US" dirty="0">
                          <a:latin typeface="Calibri" panose="020F0502020204030204" pitchFamily="34" charset="0"/>
                        </a:rPr>
                        <a:t>Isaiah 14:25</a:t>
                      </a:r>
                    </a:p>
                  </a:txBody>
                  <a:tcPr/>
                </a:tc>
                <a:tc>
                  <a:txBody>
                    <a:bodyPr/>
                    <a:lstStyle/>
                    <a:p>
                      <a:r>
                        <a:rPr lang="en-US" sz="1400" dirty="0">
                          <a:latin typeface="Calibri" panose="020F0502020204030204" pitchFamily="34" charset="0"/>
                        </a:rPr>
                        <a:t>The Assyrian in my land</a:t>
                      </a:r>
                    </a:p>
                  </a:txBody>
                  <a:tcPr/>
                </a:tc>
                <a:tc>
                  <a:txBody>
                    <a:bodyPr/>
                    <a:lstStyle/>
                    <a:p>
                      <a:r>
                        <a:rPr lang="en-US" sz="1400" dirty="0">
                          <a:latin typeface="Calibri" panose="020F0502020204030204" pitchFamily="34" charset="0"/>
                        </a:rPr>
                        <a:t> </a:t>
                      </a:r>
                    </a:p>
                  </a:txBody>
                  <a:tcPr/>
                </a:tc>
                <a:tc>
                  <a:txBody>
                    <a:bodyPr/>
                    <a:lstStyle/>
                    <a:p>
                      <a:r>
                        <a:rPr lang="en-US" sz="1400" dirty="0">
                          <a:latin typeface="Calibri" panose="020F0502020204030204" pitchFamily="34" charset="0"/>
                        </a:rPr>
                        <a:t> </a:t>
                      </a:r>
                    </a:p>
                  </a:txBody>
                  <a:tcPr/>
                </a:tc>
                <a:extLst>
                  <a:ext uri="{0D108BD9-81ED-4DB2-BD59-A6C34878D82A}">
                    <a16:rowId xmlns:a16="http://schemas.microsoft.com/office/drawing/2014/main" val="10004"/>
                  </a:ext>
                </a:extLst>
              </a:tr>
              <a:tr h="529162">
                <a:tc>
                  <a:txBody>
                    <a:bodyPr/>
                    <a:lstStyle/>
                    <a:p>
                      <a:r>
                        <a:rPr lang="en-US" dirty="0">
                          <a:latin typeface="Calibri" panose="020F0502020204030204" pitchFamily="34" charset="0"/>
                        </a:rPr>
                        <a:t>Isaiah 14:25</a:t>
                      </a:r>
                    </a:p>
                  </a:txBody>
                  <a:tcPr/>
                </a:tc>
                <a:tc>
                  <a:txBody>
                    <a:bodyPr/>
                    <a:lstStyle/>
                    <a:p>
                      <a:r>
                        <a:rPr lang="en-US" sz="1400" dirty="0">
                          <a:latin typeface="Calibri" panose="020F0502020204030204" pitchFamily="34" charset="0"/>
                        </a:rPr>
                        <a:t>His yoke depart from off them</a:t>
                      </a:r>
                    </a:p>
                  </a:txBody>
                  <a:tcPr/>
                </a:tc>
                <a:tc>
                  <a:txBody>
                    <a:bodyPr/>
                    <a:lstStyle/>
                    <a:p>
                      <a:r>
                        <a:rPr lang="en-US" sz="1400" dirty="0">
                          <a:latin typeface="Calibri" panose="020F0502020204030204" pitchFamily="34" charset="0"/>
                        </a:rPr>
                        <a:t>Removed from the covenant</a:t>
                      </a:r>
                    </a:p>
                  </a:txBody>
                  <a:tcPr/>
                </a:tc>
                <a:tc>
                  <a:txBody>
                    <a:bodyPr/>
                    <a:lstStyle/>
                    <a:p>
                      <a:r>
                        <a:rPr lang="en-US" sz="1400" b="0" i="0" kern="1200" dirty="0">
                          <a:solidFill>
                            <a:schemeClr val="tx1"/>
                          </a:solidFill>
                          <a:effectLst/>
                          <a:latin typeface="Calibri" panose="020F0502020204030204" pitchFamily="34" charset="0"/>
                          <a:ea typeface="+mn-ea"/>
                          <a:cs typeface="+mn-cs"/>
                        </a:rPr>
                        <a:t> </a:t>
                      </a:r>
                      <a:endParaRPr lang="en-US" sz="1400" dirty="0"/>
                    </a:p>
                  </a:txBody>
                  <a:tcPr/>
                </a:tc>
                <a:extLst>
                  <a:ext uri="{0D108BD9-81ED-4DB2-BD59-A6C34878D82A}">
                    <a16:rowId xmlns:a16="http://schemas.microsoft.com/office/drawing/2014/main" val="10005"/>
                  </a:ext>
                </a:extLst>
              </a:tr>
              <a:tr h="529162">
                <a:tc>
                  <a:txBody>
                    <a:bodyPr/>
                    <a:lstStyle/>
                    <a:p>
                      <a:r>
                        <a:rPr lang="en-US" dirty="0">
                          <a:latin typeface="Calibri" panose="020F0502020204030204" pitchFamily="34" charset="0"/>
                        </a:rPr>
                        <a:t>Isaiah 14:29</a:t>
                      </a:r>
                    </a:p>
                  </a:txBody>
                  <a:tcPr/>
                </a:tc>
                <a:tc>
                  <a:txBody>
                    <a:bodyPr/>
                    <a:lstStyle/>
                    <a:p>
                      <a:r>
                        <a:rPr lang="en-US" sz="1400" b="0" i="0" kern="1200" dirty="0" err="1">
                          <a:solidFill>
                            <a:schemeClr val="tx1"/>
                          </a:solidFill>
                          <a:effectLst/>
                          <a:latin typeface="Calibri" panose="020F0502020204030204" pitchFamily="34" charset="0"/>
                          <a:ea typeface="+mn-ea"/>
                          <a:cs typeface="+mn-cs"/>
                        </a:rPr>
                        <a:t>Palestina</a:t>
                      </a:r>
                      <a:endParaRPr lang="en-US" sz="1400" dirty="0"/>
                    </a:p>
                  </a:txBody>
                  <a:tcPr/>
                </a:tc>
                <a:tc>
                  <a:txBody>
                    <a:bodyPr/>
                    <a:lstStyle/>
                    <a:p>
                      <a:r>
                        <a:rPr lang="en-US" sz="1400" dirty="0">
                          <a:latin typeface="Calibri" panose="020F0502020204030204" pitchFamily="34" charset="0"/>
                        </a:rPr>
                        <a:t>Philistia—a kingdom west</a:t>
                      </a:r>
                      <a:r>
                        <a:rPr lang="en-US" sz="1400" baseline="0" dirty="0"/>
                        <a:t> of Judah and Israel</a:t>
                      </a:r>
                      <a:endParaRPr lang="en-US" sz="1400" dirty="0"/>
                    </a:p>
                  </a:txBody>
                  <a:tcPr/>
                </a:tc>
                <a:tc>
                  <a:txBody>
                    <a:bodyPr/>
                    <a:lstStyle/>
                    <a:p>
                      <a:r>
                        <a:rPr lang="en-US" sz="1400" b="0" i="0" kern="1200" dirty="0">
                          <a:solidFill>
                            <a:schemeClr val="tx1"/>
                          </a:solidFill>
                          <a:effectLst/>
                          <a:latin typeface="Calibri" panose="020F0502020204030204" pitchFamily="34" charset="0"/>
                          <a:ea typeface="+mn-ea"/>
                          <a:cs typeface="+mn-cs"/>
                        </a:rPr>
                        <a:t> </a:t>
                      </a:r>
                      <a:endParaRPr lang="en-US" sz="1400" dirty="0"/>
                    </a:p>
                  </a:txBody>
                  <a:tcPr/>
                </a:tc>
                <a:extLst>
                  <a:ext uri="{0D108BD9-81ED-4DB2-BD59-A6C34878D82A}">
                    <a16:rowId xmlns:a16="http://schemas.microsoft.com/office/drawing/2014/main" val="10006"/>
                  </a:ext>
                </a:extLst>
              </a:tr>
              <a:tr h="529162">
                <a:tc>
                  <a:txBody>
                    <a:bodyPr/>
                    <a:lstStyle/>
                    <a:p>
                      <a:r>
                        <a:rPr lang="en-US" dirty="0">
                          <a:latin typeface="Calibri" panose="020F0502020204030204" pitchFamily="34" charset="0"/>
                        </a:rPr>
                        <a:t>Isaiah 14:29</a:t>
                      </a:r>
                    </a:p>
                  </a:txBody>
                  <a:tcPr/>
                </a:tc>
                <a:tc>
                  <a:txBody>
                    <a:bodyPr/>
                    <a:lstStyle/>
                    <a:p>
                      <a:r>
                        <a:rPr lang="en-US" sz="1400" dirty="0">
                          <a:latin typeface="Calibri" panose="020F0502020204030204" pitchFamily="34" charset="0"/>
                        </a:rPr>
                        <a:t>Rejoice not</a:t>
                      </a:r>
                    </a:p>
                  </a:txBody>
                  <a:tcPr/>
                </a:tc>
                <a:tc>
                  <a:txBody>
                    <a:bodyPr/>
                    <a:lstStyle/>
                    <a:p>
                      <a:endParaRPr lang="en-US" sz="1400" dirty="0">
                        <a:latin typeface="Calibri" panose="020F0502020204030204" pitchFamily="34" charset="0"/>
                      </a:endParaRPr>
                    </a:p>
                  </a:txBody>
                  <a:tcPr/>
                </a:tc>
                <a:tc>
                  <a:txBody>
                    <a:bodyPr/>
                    <a:lstStyle/>
                    <a:p>
                      <a:endParaRPr lang="en-US" sz="1400" dirty="0">
                        <a:latin typeface="Calibri" panose="020F0502020204030204" pitchFamily="34" charset="0"/>
                      </a:endParaRPr>
                    </a:p>
                  </a:txBody>
                  <a:tcPr/>
                </a:tc>
                <a:extLst>
                  <a:ext uri="{0D108BD9-81ED-4DB2-BD59-A6C34878D82A}">
                    <a16:rowId xmlns:a16="http://schemas.microsoft.com/office/drawing/2014/main" val="10007"/>
                  </a:ext>
                </a:extLst>
              </a:tr>
              <a:tr h="529162">
                <a:tc>
                  <a:txBody>
                    <a:bodyPr/>
                    <a:lstStyle/>
                    <a:p>
                      <a:r>
                        <a:rPr lang="en-US" dirty="0">
                          <a:latin typeface="Calibri" panose="020F0502020204030204" pitchFamily="34" charset="0"/>
                        </a:rPr>
                        <a:t>Isaiah 14:30</a:t>
                      </a:r>
                    </a:p>
                  </a:txBody>
                  <a:tcPr/>
                </a:tc>
                <a:tc>
                  <a:txBody>
                    <a:bodyPr/>
                    <a:lstStyle/>
                    <a:p>
                      <a:r>
                        <a:rPr lang="en-US" sz="1400" dirty="0">
                          <a:latin typeface="Calibri" panose="020F0502020204030204" pitchFamily="34" charset="0"/>
                        </a:rPr>
                        <a:t>Lie down in safety</a:t>
                      </a:r>
                    </a:p>
                  </a:txBody>
                  <a:tcPr/>
                </a:tc>
                <a:tc>
                  <a:txBody>
                    <a:bodyPr/>
                    <a:lstStyle/>
                    <a:p>
                      <a:r>
                        <a:rPr lang="en-US" sz="1400" b="0" i="0" kern="1200" dirty="0">
                          <a:solidFill>
                            <a:schemeClr val="tx1"/>
                          </a:solidFill>
                          <a:effectLst/>
                          <a:latin typeface="Calibri" panose="020F0502020204030204" pitchFamily="34" charset="0"/>
                          <a:ea typeface="+mn-ea"/>
                          <a:cs typeface="+mn-cs"/>
                        </a:rPr>
                        <a:t> </a:t>
                      </a:r>
                      <a:endParaRPr lang="en-US" sz="1400" dirty="0"/>
                    </a:p>
                  </a:txBody>
                  <a:tcPr/>
                </a:tc>
                <a:tc>
                  <a:txBody>
                    <a:bodyPr/>
                    <a:lstStyle/>
                    <a:p>
                      <a:r>
                        <a:rPr lang="en-US" sz="1400" b="0" i="0" kern="1200" dirty="0">
                          <a:solidFill>
                            <a:schemeClr val="tx1"/>
                          </a:solidFill>
                          <a:effectLst/>
                          <a:latin typeface="Calibri" panose="020F0502020204030204" pitchFamily="34" charset="0"/>
                          <a:ea typeface="+mn-ea"/>
                          <a:cs typeface="+mn-cs"/>
                        </a:rPr>
                        <a:t> </a:t>
                      </a:r>
                      <a:endParaRPr lang="en-US" sz="1400" dirty="0"/>
                    </a:p>
                  </a:txBody>
                  <a:tcPr/>
                </a:tc>
                <a:extLst>
                  <a:ext uri="{0D108BD9-81ED-4DB2-BD59-A6C34878D82A}">
                    <a16:rowId xmlns:a16="http://schemas.microsoft.com/office/drawing/2014/main" val="10008"/>
                  </a:ext>
                </a:extLst>
              </a:tr>
              <a:tr h="529162">
                <a:tc>
                  <a:txBody>
                    <a:bodyPr/>
                    <a:lstStyle/>
                    <a:p>
                      <a:r>
                        <a:rPr lang="en-US" dirty="0">
                          <a:latin typeface="Calibri" panose="020F0502020204030204" pitchFamily="34" charset="0"/>
                        </a:rPr>
                        <a:t>Isaiah 14:30</a:t>
                      </a:r>
                    </a:p>
                  </a:txBody>
                  <a:tcPr/>
                </a:tc>
                <a:tc>
                  <a:txBody>
                    <a:bodyPr/>
                    <a:lstStyle/>
                    <a:p>
                      <a:r>
                        <a:rPr lang="en-US" sz="1400" dirty="0">
                          <a:latin typeface="Calibri" panose="020F0502020204030204" pitchFamily="34" charset="0"/>
                        </a:rPr>
                        <a:t>I will kill thy root</a:t>
                      </a:r>
                    </a:p>
                  </a:txBody>
                  <a:tcPr/>
                </a:tc>
                <a:tc>
                  <a:txBody>
                    <a:bodyPr/>
                    <a:lstStyle/>
                    <a:p>
                      <a:r>
                        <a:rPr lang="en-US" sz="1400" b="0" i="0" kern="1200" dirty="0">
                          <a:solidFill>
                            <a:schemeClr val="tx1"/>
                          </a:solidFill>
                          <a:effectLst/>
                          <a:latin typeface="Calibri" panose="020F0502020204030204" pitchFamily="34" charset="0"/>
                          <a:ea typeface="+mn-ea"/>
                          <a:cs typeface="+mn-cs"/>
                        </a:rPr>
                        <a:t> </a:t>
                      </a:r>
                      <a:endParaRPr lang="en-US" sz="1400" dirty="0"/>
                    </a:p>
                  </a:txBody>
                  <a:tcPr/>
                </a:tc>
                <a:tc>
                  <a:txBody>
                    <a:bodyPr/>
                    <a:lstStyle/>
                    <a:p>
                      <a:r>
                        <a:rPr lang="en-US" sz="1400" b="0" i="0" kern="1200" dirty="0">
                          <a:solidFill>
                            <a:schemeClr val="tx1"/>
                          </a:solidFill>
                          <a:effectLst/>
                          <a:latin typeface="Calibri" panose="020F0502020204030204" pitchFamily="34" charset="0"/>
                          <a:ea typeface="+mn-ea"/>
                          <a:cs typeface="+mn-cs"/>
                        </a:rPr>
                        <a:t> </a:t>
                      </a:r>
                      <a:endParaRPr lang="en-US" sz="1400" dirty="0"/>
                    </a:p>
                  </a:txBody>
                  <a:tcPr/>
                </a:tc>
                <a:extLst>
                  <a:ext uri="{0D108BD9-81ED-4DB2-BD59-A6C34878D82A}">
                    <a16:rowId xmlns:a16="http://schemas.microsoft.com/office/drawing/2014/main" val="10009"/>
                  </a:ext>
                </a:extLst>
              </a:tr>
              <a:tr h="529162">
                <a:tc>
                  <a:txBody>
                    <a:bodyPr/>
                    <a:lstStyle/>
                    <a:p>
                      <a:r>
                        <a:rPr lang="en-US" dirty="0">
                          <a:latin typeface="Calibri" panose="020F0502020204030204" pitchFamily="34" charset="0"/>
                        </a:rPr>
                        <a:t>Isaiah 14:31</a:t>
                      </a:r>
                    </a:p>
                  </a:txBody>
                  <a:tcPr/>
                </a:tc>
                <a:tc>
                  <a:txBody>
                    <a:bodyPr/>
                    <a:lstStyle/>
                    <a:p>
                      <a:r>
                        <a:rPr lang="en-US" sz="1400" dirty="0">
                          <a:latin typeface="Calibri" panose="020F0502020204030204" pitchFamily="34" charset="0"/>
                        </a:rPr>
                        <a:t>Smoke</a:t>
                      </a:r>
                    </a:p>
                  </a:txBody>
                  <a:tcPr/>
                </a:tc>
                <a:tc>
                  <a:txBody>
                    <a:bodyPr/>
                    <a:lstStyle/>
                    <a:p>
                      <a:r>
                        <a:rPr lang="en-US" sz="1400" dirty="0">
                          <a:latin typeface="Calibri" panose="020F0502020204030204" pitchFamily="34" charset="0"/>
                        </a:rPr>
                        <a:t>Dust kicked up by invading armies</a:t>
                      </a:r>
                    </a:p>
                  </a:txBody>
                  <a:tcPr/>
                </a:tc>
                <a:tc>
                  <a:txBody>
                    <a:bodyPr/>
                    <a:lstStyle/>
                    <a:p>
                      <a:endParaRPr lang="en-US" sz="1400" dirty="0">
                        <a:latin typeface="Calibri" panose="020F0502020204030204" pitchFamily="34" charset="0"/>
                      </a:endParaRPr>
                    </a:p>
                  </a:txBody>
                  <a:tcPr/>
                </a:tc>
                <a:extLst>
                  <a:ext uri="{0D108BD9-81ED-4DB2-BD59-A6C34878D82A}">
                    <a16:rowId xmlns:a16="http://schemas.microsoft.com/office/drawing/2014/main" val="10010"/>
                  </a:ext>
                </a:extLst>
              </a:tr>
              <a:tr h="529162">
                <a:tc>
                  <a:txBody>
                    <a:bodyPr/>
                    <a:lstStyle/>
                    <a:p>
                      <a:r>
                        <a:rPr lang="en-US" dirty="0">
                          <a:latin typeface="Calibri" panose="020F0502020204030204" pitchFamily="34" charset="0"/>
                        </a:rPr>
                        <a:t>Isaiah 14:31</a:t>
                      </a:r>
                    </a:p>
                  </a:txBody>
                  <a:tcPr/>
                </a:tc>
                <a:tc>
                  <a:txBody>
                    <a:bodyPr/>
                    <a:lstStyle/>
                    <a:p>
                      <a:r>
                        <a:rPr lang="en-US" sz="1400" dirty="0">
                          <a:latin typeface="Calibri" panose="020F0502020204030204" pitchFamily="34" charset="0"/>
                        </a:rPr>
                        <a:t>None shall be alone</a:t>
                      </a:r>
                    </a:p>
                  </a:txBody>
                  <a:tcPr/>
                </a:tc>
                <a:tc>
                  <a:txBody>
                    <a:bodyPr/>
                    <a:lstStyle/>
                    <a:p>
                      <a:endParaRPr lang="en-US" sz="1400" dirty="0">
                        <a:latin typeface="Calibri" panose="020F0502020204030204" pitchFamily="34" charset="0"/>
                      </a:endParaRPr>
                    </a:p>
                  </a:txBody>
                  <a:tcPr/>
                </a:tc>
                <a:tc>
                  <a:txBody>
                    <a:bodyPr/>
                    <a:lstStyle/>
                    <a:p>
                      <a:endParaRPr lang="en-US" sz="1400" dirty="0">
                        <a:latin typeface="Calibri" panose="020F0502020204030204" pitchFamily="34" charset="0"/>
                      </a:endParaRPr>
                    </a:p>
                  </a:txBody>
                  <a:tcPr/>
                </a:tc>
                <a:extLst>
                  <a:ext uri="{0D108BD9-81ED-4DB2-BD59-A6C34878D82A}">
                    <a16:rowId xmlns:a16="http://schemas.microsoft.com/office/drawing/2014/main" val="10011"/>
                  </a:ext>
                </a:extLst>
              </a:tr>
            </a:tbl>
          </a:graphicData>
        </a:graphic>
      </p:graphicFrame>
      <p:sp>
        <p:nvSpPr>
          <p:cNvPr id="5" name="Rectangle 4"/>
          <p:cNvSpPr/>
          <p:nvPr/>
        </p:nvSpPr>
        <p:spPr>
          <a:xfrm>
            <a:off x="369196" y="60033"/>
            <a:ext cx="7517571" cy="369332"/>
          </a:xfrm>
          <a:prstGeom prst="rect">
            <a:avLst/>
          </a:prstGeom>
        </p:spPr>
        <p:txBody>
          <a:bodyPr wrap="none">
            <a:spAutoFit/>
          </a:bodyPr>
          <a:lstStyle/>
          <a:p>
            <a:r>
              <a:rPr lang="en-US" dirty="0">
                <a:solidFill>
                  <a:srgbClr val="000000"/>
                </a:solidFill>
                <a:latin typeface="Calibri" panose="020F0502020204030204" pitchFamily="34" charset="0"/>
              </a:rPr>
              <a:t>The Fate of those who follow Lucifer   Isaiah 14:21-23 And The Fall of </a:t>
            </a:r>
            <a:r>
              <a:rPr lang="en-US" dirty="0" err="1">
                <a:solidFill>
                  <a:srgbClr val="000000"/>
                </a:solidFill>
                <a:latin typeface="Calibri" panose="020F0502020204030204" pitchFamily="34" charset="0"/>
              </a:rPr>
              <a:t>Palestina</a:t>
            </a:r>
            <a:endParaRPr lang="en-US" dirty="0">
              <a:effectLst/>
              <a:latin typeface="Calibri" panose="020F0502020204030204" pitchFamily="34" charset="0"/>
            </a:endParaRPr>
          </a:p>
        </p:txBody>
      </p:sp>
      <p:sp>
        <p:nvSpPr>
          <p:cNvPr id="6" name="Rectangle 5"/>
          <p:cNvSpPr/>
          <p:nvPr/>
        </p:nvSpPr>
        <p:spPr>
          <a:xfrm>
            <a:off x="9195515" y="64394"/>
            <a:ext cx="2880575" cy="307777"/>
          </a:xfrm>
          <a:prstGeom prst="rect">
            <a:avLst/>
          </a:prstGeom>
        </p:spPr>
        <p:txBody>
          <a:bodyPr wrap="square">
            <a:spAutoFit/>
          </a:bodyPr>
          <a:lstStyle/>
          <a:p>
            <a:r>
              <a:rPr lang="en-US" sz="1400" dirty="0">
                <a:solidFill>
                  <a:srgbClr val="000000"/>
                </a:solidFill>
                <a:latin typeface="Calibri" panose="020F0502020204030204" pitchFamily="34" charset="0"/>
              </a:rPr>
              <a:t>Fill in your own interpretation</a:t>
            </a:r>
            <a:endParaRPr lang="en-US" sz="1400" dirty="0">
              <a:effectLst/>
              <a:latin typeface="Calibri" panose="020F0502020204030204" pitchFamily="34" charset="0"/>
            </a:endParaRPr>
          </a:p>
        </p:txBody>
      </p:sp>
    </p:spTree>
    <p:extLst>
      <p:ext uri="{BB962C8B-B14F-4D97-AF65-F5344CB8AC3E}">
        <p14:creationId xmlns:p14="http://schemas.microsoft.com/office/powerpoint/2010/main" val="7434548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74619" y="278348"/>
            <a:ext cx="8029235" cy="5355312"/>
          </a:xfrm>
          <a:prstGeom prst="rect">
            <a:avLst/>
          </a:prstGeom>
          <a:ln>
            <a:solidFill>
              <a:schemeClr val="tx1"/>
            </a:solidFill>
          </a:ln>
        </p:spPr>
        <p:txBody>
          <a:bodyPr wrap="square">
            <a:spAutoFit/>
          </a:bodyPr>
          <a:lstStyle/>
          <a:p>
            <a:pPr algn="ctr"/>
            <a:r>
              <a:rPr lang="en-US" b="1" dirty="0">
                <a:latin typeface="Calibri" panose="020F0502020204030204" pitchFamily="34" charset="0"/>
              </a:rPr>
              <a:t>Avoiding the Trap of Sin </a:t>
            </a:r>
          </a:p>
          <a:p>
            <a:r>
              <a:rPr lang="en-US" b="0" i="0" dirty="0">
                <a:solidFill>
                  <a:srgbClr val="333333"/>
                </a:solidFill>
                <a:effectLst/>
                <a:latin typeface="Calibri" panose="020F0502020204030204" pitchFamily="34" charset="0"/>
              </a:rPr>
              <a:t>	“We must be alert because small choices can bring great consequences.</a:t>
            </a:r>
          </a:p>
          <a:p>
            <a:r>
              <a:rPr lang="en-US" dirty="0">
                <a:latin typeface="Calibri" panose="020F0502020204030204" pitchFamily="34" charset="0"/>
              </a:rPr>
              <a:t>	What may appear to be of little importance, such as going to bed late, not praying for a day, skipping fasting, or breaking the Sabbath—such little slips—will make us lose sensitivity little by little, allowing us to do worse things.</a:t>
            </a:r>
          </a:p>
          <a:p>
            <a:r>
              <a:rPr lang="en-US" dirty="0">
                <a:latin typeface="Calibri" panose="020F0502020204030204" pitchFamily="34" charset="0"/>
              </a:rPr>
              <a:t>Often, becoming prey to sin starts with someone choosing friends whose standards are not consistent with the gospel; and in order to be popular or to be accepted by peers, the person then compromises gospel principles and laws, going down a path that will bring only pain and sadness to this person and to his or her loved ones.</a:t>
            </a:r>
          </a:p>
          <a:p>
            <a:r>
              <a:rPr lang="en-US" dirty="0">
                <a:latin typeface="Calibri" panose="020F0502020204030204" pitchFamily="34" charset="0"/>
              </a:rPr>
              <a:t>	We must be alert not to let sin grow around us. Forms of sin are everywhere—even, for example, in a computer or cell phone. These technologies are useful and can bring great benefits to us. But their inappropriate use—such as involvement in time-wasting games, programs that would drive you to carnal pleasure, or much worse things such as pornography—is destructive. Pornography destroys character and makes its user sink in the quicksand of filth, out of which the person can escape only with much help.</a:t>
            </a:r>
          </a:p>
          <a:p>
            <a:r>
              <a:rPr lang="en-US" dirty="0">
                <a:latin typeface="Calibri" panose="020F0502020204030204" pitchFamily="34" charset="0"/>
              </a:rPr>
              <a:t>	This terrible monster causes pain and suffering both to the user and to his or her innocent children, spouse, father, and mother.”</a:t>
            </a:r>
          </a:p>
          <a:p>
            <a:pPr fontAlgn="base"/>
            <a:r>
              <a:rPr lang="en-US" dirty="0">
                <a:latin typeface="Calibri" panose="020F0502020204030204" pitchFamily="34" charset="0"/>
              </a:rPr>
              <a:t>2010 Oct. Gen. Conf. by Jairo </a:t>
            </a:r>
            <a:r>
              <a:rPr lang="en-US" dirty="0" err="1">
                <a:latin typeface="Calibri" panose="020F0502020204030204" pitchFamily="34" charset="0"/>
              </a:rPr>
              <a:t>Mazzagardi</a:t>
            </a:r>
            <a:endParaRPr lang="en-US" dirty="0">
              <a:latin typeface="Calibri" panose="020F0502020204030204" pitchFamily="34" charset="0"/>
            </a:endParaRPr>
          </a:p>
        </p:txBody>
      </p:sp>
    </p:spTree>
    <p:extLst>
      <p:ext uri="{BB962C8B-B14F-4D97-AF65-F5344CB8AC3E}">
        <p14:creationId xmlns:p14="http://schemas.microsoft.com/office/powerpoint/2010/main" val="36027115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PaintStrokes/>
                    </a14:imgEffect>
                  </a14:imgLayer>
                </a14:imgProps>
              </a:ex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13166" y="6396334"/>
            <a:ext cx="1861457"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10:5-6</a:t>
            </a:r>
          </a:p>
        </p:txBody>
      </p:sp>
      <p:sp>
        <p:nvSpPr>
          <p:cNvPr id="6" name="TextBox 5"/>
          <p:cNvSpPr txBox="1"/>
          <p:nvPr/>
        </p:nvSpPr>
        <p:spPr>
          <a:xfrm>
            <a:off x="0" y="0"/>
            <a:ext cx="12115800"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Who Would Be Punished?</a:t>
            </a:r>
          </a:p>
        </p:txBody>
      </p:sp>
      <p:sp>
        <p:nvSpPr>
          <p:cNvPr id="3" name="Rectangle 2"/>
          <p:cNvSpPr/>
          <p:nvPr/>
        </p:nvSpPr>
        <p:spPr>
          <a:xfrm>
            <a:off x="764584" y="1410118"/>
            <a:ext cx="4370889" cy="3170099"/>
          </a:xfrm>
          <a:prstGeom prst="rect">
            <a:avLst/>
          </a:prstGeom>
        </p:spPr>
        <p:txBody>
          <a:bodyPr wrap="square">
            <a:spAutoFit/>
          </a:bodyPr>
          <a:lstStyle/>
          <a:p>
            <a:pPr fontAlgn="base"/>
            <a:r>
              <a:rPr lang="en-US" sz="2000" dirty="0">
                <a:solidFill>
                  <a:schemeClr val="bg1"/>
                </a:solidFill>
                <a:latin typeface="Calibri" panose="020F0502020204030204" pitchFamily="34" charset="0"/>
              </a:rPr>
              <a:t>Isaiah prophesied that after the Assyrians had fulfilled the Lord’s purposes in punishing Judah and the Northern Kingdom of Israel, the Lord would destroy the Assyrians as well because of their pride and wickedness. </a:t>
            </a:r>
          </a:p>
          <a:p>
            <a:pPr fontAlgn="base"/>
            <a:endParaRPr lang="en-US" sz="2000" dirty="0">
              <a:solidFill>
                <a:schemeClr val="bg1"/>
              </a:solidFill>
              <a:latin typeface="Calibri" panose="020F0502020204030204" pitchFamily="34" charset="0"/>
            </a:endParaRPr>
          </a:p>
          <a:p>
            <a:pPr fontAlgn="base"/>
            <a:r>
              <a:rPr lang="en-US" sz="2000" dirty="0">
                <a:solidFill>
                  <a:schemeClr val="bg1"/>
                </a:solidFill>
                <a:latin typeface="Calibri" panose="020F0502020204030204" pitchFamily="34" charset="0"/>
              </a:rPr>
              <a:t>This destruction is symbolic of the destruction the proud and wicked will experience at the Second Coming.</a:t>
            </a:r>
          </a:p>
        </p:txBody>
      </p:sp>
      <p:pic>
        <p:nvPicPr>
          <p:cNvPr id="1030" name="Picture 6" descr="https://s-media-cache-ak0.pinimg.com/736x/0b/48/f7/0b48f726c37552e0b1174634197e995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00057" y="1053206"/>
            <a:ext cx="5169807" cy="5213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5855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PaintStrokes/>
                    </a14:imgEffect>
                  </a14:imgLayer>
                </a14:imgProps>
              </a:ex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13166" y="6396334"/>
            <a:ext cx="1861457"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10:7-19</a:t>
            </a:r>
          </a:p>
        </p:txBody>
      </p:sp>
      <p:sp>
        <p:nvSpPr>
          <p:cNvPr id="6" name="TextBox 5"/>
          <p:cNvSpPr txBox="1"/>
          <p:nvPr/>
        </p:nvSpPr>
        <p:spPr>
          <a:xfrm>
            <a:off x="0" y="0"/>
            <a:ext cx="12115800"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After the Destruction of Israel</a:t>
            </a:r>
          </a:p>
        </p:txBody>
      </p:sp>
      <p:sp>
        <p:nvSpPr>
          <p:cNvPr id="3" name="Rectangle 2"/>
          <p:cNvSpPr/>
          <p:nvPr/>
        </p:nvSpPr>
        <p:spPr>
          <a:xfrm>
            <a:off x="240525" y="923330"/>
            <a:ext cx="7695162" cy="5016758"/>
          </a:xfrm>
          <a:prstGeom prst="rect">
            <a:avLst/>
          </a:prstGeom>
        </p:spPr>
        <p:txBody>
          <a:bodyPr wrap="square">
            <a:spAutoFit/>
          </a:bodyPr>
          <a:lstStyle/>
          <a:p>
            <a:pPr fontAlgn="base"/>
            <a:r>
              <a:rPr lang="en-US" sz="2000" dirty="0">
                <a:solidFill>
                  <a:schemeClr val="bg1"/>
                </a:solidFill>
                <a:latin typeface="Calibri" panose="020F0502020204030204" pitchFamily="34" charset="0"/>
              </a:rPr>
              <a:t>Isaiah gave a prophecy concerning the destiny of Assyria lest anyone conclude that this heathen nation was righteous and noble because of its success against Israel and Judah.</a:t>
            </a:r>
          </a:p>
          <a:p>
            <a:pPr fontAlgn="base"/>
            <a:endParaRPr lang="en-US" sz="2000" dirty="0">
              <a:solidFill>
                <a:schemeClr val="bg1"/>
              </a:solidFill>
              <a:latin typeface="Calibri" panose="020F0502020204030204" pitchFamily="34" charset="0"/>
            </a:endParaRPr>
          </a:p>
          <a:p>
            <a:pPr fontAlgn="base"/>
            <a:r>
              <a:rPr lang="en-US" sz="2000" dirty="0">
                <a:solidFill>
                  <a:schemeClr val="bg1"/>
                </a:solidFill>
                <a:latin typeface="Calibri" panose="020F0502020204030204" pitchFamily="34" charset="0"/>
              </a:rPr>
              <a:t>The fulfillment of this detailed prophecy has been historically confirmed. </a:t>
            </a:r>
          </a:p>
          <a:p>
            <a:pPr fontAlgn="base"/>
            <a:endParaRPr lang="en-US" sz="2000" dirty="0">
              <a:solidFill>
                <a:schemeClr val="bg1"/>
              </a:solidFill>
              <a:latin typeface="Calibri" panose="020F0502020204030204" pitchFamily="34" charset="0"/>
            </a:endParaRPr>
          </a:p>
          <a:p>
            <a:pPr fontAlgn="base"/>
            <a:r>
              <a:rPr lang="en-US" sz="2000" dirty="0">
                <a:solidFill>
                  <a:schemeClr val="bg1"/>
                </a:solidFill>
                <a:latin typeface="Calibri" panose="020F0502020204030204" pitchFamily="34" charset="0"/>
              </a:rPr>
              <a:t>Isaiah mentioned some of the successful military campaigns of Assyria and prophesied of the eventual intrusion and success against Judah, even listing the names of many of the cities of Judah that would fall to Assyria. </a:t>
            </a:r>
          </a:p>
          <a:p>
            <a:pPr fontAlgn="base"/>
            <a:endParaRPr lang="en-US" sz="2000" dirty="0">
              <a:solidFill>
                <a:schemeClr val="bg1"/>
              </a:solidFill>
              <a:latin typeface="Calibri" panose="020F0502020204030204" pitchFamily="34" charset="0"/>
            </a:endParaRPr>
          </a:p>
          <a:p>
            <a:pPr fontAlgn="base"/>
            <a:r>
              <a:rPr lang="en-US" sz="2000" dirty="0">
                <a:solidFill>
                  <a:schemeClr val="bg1"/>
                </a:solidFill>
                <a:latin typeface="Calibri" panose="020F0502020204030204" pitchFamily="34" charset="0"/>
              </a:rPr>
              <a:t>The destruction both of Israel and of Assyria is described as complete. </a:t>
            </a:r>
          </a:p>
          <a:p>
            <a:pPr fontAlgn="base"/>
            <a:endParaRPr lang="en-US" sz="2000" dirty="0">
              <a:solidFill>
                <a:schemeClr val="bg1"/>
              </a:solidFill>
              <a:latin typeface="Calibri" panose="020F0502020204030204" pitchFamily="34" charset="0"/>
            </a:endParaRPr>
          </a:p>
          <a:p>
            <a:pPr fontAlgn="base"/>
            <a:r>
              <a:rPr lang="en-US" sz="2000" dirty="0">
                <a:solidFill>
                  <a:schemeClr val="bg1"/>
                </a:solidFill>
                <a:latin typeface="Calibri" panose="020F0502020204030204" pitchFamily="34" charset="0"/>
              </a:rPr>
              <a:t>The destruction of Israel and Assyria is also a type of the destruction of the wicked in any age and has its prophesied parallel even for the latter days.</a:t>
            </a:r>
          </a:p>
        </p:txBody>
      </p:sp>
      <p:pic>
        <p:nvPicPr>
          <p:cNvPr id="5" name="Picture 4">
            <a:extLst>
              <a:ext uri="{FF2B5EF4-FFF2-40B4-BE49-F238E27FC236}">
                <a16:creationId xmlns:a16="http://schemas.microsoft.com/office/drawing/2014/main" id="{1BF09C59-6E03-DC89-E577-5F5E0CFBDDC1}"/>
              </a:ext>
            </a:extLst>
          </p:cNvPr>
          <p:cNvPicPr>
            <a:picLocks noChangeAspect="1"/>
          </p:cNvPicPr>
          <p:nvPr/>
        </p:nvPicPr>
        <p:blipFill>
          <a:blip r:embed="rId4"/>
          <a:stretch>
            <a:fillRect/>
          </a:stretch>
        </p:blipFill>
        <p:spPr>
          <a:xfrm>
            <a:off x="8469250" y="1549765"/>
            <a:ext cx="2568451" cy="4045730"/>
          </a:xfrm>
          <a:prstGeom prst="rect">
            <a:avLst/>
          </a:prstGeom>
        </p:spPr>
      </p:pic>
    </p:spTree>
    <p:extLst>
      <p:ext uri="{BB962C8B-B14F-4D97-AF65-F5344CB8AC3E}">
        <p14:creationId xmlns:p14="http://schemas.microsoft.com/office/powerpoint/2010/main" val="3337895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PaintStrokes/>
                    </a14:imgEffect>
                  </a14:imgLayer>
                </a14:imgProps>
              </a:ex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13166" y="6396334"/>
            <a:ext cx="1861457"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10:20-34</a:t>
            </a:r>
          </a:p>
        </p:txBody>
      </p:sp>
      <p:sp>
        <p:nvSpPr>
          <p:cNvPr id="6" name="TextBox 5"/>
          <p:cNvSpPr txBox="1"/>
          <p:nvPr/>
        </p:nvSpPr>
        <p:spPr>
          <a:xfrm>
            <a:off x="0" y="0"/>
            <a:ext cx="12115800"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Jerusalem Spared</a:t>
            </a:r>
          </a:p>
        </p:txBody>
      </p:sp>
      <p:sp>
        <p:nvSpPr>
          <p:cNvPr id="3" name="Rectangle 2"/>
          <p:cNvSpPr/>
          <p:nvPr/>
        </p:nvSpPr>
        <p:spPr>
          <a:xfrm>
            <a:off x="521182" y="1548020"/>
            <a:ext cx="4087031" cy="1631216"/>
          </a:xfrm>
          <a:prstGeom prst="rect">
            <a:avLst/>
          </a:prstGeom>
        </p:spPr>
        <p:txBody>
          <a:bodyPr wrap="square">
            <a:spAutoFit/>
          </a:bodyPr>
          <a:lstStyle/>
          <a:p>
            <a:pPr fontAlgn="base"/>
            <a:r>
              <a:rPr lang="en-US" sz="2000" dirty="0">
                <a:solidFill>
                  <a:schemeClr val="bg1"/>
                </a:solidFill>
                <a:latin typeface="Calibri" panose="020F0502020204030204" pitchFamily="34" charset="0"/>
              </a:rPr>
              <a:t>Isaiah foretold that the Assyrian army would destroy many cities as it marched toward Jerusalem; however, Jerusalem would be miraculously spared </a:t>
            </a:r>
          </a:p>
        </p:txBody>
      </p:sp>
      <p:sp>
        <p:nvSpPr>
          <p:cNvPr id="7" name="TextBox 6"/>
          <p:cNvSpPr txBox="1"/>
          <p:nvPr/>
        </p:nvSpPr>
        <p:spPr>
          <a:xfrm>
            <a:off x="6200115" y="3525901"/>
            <a:ext cx="5344561" cy="1323439"/>
          </a:xfrm>
          <a:prstGeom prst="rect">
            <a:avLst/>
          </a:prstGeom>
          <a:noFill/>
        </p:spPr>
        <p:txBody>
          <a:bodyPr wrap="square" rtlCol="0">
            <a:spAutoFit/>
          </a:bodyPr>
          <a:lstStyle/>
          <a:p>
            <a:r>
              <a:rPr lang="en-US" sz="2000" dirty="0">
                <a:solidFill>
                  <a:schemeClr val="bg2"/>
                </a:solidFill>
                <a:latin typeface="Calibri" panose="020F0502020204030204" pitchFamily="34" charset="0"/>
              </a:rPr>
              <a:t>Modern covenant Israel need not live in fear, even when these trials are at their doors because, “at the last minute,” the Lord will intervene and redeem covenant Israel. (2)</a:t>
            </a:r>
          </a:p>
        </p:txBody>
      </p:sp>
      <p:sp>
        <p:nvSpPr>
          <p:cNvPr id="5" name="Rectangle 4"/>
          <p:cNvSpPr/>
          <p:nvPr/>
        </p:nvSpPr>
        <p:spPr>
          <a:xfrm>
            <a:off x="2776396" y="5196005"/>
            <a:ext cx="6096000" cy="1200329"/>
          </a:xfrm>
          <a:prstGeom prst="rect">
            <a:avLst/>
          </a:prstGeom>
        </p:spPr>
        <p:txBody>
          <a:bodyPr>
            <a:spAutoFit/>
          </a:bodyPr>
          <a:lstStyle/>
          <a:p>
            <a:r>
              <a:rPr lang="en-US" i="1" dirty="0">
                <a:solidFill>
                  <a:srgbClr val="FFFF00"/>
                </a:solidFill>
                <a:latin typeface="Calibri" panose="020F0502020204030204" pitchFamily="34" charset="0"/>
              </a:rPr>
              <a:t>Therefore, dearly beloved brethren, let us cheerfully do all things that lie in our power; and then may we stand still, with the utmost assurance, to see the salvation of God, and for his arm to be revealed. D&amp;C 137:17</a:t>
            </a:r>
          </a:p>
        </p:txBody>
      </p:sp>
      <p:pic>
        <p:nvPicPr>
          <p:cNvPr id="8" name="Picture 2" descr="http://www.watchmanspost.com/img/israe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44446" y="928330"/>
            <a:ext cx="4905375" cy="2171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1173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PaintStrokes/>
                    </a14:imgEffect>
                  </a14:imgLayer>
                </a14:imgProps>
              </a:ex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48482" y="1120694"/>
            <a:ext cx="7671163" cy="5355312"/>
          </a:xfrm>
          <a:prstGeom prst="rect">
            <a:avLst/>
          </a:prstGeom>
          <a:noFill/>
        </p:spPr>
        <p:txBody>
          <a:bodyPr wrap="square" rtlCol="0">
            <a:spAutoFit/>
          </a:bodyPr>
          <a:lstStyle/>
          <a:p>
            <a:r>
              <a:rPr lang="en-US" dirty="0">
                <a:solidFill>
                  <a:schemeClr val="bg1"/>
                </a:solidFill>
                <a:latin typeface="Calibri" panose="020F0502020204030204" pitchFamily="34" charset="0"/>
              </a:rPr>
              <a:t>He was of the line of Judah’s son, (son of Leah and Jacob) Pharez, the elder of the twin sons of Judah with his former daughter-in-law Tamar (Genesis 29:32-35) </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His name is pronounced </a:t>
            </a:r>
            <a:r>
              <a:rPr lang="en-US" dirty="0" err="1">
                <a:solidFill>
                  <a:schemeClr val="bg1"/>
                </a:solidFill>
                <a:latin typeface="Calibri" panose="020F0502020204030204" pitchFamily="34" charset="0"/>
              </a:rPr>
              <a:t>yee-shaw-ee</a:t>
            </a:r>
            <a:r>
              <a:rPr lang="en-US" dirty="0">
                <a:solidFill>
                  <a:schemeClr val="bg1"/>
                </a:solidFill>
                <a:latin typeface="Calibri" panose="020F0502020204030204" pitchFamily="34" charset="0"/>
              </a:rPr>
              <a:t>…which meant ‘to hold out, as in to extend</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He was the grandson of Ruth (Ruth 4:18-22)</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He was the son of Obed</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He was from Bethlehem (1 Samuel 17:58)</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He was the father of David, the boy who slayed Goliath and became King of Israel</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Jesse became renowned throughout the land because of David’s heroic act</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His direct line of descents leads to Christ (Matthew 1:5-6)</a:t>
            </a:r>
          </a:p>
          <a:p>
            <a:endParaRPr lang="en-US" dirty="0">
              <a:solidFill>
                <a:schemeClr val="bg1"/>
              </a:solidFill>
              <a:latin typeface="Calibri" panose="020F0502020204030204" pitchFamily="34" charset="0"/>
            </a:endParaRPr>
          </a:p>
        </p:txBody>
      </p:sp>
      <p:sp>
        <p:nvSpPr>
          <p:cNvPr id="4" name="TextBox 3"/>
          <p:cNvSpPr txBox="1"/>
          <p:nvPr/>
        </p:nvSpPr>
        <p:spPr>
          <a:xfrm>
            <a:off x="1752600" y="1"/>
            <a:ext cx="8686800" cy="830997"/>
          </a:xfrm>
          <a:prstGeom prst="rect">
            <a:avLst/>
          </a:prstGeom>
          <a:noFill/>
        </p:spPr>
        <p:txBody>
          <a:bodyPr wrap="square" rtlCol="0">
            <a:spAutoFit/>
          </a:bodyPr>
          <a:lstStyle/>
          <a:p>
            <a:pPr algn="ctr"/>
            <a:r>
              <a:rPr lang="en-US" sz="4800" dirty="0">
                <a:solidFill>
                  <a:schemeClr val="bg1"/>
                </a:solidFill>
                <a:latin typeface="Calibri" panose="020F0502020204030204" pitchFamily="34" charset="0"/>
                <a:ea typeface="Gungsuh" pitchFamily="18" charset="-127"/>
              </a:rPr>
              <a:t>Jesse</a:t>
            </a:r>
            <a:endParaRPr lang="en-US" dirty="0">
              <a:solidFill>
                <a:schemeClr val="bg1"/>
              </a:solidFill>
              <a:latin typeface="Calibri" panose="020F0502020204030204" pitchFamily="34" charset="0"/>
              <a:ea typeface="Gungsuh" pitchFamily="18" charset="-127"/>
            </a:endParaRPr>
          </a:p>
        </p:txBody>
      </p:sp>
      <p:grpSp>
        <p:nvGrpSpPr>
          <p:cNvPr id="5" name="Group 4"/>
          <p:cNvGrpSpPr/>
          <p:nvPr/>
        </p:nvGrpSpPr>
        <p:grpSpPr>
          <a:xfrm>
            <a:off x="8576650" y="1208638"/>
            <a:ext cx="2209800" cy="4724400"/>
            <a:chOff x="381000" y="457201"/>
            <a:chExt cx="2520305" cy="5333998"/>
          </a:xfrm>
        </p:grpSpPr>
        <p:sp>
          <p:nvSpPr>
            <p:cNvPr id="6" name="Oval 5"/>
            <p:cNvSpPr/>
            <p:nvPr/>
          </p:nvSpPr>
          <p:spPr>
            <a:xfrm rot="6128217">
              <a:off x="1837209" y="5175877"/>
              <a:ext cx="474843" cy="755802"/>
            </a:xfrm>
            <a:prstGeom prst="ellipse">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 name="Oval 6"/>
            <p:cNvSpPr/>
            <p:nvPr/>
          </p:nvSpPr>
          <p:spPr>
            <a:xfrm rot="4472555">
              <a:off x="1116645" y="5134595"/>
              <a:ext cx="410712" cy="837141"/>
            </a:xfrm>
            <a:prstGeom prst="ellipse">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 name="Oval 7"/>
            <p:cNvSpPr/>
            <p:nvPr/>
          </p:nvSpPr>
          <p:spPr>
            <a:xfrm rot="20226769">
              <a:off x="1033165" y="5342255"/>
              <a:ext cx="418546" cy="303614"/>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 name="Oval 8"/>
            <p:cNvSpPr/>
            <p:nvPr/>
          </p:nvSpPr>
          <p:spPr>
            <a:xfrm rot="20226769">
              <a:off x="1944423" y="5380100"/>
              <a:ext cx="349828" cy="303614"/>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 name="Oval 9"/>
            <p:cNvSpPr/>
            <p:nvPr/>
          </p:nvSpPr>
          <p:spPr>
            <a:xfrm rot="2901859">
              <a:off x="488257" y="3428801"/>
              <a:ext cx="470737" cy="685251"/>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 name="Trapezoid 10"/>
            <p:cNvSpPr/>
            <p:nvPr/>
          </p:nvSpPr>
          <p:spPr>
            <a:xfrm rot="1442139">
              <a:off x="730443" y="2368808"/>
              <a:ext cx="740567" cy="1553846"/>
            </a:xfrm>
            <a:prstGeom prst="trapezoid">
              <a:avLst/>
            </a:prstGeom>
            <a:solidFill>
              <a:srgbClr val="875A1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 name="Oval 11"/>
            <p:cNvSpPr/>
            <p:nvPr/>
          </p:nvSpPr>
          <p:spPr>
            <a:xfrm rot="20226769">
              <a:off x="2355482" y="3464741"/>
              <a:ext cx="545823" cy="700603"/>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3" name="Trapezoid 12"/>
            <p:cNvSpPr/>
            <p:nvPr/>
          </p:nvSpPr>
          <p:spPr>
            <a:xfrm rot="20249249">
              <a:off x="2024693" y="2430513"/>
              <a:ext cx="666092" cy="1553846"/>
            </a:xfrm>
            <a:prstGeom prst="trapezoid">
              <a:avLst/>
            </a:prstGeom>
            <a:solidFill>
              <a:srgbClr val="875A1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4" name="Cloud 13"/>
            <p:cNvSpPr/>
            <p:nvPr/>
          </p:nvSpPr>
          <p:spPr>
            <a:xfrm rot="11274506">
              <a:off x="577468" y="1140778"/>
              <a:ext cx="2209800" cy="1757796"/>
            </a:xfrm>
            <a:prstGeom prst="cloud">
              <a:avLst/>
            </a:prstGeom>
            <a:solidFill>
              <a:srgbClr val="3E1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5" name="Trapezoid 14"/>
            <p:cNvSpPr/>
            <p:nvPr/>
          </p:nvSpPr>
          <p:spPr>
            <a:xfrm>
              <a:off x="805882" y="2499725"/>
              <a:ext cx="1840063" cy="2965624"/>
            </a:xfrm>
            <a:prstGeom prst="trapezoid">
              <a:avLst/>
            </a:prstGeom>
            <a:solidFill>
              <a:srgbClr val="875A1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6" name="Trapezoid 15"/>
            <p:cNvSpPr/>
            <p:nvPr/>
          </p:nvSpPr>
          <p:spPr>
            <a:xfrm rot="10800000">
              <a:off x="1295400" y="2590799"/>
              <a:ext cx="774074" cy="685800"/>
            </a:xfrm>
            <a:prstGeom prst="trapezoid">
              <a:avLst>
                <a:gd name="adj" fmla="val 73735"/>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7" name="Oval 16"/>
            <p:cNvSpPr/>
            <p:nvPr/>
          </p:nvSpPr>
          <p:spPr>
            <a:xfrm>
              <a:off x="990400" y="1176771"/>
              <a:ext cx="1344662" cy="1658781"/>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8" name="Moon 17"/>
            <p:cNvSpPr/>
            <p:nvPr/>
          </p:nvSpPr>
          <p:spPr>
            <a:xfrm rot="5400000">
              <a:off x="1211034" y="160566"/>
              <a:ext cx="909932" cy="1503201"/>
            </a:xfrm>
            <a:prstGeom prst="moon">
              <a:avLst>
                <a:gd name="adj" fmla="val 74044"/>
              </a:avLst>
            </a:prstGeom>
            <a:solidFill>
              <a:srgbClr val="A26D2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9" name="Moon 18"/>
            <p:cNvSpPr/>
            <p:nvPr/>
          </p:nvSpPr>
          <p:spPr>
            <a:xfrm rot="5720381">
              <a:off x="1396989" y="442174"/>
              <a:ext cx="609600" cy="1371600"/>
            </a:xfrm>
            <a:prstGeom prst="moon">
              <a:avLst>
                <a:gd name="adj" fmla="val 74044"/>
              </a:avLst>
            </a:prstGeom>
            <a:solidFill>
              <a:srgbClr val="A26D2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0" name="Rounded Rectangle 11"/>
            <p:cNvSpPr/>
            <p:nvPr/>
          </p:nvSpPr>
          <p:spPr>
            <a:xfrm rot="5400000">
              <a:off x="1403178" y="729098"/>
              <a:ext cx="564286" cy="1541842"/>
            </a:xfrm>
            <a:prstGeom prst="roundRect">
              <a:avLst>
                <a:gd name="adj" fmla="val 50000"/>
              </a:avLst>
            </a:prstGeom>
            <a:solidFill>
              <a:srgbClr val="A26D2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1" name="Rounded Rectangle 20"/>
            <p:cNvSpPr/>
            <p:nvPr/>
          </p:nvSpPr>
          <p:spPr>
            <a:xfrm flipV="1">
              <a:off x="914400" y="1446474"/>
              <a:ext cx="1524000" cy="321117"/>
            </a:xfrm>
            <a:prstGeom prst="roundRect">
              <a:avLst>
                <a:gd name="adj" fmla="val 19291"/>
              </a:avLst>
            </a:prstGeom>
            <a:solidFill>
              <a:srgbClr val="927B4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22" name="Group 97"/>
            <p:cNvGrpSpPr/>
            <p:nvPr/>
          </p:nvGrpSpPr>
          <p:grpSpPr>
            <a:xfrm>
              <a:off x="941294" y="1474694"/>
              <a:ext cx="1447800" cy="274265"/>
              <a:chOff x="4953000" y="3276600"/>
              <a:chExt cx="6172200" cy="990600"/>
            </a:xfrm>
          </p:grpSpPr>
          <p:grpSp>
            <p:nvGrpSpPr>
              <p:cNvPr id="49" name="Group 284"/>
              <p:cNvGrpSpPr/>
              <p:nvPr/>
            </p:nvGrpSpPr>
            <p:grpSpPr>
              <a:xfrm>
                <a:off x="4953000" y="3276600"/>
                <a:ext cx="1600200" cy="990600"/>
                <a:chOff x="4953000" y="3276600"/>
                <a:chExt cx="1600200" cy="990600"/>
              </a:xfrm>
            </p:grpSpPr>
            <p:sp>
              <p:nvSpPr>
                <p:cNvPr id="65" name="Octagon 64"/>
                <p:cNvSpPr/>
                <p:nvPr/>
              </p:nvSpPr>
              <p:spPr>
                <a:xfrm>
                  <a:off x="4953000" y="3276600"/>
                  <a:ext cx="1600200" cy="990600"/>
                </a:xfrm>
                <a:prstGeom prst="octagon">
                  <a:avLst>
                    <a:gd name="adj" fmla="val 50000"/>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6" name="Diamond 65"/>
                <p:cNvSpPr/>
                <p:nvPr/>
              </p:nvSpPr>
              <p:spPr>
                <a:xfrm>
                  <a:off x="5486400" y="3505200"/>
                  <a:ext cx="450122" cy="563511"/>
                </a:xfrm>
                <a:prstGeom prst="diamond">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7" name="Diamond 66"/>
                <p:cNvSpPr/>
                <p:nvPr/>
              </p:nvSpPr>
              <p:spPr>
                <a:xfrm>
                  <a:off x="5181600" y="3581400"/>
                  <a:ext cx="312295" cy="434715"/>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8" name="Diamond 67"/>
                <p:cNvSpPr/>
                <p:nvPr/>
              </p:nvSpPr>
              <p:spPr>
                <a:xfrm>
                  <a:off x="5948596" y="3598889"/>
                  <a:ext cx="312295" cy="434715"/>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50" name="Group 285"/>
              <p:cNvGrpSpPr/>
              <p:nvPr/>
            </p:nvGrpSpPr>
            <p:grpSpPr>
              <a:xfrm>
                <a:off x="6477000" y="3276600"/>
                <a:ext cx="1600200" cy="990600"/>
                <a:chOff x="4953000" y="3276600"/>
                <a:chExt cx="1600200" cy="990600"/>
              </a:xfrm>
            </p:grpSpPr>
            <p:sp>
              <p:nvSpPr>
                <p:cNvPr id="61" name="Octagon 60"/>
                <p:cNvSpPr/>
                <p:nvPr/>
              </p:nvSpPr>
              <p:spPr>
                <a:xfrm>
                  <a:off x="4953000" y="3276600"/>
                  <a:ext cx="1600200" cy="990600"/>
                </a:xfrm>
                <a:prstGeom prst="octagon">
                  <a:avLst>
                    <a:gd name="adj" fmla="val 50000"/>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2" name="Diamond 61"/>
                <p:cNvSpPr/>
                <p:nvPr/>
              </p:nvSpPr>
              <p:spPr>
                <a:xfrm>
                  <a:off x="5486400" y="3505200"/>
                  <a:ext cx="450122" cy="563511"/>
                </a:xfrm>
                <a:prstGeom prst="diamond">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3" name="Diamond 62"/>
                <p:cNvSpPr/>
                <p:nvPr/>
              </p:nvSpPr>
              <p:spPr>
                <a:xfrm>
                  <a:off x="5181600" y="3581400"/>
                  <a:ext cx="312295" cy="434715"/>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4" name="Diamond 63"/>
                <p:cNvSpPr/>
                <p:nvPr/>
              </p:nvSpPr>
              <p:spPr>
                <a:xfrm>
                  <a:off x="5948596" y="3598889"/>
                  <a:ext cx="312295" cy="434715"/>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51" name="Group 290"/>
              <p:cNvGrpSpPr/>
              <p:nvPr/>
            </p:nvGrpSpPr>
            <p:grpSpPr>
              <a:xfrm>
                <a:off x="8001000" y="3276600"/>
                <a:ext cx="1600200" cy="990600"/>
                <a:chOff x="4953000" y="3276600"/>
                <a:chExt cx="1600200" cy="990600"/>
              </a:xfrm>
            </p:grpSpPr>
            <p:sp>
              <p:nvSpPr>
                <p:cNvPr id="57" name="Octagon 56"/>
                <p:cNvSpPr/>
                <p:nvPr/>
              </p:nvSpPr>
              <p:spPr>
                <a:xfrm>
                  <a:off x="4953000" y="3276600"/>
                  <a:ext cx="1600200" cy="990600"/>
                </a:xfrm>
                <a:prstGeom prst="octagon">
                  <a:avLst>
                    <a:gd name="adj" fmla="val 50000"/>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8" name="Diamond 57"/>
                <p:cNvSpPr/>
                <p:nvPr/>
              </p:nvSpPr>
              <p:spPr>
                <a:xfrm>
                  <a:off x="5486400" y="3505200"/>
                  <a:ext cx="450122" cy="563511"/>
                </a:xfrm>
                <a:prstGeom prst="diamond">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9" name="Diamond 58"/>
                <p:cNvSpPr/>
                <p:nvPr/>
              </p:nvSpPr>
              <p:spPr>
                <a:xfrm>
                  <a:off x="5181600" y="3581400"/>
                  <a:ext cx="312295" cy="434715"/>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0" name="Diamond 59"/>
                <p:cNvSpPr/>
                <p:nvPr/>
              </p:nvSpPr>
              <p:spPr>
                <a:xfrm>
                  <a:off x="5948596" y="3598889"/>
                  <a:ext cx="312295" cy="434715"/>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52" name="Group 295"/>
              <p:cNvGrpSpPr/>
              <p:nvPr/>
            </p:nvGrpSpPr>
            <p:grpSpPr>
              <a:xfrm>
                <a:off x="9525000" y="3276600"/>
                <a:ext cx="1600200" cy="990600"/>
                <a:chOff x="4953000" y="3276600"/>
                <a:chExt cx="1600200" cy="990600"/>
              </a:xfrm>
            </p:grpSpPr>
            <p:sp>
              <p:nvSpPr>
                <p:cNvPr id="53" name="Octagon 52"/>
                <p:cNvSpPr/>
                <p:nvPr/>
              </p:nvSpPr>
              <p:spPr>
                <a:xfrm>
                  <a:off x="4953000" y="3276600"/>
                  <a:ext cx="1600200" cy="990600"/>
                </a:xfrm>
                <a:prstGeom prst="octagon">
                  <a:avLst>
                    <a:gd name="adj" fmla="val 50000"/>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4" name="Diamond 53"/>
                <p:cNvSpPr/>
                <p:nvPr/>
              </p:nvSpPr>
              <p:spPr>
                <a:xfrm>
                  <a:off x="5486400" y="3505200"/>
                  <a:ext cx="450122" cy="563511"/>
                </a:xfrm>
                <a:prstGeom prst="diamond">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5" name="Diamond 54"/>
                <p:cNvSpPr/>
                <p:nvPr/>
              </p:nvSpPr>
              <p:spPr>
                <a:xfrm>
                  <a:off x="5181600" y="3581400"/>
                  <a:ext cx="312295" cy="434715"/>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6" name="Diamond 55"/>
                <p:cNvSpPr/>
                <p:nvPr/>
              </p:nvSpPr>
              <p:spPr>
                <a:xfrm>
                  <a:off x="5948596" y="3598889"/>
                  <a:ext cx="312295" cy="434715"/>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grpSp>
          <p:nvGrpSpPr>
            <p:cNvPr id="23" name="Group 120"/>
            <p:cNvGrpSpPr/>
            <p:nvPr/>
          </p:nvGrpSpPr>
          <p:grpSpPr>
            <a:xfrm>
              <a:off x="838200" y="5105400"/>
              <a:ext cx="1752600" cy="274265"/>
              <a:chOff x="4953000" y="3276600"/>
              <a:chExt cx="6172200" cy="990600"/>
            </a:xfrm>
          </p:grpSpPr>
          <p:grpSp>
            <p:nvGrpSpPr>
              <p:cNvPr id="29" name="Group 284"/>
              <p:cNvGrpSpPr/>
              <p:nvPr/>
            </p:nvGrpSpPr>
            <p:grpSpPr>
              <a:xfrm>
                <a:off x="4953000" y="3276600"/>
                <a:ext cx="1600200" cy="990600"/>
                <a:chOff x="4953000" y="3276600"/>
                <a:chExt cx="1600200" cy="990600"/>
              </a:xfrm>
            </p:grpSpPr>
            <p:sp>
              <p:nvSpPr>
                <p:cNvPr id="45" name="Octagon 44"/>
                <p:cNvSpPr/>
                <p:nvPr/>
              </p:nvSpPr>
              <p:spPr>
                <a:xfrm>
                  <a:off x="4953000" y="3276600"/>
                  <a:ext cx="1600200" cy="990600"/>
                </a:xfrm>
                <a:prstGeom prst="octagon">
                  <a:avLst>
                    <a:gd name="adj" fmla="val 50000"/>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6" name="Diamond 45"/>
                <p:cNvSpPr/>
                <p:nvPr/>
              </p:nvSpPr>
              <p:spPr>
                <a:xfrm>
                  <a:off x="5486400" y="3505200"/>
                  <a:ext cx="450122" cy="563511"/>
                </a:xfrm>
                <a:prstGeom prst="diamond">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7" name="Diamond 46"/>
                <p:cNvSpPr/>
                <p:nvPr/>
              </p:nvSpPr>
              <p:spPr>
                <a:xfrm>
                  <a:off x="5181600" y="3581400"/>
                  <a:ext cx="312295" cy="434715"/>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8" name="Diamond 47"/>
                <p:cNvSpPr/>
                <p:nvPr/>
              </p:nvSpPr>
              <p:spPr>
                <a:xfrm>
                  <a:off x="5948596" y="3598889"/>
                  <a:ext cx="312295" cy="434715"/>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30" name="Group 285"/>
              <p:cNvGrpSpPr/>
              <p:nvPr/>
            </p:nvGrpSpPr>
            <p:grpSpPr>
              <a:xfrm>
                <a:off x="6477000" y="3276600"/>
                <a:ext cx="1600200" cy="990600"/>
                <a:chOff x="4953000" y="3276600"/>
                <a:chExt cx="1600200" cy="990600"/>
              </a:xfrm>
            </p:grpSpPr>
            <p:sp>
              <p:nvSpPr>
                <p:cNvPr id="41" name="Octagon 40"/>
                <p:cNvSpPr/>
                <p:nvPr/>
              </p:nvSpPr>
              <p:spPr>
                <a:xfrm>
                  <a:off x="4953000" y="3276600"/>
                  <a:ext cx="1600200" cy="990600"/>
                </a:xfrm>
                <a:prstGeom prst="octagon">
                  <a:avLst>
                    <a:gd name="adj" fmla="val 50000"/>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2" name="Diamond 41"/>
                <p:cNvSpPr/>
                <p:nvPr/>
              </p:nvSpPr>
              <p:spPr>
                <a:xfrm>
                  <a:off x="5486400" y="3505200"/>
                  <a:ext cx="450122" cy="563511"/>
                </a:xfrm>
                <a:prstGeom prst="diamond">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3" name="Diamond 42"/>
                <p:cNvSpPr/>
                <p:nvPr/>
              </p:nvSpPr>
              <p:spPr>
                <a:xfrm>
                  <a:off x="5181600" y="3581400"/>
                  <a:ext cx="312295" cy="434715"/>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4" name="Diamond 43"/>
                <p:cNvSpPr/>
                <p:nvPr/>
              </p:nvSpPr>
              <p:spPr>
                <a:xfrm>
                  <a:off x="5948596" y="3598889"/>
                  <a:ext cx="312295" cy="434715"/>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31" name="Group 290"/>
              <p:cNvGrpSpPr/>
              <p:nvPr/>
            </p:nvGrpSpPr>
            <p:grpSpPr>
              <a:xfrm>
                <a:off x="8001000" y="3276600"/>
                <a:ext cx="1600200" cy="990600"/>
                <a:chOff x="4953000" y="3276600"/>
                <a:chExt cx="1600200" cy="990600"/>
              </a:xfrm>
            </p:grpSpPr>
            <p:sp>
              <p:nvSpPr>
                <p:cNvPr id="37" name="Octagon 36"/>
                <p:cNvSpPr/>
                <p:nvPr/>
              </p:nvSpPr>
              <p:spPr>
                <a:xfrm>
                  <a:off x="4953000" y="3276600"/>
                  <a:ext cx="1600200" cy="990600"/>
                </a:xfrm>
                <a:prstGeom prst="octagon">
                  <a:avLst>
                    <a:gd name="adj" fmla="val 50000"/>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8" name="Diamond 37"/>
                <p:cNvSpPr/>
                <p:nvPr/>
              </p:nvSpPr>
              <p:spPr>
                <a:xfrm>
                  <a:off x="5486400" y="3505200"/>
                  <a:ext cx="450122" cy="563511"/>
                </a:xfrm>
                <a:prstGeom prst="diamond">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9" name="Diamond 38"/>
                <p:cNvSpPr/>
                <p:nvPr/>
              </p:nvSpPr>
              <p:spPr>
                <a:xfrm>
                  <a:off x="5181600" y="3581400"/>
                  <a:ext cx="312295" cy="434715"/>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0" name="Diamond 39"/>
                <p:cNvSpPr/>
                <p:nvPr/>
              </p:nvSpPr>
              <p:spPr>
                <a:xfrm>
                  <a:off x="5948596" y="3598889"/>
                  <a:ext cx="312295" cy="434715"/>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32" name="Group 295"/>
              <p:cNvGrpSpPr/>
              <p:nvPr/>
            </p:nvGrpSpPr>
            <p:grpSpPr>
              <a:xfrm>
                <a:off x="9525000" y="3276600"/>
                <a:ext cx="1600200" cy="990600"/>
                <a:chOff x="4953000" y="3276600"/>
                <a:chExt cx="1600200" cy="990600"/>
              </a:xfrm>
            </p:grpSpPr>
            <p:sp>
              <p:nvSpPr>
                <p:cNvPr id="33" name="Octagon 32"/>
                <p:cNvSpPr/>
                <p:nvPr/>
              </p:nvSpPr>
              <p:spPr>
                <a:xfrm>
                  <a:off x="4953000" y="3276600"/>
                  <a:ext cx="1600200" cy="990600"/>
                </a:xfrm>
                <a:prstGeom prst="octagon">
                  <a:avLst>
                    <a:gd name="adj" fmla="val 50000"/>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4" name="Diamond 33"/>
                <p:cNvSpPr/>
                <p:nvPr/>
              </p:nvSpPr>
              <p:spPr>
                <a:xfrm>
                  <a:off x="5486400" y="3505200"/>
                  <a:ext cx="450122" cy="563511"/>
                </a:xfrm>
                <a:prstGeom prst="diamond">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5" name="Diamond 34"/>
                <p:cNvSpPr/>
                <p:nvPr/>
              </p:nvSpPr>
              <p:spPr>
                <a:xfrm>
                  <a:off x="5181600" y="3581400"/>
                  <a:ext cx="312295" cy="434715"/>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6" name="Diamond 35"/>
                <p:cNvSpPr/>
                <p:nvPr/>
              </p:nvSpPr>
              <p:spPr>
                <a:xfrm>
                  <a:off x="5948596" y="3598889"/>
                  <a:ext cx="312295" cy="434715"/>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grpSp>
          <p:nvGrpSpPr>
            <p:cNvPr id="24" name="Group 43"/>
            <p:cNvGrpSpPr/>
            <p:nvPr/>
          </p:nvGrpSpPr>
          <p:grpSpPr>
            <a:xfrm>
              <a:off x="1066800" y="3657600"/>
              <a:ext cx="1426353" cy="914400"/>
              <a:chOff x="4309849" y="4876800"/>
              <a:chExt cx="1063369" cy="745538"/>
            </a:xfrm>
          </p:grpSpPr>
          <p:sp>
            <p:nvSpPr>
              <p:cNvPr id="25" name="Diagonal Stripe 24"/>
              <p:cNvSpPr/>
              <p:nvPr/>
            </p:nvSpPr>
            <p:spPr>
              <a:xfrm rot="1443364">
                <a:off x="4309849" y="4945456"/>
                <a:ext cx="896741" cy="466807"/>
              </a:xfrm>
              <a:prstGeom prst="diagStripe">
                <a:avLst>
                  <a:gd name="adj" fmla="val 52553"/>
                </a:avLst>
              </a:prstGeom>
              <a:solidFill>
                <a:srgbClr val="8A6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6" name="Diagonal Stripe 25"/>
              <p:cNvSpPr/>
              <p:nvPr/>
            </p:nvSpPr>
            <p:spPr>
              <a:xfrm rot="16200000" flipH="1">
                <a:off x="4746158" y="5159842"/>
                <a:ext cx="669336" cy="255653"/>
              </a:xfrm>
              <a:prstGeom prst="diagStripe">
                <a:avLst/>
              </a:prstGeom>
              <a:solidFill>
                <a:srgbClr val="8A6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7" name="Diagonal Stripe 26"/>
              <p:cNvSpPr/>
              <p:nvPr/>
            </p:nvSpPr>
            <p:spPr>
              <a:xfrm rot="5400000">
                <a:off x="4904641" y="5153760"/>
                <a:ext cx="669336" cy="267819"/>
              </a:xfrm>
              <a:prstGeom prst="diagStripe">
                <a:avLst/>
              </a:prstGeom>
              <a:solidFill>
                <a:srgbClr val="8A6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8" name="Flowchart: Display 27"/>
              <p:cNvSpPr/>
              <p:nvPr/>
            </p:nvSpPr>
            <p:spPr>
              <a:xfrm>
                <a:off x="4969250" y="4876800"/>
                <a:ext cx="330702" cy="267439"/>
              </a:xfrm>
              <a:prstGeom prst="flowChartDisplay">
                <a:avLst/>
              </a:prstGeom>
              <a:solidFill>
                <a:srgbClr val="8A6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spTree>
    <p:extLst>
      <p:ext uri="{BB962C8B-B14F-4D97-AF65-F5344CB8AC3E}">
        <p14:creationId xmlns:p14="http://schemas.microsoft.com/office/powerpoint/2010/main" val="481411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26"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wipe(down)">
                                      <p:cBhvr>
                                        <p:cTn id="9" dur="580">
                                          <p:stCondLst>
                                            <p:cond delay="0"/>
                                          </p:stCondLst>
                                        </p:cTn>
                                        <p:tgtEl>
                                          <p:spTgt spid="5"/>
                                        </p:tgtEl>
                                      </p:cBhvr>
                                    </p:animEffect>
                                    <p:anim calcmode="lin" valueType="num">
                                      <p:cBhvr>
                                        <p:cTn id="10"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1"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2"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3"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4"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5" dur="26">
                                          <p:stCondLst>
                                            <p:cond delay="650"/>
                                          </p:stCondLst>
                                        </p:cTn>
                                        <p:tgtEl>
                                          <p:spTgt spid="5"/>
                                        </p:tgtEl>
                                      </p:cBhvr>
                                      <p:to x="100000" y="60000"/>
                                    </p:animScale>
                                    <p:animScale>
                                      <p:cBhvr>
                                        <p:cTn id="16" dur="166" decel="50000">
                                          <p:stCondLst>
                                            <p:cond delay="676"/>
                                          </p:stCondLst>
                                        </p:cTn>
                                        <p:tgtEl>
                                          <p:spTgt spid="5"/>
                                        </p:tgtEl>
                                      </p:cBhvr>
                                      <p:to x="100000" y="100000"/>
                                    </p:animScale>
                                    <p:animScale>
                                      <p:cBhvr>
                                        <p:cTn id="17" dur="26">
                                          <p:stCondLst>
                                            <p:cond delay="1312"/>
                                          </p:stCondLst>
                                        </p:cTn>
                                        <p:tgtEl>
                                          <p:spTgt spid="5"/>
                                        </p:tgtEl>
                                      </p:cBhvr>
                                      <p:to x="100000" y="80000"/>
                                    </p:animScale>
                                    <p:animScale>
                                      <p:cBhvr>
                                        <p:cTn id="18" dur="166" decel="50000">
                                          <p:stCondLst>
                                            <p:cond delay="1338"/>
                                          </p:stCondLst>
                                        </p:cTn>
                                        <p:tgtEl>
                                          <p:spTgt spid="5"/>
                                        </p:tgtEl>
                                      </p:cBhvr>
                                      <p:to x="100000" y="100000"/>
                                    </p:animScale>
                                    <p:animScale>
                                      <p:cBhvr>
                                        <p:cTn id="19" dur="26">
                                          <p:stCondLst>
                                            <p:cond delay="1642"/>
                                          </p:stCondLst>
                                        </p:cTn>
                                        <p:tgtEl>
                                          <p:spTgt spid="5"/>
                                        </p:tgtEl>
                                      </p:cBhvr>
                                      <p:to x="100000" y="90000"/>
                                    </p:animScale>
                                    <p:animScale>
                                      <p:cBhvr>
                                        <p:cTn id="20" dur="166" decel="50000">
                                          <p:stCondLst>
                                            <p:cond delay="1668"/>
                                          </p:stCondLst>
                                        </p:cTn>
                                        <p:tgtEl>
                                          <p:spTgt spid="5"/>
                                        </p:tgtEl>
                                      </p:cBhvr>
                                      <p:to x="100000" y="100000"/>
                                    </p:animScale>
                                    <p:animScale>
                                      <p:cBhvr>
                                        <p:cTn id="21" dur="26">
                                          <p:stCondLst>
                                            <p:cond delay="1808"/>
                                          </p:stCondLst>
                                        </p:cTn>
                                        <p:tgtEl>
                                          <p:spTgt spid="5"/>
                                        </p:tgtEl>
                                      </p:cBhvr>
                                      <p:to x="100000" y="95000"/>
                                    </p:animScale>
                                    <p:animScale>
                                      <p:cBhvr>
                                        <p:cTn id="22" dur="166" decel="50000">
                                          <p:stCondLst>
                                            <p:cond delay="1834"/>
                                          </p:stCondLst>
                                        </p:cTn>
                                        <p:tgtEl>
                                          <p:spTgt spid="5"/>
                                        </p:tgtEl>
                                      </p:cBhvr>
                                      <p:to x="100000" y="100000"/>
                                    </p:animScale>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0D7BF-85A6-E53C-BE87-1C1D0969D1D5}"/>
            </a:ext>
          </a:extLst>
        </p:cNvPr>
        <p:cNvGrpSpPr/>
        <p:nvPr/>
      </p:nvGrpSpPr>
      <p:grpSpPr>
        <a:xfrm>
          <a:off x="0" y="0"/>
          <a:ext cx="0" cy="0"/>
          <a:chOff x="0" y="0"/>
          <a:chExt cx="0" cy="0"/>
        </a:xfrm>
      </p:grpSpPr>
      <p:pic>
        <p:nvPicPr>
          <p:cNvPr id="69" name="Picture 2" descr="https://sw4eu.com/wp-content/uploads/2015/03/grunge-blue-background.jpg">
            <a:extLst>
              <a:ext uri="{FF2B5EF4-FFF2-40B4-BE49-F238E27FC236}">
                <a16:creationId xmlns:a16="http://schemas.microsoft.com/office/drawing/2014/main" id="{A46ABE23-7890-8F6B-8E49-60497B9935DE}"/>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PaintStrokes/>
                    </a14:imgEffect>
                  </a14:imgLayer>
                </a14:imgProps>
              </a:ex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FB5829F-B04E-EBA8-D4EA-D4C359AC69C5}"/>
              </a:ext>
            </a:extLst>
          </p:cNvPr>
          <p:cNvSpPr txBox="1"/>
          <p:nvPr/>
        </p:nvSpPr>
        <p:spPr>
          <a:xfrm>
            <a:off x="1752600" y="1"/>
            <a:ext cx="8686800" cy="830997"/>
          </a:xfrm>
          <a:prstGeom prst="rect">
            <a:avLst/>
          </a:prstGeom>
          <a:noFill/>
        </p:spPr>
        <p:txBody>
          <a:bodyPr wrap="square" rtlCol="0">
            <a:spAutoFit/>
          </a:bodyPr>
          <a:lstStyle/>
          <a:p>
            <a:pPr algn="ctr"/>
            <a:r>
              <a:rPr lang="en-US" sz="4800" dirty="0">
                <a:solidFill>
                  <a:schemeClr val="bg1"/>
                </a:solidFill>
                <a:latin typeface="Calibri" panose="020F0502020204030204" pitchFamily="34" charset="0"/>
                <a:ea typeface="Gungsuh" pitchFamily="18" charset="-127"/>
              </a:rPr>
              <a:t>Ephraim</a:t>
            </a:r>
            <a:endParaRPr lang="en-US" dirty="0">
              <a:solidFill>
                <a:schemeClr val="bg1"/>
              </a:solidFill>
              <a:latin typeface="Calibri" panose="020F0502020204030204" pitchFamily="34" charset="0"/>
              <a:ea typeface="Gungsuh" pitchFamily="18" charset="-127"/>
            </a:endParaRPr>
          </a:p>
        </p:txBody>
      </p:sp>
      <p:grpSp>
        <p:nvGrpSpPr>
          <p:cNvPr id="3" name="Group 2">
            <a:extLst>
              <a:ext uri="{FF2B5EF4-FFF2-40B4-BE49-F238E27FC236}">
                <a16:creationId xmlns:a16="http://schemas.microsoft.com/office/drawing/2014/main" id="{E744E195-2378-83E7-E098-29A832261A6F}"/>
              </a:ext>
            </a:extLst>
          </p:cNvPr>
          <p:cNvGrpSpPr/>
          <p:nvPr/>
        </p:nvGrpSpPr>
        <p:grpSpPr>
          <a:xfrm>
            <a:off x="9213120" y="1176046"/>
            <a:ext cx="2452559" cy="5161971"/>
            <a:chOff x="4245849" y="2049836"/>
            <a:chExt cx="1690032" cy="3557059"/>
          </a:xfrm>
        </p:grpSpPr>
        <p:sp>
          <p:nvSpPr>
            <p:cNvPr id="70" name="Round Diagonal Corner Rectangle 309">
              <a:extLst>
                <a:ext uri="{FF2B5EF4-FFF2-40B4-BE49-F238E27FC236}">
                  <a16:creationId xmlns:a16="http://schemas.microsoft.com/office/drawing/2014/main" id="{980669BD-AC62-42BB-770C-4836678374E0}"/>
                </a:ext>
              </a:extLst>
            </p:cNvPr>
            <p:cNvSpPr/>
            <p:nvPr/>
          </p:nvSpPr>
          <p:spPr>
            <a:xfrm rot="14715899" flipH="1">
              <a:off x="4261768" y="2504604"/>
              <a:ext cx="1066800" cy="770644"/>
            </a:xfrm>
            <a:prstGeom prst="round2DiagRect">
              <a:avLst>
                <a:gd name="adj1" fmla="val 50000"/>
                <a:gd name="adj2" fmla="val 0"/>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1" name="Round Diagonal Corner Rectangle 2">
              <a:extLst>
                <a:ext uri="{FF2B5EF4-FFF2-40B4-BE49-F238E27FC236}">
                  <a16:creationId xmlns:a16="http://schemas.microsoft.com/office/drawing/2014/main" id="{989442B4-BB60-3E50-7898-B6AC136AEEB7}"/>
                </a:ext>
              </a:extLst>
            </p:cNvPr>
            <p:cNvSpPr/>
            <p:nvPr/>
          </p:nvSpPr>
          <p:spPr>
            <a:xfrm rot="17609948">
              <a:off x="4898444" y="2483286"/>
              <a:ext cx="1066800" cy="770644"/>
            </a:xfrm>
            <a:prstGeom prst="round2DiagRect">
              <a:avLst>
                <a:gd name="adj1" fmla="val 50000"/>
                <a:gd name="adj2" fmla="val 0"/>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rPr>
                <a:t>v</a:t>
              </a:r>
            </a:p>
          </p:txBody>
        </p:sp>
        <p:sp>
          <p:nvSpPr>
            <p:cNvPr id="72" name="Oval 71">
              <a:extLst>
                <a:ext uri="{FF2B5EF4-FFF2-40B4-BE49-F238E27FC236}">
                  <a16:creationId xmlns:a16="http://schemas.microsoft.com/office/drawing/2014/main" id="{FAB6C788-EB2B-1CB5-E0E1-EFDC51BB65EE}"/>
                </a:ext>
              </a:extLst>
            </p:cNvPr>
            <p:cNvSpPr/>
            <p:nvPr/>
          </p:nvSpPr>
          <p:spPr>
            <a:xfrm rot="20028610">
              <a:off x="5653825" y="4112845"/>
              <a:ext cx="282056" cy="56246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3" name="Oval 72">
              <a:extLst>
                <a:ext uri="{FF2B5EF4-FFF2-40B4-BE49-F238E27FC236}">
                  <a16:creationId xmlns:a16="http://schemas.microsoft.com/office/drawing/2014/main" id="{06D9CA9F-B511-3500-83B4-6B37E7E3B6B3}"/>
                </a:ext>
              </a:extLst>
            </p:cNvPr>
            <p:cNvSpPr/>
            <p:nvPr/>
          </p:nvSpPr>
          <p:spPr>
            <a:xfrm rot="1538320">
              <a:off x="4245849" y="4064445"/>
              <a:ext cx="294430" cy="56246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4" name="Oval 73">
              <a:extLst>
                <a:ext uri="{FF2B5EF4-FFF2-40B4-BE49-F238E27FC236}">
                  <a16:creationId xmlns:a16="http://schemas.microsoft.com/office/drawing/2014/main" id="{26D37B74-2842-6091-4C4F-3F6627BF4904}"/>
                </a:ext>
              </a:extLst>
            </p:cNvPr>
            <p:cNvSpPr/>
            <p:nvPr/>
          </p:nvSpPr>
          <p:spPr>
            <a:xfrm rot="3039363">
              <a:off x="4760860" y="5199614"/>
              <a:ext cx="294431" cy="506214"/>
            </a:xfrm>
            <a:prstGeom prst="ellipse">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5" name="Oval 74">
              <a:extLst>
                <a:ext uri="{FF2B5EF4-FFF2-40B4-BE49-F238E27FC236}">
                  <a16:creationId xmlns:a16="http://schemas.microsoft.com/office/drawing/2014/main" id="{AAFF9179-2DD8-8021-2592-8DB4D87D834F}"/>
                </a:ext>
              </a:extLst>
            </p:cNvPr>
            <p:cNvSpPr/>
            <p:nvPr/>
          </p:nvSpPr>
          <p:spPr>
            <a:xfrm rot="18422559">
              <a:off x="5167558" y="5199614"/>
              <a:ext cx="308348" cy="506214"/>
            </a:xfrm>
            <a:prstGeom prst="ellipse">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6" name="Trapezoid 75">
              <a:extLst>
                <a:ext uri="{FF2B5EF4-FFF2-40B4-BE49-F238E27FC236}">
                  <a16:creationId xmlns:a16="http://schemas.microsoft.com/office/drawing/2014/main" id="{DA8464CE-6E36-52F5-1BD5-1F47C7443C38}"/>
                </a:ext>
              </a:extLst>
            </p:cNvPr>
            <p:cNvSpPr/>
            <p:nvPr/>
          </p:nvSpPr>
          <p:spPr>
            <a:xfrm rot="1996156">
              <a:off x="4368815" y="3372855"/>
              <a:ext cx="557430" cy="1065394"/>
            </a:xfrm>
            <a:prstGeom prst="trapezoid">
              <a:avLst/>
            </a:prstGeom>
            <a:solidFill>
              <a:srgbClr val="CC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7" name="Trapezoid 76">
              <a:extLst>
                <a:ext uri="{FF2B5EF4-FFF2-40B4-BE49-F238E27FC236}">
                  <a16:creationId xmlns:a16="http://schemas.microsoft.com/office/drawing/2014/main" id="{7013C814-ADF2-EF64-4866-E59D3B773A00}"/>
                </a:ext>
              </a:extLst>
            </p:cNvPr>
            <p:cNvSpPr/>
            <p:nvPr/>
          </p:nvSpPr>
          <p:spPr>
            <a:xfrm rot="2041752">
              <a:off x="4452519" y="3243282"/>
              <a:ext cx="554140" cy="964341"/>
            </a:xfrm>
            <a:prstGeom prst="trapezoid">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8" name="Trapezoid 77">
              <a:extLst>
                <a:ext uri="{FF2B5EF4-FFF2-40B4-BE49-F238E27FC236}">
                  <a16:creationId xmlns:a16="http://schemas.microsoft.com/office/drawing/2014/main" id="{A0F66647-60F8-C954-9FD7-F03593FAA2A6}"/>
                </a:ext>
              </a:extLst>
            </p:cNvPr>
            <p:cNvSpPr/>
            <p:nvPr/>
          </p:nvSpPr>
          <p:spPr>
            <a:xfrm rot="19870960">
              <a:off x="5287815" y="3375816"/>
              <a:ext cx="523595" cy="1065394"/>
            </a:xfrm>
            <a:prstGeom prst="trapezoid">
              <a:avLst/>
            </a:prstGeom>
            <a:solidFill>
              <a:srgbClr val="CC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9" name="Trapezoid 78">
              <a:extLst>
                <a:ext uri="{FF2B5EF4-FFF2-40B4-BE49-F238E27FC236}">
                  <a16:creationId xmlns:a16="http://schemas.microsoft.com/office/drawing/2014/main" id="{D683B087-8D15-AF89-92A3-9B1F5D5A8334}"/>
                </a:ext>
              </a:extLst>
            </p:cNvPr>
            <p:cNvSpPr/>
            <p:nvPr/>
          </p:nvSpPr>
          <p:spPr>
            <a:xfrm rot="20036208">
              <a:off x="5185537" y="3259487"/>
              <a:ext cx="554140" cy="964341"/>
            </a:xfrm>
            <a:prstGeom prst="trapezoid">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0" name="Trapezoid 79">
              <a:extLst>
                <a:ext uri="{FF2B5EF4-FFF2-40B4-BE49-F238E27FC236}">
                  <a16:creationId xmlns:a16="http://schemas.microsoft.com/office/drawing/2014/main" id="{5CA31829-B778-A2A1-EEF1-8E54DC253FEC}"/>
                </a:ext>
              </a:extLst>
            </p:cNvPr>
            <p:cNvSpPr/>
            <p:nvPr/>
          </p:nvSpPr>
          <p:spPr>
            <a:xfrm>
              <a:off x="4718799" y="3287249"/>
              <a:ext cx="799168" cy="2137349"/>
            </a:xfrm>
            <a:prstGeom prst="trapezoid">
              <a:avLst/>
            </a:prstGeom>
            <a:solidFill>
              <a:srgbClr val="CC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1" name="Oval 80">
              <a:extLst>
                <a:ext uri="{FF2B5EF4-FFF2-40B4-BE49-F238E27FC236}">
                  <a16:creationId xmlns:a16="http://schemas.microsoft.com/office/drawing/2014/main" id="{2B30D025-C341-3D33-8A78-F2A0C94F88DB}"/>
                </a:ext>
              </a:extLst>
            </p:cNvPr>
            <p:cNvSpPr/>
            <p:nvPr/>
          </p:nvSpPr>
          <p:spPr>
            <a:xfrm>
              <a:off x="4940139" y="3118511"/>
              <a:ext cx="330974" cy="387035"/>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2" name="Trapezoid 81">
              <a:extLst>
                <a:ext uri="{FF2B5EF4-FFF2-40B4-BE49-F238E27FC236}">
                  <a16:creationId xmlns:a16="http://schemas.microsoft.com/office/drawing/2014/main" id="{33C2FABD-E46F-8BB5-48DF-20D30CB86EB2}"/>
                </a:ext>
              </a:extLst>
            </p:cNvPr>
            <p:cNvSpPr/>
            <p:nvPr/>
          </p:nvSpPr>
          <p:spPr>
            <a:xfrm rot="21335299">
              <a:off x="5149190" y="3174253"/>
              <a:ext cx="385894" cy="2139795"/>
            </a:xfrm>
            <a:prstGeom prst="trapezoid">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3" name="Trapezoid 82">
              <a:extLst>
                <a:ext uri="{FF2B5EF4-FFF2-40B4-BE49-F238E27FC236}">
                  <a16:creationId xmlns:a16="http://schemas.microsoft.com/office/drawing/2014/main" id="{379EF66D-B4DF-3D87-1727-66642D9C4693}"/>
                </a:ext>
              </a:extLst>
            </p:cNvPr>
            <p:cNvSpPr/>
            <p:nvPr/>
          </p:nvSpPr>
          <p:spPr>
            <a:xfrm rot="353417">
              <a:off x="4709378" y="3230355"/>
              <a:ext cx="385894" cy="2045397"/>
            </a:xfrm>
            <a:prstGeom prst="trapezoid">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4" name="Oval 83">
              <a:extLst>
                <a:ext uri="{FF2B5EF4-FFF2-40B4-BE49-F238E27FC236}">
                  <a16:creationId xmlns:a16="http://schemas.microsoft.com/office/drawing/2014/main" id="{BCA97FF6-267A-8E48-9A0E-3424FDE4F483}"/>
                </a:ext>
              </a:extLst>
            </p:cNvPr>
            <p:cNvSpPr/>
            <p:nvPr/>
          </p:nvSpPr>
          <p:spPr>
            <a:xfrm>
              <a:off x="4724407" y="2203773"/>
              <a:ext cx="799168" cy="1139722"/>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85" name="Group 46">
              <a:extLst>
                <a:ext uri="{FF2B5EF4-FFF2-40B4-BE49-F238E27FC236}">
                  <a16:creationId xmlns:a16="http://schemas.microsoft.com/office/drawing/2014/main" id="{355ABD99-B86E-B6FA-454B-C96A34695A7A}"/>
                </a:ext>
              </a:extLst>
            </p:cNvPr>
            <p:cNvGrpSpPr/>
            <p:nvPr/>
          </p:nvGrpSpPr>
          <p:grpSpPr>
            <a:xfrm>
              <a:off x="4351462" y="2049836"/>
              <a:ext cx="1533708" cy="744487"/>
              <a:chOff x="518540" y="1084217"/>
              <a:chExt cx="2193567" cy="1008603"/>
            </a:xfrm>
            <a:solidFill>
              <a:srgbClr val="663300"/>
            </a:solidFill>
          </p:grpSpPr>
          <p:sp>
            <p:nvSpPr>
              <p:cNvPr id="122" name="Moon 121">
                <a:extLst>
                  <a:ext uri="{FF2B5EF4-FFF2-40B4-BE49-F238E27FC236}">
                    <a16:creationId xmlns:a16="http://schemas.microsoft.com/office/drawing/2014/main" id="{7730E8DA-B46A-2C86-4319-71E981474EB1}"/>
                  </a:ext>
                </a:extLst>
              </p:cNvPr>
              <p:cNvSpPr/>
              <p:nvPr/>
            </p:nvSpPr>
            <p:spPr>
              <a:xfrm rot="11330407" flipH="1">
                <a:off x="1256173" y="1163792"/>
                <a:ext cx="427636" cy="799712"/>
              </a:xfrm>
              <a:prstGeom prst="moon">
                <a:avLst>
                  <a:gd name="adj" fmla="val 4796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3" name="Moon 122">
                <a:extLst>
                  <a:ext uri="{FF2B5EF4-FFF2-40B4-BE49-F238E27FC236}">
                    <a16:creationId xmlns:a16="http://schemas.microsoft.com/office/drawing/2014/main" id="{AF1A606D-C45C-599B-F033-4A77742B69FD}"/>
                  </a:ext>
                </a:extLst>
              </p:cNvPr>
              <p:cNvSpPr/>
              <p:nvPr/>
            </p:nvSpPr>
            <p:spPr>
              <a:xfrm rot="10269593">
                <a:off x="1478527" y="1236244"/>
                <a:ext cx="427636" cy="799712"/>
              </a:xfrm>
              <a:prstGeom prst="moon">
                <a:avLst>
                  <a:gd name="adj" fmla="val 4796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4" name="Moon 123">
                <a:extLst>
                  <a:ext uri="{FF2B5EF4-FFF2-40B4-BE49-F238E27FC236}">
                    <a16:creationId xmlns:a16="http://schemas.microsoft.com/office/drawing/2014/main" id="{4BB211EA-EAF0-1AF4-13F6-C588D8E2243C}"/>
                  </a:ext>
                </a:extLst>
              </p:cNvPr>
              <p:cNvSpPr/>
              <p:nvPr/>
            </p:nvSpPr>
            <p:spPr>
              <a:xfrm rot="7949056">
                <a:off x="1504138" y="942187"/>
                <a:ext cx="476935" cy="1156867"/>
              </a:xfrm>
              <a:prstGeom prst="moon">
                <a:avLst>
                  <a:gd name="adj" fmla="val 4796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5" name="Moon 124">
                <a:extLst>
                  <a:ext uri="{FF2B5EF4-FFF2-40B4-BE49-F238E27FC236}">
                    <a16:creationId xmlns:a16="http://schemas.microsoft.com/office/drawing/2014/main" id="{EBE7A519-E318-DA42-509C-E2B7BCCA5776}"/>
                  </a:ext>
                </a:extLst>
              </p:cNvPr>
              <p:cNvSpPr/>
              <p:nvPr/>
            </p:nvSpPr>
            <p:spPr>
              <a:xfrm rot="2951385">
                <a:off x="1415446" y="972167"/>
                <a:ext cx="476935" cy="1156867"/>
              </a:xfrm>
              <a:prstGeom prst="moon">
                <a:avLst>
                  <a:gd name="adj" fmla="val 4796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6" name="Moon 125">
                <a:extLst>
                  <a:ext uri="{FF2B5EF4-FFF2-40B4-BE49-F238E27FC236}">
                    <a16:creationId xmlns:a16="http://schemas.microsoft.com/office/drawing/2014/main" id="{FCA88E13-67C8-2223-90AC-523CB8226A03}"/>
                  </a:ext>
                </a:extLst>
              </p:cNvPr>
              <p:cNvSpPr/>
              <p:nvPr/>
            </p:nvSpPr>
            <p:spPr>
              <a:xfrm rot="5057621">
                <a:off x="1239664" y="485246"/>
                <a:ext cx="721072" cy="1919014"/>
              </a:xfrm>
              <a:prstGeom prst="moon">
                <a:avLst>
                  <a:gd name="adj" fmla="val 4796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7" name="Moon 126">
                <a:extLst>
                  <a:ext uri="{FF2B5EF4-FFF2-40B4-BE49-F238E27FC236}">
                    <a16:creationId xmlns:a16="http://schemas.microsoft.com/office/drawing/2014/main" id="{28BB5DA4-9CCC-7472-FD02-4CB956A2D38B}"/>
                  </a:ext>
                </a:extLst>
              </p:cNvPr>
              <p:cNvSpPr/>
              <p:nvPr/>
            </p:nvSpPr>
            <p:spPr>
              <a:xfrm rot="6757078">
                <a:off x="1392064" y="637646"/>
                <a:ext cx="721072" cy="1919014"/>
              </a:xfrm>
              <a:prstGeom prst="moon">
                <a:avLst>
                  <a:gd name="adj" fmla="val 4796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8" name="Moon 127">
                <a:extLst>
                  <a:ext uri="{FF2B5EF4-FFF2-40B4-BE49-F238E27FC236}">
                    <a16:creationId xmlns:a16="http://schemas.microsoft.com/office/drawing/2014/main" id="{FC893E1D-7D7A-E417-8623-9A0CB9980CBE}"/>
                  </a:ext>
                </a:extLst>
              </p:cNvPr>
              <p:cNvSpPr/>
              <p:nvPr/>
            </p:nvSpPr>
            <p:spPr>
              <a:xfrm rot="3854531">
                <a:off x="1117511" y="772777"/>
                <a:ext cx="721072" cy="1919014"/>
              </a:xfrm>
              <a:prstGeom prst="moon">
                <a:avLst>
                  <a:gd name="adj" fmla="val 4796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9" name="Moon 128">
                <a:extLst>
                  <a:ext uri="{FF2B5EF4-FFF2-40B4-BE49-F238E27FC236}">
                    <a16:creationId xmlns:a16="http://schemas.microsoft.com/office/drawing/2014/main" id="{9577E12F-9F12-E813-C8DE-F58FEC6ED404}"/>
                  </a:ext>
                </a:extLst>
              </p:cNvPr>
              <p:cNvSpPr/>
              <p:nvPr/>
            </p:nvSpPr>
            <p:spPr>
              <a:xfrm rot="16200000">
                <a:off x="1358623" y="843960"/>
                <a:ext cx="484534" cy="1517624"/>
              </a:xfrm>
              <a:prstGeom prst="moon">
                <a:avLst>
                  <a:gd name="adj" fmla="val 875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30" name="Oval 129">
                <a:extLst>
                  <a:ext uri="{FF2B5EF4-FFF2-40B4-BE49-F238E27FC236}">
                    <a16:creationId xmlns:a16="http://schemas.microsoft.com/office/drawing/2014/main" id="{E607918D-E4D8-1F3F-2DFA-FBC1F52F484E}"/>
                  </a:ext>
                </a:extLst>
              </p:cNvPr>
              <p:cNvSpPr/>
              <p:nvPr/>
            </p:nvSpPr>
            <p:spPr>
              <a:xfrm>
                <a:off x="993098" y="1147996"/>
                <a:ext cx="1219200" cy="609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86" name="Group 85">
              <a:extLst>
                <a:ext uri="{FF2B5EF4-FFF2-40B4-BE49-F238E27FC236}">
                  <a16:creationId xmlns:a16="http://schemas.microsoft.com/office/drawing/2014/main" id="{851AAC63-BC66-2C8C-82F8-8B9E56F1ECEA}"/>
                </a:ext>
              </a:extLst>
            </p:cNvPr>
            <p:cNvGrpSpPr/>
            <p:nvPr/>
          </p:nvGrpSpPr>
          <p:grpSpPr>
            <a:xfrm rot="5133688">
              <a:off x="4496184" y="4206258"/>
              <a:ext cx="1688165" cy="214516"/>
              <a:chOff x="4492674" y="468559"/>
              <a:chExt cx="2030314" cy="440258"/>
            </a:xfrm>
          </p:grpSpPr>
          <p:grpSp>
            <p:nvGrpSpPr>
              <p:cNvPr id="111" name="Group 110">
                <a:extLst>
                  <a:ext uri="{FF2B5EF4-FFF2-40B4-BE49-F238E27FC236}">
                    <a16:creationId xmlns:a16="http://schemas.microsoft.com/office/drawing/2014/main" id="{8D9D1311-C16F-0B7E-DC12-9A848544BA72}"/>
                  </a:ext>
                </a:extLst>
              </p:cNvPr>
              <p:cNvGrpSpPr/>
              <p:nvPr/>
            </p:nvGrpSpPr>
            <p:grpSpPr>
              <a:xfrm>
                <a:off x="4492674" y="468559"/>
                <a:ext cx="724258" cy="436918"/>
                <a:chOff x="4492674" y="468559"/>
                <a:chExt cx="724258" cy="436918"/>
              </a:xfrm>
            </p:grpSpPr>
            <p:sp>
              <p:nvSpPr>
                <p:cNvPr id="119" name="Hexagon 118">
                  <a:extLst>
                    <a:ext uri="{FF2B5EF4-FFF2-40B4-BE49-F238E27FC236}">
                      <a16:creationId xmlns:a16="http://schemas.microsoft.com/office/drawing/2014/main" id="{EF9B8B67-F7D2-1705-4D81-F97A60CFBE1B}"/>
                    </a:ext>
                  </a:extLst>
                </p:cNvPr>
                <p:cNvSpPr/>
                <p:nvPr/>
              </p:nvSpPr>
              <p:spPr>
                <a:xfrm>
                  <a:off x="4492674" y="499522"/>
                  <a:ext cx="562617" cy="394746"/>
                </a:xfrm>
                <a:prstGeom prst="hexagon">
                  <a:avLst/>
                </a:prstGeom>
                <a:solidFill>
                  <a:srgbClr val="E1AE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0" name="Diamond 119">
                  <a:extLst>
                    <a:ext uri="{FF2B5EF4-FFF2-40B4-BE49-F238E27FC236}">
                      <a16:creationId xmlns:a16="http://schemas.microsoft.com/office/drawing/2014/main" id="{BC9884FB-7C65-55EF-EF3A-5115E8C46C9A}"/>
                    </a:ext>
                  </a:extLst>
                </p:cNvPr>
                <p:cNvSpPr/>
                <p:nvPr/>
              </p:nvSpPr>
              <p:spPr>
                <a:xfrm>
                  <a:off x="4700485" y="499522"/>
                  <a:ext cx="146993" cy="394746"/>
                </a:xfrm>
                <a:prstGeom prst="diamon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1" name="Diamond 120">
                  <a:extLst>
                    <a:ext uri="{FF2B5EF4-FFF2-40B4-BE49-F238E27FC236}">
                      <a16:creationId xmlns:a16="http://schemas.microsoft.com/office/drawing/2014/main" id="{FBCD8CF5-03A2-0842-E71E-17B9E560BAA9}"/>
                    </a:ext>
                  </a:extLst>
                </p:cNvPr>
                <p:cNvSpPr/>
                <p:nvPr/>
              </p:nvSpPr>
              <p:spPr>
                <a:xfrm>
                  <a:off x="5052159" y="468559"/>
                  <a:ext cx="164773" cy="436918"/>
                </a:xfrm>
                <a:prstGeom prst="diamon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12" name="Group 111">
                <a:extLst>
                  <a:ext uri="{FF2B5EF4-FFF2-40B4-BE49-F238E27FC236}">
                    <a16:creationId xmlns:a16="http://schemas.microsoft.com/office/drawing/2014/main" id="{7A95CAC4-D161-7891-43C6-E881EA1F2748}"/>
                  </a:ext>
                </a:extLst>
              </p:cNvPr>
              <p:cNvGrpSpPr/>
              <p:nvPr/>
            </p:nvGrpSpPr>
            <p:grpSpPr>
              <a:xfrm>
                <a:off x="5229042" y="471899"/>
                <a:ext cx="724258" cy="436918"/>
                <a:chOff x="4492674" y="468559"/>
                <a:chExt cx="724258" cy="436918"/>
              </a:xfrm>
            </p:grpSpPr>
            <p:sp>
              <p:nvSpPr>
                <p:cNvPr id="116" name="Hexagon 115">
                  <a:extLst>
                    <a:ext uri="{FF2B5EF4-FFF2-40B4-BE49-F238E27FC236}">
                      <a16:creationId xmlns:a16="http://schemas.microsoft.com/office/drawing/2014/main" id="{7A710118-A0C5-A892-CE5E-8CADB27BABA1}"/>
                    </a:ext>
                  </a:extLst>
                </p:cNvPr>
                <p:cNvSpPr/>
                <p:nvPr/>
              </p:nvSpPr>
              <p:spPr>
                <a:xfrm>
                  <a:off x="4492674" y="499522"/>
                  <a:ext cx="562617" cy="394746"/>
                </a:xfrm>
                <a:prstGeom prst="hexagon">
                  <a:avLst/>
                </a:prstGeom>
                <a:solidFill>
                  <a:srgbClr val="E1AE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7" name="Diamond 116">
                  <a:extLst>
                    <a:ext uri="{FF2B5EF4-FFF2-40B4-BE49-F238E27FC236}">
                      <a16:creationId xmlns:a16="http://schemas.microsoft.com/office/drawing/2014/main" id="{C0DF8A61-420E-47D3-D11E-BA3F2AF8DC2B}"/>
                    </a:ext>
                  </a:extLst>
                </p:cNvPr>
                <p:cNvSpPr/>
                <p:nvPr/>
              </p:nvSpPr>
              <p:spPr>
                <a:xfrm>
                  <a:off x="4700485" y="499522"/>
                  <a:ext cx="146993" cy="394746"/>
                </a:xfrm>
                <a:prstGeom prst="diamon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8" name="Diamond 117">
                  <a:extLst>
                    <a:ext uri="{FF2B5EF4-FFF2-40B4-BE49-F238E27FC236}">
                      <a16:creationId xmlns:a16="http://schemas.microsoft.com/office/drawing/2014/main" id="{7587FB25-D091-5F8E-BC8B-885467D3CDCB}"/>
                    </a:ext>
                  </a:extLst>
                </p:cNvPr>
                <p:cNvSpPr/>
                <p:nvPr/>
              </p:nvSpPr>
              <p:spPr>
                <a:xfrm>
                  <a:off x="5052159" y="468559"/>
                  <a:ext cx="164773" cy="436918"/>
                </a:xfrm>
                <a:prstGeom prst="diamon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13" name="Group 112">
                <a:extLst>
                  <a:ext uri="{FF2B5EF4-FFF2-40B4-BE49-F238E27FC236}">
                    <a16:creationId xmlns:a16="http://schemas.microsoft.com/office/drawing/2014/main" id="{373AEAC4-D577-910D-E443-9880EB99B8D7}"/>
                  </a:ext>
                </a:extLst>
              </p:cNvPr>
              <p:cNvGrpSpPr/>
              <p:nvPr/>
            </p:nvGrpSpPr>
            <p:grpSpPr>
              <a:xfrm>
                <a:off x="5960371" y="491492"/>
                <a:ext cx="562617" cy="394746"/>
                <a:chOff x="4492674" y="499522"/>
                <a:chExt cx="562617" cy="394746"/>
              </a:xfrm>
            </p:grpSpPr>
            <p:sp>
              <p:nvSpPr>
                <p:cNvPr id="114" name="Hexagon 113">
                  <a:extLst>
                    <a:ext uri="{FF2B5EF4-FFF2-40B4-BE49-F238E27FC236}">
                      <a16:creationId xmlns:a16="http://schemas.microsoft.com/office/drawing/2014/main" id="{BCAD67B7-C7F1-AC9F-DC28-E7C9C4D0D809}"/>
                    </a:ext>
                  </a:extLst>
                </p:cNvPr>
                <p:cNvSpPr/>
                <p:nvPr/>
              </p:nvSpPr>
              <p:spPr>
                <a:xfrm>
                  <a:off x="4492674" y="499522"/>
                  <a:ext cx="562617" cy="394746"/>
                </a:xfrm>
                <a:prstGeom prst="hexagon">
                  <a:avLst/>
                </a:prstGeom>
                <a:solidFill>
                  <a:srgbClr val="E1AE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5" name="Diamond 114">
                  <a:extLst>
                    <a:ext uri="{FF2B5EF4-FFF2-40B4-BE49-F238E27FC236}">
                      <a16:creationId xmlns:a16="http://schemas.microsoft.com/office/drawing/2014/main" id="{99E99BCC-25A5-0C7E-0BAF-80D167CD6C20}"/>
                    </a:ext>
                  </a:extLst>
                </p:cNvPr>
                <p:cNvSpPr/>
                <p:nvPr/>
              </p:nvSpPr>
              <p:spPr>
                <a:xfrm>
                  <a:off x="4700485" y="499522"/>
                  <a:ext cx="146993" cy="394746"/>
                </a:xfrm>
                <a:prstGeom prst="diamon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grpSp>
          <p:nvGrpSpPr>
            <p:cNvPr id="87" name="Group 86">
              <a:extLst>
                <a:ext uri="{FF2B5EF4-FFF2-40B4-BE49-F238E27FC236}">
                  <a16:creationId xmlns:a16="http://schemas.microsoft.com/office/drawing/2014/main" id="{CC21F2BF-6C92-C318-2477-5F7CD722C9E6}"/>
                </a:ext>
              </a:extLst>
            </p:cNvPr>
            <p:cNvGrpSpPr/>
            <p:nvPr/>
          </p:nvGrpSpPr>
          <p:grpSpPr>
            <a:xfrm rot="5744245">
              <a:off x="4057823" y="4210742"/>
              <a:ext cx="1688165" cy="214516"/>
              <a:chOff x="4492674" y="468559"/>
              <a:chExt cx="2030314" cy="440258"/>
            </a:xfrm>
          </p:grpSpPr>
          <p:grpSp>
            <p:nvGrpSpPr>
              <p:cNvPr id="100" name="Group 99">
                <a:extLst>
                  <a:ext uri="{FF2B5EF4-FFF2-40B4-BE49-F238E27FC236}">
                    <a16:creationId xmlns:a16="http://schemas.microsoft.com/office/drawing/2014/main" id="{C991F96A-28EC-1BB1-1554-DDEA48F4F4F0}"/>
                  </a:ext>
                </a:extLst>
              </p:cNvPr>
              <p:cNvGrpSpPr/>
              <p:nvPr/>
            </p:nvGrpSpPr>
            <p:grpSpPr>
              <a:xfrm>
                <a:off x="4492674" y="468559"/>
                <a:ext cx="724258" cy="436918"/>
                <a:chOff x="4492674" y="468559"/>
                <a:chExt cx="724258" cy="436918"/>
              </a:xfrm>
            </p:grpSpPr>
            <p:sp>
              <p:nvSpPr>
                <p:cNvPr id="108" name="Hexagon 107">
                  <a:extLst>
                    <a:ext uri="{FF2B5EF4-FFF2-40B4-BE49-F238E27FC236}">
                      <a16:creationId xmlns:a16="http://schemas.microsoft.com/office/drawing/2014/main" id="{A935E5ED-1C2C-E3F2-7C45-1BD42ACA34AF}"/>
                    </a:ext>
                  </a:extLst>
                </p:cNvPr>
                <p:cNvSpPr/>
                <p:nvPr/>
              </p:nvSpPr>
              <p:spPr>
                <a:xfrm>
                  <a:off x="4492674" y="499522"/>
                  <a:ext cx="562617" cy="394746"/>
                </a:xfrm>
                <a:prstGeom prst="hexagon">
                  <a:avLst/>
                </a:prstGeom>
                <a:solidFill>
                  <a:srgbClr val="E1AE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9" name="Diamond 108">
                  <a:extLst>
                    <a:ext uri="{FF2B5EF4-FFF2-40B4-BE49-F238E27FC236}">
                      <a16:creationId xmlns:a16="http://schemas.microsoft.com/office/drawing/2014/main" id="{4815D5F9-3011-FEF9-1034-1B7305E422A0}"/>
                    </a:ext>
                  </a:extLst>
                </p:cNvPr>
                <p:cNvSpPr/>
                <p:nvPr/>
              </p:nvSpPr>
              <p:spPr>
                <a:xfrm>
                  <a:off x="4700485" y="499522"/>
                  <a:ext cx="146993" cy="394746"/>
                </a:xfrm>
                <a:prstGeom prst="diamon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0" name="Diamond 109">
                  <a:extLst>
                    <a:ext uri="{FF2B5EF4-FFF2-40B4-BE49-F238E27FC236}">
                      <a16:creationId xmlns:a16="http://schemas.microsoft.com/office/drawing/2014/main" id="{5C06C5A0-5C00-60D1-CA26-7C01C508E070}"/>
                    </a:ext>
                  </a:extLst>
                </p:cNvPr>
                <p:cNvSpPr/>
                <p:nvPr/>
              </p:nvSpPr>
              <p:spPr>
                <a:xfrm>
                  <a:off x="5052159" y="468559"/>
                  <a:ext cx="164773" cy="436918"/>
                </a:xfrm>
                <a:prstGeom prst="diamon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01" name="Group 100">
                <a:extLst>
                  <a:ext uri="{FF2B5EF4-FFF2-40B4-BE49-F238E27FC236}">
                    <a16:creationId xmlns:a16="http://schemas.microsoft.com/office/drawing/2014/main" id="{351CEEB9-3A7B-D429-7789-0EEF62CFD6F9}"/>
                  </a:ext>
                </a:extLst>
              </p:cNvPr>
              <p:cNvGrpSpPr/>
              <p:nvPr/>
            </p:nvGrpSpPr>
            <p:grpSpPr>
              <a:xfrm>
                <a:off x="5229042" y="471899"/>
                <a:ext cx="724258" cy="436918"/>
                <a:chOff x="4492674" y="468559"/>
                <a:chExt cx="724258" cy="436918"/>
              </a:xfrm>
            </p:grpSpPr>
            <p:sp>
              <p:nvSpPr>
                <p:cNvPr id="105" name="Hexagon 104">
                  <a:extLst>
                    <a:ext uri="{FF2B5EF4-FFF2-40B4-BE49-F238E27FC236}">
                      <a16:creationId xmlns:a16="http://schemas.microsoft.com/office/drawing/2014/main" id="{54828A93-5D94-922C-8A27-1AD10540DECC}"/>
                    </a:ext>
                  </a:extLst>
                </p:cNvPr>
                <p:cNvSpPr/>
                <p:nvPr/>
              </p:nvSpPr>
              <p:spPr>
                <a:xfrm>
                  <a:off x="4492674" y="499522"/>
                  <a:ext cx="562617" cy="394746"/>
                </a:xfrm>
                <a:prstGeom prst="hexagon">
                  <a:avLst/>
                </a:prstGeom>
                <a:solidFill>
                  <a:srgbClr val="E1AE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6" name="Diamond 105">
                  <a:extLst>
                    <a:ext uri="{FF2B5EF4-FFF2-40B4-BE49-F238E27FC236}">
                      <a16:creationId xmlns:a16="http://schemas.microsoft.com/office/drawing/2014/main" id="{A91379F3-1C34-7C5A-7707-F4FB4BA8B07B}"/>
                    </a:ext>
                  </a:extLst>
                </p:cNvPr>
                <p:cNvSpPr/>
                <p:nvPr/>
              </p:nvSpPr>
              <p:spPr>
                <a:xfrm>
                  <a:off x="4700485" y="499522"/>
                  <a:ext cx="146993" cy="394746"/>
                </a:xfrm>
                <a:prstGeom prst="diamon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7" name="Diamond 106">
                  <a:extLst>
                    <a:ext uri="{FF2B5EF4-FFF2-40B4-BE49-F238E27FC236}">
                      <a16:creationId xmlns:a16="http://schemas.microsoft.com/office/drawing/2014/main" id="{24988115-89AD-DD0E-B8BB-907FB4FA80BE}"/>
                    </a:ext>
                  </a:extLst>
                </p:cNvPr>
                <p:cNvSpPr/>
                <p:nvPr/>
              </p:nvSpPr>
              <p:spPr>
                <a:xfrm>
                  <a:off x="5052159" y="468559"/>
                  <a:ext cx="164773" cy="436918"/>
                </a:xfrm>
                <a:prstGeom prst="diamon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02" name="Group 101">
                <a:extLst>
                  <a:ext uri="{FF2B5EF4-FFF2-40B4-BE49-F238E27FC236}">
                    <a16:creationId xmlns:a16="http://schemas.microsoft.com/office/drawing/2014/main" id="{3A812BAC-BE9A-A7CF-C7FF-7D44FD53EE52}"/>
                  </a:ext>
                </a:extLst>
              </p:cNvPr>
              <p:cNvGrpSpPr/>
              <p:nvPr/>
            </p:nvGrpSpPr>
            <p:grpSpPr>
              <a:xfrm>
                <a:off x="5960371" y="491492"/>
                <a:ext cx="562617" cy="394746"/>
                <a:chOff x="4492674" y="499522"/>
                <a:chExt cx="562617" cy="394746"/>
              </a:xfrm>
            </p:grpSpPr>
            <p:sp>
              <p:nvSpPr>
                <p:cNvPr id="103" name="Hexagon 102">
                  <a:extLst>
                    <a:ext uri="{FF2B5EF4-FFF2-40B4-BE49-F238E27FC236}">
                      <a16:creationId xmlns:a16="http://schemas.microsoft.com/office/drawing/2014/main" id="{C7851F6F-770E-E9D7-2A12-0B6291D0BB02}"/>
                    </a:ext>
                  </a:extLst>
                </p:cNvPr>
                <p:cNvSpPr/>
                <p:nvPr/>
              </p:nvSpPr>
              <p:spPr>
                <a:xfrm>
                  <a:off x="4492674" y="499522"/>
                  <a:ext cx="562617" cy="394746"/>
                </a:xfrm>
                <a:prstGeom prst="hexagon">
                  <a:avLst/>
                </a:prstGeom>
                <a:solidFill>
                  <a:srgbClr val="E1AE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4" name="Diamond 103">
                  <a:extLst>
                    <a:ext uri="{FF2B5EF4-FFF2-40B4-BE49-F238E27FC236}">
                      <a16:creationId xmlns:a16="http://schemas.microsoft.com/office/drawing/2014/main" id="{360B1650-082D-8953-413B-43C2C4D93BD4}"/>
                    </a:ext>
                  </a:extLst>
                </p:cNvPr>
                <p:cNvSpPr/>
                <p:nvPr/>
              </p:nvSpPr>
              <p:spPr>
                <a:xfrm>
                  <a:off x="4700485" y="499522"/>
                  <a:ext cx="146993" cy="394746"/>
                </a:xfrm>
                <a:prstGeom prst="diamon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grpSp>
          <p:nvGrpSpPr>
            <p:cNvPr id="88" name="Group 87">
              <a:extLst>
                <a:ext uri="{FF2B5EF4-FFF2-40B4-BE49-F238E27FC236}">
                  <a16:creationId xmlns:a16="http://schemas.microsoft.com/office/drawing/2014/main" id="{A53594FC-14BD-6225-BE46-B7ED77F1DEFD}"/>
                </a:ext>
              </a:extLst>
            </p:cNvPr>
            <p:cNvGrpSpPr/>
            <p:nvPr/>
          </p:nvGrpSpPr>
          <p:grpSpPr>
            <a:xfrm>
              <a:off x="4430700" y="2330185"/>
              <a:ext cx="1371051" cy="192879"/>
              <a:chOff x="4492674" y="468559"/>
              <a:chExt cx="2030314" cy="440258"/>
            </a:xfrm>
          </p:grpSpPr>
          <p:grpSp>
            <p:nvGrpSpPr>
              <p:cNvPr id="89" name="Group 88">
                <a:extLst>
                  <a:ext uri="{FF2B5EF4-FFF2-40B4-BE49-F238E27FC236}">
                    <a16:creationId xmlns:a16="http://schemas.microsoft.com/office/drawing/2014/main" id="{59DCE576-E4FB-CA1E-8F37-1551E23FD7B4}"/>
                  </a:ext>
                </a:extLst>
              </p:cNvPr>
              <p:cNvGrpSpPr/>
              <p:nvPr/>
            </p:nvGrpSpPr>
            <p:grpSpPr>
              <a:xfrm>
                <a:off x="4492674" y="468559"/>
                <a:ext cx="724258" cy="436918"/>
                <a:chOff x="4492674" y="468559"/>
                <a:chExt cx="724258" cy="436918"/>
              </a:xfrm>
            </p:grpSpPr>
            <p:sp>
              <p:nvSpPr>
                <p:cNvPr id="97" name="Hexagon 96">
                  <a:extLst>
                    <a:ext uri="{FF2B5EF4-FFF2-40B4-BE49-F238E27FC236}">
                      <a16:creationId xmlns:a16="http://schemas.microsoft.com/office/drawing/2014/main" id="{8317B8F1-C2FB-8339-4F37-15EFA07A2711}"/>
                    </a:ext>
                  </a:extLst>
                </p:cNvPr>
                <p:cNvSpPr/>
                <p:nvPr/>
              </p:nvSpPr>
              <p:spPr>
                <a:xfrm>
                  <a:off x="4492674" y="499522"/>
                  <a:ext cx="562617" cy="394746"/>
                </a:xfrm>
                <a:prstGeom prst="hexagon">
                  <a:avLst/>
                </a:prstGeom>
                <a:solidFill>
                  <a:srgbClr val="E1AE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8" name="Diamond 97">
                  <a:extLst>
                    <a:ext uri="{FF2B5EF4-FFF2-40B4-BE49-F238E27FC236}">
                      <a16:creationId xmlns:a16="http://schemas.microsoft.com/office/drawing/2014/main" id="{AC58906C-E954-3E22-1772-6F861F6219E9}"/>
                    </a:ext>
                  </a:extLst>
                </p:cNvPr>
                <p:cNvSpPr/>
                <p:nvPr/>
              </p:nvSpPr>
              <p:spPr>
                <a:xfrm>
                  <a:off x="4700485" y="499522"/>
                  <a:ext cx="146993" cy="394746"/>
                </a:xfrm>
                <a:prstGeom prst="diamon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9" name="Diamond 98">
                  <a:extLst>
                    <a:ext uri="{FF2B5EF4-FFF2-40B4-BE49-F238E27FC236}">
                      <a16:creationId xmlns:a16="http://schemas.microsoft.com/office/drawing/2014/main" id="{037EA75F-D937-1CA9-52FC-D56C070A2FF6}"/>
                    </a:ext>
                  </a:extLst>
                </p:cNvPr>
                <p:cNvSpPr/>
                <p:nvPr/>
              </p:nvSpPr>
              <p:spPr>
                <a:xfrm>
                  <a:off x="5052159" y="468559"/>
                  <a:ext cx="164773" cy="436918"/>
                </a:xfrm>
                <a:prstGeom prst="diamon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90" name="Group 89">
                <a:extLst>
                  <a:ext uri="{FF2B5EF4-FFF2-40B4-BE49-F238E27FC236}">
                    <a16:creationId xmlns:a16="http://schemas.microsoft.com/office/drawing/2014/main" id="{9493B11A-38E6-B532-6DE5-3AE845630045}"/>
                  </a:ext>
                </a:extLst>
              </p:cNvPr>
              <p:cNvGrpSpPr/>
              <p:nvPr/>
            </p:nvGrpSpPr>
            <p:grpSpPr>
              <a:xfrm>
                <a:off x="5229042" y="471899"/>
                <a:ext cx="724258" cy="436918"/>
                <a:chOff x="4492674" y="468559"/>
                <a:chExt cx="724258" cy="436918"/>
              </a:xfrm>
            </p:grpSpPr>
            <p:sp>
              <p:nvSpPr>
                <p:cNvPr id="94" name="Hexagon 93">
                  <a:extLst>
                    <a:ext uri="{FF2B5EF4-FFF2-40B4-BE49-F238E27FC236}">
                      <a16:creationId xmlns:a16="http://schemas.microsoft.com/office/drawing/2014/main" id="{BB302416-003F-A116-D23F-8FB493CF43FA}"/>
                    </a:ext>
                  </a:extLst>
                </p:cNvPr>
                <p:cNvSpPr/>
                <p:nvPr/>
              </p:nvSpPr>
              <p:spPr>
                <a:xfrm>
                  <a:off x="4492674" y="499522"/>
                  <a:ext cx="562617" cy="394746"/>
                </a:xfrm>
                <a:prstGeom prst="hexagon">
                  <a:avLst/>
                </a:prstGeom>
                <a:solidFill>
                  <a:srgbClr val="E1AE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5" name="Diamond 94">
                  <a:extLst>
                    <a:ext uri="{FF2B5EF4-FFF2-40B4-BE49-F238E27FC236}">
                      <a16:creationId xmlns:a16="http://schemas.microsoft.com/office/drawing/2014/main" id="{D6F23BBB-5205-39A5-21C5-47501D81ED2A}"/>
                    </a:ext>
                  </a:extLst>
                </p:cNvPr>
                <p:cNvSpPr/>
                <p:nvPr/>
              </p:nvSpPr>
              <p:spPr>
                <a:xfrm>
                  <a:off x="4700485" y="499522"/>
                  <a:ext cx="146993" cy="394746"/>
                </a:xfrm>
                <a:prstGeom prst="diamon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6" name="Diamond 95">
                  <a:extLst>
                    <a:ext uri="{FF2B5EF4-FFF2-40B4-BE49-F238E27FC236}">
                      <a16:creationId xmlns:a16="http://schemas.microsoft.com/office/drawing/2014/main" id="{58737025-0AA4-B2A4-02F6-B82D4A7A452A}"/>
                    </a:ext>
                  </a:extLst>
                </p:cNvPr>
                <p:cNvSpPr/>
                <p:nvPr/>
              </p:nvSpPr>
              <p:spPr>
                <a:xfrm>
                  <a:off x="5052159" y="468559"/>
                  <a:ext cx="164773" cy="436918"/>
                </a:xfrm>
                <a:prstGeom prst="diamon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91" name="Group 90">
                <a:extLst>
                  <a:ext uri="{FF2B5EF4-FFF2-40B4-BE49-F238E27FC236}">
                    <a16:creationId xmlns:a16="http://schemas.microsoft.com/office/drawing/2014/main" id="{CD600A56-1EAD-F554-89DE-FA88305B13B4}"/>
                  </a:ext>
                </a:extLst>
              </p:cNvPr>
              <p:cNvGrpSpPr/>
              <p:nvPr/>
            </p:nvGrpSpPr>
            <p:grpSpPr>
              <a:xfrm>
                <a:off x="5960371" y="491492"/>
                <a:ext cx="562617" cy="394746"/>
                <a:chOff x="4492674" y="499522"/>
                <a:chExt cx="562617" cy="394746"/>
              </a:xfrm>
            </p:grpSpPr>
            <p:sp>
              <p:nvSpPr>
                <p:cNvPr id="92" name="Hexagon 91">
                  <a:extLst>
                    <a:ext uri="{FF2B5EF4-FFF2-40B4-BE49-F238E27FC236}">
                      <a16:creationId xmlns:a16="http://schemas.microsoft.com/office/drawing/2014/main" id="{FD2BC84E-FCE3-6AB9-455A-51EFA357A592}"/>
                    </a:ext>
                  </a:extLst>
                </p:cNvPr>
                <p:cNvSpPr/>
                <p:nvPr/>
              </p:nvSpPr>
              <p:spPr>
                <a:xfrm>
                  <a:off x="4492674" y="499522"/>
                  <a:ext cx="562617" cy="394746"/>
                </a:xfrm>
                <a:prstGeom prst="hexagon">
                  <a:avLst/>
                </a:prstGeom>
                <a:solidFill>
                  <a:srgbClr val="E1AE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3" name="Diamond 92">
                  <a:extLst>
                    <a:ext uri="{FF2B5EF4-FFF2-40B4-BE49-F238E27FC236}">
                      <a16:creationId xmlns:a16="http://schemas.microsoft.com/office/drawing/2014/main" id="{97C01316-111C-CE69-435E-77C750CA85FC}"/>
                    </a:ext>
                  </a:extLst>
                </p:cNvPr>
                <p:cNvSpPr/>
                <p:nvPr/>
              </p:nvSpPr>
              <p:spPr>
                <a:xfrm>
                  <a:off x="4700485" y="499522"/>
                  <a:ext cx="146993" cy="394746"/>
                </a:xfrm>
                <a:prstGeom prst="diamon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grpSp>
      <p:sp>
        <p:nvSpPr>
          <p:cNvPr id="131" name="TextBox 10">
            <a:extLst>
              <a:ext uri="{FF2B5EF4-FFF2-40B4-BE49-F238E27FC236}">
                <a16:creationId xmlns:a16="http://schemas.microsoft.com/office/drawing/2014/main" id="{91AB2C4E-1B3A-F4BF-3794-979FB13B2534}"/>
              </a:ext>
            </a:extLst>
          </p:cNvPr>
          <p:cNvSpPr txBox="1"/>
          <p:nvPr/>
        </p:nvSpPr>
        <p:spPr>
          <a:xfrm>
            <a:off x="304112" y="849531"/>
            <a:ext cx="8852761" cy="600164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solidFill>
                  <a:schemeClr val="bg1"/>
                </a:solidFill>
                <a:latin typeface="Calibri" panose="020F0502020204030204" pitchFamily="34" charset="0"/>
              </a:rPr>
              <a:t>He was the younger of the two sons born to Joseph and </a:t>
            </a:r>
            <a:r>
              <a:rPr lang="en-US" sz="1600" dirty="0" err="1">
                <a:solidFill>
                  <a:schemeClr val="bg1"/>
                </a:solidFill>
                <a:latin typeface="Calibri" panose="020F0502020204030204" pitchFamily="34" charset="0"/>
              </a:rPr>
              <a:t>Asenath</a:t>
            </a:r>
            <a:r>
              <a:rPr lang="en-US" sz="1600" dirty="0">
                <a:solidFill>
                  <a:schemeClr val="bg1"/>
                </a:solidFill>
                <a:latin typeface="Calibri" panose="020F0502020204030204" pitchFamily="34" charset="0"/>
              </a:rPr>
              <a:t>, grandson of Jacob and Rachel</a:t>
            </a:r>
          </a:p>
          <a:p>
            <a:endParaRPr lang="en-US" sz="1600" dirty="0">
              <a:solidFill>
                <a:schemeClr val="bg1"/>
              </a:solidFill>
              <a:latin typeface="Calibri" panose="020F0502020204030204" pitchFamily="34" charset="0"/>
            </a:endParaRPr>
          </a:p>
          <a:p>
            <a:r>
              <a:rPr lang="en-US" sz="1600" dirty="0">
                <a:solidFill>
                  <a:schemeClr val="bg1"/>
                </a:solidFill>
                <a:latin typeface="Calibri" panose="020F0502020204030204" pitchFamily="34" charset="0"/>
              </a:rPr>
              <a:t>He would be the one to receive the birthright</a:t>
            </a:r>
          </a:p>
          <a:p>
            <a:endParaRPr lang="en-US" sz="1600" dirty="0">
              <a:solidFill>
                <a:schemeClr val="bg1"/>
              </a:solidFill>
              <a:latin typeface="Calibri" panose="020F0502020204030204" pitchFamily="34" charset="0"/>
            </a:endParaRPr>
          </a:p>
          <a:p>
            <a:r>
              <a:rPr lang="en-US" sz="1600" dirty="0">
                <a:solidFill>
                  <a:schemeClr val="bg1"/>
                </a:solidFill>
                <a:latin typeface="Calibri" panose="020F0502020204030204" pitchFamily="34" charset="0"/>
              </a:rPr>
              <a:t>When the aged Israel (Jacob) was about to give a blessing to Joseph’s sons, he place his hands in such a way as to favor Ephraim</a:t>
            </a:r>
          </a:p>
          <a:p>
            <a:endParaRPr lang="en-US" sz="1600" dirty="0">
              <a:solidFill>
                <a:schemeClr val="bg1"/>
              </a:solidFill>
              <a:latin typeface="Calibri" panose="020F0502020204030204" pitchFamily="34" charset="0"/>
            </a:endParaRPr>
          </a:p>
          <a:p>
            <a:r>
              <a:rPr lang="en-US" sz="1600" dirty="0">
                <a:solidFill>
                  <a:schemeClr val="bg1"/>
                </a:solidFill>
                <a:latin typeface="Calibri" panose="020F0502020204030204" pitchFamily="34" charset="0"/>
              </a:rPr>
              <a:t>He was given the birthright in Israel</a:t>
            </a:r>
          </a:p>
          <a:p>
            <a:endParaRPr lang="en-US" sz="1600" dirty="0">
              <a:solidFill>
                <a:schemeClr val="bg1"/>
              </a:solidFill>
              <a:latin typeface="Calibri" panose="020F0502020204030204" pitchFamily="34" charset="0"/>
            </a:endParaRPr>
          </a:p>
          <a:p>
            <a:r>
              <a:rPr lang="en-US" sz="1600" dirty="0">
                <a:solidFill>
                  <a:schemeClr val="bg1"/>
                </a:solidFill>
                <a:latin typeface="Calibri" panose="020F0502020204030204" pitchFamily="34" charset="0"/>
              </a:rPr>
              <a:t>He received a portion of Joseph’s land with prime and fertile regions</a:t>
            </a:r>
          </a:p>
          <a:p>
            <a:endParaRPr lang="en-US" sz="1600" dirty="0">
              <a:solidFill>
                <a:schemeClr val="bg1"/>
              </a:solidFill>
              <a:latin typeface="Calibri" panose="020F0502020204030204" pitchFamily="34" charset="0"/>
            </a:endParaRPr>
          </a:p>
          <a:p>
            <a:r>
              <a:rPr lang="en-US" sz="1600" dirty="0">
                <a:solidFill>
                  <a:schemeClr val="bg1"/>
                </a:solidFill>
                <a:latin typeface="Calibri" panose="020F0502020204030204" pitchFamily="34" charset="0"/>
              </a:rPr>
              <a:t>The Tribe of Ephraim had a colorful history marked at times by an envious nature concerning the other tribes</a:t>
            </a:r>
          </a:p>
          <a:p>
            <a:endParaRPr lang="en-US" sz="1600" dirty="0">
              <a:solidFill>
                <a:schemeClr val="bg1"/>
              </a:solidFill>
              <a:latin typeface="Calibri" panose="020F0502020204030204" pitchFamily="34" charset="0"/>
            </a:endParaRPr>
          </a:p>
          <a:p>
            <a:r>
              <a:rPr lang="en-US" sz="1600" dirty="0">
                <a:solidFill>
                  <a:schemeClr val="bg1"/>
                </a:solidFill>
                <a:latin typeface="Calibri" panose="020F0502020204030204" pitchFamily="34" charset="0"/>
              </a:rPr>
              <a:t>Ephraim is mentioned a number of times in the D&amp;C and in connection with the Book of Mormon as the “stick of Ephraim” and also connected with the “rod” (connected with Joseph Smith) that should come forth “out of the stem of Jesse” </a:t>
            </a:r>
          </a:p>
          <a:p>
            <a:endParaRPr lang="en-US" sz="1600" dirty="0">
              <a:solidFill>
                <a:schemeClr val="bg1"/>
              </a:solidFill>
              <a:latin typeface="Calibri" panose="020F0502020204030204" pitchFamily="34" charset="0"/>
            </a:endParaRPr>
          </a:p>
          <a:p>
            <a:r>
              <a:rPr lang="en-US" sz="1600" dirty="0">
                <a:solidFill>
                  <a:schemeClr val="bg1"/>
                </a:solidFill>
                <a:latin typeface="Calibri" panose="020F0502020204030204" pitchFamily="34" charset="0"/>
              </a:rPr>
              <a:t>Ephraim is primarily responsible for conveying the truths of the gospel of Jesus Christ to all the world under provisions of the Abrahamic covenant</a:t>
            </a:r>
          </a:p>
          <a:p>
            <a:endParaRPr lang="en-US" sz="1600" dirty="0">
              <a:solidFill>
                <a:schemeClr val="bg1"/>
              </a:solidFill>
              <a:latin typeface="Calibri" panose="020F0502020204030204" pitchFamily="34" charset="0"/>
            </a:endParaRPr>
          </a:p>
          <a:p>
            <a:r>
              <a:rPr lang="en-US" sz="1600" dirty="0">
                <a:solidFill>
                  <a:schemeClr val="bg1"/>
                </a:solidFill>
                <a:latin typeface="Calibri" panose="020F0502020204030204" pitchFamily="34" charset="0"/>
              </a:rPr>
              <a:t>Ephraim is also mentioned in connection with the return of the ten tribes and the glorious blessings to be poured out upon Israel</a:t>
            </a:r>
          </a:p>
          <a:p>
            <a:r>
              <a:rPr lang="en-US" sz="1600" dirty="0">
                <a:solidFill>
                  <a:schemeClr val="bg1"/>
                </a:solidFill>
                <a:latin typeface="Calibri" panose="020F0502020204030204" pitchFamily="34" charset="0"/>
              </a:rPr>
              <a:t>Ishmael and his family were descendants of Ephraim (Book of Mormon)</a:t>
            </a:r>
          </a:p>
        </p:txBody>
      </p:sp>
      <p:sp>
        <p:nvSpPr>
          <p:cNvPr id="134" name="Rectangle 133">
            <a:extLst>
              <a:ext uri="{FF2B5EF4-FFF2-40B4-BE49-F238E27FC236}">
                <a16:creationId xmlns:a16="http://schemas.microsoft.com/office/drawing/2014/main" id="{C5DD6C61-8A73-34A4-AC3D-689FA3725AEF}"/>
              </a:ext>
            </a:extLst>
          </p:cNvPr>
          <p:cNvSpPr/>
          <p:nvPr/>
        </p:nvSpPr>
        <p:spPr>
          <a:xfrm>
            <a:off x="9415419" y="252452"/>
            <a:ext cx="867545" cy="369332"/>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bg1"/>
                </a:solidFill>
                <a:latin typeface="Calibri" panose="020F0502020204030204" pitchFamily="34" charset="0"/>
              </a:rPr>
              <a:t>Fruitful</a:t>
            </a:r>
          </a:p>
        </p:txBody>
      </p:sp>
    </p:spTree>
    <p:extLst>
      <p:ext uri="{BB962C8B-B14F-4D97-AF65-F5344CB8AC3E}">
        <p14:creationId xmlns:p14="http://schemas.microsoft.com/office/powerpoint/2010/main" val="774791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1">
                                            <p:txEl>
                                              <p:pRg st="0" end="0"/>
                                            </p:txEl>
                                          </p:spTgt>
                                        </p:tgtEl>
                                        <p:attrNameLst>
                                          <p:attrName>style.visibility</p:attrName>
                                        </p:attrNameLst>
                                      </p:cBhvr>
                                      <p:to>
                                        <p:strVal val="visible"/>
                                      </p:to>
                                    </p:set>
                                  </p:childTnLst>
                                </p:cTn>
                              </p:par>
                              <p:par>
                                <p:cTn id="7" presetID="26"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wipe(down)">
                                      <p:cBhvr>
                                        <p:cTn id="9" dur="580">
                                          <p:stCondLst>
                                            <p:cond delay="0"/>
                                          </p:stCondLst>
                                        </p:cTn>
                                        <p:tgtEl>
                                          <p:spTgt spid="3"/>
                                        </p:tgtEl>
                                      </p:cBhvr>
                                    </p:animEffect>
                                    <p:anim calcmode="lin" valueType="num">
                                      <p:cBhvr>
                                        <p:cTn id="10"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1"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2"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3"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4"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5" dur="26">
                                          <p:stCondLst>
                                            <p:cond delay="650"/>
                                          </p:stCondLst>
                                        </p:cTn>
                                        <p:tgtEl>
                                          <p:spTgt spid="3"/>
                                        </p:tgtEl>
                                      </p:cBhvr>
                                      <p:to x="100000" y="60000"/>
                                    </p:animScale>
                                    <p:animScale>
                                      <p:cBhvr>
                                        <p:cTn id="16" dur="166" decel="50000">
                                          <p:stCondLst>
                                            <p:cond delay="676"/>
                                          </p:stCondLst>
                                        </p:cTn>
                                        <p:tgtEl>
                                          <p:spTgt spid="3"/>
                                        </p:tgtEl>
                                      </p:cBhvr>
                                      <p:to x="100000" y="100000"/>
                                    </p:animScale>
                                    <p:animScale>
                                      <p:cBhvr>
                                        <p:cTn id="17" dur="26">
                                          <p:stCondLst>
                                            <p:cond delay="1312"/>
                                          </p:stCondLst>
                                        </p:cTn>
                                        <p:tgtEl>
                                          <p:spTgt spid="3"/>
                                        </p:tgtEl>
                                      </p:cBhvr>
                                      <p:to x="100000" y="80000"/>
                                    </p:animScale>
                                    <p:animScale>
                                      <p:cBhvr>
                                        <p:cTn id="18" dur="166" decel="50000">
                                          <p:stCondLst>
                                            <p:cond delay="1338"/>
                                          </p:stCondLst>
                                        </p:cTn>
                                        <p:tgtEl>
                                          <p:spTgt spid="3"/>
                                        </p:tgtEl>
                                      </p:cBhvr>
                                      <p:to x="100000" y="100000"/>
                                    </p:animScale>
                                    <p:animScale>
                                      <p:cBhvr>
                                        <p:cTn id="19" dur="26">
                                          <p:stCondLst>
                                            <p:cond delay="1642"/>
                                          </p:stCondLst>
                                        </p:cTn>
                                        <p:tgtEl>
                                          <p:spTgt spid="3"/>
                                        </p:tgtEl>
                                      </p:cBhvr>
                                      <p:to x="100000" y="90000"/>
                                    </p:animScale>
                                    <p:animScale>
                                      <p:cBhvr>
                                        <p:cTn id="20" dur="166" decel="50000">
                                          <p:stCondLst>
                                            <p:cond delay="1668"/>
                                          </p:stCondLst>
                                        </p:cTn>
                                        <p:tgtEl>
                                          <p:spTgt spid="3"/>
                                        </p:tgtEl>
                                      </p:cBhvr>
                                      <p:to x="100000" y="100000"/>
                                    </p:animScale>
                                    <p:animScale>
                                      <p:cBhvr>
                                        <p:cTn id="21" dur="26">
                                          <p:stCondLst>
                                            <p:cond delay="1808"/>
                                          </p:stCondLst>
                                        </p:cTn>
                                        <p:tgtEl>
                                          <p:spTgt spid="3"/>
                                        </p:tgtEl>
                                      </p:cBhvr>
                                      <p:to x="100000" y="95000"/>
                                    </p:animScale>
                                    <p:animScale>
                                      <p:cBhvr>
                                        <p:cTn id="22" dur="166" decel="50000">
                                          <p:stCondLst>
                                            <p:cond delay="1834"/>
                                          </p:stCondLst>
                                        </p:cTn>
                                        <p:tgtEl>
                                          <p:spTgt spid="3"/>
                                        </p:tgtEl>
                                      </p:cBhvr>
                                      <p:to x="100000" y="100000"/>
                                    </p:animScale>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1">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1">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31">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31">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31">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31">
                                            <p:txEl>
                                              <p:pRg st="12" end="1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31">
                                            <p:txEl>
                                              <p:pRg st="14" end="14"/>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31">
                                            <p:txEl>
                                              <p:pRg st="16" end="16"/>
                                            </p:txEl>
                                          </p:spTgt>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31">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PaintStrokes/>
                    </a14:imgEffect>
                  </a14:imgLayer>
                </a14:imgProps>
              </a:ex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13166" y="6396334"/>
            <a:ext cx="3462953"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11:1   SEE D&amp;C 113:1-6</a:t>
            </a:r>
          </a:p>
        </p:txBody>
      </p:sp>
      <p:sp>
        <p:nvSpPr>
          <p:cNvPr id="6" name="TextBox 5"/>
          <p:cNvSpPr txBox="1"/>
          <p:nvPr/>
        </p:nvSpPr>
        <p:spPr>
          <a:xfrm>
            <a:off x="0" y="0"/>
            <a:ext cx="12115800"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Stem of Jesse (Christ)</a:t>
            </a:r>
          </a:p>
        </p:txBody>
      </p:sp>
      <p:sp>
        <p:nvSpPr>
          <p:cNvPr id="5" name="Rectangle 4"/>
          <p:cNvSpPr/>
          <p:nvPr/>
        </p:nvSpPr>
        <p:spPr>
          <a:xfrm>
            <a:off x="3325946" y="777449"/>
            <a:ext cx="6096000" cy="1631216"/>
          </a:xfrm>
          <a:prstGeom prst="rect">
            <a:avLst/>
          </a:prstGeom>
        </p:spPr>
        <p:txBody>
          <a:bodyPr>
            <a:spAutoFit/>
          </a:bodyPr>
          <a:lstStyle/>
          <a:p>
            <a:pPr algn="ctr"/>
            <a:r>
              <a:rPr lang="en-US" sz="2000" b="1" i="1" dirty="0">
                <a:solidFill>
                  <a:srgbClr val="FFFF00"/>
                </a:solidFill>
                <a:latin typeface="Calibri" panose="020F0502020204030204" pitchFamily="34" charset="0"/>
              </a:rPr>
              <a:t>The Rod:</a:t>
            </a:r>
          </a:p>
          <a:p>
            <a:pPr algn="ctr"/>
            <a:r>
              <a:rPr lang="en-US" sz="2000" b="1" i="1" dirty="0">
                <a:solidFill>
                  <a:srgbClr val="FFFF00"/>
                </a:solidFill>
                <a:latin typeface="Calibri" panose="020F0502020204030204" pitchFamily="34" charset="0"/>
              </a:rPr>
              <a:t>It is a servant in the hands of Christ, who is partly a descendant of Jesse as well as of Ephraim, or of the house of Joseph, on whom there is laid much power. D&amp;C 133:4</a:t>
            </a:r>
          </a:p>
        </p:txBody>
      </p:sp>
      <p:grpSp>
        <p:nvGrpSpPr>
          <p:cNvPr id="15" name="Group 14"/>
          <p:cNvGrpSpPr/>
          <p:nvPr/>
        </p:nvGrpSpPr>
        <p:grpSpPr>
          <a:xfrm>
            <a:off x="7834125" y="2244684"/>
            <a:ext cx="4191000" cy="3181529"/>
            <a:chOff x="7306902" y="3467586"/>
            <a:chExt cx="4191000" cy="3181529"/>
          </a:xfrm>
        </p:grpSpPr>
        <p:pic>
          <p:nvPicPr>
            <p:cNvPr id="11" name="Picture 10" descr="http://us.123rf.com/400wm/400/400/luckypic/luckypic1108/luckypic110800205/10204946-tree-stump-and-green-leaf-isolated-on-white.jpg"/>
            <p:cNvPicPr>
              <a:picLocks noChangeAspect="1" noChangeArrowheads="1"/>
            </p:cNvPicPr>
            <p:nvPr/>
          </p:nvPicPr>
          <p:blipFill>
            <a:blip r:embed="rId4" cstate="print"/>
            <a:srcRect/>
            <a:stretch>
              <a:fillRect/>
            </a:stretch>
          </p:blipFill>
          <p:spPr bwMode="auto">
            <a:xfrm>
              <a:off x="7840302" y="3467586"/>
              <a:ext cx="2828686" cy="1973009"/>
            </a:xfrm>
            <a:prstGeom prst="rect">
              <a:avLst/>
            </a:prstGeom>
            <a:noFill/>
          </p:spPr>
        </p:pic>
        <p:sp>
          <p:nvSpPr>
            <p:cNvPr id="12" name="TextBox 11"/>
            <p:cNvSpPr txBox="1"/>
            <p:nvPr/>
          </p:nvSpPr>
          <p:spPr>
            <a:xfrm>
              <a:off x="7306902" y="5448786"/>
              <a:ext cx="4191000" cy="1200329"/>
            </a:xfrm>
            <a:prstGeom prst="rect">
              <a:avLst/>
            </a:prstGeom>
            <a:noFill/>
          </p:spPr>
          <p:txBody>
            <a:bodyPr wrap="square" rtlCol="0">
              <a:spAutoFit/>
            </a:bodyPr>
            <a:lstStyle/>
            <a:p>
              <a:pPr algn="ctr"/>
              <a:r>
                <a:rPr lang="en-US" dirty="0">
                  <a:solidFill>
                    <a:schemeClr val="bg1"/>
                  </a:solidFill>
                  <a:latin typeface="Calibri" panose="020F0502020204030204" pitchFamily="34" charset="0"/>
                </a:rPr>
                <a:t>Stem of Jesse= Most powerful part of tree providing support for the network of branches and twigs </a:t>
              </a:r>
            </a:p>
            <a:p>
              <a:pPr algn="ctr"/>
              <a:r>
                <a:rPr lang="en-US" dirty="0">
                  <a:solidFill>
                    <a:schemeClr val="bg1"/>
                  </a:solidFill>
                  <a:latin typeface="Calibri" panose="020F0502020204030204" pitchFamily="34" charset="0"/>
                </a:rPr>
                <a:t>Hebrew word for stump (Root word—</a:t>
              </a:r>
              <a:r>
                <a:rPr lang="en-US" dirty="0" err="1">
                  <a:solidFill>
                    <a:schemeClr val="bg1"/>
                  </a:solidFill>
                  <a:latin typeface="Calibri" panose="020F0502020204030204" pitchFamily="34" charset="0"/>
                </a:rPr>
                <a:t>geza</a:t>
              </a:r>
              <a:r>
                <a:rPr lang="en-US" dirty="0">
                  <a:solidFill>
                    <a:schemeClr val="bg1"/>
                  </a:solidFill>
                  <a:latin typeface="Calibri" panose="020F0502020204030204" pitchFamily="34" charset="0"/>
                </a:rPr>
                <a:t>)</a:t>
              </a:r>
            </a:p>
          </p:txBody>
        </p:sp>
      </p:grpSp>
      <p:grpSp>
        <p:nvGrpSpPr>
          <p:cNvPr id="10" name="Group 9"/>
          <p:cNvGrpSpPr/>
          <p:nvPr/>
        </p:nvGrpSpPr>
        <p:grpSpPr>
          <a:xfrm>
            <a:off x="759796" y="3563529"/>
            <a:ext cx="3200400" cy="2076510"/>
            <a:chOff x="4937911" y="4546623"/>
            <a:chExt cx="3200400" cy="2076510"/>
          </a:xfrm>
        </p:grpSpPr>
        <p:sp>
          <p:nvSpPr>
            <p:cNvPr id="13" name="TextBox 12"/>
            <p:cNvSpPr txBox="1"/>
            <p:nvPr/>
          </p:nvSpPr>
          <p:spPr>
            <a:xfrm>
              <a:off x="4937911" y="6223023"/>
              <a:ext cx="3200400" cy="400110"/>
            </a:xfrm>
            <a:prstGeom prst="rect">
              <a:avLst/>
            </a:prstGeom>
            <a:noFill/>
          </p:spPr>
          <p:txBody>
            <a:bodyPr wrap="square" rtlCol="0">
              <a:spAutoFit/>
            </a:bodyPr>
            <a:lstStyle/>
            <a:p>
              <a:r>
                <a:rPr lang="en-US" sz="2000" dirty="0">
                  <a:solidFill>
                    <a:schemeClr val="bg1"/>
                  </a:solidFill>
                  <a:latin typeface="Calibri" panose="020F0502020204030204" pitchFamily="34" charset="0"/>
                </a:rPr>
                <a:t>Rod = shoot = A servant</a:t>
              </a:r>
            </a:p>
          </p:txBody>
        </p:sp>
        <p:pic>
          <p:nvPicPr>
            <p:cNvPr id="14" name="Picture 4" descr="https://encrypted-tbn2.gstatic.com/images?q=tbn:ANd9GcTaremZT6u6ETrVEgBo9FW6LNLl15TOCZOwwJbjjMXueTaNxHzAXg"/>
            <p:cNvPicPr>
              <a:picLocks noChangeAspect="1" noChangeArrowheads="1"/>
            </p:cNvPicPr>
            <p:nvPr/>
          </p:nvPicPr>
          <p:blipFill>
            <a:blip r:embed="rId5" cstate="print"/>
            <a:srcRect r="36232" b="3825"/>
            <a:stretch>
              <a:fillRect/>
            </a:stretch>
          </p:blipFill>
          <p:spPr bwMode="auto">
            <a:xfrm>
              <a:off x="5395111" y="4546623"/>
              <a:ext cx="1676400" cy="1676400"/>
            </a:xfrm>
            <a:prstGeom prst="rect">
              <a:avLst/>
            </a:prstGeom>
            <a:noFill/>
          </p:spPr>
        </p:pic>
      </p:grpSp>
      <p:grpSp>
        <p:nvGrpSpPr>
          <p:cNvPr id="16" name="Group 15"/>
          <p:cNvGrpSpPr/>
          <p:nvPr/>
        </p:nvGrpSpPr>
        <p:grpSpPr>
          <a:xfrm>
            <a:off x="3917886" y="2761993"/>
            <a:ext cx="5025192" cy="4003673"/>
            <a:chOff x="4719991" y="2885104"/>
            <a:chExt cx="5025192" cy="4003673"/>
          </a:xfrm>
        </p:grpSpPr>
        <p:sp>
          <p:nvSpPr>
            <p:cNvPr id="17" name="TextBox 16"/>
            <p:cNvSpPr txBox="1"/>
            <p:nvPr/>
          </p:nvSpPr>
          <p:spPr>
            <a:xfrm>
              <a:off x="4719991" y="5442227"/>
              <a:ext cx="5025192" cy="1446550"/>
            </a:xfrm>
            <a:prstGeom prst="rect">
              <a:avLst/>
            </a:prstGeom>
            <a:noFill/>
          </p:spPr>
          <p:txBody>
            <a:bodyPr wrap="square" rtlCol="0">
              <a:spAutoFit/>
            </a:bodyPr>
            <a:lstStyle/>
            <a:p>
              <a:r>
                <a:rPr lang="en-US" sz="2000" dirty="0">
                  <a:solidFill>
                    <a:schemeClr val="bg1"/>
                  </a:solidFill>
                  <a:latin typeface="Calibri" panose="020F0502020204030204" pitchFamily="34" charset="0"/>
                </a:rPr>
                <a:t>Branch= a Great Leader among the Jews</a:t>
              </a:r>
            </a:p>
            <a:p>
              <a:r>
                <a:rPr lang="en-US" sz="2000" dirty="0">
                  <a:solidFill>
                    <a:schemeClr val="bg1"/>
                  </a:solidFill>
                  <a:latin typeface="Calibri" panose="020F0502020204030204" pitchFamily="34" charset="0"/>
                </a:rPr>
                <a:t>Hebrew—</a:t>
              </a:r>
              <a:r>
                <a:rPr lang="en-US" sz="2000" dirty="0" err="1">
                  <a:solidFill>
                    <a:schemeClr val="bg1"/>
                  </a:solidFill>
                  <a:latin typeface="Calibri" panose="020F0502020204030204" pitchFamily="34" charset="0"/>
                </a:rPr>
                <a:t>natzar</a:t>
              </a:r>
              <a:endParaRPr lang="en-US" sz="2000" dirty="0">
                <a:solidFill>
                  <a:schemeClr val="bg1"/>
                </a:solidFill>
                <a:latin typeface="Calibri" panose="020F0502020204030204" pitchFamily="34" charset="0"/>
              </a:endParaRPr>
            </a:p>
            <a:p>
              <a:r>
                <a:rPr lang="en-US" sz="1600" dirty="0">
                  <a:solidFill>
                    <a:schemeClr val="bg1"/>
                  </a:solidFill>
                  <a:latin typeface="Calibri" panose="020F0502020204030204" pitchFamily="34" charset="0"/>
                </a:rPr>
                <a:t>Daniel 11:7</a:t>
              </a:r>
            </a:p>
            <a:p>
              <a:r>
                <a:rPr lang="en-US" sz="1600" dirty="0">
                  <a:solidFill>
                    <a:schemeClr val="bg1"/>
                  </a:solidFill>
                  <a:latin typeface="Calibri" panose="020F0502020204030204" pitchFamily="34" charset="0"/>
                </a:rPr>
                <a:t>Jeremiah 23:5-6</a:t>
              </a:r>
            </a:p>
            <a:p>
              <a:r>
                <a:rPr lang="en-US" sz="1600" dirty="0">
                  <a:solidFill>
                    <a:schemeClr val="bg1"/>
                  </a:solidFill>
                  <a:latin typeface="Calibri" panose="020F0502020204030204" pitchFamily="34" charset="0"/>
                </a:rPr>
                <a:t>Hosea 3:5</a:t>
              </a:r>
            </a:p>
          </p:txBody>
        </p:sp>
        <p:pic>
          <p:nvPicPr>
            <p:cNvPr id="18" name="Picture 2" descr="http://www.bonsaihunk.us/ficusforum/FriendsPicsBonsai/BareBranches.jpg"/>
            <p:cNvPicPr>
              <a:picLocks noChangeAspect="1" noChangeArrowheads="1"/>
            </p:cNvPicPr>
            <p:nvPr/>
          </p:nvPicPr>
          <p:blipFill>
            <a:blip r:embed="rId6" cstate="print"/>
            <a:srcRect/>
            <a:stretch>
              <a:fillRect/>
            </a:stretch>
          </p:blipFill>
          <p:spPr bwMode="auto">
            <a:xfrm>
              <a:off x="5563547" y="2885104"/>
              <a:ext cx="2190750" cy="2352032"/>
            </a:xfrm>
            <a:prstGeom prst="rect">
              <a:avLst/>
            </a:prstGeom>
            <a:noFill/>
          </p:spPr>
        </p:pic>
      </p:grpSp>
      <p:sp>
        <p:nvSpPr>
          <p:cNvPr id="20" name="TextBox 19"/>
          <p:cNvSpPr txBox="1"/>
          <p:nvPr/>
        </p:nvSpPr>
        <p:spPr>
          <a:xfrm>
            <a:off x="9821501" y="6485999"/>
            <a:ext cx="2286000" cy="369332"/>
          </a:xfrm>
          <a:prstGeom prst="rect">
            <a:avLst/>
          </a:prstGeom>
          <a:noFill/>
        </p:spPr>
        <p:txBody>
          <a:bodyPr wrap="square" rtlCol="0">
            <a:spAutoFit/>
          </a:bodyPr>
          <a:lstStyle/>
          <a:p>
            <a:pPr algn="r"/>
            <a:r>
              <a:rPr lang="en-US" dirty="0">
                <a:solidFill>
                  <a:schemeClr val="bg2">
                    <a:lumMod val="90000"/>
                  </a:schemeClr>
                </a:solidFill>
                <a:latin typeface="Calibri" panose="020F0502020204030204" pitchFamily="34" charset="0"/>
              </a:rPr>
              <a:t>2 Nephi 21:1</a:t>
            </a:r>
          </a:p>
        </p:txBody>
      </p:sp>
    </p:spTree>
    <p:extLst>
      <p:ext uri="{BB962C8B-B14F-4D97-AF65-F5344CB8AC3E}">
        <p14:creationId xmlns:p14="http://schemas.microsoft.com/office/powerpoint/2010/main" val="3839091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447</TotalTime>
  <Words>6250</Words>
  <Application>Microsoft Office PowerPoint</Application>
  <PresentationFormat>Widescreen</PresentationFormat>
  <Paragraphs>506</Paragraphs>
  <Slides>35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35</vt:i4>
      </vt:variant>
    </vt:vector>
  </HeadingPairs>
  <TitlesOfParts>
    <vt:vector size="38" baseType="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lynda blau</dc:creator>
  <cp:lastModifiedBy>Brad Blau</cp:lastModifiedBy>
  <cp:revision>51</cp:revision>
  <dcterms:created xsi:type="dcterms:W3CDTF">2016-03-03T16:28:29Z</dcterms:created>
  <dcterms:modified xsi:type="dcterms:W3CDTF">2025-11-28T14:54:58Z</dcterms:modified>
</cp:coreProperties>
</file>