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63" r:id="rId2"/>
    <p:sldId id="260" r:id="rId3"/>
    <p:sldId id="257" r:id="rId4"/>
    <p:sldId id="264" r:id="rId5"/>
    <p:sldId id="265" r:id="rId6"/>
    <p:sldId id="267" r:id="rId7"/>
    <p:sldId id="266" r:id="rId8"/>
    <p:sldId id="268" r:id="rId9"/>
    <p:sldId id="262" r:id="rId10"/>
    <p:sldId id="270" r:id="rId11"/>
    <p:sldId id="271" r:id="rId12"/>
    <p:sldId id="259" r:id="rId13"/>
    <p:sldId id="272" r:id="rId14"/>
    <p:sldId id="273" r:id="rId15"/>
    <p:sldId id="274" r:id="rId16"/>
    <p:sldId id="275" r:id="rId17"/>
    <p:sldId id="276" r:id="rId18"/>
    <p:sldId id="280" r:id="rId19"/>
    <p:sldId id="277" r:id="rId20"/>
    <p:sldId id="279" r:id="rId21"/>
    <p:sldId id="278" r:id="rId22"/>
    <p:sldId id="281" r:id="rId23"/>
    <p:sldId id="258" r:id="rId24"/>
    <p:sldId id="261" r:id="rId25"/>
    <p:sldId id="269" r:id="rId26"/>
  </p:sldIdLst>
  <p:sldSz cx="12192000" cy="6858000"/>
  <p:notesSz cx="6858000" cy="9144000"/>
  <p:embeddedFontLst>
    <p:embeddedFont>
      <p:font typeface="Abadi"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4810"/>
    <a:srgbClr val="9D6717"/>
    <a:srgbClr val="F9E8B9"/>
    <a:srgbClr val="FCDDC4"/>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44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7D600B-6BC0-4DEE-9290-8FA373E59F5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1619011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7D600B-6BC0-4DEE-9290-8FA373E59F5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4083089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7D600B-6BC0-4DEE-9290-8FA373E59F5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108642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7D600B-6BC0-4DEE-9290-8FA373E59F5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257702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7D600B-6BC0-4DEE-9290-8FA373E59F5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1350754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7D600B-6BC0-4DEE-9290-8FA373E59F5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3670418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7D600B-6BC0-4DEE-9290-8FA373E59F56}"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992642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7D600B-6BC0-4DEE-9290-8FA373E59F56}" type="datetimeFigureOut">
              <a:rPr lang="en-US" smtClean="0"/>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1982481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7D600B-6BC0-4DEE-9290-8FA373E59F56}" type="datetimeFigureOut">
              <a:rPr lang="en-US" smtClean="0"/>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1066681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7D600B-6BC0-4DEE-9290-8FA373E59F5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365585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7D600B-6BC0-4DEE-9290-8FA373E59F5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26EC2-5ABE-4EDE-811F-E0CC5BFBCCA4}" type="slidenum">
              <a:rPr lang="en-US" smtClean="0"/>
              <a:t>‹#›</a:t>
            </a:fld>
            <a:endParaRPr lang="en-US"/>
          </a:p>
        </p:txBody>
      </p:sp>
    </p:spTree>
    <p:extLst>
      <p:ext uri="{BB962C8B-B14F-4D97-AF65-F5344CB8AC3E}">
        <p14:creationId xmlns:p14="http://schemas.microsoft.com/office/powerpoint/2010/main" val="433019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badi" panose="020B0604020202020204" charset="0"/>
              </a:defRPr>
            </a:lvl1pPr>
          </a:lstStyle>
          <a:p>
            <a:fld id="{907D600B-6BC0-4DEE-9290-8FA373E59F56}" type="datetimeFigureOut">
              <a:rPr lang="en-US" smtClean="0"/>
              <a:pPr/>
              <a:t>11/28/2025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badi" panose="020B060402020202020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badi" panose="020B0604020202020204" charset="0"/>
              </a:defRPr>
            </a:lvl1pPr>
          </a:lstStyle>
          <a:p>
            <a:fld id="{68526EC2-5ABE-4EDE-811F-E0CC5BFBCCA4}" type="slidenum">
              <a:rPr lang="en-US" smtClean="0"/>
              <a:pPr/>
              <a:t>‹#›</a:t>
            </a:fld>
            <a:endParaRPr lang="en-US" dirty="0"/>
          </a:p>
        </p:txBody>
      </p:sp>
    </p:spTree>
    <p:extLst>
      <p:ext uri="{BB962C8B-B14F-4D97-AF65-F5344CB8AC3E}">
        <p14:creationId xmlns:p14="http://schemas.microsoft.com/office/powerpoint/2010/main" val="3015283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badi" panose="020B06040202020202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adi"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adi"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adi"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3" Type="http://schemas.microsoft.com/office/2007/relationships/hdphoto" Target="../media/hdphoto1.wdp"/><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www.youtube.com/watch?v=m7Tu4zRBBSo"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6F7D40-7877-46B9-81BA-67BA632662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76200" y="1053411"/>
            <a:ext cx="12115800" cy="1754326"/>
          </a:xfrm>
          <a:prstGeom prst="rect">
            <a:avLst/>
          </a:prstGeom>
          <a:noFill/>
        </p:spPr>
        <p:txBody>
          <a:bodyPr wrap="square" rtlCol="0">
            <a:spAutoFit/>
          </a:bodyPr>
          <a:lstStyle/>
          <a:p>
            <a:pPr algn="ctr"/>
            <a:r>
              <a:rPr lang="en-US" sz="5400" dirty="0">
                <a:solidFill>
                  <a:schemeClr val="bg1"/>
                </a:solidFill>
                <a:latin typeface="Abadi" panose="020B0604020202020204" charset="0"/>
              </a:rPr>
              <a:t>The Savior, A Sure Foundation</a:t>
            </a:r>
          </a:p>
          <a:p>
            <a:pPr algn="ctr"/>
            <a:r>
              <a:rPr lang="en-US" sz="5400" dirty="0">
                <a:solidFill>
                  <a:schemeClr val="bg1"/>
                </a:solidFill>
                <a:latin typeface="Abadi" panose="020B0604020202020204" charset="0"/>
              </a:rPr>
              <a:t>Isaiah 24-28</a:t>
            </a:r>
          </a:p>
        </p:txBody>
      </p:sp>
      <p:grpSp>
        <p:nvGrpSpPr>
          <p:cNvPr id="5" name="Group 4"/>
          <p:cNvGrpSpPr/>
          <p:nvPr/>
        </p:nvGrpSpPr>
        <p:grpSpPr>
          <a:xfrm>
            <a:off x="1603151" y="2983116"/>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9" name="Group 68"/>
          <p:cNvGrpSpPr/>
          <p:nvPr/>
        </p:nvGrpSpPr>
        <p:grpSpPr>
          <a:xfrm>
            <a:off x="7051638" y="2630360"/>
            <a:ext cx="4095712" cy="3829641"/>
            <a:chOff x="1687629" y="1447800"/>
            <a:chExt cx="4095712" cy="3829641"/>
          </a:xfrm>
        </p:grpSpPr>
        <p:sp>
          <p:nvSpPr>
            <p:cNvPr id="70" name="Trapezoid 69"/>
            <p:cNvSpPr/>
            <p:nvPr/>
          </p:nvSpPr>
          <p:spPr>
            <a:xfrm rot="10800000">
              <a:off x="3048000" y="1447800"/>
              <a:ext cx="1371600" cy="1066800"/>
            </a:xfrm>
            <a:prstGeom prst="trapezoi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71" name="Group 70"/>
            <p:cNvGrpSpPr/>
            <p:nvPr/>
          </p:nvGrpSpPr>
          <p:grpSpPr>
            <a:xfrm>
              <a:off x="4114800" y="1905000"/>
              <a:ext cx="1668541" cy="3372441"/>
              <a:chOff x="4114800" y="1905000"/>
              <a:chExt cx="1668541" cy="3372441"/>
            </a:xfrm>
          </p:grpSpPr>
          <p:sp>
            <p:nvSpPr>
              <p:cNvPr id="79" name="Trapezoid 78"/>
              <p:cNvSpPr/>
              <p:nvPr/>
            </p:nvSpPr>
            <p:spPr>
              <a:xfrm rot="12542809">
                <a:off x="4114800" y="1905000"/>
                <a:ext cx="979714" cy="762000"/>
              </a:xfrm>
              <a:prstGeom prst="trapezoi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0" name="Trapezoid 79"/>
              <p:cNvSpPr/>
              <p:nvPr/>
            </p:nvSpPr>
            <p:spPr>
              <a:xfrm rot="14038756">
                <a:off x="4705338" y="2373289"/>
                <a:ext cx="763229" cy="718428"/>
              </a:xfrm>
              <a:prstGeom prst="trapezoi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1" name="Trapezoid 80"/>
              <p:cNvSpPr/>
              <p:nvPr/>
            </p:nvSpPr>
            <p:spPr>
              <a:xfrm rot="15326079">
                <a:off x="4980362" y="2888548"/>
                <a:ext cx="668819" cy="692045"/>
              </a:xfrm>
              <a:prstGeom prst="trapezoid">
                <a:avLst>
                  <a:gd name="adj" fmla="val 11533"/>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2" name="Trapezoid 81"/>
              <p:cNvSpPr/>
              <p:nvPr/>
            </p:nvSpPr>
            <p:spPr>
              <a:xfrm rot="15940348">
                <a:off x="5083947" y="3453494"/>
                <a:ext cx="652199" cy="692045"/>
              </a:xfrm>
              <a:prstGeom prst="trapezoid">
                <a:avLst>
                  <a:gd name="adj" fmla="val 11533"/>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3" name="Trapezoid 82"/>
              <p:cNvSpPr/>
              <p:nvPr/>
            </p:nvSpPr>
            <p:spPr>
              <a:xfrm rot="16200000">
                <a:off x="5111219" y="4000531"/>
                <a:ext cx="652199" cy="692045"/>
              </a:xfrm>
              <a:prstGeom prst="trapezoid">
                <a:avLst>
                  <a:gd name="adj" fmla="val 710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4" name="Trapezoid 83"/>
              <p:cNvSpPr/>
              <p:nvPr/>
            </p:nvSpPr>
            <p:spPr>
              <a:xfrm rot="16200000">
                <a:off x="5109615" y="4605319"/>
                <a:ext cx="652199" cy="692045"/>
              </a:xfrm>
              <a:prstGeom prst="trapezoid">
                <a:avLst>
                  <a:gd name="adj" fmla="val 0"/>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2" name="Group 71"/>
            <p:cNvGrpSpPr/>
            <p:nvPr/>
          </p:nvGrpSpPr>
          <p:grpSpPr>
            <a:xfrm flipH="1">
              <a:off x="1687629" y="1893771"/>
              <a:ext cx="1668541" cy="3362816"/>
              <a:chOff x="4114800" y="1905000"/>
              <a:chExt cx="1668541" cy="3362816"/>
            </a:xfrm>
          </p:grpSpPr>
          <p:sp>
            <p:nvSpPr>
              <p:cNvPr id="73" name="Trapezoid 72"/>
              <p:cNvSpPr/>
              <p:nvPr/>
            </p:nvSpPr>
            <p:spPr>
              <a:xfrm rot="12542809">
                <a:off x="4114800" y="1905000"/>
                <a:ext cx="979714" cy="762000"/>
              </a:xfrm>
              <a:prstGeom prst="trapezoi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4" name="Trapezoid 73"/>
              <p:cNvSpPr/>
              <p:nvPr/>
            </p:nvSpPr>
            <p:spPr>
              <a:xfrm rot="14038756">
                <a:off x="4705338" y="2373289"/>
                <a:ext cx="763229" cy="718428"/>
              </a:xfrm>
              <a:prstGeom prst="trapezoi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5" name="Trapezoid 74"/>
              <p:cNvSpPr/>
              <p:nvPr/>
            </p:nvSpPr>
            <p:spPr>
              <a:xfrm rot="15326079">
                <a:off x="4980362" y="2888548"/>
                <a:ext cx="668819" cy="692045"/>
              </a:xfrm>
              <a:prstGeom prst="trapezoid">
                <a:avLst>
                  <a:gd name="adj" fmla="val 11533"/>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6" name="Trapezoid 75"/>
              <p:cNvSpPr/>
              <p:nvPr/>
            </p:nvSpPr>
            <p:spPr>
              <a:xfrm rot="15940348">
                <a:off x="5083947" y="3453494"/>
                <a:ext cx="652199" cy="692045"/>
              </a:xfrm>
              <a:prstGeom prst="trapezoid">
                <a:avLst>
                  <a:gd name="adj" fmla="val 11533"/>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7" name="Trapezoid 76"/>
              <p:cNvSpPr/>
              <p:nvPr/>
            </p:nvSpPr>
            <p:spPr>
              <a:xfrm rot="16200000">
                <a:off x="5111219" y="4000531"/>
                <a:ext cx="652199" cy="692045"/>
              </a:xfrm>
              <a:prstGeom prst="trapezoid">
                <a:avLst>
                  <a:gd name="adj" fmla="val 710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8" name="Trapezoid 77"/>
              <p:cNvSpPr/>
              <p:nvPr/>
            </p:nvSpPr>
            <p:spPr>
              <a:xfrm rot="16200000">
                <a:off x="5109615" y="4595694"/>
                <a:ext cx="652199" cy="692045"/>
              </a:xfrm>
              <a:prstGeom prst="trapezoid">
                <a:avLst>
                  <a:gd name="adj" fmla="val 0"/>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2433997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Symbolic Feast</a:t>
            </a:r>
          </a:p>
        </p:txBody>
      </p:sp>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25:6-12  </a:t>
            </a:r>
          </a:p>
        </p:txBody>
      </p:sp>
      <p:sp>
        <p:nvSpPr>
          <p:cNvPr id="9" name="Rectangle 8"/>
          <p:cNvSpPr/>
          <p:nvPr/>
        </p:nvSpPr>
        <p:spPr>
          <a:xfrm>
            <a:off x="471157" y="2182074"/>
            <a:ext cx="4797868" cy="2862322"/>
          </a:xfrm>
          <a:prstGeom prst="rect">
            <a:avLst/>
          </a:prstGeom>
        </p:spPr>
        <p:txBody>
          <a:bodyPr wrap="square">
            <a:spAutoFit/>
          </a:bodyPr>
          <a:lstStyle/>
          <a:p>
            <a:r>
              <a:rPr lang="en-US" sz="3600" dirty="0">
                <a:solidFill>
                  <a:schemeClr val="bg1"/>
                </a:solidFill>
                <a:latin typeface="Abadi" panose="020B0604020202020204" charset="0"/>
              </a:rPr>
              <a:t>People of all nations will be invited to partake of the blessings of the gospel.</a:t>
            </a:r>
          </a:p>
        </p:txBody>
      </p:sp>
      <p:pic>
        <p:nvPicPr>
          <p:cNvPr id="12296" name="Picture 8" descr="https://prayernuggets.files.wordpress.com/2013/04/world-ma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323" y="2490442"/>
            <a:ext cx="3670783" cy="21547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5431971" y="794751"/>
            <a:ext cx="5595257" cy="5636503"/>
            <a:chOff x="644198" y="-307356"/>
            <a:chExt cx="7041399" cy="7093305"/>
          </a:xfrm>
        </p:grpSpPr>
        <p:grpSp>
          <p:nvGrpSpPr>
            <p:cNvPr id="17" name="Group 15"/>
            <p:cNvGrpSpPr/>
            <p:nvPr/>
          </p:nvGrpSpPr>
          <p:grpSpPr>
            <a:xfrm rot="5226098">
              <a:off x="1168690" y="2500132"/>
              <a:ext cx="703615" cy="1752600"/>
              <a:chOff x="5891782" y="1905000"/>
              <a:chExt cx="1271017" cy="3165915"/>
            </a:xfrm>
            <a:solidFill>
              <a:schemeClr val="tx1"/>
            </a:solidFill>
          </p:grpSpPr>
          <p:sp>
            <p:nvSpPr>
              <p:cNvPr id="108" name="Oval 10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9" name="Rounded Rectangle 10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0" name="Rounded Rectangle 10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1" name="Rounded Rectangle 11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2" name="Rounded Rectangle 11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8" name="Group 23"/>
            <p:cNvGrpSpPr/>
            <p:nvPr/>
          </p:nvGrpSpPr>
          <p:grpSpPr>
            <a:xfrm rot="1449427">
              <a:off x="2946854" y="4953045"/>
              <a:ext cx="703615" cy="1752600"/>
              <a:chOff x="7162800" y="1828800"/>
              <a:chExt cx="1271017" cy="3165915"/>
            </a:xfrm>
            <a:solidFill>
              <a:schemeClr val="tx1"/>
            </a:solidFill>
          </p:grpSpPr>
          <p:sp>
            <p:nvSpPr>
              <p:cNvPr id="103" name="Oval 10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4" name="Rounded Rectangle 10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5" name="Rounded Rectangle 10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6" name="Rounded Rectangle 10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7" name="Trapezoid 10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9" name="Group 18"/>
            <p:cNvGrpSpPr/>
            <p:nvPr/>
          </p:nvGrpSpPr>
          <p:grpSpPr>
            <a:xfrm rot="3055683">
              <a:off x="2101151" y="4328416"/>
              <a:ext cx="703615" cy="1752600"/>
              <a:chOff x="5891782" y="1905000"/>
              <a:chExt cx="1271017" cy="3165915"/>
            </a:xfrm>
            <a:solidFill>
              <a:schemeClr val="tx1"/>
            </a:solidFill>
          </p:grpSpPr>
          <p:sp>
            <p:nvSpPr>
              <p:cNvPr id="98" name="Oval 9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9" name="Rounded Rectangle 9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0" name="Rounded Rectangle 9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1" name="Rounded Rectangle 10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2" name="Rounded Rectangle 10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0" name="Group 23"/>
            <p:cNvGrpSpPr/>
            <p:nvPr/>
          </p:nvGrpSpPr>
          <p:grpSpPr>
            <a:xfrm rot="3356542">
              <a:off x="1503535" y="3572480"/>
              <a:ext cx="703615" cy="1752600"/>
              <a:chOff x="7162800" y="1828800"/>
              <a:chExt cx="1271017" cy="3165915"/>
            </a:xfrm>
            <a:solidFill>
              <a:schemeClr val="tx1"/>
            </a:solidFill>
          </p:grpSpPr>
          <p:sp>
            <p:nvSpPr>
              <p:cNvPr id="93" name="Oval 9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4" name="Rounded Rectangle 9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5" name="Rounded Rectangle 9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6" name="Rounded Rectangle 9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7" name="Trapezoid 9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1" name="Group 15"/>
            <p:cNvGrpSpPr/>
            <p:nvPr/>
          </p:nvGrpSpPr>
          <p:grpSpPr>
            <a:xfrm rot="15608756">
              <a:off x="6457489" y="2080396"/>
              <a:ext cx="703615" cy="1752600"/>
              <a:chOff x="5891782" y="1905000"/>
              <a:chExt cx="1271017" cy="3165915"/>
            </a:xfrm>
            <a:solidFill>
              <a:schemeClr val="tx1"/>
            </a:solidFill>
          </p:grpSpPr>
          <p:sp>
            <p:nvSpPr>
              <p:cNvPr id="88" name="Oval 8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9" name="Rounded Rectangle 8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0" name="Rounded Rectangle 8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1" name="Rounded Rectangle 9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2" name="Rounded Rectangle 9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2" name="Group 23"/>
            <p:cNvGrpSpPr/>
            <p:nvPr/>
          </p:nvGrpSpPr>
          <p:grpSpPr>
            <a:xfrm rot="12002144">
              <a:off x="4693461" y="-212664"/>
              <a:ext cx="703615" cy="1752600"/>
              <a:chOff x="7162800" y="1828800"/>
              <a:chExt cx="1271017" cy="3165915"/>
            </a:xfrm>
            <a:solidFill>
              <a:schemeClr val="tx1"/>
            </a:solidFill>
          </p:grpSpPr>
          <p:sp>
            <p:nvSpPr>
              <p:cNvPr id="83" name="Oval 8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4" name="Rounded Rectangle 8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5" name="Rounded Rectangle 8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6" name="Rounded Rectangle 8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7" name="Trapezoid 8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3" name="Group 22"/>
            <p:cNvGrpSpPr/>
            <p:nvPr/>
          </p:nvGrpSpPr>
          <p:grpSpPr>
            <a:xfrm rot="13438341">
              <a:off x="5496103" y="383109"/>
              <a:ext cx="703615" cy="1752600"/>
              <a:chOff x="5891782" y="1905000"/>
              <a:chExt cx="1271017" cy="3165915"/>
            </a:xfrm>
            <a:solidFill>
              <a:schemeClr val="tx1"/>
            </a:solidFill>
          </p:grpSpPr>
          <p:sp>
            <p:nvSpPr>
              <p:cNvPr id="78" name="Oval 7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9" name="Rounded Rectangle 7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0" name="Rounded Rectangle 7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1" name="Rounded Rectangle 8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2" name="Rounded Rectangle 8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4" name="Group 23"/>
            <p:cNvGrpSpPr/>
            <p:nvPr/>
          </p:nvGrpSpPr>
          <p:grpSpPr>
            <a:xfrm rot="13739200">
              <a:off x="6003947" y="1034640"/>
              <a:ext cx="703615" cy="1752600"/>
              <a:chOff x="7162800" y="1828800"/>
              <a:chExt cx="1271017" cy="3165915"/>
            </a:xfrm>
            <a:solidFill>
              <a:schemeClr val="tx1"/>
            </a:solidFill>
          </p:grpSpPr>
          <p:sp>
            <p:nvSpPr>
              <p:cNvPr id="73" name="Oval 7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4" name="Rounded Rectangle 7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5" name="Rounded Rectangle 7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6" name="Rounded Rectangle 7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7" name="Trapezoid 7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5" name="Group 15"/>
            <p:cNvGrpSpPr/>
            <p:nvPr/>
          </p:nvGrpSpPr>
          <p:grpSpPr>
            <a:xfrm rot="20995501">
              <a:off x="4212538" y="5033349"/>
              <a:ext cx="703615" cy="1752600"/>
              <a:chOff x="5891782" y="1905000"/>
              <a:chExt cx="1271017" cy="3165915"/>
            </a:xfrm>
            <a:solidFill>
              <a:schemeClr val="tx1"/>
            </a:solidFill>
          </p:grpSpPr>
          <p:sp>
            <p:nvSpPr>
              <p:cNvPr id="68" name="Oval 6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Rounded Rectangle 6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0" name="Rounded Rectangle 6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Rounded Rectangle 7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2" name="Rounded Rectangle 7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6" name="Group 23"/>
            <p:cNvGrpSpPr/>
            <p:nvPr/>
          </p:nvGrpSpPr>
          <p:grpSpPr>
            <a:xfrm rot="17388889">
              <a:off x="6448902" y="3129970"/>
              <a:ext cx="703615" cy="1752600"/>
              <a:chOff x="7162800" y="1828800"/>
              <a:chExt cx="1271017" cy="3165915"/>
            </a:xfrm>
            <a:solidFill>
              <a:schemeClr val="tx1"/>
            </a:solidFill>
          </p:grpSpPr>
          <p:sp>
            <p:nvSpPr>
              <p:cNvPr id="63" name="Oval 6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Rounded Rectangle 6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5" name="Rounded Rectangle 6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Rounded Rectangle 6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Trapezoid 6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7" name="Group 26"/>
            <p:cNvGrpSpPr/>
            <p:nvPr/>
          </p:nvGrpSpPr>
          <p:grpSpPr>
            <a:xfrm rot="18825086">
              <a:off x="5932514" y="3957019"/>
              <a:ext cx="703615" cy="1752600"/>
              <a:chOff x="5891782" y="1905000"/>
              <a:chExt cx="1271017" cy="3165915"/>
            </a:xfrm>
            <a:solidFill>
              <a:schemeClr val="tx1"/>
            </a:solidFill>
          </p:grpSpPr>
          <p:sp>
            <p:nvSpPr>
              <p:cNvPr id="58" name="Oval 5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9" name="Rounded Rectangle 5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0" name="Rounded Rectangle 5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1" name="Rounded Rectangle 6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Rounded Rectangle 6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8" name="Group 23"/>
            <p:cNvGrpSpPr/>
            <p:nvPr/>
          </p:nvGrpSpPr>
          <p:grpSpPr>
            <a:xfrm rot="19511270">
              <a:off x="5220610" y="4665219"/>
              <a:ext cx="703615" cy="1752600"/>
              <a:chOff x="7162800" y="1828800"/>
              <a:chExt cx="1271017" cy="3165915"/>
            </a:xfrm>
            <a:solidFill>
              <a:schemeClr val="tx1"/>
            </a:solidFill>
          </p:grpSpPr>
          <p:sp>
            <p:nvSpPr>
              <p:cNvPr id="53" name="Oval 5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Rounded Rectangle 5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Rounded Rectangle 5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Rounded Rectangle 5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Trapezoid 5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9" name="Group 15"/>
            <p:cNvGrpSpPr/>
            <p:nvPr/>
          </p:nvGrpSpPr>
          <p:grpSpPr>
            <a:xfrm rot="10185419">
              <a:off x="3638754" y="-307356"/>
              <a:ext cx="703615" cy="1752600"/>
              <a:chOff x="5891782" y="1905000"/>
              <a:chExt cx="1271017" cy="3165915"/>
            </a:xfrm>
            <a:solidFill>
              <a:schemeClr val="tx1"/>
            </a:solidFill>
          </p:grpSpPr>
          <p:sp>
            <p:nvSpPr>
              <p:cNvPr id="48" name="Oval 4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Rounded Rectangle 4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Rounded Rectangle 4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Rounded Rectangle 5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2" name="Rounded Rectangle 5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0" name="Group 23"/>
            <p:cNvGrpSpPr/>
            <p:nvPr/>
          </p:nvGrpSpPr>
          <p:grpSpPr>
            <a:xfrm rot="6578807">
              <a:off x="1291495" y="1585196"/>
              <a:ext cx="703615" cy="1752600"/>
              <a:chOff x="7162800" y="1828800"/>
              <a:chExt cx="1271017" cy="3165915"/>
            </a:xfrm>
            <a:solidFill>
              <a:schemeClr val="tx1"/>
            </a:solidFill>
          </p:grpSpPr>
          <p:sp>
            <p:nvSpPr>
              <p:cNvPr id="43" name="Oval 4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Rounded Rectangle 4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Rounded Rectangle 4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Rounded Rectangle 4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Trapezoid 4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1" name="Group 30"/>
            <p:cNvGrpSpPr/>
            <p:nvPr/>
          </p:nvGrpSpPr>
          <p:grpSpPr>
            <a:xfrm rot="8015004">
              <a:off x="1868208" y="675953"/>
              <a:ext cx="703615" cy="1752600"/>
              <a:chOff x="5891782" y="1905000"/>
              <a:chExt cx="1271017" cy="3165915"/>
            </a:xfrm>
            <a:solidFill>
              <a:schemeClr val="tx1"/>
            </a:solidFill>
          </p:grpSpPr>
          <p:sp>
            <p:nvSpPr>
              <p:cNvPr id="38" name="Oval 37"/>
              <p:cNvSpPr/>
              <p:nvPr/>
            </p:nvSpPr>
            <p:spPr>
              <a:xfrm>
                <a:off x="6019800" y="19050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Rounded Rectangle 38"/>
              <p:cNvSpPr/>
              <p:nvPr/>
            </p:nvSpPr>
            <p:spPr>
              <a:xfrm rot="2423263">
                <a:off x="6044184" y="43851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Rounded Rectangle 39"/>
              <p:cNvSpPr/>
              <p:nvPr/>
            </p:nvSpPr>
            <p:spPr>
              <a:xfrm>
                <a:off x="6324600" y="2819400"/>
                <a:ext cx="381000" cy="1828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Rounded Rectangle 40"/>
              <p:cNvSpPr/>
              <p:nvPr/>
            </p:nvSpPr>
            <p:spPr>
              <a:xfrm rot="18657015">
                <a:off x="6600982" y="43508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Rounded Rectangle 41"/>
              <p:cNvSpPr/>
              <p:nvPr/>
            </p:nvSpPr>
            <p:spPr>
              <a:xfrm rot="5400000">
                <a:off x="6336791" y="27971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2" name="Group 23"/>
            <p:cNvGrpSpPr/>
            <p:nvPr/>
          </p:nvGrpSpPr>
          <p:grpSpPr>
            <a:xfrm rot="8528669">
              <a:off x="2540048" y="103311"/>
              <a:ext cx="703615" cy="1752600"/>
              <a:chOff x="7162800" y="1828800"/>
              <a:chExt cx="1271017" cy="3165915"/>
            </a:xfrm>
            <a:solidFill>
              <a:schemeClr val="tx1"/>
            </a:solidFill>
          </p:grpSpPr>
          <p:sp>
            <p:nvSpPr>
              <p:cNvPr id="33" name="Oval 32"/>
              <p:cNvSpPr/>
              <p:nvPr/>
            </p:nvSpPr>
            <p:spPr>
              <a:xfrm>
                <a:off x="7290818" y="1828800"/>
                <a:ext cx="1016000" cy="1066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Rounded Rectangle 33"/>
              <p:cNvSpPr/>
              <p:nvPr/>
            </p:nvSpPr>
            <p:spPr>
              <a:xfrm rot="2423263">
                <a:off x="7315202" y="4308915"/>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Rounded Rectangle 34"/>
              <p:cNvSpPr/>
              <p:nvPr/>
            </p:nvSpPr>
            <p:spPr>
              <a:xfrm rot="18657015">
                <a:off x="7872000" y="4274607"/>
                <a:ext cx="381000" cy="6858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Rounded Rectangle 35"/>
              <p:cNvSpPr/>
              <p:nvPr/>
            </p:nvSpPr>
            <p:spPr>
              <a:xfrm rot="5400000">
                <a:off x="7607809" y="2720905"/>
                <a:ext cx="381000" cy="1271017"/>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7" name="Trapezoid 36"/>
              <p:cNvSpPr/>
              <p:nvPr/>
            </p:nvSpPr>
            <p:spPr>
              <a:xfrm>
                <a:off x="7315200" y="2743200"/>
                <a:ext cx="990600" cy="1828800"/>
              </a:xfrm>
              <a:prstGeom prst="trapezoid">
                <a:avLst>
                  <a:gd name="adj" fmla="val 33571"/>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4189347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Dark Veil Over the Earth</a:t>
            </a:r>
          </a:p>
        </p:txBody>
      </p:sp>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25:7-8  Alma 19:6  Ether 4:15  Moses 7:61  Revelation 7:17; 2:4  </a:t>
            </a:r>
          </a:p>
        </p:txBody>
      </p:sp>
      <p:sp>
        <p:nvSpPr>
          <p:cNvPr id="9" name="Rectangle 8"/>
          <p:cNvSpPr/>
          <p:nvPr/>
        </p:nvSpPr>
        <p:spPr>
          <a:xfrm>
            <a:off x="284144" y="1435602"/>
            <a:ext cx="6096000" cy="4708981"/>
          </a:xfrm>
          <a:prstGeom prst="rect">
            <a:avLst/>
          </a:prstGeom>
        </p:spPr>
        <p:txBody>
          <a:bodyPr>
            <a:spAutoFit/>
          </a:bodyPr>
          <a:lstStyle/>
          <a:p>
            <a:r>
              <a:rPr lang="en-US" sz="2000" dirty="0">
                <a:solidFill>
                  <a:schemeClr val="bg1"/>
                </a:solidFill>
                <a:latin typeface="Abadi" panose="020B0604020202020204" charset="0"/>
              </a:rPr>
              <a:t>This veil may be the “dark veil of unbelief”  which characterizes those of the latter days who reject the gospel.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Or, it could be a more literal “veil of darkness,” such as that described in Moses 7:61 when the heavens shall be darkened and “shall shake, and also the earth.”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But great joy will also follow, for the time will come when “the Lord God will wipe away tears from off all faces.”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This figure is used twice in the book of Revelation and obviously represents a millennial condition.</a:t>
            </a:r>
          </a:p>
        </p:txBody>
      </p:sp>
      <p:sp>
        <p:nvSpPr>
          <p:cNvPr id="3" name="Rectangle 2"/>
          <p:cNvSpPr/>
          <p:nvPr/>
        </p:nvSpPr>
        <p:spPr>
          <a:xfrm>
            <a:off x="4133151" y="772950"/>
            <a:ext cx="4564968" cy="400110"/>
          </a:xfrm>
          <a:prstGeom prst="rect">
            <a:avLst/>
          </a:prstGeom>
        </p:spPr>
        <p:txBody>
          <a:bodyPr wrap="none">
            <a:spAutoFit/>
          </a:bodyPr>
          <a:lstStyle/>
          <a:p>
            <a:r>
              <a:rPr lang="en-US" sz="2000" dirty="0">
                <a:solidFill>
                  <a:srgbClr val="FFFF00"/>
                </a:solidFill>
                <a:latin typeface="Abadi" panose="020B0604020202020204" charset="0"/>
              </a:rPr>
              <a:t> “the vail that is spread over all nations”</a:t>
            </a:r>
          </a:p>
        </p:txBody>
      </p:sp>
      <p:pic>
        <p:nvPicPr>
          <p:cNvPr id="12292" name="Picture 4" descr="http://hd.wallpaperswide.com/thumbs/dark_earth-t2.jpg"/>
          <p:cNvPicPr>
            <a:picLocks noChangeAspect="1" noChangeArrowheads="1"/>
          </p:cNvPicPr>
          <p:nvPr/>
        </p:nvPicPr>
        <p:blipFill rotWithShape="1">
          <a:blip r:embed="rId4">
            <a:extLst>
              <a:ext uri="{28A0092B-C50C-407E-A947-70E740481C1C}">
                <a14:useLocalDpi xmlns:a14="http://schemas.microsoft.com/office/drawing/2010/main" val="0"/>
              </a:ext>
            </a:extLst>
          </a:blip>
          <a:srcRect l="10467" t="7807" r="7292" b="10462"/>
          <a:stretch/>
        </p:blipFill>
        <p:spPr bwMode="auto">
          <a:xfrm>
            <a:off x="6728087" y="3654311"/>
            <a:ext cx="3995057" cy="2569029"/>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graceelgin.org/images/Ex_MosesVeil.jpg"/>
          <p:cNvPicPr>
            <a:picLocks noChangeAspect="1" noChangeArrowheads="1"/>
          </p:cNvPicPr>
          <p:nvPr/>
        </p:nvPicPr>
        <p:blipFill rotWithShape="1">
          <a:blip r:embed="rId5">
            <a:extLst>
              <a:ext uri="{28A0092B-C50C-407E-A947-70E740481C1C}">
                <a14:useLocalDpi xmlns:a14="http://schemas.microsoft.com/office/drawing/2010/main" val="0"/>
              </a:ext>
            </a:extLst>
          </a:blip>
          <a:srcRect l="50391" t="685"/>
          <a:stretch/>
        </p:blipFill>
        <p:spPr bwMode="auto">
          <a:xfrm>
            <a:off x="8538692" y="1210613"/>
            <a:ext cx="1408129" cy="211424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http://graceelgin.org/images/Ex_MosesVeil.jpg"/>
          <p:cNvPicPr>
            <a:picLocks noChangeAspect="1" noChangeArrowheads="1"/>
          </p:cNvPicPr>
          <p:nvPr/>
        </p:nvPicPr>
        <p:blipFill rotWithShape="1">
          <a:blip r:embed="rId5">
            <a:extLst>
              <a:ext uri="{28A0092B-C50C-407E-A947-70E740481C1C}">
                <a14:useLocalDpi xmlns:a14="http://schemas.microsoft.com/office/drawing/2010/main" val="0"/>
              </a:ext>
            </a:extLst>
          </a:blip>
          <a:srcRect t="-418" r="50911"/>
          <a:stretch/>
        </p:blipFill>
        <p:spPr bwMode="auto">
          <a:xfrm>
            <a:off x="7108372" y="1197429"/>
            <a:ext cx="1393371" cy="2137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35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2294"/>
                                        </p:tgtEl>
                                        <p:attrNameLst>
                                          <p:attrName>style.visibility</p:attrName>
                                        </p:attrNameLst>
                                      </p:cBhvr>
                                      <p:to>
                                        <p:strVal val="visible"/>
                                      </p:to>
                                    </p:set>
                                    <p:animEffect transition="in" filter="fade">
                                      <p:cBhvr>
                                        <p:cTn id="9" dur="500"/>
                                        <p:tgtEl>
                                          <p:spTgt spid="1229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2292"/>
                                        </p:tgtEl>
                                        <p:attrNameLst>
                                          <p:attrName>style.visibility</p:attrName>
                                        </p:attrNameLst>
                                      </p:cBhvr>
                                      <p:to>
                                        <p:strVal val="visible"/>
                                      </p:to>
                                    </p:set>
                                    <p:animEffect transition="in" filter="fade">
                                      <p:cBhvr>
                                        <p:cTn id="16" dur="500"/>
                                        <p:tgtEl>
                                          <p:spTgt spid="1229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The Marshmallow Experiment</a:t>
            </a:r>
          </a:p>
        </p:txBody>
      </p:sp>
      <p:grpSp>
        <p:nvGrpSpPr>
          <p:cNvPr id="2" name="Group 1"/>
          <p:cNvGrpSpPr/>
          <p:nvPr/>
        </p:nvGrpSpPr>
        <p:grpSpPr>
          <a:xfrm>
            <a:off x="206890" y="891079"/>
            <a:ext cx="6112543" cy="1631216"/>
            <a:chOff x="206890" y="891079"/>
            <a:chExt cx="6112543" cy="1631216"/>
          </a:xfrm>
        </p:grpSpPr>
        <p:sp>
          <p:nvSpPr>
            <p:cNvPr id="5" name="Rectangle 4"/>
            <p:cNvSpPr/>
            <p:nvPr/>
          </p:nvSpPr>
          <p:spPr>
            <a:xfrm>
              <a:off x="206890" y="891079"/>
              <a:ext cx="3412000" cy="1631216"/>
            </a:xfrm>
            <a:prstGeom prst="rect">
              <a:avLst/>
            </a:prstGeom>
          </p:spPr>
          <p:txBody>
            <a:bodyPr wrap="square">
              <a:spAutoFit/>
            </a:bodyPr>
            <a:lstStyle/>
            <a:p>
              <a:pPr fontAlgn="base"/>
              <a:r>
                <a:rPr lang="en-US" sz="2000" dirty="0">
                  <a:solidFill>
                    <a:schemeClr val="bg1"/>
                  </a:solidFill>
                  <a:latin typeface="Abadi" panose="020B0604020202020204" charset="0"/>
                </a:rPr>
                <a:t>In the late 1960s and early 1970s a professor conducted an experiment in which he showed three- to five-year-old children a marshmallow. </a:t>
              </a:r>
            </a:p>
          </p:txBody>
        </p:sp>
        <p:pic>
          <p:nvPicPr>
            <p:cNvPr id="1028" name="Picture 4" descr="http://www.kidsfirstsports.com/uploads/blog_images/38810d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6531" y="899635"/>
              <a:ext cx="2742902" cy="15428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415769" y="2656082"/>
            <a:ext cx="6649283" cy="1636639"/>
            <a:chOff x="415769" y="2656082"/>
            <a:chExt cx="6649283" cy="1636639"/>
          </a:xfrm>
        </p:grpSpPr>
        <p:sp>
          <p:nvSpPr>
            <p:cNvPr id="4" name="TextBox 3"/>
            <p:cNvSpPr txBox="1"/>
            <p:nvPr/>
          </p:nvSpPr>
          <p:spPr>
            <a:xfrm>
              <a:off x="415769" y="3210320"/>
              <a:ext cx="3676398" cy="1015663"/>
            </a:xfrm>
            <a:prstGeom prst="rect">
              <a:avLst/>
            </a:prstGeom>
            <a:noFill/>
          </p:spPr>
          <p:txBody>
            <a:bodyPr wrap="square" rtlCol="0">
              <a:spAutoFit/>
            </a:bodyPr>
            <a:lstStyle/>
            <a:p>
              <a:r>
                <a:rPr lang="en-US" sz="2000" dirty="0">
                  <a:solidFill>
                    <a:schemeClr val="bg1"/>
                  </a:solidFill>
                  <a:latin typeface="Abadi" panose="020B0604020202020204" charset="0"/>
                </a:rPr>
                <a:t>He then left the children alone and watched what happened behind a two-way mirror. </a:t>
              </a:r>
            </a:p>
          </p:txBody>
        </p:sp>
        <p:pic>
          <p:nvPicPr>
            <p:cNvPr id="1032" name="Picture 8" descr="https://earlychildhoodboston.files.wordpress.com/2011/03/marshmallow-test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5621" y="2656082"/>
              <a:ext cx="2869431" cy="16366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6988531" y="883477"/>
            <a:ext cx="4862857" cy="2860003"/>
            <a:chOff x="6988531" y="883477"/>
            <a:chExt cx="4862857" cy="2860003"/>
          </a:xfrm>
        </p:grpSpPr>
        <p:sp>
          <p:nvSpPr>
            <p:cNvPr id="49" name="Rectangle 48"/>
            <p:cNvSpPr/>
            <p:nvPr/>
          </p:nvSpPr>
          <p:spPr>
            <a:xfrm>
              <a:off x="6988531" y="883477"/>
              <a:ext cx="4104837" cy="1631216"/>
            </a:xfrm>
            <a:prstGeom prst="rect">
              <a:avLst/>
            </a:prstGeom>
          </p:spPr>
          <p:txBody>
            <a:bodyPr wrap="square">
              <a:spAutoFit/>
            </a:bodyPr>
            <a:lstStyle/>
            <a:p>
              <a:pPr fontAlgn="base"/>
              <a:r>
                <a:rPr lang="en-US" sz="2000" dirty="0">
                  <a:solidFill>
                    <a:schemeClr val="bg1"/>
                  </a:solidFill>
                  <a:latin typeface="Abadi" panose="020B0604020202020204" charset="0"/>
                </a:rPr>
                <a:t>He told them that they could eat that one marshmallow right away, or they could get two marshmallows if they waited 20 minutes.</a:t>
              </a:r>
            </a:p>
          </p:txBody>
        </p:sp>
        <p:pic>
          <p:nvPicPr>
            <p:cNvPr id="1036" name="Picture 12" descr="http://www.eatmedaily.com/wordpress/wp-content/uploads/2009/09/marshmallow.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2620" y="2139728"/>
              <a:ext cx="2848768" cy="16037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3114393" y="3915777"/>
            <a:ext cx="7686783" cy="1762148"/>
            <a:chOff x="3114393" y="3915777"/>
            <a:chExt cx="7686783" cy="1762148"/>
          </a:xfrm>
        </p:grpSpPr>
        <p:pic>
          <p:nvPicPr>
            <p:cNvPr id="1030" name="Picture 6" descr="http://blogs.worldbank.org/publicsphere/files/publicsphere/marshmellow-t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6074" y="3915777"/>
              <a:ext cx="2885102" cy="1579804"/>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3114393" y="4354486"/>
              <a:ext cx="4740894" cy="1323439"/>
            </a:xfrm>
            <a:prstGeom prst="rect">
              <a:avLst/>
            </a:prstGeom>
            <a:noFill/>
          </p:spPr>
          <p:txBody>
            <a:bodyPr wrap="square" rtlCol="0">
              <a:spAutoFit/>
            </a:bodyPr>
            <a:lstStyle/>
            <a:p>
              <a:r>
                <a:rPr lang="en-US" sz="2000" dirty="0">
                  <a:solidFill>
                    <a:schemeClr val="bg1"/>
                  </a:solidFill>
                  <a:latin typeface="Abadi" panose="020B0604020202020204" charset="0"/>
                </a:rPr>
                <a:t>Some of the children ate the marshmallow immediately; some could wait only a few minutes before giving in to temptation. </a:t>
              </a:r>
            </a:p>
          </p:txBody>
        </p:sp>
      </p:grpSp>
      <p:grpSp>
        <p:nvGrpSpPr>
          <p:cNvPr id="9" name="Group 8"/>
          <p:cNvGrpSpPr/>
          <p:nvPr/>
        </p:nvGrpSpPr>
        <p:grpSpPr>
          <a:xfrm>
            <a:off x="887100" y="5388532"/>
            <a:ext cx="6451865" cy="1366470"/>
            <a:chOff x="887100" y="5388532"/>
            <a:chExt cx="6451865" cy="1366470"/>
          </a:xfrm>
        </p:grpSpPr>
        <p:pic>
          <p:nvPicPr>
            <p:cNvPr id="1034" name="Picture 10" descr="http://www.nesta.org.uk/sites/default/files/marshmallow_experiment.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76834" y="5388532"/>
              <a:ext cx="2562131" cy="1366470"/>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p:cNvSpPr txBox="1"/>
            <p:nvPr/>
          </p:nvSpPr>
          <p:spPr>
            <a:xfrm>
              <a:off x="887100" y="5702307"/>
              <a:ext cx="5608435" cy="707886"/>
            </a:xfrm>
            <a:prstGeom prst="rect">
              <a:avLst/>
            </a:prstGeom>
            <a:noFill/>
          </p:spPr>
          <p:txBody>
            <a:bodyPr wrap="square" rtlCol="0">
              <a:spAutoFit/>
            </a:bodyPr>
            <a:lstStyle/>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Only 30 percent were able to wait.</a:t>
              </a:r>
            </a:p>
          </p:txBody>
        </p:sp>
      </p:grpSp>
      <p:grpSp>
        <p:nvGrpSpPr>
          <p:cNvPr id="19" name="Group 18"/>
          <p:cNvGrpSpPr/>
          <p:nvPr/>
        </p:nvGrpSpPr>
        <p:grpSpPr>
          <a:xfrm>
            <a:off x="887100" y="202713"/>
            <a:ext cx="680073" cy="586273"/>
            <a:chOff x="5736421" y="601406"/>
            <a:chExt cx="2547167" cy="2571816"/>
          </a:xfrm>
        </p:grpSpPr>
        <p:sp>
          <p:nvSpPr>
            <p:cNvPr id="20" name="Flowchart: Magnetic Disk 19"/>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1" name="Group 20"/>
            <p:cNvGrpSpPr/>
            <p:nvPr/>
          </p:nvGrpSpPr>
          <p:grpSpPr>
            <a:xfrm>
              <a:off x="6616031" y="1415144"/>
              <a:ext cx="136632" cy="283501"/>
              <a:chOff x="6616031" y="1415144"/>
              <a:chExt cx="136632" cy="283501"/>
            </a:xfrm>
          </p:grpSpPr>
          <p:sp>
            <p:nvSpPr>
              <p:cNvPr id="42" name="Oval 41"/>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Oval 42"/>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2" name="Group 21"/>
            <p:cNvGrpSpPr/>
            <p:nvPr/>
          </p:nvGrpSpPr>
          <p:grpSpPr>
            <a:xfrm>
              <a:off x="7094793" y="1428206"/>
              <a:ext cx="136632" cy="283501"/>
              <a:chOff x="6616031" y="1415144"/>
              <a:chExt cx="136632" cy="283501"/>
            </a:xfrm>
          </p:grpSpPr>
          <p:sp>
            <p:nvSpPr>
              <p:cNvPr id="40" name="Oval 39"/>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Oval 40"/>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3" name="Group 22"/>
            <p:cNvGrpSpPr/>
            <p:nvPr/>
          </p:nvGrpSpPr>
          <p:grpSpPr>
            <a:xfrm>
              <a:off x="7705777" y="1162359"/>
              <a:ext cx="577811" cy="345186"/>
              <a:chOff x="7705777" y="1162359"/>
              <a:chExt cx="577811" cy="345186"/>
            </a:xfrm>
          </p:grpSpPr>
          <p:cxnSp>
            <p:nvCxnSpPr>
              <p:cNvPr id="37" name="Straight Connector 36"/>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rot="14206433">
              <a:off x="5620108" y="1201346"/>
              <a:ext cx="577811" cy="345186"/>
              <a:chOff x="7705777" y="1162359"/>
              <a:chExt cx="577811" cy="345186"/>
            </a:xfrm>
          </p:grpSpPr>
          <p:cxnSp>
            <p:nvCxnSpPr>
              <p:cNvPr id="34" name="Straight Connector 33"/>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6455478" y="2494432"/>
              <a:ext cx="330844" cy="666561"/>
              <a:chOff x="6341706" y="2495743"/>
              <a:chExt cx="330844" cy="666561"/>
            </a:xfrm>
          </p:grpSpPr>
          <p:cxnSp>
            <p:nvCxnSpPr>
              <p:cNvPr id="32" name="Straight Connector 31"/>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flipH="1">
              <a:off x="7206039" y="2506661"/>
              <a:ext cx="335729" cy="666561"/>
              <a:chOff x="6327395" y="2495743"/>
              <a:chExt cx="335729" cy="666561"/>
            </a:xfrm>
          </p:grpSpPr>
          <p:cxnSp>
            <p:nvCxnSpPr>
              <p:cNvPr id="30" name="Straight Connector 29"/>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Oval 26"/>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Oval 27"/>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Moon 28"/>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58515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xit" presetSubtype="0" fill="hold" nodeType="withEffect">
                                  <p:stCondLst>
                                    <p:cond delay="0"/>
                                  </p:stCondLst>
                                  <p:childTnLst>
                                    <p:animEffect transition="out" filter="fade">
                                      <p:cBhvr>
                                        <p:cTn id="13" dur="500"/>
                                        <p:tgtEl>
                                          <p:spTgt spid="2"/>
                                        </p:tgtEl>
                                      </p:cBhvr>
                                    </p:animEffect>
                                    <p:set>
                                      <p:cBhvr>
                                        <p:cTn id="14" dur="1" fill="hold">
                                          <p:stCondLst>
                                            <p:cond delay="499"/>
                                          </p:stCondLst>
                                        </p:cTn>
                                        <p:tgtEl>
                                          <p:spTgt spid="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xit" presetSubtype="0" fill="hold" nodeType="with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xit" presetSubtype="0" fill="hold" nodeType="with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xit" presetSubtype="0" fill="hold" nodeType="withEffect">
                                  <p:stCondLst>
                                    <p:cond delay="0"/>
                                  </p:stCondLst>
                                  <p:childTnLst>
                                    <p:animEffect transition="out" filter="fad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25:6-12  </a:t>
            </a:r>
          </a:p>
        </p:txBody>
      </p:sp>
      <p:sp>
        <p:nvSpPr>
          <p:cNvPr id="9" name="Rectangle 8"/>
          <p:cNvSpPr/>
          <p:nvPr/>
        </p:nvSpPr>
        <p:spPr>
          <a:xfrm>
            <a:off x="593621" y="1401470"/>
            <a:ext cx="7551614" cy="3539430"/>
          </a:xfrm>
          <a:prstGeom prst="rect">
            <a:avLst/>
          </a:prstGeom>
        </p:spPr>
        <p:txBody>
          <a:bodyPr wrap="square">
            <a:spAutoFit/>
          </a:bodyPr>
          <a:lstStyle/>
          <a:p>
            <a:r>
              <a:rPr lang="en-US" sz="3200" dirty="0">
                <a:solidFill>
                  <a:schemeClr val="bg1"/>
                </a:solidFill>
                <a:latin typeface="Abadi" panose="020B0604020202020204" charset="0"/>
              </a:rPr>
              <a:t>“In the scriptures, the word </a:t>
            </a:r>
            <a:r>
              <a:rPr lang="en-US" sz="3200" i="1" dirty="0">
                <a:solidFill>
                  <a:schemeClr val="bg1"/>
                </a:solidFill>
                <a:latin typeface="Abadi" panose="020B0604020202020204" charset="0"/>
              </a:rPr>
              <a:t>wait </a:t>
            </a:r>
            <a:r>
              <a:rPr lang="en-US" sz="3200" dirty="0">
                <a:solidFill>
                  <a:schemeClr val="bg1"/>
                </a:solidFill>
                <a:latin typeface="Abadi" panose="020B0604020202020204" charset="0"/>
              </a:rPr>
              <a:t>means to hope, to anticipate, and to trust. </a:t>
            </a:r>
          </a:p>
          <a:p>
            <a:endParaRPr lang="en-US" sz="3200" dirty="0">
              <a:solidFill>
                <a:schemeClr val="bg1"/>
              </a:solidFill>
              <a:latin typeface="Abadi" panose="020B0604020202020204" charset="0"/>
            </a:endParaRPr>
          </a:p>
          <a:p>
            <a:r>
              <a:rPr lang="en-US" sz="3200" dirty="0">
                <a:solidFill>
                  <a:schemeClr val="bg1"/>
                </a:solidFill>
                <a:latin typeface="Abadi" panose="020B0604020202020204" charset="0"/>
              </a:rPr>
              <a:t>To hope and trust in the Lord requires faith, patience, humility, meekness, long-suffering, keeping the commandments, and enduring to the end.”</a:t>
            </a:r>
          </a:p>
        </p:txBody>
      </p:sp>
      <p:sp>
        <p:nvSpPr>
          <p:cNvPr id="113" name="TextBox 112"/>
          <p:cNvSpPr txBox="1"/>
          <p:nvPr/>
        </p:nvSpPr>
        <p:spPr>
          <a:xfrm>
            <a:off x="5165272" y="6411897"/>
            <a:ext cx="6896100" cy="338554"/>
          </a:xfrm>
          <a:prstGeom prst="rect">
            <a:avLst/>
          </a:prstGeom>
          <a:noFill/>
        </p:spPr>
        <p:txBody>
          <a:bodyPr wrap="square" rtlCol="0">
            <a:spAutoFit/>
          </a:bodyPr>
          <a:lstStyle/>
          <a:p>
            <a:pPr algn="r"/>
            <a:r>
              <a:rPr lang="en-US" sz="1600" dirty="0">
                <a:solidFill>
                  <a:schemeClr val="bg1"/>
                </a:solidFill>
                <a:latin typeface="Abadi" panose="020B0604020202020204" charset="0"/>
              </a:rPr>
              <a:t>(7)</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8521" y="1702220"/>
            <a:ext cx="2337707" cy="2937929"/>
          </a:xfrm>
          <a:prstGeom prst="rect">
            <a:avLst/>
          </a:prstGeom>
        </p:spPr>
      </p:pic>
    </p:spTree>
    <p:extLst>
      <p:ext uri="{BB962C8B-B14F-4D97-AF65-F5344CB8AC3E}">
        <p14:creationId xmlns:p14="http://schemas.microsoft.com/office/powerpoint/2010/main" val="199729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25:6-12  </a:t>
            </a:r>
          </a:p>
        </p:txBody>
      </p:sp>
      <p:sp>
        <p:nvSpPr>
          <p:cNvPr id="113" name="TextBox 112"/>
          <p:cNvSpPr txBox="1"/>
          <p:nvPr/>
        </p:nvSpPr>
        <p:spPr>
          <a:xfrm>
            <a:off x="5165272" y="6411897"/>
            <a:ext cx="6896100" cy="338554"/>
          </a:xfrm>
          <a:prstGeom prst="rect">
            <a:avLst/>
          </a:prstGeom>
          <a:noFill/>
        </p:spPr>
        <p:txBody>
          <a:bodyPr wrap="square" rtlCol="0">
            <a:spAutoFit/>
          </a:bodyPr>
          <a:lstStyle/>
          <a:p>
            <a:pPr algn="r"/>
            <a:r>
              <a:rPr lang="en-US" sz="1600" dirty="0">
                <a:solidFill>
                  <a:schemeClr val="bg1"/>
                </a:solidFill>
                <a:latin typeface="Abadi" panose="020B0604020202020204" charset="0"/>
              </a:rPr>
              <a:t>(7)</a:t>
            </a:r>
          </a:p>
        </p:txBody>
      </p:sp>
      <p:grpSp>
        <p:nvGrpSpPr>
          <p:cNvPr id="7" name="Group 6"/>
          <p:cNvGrpSpPr/>
          <p:nvPr/>
        </p:nvGrpSpPr>
        <p:grpSpPr>
          <a:xfrm>
            <a:off x="337457" y="348342"/>
            <a:ext cx="11342914" cy="5869379"/>
            <a:chOff x="3124200" y="4267200"/>
            <a:chExt cx="2514600" cy="2057400"/>
          </a:xfrm>
        </p:grpSpPr>
        <p:sp>
          <p:nvSpPr>
            <p:cNvPr id="8" name="Frame 7"/>
            <p:cNvSpPr/>
            <p:nvPr/>
          </p:nvSpPr>
          <p:spPr>
            <a:xfrm>
              <a:off x="3124200" y="4267200"/>
              <a:ext cx="2514600" cy="2057400"/>
            </a:xfrm>
            <a:prstGeom prst="frame">
              <a:avLst>
                <a:gd name="adj1" fmla="val 7113"/>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0" name="Rectangle 9"/>
            <p:cNvSpPr/>
            <p:nvPr/>
          </p:nvSpPr>
          <p:spPr>
            <a:xfrm>
              <a:off x="3213490" y="4419600"/>
              <a:ext cx="2345673" cy="1752600"/>
            </a:xfrm>
            <a:prstGeom prst="rect">
              <a:avLst/>
            </a:prstGeom>
            <a:blipFill>
              <a:blip r:embed="rId4"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0" name="Group 39"/>
          <p:cNvGrpSpPr/>
          <p:nvPr/>
        </p:nvGrpSpPr>
        <p:grpSpPr>
          <a:xfrm>
            <a:off x="1055914" y="1058606"/>
            <a:ext cx="2928257" cy="1249165"/>
            <a:chOff x="1055914" y="1058606"/>
            <a:chExt cx="2928257" cy="1249165"/>
          </a:xfrm>
        </p:grpSpPr>
        <p:grpSp>
          <p:nvGrpSpPr>
            <p:cNvPr id="14" name="Group 13"/>
            <p:cNvGrpSpPr/>
            <p:nvPr/>
          </p:nvGrpSpPr>
          <p:grpSpPr>
            <a:xfrm>
              <a:off x="1055914" y="1058606"/>
              <a:ext cx="1469131" cy="1249165"/>
              <a:chOff x="5736421" y="601406"/>
              <a:chExt cx="2547167" cy="2571816"/>
            </a:xfrm>
          </p:grpSpPr>
          <p:sp>
            <p:nvSpPr>
              <p:cNvPr id="15" name="Flowchart: Magnetic Disk 14"/>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6" name="Group 15"/>
              <p:cNvGrpSpPr/>
              <p:nvPr/>
            </p:nvGrpSpPr>
            <p:grpSpPr>
              <a:xfrm>
                <a:off x="6616031" y="1415144"/>
                <a:ext cx="136632" cy="283501"/>
                <a:chOff x="6616031" y="1415144"/>
                <a:chExt cx="136632" cy="283501"/>
              </a:xfrm>
            </p:grpSpPr>
            <p:sp>
              <p:nvSpPr>
                <p:cNvPr id="37" name="Oval 36"/>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Oval 37"/>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7" name="Group 16"/>
              <p:cNvGrpSpPr/>
              <p:nvPr/>
            </p:nvGrpSpPr>
            <p:grpSpPr>
              <a:xfrm>
                <a:off x="7094793" y="1428206"/>
                <a:ext cx="136632" cy="283501"/>
                <a:chOff x="6616031" y="1415144"/>
                <a:chExt cx="136632" cy="283501"/>
              </a:xfrm>
            </p:grpSpPr>
            <p:sp>
              <p:nvSpPr>
                <p:cNvPr id="35" name="Oval 34"/>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6" name="Oval 35"/>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8" name="Group 17"/>
              <p:cNvGrpSpPr/>
              <p:nvPr/>
            </p:nvGrpSpPr>
            <p:grpSpPr>
              <a:xfrm>
                <a:off x="7705777" y="1162359"/>
                <a:ext cx="577811" cy="345186"/>
                <a:chOff x="7705777" y="1162359"/>
                <a:chExt cx="577811" cy="345186"/>
              </a:xfrm>
            </p:grpSpPr>
            <p:cxnSp>
              <p:nvCxnSpPr>
                <p:cNvPr id="32" name="Straight Connector 31"/>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rot="14206433">
                <a:off x="5620108" y="1201346"/>
                <a:ext cx="577811" cy="345186"/>
                <a:chOff x="7705777" y="1162359"/>
                <a:chExt cx="577811" cy="345186"/>
              </a:xfrm>
            </p:grpSpPr>
            <p:cxnSp>
              <p:nvCxnSpPr>
                <p:cNvPr id="29" name="Straight Connector 28"/>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6455478" y="2494432"/>
                <a:ext cx="330844" cy="666561"/>
                <a:chOff x="6341706" y="2495743"/>
                <a:chExt cx="330844" cy="666561"/>
              </a:xfrm>
            </p:grpSpPr>
            <p:cxnSp>
              <p:nvCxnSpPr>
                <p:cNvPr id="27" name="Straight Connector 26"/>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flipH="1">
                <a:off x="7206039" y="2506661"/>
                <a:ext cx="335729" cy="666561"/>
                <a:chOff x="6327395" y="2495743"/>
                <a:chExt cx="335729" cy="666561"/>
              </a:xfrm>
            </p:grpSpPr>
            <p:cxnSp>
              <p:nvCxnSpPr>
                <p:cNvPr id="25" name="Straight Connector 24"/>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Oval 21"/>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Oval 22"/>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Moon 23"/>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9" name="Group 38"/>
            <p:cNvGrpSpPr/>
            <p:nvPr/>
          </p:nvGrpSpPr>
          <p:grpSpPr>
            <a:xfrm>
              <a:off x="2601686" y="1208314"/>
              <a:ext cx="1382485" cy="566057"/>
              <a:chOff x="2601686" y="1208314"/>
              <a:chExt cx="1382485" cy="566057"/>
            </a:xfrm>
          </p:grpSpPr>
          <p:sp>
            <p:nvSpPr>
              <p:cNvPr id="5" name="Rounded Rectangle 4"/>
              <p:cNvSpPr/>
              <p:nvPr/>
            </p:nvSpPr>
            <p:spPr>
              <a:xfrm>
                <a:off x="2601686" y="1208314"/>
                <a:ext cx="1382485" cy="566057"/>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 name="TextBox 5"/>
              <p:cNvSpPr txBox="1"/>
              <p:nvPr/>
            </p:nvSpPr>
            <p:spPr>
              <a:xfrm>
                <a:off x="2822861" y="1285021"/>
                <a:ext cx="883433" cy="461665"/>
              </a:xfrm>
              <a:prstGeom prst="rect">
                <a:avLst/>
              </a:prstGeom>
              <a:noFill/>
            </p:spPr>
            <p:txBody>
              <a:bodyPr wrap="square" rtlCol="0">
                <a:spAutoFit/>
              </a:bodyPr>
              <a:lstStyle/>
              <a:p>
                <a:r>
                  <a:rPr lang="en-US" sz="2400" dirty="0">
                    <a:latin typeface="Abadi" panose="020B0604020202020204" charset="0"/>
                  </a:rPr>
                  <a:t>Faith</a:t>
                </a:r>
              </a:p>
            </p:txBody>
          </p:sp>
        </p:grpSp>
      </p:grpSp>
      <p:grpSp>
        <p:nvGrpSpPr>
          <p:cNvPr id="43" name="Group 42"/>
          <p:cNvGrpSpPr/>
          <p:nvPr/>
        </p:nvGrpSpPr>
        <p:grpSpPr>
          <a:xfrm>
            <a:off x="4531886" y="1522699"/>
            <a:ext cx="2928257" cy="1249165"/>
            <a:chOff x="1055914" y="1058606"/>
            <a:chExt cx="2928257" cy="1249165"/>
          </a:xfrm>
        </p:grpSpPr>
        <p:grpSp>
          <p:nvGrpSpPr>
            <p:cNvPr id="44" name="Group 43"/>
            <p:cNvGrpSpPr/>
            <p:nvPr/>
          </p:nvGrpSpPr>
          <p:grpSpPr>
            <a:xfrm>
              <a:off x="1055914" y="1058606"/>
              <a:ext cx="1469131" cy="1249165"/>
              <a:chOff x="5736421" y="601406"/>
              <a:chExt cx="2547167" cy="2571816"/>
            </a:xfrm>
          </p:grpSpPr>
          <p:sp>
            <p:nvSpPr>
              <p:cNvPr id="48" name="Flowchart: Magnetic Disk 47"/>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49" name="Group 48"/>
              <p:cNvGrpSpPr/>
              <p:nvPr/>
            </p:nvGrpSpPr>
            <p:grpSpPr>
              <a:xfrm>
                <a:off x="6616031" y="1415144"/>
                <a:ext cx="136632" cy="283501"/>
                <a:chOff x="6616031" y="1415144"/>
                <a:chExt cx="136632" cy="283501"/>
              </a:xfrm>
            </p:grpSpPr>
            <p:sp>
              <p:nvSpPr>
                <p:cNvPr id="70" name="Oval 69"/>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Oval 70"/>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50" name="Group 49"/>
              <p:cNvGrpSpPr/>
              <p:nvPr/>
            </p:nvGrpSpPr>
            <p:grpSpPr>
              <a:xfrm>
                <a:off x="7094793" y="1428206"/>
                <a:ext cx="136632" cy="283501"/>
                <a:chOff x="6616031" y="1415144"/>
                <a:chExt cx="136632" cy="283501"/>
              </a:xfrm>
            </p:grpSpPr>
            <p:sp>
              <p:nvSpPr>
                <p:cNvPr id="68" name="Oval 67"/>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Oval 68"/>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51" name="Group 50"/>
              <p:cNvGrpSpPr/>
              <p:nvPr/>
            </p:nvGrpSpPr>
            <p:grpSpPr>
              <a:xfrm>
                <a:off x="7705777" y="1162359"/>
                <a:ext cx="577811" cy="345186"/>
                <a:chOff x="7705777" y="1162359"/>
                <a:chExt cx="577811" cy="345186"/>
              </a:xfrm>
            </p:grpSpPr>
            <p:cxnSp>
              <p:nvCxnSpPr>
                <p:cNvPr id="65" name="Straight Connector 64"/>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rot="14206433">
                <a:off x="5620108" y="1201346"/>
                <a:ext cx="577811" cy="345186"/>
                <a:chOff x="7705777" y="1162359"/>
                <a:chExt cx="577811" cy="345186"/>
              </a:xfrm>
            </p:grpSpPr>
            <p:cxnSp>
              <p:nvCxnSpPr>
                <p:cNvPr id="62" name="Straight Connector 61"/>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Group 52"/>
              <p:cNvGrpSpPr/>
              <p:nvPr/>
            </p:nvGrpSpPr>
            <p:grpSpPr>
              <a:xfrm>
                <a:off x="6455478" y="2494432"/>
                <a:ext cx="330844" cy="666561"/>
                <a:chOff x="6341706" y="2495743"/>
                <a:chExt cx="330844" cy="666561"/>
              </a:xfrm>
            </p:grpSpPr>
            <p:cxnSp>
              <p:nvCxnSpPr>
                <p:cNvPr id="60" name="Straight Connector 59"/>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flipH="1">
                <a:off x="7206039" y="2506661"/>
                <a:ext cx="335729" cy="666561"/>
                <a:chOff x="6327395" y="2495743"/>
                <a:chExt cx="335729" cy="666561"/>
              </a:xfrm>
            </p:grpSpPr>
            <p:cxnSp>
              <p:nvCxnSpPr>
                <p:cNvPr id="58" name="Straight Connector 57"/>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Oval 54"/>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Oval 55"/>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Moon 56"/>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5" name="Group 44"/>
            <p:cNvGrpSpPr/>
            <p:nvPr/>
          </p:nvGrpSpPr>
          <p:grpSpPr>
            <a:xfrm>
              <a:off x="2474765" y="1208314"/>
              <a:ext cx="1509406" cy="864148"/>
              <a:chOff x="2474765" y="1208314"/>
              <a:chExt cx="1509406" cy="864148"/>
            </a:xfrm>
          </p:grpSpPr>
          <p:sp>
            <p:nvSpPr>
              <p:cNvPr id="46" name="Rounded Rectangle 45"/>
              <p:cNvSpPr/>
              <p:nvPr/>
            </p:nvSpPr>
            <p:spPr>
              <a:xfrm>
                <a:off x="2601686" y="1208314"/>
                <a:ext cx="1382485" cy="864148"/>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TextBox 46"/>
              <p:cNvSpPr txBox="1"/>
              <p:nvPr/>
            </p:nvSpPr>
            <p:spPr>
              <a:xfrm>
                <a:off x="2474765" y="1320350"/>
                <a:ext cx="1498187" cy="646331"/>
              </a:xfrm>
              <a:prstGeom prst="rect">
                <a:avLst/>
              </a:prstGeom>
              <a:noFill/>
            </p:spPr>
            <p:txBody>
              <a:bodyPr wrap="square" rtlCol="0">
                <a:spAutoFit/>
              </a:bodyPr>
              <a:lstStyle/>
              <a:p>
                <a:pPr algn="ctr"/>
                <a:r>
                  <a:rPr lang="en-US" b="1" dirty="0">
                    <a:latin typeface="Abadi" panose="020B0604020202020204" charset="0"/>
                  </a:rPr>
                  <a:t>Answers to prayers</a:t>
                </a:r>
              </a:p>
            </p:txBody>
          </p:sp>
        </p:grpSp>
      </p:grpSp>
      <p:grpSp>
        <p:nvGrpSpPr>
          <p:cNvPr id="72" name="Group 71"/>
          <p:cNvGrpSpPr/>
          <p:nvPr/>
        </p:nvGrpSpPr>
        <p:grpSpPr>
          <a:xfrm>
            <a:off x="7629679" y="992374"/>
            <a:ext cx="2986107" cy="1249165"/>
            <a:chOff x="1055914" y="1058606"/>
            <a:chExt cx="2986107" cy="1249165"/>
          </a:xfrm>
        </p:grpSpPr>
        <p:grpSp>
          <p:nvGrpSpPr>
            <p:cNvPr id="73" name="Group 72"/>
            <p:cNvGrpSpPr/>
            <p:nvPr/>
          </p:nvGrpSpPr>
          <p:grpSpPr>
            <a:xfrm>
              <a:off x="1055914" y="1058606"/>
              <a:ext cx="1469131" cy="1249165"/>
              <a:chOff x="5736421" y="601406"/>
              <a:chExt cx="2547167" cy="2571816"/>
            </a:xfrm>
          </p:grpSpPr>
          <p:sp>
            <p:nvSpPr>
              <p:cNvPr id="77" name="Flowchart: Magnetic Disk 76"/>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78" name="Group 77"/>
              <p:cNvGrpSpPr/>
              <p:nvPr/>
            </p:nvGrpSpPr>
            <p:grpSpPr>
              <a:xfrm>
                <a:off x="6616031" y="1415144"/>
                <a:ext cx="136632" cy="283501"/>
                <a:chOff x="6616031" y="1415144"/>
                <a:chExt cx="136632" cy="283501"/>
              </a:xfrm>
            </p:grpSpPr>
            <p:sp>
              <p:nvSpPr>
                <p:cNvPr id="99" name="Oval 98"/>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0" name="Oval 99"/>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9" name="Group 78"/>
              <p:cNvGrpSpPr/>
              <p:nvPr/>
            </p:nvGrpSpPr>
            <p:grpSpPr>
              <a:xfrm>
                <a:off x="7094793" y="1428206"/>
                <a:ext cx="136632" cy="283501"/>
                <a:chOff x="6616031" y="1415144"/>
                <a:chExt cx="136632" cy="283501"/>
              </a:xfrm>
            </p:grpSpPr>
            <p:sp>
              <p:nvSpPr>
                <p:cNvPr id="97" name="Oval 96"/>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8" name="Oval 97"/>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80" name="Group 79"/>
              <p:cNvGrpSpPr/>
              <p:nvPr/>
            </p:nvGrpSpPr>
            <p:grpSpPr>
              <a:xfrm>
                <a:off x="7705777" y="1162359"/>
                <a:ext cx="577811" cy="345186"/>
                <a:chOff x="7705777" y="1162359"/>
                <a:chExt cx="577811" cy="345186"/>
              </a:xfrm>
            </p:grpSpPr>
            <p:cxnSp>
              <p:nvCxnSpPr>
                <p:cNvPr id="94" name="Straight Connector 93"/>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rot="14206433">
                <a:off x="5620108" y="1201346"/>
                <a:ext cx="577811" cy="345186"/>
                <a:chOff x="7705777" y="1162359"/>
                <a:chExt cx="577811" cy="345186"/>
              </a:xfrm>
            </p:grpSpPr>
            <p:cxnSp>
              <p:nvCxnSpPr>
                <p:cNvPr id="91" name="Straight Connector 90"/>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81"/>
              <p:cNvGrpSpPr/>
              <p:nvPr/>
            </p:nvGrpSpPr>
            <p:grpSpPr>
              <a:xfrm>
                <a:off x="6455478" y="2494432"/>
                <a:ext cx="330844" cy="666561"/>
                <a:chOff x="6341706" y="2495743"/>
                <a:chExt cx="330844" cy="666561"/>
              </a:xfrm>
            </p:grpSpPr>
            <p:cxnSp>
              <p:nvCxnSpPr>
                <p:cNvPr id="89" name="Straight Connector 88"/>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flipH="1">
                <a:off x="7206039" y="2506661"/>
                <a:ext cx="335729" cy="666561"/>
                <a:chOff x="6327395" y="2495743"/>
                <a:chExt cx="335729" cy="666561"/>
              </a:xfrm>
            </p:grpSpPr>
            <p:cxnSp>
              <p:nvCxnSpPr>
                <p:cNvPr id="87" name="Straight Connector 86"/>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4" name="Oval 83"/>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5" name="Oval 84"/>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6" name="Moon 85"/>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4" name="Group 73"/>
            <p:cNvGrpSpPr/>
            <p:nvPr/>
          </p:nvGrpSpPr>
          <p:grpSpPr>
            <a:xfrm>
              <a:off x="2543834" y="1208314"/>
              <a:ext cx="1498187" cy="566057"/>
              <a:chOff x="2543834" y="1208314"/>
              <a:chExt cx="1498187" cy="566057"/>
            </a:xfrm>
          </p:grpSpPr>
          <p:sp>
            <p:nvSpPr>
              <p:cNvPr id="75" name="Rounded Rectangle 74"/>
              <p:cNvSpPr/>
              <p:nvPr/>
            </p:nvSpPr>
            <p:spPr>
              <a:xfrm>
                <a:off x="2601686" y="1208314"/>
                <a:ext cx="1382485" cy="566057"/>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6" name="TextBox 75"/>
              <p:cNvSpPr txBox="1"/>
              <p:nvPr/>
            </p:nvSpPr>
            <p:spPr>
              <a:xfrm>
                <a:off x="2543834" y="1327724"/>
                <a:ext cx="1498187" cy="400110"/>
              </a:xfrm>
              <a:prstGeom prst="rect">
                <a:avLst/>
              </a:prstGeom>
              <a:noFill/>
            </p:spPr>
            <p:txBody>
              <a:bodyPr wrap="square" rtlCol="0">
                <a:spAutoFit/>
              </a:bodyPr>
              <a:lstStyle/>
              <a:p>
                <a:pPr algn="ctr"/>
                <a:r>
                  <a:rPr lang="en-US" sz="2000" b="1" dirty="0">
                    <a:latin typeface="Abadi" panose="020B0604020202020204" charset="0"/>
                  </a:rPr>
                  <a:t>Revelation</a:t>
                </a:r>
              </a:p>
            </p:txBody>
          </p:sp>
        </p:grpSp>
      </p:grpSp>
      <p:grpSp>
        <p:nvGrpSpPr>
          <p:cNvPr id="101" name="Group 100"/>
          <p:cNvGrpSpPr/>
          <p:nvPr/>
        </p:nvGrpSpPr>
        <p:grpSpPr>
          <a:xfrm>
            <a:off x="804356" y="2623287"/>
            <a:ext cx="2990736" cy="1249165"/>
            <a:chOff x="1055914" y="1058606"/>
            <a:chExt cx="2990736" cy="1249165"/>
          </a:xfrm>
        </p:grpSpPr>
        <p:grpSp>
          <p:nvGrpSpPr>
            <p:cNvPr id="102" name="Group 101"/>
            <p:cNvGrpSpPr/>
            <p:nvPr/>
          </p:nvGrpSpPr>
          <p:grpSpPr>
            <a:xfrm>
              <a:off x="1055914" y="1058606"/>
              <a:ext cx="1469131" cy="1249165"/>
              <a:chOff x="5736421" y="601406"/>
              <a:chExt cx="2547167" cy="2571816"/>
            </a:xfrm>
          </p:grpSpPr>
          <p:sp>
            <p:nvSpPr>
              <p:cNvPr id="106" name="Flowchart: Magnetic Disk 105"/>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07" name="Group 106"/>
              <p:cNvGrpSpPr/>
              <p:nvPr/>
            </p:nvGrpSpPr>
            <p:grpSpPr>
              <a:xfrm>
                <a:off x="6616031" y="1415144"/>
                <a:ext cx="136632" cy="283501"/>
                <a:chOff x="6616031" y="1415144"/>
                <a:chExt cx="136632" cy="283501"/>
              </a:xfrm>
            </p:grpSpPr>
            <p:sp>
              <p:nvSpPr>
                <p:cNvPr id="129" name="Oval 128"/>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0" name="Oval 129"/>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8" name="Group 107"/>
              <p:cNvGrpSpPr/>
              <p:nvPr/>
            </p:nvGrpSpPr>
            <p:grpSpPr>
              <a:xfrm>
                <a:off x="7094793" y="1428206"/>
                <a:ext cx="136632" cy="283501"/>
                <a:chOff x="6616031" y="1415144"/>
                <a:chExt cx="136632" cy="283501"/>
              </a:xfrm>
            </p:grpSpPr>
            <p:sp>
              <p:nvSpPr>
                <p:cNvPr id="127" name="Oval 126"/>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28" name="Oval 127"/>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9" name="Group 108"/>
              <p:cNvGrpSpPr/>
              <p:nvPr/>
            </p:nvGrpSpPr>
            <p:grpSpPr>
              <a:xfrm>
                <a:off x="7705777" y="1162359"/>
                <a:ext cx="577811" cy="345186"/>
                <a:chOff x="7705777" y="1162359"/>
                <a:chExt cx="577811" cy="345186"/>
              </a:xfrm>
            </p:grpSpPr>
            <p:cxnSp>
              <p:nvCxnSpPr>
                <p:cNvPr id="124" name="Straight Connector 123"/>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0" name="Group 109"/>
              <p:cNvGrpSpPr/>
              <p:nvPr/>
            </p:nvGrpSpPr>
            <p:grpSpPr>
              <a:xfrm rot="14206433">
                <a:off x="5620108" y="1201346"/>
                <a:ext cx="577811" cy="345186"/>
                <a:chOff x="7705777" y="1162359"/>
                <a:chExt cx="577811" cy="345186"/>
              </a:xfrm>
            </p:grpSpPr>
            <p:cxnSp>
              <p:nvCxnSpPr>
                <p:cNvPr id="121" name="Straight Connector 120"/>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1" name="Group 110"/>
              <p:cNvGrpSpPr/>
              <p:nvPr/>
            </p:nvGrpSpPr>
            <p:grpSpPr>
              <a:xfrm>
                <a:off x="6455478" y="2494432"/>
                <a:ext cx="330844" cy="666561"/>
                <a:chOff x="6341706" y="2495743"/>
                <a:chExt cx="330844" cy="666561"/>
              </a:xfrm>
            </p:grpSpPr>
            <p:cxnSp>
              <p:nvCxnSpPr>
                <p:cNvPr id="119" name="Straight Connector 118"/>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flipH="1">
                <a:off x="7206039" y="2506661"/>
                <a:ext cx="335729" cy="666561"/>
                <a:chOff x="6327395" y="2495743"/>
                <a:chExt cx="335729" cy="666561"/>
              </a:xfrm>
            </p:grpSpPr>
            <p:cxnSp>
              <p:nvCxnSpPr>
                <p:cNvPr id="117" name="Straight Connector 116"/>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4" name="Oval 113"/>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5" name="Oval 114"/>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16" name="Moon 115"/>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3" name="Group 102"/>
            <p:cNvGrpSpPr/>
            <p:nvPr/>
          </p:nvGrpSpPr>
          <p:grpSpPr>
            <a:xfrm>
              <a:off x="2548463" y="1208314"/>
              <a:ext cx="1498187" cy="982181"/>
              <a:chOff x="2548463" y="1208314"/>
              <a:chExt cx="1498187" cy="982181"/>
            </a:xfrm>
          </p:grpSpPr>
          <p:sp>
            <p:nvSpPr>
              <p:cNvPr id="104" name="Rounded Rectangle 103"/>
              <p:cNvSpPr/>
              <p:nvPr/>
            </p:nvSpPr>
            <p:spPr>
              <a:xfrm>
                <a:off x="2601686" y="1208314"/>
                <a:ext cx="1382485" cy="982181"/>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5" name="TextBox 104"/>
              <p:cNvSpPr txBox="1"/>
              <p:nvPr/>
            </p:nvSpPr>
            <p:spPr>
              <a:xfrm>
                <a:off x="2548463" y="1267165"/>
                <a:ext cx="1498187" cy="923330"/>
              </a:xfrm>
              <a:prstGeom prst="rect">
                <a:avLst/>
              </a:prstGeom>
              <a:noFill/>
            </p:spPr>
            <p:txBody>
              <a:bodyPr wrap="square" rtlCol="0">
                <a:spAutoFit/>
              </a:bodyPr>
              <a:lstStyle/>
              <a:p>
                <a:pPr algn="ctr"/>
                <a:r>
                  <a:rPr lang="en-US" b="1" dirty="0">
                    <a:latin typeface="Abadi" panose="020B0604020202020204" charset="0"/>
                  </a:rPr>
                  <a:t>Help in overcoming temptation</a:t>
                </a:r>
              </a:p>
            </p:txBody>
          </p:sp>
        </p:grpSp>
      </p:grpSp>
      <p:grpSp>
        <p:nvGrpSpPr>
          <p:cNvPr id="160" name="Group 159"/>
          <p:cNvGrpSpPr/>
          <p:nvPr/>
        </p:nvGrpSpPr>
        <p:grpSpPr>
          <a:xfrm>
            <a:off x="3975211" y="2963035"/>
            <a:ext cx="2964497" cy="1249165"/>
            <a:chOff x="1055914" y="1058606"/>
            <a:chExt cx="2964497" cy="1249165"/>
          </a:xfrm>
        </p:grpSpPr>
        <p:grpSp>
          <p:nvGrpSpPr>
            <p:cNvPr id="161" name="Group 160"/>
            <p:cNvGrpSpPr/>
            <p:nvPr/>
          </p:nvGrpSpPr>
          <p:grpSpPr>
            <a:xfrm>
              <a:off x="1055914" y="1058606"/>
              <a:ext cx="1469131" cy="1249165"/>
              <a:chOff x="5736421" y="601406"/>
              <a:chExt cx="2547167" cy="2571816"/>
            </a:xfrm>
          </p:grpSpPr>
          <p:sp>
            <p:nvSpPr>
              <p:cNvPr id="165" name="Flowchart: Magnetic Disk 164"/>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66" name="Group 165"/>
              <p:cNvGrpSpPr/>
              <p:nvPr/>
            </p:nvGrpSpPr>
            <p:grpSpPr>
              <a:xfrm>
                <a:off x="6616031" y="1415144"/>
                <a:ext cx="136632" cy="283501"/>
                <a:chOff x="6616031" y="1415144"/>
                <a:chExt cx="136632" cy="283501"/>
              </a:xfrm>
            </p:grpSpPr>
            <p:sp>
              <p:nvSpPr>
                <p:cNvPr id="187" name="Oval 186"/>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8" name="Oval 187"/>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7" name="Group 166"/>
              <p:cNvGrpSpPr/>
              <p:nvPr/>
            </p:nvGrpSpPr>
            <p:grpSpPr>
              <a:xfrm>
                <a:off x="7094793" y="1428206"/>
                <a:ext cx="136632" cy="283501"/>
                <a:chOff x="6616031" y="1415144"/>
                <a:chExt cx="136632" cy="283501"/>
              </a:xfrm>
            </p:grpSpPr>
            <p:sp>
              <p:nvSpPr>
                <p:cNvPr id="185" name="Oval 184"/>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6" name="Oval 185"/>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8" name="Group 167"/>
              <p:cNvGrpSpPr/>
              <p:nvPr/>
            </p:nvGrpSpPr>
            <p:grpSpPr>
              <a:xfrm>
                <a:off x="7705777" y="1162359"/>
                <a:ext cx="577811" cy="345186"/>
                <a:chOff x="7705777" y="1162359"/>
                <a:chExt cx="577811" cy="345186"/>
              </a:xfrm>
            </p:grpSpPr>
            <p:cxnSp>
              <p:nvCxnSpPr>
                <p:cNvPr id="182" name="Straight Connector 181"/>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p:nvGrpSpPr>
            <p:grpSpPr>
              <a:xfrm rot="14206433">
                <a:off x="5620108" y="1201346"/>
                <a:ext cx="577811" cy="345186"/>
                <a:chOff x="7705777" y="1162359"/>
                <a:chExt cx="577811" cy="345186"/>
              </a:xfrm>
            </p:grpSpPr>
            <p:cxnSp>
              <p:nvCxnSpPr>
                <p:cNvPr id="179" name="Straight Connector 178"/>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p:nvGrpSpPr>
            <p:grpSpPr>
              <a:xfrm>
                <a:off x="6455478" y="2494432"/>
                <a:ext cx="330844" cy="666561"/>
                <a:chOff x="6341706" y="2495743"/>
                <a:chExt cx="330844" cy="666561"/>
              </a:xfrm>
            </p:grpSpPr>
            <p:cxnSp>
              <p:nvCxnSpPr>
                <p:cNvPr id="177" name="Straight Connector 176"/>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p:nvGrpSpPr>
            <p:grpSpPr>
              <a:xfrm flipH="1">
                <a:off x="7206039" y="2506661"/>
                <a:ext cx="335729" cy="666561"/>
                <a:chOff x="6327395" y="2495743"/>
                <a:chExt cx="335729" cy="666561"/>
              </a:xfrm>
            </p:grpSpPr>
            <p:cxnSp>
              <p:nvCxnSpPr>
                <p:cNvPr id="175" name="Straight Connector 174"/>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2" name="Oval 171"/>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3" name="Oval 172"/>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4" name="Moon 173"/>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62" name="Group 161"/>
            <p:cNvGrpSpPr/>
            <p:nvPr/>
          </p:nvGrpSpPr>
          <p:grpSpPr>
            <a:xfrm>
              <a:off x="2522224" y="1208314"/>
              <a:ext cx="1498187" cy="1023812"/>
              <a:chOff x="2522224" y="1208314"/>
              <a:chExt cx="1498187" cy="1023812"/>
            </a:xfrm>
          </p:grpSpPr>
          <p:sp>
            <p:nvSpPr>
              <p:cNvPr id="163" name="Rounded Rectangle 162"/>
              <p:cNvSpPr/>
              <p:nvPr/>
            </p:nvSpPr>
            <p:spPr>
              <a:xfrm>
                <a:off x="2601686" y="1208314"/>
                <a:ext cx="1382485" cy="1023812"/>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4" name="TextBox 163"/>
              <p:cNvSpPr txBox="1"/>
              <p:nvPr/>
            </p:nvSpPr>
            <p:spPr>
              <a:xfrm>
                <a:off x="2522224" y="1282258"/>
                <a:ext cx="1498187" cy="707886"/>
              </a:xfrm>
              <a:prstGeom prst="rect">
                <a:avLst/>
              </a:prstGeom>
              <a:noFill/>
            </p:spPr>
            <p:txBody>
              <a:bodyPr wrap="square" rtlCol="0">
                <a:spAutoFit/>
              </a:bodyPr>
              <a:lstStyle/>
              <a:p>
                <a:pPr algn="ctr"/>
                <a:r>
                  <a:rPr lang="en-US" sz="2000" b="1" dirty="0">
                    <a:latin typeface="Abadi" panose="020B0604020202020204" charset="0"/>
                  </a:rPr>
                  <a:t>Marriage and children</a:t>
                </a:r>
              </a:p>
            </p:txBody>
          </p:sp>
        </p:grpSp>
      </p:grpSp>
      <p:grpSp>
        <p:nvGrpSpPr>
          <p:cNvPr id="189" name="Group 188"/>
          <p:cNvGrpSpPr/>
          <p:nvPr/>
        </p:nvGrpSpPr>
        <p:grpSpPr>
          <a:xfrm>
            <a:off x="8026201" y="2589881"/>
            <a:ext cx="3021320" cy="1281744"/>
            <a:chOff x="1055914" y="1026027"/>
            <a:chExt cx="3021320" cy="1281744"/>
          </a:xfrm>
        </p:grpSpPr>
        <p:grpSp>
          <p:nvGrpSpPr>
            <p:cNvPr id="190" name="Group 189"/>
            <p:cNvGrpSpPr/>
            <p:nvPr/>
          </p:nvGrpSpPr>
          <p:grpSpPr>
            <a:xfrm>
              <a:off x="1055914" y="1058606"/>
              <a:ext cx="1469131" cy="1249165"/>
              <a:chOff x="5736421" y="601406"/>
              <a:chExt cx="2547167" cy="2571816"/>
            </a:xfrm>
          </p:grpSpPr>
          <p:sp>
            <p:nvSpPr>
              <p:cNvPr id="194" name="Flowchart: Magnetic Disk 193"/>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95" name="Group 194"/>
              <p:cNvGrpSpPr/>
              <p:nvPr/>
            </p:nvGrpSpPr>
            <p:grpSpPr>
              <a:xfrm>
                <a:off x="6616031" y="1415144"/>
                <a:ext cx="136632" cy="283501"/>
                <a:chOff x="6616031" y="1415144"/>
                <a:chExt cx="136632" cy="283501"/>
              </a:xfrm>
            </p:grpSpPr>
            <p:sp>
              <p:nvSpPr>
                <p:cNvPr id="216" name="Oval 215"/>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7" name="Oval 216"/>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96" name="Group 195"/>
              <p:cNvGrpSpPr/>
              <p:nvPr/>
            </p:nvGrpSpPr>
            <p:grpSpPr>
              <a:xfrm>
                <a:off x="7094793" y="1428206"/>
                <a:ext cx="136632" cy="283501"/>
                <a:chOff x="6616031" y="1415144"/>
                <a:chExt cx="136632" cy="283501"/>
              </a:xfrm>
            </p:grpSpPr>
            <p:sp>
              <p:nvSpPr>
                <p:cNvPr id="214" name="Oval 213"/>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5" name="Oval 214"/>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97" name="Group 196"/>
              <p:cNvGrpSpPr/>
              <p:nvPr/>
            </p:nvGrpSpPr>
            <p:grpSpPr>
              <a:xfrm>
                <a:off x="7705777" y="1162359"/>
                <a:ext cx="577811" cy="345186"/>
                <a:chOff x="7705777" y="1162359"/>
                <a:chExt cx="577811" cy="345186"/>
              </a:xfrm>
            </p:grpSpPr>
            <p:cxnSp>
              <p:nvCxnSpPr>
                <p:cNvPr id="211" name="Straight Connector 210"/>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8" name="Group 197"/>
              <p:cNvGrpSpPr/>
              <p:nvPr/>
            </p:nvGrpSpPr>
            <p:grpSpPr>
              <a:xfrm rot="14206433">
                <a:off x="5620108" y="1201346"/>
                <a:ext cx="577811" cy="345186"/>
                <a:chOff x="7705777" y="1162359"/>
                <a:chExt cx="577811" cy="345186"/>
              </a:xfrm>
            </p:grpSpPr>
            <p:cxnSp>
              <p:nvCxnSpPr>
                <p:cNvPr id="208" name="Straight Connector 207"/>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9" name="Group 198"/>
              <p:cNvGrpSpPr/>
              <p:nvPr/>
            </p:nvGrpSpPr>
            <p:grpSpPr>
              <a:xfrm>
                <a:off x="6455478" y="2494432"/>
                <a:ext cx="330844" cy="666561"/>
                <a:chOff x="6341706" y="2495743"/>
                <a:chExt cx="330844" cy="666561"/>
              </a:xfrm>
            </p:grpSpPr>
            <p:cxnSp>
              <p:nvCxnSpPr>
                <p:cNvPr id="206" name="Straight Connector 205"/>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p:nvGrpSpPr>
            <p:grpSpPr>
              <a:xfrm flipH="1">
                <a:off x="7206039" y="2506661"/>
                <a:ext cx="335729" cy="666561"/>
                <a:chOff x="6327395" y="2495743"/>
                <a:chExt cx="335729" cy="666561"/>
              </a:xfrm>
            </p:grpSpPr>
            <p:cxnSp>
              <p:nvCxnSpPr>
                <p:cNvPr id="204" name="Straight Connector 203"/>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1" name="Oval 200"/>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2" name="Oval 201"/>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3" name="Moon 202"/>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91" name="Group 190"/>
            <p:cNvGrpSpPr/>
            <p:nvPr/>
          </p:nvGrpSpPr>
          <p:grpSpPr>
            <a:xfrm>
              <a:off x="2579047" y="1026027"/>
              <a:ext cx="1498187" cy="830997"/>
              <a:chOff x="2579047" y="1026027"/>
              <a:chExt cx="1498187" cy="830997"/>
            </a:xfrm>
          </p:grpSpPr>
          <p:sp>
            <p:nvSpPr>
              <p:cNvPr id="192" name="Rounded Rectangle 191"/>
              <p:cNvSpPr/>
              <p:nvPr/>
            </p:nvSpPr>
            <p:spPr>
              <a:xfrm>
                <a:off x="2601686" y="1058606"/>
                <a:ext cx="1382485" cy="715765"/>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3" name="TextBox 192"/>
              <p:cNvSpPr txBox="1"/>
              <p:nvPr/>
            </p:nvSpPr>
            <p:spPr>
              <a:xfrm>
                <a:off x="2579047" y="1026027"/>
                <a:ext cx="1498187" cy="830997"/>
              </a:xfrm>
              <a:prstGeom prst="rect">
                <a:avLst/>
              </a:prstGeom>
              <a:noFill/>
            </p:spPr>
            <p:txBody>
              <a:bodyPr wrap="square" rtlCol="0">
                <a:spAutoFit/>
              </a:bodyPr>
              <a:lstStyle/>
              <a:p>
                <a:pPr algn="ctr"/>
                <a:r>
                  <a:rPr lang="en-US" sz="1600" b="1" dirty="0">
                    <a:latin typeface="Abadi" panose="020B0604020202020204" charset="0"/>
                  </a:rPr>
                  <a:t>Physical or spiritual healing</a:t>
                </a:r>
              </a:p>
            </p:txBody>
          </p:sp>
        </p:grpSp>
      </p:grpSp>
      <p:grpSp>
        <p:nvGrpSpPr>
          <p:cNvPr id="218" name="Group 217"/>
          <p:cNvGrpSpPr/>
          <p:nvPr/>
        </p:nvGrpSpPr>
        <p:grpSpPr>
          <a:xfrm>
            <a:off x="7121704" y="4075426"/>
            <a:ext cx="3001985" cy="1440881"/>
            <a:chOff x="1055914" y="866890"/>
            <a:chExt cx="3001985" cy="1440881"/>
          </a:xfrm>
        </p:grpSpPr>
        <p:grpSp>
          <p:nvGrpSpPr>
            <p:cNvPr id="219" name="Group 218"/>
            <p:cNvGrpSpPr/>
            <p:nvPr/>
          </p:nvGrpSpPr>
          <p:grpSpPr>
            <a:xfrm>
              <a:off x="1055914" y="1058606"/>
              <a:ext cx="1469131" cy="1249165"/>
              <a:chOff x="5736421" y="601406"/>
              <a:chExt cx="2547167" cy="2571816"/>
            </a:xfrm>
          </p:grpSpPr>
          <p:sp>
            <p:nvSpPr>
              <p:cNvPr id="223" name="Flowchart: Magnetic Disk 222"/>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24" name="Group 223"/>
              <p:cNvGrpSpPr/>
              <p:nvPr/>
            </p:nvGrpSpPr>
            <p:grpSpPr>
              <a:xfrm>
                <a:off x="6616031" y="1415144"/>
                <a:ext cx="136632" cy="283501"/>
                <a:chOff x="6616031" y="1415144"/>
                <a:chExt cx="136632" cy="283501"/>
              </a:xfrm>
            </p:grpSpPr>
            <p:sp>
              <p:nvSpPr>
                <p:cNvPr id="245" name="Oval 244"/>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6" name="Oval 245"/>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25" name="Group 224"/>
              <p:cNvGrpSpPr/>
              <p:nvPr/>
            </p:nvGrpSpPr>
            <p:grpSpPr>
              <a:xfrm>
                <a:off x="7094793" y="1428206"/>
                <a:ext cx="136632" cy="283501"/>
                <a:chOff x="6616031" y="1415144"/>
                <a:chExt cx="136632" cy="283501"/>
              </a:xfrm>
            </p:grpSpPr>
            <p:sp>
              <p:nvSpPr>
                <p:cNvPr id="243" name="Oval 242"/>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4" name="Oval 243"/>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26" name="Group 225"/>
              <p:cNvGrpSpPr/>
              <p:nvPr/>
            </p:nvGrpSpPr>
            <p:grpSpPr>
              <a:xfrm>
                <a:off x="7705777" y="1162359"/>
                <a:ext cx="577811" cy="345186"/>
                <a:chOff x="7705777" y="1162359"/>
                <a:chExt cx="577811" cy="345186"/>
              </a:xfrm>
            </p:grpSpPr>
            <p:cxnSp>
              <p:nvCxnSpPr>
                <p:cNvPr id="240" name="Straight Connector 239"/>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7" name="Group 226"/>
              <p:cNvGrpSpPr/>
              <p:nvPr/>
            </p:nvGrpSpPr>
            <p:grpSpPr>
              <a:xfrm rot="14206433">
                <a:off x="5620108" y="1201346"/>
                <a:ext cx="577811" cy="345186"/>
                <a:chOff x="7705777" y="1162359"/>
                <a:chExt cx="577811" cy="345186"/>
              </a:xfrm>
            </p:grpSpPr>
            <p:cxnSp>
              <p:nvCxnSpPr>
                <p:cNvPr id="237" name="Straight Connector 236"/>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8" name="Group 227"/>
              <p:cNvGrpSpPr/>
              <p:nvPr/>
            </p:nvGrpSpPr>
            <p:grpSpPr>
              <a:xfrm>
                <a:off x="6455478" y="2494432"/>
                <a:ext cx="330844" cy="666561"/>
                <a:chOff x="6341706" y="2495743"/>
                <a:chExt cx="330844" cy="666561"/>
              </a:xfrm>
            </p:grpSpPr>
            <p:cxnSp>
              <p:nvCxnSpPr>
                <p:cNvPr id="235" name="Straight Connector 234"/>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9" name="Group 228"/>
              <p:cNvGrpSpPr/>
              <p:nvPr/>
            </p:nvGrpSpPr>
            <p:grpSpPr>
              <a:xfrm flipH="1">
                <a:off x="7206039" y="2506661"/>
                <a:ext cx="335729" cy="666561"/>
                <a:chOff x="6327395" y="2495743"/>
                <a:chExt cx="335729" cy="666561"/>
              </a:xfrm>
            </p:grpSpPr>
            <p:cxnSp>
              <p:nvCxnSpPr>
                <p:cNvPr id="233" name="Straight Connector 232"/>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0" name="Oval 229"/>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1" name="Oval 230"/>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2" name="Moon 231"/>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20" name="Group 219"/>
            <p:cNvGrpSpPr/>
            <p:nvPr/>
          </p:nvGrpSpPr>
          <p:grpSpPr>
            <a:xfrm>
              <a:off x="2559712" y="866890"/>
              <a:ext cx="1498187" cy="907481"/>
              <a:chOff x="2559712" y="866890"/>
              <a:chExt cx="1498187" cy="907481"/>
            </a:xfrm>
          </p:grpSpPr>
          <p:sp>
            <p:nvSpPr>
              <p:cNvPr id="221" name="Rounded Rectangle 220"/>
              <p:cNvSpPr/>
              <p:nvPr/>
            </p:nvSpPr>
            <p:spPr>
              <a:xfrm>
                <a:off x="2601686" y="866890"/>
                <a:ext cx="1382485" cy="907481"/>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2" name="TextBox 221"/>
              <p:cNvSpPr txBox="1"/>
              <p:nvPr/>
            </p:nvSpPr>
            <p:spPr>
              <a:xfrm>
                <a:off x="2559712" y="937550"/>
                <a:ext cx="1498187" cy="830997"/>
              </a:xfrm>
              <a:prstGeom prst="rect">
                <a:avLst/>
              </a:prstGeom>
              <a:noFill/>
            </p:spPr>
            <p:txBody>
              <a:bodyPr wrap="square" rtlCol="0">
                <a:spAutoFit/>
              </a:bodyPr>
              <a:lstStyle/>
              <a:p>
                <a:pPr algn="ctr"/>
                <a:r>
                  <a:rPr lang="en-US" sz="1600" b="1" dirty="0">
                    <a:latin typeface="Abadi" panose="020B0604020202020204" charset="0"/>
                  </a:rPr>
                  <a:t>Answers to question we struggle with</a:t>
                </a:r>
              </a:p>
            </p:txBody>
          </p:sp>
        </p:grpSp>
      </p:grpSp>
      <p:grpSp>
        <p:nvGrpSpPr>
          <p:cNvPr id="247" name="Group 246"/>
          <p:cNvGrpSpPr/>
          <p:nvPr/>
        </p:nvGrpSpPr>
        <p:grpSpPr>
          <a:xfrm>
            <a:off x="1763532" y="4186467"/>
            <a:ext cx="2986801" cy="1249165"/>
            <a:chOff x="1055914" y="1058606"/>
            <a:chExt cx="2986801" cy="1249165"/>
          </a:xfrm>
        </p:grpSpPr>
        <p:grpSp>
          <p:nvGrpSpPr>
            <p:cNvPr id="248" name="Group 247"/>
            <p:cNvGrpSpPr/>
            <p:nvPr/>
          </p:nvGrpSpPr>
          <p:grpSpPr>
            <a:xfrm>
              <a:off x="1055914" y="1058606"/>
              <a:ext cx="1469131" cy="1249165"/>
              <a:chOff x="5736421" y="601406"/>
              <a:chExt cx="2547167" cy="2571816"/>
            </a:xfrm>
          </p:grpSpPr>
          <p:sp>
            <p:nvSpPr>
              <p:cNvPr id="252" name="Flowchart: Magnetic Disk 251"/>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53" name="Group 252"/>
              <p:cNvGrpSpPr/>
              <p:nvPr/>
            </p:nvGrpSpPr>
            <p:grpSpPr>
              <a:xfrm>
                <a:off x="6616031" y="1415144"/>
                <a:ext cx="136632" cy="283501"/>
                <a:chOff x="6616031" y="1415144"/>
                <a:chExt cx="136632" cy="283501"/>
              </a:xfrm>
            </p:grpSpPr>
            <p:sp>
              <p:nvSpPr>
                <p:cNvPr id="274" name="Oval 273"/>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5" name="Oval 274"/>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54" name="Group 253"/>
              <p:cNvGrpSpPr/>
              <p:nvPr/>
            </p:nvGrpSpPr>
            <p:grpSpPr>
              <a:xfrm>
                <a:off x="7094793" y="1428206"/>
                <a:ext cx="136632" cy="283501"/>
                <a:chOff x="6616031" y="1415144"/>
                <a:chExt cx="136632" cy="283501"/>
              </a:xfrm>
            </p:grpSpPr>
            <p:sp>
              <p:nvSpPr>
                <p:cNvPr id="272" name="Oval 271"/>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3" name="Oval 272"/>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55" name="Group 254"/>
              <p:cNvGrpSpPr/>
              <p:nvPr/>
            </p:nvGrpSpPr>
            <p:grpSpPr>
              <a:xfrm>
                <a:off x="7705777" y="1162359"/>
                <a:ext cx="577811" cy="345186"/>
                <a:chOff x="7705777" y="1162359"/>
                <a:chExt cx="577811" cy="345186"/>
              </a:xfrm>
            </p:grpSpPr>
            <p:cxnSp>
              <p:nvCxnSpPr>
                <p:cNvPr id="269" name="Straight Connector 268"/>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 name="Group 255"/>
              <p:cNvGrpSpPr/>
              <p:nvPr/>
            </p:nvGrpSpPr>
            <p:grpSpPr>
              <a:xfrm rot="14206433">
                <a:off x="5620108" y="1201346"/>
                <a:ext cx="577811" cy="345186"/>
                <a:chOff x="7705777" y="1162359"/>
                <a:chExt cx="577811" cy="345186"/>
              </a:xfrm>
            </p:grpSpPr>
            <p:cxnSp>
              <p:nvCxnSpPr>
                <p:cNvPr id="266" name="Straight Connector 265"/>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7" name="Group 256"/>
              <p:cNvGrpSpPr/>
              <p:nvPr/>
            </p:nvGrpSpPr>
            <p:grpSpPr>
              <a:xfrm>
                <a:off x="6455478" y="2494432"/>
                <a:ext cx="330844" cy="666561"/>
                <a:chOff x="6341706" y="2495743"/>
                <a:chExt cx="330844" cy="666561"/>
              </a:xfrm>
            </p:grpSpPr>
            <p:cxnSp>
              <p:nvCxnSpPr>
                <p:cNvPr id="264" name="Straight Connector 263"/>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8" name="Group 257"/>
              <p:cNvGrpSpPr/>
              <p:nvPr/>
            </p:nvGrpSpPr>
            <p:grpSpPr>
              <a:xfrm flipH="1">
                <a:off x="7206039" y="2506661"/>
                <a:ext cx="335729" cy="666561"/>
                <a:chOff x="6327395" y="2495743"/>
                <a:chExt cx="335729" cy="666561"/>
              </a:xfrm>
            </p:grpSpPr>
            <p:cxnSp>
              <p:nvCxnSpPr>
                <p:cNvPr id="262" name="Straight Connector 261"/>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9" name="Oval 258"/>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0" name="Oval 259"/>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1" name="Moon 260"/>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49" name="Group 248"/>
            <p:cNvGrpSpPr/>
            <p:nvPr/>
          </p:nvGrpSpPr>
          <p:grpSpPr>
            <a:xfrm>
              <a:off x="2544528" y="1208314"/>
              <a:ext cx="1498187" cy="566057"/>
              <a:chOff x="2544528" y="1208314"/>
              <a:chExt cx="1498187" cy="566057"/>
            </a:xfrm>
          </p:grpSpPr>
          <p:sp>
            <p:nvSpPr>
              <p:cNvPr id="250" name="Rounded Rectangle 249"/>
              <p:cNvSpPr/>
              <p:nvPr/>
            </p:nvSpPr>
            <p:spPr>
              <a:xfrm>
                <a:off x="2601686" y="1208314"/>
                <a:ext cx="1382485" cy="566057"/>
              </a:xfrm>
              <a:prstGeom prst="roundRect">
                <a:avLst/>
              </a:prstGeom>
              <a:solidFill>
                <a:srgbClr val="FFCC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1" name="TextBox 250"/>
              <p:cNvSpPr txBox="1"/>
              <p:nvPr/>
            </p:nvSpPr>
            <p:spPr>
              <a:xfrm>
                <a:off x="2544528" y="1208314"/>
                <a:ext cx="1498187" cy="461665"/>
              </a:xfrm>
              <a:prstGeom prst="rect">
                <a:avLst/>
              </a:prstGeom>
              <a:noFill/>
            </p:spPr>
            <p:txBody>
              <a:bodyPr wrap="square" rtlCol="0">
                <a:spAutoFit/>
              </a:bodyPr>
              <a:lstStyle/>
              <a:p>
                <a:pPr algn="ctr"/>
                <a:r>
                  <a:rPr lang="en-US" sz="2400" b="1" dirty="0">
                    <a:latin typeface="Abadi" panose="020B0604020202020204" charset="0"/>
                  </a:rPr>
                  <a:t>Testimony</a:t>
                </a:r>
              </a:p>
            </p:txBody>
          </p:sp>
        </p:grpSp>
      </p:grpSp>
      <p:sp>
        <p:nvSpPr>
          <p:cNvPr id="41" name="TextBox 40"/>
          <p:cNvSpPr txBox="1"/>
          <p:nvPr/>
        </p:nvSpPr>
        <p:spPr>
          <a:xfrm>
            <a:off x="2435842" y="258823"/>
            <a:ext cx="6906714" cy="584775"/>
          </a:xfrm>
          <a:prstGeom prst="rect">
            <a:avLst/>
          </a:prstGeom>
          <a:noFill/>
        </p:spPr>
        <p:txBody>
          <a:bodyPr wrap="square" rtlCol="0">
            <a:spAutoFit/>
          </a:bodyPr>
          <a:lstStyle/>
          <a:p>
            <a:pPr algn="ctr"/>
            <a:r>
              <a:rPr lang="en-US" sz="3200" dirty="0">
                <a:solidFill>
                  <a:schemeClr val="bg1"/>
                </a:solidFill>
                <a:latin typeface="Abadi" panose="020B0604020202020204" charset="0"/>
              </a:rPr>
              <a:t>What Do We Need to Wait For?</a:t>
            </a:r>
          </a:p>
        </p:txBody>
      </p:sp>
    </p:spTree>
    <p:extLst>
      <p:ext uri="{BB962C8B-B14F-4D97-AF65-F5344CB8AC3E}">
        <p14:creationId xmlns:p14="http://schemas.microsoft.com/office/powerpoint/2010/main" val="288503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ppt_w</p:attrName>
                                        </p:attrNameLst>
                                      </p:cBhvr>
                                      <p:tavLst>
                                        <p:tav tm="0">
                                          <p:val>
                                            <p:fltVal val="0"/>
                                          </p:val>
                                        </p:tav>
                                        <p:tav tm="100000">
                                          <p:val>
                                            <p:strVal val="#ppt_w"/>
                                          </p:val>
                                        </p:tav>
                                      </p:tavLst>
                                    </p:anim>
                                    <p:anim calcmode="lin" valueType="num">
                                      <p:cBhvr>
                                        <p:cTn id="8" dur="1000" fill="hold"/>
                                        <p:tgtEl>
                                          <p:spTgt spid="40"/>
                                        </p:tgtEl>
                                        <p:attrNameLst>
                                          <p:attrName>ppt_h</p:attrName>
                                        </p:attrNameLst>
                                      </p:cBhvr>
                                      <p:tavLst>
                                        <p:tav tm="0">
                                          <p:val>
                                            <p:fltVal val="0"/>
                                          </p:val>
                                        </p:tav>
                                        <p:tav tm="100000">
                                          <p:val>
                                            <p:strVal val="#ppt_h"/>
                                          </p:val>
                                        </p:tav>
                                      </p:tavLst>
                                    </p:anim>
                                    <p:anim calcmode="lin" valueType="num">
                                      <p:cBhvr>
                                        <p:cTn id="9" dur="1000" fill="hold"/>
                                        <p:tgtEl>
                                          <p:spTgt spid="40"/>
                                        </p:tgtEl>
                                        <p:attrNameLst>
                                          <p:attrName>style.rotation</p:attrName>
                                        </p:attrNameLst>
                                      </p:cBhvr>
                                      <p:tavLst>
                                        <p:tav tm="0">
                                          <p:val>
                                            <p:fltVal val="90"/>
                                          </p:val>
                                        </p:tav>
                                        <p:tav tm="100000">
                                          <p:val>
                                            <p:fltVal val="0"/>
                                          </p:val>
                                        </p:tav>
                                      </p:tavLst>
                                    </p:anim>
                                    <p:animEffect transition="in" filter="fade">
                                      <p:cBhvr>
                                        <p:cTn id="10" dur="10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wipe(down)">
                                      <p:cBhvr>
                                        <p:cTn id="22" dur="580">
                                          <p:stCondLst>
                                            <p:cond delay="0"/>
                                          </p:stCondLst>
                                        </p:cTn>
                                        <p:tgtEl>
                                          <p:spTgt spid="72"/>
                                        </p:tgtEl>
                                      </p:cBhvr>
                                    </p:animEffect>
                                    <p:anim calcmode="lin" valueType="num">
                                      <p:cBhvr>
                                        <p:cTn id="23"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28" dur="26">
                                          <p:stCondLst>
                                            <p:cond delay="650"/>
                                          </p:stCondLst>
                                        </p:cTn>
                                        <p:tgtEl>
                                          <p:spTgt spid="72"/>
                                        </p:tgtEl>
                                      </p:cBhvr>
                                      <p:to x="100000" y="60000"/>
                                    </p:animScale>
                                    <p:animScale>
                                      <p:cBhvr>
                                        <p:cTn id="29" dur="166" decel="50000">
                                          <p:stCondLst>
                                            <p:cond delay="676"/>
                                          </p:stCondLst>
                                        </p:cTn>
                                        <p:tgtEl>
                                          <p:spTgt spid="72"/>
                                        </p:tgtEl>
                                      </p:cBhvr>
                                      <p:to x="100000" y="100000"/>
                                    </p:animScale>
                                    <p:animScale>
                                      <p:cBhvr>
                                        <p:cTn id="30" dur="26">
                                          <p:stCondLst>
                                            <p:cond delay="1312"/>
                                          </p:stCondLst>
                                        </p:cTn>
                                        <p:tgtEl>
                                          <p:spTgt spid="72"/>
                                        </p:tgtEl>
                                      </p:cBhvr>
                                      <p:to x="100000" y="80000"/>
                                    </p:animScale>
                                    <p:animScale>
                                      <p:cBhvr>
                                        <p:cTn id="31" dur="166" decel="50000">
                                          <p:stCondLst>
                                            <p:cond delay="1338"/>
                                          </p:stCondLst>
                                        </p:cTn>
                                        <p:tgtEl>
                                          <p:spTgt spid="72"/>
                                        </p:tgtEl>
                                      </p:cBhvr>
                                      <p:to x="100000" y="100000"/>
                                    </p:animScale>
                                    <p:animScale>
                                      <p:cBhvr>
                                        <p:cTn id="32" dur="26">
                                          <p:stCondLst>
                                            <p:cond delay="1642"/>
                                          </p:stCondLst>
                                        </p:cTn>
                                        <p:tgtEl>
                                          <p:spTgt spid="72"/>
                                        </p:tgtEl>
                                      </p:cBhvr>
                                      <p:to x="100000" y="90000"/>
                                    </p:animScale>
                                    <p:animScale>
                                      <p:cBhvr>
                                        <p:cTn id="33" dur="166" decel="50000">
                                          <p:stCondLst>
                                            <p:cond delay="1668"/>
                                          </p:stCondLst>
                                        </p:cTn>
                                        <p:tgtEl>
                                          <p:spTgt spid="72"/>
                                        </p:tgtEl>
                                      </p:cBhvr>
                                      <p:to x="100000" y="100000"/>
                                    </p:animScale>
                                    <p:animScale>
                                      <p:cBhvr>
                                        <p:cTn id="34" dur="26">
                                          <p:stCondLst>
                                            <p:cond delay="1808"/>
                                          </p:stCondLst>
                                        </p:cTn>
                                        <p:tgtEl>
                                          <p:spTgt spid="72"/>
                                        </p:tgtEl>
                                      </p:cBhvr>
                                      <p:to x="100000" y="95000"/>
                                    </p:animScale>
                                    <p:animScale>
                                      <p:cBhvr>
                                        <p:cTn id="35" dur="166" decel="50000">
                                          <p:stCondLst>
                                            <p:cond delay="1834"/>
                                          </p:stCondLst>
                                        </p:cTn>
                                        <p:tgtEl>
                                          <p:spTgt spid="72"/>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2" presetClass="entr" presetSubtype="9" fill="hold" nodeType="clickEffect">
                                  <p:stCondLst>
                                    <p:cond delay="0"/>
                                  </p:stCondLst>
                                  <p:childTnLst>
                                    <p:set>
                                      <p:cBhvr>
                                        <p:cTn id="39" dur="1" fill="hold">
                                          <p:stCondLst>
                                            <p:cond delay="0"/>
                                          </p:stCondLst>
                                        </p:cTn>
                                        <p:tgtEl>
                                          <p:spTgt spid="101"/>
                                        </p:tgtEl>
                                        <p:attrNameLst>
                                          <p:attrName>style.visibility</p:attrName>
                                        </p:attrNameLst>
                                      </p:cBhvr>
                                      <p:to>
                                        <p:strVal val="visible"/>
                                      </p:to>
                                    </p:set>
                                    <p:anim calcmode="lin" valueType="num">
                                      <p:cBhvr additive="base">
                                        <p:cTn id="40" dur="500" fill="hold"/>
                                        <p:tgtEl>
                                          <p:spTgt spid="101"/>
                                        </p:tgtEl>
                                        <p:attrNameLst>
                                          <p:attrName>ppt_x</p:attrName>
                                        </p:attrNameLst>
                                      </p:cBhvr>
                                      <p:tavLst>
                                        <p:tav tm="0">
                                          <p:val>
                                            <p:strVal val="0-#ppt_w/2"/>
                                          </p:val>
                                        </p:tav>
                                        <p:tav tm="100000">
                                          <p:val>
                                            <p:strVal val="#ppt_x"/>
                                          </p:val>
                                        </p:tav>
                                      </p:tavLst>
                                    </p:anim>
                                    <p:anim calcmode="lin" valueType="num">
                                      <p:cBhvr additive="base">
                                        <p:cTn id="41" dur="500" fill="hold"/>
                                        <p:tgtEl>
                                          <p:spTgt spid="101"/>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ntr" presetSubtype="2" fill="hold" nodeType="clickEffect">
                                  <p:stCondLst>
                                    <p:cond delay="0"/>
                                  </p:stCondLst>
                                  <p:childTnLst>
                                    <p:set>
                                      <p:cBhvr>
                                        <p:cTn id="45" dur="1" fill="hold">
                                          <p:stCondLst>
                                            <p:cond delay="0"/>
                                          </p:stCondLst>
                                        </p:cTn>
                                        <p:tgtEl>
                                          <p:spTgt spid="160"/>
                                        </p:tgtEl>
                                        <p:attrNameLst>
                                          <p:attrName>style.visibility</p:attrName>
                                        </p:attrNameLst>
                                      </p:cBhvr>
                                      <p:to>
                                        <p:strVal val="visible"/>
                                      </p:to>
                                    </p:set>
                                    <p:animEffect transition="in" filter="wheel(2)">
                                      <p:cBhvr>
                                        <p:cTn id="46" dur="2000"/>
                                        <p:tgtEl>
                                          <p:spTgt spid="160"/>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3" fill="hold" nodeType="clickEffect">
                                  <p:stCondLst>
                                    <p:cond delay="0"/>
                                  </p:stCondLst>
                                  <p:childTnLst>
                                    <p:set>
                                      <p:cBhvr>
                                        <p:cTn id="50" dur="1" fill="hold">
                                          <p:stCondLst>
                                            <p:cond delay="0"/>
                                          </p:stCondLst>
                                        </p:cTn>
                                        <p:tgtEl>
                                          <p:spTgt spid="189"/>
                                        </p:tgtEl>
                                        <p:attrNameLst>
                                          <p:attrName>style.visibility</p:attrName>
                                        </p:attrNameLst>
                                      </p:cBhvr>
                                      <p:to>
                                        <p:strVal val="visible"/>
                                      </p:to>
                                    </p:set>
                                    <p:anim calcmode="lin" valueType="num">
                                      <p:cBhvr additive="base">
                                        <p:cTn id="51" dur="500" fill="hold"/>
                                        <p:tgtEl>
                                          <p:spTgt spid="189"/>
                                        </p:tgtEl>
                                        <p:attrNameLst>
                                          <p:attrName>ppt_x</p:attrName>
                                        </p:attrNameLst>
                                      </p:cBhvr>
                                      <p:tavLst>
                                        <p:tav tm="0">
                                          <p:val>
                                            <p:strVal val="1+#ppt_w/2"/>
                                          </p:val>
                                        </p:tav>
                                        <p:tav tm="100000">
                                          <p:val>
                                            <p:strVal val="#ppt_x"/>
                                          </p:val>
                                        </p:tav>
                                      </p:tavLst>
                                    </p:anim>
                                    <p:anim calcmode="lin" valueType="num">
                                      <p:cBhvr additive="base">
                                        <p:cTn id="52" dur="500" fill="hold"/>
                                        <p:tgtEl>
                                          <p:spTgt spid="189"/>
                                        </p:tgtEl>
                                        <p:attrNameLst>
                                          <p:attrName>ppt_y</p:attrName>
                                        </p:attrNameLst>
                                      </p:cBhvr>
                                      <p:tavLst>
                                        <p:tav tm="0">
                                          <p:val>
                                            <p:strVal val="0-#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4" presetClass="entr" presetSubtype="5" fill="hold" nodeType="clickEffect">
                                  <p:stCondLst>
                                    <p:cond delay="0"/>
                                  </p:stCondLst>
                                  <p:childTnLst>
                                    <p:set>
                                      <p:cBhvr>
                                        <p:cTn id="56" dur="1" fill="hold">
                                          <p:stCondLst>
                                            <p:cond delay="0"/>
                                          </p:stCondLst>
                                        </p:cTn>
                                        <p:tgtEl>
                                          <p:spTgt spid="247"/>
                                        </p:tgtEl>
                                        <p:attrNameLst>
                                          <p:attrName>style.visibility</p:attrName>
                                        </p:attrNameLst>
                                      </p:cBhvr>
                                      <p:to>
                                        <p:strVal val="visible"/>
                                      </p:to>
                                    </p:set>
                                    <p:animEffect transition="in" filter="randombar(vertical)">
                                      <p:cBhvr>
                                        <p:cTn id="57" dur="500"/>
                                        <p:tgtEl>
                                          <p:spTgt spid="247"/>
                                        </p:tgtEl>
                                      </p:cBhvr>
                                    </p:animEffect>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nodeType="clickEffect">
                                  <p:stCondLst>
                                    <p:cond delay="0"/>
                                  </p:stCondLst>
                                  <p:childTnLst>
                                    <p:set>
                                      <p:cBhvr>
                                        <p:cTn id="61" dur="1" fill="hold">
                                          <p:stCondLst>
                                            <p:cond delay="0"/>
                                          </p:stCondLst>
                                        </p:cTn>
                                        <p:tgtEl>
                                          <p:spTgt spid="218"/>
                                        </p:tgtEl>
                                        <p:attrNameLst>
                                          <p:attrName>style.visibility</p:attrName>
                                        </p:attrNameLst>
                                      </p:cBhvr>
                                      <p:to>
                                        <p:strVal val="visible"/>
                                      </p:to>
                                    </p:set>
                                    <p:animEffect transition="in" filter="fade">
                                      <p:cBhvr>
                                        <p:cTn id="62" dur="2000"/>
                                        <p:tgtEl>
                                          <p:spTgt spid="218"/>
                                        </p:tgtEl>
                                      </p:cBhvr>
                                    </p:animEffect>
                                    <p:anim calcmode="lin" valueType="num">
                                      <p:cBhvr>
                                        <p:cTn id="63" dur="2000" fill="hold"/>
                                        <p:tgtEl>
                                          <p:spTgt spid="218"/>
                                        </p:tgtEl>
                                        <p:attrNameLst>
                                          <p:attrName>ppt_w</p:attrName>
                                        </p:attrNameLst>
                                      </p:cBhvr>
                                      <p:tavLst>
                                        <p:tav tm="0" fmla="#ppt_w*sin(2.5*pi*$)">
                                          <p:val>
                                            <p:fltVal val="0"/>
                                          </p:val>
                                        </p:tav>
                                        <p:tav tm="100000">
                                          <p:val>
                                            <p:fltVal val="1"/>
                                          </p:val>
                                        </p:tav>
                                      </p:tavLst>
                                    </p:anim>
                                    <p:anim calcmode="lin" valueType="num">
                                      <p:cBhvr>
                                        <p:cTn id="64" dur="2000" fill="hold"/>
                                        <p:tgtEl>
                                          <p:spTgt spid="2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A Psalm</a:t>
            </a:r>
          </a:p>
        </p:txBody>
      </p:sp>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26:1, 5, 9, 13, 15, 21</a:t>
            </a:r>
          </a:p>
        </p:txBody>
      </p:sp>
      <p:sp>
        <p:nvSpPr>
          <p:cNvPr id="4" name="Rectangle 3"/>
          <p:cNvSpPr/>
          <p:nvPr/>
        </p:nvSpPr>
        <p:spPr>
          <a:xfrm>
            <a:off x="2834680" y="789271"/>
            <a:ext cx="7659215" cy="646331"/>
          </a:xfrm>
          <a:prstGeom prst="rect">
            <a:avLst/>
          </a:prstGeom>
        </p:spPr>
        <p:txBody>
          <a:bodyPr wrap="square">
            <a:spAutoFit/>
          </a:bodyPr>
          <a:lstStyle/>
          <a:p>
            <a:pPr fontAlgn="base"/>
            <a:r>
              <a:rPr lang="en-US" b="1" i="0" dirty="0">
                <a:solidFill>
                  <a:srgbClr val="FFFF00"/>
                </a:solidFill>
                <a:effectLst/>
                <a:latin typeface="Abadi" panose="020B0604020104020204" pitchFamily="34" charset="0"/>
              </a:rPr>
              <a:t> In that day shall this song be sung in the land of Judah</a:t>
            </a:r>
            <a:endParaRPr lang="en-US" b="0" i="0" dirty="0">
              <a:solidFill>
                <a:srgbClr val="FFFF00"/>
              </a:solidFill>
              <a:effectLst/>
              <a:latin typeface="Abadi" panose="020B0604020104020204" pitchFamily="34" charset="0"/>
            </a:endParaRPr>
          </a:p>
          <a:p>
            <a:pPr fontAlgn="base"/>
            <a:r>
              <a:rPr lang="en-US" b="0" i="0" dirty="0">
                <a:solidFill>
                  <a:srgbClr val="FFFF00"/>
                </a:solidFill>
                <a:effectLst/>
                <a:latin typeface="Abadi" panose="020B0604020104020204" pitchFamily="34" charset="0"/>
              </a:rPr>
              <a:t> </a:t>
            </a:r>
          </a:p>
        </p:txBody>
      </p:sp>
      <p:sp>
        <p:nvSpPr>
          <p:cNvPr id="5" name="Rectangle 4"/>
          <p:cNvSpPr/>
          <p:nvPr/>
        </p:nvSpPr>
        <p:spPr>
          <a:xfrm>
            <a:off x="296142" y="1612528"/>
            <a:ext cx="7051713" cy="4247317"/>
          </a:xfrm>
          <a:prstGeom prst="rect">
            <a:avLst/>
          </a:prstGeom>
        </p:spPr>
        <p:txBody>
          <a:bodyPr wrap="square">
            <a:spAutoFit/>
          </a:bodyPr>
          <a:lstStyle/>
          <a:p>
            <a:r>
              <a:rPr lang="en-US" b="0" i="0" dirty="0">
                <a:solidFill>
                  <a:schemeClr val="bg1"/>
                </a:solidFill>
                <a:effectLst/>
                <a:latin typeface="Abadi" panose="020B0604020104020204" pitchFamily="34" charset="0"/>
              </a:rPr>
              <a:t>The day when the Lord humbles the haughty and "the lofty city" is an apocalyptic day. </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The day when "the inhabitants of the world" learn righteousness is a millennial day. </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The day when the Lord only has dominion is a millennial day. </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The day when the wicked "poured out a prayer when thy chastening was upon them" was an apocalyptic day. </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The day when "dead men shall live" is a millennial day.</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The day when "the Lord cometh out of his place to punish the inhabitants of the earth for their iniquity" is an apocalyptic day.</a:t>
            </a:r>
            <a:endParaRPr lang="en-US" dirty="0">
              <a:solidFill>
                <a:schemeClr val="bg1"/>
              </a:solidFill>
              <a:latin typeface="Abadi" panose="020B0604020202020204" charset="0"/>
            </a:endParaRPr>
          </a:p>
        </p:txBody>
      </p:sp>
      <p:pic>
        <p:nvPicPr>
          <p:cNvPr id="15362" name="Picture 2" descr="http://www.maximhy.com/blog/wp-content/uploads/2014/04/earth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3997" y="1490425"/>
            <a:ext cx="4021606" cy="44915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165272" y="6411897"/>
            <a:ext cx="6896100" cy="338554"/>
          </a:xfrm>
          <a:prstGeom prst="rect">
            <a:avLst/>
          </a:prstGeom>
          <a:noFill/>
        </p:spPr>
        <p:txBody>
          <a:bodyPr wrap="square" rtlCol="0">
            <a:spAutoFit/>
          </a:bodyPr>
          <a:lstStyle/>
          <a:p>
            <a:pPr algn="r"/>
            <a:r>
              <a:rPr lang="en-US" sz="1600" dirty="0">
                <a:solidFill>
                  <a:schemeClr val="bg1"/>
                </a:solidFill>
                <a:latin typeface="Abadi" panose="020B0604020202020204" charset="0"/>
              </a:rPr>
              <a:t>(8)</a:t>
            </a:r>
          </a:p>
        </p:txBody>
      </p:sp>
    </p:spTree>
    <p:extLst>
      <p:ext uri="{BB962C8B-B14F-4D97-AF65-F5344CB8AC3E}">
        <p14:creationId xmlns:p14="http://schemas.microsoft.com/office/powerpoint/2010/main" val="1467906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fontAlgn="base"/>
            <a:r>
              <a:rPr lang="en-US" sz="5400" dirty="0">
                <a:solidFill>
                  <a:schemeClr val="bg1"/>
                </a:solidFill>
                <a:latin typeface="Abadi" panose="020B0604020202020204" charset="0"/>
              </a:rPr>
              <a:t>Leviathan, Dragon, and Serpent </a:t>
            </a:r>
          </a:p>
        </p:txBody>
      </p:sp>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27:1-9  Revelation 12:9</a:t>
            </a:r>
          </a:p>
        </p:txBody>
      </p:sp>
      <p:sp>
        <p:nvSpPr>
          <p:cNvPr id="3" name="Rectangle 2"/>
          <p:cNvSpPr/>
          <p:nvPr/>
        </p:nvSpPr>
        <p:spPr>
          <a:xfrm>
            <a:off x="5034644" y="4719126"/>
            <a:ext cx="6547302" cy="2031325"/>
          </a:xfrm>
          <a:prstGeom prst="rect">
            <a:avLst/>
          </a:prstGeom>
        </p:spPr>
        <p:txBody>
          <a:bodyPr wrap="square">
            <a:spAutoFit/>
          </a:bodyPr>
          <a:lstStyle/>
          <a:p>
            <a:r>
              <a:rPr lang="en-US" i="1" dirty="0">
                <a:solidFill>
                  <a:schemeClr val="bg1"/>
                </a:solidFill>
                <a:latin typeface="Calibri" panose="020F0502020204030204" pitchFamily="34" charset="0"/>
              </a:rPr>
              <a:t>L</a:t>
            </a:r>
            <a:r>
              <a:rPr lang="en-US" b="0" i="1" dirty="0">
                <a:solidFill>
                  <a:schemeClr val="bg1"/>
                </a:solidFill>
                <a:effectLst/>
                <a:latin typeface="Calibri" panose="020F0502020204030204" pitchFamily="34" charset="0"/>
              </a:rPr>
              <a:t>eviathan</a:t>
            </a:r>
            <a:r>
              <a:rPr lang="en-US" b="0" i="0" dirty="0">
                <a:solidFill>
                  <a:schemeClr val="bg1"/>
                </a:solidFill>
                <a:effectLst/>
                <a:latin typeface="Calibri" panose="020F0502020204030204" pitchFamily="34" charset="0"/>
              </a:rPr>
              <a:t> probably includes not only Satan personally but all who serve him. In other words, what Isaiah saw is the necessary destruction of Babylon, or the world, before Zion can be fully established.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Isaiah is so taken with the joy of that future day that he couches his words in a hymn of praise.</a:t>
            </a:r>
            <a:endParaRPr lang="en-US" dirty="0">
              <a:solidFill>
                <a:schemeClr val="bg1"/>
              </a:solidFill>
              <a:latin typeface="Abadi" panose="020B0604020202020204" charset="0"/>
            </a:endParaRPr>
          </a:p>
        </p:txBody>
      </p:sp>
      <p:sp>
        <p:nvSpPr>
          <p:cNvPr id="9" name="TextBox 8"/>
          <p:cNvSpPr txBox="1"/>
          <p:nvPr/>
        </p:nvSpPr>
        <p:spPr>
          <a:xfrm>
            <a:off x="5165272" y="6411897"/>
            <a:ext cx="6896100" cy="338554"/>
          </a:xfrm>
          <a:prstGeom prst="rect">
            <a:avLst/>
          </a:prstGeom>
          <a:noFill/>
        </p:spPr>
        <p:txBody>
          <a:bodyPr wrap="square" rtlCol="0">
            <a:spAutoFit/>
          </a:bodyPr>
          <a:lstStyle/>
          <a:p>
            <a:pPr algn="r"/>
            <a:r>
              <a:rPr lang="en-US" sz="1600" dirty="0">
                <a:solidFill>
                  <a:schemeClr val="bg1"/>
                </a:solidFill>
                <a:latin typeface="Abadi" panose="020B0604020202020204" charset="0"/>
              </a:rPr>
              <a:t>(9)</a:t>
            </a:r>
          </a:p>
        </p:txBody>
      </p:sp>
      <p:grpSp>
        <p:nvGrpSpPr>
          <p:cNvPr id="8" name="Group 7"/>
          <p:cNvGrpSpPr/>
          <p:nvPr/>
        </p:nvGrpSpPr>
        <p:grpSpPr>
          <a:xfrm>
            <a:off x="307029" y="1689856"/>
            <a:ext cx="6096000" cy="4567903"/>
            <a:chOff x="307029" y="1689856"/>
            <a:chExt cx="6096000" cy="4567903"/>
          </a:xfrm>
        </p:grpSpPr>
        <p:pic>
          <p:nvPicPr>
            <p:cNvPr id="17410" name="Picture 2" descr="http://3.bp.blogspot.com/-TPcd-J70nLg/UA9alyezMgI/AAAAAAAADL0/1_3HzNOM6l8/s1600/July+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5788" y="3428999"/>
              <a:ext cx="3844990" cy="28287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07029" y="1689856"/>
              <a:ext cx="6096000" cy="1631216"/>
            </a:xfrm>
            <a:prstGeom prst="rect">
              <a:avLst/>
            </a:prstGeom>
          </p:spPr>
          <p:txBody>
            <a:bodyPr>
              <a:spAutoFit/>
            </a:bodyPr>
            <a:lstStyle/>
            <a:p>
              <a:r>
                <a:rPr lang="en-US" sz="2000" dirty="0">
                  <a:solidFill>
                    <a:schemeClr val="bg1"/>
                  </a:solidFill>
                  <a:latin typeface="Abadi" panose="020B0604020202020204" charset="0"/>
                </a:rPr>
                <a:t>At the same time the Lord “shall punish leviathan the piercing serpent, … and he shall slay the dragon.”</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Both dragon and serpent are scriptural terms for Satan, the common enemy of God and all mankind. </a:t>
              </a:r>
            </a:p>
          </p:txBody>
        </p:sp>
      </p:grpSp>
      <p:grpSp>
        <p:nvGrpSpPr>
          <p:cNvPr id="4" name="Group 3"/>
          <p:cNvGrpSpPr/>
          <p:nvPr/>
        </p:nvGrpSpPr>
        <p:grpSpPr>
          <a:xfrm>
            <a:off x="6270171" y="916140"/>
            <a:ext cx="5573485" cy="3654938"/>
            <a:chOff x="6270171" y="916140"/>
            <a:chExt cx="5573485" cy="3654938"/>
          </a:xfrm>
        </p:grpSpPr>
        <p:sp>
          <p:nvSpPr>
            <p:cNvPr id="5" name="Rectangle 4"/>
            <p:cNvSpPr/>
            <p:nvPr/>
          </p:nvSpPr>
          <p:spPr>
            <a:xfrm>
              <a:off x="6270171" y="916140"/>
              <a:ext cx="5573485" cy="1323439"/>
            </a:xfrm>
            <a:prstGeom prst="rect">
              <a:avLst/>
            </a:prstGeom>
          </p:spPr>
          <p:txBody>
            <a:bodyPr wrap="square">
              <a:spAutoFit/>
            </a:bodyPr>
            <a:lstStyle/>
            <a:p>
              <a:r>
                <a:rPr lang="en-US" sz="2000" dirty="0">
                  <a:solidFill>
                    <a:schemeClr val="bg1"/>
                  </a:solidFill>
                  <a:latin typeface="Abadi" panose="020B0604020202020204" charset="0"/>
                </a:rPr>
                <a:t>When Israel is restored, she “shall blossom and bud, and fill the face of the world with fruit.”</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That fruit is the gospel of peace.</a:t>
              </a:r>
            </a:p>
          </p:txBody>
        </p:sp>
        <p:pic>
          <p:nvPicPr>
            <p:cNvPr id="17412" name="Picture 4" descr="https://upload.wikimedia.org/wikipedia/commons/b/b0/OrangeBloss_w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8082" y="2239579"/>
              <a:ext cx="2647557" cy="233149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0918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28:13</a:t>
            </a:r>
          </a:p>
        </p:txBody>
      </p:sp>
      <p:grpSp>
        <p:nvGrpSpPr>
          <p:cNvPr id="11" name="Group 10"/>
          <p:cNvGrpSpPr/>
          <p:nvPr/>
        </p:nvGrpSpPr>
        <p:grpSpPr>
          <a:xfrm>
            <a:off x="859970" y="184613"/>
            <a:ext cx="10994573" cy="6281058"/>
            <a:chOff x="965200" y="2286000"/>
            <a:chExt cx="7264400" cy="2743200"/>
          </a:xfrm>
        </p:grpSpPr>
        <p:grpSp>
          <p:nvGrpSpPr>
            <p:cNvPr id="12" name="Group 18"/>
            <p:cNvGrpSpPr/>
            <p:nvPr/>
          </p:nvGrpSpPr>
          <p:grpSpPr>
            <a:xfrm>
              <a:off x="965200" y="2286000"/>
              <a:ext cx="7264400" cy="2743200"/>
              <a:chOff x="965200" y="2286000"/>
              <a:chExt cx="7327900" cy="2743200"/>
            </a:xfrm>
          </p:grpSpPr>
          <p:sp>
            <p:nvSpPr>
              <p:cNvPr id="14" name="Rectangle 13"/>
              <p:cNvSpPr/>
              <p:nvPr/>
            </p:nvSpPr>
            <p:spPr>
              <a:xfrm>
                <a:off x="990600" y="2286000"/>
                <a:ext cx="7302500" cy="2466242"/>
              </a:xfrm>
              <a:prstGeom prst="rect">
                <a:avLst/>
              </a:prstGeom>
              <a:solidFill>
                <a:srgbClr val="1C766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ectangle 14"/>
              <p:cNvSpPr/>
              <p:nvPr/>
            </p:nvSpPr>
            <p:spPr>
              <a:xfrm>
                <a:off x="965200" y="4739054"/>
                <a:ext cx="7302500" cy="29014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cxnSp>
            <p:nvCxnSpPr>
              <p:cNvPr id="16" name="Straight Connector 15"/>
              <p:cNvCxnSpPr/>
              <p:nvPr/>
            </p:nvCxnSpPr>
            <p:spPr>
              <a:xfrm>
                <a:off x="965200" y="478741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5" idx="1"/>
                <a:endCxn id="15" idx="3"/>
              </p:cNvCxnSpPr>
              <p:nvPr/>
            </p:nvCxnSpPr>
            <p:spPr>
              <a:xfrm>
                <a:off x="965200" y="4884127"/>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65200" y="498084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1107820" y="2316470"/>
              <a:ext cx="2566356" cy="524234"/>
            </a:xfrm>
            <a:prstGeom prst="rect">
              <a:avLst/>
            </a:prstGeom>
            <a:noFill/>
          </p:spPr>
          <p:txBody>
            <a:bodyPr wrap="square" rtlCol="0">
              <a:spAutoFit/>
            </a:bodyPr>
            <a:lstStyle/>
            <a:p>
              <a:pPr algn="ctr"/>
              <a:r>
                <a:rPr lang="en-US" sz="2400" dirty="0">
                  <a:solidFill>
                    <a:schemeClr val="bg1"/>
                  </a:solidFill>
                  <a:latin typeface="Abadi" panose="020B0604020202020204" charset="0"/>
                </a:rPr>
                <a:t>Try to climb the ladder by skipping four rungs at a time</a:t>
              </a:r>
            </a:p>
          </p:txBody>
        </p:sp>
      </p:grpSp>
      <p:grpSp>
        <p:nvGrpSpPr>
          <p:cNvPr id="20" name="Group 19"/>
          <p:cNvGrpSpPr/>
          <p:nvPr/>
        </p:nvGrpSpPr>
        <p:grpSpPr>
          <a:xfrm>
            <a:off x="2027295" y="1760477"/>
            <a:ext cx="1143000" cy="3666024"/>
            <a:chOff x="6934200" y="1524000"/>
            <a:chExt cx="1143000" cy="2362200"/>
          </a:xfrm>
        </p:grpSpPr>
        <p:sp>
          <p:nvSpPr>
            <p:cNvPr id="21" name="Rounded Rectangle 20"/>
            <p:cNvSpPr/>
            <p:nvPr/>
          </p:nvSpPr>
          <p:spPr>
            <a:xfrm>
              <a:off x="6934200" y="1600200"/>
              <a:ext cx="11430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Rounded Rectangle 21"/>
            <p:cNvSpPr/>
            <p:nvPr/>
          </p:nvSpPr>
          <p:spPr>
            <a:xfrm>
              <a:off x="6934200" y="1981200"/>
              <a:ext cx="11430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a:off x="6934200" y="2362200"/>
              <a:ext cx="11430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Rounded Rectangle 23"/>
            <p:cNvSpPr/>
            <p:nvPr/>
          </p:nvSpPr>
          <p:spPr>
            <a:xfrm>
              <a:off x="6934200" y="2743200"/>
              <a:ext cx="11430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Rounded Rectangle 24"/>
            <p:cNvSpPr/>
            <p:nvPr/>
          </p:nvSpPr>
          <p:spPr>
            <a:xfrm>
              <a:off x="6934200" y="3124200"/>
              <a:ext cx="11430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Rounded Rectangle 25"/>
            <p:cNvSpPr/>
            <p:nvPr/>
          </p:nvSpPr>
          <p:spPr>
            <a:xfrm>
              <a:off x="6934200" y="3505200"/>
              <a:ext cx="11430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Rounded Rectangle 26"/>
            <p:cNvSpPr/>
            <p:nvPr/>
          </p:nvSpPr>
          <p:spPr>
            <a:xfrm rot="5400000">
              <a:off x="5981700" y="2628900"/>
              <a:ext cx="23622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Rounded Rectangle 27"/>
            <p:cNvSpPr/>
            <p:nvPr/>
          </p:nvSpPr>
          <p:spPr>
            <a:xfrm rot="5400000">
              <a:off x="6667500" y="2628900"/>
              <a:ext cx="2362200" cy="152400"/>
            </a:xfrm>
            <a:prstGeom prst="roundRect">
              <a:avLst>
                <a:gd name="adj" fmla="val 3787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29" name="Group 28"/>
          <p:cNvGrpSpPr/>
          <p:nvPr/>
        </p:nvGrpSpPr>
        <p:grpSpPr>
          <a:xfrm>
            <a:off x="1601648" y="4450525"/>
            <a:ext cx="1349388" cy="1274418"/>
            <a:chOff x="5736421" y="601406"/>
            <a:chExt cx="2547167" cy="2571816"/>
          </a:xfrm>
        </p:grpSpPr>
        <p:sp>
          <p:nvSpPr>
            <p:cNvPr id="30" name="Flowchart: Magnetic Disk 29"/>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1" name="Group 30"/>
            <p:cNvGrpSpPr/>
            <p:nvPr/>
          </p:nvGrpSpPr>
          <p:grpSpPr>
            <a:xfrm>
              <a:off x="6616031" y="1415144"/>
              <a:ext cx="136632" cy="283501"/>
              <a:chOff x="6616031" y="1415144"/>
              <a:chExt cx="136632" cy="283501"/>
            </a:xfrm>
          </p:grpSpPr>
          <p:sp>
            <p:nvSpPr>
              <p:cNvPr id="52" name="Oval 51"/>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Oval 52"/>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2" name="Group 31"/>
            <p:cNvGrpSpPr/>
            <p:nvPr/>
          </p:nvGrpSpPr>
          <p:grpSpPr>
            <a:xfrm>
              <a:off x="7094793" y="1428206"/>
              <a:ext cx="136632" cy="283501"/>
              <a:chOff x="6616031" y="1415144"/>
              <a:chExt cx="136632" cy="283501"/>
            </a:xfrm>
          </p:grpSpPr>
          <p:sp>
            <p:nvSpPr>
              <p:cNvPr id="50" name="Oval 49"/>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Oval 50"/>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3" name="Group 32"/>
            <p:cNvGrpSpPr/>
            <p:nvPr/>
          </p:nvGrpSpPr>
          <p:grpSpPr>
            <a:xfrm>
              <a:off x="7705777" y="1162359"/>
              <a:ext cx="577811" cy="345186"/>
              <a:chOff x="7705777" y="1162359"/>
              <a:chExt cx="577811" cy="345186"/>
            </a:xfrm>
          </p:grpSpPr>
          <p:cxnSp>
            <p:nvCxnSpPr>
              <p:cNvPr id="47" name="Straight Connector 46"/>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rot="14206433">
              <a:off x="5620108" y="1201346"/>
              <a:ext cx="577811" cy="345186"/>
              <a:chOff x="7705777" y="1162359"/>
              <a:chExt cx="577811" cy="345186"/>
            </a:xfrm>
          </p:grpSpPr>
          <p:cxnSp>
            <p:nvCxnSpPr>
              <p:cNvPr id="44" name="Straight Connector 43"/>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6455478" y="2494432"/>
              <a:ext cx="330844" cy="666561"/>
              <a:chOff x="6341706" y="2495743"/>
              <a:chExt cx="330844" cy="666561"/>
            </a:xfrm>
          </p:grpSpPr>
          <p:cxnSp>
            <p:nvCxnSpPr>
              <p:cNvPr id="42" name="Straight Connector 41"/>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flipH="1">
              <a:off x="7206039" y="2506661"/>
              <a:ext cx="335729" cy="666561"/>
              <a:chOff x="6327395" y="2495743"/>
              <a:chExt cx="335729" cy="666561"/>
            </a:xfrm>
          </p:grpSpPr>
          <p:cxnSp>
            <p:nvCxnSpPr>
              <p:cNvPr id="40" name="Straight Connector 39"/>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Oval 36"/>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Oval 37"/>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Moon 38"/>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55" name="Group 54"/>
          <p:cNvGrpSpPr/>
          <p:nvPr/>
        </p:nvGrpSpPr>
        <p:grpSpPr>
          <a:xfrm>
            <a:off x="3714341" y="2270480"/>
            <a:ext cx="3505068" cy="2501531"/>
            <a:chOff x="228600" y="381000"/>
            <a:chExt cx="3505068" cy="2501531"/>
          </a:xfrm>
        </p:grpSpPr>
        <p:grpSp>
          <p:nvGrpSpPr>
            <p:cNvPr id="56" name="Group 55"/>
            <p:cNvGrpSpPr/>
            <p:nvPr/>
          </p:nvGrpSpPr>
          <p:grpSpPr>
            <a:xfrm>
              <a:off x="228600" y="381000"/>
              <a:ext cx="3505068" cy="2501531"/>
              <a:chOff x="534986" y="381000"/>
              <a:chExt cx="2637111" cy="2501531"/>
            </a:xfrm>
          </p:grpSpPr>
          <p:sp>
            <p:nvSpPr>
              <p:cNvPr id="58" name="Rectangle 57"/>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59" name="Group 58"/>
              <p:cNvGrpSpPr/>
              <p:nvPr/>
            </p:nvGrpSpPr>
            <p:grpSpPr>
              <a:xfrm>
                <a:off x="534986" y="384805"/>
                <a:ext cx="457200" cy="2497726"/>
                <a:chOff x="533400" y="381000"/>
                <a:chExt cx="457200" cy="2497726"/>
              </a:xfrm>
            </p:grpSpPr>
            <p:sp>
              <p:nvSpPr>
                <p:cNvPr id="65" name="Oval 64"/>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Rounded Rectangle 65"/>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Oval 66"/>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Oval 67"/>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0" name="Group 59"/>
              <p:cNvGrpSpPr/>
              <p:nvPr/>
            </p:nvGrpSpPr>
            <p:grpSpPr>
              <a:xfrm>
                <a:off x="2714897" y="381000"/>
                <a:ext cx="457200" cy="2497726"/>
                <a:chOff x="2714897" y="457200"/>
                <a:chExt cx="457200" cy="2497726"/>
              </a:xfrm>
            </p:grpSpPr>
            <p:sp>
              <p:nvSpPr>
                <p:cNvPr id="61" name="Oval 60"/>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Rounded Rectangle 61"/>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Oval 62"/>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Oval 63"/>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57" name="Rectangle 56"/>
            <p:cNvSpPr/>
            <p:nvPr/>
          </p:nvSpPr>
          <p:spPr>
            <a:xfrm>
              <a:off x="822884" y="1047468"/>
              <a:ext cx="2293346" cy="1323439"/>
            </a:xfrm>
            <a:prstGeom prst="rect">
              <a:avLst/>
            </a:prstGeom>
          </p:spPr>
          <p:txBody>
            <a:bodyPr wrap="square">
              <a:spAutoFit/>
            </a:bodyPr>
            <a:lstStyle/>
            <a:p>
              <a:pPr algn="ctr"/>
              <a:r>
                <a:rPr lang="en-US" sz="2000" b="1" dirty="0">
                  <a:latin typeface="Abadi" panose="020B0604020202020204" charset="0"/>
                </a:rPr>
                <a:t>The Lord reveals truth to us precept upon precept and line upon line</a:t>
              </a:r>
              <a:endParaRPr lang="en-US" sz="2000" i="1" dirty="0">
                <a:latin typeface="Abadi" panose="020B0604020202020204" charset="0"/>
              </a:endParaRPr>
            </a:p>
          </p:txBody>
        </p:sp>
      </p:grpSp>
      <p:sp>
        <p:nvSpPr>
          <p:cNvPr id="8" name="Rectangle 7"/>
          <p:cNvSpPr/>
          <p:nvPr/>
        </p:nvSpPr>
        <p:spPr>
          <a:xfrm>
            <a:off x="7516716" y="1327565"/>
            <a:ext cx="3700216" cy="4247317"/>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“It is not wisdom that we should have all knowledge at once presented before us; but that we should have a little at a time; then we can comprehend it.</a:t>
            </a:r>
          </a:p>
          <a:p>
            <a:pPr fontAlgn="base"/>
            <a:endParaRPr lang="en-US" dirty="0">
              <a:solidFill>
                <a:schemeClr val="bg1"/>
              </a:solidFill>
              <a:latin typeface="Calibri" panose="020F0502020204030204" pitchFamily="34" charset="0"/>
            </a:endParaRPr>
          </a:p>
          <a:p>
            <a:pPr fontAlgn="base"/>
            <a:endParaRPr lang="en-US" b="0" i="0" dirty="0">
              <a:solidFill>
                <a:schemeClr val="bg1"/>
              </a:solidFill>
              <a:effectLst/>
              <a:latin typeface="Calibri" panose="020F0502020204030204" pitchFamily="34" charset="0"/>
            </a:endParaRPr>
          </a:p>
          <a:p>
            <a:pPr fontAlgn="base"/>
            <a:r>
              <a:rPr lang="en-US" b="0" i="0" dirty="0">
                <a:solidFill>
                  <a:schemeClr val="bg1"/>
                </a:solidFill>
                <a:effectLst/>
                <a:latin typeface="Calibri" panose="020F0502020204030204" pitchFamily="34" charset="0"/>
              </a:rPr>
              <a:t>“When you climb up a ladder, you must begin at the bottom, and ascend step by step, until you arrive at the top; and so it is with the principles of the gospel—you must begin with the first, and go on until you learn all the principles of exaltation.”</a:t>
            </a:r>
          </a:p>
        </p:txBody>
      </p:sp>
      <p:sp>
        <p:nvSpPr>
          <p:cNvPr id="10" name="Rectangle 9"/>
          <p:cNvSpPr/>
          <p:nvPr/>
        </p:nvSpPr>
        <p:spPr>
          <a:xfrm>
            <a:off x="11725206" y="6357925"/>
            <a:ext cx="442750" cy="369332"/>
          </a:xfrm>
          <a:prstGeom prst="rect">
            <a:avLst/>
          </a:prstGeom>
        </p:spPr>
        <p:txBody>
          <a:bodyPr wrap="none">
            <a:spAutoFit/>
          </a:bodyPr>
          <a:lstStyle/>
          <a:p>
            <a:pPr fontAlgn="base"/>
            <a:r>
              <a:rPr lang="en-US" b="0" i="0" dirty="0">
                <a:solidFill>
                  <a:schemeClr val="bg1"/>
                </a:solidFill>
                <a:effectLst/>
                <a:latin typeface="Calibri" panose="020F0502020204030204" pitchFamily="34" charset="0"/>
              </a:rPr>
              <a:t>(3)</a:t>
            </a: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7062" y="218225"/>
            <a:ext cx="855211" cy="1075729"/>
          </a:xfrm>
          <a:prstGeom prst="rect">
            <a:avLst/>
          </a:prstGeom>
        </p:spPr>
      </p:pic>
      <p:sp>
        <p:nvSpPr>
          <p:cNvPr id="69" name="Oval 68"/>
          <p:cNvSpPr/>
          <p:nvPr/>
        </p:nvSpPr>
        <p:spPr>
          <a:xfrm>
            <a:off x="8958943" y="58084"/>
            <a:ext cx="119743" cy="286671"/>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3" name="Oval 72"/>
          <p:cNvSpPr/>
          <p:nvPr/>
        </p:nvSpPr>
        <p:spPr>
          <a:xfrm>
            <a:off x="9470571" y="68970"/>
            <a:ext cx="119743" cy="286671"/>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Tree>
    <p:extLst>
      <p:ext uri="{BB962C8B-B14F-4D97-AF65-F5344CB8AC3E}">
        <p14:creationId xmlns:p14="http://schemas.microsoft.com/office/powerpoint/2010/main" val="266367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458 -0.17662 L -0.003 -0.13519 C -0.00482 -0.13959 -0.00651 -0.14422 -0.00833 -0.14838 C -0.00964 -0.15162 -0.0112 -0.15463 -0.0125 -0.15787 C -0.01406 -0.16158 -0.01537 -0.16528 -0.0168 -0.16922 L -0.02096 -0.18033 C -0.02357 -0.19422 -0.02149 -0.18889 -0.0263 -0.19723 C -0.02656 -0.19977 -0.02669 -0.20232 -0.02734 -0.20486 C -0.02774 -0.20695 -0.02878 -0.20857 -0.02943 -0.21042 C -0.03021 -0.21297 -0.03099 -0.21528 -0.03151 -0.21783 C -0.03229 -0.22153 -0.03294 -0.22547 -0.03359 -0.22917 C -0.03516 -0.23727 -0.03438 -0.23287 -0.03568 -0.24236 C -0.03542 -0.26551 -0.03529 -0.28866 -0.03464 -0.31181 C -0.03464 -0.31389 -0.03464 -0.31644 -0.03359 -0.31736 C -0.03177 -0.31945 -0.02943 -0.31875 -0.02734 -0.31945 C -0.0263 -0.32061 -0.02526 -0.32223 -0.02409 -0.32315 C -0.0224 -0.32431 -0.02057 -0.32431 -0.01888 -0.325 C -0.01745 -0.32547 -0.01602 -0.32593 -0.01458 -0.32686 C -0.00482 -0.33334 -0.01693 -0.32871 -0.00404 -0.33241 C -0.003 -0.33311 -0.00195 -0.33403 -0.00091 -0.33449 C 0.00325 -0.33542 0.00807 -0.33264 0.01172 -0.33635 C 0.01458 -0.33889 0.00768 -0.35278 0.00755 -0.35324 C 0.00482 -0.36181 0.00521 -0.3676 0.00325 -0.37755 C 0.00182 -0.38588 0.00273 -0.38148 0.00013 -0.39074 C -0.00026 -0.39769 -0.00039 -0.40463 -0.00091 -0.41135 C -0.00104 -0.41343 -0.00182 -0.41505 -0.00195 -0.4169 C -0.00261 -0.42639 -0.00261 -0.43588 -0.003 -0.44514 C -0.00261 -0.46459 -0.00287 -0.48403 -0.00195 -0.50348 C -0.00182 -0.50556 -0.00078 -0.50741 0.00013 -0.50903 C 0.00104 -0.51065 0.00208 -0.51204 0.00325 -0.51273 C 0.00495 -0.51389 0.0069 -0.51389 0.00859 -0.51459 C 0.00963 -0.51505 0.01068 -0.51598 0.01172 -0.51644 C 0.01875 -0.51598 0.02604 -0.51736 0.03294 -0.51459 C 0.03437 -0.51412 0.03424 -0.50949 0.03502 -0.50718 C 0.03828 -0.49699 0.03711 -0.50625 0.03711 -0.49028 L 0.01497 -0.46783 L 0.0181 -0.46968 " pathEditMode="relative" rAng="0" ptsTypes="AAAAAAAAAAAAAAAAAAAAAAAAAAAAAAAAAAAAA">
                                      <p:cBhvr>
                                        <p:cTn id="6" dur="2000" fill="hold"/>
                                        <p:tgtEl>
                                          <p:spTgt spid="29"/>
                                        </p:tgtEl>
                                        <p:attrNameLst>
                                          <p:attrName>ppt_x</p:attrName>
                                          <p:attrName>ppt_y</p:attrName>
                                        </p:attrNameLst>
                                      </p:cBhvr>
                                      <p:rCtr x="1536" y="-14931"/>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anim calcmode="lin" valueType="num">
                                      <p:cBhvr>
                                        <p:cTn id="1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anim calcmode="lin" valueType="num">
                                      <p:cBhvr>
                                        <p:cTn id="17" dur="1000" fill="hold"/>
                                        <p:tgtEl>
                                          <p:spTgt spid="19"/>
                                        </p:tgtEl>
                                        <p:attrNameLst>
                                          <p:attrName>ppt_x</p:attrName>
                                        </p:attrNameLst>
                                      </p:cBhvr>
                                      <p:tavLst>
                                        <p:tav tm="0">
                                          <p:val>
                                            <p:strVal val="#ppt_x"/>
                                          </p:val>
                                        </p:tav>
                                        <p:tav tm="100000">
                                          <p:val>
                                            <p:strVal val="#ppt_x"/>
                                          </p:val>
                                        </p:tav>
                                      </p:tavLst>
                                    </p:anim>
                                    <p:anim calcmode="lin" valueType="num">
                                      <p:cBhvr>
                                        <p:cTn id="1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fade">
                                      <p:cBhvr>
                                        <p:cTn id="23" dur="1000"/>
                                        <p:tgtEl>
                                          <p:spTgt spid="8">
                                            <p:txEl>
                                              <p:pRg st="3" end="3"/>
                                            </p:txEl>
                                          </p:spTgt>
                                        </p:tgtEl>
                                      </p:cBhvr>
                                    </p:animEffect>
                                    <p:anim calcmode="lin" valueType="num">
                                      <p:cBhvr>
                                        <p:cTn id="24"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arn(outVertical)">
                                      <p:cBhvr>
                                        <p:cTn id="30" dur="75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44096" y="432642"/>
            <a:ext cx="4329047" cy="3416320"/>
          </a:xfrm>
          <a:prstGeom prst="rect">
            <a:avLst/>
          </a:prstGeom>
        </p:spPr>
        <p:txBody>
          <a:bodyPr wrap="square">
            <a:spAutoFit/>
          </a:bodyPr>
          <a:lstStyle/>
          <a:p>
            <a:pPr algn="just" fontAlgn="base"/>
            <a:r>
              <a:rPr lang="en-US" dirty="0">
                <a:solidFill>
                  <a:schemeClr val="bg1"/>
                </a:solidFill>
                <a:latin typeface="Calibri" panose="020F0502020204030204" pitchFamily="34" charset="0"/>
              </a:rPr>
              <a:t>“….Let me suggest that many of us typically assume we will receive </a:t>
            </a:r>
            <a:r>
              <a:rPr lang="en-US" i="1" dirty="0">
                <a:solidFill>
                  <a:schemeClr val="bg1"/>
                </a:solidFill>
                <a:latin typeface="Calibri" panose="020F0502020204030204" pitchFamily="34" charset="0"/>
              </a:rPr>
              <a:t>an </a:t>
            </a:r>
            <a:r>
              <a:rPr lang="en-US" dirty="0">
                <a:solidFill>
                  <a:schemeClr val="bg1"/>
                </a:solidFill>
                <a:latin typeface="Calibri" panose="020F0502020204030204" pitchFamily="34" charset="0"/>
              </a:rPr>
              <a:t>answer or </a:t>
            </a:r>
            <a:r>
              <a:rPr lang="en-US" i="1" dirty="0">
                <a:solidFill>
                  <a:schemeClr val="bg1"/>
                </a:solidFill>
                <a:latin typeface="Calibri" panose="020F0502020204030204" pitchFamily="34" charset="0"/>
              </a:rPr>
              <a:t>a</a:t>
            </a:r>
            <a:r>
              <a:rPr lang="en-US" dirty="0">
                <a:solidFill>
                  <a:schemeClr val="bg1"/>
                </a:solidFill>
                <a:latin typeface="Calibri" panose="020F0502020204030204" pitchFamily="34" charset="0"/>
              </a:rPr>
              <a:t> prompting to our earnest prayers and pleadings. </a:t>
            </a:r>
          </a:p>
          <a:p>
            <a:pPr algn="just" fontAlgn="base"/>
            <a:endParaRPr lang="en-US" dirty="0">
              <a:solidFill>
                <a:schemeClr val="bg1"/>
              </a:solidFill>
              <a:latin typeface="Calibri" panose="020F0502020204030204" pitchFamily="34" charset="0"/>
            </a:endParaRPr>
          </a:p>
          <a:p>
            <a:pPr algn="just" fontAlgn="base"/>
            <a:r>
              <a:rPr lang="en-US" dirty="0">
                <a:solidFill>
                  <a:schemeClr val="bg1"/>
                </a:solidFill>
                <a:latin typeface="Calibri" panose="020F0502020204030204" pitchFamily="34" charset="0"/>
              </a:rPr>
              <a:t>And we also frequently expect that such an answer or a prompting will come immediately and </a:t>
            </a:r>
            <a:r>
              <a:rPr lang="en-US" i="1" dirty="0">
                <a:solidFill>
                  <a:schemeClr val="bg1"/>
                </a:solidFill>
                <a:latin typeface="Calibri" panose="020F0502020204030204" pitchFamily="34" charset="0"/>
              </a:rPr>
              <a:t>all at once.</a:t>
            </a:r>
            <a:r>
              <a:rPr lang="en-US" dirty="0">
                <a:solidFill>
                  <a:schemeClr val="bg1"/>
                </a:solidFill>
                <a:latin typeface="Calibri" panose="020F0502020204030204" pitchFamily="34" charset="0"/>
              </a:rPr>
              <a:t> </a:t>
            </a:r>
          </a:p>
          <a:p>
            <a:pPr algn="just" fontAlgn="base"/>
            <a:endParaRPr lang="en-US" dirty="0">
              <a:solidFill>
                <a:schemeClr val="bg1"/>
              </a:solidFill>
              <a:latin typeface="Calibri" panose="020F0502020204030204" pitchFamily="34" charset="0"/>
            </a:endParaRPr>
          </a:p>
          <a:p>
            <a:pPr algn="just" fontAlgn="base"/>
            <a:r>
              <a:rPr lang="en-US" dirty="0">
                <a:solidFill>
                  <a:schemeClr val="bg1"/>
                </a:solidFill>
                <a:latin typeface="Calibri" panose="020F0502020204030204" pitchFamily="34" charset="0"/>
              </a:rPr>
              <a:t>Thus, we tend to believe the Lord will give us </a:t>
            </a:r>
            <a:r>
              <a:rPr lang="en-US" b="1" dirty="0">
                <a:solidFill>
                  <a:schemeClr val="bg1"/>
                </a:solidFill>
                <a:latin typeface="Calibri" panose="020F0502020204030204" pitchFamily="34" charset="0"/>
              </a:rPr>
              <a:t>A BIG ANSWER QUICKLY AND ALL AT ONE TIME.</a:t>
            </a:r>
            <a:r>
              <a:rPr lang="en-US" dirty="0">
                <a:solidFill>
                  <a:schemeClr val="bg1"/>
                </a:solidFill>
                <a:latin typeface="Calibri" panose="020F0502020204030204" pitchFamily="34" charset="0"/>
              </a:rPr>
              <a:t> </a:t>
            </a:r>
            <a:endParaRPr lang="en-US" b="0" i="0" dirty="0">
              <a:solidFill>
                <a:schemeClr val="bg1"/>
              </a:solidFill>
              <a:effectLst/>
              <a:latin typeface="Calibri" panose="020F0502020204030204" pitchFamily="34" charset="0"/>
            </a:endParaRPr>
          </a:p>
        </p:txBody>
      </p:sp>
      <p:sp>
        <p:nvSpPr>
          <p:cNvPr id="4" name="Rectangle 3"/>
          <p:cNvSpPr/>
          <p:nvPr/>
        </p:nvSpPr>
        <p:spPr>
          <a:xfrm>
            <a:off x="11622206" y="6466231"/>
            <a:ext cx="559769" cy="369332"/>
          </a:xfrm>
          <a:prstGeom prst="rect">
            <a:avLst/>
          </a:prstGeom>
        </p:spPr>
        <p:txBody>
          <a:bodyPr wrap="none">
            <a:spAutoFit/>
          </a:bodyPr>
          <a:lstStyle/>
          <a:p>
            <a:pPr fontAlgn="base"/>
            <a:r>
              <a:rPr lang="en-US" b="0" i="0" dirty="0">
                <a:solidFill>
                  <a:schemeClr val="bg1"/>
                </a:solidFill>
                <a:effectLst/>
                <a:latin typeface="Calibri" panose="020F0502020204030204" pitchFamily="34" charset="0"/>
              </a:rPr>
              <a:t>(10)</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494"/>
            <a:ext cx="989239" cy="1243895"/>
          </a:xfrm>
          <a:prstGeom prst="rect">
            <a:avLst/>
          </a:prstGeom>
        </p:spPr>
      </p:pic>
      <p:pic>
        <p:nvPicPr>
          <p:cNvPr id="4098" name="Picture 2" descr="http://www.ldsliving.com/images/stories/large/18999.jpg?14192891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8606" y="855502"/>
            <a:ext cx="3098359" cy="205540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rot="21246626">
            <a:off x="404469" y="1946673"/>
            <a:ext cx="3241163" cy="4413278"/>
            <a:chOff x="548230" y="1349829"/>
            <a:chExt cx="3624943" cy="4494272"/>
          </a:xfrm>
        </p:grpSpPr>
        <p:pic>
          <p:nvPicPr>
            <p:cNvPr id="4104" name="Picture 8" descr="http://ecx.images-amazon.com/images/I/71lKq0pcXML._SL1500_.jpg"/>
            <p:cNvPicPr>
              <a:picLocks noChangeAspect="1" noChangeArrowheads="1"/>
            </p:cNvPicPr>
            <p:nvPr/>
          </p:nvPicPr>
          <p:blipFill rotWithShape="1">
            <a:blip r:embed="rId6">
              <a:extLst>
                <a:ext uri="{28A0092B-C50C-407E-A947-70E740481C1C}">
                  <a14:useLocalDpi xmlns:a14="http://schemas.microsoft.com/office/drawing/2010/main" val="0"/>
                </a:ext>
              </a:extLst>
            </a:blip>
            <a:srcRect l="70298" t="7379" r="2777" b="9992"/>
            <a:stretch/>
          </p:blipFill>
          <p:spPr bwMode="auto">
            <a:xfrm>
              <a:off x="548230" y="1349829"/>
              <a:ext cx="3624943" cy="44942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019650" y="4431874"/>
              <a:ext cx="2002971" cy="642256"/>
            </a:xfrm>
            <a:prstGeom prst="rect">
              <a:avLst/>
            </a:prstGeom>
            <a:solidFill>
              <a:srgbClr val="FF0000"/>
            </a:solidFill>
            <a:ln>
              <a:solidFill>
                <a:schemeClr val="tx1"/>
              </a:solid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 name="TextBox 5"/>
            <p:cNvSpPr txBox="1"/>
            <p:nvPr/>
          </p:nvSpPr>
          <p:spPr>
            <a:xfrm>
              <a:off x="2110661" y="4549276"/>
              <a:ext cx="1820948" cy="407453"/>
            </a:xfrm>
            <a:prstGeom prst="rect">
              <a:avLst/>
            </a:prstGeom>
            <a:solidFill>
              <a:srgbClr val="FF0000"/>
            </a:solidFill>
          </p:spPr>
          <p:txBody>
            <a:bodyPr wrap="square" rtlCol="0">
              <a:spAutoFit/>
            </a:bodyPr>
            <a:lstStyle/>
            <a:p>
              <a:pPr algn="ctr"/>
              <a:r>
                <a:rPr lang="en-US" sz="2000" b="1" dirty="0">
                  <a:solidFill>
                    <a:schemeClr val="bg1"/>
                  </a:solidFill>
                  <a:latin typeface="Abadi" panose="020B0604020202020204" charset="0"/>
                </a:rPr>
                <a:t>GET IT NOW!</a:t>
              </a:r>
            </a:p>
          </p:txBody>
        </p:sp>
      </p:grpSp>
      <p:sp>
        <p:nvSpPr>
          <p:cNvPr id="9" name="Rectangle 8"/>
          <p:cNvSpPr/>
          <p:nvPr/>
        </p:nvSpPr>
        <p:spPr>
          <a:xfrm>
            <a:off x="6901622" y="3929270"/>
            <a:ext cx="4695343" cy="2585323"/>
          </a:xfrm>
          <a:prstGeom prst="rect">
            <a:avLst/>
          </a:prstGeom>
        </p:spPr>
        <p:txBody>
          <a:bodyPr wrap="square">
            <a:spAutoFit/>
          </a:bodyPr>
          <a:lstStyle/>
          <a:p>
            <a:pPr algn="just" fontAlgn="base"/>
            <a:r>
              <a:rPr lang="en-US" dirty="0">
                <a:solidFill>
                  <a:schemeClr val="bg1"/>
                </a:solidFill>
                <a:latin typeface="Calibri" panose="020F0502020204030204" pitchFamily="34" charset="0"/>
              </a:rPr>
              <a:t>However, the pattern repeatedly described in the scriptures suggests we receive ‘line upon line, precept upon precept,’ or in other words, </a:t>
            </a:r>
            <a:r>
              <a:rPr lang="en-US" b="1" dirty="0">
                <a:solidFill>
                  <a:schemeClr val="bg1"/>
                </a:solidFill>
                <a:latin typeface="Calibri" panose="020F0502020204030204" pitchFamily="34" charset="0"/>
              </a:rPr>
              <a:t>many small answers over a period of time.</a:t>
            </a:r>
            <a:r>
              <a:rPr lang="en-US" dirty="0">
                <a:solidFill>
                  <a:schemeClr val="bg1"/>
                </a:solidFill>
                <a:latin typeface="Calibri" panose="020F0502020204030204" pitchFamily="34" charset="0"/>
              </a:rPr>
              <a:t> </a:t>
            </a:r>
          </a:p>
          <a:p>
            <a:pPr algn="just" fontAlgn="base"/>
            <a:endParaRPr lang="en-US" dirty="0">
              <a:solidFill>
                <a:schemeClr val="bg1"/>
              </a:solidFill>
              <a:latin typeface="Calibri" panose="020F0502020204030204" pitchFamily="34" charset="0"/>
            </a:endParaRPr>
          </a:p>
          <a:p>
            <a:pPr algn="just" fontAlgn="base"/>
            <a:r>
              <a:rPr lang="en-US" dirty="0">
                <a:solidFill>
                  <a:schemeClr val="bg1"/>
                </a:solidFill>
                <a:latin typeface="Calibri" panose="020F0502020204030204" pitchFamily="34" charset="0"/>
              </a:rPr>
              <a:t>Recognizing and understanding this pattern is an important key to obtaining inspiration and help from the Holy Ghost.”</a:t>
            </a:r>
          </a:p>
        </p:txBody>
      </p:sp>
    </p:spTree>
    <p:extLst>
      <p:ext uri="{BB962C8B-B14F-4D97-AF65-F5344CB8AC3E}">
        <p14:creationId xmlns:p14="http://schemas.microsoft.com/office/powerpoint/2010/main" val="119993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lgCheck">
          <a:fgClr>
            <a:schemeClr val="accent1"/>
          </a:fgClr>
          <a:bgClr>
            <a:schemeClr val="bg1"/>
          </a:bgClr>
        </a:pattFill>
        <a:effectLst/>
      </p:bgPr>
    </p:bg>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6498577"/>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28:16-20</a:t>
            </a:r>
          </a:p>
        </p:txBody>
      </p:sp>
      <p:grpSp>
        <p:nvGrpSpPr>
          <p:cNvPr id="12" name="Group 18"/>
          <p:cNvGrpSpPr/>
          <p:nvPr/>
        </p:nvGrpSpPr>
        <p:grpSpPr>
          <a:xfrm>
            <a:off x="881741" y="288470"/>
            <a:ext cx="10994573" cy="6281058"/>
            <a:chOff x="965200" y="2286000"/>
            <a:chExt cx="7327900" cy="2743200"/>
          </a:xfrm>
        </p:grpSpPr>
        <p:sp>
          <p:nvSpPr>
            <p:cNvPr id="14" name="Rectangle 13"/>
            <p:cNvSpPr/>
            <p:nvPr/>
          </p:nvSpPr>
          <p:spPr>
            <a:xfrm>
              <a:off x="990600" y="2286000"/>
              <a:ext cx="7302500" cy="2466242"/>
            </a:xfrm>
            <a:prstGeom prst="rect">
              <a:avLst/>
            </a:prstGeom>
            <a:solidFill>
              <a:srgbClr val="1C766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ectangle 14"/>
            <p:cNvSpPr/>
            <p:nvPr/>
          </p:nvSpPr>
          <p:spPr>
            <a:xfrm>
              <a:off x="965200" y="4739054"/>
              <a:ext cx="7302500" cy="29014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cxnSp>
          <p:nvCxnSpPr>
            <p:cNvPr id="16" name="Straight Connector 15"/>
            <p:cNvCxnSpPr/>
            <p:nvPr/>
          </p:nvCxnSpPr>
          <p:spPr>
            <a:xfrm>
              <a:off x="965200" y="478741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5" idx="1"/>
              <a:endCxn id="15" idx="3"/>
            </p:cNvCxnSpPr>
            <p:nvPr/>
          </p:nvCxnSpPr>
          <p:spPr>
            <a:xfrm>
              <a:off x="965200" y="4884127"/>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65200" y="498084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7375143" y="3317241"/>
            <a:ext cx="3505068" cy="2501531"/>
            <a:chOff x="228600" y="381000"/>
            <a:chExt cx="3505068" cy="2501531"/>
          </a:xfrm>
        </p:grpSpPr>
        <p:grpSp>
          <p:nvGrpSpPr>
            <p:cNvPr id="56" name="Group 55"/>
            <p:cNvGrpSpPr/>
            <p:nvPr/>
          </p:nvGrpSpPr>
          <p:grpSpPr>
            <a:xfrm>
              <a:off x="228600" y="381000"/>
              <a:ext cx="3505068" cy="2501531"/>
              <a:chOff x="534986" y="381000"/>
              <a:chExt cx="2637111" cy="2501531"/>
            </a:xfrm>
          </p:grpSpPr>
          <p:sp>
            <p:nvSpPr>
              <p:cNvPr id="58" name="Rectangle 57"/>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59" name="Group 58"/>
              <p:cNvGrpSpPr/>
              <p:nvPr/>
            </p:nvGrpSpPr>
            <p:grpSpPr>
              <a:xfrm>
                <a:off x="534986" y="384805"/>
                <a:ext cx="457200" cy="2497726"/>
                <a:chOff x="533400" y="381000"/>
                <a:chExt cx="457200" cy="2497726"/>
              </a:xfrm>
            </p:grpSpPr>
            <p:sp>
              <p:nvSpPr>
                <p:cNvPr id="65" name="Oval 64"/>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Rounded Rectangle 65"/>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Oval 66"/>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Oval 67"/>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0" name="Group 59"/>
              <p:cNvGrpSpPr/>
              <p:nvPr/>
            </p:nvGrpSpPr>
            <p:grpSpPr>
              <a:xfrm>
                <a:off x="2714897" y="381000"/>
                <a:ext cx="457200" cy="2497726"/>
                <a:chOff x="2714897" y="457200"/>
                <a:chExt cx="457200" cy="2497726"/>
              </a:xfrm>
            </p:grpSpPr>
            <p:sp>
              <p:nvSpPr>
                <p:cNvPr id="61" name="Oval 60"/>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Rounded Rectangle 61"/>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Oval 62"/>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Oval 63"/>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57" name="Rectangle 56"/>
            <p:cNvSpPr/>
            <p:nvPr/>
          </p:nvSpPr>
          <p:spPr>
            <a:xfrm>
              <a:off x="800272" y="1026622"/>
              <a:ext cx="2387360" cy="1323439"/>
            </a:xfrm>
            <a:prstGeom prst="rect">
              <a:avLst/>
            </a:prstGeom>
          </p:spPr>
          <p:txBody>
            <a:bodyPr wrap="square">
              <a:spAutoFit/>
            </a:bodyPr>
            <a:lstStyle/>
            <a:p>
              <a:pPr algn="ctr"/>
              <a:r>
                <a:rPr lang="en-US" sz="2000" b="1" dirty="0">
                  <a:latin typeface="Abadi" panose="020B0604020202020204" charset="0"/>
                </a:rPr>
                <a:t>The Savior is the only sure foundation upon which to build our lives</a:t>
              </a:r>
              <a:endParaRPr lang="en-US" sz="2000" i="1" dirty="0">
                <a:latin typeface="Abadi" panose="020B0604020202020204" charset="0"/>
              </a:endParaRPr>
            </a:p>
          </p:txBody>
        </p:sp>
      </p:grpSp>
      <p:sp>
        <p:nvSpPr>
          <p:cNvPr id="8" name="Rectangle 7"/>
          <p:cNvSpPr/>
          <p:nvPr/>
        </p:nvSpPr>
        <p:spPr>
          <a:xfrm>
            <a:off x="7029123" y="1662691"/>
            <a:ext cx="4164440" cy="1631216"/>
          </a:xfrm>
          <a:prstGeom prst="rect">
            <a:avLst/>
          </a:prstGeom>
        </p:spPr>
        <p:txBody>
          <a:bodyPr wrap="square">
            <a:spAutoFit/>
          </a:bodyPr>
          <a:lstStyle/>
          <a:p>
            <a:pPr fontAlgn="base"/>
            <a:r>
              <a:rPr lang="en-US" sz="2000" dirty="0">
                <a:solidFill>
                  <a:schemeClr val="bg1"/>
                </a:solidFill>
                <a:latin typeface="Abadi" panose="020B0604020202020204" charset="0"/>
              </a:rPr>
              <a:t>Isaiah declares that faith in God is the only secure foundation of Zion’s security, and that his justice and righteousness alone can erect a building that will stand. (9) </a:t>
            </a:r>
            <a:endParaRPr lang="en-US" sz="2000" b="0" i="0" dirty="0">
              <a:solidFill>
                <a:schemeClr val="bg1"/>
              </a:solidFill>
              <a:effectLst/>
              <a:latin typeface="Calibri" panose="020F0502020204030204" pitchFamily="34" charset="0"/>
            </a:endParaRPr>
          </a:p>
        </p:txBody>
      </p:sp>
      <p:sp>
        <p:nvSpPr>
          <p:cNvPr id="70" name="Rectangle 69"/>
          <p:cNvSpPr/>
          <p:nvPr/>
        </p:nvSpPr>
        <p:spPr>
          <a:xfrm>
            <a:off x="1181547" y="462318"/>
            <a:ext cx="4884402" cy="646331"/>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Zion for a foundation as stone, a tried stone, a precious corner stone, a sure foundation</a:t>
            </a:r>
          </a:p>
        </p:txBody>
      </p:sp>
      <p:grpSp>
        <p:nvGrpSpPr>
          <p:cNvPr id="9" name="Group 8"/>
          <p:cNvGrpSpPr/>
          <p:nvPr/>
        </p:nvGrpSpPr>
        <p:grpSpPr>
          <a:xfrm>
            <a:off x="2444218" y="2366450"/>
            <a:ext cx="3524747" cy="1927970"/>
            <a:chOff x="2324084" y="3343207"/>
            <a:chExt cx="3524747" cy="1927970"/>
          </a:xfrm>
        </p:grpSpPr>
        <p:pic>
          <p:nvPicPr>
            <p:cNvPr id="5" name="Picture 2" descr="https://upload.wikimedia.org/wikipedia/commons/c/c2/KhufuPyramidCasingStone-BritishMuseum-August19-0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8" t="32385" r="36108" b="34772"/>
            <a:stretch/>
          </p:blipFill>
          <p:spPr bwMode="auto">
            <a:xfrm>
              <a:off x="2324084" y="4664600"/>
              <a:ext cx="969224" cy="57712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https://upload.wikimedia.org/wikipedia/commons/c/c2/KhufuPyramidCasingStone-BritishMuseum-August19-0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8" t="32385" r="36108" b="34772"/>
            <a:stretch/>
          </p:blipFill>
          <p:spPr bwMode="auto">
            <a:xfrm>
              <a:off x="4879607" y="4694049"/>
              <a:ext cx="969224" cy="577128"/>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https://upload.wikimedia.org/wikipedia/commons/c/c2/KhufuPyramidCasingStone-BritishMuseum-August19-0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8" t="32385" r="36108" b="34772"/>
            <a:stretch/>
          </p:blipFill>
          <p:spPr bwMode="auto">
            <a:xfrm>
              <a:off x="2510388" y="4102031"/>
              <a:ext cx="969224" cy="577128"/>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https://upload.wikimedia.org/wikipedia/commons/c/c2/KhufuPyramidCasingStone-BritishMuseum-August19-0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8" t="32385" r="36108" b="34772"/>
            <a:stretch/>
          </p:blipFill>
          <p:spPr bwMode="auto">
            <a:xfrm>
              <a:off x="4670409" y="4116515"/>
              <a:ext cx="969224" cy="57712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https://upload.wikimedia.org/wikipedia/commons/c/c2/KhufuPyramidCasingStone-BritishMuseum-August19-0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8" t="32385" r="36108" b="34772"/>
            <a:stretch/>
          </p:blipFill>
          <p:spPr bwMode="auto">
            <a:xfrm>
              <a:off x="2799088" y="3532521"/>
              <a:ext cx="969224" cy="57712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https://upload.wikimedia.org/wikipedia/commons/c/c2/KhufuPyramidCasingStone-BritishMuseum-August19-0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298" t="32385" r="36108" b="34772"/>
            <a:stretch/>
          </p:blipFill>
          <p:spPr bwMode="auto">
            <a:xfrm>
              <a:off x="4376083" y="3532521"/>
              <a:ext cx="969224" cy="577128"/>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https://upload.wikimedia.org/wikipedia/commons/c/c2/KhufuPyramidCasingStone-BritishMuseum-August19-0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0298" t="32385" r="36108" b="34772"/>
            <a:stretch/>
          </p:blipFill>
          <p:spPr bwMode="auto">
            <a:xfrm rot="5400000">
              <a:off x="3653750" y="3378700"/>
              <a:ext cx="843092" cy="772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8" name="Group 77"/>
          <p:cNvGrpSpPr/>
          <p:nvPr/>
        </p:nvGrpSpPr>
        <p:grpSpPr>
          <a:xfrm>
            <a:off x="8741584" y="312262"/>
            <a:ext cx="1085482" cy="1333136"/>
            <a:chOff x="3962400" y="1107996"/>
            <a:chExt cx="2286000" cy="2807553"/>
          </a:xfrm>
        </p:grpSpPr>
        <p:sp>
          <p:nvSpPr>
            <p:cNvPr id="79" name="Rectangle 78"/>
            <p:cNvSpPr/>
            <p:nvPr/>
          </p:nvSpPr>
          <p:spPr>
            <a:xfrm>
              <a:off x="3962400" y="1107996"/>
              <a:ext cx="2286000" cy="2807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0" name="Trapezoid 34"/>
            <p:cNvSpPr/>
            <p:nvPr/>
          </p:nvSpPr>
          <p:spPr>
            <a:xfrm>
              <a:off x="4489839" y="3080069"/>
              <a:ext cx="1231687" cy="83548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1" name="Cloud 36"/>
            <p:cNvSpPr/>
            <p:nvPr/>
          </p:nvSpPr>
          <p:spPr>
            <a:xfrm>
              <a:off x="4258718" y="1623810"/>
              <a:ext cx="644938" cy="129969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2" name="Cloud 37"/>
            <p:cNvSpPr/>
            <p:nvPr/>
          </p:nvSpPr>
          <p:spPr>
            <a:xfrm rot="21175570">
              <a:off x="5325627" y="1654726"/>
              <a:ext cx="725553" cy="1338836"/>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3" name="Oval 38"/>
            <p:cNvSpPr/>
            <p:nvPr/>
          </p:nvSpPr>
          <p:spPr>
            <a:xfrm>
              <a:off x="4500569" y="1558825"/>
              <a:ext cx="1289871" cy="155963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4" name="Cloud 37"/>
            <p:cNvSpPr/>
            <p:nvPr/>
          </p:nvSpPr>
          <p:spPr>
            <a:xfrm rot="21175570">
              <a:off x="4276877" y="1280245"/>
              <a:ext cx="1512966" cy="84673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5" name="Cloud 42"/>
            <p:cNvSpPr/>
            <p:nvPr/>
          </p:nvSpPr>
          <p:spPr>
            <a:xfrm rot="21175570">
              <a:off x="4525590" y="2399632"/>
              <a:ext cx="1212998" cy="10913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6" name="Oval 43"/>
            <p:cNvSpPr/>
            <p:nvPr/>
          </p:nvSpPr>
          <p:spPr>
            <a:xfrm rot="5225831">
              <a:off x="5046741" y="2464378"/>
              <a:ext cx="218338" cy="448915"/>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7" name="Frame 86"/>
            <p:cNvSpPr/>
            <p:nvPr/>
          </p:nvSpPr>
          <p:spPr>
            <a:xfrm>
              <a:off x="3962400" y="1107996"/>
              <a:ext cx="2286000" cy="2807553"/>
            </a:xfrm>
            <a:prstGeom prst="frame">
              <a:avLst>
                <a:gd name="adj1" fmla="val 385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sp>
        <p:nvSpPr>
          <p:cNvPr id="69" name="Oval 68"/>
          <p:cNvSpPr/>
          <p:nvPr/>
        </p:nvSpPr>
        <p:spPr>
          <a:xfrm>
            <a:off x="8991600" y="81495"/>
            <a:ext cx="119743" cy="286671"/>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3" name="Oval 72"/>
          <p:cNvSpPr/>
          <p:nvPr/>
        </p:nvSpPr>
        <p:spPr>
          <a:xfrm>
            <a:off x="9503228" y="92381"/>
            <a:ext cx="119743" cy="286671"/>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 name="Rectangle 6"/>
          <p:cNvSpPr/>
          <p:nvPr/>
        </p:nvSpPr>
        <p:spPr>
          <a:xfrm>
            <a:off x="1795108" y="4668930"/>
            <a:ext cx="4985910" cy="1200329"/>
          </a:xfrm>
          <a:prstGeom prst="rect">
            <a:avLst/>
          </a:prstGeom>
        </p:spPr>
        <p:txBody>
          <a:bodyPr wrap="square">
            <a:spAutoFit/>
          </a:bodyPr>
          <a:lstStyle/>
          <a:p>
            <a:r>
              <a:rPr lang="en-US" dirty="0">
                <a:solidFill>
                  <a:schemeClr val="bg1"/>
                </a:solidFill>
                <a:latin typeface="Calibri" panose="020F0502020204030204" pitchFamily="34" charset="0"/>
              </a:rPr>
              <a:t>The Lord told the inhabitants of the Northern Kingdom of Israel that they would be swept away because they believed they could build on something other than the Savior.</a:t>
            </a:r>
            <a:endParaRPr lang="en-US" dirty="0">
              <a:solidFill>
                <a:schemeClr val="bg1"/>
              </a:solidFill>
              <a:latin typeface="Abadi" panose="020B0604020202020204" charset="0"/>
            </a:endParaRPr>
          </a:p>
        </p:txBody>
      </p:sp>
      <p:grpSp>
        <p:nvGrpSpPr>
          <p:cNvPr id="29" name="Group 28"/>
          <p:cNvGrpSpPr/>
          <p:nvPr/>
        </p:nvGrpSpPr>
        <p:grpSpPr>
          <a:xfrm>
            <a:off x="1205887" y="3391954"/>
            <a:ext cx="1349388" cy="1274418"/>
            <a:chOff x="5736421" y="601406"/>
            <a:chExt cx="2547167" cy="2571816"/>
          </a:xfrm>
        </p:grpSpPr>
        <p:sp>
          <p:nvSpPr>
            <p:cNvPr id="30" name="Flowchart: Magnetic Disk 29"/>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1" name="Group 30"/>
            <p:cNvGrpSpPr/>
            <p:nvPr/>
          </p:nvGrpSpPr>
          <p:grpSpPr>
            <a:xfrm>
              <a:off x="6616031" y="1415144"/>
              <a:ext cx="136632" cy="283501"/>
              <a:chOff x="6616031" y="1415144"/>
              <a:chExt cx="136632" cy="283501"/>
            </a:xfrm>
          </p:grpSpPr>
          <p:sp>
            <p:nvSpPr>
              <p:cNvPr id="52" name="Oval 51"/>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Oval 52"/>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2" name="Group 31"/>
            <p:cNvGrpSpPr/>
            <p:nvPr/>
          </p:nvGrpSpPr>
          <p:grpSpPr>
            <a:xfrm>
              <a:off x="7094793" y="1428206"/>
              <a:ext cx="136632" cy="283501"/>
              <a:chOff x="6616031" y="1415144"/>
              <a:chExt cx="136632" cy="283501"/>
            </a:xfrm>
          </p:grpSpPr>
          <p:sp>
            <p:nvSpPr>
              <p:cNvPr id="50" name="Oval 49"/>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Oval 50"/>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3" name="Group 32"/>
            <p:cNvGrpSpPr/>
            <p:nvPr/>
          </p:nvGrpSpPr>
          <p:grpSpPr>
            <a:xfrm>
              <a:off x="7705777" y="1162359"/>
              <a:ext cx="577811" cy="345186"/>
              <a:chOff x="7705777" y="1162359"/>
              <a:chExt cx="577811" cy="345186"/>
            </a:xfrm>
          </p:grpSpPr>
          <p:cxnSp>
            <p:nvCxnSpPr>
              <p:cNvPr id="47" name="Straight Connector 46"/>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rot="14206433">
              <a:off x="5620108" y="1201346"/>
              <a:ext cx="577811" cy="345186"/>
              <a:chOff x="7705777" y="1162359"/>
              <a:chExt cx="577811" cy="345186"/>
            </a:xfrm>
          </p:grpSpPr>
          <p:cxnSp>
            <p:nvCxnSpPr>
              <p:cNvPr id="44" name="Straight Connector 43"/>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6455478" y="2494432"/>
              <a:ext cx="330844" cy="666561"/>
              <a:chOff x="6341706" y="2495743"/>
              <a:chExt cx="330844" cy="666561"/>
            </a:xfrm>
          </p:grpSpPr>
          <p:cxnSp>
            <p:nvCxnSpPr>
              <p:cNvPr id="42" name="Straight Connector 41"/>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flipH="1">
              <a:off x="7206039" y="2506661"/>
              <a:ext cx="335729" cy="666561"/>
              <a:chOff x="6327395" y="2495743"/>
              <a:chExt cx="335729" cy="666561"/>
            </a:xfrm>
          </p:grpSpPr>
          <p:cxnSp>
            <p:nvCxnSpPr>
              <p:cNvPr id="40" name="Straight Connector 39"/>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Oval 36"/>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Oval 37"/>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Moon 38"/>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407127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0" presetClass="path" presetSubtype="0" accel="50000" decel="50000" fill="hold" nodeType="withEffect">
                                  <p:stCondLst>
                                    <p:cond delay="0"/>
                                  </p:stCondLst>
                                  <p:childTnLst>
                                    <p:animMotion origin="layout" path="M 0.01211 -0.08657 L 0.01211 -0.08634 C 0.01106 -0.09352 0.00989 -0.10046 0.00898 -0.10741 C 0.00846 -0.11042 0.00794 -0.11366 0.00794 -0.11667 C 0.00794 -0.13426 0.00794 -0.15185 0.00898 -0.16944 C 0.00911 -0.17153 0.01015 -0.17338 0.01106 -0.175 C 0.01198 -0.17662 0.01315 -0.17755 0.01419 -0.1787 C 0.01458 -0.18056 0.01458 -0.18287 0.01523 -0.18449 C 0.01601 -0.18611 0.01744 -0.18681 0.01849 -0.18819 C 0.02422 -0.1956 0.02057 -0.19282 0.02695 -0.1956 C 0.03593 -0.20648 0.02448 -0.19352 0.0332 -0.20139 C 0.0414 -0.20856 0.03164 -0.20231 0.03958 -0.20694 C 0.04622 -0.20625 0.05299 -0.20671 0.05963 -0.20509 C 0.06093 -0.20486 0.06159 -0.20139 0.06276 -0.20139 C 0.06406 -0.20139 0.06497 -0.2037 0.06601 -0.20509 C 0.06927 -0.22847 0.0651 -0.19931 0.0681 -0.21829 C 0.07122 -0.23819 0.06627 -0.21019 0.07122 -0.23704 C 0.07161 -0.23889 0.07161 -0.24097 0.07226 -0.24259 C 0.07565 -0.25069 0.07773 -0.2544 0.07968 -0.26528 C 0.08047 -0.26898 0.07968 -0.27523 0.08177 -0.27639 L 0.09127 -0.28218 L 0.09453 -0.28403 C 0.09596 -0.28333 0.09726 -0.28287 0.09869 -0.28218 C 0.09974 -0.28148 0.10078 -0.28032 0.10195 -0.28032 C 0.10299 -0.28032 0.10403 -0.28148 0.10508 -0.28218 L 0.11146 -0.29329 C 0.1125 -0.29537 0.11328 -0.29745 0.11458 -0.29907 L 0.12096 -0.30648 L 0.12409 -0.31019 C 0.12474 -0.31227 0.12526 -0.31458 0.12617 -0.31597 C 0.12799 -0.31852 0.13138 -0.32037 0.13359 -0.32153 L 0.13997 -0.32917 C 0.14101 -0.33032 0.14192 -0.33218 0.1431 -0.33287 C 0.14414 -0.33356 0.14531 -0.3338 0.14622 -0.33472 C 0.14739 -0.33565 0.1483 -0.3375 0.14948 -0.33843 C 0.15091 -0.33981 0.15547 -0.34167 0.15677 -0.34213 C 0.16315 -0.34167 0.16953 -0.34167 0.17578 -0.34028 C 0.17799 -0.33981 0.18008 -0.33796 0.18216 -0.33657 L 0.18528 -0.33472 C 0.18606 -0.33287 0.18646 -0.33056 0.1875 -0.32917 C 0.19205 -0.32269 0.18984 -0.33333 0.19271 -0.32153 C 0.19362 -0.31806 0.19492 -0.31019 0.19492 -0.30995 L 0.19492 -0.31019 " pathEditMode="relative" rAng="0" ptsTypes="AAAAAAAAAAAAAAAAAAAAAAAAAAAAAAAAAAAAAAAAAAA">
                                      <p:cBhvr>
                                        <p:cTn id="8" dur="2000" fill="hold"/>
                                        <p:tgtEl>
                                          <p:spTgt spid="29"/>
                                        </p:tgtEl>
                                        <p:attrNameLst>
                                          <p:attrName>ppt_x</p:attrName>
                                          <p:attrName>ppt_y</p:attrName>
                                        </p:attrNameLst>
                                      </p:cBhvr>
                                      <p:rCtr x="8932" y="-12778"/>
                                    </p:animMotion>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8"/>
                                        </p:tgtEl>
                                        <p:attrNameLst>
                                          <p:attrName>style.visibility</p:attrName>
                                        </p:attrNameLst>
                                      </p:cBhvr>
                                      <p:to>
                                        <p:strVal val="visible"/>
                                      </p:to>
                                    </p:set>
                                    <p:animEffect transition="in" filter="fade">
                                      <p:cBhvr>
                                        <p:cTn id="18" dur="1000"/>
                                        <p:tgtEl>
                                          <p:spTgt spid="78"/>
                                        </p:tgtEl>
                                      </p:cBhvr>
                                    </p:animEffect>
                                    <p:anim calcmode="lin" valueType="num">
                                      <p:cBhvr>
                                        <p:cTn id="19" dur="1000" fill="hold"/>
                                        <p:tgtEl>
                                          <p:spTgt spid="78"/>
                                        </p:tgtEl>
                                        <p:attrNameLst>
                                          <p:attrName>ppt_x</p:attrName>
                                        </p:attrNameLst>
                                      </p:cBhvr>
                                      <p:tavLst>
                                        <p:tav tm="0">
                                          <p:val>
                                            <p:strVal val="#ppt_x"/>
                                          </p:val>
                                        </p:tav>
                                        <p:tav tm="100000">
                                          <p:val>
                                            <p:strVal val="#ppt_x"/>
                                          </p:val>
                                        </p:tav>
                                      </p:tavLst>
                                    </p:anim>
                                    <p:anim calcmode="lin" valueType="num">
                                      <p:cBhvr>
                                        <p:cTn id="20"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arn(outVertical)">
                                      <p:cBhvr>
                                        <p:cTn id="3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0"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What Happened?</a:t>
            </a:r>
          </a:p>
        </p:txBody>
      </p:sp>
      <p:sp>
        <p:nvSpPr>
          <p:cNvPr id="5" name="Rectangle 4"/>
          <p:cNvSpPr/>
          <p:nvPr/>
        </p:nvSpPr>
        <p:spPr>
          <a:xfrm>
            <a:off x="3052175" y="1374299"/>
            <a:ext cx="6655600" cy="1938992"/>
          </a:xfrm>
          <a:prstGeom prst="rect">
            <a:avLst/>
          </a:prstGeom>
        </p:spPr>
        <p:txBody>
          <a:bodyPr wrap="square">
            <a:spAutoFit/>
          </a:bodyPr>
          <a:lstStyle/>
          <a:p>
            <a:pPr fontAlgn="base"/>
            <a:r>
              <a:rPr lang="en-US" sz="2000" dirty="0">
                <a:solidFill>
                  <a:schemeClr val="bg1"/>
                </a:solidFill>
                <a:latin typeface="Abadi" panose="020B0604020202020204" charset="0"/>
              </a:rPr>
              <a:t>But as time went on, he kept track of the children and began to notice an interesting correlation: the children who could not wait struggled later in life and had more behavioral problems, while those who waited tended to be more positive and better motivated, have higher grades and incomes, and have healthier relationships.</a:t>
            </a:r>
            <a:endParaRPr lang="en-US" sz="2000" i="1" dirty="0">
              <a:solidFill>
                <a:schemeClr val="bg1"/>
              </a:solidFill>
              <a:latin typeface="Abadi" panose="020B0604020202020204" charset="0"/>
            </a:endParaRPr>
          </a:p>
        </p:txBody>
      </p:sp>
      <p:sp>
        <p:nvSpPr>
          <p:cNvPr id="2" name="TextBox 1"/>
          <p:cNvSpPr txBox="1"/>
          <p:nvPr/>
        </p:nvSpPr>
        <p:spPr>
          <a:xfrm>
            <a:off x="11500758" y="6477000"/>
            <a:ext cx="653142" cy="369332"/>
          </a:xfrm>
          <a:prstGeom prst="rect">
            <a:avLst/>
          </a:prstGeom>
          <a:noFill/>
        </p:spPr>
        <p:txBody>
          <a:bodyPr wrap="square" rtlCol="0">
            <a:spAutoFit/>
          </a:bodyPr>
          <a:lstStyle/>
          <a:p>
            <a:pPr algn="ctr"/>
            <a:r>
              <a:rPr lang="en-US" dirty="0">
                <a:solidFill>
                  <a:schemeClr val="bg1"/>
                </a:solidFill>
                <a:latin typeface="Abadi" panose="020B0604020202020204" charset="0"/>
              </a:rPr>
              <a:t>(1)</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020" y="426371"/>
            <a:ext cx="1517904" cy="1895856"/>
          </a:xfrm>
          <a:prstGeom prst="rect">
            <a:avLst/>
          </a:prstGeom>
        </p:spPr>
      </p:pic>
      <p:pic>
        <p:nvPicPr>
          <p:cNvPr id="11" name="Picture 10">
            <a:extLst>
              <a:ext uri="{FF2B5EF4-FFF2-40B4-BE49-F238E27FC236}">
                <a16:creationId xmlns:a16="http://schemas.microsoft.com/office/drawing/2014/main" id="{B0094E52-F680-662B-EB7D-2F2CF272E342}"/>
              </a:ext>
            </a:extLst>
          </p:cNvPr>
          <p:cNvPicPr>
            <a:picLocks noChangeAspect="1"/>
          </p:cNvPicPr>
          <p:nvPr/>
        </p:nvPicPr>
        <p:blipFill>
          <a:blip r:embed="rId5"/>
          <a:stretch>
            <a:fillRect/>
          </a:stretch>
        </p:blipFill>
        <p:spPr>
          <a:xfrm>
            <a:off x="5578011" y="3429000"/>
            <a:ext cx="4129764" cy="3116803"/>
          </a:xfrm>
          <a:prstGeom prst="rect">
            <a:avLst/>
          </a:prstGeom>
        </p:spPr>
      </p:pic>
    </p:spTree>
    <p:extLst>
      <p:ext uri="{BB962C8B-B14F-4D97-AF65-F5344CB8AC3E}">
        <p14:creationId xmlns:p14="http://schemas.microsoft.com/office/powerpoint/2010/main" val="1248363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fontAlgn="base"/>
            <a:r>
              <a:rPr lang="en-US" sz="5400" dirty="0">
                <a:solidFill>
                  <a:schemeClr val="bg1"/>
                </a:solidFill>
                <a:latin typeface="Abadi" panose="020B0604020202020204" charset="0"/>
              </a:rPr>
              <a:t>A Man Too Short For His Bed </a:t>
            </a:r>
          </a:p>
        </p:txBody>
      </p:sp>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28:20</a:t>
            </a:r>
          </a:p>
        </p:txBody>
      </p:sp>
      <p:sp>
        <p:nvSpPr>
          <p:cNvPr id="9" name="TextBox 8"/>
          <p:cNvSpPr txBox="1"/>
          <p:nvPr/>
        </p:nvSpPr>
        <p:spPr>
          <a:xfrm>
            <a:off x="5165272" y="6411897"/>
            <a:ext cx="6896100" cy="338554"/>
          </a:xfrm>
          <a:prstGeom prst="rect">
            <a:avLst/>
          </a:prstGeom>
          <a:noFill/>
        </p:spPr>
        <p:txBody>
          <a:bodyPr wrap="square" rtlCol="0">
            <a:spAutoFit/>
          </a:bodyPr>
          <a:lstStyle/>
          <a:p>
            <a:pPr algn="r"/>
            <a:r>
              <a:rPr lang="en-US" sz="1600" dirty="0">
                <a:solidFill>
                  <a:schemeClr val="bg1"/>
                </a:solidFill>
                <a:latin typeface="Abadi" panose="020B0604020202020204" charset="0"/>
              </a:rPr>
              <a:t>(9)</a:t>
            </a:r>
          </a:p>
        </p:txBody>
      </p:sp>
      <p:sp>
        <p:nvSpPr>
          <p:cNvPr id="7" name="Rectangle 6"/>
          <p:cNvSpPr/>
          <p:nvPr/>
        </p:nvSpPr>
        <p:spPr>
          <a:xfrm>
            <a:off x="307029" y="1210885"/>
            <a:ext cx="6096000" cy="3785652"/>
          </a:xfrm>
          <a:prstGeom prst="rect">
            <a:avLst/>
          </a:prstGeom>
        </p:spPr>
        <p:txBody>
          <a:bodyPr>
            <a:spAutoFit/>
          </a:bodyPr>
          <a:lstStyle/>
          <a:p>
            <a:r>
              <a:rPr lang="en-US" sz="2000" dirty="0">
                <a:solidFill>
                  <a:schemeClr val="bg1"/>
                </a:solidFill>
                <a:latin typeface="Abadi" panose="020B0604020202020204" charset="0"/>
              </a:rPr>
              <a:t>If we are not covered by the atoning blood of Jesus Christ, we will find ourselves like a man in a bed too short for him with a blanket that is too small to cover him.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No matter how appealing sin may look at first, it can never satisfy our inner needs. The sinful person will be ever like the man in a short bed with inadequate covers.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He will twist and turn and constantly seek comfort, but he cannot find it. </a:t>
            </a:r>
          </a:p>
        </p:txBody>
      </p:sp>
      <p:sp>
        <p:nvSpPr>
          <p:cNvPr id="4" name="Rectangle 3"/>
          <p:cNvSpPr/>
          <p:nvPr/>
        </p:nvSpPr>
        <p:spPr>
          <a:xfrm>
            <a:off x="5165272" y="5164298"/>
            <a:ext cx="6096000" cy="1015663"/>
          </a:xfrm>
          <a:prstGeom prst="rect">
            <a:avLst/>
          </a:prstGeom>
        </p:spPr>
        <p:txBody>
          <a:bodyPr>
            <a:spAutoFit/>
          </a:bodyPr>
          <a:lstStyle/>
          <a:p>
            <a:r>
              <a:rPr lang="en-US" sz="2000" dirty="0">
                <a:solidFill>
                  <a:schemeClr val="bg1"/>
                </a:solidFill>
                <a:latin typeface="Abadi" panose="020B0604020202020204" charset="0"/>
              </a:rPr>
              <a:t>The Atonement of Christ for sin covers, or is efficacious for, only those who trust in God with all their hearts and keep His holy commandments. </a:t>
            </a:r>
          </a:p>
        </p:txBody>
      </p:sp>
      <p:grpSp>
        <p:nvGrpSpPr>
          <p:cNvPr id="43" name="Group 42"/>
          <p:cNvGrpSpPr/>
          <p:nvPr/>
        </p:nvGrpSpPr>
        <p:grpSpPr>
          <a:xfrm>
            <a:off x="7491403" y="1461271"/>
            <a:ext cx="2436367" cy="3099843"/>
            <a:chOff x="430840" y="2538957"/>
            <a:chExt cx="2243836" cy="2887877"/>
          </a:xfrm>
        </p:grpSpPr>
        <p:sp>
          <p:nvSpPr>
            <p:cNvPr id="44" name="Cloud 43"/>
            <p:cNvSpPr/>
            <p:nvPr/>
          </p:nvSpPr>
          <p:spPr>
            <a:xfrm>
              <a:off x="1058546" y="2538957"/>
              <a:ext cx="988424" cy="753893"/>
            </a:xfrm>
            <a:prstGeom prst="cloud">
              <a:avLst/>
            </a:pr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45" name="Group 44"/>
            <p:cNvGrpSpPr/>
            <p:nvPr/>
          </p:nvGrpSpPr>
          <p:grpSpPr>
            <a:xfrm>
              <a:off x="430840" y="2572077"/>
              <a:ext cx="2243836" cy="2854757"/>
              <a:chOff x="7682184" y="1790582"/>
              <a:chExt cx="2243836" cy="2854757"/>
            </a:xfrm>
          </p:grpSpPr>
          <p:sp>
            <p:nvSpPr>
              <p:cNvPr id="46" name="Rounded Rectangle 45"/>
              <p:cNvSpPr/>
              <p:nvPr/>
            </p:nvSpPr>
            <p:spPr>
              <a:xfrm>
                <a:off x="7772399" y="3894615"/>
                <a:ext cx="2102629" cy="407524"/>
              </a:xfrm>
              <a:prstGeom prst="roundRect">
                <a:avLst>
                  <a:gd name="adj" fmla="val 7208"/>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Freeform 46"/>
              <p:cNvSpPr/>
              <p:nvPr/>
            </p:nvSpPr>
            <p:spPr>
              <a:xfrm>
                <a:off x="7682184" y="3456765"/>
                <a:ext cx="2243836" cy="577509"/>
              </a:xfrm>
              <a:custGeom>
                <a:avLst/>
                <a:gdLst>
                  <a:gd name="connsiteX0" fmla="*/ 947 w 2243836"/>
                  <a:gd name="connsiteY0" fmla="*/ 305660 h 577509"/>
                  <a:gd name="connsiteX1" fmla="*/ 947 w 2243836"/>
                  <a:gd name="connsiteY1" fmla="*/ 305660 h 577509"/>
                  <a:gd name="connsiteX2" fmla="*/ 9185 w 2243836"/>
                  <a:gd name="connsiteY2" fmla="*/ 379801 h 577509"/>
                  <a:gd name="connsiteX3" fmla="*/ 25660 w 2243836"/>
                  <a:gd name="connsiteY3" fmla="*/ 420990 h 577509"/>
                  <a:gd name="connsiteX4" fmla="*/ 58612 w 2243836"/>
                  <a:gd name="connsiteY4" fmla="*/ 470417 h 577509"/>
                  <a:gd name="connsiteX5" fmla="*/ 91563 w 2243836"/>
                  <a:gd name="connsiteY5" fmla="*/ 486892 h 577509"/>
                  <a:gd name="connsiteX6" fmla="*/ 157466 w 2243836"/>
                  <a:gd name="connsiteY6" fmla="*/ 511606 h 577509"/>
                  <a:gd name="connsiteX7" fmla="*/ 289271 w 2243836"/>
                  <a:gd name="connsiteY7" fmla="*/ 486892 h 577509"/>
                  <a:gd name="connsiteX8" fmla="*/ 305747 w 2243836"/>
                  <a:gd name="connsiteY8" fmla="*/ 462179 h 577509"/>
                  <a:gd name="connsiteX9" fmla="*/ 330460 w 2243836"/>
                  <a:gd name="connsiteY9" fmla="*/ 453941 h 577509"/>
                  <a:gd name="connsiteX10" fmla="*/ 379888 w 2243836"/>
                  <a:gd name="connsiteY10" fmla="*/ 420990 h 577509"/>
                  <a:gd name="connsiteX11" fmla="*/ 486979 w 2243836"/>
                  <a:gd name="connsiteY11" fmla="*/ 429228 h 577509"/>
                  <a:gd name="connsiteX12" fmla="*/ 544644 w 2243836"/>
                  <a:gd name="connsiteY12" fmla="*/ 453941 h 577509"/>
                  <a:gd name="connsiteX13" fmla="*/ 602309 w 2243836"/>
                  <a:gd name="connsiteY13" fmla="*/ 470417 h 577509"/>
                  <a:gd name="connsiteX14" fmla="*/ 651736 w 2243836"/>
                  <a:gd name="connsiteY14" fmla="*/ 486892 h 577509"/>
                  <a:gd name="connsiteX15" fmla="*/ 709401 w 2243836"/>
                  <a:gd name="connsiteY15" fmla="*/ 503368 h 577509"/>
                  <a:gd name="connsiteX16" fmla="*/ 865920 w 2243836"/>
                  <a:gd name="connsiteY16" fmla="*/ 495130 h 577509"/>
                  <a:gd name="connsiteX17" fmla="*/ 898871 w 2243836"/>
                  <a:gd name="connsiteY17" fmla="*/ 486892 h 577509"/>
                  <a:gd name="connsiteX18" fmla="*/ 956536 w 2243836"/>
                  <a:gd name="connsiteY18" fmla="*/ 470417 h 577509"/>
                  <a:gd name="connsiteX19" fmla="*/ 981250 w 2243836"/>
                  <a:gd name="connsiteY19" fmla="*/ 462179 h 577509"/>
                  <a:gd name="connsiteX20" fmla="*/ 1071866 w 2243836"/>
                  <a:gd name="connsiteY20" fmla="*/ 453941 h 577509"/>
                  <a:gd name="connsiteX21" fmla="*/ 1195433 w 2243836"/>
                  <a:gd name="connsiteY21" fmla="*/ 470417 h 577509"/>
                  <a:gd name="connsiteX22" fmla="*/ 1228385 w 2243836"/>
                  <a:gd name="connsiteY22" fmla="*/ 495130 h 577509"/>
                  <a:gd name="connsiteX23" fmla="*/ 1253098 w 2243836"/>
                  <a:gd name="connsiteY23" fmla="*/ 511606 h 577509"/>
                  <a:gd name="connsiteX24" fmla="*/ 1277812 w 2243836"/>
                  <a:gd name="connsiteY24" fmla="*/ 519844 h 577509"/>
                  <a:gd name="connsiteX25" fmla="*/ 1302525 w 2243836"/>
                  <a:gd name="connsiteY25" fmla="*/ 536319 h 577509"/>
                  <a:gd name="connsiteX26" fmla="*/ 1351952 w 2243836"/>
                  <a:gd name="connsiteY26" fmla="*/ 552795 h 577509"/>
                  <a:gd name="connsiteX27" fmla="*/ 1409617 w 2243836"/>
                  <a:gd name="connsiteY27" fmla="*/ 569271 h 577509"/>
                  <a:gd name="connsiteX28" fmla="*/ 1434331 w 2243836"/>
                  <a:gd name="connsiteY28" fmla="*/ 577509 h 577509"/>
                  <a:gd name="connsiteX29" fmla="*/ 1664990 w 2243836"/>
                  <a:gd name="connsiteY29" fmla="*/ 569271 h 577509"/>
                  <a:gd name="connsiteX30" fmla="*/ 1714417 w 2243836"/>
                  <a:gd name="connsiteY30" fmla="*/ 536319 h 577509"/>
                  <a:gd name="connsiteX31" fmla="*/ 1755606 w 2243836"/>
                  <a:gd name="connsiteY31" fmla="*/ 503368 h 577509"/>
                  <a:gd name="connsiteX32" fmla="*/ 1805033 w 2243836"/>
                  <a:gd name="connsiteY32" fmla="*/ 470417 h 577509"/>
                  <a:gd name="connsiteX33" fmla="*/ 1920363 w 2243836"/>
                  <a:gd name="connsiteY33" fmla="*/ 478655 h 577509"/>
                  <a:gd name="connsiteX34" fmla="*/ 1945077 w 2243836"/>
                  <a:gd name="connsiteY34" fmla="*/ 495130 h 577509"/>
                  <a:gd name="connsiteX35" fmla="*/ 2200450 w 2243836"/>
                  <a:gd name="connsiteY35" fmla="*/ 486892 h 577509"/>
                  <a:gd name="connsiteX36" fmla="*/ 2225163 w 2243836"/>
                  <a:gd name="connsiteY36" fmla="*/ 264471 h 577509"/>
                  <a:gd name="connsiteX37" fmla="*/ 2208688 w 2243836"/>
                  <a:gd name="connsiteY37" fmla="*/ 239757 h 577509"/>
                  <a:gd name="connsiteX38" fmla="*/ 2192212 w 2243836"/>
                  <a:gd name="connsiteY38" fmla="*/ 190330 h 577509"/>
                  <a:gd name="connsiteX39" fmla="*/ 2175736 w 2243836"/>
                  <a:gd name="connsiteY39" fmla="*/ 165617 h 577509"/>
                  <a:gd name="connsiteX40" fmla="*/ 2126309 w 2243836"/>
                  <a:gd name="connsiteY40" fmla="*/ 124428 h 577509"/>
                  <a:gd name="connsiteX41" fmla="*/ 2076882 w 2243836"/>
                  <a:gd name="connsiteY41" fmla="*/ 107952 h 577509"/>
                  <a:gd name="connsiteX42" fmla="*/ 2052169 w 2243836"/>
                  <a:gd name="connsiteY42" fmla="*/ 91476 h 577509"/>
                  <a:gd name="connsiteX43" fmla="*/ 1953315 w 2243836"/>
                  <a:gd name="connsiteY43" fmla="*/ 75001 h 577509"/>
                  <a:gd name="connsiteX44" fmla="*/ 1664990 w 2243836"/>
                  <a:gd name="connsiteY44" fmla="*/ 58525 h 577509"/>
                  <a:gd name="connsiteX45" fmla="*/ 1541423 w 2243836"/>
                  <a:gd name="connsiteY45" fmla="*/ 33811 h 577509"/>
                  <a:gd name="connsiteX46" fmla="*/ 915347 w 2243836"/>
                  <a:gd name="connsiteY46" fmla="*/ 25574 h 577509"/>
                  <a:gd name="connsiteX47" fmla="*/ 528169 w 2243836"/>
                  <a:gd name="connsiteY47" fmla="*/ 25574 h 577509"/>
                  <a:gd name="connsiteX48" fmla="*/ 305747 w 2243836"/>
                  <a:gd name="connsiteY48" fmla="*/ 58525 h 577509"/>
                  <a:gd name="connsiteX49" fmla="*/ 272796 w 2243836"/>
                  <a:gd name="connsiteY49" fmla="*/ 66763 h 577509"/>
                  <a:gd name="connsiteX50" fmla="*/ 206893 w 2243836"/>
                  <a:gd name="connsiteY50" fmla="*/ 91476 h 577509"/>
                  <a:gd name="connsiteX51" fmla="*/ 173942 w 2243836"/>
                  <a:gd name="connsiteY51" fmla="*/ 99714 h 577509"/>
                  <a:gd name="connsiteX52" fmla="*/ 149228 w 2243836"/>
                  <a:gd name="connsiteY52" fmla="*/ 107952 h 577509"/>
                  <a:gd name="connsiteX53" fmla="*/ 75088 w 2243836"/>
                  <a:gd name="connsiteY53" fmla="*/ 140903 h 577509"/>
                  <a:gd name="connsiteX54" fmla="*/ 50374 w 2243836"/>
                  <a:gd name="connsiteY54" fmla="*/ 149141 h 577509"/>
                  <a:gd name="connsiteX55" fmla="*/ 25660 w 2243836"/>
                  <a:gd name="connsiteY55" fmla="*/ 157379 h 577509"/>
                  <a:gd name="connsiteX56" fmla="*/ 947 w 2243836"/>
                  <a:gd name="connsiteY56" fmla="*/ 305660 h 57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243836" h="577509">
                    <a:moveTo>
                      <a:pt x="947" y="305660"/>
                    </a:moveTo>
                    <a:lnTo>
                      <a:pt x="947" y="305660"/>
                    </a:lnTo>
                    <a:cubicBezTo>
                      <a:pt x="3693" y="330374"/>
                      <a:pt x="3975" y="355487"/>
                      <a:pt x="9185" y="379801"/>
                    </a:cubicBezTo>
                    <a:cubicBezTo>
                      <a:pt x="12283" y="394260"/>
                      <a:pt x="18579" y="408008"/>
                      <a:pt x="25660" y="420990"/>
                    </a:cubicBezTo>
                    <a:cubicBezTo>
                      <a:pt x="35142" y="438374"/>
                      <a:pt x="40901" y="461562"/>
                      <a:pt x="58612" y="470417"/>
                    </a:cubicBezTo>
                    <a:cubicBezTo>
                      <a:pt x="69596" y="475909"/>
                      <a:pt x="80341" y="481905"/>
                      <a:pt x="91563" y="486892"/>
                    </a:cubicBezTo>
                    <a:cubicBezTo>
                      <a:pt x="121119" y="500028"/>
                      <a:pt x="130290" y="502547"/>
                      <a:pt x="157466" y="511606"/>
                    </a:cubicBezTo>
                    <a:cubicBezTo>
                      <a:pt x="203262" y="508083"/>
                      <a:pt x="254448" y="521715"/>
                      <a:pt x="289271" y="486892"/>
                    </a:cubicBezTo>
                    <a:cubicBezTo>
                      <a:pt x="296272" y="479891"/>
                      <a:pt x="298016" y="468364"/>
                      <a:pt x="305747" y="462179"/>
                    </a:cubicBezTo>
                    <a:cubicBezTo>
                      <a:pt x="312528" y="456755"/>
                      <a:pt x="322869" y="458158"/>
                      <a:pt x="330460" y="453941"/>
                    </a:cubicBezTo>
                    <a:cubicBezTo>
                      <a:pt x="347770" y="444325"/>
                      <a:pt x="379888" y="420990"/>
                      <a:pt x="379888" y="420990"/>
                    </a:cubicBezTo>
                    <a:cubicBezTo>
                      <a:pt x="415585" y="423736"/>
                      <a:pt x="451453" y="424787"/>
                      <a:pt x="486979" y="429228"/>
                    </a:cubicBezTo>
                    <a:cubicBezTo>
                      <a:pt x="508056" y="431863"/>
                      <a:pt x="525545" y="446996"/>
                      <a:pt x="544644" y="453941"/>
                    </a:cubicBezTo>
                    <a:cubicBezTo>
                      <a:pt x="563431" y="460773"/>
                      <a:pt x="583202" y="464538"/>
                      <a:pt x="602309" y="470417"/>
                    </a:cubicBezTo>
                    <a:cubicBezTo>
                      <a:pt x="618908" y="475524"/>
                      <a:pt x="634888" y="482680"/>
                      <a:pt x="651736" y="486892"/>
                    </a:cubicBezTo>
                    <a:cubicBezTo>
                      <a:pt x="693112" y="497236"/>
                      <a:pt x="673947" y="491550"/>
                      <a:pt x="709401" y="503368"/>
                    </a:cubicBezTo>
                    <a:cubicBezTo>
                      <a:pt x="761574" y="500622"/>
                      <a:pt x="813871" y="499656"/>
                      <a:pt x="865920" y="495130"/>
                    </a:cubicBezTo>
                    <a:cubicBezTo>
                      <a:pt x="877199" y="494149"/>
                      <a:pt x="887948" y="489871"/>
                      <a:pt x="898871" y="486892"/>
                    </a:cubicBezTo>
                    <a:cubicBezTo>
                      <a:pt x="918157" y="481632"/>
                      <a:pt x="937388" y="476161"/>
                      <a:pt x="956536" y="470417"/>
                    </a:cubicBezTo>
                    <a:cubicBezTo>
                      <a:pt x="964853" y="467922"/>
                      <a:pt x="972654" y="463407"/>
                      <a:pt x="981250" y="462179"/>
                    </a:cubicBezTo>
                    <a:cubicBezTo>
                      <a:pt x="1011275" y="457890"/>
                      <a:pt x="1041661" y="456687"/>
                      <a:pt x="1071866" y="453941"/>
                    </a:cubicBezTo>
                    <a:cubicBezTo>
                      <a:pt x="1113055" y="459433"/>
                      <a:pt x="1155248" y="459842"/>
                      <a:pt x="1195433" y="470417"/>
                    </a:cubicBezTo>
                    <a:cubicBezTo>
                      <a:pt x="1208711" y="473911"/>
                      <a:pt x="1217213" y="487150"/>
                      <a:pt x="1228385" y="495130"/>
                    </a:cubicBezTo>
                    <a:cubicBezTo>
                      <a:pt x="1236441" y="500885"/>
                      <a:pt x="1244243" y="507178"/>
                      <a:pt x="1253098" y="511606"/>
                    </a:cubicBezTo>
                    <a:cubicBezTo>
                      <a:pt x="1260865" y="515489"/>
                      <a:pt x="1270045" y="515961"/>
                      <a:pt x="1277812" y="519844"/>
                    </a:cubicBezTo>
                    <a:cubicBezTo>
                      <a:pt x="1286667" y="524272"/>
                      <a:pt x="1293478" y="532298"/>
                      <a:pt x="1302525" y="536319"/>
                    </a:cubicBezTo>
                    <a:cubicBezTo>
                      <a:pt x="1318395" y="543372"/>
                      <a:pt x="1335476" y="547303"/>
                      <a:pt x="1351952" y="552795"/>
                    </a:cubicBezTo>
                    <a:cubicBezTo>
                      <a:pt x="1411203" y="572545"/>
                      <a:pt x="1337217" y="548585"/>
                      <a:pt x="1409617" y="569271"/>
                    </a:cubicBezTo>
                    <a:cubicBezTo>
                      <a:pt x="1417966" y="571657"/>
                      <a:pt x="1426093" y="574763"/>
                      <a:pt x="1434331" y="577509"/>
                    </a:cubicBezTo>
                    <a:cubicBezTo>
                      <a:pt x="1511217" y="574763"/>
                      <a:pt x="1588873" y="580465"/>
                      <a:pt x="1664990" y="569271"/>
                    </a:cubicBezTo>
                    <a:cubicBezTo>
                      <a:pt x="1684581" y="566390"/>
                      <a:pt x="1714417" y="536319"/>
                      <a:pt x="1714417" y="536319"/>
                    </a:cubicBezTo>
                    <a:cubicBezTo>
                      <a:pt x="1751264" y="481050"/>
                      <a:pt x="1707858" y="535199"/>
                      <a:pt x="1755606" y="503368"/>
                    </a:cubicBezTo>
                    <a:cubicBezTo>
                      <a:pt x="1817313" y="462230"/>
                      <a:pt x="1746272" y="490005"/>
                      <a:pt x="1805033" y="470417"/>
                    </a:cubicBezTo>
                    <a:cubicBezTo>
                      <a:pt x="1843476" y="473163"/>
                      <a:pt x="1882408" y="471957"/>
                      <a:pt x="1920363" y="478655"/>
                    </a:cubicBezTo>
                    <a:cubicBezTo>
                      <a:pt x="1930113" y="480376"/>
                      <a:pt x="1935181" y="494839"/>
                      <a:pt x="1945077" y="495130"/>
                    </a:cubicBezTo>
                    <a:lnTo>
                      <a:pt x="2200450" y="486892"/>
                    </a:lnTo>
                    <a:cubicBezTo>
                      <a:pt x="2261115" y="395893"/>
                      <a:pt x="2246904" y="438402"/>
                      <a:pt x="2225163" y="264471"/>
                    </a:cubicBezTo>
                    <a:cubicBezTo>
                      <a:pt x="2223935" y="254647"/>
                      <a:pt x="2212709" y="248804"/>
                      <a:pt x="2208688" y="239757"/>
                    </a:cubicBezTo>
                    <a:cubicBezTo>
                      <a:pt x="2201635" y="223887"/>
                      <a:pt x="2201846" y="204780"/>
                      <a:pt x="2192212" y="190330"/>
                    </a:cubicBezTo>
                    <a:cubicBezTo>
                      <a:pt x="2186720" y="182092"/>
                      <a:pt x="2182074" y="173223"/>
                      <a:pt x="2175736" y="165617"/>
                    </a:cubicBezTo>
                    <a:cubicBezTo>
                      <a:pt x="2164322" y="151920"/>
                      <a:pt x="2143466" y="132053"/>
                      <a:pt x="2126309" y="124428"/>
                    </a:cubicBezTo>
                    <a:cubicBezTo>
                      <a:pt x="2110439" y="117375"/>
                      <a:pt x="2076882" y="107952"/>
                      <a:pt x="2076882" y="107952"/>
                    </a:cubicBezTo>
                    <a:cubicBezTo>
                      <a:pt x="2068644" y="102460"/>
                      <a:pt x="2061024" y="95904"/>
                      <a:pt x="2052169" y="91476"/>
                    </a:cubicBezTo>
                    <a:cubicBezTo>
                      <a:pt x="2025383" y="78083"/>
                      <a:pt x="1974472" y="76443"/>
                      <a:pt x="1953315" y="75001"/>
                    </a:cubicBezTo>
                    <a:cubicBezTo>
                      <a:pt x="1857273" y="68453"/>
                      <a:pt x="1664990" y="58525"/>
                      <a:pt x="1664990" y="58525"/>
                    </a:cubicBezTo>
                    <a:cubicBezTo>
                      <a:pt x="1615829" y="25750"/>
                      <a:pt x="1639911" y="36049"/>
                      <a:pt x="1541423" y="33811"/>
                    </a:cubicBezTo>
                    <a:lnTo>
                      <a:pt x="915347" y="25574"/>
                    </a:lnTo>
                    <a:cubicBezTo>
                      <a:pt x="778546" y="-20026"/>
                      <a:pt x="863628" y="5243"/>
                      <a:pt x="528169" y="25574"/>
                    </a:cubicBezTo>
                    <a:cubicBezTo>
                      <a:pt x="484971" y="28192"/>
                      <a:pt x="371837" y="43838"/>
                      <a:pt x="305747" y="58525"/>
                    </a:cubicBezTo>
                    <a:cubicBezTo>
                      <a:pt x="294695" y="60981"/>
                      <a:pt x="283682" y="63653"/>
                      <a:pt x="272796" y="66763"/>
                    </a:cubicBezTo>
                    <a:cubicBezTo>
                      <a:pt x="232306" y="78332"/>
                      <a:pt x="259120" y="74067"/>
                      <a:pt x="206893" y="91476"/>
                    </a:cubicBezTo>
                    <a:cubicBezTo>
                      <a:pt x="196152" y="95056"/>
                      <a:pt x="184828" y="96604"/>
                      <a:pt x="173942" y="99714"/>
                    </a:cubicBezTo>
                    <a:cubicBezTo>
                      <a:pt x="165593" y="102100"/>
                      <a:pt x="157466" y="105206"/>
                      <a:pt x="149228" y="107952"/>
                    </a:cubicBezTo>
                    <a:cubicBezTo>
                      <a:pt x="110065" y="134062"/>
                      <a:pt x="133908" y="121297"/>
                      <a:pt x="75088" y="140903"/>
                    </a:cubicBezTo>
                    <a:lnTo>
                      <a:pt x="50374" y="149141"/>
                    </a:lnTo>
                    <a:lnTo>
                      <a:pt x="25660" y="157379"/>
                    </a:lnTo>
                    <a:cubicBezTo>
                      <a:pt x="-13662" y="216364"/>
                      <a:pt x="5066" y="280947"/>
                      <a:pt x="947" y="305660"/>
                    </a:cubicBezTo>
                    <a:close/>
                  </a:path>
                </a:pathLst>
              </a:cu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8" name="Oval 47"/>
              <p:cNvSpPr/>
              <p:nvPr/>
            </p:nvSpPr>
            <p:spPr>
              <a:xfrm>
                <a:off x="8394805" y="1790582"/>
                <a:ext cx="818595" cy="974935"/>
              </a:xfrm>
              <a:prstGeom prst="ellipse">
                <a:avLst/>
              </a:prstGeom>
              <a:solidFill>
                <a:srgbClr val="FCDD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Rounded Rectangle 48"/>
              <p:cNvSpPr/>
              <p:nvPr/>
            </p:nvSpPr>
            <p:spPr>
              <a:xfrm>
                <a:off x="7772399" y="2804964"/>
                <a:ext cx="2102629" cy="712584"/>
              </a:xfrm>
              <a:prstGeom prst="roundRect">
                <a:avLst/>
              </a:prstGeom>
              <a:solidFill>
                <a:srgbClr val="00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Flowchart: Stored Data 49"/>
              <p:cNvSpPr/>
              <p:nvPr/>
            </p:nvSpPr>
            <p:spPr>
              <a:xfrm rot="5400000">
                <a:off x="8660792" y="1695743"/>
                <a:ext cx="297091" cy="2102628"/>
              </a:xfrm>
              <a:prstGeom prst="flowChartOnlineStorage">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Rounded Rectangle 50"/>
              <p:cNvSpPr/>
              <p:nvPr/>
            </p:nvSpPr>
            <p:spPr>
              <a:xfrm rot="16200000">
                <a:off x="7664937" y="3806885"/>
                <a:ext cx="920627" cy="152400"/>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2" name="Rounded Rectangle 51"/>
              <p:cNvSpPr/>
              <p:nvPr/>
            </p:nvSpPr>
            <p:spPr>
              <a:xfrm rot="16200000">
                <a:off x="8093989" y="3826608"/>
                <a:ext cx="920627" cy="152400"/>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Rounded Rectangle 52"/>
              <p:cNvSpPr/>
              <p:nvPr/>
            </p:nvSpPr>
            <p:spPr>
              <a:xfrm rot="16200000">
                <a:off x="8577227" y="3806885"/>
                <a:ext cx="920627" cy="152400"/>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Rounded Rectangle 53"/>
              <p:cNvSpPr/>
              <p:nvPr/>
            </p:nvSpPr>
            <p:spPr>
              <a:xfrm rot="16200000">
                <a:off x="9025474" y="3806885"/>
                <a:ext cx="920627" cy="152400"/>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Rounded Rectangle 54"/>
              <p:cNvSpPr/>
              <p:nvPr/>
            </p:nvSpPr>
            <p:spPr>
              <a:xfrm>
                <a:off x="7772398" y="3371537"/>
                <a:ext cx="2102629" cy="187031"/>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Rounded Rectangle 55"/>
              <p:cNvSpPr/>
              <p:nvPr/>
            </p:nvSpPr>
            <p:spPr>
              <a:xfrm>
                <a:off x="7758023" y="4267200"/>
                <a:ext cx="2102629" cy="95922"/>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Rounded Rectangle 56"/>
              <p:cNvSpPr/>
              <p:nvPr/>
            </p:nvSpPr>
            <p:spPr>
              <a:xfrm rot="16200000">
                <a:off x="7164104" y="3878467"/>
                <a:ext cx="1368988" cy="152400"/>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8" name="Rounded Rectangle 57"/>
              <p:cNvSpPr/>
              <p:nvPr/>
            </p:nvSpPr>
            <p:spPr>
              <a:xfrm rot="16200000">
                <a:off x="9099958" y="3884645"/>
                <a:ext cx="1368988" cy="152400"/>
              </a:xfrm>
              <a:prstGeom prst="roundRect">
                <a:avLst>
                  <a:gd name="adj" fmla="val 7208"/>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9" name="Oval 58"/>
              <p:cNvSpPr/>
              <p:nvPr/>
            </p:nvSpPr>
            <p:spPr>
              <a:xfrm>
                <a:off x="7750834" y="3109871"/>
                <a:ext cx="195527" cy="201903"/>
              </a:xfrm>
              <a:prstGeom prst="ellipse">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0" name="Oval 59"/>
              <p:cNvSpPr/>
              <p:nvPr/>
            </p:nvSpPr>
            <p:spPr>
              <a:xfrm>
                <a:off x="9691468" y="3095498"/>
                <a:ext cx="195527" cy="201903"/>
              </a:xfrm>
              <a:prstGeom prst="ellipse">
                <a:avLst/>
              </a:prstGeom>
              <a:solidFill>
                <a:srgbClr val="79390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pic>
            <p:nvPicPr>
              <p:cNvPr id="61" name="Picture 4" descr="http://vector.me/files/images/2/7/276121/two_footprints_black_preview"/>
              <p:cNvPicPr>
                <a:picLocks noChangeAspect="1" noChangeArrowheads="1"/>
              </p:cNvPicPr>
              <p:nvPr/>
            </p:nvPicPr>
            <p:blipFill rotWithShape="1">
              <a:blip r:embed="rId4">
                <a:extLst>
                  <a:ext uri="{28A0092B-C50C-407E-A947-70E740481C1C}">
                    <a14:useLocalDpi xmlns:a14="http://schemas.microsoft.com/office/drawing/2010/main" val="0"/>
                  </a:ext>
                </a:extLst>
              </a:blip>
              <a:srcRect t="711" r="48361"/>
              <a:stretch/>
            </p:blipFill>
            <p:spPr bwMode="auto">
              <a:xfrm rot="20797029">
                <a:off x="7877337" y="2338344"/>
                <a:ext cx="686615" cy="122977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4" descr="http://vector.me/files/images/2/7/276121/two_footprints_black_preview"/>
              <p:cNvPicPr>
                <a:picLocks noChangeAspect="1" noChangeArrowheads="1"/>
              </p:cNvPicPr>
              <p:nvPr/>
            </p:nvPicPr>
            <p:blipFill rotWithShape="1">
              <a:blip r:embed="rId4">
                <a:extLst>
                  <a:ext uri="{28A0092B-C50C-407E-A947-70E740481C1C}">
                    <a14:useLocalDpi xmlns:a14="http://schemas.microsoft.com/office/drawing/2010/main" val="0"/>
                  </a:ext>
                </a:extLst>
              </a:blip>
              <a:srcRect l="52215" t="4189"/>
              <a:stretch/>
            </p:blipFill>
            <p:spPr bwMode="auto">
              <a:xfrm rot="966137">
                <a:off x="9075805" y="2377496"/>
                <a:ext cx="652573" cy="1218824"/>
              </a:xfrm>
              <a:prstGeom prst="rect">
                <a:avLst/>
              </a:prstGeom>
              <a:noFill/>
              <a:extLst>
                <a:ext uri="{909E8E84-426E-40DD-AFC4-6F175D3DCCD1}">
                  <a14:hiddenFill xmlns:a14="http://schemas.microsoft.com/office/drawing/2010/main">
                    <a:solidFill>
                      <a:srgbClr val="FFFFFF"/>
                    </a:solidFill>
                  </a14:hiddenFill>
                </a:ext>
              </a:extLst>
            </p:spPr>
          </p:pic>
          <p:grpSp>
            <p:nvGrpSpPr>
              <p:cNvPr id="63" name="Group 62"/>
              <p:cNvGrpSpPr/>
              <p:nvPr/>
            </p:nvGrpSpPr>
            <p:grpSpPr>
              <a:xfrm>
                <a:off x="8407189" y="2554813"/>
                <a:ext cx="312928" cy="222905"/>
                <a:chOff x="1123557" y="2825095"/>
                <a:chExt cx="312928" cy="222905"/>
              </a:xfrm>
              <a:solidFill>
                <a:srgbClr val="FCDDC4"/>
              </a:solidFill>
            </p:grpSpPr>
            <p:sp>
              <p:nvSpPr>
                <p:cNvPr id="70" name="Oval 69"/>
                <p:cNvSpPr/>
                <p:nvPr/>
              </p:nvSpPr>
              <p:spPr>
                <a:xfrm>
                  <a:off x="1123557" y="2825095"/>
                  <a:ext cx="129343" cy="22290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1" name="Oval 70"/>
                <p:cNvSpPr/>
                <p:nvPr/>
              </p:nvSpPr>
              <p:spPr>
                <a:xfrm>
                  <a:off x="1202965" y="2825095"/>
                  <a:ext cx="129343" cy="22290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2" name="Oval 71"/>
                <p:cNvSpPr/>
                <p:nvPr/>
              </p:nvSpPr>
              <p:spPr>
                <a:xfrm>
                  <a:off x="1307142" y="2825095"/>
                  <a:ext cx="129343" cy="22290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4" name="Group 63"/>
              <p:cNvGrpSpPr/>
              <p:nvPr/>
            </p:nvGrpSpPr>
            <p:grpSpPr>
              <a:xfrm>
                <a:off x="8907660" y="2542612"/>
                <a:ext cx="312928" cy="222905"/>
                <a:chOff x="1123557" y="2825095"/>
                <a:chExt cx="312928" cy="222905"/>
              </a:xfrm>
              <a:solidFill>
                <a:srgbClr val="FCDDC4"/>
              </a:solidFill>
            </p:grpSpPr>
            <p:sp>
              <p:nvSpPr>
                <p:cNvPr id="67" name="Oval 66"/>
                <p:cNvSpPr/>
                <p:nvPr/>
              </p:nvSpPr>
              <p:spPr>
                <a:xfrm>
                  <a:off x="1123557" y="2825095"/>
                  <a:ext cx="129343" cy="22290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Oval 67"/>
                <p:cNvSpPr/>
                <p:nvPr/>
              </p:nvSpPr>
              <p:spPr>
                <a:xfrm>
                  <a:off x="1202965" y="2825095"/>
                  <a:ext cx="129343" cy="22290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9" name="Oval 68"/>
                <p:cNvSpPr/>
                <p:nvPr/>
              </p:nvSpPr>
              <p:spPr>
                <a:xfrm>
                  <a:off x="1307142" y="2825095"/>
                  <a:ext cx="129343" cy="22290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pic>
            <p:nvPicPr>
              <p:cNvPr id="65" name="Picture 4" descr="http://vector.me/files/images/2/7/276121/two_footprints_black_preview"/>
              <p:cNvPicPr>
                <a:picLocks noChangeAspect="1" noChangeArrowheads="1"/>
              </p:cNvPicPr>
              <p:nvPr/>
            </p:nvPicPr>
            <p:blipFill rotWithShape="1">
              <a:blip r:embed="rId5">
                <a:duotone>
                  <a:schemeClr val="accent6">
                    <a:shade val="45000"/>
                    <a:satMod val="135000"/>
                  </a:schemeClr>
                  <a:prstClr val="white"/>
                </a:duotone>
                <a:extLst>
                  <a:ext uri="{28A0092B-C50C-407E-A947-70E740481C1C}">
                    <a14:useLocalDpi xmlns:a14="http://schemas.microsoft.com/office/drawing/2010/main" val="0"/>
                  </a:ext>
                </a:extLst>
              </a:blip>
              <a:srcRect t="711" r="48361"/>
              <a:stretch/>
            </p:blipFill>
            <p:spPr bwMode="auto">
              <a:xfrm rot="20797029">
                <a:off x="7877297" y="2346193"/>
                <a:ext cx="686615" cy="1229775"/>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4" descr="http://vector.me/files/images/2/7/276121/two_footprints_black_preview"/>
              <p:cNvPicPr>
                <a:picLocks noChangeAspect="1" noChangeArrowheads="1"/>
              </p:cNvPicPr>
              <p:nvPr/>
            </p:nvPicPr>
            <p:blipFill rotWithShape="1">
              <a:blip r:embed="rId5">
                <a:duotone>
                  <a:schemeClr val="accent6">
                    <a:shade val="45000"/>
                    <a:satMod val="135000"/>
                  </a:schemeClr>
                  <a:prstClr val="white"/>
                </a:duotone>
                <a:extLst>
                  <a:ext uri="{28A0092B-C50C-407E-A947-70E740481C1C}">
                    <a14:useLocalDpi xmlns:a14="http://schemas.microsoft.com/office/drawing/2010/main" val="0"/>
                  </a:ext>
                </a:extLst>
              </a:blip>
              <a:srcRect t="711" r="48361"/>
              <a:stretch/>
            </p:blipFill>
            <p:spPr bwMode="auto">
              <a:xfrm rot="946721" flipH="1">
                <a:off x="9041337" y="2345764"/>
                <a:ext cx="686615" cy="1229775"/>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04727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6498577"/>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28:23-29</a:t>
            </a:r>
          </a:p>
        </p:txBody>
      </p:sp>
      <p:grpSp>
        <p:nvGrpSpPr>
          <p:cNvPr id="12" name="Group 18"/>
          <p:cNvGrpSpPr/>
          <p:nvPr/>
        </p:nvGrpSpPr>
        <p:grpSpPr>
          <a:xfrm>
            <a:off x="881741" y="288470"/>
            <a:ext cx="10994573" cy="6281058"/>
            <a:chOff x="965200" y="2286000"/>
            <a:chExt cx="7327900" cy="2743200"/>
          </a:xfrm>
        </p:grpSpPr>
        <p:sp>
          <p:nvSpPr>
            <p:cNvPr id="14" name="Rectangle 13"/>
            <p:cNvSpPr/>
            <p:nvPr/>
          </p:nvSpPr>
          <p:spPr>
            <a:xfrm>
              <a:off x="990600" y="2286000"/>
              <a:ext cx="7302500" cy="2466242"/>
            </a:xfrm>
            <a:prstGeom prst="rect">
              <a:avLst/>
            </a:prstGeom>
            <a:solidFill>
              <a:srgbClr val="1C766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ectangle 14"/>
            <p:cNvSpPr/>
            <p:nvPr/>
          </p:nvSpPr>
          <p:spPr>
            <a:xfrm>
              <a:off x="965200" y="4739054"/>
              <a:ext cx="7302500" cy="29014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cxnSp>
          <p:nvCxnSpPr>
            <p:cNvPr id="16" name="Straight Connector 15"/>
            <p:cNvCxnSpPr/>
            <p:nvPr/>
          </p:nvCxnSpPr>
          <p:spPr>
            <a:xfrm>
              <a:off x="965200" y="478741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5" idx="1"/>
              <a:endCxn id="15" idx="3"/>
            </p:cNvCxnSpPr>
            <p:nvPr/>
          </p:nvCxnSpPr>
          <p:spPr>
            <a:xfrm>
              <a:off x="965200" y="4884127"/>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65200" y="4980842"/>
              <a:ext cx="73025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6896100" y="2887092"/>
            <a:ext cx="4054316" cy="2830025"/>
            <a:chOff x="228600" y="381000"/>
            <a:chExt cx="3505068" cy="2501531"/>
          </a:xfrm>
        </p:grpSpPr>
        <p:grpSp>
          <p:nvGrpSpPr>
            <p:cNvPr id="56" name="Group 55"/>
            <p:cNvGrpSpPr/>
            <p:nvPr/>
          </p:nvGrpSpPr>
          <p:grpSpPr>
            <a:xfrm>
              <a:off x="228600" y="381000"/>
              <a:ext cx="3505068" cy="2501531"/>
              <a:chOff x="534986" y="381000"/>
              <a:chExt cx="2637111" cy="2501531"/>
            </a:xfrm>
          </p:grpSpPr>
          <p:sp>
            <p:nvSpPr>
              <p:cNvPr id="58" name="Rectangle 57"/>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59" name="Group 58"/>
              <p:cNvGrpSpPr/>
              <p:nvPr/>
            </p:nvGrpSpPr>
            <p:grpSpPr>
              <a:xfrm>
                <a:off x="534986" y="384805"/>
                <a:ext cx="457200" cy="2497726"/>
                <a:chOff x="533400" y="381000"/>
                <a:chExt cx="457200" cy="2497726"/>
              </a:xfrm>
            </p:grpSpPr>
            <p:sp>
              <p:nvSpPr>
                <p:cNvPr id="65" name="Oval 64"/>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6" name="Rounded Rectangle 65"/>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7" name="Oval 66"/>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8" name="Oval 67"/>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60" name="Group 59"/>
              <p:cNvGrpSpPr/>
              <p:nvPr/>
            </p:nvGrpSpPr>
            <p:grpSpPr>
              <a:xfrm>
                <a:off x="2714897" y="381000"/>
                <a:ext cx="457200" cy="2497726"/>
                <a:chOff x="2714897" y="457200"/>
                <a:chExt cx="457200" cy="2497726"/>
              </a:xfrm>
            </p:grpSpPr>
            <p:sp>
              <p:nvSpPr>
                <p:cNvPr id="61" name="Oval 60"/>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2" name="Rounded Rectangle 61"/>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3" name="Oval 62"/>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4" name="Oval 63"/>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
          <p:nvSpPr>
            <p:cNvPr id="57" name="Rectangle 56"/>
            <p:cNvSpPr/>
            <p:nvPr/>
          </p:nvSpPr>
          <p:spPr>
            <a:xfrm>
              <a:off x="771575" y="1033680"/>
              <a:ext cx="2387360" cy="1305848"/>
            </a:xfrm>
            <a:prstGeom prst="rect">
              <a:avLst/>
            </a:prstGeom>
          </p:spPr>
          <p:txBody>
            <a:bodyPr wrap="square">
              <a:spAutoFit/>
            </a:bodyPr>
            <a:lstStyle/>
            <a:p>
              <a:pPr algn="ctr"/>
              <a:r>
                <a:rPr lang="en-US" b="1" dirty="0">
                  <a:latin typeface="Abadi" panose="020B0604020202020204" charset="0"/>
                </a:rPr>
                <a:t>Because the Lord knows each of us individually, He gives us personalized experiences to help us grow.</a:t>
              </a:r>
              <a:endParaRPr lang="en-US" i="1" dirty="0">
                <a:latin typeface="Abadi" panose="020B0604020202020204" charset="0"/>
              </a:endParaRPr>
            </a:p>
          </p:txBody>
        </p:sp>
      </p:grpSp>
      <p:sp>
        <p:nvSpPr>
          <p:cNvPr id="8" name="Rectangle 7"/>
          <p:cNvSpPr/>
          <p:nvPr/>
        </p:nvSpPr>
        <p:spPr>
          <a:xfrm>
            <a:off x="6450019" y="926061"/>
            <a:ext cx="5083162" cy="1323439"/>
          </a:xfrm>
          <a:prstGeom prst="rect">
            <a:avLst/>
          </a:prstGeom>
        </p:spPr>
        <p:txBody>
          <a:bodyPr wrap="square">
            <a:spAutoFit/>
          </a:bodyPr>
          <a:lstStyle/>
          <a:p>
            <a:pPr fontAlgn="base"/>
            <a:r>
              <a:rPr lang="en-US" sz="2000" dirty="0">
                <a:solidFill>
                  <a:schemeClr val="bg1"/>
                </a:solidFill>
                <a:latin typeface="Abadi" panose="020B0604020202020204" charset="0"/>
              </a:rPr>
              <a:t>Plowing opens the soil, and turns it up in furrows, and the harrowing … which breaks the clods, and prepares the ground to receive the seed.</a:t>
            </a:r>
            <a:endParaRPr lang="en-US" sz="2000" b="0" i="0" dirty="0">
              <a:solidFill>
                <a:schemeClr val="bg1"/>
              </a:solidFill>
              <a:effectLst/>
              <a:latin typeface="Calibri" panose="020F0502020204030204" pitchFamily="34" charset="0"/>
            </a:endParaRPr>
          </a:p>
        </p:txBody>
      </p:sp>
      <p:sp>
        <p:nvSpPr>
          <p:cNvPr id="70" name="Rectangle 69"/>
          <p:cNvSpPr/>
          <p:nvPr/>
        </p:nvSpPr>
        <p:spPr>
          <a:xfrm>
            <a:off x="1130500" y="453352"/>
            <a:ext cx="4649813" cy="400110"/>
          </a:xfrm>
          <a:prstGeom prst="rect">
            <a:avLst/>
          </a:prstGeom>
        </p:spPr>
        <p:txBody>
          <a:bodyPr wrap="square">
            <a:spAutoFit/>
          </a:bodyPr>
          <a:lstStyle/>
          <a:p>
            <a:pPr fontAlgn="base"/>
            <a:r>
              <a:rPr lang="en-US" sz="2000" dirty="0">
                <a:solidFill>
                  <a:schemeClr val="bg1"/>
                </a:solidFill>
                <a:latin typeface="Abadi" panose="020B0604020202020204" charset="0"/>
              </a:rPr>
              <a:t>Why does the plowman plow his fields?</a:t>
            </a:r>
            <a:endParaRPr lang="en-US" sz="2000" b="0" i="0" dirty="0">
              <a:solidFill>
                <a:schemeClr val="bg1"/>
              </a:solidFill>
              <a:effectLst/>
              <a:latin typeface="Calibri" panose="020F0502020204030204" pitchFamily="34" charset="0"/>
            </a:endParaRPr>
          </a:p>
        </p:txBody>
      </p:sp>
      <p:sp>
        <p:nvSpPr>
          <p:cNvPr id="7" name="Rectangle 6"/>
          <p:cNvSpPr/>
          <p:nvPr/>
        </p:nvSpPr>
        <p:spPr>
          <a:xfrm>
            <a:off x="1591882" y="3893053"/>
            <a:ext cx="5006380" cy="1015663"/>
          </a:xfrm>
          <a:prstGeom prst="rect">
            <a:avLst/>
          </a:prstGeom>
        </p:spPr>
        <p:txBody>
          <a:bodyPr wrap="square">
            <a:spAutoFit/>
          </a:bodyPr>
          <a:lstStyle/>
          <a:p>
            <a:r>
              <a:rPr lang="en-US" sz="2000" dirty="0">
                <a:solidFill>
                  <a:schemeClr val="bg1"/>
                </a:solidFill>
                <a:latin typeface="Abadi" panose="020B0604020202020204" charset="0"/>
              </a:rPr>
              <a:t>The Lord often gives us experiences that will help soften our hearts to prepare us to receive His word.</a:t>
            </a:r>
          </a:p>
        </p:txBody>
      </p:sp>
      <p:grpSp>
        <p:nvGrpSpPr>
          <p:cNvPr id="29" name="Group 28"/>
          <p:cNvGrpSpPr/>
          <p:nvPr/>
        </p:nvGrpSpPr>
        <p:grpSpPr>
          <a:xfrm>
            <a:off x="1953884" y="2117738"/>
            <a:ext cx="1349388" cy="1274418"/>
            <a:chOff x="5736421" y="601406"/>
            <a:chExt cx="2547167" cy="2571816"/>
          </a:xfrm>
        </p:grpSpPr>
        <p:sp>
          <p:nvSpPr>
            <p:cNvPr id="30" name="Flowchart: Magnetic Disk 29"/>
            <p:cNvSpPr/>
            <p:nvPr/>
          </p:nvSpPr>
          <p:spPr>
            <a:xfrm>
              <a:off x="6203605" y="601406"/>
              <a:ext cx="1502172" cy="1917877"/>
            </a:xfrm>
            <a:prstGeom prst="flowChartMagneticDisk">
              <a:avLst/>
            </a:prstGeom>
            <a:solidFill>
              <a:srgbClr val="FBFA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1" name="Group 30"/>
            <p:cNvGrpSpPr/>
            <p:nvPr/>
          </p:nvGrpSpPr>
          <p:grpSpPr>
            <a:xfrm>
              <a:off x="6616031" y="1415144"/>
              <a:ext cx="136632" cy="283501"/>
              <a:chOff x="6616031" y="1415144"/>
              <a:chExt cx="136632" cy="283501"/>
            </a:xfrm>
          </p:grpSpPr>
          <p:sp>
            <p:nvSpPr>
              <p:cNvPr id="52" name="Oval 51"/>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Oval 52"/>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2" name="Group 31"/>
            <p:cNvGrpSpPr/>
            <p:nvPr/>
          </p:nvGrpSpPr>
          <p:grpSpPr>
            <a:xfrm>
              <a:off x="7094793" y="1428206"/>
              <a:ext cx="136632" cy="283501"/>
              <a:chOff x="6616031" y="1415144"/>
              <a:chExt cx="136632" cy="283501"/>
            </a:xfrm>
          </p:grpSpPr>
          <p:sp>
            <p:nvSpPr>
              <p:cNvPr id="50" name="Oval 49"/>
              <p:cNvSpPr/>
              <p:nvPr/>
            </p:nvSpPr>
            <p:spPr>
              <a:xfrm>
                <a:off x="6616031" y="1415144"/>
                <a:ext cx="136632" cy="2835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Oval 50"/>
              <p:cNvSpPr/>
              <p:nvPr/>
            </p:nvSpPr>
            <p:spPr>
              <a:xfrm>
                <a:off x="6643610" y="1463876"/>
                <a:ext cx="102614" cy="11650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33" name="Group 32"/>
            <p:cNvGrpSpPr/>
            <p:nvPr/>
          </p:nvGrpSpPr>
          <p:grpSpPr>
            <a:xfrm>
              <a:off x="7705777" y="1162359"/>
              <a:ext cx="577811" cy="345186"/>
              <a:chOff x="7705777" y="1162359"/>
              <a:chExt cx="577811" cy="345186"/>
            </a:xfrm>
          </p:grpSpPr>
          <p:cxnSp>
            <p:nvCxnSpPr>
              <p:cNvPr id="47" name="Straight Connector 46"/>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rot="14206433">
              <a:off x="5620108" y="1201346"/>
              <a:ext cx="577811" cy="345186"/>
              <a:chOff x="7705777" y="1162359"/>
              <a:chExt cx="577811" cy="345186"/>
            </a:xfrm>
          </p:grpSpPr>
          <p:cxnSp>
            <p:nvCxnSpPr>
              <p:cNvPr id="44" name="Straight Connector 43"/>
              <p:cNvCxnSpPr/>
              <p:nvPr/>
            </p:nvCxnSpPr>
            <p:spPr>
              <a:xfrm flipV="1">
                <a:off x="7705777" y="1271825"/>
                <a:ext cx="577811" cy="235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8129506" y="1162359"/>
                <a:ext cx="9870" cy="1521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flipV="1">
                <a:off x="8154775" y="1329770"/>
                <a:ext cx="128813" cy="10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6455478" y="2494432"/>
              <a:ext cx="330844" cy="666561"/>
              <a:chOff x="6341706" y="2495743"/>
              <a:chExt cx="330844" cy="666561"/>
            </a:xfrm>
          </p:grpSpPr>
          <p:cxnSp>
            <p:nvCxnSpPr>
              <p:cNvPr id="42" name="Straight Connector 41"/>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341706" y="3144137"/>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flipH="1">
              <a:off x="7206039" y="2506661"/>
              <a:ext cx="335729" cy="666561"/>
              <a:chOff x="6327395" y="2495743"/>
              <a:chExt cx="335729" cy="666561"/>
            </a:xfrm>
          </p:grpSpPr>
          <p:cxnSp>
            <p:nvCxnSpPr>
              <p:cNvPr id="40" name="Straight Connector 39"/>
              <p:cNvCxnSpPr/>
              <p:nvPr/>
            </p:nvCxnSpPr>
            <p:spPr>
              <a:xfrm flipV="1">
                <a:off x="6652999" y="2495743"/>
                <a:ext cx="10125" cy="666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6327395" y="3148643"/>
                <a:ext cx="3308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Oval 36"/>
            <p:cNvSpPr/>
            <p:nvPr/>
          </p:nvSpPr>
          <p:spPr>
            <a:xfrm>
              <a:off x="6282914" y="1618125"/>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Oval 37"/>
            <p:cNvSpPr/>
            <p:nvPr/>
          </p:nvSpPr>
          <p:spPr>
            <a:xfrm>
              <a:off x="7179572" y="1613607"/>
              <a:ext cx="392611" cy="352007"/>
            </a:xfrm>
            <a:prstGeom prst="ellipse">
              <a:avLst/>
            </a:prstGeom>
            <a:solidFill>
              <a:srgbClr val="FFCCCC"/>
            </a:solidFill>
            <a:ln>
              <a:solidFill>
                <a:srgbClr val="FFCCCC"/>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Moon 38"/>
            <p:cNvSpPr/>
            <p:nvPr/>
          </p:nvSpPr>
          <p:spPr>
            <a:xfrm rot="15989460">
              <a:off x="6801580" y="1671132"/>
              <a:ext cx="259549" cy="722429"/>
            </a:xfrm>
            <a:prstGeom prst="moon">
              <a:avLst>
                <a:gd name="adj" fmla="val 1191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88" name="Freeform 87"/>
          <p:cNvSpPr/>
          <p:nvPr/>
        </p:nvSpPr>
        <p:spPr>
          <a:xfrm>
            <a:off x="3862322" y="2048487"/>
            <a:ext cx="1650952" cy="593721"/>
          </a:xfrm>
          <a:custGeom>
            <a:avLst/>
            <a:gdLst>
              <a:gd name="connsiteX0" fmla="*/ 391886 w 990600"/>
              <a:gd name="connsiteY0" fmla="*/ 119743 h 315686"/>
              <a:gd name="connsiteX1" fmla="*/ 391886 w 990600"/>
              <a:gd name="connsiteY1" fmla="*/ 119743 h 315686"/>
              <a:gd name="connsiteX2" fmla="*/ 293914 w 990600"/>
              <a:gd name="connsiteY2" fmla="*/ 108857 h 315686"/>
              <a:gd name="connsiteX3" fmla="*/ 261257 w 990600"/>
              <a:gd name="connsiteY3" fmla="*/ 119743 h 315686"/>
              <a:gd name="connsiteX4" fmla="*/ 206828 w 990600"/>
              <a:gd name="connsiteY4" fmla="*/ 141514 h 315686"/>
              <a:gd name="connsiteX5" fmla="*/ 65314 w 990600"/>
              <a:gd name="connsiteY5" fmla="*/ 152400 h 315686"/>
              <a:gd name="connsiteX6" fmla="*/ 32657 w 990600"/>
              <a:gd name="connsiteY6" fmla="*/ 174171 h 315686"/>
              <a:gd name="connsiteX7" fmla="*/ 0 w 990600"/>
              <a:gd name="connsiteY7" fmla="*/ 239486 h 315686"/>
              <a:gd name="connsiteX8" fmla="*/ 21771 w 990600"/>
              <a:gd name="connsiteY8" fmla="*/ 272143 h 315686"/>
              <a:gd name="connsiteX9" fmla="*/ 119743 w 990600"/>
              <a:gd name="connsiteY9" fmla="*/ 315686 h 315686"/>
              <a:gd name="connsiteX10" fmla="*/ 664028 w 990600"/>
              <a:gd name="connsiteY10" fmla="*/ 304800 h 315686"/>
              <a:gd name="connsiteX11" fmla="*/ 696686 w 990600"/>
              <a:gd name="connsiteY11" fmla="*/ 283029 h 315686"/>
              <a:gd name="connsiteX12" fmla="*/ 740228 w 990600"/>
              <a:gd name="connsiteY12" fmla="*/ 261257 h 315686"/>
              <a:gd name="connsiteX13" fmla="*/ 816428 w 990600"/>
              <a:gd name="connsiteY13" fmla="*/ 250371 h 315686"/>
              <a:gd name="connsiteX14" fmla="*/ 881743 w 990600"/>
              <a:gd name="connsiteY14" fmla="*/ 228600 h 315686"/>
              <a:gd name="connsiteX15" fmla="*/ 914400 w 990600"/>
              <a:gd name="connsiteY15" fmla="*/ 206829 h 315686"/>
              <a:gd name="connsiteX16" fmla="*/ 979714 w 990600"/>
              <a:gd name="connsiteY16" fmla="*/ 185057 h 315686"/>
              <a:gd name="connsiteX17" fmla="*/ 990600 w 990600"/>
              <a:gd name="connsiteY17" fmla="*/ 152400 h 315686"/>
              <a:gd name="connsiteX18" fmla="*/ 979714 w 990600"/>
              <a:gd name="connsiteY18" fmla="*/ 87086 h 315686"/>
              <a:gd name="connsiteX19" fmla="*/ 936171 w 990600"/>
              <a:gd name="connsiteY19" fmla="*/ 43543 h 315686"/>
              <a:gd name="connsiteX20" fmla="*/ 881743 w 990600"/>
              <a:gd name="connsiteY20" fmla="*/ 0 h 315686"/>
              <a:gd name="connsiteX21" fmla="*/ 642257 w 990600"/>
              <a:gd name="connsiteY21" fmla="*/ 10886 h 315686"/>
              <a:gd name="connsiteX22" fmla="*/ 609600 w 990600"/>
              <a:gd name="connsiteY22" fmla="*/ 32657 h 315686"/>
              <a:gd name="connsiteX23" fmla="*/ 576943 w 990600"/>
              <a:gd name="connsiteY23" fmla="*/ 43543 h 315686"/>
              <a:gd name="connsiteX24" fmla="*/ 544286 w 990600"/>
              <a:gd name="connsiteY24" fmla="*/ 65314 h 315686"/>
              <a:gd name="connsiteX25" fmla="*/ 478971 w 990600"/>
              <a:gd name="connsiteY25" fmla="*/ 87086 h 315686"/>
              <a:gd name="connsiteX26" fmla="*/ 391886 w 990600"/>
              <a:gd name="connsiteY26" fmla="*/ 119743 h 31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90600" h="315686">
                <a:moveTo>
                  <a:pt x="391886" y="119743"/>
                </a:moveTo>
                <a:lnTo>
                  <a:pt x="391886" y="119743"/>
                </a:lnTo>
                <a:cubicBezTo>
                  <a:pt x="359229" y="116114"/>
                  <a:pt x="326772" y="108857"/>
                  <a:pt x="293914" y="108857"/>
                </a:cubicBezTo>
                <a:cubicBezTo>
                  <a:pt x="282439" y="108857"/>
                  <a:pt x="272001" y="115714"/>
                  <a:pt x="261257" y="119743"/>
                </a:cubicBezTo>
                <a:cubicBezTo>
                  <a:pt x="242961" y="126604"/>
                  <a:pt x="226103" y="138302"/>
                  <a:pt x="206828" y="141514"/>
                </a:cubicBezTo>
                <a:cubicBezTo>
                  <a:pt x="160161" y="149292"/>
                  <a:pt x="112485" y="148771"/>
                  <a:pt x="65314" y="152400"/>
                </a:cubicBezTo>
                <a:cubicBezTo>
                  <a:pt x="54428" y="159657"/>
                  <a:pt x="41908" y="164920"/>
                  <a:pt x="32657" y="174171"/>
                </a:cubicBezTo>
                <a:cubicBezTo>
                  <a:pt x="11556" y="195272"/>
                  <a:pt x="8853" y="212927"/>
                  <a:pt x="0" y="239486"/>
                </a:cubicBezTo>
                <a:cubicBezTo>
                  <a:pt x="7257" y="250372"/>
                  <a:pt x="12520" y="262892"/>
                  <a:pt x="21771" y="272143"/>
                </a:cubicBezTo>
                <a:cubicBezTo>
                  <a:pt x="47646" y="298018"/>
                  <a:pt x="87409" y="304908"/>
                  <a:pt x="119743" y="315686"/>
                </a:cubicBezTo>
                <a:cubicBezTo>
                  <a:pt x="301171" y="312057"/>
                  <a:pt x="482853" y="315055"/>
                  <a:pt x="664028" y="304800"/>
                </a:cubicBezTo>
                <a:cubicBezTo>
                  <a:pt x="677090" y="304061"/>
                  <a:pt x="685327" y="289520"/>
                  <a:pt x="696686" y="283029"/>
                </a:cubicBezTo>
                <a:cubicBezTo>
                  <a:pt x="710775" y="274978"/>
                  <a:pt x="724573" y="265527"/>
                  <a:pt x="740228" y="261257"/>
                </a:cubicBezTo>
                <a:cubicBezTo>
                  <a:pt x="764982" y="254506"/>
                  <a:pt x="791028" y="254000"/>
                  <a:pt x="816428" y="250371"/>
                </a:cubicBezTo>
                <a:cubicBezTo>
                  <a:pt x="838200" y="243114"/>
                  <a:pt x="862648" y="241330"/>
                  <a:pt x="881743" y="228600"/>
                </a:cubicBezTo>
                <a:cubicBezTo>
                  <a:pt x="892629" y="221343"/>
                  <a:pt x="902445" y="212142"/>
                  <a:pt x="914400" y="206829"/>
                </a:cubicBezTo>
                <a:cubicBezTo>
                  <a:pt x="935371" y="197508"/>
                  <a:pt x="979714" y="185057"/>
                  <a:pt x="979714" y="185057"/>
                </a:cubicBezTo>
                <a:cubicBezTo>
                  <a:pt x="983343" y="174171"/>
                  <a:pt x="990600" y="163875"/>
                  <a:pt x="990600" y="152400"/>
                </a:cubicBezTo>
                <a:cubicBezTo>
                  <a:pt x="990600" y="130328"/>
                  <a:pt x="989585" y="106827"/>
                  <a:pt x="979714" y="87086"/>
                </a:cubicBezTo>
                <a:cubicBezTo>
                  <a:pt x="970534" y="68727"/>
                  <a:pt x="950685" y="58057"/>
                  <a:pt x="936171" y="43543"/>
                </a:cubicBezTo>
                <a:cubicBezTo>
                  <a:pt x="905146" y="12518"/>
                  <a:pt x="922943" y="27466"/>
                  <a:pt x="881743" y="0"/>
                </a:cubicBezTo>
                <a:cubicBezTo>
                  <a:pt x="801914" y="3629"/>
                  <a:pt x="721599" y="1365"/>
                  <a:pt x="642257" y="10886"/>
                </a:cubicBezTo>
                <a:cubicBezTo>
                  <a:pt x="629267" y="12445"/>
                  <a:pt x="621302" y="26806"/>
                  <a:pt x="609600" y="32657"/>
                </a:cubicBezTo>
                <a:cubicBezTo>
                  <a:pt x="599337" y="37789"/>
                  <a:pt x="587206" y="38411"/>
                  <a:pt x="576943" y="43543"/>
                </a:cubicBezTo>
                <a:cubicBezTo>
                  <a:pt x="565241" y="49394"/>
                  <a:pt x="556241" y="60001"/>
                  <a:pt x="544286" y="65314"/>
                </a:cubicBezTo>
                <a:cubicBezTo>
                  <a:pt x="523315" y="74635"/>
                  <a:pt x="498066" y="74356"/>
                  <a:pt x="478971" y="87086"/>
                </a:cubicBezTo>
                <a:cubicBezTo>
                  <a:pt x="437257" y="114895"/>
                  <a:pt x="406400" y="114300"/>
                  <a:pt x="391886" y="119743"/>
                </a:cubicBezTo>
                <a:close/>
              </a:path>
            </a:pathLst>
          </a:cu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89" name="Group 88"/>
          <p:cNvGrpSpPr/>
          <p:nvPr/>
        </p:nvGrpSpPr>
        <p:grpSpPr>
          <a:xfrm>
            <a:off x="2287390" y="1370507"/>
            <a:ext cx="3372934" cy="1133435"/>
            <a:chOff x="901131" y="3657600"/>
            <a:chExt cx="3372934" cy="1133435"/>
          </a:xfrm>
        </p:grpSpPr>
        <p:sp>
          <p:nvSpPr>
            <p:cNvPr id="90" name="Isosceles Triangle 89"/>
            <p:cNvSpPr/>
            <p:nvPr/>
          </p:nvSpPr>
          <p:spPr>
            <a:xfrm>
              <a:off x="2605978" y="4439299"/>
              <a:ext cx="529710" cy="278958"/>
            </a:xfrm>
            <a:prstGeom prst="triangl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1" name="Rounded Rectangle 90"/>
            <p:cNvSpPr/>
            <p:nvPr/>
          </p:nvSpPr>
          <p:spPr>
            <a:xfrm>
              <a:off x="2215773" y="4311148"/>
              <a:ext cx="623161" cy="162143"/>
            </a:xfrm>
            <a:prstGeom prst="roundRect">
              <a:avLst/>
            </a:pr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2" name="Rounded Rectangle 91"/>
            <p:cNvSpPr/>
            <p:nvPr/>
          </p:nvSpPr>
          <p:spPr>
            <a:xfrm rot="4176744">
              <a:off x="2575520" y="4247691"/>
              <a:ext cx="403956" cy="111335"/>
            </a:xfrm>
            <a:prstGeom prst="roundRect">
              <a:avLst/>
            </a:pr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3" name="Freeform 92"/>
            <p:cNvSpPr/>
            <p:nvPr/>
          </p:nvSpPr>
          <p:spPr>
            <a:xfrm rot="21350678">
              <a:off x="2128237" y="3956657"/>
              <a:ext cx="2145828" cy="329514"/>
            </a:xfrm>
            <a:custGeom>
              <a:avLst/>
              <a:gdLst>
                <a:gd name="connsiteX0" fmla="*/ 0 w 2145828"/>
                <a:gd name="connsiteY0" fmla="*/ 247135 h 329514"/>
                <a:gd name="connsiteX1" fmla="*/ 0 w 2145828"/>
                <a:gd name="connsiteY1" fmla="*/ 247135 h 329514"/>
                <a:gd name="connsiteX2" fmla="*/ 57665 w 2145828"/>
                <a:gd name="connsiteY2" fmla="*/ 296562 h 329514"/>
                <a:gd name="connsiteX3" fmla="*/ 90616 w 2145828"/>
                <a:gd name="connsiteY3" fmla="*/ 304800 h 329514"/>
                <a:gd name="connsiteX4" fmla="*/ 148281 w 2145828"/>
                <a:gd name="connsiteY4" fmla="*/ 329514 h 329514"/>
                <a:gd name="connsiteX5" fmla="*/ 453081 w 2145828"/>
                <a:gd name="connsiteY5" fmla="*/ 321276 h 329514"/>
                <a:gd name="connsiteX6" fmla="*/ 502508 w 2145828"/>
                <a:gd name="connsiteY6" fmla="*/ 304800 h 329514"/>
                <a:gd name="connsiteX7" fmla="*/ 551935 w 2145828"/>
                <a:gd name="connsiteY7" fmla="*/ 263611 h 329514"/>
                <a:gd name="connsiteX8" fmla="*/ 634313 w 2145828"/>
                <a:gd name="connsiteY8" fmla="*/ 238898 h 329514"/>
                <a:gd name="connsiteX9" fmla="*/ 659027 w 2145828"/>
                <a:gd name="connsiteY9" fmla="*/ 230660 h 329514"/>
                <a:gd name="connsiteX10" fmla="*/ 873211 w 2145828"/>
                <a:gd name="connsiteY10" fmla="*/ 222422 h 329514"/>
                <a:gd name="connsiteX11" fmla="*/ 1079157 w 2145828"/>
                <a:gd name="connsiteY11" fmla="*/ 205946 h 329514"/>
                <a:gd name="connsiteX12" fmla="*/ 1301578 w 2145828"/>
                <a:gd name="connsiteY12" fmla="*/ 189471 h 329514"/>
                <a:gd name="connsiteX13" fmla="*/ 1664043 w 2145828"/>
                <a:gd name="connsiteY13" fmla="*/ 172995 h 329514"/>
                <a:gd name="connsiteX14" fmla="*/ 1762897 w 2145828"/>
                <a:gd name="connsiteY14" fmla="*/ 164757 h 329514"/>
                <a:gd name="connsiteX15" fmla="*/ 2010032 w 2145828"/>
                <a:gd name="connsiteY15" fmla="*/ 156519 h 329514"/>
                <a:gd name="connsiteX16" fmla="*/ 2067697 w 2145828"/>
                <a:gd name="connsiteY16" fmla="*/ 140044 h 329514"/>
                <a:gd name="connsiteX17" fmla="*/ 2092411 w 2145828"/>
                <a:gd name="connsiteY17" fmla="*/ 131806 h 329514"/>
                <a:gd name="connsiteX18" fmla="*/ 2133600 w 2145828"/>
                <a:gd name="connsiteY18" fmla="*/ 0 h 329514"/>
                <a:gd name="connsiteX19" fmla="*/ 1688757 w 2145828"/>
                <a:gd name="connsiteY19" fmla="*/ 16476 h 329514"/>
                <a:gd name="connsiteX20" fmla="*/ 1614616 w 2145828"/>
                <a:gd name="connsiteY20" fmla="*/ 32952 h 329514"/>
                <a:gd name="connsiteX21" fmla="*/ 1013254 w 2145828"/>
                <a:gd name="connsiteY21" fmla="*/ 41189 h 329514"/>
                <a:gd name="connsiteX22" fmla="*/ 832022 w 2145828"/>
                <a:gd name="connsiteY22" fmla="*/ 57665 h 329514"/>
                <a:gd name="connsiteX23" fmla="*/ 683740 w 2145828"/>
                <a:gd name="connsiteY23" fmla="*/ 74141 h 329514"/>
                <a:gd name="connsiteX24" fmla="*/ 650789 w 2145828"/>
                <a:gd name="connsiteY24" fmla="*/ 82379 h 329514"/>
                <a:gd name="connsiteX25" fmla="*/ 593124 w 2145828"/>
                <a:gd name="connsiteY25" fmla="*/ 90617 h 329514"/>
                <a:gd name="connsiteX26" fmla="*/ 510746 w 2145828"/>
                <a:gd name="connsiteY26" fmla="*/ 115330 h 329514"/>
                <a:gd name="connsiteX27" fmla="*/ 436605 w 2145828"/>
                <a:gd name="connsiteY27" fmla="*/ 123568 h 329514"/>
                <a:gd name="connsiteX28" fmla="*/ 370703 w 2145828"/>
                <a:gd name="connsiteY28" fmla="*/ 140044 h 329514"/>
                <a:gd name="connsiteX29" fmla="*/ 321276 w 2145828"/>
                <a:gd name="connsiteY29" fmla="*/ 156519 h 329514"/>
                <a:gd name="connsiteX30" fmla="*/ 263611 w 2145828"/>
                <a:gd name="connsiteY30" fmla="*/ 164757 h 329514"/>
                <a:gd name="connsiteX31" fmla="*/ 230659 w 2145828"/>
                <a:gd name="connsiteY31" fmla="*/ 172995 h 329514"/>
                <a:gd name="connsiteX32" fmla="*/ 172995 w 2145828"/>
                <a:gd name="connsiteY32" fmla="*/ 181233 h 329514"/>
                <a:gd name="connsiteX33" fmla="*/ 98854 w 2145828"/>
                <a:gd name="connsiteY33" fmla="*/ 205946 h 329514"/>
                <a:gd name="connsiteX34" fmla="*/ 74140 w 2145828"/>
                <a:gd name="connsiteY34" fmla="*/ 214184 h 329514"/>
                <a:gd name="connsiteX35" fmla="*/ 0 w 2145828"/>
                <a:gd name="connsiteY35" fmla="*/ 247135 h 3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45828" h="329514">
                  <a:moveTo>
                    <a:pt x="0" y="247135"/>
                  </a:moveTo>
                  <a:lnTo>
                    <a:pt x="0" y="247135"/>
                  </a:lnTo>
                  <a:cubicBezTo>
                    <a:pt x="19222" y="263611"/>
                    <a:pt x="36307" y="282970"/>
                    <a:pt x="57665" y="296562"/>
                  </a:cubicBezTo>
                  <a:cubicBezTo>
                    <a:pt x="67217" y="302640"/>
                    <a:pt x="80210" y="300340"/>
                    <a:pt x="90616" y="304800"/>
                  </a:cubicBezTo>
                  <a:cubicBezTo>
                    <a:pt x="170261" y="338934"/>
                    <a:pt x="53683" y="305864"/>
                    <a:pt x="148281" y="329514"/>
                  </a:cubicBezTo>
                  <a:cubicBezTo>
                    <a:pt x="249881" y="326768"/>
                    <a:pt x="351690" y="328350"/>
                    <a:pt x="453081" y="321276"/>
                  </a:cubicBezTo>
                  <a:cubicBezTo>
                    <a:pt x="470406" y="320067"/>
                    <a:pt x="502508" y="304800"/>
                    <a:pt x="502508" y="304800"/>
                  </a:cubicBezTo>
                  <a:cubicBezTo>
                    <a:pt x="518026" y="289283"/>
                    <a:pt x="531293" y="272785"/>
                    <a:pt x="551935" y="263611"/>
                  </a:cubicBezTo>
                  <a:cubicBezTo>
                    <a:pt x="587180" y="247946"/>
                    <a:pt x="600761" y="248484"/>
                    <a:pt x="634313" y="238898"/>
                  </a:cubicBezTo>
                  <a:cubicBezTo>
                    <a:pt x="642663" y="236513"/>
                    <a:pt x="650364" y="231257"/>
                    <a:pt x="659027" y="230660"/>
                  </a:cubicBezTo>
                  <a:cubicBezTo>
                    <a:pt x="730305" y="225744"/>
                    <a:pt x="801816" y="225168"/>
                    <a:pt x="873211" y="222422"/>
                  </a:cubicBezTo>
                  <a:cubicBezTo>
                    <a:pt x="1047218" y="206603"/>
                    <a:pt x="876381" y="221544"/>
                    <a:pt x="1079157" y="205946"/>
                  </a:cubicBezTo>
                  <a:cubicBezTo>
                    <a:pt x="1306580" y="188452"/>
                    <a:pt x="1035866" y="207183"/>
                    <a:pt x="1301578" y="189471"/>
                  </a:cubicBezTo>
                  <a:cubicBezTo>
                    <a:pt x="1451514" y="159484"/>
                    <a:pt x="1300464" y="187253"/>
                    <a:pt x="1664043" y="172995"/>
                  </a:cubicBezTo>
                  <a:cubicBezTo>
                    <a:pt x="1697083" y="171699"/>
                    <a:pt x="1729869" y="166330"/>
                    <a:pt x="1762897" y="164757"/>
                  </a:cubicBezTo>
                  <a:cubicBezTo>
                    <a:pt x="1845228" y="160836"/>
                    <a:pt x="1927654" y="159265"/>
                    <a:pt x="2010032" y="156519"/>
                  </a:cubicBezTo>
                  <a:cubicBezTo>
                    <a:pt x="2069288" y="136767"/>
                    <a:pt x="1995289" y="160731"/>
                    <a:pt x="2067697" y="140044"/>
                  </a:cubicBezTo>
                  <a:cubicBezTo>
                    <a:pt x="2076047" y="137659"/>
                    <a:pt x="2084173" y="134552"/>
                    <a:pt x="2092411" y="131806"/>
                  </a:cubicBezTo>
                  <a:cubicBezTo>
                    <a:pt x="2169350" y="80512"/>
                    <a:pt x="2143482" y="118587"/>
                    <a:pt x="2133600" y="0"/>
                  </a:cubicBezTo>
                  <a:lnTo>
                    <a:pt x="1688757" y="16476"/>
                  </a:lnTo>
                  <a:cubicBezTo>
                    <a:pt x="1571147" y="22559"/>
                    <a:pt x="1754802" y="29358"/>
                    <a:pt x="1614616" y="32952"/>
                  </a:cubicBezTo>
                  <a:cubicBezTo>
                    <a:pt x="1414209" y="38090"/>
                    <a:pt x="1213708" y="38443"/>
                    <a:pt x="1013254" y="41189"/>
                  </a:cubicBezTo>
                  <a:cubicBezTo>
                    <a:pt x="952843" y="46681"/>
                    <a:pt x="890871" y="42953"/>
                    <a:pt x="832022" y="57665"/>
                  </a:cubicBezTo>
                  <a:cubicBezTo>
                    <a:pt x="761679" y="75251"/>
                    <a:pt x="810363" y="65096"/>
                    <a:pt x="683740" y="74141"/>
                  </a:cubicBezTo>
                  <a:cubicBezTo>
                    <a:pt x="672756" y="76887"/>
                    <a:pt x="661928" y="80354"/>
                    <a:pt x="650789" y="82379"/>
                  </a:cubicBezTo>
                  <a:cubicBezTo>
                    <a:pt x="631685" y="85852"/>
                    <a:pt x="612044" y="86251"/>
                    <a:pt x="593124" y="90617"/>
                  </a:cubicBezTo>
                  <a:cubicBezTo>
                    <a:pt x="548232" y="100977"/>
                    <a:pt x="550587" y="109200"/>
                    <a:pt x="510746" y="115330"/>
                  </a:cubicBezTo>
                  <a:cubicBezTo>
                    <a:pt x="486169" y="119111"/>
                    <a:pt x="461319" y="120822"/>
                    <a:pt x="436605" y="123568"/>
                  </a:cubicBezTo>
                  <a:cubicBezTo>
                    <a:pt x="361636" y="148559"/>
                    <a:pt x="480025" y="110230"/>
                    <a:pt x="370703" y="140044"/>
                  </a:cubicBezTo>
                  <a:cubicBezTo>
                    <a:pt x="353948" y="144613"/>
                    <a:pt x="338468" y="154063"/>
                    <a:pt x="321276" y="156519"/>
                  </a:cubicBezTo>
                  <a:cubicBezTo>
                    <a:pt x="302054" y="159265"/>
                    <a:pt x="282715" y="161284"/>
                    <a:pt x="263611" y="164757"/>
                  </a:cubicBezTo>
                  <a:cubicBezTo>
                    <a:pt x="252472" y="166782"/>
                    <a:pt x="241798" y="170970"/>
                    <a:pt x="230659" y="172995"/>
                  </a:cubicBezTo>
                  <a:cubicBezTo>
                    <a:pt x="211556" y="176468"/>
                    <a:pt x="192216" y="178487"/>
                    <a:pt x="172995" y="181233"/>
                  </a:cubicBezTo>
                  <a:lnTo>
                    <a:pt x="98854" y="205946"/>
                  </a:lnTo>
                  <a:cubicBezTo>
                    <a:pt x="90616" y="208692"/>
                    <a:pt x="82757" y="213107"/>
                    <a:pt x="74140" y="214184"/>
                  </a:cubicBezTo>
                  <a:lnTo>
                    <a:pt x="0" y="247135"/>
                  </a:lnTo>
                  <a:close/>
                </a:path>
              </a:pathLst>
            </a:cu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4" name="Freeform 93"/>
            <p:cNvSpPr/>
            <p:nvPr/>
          </p:nvSpPr>
          <p:spPr>
            <a:xfrm>
              <a:off x="1066800" y="3657600"/>
              <a:ext cx="1707378" cy="833136"/>
            </a:xfrm>
            <a:custGeom>
              <a:avLst/>
              <a:gdLst>
                <a:gd name="connsiteX0" fmla="*/ 0 w 1707378"/>
                <a:gd name="connsiteY0" fmla="*/ 9353 h 833136"/>
                <a:gd name="connsiteX1" fmla="*/ 0 w 1707378"/>
                <a:gd name="connsiteY1" fmla="*/ 9353 h 833136"/>
                <a:gd name="connsiteX2" fmla="*/ 41189 w 1707378"/>
                <a:gd name="connsiteY2" fmla="*/ 67017 h 833136"/>
                <a:gd name="connsiteX3" fmla="*/ 238897 w 1707378"/>
                <a:gd name="connsiteY3" fmla="*/ 91731 h 833136"/>
                <a:gd name="connsiteX4" fmla="*/ 271849 w 1707378"/>
                <a:gd name="connsiteY4" fmla="*/ 141158 h 833136"/>
                <a:gd name="connsiteX5" fmla="*/ 321276 w 1707378"/>
                <a:gd name="connsiteY5" fmla="*/ 190585 h 833136"/>
                <a:gd name="connsiteX6" fmla="*/ 395416 w 1707378"/>
                <a:gd name="connsiteY6" fmla="*/ 272963 h 833136"/>
                <a:gd name="connsiteX7" fmla="*/ 420130 w 1707378"/>
                <a:gd name="connsiteY7" fmla="*/ 297677 h 833136"/>
                <a:gd name="connsiteX8" fmla="*/ 436606 w 1707378"/>
                <a:gd name="connsiteY8" fmla="*/ 322390 h 833136"/>
                <a:gd name="connsiteX9" fmla="*/ 461319 w 1707378"/>
                <a:gd name="connsiteY9" fmla="*/ 338866 h 833136"/>
                <a:gd name="connsiteX10" fmla="*/ 477795 w 1707378"/>
                <a:gd name="connsiteY10" fmla="*/ 363580 h 833136"/>
                <a:gd name="connsiteX11" fmla="*/ 527222 w 1707378"/>
                <a:gd name="connsiteY11" fmla="*/ 396531 h 833136"/>
                <a:gd name="connsiteX12" fmla="*/ 576649 w 1707378"/>
                <a:gd name="connsiteY12" fmla="*/ 421245 h 833136"/>
                <a:gd name="connsiteX13" fmla="*/ 642552 w 1707378"/>
                <a:gd name="connsiteY13" fmla="*/ 462434 h 833136"/>
                <a:gd name="connsiteX14" fmla="*/ 716692 w 1707378"/>
                <a:gd name="connsiteY14" fmla="*/ 503623 h 833136"/>
                <a:gd name="connsiteX15" fmla="*/ 741406 w 1707378"/>
                <a:gd name="connsiteY15" fmla="*/ 528336 h 833136"/>
                <a:gd name="connsiteX16" fmla="*/ 790833 w 1707378"/>
                <a:gd name="connsiteY16" fmla="*/ 544812 h 833136"/>
                <a:gd name="connsiteX17" fmla="*/ 840260 w 1707378"/>
                <a:gd name="connsiteY17" fmla="*/ 577763 h 833136"/>
                <a:gd name="connsiteX18" fmla="*/ 939114 w 1707378"/>
                <a:gd name="connsiteY18" fmla="*/ 610715 h 833136"/>
                <a:gd name="connsiteX19" fmla="*/ 963827 w 1707378"/>
                <a:gd name="connsiteY19" fmla="*/ 618953 h 833136"/>
                <a:gd name="connsiteX20" fmla="*/ 988541 w 1707378"/>
                <a:gd name="connsiteY20" fmla="*/ 635428 h 833136"/>
                <a:gd name="connsiteX21" fmla="*/ 1037968 w 1707378"/>
                <a:gd name="connsiteY21" fmla="*/ 651904 h 833136"/>
                <a:gd name="connsiteX22" fmla="*/ 1062681 w 1707378"/>
                <a:gd name="connsiteY22" fmla="*/ 668380 h 833136"/>
                <a:gd name="connsiteX23" fmla="*/ 1128584 w 1707378"/>
                <a:gd name="connsiteY23" fmla="*/ 684855 h 833136"/>
                <a:gd name="connsiteX24" fmla="*/ 1153297 w 1707378"/>
                <a:gd name="connsiteY24" fmla="*/ 693093 h 833136"/>
                <a:gd name="connsiteX25" fmla="*/ 1194487 w 1707378"/>
                <a:gd name="connsiteY25" fmla="*/ 701331 h 833136"/>
                <a:gd name="connsiteX26" fmla="*/ 1243914 w 1707378"/>
                <a:gd name="connsiteY26" fmla="*/ 717807 h 833136"/>
                <a:gd name="connsiteX27" fmla="*/ 1268627 w 1707378"/>
                <a:gd name="connsiteY27" fmla="*/ 734282 h 833136"/>
                <a:gd name="connsiteX28" fmla="*/ 1309816 w 1707378"/>
                <a:gd name="connsiteY28" fmla="*/ 742520 h 833136"/>
                <a:gd name="connsiteX29" fmla="*/ 1342768 w 1707378"/>
                <a:gd name="connsiteY29" fmla="*/ 758996 h 833136"/>
                <a:gd name="connsiteX30" fmla="*/ 1375719 w 1707378"/>
                <a:gd name="connsiteY30" fmla="*/ 767234 h 833136"/>
                <a:gd name="connsiteX31" fmla="*/ 1433384 w 1707378"/>
                <a:gd name="connsiteY31" fmla="*/ 783709 h 833136"/>
                <a:gd name="connsiteX32" fmla="*/ 1499287 w 1707378"/>
                <a:gd name="connsiteY32" fmla="*/ 800185 h 833136"/>
                <a:gd name="connsiteX33" fmla="*/ 1524000 w 1707378"/>
                <a:gd name="connsiteY33" fmla="*/ 816661 h 833136"/>
                <a:gd name="connsiteX34" fmla="*/ 1573427 w 1707378"/>
                <a:gd name="connsiteY34" fmla="*/ 833136 h 833136"/>
                <a:gd name="connsiteX35" fmla="*/ 1705233 w 1707378"/>
                <a:gd name="connsiteY35" fmla="*/ 824899 h 833136"/>
                <a:gd name="connsiteX36" fmla="*/ 1680519 w 1707378"/>
                <a:gd name="connsiteY36" fmla="*/ 808423 h 833136"/>
                <a:gd name="connsiteX37" fmla="*/ 1622854 w 1707378"/>
                <a:gd name="connsiteY37" fmla="*/ 791947 h 833136"/>
                <a:gd name="connsiteX38" fmla="*/ 1573427 w 1707378"/>
                <a:gd name="connsiteY38" fmla="*/ 758996 h 833136"/>
                <a:gd name="connsiteX39" fmla="*/ 1524000 w 1707378"/>
                <a:gd name="connsiteY39" fmla="*/ 742520 h 833136"/>
                <a:gd name="connsiteX40" fmla="*/ 1499287 w 1707378"/>
                <a:gd name="connsiteY40" fmla="*/ 734282 h 833136"/>
                <a:gd name="connsiteX41" fmla="*/ 1474573 w 1707378"/>
                <a:gd name="connsiteY41" fmla="*/ 717807 h 833136"/>
                <a:gd name="connsiteX42" fmla="*/ 1449860 w 1707378"/>
                <a:gd name="connsiteY42" fmla="*/ 709569 h 833136"/>
                <a:gd name="connsiteX43" fmla="*/ 1375719 w 1707378"/>
                <a:gd name="connsiteY43" fmla="*/ 668380 h 833136"/>
                <a:gd name="connsiteX44" fmla="*/ 1318054 w 1707378"/>
                <a:gd name="connsiteY44" fmla="*/ 643666 h 833136"/>
                <a:gd name="connsiteX45" fmla="*/ 1268627 w 1707378"/>
                <a:gd name="connsiteY45" fmla="*/ 610715 h 833136"/>
                <a:gd name="connsiteX46" fmla="*/ 1202725 w 1707378"/>
                <a:gd name="connsiteY46" fmla="*/ 586001 h 833136"/>
                <a:gd name="connsiteX47" fmla="*/ 1153297 w 1707378"/>
                <a:gd name="connsiteY47" fmla="*/ 561288 h 833136"/>
                <a:gd name="connsiteX48" fmla="*/ 1128584 w 1707378"/>
                <a:gd name="connsiteY48" fmla="*/ 536574 h 833136"/>
                <a:gd name="connsiteX49" fmla="*/ 1079157 w 1707378"/>
                <a:gd name="connsiteY49" fmla="*/ 520099 h 833136"/>
                <a:gd name="connsiteX50" fmla="*/ 996779 w 1707378"/>
                <a:gd name="connsiteY50" fmla="*/ 478909 h 833136"/>
                <a:gd name="connsiteX51" fmla="*/ 963827 w 1707378"/>
                <a:gd name="connsiteY51" fmla="*/ 462434 h 833136"/>
                <a:gd name="connsiteX52" fmla="*/ 939114 w 1707378"/>
                <a:gd name="connsiteY52" fmla="*/ 445958 h 833136"/>
                <a:gd name="connsiteX53" fmla="*/ 881449 w 1707378"/>
                <a:gd name="connsiteY53" fmla="*/ 429482 h 833136"/>
                <a:gd name="connsiteX54" fmla="*/ 832022 w 1707378"/>
                <a:gd name="connsiteY54" fmla="*/ 396531 h 833136"/>
                <a:gd name="connsiteX55" fmla="*/ 782595 w 1707378"/>
                <a:gd name="connsiteY55" fmla="*/ 380055 h 833136"/>
                <a:gd name="connsiteX56" fmla="*/ 741406 w 1707378"/>
                <a:gd name="connsiteY56" fmla="*/ 347104 h 833136"/>
                <a:gd name="connsiteX57" fmla="*/ 716692 w 1707378"/>
                <a:gd name="connsiteY57" fmla="*/ 322390 h 833136"/>
                <a:gd name="connsiteX58" fmla="*/ 667265 w 1707378"/>
                <a:gd name="connsiteY58" fmla="*/ 297677 h 833136"/>
                <a:gd name="connsiteX59" fmla="*/ 617838 w 1707378"/>
                <a:gd name="connsiteY59" fmla="*/ 256488 h 833136"/>
                <a:gd name="connsiteX60" fmla="*/ 535460 w 1707378"/>
                <a:gd name="connsiteY60" fmla="*/ 215299 h 833136"/>
                <a:gd name="connsiteX61" fmla="*/ 486033 w 1707378"/>
                <a:gd name="connsiteY61" fmla="*/ 174109 h 833136"/>
                <a:gd name="connsiteX62" fmla="*/ 461319 w 1707378"/>
                <a:gd name="connsiteY62" fmla="*/ 165872 h 833136"/>
                <a:gd name="connsiteX63" fmla="*/ 362465 w 1707378"/>
                <a:gd name="connsiteY63" fmla="*/ 99969 h 833136"/>
                <a:gd name="connsiteX64" fmla="*/ 337752 w 1707378"/>
                <a:gd name="connsiteY64" fmla="*/ 83493 h 833136"/>
                <a:gd name="connsiteX65" fmla="*/ 313038 w 1707378"/>
                <a:gd name="connsiteY65" fmla="*/ 75255 h 833136"/>
                <a:gd name="connsiteX66" fmla="*/ 288325 w 1707378"/>
                <a:gd name="connsiteY66" fmla="*/ 58780 h 833136"/>
                <a:gd name="connsiteX67" fmla="*/ 263611 w 1707378"/>
                <a:gd name="connsiteY67" fmla="*/ 50542 h 833136"/>
                <a:gd name="connsiteX68" fmla="*/ 238897 w 1707378"/>
                <a:gd name="connsiteY68" fmla="*/ 34066 h 833136"/>
                <a:gd name="connsiteX69" fmla="*/ 148281 w 1707378"/>
                <a:gd name="connsiteY69" fmla="*/ 25828 h 833136"/>
                <a:gd name="connsiteX70" fmla="*/ 123568 w 1707378"/>
                <a:gd name="connsiteY70" fmla="*/ 17590 h 833136"/>
                <a:gd name="connsiteX71" fmla="*/ 82379 w 1707378"/>
                <a:gd name="connsiteY71" fmla="*/ 9353 h 833136"/>
                <a:gd name="connsiteX72" fmla="*/ 0 w 1707378"/>
                <a:gd name="connsiteY72" fmla="*/ 9353 h 83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707378" h="833136">
                  <a:moveTo>
                    <a:pt x="0" y="9353"/>
                  </a:moveTo>
                  <a:lnTo>
                    <a:pt x="0" y="9353"/>
                  </a:lnTo>
                  <a:cubicBezTo>
                    <a:pt x="13730" y="28574"/>
                    <a:pt x="18612" y="60070"/>
                    <a:pt x="41189" y="67017"/>
                  </a:cubicBezTo>
                  <a:cubicBezTo>
                    <a:pt x="356558" y="164052"/>
                    <a:pt x="143429" y="28083"/>
                    <a:pt x="238897" y="91731"/>
                  </a:cubicBezTo>
                  <a:cubicBezTo>
                    <a:pt x="249881" y="108207"/>
                    <a:pt x="257847" y="127156"/>
                    <a:pt x="271849" y="141158"/>
                  </a:cubicBezTo>
                  <a:cubicBezTo>
                    <a:pt x="288325" y="157634"/>
                    <a:pt x="307296" y="171945"/>
                    <a:pt x="321276" y="190585"/>
                  </a:cubicBezTo>
                  <a:cubicBezTo>
                    <a:pt x="359969" y="242176"/>
                    <a:pt x="336281" y="213828"/>
                    <a:pt x="395416" y="272963"/>
                  </a:cubicBezTo>
                  <a:cubicBezTo>
                    <a:pt x="403654" y="281201"/>
                    <a:pt x="413667" y="287983"/>
                    <a:pt x="420130" y="297677"/>
                  </a:cubicBezTo>
                  <a:cubicBezTo>
                    <a:pt x="425622" y="305915"/>
                    <a:pt x="429605" y="315389"/>
                    <a:pt x="436606" y="322390"/>
                  </a:cubicBezTo>
                  <a:cubicBezTo>
                    <a:pt x="443607" y="329391"/>
                    <a:pt x="453081" y="333374"/>
                    <a:pt x="461319" y="338866"/>
                  </a:cubicBezTo>
                  <a:cubicBezTo>
                    <a:pt x="466811" y="347104"/>
                    <a:pt x="470344" y="357060"/>
                    <a:pt x="477795" y="363580"/>
                  </a:cubicBezTo>
                  <a:cubicBezTo>
                    <a:pt x="492697" y="376619"/>
                    <a:pt x="510746" y="385547"/>
                    <a:pt x="527222" y="396531"/>
                  </a:cubicBezTo>
                  <a:cubicBezTo>
                    <a:pt x="559162" y="417825"/>
                    <a:pt x="542541" y="409876"/>
                    <a:pt x="576649" y="421245"/>
                  </a:cubicBezTo>
                  <a:cubicBezTo>
                    <a:pt x="616172" y="480527"/>
                    <a:pt x="560204" y="407536"/>
                    <a:pt x="642552" y="462434"/>
                  </a:cubicBezTo>
                  <a:cubicBezTo>
                    <a:pt x="699204" y="500202"/>
                    <a:pt x="673194" y="489123"/>
                    <a:pt x="716692" y="503623"/>
                  </a:cubicBezTo>
                  <a:cubicBezTo>
                    <a:pt x="724930" y="511861"/>
                    <a:pt x="731222" y="522678"/>
                    <a:pt x="741406" y="528336"/>
                  </a:cubicBezTo>
                  <a:cubicBezTo>
                    <a:pt x="756587" y="536770"/>
                    <a:pt x="790833" y="544812"/>
                    <a:pt x="790833" y="544812"/>
                  </a:cubicBezTo>
                  <a:cubicBezTo>
                    <a:pt x="807309" y="555796"/>
                    <a:pt x="821475" y="571501"/>
                    <a:pt x="840260" y="577763"/>
                  </a:cubicBezTo>
                  <a:lnTo>
                    <a:pt x="939114" y="610715"/>
                  </a:lnTo>
                  <a:cubicBezTo>
                    <a:pt x="947352" y="613461"/>
                    <a:pt x="956602" y="614137"/>
                    <a:pt x="963827" y="618953"/>
                  </a:cubicBezTo>
                  <a:cubicBezTo>
                    <a:pt x="972065" y="624445"/>
                    <a:pt x="979494" y="631407"/>
                    <a:pt x="988541" y="635428"/>
                  </a:cubicBezTo>
                  <a:cubicBezTo>
                    <a:pt x="1004411" y="642481"/>
                    <a:pt x="1037968" y="651904"/>
                    <a:pt x="1037968" y="651904"/>
                  </a:cubicBezTo>
                  <a:cubicBezTo>
                    <a:pt x="1046206" y="657396"/>
                    <a:pt x="1053377" y="664997"/>
                    <a:pt x="1062681" y="668380"/>
                  </a:cubicBezTo>
                  <a:cubicBezTo>
                    <a:pt x="1083961" y="676118"/>
                    <a:pt x="1107102" y="677694"/>
                    <a:pt x="1128584" y="684855"/>
                  </a:cubicBezTo>
                  <a:cubicBezTo>
                    <a:pt x="1136822" y="687601"/>
                    <a:pt x="1144873" y="690987"/>
                    <a:pt x="1153297" y="693093"/>
                  </a:cubicBezTo>
                  <a:cubicBezTo>
                    <a:pt x="1166881" y="696489"/>
                    <a:pt x="1180978" y="697647"/>
                    <a:pt x="1194487" y="701331"/>
                  </a:cubicBezTo>
                  <a:cubicBezTo>
                    <a:pt x="1211242" y="705901"/>
                    <a:pt x="1229464" y="708174"/>
                    <a:pt x="1243914" y="717807"/>
                  </a:cubicBezTo>
                  <a:cubicBezTo>
                    <a:pt x="1252152" y="723299"/>
                    <a:pt x="1259357" y="730806"/>
                    <a:pt x="1268627" y="734282"/>
                  </a:cubicBezTo>
                  <a:cubicBezTo>
                    <a:pt x="1281737" y="739198"/>
                    <a:pt x="1296086" y="739774"/>
                    <a:pt x="1309816" y="742520"/>
                  </a:cubicBezTo>
                  <a:cubicBezTo>
                    <a:pt x="1320800" y="748012"/>
                    <a:pt x="1331269" y="754684"/>
                    <a:pt x="1342768" y="758996"/>
                  </a:cubicBezTo>
                  <a:cubicBezTo>
                    <a:pt x="1353369" y="762971"/>
                    <a:pt x="1364833" y="764124"/>
                    <a:pt x="1375719" y="767234"/>
                  </a:cubicBezTo>
                  <a:cubicBezTo>
                    <a:pt x="1423883" y="780995"/>
                    <a:pt x="1375438" y="770833"/>
                    <a:pt x="1433384" y="783709"/>
                  </a:cubicBezTo>
                  <a:cubicBezTo>
                    <a:pt x="1493023" y="796962"/>
                    <a:pt x="1455129" y="785466"/>
                    <a:pt x="1499287" y="800185"/>
                  </a:cubicBezTo>
                  <a:cubicBezTo>
                    <a:pt x="1507525" y="805677"/>
                    <a:pt x="1514953" y="812640"/>
                    <a:pt x="1524000" y="816661"/>
                  </a:cubicBezTo>
                  <a:cubicBezTo>
                    <a:pt x="1539870" y="823714"/>
                    <a:pt x="1573427" y="833136"/>
                    <a:pt x="1573427" y="833136"/>
                  </a:cubicBezTo>
                  <a:cubicBezTo>
                    <a:pt x="1617362" y="830390"/>
                    <a:pt x="1662339" y="834797"/>
                    <a:pt x="1705233" y="824899"/>
                  </a:cubicBezTo>
                  <a:cubicBezTo>
                    <a:pt x="1714880" y="822673"/>
                    <a:pt x="1689375" y="812851"/>
                    <a:pt x="1680519" y="808423"/>
                  </a:cubicBezTo>
                  <a:cubicBezTo>
                    <a:pt x="1668700" y="802513"/>
                    <a:pt x="1633413" y="794587"/>
                    <a:pt x="1622854" y="791947"/>
                  </a:cubicBezTo>
                  <a:cubicBezTo>
                    <a:pt x="1606378" y="780963"/>
                    <a:pt x="1592212" y="765258"/>
                    <a:pt x="1573427" y="758996"/>
                  </a:cubicBezTo>
                  <a:lnTo>
                    <a:pt x="1524000" y="742520"/>
                  </a:lnTo>
                  <a:cubicBezTo>
                    <a:pt x="1515762" y="739774"/>
                    <a:pt x="1506512" y="739098"/>
                    <a:pt x="1499287" y="734282"/>
                  </a:cubicBezTo>
                  <a:cubicBezTo>
                    <a:pt x="1491049" y="728790"/>
                    <a:pt x="1483428" y="722235"/>
                    <a:pt x="1474573" y="717807"/>
                  </a:cubicBezTo>
                  <a:cubicBezTo>
                    <a:pt x="1466806" y="713924"/>
                    <a:pt x="1457451" y="713786"/>
                    <a:pt x="1449860" y="709569"/>
                  </a:cubicBezTo>
                  <a:cubicBezTo>
                    <a:pt x="1364889" y="662362"/>
                    <a:pt x="1431637" y="687017"/>
                    <a:pt x="1375719" y="668380"/>
                  </a:cubicBezTo>
                  <a:cubicBezTo>
                    <a:pt x="1285777" y="608416"/>
                    <a:pt x="1424432" y="696854"/>
                    <a:pt x="1318054" y="643666"/>
                  </a:cubicBezTo>
                  <a:cubicBezTo>
                    <a:pt x="1300343" y="634811"/>
                    <a:pt x="1287412" y="616977"/>
                    <a:pt x="1268627" y="610715"/>
                  </a:cubicBezTo>
                  <a:cubicBezTo>
                    <a:pt x="1247237" y="603585"/>
                    <a:pt x="1222427" y="595852"/>
                    <a:pt x="1202725" y="586001"/>
                  </a:cubicBezTo>
                  <a:cubicBezTo>
                    <a:pt x="1138851" y="554065"/>
                    <a:pt x="1215413" y="581993"/>
                    <a:pt x="1153297" y="561288"/>
                  </a:cubicBezTo>
                  <a:cubicBezTo>
                    <a:pt x="1145059" y="553050"/>
                    <a:pt x="1138768" y="542232"/>
                    <a:pt x="1128584" y="536574"/>
                  </a:cubicBezTo>
                  <a:cubicBezTo>
                    <a:pt x="1113403" y="528140"/>
                    <a:pt x="1079157" y="520099"/>
                    <a:pt x="1079157" y="520099"/>
                  </a:cubicBezTo>
                  <a:cubicBezTo>
                    <a:pt x="999412" y="460288"/>
                    <a:pt x="1100848" y="530940"/>
                    <a:pt x="996779" y="478909"/>
                  </a:cubicBezTo>
                  <a:cubicBezTo>
                    <a:pt x="985795" y="473417"/>
                    <a:pt x="974489" y="468527"/>
                    <a:pt x="963827" y="462434"/>
                  </a:cubicBezTo>
                  <a:cubicBezTo>
                    <a:pt x="955231" y="457522"/>
                    <a:pt x="948214" y="449858"/>
                    <a:pt x="939114" y="445958"/>
                  </a:cubicBezTo>
                  <a:cubicBezTo>
                    <a:pt x="920446" y="437957"/>
                    <a:pt x="899487" y="439503"/>
                    <a:pt x="881449" y="429482"/>
                  </a:cubicBezTo>
                  <a:cubicBezTo>
                    <a:pt x="864140" y="419866"/>
                    <a:pt x="850807" y="402793"/>
                    <a:pt x="832022" y="396531"/>
                  </a:cubicBezTo>
                  <a:lnTo>
                    <a:pt x="782595" y="380055"/>
                  </a:lnTo>
                  <a:cubicBezTo>
                    <a:pt x="745746" y="324784"/>
                    <a:pt x="789155" y="378937"/>
                    <a:pt x="741406" y="347104"/>
                  </a:cubicBezTo>
                  <a:cubicBezTo>
                    <a:pt x="731712" y="340641"/>
                    <a:pt x="725642" y="329848"/>
                    <a:pt x="716692" y="322390"/>
                  </a:cubicBezTo>
                  <a:cubicBezTo>
                    <a:pt x="695401" y="304647"/>
                    <a:pt x="692033" y="305933"/>
                    <a:pt x="667265" y="297677"/>
                  </a:cubicBezTo>
                  <a:cubicBezTo>
                    <a:pt x="640231" y="257127"/>
                    <a:pt x="664291" y="284360"/>
                    <a:pt x="617838" y="256488"/>
                  </a:cubicBezTo>
                  <a:cubicBezTo>
                    <a:pt x="547781" y="214454"/>
                    <a:pt x="594031" y="229940"/>
                    <a:pt x="535460" y="215299"/>
                  </a:cubicBezTo>
                  <a:cubicBezTo>
                    <a:pt x="517244" y="197083"/>
                    <a:pt x="508968" y="185576"/>
                    <a:pt x="486033" y="174109"/>
                  </a:cubicBezTo>
                  <a:cubicBezTo>
                    <a:pt x="478266" y="170226"/>
                    <a:pt x="469557" y="168618"/>
                    <a:pt x="461319" y="165872"/>
                  </a:cubicBezTo>
                  <a:lnTo>
                    <a:pt x="362465" y="99969"/>
                  </a:lnTo>
                  <a:cubicBezTo>
                    <a:pt x="354227" y="94477"/>
                    <a:pt x="347145" y="86624"/>
                    <a:pt x="337752" y="83493"/>
                  </a:cubicBezTo>
                  <a:cubicBezTo>
                    <a:pt x="329514" y="80747"/>
                    <a:pt x="320805" y="79138"/>
                    <a:pt x="313038" y="75255"/>
                  </a:cubicBezTo>
                  <a:cubicBezTo>
                    <a:pt x="304183" y="70827"/>
                    <a:pt x="297180" y="63208"/>
                    <a:pt x="288325" y="58780"/>
                  </a:cubicBezTo>
                  <a:cubicBezTo>
                    <a:pt x="280558" y="54897"/>
                    <a:pt x="271378" y="54425"/>
                    <a:pt x="263611" y="50542"/>
                  </a:cubicBezTo>
                  <a:cubicBezTo>
                    <a:pt x="254755" y="46114"/>
                    <a:pt x="248578" y="36141"/>
                    <a:pt x="238897" y="34066"/>
                  </a:cubicBezTo>
                  <a:cubicBezTo>
                    <a:pt x="209240" y="27711"/>
                    <a:pt x="178486" y="28574"/>
                    <a:pt x="148281" y="25828"/>
                  </a:cubicBezTo>
                  <a:cubicBezTo>
                    <a:pt x="140043" y="23082"/>
                    <a:pt x="131992" y="19696"/>
                    <a:pt x="123568" y="17590"/>
                  </a:cubicBezTo>
                  <a:cubicBezTo>
                    <a:pt x="109985" y="14194"/>
                    <a:pt x="95489" y="14269"/>
                    <a:pt x="82379" y="9353"/>
                  </a:cubicBezTo>
                  <a:cubicBezTo>
                    <a:pt x="26256" y="-11692"/>
                    <a:pt x="13730" y="9353"/>
                    <a:pt x="0" y="9353"/>
                  </a:cubicBezTo>
                  <a:close/>
                </a:path>
              </a:pathLst>
            </a:cu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5" name="Rounded Rectangle 94"/>
            <p:cNvSpPr/>
            <p:nvPr/>
          </p:nvSpPr>
          <p:spPr>
            <a:xfrm rot="18567222">
              <a:off x="1304973" y="3945889"/>
              <a:ext cx="301014" cy="45719"/>
            </a:xfrm>
            <a:prstGeom prst="roundRect">
              <a:avLst/>
            </a:pr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6" name="Rounded Rectangle 95"/>
            <p:cNvSpPr/>
            <p:nvPr/>
          </p:nvSpPr>
          <p:spPr>
            <a:xfrm rot="18567222">
              <a:off x="1595749" y="4104827"/>
              <a:ext cx="233349" cy="45719"/>
            </a:xfrm>
            <a:prstGeom prst="roundRect">
              <a:avLst/>
            </a:pr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7" name="Freeform 96"/>
            <p:cNvSpPr/>
            <p:nvPr/>
          </p:nvSpPr>
          <p:spPr>
            <a:xfrm rot="21297268">
              <a:off x="1284821" y="3861058"/>
              <a:ext cx="1161535" cy="650789"/>
            </a:xfrm>
            <a:custGeom>
              <a:avLst/>
              <a:gdLst>
                <a:gd name="connsiteX0" fmla="*/ 0 w 1161535"/>
                <a:gd name="connsiteY0" fmla="*/ 0 h 650789"/>
                <a:gd name="connsiteX1" fmla="*/ 0 w 1161535"/>
                <a:gd name="connsiteY1" fmla="*/ 0 h 650789"/>
                <a:gd name="connsiteX2" fmla="*/ 57665 w 1161535"/>
                <a:gd name="connsiteY2" fmla="*/ 49427 h 650789"/>
                <a:gd name="connsiteX3" fmla="*/ 82378 w 1161535"/>
                <a:gd name="connsiteY3" fmla="*/ 57665 h 650789"/>
                <a:gd name="connsiteX4" fmla="*/ 107092 w 1161535"/>
                <a:gd name="connsiteY4" fmla="*/ 74141 h 650789"/>
                <a:gd name="connsiteX5" fmla="*/ 148281 w 1161535"/>
                <a:gd name="connsiteY5" fmla="*/ 115330 h 650789"/>
                <a:gd name="connsiteX6" fmla="*/ 172995 w 1161535"/>
                <a:gd name="connsiteY6" fmla="*/ 140043 h 650789"/>
                <a:gd name="connsiteX7" fmla="*/ 222422 w 1161535"/>
                <a:gd name="connsiteY7" fmla="*/ 172995 h 650789"/>
                <a:gd name="connsiteX8" fmla="*/ 247135 w 1161535"/>
                <a:gd name="connsiteY8" fmla="*/ 189470 h 650789"/>
                <a:gd name="connsiteX9" fmla="*/ 271849 w 1161535"/>
                <a:gd name="connsiteY9" fmla="*/ 197708 h 650789"/>
                <a:gd name="connsiteX10" fmla="*/ 321276 w 1161535"/>
                <a:gd name="connsiteY10" fmla="*/ 230660 h 650789"/>
                <a:gd name="connsiteX11" fmla="*/ 370703 w 1161535"/>
                <a:gd name="connsiteY11" fmla="*/ 247135 h 650789"/>
                <a:gd name="connsiteX12" fmla="*/ 395416 w 1161535"/>
                <a:gd name="connsiteY12" fmla="*/ 263611 h 650789"/>
                <a:gd name="connsiteX13" fmla="*/ 444843 w 1161535"/>
                <a:gd name="connsiteY13" fmla="*/ 280087 h 650789"/>
                <a:gd name="connsiteX14" fmla="*/ 469557 w 1161535"/>
                <a:gd name="connsiteY14" fmla="*/ 296562 h 650789"/>
                <a:gd name="connsiteX15" fmla="*/ 502508 w 1161535"/>
                <a:gd name="connsiteY15" fmla="*/ 321276 h 650789"/>
                <a:gd name="connsiteX16" fmla="*/ 568411 w 1161535"/>
                <a:gd name="connsiteY16" fmla="*/ 337752 h 650789"/>
                <a:gd name="connsiteX17" fmla="*/ 626076 w 1161535"/>
                <a:gd name="connsiteY17" fmla="*/ 378941 h 650789"/>
                <a:gd name="connsiteX18" fmla="*/ 700216 w 1161535"/>
                <a:gd name="connsiteY18" fmla="*/ 428368 h 650789"/>
                <a:gd name="connsiteX19" fmla="*/ 724930 w 1161535"/>
                <a:gd name="connsiteY19" fmla="*/ 444843 h 650789"/>
                <a:gd name="connsiteX20" fmla="*/ 749643 w 1161535"/>
                <a:gd name="connsiteY20" fmla="*/ 461319 h 650789"/>
                <a:gd name="connsiteX21" fmla="*/ 774357 w 1161535"/>
                <a:gd name="connsiteY21" fmla="*/ 469557 h 650789"/>
                <a:gd name="connsiteX22" fmla="*/ 856735 w 1161535"/>
                <a:gd name="connsiteY22" fmla="*/ 527222 h 650789"/>
                <a:gd name="connsiteX23" fmla="*/ 881449 w 1161535"/>
                <a:gd name="connsiteY23" fmla="*/ 543697 h 650789"/>
                <a:gd name="connsiteX24" fmla="*/ 914400 w 1161535"/>
                <a:gd name="connsiteY24" fmla="*/ 560173 h 650789"/>
                <a:gd name="connsiteX25" fmla="*/ 939113 w 1161535"/>
                <a:gd name="connsiteY25" fmla="*/ 576649 h 650789"/>
                <a:gd name="connsiteX26" fmla="*/ 963827 w 1161535"/>
                <a:gd name="connsiteY26" fmla="*/ 584887 h 650789"/>
                <a:gd name="connsiteX27" fmla="*/ 988541 w 1161535"/>
                <a:gd name="connsiteY27" fmla="*/ 601362 h 650789"/>
                <a:gd name="connsiteX28" fmla="*/ 1029730 w 1161535"/>
                <a:gd name="connsiteY28" fmla="*/ 609600 h 650789"/>
                <a:gd name="connsiteX29" fmla="*/ 1087395 w 1161535"/>
                <a:gd name="connsiteY29" fmla="*/ 634314 h 650789"/>
                <a:gd name="connsiteX30" fmla="*/ 1136822 w 1161535"/>
                <a:gd name="connsiteY30" fmla="*/ 650789 h 650789"/>
                <a:gd name="connsiteX31" fmla="*/ 1161535 w 1161535"/>
                <a:gd name="connsiteY31" fmla="*/ 642552 h 650789"/>
                <a:gd name="connsiteX32" fmla="*/ 1112108 w 1161535"/>
                <a:gd name="connsiteY32" fmla="*/ 617838 h 650789"/>
                <a:gd name="connsiteX33" fmla="*/ 1070919 w 1161535"/>
                <a:gd name="connsiteY33" fmla="*/ 576649 h 650789"/>
                <a:gd name="connsiteX34" fmla="*/ 996778 w 1161535"/>
                <a:gd name="connsiteY34" fmla="*/ 518984 h 650789"/>
                <a:gd name="connsiteX35" fmla="*/ 947351 w 1161535"/>
                <a:gd name="connsiteY35" fmla="*/ 494270 h 650789"/>
                <a:gd name="connsiteX36" fmla="*/ 914400 w 1161535"/>
                <a:gd name="connsiteY36" fmla="*/ 477795 h 650789"/>
                <a:gd name="connsiteX37" fmla="*/ 840259 w 1161535"/>
                <a:gd name="connsiteY37" fmla="*/ 444843 h 650789"/>
                <a:gd name="connsiteX38" fmla="*/ 815546 w 1161535"/>
                <a:gd name="connsiteY38" fmla="*/ 436606 h 650789"/>
                <a:gd name="connsiteX39" fmla="*/ 766119 w 1161535"/>
                <a:gd name="connsiteY39" fmla="*/ 403654 h 650789"/>
                <a:gd name="connsiteX40" fmla="*/ 700216 w 1161535"/>
                <a:gd name="connsiteY40" fmla="*/ 387179 h 650789"/>
                <a:gd name="connsiteX41" fmla="*/ 626076 w 1161535"/>
                <a:gd name="connsiteY41" fmla="*/ 354227 h 650789"/>
                <a:gd name="connsiteX42" fmla="*/ 601362 w 1161535"/>
                <a:gd name="connsiteY42" fmla="*/ 345989 h 650789"/>
                <a:gd name="connsiteX43" fmla="*/ 527222 w 1161535"/>
                <a:gd name="connsiteY43" fmla="*/ 304800 h 650789"/>
                <a:gd name="connsiteX44" fmla="*/ 502508 w 1161535"/>
                <a:gd name="connsiteY44" fmla="*/ 280087 h 650789"/>
                <a:gd name="connsiteX45" fmla="*/ 477795 w 1161535"/>
                <a:gd name="connsiteY45" fmla="*/ 271849 h 650789"/>
                <a:gd name="connsiteX46" fmla="*/ 461319 w 1161535"/>
                <a:gd name="connsiteY46" fmla="*/ 247135 h 650789"/>
                <a:gd name="connsiteX47" fmla="*/ 387178 w 1161535"/>
                <a:gd name="connsiteY47" fmla="*/ 181233 h 650789"/>
                <a:gd name="connsiteX48" fmla="*/ 321276 w 1161535"/>
                <a:gd name="connsiteY48" fmla="*/ 123568 h 650789"/>
                <a:gd name="connsiteX49" fmla="*/ 296562 w 1161535"/>
                <a:gd name="connsiteY49" fmla="*/ 98854 h 650789"/>
                <a:gd name="connsiteX50" fmla="*/ 263611 w 1161535"/>
                <a:gd name="connsiteY50" fmla="*/ 90616 h 650789"/>
                <a:gd name="connsiteX51" fmla="*/ 238897 w 1161535"/>
                <a:gd name="connsiteY51" fmla="*/ 82379 h 650789"/>
                <a:gd name="connsiteX52" fmla="*/ 189470 w 1161535"/>
                <a:gd name="connsiteY52" fmla="*/ 57665 h 650789"/>
                <a:gd name="connsiteX53" fmla="*/ 123568 w 1161535"/>
                <a:gd name="connsiteY53" fmla="*/ 32952 h 650789"/>
                <a:gd name="connsiteX54" fmla="*/ 49427 w 1161535"/>
                <a:gd name="connsiteY54" fmla="*/ 0 h 650789"/>
                <a:gd name="connsiteX55" fmla="*/ 0 w 1161535"/>
                <a:gd name="connsiteY55" fmla="*/ 0 h 65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61535" h="650789">
                  <a:moveTo>
                    <a:pt x="0" y="0"/>
                  </a:moveTo>
                  <a:lnTo>
                    <a:pt x="0" y="0"/>
                  </a:lnTo>
                  <a:cubicBezTo>
                    <a:pt x="19222" y="16476"/>
                    <a:pt x="36925" y="34909"/>
                    <a:pt x="57665" y="49427"/>
                  </a:cubicBezTo>
                  <a:cubicBezTo>
                    <a:pt x="64779" y="54407"/>
                    <a:pt x="74611" y="53782"/>
                    <a:pt x="82378" y="57665"/>
                  </a:cubicBezTo>
                  <a:cubicBezTo>
                    <a:pt x="91234" y="62093"/>
                    <a:pt x="98854" y="68649"/>
                    <a:pt x="107092" y="74141"/>
                  </a:cubicBezTo>
                  <a:cubicBezTo>
                    <a:pt x="137297" y="119446"/>
                    <a:pt x="107093" y="81007"/>
                    <a:pt x="148281" y="115330"/>
                  </a:cubicBezTo>
                  <a:cubicBezTo>
                    <a:pt x="157231" y="122788"/>
                    <a:pt x="163799" y="132891"/>
                    <a:pt x="172995" y="140043"/>
                  </a:cubicBezTo>
                  <a:cubicBezTo>
                    <a:pt x="188625" y="152200"/>
                    <a:pt x="205946" y="162011"/>
                    <a:pt x="222422" y="172995"/>
                  </a:cubicBezTo>
                  <a:cubicBezTo>
                    <a:pt x="230660" y="178487"/>
                    <a:pt x="237743" y="186339"/>
                    <a:pt x="247135" y="189470"/>
                  </a:cubicBezTo>
                  <a:lnTo>
                    <a:pt x="271849" y="197708"/>
                  </a:lnTo>
                  <a:cubicBezTo>
                    <a:pt x="288325" y="208692"/>
                    <a:pt x="302491" y="224398"/>
                    <a:pt x="321276" y="230660"/>
                  </a:cubicBezTo>
                  <a:lnTo>
                    <a:pt x="370703" y="247135"/>
                  </a:lnTo>
                  <a:cubicBezTo>
                    <a:pt x="378941" y="252627"/>
                    <a:pt x="386369" y="259590"/>
                    <a:pt x="395416" y="263611"/>
                  </a:cubicBezTo>
                  <a:cubicBezTo>
                    <a:pt x="411286" y="270665"/>
                    <a:pt x="430393" y="270454"/>
                    <a:pt x="444843" y="280087"/>
                  </a:cubicBezTo>
                  <a:cubicBezTo>
                    <a:pt x="453081" y="285579"/>
                    <a:pt x="461500" y="290807"/>
                    <a:pt x="469557" y="296562"/>
                  </a:cubicBezTo>
                  <a:cubicBezTo>
                    <a:pt x="480729" y="304542"/>
                    <a:pt x="489962" y="315700"/>
                    <a:pt x="502508" y="321276"/>
                  </a:cubicBezTo>
                  <a:cubicBezTo>
                    <a:pt x="587140" y="358891"/>
                    <a:pt x="508752" y="307923"/>
                    <a:pt x="568411" y="337752"/>
                  </a:cubicBezTo>
                  <a:cubicBezTo>
                    <a:pt x="581804" y="344448"/>
                    <a:pt x="616746" y="372410"/>
                    <a:pt x="626076" y="378941"/>
                  </a:cubicBezTo>
                  <a:cubicBezTo>
                    <a:pt x="650409" y="395974"/>
                    <a:pt x="675503" y="411893"/>
                    <a:pt x="700216" y="428368"/>
                  </a:cubicBezTo>
                  <a:lnTo>
                    <a:pt x="724930" y="444843"/>
                  </a:lnTo>
                  <a:cubicBezTo>
                    <a:pt x="733168" y="450335"/>
                    <a:pt x="740250" y="458188"/>
                    <a:pt x="749643" y="461319"/>
                  </a:cubicBezTo>
                  <a:lnTo>
                    <a:pt x="774357" y="469557"/>
                  </a:lnTo>
                  <a:cubicBezTo>
                    <a:pt x="823140" y="506144"/>
                    <a:pt x="795898" y="486664"/>
                    <a:pt x="856735" y="527222"/>
                  </a:cubicBezTo>
                  <a:cubicBezTo>
                    <a:pt x="864973" y="532714"/>
                    <a:pt x="872594" y="539269"/>
                    <a:pt x="881449" y="543697"/>
                  </a:cubicBezTo>
                  <a:cubicBezTo>
                    <a:pt x="892433" y="549189"/>
                    <a:pt x="903738" y="554080"/>
                    <a:pt x="914400" y="560173"/>
                  </a:cubicBezTo>
                  <a:cubicBezTo>
                    <a:pt x="922996" y="565085"/>
                    <a:pt x="930258" y="572221"/>
                    <a:pt x="939113" y="576649"/>
                  </a:cubicBezTo>
                  <a:cubicBezTo>
                    <a:pt x="946880" y="580532"/>
                    <a:pt x="956060" y="581004"/>
                    <a:pt x="963827" y="584887"/>
                  </a:cubicBezTo>
                  <a:cubicBezTo>
                    <a:pt x="972682" y="589315"/>
                    <a:pt x="979271" y="597886"/>
                    <a:pt x="988541" y="601362"/>
                  </a:cubicBezTo>
                  <a:cubicBezTo>
                    <a:pt x="1001651" y="606278"/>
                    <a:pt x="1016146" y="606204"/>
                    <a:pt x="1029730" y="609600"/>
                  </a:cubicBezTo>
                  <a:cubicBezTo>
                    <a:pt x="1065086" y="618439"/>
                    <a:pt x="1048102" y="618597"/>
                    <a:pt x="1087395" y="634314"/>
                  </a:cubicBezTo>
                  <a:cubicBezTo>
                    <a:pt x="1103520" y="640764"/>
                    <a:pt x="1136822" y="650789"/>
                    <a:pt x="1136822" y="650789"/>
                  </a:cubicBezTo>
                  <a:cubicBezTo>
                    <a:pt x="1145060" y="648043"/>
                    <a:pt x="1161535" y="651235"/>
                    <a:pt x="1161535" y="642552"/>
                  </a:cubicBezTo>
                  <a:cubicBezTo>
                    <a:pt x="1161535" y="631905"/>
                    <a:pt x="1118202" y="619869"/>
                    <a:pt x="1112108" y="617838"/>
                  </a:cubicBezTo>
                  <a:cubicBezTo>
                    <a:pt x="1081902" y="572531"/>
                    <a:pt x="1112108" y="610974"/>
                    <a:pt x="1070919" y="576649"/>
                  </a:cubicBezTo>
                  <a:cubicBezTo>
                    <a:pt x="1042488" y="552956"/>
                    <a:pt x="1038419" y="532865"/>
                    <a:pt x="996778" y="518984"/>
                  </a:cubicBezTo>
                  <a:cubicBezTo>
                    <a:pt x="951466" y="503879"/>
                    <a:pt x="992068" y="519822"/>
                    <a:pt x="947351" y="494270"/>
                  </a:cubicBezTo>
                  <a:cubicBezTo>
                    <a:pt x="936689" y="488177"/>
                    <a:pt x="925062" y="483888"/>
                    <a:pt x="914400" y="477795"/>
                  </a:cubicBezTo>
                  <a:cubicBezTo>
                    <a:pt x="859570" y="446464"/>
                    <a:pt x="926557" y="473609"/>
                    <a:pt x="840259" y="444843"/>
                  </a:cubicBezTo>
                  <a:lnTo>
                    <a:pt x="815546" y="436606"/>
                  </a:lnTo>
                  <a:cubicBezTo>
                    <a:pt x="799070" y="425622"/>
                    <a:pt x="785536" y="407537"/>
                    <a:pt x="766119" y="403654"/>
                  </a:cubicBezTo>
                  <a:cubicBezTo>
                    <a:pt x="716415" y="393713"/>
                    <a:pt x="738213" y="399843"/>
                    <a:pt x="700216" y="387179"/>
                  </a:cubicBezTo>
                  <a:cubicBezTo>
                    <a:pt x="661053" y="361069"/>
                    <a:pt x="684895" y="373834"/>
                    <a:pt x="626076" y="354227"/>
                  </a:cubicBezTo>
                  <a:cubicBezTo>
                    <a:pt x="617838" y="351481"/>
                    <a:pt x="608587" y="350806"/>
                    <a:pt x="601362" y="345989"/>
                  </a:cubicBezTo>
                  <a:cubicBezTo>
                    <a:pt x="544710" y="308221"/>
                    <a:pt x="570720" y="319300"/>
                    <a:pt x="527222" y="304800"/>
                  </a:cubicBezTo>
                  <a:cubicBezTo>
                    <a:pt x="518984" y="296562"/>
                    <a:pt x="512201" y="286549"/>
                    <a:pt x="502508" y="280087"/>
                  </a:cubicBezTo>
                  <a:cubicBezTo>
                    <a:pt x="495283" y="275270"/>
                    <a:pt x="484575" y="277273"/>
                    <a:pt x="477795" y="271849"/>
                  </a:cubicBezTo>
                  <a:cubicBezTo>
                    <a:pt x="470064" y="265664"/>
                    <a:pt x="467897" y="254535"/>
                    <a:pt x="461319" y="247135"/>
                  </a:cubicBezTo>
                  <a:cubicBezTo>
                    <a:pt x="420279" y="200965"/>
                    <a:pt x="424740" y="206273"/>
                    <a:pt x="387178" y="181233"/>
                  </a:cubicBezTo>
                  <a:cubicBezTo>
                    <a:pt x="340501" y="111213"/>
                    <a:pt x="417378" y="219670"/>
                    <a:pt x="321276" y="123568"/>
                  </a:cubicBezTo>
                  <a:cubicBezTo>
                    <a:pt x="313038" y="115330"/>
                    <a:pt x="306677" y="104634"/>
                    <a:pt x="296562" y="98854"/>
                  </a:cubicBezTo>
                  <a:cubicBezTo>
                    <a:pt x="286732" y="93237"/>
                    <a:pt x="274497" y="93726"/>
                    <a:pt x="263611" y="90616"/>
                  </a:cubicBezTo>
                  <a:cubicBezTo>
                    <a:pt x="255262" y="88231"/>
                    <a:pt x="247135" y="85125"/>
                    <a:pt x="238897" y="82379"/>
                  </a:cubicBezTo>
                  <a:cubicBezTo>
                    <a:pt x="191404" y="50716"/>
                    <a:pt x="237219" y="78129"/>
                    <a:pt x="189470" y="57665"/>
                  </a:cubicBezTo>
                  <a:cubicBezTo>
                    <a:pt x="129163" y="31819"/>
                    <a:pt x="184318" y="48138"/>
                    <a:pt x="123568" y="32952"/>
                  </a:cubicBezTo>
                  <a:cubicBezTo>
                    <a:pt x="101171" y="18020"/>
                    <a:pt x="78836" y="0"/>
                    <a:pt x="49427" y="0"/>
                  </a:cubicBezTo>
                  <a:lnTo>
                    <a:pt x="0" y="0"/>
                  </a:lnTo>
                  <a:close/>
                </a:path>
              </a:pathLst>
            </a:cu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8" name="Freeform 97"/>
            <p:cNvSpPr/>
            <p:nvPr/>
          </p:nvSpPr>
          <p:spPr>
            <a:xfrm rot="20952065">
              <a:off x="901131" y="3834885"/>
              <a:ext cx="1707378" cy="833136"/>
            </a:xfrm>
            <a:custGeom>
              <a:avLst/>
              <a:gdLst>
                <a:gd name="connsiteX0" fmla="*/ 0 w 1707378"/>
                <a:gd name="connsiteY0" fmla="*/ 9353 h 833136"/>
                <a:gd name="connsiteX1" fmla="*/ 0 w 1707378"/>
                <a:gd name="connsiteY1" fmla="*/ 9353 h 833136"/>
                <a:gd name="connsiteX2" fmla="*/ 41189 w 1707378"/>
                <a:gd name="connsiteY2" fmla="*/ 67017 h 833136"/>
                <a:gd name="connsiteX3" fmla="*/ 238897 w 1707378"/>
                <a:gd name="connsiteY3" fmla="*/ 91731 h 833136"/>
                <a:gd name="connsiteX4" fmla="*/ 271849 w 1707378"/>
                <a:gd name="connsiteY4" fmla="*/ 141158 h 833136"/>
                <a:gd name="connsiteX5" fmla="*/ 321276 w 1707378"/>
                <a:gd name="connsiteY5" fmla="*/ 190585 h 833136"/>
                <a:gd name="connsiteX6" fmla="*/ 395416 w 1707378"/>
                <a:gd name="connsiteY6" fmla="*/ 272963 h 833136"/>
                <a:gd name="connsiteX7" fmla="*/ 420130 w 1707378"/>
                <a:gd name="connsiteY7" fmla="*/ 297677 h 833136"/>
                <a:gd name="connsiteX8" fmla="*/ 436606 w 1707378"/>
                <a:gd name="connsiteY8" fmla="*/ 322390 h 833136"/>
                <a:gd name="connsiteX9" fmla="*/ 461319 w 1707378"/>
                <a:gd name="connsiteY9" fmla="*/ 338866 h 833136"/>
                <a:gd name="connsiteX10" fmla="*/ 477795 w 1707378"/>
                <a:gd name="connsiteY10" fmla="*/ 363580 h 833136"/>
                <a:gd name="connsiteX11" fmla="*/ 527222 w 1707378"/>
                <a:gd name="connsiteY11" fmla="*/ 396531 h 833136"/>
                <a:gd name="connsiteX12" fmla="*/ 576649 w 1707378"/>
                <a:gd name="connsiteY12" fmla="*/ 421245 h 833136"/>
                <a:gd name="connsiteX13" fmla="*/ 642552 w 1707378"/>
                <a:gd name="connsiteY13" fmla="*/ 462434 h 833136"/>
                <a:gd name="connsiteX14" fmla="*/ 716692 w 1707378"/>
                <a:gd name="connsiteY14" fmla="*/ 503623 h 833136"/>
                <a:gd name="connsiteX15" fmla="*/ 741406 w 1707378"/>
                <a:gd name="connsiteY15" fmla="*/ 528336 h 833136"/>
                <a:gd name="connsiteX16" fmla="*/ 790833 w 1707378"/>
                <a:gd name="connsiteY16" fmla="*/ 544812 h 833136"/>
                <a:gd name="connsiteX17" fmla="*/ 840260 w 1707378"/>
                <a:gd name="connsiteY17" fmla="*/ 577763 h 833136"/>
                <a:gd name="connsiteX18" fmla="*/ 939114 w 1707378"/>
                <a:gd name="connsiteY18" fmla="*/ 610715 h 833136"/>
                <a:gd name="connsiteX19" fmla="*/ 963827 w 1707378"/>
                <a:gd name="connsiteY19" fmla="*/ 618953 h 833136"/>
                <a:gd name="connsiteX20" fmla="*/ 988541 w 1707378"/>
                <a:gd name="connsiteY20" fmla="*/ 635428 h 833136"/>
                <a:gd name="connsiteX21" fmla="*/ 1037968 w 1707378"/>
                <a:gd name="connsiteY21" fmla="*/ 651904 h 833136"/>
                <a:gd name="connsiteX22" fmla="*/ 1062681 w 1707378"/>
                <a:gd name="connsiteY22" fmla="*/ 668380 h 833136"/>
                <a:gd name="connsiteX23" fmla="*/ 1128584 w 1707378"/>
                <a:gd name="connsiteY23" fmla="*/ 684855 h 833136"/>
                <a:gd name="connsiteX24" fmla="*/ 1153297 w 1707378"/>
                <a:gd name="connsiteY24" fmla="*/ 693093 h 833136"/>
                <a:gd name="connsiteX25" fmla="*/ 1194487 w 1707378"/>
                <a:gd name="connsiteY25" fmla="*/ 701331 h 833136"/>
                <a:gd name="connsiteX26" fmla="*/ 1243914 w 1707378"/>
                <a:gd name="connsiteY26" fmla="*/ 717807 h 833136"/>
                <a:gd name="connsiteX27" fmla="*/ 1268627 w 1707378"/>
                <a:gd name="connsiteY27" fmla="*/ 734282 h 833136"/>
                <a:gd name="connsiteX28" fmla="*/ 1309816 w 1707378"/>
                <a:gd name="connsiteY28" fmla="*/ 742520 h 833136"/>
                <a:gd name="connsiteX29" fmla="*/ 1342768 w 1707378"/>
                <a:gd name="connsiteY29" fmla="*/ 758996 h 833136"/>
                <a:gd name="connsiteX30" fmla="*/ 1375719 w 1707378"/>
                <a:gd name="connsiteY30" fmla="*/ 767234 h 833136"/>
                <a:gd name="connsiteX31" fmla="*/ 1433384 w 1707378"/>
                <a:gd name="connsiteY31" fmla="*/ 783709 h 833136"/>
                <a:gd name="connsiteX32" fmla="*/ 1499287 w 1707378"/>
                <a:gd name="connsiteY32" fmla="*/ 800185 h 833136"/>
                <a:gd name="connsiteX33" fmla="*/ 1524000 w 1707378"/>
                <a:gd name="connsiteY33" fmla="*/ 816661 h 833136"/>
                <a:gd name="connsiteX34" fmla="*/ 1573427 w 1707378"/>
                <a:gd name="connsiteY34" fmla="*/ 833136 h 833136"/>
                <a:gd name="connsiteX35" fmla="*/ 1705233 w 1707378"/>
                <a:gd name="connsiteY35" fmla="*/ 824899 h 833136"/>
                <a:gd name="connsiteX36" fmla="*/ 1680519 w 1707378"/>
                <a:gd name="connsiteY36" fmla="*/ 808423 h 833136"/>
                <a:gd name="connsiteX37" fmla="*/ 1622854 w 1707378"/>
                <a:gd name="connsiteY37" fmla="*/ 791947 h 833136"/>
                <a:gd name="connsiteX38" fmla="*/ 1573427 w 1707378"/>
                <a:gd name="connsiteY38" fmla="*/ 758996 h 833136"/>
                <a:gd name="connsiteX39" fmla="*/ 1524000 w 1707378"/>
                <a:gd name="connsiteY39" fmla="*/ 742520 h 833136"/>
                <a:gd name="connsiteX40" fmla="*/ 1499287 w 1707378"/>
                <a:gd name="connsiteY40" fmla="*/ 734282 h 833136"/>
                <a:gd name="connsiteX41" fmla="*/ 1474573 w 1707378"/>
                <a:gd name="connsiteY41" fmla="*/ 717807 h 833136"/>
                <a:gd name="connsiteX42" fmla="*/ 1449860 w 1707378"/>
                <a:gd name="connsiteY42" fmla="*/ 709569 h 833136"/>
                <a:gd name="connsiteX43" fmla="*/ 1375719 w 1707378"/>
                <a:gd name="connsiteY43" fmla="*/ 668380 h 833136"/>
                <a:gd name="connsiteX44" fmla="*/ 1318054 w 1707378"/>
                <a:gd name="connsiteY44" fmla="*/ 643666 h 833136"/>
                <a:gd name="connsiteX45" fmla="*/ 1268627 w 1707378"/>
                <a:gd name="connsiteY45" fmla="*/ 610715 h 833136"/>
                <a:gd name="connsiteX46" fmla="*/ 1202725 w 1707378"/>
                <a:gd name="connsiteY46" fmla="*/ 586001 h 833136"/>
                <a:gd name="connsiteX47" fmla="*/ 1153297 w 1707378"/>
                <a:gd name="connsiteY47" fmla="*/ 561288 h 833136"/>
                <a:gd name="connsiteX48" fmla="*/ 1128584 w 1707378"/>
                <a:gd name="connsiteY48" fmla="*/ 536574 h 833136"/>
                <a:gd name="connsiteX49" fmla="*/ 1079157 w 1707378"/>
                <a:gd name="connsiteY49" fmla="*/ 520099 h 833136"/>
                <a:gd name="connsiteX50" fmla="*/ 996779 w 1707378"/>
                <a:gd name="connsiteY50" fmla="*/ 478909 h 833136"/>
                <a:gd name="connsiteX51" fmla="*/ 963827 w 1707378"/>
                <a:gd name="connsiteY51" fmla="*/ 462434 h 833136"/>
                <a:gd name="connsiteX52" fmla="*/ 939114 w 1707378"/>
                <a:gd name="connsiteY52" fmla="*/ 445958 h 833136"/>
                <a:gd name="connsiteX53" fmla="*/ 881449 w 1707378"/>
                <a:gd name="connsiteY53" fmla="*/ 429482 h 833136"/>
                <a:gd name="connsiteX54" fmla="*/ 832022 w 1707378"/>
                <a:gd name="connsiteY54" fmla="*/ 396531 h 833136"/>
                <a:gd name="connsiteX55" fmla="*/ 782595 w 1707378"/>
                <a:gd name="connsiteY55" fmla="*/ 380055 h 833136"/>
                <a:gd name="connsiteX56" fmla="*/ 741406 w 1707378"/>
                <a:gd name="connsiteY56" fmla="*/ 347104 h 833136"/>
                <a:gd name="connsiteX57" fmla="*/ 716692 w 1707378"/>
                <a:gd name="connsiteY57" fmla="*/ 322390 h 833136"/>
                <a:gd name="connsiteX58" fmla="*/ 667265 w 1707378"/>
                <a:gd name="connsiteY58" fmla="*/ 297677 h 833136"/>
                <a:gd name="connsiteX59" fmla="*/ 617838 w 1707378"/>
                <a:gd name="connsiteY59" fmla="*/ 256488 h 833136"/>
                <a:gd name="connsiteX60" fmla="*/ 535460 w 1707378"/>
                <a:gd name="connsiteY60" fmla="*/ 215299 h 833136"/>
                <a:gd name="connsiteX61" fmla="*/ 486033 w 1707378"/>
                <a:gd name="connsiteY61" fmla="*/ 174109 h 833136"/>
                <a:gd name="connsiteX62" fmla="*/ 461319 w 1707378"/>
                <a:gd name="connsiteY62" fmla="*/ 165872 h 833136"/>
                <a:gd name="connsiteX63" fmla="*/ 362465 w 1707378"/>
                <a:gd name="connsiteY63" fmla="*/ 99969 h 833136"/>
                <a:gd name="connsiteX64" fmla="*/ 337752 w 1707378"/>
                <a:gd name="connsiteY64" fmla="*/ 83493 h 833136"/>
                <a:gd name="connsiteX65" fmla="*/ 313038 w 1707378"/>
                <a:gd name="connsiteY65" fmla="*/ 75255 h 833136"/>
                <a:gd name="connsiteX66" fmla="*/ 288325 w 1707378"/>
                <a:gd name="connsiteY66" fmla="*/ 58780 h 833136"/>
                <a:gd name="connsiteX67" fmla="*/ 263611 w 1707378"/>
                <a:gd name="connsiteY67" fmla="*/ 50542 h 833136"/>
                <a:gd name="connsiteX68" fmla="*/ 238897 w 1707378"/>
                <a:gd name="connsiteY68" fmla="*/ 34066 h 833136"/>
                <a:gd name="connsiteX69" fmla="*/ 148281 w 1707378"/>
                <a:gd name="connsiteY69" fmla="*/ 25828 h 833136"/>
                <a:gd name="connsiteX70" fmla="*/ 123568 w 1707378"/>
                <a:gd name="connsiteY70" fmla="*/ 17590 h 833136"/>
                <a:gd name="connsiteX71" fmla="*/ 82379 w 1707378"/>
                <a:gd name="connsiteY71" fmla="*/ 9353 h 833136"/>
                <a:gd name="connsiteX72" fmla="*/ 0 w 1707378"/>
                <a:gd name="connsiteY72" fmla="*/ 9353 h 83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707378" h="833136">
                  <a:moveTo>
                    <a:pt x="0" y="9353"/>
                  </a:moveTo>
                  <a:lnTo>
                    <a:pt x="0" y="9353"/>
                  </a:lnTo>
                  <a:cubicBezTo>
                    <a:pt x="13730" y="28574"/>
                    <a:pt x="18612" y="60070"/>
                    <a:pt x="41189" y="67017"/>
                  </a:cubicBezTo>
                  <a:cubicBezTo>
                    <a:pt x="356558" y="164052"/>
                    <a:pt x="143429" y="28083"/>
                    <a:pt x="238897" y="91731"/>
                  </a:cubicBezTo>
                  <a:cubicBezTo>
                    <a:pt x="249881" y="108207"/>
                    <a:pt x="257847" y="127156"/>
                    <a:pt x="271849" y="141158"/>
                  </a:cubicBezTo>
                  <a:cubicBezTo>
                    <a:pt x="288325" y="157634"/>
                    <a:pt x="307296" y="171945"/>
                    <a:pt x="321276" y="190585"/>
                  </a:cubicBezTo>
                  <a:cubicBezTo>
                    <a:pt x="359969" y="242176"/>
                    <a:pt x="336281" y="213828"/>
                    <a:pt x="395416" y="272963"/>
                  </a:cubicBezTo>
                  <a:cubicBezTo>
                    <a:pt x="403654" y="281201"/>
                    <a:pt x="413667" y="287983"/>
                    <a:pt x="420130" y="297677"/>
                  </a:cubicBezTo>
                  <a:cubicBezTo>
                    <a:pt x="425622" y="305915"/>
                    <a:pt x="429605" y="315389"/>
                    <a:pt x="436606" y="322390"/>
                  </a:cubicBezTo>
                  <a:cubicBezTo>
                    <a:pt x="443607" y="329391"/>
                    <a:pt x="453081" y="333374"/>
                    <a:pt x="461319" y="338866"/>
                  </a:cubicBezTo>
                  <a:cubicBezTo>
                    <a:pt x="466811" y="347104"/>
                    <a:pt x="470344" y="357060"/>
                    <a:pt x="477795" y="363580"/>
                  </a:cubicBezTo>
                  <a:cubicBezTo>
                    <a:pt x="492697" y="376619"/>
                    <a:pt x="510746" y="385547"/>
                    <a:pt x="527222" y="396531"/>
                  </a:cubicBezTo>
                  <a:cubicBezTo>
                    <a:pt x="559162" y="417825"/>
                    <a:pt x="542541" y="409876"/>
                    <a:pt x="576649" y="421245"/>
                  </a:cubicBezTo>
                  <a:cubicBezTo>
                    <a:pt x="616172" y="480527"/>
                    <a:pt x="560204" y="407536"/>
                    <a:pt x="642552" y="462434"/>
                  </a:cubicBezTo>
                  <a:cubicBezTo>
                    <a:pt x="699204" y="500202"/>
                    <a:pt x="673194" y="489123"/>
                    <a:pt x="716692" y="503623"/>
                  </a:cubicBezTo>
                  <a:cubicBezTo>
                    <a:pt x="724930" y="511861"/>
                    <a:pt x="731222" y="522678"/>
                    <a:pt x="741406" y="528336"/>
                  </a:cubicBezTo>
                  <a:cubicBezTo>
                    <a:pt x="756587" y="536770"/>
                    <a:pt x="790833" y="544812"/>
                    <a:pt x="790833" y="544812"/>
                  </a:cubicBezTo>
                  <a:cubicBezTo>
                    <a:pt x="807309" y="555796"/>
                    <a:pt x="821475" y="571501"/>
                    <a:pt x="840260" y="577763"/>
                  </a:cubicBezTo>
                  <a:lnTo>
                    <a:pt x="939114" y="610715"/>
                  </a:lnTo>
                  <a:cubicBezTo>
                    <a:pt x="947352" y="613461"/>
                    <a:pt x="956602" y="614137"/>
                    <a:pt x="963827" y="618953"/>
                  </a:cubicBezTo>
                  <a:cubicBezTo>
                    <a:pt x="972065" y="624445"/>
                    <a:pt x="979494" y="631407"/>
                    <a:pt x="988541" y="635428"/>
                  </a:cubicBezTo>
                  <a:cubicBezTo>
                    <a:pt x="1004411" y="642481"/>
                    <a:pt x="1037968" y="651904"/>
                    <a:pt x="1037968" y="651904"/>
                  </a:cubicBezTo>
                  <a:cubicBezTo>
                    <a:pt x="1046206" y="657396"/>
                    <a:pt x="1053377" y="664997"/>
                    <a:pt x="1062681" y="668380"/>
                  </a:cubicBezTo>
                  <a:cubicBezTo>
                    <a:pt x="1083961" y="676118"/>
                    <a:pt x="1107102" y="677694"/>
                    <a:pt x="1128584" y="684855"/>
                  </a:cubicBezTo>
                  <a:cubicBezTo>
                    <a:pt x="1136822" y="687601"/>
                    <a:pt x="1144873" y="690987"/>
                    <a:pt x="1153297" y="693093"/>
                  </a:cubicBezTo>
                  <a:cubicBezTo>
                    <a:pt x="1166881" y="696489"/>
                    <a:pt x="1180978" y="697647"/>
                    <a:pt x="1194487" y="701331"/>
                  </a:cubicBezTo>
                  <a:cubicBezTo>
                    <a:pt x="1211242" y="705901"/>
                    <a:pt x="1229464" y="708174"/>
                    <a:pt x="1243914" y="717807"/>
                  </a:cubicBezTo>
                  <a:cubicBezTo>
                    <a:pt x="1252152" y="723299"/>
                    <a:pt x="1259357" y="730806"/>
                    <a:pt x="1268627" y="734282"/>
                  </a:cubicBezTo>
                  <a:cubicBezTo>
                    <a:pt x="1281737" y="739198"/>
                    <a:pt x="1296086" y="739774"/>
                    <a:pt x="1309816" y="742520"/>
                  </a:cubicBezTo>
                  <a:cubicBezTo>
                    <a:pt x="1320800" y="748012"/>
                    <a:pt x="1331269" y="754684"/>
                    <a:pt x="1342768" y="758996"/>
                  </a:cubicBezTo>
                  <a:cubicBezTo>
                    <a:pt x="1353369" y="762971"/>
                    <a:pt x="1364833" y="764124"/>
                    <a:pt x="1375719" y="767234"/>
                  </a:cubicBezTo>
                  <a:cubicBezTo>
                    <a:pt x="1423883" y="780995"/>
                    <a:pt x="1375438" y="770833"/>
                    <a:pt x="1433384" y="783709"/>
                  </a:cubicBezTo>
                  <a:cubicBezTo>
                    <a:pt x="1493023" y="796962"/>
                    <a:pt x="1455129" y="785466"/>
                    <a:pt x="1499287" y="800185"/>
                  </a:cubicBezTo>
                  <a:cubicBezTo>
                    <a:pt x="1507525" y="805677"/>
                    <a:pt x="1514953" y="812640"/>
                    <a:pt x="1524000" y="816661"/>
                  </a:cubicBezTo>
                  <a:cubicBezTo>
                    <a:pt x="1539870" y="823714"/>
                    <a:pt x="1573427" y="833136"/>
                    <a:pt x="1573427" y="833136"/>
                  </a:cubicBezTo>
                  <a:cubicBezTo>
                    <a:pt x="1617362" y="830390"/>
                    <a:pt x="1662339" y="834797"/>
                    <a:pt x="1705233" y="824899"/>
                  </a:cubicBezTo>
                  <a:cubicBezTo>
                    <a:pt x="1714880" y="822673"/>
                    <a:pt x="1689375" y="812851"/>
                    <a:pt x="1680519" y="808423"/>
                  </a:cubicBezTo>
                  <a:cubicBezTo>
                    <a:pt x="1668700" y="802513"/>
                    <a:pt x="1633413" y="794587"/>
                    <a:pt x="1622854" y="791947"/>
                  </a:cubicBezTo>
                  <a:cubicBezTo>
                    <a:pt x="1606378" y="780963"/>
                    <a:pt x="1592212" y="765258"/>
                    <a:pt x="1573427" y="758996"/>
                  </a:cubicBezTo>
                  <a:lnTo>
                    <a:pt x="1524000" y="742520"/>
                  </a:lnTo>
                  <a:cubicBezTo>
                    <a:pt x="1515762" y="739774"/>
                    <a:pt x="1506512" y="739098"/>
                    <a:pt x="1499287" y="734282"/>
                  </a:cubicBezTo>
                  <a:cubicBezTo>
                    <a:pt x="1491049" y="728790"/>
                    <a:pt x="1483428" y="722235"/>
                    <a:pt x="1474573" y="717807"/>
                  </a:cubicBezTo>
                  <a:cubicBezTo>
                    <a:pt x="1466806" y="713924"/>
                    <a:pt x="1457451" y="713786"/>
                    <a:pt x="1449860" y="709569"/>
                  </a:cubicBezTo>
                  <a:cubicBezTo>
                    <a:pt x="1364889" y="662362"/>
                    <a:pt x="1431637" y="687017"/>
                    <a:pt x="1375719" y="668380"/>
                  </a:cubicBezTo>
                  <a:cubicBezTo>
                    <a:pt x="1285777" y="608416"/>
                    <a:pt x="1424432" y="696854"/>
                    <a:pt x="1318054" y="643666"/>
                  </a:cubicBezTo>
                  <a:cubicBezTo>
                    <a:pt x="1300343" y="634811"/>
                    <a:pt x="1287412" y="616977"/>
                    <a:pt x="1268627" y="610715"/>
                  </a:cubicBezTo>
                  <a:cubicBezTo>
                    <a:pt x="1247237" y="603585"/>
                    <a:pt x="1222427" y="595852"/>
                    <a:pt x="1202725" y="586001"/>
                  </a:cubicBezTo>
                  <a:cubicBezTo>
                    <a:pt x="1138851" y="554065"/>
                    <a:pt x="1215413" y="581993"/>
                    <a:pt x="1153297" y="561288"/>
                  </a:cubicBezTo>
                  <a:cubicBezTo>
                    <a:pt x="1145059" y="553050"/>
                    <a:pt x="1138768" y="542232"/>
                    <a:pt x="1128584" y="536574"/>
                  </a:cubicBezTo>
                  <a:cubicBezTo>
                    <a:pt x="1113403" y="528140"/>
                    <a:pt x="1079157" y="520099"/>
                    <a:pt x="1079157" y="520099"/>
                  </a:cubicBezTo>
                  <a:cubicBezTo>
                    <a:pt x="999412" y="460288"/>
                    <a:pt x="1100848" y="530940"/>
                    <a:pt x="996779" y="478909"/>
                  </a:cubicBezTo>
                  <a:cubicBezTo>
                    <a:pt x="985795" y="473417"/>
                    <a:pt x="974489" y="468527"/>
                    <a:pt x="963827" y="462434"/>
                  </a:cubicBezTo>
                  <a:cubicBezTo>
                    <a:pt x="955231" y="457522"/>
                    <a:pt x="948214" y="449858"/>
                    <a:pt x="939114" y="445958"/>
                  </a:cubicBezTo>
                  <a:cubicBezTo>
                    <a:pt x="920446" y="437957"/>
                    <a:pt x="899487" y="439503"/>
                    <a:pt x="881449" y="429482"/>
                  </a:cubicBezTo>
                  <a:cubicBezTo>
                    <a:pt x="864140" y="419866"/>
                    <a:pt x="850807" y="402793"/>
                    <a:pt x="832022" y="396531"/>
                  </a:cubicBezTo>
                  <a:lnTo>
                    <a:pt x="782595" y="380055"/>
                  </a:lnTo>
                  <a:cubicBezTo>
                    <a:pt x="745746" y="324784"/>
                    <a:pt x="789155" y="378937"/>
                    <a:pt x="741406" y="347104"/>
                  </a:cubicBezTo>
                  <a:cubicBezTo>
                    <a:pt x="731712" y="340641"/>
                    <a:pt x="725642" y="329848"/>
                    <a:pt x="716692" y="322390"/>
                  </a:cubicBezTo>
                  <a:cubicBezTo>
                    <a:pt x="695401" y="304647"/>
                    <a:pt x="692033" y="305933"/>
                    <a:pt x="667265" y="297677"/>
                  </a:cubicBezTo>
                  <a:cubicBezTo>
                    <a:pt x="640231" y="257127"/>
                    <a:pt x="664291" y="284360"/>
                    <a:pt x="617838" y="256488"/>
                  </a:cubicBezTo>
                  <a:cubicBezTo>
                    <a:pt x="547781" y="214454"/>
                    <a:pt x="594031" y="229940"/>
                    <a:pt x="535460" y="215299"/>
                  </a:cubicBezTo>
                  <a:cubicBezTo>
                    <a:pt x="517244" y="197083"/>
                    <a:pt x="508968" y="185576"/>
                    <a:pt x="486033" y="174109"/>
                  </a:cubicBezTo>
                  <a:cubicBezTo>
                    <a:pt x="478266" y="170226"/>
                    <a:pt x="469557" y="168618"/>
                    <a:pt x="461319" y="165872"/>
                  </a:cubicBezTo>
                  <a:lnTo>
                    <a:pt x="362465" y="99969"/>
                  </a:lnTo>
                  <a:cubicBezTo>
                    <a:pt x="354227" y="94477"/>
                    <a:pt x="347145" y="86624"/>
                    <a:pt x="337752" y="83493"/>
                  </a:cubicBezTo>
                  <a:cubicBezTo>
                    <a:pt x="329514" y="80747"/>
                    <a:pt x="320805" y="79138"/>
                    <a:pt x="313038" y="75255"/>
                  </a:cubicBezTo>
                  <a:cubicBezTo>
                    <a:pt x="304183" y="70827"/>
                    <a:pt x="297180" y="63208"/>
                    <a:pt x="288325" y="58780"/>
                  </a:cubicBezTo>
                  <a:cubicBezTo>
                    <a:pt x="280558" y="54897"/>
                    <a:pt x="271378" y="54425"/>
                    <a:pt x="263611" y="50542"/>
                  </a:cubicBezTo>
                  <a:cubicBezTo>
                    <a:pt x="254755" y="46114"/>
                    <a:pt x="248578" y="36141"/>
                    <a:pt x="238897" y="34066"/>
                  </a:cubicBezTo>
                  <a:cubicBezTo>
                    <a:pt x="209240" y="27711"/>
                    <a:pt x="178486" y="28574"/>
                    <a:pt x="148281" y="25828"/>
                  </a:cubicBezTo>
                  <a:cubicBezTo>
                    <a:pt x="140043" y="23082"/>
                    <a:pt x="131992" y="19696"/>
                    <a:pt x="123568" y="17590"/>
                  </a:cubicBezTo>
                  <a:cubicBezTo>
                    <a:pt x="109985" y="14194"/>
                    <a:pt x="95489" y="14269"/>
                    <a:pt x="82379" y="9353"/>
                  </a:cubicBezTo>
                  <a:cubicBezTo>
                    <a:pt x="26256" y="-11692"/>
                    <a:pt x="13730" y="9353"/>
                    <a:pt x="0" y="9353"/>
                  </a:cubicBezTo>
                  <a:close/>
                </a:path>
              </a:pathLst>
            </a:cu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9" name="Freeform 98"/>
            <p:cNvSpPr/>
            <p:nvPr/>
          </p:nvSpPr>
          <p:spPr>
            <a:xfrm>
              <a:off x="2215773" y="4397246"/>
              <a:ext cx="787006" cy="393789"/>
            </a:xfrm>
            <a:custGeom>
              <a:avLst/>
              <a:gdLst>
                <a:gd name="connsiteX0" fmla="*/ 0 w 787006"/>
                <a:gd name="connsiteY0" fmla="*/ 98854 h 393789"/>
                <a:gd name="connsiteX1" fmla="*/ 0 w 787006"/>
                <a:gd name="connsiteY1" fmla="*/ 98854 h 393789"/>
                <a:gd name="connsiteX2" fmla="*/ 24713 w 787006"/>
                <a:gd name="connsiteY2" fmla="*/ 172995 h 393789"/>
                <a:gd name="connsiteX3" fmla="*/ 49427 w 787006"/>
                <a:gd name="connsiteY3" fmla="*/ 189470 h 393789"/>
                <a:gd name="connsiteX4" fmla="*/ 57665 w 787006"/>
                <a:gd name="connsiteY4" fmla="*/ 214184 h 393789"/>
                <a:gd name="connsiteX5" fmla="*/ 82378 w 787006"/>
                <a:gd name="connsiteY5" fmla="*/ 238897 h 393789"/>
                <a:gd name="connsiteX6" fmla="*/ 115330 w 787006"/>
                <a:gd name="connsiteY6" fmla="*/ 288324 h 393789"/>
                <a:gd name="connsiteX7" fmla="*/ 131805 w 787006"/>
                <a:gd name="connsiteY7" fmla="*/ 313038 h 393789"/>
                <a:gd name="connsiteX8" fmla="*/ 164757 w 787006"/>
                <a:gd name="connsiteY8" fmla="*/ 321276 h 393789"/>
                <a:gd name="connsiteX9" fmla="*/ 782595 w 787006"/>
                <a:gd name="connsiteY9" fmla="*/ 329514 h 393789"/>
                <a:gd name="connsiteX10" fmla="*/ 749643 w 787006"/>
                <a:gd name="connsiteY10" fmla="*/ 280087 h 393789"/>
                <a:gd name="connsiteX11" fmla="*/ 724930 w 787006"/>
                <a:gd name="connsiteY11" fmla="*/ 230659 h 393789"/>
                <a:gd name="connsiteX12" fmla="*/ 716692 w 787006"/>
                <a:gd name="connsiteY12" fmla="*/ 205946 h 393789"/>
                <a:gd name="connsiteX13" fmla="*/ 700216 w 787006"/>
                <a:gd name="connsiteY13" fmla="*/ 181232 h 393789"/>
                <a:gd name="connsiteX14" fmla="*/ 691978 w 787006"/>
                <a:gd name="connsiteY14" fmla="*/ 156519 h 393789"/>
                <a:gd name="connsiteX15" fmla="*/ 683741 w 787006"/>
                <a:gd name="connsiteY15" fmla="*/ 123568 h 393789"/>
                <a:gd name="connsiteX16" fmla="*/ 667265 w 787006"/>
                <a:gd name="connsiteY16" fmla="*/ 57665 h 393789"/>
                <a:gd name="connsiteX17" fmla="*/ 650789 w 787006"/>
                <a:gd name="connsiteY17" fmla="*/ 32951 h 393789"/>
                <a:gd name="connsiteX18" fmla="*/ 626076 w 787006"/>
                <a:gd name="connsiteY18" fmla="*/ 8238 h 393789"/>
                <a:gd name="connsiteX19" fmla="*/ 601362 w 787006"/>
                <a:gd name="connsiteY19" fmla="*/ 0 h 393789"/>
                <a:gd name="connsiteX20" fmla="*/ 370703 w 787006"/>
                <a:gd name="connsiteY20" fmla="*/ 8238 h 393789"/>
                <a:gd name="connsiteX21" fmla="*/ 329513 w 787006"/>
                <a:gd name="connsiteY21" fmla="*/ 16476 h 393789"/>
                <a:gd name="connsiteX22" fmla="*/ 255373 w 787006"/>
                <a:gd name="connsiteY22" fmla="*/ 49427 h 393789"/>
                <a:gd name="connsiteX23" fmla="*/ 123568 w 787006"/>
                <a:gd name="connsiteY23" fmla="*/ 65903 h 393789"/>
                <a:gd name="connsiteX24" fmla="*/ 74141 w 787006"/>
                <a:gd name="connsiteY24" fmla="*/ 82378 h 393789"/>
                <a:gd name="connsiteX25" fmla="*/ 0 w 787006"/>
                <a:gd name="connsiteY25" fmla="*/ 98854 h 39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7006" h="393789">
                  <a:moveTo>
                    <a:pt x="0" y="98854"/>
                  </a:moveTo>
                  <a:lnTo>
                    <a:pt x="0" y="98854"/>
                  </a:lnTo>
                  <a:cubicBezTo>
                    <a:pt x="8238" y="123568"/>
                    <a:pt x="12239" y="150125"/>
                    <a:pt x="24713" y="172995"/>
                  </a:cubicBezTo>
                  <a:cubicBezTo>
                    <a:pt x="29454" y="181687"/>
                    <a:pt x="43242" y="181739"/>
                    <a:pt x="49427" y="189470"/>
                  </a:cubicBezTo>
                  <a:cubicBezTo>
                    <a:pt x="54852" y="196251"/>
                    <a:pt x="52848" y="206959"/>
                    <a:pt x="57665" y="214184"/>
                  </a:cubicBezTo>
                  <a:cubicBezTo>
                    <a:pt x="64127" y="223877"/>
                    <a:pt x="74140" y="230659"/>
                    <a:pt x="82378" y="238897"/>
                  </a:cubicBezTo>
                  <a:cubicBezTo>
                    <a:pt x="96856" y="282331"/>
                    <a:pt x="81047" y="247184"/>
                    <a:pt x="115330" y="288324"/>
                  </a:cubicBezTo>
                  <a:cubicBezTo>
                    <a:pt x="121668" y="295930"/>
                    <a:pt x="123567" y="307546"/>
                    <a:pt x="131805" y="313038"/>
                  </a:cubicBezTo>
                  <a:cubicBezTo>
                    <a:pt x="141225" y="319318"/>
                    <a:pt x="153773" y="318530"/>
                    <a:pt x="164757" y="321276"/>
                  </a:cubicBezTo>
                  <a:cubicBezTo>
                    <a:pt x="350496" y="445100"/>
                    <a:pt x="249349" y="384406"/>
                    <a:pt x="782595" y="329514"/>
                  </a:cubicBezTo>
                  <a:cubicBezTo>
                    <a:pt x="802292" y="327486"/>
                    <a:pt x="749643" y="280087"/>
                    <a:pt x="749643" y="280087"/>
                  </a:cubicBezTo>
                  <a:cubicBezTo>
                    <a:pt x="728938" y="217971"/>
                    <a:pt x="756867" y="294534"/>
                    <a:pt x="724930" y="230659"/>
                  </a:cubicBezTo>
                  <a:cubicBezTo>
                    <a:pt x="721047" y="222892"/>
                    <a:pt x="720575" y="213713"/>
                    <a:pt x="716692" y="205946"/>
                  </a:cubicBezTo>
                  <a:cubicBezTo>
                    <a:pt x="712264" y="197090"/>
                    <a:pt x="704644" y="190088"/>
                    <a:pt x="700216" y="181232"/>
                  </a:cubicBezTo>
                  <a:cubicBezTo>
                    <a:pt x="696333" y="173465"/>
                    <a:pt x="694363" y="164868"/>
                    <a:pt x="691978" y="156519"/>
                  </a:cubicBezTo>
                  <a:cubicBezTo>
                    <a:pt x="688868" y="145633"/>
                    <a:pt x="686197" y="134620"/>
                    <a:pt x="683741" y="123568"/>
                  </a:cubicBezTo>
                  <a:cubicBezTo>
                    <a:pt x="679981" y="106647"/>
                    <a:pt x="676098" y="75330"/>
                    <a:pt x="667265" y="57665"/>
                  </a:cubicBezTo>
                  <a:cubicBezTo>
                    <a:pt x="662837" y="48809"/>
                    <a:pt x="657127" y="40557"/>
                    <a:pt x="650789" y="32951"/>
                  </a:cubicBezTo>
                  <a:cubicBezTo>
                    <a:pt x="643331" y="24001"/>
                    <a:pt x="635769" y="14700"/>
                    <a:pt x="626076" y="8238"/>
                  </a:cubicBezTo>
                  <a:cubicBezTo>
                    <a:pt x="618851" y="3421"/>
                    <a:pt x="609600" y="2746"/>
                    <a:pt x="601362" y="0"/>
                  </a:cubicBezTo>
                  <a:cubicBezTo>
                    <a:pt x="524476" y="2746"/>
                    <a:pt x="447497" y="3584"/>
                    <a:pt x="370703" y="8238"/>
                  </a:cubicBezTo>
                  <a:cubicBezTo>
                    <a:pt x="356727" y="9085"/>
                    <a:pt x="342623" y="11560"/>
                    <a:pt x="329513" y="16476"/>
                  </a:cubicBezTo>
                  <a:cubicBezTo>
                    <a:pt x="275302" y="36805"/>
                    <a:pt x="340589" y="39958"/>
                    <a:pt x="255373" y="49427"/>
                  </a:cubicBezTo>
                  <a:cubicBezTo>
                    <a:pt x="161934" y="59809"/>
                    <a:pt x="205848" y="54148"/>
                    <a:pt x="123568" y="65903"/>
                  </a:cubicBezTo>
                  <a:cubicBezTo>
                    <a:pt x="107092" y="71395"/>
                    <a:pt x="90989" y="78166"/>
                    <a:pt x="74141" y="82378"/>
                  </a:cubicBezTo>
                  <a:lnTo>
                    <a:pt x="0" y="98854"/>
                  </a:lnTo>
                  <a:close/>
                </a:path>
              </a:pathLst>
            </a:custGeom>
            <a:solidFill>
              <a:srgbClr val="E0C78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4" name="Group 3"/>
          <p:cNvGrpSpPr/>
          <p:nvPr/>
        </p:nvGrpSpPr>
        <p:grpSpPr>
          <a:xfrm>
            <a:off x="5748053" y="1091472"/>
            <a:ext cx="629780" cy="598312"/>
            <a:chOff x="5748053" y="1091472"/>
            <a:chExt cx="629780" cy="598312"/>
          </a:xfrm>
        </p:grpSpPr>
        <p:sp>
          <p:nvSpPr>
            <p:cNvPr id="69" name="Oval 68"/>
            <p:cNvSpPr/>
            <p:nvPr/>
          </p:nvSpPr>
          <p:spPr>
            <a:xfrm rot="2845622">
              <a:off x="5852319" y="1036191"/>
              <a:ext cx="208170" cy="318732"/>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0" name="Oval 99"/>
            <p:cNvSpPr/>
            <p:nvPr/>
          </p:nvSpPr>
          <p:spPr>
            <a:xfrm rot="2845622">
              <a:off x="5800741" y="1438689"/>
              <a:ext cx="198407" cy="303783"/>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1" name="Oval 100"/>
            <p:cNvSpPr/>
            <p:nvPr/>
          </p:nvSpPr>
          <p:spPr>
            <a:xfrm rot="2845622">
              <a:off x="6164473" y="1237838"/>
              <a:ext cx="187822" cy="238899"/>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Tree>
    <p:extLst>
      <p:ext uri="{BB962C8B-B14F-4D97-AF65-F5344CB8AC3E}">
        <p14:creationId xmlns:p14="http://schemas.microsoft.com/office/powerpoint/2010/main" val="361228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42" presetClass="path" presetSubtype="0" accel="50000" decel="50000" fill="hold" nodeType="withEffect">
                                  <p:stCondLst>
                                    <p:cond delay="0"/>
                                  </p:stCondLst>
                                  <p:childTnLst>
                                    <p:animMotion origin="layout" path="M 4.375E-6 2.22222E-6 L -0.08164 0.14028 " pathEditMode="relative" rAng="0" ptsTypes="AA">
                                      <p:cBhvr>
                                        <p:cTn id="13" dur="2000" fill="hold"/>
                                        <p:tgtEl>
                                          <p:spTgt spid="4"/>
                                        </p:tgtEl>
                                        <p:attrNameLst>
                                          <p:attrName>ppt_x</p:attrName>
                                          <p:attrName>ppt_y</p:attrName>
                                        </p:attrNameLst>
                                      </p:cBhvr>
                                      <p:rCtr x="-4089" y="7014"/>
                                    </p:animMotion>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nodeType="click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barn(outVertical)">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fontAlgn="base"/>
            <a:r>
              <a:rPr lang="en-US" sz="5400" dirty="0">
                <a:solidFill>
                  <a:schemeClr val="bg1"/>
                </a:solidFill>
                <a:latin typeface="Abadi" panose="020B0604020202020204" charset="0"/>
              </a:rPr>
              <a:t>Threshed, Beaten, and Bruised </a:t>
            </a:r>
          </a:p>
        </p:txBody>
      </p:sp>
      <p:sp>
        <p:nvSpPr>
          <p:cNvPr id="2" name="TextBox 1"/>
          <p:cNvSpPr txBox="1"/>
          <p:nvPr/>
        </p:nvSpPr>
        <p:spPr>
          <a:xfrm>
            <a:off x="38100" y="6465671"/>
            <a:ext cx="6896100" cy="338554"/>
          </a:xfrm>
          <a:prstGeom prst="rect">
            <a:avLst/>
          </a:prstGeom>
          <a:noFill/>
        </p:spPr>
        <p:txBody>
          <a:bodyPr wrap="square" rtlCol="0">
            <a:spAutoFit/>
          </a:bodyPr>
          <a:lstStyle/>
          <a:p>
            <a:r>
              <a:rPr lang="en-US" sz="1600" dirty="0">
                <a:solidFill>
                  <a:schemeClr val="bg1"/>
                </a:solidFill>
                <a:latin typeface="Abadi" panose="020B0604020202020204" charset="0"/>
              </a:rPr>
              <a:t>Isaiah 28:26-29</a:t>
            </a:r>
          </a:p>
        </p:txBody>
      </p:sp>
      <p:sp>
        <p:nvSpPr>
          <p:cNvPr id="9" name="TextBox 8"/>
          <p:cNvSpPr txBox="1"/>
          <p:nvPr/>
        </p:nvSpPr>
        <p:spPr>
          <a:xfrm>
            <a:off x="5165272" y="6411897"/>
            <a:ext cx="6896100" cy="338554"/>
          </a:xfrm>
          <a:prstGeom prst="rect">
            <a:avLst/>
          </a:prstGeom>
          <a:noFill/>
        </p:spPr>
        <p:txBody>
          <a:bodyPr wrap="square" rtlCol="0">
            <a:spAutoFit/>
          </a:bodyPr>
          <a:lstStyle/>
          <a:p>
            <a:pPr algn="r"/>
            <a:r>
              <a:rPr lang="en-US" sz="1600" dirty="0">
                <a:solidFill>
                  <a:schemeClr val="bg1"/>
                </a:solidFill>
                <a:latin typeface="Abadi" panose="020B0604020202020204" charset="0"/>
              </a:rPr>
              <a:t>(11)</a:t>
            </a:r>
          </a:p>
        </p:txBody>
      </p:sp>
      <p:grpSp>
        <p:nvGrpSpPr>
          <p:cNvPr id="5" name="Group 4"/>
          <p:cNvGrpSpPr/>
          <p:nvPr/>
        </p:nvGrpSpPr>
        <p:grpSpPr>
          <a:xfrm>
            <a:off x="513092" y="938128"/>
            <a:ext cx="9944774" cy="2988119"/>
            <a:chOff x="513092" y="938128"/>
            <a:chExt cx="9944774" cy="2988119"/>
          </a:xfrm>
        </p:grpSpPr>
        <p:sp>
          <p:nvSpPr>
            <p:cNvPr id="7" name="Rectangle 6"/>
            <p:cNvSpPr/>
            <p:nvPr/>
          </p:nvSpPr>
          <p:spPr>
            <a:xfrm>
              <a:off x="513092" y="1339674"/>
              <a:ext cx="6583168" cy="2246769"/>
            </a:xfrm>
            <a:prstGeom prst="rect">
              <a:avLst/>
            </a:prstGeom>
          </p:spPr>
          <p:txBody>
            <a:bodyPr wrap="square">
              <a:spAutoFit/>
            </a:bodyPr>
            <a:lstStyle/>
            <a:p>
              <a:r>
                <a:rPr lang="en-US" sz="2800" dirty="0">
                  <a:solidFill>
                    <a:schemeClr val="bg1"/>
                  </a:solidFill>
                  <a:latin typeface="Abadi" panose="020B0604020202020204" charset="0"/>
                </a:rPr>
                <a:t>He sifts, but He does not destroy. </a:t>
              </a:r>
            </a:p>
            <a:p>
              <a:endParaRPr lang="en-US" sz="2800" dirty="0">
                <a:solidFill>
                  <a:schemeClr val="bg1"/>
                </a:solidFill>
                <a:latin typeface="Abadi" panose="020B0604020202020204" charset="0"/>
              </a:endParaRPr>
            </a:p>
            <a:p>
              <a:r>
                <a:rPr lang="en-US" sz="2800" dirty="0">
                  <a:solidFill>
                    <a:schemeClr val="bg1"/>
                  </a:solidFill>
                  <a:latin typeface="Abadi" panose="020B0604020202020204" charset="0"/>
                </a:rPr>
                <a:t>He does not thresh His own people, but He knocks them; </a:t>
              </a:r>
            </a:p>
            <a:p>
              <a:r>
                <a:rPr lang="en-US" sz="2800" dirty="0">
                  <a:solidFill>
                    <a:schemeClr val="bg1"/>
                  </a:solidFill>
                  <a:latin typeface="Abadi" panose="020B0604020202020204" charset="0"/>
                </a:rPr>
                <a:t> </a:t>
              </a:r>
            </a:p>
          </p:txBody>
        </p:sp>
        <p:pic>
          <p:nvPicPr>
            <p:cNvPr id="5126" name="Picture 6" descr="https://jeanieshepard.files.wordpress.com/2014/04/gods-winnowing-fork.jpg?w=300&amp;h=3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9747" y="938128"/>
              <a:ext cx="2988119" cy="29881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794374" y="3586443"/>
            <a:ext cx="10937258" cy="2742339"/>
            <a:chOff x="794374" y="3586443"/>
            <a:chExt cx="10937258" cy="2742339"/>
          </a:xfrm>
        </p:grpSpPr>
        <p:pic>
          <p:nvPicPr>
            <p:cNvPr id="5124" name="Picture 4" descr="https://lookingforaland.files.wordpress.com/2012/08/sifting-wheat.png"/>
            <p:cNvPicPr>
              <a:picLocks noChangeAspect="1" noChangeArrowheads="1"/>
            </p:cNvPicPr>
            <p:nvPr/>
          </p:nvPicPr>
          <p:blipFill rotWithShape="1">
            <a:blip r:embed="rId5">
              <a:extLst>
                <a:ext uri="{28A0092B-C50C-407E-A947-70E740481C1C}">
                  <a14:useLocalDpi xmlns:a14="http://schemas.microsoft.com/office/drawing/2010/main" val="0"/>
                </a:ext>
              </a:extLst>
            </a:blip>
            <a:srcRect l="5508" t="6427" r="9605" b="15581"/>
            <a:stretch/>
          </p:blipFill>
          <p:spPr bwMode="auto">
            <a:xfrm>
              <a:off x="794374" y="3586443"/>
              <a:ext cx="4230643" cy="274233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06299" y="4002425"/>
              <a:ext cx="6425333" cy="2246769"/>
            </a:xfrm>
            <a:prstGeom prst="rect">
              <a:avLst/>
            </a:prstGeom>
          </p:spPr>
          <p:txBody>
            <a:bodyPr wrap="square">
              <a:spAutoFit/>
            </a:bodyPr>
            <a:lstStyle/>
            <a:p>
              <a:r>
                <a:rPr lang="en-US" sz="2800" dirty="0">
                  <a:solidFill>
                    <a:schemeClr val="bg1"/>
                  </a:solidFill>
                  <a:latin typeface="Abadi" panose="020B0604020202020204" charset="0"/>
                </a:rPr>
                <a:t>…and even when He threshes, they may console themselves in the face of the approaching period of judgment, </a:t>
              </a:r>
            </a:p>
            <a:p>
              <a:endParaRPr lang="en-US" sz="2800" dirty="0">
                <a:solidFill>
                  <a:schemeClr val="bg1"/>
                </a:solidFill>
                <a:latin typeface="Abadi" panose="020B0604020202020204" charset="0"/>
              </a:endParaRPr>
            </a:p>
            <a:p>
              <a:r>
                <a:rPr lang="en-US" sz="2800" dirty="0">
                  <a:solidFill>
                    <a:schemeClr val="bg1"/>
                  </a:solidFill>
                  <a:latin typeface="Abadi" panose="020B0604020202020204" charset="0"/>
                </a:rPr>
                <a:t>that they are never crushed or injured.” </a:t>
              </a:r>
            </a:p>
          </p:txBody>
        </p:sp>
      </p:grpSp>
    </p:spTree>
    <p:extLst>
      <p:ext uri="{BB962C8B-B14F-4D97-AF65-F5344CB8AC3E}">
        <p14:creationId xmlns:p14="http://schemas.microsoft.com/office/powerpoint/2010/main" val="121688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1551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94704" y="2021983"/>
            <a:ext cx="4855335" cy="36060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 name="TextBox 3"/>
          <p:cNvSpPr txBox="1"/>
          <p:nvPr/>
        </p:nvSpPr>
        <p:spPr>
          <a:xfrm>
            <a:off x="130629" y="87086"/>
            <a:ext cx="11973854" cy="6463308"/>
          </a:xfrm>
          <a:prstGeom prst="rect">
            <a:avLst/>
          </a:prstGeom>
          <a:noFill/>
        </p:spPr>
        <p:txBody>
          <a:bodyPr wrap="square" rtlCol="0">
            <a:spAutoFit/>
          </a:bodyPr>
          <a:lstStyle/>
          <a:p>
            <a:r>
              <a:rPr lang="en-US" dirty="0">
                <a:solidFill>
                  <a:schemeClr val="bg1"/>
                </a:solidFill>
                <a:latin typeface="Abadi" panose="020B0604020202020204" charset="0"/>
              </a:rPr>
              <a:t>Sources:</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Suggested Hymn: #85 </a:t>
            </a:r>
            <a:r>
              <a:rPr lang="en-US" i="1" dirty="0">
                <a:solidFill>
                  <a:schemeClr val="bg1"/>
                </a:solidFill>
                <a:latin typeface="Abadi" panose="020B0604020202020204" charset="0"/>
              </a:rPr>
              <a:t>How Firm a Foundation</a:t>
            </a:r>
          </a:p>
          <a:p>
            <a:endParaRPr lang="en-US" i="1" dirty="0">
              <a:solidFill>
                <a:schemeClr val="bg1"/>
              </a:solidFill>
              <a:latin typeface="Abadi" panose="020B0604020202020204" charset="0"/>
            </a:endParaRPr>
          </a:p>
          <a:p>
            <a:r>
              <a:rPr lang="en-US" dirty="0">
                <a:solidFill>
                  <a:schemeClr val="bg1"/>
                </a:solidFill>
                <a:latin typeface="Abadi" panose="020B0604020202020204" charset="0"/>
              </a:rPr>
              <a:t>Videos: Line Upon Line (0:51)</a:t>
            </a:r>
          </a:p>
          <a:p>
            <a:r>
              <a:rPr lang="en-US" dirty="0">
                <a:solidFill>
                  <a:schemeClr val="bg1"/>
                </a:solidFill>
                <a:latin typeface="Abadi" panose="020B0604020202020204" charset="0"/>
              </a:rPr>
              <a:t>	Come unto Christ: 2014 Theme Song (4:48)</a:t>
            </a:r>
          </a:p>
          <a:p>
            <a:r>
              <a:rPr lang="en-US" dirty="0">
                <a:solidFill>
                  <a:schemeClr val="bg1"/>
                </a:solidFill>
                <a:latin typeface="Abadi" panose="020B0604020202020204" charset="0"/>
              </a:rPr>
              <a:t>	The Marshmallow Test (2:41)</a:t>
            </a:r>
          </a:p>
          <a:p>
            <a:r>
              <a:rPr lang="en-US" dirty="0">
                <a:solidFill>
                  <a:schemeClr val="bg1"/>
                </a:solidFill>
                <a:latin typeface="Abadi" panose="020B0604020202020204" charset="0"/>
              </a:rPr>
              <a:t>	</a:t>
            </a:r>
            <a:r>
              <a:rPr lang="en-US" dirty="0">
                <a:solidFill>
                  <a:schemeClr val="bg1"/>
                </a:solidFill>
                <a:latin typeface="Abadi" panose="020B0604020202020204" charset="0"/>
                <a:hlinkClick r:id="rId4"/>
              </a:rPr>
              <a:t>https://www.youtube.com/watch?v=m7Tu4zRBBSo</a:t>
            </a:r>
            <a:endParaRPr lang="en-US" dirty="0">
              <a:solidFill>
                <a:schemeClr val="bg1"/>
              </a:solidFill>
              <a:latin typeface="Abadi" panose="020B0604020202020204" charset="0"/>
            </a:endParaRPr>
          </a:p>
          <a:p>
            <a:endParaRPr lang="en-US" dirty="0">
              <a:solidFill>
                <a:schemeClr val="bg1"/>
              </a:solidFill>
              <a:latin typeface="Abadi" panose="020B0604020202020204" charset="0"/>
            </a:endParaRPr>
          </a:p>
          <a:p>
            <a:pPr marL="342900" indent="-342900" fontAlgn="base">
              <a:buAutoNum type="arabicPeriod"/>
            </a:pPr>
            <a:r>
              <a:rPr lang="en-US" dirty="0">
                <a:solidFill>
                  <a:schemeClr val="bg1"/>
                </a:solidFill>
                <a:latin typeface="Abadi" panose="020B0604020202020204" charset="0"/>
              </a:rPr>
              <a:t>Dieter F. Uchtdorf Continue in Patience April 2010 Gen. Conf.</a:t>
            </a:r>
          </a:p>
          <a:p>
            <a:pPr marL="342900" indent="-342900" fontAlgn="base">
              <a:buAutoNum type="arabicPeriod"/>
            </a:pPr>
            <a:r>
              <a:rPr lang="en-US" dirty="0">
                <a:solidFill>
                  <a:schemeClr val="bg1"/>
                </a:solidFill>
                <a:latin typeface="Abadi" panose="020B0604020202020204" charset="0"/>
              </a:rPr>
              <a:t>Prophet Joseph Smith (</a:t>
            </a:r>
            <a:r>
              <a:rPr lang="en-US" i="1" dirty="0">
                <a:solidFill>
                  <a:schemeClr val="bg1"/>
                </a:solidFill>
                <a:latin typeface="Abadi" panose="020B0604020202020204" charset="0"/>
              </a:rPr>
              <a:t>Teachings of the Prophet Joseph Smith, </a:t>
            </a:r>
            <a:r>
              <a:rPr lang="en-US" dirty="0">
                <a:solidFill>
                  <a:schemeClr val="bg1"/>
                </a:solidFill>
                <a:latin typeface="Abadi" panose="020B0604020202020204" charset="0"/>
              </a:rPr>
              <a:t>pp. 12–13.)</a:t>
            </a:r>
          </a:p>
          <a:p>
            <a:pPr fontAlgn="base"/>
            <a:r>
              <a:rPr lang="en-US" dirty="0">
                <a:solidFill>
                  <a:schemeClr val="bg1"/>
                </a:solidFill>
                <a:latin typeface="Abadi" panose="020B0604020202020204" charset="0"/>
              </a:rPr>
              <a:t>	</a:t>
            </a:r>
            <a:r>
              <a:rPr lang="en-US" b="0" i="0" dirty="0">
                <a:solidFill>
                  <a:schemeClr val="bg1"/>
                </a:solidFill>
                <a:effectLst/>
                <a:latin typeface="Abadi" panose="020B0604020202020204" charset="0"/>
              </a:rPr>
              <a:t>Joseph Smith (</a:t>
            </a:r>
            <a:r>
              <a:rPr lang="en-US" b="0" i="1" dirty="0">
                <a:solidFill>
                  <a:schemeClr val="bg1"/>
                </a:solidFill>
                <a:effectLst/>
                <a:latin typeface="Abadi" panose="020B0604020202020204" charset="0"/>
              </a:rPr>
              <a:t>Teachings of Presidents of the Church: Joseph Smith</a:t>
            </a:r>
            <a:r>
              <a:rPr lang="en-US" b="0" i="0" dirty="0">
                <a:solidFill>
                  <a:schemeClr val="bg1"/>
                </a:solidFill>
                <a:effectLst/>
                <a:latin typeface="Abadi" panose="020B0604020202020204" charset="0"/>
              </a:rPr>
              <a:t>[2007], </a:t>
            </a:r>
            <a:r>
              <a:rPr lang="en-US" b="0" i="0" u="none" strike="noStrike" dirty="0">
                <a:solidFill>
                  <a:schemeClr val="bg1"/>
                </a:solidFill>
                <a:effectLst/>
                <a:latin typeface="Abadi" panose="020B0604020202020204" charset="0"/>
              </a:rPr>
              <a:t>268</a:t>
            </a:r>
            <a:r>
              <a:rPr lang="en-US" b="0" i="0" dirty="0">
                <a:solidFill>
                  <a:schemeClr val="bg1"/>
                </a:solidFill>
                <a:effectLst/>
                <a:latin typeface="Abadi" panose="020B0604020202020204" charset="0"/>
              </a:rPr>
              <a:t>).</a:t>
            </a:r>
            <a:endParaRPr lang="en-US" dirty="0">
              <a:solidFill>
                <a:schemeClr val="bg1"/>
              </a:solidFill>
              <a:latin typeface="Abadi" panose="020B0604020202020204" charset="0"/>
            </a:endParaRPr>
          </a:p>
          <a:p>
            <a:pPr marL="342900" indent="-342900" fontAlgn="base">
              <a:buFont typeface="+mj-lt"/>
              <a:buAutoNum type="arabicPeriod" startAt="3"/>
            </a:pPr>
            <a:r>
              <a:rPr lang="en-US" b="0" i="0" dirty="0">
                <a:solidFill>
                  <a:schemeClr val="bg1"/>
                </a:solidFill>
                <a:effectLst/>
                <a:latin typeface="Abadi" panose="020B0604020202020204" charset="0"/>
              </a:rPr>
              <a:t>Mary Pratt Parrish, "Guardians of the Covenant," </a:t>
            </a:r>
            <a:r>
              <a:rPr lang="en-US" b="0" i="1" dirty="0">
                <a:solidFill>
                  <a:schemeClr val="bg1"/>
                </a:solidFill>
                <a:effectLst/>
                <a:latin typeface="Abadi" panose="020B0604020202020204" charset="0"/>
              </a:rPr>
              <a:t>Ensign</a:t>
            </a:r>
            <a:r>
              <a:rPr lang="en-US" b="0" i="0" dirty="0">
                <a:solidFill>
                  <a:schemeClr val="bg1"/>
                </a:solidFill>
                <a:effectLst/>
                <a:latin typeface="Abadi" panose="020B0604020202020204" charset="0"/>
              </a:rPr>
              <a:t>, May 1972, 28</a:t>
            </a:r>
            <a:endParaRPr lang="en-US" dirty="0">
              <a:solidFill>
                <a:schemeClr val="bg1"/>
              </a:solidFill>
              <a:latin typeface="Abadi" panose="020B0604020202020204" charset="0"/>
            </a:endParaRPr>
          </a:p>
          <a:p>
            <a:pPr marL="342900" indent="-342900" fontAlgn="base">
              <a:buFont typeface="+mj-lt"/>
              <a:buAutoNum type="arabicPeriod" startAt="3"/>
            </a:pPr>
            <a:r>
              <a:rPr lang="en-US" dirty="0">
                <a:solidFill>
                  <a:schemeClr val="bg1"/>
                </a:solidFill>
                <a:latin typeface="Abadi" panose="020B0604020202020204" charset="0"/>
              </a:rPr>
              <a:t>Parley P. Pratt (</a:t>
            </a:r>
            <a:r>
              <a:rPr lang="en-US" i="1" dirty="0">
                <a:solidFill>
                  <a:schemeClr val="bg1"/>
                </a:solidFill>
                <a:latin typeface="Abadi" panose="020B0604020202020204" charset="0"/>
              </a:rPr>
              <a:t>A Voice of Warning</a:t>
            </a:r>
            <a:r>
              <a:rPr lang="en-US" dirty="0">
                <a:solidFill>
                  <a:schemeClr val="bg1"/>
                </a:solidFill>
                <a:latin typeface="Abadi" panose="020B0604020202020204" charset="0"/>
              </a:rPr>
              <a:t> [New York City: Eastern States Mission], 37 - 38)</a:t>
            </a:r>
          </a:p>
          <a:p>
            <a:pPr marL="342900" indent="-342900" fontAlgn="base">
              <a:buFont typeface="+mj-lt"/>
              <a:buAutoNum type="arabicPeriod" startAt="3"/>
            </a:pPr>
            <a:r>
              <a:rPr lang="en-US" b="0" i="0" dirty="0">
                <a:solidFill>
                  <a:schemeClr val="bg1"/>
                </a:solidFill>
                <a:effectLst/>
                <a:latin typeface="Abadi" panose="020B0604020202020204" charset="0"/>
              </a:rPr>
              <a:t>B.H. </a:t>
            </a:r>
            <a:r>
              <a:rPr lang="en-US" dirty="0">
                <a:solidFill>
                  <a:schemeClr val="bg1"/>
                </a:solidFill>
                <a:latin typeface="Abadi" panose="020B0604020202020204" charset="0"/>
              </a:rPr>
              <a:t>Roberts </a:t>
            </a:r>
            <a:r>
              <a:rPr lang="en-US" b="0" i="0" dirty="0">
                <a:solidFill>
                  <a:schemeClr val="bg1"/>
                </a:solidFill>
                <a:effectLst/>
                <a:latin typeface="Abadi" panose="020B0604020202020204" charset="0"/>
              </a:rPr>
              <a:t>(</a:t>
            </a:r>
            <a:r>
              <a:rPr lang="en-US" b="0" i="1" dirty="0">
                <a:solidFill>
                  <a:schemeClr val="bg1"/>
                </a:solidFill>
                <a:effectLst/>
                <a:latin typeface="Abadi" panose="020B0604020202020204" charset="0"/>
              </a:rPr>
              <a:t>History of The Church of Jesus Christ of Latter-day Saints</a:t>
            </a:r>
            <a:r>
              <a:rPr lang="en-US" b="0" i="0" dirty="0">
                <a:solidFill>
                  <a:schemeClr val="bg1"/>
                </a:solidFill>
                <a:effectLst/>
                <a:latin typeface="Abadi" panose="020B0604020202020204" charset="0"/>
              </a:rPr>
              <a:t>, 7 vols., introduction and notes by B. H. Roberts [Salt Lake City: The Church of Jesus Christ of Latter-day Saints, 1932-1951], 1: xciii.)</a:t>
            </a:r>
            <a:endParaRPr lang="en-US" dirty="0">
              <a:solidFill>
                <a:schemeClr val="bg1"/>
              </a:solidFill>
              <a:latin typeface="Abadi" panose="020B0604020202020204" charset="0"/>
            </a:endParaRPr>
          </a:p>
          <a:p>
            <a:pPr marL="342900" indent="-342900" fontAlgn="base">
              <a:buFont typeface="+mj-lt"/>
              <a:buAutoNum type="arabicPeriod" startAt="3"/>
            </a:pPr>
            <a:r>
              <a:rPr lang="en-US" dirty="0">
                <a:solidFill>
                  <a:schemeClr val="bg1"/>
                </a:solidFill>
                <a:latin typeface="Abadi" panose="020B0604020202020204" charset="0"/>
              </a:rPr>
              <a:t>Elder Orson Pratt </a:t>
            </a:r>
            <a:r>
              <a:rPr lang="en-US" i="1" dirty="0">
                <a:solidFill>
                  <a:schemeClr val="bg1"/>
                </a:solidFill>
                <a:latin typeface="Abadi" panose="020B0604020202020204" charset="0"/>
              </a:rPr>
              <a:t>Journal of Discourses,</a:t>
            </a:r>
            <a:r>
              <a:rPr lang="en-US" dirty="0">
                <a:solidFill>
                  <a:schemeClr val="bg1"/>
                </a:solidFill>
                <a:latin typeface="Abadi" panose="020B0604020202020204" charset="0"/>
              </a:rPr>
              <a:t> 20:12.</a:t>
            </a:r>
          </a:p>
          <a:p>
            <a:pPr marL="342900" indent="-342900" fontAlgn="base">
              <a:buFont typeface="+mj-lt"/>
              <a:buAutoNum type="arabicPeriod" startAt="3"/>
            </a:pPr>
            <a:r>
              <a:rPr lang="en-US" dirty="0">
                <a:solidFill>
                  <a:schemeClr val="bg1"/>
                </a:solidFill>
                <a:latin typeface="Abadi" panose="020B0604020202020204" charset="0"/>
              </a:rPr>
              <a:t>Elder Robert D. Hales (“Waiting upon the Lord: Thy Will Be Done,”</a:t>
            </a:r>
            <a:r>
              <a:rPr lang="en-US" i="1" dirty="0">
                <a:solidFill>
                  <a:schemeClr val="bg1"/>
                </a:solidFill>
                <a:latin typeface="Abadi" panose="020B0604020202020204" charset="0"/>
              </a:rPr>
              <a:t> Ensign</a:t>
            </a:r>
            <a:r>
              <a:rPr lang="en-US" dirty="0">
                <a:solidFill>
                  <a:schemeClr val="bg1"/>
                </a:solidFill>
                <a:latin typeface="Abadi" panose="020B0604020202020204" charset="0"/>
              </a:rPr>
              <a:t> or </a:t>
            </a:r>
            <a:r>
              <a:rPr lang="en-US" i="1" dirty="0">
                <a:solidFill>
                  <a:schemeClr val="bg1"/>
                </a:solidFill>
                <a:latin typeface="Abadi" panose="020B0604020202020204" charset="0"/>
              </a:rPr>
              <a:t>Liahona,</a:t>
            </a:r>
            <a:r>
              <a:rPr lang="en-US" dirty="0">
                <a:solidFill>
                  <a:schemeClr val="bg1"/>
                </a:solidFill>
                <a:latin typeface="Abadi" panose="020B0604020202020204" charset="0"/>
              </a:rPr>
              <a:t> Nov. 2011, 72).</a:t>
            </a:r>
          </a:p>
          <a:p>
            <a:pPr marL="342900" indent="-342900" fontAlgn="base">
              <a:buFont typeface="+mj-lt"/>
              <a:buAutoNum type="arabicPeriod" startAt="3"/>
            </a:pPr>
            <a:r>
              <a:rPr lang="en-US" dirty="0">
                <a:solidFill>
                  <a:schemeClr val="bg1"/>
                </a:solidFill>
                <a:latin typeface="Abadi" panose="020B0604020202020204" charset="0"/>
              </a:rPr>
              <a:t>Gospeldoctrine.com Isaiah 26</a:t>
            </a:r>
          </a:p>
          <a:p>
            <a:pPr marL="342900" indent="-342900" fontAlgn="base">
              <a:buFont typeface="+mj-lt"/>
              <a:buAutoNum type="arabicPeriod" startAt="3"/>
            </a:pPr>
            <a:r>
              <a:rPr lang="en-US" dirty="0">
                <a:solidFill>
                  <a:schemeClr val="bg1"/>
                </a:solidFill>
                <a:latin typeface="Abadi" panose="020B0604020202020204" charset="0"/>
              </a:rPr>
              <a:t>Old Testament Institute Manual (</a:t>
            </a:r>
            <a:r>
              <a:rPr lang="en-US" i="1" dirty="0">
                <a:solidFill>
                  <a:schemeClr val="bg1"/>
                </a:solidFill>
                <a:latin typeface="Abadi" panose="020B0604020202020204" charset="0"/>
              </a:rPr>
              <a:t>Prophecies of the Dispensation of the fullness of Times)</a:t>
            </a:r>
            <a:endParaRPr lang="en-US" dirty="0">
              <a:solidFill>
                <a:schemeClr val="bg1"/>
              </a:solidFill>
              <a:latin typeface="Abadi" panose="020B0604020202020204" charset="0"/>
            </a:endParaRPr>
          </a:p>
          <a:p>
            <a:pPr marL="342900" indent="-342900" fontAlgn="base">
              <a:buFont typeface="+mj-lt"/>
              <a:buAutoNum type="arabicPeriod" startAt="3"/>
            </a:pPr>
            <a:r>
              <a:rPr lang="en-US" dirty="0">
                <a:solidFill>
                  <a:schemeClr val="bg1"/>
                </a:solidFill>
                <a:latin typeface="Abadi" panose="020B0604020202020204" charset="0"/>
              </a:rPr>
              <a:t>Elder David A. Bednar (“Line upon Line, Precept upon Precept,”</a:t>
            </a:r>
            <a:r>
              <a:rPr lang="en-US" i="1" dirty="0">
                <a:solidFill>
                  <a:schemeClr val="bg1"/>
                </a:solidFill>
                <a:latin typeface="Abadi" panose="020B0604020202020204" charset="0"/>
              </a:rPr>
              <a:t> New Era,</a:t>
            </a:r>
            <a:r>
              <a:rPr lang="en-US" dirty="0">
                <a:solidFill>
                  <a:schemeClr val="bg1"/>
                </a:solidFill>
                <a:latin typeface="Abadi" panose="020B0604020202020204" charset="0"/>
              </a:rPr>
              <a:t> Sept. 2010, 3–4; emphasis in original).</a:t>
            </a:r>
          </a:p>
          <a:p>
            <a:pPr marL="342900" indent="-342900" fontAlgn="base">
              <a:buFont typeface="+mj-lt"/>
              <a:buAutoNum type="arabicPeriod" startAt="3"/>
            </a:pPr>
            <a:r>
              <a:rPr lang="en-US" dirty="0" err="1">
                <a:solidFill>
                  <a:schemeClr val="bg1"/>
                </a:solidFill>
                <a:latin typeface="Abadi" panose="020B0604020202020204" charset="0"/>
              </a:rPr>
              <a:t>Keil</a:t>
            </a:r>
            <a:r>
              <a:rPr lang="en-US" dirty="0">
                <a:solidFill>
                  <a:schemeClr val="bg1"/>
                </a:solidFill>
                <a:latin typeface="Abadi" panose="020B0604020202020204" charset="0"/>
              </a:rPr>
              <a:t> and </a:t>
            </a:r>
            <a:r>
              <a:rPr lang="en-US" dirty="0" err="1">
                <a:solidFill>
                  <a:schemeClr val="bg1"/>
                </a:solidFill>
                <a:latin typeface="Abadi" panose="020B0604020202020204" charset="0"/>
              </a:rPr>
              <a:t>Delitzsch</a:t>
            </a:r>
            <a:r>
              <a:rPr lang="en-US" dirty="0">
                <a:solidFill>
                  <a:schemeClr val="bg1"/>
                </a:solidFill>
                <a:latin typeface="Abadi" panose="020B0604020202020204" charset="0"/>
              </a:rPr>
              <a:t> </a:t>
            </a:r>
            <a:r>
              <a:rPr lang="en-US" i="1" dirty="0">
                <a:solidFill>
                  <a:schemeClr val="bg1"/>
                </a:solidFill>
                <a:latin typeface="Abadi" panose="020B0604020202020204" charset="0"/>
              </a:rPr>
              <a:t>Commentary,</a:t>
            </a:r>
            <a:r>
              <a:rPr lang="en-US" dirty="0">
                <a:solidFill>
                  <a:schemeClr val="bg1"/>
                </a:solidFill>
                <a:latin typeface="Abadi" panose="020B0604020202020204" charset="0"/>
              </a:rPr>
              <a:t> 7:2:14–17. Found in Old Testament Institute Manual (Prophecies of the Dispensation of the fullness of Times)</a:t>
            </a:r>
          </a:p>
        </p:txBody>
      </p:sp>
      <p:sp>
        <p:nvSpPr>
          <p:cNvPr id="5" name="Footer Placeholder 14">
            <a:extLst>
              <a:ext uri="{FF2B5EF4-FFF2-40B4-BE49-F238E27FC236}">
                <a16:creationId xmlns:a16="http://schemas.microsoft.com/office/drawing/2014/main" id="{8F013B84-EE4B-48A0-86EF-BA47E31C5555}"/>
              </a:ext>
            </a:extLst>
          </p:cNvPr>
          <p:cNvSpPr>
            <a:spLocks noGrp="1"/>
          </p:cNvSpPr>
          <p:nvPr/>
        </p:nvSpPr>
        <p:spPr>
          <a:xfrm>
            <a:off x="0" y="6550394"/>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Abadi" panose="020B0604020202020204" charset="0"/>
              </a:rPr>
              <a:t>Presentation by ©http://fashionsbylynda.com/blog/</a:t>
            </a:r>
          </a:p>
        </p:txBody>
      </p:sp>
      <p:grpSp>
        <p:nvGrpSpPr>
          <p:cNvPr id="6" name="Group 5">
            <a:extLst>
              <a:ext uri="{FF2B5EF4-FFF2-40B4-BE49-F238E27FC236}">
                <a16:creationId xmlns:a16="http://schemas.microsoft.com/office/drawing/2014/main" id="{825CBAF7-523A-4E54-84BE-2BE4C542BFF4}"/>
              </a:ext>
            </a:extLst>
          </p:cNvPr>
          <p:cNvGrpSpPr/>
          <p:nvPr/>
        </p:nvGrpSpPr>
        <p:grpSpPr>
          <a:xfrm>
            <a:off x="5603919" y="1087627"/>
            <a:ext cx="692239" cy="876836"/>
            <a:chOff x="7543800" y="3810000"/>
            <a:chExt cx="1143000" cy="1447800"/>
          </a:xfrm>
        </p:grpSpPr>
        <p:sp>
          <p:nvSpPr>
            <p:cNvPr id="7" name="Trapezoid 6">
              <a:extLst>
                <a:ext uri="{FF2B5EF4-FFF2-40B4-BE49-F238E27FC236}">
                  <a16:creationId xmlns:a16="http://schemas.microsoft.com/office/drawing/2014/main" id="{5216ED6E-7FB1-4D15-8E0D-31964AC13692}"/>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 name="Rounded Rectangle 79">
              <a:extLst>
                <a:ext uri="{FF2B5EF4-FFF2-40B4-BE49-F238E27FC236}">
                  <a16:creationId xmlns:a16="http://schemas.microsoft.com/office/drawing/2014/main" id="{BEC52999-E08C-4CB5-A3E8-F9DEA8DF9DE7}"/>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9" name="Rounded Rectangle 80">
              <a:extLst>
                <a:ext uri="{FF2B5EF4-FFF2-40B4-BE49-F238E27FC236}">
                  <a16:creationId xmlns:a16="http://schemas.microsoft.com/office/drawing/2014/main" id="{D776988E-0817-4945-B818-C16A0B75EEEA}"/>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0" name="Rounded Rectangle 81">
              <a:extLst>
                <a:ext uri="{FF2B5EF4-FFF2-40B4-BE49-F238E27FC236}">
                  <a16:creationId xmlns:a16="http://schemas.microsoft.com/office/drawing/2014/main" id="{59B128CA-4C68-4C06-AA9C-00E77E98BF29}"/>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1" name="Group 10">
              <a:extLst>
                <a:ext uri="{FF2B5EF4-FFF2-40B4-BE49-F238E27FC236}">
                  <a16:creationId xmlns:a16="http://schemas.microsoft.com/office/drawing/2014/main" id="{F30E6502-6534-4DA9-B83B-E01867C91648}"/>
                </a:ext>
              </a:extLst>
            </p:cNvPr>
            <p:cNvGrpSpPr/>
            <p:nvPr/>
          </p:nvGrpSpPr>
          <p:grpSpPr>
            <a:xfrm>
              <a:off x="7924800" y="3810000"/>
              <a:ext cx="645353" cy="610017"/>
              <a:chOff x="7924800" y="5867400"/>
              <a:chExt cx="645353" cy="610017"/>
            </a:xfrm>
          </p:grpSpPr>
          <p:grpSp>
            <p:nvGrpSpPr>
              <p:cNvPr id="19" name="Group 13">
                <a:extLst>
                  <a:ext uri="{FF2B5EF4-FFF2-40B4-BE49-F238E27FC236}">
                    <a16:creationId xmlns:a16="http://schemas.microsoft.com/office/drawing/2014/main" id="{97880745-A8A0-4B2F-9A3B-EB253770C891}"/>
                  </a:ext>
                </a:extLst>
              </p:cNvPr>
              <p:cNvGrpSpPr/>
              <p:nvPr/>
            </p:nvGrpSpPr>
            <p:grpSpPr>
              <a:xfrm>
                <a:off x="7924800" y="5867400"/>
                <a:ext cx="645353" cy="610017"/>
                <a:chOff x="3037563" y="3121795"/>
                <a:chExt cx="1250371" cy="1224010"/>
              </a:xfrm>
            </p:grpSpPr>
            <p:sp>
              <p:nvSpPr>
                <p:cNvPr id="21" name="Oval 20">
                  <a:extLst>
                    <a:ext uri="{FF2B5EF4-FFF2-40B4-BE49-F238E27FC236}">
                      <a16:creationId xmlns:a16="http://schemas.microsoft.com/office/drawing/2014/main" id="{CD1A3A32-E71B-450B-A279-4A36C1DD5429}"/>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a:extLst>
                    <a:ext uri="{FF2B5EF4-FFF2-40B4-BE49-F238E27FC236}">
                      <a16:creationId xmlns:a16="http://schemas.microsoft.com/office/drawing/2014/main" id="{66ED494F-DE5D-4BC7-A340-24DB096EF218}"/>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Oval 22">
                  <a:extLst>
                    <a:ext uri="{FF2B5EF4-FFF2-40B4-BE49-F238E27FC236}">
                      <a16:creationId xmlns:a16="http://schemas.microsoft.com/office/drawing/2014/main" id="{74D5983C-F8DB-47F2-ABE7-262A7D2C52D1}"/>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4" name="Oval 23">
                  <a:extLst>
                    <a:ext uri="{FF2B5EF4-FFF2-40B4-BE49-F238E27FC236}">
                      <a16:creationId xmlns:a16="http://schemas.microsoft.com/office/drawing/2014/main" id="{7B5155EA-AD08-4648-B552-D72F2820ED3B}"/>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0" name="Oval 19">
                <a:extLst>
                  <a:ext uri="{FF2B5EF4-FFF2-40B4-BE49-F238E27FC236}">
                    <a16:creationId xmlns:a16="http://schemas.microsoft.com/office/drawing/2014/main" id="{7AC807C8-7CDB-4770-BC78-219D1C664559}"/>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2" name="Group 11">
              <a:extLst>
                <a:ext uri="{FF2B5EF4-FFF2-40B4-BE49-F238E27FC236}">
                  <a16:creationId xmlns:a16="http://schemas.microsoft.com/office/drawing/2014/main" id="{0E63D2F5-FBA5-4209-8275-E3B7654256B6}"/>
                </a:ext>
              </a:extLst>
            </p:cNvPr>
            <p:cNvGrpSpPr/>
            <p:nvPr/>
          </p:nvGrpSpPr>
          <p:grpSpPr>
            <a:xfrm>
              <a:off x="7543800" y="4038600"/>
              <a:ext cx="403070" cy="381000"/>
              <a:chOff x="7924800" y="5867400"/>
              <a:chExt cx="645353" cy="610017"/>
            </a:xfrm>
          </p:grpSpPr>
          <p:grpSp>
            <p:nvGrpSpPr>
              <p:cNvPr id="13" name="Group 13">
                <a:extLst>
                  <a:ext uri="{FF2B5EF4-FFF2-40B4-BE49-F238E27FC236}">
                    <a16:creationId xmlns:a16="http://schemas.microsoft.com/office/drawing/2014/main" id="{8C636A8A-979C-4286-8989-28C9AB98E7DA}"/>
                  </a:ext>
                </a:extLst>
              </p:cNvPr>
              <p:cNvGrpSpPr/>
              <p:nvPr/>
            </p:nvGrpSpPr>
            <p:grpSpPr>
              <a:xfrm>
                <a:off x="7924800" y="5867400"/>
                <a:ext cx="645353" cy="610017"/>
                <a:chOff x="3037563" y="3121795"/>
                <a:chExt cx="1250371" cy="1224010"/>
              </a:xfrm>
            </p:grpSpPr>
            <p:sp>
              <p:nvSpPr>
                <p:cNvPr id="15" name="Oval 14">
                  <a:extLst>
                    <a:ext uri="{FF2B5EF4-FFF2-40B4-BE49-F238E27FC236}">
                      <a16:creationId xmlns:a16="http://schemas.microsoft.com/office/drawing/2014/main" id="{CB10EDE3-5670-40DD-B3FE-65311D11734B}"/>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Oval 15">
                  <a:extLst>
                    <a:ext uri="{FF2B5EF4-FFF2-40B4-BE49-F238E27FC236}">
                      <a16:creationId xmlns:a16="http://schemas.microsoft.com/office/drawing/2014/main" id="{52974F11-160F-4A53-A26A-4CB1028E0CB5}"/>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Oval 16">
                  <a:extLst>
                    <a:ext uri="{FF2B5EF4-FFF2-40B4-BE49-F238E27FC236}">
                      <a16:creationId xmlns:a16="http://schemas.microsoft.com/office/drawing/2014/main" id="{A7776B76-DE6B-4D68-97B9-7E2F6C57A364}"/>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Oval 17">
                  <a:extLst>
                    <a:ext uri="{FF2B5EF4-FFF2-40B4-BE49-F238E27FC236}">
                      <a16:creationId xmlns:a16="http://schemas.microsoft.com/office/drawing/2014/main" id="{73E2E637-E75F-422D-93D2-E306C65D23F2}"/>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4" name="Oval 13">
                <a:extLst>
                  <a:ext uri="{FF2B5EF4-FFF2-40B4-BE49-F238E27FC236}">
                    <a16:creationId xmlns:a16="http://schemas.microsoft.com/office/drawing/2014/main" id="{BD2CD05C-D24C-4329-82DA-3069B465585D}"/>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3436152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3588190" cy="3231654"/>
          </a:xfrm>
          <a:prstGeom prst="rect">
            <a:avLst/>
          </a:prstGeom>
          <a:ln>
            <a:solidFill>
              <a:schemeClr val="tx1"/>
            </a:solidFill>
          </a:ln>
        </p:spPr>
        <p:txBody>
          <a:bodyPr wrap="square">
            <a:spAutoFit/>
          </a:bodyPr>
          <a:lstStyle/>
          <a:p>
            <a:r>
              <a:rPr lang="en-US" sz="1200" b="0" i="0" dirty="0">
                <a:effectLst/>
                <a:latin typeface="Arial" panose="020B0604020202020204" pitchFamily="34" charset="0"/>
              </a:rPr>
              <a:t>The </a:t>
            </a:r>
            <a:r>
              <a:rPr lang="en-US" sz="1200" b="1" i="0" dirty="0">
                <a:effectLst/>
                <a:latin typeface="Arial" panose="020B0604020202020204" pitchFamily="34" charset="0"/>
              </a:rPr>
              <a:t>Stanford marshmallow experiment</a:t>
            </a:r>
            <a:r>
              <a:rPr lang="en-US" sz="1200" b="0" i="0" dirty="0">
                <a:effectLst/>
                <a:latin typeface="Arial" panose="020B0604020202020204" pitchFamily="34" charset="0"/>
              </a:rPr>
              <a:t> was a series of studies on </a:t>
            </a:r>
            <a:r>
              <a:rPr lang="en-US" sz="1200" b="0" i="0" u="none" strike="noStrike" dirty="0">
                <a:effectLst/>
                <a:latin typeface="Arial" panose="020B0604020202020204" pitchFamily="34" charset="0"/>
              </a:rPr>
              <a:t>delayed gratification</a:t>
            </a:r>
            <a:r>
              <a:rPr lang="en-US" sz="1200" b="0" i="0" dirty="0">
                <a:effectLst/>
                <a:latin typeface="Arial" panose="020B0604020202020204" pitchFamily="34" charset="0"/>
              </a:rPr>
              <a:t> in the late 1960s and early 1970s led by psychologist </a:t>
            </a:r>
            <a:r>
              <a:rPr lang="en-US" sz="1200" b="0" i="0" u="none" strike="noStrike" dirty="0">
                <a:effectLst/>
                <a:latin typeface="Arial" panose="020B0604020202020204" pitchFamily="34" charset="0"/>
              </a:rPr>
              <a:t>Walter </a:t>
            </a:r>
            <a:r>
              <a:rPr lang="en-US" sz="1200" b="0" i="0" u="none" strike="noStrike" dirty="0" err="1">
                <a:effectLst/>
                <a:latin typeface="Arial" panose="020B0604020202020204" pitchFamily="34" charset="0"/>
              </a:rPr>
              <a:t>Mischel</a:t>
            </a:r>
            <a:r>
              <a:rPr lang="en-US" sz="1200" b="0" i="0" dirty="0">
                <a:effectLst/>
                <a:latin typeface="Arial" panose="020B0604020202020204" pitchFamily="34" charset="0"/>
              </a:rPr>
              <a:t>, then a professor at </a:t>
            </a:r>
            <a:r>
              <a:rPr lang="en-US" sz="1200" b="0" i="0" u="none" strike="noStrike" dirty="0">
                <a:effectLst/>
                <a:latin typeface="Arial" panose="020B0604020202020204" pitchFamily="34" charset="0"/>
              </a:rPr>
              <a:t>Stanford University</a:t>
            </a:r>
            <a:r>
              <a:rPr lang="en-US" sz="1200" b="0" i="0" dirty="0">
                <a:effectLst/>
                <a:latin typeface="Arial" panose="020B0604020202020204" pitchFamily="34" charset="0"/>
              </a:rPr>
              <a:t>. In these studies, a child was offered a choice between one small reward provided immediately or two small rewards (i.e., a larger later reward) if they waited for a short period, approximately 15 minutes, during which the tester left the room and then returned. (The reward was sometimes a </a:t>
            </a:r>
            <a:r>
              <a:rPr lang="en-US" sz="1200" b="0" i="0" u="none" strike="noStrike" dirty="0">
                <a:effectLst/>
                <a:latin typeface="Arial" panose="020B0604020202020204" pitchFamily="34" charset="0"/>
              </a:rPr>
              <a:t>marshmallow</a:t>
            </a:r>
            <a:r>
              <a:rPr lang="en-US" sz="1200" b="0" i="0" dirty="0">
                <a:effectLst/>
                <a:latin typeface="Arial" panose="020B0604020202020204" pitchFamily="34" charset="0"/>
              </a:rPr>
              <a:t>, but often a </a:t>
            </a:r>
            <a:r>
              <a:rPr lang="en-US" sz="1200" b="0" i="0" u="none" strike="noStrike" dirty="0">
                <a:effectLst/>
                <a:latin typeface="Arial" panose="020B0604020202020204" pitchFamily="34" charset="0"/>
              </a:rPr>
              <a:t>cookie</a:t>
            </a:r>
            <a:r>
              <a:rPr lang="en-US" sz="1200" b="0" i="0" dirty="0">
                <a:effectLst/>
                <a:latin typeface="Arial" panose="020B0604020202020204" pitchFamily="34" charset="0"/>
              </a:rPr>
              <a:t> or a </a:t>
            </a:r>
            <a:r>
              <a:rPr lang="en-US" sz="1200" b="0" i="0" u="none" strike="noStrike" dirty="0">
                <a:effectLst/>
                <a:latin typeface="Arial" panose="020B0604020202020204" pitchFamily="34" charset="0"/>
              </a:rPr>
              <a:t>pretzel</a:t>
            </a:r>
            <a:r>
              <a:rPr lang="en-US" sz="1200" b="0" i="0" dirty="0">
                <a:effectLst/>
                <a:latin typeface="Arial" panose="020B0604020202020204" pitchFamily="34" charset="0"/>
              </a:rPr>
              <a:t>.) In follow-up studies, the researchers found that children who were able to wait longer for the preferred rewards tended to have better life outcomes, as measured by </a:t>
            </a:r>
            <a:r>
              <a:rPr lang="en-US" sz="1200" b="0" i="0" u="none" strike="noStrike" dirty="0">
                <a:effectLst/>
                <a:latin typeface="Arial" panose="020B0604020202020204" pitchFamily="34" charset="0"/>
              </a:rPr>
              <a:t>SAT scores</a:t>
            </a:r>
            <a:r>
              <a:rPr lang="en-US" sz="1200" b="0" i="0" dirty="0">
                <a:effectLst/>
                <a:latin typeface="Arial" panose="020B0604020202020204" pitchFamily="34" charset="0"/>
              </a:rPr>
              <a:t>, educational attainment, body mass index (BMI), and other life measures</a:t>
            </a:r>
            <a:endParaRPr lang="en-US" sz="1200" dirty="0">
              <a:latin typeface="Abadi" panose="020B0604020202020204" charset="0"/>
            </a:endParaRPr>
          </a:p>
        </p:txBody>
      </p:sp>
      <p:pic>
        <p:nvPicPr>
          <p:cNvPr id="2050" name="Picture 2" descr="http://static1.squarespace.com/static/5399d585e4b018801239952d/t/553e2988e4b06614df78e5c5/1430137239402/024_20121005_z.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848" t="8810" b="18096"/>
          <a:stretch/>
        </p:blipFill>
        <p:spPr bwMode="auto">
          <a:xfrm>
            <a:off x="3588190" y="0"/>
            <a:ext cx="2627679" cy="323165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3231654"/>
            <a:ext cx="6215869" cy="1754326"/>
          </a:xfrm>
          <a:prstGeom prst="rect">
            <a:avLst/>
          </a:prstGeom>
          <a:ln>
            <a:solidFill>
              <a:schemeClr val="tx1"/>
            </a:solidFill>
          </a:ln>
        </p:spPr>
        <p:txBody>
          <a:bodyPr wrap="square">
            <a:spAutoFit/>
          </a:bodyPr>
          <a:lstStyle/>
          <a:p>
            <a:r>
              <a:rPr lang="en-US" sz="1200" b="1" dirty="0">
                <a:latin typeface="Abadi" panose="020B0604020202020204" charset="0"/>
              </a:rPr>
              <a:t>Isaiah’s Apocalypse:</a:t>
            </a:r>
          </a:p>
          <a:p>
            <a:r>
              <a:rPr lang="en-US" sz="1200" dirty="0">
                <a:latin typeface="Abadi" panose="020B0604020202020204" charset="0"/>
              </a:rPr>
              <a:t>"Isaiah 24 through 35 are sometimes called Isaiah's apocalypse because they reveal events in the last days of this earth, alternately describing the terrible destruction of the wicked and the blessing and rejoicing of the righteous as they welcome the Messiah and His millennial theocracy of peace. Isaiah 24 begins the apocalypse, graphically describing the sorrow and suffering of the wicked in the opening and closing verses (24:1-12, 16-23). The middle of the chapter describes the joy of the righteous remnant who, rather than fearing and suffering at that time, 'sing for the majesty of the Lord' (24:14)." (Terry Ball and Nathan Winn, </a:t>
            </a:r>
            <a:r>
              <a:rPr lang="en-US" sz="1200" i="1" dirty="0">
                <a:latin typeface="Abadi" panose="020B0604020202020204" charset="0"/>
              </a:rPr>
              <a:t>Making Sense of Isaiah</a:t>
            </a:r>
            <a:r>
              <a:rPr lang="en-US" sz="1200" dirty="0">
                <a:latin typeface="Abadi" panose="020B0604020202020204" charset="0"/>
              </a:rPr>
              <a:t>, [SLC: Deseret Book, 2009], 69)</a:t>
            </a:r>
            <a:endParaRPr lang="en-US" sz="1200" dirty="0">
              <a:solidFill>
                <a:srgbClr val="FFFF00"/>
              </a:solidFill>
              <a:latin typeface="Abadi" panose="020B0604020202020204" charset="0"/>
            </a:endParaRPr>
          </a:p>
        </p:txBody>
      </p:sp>
      <p:sp>
        <p:nvSpPr>
          <p:cNvPr id="3" name="Rectangle 2"/>
          <p:cNvSpPr/>
          <p:nvPr/>
        </p:nvSpPr>
        <p:spPr>
          <a:xfrm>
            <a:off x="6215869" y="0"/>
            <a:ext cx="5976131" cy="4832092"/>
          </a:xfrm>
          <a:prstGeom prst="rect">
            <a:avLst/>
          </a:prstGeom>
          <a:ln>
            <a:solidFill>
              <a:schemeClr val="tx1"/>
            </a:solidFill>
          </a:ln>
        </p:spPr>
        <p:txBody>
          <a:bodyPr wrap="square">
            <a:spAutoFit/>
          </a:bodyPr>
          <a:lstStyle/>
          <a:p>
            <a:pPr fontAlgn="base"/>
            <a:r>
              <a:rPr lang="en-US" sz="1400" b="1" i="0" dirty="0">
                <a:effectLst/>
                <a:latin typeface="Abadi" panose="020B0604020202020204" charset="0"/>
              </a:rPr>
              <a:t>Priests: Isaiah 24:2</a:t>
            </a:r>
          </a:p>
          <a:p>
            <a:pPr fontAlgn="base"/>
            <a:r>
              <a:rPr lang="en-US" sz="1400" b="0" i="0" dirty="0">
                <a:effectLst/>
                <a:latin typeface="Abadi" panose="020B0604020202020204" charset="0"/>
              </a:rPr>
              <a:t>“The term </a:t>
            </a:r>
            <a:r>
              <a:rPr lang="en-US" sz="1400" b="0" i="1" dirty="0">
                <a:effectLst/>
                <a:latin typeface="Abadi" panose="020B0604020202020204" charset="0"/>
              </a:rPr>
              <a:t>priest</a:t>
            </a:r>
            <a:r>
              <a:rPr lang="en-US" sz="1400" b="0" i="0" dirty="0">
                <a:effectLst/>
                <a:latin typeface="Abadi" panose="020B0604020202020204" charset="0"/>
              </a:rPr>
              <a:t> is here used to denote all religious leaders of any faith. Isaiah said: ‘The earth also is defiled under the inhabitants thereof; because they have transgressed the laws, changed the ordinance, broken the everlasting covenant.’ (</a:t>
            </a:r>
            <a:r>
              <a:rPr lang="en-US" sz="1400" b="0" i="0" u="none" strike="noStrike" dirty="0">
                <a:effectLst/>
                <a:latin typeface="Abadi" panose="020B0604020202020204" charset="0"/>
              </a:rPr>
              <a:t>Isa. 24:5</a:t>
            </a:r>
            <a:r>
              <a:rPr lang="en-US" sz="1400" b="0" i="0" dirty="0">
                <a:effectLst/>
                <a:latin typeface="Abadi" panose="020B0604020202020204" charset="0"/>
              </a:rPr>
              <a:t>.) From among the discordant voices we are shocked at those of many priests who encourage the defilement of men and wink at the eroding trends and who deny the omniscience of God. Certainly these men should be holding firm, yet some yield to popular clamor.</a:t>
            </a:r>
          </a:p>
          <a:p>
            <a:pPr fontAlgn="base"/>
            <a:r>
              <a:rPr lang="en-US" sz="1400" b="0" i="0" dirty="0">
                <a:effectLst/>
                <a:latin typeface="Abadi" panose="020B0604020202020204" charset="0"/>
              </a:rPr>
              <a:t>“I give some quotes from the press:</a:t>
            </a:r>
          </a:p>
          <a:p>
            <a:pPr fontAlgn="base"/>
            <a:r>
              <a:rPr lang="en-US" sz="1400" b="0" i="0" dirty="0">
                <a:effectLst/>
                <a:latin typeface="Abadi" panose="020B0604020202020204" charset="0"/>
              </a:rPr>
              <a:t>“‘Many churchmen are reluctant to give a definite yes or no to marijuana.’ ‘It depends upon circumstances.’ (</a:t>
            </a:r>
            <a:r>
              <a:rPr lang="en-US" sz="1400" b="0" i="1" dirty="0">
                <a:effectLst/>
                <a:latin typeface="Abadi" panose="020B0604020202020204" charset="0"/>
              </a:rPr>
              <a:t>Time,</a:t>
            </a:r>
            <a:r>
              <a:rPr lang="en-US" sz="1400" b="0" i="0" dirty="0">
                <a:effectLst/>
                <a:latin typeface="Abadi" panose="020B0604020202020204" charset="0"/>
              </a:rPr>
              <a:t> August 16, 1968.)</a:t>
            </a:r>
          </a:p>
          <a:p>
            <a:pPr fontAlgn="base"/>
            <a:r>
              <a:rPr lang="en-US" sz="1400" dirty="0">
                <a:latin typeface="Abadi" panose="020B0604020202020204" charset="0"/>
              </a:rPr>
              <a:t>“They have developed ‘situation ethics,’ which seem to cover all sins.</a:t>
            </a:r>
          </a:p>
          <a:p>
            <a:pPr fontAlgn="base"/>
            <a:r>
              <a:rPr lang="en-US" sz="1400" dirty="0">
                <a:latin typeface="Abadi" panose="020B0604020202020204" charset="0"/>
              </a:rPr>
              <a:t>“Other religious leaders are saying: ‘… precise rules of Christian conduct should not necessarily apply to problems of sexuality.’ (London—British Council of Churches.)</a:t>
            </a:r>
          </a:p>
          <a:p>
            <a:pPr fontAlgn="base"/>
            <a:r>
              <a:rPr lang="en-US" sz="1400" dirty="0">
                <a:latin typeface="Abadi" panose="020B0604020202020204" charset="0"/>
              </a:rPr>
              <a:t>“In contrast hear the strong voice of a prophet. Peter prophesied:</a:t>
            </a:r>
          </a:p>
          <a:p>
            <a:pPr fontAlgn="base"/>
            <a:r>
              <a:rPr lang="en-US" sz="1400" dirty="0">
                <a:latin typeface="Abadi" panose="020B0604020202020204" charset="0"/>
              </a:rPr>
              <a:t>“‘But there were false prophets also among the people, even as there shall be false teachers among you, who </a:t>
            </a:r>
            <a:r>
              <a:rPr lang="en-US" sz="1400" dirty="0" err="1">
                <a:latin typeface="Abadi" panose="020B0604020202020204" charset="0"/>
              </a:rPr>
              <a:t>privily</a:t>
            </a:r>
            <a:r>
              <a:rPr lang="en-US" sz="1400" dirty="0">
                <a:latin typeface="Abadi" panose="020B0604020202020204" charset="0"/>
              </a:rPr>
              <a:t> shall bring in damnable heresies, even denying the Lord that bought them. …</a:t>
            </a:r>
          </a:p>
          <a:p>
            <a:pPr fontAlgn="base"/>
            <a:r>
              <a:rPr lang="en-US" sz="1400" dirty="0">
                <a:latin typeface="Abadi" panose="020B0604020202020204" charset="0"/>
              </a:rPr>
              <a:t>“‘And many shall follow their pernicious ways. …’ (2 Pet. 2:1–2.)” President Spencer W. Kimball (In Conference Report, Apr. 1971, p. 9.)</a:t>
            </a:r>
            <a:endParaRPr lang="en-US" sz="1400" b="0" i="0" dirty="0">
              <a:effectLst/>
              <a:latin typeface="Abadi" panose="020B0604020202020204" charset="0"/>
            </a:endParaRPr>
          </a:p>
        </p:txBody>
      </p:sp>
      <p:sp>
        <p:nvSpPr>
          <p:cNvPr id="6" name="Rectangle 5"/>
          <p:cNvSpPr/>
          <p:nvPr/>
        </p:nvSpPr>
        <p:spPr>
          <a:xfrm>
            <a:off x="-1" y="4985980"/>
            <a:ext cx="6215869" cy="1384995"/>
          </a:xfrm>
          <a:prstGeom prst="rect">
            <a:avLst/>
          </a:prstGeom>
          <a:ln>
            <a:solidFill>
              <a:schemeClr val="tx1"/>
            </a:solidFill>
          </a:ln>
        </p:spPr>
        <p:txBody>
          <a:bodyPr wrap="square">
            <a:spAutoFit/>
          </a:bodyPr>
          <a:lstStyle/>
          <a:p>
            <a:r>
              <a:rPr lang="en-US" sz="1200" b="1" i="0" dirty="0">
                <a:effectLst/>
                <a:latin typeface="Calibri" panose="020F0502020204030204" pitchFamily="34" charset="0"/>
              </a:rPr>
              <a:t>Ordinances Changed, a Serious Thing:</a:t>
            </a:r>
          </a:p>
          <a:p>
            <a:r>
              <a:rPr lang="en-US" sz="1200" b="0" i="0" dirty="0">
                <a:effectLst/>
                <a:latin typeface="Calibri" panose="020F0502020204030204" pitchFamily="34" charset="0"/>
              </a:rPr>
              <a:t>The gospel ordinances are part of the specific means outlined by the Lord whereby one can overcome his natural state, receive a spiritual rebirth, and become like God. Each ordinance was designed by God to teach spiritual truths and move His children toward godliness. When the ordinances are changed, their power to save is lost. The Prophet Joseph Smith said of the ordinances: “If there is no change of ordinances, there is no change of Priesthood. Wherever the ordinances of the Gospel are administered, there is the Priesthood.” (</a:t>
            </a:r>
            <a:r>
              <a:rPr lang="en-US" sz="1200" b="0" i="1" dirty="0">
                <a:effectLst/>
                <a:latin typeface="Calibri" panose="020F0502020204030204" pitchFamily="34" charset="0"/>
              </a:rPr>
              <a:t>Teachings,</a:t>
            </a:r>
            <a:r>
              <a:rPr lang="en-US" sz="1200" b="0" i="0" dirty="0">
                <a:effectLst/>
                <a:latin typeface="Calibri" panose="020F0502020204030204" pitchFamily="34" charset="0"/>
              </a:rPr>
              <a:t> p. 158.)</a:t>
            </a:r>
            <a:endParaRPr lang="en-US" sz="1200" dirty="0">
              <a:latin typeface="Abadi" panose="020B0604020202020204" charset="0"/>
            </a:endParaRPr>
          </a:p>
        </p:txBody>
      </p:sp>
      <p:sp>
        <p:nvSpPr>
          <p:cNvPr id="7" name="Rectangle 6"/>
          <p:cNvSpPr/>
          <p:nvPr/>
        </p:nvSpPr>
        <p:spPr>
          <a:xfrm>
            <a:off x="6215868" y="4616648"/>
            <a:ext cx="5976132" cy="1754326"/>
          </a:xfrm>
          <a:prstGeom prst="rect">
            <a:avLst/>
          </a:prstGeom>
          <a:ln>
            <a:solidFill>
              <a:schemeClr val="tx1"/>
            </a:solidFill>
          </a:ln>
        </p:spPr>
        <p:txBody>
          <a:bodyPr wrap="square">
            <a:spAutoFit/>
          </a:bodyPr>
          <a:lstStyle/>
          <a:p>
            <a:r>
              <a:rPr lang="en-US" sz="1200" b="1" i="0" dirty="0">
                <a:solidFill>
                  <a:srgbClr val="333333"/>
                </a:solidFill>
                <a:effectLst/>
                <a:latin typeface="Abadi" panose="020B0604020104020204" pitchFamily="34" charset="0"/>
              </a:rPr>
              <a:t>The storm of desolation </a:t>
            </a:r>
            <a:r>
              <a:rPr lang="en-US" sz="1200" b="0" i="0" dirty="0">
                <a:solidFill>
                  <a:srgbClr val="333333"/>
                </a:solidFill>
                <a:effectLst/>
                <a:latin typeface="Abadi" panose="020B0604020104020204" pitchFamily="34" charset="0"/>
              </a:rPr>
              <a:t>and destruction has barely commenced; and all who would avoid it must come back to the original platform, beginning with faith, repentance, and baptism for the remission of sins, and lie according to the principles of that Gospel that was revealed from heaven, with apostles and prophets, with powers and blessings, accompanied by the gifts of wisdom, of knowledge and understanding, to bless, and save, and exalt mankind, and which will spread among the honest in heart of every nation, kindred, tongue, and people, until the kingdoms of this world become the kingdoms of our Lord and his Christ. George Albert Smith (</a:t>
            </a:r>
            <a:r>
              <a:rPr lang="en-US" sz="1200" b="0" i="1" dirty="0">
                <a:solidFill>
                  <a:srgbClr val="333333"/>
                </a:solidFill>
                <a:effectLst/>
                <a:latin typeface="Abadi" panose="020B0604020104020204" pitchFamily="34" charset="0"/>
              </a:rPr>
              <a:t>Journal of Discourses, </a:t>
            </a:r>
            <a:r>
              <a:rPr lang="en-US" sz="1200" b="0" i="0" dirty="0">
                <a:solidFill>
                  <a:srgbClr val="333333"/>
                </a:solidFill>
                <a:effectLst/>
                <a:latin typeface="Abadi" panose="020B0604020104020204" pitchFamily="34" charset="0"/>
              </a:rPr>
              <a:t>26 vols. [London: Latter-day Saints' Book Depot, 1854-1886], 11: 50, January 22, 1865)</a:t>
            </a:r>
            <a:endParaRPr lang="en-US" sz="1200" dirty="0">
              <a:latin typeface="Abadi" panose="020B0604020202020204" charset="0"/>
            </a:endParaRPr>
          </a:p>
        </p:txBody>
      </p:sp>
    </p:spTree>
    <p:extLst>
      <p:ext uri="{BB962C8B-B14F-4D97-AF65-F5344CB8AC3E}">
        <p14:creationId xmlns:p14="http://schemas.microsoft.com/office/powerpoint/2010/main" val="2219676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7467601" cy="2862322"/>
          </a:xfrm>
          <a:prstGeom prst="rect">
            <a:avLst/>
          </a:prstGeom>
          <a:ln>
            <a:solidFill>
              <a:schemeClr val="tx1"/>
            </a:solidFill>
          </a:ln>
        </p:spPr>
        <p:txBody>
          <a:bodyPr wrap="square">
            <a:spAutoFit/>
          </a:bodyPr>
          <a:lstStyle/>
          <a:p>
            <a:pPr fontAlgn="base"/>
            <a:r>
              <a:rPr lang="en-US" sz="1200" b="1" i="0" dirty="0">
                <a:effectLst/>
                <a:latin typeface="Arial" panose="020B0604020202020204" pitchFamily="34" charset="0"/>
                <a:cs typeface="Arial" panose="020B0604020202020204" pitchFamily="34" charset="0"/>
              </a:rPr>
              <a:t>Earth shall reel to and fro:</a:t>
            </a:r>
          </a:p>
          <a:p>
            <a:pPr fontAlgn="base"/>
            <a:r>
              <a:rPr lang="en-US" sz="1200" b="0" i="0" dirty="0">
                <a:effectLst/>
                <a:latin typeface="Arial" panose="020B0604020202020204" pitchFamily="34" charset="0"/>
                <a:cs typeface="Arial" panose="020B0604020202020204" pitchFamily="34" charset="0"/>
              </a:rPr>
              <a:t>As a prelude to our Lord's glorious return, such transcendent events shall occur, both in heaven and on earth, that there is no language known to mortals, nor any imagery or illustration, which can convey to them the wonders of that dreadful day.</a:t>
            </a:r>
          </a:p>
          <a:p>
            <a:pPr fontAlgn="base"/>
            <a:r>
              <a:rPr lang="en-US" sz="1200" b="0" i="0" dirty="0">
                <a:effectLst/>
                <a:latin typeface="Arial" panose="020B0604020202020204" pitchFamily="34" charset="0"/>
                <a:cs typeface="Arial" panose="020B0604020202020204" pitchFamily="34" charset="0"/>
              </a:rPr>
              <a:t> </a:t>
            </a:r>
          </a:p>
          <a:p>
            <a:pPr fontAlgn="base"/>
            <a:r>
              <a:rPr lang="en-US" sz="1200" b="0" i="0" dirty="0">
                <a:effectLst/>
                <a:latin typeface="Arial" panose="020B0604020202020204" pitchFamily="34" charset="0"/>
                <a:cs typeface="Arial" panose="020B0604020202020204" pitchFamily="34" charset="0"/>
              </a:rPr>
              <a:t>"The earth shall reel to and fro like a drunkard" (Isa. 24:20), causing such an earthquake as has never before been known (Rev. 16:17-21), and it shall appear to man on earth as though the stars in the sidereal heavens are falling. And in addition, as here recorded, some heavenly meteors or other objects, appearing as stars, will fall "unto the earth." Indeed, the events of that day shall be so unprecedented and so beyond human experience, that the prophets are and have been at an almost total loss for words to describe those realities pressed in upon them by the spirit of revelation. And we can envision only in small measure the great events which they saw and understood by the power of the Spirit; that is, we are so limited unless and until we enjoy the same Spirit and see the same things which that God who is no respecter of persons revealed to them. Elder Bruce R. McConkie (</a:t>
            </a:r>
            <a:r>
              <a:rPr lang="en-US" sz="1200" b="0" i="1" dirty="0">
                <a:effectLst/>
                <a:latin typeface="Arial" panose="020B0604020202020204" pitchFamily="34" charset="0"/>
                <a:cs typeface="Arial" panose="020B0604020202020204" pitchFamily="34" charset="0"/>
              </a:rPr>
              <a:t>Doctrinal New Testament Commentary, </a:t>
            </a:r>
            <a:r>
              <a:rPr lang="en-US" sz="1200" b="0" i="0" dirty="0">
                <a:effectLst/>
                <a:latin typeface="Arial" panose="020B0604020202020204" pitchFamily="34" charset="0"/>
                <a:cs typeface="Arial" panose="020B0604020202020204" pitchFamily="34" charset="0"/>
              </a:rPr>
              <a:t>3 vols. [Salt Lake City: </a:t>
            </a:r>
            <a:r>
              <a:rPr lang="en-US" sz="1200" b="0" i="0" dirty="0" err="1">
                <a:effectLst/>
                <a:latin typeface="Arial" panose="020B0604020202020204" pitchFamily="34" charset="0"/>
                <a:cs typeface="Arial" panose="020B0604020202020204" pitchFamily="34" charset="0"/>
              </a:rPr>
              <a:t>Bookcraft</a:t>
            </a:r>
            <a:r>
              <a:rPr lang="en-US" sz="1200" b="0" i="0" dirty="0">
                <a:effectLst/>
                <a:latin typeface="Arial" panose="020B0604020202020204" pitchFamily="34" charset="0"/>
                <a:cs typeface="Arial" panose="020B0604020202020204" pitchFamily="34" charset="0"/>
              </a:rPr>
              <a:t>, 1965-1973], 3: 487)</a:t>
            </a:r>
          </a:p>
        </p:txBody>
      </p:sp>
      <p:sp>
        <p:nvSpPr>
          <p:cNvPr id="3" name="Rectangle 2"/>
          <p:cNvSpPr/>
          <p:nvPr/>
        </p:nvSpPr>
        <p:spPr>
          <a:xfrm>
            <a:off x="0" y="2850424"/>
            <a:ext cx="7467600" cy="3600986"/>
          </a:xfrm>
          <a:prstGeom prst="rect">
            <a:avLst/>
          </a:prstGeom>
          <a:ln>
            <a:solidFill>
              <a:schemeClr val="tx1"/>
            </a:solidFill>
          </a:ln>
        </p:spPr>
        <p:txBody>
          <a:bodyPr wrap="square">
            <a:spAutoFit/>
          </a:bodyPr>
          <a:lstStyle/>
          <a:p>
            <a:pPr fontAlgn="base"/>
            <a:r>
              <a:rPr lang="en-US" sz="1200" b="1" i="0" dirty="0">
                <a:solidFill>
                  <a:srgbClr val="333333"/>
                </a:solidFill>
                <a:effectLst/>
                <a:latin typeface="Abadi" panose="020B0604020104020204" pitchFamily="34" charset="0"/>
              </a:rPr>
              <a:t>The Marriage Supper:</a:t>
            </a:r>
          </a:p>
          <a:p>
            <a:pPr fontAlgn="base"/>
            <a:r>
              <a:rPr lang="en-US" sz="1200" b="0" i="0" dirty="0">
                <a:solidFill>
                  <a:srgbClr val="333333"/>
                </a:solidFill>
                <a:effectLst/>
                <a:latin typeface="Abadi" panose="020B0604020104020204" pitchFamily="34" charset="0"/>
              </a:rPr>
              <a:t>"According to ancient and modern scripture, Jesus Christ, the bridegroom (Matt. 25:1-13), will host a 'marriage supper' at his second coming when he symbolically claims his bride, the faithful members of his Church (Rev. 19:5-9; D&amp;C 109:73-74).</a:t>
            </a:r>
          </a:p>
          <a:p>
            <a:pPr fontAlgn="base"/>
            <a:r>
              <a:rPr lang="en-US" sz="1200" b="0" i="0" dirty="0">
                <a:solidFill>
                  <a:srgbClr val="333333"/>
                </a:solidFill>
                <a:effectLst/>
                <a:latin typeface="Abadi" panose="020B0604020104020204" pitchFamily="34" charset="0"/>
              </a:rPr>
              <a:t> "In Jesus' parable of the marriage of the king's son (Matt. 22:1-14), 'the king' represents God, and 'his son' is Jesus. The guests first 'bidden to the wedding,' are the house of Israel. Guests invited later from 'the highways' are the gentiles to whom the gospel went after most Jews rejected it in the meridian of time (</a:t>
            </a:r>
            <a:r>
              <a:rPr lang="en-US" sz="1200" b="0" i="1" dirty="0">
                <a:solidFill>
                  <a:srgbClr val="333333"/>
                </a:solidFill>
                <a:effectLst/>
                <a:latin typeface="Abadi" panose="020B0604020104020204" pitchFamily="34" charset="0"/>
              </a:rPr>
              <a:t>JC</a:t>
            </a:r>
            <a:r>
              <a:rPr lang="en-US" sz="1200" b="0" i="0" dirty="0">
                <a:solidFill>
                  <a:srgbClr val="333333"/>
                </a:solidFill>
                <a:effectLst/>
                <a:latin typeface="Abadi" panose="020B0604020104020204" pitchFamily="34" charset="0"/>
              </a:rPr>
              <a:t>, pp. 536-40).</a:t>
            </a:r>
          </a:p>
          <a:p>
            <a:pPr fontAlgn="base"/>
            <a:r>
              <a:rPr lang="en-US" sz="1200" b="0" i="0" dirty="0">
                <a:solidFill>
                  <a:srgbClr val="333333"/>
                </a:solidFill>
                <a:effectLst/>
                <a:latin typeface="Abadi" panose="020B0604020104020204" pitchFamily="34" charset="0"/>
              </a:rPr>
              <a:t> "Latter-day Saints believe that by teaching and exemplifying the gospel of Jesus Christ throughout the world they are extending to all mankind the invitation to come to the marriage feast. 'For this cause I have sent you...that the earth may know that...all nations shall be invited. First, the rich and the learned, the wise and the noble; ...then shall the poor, the lame, and the blind, and the deaf, come in unto the marriage of the Lamb, and partake of the supper of the Lord' (D&amp;C 58:6-11).</a:t>
            </a:r>
          </a:p>
          <a:p>
            <a:pPr fontAlgn="base"/>
            <a:r>
              <a:rPr lang="en-US" sz="1200" b="0" i="0" dirty="0">
                <a:solidFill>
                  <a:srgbClr val="333333"/>
                </a:solidFill>
                <a:effectLst/>
                <a:latin typeface="Abadi" panose="020B0604020104020204" pitchFamily="34" charset="0"/>
              </a:rPr>
              <a:t> </a:t>
            </a:r>
          </a:p>
          <a:p>
            <a:pPr fontAlgn="base"/>
            <a:r>
              <a:rPr lang="en-US" sz="1200" b="0" i="0" dirty="0">
                <a:solidFill>
                  <a:srgbClr val="333333"/>
                </a:solidFill>
                <a:effectLst/>
                <a:latin typeface="Abadi" panose="020B0604020104020204" pitchFamily="34" charset="0"/>
              </a:rPr>
              <a:t>"After partaking of the Sacrament with his apostles, Jesus said, 'I will not drink henceforth of this fruit of the vine, until that day when I drink it new with you in my Father's kingdom' (Matt. 26:29). In latter days, the Lord declared, </a:t>
            </a:r>
            <a:r>
              <a:rPr lang="en-US" sz="1200" b="1" i="0" dirty="0">
                <a:solidFill>
                  <a:srgbClr val="333333"/>
                </a:solidFill>
                <a:effectLst/>
                <a:latin typeface="Abadi" panose="020B0604020104020204" pitchFamily="34" charset="0"/>
              </a:rPr>
              <a:t>'The hour cometh that I will drink of the fruit of the vine with you</a:t>
            </a:r>
            <a:r>
              <a:rPr lang="en-US" sz="1200" b="0" i="0" dirty="0">
                <a:solidFill>
                  <a:srgbClr val="333333"/>
                </a:solidFill>
                <a:effectLst/>
                <a:latin typeface="Abadi" panose="020B0604020104020204" pitchFamily="34" charset="0"/>
              </a:rPr>
              <a:t>' (D&amp;C 27:5-12). 'There is to be a day when...those who have kept the faith will be...admitted to the marriage feast; ...they will partake of the fruit of the vine,' or the sacramental emblems of Christ's atoning sacrifice, and reign with him on the earth (</a:t>
            </a:r>
            <a:r>
              <a:rPr lang="en-US" sz="1200" b="0" i="1" dirty="0">
                <a:solidFill>
                  <a:srgbClr val="333333"/>
                </a:solidFill>
                <a:effectLst/>
                <a:latin typeface="Abadi" panose="020B0604020104020204" pitchFamily="34" charset="0"/>
              </a:rPr>
              <a:t>TPJS</a:t>
            </a:r>
            <a:r>
              <a:rPr lang="en-US" sz="1200" b="0" i="0" dirty="0">
                <a:solidFill>
                  <a:srgbClr val="333333"/>
                </a:solidFill>
                <a:effectLst/>
                <a:latin typeface="Abadi" panose="020B0604020104020204" pitchFamily="34" charset="0"/>
              </a:rPr>
              <a:t>, p. 66)." (John M. Madsen, </a:t>
            </a:r>
            <a:r>
              <a:rPr lang="en-US" sz="1200" b="0" i="1" dirty="0">
                <a:solidFill>
                  <a:srgbClr val="333333"/>
                </a:solidFill>
                <a:effectLst/>
                <a:latin typeface="Abadi" panose="020B0604020104020204" pitchFamily="34" charset="0"/>
              </a:rPr>
              <a:t>Encyclopedia of Mormonism, </a:t>
            </a:r>
            <a:r>
              <a:rPr lang="en-US" sz="1200" b="0" i="0" dirty="0">
                <a:solidFill>
                  <a:srgbClr val="333333"/>
                </a:solidFill>
                <a:effectLst/>
                <a:latin typeface="Abadi" panose="020B0604020104020204" pitchFamily="34" charset="0"/>
              </a:rPr>
              <a:t>1-4 vols., edited by Daniel H. Ludlow, 860.)</a:t>
            </a:r>
          </a:p>
        </p:txBody>
      </p:sp>
      <p:sp>
        <p:nvSpPr>
          <p:cNvPr id="4" name="Rectangle 3"/>
          <p:cNvSpPr/>
          <p:nvPr/>
        </p:nvSpPr>
        <p:spPr>
          <a:xfrm>
            <a:off x="7467600" y="0"/>
            <a:ext cx="4757057" cy="3785652"/>
          </a:xfrm>
          <a:prstGeom prst="rect">
            <a:avLst/>
          </a:prstGeom>
          <a:ln>
            <a:solidFill>
              <a:schemeClr val="tx1"/>
            </a:solidFill>
          </a:ln>
        </p:spPr>
        <p:txBody>
          <a:bodyPr wrap="square">
            <a:spAutoFit/>
          </a:bodyPr>
          <a:lstStyle/>
          <a:p>
            <a:pPr fontAlgn="base"/>
            <a:r>
              <a:rPr lang="en-US" sz="1200" b="1" i="0" dirty="0">
                <a:solidFill>
                  <a:srgbClr val="333333"/>
                </a:solidFill>
                <a:effectLst/>
                <a:latin typeface="Arial" panose="020B0604020202020204" pitchFamily="34" charset="0"/>
                <a:cs typeface="Arial" panose="020B0604020202020204" pitchFamily="34" charset="0"/>
              </a:rPr>
              <a:t>Setting a Goal for a lifetime:</a:t>
            </a:r>
          </a:p>
          <a:p>
            <a:pPr fontAlgn="base"/>
            <a:r>
              <a:rPr lang="en-US" sz="1200" b="0" i="0" dirty="0">
                <a:solidFill>
                  <a:srgbClr val="333333"/>
                </a:solidFill>
                <a:effectLst/>
                <a:latin typeface="Arial" panose="020B0604020202020204" pitchFamily="34" charset="0"/>
                <a:cs typeface="Arial" panose="020B0604020202020204" pitchFamily="34" charset="0"/>
              </a:rPr>
              <a:t>Every accountable child of God needs to set goals, short- and long-range goals... Now, there is a lifetime goal-to walk in his steps, to perfect ourselves in every virtue as he has done, to seek his face, and to work to make our calling and election sure.</a:t>
            </a:r>
          </a:p>
          <a:p>
            <a:pPr fontAlgn="base"/>
            <a:r>
              <a:rPr lang="en-US" sz="1200" b="0" i="0" dirty="0">
                <a:solidFill>
                  <a:srgbClr val="333333"/>
                </a:solidFill>
                <a:effectLst/>
                <a:latin typeface="Arial" panose="020B0604020202020204" pitchFamily="34" charset="0"/>
                <a:cs typeface="Arial" panose="020B0604020202020204" pitchFamily="34" charset="0"/>
              </a:rPr>
              <a:t> </a:t>
            </a:r>
          </a:p>
          <a:p>
            <a:pPr fontAlgn="base"/>
            <a:r>
              <a:rPr lang="en-US" sz="1200" b="0" i="0" dirty="0">
                <a:solidFill>
                  <a:srgbClr val="333333"/>
                </a:solidFill>
                <a:effectLst/>
                <a:latin typeface="Arial" panose="020B0604020202020204" pitchFamily="34" charset="0"/>
                <a:cs typeface="Arial" panose="020B0604020202020204" pitchFamily="34" charset="0"/>
              </a:rPr>
              <a:t>"Brethren," said Paul, "but this one thing I do, forgetting those things which are behind, and reaching forth unto those things which are before,</a:t>
            </a:r>
          </a:p>
          <a:p>
            <a:pPr fontAlgn="base"/>
            <a:r>
              <a:rPr lang="en-US" sz="1200" b="0" i="0" dirty="0">
                <a:solidFill>
                  <a:srgbClr val="333333"/>
                </a:solidFill>
                <a:effectLst/>
                <a:latin typeface="Arial" panose="020B0604020202020204" pitchFamily="34" charset="0"/>
                <a:cs typeface="Arial" panose="020B0604020202020204" pitchFamily="34" charset="0"/>
              </a:rPr>
              <a:t> </a:t>
            </a:r>
          </a:p>
          <a:p>
            <a:pPr fontAlgn="base"/>
            <a:r>
              <a:rPr lang="en-US" sz="1200" b="0" i="0" dirty="0">
                <a:solidFill>
                  <a:srgbClr val="333333"/>
                </a:solidFill>
                <a:effectLst/>
                <a:latin typeface="Arial" panose="020B0604020202020204" pitchFamily="34" charset="0"/>
                <a:cs typeface="Arial" panose="020B0604020202020204" pitchFamily="34" charset="0"/>
              </a:rPr>
              <a:t>"I press toward the mark for the prize of the high calling of God in Christ Jesus." (Philip. 3:13-14.)</a:t>
            </a:r>
          </a:p>
          <a:p>
            <a:pPr fontAlgn="base"/>
            <a:r>
              <a:rPr lang="en-US" sz="1200" b="0" i="0" dirty="0">
                <a:solidFill>
                  <a:srgbClr val="333333"/>
                </a:solidFill>
                <a:effectLst/>
                <a:latin typeface="Arial" panose="020B0604020202020204" pitchFamily="34" charset="0"/>
                <a:cs typeface="Arial" panose="020B0604020202020204" pitchFamily="34" charset="0"/>
              </a:rPr>
              <a:t> </a:t>
            </a:r>
          </a:p>
          <a:p>
            <a:pPr fontAlgn="base"/>
            <a:r>
              <a:rPr lang="en-US" sz="1200" b="0" i="0" dirty="0">
                <a:solidFill>
                  <a:srgbClr val="333333"/>
                </a:solidFill>
                <a:effectLst/>
                <a:latin typeface="Arial" panose="020B0604020202020204" pitchFamily="34" charset="0"/>
                <a:cs typeface="Arial" panose="020B0604020202020204" pitchFamily="34" charset="0"/>
              </a:rPr>
              <a:t>Let your minds be filled with the goal of being like the Lord, and you will crowd out depressing thoughts as you anxiously seek to know him and do his will. "Let this mind be in you," said Paul. (Philip. 2:5.) "Look unto me in every thought," said Jesus. (D&amp;C 6:36.) And what will follow if we do? "Thou wilt keep him in perfect peace, whose mind is stayed on thee." (Isa. 26:3.) Ezra Taft Benson ("Do Not Despair," </a:t>
            </a:r>
            <a:r>
              <a:rPr lang="en-US" sz="1200" b="0" i="1" dirty="0">
                <a:solidFill>
                  <a:srgbClr val="333333"/>
                </a:solidFill>
                <a:effectLst/>
                <a:latin typeface="Arial" panose="020B0604020202020204" pitchFamily="34" charset="0"/>
                <a:cs typeface="Arial" panose="020B0604020202020204" pitchFamily="34" charset="0"/>
              </a:rPr>
              <a:t>Ensign</a:t>
            </a:r>
            <a:r>
              <a:rPr lang="en-US" sz="1200" b="0" i="0" dirty="0">
                <a:solidFill>
                  <a:srgbClr val="333333"/>
                </a:solidFill>
                <a:effectLst/>
                <a:latin typeface="Arial" panose="020B0604020202020204" pitchFamily="34" charset="0"/>
                <a:cs typeface="Arial" panose="020B0604020202020204" pitchFamily="34" charset="0"/>
              </a:rPr>
              <a:t>, Oct. 1986, 5)</a:t>
            </a:r>
          </a:p>
        </p:txBody>
      </p:sp>
      <p:sp>
        <p:nvSpPr>
          <p:cNvPr id="6" name="Rectangle 5"/>
          <p:cNvSpPr/>
          <p:nvPr/>
        </p:nvSpPr>
        <p:spPr>
          <a:xfrm>
            <a:off x="7467600" y="3785652"/>
            <a:ext cx="4577442" cy="2862322"/>
          </a:xfrm>
          <a:prstGeom prst="rect">
            <a:avLst/>
          </a:prstGeom>
          <a:ln>
            <a:solidFill>
              <a:schemeClr val="tx1"/>
            </a:solidFill>
          </a:ln>
        </p:spPr>
        <p:txBody>
          <a:bodyPr wrap="square">
            <a:spAutoFit/>
          </a:bodyPr>
          <a:lstStyle/>
          <a:p>
            <a:r>
              <a:rPr lang="en-US" sz="1200" b="1" dirty="0">
                <a:latin typeface="Calibri" panose="020F0502020204030204" pitchFamily="34" charset="0"/>
              </a:rPr>
              <a:t> The Stone:</a:t>
            </a:r>
          </a:p>
          <a:p>
            <a:r>
              <a:rPr lang="en-US" sz="1200" dirty="0">
                <a:latin typeface="Calibri" panose="020F0502020204030204" pitchFamily="34" charset="0"/>
              </a:rPr>
              <a:t>“One of Isaiah’s great Messianic prophecies was that the promised Messiah would be ‘for a stone of stumbling and for a </a:t>
            </a:r>
            <a:r>
              <a:rPr lang="en-US" sz="1200" i="1" dirty="0">
                <a:latin typeface="Calibri" panose="020F0502020204030204" pitchFamily="34" charset="0"/>
              </a:rPr>
              <a:t>rock of offence</a:t>
            </a:r>
            <a:r>
              <a:rPr lang="en-US" sz="1200" dirty="0">
                <a:latin typeface="Calibri" panose="020F0502020204030204" pitchFamily="34" charset="0"/>
              </a:rPr>
              <a:t> to both the houses of Israel, for a gin and for a snare to the inhabitants of Jerusalem. And many among them shall stumble, and fall, and be broken, and be snared, and be taken.’</a:t>
            </a:r>
          </a:p>
          <a:p>
            <a:r>
              <a:rPr lang="en-US" sz="1200" dirty="0">
                <a:latin typeface="Calibri" panose="020F0502020204030204" pitchFamily="34" charset="0"/>
              </a:rPr>
              <a:t>Elder Bruce R. McConkie (Isa. 8:14–15.) Both Paul (Rom. 9:33) and Peter (1 Pet. 2:7–8) record the fulfilment of this prophecy.” (</a:t>
            </a:r>
            <a:r>
              <a:rPr lang="en-US" sz="1200" i="1" dirty="0">
                <a:latin typeface="Calibri" panose="020F0502020204030204" pitchFamily="34" charset="0"/>
              </a:rPr>
              <a:t>Mormon Doctrine,</a:t>
            </a:r>
            <a:r>
              <a:rPr lang="en-US" sz="1200" dirty="0">
                <a:latin typeface="Calibri" panose="020F0502020204030204" pitchFamily="34" charset="0"/>
              </a:rPr>
              <a:t> p. 657.)</a:t>
            </a:r>
          </a:p>
          <a:p>
            <a:r>
              <a:rPr lang="en-US" sz="1200" dirty="0">
                <a:latin typeface="Abadi" panose="020B0604020202020204" charset="0"/>
              </a:rPr>
              <a:t>Jacob referred to this figure when he said that “by the stumbling of the Jews they will reject the stone upon which they might build and have safe foundation” (Jacob 4:15)</a:t>
            </a:r>
          </a:p>
          <a:p>
            <a:r>
              <a:rPr lang="en-US" sz="1200" dirty="0">
                <a:latin typeface="Abadi" panose="020B0604020202020204" charset="0"/>
              </a:rPr>
              <a:t>Paul also used the same imagery when he said the foundation of the Church of Jesus Christ was Apostles and prophets, with Christ Himself being the chief cornerstone (Ephesians 2:19–20).</a:t>
            </a:r>
          </a:p>
        </p:txBody>
      </p:sp>
    </p:spTree>
    <p:extLst>
      <p:ext uri="{BB962C8B-B14F-4D97-AF65-F5344CB8AC3E}">
        <p14:creationId xmlns:p14="http://schemas.microsoft.com/office/powerpoint/2010/main" val="1570008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15800" cy="830997"/>
          </a:xfrm>
          <a:prstGeom prst="rect">
            <a:avLst/>
          </a:prstGeom>
          <a:noFill/>
        </p:spPr>
        <p:txBody>
          <a:bodyPr wrap="square" rtlCol="0">
            <a:spAutoFit/>
          </a:bodyPr>
          <a:lstStyle/>
          <a:p>
            <a:pPr algn="ctr"/>
            <a:r>
              <a:rPr lang="en-US" sz="4800" dirty="0">
                <a:solidFill>
                  <a:schemeClr val="bg1"/>
                </a:solidFill>
                <a:latin typeface="Abadi" panose="020B0604020202020204" charset="0"/>
              </a:rPr>
              <a:t>Search the Revelations of Seers and Prophets</a:t>
            </a:r>
          </a:p>
        </p:txBody>
      </p:sp>
      <p:sp>
        <p:nvSpPr>
          <p:cNvPr id="45" name="Rectangle 44"/>
          <p:cNvSpPr/>
          <p:nvPr/>
        </p:nvSpPr>
        <p:spPr>
          <a:xfrm>
            <a:off x="277934" y="1182230"/>
            <a:ext cx="8898710" cy="5632311"/>
          </a:xfrm>
          <a:prstGeom prst="rect">
            <a:avLst/>
          </a:prstGeom>
        </p:spPr>
        <p:txBody>
          <a:bodyPr wrap="square">
            <a:spAutoFit/>
          </a:bodyPr>
          <a:lstStyle/>
          <a:p>
            <a:pPr marL="457200" indent="-457200" fontAlgn="base">
              <a:buAutoNum type="arabicPeriod"/>
            </a:pPr>
            <a:r>
              <a:rPr lang="en-US" sz="2000" dirty="0">
                <a:solidFill>
                  <a:schemeClr val="bg1"/>
                </a:solidFill>
                <a:latin typeface="Abadi" panose="020B0604020202020204" charset="0"/>
              </a:rPr>
              <a:t>They are they who saw the mysteries of godliness</a:t>
            </a:r>
          </a:p>
          <a:p>
            <a:pPr marL="457200" indent="-457200" fontAlgn="base">
              <a:buAutoNum type="arabicPeriod"/>
            </a:pPr>
            <a:r>
              <a:rPr lang="en-US" sz="2000" dirty="0">
                <a:solidFill>
                  <a:schemeClr val="bg1"/>
                </a:solidFill>
                <a:latin typeface="Abadi" panose="020B0604020202020204" charset="0"/>
              </a:rPr>
              <a:t>They saw the flood before it came</a:t>
            </a:r>
          </a:p>
          <a:p>
            <a:pPr marL="457200" indent="-457200" fontAlgn="base">
              <a:buAutoNum type="arabicPeriod"/>
            </a:pPr>
            <a:r>
              <a:rPr lang="en-US" sz="2000" dirty="0">
                <a:solidFill>
                  <a:schemeClr val="bg1"/>
                </a:solidFill>
                <a:latin typeface="Abadi" panose="020B0604020202020204" charset="0"/>
              </a:rPr>
              <a:t>They saw angels ascending and descending upon a ladder that reached from earth to heaven</a:t>
            </a:r>
          </a:p>
          <a:p>
            <a:pPr marL="457200" indent="-457200" fontAlgn="base">
              <a:buAutoNum type="arabicPeriod"/>
            </a:pPr>
            <a:r>
              <a:rPr lang="en-US" sz="2000" dirty="0">
                <a:solidFill>
                  <a:schemeClr val="bg1"/>
                </a:solidFill>
                <a:latin typeface="Abadi" panose="020B0604020202020204" charset="0"/>
              </a:rPr>
              <a:t>They saw the stone cut out of the mountain, which filled the whole earth</a:t>
            </a:r>
          </a:p>
          <a:p>
            <a:pPr marL="457200" indent="-457200" fontAlgn="base">
              <a:buAutoNum type="arabicPeriod"/>
            </a:pPr>
            <a:r>
              <a:rPr lang="en-US" sz="2000" dirty="0">
                <a:solidFill>
                  <a:schemeClr val="bg1"/>
                </a:solidFill>
                <a:latin typeface="Abadi" panose="020B0604020202020204" charset="0"/>
              </a:rPr>
              <a:t>They saw the son of God come from the regions of bliss and dwell with men on earth</a:t>
            </a:r>
          </a:p>
          <a:p>
            <a:pPr marL="457200" indent="-457200" fontAlgn="base">
              <a:buAutoNum type="arabicPeriod"/>
            </a:pPr>
            <a:r>
              <a:rPr lang="en-US" sz="2000" dirty="0">
                <a:solidFill>
                  <a:schemeClr val="bg1"/>
                </a:solidFill>
                <a:latin typeface="Abadi" panose="020B0604020202020204" charset="0"/>
              </a:rPr>
              <a:t>They saw the deliverer come out of Zion, and turn away ungodliness from Jacob</a:t>
            </a:r>
          </a:p>
          <a:p>
            <a:pPr marL="457200" indent="-457200" fontAlgn="base">
              <a:buAutoNum type="arabicPeriod"/>
            </a:pPr>
            <a:r>
              <a:rPr lang="en-US" sz="2000" dirty="0">
                <a:solidFill>
                  <a:schemeClr val="bg1"/>
                </a:solidFill>
                <a:latin typeface="Abadi" panose="020B0604020202020204" charset="0"/>
              </a:rPr>
              <a:t>They saw the glory of the Lord when he showed the transfiguration of the earth on the mount</a:t>
            </a:r>
          </a:p>
          <a:p>
            <a:pPr marL="457200" indent="-457200" fontAlgn="base">
              <a:buAutoNum type="arabicPeriod"/>
            </a:pPr>
            <a:r>
              <a:rPr lang="en-US" sz="2000" dirty="0">
                <a:solidFill>
                  <a:schemeClr val="bg1"/>
                </a:solidFill>
                <a:latin typeface="Abadi" panose="020B0604020202020204" charset="0"/>
              </a:rPr>
              <a:t>They saw every mountain laid low and every valley exalted when the Lord was taking vengeance upon the wicked</a:t>
            </a:r>
          </a:p>
          <a:p>
            <a:pPr marL="457200" indent="-457200" fontAlgn="base">
              <a:buAutoNum type="arabicPeriod"/>
            </a:pPr>
            <a:r>
              <a:rPr lang="en-US" sz="2000" dirty="0">
                <a:solidFill>
                  <a:schemeClr val="bg1"/>
                </a:solidFill>
                <a:latin typeface="Abadi" panose="020B0604020202020204" charset="0"/>
              </a:rPr>
              <a:t>They saw truth spring out of the earth, and righteousness look down from heaven in the last days, before the Lord came the second time to gather his elect</a:t>
            </a:r>
          </a:p>
          <a:p>
            <a:pPr marL="457200" indent="-457200" fontAlgn="base">
              <a:buAutoNum type="arabicPeriod"/>
            </a:pPr>
            <a:r>
              <a:rPr lang="en-US" sz="2000" dirty="0">
                <a:solidFill>
                  <a:schemeClr val="bg1"/>
                </a:solidFill>
                <a:latin typeface="Abadi" panose="020B0604020202020204" charset="0"/>
              </a:rPr>
              <a:t>They saw the end of wickedness on earth, and the Sabbath of creation crowned with peace;  </a:t>
            </a:r>
            <a:endParaRPr lang="en-US" sz="2000" i="1" dirty="0">
              <a:solidFill>
                <a:schemeClr val="bg1"/>
              </a:solidFill>
              <a:latin typeface="Abadi" panose="020B0604020202020204" charset="0"/>
            </a:endParaRPr>
          </a:p>
        </p:txBody>
      </p:sp>
      <p:sp>
        <p:nvSpPr>
          <p:cNvPr id="2" name="Rectangle 1"/>
          <p:cNvSpPr/>
          <p:nvPr/>
        </p:nvSpPr>
        <p:spPr>
          <a:xfrm>
            <a:off x="4760131" y="741373"/>
            <a:ext cx="2964273" cy="461665"/>
          </a:xfrm>
          <a:prstGeom prst="rect">
            <a:avLst/>
          </a:prstGeom>
        </p:spPr>
        <p:txBody>
          <a:bodyPr wrap="none">
            <a:spAutoFit/>
          </a:bodyPr>
          <a:lstStyle/>
          <a:p>
            <a:pPr fontAlgn="base"/>
            <a:r>
              <a:rPr lang="en-US" sz="2400" dirty="0">
                <a:solidFill>
                  <a:srgbClr val="FFFF00"/>
                </a:solidFill>
                <a:latin typeface="Abadi" panose="020B0604020202020204" charset="0"/>
              </a:rPr>
              <a:t>Study the prophecies</a:t>
            </a:r>
          </a:p>
        </p:txBody>
      </p:sp>
      <p:pic>
        <p:nvPicPr>
          <p:cNvPr id="4098" name="Picture 2" descr="http://media.ldscdn.org/images/media-library/gospel-art/old-testament/moses-ten-commandments-37729-prin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7821" y="3426234"/>
            <a:ext cx="1729226" cy="142800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easysite.com/sitedata/mormoninfo-org/EditorItem_11655_5_36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07821" y="5142494"/>
            <a:ext cx="1922129" cy="145664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media.ldscdn.org/images/media-library/gospel-art/old-testament/city-of-zion-taken-up-82612-wallpape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52844" y="785243"/>
            <a:ext cx="1916127" cy="2382131"/>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p:cNvSpPr txBox="1"/>
          <p:nvPr/>
        </p:nvSpPr>
        <p:spPr>
          <a:xfrm>
            <a:off x="9829800" y="6433431"/>
            <a:ext cx="2286000" cy="369332"/>
          </a:xfrm>
          <a:prstGeom prst="rect">
            <a:avLst/>
          </a:prstGeom>
          <a:noFill/>
        </p:spPr>
        <p:txBody>
          <a:bodyPr wrap="square" rtlCol="0">
            <a:spAutoFit/>
          </a:bodyPr>
          <a:lstStyle/>
          <a:p>
            <a:pPr algn="r"/>
            <a:r>
              <a:rPr lang="en-US" dirty="0">
                <a:solidFill>
                  <a:schemeClr val="bg1"/>
                </a:solidFill>
                <a:latin typeface="Abadi" panose="020B0604020202020204" charset="0"/>
              </a:rPr>
              <a:t>(2)</a:t>
            </a:r>
          </a:p>
        </p:txBody>
      </p:sp>
    </p:spTree>
    <p:extLst>
      <p:ext uri="{BB962C8B-B14F-4D97-AF65-F5344CB8AC3E}">
        <p14:creationId xmlns:p14="http://schemas.microsoft.com/office/powerpoint/2010/main" val="354682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15800" cy="830997"/>
          </a:xfrm>
          <a:prstGeom prst="rect">
            <a:avLst/>
          </a:prstGeom>
          <a:noFill/>
        </p:spPr>
        <p:txBody>
          <a:bodyPr wrap="square" rtlCol="0">
            <a:spAutoFit/>
          </a:bodyPr>
          <a:lstStyle/>
          <a:p>
            <a:pPr algn="ctr"/>
            <a:r>
              <a:rPr lang="en-US" sz="4800" dirty="0">
                <a:solidFill>
                  <a:schemeClr val="bg1"/>
                </a:solidFill>
                <a:latin typeface="Abadi" panose="020B0604020202020204" charset="0"/>
              </a:rPr>
              <a:t>Prophets Saw The Second Coming</a:t>
            </a:r>
          </a:p>
        </p:txBody>
      </p:sp>
      <p:sp>
        <p:nvSpPr>
          <p:cNvPr id="45" name="Rectangle 44"/>
          <p:cNvSpPr/>
          <p:nvPr/>
        </p:nvSpPr>
        <p:spPr>
          <a:xfrm>
            <a:off x="1687286" y="1056604"/>
            <a:ext cx="8474180" cy="2246769"/>
          </a:xfrm>
          <a:prstGeom prst="rect">
            <a:avLst/>
          </a:prstGeom>
        </p:spPr>
        <p:txBody>
          <a:bodyPr wrap="square">
            <a:spAutoFit/>
          </a:bodyPr>
          <a:lstStyle/>
          <a:p>
            <a:pPr marL="457200" indent="-457200" fontAlgn="base">
              <a:buAutoNum type="arabicPeriod" startAt="11"/>
            </a:pPr>
            <a:r>
              <a:rPr lang="en-US" sz="2000" dirty="0">
                <a:solidFill>
                  <a:schemeClr val="bg1"/>
                </a:solidFill>
                <a:latin typeface="Abadi" panose="020B0604020202020204" charset="0"/>
              </a:rPr>
              <a:t>They saw the end of the glorious thousand years, when Satan was loosed for a little season</a:t>
            </a:r>
          </a:p>
          <a:p>
            <a:pPr marL="457200" indent="-457200" fontAlgn="base">
              <a:buAutoNum type="arabicPeriod" startAt="11"/>
            </a:pPr>
            <a:endParaRPr lang="en-US" sz="2000" dirty="0">
              <a:solidFill>
                <a:schemeClr val="bg1"/>
              </a:solidFill>
              <a:latin typeface="Abadi" panose="020B0604020202020204" charset="0"/>
            </a:endParaRPr>
          </a:p>
          <a:p>
            <a:pPr marL="457200" indent="-457200" fontAlgn="base">
              <a:buAutoNum type="arabicPeriod" startAt="11"/>
            </a:pPr>
            <a:r>
              <a:rPr lang="en-US" sz="2000" dirty="0">
                <a:solidFill>
                  <a:schemeClr val="bg1"/>
                </a:solidFill>
                <a:latin typeface="Abadi" panose="020B0604020202020204" charset="0"/>
              </a:rPr>
              <a:t>They saw the day of judgment when all men received according to their works, and they saw the heaven and the earth flee away to make room for the city of God, when the righteous receive an inheritance in eternity  </a:t>
            </a:r>
            <a:endParaRPr lang="en-US" sz="2000" i="1" dirty="0">
              <a:solidFill>
                <a:schemeClr val="bg1"/>
              </a:solidFill>
              <a:latin typeface="Abadi" panose="020B0604020202020204" charset="0"/>
            </a:endParaRPr>
          </a:p>
        </p:txBody>
      </p:sp>
      <p:sp>
        <p:nvSpPr>
          <p:cNvPr id="49" name="TextBox 48"/>
          <p:cNvSpPr txBox="1"/>
          <p:nvPr/>
        </p:nvSpPr>
        <p:spPr>
          <a:xfrm>
            <a:off x="9829800" y="6433431"/>
            <a:ext cx="2286000" cy="369332"/>
          </a:xfrm>
          <a:prstGeom prst="rect">
            <a:avLst/>
          </a:prstGeom>
          <a:noFill/>
        </p:spPr>
        <p:txBody>
          <a:bodyPr wrap="square" rtlCol="0">
            <a:spAutoFit/>
          </a:bodyPr>
          <a:lstStyle/>
          <a:p>
            <a:pPr algn="r"/>
            <a:r>
              <a:rPr lang="en-US" dirty="0">
                <a:solidFill>
                  <a:schemeClr val="bg1"/>
                </a:solidFill>
                <a:latin typeface="Abadi" panose="020B0604020202020204" charset="0"/>
              </a:rPr>
              <a:t>(2)</a:t>
            </a:r>
          </a:p>
        </p:txBody>
      </p:sp>
      <p:grpSp>
        <p:nvGrpSpPr>
          <p:cNvPr id="2" name="Group 1"/>
          <p:cNvGrpSpPr/>
          <p:nvPr/>
        </p:nvGrpSpPr>
        <p:grpSpPr>
          <a:xfrm>
            <a:off x="1687286" y="3420164"/>
            <a:ext cx="9154885" cy="3013267"/>
            <a:chOff x="1687286" y="3420164"/>
            <a:chExt cx="9154885" cy="3013267"/>
          </a:xfrm>
        </p:grpSpPr>
        <p:sp>
          <p:nvSpPr>
            <p:cNvPr id="3" name="Rectangle 2"/>
            <p:cNvSpPr/>
            <p:nvPr/>
          </p:nvSpPr>
          <p:spPr>
            <a:xfrm>
              <a:off x="4746171" y="3491335"/>
              <a:ext cx="6096000" cy="2554545"/>
            </a:xfrm>
            <a:prstGeom prst="rect">
              <a:avLst/>
            </a:prstGeom>
          </p:spPr>
          <p:txBody>
            <a:bodyPr>
              <a:spAutoFit/>
            </a:bodyPr>
            <a:lstStyle/>
            <a:p>
              <a:r>
                <a:rPr lang="en-US" sz="3200" dirty="0">
                  <a:solidFill>
                    <a:schemeClr val="bg1"/>
                  </a:solidFill>
                  <a:latin typeface="Abadi" panose="020B0604020202020204" charset="0"/>
                </a:rPr>
                <a:t>“And, fellow sojourners upon earth, it is your privilege to purify yourselves and come up to the same glory, and see for yourselves, and know yourselves.”</a:t>
              </a:r>
              <a:endParaRPr lang="en-US" sz="3200" dirty="0">
                <a:latin typeface="Abadi" panose="020B0604020202020204" charset="0"/>
              </a:endParaRPr>
            </a:p>
          </p:txBody>
        </p:sp>
        <p:pic>
          <p:nvPicPr>
            <p:cNvPr id="6146" name="Picture 2" descr="http://askgramps.org/files/2014/12/Joseph-Smith-large.jpg"/>
            <p:cNvPicPr>
              <a:picLocks noChangeAspect="1" noChangeArrowheads="1"/>
            </p:cNvPicPr>
            <p:nvPr/>
          </p:nvPicPr>
          <p:blipFill rotWithShape="1">
            <a:blip r:embed="rId4">
              <a:extLst>
                <a:ext uri="{28A0092B-C50C-407E-A947-70E740481C1C}">
                  <a14:useLocalDpi xmlns:a14="http://schemas.microsoft.com/office/drawing/2010/main" val="0"/>
                </a:ext>
              </a:extLst>
            </a:blip>
            <a:srcRect l="20400" t="1026" r="29185"/>
            <a:stretch/>
          </p:blipFill>
          <p:spPr bwMode="auto">
            <a:xfrm>
              <a:off x="1687286" y="3420164"/>
              <a:ext cx="2715865" cy="301326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5225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Empty Earth</a:t>
            </a:r>
          </a:p>
        </p:txBody>
      </p:sp>
      <p:sp>
        <p:nvSpPr>
          <p:cNvPr id="2" name="TextBox 1"/>
          <p:cNvSpPr txBox="1"/>
          <p:nvPr/>
        </p:nvSpPr>
        <p:spPr>
          <a:xfrm>
            <a:off x="38099" y="6400800"/>
            <a:ext cx="2574471" cy="369332"/>
          </a:xfrm>
          <a:prstGeom prst="rect">
            <a:avLst/>
          </a:prstGeom>
          <a:noFill/>
        </p:spPr>
        <p:txBody>
          <a:bodyPr wrap="square" rtlCol="0">
            <a:spAutoFit/>
          </a:bodyPr>
          <a:lstStyle/>
          <a:p>
            <a:r>
              <a:rPr lang="en-US" dirty="0">
                <a:solidFill>
                  <a:schemeClr val="bg1"/>
                </a:solidFill>
                <a:latin typeface="Abadi" panose="020B0604020202020204" charset="0"/>
              </a:rPr>
              <a:t>Isaiah 24:1</a:t>
            </a:r>
          </a:p>
        </p:txBody>
      </p:sp>
      <p:sp>
        <p:nvSpPr>
          <p:cNvPr id="4" name="Rectangle 3"/>
          <p:cNvSpPr/>
          <p:nvPr/>
        </p:nvSpPr>
        <p:spPr>
          <a:xfrm>
            <a:off x="4317877" y="915380"/>
            <a:ext cx="3967240" cy="400110"/>
          </a:xfrm>
          <a:prstGeom prst="rect">
            <a:avLst/>
          </a:prstGeom>
        </p:spPr>
        <p:txBody>
          <a:bodyPr wrap="none">
            <a:spAutoFit/>
          </a:bodyPr>
          <a:lstStyle/>
          <a:p>
            <a:r>
              <a:rPr lang="en-US" sz="2000" dirty="0">
                <a:solidFill>
                  <a:srgbClr val="FFFF00"/>
                </a:solidFill>
                <a:latin typeface="Abadi" panose="020B0604020202020204" charset="0"/>
              </a:rPr>
              <a:t>Could Be Used for Apostasy Today</a:t>
            </a:r>
          </a:p>
        </p:txBody>
      </p:sp>
      <p:sp>
        <p:nvSpPr>
          <p:cNvPr id="3" name="Rectangle 2"/>
          <p:cNvSpPr/>
          <p:nvPr/>
        </p:nvSpPr>
        <p:spPr>
          <a:xfrm>
            <a:off x="163285" y="2324704"/>
            <a:ext cx="3276600" cy="1569660"/>
          </a:xfrm>
          <a:prstGeom prst="rect">
            <a:avLst/>
          </a:prstGeom>
        </p:spPr>
        <p:txBody>
          <a:bodyPr wrap="square">
            <a:spAutoFit/>
          </a:bodyPr>
          <a:lstStyle/>
          <a:p>
            <a:r>
              <a:rPr lang="en-US" sz="2400" dirty="0">
                <a:solidFill>
                  <a:schemeClr val="bg1"/>
                </a:solidFill>
                <a:latin typeface="Abadi" panose="020B0604020202020204" charset="0"/>
              </a:rPr>
              <a:t>The inhabitants will be scattered abroad because they have defiled the earth.</a:t>
            </a:r>
          </a:p>
        </p:txBody>
      </p:sp>
      <p:pic>
        <p:nvPicPr>
          <p:cNvPr id="8196" name="Picture 4" descr="http://photovide.com/wp-content/uploads/2015/03/Nullarbor-Plain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0628" y="1684897"/>
            <a:ext cx="6429737" cy="481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84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Priests—the Religious Leaders</a:t>
            </a:r>
          </a:p>
        </p:txBody>
      </p:sp>
      <p:sp>
        <p:nvSpPr>
          <p:cNvPr id="2" name="TextBox 1"/>
          <p:cNvSpPr txBox="1"/>
          <p:nvPr/>
        </p:nvSpPr>
        <p:spPr>
          <a:xfrm>
            <a:off x="38099" y="6400800"/>
            <a:ext cx="2574471" cy="369332"/>
          </a:xfrm>
          <a:prstGeom prst="rect">
            <a:avLst/>
          </a:prstGeom>
          <a:noFill/>
        </p:spPr>
        <p:txBody>
          <a:bodyPr wrap="square" rtlCol="0">
            <a:spAutoFit/>
          </a:bodyPr>
          <a:lstStyle/>
          <a:p>
            <a:r>
              <a:rPr lang="en-US" dirty="0">
                <a:solidFill>
                  <a:schemeClr val="bg1"/>
                </a:solidFill>
                <a:latin typeface="Abadi" panose="020B0604020202020204" charset="0"/>
              </a:rPr>
              <a:t>Isaiah 24:2</a:t>
            </a:r>
          </a:p>
        </p:txBody>
      </p:sp>
      <p:sp>
        <p:nvSpPr>
          <p:cNvPr id="5" name="Rectangle 4"/>
          <p:cNvSpPr/>
          <p:nvPr/>
        </p:nvSpPr>
        <p:spPr>
          <a:xfrm>
            <a:off x="945015" y="2090171"/>
            <a:ext cx="4740275" cy="2677656"/>
          </a:xfrm>
          <a:prstGeom prst="rect">
            <a:avLst/>
          </a:prstGeom>
        </p:spPr>
        <p:txBody>
          <a:bodyPr wrap="square">
            <a:spAutoFit/>
          </a:bodyPr>
          <a:lstStyle/>
          <a:p>
            <a:r>
              <a:rPr lang="en-US" sz="2400" b="0" i="0" dirty="0">
                <a:solidFill>
                  <a:schemeClr val="bg1"/>
                </a:solidFill>
                <a:effectLst/>
                <a:latin typeface="Abadi" panose="020B0604020202020204" charset="0"/>
              </a:rPr>
              <a:t>“…we discover a like calamity awaiting priests and people, rich and poor, bond and free, insomuch that they are all to be burned up but a few; and the complaint is that the earth is defiled under the inhabitants thereof,…” (4)</a:t>
            </a:r>
            <a:endParaRPr lang="en-US" sz="2400" dirty="0">
              <a:solidFill>
                <a:schemeClr val="bg1"/>
              </a:solidFill>
              <a:latin typeface="Abadi" panose="020B0604020202020204" charset="0"/>
            </a:endParaRPr>
          </a:p>
        </p:txBody>
      </p:sp>
      <p:pic>
        <p:nvPicPr>
          <p:cNvPr id="10242" name="Picture 2" descr="http://theheavensdeclare.net/wp-content/uploads/2013/01/john-the-by-tissot-wikimedia-commons-us-public-domain-e1358706637895.jpg"/>
          <p:cNvPicPr>
            <a:picLocks noChangeAspect="1" noChangeArrowheads="1"/>
          </p:cNvPicPr>
          <p:nvPr/>
        </p:nvPicPr>
        <p:blipFill rotWithShape="1">
          <a:blip r:embed="rId4">
            <a:extLst>
              <a:ext uri="{28A0092B-C50C-407E-A947-70E740481C1C}">
                <a14:useLocalDpi xmlns:a14="http://schemas.microsoft.com/office/drawing/2010/main" val="0"/>
              </a:ext>
            </a:extLst>
          </a:blip>
          <a:srcRect l="-717" t="30035" r="43683"/>
          <a:stretch/>
        </p:blipFill>
        <p:spPr bwMode="auto">
          <a:xfrm>
            <a:off x="6221991" y="1977221"/>
            <a:ext cx="4666279" cy="391429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315153" y="849659"/>
            <a:ext cx="4740275" cy="461665"/>
          </a:xfrm>
          <a:prstGeom prst="rect">
            <a:avLst/>
          </a:prstGeom>
        </p:spPr>
        <p:txBody>
          <a:bodyPr wrap="square">
            <a:spAutoFit/>
          </a:bodyPr>
          <a:lstStyle/>
          <a:p>
            <a:pPr algn="ctr"/>
            <a:r>
              <a:rPr lang="en-US" sz="2400" b="0" i="0" dirty="0">
                <a:solidFill>
                  <a:srgbClr val="FFFF00"/>
                </a:solidFill>
                <a:effectLst/>
                <a:latin typeface="Abadi" panose="020B0604020202020204" charset="0"/>
              </a:rPr>
              <a:t>Of all Faiths</a:t>
            </a:r>
            <a:endParaRPr lang="en-US" sz="2400" dirty="0">
              <a:solidFill>
                <a:srgbClr val="FFFF00"/>
              </a:solidFill>
              <a:latin typeface="Abadi" panose="020B0604020202020204" charset="0"/>
            </a:endParaRPr>
          </a:p>
        </p:txBody>
      </p:sp>
    </p:spTree>
    <p:extLst>
      <p:ext uri="{BB962C8B-B14F-4D97-AF65-F5344CB8AC3E}">
        <p14:creationId xmlns:p14="http://schemas.microsoft.com/office/powerpoint/2010/main" val="368913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Isaiah 24</a:t>
            </a:r>
          </a:p>
        </p:txBody>
      </p:sp>
      <p:sp>
        <p:nvSpPr>
          <p:cNvPr id="2" name="TextBox 1"/>
          <p:cNvSpPr txBox="1"/>
          <p:nvPr/>
        </p:nvSpPr>
        <p:spPr>
          <a:xfrm>
            <a:off x="38099" y="6400800"/>
            <a:ext cx="2574471" cy="369332"/>
          </a:xfrm>
          <a:prstGeom prst="rect">
            <a:avLst/>
          </a:prstGeom>
          <a:noFill/>
        </p:spPr>
        <p:txBody>
          <a:bodyPr wrap="square" rtlCol="0">
            <a:spAutoFit/>
          </a:bodyPr>
          <a:lstStyle/>
          <a:p>
            <a:r>
              <a:rPr lang="en-US" dirty="0">
                <a:solidFill>
                  <a:schemeClr val="bg1"/>
                </a:solidFill>
                <a:latin typeface="Abadi" panose="020B0604020202020204" charset="0"/>
              </a:rPr>
              <a:t>Isaiah 24:5</a:t>
            </a:r>
          </a:p>
        </p:txBody>
      </p:sp>
      <p:sp>
        <p:nvSpPr>
          <p:cNvPr id="4" name="Rectangle 3"/>
          <p:cNvSpPr/>
          <p:nvPr/>
        </p:nvSpPr>
        <p:spPr>
          <a:xfrm>
            <a:off x="4362737" y="930729"/>
            <a:ext cx="3967240" cy="400110"/>
          </a:xfrm>
          <a:prstGeom prst="rect">
            <a:avLst/>
          </a:prstGeom>
        </p:spPr>
        <p:txBody>
          <a:bodyPr wrap="none">
            <a:spAutoFit/>
          </a:bodyPr>
          <a:lstStyle/>
          <a:p>
            <a:r>
              <a:rPr lang="en-US" sz="2000" dirty="0">
                <a:solidFill>
                  <a:srgbClr val="FFFF00"/>
                </a:solidFill>
                <a:latin typeface="Abadi" panose="020B0604020202020204" charset="0"/>
              </a:rPr>
              <a:t>Could Be Used for Apostasy Today</a:t>
            </a:r>
          </a:p>
        </p:txBody>
      </p:sp>
      <p:sp>
        <p:nvSpPr>
          <p:cNvPr id="7" name="TextBox 6"/>
          <p:cNvSpPr txBox="1"/>
          <p:nvPr/>
        </p:nvSpPr>
        <p:spPr>
          <a:xfrm>
            <a:off x="403687" y="1489150"/>
            <a:ext cx="5872843" cy="523220"/>
          </a:xfrm>
          <a:prstGeom prst="rect">
            <a:avLst/>
          </a:prstGeom>
          <a:noFill/>
        </p:spPr>
        <p:txBody>
          <a:bodyPr wrap="square" rtlCol="0">
            <a:spAutoFit/>
          </a:bodyPr>
          <a:lstStyle/>
          <a:p>
            <a:r>
              <a:rPr lang="en-US" sz="2800" dirty="0">
                <a:solidFill>
                  <a:schemeClr val="bg1"/>
                </a:solidFill>
                <a:latin typeface="Abadi" panose="020B0604020202020204" charset="0"/>
              </a:rPr>
              <a:t>They have transgressed the laws</a:t>
            </a:r>
          </a:p>
        </p:txBody>
      </p:sp>
      <p:sp>
        <p:nvSpPr>
          <p:cNvPr id="8" name="TextBox 7"/>
          <p:cNvSpPr txBox="1"/>
          <p:nvPr/>
        </p:nvSpPr>
        <p:spPr>
          <a:xfrm>
            <a:off x="1562100" y="1989832"/>
            <a:ext cx="5872843" cy="523220"/>
          </a:xfrm>
          <a:prstGeom prst="rect">
            <a:avLst/>
          </a:prstGeom>
          <a:noFill/>
        </p:spPr>
        <p:txBody>
          <a:bodyPr wrap="square" rtlCol="0">
            <a:spAutoFit/>
          </a:bodyPr>
          <a:lstStyle/>
          <a:p>
            <a:r>
              <a:rPr lang="en-US" sz="2800" dirty="0">
                <a:solidFill>
                  <a:schemeClr val="bg1"/>
                </a:solidFill>
                <a:latin typeface="Abadi" panose="020B0604020202020204" charset="0"/>
              </a:rPr>
              <a:t>They have changed the ordinance</a:t>
            </a:r>
          </a:p>
        </p:txBody>
      </p:sp>
      <p:sp>
        <p:nvSpPr>
          <p:cNvPr id="10" name="TextBox 9"/>
          <p:cNvSpPr txBox="1"/>
          <p:nvPr/>
        </p:nvSpPr>
        <p:spPr>
          <a:xfrm>
            <a:off x="2384888" y="2529999"/>
            <a:ext cx="6889741" cy="523220"/>
          </a:xfrm>
          <a:prstGeom prst="rect">
            <a:avLst/>
          </a:prstGeom>
          <a:noFill/>
        </p:spPr>
        <p:txBody>
          <a:bodyPr wrap="square" rtlCol="0">
            <a:spAutoFit/>
          </a:bodyPr>
          <a:lstStyle/>
          <a:p>
            <a:r>
              <a:rPr lang="en-US" sz="2800" dirty="0">
                <a:solidFill>
                  <a:schemeClr val="bg1"/>
                </a:solidFill>
                <a:latin typeface="Abadi" panose="020B0604020202020204" charset="0"/>
              </a:rPr>
              <a:t>They have broken the everlasting covenant</a:t>
            </a:r>
          </a:p>
        </p:txBody>
      </p:sp>
      <p:sp>
        <p:nvSpPr>
          <p:cNvPr id="3" name="Rectangle 2"/>
          <p:cNvSpPr/>
          <p:nvPr/>
        </p:nvSpPr>
        <p:spPr>
          <a:xfrm>
            <a:off x="5290457" y="3939946"/>
            <a:ext cx="6096000" cy="2031325"/>
          </a:xfrm>
          <a:prstGeom prst="rect">
            <a:avLst/>
          </a:prstGeom>
        </p:spPr>
        <p:txBody>
          <a:bodyPr>
            <a:spAutoFit/>
          </a:bodyPr>
          <a:lstStyle/>
          <a:p>
            <a:r>
              <a:rPr lang="en-US" b="0" i="0" dirty="0">
                <a:solidFill>
                  <a:schemeClr val="bg1"/>
                </a:solidFill>
                <a:effectLst/>
                <a:latin typeface="Abadi" panose="020B0604020104020204" pitchFamily="34" charset="0"/>
              </a:rPr>
              <a:t>“Therefore, the covenant was no longer in effect. As a result, the Lord withdrew his spirit from his people and left them desolate. They became wanderers and strangers in strange lands, for the Lord scattered his people among all the nations of the earth-a tragic testimony that the guardians of the covenant had failed to keep faith with the Lord their God.”  (3)</a:t>
            </a:r>
            <a:endParaRPr lang="en-US" dirty="0">
              <a:solidFill>
                <a:schemeClr val="bg1"/>
              </a:solidFill>
              <a:latin typeface="Abadi" panose="020B0604020202020204" charset="0"/>
            </a:endParaRPr>
          </a:p>
        </p:txBody>
      </p:sp>
      <p:pic>
        <p:nvPicPr>
          <p:cNvPr id="8194" name="Picture 2" descr="https://upload.wikimedia.org/wikipedia/commons/thumb/7/7e/Group_of_wandering_Arabs,_Tunis,_Tunisia-LCCN2001699405.jpg/1280px-Group_of_wandering_Arabs,_Tunis,_Tunisia-LCCN20016994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916" y="3172045"/>
            <a:ext cx="4052842" cy="306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98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Results of Apostasy</a:t>
            </a:r>
          </a:p>
        </p:txBody>
      </p:sp>
      <p:sp>
        <p:nvSpPr>
          <p:cNvPr id="2" name="TextBox 1"/>
          <p:cNvSpPr txBox="1"/>
          <p:nvPr/>
        </p:nvSpPr>
        <p:spPr>
          <a:xfrm>
            <a:off x="38100" y="6488667"/>
            <a:ext cx="2574471" cy="369332"/>
          </a:xfrm>
          <a:prstGeom prst="rect">
            <a:avLst/>
          </a:prstGeom>
          <a:noFill/>
        </p:spPr>
        <p:txBody>
          <a:bodyPr wrap="square" rtlCol="0">
            <a:spAutoFit/>
          </a:bodyPr>
          <a:lstStyle/>
          <a:p>
            <a:r>
              <a:rPr lang="en-US" dirty="0">
                <a:solidFill>
                  <a:schemeClr val="bg1"/>
                </a:solidFill>
                <a:latin typeface="Abadi" panose="020B0604020202020204" charset="0"/>
              </a:rPr>
              <a:t>Isaiah 24:6-23</a:t>
            </a:r>
          </a:p>
        </p:txBody>
      </p:sp>
      <p:sp>
        <p:nvSpPr>
          <p:cNvPr id="4" name="Rectangle 3"/>
          <p:cNvSpPr/>
          <p:nvPr/>
        </p:nvSpPr>
        <p:spPr>
          <a:xfrm>
            <a:off x="433591" y="920153"/>
            <a:ext cx="7470034" cy="1015663"/>
          </a:xfrm>
          <a:prstGeom prst="rect">
            <a:avLst/>
          </a:prstGeom>
        </p:spPr>
        <p:txBody>
          <a:bodyPr wrap="square">
            <a:spAutoFit/>
          </a:bodyPr>
          <a:lstStyle/>
          <a:p>
            <a:r>
              <a:rPr lang="en-US" sz="2000" dirty="0">
                <a:solidFill>
                  <a:schemeClr val="bg1"/>
                </a:solidFill>
                <a:latin typeface="Abadi" panose="020B0604020202020204" charset="0"/>
              </a:rPr>
              <a:t>The punishment decreed for breaking God’s everlasting covenant is to be burned with fire. These verses describe the great mourning that will accompany the destruction.</a:t>
            </a:r>
          </a:p>
        </p:txBody>
      </p:sp>
      <p:sp>
        <p:nvSpPr>
          <p:cNvPr id="8" name="Rectangle 7"/>
          <p:cNvSpPr/>
          <p:nvPr/>
        </p:nvSpPr>
        <p:spPr>
          <a:xfrm>
            <a:off x="5671457" y="2892287"/>
            <a:ext cx="6096000" cy="2862322"/>
          </a:xfrm>
          <a:prstGeom prst="rect">
            <a:avLst/>
          </a:prstGeom>
        </p:spPr>
        <p:txBody>
          <a:bodyPr>
            <a:spAutoFit/>
          </a:bodyPr>
          <a:lstStyle/>
          <a:p>
            <a:r>
              <a:rPr lang="en-US" b="0" i="0" dirty="0">
                <a:solidFill>
                  <a:schemeClr val="bg1"/>
                </a:solidFill>
                <a:effectLst/>
                <a:latin typeface="Abadi" panose="020B0604020104020204" pitchFamily="34" charset="0"/>
              </a:rPr>
              <a:t>“Clearly all this prophecy of Isaiah's has not yet been fulfilled; for the earth, however much it may have been defiled under the inhabitants thereof, has not yet been burned, and but few men left. That is a judgment that still hangs over the world; and will come upon it as sure as the Lord has spoken the word; …</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In other words, they have broken the Gospel covenant-departed from the Gospel faith-hence the predicted judgment.” (5)</a:t>
            </a:r>
            <a:endParaRPr lang="en-US" dirty="0">
              <a:solidFill>
                <a:schemeClr val="bg1"/>
              </a:solidFill>
              <a:latin typeface="Abadi" panose="020B0604020202020204" charset="0"/>
            </a:endParaRPr>
          </a:p>
        </p:txBody>
      </p:sp>
      <p:pic>
        <p:nvPicPr>
          <p:cNvPr id="5122" name="Picture 2" descr="http://www.mormonthink.com/img/bhrober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7816" y="244382"/>
            <a:ext cx="1463221" cy="19684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2.bp.blogspot.com/-3evDXnrhD1c/Uozgc6GDG8I/AAAAAAAAXi4/dYSaggUYpwE/s640/sol09.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946808" y="2203369"/>
            <a:ext cx="3283355" cy="29178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266" name="Picture 2" descr="http://31.media.tumblr.com/b2f5e77800ec55e284bafbfd72411fa6/tumblr_inline_nvciawRAqy1tbysmy_540.gif"/>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228482">
            <a:off x="5083461" y="1611105"/>
            <a:ext cx="1250794" cy="131601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788346" y="4947129"/>
            <a:ext cx="4883111" cy="1477328"/>
          </a:xfrm>
          <a:prstGeom prst="rect">
            <a:avLst/>
          </a:prstGeom>
        </p:spPr>
        <p:txBody>
          <a:bodyPr wrap="square">
            <a:spAutoFit/>
          </a:bodyPr>
          <a:lstStyle/>
          <a:p>
            <a:r>
              <a:rPr lang="en-US" dirty="0">
                <a:solidFill>
                  <a:schemeClr val="bg1"/>
                </a:solidFill>
                <a:latin typeface="Calibri" panose="020F0502020204030204" pitchFamily="34" charset="0"/>
              </a:rPr>
              <a:t>“T</a:t>
            </a:r>
            <a:r>
              <a:rPr lang="en-US" b="0" i="0" dirty="0">
                <a:solidFill>
                  <a:schemeClr val="bg1"/>
                </a:solidFill>
                <a:effectLst/>
                <a:latin typeface="Calibri" panose="020F0502020204030204" pitchFamily="34" charset="0"/>
              </a:rPr>
              <a:t>he moon will be confounded and the sun will be ashamed because the brilliance which attends Christ in His return to earth will be a “superior light,” one which will make all else seem dark by comparison.” (6)</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217560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fade">
                                      <p:cBhvr>
                                        <p:cTn id="15"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 y="7399"/>
            <a:ext cx="12115800"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Burst of Hymn</a:t>
            </a:r>
          </a:p>
        </p:txBody>
      </p:sp>
      <p:sp>
        <p:nvSpPr>
          <p:cNvPr id="2" name="TextBox 1"/>
          <p:cNvSpPr txBox="1"/>
          <p:nvPr/>
        </p:nvSpPr>
        <p:spPr>
          <a:xfrm>
            <a:off x="38100" y="6465671"/>
            <a:ext cx="5448301" cy="338554"/>
          </a:xfrm>
          <a:prstGeom prst="rect">
            <a:avLst/>
          </a:prstGeom>
          <a:noFill/>
        </p:spPr>
        <p:txBody>
          <a:bodyPr wrap="square" rtlCol="0">
            <a:spAutoFit/>
          </a:bodyPr>
          <a:lstStyle/>
          <a:p>
            <a:r>
              <a:rPr lang="en-US" sz="1600" dirty="0">
                <a:solidFill>
                  <a:schemeClr val="bg1"/>
                </a:solidFill>
                <a:latin typeface="Abadi" panose="020B0604020202020204" charset="0"/>
              </a:rPr>
              <a:t>Isaiah 25: 1-11   Matthew 26:29 D&amp;C 58:3-4,8</a:t>
            </a:r>
          </a:p>
        </p:txBody>
      </p:sp>
      <p:sp>
        <p:nvSpPr>
          <p:cNvPr id="4" name="Rectangle 3"/>
          <p:cNvSpPr/>
          <p:nvPr/>
        </p:nvSpPr>
        <p:spPr>
          <a:xfrm>
            <a:off x="2407274" y="782557"/>
            <a:ext cx="7707085" cy="707886"/>
          </a:xfrm>
          <a:prstGeom prst="rect">
            <a:avLst/>
          </a:prstGeom>
        </p:spPr>
        <p:txBody>
          <a:bodyPr wrap="square">
            <a:spAutoFit/>
          </a:bodyPr>
          <a:lstStyle/>
          <a:p>
            <a:r>
              <a:rPr lang="en-US" sz="2000" dirty="0">
                <a:solidFill>
                  <a:srgbClr val="FFFF00"/>
                </a:solidFill>
                <a:latin typeface="Abadi" panose="020B0604020202020204" charset="0"/>
              </a:rPr>
              <a:t>Because the Lord would finally come and reign in Zion and Jerusalem</a:t>
            </a:r>
          </a:p>
        </p:txBody>
      </p:sp>
      <p:sp>
        <p:nvSpPr>
          <p:cNvPr id="8" name="Rectangle 7"/>
          <p:cNvSpPr/>
          <p:nvPr/>
        </p:nvSpPr>
        <p:spPr>
          <a:xfrm>
            <a:off x="6096000" y="4102978"/>
            <a:ext cx="4800600" cy="2554545"/>
          </a:xfrm>
          <a:prstGeom prst="rect">
            <a:avLst/>
          </a:prstGeom>
        </p:spPr>
        <p:txBody>
          <a:bodyPr wrap="square">
            <a:spAutoFit/>
          </a:bodyPr>
          <a:lstStyle/>
          <a:p>
            <a:r>
              <a:rPr lang="en-US" sz="2000" dirty="0">
                <a:solidFill>
                  <a:schemeClr val="bg1"/>
                </a:solidFill>
                <a:latin typeface="Abadi" panose="020B0604020202020204" charset="0"/>
              </a:rPr>
              <a:t>The Second Coming will be a time of great rejoicing that follows “much tribulation.”</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A great “feast of fat things” will also attend the Lord’s return, meaning that men will feast upon the fruits of the gospel until they are full. </a:t>
            </a:r>
          </a:p>
        </p:txBody>
      </p:sp>
      <p:pic>
        <p:nvPicPr>
          <p:cNvPr id="5126" name="Picture 6" descr="http://endtimepilgrim.org/marriagesupper21.jpg"/>
          <p:cNvPicPr>
            <a:picLocks noChangeAspect="1" noChangeArrowheads="1"/>
          </p:cNvPicPr>
          <p:nvPr/>
        </p:nvPicPr>
        <p:blipFill rotWithShape="1">
          <a:blip r:embed="rId4">
            <a:extLst>
              <a:ext uri="{28A0092B-C50C-407E-A947-70E740481C1C}">
                <a14:useLocalDpi xmlns:a14="http://schemas.microsoft.com/office/drawing/2010/main" val="0"/>
              </a:ext>
            </a:extLst>
          </a:blip>
          <a:srcRect t="40634" r="6453" b="3805"/>
          <a:stretch/>
        </p:blipFill>
        <p:spPr bwMode="auto">
          <a:xfrm>
            <a:off x="2084093" y="3761381"/>
            <a:ext cx="3440406" cy="266166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64817" y="1264733"/>
            <a:ext cx="6096000" cy="2585323"/>
          </a:xfrm>
          <a:prstGeom prst="rect">
            <a:avLst/>
          </a:prstGeom>
        </p:spPr>
        <p:txBody>
          <a:bodyPr>
            <a:spAutoFit/>
          </a:bodyPr>
          <a:lstStyle/>
          <a:p>
            <a:r>
              <a:rPr lang="en-US" b="0" i="0" dirty="0">
                <a:solidFill>
                  <a:schemeClr val="bg1"/>
                </a:solidFill>
                <a:effectLst/>
                <a:latin typeface="Abadi" panose="020B0604020104020204" pitchFamily="34" charset="0"/>
              </a:rPr>
              <a:t>At the Last Supper, the Savior promised his disciples, "I will not drink henceforth of this fruit of the vine, until that day when I drink it new with you in my Father's kingdom.”</a:t>
            </a:r>
          </a:p>
          <a:p>
            <a:endParaRPr lang="en-US" dirty="0">
              <a:solidFill>
                <a:schemeClr val="bg1"/>
              </a:solidFill>
              <a:latin typeface="Abadi" panose="020B0604020104020204" pitchFamily="34" charset="0"/>
            </a:endParaRPr>
          </a:p>
          <a:p>
            <a:r>
              <a:rPr lang="en-US" b="0" i="0" dirty="0">
                <a:solidFill>
                  <a:schemeClr val="bg1"/>
                </a:solidFill>
                <a:effectLst/>
                <a:latin typeface="Abadi" panose="020B0604020104020204" pitchFamily="34" charset="0"/>
              </a:rPr>
              <a:t>The Master was referring to the great Millennial feast when the Lord makes a great and terrible feast. It is great for the saints who will sup at his table, feasting both temporally and spiritually on "fat things" and "wines on the lees well refined."</a:t>
            </a:r>
            <a:endParaRPr lang="en-US" dirty="0">
              <a:solidFill>
                <a:schemeClr val="bg1"/>
              </a:solidFill>
              <a:latin typeface="Abadi" panose="020B0604020202020204" charset="0"/>
            </a:endParaRPr>
          </a:p>
        </p:txBody>
      </p:sp>
      <p:pic>
        <p:nvPicPr>
          <p:cNvPr id="5130" name="Picture 10" descr="https://www.lds.org/scriptures/bc/scriptures/nt/matt/26/images/054-054-TheLastSupper-full.jpg?download=tru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1172" y="1404035"/>
            <a:ext cx="4019891" cy="2548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179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130"/>
                                        </p:tgtEl>
                                        <p:attrNameLst>
                                          <p:attrName>style.visibility</p:attrName>
                                        </p:attrNameLst>
                                      </p:cBhvr>
                                      <p:to>
                                        <p:strVal val="visible"/>
                                      </p:to>
                                    </p:set>
                                    <p:animEffect transition="in" filter="fade">
                                      <p:cBhvr>
                                        <p:cTn id="9" dur="500"/>
                                        <p:tgtEl>
                                          <p:spTgt spid="513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26"/>
                                        </p:tgtEl>
                                        <p:attrNameLst>
                                          <p:attrName>style.visibility</p:attrName>
                                        </p:attrNameLst>
                                      </p:cBhvr>
                                      <p:to>
                                        <p:strVal val="visible"/>
                                      </p:to>
                                    </p:set>
                                    <p:animEffect transition="in" filter="fade">
                                      <p:cBhvr>
                                        <p:cTn id="18" dur="500"/>
                                        <p:tgtEl>
                                          <p:spTgt spid="51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TotalTime>
  <Words>4287</Words>
  <Application>Microsoft Office PowerPoint</Application>
  <PresentationFormat>Widescreen</PresentationFormat>
  <Paragraphs>226</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Arial</vt:lpstr>
      <vt:lpstr>Abadi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43</cp:revision>
  <dcterms:created xsi:type="dcterms:W3CDTF">2016-03-07T14:55:41Z</dcterms:created>
  <dcterms:modified xsi:type="dcterms:W3CDTF">2025-11-28T15:54:33Z</dcterms:modified>
</cp:coreProperties>
</file>