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5" r:id="rId5"/>
    <p:sldId id="266" r:id="rId6"/>
    <p:sldId id="267" r:id="rId7"/>
    <p:sldId id="268" r:id="rId8"/>
    <p:sldId id="269" r:id="rId9"/>
    <p:sldId id="270" r:id="rId10"/>
    <p:sldId id="272" r:id="rId11"/>
    <p:sldId id="273" r:id="rId12"/>
    <p:sldId id="274" r:id="rId13"/>
    <p:sldId id="275" r:id="rId14"/>
    <p:sldId id="276" r:id="rId15"/>
    <p:sldId id="277" r:id="rId16"/>
    <p:sldId id="278" r:id="rId17"/>
    <p:sldId id="280" r:id="rId18"/>
    <p:sldId id="281" r:id="rId19"/>
    <p:sldId id="279" r:id="rId20"/>
    <p:sldId id="257" r:id="rId21"/>
    <p:sldId id="263" r:id="rId22"/>
    <p:sldId id="264" r:id="rId23"/>
    <p:sldId id="271" r:id="rId24"/>
    <p:sldId id="282" r:id="rId25"/>
  </p:sldIdLst>
  <p:sldSz cx="12192000" cy="6858000"/>
  <p:notesSz cx="6858000" cy="9144000"/>
  <p:embeddedFontLs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1C"/>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90A9F4-1CF1-4046-8B30-41E5286141D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23434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13950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12518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407448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0A9F4-1CF1-4046-8B30-41E5286141DB}"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5953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90A9F4-1CF1-4046-8B30-41E5286141D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9392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0A9F4-1CF1-4046-8B30-41E5286141DB}"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21262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90A9F4-1CF1-4046-8B30-41E5286141DB}"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66353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0A9F4-1CF1-4046-8B30-41E5286141DB}"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35122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0A9F4-1CF1-4046-8B30-41E5286141D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79272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0A9F4-1CF1-4046-8B30-41E5286141DB}"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65515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6190A9F4-1CF1-4046-8B30-41E5286141DB}" type="datetimeFigureOut">
              <a:rPr lang="en-US" smtClean="0"/>
              <a:pPr/>
              <a:t>11/4/2025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6557F07E-F8B6-4029-8A88-8A0372EFB78D}" type="slidenum">
              <a:rPr lang="en-US" smtClean="0"/>
              <a:pPr/>
              <a:t>‹#›</a:t>
            </a:fld>
            <a:endParaRPr lang="en-US" dirty="0"/>
          </a:p>
        </p:txBody>
      </p:sp>
    </p:spTree>
    <p:extLst>
      <p:ext uri="{BB962C8B-B14F-4D97-AF65-F5344CB8AC3E}">
        <p14:creationId xmlns:p14="http://schemas.microsoft.com/office/powerpoint/2010/main" val="104760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363DAA2-90F7-400D-93B7-F99FB7CF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772886"/>
            <a:ext cx="12192000" cy="1846659"/>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Kings of Divided Israel</a:t>
            </a:r>
          </a:p>
          <a:p>
            <a:pPr algn="ctr"/>
            <a:r>
              <a:rPr lang="en-US" sz="4800" dirty="0">
                <a:solidFill>
                  <a:schemeClr val="bg1"/>
                </a:solidFill>
                <a:latin typeface="Calibri" panose="020F0502020204030204" pitchFamily="34" charset="0"/>
              </a:rPr>
              <a:t>2 Kings 14-17</a:t>
            </a:r>
          </a:p>
        </p:txBody>
      </p:sp>
      <p:grpSp>
        <p:nvGrpSpPr>
          <p:cNvPr id="5" name="Group 4"/>
          <p:cNvGrpSpPr/>
          <p:nvPr/>
        </p:nvGrpSpPr>
        <p:grpSpPr>
          <a:xfrm>
            <a:off x="662421" y="2415545"/>
            <a:ext cx="3836671" cy="1776089"/>
            <a:chOff x="1239442" y="2583838"/>
            <a:chExt cx="1535084" cy="678655"/>
          </a:xfrm>
        </p:grpSpPr>
        <p:sp>
          <p:nvSpPr>
            <p:cNvPr id="7" name="Rounded Rectangle 6"/>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gular Pentagon 7"/>
            <p:cNvSpPr/>
            <p:nvPr/>
          </p:nvSpPr>
          <p:spPr>
            <a:xfrm>
              <a:off x="1789331"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gular Pentagon 8"/>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gular Pentagon 9"/>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Diamond 10"/>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Diamond 11"/>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Diamond 12"/>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Diamond 13"/>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Diamond 14"/>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6" name="Group 15"/>
          <p:cNvGrpSpPr/>
          <p:nvPr/>
        </p:nvGrpSpPr>
        <p:grpSpPr>
          <a:xfrm>
            <a:off x="7508341" y="1944689"/>
            <a:ext cx="3584164" cy="2342642"/>
            <a:chOff x="3539000" y="2381812"/>
            <a:chExt cx="1718800" cy="1123423"/>
          </a:xfrm>
        </p:grpSpPr>
        <p:sp>
          <p:nvSpPr>
            <p:cNvPr id="17" name="Oval 16"/>
            <p:cNvSpPr/>
            <p:nvPr/>
          </p:nvSpPr>
          <p:spPr>
            <a:xfrm>
              <a:off x="4253460" y="2381812"/>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8" name="Group 17"/>
            <p:cNvGrpSpPr/>
            <p:nvPr/>
          </p:nvGrpSpPr>
          <p:grpSpPr>
            <a:xfrm>
              <a:off x="3539000" y="2499914"/>
              <a:ext cx="1718800" cy="1005321"/>
              <a:chOff x="1239442" y="2672047"/>
              <a:chExt cx="1535084" cy="589349"/>
            </a:xfrm>
          </p:grpSpPr>
          <p:sp>
            <p:nvSpPr>
              <p:cNvPr id="28" name="Rounded Rectangle 2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Diamond 28"/>
              <p:cNvSpPr/>
              <p:nvPr/>
            </p:nvSpPr>
            <p:spPr>
              <a:xfrm>
                <a:off x="1974299" y="26720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9" name="Group 18"/>
            <p:cNvGrpSpPr/>
            <p:nvPr/>
          </p:nvGrpSpPr>
          <p:grpSpPr>
            <a:xfrm>
              <a:off x="3697716" y="2570791"/>
              <a:ext cx="329982" cy="462688"/>
              <a:chOff x="3697716" y="2570791"/>
              <a:chExt cx="329982" cy="462688"/>
            </a:xfrm>
          </p:grpSpPr>
          <p:sp>
            <p:nvSpPr>
              <p:cNvPr id="26" name="Oval 25"/>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egular Pentagon 26"/>
              <p:cNvSpPr/>
              <p:nvPr/>
            </p:nvSpPr>
            <p:spPr>
              <a:xfrm>
                <a:off x="3697716" y="27592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0" name="Group 19"/>
            <p:cNvGrpSpPr/>
            <p:nvPr/>
          </p:nvGrpSpPr>
          <p:grpSpPr>
            <a:xfrm>
              <a:off x="4767607" y="2574639"/>
              <a:ext cx="329982" cy="467059"/>
              <a:chOff x="3697714" y="2570791"/>
              <a:chExt cx="329982" cy="467059"/>
            </a:xfrm>
          </p:grpSpPr>
          <p:sp>
            <p:nvSpPr>
              <p:cNvPr id="24" name="Oval 23"/>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Regular Pentagon 24"/>
              <p:cNvSpPr/>
              <p:nvPr/>
            </p:nvSpPr>
            <p:spPr>
              <a:xfrm>
                <a:off x="3697714" y="2763596"/>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Quad Arrow 20"/>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Quad Arrow 21"/>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Quad Arrow 22"/>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 name="Rectangle 1"/>
          <p:cNvSpPr/>
          <p:nvPr/>
        </p:nvSpPr>
        <p:spPr>
          <a:xfrm>
            <a:off x="3246235" y="4547642"/>
            <a:ext cx="6096000" cy="1477328"/>
          </a:xfrm>
          <a:prstGeom prst="rect">
            <a:avLst/>
          </a:prstGeom>
        </p:spPr>
        <p:txBody>
          <a:bodyPr>
            <a:spAutoFit/>
          </a:bodyPr>
          <a:lstStyle/>
          <a:p>
            <a:r>
              <a:rPr lang="en-US" i="1" dirty="0">
                <a:solidFill>
                  <a:schemeClr val="bg1"/>
                </a:solidFill>
                <a:latin typeface="Calibri" panose="020F0502020204030204" pitchFamily="34" charset="0"/>
              </a:rPr>
              <a:t>Yet the </a:t>
            </a:r>
            <a:r>
              <a:rPr lang="en-US" i="1" cap="small" dirty="0">
                <a:solidFill>
                  <a:schemeClr val="bg1"/>
                </a:solidFill>
                <a:latin typeface="Calibri" panose="020F0502020204030204" pitchFamily="34" charset="0"/>
              </a:rPr>
              <a:t>Lord</a:t>
            </a:r>
            <a:r>
              <a:rPr lang="en-US" i="1" dirty="0">
                <a:solidFill>
                  <a:schemeClr val="bg1"/>
                </a:solidFill>
                <a:latin typeface="Calibri" panose="020F0502020204030204" pitchFamily="34" charset="0"/>
              </a:rPr>
              <a:t> testified against Israel, and against Judah, by all the prophets, and by all the seers, saying, Turn ye from your evil ways, and keep my commandments and my statutes, according to all the law which I commanded your fathers, and which I sent to you by my servants the prophets. 2 Kings 17:13</a:t>
            </a:r>
          </a:p>
        </p:txBody>
      </p:sp>
    </p:spTree>
    <p:extLst>
      <p:ext uri="{BB962C8B-B14F-4D97-AF65-F5344CB8AC3E}">
        <p14:creationId xmlns:p14="http://schemas.microsoft.com/office/powerpoint/2010/main" val="127896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Disrespect in the Holy Temple</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 name="Rectangle 3"/>
          <p:cNvSpPr/>
          <p:nvPr/>
        </p:nvSpPr>
        <p:spPr>
          <a:xfrm>
            <a:off x="7469108" y="1727264"/>
            <a:ext cx="3820563" cy="3046988"/>
          </a:xfrm>
          <a:prstGeom prst="rect">
            <a:avLst/>
          </a:prstGeom>
        </p:spPr>
        <p:txBody>
          <a:bodyPr wrap="square">
            <a:spAutoFit/>
          </a:bodyPr>
          <a:lstStyle/>
          <a:p>
            <a:r>
              <a:rPr lang="en-US" sz="2400" dirty="0">
                <a:solidFill>
                  <a:schemeClr val="bg1"/>
                </a:solidFill>
                <a:latin typeface="Calibri" panose="020F0502020204030204" pitchFamily="34" charset="0"/>
              </a:rPr>
              <a:t>Ahaz “turned” or changed the furnishings in the Lord’s house to please the Assyrian king and win his favor.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These actions show that Ahaz sought to please the world instead of Jehovah.</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16:17-18</a:t>
            </a:r>
          </a:p>
        </p:txBody>
      </p:sp>
      <p:pic>
        <p:nvPicPr>
          <p:cNvPr id="2050" name="Picture 2" descr="https://upload.wikimedia.org/wikipedia/commons/thumb/b/b1/Ahaz.png/200px-Aha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3" y="558088"/>
            <a:ext cx="19050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9B3D256-F3EE-51F2-5584-5794B0A17B77}"/>
              </a:ext>
            </a:extLst>
          </p:cNvPr>
          <p:cNvPicPr>
            <a:picLocks noChangeAspect="1"/>
          </p:cNvPicPr>
          <p:nvPr/>
        </p:nvPicPr>
        <p:blipFill>
          <a:blip r:embed="rId4"/>
          <a:stretch>
            <a:fillRect/>
          </a:stretch>
        </p:blipFill>
        <p:spPr>
          <a:xfrm>
            <a:off x="3639966" y="1066312"/>
            <a:ext cx="3381847" cy="5096586"/>
          </a:xfrm>
          <a:prstGeom prst="rect">
            <a:avLst/>
          </a:prstGeom>
        </p:spPr>
      </p:pic>
      <p:sp>
        <p:nvSpPr>
          <p:cNvPr id="7" name="TextBox 6">
            <a:extLst>
              <a:ext uri="{FF2B5EF4-FFF2-40B4-BE49-F238E27FC236}">
                <a16:creationId xmlns:a16="http://schemas.microsoft.com/office/drawing/2014/main" id="{22E2EEAD-9B42-EC90-EDF7-8BAF0FC220C0}"/>
              </a:ext>
            </a:extLst>
          </p:cNvPr>
          <p:cNvSpPr txBox="1"/>
          <p:nvPr/>
        </p:nvSpPr>
        <p:spPr>
          <a:xfrm>
            <a:off x="429884" y="3479562"/>
            <a:ext cx="2965828" cy="1477328"/>
          </a:xfrm>
          <a:prstGeom prst="rect">
            <a:avLst/>
          </a:prstGeom>
          <a:noFill/>
        </p:spPr>
        <p:txBody>
          <a:bodyPr wrap="square">
            <a:spAutoFit/>
          </a:bodyPr>
          <a:lstStyle/>
          <a:p>
            <a:r>
              <a:rPr lang="en-US" b="0" i="1" dirty="0">
                <a:solidFill>
                  <a:srgbClr val="FFFF00"/>
                </a:solidFill>
                <a:effectLst/>
                <a:latin typeface="Calibri" panose="020F0502020204030204" pitchFamily="34" charset="0"/>
                <a:cs typeface="Calibri" panose="020F0502020204030204" pitchFamily="34" charset="0"/>
              </a:rPr>
              <a:t>And his heart was moved, and the heart of his people, as the trees of the wood are moved with the wind. </a:t>
            </a:r>
          </a:p>
          <a:p>
            <a:r>
              <a:rPr lang="en-US" b="0" i="1" dirty="0">
                <a:solidFill>
                  <a:srgbClr val="FFFF00"/>
                </a:solidFill>
                <a:effectLst/>
                <a:latin typeface="Calibri" panose="020F0502020204030204" pitchFamily="34" charset="0"/>
                <a:cs typeface="Calibri" panose="020F0502020204030204" pitchFamily="34" charset="0"/>
              </a:rPr>
              <a:t>(Isaiah 7:2)</a:t>
            </a:r>
            <a:endParaRPr lang="en-US"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38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rPr>
              <a:t>Hoshea</a:t>
            </a:r>
            <a:endParaRPr lang="en-US" sz="4800" dirty="0">
              <a:solidFill>
                <a:schemeClr val="bg1"/>
              </a:solidFill>
              <a:latin typeface="Calibri" panose="020F0502020204030204" pitchFamily="34" charset="0"/>
            </a:endParaRP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(2, 3)</a:t>
            </a:r>
            <a:endParaRPr lang="en-US" dirty="0">
              <a:solidFill>
                <a:schemeClr val="bg1"/>
              </a:solidFill>
              <a:latin typeface="Calibri" panose="020F0502020204030204" pitchFamily="34" charset="0"/>
            </a:endParaRPr>
          </a:p>
        </p:txBody>
      </p:sp>
      <p:sp>
        <p:nvSpPr>
          <p:cNvPr id="4" name="Rectangle 3"/>
          <p:cNvSpPr/>
          <p:nvPr/>
        </p:nvSpPr>
        <p:spPr>
          <a:xfrm>
            <a:off x="485546" y="1020568"/>
            <a:ext cx="7445289" cy="4708981"/>
          </a:xfrm>
          <a:prstGeom prst="rect">
            <a:avLst/>
          </a:prstGeom>
        </p:spPr>
        <p:txBody>
          <a:bodyPr wrap="square">
            <a:spAutoFit/>
          </a:bodyPr>
          <a:lstStyle/>
          <a:p>
            <a:r>
              <a:rPr lang="en-US" sz="2000" dirty="0">
                <a:solidFill>
                  <a:schemeClr val="bg1"/>
                </a:solidFill>
                <a:latin typeface="Calibri" panose="020F0502020204030204" pitchFamily="34" charset="0"/>
              </a:rPr>
              <a:t>He was the son of </a:t>
            </a:r>
            <a:r>
              <a:rPr lang="en-US" sz="2000" dirty="0" err="1">
                <a:solidFill>
                  <a:schemeClr val="bg1"/>
                </a:solidFill>
                <a:latin typeface="Calibri" panose="020F0502020204030204" pitchFamily="34" charset="0"/>
              </a:rPr>
              <a:t>Elah</a:t>
            </a:r>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was the last king of Israel prior to the Assyrian deportation of the ten tribes of Israel beyond the Euphrates River around 721 BC</a:t>
            </a:r>
          </a:p>
          <a:p>
            <a:endParaRPr lang="en-US" sz="2000" dirty="0">
              <a:solidFill>
                <a:schemeClr val="bg1"/>
              </a:solidFill>
              <a:latin typeface="Calibri" panose="020F0502020204030204" pitchFamily="34" charset="0"/>
            </a:endParaRPr>
          </a:p>
          <a:p>
            <a:r>
              <a:rPr lang="en-US" sz="2000" dirty="0" err="1">
                <a:solidFill>
                  <a:schemeClr val="bg1"/>
                </a:solidFill>
                <a:latin typeface="Calibri" panose="020F0502020204030204" pitchFamily="34" charset="0"/>
              </a:rPr>
              <a:t>Hoshea</a:t>
            </a:r>
            <a:r>
              <a:rPr lang="en-US" sz="2000" dirty="0">
                <a:solidFill>
                  <a:schemeClr val="bg1"/>
                </a:solidFill>
                <a:latin typeface="Calibri" panose="020F0502020204030204" pitchFamily="34" charset="0"/>
              </a:rPr>
              <a:t> placed himself at the head of the Assyrian party in Samaria and removed </a:t>
            </a:r>
            <a:r>
              <a:rPr lang="en-US" sz="2000" dirty="0" err="1">
                <a:solidFill>
                  <a:schemeClr val="bg1"/>
                </a:solidFill>
                <a:latin typeface="Calibri" panose="020F0502020204030204" pitchFamily="34" charset="0"/>
              </a:rPr>
              <a:t>Pekah</a:t>
            </a:r>
            <a:r>
              <a:rPr lang="en-US" sz="2000" dirty="0">
                <a:solidFill>
                  <a:schemeClr val="bg1"/>
                </a:solidFill>
                <a:latin typeface="Calibri" panose="020F0502020204030204" pitchFamily="34" charset="0"/>
              </a:rPr>
              <a:t> by assassination </a:t>
            </a:r>
          </a:p>
          <a:p>
            <a:endParaRPr lang="en-US" sz="2000" dirty="0">
              <a:solidFill>
                <a:schemeClr val="bg1"/>
              </a:solidFill>
              <a:latin typeface="Calibri" panose="020F0502020204030204" pitchFamily="34" charset="0"/>
            </a:endParaRPr>
          </a:p>
          <a:p>
            <a:r>
              <a:rPr lang="en-US" sz="2000" dirty="0" err="1">
                <a:solidFill>
                  <a:schemeClr val="bg1"/>
                </a:solidFill>
                <a:latin typeface="Calibri" panose="020F0502020204030204" pitchFamily="34" charset="0"/>
              </a:rPr>
              <a:t>Hoshea</a:t>
            </a:r>
            <a:r>
              <a:rPr lang="en-US" sz="2000" dirty="0">
                <a:solidFill>
                  <a:schemeClr val="bg1"/>
                </a:solidFill>
                <a:latin typeface="Calibri" panose="020F0502020204030204" pitchFamily="34" charset="0"/>
              </a:rPr>
              <a:t> offended the Assyrian king and was put in prison, and his people were conquered after three years of siege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Hosea, the prophet during </a:t>
            </a:r>
            <a:r>
              <a:rPr lang="en-US" sz="2000" dirty="0" err="1">
                <a:solidFill>
                  <a:schemeClr val="bg1"/>
                </a:solidFill>
                <a:latin typeface="Calibri" panose="020F0502020204030204" pitchFamily="34" charset="0"/>
              </a:rPr>
              <a:t>Hoshea’s</a:t>
            </a:r>
            <a:r>
              <a:rPr lang="en-US" sz="2000" dirty="0">
                <a:solidFill>
                  <a:schemeClr val="bg1"/>
                </a:solidFill>
                <a:latin typeface="Calibri" panose="020F0502020204030204" pitchFamily="34" charset="0"/>
              </a:rPr>
              <a:t> time, writings have been handed down to us as part of the canon</a:t>
            </a:r>
          </a:p>
          <a:p>
            <a:endParaRPr lang="en-US" sz="2000" dirty="0">
              <a:solidFill>
                <a:schemeClr val="bg1"/>
              </a:solidFill>
              <a:latin typeface="Calibri" panose="020F0502020204030204" pitchFamily="34" charset="0"/>
            </a:endParaRPr>
          </a:p>
          <a:p>
            <a:r>
              <a:rPr lang="en-US" sz="2000" dirty="0" err="1">
                <a:solidFill>
                  <a:schemeClr val="bg1"/>
                </a:solidFill>
                <a:latin typeface="Calibri" panose="020F0502020204030204" pitchFamily="34" charset="0"/>
              </a:rPr>
              <a:t>Hoshea</a:t>
            </a:r>
            <a:r>
              <a:rPr lang="en-US" sz="2000" dirty="0">
                <a:solidFill>
                  <a:schemeClr val="bg1"/>
                </a:solidFill>
                <a:latin typeface="Calibri" panose="020F0502020204030204" pitchFamily="34" charset="0"/>
              </a:rPr>
              <a:t> ruled 9 years</a:t>
            </a:r>
          </a:p>
        </p:txBody>
      </p:sp>
      <p:pic>
        <p:nvPicPr>
          <p:cNvPr id="2" name="Picture 2" descr="https://upload.wikimedia.org/wikipedia/commons/thumb/3/38/Hosea_rex.jpg/200px-Hosea_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686" y="112295"/>
            <a:ext cx="891561" cy="89601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8771559" y="913390"/>
            <a:ext cx="2579717" cy="4835561"/>
            <a:chOff x="1950589" y="273617"/>
            <a:chExt cx="2919748" cy="5472933"/>
          </a:xfrm>
        </p:grpSpPr>
        <p:sp>
          <p:nvSpPr>
            <p:cNvPr id="48" name="Moon 47"/>
            <p:cNvSpPr/>
            <p:nvPr/>
          </p:nvSpPr>
          <p:spPr>
            <a:xfrm rot="1257637" flipH="1">
              <a:off x="3832662" y="1322400"/>
              <a:ext cx="803791" cy="1764119"/>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Moon 48"/>
            <p:cNvSpPr/>
            <p:nvPr/>
          </p:nvSpPr>
          <p:spPr>
            <a:xfrm rot="20342363">
              <a:off x="2426235" y="1340368"/>
              <a:ext cx="803791" cy="1764119"/>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Oval 49"/>
            <p:cNvSpPr/>
            <p:nvPr/>
          </p:nvSpPr>
          <p:spPr>
            <a:xfrm rot="19597410">
              <a:off x="4260737" y="3522807"/>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rot="2997215">
              <a:off x="2064889" y="35366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3339312">
              <a:off x="2922366" y="5107124"/>
              <a:ext cx="593052"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Oval 52"/>
            <p:cNvSpPr/>
            <p:nvPr/>
          </p:nvSpPr>
          <p:spPr>
            <a:xfrm rot="17729451">
              <a:off x="3561382" y="5090160"/>
              <a:ext cx="588765"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rapezoid 53"/>
            <p:cNvSpPr/>
            <p:nvPr/>
          </p:nvSpPr>
          <p:spPr>
            <a:xfrm rot="1996156">
              <a:off x="2109156" y="2630576"/>
              <a:ext cx="1009860"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Trapezoid 54"/>
            <p:cNvSpPr/>
            <p:nvPr/>
          </p:nvSpPr>
          <p:spPr>
            <a:xfrm rot="2041752">
              <a:off x="2260798" y="2455035"/>
              <a:ext cx="1003899" cy="1306453"/>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Trapezoid 55"/>
            <p:cNvSpPr/>
            <p:nvPr/>
          </p:nvSpPr>
          <p:spPr>
            <a:xfrm rot="19870960">
              <a:off x="3774049" y="2634587"/>
              <a:ext cx="948562"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Trapezoid 56"/>
            <p:cNvSpPr/>
            <p:nvPr/>
          </p:nvSpPr>
          <p:spPr>
            <a:xfrm rot="20036208">
              <a:off x="3588760" y="2476990"/>
              <a:ext cx="1003899" cy="1306453"/>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Trapezoid 57"/>
            <p:cNvSpPr/>
            <p:nvPr/>
          </p:nvSpPr>
          <p:spPr>
            <a:xfrm>
              <a:off x="2743200" y="2514600"/>
              <a:ext cx="14478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p:cNvSpPr/>
            <p:nvPr/>
          </p:nvSpPr>
          <p:spPr>
            <a:xfrm>
              <a:off x="3203541" y="2154433"/>
              <a:ext cx="599605"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Trapezoid 59"/>
            <p:cNvSpPr/>
            <p:nvPr/>
          </p:nvSpPr>
          <p:spPr>
            <a:xfrm rot="21335299">
              <a:off x="3522912" y="2361518"/>
              <a:ext cx="699099" cy="2898914"/>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Trapezoid 60"/>
            <p:cNvSpPr/>
            <p:nvPr/>
          </p:nvSpPr>
          <p:spPr>
            <a:xfrm rot="353417">
              <a:off x="2726133" y="2437522"/>
              <a:ext cx="699099" cy="277102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2" name="Group 18"/>
            <p:cNvGrpSpPr/>
            <p:nvPr/>
          </p:nvGrpSpPr>
          <p:grpSpPr>
            <a:xfrm>
              <a:off x="2590800" y="914400"/>
              <a:ext cx="1828800" cy="1676400"/>
              <a:chOff x="2819400" y="1066800"/>
              <a:chExt cx="1828800" cy="1676400"/>
            </a:xfrm>
          </p:grpSpPr>
          <p:sp>
            <p:nvSpPr>
              <p:cNvPr id="131" name="Oval 13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2" name="Moon 131"/>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3" name="Moon 132"/>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4" name="Moon 133"/>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Moon 134"/>
              <p:cNvSpPr/>
              <p:nvPr/>
            </p:nvSpPr>
            <p:spPr>
              <a:xfrm rot="14661044" flipH="1">
                <a:off x="3368946" y="943474"/>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Oval 135"/>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3" name="Group 62"/>
            <p:cNvGrpSpPr/>
            <p:nvPr/>
          </p:nvGrpSpPr>
          <p:grpSpPr>
            <a:xfrm>
              <a:off x="2643943" y="273617"/>
              <a:ext cx="1718800" cy="1135927"/>
              <a:chOff x="3539000" y="2369309"/>
              <a:chExt cx="1718800" cy="1135927"/>
            </a:xfrm>
          </p:grpSpPr>
          <p:sp>
            <p:nvSpPr>
              <p:cNvPr id="80" name="Oval 79"/>
              <p:cNvSpPr/>
              <p:nvPr/>
            </p:nvSpPr>
            <p:spPr>
              <a:xfrm>
                <a:off x="4262734" y="2369309"/>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1" name="Group 80"/>
              <p:cNvGrpSpPr/>
              <p:nvPr/>
            </p:nvGrpSpPr>
            <p:grpSpPr>
              <a:xfrm>
                <a:off x="3539000" y="2521067"/>
                <a:ext cx="1718800" cy="984169"/>
                <a:chOff x="1239442" y="2684447"/>
                <a:chExt cx="1535084" cy="576949"/>
              </a:xfrm>
            </p:grpSpPr>
            <p:sp>
              <p:nvSpPr>
                <p:cNvPr id="129" name="Rounded Rectangle 128"/>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0" name="Diamond 129"/>
                <p:cNvSpPr/>
                <p:nvPr/>
              </p:nvSpPr>
              <p:spPr>
                <a:xfrm>
                  <a:off x="1982582" y="26844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2" name="Group 81"/>
              <p:cNvGrpSpPr/>
              <p:nvPr/>
            </p:nvGrpSpPr>
            <p:grpSpPr>
              <a:xfrm>
                <a:off x="3697716" y="2570791"/>
                <a:ext cx="329982" cy="444930"/>
                <a:chOff x="3697716" y="2570791"/>
                <a:chExt cx="329982" cy="444930"/>
              </a:xfrm>
            </p:grpSpPr>
            <p:sp>
              <p:nvSpPr>
                <p:cNvPr id="127" name="Oval 126"/>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8" name="Regular Pentagon 127"/>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3" name="Group 82"/>
              <p:cNvGrpSpPr/>
              <p:nvPr/>
            </p:nvGrpSpPr>
            <p:grpSpPr>
              <a:xfrm>
                <a:off x="4767609" y="2574639"/>
                <a:ext cx="329982" cy="444930"/>
                <a:chOff x="3697716" y="2570791"/>
                <a:chExt cx="329982" cy="444930"/>
              </a:xfrm>
            </p:grpSpPr>
            <p:sp>
              <p:nvSpPr>
                <p:cNvPr id="87" name="Oval 86"/>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Regular Pentagon 125"/>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84" name="Quad Arrow 83"/>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5" name="Quad Arrow 84"/>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6" name="Quad Arrow 85"/>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4" name="Group 63"/>
            <p:cNvGrpSpPr/>
            <p:nvPr/>
          </p:nvGrpSpPr>
          <p:grpSpPr>
            <a:xfrm>
              <a:off x="3021366" y="2799724"/>
              <a:ext cx="947073" cy="435985"/>
              <a:chOff x="5185320" y="2017253"/>
              <a:chExt cx="1630860" cy="750766"/>
            </a:xfrm>
          </p:grpSpPr>
          <p:sp>
            <p:nvSpPr>
              <p:cNvPr id="73" name="Rounded Rectangle 72"/>
              <p:cNvSpPr/>
              <p:nvPr/>
            </p:nvSpPr>
            <p:spPr>
              <a:xfrm>
                <a:off x="5602083" y="2262724"/>
                <a:ext cx="792991" cy="25187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4" name="Group 73"/>
              <p:cNvGrpSpPr/>
              <p:nvPr/>
            </p:nvGrpSpPr>
            <p:grpSpPr>
              <a:xfrm>
                <a:off x="5185320" y="2017253"/>
                <a:ext cx="567780" cy="718109"/>
                <a:chOff x="5147220" y="2006370"/>
                <a:chExt cx="567780" cy="718109"/>
              </a:xfrm>
            </p:grpSpPr>
            <p:sp>
              <p:nvSpPr>
                <p:cNvPr id="78" name="Diamond 77"/>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Diamond 78"/>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5" name="Group 74"/>
              <p:cNvGrpSpPr/>
              <p:nvPr/>
            </p:nvGrpSpPr>
            <p:grpSpPr>
              <a:xfrm>
                <a:off x="6248400" y="2049910"/>
                <a:ext cx="567780" cy="718109"/>
                <a:chOff x="5147220" y="2006370"/>
                <a:chExt cx="567780" cy="718109"/>
              </a:xfrm>
            </p:grpSpPr>
            <p:sp>
              <p:nvSpPr>
                <p:cNvPr id="76" name="Diamond 75"/>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Diamond 76"/>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65" name="Group 64"/>
            <p:cNvGrpSpPr/>
            <p:nvPr/>
          </p:nvGrpSpPr>
          <p:grpSpPr>
            <a:xfrm>
              <a:off x="3024993" y="3224229"/>
              <a:ext cx="947073" cy="435985"/>
              <a:chOff x="5185320" y="2017253"/>
              <a:chExt cx="1630860" cy="750766"/>
            </a:xfrm>
          </p:grpSpPr>
          <p:sp>
            <p:nvSpPr>
              <p:cNvPr id="66" name="Rounded Rectangle 65"/>
              <p:cNvSpPr/>
              <p:nvPr/>
            </p:nvSpPr>
            <p:spPr>
              <a:xfrm>
                <a:off x="5602083" y="2262724"/>
                <a:ext cx="792991" cy="25187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7" name="Group 66"/>
              <p:cNvGrpSpPr/>
              <p:nvPr/>
            </p:nvGrpSpPr>
            <p:grpSpPr>
              <a:xfrm>
                <a:off x="5185320" y="2017253"/>
                <a:ext cx="567780" cy="718109"/>
                <a:chOff x="5147220" y="2006370"/>
                <a:chExt cx="567780" cy="718109"/>
              </a:xfrm>
            </p:grpSpPr>
            <p:sp>
              <p:nvSpPr>
                <p:cNvPr id="71" name="Diamond 70"/>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Diamond 71"/>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8" name="Group 67"/>
              <p:cNvGrpSpPr/>
              <p:nvPr/>
            </p:nvGrpSpPr>
            <p:grpSpPr>
              <a:xfrm>
                <a:off x="6248400" y="2049910"/>
                <a:ext cx="567780" cy="718109"/>
                <a:chOff x="5147220" y="2006370"/>
                <a:chExt cx="567780" cy="718109"/>
              </a:xfrm>
            </p:grpSpPr>
            <p:sp>
              <p:nvSpPr>
                <p:cNvPr id="69" name="Diamond 68"/>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Diamond 69"/>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Tree>
    <p:extLst>
      <p:ext uri="{BB962C8B-B14F-4D97-AF65-F5344CB8AC3E}">
        <p14:creationId xmlns:p14="http://schemas.microsoft.com/office/powerpoint/2010/main" val="42896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wipe(down)">
                                      <p:cBhvr>
                                        <p:cTn id="9" dur="580">
                                          <p:stCondLst>
                                            <p:cond delay="0"/>
                                          </p:stCondLst>
                                        </p:cTn>
                                        <p:tgtEl>
                                          <p:spTgt spid="47"/>
                                        </p:tgtEl>
                                      </p:cBhvr>
                                    </p:animEffect>
                                    <p:anim calcmode="lin" valueType="num">
                                      <p:cBhvr>
                                        <p:cTn id="1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5" dur="26">
                                          <p:stCondLst>
                                            <p:cond delay="650"/>
                                          </p:stCondLst>
                                        </p:cTn>
                                        <p:tgtEl>
                                          <p:spTgt spid="47"/>
                                        </p:tgtEl>
                                      </p:cBhvr>
                                      <p:to x="100000" y="60000"/>
                                    </p:animScale>
                                    <p:animScale>
                                      <p:cBhvr>
                                        <p:cTn id="16" dur="166" decel="50000">
                                          <p:stCondLst>
                                            <p:cond delay="676"/>
                                          </p:stCondLst>
                                        </p:cTn>
                                        <p:tgtEl>
                                          <p:spTgt spid="47"/>
                                        </p:tgtEl>
                                      </p:cBhvr>
                                      <p:to x="100000" y="100000"/>
                                    </p:animScale>
                                    <p:animScale>
                                      <p:cBhvr>
                                        <p:cTn id="17" dur="26">
                                          <p:stCondLst>
                                            <p:cond delay="1312"/>
                                          </p:stCondLst>
                                        </p:cTn>
                                        <p:tgtEl>
                                          <p:spTgt spid="47"/>
                                        </p:tgtEl>
                                      </p:cBhvr>
                                      <p:to x="100000" y="80000"/>
                                    </p:animScale>
                                    <p:animScale>
                                      <p:cBhvr>
                                        <p:cTn id="18" dur="166" decel="50000">
                                          <p:stCondLst>
                                            <p:cond delay="1338"/>
                                          </p:stCondLst>
                                        </p:cTn>
                                        <p:tgtEl>
                                          <p:spTgt spid="47"/>
                                        </p:tgtEl>
                                      </p:cBhvr>
                                      <p:to x="100000" y="100000"/>
                                    </p:animScale>
                                    <p:animScale>
                                      <p:cBhvr>
                                        <p:cTn id="19" dur="26">
                                          <p:stCondLst>
                                            <p:cond delay="1642"/>
                                          </p:stCondLst>
                                        </p:cTn>
                                        <p:tgtEl>
                                          <p:spTgt spid="47"/>
                                        </p:tgtEl>
                                      </p:cBhvr>
                                      <p:to x="100000" y="90000"/>
                                    </p:animScale>
                                    <p:animScale>
                                      <p:cBhvr>
                                        <p:cTn id="20" dur="166" decel="50000">
                                          <p:stCondLst>
                                            <p:cond delay="1668"/>
                                          </p:stCondLst>
                                        </p:cTn>
                                        <p:tgtEl>
                                          <p:spTgt spid="47"/>
                                        </p:tgtEl>
                                      </p:cBhvr>
                                      <p:to x="100000" y="100000"/>
                                    </p:animScale>
                                    <p:animScale>
                                      <p:cBhvr>
                                        <p:cTn id="21" dur="26">
                                          <p:stCondLst>
                                            <p:cond delay="1808"/>
                                          </p:stCondLst>
                                        </p:cTn>
                                        <p:tgtEl>
                                          <p:spTgt spid="47"/>
                                        </p:tgtEl>
                                      </p:cBhvr>
                                      <p:to x="100000" y="95000"/>
                                    </p:animScale>
                                    <p:animScale>
                                      <p:cBhvr>
                                        <p:cTn id="22" dur="166" decel="50000">
                                          <p:stCondLst>
                                            <p:cond delay="1834"/>
                                          </p:stCondLst>
                                        </p:cTn>
                                        <p:tgtEl>
                                          <p:spTgt spid="4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Hosea</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 name="Rectangle 3"/>
          <p:cNvSpPr/>
          <p:nvPr/>
        </p:nvSpPr>
        <p:spPr>
          <a:xfrm>
            <a:off x="485546" y="1020568"/>
            <a:ext cx="7445289" cy="5016758"/>
          </a:xfrm>
          <a:prstGeom prst="rect">
            <a:avLst/>
          </a:prstGeom>
        </p:spPr>
        <p:txBody>
          <a:bodyPr wrap="square">
            <a:spAutoFit/>
          </a:bodyPr>
          <a:lstStyle/>
          <a:p>
            <a:r>
              <a:rPr lang="en-US" sz="2000" dirty="0">
                <a:solidFill>
                  <a:schemeClr val="bg1"/>
                </a:solidFill>
                <a:latin typeface="Calibri" panose="020F0502020204030204" pitchFamily="34" charset="0"/>
              </a:rPr>
              <a:t>He was the son of </a:t>
            </a:r>
            <a:r>
              <a:rPr lang="en-US" sz="2000" dirty="0" err="1">
                <a:solidFill>
                  <a:schemeClr val="bg1"/>
                </a:solidFill>
                <a:latin typeface="Calibri" panose="020F0502020204030204" pitchFamily="34" charset="0"/>
              </a:rPr>
              <a:t>Beeri</a:t>
            </a:r>
            <a:endParaRPr lang="en-US" sz="2000" dirty="0">
              <a:solidFill>
                <a:schemeClr val="bg1"/>
              </a:solidFill>
              <a:latin typeface="Calibri" panose="020F0502020204030204" pitchFamily="34" charset="0"/>
            </a:endParaRP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was the only prophet of the northern kingdom in which his writings have been handed down to us as part of the canon</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prophesied during the reign of Jeroboam II and just prior to the ministry of Isaiah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lived during a time of national decline and ruin, the result of the sin of Israel.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Hosea’s fundamental idea is the love of God for His people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He teaches that God the holy and supreme and that happiness and joy can flow to mankind only through obedience to His laws and commandments</a:t>
            </a:r>
          </a:p>
        </p:txBody>
      </p:sp>
      <p:grpSp>
        <p:nvGrpSpPr>
          <p:cNvPr id="88" name="Group 87"/>
          <p:cNvGrpSpPr/>
          <p:nvPr/>
        </p:nvGrpSpPr>
        <p:grpSpPr>
          <a:xfrm>
            <a:off x="9141997" y="1020568"/>
            <a:ext cx="2342041" cy="4625677"/>
            <a:chOff x="5946124" y="911916"/>
            <a:chExt cx="2342041" cy="4625677"/>
          </a:xfrm>
        </p:grpSpPr>
        <p:sp>
          <p:nvSpPr>
            <p:cNvPr id="89" name="Oval 88"/>
            <p:cNvSpPr/>
            <p:nvPr/>
          </p:nvSpPr>
          <p:spPr>
            <a:xfrm>
              <a:off x="6370142" y="911916"/>
              <a:ext cx="1417652" cy="282188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0" name="Cloud 89"/>
            <p:cNvSpPr/>
            <p:nvPr/>
          </p:nvSpPr>
          <p:spPr>
            <a:xfrm rot="10954493">
              <a:off x="6713235" y="1151943"/>
              <a:ext cx="1070191" cy="154946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1" name="Cloud 90"/>
            <p:cNvSpPr/>
            <p:nvPr/>
          </p:nvSpPr>
          <p:spPr>
            <a:xfrm>
              <a:off x="6370143" y="1061614"/>
              <a:ext cx="1070191" cy="152918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2" name="Oval 91"/>
            <p:cNvSpPr/>
            <p:nvPr/>
          </p:nvSpPr>
          <p:spPr>
            <a:xfrm rot="18750594">
              <a:off x="5778205" y="3789650"/>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Oval 92"/>
            <p:cNvSpPr/>
            <p:nvPr/>
          </p:nvSpPr>
          <p:spPr>
            <a:xfrm rot="13837370">
              <a:off x="7750417" y="3828091"/>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4" name="Oval 93"/>
            <p:cNvSpPr/>
            <p:nvPr/>
          </p:nvSpPr>
          <p:spPr>
            <a:xfrm rot="20039060">
              <a:off x="6541557" y="5131840"/>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5" name="Oval 94"/>
            <p:cNvSpPr/>
            <p:nvPr/>
          </p:nvSpPr>
          <p:spPr>
            <a:xfrm rot="1560940" flipH="1">
              <a:off x="7086162" y="5131842"/>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Trapezoid 95"/>
            <p:cNvSpPr/>
            <p:nvPr/>
          </p:nvSpPr>
          <p:spPr>
            <a:xfrm>
              <a:off x="6223663" y="2814415"/>
              <a:ext cx="1724575" cy="241009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Trapezoid 96"/>
            <p:cNvSpPr/>
            <p:nvPr/>
          </p:nvSpPr>
          <p:spPr>
            <a:xfrm rot="19906957">
              <a:off x="7374291" y="2390350"/>
              <a:ext cx="635369" cy="1777451"/>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Trapezoid 97"/>
            <p:cNvSpPr/>
            <p:nvPr/>
          </p:nvSpPr>
          <p:spPr>
            <a:xfrm rot="1389622">
              <a:off x="6166231" y="2290956"/>
              <a:ext cx="635369" cy="1767855"/>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Trapezoid 98"/>
            <p:cNvSpPr/>
            <p:nvPr/>
          </p:nvSpPr>
          <p:spPr>
            <a:xfrm>
              <a:off x="6260208" y="2376216"/>
              <a:ext cx="1597263" cy="2410097"/>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0" name="Oval 99"/>
            <p:cNvSpPr/>
            <p:nvPr/>
          </p:nvSpPr>
          <p:spPr>
            <a:xfrm>
              <a:off x="6586732" y="1061617"/>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1" name="Cloud 100"/>
            <p:cNvSpPr/>
            <p:nvPr/>
          </p:nvSpPr>
          <p:spPr>
            <a:xfrm>
              <a:off x="6678970" y="949270"/>
              <a:ext cx="801144" cy="6132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 name="Moon 101"/>
            <p:cNvSpPr/>
            <p:nvPr/>
          </p:nvSpPr>
          <p:spPr>
            <a:xfrm rot="5400000">
              <a:off x="6838987" y="531052"/>
              <a:ext cx="475648" cy="123737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3" name="Group 102"/>
            <p:cNvGrpSpPr/>
            <p:nvPr/>
          </p:nvGrpSpPr>
          <p:grpSpPr>
            <a:xfrm>
              <a:off x="6652743" y="2554285"/>
              <a:ext cx="857531" cy="778967"/>
              <a:chOff x="4597982" y="265687"/>
              <a:chExt cx="1247118" cy="1132861"/>
            </a:xfrm>
          </p:grpSpPr>
          <p:sp>
            <p:nvSpPr>
              <p:cNvPr id="106" name="Diamond 105"/>
              <p:cNvSpPr/>
              <p:nvPr/>
            </p:nvSpPr>
            <p:spPr>
              <a:xfrm>
                <a:off x="4597982" y="265687"/>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7" name="Diamond 106"/>
              <p:cNvSpPr/>
              <p:nvPr/>
            </p:nvSpPr>
            <p:spPr>
              <a:xfrm>
                <a:off x="4924561" y="680439"/>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Diamond 107"/>
              <p:cNvSpPr/>
              <p:nvPr/>
            </p:nvSpPr>
            <p:spPr>
              <a:xfrm>
                <a:off x="5277320" y="283047"/>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9" name="Quad Arrow 108"/>
              <p:cNvSpPr/>
              <p:nvPr/>
            </p:nvSpPr>
            <p:spPr>
              <a:xfrm>
                <a:off x="4752926" y="450325"/>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Quad Arrow 109"/>
              <p:cNvSpPr/>
              <p:nvPr/>
            </p:nvSpPr>
            <p:spPr>
              <a:xfrm>
                <a:off x="5077224" y="833726"/>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1" name="Quad Arrow 110"/>
              <p:cNvSpPr/>
              <p:nvPr/>
            </p:nvSpPr>
            <p:spPr>
              <a:xfrm>
                <a:off x="5415692" y="446018"/>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04" name="Cloud 103"/>
            <p:cNvSpPr/>
            <p:nvPr/>
          </p:nvSpPr>
          <p:spPr>
            <a:xfrm>
              <a:off x="6707378" y="2067133"/>
              <a:ext cx="784355" cy="82286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5" name="Oval 104"/>
            <p:cNvSpPr/>
            <p:nvPr/>
          </p:nvSpPr>
          <p:spPr>
            <a:xfrm>
              <a:off x="6968569" y="2216691"/>
              <a:ext cx="244200" cy="167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17747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Conquered by Assyrians</a:t>
            </a:r>
          </a:p>
        </p:txBody>
      </p:sp>
      <p:sp>
        <p:nvSpPr>
          <p:cNvPr id="4" name="Rectangle 3"/>
          <p:cNvSpPr/>
          <p:nvPr/>
        </p:nvSpPr>
        <p:spPr>
          <a:xfrm>
            <a:off x="8150696" y="1014996"/>
            <a:ext cx="3820563" cy="1938992"/>
          </a:xfrm>
          <a:prstGeom prst="rect">
            <a:avLst/>
          </a:prstGeom>
        </p:spPr>
        <p:txBody>
          <a:bodyPr wrap="square">
            <a:spAutoFit/>
          </a:bodyPr>
          <a:lstStyle/>
          <a:p>
            <a:r>
              <a:rPr lang="en-US" sz="2000" dirty="0">
                <a:solidFill>
                  <a:schemeClr val="bg1"/>
                </a:solidFill>
                <a:latin typeface="Calibri" panose="020F0502020204030204" pitchFamily="34" charset="0"/>
              </a:rPr>
              <a:t>Their identity as distinct tribes and as the covenant people of Jehovah was lost. However, the ten tribes are not lost to the Lord, and some of them were visited by Jesus Christ after His Resurrection </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17:13-14</a:t>
            </a:r>
          </a:p>
        </p:txBody>
      </p:sp>
      <p:pic>
        <p:nvPicPr>
          <p:cNvPr id="1028" name="Picture 4" descr="http://www.bible-history.com/black-obelisk/ancient-assy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102601"/>
            <a:ext cx="3753666" cy="21958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emples.elds.org/indianapolismormontemple-com/files/2012/03/mormon-religion-chr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208" y="3620364"/>
            <a:ext cx="3599537" cy="2879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8221" y="3778206"/>
            <a:ext cx="3833262" cy="1754326"/>
          </a:xfrm>
          <a:prstGeom prst="rect">
            <a:avLst/>
          </a:prstGeom>
        </p:spPr>
        <p:txBody>
          <a:bodyPr wrap="square">
            <a:spAutoFit/>
          </a:bodyPr>
          <a:lstStyle/>
          <a:p>
            <a:r>
              <a:rPr lang="en-US" b="1" i="1" dirty="0">
                <a:solidFill>
                  <a:srgbClr val="FFFF00"/>
                </a:solidFill>
                <a:latin typeface="Calibri" panose="020F0502020204030204" pitchFamily="34" charset="0"/>
              </a:rPr>
              <a:t>Neither at any time hath the Father given me commandment that I should tell unto them concerning the other tribes of the house of Israel, whom the Father hath led away out of the land. 3 Nephi 15:15</a:t>
            </a:r>
          </a:p>
        </p:txBody>
      </p:sp>
      <p:sp>
        <p:nvSpPr>
          <p:cNvPr id="14" name="Rectangle 13"/>
          <p:cNvSpPr/>
          <p:nvPr/>
        </p:nvSpPr>
        <p:spPr>
          <a:xfrm>
            <a:off x="288829" y="3685873"/>
            <a:ext cx="3820563" cy="1631216"/>
          </a:xfrm>
          <a:prstGeom prst="rect">
            <a:avLst/>
          </a:prstGeom>
        </p:spPr>
        <p:txBody>
          <a:bodyPr wrap="square">
            <a:spAutoFit/>
          </a:bodyPr>
          <a:lstStyle/>
          <a:p>
            <a:r>
              <a:rPr lang="en-US" sz="2000" dirty="0">
                <a:solidFill>
                  <a:schemeClr val="bg1"/>
                </a:solidFill>
                <a:latin typeface="Calibri" panose="020F0502020204030204" pitchFamily="34" charset="0"/>
              </a:rPr>
              <a:t>Because they hardened their hearts against the Lord’s servants, the people of the kingdom of Israel were conquered and taken captive by Assyria. </a:t>
            </a:r>
          </a:p>
        </p:txBody>
      </p:sp>
    </p:spTree>
    <p:extLst>
      <p:ext uri="{BB962C8B-B14F-4D97-AF65-F5344CB8AC3E}">
        <p14:creationId xmlns:p14="http://schemas.microsoft.com/office/powerpoint/2010/main" val="9692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Scattering</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 name="Rectangle 3"/>
          <p:cNvSpPr/>
          <p:nvPr/>
        </p:nvSpPr>
        <p:spPr>
          <a:xfrm>
            <a:off x="464744" y="1890253"/>
            <a:ext cx="3820563" cy="2862322"/>
          </a:xfrm>
          <a:prstGeom prst="rect">
            <a:avLst/>
          </a:prstGeom>
        </p:spPr>
        <p:txBody>
          <a:bodyPr wrap="square">
            <a:spAutoFit/>
          </a:bodyPr>
          <a:lstStyle/>
          <a:p>
            <a:r>
              <a:rPr lang="en-US" sz="2000" dirty="0">
                <a:solidFill>
                  <a:schemeClr val="bg1"/>
                </a:solidFill>
                <a:latin typeface="Calibri" panose="020F0502020204030204" pitchFamily="34" charset="0"/>
              </a:rPr>
              <a:t>The scattering of the ten tribes began with the Assyrians, and they were eventually scattered and lost among other peoples of the earth.</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They will remain lost until they turn their hearts to Jesus Christ as part of the Restoration and gathering in the latter days. </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17:13-14</a:t>
            </a:r>
          </a:p>
        </p:txBody>
      </p:sp>
      <p:sp>
        <p:nvSpPr>
          <p:cNvPr id="5" name="Rectangle 4"/>
          <p:cNvSpPr/>
          <p:nvPr/>
        </p:nvSpPr>
        <p:spPr>
          <a:xfrm>
            <a:off x="3048000" y="702615"/>
            <a:ext cx="6096000" cy="646331"/>
          </a:xfrm>
          <a:prstGeom prst="rect">
            <a:avLst/>
          </a:prstGeom>
        </p:spPr>
        <p:txBody>
          <a:bodyPr>
            <a:spAutoFit/>
          </a:bodyPr>
          <a:lstStyle/>
          <a:p>
            <a:r>
              <a:rPr lang="en-US" i="1" dirty="0">
                <a:solidFill>
                  <a:srgbClr val="FFFF00"/>
                </a:solidFill>
                <a:latin typeface="Calibri" panose="020F0502020204030204" pitchFamily="34" charset="0"/>
              </a:rPr>
              <a:t>Because of iniquity, the Lord’s people in Jerusalem do not know of the scattered sheep of Israel. (4)</a:t>
            </a:r>
            <a:endParaRPr lang="en-US" dirty="0">
              <a:solidFill>
                <a:srgbClr val="FFFF00"/>
              </a:solidFill>
              <a:latin typeface="Calibri" panose="020F0502020204030204" pitchFamily="34" charset="0"/>
            </a:endParaRPr>
          </a:p>
        </p:txBody>
      </p:sp>
      <p:sp>
        <p:nvSpPr>
          <p:cNvPr id="2" name="Rectangle 1"/>
          <p:cNvSpPr/>
          <p:nvPr/>
        </p:nvSpPr>
        <p:spPr>
          <a:xfrm>
            <a:off x="5387374" y="1533612"/>
            <a:ext cx="3299429" cy="523220"/>
          </a:xfrm>
          <a:prstGeom prst="rect">
            <a:avLst/>
          </a:prstGeom>
        </p:spPr>
        <p:txBody>
          <a:bodyPr wrap="none">
            <a:spAutoFit/>
          </a:bodyPr>
          <a:lstStyle/>
          <a:p>
            <a:r>
              <a:rPr lang="en-US" sz="2800" dirty="0">
                <a:solidFill>
                  <a:srgbClr val="FF0000"/>
                </a:solidFill>
                <a:latin typeface="Calibri" panose="020F0502020204030204" pitchFamily="34" charset="0"/>
              </a:rPr>
              <a:t>Read 1 Nephi 22:3–5 </a:t>
            </a:r>
          </a:p>
        </p:txBody>
      </p:sp>
      <p:pic>
        <p:nvPicPr>
          <p:cNvPr id="3074" name="Picture 2" descr="http://1.bp.blogspot.com/-oADPe-ihYEY/UxXNfB3DqZI/AAAAAAAAGDs/3YmFF872DRI/s1600/JESUS-CHRIST-SON-GO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157" y="2244183"/>
            <a:ext cx="5283343" cy="415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Seeking to Please</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17:15-17</a:t>
            </a:r>
          </a:p>
        </p:txBody>
      </p:sp>
      <p:grpSp>
        <p:nvGrpSpPr>
          <p:cNvPr id="9" name="Group 8"/>
          <p:cNvGrpSpPr/>
          <p:nvPr/>
        </p:nvGrpSpPr>
        <p:grpSpPr>
          <a:xfrm>
            <a:off x="408999" y="415498"/>
            <a:ext cx="4256506" cy="2331237"/>
            <a:chOff x="408999" y="415498"/>
            <a:chExt cx="4256506" cy="2331237"/>
          </a:xfrm>
        </p:grpSpPr>
        <p:sp>
          <p:nvSpPr>
            <p:cNvPr id="4" name="Rectangle 3"/>
            <p:cNvSpPr/>
            <p:nvPr/>
          </p:nvSpPr>
          <p:spPr>
            <a:xfrm>
              <a:off x="844942" y="1417129"/>
              <a:ext cx="3820563"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What did the Israelites reject?</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What did they follow?</a:t>
              </a:r>
            </a:p>
          </p:txBody>
        </p:sp>
        <p:grpSp>
          <p:nvGrpSpPr>
            <p:cNvPr id="3" name="Group 2"/>
            <p:cNvGrpSpPr/>
            <p:nvPr/>
          </p:nvGrpSpPr>
          <p:grpSpPr>
            <a:xfrm>
              <a:off x="408999" y="415498"/>
              <a:ext cx="1662263" cy="2331237"/>
              <a:chOff x="3846916" y="1104585"/>
              <a:chExt cx="1662263" cy="2331237"/>
            </a:xfrm>
          </p:grpSpPr>
          <p:sp>
            <p:nvSpPr>
              <p:cNvPr id="10" name="Rounded Rectangle 9"/>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Isosceles Triangle 10"/>
              <p:cNvSpPr/>
              <p:nvPr/>
            </p:nvSpPr>
            <p:spPr>
              <a:xfrm rot="5400000">
                <a:off x="4139205" y="888496"/>
                <a:ext cx="1153886" cy="1586063"/>
              </a:xfrm>
              <a:prstGeom prst="triangle">
                <a:avLst/>
              </a:prstGeom>
              <a:solidFill>
                <a:schemeClr val="bg1">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extBox 11"/>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17:15</a:t>
                </a:r>
              </a:p>
            </p:txBody>
          </p:sp>
        </p:grpSp>
      </p:grpSp>
      <p:grpSp>
        <p:nvGrpSpPr>
          <p:cNvPr id="13" name="Group 12"/>
          <p:cNvGrpSpPr/>
          <p:nvPr/>
        </p:nvGrpSpPr>
        <p:grpSpPr>
          <a:xfrm>
            <a:off x="6347532" y="818951"/>
            <a:ext cx="4276438" cy="2331237"/>
            <a:chOff x="6347532" y="818951"/>
            <a:chExt cx="4276438" cy="2331237"/>
          </a:xfrm>
        </p:grpSpPr>
        <p:sp>
          <p:nvSpPr>
            <p:cNvPr id="14" name="Rectangle 13"/>
            <p:cNvSpPr/>
            <p:nvPr/>
          </p:nvSpPr>
          <p:spPr>
            <a:xfrm>
              <a:off x="6803407" y="2048297"/>
              <a:ext cx="3820563"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What did the Israelites leave?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Whom did they serve?</a:t>
              </a:r>
            </a:p>
          </p:txBody>
        </p:sp>
        <p:grpSp>
          <p:nvGrpSpPr>
            <p:cNvPr id="16" name="Group 15"/>
            <p:cNvGrpSpPr/>
            <p:nvPr/>
          </p:nvGrpSpPr>
          <p:grpSpPr>
            <a:xfrm>
              <a:off x="6347532" y="818951"/>
              <a:ext cx="1662263" cy="2331237"/>
              <a:chOff x="3846916" y="1104585"/>
              <a:chExt cx="1662263" cy="2331237"/>
            </a:xfrm>
          </p:grpSpPr>
          <p:sp>
            <p:nvSpPr>
              <p:cNvPr id="17" name="Rounded Rectangle 16"/>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Isosceles Triangle 17"/>
              <p:cNvSpPr/>
              <p:nvPr/>
            </p:nvSpPr>
            <p:spPr>
              <a:xfrm rot="5400000">
                <a:off x="4139205" y="888496"/>
                <a:ext cx="1153886" cy="1586063"/>
              </a:xfrm>
              <a:prstGeom prst="triangle">
                <a:avLst/>
              </a:prstGeom>
              <a:solidFill>
                <a:schemeClr val="tx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Box 18"/>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17:16</a:t>
                </a:r>
              </a:p>
            </p:txBody>
          </p:sp>
        </p:grpSp>
      </p:grpSp>
      <p:grpSp>
        <p:nvGrpSpPr>
          <p:cNvPr id="8" name="Group 7"/>
          <p:cNvGrpSpPr/>
          <p:nvPr/>
        </p:nvGrpSpPr>
        <p:grpSpPr>
          <a:xfrm>
            <a:off x="1223763" y="3493594"/>
            <a:ext cx="6347096" cy="2331237"/>
            <a:chOff x="3964801" y="3932659"/>
            <a:chExt cx="6347096" cy="2331237"/>
          </a:xfrm>
        </p:grpSpPr>
        <p:sp>
          <p:nvSpPr>
            <p:cNvPr id="15" name="Rectangle 14"/>
            <p:cNvSpPr/>
            <p:nvPr/>
          </p:nvSpPr>
          <p:spPr>
            <a:xfrm>
              <a:off x="4761605" y="5013768"/>
              <a:ext cx="5550292"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What did the Israelites do to their children?</a:t>
              </a:r>
            </a:p>
            <a:p>
              <a:pPr fontAlgn="base"/>
              <a:r>
                <a:rPr lang="en-US" sz="2000" dirty="0">
                  <a:solidFill>
                    <a:schemeClr val="bg1"/>
                  </a:solidFill>
                  <a:latin typeface="Calibri" panose="020F0502020204030204" pitchFamily="34" charset="0"/>
                </a:rPr>
                <a:t> </a:t>
              </a:r>
            </a:p>
            <a:p>
              <a:pPr fontAlgn="base"/>
              <a:r>
                <a:rPr lang="en-US" sz="2000" dirty="0">
                  <a:solidFill>
                    <a:schemeClr val="bg1"/>
                  </a:solidFill>
                  <a:latin typeface="Calibri" panose="020F0502020204030204" pitchFamily="34" charset="0"/>
                </a:rPr>
                <a:t>What things did they turn to for revelation?</a:t>
              </a:r>
            </a:p>
          </p:txBody>
        </p:sp>
        <p:grpSp>
          <p:nvGrpSpPr>
            <p:cNvPr id="20" name="Group 19"/>
            <p:cNvGrpSpPr/>
            <p:nvPr/>
          </p:nvGrpSpPr>
          <p:grpSpPr>
            <a:xfrm>
              <a:off x="3964801" y="3932659"/>
              <a:ext cx="1662263" cy="2331237"/>
              <a:chOff x="3846916" y="1104585"/>
              <a:chExt cx="1662263" cy="2331237"/>
            </a:xfrm>
          </p:grpSpPr>
          <p:sp>
            <p:nvSpPr>
              <p:cNvPr id="21" name="Rounded Rectangle 2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Isosceles Triangle 21"/>
              <p:cNvSpPr/>
              <p:nvPr/>
            </p:nvSpPr>
            <p:spPr>
              <a:xfrm rot="5400000">
                <a:off x="4139205" y="888496"/>
                <a:ext cx="1153886" cy="1586063"/>
              </a:xfrm>
              <a:prstGeom prst="triangle">
                <a:avLst/>
              </a:prstGeom>
              <a:solidFill>
                <a:schemeClr val="accent1">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Box 2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17:17</a:t>
                </a:r>
              </a:p>
            </p:txBody>
          </p:sp>
        </p:grpSp>
      </p:grpSp>
      <p:grpSp>
        <p:nvGrpSpPr>
          <p:cNvPr id="26" name="Group 25"/>
          <p:cNvGrpSpPr/>
          <p:nvPr/>
        </p:nvGrpSpPr>
        <p:grpSpPr>
          <a:xfrm>
            <a:off x="7780257" y="3638952"/>
            <a:ext cx="3680202" cy="2626522"/>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902971" y="100866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8" name="Rectangle 27"/>
            <p:cNvSpPr/>
            <p:nvPr/>
          </p:nvSpPr>
          <p:spPr>
            <a:xfrm>
              <a:off x="842492" y="1138298"/>
              <a:ext cx="2293346" cy="1143208"/>
            </a:xfrm>
            <a:prstGeom prst="rect">
              <a:avLst/>
            </a:prstGeom>
          </p:spPr>
          <p:txBody>
            <a:bodyPr wrap="square">
              <a:spAutoFit/>
            </a:bodyPr>
            <a:lstStyle/>
            <a:p>
              <a:pPr algn="ctr"/>
              <a:r>
                <a:rPr lang="en-US" b="1" dirty="0">
                  <a:latin typeface="Calibri" panose="020F0502020204030204" pitchFamily="34" charset="0"/>
                </a:rPr>
                <a:t>When we seek to please others above God, we lose His protection</a:t>
              </a:r>
              <a:endParaRPr lang="en-US" i="1" dirty="0">
                <a:latin typeface="Calibri" panose="020F0502020204030204" pitchFamily="34" charset="0"/>
              </a:endParaRPr>
            </a:p>
          </p:txBody>
        </p:sp>
      </p:grpSp>
    </p:spTree>
    <p:extLst>
      <p:ext uri="{BB962C8B-B14F-4D97-AF65-F5344CB8AC3E}">
        <p14:creationId xmlns:p14="http://schemas.microsoft.com/office/powerpoint/2010/main" val="40599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out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Loss of Protection </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17:18-23</a:t>
            </a:r>
          </a:p>
        </p:txBody>
      </p:sp>
      <p:grpSp>
        <p:nvGrpSpPr>
          <p:cNvPr id="7" name="Group 6"/>
          <p:cNvGrpSpPr/>
          <p:nvPr/>
        </p:nvGrpSpPr>
        <p:grpSpPr>
          <a:xfrm>
            <a:off x="601079" y="396300"/>
            <a:ext cx="2868357" cy="2331237"/>
            <a:chOff x="608175" y="1335019"/>
            <a:chExt cx="2868357" cy="2331237"/>
          </a:xfrm>
        </p:grpSpPr>
        <p:grpSp>
          <p:nvGrpSpPr>
            <p:cNvPr id="24" name="Group 23"/>
            <p:cNvGrpSpPr/>
            <p:nvPr/>
          </p:nvGrpSpPr>
          <p:grpSpPr>
            <a:xfrm>
              <a:off x="608175" y="1335019"/>
              <a:ext cx="1662263" cy="2331237"/>
              <a:chOff x="3846916" y="1104585"/>
              <a:chExt cx="1662263" cy="2331237"/>
            </a:xfrm>
          </p:grpSpPr>
          <p:sp>
            <p:nvSpPr>
              <p:cNvPr id="26" name="Rounded Rectangle 25"/>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Isosceles Triangle 26"/>
              <p:cNvSpPr/>
              <p:nvPr/>
            </p:nvSpPr>
            <p:spPr>
              <a:xfrm rot="5400000">
                <a:off x="4139205" y="888496"/>
                <a:ext cx="1153886" cy="1586063"/>
              </a:xfrm>
              <a:prstGeom prst="triangle">
                <a:avLst/>
              </a:prstGeom>
              <a:solidFill>
                <a:schemeClr val="accent6">
                  <a:lumMod val="75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Box 27"/>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17:18</a:t>
                </a:r>
              </a:p>
            </p:txBody>
          </p:sp>
        </p:grpSp>
        <p:sp>
          <p:nvSpPr>
            <p:cNvPr id="29" name="Rectangle 28"/>
            <p:cNvSpPr/>
            <p:nvPr/>
          </p:nvSpPr>
          <p:spPr>
            <a:xfrm>
              <a:off x="1098761" y="2448195"/>
              <a:ext cx="2377771"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Removed them (Israel) out of his sight</a:t>
              </a:r>
            </a:p>
          </p:txBody>
        </p:sp>
      </p:grpSp>
      <p:grpSp>
        <p:nvGrpSpPr>
          <p:cNvPr id="5" name="Group 4"/>
          <p:cNvGrpSpPr/>
          <p:nvPr/>
        </p:nvGrpSpPr>
        <p:grpSpPr>
          <a:xfrm>
            <a:off x="1652154" y="2968564"/>
            <a:ext cx="2291243" cy="2331237"/>
            <a:chOff x="2985946" y="3566745"/>
            <a:chExt cx="2291243" cy="2331237"/>
          </a:xfrm>
        </p:grpSpPr>
        <p:grpSp>
          <p:nvGrpSpPr>
            <p:cNvPr id="30" name="Group 29"/>
            <p:cNvGrpSpPr/>
            <p:nvPr/>
          </p:nvGrpSpPr>
          <p:grpSpPr>
            <a:xfrm>
              <a:off x="2985946" y="3566745"/>
              <a:ext cx="1662263" cy="2331237"/>
              <a:chOff x="3846916" y="1104585"/>
              <a:chExt cx="1662263" cy="2331237"/>
            </a:xfrm>
          </p:grpSpPr>
          <p:sp>
            <p:nvSpPr>
              <p:cNvPr id="31" name="Rounded Rectangle 3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Isosceles Triangle 31"/>
              <p:cNvSpPr/>
              <p:nvPr/>
            </p:nvSpPr>
            <p:spPr>
              <a:xfrm rot="5400000">
                <a:off x="4139205" y="888496"/>
                <a:ext cx="1153886" cy="1586063"/>
              </a:xfrm>
              <a:prstGeom prst="triangle">
                <a:avLst/>
              </a:prstGeom>
              <a:solidFill>
                <a:schemeClr val="tx2">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extBox 3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17:19</a:t>
                </a:r>
              </a:p>
            </p:txBody>
          </p:sp>
        </p:grpSp>
        <p:sp>
          <p:nvSpPr>
            <p:cNvPr id="34" name="Rectangle 33"/>
            <p:cNvSpPr/>
            <p:nvPr/>
          </p:nvSpPr>
          <p:spPr>
            <a:xfrm>
              <a:off x="3476533" y="4679921"/>
              <a:ext cx="1800656"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Judah followed the statutes of Israel</a:t>
              </a:r>
            </a:p>
          </p:txBody>
        </p:sp>
      </p:grpSp>
      <p:grpSp>
        <p:nvGrpSpPr>
          <p:cNvPr id="35" name="Group 34"/>
          <p:cNvGrpSpPr/>
          <p:nvPr/>
        </p:nvGrpSpPr>
        <p:grpSpPr>
          <a:xfrm>
            <a:off x="4653379" y="4298630"/>
            <a:ext cx="3277137" cy="2331237"/>
            <a:chOff x="2985946" y="3566745"/>
            <a:chExt cx="3277137" cy="2331237"/>
          </a:xfrm>
        </p:grpSpPr>
        <p:grpSp>
          <p:nvGrpSpPr>
            <p:cNvPr id="36" name="Group 35"/>
            <p:cNvGrpSpPr/>
            <p:nvPr/>
          </p:nvGrpSpPr>
          <p:grpSpPr>
            <a:xfrm>
              <a:off x="2985946" y="3566745"/>
              <a:ext cx="1662263" cy="2331237"/>
              <a:chOff x="3846916" y="1104585"/>
              <a:chExt cx="1662263" cy="2331237"/>
            </a:xfrm>
          </p:grpSpPr>
          <p:sp>
            <p:nvSpPr>
              <p:cNvPr id="38" name="Rounded Rectangle 37"/>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Isosceles Triangle 38"/>
              <p:cNvSpPr/>
              <p:nvPr/>
            </p:nvSpPr>
            <p:spPr>
              <a:xfrm rot="5400000">
                <a:off x="4139205" y="888496"/>
                <a:ext cx="1153886" cy="1586063"/>
              </a:xfrm>
              <a:prstGeom prst="triangle">
                <a:avLst/>
              </a:prstGeom>
              <a:solidFill>
                <a:srgbClr val="FF0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extBox 39"/>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17:20</a:t>
                </a:r>
              </a:p>
            </p:txBody>
          </p:sp>
        </p:grpSp>
        <p:sp>
          <p:nvSpPr>
            <p:cNvPr id="37" name="Rectangle 36"/>
            <p:cNvSpPr/>
            <p:nvPr/>
          </p:nvSpPr>
          <p:spPr>
            <a:xfrm>
              <a:off x="3401935" y="4667893"/>
              <a:ext cx="2861148" cy="1015663"/>
            </a:xfrm>
            <a:prstGeom prst="rect">
              <a:avLst/>
            </a:prstGeom>
          </p:spPr>
          <p:txBody>
            <a:bodyPr wrap="square">
              <a:spAutoFit/>
            </a:bodyPr>
            <a:lstStyle/>
            <a:p>
              <a:pPr fontAlgn="base"/>
              <a:r>
                <a:rPr lang="en-US" sz="2000" dirty="0">
                  <a:solidFill>
                    <a:schemeClr val="bg1"/>
                  </a:solidFill>
                  <a:latin typeface="Calibri" panose="020F0502020204030204" pitchFamily="34" charset="0"/>
                </a:rPr>
                <a:t>All of Israel was rejected and delivered into the hands of their enemies</a:t>
              </a:r>
            </a:p>
          </p:txBody>
        </p:sp>
      </p:grpSp>
      <p:grpSp>
        <p:nvGrpSpPr>
          <p:cNvPr id="41" name="Group 40"/>
          <p:cNvGrpSpPr/>
          <p:nvPr/>
        </p:nvGrpSpPr>
        <p:grpSpPr>
          <a:xfrm>
            <a:off x="8403424" y="3567712"/>
            <a:ext cx="2868357" cy="2331237"/>
            <a:chOff x="2985946" y="3566745"/>
            <a:chExt cx="2868357" cy="2331237"/>
          </a:xfrm>
        </p:grpSpPr>
        <p:grpSp>
          <p:nvGrpSpPr>
            <p:cNvPr id="42" name="Group 41"/>
            <p:cNvGrpSpPr/>
            <p:nvPr/>
          </p:nvGrpSpPr>
          <p:grpSpPr>
            <a:xfrm>
              <a:off x="2985946" y="3566745"/>
              <a:ext cx="1662263" cy="2331237"/>
              <a:chOff x="3846916" y="1104585"/>
              <a:chExt cx="1662263" cy="2331237"/>
            </a:xfrm>
          </p:grpSpPr>
          <p:sp>
            <p:nvSpPr>
              <p:cNvPr id="44" name="Rounded Rectangle 43"/>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Isosceles Triangle 44"/>
              <p:cNvSpPr/>
              <p:nvPr/>
            </p:nvSpPr>
            <p:spPr>
              <a:xfrm rot="5400000">
                <a:off x="4139205" y="888496"/>
                <a:ext cx="1153886" cy="1586063"/>
              </a:xfrm>
              <a:prstGeom prst="triangle">
                <a:avLst/>
              </a:prstGeom>
              <a:solidFill>
                <a:schemeClr val="accent4">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TextBox 46"/>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17:21</a:t>
                </a:r>
              </a:p>
            </p:txBody>
          </p:sp>
        </p:grpSp>
        <p:sp>
          <p:nvSpPr>
            <p:cNvPr id="43" name="Rectangle 42"/>
            <p:cNvSpPr/>
            <p:nvPr/>
          </p:nvSpPr>
          <p:spPr>
            <a:xfrm>
              <a:off x="3476532" y="4679921"/>
              <a:ext cx="2377771" cy="707886"/>
            </a:xfrm>
            <a:prstGeom prst="rect">
              <a:avLst/>
            </a:prstGeom>
          </p:spPr>
          <p:txBody>
            <a:bodyPr wrap="square">
              <a:spAutoFit/>
            </a:bodyPr>
            <a:lstStyle/>
            <a:p>
              <a:pPr fontAlgn="base"/>
              <a:r>
                <a:rPr lang="en-US" sz="2000" dirty="0">
                  <a:solidFill>
                    <a:schemeClr val="bg1"/>
                  </a:solidFill>
                  <a:latin typeface="Calibri" panose="020F0502020204030204" pitchFamily="34" charset="0"/>
                </a:rPr>
                <a:t>Jeroboam made Israel sin</a:t>
              </a:r>
            </a:p>
          </p:txBody>
        </p:sp>
      </p:grpSp>
      <p:grpSp>
        <p:nvGrpSpPr>
          <p:cNvPr id="48" name="Group 47"/>
          <p:cNvGrpSpPr/>
          <p:nvPr/>
        </p:nvGrpSpPr>
        <p:grpSpPr>
          <a:xfrm>
            <a:off x="9378586" y="796377"/>
            <a:ext cx="2868357" cy="2331237"/>
            <a:chOff x="2985946" y="3566745"/>
            <a:chExt cx="2868357" cy="2331237"/>
          </a:xfrm>
        </p:grpSpPr>
        <p:grpSp>
          <p:nvGrpSpPr>
            <p:cNvPr id="49" name="Group 48"/>
            <p:cNvGrpSpPr/>
            <p:nvPr/>
          </p:nvGrpSpPr>
          <p:grpSpPr>
            <a:xfrm>
              <a:off x="2985946" y="3566745"/>
              <a:ext cx="1662263" cy="2331237"/>
              <a:chOff x="3846916" y="1104585"/>
              <a:chExt cx="1662263" cy="2331237"/>
            </a:xfrm>
          </p:grpSpPr>
          <p:sp>
            <p:nvSpPr>
              <p:cNvPr id="51" name="Rounded Rectangle 5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Isosceles Triangle 51"/>
              <p:cNvSpPr/>
              <p:nvPr/>
            </p:nvSpPr>
            <p:spPr>
              <a:xfrm rot="5400000">
                <a:off x="4139205" y="888496"/>
                <a:ext cx="1153886" cy="1586063"/>
              </a:xfrm>
              <a:prstGeom prst="triangle">
                <a:avLst/>
              </a:prstGeom>
              <a:solidFill>
                <a:schemeClr val="tx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extBox 5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17:23</a:t>
                </a:r>
              </a:p>
            </p:txBody>
          </p:sp>
        </p:grpSp>
        <p:sp>
          <p:nvSpPr>
            <p:cNvPr id="50" name="Rectangle 49"/>
            <p:cNvSpPr/>
            <p:nvPr/>
          </p:nvSpPr>
          <p:spPr>
            <a:xfrm>
              <a:off x="3476532" y="4679921"/>
              <a:ext cx="2377771" cy="707886"/>
            </a:xfrm>
            <a:prstGeom prst="rect">
              <a:avLst/>
            </a:prstGeom>
          </p:spPr>
          <p:txBody>
            <a:bodyPr wrap="square">
              <a:spAutoFit/>
            </a:bodyPr>
            <a:lstStyle/>
            <a:p>
              <a:pPr fontAlgn="base"/>
              <a:r>
                <a:rPr lang="en-US" sz="2000" dirty="0">
                  <a:solidFill>
                    <a:schemeClr val="bg1"/>
                  </a:solidFill>
                  <a:latin typeface="Calibri" panose="020F0502020204030204" pitchFamily="34" charset="0"/>
                </a:rPr>
                <a:t>Israel was taken captive by Assyria</a:t>
              </a:r>
            </a:p>
          </p:txBody>
        </p:sp>
      </p:grpSp>
      <p:grpSp>
        <p:nvGrpSpPr>
          <p:cNvPr id="8" name="Group 7"/>
          <p:cNvGrpSpPr/>
          <p:nvPr/>
        </p:nvGrpSpPr>
        <p:grpSpPr>
          <a:xfrm>
            <a:off x="3943397" y="767195"/>
            <a:ext cx="4194512" cy="3424475"/>
            <a:chOff x="3920230" y="720179"/>
            <a:chExt cx="4194512" cy="3424475"/>
          </a:xfrm>
        </p:grpSpPr>
        <p:pic>
          <p:nvPicPr>
            <p:cNvPr id="4098" name="Picture 2" descr="https://upload.wikimedia.org/wikipedia/commons/8/8f/Tissot_The_Flight_of_the_Priso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644" y="869090"/>
              <a:ext cx="3848326" cy="28956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framefinders.com/wp-content/uploads/2012/11/12-034AA-1-670x547.png"/>
            <p:cNvPicPr>
              <a:picLocks noChangeAspect="1" noChangeArrowheads="1"/>
            </p:cNvPicPr>
            <p:nvPr/>
          </p:nvPicPr>
          <p:blipFill>
            <a:blip r:embed="rId4" cstate="print"/>
            <a:srcRect/>
            <a:stretch>
              <a:fillRect/>
            </a:stretch>
          </p:blipFill>
          <p:spPr bwMode="auto">
            <a:xfrm>
              <a:off x="3920230" y="720179"/>
              <a:ext cx="4194512" cy="3424475"/>
            </a:xfrm>
            <a:prstGeom prst="rect">
              <a:avLst/>
            </a:prstGeom>
            <a:noFill/>
          </p:spPr>
        </p:pic>
      </p:grpSp>
    </p:spTree>
    <p:extLst>
      <p:ext uri="{BB962C8B-B14F-4D97-AF65-F5344CB8AC3E}">
        <p14:creationId xmlns:p14="http://schemas.microsoft.com/office/powerpoint/2010/main" val="13402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Who Were Lost? </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(6)</a:t>
            </a:r>
            <a:endParaRPr lang="en-US" dirty="0">
              <a:solidFill>
                <a:schemeClr val="bg1"/>
              </a:solidFill>
              <a:latin typeface="Calibri" panose="020F0502020204030204" pitchFamily="34" charset="0"/>
            </a:endParaRPr>
          </a:p>
        </p:txBody>
      </p:sp>
      <p:sp>
        <p:nvSpPr>
          <p:cNvPr id="4" name="Rectangle 3"/>
          <p:cNvSpPr/>
          <p:nvPr/>
        </p:nvSpPr>
        <p:spPr>
          <a:xfrm>
            <a:off x="411816" y="939639"/>
            <a:ext cx="4250720" cy="3970318"/>
          </a:xfrm>
          <a:prstGeom prst="rect">
            <a:avLst/>
          </a:prstGeom>
        </p:spPr>
        <p:txBody>
          <a:bodyPr wrap="square">
            <a:spAutoFit/>
          </a:bodyPr>
          <a:lstStyle/>
          <a:p>
            <a:pPr fontAlgn="base"/>
            <a:r>
              <a:rPr lang="en-US" dirty="0">
                <a:solidFill>
                  <a:schemeClr val="bg1"/>
                </a:solidFill>
                <a:latin typeface="Calibri" panose="020F0502020204030204" pitchFamily="34" charset="0"/>
              </a:rPr>
              <a:t>Assyria practiced a policy of deporting and relocating conquered peoples. Thus, they moved Israelites to foreign lands and brought other foreign captives into the land Israel had possessed.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foreign peoples that the Assyrians moved into the land of Israel after the conquest were the ancestors of the people who became the Samaritans.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These chapters relate the origins of the animosity between Jews and Samaritans.</a:t>
            </a:r>
          </a:p>
          <a:p>
            <a:pPr fontAlgn="base"/>
            <a:endParaRPr lang="en-US" dirty="0">
              <a:solidFill>
                <a:schemeClr val="bg1"/>
              </a:solidFill>
              <a:latin typeface="Calibri" panose="020F0502020204030204" pitchFamily="34" charset="0"/>
            </a:endParaRPr>
          </a:p>
        </p:txBody>
      </p:sp>
      <p:sp>
        <p:nvSpPr>
          <p:cNvPr id="46" name="Rectangle 45"/>
          <p:cNvSpPr/>
          <p:nvPr/>
        </p:nvSpPr>
        <p:spPr>
          <a:xfrm>
            <a:off x="176425" y="6398213"/>
            <a:ext cx="1431802" cy="369332"/>
          </a:xfrm>
          <a:prstGeom prst="rect">
            <a:avLst/>
          </a:prstGeom>
        </p:spPr>
        <p:txBody>
          <a:bodyPr wrap="none">
            <a:spAutoFit/>
          </a:bodyPr>
          <a:lstStyle/>
          <a:p>
            <a:r>
              <a:rPr lang="en-US" dirty="0">
                <a:solidFill>
                  <a:schemeClr val="bg1"/>
                </a:solidFill>
                <a:latin typeface="Calibri" panose="020F0502020204030204" pitchFamily="34" charset="0"/>
              </a:rPr>
              <a:t>2 Kings 17:18</a:t>
            </a:r>
          </a:p>
        </p:txBody>
      </p:sp>
      <p:sp>
        <p:nvSpPr>
          <p:cNvPr id="3" name="Rectangle 2"/>
          <p:cNvSpPr/>
          <p:nvPr/>
        </p:nvSpPr>
        <p:spPr>
          <a:xfrm>
            <a:off x="3523650" y="4996909"/>
            <a:ext cx="8063620" cy="1477328"/>
          </a:xfrm>
          <a:prstGeom prst="rect">
            <a:avLst/>
          </a:prstGeom>
        </p:spPr>
        <p:txBody>
          <a:bodyPr wrap="square">
            <a:spAutoFit/>
          </a:bodyPr>
          <a:lstStyle/>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statement that ‘there was none left but the tribe of Judah only’ can be understood correctly only if one realizes that at this time Benjamin, Levi, and all other Israelites who had left the nation of Israel and joined Judah were included under the title of Judah [for Judah was the chief tribe in the south]. </a:t>
            </a:r>
          </a:p>
        </p:txBody>
      </p:sp>
      <p:pic>
        <p:nvPicPr>
          <p:cNvPr id="11" name="Picture 2" descr="https://www.lds.org/scriptures/bc/images/03990_000_bible-ma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148" y="1142856"/>
            <a:ext cx="5123884" cy="38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Scattering</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(6)</a:t>
            </a:r>
            <a:endParaRPr lang="en-US" dirty="0">
              <a:solidFill>
                <a:schemeClr val="bg1"/>
              </a:solidFill>
              <a:latin typeface="Calibri" panose="020F0502020204030204" pitchFamily="34" charset="0"/>
            </a:endParaRPr>
          </a:p>
        </p:txBody>
      </p:sp>
      <p:sp>
        <p:nvSpPr>
          <p:cNvPr id="4" name="Rectangle 3"/>
          <p:cNvSpPr/>
          <p:nvPr/>
        </p:nvSpPr>
        <p:spPr>
          <a:xfrm>
            <a:off x="3716330" y="1404099"/>
            <a:ext cx="5065531" cy="3970318"/>
          </a:xfrm>
          <a:prstGeom prst="rect">
            <a:avLst/>
          </a:prstGeom>
        </p:spPr>
        <p:txBody>
          <a:bodyPr wrap="square">
            <a:spAutoFit/>
          </a:bodyPr>
          <a:lstStyle/>
          <a:p>
            <a:pPr fontAlgn="base"/>
            <a:r>
              <a:rPr lang="en-US" dirty="0">
                <a:solidFill>
                  <a:schemeClr val="bg1"/>
                </a:solidFill>
                <a:latin typeface="Calibri" panose="020F0502020204030204" pitchFamily="34" charset="0"/>
              </a:rPr>
              <a:t>The ten tribes carried into captivity at this time were Reuben, Simeon, Issachar, Zebulon, Gad, Dan, Asher, Naphtali, Ephraim, and Manasseh. [Ephraim was the chief tribe in this northern kingdom and as such the northern tribes or the tribes of Israel were often collectively called Ephraim.]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three remaining tribes were Judah, Benjamin, and Levi. Some of the tribe of Levi were still with Israel (the ten tribes), however, and some of Ephraim, Manasseh, and other tribes were with Judah, [such as Lehi, who was descended from Manasseh (see Alma 10:3)]. So, the division is not as clear as a superficial reading might indicate”</a:t>
            </a:r>
          </a:p>
        </p:txBody>
      </p:sp>
      <p:grpSp>
        <p:nvGrpSpPr>
          <p:cNvPr id="7" name="Group 6"/>
          <p:cNvGrpSpPr/>
          <p:nvPr/>
        </p:nvGrpSpPr>
        <p:grpSpPr>
          <a:xfrm>
            <a:off x="244129" y="269169"/>
            <a:ext cx="928297" cy="1043818"/>
            <a:chOff x="6812404" y="4782789"/>
            <a:chExt cx="849134" cy="954803"/>
          </a:xfrm>
        </p:grpSpPr>
        <p:grpSp>
          <p:nvGrpSpPr>
            <p:cNvPr id="8" name="Group 7"/>
            <p:cNvGrpSpPr/>
            <p:nvPr/>
          </p:nvGrpSpPr>
          <p:grpSpPr>
            <a:xfrm>
              <a:off x="6812404" y="4782789"/>
              <a:ext cx="849134" cy="954803"/>
              <a:chOff x="6812404" y="4014427"/>
              <a:chExt cx="1532462" cy="1723166"/>
            </a:xfrm>
          </p:grpSpPr>
          <p:sp>
            <p:nvSpPr>
              <p:cNvPr id="20" name="Rectangle 1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21" name="Frame 2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9" name="Group 8"/>
            <p:cNvGrpSpPr/>
            <p:nvPr/>
          </p:nvGrpSpPr>
          <p:grpSpPr>
            <a:xfrm>
              <a:off x="6888541" y="4860256"/>
              <a:ext cx="657510" cy="817888"/>
              <a:chOff x="1717426" y="610207"/>
              <a:chExt cx="1272475" cy="1582855"/>
            </a:xfrm>
          </p:grpSpPr>
          <p:sp>
            <p:nvSpPr>
              <p:cNvPr id="10" name="Cloud 9"/>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 name="Cloud 10"/>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 name="Cloud 11"/>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 name="Oval 12"/>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 name="Cloud 13"/>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5" name="Rounded Rectangle 14"/>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pic>
            <p:nvPicPr>
              <p:cNvPr id="16"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7" name="Trapezoid 16"/>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18" name="Cloud 17"/>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 name="Oval 18"/>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22" name="Group 21"/>
          <p:cNvGrpSpPr/>
          <p:nvPr/>
        </p:nvGrpSpPr>
        <p:grpSpPr>
          <a:xfrm>
            <a:off x="1294466" y="250991"/>
            <a:ext cx="950525" cy="1030559"/>
            <a:chOff x="7001463" y="2112155"/>
            <a:chExt cx="459033" cy="507700"/>
          </a:xfrm>
        </p:grpSpPr>
        <p:grpSp>
          <p:nvGrpSpPr>
            <p:cNvPr id="23" name="Group 22"/>
            <p:cNvGrpSpPr/>
            <p:nvPr/>
          </p:nvGrpSpPr>
          <p:grpSpPr>
            <a:xfrm>
              <a:off x="7001463" y="2112155"/>
              <a:ext cx="459033" cy="507700"/>
              <a:chOff x="6812404" y="4014427"/>
              <a:chExt cx="1532462" cy="1723166"/>
            </a:xfrm>
          </p:grpSpPr>
          <p:sp>
            <p:nvSpPr>
              <p:cNvPr id="102" name="Rectangle 1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103" name="Frame 1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24" name="Group 23"/>
            <p:cNvGrpSpPr/>
            <p:nvPr/>
          </p:nvGrpSpPr>
          <p:grpSpPr>
            <a:xfrm>
              <a:off x="7063108" y="2172832"/>
              <a:ext cx="360734" cy="404463"/>
              <a:chOff x="1497157" y="344790"/>
              <a:chExt cx="1300625" cy="1383924"/>
            </a:xfrm>
          </p:grpSpPr>
          <p:sp>
            <p:nvSpPr>
              <p:cNvPr id="26" name="Trapezoid 25"/>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grpSp>
            <p:nvGrpSpPr>
              <p:cNvPr id="27" name="Group 26"/>
              <p:cNvGrpSpPr/>
              <p:nvPr/>
            </p:nvGrpSpPr>
            <p:grpSpPr>
              <a:xfrm>
                <a:off x="1497157" y="344790"/>
                <a:ext cx="1300625" cy="1347713"/>
                <a:chOff x="1735183" y="108823"/>
                <a:chExt cx="1300625" cy="1347713"/>
              </a:xfrm>
            </p:grpSpPr>
            <p:sp>
              <p:nvSpPr>
                <p:cNvPr id="28" name="Cloud 27"/>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9" name="Cloud 28"/>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 name="Isosceles Triangle 29"/>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1" name="Oval 30"/>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 name="Cloud 31"/>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3" name="Rounded Rectangle 32"/>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4" name="Group 33"/>
                <p:cNvGrpSpPr/>
                <p:nvPr/>
              </p:nvGrpSpPr>
              <p:grpSpPr>
                <a:xfrm>
                  <a:off x="1891332" y="305708"/>
                  <a:ext cx="933596" cy="288192"/>
                  <a:chOff x="3811872" y="17998"/>
                  <a:chExt cx="805120" cy="270515"/>
                </a:xfrm>
              </p:grpSpPr>
              <p:grpSp>
                <p:nvGrpSpPr>
                  <p:cNvPr id="35" name="Group 34"/>
                  <p:cNvGrpSpPr/>
                  <p:nvPr/>
                </p:nvGrpSpPr>
                <p:grpSpPr>
                  <a:xfrm>
                    <a:off x="3811872" y="17998"/>
                    <a:ext cx="627615" cy="262087"/>
                    <a:chOff x="4649991" y="5423557"/>
                    <a:chExt cx="2704332" cy="1129307"/>
                  </a:xfrm>
                </p:grpSpPr>
                <p:grpSp>
                  <p:nvGrpSpPr>
                    <p:cNvPr id="50" name="Group 49"/>
                    <p:cNvGrpSpPr/>
                    <p:nvPr/>
                  </p:nvGrpSpPr>
                  <p:grpSpPr>
                    <a:xfrm>
                      <a:off x="4649991" y="5427911"/>
                      <a:ext cx="516959" cy="1119063"/>
                      <a:chOff x="4649991" y="5427911"/>
                      <a:chExt cx="516959" cy="1119063"/>
                    </a:xfrm>
                  </p:grpSpPr>
                  <p:grpSp>
                    <p:nvGrpSpPr>
                      <p:cNvPr id="90" name="Group 118"/>
                      <p:cNvGrpSpPr/>
                      <p:nvPr/>
                    </p:nvGrpSpPr>
                    <p:grpSpPr>
                      <a:xfrm rot="1912894">
                        <a:off x="4649991" y="5427911"/>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91" name="Group 118"/>
                      <p:cNvGrpSpPr/>
                      <p:nvPr/>
                    </p:nvGrpSpPr>
                    <p:grpSpPr>
                      <a:xfrm rot="19542321">
                        <a:off x="4845934" y="5440973"/>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nvGrpSpPr>
                    <p:cNvPr id="51" name="Group 50"/>
                    <p:cNvGrpSpPr/>
                    <p:nvPr/>
                  </p:nvGrpSpPr>
                  <p:grpSpPr>
                    <a:xfrm rot="10800000">
                      <a:off x="5378679" y="5433801"/>
                      <a:ext cx="516959" cy="1119063"/>
                      <a:chOff x="4649991" y="5427911"/>
                      <a:chExt cx="516959" cy="1119063"/>
                    </a:xfrm>
                  </p:grpSpPr>
                  <p:grpSp>
                    <p:nvGrpSpPr>
                      <p:cNvPr id="78" name="Group 118"/>
                      <p:cNvGrpSpPr/>
                      <p:nvPr/>
                    </p:nvGrpSpPr>
                    <p:grpSpPr>
                      <a:xfrm rot="1912894">
                        <a:off x="4649991" y="5427911"/>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79" name="Group 118"/>
                      <p:cNvGrpSpPr/>
                      <p:nvPr/>
                    </p:nvGrpSpPr>
                    <p:grpSpPr>
                      <a:xfrm rot="19542321">
                        <a:off x="4845934" y="5440973"/>
                        <a:ext cx="321016" cy="1106001"/>
                        <a:chOff x="2438400" y="990600"/>
                        <a:chExt cx="762000" cy="3200400"/>
                      </a:xfrm>
                    </p:grpSpPr>
                    <p:sp>
                      <p:nvSpPr>
                        <p:cNvPr id="80" name="Pentagon 7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1" name="Plaque 8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2" name="Rounded Rectangle 8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83" name="Donut 8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84" name="Donut 8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nvGrpSpPr>
                    <p:cNvPr id="52" name="Group 51"/>
                    <p:cNvGrpSpPr/>
                    <p:nvPr/>
                  </p:nvGrpSpPr>
                  <p:grpSpPr>
                    <a:xfrm>
                      <a:off x="6108676" y="5423557"/>
                      <a:ext cx="516959" cy="1119063"/>
                      <a:chOff x="4649991" y="5427911"/>
                      <a:chExt cx="516959" cy="1119063"/>
                    </a:xfrm>
                  </p:grpSpPr>
                  <p:grpSp>
                    <p:nvGrpSpPr>
                      <p:cNvPr id="66" name="Group 118"/>
                      <p:cNvGrpSpPr/>
                      <p:nvPr/>
                    </p:nvGrpSpPr>
                    <p:grpSpPr>
                      <a:xfrm rot="1912894">
                        <a:off x="4649991" y="5427911"/>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67" name="Group 118"/>
                      <p:cNvGrpSpPr/>
                      <p:nvPr/>
                    </p:nvGrpSpPr>
                    <p:grpSpPr>
                      <a:xfrm rot="19542321">
                        <a:off x="4845934" y="5440973"/>
                        <a:ext cx="321016" cy="1106001"/>
                        <a:chOff x="2438400" y="990600"/>
                        <a:chExt cx="762000" cy="3200400"/>
                      </a:xfrm>
                    </p:grpSpPr>
                    <p:sp>
                      <p:nvSpPr>
                        <p:cNvPr id="68" name="Pentagon 6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 name="Plaque 6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 name="Rounded Rectangle 6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1" name="Donut 7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72" name="Donut 7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nvGrpSpPr>
                    <p:cNvPr id="53" name="Group 52"/>
                    <p:cNvGrpSpPr/>
                    <p:nvPr/>
                  </p:nvGrpSpPr>
                  <p:grpSpPr>
                    <a:xfrm rot="10800000">
                      <a:off x="6837364" y="5429447"/>
                      <a:ext cx="516959" cy="1119063"/>
                      <a:chOff x="4649991" y="5427911"/>
                      <a:chExt cx="516959" cy="1119063"/>
                    </a:xfrm>
                  </p:grpSpPr>
                  <p:grpSp>
                    <p:nvGrpSpPr>
                      <p:cNvPr id="54" name="Group 118"/>
                      <p:cNvGrpSpPr/>
                      <p:nvPr/>
                    </p:nvGrpSpPr>
                    <p:grpSpPr>
                      <a:xfrm rot="1912894">
                        <a:off x="4649991" y="5427911"/>
                        <a:ext cx="321016" cy="1106001"/>
                        <a:chOff x="2438400" y="990600"/>
                        <a:chExt cx="762000" cy="3200400"/>
                      </a:xfrm>
                    </p:grpSpPr>
                    <p:sp>
                      <p:nvSpPr>
                        <p:cNvPr id="61" name="Pentagon 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2" name="Plaque 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3" name="Rounded Rectangle 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4" name="Donut 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65" name="Donut 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55" name="Group 118"/>
                      <p:cNvGrpSpPr/>
                      <p:nvPr/>
                    </p:nvGrpSpPr>
                    <p:grpSpPr>
                      <a:xfrm rot="19542321">
                        <a:off x="4845934" y="5440973"/>
                        <a:ext cx="321016" cy="1106001"/>
                        <a:chOff x="2438400" y="990600"/>
                        <a:chExt cx="762000" cy="3200400"/>
                      </a:xfrm>
                    </p:grpSpPr>
                    <p:sp>
                      <p:nvSpPr>
                        <p:cNvPr id="56" name="Pentagon 5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 name="Plaque 5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8" name="Rounded Rectangle 5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 name="Donut 5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60" name="Donut 5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grpSp>
                <p:nvGrpSpPr>
                  <p:cNvPr id="36" name="Group 35"/>
                  <p:cNvGrpSpPr/>
                  <p:nvPr/>
                </p:nvGrpSpPr>
                <p:grpSpPr>
                  <a:xfrm>
                    <a:off x="4497017" y="28803"/>
                    <a:ext cx="119975" cy="259710"/>
                    <a:chOff x="4649991" y="5427911"/>
                    <a:chExt cx="516959" cy="1119063"/>
                  </a:xfrm>
                </p:grpSpPr>
                <p:grpSp>
                  <p:nvGrpSpPr>
                    <p:cNvPr id="37" name="Group 118"/>
                    <p:cNvGrpSpPr/>
                    <p:nvPr/>
                  </p:nvGrpSpPr>
                  <p:grpSpPr>
                    <a:xfrm rot="1912894">
                      <a:off x="4649991" y="5427911"/>
                      <a:ext cx="321016" cy="1106001"/>
                      <a:chOff x="2438400" y="990600"/>
                      <a:chExt cx="762000" cy="3200400"/>
                    </a:xfrm>
                  </p:grpSpPr>
                  <p:sp>
                    <p:nvSpPr>
                      <p:cNvPr id="44" name="Pentagon 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 name="Plaque 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 name="Rounded Rectangle 4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 name="Donut 4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49" name="Donut 4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38" name="Group 118"/>
                    <p:cNvGrpSpPr/>
                    <p:nvPr/>
                  </p:nvGrpSpPr>
                  <p:grpSpPr>
                    <a:xfrm rot="19542321">
                      <a:off x="4845934" y="5440973"/>
                      <a:ext cx="321016" cy="1106001"/>
                      <a:chOff x="2438400" y="990600"/>
                      <a:chExt cx="762000" cy="3200400"/>
                    </a:xfrm>
                  </p:grpSpPr>
                  <p:sp>
                    <p:nvSpPr>
                      <p:cNvPr id="39" name="Pentagon 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0" name="Plaque 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 name="Rounded Rectangle 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2" name="Donut 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43" name="Donut 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grpSp>
        </p:grpSp>
      </p:grpSp>
      <p:grpSp>
        <p:nvGrpSpPr>
          <p:cNvPr id="104" name="Group 103"/>
          <p:cNvGrpSpPr/>
          <p:nvPr/>
        </p:nvGrpSpPr>
        <p:grpSpPr>
          <a:xfrm>
            <a:off x="1431564" y="1565555"/>
            <a:ext cx="964583" cy="1140846"/>
            <a:chOff x="8029894" y="3559127"/>
            <a:chExt cx="459033" cy="542915"/>
          </a:xfrm>
        </p:grpSpPr>
        <p:grpSp>
          <p:nvGrpSpPr>
            <p:cNvPr id="105" name="Group 104"/>
            <p:cNvGrpSpPr/>
            <p:nvPr/>
          </p:nvGrpSpPr>
          <p:grpSpPr>
            <a:xfrm>
              <a:off x="8029894" y="3559127"/>
              <a:ext cx="459033" cy="507700"/>
              <a:chOff x="6812404" y="4014427"/>
              <a:chExt cx="1532462" cy="1723166"/>
            </a:xfrm>
          </p:grpSpPr>
          <p:sp>
            <p:nvSpPr>
              <p:cNvPr id="148" name="Rectangle 14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149" name="Frame 14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106" name="Group 105"/>
            <p:cNvGrpSpPr/>
            <p:nvPr/>
          </p:nvGrpSpPr>
          <p:grpSpPr>
            <a:xfrm>
              <a:off x="8110751" y="3598299"/>
              <a:ext cx="321925" cy="503743"/>
              <a:chOff x="3434062" y="145729"/>
              <a:chExt cx="1036333" cy="1621637"/>
            </a:xfrm>
          </p:grpSpPr>
          <p:sp>
            <p:nvSpPr>
              <p:cNvPr id="107" name="Trapezoid 106"/>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08" name="Cloud 107"/>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09" name="Cloud 108"/>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0" name="Oval 109"/>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111" name="Group 26"/>
              <p:cNvGrpSpPr/>
              <p:nvPr/>
            </p:nvGrpSpPr>
            <p:grpSpPr>
              <a:xfrm>
                <a:off x="3575349" y="145729"/>
                <a:ext cx="752390" cy="503086"/>
                <a:chOff x="3276599" y="3962400"/>
                <a:chExt cx="2362200" cy="1430616"/>
              </a:xfrm>
            </p:grpSpPr>
            <p:sp>
              <p:nvSpPr>
                <p:cNvPr id="140" name="Moon 13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4" name="Pentagon 14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5" name="Pentagon 14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6" name="Pentagon 14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47" name="Moon 14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112" name="Cloud 111"/>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3" name="Oval 112"/>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114" name="Group 44"/>
              <p:cNvGrpSpPr/>
              <p:nvPr/>
            </p:nvGrpSpPr>
            <p:grpSpPr>
              <a:xfrm>
                <a:off x="3630420" y="1296759"/>
                <a:ext cx="543951" cy="288954"/>
                <a:chOff x="3416724" y="3667852"/>
                <a:chExt cx="2655030" cy="1513748"/>
              </a:xfrm>
            </p:grpSpPr>
            <p:grpSp>
              <p:nvGrpSpPr>
                <p:cNvPr id="128" name="Group 31"/>
                <p:cNvGrpSpPr/>
                <p:nvPr/>
              </p:nvGrpSpPr>
              <p:grpSpPr>
                <a:xfrm>
                  <a:off x="4114800" y="4495800"/>
                  <a:ext cx="1219200" cy="685800"/>
                  <a:chOff x="4114800" y="4495800"/>
                  <a:chExt cx="1219200" cy="685800"/>
                </a:xfrm>
              </p:grpSpPr>
              <p:sp>
                <p:nvSpPr>
                  <p:cNvPr id="13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8" name="Trapezoid 13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9" name="Trapezoid 13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29" name="Group 36"/>
                <p:cNvGrpSpPr/>
                <p:nvPr/>
              </p:nvGrpSpPr>
              <p:grpSpPr>
                <a:xfrm rot="3976231">
                  <a:off x="3150024" y="3934552"/>
                  <a:ext cx="1219200" cy="685800"/>
                  <a:chOff x="4114800" y="4495800"/>
                  <a:chExt cx="1219200" cy="685800"/>
                </a:xfrm>
              </p:grpSpPr>
              <p:sp>
                <p:nvSpPr>
                  <p:cNvPr id="134" name="Trapezoid 13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5" name="Trapezoid 13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6" name="Trapezoid 13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30" name="Group 40"/>
                <p:cNvGrpSpPr/>
                <p:nvPr/>
              </p:nvGrpSpPr>
              <p:grpSpPr>
                <a:xfrm rot="18434064">
                  <a:off x="5119254" y="3990109"/>
                  <a:ext cx="1219200" cy="685800"/>
                  <a:chOff x="4114800" y="4495800"/>
                  <a:chExt cx="1219200" cy="685800"/>
                </a:xfrm>
              </p:grpSpPr>
              <p:sp>
                <p:nvSpPr>
                  <p:cNvPr id="131" name="Trapezoid 13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2" name="Trapezoid 13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33" name="Trapezoid 13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115" name="Group 60"/>
              <p:cNvGrpSpPr/>
              <p:nvPr/>
            </p:nvGrpSpPr>
            <p:grpSpPr>
              <a:xfrm>
                <a:off x="3713895" y="1505186"/>
                <a:ext cx="364753" cy="262180"/>
                <a:chOff x="4724400" y="4267200"/>
                <a:chExt cx="1905000" cy="1369291"/>
              </a:xfrm>
            </p:grpSpPr>
            <p:sp>
              <p:nvSpPr>
                <p:cNvPr id="116" name="Hexagon 11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7" name="Rounded Rectangle 11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8" name="Rounded Rectangle 11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19" name="Rounded Rectangle 11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0" name="Rounded Rectangle 11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1" name="Rounded Rectangle 12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2" name="Rounded Rectangle 12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3" name="Oval 12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4" name="Oval 12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5" name="Oval 12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6" name="Oval 12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27" name="Oval 12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nvGrpSpPr>
          <p:cNvPr id="150" name="Group 149"/>
          <p:cNvGrpSpPr/>
          <p:nvPr/>
        </p:nvGrpSpPr>
        <p:grpSpPr>
          <a:xfrm>
            <a:off x="9354888" y="1679538"/>
            <a:ext cx="1073405" cy="1092232"/>
            <a:chOff x="9490279" y="3972469"/>
            <a:chExt cx="472773" cy="507700"/>
          </a:xfrm>
        </p:grpSpPr>
        <p:grpSp>
          <p:nvGrpSpPr>
            <p:cNvPr id="151" name="Group 150"/>
            <p:cNvGrpSpPr/>
            <p:nvPr/>
          </p:nvGrpSpPr>
          <p:grpSpPr>
            <a:xfrm>
              <a:off x="9490279" y="3972469"/>
              <a:ext cx="459033" cy="507700"/>
              <a:chOff x="6812404" y="4014427"/>
              <a:chExt cx="1532462" cy="1723166"/>
            </a:xfrm>
          </p:grpSpPr>
          <p:sp>
            <p:nvSpPr>
              <p:cNvPr id="353" name="Rectangle 3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354" name="Frame 3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152" name="Group 151"/>
            <p:cNvGrpSpPr/>
            <p:nvPr/>
          </p:nvGrpSpPr>
          <p:grpSpPr>
            <a:xfrm>
              <a:off x="9502359" y="4000177"/>
              <a:ext cx="460693" cy="456361"/>
              <a:chOff x="4420561" y="478856"/>
              <a:chExt cx="1493146" cy="1479106"/>
            </a:xfrm>
          </p:grpSpPr>
          <p:sp>
            <p:nvSpPr>
              <p:cNvPr id="153" name="Trapezoid 152"/>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54" name="Regular Pentagon 153"/>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55" name="Oval 154"/>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atin typeface="Calibri" panose="020F0502020204030204" pitchFamily="34" charset="0"/>
                </a:endParaRPr>
              </a:p>
            </p:txBody>
          </p:sp>
          <p:grpSp>
            <p:nvGrpSpPr>
              <p:cNvPr id="156" name="Group 70"/>
              <p:cNvGrpSpPr/>
              <p:nvPr/>
            </p:nvGrpSpPr>
            <p:grpSpPr>
              <a:xfrm>
                <a:off x="4512033" y="552733"/>
                <a:ext cx="1377894" cy="962821"/>
                <a:chOff x="2731569" y="4101704"/>
                <a:chExt cx="2435810" cy="2042401"/>
              </a:xfrm>
            </p:grpSpPr>
            <p:sp>
              <p:nvSpPr>
                <p:cNvPr id="34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5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5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5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57" name="Group 125"/>
              <p:cNvGrpSpPr/>
              <p:nvPr/>
            </p:nvGrpSpPr>
            <p:grpSpPr>
              <a:xfrm flipV="1">
                <a:off x="4512032" y="899906"/>
                <a:ext cx="1305373" cy="168627"/>
                <a:chOff x="5029200" y="838200"/>
                <a:chExt cx="1905000" cy="457200"/>
              </a:xfrm>
            </p:grpSpPr>
            <p:sp>
              <p:nvSpPr>
                <p:cNvPr id="333" name="Rounded Rectangle 33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34" name="Group 114"/>
                <p:cNvGrpSpPr/>
                <p:nvPr/>
              </p:nvGrpSpPr>
              <p:grpSpPr>
                <a:xfrm rot="10800000">
                  <a:off x="5334000" y="914400"/>
                  <a:ext cx="1211525" cy="322729"/>
                  <a:chOff x="6019800" y="5334000"/>
                  <a:chExt cx="2590800" cy="914400"/>
                </a:xfrm>
              </p:grpSpPr>
              <p:grpSp>
                <p:nvGrpSpPr>
                  <p:cNvPr id="335" name="Group 79"/>
                  <p:cNvGrpSpPr/>
                  <p:nvPr/>
                </p:nvGrpSpPr>
                <p:grpSpPr>
                  <a:xfrm>
                    <a:off x="6019800" y="5334000"/>
                    <a:ext cx="914400" cy="914400"/>
                    <a:chOff x="6019800" y="5334000"/>
                    <a:chExt cx="914400" cy="914400"/>
                  </a:xfrm>
                </p:grpSpPr>
                <p:sp>
                  <p:nvSpPr>
                    <p:cNvPr id="342" name="Quad Arrow 3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3" name="Diamond 3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36" name="Group 80"/>
                  <p:cNvGrpSpPr/>
                  <p:nvPr/>
                </p:nvGrpSpPr>
                <p:grpSpPr>
                  <a:xfrm>
                    <a:off x="6858000" y="5334000"/>
                    <a:ext cx="914400" cy="914400"/>
                    <a:chOff x="6019800" y="5334000"/>
                    <a:chExt cx="914400" cy="914400"/>
                  </a:xfrm>
                </p:grpSpPr>
                <p:sp>
                  <p:nvSpPr>
                    <p:cNvPr id="340" name="Quad Arrow 3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41" name="Diamond 3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37" name="Group 83"/>
                  <p:cNvGrpSpPr/>
                  <p:nvPr/>
                </p:nvGrpSpPr>
                <p:grpSpPr>
                  <a:xfrm>
                    <a:off x="7696200" y="5334000"/>
                    <a:ext cx="914400" cy="914400"/>
                    <a:chOff x="6019800" y="5334000"/>
                    <a:chExt cx="914400" cy="914400"/>
                  </a:xfrm>
                </p:grpSpPr>
                <p:sp>
                  <p:nvSpPr>
                    <p:cNvPr id="338" name="Quad Arrow 33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39" name="Diamond 33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nvGrpSpPr>
              <p:cNvPr id="158" name="Group 157"/>
              <p:cNvGrpSpPr/>
              <p:nvPr/>
            </p:nvGrpSpPr>
            <p:grpSpPr>
              <a:xfrm>
                <a:off x="4420561" y="478856"/>
                <a:ext cx="1493146" cy="652928"/>
                <a:chOff x="4823577" y="4053405"/>
                <a:chExt cx="2270956" cy="1287310"/>
              </a:xfrm>
            </p:grpSpPr>
            <p:grpSp>
              <p:nvGrpSpPr>
                <p:cNvPr id="159" name="Group 113"/>
                <p:cNvGrpSpPr/>
                <p:nvPr/>
              </p:nvGrpSpPr>
              <p:grpSpPr>
                <a:xfrm>
                  <a:off x="4823577" y="4493188"/>
                  <a:ext cx="1404453" cy="847527"/>
                  <a:chOff x="5334000" y="1676401"/>
                  <a:chExt cx="3200400" cy="2295940"/>
                </a:xfrm>
              </p:grpSpPr>
              <p:grpSp>
                <p:nvGrpSpPr>
                  <p:cNvPr id="276" name="Group 59"/>
                  <p:cNvGrpSpPr/>
                  <p:nvPr/>
                </p:nvGrpSpPr>
                <p:grpSpPr>
                  <a:xfrm>
                    <a:off x="5334000" y="1676401"/>
                    <a:ext cx="3200400" cy="2295940"/>
                    <a:chOff x="3329709" y="1676400"/>
                    <a:chExt cx="5204691" cy="3733801"/>
                  </a:xfrm>
                </p:grpSpPr>
                <p:grpSp>
                  <p:nvGrpSpPr>
                    <p:cNvPr id="280" name="Group 139"/>
                    <p:cNvGrpSpPr/>
                    <p:nvPr/>
                  </p:nvGrpSpPr>
                  <p:grpSpPr>
                    <a:xfrm>
                      <a:off x="5784951" y="1676400"/>
                      <a:ext cx="2749449" cy="2932281"/>
                      <a:chOff x="4370181" y="2237947"/>
                      <a:chExt cx="1395285" cy="1533800"/>
                    </a:xfrm>
                    <a:solidFill>
                      <a:schemeClr val="accent6">
                        <a:lumMod val="50000"/>
                      </a:schemeClr>
                    </a:solidFill>
                  </p:grpSpPr>
                  <p:sp>
                    <p:nvSpPr>
                      <p:cNvPr id="31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13" name="Group 122"/>
                      <p:cNvGrpSpPr/>
                      <p:nvPr/>
                    </p:nvGrpSpPr>
                    <p:grpSpPr>
                      <a:xfrm>
                        <a:off x="4975163" y="2434420"/>
                        <a:ext cx="790303" cy="409072"/>
                        <a:chOff x="4975163" y="2434420"/>
                        <a:chExt cx="790303" cy="409072"/>
                      </a:xfrm>
                      <a:grpFill/>
                    </p:grpSpPr>
                    <p:sp>
                      <p:nvSpPr>
                        <p:cNvPr id="33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3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3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14" name="Group 123"/>
                      <p:cNvGrpSpPr/>
                      <p:nvPr/>
                    </p:nvGrpSpPr>
                    <p:grpSpPr>
                      <a:xfrm>
                        <a:off x="4842164" y="2673927"/>
                        <a:ext cx="856672" cy="364837"/>
                        <a:chOff x="4975163" y="2434420"/>
                        <a:chExt cx="790303" cy="409072"/>
                      </a:xfrm>
                      <a:grpFill/>
                    </p:grpSpPr>
                    <p:sp>
                      <p:nvSpPr>
                        <p:cNvPr id="32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15" name="Group 127"/>
                      <p:cNvGrpSpPr/>
                      <p:nvPr/>
                    </p:nvGrpSpPr>
                    <p:grpSpPr>
                      <a:xfrm>
                        <a:off x="4702690" y="2882384"/>
                        <a:ext cx="790303" cy="409072"/>
                        <a:chOff x="4975163" y="2434420"/>
                        <a:chExt cx="790303" cy="409072"/>
                      </a:xfrm>
                      <a:grpFill/>
                    </p:grpSpPr>
                    <p:sp>
                      <p:nvSpPr>
                        <p:cNvPr id="32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16" name="Group 131"/>
                      <p:cNvGrpSpPr/>
                      <p:nvPr/>
                    </p:nvGrpSpPr>
                    <p:grpSpPr>
                      <a:xfrm>
                        <a:off x="4545672" y="3122529"/>
                        <a:ext cx="790303" cy="409072"/>
                        <a:chOff x="4975163" y="2434420"/>
                        <a:chExt cx="790303" cy="409072"/>
                      </a:xfrm>
                      <a:grpFill/>
                    </p:grpSpPr>
                    <p:sp>
                      <p:nvSpPr>
                        <p:cNvPr id="32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17" name="Group 135"/>
                      <p:cNvGrpSpPr/>
                      <p:nvPr/>
                    </p:nvGrpSpPr>
                    <p:grpSpPr>
                      <a:xfrm rot="1269795">
                        <a:off x="4370181" y="3362675"/>
                        <a:ext cx="790303" cy="409072"/>
                        <a:chOff x="4975163" y="2434420"/>
                        <a:chExt cx="790303" cy="409072"/>
                      </a:xfrm>
                      <a:grpFill/>
                    </p:grpSpPr>
                    <p:sp>
                      <p:nvSpPr>
                        <p:cNvPr id="31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1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2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281" name="Group 140"/>
                    <p:cNvGrpSpPr/>
                    <p:nvPr/>
                  </p:nvGrpSpPr>
                  <p:grpSpPr>
                    <a:xfrm flipH="1">
                      <a:off x="3329709" y="1768267"/>
                      <a:ext cx="2749449" cy="2932281"/>
                      <a:chOff x="4370181" y="2237947"/>
                      <a:chExt cx="1395285" cy="1533800"/>
                    </a:xfrm>
                    <a:solidFill>
                      <a:schemeClr val="accent6">
                        <a:lumMod val="50000"/>
                      </a:schemeClr>
                    </a:solidFill>
                  </p:grpSpPr>
                  <p:sp>
                    <p:nvSpPr>
                      <p:cNvPr id="291" name="Rounded Rectangle 29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292" name="Group 122"/>
                      <p:cNvGrpSpPr/>
                      <p:nvPr/>
                    </p:nvGrpSpPr>
                    <p:grpSpPr>
                      <a:xfrm>
                        <a:off x="4975163" y="2434420"/>
                        <a:ext cx="790303" cy="409072"/>
                        <a:chOff x="4975163" y="2434420"/>
                        <a:chExt cx="790303" cy="409072"/>
                      </a:xfrm>
                      <a:grpFill/>
                    </p:grpSpPr>
                    <p:sp>
                      <p:nvSpPr>
                        <p:cNvPr id="30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1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1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93" name="Group 123"/>
                      <p:cNvGrpSpPr/>
                      <p:nvPr/>
                    </p:nvGrpSpPr>
                    <p:grpSpPr>
                      <a:xfrm>
                        <a:off x="4842164" y="2673927"/>
                        <a:ext cx="856672" cy="364837"/>
                        <a:chOff x="4975163" y="2434420"/>
                        <a:chExt cx="790303" cy="409072"/>
                      </a:xfrm>
                      <a:grpFill/>
                    </p:grpSpPr>
                    <p:sp>
                      <p:nvSpPr>
                        <p:cNvPr id="30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94" name="Group 127"/>
                      <p:cNvGrpSpPr/>
                      <p:nvPr/>
                    </p:nvGrpSpPr>
                    <p:grpSpPr>
                      <a:xfrm>
                        <a:off x="4702690" y="2882384"/>
                        <a:ext cx="790303" cy="409072"/>
                        <a:chOff x="4975163" y="2434420"/>
                        <a:chExt cx="790303" cy="409072"/>
                      </a:xfrm>
                      <a:grpFill/>
                    </p:grpSpPr>
                    <p:sp>
                      <p:nvSpPr>
                        <p:cNvPr id="30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4" name="Moon 3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5" name="Moon 30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95" name="Group 131"/>
                      <p:cNvGrpSpPr/>
                      <p:nvPr/>
                    </p:nvGrpSpPr>
                    <p:grpSpPr>
                      <a:xfrm>
                        <a:off x="4545672" y="3122529"/>
                        <a:ext cx="790303" cy="409072"/>
                        <a:chOff x="4975163" y="2434420"/>
                        <a:chExt cx="790303" cy="409072"/>
                      </a:xfrm>
                      <a:grpFill/>
                    </p:grpSpPr>
                    <p:sp>
                      <p:nvSpPr>
                        <p:cNvPr id="300" name="Moon 29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1" name="Moon 30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0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96" name="Group 135"/>
                      <p:cNvGrpSpPr/>
                      <p:nvPr/>
                    </p:nvGrpSpPr>
                    <p:grpSpPr>
                      <a:xfrm rot="1269795">
                        <a:off x="4370181" y="3362675"/>
                        <a:ext cx="790303" cy="409072"/>
                        <a:chOff x="4975163" y="2434420"/>
                        <a:chExt cx="790303" cy="409072"/>
                      </a:xfrm>
                      <a:grpFill/>
                    </p:grpSpPr>
                    <p:sp>
                      <p:nvSpPr>
                        <p:cNvPr id="297" name="Moon 2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99" name="Moon 29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282" name="Group 162"/>
                    <p:cNvGrpSpPr/>
                    <p:nvPr/>
                  </p:nvGrpSpPr>
                  <p:grpSpPr>
                    <a:xfrm rot="4467257">
                      <a:off x="4822952" y="4237309"/>
                      <a:ext cx="1510882" cy="806088"/>
                      <a:chOff x="4975163" y="2434420"/>
                      <a:chExt cx="790303" cy="409072"/>
                    </a:xfrm>
                    <a:solidFill>
                      <a:schemeClr val="accent6">
                        <a:lumMod val="50000"/>
                      </a:schemeClr>
                    </a:solidFill>
                  </p:grpSpPr>
                  <p:sp>
                    <p:nvSpPr>
                      <p:cNvPr id="288" name="Moon 28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8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9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8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86" name="Moon 2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8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284" name="Oval 28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77" name="Group 110"/>
                  <p:cNvGrpSpPr/>
                  <p:nvPr/>
                </p:nvGrpSpPr>
                <p:grpSpPr>
                  <a:xfrm>
                    <a:off x="6705600" y="2819400"/>
                    <a:ext cx="457200" cy="457200"/>
                    <a:chOff x="6019800" y="5334000"/>
                    <a:chExt cx="914400" cy="914400"/>
                  </a:xfrm>
                </p:grpSpPr>
                <p:sp>
                  <p:nvSpPr>
                    <p:cNvPr id="278" name="Quad Arrow 27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79" name="Diamond 27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160" name="Group 113"/>
                <p:cNvGrpSpPr/>
                <p:nvPr/>
              </p:nvGrpSpPr>
              <p:grpSpPr>
                <a:xfrm rot="10800000">
                  <a:off x="5254651" y="4053405"/>
                  <a:ext cx="1404453" cy="847527"/>
                  <a:chOff x="5334000" y="1676401"/>
                  <a:chExt cx="3200400" cy="2295940"/>
                </a:xfrm>
              </p:grpSpPr>
              <p:grpSp>
                <p:nvGrpSpPr>
                  <p:cNvPr id="219" name="Group 59"/>
                  <p:cNvGrpSpPr/>
                  <p:nvPr/>
                </p:nvGrpSpPr>
                <p:grpSpPr>
                  <a:xfrm>
                    <a:off x="5334000" y="1676401"/>
                    <a:ext cx="3200400" cy="2295940"/>
                    <a:chOff x="3329709" y="1676400"/>
                    <a:chExt cx="5204691" cy="3733801"/>
                  </a:xfrm>
                </p:grpSpPr>
                <p:grpSp>
                  <p:nvGrpSpPr>
                    <p:cNvPr id="223" name="Group 139"/>
                    <p:cNvGrpSpPr/>
                    <p:nvPr/>
                  </p:nvGrpSpPr>
                  <p:grpSpPr>
                    <a:xfrm>
                      <a:off x="5784951" y="1676400"/>
                      <a:ext cx="2749449" cy="2932281"/>
                      <a:chOff x="4370181" y="2237947"/>
                      <a:chExt cx="1395285" cy="1533800"/>
                    </a:xfrm>
                    <a:solidFill>
                      <a:schemeClr val="accent6">
                        <a:lumMod val="50000"/>
                      </a:schemeClr>
                    </a:solidFill>
                  </p:grpSpPr>
                  <p:sp>
                    <p:nvSpPr>
                      <p:cNvPr id="25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256" name="Group 122"/>
                      <p:cNvGrpSpPr/>
                      <p:nvPr/>
                    </p:nvGrpSpPr>
                    <p:grpSpPr>
                      <a:xfrm>
                        <a:off x="4975163" y="2434420"/>
                        <a:ext cx="790303" cy="409072"/>
                        <a:chOff x="4975163" y="2434420"/>
                        <a:chExt cx="790303" cy="409072"/>
                      </a:xfrm>
                      <a:grpFill/>
                    </p:grpSpPr>
                    <p:sp>
                      <p:nvSpPr>
                        <p:cNvPr id="27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7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7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57" name="Group 123"/>
                      <p:cNvGrpSpPr/>
                      <p:nvPr/>
                    </p:nvGrpSpPr>
                    <p:grpSpPr>
                      <a:xfrm>
                        <a:off x="4842164" y="2673927"/>
                        <a:ext cx="856672" cy="364837"/>
                        <a:chOff x="4975163" y="2434420"/>
                        <a:chExt cx="790303" cy="409072"/>
                      </a:xfrm>
                      <a:grpFill/>
                    </p:grpSpPr>
                    <p:sp>
                      <p:nvSpPr>
                        <p:cNvPr id="27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7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7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58" name="Group 127"/>
                      <p:cNvGrpSpPr/>
                      <p:nvPr/>
                    </p:nvGrpSpPr>
                    <p:grpSpPr>
                      <a:xfrm>
                        <a:off x="4702690" y="2882384"/>
                        <a:ext cx="790303" cy="409072"/>
                        <a:chOff x="4975163" y="2434420"/>
                        <a:chExt cx="790303" cy="409072"/>
                      </a:xfrm>
                      <a:grpFill/>
                    </p:grpSpPr>
                    <p:sp>
                      <p:nvSpPr>
                        <p:cNvPr id="26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59" name="Group 131"/>
                      <p:cNvGrpSpPr/>
                      <p:nvPr/>
                    </p:nvGrpSpPr>
                    <p:grpSpPr>
                      <a:xfrm>
                        <a:off x="4545672" y="3122529"/>
                        <a:ext cx="790303" cy="409072"/>
                        <a:chOff x="4975163" y="2434420"/>
                        <a:chExt cx="790303" cy="409072"/>
                      </a:xfrm>
                      <a:grpFill/>
                    </p:grpSpPr>
                    <p:sp>
                      <p:nvSpPr>
                        <p:cNvPr id="26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60" name="Group 135"/>
                      <p:cNvGrpSpPr/>
                      <p:nvPr/>
                    </p:nvGrpSpPr>
                    <p:grpSpPr>
                      <a:xfrm rot="1269795">
                        <a:off x="4370181" y="3362675"/>
                        <a:ext cx="790303" cy="409072"/>
                        <a:chOff x="4975163" y="2434420"/>
                        <a:chExt cx="790303" cy="409072"/>
                      </a:xfrm>
                      <a:grpFill/>
                    </p:grpSpPr>
                    <p:sp>
                      <p:nvSpPr>
                        <p:cNvPr id="26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6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224" name="Group 140"/>
                    <p:cNvGrpSpPr/>
                    <p:nvPr/>
                  </p:nvGrpSpPr>
                  <p:grpSpPr>
                    <a:xfrm flipH="1">
                      <a:off x="3329709" y="1768267"/>
                      <a:ext cx="2749449" cy="2932281"/>
                      <a:chOff x="4370181" y="2237947"/>
                      <a:chExt cx="1395285" cy="1533800"/>
                    </a:xfrm>
                    <a:solidFill>
                      <a:schemeClr val="accent6">
                        <a:lumMod val="50000"/>
                      </a:schemeClr>
                    </a:solidFill>
                  </p:grpSpPr>
                  <p:sp>
                    <p:nvSpPr>
                      <p:cNvPr id="234" name="Rounded Rectangle 23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235" name="Group 122"/>
                      <p:cNvGrpSpPr/>
                      <p:nvPr/>
                    </p:nvGrpSpPr>
                    <p:grpSpPr>
                      <a:xfrm>
                        <a:off x="4975163" y="2434420"/>
                        <a:ext cx="790303" cy="409072"/>
                        <a:chOff x="4975163" y="2434420"/>
                        <a:chExt cx="790303" cy="409072"/>
                      </a:xfrm>
                      <a:grpFill/>
                    </p:grpSpPr>
                    <p:sp>
                      <p:nvSpPr>
                        <p:cNvPr id="25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5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5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36" name="Group 123"/>
                      <p:cNvGrpSpPr/>
                      <p:nvPr/>
                    </p:nvGrpSpPr>
                    <p:grpSpPr>
                      <a:xfrm>
                        <a:off x="4842164" y="2673927"/>
                        <a:ext cx="856672" cy="364837"/>
                        <a:chOff x="4975163" y="2434420"/>
                        <a:chExt cx="790303" cy="409072"/>
                      </a:xfrm>
                      <a:grpFill/>
                    </p:grpSpPr>
                    <p:sp>
                      <p:nvSpPr>
                        <p:cNvPr id="24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5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5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37" name="Group 127"/>
                      <p:cNvGrpSpPr/>
                      <p:nvPr/>
                    </p:nvGrpSpPr>
                    <p:grpSpPr>
                      <a:xfrm>
                        <a:off x="4702690" y="2882384"/>
                        <a:ext cx="790303" cy="409072"/>
                        <a:chOff x="4975163" y="2434420"/>
                        <a:chExt cx="790303" cy="409072"/>
                      </a:xfrm>
                      <a:grpFill/>
                    </p:grpSpPr>
                    <p:sp>
                      <p:nvSpPr>
                        <p:cNvPr id="24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7" name="Moon 24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8" name="Moon 24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38" name="Group 131"/>
                      <p:cNvGrpSpPr/>
                      <p:nvPr/>
                    </p:nvGrpSpPr>
                    <p:grpSpPr>
                      <a:xfrm>
                        <a:off x="4545672" y="3122529"/>
                        <a:ext cx="790303" cy="409072"/>
                        <a:chOff x="4975163" y="2434420"/>
                        <a:chExt cx="790303" cy="409072"/>
                      </a:xfrm>
                      <a:grpFill/>
                    </p:grpSpPr>
                    <p:sp>
                      <p:nvSpPr>
                        <p:cNvPr id="243" name="Moon 24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4" name="Moon 24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39" name="Group 135"/>
                      <p:cNvGrpSpPr/>
                      <p:nvPr/>
                    </p:nvGrpSpPr>
                    <p:grpSpPr>
                      <a:xfrm rot="1269795">
                        <a:off x="4370181" y="3362675"/>
                        <a:ext cx="790303" cy="409072"/>
                        <a:chOff x="4975163" y="2434420"/>
                        <a:chExt cx="790303" cy="409072"/>
                      </a:xfrm>
                      <a:grpFill/>
                    </p:grpSpPr>
                    <p:sp>
                      <p:nvSpPr>
                        <p:cNvPr id="240" name="Moon 2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42" name="Moon 24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225" name="Group 162"/>
                    <p:cNvGrpSpPr/>
                    <p:nvPr/>
                  </p:nvGrpSpPr>
                  <p:grpSpPr>
                    <a:xfrm rot="4467257">
                      <a:off x="4822952" y="4237309"/>
                      <a:ext cx="1510882" cy="806088"/>
                      <a:chOff x="4975163" y="2434420"/>
                      <a:chExt cx="790303" cy="409072"/>
                    </a:xfrm>
                    <a:solidFill>
                      <a:schemeClr val="accent6">
                        <a:lumMod val="50000"/>
                      </a:schemeClr>
                    </a:solidFill>
                  </p:grpSpPr>
                  <p:sp>
                    <p:nvSpPr>
                      <p:cNvPr id="231" name="Moon 23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3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3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2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29" name="Moon 22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3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227" name="Oval 22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20" name="Group 110"/>
                  <p:cNvGrpSpPr/>
                  <p:nvPr/>
                </p:nvGrpSpPr>
                <p:grpSpPr>
                  <a:xfrm>
                    <a:off x="6705600" y="2819400"/>
                    <a:ext cx="457200" cy="457200"/>
                    <a:chOff x="6019800" y="5334000"/>
                    <a:chExt cx="914400" cy="914400"/>
                  </a:xfrm>
                </p:grpSpPr>
                <p:sp>
                  <p:nvSpPr>
                    <p:cNvPr id="221" name="Quad Arrow 22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22" name="Diamond 22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161" name="Group 113"/>
                <p:cNvGrpSpPr/>
                <p:nvPr/>
              </p:nvGrpSpPr>
              <p:grpSpPr>
                <a:xfrm>
                  <a:off x="5690080" y="4462708"/>
                  <a:ext cx="1404453" cy="847527"/>
                  <a:chOff x="5334000" y="1676401"/>
                  <a:chExt cx="3200400" cy="2295940"/>
                </a:xfrm>
              </p:grpSpPr>
              <p:grpSp>
                <p:nvGrpSpPr>
                  <p:cNvPr id="162" name="Group 59"/>
                  <p:cNvGrpSpPr/>
                  <p:nvPr/>
                </p:nvGrpSpPr>
                <p:grpSpPr>
                  <a:xfrm>
                    <a:off x="5334000" y="1676401"/>
                    <a:ext cx="3200400" cy="2295940"/>
                    <a:chOff x="3329709" y="1676400"/>
                    <a:chExt cx="5204691" cy="3733801"/>
                  </a:xfrm>
                </p:grpSpPr>
                <p:grpSp>
                  <p:nvGrpSpPr>
                    <p:cNvPr id="166" name="Group 139"/>
                    <p:cNvGrpSpPr/>
                    <p:nvPr/>
                  </p:nvGrpSpPr>
                  <p:grpSpPr>
                    <a:xfrm>
                      <a:off x="5784951" y="1676400"/>
                      <a:ext cx="2749449" cy="2932281"/>
                      <a:chOff x="4370181" y="2237947"/>
                      <a:chExt cx="1395285" cy="1533800"/>
                    </a:xfrm>
                    <a:solidFill>
                      <a:schemeClr val="accent6">
                        <a:lumMod val="50000"/>
                      </a:schemeClr>
                    </a:solidFill>
                  </p:grpSpPr>
                  <p:sp>
                    <p:nvSpPr>
                      <p:cNvPr id="19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199" name="Group 122"/>
                      <p:cNvGrpSpPr/>
                      <p:nvPr/>
                    </p:nvGrpSpPr>
                    <p:grpSpPr>
                      <a:xfrm>
                        <a:off x="4975163" y="2434420"/>
                        <a:ext cx="790303" cy="409072"/>
                        <a:chOff x="4975163" y="2434420"/>
                        <a:chExt cx="790303" cy="409072"/>
                      </a:xfrm>
                      <a:grpFill/>
                    </p:grpSpPr>
                    <p:sp>
                      <p:nvSpPr>
                        <p:cNvPr id="21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00" name="Group 123"/>
                      <p:cNvGrpSpPr/>
                      <p:nvPr/>
                    </p:nvGrpSpPr>
                    <p:grpSpPr>
                      <a:xfrm>
                        <a:off x="4842164" y="2673927"/>
                        <a:ext cx="856672" cy="364837"/>
                        <a:chOff x="4975163" y="2434420"/>
                        <a:chExt cx="790303" cy="409072"/>
                      </a:xfrm>
                      <a:grpFill/>
                    </p:grpSpPr>
                    <p:sp>
                      <p:nvSpPr>
                        <p:cNvPr id="21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01" name="Group 127"/>
                      <p:cNvGrpSpPr/>
                      <p:nvPr/>
                    </p:nvGrpSpPr>
                    <p:grpSpPr>
                      <a:xfrm>
                        <a:off x="4702690" y="2882384"/>
                        <a:ext cx="790303" cy="409072"/>
                        <a:chOff x="4975163" y="2434420"/>
                        <a:chExt cx="790303" cy="409072"/>
                      </a:xfrm>
                      <a:grpFill/>
                    </p:grpSpPr>
                    <p:sp>
                      <p:nvSpPr>
                        <p:cNvPr id="21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1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02" name="Group 131"/>
                      <p:cNvGrpSpPr/>
                      <p:nvPr/>
                    </p:nvGrpSpPr>
                    <p:grpSpPr>
                      <a:xfrm>
                        <a:off x="4545672" y="3122529"/>
                        <a:ext cx="790303" cy="409072"/>
                        <a:chOff x="4975163" y="2434420"/>
                        <a:chExt cx="790303" cy="409072"/>
                      </a:xfrm>
                      <a:grpFill/>
                    </p:grpSpPr>
                    <p:sp>
                      <p:nvSpPr>
                        <p:cNvPr id="20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0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0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203" name="Group 135"/>
                      <p:cNvGrpSpPr/>
                      <p:nvPr/>
                    </p:nvGrpSpPr>
                    <p:grpSpPr>
                      <a:xfrm rot="1269795">
                        <a:off x="4370181" y="3362675"/>
                        <a:ext cx="790303" cy="409072"/>
                        <a:chOff x="4975163" y="2434420"/>
                        <a:chExt cx="790303" cy="409072"/>
                      </a:xfrm>
                      <a:grpFill/>
                    </p:grpSpPr>
                    <p:sp>
                      <p:nvSpPr>
                        <p:cNvPr id="20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0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0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167" name="Group 140"/>
                    <p:cNvGrpSpPr/>
                    <p:nvPr/>
                  </p:nvGrpSpPr>
                  <p:grpSpPr>
                    <a:xfrm flipH="1">
                      <a:off x="3329709" y="1768267"/>
                      <a:ext cx="2749449" cy="2932281"/>
                      <a:chOff x="4370181" y="2237947"/>
                      <a:chExt cx="1395285" cy="1533800"/>
                    </a:xfrm>
                    <a:solidFill>
                      <a:schemeClr val="accent6">
                        <a:lumMod val="50000"/>
                      </a:schemeClr>
                    </a:solidFill>
                  </p:grpSpPr>
                  <p:sp>
                    <p:nvSpPr>
                      <p:cNvPr id="177" name="Rounded Rectangle 17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178" name="Group 122"/>
                      <p:cNvGrpSpPr/>
                      <p:nvPr/>
                    </p:nvGrpSpPr>
                    <p:grpSpPr>
                      <a:xfrm>
                        <a:off x="4975163" y="2434420"/>
                        <a:ext cx="790303" cy="409072"/>
                        <a:chOff x="4975163" y="2434420"/>
                        <a:chExt cx="790303" cy="409072"/>
                      </a:xfrm>
                      <a:grpFill/>
                    </p:grpSpPr>
                    <p:sp>
                      <p:nvSpPr>
                        <p:cNvPr id="19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79" name="Group 123"/>
                      <p:cNvGrpSpPr/>
                      <p:nvPr/>
                    </p:nvGrpSpPr>
                    <p:grpSpPr>
                      <a:xfrm>
                        <a:off x="4842164" y="2673927"/>
                        <a:ext cx="856672" cy="364837"/>
                        <a:chOff x="4975163" y="2434420"/>
                        <a:chExt cx="790303" cy="409072"/>
                      </a:xfrm>
                      <a:grpFill/>
                    </p:grpSpPr>
                    <p:sp>
                      <p:nvSpPr>
                        <p:cNvPr id="19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80" name="Group 127"/>
                      <p:cNvGrpSpPr/>
                      <p:nvPr/>
                    </p:nvGrpSpPr>
                    <p:grpSpPr>
                      <a:xfrm>
                        <a:off x="4702690" y="2882384"/>
                        <a:ext cx="790303" cy="409072"/>
                        <a:chOff x="4975163" y="2434420"/>
                        <a:chExt cx="790303" cy="409072"/>
                      </a:xfrm>
                      <a:grpFill/>
                    </p:grpSpPr>
                    <p:sp>
                      <p:nvSpPr>
                        <p:cNvPr id="18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0" name="Moon 1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91" name="Moon 19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81" name="Group 131"/>
                      <p:cNvGrpSpPr/>
                      <p:nvPr/>
                    </p:nvGrpSpPr>
                    <p:grpSpPr>
                      <a:xfrm>
                        <a:off x="4545672" y="3122529"/>
                        <a:ext cx="790303" cy="409072"/>
                        <a:chOff x="4975163" y="2434420"/>
                        <a:chExt cx="790303" cy="409072"/>
                      </a:xfrm>
                      <a:grpFill/>
                    </p:grpSpPr>
                    <p:sp>
                      <p:nvSpPr>
                        <p:cNvPr id="186" name="Moon 18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87" name="Moon 18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8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82" name="Group 135"/>
                      <p:cNvGrpSpPr/>
                      <p:nvPr/>
                    </p:nvGrpSpPr>
                    <p:grpSpPr>
                      <a:xfrm rot="1269795">
                        <a:off x="4370181" y="3362675"/>
                        <a:ext cx="790303" cy="409072"/>
                        <a:chOff x="4975163" y="2434420"/>
                        <a:chExt cx="790303" cy="409072"/>
                      </a:xfrm>
                      <a:grpFill/>
                    </p:grpSpPr>
                    <p:sp>
                      <p:nvSpPr>
                        <p:cNvPr id="183" name="Moon 18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85" name="Moon 18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168" name="Group 162"/>
                    <p:cNvGrpSpPr/>
                    <p:nvPr/>
                  </p:nvGrpSpPr>
                  <p:grpSpPr>
                    <a:xfrm rot="4467257">
                      <a:off x="4822952" y="4237309"/>
                      <a:ext cx="1510882" cy="806088"/>
                      <a:chOff x="4975163" y="2434420"/>
                      <a:chExt cx="790303" cy="409072"/>
                    </a:xfrm>
                    <a:solidFill>
                      <a:schemeClr val="accent6">
                        <a:lumMod val="50000"/>
                      </a:schemeClr>
                    </a:solidFill>
                  </p:grpSpPr>
                  <p:sp>
                    <p:nvSpPr>
                      <p:cNvPr id="174" name="Moon 17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7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7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6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7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72" name="Moon 17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7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170" name="Oval 16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163" name="Group 110"/>
                  <p:cNvGrpSpPr/>
                  <p:nvPr/>
                </p:nvGrpSpPr>
                <p:grpSpPr>
                  <a:xfrm>
                    <a:off x="6705600" y="2819400"/>
                    <a:ext cx="457200" cy="457200"/>
                    <a:chOff x="6019800" y="5334000"/>
                    <a:chExt cx="914400" cy="914400"/>
                  </a:xfrm>
                </p:grpSpPr>
                <p:sp>
                  <p:nvSpPr>
                    <p:cNvPr id="164" name="Quad Arrow 16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165" name="Diamond 16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grpSp>
      <p:grpSp>
        <p:nvGrpSpPr>
          <p:cNvPr id="355" name="Group 354"/>
          <p:cNvGrpSpPr/>
          <p:nvPr/>
        </p:nvGrpSpPr>
        <p:grpSpPr>
          <a:xfrm>
            <a:off x="2370680" y="260608"/>
            <a:ext cx="992850" cy="1020941"/>
            <a:chOff x="6793509" y="4122454"/>
            <a:chExt cx="459033" cy="507700"/>
          </a:xfrm>
        </p:grpSpPr>
        <p:grpSp>
          <p:nvGrpSpPr>
            <p:cNvPr id="356" name="Group 355"/>
            <p:cNvGrpSpPr/>
            <p:nvPr/>
          </p:nvGrpSpPr>
          <p:grpSpPr>
            <a:xfrm>
              <a:off x="6793509" y="4122454"/>
              <a:ext cx="459033" cy="507700"/>
              <a:chOff x="6812404" y="4014427"/>
              <a:chExt cx="1532462" cy="1723166"/>
            </a:xfrm>
          </p:grpSpPr>
          <p:sp>
            <p:nvSpPr>
              <p:cNvPr id="390" name="Rectangle 3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391" name="Frame 3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357" name="Group 356"/>
            <p:cNvGrpSpPr/>
            <p:nvPr/>
          </p:nvGrpSpPr>
          <p:grpSpPr>
            <a:xfrm>
              <a:off x="6833002" y="4173648"/>
              <a:ext cx="373556" cy="423040"/>
              <a:chOff x="7547862" y="393823"/>
              <a:chExt cx="1312604" cy="1402584"/>
            </a:xfrm>
          </p:grpSpPr>
          <p:sp>
            <p:nvSpPr>
              <p:cNvPr id="358" name="Trapezoid 357"/>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59" name="Group 358"/>
              <p:cNvGrpSpPr/>
              <p:nvPr/>
            </p:nvGrpSpPr>
            <p:grpSpPr>
              <a:xfrm>
                <a:off x="7547862" y="393823"/>
                <a:ext cx="1312604" cy="1386455"/>
                <a:chOff x="5972512" y="382610"/>
                <a:chExt cx="1312604" cy="1386455"/>
              </a:xfrm>
            </p:grpSpPr>
            <p:sp>
              <p:nvSpPr>
                <p:cNvPr id="360" name="Cloud 359"/>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61" name="Cloud 360"/>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62" name="Oval 361"/>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63" name="Cloud 362"/>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64" name="Group 363"/>
                <p:cNvGrpSpPr/>
                <p:nvPr/>
              </p:nvGrpSpPr>
              <p:grpSpPr>
                <a:xfrm>
                  <a:off x="6036962" y="571671"/>
                  <a:ext cx="1197394" cy="315103"/>
                  <a:chOff x="7086600" y="914400"/>
                  <a:chExt cx="1828800" cy="472130"/>
                </a:xfrm>
              </p:grpSpPr>
              <p:sp>
                <p:nvSpPr>
                  <p:cNvPr id="371" name="Rounded Rectangle 370"/>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72" name="Group 371"/>
                  <p:cNvGrpSpPr/>
                  <p:nvPr/>
                </p:nvGrpSpPr>
                <p:grpSpPr>
                  <a:xfrm>
                    <a:off x="7086600" y="914400"/>
                    <a:ext cx="1828800" cy="472130"/>
                    <a:chOff x="1578077" y="297425"/>
                    <a:chExt cx="3603523" cy="958646"/>
                  </a:xfrm>
                </p:grpSpPr>
                <p:grpSp>
                  <p:nvGrpSpPr>
                    <p:cNvPr id="373" name="Group 372"/>
                    <p:cNvGrpSpPr/>
                    <p:nvPr/>
                  </p:nvGrpSpPr>
                  <p:grpSpPr>
                    <a:xfrm>
                      <a:off x="3352800" y="304800"/>
                      <a:ext cx="1828800" cy="951271"/>
                      <a:chOff x="3352800" y="304800"/>
                      <a:chExt cx="1828800" cy="951271"/>
                    </a:xfrm>
                  </p:grpSpPr>
                  <p:grpSp>
                    <p:nvGrpSpPr>
                      <p:cNvPr id="383" name="Group 382"/>
                      <p:cNvGrpSpPr/>
                      <p:nvPr/>
                    </p:nvGrpSpPr>
                    <p:grpSpPr>
                      <a:xfrm>
                        <a:off x="4267200" y="341671"/>
                        <a:ext cx="914400" cy="914400"/>
                        <a:chOff x="3352800" y="304800"/>
                        <a:chExt cx="914400" cy="914400"/>
                      </a:xfrm>
                    </p:grpSpPr>
                    <p:sp>
                      <p:nvSpPr>
                        <p:cNvPr id="388" name="Quad Arrow Callout 38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89" name="Quad Arrow 38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84" name="Group 383"/>
                      <p:cNvGrpSpPr/>
                      <p:nvPr/>
                    </p:nvGrpSpPr>
                    <p:grpSpPr>
                      <a:xfrm>
                        <a:off x="3352800" y="304800"/>
                        <a:ext cx="914400" cy="914400"/>
                        <a:chOff x="3352800" y="304800"/>
                        <a:chExt cx="914400" cy="914400"/>
                      </a:xfrm>
                    </p:grpSpPr>
                    <p:sp>
                      <p:nvSpPr>
                        <p:cNvPr id="386" name="Quad Arrow Callout 38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87" name="Quad Arrow 38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385" name="Quad Arrow 38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74" name="Group 373"/>
                    <p:cNvGrpSpPr/>
                    <p:nvPr/>
                  </p:nvGrpSpPr>
                  <p:grpSpPr>
                    <a:xfrm>
                      <a:off x="1578077" y="297425"/>
                      <a:ext cx="1828800" cy="951271"/>
                      <a:chOff x="3352800" y="304800"/>
                      <a:chExt cx="1828800" cy="951271"/>
                    </a:xfrm>
                  </p:grpSpPr>
                  <p:grpSp>
                    <p:nvGrpSpPr>
                      <p:cNvPr id="376" name="Group 256"/>
                      <p:cNvGrpSpPr/>
                      <p:nvPr/>
                    </p:nvGrpSpPr>
                    <p:grpSpPr>
                      <a:xfrm>
                        <a:off x="4267200" y="341671"/>
                        <a:ext cx="914400" cy="914400"/>
                        <a:chOff x="3352800" y="304800"/>
                        <a:chExt cx="914400" cy="914400"/>
                      </a:xfrm>
                    </p:grpSpPr>
                    <p:sp>
                      <p:nvSpPr>
                        <p:cNvPr id="381" name="Quad Arrow Callout 3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82" name="Quad Arrow 38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77" name="Group 254"/>
                      <p:cNvGrpSpPr/>
                      <p:nvPr/>
                    </p:nvGrpSpPr>
                    <p:grpSpPr>
                      <a:xfrm>
                        <a:off x="3352800" y="304800"/>
                        <a:ext cx="914400" cy="914400"/>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378" name="Quad Arrow 37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375" name="Quad Arrow 374"/>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365" name="Group 364"/>
                <p:cNvGrpSpPr/>
                <p:nvPr/>
              </p:nvGrpSpPr>
              <p:grpSpPr>
                <a:xfrm>
                  <a:off x="6289045" y="1516982"/>
                  <a:ext cx="189062" cy="252083"/>
                  <a:chOff x="3352800" y="304800"/>
                  <a:chExt cx="914400" cy="914400"/>
                </a:xfrm>
              </p:grpSpPr>
              <p:sp>
                <p:nvSpPr>
                  <p:cNvPr id="369" name="Quad Arrow Callout 36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70" name="Quad Arrow 36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366" name="Group 365"/>
                <p:cNvGrpSpPr/>
                <p:nvPr/>
              </p:nvGrpSpPr>
              <p:grpSpPr>
                <a:xfrm>
                  <a:off x="6730190" y="1516982"/>
                  <a:ext cx="189062" cy="252083"/>
                  <a:chOff x="3352800" y="304800"/>
                  <a:chExt cx="914400" cy="914400"/>
                </a:xfrm>
              </p:grpSpPr>
              <p:sp>
                <p:nvSpPr>
                  <p:cNvPr id="367" name="Quad Arrow Callout 36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68" name="Quad Arrow 36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grpSp>
        <p:nvGrpSpPr>
          <p:cNvPr id="392" name="Group 391"/>
          <p:cNvGrpSpPr/>
          <p:nvPr/>
        </p:nvGrpSpPr>
        <p:grpSpPr>
          <a:xfrm>
            <a:off x="210908" y="1538102"/>
            <a:ext cx="994737" cy="1100199"/>
            <a:chOff x="8742190" y="5136297"/>
            <a:chExt cx="459033" cy="507700"/>
          </a:xfrm>
        </p:grpSpPr>
        <p:grpSp>
          <p:nvGrpSpPr>
            <p:cNvPr id="393" name="Group 392"/>
            <p:cNvGrpSpPr/>
            <p:nvPr/>
          </p:nvGrpSpPr>
          <p:grpSpPr>
            <a:xfrm>
              <a:off x="8742190" y="5136297"/>
              <a:ext cx="459033" cy="507700"/>
              <a:chOff x="6812404" y="4014427"/>
              <a:chExt cx="1532462" cy="1723166"/>
            </a:xfrm>
          </p:grpSpPr>
          <p:sp>
            <p:nvSpPr>
              <p:cNvPr id="425" name="Rectangle 42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426" name="Frame 42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394" name="Group 393"/>
            <p:cNvGrpSpPr/>
            <p:nvPr/>
          </p:nvGrpSpPr>
          <p:grpSpPr>
            <a:xfrm>
              <a:off x="8799969" y="5187182"/>
              <a:ext cx="315668" cy="444073"/>
              <a:chOff x="7879965" y="906115"/>
              <a:chExt cx="975921" cy="1293876"/>
            </a:xfrm>
          </p:grpSpPr>
          <p:sp>
            <p:nvSpPr>
              <p:cNvPr id="395" name="Cloud 394"/>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396" name="Group 395"/>
              <p:cNvGrpSpPr/>
              <p:nvPr/>
            </p:nvGrpSpPr>
            <p:grpSpPr>
              <a:xfrm>
                <a:off x="7971578" y="906115"/>
                <a:ext cx="757705" cy="1293876"/>
                <a:chOff x="9076117" y="3567575"/>
                <a:chExt cx="757705" cy="1293876"/>
              </a:xfrm>
            </p:grpSpPr>
            <p:sp>
              <p:nvSpPr>
                <p:cNvPr id="397" name="Trapezoid 396"/>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98" name="Trapezoid 397"/>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399" name="Oval 398"/>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00" name="Cloud 399"/>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01" name="Cloud 400"/>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02" name="Oval 401"/>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03" name="Rounded Rectangle 402"/>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404" name="Group 403"/>
                <p:cNvGrpSpPr/>
                <p:nvPr/>
              </p:nvGrpSpPr>
              <p:grpSpPr>
                <a:xfrm>
                  <a:off x="9091606" y="3716708"/>
                  <a:ext cx="716666" cy="260068"/>
                  <a:chOff x="4720480" y="4388132"/>
                  <a:chExt cx="1756255" cy="533320"/>
                </a:xfrm>
              </p:grpSpPr>
              <p:grpSp>
                <p:nvGrpSpPr>
                  <p:cNvPr id="405" name="Group 404"/>
                  <p:cNvGrpSpPr/>
                  <p:nvPr/>
                </p:nvGrpSpPr>
                <p:grpSpPr>
                  <a:xfrm>
                    <a:off x="4720480" y="4427320"/>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406" name="Group 405"/>
                  <p:cNvGrpSpPr/>
                  <p:nvPr/>
                </p:nvGrpSpPr>
                <p:grpSpPr>
                  <a:xfrm rot="10800000">
                    <a:off x="5064468" y="4388132"/>
                    <a:ext cx="471740" cy="446235"/>
                    <a:chOff x="5108731" y="4165198"/>
                    <a:chExt cx="1206700" cy="1141460"/>
                  </a:xfrm>
                </p:grpSpPr>
                <p:sp>
                  <p:nvSpPr>
                    <p:cNvPr id="419" name="Right Triangle 4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20" name="Right Triangle 4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21" name="Diagonal Stripe 4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407" name="Group 406"/>
                  <p:cNvGrpSpPr/>
                  <p:nvPr/>
                </p:nvGrpSpPr>
                <p:grpSpPr>
                  <a:xfrm>
                    <a:off x="5360560" y="4449092"/>
                    <a:ext cx="471740" cy="446235"/>
                    <a:chOff x="5108731" y="4165198"/>
                    <a:chExt cx="1206700" cy="1141460"/>
                  </a:xfrm>
                </p:grpSpPr>
                <p:sp>
                  <p:nvSpPr>
                    <p:cNvPr id="416" name="Right Triangle 4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7" name="Right Triangle 4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8" name="Diagonal Stripe 4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408" name="Group 407"/>
                  <p:cNvGrpSpPr/>
                  <p:nvPr/>
                </p:nvGrpSpPr>
                <p:grpSpPr>
                  <a:xfrm rot="10800000">
                    <a:off x="5704548" y="4409904"/>
                    <a:ext cx="471740" cy="446235"/>
                    <a:chOff x="5108731" y="4165198"/>
                    <a:chExt cx="1206700" cy="1141460"/>
                  </a:xfrm>
                </p:grpSpPr>
                <p:sp>
                  <p:nvSpPr>
                    <p:cNvPr id="413" name="Right Triangle 4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4" name="Right Triangle 4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5" name="Diagonal Stripe 4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409" name="Group 408"/>
                  <p:cNvGrpSpPr/>
                  <p:nvPr/>
                </p:nvGrpSpPr>
                <p:grpSpPr>
                  <a:xfrm>
                    <a:off x="6004995" y="4475217"/>
                    <a:ext cx="471740" cy="446235"/>
                    <a:chOff x="5108731" y="4165198"/>
                    <a:chExt cx="1206700" cy="1141460"/>
                  </a:xfrm>
                </p:grpSpPr>
                <p:sp>
                  <p:nvSpPr>
                    <p:cNvPr id="410" name="Right Triangle 4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1" name="Right Triangle 4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12" name="Diagonal Stripe 4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grpSp>
        </p:grpSp>
      </p:grpSp>
      <p:grpSp>
        <p:nvGrpSpPr>
          <p:cNvPr id="427" name="Group 426"/>
          <p:cNvGrpSpPr/>
          <p:nvPr/>
        </p:nvGrpSpPr>
        <p:grpSpPr>
          <a:xfrm>
            <a:off x="1451601" y="4215908"/>
            <a:ext cx="1009252" cy="1066633"/>
            <a:chOff x="743475" y="5949315"/>
            <a:chExt cx="459033" cy="507700"/>
          </a:xfrm>
        </p:grpSpPr>
        <p:grpSp>
          <p:nvGrpSpPr>
            <p:cNvPr id="428" name="Group 427"/>
            <p:cNvGrpSpPr/>
            <p:nvPr/>
          </p:nvGrpSpPr>
          <p:grpSpPr>
            <a:xfrm>
              <a:off x="743475" y="5949315"/>
              <a:ext cx="459033" cy="507700"/>
              <a:chOff x="6812404" y="4014427"/>
              <a:chExt cx="1532462" cy="1723166"/>
            </a:xfrm>
          </p:grpSpPr>
          <p:sp>
            <p:nvSpPr>
              <p:cNvPr id="457" name="Rectangle 45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458" name="Frame 45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429" name="Group 428"/>
            <p:cNvGrpSpPr/>
            <p:nvPr/>
          </p:nvGrpSpPr>
          <p:grpSpPr>
            <a:xfrm>
              <a:off x="796704" y="6028949"/>
              <a:ext cx="364033" cy="380905"/>
              <a:chOff x="9045034" y="3188136"/>
              <a:chExt cx="1533708" cy="1576241"/>
            </a:xfrm>
          </p:grpSpPr>
          <p:sp>
            <p:nvSpPr>
              <p:cNvPr id="430" name="Round Diagonal Corner Rectangle 429"/>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31" name="Round Diagonal Corner Rectangle 430"/>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latin typeface="Calibri" panose="020F0502020204030204" pitchFamily="34" charset="0"/>
                  </a:rPr>
                  <a:t>v</a:t>
                </a:r>
              </a:p>
            </p:txBody>
          </p:sp>
          <p:sp>
            <p:nvSpPr>
              <p:cNvPr id="432" name="Trapezoid 431"/>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33" name="Oval 432"/>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34" name="Oval 433"/>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435" name="Group 46"/>
              <p:cNvGrpSpPr/>
              <p:nvPr/>
            </p:nvGrpSpPr>
            <p:grpSpPr>
              <a:xfrm>
                <a:off x="9045034" y="3188136"/>
                <a:ext cx="1533708" cy="744487"/>
                <a:chOff x="518540" y="1084217"/>
                <a:chExt cx="2193567" cy="1008603"/>
              </a:xfrm>
              <a:solidFill>
                <a:srgbClr val="663300"/>
              </a:solidFill>
            </p:grpSpPr>
            <p:sp>
              <p:nvSpPr>
                <p:cNvPr id="448" name="Moon 447"/>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9" name="Moon 448"/>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0" name="Moon 449"/>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1" name="Moon 450"/>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2" name="Moon 451"/>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3" name="Moon 452"/>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4" name="Moon 453"/>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5" name="Moon 454"/>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6" name="Oval 455"/>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436" name="Group 435"/>
              <p:cNvGrpSpPr/>
              <p:nvPr/>
            </p:nvGrpSpPr>
            <p:grpSpPr>
              <a:xfrm>
                <a:off x="9124272" y="3468485"/>
                <a:ext cx="1371051" cy="192879"/>
                <a:chOff x="4492674" y="468559"/>
                <a:chExt cx="2030314" cy="440258"/>
              </a:xfrm>
            </p:grpSpPr>
            <p:grpSp>
              <p:nvGrpSpPr>
                <p:cNvPr id="437" name="Group 436"/>
                <p:cNvGrpSpPr/>
                <p:nvPr/>
              </p:nvGrpSpPr>
              <p:grpSpPr>
                <a:xfrm>
                  <a:off x="4492674" y="468559"/>
                  <a:ext cx="724258" cy="436918"/>
                  <a:chOff x="4492674" y="468559"/>
                  <a:chExt cx="724258" cy="436918"/>
                </a:xfrm>
              </p:grpSpPr>
              <p:sp>
                <p:nvSpPr>
                  <p:cNvPr id="445" name="Hexagon 44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6" name="Diamond 44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7" name="Diamond 44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438" name="Group 437"/>
                <p:cNvGrpSpPr/>
                <p:nvPr/>
              </p:nvGrpSpPr>
              <p:grpSpPr>
                <a:xfrm>
                  <a:off x="5229042" y="471899"/>
                  <a:ext cx="724258" cy="436918"/>
                  <a:chOff x="4492674" y="468559"/>
                  <a:chExt cx="724258" cy="436918"/>
                </a:xfrm>
              </p:grpSpPr>
              <p:sp>
                <p:nvSpPr>
                  <p:cNvPr id="442" name="Hexagon 4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3" name="Diamond 4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4" name="Diamond 4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439" name="Group 438"/>
                <p:cNvGrpSpPr/>
                <p:nvPr/>
              </p:nvGrpSpPr>
              <p:grpSpPr>
                <a:xfrm>
                  <a:off x="5960371" y="491492"/>
                  <a:ext cx="562617" cy="394746"/>
                  <a:chOff x="4492674" y="499522"/>
                  <a:chExt cx="562617" cy="394746"/>
                </a:xfrm>
              </p:grpSpPr>
              <p:sp>
                <p:nvSpPr>
                  <p:cNvPr id="440" name="Hexagon 43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1" name="Diamond 44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grpSp>
        <p:nvGrpSpPr>
          <p:cNvPr id="459" name="Group 458"/>
          <p:cNvGrpSpPr/>
          <p:nvPr/>
        </p:nvGrpSpPr>
        <p:grpSpPr>
          <a:xfrm>
            <a:off x="2625717" y="4198911"/>
            <a:ext cx="979523" cy="1061188"/>
            <a:chOff x="5679008" y="4907252"/>
            <a:chExt cx="459033" cy="507700"/>
          </a:xfrm>
        </p:grpSpPr>
        <p:grpSp>
          <p:nvGrpSpPr>
            <p:cNvPr id="460" name="Group 459"/>
            <p:cNvGrpSpPr/>
            <p:nvPr/>
          </p:nvGrpSpPr>
          <p:grpSpPr>
            <a:xfrm>
              <a:off x="5679008" y="4907252"/>
              <a:ext cx="459033" cy="507700"/>
              <a:chOff x="6812404" y="4014427"/>
              <a:chExt cx="1532462" cy="1723166"/>
            </a:xfrm>
          </p:grpSpPr>
          <p:sp>
            <p:nvSpPr>
              <p:cNvPr id="491" name="Rectangle 49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492" name="Frame 49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461" name="Group 460"/>
            <p:cNvGrpSpPr/>
            <p:nvPr/>
          </p:nvGrpSpPr>
          <p:grpSpPr>
            <a:xfrm>
              <a:off x="5727564" y="4934139"/>
              <a:ext cx="365417" cy="441315"/>
              <a:chOff x="9490957" y="3436938"/>
              <a:chExt cx="1208250" cy="1401894"/>
            </a:xfrm>
          </p:grpSpPr>
          <p:sp>
            <p:nvSpPr>
              <p:cNvPr id="462" name="Oval 461"/>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3" name="Trapezoid 462"/>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4" name="Oval 463"/>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5" name="Round Diagonal Corner Rectangle 464"/>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6" name="Round Diagonal Corner Rectangle 465"/>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7" name="Oval 466"/>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8" name="Oval 467"/>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9" name="Oval 468"/>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470" name="Group 57"/>
              <p:cNvGrpSpPr/>
              <p:nvPr/>
            </p:nvGrpSpPr>
            <p:grpSpPr>
              <a:xfrm rot="10800000">
                <a:off x="9501077" y="3729182"/>
                <a:ext cx="1150804" cy="171151"/>
                <a:chOff x="6096000" y="1376597"/>
                <a:chExt cx="3810000" cy="1867525"/>
              </a:xfrm>
            </p:grpSpPr>
            <p:grpSp>
              <p:nvGrpSpPr>
                <p:cNvPr id="471" name="Group 34"/>
                <p:cNvGrpSpPr/>
                <p:nvPr/>
              </p:nvGrpSpPr>
              <p:grpSpPr>
                <a:xfrm>
                  <a:off x="6096000" y="1447800"/>
                  <a:ext cx="3810000" cy="1752600"/>
                  <a:chOff x="4800600" y="183630"/>
                  <a:chExt cx="5791200" cy="1311639"/>
                </a:xfrm>
              </p:grpSpPr>
              <p:grpSp>
                <p:nvGrpSpPr>
                  <p:cNvPr id="482" name="Group 28"/>
                  <p:cNvGrpSpPr/>
                  <p:nvPr/>
                </p:nvGrpSpPr>
                <p:grpSpPr>
                  <a:xfrm>
                    <a:off x="4800600" y="184879"/>
                    <a:ext cx="2895600" cy="1295400"/>
                    <a:chOff x="4800600" y="184879"/>
                    <a:chExt cx="2895600" cy="1295400"/>
                  </a:xfrm>
                </p:grpSpPr>
                <p:sp>
                  <p:nvSpPr>
                    <p:cNvPr id="488" name="Flowchart: Decision 48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9" name="Flowchart: Decision 48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90" name="4-Point Star 48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483" name="Group 29"/>
                  <p:cNvGrpSpPr/>
                  <p:nvPr/>
                </p:nvGrpSpPr>
                <p:grpSpPr>
                  <a:xfrm>
                    <a:off x="7696200" y="183630"/>
                    <a:ext cx="2895600" cy="1295400"/>
                    <a:chOff x="4800600" y="184879"/>
                    <a:chExt cx="2895600" cy="1295400"/>
                  </a:xfrm>
                </p:grpSpPr>
                <p:sp>
                  <p:nvSpPr>
                    <p:cNvPr id="485" name="Flowchart: Decision 48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6" name="Flowchart: Decision 48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7" name="4-Point Star 48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484" name="4-Point Star 483"/>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472" name="Oval 471"/>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3" name="Oval 472"/>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4" name="Oval 473"/>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5" name="Oval 474"/>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6" name="Oval 475"/>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7" name="Oval 476"/>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8" name="Oval 477"/>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9" name="Oval 478"/>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0" name="Oval 479"/>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81" name="Oval 480"/>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nvGrpSpPr>
          <p:cNvPr id="493" name="Group 492"/>
          <p:cNvGrpSpPr/>
          <p:nvPr/>
        </p:nvGrpSpPr>
        <p:grpSpPr>
          <a:xfrm>
            <a:off x="10385205" y="2859165"/>
            <a:ext cx="909905" cy="1006373"/>
            <a:chOff x="10201461" y="5510756"/>
            <a:chExt cx="459033" cy="507700"/>
          </a:xfrm>
        </p:grpSpPr>
        <p:grpSp>
          <p:nvGrpSpPr>
            <p:cNvPr id="494" name="Group 493"/>
            <p:cNvGrpSpPr/>
            <p:nvPr/>
          </p:nvGrpSpPr>
          <p:grpSpPr>
            <a:xfrm>
              <a:off x="10201461" y="5510756"/>
              <a:ext cx="459033" cy="507700"/>
              <a:chOff x="6812404" y="4014427"/>
              <a:chExt cx="1532462" cy="1723166"/>
            </a:xfrm>
          </p:grpSpPr>
          <p:sp>
            <p:nvSpPr>
              <p:cNvPr id="517" name="Rectangle 51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518" name="Frame 51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495" name="Group 494"/>
            <p:cNvGrpSpPr/>
            <p:nvPr/>
          </p:nvGrpSpPr>
          <p:grpSpPr>
            <a:xfrm>
              <a:off x="10248523" y="5549774"/>
              <a:ext cx="388601" cy="453646"/>
              <a:chOff x="8741000" y="2944622"/>
              <a:chExt cx="1483387" cy="1661455"/>
            </a:xfrm>
          </p:grpSpPr>
          <p:sp>
            <p:nvSpPr>
              <p:cNvPr id="496" name="Trapezoid 495"/>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97" name="Oval 496"/>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98" name="Cloud 497"/>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99" name="Cloud 498"/>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00" name="Cloud 499"/>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01" name="Group 500"/>
              <p:cNvGrpSpPr/>
              <p:nvPr/>
            </p:nvGrpSpPr>
            <p:grpSpPr>
              <a:xfrm>
                <a:off x="8820957" y="3249422"/>
                <a:ext cx="1295400" cy="228600"/>
                <a:chOff x="4267200" y="3733800"/>
                <a:chExt cx="1981200" cy="1524000"/>
              </a:xfrm>
            </p:grpSpPr>
            <p:sp>
              <p:nvSpPr>
                <p:cNvPr id="502" name="Rectangle 501"/>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03" name="Group 502"/>
                <p:cNvGrpSpPr/>
                <p:nvPr/>
              </p:nvGrpSpPr>
              <p:grpSpPr>
                <a:xfrm>
                  <a:off x="4438482" y="3818965"/>
                  <a:ext cx="1706545" cy="1362635"/>
                  <a:chOff x="4438482" y="3818965"/>
                  <a:chExt cx="1706545" cy="1362635"/>
                </a:xfrm>
              </p:grpSpPr>
              <p:grpSp>
                <p:nvGrpSpPr>
                  <p:cNvPr id="504" name="Group 503"/>
                  <p:cNvGrpSpPr/>
                  <p:nvPr/>
                </p:nvGrpSpPr>
                <p:grpSpPr>
                  <a:xfrm>
                    <a:off x="4438482" y="4052314"/>
                    <a:ext cx="536650" cy="863189"/>
                    <a:chOff x="4438482" y="4052314"/>
                    <a:chExt cx="536650" cy="863189"/>
                  </a:xfrm>
                </p:grpSpPr>
                <p:sp>
                  <p:nvSpPr>
                    <p:cNvPr id="515" name="Chevron 5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16" name="Chevron 5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505" name="Group 504"/>
                  <p:cNvGrpSpPr/>
                  <p:nvPr/>
                </p:nvGrpSpPr>
                <p:grpSpPr>
                  <a:xfrm>
                    <a:off x="5025671" y="4043350"/>
                    <a:ext cx="536650" cy="863189"/>
                    <a:chOff x="4438482" y="4052314"/>
                    <a:chExt cx="536650" cy="863189"/>
                  </a:xfrm>
                </p:grpSpPr>
                <p:sp>
                  <p:nvSpPr>
                    <p:cNvPr id="513" name="Chevron 51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14" name="Chevron 51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grpSp>
                <p:nvGrpSpPr>
                  <p:cNvPr id="506" name="Group 505"/>
                  <p:cNvGrpSpPr/>
                  <p:nvPr/>
                </p:nvGrpSpPr>
                <p:grpSpPr>
                  <a:xfrm>
                    <a:off x="5608377" y="4038867"/>
                    <a:ext cx="536650" cy="863189"/>
                    <a:chOff x="4438482" y="4052314"/>
                    <a:chExt cx="536650" cy="863189"/>
                  </a:xfrm>
                </p:grpSpPr>
                <p:sp>
                  <p:nvSpPr>
                    <p:cNvPr id="511" name="Chevron 51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12" name="Chevron 51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grpSp>
              <p:sp>
                <p:nvSpPr>
                  <p:cNvPr id="507" name="Diamond 506"/>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08" name="Diamond 507"/>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09" name="Diamond 508"/>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10" name="Diamond 509"/>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grpSp>
        <p:nvGrpSpPr>
          <p:cNvPr id="519" name="Group 518"/>
          <p:cNvGrpSpPr/>
          <p:nvPr/>
        </p:nvGrpSpPr>
        <p:grpSpPr>
          <a:xfrm>
            <a:off x="252048" y="2907664"/>
            <a:ext cx="912456" cy="1009194"/>
            <a:chOff x="5477413" y="5902127"/>
            <a:chExt cx="459033" cy="507700"/>
          </a:xfrm>
        </p:grpSpPr>
        <p:grpSp>
          <p:nvGrpSpPr>
            <p:cNvPr id="520" name="Group 519"/>
            <p:cNvGrpSpPr/>
            <p:nvPr/>
          </p:nvGrpSpPr>
          <p:grpSpPr>
            <a:xfrm>
              <a:off x="5477413" y="5902127"/>
              <a:ext cx="459033" cy="507700"/>
              <a:chOff x="6812404" y="4014427"/>
              <a:chExt cx="1532462" cy="1723166"/>
            </a:xfrm>
          </p:grpSpPr>
          <p:sp>
            <p:nvSpPr>
              <p:cNvPr id="541" name="Rectangle 54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542" name="Frame 54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521" name="Group 520"/>
            <p:cNvGrpSpPr/>
            <p:nvPr/>
          </p:nvGrpSpPr>
          <p:grpSpPr>
            <a:xfrm>
              <a:off x="5516479" y="5936642"/>
              <a:ext cx="393516" cy="443747"/>
              <a:chOff x="8414775" y="3915682"/>
              <a:chExt cx="1194375" cy="1346834"/>
            </a:xfrm>
          </p:grpSpPr>
          <p:sp>
            <p:nvSpPr>
              <p:cNvPr id="522" name="Double Wave 521"/>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3" name="Double Wave 522"/>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4" name="Double Wave 523"/>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5" name="Double Wave 524"/>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6" name="Trapezoid 525"/>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7" name="Isosceles Triangle 526"/>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8" name="Oval 527"/>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29" name="Double Wave 528"/>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0" name="Double Wave 529"/>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1" name="Double Wave 530"/>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2" name="Oval 531"/>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3" name="Oval 532"/>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4" name="Rounded Rectangle 533"/>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35" name="Group 91"/>
              <p:cNvGrpSpPr/>
              <p:nvPr/>
            </p:nvGrpSpPr>
            <p:grpSpPr>
              <a:xfrm>
                <a:off x="8531490" y="4146185"/>
                <a:ext cx="894819" cy="156271"/>
                <a:chOff x="4038600" y="287312"/>
                <a:chExt cx="5102902" cy="474688"/>
              </a:xfrm>
              <a:solidFill>
                <a:srgbClr val="996633"/>
              </a:solidFill>
            </p:grpSpPr>
            <p:sp>
              <p:nvSpPr>
                <p:cNvPr id="537" name="Quad Arrow Callout 536"/>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8" name="Quad Arrow Callout 537"/>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39" name="Quad Arrow Callout 538"/>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40" name="Quad Arrow Callout 539"/>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536" name="Oval 535"/>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543" name="Group 542"/>
          <p:cNvGrpSpPr/>
          <p:nvPr/>
        </p:nvGrpSpPr>
        <p:grpSpPr>
          <a:xfrm>
            <a:off x="1484151" y="2909631"/>
            <a:ext cx="954865" cy="1056099"/>
            <a:chOff x="6709871" y="4952518"/>
            <a:chExt cx="459033" cy="507700"/>
          </a:xfrm>
        </p:grpSpPr>
        <p:grpSp>
          <p:nvGrpSpPr>
            <p:cNvPr id="544" name="Group 543"/>
            <p:cNvGrpSpPr/>
            <p:nvPr/>
          </p:nvGrpSpPr>
          <p:grpSpPr>
            <a:xfrm>
              <a:off x="6709871" y="4952518"/>
              <a:ext cx="459033" cy="507700"/>
              <a:chOff x="6812404" y="4014427"/>
              <a:chExt cx="1532462" cy="1723166"/>
            </a:xfrm>
          </p:grpSpPr>
          <p:sp>
            <p:nvSpPr>
              <p:cNvPr id="580" name="Rectangle 5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581" name="Frame 5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545" name="Group 544"/>
            <p:cNvGrpSpPr/>
            <p:nvPr/>
          </p:nvGrpSpPr>
          <p:grpSpPr>
            <a:xfrm>
              <a:off x="6793637" y="5004838"/>
              <a:ext cx="259014" cy="418188"/>
              <a:chOff x="5409227" y="3337761"/>
              <a:chExt cx="866744" cy="1375844"/>
            </a:xfrm>
          </p:grpSpPr>
          <p:sp>
            <p:nvSpPr>
              <p:cNvPr id="546" name="Trapezoid 545"/>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47" name="Oval 54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48" name="Group 284"/>
              <p:cNvGrpSpPr/>
              <p:nvPr/>
            </p:nvGrpSpPr>
            <p:grpSpPr>
              <a:xfrm flipH="1">
                <a:off x="5417436" y="3337761"/>
                <a:ext cx="844513" cy="587871"/>
                <a:chOff x="3818466" y="457200"/>
                <a:chExt cx="1547496" cy="1041881"/>
              </a:xfrm>
            </p:grpSpPr>
            <p:grpSp>
              <p:nvGrpSpPr>
                <p:cNvPr id="561" name="Group 18"/>
                <p:cNvGrpSpPr/>
                <p:nvPr/>
              </p:nvGrpSpPr>
              <p:grpSpPr>
                <a:xfrm flipH="1">
                  <a:off x="3847638" y="457200"/>
                  <a:ext cx="1518324" cy="1041881"/>
                  <a:chOff x="4850118" y="788842"/>
                  <a:chExt cx="2160282" cy="1573358"/>
                </a:xfrm>
              </p:grpSpPr>
              <p:grpSp>
                <p:nvGrpSpPr>
                  <p:cNvPr id="564" name="Group 10"/>
                  <p:cNvGrpSpPr/>
                  <p:nvPr/>
                </p:nvGrpSpPr>
                <p:grpSpPr>
                  <a:xfrm rot="10800000">
                    <a:off x="5181600" y="1371600"/>
                    <a:ext cx="1295400" cy="990600"/>
                    <a:chOff x="4850118" y="788842"/>
                    <a:chExt cx="2160282" cy="1497158"/>
                  </a:xfrm>
                </p:grpSpPr>
                <p:sp>
                  <p:nvSpPr>
                    <p:cNvPr id="573" name="Moon 57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4" name="Moon 57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565" name="Group 9"/>
                  <p:cNvGrpSpPr/>
                  <p:nvPr/>
                </p:nvGrpSpPr>
                <p:grpSpPr>
                  <a:xfrm>
                    <a:off x="4850118" y="788842"/>
                    <a:ext cx="2160282" cy="1497158"/>
                    <a:chOff x="4850118" y="788842"/>
                    <a:chExt cx="2160282" cy="1497158"/>
                  </a:xfrm>
                </p:grpSpPr>
                <p:sp>
                  <p:nvSpPr>
                    <p:cNvPr id="566" name="Moon 56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6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6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6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7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sp>
              <p:nvSpPr>
                <p:cNvPr id="562" name="Oval 56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63" name="Oval 56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549" name="Group 548"/>
              <p:cNvGrpSpPr/>
              <p:nvPr/>
            </p:nvGrpSpPr>
            <p:grpSpPr>
              <a:xfrm>
                <a:off x="5409227" y="3671706"/>
                <a:ext cx="866744" cy="176920"/>
                <a:chOff x="6598652" y="3262350"/>
                <a:chExt cx="1132641" cy="460283"/>
              </a:xfrm>
            </p:grpSpPr>
            <p:sp>
              <p:nvSpPr>
                <p:cNvPr id="550" name="Rounded Rectangle 54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51" name="Group 550"/>
                <p:cNvGrpSpPr/>
                <p:nvPr/>
              </p:nvGrpSpPr>
              <p:grpSpPr>
                <a:xfrm>
                  <a:off x="6701427" y="3319491"/>
                  <a:ext cx="1023542" cy="303832"/>
                  <a:chOff x="6545687" y="3859098"/>
                  <a:chExt cx="1578458" cy="468555"/>
                </a:xfrm>
              </p:grpSpPr>
              <p:grpSp>
                <p:nvGrpSpPr>
                  <p:cNvPr id="552" name="Group 551"/>
                  <p:cNvGrpSpPr/>
                  <p:nvPr/>
                </p:nvGrpSpPr>
                <p:grpSpPr>
                  <a:xfrm flipH="1">
                    <a:off x="6545687" y="3863453"/>
                    <a:ext cx="529075" cy="459845"/>
                    <a:chOff x="6545687" y="3863453"/>
                    <a:chExt cx="529075" cy="459845"/>
                  </a:xfrm>
                </p:grpSpPr>
                <p:sp>
                  <p:nvSpPr>
                    <p:cNvPr id="559" name="Block Arc 55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60" name="Rounded Rectangle 55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553" name="Group 552"/>
                  <p:cNvGrpSpPr/>
                  <p:nvPr/>
                </p:nvGrpSpPr>
                <p:grpSpPr>
                  <a:xfrm flipH="1">
                    <a:off x="7072556" y="3859098"/>
                    <a:ext cx="529075" cy="459845"/>
                    <a:chOff x="6545687" y="3863453"/>
                    <a:chExt cx="529075" cy="459845"/>
                  </a:xfrm>
                </p:grpSpPr>
                <p:sp>
                  <p:nvSpPr>
                    <p:cNvPr id="557" name="Block Arc 55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58" name="Rounded Rectangle 55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554" name="Group 553"/>
                  <p:cNvGrpSpPr/>
                  <p:nvPr/>
                </p:nvGrpSpPr>
                <p:grpSpPr>
                  <a:xfrm flipH="1">
                    <a:off x="7595070" y="3867808"/>
                    <a:ext cx="529075" cy="459845"/>
                    <a:chOff x="6545687" y="3863453"/>
                    <a:chExt cx="529075" cy="459845"/>
                  </a:xfrm>
                </p:grpSpPr>
                <p:sp>
                  <p:nvSpPr>
                    <p:cNvPr id="555" name="Block Arc 55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Calibri" panose="020F0502020204030204" pitchFamily="34" charset="0"/>
                      </a:endParaRPr>
                    </a:p>
                  </p:txBody>
                </p:sp>
                <p:sp>
                  <p:nvSpPr>
                    <p:cNvPr id="556" name="Rounded Rectangle 55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grpSp>
      </p:grpSp>
      <p:grpSp>
        <p:nvGrpSpPr>
          <p:cNvPr id="582" name="Group 581"/>
          <p:cNvGrpSpPr/>
          <p:nvPr/>
        </p:nvGrpSpPr>
        <p:grpSpPr>
          <a:xfrm>
            <a:off x="136282" y="4176150"/>
            <a:ext cx="1040625" cy="1150952"/>
            <a:chOff x="7357172" y="4986485"/>
            <a:chExt cx="501919" cy="555133"/>
          </a:xfrm>
        </p:grpSpPr>
        <p:grpSp>
          <p:nvGrpSpPr>
            <p:cNvPr id="583" name="Group 582"/>
            <p:cNvGrpSpPr/>
            <p:nvPr/>
          </p:nvGrpSpPr>
          <p:grpSpPr>
            <a:xfrm>
              <a:off x="7357172" y="4986485"/>
              <a:ext cx="501919" cy="555133"/>
              <a:chOff x="6669230" y="3853436"/>
              <a:chExt cx="1675636" cy="1884157"/>
            </a:xfrm>
          </p:grpSpPr>
          <p:sp>
            <p:nvSpPr>
              <p:cNvPr id="599" name="Rectangle 598"/>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600" name="Frame 599"/>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584" name="Group 583"/>
            <p:cNvGrpSpPr/>
            <p:nvPr/>
          </p:nvGrpSpPr>
          <p:grpSpPr>
            <a:xfrm>
              <a:off x="7420767" y="5051835"/>
              <a:ext cx="405481" cy="472892"/>
              <a:chOff x="6652901" y="3444547"/>
              <a:chExt cx="1335011" cy="1205400"/>
            </a:xfrm>
          </p:grpSpPr>
          <p:sp>
            <p:nvSpPr>
              <p:cNvPr id="585" name="Cloud 58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86" name="Cloud 585"/>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87" name="Trapezoid 586"/>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88" name="Cloud 58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589" name="Group 78"/>
              <p:cNvGrpSpPr/>
              <p:nvPr/>
            </p:nvGrpSpPr>
            <p:grpSpPr>
              <a:xfrm rot="2570505">
                <a:off x="6737343" y="3557881"/>
                <a:ext cx="210131" cy="627297"/>
                <a:chOff x="4876800" y="2209800"/>
                <a:chExt cx="721689" cy="2209800"/>
              </a:xfrm>
              <a:solidFill>
                <a:schemeClr val="bg1">
                  <a:lumMod val="75000"/>
                </a:schemeClr>
              </a:solidFill>
            </p:grpSpPr>
            <p:sp>
              <p:nvSpPr>
                <p:cNvPr id="596" name="Moon 59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7" name="Moon 59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8" name="Moon 59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590" name="Group 79"/>
              <p:cNvGrpSpPr/>
              <p:nvPr/>
            </p:nvGrpSpPr>
            <p:grpSpPr>
              <a:xfrm rot="19276754" flipH="1">
                <a:off x="7712141" y="3559421"/>
                <a:ext cx="210131" cy="627297"/>
                <a:chOff x="4876800" y="2209800"/>
                <a:chExt cx="721689" cy="2209800"/>
              </a:xfrm>
              <a:solidFill>
                <a:schemeClr val="bg1">
                  <a:lumMod val="75000"/>
                </a:schemeClr>
              </a:solidFill>
            </p:grpSpPr>
            <p:sp>
              <p:nvSpPr>
                <p:cNvPr id="593" name="Moon 59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4" name="Moon 59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5" name="Moon 59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591" name="Oval 59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59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nvGrpSpPr>
          <p:cNvPr id="601" name="Group 600"/>
          <p:cNvGrpSpPr/>
          <p:nvPr/>
        </p:nvGrpSpPr>
        <p:grpSpPr>
          <a:xfrm>
            <a:off x="9329938" y="4068148"/>
            <a:ext cx="1140140" cy="1148496"/>
            <a:chOff x="10158695" y="2780800"/>
            <a:chExt cx="1140140" cy="1148496"/>
          </a:xfrm>
        </p:grpSpPr>
        <p:grpSp>
          <p:nvGrpSpPr>
            <p:cNvPr id="602" name="Group 601"/>
            <p:cNvGrpSpPr/>
            <p:nvPr/>
          </p:nvGrpSpPr>
          <p:grpSpPr>
            <a:xfrm>
              <a:off x="10158695" y="2780800"/>
              <a:ext cx="1140140" cy="1148496"/>
              <a:chOff x="6812404" y="4014427"/>
              <a:chExt cx="1532462" cy="1723166"/>
            </a:xfrm>
          </p:grpSpPr>
          <p:sp>
            <p:nvSpPr>
              <p:cNvPr id="633" name="Rectangle 63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4" name="Frame 63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603" name="Group 602"/>
            <p:cNvGrpSpPr/>
            <p:nvPr/>
          </p:nvGrpSpPr>
          <p:grpSpPr>
            <a:xfrm>
              <a:off x="10399695" y="2956291"/>
              <a:ext cx="723558" cy="895865"/>
              <a:chOff x="8960550" y="2813200"/>
              <a:chExt cx="723558" cy="895865"/>
            </a:xfrm>
          </p:grpSpPr>
          <p:sp>
            <p:nvSpPr>
              <p:cNvPr id="604" name="Trapezoid 603"/>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05" name="Group 604"/>
              <p:cNvGrpSpPr/>
              <p:nvPr/>
            </p:nvGrpSpPr>
            <p:grpSpPr>
              <a:xfrm>
                <a:off x="8960550" y="2813200"/>
                <a:ext cx="723558" cy="764803"/>
                <a:chOff x="9984741" y="949395"/>
                <a:chExt cx="723558" cy="764803"/>
              </a:xfrm>
            </p:grpSpPr>
            <p:sp>
              <p:nvSpPr>
                <p:cNvPr id="606" name="Round Diagonal Corner Rectangle 605"/>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7" name="Round Diagonal Corner Rectangle 606"/>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8" name="Trapezoid 607"/>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9" name="Oval 608"/>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10" name="Group 609"/>
                <p:cNvGrpSpPr/>
                <p:nvPr/>
              </p:nvGrpSpPr>
              <p:grpSpPr>
                <a:xfrm>
                  <a:off x="10022275" y="1034232"/>
                  <a:ext cx="651657" cy="206486"/>
                  <a:chOff x="5029199" y="838201"/>
                  <a:chExt cx="1411403" cy="516024"/>
                </a:xfrm>
              </p:grpSpPr>
              <p:sp>
                <p:nvSpPr>
                  <p:cNvPr id="611" name="Rounded Rectangle 61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12" name="Group 253"/>
                  <p:cNvGrpSpPr/>
                  <p:nvPr/>
                </p:nvGrpSpPr>
                <p:grpSpPr>
                  <a:xfrm rot="5400000">
                    <a:off x="5476889" y="390511"/>
                    <a:ext cx="516024" cy="1411403"/>
                    <a:chOff x="9000565" y="475129"/>
                    <a:chExt cx="806823" cy="4258236"/>
                  </a:xfrm>
                </p:grpSpPr>
                <p:grpSp>
                  <p:nvGrpSpPr>
                    <p:cNvPr id="613" name="Group 243"/>
                    <p:cNvGrpSpPr/>
                    <p:nvPr/>
                  </p:nvGrpSpPr>
                  <p:grpSpPr>
                    <a:xfrm>
                      <a:off x="9036424" y="3012141"/>
                      <a:ext cx="770964" cy="1721224"/>
                      <a:chOff x="9000565" y="475129"/>
                      <a:chExt cx="770964" cy="1721224"/>
                    </a:xfrm>
                  </p:grpSpPr>
                  <p:sp>
                    <p:nvSpPr>
                      <p:cNvPr id="628" name="Multiply 62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9" name="Multiply 62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0" name="Left-Right Arrow 62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1" name="Diamond 63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2" name="Diamond 63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14" name="Group 236"/>
                    <p:cNvGrpSpPr/>
                    <p:nvPr/>
                  </p:nvGrpSpPr>
                  <p:grpSpPr>
                    <a:xfrm>
                      <a:off x="9027459" y="1757082"/>
                      <a:ext cx="770964" cy="1721224"/>
                      <a:chOff x="9000565" y="475129"/>
                      <a:chExt cx="770964" cy="1721224"/>
                    </a:xfrm>
                  </p:grpSpPr>
                  <p:sp>
                    <p:nvSpPr>
                      <p:cNvPr id="622" name="Multiply 62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3" name="Multiply 62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4" name="Left-Right Arrow 62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5" name="Left-Right Arrow 62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6" name="Diamond 62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7" name="Diamond 62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15" name="Group 235"/>
                    <p:cNvGrpSpPr/>
                    <p:nvPr/>
                  </p:nvGrpSpPr>
                  <p:grpSpPr>
                    <a:xfrm>
                      <a:off x="9000565" y="475129"/>
                      <a:ext cx="770964" cy="1721224"/>
                      <a:chOff x="9000565" y="475129"/>
                      <a:chExt cx="770964" cy="1721224"/>
                    </a:xfrm>
                  </p:grpSpPr>
                  <p:sp>
                    <p:nvSpPr>
                      <p:cNvPr id="616" name="Multiply 61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7" name="Multiply 61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8" name="Left-Right Arrow 61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9" name="Left-Right Arrow 61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0" name="Diamond 61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1" name="Diamond 62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grpSp>
      </p:grpSp>
      <p:grpSp>
        <p:nvGrpSpPr>
          <p:cNvPr id="677" name="Group 676"/>
          <p:cNvGrpSpPr/>
          <p:nvPr/>
        </p:nvGrpSpPr>
        <p:grpSpPr>
          <a:xfrm>
            <a:off x="10280627" y="5376664"/>
            <a:ext cx="1224449" cy="1324898"/>
            <a:chOff x="3780289" y="4325626"/>
            <a:chExt cx="1224449" cy="1324898"/>
          </a:xfrm>
        </p:grpSpPr>
        <p:sp>
          <p:nvSpPr>
            <p:cNvPr id="678" name="Rectangle 677"/>
            <p:cNvSpPr/>
            <p:nvPr/>
          </p:nvSpPr>
          <p:spPr>
            <a:xfrm>
              <a:off x="3780289" y="4325626"/>
              <a:ext cx="1224449" cy="1324898"/>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79" name="Group 678"/>
            <p:cNvGrpSpPr/>
            <p:nvPr/>
          </p:nvGrpSpPr>
          <p:grpSpPr>
            <a:xfrm>
              <a:off x="4060026" y="4411835"/>
              <a:ext cx="633379" cy="1222940"/>
              <a:chOff x="427286" y="228600"/>
              <a:chExt cx="934853" cy="1805031"/>
            </a:xfrm>
          </p:grpSpPr>
          <p:sp>
            <p:nvSpPr>
              <p:cNvPr id="680" name="Trapezoid 679"/>
              <p:cNvSpPr/>
              <p:nvPr/>
            </p:nvSpPr>
            <p:spPr>
              <a:xfrm>
                <a:off x="467710" y="1324419"/>
                <a:ext cx="840828" cy="709212"/>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1" name="Oval 680"/>
              <p:cNvSpPr/>
              <p:nvPr/>
            </p:nvSpPr>
            <p:spPr>
              <a:xfrm>
                <a:off x="520262" y="376216"/>
                <a:ext cx="735724" cy="1115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2" name="Double Wave 681"/>
              <p:cNvSpPr/>
              <p:nvPr/>
            </p:nvSpPr>
            <p:spPr>
              <a:xfrm rot="21185090">
                <a:off x="1114479" y="387561"/>
                <a:ext cx="247426" cy="122708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3" name="Double Wave 682"/>
              <p:cNvSpPr/>
              <p:nvPr/>
            </p:nvSpPr>
            <p:spPr>
              <a:xfrm rot="10800000">
                <a:off x="783021" y="1212865"/>
                <a:ext cx="229596" cy="7080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4" name="Oval 683"/>
              <p:cNvSpPr/>
              <p:nvPr/>
            </p:nvSpPr>
            <p:spPr>
              <a:xfrm>
                <a:off x="730469" y="1143000"/>
                <a:ext cx="315310" cy="23719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5" name="Double Wave 684"/>
              <p:cNvSpPr/>
              <p:nvPr/>
            </p:nvSpPr>
            <p:spPr>
              <a:xfrm rot="366356">
                <a:off x="427286" y="498982"/>
                <a:ext cx="256376" cy="1148884"/>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6" name="Flowchart: Delay 685"/>
              <p:cNvSpPr/>
              <p:nvPr/>
            </p:nvSpPr>
            <p:spPr>
              <a:xfrm rot="16357899">
                <a:off x="695388" y="10153"/>
                <a:ext cx="448304" cy="88519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687" name="Group 686"/>
          <p:cNvGrpSpPr/>
          <p:nvPr/>
        </p:nvGrpSpPr>
        <p:grpSpPr>
          <a:xfrm>
            <a:off x="7820140" y="5638257"/>
            <a:ext cx="979523" cy="1061188"/>
            <a:chOff x="5679008" y="4907252"/>
            <a:chExt cx="459033" cy="507700"/>
          </a:xfrm>
        </p:grpSpPr>
        <p:grpSp>
          <p:nvGrpSpPr>
            <p:cNvPr id="688" name="Group 687"/>
            <p:cNvGrpSpPr/>
            <p:nvPr/>
          </p:nvGrpSpPr>
          <p:grpSpPr>
            <a:xfrm>
              <a:off x="5679008" y="4907252"/>
              <a:ext cx="459033" cy="507700"/>
              <a:chOff x="6812404" y="4014427"/>
              <a:chExt cx="1532462" cy="1723166"/>
            </a:xfrm>
          </p:grpSpPr>
          <p:sp>
            <p:nvSpPr>
              <p:cNvPr id="719" name="Rectangle 7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720" name="Frame 7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grpSp>
          <p:nvGrpSpPr>
            <p:cNvPr id="689" name="Group 688"/>
            <p:cNvGrpSpPr/>
            <p:nvPr/>
          </p:nvGrpSpPr>
          <p:grpSpPr>
            <a:xfrm>
              <a:off x="5727564" y="4934139"/>
              <a:ext cx="365417" cy="441315"/>
              <a:chOff x="9490957" y="3436938"/>
              <a:chExt cx="1208250" cy="1401894"/>
            </a:xfrm>
          </p:grpSpPr>
          <p:sp>
            <p:nvSpPr>
              <p:cNvPr id="690" name="Oval 689"/>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1" name="Trapezoid 690"/>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2" name="Oval 691"/>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3" name="Round Diagonal Corner Rectangle 692"/>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4" name="Round Diagonal Corner Rectangle 693"/>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5" name="Oval 694"/>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6" name="Oval 695"/>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697" name="Oval 696"/>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698" name="Group 57"/>
              <p:cNvGrpSpPr/>
              <p:nvPr/>
            </p:nvGrpSpPr>
            <p:grpSpPr>
              <a:xfrm rot="10800000">
                <a:off x="9501077" y="3729182"/>
                <a:ext cx="1150804" cy="171151"/>
                <a:chOff x="6096000" y="1376597"/>
                <a:chExt cx="3810000" cy="1867525"/>
              </a:xfrm>
            </p:grpSpPr>
            <p:grpSp>
              <p:nvGrpSpPr>
                <p:cNvPr id="699" name="Group 34"/>
                <p:cNvGrpSpPr/>
                <p:nvPr/>
              </p:nvGrpSpPr>
              <p:grpSpPr>
                <a:xfrm>
                  <a:off x="6096000" y="1447800"/>
                  <a:ext cx="3810000" cy="1752600"/>
                  <a:chOff x="4800600" y="183630"/>
                  <a:chExt cx="5791200" cy="1311639"/>
                </a:xfrm>
              </p:grpSpPr>
              <p:grpSp>
                <p:nvGrpSpPr>
                  <p:cNvPr id="710" name="Group 28"/>
                  <p:cNvGrpSpPr/>
                  <p:nvPr/>
                </p:nvGrpSpPr>
                <p:grpSpPr>
                  <a:xfrm>
                    <a:off x="4800600" y="184879"/>
                    <a:ext cx="2895600" cy="1295400"/>
                    <a:chOff x="4800600" y="184879"/>
                    <a:chExt cx="2895600" cy="1295400"/>
                  </a:xfrm>
                </p:grpSpPr>
                <p:sp>
                  <p:nvSpPr>
                    <p:cNvPr id="716" name="Flowchart: Decision 7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17" name="Flowchart: Decision 7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18" name="4-Point Star 7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nvGrpSpPr>
                  <p:cNvPr id="711" name="Group 29"/>
                  <p:cNvGrpSpPr/>
                  <p:nvPr/>
                </p:nvGrpSpPr>
                <p:grpSpPr>
                  <a:xfrm>
                    <a:off x="7696200" y="183630"/>
                    <a:ext cx="2895600" cy="1295400"/>
                    <a:chOff x="4800600" y="184879"/>
                    <a:chExt cx="2895600" cy="1295400"/>
                  </a:xfrm>
                </p:grpSpPr>
                <p:sp>
                  <p:nvSpPr>
                    <p:cNvPr id="713" name="Flowchart: Decision 7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14" name="Flowchart: Decision 7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15" name="4-Point Star 7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712" name="4-Point Star 7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sp>
              <p:nvSpPr>
                <p:cNvPr id="700" name="Oval 6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1" name="Oval 7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2" name="Oval 7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3" name="Oval 7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4" name="Oval 7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5" name="Oval 7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6" name="Oval 7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7" name="Oval 7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8" name="Oval 7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709" name="Oval 7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grpSp>
      </p:grpSp>
      <p:cxnSp>
        <p:nvCxnSpPr>
          <p:cNvPr id="5" name="Straight Arrow Connector 4"/>
          <p:cNvCxnSpPr/>
          <p:nvPr/>
        </p:nvCxnSpPr>
        <p:spPr>
          <a:xfrm>
            <a:off x="8917663" y="6082395"/>
            <a:ext cx="11285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 Young Woman’s Facebook</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(5)</a:t>
            </a:r>
            <a:endParaRPr lang="en-US" dirty="0">
              <a:solidFill>
                <a:schemeClr val="bg1"/>
              </a:solidFill>
              <a:latin typeface="Calibri" panose="020F0502020204030204" pitchFamily="34" charset="0"/>
            </a:endParaRPr>
          </a:p>
        </p:txBody>
      </p:sp>
      <p:sp>
        <p:nvSpPr>
          <p:cNvPr id="4" name="Rectangle 3"/>
          <p:cNvSpPr/>
          <p:nvPr/>
        </p:nvSpPr>
        <p:spPr>
          <a:xfrm>
            <a:off x="1351459" y="1330225"/>
            <a:ext cx="4731945" cy="646331"/>
          </a:xfrm>
          <a:prstGeom prst="rect">
            <a:avLst/>
          </a:prstGeom>
        </p:spPr>
        <p:txBody>
          <a:bodyPr wrap="square">
            <a:spAutoFit/>
          </a:bodyPr>
          <a:lstStyle/>
          <a:p>
            <a:pPr fontAlgn="base"/>
            <a:r>
              <a:rPr lang="en-US" dirty="0">
                <a:solidFill>
                  <a:schemeClr val="bg1"/>
                </a:solidFill>
                <a:latin typeface="Calibri" panose="020F0502020204030204" pitchFamily="34" charset="0"/>
              </a:rPr>
              <a:t>“I spoke with a Laurel from the United States. I quote from her email:</a:t>
            </a:r>
          </a:p>
        </p:txBody>
      </p:sp>
      <p:sp>
        <p:nvSpPr>
          <p:cNvPr id="3" name="Rectangle 2"/>
          <p:cNvSpPr/>
          <p:nvPr/>
        </p:nvSpPr>
        <p:spPr>
          <a:xfrm>
            <a:off x="6180499" y="1582637"/>
            <a:ext cx="6096000" cy="3970318"/>
          </a:xfrm>
          <a:prstGeom prst="rect">
            <a:avLst/>
          </a:prstGeom>
        </p:spPr>
        <p:txBody>
          <a:bodyPr>
            <a:spAutoFit/>
          </a:bodyPr>
          <a:lstStyle/>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 decided to declare my belief in traditional marriage in a thoughtful way.</a:t>
            </a:r>
          </a:p>
          <a:p>
            <a:pPr fontAlgn="base"/>
            <a:r>
              <a:rPr lang="en-US" dirty="0">
                <a:solidFill>
                  <a:schemeClr val="bg1"/>
                </a:solidFill>
                <a:latin typeface="Calibri" panose="020F0502020204030204" pitchFamily="34" charset="0"/>
              </a:rPr>
              <a:t>“‘With my profile picture, I added the caption “I believe in marriage between a man and a woman.” Almost instantly I started receiving messages. “You are selfish.” “You are judgmental.” One compared me to a slave owner. </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And I received this post from a great friend who is a strong member of the Church: “You need to catch up with the times. Things are changing and so should you.”</a:t>
            </a:r>
          </a:p>
          <a:p>
            <a:pPr fontAlgn="base"/>
            <a:r>
              <a:rPr lang="en-US" dirty="0">
                <a:solidFill>
                  <a:schemeClr val="bg1"/>
                </a:solidFill>
                <a:latin typeface="Calibri" panose="020F0502020204030204" pitchFamily="34" charset="0"/>
              </a:rPr>
              <a:t>“‘I did not fight back,’ she said, ‘but I did not take my statement down’”</a:t>
            </a:r>
          </a:p>
        </p:txBody>
      </p:sp>
      <p:grpSp>
        <p:nvGrpSpPr>
          <p:cNvPr id="11" name="Group 10"/>
          <p:cNvGrpSpPr/>
          <p:nvPr/>
        </p:nvGrpSpPr>
        <p:grpSpPr>
          <a:xfrm>
            <a:off x="3695578" y="4194178"/>
            <a:ext cx="2062426" cy="2134193"/>
            <a:chOff x="9679806" y="1526158"/>
            <a:chExt cx="1726855" cy="1753470"/>
          </a:xfrm>
        </p:grpSpPr>
        <p:sp>
          <p:nvSpPr>
            <p:cNvPr id="12" name="Rectangle 1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 name="Group 12"/>
            <p:cNvGrpSpPr/>
            <p:nvPr/>
          </p:nvGrpSpPr>
          <p:grpSpPr>
            <a:xfrm>
              <a:off x="10197726" y="1829361"/>
              <a:ext cx="799917" cy="1320146"/>
              <a:chOff x="4455643" y="2321799"/>
              <a:chExt cx="1088409" cy="1874697"/>
            </a:xfrm>
            <a:solidFill>
              <a:schemeClr val="tx2">
                <a:lumMod val="20000"/>
                <a:lumOff val="80000"/>
              </a:schemeClr>
            </a:solidFill>
          </p:grpSpPr>
          <p:sp>
            <p:nvSpPr>
              <p:cNvPr id="15" name="Wave 1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Wave 1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Trapezoid 1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Trapezoid 1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eardrop 1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Teardrop 2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 name="Frame 1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2" y="577536"/>
            <a:ext cx="1085850" cy="1447800"/>
          </a:xfrm>
          <a:prstGeom prst="rect">
            <a:avLst/>
          </a:prstGeom>
        </p:spPr>
      </p:pic>
      <p:sp>
        <p:nvSpPr>
          <p:cNvPr id="23" name="Rectangle 22"/>
          <p:cNvSpPr/>
          <p:nvPr/>
        </p:nvSpPr>
        <p:spPr>
          <a:xfrm>
            <a:off x="132619" y="2406146"/>
            <a:ext cx="4731945"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“‘This past year some of my friends on Facebook began posting their position on marriage. Many favored same-sex marriage, and several LDS youth indicated they “liked” the postings. I made no comment.</a:t>
            </a:r>
          </a:p>
        </p:txBody>
      </p:sp>
    </p:spTree>
    <p:extLst>
      <p:ext uri="{BB962C8B-B14F-4D97-AF65-F5344CB8AC3E}">
        <p14:creationId xmlns:p14="http://schemas.microsoft.com/office/powerpoint/2010/main" val="10100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2 Kings 14-17</a:t>
            </a:r>
          </a:p>
        </p:txBody>
      </p:sp>
      <p:grpSp>
        <p:nvGrpSpPr>
          <p:cNvPr id="11" name="Group 10"/>
          <p:cNvGrpSpPr/>
          <p:nvPr/>
        </p:nvGrpSpPr>
        <p:grpSpPr>
          <a:xfrm>
            <a:off x="328137" y="1003342"/>
            <a:ext cx="3482220" cy="2331237"/>
            <a:chOff x="620484" y="1010677"/>
            <a:chExt cx="3482220" cy="2331237"/>
          </a:xfrm>
        </p:grpSpPr>
        <p:grpSp>
          <p:nvGrpSpPr>
            <p:cNvPr id="16" name="Group 15"/>
            <p:cNvGrpSpPr/>
            <p:nvPr/>
          </p:nvGrpSpPr>
          <p:grpSpPr>
            <a:xfrm>
              <a:off x="620484" y="1010677"/>
              <a:ext cx="1586063" cy="2331237"/>
              <a:chOff x="1404256" y="2044820"/>
              <a:chExt cx="1586063" cy="2331237"/>
            </a:xfrm>
          </p:grpSpPr>
          <p:sp>
            <p:nvSpPr>
              <p:cNvPr id="5" name="Rounded Rectangle 4"/>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Isosceles Triangle 2"/>
              <p:cNvSpPr/>
              <p:nvPr/>
            </p:nvSpPr>
            <p:spPr>
              <a:xfrm rot="5400000">
                <a:off x="1620345" y="1828731"/>
                <a:ext cx="1153886" cy="1586063"/>
              </a:xfrm>
              <a:prstGeom prst="triangle">
                <a:avLst/>
              </a:prstGeom>
              <a:solidFill>
                <a:schemeClr val="accent6">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extBox 14"/>
              <p:cNvSpPr txBox="1"/>
              <p:nvPr/>
            </p:nvSpPr>
            <p:spPr>
              <a:xfrm>
                <a:off x="1465506" y="2363294"/>
                <a:ext cx="1155512"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14:1,3</a:t>
                </a:r>
              </a:p>
            </p:txBody>
          </p:sp>
        </p:grpSp>
        <p:sp>
          <p:nvSpPr>
            <p:cNvPr id="4" name="Rectangle 3"/>
            <p:cNvSpPr/>
            <p:nvPr/>
          </p:nvSpPr>
          <p:spPr>
            <a:xfrm>
              <a:off x="749024" y="2128093"/>
              <a:ext cx="3353680" cy="1200329"/>
            </a:xfrm>
            <a:prstGeom prst="rect">
              <a:avLst/>
            </a:prstGeom>
          </p:spPr>
          <p:txBody>
            <a:bodyPr wrap="square">
              <a:spAutoFit/>
            </a:bodyPr>
            <a:lstStyle/>
            <a:p>
              <a:r>
                <a:rPr lang="en-US" dirty="0" err="1">
                  <a:solidFill>
                    <a:schemeClr val="bg1"/>
                  </a:solidFill>
                  <a:latin typeface="Calibri" panose="020F0502020204030204" pitchFamily="34" charset="0"/>
                </a:rPr>
                <a:t>Amaziah</a:t>
              </a:r>
              <a:r>
                <a:rPr lang="en-US" dirty="0">
                  <a:solidFill>
                    <a:schemeClr val="bg1"/>
                  </a:solidFill>
                  <a:latin typeface="Calibri" panose="020F0502020204030204" pitchFamily="34" charset="0"/>
                </a:rPr>
                <a:t> (Judah)—son of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Jehoaddan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25 years old &amp; reigned 29 years</a:t>
              </a:r>
            </a:p>
            <a:p>
              <a:r>
                <a:rPr lang="en-US" i="1" dirty="0">
                  <a:solidFill>
                    <a:schemeClr val="bg1"/>
                  </a:solidFill>
                  <a:latin typeface="Calibri" panose="020F0502020204030204" pitchFamily="34" charset="0"/>
                </a:rPr>
                <a:t>“he did that which was right”</a:t>
              </a:r>
            </a:p>
          </p:txBody>
        </p:sp>
      </p:grpSp>
      <p:grpSp>
        <p:nvGrpSpPr>
          <p:cNvPr id="12" name="Group 11"/>
          <p:cNvGrpSpPr/>
          <p:nvPr/>
        </p:nvGrpSpPr>
        <p:grpSpPr>
          <a:xfrm>
            <a:off x="213238" y="3882872"/>
            <a:ext cx="3086681" cy="2331237"/>
            <a:chOff x="544285" y="3890022"/>
            <a:chExt cx="3086681" cy="2331237"/>
          </a:xfrm>
        </p:grpSpPr>
        <p:grpSp>
          <p:nvGrpSpPr>
            <p:cNvPr id="18" name="Group 17"/>
            <p:cNvGrpSpPr/>
            <p:nvPr/>
          </p:nvGrpSpPr>
          <p:grpSpPr>
            <a:xfrm>
              <a:off x="544285" y="3890022"/>
              <a:ext cx="1662263" cy="2331237"/>
              <a:chOff x="1328056" y="2044820"/>
              <a:chExt cx="1662263" cy="2331237"/>
            </a:xfrm>
          </p:grpSpPr>
          <p:sp>
            <p:nvSpPr>
              <p:cNvPr id="19" name="Rounded Rectangle 18"/>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Isosceles Triangle 19"/>
              <p:cNvSpPr/>
              <p:nvPr/>
            </p:nvSpPr>
            <p:spPr>
              <a:xfrm rot="5400000">
                <a:off x="1620345" y="1828731"/>
                <a:ext cx="1153886" cy="1586063"/>
              </a:xfrm>
              <a:prstGeom prst="triangle">
                <a:avLst/>
              </a:prstGeom>
              <a:solidFill>
                <a:srgbClr val="E2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TextBox 20"/>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14:23-24</a:t>
                </a:r>
              </a:p>
            </p:txBody>
          </p:sp>
        </p:grpSp>
        <p:sp>
          <p:nvSpPr>
            <p:cNvPr id="8" name="Rectangle 7"/>
            <p:cNvSpPr/>
            <p:nvPr/>
          </p:nvSpPr>
          <p:spPr>
            <a:xfrm>
              <a:off x="751725" y="4967305"/>
              <a:ext cx="2879241" cy="1200329"/>
            </a:xfrm>
            <a:prstGeom prst="rect">
              <a:avLst/>
            </a:prstGeom>
          </p:spPr>
          <p:txBody>
            <a:bodyPr wrap="square">
              <a:spAutoFit/>
            </a:bodyPr>
            <a:lstStyle/>
            <a:p>
              <a:r>
                <a:rPr lang="en-US" dirty="0">
                  <a:solidFill>
                    <a:schemeClr val="bg1"/>
                  </a:solidFill>
                  <a:latin typeface="Calibri" panose="020F0502020204030204" pitchFamily="34" charset="0"/>
                </a:rPr>
                <a:t>Jeroboam (Israel)--son of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Reigned 41 year</a:t>
              </a:r>
            </a:p>
            <a:p>
              <a:r>
                <a:rPr lang="en-US" i="1" dirty="0">
                  <a:solidFill>
                    <a:schemeClr val="bg1"/>
                  </a:solidFill>
                  <a:latin typeface="Calibri" panose="020F0502020204030204" pitchFamily="34" charset="0"/>
                </a:rPr>
                <a:t>“he did that which was evil”</a:t>
              </a:r>
            </a:p>
          </p:txBody>
        </p:sp>
      </p:grpSp>
      <p:grpSp>
        <p:nvGrpSpPr>
          <p:cNvPr id="13" name="Group 12"/>
          <p:cNvGrpSpPr/>
          <p:nvPr/>
        </p:nvGrpSpPr>
        <p:grpSpPr>
          <a:xfrm>
            <a:off x="3846916" y="1104585"/>
            <a:ext cx="3298753" cy="2331237"/>
            <a:chOff x="4259883" y="1131520"/>
            <a:chExt cx="3298753" cy="2331237"/>
          </a:xfrm>
        </p:grpSpPr>
        <p:grpSp>
          <p:nvGrpSpPr>
            <p:cNvPr id="22" name="Group 21"/>
            <p:cNvGrpSpPr/>
            <p:nvPr/>
          </p:nvGrpSpPr>
          <p:grpSpPr>
            <a:xfrm>
              <a:off x="4259883" y="1131520"/>
              <a:ext cx="1662263" cy="2331237"/>
              <a:chOff x="1328056" y="2044820"/>
              <a:chExt cx="1662263" cy="2331237"/>
            </a:xfrm>
          </p:grpSpPr>
          <p:sp>
            <p:nvSpPr>
              <p:cNvPr id="23" name="Rounded Rectangle 22"/>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Isosceles Triangle 23"/>
              <p:cNvSpPr/>
              <p:nvPr/>
            </p:nvSpPr>
            <p:spPr>
              <a:xfrm rot="5400000">
                <a:off x="1620345" y="1828731"/>
                <a:ext cx="1153886" cy="1586063"/>
              </a:xfrm>
              <a:prstGeom prst="triangle">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TextBox 24"/>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15:1,3</a:t>
                </a:r>
              </a:p>
            </p:txBody>
          </p:sp>
        </p:grpSp>
        <p:sp>
          <p:nvSpPr>
            <p:cNvPr id="46" name="Rectangle 45"/>
            <p:cNvSpPr/>
            <p:nvPr/>
          </p:nvSpPr>
          <p:spPr>
            <a:xfrm>
              <a:off x="4623090" y="2031872"/>
              <a:ext cx="2935546" cy="1200329"/>
            </a:xfrm>
            <a:prstGeom prst="rect">
              <a:avLst/>
            </a:prstGeom>
          </p:spPr>
          <p:txBody>
            <a:bodyPr wrap="square">
              <a:spAutoFit/>
            </a:bodyPr>
            <a:lstStyle/>
            <a:p>
              <a:r>
                <a:rPr lang="en-US" dirty="0" err="1">
                  <a:solidFill>
                    <a:schemeClr val="bg1"/>
                  </a:solidFill>
                  <a:latin typeface="Calibri" panose="020F0502020204030204" pitchFamily="34" charset="0"/>
                </a:rPr>
                <a:t>Azariah</a:t>
              </a:r>
              <a:r>
                <a:rPr lang="en-US" dirty="0">
                  <a:solidFill>
                    <a:schemeClr val="bg1"/>
                  </a:solidFill>
                  <a:latin typeface="Calibri" panose="020F0502020204030204" pitchFamily="34" charset="0"/>
                </a:rPr>
                <a:t> (Judah)--son of </a:t>
              </a:r>
              <a:r>
                <a:rPr lang="en-US" dirty="0" err="1">
                  <a:solidFill>
                    <a:schemeClr val="bg1"/>
                  </a:solidFill>
                  <a:latin typeface="Calibri" panose="020F0502020204030204" pitchFamily="34" charset="0"/>
                </a:rPr>
                <a:t>Amaziah</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Jecholiah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Reigned at age 6 for 52 years</a:t>
              </a:r>
            </a:p>
            <a:p>
              <a:r>
                <a:rPr lang="en-US" i="1" dirty="0">
                  <a:solidFill>
                    <a:schemeClr val="bg1"/>
                  </a:solidFill>
                  <a:latin typeface="Calibri" panose="020F0502020204030204" pitchFamily="34" charset="0"/>
                </a:rPr>
                <a:t>“he did that which was right”</a:t>
              </a:r>
            </a:p>
          </p:txBody>
        </p:sp>
      </p:grpSp>
      <p:grpSp>
        <p:nvGrpSpPr>
          <p:cNvPr id="14" name="Group 13"/>
          <p:cNvGrpSpPr/>
          <p:nvPr/>
        </p:nvGrpSpPr>
        <p:grpSpPr>
          <a:xfrm>
            <a:off x="3312271" y="3899913"/>
            <a:ext cx="3124890" cy="2331237"/>
            <a:chOff x="3791958" y="3944619"/>
            <a:chExt cx="3124890" cy="2331237"/>
          </a:xfrm>
        </p:grpSpPr>
        <p:grpSp>
          <p:nvGrpSpPr>
            <p:cNvPr id="26" name="Group 25"/>
            <p:cNvGrpSpPr/>
            <p:nvPr/>
          </p:nvGrpSpPr>
          <p:grpSpPr>
            <a:xfrm>
              <a:off x="3791958" y="3944619"/>
              <a:ext cx="1662263" cy="2331237"/>
              <a:chOff x="1328056" y="2044820"/>
              <a:chExt cx="1662263" cy="2331237"/>
            </a:xfrm>
          </p:grpSpPr>
          <p:sp>
            <p:nvSpPr>
              <p:cNvPr id="27" name="Rounded Rectangle 26"/>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Isosceles Triangle 27"/>
              <p:cNvSpPr/>
              <p:nvPr/>
            </p:nvSpPr>
            <p:spPr>
              <a:xfrm rot="5400000">
                <a:off x="1620345" y="1828731"/>
                <a:ext cx="1153886" cy="1586063"/>
              </a:xfrm>
              <a:prstGeom prst="triangle">
                <a:avLst/>
              </a:prstGeom>
              <a:solidFill>
                <a:schemeClr val="bg1">
                  <a:lumMod val="6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TextBox 28"/>
              <p:cNvSpPr txBox="1"/>
              <p:nvPr/>
            </p:nvSpPr>
            <p:spPr>
              <a:xfrm>
                <a:off x="1328056" y="2306689"/>
                <a:ext cx="1119770"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15:8-9</a:t>
                </a:r>
              </a:p>
            </p:txBody>
          </p:sp>
        </p:grpSp>
        <p:sp>
          <p:nvSpPr>
            <p:cNvPr id="47" name="Rectangle 46"/>
            <p:cNvSpPr/>
            <p:nvPr/>
          </p:nvSpPr>
          <p:spPr>
            <a:xfrm>
              <a:off x="4032148" y="5067816"/>
              <a:ext cx="2884700" cy="1200329"/>
            </a:xfrm>
            <a:prstGeom prst="rect">
              <a:avLst/>
            </a:prstGeom>
          </p:spPr>
          <p:txBody>
            <a:bodyPr wrap="square">
              <a:spAutoFit/>
            </a:bodyPr>
            <a:lstStyle/>
            <a:p>
              <a:r>
                <a:rPr lang="en-US" dirty="0">
                  <a:solidFill>
                    <a:schemeClr val="bg1"/>
                  </a:solidFill>
                  <a:latin typeface="Calibri" panose="020F0502020204030204" pitchFamily="34" charset="0"/>
                </a:rPr>
                <a:t>Zachariah (Israel)--son of Jeroboam </a:t>
              </a:r>
            </a:p>
            <a:p>
              <a:r>
                <a:rPr lang="en-US" dirty="0">
                  <a:solidFill>
                    <a:schemeClr val="bg1"/>
                  </a:solidFill>
                  <a:latin typeface="Calibri" panose="020F0502020204030204" pitchFamily="34" charset="0"/>
                </a:rPr>
                <a:t>Reigned for 6 months</a:t>
              </a:r>
            </a:p>
            <a:p>
              <a:r>
                <a:rPr lang="en-US" i="1" dirty="0">
                  <a:solidFill>
                    <a:schemeClr val="bg1"/>
                  </a:solidFill>
                  <a:latin typeface="Calibri" panose="020F0502020204030204" pitchFamily="34" charset="0"/>
                </a:rPr>
                <a:t>“he did that which was evil”</a:t>
              </a:r>
            </a:p>
          </p:txBody>
        </p:sp>
      </p:grpSp>
      <p:grpSp>
        <p:nvGrpSpPr>
          <p:cNvPr id="17" name="Group 16"/>
          <p:cNvGrpSpPr/>
          <p:nvPr/>
        </p:nvGrpSpPr>
        <p:grpSpPr>
          <a:xfrm>
            <a:off x="7050236" y="1132746"/>
            <a:ext cx="3131459" cy="2331237"/>
            <a:chOff x="7050236" y="1132746"/>
            <a:chExt cx="3131459" cy="2331237"/>
          </a:xfrm>
        </p:grpSpPr>
        <p:grpSp>
          <p:nvGrpSpPr>
            <p:cNvPr id="34" name="Group 33"/>
            <p:cNvGrpSpPr/>
            <p:nvPr/>
          </p:nvGrpSpPr>
          <p:grpSpPr>
            <a:xfrm>
              <a:off x="7050236" y="1132746"/>
              <a:ext cx="1662263" cy="2331237"/>
              <a:chOff x="1328056" y="2044820"/>
              <a:chExt cx="1662263" cy="2331237"/>
            </a:xfrm>
          </p:grpSpPr>
          <p:sp>
            <p:nvSpPr>
              <p:cNvPr id="35" name="Rounded Rectangle 34"/>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Isosceles Triangle 35"/>
              <p:cNvSpPr/>
              <p:nvPr/>
            </p:nvSpPr>
            <p:spPr>
              <a:xfrm rot="5400000">
                <a:off x="1620345" y="1828731"/>
                <a:ext cx="1153886" cy="1586063"/>
              </a:xfrm>
              <a:prstGeom prst="triangl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TextBox 36"/>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15:23-24</a:t>
                </a:r>
              </a:p>
            </p:txBody>
          </p:sp>
        </p:grpSp>
        <p:sp>
          <p:nvSpPr>
            <p:cNvPr id="10" name="Rectangle 9"/>
            <p:cNvSpPr/>
            <p:nvPr/>
          </p:nvSpPr>
          <p:spPr>
            <a:xfrm>
              <a:off x="7301215" y="2186724"/>
              <a:ext cx="2880480" cy="1200329"/>
            </a:xfrm>
            <a:prstGeom prst="rect">
              <a:avLst/>
            </a:prstGeom>
          </p:spPr>
          <p:txBody>
            <a:bodyPr wrap="square">
              <a:spAutoFit/>
            </a:bodyPr>
            <a:lstStyle/>
            <a:p>
              <a:r>
                <a:rPr lang="en-US" dirty="0" err="1">
                  <a:solidFill>
                    <a:schemeClr val="bg1"/>
                  </a:solidFill>
                  <a:latin typeface="Calibri" panose="020F0502020204030204" pitchFamily="34" charset="0"/>
                </a:rPr>
                <a:t>Pekahiah</a:t>
              </a:r>
              <a:r>
                <a:rPr lang="en-US" dirty="0">
                  <a:solidFill>
                    <a:schemeClr val="bg1"/>
                  </a:solidFill>
                  <a:latin typeface="Calibri" panose="020F0502020204030204" pitchFamily="34" charset="0"/>
                </a:rPr>
                <a:t>(Israel)--son of </a:t>
              </a:r>
              <a:r>
                <a:rPr lang="en-US" dirty="0" err="1">
                  <a:solidFill>
                    <a:schemeClr val="bg1"/>
                  </a:solidFill>
                  <a:latin typeface="Calibri" panose="020F0502020204030204" pitchFamily="34" charset="0"/>
                </a:rPr>
                <a:t>Menahem</a:t>
              </a:r>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Reigned 2 years</a:t>
              </a:r>
            </a:p>
            <a:p>
              <a:r>
                <a:rPr lang="en-US" i="1" dirty="0">
                  <a:solidFill>
                    <a:schemeClr val="bg1"/>
                  </a:solidFill>
                  <a:latin typeface="Calibri" panose="020F0502020204030204" pitchFamily="34" charset="0"/>
                </a:rPr>
                <a:t>“he did that which was evil”</a:t>
              </a:r>
            </a:p>
          </p:txBody>
        </p:sp>
      </p:grpSp>
      <p:grpSp>
        <p:nvGrpSpPr>
          <p:cNvPr id="52" name="Group 51"/>
          <p:cNvGrpSpPr/>
          <p:nvPr/>
        </p:nvGrpSpPr>
        <p:grpSpPr>
          <a:xfrm>
            <a:off x="9395627" y="3863510"/>
            <a:ext cx="3066949" cy="2678201"/>
            <a:chOff x="9188322" y="3904467"/>
            <a:chExt cx="3066949" cy="2678201"/>
          </a:xfrm>
        </p:grpSpPr>
        <p:grpSp>
          <p:nvGrpSpPr>
            <p:cNvPr id="38" name="Group 37"/>
            <p:cNvGrpSpPr/>
            <p:nvPr/>
          </p:nvGrpSpPr>
          <p:grpSpPr>
            <a:xfrm>
              <a:off x="9188322" y="3904467"/>
              <a:ext cx="1662263" cy="2331237"/>
              <a:chOff x="1328056" y="2044820"/>
              <a:chExt cx="1662263" cy="2331237"/>
            </a:xfrm>
          </p:grpSpPr>
          <p:sp>
            <p:nvSpPr>
              <p:cNvPr id="39" name="Rounded Rectangle 38"/>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Isosceles Triangle 39"/>
              <p:cNvSpPr/>
              <p:nvPr/>
            </p:nvSpPr>
            <p:spPr>
              <a:xfrm rot="5400000">
                <a:off x="1620345" y="1828731"/>
                <a:ext cx="1153886" cy="1586063"/>
              </a:xfrm>
              <a:prstGeom prst="triangle">
                <a:avLst/>
              </a:prstGeom>
              <a:solidFill>
                <a:schemeClr val="tx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TextBox 40"/>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15:27-28</a:t>
                </a:r>
              </a:p>
            </p:txBody>
          </p:sp>
        </p:grpSp>
        <p:sp>
          <p:nvSpPr>
            <p:cNvPr id="48" name="Rectangle 47"/>
            <p:cNvSpPr/>
            <p:nvPr/>
          </p:nvSpPr>
          <p:spPr>
            <a:xfrm>
              <a:off x="9492192" y="5105340"/>
              <a:ext cx="2763079" cy="1477328"/>
            </a:xfrm>
            <a:prstGeom prst="rect">
              <a:avLst/>
            </a:prstGeom>
          </p:spPr>
          <p:txBody>
            <a:bodyPr wrap="square">
              <a:spAutoFit/>
            </a:bodyPr>
            <a:lstStyle/>
            <a:p>
              <a:r>
                <a:rPr lang="en-US" dirty="0" err="1">
                  <a:solidFill>
                    <a:schemeClr val="bg1"/>
                  </a:solidFill>
                  <a:latin typeface="Calibri" panose="020F0502020204030204" pitchFamily="34" charset="0"/>
                </a:rPr>
                <a:t>Pekah</a:t>
              </a:r>
              <a:r>
                <a:rPr lang="en-US" dirty="0">
                  <a:solidFill>
                    <a:schemeClr val="bg1"/>
                  </a:solidFill>
                  <a:latin typeface="Calibri" panose="020F0502020204030204" pitchFamily="34" charset="0"/>
                </a:rPr>
                <a:t>(Israel) the son </a:t>
              </a:r>
            </a:p>
            <a:p>
              <a:r>
                <a:rPr lang="en-US" dirty="0">
                  <a:solidFill>
                    <a:schemeClr val="bg1"/>
                  </a:solidFill>
                  <a:latin typeface="Calibri" panose="020F0502020204030204" pitchFamily="34" charset="0"/>
                </a:rPr>
                <a:t>of </a:t>
              </a:r>
              <a:r>
                <a:rPr lang="en-US" dirty="0" err="1">
                  <a:solidFill>
                    <a:schemeClr val="bg1"/>
                  </a:solidFill>
                  <a:latin typeface="Calibri" panose="020F0502020204030204" pitchFamily="34" charset="0"/>
                </a:rPr>
                <a:t>Remaliah</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Reigned 22 years</a:t>
              </a:r>
            </a:p>
            <a:p>
              <a:r>
                <a:rPr lang="en-US" i="1" dirty="0">
                  <a:solidFill>
                    <a:schemeClr val="bg1"/>
                  </a:solidFill>
                  <a:latin typeface="Calibri" panose="020F0502020204030204" pitchFamily="34" charset="0"/>
                </a:rPr>
                <a:t>“he did that which was evil”</a:t>
              </a:r>
              <a:r>
                <a:rPr lang="en-US" dirty="0">
                  <a:solidFill>
                    <a:schemeClr val="bg1"/>
                  </a:solidFill>
                  <a:latin typeface="Calibri" panose="020F0502020204030204" pitchFamily="34" charset="0"/>
                </a:rPr>
                <a:t> </a:t>
              </a:r>
            </a:p>
          </p:txBody>
        </p:sp>
      </p:grpSp>
      <p:grpSp>
        <p:nvGrpSpPr>
          <p:cNvPr id="53" name="Group 52"/>
          <p:cNvGrpSpPr/>
          <p:nvPr/>
        </p:nvGrpSpPr>
        <p:grpSpPr>
          <a:xfrm>
            <a:off x="10058529" y="1104584"/>
            <a:ext cx="2238572" cy="2596747"/>
            <a:chOff x="10029628" y="996376"/>
            <a:chExt cx="2238572" cy="2596747"/>
          </a:xfrm>
        </p:grpSpPr>
        <p:grpSp>
          <p:nvGrpSpPr>
            <p:cNvPr id="30" name="Group 29"/>
            <p:cNvGrpSpPr/>
            <p:nvPr/>
          </p:nvGrpSpPr>
          <p:grpSpPr>
            <a:xfrm>
              <a:off x="10029628" y="996376"/>
              <a:ext cx="1662263" cy="2331237"/>
              <a:chOff x="1328056" y="2044820"/>
              <a:chExt cx="1662263" cy="2331237"/>
            </a:xfrm>
          </p:grpSpPr>
          <p:sp>
            <p:nvSpPr>
              <p:cNvPr id="31" name="Rounded Rectangle 30"/>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Isosceles Triangle 31"/>
              <p:cNvSpPr/>
              <p:nvPr/>
            </p:nvSpPr>
            <p:spPr>
              <a:xfrm rot="5400000">
                <a:off x="1620345" y="1828731"/>
                <a:ext cx="1153886" cy="1586063"/>
              </a:xfrm>
              <a:prstGeom prst="triangle">
                <a:avLst/>
              </a:prstGeom>
              <a:solidFill>
                <a:srgbClr val="37441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TextBox 32"/>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15:17-18</a:t>
                </a:r>
              </a:p>
            </p:txBody>
          </p:sp>
        </p:grpSp>
        <p:sp>
          <p:nvSpPr>
            <p:cNvPr id="49" name="Rectangle 48"/>
            <p:cNvSpPr/>
            <p:nvPr/>
          </p:nvSpPr>
          <p:spPr>
            <a:xfrm>
              <a:off x="10186810" y="2115795"/>
              <a:ext cx="2081390" cy="1477328"/>
            </a:xfrm>
            <a:prstGeom prst="rect">
              <a:avLst/>
            </a:prstGeom>
          </p:spPr>
          <p:txBody>
            <a:bodyPr wrap="square">
              <a:spAutoFit/>
            </a:bodyPr>
            <a:lstStyle/>
            <a:p>
              <a:r>
                <a:rPr lang="en-US" dirty="0" err="1">
                  <a:solidFill>
                    <a:schemeClr val="bg1"/>
                  </a:solidFill>
                  <a:latin typeface="Calibri" panose="020F0502020204030204" pitchFamily="34" charset="0"/>
                </a:rPr>
                <a:t>Menahem</a:t>
              </a:r>
              <a:r>
                <a:rPr lang="en-US" dirty="0">
                  <a:solidFill>
                    <a:schemeClr val="bg1"/>
                  </a:solidFill>
                  <a:latin typeface="Calibri" panose="020F0502020204030204" pitchFamily="34" charset="0"/>
                </a:rPr>
                <a:t> the son of </a:t>
              </a:r>
              <a:r>
                <a:rPr lang="en-US" dirty="0" err="1">
                  <a:solidFill>
                    <a:schemeClr val="bg1"/>
                  </a:solidFill>
                  <a:latin typeface="Calibri" panose="020F0502020204030204" pitchFamily="34" charset="0"/>
                </a:rPr>
                <a:t>Gadi</a:t>
              </a:r>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Reigned 10 years</a:t>
              </a:r>
            </a:p>
            <a:p>
              <a:r>
                <a:rPr lang="en-US" i="1" dirty="0">
                  <a:solidFill>
                    <a:schemeClr val="bg1"/>
                  </a:solidFill>
                  <a:latin typeface="Calibri" panose="020F0502020204030204" pitchFamily="34" charset="0"/>
                </a:rPr>
                <a:t>“he did that which was evil”</a:t>
              </a:r>
            </a:p>
          </p:txBody>
        </p:sp>
      </p:grpSp>
      <p:grpSp>
        <p:nvGrpSpPr>
          <p:cNvPr id="51" name="Group 50"/>
          <p:cNvGrpSpPr/>
          <p:nvPr/>
        </p:nvGrpSpPr>
        <p:grpSpPr>
          <a:xfrm>
            <a:off x="6263219" y="3965510"/>
            <a:ext cx="3027148" cy="2737957"/>
            <a:chOff x="6487504" y="4023194"/>
            <a:chExt cx="3027148" cy="2737957"/>
          </a:xfrm>
        </p:grpSpPr>
        <p:grpSp>
          <p:nvGrpSpPr>
            <p:cNvPr id="42" name="Group 41"/>
            <p:cNvGrpSpPr/>
            <p:nvPr/>
          </p:nvGrpSpPr>
          <p:grpSpPr>
            <a:xfrm>
              <a:off x="6487504" y="4023194"/>
              <a:ext cx="1662263" cy="2331237"/>
              <a:chOff x="1328056" y="2044820"/>
              <a:chExt cx="1662263" cy="2331237"/>
            </a:xfrm>
          </p:grpSpPr>
          <p:sp>
            <p:nvSpPr>
              <p:cNvPr id="43" name="Rounded Rectangle 42"/>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Isosceles Triangle 43"/>
              <p:cNvSpPr/>
              <p:nvPr/>
            </p:nvSpPr>
            <p:spPr>
              <a:xfrm rot="5400000">
                <a:off x="1620345" y="1828731"/>
                <a:ext cx="1153886" cy="1586063"/>
              </a:xfrm>
              <a:prstGeom prst="triangle">
                <a:avLst/>
              </a:prstGeom>
              <a:solidFill>
                <a:schemeClr val="accent3">
                  <a:lumMod val="5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TextBox 44"/>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2 Kings 15:32,34</a:t>
                </a:r>
              </a:p>
            </p:txBody>
          </p:sp>
        </p:grpSp>
        <p:sp>
          <p:nvSpPr>
            <p:cNvPr id="50" name="Rectangle 49"/>
            <p:cNvSpPr/>
            <p:nvPr/>
          </p:nvSpPr>
          <p:spPr>
            <a:xfrm>
              <a:off x="6779055" y="5006825"/>
              <a:ext cx="2735597" cy="1754326"/>
            </a:xfrm>
            <a:prstGeom prst="rect">
              <a:avLst/>
            </a:prstGeom>
          </p:spPr>
          <p:txBody>
            <a:bodyPr wrap="square">
              <a:spAutoFit/>
            </a:bodyPr>
            <a:lstStyle/>
            <a:p>
              <a:pPr fontAlgn="base"/>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(Judah)--son of </a:t>
              </a:r>
              <a:r>
                <a:rPr lang="en-US" dirty="0" err="1">
                  <a:solidFill>
                    <a:schemeClr val="bg1"/>
                  </a:solidFill>
                  <a:latin typeface="Calibri" panose="020F0502020204030204" pitchFamily="34" charset="0"/>
                </a:rPr>
                <a:t>Uzziah</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Jerusha</a:t>
              </a:r>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25 years old &amp; reigned 16 years</a:t>
              </a:r>
            </a:p>
            <a:p>
              <a:pPr fontAlgn="base"/>
              <a:r>
                <a:rPr lang="en-US" b="0" i="1" dirty="0">
                  <a:solidFill>
                    <a:schemeClr val="bg1"/>
                  </a:solidFill>
                  <a:effectLst/>
                  <a:latin typeface="Calibri" panose="020F0502020204030204" pitchFamily="34" charset="0"/>
                </a:rPr>
                <a:t>‘he did that which was right”</a:t>
              </a:r>
            </a:p>
          </p:txBody>
        </p:sp>
      </p:grpSp>
    </p:spTree>
    <p:extLst>
      <p:ext uri="{BB962C8B-B14F-4D97-AF65-F5344CB8AC3E}">
        <p14:creationId xmlns:p14="http://schemas.microsoft.com/office/powerpoint/2010/main" val="353594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5078313"/>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Videos: Things as They Really Are (3:27)</a:t>
            </a:r>
          </a:p>
          <a:p>
            <a:r>
              <a:rPr lang="en-US" dirty="0">
                <a:solidFill>
                  <a:schemeClr val="bg1"/>
                </a:solidFill>
                <a:latin typeface="Calibri" panose="020F0502020204030204" pitchFamily="34" charset="0"/>
              </a:rPr>
              <a:t>	Spiritual Whirlwinds ((7:42–9:14)</a:t>
            </a:r>
          </a:p>
          <a:p>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President Ezra Taft Benson Excerpts from: </a:t>
            </a:r>
            <a:r>
              <a:rPr lang="en-US" i="1" dirty="0">
                <a:solidFill>
                  <a:schemeClr val="bg1"/>
                </a:solidFill>
                <a:latin typeface="Calibri" panose="020F0502020204030204" pitchFamily="34" charset="0"/>
              </a:rPr>
              <a:t>The Law of Chastity </a:t>
            </a:r>
            <a:r>
              <a:rPr lang="en-US" dirty="0">
                <a:solidFill>
                  <a:schemeClr val="bg1"/>
                </a:solidFill>
                <a:latin typeface="Calibri" panose="020F0502020204030204" pitchFamily="34" charset="0"/>
              </a:rPr>
              <a:t>Oct. 1988 Devotional Address BYU</a:t>
            </a:r>
          </a:p>
          <a:p>
            <a:pPr marL="342900" indent="-342900" fontAlgn="base">
              <a:buAutoNum type="arabicPeriod"/>
            </a:pP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pp. 12-13, 75</a:t>
            </a:r>
            <a:endParaRPr lang="en-US" i="1" dirty="0">
              <a:solidFill>
                <a:schemeClr val="bg1"/>
              </a:solidFill>
              <a:latin typeface="Calibri" panose="020F0502020204030204" pitchFamily="34" charset="0"/>
            </a:endParaRPr>
          </a:p>
          <a:p>
            <a:pPr marL="342900" indent="-342900" fontAlgn="base">
              <a:buAutoNum type="arabicPeriod"/>
            </a:pPr>
            <a:r>
              <a:rPr lang="en-US" i="1" dirty="0">
                <a:solidFill>
                  <a:schemeClr val="bg1"/>
                </a:solidFill>
                <a:latin typeface="Calibri" panose="020F0502020204030204" pitchFamily="34" charset="0"/>
              </a:rPr>
              <a:t>Wikipedia</a:t>
            </a:r>
          </a:p>
          <a:p>
            <a:pPr marL="342900" indent="-342900" fontAlgn="base">
              <a:buAutoNum type="arabicPeriod" startAt="4"/>
            </a:pPr>
            <a:r>
              <a:rPr lang="en-US" dirty="0">
                <a:solidFill>
                  <a:schemeClr val="bg1"/>
                </a:solidFill>
                <a:latin typeface="Calibri" panose="020F0502020204030204" pitchFamily="34" charset="0"/>
              </a:rPr>
              <a:t>Heading for 3 Nephi 15</a:t>
            </a:r>
          </a:p>
          <a:p>
            <a:pPr fontAlgn="base"/>
            <a:r>
              <a:rPr lang="en-US" dirty="0">
                <a:solidFill>
                  <a:schemeClr val="bg1"/>
                </a:solidFill>
                <a:latin typeface="Calibri" panose="020F0502020204030204" pitchFamily="34" charset="0"/>
              </a:rPr>
              <a:t>Presentation by ©http://fashionsbylynda.com/blog/</a:t>
            </a:r>
          </a:p>
          <a:p>
            <a:pPr fontAlgn="base"/>
            <a:r>
              <a:rPr lang="en-US" dirty="0">
                <a:solidFill>
                  <a:schemeClr val="bg1"/>
                </a:solidFill>
                <a:latin typeface="Calibri" panose="020F0502020204030204" pitchFamily="34" charset="0"/>
              </a:rPr>
              <a:t>5. Elder Neil L. Andersen (“Spiritual Whirlwinds,”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a:t>
            </a:r>
            <a:r>
              <a:rPr lang="en-US" i="1" dirty="0">
                <a:solidFill>
                  <a:schemeClr val="bg1"/>
                </a:solidFill>
                <a:latin typeface="Calibri" panose="020F0502020204030204" pitchFamily="34" charset="0"/>
              </a:rPr>
              <a:t> Liahona,</a:t>
            </a:r>
            <a:r>
              <a:rPr lang="en-US" dirty="0">
                <a:solidFill>
                  <a:schemeClr val="bg1"/>
                </a:solidFill>
                <a:latin typeface="Calibri" panose="020F0502020204030204" pitchFamily="34" charset="0"/>
              </a:rPr>
              <a:t> May 2014, 19–20).</a:t>
            </a:r>
          </a:p>
          <a:p>
            <a:pPr fontAlgn="base"/>
            <a:r>
              <a:rPr lang="en-US" dirty="0">
                <a:solidFill>
                  <a:schemeClr val="bg1"/>
                </a:solidFill>
                <a:latin typeface="Calibri" panose="020F0502020204030204" pitchFamily="34" charset="0"/>
              </a:rPr>
              <a:t>6. (</a:t>
            </a:r>
            <a:r>
              <a:rPr lang="en-US" i="1" dirty="0">
                <a:solidFill>
                  <a:schemeClr val="bg1"/>
                </a:solidFill>
                <a:latin typeface="Calibri" panose="020F0502020204030204" pitchFamily="34" charset="0"/>
              </a:rPr>
              <a:t>Old Testament Student Manual: 1 Kings–Malachi,</a:t>
            </a:r>
            <a:r>
              <a:rPr lang="en-US" dirty="0">
                <a:solidFill>
                  <a:schemeClr val="bg1"/>
                </a:solidFill>
                <a:latin typeface="Calibri" panose="020F0502020204030204" pitchFamily="34" charset="0"/>
              </a:rPr>
              <a:t> 3rd ed. [Church Educational System manual, 2003], 127).</a:t>
            </a:r>
          </a:p>
          <a:p>
            <a:pPr marL="285750" indent="-285750" fontAlgn="base">
              <a:buFont typeface="Arial" panose="020B0604020202020204" pitchFamily="34" charset="0"/>
              <a:buChar char="•"/>
            </a:pPr>
            <a:r>
              <a:rPr lang="en-US" dirty="0">
                <a:solidFill>
                  <a:schemeClr val="bg1"/>
                </a:solidFill>
                <a:latin typeface="Calibri" panose="020F0502020204030204" pitchFamily="34" charset="0"/>
              </a:rPr>
              <a:t>Note to Seminary Teacher: I found that while I was reading in 2 Kings it was handy to have a handout of the list of Kings and prophets during this time period in the history of the Divided Kingdom. Below is a good reference to the kings of Judah and Israel</a:t>
            </a:r>
          </a:p>
          <a:p>
            <a:pPr fontAlgn="base"/>
            <a:r>
              <a:rPr lang="en-US" dirty="0">
                <a:solidFill>
                  <a:schemeClr val="bg1"/>
                </a:solidFill>
                <a:latin typeface="Calibri" panose="020F0502020204030204" pitchFamily="34" charset="0"/>
              </a:rPr>
              <a:t>https://www.lds.org/manual/old-testament-student-manual-kings-malachi/enrichment-a?lang=eng</a:t>
            </a:r>
            <a:br>
              <a:rPr lang="en-US" dirty="0">
                <a:solidFill>
                  <a:schemeClr val="bg1"/>
                </a:solidFill>
                <a:latin typeface="Calibri" panose="020F0502020204030204" pitchFamily="34" charset="0"/>
              </a:rPr>
            </a:br>
            <a:endParaRPr lang="en-US" dirty="0">
              <a:solidFill>
                <a:schemeClr val="bg1"/>
              </a:solidFill>
              <a:latin typeface="Calibri" panose="020F0502020204030204" pitchFamily="34" charset="0"/>
            </a:endParaRP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4303019" y="697716"/>
            <a:ext cx="693216" cy="878073"/>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128090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37" y="118384"/>
            <a:ext cx="3168712" cy="2308324"/>
          </a:xfrm>
          <a:prstGeom prst="rect">
            <a:avLst/>
          </a:prstGeom>
          <a:ln>
            <a:solidFill>
              <a:schemeClr val="tx1"/>
            </a:solidFill>
          </a:ln>
        </p:spPr>
        <p:txBody>
          <a:bodyPr wrap="square">
            <a:spAutoFit/>
          </a:bodyPr>
          <a:lstStyle/>
          <a:p>
            <a:r>
              <a:rPr lang="en-US" sz="1200" b="1" i="1" dirty="0">
                <a:latin typeface="Calibri" panose="020F0502020204030204" pitchFamily="34" charset="0"/>
              </a:rPr>
              <a:t>Asa (911–869  B.C.).</a:t>
            </a:r>
            <a:r>
              <a:rPr lang="en-US" sz="1200" dirty="0">
                <a:latin typeface="Calibri" panose="020F0502020204030204" pitchFamily="34" charset="0"/>
              </a:rPr>
              <a:t> see 1 Kings 15:9–24; 2 Chronicles 14:1–16:14. Son of </a:t>
            </a:r>
            <a:r>
              <a:rPr lang="en-US" sz="1200" dirty="0" err="1">
                <a:latin typeface="Calibri" panose="020F0502020204030204" pitchFamily="34" charset="0"/>
              </a:rPr>
              <a:t>Abijam</a:t>
            </a:r>
            <a:r>
              <a:rPr lang="en-US" sz="1200" dirty="0">
                <a:latin typeface="Calibri" panose="020F0502020204030204" pitchFamily="34" charset="0"/>
              </a:rPr>
              <a:t>. Began religious reform in the nation with the encouragement of </a:t>
            </a:r>
            <a:r>
              <a:rPr lang="en-US" sz="1200" dirty="0" err="1">
                <a:latin typeface="Calibri" panose="020F0502020204030204" pitchFamily="34" charset="0"/>
              </a:rPr>
              <a:t>Ahijah</a:t>
            </a:r>
            <a:r>
              <a:rPr lang="en-US" sz="1200" dirty="0">
                <a:latin typeface="Calibri" panose="020F0502020204030204" pitchFamily="34" charset="0"/>
              </a:rPr>
              <a:t> the prophet. Destroyed the idols of the people of Judah and banned idolatrous worship. Was attacked by </a:t>
            </a:r>
            <a:r>
              <a:rPr lang="en-US" sz="1200" dirty="0" err="1">
                <a:latin typeface="Calibri" panose="020F0502020204030204" pitchFamily="34" charset="0"/>
              </a:rPr>
              <a:t>Baasha</a:t>
            </a:r>
            <a:r>
              <a:rPr lang="en-US" sz="1200" dirty="0">
                <a:latin typeface="Calibri" panose="020F0502020204030204" pitchFamily="34" charset="0"/>
              </a:rPr>
              <a:t> of Israel but defeated him. Withstood the attack of an Ethiopian force. Allied with Syria late in his reign against further attacks from Israel. Because of his sickness, three years before his death he appointed his son Jehoshaphat to reign jointly with him.</a:t>
            </a:r>
          </a:p>
        </p:txBody>
      </p:sp>
      <p:sp>
        <p:nvSpPr>
          <p:cNvPr id="3" name="Rectangle 2"/>
          <p:cNvSpPr/>
          <p:nvPr/>
        </p:nvSpPr>
        <p:spPr>
          <a:xfrm>
            <a:off x="7948943" y="210509"/>
            <a:ext cx="4010685" cy="3600986"/>
          </a:xfrm>
          <a:prstGeom prst="rect">
            <a:avLst/>
          </a:prstGeom>
          <a:ln>
            <a:solidFill>
              <a:schemeClr val="tx1"/>
            </a:solidFill>
          </a:ln>
        </p:spPr>
        <p:txBody>
          <a:bodyPr wrap="square">
            <a:spAutoFit/>
          </a:bodyPr>
          <a:lstStyle/>
          <a:p>
            <a:r>
              <a:rPr lang="en-US" sz="1200" b="1" i="1" dirty="0">
                <a:latin typeface="Calibri" panose="020F0502020204030204" pitchFamily="34" charset="0"/>
              </a:rPr>
              <a:t>Jehoshaphat (870–848  B.C.).</a:t>
            </a:r>
            <a:r>
              <a:rPr lang="en-US" sz="1200" dirty="0">
                <a:latin typeface="Calibri" panose="020F0502020204030204" pitchFamily="34" charset="0"/>
              </a:rPr>
              <a:t> see 1 Kings 22:41–50; 2 Chronicles 17:1–20:37. Son of Asa. Ruled jointly with his father for three years before becoming king. Strengthened military fortifications in the kingdom and promoted further religious reform. Established instructional programs directed by the priesthood. Received tribute from the Philistines and Arabians as a guarantee of peace because of Judah’s great military presence as a nation. Joined in an alliance with King Ahab of Israel against the Syrians. King Ahab was killed in the war, but the Syrians were defeated. The marriage of Jehoshaphat’s son </a:t>
            </a:r>
            <a:r>
              <a:rPr lang="en-US" sz="1200" dirty="0" err="1">
                <a:latin typeface="Calibri" panose="020F0502020204030204" pitchFamily="34" charset="0"/>
              </a:rPr>
              <a:t>Jehoram</a:t>
            </a:r>
            <a:r>
              <a:rPr lang="en-US" sz="1200" dirty="0">
                <a:latin typeface="Calibri" panose="020F0502020204030204" pitchFamily="34" charset="0"/>
              </a:rPr>
              <a:t> to Ahab’s daughter </a:t>
            </a:r>
            <a:r>
              <a:rPr lang="en-US" sz="1200" dirty="0" err="1">
                <a:latin typeface="Calibri" panose="020F0502020204030204" pitchFamily="34" charset="0"/>
              </a:rPr>
              <a:t>Athaliah</a:t>
            </a:r>
            <a:r>
              <a:rPr lang="en-US" sz="1200" dirty="0">
                <a:latin typeface="Calibri" panose="020F0502020204030204" pitchFamily="34" charset="0"/>
              </a:rPr>
              <a:t> promoted idolatrous worship and eventually threatened the continuation of David’s line on the throne of Judah. Established a system of religious and civil courts. Miraculously withstood an attack from the Ammonites and their allies. Continued the alliance with Israel in an attempt to jointly establish ships for trade, but the venture failed.</a:t>
            </a:r>
          </a:p>
          <a:p>
            <a:r>
              <a:rPr lang="en-US" sz="1200" dirty="0">
                <a:latin typeface="Calibri" panose="020F0502020204030204" pitchFamily="34" charset="0"/>
              </a:rPr>
              <a:t>Elijah’s ministry, though primarily in the Northern Kingdom, took place during Jehoshaphat’s reign.</a:t>
            </a:r>
          </a:p>
        </p:txBody>
      </p:sp>
      <p:sp>
        <p:nvSpPr>
          <p:cNvPr id="4" name="Rectangle 3"/>
          <p:cNvSpPr/>
          <p:nvPr/>
        </p:nvSpPr>
        <p:spPr>
          <a:xfrm>
            <a:off x="218949" y="2922565"/>
            <a:ext cx="3078178" cy="3231654"/>
          </a:xfrm>
          <a:prstGeom prst="rect">
            <a:avLst/>
          </a:prstGeom>
          <a:ln>
            <a:solidFill>
              <a:schemeClr val="tx1"/>
            </a:solidFill>
          </a:ln>
        </p:spPr>
        <p:txBody>
          <a:bodyPr wrap="square">
            <a:spAutoFit/>
          </a:bodyPr>
          <a:lstStyle/>
          <a:p>
            <a:r>
              <a:rPr lang="en-US" sz="1200" b="1" i="1" dirty="0" err="1">
                <a:latin typeface="Calibri" panose="020F0502020204030204" pitchFamily="34" charset="0"/>
              </a:rPr>
              <a:t>Joash</a:t>
            </a:r>
            <a:r>
              <a:rPr lang="en-US" sz="1200" b="1" i="1" dirty="0">
                <a:latin typeface="Calibri" panose="020F0502020204030204" pitchFamily="34" charset="0"/>
              </a:rPr>
              <a:t>/Jehoash (835–796  B.C.).</a:t>
            </a:r>
            <a:r>
              <a:rPr lang="en-US" sz="1200" dirty="0">
                <a:latin typeface="Calibri" panose="020F0502020204030204" pitchFamily="34" charset="0"/>
              </a:rPr>
              <a:t> see 2 Kings 12; 2 Chronicles 24. Son of </a:t>
            </a:r>
            <a:r>
              <a:rPr lang="en-US" sz="1200" dirty="0" err="1">
                <a:latin typeface="Calibri" panose="020F0502020204030204" pitchFamily="34" charset="0"/>
              </a:rPr>
              <a:t>Ahaziah</a:t>
            </a:r>
            <a:r>
              <a:rPr lang="en-US" sz="1200" dirty="0">
                <a:latin typeface="Calibri" panose="020F0502020204030204" pitchFamily="34" charset="0"/>
              </a:rPr>
              <a:t>. Supported the priesthood and renewed the worship of Jehovah. Repaired the temple. Turned to idolatrous worship after the death of the leading priest, who had saved his life and his throne. Murdered his cousin Zechariah, who was a prophet raised up by God to call the people to repentance (see 2 Chronicles 22:10–11; 24:20–21). Was severely wounded in an attack on Judah by the Syrians. Gave tribute from the treasures and sacred furnishings of the temple to the Syrians to secure the safety of his people. Was assassinated by his own servants for his wicked deeds, especially those against the priestly family that had preserved his life.</a:t>
            </a:r>
          </a:p>
        </p:txBody>
      </p:sp>
      <p:sp>
        <p:nvSpPr>
          <p:cNvPr id="5" name="Rectangle 4"/>
          <p:cNvSpPr/>
          <p:nvPr/>
        </p:nvSpPr>
        <p:spPr>
          <a:xfrm>
            <a:off x="7669794" y="4437701"/>
            <a:ext cx="4051426" cy="1938992"/>
          </a:xfrm>
          <a:prstGeom prst="rect">
            <a:avLst/>
          </a:prstGeom>
          <a:ln>
            <a:solidFill>
              <a:schemeClr val="tx1"/>
            </a:solidFill>
          </a:ln>
        </p:spPr>
        <p:txBody>
          <a:bodyPr wrap="square">
            <a:spAutoFit/>
          </a:bodyPr>
          <a:lstStyle/>
          <a:p>
            <a:r>
              <a:rPr lang="en-US" sz="1200" b="1" i="1" dirty="0" err="1">
                <a:latin typeface="Calibri" panose="020F0502020204030204" pitchFamily="34" charset="0"/>
              </a:rPr>
              <a:t>Amaziah</a:t>
            </a:r>
            <a:r>
              <a:rPr lang="en-US" sz="1200" b="1" i="1" dirty="0">
                <a:latin typeface="Calibri" panose="020F0502020204030204" pitchFamily="34" charset="0"/>
              </a:rPr>
              <a:t> (796–767  B.C.).</a:t>
            </a:r>
            <a:r>
              <a:rPr lang="en-US" sz="1200" dirty="0">
                <a:latin typeface="Calibri" panose="020F0502020204030204" pitchFamily="34" charset="0"/>
              </a:rPr>
              <a:t> see 2 Kings 14:1–22; 2 Chronicles 25. Son of </a:t>
            </a:r>
            <a:r>
              <a:rPr lang="en-US" sz="1200" dirty="0" err="1">
                <a:latin typeface="Calibri" panose="020F0502020204030204" pitchFamily="34" charset="0"/>
              </a:rPr>
              <a:t>Joash</a:t>
            </a:r>
            <a:r>
              <a:rPr lang="en-US" sz="1200" dirty="0">
                <a:latin typeface="Calibri" panose="020F0502020204030204" pitchFamily="34" charset="0"/>
              </a:rPr>
              <a:t>. Prepared his people and led them victoriously against their long-time enemies, the </a:t>
            </a:r>
            <a:r>
              <a:rPr lang="en-US" sz="1200" dirty="0" err="1">
                <a:latin typeface="Calibri" panose="020F0502020204030204" pitchFamily="34" charset="0"/>
              </a:rPr>
              <a:t>Edomites</a:t>
            </a:r>
            <a:r>
              <a:rPr lang="en-US" sz="1200" dirty="0">
                <a:latin typeface="Calibri" panose="020F0502020204030204" pitchFamily="34" charset="0"/>
              </a:rPr>
              <a:t>, who had been weakened by Assyrian attacks. Reestablished the worship of idols among the people of Judah. Challenged the kingdom of Israel for power and was defeated. As had been prophesied, Jerusalem’s walls were partially destroyed and the temple ransacked. Because of that destruction, an insurrection arose against </a:t>
            </a:r>
            <a:r>
              <a:rPr lang="en-US" sz="1200" dirty="0" err="1">
                <a:latin typeface="Calibri" panose="020F0502020204030204" pitchFamily="34" charset="0"/>
              </a:rPr>
              <a:t>Amaziah</a:t>
            </a:r>
            <a:r>
              <a:rPr lang="en-US" sz="1200" dirty="0">
                <a:latin typeface="Calibri" panose="020F0502020204030204" pitchFamily="34" charset="0"/>
              </a:rPr>
              <a:t>. Fled to Lachish for safety but was discovered and put to death.</a:t>
            </a:r>
          </a:p>
        </p:txBody>
      </p:sp>
      <p:pic>
        <p:nvPicPr>
          <p:cNvPr id="1026" name="Picture 2" descr="Asa of Jud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127" y="210509"/>
            <a:ext cx="2095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aphat 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897" y="210509"/>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067" y="3142602"/>
            <a:ext cx="2095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si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567" y="4343153"/>
            <a:ext cx="2095500" cy="2124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309" y="6439189"/>
            <a:ext cx="6475758" cy="369332"/>
          </a:xfrm>
          <a:prstGeom prst="rect">
            <a:avLst/>
          </a:prstGeom>
          <a:noFill/>
        </p:spPr>
        <p:txBody>
          <a:bodyPr wrap="square" rtlCol="0">
            <a:spAutoFit/>
          </a:bodyPr>
          <a:lstStyle/>
          <a:p>
            <a:r>
              <a:rPr lang="en-US" dirty="0">
                <a:latin typeface="Calibri" panose="020F0502020204030204" pitchFamily="34" charset="0"/>
              </a:rPr>
              <a:t>Old Testament Institute Manual: The Divided Kingdoms</a:t>
            </a:r>
          </a:p>
        </p:txBody>
      </p:sp>
    </p:spTree>
    <p:extLst>
      <p:ext uri="{BB962C8B-B14F-4D97-AF65-F5344CB8AC3E}">
        <p14:creationId xmlns:p14="http://schemas.microsoft.com/office/powerpoint/2010/main" val="248476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32071" y="2416520"/>
            <a:ext cx="4264179" cy="3785652"/>
          </a:xfrm>
          <a:prstGeom prst="rect">
            <a:avLst/>
          </a:prstGeom>
          <a:ln>
            <a:solidFill>
              <a:schemeClr val="tx1"/>
            </a:solidFill>
          </a:ln>
        </p:spPr>
        <p:txBody>
          <a:bodyPr wrap="square">
            <a:spAutoFit/>
          </a:bodyPr>
          <a:lstStyle/>
          <a:p>
            <a:pPr fontAlgn="base"/>
            <a:r>
              <a:rPr lang="en-US" sz="1200" b="1" i="1" dirty="0">
                <a:latin typeface="Calibri" panose="020F0502020204030204" pitchFamily="34" charset="0"/>
              </a:rPr>
              <a:t>Josiah (640–609  B.C.).</a:t>
            </a:r>
            <a:r>
              <a:rPr lang="en-US" sz="1200" dirty="0">
                <a:latin typeface="Calibri" panose="020F0502020204030204" pitchFamily="34" charset="0"/>
              </a:rPr>
              <a:t> see 2 Kings 22–23:30; 2 Chronicles 33:25–35:27. Son of Amon. Was upheld by the people as king at the age of eight years. Turned his heart continually to the Lord as he grew. Purged the land of idolatrous practices and sanctuaries. Renovated and restored the temple. Discovered sacred records in the temple during its renovation. Established religious reform and administered by covenant to the people.</a:t>
            </a:r>
          </a:p>
          <a:p>
            <a:pPr fontAlgn="base"/>
            <a:r>
              <a:rPr lang="en-US" sz="1200" dirty="0">
                <a:latin typeface="Calibri" panose="020F0502020204030204" pitchFamily="34" charset="0"/>
              </a:rPr>
              <a:t>Although outward changes came to the kingdom, it was prophesied that Judah would be spared until after Josiah’s day. Assyria fell to Babylonia, and Judah was freed from tribute. The Egyptians, however, were allied with Babylonia and marched through Judah to assist with the conquest. Josiah attempted to stop the Egyptians but was defeated in the process and died of wounds received in the battle at Megiddo. Judah then became a vassal of Egypt.</a:t>
            </a:r>
          </a:p>
          <a:p>
            <a:pPr fontAlgn="base"/>
            <a:r>
              <a:rPr lang="en-US" sz="1200" dirty="0">
                <a:latin typeface="Calibri" panose="020F0502020204030204" pitchFamily="34" charset="0"/>
              </a:rPr>
              <a:t>Zephaniah, and probably Nahum, prophesied during the early years of Josiah’s reign. Lehi was living in the land of Jerusalem about that time. Jeremiah’s ministry began in the thirteenth year of Josiah’s reign (see Jeremiah 1:1–2), and Habakkuk seems to have prophesied shortly after Josiah’s reign ended.</a:t>
            </a:r>
          </a:p>
        </p:txBody>
      </p:sp>
      <p:sp>
        <p:nvSpPr>
          <p:cNvPr id="6" name="Rectangle 5"/>
          <p:cNvSpPr/>
          <p:nvPr/>
        </p:nvSpPr>
        <p:spPr>
          <a:xfrm>
            <a:off x="253498" y="147681"/>
            <a:ext cx="4001632" cy="2862322"/>
          </a:xfrm>
          <a:prstGeom prst="rect">
            <a:avLst/>
          </a:prstGeom>
          <a:ln>
            <a:solidFill>
              <a:schemeClr val="tx1"/>
            </a:solidFill>
          </a:ln>
        </p:spPr>
        <p:txBody>
          <a:bodyPr wrap="square">
            <a:spAutoFit/>
          </a:bodyPr>
          <a:lstStyle/>
          <a:p>
            <a:r>
              <a:rPr lang="en-US" sz="1200" b="1" i="1" dirty="0" err="1">
                <a:latin typeface="Calibri" panose="020F0502020204030204" pitchFamily="34" charset="0"/>
              </a:rPr>
              <a:t>Azariah</a:t>
            </a:r>
            <a:r>
              <a:rPr lang="en-US" sz="1200" b="1" i="1" dirty="0">
                <a:latin typeface="Calibri" panose="020F0502020204030204" pitchFamily="34" charset="0"/>
              </a:rPr>
              <a:t>/</a:t>
            </a:r>
            <a:r>
              <a:rPr lang="en-US" sz="1200" b="1" i="1" dirty="0" err="1">
                <a:latin typeface="Calibri" panose="020F0502020204030204" pitchFamily="34" charset="0"/>
              </a:rPr>
              <a:t>Uzziah</a:t>
            </a:r>
            <a:r>
              <a:rPr lang="en-US" sz="1200" b="1" i="1" dirty="0">
                <a:latin typeface="Calibri" panose="020F0502020204030204" pitchFamily="34" charset="0"/>
              </a:rPr>
              <a:t> (767–740  B.C.).</a:t>
            </a:r>
            <a:r>
              <a:rPr lang="en-US" sz="1200" dirty="0">
                <a:latin typeface="Calibri" panose="020F0502020204030204" pitchFamily="34" charset="0"/>
              </a:rPr>
              <a:t> see 2 Kings 15:1–7; 2 Chronicles 26. Son of </a:t>
            </a:r>
            <a:r>
              <a:rPr lang="en-US" sz="1200" dirty="0" err="1">
                <a:latin typeface="Calibri" panose="020F0502020204030204" pitchFamily="34" charset="0"/>
              </a:rPr>
              <a:t>Amaziah</a:t>
            </a:r>
            <a:r>
              <a:rPr lang="en-US" sz="1200" dirty="0">
                <a:latin typeface="Calibri" panose="020F0502020204030204" pitchFamily="34" charset="0"/>
              </a:rPr>
              <a:t>. Became king at the age of sixteen and reigned for a total of fifty-two years, jointly occupying the throne with his father for over twenty years. Strengthened the nation of Judah. Sought to obey God in his early years but could not purge the land of idolatry. Destroyed the Philistine strongholds and controlled the Philistines and the Arabians. Received tribute from the country of Ammon, which recognized Judah’s strength. Built up the defenses of Jerusalem and established a large military force. Unlawfully entered the sanctuary of the temple to officiate in priestly rites and was afflicted of the Lord with leprosy for his presumptuous act. Lived in isolation until his death. Ruled jointly with his son </a:t>
            </a:r>
            <a:r>
              <a:rPr lang="en-US" sz="1200" dirty="0" err="1">
                <a:latin typeface="Calibri" panose="020F0502020204030204" pitchFamily="34" charset="0"/>
              </a:rPr>
              <a:t>Jotham</a:t>
            </a:r>
            <a:r>
              <a:rPr lang="en-US" sz="1200" dirty="0">
                <a:latin typeface="Calibri" panose="020F0502020204030204" pitchFamily="34" charset="0"/>
              </a:rPr>
              <a:t> for the last ten years of his life.</a:t>
            </a:r>
          </a:p>
        </p:txBody>
      </p:sp>
      <p:sp>
        <p:nvSpPr>
          <p:cNvPr id="7" name="Rectangle 6"/>
          <p:cNvSpPr/>
          <p:nvPr/>
        </p:nvSpPr>
        <p:spPr>
          <a:xfrm>
            <a:off x="8799970" y="332347"/>
            <a:ext cx="3223029" cy="1754326"/>
          </a:xfrm>
          <a:prstGeom prst="rect">
            <a:avLst/>
          </a:prstGeom>
          <a:ln>
            <a:solidFill>
              <a:schemeClr val="tx1"/>
            </a:solidFill>
          </a:ln>
        </p:spPr>
        <p:txBody>
          <a:bodyPr wrap="square">
            <a:spAutoFit/>
          </a:bodyPr>
          <a:lstStyle/>
          <a:p>
            <a:r>
              <a:rPr lang="en-US" sz="1200" b="1" i="1" dirty="0" err="1">
                <a:latin typeface="Calibri" panose="020F0502020204030204" pitchFamily="34" charset="0"/>
              </a:rPr>
              <a:t>Jotham</a:t>
            </a:r>
            <a:r>
              <a:rPr lang="en-US" sz="1200" b="1" i="1" dirty="0">
                <a:latin typeface="Calibri" panose="020F0502020204030204" pitchFamily="34" charset="0"/>
              </a:rPr>
              <a:t> (740–732  B.C.).</a:t>
            </a:r>
            <a:r>
              <a:rPr lang="en-US" sz="1200" dirty="0">
                <a:latin typeface="Calibri" panose="020F0502020204030204" pitchFamily="34" charset="0"/>
              </a:rPr>
              <a:t> see 2 Kings 15:32–38; 2 Chronicles 27. Son of </a:t>
            </a:r>
            <a:r>
              <a:rPr lang="en-US" sz="1200" dirty="0" err="1">
                <a:latin typeface="Calibri" panose="020F0502020204030204" pitchFamily="34" charset="0"/>
              </a:rPr>
              <a:t>Azariah</a:t>
            </a:r>
            <a:r>
              <a:rPr lang="en-US" sz="1200" dirty="0">
                <a:latin typeface="Calibri" panose="020F0502020204030204" pitchFamily="34" charset="0"/>
              </a:rPr>
              <a:t>. Continued to strengthen the fortifications of Jerusalem and the cities of Judah. Constructed an addition to the temple complex. Put down a rebellion of the Ammonites when they attempted to free themselves from being a tribute state. Ruled in righteousness all his days, but idolatry continued among the people.</a:t>
            </a:r>
          </a:p>
        </p:txBody>
      </p:sp>
      <p:pic>
        <p:nvPicPr>
          <p:cNvPr id="2050" name="Picture 2" descr="https://upload.wikimedia.org/wikipedia/commons/thumb/d/dc/Ozias-Uzziah.jpg/200px-Ozias-Uzzi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757" y="337763"/>
            <a:ext cx="190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c/cb/Joatham_rex.jpg/200px-Joatham_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63" y="147681"/>
            <a:ext cx="1905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zechias-Hez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221" y="4233912"/>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ol.jw.org/en/wol/mp/r1/lp-e/jr/2010/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721" y="2531343"/>
            <a:ext cx="1281441" cy="18068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44857" y="3624165"/>
            <a:ext cx="3956364" cy="2677656"/>
          </a:xfrm>
          <a:prstGeom prst="rect">
            <a:avLst/>
          </a:prstGeom>
          <a:ln>
            <a:solidFill>
              <a:schemeClr val="tx1"/>
            </a:solidFill>
          </a:ln>
        </p:spPr>
        <p:txBody>
          <a:bodyPr wrap="square">
            <a:spAutoFit/>
          </a:bodyPr>
          <a:lstStyle/>
          <a:p>
            <a:r>
              <a:rPr lang="en-US" sz="1200" b="1" i="1" dirty="0">
                <a:latin typeface="Calibri" panose="020F0502020204030204" pitchFamily="34" charset="0"/>
              </a:rPr>
              <a:t>Hezekiah (715–686  B.C.).</a:t>
            </a:r>
            <a:r>
              <a:rPr lang="en-US" sz="1200" dirty="0">
                <a:latin typeface="Calibri" panose="020F0502020204030204" pitchFamily="34" charset="0"/>
              </a:rPr>
              <a:t> see 2 Kings 18:1–20:21; 2 Chronicles 29:1–32:33. Instituted religious reforms and restored the temple to the worship of Jehovah. Destroyed the brazen serpent Moses had made because the people misused it as an object to be worshiped. Besieged in the fourteenth year of his reign by the Assyrian emperor Sennacherib, the successor of Sargon II. Repaired Jerusalem’s defenses and constructed a water tunnel for the security of the city. Sought help from the Lord on this occasion, and Judah was miraculously delivered from the invading Assyrians as Isaiah had predicted. Became very sick, but his pleading with the Lord brought him a blessing through Isaiah that lengthened his days of kingship. Ruled in goodness until his death.</a:t>
            </a:r>
          </a:p>
        </p:txBody>
      </p:sp>
      <p:sp>
        <p:nvSpPr>
          <p:cNvPr id="10" name="TextBox 9"/>
          <p:cNvSpPr txBox="1"/>
          <p:nvPr/>
        </p:nvSpPr>
        <p:spPr>
          <a:xfrm>
            <a:off x="1068309" y="6439189"/>
            <a:ext cx="6475758" cy="369332"/>
          </a:xfrm>
          <a:prstGeom prst="rect">
            <a:avLst/>
          </a:prstGeom>
          <a:noFill/>
        </p:spPr>
        <p:txBody>
          <a:bodyPr wrap="square" rtlCol="0">
            <a:spAutoFit/>
          </a:bodyPr>
          <a:lstStyle/>
          <a:p>
            <a:r>
              <a:rPr lang="en-US" dirty="0">
                <a:latin typeface="Calibri" panose="020F0502020204030204" pitchFamily="34" charset="0"/>
              </a:rPr>
              <a:t>Old Testament Institute Manual: The Divided Kingdoms</a:t>
            </a:r>
          </a:p>
        </p:txBody>
      </p:sp>
    </p:spTree>
    <p:extLst>
      <p:ext uri="{BB962C8B-B14F-4D97-AF65-F5344CB8AC3E}">
        <p14:creationId xmlns:p14="http://schemas.microsoft.com/office/powerpoint/2010/main" val="177522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637"/>
            <a:ext cx="6096000" cy="2677656"/>
          </a:xfrm>
          <a:prstGeom prst="rect">
            <a:avLst/>
          </a:prstGeom>
          <a:ln>
            <a:solidFill>
              <a:schemeClr val="tx1"/>
            </a:solidFill>
          </a:ln>
        </p:spPr>
        <p:txBody>
          <a:bodyPr>
            <a:spAutoFit/>
          </a:bodyPr>
          <a:lstStyle/>
          <a:p>
            <a:pPr fontAlgn="base"/>
            <a:r>
              <a:rPr lang="en-US" sz="1200" b="1" i="1" dirty="0">
                <a:latin typeface="Calibri" panose="020F0502020204030204" pitchFamily="34" charset="0"/>
              </a:rPr>
              <a:t>Ahaz (732–715  B.C.).</a:t>
            </a:r>
            <a:r>
              <a:rPr lang="en-US" sz="1200" dirty="0">
                <a:latin typeface="Calibri" panose="020F0502020204030204" pitchFamily="34" charset="0"/>
              </a:rPr>
              <a:t> see 2 Kings 16; 2 Chronicles 28. Son of </a:t>
            </a:r>
            <a:r>
              <a:rPr lang="en-US" sz="1200" dirty="0" err="1">
                <a:latin typeface="Calibri" panose="020F0502020204030204" pitchFamily="34" charset="0"/>
              </a:rPr>
              <a:t>Jotham</a:t>
            </a:r>
            <a:r>
              <a:rPr lang="en-US" sz="1200" dirty="0">
                <a:latin typeface="Calibri" panose="020F0502020204030204" pitchFamily="34" charset="0"/>
              </a:rPr>
              <a:t>. Ruled jointly with his father for four years. Encouraged Judah to engage in idolatrous worship after the death of his father. Even offered human sacrifice by burning his own children. Warned by the prophet Isaiah of the consequences of doing this evil deed, but refused to follow Isaiah’s counsel. Defeated by the alliance of Israel under King </a:t>
            </a:r>
            <a:r>
              <a:rPr lang="en-US" sz="1200" dirty="0" err="1">
                <a:latin typeface="Calibri" panose="020F0502020204030204" pitchFamily="34" charset="0"/>
              </a:rPr>
              <a:t>Pekah</a:t>
            </a:r>
            <a:r>
              <a:rPr lang="en-US" sz="1200" dirty="0">
                <a:latin typeface="Calibri" panose="020F0502020204030204" pitchFamily="34" charset="0"/>
              </a:rPr>
              <a:t> and Syria.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Thousands of his people were taken captive into the Northern Kingdom, though they were later released at the request of the prophet </a:t>
            </a:r>
            <a:r>
              <a:rPr lang="en-US" sz="1200" dirty="0" err="1">
                <a:latin typeface="Calibri" panose="020F0502020204030204" pitchFamily="34" charset="0"/>
              </a:rPr>
              <a:t>Oded</a:t>
            </a:r>
            <a:r>
              <a:rPr lang="en-US" sz="1200" dirty="0">
                <a:latin typeface="Calibri" panose="020F0502020204030204" pitchFamily="34" charset="0"/>
              </a:rPr>
              <a:t>. Attacked by the </a:t>
            </a:r>
            <a:r>
              <a:rPr lang="en-US" sz="1200" dirty="0" err="1">
                <a:latin typeface="Calibri" panose="020F0502020204030204" pitchFamily="34" charset="0"/>
              </a:rPr>
              <a:t>Edomites</a:t>
            </a:r>
            <a:r>
              <a:rPr lang="en-US" sz="1200" dirty="0">
                <a:latin typeface="Calibri" panose="020F0502020204030204" pitchFamily="34" charset="0"/>
              </a:rPr>
              <a:t> and Philistines, who gained control of some villages. Finally sought aid from Assyria. Became an Assyrian vassal, paying high tribute. Sacrificed to the Assyrian gods, desecrated the temple in Jerusalem, and gave of its sacred treasures to the Assyrians. Established places of idol worship throughout Judah. Was refused a royal burial by the people at the time of his death.</a:t>
            </a:r>
          </a:p>
          <a:p>
            <a:pPr fontAlgn="base"/>
            <a:r>
              <a:rPr lang="en-US" sz="1200" dirty="0">
                <a:latin typeface="Calibri" panose="020F0502020204030204" pitchFamily="34" charset="0"/>
              </a:rPr>
              <a:t>The prophet Micah’s ministry continued through Ahaz’s reign and into the reign of Hezekiah. Old Testament Institute Manual (The Divided Kingdoms)</a:t>
            </a:r>
            <a:endParaRPr lang="en-US" sz="1200" b="0" i="0" dirty="0">
              <a:effectLst/>
              <a:latin typeface="Calibri" panose="020F0502020204030204" pitchFamily="34" charset="0"/>
            </a:endParaRPr>
          </a:p>
        </p:txBody>
      </p:sp>
      <p:sp>
        <p:nvSpPr>
          <p:cNvPr id="3" name="Rectangle 2"/>
          <p:cNvSpPr/>
          <p:nvPr/>
        </p:nvSpPr>
        <p:spPr>
          <a:xfrm>
            <a:off x="0" y="2747293"/>
            <a:ext cx="6096000" cy="2492990"/>
          </a:xfrm>
          <a:prstGeom prst="rect">
            <a:avLst/>
          </a:prstGeom>
          <a:ln>
            <a:solidFill>
              <a:schemeClr val="tx1"/>
            </a:solidFill>
          </a:ln>
        </p:spPr>
        <p:txBody>
          <a:bodyPr>
            <a:spAutoFit/>
          </a:bodyPr>
          <a:lstStyle/>
          <a:p>
            <a:r>
              <a:rPr lang="en-US" sz="1200" b="1" dirty="0">
                <a:latin typeface="Calibri" panose="020F0502020204030204" pitchFamily="34" charset="0"/>
              </a:rPr>
              <a:t>Hosea, the Prophet:</a:t>
            </a:r>
          </a:p>
          <a:p>
            <a:r>
              <a:rPr lang="en-US" sz="1200" dirty="0">
                <a:latin typeface="Calibri" panose="020F0502020204030204" pitchFamily="34" charset="0"/>
              </a:rPr>
              <a:t>Son of </a:t>
            </a:r>
            <a:r>
              <a:rPr lang="en-US" sz="1200" dirty="0" err="1">
                <a:latin typeface="Calibri" panose="020F0502020204030204" pitchFamily="34" charset="0"/>
              </a:rPr>
              <a:t>Beeri</a:t>
            </a:r>
            <a:r>
              <a:rPr lang="en-US" sz="1200" dirty="0">
                <a:latin typeface="Calibri" panose="020F0502020204030204" pitchFamily="34" charset="0"/>
              </a:rPr>
              <a:t>, and the only prophet of the northern kingdom who has left written prophecies. He began to prophesy during the latter part of the reign of Jeroboam Ⅱ. He probably died before the accession of </a:t>
            </a:r>
            <a:r>
              <a:rPr lang="en-US" sz="1200" dirty="0" err="1">
                <a:latin typeface="Calibri" panose="020F0502020204030204" pitchFamily="34" charset="0"/>
              </a:rPr>
              <a:t>Pekah</a:t>
            </a:r>
            <a:r>
              <a:rPr lang="en-US" sz="1200" dirty="0">
                <a:latin typeface="Calibri" panose="020F0502020204030204" pitchFamily="34" charset="0"/>
              </a:rPr>
              <a:t>, 736 </a:t>
            </a:r>
            <a:r>
              <a:rPr lang="en-US" sz="1200" cap="all" dirty="0">
                <a:latin typeface="Calibri" panose="020F0502020204030204" pitchFamily="34" charset="0"/>
              </a:rPr>
              <a:t>B.C.</a:t>
            </a:r>
            <a:r>
              <a:rPr lang="en-US" sz="1200" dirty="0">
                <a:latin typeface="Calibri" panose="020F0502020204030204" pitchFamily="34" charset="0"/>
              </a:rPr>
              <a:t>, for he makes no allusion to the </a:t>
            </a:r>
            <a:r>
              <a:rPr lang="en-US" sz="1200" dirty="0" err="1">
                <a:latin typeface="Calibri" panose="020F0502020204030204" pitchFamily="34" charset="0"/>
              </a:rPr>
              <a:t>Syro-Ephraimitic</a:t>
            </a:r>
            <a:r>
              <a:rPr lang="en-US" sz="1200" dirty="0">
                <a:latin typeface="Calibri" panose="020F0502020204030204" pitchFamily="34" charset="0"/>
              </a:rPr>
              <a:t> war nor to the deportation of the northern tribes by </a:t>
            </a:r>
            <a:r>
              <a:rPr lang="en-US" sz="1200" dirty="0" err="1">
                <a:latin typeface="Calibri" panose="020F0502020204030204" pitchFamily="34" charset="0"/>
              </a:rPr>
              <a:t>Tiglath-pileser</a:t>
            </a:r>
            <a:r>
              <a:rPr lang="en-US" sz="1200" dirty="0">
                <a:latin typeface="Calibri" panose="020F0502020204030204" pitchFamily="34" charset="0"/>
              </a:rPr>
              <a:t> two years later. He lived during a time of national decline and ruin, the result of the sin of Israel. Hosea’s fundamental idea is the love of God for His people. In love God redeemed them from Egypt (Hosea 11:1); their history has been but an illustration of His love (11–13); all His chastisements are inflicted in love (2:14; 3); and their restoration shall be due to His love (2:19; 14:4). In contrast with this moral Being, who is Love, Hosea sets Israel, characterized always by want of affection, by treachery and infidelity. Yet he is able to look forward to a final redemption (2:19; 11:12–14:9). The profound thought and pathos of this prophet of the north deeply influenced succeeding writers (see Isa. 40–66; Jer. 2–3; Ezek. 16; 33). Bible Dictionary</a:t>
            </a:r>
          </a:p>
        </p:txBody>
      </p:sp>
      <p:pic>
        <p:nvPicPr>
          <p:cNvPr id="4" name="Picture 2" descr="https://www.lds.org/scriptures/bc/images/03990_000_bible-ma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944" y="69637"/>
            <a:ext cx="4381500" cy="32956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3301291"/>
            <a:ext cx="6096000" cy="2492990"/>
          </a:xfrm>
          <a:prstGeom prst="rect">
            <a:avLst/>
          </a:prstGeom>
          <a:ln>
            <a:solidFill>
              <a:schemeClr val="tx1"/>
            </a:solidFill>
          </a:ln>
        </p:spPr>
        <p:txBody>
          <a:bodyPr>
            <a:spAutoFit/>
          </a:bodyPr>
          <a:lstStyle/>
          <a:p>
            <a:pPr fontAlgn="base"/>
            <a:r>
              <a:rPr lang="en-US" sz="1200" b="1" dirty="0">
                <a:latin typeface="Calibri" panose="020F0502020204030204" pitchFamily="34" charset="0"/>
              </a:rPr>
              <a:t>Ahaz and his son; Walk in fire: </a:t>
            </a:r>
          </a:p>
          <a:p>
            <a:pPr fontAlgn="base"/>
            <a:r>
              <a:rPr lang="en-US" sz="1200" b="1" dirty="0">
                <a:latin typeface="Calibri" panose="020F0502020204030204" pitchFamily="34" charset="0"/>
              </a:rPr>
              <a:t>2 Kings 16:3 </a:t>
            </a:r>
            <a:r>
              <a:rPr lang="en-US" sz="1200" dirty="0">
                <a:latin typeface="Calibri" panose="020F0502020204030204" pitchFamily="34" charset="0"/>
              </a:rPr>
              <a:t>“This verse leaves some doubt about what Ahaz did. Did he kill his son or merely initiate him into the worship of a false god? Second Chronicles 28:3 supports the idea of an actual human sacrifice, and the commentators generally agree that Ahaz did murder some of his children in this fashion.</a:t>
            </a:r>
          </a:p>
          <a:p>
            <a:pPr fontAlgn="base"/>
            <a:r>
              <a:rPr lang="en-US" sz="1200" dirty="0">
                <a:latin typeface="Calibri" panose="020F0502020204030204" pitchFamily="34" charset="0"/>
              </a:rPr>
              <a:t>“‘So far as the fact is concerned, we have here the first instance of an actual Moloch-sacrifice among the Israelites, </a:t>
            </a:r>
            <a:r>
              <a:rPr lang="en-US" sz="1200" i="1" dirty="0">
                <a:latin typeface="Calibri" panose="020F0502020204030204" pitchFamily="34" charset="0"/>
              </a:rPr>
              <a:t>i.e.</a:t>
            </a:r>
            <a:r>
              <a:rPr lang="en-US" sz="1200" dirty="0">
                <a:latin typeface="Calibri" panose="020F0502020204030204" pitchFamily="34" charset="0"/>
              </a:rPr>
              <a:t> of one performed by slaying and burning. …</a:t>
            </a:r>
          </a:p>
          <a:p>
            <a:pPr fontAlgn="base"/>
            <a:r>
              <a:rPr lang="en-US" sz="1200" dirty="0">
                <a:latin typeface="Calibri" panose="020F0502020204030204" pitchFamily="34" charset="0"/>
              </a:rPr>
              <a:t>“‘The offering of his son for Moloch took place, in all probability, during the severe oppression of Ahaz by the Syrians, and was intended to appease the wrath of the gods, as was done by the king of the Moabites in similar circumstances [2 Kings 3:27].’ [C. F. </a:t>
            </a:r>
            <a:r>
              <a:rPr lang="en-US" sz="1200" dirty="0" err="1">
                <a:latin typeface="Calibri" panose="020F0502020204030204" pitchFamily="34" charset="0"/>
              </a:rPr>
              <a:t>Keil</a:t>
            </a:r>
            <a:r>
              <a:rPr lang="en-US" sz="1200" dirty="0">
                <a:latin typeface="Calibri" panose="020F0502020204030204" pitchFamily="34" charset="0"/>
              </a:rPr>
              <a:t> and F. </a:t>
            </a:r>
            <a:r>
              <a:rPr lang="en-US" sz="1200" dirty="0" err="1">
                <a:latin typeface="Calibri" panose="020F0502020204030204" pitchFamily="34" charset="0"/>
              </a:rPr>
              <a:t>Delitzsch</a:t>
            </a:r>
            <a:r>
              <a:rPr lang="en-US" sz="1200" dirty="0">
                <a:latin typeface="Calibri" panose="020F0502020204030204" pitchFamily="34" charset="0"/>
              </a:rPr>
              <a:t>, </a:t>
            </a:r>
            <a:r>
              <a:rPr lang="en-US" sz="1200" i="1" dirty="0">
                <a:latin typeface="Calibri" panose="020F0502020204030204" pitchFamily="34" charset="0"/>
              </a:rPr>
              <a:t>Commentary on the Old Testament,</a:t>
            </a:r>
            <a:r>
              <a:rPr lang="en-US" sz="1200" dirty="0">
                <a:latin typeface="Calibri" panose="020F0502020204030204" pitchFamily="34" charset="0"/>
              </a:rPr>
              <a:t>10 vols. (</a:t>
            </a:r>
            <a:r>
              <a:rPr lang="en-US" sz="1200" dirty="0" err="1">
                <a:latin typeface="Calibri" panose="020F0502020204030204" pitchFamily="34" charset="0"/>
              </a:rPr>
              <a:t>n.d.</a:t>
            </a:r>
            <a:r>
              <a:rPr lang="en-US" sz="1200" dirty="0">
                <a:latin typeface="Calibri" panose="020F0502020204030204" pitchFamily="34" charset="0"/>
              </a:rPr>
              <a:t>; </a:t>
            </a:r>
            <a:r>
              <a:rPr lang="en-US" sz="1200" dirty="0" err="1">
                <a:latin typeface="Calibri" panose="020F0502020204030204" pitchFamily="34" charset="0"/>
              </a:rPr>
              <a:t>repr</a:t>
            </a:r>
            <a:r>
              <a:rPr lang="en-US" sz="1200" dirty="0">
                <a:latin typeface="Calibri" panose="020F0502020204030204" pitchFamily="34" charset="0"/>
              </a:rPr>
              <a:t>., 1975), 3:1:399–400]” (</a:t>
            </a:r>
            <a:r>
              <a:rPr lang="en-US" sz="1200" i="1" dirty="0">
                <a:latin typeface="Calibri" panose="020F0502020204030204" pitchFamily="34" charset="0"/>
              </a:rPr>
              <a:t>Old Testament Student Manual: 1 Kings–Malachi,</a:t>
            </a:r>
            <a:r>
              <a:rPr lang="en-US" sz="1200" dirty="0">
                <a:latin typeface="Calibri" panose="020F0502020204030204" pitchFamily="34" charset="0"/>
              </a:rPr>
              <a:t> 3rd ed. [Church Educational System manual, 2003], 126).</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167466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5195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extLst>
                  <a:ext uri="{0D108BD9-81ED-4DB2-BD59-A6C34878D82A}">
                    <a16:rowId xmlns:a16="http://schemas.microsoft.com/office/drawing/2014/main" val="10000"/>
                  </a:ext>
                </a:extLst>
              </a:tr>
              <a:tr h="231252">
                <a:tc>
                  <a:txBody>
                    <a:bodyPr/>
                    <a:lstStyle/>
                    <a:p>
                      <a:r>
                        <a:rPr lang="en-US" sz="1300" dirty="0">
                          <a:latin typeface="Calibri" panose="020F0502020204030204" pitchFamily="34" charset="0"/>
                        </a:rPr>
                        <a:t>Jeroboam</a:t>
                      </a:r>
                    </a:p>
                  </a:txBody>
                  <a:tcPr/>
                </a:tc>
                <a:tc>
                  <a:txBody>
                    <a:bodyPr/>
                    <a:lstStyle/>
                    <a:p>
                      <a:r>
                        <a:rPr lang="en-US" sz="1300" dirty="0">
                          <a:latin typeface="Calibri" panose="020F0502020204030204" pitchFamily="34" charset="0"/>
                        </a:rPr>
                        <a:t>930-909 BC</a:t>
                      </a:r>
                    </a:p>
                  </a:txBody>
                  <a:tcPr/>
                </a:tc>
                <a:tc>
                  <a:txBody>
                    <a:bodyPr/>
                    <a:lstStyle/>
                    <a:p>
                      <a:r>
                        <a:rPr lang="en-US" sz="1300" dirty="0">
                          <a:latin typeface="Calibri" panose="020F0502020204030204" pitchFamily="34" charset="0"/>
                        </a:rPr>
                        <a:t>22</a:t>
                      </a:r>
                    </a:p>
                  </a:txBody>
                  <a:tcPr/>
                </a:tc>
                <a:tc>
                  <a:txBody>
                    <a:bodyPr/>
                    <a:lstStyle/>
                    <a:p>
                      <a:r>
                        <a:rPr lang="en-US" sz="1300" dirty="0" err="1">
                          <a:latin typeface="Calibri" panose="020F0502020204030204" pitchFamily="34" charset="0"/>
                        </a:rPr>
                        <a:t>Ahijah</a:t>
                      </a:r>
                      <a:r>
                        <a:rPr lang="en-US" sz="1300" dirty="0"/>
                        <a:t>, man of God </a:t>
                      </a:r>
                      <a:r>
                        <a:rPr lang="en-US" sz="1300" dirty="0" err="1"/>
                        <a:t>Iddo</a:t>
                      </a:r>
                      <a:endParaRPr lang="en-US" sz="1300" dirty="0"/>
                    </a:p>
                  </a:txBody>
                  <a:tcPr/>
                </a:tc>
                <a:tc>
                  <a:txBody>
                    <a:bodyPr/>
                    <a:lstStyle/>
                    <a:p>
                      <a:r>
                        <a:rPr lang="en-US" sz="1300" dirty="0" err="1">
                          <a:latin typeface="Calibri" panose="020F0502020204030204" pitchFamily="34" charset="0"/>
                        </a:rPr>
                        <a:t>Rehoboam</a:t>
                      </a:r>
                      <a:endParaRPr lang="en-US" sz="1300" dirty="0"/>
                    </a:p>
                  </a:txBody>
                  <a:tcPr/>
                </a:tc>
                <a:tc>
                  <a:txBody>
                    <a:bodyPr/>
                    <a:lstStyle/>
                    <a:p>
                      <a:r>
                        <a:rPr lang="en-US" sz="1300" dirty="0">
                          <a:latin typeface="Calibri" panose="020F0502020204030204" pitchFamily="34" charset="0"/>
                        </a:rPr>
                        <a:t>930-913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latin typeface="Calibri" panose="020F0502020204030204" pitchFamily="34" charset="0"/>
                        </a:rPr>
                        <a:t>Nadab</a:t>
                      </a:r>
                      <a:endParaRPr lang="en-US" sz="1300" dirty="0"/>
                    </a:p>
                  </a:txBody>
                  <a:tcPr/>
                </a:tc>
                <a:tc>
                  <a:txBody>
                    <a:bodyPr/>
                    <a:lstStyle/>
                    <a:p>
                      <a:r>
                        <a:rPr lang="en-US" sz="1300" dirty="0">
                          <a:latin typeface="Calibri" panose="020F0502020204030204" pitchFamily="34" charset="0"/>
                        </a:rPr>
                        <a:t>909-908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Abijam</a:t>
                      </a:r>
                      <a:r>
                        <a:rPr lang="en-US" sz="1300" dirty="0"/>
                        <a:t>/</a:t>
                      </a:r>
                      <a:r>
                        <a:rPr lang="en-US" sz="1300" dirty="0" err="1"/>
                        <a:t>Abijah</a:t>
                      </a:r>
                      <a:endParaRPr lang="en-US" sz="1300" dirty="0"/>
                    </a:p>
                  </a:txBody>
                  <a:tcPr/>
                </a:tc>
                <a:tc>
                  <a:txBody>
                    <a:bodyPr/>
                    <a:lstStyle/>
                    <a:p>
                      <a:r>
                        <a:rPr lang="en-US" sz="1300" dirty="0">
                          <a:latin typeface="Calibri" panose="020F0502020204030204" pitchFamily="34" charset="0"/>
                        </a:rPr>
                        <a:t>913-910 BC</a:t>
                      </a:r>
                    </a:p>
                  </a:txBody>
                  <a:tcPr/>
                </a:tc>
                <a:tc>
                  <a:txBody>
                    <a:bodyPr/>
                    <a:lstStyle/>
                    <a:p>
                      <a:r>
                        <a:rPr lang="en-US" sz="1300" dirty="0">
                          <a:latin typeface="Calibri" panose="020F0502020204030204" pitchFamily="34" charset="0"/>
                        </a:rPr>
                        <a:t>3</a:t>
                      </a:r>
                    </a:p>
                  </a:txBody>
                  <a:tcPr/>
                </a:tc>
                <a:tc>
                  <a:txBody>
                    <a:bodyPr/>
                    <a:lstStyle/>
                    <a:p>
                      <a:r>
                        <a:rPr lang="en-US" sz="1300" dirty="0" err="1">
                          <a:latin typeface="Calibri" panose="020F0502020204030204" pitchFamily="34" charset="0"/>
                        </a:rPr>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latin typeface="Calibri" panose="020F0502020204030204" pitchFamily="34" charset="0"/>
                        </a:rPr>
                        <a:t>Baasha</a:t>
                      </a:r>
                      <a:endParaRPr lang="en-US" sz="1300" dirty="0"/>
                    </a:p>
                  </a:txBody>
                  <a:tcPr/>
                </a:tc>
                <a:tc>
                  <a:txBody>
                    <a:bodyPr/>
                    <a:lstStyle/>
                    <a:p>
                      <a:r>
                        <a:rPr lang="en-US" sz="1300" dirty="0">
                          <a:latin typeface="Calibri" panose="020F0502020204030204" pitchFamily="34" charset="0"/>
                        </a:rPr>
                        <a:t>908-886 BC</a:t>
                      </a:r>
                    </a:p>
                  </a:txBody>
                  <a:tcPr/>
                </a:tc>
                <a:tc>
                  <a:txBody>
                    <a:bodyPr/>
                    <a:lstStyle/>
                    <a:p>
                      <a:r>
                        <a:rPr lang="en-US" sz="1300" dirty="0">
                          <a:latin typeface="Calibri" panose="020F0502020204030204" pitchFamily="34" charset="0"/>
                        </a:rPr>
                        <a:t>24</a:t>
                      </a:r>
                    </a:p>
                  </a:txBody>
                  <a:tcPr/>
                </a:tc>
                <a:tc>
                  <a:txBody>
                    <a:bodyPr/>
                    <a:lstStyle/>
                    <a:p>
                      <a:r>
                        <a:rPr lang="en-US" sz="1300" dirty="0">
                          <a:latin typeface="Calibri" panose="020F0502020204030204" pitchFamily="34" charset="0"/>
                        </a:rPr>
                        <a:t>Jehu</a:t>
                      </a:r>
                    </a:p>
                  </a:txBody>
                  <a:tcPr/>
                </a:tc>
                <a:tc>
                  <a:txBody>
                    <a:bodyPr/>
                    <a:lstStyle/>
                    <a:p>
                      <a:r>
                        <a:rPr lang="en-US" sz="1300" dirty="0">
                          <a:solidFill>
                            <a:srgbClr val="FF0000"/>
                          </a:solidFill>
                          <a:latin typeface="Calibri" panose="020F0502020204030204" pitchFamily="34" charset="0"/>
                        </a:rPr>
                        <a:t>Asa</a:t>
                      </a:r>
                    </a:p>
                  </a:txBody>
                  <a:tcPr/>
                </a:tc>
                <a:tc>
                  <a:txBody>
                    <a:bodyPr/>
                    <a:lstStyle/>
                    <a:p>
                      <a:r>
                        <a:rPr lang="en-US" sz="1300" dirty="0">
                          <a:solidFill>
                            <a:schemeClr val="tx1"/>
                          </a:solidFill>
                          <a:latin typeface="Calibri" panose="020F0502020204030204" pitchFamily="34" charset="0"/>
                        </a:rPr>
                        <a:t>910-869 BC</a:t>
                      </a:r>
                    </a:p>
                  </a:txBody>
                  <a:tcPr/>
                </a:tc>
                <a:tc>
                  <a:txBody>
                    <a:bodyPr/>
                    <a:lstStyle/>
                    <a:p>
                      <a:r>
                        <a:rPr lang="en-US" sz="1300" dirty="0">
                          <a:latin typeface="Calibri" panose="020F0502020204030204" pitchFamily="34" charset="0"/>
                        </a:rPr>
                        <a:t>41</a:t>
                      </a:r>
                    </a:p>
                  </a:txBody>
                  <a:tcPr/>
                </a:tc>
                <a:tc>
                  <a:txBody>
                    <a:bodyPr/>
                    <a:lstStyle/>
                    <a:p>
                      <a:r>
                        <a:rPr lang="en-US" sz="1300" dirty="0" err="1">
                          <a:latin typeface="Calibri" panose="020F0502020204030204" pitchFamily="34" charset="0"/>
                        </a:rPr>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latin typeface="Calibri" panose="020F0502020204030204" pitchFamily="34" charset="0"/>
                        </a:rPr>
                        <a:t>Elah</a:t>
                      </a:r>
                      <a:endParaRPr lang="en-US" sz="1300" dirty="0"/>
                    </a:p>
                  </a:txBody>
                  <a:tcPr/>
                </a:tc>
                <a:tc>
                  <a:txBody>
                    <a:bodyPr/>
                    <a:lstStyle/>
                    <a:p>
                      <a:r>
                        <a:rPr lang="en-US" sz="1300" dirty="0">
                          <a:latin typeface="Calibri" panose="020F0502020204030204" pitchFamily="34" charset="0"/>
                        </a:rPr>
                        <a:t>886-895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a:solidFill>
                            <a:srgbClr val="FF0000"/>
                          </a:solidFill>
                          <a:latin typeface="Calibri" panose="020F0502020204030204" pitchFamily="34" charset="0"/>
                        </a:rPr>
                        <a:t>Jehoshaphat</a:t>
                      </a:r>
                    </a:p>
                  </a:txBody>
                  <a:tcPr/>
                </a:tc>
                <a:tc>
                  <a:txBody>
                    <a:bodyPr/>
                    <a:lstStyle/>
                    <a:p>
                      <a:r>
                        <a:rPr lang="en-US" sz="1300" dirty="0">
                          <a:solidFill>
                            <a:schemeClr val="tx1"/>
                          </a:solidFill>
                          <a:latin typeface="Calibri" panose="020F0502020204030204" pitchFamily="34" charset="0"/>
                        </a:rPr>
                        <a:t>872-848 BC</a:t>
                      </a:r>
                    </a:p>
                  </a:txBody>
                  <a:tcPr/>
                </a:tc>
                <a:tc>
                  <a:txBody>
                    <a:bodyPr/>
                    <a:lstStyle/>
                    <a:p>
                      <a:r>
                        <a:rPr lang="en-US" sz="1300" dirty="0">
                          <a:latin typeface="Calibri" panose="020F0502020204030204" pitchFamily="34" charset="0"/>
                        </a:rPr>
                        <a:t>25</a:t>
                      </a:r>
                    </a:p>
                  </a:txBody>
                  <a:tcPr/>
                </a:tc>
                <a:tc>
                  <a:txBody>
                    <a:bodyPr/>
                    <a:lstStyle/>
                    <a:p>
                      <a:r>
                        <a:rPr lang="en-US" sz="1300" dirty="0" err="1">
                          <a:latin typeface="Calibri" panose="020F0502020204030204" pitchFamily="34" charset="0"/>
                        </a:rPr>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latin typeface="Calibri" panose="020F0502020204030204" pitchFamily="34" charset="0"/>
                        </a:rPr>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latin typeface="Calibri" panose="020F0502020204030204" pitchFamily="34" charset="0"/>
                        </a:rPr>
                        <a:t>885 BC</a:t>
                      </a:r>
                    </a:p>
                  </a:txBody>
                  <a:tcPr/>
                </a:tc>
                <a:tc>
                  <a:txBody>
                    <a:bodyPr/>
                    <a:lstStyle/>
                    <a:p>
                      <a:r>
                        <a:rPr lang="en-US" sz="1300" dirty="0">
                          <a:latin typeface="Calibri" panose="020F0502020204030204" pitchFamily="34" charset="0"/>
                        </a:rPr>
                        <a:t>7 days, 12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Jehoran</a:t>
                      </a:r>
                      <a:endParaRPr lang="en-US" sz="1300" dirty="0"/>
                    </a:p>
                  </a:txBody>
                  <a:tcPr/>
                </a:tc>
                <a:tc>
                  <a:txBody>
                    <a:bodyPr/>
                    <a:lstStyle/>
                    <a:p>
                      <a:r>
                        <a:rPr lang="en-US" sz="1300" dirty="0">
                          <a:latin typeface="Calibri" panose="020F0502020204030204" pitchFamily="34" charset="0"/>
                        </a:rPr>
                        <a:t>848-841 BC</a:t>
                      </a:r>
                    </a:p>
                  </a:txBody>
                  <a:tcPr/>
                </a:tc>
                <a:tc>
                  <a:txBody>
                    <a:bodyPr/>
                    <a:lstStyle/>
                    <a:p>
                      <a:r>
                        <a:rPr lang="en-US" sz="1300" dirty="0">
                          <a:latin typeface="Calibri" panose="020F0502020204030204" pitchFamily="34" charset="0"/>
                        </a:rPr>
                        <a:t>8</a:t>
                      </a:r>
                    </a:p>
                  </a:txBody>
                  <a:tcPr/>
                </a:tc>
                <a:tc>
                  <a:txBody>
                    <a:bodyPr/>
                    <a:lstStyle/>
                    <a:p>
                      <a:r>
                        <a:rPr lang="en-US" sz="1300" dirty="0">
                          <a:latin typeface="Calibri" panose="020F0502020204030204" pitchFamily="34" charset="0"/>
                        </a:rPr>
                        <a:t>Obadiah ?</a:t>
                      </a:r>
                    </a:p>
                  </a:txBody>
                  <a:tcPr/>
                </a:tc>
                <a:extLst>
                  <a:ext uri="{0D108BD9-81ED-4DB2-BD59-A6C34878D82A}">
                    <a16:rowId xmlns:a16="http://schemas.microsoft.com/office/drawing/2014/main" val="10005"/>
                  </a:ext>
                </a:extLst>
              </a:tr>
              <a:tr h="231252">
                <a:tc>
                  <a:txBody>
                    <a:bodyPr/>
                    <a:lstStyle/>
                    <a:p>
                      <a:r>
                        <a:rPr lang="en-US" sz="1300" dirty="0">
                          <a:latin typeface="Calibri" panose="020F0502020204030204" pitchFamily="34" charset="0"/>
                        </a:rPr>
                        <a:t>Ahab</a:t>
                      </a:r>
                    </a:p>
                  </a:txBody>
                  <a:tcPr/>
                </a:tc>
                <a:tc>
                  <a:txBody>
                    <a:bodyPr/>
                    <a:lstStyle/>
                    <a:p>
                      <a:r>
                        <a:rPr lang="en-US" sz="1300" dirty="0">
                          <a:latin typeface="Calibri" panose="020F0502020204030204" pitchFamily="34" charset="0"/>
                        </a:rPr>
                        <a:t>874-853 BC</a:t>
                      </a:r>
                    </a:p>
                  </a:txBody>
                  <a:tcPr/>
                </a:tc>
                <a:tc>
                  <a:txBody>
                    <a:bodyPr/>
                    <a:lstStyle/>
                    <a:p>
                      <a:r>
                        <a:rPr lang="en-US" sz="1300" dirty="0">
                          <a:latin typeface="Calibri" panose="020F0502020204030204" pitchFamily="34" charset="0"/>
                        </a:rPr>
                        <a:t>22</a:t>
                      </a:r>
                    </a:p>
                  </a:txBody>
                  <a:tcPr/>
                </a:tc>
                <a:tc>
                  <a:txBody>
                    <a:bodyPr/>
                    <a:lstStyle/>
                    <a:p>
                      <a:r>
                        <a:rPr lang="en-US" sz="1300" dirty="0">
                          <a:latin typeface="Calibri" panose="020F0502020204030204" pitchFamily="34" charset="0"/>
                        </a:rPr>
                        <a:t>Elijah, </a:t>
                      </a:r>
                      <a:r>
                        <a:rPr lang="en-US" sz="1300" dirty="0" err="1"/>
                        <a:t>Michaiah</a:t>
                      </a:r>
                      <a:endParaRPr lang="en-US" sz="1300" dirty="0"/>
                    </a:p>
                  </a:txBody>
                  <a:tcPr/>
                </a:tc>
                <a:tc>
                  <a:txBody>
                    <a:bodyPr/>
                    <a:lstStyle/>
                    <a:p>
                      <a:r>
                        <a:rPr lang="en-US" sz="1300" dirty="0" err="1">
                          <a:latin typeface="Calibri" panose="020F0502020204030204" pitchFamily="34" charset="0"/>
                        </a:rPr>
                        <a:t>Ahazaih</a:t>
                      </a:r>
                      <a:endParaRPr lang="en-US" sz="1300" dirty="0"/>
                    </a:p>
                  </a:txBody>
                  <a:tcPr/>
                </a:tc>
                <a:tc>
                  <a:txBody>
                    <a:bodyPr/>
                    <a:lstStyle/>
                    <a:p>
                      <a:r>
                        <a:rPr lang="en-US" sz="1300" dirty="0">
                          <a:latin typeface="Calibri" panose="020F0502020204030204" pitchFamily="34" charset="0"/>
                        </a:rPr>
                        <a:t>841 BC</a:t>
                      </a:r>
                    </a:p>
                  </a:txBody>
                  <a:tcPr/>
                </a:tc>
                <a:tc>
                  <a:txBody>
                    <a:bodyPr/>
                    <a:lstStyle/>
                    <a:p>
                      <a:r>
                        <a:rPr lang="en-US" sz="1300" dirty="0">
                          <a:latin typeface="Calibri" panose="020F0502020204030204" pitchFamily="34" charset="0"/>
                        </a:rPr>
                        <a:t>1</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6"/>
                  </a:ext>
                </a:extLst>
              </a:tr>
              <a:tr h="231252">
                <a:tc>
                  <a:txBody>
                    <a:bodyPr/>
                    <a:lstStyle/>
                    <a:p>
                      <a:r>
                        <a:rPr lang="en-US" sz="1300" dirty="0" err="1">
                          <a:latin typeface="Calibri" panose="020F0502020204030204" pitchFamily="34" charset="0"/>
                        </a:rPr>
                        <a:t>Ahaziah</a:t>
                      </a:r>
                      <a:endParaRPr lang="en-US" sz="1300" dirty="0"/>
                    </a:p>
                  </a:txBody>
                  <a:tcPr/>
                </a:tc>
                <a:tc>
                  <a:txBody>
                    <a:bodyPr/>
                    <a:lstStyle/>
                    <a:p>
                      <a:r>
                        <a:rPr lang="en-US" sz="1300" dirty="0">
                          <a:latin typeface="Calibri" panose="020F0502020204030204" pitchFamily="34" charset="0"/>
                        </a:rPr>
                        <a:t>853-852</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Elijah</a:t>
                      </a:r>
                    </a:p>
                  </a:txBody>
                  <a:tcPr/>
                </a:tc>
                <a:tc>
                  <a:txBody>
                    <a:bodyPr/>
                    <a:lstStyle/>
                    <a:p>
                      <a:r>
                        <a:rPr lang="en-US" sz="1300" dirty="0" err="1">
                          <a:latin typeface="Calibri" panose="020F0502020204030204" pitchFamily="34" charset="0"/>
                        </a:rPr>
                        <a:t>Athaliah</a:t>
                      </a:r>
                      <a:endParaRPr lang="en-US" sz="1300" dirty="0"/>
                    </a:p>
                  </a:txBody>
                  <a:tcPr/>
                </a:tc>
                <a:tc>
                  <a:txBody>
                    <a:bodyPr/>
                    <a:lstStyle/>
                    <a:p>
                      <a:r>
                        <a:rPr lang="en-US" sz="1300" dirty="0">
                          <a:latin typeface="Calibri" panose="020F0502020204030204" pitchFamily="34" charset="0"/>
                        </a:rPr>
                        <a:t>841-835 BC</a:t>
                      </a:r>
                    </a:p>
                  </a:txBody>
                  <a:tcPr/>
                </a:tc>
                <a:tc>
                  <a:txBody>
                    <a:bodyPr/>
                    <a:lstStyle/>
                    <a:p>
                      <a:r>
                        <a:rPr lang="en-US" sz="1300" dirty="0">
                          <a:latin typeface="Calibri" panose="020F0502020204030204" pitchFamily="34" charset="0"/>
                        </a:rPr>
                        <a:t>6</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7"/>
                  </a:ext>
                </a:extLst>
              </a:tr>
              <a:tr h="231252">
                <a:tc>
                  <a:txBody>
                    <a:bodyPr/>
                    <a:lstStyle/>
                    <a:p>
                      <a:r>
                        <a:rPr lang="en-US" sz="1300" dirty="0" err="1">
                          <a:latin typeface="Calibri" panose="020F0502020204030204" pitchFamily="34" charset="0"/>
                        </a:rPr>
                        <a:t>Jehoram</a:t>
                      </a:r>
                      <a:r>
                        <a:rPr lang="en-US" sz="1300" dirty="0"/>
                        <a:t>/</a:t>
                      </a:r>
                      <a:r>
                        <a:rPr lang="en-US" sz="1300" dirty="0" err="1"/>
                        <a:t>Joram</a:t>
                      </a:r>
                      <a:endParaRPr lang="en-US" sz="1300" dirty="0"/>
                    </a:p>
                  </a:txBody>
                  <a:tcPr/>
                </a:tc>
                <a:tc>
                  <a:txBody>
                    <a:bodyPr/>
                    <a:lstStyle/>
                    <a:p>
                      <a:r>
                        <a:rPr lang="en-US" sz="1300" dirty="0">
                          <a:latin typeface="Calibri" panose="020F0502020204030204" pitchFamily="34" charset="0"/>
                        </a:rPr>
                        <a:t>852-841 BC</a:t>
                      </a:r>
                    </a:p>
                  </a:txBody>
                  <a:tcPr/>
                </a:tc>
                <a:tc>
                  <a:txBody>
                    <a:bodyPr/>
                    <a:lstStyle/>
                    <a:p>
                      <a:r>
                        <a:rPr lang="en-US" sz="1300" dirty="0">
                          <a:latin typeface="Calibri" panose="020F0502020204030204" pitchFamily="34" charset="0"/>
                        </a:rPr>
                        <a:t>12</a:t>
                      </a:r>
                    </a:p>
                  </a:txBody>
                  <a:tcPr/>
                </a:tc>
                <a:tc>
                  <a:txBody>
                    <a:bodyPr/>
                    <a:lstStyle/>
                    <a:p>
                      <a:r>
                        <a:rPr lang="en-US" sz="1300" dirty="0">
                          <a:latin typeface="Calibri" panose="020F0502020204030204" pitchFamily="34" charset="0"/>
                        </a:rPr>
                        <a:t>Elisha</a:t>
                      </a:r>
                    </a:p>
                  </a:txBody>
                  <a:tcPr/>
                </a:tc>
                <a:tc>
                  <a:txBody>
                    <a:bodyPr/>
                    <a:lstStyle/>
                    <a:p>
                      <a:r>
                        <a:rPr lang="en-US" sz="1300" dirty="0">
                          <a:solidFill>
                            <a:srgbClr val="FF0000"/>
                          </a:solidFill>
                          <a:latin typeface="Calibri" panose="020F0502020204030204" pitchFamily="34" charset="0"/>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835-796 BC</a:t>
                      </a:r>
                    </a:p>
                  </a:txBody>
                  <a:tcPr/>
                </a:tc>
                <a:tc>
                  <a:txBody>
                    <a:bodyPr/>
                    <a:lstStyle/>
                    <a:p>
                      <a:r>
                        <a:rPr lang="en-US" sz="1300" dirty="0">
                          <a:latin typeface="Calibri" panose="020F0502020204030204" pitchFamily="34" charset="0"/>
                        </a:rPr>
                        <a:t>40</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8"/>
                  </a:ext>
                </a:extLst>
              </a:tr>
              <a:tr h="231252">
                <a:tc>
                  <a:txBody>
                    <a:bodyPr/>
                    <a:lstStyle/>
                    <a:p>
                      <a:r>
                        <a:rPr lang="en-US" sz="1300" dirty="0">
                          <a:latin typeface="Calibri" panose="020F0502020204030204" pitchFamily="34" charset="0"/>
                        </a:rPr>
                        <a:t>Jehu</a:t>
                      </a:r>
                    </a:p>
                  </a:txBody>
                  <a:tcPr/>
                </a:tc>
                <a:tc>
                  <a:txBody>
                    <a:bodyPr/>
                    <a:lstStyle/>
                    <a:p>
                      <a:r>
                        <a:rPr lang="en-US" sz="1300" dirty="0">
                          <a:latin typeface="Calibri" panose="020F0502020204030204" pitchFamily="34" charset="0"/>
                        </a:rPr>
                        <a:t>841-814 BC</a:t>
                      </a:r>
                    </a:p>
                  </a:txBody>
                  <a:tcPr/>
                </a:tc>
                <a:tc>
                  <a:txBody>
                    <a:bodyPr/>
                    <a:lstStyle/>
                    <a:p>
                      <a:r>
                        <a:rPr lang="en-US" sz="1300" dirty="0">
                          <a:latin typeface="Calibri" panose="020F0502020204030204" pitchFamily="34" charset="0"/>
                        </a:rPr>
                        <a:t>28</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Amaziah</a:t>
                      </a:r>
                      <a:endParaRPr lang="en-US" sz="1300" dirty="0">
                        <a:solidFill>
                          <a:srgbClr val="FF0000"/>
                        </a:solidFill>
                      </a:endParaRPr>
                    </a:p>
                  </a:txBody>
                  <a:tcPr/>
                </a:tc>
                <a:tc>
                  <a:txBody>
                    <a:bodyPr/>
                    <a:lstStyle/>
                    <a:p>
                      <a:r>
                        <a:rPr lang="en-US" sz="1300" b="0" dirty="0">
                          <a:solidFill>
                            <a:schemeClr val="tx1"/>
                          </a:solidFill>
                          <a:latin typeface="Calibri" panose="020F0502020204030204" pitchFamily="34" charset="0"/>
                        </a:rPr>
                        <a:t>796-767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9"/>
                  </a:ext>
                </a:extLst>
              </a:tr>
              <a:tr h="231252">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814-798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792-740 BC</a:t>
                      </a:r>
                    </a:p>
                  </a:txBody>
                  <a:tcPr/>
                </a:tc>
                <a:tc>
                  <a:txBody>
                    <a:bodyPr/>
                    <a:lstStyle/>
                    <a:p>
                      <a:r>
                        <a:rPr lang="en-US" sz="1300" dirty="0">
                          <a:latin typeface="Calibri" panose="020F0502020204030204" pitchFamily="34" charset="0"/>
                        </a:rPr>
                        <a:t>52</a:t>
                      </a:r>
                    </a:p>
                  </a:txBody>
                  <a:tcPr/>
                </a:tc>
                <a:tc>
                  <a:txBody>
                    <a:bodyPr/>
                    <a:lstStyle/>
                    <a:p>
                      <a:r>
                        <a:rPr lang="en-US" sz="1300" dirty="0">
                          <a:latin typeface="Calibri" panose="020F0502020204030204" pitchFamily="34" charset="0"/>
                        </a:rPr>
                        <a:t>Joel, Isaiah</a:t>
                      </a:r>
                    </a:p>
                  </a:txBody>
                  <a:tcPr/>
                </a:tc>
                <a:extLst>
                  <a:ext uri="{0D108BD9-81ED-4DB2-BD59-A6C34878D82A}">
                    <a16:rowId xmlns:a16="http://schemas.microsoft.com/office/drawing/2014/main" val="10010"/>
                  </a:ext>
                </a:extLst>
              </a:tr>
              <a:tr h="231252">
                <a:tc>
                  <a:txBody>
                    <a:bodyPr/>
                    <a:lstStyle/>
                    <a:p>
                      <a:r>
                        <a:rPr lang="en-US" sz="1300" dirty="0">
                          <a:latin typeface="Calibri" panose="020F0502020204030204" pitchFamily="34" charset="0"/>
                        </a:rPr>
                        <a:t>Jehoash/</a:t>
                      </a:r>
                      <a:r>
                        <a:rPr lang="en-US" sz="1300" dirty="0" err="1"/>
                        <a:t>Joash</a:t>
                      </a:r>
                      <a:endParaRPr lang="en-US" sz="1300" dirty="0"/>
                    </a:p>
                  </a:txBody>
                  <a:tcPr/>
                </a:tc>
                <a:tc>
                  <a:txBody>
                    <a:bodyPr/>
                    <a:lstStyle/>
                    <a:p>
                      <a:r>
                        <a:rPr lang="en-US" sz="1300" dirty="0">
                          <a:latin typeface="Calibri" panose="020F0502020204030204" pitchFamily="34" charset="0"/>
                        </a:rPr>
                        <a:t>798-782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Elisha</a:t>
                      </a:r>
                    </a:p>
                    <a:p>
                      <a:r>
                        <a:rPr lang="en-US" sz="1300" dirty="0"/>
                        <a:t>Jonah</a:t>
                      </a:r>
                    </a:p>
                  </a:txBody>
                  <a:tcPr/>
                </a:tc>
                <a:tc>
                  <a:txBody>
                    <a:bodyPr/>
                    <a:lstStyle/>
                    <a:p>
                      <a:r>
                        <a:rPr lang="en-US" sz="1300" dirty="0" err="1">
                          <a:solidFill>
                            <a:srgbClr val="FF0000"/>
                          </a:solidFill>
                          <a:latin typeface="Calibri" panose="020F0502020204030204" pitchFamily="34" charset="0"/>
                        </a:rPr>
                        <a:t>Jotham</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750-735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1"/>
                  </a:ext>
                </a:extLst>
              </a:tr>
              <a:tr h="231252">
                <a:tc>
                  <a:txBody>
                    <a:bodyPr/>
                    <a:lstStyle/>
                    <a:p>
                      <a:r>
                        <a:rPr lang="en-US" sz="1300" dirty="0">
                          <a:latin typeface="Calibri" panose="020F0502020204030204" pitchFamily="34" charset="0"/>
                        </a:rPr>
                        <a:t>Jeroboam</a:t>
                      </a:r>
                      <a:r>
                        <a:rPr lang="en-US" sz="1300" baseline="0" dirty="0"/>
                        <a:t> II</a:t>
                      </a:r>
                      <a:endParaRPr lang="en-US" sz="1300" dirty="0"/>
                    </a:p>
                  </a:txBody>
                  <a:tcPr/>
                </a:tc>
                <a:tc>
                  <a:txBody>
                    <a:bodyPr/>
                    <a:lstStyle/>
                    <a:p>
                      <a:r>
                        <a:rPr lang="en-US" sz="1300" dirty="0">
                          <a:latin typeface="Calibri" panose="020F0502020204030204" pitchFamily="34" charset="0"/>
                        </a:rPr>
                        <a:t>793-753 BC</a:t>
                      </a:r>
                    </a:p>
                  </a:txBody>
                  <a:tcPr/>
                </a:tc>
                <a:tc>
                  <a:txBody>
                    <a:bodyPr/>
                    <a:lstStyle/>
                    <a:p>
                      <a:r>
                        <a:rPr lang="en-US" sz="1300" dirty="0">
                          <a:latin typeface="Calibri" panose="020F0502020204030204" pitchFamily="34" charset="0"/>
                        </a:rPr>
                        <a:t>41</a:t>
                      </a:r>
                    </a:p>
                  </a:txBody>
                  <a:tcPr/>
                </a:tc>
                <a:tc>
                  <a:txBody>
                    <a:bodyPr/>
                    <a:lstStyle/>
                    <a:p>
                      <a:r>
                        <a:rPr lang="en-US" sz="1300" dirty="0">
                          <a:latin typeface="Calibri" panose="020F0502020204030204" pitchFamily="34" charset="0"/>
                        </a:rPr>
                        <a:t>Jonah, Amos,</a:t>
                      </a:r>
                      <a:r>
                        <a:rPr lang="en-US" sz="1300" baseline="0" dirty="0"/>
                        <a:t> Hosea</a:t>
                      </a:r>
                      <a:endParaRPr lang="en-US" sz="1300" dirty="0"/>
                    </a:p>
                  </a:txBody>
                  <a:tcPr/>
                </a:tc>
                <a:tc>
                  <a:txBody>
                    <a:bodyPr/>
                    <a:lstStyle/>
                    <a:p>
                      <a:r>
                        <a:rPr lang="en-US" sz="1300" dirty="0">
                          <a:latin typeface="Calibri" panose="020F0502020204030204" pitchFamily="34" charset="0"/>
                        </a:rPr>
                        <a:t>Ahaz</a:t>
                      </a:r>
                    </a:p>
                  </a:txBody>
                  <a:tcPr/>
                </a:tc>
                <a:tc>
                  <a:txBody>
                    <a:bodyPr/>
                    <a:lstStyle/>
                    <a:p>
                      <a:r>
                        <a:rPr lang="en-US" sz="1300" dirty="0">
                          <a:latin typeface="Calibri" panose="020F0502020204030204" pitchFamily="34" charset="0"/>
                        </a:rPr>
                        <a:t>735-715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2"/>
                  </a:ext>
                </a:extLst>
              </a:tr>
              <a:tr h="231252">
                <a:tc>
                  <a:txBody>
                    <a:bodyPr/>
                    <a:lstStyle/>
                    <a:p>
                      <a:r>
                        <a:rPr lang="en-US" sz="1300" dirty="0">
                          <a:latin typeface="Calibri" panose="020F0502020204030204" pitchFamily="34" charset="0"/>
                        </a:rPr>
                        <a:t>Zechariah</a:t>
                      </a:r>
                    </a:p>
                  </a:txBody>
                  <a:tcPr/>
                </a:tc>
                <a:tc>
                  <a:txBody>
                    <a:bodyPr/>
                    <a:lstStyle/>
                    <a:p>
                      <a:r>
                        <a:rPr lang="en-US" sz="1300" dirty="0">
                          <a:latin typeface="Calibri" panose="020F0502020204030204" pitchFamily="34" charset="0"/>
                        </a:rPr>
                        <a:t>753 BC</a:t>
                      </a:r>
                    </a:p>
                  </a:txBody>
                  <a:tcPr/>
                </a:tc>
                <a:tc>
                  <a:txBody>
                    <a:bodyPr/>
                    <a:lstStyle/>
                    <a:p>
                      <a:r>
                        <a:rPr lang="en-US" sz="1300" dirty="0">
                          <a:latin typeface="Calibri" panose="020F0502020204030204" pitchFamily="34" charset="0"/>
                        </a:rPr>
                        <a:t>6 mon</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Hezekiah</a:t>
                      </a:r>
                    </a:p>
                  </a:txBody>
                  <a:tcPr/>
                </a:tc>
                <a:tc>
                  <a:txBody>
                    <a:bodyPr/>
                    <a:lstStyle/>
                    <a:p>
                      <a:r>
                        <a:rPr lang="en-US" sz="1300" dirty="0">
                          <a:solidFill>
                            <a:schemeClr val="tx1"/>
                          </a:solidFill>
                          <a:latin typeface="Calibri" panose="020F0502020204030204" pitchFamily="34" charset="0"/>
                        </a:rPr>
                        <a:t>715-686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3"/>
                  </a:ext>
                </a:extLst>
              </a:tr>
              <a:tr h="231252">
                <a:tc>
                  <a:txBody>
                    <a:bodyPr/>
                    <a:lstStyle/>
                    <a:p>
                      <a:r>
                        <a:rPr lang="en-US" sz="1300" dirty="0">
                          <a:latin typeface="Calibri" panose="020F0502020204030204" pitchFamily="34" charset="0"/>
                        </a:rPr>
                        <a:t>Shallum</a:t>
                      </a:r>
                    </a:p>
                  </a:txBody>
                  <a:tcPr/>
                </a:tc>
                <a:tc>
                  <a:txBody>
                    <a:bodyPr/>
                    <a:lstStyle/>
                    <a:p>
                      <a:r>
                        <a:rPr lang="en-US" sz="1300" dirty="0">
                          <a:latin typeface="Calibri" panose="020F0502020204030204" pitchFamily="34" charset="0"/>
                        </a:rPr>
                        <a:t>752 BC</a:t>
                      </a:r>
                    </a:p>
                  </a:txBody>
                  <a:tcPr/>
                </a:tc>
                <a:tc>
                  <a:txBody>
                    <a:bodyPr/>
                    <a:lstStyle/>
                    <a:p>
                      <a:r>
                        <a:rPr lang="en-US" sz="1300" dirty="0">
                          <a:latin typeface="Calibri" panose="020F0502020204030204" pitchFamily="34" charset="0"/>
                        </a:rPr>
                        <a:t>1 mon</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Manasseh</a:t>
                      </a:r>
                    </a:p>
                  </a:txBody>
                  <a:tcPr/>
                </a:tc>
                <a:tc>
                  <a:txBody>
                    <a:bodyPr/>
                    <a:lstStyle/>
                    <a:p>
                      <a:r>
                        <a:rPr lang="en-US" sz="1300" dirty="0">
                          <a:latin typeface="Calibri" panose="020F0502020204030204" pitchFamily="34" charset="0"/>
                        </a:rPr>
                        <a:t>697-642 BC</a:t>
                      </a:r>
                    </a:p>
                  </a:txBody>
                  <a:tcPr/>
                </a:tc>
                <a:tc>
                  <a:txBody>
                    <a:bodyPr/>
                    <a:lstStyle/>
                    <a:p>
                      <a:r>
                        <a:rPr lang="en-US" sz="1300" dirty="0">
                          <a:latin typeface="Calibri" panose="020F0502020204030204" pitchFamily="34" charset="0"/>
                        </a:rPr>
                        <a:t>55</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4"/>
                  </a:ext>
                </a:extLst>
              </a:tr>
              <a:tr h="231252">
                <a:tc>
                  <a:txBody>
                    <a:bodyPr/>
                    <a:lstStyle/>
                    <a:p>
                      <a:r>
                        <a:rPr lang="en-US" sz="1300" dirty="0" err="1">
                          <a:latin typeface="Calibri" panose="020F0502020204030204" pitchFamily="34" charset="0"/>
                        </a:rPr>
                        <a:t>Menahem</a:t>
                      </a:r>
                      <a:endParaRPr lang="en-US" sz="1300" dirty="0"/>
                    </a:p>
                  </a:txBody>
                  <a:tcPr/>
                </a:tc>
                <a:tc>
                  <a:txBody>
                    <a:bodyPr/>
                    <a:lstStyle/>
                    <a:p>
                      <a:r>
                        <a:rPr lang="en-US" sz="1300" dirty="0">
                          <a:latin typeface="Calibri" panose="020F0502020204030204" pitchFamily="34" charset="0"/>
                        </a:rPr>
                        <a:t>752-742 BC</a:t>
                      </a:r>
                    </a:p>
                  </a:txBody>
                  <a:tcPr/>
                </a:tc>
                <a:tc>
                  <a:txBody>
                    <a:bodyPr/>
                    <a:lstStyle/>
                    <a:p>
                      <a:r>
                        <a:rPr lang="en-US" sz="1300" dirty="0">
                          <a:latin typeface="Calibri" panose="020F0502020204030204" pitchFamily="34" charset="0"/>
                        </a:rPr>
                        <a:t>10</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Amon</a:t>
                      </a:r>
                    </a:p>
                  </a:txBody>
                  <a:tcPr/>
                </a:tc>
                <a:tc>
                  <a:txBody>
                    <a:bodyPr/>
                    <a:lstStyle/>
                    <a:p>
                      <a:r>
                        <a:rPr lang="en-US" sz="1300" dirty="0">
                          <a:latin typeface="Calibri" panose="020F0502020204030204" pitchFamily="34" charset="0"/>
                        </a:rPr>
                        <a:t>642-640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5"/>
                  </a:ext>
                </a:extLst>
              </a:tr>
              <a:tr h="231252">
                <a:tc>
                  <a:txBody>
                    <a:bodyPr/>
                    <a:lstStyle/>
                    <a:p>
                      <a:r>
                        <a:rPr lang="en-US" sz="1300" dirty="0" err="1">
                          <a:latin typeface="Calibri" panose="020F0502020204030204" pitchFamily="34" charset="0"/>
                        </a:rPr>
                        <a:t>Pekahiah</a:t>
                      </a:r>
                      <a:endParaRPr lang="en-US" sz="1300" dirty="0"/>
                    </a:p>
                  </a:txBody>
                  <a:tcPr/>
                </a:tc>
                <a:tc>
                  <a:txBody>
                    <a:bodyPr/>
                    <a:lstStyle/>
                    <a:p>
                      <a:r>
                        <a:rPr lang="en-US" sz="1300" dirty="0">
                          <a:latin typeface="Calibri" panose="020F0502020204030204" pitchFamily="34" charset="0"/>
                        </a:rPr>
                        <a:t>742-740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Josiah</a:t>
                      </a:r>
                    </a:p>
                  </a:txBody>
                  <a:tcPr/>
                </a:tc>
                <a:tc>
                  <a:txBody>
                    <a:bodyPr/>
                    <a:lstStyle/>
                    <a:p>
                      <a:r>
                        <a:rPr lang="en-US" sz="1300" dirty="0">
                          <a:solidFill>
                            <a:schemeClr val="tx1"/>
                          </a:solidFill>
                          <a:latin typeface="Calibri" panose="020F0502020204030204" pitchFamily="34" charset="0"/>
                        </a:rPr>
                        <a:t>640-609 BC</a:t>
                      </a:r>
                    </a:p>
                  </a:txBody>
                  <a:tcPr/>
                </a:tc>
                <a:tc>
                  <a:txBody>
                    <a:bodyPr/>
                    <a:lstStyle/>
                    <a:p>
                      <a:r>
                        <a:rPr lang="en-US" sz="1300" dirty="0">
                          <a:latin typeface="Calibri" panose="020F0502020204030204" pitchFamily="34" charset="0"/>
                        </a:rPr>
                        <a:t>31</a:t>
                      </a:r>
                    </a:p>
                  </a:txBody>
                  <a:tcPr/>
                </a:tc>
                <a:tc>
                  <a:txBody>
                    <a:bodyPr/>
                    <a:lstStyle/>
                    <a:p>
                      <a:r>
                        <a:rPr lang="en-US" sz="1300" dirty="0" err="1">
                          <a:latin typeface="Calibri" panose="020F0502020204030204" pitchFamily="34" charset="0"/>
                        </a:rPr>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latin typeface="Calibri" panose="020F0502020204030204" pitchFamily="34" charset="0"/>
                        </a:rPr>
                        <a:t>Pekah</a:t>
                      </a:r>
                      <a:endParaRPr lang="en-US" sz="1300" dirty="0"/>
                    </a:p>
                  </a:txBody>
                  <a:tcPr/>
                </a:tc>
                <a:tc>
                  <a:txBody>
                    <a:bodyPr/>
                    <a:lstStyle/>
                    <a:p>
                      <a:r>
                        <a:rPr lang="en-US" sz="1300" dirty="0">
                          <a:latin typeface="Calibri" panose="020F0502020204030204" pitchFamily="34" charset="0"/>
                        </a:rPr>
                        <a:t>752-732 BC</a:t>
                      </a:r>
                    </a:p>
                  </a:txBody>
                  <a:tcPr/>
                </a:tc>
                <a:tc>
                  <a:txBody>
                    <a:bodyPr/>
                    <a:lstStyle/>
                    <a:p>
                      <a:r>
                        <a:rPr lang="en-US" sz="1300" dirty="0">
                          <a:latin typeface="Calibri" panose="020F0502020204030204" pitchFamily="34" charset="0"/>
                        </a:rPr>
                        <a:t>20</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609 BC</a:t>
                      </a:r>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Habakkuk, Jeremiah</a:t>
                      </a:r>
                    </a:p>
                  </a:txBody>
                  <a:tcPr/>
                </a:tc>
                <a:extLst>
                  <a:ext uri="{0D108BD9-81ED-4DB2-BD59-A6C34878D82A}">
                    <a16:rowId xmlns:a16="http://schemas.microsoft.com/office/drawing/2014/main" val="10017"/>
                  </a:ext>
                </a:extLst>
              </a:tr>
              <a:tr h="231252">
                <a:tc>
                  <a:txBody>
                    <a:bodyPr/>
                    <a:lstStyle/>
                    <a:p>
                      <a:r>
                        <a:rPr lang="en-US" sz="1300" dirty="0" err="1">
                          <a:latin typeface="Calibri" panose="020F0502020204030204" pitchFamily="34" charset="0"/>
                        </a:rPr>
                        <a:t>Hoshea</a:t>
                      </a:r>
                      <a:endParaRPr lang="en-US" sz="1300" dirty="0"/>
                    </a:p>
                  </a:txBody>
                  <a:tcPr/>
                </a:tc>
                <a:tc>
                  <a:txBody>
                    <a:bodyPr/>
                    <a:lstStyle/>
                    <a:p>
                      <a:r>
                        <a:rPr lang="en-US" sz="1300" dirty="0">
                          <a:latin typeface="Calibri" panose="020F0502020204030204" pitchFamily="34" charset="0"/>
                        </a:rPr>
                        <a:t>732-722 BC</a:t>
                      </a:r>
                    </a:p>
                  </a:txBody>
                  <a:tcPr/>
                </a:tc>
                <a:tc>
                  <a:txBody>
                    <a:bodyPr/>
                    <a:lstStyle/>
                    <a:p>
                      <a:r>
                        <a:rPr lang="en-US" sz="1300" dirty="0">
                          <a:latin typeface="Calibri" panose="020F0502020204030204" pitchFamily="34" charset="0"/>
                        </a:rPr>
                        <a:t>9</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Jehoiakim</a:t>
                      </a:r>
                      <a:endParaRPr lang="en-US" sz="1300" dirty="0"/>
                    </a:p>
                  </a:txBody>
                  <a:tcPr/>
                </a:tc>
                <a:tc>
                  <a:txBody>
                    <a:bodyPr/>
                    <a:lstStyle/>
                    <a:p>
                      <a:r>
                        <a:rPr lang="en-US" sz="1300" dirty="0">
                          <a:latin typeface="Calibri" panose="020F0502020204030204" pitchFamily="34" charset="0"/>
                        </a:rPr>
                        <a:t>609-598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Habakkuk, Jeremiah, Daniel</a:t>
                      </a:r>
                    </a:p>
                  </a:txBody>
                  <a:tcPr/>
                </a:tc>
                <a:extLst>
                  <a:ext uri="{0D108BD9-81ED-4DB2-BD59-A6C34878D82A}">
                    <a16:rowId xmlns:a16="http://schemas.microsoft.com/office/drawing/2014/main" val="10018"/>
                  </a:ext>
                </a:extLst>
              </a:tr>
              <a:tr h="33211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Jehoiachin</a:t>
                      </a:r>
                      <a:endParaRPr lang="en-US" sz="1300" dirty="0"/>
                    </a:p>
                  </a:txBody>
                  <a:tcPr/>
                </a:tc>
                <a:tc>
                  <a:txBody>
                    <a:bodyPr/>
                    <a:lstStyle/>
                    <a:p>
                      <a:r>
                        <a:rPr lang="en-US" sz="1300" dirty="0">
                          <a:latin typeface="Calibri" panose="020F0502020204030204" pitchFamily="34" charset="0"/>
                        </a:rPr>
                        <a:t>598</a:t>
                      </a:r>
                      <a:r>
                        <a:rPr lang="en-US" sz="1300" baseline="0" dirty="0"/>
                        <a:t> BC</a:t>
                      </a:r>
                      <a:endParaRPr lang="en-US" sz="1300" dirty="0"/>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Jeremiah, Daniel</a:t>
                      </a:r>
                    </a:p>
                  </a:txBody>
                  <a:tcPr/>
                </a:tc>
                <a:extLst>
                  <a:ext uri="{0D108BD9-81ED-4DB2-BD59-A6C34878D82A}">
                    <a16:rowId xmlns:a16="http://schemas.microsoft.com/office/drawing/2014/main" val="10019"/>
                  </a:ext>
                </a:extLst>
              </a:tr>
              <a:tr h="23125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a:latin typeface="Calibri" panose="020F0502020204030204" pitchFamily="34" charset="0"/>
                        </a:rPr>
                        <a:t>Zedekiah</a:t>
                      </a:r>
                    </a:p>
                  </a:txBody>
                  <a:tcPr/>
                </a:tc>
                <a:tc>
                  <a:txBody>
                    <a:bodyPr/>
                    <a:lstStyle/>
                    <a:p>
                      <a:r>
                        <a:rPr lang="en-US" sz="1300" dirty="0">
                          <a:latin typeface="Calibri" panose="020F0502020204030204" pitchFamily="34" charset="0"/>
                        </a:rPr>
                        <a:t>597-586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latin typeface="Calibri" panose="020F0502020204030204" pitchFamily="34" charset="0"/>
              </a:rPr>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latin typeface="Calibri" panose="020F0502020204030204" pitchFamily="34" charset="0"/>
              </a:rPr>
              <a:t>Judah—931 BC to 586 BC</a:t>
            </a:r>
          </a:p>
        </p:txBody>
      </p:sp>
      <p:sp>
        <p:nvSpPr>
          <p:cNvPr id="6" name="Rectangle 5"/>
          <p:cNvSpPr/>
          <p:nvPr/>
        </p:nvSpPr>
        <p:spPr>
          <a:xfrm>
            <a:off x="0" y="6491150"/>
            <a:ext cx="3111749" cy="246221"/>
          </a:xfrm>
          <a:prstGeom prst="rect">
            <a:avLst/>
          </a:prstGeom>
        </p:spPr>
        <p:txBody>
          <a:bodyPr wrap="none">
            <a:spAutoFit/>
          </a:bodyPr>
          <a:lstStyle/>
          <a:p>
            <a:r>
              <a:rPr lang="en-US" sz="1000" dirty="0">
                <a:latin typeface="Calibri" panose="020F0502020204030204" pitchFamily="34" charset="0"/>
              </a:rPr>
              <a:t>http://gen2revarg.com/gentorevkingsandprophets.html</a:t>
            </a:r>
          </a:p>
        </p:txBody>
      </p:sp>
      <p:sp>
        <p:nvSpPr>
          <p:cNvPr id="7" name="Rectangle 6"/>
          <p:cNvSpPr/>
          <p:nvPr/>
        </p:nvSpPr>
        <p:spPr>
          <a:xfrm>
            <a:off x="3676806" y="6491150"/>
            <a:ext cx="1728358" cy="246221"/>
          </a:xfrm>
          <a:prstGeom prst="rect">
            <a:avLst/>
          </a:prstGeom>
        </p:spPr>
        <p:txBody>
          <a:bodyPr wrap="none">
            <a:spAutoFit/>
          </a:bodyPr>
          <a:lstStyle/>
          <a:p>
            <a:r>
              <a:rPr lang="en-US" sz="1000" dirty="0">
                <a:solidFill>
                  <a:srgbClr val="FF0000"/>
                </a:solidFill>
                <a:latin typeface="Calibri" panose="020F0502020204030204" pitchFamily="34" charset="0"/>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latin typeface="Calibri" panose="020F0502020204030204" pitchFamily="34" charset="0"/>
              </a:rPr>
              <a:t>Approximate dates</a:t>
            </a:r>
          </a:p>
        </p:txBody>
      </p:sp>
      <p:sp>
        <p:nvSpPr>
          <p:cNvPr id="8" name="Rectangle 7"/>
          <p:cNvSpPr/>
          <p:nvPr/>
        </p:nvSpPr>
        <p:spPr>
          <a:xfrm>
            <a:off x="180659" y="6705500"/>
            <a:ext cx="2350323" cy="246221"/>
          </a:xfrm>
          <a:prstGeom prst="rect">
            <a:avLst/>
          </a:prstGeom>
        </p:spPr>
        <p:txBody>
          <a:bodyPr wrap="none">
            <a:spAutoFit/>
          </a:bodyPr>
          <a:lstStyle/>
          <a:p>
            <a:r>
              <a:rPr lang="en-US" sz="1000" dirty="0">
                <a:latin typeface="Calibri" panose="020F0502020204030204" pitchFamily="34" charset="0"/>
              </a:rPr>
              <a:t>Mark Barry—the kings of Judah and Israel</a:t>
            </a:r>
          </a:p>
        </p:txBody>
      </p:sp>
    </p:spTree>
    <p:extLst>
      <p:ext uri="{BB962C8B-B14F-4D97-AF65-F5344CB8AC3E}">
        <p14:creationId xmlns:p14="http://schemas.microsoft.com/office/powerpoint/2010/main" val="171551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The Righteous Kings of Judah</a:t>
            </a:r>
          </a:p>
        </p:txBody>
      </p:sp>
      <p:sp>
        <p:nvSpPr>
          <p:cNvPr id="5" name="TextBox 4"/>
          <p:cNvSpPr txBox="1"/>
          <p:nvPr/>
        </p:nvSpPr>
        <p:spPr>
          <a:xfrm>
            <a:off x="4188550" y="2318270"/>
            <a:ext cx="3346799" cy="2308324"/>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Asa</a:t>
            </a:r>
          </a:p>
          <a:p>
            <a:pPr algn="ctr"/>
            <a:r>
              <a:rPr lang="en-US" dirty="0" err="1">
                <a:solidFill>
                  <a:schemeClr val="bg1"/>
                </a:solidFill>
                <a:latin typeface="Calibri" panose="020F0502020204030204" pitchFamily="34" charset="0"/>
              </a:rPr>
              <a:t>Jehosephat</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Jehoash</a:t>
            </a:r>
          </a:p>
          <a:p>
            <a:pPr algn="ctr"/>
            <a:r>
              <a:rPr lang="en-US" dirty="0" err="1">
                <a:solidFill>
                  <a:schemeClr val="bg1"/>
                </a:solidFill>
                <a:latin typeface="Calibri" panose="020F0502020204030204" pitchFamily="34" charset="0"/>
              </a:rPr>
              <a:t>Amaziah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Uzziah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Jotham</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Hezekiah</a:t>
            </a:r>
          </a:p>
          <a:p>
            <a:pPr algn="ctr"/>
            <a:r>
              <a:rPr lang="en-US" dirty="0">
                <a:solidFill>
                  <a:schemeClr val="bg1"/>
                </a:solidFill>
                <a:latin typeface="Calibri" panose="020F0502020204030204" pitchFamily="34" charset="0"/>
              </a:rPr>
              <a:t>Josiah</a:t>
            </a:r>
          </a:p>
        </p:txBody>
      </p:sp>
      <p:pic>
        <p:nvPicPr>
          <p:cNvPr id="8" name="Picture 2" descr="Asa of Jud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84" y="1078485"/>
            <a:ext cx="2095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Josaphat r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206" y="1088011"/>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Jo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240" y="1163006"/>
            <a:ext cx="2095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masi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662" y="1139193"/>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d/dc/Ozias-Uzziah.jpg/200px-Ozias-Uzzia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58" y="3862332"/>
            <a:ext cx="190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upload.wikimedia.org/wikipedia/commons/thumb/c/cb/Joatham_rex.jpg/200px-Joatham_re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1162" y="3828995"/>
            <a:ext cx="1905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zechias-Hezekia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000" y="3922885"/>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ol.jw.org/en/wol/mp/r1/lp-e/jr/2010/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23288" y="3922885"/>
            <a:ext cx="1458153" cy="20559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“High Places”</a:t>
            </a:r>
          </a:p>
        </p:txBody>
      </p:sp>
      <p:sp>
        <p:nvSpPr>
          <p:cNvPr id="5" name="TextBox 4"/>
          <p:cNvSpPr txBox="1"/>
          <p:nvPr/>
        </p:nvSpPr>
        <p:spPr>
          <a:xfrm>
            <a:off x="718148" y="1295229"/>
            <a:ext cx="4602365" cy="4524315"/>
          </a:xfrm>
          <a:prstGeom prst="rect">
            <a:avLst/>
          </a:prstGeom>
          <a:noFill/>
        </p:spPr>
        <p:txBody>
          <a:bodyPr wrap="square" rtlCol="0">
            <a:spAutoFit/>
          </a:bodyPr>
          <a:lstStyle/>
          <a:p>
            <a:r>
              <a:rPr lang="en-US" sz="2400" dirty="0">
                <a:solidFill>
                  <a:schemeClr val="bg1"/>
                </a:solidFill>
                <a:latin typeface="Calibri" panose="020F0502020204030204" pitchFamily="34" charset="0"/>
              </a:rPr>
              <a:t> Locations where idol worship took place.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may also have been places where other wicked acts were committed (like human sacrifice and sexual immorality).</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 failure to remove these high places allowed wicked practices to continue within the kingdom of Judah.</a:t>
            </a:r>
          </a:p>
        </p:txBody>
      </p:sp>
      <p:sp>
        <p:nvSpPr>
          <p:cNvPr id="2" name="Rectangle 1"/>
          <p:cNvSpPr/>
          <p:nvPr/>
        </p:nvSpPr>
        <p:spPr>
          <a:xfrm>
            <a:off x="176425" y="6398213"/>
            <a:ext cx="2436886" cy="369332"/>
          </a:xfrm>
          <a:prstGeom prst="rect">
            <a:avLst/>
          </a:prstGeom>
        </p:spPr>
        <p:txBody>
          <a:bodyPr wrap="none">
            <a:spAutoFit/>
          </a:bodyPr>
          <a:lstStyle/>
          <a:p>
            <a:r>
              <a:rPr lang="en-US" dirty="0">
                <a:solidFill>
                  <a:schemeClr val="bg1"/>
                </a:solidFill>
                <a:latin typeface="Calibri" panose="020F0502020204030204" pitchFamily="34" charset="0"/>
              </a:rPr>
              <a:t>2 Kings 14:4; 15:4;15:35</a:t>
            </a:r>
          </a:p>
        </p:txBody>
      </p:sp>
      <p:grpSp>
        <p:nvGrpSpPr>
          <p:cNvPr id="16" name="Group 15"/>
          <p:cNvGrpSpPr/>
          <p:nvPr/>
        </p:nvGrpSpPr>
        <p:grpSpPr>
          <a:xfrm>
            <a:off x="6038661" y="1295229"/>
            <a:ext cx="5015619" cy="3817506"/>
            <a:chOff x="4825497" y="3788754"/>
            <a:chExt cx="3810000" cy="2857500"/>
          </a:xfrm>
        </p:grpSpPr>
        <p:pic>
          <p:nvPicPr>
            <p:cNvPr id="3074" name="Picture 2" descr="http://3.bp.blogspot.com/-gHa3o0A9JPU/T30Z2FQ3ChI/AAAAAAAACGs/hWgTIkNCRG4/s1600/peru01al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497" y="378875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5497" y="6398213"/>
              <a:ext cx="2189640" cy="207341"/>
            </a:xfrm>
            <a:prstGeom prst="rect">
              <a:avLst/>
            </a:prstGeom>
          </p:spPr>
          <p:txBody>
            <a:bodyPr wrap="none">
              <a:spAutoFit/>
            </a:bodyPr>
            <a:lstStyle/>
            <a:p>
              <a:r>
                <a:rPr lang="en-US" sz="1200" dirty="0">
                  <a:solidFill>
                    <a:schemeClr val="bg1"/>
                  </a:solidFill>
                  <a:latin typeface="arial" panose="020B0604020202020204" pitchFamily="34" charset="0"/>
                </a:rPr>
                <a:t>Altar of Human Sacrifice of Inca Culture</a:t>
              </a:r>
              <a:endParaRPr lang="en-US" sz="12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638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To Remove Evil Influences From Our Lives</a:t>
            </a:r>
          </a:p>
        </p:txBody>
      </p:sp>
      <p:grpSp>
        <p:nvGrpSpPr>
          <p:cNvPr id="2" name="Group 1"/>
          <p:cNvGrpSpPr/>
          <p:nvPr/>
        </p:nvGrpSpPr>
        <p:grpSpPr>
          <a:xfrm>
            <a:off x="333688" y="851029"/>
            <a:ext cx="4615067" cy="3150318"/>
            <a:chOff x="333688" y="851029"/>
            <a:chExt cx="4615067" cy="3150318"/>
          </a:xfrm>
        </p:grpSpPr>
        <p:sp>
          <p:nvSpPr>
            <p:cNvPr id="5" name="TextBox 4"/>
            <p:cNvSpPr txBox="1"/>
            <p:nvPr/>
          </p:nvSpPr>
          <p:spPr>
            <a:xfrm>
              <a:off x="333688" y="851029"/>
              <a:ext cx="4615067" cy="923330"/>
            </a:xfrm>
            <a:prstGeom prst="rect">
              <a:avLst/>
            </a:prstGeom>
            <a:noFill/>
          </p:spPr>
          <p:txBody>
            <a:bodyPr wrap="square" rtlCol="0">
              <a:spAutoFit/>
            </a:bodyPr>
            <a:lstStyle/>
            <a:p>
              <a:r>
                <a:rPr lang="en-US" i="1" dirty="0">
                  <a:solidFill>
                    <a:schemeClr val="bg1"/>
                  </a:solidFill>
                  <a:latin typeface="Calibri" panose="020F0502020204030204" pitchFamily="34" charset="0"/>
                </a:rPr>
                <a:t>Remove yourself immediately from any situation you are in that is either causing you to sin or that may cause you to sin.</a:t>
              </a:r>
              <a:endParaRPr lang="en-US" dirty="0">
                <a:solidFill>
                  <a:schemeClr val="bg1"/>
                </a:solidFill>
                <a:latin typeface="Calibri" panose="020F0502020204030204" pitchFamily="34" charset="0"/>
              </a:endParaRPr>
            </a:p>
          </p:txBody>
        </p:sp>
        <p:pic>
          <p:nvPicPr>
            <p:cNvPr id="6146" name="Picture 2" descr="http://ch24.org/ch24static/archive/2014/ec/html/Emergency_Exit_Sign_clip_art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21" y="1829068"/>
              <a:ext cx="2172279" cy="2172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565030" y="830997"/>
            <a:ext cx="5809553" cy="1879520"/>
            <a:chOff x="5565030" y="830997"/>
            <a:chExt cx="5809553" cy="1879520"/>
          </a:xfrm>
        </p:grpSpPr>
        <p:sp>
          <p:nvSpPr>
            <p:cNvPr id="4" name="Rectangle 3"/>
            <p:cNvSpPr/>
            <p:nvPr/>
          </p:nvSpPr>
          <p:spPr>
            <a:xfrm>
              <a:off x="5565030" y="1143906"/>
              <a:ext cx="4587987" cy="369332"/>
            </a:xfrm>
            <a:prstGeom prst="rect">
              <a:avLst/>
            </a:prstGeom>
          </p:spPr>
          <p:txBody>
            <a:bodyPr wrap="none">
              <a:spAutoFit/>
            </a:bodyPr>
            <a:lstStyle/>
            <a:p>
              <a:r>
                <a:rPr lang="en-US" i="1" dirty="0">
                  <a:solidFill>
                    <a:schemeClr val="bg1"/>
                  </a:solidFill>
                  <a:latin typeface="Calibri" panose="020F0502020204030204" pitchFamily="34" charset="0"/>
                </a:rPr>
                <a:t>Plead with the Lord for the power to overcome.</a:t>
              </a:r>
              <a:endParaRPr lang="en-US" dirty="0">
                <a:solidFill>
                  <a:schemeClr val="bg1"/>
                </a:solidFill>
                <a:latin typeface="Calibri" panose="020F0502020204030204" pitchFamily="34" charset="0"/>
              </a:endParaRPr>
            </a:p>
          </p:txBody>
        </p:sp>
        <p:grpSp>
          <p:nvGrpSpPr>
            <p:cNvPr id="26" name="Group 25"/>
            <p:cNvGrpSpPr/>
            <p:nvPr/>
          </p:nvGrpSpPr>
          <p:grpSpPr>
            <a:xfrm>
              <a:off x="10065621" y="830997"/>
              <a:ext cx="1308962" cy="1879520"/>
              <a:chOff x="4412007" y="2131165"/>
              <a:chExt cx="2262980" cy="3249380"/>
            </a:xfrm>
          </p:grpSpPr>
          <p:sp>
            <p:nvSpPr>
              <p:cNvPr id="25" name="Rectangle 24"/>
              <p:cNvSpPr/>
              <p:nvPr/>
            </p:nvSpPr>
            <p:spPr>
              <a:xfrm>
                <a:off x="4412007" y="2131165"/>
                <a:ext cx="2262980" cy="32493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8" name="Group 27"/>
              <p:cNvGrpSpPr/>
              <p:nvPr/>
            </p:nvGrpSpPr>
            <p:grpSpPr>
              <a:xfrm>
                <a:off x="4494325" y="2217491"/>
                <a:ext cx="2057402" cy="3038706"/>
                <a:chOff x="1371598" y="923694"/>
                <a:chExt cx="3089534" cy="4562706"/>
              </a:xfrm>
              <a:solidFill>
                <a:schemeClr val="tx1"/>
              </a:solidFill>
            </p:grpSpPr>
            <p:sp>
              <p:nvSpPr>
                <p:cNvPr id="29" name="Rounded Rectangle 28"/>
                <p:cNvSpPr/>
                <p:nvPr/>
              </p:nvSpPr>
              <p:spPr>
                <a:xfrm rot="1802092">
                  <a:off x="1971052" y="1845413"/>
                  <a:ext cx="1173002" cy="270997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rot="2315181">
                  <a:off x="3648370" y="2264076"/>
                  <a:ext cx="566679" cy="137413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Rounded Rectangle 30"/>
                <p:cNvSpPr/>
                <p:nvPr/>
              </p:nvSpPr>
              <p:spPr>
                <a:xfrm rot="19186555">
                  <a:off x="2949762" y="1829423"/>
                  <a:ext cx="760287" cy="177404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Rounded Rectangle 31"/>
                <p:cNvSpPr/>
                <p:nvPr/>
              </p:nvSpPr>
              <p:spPr>
                <a:xfrm rot="5400000">
                  <a:off x="2400299" y="3543299"/>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ounded Rectangle 32"/>
                <p:cNvSpPr/>
                <p:nvPr/>
              </p:nvSpPr>
              <p:spPr>
                <a:xfrm rot="7465154">
                  <a:off x="2518032" y="2948707"/>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p:cNvSpPr/>
                <p:nvPr/>
              </p:nvSpPr>
              <p:spPr>
                <a:xfrm>
                  <a:off x="3110357" y="923694"/>
                  <a:ext cx="1133293" cy="11332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nvGrpSpPr>
          <p:cNvPr id="9" name="Group 8"/>
          <p:cNvGrpSpPr/>
          <p:nvPr/>
        </p:nvGrpSpPr>
        <p:grpSpPr>
          <a:xfrm>
            <a:off x="3883102" y="2049833"/>
            <a:ext cx="6096000" cy="2069058"/>
            <a:chOff x="3883102" y="2049833"/>
            <a:chExt cx="6096000" cy="2069058"/>
          </a:xfrm>
        </p:grpSpPr>
        <p:sp>
          <p:nvSpPr>
            <p:cNvPr id="7" name="Rectangle 6"/>
            <p:cNvSpPr/>
            <p:nvPr/>
          </p:nvSpPr>
          <p:spPr>
            <a:xfrm>
              <a:off x="3883102" y="2049833"/>
              <a:ext cx="6096000" cy="646331"/>
            </a:xfrm>
            <a:prstGeom prst="rect">
              <a:avLst/>
            </a:prstGeom>
          </p:spPr>
          <p:txBody>
            <a:bodyPr>
              <a:spAutoFit/>
            </a:bodyPr>
            <a:lstStyle/>
            <a:p>
              <a:r>
                <a:rPr lang="en-US" i="1" dirty="0">
                  <a:solidFill>
                    <a:schemeClr val="bg1"/>
                  </a:solidFill>
                  <a:latin typeface="Calibri" panose="020F0502020204030204" pitchFamily="34" charset="0"/>
                </a:rPr>
                <a:t>Let your priesthood leaders help you resolve the transgression and come back into full fellowship with the Lord.</a:t>
              </a:r>
              <a:endParaRPr lang="en-US" dirty="0">
                <a:solidFill>
                  <a:schemeClr val="bg1"/>
                </a:solidFill>
                <a:latin typeface="Calibri" panose="020F0502020204030204" pitchFamily="34" charset="0"/>
              </a:endParaRPr>
            </a:p>
          </p:txBody>
        </p:sp>
        <p:grpSp>
          <p:nvGrpSpPr>
            <p:cNvPr id="27" name="Group 26"/>
            <p:cNvGrpSpPr/>
            <p:nvPr/>
          </p:nvGrpSpPr>
          <p:grpSpPr>
            <a:xfrm>
              <a:off x="5417506" y="2761105"/>
              <a:ext cx="1975750" cy="1357786"/>
              <a:chOff x="9422542" y="1706991"/>
              <a:chExt cx="1975750" cy="1357786"/>
            </a:xfrm>
          </p:grpSpPr>
          <p:sp>
            <p:nvSpPr>
              <p:cNvPr id="46" name="Rectangle 45"/>
              <p:cNvSpPr/>
              <p:nvPr/>
            </p:nvSpPr>
            <p:spPr>
              <a:xfrm>
                <a:off x="9422542" y="1706991"/>
                <a:ext cx="1975750" cy="13577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7" name="Group 46"/>
              <p:cNvGrpSpPr/>
              <p:nvPr/>
            </p:nvGrpSpPr>
            <p:grpSpPr>
              <a:xfrm>
                <a:off x="9574604" y="2002238"/>
                <a:ext cx="1671626" cy="932936"/>
                <a:chOff x="6696052" y="1106687"/>
                <a:chExt cx="3100584" cy="1730438"/>
              </a:xfrm>
              <a:solidFill>
                <a:schemeClr val="accent2">
                  <a:lumMod val="75000"/>
                </a:schemeClr>
              </a:solidFill>
            </p:grpSpPr>
            <p:grpSp>
              <p:nvGrpSpPr>
                <p:cNvPr id="48" name="Group 47"/>
                <p:cNvGrpSpPr/>
                <p:nvPr/>
              </p:nvGrpSpPr>
              <p:grpSpPr>
                <a:xfrm>
                  <a:off x="6696052" y="1382055"/>
                  <a:ext cx="1076099" cy="1455070"/>
                  <a:chOff x="6696052" y="1382055"/>
                  <a:chExt cx="1076099" cy="1455070"/>
                </a:xfrm>
                <a:grp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9" name="Group 48"/>
                <p:cNvGrpSpPr/>
                <p:nvPr/>
              </p:nvGrpSpPr>
              <p:grpSpPr>
                <a:xfrm>
                  <a:off x="7576458" y="1106687"/>
                  <a:ext cx="1271794" cy="1719683"/>
                  <a:chOff x="6696052" y="1382055"/>
                  <a:chExt cx="1076099" cy="1455070"/>
                </a:xfrm>
                <a:grp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0" name="Group 49"/>
                <p:cNvGrpSpPr/>
                <p:nvPr/>
              </p:nvGrpSpPr>
              <p:grpSpPr>
                <a:xfrm>
                  <a:off x="8720537" y="1382055"/>
                  <a:ext cx="1076099" cy="1455070"/>
                  <a:chOff x="6696052" y="1382055"/>
                  <a:chExt cx="1076099" cy="1455070"/>
                </a:xfrm>
                <a:grp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grpSp>
        <p:nvGrpSpPr>
          <p:cNvPr id="10" name="Group 9"/>
          <p:cNvGrpSpPr/>
          <p:nvPr/>
        </p:nvGrpSpPr>
        <p:grpSpPr>
          <a:xfrm>
            <a:off x="530996" y="4756074"/>
            <a:ext cx="5883532" cy="1969941"/>
            <a:chOff x="530996" y="4756074"/>
            <a:chExt cx="5883532" cy="1969941"/>
          </a:xfrm>
        </p:grpSpPr>
        <p:sp>
          <p:nvSpPr>
            <p:cNvPr id="8" name="Rectangle 7"/>
            <p:cNvSpPr/>
            <p:nvPr/>
          </p:nvSpPr>
          <p:spPr>
            <a:xfrm>
              <a:off x="530996" y="5417880"/>
              <a:ext cx="3965725" cy="646331"/>
            </a:xfrm>
            <a:prstGeom prst="rect">
              <a:avLst/>
            </a:prstGeom>
          </p:spPr>
          <p:txBody>
            <a:bodyPr wrap="square">
              <a:spAutoFit/>
            </a:bodyPr>
            <a:lstStyle/>
            <a:p>
              <a:r>
                <a:rPr lang="en-US" i="1" dirty="0">
                  <a:solidFill>
                    <a:schemeClr val="bg1"/>
                  </a:solidFill>
                  <a:latin typeface="Calibri" panose="020F0502020204030204" pitchFamily="34" charset="0"/>
                </a:rPr>
                <a:t>Drink from the divine fountain, and fill your lives with positive sources of power.</a:t>
              </a:r>
              <a:endParaRPr lang="en-US" dirty="0">
                <a:solidFill>
                  <a:schemeClr val="bg1"/>
                </a:solidFill>
                <a:latin typeface="Calibri" panose="020F0502020204030204" pitchFamily="34" charset="0"/>
              </a:endParaRPr>
            </a:p>
          </p:txBody>
        </p:sp>
        <p:grpSp>
          <p:nvGrpSpPr>
            <p:cNvPr id="35" name="Group 34"/>
            <p:cNvGrpSpPr/>
            <p:nvPr/>
          </p:nvGrpSpPr>
          <p:grpSpPr>
            <a:xfrm>
              <a:off x="4508409" y="4756074"/>
              <a:ext cx="1906119" cy="1969941"/>
              <a:chOff x="9557480" y="1241338"/>
              <a:chExt cx="1906119" cy="1969941"/>
            </a:xfrm>
          </p:grpSpPr>
          <p:sp>
            <p:nvSpPr>
              <p:cNvPr id="59" name="Rectangle 58"/>
              <p:cNvSpPr/>
              <p:nvPr/>
            </p:nvSpPr>
            <p:spPr>
              <a:xfrm>
                <a:off x="9557480" y="1241338"/>
                <a:ext cx="1864489" cy="1879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148" name="Picture 4" descr="https://d30y9cdsu7xlg0.cloudfront.net/png/154888-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8599" y="1306279"/>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 10"/>
          <p:cNvGrpSpPr/>
          <p:nvPr/>
        </p:nvGrpSpPr>
        <p:grpSpPr>
          <a:xfrm>
            <a:off x="6980917" y="4258423"/>
            <a:ext cx="4854094" cy="2308324"/>
            <a:chOff x="6980917" y="4258423"/>
            <a:chExt cx="4854094" cy="2308324"/>
          </a:xfrm>
        </p:grpSpPr>
        <p:sp>
          <p:nvSpPr>
            <p:cNvPr id="24" name="Rectangle 23"/>
            <p:cNvSpPr/>
            <p:nvPr/>
          </p:nvSpPr>
          <p:spPr>
            <a:xfrm>
              <a:off x="6980917" y="4258423"/>
              <a:ext cx="4246075" cy="2308324"/>
            </a:xfrm>
            <a:prstGeom prst="rect">
              <a:avLst/>
            </a:prstGeom>
          </p:spPr>
          <p:txBody>
            <a:bodyPr wrap="square">
              <a:spAutoFit/>
            </a:bodyPr>
            <a:lstStyle/>
            <a:p>
              <a:r>
                <a:rPr lang="en-US" b="1" dirty="0">
                  <a:solidFill>
                    <a:srgbClr val="FFFF00"/>
                  </a:solidFill>
                  <a:latin typeface="Calibri" panose="020F0502020204030204" pitchFamily="34" charset="0"/>
                </a:rPr>
                <a:t>It is not enough simply to try to resist evil or empty our lives of sin.</a:t>
              </a:r>
            </a:p>
            <a:p>
              <a:endParaRPr lang="en-US" b="1" dirty="0">
                <a:solidFill>
                  <a:srgbClr val="FFFF00"/>
                </a:solidFill>
                <a:latin typeface="Calibri" panose="020F0502020204030204" pitchFamily="34" charset="0"/>
              </a:endParaRPr>
            </a:p>
            <a:p>
              <a:r>
                <a:rPr lang="en-US" b="1" dirty="0">
                  <a:solidFill>
                    <a:srgbClr val="FFFF00"/>
                  </a:solidFill>
                  <a:latin typeface="Calibri" panose="020F0502020204030204" pitchFamily="34" charset="0"/>
                </a:rPr>
                <a:t>We must also fill our lives with righteousness. </a:t>
              </a:r>
            </a:p>
            <a:p>
              <a:endParaRPr lang="en-US" b="1" dirty="0">
                <a:solidFill>
                  <a:srgbClr val="FFFF00"/>
                </a:solidFill>
                <a:latin typeface="Calibri" panose="020F0502020204030204" pitchFamily="34" charset="0"/>
              </a:endParaRPr>
            </a:p>
            <a:p>
              <a:r>
                <a:rPr lang="en-US" b="1" dirty="0">
                  <a:solidFill>
                    <a:srgbClr val="FFFF00"/>
                  </a:solidFill>
                  <a:latin typeface="Calibri" panose="020F0502020204030204" pitchFamily="34" charset="0"/>
                </a:rPr>
                <a:t>We must engage in activities that</a:t>
              </a:r>
            </a:p>
            <a:p>
              <a:r>
                <a:rPr lang="en-US" b="1" dirty="0">
                  <a:solidFill>
                    <a:srgbClr val="FFFF00"/>
                  </a:solidFill>
                  <a:latin typeface="Calibri" panose="020F0502020204030204" pitchFamily="34" charset="0"/>
                </a:rPr>
                <a:t>bring spiritual power.</a:t>
              </a: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2961" y="4821015"/>
              <a:ext cx="1142050" cy="1615762"/>
            </a:xfrm>
            <a:prstGeom prst="rect">
              <a:avLst/>
            </a:prstGeom>
          </p:spPr>
        </p:pic>
      </p:grpSp>
      <p:sp>
        <p:nvSpPr>
          <p:cNvPr id="62" name="Rectangle 61"/>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(1)</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121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Activities That Lead to Righteousness</a:t>
            </a:r>
          </a:p>
        </p:txBody>
      </p:sp>
      <p:sp>
        <p:nvSpPr>
          <p:cNvPr id="5" name="TextBox 4"/>
          <p:cNvSpPr txBox="1"/>
          <p:nvPr/>
        </p:nvSpPr>
        <p:spPr>
          <a:xfrm>
            <a:off x="753638" y="1044616"/>
            <a:ext cx="6018354" cy="5078313"/>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 speak of such activities as immersing ourselves in the scriptures. There is a power that flows into our lives when we read and study the scriptures on a daily basis that cannot be found in any other way.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Daily prayer is another source of great power.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Fasting for specific strength or special blessings can strengthen us beyond our normal ability.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Christian service, church attendance, service in the kingdom—all can add to our storehouse of strength and power.</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must do more than simply remove the negative influences from our lives. We must replace them with righteous activities that fill us with the strength and determination to live as we should.</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(1)</a:t>
            </a:r>
            <a:endParaRPr lang="en-US" dirty="0">
              <a:solidFill>
                <a:schemeClr val="bg1"/>
              </a:solidFill>
              <a:latin typeface="Calibri" panose="020F0502020204030204" pitchFamily="34" charset="0"/>
            </a:endParaRPr>
          </a:p>
        </p:txBody>
      </p:sp>
      <p:grpSp>
        <p:nvGrpSpPr>
          <p:cNvPr id="2" name="Group 1"/>
          <p:cNvGrpSpPr/>
          <p:nvPr/>
        </p:nvGrpSpPr>
        <p:grpSpPr>
          <a:xfrm>
            <a:off x="7031243" y="948122"/>
            <a:ext cx="1803839" cy="1535091"/>
            <a:chOff x="5721790" y="2131165"/>
            <a:chExt cx="1803839" cy="1535091"/>
          </a:xfrm>
        </p:grpSpPr>
        <p:sp>
          <p:nvSpPr>
            <p:cNvPr id="26" name="Rectangle 25"/>
            <p:cNvSpPr/>
            <p:nvPr/>
          </p:nvSpPr>
          <p:spPr>
            <a:xfrm>
              <a:off x="5721790" y="2131165"/>
              <a:ext cx="1803839" cy="15350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122" name="Picture 2" descr="https://cdn0.iconfinder.com/data/icons/education-15/500/reader-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5030" y="2210031"/>
              <a:ext cx="1377357" cy="13773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149904" y="2521205"/>
            <a:ext cx="1110919" cy="1595153"/>
            <a:chOff x="9173266" y="2180139"/>
            <a:chExt cx="814702" cy="1169819"/>
          </a:xfrm>
        </p:grpSpPr>
        <p:sp>
          <p:nvSpPr>
            <p:cNvPr id="28" name="Rectangle 27"/>
            <p:cNvSpPr/>
            <p:nvPr/>
          </p:nvSpPr>
          <p:spPr>
            <a:xfrm>
              <a:off x="9173266" y="2180139"/>
              <a:ext cx="814702" cy="1169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9" name="Group 28"/>
            <p:cNvGrpSpPr/>
            <p:nvPr/>
          </p:nvGrpSpPr>
          <p:grpSpPr>
            <a:xfrm>
              <a:off x="9202902" y="2211217"/>
              <a:ext cx="740691" cy="1093974"/>
              <a:chOff x="1371598" y="923694"/>
              <a:chExt cx="3089534" cy="4562706"/>
            </a:xfrm>
            <a:solidFill>
              <a:srgbClr val="92D050"/>
            </a:solidFill>
          </p:grpSpPr>
          <p:sp>
            <p:nvSpPr>
              <p:cNvPr id="30" name="Rounded Rectangle 29"/>
              <p:cNvSpPr/>
              <p:nvPr/>
            </p:nvSpPr>
            <p:spPr>
              <a:xfrm rot="1802092">
                <a:off x="1971052" y="1845413"/>
                <a:ext cx="1173002" cy="2709972"/>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Rounded Rectangle 30"/>
              <p:cNvSpPr/>
              <p:nvPr/>
            </p:nvSpPr>
            <p:spPr>
              <a:xfrm rot="2315181">
                <a:off x="3648370" y="2264076"/>
                <a:ext cx="566679" cy="1374130"/>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Rounded Rectangle 31"/>
              <p:cNvSpPr/>
              <p:nvPr/>
            </p:nvSpPr>
            <p:spPr>
              <a:xfrm rot="19186555">
                <a:off x="2949762" y="1829423"/>
                <a:ext cx="760287" cy="177404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ounded Rectangle 32"/>
              <p:cNvSpPr/>
              <p:nvPr/>
            </p:nvSpPr>
            <p:spPr>
              <a:xfrm rot="5400000">
                <a:off x="2400299" y="3543299"/>
                <a:ext cx="914400" cy="297180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ounded Rectangle 33"/>
              <p:cNvSpPr/>
              <p:nvPr/>
            </p:nvSpPr>
            <p:spPr>
              <a:xfrm rot="7465154">
                <a:off x="2518032" y="2948707"/>
                <a:ext cx="914400" cy="297180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p:cNvSpPr/>
              <p:nvPr/>
            </p:nvSpPr>
            <p:spPr>
              <a:xfrm>
                <a:off x="3110357" y="923694"/>
                <a:ext cx="1133293" cy="1133293"/>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6" name="Group 15"/>
          <p:cNvGrpSpPr/>
          <p:nvPr/>
        </p:nvGrpSpPr>
        <p:grpSpPr>
          <a:xfrm>
            <a:off x="7438904" y="4517760"/>
            <a:ext cx="2336029" cy="1582354"/>
            <a:chOff x="4576914" y="3032788"/>
            <a:chExt cx="2774735" cy="1879520"/>
          </a:xfrm>
        </p:grpSpPr>
        <p:sp>
          <p:nvSpPr>
            <p:cNvPr id="37" name="Rectangle 36"/>
            <p:cNvSpPr/>
            <p:nvPr/>
          </p:nvSpPr>
          <p:spPr>
            <a:xfrm>
              <a:off x="4576914" y="3032788"/>
              <a:ext cx="2774735" cy="1879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8" name="Group 37"/>
            <p:cNvGrpSpPr/>
            <p:nvPr/>
          </p:nvGrpSpPr>
          <p:grpSpPr>
            <a:xfrm>
              <a:off x="4965194" y="3159110"/>
              <a:ext cx="2088389" cy="1753198"/>
              <a:chOff x="4431614" y="3505200"/>
              <a:chExt cx="3785971" cy="3178314"/>
            </a:xfrm>
            <a:solidFill>
              <a:srgbClr val="FF0000"/>
            </a:solidFill>
          </p:grpSpPr>
          <p:sp>
            <p:nvSpPr>
              <p:cNvPr id="39" name="Rounded Rectangle 38"/>
              <p:cNvSpPr/>
              <p:nvPr/>
            </p:nvSpPr>
            <p:spPr>
              <a:xfrm rot="726065">
                <a:off x="4676487" y="5567223"/>
                <a:ext cx="235797" cy="1070439"/>
              </a:xfrm>
              <a:prstGeom prst="roundRect">
                <a:avLst>
                  <a:gd name="adj" fmla="val 4057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Oval 39"/>
              <p:cNvSpPr/>
              <p:nvPr/>
            </p:nvSpPr>
            <p:spPr>
              <a:xfrm>
                <a:off x="4431614" y="3505200"/>
                <a:ext cx="915914" cy="89969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Rectangle 40"/>
              <p:cNvSpPr/>
              <p:nvPr/>
            </p:nvSpPr>
            <p:spPr>
              <a:xfrm>
                <a:off x="4738714" y="4304338"/>
                <a:ext cx="274774" cy="1619442"/>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Rectangle 41"/>
              <p:cNvSpPr/>
              <p:nvPr/>
            </p:nvSpPr>
            <p:spPr>
              <a:xfrm rot="15047263">
                <a:off x="5055944" y="4179393"/>
                <a:ext cx="216801" cy="770854"/>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Rectangle 42"/>
              <p:cNvSpPr/>
              <p:nvPr/>
            </p:nvSpPr>
            <p:spPr>
              <a:xfrm rot="16988078">
                <a:off x="5125485" y="4430855"/>
                <a:ext cx="189645" cy="634192"/>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4" name="Group 43"/>
              <p:cNvGrpSpPr/>
              <p:nvPr/>
            </p:nvGrpSpPr>
            <p:grpSpPr>
              <a:xfrm>
                <a:off x="7204647" y="3698129"/>
                <a:ext cx="1012938" cy="2141515"/>
                <a:chOff x="6274819" y="2018086"/>
                <a:chExt cx="1359523" cy="2926080"/>
              </a:xfrm>
              <a:grpFill/>
            </p:grpSpPr>
            <p:sp>
              <p:nvSpPr>
                <p:cNvPr id="50" name="Oval 49"/>
                <p:cNvSpPr/>
                <p:nvPr/>
              </p:nvSpPr>
              <p:spPr>
                <a:xfrm>
                  <a:off x="6491342" y="2018086"/>
                  <a:ext cx="1143000" cy="1143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ectangle 50"/>
                <p:cNvSpPr/>
                <p:nvPr/>
              </p:nvSpPr>
              <p:spPr>
                <a:xfrm>
                  <a:off x="6796142" y="2475286"/>
                  <a:ext cx="411480" cy="246888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Rectangle 51"/>
                <p:cNvSpPr/>
                <p:nvPr/>
              </p:nvSpPr>
              <p:spPr>
                <a:xfrm rot="15866519">
                  <a:off x="6544408" y="3023015"/>
                  <a:ext cx="289631" cy="82881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5" name="Cube 44"/>
              <p:cNvSpPr/>
              <p:nvPr/>
            </p:nvSpPr>
            <p:spPr>
              <a:xfrm>
                <a:off x="5319182" y="4333438"/>
                <a:ext cx="2017533" cy="656290"/>
              </a:xfrm>
              <a:prstGeom prst="cub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ounded Rectangle 45"/>
              <p:cNvSpPr/>
              <p:nvPr/>
            </p:nvSpPr>
            <p:spPr>
              <a:xfrm rot="20503403">
                <a:off x="4938276" y="5539311"/>
                <a:ext cx="235797" cy="1070439"/>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Rounded Rectangle 46"/>
              <p:cNvSpPr/>
              <p:nvPr/>
            </p:nvSpPr>
            <p:spPr>
              <a:xfrm rot="726065">
                <a:off x="7490076" y="5613075"/>
                <a:ext cx="235797" cy="1070439"/>
              </a:xfrm>
              <a:prstGeom prst="roundRect">
                <a:avLst>
                  <a:gd name="adj" fmla="val 4057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Rounded Rectangle 47"/>
              <p:cNvSpPr/>
              <p:nvPr/>
            </p:nvSpPr>
            <p:spPr>
              <a:xfrm rot="20503403">
                <a:off x="7819888" y="5572493"/>
                <a:ext cx="235797" cy="1070439"/>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Rounded Rectangle 48"/>
              <p:cNvSpPr/>
              <p:nvPr/>
            </p:nvSpPr>
            <p:spPr>
              <a:xfrm rot="4762107">
                <a:off x="7357972" y="4594854"/>
                <a:ext cx="257619" cy="755994"/>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38876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202981" y="1450794"/>
            <a:ext cx="5413543" cy="3863590"/>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100866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3" name="Group 12"/>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1" name="Rectangle 10"/>
            <p:cNvSpPr/>
            <p:nvPr/>
          </p:nvSpPr>
          <p:spPr>
            <a:xfrm>
              <a:off x="842492" y="972693"/>
              <a:ext cx="2293346" cy="1255425"/>
            </a:xfrm>
            <a:prstGeom prst="rect">
              <a:avLst/>
            </a:prstGeom>
          </p:spPr>
          <p:txBody>
            <a:bodyPr wrap="square">
              <a:spAutoFit/>
            </a:bodyPr>
            <a:lstStyle/>
            <a:p>
              <a:pPr algn="ctr"/>
              <a:r>
                <a:rPr lang="en-US" sz="2400" b="1" dirty="0">
                  <a:latin typeface="Calibri" panose="020F0502020204030204" pitchFamily="34" charset="0"/>
                </a:rPr>
                <a:t>If we do not remove evil influences from our lives, we place ourselves and our families in spiritual danger</a:t>
              </a:r>
              <a:endParaRPr lang="en-US" sz="2400" i="1" dirty="0">
                <a:latin typeface="Calibri" panose="020F0502020204030204" pitchFamily="34" charset="0"/>
              </a:endParaRPr>
            </a:p>
          </p:txBody>
        </p:sp>
      </p:gr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(1)</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117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Ahaz</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 name="Rectangle 3"/>
          <p:cNvSpPr/>
          <p:nvPr/>
        </p:nvSpPr>
        <p:spPr>
          <a:xfrm>
            <a:off x="159292" y="830997"/>
            <a:ext cx="9236942" cy="5632311"/>
          </a:xfrm>
          <a:prstGeom prst="rect">
            <a:avLst/>
          </a:prstGeom>
        </p:spPr>
        <p:txBody>
          <a:bodyPr wrap="square">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—who ruled in righteousness.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began his reign at the age of 20 and ruled in wickedness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a:t>
            </a:r>
            <a:r>
              <a:rPr lang="en-US" i="1" dirty="0">
                <a:solidFill>
                  <a:schemeClr val="bg1"/>
                </a:solidFill>
                <a:latin typeface="Calibri" panose="020F0502020204030204" pitchFamily="34" charset="0"/>
              </a:rPr>
              <a:t>possessor</a:t>
            </a:r>
          </a:p>
          <a:p>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king of Judah in 730 and 720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given to the life of idolatry and evil and corrupted the temple rites and subjected his own son to walk in fire (human sacrifice * see notes)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Isaiah was the prophet at that time and he said that Ahaz was like Ahab</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nation during his reign was vexed by the aggression of the alliance between Syria and the northern kingdom of Israel (under King </a:t>
            </a:r>
            <a:r>
              <a:rPr lang="en-US" dirty="0" err="1">
                <a:solidFill>
                  <a:schemeClr val="bg1"/>
                </a:solidFill>
                <a:latin typeface="Calibri" panose="020F0502020204030204" pitchFamily="34" charset="0"/>
              </a:rPr>
              <a:t>Pekah</a:t>
            </a:r>
            <a:r>
              <a:rPr lang="en-US" dirty="0">
                <a:solidFill>
                  <a:schemeClr val="bg1"/>
                </a:solidFill>
                <a:latin typeface="Calibri" panose="020F0502020204030204" pitchFamily="34" charset="0"/>
              </a:rPr>
              <a:t>)---the Lord commanded Isaiah to counsel him to be calm…and Isaiah prophesied of the coming Messiah, which Ahaz did not acknowledge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made an alliance with the king of Assyria (Tiglath-</a:t>
            </a:r>
            <a:r>
              <a:rPr lang="en-US" dirty="0" err="1">
                <a:solidFill>
                  <a:schemeClr val="bg1"/>
                </a:solidFill>
                <a:latin typeface="Calibri" panose="020F0502020204030204" pitchFamily="34" charset="0"/>
              </a:rPr>
              <a:t>pileser</a:t>
            </a:r>
            <a:r>
              <a:rPr lang="en-US" dirty="0">
                <a:solidFill>
                  <a:schemeClr val="bg1"/>
                </a:solidFill>
                <a:latin typeface="Calibri" panose="020F0502020204030204" pitchFamily="34" charset="0"/>
              </a:rPr>
              <a:t>) and the consequences were devastating</a:t>
            </a:r>
          </a:p>
          <a:p>
            <a:endParaRPr lang="en-US" dirty="0">
              <a:solidFill>
                <a:schemeClr val="bg1"/>
              </a:solidFill>
              <a:latin typeface="Calibri" panose="020F0502020204030204" pitchFamily="34" charset="0"/>
            </a:endParaRPr>
          </a:p>
        </p:txBody>
      </p:sp>
      <p:grpSp>
        <p:nvGrpSpPr>
          <p:cNvPr id="88" name="Group 87"/>
          <p:cNvGrpSpPr/>
          <p:nvPr/>
        </p:nvGrpSpPr>
        <p:grpSpPr>
          <a:xfrm>
            <a:off x="9922599" y="1615010"/>
            <a:ext cx="1696770" cy="3771666"/>
            <a:chOff x="5105400" y="638682"/>
            <a:chExt cx="1371599" cy="3242799"/>
          </a:xfrm>
        </p:grpSpPr>
        <p:sp>
          <p:nvSpPr>
            <p:cNvPr id="89" name="Oval 88"/>
            <p:cNvSpPr/>
            <p:nvPr/>
          </p:nvSpPr>
          <p:spPr>
            <a:xfrm rot="19151953">
              <a:off x="5105400" y="2563095"/>
              <a:ext cx="383014" cy="29226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0" name="Group 89"/>
            <p:cNvGrpSpPr/>
            <p:nvPr/>
          </p:nvGrpSpPr>
          <p:grpSpPr>
            <a:xfrm>
              <a:off x="5206691" y="638682"/>
              <a:ext cx="1270308" cy="3242799"/>
              <a:chOff x="5206691" y="638682"/>
              <a:chExt cx="1270308" cy="3242799"/>
            </a:xfrm>
          </p:grpSpPr>
          <p:sp>
            <p:nvSpPr>
              <p:cNvPr id="91" name="Oval 90"/>
              <p:cNvSpPr/>
              <p:nvPr/>
            </p:nvSpPr>
            <p:spPr>
              <a:xfrm rot="649721" flipH="1">
                <a:off x="5804503"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2" name="Oval 91"/>
              <p:cNvSpPr/>
              <p:nvPr/>
            </p:nvSpPr>
            <p:spPr>
              <a:xfrm rot="649721" flipH="1">
                <a:off x="5496309"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Trapezoid 92"/>
              <p:cNvSpPr/>
              <p:nvPr/>
            </p:nvSpPr>
            <p:spPr>
              <a:xfrm flipH="1">
                <a:off x="5373612" y="2819330"/>
                <a:ext cx="877429" cy="896573"/>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4" name="Oval 93"/>
              <p:cNvSpPr/>
              <p:nvPr/>
            </p:nvSpPr>
            <p:spPr>
              <a:xfrm rot="3335437" flipH="1">
                <a:off x="6136139" y="2564219"/>
                <a:ext cx="389162" cy="292558"/>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5" name="Trapezoid 94"/>
              <p:cNvSpPr/>
              <p:nvPr/>
            </p:nvSpPr>
            <p:spPr>
              <a:xfrm rot="1217087" flipH="1">
                <a:off x="5310394" y="1725267"/>
                <a:ext cx="343065" cy="988360"/>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Trapezoid 95"/>
              <p:cNvSpPr/>
              <p:nvPr/>
            </p:nvSpPr>
            <p:spPr>
              <a:xfrm rot="20382913">
                <a:off x="5997486" y="1853304"/>
                <a:ext cx="373445" cy="892149"/>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Cloud 96"/>
              <p:cNvSpPr/>
              <p:nvPr/>
            </p:nvSpPr>
            <p:spPr>
              <a:xfrm rot="671737">
                <a:off x="5206691" y="1133031"/>
                <a:ext cx="482077" cy="1023926"/>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Cloud 97"/>
              <p:cNvSpPr/>
              <p:nvPr/>
            </p:nvSpPr>
            <p:spPr>
              <a:xfrm rot="20706537">
                <a:off x="5938762" y="1177582"/>
                <a:ext cx="519085" cy="910924"/>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Trapezoid 98"/>
              <p:cNvSpPr/>
              <p:nvPr/>
            </p:nvSpPr>
            <p:spPr>
              <a:xfrm flipH="1">
                <a:off x="5396235" y="1812877"/>
                <a:ext cx="829947" cy="1487336"/>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0" name="Isosceles Triangle 99"/>
              <p:cNvSpPr/>
              <p:nvPr/>
            </p:nvSpPr>
            <p:spPr>
              <a:xfrm rot="10800000" flipH="1">
                <a:off x="5683779" y="1836838"/>
                <a:ext cx="276649" cy="436500"/>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1" name="Oval 100"/>
              <p:cNvSpPr/>
              <p:nvPr/>
            </p:nvSpPr>
            <p:spPr>
              <a:xfrm flipH="1">
                <a:off x="5461364" y="939877"/>
                <a:ext cx="764820" cy="1091253"/>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 name="Cloud 101"/>
              <p:cNvSpPr/>
              <p:nvPr/>
            </p:nvSpPr>
            <p:spPr>
              <a:xfrm rot="16200000">
                <a:off x="5541850" y="585872"/>
                <a:ext cx="591467" cy="907101"/>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 name="Rounded Rectangle 102"/>
              <p:cNvSpPr/>
              <p:nvPr/>
            </p:nvSpPr>
            <p:spPr>
              <a:xfrm>
                <a:off x="5449507" y="2609705"/>
                <a:ext cx="741382" cy="20751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4" name="Group 103"/>
              <p:cNvGrpSpPr/>
              <p:nvPr/>
            </p:nvGrpSpPr>
            <p:grpSpPr>
              <a:xfrm>
                <a:off x="5495791" y="2645275"/>
                <a:ext cx="672005" cy="140605"/>
                <a:chOff x="7162800" y="4789357"/>
                <a:chExt cx="2676993" cy="1001843"/>
              </a:xfrm>
            </p:grpSpPr>
            <p:grpSp>
              <p:nvGrpSpPr>
                <p:cNvPr id="117" name="Group 116"/>
                <p:cNvGrpSpPr/>
                <p:nvPr/>
              </p:nvGrpSpPr>
              <p:grpSpPr>
                <a:xfrm>
                  <a:off x="7162800" y="4800600"/>
                  <a:ext cx="838200" cy="990600"/>
                  <a:chOff x="7162800" y="4800600"/>
                  <a:chExt cx="838200" cy="990600"/>
                </a:xfrm>
              </p:grpSpPr>
              <p:sp>
                <p:nvSpPr>
                  <p:cNvPr id="124" name="Cross 12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5" name="Diamond 12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8" name="Group 117"/>
                <p:cNvGrpSpPr/>
                <p:nvPr/>
              </p:nvGrpSpPr>
              <p:grpSpPr>
                <a:xfrm>
                  <a:off x="8077200" y="4800600"/>
                  <a:ext cx="838200" cy="990600"/>
                  <a:chOff x="7162800" y="4800600"/>
                  <a:chExt cx="838200" cy="990600"/>
                </a:xfrm>
              </p:grpSpPr>
              <p:sp>
                <p:nvSpPr>
                  <p:cNvPr id="122" name="Cross 121"/>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3" name="Diamond 122"/>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9" name="Group 118"/>
                <p:cNvGrpSpPr/>
                <p:nvPr/>
              </p:nvGrpSpPr>
              <p:grpSpPr>
                <a:xfrm>
                  <a:off x="9001593" y="4789357"/>
                  <a:ext cx="838200" cy="990600"/>
                  <a:chOff x="7162800" y="4800600"/>
                  <a:chExt cx="838200" cy="990600"/>
                </a:xfrm>
              </p:grpSpPr>
              <p:sp>
                <p:nvSpPr>
                  <p:cNvPr id="120" name="Cross 11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Diamond 12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05" name="Group 104"/>
              <p:cNvGrpSpPr/>
              <p:nvPr/>
            </p:nvGrpSpPr>
            <p:grpSpPr>
              <a:xfrm>
                <a:off x="5277646" y="638682"/>
                <a:ext cx="1013488" cy="580236"/>
                <a:chOff x="1239442" y="2583838"/>
                <a:chExt cx="1535084" cy="678655"/>
              </a:xfrm>
            </p:grpSpPr>
            <p:sp>
              <p:nvSpPr>
                <p:cNvPr id="108" name="Rounded Rectangle 10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9" name="Regular Pentagon 108"/>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Regular Pentagon 109"/>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1" name="Regular Pentagon 110"/>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2" name="Diamond 111"/>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3" name="Diamond 112"/>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Diamond 113"/>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5" name="Diamond 114"/>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6" name="Diamond 115"/>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06" name="Cloud 105"/>
              <p:cNvSpPr/>
              <p:nvPr/>
            </p:nvSpPr>
            <p:spPr>
              <a:xfrm rot="325355">
                <a:off x="5593302" y="1728225"/>
                <a:ext cx="497324" cy="425829"/>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7" name="Oval 106"/>
              <p:cNvSpPr/>
              <p:nvPr/>
            </p:nvSpPr>
            <p:spPr>
              <a:xfrm flipH="1">
                <a:off x="5745190" y="1775381"/>
                <a:ext cx="176717" cy="14956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3993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Ahaz Seeks Favor With King of Assyria</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latin typeface="Calibri" panose="020F0502020204030204" pitchFamily="34" charset="0"/>
              </a:rPr>
              <a:t>(2)</a:t>
            </a:r>
            <a:endParaRPr lang="en-US" dirty="0">
              <a:solidFill>
                <a:schemeClr val="bg1"/>
              </a:solidFill>
              <a:latin typeface="Calibri" panose="020F0502020204030204" pitchFamily="34" charset="0"/>
            </a:endParaRPr>
          </a:p>
        </p:txBody>
      </p:sp>
      <p:sp>
        <p:nvSpPr>
          <p:cNvPr id="4" name="Rectangle 3"/>
          <p:cNvSpPr/>
          <p:nvPr/>
        </p:nvSpPr>
        <p:spPr>
          <a:xfrm>
            <a:off x="485547" y="1020568"/>
            <a:ext cx="4648098" cy="1200329"/>
          </a:xfrm>
          <a:prstGeom prst="rect">
            <a:avLst/>
          </a:prstGeom>
        </p:spPr>
        <p:txBody>
          <a:bodyPr wrap="square">
            <a:spAutoFit/>
          </a:bodyPr>
          <a:lstStyle/>
          <a:p>
            <a:r>
              <a:rPr lang="en-US" dirty="0">
                <a:solidFill>
                  <a:schemeClr val="bg1"/>
                </a:solidFill>
                <a:latin typeface="Calibri" panose="020F0502020204030204" pitchFamily="34" charset="0"/>
              </a:rPr>
              <a:t>Ahaz also went to the city of Damascus (the capital of Syria, north of Judah and Israel) to meet with the king of Assyria and further seek his favor and help.</a:t>
            </a:r>
          </a:p>
        </p:txBody>
      </p:sp>
      <p:sp>
        <p:nvSpPr>
          <p:cNvPr id="2" name="Rectangle 1"/>
          <p:cNvSpPr/>
          <p:nvPr/>
        </p:nvSpPr>
        <p:spPr>
          <a:xfrm>
            <a:off x="3048000" y="2413338"/>
            <a:ext cx="6096000" cy="2308324"/>
          </a:xfrm>
          <a:prstGeom prst="rect">
            <a:avLst/>
          </a:prstGeom>
        </p:spPr>
        <p:txBody>
          <a:bodyPr>
            <a:spAutoFit/>
          </a:bodyPr>
          <a:lstStyle/>
          <a:p>
            <a:r>
              <a:rPr lang="en-US" dirty="0">
                <a:solidFill>
                  <a:schemeClr val="bg1"/>
                </a:solidFill>
                <a:latin typeface="Calibri" panose="020F0502020204030204" pitchFamily="34" charset="0"/>
              </a:rPr>
              <a:t>Ahaz offered sacrifices to the idols in Damascus and ordered that the altar in the temple at Jerusalem be replaced with an altar designed like one he had seen in Damascus.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made unauthorized changes to the holy priesthood ordinances, destroyed or altered sacred temple lavers and the “sea” (font), had the temple closed, and set up places of idolatry in Jerusalem.</a:t>
            </a:r>
          </a:p>
        </p:txBody>
      </p:sp>
      <p:sp>
        <p:nvSpPr>
          <p:cNvPr id="45" name="Rectangle 44"/>
          <p:cNvSpPr/>
          <p:nvPr/>
        </p:nvSpPr>
        <p:spPr>
          <a:xfrm>
            <a:off x="2414057" y="5380673"/>
            <a:ext cx="8932816" cy="1200329"/>
          </a:xfrm>
          <a:prstGeom prst="rect">
            <a:avLst/>
          </a:prstGeom>
        </p:spPr>
        <p:txBody>
          <a:bodyPr wrap="square">
            <a:spAutoFit/>
          </a:bodyPr>
          <a:lstStyle/>
          <a:p>
            <a:r>
              <a:rPr lang="en-US" sz="3600" dirty="0">
                <a:solidFill>
                  <a:srgbClr val="FFFF00"/>
                </a:solidFill>
                <a:latin typeface="Calibri" panose="020F0502020204030204" pitchFamily="34" charset="0"/>
              </a:rPr>
              <a:t>Who was Ahaz trying to please…or make an impression upon?</a:t>
            </a:r>
          </a:p>
        </p:txBody>
      </p:sp>
      <p:sp>
        <p:nvSpPr>
          <p:cNvPr id="46" name="Rectangle 45"/>
          <p:cNvSpPr/>
          <p:nvPr/>
        </p:nvSpPr>
        <p:spPr>
          <a:xfrm>
            <a:off x="176425" y="6398213"/>
            <a:ext cx="1135247" cy="369332"/>
          </a:xfrm>
          <a:prstGeom prst="rect">
            <a:avLst/>
          </a:prstGeom>
        </p:spPr>
        <p:txBody>
          <a:bodyPr wrap="none">
            <a:spAutoFit/>
          </a:bodyPr>
          <a:lstStyle/>
          <a:p>
            <a:r>
              <a:rPr lang="en-US" dirty="0">
                <a:solidFill>
                  <a:schemeClr val="bg1"/>
                </a:solidFill>
                <a:latin typeface="Calibri" panose="020F0502020204030204" pitchFamily="34" charset="0"/>
              </a:rPr>
              <a:t>2 Kings 16</a:t>
            </a:r>
          </a:p>
        </p:txBody>
      </p:sp>
      <p:pic>
        <p:nvPicPr>
          <p:cNvPr id="3074" name="Picture 2" descr="http://www.carpescriptura.com/wp-content/uploads/2015/05/2-Kings-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039" y="1974241"/>
            <a:ext cx="2586679" cy="31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1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4239</Words>
  <Application>Microsoft Office PowerPoint</Application>
  <PresentationFormat>Widescreen</PresentationFormat>
  <Paragraphs>408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44</cp:revision>
  <dcterms:created xsi:type="dcterms:W3CDTF">2016-01-28T01:08:11Z</dcterms:created>
  <dcterms:modified xsi:type="dcterms:W3CDTF">2025-11-04T15:00:15Z</dcterms:modified>
</cp:coreProperties>
</file>