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80" r:id="rId3"/>
    <p:sldId id="281" r:id="rId4"/>
    <p:sldId id="260" r:id="rId5"/>
    <p:sldId id="261" r:id="rId6"/>
    <p:sldId id="262" r:id="rId7"/>
    <p:sldId id="263" r:id="rId8"/>
    <p:sldId id="266" r:id="rId9"/>
    <p:sldId id="268" r:id="rId10"/>
    <p:sldId id="269" r:id="rId11"/>
    <p:sldId id="270" r:id="rId12"/>
    <p:sldId id="271" r:id="rId13"/>
    <p:sldId id="272" r:id="rId14"/>
    <p:sldId id="273" r:id="rId15"/>
    <p:sldId id="275" r:id="rId16"/>
    <p:sldId id="282" r:id="rId17"/>
    <p:sldId id="274" r:id="rId18"/>
    <p:sldId id="276" r:id="rId19"/>
    <p:sldId id="278" r:id="rId20"/>
    <p:sldId id="277" r:id="rId21"/>
    <p:sldId id="257" r:id="rId22"/>
    <p:sldId id="259" r:id="rId23"/>
    <p:sldId id="265" r:id="rId24"/>
    <p:sldId id="264" r:id="rId25"/>
    <p:sldId id="279" r:id="rId26"/>
    <p:sldId id="267" r:id="rId27"/>
  </p:sldIdLst>
  <p:sldSz cx="12192000" cy="6858000"/>
  <p:notesSz cx="6858000" cy="9144000"/>
  <p:embeddedFontLst>
    <p:embeddedFont>
      <p:font typeface="Century Gothic" panose="020B050202020202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103" d="100"/>
          <a:sy n="103" d="100"/>
        </p:scale>
        <p:origin x="732"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F9AFC0-A292-4D7F-99E9-88B83152479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2833371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F9AFC0-A292-4D7F-99E9-88B83152479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1659118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F9AFC0-A292-4D7F-99E9-88B83152479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3951137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F9AFC0-A292-4D7F-99E9-88B83152479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114303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F9AFC0-A292-4D7F-99E9-88B83152479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3035802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F9AFC0-A292-4D7F-99E9-88B831524794}"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3469999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F9AFC0-A292-4D7F-99E9-88B831524794}"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3362717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F9AFC0-A292-4D7F-99E9-88B831524794}"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176288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9AFC0-A292-4D7F-99E9-88B831524794}"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3916511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F9AFC0-A292-4D7F-99E9-88B831524794}"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3278103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F9AFC0-A292-4D7F-99E9-88B831524794}"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310218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4EF9AFC0-A292-4D7F-99E9-88B831524794}" type="datetimeFigureOut">
              <a:rPr lang="en-US" smtClean="0"/>
              <a:pPr/>
              <a:t>11/5/2025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0998F596-B2FA-4FB6-BDCF-EE87317917FF}" type="slidenum">
              <a:rPr lang="en-US" smtClean="0"/>
              <a:pPr/>
              <a:t>‹#›</a:t>
            </a:fld>
            <a:endParaRPr lang="en-US" dirty="0"/>
          </a:p>
        </p:txBody>
      </p:sp>
    </p:spTree>
    <p:extLst>
      <p:ext uri="{BB962C8B-B14F-4D97-AF65-F5344CB8AC3E}">
        <p14:creationId xmlns:p14="http://schemas.microsoft.com/office/powerpoint/2010/main" val="1579610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6823A-D222-4FF7-B007-90479A5C0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733379"/>
            <a:ext cx="12192000" cy="1846659"/>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Hezekiah and Isaiah</a:t>
            </a:r>
          </a:p>
          <a:p>
            <a:pPr algn="ctr"/>
            <a:r>
              <a:rPr lang="en-US" sz="4800" dirty="0">
                <a:solidFill>
                  <a:schemeClr val="bg1"/>
                </a:solidFill>
                <a:latin typeface="Calibri" panose="020F0502020204030204" pitchFamily="34" charset="0"/>
              </a:rPr>
              <a:t>2 Kings 18-20</a:t>
            </a:r>
          </a:p>
        </p:txBody>
      </p:sp>
      <p:grpSp>
        <p:nvGrpSpPr>
          <p:cNvPr id="7" name="Group 6"/>
          <p:cNvGrpSpPr/>
          <p:nvPr/>
        </p:nvGrpSpPr>
        <p:grpSpPr>
          <a:xfrm>
            <a:off x="1235217" y="2077617"/>
            <a:ext cx="2348233" cy="4371537"/>
            <a:chOff x="459371" y="679434"/>
            <a:chExt cx="2727448" cy="5077495"/>
          </a:xfrm>
        </p:grpSpPr>
        <p:sp>
          <p:nvSpPr>
            <p:cNvPr id="8" name="Cloud 7"/>
            <p:cNvSpPr/>
            <p:nvPr/>
          </p:nvSpPr>
          <p:spPr>
            <a:xfrm rot="2502709" flipH="1">
              <a:off x="653238" y="1165914"/>
              <a:ext cx="1240398" cy="1588721"/>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 name="Cloud 8"/>
            <p:cNvSpPr/>
            <p:nvPr/>
          </p:nvSpPr>
          <p:spPr>
            <a:xfrm rot="20132220">
              <a:off x="2029642" y="1161766"/>
              <a:ext cx="1029350" cy="1517489"/>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Oval 9"/>
            <p:cNvSpPr/>
            <p:nvPr/>
          </p:nvSpPr>
          <p:spPr>
            <a:xfrm>
              <a:off x="2796433" y="3532625"/>
              <a:ext cx="390386"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 name="Oval 10"/>
            <p:cNvSpPr/>
            <p:nvPr/>
          </p:nvSpPr>
          <p:spPr>
            <a:xfrm rot="1507477">
              <a:off x="459371" y="3509246"/>
              <a:ext cx="378180"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Oval 11"/>
            <p:cNvSpPr/>
            <p:nvPr/>
          </p:nvSpPr>
          <p:spPr>
            <a:xfrm rot="18753595">
              <a:off x="1359743" y="5154894"/>
              <a:ext cx="518270"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Oval 12"/>
            <p:cNvSpPr/>
            <p:nvPr/>
          </p:nvSpPr>
          <p:spPr>
            <a:xfrm rot="18449323">
              <a:off x="1961813" y="5140451"/>
              <a:ext cx="498566"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Trapezoid 13"/>
            <p:cNvSpPr/>
            <p:nvPr/>
          </p:nvSpPr>
          <p:spPr>
            <a:xfrm rot="1996156">
              <a:off x="538290" y="2656419"/>
              <a:ext cx="1009860" cy="1443356"/>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Trapezoid 14"/>
            <p:cNvSpPr/>
            <p:nvPr/>
          </p:nvSpPr>
          <p:spPr>
            <a:xfrm rot="2041752">
              <a:off x="689932" y="2480878"/>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6" name="Trapezoid 15"/>
            <p:cNvSpPr/>
            <p:nvPr/>
          </p:nvSpPr>
          <p:spPr>
            <a:xfrm rot="19870960">
              <a:off x="2203183" y="2660430"/>
              <a:ext cx="948562" cy="1443356"/>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7" name="Trapezoid 16"/>
            <p:cNvSpPr/>
            <p:nvPr/>
          </p:nvSpPr>
          <p:spPr>
            <a:xfrm rot="20036208">
              <a:off x="2017894" y="2502833"/>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Trapezoid 17"/>
            <p:cNvSpPr/>
            <p:nvPr/>
          </p:nvSpPr>
          <p:spPr>
            <a:xfrm>
              <a:off x="1172334" y="2540443"/>
              <a:ext cx="1447800" cy="2895600"/>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9" name="Oval 18"/>
            <p:cNvSpPr/>
            <p:nvPr/>
          </p:nvSpPr>
          <p:spPr>
            <a:xfrm>
              <a:off x="1573321" y="2311843"/>
              <a:ext cx="599605" cy="609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0" name="Trapezoid 19"/>
            <p:cNvSpPr/>
            <p:nvPr/>
          </p:nvSpPr>
          <p:spPr>
            <a:xfrm rot="21335299">
              <a:off x="1962035" y="2487090"/>
              <a:ext cx="699099" cy="272834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1" name="Trapezoid 20"/>
            <p:cNvSpPr/>
            <p:nvPr/>
          </p:nvSpPr>
          <p:spPr>
            <a:xfrm rot="353417">
              <a:off x="1155267" y="2463365"/>
              <a:ext cx="699099" cy="277102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2" name="Oval 21"/>
            <p:cNvSpPr/>
            <p:nvPr/>
          </p:nvSpPr>
          <p:spPr>
            <a:xfrm>
              <a:off x="1019934" y="1072591"/>
              <a:ext cx="1828800" cy="15440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3" name="Cloud 22"/>
            <p:cNvSpPr/>
            <p:nvPr/>
          </p:nvSpPr>
          <p:spPr>
            <a:xfrm rot="16470926" flipH="1">
              <a:off x="1298128" y="1801918"/>
              <a:ext cx="1126461" cy="1310863"/>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4" name="Oval 23"/>
            <p:cNvSpPr/>
            <p:nvPr/>
          </p:nvSpPr>
          <p:spPr>
            <a:xfrm>
              <a:off x="1699389" y="2033529"/>
              <a:ext cx="288755" cy="18139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25" name="Group 24"/>
            <p:cNvGrpSpPr/>
            <p:nvPr/>
          </p:nvGrpSpPr>
          <p:grpSpPr>
            <a:xfrm>
              <a:off x="882948" y="679434"/>
              <a:ext cx="1977108" cy="874072"/>
              <a:chOff x="1239442" y="2583838"/>
              <a:chExt cx="1535084" cy="678655"/>
            </a:xfrm>
          </p:grpSpPr>
          <p:sp>
            <p:nvSpPr>
              <p:cNvPr id="44" name="Rounded Rectangle 43"/>
              <p:cNvSpPr/>
              <p:nvPr/>
            </p:nvSpPr>
            <p:spPr>
              <a:xfrm>
                <a:off x="1239442" y="2984838"/>
                <a:ext cx="1535084" cy="27655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5" name="Regular Pentagon 44"/>
              <p:cNvSpPr/>
              <p:nvPr/>
            </p:nvSpPr>
            <p:spPr>
              <a:xfrm>
                <a:off x="1807497" y="2583838"/>
                <a:ext cx="491369" cy="408386"/>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6" name="Regular Pentagon 45"/>
              <p:cNvSpPr/>
              <p:nvPr/>
            </p:nvSpPr>
            <p:spPr>
              <a:xfrm>
                <a:off x="1328217" y="2712925"/>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7" name="Regular Pentagon 46"/>
              <p:cNvSpPr/>
              <p:nvPr/>
            </p:nvSpPr>
            <p:spPr>
              <a:xfrm>
                <a:off x="2385544" y="270875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8" name="Diamond 47"/>
              <p:cNvSpPr/>
              <p:nvPr/>
            </p:nvSpPr>
            <p:spPr>
              <a:xfrm>
                <a:off x="1982582" y="2684447"/>
                <a:ext cx="114300" cy="274254"/>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9" name="Diamond 48"/>
              <p:cNvSpPr/>
              <p:nvPr/>
            </p:nvSpPr>
            <p:spPr>
              <a:xfrm>
                <a:off x="1494521" y="2975696"/>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0" name="Diamond 49"/>
              <p:cNvSpPr/>
              <p:nvPr/>
            </p:nvSpPr>
            <p:spPr>
              <a:xfrm>
                <a:off x="1752775" y="2988239"/>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1" name="Diamond 50"/>
              <p:cNvSpPr/>
              <p:nvPr/>
            </p:nvSpPr>
            <p:spPr>
              <a:xfrm>
                <a:off x="2017838"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2" name="Diamond 51"/>
              <p:cNvSpPr/>
              <p:nvPr/>
            </p:nvSpPr>
            <p:spPr>
              <a:xfrm>
                <a:off x="2274465"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26" name="Group 25"/>
            <p:cNvGrpSpPr/>
            <p:nvPr/>
          </p:nvGrpSpPr>
          <p:grpSpPr>
            <a:xfrm>
              <a:off x="1384009" y="3202933"/>
              <a:ext cx="1009700" cy="346917"/>
              <a:chOff x="2998644" y="4611964"/>
              <a:chExt cx="1353076" cy="464896"/>
            </a:xfrm>
          </p:grpSpPr>
          <p:sp>
            <p:nvSpPr>
              <p:cNvPr id="39" name="Rounded Rectangle 38"/>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0" name="Rounded Rectangle 39"/>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1" name="Moon 40"/>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2" name="12-Point Star 41"/>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3" name="12-Point Star 42"/>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27" name="Group 26"/>
            <p:cNvGrpSpPr/>
            <p:nvPr/>
          </p:nvGrpSpPr>
          <p:grpSpPr>
            <a:xfrm>
              <a:off x="1395421" y="3635735"/>
              <a:ext cx="1009700" cy="346917"/>
              <a:chOff x="2998644" y="4611964"/>
              <a:chExt cx="1353076" cy="464896"/>
            </a:xfrm>
          </p:grpSpPr>
          <p:sp>
            <p:nvSpPr>
              <p:cNvPr id="34" name="Rounded Rectangle 33"/>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5" name="Rounded Rectangle 34"/>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6" name="Moon 35"/>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7" name="12-Point Star 36"/>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8" name="12-Point Star 37"/>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28" name="Group 27"/>
            <p:cNvGrpSpPr/>
            <p:nvPr/>
          </p:nvGrpSpPr>
          <p:grpSpPr>
            <a:xfrm>
              <a:off x="1371359" y="4104779"/>
              <a:ext cx="1009700" cy="346917"/>
              <a:chOff x="2998644" y="4611964"/>
              <a:chExt cx="1353076" cy="464896"/>
            </a:xfrm>
          </p:grpSpPr>
          <p:sp>
            <p:nvSpPr>
              <p:cNvPr id="29" name="Rounded Rectangle 28"/>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0" name="Rounded Rectangle 29"/>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1" name="Moon 30"/>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2" name="12-Point Star 31"/>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3" name="12-Point Star 32"/>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grpSp>
        <p:nvGrpSpPr>
          <p:cNvPr id="53" name="Group 52"/>
          <p:cNvGrpSpPr/>
          <p:nvPr/>
        </p:nvGrpSpPr>
        <p:grpSpPr>
          <a:xfrm>
            <a:off x="8579150" y="2021143"/>
            <a:ext cx="2411020" cy="4226418"/>
            <a:chOff x="1593589" y="398948"/>
            <a:chExt cx="2902209" cy="5087452"/>
          </a:xfrm>
        </p:grpSpPr>
        <p:grpSp>
          <p:nvGrpSpPr>
            <p:cNvPr id="54" name="Group 33"/>
            <p:cNvGrpSpPr/>
            <p:nvPr/>
          </p:nvGrpSpPr>
          <p:grpSpPr>
            <a:xfrm>
              <a:off x="1593589" y="398948"/>
              <a:ext cx="2902209" cy="5087452"/>
              <a:chOff x="1593589" y="398948"/>
              <a:chExt cx="1375870" cy="4260181"/>
            </a:xfrm>
          </p:grpSpPr>
          <p:sp>
            <p:nvSpPr>
              <p:cNvPr id="72" name="Oval 28"/>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3" name="Oval 29"/>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4" name="Oval 30"/>
              <p:cNvSpPr/>
              <p:nvPr/>
            </p:nvSpPr>
            <p:spPr>
              <a:xfrm>
                <a:off x="1593589" y="2917767"/>
                <a:ext cx="191093" cy="4353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5" name="Trapezoid 31"/>
              <p:cNvSpPr/>
              <p:nvPr/>
            </p:nvSpPr>
            <p:spPr>
              <a:xfrm rot="1480658">
                <a:off x="1679442" y="1918346"/>
                <a:ext cx="496842" cy="1306022"/>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6" name="Trapezoid 32"/>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7" name="Trapezoid 33"/>
              <p:cNvSpPr/>
              <p:nvPr/>
            </p:nvSpPr>
            <p:spPr>
              <a:xfrm>
                <a:off x="1746463" y="1992669"/>
                <a:ext cx="993684" cy="2448792"/>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8" name="Trapezoid 34"/>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9" name="Trapezoid 35"/>
              <p:cNvSpPr/>
              <p:nvPr/>
            </p:nvSpPr>
            <p:spPr>
              <a:xfrm rot="402310">
                <a:off x="1789363" y="1834689"/>
                <a:ext cx="382187" cy="2467938"/>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0" name="Cloud 36"/>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1" name="Cloud 37"/>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2" name="Oval 38"/>
              <p:cNvSpPr/>
              <p:nvPr/>
            </p:nvSpPr>
            <p:spPr>
              <a:xfrm>
                <a:off x="1975776" y="632228"/>
                <a:ext cx="611498" cy="13060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83" name="Group 23"/>
              <p:cNvGrpSpPr/>
              <p:nvPr/>
            </p:nvGrpSpPr>
            <p:grpSpPr>
              <a:xfrm>
                <a:off x="2383609" y="1732280"/>
                <a:ext cx="585850" cy="1566411"/>
                <a:chOff x="4699336" y="2759583"/>
                <a:chExt cx="1168064" cy="2193417"/>
              </a:xfrm>
            </p:grpSpPr>
            <p:sp>
              <p:nvSpPr>
                <p:cNvPr id="88" name="Oval 44"/>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9" name="Trapezoid 45"/>
                <p:cNvSpPr/>
                <p:nvPr/>
              </p:nvSpPr>
              <p:spPr>
                <a:xfrm rot="19830111">
                  <a:off x="4816550" y="2903312"/>
                  <a:ext cx="822282" cy="1828800"/>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0" name="Trapezoid 46"/>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84" name="Cloud 37"/>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5" name="Trapezoid 39"/>
              <p:cNvSpPr/>
              <p:nvPr/>
            </p:nvSpPr>
            <p:spPr>
              <a:xfrm rot="21185207">
                <a:off x="2319744" y="1992669"/>
                <a:ext cx="382187" cy="2356886"/>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6" name="Cloud 42"/>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7" name="Oval 43"/>
              <p:cNvSpPr/>
              <p:nvPr/>
            </p:nvSpPr>
            <p:spPr>
              <a:xfrm rot="5225831">
                <a:off x="2194404" y="1517225"/>
                <a:ext cx="178716" cy="22895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55" name="Group 43"/>
            <p:cNvGrpSpPr/>
            <p:nvPr/>
          </p:nvGrpSpPr>
          <p:grpSpPr>
            <a:xfrm rot="5003920">
              <a:off x="2288001" y="3506278"/>
              <a:ext cx="2489460" cy="381000"/>
              <a:chOff x="1600200" y="6781800"/>
              <a:chExt cx="2754086" cy="1143000"/>
            </a:xfrm>
          </p:grpSpPr>
          <p:sp>
            <p:nvSpPr>
              <p:cNvPr id="65" name="Chevron 64"/>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6" name="Chevron 65"/>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7" name="Chevron 66"/>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8" name="Chevron 67"/>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9" name="Chevron 68"/>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70" name="Chevron 69"/>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71" name="Chevron 70"/>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grpSp>
        <p:grpSp>
          <p:nvGrpSpPr>
            <p:cNvPr id="56" name="Group 44"/>
            <p:cNvGrpSpPr/>
            <p:nvPr/>
          </p:nvGrpSpPr>
          <p:grpSpPr>
            <a:xfrm rot="16596080" flipH="1">
              <a:off x="1145001" y="3506278"/>
              <a:ext cx="2489460" cy="381000"/>
              <a:chOff x="1600200" y="6781800"/>
              <a:chExt cx="2754086" cy="1143000"/>
            </a:xfrm>
          </p:grpSpPr>
          <p:sp>
            <p:nvSpPr>
              <p:cNvPr id="58" name="Chevron 57"/>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59" name="Chevron 58"/>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0" name="Chevron 59"/>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1" name="Chevron 60"/>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2" name="Chevron 61"/>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3" name="Chevron 62"/>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4" name="Chevron 63"/>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grpSp>
        <p:sp>
          <p:nvSpPr>
            <p:cNvPr id="57" name="Rectangle 56"/>
            <p:cNvSpPr/>
            <p:nvPr/>
          </p:nvSpPr>
          <p:spPr>
            <a:xfrm>
              <a:off x="2667000" y="3962400"/>
              <a:ext cx="609600" cy="2286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91" name="Rectangle 90"/>
          <p:cNvSpPr/>
          <p:nvPr/>
        </p:nvSpPr>
        <p:spPr>
          <a:xfrm>
            <a:off x="4209582" y="3642837"/>
            <a:ext cx="4065006" cy="1754326"/>
          </a:xfrm>
          <a:prstGeom prst="rect">
            <a:avLst/>
          </a:prstGeom>
        </p:spPr>
        <p:txBody>
          <a:bodyPr wrap="square">
            <a:spAutoFit/>
          </a:bodyPr>
          <a:lstStyle/>
          <a:p>
            <a:r>
              <a:rPr lang="en-US" i="1" dirty="0">
                <a:solidFill>
                  <a:srgbClr val="FFFF00"/>
                </a:solidFill>
                <a:latin typeface="Calibri" panose="020F0502020204030204" pitchFamily="34" charset="0"/>
              </a:rPr>
              <a:t>Behold, the days come, that all that is in thine house, and that which thy fathers have laid up in store unto this day, shall be carried into Babylon: nothing shall be left, </a:t>
            </a:r>
            <a:r>
              <a:rPr lang="en-US" i="1" dirty="0" err="1">
                <a:solidFill>
                  <a:srgbClr val="FFFF00"/>
                </a:solidFill>
                <a:latin typeface="Calibri" panose="020F0502020204030204" pitchFamily="34" charset="0"/>
              </a:rPr>
              <a:t>saith</a:t>
            </a:r>
            <a:r>
              <a:rPr lang="en-US" i="1" dirty="0">
                <a:solidFill>
                  <a:srgbClr val="FFFF00"/>
                </a:solidFill>
                <a:latin typeface="Calibri" panose="020F0502020204030204" pitchFamily="34" charset="0"/>
              </a:rPr>
              <a:t> the </a:t>
            </a:r>
            <a:r>
              <a:rPr lang="en-US" i="1" cap="small" dirty="0">
                <a:solidFill>
                  <a:srgbClr val="FFFF00"/>
                </a:solidFill>
                <a:latin typeface="Calibri" panose="020F0502020204030204" pitchFamily="34" charset="0"/>
              </a:rPr>
              <a:t>Lord</a:t>
            </a:r>
            <a:r>
              <a:rPr lang="en-US" i="1" dirty="0">
                <a:solidFill>
                  <a:srgbClr val="FFFF00"/>
                </a:solidFill>
                <a:latin typeface="Calibri" panose="020F0502020204030204" pitchFamily="34" charset="0"/>
              </a:rPr>
              <a:t>.</a:t>
            </a:r>
          </a:p>
          <a:p>
            <a:r>
              <a:rPr lang="en-US" i="1" dirty="0">
                <a:solidFill>
                  <a:srgbClr val="FFFF00"/>
                </a:solidFill>
                <a:latin typeface="Calibri" panose="020F0502020204030204" pitchFamily="34" charset="0"/>
              </a:rPr>
              <a:t>2 Kings 20:17</a:t>
            </a:r>
          </a:p>
        </p:txBody>
      </p:sp>
    </p:spTree>
    <p:extLst>
      <p:ext uri="{BB962C8B-B14F-4D97-AF65-F5344CB8AC3E}">
        <p14:creationId xmlns:p14="http://schemas.microsoft.com/office/powerpoint/2010/main" val="1618193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The Threat Against Judah</a:t>
            </a:r>
          </a:p>
        </p:txBody>
      </p:sp>
      <p:sp>
        <p:nvSpPr>
          <p:cNvPr id="54" name="TextBox 53"/>
          <p:cNvSpPr txBox="1"/>
          <p:nvPr/>
        </p:nvSpPr>
        <p:spPr>
          <a:xfrm>
            <a:off x="0" y="6488668"/>
            <a:ext cx="1752600" cy="369332"/>
          </a:xfrm>
          <a:prstGeom prst="rect">
            <a:avLst/>
          </a:prstGeom>
          <a:noFill/>
        </p:spPr>
        <p:txBody>
          <a:bodyPr wrap="square" rtlCol="0">
            <a:spAutoFit/>
          </a:bodyPr>
          <a:lstStyle/>
          <a:p>
            <a:r>
              <a:rPr lang="en-US" dirty="0">
                <a:solidFill>
                  <a:schemeClr val="bg1"/>
                </a:solidFill>
                <a:latin typeface="Calibri" panose="020F0502020204030204" pitchFamily="34" charset="0"/>
              </a:rPr>
              <a:t>2 Kings 18:32</a:t>
            </a:r>
          </a:p>
        </p:txBody>
      </p:sp>
      <p:sp>
        <p:nvSpPr>
          <p:cNvPr id="22" name="Rectangle 21"/>
          <p:cNvSpPr/>
          <p:nvPr/>
        </p:nvSpPr>
        <p:spPr>
          <a:xfrm>
            <a:off x="3541712" y="5288339"/>
            <a:ext cx="6670170" cy="1200329"/>
          </a:xfrm>
          <a:prstGeom prst="rect">
            <a:avLst/>
          </a:prstGeom>
        </p:spPr>
        <p:txBody>
          <a:bodyPr wrap="square">
            <a:spAutoFit/>
          </a:bodyPr>
          <a:lstStyle/>
          <a:p>
            <a:r>
              <a:rPr lang="en-US" sz="2400" dirty="0">
                <a:solidFill>
                  <a:schemeClr val="bg1"/>
                </a:solidFill>
                <a:latin typeface="Calibri" panose="020F0502020204030204" pitchFamily="34" charset="0"/>
              </a:rPr>
              <a:t>“shake his hand against … Jerusalem”</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He would threaten it but not destroy it. </a:t>
            </a:r>
            <a:endParaRPr lang="en-US" sz="2400" b="1" i="1" dirty="0">
              <a:solidFill>
                <a:schemeClr val="bg1"/>
              </a:solidFill>
              <a:latin typeface="Calibri" panose="020F0502020204030204" pitchFamily="34" charset="0"/>
            </a:endParaRPr>
          </a:p>
        </p:txBody>
      </p:sp>
      <p:pic>
        <p:nvPicPr>
          <p:cNvPr id="4098" name="Picture 2" descr="http://www.church-skits.com/sitebuilder/images/are.p.03oldJerusalem-711x48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17" y="1332709"/>
            <a:ext cx="5446983" cy="37309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19741" y="1332709"/>
            <a:ext cx="4301544" cy="3416320"/>
          </a:xfrm>
          <a:prstGeom prst="rect">
            <a:avLst/>
          </a:prstGeom>
        </p:spPr>
        <p:txBody>
          <a:bodyPr wrap="square">
            <a:spAutoFit/>
          </a:bodyPr>
          <a:lstStyle/>
          <a:p>
            <a:r>
              <a:rPr lang="en-US" dirty="0">
                <a:solidFill>
                  <a:schemeClr val="bg1"/>
                </a:solidFill>
                <a:latin typeface="Calibri" panose="020F0502020204030204" pitchFamily="34" charset="0"/>
              </a:rPr>
              <a:t>The Assyrian army arrived outside of Jerusalem after conquering the cities along the way. One of the Assyrians’ strategies was to send negotiators to a city before their army would attack.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Assyrians used their reputation as brutal, ruthless warriors to intimidate cities and persuade them to surrender. Sennacherib sent negotiators to Jerusalem, where they were met by Hezekiah’s representatives.</a:t>
            </a:r>
          </a:p>
        </p:txBody>
      </p:sp>
    </p:spTree>
    <p:extLst>
      <p:ext uri="{BB962C8B-B14F-4D97-AF65-F5344CB8AC3E}">
        <p14:creationId xmlns:p14="http://schemas.microsoft.com/office/powerpoint/2010/main" val="292614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Negotiations</a:t>
            </a:r>
          </a:p>
        </p:txBody>
      </p:sp>
      <p:sp>
        <p:nvSpPr>
          <p:cNvPr id="54" name="TextBox 53"/>
          <p:cNvSpPr txBox="1"/>
          <p:nvPr/>
        </p:nvSpPr>
        <p:spPr>
          <a:xfrm>
            <a:off x="0" y="6488668"/>
            <a:ext cx="2396230" cy="369332"/>
          </a:xfrm>
          <a:prstGeom prst="rect">
            <a:avLst/>
          </a:prstGeom>
          <a:noFill/>
        </p:spPr>
        <p:txBody>
          <a:bodyPr wrap="square" rtlCol="0">
            <a:spAutoFit/>
          </a:bodyPr>
          <a:lstStyle/>
          <a:p>
            <a:r>
              <a:rPr lang="en-US" dirty="0">
                <a:solidFill>
                  <a:schemeClr val="bg1"/>
                </a:solidFill>
                <a:latin typeface="Calibri" panose="020F0502020204030204" pitchFamily="34" charset="0"/>
              </a:rPr>
              <a:t>2 Kings 18:18-35</a:t>
            </a:r>
          </a:p>
        </p:txBody>
      </p:sp>
      <p:grpSp>
        <p:nvGrpSpPr>
          <p:cNvPr id="5" name="Group 4"/>
          <p:cNvGrpSpPr/>
          <p:nvPr/>
        </p:nvGrpSpPr>
        <p:grpSpPr>
          <a:xfrm>
            <a:off x="243204" y="1517484"/>
            <a:ext cx="3356064" cy="4376168"/>
            <a:chOff x="244700" y="1412134"/>
            <a:chExt cx="3356064" cy="4376168"/>
          </a:xfrm>
        </p:grpSpPr>
        <p:sp>
          <p:nvSpPr>
            <p:cNvPr id="22" name="Rectangle 21"/>
            <p:cNvSpPr/>
            <p:nvPr/>
          </p:nvSpPr>
          <p:spPr>
            <a:xfrm>
              <a:off x="244700" y="1412134"/>
              <a:ext cx="3356064" cy="461665"/>
            </a:xfrm>
            <a:prstGeom prst="rect">
              <a:avLst/>
            </a:prstGeom>
          </p:spPr>
          <p:txBody>
            <a:bodyPr wrap="square">
              <a:spAutoFit/>
            </a:bodyPr>
            <a:lstStyle/>
            <a:p>
              <a:pPr algn="ctr"/>
              <a:r>
                <a:rPr lang="en-US" sz="2400" dirty="0">
                  <a:solidFill>
                    <a:schemeClr val="bg1"/>
                  </a:solidFill>
                  <a:latin typeface="Calibri" panose="020F0502020204030204" pitchFamily="34" charset="0"/>
                </a:rPr>
                <a:t>Assyria--</a:t>
              </a:r>
              <a:r>
                <a:rPr lang="en-US" sz="2400" dirty="0" err="1">
                  <a:solidFill>
                    <a:schemeClr val="bg1"/>
                  </a:solidFill>
                  <a:latin typeface="Calibri" panose="020F0502020204030204" pitchFamily="34" charset="0"/>
                </a:rPr>
                <a:t>Rab-shakeh</a:t>
              </a:r>
              <a:endParaRPr lang="en-US" sz="2400" b="1" i="1" dirty="0">
                <a:solidFill>
                  <a:schemeClr val="bg1"/>
                </a:solidFill>
                <a:latin typeface="Calibri" panose="020F0502020204030204" pitchFamily="34" charset="0"/>
              </a:endParaRPr>
            </a:p>
          </p:txBody>
        </p:sp>
        <p:grpSp>
          <p:nvGrpSpPr>
            <p:cNvPr id="8" name="Group 7"/>
            <p:cNvGrpSpPr/>
            <p:nvPr/>
          </p:nvGrpSpPr>
          <p:grpSpPr>
            <a:xfrm>
              <a:off x="1555541" y="1931995"/>
              <a:ext cx="1159536" cy="1196940"/>
              <a:chOff x="9655433" y="3460679"/>
              <a:chExt cx="1079863" cy="1114697"/>
            </a:xfrm>
            <a:solidFill>
              <a:schemeClr val="accent1">
                <a:lumMod val="20000"/>
                <a:lumOff val="80000"/>
              </a:schemeClr>
            </a:solidFill>
          </p:grpSpPr>
          <p:grpSp>
            <p:nvGrpSpPr>
              <p:cNvPr id="9" name="Group 8"/>
              <p:cNvGrpSpPr/>
              <p:nvPr/>
            </p:nvGrpSpPr>
            <p:grpSpPr>
              <a:xfrm>
                <a:off x="9655433" y="3460679"/>
                <a:ext cx="1079863" cy="1114697"/>
                <a:chOff x="987717" y="3230880"/>
                <a:chExt cx="1079863" cy="1114697"/>
              </a:xfrm>
              <a:grpFill/>
            </p:grpSpPr>
            <p:sp>
              <p:nvSpPr>
                <p:cNvPr id="42" name="Rectangle 41"/>
                <p:cNvSpPr/>
                <p:nvPr/>
              </p:nvSpPr>
              <p:spPr>
                <a:xfrm>
                  <a:off x="1010194" y="3248297"/>
                  <a:ext cx="1036320" cy="1097280"/>
                </a:xfrm>
                <a:prstGeom prst="rect">
                  <a:avLst/>
                </a:prstGeom>
                <a:solidFill>
                  <a:schemeClr val="tx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3" name="Frame 42"/>
                <p:cNvSpPr/>
                <p:nvPr/>
              </p:nvSpPr>
              <p:spPr>
                <a:xfrm>
                  <a:off x="987717" y="3230880"/>
                  <a:ext cx="1079863" cy="1114697"/>
                </a:xfrm>
                <a:prstGeom prst="frame">
                  <a:avLst>
                    <a:gd name="adj1" fmla="val 10081"/>
                  </a:avLst>
                </a:prstGeom>
                <a:solidFill>
                  <a:schemeClr val="tx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grpSp>
          <p:grpSp>
            <p:nvGrpSpPr>
              <p:cNvPr id="10" name="Group 9"/>
              <p:cNvGrpSpPr/>
              <p:nvPr/>
            </p:nvGrpSpPr>
            <p:grpSpPr>
              <a:xfrm>
                <a:off x="9878689" y="3627979"/>
                <a:ext cx="589705" cy="833478"/>
                <a:chOff x="6979316" y="597061"/>
                <a:chExt cx="1800985" cy="2545478"/>
              </a:xfrm>
              <a:grpFill/>
            </p:grpSpPr>
            <p:sp>
              <p:nvSpPr>
                <p:cNvPr id="11" name="Rounded Rectangle 10"/>
                <p:cNvSpPr/>
                <p:nvPr/>
              </p:nvSpPr>
              <p:spPr>
                <a:xfrm rot="4517960">
                  <a:off x="7740521" y="1839482"/>
                  <a:ext cx="1780042" cy="270826"/>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Rounded Rectangle 11"/>
                <p:cNvSpPr/>
                <p:nvPr/>
              </p:nvSpPr>
              <p:spPr>
                <a:xfrm rot="4845266">
                  <a:off x="7505406" y="1991508"/>
                  <a:ext cx="1955738" cy="304092"/>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Trapezoid 12"/>
                <p:cNvSpPr/>
                <p:nvPr/>
              </p:nvSpPr>
              <p:spPr>
                <a:xfrm>
                  <a:off x="7126955" y="2131094"/>
                  <a:ext cx="1531926" cy="1011445"/>
                </a:xfrm>
                <a:prstGeom prst="trapezoid">
                  <a:avLst>
                    <a:gd name="adj" fmla="val 47472"/>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Isosceles Triangle 13"/>
                <p:cNvSpPr/>
                <p:nvPr/>
              </p:nvSpPr>
              <p:spPr>
                <a:xfrm rot="10800000">
                  <a:off x="7646853" y="1355977"/>
                  <a:ext cx="437693" cy="1387338"/>
                </a:xfrm>
                <a:prstGeom prst="triangl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Cloud 14"/>
                <p:cNvSpPr/>
                <p:nvPr/>
              </p:nvSpPr>
              <p:spPr>
                <a:xfrm rot="20670214">
                  <a:off x="6979316" y="900669"/>
                  <a:ext cx="1800985" cy="1786569"/>
                </a:xfrm>
                <a:prstGeom prst="clou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6" name="Oval 15"/>
                <p:cNvSpPr/>
                <p:nvPr/>
              </p:nvSpPr>
              <p:spPr>
                <a:xfrm>
                  <a:off x="7199905" y="813123"/>
                  <a:ext cx="1313079" cy="1462209"/>
                </a:xfrm>
                <a:prstGeom prst="ellips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7" name="Group 71"/>
                <p:cNvGrpSpPr/>
                <p:nvPr/>
              </p:nvGrpSpPr>
              <p:grpSpPr>
                <a:xfrm rot="21037220">
                  <a:off x="7229003" y="597061"/>
                  <a:ext cx="1283294" cy="1252629"/>
                  <a:chOff x="6862932" y="1711953"/>
                  <a:chExt cx="1742735" cy="1770839"/>
                </a:xfrm>
                <a:grpFill/>
              </p:grpSpPr>
              <p:sp>
                <p:nvSpPr>
                  <p:cNvPr id="38" name="Chord 37"/>
                  <p:cNvSpPr/>
                  <p:nvPr/>
                </p:nvSpPr>
                <p:spPr>
                  <a:xfrm rot="8556574">
                    <a:off x="6874226" y="1711953"/>
                    <a:ext cx="1709272" cy="1770839"/>
                  </a:xfrm>
                  <a:prstGeom prst="chord">
                    <a:avLst>
                      <a:gd name="adj1" fmla="val 2700000"/>
                      <a:gd name="adj2" fmla="val 12159613"/>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9" name="Chord 38"/>
                  <p:cNvSpPr/>
                  <p:nvPr/>
                </p:nvSpPr>
                <p:spPr>
                  <a:xfrm rot="8556574">
                    <a:off x="7032233" y="1750901"/>
                    <a:ext cx="1504306" cy="1584832"/>
                  </a:xfrm>
                  <a:prstGeom prst="chord">
                    <a:avLst>
                      <a:gd name="adj1" fmla="val 2700000"/>
                      <a:gd name="adj2" fmla="val 12159613"/>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0" name="Moon 39"/>
                  <p:cNvSpPr/>
                  <p:nvPr/>
                </p:nvSpPr>
                <p:spPr>
                  <a:xfrm rot="5400000">
                    <a:off x="7677150" y="1543050"/>
                    <a:ext cx="647700" cy="1066800"/>
                  </a:xfrm>
                  <a:prstGeom prst="moon">
                    <a:avLst>
                      <a:gd name="adj" fmla="val 87500"/>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1" name="Rounded Rectangle 40"/>
                  <p:cNvSpPr/>
                  <p:nvPr/>
                </p:nvSpPr>
                <p:spPr>
                  <a:xfrm rot="551536">
                    <a:off x="6862932" y="2145504"/>
                    <a:ext cx="1742735" cy="201855"/>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18" name="Group 17"/>
                <p:cNvGrpSpPr/>
                <p:nvPr/>
              </p:nvGrpSpPr>
              <p:grpSpPr>
                <a:xfrm>
                  <a:off x="7114955" y="842981"/>
                  <a:ext cx="1452531" cy="673316"/>
                  <a:chOff x="1456353" y="1224259"/>
                  <a:chExt cx="1452531" cy="673316"/>
                </a:xfrm>
                <a:grpFill/>
              </p:grpSpPr>
              <p:sp>
                <p:nvSpPr>
                  <p:cNvPr id="33" name="Rounded Rectangle 32"/>
                  <p:cNvSpPr/>
                  <p:nvPr/>
                </p:nvSpPr>
                <p:spPr>
                  <a:xfrm>
                    <a:off x="1456353" y="1364495"/>
                    <a:ext cx="1452531" cy="322562"/>
                  </a:xfrm>
                  <a:prstGeom prst="roundRect">
                    <a:avLst>
                      <a:gd name="adj" fmla="val 28478"/>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34" name="Group 33"/>
                  <p:cNvGrpSpPr/>
                  <p:nvPr/>
                </p:nvGrpSpPr>
                <p:grpSpPr>
                  <a:xfrm>
                    <a:off x="1530652" y="1224259"/>
                    <a:ext cx="1363234" cy="673316"/>
                    <a:chOff x="1501255" y="1225618"/>
                    <a:chExt cx="1363234" cy="673316"/>
                  </a:xfrm>
                  <a:grpFill/>
                </p:grpSpPr>
                <p:sp>
                  <p:nvSpPr>
                    <p:cNvPr id="35" name="Half Frame 34"/>
                    <p:cNvSpPr/>
                    <p:nvPr/>
                  </p:nvSpPr>
                  <p:spPr>
                    <a:xfrm rot="2834828">
                      <a:off x="1944115" y="1429597"/>
                      <a:ext cx="443658" cy="495015"/>
                    </a:xfrm>
                    <a:prstGeom prst="halfFrame">
                      <a:avLst>
                        <a:gd name="adj1" fmla="val 13535"/>
                        <a:gd name="adj2" fmla="val 13521"/>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36" name="Half Frame 35"/>
                    <p:cNvSpPr/>
                    <p:nvPr/>
                  </p:nvSpPr>
                  <p:spPr>
                    <a:xfrm rot="13551181">
                      <a:off x="1551666" y="1175207"/>
                      <a:ext cx="346977" cy="447800"/>
                    </a:xfrm>
                    <a:prstGeom prst="halfFrame">
                      <a:avLst>
                        <a:gd name="adj1" fmla="val 13535"/>
                        <a:gd name="adj2" fmla="val 13521"/>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37" name="Half Frame 36"/>
                    <p:cNvSpPr/>
                    <p:nvPr/>
                  </p:nvSpPr>
                  <p:spPr>
                    <a:xfrm rot="8048819" flipH="1">
                      <a:off x="2505125" y="1189553"/>
                      <a:ext cx="267036" cy="451692"/>
                    </a:xfrm>
                    <a:prstGeom prst="halfFrame">
                      <a:avLst>
                        <a:gd name="adj1" fmla="val 13535"/>
                        <a:gd name="adj2" fmla="val 13521"/>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grpSp>
            </p:grpSp>
            <p:grpSp>
              <p:nvGrpSpPr>
                <p:cNvPr id="19" name="Group 18"/>
                <p:cNvGrpSpPr/>
                <p:nvPr/>
              </p:nvGrpSpPr>
              <p:grpSpPr>
                <a:xfrm>
                  <a:off x="7564560" y="2616961"/>
                  <a:ext cx="672494" cy="517321"/>
                  <a:chOff x="6573231" y="263874"/>
                  <a:chExt cx="1719645" cy="1322850"/>
                </a:xfrm>
                <a:grpFill/>
              </p:grpSpPr>
              <p:sp>
                <p:nvSpPr>
                  <p:cNvPr id="20" name="Oval 19"/>
                  <p:cNvSpPr/>
                  <p:nvPr/>
                </p:nvSpPr>
                <p:spPr>
                  <a:xfrm rot="19451047">
                    <a:off x="6573231" y="2638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21" name="Group 20"/>
                  <p:cNvGrpSpPr/>
                  <p:nvPr/>
                </p:nvGrpSpPr>
                <p:grpSpPr>
                  <a:xfrm>
                    <a:off x="6725631" y="416274"/>
                    <a:ext cx="914400" cy="1170450"/>
                    <a:chOff x="6725631" y="416274"/>
                    <a:chExt cx="914400" cy="1170450"/>
                  </a:xfrm>
                  <a:grpFill/>
                </p:grpSpPr>
                <p:sp>
                  <p:nvSpPr>
                    <p:cNvPr id="30" name="Oval 29"/>
                    <p:cNvSpPr/>
                    <p:nvPr/>
                  </p:nvSpPr>
                  <p:spPr>
                    <a:xfrm rot="19451047">
                      <a:off x="6725631" y="4162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1" name="Oval 30"/>
                    <p:cNvSpPr/>
                    <p:nvPr/>
                  </p:nvSpPr>
                  <p:spPr>
                    <a:xfrm rot="19451047">
                      <a:off x="6878031" y="5686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2" name="Oval 31"/>
                    <p:cNvSpPr/>
                    <p:nvPr/>
                  </p:nvSpPr>
                  <p:spPr>
                    <a:xfrm rot="19451047">
                      <a:off x="7030431" y="7210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23" name="Group 22"/>
                  <p:cNvGrpSpPr/>
                  <p:nvPr/>
                </p:nvGrpSpPr>
                <p:grpSpPr>
                  <a:xfrm flipH="1">
                    <a:off x="7378476" y="326007"/>
                    <a:ext cx="914400" cy="1170450"/>
                    <a:chOff x="6725631" y="416274"/>
                    <a:chExt cx="914400" cy="1170450"/>
                  </a:xfrm>
                  <a:grpFill/>
                </p:grpSpPr>
                <p:sp>
                  <p:nvSpPr>
                    <p:cNvPr id="27" name="Oval 26"/>
                    <p:cNvSpPr/>
                    <p:nvPr/>
                  </p:nvSpPr>
                  <p:spPr>
                    <a:xfrm rot="19451047">
                      <a:off x="6725631" y="4162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8" name="Oval 27"/>
                    <p:cNvSpPr/>
                    <p:nvPr/>
                  </p:nvSpPr>
                  <p:spPr>
                    <a:xfrm rot="19451047">
                      <a:off x="6878031" y="5686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9" name="Oval 28"/>
                    <p:cNvSpPr/>
                    <p:nvPr/>
                  </p:nvSpPr>
                  <p:spPr>
                    <a:xfrm rot="19451047">
                      <a:off x="7030431" y="7210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24" name="Oval 23"/>
                  <p:cNvSpPr/>
                  <p:nvPr/>
                </p:nvSpPr>
                <p:spPr>
                  <a:xfrm>
                    <a:off x="7369647" y="884241"/>
                    <a:ext cx="161229" cy="621041"/>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5" name="Oval 24"/>
                  <p:cNvSpPr/>
                  <p:nvPr/>
                </p:nvSpPr>
                <p:spPr>
                  <a:xfrm>
                    <a:off x="7522047" y="683910"/>
                    <a:ext cx="255477" cy="846932"/>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6" name="Oval 25"/>
                  <p:cNvSpPr/>
                  <p:nvPr/>
                </p:nvSpPr>
                <p:spPr>
                  <a:xfrm>
                    <a:off x="7115647" y="683910"/>
                    <a:ext cx="255477" cy="846932"/>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grpSp>
        <p:sp>
          <p:nvSpPr>
            <p:cNvPr id="2" name="Rectangle 1"/>
            <p:cNvSpPr/>
            <p:nvPr/>
          </p:nvSpPr>
          <p:spPr>
            <a:xfrm>
              <a:off x="474909" y="3424398"/>
              <a:ext cx="2868604" cy="923330"/>
            </a:xfrm>
            <a:prstGeom prst="rect">
              <a:avLst/>
            </a:prstGeom>
          </p:spPr>
          <p:txBody>
            <a:bodyPr wrap="square">
              <a:spAutoFit/>
            </a:bodyPr>
            <a:lstStyle/>
            <a:p>
              <a:pPr fontAlgn="base"/>
              <a:r>
                <a:rPr lang="en-US" dirty="0">
                  <a:solidFill>
                    <a:schemeClr val="bg1"/>
                  </a:solidFill>
                  <a:latin typeface="Calibri" panose="020F0502020204030204" pitchFamily="34" charset="0"/>
                </a:rPr>
                <a:t>They wished him to come out that they might get possession of his person.</a:t>
              </a:r>
              <a:endParaRPr lang="en-US" b="0" i="0" dirty="0">
                <a:solidFill>
                  <a:schemeClr val="bg1"/>
                </a:solidFill>
                <a:effectLst/>
                <a:latin typeface="Calibri" panose="020F0502020204030204" pitchFamily="34" charset="0"/>
              </a:endParaRPr>
            </a:p>
          </p:txBody>
        </p:sp>
        <p:sp>
          <p:nvSpPr>
            <p:cNvPr id="3" name="Rectangle 2"/>
            <p:cNvSpPr/>
            <p:nvPr/>
          </p:nvSpPr>
          <p:spPr>
            <a:xfrm>
              <a:off x="772216" y="4587973"/>
              <a:ext cx="2502795" cy="1200329"/>
            </a:xfrm>
            <a:prstGeom prst="rect">
              <a:avLst/>
            </a:prstGeom>
          </p:spPr>
          <p:txBody>
            <a:bodyPr wrap="square">
              <a:spAutoFit/>
            </a:bodyPr>
            <a:lstStyle/>
            <a:p>
              <a:r>
                <a:rPr lang="en-US" dirty="0" err="1">
                  <a:solidFill>
                    <a:schemeClr val="bg1"/>
                  </a:solidFill>
                  <a:latin typeface="Calibri" panose="020F0502020204030204" pitchFamily="34" charset="0"/>
                </a:rPr>
                <a:t>Rab-shakeh</a:t>
              </a:r>
              <a:r>
                <a:rPr lang="en-US" dirty="0">
                  <a:solidFill>
                    <a:schemeClr val="bg1"/>
                  </a:solidFill>
                  <a:latin typeface="Calibri" panose="020F0502020204030204" pitchFamily="34" charset="0"/>
                </a:rPr>
                <a:t> then scoffed at Judah’s alliance with Egypt and mocked the Lord</a:t>
              </a:r>
            </a:p>
          </p:txBody>
        </p:sp>
      </p:grpSp>
      <p:grpSp>
        <p:nvGrpSpPr>
          <p:cNvPr id="4" name="Group 3"/>
          <p:cNvGrpSpPr/>
          <p:nvPr/>
        </p:nvGrpSpPr>
        <p:grpSpPr>
          <a:xfrm>
            <a:off x="8617612" y="1661322"/>
            <a:ext cx="3206200" cy="3550131"/>
            <a:chOff x="3283387" y="1446539"/>
            <a:chExt cx="3206200" cy="3550131"/>
          </a:xfrm>
        </p:grpSpPr>
        <p:grpSp>
          <p:nvGrpSpPr>
            <p:cNvPr id="44" name="Group 43"/>
            <p:cNvGrpSpPr/>
            <p:nvPr/>
          </p:nvGrpSpPr>
          <p:grpSpPr>
            <a:xfrm>
              <a:off x="4058086" y="1917938"/>
              <a:ext cx="1344208" cy="1452360"/>
              <a:chOff x="5634854" y="5274271"/>
              <a:chExt cx="1079863" cy="1114697"/>
            </a:xfrm>
            <a:solidFill>
              <a:schemeClr val="accent1">
                <a:lumMod val="20000"/>
                <a:lumOff val="80000"/>
              </a:schemeClr>
            </a:solidFill>
          </p:grpSpPr>
          <p:grpSp>
            <p:nvGrpSpPr>
              <p:cNvPr id="45" name="Group 44"/>
              <p:cNvGrpSpPr/>
              <p:nvPr/>
            </p:nvGrpSpPr>
            <p:grpSpPr>
              <a:xfrm>
                <a:off x="5634854" y="5274271"/>
                <a:ext cx="1079863" cy="1114697"/>
                <a:chOff x="987717" y="3230880"/>
                <a:chExt cx="1079863" cy="1114697"/>
              </a:xfrm>
              <a:grpFill/>
            </p:grpSpPr>
            <p:sp>
              <p:nvSpPr>
                <p:cNvPr id="76" name="Rectangle 75"/>
                <p:cNvSpPr/>
                <p:nvPr/>
              </p:nvSpPr>
              <p:spPr>
                <a:xfrm>
                  <a:off x="1010194" y="3248297"/>
                  <a:ext cx="1036320" cy="1097280"/>
                </a:xfrm>
                <a:prstGeom prst="rect">
                  <a:avLst/>
                </a:prstGeom>
                <a:solidFill>
                  <a:schemeClr val="tx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7" name="Frame 76"/>
                <p:cNvSpPr/>
                <p:nvPr/>
              </p:nvSpPr>
              <p:spPr>
                <a:xfrm>
                  <a:off x="987717" y="3230880"/>
                  <a:ext cx="1079863" cy="1114697"/>
                </a:xfrm>
                <a:prstGeom prst="frame">
                  <a:avLst>
                    <a:gd name="adj1" fmla="val 10081"/>
                  </a:avLst>
                </a:prstGeom>
                <a:solidFill>
                  <a:schemeClr val="tx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grpSp>
          <p:grpSp>
            <p:nvGrpSpPr>
              <p:cNvPr id="46" name="Group 45"/>
              <p:cNvGrpSpPr/>
              <p:nvPr/>
            </p:nvGrpSpPr>
            <p:grpSpPr>
              <a:xfrm>
                <a:off x="5874002" y="5425440"/>
                <a:ext cx="640009" cy="859200"/>
                <a:chOff x="6666696" y="351893"/>
                <a:chExt cx="2079249" cy="2869254"/>
              </a:xfrm>
              <a:grpFill/>
            </p:grpSpPr>
            <p:sp>
              <p:nvSpPr>
                <p:cNvPr id="47" name="Rounded Rectangle 46"/>
                <p:cNvSpPr/>
                <p:nvPr/>
              </p:nvSpPr>
              <p:spPr>
                <a:xfrm rot="5912175">
                  <a:off x="5920465" y="1814531"/>
                  <a:ext cx="2152847" cy="660386"/>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8" name="Rounded Rectangle 47"/>
                <p:cNvSpPr/>
                <p:nvPr/>
              </p:nvSpPr>
              <p:spPr>
                <a:xfrm rot="4845266">
                  <a:off x="7387537" y="1878496"/>
                  <a:ext cx="2069855" cy="604266"/>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9" name="Trapezoid 48"/>
                <p:cNvSpPr/>
                <p:nvPr/>
              </p:nvSpPr>
              <p:spPr>
                <a:xfrm>
                  <a:off x="6672727" y="2096059"/>
                  <a:ext cx="2073218" cy="1113776"/>
                </a:xfrm>
                <a:prstGeom prst="trapezoid">
                  <a:avLst>
                    <a:gd name="adj" fmla="val 48994"/>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0" name="Isosceles Triangle 49"/>
                <p:cNvSpPr/>
                <p:nvPr/>
              </p:nvSpPr>
              <p:spPr>
                <a:xfrm rot="10800000">
                  <a:off x="7392951" y="2094073"/>
                  <a:ext cx="592348" cy="1115762"/>
                </a:xfrm>
                <a:prstGeom prst="triangl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1" name="Oval 50"/>
                <p:cNvSpPr/>
                <p:nvPr/>
              </p:nvSpPr>
              <p:spPr>
                <a:xfrm>
                  <a:off x="6771453" y="778088"/>
                  <a:ext cx="1777044" cy="1462209"/>
                </a:xfrm>
                <a:prstGeom prst="ellips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2" name="Cloud 51"/>
                <p:cNvSpPr/>
                <p:nvPr/>
              </p:nvSpPr>
              <p:spPr>
                <a:xfrm>
                  <a:off x="6836414" y="876446"/>
                  <a:ext cx="1605714" cy="517845"/>
                </a:xfrm>
                <a:prstGeom prst="clou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53" name="Group 71"/>
                <p:cNvGrpSpPr/>
                <p:nvPr/>
              </p:nvGrpSpPr>
              <p:grpSpPr>
                <a:xfrm flipH="1">
                  <a:off x="6754094" y="351893"/>
                  <a:ext cx="1980699" cy="1595721"/>
                  <a:chOff x="6952937" y="1699574"/>
                  <a:chExt cx="1652731" cy="1748246"/>
                </a:xfrm>
                <a:grpFill/>
              </p:grpSpPr>
              <p:sp>
                <p:nvSpPr>
                  <p:cNvPr id="72" name="Chord 71"/>
                  <p:cNvSpPr/>
                  <p:nvPr/>
                </p:nvSpPr>
                <p:spPr>
                  <a:xfrm rot="8556574">
                    <a:off x="6952937" y="1699574"/>
                    <a:ext cx="1627371" cy="1748246"/>
                  </a:xfrm>
                  <a:prstGeom prst="chord">
                    <a:avLst>
                      <a:gd name="adj1" fmla="val 2700247"/>
                      <a:gd name="adj2" fmla="val 12159613"/>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3" name="Chord 72"/>
                  <p:cNvSpPr/>
                  <p:nvPr/>
                </p:nvSpPr>
                <p:spPr>
                  <a:xfrm rot="8556574">
                    <a:off x="7032233" y="1750901"/>
                    <a:ext cx="1504306" cy="1584832"/>
                  </a:xfrm>
                  <a:prstGeom prst="chord">
                    <a:avLst>
                      <a:gd name="adj1" fmla="val 2700000"/>
                      <a:gd name="adj2" fmla="val 12159613"/>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4" name="Moon 73"/>
                  <p:cNvSpPr/>
                  <p:nvPr/>
                </p:nvSpPr>
                <p:spPr>
                  <a:xfrm rot="5400000">
                    <a:off x="7677150" y="1543050"/>
                    <a:ext cx="647700" cy="1066800"/>
                  </a:xfrm>
                  <a:prstGeom prst="moon">
                    <a:avLst>
                      <a:gd name="adj" fmla="val 87500"/>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5" name="Rounded Rectangle 74"/>
                  <p:cNvSpPr/>
                  <p:nvPr/>
                </p:nvSpPr>
                <p:spPr>
                  <a:xfrm>
                    <a:off x="7048839" y="2145504"/>
                    <a:ext cx="1556829" cy="433222"/>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55" name="Group 54"/>
                <p:cNvGrpSpPr/>
                <p:nvPr/>
              </p:nvGrpSpPr>
              <p:grpSpPr>
                <a:xfrm>
                  <a:off x="7287890" y="2283785"/>
                  <a:ext cx="822614" cy="673180"/>
                  <a:chOff x="2527899" y="293912"/>
                  <a:chExt cx="1659340" cy="1357908"/>
                </a:xfrm>
                <a:grpFill/>
              </p:grpSpPr>
              <p:grpSp>
                <p:nvGrpSpPr>
                  <p:cNvPr id="62" name="Group 61"/>
                  <p:cNvGrpSpPr/>
                  <p:nvPr/>
                </p:nvGrpSpPr>
                <p:grpSpPr>
                  <a:xfrm>
                    <a:off x="2527899" y="293912"/>
                    <a:ext cx="1659340" cy="1357908"/>
                    <a:chOff x="2527899" y="293912"/>
                    <a:chExt cx="1659340" cy="1357908"/>
                  </a:xfrm>
                  <a:grpFill/>
                </p:grpSpPr>
                <p:grpSp>
                  <p:nvGrpSpPr>
                    <p:cNvPr id="64" name="Group 63"/>
                    <p:cNvGrpSpPr/>
                    <p:nvPr/>
                  </p:nvGrpSpPr>
                  <p:grpSpPr>
                    <a:xfrm>
                      <a:off x="2527899" y="293912"/>
                      <a:ext cx="949449" cy="1317559"/>
                      <a:chOff x="2527899" y="293912"/>
                      <a:chExt cx="949449" cy="1317559"/>
                    </a:xfrm>
                    <a:grpFill/>
                  </p:grpSpPr>
                  <p:sp>
                    <p:nvSpPr>
                      <p:cNvPr id="69" name="Flowchart: Summing Junction 68"/>
                      <p:cNvSpPr/>
                      <p:nvPr/>
                    </p:nvSpPr>
                    <p:spPr>
                      <a:xfrm rot="19553139">
                        <a:off x="2527899" y="293912"/>
                        <a:ext cx="426110" cy="595255"/>
                      </a:xfrm>
                      <a:prstGeom prst="flowChartSummingJuncti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0" name="Flowchart: Summing Junction 69"/>
                      <p:cNvSpPr/>
                      <p:nvPr/>
                    </p:nvSpPr>
                    <p:spPr>
                      <a:xfrm rot="19553139">
                        <a:off x="2794692" y="649760"/>
                        <a:ext cx="426110" cy="595255"/>
                      </a:xfrm>
                      <a:prstGeom prst="flowChartSummingJuncti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1" name="Flowchart: Summing Junction 70"/>
                      <p:cNvSpPr/>
                      <p:nvPr/>
                    </p:nvSpPr>
                    <p:spPr>
                      <a:xfrm rot="19553139">
                        <a:off x="3051238" y="1016216"/>
                        <a:ext cx="426110" cy="595255"/>
                      </a:xfrm>
                      <a:prstGeom prst="flowChartSummingJuncti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65" name="Group 64"/>
                    <p:cNvGrpSpPr/>
                    <p:nvPr/>
                  </p:nvGrpSpPr>
                  <p:grpSpPr>
                    <a:xfrm flipV="1">
                      <a:off x="3237790" y="334261"/>
                      <a:ext cx="949449" cy="1317559"/>
                      <a:chOff x="2527899" y="293912"/>
                      <a:chExt cx="949449" cy="1317559"/>
                    </a:xfrm>
                    <a:grpFill/>
                  </p:grpSpPr>
                  <p:sp>
                    <p:nvSpPr>
                      <p:cNvPr id="66" name="Flowchart: Summing Junction 65"/>
                      <p:cNvSpPr/>
                      <p:nvPr/>
                    </p:nvSpPr>
                    <p:spPr>
                      <a:xfrm rot="19553139">
                        <a:off x="2527899" y="293912"/>
                        <a:ext cx="426110" cy="595255"/>
                      </a:xfrm>
                      <a:prstGeom prst="flowChartSummingJuncti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7" name="Flowchart: Summing Junction 66"/>
                      <p:cNvSpPr/>
                      <p:nvPr/>
                    </p:nvSpPr>
                    <p:spPr>
                      <a:xfrm rot="19553139">
                        <a:off x="2794692" y="649760"/>
                        <a:ext cx="426110" cy="595255"/>
                      </a:xfrm>
                      <a:prstGeom prst="flowChartSummingJuncti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8" name="Flowchart: Summing Junction 67"/>
                      <p:cNvSpPr/>
                      <p:nvPr/>
                    </p:nvSpPr>
                    <p:spPr>
                      <a:xfrm rot="19553139">
                        <a:off x="3051238" y="1016216"/>
                        <a:ext cx="426110" cy="595255"/>
                      </a:xfrm>
                      <a:prstGeom prst="flowChartSummingJuncti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sp>
                <p:nvSpPr>
                  <p:cNvPr id="63" name="Flowchart: Summing Junction 62"/>
                  <p:cNvSpPr/>
                  <p:nvPr/>
                </p:nvSpPr>
                <p:spPr>
                  <a:xfrm>
                    <a:off x="3046998" y="1053707"/>
                    <a:ext cx="595066" cy="595255"/>
                  </a:xfrm>
                  <a:prstGeom prst="flowChartSummingJuncti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56" name="Cloud 55"/>
                <p:cNvSpPr/>
                <p:nvPr/>
              </p:nvSpPr>
              <p:spPr>
                <a:xfrm>
                  <a:off x="7255780" y="1883952"/>
                  <a:ext cx="871444" cy="638825"/>
                </a:xfrm>
                <a:prstGeom prst="clou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7" name="Oval 56"/>
                <p:cNvSpPr/>
                <p:nvPr/>
              </p:nvSpPr>
              <p:spPr>
                <a:xfrm rot="19586780">
                  <a:off x="7557102" y="2012010"/>
                  <a:ext cx="293482" cy="246863"/>
                </a:xfrm>
                <a:prstGeom prst="ellips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8" name="Oval 57"/>
                <p:cNvSpPr/>
                <p:nvPr/>
              </p:nvSpPr>
              <p:spPr>
                <a:xfrm>
                  <a:off x="6826377" y="851510"/>
                  <a:ext cx="251634" cy="213056"/>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9" name="Oval 58"/>
                <p:cNvSpPr/>
                <p:nvPr/>
              </p:nvSpPr>
              <p:spPr>
                <a:xfrm>
                  <a:off x="7270877" y="851510"/>
                  <a:ext cx="251634" cy="213056"/>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0" name="Oval 59"/>
                <p:cNvSpPr/>
                <p:nvPr/>
              </p:nvSpPr>
              <p:spPr>
                <a:xfrm>
                  <a:off x="7728077" y="864210"/>
                  <a:ext cx="251634" cy="213056"/>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1" name="Oval 60"/>
                <p:cNvSpPr/>
                <p:nvPr/>
              </p:nvSpPr>
              <p:spPr>
                <a:xfrm>
                  <a:off x="8261477" y="851510"/>
                  <a:ext cx="251634" cy="213056"/>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sp>
          <p:nvSpPr>
            <p:cNvPr id="97" name="Rectangle 96"/>
            <p:cNvSpPr/>
            <p:nvPr/>
          </p:nvSpPr>
          <p:spPr>
            <a:xfrm>
              <a:off x="3283387" y="1446539"/>
              <a:ext cx="2833331" cy="461665"/>
            </a:xfrm>
            <a:prstGeom prst="rect">
              <a:avLst/>
            </a:prstGeom>
          </p:spPr>
          <p:txBody>
            <a:bodyPr wrap="square">
              <a:spAutoFit/>
            </a:bodyPr>
            <a:lstStyle/>
            <a:p>
              <a:pPr algn="ctr"/>
              <a:r>
                <a:rPr lang="en-US" sz="2400" dirty="0">
                  <a:solidFill>
                    <a:schemeClr val="bg1"/>
                  </a:solidFill>
                  <a:latin typeface="Calibri" panose="020F0502020204030204" pitchFamily="34" charset="0"/>
                </a:rPr>
                <a:t>Judah--</a:t>
              </a:r>
              <a:r>
                <a:rPr lang="en-US" sz="2400" dirty="0" err="1">
                  <a:solidFill>
                    <a:schemeClr val="bg1"/>
                  </a:solidFill>
                  <a:latin typeface="Calibri" panose="020F0502020204030204" pitchFamily="34" charset="0"/>
                </a:rPr>
                <a:t>Eliakim</a:t>
              </a:r>
              <a:endParaRPr lang="en-US" sz="2400" b="1" i="1" dirty="0">
                <a:solidFill>
                  <a:schemeClr val="bg1"/>
                </a:solidFill>
                <a:latin typeface="Calibri" panose="020F0502020204030204" pitchFamily="34" charset="0"/>
              </a:endParaRPr>
            </a:p>
          </p:txBody>
        </p:sp>
        <p:sp>
          <p:nvSpPr>
            <p:cNvPr id="98" name="Rectangle 97"/>
            <p:cNvSpPr/>
            <p:nvPr/>
          </p:nvSpPr>
          <p:spPr>
            <a:xfrm>
              <a:off x="3620983" y="3519342"/>
              <a:ext cx="2868604" cy="1477328"/>
            </a:xfrm>
            <a:prstGeom prst="rect">
              <a:avLst/>
            </a:prstGeom>
          </p:spPr>
          <p:txBody>
            <a:bodyPr wrap="square">
              <a:spAutoFit/>
            </a:bodyPr>
            <a:lstStyle/>
            <a:p>
              <a:pPr fontAlgn="base"/>
              <a:r>
                <a:rPr lang="en-US" dirty="0">
                  <a:solidFill>
                    <a:schemeClr val="bg1"/>
                  </a:solidFill>
                  <a:latin typeface="Calibri" panose="020F0502020204030204" pitchFamily="34" charset="0"/>
                </a:rPr>
                <a:t>He wanted </a:t>
              </a:r>
              <a:r>
                <a:rPr lang="en-US" dirty="0" err="1">
                  <a:solidFill>
                    <a:schemeClr val="bg1"/>
                  </a:solidFill>
                  <a:latin typeface="Calibri" panose="020F0502020204030204" pitchFamily="34" charset="0"/>
                </a:rPr>
                <a:t>Rab-shakeh</a:t>
              </a:r>
              <a:r>
                <a:rPr lang="en-US" dirty="0">
                  <a:solidFill>
                    <a:schemeClr val="bg1"/>
                  </a:solidFill>
                  <a:latin typeface="Calibri" panose="020F0502020204030204" pitchFamily="34" charset="0"/>
                </a:rPr>
                <a:t> to not talk in the Jewish language.. So the people of Jerusalem would not be able to understand his threats.</a:t>
              </a:r>
              <a:endParaRPr lang="en-US" b="0" i="0" dirty="0">
                <a:solidFill>
                  <a:schemeClr val="bg1"/>
                </a:solidFill>
                <a:effectLst/>
                <a:latin typeface="Calibri" panose="020F0502020204030204" pitchFamily="34" charset="0"/>
              </a:endParaRPr>
            </a:p>
          </p:txBody>
        </p:sp>
      </p:grpSp>
      <p:sp>
        <p:nvSpPr>
          <p:cNvPr id="4096" name="Rectangle 4095"/>
          <p:cNvSpPr/>
          <p:nvPr/>
        </p:nvSpPr>
        <p:spPr>
          <a:xfrm>
            <a:off x="3673167" y="968825"/>
            <a:ext cx="4658027" cy="1384995"/>
          </a:xfrm>
          <a:prstGeom prst="rect">
            <a:avLst/>
          </a:prstGeom>
        </p:spPr>
        <p:txBody>
          <a:bodyPr wrap="square">
            <a:spAutoFit/>
          </a:bodyPr>
          <a:lstStyle/>
          <a:p>
            <a:r>
              <a:rPr lang="en-US" sz="2800" dirty="0">
                <a:solidFill>
                  <a:srgbClr val="FFFF00"/>
                </a:solidFill>
                <a:latin typeface="Calibri" panose="020F0502020204030204" pitchFamily="34" charset="0"/>
              </a:rPr>
              <a:t>What did </a:t>
            </a:r>
            <a:r>
              <a:rPr lang="en-US" sz="2800" dirty="0" err="1">
                <a:solidFill>
                  <a:srgbClr val="FFFF00"/>
                </a:solidFill>
                <a:latin typeface="Calibri" panose="020F0502020204030204" pitchFamily="34" charset="0"/>
              </a:rPr>
              <a:t>Rab-shakeh</a:t>
            </a:r>
            <a:r>
              <a:rPr lang="en-US" sz="2800" dirty="0">
                <a:solidFill>
                  <a:srgbClr val="FFFF00"/>
                </a:solidFill>
                <a:latin typeface="Calibri" panose="020F0502020204030204" pitchFamily="34" charset="0"/>
              </a:rPr>
              <a:t> say to try to convince the people of Jerusalem to surrender?</a:t>
            </a:r>
          </a:p>
        </p:txBody>
      </p:sp>
      <p:sp>
        <p:nvSpPr>
          <p:cNvPr id="4097" name="Rectangle 4096"/>
          <p:cNvSpPr/>
          <p:nvPr/>
        </p:nvSpPr>
        <p:spPr>
          <a:xfrm>
            <a:off x="3870729" y="3398294"/>
            <a:ext cx="4378695" cy="2585323"/>
          </a:xfrm>
          <a:prstGeom prst="rect">
            <a:avLst/>
          </a:prstGeom>
        </p:spPr>
        <p:txBody>
          <a:bodyPr wrap="square">
            <a:spAutoFit/>
          </a:bodyPr>
          <a:lstStyle/>
          <a:p>
            <a:r>
              <a:rPr lang="en-US" dirty="0">
                <a:solidFill>
                  <a:schemeClr val="bg1"/>
                </a:solidFill>
                <a:latin typeface="Calibri" panose="020F0502020204030204" pitchFamily="34" charset="0"/>
              </a:rPr>
              <a:t>This was well calculated to stir up a seditious spirit. Ye cannot be delivered; your destruction, if ye resist, is inevitable; Sennacherib will do with you, as he does with all the nations he conquers, lead you captive into another land: but if you will surrender without farther trouble, he will transport you into a land as good as your own.</a:t>
            </a:r>
          </a:p>
        </p:txBody>
      </p:sp>
    </p:spTree>
    <p:extLst>
      <p:ext uri="{BB962C8B-B14F-4D97-AF65-F5344CB8AC3E}">
        <p14:creationId xmlns:p14="http://schemas.microsoft.com/office/powerpoint/2010/main" val="368555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Clothes Rent</a:t>
            </a:r>
          </a:p>
        </p:txBody>
      </p:sp>
      <p:sp>
        <p:nvSpPr>
          <p:cNvPr id="54" name="TextBox 53"/>
          <p:cNvSpPr txBox="1"/>
          <p:nvPr/>
        </p:nvSpPr>
        <p:spPr>
          <a:xfrm>
            <a:off x="0" y="6488668"/>
            <a:ext cx="2396230" cy="369332"/>
          </a:xfrm>
          <a:prstGeom prst="rect">
            <a:avLst/>
          </a:prstGeom>
          <a:noFill/>
        </p:spPr>
        <p:txBody>
          <a:bodyPr wrap="square" rtlCol="0">
            <a:spAutoFit/>
          </a:bodyPr>
          <a:lstStyle/>
          <a:p>
            <a:r>
              <a:rPr lang="en-US" dirty="0">
                <a:solidFill>
                  <a:schemeClr val="bg1"/>
                </a:solidFill>
                <a:latin typeface="Calibri" panose="020F0502020204030204" pitchFamily="34" charset="0"/>
              </a:rPr>
              <a:t>2 Kings 18:37</a:t>
            </a:r>
          </a:p>
        </p:txBody>
      </p:sp>
      <p:sp>
        <p:nvSpPr>
          <p:cNvPr id="4097" name="Rectangle 4096"/>
          <p:cNvSpPr/>
          <p:nvPr/>
        </p:nvSpPr>
        <p:spPr>
          <a:xfrm>
            <a:off x="3455540" y="1917342"/>
            <a:ext cx="8358389" cy="3447098"/>
          </a:xfrm>
          <a:prstGeom prst="rect">
            <a:avLst/>
          </a:prstGeom>
        </p:spPr>
        <p:txBody>
          <a:bodyPr wrap="square">
            <a:spAutoFit/>
          </a:bodyPr>
          <a:lstStyle/>
          <a:p>
            <a:r>
              <a:rPr lang="en-US" sz="2800" b="1" dirty="0">
                <a:solidFill>
                  <a:schemeClr val="bg1"/>
                </a:solidFill>
                <a:latin typeface="Calibri" panose="020F0502020204030204" pitchFamily="34" charset="0"/>
              </a:rPr>
              <a:t>Then</a:t>
            </a:r>
            <a:r>
              <a:rPr lang="en-US" sz="2800" dirty="0">
                <a:solidFill>
                  <a:schemeClr val="bg1"/>
                </a:solidFill>
                <a:latin typeface="Calibri" panose="020F0502020204030204" pitchFamily="34" charset="0"/>
              </a:rPr>
              <a:t> </a:t>
            </a:r>
            <a:r>
              <a:rPr lang="en-US" sz="2800" b="1" dirty="0">
                <a:solidFill>
                  <a:schemeClr val="bg1"/>
                </a:solidFill>
                <a:latin typeface="Calibri" panose="020F0502020204030204" pitchFamily="34" charset="0"/>
              </a:rPr>
              <a:t>came</a:t>
            </a:r>
            <a:r>
              <a:rPr lang="en-US" sz="2800" dirty="0">
                <a:solidFill>
                  <a:schemeClr val="bg1"/>
                </a:solidFill>
                <a:latin typeface="Calibri" panose="020F0502020204030204" pitchFamily="34" charset="0"/>
              </a:rPr>
              <a:t> </a:t>
            </a:r>
            <a:r>
              <a:rPr lang="en-US" sz="2800" b="1" dirty="0" err="1">
                <a:solidFill>
                  <a:schemeClr val="bg1"/>
                </a:solidFill>
                <a:latin typeface="Calibri" panose="020F0502020204030204" pitchFamily="34" charset="0"/>
              </a:rPr>
              <a:t>Eliakim</a:t>
            </a:r>
            <a:r>
              <a:rPr lang="en-US" sz="2800" dirty="0">
                <a:solidFill>
                  <a:schemeClr val="bg1"/>
                </a:solidFill>
                <a:latin typeface="Calibri" panose="020F0502020204030204" pitchFamily="34" charset="0"/>
              </a:rPr>
              <a:t> - </a:t>
            </a:r>
            <a:r>
              <a:rPr lang="en-US" sz="2800" b="1" dirty="0">
                <a:solidFill>
                  <a:schemeClr val="bg1"/>
                </a:solidFill>
                <a:latin typeface="Calibri" panose="020F0502020204030204" pitchFamily="34" charset="0"/>
              </a:rPr>
              <a:t>and</a:t>
            </a:r>
            <a:r>
              <a:rPr lang="en-US" sz="2800" dirty="0">
                <a:solidFill>
                  <a:schemeClr val="bg1"/>
                </a:solidFill>
                <a:latin typeface="Calibri" panose="020F0502020204030204" pitchFamily="34" charset="0"/>
              </a:rPr>
              <a:t> </a:t>
            </a:r>
            <a:r>
              <a:rPr lang="en-US" sz="2800" b="1" dirty="0" err="1">
                <a:solidFill>
                  <a:schemeClr val="bg1"/>
                </a:solidFill>
                <a:latin typeface="Calibri" panose="020F0502020204030204" pitchFamily="34" charset="0"/>
              </a:rPr>
              <a:t>Shebna</a:t>
            </a:r>
            <a:r>
              <a:rPr lang="en-US" sz="2800" dirty="0">
                <a:solidFill>
                  <a:schemeClr val="bg1"/>
                </a:solidFill>
                <a:latin typeface="Calibri" panose="020F0502020204030204" pitchFamily="34" charset="0"/>
              </a:rPr>
              <a:t> - </a:t>
            </a:r>
            <a:r>
              <a:rPr lang="en-US" sz="2800" b="1" dirty="0">
                <a:solidFill>
                  <a:schemeClr val="bg1"/>
                </a:solidFill>
                <a:latin typeface="Calibri" panose="020F0502020204030204" pitchFamily="34" charset="0"/>
              </a:rPr>
              <a:t>and</a:t>
            </a:r>
            <a:r>
              <a:rPr lang="en-US" sz="2800" dirty="0">
                <a:solidFill>
                  <a:schemeClr val="bg1"/>
                </a:solidFill>
                <a:latin typeface="Calibri" panose="020F0502020204030204" pitchFamily="34" charset="0"/>
              </a:rPr>
              <a:t> </a:t>
            </a:r>
            <a:r>
              <a:rPr lang="en-US" sz="2800" b="1" dirty="0" err="1">
                <a:solidFill>
                  <a:schemeClr val="bg1"/>
                </a:solidFill>
                <a:latin typeface="Calibri" panose="020F0502020204030204" pitchFamily="34" charset="0"/>
              </a:rPr>
              <a:t>Joah</a:t>
            </a:r>
            <a:r>
              <a:rPr lang="en-US" sz="2800" dirty="0">
                <a:solidFill>
                  <a:schemeClr val="bg1"/>
                </a:solidFill>
                <a:latin typeface="Calibri" panose="020F0502020204030204" pitchFamily="34" charset="0"/>
              </a:rPr>
              <a:t> - </a:t>
            </a:r>
            <a:r>
              <a:rPr lang="en-US" sz="2800" b="1" dirty="0">
                <a:solidFill>
                  <a:schemeClr val="bg1"/>
                </a:solidFill>
                <a:latin typeface="Calibri" panose="020F0502020204030204" pitchFamily="34" charset="0"/>
              </a:rPr>
              <a:t>to</a:t>
            </a:r>
            <a:r>
              <a:rPr lang="en-US" sz="2800" dirty="0">
                <a:solidFill>
                  <a:schemeClr val="bg1"/>
                </a:solidFill>
                <a:latin typeface="Calibri" panose="020F0502020204030204" pitchFamily="34" charset="0"/>
              </a:rPr>
              <a:t> </a:t>
            </a:r>
            <a:r>
              <a:rPr lang="en-US" sz="2800" b="1" dirty="0">
                <a:solidFill>
                  <a:schemeClr val="bg1"/>
                </a:solidFill>
                <a:latin typeface="Calibri" panose="020F0502020204030204" pitchFamily="34" charset="0"/>
              </a:rPr>
              <a:t>Hezekiah</a:t>
            </a:r>
            <a:r>
              <a:rPr lang="en-US" sz="2800" dirty="0">
                <a:solidFill>
                  <a:schemeClr val="bg1"/>
                </a:solidFill>
                <a:latin typeface="Calibri" panose="020F0502020204030204" pitchFamily="34" charset="0"/>
              </a:rPr>
              <a:t> </a:t>
            </a:r>
            <a:r>
              <a:rPr lang="en-US" sz="2800" b="1" dirty="0">
                <a:solidFill>
                  <a:schemeClr val="bg1"/>
                </a:solidFill>
                <a:latin typeface="Calibri" panose="020F0502020204030204" pitchFamily="34" charset="0"/>
              </a:rPr>
              <a:t>with</a:t>
            </a:r>
            <a:r>
              <a:rPr lang="en-US" sz="2800" dirty="0">
                <a:solidFill>
                  <a:schemeClr val="bg1"/>
                </a:solidFill>
                <a:latin typeface="Calibri" panose="020F0502020204030204" pitchFamily="34" charset="0"/>
              </a:rPr>
              <a:t> </a:t>
            </a:r>
            <a:r>
              <a:rPr lang="en-US" sz="2800" b="1" dirty="0">
                <a:solidFill>
                  <a:schemeClr val="bg1"/>
                </a:solidFill>
                <a:latin typeface="Calibri" panose="020F0502020204030204" pitchFamily="34" charset="0"/>
              </a:rPr>
              <a:t>their</a:t>
            </a:r>
            <a:r>
              <a:rPr lang="en-US" sz="2800" dirty="0">
                <a:solidFill>
                  <a:schemeClr val="bg1"/>
                </a:solidFill>
                <a:latin typeface="Calibri" panose="020F0502020204030204" pitchFamily="34" charset="0"/>
              </a:rPr>
              <a:t> </a:t>
            </a:r>
            <a:r>
              <a:rPr lang="en-US" sz="2800" b="1" dirty="0">
                <a:solidFill>
                  <a:schemeClr val="bg1"/>
                </a:solidFill>
                <a:latin typeface="Calibri" panose="020F0502020204030204" pitchFamily="34" charset="0"/>
              </a:rPr>
              <a:t>clothes</a:t>
            </a:r>
            <a:r>
              <a:rPr lang="en-US" sz="2800" dirty="0">
                <a:solidFill>
                  <a:schemeClr val="bg1"/>
                </a:solidFill>
                <a:latin typeface="Calibri" panose="020F0502020204030204" pitchFamily="34" charset="0"/>
              </a:rPr>
              <a:t> </a:t>
            </a:r>
            <a:r>
              <a:rPr lang="en-US" sz="2800" b="1" dirty="0">
                <a:solidFill>
                  <a:schemeClr val="bg1"/>
                </a:solidFill>
                <a:latin typeface="Calibri" panose="020F0502020204030204" pitchFamily="34" charset="0"/>
              </a:rPr>
              <a:t>rent</a:t>
            </a:r>
            <a:r>
              <a:rPr lang="en-US" sz="2800" dirty="0">
                <a:solidFill>
                  <a:schemeClr val="bg1"/>
                </a:solidFill>
                <a:latin typeface="Calibri" panose="020F0502020204030204" pitchFamily="34" charset="0"/>
              </a:rPr>
              <a:t>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It was the custom of the Hebrews, when they heard any blasphemy, to rend their clothes, because this was the greatest of crimes, as it immediately affected the majesty of God, and it was right that a religious people should have in the utmost abhorrence every insult offered to the object of their religious worship.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These three ambassadors lay the matter before the king as God's representative; he lays it before the prophet, as God's minister; and the prophet lays it before God, as the people's mediator. (4)</a:t>
            </a:r>
          </a:p>
        </p:txBody>
      </p:sp>
      <p:pic>
        <p:nvPicPr>
          <p:cNvPr id="5124" name="Picture 4" descr="http://cdn.algarabia.com/wp-content/uploads/2015/01/s5-dedonde-home.jpg?c08cd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20" y="1107996"/>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32587" y="923330"/>
            <a:ext cx="4058099" cy="369332"/>
          </a:xfrm>
          <a:prstGeom prst="rect">
            <a:avLst/>
          </a:prstGeom>
        </p:spPr>
        <p:txBody>
          <a:bodyPr wrap="none">
            <a:spAutoFit/>
          </a:bodyPr>
          <a:lstStyle/>
          <a:p>
            <a:r>
              <a:rPr lang="en-US" dirty="0">
                <a:solidFill>
                  <a:schemeClr val="bg1"/>
                </a:solidFill>
                <a:latin typeface="Calibri" panose="020F0502020204030204" pitchFamily="34" charset="0"/>
              </a:rPr>
              <a:t>Outward symbols of distress and humility</a:t>
            </a:r>
          </a:p>
        </p:txBody>
      </p:sp>
    </p:spTree>
    <p:extLst>
      <p:ext uri="{BB962C8B-B14F-4D97-AF65-F5344CB8AC3E}">
        <p14:creationId xmlns:p14="http://schemas.microsoft.com/office/powerpoint/2010/main" val="138703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Assyrian Threats</a:t>
            </a:r>
          </a:p>
        </p:txBody>
      </p:sp>
      <p:sp>
        <p:nvSpPr>
          <p:cNvPr id="54" name="TextBox 53"/>
          <p:cNvSpPr txBox="1"/>
          <p:nvPr/>
        </p:nvSpPr>
        <p:spPr>
          <a:xfrm>
            <a:off x="0" y="6488668"/>
            <a:ext cx="2396230" cy="369332"/>
          </a:xfrm>
          <a:prstGeom prst="rect">
            <a:avLst/>
          </a:prstGeom>
          <a:noFill/>
        </p:spPr>
        <p:txBody>
          <a:bodyPr wrap="square" rtlCol="0">
            <a:spAutoFit/>
          </a:bodyPr>
          <a:lstStyle/>
          <a:p>
            <a:r>
              <a:rPr lang="en-US" dirty="0">
                <a:solidFill>
                  <a:schemeClr val="bg1"/>
                </a:solidFill>
                <a:latin typeface="Calibri" panose="020F0502020204030204" pitchFamily="34" charset="0"/>
              </a:rPr>
              <a:t>2 Kings 19:2-5</a:t>
            </a:r>
          </a:p>
        </p:txBody>
      </p:sp>
      <p:sp>
        <p:nvSpPr>
          <p:cNvPr id="4097" name="Rectangle 4096"/>
          <p:cNvSpPr/>
          <p:nvPr/>
        </p:nvSpPr>
        <p:spPr>
          <a:xfrm>
            <a:off x="1717275" y="1107996"/>
            <a:ext cx="8358389" cy="707886"/>
          </a:xfrm>
          <a:prstGeom prst="rect">
            <a:avLst/>
          </a:prstGeom>
        </p:spPr>
        <p:txBody>
          <a:bodyPr wrap="square">
            <a:spAutoFit/>
          </a:bodyPr>
          <a:lstStyle/>
          <a:p>
            <a:r>
              <a:rPr lang="en-US" sz="2000" dirty="0">
                <a:solidFill>
                  <a:schemeClr val="bg1"/>
                </a:solidFill>
                <a:latin typeface="Calibri" panose="020F0502020204030204" pitchFamily="34" charset="0"/>
              </a:rPr>
              <a:t>Hezekiah sent messengers to inform the prophet Isaiah of the Assyrians’ threats, to seek his counsel, and to ask him to pray for the people.</a:t>
            </a:r>
          </a:p>
        </p:txBody>
      </p:sp>
      <p:pic>
        <p:nvPicPr>
          <p:cNvPr id="1028" name="Picture 4" descr="http://bibleencyclopedia.com/picturesjpeg/Hez_prays_C-841.jpg"/>
          <p:cNvPicPr>
            <a:picLocks noChangeAspect="1" noChangeArrowheads="1"/>
          </p:cNvPicPr>
          <p:nvPr/>
        </p:nvPicPr>
        <p:blipFill rotWithShape="1">
          <a:blip r:embed="rId3">
            <a:extLst>
              <a:ext uri="{28A0092B-C50C-407E-A947-70E740481C1C}">
                <a14:useLocalDpi xmlns:a14="http://schemas.microsoft.com/office/drawing/2010/main" val="0"/>
              </a:ext>
            </a:extLst>
          </a:blip>
          <a:srcRect r="2102" b="38129"/>
          <a:stretch/>
        </p:blipFill>
        <p:spPr bwMode="auto">
          <a:xfrm>
            <a:off x="1198115" y="2454147"/>
            <a:ext cx="3729909" cy="26519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512012" y="2520779"/>
            <a:ext cx="6096000" cy="3139321"/>
          </a:xfrm>
          <a:prstGeom prst="rect">
            <a:avLst/>
          </a:prstGeom>
        </p:spPr>
        <p:txBody>
          <a:bodyPr>
            <a:spAutoFit/>
          </a:bodyPr>
          <a:lstStyle/>
          <a:p>
            <a:pPr fontAlgn="base"/>
            <a:r>
              <a:rPr lang="en-US" dirty="0">
                <a:solidFill>
                  <a:srgbClr val="FFFF00"/>
                </a:solidFill>
                <a:latin typeface="Calibri" panose="020F0502020204030204" pitchFamily="34" charset="0"/>
              </a:rPr>
              <a:t>O Assyrian, the rod of mine anger, and the staff in their hand is mine indignation.</a:t>
            </a:r>
          </a:p>
          <a:p>
            <a:pPr fontAlgn="base"/>
            <a:endParaRPr lang="en-US" dirty="0">
              <a:solidFill>
                <a:srgbClr val="FFFF00"/>
              </a:solidFill>
              <a:latin typeface="Calibri" panose="020F0502020204030204" pitchFamily="34" charset="0"/>
            </a:endParaRPr>
          </a:p>
          <a:p>
            <a:pPr fontAlgn="base"/>
            <a:r>
              <a:rPr lang="en-US" dirty="0">
                <a:solidFill>
                  <a:srgbClr val="FFFF00"/>
                </a:solidFill>
                <a:latin typeface="Calibri" panose="020F0502020204030204" pitchFamily="34" charset="0"/>
              </a:rPr>
              <a:t>I will send him against an hypocritical nation, and against the people of my wrath will I give him a charge, to take the spoil, and to take the prey, and to tread them down like the mire of the streets.</a:t>
            </a:r>
          </a:p>
          <a:p>
            <a:pPr fontAlgn="base"/>
            <a:endParaRPr lang="en-US" dirty="0">
              <a:solidFill>
                <a:srgbClr val="FFFF00"/>
              </a:solidFill>
              <a:latin typeface="Calibri" panose="020F0502020204030204" pitchFamily="34" charset="0"/>
            </a:endParaRPr>
          </a:p>
          <a:p>
            <a:pPr fontAlgn="base"/>
            <a:r>
              <a:rPr lang="en-US" dirty="0">
                <a:solidFill>
                  <a:srgbClr val="FFFF00"/>
                </a:solidFill>
                <a:latin typeface="Calibri" panose="020F0502020204030204" pitchFamily="34" charset="0"/>
              </a:rPr>
              <a:t>Howbeit he </a:t>
            </a:r>
            <a:r>
              <a:rPr lang="en-US" dirty="0" err="1">
                <a:solidFill>
                  <a:srgbClr val="FFFF00"/>
                </a:solidFill>
                <a:latin typeface="Calibri" panose="020F0502020204030204" pitchFamily="34" charset="0"/>
              </a:rPr>
              <a:t>meaneth</a:t>
            </a:r>
            <a:r>
              <a:rPr lang="en-US" dirty="0">
                <a:solidFill>
                  <a:srgbClr val="FFFF00"/>
                </a:solidFill>
                <a:latin typeface="Calibri" panose="020F0502020204030204" pitchFamily="34" charset="0"/>
              </a:rPr>
              <a:t> not so, neither doth his heart think so; but </a:t>
            </a:r>
            <a:r>
              <a:rPr lang="en-US" i="1" dirty="0">
                <a:solidFill>
                  <a:srgbClr val="FFFF00"/>
                </a:solidFill>
                <a:latin typeface="Calibri" panose="020F0502020204030204" pitchFamily="34" charset="0"/>
              </a:rPr>
              <a:t>it is</a:t>
            </a:r>
            <a:r>
              <a:rPr lang="en-US" dirty="0">
                <a:solidFill>
                  <a:srgbClr val="FFFF00"/>
                </a:solidFill>
                <a:latin typeface="Calibri" panose="020F0502020204030204" pitchFamily="34" charset="0"/>
              </a:rPr>
              <a:t> in his heart to destroy and cut off nations not a few. Isaiah 10:5-7</a:t>
            </a:r>
            <a:endParaRPr lang="en-US" b="0" i="0" dirty="0">
              <a:solidFill>
                <a:srgbClr val="FFFF00"/>
              </a:solidFill>
              <a:effectLst/>
              <a:latin typeface="Calibri" panose="020F0502020204030204" pitchFamily="34" charset="0"/>
            </a:endParaRPr>
          </a:p>
        </p:txBody>
      </p:sp>
    </p:spTree>
    <p:extLst>
      <p:ext uri="{BB962C8B-B14F-4D97-AF65-F5344CB8AC3E}">
        <p14:creationId xmlns:p14="http://schemas.microsoft.com/office/powerpoint/2010/main" val="52693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Hezekiah’s Prayer</a:t>
            </a:r>
          </a:p>
        </p:txBody>
      </p:sp>
      <p:sp>
        <p:nvSpPr>
          <p:cNvPr id="54" name="TextBox 53"/>
          <p:cNvSpPr txBox="1"/>
          <p:nvPr/>
        </p:nvSpPr>
        <p:spPr>
          <a:xfrm>
            <a:off x="-1" y="6488668"/>
            <a:ext cx="3195873" cy="369332"/>
          </a:xfrm>
          <a:prstGeom prst="rect">
            <a:avLst/>
          </a:prstGeom>
          <a:noFill/>
        </p:spPr>
        <p:txBody>
          <a:bodyPr wrap="square" rtlCol="0">
            <a:spAutoFit/>
          </a:bodyPr>
          <a:lstStyle/>
          <a:p>
            <a:r>
              <a:rPr lang="en-US" dirty="0">
                <a:solidFill>
                  <a:schemeClr val="bg1"/>
                </a:solidFill>
                <a:latin typeface="Calibri" panose="020F0502020204030204" pitchFamily="34" charset="0"/>
              </a:rPr>
              <a:t>2 Kings 19:10-34</a:t>
            </a:r>
          </a:p>
        </p:txBody>
      </p:sp>
      <p:grpSp>
        <p:nvGrpSpPr>
          <p:cNvPr id="5" name="Group 4"/>
          <p:cNvGrpSpPr/>
          <p:nvPr/>
        </p:nvGrpSpPr>
        <p:grpSpPr>
          <a:xfrm>
            <a:off x="1668325" y="1423045"/>
            <a:ext cx="1810063" cy="1843809"/>
            <a:chOff x="1426099" y="2308466"/>
            <a:chExt cx="1810063" cy="1843809"/>
          </a:xfrm>
        </p:grpSpPr>
        <p:sp>
          <p:nvSpPr>
            <p:cNvPr id="4097" name="Rectangle 4096"/>
            <p:cNvSpPr/>
            <p:nvPr/>
          </p:nvSpPr>
          <p:spPr>
            <a:xfrm>
              <a:off x="1465658" y="2308466"/>
              <a:ext cx="1770504" cy="400110"/>
            </a:xfrm>
            <a:prstGeom prst="rect">
              <a:avLst/>
            </a:prstGeom>
          </p:spPr>
          <p:txBody>
            <a:bodyPr wrap="square">
              <a:spAutoFit/>
            </a:bodyPr>
            <a:lstStyle/>
            <a:p>
              <a:r>
                <a:rPr lang="en-US" sz="2000" dirty="0" err="1">
                  <a:solidFill>
                    <a:schemeClr val="bg1"/>
                  </a:solidFill>
                  <a:latin typeface="Calibri" panose="020F0502020204030204" pitchFamily="34" charset="0"/>
                </a:rPr>
                <a:t>Rab-shakeh</a:t>
              </a:r>
              <a:endParaRPr lang="en-US" sz="2000" dirty="0">
                <a:solidFill>
                  <a:schemeClr val="bg1"/>
                </a:solidFill>
                <a:latin typeface="Calibri" panose="020F0502020204030204" pitchFamily="34" charset="0"/>
              </a:endParaRPr>
            </a:p>
          </p:txBody>
        </p:sp>
        <p:grpSp>
          <p:nvGrpSpPr>
            <p:cNvPr id="8" name="Group 7"/>
            <p:cNvGrpSpPr/>
            <p:nvPr/>
          </p:nvGrpSpPr>
          <p:grpSpPr>
            <a:xfrm>
              <a:off x="1426099" y="2704475"/>
              <a:ext cx="1402557" cy="1447800"/>
              <a:chOff x="9655433" y="3460679"/>
              <a:chExt cx="1079863" cy="1114697"/>
            </a:xfrm>
            <a:solidFill>
              <a:schemeClr val="accent1">
                <a:lumMod val="20000"/>
                <a:lumOff val="80000"/>
              </a:schemeClr>
            </a:solidFill>
          </p:grpSpPr>
          <p:grpSp>
            <p:nvGrpSpPr>
              <p:cNvPr id="9" name="Group 8"/>
              <p:cNvGrpSpPr/>
              <p:nvPr/>
            </p:nvGrpSpPr>
            <p:grpSpPr>
              <a:xfrm>
                <a:off x="9655433" y="3460679"/>
                <a:ext cx="1079863" cy="1114697"/>
                <a:chOff x="987717" y="3230880"/>
                <a:chExt cx="1079863" cy="1114697"/>
              </a:xfrm>
              <a:grpFill/>
            </p:grpSpPr>
            <p:sp>
              <p:nvSpPr>
                <p:cNvPr id="41" name="Rectangle 40"/>
                <p:cNvSpPr/>
                <p:nvPr/>
              </p:nvSpPr>
              <p:spPr>
                <a:xfrm>
                  <a:off x="1010194" y="3248297"/>
                  <a:ext cx="1036320" cy="1097280"/>
                </a:xfrm>
                <a:prstGeom prst="rect">
                  <a:avLst/>
                </a:prstGeom>
                <a:solidFill>
                  <a:schemeClr val="tx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2" name="Frame 41"/>
                <p:cNvSpPr/>
                <p:nvPr/>
              </p:nvSpPr>
              <p:spPr>
                <a:xfrm>
                  <a:off x="987717" y="3230880"/>
                  <a:ext cx="1079863" cy="1114697"/>
                </a:xfrm>
                <a:prstGeom prst="frame">
                  <a:avLst>
                    <a:gd name="adj1" fmla="val 10081"/>
                  </a:avLst>
                </a:prstGeom>
                <a:solidFill>
                  <a:schemeClr val="tx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grpSp>
          <p:grpSp>
            <p:nvGrpSpPr>
              <p:cNvPr id="10" name="Group 9"/>
              <p:cNvGrpSpPr/>
              <p:nvPr/>
            </p:nvGrpSpPr>
            <p:grpSpPr>
              <a:xfrm>
                <a:off x="9878689" y="3627979"/>
                <a:ext cx="589705" cy="833478"/>
                <a:chOff x="6979316" y="597061"/>
                <a:chExt cx="1800985" cy="2545478"/>
              </a:xfrm>
              <a:grpFill/>
            </p:grpSpPr>
            <p:sp>
              <p:nvSpPr>
                <p:cNvPr id="11" name="Rounded Rectangle 10"/>
                <p:cNvSpPr/>
                <p:nvPr/>
              </p:nvSpPr>
              <p:spPr>
                <a:xfrm rot="4517960">
                  <a:off x="7740521" y="1839482"/>
                  <a:ext cx="1780042" cy="270826"/>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Rounded Rectangle 11"/>
                <p:cNvSpPr/>
                <p:nvPr/>
              </p:nvSpPr>
              <p:spPr>
                <a:xfrm rot="4845266">
                  <a:off x="7505406" y="1991508"/>
                  <a:ext cx="1955738" cy="304092"/>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Trapezoid 12"/>
                <p:cNvSpPr/>
                <p:nvPr/>
              </p:nvSpPr>
              <p:spPr>
                <a:xfrm>
                  <a:off x="7126955" y="2131094"/>
                  <a:ext cx="1531926" cy="1011445"/>
                </a:xfrm>
                <a:prstGeom prst="trapezoid">
                  <a:avLst>
                    <a:gd name="adj" fmla="val 47472"/>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Isosceles Triangle 13"/>
                <p:cNvSpPr/>
                <p:nvPr/>
              </p:nvSpPr>
              <p:spPr>
                <a:xfrm rot="10800000">
                  <a:off x="7646853" y="1355977"/>
                  <a:ext cx="437693" cy="1387338"/>
                </a:xfrm>
                <a:prstGeom prst="triangl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Cloud 14"/>
                <p:cNvSpPr/>
                <p:nvPr/>
              </p:nvSpPr>
              <p:spPr>
                <a:xfrm rot="20670214">
                  <a:off x="6979316" y="900669"/>
                  <a:ext cx="1800985" cy="1786569"/>
                </a:xfrm>
                <a:prstGeom prst="clou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6" name="Oval 15"/>
                <p:cNvSpPr/>
                <p:nvPr/>
              </p:nvSpPr>
              <p:spPr>
                <a:xfrm>
                  <a:off x="7199905" y="813123"/>
                  <a:ext cx="1313079" cy="1462209"/>
                </a:xfrm>
                <a:prstGeom prst="ellips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7" name="Group 71"/>
                <p:cNvGrpSpPr/>
                <p:nvPr/>
              </p:nvGrpSpPr>
              <p:grpSpPr>
                <a:xfrm rot="21037220">
                  <a:off x="7229003" y="597061"/>
                  <a:ext cx="1283294" cy="1252629"/>
                  <a:chOff x="6862932" y="1711953"/>
                  <a:chExt cx="1742735" cy="1770839"/>
                </a:xfrm>
                <a:grpFill/>
              </p:grpSpPr>
              <p:sp>
                <p:nvSpPr>
                  <p:cNvPr id="37" name="Chord 36"/>
                  <p:cNvSpPr/>
                  <p:nvPr/>
                </p:nvSpPr>
                <p:spPr>
                  <a:xfrm rot="8556574">
                    <a:off x="6874226" y="1711953"/>
                    <a:ext cx="1709272" cy="1770839"/>
                  </a:xfrm>
                  <a:prstGeom prst="chord">
                    <a:avLst>
                      <a:gd name="adj1" fmla="val 2700000"/>
                      <a:gd name="adj2" fmla="val 12159613"/>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8" name="Chord 37"/>
                  <p:cNvSpPr/>
                  <p:nvPr/>
                </p:nvSpPr>
                <p:spPr>
                  <a:xfrm rot="8556574">
                    <a:off x="7032233" y="1750901"/>
                    <a:ext cx="1504306" cy="1584832"/>
                  </a:xfrm>
                  <a:prstGeom prst="chord">
                    <a:avLst>
                      <a:gd name="adj1" fmla="val 2700000"/>
                      <a:gd name="adj2" fmla="val 12159613"/>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9" name="Moon 38"/>
                  <p:cNvSpPr/>
                  <p:nvPr/>
                </p:nvSpPr>
                <p:spPr>
                  <a:xfrm rot="5400000">
                    <a:off x="7677150" y="1543050"/>
                    <a:ext cx="647700" cy="1066800"/>
                  </a:xfrm>
                  <a:prstGeom prst="moon">
                    <a:avLst>
                      <a:gd name="adj" fmla="val 87500"/>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0" name="Rounded Rectangle 39"/>
                  <p:cNvSpPr/>
                  <p:nvPr/>
                </p:nvSpPr>
                <p:spPr>
                  <a:xfrm rot="551536">
                    <a:off x="6862932" y="2145504"/>
                    <a:ext cx="1742735" cy="201855"/>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18" name="Group 17"/>
                <p:cNvGrpSpPr/>
                <p:nvPr/>
              </p:nvGrpSpPr>
              <p:grpSpPr>
                <a:xfrm>
                  <a:off x="7114955" y="842981"/>
                  <a:ext cx="1452531" cy="673316"/>
                  <a:chOff x="1456353" y="1224259"/>
                  <a:chExt cx="1452531" cy="673316"/>
                </a:xfrm>
                <a:grpFill/>
              </p:grpSpPr>
              <p:sp>
                <p:nvSpPr>
                  <p:cNvPr id="32" name="Rounded Rectangle 31"/>
                  <p:cNvSpPr/>
                  <p:nvPr/>
                </p:nvSpPr>
                <p:spPr>
                  <a:xfrm>
                    <a:off x="1456353" y="1364495"/>
                    <a:ext cx="1452531" cy="322562"/>
                  </a:xfrm>
                  <a:prstGeom prst="roundRect">
                    <a:avLst>
                      <a:gd name="adj" fmla="val 28478"/>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33" name="Group 32"/>
                  <p:cNvGrpSpPr/>
                  <p:nvPr/>
                </p:nvGrpSpPr>
                <p:grpSpPr>
                  <a:xfrm>
                    <a:off x="1530652" y="1224259"/>
                    <a:ext cx="1363234" cy="673316"/>
                    <a:chOff x="1501255" y="1225618"/>
                    <a:chExt cx="1363234" cy="673316"/>
                  </a:xfrm>
                  <a:grpFill/>
                </p:grpSpPr>
                <p:sp>
                  <p:nvSpPr>
                    <p:cNvPr id="34" name="Half Frame 33"/>
                    <p:cNvSpPr/>
                    <p:nvPr/>
                  </p:nvSpPr>
                  <p:spPr>
                    <a:xfrm rot="2834828">
                      <a:off x="1944115" y="1429597"/>
                      <a:ext cx="443658" cy="495015"/>
                    </a:xfrm>
                    <a:prstGeom prst="halfFrame">
                      <a:avLst>
                        <a:gd name="adj1" fmla="val 13535"/>
                        <a:gd name="adj2" fmla="val 13521"/>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35" name="Half Frame 34"/>
                    <p:cNvSpPr/>
                    <p:nvPr/>
                  </p:nvSpPr>
                  <p:spPr>
                    <a:xfrm rot="13551181">
                      <a:off x="1551666" y="1175207"/>
                      <a:ext cx="346977" cy="447800"/>
                    </a:xfrm>
                    <a:prstGeom prst="halfFrame">
                      <a:avLst>
                        <a:gd name="adj1" fmla="val 13535"/>
                        <a:gd name="adj2" fmla="val 13521"/>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36" name="Half Frame 35"/>
                    <p:cNvSpPr/>
                    <p:nvPr/>
                  </p:nvSpPr>
                  <p:spPr>
                    <a:xfrm rot="8048819" flipH="1">
                      <a:off x="2505125" y="1189553"/>
                      <a:ext cx="267036" cy="451692"/>
                    </a:xfrm>
                    <a:prstGeom prst="halfFrame">
                      <a:avLst>
                        <a:gd name="adj1" fmla="val 13535"/>
                        <a:gd name="adj2" fmla="val 13521"/>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grpSp>
            </p:grpSp>
            <p:grpSp>
              <p:nvGrpSpPr>
                <p:cNvPr id="19" name="Group 18"/>
                <p:cNvGrpSpPr/>
                <p:nvPr/>
              </p:nvGrpSpPr>
              <p:grpSpPr>
                <a:xfrm>
                  <a:off x="7564560" y="2616961"/>
                  <a:ext cx="672494" cy="517321"/>
                  <a:chOff x="6573231" y="263874"/>
                  <a:chExt cx="1719645" cy="1322850"/>
                </a:xfrm>
                <a:grpFill/>
              </p:grpSpPr>
              <p:sp>
                <p:nvSpPr>
                  <p:cNvPr id="20" name="Oval 19"/>
                  <p:cNvSpPr/>
                  <p:nvPr/>
                </p:nvSpPr>
                <p:spPr>
                  <a:xfrm rot="19451047">
                    <a:off x="6573231" y="2638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21" name="Group 20"/>
                  <p:cNvGrpSpPr/>
                  <p:nvPr/>
                </p:nvGrpSpPr>
                <p:grpSpPr>
                  <a:xfrm>
                    <a:off x="6725631" y="416274"/>
                    <a:ext cx="914400" cy="1170450"/>
                    <a:chOff x="6725631" y="416274"/>
                    <a:chExt cx="914400" cy="1170450"/>
                  </a:xfrm>
                  <a:grpFill/>
                </p:grpSpPr>
                <p:sp>
                  <p:nvSpPr>
                    <p:cNvPr id="29" name="Oval 28"/>
                    <p:cNvSpPr/>
                    <p:nvPr/>
                  </p:nvSpPr>
                  <p:spPr>
                    <a:xfrm rot="19451047">
                      <a:off x="6725631" y="4162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0" name="Oval 29"/>
                    <p:cNvSpPr/>
                    <p:nvPr/>
                  </p:nvSpPr>
                  <p:spPr>
                    <a:xfrm rot="19451047">
                      <a:off x="6878031" y="5686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1" name="Oval 30"/>
                    <p:cNvSpPr/>
                    <p:nvPr/>
                  </p:nvSpPr>
                  <p:spPr>
                    <a:xfrm rot="19451047">
                      <a:off x="7030431" y="7210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22" name="Group 21"/>
                  <p:cNvGrpSpPr/>
                  <p:nvPr/>
                </p:nvGrpSpPr>
                <p:grpSpPr>
                  <a:xfrm flipH="1">
                    <a:off x="7378476" y="326007"/>
                    <a:ext cx="914400" cy="1170450"/>
                    <a:chOff x="6725631" y="416274"/>
                    <a:chExt cx="914400" cy="1170450"/>
                  </a:xfrm>
                  <a:grpFill/>
                </p:grpSpPr>
                <p:sp>
                  <p:nvSpPr>
                    <p:cNvPr id="26" name="Oval 25"/>
                    <p:cNvSpPr/>
                    <p:nvPr/>
                  </p:nvSpPr>
                  <p:spPr>
                    <a:xfrm rot="19451047">
                      <a:off x="6725631" y="4162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7" name="Oval 26"/>
                    <p:cNvSpPr/>
                    <p:nvPr/>
                  </p:nvSpPr>
                  <p:spPr>
                    <a:xfrm rot="19451047">
                      <a:off x="6878031" y="5686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8" name="Oval 27"/>
                    <p:cNvSpPr/>
                    <p:nvPr/>
                  </p:nvSpPr>
                  <p:spPr>
                    <a:xfrm rot="19451047">
                      <a:off x="7030431" y="7210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23" name="Oval 22"/>
                  <p:cNvSpPr/>
                  <p:nvPr/>
                </p:nvSpPr>
                <p:spPr>
                  <a:xfrm>
                    <a:off x="7369647" y="884241"/>
                    <a:ext cx="161229" cy="621041"/>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4" name="Oval 23"/>
                  <p:cNvSpPr/>
                  <p:nvPr/>
                </p:nvSpPr>
                <p:spPr>
                  <a:xfrm>
                    <a:off x="7522047" y="683910"/>
                    <a:ext cx="255477" cy="846932"/>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5" name="Oval 24"/>
                  <p:cNvSpPr/>
                  <p:nvPr/>
                </p:nvSpPr>
                <p:spPr>
                  <a:xfrm>
                    <a:off x="7115647" y="683910"/>
                    <a:ext cx="255477" cy="846932"/>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grpSp>
      </p:grpSp>
      <p:grpSp>
        <p:nvGrpSpPr>
          <p:cNvPr id="43" name="Group 42"/>
          <p:cNvGrpSpPr/>
          <p:nvPr/>
        </p:nvGrpSpPr>
        <p:grpSpPr>
          <a:xfrm>
            <a:off x="9201952" y="5047225"/>
            <a:ext cx="1372250" cy="1461003"/>
            <a:chOff x="4558298" y="308014"/>
            <a:chExt cx="1372250" cy="1461003"/>
          </a:xfrm>
        </p:grpSpPr>
        <p:sp>
          <p:nvSpPr>
            <p:cNvPr id="44" name="Rectangle 43"/>
            <p:cNvSpPr/>
            <p:nvPr/>
          </p:nvSpPr>
          <p:spPr>
            <a:xfrm>
              <a:off x="4578131" y="381000"/>
              <a:ext cx="1267916" cy="1306921"/>
            </a:xfrm>
            <a:prstGeom prst="rect">
              <a:avLst/>
            </a:prstGeom>
            <a:solidFill>
              <a:schemeClr val="tx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45" name="Group 44"/>
            <p:cNvGrpSpPr/>
            <p:nvPr/>
          </p:nvGrpSpPr>
          <p:grpSpPr>
            <a:xfrm>
              <a:off x="4813706" y="473169"/>
              <a:ext cx="907872" cy="1180390"/>
              <a:chOff x="6342763" y="1005310"/>
              <a:chExt cx="1489094" cy="1936079"/>
            </a:xfrm>
            <a:solidFill>
              <a:schemeClr val="accent1">
                <a:lumMod val="20000"/>
                <a:lumOff val="80000"/>
              </a:schemeClr>
            </a:solidFill>
          </p:grpSpPr>
          <p:sp>
            <p:nvSpPr>
              <p:cNvPr id="47" name="Trapezoid 34"/>
              <p:cNvSpPr/>
              <p:nvPr/>
            </p:nvSpPr>
            <p:spPr>
              <a:xfrm>
                <a:off x="6600413" y="2331477"/>
                <a:ext cx="908194" cy="609912"/>
              </a:xfrm>
              <a:prstGeom prst="trapezoid">
                <a:avLst>
                  <a:gd name="adj" fmla="val 53549"/>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8" name="Cloud 36"/>
              <p:cNvSpPr/>
              <p:nvPr/>
            </p:nvSpPr>
            <p:spPr>
              <a:xfrm>
                <a:off x="6342763" y="1290728"/>
                <a:ext cx="535784" cy="1079726"/>
              </a:xfrm>
              <a:prstGeom prst="cloud">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9" name="Cloud 37"/>
              <p:cNvSpPr/>
              <p:nvPr/>
            </p:nvSpPr>
            <p:spPr>
              <a:xfrm rot="21175570">
                <a:off x="7229101" y="1316412"/>
                <a:ext cx="602756" cy="1112243"/>
              </a:xfrm>
              <a:prstGeom prst="cloud">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0" name="Oval 38"/>
              <p:cNvSpPr/>
              <p:nvPr/>
            </p:nvSpPr>
            <p:spPr>
              <a:xfrm>
                <a:off x="6543681" y="1236741"/>
                <a:ext cx="1071565" cy="1295671"/>
              </a:xfrm>
              <a:prstGeom prst="ellips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1" name="Cloud 37"/>
              <p:cNvSpPr/>
              <p:nvPr/>
            </p:nvSpPr>
            <p:spPr>
              <a:xfrm rot="21175570">
                <a:off x="6357849" y="1005310"/>
                <a:ext cx="1256901" cy="703425"/>
              </a:xfrm>
              <a:prstGeom prst="cloud">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2" name="Cloud 42"/>
              <p:cNvSpPr/>
              <p:nvPr/>
            </p:nvSpPr>
            <p:spPr>
              <a:xfrm rot="21175570">
                <a:off x="6564468" y="1935244"/>
                <a:ext cx="1007702" cy="906624"/>
              </a:xfrm>
              <a:prstGeom prst="cloud">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3" name="Oval 43"/>
              <p:cNvSpPr/>
              <p:nvPr/>
            </p:nvSpPr>
            <p:spPr>
              <a:xfrm rot="5225831">
                <a:off x="7007769" y="2073371"/>
                <a:ext cx="118598" cy="278562"/>
              </a:xfrm>
              <a:prstGeom prst="ellips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46" name="Frame 45"/>
            <p:cNvSpPr/>
            <p:nvPr/>
          </p:nvSpPr>
          <p:spPr>
            <a:xfrm>
              <a:off x="4558298" y="308014"/>
              <a:ext cx="1372250" cy="1461003"/>
            </a:xfrm>
            <a:prstGeom prst="frame">
              <a:avLst>
                <a:gd name="adj1" fmla="val 10081"/>
              </a:avLst>
            </a:prstGeom>
            <a:solidFill>
              <a:schemeClr val="tx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grpSp>
      <p:sp>
        <p:nvSpPr>
          <p:cNvPr id="3" name="Rectangle 2"/>
          <p:cNvSpPr/>
          <p:nvPr/>
        </p:nvSpPr>
        <p:spPr>
          <a:xfrm>
            <a:off x="3865013" y="1452124"/>
            <a:ext cx="4023525" cy="1477328"/>
          </a:xfrm>
          <a:prstGeom prst="rect">
            <a:avLst/>
          </a:prstGeom>
        </p:spPr>
        <p:txBody>
          <a:bodyPr wrap="square">
            <a:spAutoFit/>
          </a:bodyPr>
          <a:lstStyle/>
          <a:p>
            <a:r>
              <a:rPr lang="en-US" dirty="0">
                <a:solidFill>
                  <a:schemeClr val="bg1"/>
                </a:solidFill>
                <a:latin typeface="Calibri" panose="020F0502020204030204" pitchFamily="34" charset="0"/>
              </a:rPr>
              <a:t>Hezekiah needed to choose whether to believe the words of the prophet Isaiah and trust in the Lord or to believe the words of </a:t>
            </a:r>
            <a:r>
              <a:rPr lang="en-US" dirty="0" err="1">
                <a:solidFill>
                  <a:schemeClr val="bg1"/>
                </a:solidFill>
                <a:latin typeface="Calibri" panose="020F0502020204030204" pitchFamily="34" charset="0"/>
              </a:rPr>
              <a:t>Rab-shakeh</a:t>
            </a:r>
            <a:r>
              <a:rPr lang="en-US" dirty="0">
                <a:solidFill>
                  <a:schemeClr val="bg1"/>
                </a:solidFill>
                <a:latin typeface="Calibri" panose="020F0502020204030204" pitchFamily="34" charset="0"/>
              </a:rPr>
              <a:t> and surrender the city of Jerusalem.</a:t>
            </a:r>
          </a:p>
        </p:txBody>
      </p:sp>
      <p:grpSp>
        <p:nvGrpSpPr>
          <p:cNvPr id="4" name="Group 3"/>
          <p:cNvGrpSpPr/>
          <p:nvPr/>
        </p:nvGrpSpPr>
        <p:grpSpPr>
          <a:xfrm>
            <a:off x="8696906" y="1410027"/>
            <a:ext cx="1770504" cy="1838520"/>
            <a:chOff x="8766839" y="2204610"/>
            <a:chExt cx="1770504" cy="1838520"/>
          </a:xfrm>
        </p:grpSpPr>
        <p:grpSp>
          <p:nvGrpSpPr>
            <p:cNvPr id="55" name="Group 54"/>
            <p:cNvGrpSpPr/>
            <p:nvPr/>
          </p:nvGrpSpPr>
          <p:grpSpPr>
            <a:xfrm>
              <a:off x="8766839" y="2582127"/>
              <a:ext cx="1372250" cy="1461003"/>
              <a:chOff x="6656938" y="344018"/>
              <a:chExt cx="1372250" cy="1461003"/>
            </a:xfrm>
          </p:grpSpPr>
          <p:sp>
            <p:nvSpPr>
              <p:cNvPr id="56" name="Rectangle 55"/>
              <p:cNvSpPr/>
              <p:nvPr/>
            </p:nvSpPr>
            <p:spPr>
              <a:xfrm>
                <a:off x="6712072" y="415934"/>
                <a:ext cx="1267916" cy="1306921"/>
              </a:xfrm>
              <a:prstGeom prst="rect">
                <a:avLst/>
              </a:prstGeom>
              <a:solidFill>
                <a:schemeClr val="tx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7" name="Frame 56"/>
              <p:cNvSpPr/>
              <p:nvPr/>
            </p:nvSpPr>
            <p:spPr>
              <a:xfrm>
                <a:off x="6656938" y="344018"/>
                <a:ext cx="1372250" cy="1461003"/>
              </a:xfrm>
              <a:prstGeom prst="frame">
                <a:avLst>
                  <a:gd name="adj1" fmla="val 10081"/>
                </a:avLst>
              </a:prstGeom>
              <a:solidFill>
                <a:schemeClr val="tx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grpSp>
            <p:nvGrpSpPr>
              <p:cNvPr id="58" name="Group 57"/>
              <p:cNvGrpSpPr/>
              <p:nvPr/>
            </p:nvGrpSpPr>
            <p:grpSpPr>
              <a:xfrm>
                <a:off x="6840987" y="572723"/>
                <a:ext cx="1004151" cy="1069234"/>
                <a:chOff x="6339112" y="1892451"/>
                <a:chExt cx="2071267" cy="2205514"/>
              </a:xfrm>
              <a:solidFill>
                <a:schemeClr val="accent1">
                  <a:lumMod val="20000"/>
                  <a:lumOff val="80000"/>
                </a:schemeClr>
              </a:solidFill>
            </p:grpSpPr>
            <p:sp>
              <p:nvSpPr>
                <p:cNvPr id="59" name="Cloud 58"/>
                <p:cNvSpPr/>
                <p:nvPr/>
              </p:nvSpPr>
              <p:spPr>
                <a:xfrm rot="2502709" flipH="1">
                  <a:off x="6339112" y="2311292"/>
                  <a:ext cx="1067937" cy="1367831"/>
                </a:xfrm>
                <a:prstGeom prst="clou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60" name="Group 59"/>
                <p:cNvGrpSpPr/>
                <p:nvPr/>
              </p:nvGrpSpPr>
              <p:grpSpPr>
                <a:xfrm>
                  <a:off x="6536884" y="1892451"/>
                  <a:ext cx="1873495" cy="2205514"/>
                  <a:chOff x="6536884" y="1892451"/>
                  <a:chExt cx="1873495" cy="2205514"/>
                </a:xfrm>
                <a:grpFill/>
              </p:grpSpPr>
              <p:sp>
                <p:nvSpPr>
                  <p:cNvPr id="61" name="Cloud 60"/>
                  <p:cNvSpPr/>
                  <p:nvPr/>
                </p:nvSpPr>
                <p:spPr>
                  <a:xfrm rot="20132220">
                    <a:off x="7524146" y="2307721"/>
                    <a:ext cx="886233" cy="1306502"/>
                  </a:xfrm>
                  <a:prstGeom prst="clou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2" name="Trapezoid 61"/>
                  <p:cNvSpPr/>
                  <p:nvPr/>
                </p:nvSpPr>
                <p:spPr>
                  <a:xfrm>
                    <a:off x="6786036" y="3494713"/>
                    <a:ext cx="1067344" cy="603252"/>
                  </a:xfrm>
                  <a:prstGeom prst="trapezoi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3" name="Oval 62"/>
                  <p:cNvSpPr/>
                  <p:nvPr/>
                </p:nvSpPr>
                <p:spPr>
                  <a:xfrm>
                    <a:off x="7131270" y="3297895"/>
                    <a:ext cx="516238" cy="524843"/>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4" name="Oval 63"/>
                  <p:cNvSpPr/>
                  <p:nvPr/>
                </p:nvSpPr>
                <p:spPr>
                  <a:xfrm>
                    <a:off x="6654824" y="2230945"/>
                    <a:ext cx="1574530" cy="1329372"/>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5" name="Cloud 64"/>
                  <p:cNvSpPr/>
                  <p:nvPr/>
                </p:nvSpPr>
                <p:spPr>
                  <a:xfrm rot="16470926" flipH="1">
                    <a:off x="6894339" y="2858868"/>
                    <a:ext cx="969842" cy="1128605"/>
                  </a:xfrm>
                  <a:prstGeom prst="clou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6" name="Oval 65"/>
                  <p:cNvSpPr/>
                  <p:nvPr/>
                </p:nvSpPr>
                <p:spPr>
                  <a:xfrm>
                    <a:off x="7239810" y="3058277"/>
                    <a:ext cx="248607" cy="15617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67" name="Group 66"/>
                  <p:cNvGrpSpPr/>
                  <p:nvPr/>
                </p:nvGrpSpPr>
                <p:grpSpPr>
                  <a:xfrm>
                    <a:off x="6536884" y="1892451"/>
                    <a:ext cx="1702218" cy="752544"/>
                    <a:chOff x="1239442" y="2583838"/>
                    <a:chExt cx="1535084" cy="678655"/>
                  </a:xfrm>
                  <a:grpFill/>
                </p:grpSpPr>
                <p:sp>
                  <p:nvSpPr>
                    <p:cNvPr id="68" name="Rounded Rectangle 67"/>
                    <p:cNvSpPr/>
                    <p:nvPr/>
                  </p:nvSpPr>
                  <p:spPr>
                    <a:xfrm>
                      <a:off x="1239442" y="2984838"/>
                      <a:ext cx="1535084" cy="276558"/>
                    </a:xfrm>
                    <a:prstGeom prst="roundRect">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9" name="Regular Pentagon 68"/>
                    <p:cNvSpPr/>
                    <p:nvPr/>
                  </p:nvSpPr>
                  <p:spPr>
                    <a:xfrm>
                      <a:off x="1807497" y="2583838"/>
                      <a:ext cx="491369" cy="408386"/>
                    </a:xfrm>
                    <a:prstGeom prst="pentag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0" name="Regular Pentagon 69"/>
                    <p:cNvSpPr/>
                    <p:nvPr/>
                  </p:nvSpPr>
                  <p:spPr>
                    <a:xfrm>
                      <a:off x="1328217" y="2712925"/>
                      <a:ext cx="329982" cy="274254"/>
                    </a:xfrm>
                    <a:prstGeom prst="pentag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1" name="Regular Pentagon 70"/>
                    <p:cNvSpPr/>
                    <p:nvPr/>
                  </p:nvSpPr>
                  <p:spPr>
                    <a:xfrm>
                      <a:off x="2385544" y="2708757"/>
                      <a:ext cx="329982" cy="274254"/>
                    </a:xfrm>
                    <a:prstGeom prst="pentag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2" name="Diamond 71"/>
                    <p:cNvSpPr/>
                    <p:nvPr/>
                  </p:nvSpPr>
                  <p:spPr>
                    <a:xfrm>
                      <a:off x="1982582" y="2684447"/>
                      <a:ext cx="114300" cy="274254"/>
                    </a:xfrm>
                    <a:prstGeom prst="diamon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3" name="Diamond 72"/>
                    <p:cNvSpPr/>
                    <p:nvPr/>
                  </p:nvSpPr>
                  <p:spPr>
                    <a:xfrm>
                      <a:off x="1494521" y="2975696"/>
                      <a:ext cx="274391" cy="274254"/>
                    </a:xfrm>
                    <a:prstGeom prst="diamon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4" name="Diamond 73"/>
                    <p:cNvSpPr/>
                    <p:nvPr/>
                  </p:nvSpPr>
                  <p:spPr>
                    <a:xfrm>
                      <a:off x="1752775" y="2988239"/>
                      <a:ext cx="274391" cy="274254"/>
                    </a:xfrm>
                    <a:prstGeom prst="diamon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5" name="Diamond 74"/>
                    <p:cNvSpPr/>
                    <p:nvPr/>
                  </p:nvSpPr>
                  <p:spPr>
                    <a:xfrm>
                      <a:off x="2017838" y="2979774"/>
                      <a:ext cx="274391" cy="274254"/>
                    </a:xfrm>
                    <a:prstGeom prst="diamon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6" name="Diamond 75"/>
                    <p:cNvSpPr/>
                    <p:nvPr/>
                  </p:nvSpPr>
                  <p:spPr>
                    <a:xfrm>
                      <a:off x="2274465" y="2979774"/>
                      <a:ext cx="274391" cy="274254"/>
                    </a:xfrm>
                    <a:prstGeom prst="diamon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grpSp>
        </p:grpSp>
        <p:sp>
          <p:nvSpPr>
            <p:cNvPr id="77" name="Rectangle 76"/>
            <p:cNvSpPr/>
            <p:nvPr/>
          </p:nvSpPr>
          <p:spPr>
            <a:xfrm>
              <a:off x="8766839" y="2204610"/>
              <a:ext cx="1770504" cy="400110"/>
            </a:xfrm>
            <a:prstGeom prst="rect">
              <a:avLst/>
            </a:prstGeom>
          </p:spPr>
          <p:txBody>
            <a:bodyPr wrap="square">
              <a:spAutoFit/>
            </a:bodyPr>
            <a:lstStyle/>
            <a:p>
              <a:r>
                <a:rPr lang="en-US" sz="2000" dirty="0">
                  <a:solidFill>
                    <a:schemeClr val="bg1"/>
                  </a:solidFill>
                  <a:latin typeface="Calibri" panose="020F0502020204030204" pitchFamily="34" charset="0"/>
                </a:rPr>
                <a:t>Hezekiah</a:t>
              </a:r>
            </a:p>
          </p:txBody>
        </p:sp>
      </p:grpSp>
      <p:sp>
        <p:nvSpPr>
          <p:cNvPr id="4096" name="Rectangle 4095"/>
          <p:cNvSpPr/>
          <p:nvPr/>
        </p:nvSpPr>
        <p:spPr>
          <a:xfrm>
            <a:off x="3247599" y="5706796"/>
            <a:ext cx="6096000" cy="646331"/>
          </a:xfrm>
          <a:prstGeom prst="rect">
            <a:avLst/>
          </a:prstGeom>
        </p:spPr>
        <p:txBody>
          <a:bodyPr>
            <a:spAutoFit/>
          </a:bodyPr>
          <a:lstStyle/>
          <a:p>
            <a:r>
              <a:rPr lang="en-US" dirty="0">
                <a:solidFill>
                  <a:schemeClr val="bg1"/>
                </a:solidFill>
                <a:latin typeface="Calibri" panose="020F0502020204030204" pitchFamily="34" charset="0"/>
              </a:rPr>
              <a:t>Isaiah again reassured Hezekiah that the Lord would defend Jerusalem against the Assyrian army.</a:t>
            </a:r>
          </a:p>
        </p:txBody>
      </p:sp>
      <p:sp>
        <p:nvSpPr>
          <p:cNvPr id="4098" name="Rectangle 4097"/>
          <p:cNvSpPr/>
          <p:nvPr/>
        </p:nvSpPr>
        <p:spPr>
          <a:xfrm>
            <a:off x="3419266" y="3323170"/>
            <a:ext cx="6096000" cy="1754326"/>
          </a:xfrm>
          <a:prstGeom prst="rect">
            <a:avLst/>
          </a:prstGeom>
        </p:spPr>
        <p:txBody>
          <a:bodyPr>
            <a:spAutoFit/>
          </a:bodyPr>
          <a:lstStyle/>
          <a:p>
            <a:r>
              <a:rPr lang="en-US" dirty="0">
                <a:solidFill>
                  <a:schemeClr val="bg1"/>
                </a:solidFill>
                <a:latin typeface="Calibri" panose="020F0502020204030204" pitchFamily="34" charset="0"/>
              </a:rPr>
              <a:t>Hezekiah:</a:t>
            </a:r>
          </a:p>
          <a:p>
            <a:pPr marL="342900" indent="-342900">
              <a:buAutoNum type="arabicPeriod"/>
            </a:pPr>
            <a:r>
              <a:rPr lang="en-US" dirty="0">
                <a:solidFill>
                  <a:schemeClr val="bg1"/>
                </a:solidFill>
                <a:latin typeface="Calibri" panose="020F0502020204030204" pitchFamily="34" charset="0"/>
              </a:rPr>
              <a:t>Went to the temple</a:t>
            </a:r>
          </a:p>
          <a:p>
            <a:pPr marL="342900" indent="-342900">
              <a:buAutoNum type="arabicPeriod"/>
            </a:pPr>
            <a:endParaRPr lang="en-US" dirty="0">
              <a:solidFill>
                <a:schemeClr val="bg1"/>
              </a:solidFill>
              <a:latin typeface="Calibri" panose="020F0502020204030204" pitchFamily="34" charset="0"/>
            </a:endParaRPr>
          </a:p>
          <a:p>
            <a:pPr marL="342900" indent="-342900">
              <a:buAutoNum type="arabicPeriod"/>
            </a:pPr>
            <a:r>
              <a:rPr lang="en-US" dirty="0">
                <a:solidFill>
                  <a:schemeClr val="bg1"/>
                </a:solidFill>
                <a:latin typeface="Calibri" panose="020F0502020204030204" pitchFamily="34" charset="0"/>
              </a:rPr>
              <a:t>He sought the counsel of the prophet</a:t>
            </a:r>
          </a:p>
          <a:p>
            <a:pPr marL="342900" indent="-342900">
              <a:buAutoNum type="arabicPeriod"/>
            </a:pPr>
            <a:endParaRPr lang="en-US" dirty="0">
              <a:solidFill>
                <a:schemeClr val="bg1"/>
              </a:solidFill>
              <a:latin typeface="Calibri" panose="020F0502020204030204" pitchFamily="34" charset="0"/>
            </a:endParaRPr>
          </a:p>
          <a:p>
            <a:pPr marL="342900" indent="-342900">
              <a:buAutoNum type="arabicPeriod"/>
            </a:pPr>
            <a:r>
              <a:rPr lang="en-US" dirty="0">
                <a:solidFill>
                  <a:schemeClr val="bg1"/>
                </a:solidFill>
                <a:latin typeface="Calibri" panose="020F0502020204030204" pitchFamily="34" charset="0"/>
              </a:rPr>
              <a:t>He prayed to the Lord</a:t>
            </a:r>
          </a:p>
        </p:txBody>
      </p:sp>
    </p:spTree>
    <p:extLst>
      <p:ext uri="{BB962C8B-B14F-4D97-AF65-F5344CB8AC3E}">
        <p14:creationId xmlns:p14="http://schemas.microsoft.com/office/powerpoint/2010/main" val="211892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 grpId="0"/>
      <p:bldP spid="409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Isaiah’s Prophecy</a:t>
            </a:r>
          </a:p>
        </p:txBody>
      </p:sp>
      <p:sp>
        <p:nvSpPr>
          <p:cNvPr id="54" name="TextBox 53"/>
          <p:cNvSpPr txBox="1"/>
          <p:nvPr/>
        </p:nvSpPr>
        <p:spPr>
          <a:xfrm>
            <a:off x="-1" y="6488668"/>
            <a:ext cx="3195873" cy="369332"/>
          </a:xfrm>
          <a:prstGeom prst="rect">
            <a:avLst/>
          </a:prstGeom>
          <a:noFill/>
        </p:spPr>
        <p:txBody>
          <a:bodyPr wrap="square" rtlCol="0">
            <a:spAutoFit/>
          </a:bodyPr>
          <a:lstStyle/>
          <a:p>
            <a:r>
              <a:rPr lang="en-US" dirty="0">
                <a:solidFill>
                  <a:schemeClr val="bg1"/>
                </a:solidFill>
                <a:latin typeface="Calibri" panose="020F0502020204030204" pitchFamily="34" charset="0"/>
              </a:rPr>
              <a:t>2 Kings 19:30-31</a:t>
            </a:r>
          </a:p>
        </p:txBody>
      </p:sp>
      <p:sp>
        <p:nvSpPr>
          <p:cNvPr id="3" name="Rectangle 2"/>
          <p:cNvSpPr/>
          <p:nvPr/>
        </p:nvSpPr>
        <p:spPr>
          <a:xfrm>
            <a:off x="3443434" y="1707708"/>
            <a:ext cx="4303021" cy="3046988"/>
          </a:xfrm>
          <a:prstGeom prst="rect">
            <a:avLst/>
          </a:prstGeom>
        </p:spPr>
        <p:txBody>
          <a:bodyPr wrap="square">
            <a:spAutoFit/>
          </a:bodyPr>
          <a:lstStyle/>
          <a:p>
            <a:r>
              <a:rPr lang="en-US" sz="3200" i="1" dirty="0">
                <a:solidFill>
                  <a:srgbClr val="FFFF00"/>
                </a:solidFill>
                <a:latin typeface="Calibri" panose="020F0502020204030204" pitchFamily="34" charset="0"/>
              </a:rPr>
              <a:t>For out of Jerusalem shall go forth a remnant, and they that escape out of mount Zion: the zeal of the </a:t>
            </a:r>
            <a:r>
              <a:rPr lang="en-US" sz="3200" i="1" cap="small" dirty="0">
                <a:solidFill>
                  <a:srgbClr val="FFFF00"/>
                </a:solidFill>
                <a:latin typeface="Calibri" panose="020F0502020204030204" pitchFamily="34" charset="0"/>
              </a:rPr>
              <a:t>Lord</a:t>
            </a:r>
            <a:r>
              <a:rPr lang="en-US" sz="3200" i="1" dirty="0">
                <a:solidFill>
                  <a:srgbClr val="FFFF00"/>
                </a:solidFill>
                <a:latin typeface="Calibri" panose="020F0502020204030204" pitchFamily="34" charset="0"/>
              </a:rPr>
              <a:t> of hosts shall do this.</a:t>
            </a:r>
          </a:p>
        </p:txBody>
      </p:sp>
      <p:pic>
        <p:nvPicPr>
          <p:cNvPr id="2052" name="Picture 4" descr="https://www.lds.org/bc/content/shared/content/images/gospel-library/manual/35666/35666_all_005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6455" y="1442565"/>
            <a:ext cx="428625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blog.utahscouts.org/wp-content/uploads/2014/10/Nep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99" y="1598573"/>
            <a:ext cx="3049924" cy="29823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media-cache-ak0.pinimg.com/236x/19/6a/4a/196a4aaaff688ee9a9fab15ed5f285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2735" y="4680852"/>
            <a:ext cx="1407862" cy="19924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16109" y="952242"/>
            <a:ext cx="6096000" cy="646331"/>
          </a:xfrm>
          <a:prstGeom prst="rect">
            <a:avLst/>
          </a:prstGeom>
        </p:spPr>
        <p:txBody>
          <a:bodyPr>
            <a:spAutoFit/>
          </a:bodyPr>
          <a:lstStyle/>
          <a:p>
            <a:r>
              <a:rPr lang="en-US" i="1" dirty="0">
                <a:solidFill>
                  <a:srgbClr val="FFFF00"/>
                </a:solidFill>
                <a:latin typeface="Calibri" panose="020F0502020204030204" pitchFamily="34" charset="0"/>
              </a:rPr>
              <a:t>And the remnant that is escaped of the house of Judah shall yet again take root downward, and bear fruit upward.</a:t>
            </a:r>
          </a:p>
        </p:txBody>
      </p:sp>
      <p:pic>
        <p:nvPicPr>
          <p:cNvPr id="2058" name="Picture 10" descr="http://bookofmormonresearch.org/files/2010/08/lehi-nephi-mormon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1604" y="4726869"/>
            <a:ext cx="1414087" cy="1974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53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500"/>
                                        <p:tgtEl>
                                          <p:spTgt spid="2054"/>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par>
                                <p:cTn id="14" presetID="10" presetClass="entr" presetSubtype="0" fill="hold" nodeType="withEffect">
                                  <p:stCondLst>
                                    <p:cond delay="0"/>
                                  </p:stCondLst>
                                  <p:childTnLst>
                                    <p:set>
                                      <p:cBhvr>
                                        <p:cTn id="15" dur="1" fill="hold">
                                          <p:stCondLst>
                                            <p:cond delay="0"/>
                                          </p:stCondLst>
                                        </p:cTn>
                                        <p:tgtEl>
                                          <p:spTgt spid="2058"/>
                                        </p:tgtEl>
                                        <p:attrNameLst>
                                          <p:attrName>style.visibility</p:attrName>
                                        </p:attrNameLst>
                                      </p:cBhvr>
                                      <p:to>
                                        <p:strVal val="visible"/>
                                      </p:to>
                                    </p:set>
                                    <p:animEffect transition="in" filter="fade">
                                      <p:cBhvr>
                                        <p:cTn id="16" dur="500"/>
                                        <p:tgtEl>
                                          <p:spTgt spid="2058"/>
                                        </p:tgtEl>
                                      </p:cBhvr>
                                    </p:animEffect>
                                  </p:childTnLst>
                                </p:cTn>
                              </p:par>
                              <p:par>
                                <p:cTn id="17" presetID="10" presetClass="entr" presetSubtype="0" fill="hold" nodeType="withEffect">
                                  <p:stCondLst>
                                    <p:cond delay="0"/>
                                  </p:stCondLst>
                                  <p:childTnLst>
                                    <p:set>
                                      <p:cBhvr>
                                        <p:cTn id="18" dur="1" fill="hold">
                                          <p:stCondLst>
                                            <p:cond delay="0"/>
                                          </p:stCondLst>
                                        </p:cTn>
                                        <p:tgtEl>
                                          <p:spTgt spid="2056"/>
                                        </p:tgtEl>
                                        <p:attrNameLst>
                                          <p:attrName>style.visibility</p:attrName>
                                        </p:attrNameLst>
                                      </p:cBhvr>
                                      <p:to>
                                        <p:strVal val="visible"/>
                                      </p:to>
                                    </p:set>
                                    <p:animEffect transition="in" filter="fade">
                                      <p:cBhvr>
                                        <p:cTn id="19"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D9ADF-AA29-701B-7490-970C726C8DD1}"/>
            </a:ext>
          </a:extLst>
        </p:cNvPr>
        <p:cNvGrpSpPr/>
        <p:nvPr/>
      </p:nvGrpSpPr>
      <p:grpSpPr>
        <a:xfrm>
          <a:off x="0" y="0"/>
          <a:ext cx="0" cy="0"/>
          <a:chOff x="0" y="0"/>
          <a:chExt cx="0" cy="0"/>
        </a:xfrm>
      </p:grpSpPr>
      <p:pic>
        <p:nvPicPr>
          <p:cNvPr id="1026" name="Picture 2" descr="http://wiccny.org/wp-content/uploads/2015/11/red-background1.jpg">
            <a:extLst>
              <a:ext uri="{FF2B5EF4-FFF2-40B4-BE49-F238E27FC236}">
                <a16:creationId xmlns:a16="http://schemas.microsoft.com/office/drawing/2014/main" id="{6D73784D-CC31-C7FE-D69B-7E3BF83EC4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E78804-5B95-D702-D600-E86AF35AEB11}"/>
              </a:ext>
            </a:extLst>
          </p:cNvPr>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Deliver</a:t>
            </a:r>
          </a:p>
        </p:txBody>
      </p:sp>
      <p:sp>
        <p:nvSpPr>
          <p:cNvPr id="54" name="TextBox 53">
            <a:extLst>
              <a:ext uri="{FF2B5EF4-FFF2-40B4-BE49-F238E27FC236}">
                <a16:creationId xmlns:a16="http://schemas.microsoft.com/office/drawing/2014/main" id="{293A9BB3-0E9C-2D7C-E26A-46EEF25CBCBC}"/>
              </a:ext>
            </a:extLst>
          </p:cNvPr>
          <p:cNvSpPr txBox="1"/>
          <p:nvPr/>
        </p:nvSpPr>
        <p:spPr>
          <a:xfrm>
            <a:off x="-1" y="6488668"/>
            <a:ext cx="3195873" cy="369332"/>
          </a:xfrm>
          <a:prstGeom prst="rect">
            <a:avLst/>
          </a:prstGeom>
          <a:noFill/>
        </p:spPr>
        <p:txBody>
          <a:bodyPr wrap="square" rtlCol="0">
            <a:spAutoFit/>
          </a:bodyPr>
          <a:lstStyle/>
          <a:p>
            <a:r>
              <a:rPr lang="en-US" dirty="0">
                <a:solidFill>
                  <a:schemeClr val="bg1"/>
                </a:solidFill>
                <a:latin typeface="Calibri" panose="020F0502020204030204" pitchFamily="34" charset="0"/>
              </a:rPr>
              <a:t>2 Kings 19:34</a:t>
            </a:r>
          </a:p>
        </p:txBody>
      </p:sp>
      <p:sp>
        <p:nvSpPr>
          <p:cNvPr id="3" name="Rectangle 2">
            <a:extLst>
              <a:ext uri="{FF2B5EF4-FFF2-40B4-BE49-F238E27FC236}">
                <a16:creationId xmlns:a16="http://schemas.microsoft.com/office/drawing/2014/main" id="{077E2970-AB29-A4A1-5227-31C313D58997}"/>
              </a:ext>
            </a:extLst>
          </p:cNvPr>
          <p:cNvSpPr/>
          <p:nvPr/>
        </p:nvSpPr>
        <p:spPr>
          <a:xfrm>
            <a:off x="385932" y="1920894"/>
            <a:ext cx="2809940" cy="2554545"/>
          </a:xfrm>
          <a:prstGeom prst="rect">
            <a:avLst/>
          </a:prstGeom>
        </p:spPr>
        <p:txBody>
          <a:bodyPr wrap="square">
            <a:spAutoFit/>
          </a:bodyPr>
          <a:lstStyle/>
          <a:p>
            <a:pPr algn="ctr"/>
            <a:r>
              <a:rPr lang="en-US" sz="3200" dirty="0">
                <a:solidFill>
                  <a:schemeClr val="bg1"/>
                </a:solidFill>
                <a:latin typeface="Calibri" panose="020F0502020204030204" pitchFamily="34" charset="0"/>
              </a:rPr>
              <a:t>The Lord’s deliverance will come in His own time and his own way</a:t>
            </a:r>
          </a:p>
        </p:txBody>
      </p:sp>
      <p:sp>
        <p:nvSpPr>
          <p:cNvPr id="2" name="Rectangle 1">
            <a:extLst>
              <a:ext uri="{FF2B5EF4-FFF2-40B4-BE49-F238E27FC236}">
                <a16:creationId xmlns:a16="http://schemas.microsoft.com/office/drawing/2014/main" id="{A4584A3A-9E8B-B884-AA65-8C3A2EE1F98F}"/>
              </a:ext>
            </a:extLst>
          </p:cNvPr>
          <p:cNvSpPr/>
          <p:nvPr/>
        </p:nvSpPr>
        <p:spPr>
          <a:xfrm>
            <a:off x="3016109" y="952242"/>
            <a:ext cx="6096000" cy="646331"/>
          </a:xfrm>
          <a:prstGeom prst="rect">
            <a:avLst/>
          </a:prstGeom>
        </p:spPr>
        <p:txBody>
          <a:bodyPr>
            <a:spAutoFit/>
          </a:bodyPr>
          <a:lstStyle/>
          <a:p>
            <a:pPr algn="ctr"/>
            <a:r>
              <a:rPr lang="en-US" b="1" i="1" dirty="0">
                <a:solidFill>
                  <a:srgbClr val="FFFF00"/>
                </a:solidFill>
                <a:latin typeface="Calibri" panose="020F0502020204030204" pitchFamily="34" charset="0"/>
                <a:cs typeface="Calibri" panose="020F0502020204030204" pitchFamily="34" charset="0"/>
              </a:rPr>
              <a:t> </a:t>
            </a:r>
            <a:r>
              <a:rPr lang="en-US" i="1" dirty="0">
                <a:solidFill>
                  <a:srgbClr val="FFFF00"/>
                </a:solidFill>
                <a:latin typeface="Calibri" panose="020F0502020204030204" pitchFamily="34" charset="0"/>
                <a:cs typeface="Calibri" panose="020F0502020204030204" pitchFamily="34" charset="0"/>
              </a:rPr>
              <a:t>For I will defend this city, to save it, for mine own sake, and for my servant David’s sake.</a:t>
            </a:r>
          </a:p>
        </p:txBody>
      </p:sp>
      <p:sp>
        <p:nvSpPr>
          <p:cNvPr id="5" name="TextBox 4">
            <a:extLst>
              <a:ext uri="{FF2B5EF4-FFF2-40B4-BE49-F238E27FC236}">
                <a16:creationId xmlns:a16="http://schemas.microsoft.com/office/drawing/2014/main" id="{7D14B021-DE05-B051-AA6F-D0CE79A1754C}"/>
              </a:ext>
            </a:extLst>
          </p:cNvPr>
          <p:cNvSpPr txBox="1"/>
          <p:nvPr/>
        </p:nvSpPr>
        <p:spPr>
          <a:xfrm>
            <a:off x="5411754" y="4995883"/>
            <a:ext cx="5878286" cy="1477328"/>
          </a:xfrm>
          <a:prstGeom prst="rect">
            <a:avLst/>
          </a:prstGeom>
          <a:noFill/>
        </p:spPr>
        <p:txBody>
          <a:bodyPr wrap="square">
            <a:spAutoFit/>
          </a:bodyPr>
          <a:lstStyle/>
          <a:p>
            <a:r>
              <a:rPr lang="en-US" b="0" i="1" dirty="0">
                <a:solidFill>
                  <a:srgbClr val="FFFF00"/>
                </a:solidFill>
                <a:effectLst/>
                <a:latin typeface="Calibri" panose="020F0502020204030204" pitchFamily="34" charset="0"/>
                <a:cs typeface="Calibri" panose="020F0502020204030204" pitchFamily="34" charset="0"/>
              </a:rPr>
              <a:t>Therefore, sanctify yourselves that your minds become single to God, and the days will come that you shall see him; for he will unveil his face unto you, and it shall be in his own time, and in his own way, and according to his own will. D&amp;C 88:68</a:t>
            </a:r>
            <a:endParaRPr lang="en-US" i="1" dirty="0">
              <a:solidFill>
                <a:srgbClr val="FFFF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E22A6AD-9CC7-6733-5A61-44452A4C5B8F}"/>
              </a:ext>
            </a:extLst>
          </p:cNvPr>
          <p:cNvPicPr>
            <a:picLocks noChangeAspect="1"/>
          </p:cNvPicPr>
          <p:nvPr/>
        </p:nvPicPr>
        <p:blipFill>
          <a:blip r:embed="rId3"/>
          <a:stretch>
            <a:fillRect/>
          </a:stretch>
        </p:blipFill>
        <p:spPr>
          <a:xfrm>
            <a:off x="3472852" y="1773981"/>
            <a:ext cx="5106113" cy="2848373"/>
          </a:xfrm>
          <a:prstGeom prst="rect">
            <a:avLst/>
          </a:prstGeom>
        </p:spPr>
      </p:pic>
    </p:spTree>
    <p:extLst>
      <p:ext uri="{BB962C8B-B14F-4D97-AF65-F5344CB8AC3E}">
        <p14:creationId xmlns:p14="http://schemas.microsoft.com/office/powerpoint/2010/main" val="212894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The Lord Extends Hezekiah’s Life</a:t>
            </a:r>
          </a:p>
        </p:txBody>
      </p:sp>
      <p:sp>
        <p:nvSpPr>
          <p:cNvPr id="54" name="TextBox 53"/>
          <p:cNvSpPr txBox="1"/>
          <p:nvPr/>
        </p:nvSpPr>
        <p:spPr>
          <a:xfrm>
            <a:off x="0" y="6488668"/>
            <a:ext cx="2396230" cy="369332"/>
          </a:xfrm>
          <a:prstGeom prst="rect">
            <a:avLst/>
          </a:prstGeom>
          <a:noFill/>
        </p:spPr>
        <p:txBody>
          <a:bodyPr wrap="square" rtlCol="0">
            <a:spAutoFit/>
          </a:bodyPr>
          <a:lstStyle/>
          <a:p>
            <a:r>
              <a:rPr lang="en-US" dirty="0">
                <a:solidFill>
                  <a:schemeClr val="bg1"/>
                </a:solidFill>
                <a:latin typeface="Calibri" panose="020F0502020204030204" pitchFamily="34" charset="0"/>
              </a:rPr>
              <a:t>2 Kings 20:1-7</a:t>
            </a:r>
          </a:p>
        </p:txBody>
      </p:sp>
      <p:pic>
        <p:nvPicPr>
          <p:cNvPr id="2" name="Picture 2" descr="http://bibleencyclopedia.com/gs400px/stdas04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3141" y="1156695"/>
            <a:ext cx="2947154" cy="35401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1133" y="1606618"/>
            <a:ext cx="6096000" cy="923330"/>
          </a:xfrm>
          <a:prstGeom prst="rect">
            <a:avLst/>
          </a:prstGeom>
        </p:spPr>
        <p:txBody>
          <a:bodyPr>
            <a:spAutoFit/>
          </a:bodyPr>
          <a:lstStyle/>
          <a:p>
            <a:r>
              <a:rPr lang="en-US" i="1" dirty="0">
                <a:solidFill>
                  <a:srgbClr val="FFFF00"/>
                </a:solidFill>
                <a:latin typeface="Calibri" panose="020F0502020204030204" pitchFamily="34" charset="0"/>
              </a:rPr>
              <a:t>I beseech thee, O </a:t>
            </a:r>
            <a:r>
              <a:rPr lang="en-US" i="1" cap="small" dirty="0">
                <a:solidFill>
                  <a:srgbClr val="FFFF00"/>
                </a:solidFill>
                <a:latin typeface="Calibri" panose="020F0502020204030204" pitchFamily="34" charset="0"/>
              </a:rPr>
              <a:t>Lord</a:t>
            </a:r>
            <a:r>
              <a:rPr lang="en-US" i="1" dirty="0">
                <a:solidFill>
                  <a:srgbClr val="FFFF00"/>
                </a:solidFill>
                <a:latin typeface="Calibri" panose="020F0502020204030204" pitchFamily="34" charset="0"/>
              </a:rPr>
              <a:t>, remember now how I have walked before thee in truth and with a perfect heart, and have done that which is good in thy sight. And Hezekiah wept sore.</a:t>
            </a:r>
          </a:p>
        </p:txBody>
      </p:sp>
      <p:sp>
        <p:nvSpPr>
          <p:cNvPr id="4" name="Rectangle 3"/>
          <p:cNvSpPr/>
          <p:nvPr/>
        </p:nvSpPr>
        <p:spPr>
          <a:xfrm>
            <a:off x="1374774" y="3429000"/>
            <a:ext cx="6096000" cy="1754326"/>
          </a:xfrm>
          <a:prstGeom prst="rect">
            <a:avLst/>
          </a:prstGeom>
        </p:spPr>
        <p:txBody>
          <a:bodyPr>
            <a:spAutoFit/>
          </a:bodyPr>
          <a:lstStyle/>
          <a:p>
            <a:pPr fontAlgn="base"/>
            <a:r>
              <a:rPr lang="en-US" i="1" dirty="0">
                <a:solidFill>
                  <a:srgbClr val="FFFF00"/>
                </a:solidFill>
                <a:latin typeface="Calibri" panose="020F0502020204030204" pitchFamily="34" charset="0"/>
              </a:rPr>
              <a:t>I have heard thy prayer, I have seen thy tears: behold, I will </a:t>
            </a:r>
            <a:r>
              <a:rPr lang="en-US" i="1" dirty="0" err="1">
                <a:solidFill>
                  <a:srgbClr val="FFFF00"/>
                </a:solidFill>
                <a:latin typeface="Calibri" panose="020F0502020204030204" pitchFamily="34" charset="0"/>
              </a:rPr>
              <a:t>healthee</a:t>
            </a:r>
            <a:r>
              <a:rPr lang="en-US" i="1" dirty="0">
                <a:solidFill>
                  <a:srgbClr val="FFFF00"/>
                </a:solidFill>
                <a:latin typeface="Calibri" panose="020F0502020204030204" pitchFamily="34" charset="0"/>
              </a:rPr>
              <a:t>: on the third day thou shalt go up unto the house of the </a:t>
            </a:r>
            <a:r>
              <a:rPr lang="en-US" i="1" cap="small" dirty="0">
                <a:solidFill>
                  <a:srgbClr val="FFFF00"/>
                </a:solidFill>
                <a:latin typeface="Calibri" panose="020F0502020204030204" pitchFamily="34" charset="0"/>
              </a:rPr>
              <a:t>Lord</a:t>
            </a:r>
            <a:r>
              <a:rPr lang="en-US" i="1" dirty="0">
                <a:solidFill>
                  <a:srgbClr val="FFFF00"/>
                </a:solidFill>
                <a:latin typeface="Calibri" panose="020F0502020204030204" pitchFamily="34" charset="0"/>
              </a:rPr>
              <a:t>.</a:t>
            </a:r>
          </a:p>
          <a:p>
            <a:pPr fontAlgn="base"/>
            <a:endParaRPr lang="en-US" i="1" dirty="0">
              <a:solidFill>
                <a:srgbClr val="FFFF00"/>
              </a:solidFill>
              <a:latin typeface="Calibri" panose="020F0502020204030204" pitchFamily="34" charset="0"/>
            </a:endParaRPr>
          </a:p>
          <a:p>
            <a:pPr fontAlgn="base"/>
            <a:endParaRPr lang="en-US" i="1" dirty="0">
              <a:solidFill>
                <a:srgbClr val="FFFF00"/>
              </a:solidFill>
              <a:latin typeface="Calibri" panose="020F0502020204030204" pitchFamily="34" charset="0"/>
            </a:endParaRPr>
          </a:p>
          <a:p>
            <a:pPr fontAlgn="base"/>
            <a:r>
              <a:rPr lang="en-US" i="1" dirty="0">
                <a:solidFill>
                  <a:srgbClr val="FFFF00"/>
                </a:solidFill>
                <a:latin typeface="Calibri" panose="020F0502020204030204" pitchFamily="34" charset="0"/>
              </a:rPr>
              <a:t>And I will add unto thy days fifteen years; </a:t>
            </a:r>
            <a:endParaRPr lang="en-US" b="0" i="1" dirty="0">
              <a:solidFill>
                <a:srgbClr val="FFFF00"/>
              </a:solidFill>
              <a:effectLst/>
              <a:latin typeface="Calibri" panose="020F0502020204030204" pitchFamily="34" charset="0"/>
            </a:endParaRPr>
          </a:p>
        </p:txBody>
      </p:sp>
      <p:pic>
        <p:nvPicPr>
          <p:cNvPr id="3076" name="Picture 4" descr="https://heavenawaits.files.wordpress.com/2008/07/fig-tre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355" y="5214758"/>
            <a:ext cx="1454087" cy="13951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396230" y="5343714"/>
            <a:ext cx="3831125" cy="1077218"/>
          </a:xfrm>
          <a:prstGeom prst="rect">
            <a:avLst/>
          </a:prstGeom>
          <a:noFill/>
        </p:spPr>
        <p:txBody>
          <a:bodyPr wrap="square" rtlCol="0">
            <a:spAutoFit/>
          </a:bodyPr>
          <a:lstStyle/>
          <a:p>
            <a:r>
              <a:rPr lang="en-US" sz="1600" dirty="0">
                <a:solidFill>
                  <a:schemeClr val="bg1"/>
                </a:solidFill>
                <a:latin typeface="Calibri" panose="020F0502020204030204" pitchFamily="34" charset="0"/>
              </a:rPr>
              <a:t>Lump of figs--This, however, was the natural means which God chose to bless to the recovery of Hezekiah's health; and without this interposition he must have died.</a:t>
            </a:r>
          </a:p>
        </p:txBody>
      </p:sp>
      <p:grpSp>
        <p:nvGrpSpPr>
          <p:cNvPr id="12" name="Group 11"/>
          <p:cNvGrpSpPr/>
          <p:nvPr/>
        </p:nvGrpSpPr>
        <p:grpSpPr>
          <a:xfrm>
            <a:off x="8622148" y="4790759"/>
            <a:ext cx="2629145" cy="1876394"/>
            <a:chOff x="228600" y="381000"/>
            <a:chExt cx="3505068" cy="2501531"/>
          </a:xfrm>
        </p:grpSpPr>
        <p:grpSp>
          <p:nvGrpSpPr>
            <p:cNvPr id="13" name="Group 12"/>
            <p:cNvGrpSpPr/>
            <p:nvPr/>
          </p:nvGrpSpPr>
          <p:grpSpPr>
            <a:xfrm>
              <a:off x="228600" y="381000"/>
              <a:ext cx="3505068" cy="2501531"/>
              <a:chOff x="534986" y="381000"/>
              <a:chExt cx="2637111" cy="2501531"/>
            </a:xfrm>
          </p:grpSpPr>
          <p:sp>
            <p:nvSpPr>
              <p:cNvPr id="15" name="Rectangle 14"/>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6" name="Group 15"/>
              <p:cNvGrpSpPr/>
              <p:nvPr/>
            </p:nvGrpSpPr>
            <p:grpSpPr>
              <a:xfrm>
                <a:off x="534986" y="384805"/>
                <a:ext cx="457200" cy="2497726"/>
                <a:chOff x="533400" y="381000"/>
                <a:chExt cx="457200" cy="2497726"/>
              </a:xfrm>
            </p:grpSpPr>
            <p:sp>
              <p:nvSpPr>
                <p:cNvPr id="22" name="Oval 21"/>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3" name="Rounded Rectangle 22"/>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4" name="Oval 23"/>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5" name="Oval 24"/>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17" name="Group 16"/>
              <p:cNvGrpSpPr/>
              <p:nvPr/>
            </p:nvGrpSpPr>
            <p:grpSpPr>
              <a:xfrm>
                <a:off x="2714897" y="381000"/>
                <a:ext cx="457200" cy="2497726"/>
                <a:chOff x="2714897" y="457200"/>
                <a:chExt cx="457200" cy="2497726"/>
              </a:xfrm>
            </p:grpSpPr>
            <p:sp>
              <p:nvSpPr>
                <p:cNvPr id="18" name="Oval 17"/>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9" name="Rounded Rectangle 18"/>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0" name="Oval 19"/>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1" name="Oval 20"/>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sp>
          <p:nvSpPr>
            <p:cNvPr id="14" name="Rectangle 13"/>
            <p:cNvSpPr/>
            <p:nvPr/>
          </p:nvSpPr>
          <p:spPr>
            <a:xfrm>
              <a:off x="842492" y="972693"/>
              <a:ext cx="2293347" cy="1271976"/>
            </a:xfrm>
            <a:prstGeom prst="rect">
              <a:avLst/>
            </a:prstGeom>
          </p:spPr>
          <p:txBody>
            <a:bodyPr wrap="square">
              <a:spAutoFit/>
            </a:bodyPr>
            <a:lstStyle/>
            <a:p>
              <a:pPr algn="ctr"/>
              <a:r>
                <a:rPr lang="en-US" sz="1400" b="1" dirty="0">
                  <a:latin typeface="Calibri" panose="020F0502020204030204" pitchFamily="34" charset="0"/>
                </a:rPr>
                <a:t>If we exercise faith in the Lord, we can be healed according to His will</a:t>
              </a:r>
              <a:endParaRPr lang="en-US" sz="1400" i="1" dirty="0">
                <a:latin typeface="Calibri" panose="020F0502020204030204" pitchFamily="34" charset="0"/>
              </a:endParaRPr>
            </a:p>
          </p:txBody>
        </p:sp>
      </p:grpSp>
    </p:spTree>
    <p:extLst>
      <p:ext uri="{BB962C8B-B14F-4D97-AF65-F5344CB8AC3E}">
        <p14:creationId xmlns:p14="http://schemas.microsoft.com/office/powerpoint/2010/main" val="297590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fade">
                                      <p:cBhvr>
                                        <p:cTn id="16" dur="1000"/>
                                        <p:tgtEl>
                                          <p:spTgt spid="3076"/>
                                        </p:tgtEl>
                                      </p:cBhvr>
                                    </p:animEffect>
                                    <p:anim calcmode="lin" valueType="num">
                                      <p:cBhvr>
                                        <p:cTn id="17" dur="1000" fill="hold"/>
                                        <p:tgtEl>
                                          <p:spTgt spid="3076"/>
                                        </p:tgtEl>
                                        <p:attrNameLst>
                                          <p:attrName>ppt_x</p:attrName>
                                        </p:attrNameLst>
                                      </p:cBhvr>
                                      <p:tavLst>
                                        <p:tav tm="0">
                                          <p:val>
                                            <p:strVal val="#ppt_x"/>
                                          </p:val>
                                        </p:tav>
                                        <p:tav tm="100000">
                                          <p:val>
                                            <p:strVal val="#ppt_x"/>
                                          </p:val>
                                        </p:tav>
                                      </p:tavLst>
                                    </p:anim>
                                    <p:anim calcmode="lin" valueType="num">
                                      <p:cBhvr>
                                        <p:cTn id="18"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out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Turn Back Time</a:t>
            </a:r>
          </a:p>
        </p:txBody>
      </p:sp>
      <p:sp>
        <p:nvSpPr>
          <p:cNvPr id="54" name="TextBox 53"/>
          <p:cNvSpPr txBox="1"/>
          <p:nvPr/>
        </p:nvSpPr>
        <p:spPr>
          <a:xfrm>
            <a:off x="0" y="6488668"/>
            <a:ext cx="2396230" cy="369332"/>
          </a:xfrm>
          <a:prstGeom prst="rect">
            <a:avLst/>
          </a:prstGeom>
          <a:noFill/>
        </p:spPr>
        <p:txBody>
          <a:bodyPr wrap="square" rtlCol="0">
            <a:spAutoFit/>
          </a:bodyPr>
          <a:lstStyle/>
          <a:p>
            <a:r>
              <a:rPr lang="en-US" dirty="0">
                <a:solidFill>
                  <a:schemeClr val="bg1"/>
                </a:solidFill>
                <a:latin typeface="Calibri" panose="020F0502020204030204" pitchFamily="34" charset="0"/>
              </a:rPr>
              <a:t>2 Kings 20:9-11</a:t>
            </a:r>
          </a:p>
        </p:txBody>
      </p:sp>
      <p:sp>
        <p:nvSpPr>
          <p:cNvPr id="3" name="Rectangle 2"/>
          <p:cNvSpPr/>
          <p:nvPr/>
        </p:nvSpPr>
        <p:spPr>
          <a:xfrm>
            <a:off x="565032" y="1372886"/>
            <a:ext cx="6096000" cy="830997"/>
          </a:xfrm>
          <a:prstGeom prst="rect">
            <a:avLst/>
          </a:prstGeom>
        </p:spPr>
        <p:txBody>
          <a:bodyPr>
            <a:spAutoFit/>
          </a:bodyPr>
          <a:lstStyle/>
          <a:p>
            <a:r>
              <a:rPr lang="en-US" sz="2400" dirty="0">
                <a:solidFill>
                  <a:schemeClr val="bg1"/>
                </a:solidFill>
                <a:latin typeface="Calibri" panose="020F0502020204030204" pitchFamily="34" charset="0"/>
              </a:rPr>
              <a:t>The Lord showed Hezekiah a sign to confirm that He would heal him</a:t>
            </a:r>
            <a:r>
              <a:rPr lang="en-US" sz="2400" i="1" dirty="0">
                <a:solidFill>
                  <a:schemeClr val="bg1"/>
                </a:solidFill>
                <a:latin typeface="Calibri" panose="020F0502020204030204" pitchFamily="34" charset="0"/>
              </a:rPr>
              <a:t>.</a:t>
            </a:r>
          </a:p>
        </p:txBody>
      </p:sp>
      <p:pic>
        <p:nvPicPr>
          <p:cNvPr id="10" name="Picture 2" descr="Ezechias-Hezeki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6424" y="157448"/>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83382" y="2985814"/>
            <a:ext cx="6096000" cy="3139321"/>
          </a:xfrm>
          <a:prstGeom prst="rect">
            <a:avLst/>
          </a:prstGeom>
        </p:spPr>
        <p:txBody>
          <a:bodyPr>
            <a:spAutoFit/>
          </a:bodyPr>
          <a:lstStyle/>
          <a:p>
            <a:pPr fontAlgn="base"/>
            <a:r>
              <a:rPr lang="en-US" i="1" dirty="0">
                <a:solidFill>
                  <a:srgbClr val="FFFF00"/>
                </a:solidFill>
                <a:latin typeface="Calibri" panose="020F0502020204030204" pitchFamily="34" charset="0"/>
              </a:rPr>
              <a:t>And Isaiah said, This sign shalt thou have of the </a:t>
            </a:r>
            <a:r>
              <a:rPr lang="en-US" i="1" cap="small" dirty="0">
                <a:solidFill>
                  <a:srgbClr val="FFFF00"/>
                </a:solidFill>
                <a:latin typeface="Calibri" panose="020F0502020204030204" pitchFamily="34" charset="0"/>
              </a:rPr>
              <a:t>Lord</a:t>
            </a:r>
            <a:r>
              <a:rPr lang="en-US" i="1" dirty="0">
                <a:solidFill>
                  <a:srgbClr val="FFFF00"/>
                </a:solidFill>
                <a:latin typeface="Calibri" panose="020F0502020204030204" pitchFamily="34" charset="0"/>
              </a:rPr>
              <a:t>, that the </a:t>
            </a:r>
            <a:r>
              <a:rPr lang="en-US" i="1" cap="small" dirty="0">
                <a:solidFill>
                  <a:srgbClr val="FFFF00"/>
                </a:solidFill>
                <a:latin typeface="Calibri" panose="020F0502020204030204" pitchFamily="34" charset="0"/>
              </a:rPr>
              <a:t>Lord</a:t>
            </a:r>
            <a:r>
              <a:rPr lang="en-US" i="1" dirty="0">
                <a:solidFill>
                  <a:srgbClr val="FFFF00"/>
                </a:solidFill>
                <a:latin typeface="Calibri" panose="020F0502020204030204" pitchFamily="34" charset="0"/>
              </a:rPr>
              <a:t> will do the thing that he hath spoken: shall the shadow go forward ten degrees, or go back ten degrees?</a:t>
            </a:r>
          </a:p>
          <a:p>
            <a:pPr fontAlgn="base"/>
            <a:endParaRPr lang="en-US" i="1" dirty="0">
              <a:solidFill>
                <a:srgbClr val="FFFF00"/>
              </a:solidFill>
              <a:latin typeface="Calibri" panose="020F0502020204030204" pitchFamily="34" charset="0"/>
            </a:endParaRPr>
          </a:p>
          <a:p>
            <a:pPr fontAlgn="base"/>
            <a:r>
              <a:rPr lang="en-US" i="1" dirty="0">
                <a:solidFill>
                  <a:srgbClr val="FFFF00"/>
                </a:solidFill>
                <a:latin typeface="Calibri" panose="020F0502020204030204" pitchFamily="34" charset="0"/>
              </a:rPr>
              <a:t>And Hezekiah answered, It is a light thing for the shadow to go down ten degrees: nay, but let the shadow return backward ten degrees.</a:t>
            </a:r>
          </a:p>
          <a:p>
            <a:pPr fontAlgn="base"/>
            <a:endParaRPr lang="en-US" i="1" dirty="0">
              <a:solidFill>
                <a:srgbClr val="FFFF00"/>
              </a:solidFill>
              <a:latin typeface="Calibri" panose="020F0502020204030204" pitchFamily="34" charset="0"/>
            </a:endParaRPr>
          </a:p>
          <a:p>
            <a:pPr fontAlgn="base"/>
            <a:r>
              <a:rPr lang="en-US" i="1" dirty="0">
                <a:solidFill>
                  <a:srgbClr val="FFFF00"/>
                </a:solidFill>
                <a:latin typeface="Calibri" panose="020F0502020204030204" pitchFamily="34" charset="0"/>
              </a:rPr>
              <a:t>And Isaiah the prophet cried unto the </a:t>
            </a:r>
            <a:r>
              <a:rPr lang="en-US" i="1" cap="small" dirty="0">
                <a:solidFill>
                  <a:srgbClr val="FFFF00"/>
                </a:solidFill>
                <a:latin typeface="Calibri" panose="020F0502020204030204" pitchFamily="34" charset="0"/>
              </a:rPr>
              <a:t>Lord</a:t>
            </a:r>
            <a:r>
              <a:rPr lang="en-US" i="1" dirty="0">
                <a:solidFill>
                  <a:srgbClr val="FFFF00"/>
                </a:solidFill>
                <a:latin typeface="Calibri" panose="020F0502020204030204" pitchFamily="34" charset="0"/>
              </a:rPr>
              <a:t>: and he brought the shadow ten degrees backward, by which it had gone down in the dial of Ahaz.</a:t>
            </a:r>
            <a:endParaRPr lang="en-US" b="0" i="1" dirty="0">
              <a:solidFill>
                <a:srgbClr val="FFFF00"/>
              </a:solidFill>
              <a:effectLst/>
              <a:latin typeface="Calibri" panose="020F0502020204030204" pitchFamily="34" charset="0"/>
            </a:endParaRPr>
          </a:p>
        </p:txBody>
      </p:sp>
      <p:pic>
        <p:nvPicPr>
          <p:cNvPr id="6150" name="Picture 6" descr="https://d.gr-assets.com/hostedimages/1443573341ra/1637865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42122" y="2650474"/>
            <a:ext cx="3328642" cy="332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43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Babylon</a:t>
            </a:r>
          </a:p>
        </p:txBody>
      </p:sp>
      <p:sp>
        <p:nvSpPr>
          <p:cNvPr id="54" name="TextBox 53"/>
          <p:cNvSpPr txBox="1"/>
          <p:nvPr/>
        </p:nvSpPr>
        <p:spPr>
          <a:xfrm>
            <a:off x="0" y="6488668"/>
            <a:ext cx="2396230" cy="369332"/>
          </a:xfrm>
          <a:prstGeom prst="rect">
            <a:avLst/>
          </a:prstGeom>
          <a:noFill/>
        </p:spPr>
        <p:txBody>
          <a:bodyPr wrap="square" rtlCol="0">
            <a:spAutoFit/>
          </a:bodyPr>
          <a:lstStyle/>
          <a:p>
            <a:r>
              <a:rPr lang="en-US" dirty="0">
                <a:solidFill>
                  <a:schemeClr val="bg1"/>
                </a:solidFill>
                <a:latin typeface="Calibri" panose="020F0502020204030204" pitchFamily="34" charset="0"/>
              </a:rPr>
              <a:t>2 Kings 20:17-18</a:t>
            </a:r>
          </a:p>
        </p:txBody>
      </p:sp>
      <p:sp>
        <p:nvSpPr>
          <p:cNvPr id="3" name="Rectangle 2"/>
          <p:cNvSpPr/>
          <p:nvPr/>
        </p:nvSpPr>
        <p:spPr>
          <a:xfrm>
            <a:off x="3818314" y="929669"/>
            <a:ext cx="4555371" cy="707886"/>
          </a:xfrm>
          <a:prstGeom prst="rect">
            <a:avLst/>
          </a:prstGeom>
        </p:spPr>
        <p:txBody>
          <a:bodyPr wrap="square">
            <a:spAutoFit/>
          </a:bodyPr>
          <a:lstStyle/>
          <a:p>
            <a:r>
              <a:rPr lang="en-US" sz="2000" dirty="0">
                <a:solidFill>
                  <a:schemeClr val="bg1"/>
                </a:solidFill>
                <a:latin typeface="Calibri" panose="020F0502020204030204" pitchFamily="34" charset="0"/>
              </a:rPr>
              <a:t>Isaiah prophesied that Babylon eventually would conquer the kingdom of Judah.</a:t>
            </a:r>
            <a:endParaRPr lang="en-US" sz="2000" i="1" dirty="0">
              <a:solidFill>
                <a:schemeClr val="bg1"/>
              </a:solidFill>
              <a:latin typeface="Calibri" panose="020F0502020204030204" pitchFamily="34" charset="0"/>
            </a:endParaRPr>
          </a:p>
        </p:txBody>
      </p:sp>
      <p:pic>
        <p:nvPicPr>
          <p:cNvPr id="6148" name="Picture 4" descr="http://www.acutallc.com/images/content/arcs-slide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40837" y="2136338"/>
            <a:ext cx="2362200" cy="3467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00261" y="2227140"/>
            <a:ext cx="6096000" cy="923330"/>
          </a:xfrm>
          <a:prstGeom prst="rect">
            <a:avLst/>
          </a:prstGeom>
        </p:spPr>
        <p:txBody>
          <a:bodyPr>
            <a:spAutoFit/>
          </a:bodyPr>
          <a:lstStyle/>
          <a:p>
            <a:r>
              <a:rPr lang="en-US" i="1" dirty="0">
                <a:solidFill>
                  <a:srgbClr val="FFFF00"/>
                </a:solidFill>
                <a:latin typeface="Calibri" panose="020F0502020204030204" pitchFamily="34" charset="0"/>
              </a:rPr>
              <a:t>Behold, the days come, that all that is in thine house, and that which thy fathers have laid up in store unto this day, shall be carried into Babylon: nothing shall be left, </a:t>
            </a:r>
            <a:r>
              <a:rPr lang="en-US" i="1" dirty="0" err="1">
                <a:solidFill>
                  <a:srgbClr val="FFFF00"/>
                </a:solidFill>
                <a:latin typeface="Calibri" panose="020F0502020204030204" pitchFamily="34" charset="0"/>
              </a:rPr>
              <a:t>saith</a:t>
            </a:r>
            <a:r>
              <a:rPr lang="en-US" i="1" dirty="0">
                <a:solidFill>
                  <a:srgbClr val="FFFF00"/>
                </a:solidFill>
                <a:latin typeface="Calibri" panose="020F0502020204030204" pitchFamily="34" charset="0"/>
              </a:rPr>
              <a:t> the </a:t>
            </a:r>
            <a:r>
              <a:rPr lang="en-US" i="1" cap="small" dirty="0">
                <a:solidFill>
                  <a:srgbClr val="FFFF00"/>
                </a:solidFill>
                <a:latin typeface="Calibri" panose="020F0502020204030204" pitchFamily="34" charset="0"/>
              </a:rPr>
              <a:t>Lord</a:t>
            </a:r>
            <a:r>
              <a:rPr lang="en-US" i="1" dirty="0">
                <a:solidFill>
                  <a:srgbClr val="FFFF00"/>
                </a:solidFill>
                <a:latin typeface="Calibri" panose="020F0502020204030204" pitchFamily="34" charset="0"/>
              </a:rPr>
              <a:t>.</a:t>
            </a:r>
          </a:p>
        </p:txBody>
      </p:sp>
      <p:pic>
        <p:nvPicPr>
          <p:cNvPr id="9218" name="Picture 2" descr="http://endtimestruth.com/wp-content/uploads/2015/07/Chaldeans-destroy-the-Brazen-Sea-in-Temple-Tiss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696" y="3429000"/>
            <a:ext cx="5459978" cy="293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507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iccny.org/wp-content/uploads/2015/11/red-background1.jpg">
            <a:extLst>
              <a:ext uri="{FF2B5EF4-FFF2-40B4-BE49-F238E27FC236}">
                <a16:creationId xmlns:a16="http://schemas.microsoft.com/office/drawing/2014/main" id="{70154979-7989-57CB-C3F5-0355BE4C20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931115-F0C0-FB1B-1389-4336F0745993}"/>
              </a:ext>
            </a:extLst>
          </p:cNvPr>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During Hard Times</a:t>
            </a:r>
          </a:p>
        </p:txBody>
      </p:sp>
      <p:grpSp>
        <p:nvGrpSpPr>
          <p:cNvPr id="6" name="Group 5">
            <a:extLst>
              <a:ext uri="{FF2B5EF4-FFF2-40B4-BE49-F238E27FC236}">
                <a16:creationId xmlns:a16="http://schemas.microsoft.com/office/drawing/2014/main" id="{F655FEBE-3736-BD09-D695-DA7F85BC4625}"/>
              </a:ext>
            </a:extLst>
          </p:cNvPr>
          <p:cNvGrpSpPr/>
          <p:nvPr/>
        </p:nvGrpSpPr>
        <p:grpSpPr>
          <a:xfrm>
            <a:off x="518205" y="1092817"/>
            <a:ext cx="2116866" cy="2116866"/>
            <a:chOff x="7804087" y="3548959"/>
            <a:chExt cx="2562131" cy="2562131"/>
          </a:xfrm>
        </p:grpSpPr>
        <p:sp>
          <p:nvSpPr>
            <p:cNvPr id="7" name="Oval 6">
              <a:extLst>
                <a:ext uri="{FF2B5EF4-FFF2-40B4-BE49-F238E27FC236}">
                  <a16:creationId xmlns:a16="http://schemas.microsoft.com/office/drawing/2014/main" id="{35336BF6-51B6-A44C-5E3E-DDFDAAFE1B3D}"/>
                </a:ext>
              </a:extLst>
            </p:cNvPr>
            <p:cNvSpPr/>
            <p:nvPr/>
          </p:nvSpPr>
          <p:spPr>
            <a:xfrm>
              <a:off x="7804087" y="3548959"/>
              <a:ext cx="2562131" cy="256213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oon 7">
              <a:extLst>
                <a:ext uri="{FF2B5EF4-FFF2-40B4-BE49-F238E27FC236}">
                  <a16:creationId xmlns:a16="http://schemas.microsoft.com/office/drawing/2014/main" id="{114A1F0A-170F-5B93-8199-6A1F18F84E29}"/>
                </a:ext>
              </a:extLst>
            </p:cNvPr>
            <p:cNvSpPr/>
            <p:nvPr/>
          </p:nvSpPr>
          <p:spPr>
            <a:xfrm rot="15115900" flipV="1">
              <a:off x="8487276" y="3841067"/>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Moon 8">
              <a:extLst>
                <a:ext uri="{FF2B5EF4-FFF2-40B4-BE49-F238E27FC236}">
                  <a16:creationId xmlns:a16="http://schemas.microsoft.com/office/drawing/2014/main" id="{D93AFCA0-E874-A4D7-D42C-3A9E63FD4993}"/>
                </a:ext>
              </a:extLst>
            </p:cNvPr>
            <p:cNvSpPr/>
            <p:nvPr/>
          </p:nvSpPr>
          <p:spPr>
            <a:xfrm rot="17435636" flipV="1">
              <a:off x="9445435" y="3803344"/>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64916B4C-5CAE-1927-3EA6-F63444C16BD8}"/>
                </a:ext>
              </a:extLst>
            </p:cNvPr>
            <p:cNvGrpSpPr/>
            <p:nvPr/>
          </p:nvGrpSpPr>
          <p:grpSpPr>
            <a:xfrm>
              <a:off x="8291010" y="4326890"/>
              <a:ext cx="762000" cy="762000"/>
              <a:chOff x="8291010" y="4326890"/>
              <a:chExt cx="762000" cy="762000"/>
            </a:xfrm>
          </p:grpSpPr>
          <p:sp>
            <p:nvSpPr>
              <p:cNvPr id="16" name="Oval 15">
                <a:extLst>
                  <a:ext uri="{FF2B5EF4-FFF2-40B4-BE49-F238E27FC236}">
                    <a16:creationId xmlns:a16="http://schemas.microsoft.com/office/drawing/2014/main" id="{B3BBD32D-E436-C2D7-33C9-7E95E5547446}"/>
                  </a:ext>
                </a:extLst>
              </p:cNvPr>
              <p:cNvSpPr/>
              <p:nvPr/>
            </p:nvSpPr>
            <p:spPr>
              <a:xfrm>
                <a:off x="8291010" y="432689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5084CE8-F377-187C-87B9-FB6613657C39}"/>
                  </a:ext>
                </a:extLst>
              </p:cNvPr>
              <p:cNvSpPr/>
              <p:nvPr/>
            </p:nvSpPr>
            <p:spPr>
              <a:xfrm rot="4212067">
                <a:off x="8399566" y="4406185"/>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5612A59-EC4B-E744-F953-9591D909393E}"/>
                  </a:ext>
                </a:extLst>
              </p:cNvPr>
              <p:cNvSpPr/>
              <p:nvPr/>
            </p:nvSpPr>
            <p:spPr>
              <a:xfrm>
                <a:off x="8469478" y="4431614"/>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33726FD9-497D-4A23-202C-5F3378FE5887}"/>
                </a:ext>
              </a:extLst>
            </p:cNvPr>
            <p:cNvGrpSpPr/>
            <p:nvPr/>
          </p:nvGrpSpPr>
          <p:grpSpPr>
            <a:xfrm>
              <a:off x="9131473" y="4334434"/>
              <a:ext cx="762000" cy="762000"/>
              <a:chOff x="8291010" y="4326890"/>
              <a:chExt cx="762000" cy="762000"/>
            </a:xfrm>
          </p:grpSpPr>
          <p:sp>
            <p:nvSpPr>
              <p:cNvPr id="13" name="Oval 12">
                <a:extLst>
                  <a:ext uri="{FF2B5EF4-FFF2-40B4-BE49-F238E27FC236}">
                    <a16:creationId xmlns:a16="http://schemas.microsoft.com/office/drawing/2014/main" id="{4B7BC1C5-5FC0-7D5F-393F-4B9620E34CBE}"/>
                  </a:ext>
                </a:extLst>
              </p:cNvPr>
              <p:cNvSpPr/>
              <p:nvPr/>
            </p:nvSpPr>
            <p:spPr>
              <a:xfrm>
                <a:off x="8291010" y="432689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C86C4C4-3459-5D20-2B0E-D87B140F04DB}"/>
                  </a:ext>
                </a:extLst>
              </p:cNvPr>
              <p:cNvSpPr/>
              <p:nvPr/>
            </p:nvSpPr>
            <p:spPr>
              <a:xfrm rot="4212067">
                <a:off x="8544421" y="4397132"/>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34B0A9-D1A5-1447-96CF-742C9D1A8158}"/>
                  </a:ext>
                </a:extLst>
              </p:cNvPr>
              <p:cNvSpPr/>
              <p:nvPr/>
            </p:nvSpPr>
            <p:spPr>
              <a:xfrm>
                <a:off x="8695815" y="4413507"/>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Moon 11">
              <a:extLst>
                <a:ext uri="{FF2B5EF4-FFF2-40B4-BE49-F238E27FC236}">
                  <a16:creationId xmlns:a16="http://schemas.microsoft.com/office/drawing/2014/main" id="{FEC40B69-B87D-D0E8-3011-CBD8E10FE9C7}"/>
                </a:ext>
              </a:extLst>
            </p:cNvPr>
            <p:cNvSpPr/>
            <p:nvPr/>
          </p:nvSpPr>
          <p:spPr>
            <a:xfrm rot="5400000">
              <a:off x="8970368" y="4988583"/>
              <a:ext cx="405949" cy="927819"/>
            </a:xfrm>
            <a:prstGeom prst="moon">
              <a:avLst>
                <a:gd name="adj" fmla="val 76762"/>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6" name="Group 35">
            <a:extLst>
              <a:ext uri="{FF2B5EF4-FFF2-40B4-BE49-F238E27FC236}">
                <a16:creationId xmlns:a16="http://schemas.microsoft.com/office/drawing/2014/main" id="{148D2253-1DAE-27C8-2974-A39A0677ADA6}"/>
              </a:ext>
            </a:extLst>
          </p:cNvPr>
          <p:cNvGrpSpPr/>
          <p:nvPr/>
        </p:nvGrpSpPr>
        <p:grpSpPr>
          <a:xfrm>
            <a:off x="713968" y="3721688"/>
            <a:ext cx="2040773" cy="2040773"/>
            <a:chOff x="3749276" y="3654947"/>
            <a:chExt cx="2562131" cy="2562131"/>
          </a:xfrm>
        </p:grpSpPr>
        <p:grpSp>
          <p:nvGrpSpPr>
            <p:cNvPr id="33" name="Group 32">
              <a:extLst>
                <a:ext uri="{FF2B5EF4-FFF2-40B4-BE49-F238E27FC236}">
                  <a16:creationId xmlns:a16="http://schemas.microsoft.com/office/drawing/2014/main" id="{B85DC31C-C985-D74B-8051-638D2A843795}"/>
                </a:ext>
              </a:extLst>
            </p:cNvPr>
            <p:cNvGrpSpPr/>
            <p:nvPr/>
          </p:nvGrpSpPr>
          <p:grpSpPr>
            <a:xfrm>
              <a:off x="3749276" y="3654947"/>
              <a:ext cx="2562131" cy="2562131"/>
              <a:chOff x="3749276" y="3654947"/>
              <a:chExt cx="2562131" cy="2562131"/>
            </a:xfrm>
          </p:grpSpPr>
          <p:grpSp>
            <p:nvGrpSpPr>
              <p:cNvPr id="19" name="Group 18">
                <a:extLst>
                  <a:ext uri="{FF2B5EF4-FFF2-40B4-BE49-F238E27FC236}">
                    <a16:creationId xmlns:a16="http://schemas.microsoft.com/office/drawing/2014/main" id="{9DAD2E6F-4A44-7C7C-BEA5-C979FCBBC7C5}"/>
                  </a:ext>
                </a:extLst>
              </p:cNvPr>
              <p:cNvGrpSpPr/>
              <p:nvPr/>
            </p:nvGrpSpPr>
            <p:grpSpPr>
              <a:xfrm>
                <a:off x="3749276" y="3654947"/>
                <a:ext cx="2562131" cy="2562131"/>
                <a:chOff x="7804087" y="3548959"/>
                <a:chExt cx="2562131" cy="2562131"/>
              </a:xfrm>
            </p:grpSpPr>
            <p:sp>
              <p:nvSpPr>
                <p:cNvPr id="20" name="Oval 19">
                  <a:extLst>
                    <a:ext uri="{FF2B5EF4-FFF2-40B4-BE49-F238E27FC236}">
                      <a16:creationId xmlns:a16="http://schemas.microsoft.com/office/drawing/2014/main" id="{7F9EBF11-13DE-A551-532E-C7E7B7FB4F40}"/>
                    </a:ext>
                  </a:extLst>
                </p:cNvPr>
                <p:cNvSpPr/>
                <p:nvPr/>
              </p:nvSpPr>
              <p:spPr>
                <a:xfrm>
                  <a:off x="7804087" y="3548959"/>
                  <a:ext cx="2562131" cy="256213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a:extLst>
                    <a:ext uri="{FF2B5EF4-FFF2-40B4-BE49-F238E27FC236}">
                      <a16:creationId xmlns:a16="http://schemas.microsoft.com/office/drawing/2014/main" id="{68A4FBD2-9A32-FE8D-864E-0157C89D04E4}"/>
                    </a:ext>
                  </a:extLst>
                </p:cNvPr>
                <p:cNvSpPr/>
                <p:nvPr/>
              </p:nvSpPr>
              <p:spPr>
                <a:xfrm rot="15115900" flipV="1">
                  <a:off x="8487276" y="3841067"/>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Moon 21">
                  <a:extLst>
                    <a:ext uri="{FF2B5EF4-FFF2-40B4-BE49-F238E27FC236}">
                      <a16:creationId xmlns:a16="http://schemas.microsoft.com/office/drawing/2014/main" id="{F7C60012-6FBF-B797-7683-527E4601BD18}"/>
                    </a:ext>
                  </a:extLst>
                </p:cNvPr>
                <p:cNvSpPr/>
                <p:nvPr/>
              </p:nvSpPr>
              <p:spPr>
                <a:xfrm rot="17435636" flipV="1">
                  <a:off x="9445435" y="3803344"/>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 name="Group 22">
                  <a:extLst>
                    <a:ext uri="{FF2B5EF4-FFF2-40B4-BE49-F238E27FC236}">
                      <a16:creationId xmlns:a16="http://schemas.microsoft.com/office/drawing/2014/main" id="{F4982FF2-7E89-DD2E-E713-E1D3CB70F355}"/>
                    </a:ext>
                  </a:extLst>
                </p:cNvPr>
                <p:cNvGrpSpPr/>
                <p:nvPr/>
              </p:nvGrpSpPr>
              <p:grpSpPr>
                <a:xfrm>
                  <a:off x="8291010" y="4326890"/>
                  <a:ext cx="762000" cy="762000"/>
                  <a:chOff x="8291010" y="4326890"/>
                  <a:chExt cx="762000" cy="762000"/>
                </a:xfrm>
              </p:grpSpPr>
              <p:sp>
                <p:nvSpPr>
                  <p:cNvPr id="29" name="Oval 28">
                    <a:extLst>
                      <a:ext uri="{FF2B5EF4-FFF2-40B4-BE49-F238E27FC236}">
                        <a16:creationId xmlns:a16="http://schemas.microsoft.com/office/drawing/2014/main" id="{4ADFD4E8-44E4-F144-38ED-CB6BDE4EF33F}"/>
                      </a:ext>
                    </a:extLst>
                  </p:cNvPr>
                  <p:cNvSpPr/>
                  <p:nvPr/>
                </p:nvSpPr>
                <p:spPr>
                  <a:xfrm>
                    <a:off x="8291010" y="432689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63AF590-3837-1171-2C5E-CBDE25BF3846}"/>
                      </a:ext>
                    </a:extLst>
                  </p:cNvPr>
                  <p:cNvSpPr/>
                  <p:nvPr/>
                </p:nvSpPr>
                <p:spPr>
                  <a:xfrm rot="4212067">
                    <a:off x="8621121" y="4513724"/>
                    <a:ext cx="409430" cy="3637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D40FDB3-B36F-F367-2DDA-60A58FE0F284}"/>
                      </a:ext>
                    </a:extLst>
                  </p:cNvPr>
                  <p:cNvSpPr/>
                  <p:nvPr/>
                </p:nvSpPr>
                <p:spPr>
                  <a:xfrm>
                    <a:off x="8691033" y="4539152"/>
                    <a:ext cx="179071"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0EC15329-1DF7-88ED-0217-3B1D5E869EA6}"/>
                    </a:ext>
                  </a:extLst>
                </p:cNvPr>
                <p:cNvGrpSpPr/>
                <p:nvPr/>
              </p:nvGrpSpPr>
              <p:grpSpPr>
                <a:xfrm>
                  <a:off x="9131473" y="4334434"/>
                  <a:ext cx="762000" cy="762000"/>
                  <a:chOff x="8291010" y="4326890"/>
                  <a:chExt cx="762000" cy="762000"/>
                </a:xfrm>
              </p:grpSpPr>
              <p:sp>
                <p:nvSpPr>
                  <p:cNvPr id="26" name="Oval 25">
                    <a:extLst>
                      <a:ext uri="{FF2B5EF4-FFF2-40B4-BE49-F238E27FC236}">
                        <a16:creationId xmlns:a16="http://schemas.microsoft.com/office/drawing/2014/main" id="{6DB48D31-7582-76AF-6447-FBA3AD813069}"/>
                      </a:ext>
                    </a:extLst>
                  </p:cNvPr>
                  <p:cNvSpPr/>
                  <p:nvPr/>
                </p:nvSpPr>
                <p:spPr>
                  <a:xfrm>
                    <a:off x="8291010" y="432689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A97CED1-3B40-07D1-F720-3E43E4A2C325}"/>
                      </a:ext>
                    </a:extLst>
                  </p:cNvPr>
                  <p:cNvSpPr/>
                  <p:nvPr/>
                </p:nvSpPr>
                <p:spPr>
                  <a:xfrm rot="4212067">
                    <a:off x="8335853" y="4495109"/>
                    <a:ext cx="409430" cy="3637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62C3D2C-F471-5FF9-2D0C-26D70341DB07}"/>
                      </a:ext>
                    </a:extLst>
                  </p:cNvPr>
                  <p:cNvSpPr/>
                  <p:nvPr/>
                </p:nvSpPr>
                <p:spPr>
                  <a:xfrm>
                    <a:off x="8487246" y="4511484"/>
                    <a:ext cx="179071"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Freeform: Shape 31">
                <a:extLst>
                  <a:ext uri="{FF2B5EF4-FFF2-40B4-BE49-F238E27FC236}">
                    <a16:creationId xmlns:a16="http://schemas.microsoft.com/office/drawing/2014/main" id="{9F03B0B2-E225-4602-F594-3F0487757C66}"/>
                  </a:ext>
                </a:extLst>
              </p:cNvPr>
              <p:cNvSpPr/>
              <p:nvPr/>
            </p:nvSpPr>
            <p:spPr>
              <a:xfrm rot="10422341">
                <a:off x="4246074" y="5503314"/>
                <a:ext cx="1568537" cy="193023"/>
              </a:xfrm>
              <a:custGeom>
                <a:avLst/>
                <a:gdLst>
                  <a:gd name="connsiteX0" fmla="*/ 0 w 1784733"/>
                  <a:gd name="connsiteY0" fmla="*/ 314 h 264719"/>
                  <a:gd name="connsiteX1" fmla="*/ 66101 w 1784733"/>
                  <a:gd name="connsiteY1" fmla="*/ 88449 h 264719"/>
                  <a:gd name="connsiteX2" fmla="*/ 154236 w 1784733"/>
                  <a:gd name="connsiteY2" fmla="*/ 66415 h 264719"/>
                  <a:gd name="connsiteX3" fmla="*/ 198304 w 1784733"/>
                  <a:gd name="connsiteY3" fmla="*/ 33364 h 264719"/>
                  <a:gd name="connsiteX4" fmla="*/ 231354 w 1784733"/>
                  <a:gd name="connsiteY4" fmla="*/ 314 h 264719"/>
                  <a:gd name="connsiteX5" fmla="*/ 341523 w 1784733"/>
                  <a:gd name="connsiteY5" fmla="*/ 22348 h 264719"/>
                  <a:gd name="connsiteX6" fmla="*/ 396607 w 1784733"/>
                  <a:gd name="connsiteY6" fmla="*/ 66415 h 264719"/>
                  <a:gd name="connsiteX7" fmla="*/ 440675 w 1784733"/>
                  <a:gd name="connsiteY7" fmla="*/ 132516 h 264719"/>
                  <a:gd name="connsiteX8" fmla="*/ 462708 w 1784733"/>
                  <a:gd name="connsiteY8" fmla="*/ 176584 h 264719"/>
                  <a:gd name="connsiteX9" fmla="*/ 528810 w 1784733"/>
                  <a:gd name="connsiteY9" fmla="*/ 220651 h 264719"/>
                  <a:gd name="connsiteX10" fmla="*/ 594911 w 1784733"/>
                  <a:gd name="connsiteY10" fmla="*/ 209634 h 264719"/>
                  <a:gd name="connsiteX11" fmla="*/ 627961 w 1784733"/>
                  <a:gd name="connsiteY11" fmla="*/ 198617 h 264719"/>
                  <a:gd name="connsiteX12" fmla="*/ 672029 w 1784733"/>
                  <a:gd name="connsiteY12" fmla="*/ 187601 h 264719"/>
                  <a:gd name="connsiteX13" fmla="*/ 782198 w 1784733"/>
                  <a:gd name="connsiteY13" fmla="*/ 132516 h 264719"/>
                  <a:gd name="connsiteX14" fmla="*/ 859316 w 1784733"/>
                  <a:gd name="connsiteY14" fmla="*/ 176584 h 264719"/>
                  <a:gd name="connsiteX15" fmla="*/ 903383 w 1784733"/>
                  <a:gd name="connsiteY15" fmla="*/ 231668 h 264719"/>
                  <a:gd name="connsiteX16" fmla="*/ 1024569 w 1784733"/>
                  <a:gd name="connsiteY16" fmla="*/ 264719 h 264719"/>
                  <a:gd name="connsiteX17" fmla="*/ 1112704 w 1784733"/>
                  <a:gd name="connsiteY17" fmla="*/ 231668 h 264719"/>
                  <a:gd name="connsiteX18" fmla="*/ 1134737 w 1784733"/>
                  <a:gd name="connsiteY18" fmla="*/ 198617 h 264719"/>
                  <a:gd name="connsiteX19" fmla="*/ 1178805 w 1784733"/>
                  <a:gd name="connsiteY19" fmla="*/ 165567 h 264719"/>
                  <a:gd name="connsiteX20" fmla="*/ 1211855 w 1784733"/>
                  <a:gd name="connsiteY20" fmla="*/ 132516 h 264719"/>
                  <a:gd name="connsiteX21" fmla="*/ 1311007 w 1784733"/>
                  <a:gd name="connsiteY21" fmla="*/ 110482 h 264719"/>
                  <a:gd name="connsiteX22" fmla="*/ 1410159 w 1784733"/>
                  <a:gd name="connsiteY22" fmla="*/ 143533 h 264719"/>
                  <a:gd name="connsiteX23" fmla="*/ 1454226 w 1784733"/>
                  <a:gd name="connsiteY23" fmla="*/ 154550 h 264719"/>
                  <a:gd name="connsiteX24" fmla="*/ 1487277 w 1784733"/>
                  <a:gd name="connsiteY24" fmla="*/ 165567 h 264719"/>
                  <a:gd name="connsiteX25" fmla="*/ 1652530 w 1784733"/>
                  <a:gd name="connsiteY25" fmla="*/ 154550 h 264719"/>
                  <a:gd name="connsiteX26" fmla="*/ 1751682 w 1784733"/>
                  <a:gd name="connsiteY26" fmla="*/ 143533 h 264719"/>
                  <a:gd name="connsiteX27" fmla="*/ 1784733 w 1784733"/>
                  <a:gd name="connsiteY27" fmla="*/ 121499 h 26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84733" h="264719">
                    <a:moveTo>
                      <a:pt x="0" y="314"/>
                    </a:moveTo>
                    <a:cubicBezTo>
                      <a:pt x="2854" y="5071"/>
                      <a:pt x="45714" y="86596"/>
                      <a:pt x="66101" y="88449"/>
                    </a:cubicBezTo>
                    <a:cubicBezTo>
                      <a:pt x="96259" y="91191"/>
                      <a:pt x="124858" y="73760"/>
                      <a:pt x="154236" y="66415"/>
                    </a:cubicBezTo>
                    <a:cubicBezTo>
                      <a:pt x="168925" y="55398"/>
                      <a:pt x="184363" y="45314"/>
                      <a:pt x="198304" y="33364"/>
                    </a:cubicBezTo>
                    <a:cubicBezTo>
                      <a:pt x="210133" y="23225"/>
                      <a:pt x="215820" y="1509"/>
                      <a:pt x="231354" y="314"/>
                    </a:cubicBezTo>
                    <a:cubicBezTo>
                      <a:pt x="268694" y="-2558"/>
                      <a:pt x="304800" y="15003"/>
                      <a:pt x="341523" y="22348"/>
                    </a:cubicBezTo>
                    <a:cubicBezTo>
                      <a:pt x="359884" y="37037"/>
                      <a:pt x="380877" y="48937"/>
                      <a:pt x="396607" y="66415"/>
                    </a:cubicBezTo>
                    <a:cubicBezTo>
                      <a:pt x="414322" y="86098"/>
                      <a:pt x="427051" y="109808"/>
                      <a:pt x="440675" y="132516"/>
                    </a:cubicBezTo>
                    <a:cubicBezTo>
                      <a:pt x="449125" y="146599"/>
                      <a:pt x="451095" y="164971"/>
                      <a:pt x="462708" y="176584"/>
                    </a:cubicBezTo>
                    <a:cubicBezTo>
                      <a:pt x="481433" y="195309"/>
                      <a:pt x="528810" y="220651"/>
                      <a:pt x="528810" y="220651"/>
                    </a:cubicBezTo>
                    <a:cubicBezTo>
                      <a:pt x="550844" y="216979"/>
                      <a:pt x="573105" y="214480"/>
                      <a:pt x="594911" y="209634"/>
                    </a:cubicBezTo>
                    <a:cubicBezTo>
                      <a:pt x="606247" y="207115"/>
                      <a:pt x="616795" y="201807"/>
                      <a:pt x="627961" y="198617"/>
                    </a:cubicBezTo>
                    <a:cubicBezTo>
                      <a:pt x="642520" y="194457"/>
                      <a:pt x="657340" y="191273"/>
                      <a:pt x="672029" y="187601"/>
                    </a:cubicBezTo>
                    <a:cubicBezTo>
                      <a:pt x="703857" y="155772"/>
                      <a:pt x="724635" y="124293"/>
                      <a:pt x="782198" y="132516"/>
                    </a:cubicBezTo>
                    <a:cubicBezTo>
                      <a:pt x="811507" y="136703"/>
                      <a:pt x="833610" y="161895"/>
                      <a:pt x="859316" y="176584"/>
                    </a:cubicBezTo>
                    <a:cubicBezTo>
                      <a:pt x="874005" y="194945"/>
                      <a:pt x="884120" y="218184"/>
                      <a:pt x="903383" y="231668"/>
                    </a:cubicBezTo>
                    <a:cubicBezTo>
                      <a:pt x="925748" y="247323"/>
                      <a:pt x="996293" y="259064"/>
                      <a:pt x="1024569" y="264719"/>
                    </a:cubicBezTo>
                    <a:cubicBezTo>
                      <a:pt x="1063980" y="256837"/>
                      <a:pt x="1084337" y="260036"/>
                      <a:pt x="1112704" y="231668"/>
                    </a:cubicBezTo>
                    <a:cubicBezTo>
                      <a:pt x="1122066" y="222305"/>
                      <a:pt x="1125374" y="207980"/>
                      <a:pt x="1134737" y="198617"/>
                    </a:cubicBezTo>
                    <a:cubicBezTo>
                      <a:pt x="1147721" y="185633"/>
                      <a:pt x="1164864" y="177516"/>
                      <a:pt x="1178805" y="165567"/>
                    </a:cubicBezTo>
                    <a:cubicBezTo>
                      <a:pt x="1190634" y="155428"/>
                      <a:pt x="1198328" y="140246"/>
                      <a:pt x="1211855" y="132516"/>
                    </a:cubicBezTo>
                    <a:cubicBezTo>
                      <a:pt x="1220232" y="127729"/>
                      <a:pt x="1307679" y="111148"/>
                      <a:pt x="1311007" y="110482"/>
                    </a:cubicBezTo>
                    <a:cubicBezTo>
                      <a:pt x="1344058" y="121499"/>
                      <a:pt x="1376861" y="133287"/>
                      <a:pt x="1410159" y="143533"/>
                    </a:cubicBezTo>
                    <a:cubicBezTo>
                      <a:pt x="1424631" y="147986"/>
                      <a:pt x="1439667" y="150390"/>
                      <a:pt x="1454226" y="154550"/>
                    </a:cubicBezTo>
                    <a:cubicBezTo>
                      <a:pt x="1465392" y="157740"/>
                      <a:pt x="1476260" y="161895"/>
                      <a:pt x="1487277" y="165567"/>
                    </a:cubicBezTo>
                    <a:lnTo>
                      <a:pt x="1652530" y="154550"/>
                    </a:lnTo>
                    <a:cubicBezTo>
                      <a:pt x="1685669" y="151788"/>
                      <a:pt x="1719421" y="151598"/>
                      <a:pt x="1751682" y="143533"/>
                    </a:cubicBezTo>
                    <a:cubicBezTo>
                      <a:pt x="1764527" y="140322"/>
                      <a:pt x="1784733" y="121499"/>
                      <a:pt x="1784733" y="121499"/>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5982718E-5C2A-E924-E127-82656DCBB9B5}"/>
                </a:ext>
              </a:extLst>
            </p:cNvPr>
            <p:cNvSpPr txBox="1"/>
            <p:nvPr/>
          </p:nvSpPr>
          <p:spPr>
            <a:xfrm>
              <a:off x="4014659" y="5465235"/>
              <a:ext cx="473431"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t>
              </a:r>
            </a:p>
          </p:txBody>
        </p:sp>
        <p:sp>
          <p:nvSpPr>
            <p:cNvPr id="35" name="TextBox 34">
              <a:extLst>
                <a:ext uri="{FF2B5EF4-FFF2-40B4-BE49-F238E27FC236}">
                  <a16:creationId xmlns:a16="http://schemas.microsoft.com/office/drawing/2014/main" id="{2852853F-5F7F-71D8-606B-F50F925FDB0B}"/>
                </a:ext>
              </a:extLst>
            </p:cNvPr>
            <p:cNvSpPr txBox="1"/>
            <p:nvPr/>
          </p:nvSpPr>
          <p:spPr>
            <a:xfrm flipV="1">
              <a:off x="5557805" y="5417911"/>
              <a:ext cx="473431"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t>
              </a:r>
            </a:p>
          </p:txBody>
        </p:sp>
      </p:grpSp>
      <p:grpSp>
        <p:nvGrpSpPr>
          <p:cNvPr id="37" name="Group 36">
            <a:extLst>
              <a:ext uri="{FF2B5EF4-FFF2-40B4-BE49-F238E27FC236}">
                <a16:creationId xmlns:a16="http://schemas.microsoft.com/office/drawing/2014/main" id="{5D64680D-764E-2D1C-38B7-CE5AEF6FF0A0}"/>
              </a:ext>
            </a:extLst>
          </p:cNvPr>
          <p:cNvGrpSpPr/>
          <p:nvPr/>
        </p:nvGrpSpPr>
        <p:grpSpPr>
          <a:xfrm>
            <a:off x="3198092" y="4064969"/>
            <a:ext cx="1902405" cy="1902405"/>
            <a:chOff x="4364700" y="661956"/>
            <a:chExt cx="2667000" cy="2667000"/>
          </a:xfrm>
        </p:grpSpPr>
        <p:sp>
          <p:nvSpPr>
            <p:cNvPr id="38" name="Oval 37">
              <a:extLst>
                <a:ext uri="{FF2B5EF4-FFF2-40B4-BE49-F238E27FC236}">
                  <a16:creationId xmlns:a16="http://schemas.microsoft.com/office/drawing/2014/main" id="{16FCFDB0-1947-55B7-1008-2E3A40E0E239}"/>
                </a:ext>
              </a:extLst>
            </p:cNvPr>
            <p:cNvSpPr/>
            <p:nvPr/>
          </p:nvSpPr>
          <p:spPr>
            <a:xfrm>
              <a:off x="4364700" y="661956"/>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8799E3A4-5605-ED06-AE63-CA5A2E1E787F}"/>
                </a:ext>
              </a:extLst>
            </p:cNvPr>
            <p:cNvGrpSpPr/>
            <p:nvPr/>
          </p:nvGrpSpPr>
          <p:grpSpPr>
            <a:xfrm rot="14121608">
              <a:off x="4787169" y="1214397"/>
              <a:ext cx="762000" cy="762000"/>
              <a:chOff x="1226056" y="2773679"/>
              <a:chExt cx="762000" cy="762000"/>
            </a:xfrm>
          </p:grpSpPr>
          <p:sp>
            <p:nvSpPr>
              <p:cNvPr id="48" name="Oval 47">
                <a:extLst>
                  <a:ext uri="{FF2B5EF4-FFF2-40B4-BE49-F238E27FC236}">
                    <a16:creationId xmlns:a16="http://schemas.microsoft.com/office/drawing/2014/main" id="{D14E597F-5D1A-0B03-131E-5DED52401CC4}"/>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285467F-E0BF-BE5B-8D39-FB66F3050166}"/>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1011B4A-DAE0-AE2D-FF0B-A40329C88098}"/>
                  </a:ext>
                </a:extLst>
              </p:cNvPr>
              <p:cNvSpPr/>
              <p:nvPr/>
            </p:nvSpPr>
            <p:spPr>
              <a:xfrm rot="4212067">
                <a:off x="1326378" y="3002337"/>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24D1E72-4BF9-0D52-4D53-49E1D3D24CF7}"/>
                  </a:ext>
                </a:extLst>
              </p:cNvPr>
              <p:cNvSpPr/>
              <p:nvPr/>
            </p:nvSpPr>
            <p:spPr>
              <a:xfrm>
                <a:off x="1441556" y="3163568"/>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1B70386F-E4BE-2C55-5AFB-B096C3C47062}"/>
                </a:ext>
              </a:extLst>
            </p:cNvPr>
            <p:cNvGrpSpPr/>
            <p:nvPr/>
          </p:nvGrpSpPr>
          <p:grpSpPr>
            <a:xfrm rot="8038943" flipH="1">
              <a:off x="5828327" y="1216128"/>
              <a:ext cx="762000" cy="762000"/>
              <a:chOff x="1226056" y="2773679"/>
              <a:chExt cx="762000" cy="762000"/>
            </a:xfrm>
          </p:grpSpPr>
          <p:sp>
            <p:nvSpPr>
              <p:cNvPr id="44" name="Oval 43">
                <a:extLst>
                  <a:ext uri="{FF2B5EF4-FFF2-40B4-BE49-F238E27FC236}">
                    <a16:creationId xmlns:a16="http://schemas.microsoft.com/office/drawing/2014/main" id="{C1F130F1-0BDD-B748-3505-5E613B06ECEA}"/>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80D116B-BB87-1DFA-9894-6239B0B0748B}"/>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4276119-9377-30B6-D0A0-DF35D815C541}"/>
                  </a:ext>
                </a:extLst>
              </p:cNvPr>
              <p:cNvSpPr/>
              <p:nvPr/>
            </p:nvSpPr>
            <p:spPr>
              <a:xfrm rot="4212067">
                <a:off x="1380925" y="2909706"/>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9CF1401-D25E-AC94-A425-1874088EBD5F}"/>
                  </a:ext>
                </a:extLst>
              </p:cNvPr>
              <p:cNvSpPr/>
              <p:nvPr/>
            </p:nvSpPr>
            <p:spPr>
              <a:xfrm>
                <a:off x="1496104" y="3070935"/>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Moon 40">
              <a:extLst>
                <a:ext uri="{FF2B5EF4-FFF2-40B4-BE49-F238E27FC236}">
                  <a16:creationId xmlns:a16="http://schemas.microsoft.com/office/drawing/2014/main" id="{C2E71AC5-616B-2C6A-A9E3-3A5AF7747C54}"/>
                </a:ext>
              </a:extLst>
            </p:cNvPr>
            <p:cNvSpPr/>
            <p:nvPr/>
          </p:nvSpPr>
          <p:spPr>
            <a:xfrm rot="5124408">
              <a:off x="5128290" y="791949"/>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Moon 41">
              <a:extLst>
                <a:ext uri="{FF2B5EF4-FFF2-40B4-BE49-F238E27FC236}">
                  <a16:creationId xmlns:a16="http://schemas.microsoft.com/office/drawing/2014/main" id="{BCD3C271-99A0-A5FB-EA34-C0B7F8BCD835}"/>
                </a:ext>
              </a:extLst>
            </p:cNvPr>
            <p:cNvSpPr/>
            <p:nvPr/>
          </p:nvSpPr>
          <p:spPr>
            <a:xfrm rot="5578965">
              <a:off x="6126881" y="789543"/>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Moon 42">
              <a:extLst>
                <a:ext uri="{FF2B5EF4-FFF2-40B4-BE49-F238E27FC236}">
                  <a16:creationId xmlns:a16="http://schemas.microsoft.com/office/drawing/2014/main" id="{79E56EE6-1901-D55F-D444-63F232FDB96D}"/>
                </a:ext>
              </a:extLst>
            </p:cNvPr>
            <p:cNvSpPr/>
            <p:nvPr/>
          </p:nvSpPr>
          <p:spPr>
            <a:xfrm rot="2854152">
              <a:off x="5153678" y="2215460"/>
              <a:ext cx="405950" cy="532989"/>
            </a:xfrm>
            <a:prstGeom prst="moon">
              <a:avLst>
                <a:gd name="adj" fmla="val 55272"/>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8" name="Group 87">
            <a:extLst>
              <a:ext uri="{FF2B5EF4-FFF2-40B4-BE49-F238E27FC236}">
                <a16:creationId xmlns:a16="http://schemas.microsoft.com/office/drawing/2014/main" id="{EDFDFACA-BF8C-CDFA-8AD8-EBC03B1D815C}"/>
              </a:ext>
            </a:extLst>
          </p:cNvPr>
          <p:cNvGrpSpPr/>
          <p:nvPr/>
        </p:nvGrpSpPr>
        <p:grpSpPr>
          <a:xfrm>
            <a:off x="9656245" y="4331267"/>
            <a:ext cx="1974518" cy="1974518"/>
            <a:chOff x="7804087" y="3548959"/>
            <a:chExt cx="2562131" cy="2562131"/>
          </a:xfrm>
        </p:grpSpPr>
        <p:grpSp>
          <p:nvGrpSpPr>
            <p:cNvPr id="61" name="Group 60">
              <a:extLst>
                <a:ext uri="{FF2B5EF4-FFF2-40B4-BE49-F238E27FC236}">
                  <a16:creationId xmlns:a16="http://schemas.microsoft.com/office/drawing/2014/main" id="{630C8860-92C7-C741-8C23-A4F2FB53985B}"/>
                </a:ext>
              </a:extLst>
            </p:cNvPr>
            <p:cNvGrpSpPr/>
            <p:nvPr/>
          </p:nvGrpSpPr>
          <p:grpSpPr>
            <a:xfrm>
              <a:off x="7804087" y="3548959"/>
              <a:ext cx="2562131" cy="2562131"/>
              <a:chOff x="7804087" y="3548959"/>
              <a:chExt cx="2562131" cy="2562131"/>
            </a:xfrm>
          </p:grpSpPr>
          <p:sp>
            <p:nvSpPr>
              <p:cNvPr id="62" name="Oval 61">
                <a:extLst>
                  <a:ext uri="{FF2B5EF4-FFF2-40B4-BE49-F238E27FC236}">
                    <a16:creationId xmlns:a16="http://schemas.microsoft.com/office/drawing/2014/main" id="{6CE016F6-72D3-01C7-8E84-029AB0D4BED2}"/>
                  </a:ext>
                </a:extLst>
              </p:cNvPr>
              <p:cNvSpPr/>
              <p:nvPr/>
            </p:nvSpPr>
            <p:spPr>
              <a:xfrm>
                <a:off x="7804087" y="3548959"/>
                <a:ext cx="2562131" cy="256213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a:extLst>
                  <a:ext uri="{FF2B5EF4-FFF2-40B4-BE49-F238E27FC236}">
                    <a16:creationId xmlns:a16="http://schemas.microsoft.com/office/drawing/2014/main" id="{4D211D02-64EC-19F6-4692-9C1566E09B1C}"/>
                  </a:ext>
                </a:extLst>
              </p:cNvPr>
              <p:cNvSpPr/>
              <p:nvPr/>
            </p:nvSpPr>
            <p:spPr>
              <a:xfrm rot="14399844" flipV="1">
                <a:off x="8487276" y="3841067"/>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Moon 63">
                <a:extLst>
                  <a:ext uri="{FF2B5EF4-FFF2-40B4-BE49-F238E27FC236}">
                    <a16:creationId xmlns:a16="http://schemas.microsoft.com/office/drawing/2014/main" id="{674925F0-8220-17DA-9FA5-2DF0CFDF4F79}"/>
                  </a:ext>
                </a:extLst>
              </p:cNvPr>
              <p:cNvSpPr/>
              <p:nvPr/>
            </p:nvSpPr>
            <p:spPr>
              <a:xfrm rot="17848276" flipV="1">
                <a:off x="9445435" y="3803344"/>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5" name="Group 64">
                <a:extLst>
                  <a:ext uri="{FF2B5EF4-FFF2-40B4-BE49-F238E27FC236}">
                    <a16:creationId xmlns:a16="http://schemas.microsoft.com/office/drawing/2014/main" id="{3A19DFF3-5ECC-D041-97FF-C0C1F851B643}"/>
                  </a:ext>
                </a:extLst>
              </p:cNvPr>
              <p:cNvGrpSpPr/>
              <p:nvPr/>
            </p:nvGrpSpPr>
            <p:grpSpPr>
              <a:xfrm>
                <a:off x="8291010" y="4326890"/>
                <a:ext cx="762000" cy="762000"/>
                <a:chOff x="8291010" y="4326890"/>
                <a:chExt cx="762000" cy="762000"/>
              </a:xfrm>
            </p:grpSpPr>
            <p:sp>
              <p:nvSpPr>
                <p:cNvPr id="71" name="Oval 70">
                  <a:extLst>
                    <a:ext uri="{FF2B5EF4-FFF2-40B4-BE49-F238E27FC236}">
                      <a16:creationId xmlns:a16="http://schemas.microsoft.com/office/drawing/2014/main" id="{87477C28-567D-B21F-1864-3063E7E331F5}"/>
                    </a:ext>
                  </a:extLst>
                </p:cNvPr>
                <p:cNvSpPr/>
                <p:nvPr/>
              </p:nvSpPr>
              <p:spPr>
                <a:xfrm>
                  <a:off x="8291010" y="432689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7BB96D3-8852-6933-BB1F-8CEF8D6C5B2A}"/>
                    </a:ext>
                  </a:extLst>
                </p:cNvPr>
                <p:cNvSpPr/>
                <p:nvPr/>
              </p:nvSpPr>
              <p:spPr>
                <a:xfrm rot="4212067">
                  <a:off x="8399566" y="4406185"/>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2527B18-AC5A-741C-FC63-DE1E1F087945}"/>
                    </a:ext>
                  </a:extLst>
                </p:cNvPr>
                <p:cNvSpPr/>
                <p:nvPr/>
              </p:nvSpPr>
              <p:spPr>
                <a:xfrm>
                  <a:off x="8469478" y="4431614"/>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7E3A7758-CAB7-BDFC-3C85-0122E8A4A1BC}"/>
                  </a:ext>
                </a:extLst>
              </p:cNvPr>
              <p:cNvGrpSpPr/>
              <p:nvPr/>
            </p:nvGrpSpPr>
            <p:grpSpPr>
              <a:xfrm>
                <a:off x="9131473" y="4334434"/>
                <a:ext cx="762000" cy="762000"/>
                <a:chOff x="8291010" y="4326890"/>
                <a:chExt cx="762000" cy="762000"/>
              </a:xfrm>
            </p:grpSpPr>
            <p:sp>
              <p:nvSpPr>
                <p:cNvPr id="68" name="Oval 67">
                  <a:extLst>
                    <a:ext uri="{FF2B5EF4-FFF2-40B4-BE49-F238E27FC236}">
                      <a16:creationId xmlns:a16="http://schemas.microsoft.com/office/drawing/2014/main" id="{1D09C402-0925-652E-6F19-A3C991072860}"/>
                    </a:ext>
                  </a:extLst>
                </p:cNvPr>
                <p:cNvSpPr/>
                <p:nvPr/>
              </p:nvSpPr>
              <p:spPr>
                <a:xfrm>
                  <a:off x="8291010" y="432689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B07F23A-A743-985B-0EC9-B7039446805A}"/>
                    </a:ext>
                  </a:extLst>
                </p:cNvPr>
                <p:cNvSpPr/>
                <p:nvPr/>
              </p:nvSpPr>
              <p:spPr>
                <a:xfrm rot="4212067">
                  <a:off x="8544421" y="4397132"/>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BD8B5AE1-8C1F-1183-87C9-AF8BA1293140}"/>
                    </a:ext>
                  </a:extLst>
                </p:cNvPr>
                <p:cNvSpPr/>
                <p:nvPr/>
              </p:nvSpPr>
              <p:spPr>
                <a:xfrm>
                  <a:off x="8695815" y="4413507"/>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4" name="Oval 73">
              <a:extLst>
                <a:ext uri="{FF2B5EF4-FFF2-40B4-BE49-F238E27FC236}">
                  <a16:creationId xmlns:a16="http://schemas.microsoft.com/office/drawing/2014/main" id="{1D656200-1A8B-909A-DEA3-89D350592F81}"/>
                </a:ext>
              </a:extLst>
            </p:cNvPr>
            <p:cNvSpPr/>
            <p:nvPr/>
          </p:nvSpPr>
          <p:spPr>
            <a:xfrm>
              <a:off x="8642841" y="5281869"/>
              <a:ext cx="977264" cy="344350"/>
            </a:xfrm>
            <a:custGeom>
              <a:avLst/>
              <a:gdLst>
                <a:gd name="connsiteX0" fmla="*/ 0 w 977264"/>
                <a:gd name="connsiteY0" fmla="*/ 163570 h 327139"/>
                <a:gd name="connsiteX1" fmla="*/ 488632 w 977264"/>
                <a:gd name="connsiteY1" fmla="*/ 0 h 327139"/>
                <a:gd name="connsiteX2" fmla="*/ 977264 w 977264"/>
                <a:gd name="connsiteY2" fmla="*/ 163570 h 327139"/>
                <a:gd name="connsiteX3" fmla="*/ 488632 w 977264"/>
                <a:gd name="connsiteY3" fmla="*/ 327140 h 327139"/>
                <a:gd name="connsiteX4" fmla="*/ 0 w 977264"/>
                <a:gd name="connsiteY4" fmla="*/ 163570 h 327139"/>
                <a:gd name="connsiteX0" fmla="*/ 0 w 977264"/>
                <a:gd name="connsiteY0" fmla="*/ 180780 h 344350"/>
                <a:gd name="connsiteX1" fmla="*/ 488632 w 977264"/>
                <a:gd name="connsiteY1" fmla="*/ 17210 h 344350"/>
                <a:gd name="connsiteX2" fmla="*/ 977264 w 977264"/>
                <a:gd name="connsiteY2" fmla="*/ 180780 h 344350"/>
                <a:gd name="connsiteX3" fmla="*/ 488632 w 977264"/>
                <a:gd name="connsiteY3" fmla="*/ 344350 h 344350"/>
                <a:gd name="connsiteX4" fmla="*/ 0 w 977264"/>
                <a:gd name="connsiteY4" fmla="*/ 180780 h 34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344350">
                  <a:moveTo>
                    <a:pt x="0" y="180780"/>
                  </a:moveTo>
                  <a:cubicBezTo>
                    <a:pt x="0" y="90443"/>
                    <a:pt x="251818" y="83311"/>
                    <a:pt x="488632" y="17210"/>
                  </a:cubicBezTo>
                  <a:cubicBezTo>
                    <a:pt x="725446" y="-48891"/>
                    <a:pt x="977264" y="90443"/>
                    <a:pt x="977264" y="180780"/>
                  </a:cubicBezTo>
                  <a:cubicBezTo>
                    <a:pt x="977264" y="271117"/>
                    <a:pt x="758496" y="344350"/>
                    <a:pt x="488632" y="344350"/>
                  </a:cubicBezTo>
                  <a:cubicBezTo>
                    <a:pt x="218768" y="344350"/>
                    <a:pt x="0" y="271117"/>
                    <a:pt x="0" y="180780"/>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3E6D46C6-495F-A224-CFAD-FF38612F79B1}"/>
              </a:ext>
            </a:extLst>
          </p:cNvPr>
          <p:cNvGrpSpPr/>
          <p:nvPr/>
        </p:nvGrpSpPr>
        <p:grpSpPr>
          <a:xfrm>
            <a:off x="9626538" y="283208"/>
            <a:ext cx="1971283" cy="3085988"/>
            <a:chOff x="4364700" y="-846157"/>
            <a:chExt cx="2667000" cy="4175113"/>
          </a:xfrm>
        </p:grpSpPr>
        <p:sp>
          <p:nvSpPr>
            <p:cNvPr id="100" name="Oval 99">
              <a:extLst>
                <a:ext uri="{FF2B5EF4-FFF2-40B4-BE49-F238E27FC236}">
                  <a16:creationId xmlns:a16="http://schemas.microsoft.com/office/drawing/2014/main" id="{5D634C64-F299-E6F5-3E2C-A1E22FFEE98D}"/>
                </a:ext>
              </a:extLst>
            </p:cNvPr>
            <p:cNvSpPr/>
            <p:nvPr/>
          </p:nvSpPr>
          <p:spPr>
            <a:xfrm>
              <a:off x="4364700" y="661956"/>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DAA9595B-8DC4-269A-8236-5636B650E624}"/>
                </a:ext>
              </a:extLst>
            </p:cNvPr>
            <p:cNvGrpSpPr/>
            <p:nvPr/>
          </p:nvGrpSpPr>
          <p:grpSpPr>
            <a:xfrm rot="14121608">
              <a:off x="4787169" y="1214397"/>
              <a:ext cx="762000" cy="762000"/>
              <a:chOff x="1226056" y="2773679"/>
              <a:chExt cx="762000" cy="762000"/>
            </a:xfrm>
          </p:grpSpPr>
          <p:sp>
            <p:nvSpPr>
              <p:cNvPr id="111" name="Oval 110">
                <a:extLst>
                  <a:ext uri="{FF2B5EF4-FFF2-40B4-BE49-F238E27FC236}">
                    <a16:creationId xmlns:a16="http://schemas.microsoft.com/office/drawing/2014/main" id="{71D466FD-116A-A40A-6033-B3244E204026}"/>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31E31E15-FD74-B170-9822-4E6D07EA3F2A}"/>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CB9C63F5-02AA-2CA9-9287-619773AEA8C5}"/>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E7707014-7594-9E3C-3A27-9C0A348EBC87}"/>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8C407D0D-8207-A2C4-6D93-0F31206B30CB}"/>
                </a:ext>
              </a:extLst>
            </p:cNvPr>
            <p:cNvGrpSpPr/>
            <p:nvPr/>
          </p:nvGrpSpPr>
          <p:grpSpPr>
            <a:xfrm rot="8038943" flipH="1">
              <a:off x="5828327" y="1216128"/>
              <a:ext cx="762000" cy="762000"/>
              <a:chOff x="1226056" y="2773679"/>
              <a:chExt cx="762000" cy="762000"/>
            </a:xfrm>
          </p:grpSpPr>
          <p:sp>
            <p:nvSpPr>
              <p:cNvPr id="107" name="Oval 106">
                <a:extLst>
                  <a:ext uri="{FF2B5EF4-FFF2-40B4-BE49-F238E27FC236}">
                    <a16:creationId xmlns:a16="http://schemas.microsoft.com/office/drawing/2014/main" id="{B341584B-6EBB-E3A0-2F8F-692D2CFF2EB4}"/>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25246B1A-9C4D-DC7B-ABB3-E6DA026085FC}"/>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F8E04255-D385-A919-441A-7DBDF6BEDCBB}"/>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73F57E40-4BD5-21EC-FBDC-CB39A9C72C6E}"/>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Moon 102">
              <a:extLst>
                <a:ext uri="{FF2B5EF4-FFF2-40B4-BE49-F238E27FC236}">
                  <a16:creationId xmlns:a16="http://schemas.microsoft.com/office/drawing/2014/main" id="{B68C8064-3B2F-3D3D-0C6F-2086FB2A778A}"/>
                </a:ext>
              </a:extLst>
            </p:cNvPr>
            <p:cNvSpPr/>
            <p:nvPr/>
          </p:nvSpPr>
          <p:spPr>
            <a:xfrm rot="5124408">
              <a:off x="5128290" y="791949"/>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Moon 103">
              <a:extLst>
                <a:ext uri="{FF2B5EF4-FFF2-40B4-BE49-F238E27FC236}">
                  <a16:creationId xmlns:a16="http://schemas.microsoft.com/office/drawing/2014/main" id="{921725B0-00B5-75E0-1A5A-73A21CA9597F}"/>
                </a:ext>
              </a:extLst>
            </p:cNvPr>
            <p:cNvSpPr/>
            <p:nvPr/>
          </p:nvSpPr>
          <p:spPr>
            <a:xfrm rot="5578965">
              <a:off x="6126881" y="789543"/>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Moon 104">
              <a:extLst>
                <a:ext uri="{FF2B5EF4-FFF2-40B4-BE49-F238E27FC236}">
                  <a16:creationId xmlns:a16="http://schemas.microsoft.com/office/drawing/2014/main" id="{21A96696-6448-29F4-DA43-1914FD3FD3BA}"/>
                </a:ext>
              </a:extLst>
            </p:cNvPr>
            <p:cNvSpPr/>
            <p:nvPr/>
          </p:nvSpPr>
          <p:spPr>
            <a:xfrm rot="4888541">
              <a:off x="5816809" y="2144507"/>
              <a:ext cx="405949" cy="644828"/>
            </a:xfrm>
            <a:prstGeom prst="moon">
              <a:avLst>
                <a:gd name="adj" fmla="val 86527"/>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Cloud Callout 60">
              <a:extLst>
                <a:ext uri="{FF2B5EF4-FFF2-40B4-BE49-F238E27FC236}">
                  <a16:creationId xmlns:a16="http://schemas.microsoft.com/office/drawing/2014/main" id="{46E00E3D-B5DB-0499-87EA-D756E0D2A10E}"/>
                </a:ext>
              </a:extLst>
            </p:cNvPr>
            <p:cNvSpPr/>
            <p:nvPr/>
          </p:nvSpPr>
          <p:spPr>
            <a:xfrm>
              <a:off x="5140692" y="-846157"/>
              <a:ext cx="1891008" cy="1508113"/>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TextBox 114">
            <a:extLst>
              <a:ext uri="{FF2B5EF4-FFF2-40B4-BE49-F238E27FC236}">
                <a16:creationId xmlns:a16="http://schemas.microsoft.com/office/drawing/2014/main" id="{64B70A17-8C22-E5C7-DE2C-CBFBF5CFABEC}"/>
              </a:ext>
            </a:extLst>
          </p:cNvPr>
          <p:cNvSpPr txBox="1"/>
          <p:nvPr/>
        </p:nvSpPr>
        <p:spPr>
          <a:xfrm>
            <a:off x="813630" y="3246180"/>
            <a:ext cx="1526015"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Helpless</a:t>
            </a:r>
          </a:p>
        </p:txBody>
      </p:sp>
      <p:sp>
        <p:nvSpPr>
          <p:cNvPr id="116" name="TextBox 115">
            <a:extLst>
              <a:ext uri="{FF2B5EF4-FFF2-40B4-BE49-F238E27FC236}">
                <a16:creationId xmlns:a16="http://schemas.microsoft.com/office/drawing/2014/main" id="{BE0FC307-3411-F10F-7B47-ADA595C4231F}"/>
              </a:ext>
            </a:extLst>
          </p:cNvPr>
          <p:cNvSpPr txBox="1"/>
          <p:nvPr/>
        </p:nvSpPr>
        <p:spPr>
          <a:xfrm>
            <a:off x="886050" y="5722003"/>
            <a:ext cx="1526015"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Overwhelmed</a:t>
            </a:r>
          </a:p>
        </p:txBody>
      </p:sp>
      <p:sp>
        <p:nvSpPr>
          <p:cNvPr id="117" name="TextBox 116">
            <a:extLst>
              <a:ext uri="{FF2B5EF4-FFF2-40B4-BE49-F238E27FC236}">
                <a16:creationId xmlns:a16="http://schemas.microsoft.com/office/drawing/2014/main" id="{1D3CEA51-756F-02B8-869C-483D8968A64E}"/>
              </a:ext>
            </a:extLst>
          </p:cNvPr>
          <p:cNvSpPr txBox="1"/>
          <p:nvPr/>
        </p:nvSpPr>
        <p:spPr>
          <a:xfrm>
            <a:off x="3421735" y="6066869"/>
            <a:ext cx="1526015"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Discouraged</a:t>
            </a:r>
          </a:p>
        </p:txBody>
      </p:sp>
      <p:sp>
        <p:nvSpPr>
          <p:cNvPr id="118" name="TextBox 117">
            <a:extLst>
              <a:ext uri="{FF2B5EF4-FFF2-40B4-BE49-F238E27FC236}">
                <a16:creationId xmlns:a16="http://schemas.microsoft.com/office/drawing/2014/main" id="{39DE35E7-F192-3D8A-CF1B-88818B8B91C5}"/>
              </a:ext>
            </a:extLst>
          </p:cNvPr>
          <p:cNvSpPr txBox="1"/>
          <p:nvPr/>
        </p:nvSpPr>
        <p:spPr>
          <a:xfrm>
            <a:off x="10029219" y="6311474"/>
            <a:ext cx="1526015"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Fearful</a:t>
            </a:r>
          </a:p>
        </p:txBody>
      </p:sp>
      <p:sp>
        <p:nvSpPr>
          <p:cNvPr id="119" name="TextBox 118">
            <a:extLst>
              <a:ext uri="{FF2B5EF4-FFF2-40B4-BE49-F238E27FC236}">
                <a16:creationId xmlns:a16="http://schemas.microsoft.com/office/drawing/2014/main" id="{3214130A-5C70-9974-FD52-69D1313F72BE}"/>
              </a:ext>
            </a:extLst>
          </p:cNvPr>
          <p:cNvSpPr txBox="1"/>
          <p:nvPr/>
        </p:nvSpPr>
        <p:spPr>
          <a:xfrm>
            <a:off x="9849171" y="3376365"/>
            <a:ext cx="1526015"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Doubtful</a:t>
            </a:r>
          </a:p>
        </p:txBody>
      </p:sp>
      <p:sp>
        <p:nvSpPr>
          <p:cNvPr id="121" name="TextBox 120">
            <a:extLst>
              <a:ext uri="{FF2B5EF4-FFF2-40B4-BE49-F238E27FC236}">
                <a16:creationId xmlns:a16="http://schemas.microsoft.com/office/drawing/2014/main" id="{A36186EF-C12B-78B8-997F-F8C607ECBFBF}"/>
              </a:ext>
            </a:extLst>
          </p:cNvPr>
          <p:cNvSpPr txBox="1"/>
          <p:nvPr/>
        </p:nvSpPr>
        <p:spPr>
          <a:xfrm>
            <a:off x="3221665" y="1113332"/>
            <a:ext cx="6097836" cy="1969770"/>
          </a:xfrm>
          <a:prstGeom prst="rect">
            <a:avLst/>
          </a:prstGeom>
          <a:noFill/>
        </p:spPr>
        <p:txBody>
          <a:bodyPr wrap="square">
            <a:spAutoFit/>
          </a:bodyPr>
          <a:lstStyle/>
          <a:p>
            <a:pPr algn="l" fontAlgn="base">
              <a:spcAft>
                <a:spcPts val="1200"/>
              </a:spcAft>
            </a:pPr>
            <a:r>
              <a:rPr lang="en-US" sz="2800" b="0" i="0" dirty="0">
                <a:solidFill>
                  <a:schemeClr val="bg1"/>
                </a:solidFill>
                <a:effectLst/>
                <a:latin typeface="Calibri" panose="020F0502020204030204" pitchFamily="34" charset="0"/>
                <a:cs typeface="Calibri" panose="020F0502020204030204" pitchFamily="34" charset="0"/>
              </a:rPr>
              <a:t>What are situations where a </a:t>
            </a:r>
            <a:r>
              <a:rPr lang="en-US" sz="2800" dirty="0">
                <a:solidFill>
                  <a:schemeClr val="bg1"/>
                </a:solidFill>
                <a:latin typeface="Calibri" panose="020F0502020204030204" pitchFamily="34" charset="0"/>
                <a:cs typeface="Calibri" panose="020F0502020204030204" pitchFamily="34" charset="0"/>
              </a:rPr>
              <a:t>you</a:t>
            </a:r>
            <a:r>
              <a:rPr lang="en-US" sz="2800" b="0" i="0" dirty="0">
                <a:solidFill>
                  <a:schemeClr val="bg1"/>
                </a:solidFill>
                <a:effectLst/>
                <a:latin typeface="Calibri" panose="020F0502020204030204" pitchFamily="34" charset="0"/>
                <a:cs typeface="Calibri" panose="020F0502020204030204" pitchFamily="34" charset="0"/>
              </a:rPr>
              <a:t> might feel one or more of these emotions?</a:t>
            </a:r>
          </a:p>
          <a:p>
            <a:pPr algn="l" fontAlgn="base">
              <a:spcAft>
                <a:spcPts val="1200"/>
              </a:spcAft>
            </a:pPr>
            <a:r>
              <a:rPr lang="en-US" sz="2800" b="0" i="0" dirty="0">
                <a:solidFill>
                  <a:schemeClr val="bg1"/>
                </a:solidFill>
                <a:effectLst/>
                <a:latin typeface="Calibri" panose="020F0502020204030204" pitchFamily="34" charset="0"/>
                <a:cs typeface="Calibri" panose="020F0502020204030204" pitchFamily="34" charset="0"/>
              </a:rPr>
              <a:t>Where might </a:t>
            </a:r>
            <a:r>
              <a:rPr lang="en-US" sz="2800" dirty="0">
                <a:solidFill>
                  <a:schemeClr val="bg1"/>
                </a:solidFill>
                <a:latin typeface="Calibri" panose="020F0502020204030204" pitchFamily="34" charset="0"/>
                <a:cs typeface="Calibri" panose="020F0502020204030204" pitchFamily="34" charset="0"/>
              </a:rPr>
              <a:t>you</a:t>
            </a:r>
            <a:r>
              <a:rPr lang="en-US" sz="2800" b="0" i="0" dirty="0">
                <a:solidFill>
                  <a:schemeClr val="bg1"/>
                </a:solidFill>
                <a:effectLst/>
                <a:latin typeface="Calibri" panose="020F0502020204030204" pitchFamily="34" charset="0"/>
                <a:cs typeface="Calibri" panose="020F0502020204030204" pitchFamily="34" charset="0"/>
              </a:rPr>
              <a:t> turn to for help when they experience these emotions?</a:t>
            </a:r>
          </a:p>
        </p:txBody>
      </p:sp>
      <p:sp>
        <p:nvSpPr>
          <p:cNvPr id="123" name="TextBox 122">
            <a:extLst>
              <a:ext uri="{FF2B5EF4-FFF2-40B4-BE49-F238E27FC236}">
                <a16:creationId xmlns:a16="http://schemas.microsoft.com/office/drawing/2014/main" id="{49178A2A-1607-BDA8-321D-92393B1E50B8}"/>
              </a:ext>
            </a:extLst>
          </p:cNvPr>
          <p:cNvSpPr txBox="1"/>
          <p:nvPr/>
        </p:nvSpPr>
        <p:spPr>
          <a:xfrm>
            <a:off x="5248351" y="3306509"/>
            <a:ext cx="4610804" cy="1754326"/>
          </a:xfrm>
          <a:prstGeom prst="rect">
            <a:avLst/>
          </a:prstGeom>
          <a:noFill/>
        </p:spPr>
        <p:txBody>
          <a:bodyPr wrap="square">
            <a:spAutoFit/>
          </a:bodyPr>
          <a:lstStyle/>
          <a:p>
            <a:r>
              <a:rPr lang="en-US" b="1" dirty="0">
                <a:solidFill>
                  <a:srgbClr val="FFFF00"/>
                </a:solidFill>
                <a:latin typeface="Calibri" panose="020F0502020204030204" pitchFamily="34" charset="0"/>
                <a:cs typeface="Calibri" panose="020F0502020204030204" pitchFamily="34" charset="0"/>
              </a:rPr>
              <a:t>T</a:t>
            </a:r>
            <a:r>
              <a:rPr lang="en-US" b="1" i="0" dirty="0">
                <a:solidFill>
                  <a:srgbClr val="FFFF00"/>
                </a:solidFill>
                <a:effectLst/>
                <a:latin typeface="Calibri" panose="020F0502020204030204" pitchFamily="34" charset="0"/>
                <a:cs typeface="Calibri" panose="020F0502020204030204" pitchFamily="34" charset="0"/>
              </a:rPr>
              <a:t>he Lord can help you when you experience these emotions now or in the future. </a:t>
            </a:r>
          </a:p>
          <a:p>
            <a:endParaRPr lang="en-US" b="1" dirty="0">
              <a:solidFill>
                <a:srgbClr val="FFFF00"/>
              </a:solidFill>
              <a:latin typeface="Calibri" panose="020F0502020204030204" pitchFamily="34" charset="0"/>
              <a:cs typeface="Calibri" panose="020F0502020204030204" pitchFamily="34" charset="0"/>
            </a:endParaRPr>
          </a:p>
          <a:p>
            <a:r>
              <a:rPr lang="en-US" b="1" i="0" dirty="0">
                <a:solidFill>
                  <a:srgbClr val="FFFF00"/>
                </a:solidFill>
                <a:effectLst/>
                <a:latin typeface="Calibri" panose="020F0502020204030204" pitchFamily="34" charset="0"/>
                <a:cs typeface="Calibri" panose="020F0502020204030204" pitchFamily="34" charset="0"/>
              </a:rPr>
              <a:t>It helps to pay attention to the impressions that come to your mind and heart from the Holy Ghost.</a:t>
            </a:r>
            <a:endParaRPr lang="en-US" b="1" dirty="0">
              <a:solidFill>
                <a:srgbClr val="FFFF00"/>
              </a:solidFill>
              <a:latin typeface="Calibri" panose="020F0502020204030204" pitchFamily="34" charset="0"/>
              <a:cs typeface="Calibri" panose="020F0502020204030204" pitchFamily="34" charset="0"/>
            </a:endParaRPr>
          </a:p>
        </p:txBody>
      </p:sp>
      <p:grpSp>
        <p:nvGrpSpPr>
          <p:cNvPr id="124" name="Group 123">
            <a:extLst>
              <a:ext uri="{FF2B5EF4-FFF2-40B4-BE49-F238E27FC236}">
                <a16:creationId xmlns:a16="http://schemas.microsoft.com/office/drawing/2014/main" id="{56DB8FCC-E437-85B8-5598-4DE82EC0EF26}"/>
              </a:ext>
            </a:extLst>
          </p:cNvPr>
          <p:cNvGrpSpPr/>
          <p:nvPr/>
        </p:nvGrpSpPr>
        <p:grpSpPr>
          <a:xfrm>
            <a:off x="6360748" y="4782369"/>
            <a:ext cx="1847409" cy="1847409"/>
            <a:chOff x="2726659" y="4091768"/>
            <a:chExt cx="2667000" cy="2667000"/>
          </a:xfrm>
        </p:grpSpPr>
        <p:sp>
          <p:nvSpPr>
            <p:cNvPr id="125" name="Oval 124">
              <a:extLst>
                <a:ext uri="{FF2B5EF4-FFF2-40B4-BE49-F238E27FC236}">
                  <a16:creationId xmlns:a16="http://schemas.microsoft.com/office/drawing/2014/main" id="{450D4B03-D87F-EB35-13B4-0B1E7935CD0C}"/>
                </a:ext>
              </a:extLst>
            </p:cNvPr>
            <p:cNvSpPr/>
            <p:nvPr/>
          </p:nvSpPr>
          <p:spPr>
            <a:xfrm>
              <a:off x="2726659" y="4091768"/>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3D8B4860-74F8-5405-24E1-E8B43B622618}"/>
                </a:ext>
              </a:extLst>
            </p:cNvPr>
            <p:cNvGrpSpPr/>
            <p:nvPr/>
          </p:nvGrpSpPr>
          <p:grpSpPr>
            <a:xfrm>
              <a:off x="3092812" y="4636216"/>
              <a:ext cx="762000" cy="762000"/>
              <a:chOff x="1226056" y="2773679"/>
              <a:chExt cx="762000" cy="762000"/>
            </a:xfrm>
          </p:grpSpPr>
          <p:sp>
            <p:nvSpPr>
              <p:cNvPr id="135" name="Oval 134">
                <a:extLst>
                  <a:ext uri="{FF2B5EF4-FFF2-40B4-BE49-F238E27FC236}">
                    <a16:creationId xmlns:a16="http://schemas.microsoft.com/office/drawing/2014/main" id="{1DAD0F1B-45A2-E40E-4177-10FD32663EC9}"/>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739E5D87-F272-F767-FDA2-39CA22328746}"/>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C50FBE9D-2ED4-798F-382F-C904A4D354F1}"/>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34A453DE-77FB-5E15-9FB9-99A9F42941E9}"/>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A0B5C626-1CA1-7609-8EB9-406406EB44D0}"/>
                </a:ext>
              </a:extLst>
            </p:cNvPr>
            <p:cNvGrpSpPr/>
            <p:nvPr/>
          </p:nvGrpSpPr>
          <p:grpSpPr>
            <a:xfrm flipH="1">
              <a:off x="4133970" y="4637947"/>
              <a:ext cx="762000" cy="762000"/>
              <a:chOff x="1226056" y="2773679"/>
              <a:chExt cx="762000" cy="762000"/>
            </a:xfrm>
          </p:grpSpPr>
          <p:sp>
            <p:nvSpPr>
              <p:cNvPr id="131" name="Oval 130">
                <a:extLst>
                  <a:ext uri="{FF2B5EF4-FFF2-40B4-BE49-F238E27FC236}">
                    <a16:creationId xmlns:a16="http://schemas.microsoft.com/office/drawing/2014/main" id="{DB93964C-545E-9CFA-A3B6-4C9263A01C31}"/>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292C15C1-63EC-51E6-F2B3-DDC798C32AC8}"/>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2C678BE1-94CB-EDDF-F15C-7B72C79810A4}"/>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DA6F0883-0959-EC62-9167-001B67FE26D7}"/>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Moon 127">
              <a:extLst>
                <a:ext uri="{FF2B5EF4-FFF2-40B4-BE49-F238E27FC236}">
                  <a16:creationId xmlns:a16="http://schemas.microsoft.com/office/drawing/2014/main" id="{8C949843-2BB0-0D86-65D0-48D11C8A51D1}"/>
                </a:ext>
              </a:extLst>
            </p:cNvPr>
            <p:cNvSpPr/>
            <p:nvPr/>
          </p:nvSpPr>
          <p:spPr>
            <a:xfrm rot="5124408">
              <a:off x="3433933" y="421376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Moon 128">
              <a:extLst>
                <a:ext uri="{FF2B5EF4-FFF2-40B4-BE49-F238E27FC236}">
                  <a16:creationId xmlns:a16="http://schemas.microsoft.com/office/drawing/2014/main" id="{EDF368B7-1970-3E10-DEFF-E6E52CA2FBF6}"/>
                </a:ext>
              </a:extLst>
            </p:cNvPr>
            <p:cNvSpPr/>
            <p:nvPr/>
          </p:nvSpPr>
          <p:spPr>
            <a:xfrm rot="5578965">
              <a:off x="4432524" y="4211362"/>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Moon 129">
              <a:extLst>
                <a:ext uri="{FF2B5EF4-FFF2-40B4-BE49-F238E27FC236}">
                  <a16:creationId xmlns:a16="http://schemas.microsoft.com/office/drawing/2014/main" id="{8E408619-E8A6-62D4-69A9-E2CE964C9C74}"/>
                </a:ext>
              </a:extLst>
            </p:cNvPr>
            <p:cNvSpPr/>
            <p:nvPr/>
          </p:nvSpPr>
          <p:spPr>
            <a:xfrm rot="16200000">
              <a:off x="3852575" y="5450741"/>
              <a:ext cx="405949" cy="1147255"/>
            </a:xfrm>
            <a:prstGeom prst="moon">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80205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24"/>
                                        </p:tgtEl>
                                        <p:attrNameLst>
                                          <p:attrName>style.visibility</p:attrName>
                                        </p:attrNameLst>
                                      </p:cBhvr>
                                      <p:to>
                                        <p:strVal val="visible"/>
                                      </p:to>
                                    </p:set>
                                    <p:animEffect transition="in" filter="fade">
                                      <p:cBhvr>
                                        <p:cTn id="17" dur="500"/>
                                        <p:tgtEl>
                                          <p:spTgt spid="124"/>
                                        </p:tgtEl>
                                      </p:cBhvr>
                                    </p:animEffect>
                                  </p:childTnLst>
                                </p:cTn>
                              </p:par>
                              <p:par>
                                <p:cTn id="18" presetID="10" presetClass="exit" presetSubtype="0" fill="hold"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15"/>
                                        </p:tgtEl>
                                      </p:cBhvr>
                                    </p:animEffect>
                                    <p:set>
                                      <p:cBhvr>
                                        <p:cTn id="23" dur="1" fill="hold">
                                          <p:stCondLst>
                                            <p:cond delay="499"/>
                                          </p:stCondLst>
                                        </p:cTn>
                                        <p:tgtEl>
                                          <p:spTgt spid="11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36"/>
                                        </p:tgtEl>
                                      </p:cBhvr>
                                    </p:animEffect>
                                    <p:set>
                                      <p:cBhvr>
                                        <p:cTn id="26" dur="1" fill="hold">
                                          <p:stCondLst>
                                            <p:cond delay="499"/>
                                          </p:stCondLst>
                                        </p:cTn>
                                        <p:tgtEl>
                                          <p:spTgt spid="36"/>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16"/>
                                        </p:tgtEl>
                                      </p:cBhvr>
                                    </p:animEffect>
                                    <p:set>
                                      <p:cBhvr>
                                        <p:cTn id="29" dur="1" fill="hold">
                                          <p:stCondLst>
                                            <p:cond delay="499"/>
                                          </p:stCondLst>
                                        </p:cTn>
                                        <p:tgtEl>
                                          <p:spTgt spid="11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117"/>
                                        </p:tgtEl>
                                      </p:cBhvr>
                                    </p:animEffect>
                                    <p:set>
                                      <p:cBhvr>
                                        <p:cTn id="35" dur="1" fill="hold">
                                          <p:stCondLst>
                                            <p:cond delay="499"/>
                                          </p:stCondLst>
                                        </p:cTn>
                                        <p:tgtEl>
                                          <p:spTgt spid="11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90"/>
                                        </p:tgtEl>
                                      </p:cBhvr>
                                    </p:animEffect>
                                    <p:set>
                                      <p:cBhvr>
                                        <p:cTn id="38" dur="1" fill="hold">
                                          <p:stCondLst>
                                            <p:cond delay="499"/>
                                          </p:stCondLst>
                                        </p:cTn>
                                        <p:tgtEl>
                                          <p:spTgt spid="90"/>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119"/>
                                        </p:tgtEl>
                                      </p:cBhvr>
                                    </p:animEffect>
                                    <p:set>
                                      <p:cBhvr>
                                        <p:cTn id="41" dur="1" fill="hold">
                                          <p:stCondLst>
                                            <p:cond delay="499"/>
                                          </p:stCondLst>
                                        </p:cTn>
                                        <p:tgtEl>
                                          <p:spTgt spid="11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8"/>
                                        </p:tgtEl>
                                      </p:cBhvr>
                                    </p:animEffect>
                                    <p:set>
                                      <p:cBhvr>
                                        <p:cTn id="44" dur="1" fill="hold">
                                          <p:stCondLst>
                                            <p:cond delay="499"/>
                                          </p:stCondLst>
                                        </p:cTn>
                                        <p:tgtEl>
                                          <p:spTgt spid="88"/>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118"/>
                                        </p:tgtEl>
                                      </p:cBhvr>
                                    </p:animEffect>
                                    <p:set>
                                      <p:cBhvr>
                                        <p:cTn id="47" dur="1" fill="hold">
                                          <p:stCondLst>
                                            <p:cond delay="499"/>
                                          </p:stCondLst>
                                        </p:cTn>
                                        <p:tgtEl>
                                          <p:spTgt spid="118"/>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121">
                                            <p:txEl>
                                              <p:pRg st="0" end="0"/>
                                            </p:txEl>
                                          </p:spTgt>
                                        </p:tgtEl>
                                      </p:cBhvr>
                                    </p:animEffect>
                                    <p:set>
                                      <p:cBhvr>
                                        <p:cTn id="50" dur="1" fill="hold">
                                          <p:stCondLst>
                                            <p:cond delay="499"/>
                                          </p:stCondLst>
                                        </p:cTn>
                                        <p:tgtEl>
                                          <p:spTgt spid="121">
                                            <p:txEl>
                                              <p:pRg st="0" end="0"/>
                                            </p:tx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121">
                                            <p:txEl>
                                              <p:pRg st="1" end="1"/>
                                            </p:txEl>
                                          </p:spTgt>
                                        </p:tgtEl>
                                      </p:cBhvr>
                                    </p:animEffect>
                                    <p:set>
                                      <p:cBhvr>
                                        <p:cTn id="53" dur="1" fill="hold">
                                          <p:stCondLst>
                                            <p:cond delay="499"/>
                                          </p:stCondLst>
                                        </p:cTn>
                                        <p:tgtEl>
                                          <p:spTgt spid="121">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P spid="117" grpId="0"/>
      <p:bldP spid="118" grpId="0"/>
      <p:bldP spid="119" grpId="0"/>
      <p:bldP spid="121"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3464" y="1107996"/>
            <a:ext cx="7428409" cy="4770537"/>
          </a:xfrm>
          <a:prstGeom prst="rect">
            <a:avLst/>
          </a:prstGeom>
          <a:noFill/>
        </p:spPr>
        <p:txBody>
          <a:bodyPr wrap="square" rtlCol="0">
            <a:spAutoFit/>
          </a:bodyPr>
          <a:lstStyle/>
          <a:p>
            <a:pPr fontAlgn="base"/>
            <a:r>
              <a:rPr lang="en-US" sz="1600" dirty="0">
                <a:solidFill>
                  <a:schemeClr val="bg1"/>
                </a:solidFill>
                <a:latin typeface="Calibri" panose="020F0502020204030204" pitchFamily="34" charset="0"/>
              </a:rPr>
              <a:t>An elaborate engineering scheme extending about 1770 feet through limestone rock, bringing the waters of Gihon spring inside the walls of Jerusalem to the pool of Siloam. The tunnel was built in the days of Hezekiah, about 701 </a:t>
            </a:r>
            <a:r>
              <a:rPr lang="en-US" sz="1600" cap="all" dirty="0">
                <a:solidFill>
                  <a:schemeClr val="bg1"/>
                </a:solidFill>
                <a:latin typeface="Calibri" panose="020F0502020204030204" pitchFamily="34" charset="0"/>
              </a:rPr>
              <a:t>B.C.</a:t>
            </a:r>
            <a:r>
              <a:rPr lang="en-US" sz="1600" dirty="0">
                <a:solidFill>
                  <a:schemeClr val="bg1"/>
                </a:solidFill>
                <a:latin typeface="Calibri" panose="020F0502020204030204" pitchFamily="34" charset="0"/>
              </a:rPr>
              <a:t>, as a defense against possible attack from the Assyrian army under.</a:t>
            </a:r>
          </a:p>
          <a:p>
            <a:pPr fontAlgn="base"/>
            <a:endParaRPr lang="en-US" sz="1600" dirty="0">
              <a:solidFill>
                <a:schemeClr val="bg1"/>
              </a:solidFill>
              <a:latin typeface="Calibri" panose="020F0502020204030204" pitchFamily="34" charset="0"/>
            </a:endParaRPr>
          </a:p>
          <a:p>
            <a:pPr fontAlgn="base"/>
            <a:r>
              <a:rPr lang="en-US" sz="1600" dirty="0">
                <a:solidFill>
                  <a:schemeClr val="bg1"/>
                </a:solidFill>
                <a:latin typeface="Calibri" panose="020F0502020204030204" pitchFamily="34" charset="0"/>
              </a:rPr>
              <a:t>Workmen dug from both ends, in a zig-zag course, until they met. A dramatic account of the meeting of the workmen is told by an inscription carved in stone near the Siloam end of the tunnel. </a:t>
            </a:r>
          </a:p>
          <a:p>
            <a:pPr fontAlgn="base"/>
            <a:endParaRPr lang="en-US" sz="1600" dirty="0">
              <a:solidFill>
                <a:schemeClr val="bg1"/>
              </a:solidFill>
              <a:latin typeface="Calibri" panose="020F0502020204030204" pitchFamily="34" charset="0"/>
            </a:endParaRPr>
          </a:p>
          <a:p>
            <a:pPr fontAlgn="base"/>
            <a:r>
              <a:rPr lang="en-US" sz="1600" dirty="0">
                <a:solidFill>
                  <a:schemeClr val="bg1"/>
                </a:solidFill>
                <a:latin typeface="Calibri" panose="020F0502020204030204" pitchFamily="34" charset="0"/>
              </a:rPr>
              <a:t>It reads: “The boring through is completed. Now this is the story of the boring through. While the workmen were still lifting pick to pick, each toward his neighbor, and while three cubits remained to be cut through, each heard the voice of the other who called his neighbor, since there was a crevice in the rock on the right side. And on the day of the boring through the stonecutters struck, each to meet his fellow, pick to pick, and there flowed the waters to the pool for a thousand and two hundred cubits, and a hundred cubits was the height of the rock above the heads of the stonecutters.”</a:t>
            </a:r>
          </a:p>
          <a:p>
            <a:pPr fontAlgn="base"/>
            <a:endParaRPr lang="en-US" sz="1600" dirty="0">
              <a:solidFill>
                <a:schemeClr val="bg1"/>
              </a:solidFill>
              <a:latin typeface="Calibri" panose="020F0502020204030204" pitchFamily="34" charset="0"/>
            </a:endParaRPr>
          </a:p>
          <a:p>
            <a:pPr fontAlgn="base"/>
            <a:r>
              <a:rPr lang="en-US" sz="1600" dirty="0">
                <a:solidFill>
                  <a:schemeClr val="bg1"/>
                </a:solidFill>
                <a:latin typeface="Calibri" panose="020F0502020204030204" pitchFamily="34" charset="0"/>
              </a:rPr>
              <a:t>The inscription has been removed from its original location and is now kept in the Turkish Archaeological Museum at Istanbul. The tunnel is still in use today.</a:t>
            </a:r>
          </a:p>
        </p:txBody>
      </p:sp>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Hezekiah’s Tunnel (Pool)</a:t>
            </a:r>
          </a:p>
        </p:txBody>
      </p:sp>
      <p:sp>
        <p:nvSpPr>
          <p:cNvPr id="52" name="TextBox 51"/>
          <p:cNvSpPr txBox="1"/>
          <p:nvPr/>
        </p:nvSpPr>
        <p:spPr>
          <a:xfrm>
            <a:off x="10438401" y="6372501"/>
            <a:ext cx="1752600" cy="369332"/>
          </a:xfrm>
          <a:prstGeom prst="rect">
            <a:avLst/>
          </a:prstGeom>
          <a:noFill/>
        </p:spPr>
        <p:txBody>
          <a:bodyPr wrap="square" rtlCol="0">
            <a:spAutoFit/>
          </a:bodyPr>
          <a:lstStyle/>
          <a:p>
            <a:pPr algn="r"/>
            <a:r>
              <a:rPr lang="en-US" dirty="0">
                <a:solidFill>
                  <a:schemeClr val="bg1"/>
                </a:solidFill>
                <a:latin typeface="Calibri" panose="020F0502020204030204" pitchFamily="34" charset="0"/>
              </a:rPr>
              <a:t>(4)</a:t>
            </a:r>
          </a:p>
        </p:txBody>
      </p:sp>
      <p:sp>
        <p:nvSpPr>
          <p:cNvPr id="2" name="Rectangle 1"/>
          <p:cNvSpPr/>
          <p:nvPr/>
        </p:nvSpPr>
        <p:spPr>
          <a:xfrm>
            <a:off x="0" y="6372501"/>
            <a:ext cx="3022815" cy="369332"/>
          </a:xfrm>
          <a:prstGeom prst="rect">
            <a:avLst/>
          </a:prstGeom>
        </p:spPr>
        <p:txBody>
          <a:bodyPr wrap="none">
            <a:spAutoFit/>
          </a:bodyPr>
          <a:lstStyle/>
          <a:p>
            <a:r>
              <a:rPr lang="en-US" dirty="0">
                <a:solidFill>
                  <a:schemeClr val="bg1"/>
                </a:solidFill>
                <a:latin typeface="Calibri" panose="020F0502020204030204" pitchFamily="34" charset="0"/>
              </a:rPr>
              <a:t>(2 Kgs. 20:20; 2 Chr. 32:4, 30). </a:t>
            </a:r>
            <a:endParaRPr lang="en-US" dirty="0">
              <a:latin typeface="Calibri" panose="020F0502020204030204" pitchFamily="34" charset="0"/>
            </a:endParaRPr>
          </a:p>
        </p:txBody>
      </p:sp>
      <p:pic>
        <p:nvPicPr>
          <p:cNvPr id="5124" name="Picture 4" descr="http://www.bibleplaces.com/wp-content/uploads/2015/07/Hezekiahs-Tunnel-tb051803206-bibleplaces.jpg"/>
          <p:cNvPicPr>
            <a:picLocks noChangeAspect="1" noChangeArrowheads="1"/>
          </p:cNvPicPr>
          <p:nvPr/>
        </p:nvPicPr>
        <p:blipFill rotWithShape="1">
          <a:blip r:embed="rId3">
            <a:extLst>
              <a:ext uri="{28A0092B-C50C-407E-A947-70E740481C1C}">
                <a14:useLocalDpi xmlns:a14="http://schemas.microsoft.com/office/drawing/2010/main" val="0"/>
              </a:ext>
            </a:extLst>
          </a:blip>
          <a:srcRect r="1466" b="8219"/>
          <a:stretch/>
        </p:blipFill>
        <p:spPr bwMode="auto">
          <a:xfrm>
            <a:off x="8015336" y="3840803"/>
            <a:ext cx="3754170" cy="262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93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1514" y="141514"/>
            <a:ext cx="11898086" cy="2893100"/>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Sources:</a:t>
            </a:r>
          </a:p>
          <a:p>
            <a:endParaRPr lang="en-US" dirty="0">
              <a:solidFill>
                <a:schemeClr val="bg1"/>
              </a:solidFill>
              <a:latin typeface="Calibri" panose="020F0502020204030204" pitchFamily="34" charset="0"/>
              <a:cs typeface="Calibri" panose="020F0502020204030204" pitchFamily="34" charset="0"/>
            </a:endParaRPr>
          </a:p>
          <a:p>
            <a:r>
              <a:rPr lang="en-US" dirty="0">
                <a:solidFill>
                  <a:schemeClr val="bg1"/>
                </a:solidFill>
                <a:latin typeface="Calibri" panose="020F0502020204030204" pitchFamily="34" charset="0"/>
                <a:cs typeface="Calibri" panose="020F0502020204030204" pitchFamily="34" charset="0"/>
              </a:rPr>
              <a:t>Video: show “Heavenly Father Knows Me” (3:18)</a:t>
            </a:r>
          </a:p>
          <a:p>
            <a:endParaRPr lang="en-US" dirty="0">
              <a:solidFill>
                <a:schemeClr val="bg1"/>
              </a:solidFill>
              <a:latin typeface="Calibri" panose="020F0502020204030204" pitchFamily="34" charset="0"/>
              <a:cs typeface="Calibri" panose="020F0502020204030204" pitchFamily="34" charset="0"/>
            </a:endParaRPr>
          </a:p>
          <a:p>
            <a:pPr marL="342900" indent="-342900">
              <a:buAutoNum type="arabicPeriod"/>
            </a:pPr>
            <a:r>
              <a:rPr lang="en-US" dirty="0">
                <a:solidFill>
                  <a:schemeClr val="bg1"/>
                </a:solidFill>
                <a:latin typeface="Calibri" panose="020F0502020204030204" pitchFamily="34" charset="0"/>
                <a:cs typeface="Calibri" panose="020F0502020204030204" pitchFamily="34" charset="0"/>
              </a:rPr>
              <a:t>Old Testament Institute Manual </a:t>
            </a:r>
            <a:r>
              <a:rPr lang="en-US" i="1" dirty="0">
                <a:solidFill>
                  <a:schemeClr val="bg1"/>
                </a:solidFill>
                <a:latin typeface="Calibri" panose="020F0502020204030204" pitchFamily="34" charset="0"/>
                <a:cs typeface="Calibri" panose="020F0502020204030204" pitchFamily="34" charset="0"/>
              </a:rPr>
              <a:t>The Divided Kingdoms and The Fall of the Northern Kingdoms 2 Kings 14-20</a:t>
            </a:r>
          </a:p>
          <a:p>
            <a:r>
              <a:rPr lang="en-US" dirty="0">
                <a:solidFill>
                  <a:schemeClr val="bg1"/>
                </a:solidFill>
                <a:latin typeface="Calibri" panose="020F0502020204030204" pitchFamily="34" charset="0"/>
                <a:cs typeface="Calibri" panose="020F0502020204030204" pitchFamily="34" charset="0"/>
              </a:rPr>
              <a:t>Presentation by ©http://fashionsbylynda.com/blog/</a:t>
            </a:r>
          </a:p>
          <a:p>
            <a:pPr marL="342900" indent="-342900">
              <a:buFont typeface="+mj-lt"/>
              <a:buAutoNum type="arabicPeriod" startAt="2"/>
            </a:pPr>
            <a:r>
              <a:rPr lang="en-US" i="1" dirty="0">
                <a:solidFill>
                  <a:schemeClr val="bg1"/>
                </a:solidFill>
                <a:latin typeface="Calibri" panose="020F0502020204030204" pitchFamily="34" charset="0"/>
                <a:cs typeface="Calibri" panose="020F0502020204030204" pitchFamily="34" charset="0"/>
              </a:rPr>
              <a:t>Who’s Who in the Old Testament </a:t>
            </a:r>
            <a:r>
              <a:rPr lang="en-US" dirty="0">
                <a:solidFill>
                  <a:schemeClr val="bg1"/>
                </a:solidFill>
                <a:latin typeface="Calibri" panose="020F0502020204030204" pitchFamily="34" charset="0"/>
                <a:cs typeface="Calibri" panose="020F0502020204030204" pitchFamily="34" charset="0"/>
              </a:rPr>
              <a:t> by Ed J. </a:t>
            </a:r>
            <a:r>
              <a:rPr lang="en-US" dirty="0" err="1">
                <a:solidFill>
                  <a:schemeClr val="bg1"/>
                </a:solidFill>
                <a:latin typeface="Calibri" panose="020F0502020204030204" pitchFamily="34" charset="0"/>
                <a:cs typeface="Calibri" panose="020F0502020204030204" pitchFamily="34" charset="0"/>
              </a:rPr>
              <a:t>Pinegar</a:t>
            </a:r>
            <a:r>
              <a:rPr lang="en-US" dirty="0">
                <a:solidFill>
                  <a:schemeClr val="bg1"/>
                </a:solidFill>
                <a:latin typeface="Calibri" panose="020F0502020204030204" pitchFamily="34" charset="0"/>
                <a:cs typeface="Calibri" panose="020F0502020204030204" pitchFamily="34" charset="0"/>
              </a:rPr>
              <a:t> and Richard J. Allen pp. 69-70, 79-80</a:t>
            </a:r>
          </a:p>
          <a:p>
            <a:pPr marL="342900" indent="-342900">
              <a:buFont typeface="+mj-lt"/>
              <a:buAutoNum type="arabicPeriod" startAt="2"/>
            </a:pPr>
            <a:r>
              <a:rPr lang="en-US" dirty="0">
                <a:solidFill>
                  <a:schemeClr val="bg1"/>
                </a:solidFill>
                <a:latin typeface="Calibri" panose="020F0502020204030204" pitchFamily="34" charset="0"/>
                <a:cs typeface="Calibri" panose="020F0502020204030204" pitchFamily="34" charset="0"/>
              </a:rPr>
              <a:t>Bible Dictionary</a:t>
            </a:r>
          </a:p>
          <a:p>
            <a:pPr marL="342900" indent="-342900">
              <a:buFont typeface="+mj-lt"/>
              <a:buAutoNum type="arabicPeriod" startAt="2"/>
            </a:pPr>
            <a:r>
              <a:rPr lang="en-US" dirty="0">
                <a:solidFill>
                  <a:schemeClr val="bg1"/>
                </a:solidFill>
                <a:latin typeface="Calibri" panose="020F0502020204030204" pitchFamily="34" charset="0"/>
                <a:cs typeface="Calibri" panose="020F0502020204030204" pitchFamily="34" charset="0"/>
              </a:rPr>
              <a:t>Adam Clarke Bible Commentary 2 Kings 18:37</a:t>
            </a:r>
          </a:p>
          <a:p>
            <a:pPr marL="342900" indent="-342900">
              <a:buFont typeface="+mj-lt"/>
              <a:buAutoNum type="arabicPeriod" startAt="2"/>
            </a:pPr>
            <a:r>
              <a:rPr lang="en-US" dirty="0">
                <a:solidFill>
                  <a:schemeClr val="bg1"/>
                </a:solidFill>
                <a:latin typeface="Calibri" panose="020F0502020204030204" pitchFamily="34" charset="0"/>
                <a:cs typeface="Calibri" panose="020F0502020204030204" pitchFamily="34" charset="0"/>
              </a:rPr>
              <a:t>President Dieter F. Uchtdorf, (“Perfect Love </a:t>
            </a:r>
            <a:r>
              <a:rPr lang="en-US" dirty="0" err="1">
                <a:solidFill>
                  <a:schemeClr val="bg1"/>
                </a:solidFill>
                <a:latin typeface="Calibri" panose="020F0502020204030204" pitchFamily="34" charset="0"/>
                <a:cs typeface="Calibri" panose="020F0502020204030204" pitchFamily="34" charset="0"/>
              </a:rPr>
              <a:t>Casteth</a:t>
            </a:r>
            <a:r>
              <a:rPr lang="en-US" dirty="0">
                <a:solidFill>
                  <a:schemeClr val="bg1"/>
                </a:solidFill>
                <a:latin typeface="Calibri" panose="020F0502020204030204" pitchFamily="34" charset="0"/>
                <a:cs typeface="Calibri" panose="020F0502020204030204" pitchFamily="34" charset="0"/>
              </a:rPr>
              <a:t> Out Fear,” </a:t>
            </a:r>
            <a:r>
              <a:rPr lang="en-US" i="1" dirty="0">
                <a:solidFill>
                  <a:schemeClr val="bg1"/>
                </a:solidFill>
                <a:latin typeface="Calibri" panose="020F0502020204030204" pitchFamily="34" charset="0"/>
                <a:cs typeface="Calibri" panose="020F0502020204030204" pitchFamily="34" charset="0"/>
              </a:rPr>
              <a:t>Ensign</a:t>
            </a:r>
            <a:r>
              <a:rPr lang="en-US" dirty="0">
                <a:solidFill>
                  <a:schemeClr val="bg1"/>
                </a:solidFill>
                <a:latin typeface="Calibri" panose="020F0502020204030204" pitchFamily="34" charset="0"/>
                <a:cs typeface="Calibri" panose="020F0502020204030204" pitchFamily="34" charset="0"/>
              </a:rPr>
              <a:t> or </a:t>
            </a:r>
            <a:r>
              <a:rPr lang="en-US" i="1" dirty="0">
                <a:solidFill>
                  <a:schemeClr val="bg1"/>
                </a:solidFill>
                <a:latin typeface="Calibri" panose="020F0502020204030204" pitchFamily="34" charset="0"/>
                <a:cs typeface="Calibri" panose="020F0502020204030204" pitchFamily="34" charset="0"/>
              </a:rPr>
              <a:t>Liahona</a:t>
            </a:r>
            <a:r>
              <a:rPr lang="en-US" dirty="0">
                <a:solidFill>
                  <a:schemeClr val="bg1"/>
                </a:solidFill>
                <a:latin typeface="Calibri" panose="020F0502020204030204" pitchFamily="34" charset="0"/>
                <a:cs typeface="Calibri" panose="020F0502020204030204" pitchFamily="34" charset="0"/>
              </a:rPr>
              <a:t>, May 2017, 106)</a:t>
            </a:r>
          </a:p>
        </p:txBody>
      </p:sp>
      <p:grpSp>
        <p:nvGrpSpPr>
          <p:cNvPr id="6" name="Group 5">
            <a:extLst>
              <a:ext uri="{FF2B5EF4-FFF2-40B4-BE49-F238E27FC236}">
                <a16:creationId xmlns:a16="http://schemas.microsoft.com/office/drawing/2014/main" id="{E0C2E095-A618-44C9-81BA-0033C0E3856B}"/>
              </a:ext>
            </a:extLst>
          </p:cNvPr>
          <p:cNvGrpSpPr/>
          <p:nvPr/>
        </p:nvGrpSpPr>
        <p:grpSpPr>
          <a:xfrm>
            <a:off x="4830542" y="571634"/>
            <a:ext cx="648100" cy="544629"/>
            <a:chOff x="5305110" y="533400"/>
            <a:chExt cx="1705290" cy="1545145"/>
          </a:xfrm>
        </p:grpSpPr>
        <p:sp>
          <p:nvSpPr>
            <p:cNvPr id="7" name="Right Arrow Callout 6">
              <a:extLst>
                <a:ext uri="{FF2B5EF4-FFF2-40B4-BE49-F238E27FC236}">
                  <a16:creationId xmlns:a16="http://schemas.microsoft.com/office/drawing/2014/main" id="{4C8405D3-1193-4A90-A306-5436FB2B3130}"/>
                </a:ext>
              </a:extLst>
            </p:cNvPr>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Rounded Rectangle 1">
              <a:extLst>
                <a:ext uri="{FF2B5EF4-FFF2-40B4-BE49-F238E27FC236}">
                  <a16:creationId xmlns:a16="http://schemas.microsoft.com/office/drawing/2014/main" id="{A20C6388-F42B-4FEC-B104-4C7E2F0A6C8A}"/>
                </a:ext>
              </a:extLst>
            </p:cNvPr>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 name="Oval 8">
              <a:extLst>
                <a:ext uri="{FF2B5EF4-FFF2-40B4-BE49-F238E27FC236}">
                  <a16:creationId xmlns:a16="http://schemas.microsoft.com/office/drawing/2014/main" id="{BC2F42B2-ECCC-4D92-8D41-D57C9D702859}"/>
                </a:ext>
              </a:extLst>
            </p:cNvPr>
            <p:cNvSpPr/>
            <p:nvPr/>
          </p:nvSpPr>
          <p:spPr>
            <a:xfrm>
              <a:off x="5809230" y="828172"/>
              <a:ext cx="674690" cy="67469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Isosceles Triangle 9">
              <a:extLst>
                <a:ext uri="{FF2B5EF4-FFF2-40B4-BE49-F238E27FC236}">
                  <a16:creationId xmlns:a16="http://schemas.microsoft.com/office/drawing/2014/main" id="{0D3BCDBF-5026-476D-9611-E4B27DF7DEA6}"/>
                </a:ext>
              </a:extLst>
            </p:cNvPr>
            <p:cNvSpPr/>
            <p:nvPr/>
          </p:nvSpPr>
          <p:spPr>
            <a:xfrm rot="5400000">
              <a:off x="5992529" y="1058411"/>
              <a:ext cx="381000" cy="2286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Tree>
    <p:extLst>
      <p:ext uri="{BB962C8B-B14F-4D97-AF65-F5344CB8AC3E}">
        <p14:creationId xmlns:p14="http://schemas.microsoft.com/office/powerpoint/2010/main" val="938062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zechias-Hezeki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372" y="394196"/>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4566" y="2855222"/>
            <a:ext cx="4339628" cy="2308324"/>
          </a:xfrm>
          <a:prstGeom prst="rect">
            <a:avLst/>
          </a:prstGeom>
          <a:ln>
            <a:solidFill>
              <a:schemeClr val="tx1"/>
            </a:solidFill>
          </a:ln>
        </p:spPr>
        <p:txBody>
          <a:bodyPr wrap="square">
            <a:spAutoFit/>
          </a:bodyPr>
          <a:lstStyle/>
          <a:p>
            <a:pPr fontAlgn="base"/>
            <a:r>
              <a:rPr lang="en-US" sz="1200" b="1" dirty="0">
                <a:solidFill>
                  <a:srgbClr val="333333"/>
                </a:solidFill>
                <a:latin typeface="Calibri" panose="020F0502020204030204" pitchFamily="34" charset="0"/>
              </a:rPr>
              <a:t>Sources we can turn to when we need to be physically healed:</a:t>
            </a:r>
          </a:p>
          <a:p>
            <a:pPr fontAlgn="base"/>
            <a:r>
              <a:rPr lang="en-US" sz="1200" dirty="0">
                <a:solidFill>
                  <a:srgbClr val="333333"/>
                </a:solidFill>
                <a:latin typeface="Calibri" panose="020F0502020204030204" pitchFamily="34" charset="0"/>
              </a:rPr>
              <a:t>“Latter-day Saints believe in applying the best available scientific knowledge and techniques. We use nutrition, exercise, and other practices to preserve health, and we enlist the help of healing practitioners, such as physicians and surgeons, to restore health.</a:t>
            </a:r>
          </a:p>
          <a:p>
            <a:pPr fontAlgn="base"/>
            <a:r>
              <a:rPr lang="en-US" sz="1200" dirty="0">
                <a:solidFill>
                  <a:srgbClr val="333333"/>
                </a:solidFill>
                <a:latin typeface="Calibri" panose="020F0502020204030204" pitchFamily="34" charset="0"/>
              </a:rPr>
              <a:t>“The use of medical science is not at odds with our prayers of faith and our reliance on </a:t>
            </a:r>
            <a:r>
              <a:rPr lang="en-US" sz="1200" dirty="0">
                <a:solidFill>
                  <a:srgbClr val="2F393A"/>
                </a:solidFill>
                <a:latin typeface="Calibri" panose="020F0502020204030204" pitchFamily="34" charset="0"/>
              </a:rPr>
              <a:t>priesthood blessings</a:t>
            </a:r>
            <a:r>
              <a:rPr lang="en-US" sz="1200" dirty="0">
                <a:solidFill>
                  <a:srgbClr val="333333"/>
                </a:solidFill>
                <a:latin typeface="Calibri" panose="020F0502020204030204" pitchFamily="34" charset="0"/>
              </a:rPr>
              <a:t>. …</a:t>
            </a:r>
          </a:p>
          <a:p>
            <a:pPr fontAlgn="base"/>
            <a:r>
              <a:rPr lang="en-US" sz="1200" dirty="0">
                <a:latin typeface="Calibri" panose="020F0502020204030204" pitchFamily="34" charset="0"/>
              </a:rPr>
              <a:t>“Of course we don’t wait until all other methods are exhausted before we pray in faith or give priesthood blessings for healing. In emergencies, prayers and blessings come first. Most often we pursue all efforts simultaneously.” Elder Dallin H. Oaks(“Healing the Sick,”</a:t>
            </a:r>
            <a:r>
              <a:rPr lang="en-US" sz="1200" i="1" dirty="0">
                <a:latin typeface="Calibri" panose="020F0502020204030204" pitchFamily="34" charset="0"/>
              </a:rPr>
              <a:t> Ensign</a:t>
            </a:r>
            <a:r>
              <a:rPr lang="en-US" sz="1200" dirty="0">
                <a:latin typeface="Calibri" panose="020F0502020204030204" pitchFamily="34" charset="0"/>
              </a:rPr>
              <a:t> or </a:t>
            </a:r>
            <a:r>
              <a:rPr lang="en-US" sz="1200" i="1" dirty="0">
                <a:latin typeface="Calibri" panose="020F0502020204030204" pitchFamily="34" charset="0"/>
              </a:rPr>
              <a:t>Liahona,</a:t>
            </a:r>
            <a:r>
              <a:rPr lang="en-US" sz="1200" dirty="0">
                <a:latin typeface="Calibri" panose="020F0502020204030204" pitchFamily="34" charset="0"/>
              </a:rPr>
              <a:t> May 2010, 47).</a:t>
            </a:r>
            <a:endParaRPr lang="en-US" sz="1200" b="0" i="0" dirty="0">
              <a:solidFill>
                <a:srgbClr val="333333"/>
              </a:solidFill>
              <a:effectLst/>
              <a:latin typeface="Calibri" panose="020F0502020204030204" pitchFamily="34" charset="0"/>
            </a:endParaRPr>
          </a:p>
        </p:txBody>
      </p:sp>
      <p:sp>
        <p:nvSpPr>
          <p:cNvPr id="5" name="Rectangle 4"/>
          <p:cNvSpPr/>
          <p:nvPr/>
        </p:nvSpPr>
        <p:spPr>
          <a:xfrm>
            <a:off x="5791200" y="323135"/>
            <a:ext cx="6096000" cy="2677656"/>
          </a:xfrm>
          <a:prstGeom prst="rect">
            <a:avLst/>
          </a:prstGeom>
          <a:ln>
            <a:solidFill>
              <a:schemeClr val="tx1"/>
            </a:solidFill>
          </a:ln>
        </p:spPr>
        <p:txBody>
          <a:bodyPr>
            <a:spAutoFit/>
          </a:bodyPr>
          <a:lstStyle/>
          <a:p>
            <a:pPr fontAlgn="base"/>
            <a:r>
              <a:rPr lang="en-US" sz="1200" b="1" dirty="0">
                <a:latin typeface="Calibri" panose="020F0502020204030204" pitchFamily="34" charset="0"/>
              </a:rPr>
              <a:t>Prayer:</a:t>
            </a:r>
          </a:p>
          <a:p>
            <a:pPr fontAlgn="base"/>
            <a:r>
              <a:rPr lang="en-US" sz="1200" dirty="0">
                <a:latin typeface="Calibri" panose="020F0502020204030204" pitchFamily="34" charset="0"/>
              </a:rPr>
              <a:t>Consider the example given by Elder David A. Bednar of the Quorum of the Twelve Apostles of a young father who learned that his four-year-old daughter was critically ill:</a:t>
            </a:r>
          </a:p>
          <a:p>
            <a:pPr fontAlgn="base"/>
            <a:r>
              <a:rPr lang="en-US" sz="1200" dirty="0">
                <a:latin typeface="Calibri" panose="020F0502020204030204" pitchFamily="34" charset="0"/>
              </a:rPr>
              <a:t>“The father was found on his knees in prayer, asking that the life of his daughter be spared. Yet her condition worsened. Gradually, this father sensed that his little girl would not live, and slowly his prayers changed; he no longer prayed for healing but rather for understanding. ‘Let Thy will be done’ was now the manner of his pleadings. …</a:t>
            </a:r>
          </a:p>
          <a:p>
            <a:pPr fontAlgn="base"/>
            <a:r>
              <a:rPr lang="en-US" sz="1200" dirty="0">
                <a:latin typeface="Calibri" panose="020F0502020204030204" pitchFamily="34" charset="0"/>
              </a:rPr>
              <a:t>“Discerning and accepting the will of God in our lives are fundamental elements of asking in faith in meaningful prayer. However, simply saying the words ‘Thy will be done’ is not enough. Each of us needs God’s help in surrendering our will to Him.</a:t>
            </a:r>
          </a:p>
          <a:p>
            <a:pPr fontAlgn="base"/>
            <a:r>
              <a:rPr lang="en-US" sz="1200" dirty="0">
                <a:latin typeface="Calibri" panose="020F0502020204030204" pitchFamily="34" charset="0"/>
              </a:rPr>
              <a:t>“‘Prayer is the act by which the will of the Father and the will of the child are brought into correspondence with each other’ [Bible Dictionary, “Prayer”]. Humble, earnest, and persistent prayer enables us to recognize and align ourselves with the will of our Heavenly Father” (“Ask in Faith,”</a:t>
            </a:r>
            <a:r>
              <a:rPr lang="en-US" sz="1200" i="1" dirty="0">
                <a:latin typeface="Calibri" panose="020F0502020204030204" pitchFamily="34" charset="0"/>
              </a:rPr>
              <a:t> Ensign</a:t>
            </a:r>
            <a:r>
              <a:rPr lang="en-US" sz="1200" dirty="0">
                <a:latin typeface="Calibri" panose="020F0502020204030204" pitchFamily="34" charset="0"/>
              </a:rPr>
              <a:t> or</a:t>
            </a:r>
            <a:r>
              <a:rPr lang="en-US" sz="1200" i="1" dirty="0">
                <a:latin typeface="Calibri" panose="020F0502020204030204" pitchFamily="34" charset="0"/>
              </a:rPr>
              <a:t> Liahona,</a:t>
            </a:r>
            <a:r>
              <a:rPr lang="en-US" sz="1200" dirty="0">
                <a:latin typeface="Calibri" panose="020F0502020204030204" pitchFamily="34" charset="0"/>
              </a:rPr>
              <a:t> May 2008, 96–97).</a:t>
            </a:r>
            <a:endParaRPr lang="en-US" sz="1200" b="0" i="0" dirty="0">
              <a:effectLst/>
              <a:latin typeface="Calibri" panose="020F0502020204030204" pitchFamily="34" charset="0"/>
            </a:endParaRPr>
          </a:p>
        </p:txBody>
      </p:sp>
    </p:spTree>
    <p:extLst>
      <p:ext uri="{BB962C8B-B14F-4D97-AF65-F5344CB8AC3E}">
        <p14:creationId xmlns:p14="http://schemas.microsoft.com/office/powerpoint/2010/main" val="3387532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610120" cy="3785652"/>
          </a:xfrm>
          <a:prstGeom prst="rect">
            <a:avLst/>
          </a:prstGeom>
          <a:ln>
            <a:solidFill>
              <a:schemeClr val="tx1"/>
            </a:solidFill>
          </a:ln>
        </p:spPr>
        <p:txBody>
          <a:bodyPr wrap="square">
            <a:spAutoFit/>
          </a:bodyPr>
          <a:lstStyle/>
          <a:p>
            <a:pPr fontAlgn="base"/>
            <a:r>
              <a:rPr lang="en-US" sz="1200" b="1" i="0" dirty="0">
                <a:effectLst/>
                <a:latin typeface="Calibri" panose="020F0502020204030204" pitchFamily="34" charset="0"/>
                <a:cs typeface="Calibri" panose="020F0502020204030204" pitchFamily="34" charset="0"/>
              </a:rPr>
              <a:t>The Brazen Serpent:</a:t>
            </a:r>
          </a:p>
          <a:p>
            <a:pPr fontAlgn="base"/>
            <a:r>
              <a:rPr lang="en-US" sz="1200" b="0" i="0" dirty="0">
                <a:effectLst/>
                <a:latin typeface="Calibri" panose="020F0502020204030204" pitchFamily="34" charset="0"/>
                <a:cs typeface="Calibri" panose="020F0502020204030204" pitchFamily="34" charset="0"/>
              </a:rPr>
              <a:t>During their forty-year journey in the desert, the ancient Israelites often murmured against God and His prophet, Moses. The Lord sent among the people “fiery serpents” that threatened great destruction as a punishment. As a means of physical salvation and as a type of the spiritual salvation to be wrought by </a:t>
            </a:r>
            <a:r>
              <a:rPr lang="en-US" sz="1200" b="0" i="0" u="none" strike="noStrike" dirty="0">
                <a:effectLst/>
                <a:latin typeface="Calibri" panose="020F0502020204030204" pitchFamily="34" charset="0"/>
                <a:cs typeface="Calibri" panose="020F0502020204030204" pitchFamily="34" charset="0"/>
              </a:rPr>
              <a:t>Jesus Christ</a:t>
            </a:r>
            <a:r>
              <a:rPr lang="en-US" sz="1200" b="0" i="0" dirty="0">
                <a:effectLst/>
                <a:latin typeface="Calibri" panose="020F0502020204030204" pitchFamily="34" charset="0"/>
                <a:cs typeface="Calibri" panose="020F0502020204030204" pitchFamily="34" charset="0"/>
              </a:rPr>
              <a:t> (see </a:t>
            </a:r>
            <a:r>
              <a:rPr lang="en-US" sz="1200" b="0" i="0" u="none" strike="noStrike" dirty="0">
                <a:effectLst/>
                <a:latin typeface="Calibri" panose="020F0502020204030204" pitchFamily="34" charset="0"/>
                <a:cs typeface="Calibri" panose="020F0502020204030204" pitchFamily="34" charset="0"/>
              </a:rPr>
              <a:t>John 3:14–15</a:t>
            </a:r>
            <a:r>
              <a:rPr lang="en-US" sz="1200" b="0" i="0" dirty="0">
                <a:effectLst/>
                <a:latin typeface="Calibri" panose="020F0502020204030204" pitchFamily="34" charset="0"/>
                <a:cs typeface="Calibri" panose="020F0502020204030204" pitchFamily="34" charset="0"/>
              </a:rPr>
              <a:t>; </a:t>
            </a:r>
            <a:r>
              <a:rPr lang="en-US" sz="1200" b="0" i="0" u="none" strike="noStrike" dirty="0">
                <a:effectLst/>
                <a:latin typeface="Calibri" panose="020F0502020204030204" pitchFamily="34" charset="0"/>
                <a:cs typeface="Calibri" panose="020F0502020204030204" pitchFamily="34" charset="0"/>
              </a:rPr>
              <a:t>2 Nephi 25:20</a:t>
            </a:r>
            <a:r>
              <a:rPr lang="en-US" sz="1200" b="0" i="0" dirty="0">
                <a:effectLst/>
                <a:latin typeface="Calibri" panose="020F0502020204030204" pitchFamily="34" charset="0"/>
                <a:cs typeface="Calibri" panose="020F0502020204030204" pitchFamily="34" charset="0"/>
              </a:rPr>
              <a:t>; </a:t>
            </a:r>
            <a:r>
              <a:rPr lang="en-US" sz="1200" b="0" i="0" u="none" strike="noStrike" dirty="0">
                <a:effectLst/>
                <a:latin typeface="Calibri" panose="020F0502020204030204" pitchFamily="34" charset="0"/>
                <a:cs typeface="Calibri" panose="020F0502020204030204" pitchFamily="34" charset="0"/>
              </a:rPr>
              <a:t>Helaman 8:13–15</a:t>
            </a:r>
            <a:r>
              <a:rPr lang="en-US" sz="1200" b="0" i="0" dirty="0">
                <a:effectLst/>
                <a:latin typeface="Calibri" panose="020F0502020204030204" pitchFamily="34" charset="0"/>
                <a:cs typeface="Calibri" panose="020F0502020204030204" pitchFamily="34" charset="0"/>
              </a:rPr>
              <a:t>), Moses made a serpent of brass, placed it on a pole, and taught his people that if they would gaze upon the serpent when they were bitten, physical healing would follow (see </a:t>
            </a:r>
            <a:r>
              <a:rPr lang="en-US" sz="1200" b="0" i="0" u="none" strike="noStrike" dirty="0">
                <a:effectLst/>
                <a:latin typeface="Calibri" panose="020F0502020204030204" pitchFamily="34" charset="0"/>
                <a:cs typeface="Calibri" panose="020F0502020204030204" pitchFamily="34" charset="0"/>
              </a:rPr>
              <a:t>Numbers 21:4–9</a:t>
            </a:r>
            <a:r>
              <a:rPr lang="en-US" sz="1200" b="0" i="0" dirty="0">
                <a:effectLst/>
                <a:latin typeface="Calibri" panose="020F0502020204030204" pitchFamily="34" charset="0"/>
                <a:cs typeface="Calibri" panose="020F0502020204030204" pitchFamily="34" charset="0"/>
              </a:rPr>
              <a:t>). The brass serpent was preserved in Israel and, in time, became an object of adoration and was worshiped by the Israelites much as they worshiped idols. In his zeal to eradicate all forms of idolatry in Judah, King Hezekiah had the brazen serpent destroyed along with the idols.</a:t>
            </a:r>
          </a:p>
          <a:p>
            <a:pPr fontAlgn="base"/>
            <a:r>
              <a:rPr lang="en-US" sz="1200" b="0" i="0" dirty="0">
                <a:effectLst/>
                <a:latin typeface="Calibri" panose="020F0502020204030204" pitchFamily="34" charset="0"/>
                <a:cs typeface="Calibri" panose="020F0502020204030204" pitchFamily="34" charset="0"/>
              </a:rPr>
              <a:t>The word </a:t>
            </a:r>
            <a:r>
              <a:rPr lang="en-US" sz="1200" b="0" i="1" dirty="0" err="1">
                <a:effectLst/>
                <a:latin typeface="Calibri" panose="020F0502020204030204" pitchFamily="34" charset="0"/>
                <a:cs typeface="Calibri" panose="020F0502020204030204" pitchFamily="34" charset="0"/>
              </a:rPr>
              <a:t>nehushtan</a:t>
            </a:r>
            <a:r>
              <a:rPr lang="en-US" sz="1200" b="0" i="0" dirty="0">
                <a:effectLst/>
                <a:latin typeface="Calibri" panose="020F0502020204030204" pitchFamily="34" charset="0"/>
                <a:cs typeface="Calibri" panose="020F0502020204030204" pitchFamily="34" charset="0"/>
              </a:rPr>
              <a:t> comes from the Hebrew and means an object made of brass. The implication may be that Hezekiah was speaking contemptuously of the object being worshiped, saying it was merely a “thing of brass” and nothing more.</a:t>
            </a:r>
          </a:p>
          <a:p>
            <a:pPr fontAlgn="base"/>
            <a:r>
              <a:rPr lang="en-US" sz="1200" dirty="0">
                <a:latin typeface="Calibri" panose="020F0502020204030204" pitchFamily="34" charset="0"/>
                <a:cs typeface="Calibri" panose="020F0502020204030204" pitchFamily="34" charset="0"/>
              </a:rPr>
              <a:t>Hezekiah went on a righteous rampage, getting rid of all the idol worship that was going on in complete disobedience to the second commandment. He even destroyed the brazen serpent because the people were worshipping it like an idol.</a:t>
            </a:r>
          </a:p>
          <a:p>
            <a:pPr fontAlgn="base"/>
            <a:r>
              <a:rPr lang="en-US" sz="1200" dirty="0">
                <a:latin typeface="Calibri" panose="020F0502020204030204" pitchFamily="34" charset="0"/>
                <a:cs typeface="Calibri" panose="020F0502020204030204" pitchFamily="34" charset="0"/>
              </a:rPr>
              <a:t>We aren’t specifically told why and how the people started worshipping the ancient object, but we can infer what likely happened. The people forgot that the brazen serpent was merely a symbol of God’s mercy and power. They began, perhaps, to believe that the object itself had the ability to heal the sick. They began giving it offerings of incense that were most definitely NOT in the Law of Moses. </a:t>
            </a:r>
          </a:p>
        </p:txBody>
      </p:sp>
      <p:sp>
        <p:nvSpPr>
          <p:cNvPr id="3" name="Rectangle 2"/>
          <p:cNvSpPr/>
          <p:nvPr/>
        </p:nvSpPr>
        <p:spPr>
          <a:xfrm>
            <a:off x="0" y="3785652"/>
            <a:ext cx="6610119" cy="2492990"/>
          </a:xfrm>
          <a:prstGeom prst="rect">
            <a:avLst/>
          </a:prstGeom>
          <a:ln>
            <a:solidFill>
              <a:schemeClr val="tx1"/>
            </a:solidFill>
          </a:ln>
        </p:spPr>
        <p:txBody>
          <a:bodyPr wrap="square">
            <a:spAutoFit/>
          </a:bodyPr>
          <a:lstStyle/>
          <a:p>
            <a:r>
              <a:rPr lang="en-US" sz="1200" b="1" i="0" dirty="0">
                <a:solidFill>
                  <a:srgbClr val="333333"/>
                </a:solidFill>
                <a:effectLst/>
                <a:latin typeface="Calibri" panose="020F0502020204030204" pitchFamily="34" charset="0"/>
              </a:rPr>
              <a:t>King of </a:t>
            </a:r>
            <a:r>
              <a:rPr lang="en-US" sz="1200" b="1" dirty="0">
                <a:solidFill>
                  <a:srgbClr val="333333"/>
                </a:solidFill>
                <a:latin typeface="Calibri" panose="020F0502020204030204" pitchFamily="34" charset="0"/>
              </a:rPr>
              <a:t>Assyria: </a:t>
            </a:r>
          </a:p>
          <a:p>
            <a:r>
              <a:rPr lang="en-US" sz="1200" b="1" i="0" dirty="0">
                <a:solidFill>
                  <a:srgbClr val="333333"/>
                </a:solidFill>
                <a:effectLst/>
                <a:latin typeface="Calibri" panose="020F0502020204030204" pitchFamily="34" charset="0"/>
              </a:rPr>
              <a:t>Sennacherib</a:t>
            </a:r>
            <a:r>
              <a:rPr lang="en-US" sz="1200" b="0" i="0" dirty="0">
                <a:solidFill>
                  <a:srgbClr val="333333"/>
                </a:solidFill>
                <a:effectLst/>
                <a:latin typeface="Calibri" panose="020F0502020204030204" pitchFamily="34" charset="0"/>
              </a:rPr>
              <a:t> was the son of Sargon II and had numerous conquests to his credit. Clay tablets recording his various campaigns have been preserved and deciphered. The portion of one tablet that relates to the partial conquest of Judah reads as follows: “As for Hezekiah the Jew, who did not submit to my yoke, forty-six of his strong, walled cities, as well as the small cities in their neighborhood, which were without number—by constructing a rampart out of trampled earth and by bringing up battering-rams, by the attack of infantry, by tunnels, breaches, and [the use of] axes, I besieged and took [those cities]. Two hundred thousand, one hundred and fifty people, great and small, male and female, horses, mules, asses, camels, cattle, and sheep without number, I brought away from them and counted as spoil. Himself like a caged bird I shut in Jerusalem his royal city. </a:t>
            </a:r>
            <a:r>
              <a:rPr lang="en-US" sz="1200" dirty="0">
                <a:latin typeface="Calibri" panose="020F0502020204030204" pitchFamily="34" charset="0"/>
              </a:rPr>
              <a:t>Earthworks I threw up against him; the one coming out of the city gate I turned back to his misery.” (In Madeleine S. Miller and J. Lane Miller, </a:t>
            </a:r>
            <a:r>
              <a:rPr lang="en-US" sz="1200" i="1" dirty="0">
                <a:latin typeface="Calibri" panose="020F0502020204030204" pitchFamily="34" charset="0"/>
              </a:rPr>
              <a:t>Harper’s Bible Dictionary, </a:t>
            </a:r>
            <a:r>
              <a:rPr lang="en-US" sz="1200" dirty="0" err="1">
                <a:latin typeface="Calibri" panose="020F0502020204030204" pitchFamily="34" charset="0"/>
              </a:rPr>
              <a:t>s.v</a:t>
            </a:r>
            <a:r>
              <a:rPr lang="en-US" sz="1200" dirty="0">
                <a:latin typeface="Calibri" panose="020F0502020204030204" pitchFamily="34" charset="0"/>
              </a:rPr>
              <a:t>.  “Sennacherib.”) found in Old Testament Institute Manual The Fall of the Northern Kingdom</a:t>
            </a:r>
          </a:p>
        </p:txBody>
      </p:sp>
      <p:sp>
        <p:nvSpPr>
          <p:cNvPr id="4" name="Rectangle 3"/>
          <p:cNvSpPr/>
          <p:nvPr/>
        </p:nvSpPr>
        <p:spPr>
          <a:xfrm>
            <a:off x="6610120" y="0"/>
            <a:ext cx="5581880" cy="6740307"/>
          </a:xfrm>
          <a:prstGeom prst="rect">
            <a:avLst/>
          </a:prstGeom>
          <a:ln>
            <a:solidFill>
              <a:schemeClr val="tx1"/>
            </a:solidFill>
          </a:ln>
        </p:spPr>
        <p:txBody>
          <a:bodyPr wrap="square">
            <a:spAutoFit/>
          </a:bodyPr>
          <a:lstStyle/>
          <a:p>
            <a:pPr fontAlgn="base"/>
            <a:r>
              <a:rPr lang="en-US" sz="1200" b="1" dirty="0">
                <a:solidFill>
                  <a:srgbClr val="333333"/>
                </a:solidFill>
                <a:latin typeface="Calibri" panose="020F0502020204030204" pitchFamily="34" charset="0"/>
              </a:rPr>
              <a:t>Assyria, </a:t>
            </a:r>
            <a:r>
              <a:rPr lang="en-US" sz="1200" dirty="0">
                <a:solidFill>
                  <a:srgbClr val="333333"/>
                </a:solidFill>
                <a:latin typeface="Calibri" panose="020F0502020204030204" pitchFamily="34" charset="0"/>
              </a:rPr>
              <a:t>named for the god Ashur (highest in the pantheon of Assyrian gods), was located in the Mesopotamian plain. It was bordered on the west by the Syrian desert, on the south by Babylonia, and on the north and east by the Persian and </a:t>
            </a:r>
            <a:r>
              <a:rPr lang="en-US" sz="1200" dirty="0" err="1">
                <a:solidFill>
                  <a:srgbClr val="333333"/>
                </a:solidFill>
                <a:latin typeface="Calibri" panose="020F0502020204030204" pitchFamily="34" charset="0"/>
              </a:rPr>
              <a:t>Urarthian</a:t>
            </a:r>
            <a:r>
              <a:rPr lang="en-US" sz="1200" dirty="0">
                <a:solidFill>
                  <a:srgbClr val="333333"/>
                </a:solidFill>
                <a:latin typeface="Calibri" panose="020F0502020204030204" pitchFamily="34" charset="0"/>
              </a:rPr>
              <a:t> hills (see J. D. Douglas, ed., </a:t>
            </a:r>
            <a:r>
              <a:rPr lang="en-US" sz="1200" i="1" dirty="0">
                <a:solidFill>
                  <a:srgbClr val="333333"/>
                </a:solidFill>
                <a:latin typeface="Calibri" panose="020F0502020204030204" pitchFamily="34" charset="0"/>
              </a:rPr>
              <a:t>The Illustrated </a:t>
            </a:r>
            <a:r>
              <a:rPr lang="en-US" sz="1200" i="1" dirty="0">
                <a:solidFill>
                  <a:srgbClr val="2F393A"/>
                </a:solidFill>
                <a:latin typeface="Calibri" panose="020F0502020204030204" pitchFamily="34" charset="0"/>
              </a:rPr>
              <a:t>Bible</a:t>
            </a:r>
            <a:r>
              <a:rPr lang="en-US" sz="1200" i="1" dirty="0">
                <a:solidFill>
                  <a:srgbClr val="333333"/>
                </a:solidFill>
                <a:latin typeface="Calibri" panose="020F0502020204030204" pitchFamily="34" charset="0"/>
              </a:rPr>
              <a:t> </a:t>
            </a:r>
            <a:r>
              <a:rPr lang="en-US" sz="1200" i="1" dirty="0" err="1">
                <a:solidFill>
                  <a:srgbClr val="333333"/>
                </a:solidFill>
                <a:latin typeface="Calibri" panose="020F0502020204030204" pitchFamily="34" charset="0"/>
              </a:rPr>
              <a:t>Dictionary,</a:t>
            </a:r>
            <a:r>
              <a:rPr lang="en-US" sz="1200" dirty="0" err="1">
                <a:solidFill>
                  <a:srgbClr val="333333"/>
                </a:solidFill>
                <a:latin typeface="Calibri" panose="020F0502020204030204" pitchFamily="34" charset="0"/>
              </a:rPr>
              <a:t>s.v</a:t>
            </a:r>
            <a:r>
              <a:rPr lang="en-US" sz="1200" dirty="0">
                <a:solidFill>
                  <a:srgbClr val="333333"/>
                </a:solidFill>
                <a:latin typeface="Calibri" panose="020F0502020204030204" pitchFamily="34" charset="0"/>
              </a:rPr>
              <a:t>. “Assyria,” 1:137). This area today is primarily the nation of Iraq.</a:t>
            </a:r>
            <a:r>
              <a:rPr lang="en-US" sz="1200" dirty="0">
                <a:latin typeface="Calibri" panose="020F0502020204030204" pitchFamily="34" charset="0"/>
              </a:rPr>
              <a:t> </a:t>
            </a:r>
          </a:p>
          <a:p>
            <a:pPr fontAlgn="base"/>
            <a:endParaRPr lang="en-US" sz="1200" dirty="0">
              <a:latin typeface="Calibri" panose="020F0502020204030204" pitchFamily="34" charset="0"/>
            </a:endParaRPr>
          </a:p>
          <a:p>
            <a:pPr fontAlgn="base"/>
            <a:r>
              <a:rPr lang="en-US" sz="1200" dirty="0">
                <a:latin typeface="Calibri" panose="020F0502020204030204" pitchFamily="34" charset="0"/>
              </a:rPr>
              <a:t>The most vital part of the Assyrian government was its army. Warfare was a science to the leaders of Assyria. Infantry, chariots, cavalry (introduced by </a:t>
            </a:r>
            <a:r>
              <a:rPr lang="en-US" sz="1200" dirty="0" err="1">
                <a:latin typeface="Calibri" panose="020F0502020204030204" pitchFamily="34" charset="0"/>
              </a:rPr>
              <a:t>Ashurnasirpal</a:t>
            </a:r>
            <a:r>
              <a:rPr lang="en-US" sz="1200" dirty="0">
                <a:latin typeface="Calibri" panose="020F0502020204030204" pitchFamily="34" charset="0"/>
              </a:rPr>
              <a:t> to aid the infantry and chariots), sappers, armor made from iron, siege machines, and battering rams were all developed or perfected by the Assyrians. Strategy and tactics were also well understood by the Assyrian officers. (See Durant, </a:t>
            </a:r>
            <a:r>
              <a:rPr lang="en-US" sz="1200" i="1" dirty="0">
                <a:latin typeface="Calibri" panose="020F0502020204030204" pitchFamily="34" charset="0"/>
              </a:rPr>
              <a:t>Our Oriental Heritage,</a:t>
            </a:r>
            <a:r>
              <a:rPr lang="en-US" sz="1200" dirty="0">
                <a:latin typeface="Calibri" panose="020F0502020204030204" pitchFamily="34" charset="0"/>
              </a:rPr>
              <a:t> 1:270–71.)</a:t>
            </a:r>
          </a:p>
          <a:p>
            <a:pPr fontAlgn="base"/>
            <a:r>
              <a:rPr lang="en-US" sz="1200" dirty="0">
                <a:latin typeface="Calibri" panose="020F0502020204030204" pitchFamily="34" charset="0"/>
              </a:rPr>
              <a:t>But it was not just Assyrian effectiveness in warfare that struck terror to the hearts of the Near Eastern world. They were savage and brutal as well.</a:t>
            </a:r>
          </a:p>
          <a:p>
            <a:pPr fontAlgn="base"/>
            <a:endParaRPr lang="en-US" sz="1200" dirty="0">
              <a:latin typeface="Calibri" panose="020F0502020204030204" pitchFamily="34" charset="0"/>
            </a:endParaRPr>
          </a:p>
          <a:p>
            <a:pPr fontAlgn="base"/>
            <a:r>
              <a:rPr lang="en-US" sz="1200" dirty="0">
                <a:latin typeface="Calibri" panose="020F0502020204030204" pitchFamily="34" charset="0"/>
              </a:rPr>
              <a:t>“A captured city was usually plundered and burnt to the ground, and its site was deliberately denuded by killing its trees. The loyalty of the troops was secured by dividing a large part of the spoils among them; their bravery was ensured by the general rule of the Near East that all captives in war might be enslaved or slain. </a:t>
            </a:r>
          </a:p>
          <a:p>
            <a:pPr fontAlgn="base"/>
            <a:endParaRPr lang="en-US" sz="1200" dirty="0">
              <a:latin typeface="Calibri" panose="020F0502020204030204" pitchFamily="34" charset="0"/>
            </a:endParaRPr>
          </a:p>
          <a:p>
            <a:pPr fontAlgn="base"/>
            <a:r>
              <a:rPr lang="en-US" sz="1200" dirty="0">
                <a:latin typeface="Calibri" panose="020F0502020204030204" pitchFamily="34" charset="0"/>
              </a:rPr>
              <a:t>Soldiers were rewarded for every severed head they brought in from the field, so that the aftermath of a victory generally witnessed the wholesale decapitation of fallen foes. Most often the prisoners, who would have consumed much food in a long campaign and would have constituted a danger and nuisance in the rear, were dispatched after the battle; they knelt with their backs to their captors, who beat their heads in with clubs, or cut them off with cutlasses. </a:t>
            </a:r>
          </a:p>
          <a:p>
            <a:pPr fontAlgn="base"/>
            <a:endParaRPr lang="en-US" sz="1200" dirty="0">
              <a:latin typeface="Calibri" panose="020F0502020204030204" pitchFamily="34" charset="0"/>
            </a:endParaRPr>
          </a:p>
          <a:p>
            <a:pPr fontAlgn="base"/>
            <a:r>
              <a:rPr lang="en-US" sz="1200" dirty="0">
                <a:latin typeface="Calibri" panose="020F0502020204030204" pitchFamily="34" charset="0"/>
              </a:rPr>
              <a:t>Scribes stood by to count the number of prisoners taken and killed by each soldier and apportioned the booty accordingly; the king, if time permitted, presided at the slaughter. The nobles among the defeated were given more special treatment: their ears, noses, hands and feet were sliced off, or they were thrown from high towers, or they and their children were beheaded, or flayed alive, or roasted over a slow fire. …</a:t>
            </a:r>
          </a:p>
          <a:p>
            <a:pPr fontAlgn="base"/>
            <a:endParaRPr lang="en-US" sz="1200" dirty="0">
              <a:latin typeface="Calibri" panose="020F0502020204030204" pitchFamily="34" charset="0"/>
            </a:endParaRPr>
          </a:p>
          <a:p>
            <a:pPr fontAlgn="base"/>
            <a:r>
              <a:rPr lang="en-US" sz="1200" dirty="0">
                <a:latin typeface="Calibri" panose="020F0502020204030204" pitchFamily="34" charset="0"/>
              </a:rPr>
              <a:t>For more information read:</a:t>
            </a:r>
          </a:p>
          <a:p>
            <a:pPr fontAlgn="base"/>
            <a:r>
              <a:rPr lang="en-US" sz="1200" dirty="0">
                <a:latin typeface="Calibri" panose="020F0502020204030204" pitchFamily="34" charset="0"/>
              </a:rPr>
              <a:t>https://www.lds.org/manual/old-testament-student-manual-kings-malachi/enrichment-d?lang=eng</a:t>
            </a:r>
          </a:p>
        </p:txBody>
      </p:sp>
    </p:spTree>
    <p:extLst>
      <p:ext uri="{BB962C8B-B14F-4D97-AF65-F5344CB8AC3E}">
        <p14:creationId xmlns:p14="http://schemas.microsoft.com/office/powerpoint/2010/main" val="13880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886"/>
            <a:ext cx="3995057" cy="6001643"/>
          </a:xfrm>
          <a:prstGeom prst="rect">
            <a:avLst/>
          </a:prstGeom>
          <a:ln>
            <a:solidFill>
              <a:schemeClr val="tx1"/>
            </a:solidFill>
          </a:ln>
        </p:spPr>
        <p:txBody>
          <a:bodyPr wrap="square">
            <a:spAutoFit/>
          </a:bodyPr>
          <a:lstStyle/>
          <a:p>
            <a:pPr fontAlgn="base"/>
            <a:r>
              <a:rPr lang="en-US" sz="1200" b="1" i="0" dirty="0">
                <a:effectLst/>
                <a:latin typeface="Calibri" panose="020F0502020204030204" pitchFamily="34" charset="0"/>
              </a:rPr>
              <a:t>JERUSALEM: A Threat to King Hezekiah:</a:t>
            </a:r>
          </a:p>
          <a:p>
            <a:pPr fontAlgn="base"/>
            <a:r>
              <a:rPr lang="en-US" sz="1200" b="0" i="0" dirty="0">
                <a:effectLst/>
                <a:latin typeface="Calibri" panose="020F0502020204030204" pitchFamily="34" charset="0"/>
              </a:rPr>
              <a:t>In approximately 701 B.C., when his victory at Lachish seemed certain, “the king of Assyria sent Tartan and </a:t>
            </a:r>
            <a:r>
              <a:rPr lang="en-US" sz="1200" b="0" i="0" dirty="0" err="1">
                <a:effectLst/>
                <a:latin typeface="Calibri" panose="020F0502020204030204" pitchFamily="34" charset="0"/>
              </a:rPr>
              <a:t>Rabsaris</a:t>
            </a:r>
            <a:r>
              <a:rPr lang="en-US" sz="1200" b="0" i="0" dirty="0">
                <a:effectLst/>
                <a:latin typeface="Calibri" panose="020F0502020204030204" pitchFamily="34" charset="0"/>
              </a:rPr>
              <a:t> and Rabshakeh from Lachish to king Hezekiah with a great host against Jerusalem.” (</a:t>
            </a:r>
            <a:r>
              <a:rPr lang="en-US" sz="1200" b="0" i="0" u="none" strike="noStrike" dirty="0">
                <a:effectLst/>
                <a:latin typeface="Calibri" panose="020F0502020204030204" pitchFamily="34" charset="0"/>
              </a:rPr>
              <a:t>2 Kgs. 18:17</a:t>
            </a:r>
            <a:r>
              <a:rPr lang="en-US" sz="1200" b="0" i="0" dirty="0">
                <a:effectLst/>
                <a:latin typeface="Calibri" panose="020F0502020204030204" pitchFamily="34" charset="0"/>
              </a:rPr>
              <a:t>.) </a:t>
            </a:r>
          </a:p>
          <a:p>
            <a:pPr fontAlgn="base"/>
            <a:endParaRPr lang="en-US" sz="1200" dirty="0">
              <a:latin typeface="Calibri" panose="020F0502020204030204" pitchFamily="34" charset="0"/>
            </a:endParaRPr>
          </a:p>
          <a:p>
            <a:pPr fontAlgn="base"/>
            <a:r>
              <a:rPr lang="en-US" sz="1200" b="0" i="0" dirty="0">
                <a:effectLst/>
                <a:latin typeface="Calibri" panose="020F0502020204030204" pitchFamily="34" charset="0"/>
              </a:rPr>
              <a:t>This terrible threat caused Hezekiah to seek counsel from the prophet Isaiah, who said, “Thus </a:t>
            </a:r>
            <a:r>
              <a:rPr lang="en-US" sz="1200" b="0" i="0" dirty="0" err="1">
                <a:effectLst/>
                <a:latin typeface="Calibri" panose="020F0502020204030204" pitchFamily="34" charset="0"/>
              </a:rPr>
              <a:t>saith</a:t>
            </a:r>
            <a:r>
              <a:rPr lang="en-US" sz="1200" b="0" i="0" dirty="0">
                <a:effectLst/>
                <a:latin typeface="Calibri" panose="020F0502020204030204" pitchFamily="34" charset="0"/>
              </a:rPr>
              <a:t> the Lord God of Israel, That which thou hast prayed to me against Sennacherib king of Assyria I have heard. …</a:t>
            </a:r>
          </a:p>
          <a:p>
            <a:pPr fontAlgn="base"/>
            <a:r>
              <a:rPr lang="en-US" sz="1200" b="0" i="0" dirty="0">
                <a:effectLst/>
                <a:latin typeface="Calibri" panose="020F0502020204030204" pitchFamily="34" charset="0"/>
              </a:rPr>
              <a:t>“And it came to pass that night, that the angel of the Lord went out, and smote in the camp of the Assyrians an hundred fourscore and five thousand: and when they arose early in the morning, behold, they were all dead corpses.” (</a:t>
            </a:r>
            <a:r>
              <a:rPr lang="en-US" sz="1200" b="0" i="0" u="none" strike="noStrike" dirty="0">
                <a:effectLst/>
                <a:latin typeface="Calibri" panose="020F0502020204030204" pitchFamily="34" charset="0"/>
              </a:rPr>
              <a:t>2 Kgs. 19:20, 35</a:t>
            </a:r>
            <a:r>
              <a:rPr lang="en-US" sz="1200" b="0" i="0" dirty="0">
                <a:effectLst/>
                <a:latin typeface="Calibri" panose="020F0502020204030204" pitchFamily="34" charset="0"/>
              </a:rPr>
              <a:t>.)</a:t>
            </a:r>
          </a:p>
          <a:p>
            <a:pPr fontAlgn="base"/>
            <a:endParaRPr lang="en-US" sz="1200" b="0" i="0" dirty="0">
              <a:effectLst/>
              <a:latin typeface="Calibri" panose="020F0502020204030204" pitchFamily="34" charset="0"/>
            </a:endParaRPr>
          </a:p>
          <a:p>
            <a:pPr fontAlgn="base"/>
            <a:r>
              <a:rPr lang="en-US" sz="1200" b="0" i="0" dirty="0">
                <a:effectLst/>
                <a:latin typeface="Calibri" panose="020F0502020204030204" pitchFamily="34" charset="0"/>
              </a:rPr>
              <a:t>About a hundred years later, the Lord commanded Jeremiah and Lehi to warn the city to repent upon the pain of utter destruction. (See </a:t>
            </a:r>
            <a:r>
              <a:rPr lang="en-US" sz="1200" b="0" i="0" u="none" strike="noStrike" dirty="0">
                <a:effectLst/>
                <a:latin typeface="Calibri" panose="020F0502020204030204" pitchFamily="34" charset="0"/>
              </a:rPr>
              <a:t>1 Ne. 1:4</a:t>
            </a:r>
            <a:r>
              <a:rPr lang="en-US" sz="1200" b="0" i="0" dirty="0">
                <a:effectLst/>
                <a:latin typeface="Calibri" panose="020F0502020204030204" pitchFamily="34" charset="0"/>
              </a:rPr>
              <a:t>.) This time the people did not repent, but rejected the prophets. A few years after Lehi fled Jerusalem with his </a:t>
            </a:r>
            <a:r>
              <a:rPr lang="en-US" sz="1200" b="0" i="0" u="none" strike="noStrike" dirty="0">
                <a:effectLst/>
                <a:latin typeface="Calibri" panose="020F0502020204030204" pitchFamily="34" charset="0"/>
              </a:rPr>
              <a:t>family</a:t>
            </a:r>
            <a:r>
              <a:rPr lang="en-US" sz="1200" b="0" i="0" dirty="0">
                <a:effectLst/>
                <a:latin typeface="Calibri" panose="020F0502020204030204" pitchFamily="34" charset="0"/>
              </a:rPr>
              <a:t>, in the ninth year of the reign of king Zedekiah, Nebuchadnezzar besieged Jerusalem. (See </a:t>
            </a:r>
            <a:r>
              <a:rPr lang="en-US" sz="1200" b="0" i="0" u="none" strike="noStrike" dirty="0">
                <a:effectLst/>
                <a:latin typeface="Calibri" panose="020F0502020204030204" pitchFamily="34" charset="0"/>
              </a:rPr>
              <a:t>Jer. 52:1–5</a:t>
            </a:r>
            <a:r>
              <a:rPr lang="en-US" sz="1200" b="0" i="0" dirty="0">
                <a:effectLst/>
                <a:latin typeface="Calibri" panose="020F0502020204030204" pitchFamily="34" charset="0"/>
              </a:rPr>
              <a:t>.)</a:t>
            </a:r>
          </a:p>
          <a:p>
            <a:pPr fontAlgn="base"/>
            <a:endParaRPr lang="en-US" sz="1200" b="0" i="0" dirty="0">
              <a:effectLst/>
              <a:latin typeface="Calibri" panose="020F0502020204030204" pitchFamily="34" charset="0"/>
            </a:endParaRPr>
          </a:p>
          <a:p>
            <a:pPr fontAlgn="base"/>
            <a:r>
              <a:rPr lang="en-US" sz="1200" b="0" i="0" dirty="0">
                <a:effectLst/>
                <a:latin typeface="Calibri" panose="020F0502020204030204" pitchFamily="34" charset="0"/>
              </a:rPr>
              <a:t>During the Jews’ captivity in Babylon, while officiating in the palace at </a:t>
            </a:r>
            <a:r>
              <a:rPr lang="en-US" sz="1200" b="0" i="0" dirty="0" err="1">
                <a:effectLst/>
                <a:latin typeface="Calibri" panose="020F0502020204030204" pitchFamily="34" charset="0"/>
              </a:rPr>
              <a:t>Shushan</a:t>
            </a:r>
            <a:r>
              <a:rPr lang="en-US" sz="1200" b="0" i="0" dirty="0">
                <a:effectLst/>
                <a:latin typeface="Calibri" panose="020F0502020204030204" pitchFamily="34" charset="0"/>
              </a:rPr>
              <a:t>, Nehemiah received the news that “the wall of Jerusalem also is broken down, and the gates thereof are burned with fire.” In great sorrow he “sat down and wept, and mourned certain days.” (See </a:t>
            </a:r>
            <a:r>
              <a:rPr lang="en-US" sz="1200" b="0" i="0" u="sng" dirty="0">
                <a:effectLst/>
                <a:latin typeface="Calibri" panose="020F0502020204030204" pitchFamily="34" charset="0"/>
              </a:rPr>
              <a:t>Neh. 1:3–4</a:t>
            </a:r>
            <a:r>
              <a:rPr lang="en-US" sz="1200" b="0" i="0" dirty="0">
                <a:effectLst/>
                <a:latin typeface="Calibri" panose="020F0502020204030204" pitchFamily="34" charset="0"/>
              </a:rPr>
              <a:t>.)</a:t>
            </a:r>
          </a:p>
          <a:p>
            <a:pPr fontAlgn="base"/>
            <a:r>
              <a:rPr lang="en-US" sz="1200" dirty="0">
                <a:latin typeface="Calibri" panose="020F0502020204030204" pitchFamily="34" charset="0"/>
              </a:rPr>
              <a:t>Ancient Israel under Siege</a:t>
            </a:r>
          </a:p>
          <a:p>
            <a:pPr fontAlgn="base"/>
            <a:r>
              <a:rPr lang="en-US" sz="1200" dirty="0">
                <a:effectLst/>
                <a:latin typeface="Calibri" panose="020F0502020204030204" pitchFamily="34" charset="0"/>
              </a:rPr>
              <a:t>By </a:t>
            </a:r>
            <a:r>
              <a:rPr lang="en-US" sz="1200" dirty="0">
                <a:latin typeface="Calibri" panose="020F0502020204030204" pitchFamily="34" charset="0"/>
              </a:rPr>
              <a:t>David H. Garner Sept. 1986 Ensign</a:t>
            </a:r>
            <a:endParaRPr lang="en-US" sz="1200" dirty="0">
              <a:effectLst/>
              <a:latin typeface="Calibri" panose="020F0502020204030204" pitchFamily="34" charset="0"/>
            </a:endParaRPr>
          </a:p>
          <a:p>
            <a:pPr fontAlgn="base"/>
            <a:endParaRPr lang="en-US" sz="1200" b="0" i="0" dirty="0">
              <a:effectLst/>
              <a:latin typeface="Calibri" panose="020F0502020204030204" pitchFamily="34" charset="0"/>
            </a:endParaRPr>
          </a:p>
        </p:txBody>
      </p:sp>
      <p:sp>
        <p:nvSpPr>
          <p:cNvPr id="3" name="Rectangle 2"/>
          <p:cNvSpPr/>
          <p:nvPr/>
        </p:nvSpPr>
        <p:spPr>
          <a:xfrm>
            <a:off x="3995057" y="0"/>
            <a:ext cx="8196943" cy="5632311"/>
          </a:xfrm>
          <a:prstGeom prst="rect">
            <a:avLst/>
          </a:prstGeom>
          <a:ln>
            <a:solidFill>
              <a:schemeClr val="tx1"/>
            </a:solidFill>
          </a:ln>
        </p:spPr>
        <p:txBody>
          <a:bodyPr wrap="square">
            <a:spAutoFit/>
          </a:bodyPr>
          <a:lstStyle/>
          <a:p>
            <a:pPr fontAlgn="base"/>
            <a:r>
              <a:rPr lang="en-US" sz="1200" b="1" i="0" dirty="0">
                <a:effectLst/>
                <a:latin typeface="Calibri" panose="020F0502020204030204" pitchFamily="34" charset="0"/>
              </a:rPr>
              <a:t>Hezekiah and Assyria:</a:t>
            </a:r>
          </a:p>
          <a:p>
            <a:pPr fontAlgn="base"/>
            <a:r>
              <a:rPr lang="en-US" sz="1200" b="0" i="0" dirty="0">
                <a:effectLst/>
                <a:latin typeface="Calibri" panose="020F0502020204030204" pitchFamily="34" charset="0"/>
              </a:rPr>
              <a:t>“Now in the fourteenth year of King Hezekiah did Sennacherib king of Assyria come up against all the fenced cities of Judah, and took them” (</a:t>
            </a:r>
            <a:r>
              <a:rPr lang="en-US" sz="1200" b="0" i="0" u="none" strike="noStrike" dirty="0">
                <a:effectLst/>
                <a:latin typeface="Calibri" panose="020F0502020204030204" pitchFamily="34" charset="0"/>
              </a:rPr>
              <a:t>2 Kgs. 18:13</a:t>
            </a:r>
            <a:r>
              <a:rPr lang="en-US" sz="1200" b="0" i="0" dirty="0">
                <a:effectLst/>
                <a:latin typeface="Calibri" panose="020F0502020204030204" pitchFamily="34" charset="0"/>
              </a:rPr>
              <a:t>). The Assyrian Prism Inscription of King Sennacherib sheds further light on this biblical account: “As for Hezekiah, the </a:t>
            </a:r>
            <a:r>
              <a:rPr lang="en-US" sz="1200" b="0" i="0" dirty="0" err="1">
                <a:effectLst/>
                <a:latin typeface="Calibri" panose="020F0502020204030204" pitchFamily="34" charset="0"/>
              </a:rPr>
              <a:t>Judaean</a:t>
            </a:r>
            <a:r>
              <a:rPr lang="en-US" sz="1200" b="0" i="0" dirty="0">
                <a:effectLst/>
                <a:latin typeface="Calibri" panose="020F0502020204030204" pitchFamily="34" charset="0"/>
              </a:rPr>
              <a:t>, who had not submitted to my yoke, I besieged forty-six of his fortified walled cities and surrounding small towns. … I conquered [them]. … Himself, I locked him up within Jerusalem, his royal city, like a bird in a cage” (Mordechai Cogan and </a:t>
            </a:r>
            <a:r>
              <a:rPr lang="en-US" sz="1200" b="0" i="0" dirty="0" err="1">
                <a:effectLst/>
                <a:latin typeface="Calibri" panose="020F0502020204030204" pitchFamily="34" charset="0"/>
              </a:rPr>
              <a:t>Hayim</a:t>
            </a:r>
            <a:r>
              <a:rPr lang="en-US" sz="1200" b="0" i="0" dirty="0">
                <a:effectLst/>
                <a:latin typeface="Calibri" panose="020F0502020204030204" pitchFamily="34" charset="0"/>
              </a:rPr>
              <a:t> </a:t>
            </a:r>
            <a:r>
              <a:rPr lang="en-US" sz="1200" b="0" i="0" dirty="0" err="1">
                <a:effectLst/>
                <a:latin typeface="Calibri" panose="020F0502020204030204" pitchFamily="34" charset="0"/>
              </a:rPr>
              <a:t>Tadmor</a:t>
            </a:r>
            <a:r>
              <a:rPr lang="en-US" sz="1200" b="0" i="0" dirty="0">
                <a:effectLst/>
                <a:latin typeface="Calibri" panose="020F0502020204030204" pitchFamily="34" charset="0"/>
              </a:rPr>
              <a:t>, “II Kings: A New Translation with Introduction and Commentary,” </a:t>
            </a:r>
            <a:r>
              <a:rPr lang="en-US" sz="1200" b="0" i="1" dirty="0">
                <a:effectLst/>
                <a:latin typeface="Calibri" panose="020F0502020204030204" pitchFamily="34" charset="0"/>
              </a:rPr>
              <a:t>Anchor </a:t>
            </a:r>
            <a:r>
              <a:rPr lang="en-US" sz="1200" b="0" i="1" u="none" strike="noStrike" dirty="0">
                <a:effectLst/>
                <a:latin typeface="Calibri" panose="020F0502020204030204" pitchFamily="34" charset="0"/>
              </a:rPr>
              <a:t>Bible</a:t>
            </a:r>
            <a:r>
              <a:rPr lang="en-US" sz="1200" b="0" i="1" dirty="0">
                <a:effectLst/>
                <a:latin typeface="Calibri" panose="020F0502020204030204" pitchFamily="34" charset="0"/>
              </a:rPr>
              <a:t>,</a:t>
            </a:r>
            <a:r>
              <a:rPr lang="en-US" sz="1200" b="0" i="0" dirty="0">
                <a:effectLst/>
                <a:latin typeface="Calibri" panose="020F0502020204030204" pitchFamily="34" charset="0"/>
              </a:rPr>
              <a:t> ed. W. F. Albright and D. N. Freedman, 44 vols., Garden City, N.Y.: Doubleday &amp; Co., 1984, 11:338).</a:t>
            </a:r>
          </a:p>
          <a:p>
            <a:pPr fontAlgn="base"/>
            <a:r>
              <a:rPr lang="en-US" sz="1200" b="0" i="0" dirty="0">
                <a:effectLst/>
                <a:latin typeface="Calibri" panose="020F0502020204030204" pitchFamily="34" charset="0"/>
              </a:rPr>
              <a:t>The </a:t>
            </a:r>
            <a:r>
              <a:rPr lang="en-US" sz="1200" b="0" i="0" u="none" strike="noStrike" dirty="0">
                <a:effectLst/>
                <a:latin typeface="Calibri" panose="020F0502020204030204" pitchFamily="34" charset="0"/>
              </a:rPr>
              <a:t>Bible</a:t>
            </a:r>
            <a:r>
              <a:rPr lang="en-US" sz="1200" b="0" i="0" dirty="0">
                <a:effectLst/>
                <a:latin typeface="Calibri" panose="020F0502020204030204" pitchFamily="34" charset="0"/>
              </a:rPr>
              <a:t> says King Hezekiah, who had returned righteousness to Judah, went to the temple to plead with the Lord for protection. In answer to his prayer, the Lord told Hezekiah that his petition would be granted: “For I will defend this city, to save it, for mine own sake, and for my servant David’s sake.</a:t>
            </a:r>
          </a:p>
          <a:p>
            <a:pPr fontAlgn="base"/>
            <a:r>
              <a:rPr lang="en-US" sz="1200" dirty="0">
                <a:latin typeface="Calibri" panose="020F0502020204030204" pitchFamily="34" charset="0"/>
              </a:rPr>
              <a:t>“And it came to pass that night, that the angel of the Lord went out, and smote in the camp of the Assyrians an hundred fourscore and five thousand” (2 Kgs. 19:34–35).</a:t>
            </a:r>
          </a:p>
          <a:p>
            <a:pPr fontAlgn="base"/>
            <a:r>
              <a:rPr lang="en-US" sz="1200" dirty="0">
                <a:latin typeface="Calibri" panose="020F0502020204030204" pitchFamily="34" charset="0"/>
              </a:rPr>
              <a:t>This miraculous display of divine intervention had a tremendous impact on future generations, particularly on those who dwelt securely in Jerusalem from the time following this deliverance in 701 B.C. until the Babylonian captivity in 586 B.C. Jerusalem’s deliverance led to the erroneous belief that the holy city was impregnable. The Jews believed the city enjoyed divine protection, even if they did not abide the law of the covenant. Isaiah observed, “They call themselves of the holy city, but they do not stay themselves upon the God of Israel” (Isa. 48:2).</a:t>
            </a:r>
          </a:p>
          <a:p>
            <a:pPr fontAlgn="base"/>
            <a:r>
              <a:rPr lang="en-US" sz="1200" dirty="0">
                <a:latin typeface="Calibri" panose="020F0502020204030204" pitchFamily="34" charset="0"/>
              </a:rPr>
              <a:t>“There came many prophets, prophesying unto the people that they must repent, or the great city Jerusalem must be destroyed” (1 Ne. 1:4). Prophets like Lehi and Jeremiah were threatened with death when they spoke what many Jews considered to be blasphemous words against the holy city.</a:t>
            </a:r>
          </a:p>
          <a:p>
            <a:pPr fontAlgn="base"/>
            <a:r>
              <a:rPr lang="en-US" sz="1200" dirty="0">
                <a:latin typeface="Calibri" panose="020F0502020204030204" pitchFamily="34" charset="0"/>
              </a:rPr>
              <a:t>Priests and false prophets said of Jeremiah, “This man is worthy to die; for he hath prophesied against this city, as ye have heard with your ears” (Jer. 26:11). Jeremiah responded, “The Lord sent me to prophesy against this house and against this city. …</a:t>
            </a:r>
          </a:p>
          <a:p>
            <a:pPr fontAlgn="base"/>
            <a:r>
              <a:rPr lang="en-US" sz="1200" dirty="0">
                <a:latin typeface="Calibri" panose="020F0502020204030204" pitchFamily="34" charset="0"/>
              </a:rPr>
              <a:t>“Therefore now, amend your ways and your doings, and obey the voice of the Lord your God; and repent, and the Lord will turn away the evil that he hath pronounced against you” (JST, Jer. 26:12–13).</a:t>
            </a:r>
          </a:p>
          <a:p>
            <a:pPr fontAlgn="base"/>
            <a:r>
              <a:rPr lang="en-US" sz="1200" dirty="0">
                <a:latin typeface="Calibri" panose="020F0502020204030204" pitchFamily="34" charset="0"/>
              </a:rPr>
              <a:t>Judah did not repent. The great city and the holy temple were destroyed, and the Jews were exiled. The chosen people forgot that the Lord is bound only when they do what he says (see D&amp;C 82:10). The peace that prevailed in Salem during Melchizedek’s day and the divine intervention Jerusalem enjoyed during the reign of Hezekiah were conditioned only on obedience to the covenants. Dec. 1995 </a:t>
            </a:r>
            <a:r>
              <a:rPr lang="en-US" sz="1200" i="1" dirty="0">
                <a:latin typeface="Calibri" panose="020F0502020204030204" pitchFamily="34" charset="0"/>
              </a:rPr>
              <a:t>I Have a Question</a:t>
            </a:r>
            <a:endParaRPr lang="en-US" sz="1200" dirty="0">
              <a:latin typeface="Calibri" panose="020F0502020204030204" pitchFamily="34" charset="0"/>
            </a:endParaRPr>
          </a:p>
          <a:p>
            <a:pPr fontAlgn="base"/>
            <a:endParaRPr lang="en-US" sz="1200" dirty="0">
              <a:latin typeface="Calibri" panose="020F0502020204030204" pitchFamily="34" charset="0"/>
            </a:endParaRPr>
          </a:p>
          <a:p>
            <a:pPr fontAlgn="base"/>
            <a:endParaRPr lang="en-US" sz="1200" b="0" i="0" dirty="0">
              <a:effectLst/>
              <a:latin typeface="Calibri" panose="020F0502020204030204" pitchFamily="34" charset="0"/>
            </a:endParaRPr>
          </a:p>
        </p:txBody>
      </p:sp>
    </p:spTree>
    <p:extLst>
      <p:ext uri="{BB962C8B-B14F-4D97-AF65-F5344CB8AC3E}">
        <p14:creationId xmlns:p14="http://schemas.microsoft.com/office/powerpoint/2010/main" val="1133779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236144"/>
          <a:ext cx="12191999" cy="6519552"/>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110557">
                  <a:extLst>
                    <a:ext uri="{9D8B030D-6E8A-4147-A177-3AD203B41FA5}">
                      <a16:colId xmlns:a16="http://schemas.microsoft.com/office/drawing/2014/main" val="20001"/>
                    </a:ext>
                  </a:extLst>
                </a:gridCol>
                <a:gridCol w="968721">
                  <a:extLst>
                    <a:ext uri="{9D8B030D-6E8A-4147-A177-3AD203B41FA5}">
                      <a16:colId xmlns:a16="http://schemas.microsoft.com/office/drawing/2014/main" val="20002"/>
                    </a:ext>
                  </a:extLst>
                </a:gridCol>
                <a:gridCol w="2100404">
                  <a:extLst>
                    <a:ext uri="{9D8B030D-6E8A-4147-A177-3AD203B41FA5}">
                      <a16:colId xmlns:a16="http://schemas.microsoft.com/office/drawing/2014/main" val="20003"/>
                    </a:ext>
                  </a:extLst>
                </a:gridCol>
                <a:gridCol w="1520982">
                  <a:extLst>
                    <a:ext uri="{9D8B030D-6E8A-4147-A177-3AD203B41FA5}">
                      <a16:colId xmlns:a16="http://schemas.microsoft.com/office/drawing/2014/main" val="20004"/>
                    </a:ext>
                  </a:extLst>
                </a:gridCol>
                <a:gridCol w="1204111">
                  <a:extLst>
                    <a:ext uri="{9D8B030D-6E8A-4147-A177-3AD203B41FA5}">
                      <a16:colId xmlns:a16="http://schemas.microsoft.com/office/drawing/2014/main" val="20005"/>
                    </a:ext>
                  </a:extLst>
                </a:gridCol>
                <a:gridCol w="1001164">
                  <a:extLst>
                    <a:ext uri="{9D8B030D-6E8A-4147-A177-3AD203B41FA5}">
                      <a16:colId xmlns:a16="http://schemas.microsoft.com/office/drawing/2014/main" val="20006"/>
                    </a:ext>
                  </a:extLst>
                </a:gridCol>
                <a:gridCol w="2762060">
                  <a:extLst>
                    <a:ext uri="{9D8B030D-6E8A-4147-A177-3AD203B41FA5}">
                      <a16:colId xmlns:a16="http://schemas.microsoft.com/office/drawing/2014/main" val="20007"/>
                    </a:ext>
                  </a:extLst>
                </a:gridCol>
              </a:tblGrid>
              <a:tr h="157078">
                <a:tc>
                  <a:txBody>
                    <a:bodyPr/>
                    <a:lstStyle/>
                    <a:p>
                      <a:pPr algn="ctr"/>
                      <a:r>
                        <a:rPr lang="en-US" sz="1300" dirty="0">
                          <a:latin typeface="Calibri" panose="020F0502020204030204" pitchFamily="34" charset="0"/>
                        </a:rPr>
                        <a:t>Kings</a:t>
                      </a:r>
                    </a:p>
                  </a:txBody>
                  <a:tcPr/>
                </a:tc>
                <a:tc>
                  <a:txBody>
                    <a:bodyPr/>
                    <a:lstStyle/>
                    <a:p>
                      <a:pPr algn="ctr"/>
                      <a:r>
                        <a:rPr lang="en-US" sz="1300" dirty="0">
                          <a:latin typeface="Calibri" panose="020F0502020204030204" pitchFamily="34" charset="0"/>
                        </a:rPr>
                        <a:t>Year</a:t>
                      </a:r>
                    </a:p>
                  </a:txBody>
                  <a:tcPr/>
                </a:tc>
                <a:tc>
                  <a:txBody>
                    <a:bodyPr/>
                    <a:lstStyle/>
                    <a:p>
                      <a:pPr algn="ctr"/>
                      <a:r>
                        <a:rPr lang="en-US" sz="1000" dirty="0">
                          <a:latin typeface="Calibri" panose="020F0502020204030204" pitchFamily="34" charset="0"/>
                        </a:rPr>
                        <a:t>Years Reigned</a:t>
                      </a:r>
                    </a:p>
                  </a:txBody>
                  <a:tcPr/>
                </a:tc>
                <a:tc>
                  <a:txBody>
                    <a:bodyPr/>
                    <a:lstStyle/>
                    <a:p>
                      <a:pPr algn="ctr"/>
                      <a:r>
                        <a:rPr lang="en-US" sz="1300" dirty="0">
                          <a:latin typeface="Calibri" panose="020F0502020204030204" pitchFamily="34" charset="0"/>
                        </a:rPr>
                        <a:t>Prophets</a:t>
                      </a:r>
                    </a:p>
                  </a:txBody>
                  <a:tcPr/>
                </a:tc>
                <a:tc>
                  <a:txBody>
                    <a:bodyPr/>
                    <a:lstStyle/>
                    <a:p>
                      <a:pPr algn="ctr"/>
                      <a:r>
                        <a:rPr lang="en-US" sz="1300" dirty="0">
                          <a:latin typeface="Calibri" panose="020F0502020204030204" pitchFamily="34" charset="0"/>
                        </a:rPr>
                        <a:t>Kings</a:t>
                      </a:r>
                    </a:p>
                  </a:txBody>
                  <a:tcPr/>
                </a:tc>
                <a:tc>
                  <a:txBody>
                    <a:bodyPr/>
                    <a:lstStyle/>
                    <a:p>
                      <a:pPr algn="ctr"/>
                      <a:r>
                        <a:rPr lang="en-US" sz="1300" dirty="0">
                          <a:latin typeface="Calibri" panose="020F0502020204030204" pitchFamily="34" charset="0"/>
                        </a:rPr>
                        <a:t>Year</a:t>
                      </a:r>
                    </a:p>
                  </a:txBody>
                  <a:tcPr/>
                </a:tc>
                <a:tc>
                  <a:txBody>
                    <a:bodyPr/>
                    <a:lstStyle/>
                    <a:p>
                      <a:pPr algn="ctr"/>
                      <a:r>
                        <a:rPr lang="en-US" sz="1000" dirty="0">
                          <a:latin typeface="Calibri" panose="020F0502020204030204" pitchFamily="34" charset="0"/>
                        </a:rPr>
                        <a:t>Years Reigned</a:t>
                      </a:r>
                    </a:p>
                  </a:txBody>
                  <a:tcPr/>
                </a:tc>
                <a:tc>
                  <a:txBody>
                    <a:bodyPr/>
                    <a:lstStyle/>
                    <a:p>
                      <a:pPr algn="ctr"/>
                      <a:r>
                        <a:rPr lang="en-US" sz="1300" dirty="0">
                          <a:latin typeface="Calibri" panose="020F0502020204030204" pitchFamily="34" charset="0"/>
                        </a:rPr>
                        <a:t>Prophets</a:t>
                      </a:r>
                    </a:p>
                  </a:txBody>
                  <a:tcPr/>
                </a:tc>
                <a:extLst>
                  <a:ext uri="{0D108BD9-81ED-4DB2-BD59-A6C34878D82A}">
                    <a16:rowId xmlns:a16="http://schemas.microsoft.com/office/drawing/2014/main" val="10000"/>
                  </a:ext>
                </a:extLst>
              </a:tr>
              <a:tr h="231252">
                <a:tc>
                  <a:txBody>
                    <a:bodyPr/>
                    <a:lstStyle/>
                    <a:p>
                      <a:r>
                        <a:rPr lang="en-US" sz="1300" dirty="0">
                          <a:latin typeface="Calibri" panose="020F0502020204030204" pitchFamily="34" charset="0"/>
                        </a:rPr>
                        <a:t>Jeroboam</a:t>
                      </a:r>
                    </a:p>
                  </a:txBody>
                  <a:tcPr/>
                </a:tc>
                <a:tc>
                  <a:txBody>
                    <a:bodyPr/>
                    <a:lstStyle/>
                    <a:p>
                      <a:r>
                        <a:rPr lang="en-US" sz="1300" dirty="0">
                          <a:latin typeface="Calibri" panose="020F0502020204030204" pitchFamily="34" charset="0"/>
                        </a:rPr>
                        <a:t>930-909 BC</a:t>
                      </a:r>
                    </a:p>
                  </a:txBody>
                  <a:tcPr/>
                </a:tc>
                <a:tc>
                  <a:txBody>
                    <a:bodyPr/>
                    <a:lstStyle/>
                    <a:p>
                      <a:r>
                        <a:rPr lang="en-US" sz="1300" dirty="0">
                          <a:latin typeface="Calibri" panose="020F0502020204030204" pitchFamily="34" charset="0"/>
                        </a:rPr>
                        <a:t>22</a:t>
                      </a:r>
                    </a:p>
                  </a:txBody>
                  <a:tcPr/>
                </a:tc>
                <a:tc>
                  <a:txBody>
                    <a:bodyPr/>
                    <a:lstStyle/>
                    <a:p>
                      <a:r>
                        <a:rPr lang="en-US" sz="1300" dirty="0" err="1">
                          <a:latin typeface="Calibri" panose="020F0502020204030204" pitchFamily="34" charset="0"/>
                        </a:rPr>
                        <a:t>Ahijah</a:t>
                      </a:r>
                      <a:r>
                        <a:rPr lang="en-US" sz="1300" dirty="0"/>
                        <a:t>, man of God </a:t>
                      </a:r>
                      <a:r>
                        <a:rPr lang="en-US" sz="1300" dirty="0" err="1"/>
                        <a:t>Iddo</a:t>
                      </a:r>
                      <a:endParaRPr lang="en-US" sz="1300" dirty="0"/>
                    </a:p>
                  </a:txBody>
                  <a:tcPr/>
                </a:tc>
                <a:tc>
                  <a:txBody>
                    <a:bodyPr/>
                    <a:lstStyle/>
                    <a:p>
                      <a:r>
                        <a:rPr lang="en-US" sz="1300" dirty="0" err="1">
                          <a:latin typeface="Calibri" panose="020F0502020204030204" pitchFamily="34" charset="0"/>
                        </a:rPr>
                        <a:t>Rehoboam</a:t>
                      </a:r>
                      <a:endParaRPr lang="en-US" sz="1300" dirty="0"/>
                    </a:p>
                  </a:txBody>
                  <a:tcPr/>
                </a:tc>
                <a:tc>
                  <a:txBody>
                    <a:bodyPr/>
                    <a:lstStyle/>
                    <a:p>
                      <a:r>
                        <a:rPr lang="en-US" sz="1300" dirty="0">
                          <a:latin typeface="Calibri" panose="020F0502020204030204" pitchFamily="34" charset="0"/>
                        </a:rPr>
                        <a:t>930-913 BC</a:t>
                      </a:r>
                    </a:p>
                  </a:txBody>
                  <a:tcPr/>
                </a:tc>
                <a:tc>
                  <a:txBody>
                    <a:bodyPr/>
                    <a:lstStyle/>
                    <a:p>
                      <a:r>
                        <a:rPr lang="en-US" sz="1300" dirty="0">
                          <a:latin typeface="Calibri" panose="020F0502020204030204" pitchFamily="34" charset="0"/>
                        </a:rPr>
                        <a:t>17</a:t>
                      </a:r>
                    </a:p>
                  </a:txBody>
                  <a:tcPr/>
                </a:tc>
                <a:tc>
                  <a:txBody>
                    <a:bodyPr/>
                    <a:lstStyle/>
                    <a:p>
                      <a:r>
                        <a:rPr lang="en-US" sz="1300" dirty="0">
                          <a:latin typeface="Calibri" panose="020F0502020204030204" pitchFamily="34" charset="0"/>
                        </a:rPr>
                        <a:t>Shemaiah, </a:t>
                      </a:r>
                      <a:r>
                        <a:rPr lang="en-US" sz="1300" dirty="0" err="1"/>
                        <a:t>Iddo</a:t>
                      </a:r>
                      <a:endParaRPr lang="en-US" sz="1300" dirty="0"/>
                    </a:p>
                  </a:txBody>
                  <a:tcPr/>
                </a:tc>
                <a:extLst>
                  <a:ext uri="{0D108BD9-81ED-4DB2-BD59-A6C34878D82A}">
                    <a16:rowId xmlns:a16="http://schemas.microsoft.com/office/drawing/2014/main" val="10001"/>
                  </a:ext>
                </a:extLst>
              </a:tr>
              <a:tr h="231252">
                <a:tc>
                  <a:txBody>
                    <a:bodyPr/>
                    <a:lstStyle/>
                    <a:p>
                      <a:r>
                        <a:rPr lang="en-US" sz="1300" dirty="0" err="1">
                          <a:latin typeface="Calibri" panose="020F0502020204030204" pitchFamily="34" charset="0"/>
                        </a:rPr>
                        <a:t>Nadab</a:t>
                      </a:r>
                      <a:endParaRPr lang="en-US" sz="1300" dirty="0"/>
                    </a:p>
                  </a:txBody>
                  <a:tcPr/>
                </a:tc>
                <a:tc>
                  <a:txBody>
                    <a:bodyPr/>
                    <a:lstStyle/>
                    <a:p>
                      <a:r>
                        <a:rPr lang="en-US" sz="1300" dirty="0">
                          <a:latin typeface="Calibri" panose="020F0502020204030204" pitchFamily="34" charset="0"/>
                        </a:rPr>
                        <a:t>909-908 BC</a:t>
                      </a:r>
                    </a:p>
                  </a:txBody>
                  <a:tcPr/>
                </a:tc>
                <a:tc>
                  <a:txBody>
                    <a:bodyPr/>
                    <a:lstStyle/>
                    <a:p>
                      <a:r>
                        <a:rPr lang="en-US" sz="1300" dirty="0">
                          <a:latin typeface="Calibri" panose="020F0502020204030204" pitchFamily="34" charset="0"/>
                        </a:rPr>
                        <a:t>2</a:t>
                      </a:r>
                    </a:p>
                  </a:txBody>
                  <a:tcPr/>
                </a:tc>
                <a:tc>
                  <a:txBody>
                    <a:bodyPr/>
                    <a:lstStyle/>
                    <a:p>
                      <a:endParaRPr lang="en-US" sz="1300" dirty="0">
                        <a:latin typeface="Calibri" panose="020F0502020204030204" pitchFamily="34" charset="0"/>
                      </a:endParaRPr>
                    </a:p>
                  </a:txBody>
                  <a:tcPr/>
                </a:tc>
                <a:tc>
                  <a:txBody>
                    <a:bodyPr/>
                    <a:lstStyle/>
                    <a:p>
                      <a:r>
                        <a:rPr lang="en-US" sz="1300" dirty="0" err="1">
                          <a:latin typeface="Calibri" panose="020F0502020204030204" pitchFamily="34" charset="0"/>
                        </a:rPr>
                        <a:t>Abijam</a:t>
                      </a:r>
                      <a:r>
                        <a:rPr lang="en-US" sz="1300" dirty="0"/>
                        <a:t>/</a:t>
                      </a:r>
                      <a:r>
                        <a:rPr lang="en-US" sz="1300" dirty="0" err="1"/>
                        <a:t>Abijah</a:t>
                      </a:r>
                      <a:endParaRPr lang="en-US" sz="1300" dirty="0"/>
                    </a:p>
                  </a:txBody>
                  <a:tcPr/>
                </a:tc>
                <a:tc>
                  <a:txBody>
                    <a:bodyPr/>
                    <a:lstStyle/>
                    <a:p>
                      <a:r>
                        <a:rPr lang="en-US" sz="1300" dirty="0">
                          <a:latin typeface="Calibri" panose="020F0502020204030204" pitchFamily="34" charset="0"/>
                        </a:rPr>
                        <a:t>913-910 BC</a:t>
                      </a:r>
                    </a:p>
                  </a:txBody>
                  <a:tcPr/>
                </a:tc>
                <a:tc>
                  <a:txBody>
                    <a:bodyPr/>
                    <a:lstStyle/>
                    <a:p>
                      <a:r>
                        <a:rPr lang="en-US" sz="1300" dirty="0">
                          <a:latin typeface="Calibri" panose="020F0502020204030204" pitchFamily="34" charset="0"/>
                        </a:rPr>
                        <a:t>3</a:t>
                      </a:r>
                    </a:p>
                  </a:txBody>
                  <a:tcPr/>
                </a:tc>
                <a:tc>
                  <a:txBody>
                    <a:bodyPr/>
                    <a:lstStyle/>
                    <a:p>
                      <a:r>
                        <a:rPr lang="en-US" sz="1300" dirty="0" err="1">
                          <a:latin typeface="Calibri" panose="020F0502020204030204" pitchFamily="34" charset="0"/>
                        </a:rPr>
                        <a:t>Iddo</a:t>
                      </a:r>
                      <a:endParaRPr lang="en-US" sz="1300" dirty="0"/>
                    </a:p>
                  </a:txBody>
                  <a:tcPr/>
                </a:tc>
                <a:extLst>
                  <a:ext uri="{0D108BD9-81ED-4DB2-BD59-A6C34878D82A}">
                    <a16:rowId xmlns:a16="http://schemas.microsoft.com/office/drawing/2014/main" val="10002"/>
                  </a:ext>
                </a:extLst>
              </a:tr>
              <a:tr h="231252">
                <a:tc>
                  <a:txBody>
                    <a:bodyPr/>
                    <a:lstStyle/>
                    <a:p>
                      <a:r>
                        <a:rPr lang="en-US" sz="1300" dirty="0" err="1">
                          <a:latin typeface="Calibri" panose="020F0502020204030204" pitchFamily="34" charset="0"/>
                        </a:rPr>
                        <a:t>Baasha</a:t>
                      </a:r>
                      <a:endParaRPr lang="en-US" sz="1300" dirty="0"/>
                    </a:p>
                  </a:txBody>
                  <a:tcPr/>
                </a:tc>
                <a:tc>
                  <a:txBody>
                    <a:bodyPr/>
                    <a:lstStyle/>
                    <a:p>
                      <a:r>
                        <a:rPr lang="en-US" sz="1300" dirty="0">
                          <a:latin typeface="Calibri" panose="020F0502020204030204" pitchFamily="34" charset="0"/>
                        </a:rPr>
                        <a:t>908-886 BC</a:t>
                      </a:r>
                    </a:p>
                  </a:txBody>
                  <a:tcPr/>
                </a:tc>
                <a:tc>
                  <a:txBody>
                    <a:bodyPr/>
                    <a:lstStyle/>
                    <a:p>
                      <a:r>
                        <a:rPr lang="en-US" sz="1300" dirty="0">
                          <a:latin typeface="Calibri" panose="020F0502020204030204" pitchFamily="34" charset="0"/>
                        </a:rPr>
                        <a:t>24</a:t>
                      </a:r>
                    </a:p>
                  </a:txBody>
                  <a:tcPr/>
                </a:tc>
                <a:tc>
                  <a:txBody>
                    <a:bodyPr/>
                    <a:lstStyle/>
                    <a:p>
                      <a:r>
                        <a:rPr lang="en-US" sz="1300" dirty="0">
                          <a:latin typeface="Calibri" panose="020F0502020204030204" pitchFamily="34" charset="0"/>
                        </a:rPr>
                        <a:t>Jehu</a:t>
                      </a:r>
                    </a:p>
                  </a:txBody>
                  <a:tcPr/>
                </a:tc>
                <a:tc>
                  <a:txBody>
                    <a:bodyPr/>
                    <a:lstStyle/>
                    <a:p>
                      <a:r>
                        <a:rPr lang="en-US" sz="1300" dirty="0">
                          <a:solidFill>
                            <a:srgbClr val="FF0000"/>
                          </a:solidFill>
                          <a:latin typeface="Calibri" panose="020F0502020204030204" pitchFamily="34" charset="0"/>
                        </a:rPr>
                        <a:t>Asa</a:t>
                      </a:r>
                    </a:p>
                  </a:txBody>
                  <a:tcPr/>
                </a:tc>
                <a:tc>
                  <a:txBody>
                    <a:bodyPr/>
                    <a:lstStyle/>
                    <a:p>
                      <a:r>
                        <a:rPr lang="en-US" sz="1300" dirty="0">
                          <a:solidFill>
                            <a:schemeClr val="tx1"/>
                          </a:solidFill>
                          <a:latin typeface="Calibri" panose="020F0502020204030204" pitchFamily="34" charset="0"/>
                        </a:rPr>
                        <a:t>910-869 BC</a:t>
                      </a:r>
                    </a:p>
                  </a:txBody>
                  <a:tcPr/>
                </a:tc>
                <a:tc>
                  <a:txBody>
                    <a:bodyPr/>
                    <a:lstStyle/>
                    <a:p>
                      <a:r>
                        <a:rPr lang="en-US" sz="1300" dirty="0">
                          <a:latin typeface="Calibri" panose="020F0502020204030204" pitchFamily="34" charset="0"/>
                        </a:rPr>
                        <a:t>41</a:t>
                      </a:r>
                    </a:p>
                  </a:txBody>
                  <a:tcPr/>
                </a:tc>
                <a:tc>
                  <a:txBody>
                    <a:bodyPr/>
                    <a:lstStyle/>
                    <a:p>
                      <a:r>
                        <a:rPr lang="en-US" sz="1300" dirty="0" err="1">
                          <a:latin typeface="Calibri" panose="020F0502020204030204" pitchFamily="34" charset="0"/>
                        </a:rPr>
                        <a:t>Azariah</a:t>
                      </a:r>
                      <a:r>
                        <a:rPr lang="en-US" sz="1300" dirty="0"/>
                        <a:t>, </a:t>
                      </a:r>
                      <a:r>
                        <a:rPr lang="en-US" sz="1300" dirty="0" err="1"/>
                        <a:t>Hanani</a:t>
                      </a:r>
                      <a:endParaRPr lang="en-US" sz="1300" dirty="0"/>
                    </a:p>
                  </a:txBody>
                  <a:tcPr/>
                </a:tc>
                <a:extLst>
                  <a:ext uri="{0D108BD9-81ED-4DB2-BD59-A6C34878D82A}">
                    <a16:rowId xmlns:a16="http://schemas.microsoft.com/office/drawing/2014/main" val="10003"/>
                  </a:ext>
                </a:extLst>
              </a:tr>
              <a:tr h="231252">
                <a:tc>
                  <a:txBody>
                    <a:bodyPr/>
                    <a:lstStyle/>
                    <a:p>
                      <a:r>
                        <a:rPr lang="en-US" sz="1300" dirty="0" err="1">
                          <a:latin typeface="Calibri" panose="020F0502020204030204" pitchFamily="34" charset="0"/>
                        </a:rPr>
                        <a:t>Elah</a:t>
                      </a:r>
                      <a:endParaRPr lang="en-US" sz="1300" dirty="0"/>
                    </a:p>
                  </a:txBody>
                  <a:tcPr/>
                </a:tc>
                <a:tc>
                  <a:txBody>
                    <a:bodyPr/>
                    <a:lstStyle/>
                    <a:p>
                      <a:r>
                        <a:rPr lang="en-US" sz="1300" dirty="0">
                          <a:latin typeface="Calibri" panose="020F0502020204030204" pitchFamily="34" charset="0"/>
                        </a:rPr>
                        <a:t>886-895 BC</a:t>
                      </a:r>
                    </a:p>
                  </a:txBody>
                  <a:tcPr/>
                </a:tc>
                <a:tc>
                  <a:txBody>
                    <a:bodyPr/>
                    <a:lstStyle/>
                    <a:p>
                      <a:r>
                        <a:rPr lang="en-US" sz="1300" dirty="0">
                          <a:latin typeface="Calibri" panose="020F0502020204030204" pitchFamily="34" charset="0"/>
                        </a:rPr>
                        <a:t>2</a:t>
                      </a:r>
                    </a:p>
                  </a:txBody>
                  <a:tcPr/>
                </a:tc>
                <a:tc>
                  <a:txBody>
                    <a:bodyPr/>
                    <a:lstStyle/>
                    <a:p>
                      <a:endParaRPr lang="en-US" sz="1300" dirty="0">
                        <a:latin typeface="Calibri" panose="020F0502020204030204" pitchFamily="34" charset="0"/>
                      </a:endParaRPr>
                    </a:p>
                  </a:txBody>
                  <a:tcPr/>
                </a:tc>
                <a:tc>
                  <a:txBody>
                    <a:bodyPr/>
                    <a:lstStyle/>
                    <a:p>
                      <a:r>
                        <a:rPr lang="en-US" sz="1300" dirty="0">
                          <a:solidFill>
                            <a:srgbClr val="FF0000"/>
                          </a:solidFill>
                          <a:latin typeface="Calibri" panose="020F0502020204030204" pitchFamily="34" charset="0"/>
                        </a:rPr>
                        <a:t>Jehoshaphat</a:t>
                      </a:r>
                    </a:p>
                  </a:txBody>
                  <a:tcPr/>
                </a:tc>
                <a:tc>
                  <a:txBody>
                    <a:bodyPr/>
                    <a:lstStyle/>
                    <a:p>
                      <a:r>
                        <a:rPr lang="en-US" sz="1300" dirty="0">
                          <a:solidFill>
                            <a:schemeClr val="tx1"/>
                          </a:solidFill>
                          <a:latin typeface="Calibri" panose="020F0502020204030204" pitchFamily="34" charset="0"/>
                        </a:rPr>
                        <a:t>872-848 BC</a:t>
                      </a:r>
                    </a:p>
                  </a:txBody>
                  <a:tcPr/>
                </a:tc>
                <a:tc>
                  <a:txBody>
                    <a:bodyPr/>
                    <a:lstStyle/>
                    <a:p>
                      <a:r>
                        <a:rPr lang="en-US" sz="1300" dirty="0">
                          <a:latin typeface="Calibri" panose="020F0502020204030204" pitchFamily="34" charset="0"/>
                        </a:rPr>
                        <a:t>25</a:t>
                      </a:r>
                    </a:p>
                  </a:txBody>
                  <a:tcPr/>
                </a:tc>
                <a:tc>
                  <a:txBody>
                    <a:bodyPr/>
                    <a:lstStyle/>
                    <a:p>
                      <a:r>
                        <a:rPr lang="en-US" sz="1300" dirty="0" err="1">
                          <a:latin typeface="Calibri" panose="020F0502020204030204" pitchFamily="34" charset="0"/>
                        </a:rPr>
                        <a:t>Jehaziel</a:t>
                      </a:r>
                      <a:endParaRPr lang="en-US" sz="1300" dirty="0"/>
                    </a:p>
                  </a:txBody>
                  <a:tcPr/>
                </a:tc>
                <a:extLst>
                  <a:ext uri="{0D108BD9-81ED-4DB2-BD59-A6C34878D82A}">
                    <a16:rowId xmlns:a16="http://schemas.microsoft.com/office/drawing/2014/main" val="10004"/>
                  </a:ext>
                </a:extLst>
              </a:tr>
              <a:tr h="231252">
                <a:tc>
                  <a:txBody>
                    <a:bodyPr/>
                    <a:lstStyle/>
                    <a:p>
                      <a:r>
                        <a:rPr lang="en-US" sz="1300" dirty="0" err="1">
                          <a:latin typeface="Calibri" panose="020F0502020204030204" pitchFamily="34" charset="0"/>
                        </a:rPr>
                        <a:t>Zimri</a:t>
                      </a:r>
                      <a:r>
                        <a:rPr lang="en-US" sz="1300" dirty="0"/>
                        <a:t>, </a:t>
                      </a:r>
                      <a:r>
                        <a:rPr lang="en-US" sz="1300" dirty="0" err="1"/>
                        <a:t>Tibni</a:t>
                      </a:r>
                      <a:r>
                        <a:rPr lang="en-US" sz="1300" dirty="0"/>
                        <a:t>, </a:t>
                      </a:r>
                      <a:r>
                        <a:rPr lang="en-US" sz="1300" dirty="0" err="1"/>
                        <a:t>Omri</a:t>
                      </a:r>
                      <a:endParaRPr lang="en-US" sz="1300" dirty="0"/>
                    </a:p>
                  </a:txBody>
                  <a:tcPr/>
                </a:tc>
                <a:tc>
                  <a:txBody>
                    <a:bodyPr/>
                    <a:lstStyle/>
                    <a:p>
                      <a:r>
                        <a:rPr lang="en-US" sz="1300" dirty="0">
                          <a:latin typeface="Calibri" panose="020F0502020204030204" pitchFamily="34" charset="0"/>
                        </a:rPr>
                        <a:t>885 BC</a:t>
                      </a:r>
                    </a:p>
                  </a:txBody>
                  <a:tcPr/>
                </a:tc>
                <a:tc>
                  <a:txBody>
                    <a:bodyPr/>
                    <a:lstStyle/>
                    <a:p>
                      <a:r>
                        <a:rPr lang="en-US" sz="1300" dirty="0">
                          <a:latin typeface="Calibri" panose="020F0502020204030204" pitchFamily="34" charset="0"/>
                        </a:rPr>
                        <a:t>7 days, 12</a:t>
                      </a:r>
                    </a:p>
                  </a:txBody>
                  <a:tcPr/>
                </a:tc>
                <a:tc>
                  <a:txBody>
                    <a:bodyPr/>
                    <a:lstStyle/>
                    <a:p>
                      <a:endParaRPr lang="en-US" sz="1300" dirty="0">
                        <a:latin typeface="Calibri" panose="020F0502020204030204" pitchFamily="34" charset="0"/>
                      </a:endParaRPr>
                    </a:p>
                  </a:txBody>
                  <a:tcPr/>
                </a:tc>
                <a:tc>
                  <a:txBody>
                    <a:bodyPr/>
                    <a:lstStyle/>
                    <a:p>
                      <a:r>
                        <a:rPr lang="en-US" sz="1300" dirty="0" err="1">
                          <a:latin typeface="Calibri" panose="020F0502020204030204" pitchFamily="34" charset="0"/>
                        </a:rPr>
                        <a:t>Jehoran</a:t>
                      </a:r>
                      <a:endParaRPr lang="en-US" sz="1300" dirty="0"/>
                    </a:p>
                  </a:txBody>
                  <a:tcPr/>
                </a:tc>
                <a:tc>
                  <a:txBody>
                    <a:bodyPr/>
                    <a:lstStyle/>
                    <a:p>
                      <a:r>
                        <a:rPr lang="en-US" sz="1300" dirty="0">
                          <a:latin typeface="Calibri" panose="020F0502020204030204" pitchFamily="34" charset="0"/>
                        </a:rPr>
                        <a:t>848-841 BC</a:t>
                      </a:r>
                    </a:p>
                  </a:txBody>
                  <a:tcPr/>
                </a:tc>
                <a:tc>
                  <a:txBody>
                    <a:bodyPr/>
                    <a:lstStyle/>
                    <a:p>
                      <a:r>
                        <a:rPr lang="en-US" sz="1300" dirty="0">
                          <a:latin typeface="Calibri" panose="020F0502020204030204" pitchFamily="34" charset="0"/>
                        </a:rPr>
                        <a:t>8</a:t>
                      </a:r>
                    </a:p>
                  </a:txBody>
                  <a:tcPr/>
                </a:tc>
                <a:tc>
                  <a:txBody>
                    <a:bodyPr/>
                    <a:lstStyle/>
                    <a:p>
                      <a:r>
                        <a:rPr lang="en-US" sz="1300" dirty="0">
                          <a:latin typeface="Calibri" panose="020F0502020204030204" pitchFamily="34" charset="0"/>
                        </a:rPr>
                        <a:t>Obadiah ?</a:t>
                      </a:r>
                    </a:p>
                  </a:txBody>
                  <a:tcPr/>
                </a:tc>
                <a:extLst>
                  <a:ext uri="{0D108BD9-81ED-4DB2-BD59-A6C34878D82A}">
                    <a16:rowId xmlns:a16="http://schemas.microsoft.com/office/drawing/2014/main" val="10005"/>
                  </a:ext>
                </a:extLst>
              </a:tr>
              <a:tr h="231252">
                <a:tc>
                  <a:txBody>
                    <a:bodyPr/>
                    <a:lstStyle/>
                    <a:p>
                      <a:r>
                        <a:rPr lang="en-US" sz="1300" dirty="0">
                          <a:latin typeface="Calibri" panose="020F0502020204030204" pitchFamily="34" charset="0"/>
                        </a:rPr>
                        <a:t>Ahab</a:t>
                      </a:r>
                    </a:p>
                  </a:txBody>
                  <a:tcPr/>
                </a:tc>
                <a:tc>
                  <a:txBody>
                    <a:bodyPr/>
                    <a:lstStyle/>
                    <a:p>
                      <a:r>
                        <a:rPr lang="en-US" sz="1300" dirty="0">
                          <a:latin typeface="Calibri" panose="020F0502020204030204" pitchFamily="34" charset="0"/>
                        </a:rPr>
                        <a:t>874-853 BC</a:t>
                      </a:r>
                    </a:p>
                  </a:txBody>
                  <a:tcPr/>
                </a:tc>
                <a:tc>
                  <a:txBody>
                    <a:bodyPr/>
                    <a:lstStyle/>
                    <a:p>
                      <a:r>
                        <a:rPr lang="en-US" sz="1300" dirty="0">
                          <a:latin typeface="Calibri" panose="020F0502020204030204" pitchFamily="34" charset="0"/>
                        </a:rPr>
                        <a:t>22</a:t>
                      </a:r>
                    </a:p>
                  </a:txBody>
                  <a:tcPr/>
                </a:tc>
                <a:tc>
                  <a:txBody>
                    <a:bodyPr/>
                    <a:lstStyle/>
                    <a:p>
                      <a:r>
                        <a:rPr lang="en-US" sz="1300" dirty="0">
                          <a:latin typeface="Calibri" panose="020F0502020204030204" pitchFamily="34" charset="0"/>
                        </a:rPr>
                        <a:t>Elijah, </a:t>
                      </a:r>
                      <a:r>
                        <a:rPr lang="en-US" sz="1300" dirty="0" err="1"/>
                        <a:t>Michaiah</a:t>
                      </a:r>
                      <a:endParaRPr lang="en-US" sz="1300" dirty="0"/>
                    </a:p>
                  </a:txBody>
                  <a:tcPr/>
                </a:tc>
                <a:tc>
                  <a:txBody>
                    <a:bodyPr/>
                    <a:lstStyle/>
                    <a:p>
                      <a:r>
                        <a:rPr lang="en-US" sz="1300" dirty="0" err="1">
                          <a:latin typeface="Calibri" panose="020F0502020204030204" pitchFamily="34" charset="0"/>
                        </a:rPr>
                        <a:t>Ahazaih</a:t>
                      </a:r>
                      <a:endParaRPr lang="en-US" sz="1300" dirty="0"/>
                    </a:p>
                  </a:txBody>
                  <a:tcPr/>
                </a:tc>
                <a:tc>
                  <a:txBody>
                    <a:bodyPr/>
                    <a:lstStyle/>
                    <a:p>
                      <a:r>
                        <a:rPr lang="en-US" sz="1300" dirty="0">
                          <a:latin typeface="Calibri" panose="020F0502020204030204" pitchFamily="34" charset="0"/>
                        </a:rPr>
                        <a:t>841 BC</a:t>
                      </a:r>
                    </a:p>
                  </a:txBody>
                  <a:tcPr/>
                </a:tc>
                <a:tc>
                  <a:txBody>
                    <a:bodyPr/>
                    <a:lstStyle/>
                    <a:p>
                      <a:r>
                        <a:rPr lang="en-US" sz="1300" dirty="0">
                          <a:latin typeface="Calibri" panose="020F0502020204030204" pitchFamily="34" charset="0"/>
                        </a:rPr>
                        <a:t>1</a:t>
                      </a:r>
                    </a:p>
                  </a:txBody>
                  <a:tcPr/>
                </a:tc>
                <a:tc>
                  <a:txBody>
                    <a:bodyPr/>
                    <a:lstStyle/>
                    <a:p>
                      <a:endParaRPr lang="en-US" sz="1300" dirty="0">
                        <a:latin typeface="Calibri" panose="020F0502020204030204" pitchFamily="34" charset="0"/>
                      </a:endParaRPr>
                    </a:p>
                  </a:txBody>
                  <a:tcPr/>
                </a:tc>
                <a:extLst>
                  <a:ext uri="{0D108BD9-81ED-4DB2-BD59-A6C34878D82A}">
                    <a16:rowId xmlns:a16="http://schemas.microsoft.com/office/drawing/2014/main" val="10006"/>
                  </a:ext>
                </a:extLst>
              </a:tr>
              <a:tr h="231252">
                <a:tc>
                  <a:txBody>
                    <a:bodyPr/>
                    <a:lstStyle/>
                    <a:p>
                      <a:r>
                        <a:rPr lang="en-US" sz="1300" dirty="0" err="1">
                          <a:latin typeface="Calibri" panose="020F0502020204030204" pitchFamily="34" charset="0"/>
                        </a:rPr>
                        <a:t>Ahaziah</a:t>
                      </a:r>
                      <a:endParaRPr lang="en-US" sz="1300" dirty="0"/>
                    </a:p>
                  </a:txBody>
                  <a:tcPr/>
                </a:tc>
                <a:tc>
                  <a:txBody>
                    <a:bodyPr/>
                    <a:lstStyle/>
                    <a:p>
                      <a:r>
                        <a:rPr lang="en-US" sz="1300" dirty="0">
                          <a:latin typeface="Calibri" panose="020F0502020204030204" pitchFamily="34" charset="0"/>
                        </a:rPr>
                        <a:t>853-852</a:t>
                      </a:r>
                    </a:p>
                  </a:txBody>
                  <a:tcPr/>
                </a:tc>
                <a:tc>
                  <a:txBody>
                    <a:bodyPr/>
                    <a:lstStyle/>
                    <a:p>
                      <a:r>
                        <a:rPr lang="en-US" sz="1300" dirty="0">
                          <a:latin typeface="Calibri" panose="020F0502020204030204" pitchFamily="34" charset="0"/>
                        </a:rPr>
                        <a:t>2</a:t>
                      </a:r>
                    </a:p>
                  </a:txBody>
                  <a:tcPr/>
                </a:tc>
                <a:tc>
                  <a:txBody>
                    <a:bodyPr/>
                    <a:lstStyle/>
                    <a:p>
                      <a:r>
                        <a:rPr lang="en-US" sz="1300" dirty="0">
                          <a:latin typeface="Calibri" panose="020F0502020204030204" pitchFamily="34" charset="0"/>
                        </a:rPr>
                        <a:t>Elijah</a:t>
                      </a:r>
                    </a:p>
                  </a:txBody>
                  <a:tcPr/>
                </a:tc>
                <a:tc>
                  <a:txBody>
                    <a:bodyPr/>
                    <a:lstStyle/>
                    <a:p>
                      <a:r>
                        <a:rPr lang="en-US" sz="1300" dirty="0" err="1">
                          <a:latin typeface="Calibri" panose="020F0502020204030204" pitchFamily="34" charset="0"/>
                        </a:rPr>
                        <a:t>Athaliah</a:t>
                      </a:r>
                      <a:endParaRPr lang="en-US" sz="1300" dirty="0"/>
                    </a:p>
                  </a:txBody>
                  <a:tcPr/>
                </a:tc>
                <a:tc>
                  <a:txBody>
                    <a:bodyPr/>
                    <a:lstStyle/>
                    <a:p>
                      <a:r>
                        <a:rPr lang="en-US" sz="1300" dirty="0">
                          <a:latin typeface="Calibri" panose="020F0502020204030204" pitchFamily="34" charset="0"/>
                        </a:rPr>
                        <a:t>841-835 BC</a:t>
                      </a:r>
                    </a:p>
                  </a:txBody>
                  <a:tcPr/>
                </a:tc>
                <a:tc>
                  <a:txBody>
                    <a:bodyPr/>
                    <a:lstStyle/>
                    <a:p>
                      <a:r>
                        <a:rPr lang="en-US" sz="1300" dirty="0">
                          <a:latin typeface="Calibri" panose="020F0502020204030204" pitchFamily="34" charset="0"/>
                        </a:rPr>
                        <a:t>6</a:t>
                      </a:r>
                    </a:p>
                  </a:txBody>
                  <a:tcPr/>
                </a:tc>
                <a:tc>
                  <a:txBody>
                    <a:bodyPr/>
                    <a:lstStyle/>
                    <a:p>
                      <a:endParaRPr lang="en-US" sz="1300" dirty="0">
                        <a:latin typeface="Calibri" panose="020F0502020204030204" pitchFamily="34" charset="0"/>
                      </a:endParaRPr>
                    </a:p>
                  </a:txBody>
                  <a:tcPr/>
                </a:tc>
                <a:extLst>
                  <a:ext uri="{0D108BD9-81ED-4DB2-BD59-A6C34878D82A}">
                    <a16:rowId xmlns:a16="http://schemas.microsoft.com/office/drawing/2014/main" val="10007"/>
                  </a:ext>
                </a:extLst>
              </a:tr>
              <a:tr h="231252">
                <a:tc>
                  <a:txBody>
                    <a:bodyPr/>
                    <a:lstStyle/>
                    <a:p>
                      <a:r>
                        <a:rPr lang="en-US" sz="1300" dirty="0" err="1">
                          <a:latin typeface="Calibri" panose="020F0502020204030204" pitchFamily="34" charset="0"/>
                        </a:rPr>
                        <a:t>Jehoram</a:t>
                      </a:r>
                      <a:r>
                        <a:rPr lang="en-US" sz="1300" dirty="0"/>
                        <a:t>/</a:t>
                      </a:r>
                      <a:r>
                        <a:rPr lang="en-US" sz="1300" dirty="0" err="1"/>
                        <a:t>Joram</a:t>
                      </a:r>
                      <a:endParaRPr lang="en-US" sz="1300" dirty="0"/>
                    </a:p>
                  </a:txBody>
                  <a:tcPr/>
                </a:tc>
                <a:tc>
                  <a:txBody>
                    <a:bodyPr/>
                    <a:lstStyle/>
                    <a:p>
                      <a:r>
                        <a:rPr lang="en-US" sz="1300" dirty="0">
                          <a:latin typeface="Calibri" panose="020F0502020204030204" pitchFamily="34" charset="0"/>
                        </a:rPr>
                        <a:t>852-841 BC</a:t>
                      </a:r>
                    </a:p>
                  </a:txBody>
                  <a:tcPr/>
                </a:tc>
                <a:tc>
                  <a:txBody>
                    <a:bodyPr/>
                    <a:lstStyle/>
                    <a:p>
                      <a:r>
                        <a:rPr lang="en-US" sz="1300" dirty="0">
                          <a:latin typeface="Calibri" panose="020F0502020204030204" pitchFamily="34" charset="0"/>
                        </a:rPr>
                        <a:t>12</a:t>
                      </a:r>
                    </a:p>
                  </a:txBody>
                  <a:tcPr/>
                </a:tc>
                <a:tc>
                  <a:txBody>
                    <a:bodyPr/>
                    <a:lstStyle/>
                    <a:p>
                      <a:r>
                        <a:rPr lang="en-US" sz="1300" dirty="0">
                          <a:latin typeface="Calibri" panose="020F0502020204030204" pitchFamily="34" charset="0"/>
                        </a:rPr>
                        <a:t>Elisha</a:t>
                      </a:r>
                    </a:p>
                  </a:txBody>
                  <a:tcPr/>
                </a:tc>
                <a:tc>
                  <a:txBody>
                    <a:bodyPr/>
                    <a:lstStyle/>
                    <a:p>
                      <a:r>
                        <a:rPr lang="en-US" sz="1300" dirty="0">
                          <a:solidFill>
                            <a:srgbClr val="FF0000"/>
                          </a:solidFill>
                          <a:latin typeface="Calibri" panose="020F0502020204030204" pitchFamily="34" charset="0"/>
                        </a:rPr>
                        <a:t>Jehoash/</a:t>
                      </a:r>
                      <a:r>
                        <a:rPr lang="en-US" sz="1300" dirty="0" err="1">
                          <a:solidFill>
                            <a:srgbClr val="FF0000"/>
                          </a:solidFill>
                        </a:rPr>
                        <a:t>Joash</a:t>
                      </a:r>
                      <a:endParaRPr lang="en-US" sz="1300" dirty="0">
                        <a:solidFill>
                          <a:srgbClr val="FF0000"/>
                        </a:solidFill>
                      </a:endParaRPr>
                    </a:p>
                  </a:txBody>
                  <a:tcPr/>
                </a:tc>
                <a:tc>
                  <a:txBody>
                    <a:bodyPr/>
                    <a:lstStyle/>
                    <a:p>
                      <a:r>
                        <a:rPr lang="en-US" sz="1300" dirty="0">
                          <a:solidFill>
                            <a:schemeClr val="tx1"/>
                          </a:solidFill>
                          <a:latin typeface="Calibri" panose="020F0502020204030204" pitchFamily="34" charset="0"/>
                        </a:rPr>
                        <a:t>835-796 BC</a:t>
                      </a:r>
                    </a:p>
                  </a:txBody>
                  <a:tcPr/>
                </a:tc>
                <a:tc>
                  <a:txBody>
                    <a:bodyPr/>
                    <a:lstStyle/>
                    <a:p>
                      <a:r>
                        <a:rPr lang="en-US" sz="1300" dirty="0">
                          <a:latin typeface="Calibri" panose="020F0502020204030204" pitchFamily="34" charset="0"/>
                        </a:rPr>
                        <a:t>40</a:t>
                      </a:r>
                    </a:p>
                  </a:txBody>
                  <a:tcPr/>
                </a:tc>
                <a:tc>
                  <a:txBody>
                    <a:bodyPr/>
                    <a:lstStyle/>
                    <a:p>
                      <a:r>
                        <a:rPr lang="en-US" sz="1300" dirty="0">
                          <a:latin typeface="Calibri" panose="020F0502020204030204" pitchFamily="34" charset="0"/>
                        </a:rPr>
                        <a:t>Joel</a:t>
                      </a:r>
                    </a:p>
                  </a:txBody>
                  <a:tcPr/>
                </a:tc>
                <a:extLst>
                  <a:ext uri="{0D108BD9-81ED-4DB2-BD59-A6C34878D82A}">
                    <a16:rowId xmlns:a16="http://schemas.microsoft.com/office/drawing/2014/main" val="10008"/>
                  </a:ext>
                </a:extLst>
              </a:tr>
              <a:tr h="231252">
                <a:tc>
                  <a:txBody>
                    <a:bodyPr/>
                    <a:lstStyle/>
                    <a:p>
                      <a:r>
                        <a:rPr lang="en-US" sz="1300" dirty="0">
                          <a:latin typeface="Calibri" panose="020F0502020204030204" pitchFamily="34" charset="0"/>
                        </a:rPr>
                        <a:t>Jehu</a:t>
                      </a:r>
                    </a:p>
                  </a:txBody>
                  <a:tcPr/>
                </a:tc>
                <a:tc>
                  <a:txBody>
                    <a:bodyPr/>
                    <a:lstStyle/>
                    <a:p>
                      <a:r>
                        <a:rPr lang="en-US" sz="1300" dirty="0">
                          <a:latin typeface="Calibri" panose="020F0502020204030204" pitchFamily="34" charset="0"/>
                        </a:rPr>
                        <a:t>841-814 BC</a:t>
                      </a:r>
                    </a:p>
                  </a:txBody>
                  <a:tcPr/>
                </a:tc>
                <a:tc>
                  <a:txBody>
                    <a:bodyPr/>
                    <a:lstStyle/>
                    <a:p>
                      <a:r>
                        <a:rPr lang="en-US" sz="1300" dirty="0">
                          <a:latin typeface="Calibri" panose="020F0502020204030204" pitchFamily="34" charset="0"/>
                        </a:rPr>
                        <a:t>28</a:t>
                      </a:r>
                    </a:p>
                  </a:txBody>
                  <a:tcPr/>
                </a:tc>
                <a:tc>
                  <a:txBody>
                    <a:bodyPr/>
                    <a:lstStyle/>
                    <a:p>
                      <a:r>
                        <a:rPr lang="en-US" sz="1300" dirty="0">
                          <a:latin typeface="Calibri" panose="020F0502020204030204" pitchFamily="34" charset="0"/>
                        </a:rPr>
                        <a:t>Elisha</a:t>
                      </a:r>
                    </a:p>
                  </a:txBody>
                  <a:tcPr/>
                </a:tc>
                <a:tc>
                  <a:txBody>
                    <a:bodyPr/>
                    <a:lstStyle/>
                    <a:p>
                      <a:r>
                        <a:rPr lang="en-US" sz="1300" dirty="0" err="1">
                          <a:solidFill>
                            <a:srgbClr val="FF0000"/>
                          </a:solidFill>
                          <a:latin typeface="Calibri" panose="020F0502020204030204" pitchFamily="34" charset="0"/>
                        </a:rPr>
                        <a:t>Amaziah</a:t>
                      </a:r>
                      <a:endParaRPr lang="en-US" sz="1300" dirty="0">
                        <a:solidFill>
                          <a:srgbClr val="FF0000"/>
                        </a:solidFill>
                      </a:endParaRPr>
                    </a:p>
                  </a:txBody>
                  <a:tcPr/>
                </a:tc>
                <a:tc>
                  <a:txBody>
                    <a:bodyPr/>
                    <a:lstStyle/>
                    <a:p>
                      <a:r>
                        <a:rPr lang="en-US" sz="1300" b="0" dirty="0">
                          <a:solidFill>
                            <a:schemeClr val="tx1"/>
                          </a:solidFill>
                          <a:latin typeface="Calibri" panose="020F0502020204030204" pitchFamily="34" charset="0"/>
                        </a:rPr>
                        <a:t>796-767 BC</a:t>
                      </a:r>
                    </a:p>
                  </a:txBody>
                  <a:tcPr/>
                </a:tc>
                <a:tc>
                  <a:txBody>
                    <a:bodyPr/>
                    <a:lstStyle/>
                    <a:p>
                      <a:r>
                        <a:rPr lang="en-US" sz="1300" dirty="0">
                          <a:latin typeface="Calibri" panose="020F0502020204030204" pitchFamily="34" charset="0"/>
                        </a:rPr>
                        <a:t>29</a:t>
                      </a:r>
                    </a:p>
                  </a:txBody>
                  <a:tcPr/>
                </a:tc>
                <a:tc>
                  <a:txBody>
                    <a:bodyPr/>
                    <a:lstStyle/>
                    <a:p>
                      <a:r>
                        <a:rPr lang="en-US" sz="1300" dirty="0">
                          <a:latin typeface="Calibri" panose="020F0502020204030204" pitchFamily="34" charset="0"/>
                        </a:rPr>
                        <a:t>Joel</a:t>
                      </a:r>
                    </a:p>
                  </a:txBody>
                  <a:tcPr/>
                </a:tc>
                <a:extLst>
                  <a:ext uri="{0D108BD9-81ED-4DB2-BD59-A6C34878D82A}">
                    <a16:rowId xmlns:a16="http://schemas.microsoft.com/office/drawing/2014/main" val="10009"/>
                  </a:ext>
                </a:extLst>
              </a:tr>
              <a:tr h="231252">
                <a:tc>
                  <a:txBody>
                    <a:bodyPr/>
                    <a:lstStyle/>
                    <a:p>
                      <a:r>
                        <a:rPr lang="en-US" sz="1300" dirty="0" err="1">
                          <a:latin typeface="Calibri" panose="020F0502020204030204" pitchFamily="34" charset="0"/>
                        </a:rPr>
                        <a:t>Jehoahaz</a:t>
                      </a:r>
                      <a:endParaRPr lang="en-US" sz="1300" dirty="0"/>
                    </a:p>
                  </a:txBody>
                  <a:tcPr/>
                </a:tc>
                <a:tc>
                  <a:txBody>
                    <a:bodyPr/>
                    <a:lstStyle/>
                    <a:p>
                      <a:r>
                        <a:rPr lang="en-US" sz="1300" dirty="0">
                          <a:latin typeface="Calibri" panose="020F0502020204030204" pitchFamily="34" charset="0"/>
                        </a:rPr>
                        <a:t>814-798 BC</a:t>
                      </a:r>
                    </a:p>
                  </a:txBody>
                  <a:tcPr/>
                </a:tc>
                <a:tc>
                  <a:txBody>
                    <a:bodyPr/>
                    <a:lstStyle/>
                    <a:p>
                      <a:r>
                        <a:rPr lang="en-US" sz="1300" dirty="0">
                          <a:latin typeface="Calibri" panose="020F0502020204030204" pitchFamily="34" charset="0"/>
                        </a:rPr>
                        <a:t>17</a:t>
                      </a:r>
                    </a:p>
                  </a:txBody>
                  <a:tcPr/>
                </a:tc>
                <a:tc>
                  <a:txBody>
                    <a:bodyPr/>
                    <a:lstStyle/>
                    <a:p>
                      <a:r>
                        <a:rPr lang="en-US" sz="1300" dirty="0">
                          <a:latin typeface="Calibri" panose="020F0502020204030204" pitchFamily="34" charset="0"/>
                        </a:rPr>
                        <a:t>Elisha</a:t>
                      </a:r>
                    </a:p>
                  </a:txBody>
                  <a:tcPr/>
                </a:tc>
                <a:tc>
                  <a:txBody>
                    <a:bodyPr/>
                    <a:lstStyle/>
                    <a:p>
                      <a:r>
                        <a:rPr lang="en-US" sz="1300" dirty="0" err="1">
                          <a:solidFill>
                            <a:srgbClr val="FF0000"/>
                          </a:solidFill>
                          <a:latin typeface="Calibri" panose="020F0502020204030204" pitchFamily="34" charset="0"/>
                        </a:rPr>
                        <a:t>Azariah</a:t>
                      </a:r>
                      <a:r>
                        <a:rPr lang="en-US" sz="1300" dirty="0">
                          <a:solidFill>
                            <a:srgbClr val="FF0000"/>
                          </a:solidFill>
                        </a:rPr>
                        <a:t>/</a:t>
                      </a:r>
                      <a:r>
                        <a:rPr lang="en-US" sz="1300" dirty="0" err="1">
                          <a:solidFill>
                            <a:srgbClr val="FF0000"/>
                          </a:solidFill>
                        </a:rPr>
                        <a:t>Uzziah</a:t>
                      </a:r>
                      <a:endParaRPr lang="en-US" sz="1300" dirty="0">
                        <a:solidFill>
                          <a:srgbClr val="FF0000"/>
                        </a:solidFill>
                      </a:endParaRPr>
                    </a:p>
                  </a:txBody>
                  <a:tcPr/>
                </a:tc>
                <a:tc>
                  <a:txBody>
                    <a:bodyPr/>
                    <a:lstStyle/>
                    <a:p>
                      <a:r>
                        <a:rPr lang="en-US" sz="1300" dirty="0">
                          <a:solidFill>
                            <a:schemeClr val="tx1"/>
                          </a:solidFill>
                          <a:latin typeface="Calibri" panose="020F0502020204030204" pitchFamily="34" charset="0"/>
                        </a:rPr>
                        <a:t>792-740 BC</a:t>
                      </a:r>
                    </a:p>
                  </a:txBody>
                  <a:tcPr/>
                </a:tc>
                <a:tc>
                  <a:txBody>
                    <a:bodyPr/>
                    <a:lstStyle/>
                    <a:p>
                      <a:r>
                        <a:rPr lang="en-US" sz="1300" dirty="0">
                          <a:latin typeface="Calibri" panose="020F0502020204030204" pitchFamily="34" charset="0"/>
                        </a:rPr>
                        <a:t>52</a:t>
                      </a:r>
                    </a:p>
                  </a:txBody>
                  <a:tcPr/>
                </a:tc>
                <a:tc>
                  <a:txBody>
                    <a:bodyPr/>
                    <a:lstStyle/>
                    <a:p>
                      <a:r>
                        <a:rPr lang="en-US" sz="1300" dirty="0">
                          <a:latin typeface="Calibri" panose="020F0502020204030204" pitchFamily="34" charset="0"/>
                        </a:rPr>
                        <a:t>Joel, Isaiah</a:t>
                      </a:r>
                    </a:p>
                  </a:txBody>
                  <a:tcPr/>
                </a:tc>
                <a:extLst>
                  <a:ext uri="{0D108BD9-81ED-4DB2-BD59-A6C34878D82A}">
                    <a16:rowId xmlns:a16="http://schemas.microsoft.com/office/drawing/2014/main" val="10010"/>
                  </a:ext>
                </a:extLst>
              </a:tr>
              <a:tr h="231252">
                <a:tc>
                  <a:txBody>
                    <a:bodyPr/>
                    <a:lstStyle/>
                    <a:p>
                      <a:r>
                        <a:rPr lang="en-US" sz="1300" dirty="0">
                          <a:latin typeface="Calibri" panose="020F0502020204030204" pitchFamily="34" charset="0"/>
                        </a:rPr>
                        <a:t>Jehoash/</a:t>
                      </a:r>
                      <a:r>
                        <a:rPr lang="en-US" sz="1300" dirty="0" err="1"/>
                        <a:t>Joash</a:t>
                      </a:r>
                      <a:endParaRPr lang="en-US" sz="1300" dirty="0"/>
                    </a:p>
                  </a:txBody>
                  <a:tcPr/>
                </a:tc>
                <a:tc>
                  <a:txBody>
                    <a:bodyPr/>
                    <a:lstStyle/>
                    <a:p>
                      <a:r>
                        <a:rPr lang="en-US" sz="1300" dirty="0">
                          <a:latin typeface="Calibri" panose="020F0502020204030204" pitchFamily="34" charset="0"/>
                        </a:rPr>
                        <a:t>798-782 BC</a:t>
                      </a:r>
                    </a:p>
                  </a:txBody>
                  <a:tcPr/>
                </a:tc>
                <a:tc>
                  <a:txBody>
                    <a:bodyPr/>
                    <a:lstStyle/>
                    <a:p>
                      <a:r>
                        <a:rPr lang="en-US" sz="1300" dirty="0">
                          <a:latin typeface="Calibri" panose="020F0502020204030204" pitchFamily="34" charset="0"/>
                        </a:rPr>
                        <a:t>16</a:t>
                      </a:r>
                    </a:p>
                  </a:txBody>
                  <a:tcPr/>
                </a:tc>
                <a:tc>
                  <a:txBody>
                    <a:bodyPr/>
                    <a:lstStyle/>
                    <a:p>
                      <a:r>
                        <a:rPr lang="en-US" sz="1300" dirty="0">
                          <a:latin typeface="Calibri" panose="020F0502020204030204" pitchFamily="34" charset="0"/>
                        </a:rPr>
                        <a:t>Elisha</a:t>
                      </a:r>
                    </a:p>
                    <a:p>
                      <a:r>
                        <a:rPr lang="en-US" sz="1300" dirty="0"/>
                        <a:t>Jonah</a:t>
                      </a:r>
                    </a:p>
                  </a:txBody>
                  <a:tcPr/>
                </a:tc>
                <a:tc>
                  <a:txBody>
                    <a:bodyPr/>
                    <a:lstStyle/>
                    <a:p>
                      <a:r>
                        <a:rPr lang="en-US" sz="1300" dirty="0" err="1">
                          <a:solidFill>
                            <a:srgbClr val="FF0000"/>
                          </a:solidFill>
                          <a:latin typeface="Calibri" panose="020F0502020204030204" pitchFamily="34" charset="0"/>
                        </a:rPr>
                        <a:t>Jotham</a:t>
                      </a:r>
                      <a:endParaRPr lang="en-US" sz="1300" dirty="0">
                        <a:solidFill>
                          <a:srgbClr val="FF0000"/>
                        </a:solidFill>
                      </a:endParaRPr>
                    </a:p>
                  </a:txBody>
                  <a:tcPr/>
                </a:tc>
                <a:tc>
                  <a:txBody>
                    <a:bodyPr/>
                    <a:lstStyle/>
                    <a:p>
                      <a:r>
                        <a:rPr lang="en-US" sz="1300" dirty="0">
                          <a:solidFill>
                            <a:schemeClr val="tx1"/>
                          </a:solidFill>
                          <a:latin typeface="Calibri" panose="020F0502020204030204" pitchFamily="34" charset="0"/>
                        </a:rPr>
                        <a:t>750-735 BC</a:t>
                      </a:r>
                    </a:p>
                  </a:txBody>
                  <a:tcPr/>
                </a:tc>
                <a:tc>
                  <a:txBody>
                    <a:bodyPr/>
                    <a:lstStyle/>
                    <a:p>
                      <a:r>
                        <a:rPr lang="en-US" sz="1300" dirty="0">
                          <a:latin typeface="Calibri" panose="020F0502020204030204" pitchFamily="34" charset="0"/>
                        </a:rPr>
                        <a:t>16</a:t>
                      </a:r>
                    </a:p>
                  </a:txBody>
                  <a:tcPr/>
                </a:tc>
                <a:tc>
                  <a:txBody>
                    <a:bodyPr/>
                    <a:lstStyle/>
                    <a:p>
                      <a:r>
                        <a:rPr lang="en-US" sz="1300" dirty="0">
                          <a:latin typeface="Calibri" panose="020F0502020204030204" pitchFamily="34" charset="0"/>
                        </a:rPr>
                        <a:t>Isaiah, Micah</a:t>
                      </a:r>
                    </a:p>
                  </a:txBody>
                  <a:tcPr/>
                </a:tc>
                <a:extLst>
                  <a:ext uri="{0D108BD9-81ED-4DB2-BD59-A6C34878D82A}">
                    <a16:rowId xmlns:a16="http://schemas.microsoft.com/office/drawing/2014/main" val="10011"/>
                  </a:ext>
                </a:extLst>
              </a:tr>
              <a:tr h="231252">
                <a:tc>
                  <a:txBody>
                    <a:bodyPr/>
                    <a:lstStyle/>
                    <a:p>
                      <a:r>
                        <a:rPr lang="en-US" sz="1300" dirty="0">
                          <a:latin typeface="Calibri" panose="020F0502020204030204" pitchFamily="34" charset="0"/>
                        </a:rPr>
                        <a:t>Jeroboam</a:t>
                      </a:r>
                      <a:r>
                        <a:rPr lang="en-US" sz="1300" baseline="0" dirty="0"/>
                        <a:t> II</a:t>
                      </a:r>
                      <a:endParaRPr lang="en-US" sz="1300" dirty="0"/>
                    </a:p>
                  </a:txBody>
                  <a:tcPr/>
                </a:tc>
                <a:tc>
                  <a:txBody>
                    <a:bodyPr/>
                    <a:lstStyle/>
                    <a:p>
                      <a:r>
                        <a:rPr lang="en-US" sz="1300" dirty="0">
                          <a:latin typeface="Calibri" panose="020F0502020204030204" pitchFamily="34" charset="0"/>
                        </a:rPr>
                        <a:t>793-753 BC</a:t>
                      </a:r>
                    </a:p>
                  </a:txBody>
                  <a:tcPr/>
                </a:tc>
                <a:tc>
                  <a:txBody>
                    <a:bodyPr/>
                    <a:lstStyle/>
                    <a:p>
                      <a:r>
                        <a:rPr lang="en-US" sz="1300" dirty="0">
                          <a:latin typeface="Calibri" panose="020F0502020204030204" pitchFamily="34" charset="0"/>
                        </a:rPr>
                        <a:t>41</a:t>
                      </a:r>
                    </a:p>
                  </a:txBody>
                  <a:tcPr/>
                </a:tc>
                <a:tc>
                  <a:txBody>
                    <a:bodyPr/>
                    <a:lstStyle/>
                    <a:p>
                      <a:r>
                        <a:rPr lang="en-US" sz="1300" dirty="0">
                          <a:latin typeface="Calibri" panose="020F0502020204030204" pitchFamily="34" charset="0"/>
                        </a:rPr>
                        <a:t>Jonah, Amos,</a:t>
                      </a:r>
                      <a:r>
                        <a:rPr lang="en-US" sz="1300" baseline="0" dirty="0"/>
                        <a:t> Hosea</a:t>
                      </a:r>
                      <a:endParaRPr lang="en-US" sz="1300" dirty="0"/>
                    </a:p>
                  </a:txBody>
                  <a:tcPr/>
                </a:tc>
                <a:tc>
                  <a:txBody>
                    <a:bodyPr/>
                    <a:lstStyle/>
                    <a:p>
                      <a:r>
                        <a:rPr lang="en-US" sz="1300" dirty="0">
                          <a:latin typeface="Calibri" panose="020F0502020204030204" pitchFamily="34" charset="0"/>
                        </a:rPr>
                        <a:t>Ahaz</a:t>
                      </a:r>
                    </a:p>
                  </a:txBody>
                  <a:tcPr/>
                </a:tc>
                <a:tc>
                  <a:txBody>
                    <a:bodyPr/>
                    <a:lstStyle/>
                    <a:p>
                      <a:r>
                        <a:rPr lang="en-US" sz="1300" dirty="0">
                          <a:latin typeface="Calibri" panose="020F0502020204030204" pitchFamily="34" charset="0"/>
                        </a:rPr>
                        <a:t>735-715 BC</a:t>
                      </a:r>
                    </a:p>
                  </a:txBody>
                  <a:tcPr/>
                </a:tc>
                <a:tc>
                  <a:txBody>
                    <a:bodyPr/>
                    <a:lstStyle/>
                    <a:p>
                      <a:r>
                        <a:rPr lang="en-US" sz="1300" dirty="0">
                          <a:latin typeface="Calibri" panose="020F0502020204030204" pitchFamily="34" charset="0"/>
                        </a:rPr>
                        <a:t>16</a:t>
                      </a:r>
                    </a:p>
                  </a:txBody>
                  <a:tcPr/>
                </a:tc>
                <a:tc>
                  <a:txBody>
                    <a:bodyPr/>
                    <a:lstStyle/>
                    <a:p>
                      <a:r>
                        <a:rPr lang="en-US" sz="1300" dirty="0">
                          <a:latin typeface="Calibri" panose="020F0502020204030204" pitchFamily="34" charset="0"/>
                        </a:rPr>
                        <a:t>Isaiah, Micah</a:t>
                      </a:r>
                    </a:p>
                  </a:txBody>
                  <a:tcPr/>
                </a:tc>
                <a:extLst>
                  <a:ext uri="{0D108BD9-81ED-4DB2-BD59-A6C34878D82A}">
                    <a16:rowId xmlns:a16="http://schemas.microsoft.com/office/drawing/2014/main" val="10012"/>
                  </a:ext>
                </a:extLst>
              </a:tr>
              <a:tr h="231252">
                <a:tc>
                  <a:txBody>
                    <a:bodyPr/>
                    <a:lstStyle/>
                    <a:p>
                      <a:r>
                        <a:rPr lang="en-US" sz="1300" dirty="0">
                          <a:latin typeface="Calibri" panose="020F0502020204030204" pitchFamily="34" charset="0"/>
                        </a:rPr>
                        <a:t>Zechariah</a:t>
                      </a:r>
                    </a:p>
                  </a:txBody>
                  <a:tcPr/>
                </a:tc>
                <a:tc>
                  <a:txBody>
                    <a:bodyPr/>
                    <a:lstStyle/>
                    <a:p>
                      <a:r>
                        <a:rPr lang="en-US" sz="1300" dirty="0">
                          <a:latin typeface="Calibri" panose="020F0502020204030204" pitchFamily="34" charset="0"/>
                        </a:rPr>
                        <a:t>753 BC</a:t>
                      </a:r>
                    </a:p>
                  </a:txBody>
                  <a:tcPr/>
                </a:tc>
                <a:tc>
                  <a:txBody>
                    <a:bodyPr/>
                    <a:lstStyle/>
                    <a:p>
                      <a:r>
                        <a:rPr lang="en-US" sz="1300" dirty="0">
                          <a:latin typeface="Calibri" panose="020F0502020204030204" pitchFamily="34" charset="0"/>
                        </a:rPr>
                        <a:t>6 mon</a:t>
                      </a:r>
                    </a:p>
                  </a:txBody>
                  <a:tcPr/>
                </a:tc>
                <a:tc>
                  <a:txBody>
                    <a:bodyPr/>
                    <a:lstStyle/>
                    <a:p>
                      <a:r>
                        <a:rPr lang="en-US" sz="1300" dirty="0">
                          <a:latin typeface="Calibri" panose="020F0502020204030204" pitchFamily="34" charset="0"/>
                        </a:rPr>
                        <a:t>Hosea</a:t>
                      </a:r>
                    </a:p>
                  </a:txBody>
                  <a:tcPr/>
                </a:tc>
                <a:tc>
                  <a:txBody>
                    <a:bodyPr/>
                    <a:lstStyle/>
                    <a:p>
                      <a:r>
                        <a:rPr lang="en-US" sz="1300" dirty="0">
                          <a:solidFill>
                            <a:srgbClr val="FF0000"/>
                          </a:solidFill>
                          <a:latin typeface="Calibri" panose="020F0502020204030204" pitchFamily="34" charset="0"/>
                        </a:rPr>
                        <a:t>Hezekiah</a:t>
                      </a:r>
                    </a:p>
                  </a:txBody>
                  <a:tcPr/>
                </a:tc>
                <a:tc>
                  <a:txBody>
                    <a:bodyPr/>
                    <a:lstStyle/>
                    <a:p>
                      <a:r>
                        <a:rPr lang="en-US" sz="1300" dirty="0">
                          <a:solidFill>
                            <a:schemeClr val="tx1"/>
                          </a:solidFill>
                          <a:latin typeface="Calibri" panose="020F0502020204030204" pitchFamily="34" charset="0"/>
                        </a:rPr>
                        <a:t>715-686 BC</a:t>
                      </a:r>
                    </a:p>
                  </a:txBody>
                  <a:tcPr/>
                </a:tc>
                <a:tc>
                  <a:txBody>
                    <a:bodyPr/>
                    <a:lstStyle/>
                    <a:p>
                      <a:r>
                        <a:rPr lang="en-US" sz="1300" dirty="0">
                          <a:latin typeface="Calibri" panose="020F0502020204030204" pitchFamily="34" charset="0"/>
                        </a:rPr>
                        <a:t>29</a:t>
                      </a:r>
                    </a:p>
                  </a:txBody>
                  <a:tcPr/>
                </a:tc>
                <a:tc>
                  <a:txBody>
                    <a:bodyPr/>
                    <a:lstStyle/>
                    <a:p>
                      <a:r>
                        <a:rPr lang="en-US" sz="1300" dirty="0">
                          <a:latin typeface="Calibri" panose="020F0502020204030204" pitchFamily="34" charset="0"/>
                        </a:rPr>
                        <a:t>Isaiah, Micah</a:t>
                      </a:r>
                    </a:p>
                  </a:txBody>
                  <a:tcPr/>
                </a:tc>
                <a:extLst>
                  <a:ext uri="{0D108BD9-81ED-4DB2-BD59-A6C34878D82A}">
                    <a16:rowId xmlns:a16="http://schemas.microsoft.com/office/drawing/2014/main" val="10013"/>
                  </a:ext>
                </a:extLst>
              </a:tr>
              <a:tr h="231252">
                <a:tc>
                  <a:txBody>
                    <a:bodyPr/>
                    <a:lstStyle/>
                    <a:p>
                      <a:r>
                        <a:rPr lang="en-US" sz="1300" dirty="0">
                          <a:latin typeface="Calibri" panose="020F0502020204030204" pitchFamily="34" charset="0"/>
                        </a:rPr>
                        <a:t>Shallum</a:t>
                      </a:r>
                    </a:p>
                  </a:txBody>
                  <a:tcPr/>
                </a:tc>
                <a:tc>
                  <a:txBody>
                    <a:bodyPr/>
                    <a:lstStyle/>
                    <a:p>
                      <a:r>
                        <a:rPr lang="en-US" sz="1300" dirty="0">
                          <a:latin typeface="Calibri" panose="020F0502020204030204" pitchFamily="34" charset="0"/>
                        </a:rPr>
                        <a:t>752 BC</a:t>
                      </a:r>
                    </a:p>
                  </a:txBody>
                  <a:tcPr/>
                </a:tc>
                <a:tc>
                  <a:txBody>
                    <a:bodyPr/>
                    <a:lstStyle/>
                    <a:p>
                      <a:r>
                        <a:rPr lang="en-US" sz="1300" dirty="0">
                          <a:latin typeface="Calibri" panose="020F0502020204030204" pitchFamily="34" charset="0"/>
                        </a:rPr>
                        <a:t>1 mon</a:t>
                      </a:r>
                    </a:p>
                  </a:txBody>
                  <a:tcPr/>
                </a:tc>
                <a:tc>
                  <a:txBody>
                    <a:bodyPr/>
                    <a:lstStyle/>
                    <a:p>
                      <a:r>
                        <a:rPr lang="en-US" sz="1300" dirty="0">
                          <a:latin typeface="Calibri" panose="020F0502020204030204" pitchFamily="34" charset="0"/>
                        </a:rPr>
                        <a:t>Hosea</a:t>
                      </a:r>
                    </a:p>
                  </a:txBody>
                  <a:tcPr/>
                </a:tc>
                <a:tc>
                  <a:txBody>
                    <a:bodyPr/>
                    <a:lstStyle/>
                    <a:p>
                      <a:r>
                        <a:rPr lang="en-US" sz="1300" dirty="0">
                          <a:latin typeface="Calibri" panose="020F0502020204030204" pitchFamily="34" charset="0"/>
                        </a:rPr>
                        <a:t>Manasseh</a:t>
                      </a:r>
                    </a:p>
                  </a:txBody>
                  <a:tcPr/>
                </a:tc>
                <a:tc>
                  <a:txBody>
                    <a:bodyPr/>
                    <a:lstStyle/>
                    <a:p>
                      <a:r>
                        <a:rPr lang="en-US" sz="1300" dirty="0">
                          <a:latin typeface="Calibri" panose="020F0502020204030204" pitchFamily="34" charset="0"/>
                        </a:rPr>
                        <a:t>697-642 BC</a:t>
                      </a:r>
                    </a:p>
                  </a:txBody>
                  <a:tcPr/>
                </a:tc>
                <a:tc>
                  <a:txBody>
                    <a:bodyPr/>
                    <a:lstStyle/>
                    <a:p>
                      <a:r>
                        <a:rPr lang="en-US" sz="1300" dirty="0">
                          <a:latin typeface="Calibri" panose="020F0502020204030204" pitchFamily="34" charset="0"/>
                        </a:rPr>
                        <a:t>55</a:t>
                      </a:r>
                    </a:p>
                  </a:txBody>
                  <a:tcPr/>
                </a:tc>
                <a:tc>
                  <a:txBody>
                    <a:bodyPr/>
                    <a:lstStyle/>
                    <a:p>
                      <a:r>
                        <a:rPr lang="en-US" sz="1300" dirty="0">
                          <a:latin typeface="Calibri" panose="020F0502020204030204" pitchFamily="34" charset="0"/>
                        </a:rPr>
                        <a:t>Nahum</a:t>
                      </a:r>
                    </a:p>
                  </a:txBody>
                  <a:tcPr/>
                </a:tc>
                <a:extLst>
                  <a:ext uri="{0D108BD9-81ED-4DB2-BD59-A6C34878D82A}">
                    <a16:rowId xmlns:a16="http://schemas.microsoft.com/office/drawing/2014/main" val="10014"/>
                  </a:ext>
                </a:extLst>
              </a:tr>
              <a:tr h="231252">
                <a:tc>
                  <a:txBody>
                    <a:bodyPr/>
                    <a:lstStyle/>
                    <a:p>
                      <a:r>
                        <a:rPr lang="en-US" sz="1300" dirty="0" err="1">
                          <a:latin typeface="Calibri" panose="020F0502020204030204" pitchFamily="34" charset="0"/>
                        </a:rPr>
                        <a:t>Menahem</a:t>
                      </a:r>
                      <a:endParaRPr lang="en-US" sz="1300" dirty="0"/>
                    </a:p>
                  </a:txBody>
                  <a:tcPr/>
                </a:tc>
                <a:tc>
                  <a:txBody>
                    <a:bodyPr/>
                    <a:lstStyle/>
                    <a:p>
                      <a:r>
                        <a:rPr lang="en-US" sz="1300" dirty="0">
                          <a:latin typeface="Calibri" panose="020F0502020204030204" pitchFamily="34" charset="0"/>
                        </a:rPr>
                        <a:t>752-742 BC</a:t>
                      </a:r>
                    </a:p>
                  </a:txBody>
                  <a:tcPr/>
                </a:tc>
                <a:tc>
                  <a:txBody>
                    <a:bodyPr/>
                    <a:lstStyle/>
                    <a:p>
                      <a:r>
                        <a:rPr lang="en-US" sz="1300" dirty="0">
                          <a:latin typeface="Calibri" panose="020F0502020204030204" pitchFamily="34" charset="0"/>
                        </a:rPr>
                        <a:t>10</a:t>
                      </a:r>
                    </a:p>
                  </a:txBody>
                  <a:tcPr/>
                </a:tc>
                <a:tc>
                  <a:txBody>
                    <a:bodyPr/>
                    <a:lstStyle/>
                    <a:p>
                      <a:r>
                        <a:rPr lang="en-US" sz="1300" dirty="0">
                          <a:latin typeface="Calibri" panose="020F0502020204030204" pitchFamily="34" charset="0"/>
                        </a:rPr>
                        <a:t>Hosea</a:t>
                      </a:r>
                    </a:p>
                  </a:txBody>
                  <a:tcPr/>
                </a:tc>
                <a:tc>
                  <a:txBody>
                    <a:bodyPr/>
                    <a:lstStyle/>
                    <a:p>
                      <a:r>
                        <a:rPr lang="en-US" sz="1300" dirty="0">
                          <a:latin typeface="Calibri" panose="020F0502020204030204" pitchFamily="34" charset="0"/>
                        </a:rPr>
                        <a:t>Amon</a:t>
                      </a:r>
                    </a:p>
                  </a:txBody>
                  <a:tcPr/>
                </a:tc>
                <a:tc>
                  <a:txBody>
                    <a:bodyPr/>
                    <a:lstStyle/>
                    <a:p>
                      <a:r>
                        <a:rPr lang="en-US" sz="1300" dirty="0">
                          <a:latin typeface="Calibri" panose="020F0502020204030204" pitchFamily="34" charset="0"/>
                        </a:rPr>
                        <a:t>642-640 BC</a:t>
                      </a:r>
                    </a:p>
                  </a:txBody>
                  <a:tcPr/>
                </a:tc>
                <a:tc>
                  <a:txBody>
                    <a:bodyPr/>
                    <a:lstStyle/>
                    <a:p>
                      <a:r>
                        <a:rPr lang="en-US" sz="1300" dirty="0">
                          <a:latin typeface="Calibri" panose="020F0502020204030204" pitchFamily="34" charset="0"/>
                        </a:rPr>
                        <a:t>2</a:t>
                      </a:r>
                    </a:p>
                  </a:txBody>
                  <a:tcPr/>
                </a:tc>
                <a:tc>
                  <a:txBody>
                    <a:bodyPr/>
                    <a:lstStyle/>
                    <a:p>
                      <a:r>
                        <a:rPr lang="en-US" sz="1300" dirty="0">
                          <a:latin typeface="Calibri" panose="020F0502020204030204" pitchFamily="34" charset="0"/>
                        </a:rPr>
                        <a:t>Nahum</a:t>
                      </a:r>
                    </a:p>
                  </a:txBody>
                  <a:tcPr/>
                </a:tc>
                <a:extLst>
                  <a:ext uri="{0D108BD9-81ED-4DB2-BD59-A6C34878D82A}">
                    <a16:rowId xmlns:a16="http://schemas.microsoft.com/office/drawing/2014/main" val="10015"/>
                  </a:ext>
                </a:extLst>
              </a:tr>
              <a:tr h="231252">
                <a:tc>
                  <a:txBody>
                    <a:bodyPr/>
                    <a:lstStyle/>
                    <a:p>
                      <a:r>
                        <a:rPr lang="en-US" sz="1300" dirty="0" err="1">
                          <a:latin typeface="Calibri" panose="020F0502020204030204" pitchFamily="34" charset="0"/>
                        </a:rPr>
                        <a:t>Pekahiah</a:t>
                      </a:r>
                      <a:endParaRPr lang="en-US" sz="1300" dirty="0"/>
                    </a:p>
                  </a:txBody>
                  <a:tcPr/>
                </a:tc>
                <a:tc>
                  <a:txBody>
                    <a:bodyPr/>
                    <a:lstStyle/>
                    <a:p>
                      <a:r>
                        <a:rPr lang="en-US" sz="1300" dirty="0">
                          <a:latin typeface="Calibri" panose="020F0502020204030204" pitchFamily="34" charset="0"/>
                        </a:rPr>
                        <a:t>742-740 BC</a:t>
                      </a:r>
                    </a:p>
                  </a:txBody>
                  <a:tcPr/>
                </a:tc>
                <a:tc>
                  <a:txBody>
                    <a:bodyPr/>
                    <a:lstStyle/>
                    <a:p>
                      <a:r>
                        <a:rPr lang="en-US" sz="1300" dirty="0">
                          <a:latin typeface="Calibri" panose="020F0502020204030204" pitchFamily="34" charset="0"/>
                        </a:rPr>
                        <a:t>2</a:t>
                      </a:r>
                    </a:p>
                  </a:txBody>
                  <a:tcPr/>
                </a:tc>
                <a:tc>
                  <a:txBody>
                    <a:bodyPr/>
                    <a:lstStyle/>
                    <a:p>
                      <a:r>
                        <a:rPr lang="en-US" sz="1300" dirty="0">
                          <a:latin typeface="Calibri" panose="020F0502020204030204" pitchFamily="34" charset="0"/>
                        </a:rPr>
                        <a:t>Hosea</a:t>
                      </a:r>
                    </a:p>
                  </a:txBody>
                  <a:tcPr/>
                </a:tc>
                <a:tc>
                  <a:txBody>
                    <a:bodyPr/>
                    <a:lstStyle/>
                    <a:p>
                      <a:r>
                        <a:rPr lang="en-US" sz="1300" dirty="0">
                          <a:solidFill>
                            <a:srgbClr val="FF0000"/>
                          </a:solidFill>
                          <a:latin typeface="Calibri" panose="020F0502020204030204" pitchFamily="34" charset="0"/>
                        </a:rPr>
                        <a:t>Josiah</a:t>
                      </a:r>
                    </a:p>
                  </a:txBody>
                  <a:tcPr/>
                </a:tc>
                <a:tc>
                  <a:txBody>
                    <a:bodyPr/>
                    <a:lstStyle/>
                    <a:p>
                      <a:r>
                        <a:rPr lang="en-US" sz="1300" dirty="0">
                          <a:solidFill>
                            <a:schemeClr val="tx1"/>
                          </a:solidFill>
                          <a:latin typeface="Calibri" panose="020F0502020204030204" pitchFamily="34" charset="0"/>
                        </a:rPr>
                        <a:t>640-609 BC</a:t>
                      </a:r>
                    </a:p>
                  </a:txBody>
                  <a:tcPr/>
                </a:tc>
                <a:tc>
                  <a:txBody>
                    <a:bodyPr/>
                    <a:lstStyle/>
                    <a:p>
                      <a:r>
                        <a:rPr lang="en-US" sz="1300" dirty="0">
                          <a:latin typeface="Calibri" panose="020F0502020204030204" pitchFamily="34" charset="0"/>
                        </a:rPr>
                        <a:t>31</a:t>
                      </a:r>
                    </a:p>
                  </a:txBody>
                  <a:tcPr/>
                </a:tc>
                <a:tc>
                  <a:txBody>
                    <a:bodyPr/>
                    <a:lstStyle/>
                    <a:p>
                      <a:r>
                        <a:rPr lang="en-US" sz="1300" dirty="0" err="1">
                          <a:latin typeface="Calibri" panose="020F0502020204030204" pitchFamily="34" charset="0"/>
                        </a:rPr>
                        <a:t>Naham</a:t>
                      </a:r>
                      <a:r>
                        <a:rPr lang="en-US" sz="1300" dirty="0"/>
                        <a:t>, Zephaniah,</a:t>
                      </a:r>
                      <a:r>
                        <a:rPr lang="en-US" sz="1300" baseline="0" dirty="0"/>
                        <a:t> Habakkuk, Jeremiah, Huldah</a:t>
                      </a:r>
                      <a:endParaRPr lang="en-US" sz="1300" dirty="0"/>
                    </a:p>
                  </a:txBody>
                  <a:tcPr/>
                </a:tc>
                <a:extLst>
                  <a:ext uri="{0D108BD9-81ED-4DB2-BD59-A6C34878D82A}">
                    <a16:rowId xmlns:a16="http://schemas.microsoft.com/office/drawing/2014/main" val="10016"/>
                  </a:ext>
                </a:extLst>
              </a:tr>
              <a:tr h="231252">
                <a:tc>
                  <a:txBody>
                    <a:bodyPr/>
                    <a:lstStyle/>
                    <a:p>
                      <a:r>
                        <a:rPr lang="en-US" sz="1300" dirty="0" err="1">
                          <a:latin typeface="Calibri" panose="020F0502020204030204" pitchFamily="34" charset="0"/>
                        </a:rPr>
                        <a:t>Pekah</a:t>
                      </a:r>
                      <a:endParaRPr lang="en-US" sz="1300" dirty="0"/>
                    </a:p>
                  </a:txBody>
                  <a:tcPr/>
                </a:tc>
                <a:tc>
                  <a:txBody>
                    <a:bodyPr/>
                    <a:lstStyle/>
                    <a:p>
                      <a:r>
                        <a:rPr lang="en-US" sz="1300" dirty="0">
                          <a:latin typeface="Calibri" panose="020F0502020204030204" pitchFamily="34" charset="0"/>
                        </a:rPr>
                        <a:t>752-732 BC</a:t>
                      </a:r>
                    </a:p>
                  </a:txBody>
                  <a:tcPr/>
                </a:tc>
                <a:tc>
                  <a:txBody>
                    <a:bodyPr/>
                    <a:lstStyle/>
                    <a:p>
                      <a:r>
                        <a:rPr lang="en-US" sz="1300" dirty="0">
                          <a:latin typeface="Calibri" panose="020F0502020204030204" pitchFamily="34" charset="0"/>
                        </a:rPr>
                        <a:t>20</a:t>
                      </a:r>
                    </a:p>
                  </a:txBody>
                  <a:tcPr/>
                </a:tc>
                <a:tc>
                  <a:txBody>
                    <a:bodyPr/>
                    <a:lstStyle/>
                    <a:p>
                      <a:r>
                        <a:rPr lang="en-US" sz="1300" dirty="0">
                          <a:latin typeface="Calibri" panose="020F0502020204030204" pitchFamily="34" charset="0"/>
                        </a:rPr>
                        <a:t>Hosea, Micha</a:t>
                      </a:r>
                    </a:p>
                  </a:txBody>
                  <a:tcPr/>
                </a:tc>
                <a:tc>
                  <a:txBody>
                    <a:bodyPr/>
                    <a:lstStyle/>
                    <a:p>
                      <a:r>
                        <a:rPr lang="en-US" sz="1300" dirty="0" err="1">
                          <a:latin typeface="Calibri" panose="020F0502020204030204" pitchFamily="34" charset="0"/>
                        </a:rPr>
                        <a:t>Jehoahaz</a:t>
                      </a:r>
                      <a:endParaRPr lang="en-US" sz="1300" dirty="0"/>
                    </a:p>
                  </a:txBody>
                  <a:tcPr/>
                </a:tc>
                <a:tc>
                  <a:txBody>
                    <a:bodyPr/>
                    <a:lstStyle/>
                    <a:p>
                      <a:r>
                        <a:rPr lang="en-US" sz="1300" dirty="0">
                          <a:latin typeface="Calibri" panose="020F0502020204030204" pitchFamily="34" charset="0"/>
                        </a:rPr>
                        <a:t>609 BC</a:t>
                      </a:r>
                    </a:p>
                  </a:txBody>
                  <a:tcPr/>
                </a:tc>
                <a:tc>
                  <a:txBody>
                    <a:bodyPr/>
                    <a:lstStyle/>
                    <a:p>
                      <a:r>
                        <a:rPr lang="en-US" sz="1300" dirty="0">
                          <a:latin typeface="Calibri" panose="020F0502020204030204" pitchFamily="34" charset="0"/>
                        </a:rPr>
                        <a:t>3 mon</a:t>
                      </a:r>
                    </a:p>
                  </a:txBody>
                  <a:tcPr/>
                </a:tc>
                <a:tc>
                  <a:txBody>
                    <a:bodyPr/>
                    <a:lstStyle/>
                    <a:p>
                      <a:r>
                        <a:rPr lang="en-US" sz="1300" dirty="0">
                          <a:latin typeface="Calibri" panose="020F0502020204030204" pitchFamily="34" charset="0"/>
                        </a:rPr>
                        <a:t>Habakkuk, Jeremiah</a:t>
                      </a:r>
                    </a:p>
                  </a:txBody>
                  <a:tcPr/>
                </a:tc>
                <a:extLst>
                  <a:ext uri="{0D108BD9-81ED-4DB2-BD59-A6C34878D82A}">
                    <a16:rowId xmlns:a16="http://schemas.microsoft.com/office/drawing/2014/main" val="10017"/>
                  </a:ext>
                </a:extLst>
              </a:tr>
              <a:tr h="231252">
                <a:tc>
                  <a:txBody>
                    <a:bodyPr/>
                    <a:lstStyle/>
                    <a:p>
                      <a:r>
                        <a:rPr lang="en-US" sz="1300" dirty="0" err="1">
                          <a:latin typeface="Calibri" panose="020F0502020204030204" pitchFamily="34" charset="0"/>
                        </a:rPr>
                        <a:t>Hoshea</a:t>
                      </a:r>
                      <a:endParaRPr lang="en-US" sz="1300" dirty="0"/>
                    </a:p>
                  </a:txBody>
                  <a:tcPr/>
                </a:tc>
                <a:tc>
                  <a:txBody>
                    <a:bodyPr/>
                    <a:lstStyle/>
                    <a:p>
                      <a:r>
                        <a:rPr lang="en-US" sz="1300" dirty="0">
                          <a:latin typeface="Calibri" panose="020F0502020204030204" pitchFamily="34" charset="0"/>
                        </a:rPr>
                        <a:t>732-722 BC</a:t>
                      </a:r>
                    </a:p>
                  </a:txBody>
                  <a:tcPr/>
                </a:tc>
                <a:tc>
                  <a:txBody>
                    <a:bodyPr/>
                    <a:lstStyle/>
                    <a:p>
                      <a:r>
                        <a:rPr lang="en-US" sz="1300" dirty="0">
                          <a:latin typeface="Calibri" panose="020F0502020204030204" pitchFamily="34" charset="0"/>
                        </a:rPr>
                        <a:t>9</a:t>
                      </a:r>
                    </a:p>
                  </a:txBody>
                  <a:tcPr/>
                </a:tc>
                <a:tc>
                  <a:txBody>
                    <a:bodyPr/>
                    <a:lstStyle/>
                    <a:p>
                      <a:r>
                        <a:rPr lang="en-US" sz="1300" dirty="0">
                          <a:latin typeface="Calibri" panose="020F0502020204030204" pitchFamily="34" charset="0"/>
                        </a:rPr>
                        <a:t>Hosea, Micha</a:t>
                      </a:r>
                    </a:p>
                  </a:txBody>
                  <a:tcPr/>
                </a:tc>
                <a:tc>
                  <a:txBody>
                    <a:bodyPr/>
                    <a:lstStyle/>
                    <a:p>
                      <a:r>
                        <a:rPr lang="en-US" sz="1300" dirty="0" err="1">
                          <a:latin typeface="Calibri" panose="020F0502020204030204" pitchFamily="34" charset="0"/>
                        </a:rPr>
                        <a:t>Jehoiakim</a:t>
                      </a:r>
                      <a:endParaRPr lang="en-US" sz="1300" dirty="0"/>
                    </a:p>
                  </a:txBody>
                  <a:tcPr/>
                </a:tc>
                <a:tc>
                  <a:txBody>
                    <a:bodyPr/>
                    <a:lstStyle/>
                    <a:p>
                      <a:r>
                        <a:rPr lang="en-US" sz="1300" dirty="0">
                          <a:latin typeface="Calibri" panose="020F0502020204030204" pitchFamily="34" charset="0"/>
                        </a:rPr>
                        <a:t>609-598 BC</a:t>
                      </a:r>
                    </a:p>
                  </a:txBody>
                  <a:tcPr/>
                </a:tc>
                <a:tc>
                  <a:txBody>
                    <a:bodyPr/>
                    <a:lstStyle/>
                    <a:p>
                      <a:r>
                        <a:rPr lang="en-US" sz="1300" dirty="0">
                          <a:latin typeface="Calibri" panose="020F0502020204030204" pitchFamily="34" charset="0"/>
                        </a:rPr>
                        <a:t>11</a:t>
                      </a:r>
                    </a:p>
                  </a:txBody>
                  <a:tcPr/>
                </a:tc>
                <a:tc>
                  <a:txBody>
                    <a:bodyPr/>
                    <a:lstStyle/>
                    <a:p>
                      <a:r>
                        <a:rPr lang="en-US" sz="1300" dirty="0">
                          <a:latin typeface="Calibri" panose="020F0502020204030204" pitchFamily="34" charset="0"/>
                        </a:rPr>
                        <a:t>Habakkuk, Jeremiah, Daniel</a:t>
                      </a:r>
                    </a:p>
                  </a:txBody>
                  <a:tcPr/>
                </a:tc>
                <a:extLst>
                  <a:ext uri="{0D108BD9-81ED-4DB2-BD59-A6C34878D82A}">
                    <a16:rowId xmlns:a16="http://schemas.microsoft.com/office/drawing/2014/main" val="10018"/>
                  </a:ext>
                </a:extLst>
              </a:tr>
              <a:tr h="332112">
                <a:tc>
                  <a:txBody>
                    <a:bodyPr/>
                    <a:lstStyle/>
                    <a:p>
                      <a:endParaRPr lang="en-US" sz="1300" dirty="0">
                        <a:latin typeface="Calibri" panose="020F0502020204030204" pitchFamily="34" charset="0"/>
                      </a:endParaRPr>
                    </a:p>
                  </a:txBody>
                  <a:tcPr/>
                </a:tc>
                <a:tc>
                  <a:txBody>
                    <a:bodyPr/>
                    <a:lstStyle/>
                    <a:p>
                      <a:endParaRPr lang="en-US" sz="1300" dirty="0">
                        <a:latin typeface="Calibri" panose="020F0502020204030204" pitchFamily="34" charset="0"/>
                      </a:endParaRPr>
                    </a:p>
                  </a:txBody>
                  <a:tcPr/>
                </a:tc>
                <a:tc>
                  <a:txBody>
                    <a:bodyPr/>
                    <a:lstStyle/>
                    <a:p>
                      <a:endParaRPr lang="en-US" sz="1300" dirty="0">
                        <a:latin typeface="Calibri" panose="020F0502020204030204" pitchFamily="34" charset="0"/>
                      </a:endParaRPr>
                    </a:p>
                  </a:txBody>
                  <a:tcPr/>
                </a:tc>
                <a:tc>
                  <a:txBody>
                    <a:bodyPr/>
                    <a:lstStyle/>
                    <a:p>
                      <a:endParaRPr lang="en-US" sz="1300" dirty="0">
                        <a:latin typeface="Calibri" panose="020F0502020204030204" pitchFamily="34" charset="0"/>
                      </a:endParaRPr>
                    </a:p>
                  </a:txBody>
                  <a:tcPr/>
                </a:tc>
                <a:tc>
                  <a:txBody>
                    <a:bodyPr/>
                    <a:lstStyle/>
                    <a:p>
                      <a:r>
                        <a:rPr lang="en-US" sz="1300" dirty="0" err="1">
                          <a:latin typeface="Calibri" panose="020F0502020204030204" pitchFamily="34" charset="0"/>
                        </a:rPr>
                        <a:t>Jehoiachin</a:t>
                      </a:r>
                      <a:endParaRPr lang="en-US" sz="1300" dirty="0"/>
                    </a:p>
                  </a:txBody>
                  <a:tcPr/>
                </a:tc>
                <a:tc>
                  <a:txBody>
                    <a:bodyPr/>
                    <a:lstStyle/>
                    <a:p>
                      <a:r>
                        <a:rPr lang="en-US" sz="1300" dirty="0">
                          <a:latin typeface="Calibri" panose="020F0502020204030204" pitchFamily="34" charset="0"/>
                        </a:rPr>
                        <a:t>598</a:t>
                      </a:r>
                      <a:r>
                        <a:rPr lang="en-US" sz="1300" baseline="0" dirty="0"/>
                        <a:t> BC</a:t>
                      </a:r>
                      <a:endParaRPr lang="en-US" sz="1300" dirty="0"/>
                    </a:p>
                  </a:txBody>
                  <a:tcPr/>
                </a:tc>
                <a:tc>
                  <a:txBody>
                    <a:bodyPr/>
                    <a:lstStyle/>
                    <a:p>
                      <a:r>
                        <a:rPr lang="en-US" sz="1300" dirty="0">
                          <a:latin typeface="Calibri" panose="020F0502020204030204" pitchFamily="34" charset="0"/>
                        </a:rPr>
                        <a:t>3 mon</a:t>
                      </a:r>
                    </a:p>
                  </a:txBody>
                  <a:tcPr/>
                </a:tc>
                <a:tc>
                  <a:txBody>
                    <a:bodyPr/>
                    <a:lstStyle/>
                    <a:p>
                      <a:r>
                        <a:rPr lang="en-US" sz="1300" dirty="0">
                          <a:latin typeface="Calibri" panose="020F0502020204030204" pitchFamily="34" charset="0"/>
                        </a:rPr>
                        <a:t>Jeremiah, Daniel</a:t>
                      </a:r>
                    </a:p>
                  </a:txBody>
                  <a:tcPr/>
                </a:tc>
                <a:extLst>
                  <a:ext uri="{0D108BD9-81ED-4DB2-BD59-A6C34878D82A}">
                    <a16:rowId xmlns:a16="http://schemas.microsoft.com/office/drawing/2014/main" val="10019"/>
                  </a:ext>
                </a:extLst>
              </a:tr>
              <a:tr h="231252">
                <a:tc>
                  <a:txBody>
                    <a:bodyPr/>
                    <a:lstStyle/>
                    <a:p>
                      <a:endParaRPr lang="en-US" sz="1300" dirty="0">
                        <a:latin typeface="Calibri" panose="020F0502020204030204" pitchFamily="34" charset="0"/>
                      </a:endParaRPr>
                    </a:p>
                  </a:txBody>
                  <a:tcPr/>
                </a:tc>
                <a:tc>
                  <a:txBody>
                    <a:bodyPr/>
                    <a:lstStyle/>
                    <a:p>
                      <a:endParaRPr lang="en-US" sz="1300" dirty="0">
                        <a:latin typeface="Calibri" panose="020F0502020204030204" pitchFamily="34" charset="0"/>
                      </a:endParaRPr>
                    </a:p>
                  </a:txBody>
                  <a:tcPr/>
                </a:tc>
                <a:tc>
                  <a:txBody>
                    <a:bodyPr/>
                    <a:lstStyle/>
                    <a:p>
                      <a:endParaRPr lang="en-US" sz="1300" dirty="0">
                        <a:latin typeface="Calibri" panose="020F0502020204030204" pitchFamily="34" charset="0"/>
                      </a:endParaRPr>
                    </a:p>
                  </a:txBody>
                  <a:tcPr/>
                </a:tc>
                <a:tc>
                  <a:txBody>
                    <a:bodyPr/>
                    <a:lstStyle/>
                    <a:p>
                      <a:endParaRPr lang="en-US" sz="1300" dirty="0">
                        <a:latin typeface="Calibri" panose="020F0502020204030204" pitchFamily="34" charset="0"/>
                      </a:endParaRPr>
                    </a:p>
                  </a:txBody>
                  <a:tcPr/>
                </a:tc>
                <a:tc>
                  <a:txBody>
                    <a:bodyPr/>
                    <a:lstStyle/>
                    <a:p>
                      <a:r>
                        <a:rPr lang="en-US" sz="1300" dirty="0">
                          <a:latin typeface="Calibri" panose="020F0502020204030204" pitchFamily="34" charset="0"/>
                        </a:rPr>
                        <a:t>Zedekiah</a:t>
                      </a:r>
                    </a:p>
                  </a:txBody>
                  <a:tcPr/>
                </a:tc>
                <a:tc>
                  <a:txBody>
                    <a:bodyPr/>
                    <a:lstStyle/>
                    <a:p>
                      <a:r>
                        <a:rPr lang="en-US" sz="1300" dirty="0">
                          <a:latin typeface="Calibri" panose="020F0502020204030204" pitchFamily="34" charset="0"/>
                        </a:rPr>
                        <a:t>597-586 BC</a:t>
                      </a:r>
                    </a:p>
                  </a:txBody>
                  <a:tcPr/>
                </a:tc>
                <a:tc>
                  <a:txBody>
                    <a:bodyPr/>
                    <a:lstStyle/>
                    <a:p>
                      <a:r>
                        <a:rPr lang="en-US" sz="1300" dirty="0">
                          <a:latin typeface="Calibri" panose="020F0502020204030204" pitchFamily="34" charset="0"/>
                        </a:rPr>
                        <a:t>11</a:t>
                      </a:r>
                    </a:p>
                  </a:txBody>
                  <a:tcPr/>
                </a:tc>
                <a:tc>
                  <a:txBody>
                    <a:bodyPr/>
                    <a:lstStyle/>
                    <a:p>
                      <a:r>
                        <a:rPr lang="en-US" sz="1300" dirty="0">
                          <a:latin typeface="Calibri" panose="020F0502020204030204" pitchFamily="34" charset="0"/>
                        </a:rPr>
                        <a:t>Jeremiah, Ezekiel, Daniel</a:t>
                      </a:r>
                    </a:p>
                  </a:txBody>
                  <a:tcPr/>
                </a:tc>
                <a:extLst>
                  <a:ext uri="{0D108BD9-81ED-4DB2-BD59-A6C34878D82A}">
                    <a16:rowId xmlns:a16="http://schemas.microsoft.com/office/drawing/2014/main" val="10020"/>
                  </a:ext>
                </a:extLst>
              </a:tr>
            </a:tbl>
          </a:graphicData>
        </a:graphic>
      </p:graphicFrame>
      <p:sp>
        <p:nvSpPr>
          <p:cNvPr id="4" name="TextBox 3"/>
          <p:cNvSpPr txBox="1"/>
          <p:nvPr/>
        </p:nvSpPr>
        <p:spPr>
          <a:xfrm>
            <a:off x="6095999" y="-53013"/>
            <a:ext cx="6083929" cy="369332"/>
          </a:xfrm>
          <a:prstGeom prst="rect">
            <a:avLst/>
          </a:prstGeom>
          <a:noFill/>
        </p:spPr>
        <p:txBody>
          <a:bodyPr wrap="square" rtlCol="0">
            <a:spAutoFit/>
          </a:bodyPr>
          <a:lstStyle/>
          <a:p>
            <a:pPr algn="ctr"/>
            <a:r>
              <a:rPr lang="en-US" dirty="0">
                <a:latin typeface="Calibri" panose="020F0502020204030204" pitchFamily="34" charset="0"/>
              </a:rPr>
              <a:t>Israel—931 BC to 722 BC</a:t>
            </a:r>
          </a:p>
        </p:txBody>
      </p:sp>
      <p:sp>
        <p:nvSpPr>
          <p:cNvPr id="5" name="TextBox 4"/>
          <p:cNvSpPr txBox="1"/>
          <p:nvPr/>
        </p:nvSpPr>
        <p:spPr>
          <a:xfrm>
            <a:off x="37313" y="-53013"/>
            <a:ext cx="6083929" cy="369332"/>
          </a:xfrm>
          <a:prstGeom prst="rect">
            <a:avLst/>
          </a:prstGeom>
          <a:noFill/>
        </p:spPr>
        <p:txBody>
          <a:bodyPr wrap="square" rtlCol="0">
            <a:spAutoFit/>
          </a:bodyPr>
          <a:lstStyle/>
          <a:p>
            <a:pPr algn="ctr"/>
            <a:r>
              <a:rPr lang="en-US" dirty="0">
                <a:latin typeface="Calibri" panose="020F0502020204030204" pitchFamily="34" charset="0"/>
              </a:rPr>
              <a:t>Judah—931 BC to 586 BC</a:t>
            </a:r>
          </a:p>
        </p:txBody>
      </p:sp>
      <p:sp>
        <p:nvSpPr>
          <p:cNvPr id="6" name="Rectangle 5"/>
          <p:cNvSpPr/>
          <p:nvPr/>
        </p:nvSpPr>
        <p:spPr>
          <a:xfrm>
            <a:off x="0" y="6491150"/>
            <a:ext cx="3111749" cy="246221"/>
          </a:xfrm>
          <a:prstGeom prst="rect">
            <a:avLst/>
          </a:prstGeom>
        </p:spPr>
        <p:txBody>
          <a:bodyPr wrap="none">
            <a:spAutoFit/>
          </a:bodyPr>
          <a:lstStyle/>
          <a:p>
            <a:r>
              <a:rPr lang="en-US" sz="1000" dirty="0">
                <a:latin typeface="Calibri" panose="020F0502020204030204" pitchFamily="34" charset="0"/>
              </a:rPr>
              <a:t>http://gen2revarg.com/gentorevkingsandprophets.html</a:t>
            </a:r>
          </a:p>
        </p:txBody>
      </p:sp>
      <p:sp>
        <p:nvSpPr>
          <p:cNvPr id="7" name="Rectangle 6"/>
          <p:cNvSpPr/>
          <p:nvPr/>
        </p:nvSpPr>
        <p:spPr>
          <a:xfrm>
            <a:off x="3676806" y="6491150"/>
            <a:ext cx="1728358" cy="246221"/>
          </a:xfrm>
          <a:prstGeom prst="rect">
            <a:avLst/>
          </a:prstGeom>
        </p:spPr>
        <p:txBody>
          <a:bodyPr wrap="none">
            <a:spAutoFit/>
          </a:bodyPr>
          <a:lstStyle/>
          <a:p>
            <a:r>
              <a:rPr lang="en-US" sz="1000" dirty="0">
                <a:solidFill>
                  <a:srgbClr val="FF0000"/>
                </a:solidFill>
                <a:latin typeface="Calibri" panose="020F0502020204030204" pitchFamily="34" charset="0"/>
              </a:rPr>
              <a:t>Red indicates Righteous Kings</a:t>
            </a:r>
          </a:p>
        </p:txBody>
      </p:sp>
      <p:sp>
        <p:nvSpPr>
          <p:cNvPr id="3" name="TextBox 2"/>
          <p:cNvSpPr txBox="1"/>
          <p:nvPr/>
        </p:nvSpPr>
        <p:spPr>
          <a:xfrm>
            <a:off x="5314384" y="36784"/>
            <a:ext cx="1837854" cy="276999"/>
          </a:xfrm>
          <a:prstGeom prst="rect">
            <a:avLst/>
          </a:prstGeom>
          <a:noFill/>
        </p:spPr>
        <p:txBody>
          <a:bodyPr wrap="square" rtlCol="0">
            <a:spAutoFit/>
          </a:bodyPr>
          <a:lstStyle/>
          <a:p>
            <a:r>
              <a:rPr lang="en-US" sz="1200" dirty="0">
                <a:latin typeface="Calibri" panose="020F0502020204030204" pitchFamily="34" charset="0"/>
              </a:rPr>
              <a:t>Approximate dates</a:t>
            </a:r>
          </a:p>
        </p:txBody>
      </p:sp>
      <p:sp>
        <p:nvSpPr>
          <p:cNvPr id="8" name="Rectangle 7"/>
          <p:cNvSpPr/>
          <p:nvPr/>
        </p:nvSpPr>
        <p:spPr>
          <a:xfrm>
            <a:off x="180659" y="6705500"/>
            <a:ext cx="2350323" cy="246221"/>
          </a:xfrm>
          <a:prstGeom prst="rect">
            <a:avLst/>
          </a:prstGeom>
        </p:spPr>
        <p:txBody>
          <a:bodyPr wrap="none">
            <a:spAutoFit/>
          </a:bodyPr>
          <a:lstStyle/>
          <a:p>
            <a:r>
              <a:rPr lang="en-US" sz="1000" dirty="0">
                <a:latin typeface="Calibri" panose="020F0502020204030204" pitchFamily="34" charset="0"/>
              </a:rPr>
              <a:t>Mark Barry—the kings of Judah and Israel</a:t>
            </a:r>
          </a:p>
        </p:txBody>
      </p:sp>
    </p:spTree>
    <p:extLst>
      <p:ext uri="{BB962C8B-B14F-4D97-AF65-F5344CB8AC3E}">
        <p14:creationId xmlns:p14="http://schemas.microsoft.com/office/powerpoint/2010/main" val="2498932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48610732"/>
              </p:ext>
            </p:extLst>
          </p:nvPr>
        </p:nvGraphicFramePr>
        <p:xfrm>
          <a:off x="1023042" y="199177"/>
          <a:ext cx="10248524" cy="2509621"/>
        </p:xfrm>
        <a:graphic>
          <a:graphicData uri="http://schemas.openxmlformats.org/drawingml/2006/table">
            <a:tbl>
              <a:tblPr firstRow="1" bandRow="1">
                <a:tableStyleId>{5940675A-B579-460E-94D1-54222C63F5DA}</a:tableStyleId>
              </a:tblPr>
              <a:tblGrid>
                <a:gridCol w="2562131">
                  <a:extLst>
                    <a:ext uri="{9D8B030D-6E8A-4147-A177-3AD203B41FA5}">
                      <a16:colId xmlns:a16="http://schemas.microsoft.com/office/drawing/2014/main" val="20000"/>
                    </a:ext>
                  </a:extLst>
                </a:gridCol>
                <a:gridCol w="2562131">
                  <a:extLst>
                    <a:ext uri="{9D8B030D-6E8A-4147-A177-3AD203B41FA5}">
                      <a16:colId xmlns:a16="http://schemas.microsoft.com/office/drawing/2014/main" val="20001"/>
                    </a:ext>
                  </a:extLst>
                </a:gridCol>
                <a:gridCol w="2562131">
                  <a:extLst>
                    <a:ext uri="{9D8B030D-6E8A-4147-A177-3AD203B41FA5}">
                      <a16:colId xmlns:a16="http://schemas.microsoft.com/office/drawing/2014/main" val="20002"/>
                    </a:ext>
                  </a:extLst>
                </a:gridCol>
                <a:gridCol w="2562131">
                  <a:extLst>
                    <a:ext uri="{9D8B030D-6E8A-4147-A177-3AD203B41FA5}">
                      <a16:colId xmlns:a16="http://schemas.microsoft.com/office/drawing/2014/main" val="20003"/>
                    </a:ext>
                  </a:extLst>
                </a:gridCol>
              </a:tblGrid>
              <a:tr h="386181">
                <a:tc>
                  <a:txBody>
                    <a:bodyPr/>
                    <a:lstStyle/>
                    <a:p>
                      <a:r>
                        <a:rPr lang="en-US" dirty="0">
                          <a:latin typeface="Calibri" panose="020F0502020204030204" pitchFamily="34" charset="0"/>
                        </a:rPr>
                        <a:t>Assyrian</a:t>
                      </a:r>
                      <a:r>
                        <a:rPr lang="en-US" baseline="0" dirty="0"/>
                        <a:t> Kings</a:t>
                      </a:r>
                      <a:endParaRPr lang="en-US" dirty="0"/>
                    </a:p>
                  </a:txBody>
                  <a:tcPr/>
                </a:tc>
                <a:tc>
                  <a:txBody>
                    <a:bodyPr/>
                    <a:lstStyle/>
                    <a:p>
                      <a:r>
                        <a:rPr lang="en-US" dirty="0">
                          <a:latin typeface="Calibri" panose="020F0502020204030204" pitchFamily="34" charset="0"/>
                        </a:rPr>
                        <a:t>Time period</a:t>
                      </a:r>
                    </a:p>
                  </a:txBody>
                  <a:tcPr/>
                </a:tc>
                <a:tc>
                  <a:txBody>
                    <a:bodyPr/>
                    <a:lstStyle/>
                    <a:p>
                      <a:r>
                        <a:rPr lang="en-US" dirty="0">
                          <a:latin typeface="Calibri" panose="020F0502020204030204" pitchFamily="34" charset="0"/>
                        </a:rPr>
                        <a:t>Kings of Israel</a:t>
                      </a:r>
                    </a:p>
                  </a:txBody>
                  <a:tcPr/>
                </a:tc>
                <a:tc>
                  <a:txBody>
                    <a:bodyPr/>
                    <a:lstStyle/>
                    <a:p>
                      <a:r>
                        <a:rPr lang="en-US" dirty="0">
                          <a:latin typeface="Calibri" panose="020F0502020204030204" pitchFamily="34" charset="0"/>
                        </a:rPr>
                        <a:t>Kings of Judah</a:t>
                      </a:r>
                    </a:p>
                  </a:txBody>
                  <a:tcPr/>
                </a:tc>
                <a:extLst>
                  <a:ext uri="{0D108BD9-81ED-4DB2-BD59-A6C34878D82A}">
                    <a16:rowId xmlns:a16="http://schemas.microsoft.com/office/drawing/2014/main" val="10000"/>
                  </a:ext>
                </a:extLst>
              </a:tr>
              <a:tr h="370840">
                <a:tc>
                  <a:txBody>
                    <a:bodyPr/>
                    <a:lstStyle/>
                    <a:p>
                      <a:r>
                        <a:rPr lang="en-US" dirty="0" err="1">
                          <a:latin typeface="Calibri" panose="020F0502020204030204" pitchFamily="34" charset="0"/>
                        </a:rPr>
                        <a:t>Tiglath-Pileser</a:t>
                      </a:r>
                      <a:r>
                        <a:rPr lang="en-US" dirty="0"/>
                        <a:t> 111</a:t>
                      </a:r>
                    </a:p>
                  </a:txBody>
                  <a:tcPr/>
                </a:tc>
                <a:tc>
                  <a:txBody>
                    <a:bodyPr/>
                    <a:lstStyle/>
                    <a:p>
                      <a:r>
                        <a:rPr lang="en-US" dirty="0">
                          <a:latin typeface="Calibri" panose="020F0502020204030204" pitchFamily="34" charset="0"/>
                        </a:rPr>
                        <a:t>745-727 BC</a:t>
                      </a:r>
                    </a:p>
                  </a:txBody>
                  <a:tcPr/>
                </a:tc>
                <a:tc>
                  <a:txBody>
                    <a:bodyPr/>
                    <a:lstStyle/>
                    <a:p>
                      <a:r>
                        <a:rPr lang="en-US" dirty="0" err="1">
                          <a:latin typeface="Calibri" panose="020F0502020204030204" pitchFamily="34" charset="0"/>
                        </a:rPr>
                        <a:t>Menahem</a:t>
                      </a:r>
                      <a:r>
                        <a:rPr lang="en-US" dirty="0"/>
                        <a:t>, </a:t>
                      </a:r>
                      <a:r>
                        <a:rPr lang="en-US" dirty="0" err="1"/>
                        <a:t>Pekahiah</a:t>
                      </a:r>
                      <a:r>
                        <a:rPr lang="en-US" dirty="0"/>
                        <a:t>, </a:t>
                      </a:r>
                      <a:r>
                        <a:rPr lang="en-US" dirty="0" err="1"/>
                        <a:t>Pekah</a:t>
                      </a:r>
                      <a:r>
                        <a:rPr lang="en-US" dirty="0"/>
                        <a:t>, Hosea</a:t>
                      </a:r>
                    </a:p>
                  </a:txBody>
                  <a:tcPr/>
                </a:tc>
                <a:tc>
                  <a:txBody>
                    <a:bodyPr/>
                    <a:lstStyle/>
                    <a:p>
                      <a:r>
                        <a:rPr lang="en-US" dirty="0" err="1">
                          <a:latin typeface="Calibri" panose="020F0502020204030204" pitchFamily="34" charset="0"/>
                        </a:rPr>
                        <a:t>Azariah</a:t>
                      </a:r>
                      <a:r>
                        <a:rPr lang="en-US" dirty="0"/>
                        <a:t>, </a:t>
                      </a:r>
                      <a:r>
                        <a:rPr lang="en-US" dirty="0" err="1"/>
                        <a:t>Jotham</a:t>
                      </a:r>
                      <a:r>
                        <a:rPr lang="en-US" dirty="0"/>
                        <a:t>, Ahaz </a:t>
                      </a:r>
                    </a:p>
                  </a:txBody>
                  <a:tcPr/>
                </a:tc>
                <a:extLst>
                  <a:ext uri="{0D108BD9-81ED-4DB2-BD59-A6C34878D82A}">
                    <a16:rowId xmlns:a16="http://schemas.microsoft.com/office/drawing/2014/main" val="10001"/>
                  </a:ext>
                </a:extLst>
              </a:tr>
              <a:tr h="370840">
                <a:tc>
                  <a:txBody>
                    <a:bodyPr/>
                    <a:lstStyle/>
                    <a:p>
                      <a:r>
                        <a:rPr lang="en-US" dirty="0" err="1">
                          <a:latin typeface="Calibri" panose="020F0502020204030204" pitchFamily="34" charset="0"/>
                        </a:rPr>
                        <a:t>Shalmanesaer</a:t>
                      </a:r>
                      <a:r>
                        <a:rPr lang="en-US" dirty="0"/>
                        <a:t> V</a:t>
                      </a:r>
                    </a:p>
                  </a:txBody>
                  <a:tcPr/>
                </a:tc>
                <a:tc>
                  <a:txBody>
                    <a:bodyPr/>
                    <a:lstStyle/>
                    <a:p>
                      <a:r>
                        <a:rPr lang="en-US" dirty="0">
                          <a:latin typeface="Calibri" panose="020F0502020204030204" pitchFamily="34" charset="0"/>
                        </a:rPr>
                        <a:t>727-722 BC</a:t>
                      </a:r>
                    </a:p>
                  </a:txBody>
                  <a:tcPr/>
                </a:tc>
                <a:tc>
                  <a:txBody>
                    <a:bodyPr/>
                    <a:lstStyle/>
                    <a:p>
                      <a:r>
                        <a:rPr lang="en-US" dirty="0">
                          <a:latin typeface="Calibri" panose="020F0502020204030204" pitchFamily="34" charset="0"/>
                        </a:rPr>
                        <a:t>Hosea</a:t>
                      </a:r>
                    </a:p>
                  </a:txBody>
                  <a:tcPr/>
                </a:tc>
                <a:tc>
                  <a:txBody>
                    <a:bodyPr/>
                    <a:lstStyle/>
                    <a:p>
                      <a:r>
                        <a:rPr lang="en-US" dirty="0">
                          <a:latin typeface="Calibri" panose="020F0502020204030204" pitchFamily="34" charset="0"/>
                        </a:rPr>
                        <a:t>Hezekiah</a:t>
                      </a:r>
                    </a:p>
                  </a:txBody>
                  <a:tcPr/>
                </a:tc>
                <a:extLst>
                  <a:ext uri="{0D108BD9-81ED-4DB2-BD59-A6C34878D82A}">
                    <a16:rowId xmlns:a16="http://schemas.microsoft.com/office/drawing/2014/main" val="10002"/>
                  </a:ext>
                </a:extLst>
              </a:tr>
              <a:tr h="370840">
                <a:tc>
                  <a:txBody>
                    <a:bodyPr/>
                    <a:lstStyle/>
                    <a:p>
                      <a:r>
                        <a:rPr lang="en-US" dirty="0">
                          <a:latin typeface="Calibri" panose="020F0502020204030204" pitchFamily="34" charset="0"/>
                        </a:rPr>
                        <a:t>Sargon II</a:t>
                      </a:r>
                    </a:p>
                  </a:txBody>
                  <a:tcPr/>
                </a:tc>
                <a:tc>
                  <a:txBody>
                    <a:bodyPr/>
                    <a:lstStyle/>
                    <a:p>
                      <a:r>
                        <a:rPr lang="en-US" dirty="0">
                          <a:latin typeface="Calibri" panose="020F0502020204030204" pitchFamily="34" charset="0"/>
                        </a:rPr>
                        <a:t>722-705 BC</a:t>
                      </a:r>
                    </a:p>
                  </a:txBody>
                  <a:tcPr/>
                </a:tc>
                <a:tc>
                  <a:txBody>
                    <a:bodyPr/>
                    <a:lstStyle/>
                    <a:p>
                      <a:r>
                        <a:rPr lang="en-US" dirty="0">
                          <a:latin typeface="Calibri" panose="020F0502020204030204" pitchFamily="34" charset="0"/>
                        </a:rPr>
                        <a:t>Taken</a:t>
                      </a:r>
                      <a:r>
                        <a:rPr lang="en-US" baseline="0" dirty="0"/>
                        <a:t> into captivity</a:t>
                      </a:r>
                      <a:endParaRPr lang="en-US" dirty="0"/>
                    </a:p>
                  </a:txBody>
                  <a:tcPr/>
                </a:tc>
                <a:tc>
                  <a:txBody>
                    <a:bodyPr/>
                    <a:lstStyle/>
                    <a:p>
                      <a:r>
                        <a:rPr lang="en-US" dirty="0">
                          <a:latin typeface="Calibri" panose="020F0502020204030204" pitchFamily="34" charset="0"/>
                        </a:rPr>
                        <a:t>Hezekiah</a:t>
                      </a:r>
                    </a:p>
                  </a:txBody>
                  <a:tcPr/>
                </a:tc>
                <a:extLst>
                  <a:ext uri="{0D108BD9-81ED-4DB2-BD59-A6C34878D82A}">
                    <a16:rowId xmlns:a16="http://schemas.microsoft.com/office/drawing/2014/main" val="10003"/>
                  </a:ext>
                </a:extLst>
              </a:tr>
              <a:tr h="370840">
                <a:tc>
                  <a:txBody>
                    <a:bodyPr/>
                    <a:lstStyle/>
                    <a:p>
                      <a:r>
                        <a:rPr lang="en-US" dirty="0">
                          <a:latin typeface="Calibri" panose="020F0502020204030204" pitchFamily="34" charset="0"/>
                        </a:rPr>
                        <a:t>Sennacherib</a:t>
                      </a:r>
                    </a:p>
                  </a:txBody>
                  <a:tcPr/>
                </a:tc>
                <a:tc>
                  <a:txBody>
                    <a:bodyPr/>
                    <a:lstStyle/>
                    <a:p>
                      <a:r>
                        <a:rPr lang="en-US" dirty="0">
                          <a:latin typeface="Calibri" panose="020F0502020204030204" pitchFamily="34" charset="0"/>
                        </a:rPr>
                        <a:t>705-681 BC</a:t>
                      </a:r>
                    </a:p>
                  </a:txBody>
                  <a:tcPr/>
                </a:tc>
                <a:tc>
                  <a:txBody>
                    <a:bodyPr/>
                    <a:lstStyle/>
                    <a:p>
                      <a:endParaRPr lang="en-US" dirty="0">
                        <a:latin typeface="Calibri" panose="020F0502020204030204" pitchFamily="34" charset="0"/>
                      </a:endParaRPr>
                    </a:p>
                  </a:txBody>
                  <a:tcPr/>
                </a:tc>
                <a:tc>
                  <a:txBody>
                    <a:bodyPr/>
                    <a:lstStyle/>
                    <a:p>
                      <a:r>
                        <a:rPr lang="en-US" dirty="0">
                          <a:latin typeface="Calibri" panose="020F0502020204030204" pitchFamily="34" charset="0"/>
                        </a:rPr>
                        <a:t>Hezekiah</a:t>
                      </a:r>
                    </a:p>
                  </a:txBody>
                  <a:tcPr/>
                </a:tc>
                <a:extLst>
                  <a:ext uri="{0D108BD9-81ED-4DB2-BD59-A6C34878D82A}">
                    <a16:rowId xmlns:a16="http://schemas.microsoft.com/office/drawing/2014/main" val="10004"/>
                  </a:ext>
                </a:extLst>
              </a:tr>
              <a:tr h="370840">
                <a:tc>
                  <a:txBody>
                    <a:bodyPr/>
                    <a:lstStyle/>
                    <a:p>
                      <a:r>
                        <a:rPr lang="en-US" dirty="0">
                          <a:latin typeface="Calibri" panose="020F0502020204030204" pitchFamily="34" charset="0"/>
                        </a:rPr>
                        <a:t>Esarhaddon</a:t>
                      </a:r>
                    </a:p>
                  </a:txBody>
                  <a:tcPr/>
                </a:tc>
                <a:tc>
                  <a:txBody>
                    <a:bodyPr/>
                    <a:lstStyle/>
                    <a:p>
                      <a:r>
                        <a:rPr lang="en-US" dirty="0">
                          <a:latin typeface="Calibri" panose="020F0502020204030204" pitchFamily="34" charset="0"/>
                        </a:rPr>
                        <a:t>681-669 BC</a:t>
                      </a:r>
                    </a:p>
                  </a:txBody>
                  <a:tcPr/>
                </a:tc>
                <a:tc>
                  <a:txBody>
                    <a:bodyPr/>
                    <a:lstStyle/>
                    <a:p>
                      <a:endParaRPr lang="en-US" dirty="0">
                        <a:latin typeface="Calibri" panose="020F0502020204030204" pitchFamily="34" charset="0"/>
                      </a:endParaRPr>
                    </a:p>
                  </a:txBody>
                  <a:tcPr/>
                </a:tc>
                <a:tc>
                  <a:txBody>
                    <a:bodyPr/>
                    <a:lstStyle/>
                    <a:p>
                      <a:r>
                        <a:rPr lang="en-US" dirty="0">
                          <a:latin typeface="Calibri" panose="020F0502020204030204" pitchFamily="34" charset="0"/>
                        </a:rPr>
                        <a:t>Hezekiah,</a:t>
                      </a:r>
                      <a:r>
                        <a:rPr lang="en-US" baseline="0" dirty="0"/>
                        <a:t> </a:t>
                      </a:r>
                      <a:r>
                        <a:rPr lang="en-US" baseline="0" dirty="0" err="1"/>
                        <a:t>Manassah</a:t>
                      </a:r>
                      <a:endParaRPr lang="en-US" dirty="0"/>
                    </a:p>
                  </a:txBody>
                  <a:tcPr/>
                </a:tc>
                <a:extLst>
                  <a:ext uri="{0D108BD9-81ED-4DB2-BD59-A6C34878D82A}">
                    <a16:rowId xmlns:a16="http://schemas.microsoft.com/office/drawing/2014/main" val="10005"/>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52275201"/>
              </p:ext>
            </p:extLst>
          </p:nvPr>
        </p:nvGraphicFramePr>
        <p:xfrm>
          <a:off x="860079" y="2843532"/>
          <a:ext cx="4731944" cy="3796978"/>
        </p:xfrm>
        <a:graphic>
          <a:graphicData uri="http://schemas.openxmlformats.org/drawingml/2006/table">
            <a:tbl>
              <a:tblPr>
                <a:tableStyleId>{5940675A-B579-460E-94D1-54222C63F5DA}</a:tableStyleId>
              </a:tblPr>
              <a:tblGrid>
                <a:gridCol w="2365972">
                  <a:extLst>
                    <a:ext uri="{9D8B030D-6E8A-4147-A177-3AD203B41FA5}">
                      <a16:colId xmlns:a16="http://schemas.microsoft.com/office/drawing/2014/main" val="20000"/>
                    </a:ext>
                  </a:extLst>
                </a:gridCol>
                <a:gridCol w="2365972">
                  <a:extLst>
                    <a:ext uri="{9D8B030D-6E8A-4147-A177-3AD203B41FA5}">
                      <a16:colId xmlns:a16="http://schemas.microsoft.com/office/drawing/2014/main" val="20001"/>
                    </a:ext>
                  </a:extLst>
                </a:gridCol>
              </a:tblGrid>
              <a:tr h="215715">
                <a:tc>
                  <a:txBody>
                    <a:bodyPr/>
                    <a:lstStyle/>
                    <a:p>
                      <a:pPr fontAlgn="base"/>
                      <a:r>
                        <a:rPr lang="en-US" sz="1200" dirty="0" err="1">
                          <a:effectLst/>
                          <a:latin typeface="Calibri" panose="020F0502020204030204" pitchFamily="34" charset="0"/>
                        </a:rPr>
                        <a:t>Rehoboam</a:t>
                      </a:r>
                      <a:r>
                        <a:rPr lang="en-US" sz="1200" dirty="0">
                          <a:effectLst/>
                        </a:rPr>
                        <a:t> (Judah)</a:t>
                      </a:r>
                    </a:p>
                  </a:txBody>
                  <a:tcPr marL="32184" marR="32184" marT="32184" marB="32184" anchor="ctr"/>
                </a:tc>
                <a:tc>
                  <a:txBody>
                    <a:bodyPr/>
                    <a:lstStyle/>
                    <a:p>
                      <a:pPr fontAlgn="base"/>
                      <a:r>
                        <a:rPr lang="en-US" sz="1200" dirty="0">
                          <a:effectLst/>
                          <a:latin typeface="Calibri" panose="020F0502020204030204" pitchFamily="34" charset="0"/>
                        </a:rPr>
                        <a:t>Forsook the law of the Lord</a:t>
                      </a:r>
                    </a:p>
                  </a:txBody>
                  <a:tcPr marL="32184" marR="32184" marT="32184" marB="32184" anchor="ctr"/>
                </a:tc>
                <a:extLst>
                  <a:ext uri="{0D108BD9-81ED-4DB2-BD59-A6C34878D82A}">
                    <a16:rowId xmlns:a16="http://schemas.microsoft.com/office/drawing/2014/main" val="10000"/>
                  </a:ext>
                </a:extLst>
              </a:tr>
              <a:tr h="357493">
                <a:tc>
                  <a:txBody>
                    <a:bodyPr/>
                    <a:lstStyle/>
                    <a:p>
                      <a:pPr fontAlgn="base"/>
                      <a:r>
                        <a:rPr lang="en-US" sz="1200" dirty="0">
                          <a:effectLst/>
                          <a:latin typeface="Calibri" panose="020F0502020204030204" pitchFamily="34" charset="0"/>
                        </a:rPr>
                        <a:t>Jeroboam (Israel)</a:t>
                      </a:r>
                    </a:p>
                  </a:txBody>
                  <a:tcPr marL="32184" marR="32184" marT="32184" marB="32184" anchor="ctr"/>
                </a:tc>
                <a:tc>
                  <a:txBody>
                    <a:bodyPr/>
                    <a:lstStyle/>
                    <a:p>
                      <a:pPr fontAlgn="base"/>
                      <a:r>
                        <a:rPr lang="en-US" sz="1200" dirty="0">
                          <a:effectLst/>
                          <a:latin typeface="Calibri" panose="020F0502020204030204" pitchFamily="34" charset="0"/>
                        </a:rPr>
                        <a:t>Set up idols and false priesthood</a:t>
                      </a:r>
                    </a:p>
                  </a:txBody>
                  <a:tcPr marL="32184" marR="32184" marT="32184" marB="32184" anchor="ctr"/>
                </a:tc>
                <a:extLst>
                  <a:ext uri="{0D108BD9-81ED-4DB2-BD59-A6C34878D82A}">
                    <a16:rowId xmlns:a16="http://schemas.microsoft.com/office/drawing/2014/main" val="10001"/>
                  </a:ext>
                </a:extLst>
              </a:tr>
              <a:tr h="215715">
                <a:tc>
                  <a:txBody>
                    <a:bodyPr/>
                    <a:lstStyle/>
                    <a:p>
                      <a:pPr fontAlgn="base"/>
                      <a:r>
                        <a:rPr lang="en-US" sz="1200" dirty="0">
                          <a:effectLst/>
                          <a:latin typeface="Calibri" panose="020F0502020204030204" pitchFamily="34" charset="0"/>
                        </a:rPr>
                        <a:t>Nadab (Israel)</a:t>
                      </a:r>
                    </a:p>
                  </a:txBody>
                  <a:tcPr marL="32184" marR="32184" marT="32184" marB="32184" anchor="ctr"/>
                </a:tc>
                <a:tc>
                  <a:txBody>
                    <a:bodyPr/>
                    <a:lstStyle/>
                    <a:p>
                      <a:pPr fontAlgn="base"/>
                      <a:r>
                        <a:rPr lang="en-US" sz="1200" dirty="0">
                          <a:effectLst/>
                          <a:latin typeface="Calibri" panose="020F0502020204030204" pitchFamily="34" charset="0"/>
                        </a:rPr>
                        <a:t>Followed Jeroboam’s pattern</a:t>
                      </a:r>
                    </a:p>
                  </a:txBody>
                  <a:tcPr marL="32184" marR="32184" marT="32184" marB="32184" anchor="ctr"/>
                </a:tc>
                <a:extLst>
                  <a:ext uri="{0D108BD9-81ED-4DB2-BD59-A6C34878D82A}">
                    <a16:rowId xmlns:a16="http://schemas.microsoft.com/office/drawing/2014/main" val="10002"/>
                  </a:ext>
                </a:extLst>
              </a:tr>
              <a:tr h="357493">
                <a:tc>
                  <a:txBody>
                    <a:bodyPr/>
                    <a:lstStyle/>
                    <a:p>
                      <a:pPr fontAlgn="base"/>
                      <a:r>
                        <a:rPr lang="en-US" sz="1200" dirty="0">
                          <a:effectLst/>
                          <a:latin typeface="Calibri" panose="020F0502020204030204" pitchFamily="34" charset="0"/>
                        </a:rPr>
                        <a:t>Abijam (Judah)</a:t>
                      </a:r>
                    </a:p>
                  </a:txBody>
                  <a:tcPr marL="32184" marR="32184" marT="32184" marB="32184" anchor="ctr"/>
                </a:tc>
                <a:tc>
                  <a:txBody>
                    <a:bodyPr/>
                    <a:lstStyle/>
                    <a:p>
                      <a:pPr fontAlgn="base"/>
                      <a:r>
                        <a:rPr lang="en-US" sz="1200" dirty="0">
                          <a:effectLst/>
                          <a:latin typeface="Calibri" panose="020F0502020204030204" pitchFamily="34" charset="0"/>
                        </a:rPr>
                        <a:t>“Walked in all the sins of his father”</a:t>
                      </a:r>
                    </a:p>
                  </a:txBody>
                  <a:tcPr marL="32184" marR="32184" marT="32184" marB="32184" anchor="ctr"/>
                </a:tc>
                <a:extLst>
                  <a:ext uri="{0D108BD9-81ED-4DB2-BD59-A6C34878D82A}">
                    <a16:rowId xmlns:a16="http://schemas.microsoft.com/office/drawing/2014/main" val="10003"/>
                  </a:ext>
                </a:extLst>
              </a:tr>
              <a:tr h="357493">
                <a:tc>
                  <a:txBody>
                    <a:bodyPr/>
                    <a:lstStyle/>
                    <a:p>
                      <a:pPr fontAlgn="base"/>
                      <a:r>
                        <a:rPr lang="en-US" sz="1200" dirty="0">
                          <a:effectLst/>
                          <a:latin typeface="Calibri" panose="020F0502020204030204" pitchFamily="34" charset="0"/>
                        </a:rPr>
                        <a:t>Baasha (Israel)</a:t>
                      </a:r>
                    </a:p>
                  </a:txBody>
                  <a:tcPr marL="32184" marR="32184" marT="32184" marB="32184" anchor="ctr"/>
                </a:tc>
                <a:tc>
                  <a:txBody>
                    <a:bodyPr/>
                    <a:lstStyle/>
                    <a:p>
                      <a:pPr fontAlgn="base"/>
                      <a:r>
                        <a:rPr lang="en-US" sz="1200" dirty="0">
                          <a:effectLst/>
                          <a:latin typeface="Calibri" panose="020F0502020204030204" pitchFamily="34" charset="0"/>
                        </a:rPr>
                        <a:t>Followed the pattern of Jeroboam</a:t>
                      </a:r>
                    </a:p>
                  </a:txBody>
                  <a:tcPr marL="32184" marR="32184" marT="32184" marB="32184" anchor="ctr"/>
                </a:tc>
                <a:extLst>
                  <a:ext uri="{0D108BD9-81ED-4DB2-BD59-A6C34878D82A}">
                    <a16:rowId xmlns:a16="http://schemas.microsoft.com/office/drawing/2014/main" val="10004"/>
                  </a:ext>
                </a:extLst>
              </a:tr>
              <a:tr h="509491">
                <a:tc>
                  <a:txBody>
                    <a:bodyPr/>
                    <a:lstStyle/>
                    <a:p>
                      <a:pPr fontAlgn="base"/>
                      <a:r>
                        <a:rPr lang="en-US" sz="1200" dirty="0">
                          <a:effectLst/>
                          <a:latin typeface="Calibri" panose="020F0502020204030204" pitchFamily="34" charset="0"/>
                        </a:rPr>
                        <a:t>Jehoshaphat (Judah)</a:t>
                      </a:r>
                    </a:p>
                  </a:txBody>
                  <a:tcPr marL="32184" marR="32184" marT="32184" marB="32184" anchor="ctr"/>
                </a:tc>
                <a:tc>
                  <a:txBody>
                    <a:bodyPr/>
                    <a:lstStyle/>
                    <a:p>
                      <a:pPr fontAlgn="base"/>
                      <a:r>
                        <a:rPr lang="en-US" sz="1200" dirty="0">
                          <a:effectLst/>
                          <a:latin typeface="Calibri" panose="020F0502020204030204" pitchFamily="34" charset="0"/>
                        </a:rPr>
                        <a:t>Did not take down high places, but was otherwise right</a:t>
                      </a:r>
                    </a:p>
                  </a:txBody>
                  <a:tcPr marL="32184" marR="32184" marT="32184" marB="32184" anchor="ctr"/>
                </a:tc>
                <a:extLst>
                  <a:ext uri="{0D108BD9-81ED-4DB2-BD59-A6C34878D82A}">
                    <a16:rowId xmlns:a16="http://schemas.microsoft.com/office/drawing/2014/main" val="10005"/>
                  </a:ext>
                </a:extLst>
              </a:tr>
              <a:tr h="357493">
                <a:tc>
                  <a:txBody>
                    <a:bodyPr/>
                    <a:lstStyle/>
                    <a:p>
                      <a:pPr fontAlgn="base"/>
                      <a:r>
                        <a:rPr lang="en-US" sz="1200" dirty="0">
                          <a:effectLst/>
                          <a:latin typeface="Calibri" panose="020F0502020204030204" pitchFamily="34" charset="0"/>
                        </a:rPr>
                        <a:t>Elah (Israel)</a:t>
                      </a:r>
                    </a:p>
                  </a:txBody>
                  <a:tcPr marL="32184" marR="32184" marT="32184" marB="32184" anchor="ctr"/>
                </a:tc>
                <a:tc>
                  <a:txBody>
                    <a:bodyPr/>
                    <a:lstStyle/>
                    <a:p>
                      <a:pPr fontAlgn="base"/>
                      <a:r>
                        <a:rPr lang="en-US" sz="1200" dirty="0">
                          <a:effectLst/>
                          <a:latin typeface="Calibri" panose="020F0502020204030204" pitchFamily="34" charset="0"/>
                        </a:rPr>
                        <a:t>Was a drunkard—”made Israel to sin”</a:t>
                      </a:r>
                    </a:p>
                  </a:txBody>
                  <a:tcPr marL="32184" marR="32184" marT="32184" marB="32184" anchor="ctr"/>
                </a:tc>
                <a:extLst>
                  <a:ext uri="{0D108BD9-81ED-4DB2-BD59-A6C34878D82A}">
                    <a16:rowId xmlns:a16="http://schemas.microsoft.com/office/drawing/2014/main" val="10006"/>
                  </a:ext>
                </a:extLst>
              </a:tr>
              <a:tr h="357493">
                <a:tc>
                  <a:txBody>
                    <a:bodyPr/>
                    <a:lstStyle/>
                    <a:p>
                      <a:pPr fontAlgn="base"/>
                      <a:r>
                        <a:rPr lang="en-US" sz="1200" dirty="0">
                          <a:effectLst/>
                          <a:latin typeface="Calibri" panose="020F0502020204030204" pitchFamily="34" charset="0"/>
                        </a:rPr>
                        <a:t>Zimri (Israel)</a:t>
                      </a:r>
                    </a:p>
                  </a:txBody>
                  <a:tcPr marL="32184" marR="32184" marT="32184" marB="32184" anchor="ctr"/>
                </a:tc>
                <a:tc>
                  <a:txBody>
                    <a:bodyPr/>
                    <a:lstStyle/>
                    <a:p>
                      <a:pPr fontAlgn="base"/>
                      <a:r>
                        <a:rPr lang="en-US" sz="1200" dirty="0">
                          <a:effectLst/>
                          <a:latin typeface="Calibri" panose="020F0502020204030204" pitchFamily="34" charset="0"/>
                        </a:rPr>
                        <a:t>Was a murderer, idolater (reigned seven days)</a:t>
                      </a:r>
                    </a:p>
                  </a:txBody>
                  <a:tcPr marL="32184" marR="32184" marT="32184" marB="32184" anchor="ctr"/>
                </a:tc>
                <a:extLst>
                  <a:ext uri="{0D108BD9-81ED-4DB2-BD59-A6C34878D82A}">
                    <a16:rowId xmlns:a16="http://schemas.microsoft.com/office/drawing/2014/main" val="10007"/>
                  </a:ext>
                </a:extLst>
              </a:tr>
              <a:tr h="357493">
                <a:tc>
                  <a:txBody>
                    <a:bodyPr/>
                    <a:lstStyle/>
                    <a:p>
                      <a:pPr fontAlgn="base"/>
                      <a:r>
                        <a:rPr lang="en-US" sz="1200" dirty="0">
                          <a:effectLst/>
                          <a:latin typeface="Calibri" panose="020F0502020204030204" pitchFamily="34" charset="0"/>
                        </a:rPr>
                        <a:t>Omri (Israel)</a:t>
                      </a:r>
                    </a:p>
                  </a:txBody>
                  <a:tcPr marL="32184" marR="32184" marT="32184" marB="32184" anchor="ctr"/>
                </a:tc>
                <a:tc>
                  <a:txBody>
                    <a:bodyPr/>
                    <a:lstStyle/>
                    <a:p>
                      <a:pPr fontAlgn="base"/>
                      <a:r>
                        <a:rPr lang="en-US" sz="1200" dirty="0">
                          <a:effectLst/>
                          <a:latin typeface="Calibri" panose="020F0502020204030204" pitchFamily="34" charset="0"/>
                        </a:rPr>
                        <a:t>Was a worse idolater than all before him</a:t>
                      </a:r>
                    </a:p>
                  </a:txBody>
                  <a:tcPr marL="32184" marR="32184" marT="32184" marB="32184" anchor="ctr"/>
                </a:tc>
                <a:extLst>
                  <a:ext uri="{0D108BD9-81ED-4DB2-BD59-A6C34878D82A}">
                    <a16:rowId xmlns:a16="http://schemas.microsoft.com/office/drawing/2014/main" val="10008"/>
                  </a:ext>
                </a:extLst>
              </a:tr>
              <a:tr h="357493">
                <a:tc>
                  <a:txBody>
                    <a:bodyPr/>
                    <a:lstStyle/>
                    <a:p>
                      <a:pPr fontAlgn="base"/>
                      <a:r>
                        <a:rPr lang="en-US" sz="1200" dirty="0">
                          <a:effectLst/>
                          <a:latin typeface="Calibri" panose="020F0502020204030204" pitchFamily="34" charset="0"/>
                        </a:rPr>
                        <a:t>Ahab (Israel)</a:t>
                      </a:r>
                    </a:p>
                  </a:txBody>
                  <a:tcPr marL="32184" marR="32184" marT="32184" marB="32184" anchor="ctr"/>
                </a:tc>
                <a:tc>
                  <a:txBody>
                    <a:bodyPr/>
                    <a:lstStyle/>
                    <a:p>
                      <a:pPr fontAlgn="base"/>
                      <a:r>
                        <a:rPr lang="en-US" sz="1200" dirty="0">
                          <a:effectLst/>
                          <a:latin typeface="Calibri" panose="020F0502020204030204" pitchFamily="34" charset="0"/>
                        </a:rPr>
                        <a:t>Was even worse than </a:t>
                      </a:r>
                      <a:r>
                        <a:rPr lang="en-US" sz="1200" dirty="0" err="1">
                          <a:effectLst/>
                        </a:rPr>
                        <a:t>Omri</a:t>
                      </a:r>
                      <a:r>
                        <a:rPr lang="en-US" sz="1200" dirty="0">
                          <a:effectLst/>
                        </a:rPr>
                        <a:t>; married Jezebel</a:t>
                      </a:r>
                    </a:p>
                  </a:txBody>
                  <a:tcPr marL="32184" marR="32184" marT="32184" marB="32184" anchor="ctr"/>
                </a:tc>
                <a:extLst>
                  <a:ext uri="{0D108BD9-81ED-4DB2-BD59-A6C34878D82A}">
                    <a16:rowId xmlns:a16="http://schemas.microsoft.com/office/drawing/2014/main" val="10009"/>
                  </a:ext>
                </a:extLst>
              </a:tr>
            </a:tbl>
          </a:graphicData>
        </a:graphic>
      </p:graphicFrame>
      <p:sp>
        <p:nvSpPr>
          <p:cNvPr id="5" name="Rectangle 4"/>
          <p:cNvSpPr/>
          <p:nvPr/>
        </p:nvSpPr>
        <p:spPr>
          <a:xfrm>
            <a:off x="5736880" y="3513426"/>
            <a:ext cx="6096000" cy="1692771"/>
          </a:xfrm>
          <a:prstGeom prst="rect">
            <a:avLst/>
          </a:prstGeom>
        </p:spPr>
        <p:txBody>
          <a:bodyPr>
            <a:spAutoFit/>
          </a:bodyPr>
          <a:lstStyle/>
          <a:p>
            <a:r>
              <a:rPr lang="en-US" sz="2000" b="1" dirty="0">
                <a:solidFill>
                  <a:srgbClr val="333333"/>
                </a:solidFill>
                <a:latin typeface="Calibri" panose="020F0502020204030204" pitchFamily="34" charset="0"/>
              </a:rPr>
              <a:t>Israel’s Kings:</a:t>
            </a:r>
          </a:p>
          <a:p>
            <a:r>
              <a:rPr lang="en-US" sz="1200" dirty="0">
                <a:solidFill>
                  <a:srgbClr val="333333"/>
                </a:solidFill>
                <a:latin typeface="Calibri" panose="020F0502020204030204" pitchFamily="34" charset="0"/>
              </a:rPr>
              <a:t>What made the case of these kings even worse was that accepting the throne of either Israel or Judah meant accepting a position of agency or trust. The earthly king should always have been the embodiment of the Heavenly King, the only true king in Israel. The earthly king should have accepted the responsibility of leading the people to obey the Heavenly King and of punishing all who disobeyed Him. But apostasy set in; kings were no longer chosen by revelation and anointed by prophets. Therefore, it is not surprising that the rulers of both kingdoms so often led their people in a way directly opposed to the ways of God.</a:t>
            </a:r>
            <a:endParaRPr lang="en-US" sz="1200" dirty="0">
              <a:latin typeface="Calibri" panose="020F0502020204030204" pitchFamily="34" charset="0"/>
            </a:endParaRPr>
          </a:p>
        </p:txBody>
      </p:sp>
      <p:sp>
        <p:nvSpPr>
          <p:cNvPr id="6" name="TextBox 5"/>
          <p:cNvSpPr txBox="1"/>
          <p:nvPr/>
        </p:nvSpPr>
        <p:spPr>
          <a:xfrm>
            <a:off x="5803272" y="6436146"/>
            <a:ext cx="5758004" cy="276999"/>
          </a:xfrm>
          <a:prstGeom prst="rect">
            <a:avLst/>
          </a:prstGeom>
          <a:noFill/>
        </p:spPr>
        <p:txBody>
          <a:bodyPr wrap="square" rtlCol="0">
            <a:spAutoFit/>
          </a:bodyPr>
          <a:lstStyle/>
          <a:p>
            <a:r>
              <a:rPr lang="en-US" sz="1200" dirty="0">
                <a:latin typeface="Calibri" panose="020F0502020204030204" pitchFamily="34" charset="0"/>
              </a:rPr>
              <a:t>Old Testament Institute Manual </a:t>
            </a:r>
            <a:r>
              <a:rPr lang="en-US" sz="1200" i="1" dirty="0">
                <a:latin typeface="Calibri" panose="020F0502020204030204" pitchFamily="34" charset="0"/>
              </a:rPr>
              <a:t>The Kingdom Divided Against Itself</a:t>
            </a:r>
          </a:p>
        </p:txBody>
      </p:sp>
      <p:sp>
        <p:nvSpPr>
          <p:cNvPr id="7" name="TextBox 6"/>
          <p:cNvSpPr txBox="1"/>
          <p:nvPr/>
        </p:nvSpPr>
        <p:spPr>
          <a:xfrm>
            <a:off x="6433996" y="2713785"/>
            <a:ext cx="5758004" cy="276999"/>
          </a:xfrm>
          <a:prstGeom prst="rect">
            <a:avLst/>
          </a:prstGeom>
          <a:noFill/>
        </p:spPr>
        <p:txBody>
          <a:bodyPr wrap="square" rtlCol="0">
            <a:spAutoFit/>
          </a:bodyPr>
          <a:lstStyle/>
          <a:p>
            <a:r>
              <a:rPr lang="en-US" sz="1200" dirty="0">
                <a:latin typeface="Calibri" panose="020F0502020204030204" pitchFamily="34" charset="0"/>
              </a:rPr>
              <a:t>Wikipedia and Mark Barry’s </a:t>
            </a:r>
            <a:r>
              <a:rPr lang="en-US" sz="1200" i="1" dirty="0">
                <a:latin typeface="Calibri" panose="020F0502020204030204" pitchFamily="34" charset="0"/>
              </a:rPr>
              <a:t>The Kings of Judah and Israel Chart</a:t>
            </a:r>
          </a:p>
        </p:txBody>
      </p:sp>
    </p:spTree>
    <p:extLst>
      <p:ext uri="{BB962C8B-B14F-4D97-AF65-F5344CB8AC3E}">
        <p14:creationId xmlns:p14="http://schemas.microsoft.com/office/powerpoint/2010/main" val="3885059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iccny.org/wp-content/uploads/2015/11/red-background1.jpg">
            <a:extLst>
              <a:ext uri="{FF2B5EF4-FFF2-40B4-BE49-F238E27FC236}">
                <a16:creationId xmlns:a16="http://schemas.microsoft.com/office/drawing/2014/main" id="{53381264-B1DB-F067-1D36-F6C1FFB2E4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918EB9-53CB-8214-EC55-A48C69CB5E8A}"/>
              </a:ext>
            </a:extLst>
          </p:cNvPr>
          <p:cNvSpPr txBox="1"/>
          <p:nvPr/>
        </p:nvSpPr>
        <p:spPr>
          <a:xfrm>
            <a:off x="2057400" y="2173554"/>
            <a:ext cx="5390002" cy="3323987"/>
          </a:xfrm>
          <a:prstGeom prst="rect">
            <a:avLst/>
          </a:prstGeom>
          <a:noFill/>
        </p:spPr>
        <p:txBody>
          <a:bodyPr wrap="square">
            <a:spAutoFit/>
          </a:bodyPr>
          <a:lstStyle/>
          <a:p>
            <a:pPr algn="l" fontAlgn="base">
              <a:spcAft>
                <a:spcPts val="1200"/>
              </a:spcAft>
              <a:buNone/>
            </a:pPr>
            <a:r>
              <a:rPr lang="en-US" sz="2000" b="0" i="0" dirty="0">
                <a:solidFill>
                  <a:schemeClr val="bg1"/>
                </a:solidFill>
                <a:effectLst/>
                <a:latin typeface="Calibri" panose="020F0502020204030204" pitchFamily="34" charset="0"/>
                <a:cs typeface="Calibri" panose="020F0502020204030204" pitchFamily="34" charset="0"/>
              </a:rPr>
              <a:t>Rather than dwelling on the immensity of our challenges, would it not be better to focus on the infinite greatness, goodness, and absolute power of our God, trusting Him and preparing with a joyful heart for the return of Jesus the Christ?</a:t>
            </a:r>
          </a:p>
          <a:p>
            <a:pPr fontAlgn="base">
              <a:spcAft>
                <a:spcPts val="1200"/>
              </a:spcAft>
            </a:pPr>
            <a:r>
              <a:rPr lang="en-US" sz="2000" b="0" i="0" dirty="0">
                <a:solidFill>
                  <a:schemeClr val="bg1"/>
                </a:solidFill>
                <a:effectLst/>
                <a:latin typeface="Calibri" panose="020F0502020204030204" pitchFamily="34" charset="0"/>
                <a:cs typeface="Calibri" panose="020F0502020204030204" pitchFamily="34" charset="0"/>
              </a:rPr>
              <a:t>As His covenant people, we need not be paralyzed by fear because bad things might happen. Instead, we can move forward with faith, courage, determination, and trust in God as we approach the challenges and opportunities ahead. (5)</a:t>
            </a:r>
          </a:p>
        </p:txBody>
      </p:sp>
      <p:pic>
        <p:nvPicPr>
          <p:cNvPr id="6" name="Picture 5">
            <a:extLst>
              <a:ext uri="{FF2B5EF4-FFF2-40B4-BE49-F238E27FC236}">
                <a16:creationId xmlns:a16="http://schemas.microsoft.com/office/drawing/2014/main" id="{6256FA4F-4CB4-E8AC-DBB6-10F313500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356" y="277698"/>
            <a:ext cx="1517904" cy="1895856"/>
          </a:xfrm>
          <a:prstGeom prst="rect">
            <a:avLst/>
          </a:prstGeom>
        </p:spPr>
      </p:pic>
      <p:pic>
        <p:nvPicPr>
          <p:cNvPr id="10" name="Picture 9">
            <a:extLst>
              <a:ext uri="{FF2B5EF4-FFF2-40B4-BE49-F238E27FC236}">
                <a16:creationId xmlns:a16="http://schemas.microsoft.com/office/drawing/2014/main" id="{4ACD397E-9E59-36FD-8F6C-C93702F1881D}"/>
              </a:ext>
            </a:extLst>
          </p:cNvPr>
          <p:cNvPicPr>
            <a:picLocks noChangeAspect="1"/>
          </p:cNvPicPr>
          <p:nvPr/>
        </p:nvPicPr>
        <p:blipFill>
          <a:blip r:embed="rId4"/>
          <a:stretch>
            <a:fillRect/>
          </a:stretch>
        </p:blipFill>
        <p:spPr>
          <a:xfrm>
            <a:off x="7975826" y="672323"/>
            <a:ext cx="3057952" cy="2362530"/>
          </a:xfrm>
          <a:prstGeom prst="rect">
            <a:avLst/>
          </a:prstGeom>
        </p:spPr>
      </p:pic>
      <p:pic>
        <p:nvPicPr>
          <p:cNvPr id="14" name="Picture 13">
            <a:extLst>
              <a:ext uri="{FF2B5EF4-FFF2-40B4-BE49-F238E27FC236}">
                <a16:creationId xmlns:a16="http://schemas.microsoft.com/office/drawing/2014/main" id="{76824F8B-C3A6-7DB5-DA03-72B7501EA473}"/>
              </a:ext>
            </a:extLst>
          </p:cNvPr>
          <p:cNvPicPr>
            <a:picLocks noChangeAspect="1"/>
          </p:cNvPicPr>
          <p:nvPr/>
        </p:nvPicPr>
        <p:blipFill>
          <a:blip r:embed="rId5"/>
          <a:stretch>
            <a:fillRect/>
          </a:stretch>
        </p:blipFill>
        <p:spPr>
          <a:xfrm>
            <a:off x="7866273" y="3475822"/>
            <a:ext cx="3277057" cy="2391109"/>
          </a:xfrm>
          <a:prstGeom prst="rect">
            <a:avLst/>
          </a:prstGeom>
        </p:spPr>
      </p:pic>
    </p:spTree>
    <p:extLst>
      <p:ext uri="{BB962C8B-B14F-4D97-AF65-F5344CB8AC3E}">
        <p14:creationId xmlns:p14="http://schemas.microsoft.com/office/powerpoint/2010/main" val="352997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4432" y="1028815"/>
            <a:ext cx="9265153" cy="5755422"/>
          </a:xfrm>
          <a:prstGeom prst="rect">
            <a:avLst/>
          </a:prstGeom>
          <a:noFill/>
        </p:spPr>
        <p:txBody>
          <a:bodyPr wrap="square" rtlCol="0">
            <a:spAutoFit/>
          </a:bodyPr>
          <a:lstStyle/>
          <a:p>
            <a:r>
              <a:rPr lang="en-US" sz="1600" dirty="0">
                <a:solidFill>
                  <a:schemeClr val="bg1"/>
                </a:solidFill>
                <a:latin typeface="Calibri" panose="020F0502020204030204" pitchFamily="34" charset="0"/>
              </a:rPr>
              <a:t>Was the son of Ahaz and Abi (Abijah, daughter of Zechariah) and reigned around 726 to 697 BC (29 years) at age 25</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His reign is, in part, concurrent with the ministry of the prophet Isaiah who served him as a religious and political counselor.</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He instituted religious reforms and restored the temple to the worship of Jehovah. </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He destroyed the brazen serpent Moses had made because the people misused it as an object to be worshiped. </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He besieged in the fourteenth year of his reign by the Assyrian emperor Sennacherib, the successor of Sargon II. </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He repaired Jerusalem’s defenses and constructed a water tunnel for the security of the city. </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He sought help from the Lord on this occasion, and Judah was miraculously delivered from the invading Assyrians as Isaiah had predicted.</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He became very sick, but his pleading with the Lord brought him a blessing through Isaiah that lengthened his days (15 years) of kingship. </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He ruled in goodness until his death.</a:t>
            </a:r>
          </a:p>
        </p:txBody>
      </p:sp>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Hezekiah</a:t>
            </a:r>
          </a:p>
        </p:txBody>
      </p:sp>
      <p:grpSp>
        <p:nvGrpSpPr>
          <p:cNvPr id="5" name="Group 4"/>
          <p:cNvGrpSpPr/>
          <p:nvPr/>
        </p:nvGrpSpPr>
        <p:grpSpPr>
          <a:xfrm>
            <a:off x="9318556" y="1797229"/>
            <a:ext cx="2348233" cy="4371537"/>
            <a:chOff x="459371" y="679434"/>
            <a:chExt cx="2727448" cy="5077495"/>
          </a:xfrm>
        </p:grpSpPr>
        <p:sp>
          <p:nvSpPr>
            <p:cNvPr id="7" name="Cloud 6"/>
            <p:cNvSpPr/>
            <p:nvPr/>
          </p:nvSpPr>
          <p:spPr>
            <a:xfrm rot="2502709" flipH="1">
              <a:off x="653238" y="1165914"/>
              <a:ext cx="1240398" cy="1588721"/>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Cloud 7"/>
            <p:cNvSpPr/>
            <p:nvPr/>
          </p:nvSpPr>
          <p:spPr>
            <a:xfrm rot="20132220">
              <a:off x="2029642" y="1161766"/>
              <a:ext cx="1029350" cy="1517489"/>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 name="Oval 8"/>
            <p:cNvSpPr/>
            <p:nvPr/>
          </p:nvSpPr>
          <p:spPr>
            <a:xfrm>
              <a:off x="2796433" y="3532625"/>
              <a:ext cx="390386"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Oval 9"/>
            <p:cNvSpPr/>
            <p:nvPr/>
          </p:nvSpPr>
          <p:spPr>
            <a:xfrm rot="1507477">
              <a:off x="459371" y="3509246"/>
              <a:ext cx="378180"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 name="Oval 10"/>
            <p:cNvSpPr/>
            <p:nvPr/>
          </p:nvSpPr>
          <p:spPr>
            <a:xfrm rot="18753595">
              <a:off x="1359743" y="5154894"/>
              <a:ext cx="518270"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Oval 11"/>
            <p:cNvSpPr/>
            <p:nvPr/>
          </p:nvSpPr>
          <p:spPr>
            <a:xfrm rot="18449323">
              <a:off x="1961813" y="5140451"/>
              <a:ext cx="498566"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Trapezoid 12"/>
            <p:cNvSpPr/>
            <p:nvPr/>
          </p:nvSpPr>
          <p:spPr>
            <a:xfrm rot="1996156">
              <a:off x="538290" y="2656419"/>
              <a:ext cx="1009860" cy="1443356"/>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Trapezoid 13"/>
            <p:cNvSpPr/>
            <p:nvPr/>
          </p:nvSpPr>
          <p:spPr>
            <a:xfrm rot="2041752">
              <a:off x="689932" y="2480878"/>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Trapezoid 14"/>
            <p:cNvSpPr/>
            <p:nvPr/>
          </p:nvSpPr>
          <p:spPr>
            <a:xfrm rot="19870960">
              <a:off x="2203183" y="2660430"/>
              <a:ext cx="948562" cy="1443356"/>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6" name="Trapezoid 15"/>
            <p:cNvSpPr/>
            <p:nvPr/>
          </p:nvSpPr>
          <p:spPr>
            <a:xfrm rot="20036208">
              <a:off x="2017894" y="2502833"/>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7" name="Trapezoid 16"/>
            <p:cNvSpPr/>
            <p:nvPr/>
          </p:nvSpPr>
          <p:spPr>
            <a:xfrm>
              <a:off x="1172334" y="2540443"/>
              <a:ext cx="1447800" cy="2895600"/>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Oval 17"/>
            <p:cNvSpPr/>
            <p:nvPr/>
          </p:nvSpPr>
          <p:spPr>
            <a:xfrm>
              <a:off x="1573321" y="2311843"/>
              <a:ext cx="599605" cy="609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9" name="Trapezoid 18"/>
            <p:cNvSpPr/>
            <p:nvPr/>
          </p:nvSpPr>
          <p:spPr>
            <a:xfrm rot="21335299">
              <a:off x="1962035" y="2487090"/>
              <a:ext cx="699099" cy="272834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0" name="Trapezoid 19"/>
            <p:cNvSpPr/>
            <p:nvPr/>
          </p:nvSpPr>
          <p:spPr>
            <a:xfrm rot="353417">
              <a:off x="1155267" y="2463365"/>
              <a:ext cx="699099" cy="277102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1" name="Oval 20"/>
            <p:cNvSpPr/>
            <p:nvPr/>
          </p:nvSpPr>
          <p:spPr>
            <a:xfrm>
              <a:off x="1019934" y="1072591"/>
              <a:ext cx="1828800" cy="15440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2" name="Cloud 21"/>
            <p:cNvSpPr/>
            <p:nvPr/>
          </p:nvSpPr>
          <p:spPr>
            <a:xfrm rot="16470926" flipH="1">
              <a:off x="1298128" y="1801918"/>
              <a:ext cx="1126461" cy="1310863"/>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3" name="Oval 22"/>
            <p:cNvSpPr/>
            <p:nvPr/>
          </p:nvSpPr>
          <p:spPr>
            <a:xfrm>
              <a:off x="1699389" y="2033529"/>
              <a:ext cx="288755" cy="18139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24" name="Group 23"/>
            <p:cNvGrpSpPr/>
            <p:nvPr/>
          </p:nvGrpSpPr>
          <p:grpSpPr>
            <a:xfrm>
              <a:off x="882948" y="679434"/>
              <a:ext cx="1977108" cy="874072"/>
              <a:chOff x="1239442" y="2583838"/>
              <a:chExt cx="1535084" cy="678655"/>
            </a:xfrm>
          </p:grpSpPr>
          <p:sp>
            <p:nvSpPr>
              <p:cNvPr id="43" name="Rounded Rectangle 42"/>
              <p:cNvSpPr/>
              <p:nvPr/>
            </p:nvSpPr>
            <p:spPr>
              <a:xfrm>
                <a:off x="1239442" y="2984838"/>
                <a:ext cx="1535084" cy="27655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4" name="Regular Pentagon 43"/>
              <p:cNvSpPr/>
              <p:nvPr/>
            </p:nvSpPr>
            <p:spPr>
              <a:xfrm>
                <a:off x="1807497" y="2583838"/>
                <a:ext cx="491369" cy="408386"/>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5" name="Regular Pentagon 44"/>
              <p:cNvSpPr/>
              <p:nvPr/>
            </p:nvSpPr>
            <p:spPr>
              <a:xfrm>
                <a:off x="1328217" y="2712925"/>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6" name="Regular Pentagon 45"/>
              <p:cNvSpPr/>
              <p:nvPr/>
            </p:nvSpPr>
            <p:spPr>
              <a:xfrm>
                <a:off x="2385544" y="270875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7" name="Diamond 46"/>
              <p:cNvSpPr/>
              <p:nvPr/>
            </p:nvSpPr>
            <p:spPr>
              <a:xfrm>
                <a:off x="1982582" y="2684447"/>
                <a:ext cx="114300" cy="274254"/>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8" name="Diamond 47"/>
              <p:cNvSpPr/>
              <p:nvPr/>
            </p:nvSpPr>
            <p:spPr>
              <a:xfrm>
                <a:off x="1494521" y="2975696"/>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9" name="Diamond 48"/>
              <p:cNvSpPr/>
              <p:nvPr/>
            </p:nvSpPr>
            <p:spPr>
              <a:xfrm>
                <a:off x="1752775" y="2988239"/>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0" name="Diamond 49"/>
              <p:cNvSpPr/>
              <p:nvPr/>
            </p:nvSpPr>
            <p:spPr>
              <a:xfrm>
                <a:off x="2017838"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1" name="Diamond 50"/>
              <p:cNvSpPr/>
              <p:nvPr/>
            </p:nvSpPr>
            <p:spPr>
              <a:xfrm>
                <a:off x="2274465"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25" name="Group 24"/>
            <p:cNvGrpSpPr/>
            <p:nvPr/>
          </p:nvGrpSpPr>
          <p:grpSpPr>
            <a:xfrm>
              <a:off x="1384009" y="3202933"/>
              <a:ext cx="1009700" cy="346917"/>
              <a:chOff x="2998644" y="4611964"/>
              <a:chExt cx="1353076" cy="464896"/>
            </a:xfrm>
          </p:grpSpPr>
          <p:sp>
            <p:nvSpPr>
              <p:cNvPr id="38" name="Rounded Rectangle 37"/>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9" name="Rounded Rectangle 38"/>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0" name="Moon 39"/>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1" name="12-Point Star 40"/>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2" name="12-Point Star 41"/>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26" name="Group 25"/>
            <p:cNvGrpSpPr/>
            <p:nvPr/>
          </p:nvGrpSpPr>
          <p:grpSpPr>
            <a:xfrm>
              <a:off x="1395421" y="3635735"/>
              <a:ext cx="1009700" cy="346917"/>
              <a:chOff x="2998644" y="4611964"/>
              <a:chExt cx="1353076" cy="464896"/>
            </a:xfrm>
          </p:grpSpPr>
          <p:sp>
            <p:nvSpPr>
              <p:cNvPr id="33" name="Rounded Rectangle 32"/>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4" name="Rounded Rectangle 33"/>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5" name="Moon 34"/>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6" name="12-Point Star 35"/>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7" name="12-Point Star 36"/>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27" name="Group 26"/>
            <p:cNvGrpSpPr/>
            <p:nvPr/>
          </p:nvGrpSpPr>
          <p:grpSpPr>
            <a:xfrm>
              <a:off x="1371359" y="4104779"/>
              <a:ext cx="1009700" cy="346917"/>
              <a:chOff x="2998644" y="4611964"/>
              <a:chExt cx="1353076" cy="464896"/>
            </a:xfrm>
          </p:grpSpPr>
          <p:sp>
            <p:nvSpPr>
              <p:cNvPr id="28" name="Rounded Rectangle 27"/>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9" name="Rounded Rectangle 28"/>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0" name="Moon 29"/>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1" name="12-Point Star 30"/>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2" name="12-Point Star 31"/>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sp>
        <p:nvSpPr>
          <p:cNvPr id="52" name="TextBox 51"/>
          <p:cNvSpPr txBox="1"/>
          <p:nvPr/>
        </p:nvSpPr>
        <p:spPr>
          <a:xfrm>
            <a:off x="10438401" y="6372501"/>
            <a:ext cx="1752600" cy="369332"/>
          </a:xfrm>
          <a:prstGeom prst="rect">
            <a:avLst/>
          </a:prstGeom>
          <a:noFill/>
        </p:spPr>
        <p:txBody>
          <a:bodyPr wrap="square" rtlCol="0">
            <a:spAutoFit/>
          </a:bodyPr>
          <a:lstStyle/>
          <a:p>
            <a:pPr algn="r"/>
            <a:r>
              <a:rPr lang="en-US" dirty="0">
                <a:solidFill>
                  <a:schemeClr val="bg1"/>
                </a:solidFill>
                <a:latin typeface="Calibri" panose="020F0502020204030204" pitchFamily="34" charset="0"/>
              </a:rPr>
              <a:t>(1,2)</a:t>
            </a:r>
          </a:p>
        </p:txBody>
      </p:sp>
    </p:spTree>
    <p:extLst>
      <p:ext uri="{BB962C8B-B14F-4D97-AF65-F5344CB8AC3E}">
        <p14:creationId xmlns:p14="http://schemas.microsoft.com/office/powerpoint/2010/main" val="151456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80">
                                          <p:stCondLst>
                                            <p:cond delay="0"/>
                                          </p:stCondLst>
                                        </p:cTn>
                                        <p:tgtEl>
                                          <p:spTgt spid="5"/>
                                        </p:tgtEl>
                                      </p:cBhvr>
                                    </p:animEffect>
                                    <p:anim calcmode="lin" valueType="num">
                                      <p:cBhvr>
                                        <p:cTn id="1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5" dur="26">
                                          <p:stCondLst>
                                            <p:cond delay="650"/>
                                          </p:stCondLst>
                                        </p:cTn>
                                        <p:tgtEl>
                                          <p:spTgt spid="5"/>
                                        </p:tgtEl>
                                      </p:cBhvr>
                                      <p:to x="100000" y="60000"/>
                                    </p:animScale>
                                    <p:animScale>
                                      <p:cBhvr>
                                        <p:cTn id="16" dur="166" decel="50000">
                                          <p:stCondLst>
                                            <p:cond delay="676"/>
                                          </p:stCondLst>
                                        </p:cTn>
                                        <p:tgtEl>
                                          <p:spTgt spid="5"/>
                                        </p:tgtEl>
                                      </p:cBhvr>
                                      <p:to x="100000" y="100000"/>
                                    </p:animScale>
                                    <p:animScale>
                                      <p:cBhvr>
                                        <p:cTn id="17" dur="26">
                                          <p:stCondLst>
                                            <p:cond delay="1312"/>
                                          </p:stCondLst>
                                        </p:cTn>
                                        <p:tgtEl>
                                          <p:spTgt spid="5"/>
                                        </p:tgtEl>
                                      </p:cBhvr>
                                      <p:to x="100000" y="80000"/>
                                    </p:animScale>
                                    <p:animScale>
                                      <p:cBhvr>
                                        <p:cTn id="18" dur="166" decel="50000">
                                          <p:stCondLst>
                                            <p:cond delay="1338"/>
                                          </p:stCondLst>
                                        </p:cTn>
                                        <p:tgtEl>
                                          <p:spTgt spid="5"/>
                                        </p:tgtEl>
                                      </p:cBhvr>
                                      <p:to x="100000" y="100000"/>
                                    </p:animScale>
                                    <p:animScale>
                                      <p:cBhvr>
                                        <p:cTn id="19" dur="26">
                                          <p:stCondLst>
                                            <p:cond delay="1642"/>
                                          </p:stCondLst>
                                        </p:cTn>
                                        <p:tgtEl>
                                          <p:spTgt spid="5"/>
                                        </p:tgtEl>
                                      </p:cBhvr>
                                      <p:to x="100000" y="90000"/>
                                    </p:animScale>
                                    <p:animScale>
                                      <p:cBhvr>
                                        <p:cTn id="20" dur="166" decel="50000">
                                          <p:stCondLst>
                                            <p:cond delay="1668"/>
                                          </p:stCondLst>
                                        </p:cTn>
                                        <p:tgtEl>
                                          <p:spTgt spid="5"/>
                                        </p:tgtEl>
                                      </p:cBhvr>
                                      <p:to x="100000" y="100000"/>
                                    </p:animScale>
                                    <p:animScale>
                                      <p:cBhvr>
                                        <p:cTn id="21" dur="26">
                                          <p:stCondLst>
                                            <p:cond delay="1808"/>
                                          </p:stCondLst>
                                        </p:cTn>
                                        <p:tgtEl>
                                          <p:spTgt spid="5"/>
                                        </p:tgtEl>
                                      </p:cBhvr>
                                      <p:to x="100000" y="95000"/>
                                    </p:animScale>
                                    <p:animScale>
                                      <p:cBhvr>
                                        <p:cTn id="22" dur="166" decel="50000">
                                          <p:stCondLst>
                                            <p:cond delay="1834"/>
                                          </p:stCondLst>
                                        </p:cTn>
                                        <p:tgtEl>
                                          <p:spTgt spid="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4432" y="1028815"/>
            <a:ext cx="9265153" cy="4770537"/>
          </a:xfrm>
          <a:prstGeom prst="rect">
            <a:avLst/>
          </a:prstGeom>
          <a:noFill/>
        </p:spPr>
        <p:txBody>
          <a:bodyPr wrap="square" rtlCol="0">
            <a:spAutoFit/>
          </a:bodyPr>
          <a:lstStyle/>
          <a:p>
            <a:r>
              <a:rPr lang="en-US" sz="1600" dirty="0">
                <a:solidFill>
                  <a:schemeClr val="bg1"/>
                </a:solidFill>
                <a:latin typeface="Calibri" panose="020F0502020204030204" pitchFamily="34" charset="0"/>
              </a:rPr>
              <a:t>He was the son of </a:t>
            </a:r>
            <a:r>
              <a:rPr lang="en-US" sz="1600" dirty="0" err="1">
                <a:solidFill>
                  <a:schemeClr val="bg1"/>
                </a:solidFill>
                <a:latin typeface="Calibri" panose="020F0502020204030204" pitchFamily="34" charset="0"/>
              </a:rPr>
              <a:t>Amoz</a:t>
            </a:r>
            <a:r>
              <a:rPr lang="en-US" sz="1600" dirty="0">
                <a:solidFill>
                  <a:schemeClr val="bg1"/>
                </a:solidFill>
                <a:latin typeface="Calibri" panose="020F0502020204030204" pitchFamily="34" charset="0"/>
              </a:rPr>
              <a:t>, and one of the greatest prophets in any dispensation and his name means Lord of Salvation</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He is the most quoted of all the prophets in holy writ</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Jesus said of him, “Great are the words of Isaiah” (3 Nephi 23:1)</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His ministry in Jerusalem was in the time frame 740-701 BC</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He was chief advisor to Hezekiah, king of Judah</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Tradition states that he was “sawn asunder” during the reign of Manasseh; for that reason he is often represented in art holding a saw.</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The writings of Isaiah deal with events of his day as well as events beyond his time, some of which have already come to pass, and others are yet to be. The bulk of Isaiah’s prophecies deal with the coming of the Redeemer, both in His first appearance “For unto us a child is born”</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He was the prophet for 40 years in Jerusalem</a:t>
            </a:r>
          </a:p>
        </p:txBody>
      </p:sp>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Isaiah</a:t>
            </a:r>
          </a:p>
        </p:txBody>
      </p:sp>
      <p:sp>
        <p:nvSpPr>
          <p:cNvPr id="52" name="TextBox 51"/>
          <p:cNvSpPr txBox="1"/>
          <p:nvPr/>
        </p:nvSpPr>
        <p:spPr>
          <a:xfrm>
            <a:off x="10438401" y="6372501"/>
            <a:ext cx="1752600" cy="369332"/>
          </a:xfrm>
          <a:prstGeom prst="rect">
            <a:avLst/>
          </a:prstGeom>
          <a:noFill/>
        </p:spPr>
        <p:txBody>
          <a:bodyPr wrap="square" rtlCol="0">
            <a:spAutoFit/>
          </a:bodyPr>
          <a:lstStyle/>
          <a:p>
            <a:pPr algn="r"/>
            <a:r>
              <a:rPr lang="en-US" dirty="0">
                <a:solidFill>
                  <a:schemeClr val="bg1"/>
                </a:solidFill>
                <a:latin typeface="Calibri" panose="020F0502020204030204" pitchFamily="34" charset="0"/>
              </a:rPr>
              <a:t>(1, 3)</a:t>
            </a:r>
          </a:p>
        </p:txBody>
      </p:sp>
      <p:grpSp>
        <p:nvGrpSpPr>
          <p:cNvPr id="53" name="Group 52"/>
          <p:cNvGrpSpPr/>
          <p:nvPr/>
        </p:nvGrpSpPr>
        <p:grpSpPr>
          <a:xfrm>
            <a:off x="9352036" y="1572934"/>
            <a:ext cx="2411020" cy="4226418"/>
            <a:chOff x="1593589" y="398948"/>
            <a:chExt cx="2902209" cy="5087452"/>
          </a:xfrm>
        </p:grpSpPr>
        <p:grpSp>
          <p:nvGrpSpPr>
            <p:cNvPr id="54" name="Group 33"/>
            <p:cNvGrpSpPr/>
            <p:nvPr/>
          </p:nvGrpSpPr>
          <p:grpSpPr>
            <a:xfrm>
              <a:off x="1593589" y="398948"/>
              <a:ext cx="2902209" cy="5087452"/>
              <a:chOff x="1593589" y="398948"/>
              <a:chExt cx="1375870" cy="4260181"/>
            </a:xfrm>
          </p:grpSpPr>
          <p:sp>
            <p:nvSpPr>
              <p:cNvPr id="72" name="Oval 28"/>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3" name="Oval 29"/>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4" name="Oval 30"/>
              <p:cNvSpPr/>
              <p:nvPr/>
            </p:nvSpPr>
            <p:spPr>
              <a:xfrm>
                <a:off x="1593589" y="2917767"/>
                <a:ext cx="191093" cy="4353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5" name="Trapezoid 31"/>
              <p:cNvSpPr/>
              <p:nvPr/>
            </p:nvSpPr>
            <p:spPr>
              <a:xfrm rot="1480658">
                <a:off x="1679442" y="1918346"/>
                <a:ext cx="496842" cy="1306022"/>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6" name="Trapezoid 32"/>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7" name="Trapezoid 33"/>
              <p:cNvSpPr/>
              <p:nvPr/>
            </p:nvSpPr>
            <p:spPr>
              <a:xfrm>
                <a:off x="1746463" y="1992669"/>
                <a:ext cx="993684" cy="2448792"/>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8" name="Trapezoid 34"/>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9" name="Trapezoid 35"/>
              <p:cNvSpPr/>
              <p:nvPr/>
            </p:nvSpPr>
            <p:spPr>
              <a:xfrm rot="402310">
                <a:off x="1789363" y="1834689"/>
                <a:ext cx="382187" cy="2467938"/>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0" name="Cloud 36"/>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1" name="Cloud 37"/>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2" name="Oval 38"/>
              <p:cNvSpPr/>
              <p:nvPr/>
            </p:nvSpPr>
            <p:spPr>
              <a:xfrm>
                <a:off x="1975776" y="632228"/>
                <a:ext cx="611498" cy="13060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83" name="Group 23"/>
              <p:cNvGrpSpPr/>
              <p:nvPr/>
            </p:nvGrpSpPr>
            <p:grpSpPr>
              <a:xfrm>
                <a:off x="2383609" y="1732280"/>
                <a:ext cx="585850" cy="1566411"/>
                <a:chOff x="4699336" y="2759583"/>
                <a:chExt cx="1168064" cy="2193417"/>
              </a:xfrm>
            </p:grpSpPr>
            <p:sp>
              <p:nvSpPr>
                <p:cNvPr id="88" name="Oval 44"/>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9" name="Trapezoid 45"/>
                <p:cNvSpPr/>
                <p:nvPr/>
              </p:nvSpPr>
              <p:spPr>
                <a:xfrm rot="19830111">
                  <a:off x="4816550" y="2903312"/>
                  <a:ext cx="822282" cy="1828800"/>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0" name="Trapezoid 46"/>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84" name="Cloud 37"/>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5" name="Trapezoid 39"/>
              <p:cNvSpPr/>
              <p:nvPr/>
            </p:nvSpPr>
            <p:spPr>
              <a:xfrm rot="21185207">
                <a:off x="2319744" y="1992669"/>
                <a:ext cx="382187" cy="2356886"/>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6" name="Cloud 42"/>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7" name="Oval 43"/>
              <p:cNvSpPr/>
              <p:nvPr/>
            </p:nvSpPr>
            <p:spPr>
              <a:xfrm rot="5225831">
                <a:off x="2194404" y="1517225"/>
                <a:ext cx="178716" cy="22895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55" name="Group 43"/>
            <p:cNvGrpSpPr/>
            <p:nvPr/>
          </p:nvGrpSpPr>
          <p:grpSpPr>
            <a:xfrm rot="5003920">
              <a:off x="2288001" y="3506278"/>
              <a:ext cx="2489460" cy="381000"/>
              <a:chOff x="1600200" y="6781800"/>
              <a:chExt cx="2754086" cy="1143000"/>
            </a:xfrm>
          </p:grpSpPr>
          <p:sp>
            <p:nvSpPr>
              <p:cNvPr id="65" name="Chevron 64"/>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6" name="Chevron 65"/>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7" name="Chevron 66"/>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8" name="Chevron 67"/>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9" name="Chevron 68"/>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70" name="Chevron 69"/>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71" name="Chevron 70"/>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grpSp>
        <p:grpSp>
          <p:nvGrpSpPr>
            <p:cNvPr id="56" name="Group 44"/>
            <p:cNvGrpSpPr/>
            <p:nvPr/>
          </p:nvGrpSpPr>
          <p:grpSpPr>
            <a:xfrm rot="16596080" flipH="1">
              <a:off x="1145001" y="3506278"/>
              <a:ext cx="2489460" cy="381000"/>
              <a:chOff x="1600200" y="6781800"/>
              <a:chExt cx="2754086" cy="1143000"/>
            </a:xfrm>
          </p:grpSpPr>
          <p:sp>
            <p:nvSpPr>
              <p:cNvPr id="58" name="Chevron 57"/>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59" name="Chevron 58"/>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0" name="Chevron 59"/>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1" name="Chevron 60"/>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2" name="Chevron 61"/>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3" name="Chevron 62"/>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64" name="Chevron 63"/>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grpSp>
        <p:sp>
          <p:nvSpPr>
            <p:cNvPr id="57" name="Rectangle 56"/>
            <p:cNvSpPr/>
            <p:nvPr/>
          </p:nvSpPr>
          <p:spPr>
            <a:xfrm>
              <a:off x="2667000" y="3962400"/>
              <a:ext cx="609600" cy="2286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Tree>
    <p:extLst>
      <p:ext uri="{BB962C8B-B14F-4D97-AF65-F5344CB8AC3E}">
        <p14:creationId xmlns:p14="http://schemas.microsoft.com/office/powerpoint/2010/main" val="355487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animEffect transition="in" filter="wipe(down)">
                                      <p:cBhvr>
                                        <p:cTn id="9" dur="580">
                                          <p:stCondLst>
                                            <p:cond delay="0"/>
                                          </p:stCondLst>
                                        </p:cTn>
                                        <p:tgtEl>
                                          <p:spTgt spid="53"/>
                                        </p:tgtEl>
                                      </p:cBhvr>
                                    </p:animEffect>
                                    <p:anim calcmode="lin" valueType="num">
                                      <p:cBhvr>
                                        <p:cTn id="10"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5" dur="26">
                                          <p:stCondLst>
                                            <p:cond delay="650"/>
                                          </p:stCondLst>
                                        </p:cTn>
                                        <p:tgtEl>
                                          <p:spTgt spid="53"/>
                                        </p:tgtEl>
                                      </p:cBhvr>
                                      <p:to x="100000" y="60000"/>
                                    </p:animScale>
                                    <p:animScale>
                                      <p:cBhvr>
                                        <p:cTn id="16" dur="166" decel="50000">
                                          <p:stCondLst>
                                            <p:cond delay="676"/>
                                          </p:stCondLst>
                                        </p:cTn>
                                        <p:tgtEl>
                                          <p:spTgt spid="53"/>
                                        </p:tgtEl>
                                      </p:cBhvr>
                                      <p:to x="100000" y="100000"/>
                                    </p:animScale>
                                    <p:animScale>
                                      <p:cBhvr>
                                        <p:cTn id="17" dur="26">
                                          <p:stCondLst>
                                            <p:cond delay="1312"/>
                                          </p:stCondLst>
                                        </p:cTn>
                                        <p:tgtEl>
                                          <p:spTgt spid="53"/>
                                        </p:tgtEl>
                                      </p:cBhvr>
                                      <p:to x="100000" y="80000"/>
                                    </p:animScale>
                                    <p:animScale>
                                      <p:cBhvr>
                                        <p:cTn id="18" dur="166" decel="50000">
                                          <p:stCondLst>
                                            <p:cond delay="1338"/>
                                          </p:stCondLst>
                                        </p:cTn>
                                        <p:tgtEl>
                                          <p:spTgt spid="53"/>
                                        </p:tgtEl>
                                      </p:cBhvr>
                                      <p:to x="100000" y="100000"/>
                                    </p:animScale>
                                    <p:animScale>
                                      <p:cBhvr>
                                        <p:cTn id="19" dur="26">
                                          <p:stCondLst>
                                            <p:cond delay="1642"/>
                                          </p:stCondLst>
                                        </p:cTn>
                                        <p:tgtEl>
                                          <p:spTgt spid="53"/>
                                        </p:tgtEl>
                                      </p:cBhvr>
                                      <p:to x="100000" y="90000"/>
                                    </p:animScale>
                                    <p:animScale>
                                      <p:cBhvr>
                                        <p:cTn id="20" dur="166" decel="50000">
                                          <p:stCondLst>
                                            <p:cond delay="1668"/>
                                          </p:stCondLst>
                                        </p:cTn>
                                        <p:tgtEl>
                                          <p:spTgt spid="53"/>
                                        </p:tgtEl>
                                      </p:cBhvr>
                                      <p:to x="100000" y="100000"/>
                                    </p:animScale>
                                    <p:animScale>
                                      <p:cBhvr>
                                        <p:cTn id="21" dur="26">
                                          <p:stCondLst>
                                            <p:cond delay="1808"/>
                                          </p:stCondLst>
                                        </p:cTn>
                                        <p:tgtEl>
                                          <p:spTgt spid="53"/>
                                        </p:tgtEl>
                                      </p:cBhvr>
                                      <p:to x="100000" y="95000"/>
                                    </p:animScale>
                                    <p:animScale>
                                      <p:cBhvr>
                                        <p:cTn id="22" dur="166" decel="50000">
                                          <p:stCondLst>
                                            <p:cond delay="1834"/>
                                          </p:stCondLst>
                                        </p:cTn>
                                        <p:tgtEl>
                                          <p:spTgt spid="5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Turning to the Lord</a:t>
            </a:r>
          </a:p>
        </p:txBody>
      </p:sp>
      <p:sp>
        <p:nvSpPr>
          <p:cNvPr id="2" name="Rectangle 1"/>
          <p:cNvSpPr/>
          <p:nvPr/>
        </p:nvSpPr>
        <p:spPr>
          <a:xfrm>
            <a:off x="476533" y="1163071"/>
            <a:ext cx="6390797" cy="1200329"/>
          </a:xfrm>
          <a:prstGeom prst="rect">
            <a:avLst/>
          </a:prstGeom>
        </p:spPr>
        <p:txBody>
          <a:bodyPr wrap="square">
            <a:spAutoFit/>
          </a:bodyPr>
          <a:lstStyle/>
          <a:p>
            <a:r>
              <a:rPr lang="en-US" b="1" i="1" dirty="0">
                <a:solidFill>
                  <a:srgbClr val="FFFF00"/>
                </a:solidFill>
                <a:effectLst/>
                <a:latin typeface="Calibri" panose="020F0502020204030204" pitchFamily="34" charset="0"/>
              </a:rPr>
              <a:t>He removed the high places, and brake the images, and cut down the groves, and brake in pieces the brazen serpent that Moses had made: for unto those days the children of Israel did burn incense to it: and he called it </a:t>
            </a:r>
            <a:r>
              <a:rPr lang="en-US" b="1" i="1" dirty="0" err="1">
                <a:solidFill>
                  <a:srgbClr val="FFFF00"/>
                </a:solidFill>
                <a:effectLst/>
                <a:latin typeface="Calibri" panose="020F0502020204030204" pitchFamily="34" charset="0"/>
              </a:rPr>
              <a:t>Nehushtan</a:t>
            </a:r>
            <a:r>
              <a:rPr lang="en-US" b="1" i="1" dirty="0">
                <a:solidFill>
                  <a:srgbClr val="FFFF00"/>
                </a:solidFill>
                <a:effectLst/>
                <a:latin typeface="Calibri" panose="020F0502020204030204" pitchFamily="34" charset="0"/>
              </a:rPr>
              <a:t>.</a:t>
            </a:r>
            <a:endParaRPr lang="en-US" b="1" i="1" dirty="0">
              <a:solidFill>
                <a:srgbClr val="FFFF00"/>
              </a:solidFill>
              <a:latin typeface="Calibri" panose="020F0502020204030204" pitchFamily="34" charset="0"/>
            </a:endParaRPr>
          </a:p>
        </p:txBody>
      </p:sp>
      <p:sp>
        <p:nvSpPr>
          <p:cNvPr id="54" name="TextBox 53"/>
          <p:cNvSpPr txBox="1"/>
          <p:nvPr/>
        </p:nvSpPr>
        <p:spPr>
          <a:xfrm>
            <a:off x="0" y="6488668"/>
            <a:ext cx="1752600" cy="369332"/>
          </a:xfrm>
          <a:prstGeom prst="rect">
            <a:avLst/>
          </a:prstGeom>
          <a:noFill/>
        </p:spPr>
        <p:txBody>
          <a:bodyPr wrap="square" rtlCol="0">
            <a:spAutoFit/>
          </a:bodyPr>
          <a:lstStyle/>
          <a:p>
            <a:r>
              <a:rPr lang="en-US" dirty="0">
                <a:solidFill>
                  <a:schemeClr val="bg1"/>
                </a:solidFill>
                <a:latin typeface="Calibri" panose="020F0502020204030204" pitchFamily="34" charset="0"/>
              </a:rPr>
              <a:t>2 Kings 18:4</a:t>
            </a:r>
          </a:p>
        </p:txBody>
      </p:sp>
      <p:sp>
        <p:nvSpPr>
          <p:cNvPr id="53" name="Rectangle 52"/>
          <p:cNvSpPr/>
          <p:nvPr/>
        </p:nvSpPr>
        <p:spPr>
          <a:xfrm>
            <a:off x="930485" y="4214195"/>
            <a:ext cx="5230054" cy="1754326"/>
          </a:xfrm>
          <a:prstGeom prst="rect">
            <a:avLst/>
          </a:prstGeom>
        </p:spPr>
        <p:txBody>
          <a:bodyPr wrap="square">
            <a:spAutoFit/>
          </a:bodyPr>
          <a:lstStyle/>
          <a:p>
            <a:pPr fontAlgn="base"/>
            <a:r>
              <a:rPr lang="en-US" b="0" i="0" dirty="0">
                <a:solidFill>
                  <a:schemeClr val="bg1"/>
                </a:solidFill>
                <a:effectLst/>
                <a:latin typeface="Calibri" panose="020F0502020204030204" pitchFamily="34" charset="0"/>
              </a:rPr>
              <a:t>The word </a:t>
            </a:r>
            <a:r>
              <a:rPr lang="en-US" b="0" i="1" dirty="0" err="1">
                <a:solidFill>
                  <a:schemeClr val="bg1"/>
                </a:solidFill>
                <a:effectLst/>
                <a:latin typeface="Calibri" panose="020F0502020204030204" pitchFamily="34" charset="0"/>
              </a:rPr>
              <a:t>nehushtan</a:t>
            </a:r>
            <a:r>
              <a:rPr lang="en-US" b="0" i="0" dirty="0">
                <a:solidFill>
                  <a:schemeClr val="bg1"/>
                </a:solidFill>
                <a:effectLst/>
                <a:latin typeface="Calibri" panose="020F0502020204030204" pitchFamily="34" charset="0"/>
              </a:rPr>
              <a:t> comes from the Hebrew and means an object made of brass. </a:t>
            </a:r>
          </a:p>
          <a:p>
            <a:pPr fontAlgn="base"/>
            <a:endParaRPr lang="en-US" dirty="0">
              <a:solidFill>
                <a:schemeClr val="bg1"/>
              </a:solidFill>
              <a:latin typeface="Calibri" panose="020F0502020204030204" pitchFamily="34" charset="0"/>
            </a:endParaRPr>
          </a:p>
          <a:p>
            <a:pPr fontAlgn="base"/>
            <a:r>
              <a:rPr lang="en-US" b="0" i="0" dirty="0">
                <a:solidFill>
                  <a:schemeClr val="bg1"/>
                </a:solidFill>
                <a:effectLst/>
                <a:latin typeface="Calibri" panose="020F0502020204030204" pitchFamily="34" charset="0"/>
              </a:rPr>
              <a:t>The implication may be that Hezekiah was speaking contemptuously of the object being worshiped, saying it was merely a “thing of brass” and nothing more.</a:t>
            </a:r>
          </a:p>
        </p:txBody>
      </p:sp>
      <p:sp>
        <p:nvSpPr>
          <p:cNvPr id="57" name="TextBox 56"/>
          <p:cNvSpPr txBox="1"/>
          <p:nvPr/>
        </p:nvSpPr>
        <p:spPr>
          <a:xfrm>
            <a:off x="10265228" y="6460753"/>
            <a:ext cx="1752600" cy="369332"/>
          </a:xfrm>
          <a:prstGeom prst="rect">
            <a:avLst/>
          </a:prstGeom>
          <a:noFill/>
        </p:spPr>
        <p:txBody>
          <a:bodyPr wrap="square" rtlCol="0">
            <a:spAutoFit/>
          </a:bodyPr>
          <a:lstStyle/>
          <a:p>
            <a:pPr algn="r"/>
            <a:r>
              <a:rPr lang="en-US" dirty="0">
                <a:solidFill>
                  <a:schemeClr val="bg1"/>
                </a:solidFill>
                <a:latin typeface="Calibri" panose="020F0502020204030204" pitchFamily="34" charset="0"/>
              </a:rPr>
              <a:t>(2)</a:t>
            </a:r>
          </a:p>
        </p:txBody>
      </p:sp>
      <p:pic>
        <p:nvPicPr>
          <p:cNvPr id="7" name="Picture 6">
            <a:extLst>
              <a:ext uri="{FF2B5EF4-FFF2-40B4-BE49-F238E27FC236}">
                <a16:creationId xmlns:a16="http://schemas.microsoft.com/office/drawing/2014/main" id="{00E064A2-AA7C-8E62-A313-8EFA64B9CCF5}"/>
              </a:ext>
            </a:extLst>
          </p:cNvPr>
          <p:cNvPicPr>
            <a:picLocks noChangeAspect="1"/>
          </p:cNvPicPr>
          <p:nvPr/>
        </p:nvPicPr>
        <p:blipFill>
          <a:blip r:embed="rId3"/>
          <a:stretch>
            <a:fillRect/>
          </a:stretch>
        </p:blipFill>
        <p:spPr>
          <a:xfrm>
            <a:off x="2153816" y="2633414"/>
            <a:ext cx="1692269" cy="1452531"/>
          </a:xfrm>
          <a:prstGeom prst="rect">
            <a:avLst/>
          </a:prstGeom>
        </p:spPr>
      </p:pic>
      <p:pic>
        <p:nvPicPr>
          <p:cNvPr id="9" name="Picture 8">
            <a:extLst>
              <a:ext uri="{FF2B5EF4-FFF2-40B4-BE49-F238E27FC236}">
                <a16:creationId xmlns:a16="http://schemas.microsoft.com/office/drawing/2014/main" id="{5F2CABFE-C8BF-A957-B164-DA7B4C160F53}"/>
              </a:ext>
            </a:extLst>
          </p:cNvPr>
          <p:cNvPicPr>
            <a:picLocks noChangeAspect="1"/>
          </p:cNvPicPr>
          <p:nvPr/>
        </p:nvPicPr>
        <p:blipFill>
          <a:blip r:embed="rId4"/>
          <a:stretch>
            <a:fillRect/>
          </a:stretch>
        </p:blipFill>
        <p:spPr>
          <a:xfrm>
            <a:off x="6867330" y="1107996"/>
            <a:ext cx="3882308" cy="3833605"/>
          </a:xfrm>
          <a:prstGeom prst="rect">
            <a:avLst/>
          </a:prstGeom>
        </p:spPr>
      </p:pic>
      <p:sp>
        <p:nvSpPr>
          <p:cNvPr id="4" name="TextBox 3">
            <a:extLst>
              <a:ext uri="{FF2B5EF4-FFF2-40B4-BE49-F238E27FC236}">
                <a16:creationId xmlns:a16="http://schemas.microsoft.com/office/drawing/2014/main" id="{2A8C4101-196B-25EE-47FA-44BDF162A300}"/>
              </a:ext>
            </a:extLst>
          </p:cNvPr>
          <p:cNvSpPr txBox="1"/>
          <p:nvPr/>
        </p:nvSpPr>
        <p:spPr>
          <a:xfrm>
            <a:off x="6908931" y="5203741"/>
            <a:ext cx="4772996" cy="1477328"/>
          </a:xfrm>
          <a:prstGeom prst="rect">
            <a:avLst/>
          </a:prstGeom>
          <a:noFill/>
        </p:spPr>
        <p:txBody>
          <a:bodyPr wrap="square">
            <a:spAutoFit/>
          </a:bodyPr>
          <a:lstStyle/>
          <a:p>
            <a:r>
              <a:rPr lang="en-US" b="0" i="0" dirty="0">
                <a:solidFill>
                  <a:schemeClr val="bg1"/>
                </a:solidFill>
                <a:effectLst/>
                <a:latin typeface="Calibri" panose="020F0502020204030204" pitchFamily="34" charset="0"/>
                <a:cs typeface="Calibri" panose="020F0502020204030204" pitchFamily="34" charset="0"/>
              </a:rPr>
              <a:t>The Israelites kept the brass serpent. They eventually began to worship it and “burn incense to it”, forgetting the symbolism and true source of healing, the Lord. Hezekiah wanted to eliminate all forms of idolatry in Judah.</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678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Trust in the Lord</a:t>
            </a:r>
          </a:p>
        </p:txBody>
      </p:sp>
      <p:sp>
        <p:nvSpPr>
          <p:cNvPr id="54" name="TextBox 53"/>
          <p:cNvSpPr txBox="1"/>
          <p:nvPr/>
        </p:nvSpPr>
        <p:spPr>
          <a:xfrm>
            <a:off x="0" y="6488668"/>
            <a:ext cx="1752600" cy="369332"/>
          </a:xfrm>
          <a:prstGeom prst="rect">
            <a:avLst/>
          </a:prstGeom>
          <a:noFill/>
        </p:spPr>
        <p:txBody>
          <a:bodyPr wrap="square" rtlCol="0">
            <a:spAutoFit/>
          </a:bodyPr>
          <a:lstStyle/>
          <a:p>
            <a:r>
              <a:rPr lang="en-US" dirty="0">
                <a:solidFill>
                  <a:schemeClr val="bg1"/>
                </a:solidFill>
                <a:latin typeface="Calibri" panose="020F0502020204030204" pitchFamily="34" charset="0"/>
              </a:rPr>
              <a:t>2 Kings 18:4-5</a:t>
            </a:r>
          </a:p>
        </p:txBody>
      </p:sp>
      <p:grpSp>
        <p:nvGrpSpPr>
          <p:cNvPr id="8" name="Group 7"/>
          <p:cNvGrpSpPr/>
          <p:nvPr/>
        </p:nvGrpSpPr>
        <p:grpSpPr>
          <a:xfrm>
            <a:off x="7040619" y="3429000"/>
            <a:ext cx="3505068" cy="2501531"/>
            <a:chOff x="228600" y="381000"/>
            <a:chExt cx="3505068" cy="2501531"/>
          </a:xfrm>
        </p:grpSpPr>
        <p:grpSp>
          <p:nvGrpSpPr>
            <p:cNvPr id="9" name="Group 8"/>
            <p:cNvGrpSpPr/>
            <p:nvPr/>
          </p:nvGrpSpPr>
          <p:grpSpPr>
            <a:xfrm>
              <a:off x="228600" y="381000"/>
              <a:ext cx="3505068" cy="2501531"/>
              <a:chOff x="534986" y="381000"/>
              <a:chExt cx="2637111" cy="2501531"/>
            </a:xfrm>
          </p:grpSpPr>
          <p:sp>
            <p:nvSpPr>
              <p:cNvPr id="11" name="Rectangle 10"/>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2" name="Group 11"/>
              <p:cNvGrpSpPr/>
              <p:nvPr/>
            </p:nvGrpSpPr>
            <p:grpSpPr>
              <a:xfrm>
                <a:off x="534986" y="384805"/>
                <a:ext cx="457200" cy="2497726"/>
                <a:chOff x="533400" y="381000"/>
                <a:chExt cx="457200" cy="2497726"/>
              </a:xfrm>
            </p:grpSpPr>
            <p:sp>
              <p:nvSpPr>
                <p:cNvPr id="18" name="Oval 17"/>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9" name="Rounded Rectangle 18"/>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0" name="Oval 19"/>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1" name="Oval 2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13" name="Group 12"/>
              <p:cNvGrpSpPr/>
              <p:nvPr/>
            </p:nvGrpSpPr>
            <p:grpSpPr>
              <a:xfrm>
                <a:off x="2714897" y="381000"/>
                <a:ext cx="457200" cy="2497726"/>
                <a:chOff x="2714897" y="457200"/>
                <a:chExt cx="457200" cy="2497726"/>
              </a:xfrm>
            </p:grpSpPr>
            <p:sp>
              <p:nvSpPr>
                <p:cNvPr id="14" name="Oval 13"/>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Rounded Rectangle 14"/>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6" name="Oval 15"/>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7" name="Oval 16"/>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sp>
          <p:nvSpPr>
            <p:cNvPr id="10" name="Rectangle 9"/>
            <p:cNvSpPr/>
            <p:nvPr/>
          </p:nvSpPr>
          <p:spPr>
            <a:xfrm>
              <a:off x="843492" y="1132441"/>
              <a:ext cx="2293346" cy="1077218"/>
            </a:xfrm>
            <a:prstGeom prst="rect">
              <a:avLst/>
            </a:prstGeom>
          </p:spPr>
          <p:txBody>
            <a:bodyPr wrap="square">
              <a:spAutoFit/>
            </a:bodyPr>
            <a:lstStyle/>
            <a:p>
              <a:pPr algn="ctr"/>
              <a:r>
                <a:rPr lang="en-US" sz="1600" b="1" dirty="0">
                  <a:latin typeface="Calibri" panose="020F0502020204030204" pitchFamily="34" charset="0"/>
                </a:rPr>
                <a:t>As we trust in the Lord and keep His commandments, then He will be with us</a:t>
              </a:r>
              <a:endParaRPr lang="en-US" sz="1600" i="1" dirty="0">
                <a:latin typeface="Calibri" panose="020F0502020204030204" pitchFamily="34" charset="0"/>
              </a:endParaRPr>
            </a:p>
          </p:txBody>
        </p:sp>
      </p:grpSp>
      <p:sp>
        <p:nvSpPr>
          <p:cNvPr id="22" name="Rectangle 21"/>
          <p:cNvSpPr/>
          <p:nvPr/>
        </p:nvSpPr>
        <p:spPr>
          <a:xfrm>
            <a:off x="650641" y="1142004"/>
            <a:ext cx="4071256" cy="1200329"/>
          </a:xfrm>
          <a:prstGeom prst="rect">
            <a:avLst/>
          </a:prstGeom>
        </p:spPr>
        <p:txBody>
          <a:bodyPr wrap="square">
            <a:spAutoFit/>
          </a:bodyPr>
          <a:lstStyle/>
          <a:p>
            <a:r>
              <a:rPr lang="en-US" b="1" i="1" dirty="0">
                <a:solidFill>
                  <a:srgbClr val="FFFF00"/>
                </a:solidFill>
                <a:effectLst/>
                <a:latin typeface="Calibri" panose="020F0502020204030204" pitchFamily="34" charset="0"/>
              </a:rPr>
              <a:t>He trusted in the </a:t>
            </a:r>
            <a:r>
              <a:rPr lang="en-US" b="1" i="1" cap="small" dirty="0">
                <a:solidFill>
                  <a:srgbClr val="FFFF00"/>
                </a:solidFill>
                <a:effectLst/>
                <a:latin typeface="Calibri" panose="020F0502020204030204" pitchFamily="34" charset="0"/>
              </a:rPr>
              <a:t>Lord</a:t>
            </a:r>
            <a:r>
              <a:rPr lang="en-US" b="1" i="1" dirty="0">
                <a:solidFill>
                  <a:srgbClr val="FFFF00"/>
                </a:solidFill>
                <a:effectLst/>
                <a:latin typeface="Calibri" panose="020F0502020204030204" pitchFamily="34" charset="0"/>
              </a:rPr>
              <a:t> God of Israel; so that after him was none like him among all the kings of Judah, nor any that were before him.</a:t>
            </a:r>
            <a:endParaRPr lang="en-US" b="1" i="1" dirty="0">
              <a:solidFill>
                <a:srgbClr val="FFFF00"/>
              </a:solidFill>
              <a:latin typeface="Calibri" panose="020F0502020204030204" pitchFamily="34" charset="0"/>
            </a:endParaRPr>
          </a:p>
        </p:txBody>
      </p:sp>
      <p:pic>
        <p:nvPicPr>
          <p:cNvPr id="2" name="Picture 1">
            <a:extLst>
              <a:ext uri="{FF2B5EF4-FFF2-40B4-BE49-F238E27FC236}">
                <a16:creationId xmlns:a16="http://schemas.microsoft.com/office/drawing/2014/main" id="{AB466D71-2229-D767-5229-D33A75FAAD03}"/>
              </a:ext>
            </a:extLst>
          </p:cNvPr>
          <p:cNvPicPr>
            <a:picLocks noChangeAspect="1"/>
          </p:cNvPicPr>
          <p:nvPr/>
        </p:nvPicPr>
        <p:blipFill>
          <a:blip r:embed="rId3"/>
          <a:stretch>
            <a:fillRect/>
          </a:stretch>
        </p:blipFill>
        <p:spPr>
          <a:xfrm>
            <a:off x="1602648" y="2376341"/>
            <a:ext cx="4782217" cy="3639058"/>
          </a:xfrm>
          <a:prstGeom prst="rect">
            <a:avLst/>
          </a:prstGeom>
        </p:spPr>
      </p:pic>
    </p:spTree>
    <p:extLst>
      <p:ext uri="{BB962C8B-B14F-4D97-AF65-F5344CB8AC3E}">
        <p14:creationId xmlns:p14="http://schemas.microsoft.com/office/powerpoint/2010/main" val="70138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Meanwhile in Israel</a:t>
            </a:r>
          </a:p>
        </p:txBody>
      </p:sp>
      <p:sp>
        <p:nvSpPr>
          <p:cNvPr id="54" name="TextBox 53"/>
          <p:cNvSpPr txBox="1"/>
          <p:nvPr/>
        </p:nvSpPr>
        <p:spPr>
          <a:xfrm>
            <a:off x="0" y="6488668"/>
            <a:ext cx="1752600" cy="369332"/>
          </a:xfrm>
          <a:prstGeom prst="rect">
            <a:avLst/>
          </a:prstGeom>
          <a:noFill/>
        </p:spPr>
        <p:txBody>
          <a:bodyPr wrap="square" rtlCol="0">
            <a:spAutoFit/>
          </a:bodyPr>
          <a:lstStyle/>
          <a:p>
            <a:pPr algn="r"/>
            <a:r>
              <a:rPr lang="en-US" dirty="0">
                <a:solidFill>
                  <a:schemeClr val="bg1"/>
                </a:solidFill>
                <a:latin typeface="Calibri" panose="020F0502020204030204" pitchFamily="34" charset="0"/>
              </a:rPr>
              <a:t>2 Kings 18:9-12</a:t>
            </a:r>
          </a:p>
        </p:txBody>
      </p:sp>
      <p:sp>
        <p:nvSpPr>
          <p:cNvPr id="22" name="Rectangle 21"/>
          <p:cNvSpPr/>
          <p:nvPr/>
        </p:nvSpPr>
        <p:spPr>
          <a:xfrm>
            <a:off x="541999" y="1127240"/>
            <a:ext cx="4569828" cy="1477328"/>
          </a:xfrm>
          <a:prstGeom prst="rect">
            <a:avLst/>
          </a:prstGeom>
        </p:spPr>
        <p:txBody>
          <a:bodyPr wrap="square">
            <a:spAutoFit/>
          </a:bodyPr>
          <a:lstStyle/>
          <a:p>
            <a:r>
              <a:rPr lang="en-US" dirty="0">
                <a:solidFill>
                  <a:schemeClr val="bg1"/>
                </a:solidFill>
                <a:latin typeface="Calibri" panose="020F0502020204030204" pitchFamily="34" charset="0"/>
              </a:rPr>
              <a:t>Assyria conquered the Northern Kingdom of Israel—the 10 tribes who mostly lived in the regions of Samaria and Galilee</a:t>
            </a:r>
            <a:r>
              <a:rPr lang="en-US" i="1" dirty="0">
                <a:solidFill>
                  <a:schemeClr val="bg1"/>
                </a:solidFill>
                <a:latin typeface="Calibri" panose="020F0502020204030204" pitchFamily="34" charset="0"/>
              </a:rPr>
              <a:t>—“because they obeyed not the voice of the Lord their God but transgressed his covenant.”</a:t>
            </a:r>
            <a:endParaRPr lang="en-US" b="1" i="1" dirty="0">
              <a:solidFill>
                <a:schemeClr val="bg1"/>
              </a:solidFill>
              <a:latin typeface="Calibri" panose="020F0502020204030204" pitchFamily="34" charset="0"/>
            </a:endParaRPr>
          </a:p>
        </p:txBody>
      </p:sp>
      <p:sp>
        <p:nvSpPr>
          <p:cNvPr id="2" name="Rectangle 1"/>
          <p:cNvSpPr/>
          <p:nvPr/>
        </p:nvSpPr>
        <p:spPr>
          <a:xfrm>
            <a:off x="614284" y="3198167"/>
            <a:ext cx="6096000" cy="1200329"/>
          </a:xfrm>
          <a:prstGeom prst="rect">
            <a:avLst/>
          </a:prstGeom>
        </p:spPr>
        <p:txBody>
          <a:bodyPr>
            <a:spAutoFit/>
          </a:bodyPr>
          <a:lstStyle/>
          <a:p>
            <a:r>
              <a:rPr lang="en-US" dirty="0">
                <a:solidFill>
                  <a:schemeClr val="bg1"/>
                </a:solidFill>
                <a:latin typeface="Calibri" panose="020F0502020204030204" pitchFamily="34" charset="0"/>
              </a:rPr>
              <a:t>About seven years after the Assyrian king Sargon (who succeeded </a:t>
            </a:r>
            <a:r>
              <a:rPr lang="en-US" dirty="0" err="1">
                <a:solidFill>
                  <a:schemeClr val="bg1"/>
                </a:solidFill>
                <a:latin typeface="Calibri" panose="020F0502020204030204" pitchFamily="34" charset="0"/>
              </a:rPr>
              <a:t>Shalmaneser</a:t>
            </a:r>
            <a:r>
              <a:rPr lang="en-US" dirty="0">
                <a:solidFill>
                  <a:schemeClr val="bg1"/>
                </a:solidFill>
                <a:latin typeface="Calibri" panose="020F0502020204030204" pitchFamily="34" charset="0"/>
              </a:rPr>
              <a:t> conquered the Northern Kingdom of Israel and carried the people away into captivity, Sennacherib succeeded him as the king, (722 BC)</a:t>
            </a:r>
          </a:p>
        </p:txBody>
      </p:sp>
      <p:sp>
        <p:nvSpPr>
          <p:cNvPr id="3" name="Rectangle 2"/>
          <p:cNvSpPr/>
          <p:nvPr/>
        </p:nvSpPr>
        <p:spPr>
          <a:xfrm>
            <a:off x="2995015" y="5288338"/>
            <a:ext cx="7954570" cy="1200329"/>
          </a:xfrm>
          <a:prstGeom prst="rect">
            <a:avLst/>
          </a:prstGeom>
        </p:spPr>
        <p:txBody>
          <a:bodyPr wrap="square">
            <a:spAutoFit/>
          </a:bodyPr>
          <a:lstStyle/>
          <a:p>
            <a:r>
              <a:rPr lang="en-US" dirty="0">
                <a:solidFill>
                  <a:schemeClr val="bg1"/>
                </a:solidFill>
                <a:latin typeface="Calibri" panose="020F0502020204030204" pitchFamily="34" charset="0"/>
              </a:rPr>
              <a:t>Sennacherib planned to conquer Jerusalem—the capital of the kingdom of Judah. The Assyrian army appeared to be unstoppable. They had a reputation of viciously desolating the lands and torturing the people they conquered, thus inspiring fear in those who opposed them.</a:t>
            </a:r>
          </a:p>
        </p:txBody>
      </p:sp>
      <p:pic>
        <p:nvPicPr>
          <p:cNvPr id="2052" name="Picture 4" descr="http://www.livius.org/a/1/mesopotamia/sennacherib_louv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432" y="4505293"/>
            <a:ext cx="1788379" cy="19921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a/a7/Deportation_of_Jews_by_Assyrians.svg/2000px-Deportation_of_Jews_by_Assyrians.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0284" y="1127240"/>
            <a:ext cx="5105398" cy="3599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30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Isaiah’s Prophecy</a:t>
            </a:r>
          </a:p>
        </p:txBody>
      </p:sp>
      <p:sp>
        <p:nvSpPr>
          <p:cNvPr id="54" name="TextBox 53"/>
          <p:cNvSpPr txBox="1"/>
          <p:nvPr/>
        </p:nvSpPr>
        <p:spPr>
          <a:xfrm>
            <a:off x="0" y="6488668"/>
            <a:ext cx="1752600" cy="369332"/>
          </a:xfrm>
          <a:prstGeom prst="rect">
            <a:avLst/>
          </a:prstGeom>
          <a:noFill/>
        </p:spPr>
        <p:txBody>
          <a:bodyPr wrap="square" rtlCol="0">
            <a:spAutoFit/>
          </a:bodyPr>
          <a:lstStyle/>
          <a:p>
            <a:pPr algn="r"/>
            <a:r>
              <a:rPr lang="en-US" dirty="0">
                <a:solidFill>
                  <a:schemeClr val="bg1"/>
                </a:solidFill>
                <a:latin typeface="Calibri" panose="020F0502020204030204" pitchFamily="34" charset="0"/>
              </a:rPr>
              <a:t>Isaiah 10:28-32</a:t>
            </a:r>
          </a:p>
        </p:txBody>
      </p:sp>
      <p:sp>
        <p:nvSpPr>
          <p:cNvPr id="22" name="Rectangle 21"/>
          <p:cNvSpPr/>
          <p:nvPr/>
        </p:nvSpPr>
        <p:spPr>
          <a:xfrm>
            <a:off x="541999" y="1127240"/>
            <a:ext cx="4071256" cy="646331"/>
          </a:xfrm>
          <a:prstGeom prst="rect">
            <a:avLst/>
          </a:prstGeom>
        </p:spPr>
        <p:txBody>
          <a:bodyPr wrap="square">
            <a:spAutoFit/>
          </a:bodyPr>
          <a:lstStyle/>
          <a:p>
            <a:r>
              <a:rPr lang="en-US" dirty="0">
                <a:solidFill>
                  <a:schemeClr val="bg1"/>
                </a:solidFill>
                <a:latin typeface="Calibri" panose="020F0502020204030204" pitchFamily="34" charset="0"/>
              </a:rPr>
              <a:t>The prophet Isaiah prophesied of the Assyrian invasion</a:t>
            </a:r>
            <a:endParaRPr lang="en-US" b="1" i="1" dirty="0">
              <a:solidFill>
                <a:schemeClr val="bg1"/>
              </a:solidFill>
              <a:latin typeface="Calibri" panose="020F0502020204030204" pitchFamily="34" charset="0"/>
            </a:endParaRPr>
          </a:p>
        </p:txBody>
      </p:sp>
      <p:sp>
        <p:nvSpPr>
          <p:cNvPr id="4" name="Rectangle 3"/>
          <p:cNvSpPr/>
          <p:nvPr/>
        </p:nvSpPr>
        <p:spPr>
          <a:xfrm>
            <a:off x="879793" y="1995963"/>
            <a:ext cx="6096000" cy="4247317"/>
          </a:xfrm>
          <a:prstGeom prst="rect">
            <a:avLst/>
          </a:prstGeom>
        </p:spPr>
        <p:txBody>
          <a:bodyPr>
            <a:spAutoFit/>
          </a:bodyPr>
          <a:lstStyle/>
          <a:p>
            <a:pPr fontAlgn="base"/>
            <a:r>
              <a:rPr lang="en-US" dirty="0">
                <a:solidFill>
                  <a:srgbClr val="FFFF00"/>
                </a:solidFill>
                <a:latin typeface="Calibri" panose="020F0502020204030204" pitchFamily="34" charset="0"/>
              </a:rPr>
              <a:t>He is come to </a:t>
            </a:r>
            <a:r>
              <a:rPr lang="en-US" dirty="0" err="1">
                <a:solidFill>
                  <a:srgbClr val="FFFF00"/>
                </a:solidFill>
                <a:latin typeface="Calibri" panose="020F0502020204030204" pitchFamily="34" charset="0"/>
              </a:rPr>
              <a:t>Aiath</a:t>
            </a:r>
            <a:r>
              <a:rPr lang="en-US" dirty="0">
                <a:solidFill>
                  <a:srgbClr val="FFFF00"/>
                </a:solidFill>
                <a:latin typeface="Calibri" panose="020F0502020204030204" pitchFamily="34" charset="0"/>
              </a:rPr>
              <a:t>, he is passed to </a:t>
            </a:r>
            <a:r>
              <a:rPr lang="en-US" dirty="0" err="1">
                <a:solidFill>
                  <a:srgbClr val="FFFF00"/>
                </a:solidFill>
                <a:latin typeface="Calibri" panose="020F0502020204030204" pitchFamily="34" charset="0"/>
              </a:rPr>
              <a:t>Migron</a:t>
            </a:r>
            <a:r>
              <a:rPr lang="en-US" dirty="0">
                <a:solidFill>
                  <a:srgbClr val="FFFF00"/>
                </a:solidFill>
                <a:latin typeface="Calibri" panose="020F0502020204030204" pitchFamily="34" charset="0"/>
              </a:rPr>
              <a:t>; at </a:t>
            </a:r>
            <a:r>
              <a:rPr lang="en-US" dirty="0" err="1">
                <a:solidFill>
                  <a:srgbClr val="FFFF00"/>
                </a:solidFill>
                <a:latin typeface="Calibri" panose="020F0502020204030204" pitchFamily="34" charset="0"/>
              </a:rPr>
              <a:t>Michmash</a:t>
            </a:r>
            <a:r>
              <a:rPr lang="en-US" dirty="0">
                <a:solidFill>
                  <a:srgbClr val="FFFF00"/>
                </a:solidFill>
                <a:latin typeface="Calibri" panose="020F0502020204030204" pitchFamily="34" charset="0"/>
              </a:rPr>
              <a:t> he hath laid up his carriages:</a:t>
            </a:r>
          </a:p>
          <a:p>
            <a:pPr fontAlgn="base"/>
            <a:endParaRPr lang="en-US" dirty="0">
              <a:solidFill>
                <a:srgbClr val="FFFF00"/>
              </a:solidFill>
              <a:latin typeface="Calibri" panose="020F0502020204030204" pitchFamily="34" charset="0"/>
            </a:endParaRPr>
          </a:p>
          <a:p>
            <a:pPr fontAlgn="base"/>
            <a:r>
              <a:rPr lang="en-US" dirty="0">
                <a:solidFill>
                  <a:srgbClr val="FFFF00"/>
                </a:solidFill>
                <a:latin typeface="Calibri" panose="020F0502020204030204" pitchFamily="34" charset="0"/>
              </a:rPr>
              <a:t>They are gone over the passage: they have taken up their lodging at </a:t>
            </a:r>
            <a:r>
              <a:rPr lang="en-US" dirty="0" err="1">
                <a:solidFill>
                  <a:srgbClr val="FFFF00"/>
                </a:solidFill>
                <a:latin typeface="Calibri" panose="020F0502020204030204" pitchFamily="34" charset="0"/>
              </a:rPr>
              <a:t>Geba</a:t>
            </a:r>
            <a:r>
              <a:rPr lang="en-US" dirty="0">
                <a:solidFill>
                  <a:srgbClr val="FFFF00"/>
                </a:solidFill>
                <a:latin typeface="Calibri" panose="020F0502020204030204" pitchFamily="34" charset="0"/>
              </a:rPr>
              <a:t>; Ramah is afraid; </a:t>
            </a:r>
            <a:r>
              <a:rPr lang="en-US" dirty="0" err="1">
                <a:solidFill>
                  <a:srgbClr val="FFFF00"/>
                </a:solidFill>
                <a:latin typeface="Calibri" panose="020F0502020204030204" pitchFamily="34" charset="0"/>
              </a:rPr>
              <a:t>Gibeah</a:t>
            </a:r>
            <a:r>
              <a:rPr lang="en-US" dirty="0">
                <a:solidFill>
                  <a:srgbClr val="FFFF00"/>
                </a:solidFill>
                <a:latin typeface="Calibri" panose="020F0502020204030204" pitchFamily="34" charset="0"/>
              </a:rPr>
              <a:t> of Saul is fled.</a:t>
            </a:r>
          </a:p>
          <a:p>
            <a:pPr fontAlgn="base"/>
            <a:endParaRPr lang="en-US" dirty="0">
              <a:solidFill>
                <a:srgbClr val="FFFF00"/>
              </a:solidFill>
              <a:latin typeface="Calibri" panose="020F0502020204030204" pitchFamily="34" charset="0"/>
            </a:endParaRPr>
          </a:p>
          <a:p>
            <a:pPr fontAlgn="base"/>
            <a:r>
              <a:rPr lang="en-US" dirty="0">
                <a:solidFill>
                  <a:srgbClr val="FFFF00"/>
                </a:solidFill>
                <a:latin typeface="Calibri" panose="020F0502020204030204" pitchFamily="34" charset="0"/>
              </a:rPr>
              <a:t>Lift up thy voice, O daughter of </a:t>
            </a:r>
            <a:r>
              <a:rPr lang="en-US" dirty="0" err="1">
                <a:solidFill>
                  <a:srgbClr val="FFFF00"/>
                </a:solidFill>
                <a:latin typeface="Calibri" panose="020F0502020204030204" pitchFamily="34" charset="0"/>
              </a:rPr>
              <a:t>Gallim</a:t>
            </a:r>
            <a:r>
              <a:rPr lang="en-US" dirty="0">
                <a:solidFill>
                  <a:srgbClr val="FFFF00"/>
                </a:solidFill>
                <a:latin typeface="Calibri" panose="020F0502020204030204" pitchFamily="34" charset="0"/>
              </a:rPr>
              <a:t>: cause it to be heard unto </a:t>
            </a:r>
            <a:r>
              <a:rPr lang="en-US" dirty="0" err="1">
                <a:solidFill>
                  <a:srgbClr val="FFFF00"/>
                </a:solidFill>
                <a:latin typeface="Calibri" panose="020F0502020204030204" pitchFamily="34" charset="0"/>
              </a:rPr>
              <a:t>Laish</a:t>
            </a:r>
            <a:r>
              <a:rPr lang="en-US" dirty="0">
                <a:solidFill>
                  <a:srgbClr val="FFFF00"/>
                </a:solidFill>
                <a:latin typeface="Calibri" panose="020F0502020204030204" pitchFamily="34" charset="0"/>
              </a:rPr>
              <a:t>, O poor </a:t>
            </a:r>
            <a:r>
              <a:rPr lang="en-US" dirty="0" err="1">
                <a:solidFill>
                  <a:srgbClr val="FFFF00"/>
                </a:solidFill>
                <a:latin typeface="Calibri" panose="020F0502020204030204" pitchFamily="34" charset="0"/>
              </a:rPr>
              <a:t>Anathoth</a:t>
            </a:r>
            <a:r>
              <a:rPr lang="en-US" dirty="0">
                <a:solidFill>
                  <a:srgbClr val="FFFF00"/>
                </a:solidFill>
                <a:latin typeface="Calibri" panose="020F0502020204030204" pitchFamily="34" charset="0"/>
              </a:rPr>
              <a:t>.</a:t>
            </a:r>
          </a:p>
          <a:p>
            <a:pPr fontAlgn="base"/>
            <a:endParaRPr lang="en-US" dirty="0">
              <a:solidFill>
                <a:srgbClr val="FFFF00"/>
              </a:solidFill>
              <a:latin typeface="Calibri" panose="020F0502020204030204" pitchFamily="34" charset="0"/>
            </a:endParaRPr>
          </a:p>
          <a:p>
            <a:pPr fontAlgn="base"/>
            <a:r>
              <a:rPr lang="en-US" dirty="0" err="1">
                <a:solidFill>
                  <a:srgbClr val="FFFF00"/>
                </a:solidFill>
                <a:latin typeface="Calibri" panose="020F0502020204030204" pitchFamily="34" charset="0"/>
              </a:rPr>
              <a:t>Madmenah</a:t>
            </a:r>
            <a:r>
              <a:rPr lang="en-US" dirty="0">
                <a:solidFill>
                  <a:srgbClr val="FFFF00"/>
                </a:solidFill>
                <a:latin typeface="Calibri" panose="020F0502020204030204" pitchFamily="34" charset="0"/>
              </a:rPr>
              <a:t> is removed; the inhabitants of </a:t>
            </a:r>
            <a:r>
              <a:rPr lang="en-US" dirty="0" err="1">
                <a:solidFill>
                  <a:srgbClr val="FFFF00"/>
                </a:solidFill>
                <a:latin typeface="Calibri" panose="020F0502020204030204" pitchFamily="34" charset="0"/>
              </a:rPr>
              <a:t>Gebim</a:t>
            </a:r>
            <a:r>
              <a:rPr lang="en-US" dirty="0">
                <a:solidFill>
                  <a:srgbClr val="FFFF00"/>
                </a:solidFill>
                <a:latin typeface="Calibri" panose="020F0502020204030204" pitchFamily="34" charset="0"/>
              </a:rPr>
              <a:t> gather themselves to flee.</a:t>
            </a:r>
          </a:p>
          <a:p>
            <a:pPr fontAlgn="base"/>
            <a:endParaRPr lang="en-US" dirty="0">
              <a:solidFill>
                <a:srgbClr val="FFFF00"/>
              </a:solidFill>
              <a:latin typeface="Calibri" panose="020F0502020204030204" pitchFamily="34" charset="0"/>
            </a:endParaRPr>
          </a:p>
          <a:p>
            <a:pPr fontAlgn="base"/>
            <a:r>
              <a:rPr lang="en-US" dirty="0">
                <a:solidFill>
                  <a:srgbClr val="FFFF00"/>
                </a:solidFill>
                <a:latin typeface="Calibri" panose="020F0502020204030204" pitchFamily="34" charset="0"/>
              </a:rPr>
              <a:t>As yet shall he remain at Nob that day: he shall shake his hand </a:t>
            </a:r>
            <a:r>
              <a:rPr lang="en-US" i="1" dirty="0">
                <a:solidFill>
                  <a:srgbClr val="FFFF00"/>
                </a:solidFill>
                <a:latin typeface="Calibri" panose="020F0502020204030204" pitchFamily="34" charset="0"/>
              </a:rPr>
              <a:t>against</a:t>
            </a:r>
            <a:r>
              <a:rPr lang="en-US" dirty="0">
                <a:solidFill>
                  <a:srgbClr val="FFFF00"/>
                </a:solidFill>
                <a:latin typeface="Calibri" panose="020F0502020204030204" pitchFamily="34" charset="0"/>
              </a:rPr>
              <a:t> the mount of the daughter of Zion, the hill of Jerusalem.</a:t>
            </a:r>
            <a:endParaRPr lang="en-US" b="0" i="0" dirty="0">
              <a:solidFill>
                <a:srgbClr val="FFFF00"/>
              </a:solidFill>
              <a:effectLst/>
              <a:latin typeface="Calibri" panose="020F0502020204030204" pitchFamily="34" charset="0"/>
            </a:endParaRPr>
          </a:p>
        </p:txBody>
      </p:sp>
      <p:pic>
        <p:nvPicPr>
          <p:cNvPr id="11" name="Picture 2" descr="map, Dead Sea and region north of 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5964" y="2063366"/>
            <a:ext cx="3770036" cy="3770036"/>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Summing Junction 6"/>
          <p:cNvSpPr/>
          <p:nvPr/>
        </p:nvSpPr>
        <p:spPr>
          <a:xfrm>
            <a:off x="8392562" y="2381061"/>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Flowchart: Summing Junction 13"/>
          <p:cNvSpPr/>
          <p:nvPr/>
        </p:nvSpPr>
        <p:spPr>
          <a:xfrm>
            <a:off x="8028914" y="2669263"/>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Flowchart: Summing Junction 14"/>
          <p:cNvSpPr/>
          <p:nvPr/>
        </p:nvSpPr>
        <p:spPr>
          <a:xfrm>
            <a:off x="8670429" y="2759797"/>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6" name="Flowchart: Summing Junction 15"/>
          <p:cNvSpPr/>
          <p:nvPr/>
        </p:nvSpPr>
        <p:spPr>
          <a:xfrm>
            <a:off x="8507466" y="3077492"/>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7" name="Flowchart: Summing Junction 16"/>
          <p:cNvSpPr/>
          <p:nvPr/>
        </p:nvSpPr>
        <p:spPr>
          <a:xfrm>
            <a:off x="8174211" y="2993677"/>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Flowchart: Summing Junction 17"/>
          <p:cNvSpPr/>
          <p:nvPr/>
        </p:nvSpPr>
        <p:spPr>
          <a:xfrm>
            <a:off x="8337174" y="3753963"/>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9" name="Flowchart: Summing Junction 18"/>
          <p:cNvSpPr/>
          <p:nvPr/>
        </p:nvSpPr>
        <p:spPr>
          <a:xfrm>
            <a:off x="8588947" y="3801928"/>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0" name="Flowchart: Summing Junction 19"/>
          <p:cNvSpPr/>
          <p:nvPr/>
        </p:nvSpPr>
        <p:spPr>
          <a:xfrm>
            <a:off x="8370596" y="4211597"/>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1" name="Flowchart: Summing Junction 20"/>
          <p:cNvSpPr/>
          <p:nvPr/>
        </p:nvSpPr>
        <p:spPr>
          <a:xfrm>
            <a:off x="8128503" y="3538396"/>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3" name="Flowchart: Summing Junction 22"/>
          <p:cNvSpPr/>
          <p:nvPr/>
        </p:nvSpPr>
        <p:spPr>
          <a:xfrm>
            <a:off x="8530767" y="4029088"/>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Rectangle 7"/>
          <p:cNvSpPr/>
          <p:nvPr/>
        </p:nvSpPr>
        <p:spPr>
          <a:xfrm>
            <a:off x="4331482" y="6112311"/>
            <a:ext cx="7394864" cy="646331"/>
          </a:xfrm>
          <a:prstGeom prst="rect">
            <a:avLst/>
          </a:prstGeom>
        </p:spPr>
        <p:txBody>
          <a:bodyPr wrap="square">
            <a:spAutoFit/>
          </a:bodyPr>
          <a:lstStyle/>
          <a:p>
            <a:r>
              <a:rPr lang="en-US" dirty="0">
                <a:solidFill>
                  <a:schemeClr val="bg1"/>
                </a:solidFill>
                <a:latin typeface="Calibri" panose="020F0502020204030204" pitchFamily="34" charset="0"/>
              </a:rPr>
              <a:t>The city of Nob was less than one mile (1.6 km) north of Jerusalem. This means that the Assyrian army came extremely close to Jerusalem.</a:t>
            </a:r>
          </a:p>
        </p:txBody>
      </p:sp>
    </p:spTree>
    <p:extLst>
      <p:ext uri="{BB962C8B-B14F-4D97-AF65-F5344CB8AC3E}">
        <p14:creationId xmlns:p14="http://schemas.microsoft.com/office/powerpoint/2010/main" val="167198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P spid="17" grpId="0" animBg="1"/>
      <p:bldP spid="18" grpId="0" animBg="1"/>
      <p:bldP spid="19" grpId="0" animBg="1"/>
      <p:bldP spid="20" grpId="0" animBg="1"/>
      <p:bldP spid="21" grpId="0" animBg="1"/>
      <p:bldP spid="23" grpId="0" animBg="1"/>
      <p:bldP spid="8"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5395</Words>
  <Application>Microsoft Office PowerPoint</Application>
  <PresentationFormat>Widescreen</PresentationFormat>
  <Paragraphs>437</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Calibri</vt:lpstr>
      <vt:lpstr>Arial</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35</cp:revision>
  <dcterms:created xsi:type="dcterms:W3CDTF">2016-01-30T02:28:28Z</dcterms:created>
  <dcterms:modified xsi:type="dcterms:W3CDTF">2025-11-05T16:42:19Z</dcterms:modified>
</cp:coreProperties>
</file>