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6" r:id="rId3"/>
    <p:sldId id="280" r:id="rId4"/>
    <p:sldId id="263" r:id="rId5"/>
    <p:sldId id="264" r:id="rId6"/>
    <p:sldId id="281" r:id="rId7"/>
    <p:sldId id="259" r:id="rId8"/>
    <p:sldId id="282" r:id="rId9"/>
    <p:sldId id="283" r:id="rId10"/>
    <p:sldId id="284" r:id="rId11"/>
    <p:sldId id="285" r:id="rId12"/>
    <p:sldId id="286" r:id="rId13"/>
    <p:sldId id="287" r:id="rId14"/>
    <p:sldId id="288" r:id="rId15"/>
    <p:sldId id="289" r:id="rId16"/>
    <p:sldId id="290" r:id="rId17"/>
    <p:sldId id="265" r:id="rId18"/>
    <p:sldId id="266" r:id="rId19"/>
    <p:sldId id="268" r:id="rId20"/>
    <p:sldId id="269" r:id="rId21"/>
    <p:sldId id="270" r:id="rId22"/>
    <p:sldId id="271" r:id="rId23"/>
    <p:sldId id="272" r:id="rId24"/>
    <p:sldId id="273" r:id="rId25"/>
    <p:sldId id="274" r:id="rId26"/>
    <p:sldId id="275" r:id="rId27"/>
    <p:sldId id="262" r:id="rId28"/>
    <p:sldId id="277" r:id="rId29"/>
    <p:sldId id="257" r:id="rId30"/>
    <p:sldId id="276" r:id="rId31"/>
    <p:sldId id="278" r:id="rId32"/>
    <p:sldId id="260" r:id="rId33"/>
    <p:sldId id="279" r:id="rId34"/>
  </p:sldIdLst>
  <p:sldSz cx="12192000" cy="6858000"/>
  <p:notesSz cx="6858000" cy="9144000"/>
  <p:embeddedFontLst>
    <p:embeddedFont>
      <p:font typeface="Abadi" panose="020B0604020202020204" charset="0"/>
      <p:regular r:id="rId35"/>
    </p:embeddedFont>
    <p:embeddedFont>
      <p:font typeface="Georgia" panose="02040502050405020303" pitchFamily="18" charset="0"/>
      <p:regular r:id="rId36"/>
      <p:bold r:id="rId37"/>
      <p:italic r:id="rId38"/>
      <p:boldItalic r:id="rId39"/>
    </p:embeddedFont>
    <p:embeddedFont>
      <p:font typeface="Harrington" panose="04040505050A02020702" pitchFamily="82" charset="0"/>
      <p:regular r:id="rId40"/>
    </p:embeddedFont>
    <p:embeddedFont>
      <p:font typeface="Rockwell" panose="02060603020205020403" pitchFamily="18" charset="0"/>
      <p:regular r:id="rId41"/>
      <p:bold r:id="rId42"/>
      <p:italic r:id="rId43"/>
      <p:boldItalic r:id="rId44"/>
    </p:embeddedFont>
    <p:embeddedFont>
      <p:font typeface="Tw Cen MT" panose="020B0602020104020603"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F34374-B3F6-479D-B01C-E5AE082DDCB3}"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25761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53043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83534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37373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4374-B3F6-479D-B01C-E5AE082DDCB3}"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83286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4374-B3F6-479D-B01C-E5AE082DDCB3}"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419711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4374-B3F6-479D-B01C-E5AE082DDCB3}"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53623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4374-B3F6-479D-B01C-E5AE082DDCB3}"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77894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4374-B3F6-479D-B01C-E5AE082DDCB3}"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198094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34374-B3F6-479D-B01C-E5AE082DDCB3}"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59675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34374-B3F6-479D-B01C-E5AE082DDCB3}"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38570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4374-B3F6-479D-B01C-E5AE082DDCB3}"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13A0A-5989-41DA-9933-E458BCF31776}" type="slidenum">
              <a:rPr lang="en-US" smtClean="0"/>
              <a:t>‹#›</a:t>
            </a:fld>
            <a:endParaRPr lang="en-US"/>
          </a:p>
        </p:txBody>
      </p:sp>
    </p:spTree>
    <p:extLst>
      <p:ext uri="{BB962C8B-B14F-4D97-AF65-F5344CB8AC3E}">
        <p14:creationId xmlns:p14="http://schemas.microsoft.com/office/powerpoint/2010/main" val="2074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3A3BF58A-2D45-4C16-B653-B89C0C65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83235" y="507159"/>
            <a:ext cx="12192000" cy="1015663"/>
          </a:xfrm>
          <a:prstGeom prst="rect">
            <a:avLst/>
          </a:prstGeom>
          <a:noFill/>
        </p:spPr>
        <p:txBody>
          <a:bodyPr wrap="square" rtlCol="0">
            <a:spAutoFit/>
          </a:bodyPr>
          <a:lstStyle/>
          <a:p>
            <a:pPr algn="ctr"/>
            <a:r>
              <a:rPr lang="en-US" sz="6000" dirty="0"/>
              <a:t>1 and 2 Chronicles</a:t>
            </a:r>
          </a:p>
        </p:txBody>
      </p:sp>
      <p:grpSp>
        <p:nvGrpSpPr>
          <p:cNvPr id="5" name="Group 4"/>
          <p:cNvGrpSpPr/>
          <p:nvPr/>
        </p:nvGrpSpPr>
        <p:grpSpPr>
          <a:xfrm>
            <a:off x="430288" y="3604739"/>
            <a:ext cx="11494386" cy="1933218"/>
            <a:chOff x="429028" y="4698565"/>
            <a:chExt cx="11494386" cy="1933218"/>
          </a:xfrm>
        </p:grpSpPr>
        <p:cxnSp>
          <p:nvCxnSpPr>
            <p:cNvPr id="6" name="Straight Connector 5"/>
            <p:cNvCxnSpPr/>
            <p:nvPr/>
          </p:nvCxnSpPr>
          <p:spPr>
            <a:xfrm flipV="1">
              <a:off x="778598" y="4707802"/>
              <a:ext cx="11144816" cy="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29028" y="4698565"/>
              <a:ext cx="699140" cy="1933218"/>
              <a:chOff x="429028" y="4698565"/>
              <a:chExt cx="699140" cy="1933218"/>
            </a:xfrm>
          </p:grpSpPr>
          <p:cxnSp>
            <p:nvCxnSpPr>
              <p:cNvPr id="408" name="Straight Connector 407"/>
              <p:cNvCxnSpPr/>
              <p:nvPr/>
            </p:nvCxnSpPr>
            <p:spPr>
              <a:xfrm flipV="1">
                <a:off x="778598" y="4698565"/>
                <a:ext cx="3371" cy="3985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9" name="Group 408"/>
              <p:cNvGrpSpPr/>
              <p:nvPr/>
            </p:nvGrpSpPr>
            <p:grpSpPr>
              <a:xfrm>
                <a:off x="429028" y="5160954"/>
                <a:ext cx="699140" cy="1470829"/>
                <a:chOff x="6196511" y="1887967"/>
                <a:chExt cx="1565766" cy="3294010"/>
              </a:xfrm>
            </p:grpSpPr>
            <p:grpSp>
              <p:nvGrpSpPr>
                <p:cNvPr id="410" name="Group 409"/>
                <p:cNvGrpSpPr/>
                <p:nvPr/>
              </p:nvGrpSpPr>
              <p:grpSpPr>
                <a:xfrm>
                  <a:off x="6196511" y="1887967"/>
                  <a:ext cx="1565766" cy="3294010"/>
                  <a:chOff x="6196511" y="1887967"/>
                  <a:chExt cx="1565766" cy="3294010"/>
                </a:xfrm>
              </p:grpSpPr>
              <p:sp>
                <p:nvSpPr>
                  <p:cNvPr id="412" name="Oval 411"/>
                  <p:cNvSpPr/>
                  <p:nvPr/>
                </p:nvSpPr>
                <p:spPr>
                  <a:xfrm rot="2387893">
                    <a:off x="6902699" y="4825347"/>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rot="18159777">
                    <a:off x="6521699" y="4825345"/>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p:cNvSpPr/>
                  <p:nvPr/>
                </p:nvSpPr>
                <p:spPr>
                  <a:xfrm>
                    <a:off x="6477000" y="3124200"/>
                    <a:ext cx="990600" cy="1828800"/>
                  </a:xfrm>
                  <a:prstGeom prst="trapezoid">
                    <a:avLst>
                      <a:gd name="adj" fmla="val 2806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p:cNvSpPr/>
                  <p:nvPr/>
                </p:nvSpPr>
                <p:spPr>
                  <a:xfrm rot="2387893">
                    <a:off x="7341126" y="3569341"/>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rot="7204752">
                    <a:off x="6156138" y="3548415"/>
                    <a:ext cx="415962" cy="33521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rapezoid 416"/>
                  <p:cNvSpPr/>
                  <p:nvPr/>
                </p:nvSpPr>
                <p:spPr>
                  <a:xfrm rot="1673599">
                    <a:off x="6340113" y="2896387"/>
                    <a:ext cx="439615" cy="830600"/>
                  </a:xfrm>
                  <a:prstGeom prst="trapezoid">
                    <a:avLst>
                      <a:gd name="adj" fmla="val 399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p:cNvSpPr/>
                  <p:nvPr/>
                </p:nvSpPr>
                <p:spPr>
                  <a:xfrm rot="19808278">
                    <a:off x="7114631" y="2933168"/>
                    <a:ext cx="439615" cy="827580"/>
                  </a:xfrm>
                  <a:prstGeom prst="trapezoid">
                    <a:avLst>
                      <a:gd name="adj" fmla="val 2886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ounded Rectangle 418"/>
                  <p:cNvSpPr/>
                  <p:nvPr/>
                </p:nvSpPr>
                <p:spPr>
                  <a:xfrm>
                    <a:off x="6626469" y="4019774"/>
                    <a:ext cx="615462" cy="15598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ed Rectangle 419"/>
                  <p:cNvSpPr/>
                  <p:nvPr/>
                </p:nvSpPr>
                <p:spPr>
                  <a:xfrm>
                    <a:off x="7033590" y="2927872"/>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420"/>
                  <p:cNvSpPr/>
                  <p:nvPr/>
                </p:nvSpPr>
                <p:spPr>
                  <a:xfrm>
                    <a:off x="6477001" y="2927872"/>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a:off x="6757561" y="2771450"/>
                    <a:ext cx="396447" cy="46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6626469" y="2147944"/>
                    <a:ext cx="615462" cy="93591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loud 423"/>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loud 424"/>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 name="Oval 410"/>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2086264" y="4734936"/>
              <a:ext cx="753895" cy="1839204"/>
              <a:chOff x="2086264" y="4734936"/>
              <a:chExt cx="753895" cy="1839204"/>
            </a:xfrm>
          </p:grpSpPr>
          <p:grpSp>
            <p:nvGrpSpPr>
              <p:cNvPr id="372" name="Group 45"/>
              <p:cNvGrpSpPr/>
              <p:nvPr/>
            </p:nvGrpSpPr>
            <p:grpSpPr>
              <a:xfrm>
                <a:off x="2086264" y="5277038"/>
                <a:ext cx="753895" cy="1297102"/>
                <a:chOff x="838200" y="533400"/>
                <a:chExt cx="2959423" cy="5091789"/>
              </a:xfrm>
            </p:grpSpPr>
            <p:sp>
              <p:nvSpPr>
                <p:cNvPr id="374" name="Oval 373"/>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17"/>
                <p:cNvGrpSpPr/>
                <p:nvPr/>
              </p:nvGrpSpPr>
              <p:grpSpPr>
                <a:xfrm rot="2754858">
                  <a:off x="1366669" y="5020454"/>
                  <a:ext cx="451567" cy="757903"/>
                  <a:chOff x="1676400" y="2133600"/>
                  <a:chExt cx="1447800" cy="2088845"/>
                </a:xfrm>
              </p:grpSpPr>
              <p:sp>
                <p:nvSpPr>
                  <p:cNvPr id="405" name="Oval 14"/>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Moon 15"/>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Moon 16"/>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8"/>
                <p:cNvGrpSpPr/>
                <p:nvPr/>
              </p:nvGrpSpPr>
              <p:grpSpPr>
                <a:xfrm rot="18845142" flipH="1">
                  <a:off x="2094336" y="4964730"/>
                  <a:ext cx="451567" cy="757903"/>
                  <a:chOff x="1676400" y="2133600"/>
                  <a:chExt cx="1447800" cy="2088845"/>
                </a:xfrm>
              </p:grpSpPr>
              <p:sp>
                <p:nvSpPr>
                  <p:cNvPr id="402" name="Oval 401"/>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Moon 20"/>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Moon 403"/>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9" name="Oval 378"/>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379"/>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Trapezoid 380"/>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rapezoid 381"/>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Isosceles Triangle 5"/>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rapezoid 384"/>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rapezoid 385"/>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rot="21206386">
                  <a:off x="1876830" y="1904455"/>
                  <a:ext cx="319933" cy="2530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43"/>
                <p:cNvGrpSpPr/>
                <p:nvPr/>
              </p:nvGrpSpPr>
              <p:grpSpPr>
                <a:xfrm rot="19025436">
                  <a:off x="2146207" y="3548341"/>
                  <a:ext cx="1651416" cy="462197"/>
                  <a:chOff x="3505200" y="1981200"/>
                  <a:chExt cx="2138597" cy="749508"/>
                </a:xfrm>
              </p:grpSpPr>
              <p:grpSp>
                <p:nvGrpSpPr>
                  <p:cNvPr id="394" name="Group 38"/>
                  <p:cNvGrpSpPr/>
                  <p:nvPr/>
                </p:nvGrpSpPr>
                <p:grpSpPr>
                  <a:xfrm>
                    <a:off x="3505200" y="1981200"/>
                    <a:ext cx="2133600" cy="381000"/>
                    <a:chOff x="3505200" y="1981200"/>
                    <a:chExt cx="2133600" cy="381000"/>
                  </a:xfrm>
                </p:grpSpPr>
                <p:sp>
                  <p:nvSpPr>
                    <p:cNvPr id="399" name="Rounded Rectangle 398"/>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39"/>
                  <p:cNvGrpSpPr/>
                  <p:nvPr/>
                </p:nvGrpSpPr>
                <p:grpSpPr>
                  <a:xfrm>
                    <a:off x="3510197" y="2349708"/>
                    <a:ext cx="2133600" cy="381000"/>
                    <a:chOff x="3505200" y="1981200"/>
                    <a:chExt cx="2133600" cy="381000"/>
                  </a:xfrm>
                </p:grpSpPr>
                <p:sp>
                  <p:nvSpPr>
                    <p:cNvPr id="396" name="Rounded Rectangle 395"/>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3" name="Oval 392"/>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3" name="Straight Connector 372"/>
              <p:cNvCxnSpPr/>
              <p:nvPr/>
            </p:nvCxnSpPr>
            <p:spPr>
              <a:xfrm flipV="1">
                <a:off x="2406439" y="473493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118427" y="4706101"/>
              <a:ext cx="785694" cy="1921411"/>
              <a:chOff x="3118427" y="4706101"/>
              <a:chExt cx="785694" cy="1921411"/>
            </a:xfrm>
          </p:grpSpPr>
          <p:grpSp>
            <p:nvGrpSpPr>
              <p:cNvPr id="346" name="Group 345"/>
              <p:cNvGrpSpPr/>
              <p:nvPr/>
            </p:nvGrpSpPr>
            <p:grpSpPr>
              <a:xfrm>
                <a:off x="3118427" y="5244228"/>
                <a:ext cx="785694" cy="1383284"/>
                <a:chOff x="2819915" y="1752600"/>
                <a:chExt cx="1828315" cy="3418171"/>
              </a:xfrm>
            </p:grpSpPr>
            <p:sp>
              <p:nvSpPr>
                <p:cNvPr id="348" name="Oval 347"/>
                <p:cNvSpPr/>
                <p:nvPr/>
              </p:nvSpPr>
              <p:spPr>
                <a:xfrm rot="18750594">
                  <a:off x="2730166" y="3973630"/>
                  <a:ext cx="495049" cy="315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rot="13837370">
                  <a:off x="4266445" y="3913867"/>
                  <a:ext cx="466190" cy="2973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rot="20039060">
                  <a:off x="3276597" y="4888540"/>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rot="1560940" flipH="1">
                  <a:off x="3733799" y="4888541"/>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p:cNvSpPr/>
                <p:nvPr/>
              </p:nvSpPr>
              <p:spPr>
                <a:xfrm rot="19906957">
                  <a:off x="4010242" y="2953783"/>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p:cNvSpPr/>
                <p:nvPr/>
              </p:nvSpPr>
              <p:spPr>
                <a:xfrm rot="1389622">
                  <a:off x="2908202" y="3030636"/>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rapezoid 354"/>
                <p:cNvSpPr/>
                <p:nvPr/>
              </p:nvSpPr>
              <p:spPr>
                <a:xfrm>
                  <a:off x="3085922" y="2971800"/>
                  <a:ext cx="1295400" cy="16764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355"/>
                <p:cNvSpPr/>
                <p:nvPr/>
              </p:nvSpPr>
              <p:spPr>
                <a:xfrm rot="20436617">
                  <a:off x="4113995" y="2137096"/>
                  <a:ext cx="366715"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p:cNvSpPr/>
                <p:nvPr/>
              </p:nvSpPr>
              <p:spPr>
                <a:xfrm rot="20233135">
                  <a:off x="4160231" y="2054421"/>
                  <a:ext cx="320959" cy="972688"/>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3314522" y="2057400"/>
                  <a:ext cx="8382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p:cNvSpPr/>
                <p:nvPr/>
              </p:nvSpPr>
              <p:spPr>
                <a:xfrm rot="20688057">
                  <a:off x="4027020" y="1997857"/>
                  <a:ext cx="287694" cy="12039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rot="1211022">
                  <a:off x="3034376" y="2186849"/>
                  <a:ext cx="295679"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rot="1211022">
                  <a:off x="2992481" y="2062395"/>
                  <a:ext cx="204015" cy="117276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3159">
                  <a:off x="3083851" y="2079628"/>
                  <a:ext cx="336271" cy="1000844"/>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3238322" y="1752600"/>
                  <a:ext cx="990600" cy="609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Moon 363"/>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loud 364"/>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3556125" y="2776016"/>
                  <a:ext cx="323093" cy="1715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7" name="Straight Connector 346"/>
              <p:cNvCxnSpPr/>
              <p:nvPr/>
            </p:nvCxnSpPr>
            <p:spPr>
              <a:xfrm flipV="1">
                <a:off x="3483606"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655070" y="4706101"/>
              <a:ext cx="611032" cy="1846340"/>
              <a:chOff x="4304986" y="4724064"/>
              <a:chExt cx="611032" cy="1846340"/>
            </a:xfrm>
          </p:grpSpPr>
          <p:grpSp>
            <p:nvGrpSpPr>
              <p:cNvPr id="321" name="Group 88"/>
              <p:cNvGrpSpPr/>
              <p:nvPr/>
            </p:nvGrpSpPr>
            <p:grpSpPr>
              <a:xfrm>
                <a:off x="4304986" y="5314394"/>
                <a:ext cx="611032" cy="1256010"/>
                <a:chOff x="3048000" y="304800"/>
                <a:chExt cx="2743200" cy="5638800"/>
              </a:xfrm>
            </p:grpSpPr>
            <p:sp>
              <p:nvSpPr>
                <p:cNvPr id="323" name="Oval 322"/>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loud 330"/>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loud 331"/>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rapezoid 333"/>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5" name="Group 18"/>
                <p:cNvGrpSpPr/>
                <p:nvPr/>
              </p:nvGrpSpPr>
              <p:grpSpPr>
                <a:xfrm rot="1104790">
                  <a:off x="3865411" y="2816104"/>
                  <a:ext cx="1752600" cy="2011504"/>
                  <a:chOff x="5638800" y="3962400"/>
                  <a:chExt cx="1752600" cy="1676400"/>
                </a:xfrm>
              </p:grpSpPr>
              <p:sp>
                <p:nvSpPr>
                  <p:cNvPr id="342"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lowchart: Delay 342"/>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Delay 343"/>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23"/>
                <p:cNvGrpSpPr/>
                <p:nvPr/>
              </p:nvGrpSpPr>
              <p:grpSpPr>
                <a:xfrm>
                  <a:off x="4679748" y="1988912"/>
                  <a:ext cx="1111452" cy="2049688"/>
                  <a:chOff x="4755948" y="2903312"/>
                  <a:chExt cx="1111452" cy="2049688"/>
                </a:xfrm>
              </p:grpSpPr>
              <p:sp>
                <p:nvSpPr>
                  <p:cNvPr id="339" name="Oval 338"/>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Cloud 336"/>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rot="5225831">
                  <a:off x="4285607" y="1433870"/>
                  <a:ext cx="189493" cy="3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2" name="Straight Connector 321"/>
              <p:cNvCxnSpPr/>
              <p:nvPr/>
            </p:nvCxnSpPr>
            <p:spPr>
              <a:xfrm flipV="1">
                <a:off x="4616775" y="4724064"/>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459494" y="4698565"/>
              <a:ext cx="729007" cy="1902783"/>
              <a:chOff x="4459494" y="4698565"/>
              <a:chExt cx="729007" cy="1902783"/>
            </a:xfrm>
          </p:grpSpPr>
          <p:cxnSp>
            <p:nvCxnSpPr>
              <p:cNvPr id="258" name="Straight Connector 257"/>
              <p:cNvCxnSpPr/>
              <p:nvPr/>
            </p:nvCxnSpPr>
            <p:spPr>
              <a:xfrm flipV="1">
                <a:off x="4797943" y="4698565"/>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9" name="Group 258"/>
              <p:cNvGrpSpPr/>
              <p:nvPr/>
            </p:nvGrpSpPr>
            <p:grpSpPr>
              <a:xfrm>
                <a:off x="4459494" y="5221561"/>
                <a:ext cx="729007" cy="1379787"/>
                <a:chOff x="3810000" y="553998"/>
                <a:chExt cx="1839832" cy="3482238"/>
              </a:xfrm>
            </p:grpSpPr>
            <p:sp>
              <p:nvSpPr>
                <p:cNvPr id="260" name="Cloud 259"/>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Cloud 260"/>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Manual Operation 263"/>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Manual Operation 264"/>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Manual Operation 267"/>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Extract 268"/>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269"/>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62"/>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loud 271"/>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p:cNvGrpSpPr/>
                <p:nvPr/>
              </p:nvGrpSpPr>
              <p:grpSpPr>
                <a:xfrm>
                  <a:off x="4220061" y="818482"/>
                  <a:ext cx="938018" cy="300171"/>
                  <a:chOff x="1756756" y="4876800"/>
                  <a:chExt cx="4088873" cy="1308463"/>
                </a:xfrm>
              </p:grpSpPr>
              <p:grpSp>
                <p:nvGrpSpPr>
                  <p:cNvPr id="307" name="Group 306"/>
                  <p:cNvGrpSpPr/>
                  <p:nvPr/>
                </p:nvGrpSpPr>
                <p:grpSpPr>
                  <a:xfrm>
                    <a:off x="1756756" y="4876800"/>
                    <a:ext cx="1367444" cy="1295400"/>
                    <a:chOff x="1756756" y="4876800"/>
                    <a:chExt cx="1367444" cy="1295400"/>
                  </a:xfrm>
                </p:grpSpPr>
                <p:sp>
                  <p:nvSpPr>
                    <p:cNvPr id="318" name="Quad Arrow Callout 31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Quad Arrow Callout 31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Quad Arrow Callout 31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p:cNvGrpSpPr/>
                  <p:nvPr/>
                </p:nvGrpSpPr>
                <p:grpSpPr>
                  <a:xfrm>
                    <a:off x="3119647" y="4889863"/>
                    <a:ext cx="1367444" cy="1295400"/>
                    <a:chOff x="1756756" y="4876800"/>
                    <a:chExt cx="1367444" cy="1295400"/>
                  </a:xfrm>
                </p:grpSpPr>
                <p:sp>
                  <p:nvSpPr>
                    <p:cNvPr id="315" name="Quad Arrow Callout 31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Quad Arrow Callout 31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Quad Arrow Callout 31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4478185" y="4889863"/>
                    <a:ext cx="1367444" cy="1295400"/>
                    <a:chOff x="1756756" y="4876800"/>
                    <a:chExt cx="1367444" cy="1295400"/>
                  </a:xfrm>
                </p:grpSpPr>
                <p:sp>
                  <p:nvSpPr>
                    <p:cNvPr id="312" name="Quad Arrow Callout 31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Callout 31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Quad Arrow Callout 31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Quad Arrow Callout 309"/>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Callout 310"/>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p:cNvGrpSpPr/>
                <p:nvPr/>
              </p:nvGrpSpPr>
              <p:grpSpPr>
                <a:xfrm rot="17531393">
                  <a:off x="4356564" y="2143638"/>
                  <a:ext cx="938018" cy="300171"/>
                  <a:chOff x="1756756" y="4876800"/>
                  <a:chExt cx="4088873" cy="1308463"/>
                </a:xfrm>
              </p:grpSpPr>
              <p:grpSp>
                <p:nvGrpSpPr>
                  <p:cNvPr id="293" name="Group 292"/>
                  <p:cNvGrpSpPr/>
                  <p:nvPr/>
                </p:nvGrpSpPr>
                <p:grpSpPr>
                  <a:xfrm>
                    <a:off x="1756756" y="4876800"/>
                    <a:ext cx="1367444" cy="1295400"/>
                    <a:chOff x="1756756" y="4876800"/>
                    <a:chExt cx="1367444" cy="1295400"/>
                  </a:xfrm>
                </p:grpSpPr>
                <p:sp>
                  <p:nvSpPr>
                    <p:cNvPr id="304" name="Quad Arrow Callout 30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Callout 30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Quad Arrow Callout 30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3119647" y="4889863"/>
                    <a:ext cx="1367444" cy="1295400"/>
                    <a:chOff x="1756756" y="4876800"/>
                    <a:chExt cx="1367444" cy="1295400"/>
                  </a:xfrm>
                </p:grpSpPr>
                <p:sp>
                  <p:nvSpPr>
                    <p:cNvPr id="301" name="Quad Arrow Callout 30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Quad Arrow Callout 30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Quad Arrow Callout 30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p:cNvGrpSpPr/>
                  <p:nvPr/>
                </p:nvGrpSpPr>
                <p:grpSpPr>
                  <a:xfrm>
                    <a:off x="4478185" y="4889863"/>
                    <a:ext cx="1367444" cy="1295400"/>
                    <a:chOff x="1756756" y="4876800"/>
                    <a:chExt cx="1367444" cy="1295400"/>
                  </a:xfrm>
                </p:grpSpPr>
                <p:sp>
                  <p:nvSpPr>
                    <p:cNvPr id="298" name="Quad Arrow Callout 29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Quad Arrow Callout 29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Quad Arrow Callout 29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Quad Arrow Callout 295"/>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Quad Arrow Callout 296"/>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p:cNvGrpSpPr/>
                <p:nvPr/>
              </p:nvGrpSpPr>
              <p:grpSpPr>
                <a:xfrm rot="17531393">
                  <a:off x="3995156" y="3097226"/>
                  <a:ext cx="938018" cy="300171"/>
                  <a:chOff x="1756756" y="4876800"/>
                  <a:chExt cx="4088873" cy="1308463"/>
                </a:xfrm>
              </p:grpSpPr>
              <p:grpSp>
                <p:nvGrpSpPr>
                  <p:cNvPr id="279" name="Group 278"/>
                  <p:cNvGrpSpPr/>
                  <p:nvPr/>
                </p:nvGrpSpPr>
                <p:grpSpPr>
                  <a:xfrm>
                    <a:off x="1756756" y="4876800"/>
                    <a:ext cx="1367444" cy="1295400"/>
                    <a:chOff x="1756756" y="4876800"/>
                    <a:chExt cx="1367444" cy="1295400"/>
                  </a:xfrm>
                </p:grpSpPr>
                <p:sp>
                  <p:nvSpPr>
                    <p:cNvPr id="290" name="Quad Arrow Callout 28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Quad Arrow Callout 29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Quad Arrow Callout 29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p:cNvGrpSpPr/>
                  <p:nvPr/>
                </p:nvGrpSpPr>
                <p:grpSpPr>
                  <a:xfrm>
                    <a:off x="3119647" y="4889863"/>
                    <a:ext cx="1367444" cy="1295400"/>
                    <a:chOff x="1756756" y="4876800"/>
                    <a:chExt cx="1367444" cy="1295400"/>
                  </a:xfrm>
                </p:grpSpPr>
                <p:sp>
                  <p:nvSpPr>
                    <p:cNvPr id="287" name="Quad Arrow Callout 28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Quad Arrow Callout 28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Callout 28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p:cNvGrpSpPr/>
                  <p:nvPr/>
                </p:nvGrpSpPr>
                <p:grpSpPr>
                  <a:xfrm>
                    <a:off x="4478185" y="4889863"/>
                    <a:ext cx="1367444" cy="1295400"/>
                    <a:chOff x="1756756" y="4876800"/>
                    <a:chExt cx="1367444" cy="1295400"/>
                  </a:xfrm>
                </p:grpSpPr>
                <p:sp>
                  <p:nvSpPr>
                    <p:cNvPr id="284" name="Quad Arrow Callout 28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Callout 28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Callout 28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Quad Arrow Callout 281"/>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Callout 282"/>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Cloud 276"/>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rot="15944673">
                  <a:off x="4557837" y="1671452"/>
                  <a:ext cx="235423" cy="3243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7281930" y="4706101"/>
              <a:ext cx="643950" cy="1874555"/>
              <a:chOff x="6666673" y="4706101"/>
              <a:chExt cx="643950" cy="1874555"/>
            </a:xfrm>
          </p:grpSpPr>
          <p:cxnSp>
            <p:nvCxnSpPr>
              <p:cNvPr id="191" name="Straight Connector 190"/>
              <p:cNvCxnSpPr/>
              <p:nvPr/>
            </p:nvCxnSpPr>
            <p:spPr>
              <a:xfrm flipV="1">
                <a:off x="6949632"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2" name="Group 191"/>
              <p:cNvGrpSpPr/>
              <p:nvPr/>
            </p:nvGrpSpPr>
            <p:grpSpPr>
              <a:xfrm>
                <a:off x="6666673" y="5271024"/>
                <a:ext cx="643950" cy="1309632"/>
                <a:chOff x="1716284" y="474750"/>
                <a:chExt cx="2445026" cy="4972565"/>
              </a:xfrm>
            </p:grpSpPr>
            <p:grpSp>
              <p:nvGrpSpPr>
                <p:cNvPr id="193" name="Group 192"/>
                <p:cNvGrpSpPr/>
                <p:nvPr/>
              </p:nvGrpSpPr>
              <p:grpSpPr>
                <a:xfrm flipH="1">
                  <a:off x="3176816" y="1118804"/>
                  <a:ext cx="664589" cy="1122315"/>
                  <a:chOff x="4580952" y="1323647"/>
                  <a:chExt cx="664589" cy="792389"/>
                </a:xfrm>
              </p:grpSpPr>
              <p:sp>
                <p:nvSpPr>
                  <p:cNvPr id="256" name="Moon 255"/>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1995309" y="1121340"/>
                  <a:ext cx="664589" cy="1122315"/>
                  <a:chOff x="4580952" y="1323647"/>
                  <a:chExt cx="664589" cy="792389"/>
                </a:xfrm>
              </p:grpSpPr>
              <p:sp>
                <p:nvSpPr>
                  <p:cNvPr id="254" name="Moon 253"/>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Oval 194"/>
                <p:cNvSpPr/>
                <p:nvPr/>
              </p:nvSpPr>
              <p:spPr>
                <a:xfrm rot="19907266">
                  <a:off x="3739694" y="3233615"/>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1645044">
                  <a:off x="1716284" y="3248591"/>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1442075">
                  <a:off x="2456399" y="4747463"/>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18928376">
                  <a:off x="3122728" y="4761515"/>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rot="1440561">
                  <a:off x="1731867" y="2330662"/>
                  <a:ext cx="1009860" cy="1443356"/>
                </a:xfrm>
                <a:prstGeom prst="trapezoid">
                  <a:avLst>
                    <a:gd name="adj" fmla="val 30077"/>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585184">
                  <a:off x="1872672" y="2084557"/>
                  <a:ext cx="1003899" cy="1436005"/>
                </a:xfrm>
                <a:prstGeom prst="trapezoid">
                  <a:avLst>
                    <a:gd name="adj" fmla="val 31003"/>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19870960">
                  <a:off x="3151051" y="2334430"/>
                  <a:ext cx="948562" cy="1443356"/>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p:cNvSpPr/>
                <p:nvPr/>
              </p:nvSpPr>
              <p:spPr>
                <a:xfrm rot="20036208">
                  <a:off x="2947455" y="2097736"/>
                  <a:ext cx="972511" cy="1397052"/>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p:cNvSpPr/>
                <p:nvPr/>
              </p:nvSpPr>
              <p:spPr>
                <a:xfrm>
                  <a:off x="2209800" y="2128072"/>
                  <a:ext cx="1447800" cy="2895600"/>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637385" y="2085338"/>
                  <a:ext cx="599605" cy="130867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p:cNvSpPr/>
                <p:nvPr/>
              </p:nvSpPr>
              <p:spPr>
                <a:xfrm rot="21186724">
                  <a:off x="2963096" y="1987049"/>
                  <a:ext cx="699099" cy="2898914"/>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p:cNvSpPr/>
                <p:nvPr/>
              </p:nvSpPr>
              <p:spPr>
                <a:xfrm rot="353417">
                  <a:off x="2187146" y="2050706"/>
                  <a:ext cx="699099" cy="2879911"/>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p:nvSpPr>
              <p:spPr>
                <a:xfrm rot="10800000">
                  <a:off x="2771693" y="2034351"/>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18"/>
                <p:cNvGrpSpPr/>
                <p:nvPr/>
              </p:nvGrpSpPr>
              <p:grpSpPr>
                <a:xfrm>
                  <a:off x="2217383" y="579179"/>
                  <a:ext cx="1371600" cy="1676400"/>
                  <a:chOff x="2819400" y="1066800"/>
                  <a:chExt cx="1828800" cy="1676400"/>
                </a:xfrm>
              </p:grpSpPr>
              <p:sp>
                <p:nvSpPr>
                  <p:cNvPr id="248" name="Oval 247"/>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249"/>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oon 250"/>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51"/>
                  <p:cNvSpPr/>
                  <p:nvPr/>
                </p:nvSpPr>
                <p:spPr>
                  <a:xfrm rot="13713858" flipH="1">
                    <a:off x="3288094" y="978820"/>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2202323" y="474750"/>
                  <a:ext cx="1423008" cy="1136740"/>
                  <a:chOff x="5209995" y="2728815"/>
                  <a:chExt cx="1114604" cy="1136740"/>
                </a:xfrm>
                <a:solidFill>
                  <a:schemeClr val="bg2">
                    <a:lumMod val="75000"/>
                  </a:schemeClr>
                </a:solidFill>
              </p:grpSpPr>
              <p:sp>
                <p:nvSpPr>
                  <p:cNvPr id="246" name="Chord 245"/>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tored Data 246"/>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2492118" y="2871634"/>
                  <a:ext cx="883164" cy="180706"/>
                  <a:chOff x="4876800" y="2662262"/>
                  <a:chExt cx="2595154" cy="678668"/>
                </a:xfrm>
              </p:grpSpPr>
              <p:grpSp>
                <p:nvGrpSpPr>
                  <p:cNvPr id="235" name="Group 234"/>
                  <p:cNvGrpSpPr/>
                  <p:nvPr/>
                </p:nvGrpSpPr>
                <p:grpSpPr>
                  <a:xfrm>
                    <a:off x="4876800" y="2662262"/>
                    <a:ext cx="914400" cy="656897"/>
                    <a:chOff x="4876800" y="2662262"/>
                    <a:chExt cx="914400" cy="656897"/>
                  </a:xfrm>
                </p:grpSpPr>
                <p:sp>
                  <p:nvSpPr>
                    <p:cNvPr id="243" name="Hexagon 24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24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5786846" y="2666616"/>
                    <a:ext cx="914400" cy="656897"/>
                    <a:chOff x="4876800" y="2662262"/>
                    <a:chExt cx="914400" cy="656897"/>
                  </a:xfrm>
                </p:grpSpPr>
                <p:sp>
                  <p:nvSpPr>
                    <p:cNvPr id="240" name="Hexagon 23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24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6709954" y="2684033"/>
                    <a:ext cx="762000" cy="656897"/>
                    <a:chOff x="4876800" y="2662262"/>
                    <a:chExt cx="762000" cy="656897"/>
                  </a:xfrm>
                </p:grpSpPr>
                <p:sp>
                  <p:nvSpPr>
                    <p:cNvPr id="238" name="Hexagon 237"/>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238"/>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210"/>
                <p:cNvGrpSpPr/>
                <p:nvPr/>
              </p:nvGrpSpPr>
              <p:grpSpPr>
                <a:xfrm>
                  <a:off x="2496643" y="3302399"/>
                  <a:ext cx="883164" cy="180706"/>
                  <a:chOff x="4876800" y="2662262"/>
                  <a:chExt cx="2595154" cy="678668"/>
                </a:xfrm>
              </p:grpSpPr>
              <p:grpSp>
                <p:nvGrpSpPr>
                  <p:cNvPr id="224" name="Group 223"/>
                  <p:cNvGrpSpPr/>
                  <p:nvPr/>
                </p:nvGrpSpPr>
                <p:grpSpPr>
                  <a:xfrm>
                    <a:off x="4876800" y="2662262"/>
                    <a:ext cx="914400" cy="656897"/>
                    <a:chOff x="4876800" y="2662262"/>
                    <a:chExt cx="914400" cy="656897"/>
                  </a:xfrm>
                </p:grpSpPr>
                <p:sp>
                  <p:nvSpPr>
                    <p:cNvPr id="232" name="Hexagon 23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Quad Arrow 23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5786846" y="2666616"/>
                    <a:ext cx="914400" cy="656897"/>
                    <a:chOff x="4876800" y="2662262"/>
                    <a:chExt cx="914400" cy="656897"/>
                  </a:xfrm>
                </p:grpSpPr>
                <p:sp>
                  <p:nvSpPr>
                    <p:cNvPr id="229" name="Hexagon 228"/>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229"/>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6709954" y="2684033"/>
                    <a:ext cx="762000" cy="656897"/>
                    <a:chOff x="4876800" y="2662262"/>
                    <a:chExt cx="762000" cy="656897"/>
                  </a:xfrm>
                </p:grpSpPr>
                <p:sp>
                  <p:nvSpPr>
                    <p:cNvPr id="227" name="Hexagon 226"/>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Quad Arrow 227"/>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211"/>
                <p:cNvGrpSpPr/>
                <p:nvPr/>
              </p:nvGrpSpPr>
              <p:grpSpPr>
                <a:xfrm>
                  <a:off x="2480957" y="3783349"/>
                  <a:ext cx="883164" cy="180706"/>
                  <a:chOff x="4876800" y="2662262"/>
                  <a:chExt cx="2595154" cy="678668"/>
                </a:xfrm>
              </p:grpSpPr>
              <p:grpSp>
                <p:nvGrpSpPr>
                  <p:cNvPr id="213" name="Group 212"/>
                  <p:cNvGrpSpPr/>
                  <p:nvPr/>
                </p:nvGrpSpPr>
                <p:grpSpPr>
                  <a:xfrm>
                    <a:off x="4876800" y="2662262"/>
                    <a:ext cx="914400" cy="656897"/>
                    <a:chOff x="4876800" y="2662262"/>
                    <a:chExt cx="914400" cy="656897"/>
                  </a:xfrm>
                </p:grpSpPr>
                <p:sp>
                  <p:nvSpPr>
                    <p:cNvPr id="221" name="Hexagon 22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Quad Arrow 22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5786846" y="2666616"/>
                    <a:ext cx="914400" cy="656897"/>
                    <a:chOff x="4876800" y="2662262"/>
                    <a:chExt cx="914400" cy="656897"/>
                  </a:xfrm>
                </p:grpSpPr>
                <p:sp>
                  <p:nvSpPr>
                    <p:cNvPr id="218" name="Hexagon 217"/>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218"/>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6709954" y="2684033"/>
                    <a:ext cx="762000" cy="656897"/>
                    <a:chOff x="4876800" y="2662262"/>
                    <a:chExt cx="762000" cy="656897"/>
                  </a:xfrm>
                </p:grpSpPr>
                <p:sp>
                  <p:nvSpPr>
                    <p:cNvPr id="216" name="Hexagon 21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21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 name="Group 12"/>
            <p:cNvGrpSpPr/>
            <p:nvPr/>
          </p:nvGrpSpPr>
          <p:grpSpPr>
            <a:xfrm>
              <a:off x="8339367" y="4704764"/>
              <a:ext cx="582572" cy="1786878"/>
              <a:chOff x="7839001" y="4723876"/>
              <a:chExt cx="582572" cy="1786878"/>
            </a:xfrm>
          </p:grpSpPr>
          <p:grpSp>
            <p:nvGrpSpPr>
              <p:cNvPr id="117" name="Group 116"/>
              <p:cNvGrpSpPr/>
              <p:nvPr/>
            </p:nvGrpSpPr>
            <p:grpSpPr>
              <a:xfrm>
                <a:off x="7839001" y="5222527"/>
                <a:ext cx="582572" cy="1288227"/>
                <a:chOff x="6734580" y="318933"/>
                <a:chExt cx="1917016" cy="4239048"/>
              </a:xfrm>
            </p:grpSpPr>
            <p:sp>
              <p:nvSpPr>
                <p:cNvPr id="119" name="Cloud 118"/>
                <p:cNvSpPr/>
                <p:nvPr/>
              </p:nvSpPr>
              <p:spPr>
                <a:xfrm rot="20706537">
                  <a:off x="7813304" y="1145242"/>
                  <a:ext cx="838292" cy="1552058"/>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649721" flipH="1">
                  <a:off x="7639141" y="4162592"/>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649721" flipH="1">
                  <a:off x="7122498" y="4143916"/>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4307848" flipH="1">
                  <a:off x="8127764" y="3238529"/>
                  <a:ext cx="536434" cy="3691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18060644">
                  <a:off x="6627717" y="3216011"/>
                  <a:ext cx="536434" cy="3227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1422081" flipH="1">
                  <a:off x="6859121" y="2160368"/>
                  <a:ext cx="664125" cy="1269129"/>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20180301">
                  <a:off x="7807198" y="2164149"/>
                  <a:ext cx="695491" cy="131513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25"/>
                <p:cNvSpPr/>
                <p:nvPr/>
              </p:nvSpPr>
              <p:spPr>
                <a:xfrm rot="671737">
                  <a:off x="6741138" y="1077237"/>
                  <a:ext cx="742044" cy="1530936"/>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10800000" flipH="1">
                  <a:off x="7025725" y="2078119"/>
                  <a:ext cx="1252910" cy="1168775"/>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10800000" flipH="1">
                  <a:off x="7464040" y="2087045"/>
                  <a:ext cx="417637" cy="64345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flipH="1">
                  <a:off x="7124043" y="791218"/>
                  <a:ext cx="1154592" cy="160863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p:cNvSpPr/>
                <p:nvPr/>
              </p:nvSpPr>
              <p:spPr>
                <a:xfrm rot="16200000">
                  <a:off x="7316311" y="423811"/>
                  <a:ext cx="751370" cy="1369384"/>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flipH="1">
                  <a:off x="7021856" y="3253527"/>
                  <a:ext cx="1252910" cy="1115123"/>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7217045" y="3102223"/>
                  <a:ext cx="891251" cy="289343"/>
                  <a:chOff x="6629400" y="1582164"/>
                  <a:chExt cx="2051348" cy="665965"/>
                </a:xfrm>
              </p:grpSpPr>
              <p:grpSp>
                <p:nvGrpSpPr>
                  <p:cNvPr id="171" name="Group 170"/>
                  <p:cNvGrpSpPr/>
                  <p:nvPr/>
                </p:nvGrpSpPr>
                <p:grpSpPr>
                  <a:xfrm>
                    <a:off x="6629400" y="1582164"/>
                    <a:ext cx="2051348" cy="665965"/>
                    <a:chOff x="5406518" y="633972"/>
                    <a:chExt cx="3662823" cy="743377"/>
                  </a:xfrm>
                </p:grpSpPr>
                <p:grpSp>
                  <p:nvGrpSpPr>
                    <p:cNvPr id="176" name="Group 175"/>
                    <p:cNvGrpSpPr/>
                    <p:nvPr/>
                  </p:nvGrpSpPr>
                  <p:grpSpPr>
                    <a:xfrm>
                      <a:off x="5406518" y="638327"/>
                      <a:ext cx="915268" cy="739022"/>
                      <a:chOff x="5406518" y="638327"/>
                      <a:chExt cx="915268" cy="739022"/>
                    </a:xfrm>
                  </p:grpSpPr>
                  <p:sp>
                    <p:nvSpPr>
                      <p:cNvPr id="189" name="Cross 188"/>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6333981" y="633972"/>
                      <a:ext cx="915268" cy="739022"/>
                      <a:chOff x="5406518" y="638327"/>
                      <a:chExt cx="915268" cy="739022"/>
                    </a:xfrm>
                  </p:grpSpPr>
                  <p:sp>
                    <p:nvSpPr>
                      <p:cNvPr id="187" name="Cross 186"/>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a:off x="7257090" y="633972"/>
                      <a:ext cx="915268" cy="739022"/>
                      <a:chOff x="5406518" y="638327"/>
                      <a:chExt cx="915268" cy="739022"/>
                    </a:xfrm>
                  </p:grpSpPr>
                  <p:sp>
                    <p:nvSpPr>
                      <p:cNvPr id="185" name="Cross 184"/>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8154073" y="633973"/>
                      <a:ext cx="915268" cy="739022"/>
                      <a:chOff x="5406518" y="638327"/>
                      <a:chExt cx="915268" cy="739022"/>
                    </a:xfrm>
                  </p:grpSpPr>
                  <p:sp>
                    <p:nvSpPr>
                      <p:cNvPr id="183" name="Cross 182"/>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Diamond 179"/>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6-Point Star 171"/>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6-Point Star 172"/>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Point Star 173"/>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6-Point Star 174"/>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7411542" y="2278506"/>
                  <a:ext cx="566132" cy="689618"/>
                  <a:chOff x="6085585" y="4872982"/>
                  <a:chExt cx="1131460" cy="1378257"/>
                </a:xfrm>
              </p:grpSpPr>
              <p:sp>
                <p:nvSpPr>
                  <p:cNvPr id="161" name="Oval 160"/>
                  <p:cNvSpPr/>
                  <p:nvPr/>
                </p:nvSpPr>
                <p:spPr>
                  <a:xfrm rot="19666023">
                    <a:off x="6085585" y="48768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19666023">
                    <a:off x="6255263" y="51103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19666023">
                    <a:off x="6411142" y="53432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flipH="1">
                    <a:off x="6684299" y="4872982"/>
                    <a:ext cx="532746" cy="1040503"/>
                    <a:chOff x="6237985" y="5029200"/>
                    <a:chExt cx="532746" cy="1040503"/>
                  </a:xfrm>
                </p:grpSpPr>
                <p:sp>
                  <p:nvSpPr>
                    <p:cNvPr id="168" name="Oval 167"/>
                    <p:cNvSpPr/>
                    <p:nvPr/>
                  </p:nvSpPr>
                  <p:spPr>
                    <a:xfrm rot="19666023">
                      <a:off x="6237985" y="50292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9666023">
                      <a:off x="6407663" y="52627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19666023">
                      <a:off x="6563542" y="54956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Cross 164"/>
                  <p:cNvSpPr/>
                  <p:nvPr/>
                </p:nvSpPr>
                <p:spPr>
                  <a:xfrm>
                    <a:off x="6419754" y="5679270"/>
                    <a:ext cx="442836" cy="571969"/>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p:cNvSpPr/>
                  <p:nvPr/>
                </p:nvSpPr>
                <p:spPr>
                  <a:xfrm>
                    <a:off x="6489808" y="5674574"/>
                    <a:ext cx="297100" cy="570250"/>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Point Star 166"/>
                  <p:cNvSpPr/>
                  <p:nvPr/>
                </p:nvSpPr>
                <p:spPr>
                  <a:xfrm>
                    <a:off x="6457675" y="5776843"/>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Isosceles Triangle 133"/>
                <p:cNvSpPr/>
                <p:nvPr/>
              </p:nvSpPr>
              <p:spPr>
                <a:xfrm>
                  <a:off x="7046400" y="729037"/>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a:off x="7996942" y="734032"/>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a:off x="7204884" y="536672"/>
                  <a:ext cx="366240"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p:nvSpPr>
              <p:spPr>
                <a:xfrm>
                  <a:off x="7755989" y="547595"/>
                  <a:ext cx="347303"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p:nvSpPr>
              <p:spPr>
                <a:xfrm>
                  <a:off x="7481304" y="318933"/>
                  <a:ext cx="382329" cy="69308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6940385" y="965030"/>
                  <a:ext cx="1436304" cy="330868"/>
                </a:xfrm>
                <a:prstGeom prst="roundRect">
                  <a:avLst>
                    <a:gd name="adj" fmla="val 12449"/>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6996430" y="927907"/>
                  <a:ext cx="1371600" cy="445287"/>
                  <a:chOff x="6629400" y="1582164"/>
                  <a:chExt cx="2051348" cy="665965"/>
                </a:xfrm>
              </p:grpSpPr>
              <p:grpSp>
                <p:nvGrpSpPr>
                  <p:cNvPr id="141" name="Group 140"/>
                  <p:cNvGrpSpPr/>
                  <p:nvPr/>
                </p:nvGrpSpPr>
                <p:grpSpPr>
                  <a:xfrm>
                    <a:off x="6629400" y="1582164"/>
                    <a:ext cx="2051348" cy="665965"/>
                    <a:chOff x="5406518" y="633972"/>
                    <a:chExt cx="3662823" cy="743377"/>
                  </a:xfrm>
                </p:grpSpPr>
                <p:grpSp>
                  <p:nvGrpSpPr>
                    <p:cNvPr id="146" name="Group 145"/>
                    <p:cNvGrpSpPr/>
                    <p:nvPr/>
                  </p:nvGrpSpPr>
                  <p:grpSpPr>
                    <a:xfrm>
                      <a:off x="5406518" y="638327"/>
                      <a:ext cx="915268" cy="739022"/>
                      <a:chOff x="5406518" y="638327"/>
                      <a:chExt cx="915268" cy="739022"/>
                    </a:xfrm>
                  </p:grpSpPr>
                  <p:sp>
                    <p:nvSpPr>
                      <p:cNvPr id="159" name="Cross 158"/>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6333981" y="633972"/>
                      <a:ext cx="915268" cy="739022"/>
                      <a:chOff x="5406518" y="638327"/>
                      <a:chExt cx="915268" cy="739022"/>
                    </a:xfrm>
                  </p:grpSpPr>
                  <p:sp>
                    <p:nvSpPr>
                      <p:cNvPr id="157" name="Cross 156"/>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7257090" y="633972"/>
                      <a:ext cx="915268" cy="739022"/>
                      <a:chOff x="5406518" y="638327"/>
                      <a:chExt cx="915268" cy="739022"/>
                    </a:xfrm>
                  </p:grpSpPr>
                  <p:sp>
                    <p:nvSpPr>
                      <p:cNvPr id="155" name="Cross 154"/>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8154073" y="633973"/>
                      <a:ext cx="915268" cy="739022"/>
                      <a:chOff x="5406518" y="638327"/>
                      <a:chExt cx="915268" cy="739022"/>
                    </a:xfrm>
                  </p:grpSpPr>
                  <p:sp>
                    <p:nvSpPr>
                      <p:cNvPr id="153" name="Cross 152"/>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Diamond 149"/>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6-Point Star 141"/>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6-Point Star 142"/>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6-Point Star 143"/>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6-Point Star 144"/>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18" name="Straight Connector 117"/>
              <p:cNvCxnSpPr/>
              <p:nvPr/>
            </p:nvCxnSpPr>
            <p:spPr>
              <a:xfrm flipV="1">
                <a:off x="8125263" y="472387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9880382" y="4704080"/>
              <a:ext cx="535779" cy="1856873"/>
              <a:chOff x="9880382" y="4704080"/>
              <a:chExt cx="535779" cy="1856873"/>
            </a:xfrm>
          </p:grpSpPr>
          <p:grpSp>
            <p:nvGrpSpPr>
              <p:cNvPr id="74" name="Group 73"/>
              <p:cNvGrpSpPr/>
              <p:nvPr/>
            </p:nvGrpSpPr>
            <p:grpSpPr>
              <a:xfrm>
                <a:off x="9880382" y="5251087"/>
                <a:ext cx="535779" cy="1309866"/>
                <a:chOff x="6352883" y="514478"/>
                <a:chExt cx="1909010" cy="4667122"/>
              </a:xfrm>
            </p:grpSpPr>
            <p:grpSp>
              <p:nvGrpSpPr>
                <p:cNvPr id="76" name="Group 75"/>
                <p:cNvGrpSpPr/>
                <p:nvPr/>
              </p:nvGrpSpPr>
              <p:grpSpPr>
                <a:xfrm>
                  <a:off x="6352883" y="966754"/>
                  <a:ext cx="1909010" cy="4214846"/>
                  <a:chOff x="333083" y="1957354"/>
                  <a:chExt cx="1909010" cy="4214846"/>
                </a:xfrm>
              </p:grpSpPr>
              <p:sp>
                <p:nvSpPr>
                  <p:cNvPr id="88" name="Wave 87"/>
                  <p:cNvSpPr/>
                  <p:nvPr/>
                </p:nvSpPr>
                <p:spPr>
                  <a:xfrm rot="6109734">
                    <a:off x="394975" y="2205156"/>
                    <a:ext cx="1152332"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Wave 88"/>
                  <p:cNvSpPr/>
                  <p:nvPr/>
                </p:nvSpPr>
                <p:spPr>
                  <a:xfrm rot="4598943">
                    <a:off x="1163013" y="2383246"/>
                    <a:ext cx="121188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336703">
                    <a:off x="1242030" y="5622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192056">
                    <a:off x="869062" y="5592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822434" y="3345650"/>
                    <a:ext cx="1008993" cy="2484319"/>
                  </a:xfrm>
                  <a:prstGeom prst="trapezoid">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274748">
                    <a:off x="1926783" y="3980494"/>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435296">
                    <a:off x="333083" y="3913825"/>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9984891">
                    <a:off x="1527364" y="2967067"/>
                    <a:ext cx="496707" cy="1334786"/>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rot="2090544">
                    <a:off x="597164" y="3028817"/>
                    <a:ext cx="531349" cy="1264665"/>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807720" y="3097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rot="10800000">
                    <a:off x="1137745" y="3126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657615">
                    <a:off x="665693" y="3084089"/>
                    <a:ext cx="504497" cy="2725525"/>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rot="21232594">
                    <a:off x="1389526" y="3076675"/>
                    <a:ext cx="504497" cy="2761107"/>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885497" y="1957354"/>
                    <a:ext cx="882869" cy="12421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73"/>
                  <p:cNvGrpSpPr/>
                  <p:nvPr/>
                </p:nvGrpSpPr>
                <p:grpSpPr>
                  <a:xfrm rot="16200000">
                    <a:off x="199614" y="4310458"/>
                    <a:ext cx="2130612" cy="304800"/>
                    <a:chOff x="6065778" y="2743200"/>
                    <a:chExt cx="2083323" cy="356485"/>
                  </a:xfrm>
                </p:grpSpPr>
                <p:grpSp>
                  <p:nvGrpSpPr>
                    <p:cNvPr id="108" name="Group 56"/>
                    <p:cNvGrpSpPr/>
                    <p:nvPr/>
                  </p:nvGrpSpPr>
                  <p:grpSpPr>
                    <a:xfrm>
                      <a:off x="6065778" y="2771715"/>
                      <a:ext cx="757701" cy="316144"/>
                      <a:chOff x="6065778" y="2771715"/>
                      <a:chExt cx="757701" cy="316144"/>
                    </a:xfrm>
                  </p:grpSpPr>
                  <p:sp>
                    <p:nvSpPr>
                      <p:cNvPr id="115" name="Right Arrow Callout 114"/>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ight Arrow Callout 115"/>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57"/>
                    <p:cNvGrpSpPr/>
                    <p:nvPr/>
                  </p:nvGrpSpPr>
                  <p:grpSpPr>
                    <a:xfrm>
                      <a:off x="6741459" y="2783541"/>
                      <a:ext cx="757701" cy="316144"/>
                      <a:chOff x="6065778" y="2771715"/>
                      <a:chExt cx="757701" cy="316144"/>
                    </a:xfrm>
                  </p:grpSpPr>
                  <p:sp>
                    <p:nvSpPr>
                      <p:cNvPr id="113" name="Right Arrow Callout 112"/>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ight Arrow Callout 113"/>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70"/>
                    <p:cNvGrpSpPr/>
                    <p:nvPr/>
                  </p:nvGrpSpPr>
                  <p:grpSpPr>
                    <a:xfrm>
                      <a:off x="7391400" y="2743200"/>
                      <a:ext cx="757701" cy="316144"/>
                      <a:chOff x="6065778" y="2771715"/>
                      <a:chExt cx="757701" cy="316144"/>
                    </a:xfrm>
                  </p:grpSpPr>
                  <p:sp>
                    <p:nvSpPr>
                      <p:cNvPr id="111" name="Right Arrow Callout 110"/>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ight Arrow Callout 111"/>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 name="Hexagon 102"/>
                  <p:cNvSpPr/>
                  <p:nvPr/>
                </p:nvSpPr>
                <p:spPr>
                  <a:xfrm>
                    <a:off x="1173480" y="3697514"/>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4" name="Hexagon 103"/>
                  <p:cNvSpPr/>
                  <p:nvPr/>
                </p:nvSpPr>
                <p:spPr>
                  <a:xfrm>
                    <a:off x="1173480" y="4297438"/>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5" name="Hexagon 104"/>
                  <p:cNvSpPr/>
                  <p:nvPr/>
                </p:nvSpPr>
                <p:spPr>
                  <a:xfrm>
                    <a:off x="1173480" y="5047343"/>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6" name="Cloud 105"/>
                  <p:cNvSpPr/>
                  <p:nvPr/>
                </p:nvSpPr>
                <p:spPr>
                  <a:xfrm>
                    <a:off x="963733" y="2675764"/>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164688" y="2787486"/>
                    <a:ext cx="304800" cy="228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6734938" y="514478"/>
                  <a:ext cx="1236724" cy="646929"/>
                  <a:chOff x="1239442" y="2583838"/>
                  <a:chExt cx="1535084" cy="678655"/>
                </a:xfrm>
              </p:grpSpPr>
              <p:sp>
                <p:nvSpPr>
                  <p:cNvPr id="78" name="Rounded Rectangle 77"/>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gular Pentagon 78"/>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gular Pentagon 79"/>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gular Pentagon 80"/>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Straight Connector 74"/>
              <p:cNvCxnSpPr/>
              <p:nvPr/>
            </p:nvCxnSpPr>
            <p:spPr>
              <a:xfrm flipV="1">
                <a:off x="10160753" y="470408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1075644" y="4721040"/>
              <a:ext cx="637249" cy="1831167"/>
              <a:chOff x="11075644" y="4721040"/>
              <a:chExt cx="637249" cy="1831167"/>
            </a:xfrm>
          </p:grpSpPr>
          <p:grpSp>
            <p:nvGrpSpPr>
              <p:cNvPr id="16" name="Group 15"/>
              <p:cNvGrpSpPr/>
              <p:nvPr/>
            </p:nvGrpSpPr>
            <p:grpSpPr>
              <a:xfrm>
                <a:off x="11075644" y="5186267"/>
                <a:ext cx="637249" cy="1365940"/>
                <a:chOff x="609600" y="583179"/>
                <a:chExt cx="2536907" cy="5437845"/>
              </a:xfrm>
            </p:grpSpPr>
            <p:sp>
              <p:nvSpPr>
                <p:cNvPr id="18" name="Cloud 17"/>
                <p:cNvSpPr/>
                <p:nvPr/>
              </p:nvSpPr>
              <p:spPr>
                <a:xfrm rot="15842504">
                  <a:off x="1232100" y="1300593"/>
                  <a:ext cx="1576549" cy="158944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19409858">
                  <a:off x="892552" y="1340487"/>
                  <a:ext cx="1462736" cy="15170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48966" y="3833161"/>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9600" y="3847014"/>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3003685">
                  <a:off x="1391356" y="5454139"/>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8959812">
                  <a:off x="1968371" y="5400120"/>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473242">
                  <a:off x="886608" y="2378086"/>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069632">
                  <a:off x="2087208" y="2378187"/>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0800000">
                  <a:off x="1469628" y="2378086"/>
                  <a:ext cx="847165" cy="1600201"/>
                </a:xfrm>
                <a:prstGeom prst="trapezoid">
                  <a:avLst>
                    <a:gd name="adj" fmla="val 9127"/>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1262118" y="3794137"/>
                  <a:ext cx="1301676" cy="1913715"/>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1650026" y="2552784"/>
                  <a:ext cx="432499" cy="34395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88105" y="967188"/>
                  <a:ext cx="1317629" cy="16324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692625" y="2995999"/>
                  <a:ext cx="324185" cy="414296"/>
                  <a:chOff x="7718612" y="1781687"/>
                  <a:chExt cx="1344706" cy="2238984"/>
                </a:xfrm>
              </p:grpSpPr>
              <p:sp>
                <p:nvSpPr>
                  <p:cNvPr id="68" name="Hexagon 67"/>
                  <p:cNvSpPr/>
                  <p:nvPr/>
                </p:nvSpPr>
                <p:spPr>
                  <a:xfrm>
                    <a:off x="7718612" y="1781687"/>
                    <a:ext cx="1344706" cy="2238984"/>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a:off x="7911353" y="2095451"/>
                    <a:ext cx="919770" cy="1531451"/>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69"/>
                  <p:cNvSpPr/>
                  <p:nvPr/>
                </p:nvSpPr>
                <p:spPr>
                  <a:xfrm>
                    <a:off x="8175812" y="2178424"/>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a:off x="8166848" y="2989730"/>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rot="16200000">
                    <a:off x="7992036" y="2640305"/>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72"/>
                  <p:cNvSpPr/>
                  <p:nvPr/>
                </p:nvSpPr>
                <p:spPr>
                  <a:xfrm rot="16200000">
                    <a:off x="8467165" y="2658234"/>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loud 30"/>
                <p:cNvSpPr/>
                <p:nvPr/>
              </p:nvSpPr>
              <p:spPr>
                <a:xfrm rot="15842504">
                  <a:off x="1523005" y="544028"/>
                  <a:ext cx="601045" cy="150150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074234" y="1289801"/>
                  <a:ext cx="1482143" cy="31669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Callout 32"/>
                <p:cNvSpPr/>
                <p:nvPr/>
              </p:nvSpPr>
              <p:spPr>
                <a:xfrm rot="10800000">
                  <a:off x="1480627" y="583179"/>
                  <a:ext cx="685800" cy="721063"/>
                </a:xfrm>
                <a:prstGeom prst="downArrowCallout">
                  <a:avLst>
                    <a:gd name="adj1" fmla="val 50000"/>
                    <a:gd name="adj2" fmla="val 25000"/>
                    <a:gd name="adj3" fmla="val 25000"/>
                    <a:gd name="adj4" fmla="val 4784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1715466" y="763566"/>
                  <a:ext cx="241263" cy="52141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435551" y="2582946"/>
                  <a:ext cx="815811" cy="428024"/>
                  <a:chOff x="4060989" y="2584028"/>
                  <a:chExt cx="2227177" cy="1634875"/>
                </a:xfrm>
              </p:grpSpPr>
              <p:sp>
                <p:nvSpPr>
                  <p:cNvPr id="64" name="Hexagon 63"/>
                  <p:cNvSpPr/>
                  <p:nvPr/>
                </p:nvSpPr>
                <p:spPr>
                  <a:xfrm rot="20197899">
                    <a:off x="4060989" y="2584028"/>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20197899">
                    <a:off x="4543276" y="3369372"/>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402101" flipH="1">
                    <a:off x="5754766" y="2591111"/>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402101" flipH="1">
                    <a:off x="5272478" y="3369373"/>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Cloud 35"/>
                <p:cNvSpPr/>
                <p:nvPr/>
              </p:nvSpPr>
              <p:spPr>
                <a:xfrm>
                  <a:off x="1339480" y="2109147"/>
                  <a:ext cx="977313" cy="61561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27418" y="2205997"/>
                  <a:ext cx="375777" cy="201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332948" y="3969396"/>
                  <a:ext cx="529503" cy="1351984"/>
                  <a:chOff x="4423497" y="3524816"/>
                  <a:chExt cx="872510" cy="2153912"/>
                </a:xfrm>
              </p:grpSpPr>
              <p:sp>
                <p:nvSpPr>
                  <p:cNvPr id="59" name="Trapezoid 58"/>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720637">
                  <a:off x="1229832" y="3931494"/>
                  <a:ext cx="529503" cy="1351984"/>
                  <a:chOff x="4423497" y="3524816"/>
                  <a:chExt cx="872510" cy="2153912"/>
                </a:xfrm>
              </p:grpSpPr>
              <p:sp>
                <p:nvSpPr>
                  <p:cNvPr id="54" name="Trapezoid 53"/>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p:cNvSpPr/>
                <p:nvPr/>
              </p:nvSpPr>
              <p:spPr>
                <a:xfrm>
                  <a:off x="1487237" y="3743307"/>
                  <a:ext cx="822381" cy="239797"/>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310190" y="5532658"/>
                  <a:ext cx="1178807" cy="131041"/>
                  <a:chOff x="4343400" y="2747816"/>
                  <a:chExt cx="4844912" cy="1572845"/>
                </a:xfrm>
                <a:solidFill>
                  <a:srgbClr val="E7BE6B"/>
                </a:solidFill>
              </p:grpSpPr>
              <p:sp>
                <p:nvSpPr>
                  <p:cNvPr id="45" name="Rectangle 44"/>
                  <p:cNvSpPr/>
                  <p:nvPr/>
                </p:nvSpPr>
                <p:spPr>
                  <a:xfrm>
                    <a:off x="4343400"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16200000">
                    <a:off x="4891864" y="2199352"/>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40328"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6200000">
                    <a:off x="5988792" y="331499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37256" y="2757710"/>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200000">
                    <a:off x="7085720" y="220305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4184"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16200000">
                    <a:off x="8182648" y="3314997"/>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731112"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Hexagon 41"/>
                <p:cNvSpPr/>
                <p:nvPr/>
              </p:nvSpPr>
              <p:spPr>
                <a:xfrm>
                  <a:off x="1230392" y="1348727"/>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1722523"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p:nvSpPr>
              <p:spPr>
                <a:xfrm>
                  <a:off x="2174812"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V="1">
                <a:off x="11371780" y="472104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825220" y="1766185"/>
            <a:ext cx="6916294" cy="1200329"/>
          </a:xfrm>
          <a:prstGeom prst="rect">
            <a:avLst/>
          </a:prstGeom>
        </p:spPr>
        <p:txBody>
          <a:bodyPr wrap="square">
            <a:spAutoFit/>
          </a:bodyPr>
          <a:lstStyle/>
          <a:p>
            <a:r>
              <a:rPr lang="en-US" i="1" dirty="0">
                <a:solidFill>
                  <a:srgbClr val="333333"/>
                </a:solidFill>
              </a:rPr>
              <a:t>And these plates of brass, which contain these engravings, which have the records of the holy scriptures upon them, which have the genealogy of our forefathers, even from the beginning—</a:t>
            </a:r>
          </a:p>
          <a:p>
            <a:r>
              <a:rPr lang="en-US" i="1" dirty="0">
                <a:solidFill>
                  <a:srgbClr val="333333"/>
                </a:solidFill>
              </a:rPr>
              <a:t>Alma 37:3</a:t>
            </a:r>
            <a:endParaRPr lang="en-US" i="1" dirty="0"/>
          </a:p>
        </p:txBody>
      </p:sp>
    </p:spTree>
    <p:extLst>
      <p:ext uri="{BB962C8B-B14F-4D97-AF65-F5344CB8AC3E}">
        <p14:creationId xmlns:p14="http://schemas.microsoft.com/office/powerpoint/2010/main" val="23911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ED8D-D9B6-8E03-009B-A2C94961F7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3FB61B-BDF4-E5A2-3FF5-2CC7CB20CF05}"/>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8DAA6062-0C2B-2745-C895-D2A1D58F7F07}"/>
              </a:ext>
            </a:extLst>
          </p:cNvPr>
          <p:cNvSpPr txBox="1"/>
          <p:nvPr/>
        </p:nvSpPr>
        <p:spPr>
          <a:xfrm>
            <a:off x="72428" y="0"/>
            <a:ext cx="12119572" cy="769441"/>
          </a:xfrm>
          <a:prstGeom prst="rect">
            <a:avLst/>
          </a:prstGeom>
          <a:noFill/>
        </p:spPr>
        <p:txBody>
          <a:bodyPr wrap="square" rtlCol="0">
            <a:spAutoFit/>
          </a:bodyPr>
          <a:lstStyle/>
          <a:p>
            <a:pPr algn="ctr"/>
            <a:r>
              <a:rPr lang="en-US" sz="4400" dirty="0"/>
              <a:t>Gathering at a Time of Peace</a:t>
            </a:r>
          </a:p>
        </p:txBody>
      </p:sp>
      <p:sp>
        <p:nvSpPr>
          <p:cNvPr id="7" name="Rectangle 6">
            <a:extLst>
              <a:ext uri="{FF2B5EF4-FFF2-40B4-BE49-F238E27FC236}">
                <a16:creationId xmlns:a16="http://schemas.microsoft.com/office/drawing/2014/main" id="{077EC245-CFF8-1996-E7A9-03D6CBE535F0}"/>
              </a:ext>
            </a:extLst>
          </p:cNvPr>
          <p:cNvSpPr/>
          <p:nvPr/>
        </p:nvSpPr>
        <p:spPr>
          <a:xfrm>
            <a:off x="4573517" y="825149"/>
            <a:ext cx="3861679" cy="1200329"/>
          </a:xfrm>
          <a:prstGeom prst="rect">
            <a:avLst/>
          </a:prstGeom>
        </p:spPr>
        <p:txBody>
          <a:bodyPr wrap="square">
            <a:spAutoFit/>
          </a:bodyPr>
          <a:lstStyle/>
          <a:p>
            <a:pPr fontAlgn="base"/>
            <a:r>
              <a:rPr lang="en-US" i="1" dirty="0"/>
              <a:t>So they gathered themselves together at Jerusalem in the third month, in the fifteenth year of the reign of Asa.</a:t>
            </a:r>
          </a:p>
        </p:txBody>
      </p:sp>
      <p:sp>
        <p:nvSpPr>
          <p:cNvPr id="20" name="TextBox 19">
            <a:extLst>
              <a:ext uri="{FF2B5EF4-FFF2-40B4-BE49-F238E27FC236}">
                <a16:creationId xmlns:a16="http://schemas.microsoft.com/office/drawing/2014/main" id="{29D71D2C-9844-9F81-6DFC-362DAC0E6CB3}"/>
              </a:ext>
            </a:extLst>
          </p:cNvPr>
          <p:cNvSpPr txBox="1"/>
          <p:nvPr/>
        </p:nvSpPr>
        <p:spPr>
          <a:xfrm>
            <a:off x="-1" y="6300577"/>
            <a:ext cx="3752851" cy="461665"/>
          </a:xfrm>
          <a:prstGeom prst="rect">
            <a:avLst/>
          </a:prstGeom>
          <a:noFill/>
        </p:spPr>
        <p:txBody>
          <a:bodyPr wrap="square" rtlCol="0">
            <a:spAutoFit/>
          </a:bodyPr>
          <a:lstStyle/>
          <a:p>
            <a:r>
              <a:rPr lang="en-US" sz="2400" dirty="0"/>
              <a:t>2 Chronicles 15:10-12, 15</a:t>
            </a:r>
          </a:p>
        </p:txBody>
      </p:sp>
      <p:sp>
        <p:nvSpPr>
          <p:cNvPr id="23" name="TextBox 22">
            <a:extLst>
              <a:ext uri="{FF2B5EF4-FFF2-40B4-BE49-F238E27FC236}">
                <a16:creationId xmlns:a16="http://schemas.microsoft.com/office/drawing/2014/main" id="{66B1FF2D-FDD0-C87B-C710-6F60992BE311}"/>
              </a:ext>
            </a:extLst>
          </p:cNvPr>
          <p:cNvSpPr txBox="1"/>
          <p:nvPr/>
        </p:nvSpPr>
        <p:spPr>
          <a:xfrm>
            <a:off x="8435196" y="2609354"/>
            <a:ext cx="3248733" cy="1477328"/>
          </a:xfrm>
          <a:prstGeom prst="rect">
            <a:avLst/>
          </a:prstGeom>
          <a:noFill/>
        </p:spPr>
        <p:txBody>
          <a:bodyPr wrap="square">
            <a:spAutoFit/>
          </a:bodyPr>
          <a:lstStyle/>
          <a:p>
            <a:pPr fontAlgn="base"/>
            <a:r>
              <a:rPr lang="en-US" i="1" dirty="0"/>
              <a:t>And they offered unto the </a:t>
            </a:r>
            <a:r>
              <a:rPr lang="en-US" i="1" cap="small" dirty="0"/>
              <a:t>Lord</a:t>
            </a:r>
            <a:r>
              <a:rPr lang="en-US" i="1" dirty="0"/>
              <a:t> the same time, of the spoil which they had brought, seven hundred oxen and seven thousand sheep.</a:t>
            </a:r>
          </a:p>
        </p:txBody>
      </p:sp>
      <p:sp>
        <p:nvSpPr>
          <p:cNvPr id="25" name="TextBox 24">
            <a:extLst>
              <a:ext uri="{FF2B5EF4-FFF2-40B4-BE49-F238E27FC236}">
                <a16:creationId xmlns:a16="http://schemas.microsoft.com/office/drawing/2014/main" id="{4F8898CB-8EA8-1EB8-1E7C-A1695B4367B6}"/>
              </a:ext>
            </a:extLst>
          </p:cNvPr>
          <p:cNvSpPr txBox="1"/>
          <p:nvPr/>
        </p:nvSpPr>
        <p:spPr>
          <a:xfrm>
            <a:off x="4832364" y="4955631"/>
            <a:ext cx="3343983" cy="1477328"/>
          </a:xfrm>
          <a:prstGeom prst="rect">
            <a:avLst/>
          </a:prstGeom>
          <a:noFill/>
        </p:spPr>
        <p:txBody>
          <a:bodyPr wrap="square">
            <a:spAutoFit/>
          </a:bodyPr>
          <a:lstStyle/>
          <a:p>
            <a:pPr fontAlgn="base"/>
            <a:r>
              <a:rPr lang="en-US" i="1" dirty="0"/>
              <a:t>And they entered into a covenant to seek the </a:t>
            </a:r>
            <a:r>
              <a:rPr lang="en-US" i="1" cap="small" dirty="0"/>
              <a:t>Lord</a:t>
            </a:r>
            <a:r>
              <a:rPr lang="en-US" i="1" dirty="0"/>
              <a:t> God of their fathers with all their heart and with all their soul;</a:t>
            </a:r>
          </a:p>
        </p:txBody>
      </p:sp>
      <p:sp>
        <p:nvSpPr>
          <p:cNvPr id="27" name="TextBox 26">
            <a:extLst>
              <a:ext uri="{FF2B5EF4-FFF2-40B4-BE49-F238E27FC236}">
                <a16:creationId xmlns:a16="http://schemas.microsoft.com/office/drawing/2014/main" id="{EA63DE6B-7338-F3DD-AD4B-359A5D3ADFA3}"/>
              </a:ext>
            </a:extLst>
          </p:cNvPr>
          <p:cNvSpPr txBox="1"/>
          <p:nvPr/>
        </p:nvSpPr>
        <p:spPr>
          <a:xfrm>
            <a:off x="547688" y="2519346"/>
            <a:ext cx="3595687" cy="2031325"/>
          </a:xfrm>
          <a:prstGeom prst="rect">
            <a:avLst/>
          </a:prstGeom>
          <a:noFill/>
        </p:spPr>
        <p:txBody>
          <a:bodyPr wrap="square">
            <a:spAutoFit/>
          </a:bodyPr>
          <a:lstStyle/>
          <a:p>
            <a:pPr fontAlgn="base"/>
            <a:r>
              <a:rPr lang="en-US" b="1" i="1" dirty="0"/>
              <a:t> </a:t>
            </a:r>
            <a:r>
              <a:rPr lang="en-US" i="1" dirty="0"/>
              <a:t>And all Judah rejoiced at the oath: for they had sworn with all their heart, and sought him with their whole desire; and he was found of them: and the </a:t>
            </a:r>
            <a:r>
              <a:rPr lang="en-US" i="1" cap="small" dirty="0"/>
              <a:t>Lord</a:t>
            </a:r>
            <a:r>
              <a:rPr lang="en-US" i="1" dirty="0"/>
              <a:t> gave them rest round about.</a:t>
            </a:r>
          </a:p>
        </p:txBody>
      </p:sp>
      <p:pic>
        <p:nvPicPr>
          <p:cNvPr id="31" name="Picture 30">
            <a:extLst>
              <a:ext uri="{FF2B5EF4-FFF2-40B4-BE49-F238E27FC236}">
                <a16:creationId xmlns:a16="http://schemas.microsoft.com/office/drawing/2014/main" id="{6202A746-0588-1C91-9143-FC1BA17CFBCC}"/>
              </a:ext>
            </a:extLst>
          </p:cNvPr>
          <p:cNvPicPr>
            <a:picLocks noChangeAspect="1"/>
          </p:cNvPicPr>
          <p:nvPr/>
        </p:nvPicPr>
        <p:blipFill>
          <a:blip r:embed="rId3"/>
          <a:stretch>
            <a:fillRect/>
          </a:stretch>
        </p:blipFill>
        <p:spPr>
          <a:xfrm>
            <a:off x="4573517" y="2210985"/>
            <a:ext cx="3467708" cy="2559139"/>
          </a:xfrm>
          <a:prstGeom prst="rect">
            <a:avLst/>
          </a:prstGeom>
        </p:spPr>
      </p:pic>
    </p:spTree>
    <p:extLst>
      <p:ext uri="{BB962C8B-B14F-4D97-AF65-F5344CB8AC3E}">
        <p14:creationId xmlns:p14="http://schemas.microsoft.com/office/powerpoint/2010/main" val="9085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69C4-8036-3E10-4BF1-78D60FBD1A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99E5947-B696-BF8E-105A-1BB89C73762A}"/>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B0576CBF-2D04-85AF-87F7-7F538960CE7A}"/>
              </a:ext>
            </a:extLst>
          </p:cNvPr>
          <p:cNvSpPr txBox="1"/>
          <p:nvPr/>
        </p:nvSpPr>
        <p:spPr>
          <a:xfrm>
            <a:off x="72428" y="0"/>
            <a:ext cx="12119572" cy="769441"/>
          </a:xfrm>
          <a:prstGeom prst="rect">
            <a:avLst/>
          </a:prstGeom>
          <a:noFill/>
        </p:spPr>
        <p:txBody>
          <a:bodyPr wrap="square" rtlCol="0">
            <a:spAutoFit/>
          </a:bodyPr>
          <a:lstStyle/>
          <a:p>
            <a:pPr algn="ctr"/>
            <a:r>
              <a:rPr lang="en-US" sz="4400" dirty="0"/>
              <a:t>Jehoshaphat</a:t>
            </a:r>
          </a:p>
        </p:txBody>
      </p:sp>
      <p:sp>
        <p:nvSpPr>
          <p:cNvPr id="7" name="Rectangle 6">
            <a:extLst>
              <a:ext uri="{FF2B5EF4-FFF2-40B4-BE49-F238E27FC236}">
                <a16:creationId xmlns:a16="http://schemas.microsoft.com/office/drawing/2014/main" id="{2A010F04-9479-E002-3696-5BFEFB92193C}"/>
              </a:ext>
            </a:extLst>
          </p:cNvPr>
          <p:cNvSpPr/>
          <p:nvPr/>
        </p:nvSpPr>
        <p:spPr>
          <a:xfrm>
            <a:off x="555243" y="1597754"/>
            <a:ext cx="7311146" cy="3693319"/>
          </a:xfrm>
          <a:prstGeom prst="rect">
            <a:avLst/>
          </a:prstGeom>
        </p:spPr>
        <p:txBody>
          <a:bodyPr wrap="square">
            <a:spAutoFit/>
          </a:bodyPr>
          <a:lstStyle/>
          <a:p>
            <a:pPr fontAlgn="base"/>
            <a:r>
              <a:rPr lang="en-US" dirty="0"/>
              <a:t>He was the son of Asa and </a:t>
            </a:r>
            <a:r>
              <a:rPr lang="en-US" dirty="0" err="1"/>
              <a:t>Asubah</a:t>
            </a:r>
            <a:r>
              <a:rPr lang="en-US" dirty="0"/>
              <a:t>, and great-great-great grandson of Solomon</a:t>
            </a:r>
          </a:p>
          <a:p>
            <a:pPr fontAlgn="base"/>
            <a:endParaRPr lang="en-US" dirty="0"/>
          </a:p>
          <a:p>
            <a:pPr fontAlgn="base"/>
            <a:r>
              <a:rPr lang="en-US" dirty="0"/>
              <a:t>He ruled Judah twenty years at the same time Ahab ruled Israel</a:t>
            </a:r>
          </a:p>
          <a:p>
            <a:pPr fontAlgn="base"/>
            <a:endParaRPr lang="en-US" dirty="0"/>
          </a:p>
          <a:p>
            <a:pPr fontAlgn="base"/>
            <a:r>
              <a:rPr lang="en-US" dirty="0"/>
              <a:t>When he came into power Judah was in apostasy</a:t>
            </a:r>
          </a:p>
          <a:p>
            <a:pPr fontAlgn="base"/>
            <a:endParaRPr lang="en-US" dirty="0"/>
          </a:p>
          <a:p>
            <a:pPr fontAlgn="base"/>
            <a:r>
              <a:rPr lang="en-US" dirty="0"/>
              <a:t>During this time, the enemies of Jehoshaphat came up to battle against his people</a:t>
            </a:r>
          </a:p>
          <a:p>
            <a:pPr fontAlgn="base"/>
            <a:endParaRPr lang="en-US" dirty="0"/>
          </a:p>
          <a:p>
            <a:pPr fontAlgn="base"/>
            <a:r>
              <a:rPr lang="en-US" dirty="0"/>
              <a:t>Like his father he was a reformer of righteousness</a:t>
            </a:r>
          </a:p>
          <a:p>
            <a:pPr fontAlgn="base"/>
            <a:endParaRPr lang="en-US" dirty="0"/>
          </a:p>
          <a:p>
            <a:pPr fontAlgn="base"/>
            <a:r>
              <a:rPr lang="en-US" dirty="0"/>
              <a:t>He “sought the Lord with all his heart” (2 Chronicles 22:9)</a:t>
            </a:r>
          </a:p>
        </p:txBody>
      </p:sp>
      <p:sp>
        <p:nvSpPr>
          <p:cNvPr id="20" name="TextBox 19">
            <a:extLst>
              <a:ext uri="{FF2B5EF4-FFF2-40B4-BE49-F238E27FC236}">
                <a16:creationId xmlns:a16="http://schemas.microsoft.com/office/drawing/2014/main" id="{8DD446CD-A8A0-EF01-359F-26780CB04AFE}"/>
              </a:ext>
            </a:extLst>
          </p:cNvPr>
          <p:cNvSpPr txBox="1"/>
          <p:nvPr/>
        </p:nvSpPr>
        <p:spPr>
          <a:xfrm>
            <a:off x="0" y="6369182"/>
            <a:ext cx="5638801" cy="461665"/>
          </a:xfrm>
          <a:prstGeom prst="rect">
            <a:avLst/>
          </a:prstGeom>
          <a:noFill/>
        </p:spPr>
        <p:txBody>
          <a:bodyPr wrap="square" rtlCol="0">
            <a:spAutoFit/>
          </a:bodyPr>
          <a:lstStyle/>
          <a:p>
            <a:r>
              <a:rPr lang="en-US" sz="2400" dirty="0"/>
              <a:t>1 Chronicles 3:10; 1 Kings 22:41-42</a:t>
            </a:r>
          </a:p>
        </p:txBody>
      </p:sp>
      <p:grpSp>
        <p:nvGrpSpPr>
          <p:cNvPr id="3" name="Group 2">
            <a:extLst>
              <a:ext uri="{FF2B5EF4-FFF2-40B4-BE49-F238E27FC236}">
                <a16:creationId xmlns:a16="http://schemas.microsoft.com/office/drawing/2014/main" id="{29F7EE6C-92D6-4C4E-D346-36F626E93FA4}"/>
              </a:ext>
            </a:extLst>
          </p:cNvPr>
          <p:cNvGrpSpPr/>
          <p:nvPr/>
        </p:nvGrpSpPr>
        <p:grpSpPr>
          <a:xfrm>
            <a:off x="8905875" y="1351316"/>
            <a:ext cx="2157126" cy="4768666"/>
            <a:chOff x="8606304" y="167031"/>
            <a:chExt cx="2698606" cy="5965693"/>
          </a:xfrm>
        </p:grpSpPr>
        <p:sp>
          <p:nvSpPr>
            <p:cNvPr id="5" name="Oval 4">
              <a:extLst>
                <a:ext uri="{FF2B5EF4-FFF2-40B4-BE49-F238E27FC236}">
                  <a16:creationId xmlns:a16="http://schemas.microsoft.com/office/drawing/2014/main" id="{646E7BF4-7EA8-4A24-6D34-2F2880FEC517}"/>
                </a:ext>
              </a:extLst>
            </p:cNvPr>
            <p:cNvSpPr/>
            <p:nvPr/>
          </p:nvSpPr>
          <p:spPr>
            <a:xfrm rot="1447684" flipH="1">
              <a:off x="8606304" y="3574520"/>
              <a:ext cx="619105" cy="929632"/>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02BBE1AF-0F07-ED7B-F6BD-4E662E8B04B2}"/>
                </a:ext>
              </a:extLst>
            </p:cNvPr>
            <p:cNvSpPr/>
            <p:nvPr/>
          </p:nvSpPr>
          <p:spPr>
            <a:xfrm rot="19824053" flipH="1">
              <a:off x="10685805" y="3612635"/>
              <a:ext cx="619105" cy="929632"/>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561B25EA-5527-A7B2-8404-5F2CB6860BA2}"/>
                </a:ext>
              </a:extLst>
            </p:cNvPr>
            <p:cNvSpPr/>
            <p:nvPr/>
          </p:nvSpPr>
          <p:spPr>
            <a:xfrm rot="2752344" flipH="1">
              <a:off x="9361154" y="5237891"/>
              <a:ext cx="619105" cy="929632"/>
            </a:xfrm>
            <a:prstGeom prst="ellipse">
              <a:avLst/>
            </a:prstGeom>
            <a:solidFill>
              <a:schemeClr val="bg2">
                <a:lumMod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2BB77C5B-5115-F42C-E2D7-191F60DEF6A1}"/>
                </a:ext>
              </a:extLst>
            </p:cNvPr>
            <p:cNvSpPr/>
            <p:nvPr/>
          </p:nvSpPr>
          <p:spPr>
            <a:xfrm rot="19824053" flipH="1">
              <a:off x="10050225" y="5203092"/>
              <a:ext cx="619105" cy="929632"/>
            </a:xfrm>
            <a:prstGeom prst="ellipse">
              <a:avLst/>
            </a:prstGeom>
            <a:solidFill>
              <a:schemeClr val="bg2">
                <a:lumMod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rapezoid 9">
              <a:extLst>
                <a:ext uri="{FF2B5EF4-FFF2-40B4-BE49-F238E27FC236}">
                  <a16:creationId xmlns:a16="http://schemas.microsoft.com/office/drawing/2014/main" id="{54582F30-C87C-D40A-4C26-086795B81CD9}"/>
                </a:ext>
              </a:extLst>
            </p:cNvPr>
            <p:cNvSpPr/>
            <p:nvPr/>
          </p:nvSpPr>
          <p:spPr>
            <a:xfrm>
              <a:off x="9093294" y="3466298"/>
              <a:ext cx="1754290" cy="2270334"/>
            </a:xfrm>
            <a:prstGeom prst="trapezoid">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83ECD8A0-8D52-E403-B491-18E7E5294D2E}"/>
                </a:ext>
              </a:extLst>
            </p:cNvPr>
            <p:cNvSpPr/>
            <p:nvPr/>
          </p:nvSpPr>
          <p:spPr>
            <a:xfrm rot="1133559">
              <a:off x="8821990" y="2094348"/>
              <a:ext cx="797032" cy="2181049"/>
            </a:xfrm>
            <a:prstGeom prst="trapezoid">
              <a:avLst>
                <a:gd name="adj" fmla="val 34181"/>
              </a:avLst>
            </a:prstGeom>
            <a:solidFill>
              <a:schemeClr val="accent4">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8C8B3AF-212D-552D-4D7B-6A536E8998A1}"/>
                </a:ext>
              </a:extLst>
            </p:cNvPr>
            <p:cNvSpPr/>
            <p:nvPr/>
          </p:nvSpPr>
          <p:spPr>
            <a:xfrm rot="20573374">
              <a:off x="10277371" y="2101114"/>
              <a:ext cx="797032" cy="2181049"/>
            </a:xfrm>
            <a:prstGeom prst="trapezoid">
              <a:avLst>
                <a:gd name="adj" fmla="val 34181"/>
              </a:avLst>
            </a:prstGeom>
            <a:solidFill>
              <a:schemeClr val="accent4">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CF34E91-D6CF-53E0-C79C-D2D7D62B3B8E}"/>
                </a:ext>
              </a:extLst>
            </p:cNvPr>
            <p:cNvSpPr/>
            <p:nvPr/>
          </p:nvSpPr>
          <p:spPr>
            <a:xfrm>
              <a:off x="9130394" y="2812122"/>
              <a:ext cx="1717190" cy="2181049"/>
            </a:xfrm>
            <a:prstGeom prst="trapezoid">
              <a:avLst/>
            </a:prstGeom>
            <a:solidFill>
              <a:schemeClr val="accent4">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0A1EAE6-2C9A-491E-2CE3-B8F2C5936F03}"/>
                </a:ext>
              </a:extLst>
            </p:cNvPr>
            <p:cNvSpPr/>
            <p:nvPr/>
          </p:nvSpPr>
          <p:spPr>
            <a:xfrm rot="10800000" flipH="1">
              <a:off x="9007442" y="2073324"/>
              <a:ext cx="1968846" cy="2222069"/>
            </a:xfrm>
            <a:prstGeom prst="trapezoid">
              <a:avLst>
                <a:gd name="adj" fmla="val 77128"/>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loud 14">
              <a:extLst>
                <a:ext uri="{FF2B5EF4-FFF2-40B4-BE49-F238E27FC236}">
                  <a16:creationId xmlns:a16="http://schemas.microsoft.com/office/drawing/2014/main" id="{CB079C94-55DF-B70F-F3E4-FCCA37449674}"/>
                </a:ext>
              </a:extLst>
            </p:cNvPr>
            <p:cNvSpPr/>
            <p:nvPr/>
          </p:nvSpPr>
          <p:spPr>
            <a:xfrm rot="671737">
              <a:off x="8974007" y="952398"/>
              <a:ext cx="663386" cy="813862"/>
            </a:xfrm>
            <a:prstGeom prst="cloud">
              <a:avLst/>
            </a:prstGeom>
            <a:solidFill>
              <a:srgbClr val="99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loud 15">
              <a:extLst>
                <a:ext uri="{FF2B5EF4-FFF2-40B4-BE49-F238E27FC236}">
                  <a16:creationId xmlns:a16="http://schemas.microsoft.com/office/drawing/2014/main" id="{26FDC204-4E17-9D73-AA16-A1B726A08738}"/>
                </a:ext>
              </a:extLst>
            </p:cNvPr>
            <p:cNvSpPr/>
            <p:nvPr/>
          </p:nvSpPr>
          <p:spPr>
            <a:xfrm rot="20706537">
              <a:off x="10258419" y="946291"/>
              <a:ext cx="758307" cy="740026"/>
            </a:xfrm>
            <a:prstGeom prst="cloud">
              <a:avLst/>
            </a:prstGeom>
            <a:solidFill>
              <a:srgbClr val="99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17BC0FDF-7A23-5827-07FF-08633C34879E}"/>
                </a:ext>
              </a:extLst>
            </p:cNvPr>
            <p:cNvSpPr/>
            <p:nvPr/>
          </p:nvSpPr>
          <p:spPr>
            <a:xfrm flipH="1">
              <a:off x="9326098" y="477075"/>
              <a:ext cx="1409455" cy="1843004"/>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Cloud 17">
              <a:extLst>
                <a:ext uri="{FF2B5EF4-FFF2-40B4-BE49-F238E27FC236}">
                  <a16:creationId xmlns:a16="http://schemas.microsoft.com/office/drawing/2014/main" id="{B9F191D8-CC21-8360-58C6-E641C9ECDC52}"/>
                </a:ext>
              </a:extLst>
            </p:cNvPr>
            <p:cNvSpPr/>
            <p:nvPr/>
          </p:nvSpPr>
          <p:spPr>
            <a:xfrm rot="5400000">
              <a:off x="9648364" y="39409"/>
              <a:ext cx="659060" cy="1540807"/>
            </a:xfrm>
            <a:prstGeom prst="cloud">
              <a:avLst/>
            </a:prstGeom>
            <a:solidFill>
              <a:srgbClr val="99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9" name="Group 18">
              <a:extLst>
                <a:ext uri="{FF2B5EF4-FFF2-40B4-BE49-F238E27FC236}">
                  <a16:creationId xmlns:a16="http://schemas.microsoft.com/office/drawing/2014/main" id="{348F1EF2-80C3-950D-5EC9-E7ACAF3A32F6}"/>
                </a:ext>
              </a:extLst>
            </p:cNvPr>
            <p:cNvGrpSpPr/>
            <p:nvPr/>
          </p:nvGrpSpPr>
          <p:grpSpPr>
            <a:xfrm>
              <a:off x="9093294" y="167031"/>
              <a:ext cx="1608722" cy="1063178"/>
              <a:chOff x="3539000" y="2369309"/>
              <a:chExt cx="1718800" cy="1135927"/>
            </a:xfrm>
          </p:grpSpPr>
          <p:sp>
            <p:nvSpPr>
              <p:cNvPr id="48" name="Oval 47">
                <a:extLst>
                  <a:ext uri="{FF2B5EF4-FFF2-40B4-BE49-F238E27FC236}">
                    <a16:creationId xmlns:a16="http://schemas.microsoft.com/office/drawing/2014/main" id="{91F3F7DB-C84F-93A0-B13C-577210F8C4D8}"/>
                  </a:ext>
                </a:extLst>
              </p:cNvPr>
              <p:cNvSpPr/>
              <p:nvPr/>
            </p:nvSpPr>
            <p:spPr>
              <a:xfrm>
                <a:off x="4262734" y="2369309"/>
                <a:ext cx="344666" cy="6587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C185A60-3819-D8E4-2F2D-A7888DB8BB98}"/>
                  </a:ext>
                </a:extLst>
              </p:cNvPr>
              <p:cNvGrpSpPr/>
              <p:nvPr/>
            </p:nvGrpSpPr>
            <p:grpSpPr>
              <a:xfrm>
                <a:off x="3539000" y="2521067"/>
                <a:ext cx="1718800" cy="984169"/>
                <a:chOff x="1239442" y="2684447"/>
                <a:chExt cx="1535084" cy="576949"/>
              </a:xfrm>
            </p:grpSpPr>
            <p:sp>
              <p:nvSpPr>
                <p:cNvPr id="59" name="Rounded Rectangle 116">
                  <a:extLst>
                    <a:ext uri="{FF2B5EF4-FFF2-40B4-BE49-F238E27FC236}">
                      <a16:creationId xmlns:a16="http://schemas.microsoft.com/office/drawing/2014/main" id="{9B3798E2-6FFC-EBA2-DB60-40B68FD44788}"/>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6B9F0009-E7BC-55DE-699F-6A7B068AA76A}"/>
                    </a:ext>
                  </a:extLst>
                </p:cNvPr>
                <p:cNvSpPr/>
                <p:nvPr/>
              </p:nvSpPr>
              <p:spPr>
                <a:xfrm>
                  <a:off x="1982582" y="2684447"/>
                  <a:ext cx="114300" cy="274254"/>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944C5227-A3C1-DD58-0B3B-D557A752943F}"/>
                  </a:ext>
                </a:extLst>
              </p:cNvPr>
              <p:cNvGrpSpPr/>
              <p:nvPr/>
            </p:nvGrpSpPr>
            <p:grpSpPr>
              <a:xfrm>
                <a:off x="3697716" y="2570791"/>
                <a:ext cx="329982" cy="444930"/>
                <a:chOff x="3697716" y="2570791"/>
                <a:chExt cx="329982" cy="444930"/>
              </a:xfrm>
            </p:grpSpPr>
            <p:sp>
              <p:nvSpPr>
                <p:cNvPr id="57" name="Oval 56">
                  <a:extLst>
                    <a:ext uri="{FF2B5EF4-FFF2-40B4-BE49-F238E27FC236}">
                      <a16:creationId xmlns:a16="http://schemas.microsoft.com/office/drawing/2014/main" id="{3B990D84-B75A-22DF-A37C-384D5E5E341C}"/>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gular Pentagon 115">
                  <a:extLst>
                    <a:ext uri="{FF2B5EF4-FFF2-40B4-BE49-F238E27FC236}">
                      <a16:creationId xmlns:a16="http://schemas.microsoft.com/office/drawing/2014/main" id="{3BF69F6D-327F-7330-8375-84D026858021}"/>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3D3947E0-7FE8-2585-9C92-C27308DBD9C8}"/>
                  </a:ext>
                </a:extLst>
              </p:cNvPr>
              <p:cNvGrpSpPr/>
              <p:nvPr/>
            </p:nvGrpSpPr>
            <p:grpSpPr>
              <a:xfrm>
                <a:off x="4767609" y="2574639"/>
                <a:ext cx="329982" cy="444930"/>
                <a:chOff x="3697716" y="2570791"/>
                <a:chExt cx="329982" cy="444930"/>
              </a:xfrm>
            </p:grpSpPr>
            <p:sp>
              <p:nvSpPr>
                <p:cNvPr id="55" name="Oval 54">
                  <a:extLst>
                    <a:ext uri="{FF2B5EF4-FFF2-40B4-BE49-F238E27FC236}">
                      <a16:creationId xmlns:a16="http://schemas.microsoft.com/office/drawing/2014/main" id="{C09AF2F9-1D76-95C6-846C-A39B0E026B68}"/>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gular Pentagon 113">
                  <a:extLst>
                    <a:ext uri="{FF2B5EF4-FFF2-40B4-BE49-F238E27FC236}">
                      <a16:creationId xmlns:a16="http://schemas.microsoft.com/office/drawing/2014/main" id="{E44B8EDA-DD70-DF5A-1484-500730232DCD}"/>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Quad Arrow 109">
                <a:extLst>
                  <a:ext uri="{FF2B5EF4-FFF2-40B4-BE49-F238E27FC236}">
                    <a16:creationId xmlns:a16="http://schemas.microsoft.com/office/drawing/2014/main" id="{73780802-59ED-AB1F-E96F-CD5853519186}"/>
                  </a:ext>
                </a:extLst>
              </p:cNvPr>
              <p:cNvSpPr/>
              <p:nvPr/>
            </p:nvSpPr>
            <p:spPr>
              <a:xfrm>
                <a:off x="3661987" y="3033479"/>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110">
                <a:extLst>
                  <a:ext uri="{FF2B5EF4-FFF2-40B4-BE49-F238E27FC236}">
                    <a16:creationId xmlns:a16="http://schemas.microsoft.com/office/drawing/2014/main" id="{3815B49F-9CD3-2687-2603-5E8AB02C91B6}"/>
                  </a:ext>
                </a:extLst>
              </p:cNvPr>
              <p:cNvSpPr/>
              <p:nvPr/>
            </p:nvSpPr>
            <p:spPr>
              <a:xfrm>
                <a:off x="4176134" y="303678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111">
                <a:extLst>
                  <a:ext uri="{FF2B5EF4-FFF2-40B4-BE49-F238E27FC236}">
                    <a16:creationId xmlns:a16="http://schemas.microsoft.com/office/drawing/2014/main" id="{69B8147F-8987-D6D4-C8E7-0E208AE47731}"/>
                  </a:ext>
                </a:extLst>
              </p:cNvPr>
              <p:cNvSpPr/>
              <p:nvPr/>
            </p:nvSpPr>
            <p:spPr>
              <a:xfrm>
                <a:off x="4690281" y="304496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92601A72-1389-B8FE-BD99-5B2F2BCC54F8}"/>
                </a:ext>
              </a:extLst>
            </p:cNvPr>
            <p:cNvGrpSpPr/>
            <p:nvPr/>
          </p:nvGrpSpPr>
          <p:grpSpPr>
            <a:xfrm>
              <a:off x="9427436" y="2049130"/>
              <a:ext cx="1040316" cy="1437935"/>
              <a:chOff x="7427315" y="1468325"/>
              <a:chExt cx="1387625" cy="1917989"/>
            </a:xfrm>
          </p:grpSpPr>
          <p:grpSp>
            <p:nvGrpSpPr>
              <p:cNvPr id="41" name="Group 40">
                <a:extLst>
                  <a:ext uri="{FF2B5EF4-FFF2-40B4-BE49-F238E27FC236}">
                    <a16:creationId xmlns:a16="http://schemas.microsoft.com/office/drawing/2014/main" id="{675A9DDB-634C-49C5-D225-712FF88CA3BA}"/>
                  </a:ext>
                </a:extLst>
              </p:cNvPr>
              <p:cNvGrpSpPr/>
              <p:nvPr/>
            </p:nvGrpSpPr>
            <p:grpSpPr>
              <a:xfrm rot="10800000">
                <a:off x="7672159" y="2208935"/>
                <a:ext cx="873203" cy="1177379"/>
                <a:chOff x="9394245" y="508009"/>
                <a:chExt cx="308849" cy="416435"/>
              </a:xfrm>
            </p:grpSpPr>
            <p:sp>
              <p:nvSpPr>
                <p:cNvPr id="46" name="Oval 45">
                  <a:extLst>
                    <a:ext uri="{FF2B5EF4-FFF2-40B4-BE49-F238E27FC236}">
                      <a16:creationId xmlns:a16="http://schemas.microsoft.com/office/drawing/2014/main" id="{2021283E-7F5D-D947-5178-BC332788C07B}"/>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gular Pentagon 115">
                  <a:extLst>
                    <a:ext uri="{FF2B5EF4-FFF2-40B4-BE49-F238E27FC236}">
                      <a16:creationId xmlns:a16="http://schemas.microsoft.com/office/drawing/2014/main" id="{4CBF09B0-E305-2AB1-EC9A-35896DA1A1A7}"/>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3987A294-2A5B-16D2-E85C-268F2A9B7F48}"/>
                  </a:ext>
                </a:extLst>
              </p:cNvPr>
              <p:cNvSpPr/>
              <p:nvPr/>
            </p:nvSpPr>
            <p:spPr>
              <a:xfrm rot="9081764">
                <a:off x="7587501" y="1794080"/>
                <a:ext cx="258316" cy="60126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8A0BF88-7BDF-D6C9-1DAB-C3A6A814570B}"/>
                  </a:ext>
                </a:extLst>
              </p:cNvPr>
              <p:cNvSpPr/>
              <p:nvPr/>
            </p:nvSpPr>
            <p:spPr>
              <a:xfrm rot="12908029">
                <a:off x="8327427" y="1803638"/>
                <a:ext cx="258316" cy="60126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0924C29-878D-CF1F-5576-5F282708E37F}"/>
                  </a:ext>
                </a:extLst>
              </p:cNvPr>
              <p:cNvSpPr/>
              <p:nvPr/>
            </p:nvSpPr>
            <p:spPr>
              <a:xfrm rot="9081764">
                <a:off x="7427315" y="1468325"/>
                <a:ext cx="258316" cy="60126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27A4432-5FB2-0ED2-3B80-5E9292B8D847}"/>
                  </a:ext>
                </a:extLst>
              </p:cNvPr>
              <p:cNvSpPr/>
              <p:nvPr/>
            </p:nvSpPr>
            <p:spPr>
              <a:xfrm rot="12908029">
                <a:off x="8556624" y="1495680"/>
                <a:ext cx="258316" cy="60126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981A60A-2606-AC66-BD35-8BC92F21BFB7}"/>
                </a:ext>
              </a:extLst>
            </p:cNvPr>
            <p:cNvGrpSpPr/>
            <p:nvPr/>
          </p:nvGrpSpPr>
          <p:grpSpPr>
            <a:xfrm rot="10800000">
              <a:off x="9214996" y="4883111"/>
              <a:ext cx="308849" cy="416435"/>
              <a:chOff x="9394245" y="508009"/>
              <a:chExt cx="308849" cy="416435"/>
            </a:xfrm>
          </p:grpSpPr>
          <p:sp>
            <p:nvSpPr>
              <p:cNvPr id="39" name="Oval 38">
                <a:extLst>
                  <a:ext uri="{FF2B5EF4-FFF2-40B4-BE49-F238E27FC236}">
                    <a16:creationId xmlns:a16="http://schemas.microsoft.com/office/drawing/2014/main" id="{70D68E6D-4220-9339-924E-6295854C5772}"/>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gular Pentagon 115">
                <a:extLst>
                  <a:ext uri="{FF2B5EF4-FFF2-40B4-BE49-F238E27FC236}">
                    <a16:creationId xmlns:a16="http://schemas.microsoft.com/office/drawing/2014/main" id="{ED224DE3-E12E-4D36-9118-56A3105345F6}"/>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04D5BFA4-0393-F0FB-3478-EEB3E96CE000}"/>
                </a:ext>
              </a:extLst>
            </p:cNvPr>
            <p:cNvGrpSpPr/>
            <p:nvPr/>
          </p:nvGrpSpPr>
          <p:grpSpPr>
            <a:xfrm rot="10800000">
              <a:off x="9535199" y="4895131"/>
              <a:ext cx="308849" cy="416435"/>
              <a:chOff x="9394245" y="508009"/>
              <a:chExt cx="308849" cy="416435"/>
            </a:xfrm>
          </p:grpSpPr>
          <p:sp>
            <p:nvSpPr>
              <p:cNvPr id="37" name="Oval 36">
                <a:extLst>
                  <a:ext uri="{FF2B5EF4-FFF2-40B4-BE49-F238E27FC236}">
                    <a16:creationId xmlns:a16="http://schemas.microsoft.com/office/drawing/2014/main" id="{B57479BF-20B3-82DE-F8B0-F56BCA290947}"/>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115">
                <a:extLst>
                  <a:ext uri="{FF2B5EF4-FFF2-40B4-BE49-F238E27FC236}">
                    <a16:creationId xmlns:a16="http://schemas.microsoft.com/office/drawing/2014/main" id="{4B8CF775-71C8-07EE-1240-A28EE71617D8}"/>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E488372-F3AB-88BD-321B-3C1F842FD326}"/>
                </a:ext>
              </a:extLst>
            </p:cNvPr>
            <p:cNvGrpSpPr/>
            <p:nvPr/>
          </p:nvGrpSpPr>
          <p:grpSpPr>
            <a:xfrm rot="10800000">
              <a:off x="9845096" y="4895131"/>
              <a:ext cx="308849" cy="416435"/>
              <a:chOff x="9394245" y="508009"/>
              <a:chExt cx="308849" cy="416435"/>
            </a:xfrm>
          </p:grpSpPr>
          <p:sp>
            <p:nvSpPr>
              <p:cNvPr id="35" name="Oval 34">
                <a:extLst>
                  <a:ext uri="{FF2B5EF4-FFF2-40B4-BE49-F238E27FC236}">
                    <a16:creationId xmlns:a16="http://schemas.microsoft.com/office/drawing/2014/main" id="{412A7077-8542-AA89-0544-DAC1CBD3371D}"/>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gular Pentagon 115">
                <a:extLst>
                  <a:ext uri="{FF2B5EF4-FFF2-40B4-BE49-F238E27FC236}">
                    <a16:creationId xmlns:a16="http://schemas.microsoft.com/office/drawing/2014/main" id="{A96B951E-9B17-6F11-B4DA-F2A61EBA83CD}"/>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6D66787E-9210-E256-176B-9E60D7647874}"/>
                </a:ext>
              </a:extLst>
            </p:cNvPr>
            <p:cNvGrpSpPr/>
            <p:nvPr/>
          </p:nvGrpSpPr>
          <p:grpSpPr>
            <a:xfrm rot="10800000">
              <a:off x="10143221" y="4909692"/>
              <a:ext cx="308849" cy="416435"/>
              <a:chOff x="9394245" y="508009"/>
              <a:chExt cx="308849" cy="416435"/>
            </a:xfrm>
          </p:grpSpPr>
          <p:sp>
            <p:nvSpPr>
              <p:cNvPr id="33" name="Oval 32">
                <a:extLst>
                  <a:ext uri="{FF2B5EF4-FFF2-40B4-BE49-F238E27FC236}">
                    <a16:creationId xmlns:a16="http://schemas.microsoft.com/office/drawing/2014/main" id="{EA8D4969-61DA-B1D9-04AB-66BE054A4E2A}"/>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gular Pentagon 115">
                <a:extLst>
                  <a:ext uri="{FF2B5EF4-FFF2-40B4-BE49-F238E27FC236}">
                    <a16:creationId xmlns:a16="http://schemas.microsoft.com/office/drawing/2014/main" id="{EA046323-C152-EE6D-F6C6-33FAA52ED6DC}"/>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6635147-27C6-590A-CB2C-802DA027A88A}"/>
                </a:ext>
              </a:extLst>
            </p:cNvPr>
            <p:cNvGrpSpPr/>
            <p:nvPr/>
          </p:nvGrpSpPr>
          <p:grpSpPr>
            <a:xfrm rot="10800000">
              <a:off x="10462085" y="4910480"/>
              <a:ext cx="308849" cy="416435"/>
              <a:chOff x="9394245" y="508009"/>
              <a:chExt cx="308849" cy="416435"/>
            </a:xfrm>
          </p:grpSpPr>
          <p:sp>
            <p:nvSpPr>
              <p:cNvPr id="30" name="Oval 29">
                <a:extLst>
                  <a:ext uri="{FF2B5EF4-FFF2-40B4-BE49-F238E27FC236}">
                    <a16:creationId xmlns:a16="http://schemas.microsoft.com/office/drawing/2014/main" id="{64F71321-73C4-1C01-FEA3-9A798295E95C}"/>
                  </a:ext>
                </a:extLst>
              </p:cNvPr>
              <p:cNvSpPr/>
              <p:nvPr/>
            </p:nvSpPr>
            <p:spPr>
              <a:xfrm>
                <a:off x="9466892" y="508009"/>
                <a:ext cx="163554" cy="31261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gular Pentagon 115">
                <a:extLst>
                  <a:ext uri="{FF2B5EF4-FFF2-40B4-BE49-F238E27FC236}">
                    <a16:creationId xmlns:a16="http://schemas.microsoft.com/office/drawing/2014/main" id="{8A77A758-2E5F-028C-E45E-37BF99B4936C}"/>
                  </a:ext>
                </a:extLst>
              </p:cNvPr>
              <p:cNvSpPr/>
              <p:nvPr/>
            </p:nvSpPr>
            <p:spPr>
              <a:xfrm>
                <a:off x="9394245" y="667754"/>
                <a:ext cx="308849" cy="25669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a:extLst>
              <a:ext uri="{FF2B5EF4-FFF2-40B4-BE49-F238E27FC236}">
                <a16:creationId xmlns:a16="http://schemas.microsoft.com/office/drawing/2014/main" id="{7EF10A77-B572-9EE0-EEA7-CB171120555D}"/>
              </a:ext>
            </a:extLst>
          </p:cNvPr>
          <p:cNvSpPr txBox="1"/>
          <p:nvPr/>
        </p:nvSpPr>
        <p:spPr>
          <a:xfrm>
            <a:off x="5976938" y="6433602"/>
            <a:ext cx="6143624" cy="369332"/>
          </a:xfrm>
          <a:prstGeom prst="rect">
            <a:avLst/>
          </a:prstGeom>
          <a:noFill/>
        </p:spPr>
        <p:txBody>
          <a:bodyPr wrap="square">
            <a:spAutoFit/>
          </a:bodyPr>
          <a:lstStyle/>
          <a:p>
            <a:pPr algn="r"/>
            <a:r>
              <a:rPr lang="en-US" dirty="0"/>
              <a:t>(2)</a:t>
            </a:r>
          </a:p>
        </p:txBody>
      </p:sp>
    </p:spTree>
    <p:extLst>
      <p:ext uri="{BB962C8B-B14F-4D97-AF65-F5344CB8AC3E}">
        <p14:creationId xmlns:p14="http://schemas.microsoft.com/office/powerpoint/2010/main" val="12220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9ADA2-0CD1-2636-0CCE-B5A0F14736E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E84E5E-C73A-89CD-A304-A547F3E211F3}"/>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42ADD254-B6C0-B85D-DE8E-BAF175E81832}"/>
              </a:ext>
            </a:extLst>
          </p:cNvPr>
          <p:cNvSpPr txBox="1"/>
          <p:nvPr/>
        </p:nvSpPr>
        <p:spPr>
          <a:xfrm>
            <a:off x="72428" y="0"/>
            <a:ext cx="12119572" cy="769441"/>
          </a:xfrm>
          <a:prstGeom prst="rect">
            <a:avLst/>
          </a:prstGeom>
          <a:noFill/>
        </p:spPr>
        <p:txBody>
          <a:bodyPr wrap="square" rtlCol="0">
            <a:spAutoFit/>
          </a:bodyPr>
          <a:lstStyle/>
          <a:p>
            <a:pPr algn="ctr"/>
            <a:r>
              <a:rPr lang="en-US" sz="4400" dirty="0"/>
              <a:t>Jehoshaphat and His People</a:t>
            </a:r>
          </a:p>
        </p:txBody>
      </p:sp>
      <p:sp>
        <p:nvSpPr>
          <p:cNvPr id="7" name="Rectangle 6">
            <a:extLst>
              <a:ext uri="{FF2B5EF4-FFF2-40B4-BE49-F238E27FC236}">
                <a16:creationId xmlns:a16="http://schemas.microsoft.com/office/drawing/2014/main" id="{658D832D-5767-AED9-090E-4F0C5F02C2F1}"/>
              </a:ext>
            </a:extLst>
          </p:cNvPr>
          <p:cNvSpPr/>
          <p:nvPr/>
        </p:nvSpPr>
        <p:spPr>
          <a:xfrm>
            <a:off x="555243" y="1597754"/>
            <a:ext cx="7311146" cy="2585323"/>
          </a:xfrm>
          <a:prstGeom prst="rect">
            <a:avLst/>
          </a:prstGeom>
        </p:spPr>
        <p:txBody>
          <a:bodyPr wrap="square">
            <a:spAutoFit/>
          </a:bodyPr>
          <a:lstStyle/>
          <a:p>
            <a:pPr fontAlgn="base"/>
            <a:r>
              <a:rPr lang="en-US" dirty="0"/>
              <a:t>Jehoshaphat and the people of Judah went to war with the people of Ammon, Moab, and Mount Seir, also called the land of Edom. </a:t>
            </a:r>
          </a:p>
          <a:p>
            <a:pPr fontAlgn="base"/>
            <a:endParaRPr lang="en-US" dirty="0"/>
          </a:p>
          <a:p>
            <a:pPr fontAlgn="base"/>
            <a:r>
              <a:rPr lang="en-US" dirty="0"/>
              <a:t>They approached the war singing praises to God. God then blessed them by causing confusion among their enemies, who turned on and killed one another. </a:t>
            </a:r>
          </a:p>
          <a:p>
            <a:pPr fontAlgn="base"/>
            <a:endParaRPr lang="en-US" dirty="0"/>
          </a:p>
          <a:p>
            <a:pPr fontAlgn="base"/>
            <a:r>
              <a:rPr lang="en-US" dirty="0"/>
              <a:t>Jehoshaphat’s people then collected significant treasures from their deceased enemies. (4)</a:t>
            </a:r>
          </a:p>
        </p:txBody>
      </p:sp>
      <p:sp>
        <p:nvSpPr>
          <p:cNvPr id="20" name="TextBox 19">
            <a:extLst>
              <a:ext uri="{FF2B5EF4-FFF2-40B4-BE49-F238E27FC236}">
                <a16:creationId xmlns:a16="http://schemas.microsoft.com/office/drawing/2014/main" id="{EA032341-E8ED-9884-8583-7BF2E5172377}"/>
              </a:ext>
            </a:extLst>
          </p:cNvPr>
          <p:cNvSpPr txBox="1"/>
          <p:nvPr/>
        </p:nvSpPr>
        <p:spPr>
          <a:xfrm>
            <a:off x="0" y="6369182"/>
            <a:ext cx="5638801" cy="461665"/>
          </a:xfrm>
          <a:prstGeom prst="rect">
            <a:avLst/>
          </a:prstGeom>
          <a:noFill/>
        </p:spPr>
        <p:txBody>
          <a:bodyPr wrap="square" rtlCol="0">
            <a:spAutoFit/>
          </a:bodyPr>
          <a:lstStyle/>
          <a:p>
            <a:r>
              <a:rPr lang="en-US" sz="2400" dirty="0"/>
              <a:t>1 Chronicles 20:26-30</a:t>
            </a:r>
          </a:p>
        </p:txBody>
      </p:sp>
      <p:pic>
        <p:nvPicPr>
          <p:cNvPr id="25" name="Picture 24">
            <a:extLst>
              <a:ext uri="{FF2B5EF4-FFF2-40B4-BE49-F238E27FC236}">
                <a16:creationId xmlns:a16="http://schemas.microsoft.com/office/drawing/2014/main" id="{09B84510-33AE-AF40-D330-2F49D12CDE14}"/>
              </a:ext>
            </a:extLst>
          </p:cNvPr>
          <p:cNvPicPr>
            <a:picLocks noChangeAspect="1"/>
          </p:cNvPicPr>
          <p:nvPr/>
        </p:nvPicPr>
        <p:blipFill>
          <a:blip r:embed="rId3"/>
          <a:stretch>
            <a:fillRect/>
          </a:stretch>
        </p:blipFill>
        <p:spPr>
          <a:xfrm>
            <a:off x="8191338" y="1254413"/>
            <a:ext cx="2324424" cy="2314898"/>
          </a:xfrm>
          <a:prstGeom prst="rect">
            <a:avLst/>
          </a:prstGeom>
        </p:spPr>
      </p:pic>
      <p:pic>
        <p:nvPicPr>
          <p:cNvPr id="65" name="Picture 64">
            <a:extLst>
              <a:ext uri="{FF2B5EF4-FFF2-40B4-BE49-F238E27FC236}">
                <a16:creationId xmlns:a16="http://schemas.microsoft.com/office/drawing/2014/main" id="{4DBA4301-D41F-E9EE-D3E9-BEFC1F67F6F2}"/>
              </a:ext>
            </a:extLst>
          </p:cNvPr>
          <p:cNvPicPr>
            <a:picLocks noChangeAspect="1"/>
          </p:cNvPicPr>
          <p:nvPr/>
        </p:nvPicPr>
        <p:blipFill>
          <a:blip r:embed="rId4"/>
          <a:stretch>
            <a:fillRect/>
          </a:stretch>
        </p:blipFill>
        <p:spPr>
          <a:xfrm>
            <a:off x="5346319" y="4054283"/>
            <a:ext cx="3870066" cy="2672383"/>
          </a:xfrm>
          <a:prstGeom prst="rect">
            <a:avLst/>
          </a:prstGeom>
        </p:spPr>
      </p:pic>
    </p:spTree>
    <p:extLst>
      <p:ext uri="{BB962C8B-B14F-4D97-AF65-F5344CB8AC3E}">
        <p14:creationId xmlns:p14="http://schemas.microsoft.com/office/powerpoint/2010/main" val="16421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180E-1820-6523-2141-8C2252B2F4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60970E-5A41-7B68-54DA-7E08859D98AD}"/>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8FD7E9B8-EF39-31A4-414B-3BA52F746EB3}"/>
              </a:ext>
            </a:extLst>
          </p:cNvPr>
          <p:cNvSpPr txBox="1"/>
          <p:nvPr/>
        </p:nvSpPr>
        <p:spPr>
          <a:xfrm>
            <a:off x="72428" y="0"/>
            <a:ext cx="12119572" cy="769441"/>
          </a:xfrm>
          <a:prstGeom prst="rect">
            <a:avLst/>
          </a:prstGeom>
          <a:noFill/>
        </p:spPr>
        <p:txBody>
          <a:bodyPr wrap="square" rtlCol="0">
            <a:spAutoFit/>
          </a:bodyPr>
          <a:lstStyle/>
          <a:p>
            <a:pPr algn="ctr"/>
            <a:r>
              <a:rPr lang="en-US" sz="4400" dirty="0"/>
              <a:t>Fasting and Praying</a:t>
            </a:r>
          </a:p>
        </p:txBody>
      </p:sp>
      <p:sp>
        <p:nvSpPr>
          <p:cNvPr id="7" name="Rectangle 6">
            <a:extLst>
              <a:ext uri="{FF2B5EF4-FFF2-40B4-BE49-F238E27FC236}">
                <a16:creationId xmlns:a16="http://schemas.microsoft.com/office/drawing/2014/main" id="{B2E14467-AD55-42AD-ACCD-B7450640F297}"/>
              </a:ext>
            </a:extLst>
          </p:cNvPr>
          <p:cNvSpPr/>
          <p:nvPr/>
        </p:nvSpPr>
        <p:spPr>
          <a:xfrm>
            <a:off x="555243" y="1597754"/>
            <a:ext cx="5931282" cy="1754326"/>
          </a:xfrm>
          <a:prstGeom prst="rect">
            <a:avLst/>
          </a:prstGeom>
        </p:spPr>
        <p:txBody>
          <a:bodyPr wrap="square">
            <a:spAutoFit/>
          </a:bodyPr>
          <a:lstStyle/>
          <a:p>
            <a:pPr fontAlgn="base"/>
            <a:r>
              <a:rPr lang="en-US" i="1" dirty="0"/>
              <a:t>And Jehoshaphat feared, and set himself to seek the </a:t>
            </a:r>
            <a:r>
              <a:rPr lang="en-US" i="1" cap="small" dirty="0"/>
              <a:t>Lord</a:t>
            </a:r>
            <a:r>
              <a:rPr lang="en-US" i="1" dirty="0"/>
              <a:t>, and proclaimed a fast throughout all Judah.</a:t>
            </a:r>
          </a:p>
          <a:p>
            <a:pPr fontAlgn="base"/>
            <a:endParaRPr lang="en-US" i="1" dirty="0"/>
          </a:p>
          <a:p>
            <a:pPr fontAlgn="base"/>
            <a:r>
              <a:rPr lang="en-US" i="1" dirty="0"/>
              <a:t>And Judah gathered themselves together, to ask help of the </a:t>
            </a:r>
            <a:r>
              <a:rPr lang="en-US" i="1" cap="small" dirty="0"/>
              <a:t>Lord</a:t>
            </a:r>
            <a:r>
              <a:rPr lang="en-US" i="1" dirty="0"/>
              <a:t>: even out of all the cities of Judah they came to seek the </a:t>
            </a:r>
            <a:r>
              <a:rPr lang="en-US" i="1" cap="small" dirty="0"/>
              <a:t>Lord</a:t>
            </a:r>
            <a:r>
              <a:rPr lang="en-US" i="1" dirty="0"/>
              <a:t>.</a:t>
            </a:r>
          </a:p>
        </p:txBody>
      </p:sp>
      <p:sp>
        <p:nvSpPr>
          <p:cNvPr id="20" name="TextBox 19">
            <a:extLst>
              <a:ext uri="{FF2B5EF4-FFF2-40B4-BE49-F238E27FC236}">
                <a16:creationId xmlns:a16="http://schemas.microsoft.com/office/drawing/2014/main" id="{5E6ACABE-7CF3-2594-0008-570147604D1A}"/>
              </a:ext>
            </a:extLst>
          </p:cNvPr>
          <p:cNvSpPr txBox="1"/>
          <p:nvPr/>
        </p:nvSpPr>
        <p:spPr>
          <a:xfrm>
            <a:off x="0" y="6369182"/>
            <a:ext cx="5638801" cy="461665"/>
          </a:xfrm>
          <a:prstGeom prst="rect">
            <a:avLst/>
          </a:prstGeom>
          <a:noFill/>
        </p:spPr>
        <p:txBody>
          <a:bodyPr wrap="square" rtlCol="0">
            <a:spAutoFit/>
          </a:bodyPr>
          <a:lstStyle/>
          <a:p>
            <a:r>
              <a:rPr lang="en-US" sz="2400" dirty="0"/>
              <a:t>1 Chronicles 20:3-4,15</a:t>
            </a:r>
          </a:p>
        </p:txBody>
      </p:sp>
      <p:sp>
        <p:nvSpPr>
          <p:cNvPr id="5" name="TextBox 4">
            <a:extLst>
              <a:ext uri="{FF2B5EF4-FFF2-40B4-BE49-F238E27FC236}">
                <a16:creationId xmlns:a16="http://schemas.microsoft.com/office/drawing/2014/main" id="{B6BBFC76-6084-501A-6A13-3B4F933894A7}"/>
              </a:ext>
            </a:extLst>
          </p:cNvPr>
          <p:cNvSpPr txBox="1"/>
          <p:nvPr/>
        </p:nvSpPr>
        <p:spPr>
          <a:xfrm>
            <a:off x="3024188" y="3610982"/>
            <a:ext cx="6143624" cy="646331"/>
          </a:xfrm>
          <a:prstGeom prst="rect">
            <a:avLst/>
          </a:prstGeom>
          <a:noFill/>
        </p:spPr>
        <p:txBody>
          <a:bodyPr wrap="square">
            <a:spAutoFit/>
          </a:bodyPr>
          <a:lstStyle/>
          <a:p>
            <a:r>
              <a:rPr lang="en-US" b="0" i="1" dirty="0">
                <a:solidFill>
                  <a:srgbClr val="212225"/>
                </a:solidFill>
                <a:effectLst/>
              </a:rPr>
              <a:t> Be not afraid nor dismayed by reason of this great multitude; for the battle is not yours, but God’s.</a:t>
            </a:r>
            <a:endParaRPr lang="en-US" i="1" dirty="0"/>
          </a:p>
        </p:txBody>
      </p:sp>
      <p:pic>
        <p:nvPicPr>
          <p:cNvPr id="8" name="Picture 7">
            <a:extLst>
              <a:ext uri="{FF2B5EF4-FFF2-40B4-BE49-F238E27FC236}">
                <a16:creationId xmlns:a16="http://schemas.microsoft.com/office/drawing/2014/main" id="{41AE48C5-41C3-97E0-50B3-0B16EE3F9295}"/>
              </a:ext>
            </a:extLst>
          </p:cNvPr>
          <p:cNvPicPr>
            <a:picLocks noChangeAspect="1"/>
          </p:cNvPicPr>
          <p:nvPr/>
        </p:nvPicPr>
        <p:blipFill>
          <a:blip r:embed="rId3"/>
          <a:stretch>
            <a:fillRect/>
          </a:stretch>
        </p:blipFill>
        <p:spPr>
          <a:xfrm>
            <a:off x="6576378" y="1237944"/>
            <a:ext cx="4544059" cy="2191056"/>
          </a:xfrm>
          <a:prstGeom prst="rect">
            <a:avLst/>
          </a:prstGeom>
        </p:spPr>
      </p:pic>
      <p:sp>
        <p:nvSpPr>
          <p:cNvPr id="10" name="TextBox 9">
            <a:extLst>
              <a:ext uri="{FF2B5EF4-FFF2-40B4-BE49-F238E27FC236}">
                <a16:creationId xmlns:a16="http://schemas.microsoft.com/office/drawing/2014/main" id="{7A23D4E7-6B91-2966-C421-A0A94F88E4FD}"/>
              </a:ext>
            </a:extLst>
          </p:cNvPr>
          <p:cNvSpPr txBox="1"/>
          <p:nvPr/>
        </p:nvSpPr>
        <p:spPr>
          <a:xfrm>
            <a:off x="4748213" y="4594501"/>
            <a:ext cx="6143624" cy="1569660"/>
          </a:xfrm>
          <a:prstGeom prst="rect">
            <a:avLst/>
          </a:prstGeom>
          <a:noFill/>
        </p:spPr>
        <p:txBody>
          <a:bodyPr wrap="square">
            <a:spAutoFit/>
          </a:bodyPr>
          <a:lstStyle/>
          <a:p>
            <a:pPr algn="ctr"/>
            <a:r>
              <a:rPr lang="en-US" sz="3200" b="1" i="0" dirty="0">
                <a:solidFill>
                  <a:srgbClr val="C00000"/>
                </a:solidFill>
                <a:effectLst/>
              </a:rPr>
              <a:t>As we fast and pray for deliverance, the Lord will be with us in our challenges</a:t>
            </a:r>
            <a:endParaRPr lang="en-US" sz="3200" dirty="0">
              <a:solidFill>
                <a:srgbClr val="C00000"/>
              </a:solidFill>
            </a:endParaRPr>
          </a:p>
        </p:txBody>
      </p:sp>
    </p:spTree>
    <p:extLst>
      <p:ext uri="{BB962C8B-B14F-4D97-AF65-F5344CB8AC3E}">
        <p14:creationId xmlns:p14="http://schemas.microsoft.com/office/powerpoint/2010/main" val="23281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2B3D-2CE7-2B28-4B0B-7B038A052E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483DB9-4C8E-E33D-8774-DFC6631F4A9D}"/>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2DCC0FC1-4942-4876-09D9-FB43FE4847EF}"/>
              </a:ext>
            </a:extLst>
          </p:cNvPr>
          <p:cNvSpPr txBox="1"/>
          <p:nvPr/>
        </p:nvSpPr>
        <p:spPr>
          <a:xfrm>
            <a:off x="72428" y="0"/>
            <a:ext cx="12119572" cy="769441"/>
          </a:xfrm>
          <a:prstGeom prst="rect">
            <a:avLst/>
          </a:prstGeom>
          <a:noFill/>
        </p:spPr>
        <p:txBody>
          <a:bodyPr wrap="square" rtlCol="0">
            <a:spAutoFit/>
          </a:bodyPr>
          <a:lstStyle/>
          <a:p>
            <a:pPr algn="ctr"/>
            <a:r>
              <a:rPr lang="en-US" sz="4400" dirty="0"/>
              <a:t>Seek, Believe, and Praise</a:t>
            </a:r>
          </a:p>
        </p:txBody>
      </p:sp>
      <p:sp>
        <p:nvSpPr>
          <p:cNvPr id="20" name="TextBox 19">
            <a:extLst>
              <a:ext uri="{FF2B5EF4-FFF2-40B4-BE49-F238E27FC236}">
                <a16:creationId xmlns:a16="http://schemas.microsoft.com/office/drawing/2014/main" id="{AE075C53-26D2-AA3D-569D-BF5EDC6FA882}"/>
              </a:ext>
            </a:extLst>
          </p:cNvPr>
          <p:cNvSpPr txBox="1"/>
          <p:nvPr/>
        </p:nvSpPr>
        <p:spPr>
          <a:xfrm>
            <a:off x="0" y="6369182"/>
            <a:ext cx="5638801" cy="461665"/>
          </a:xfrm>
          <a:prstGeom prst="rect">
            <a:avLst/>
          </a:prstGeom>
          <a:noFill/>
        </p:spPr>
        <p:txBody>
          <a:bodyPr wrap="square" rtlCol="0">
            <a:spAutoFit/>
          </a:bodyPr>
          <a:lstStyle/>
          <a:p>
            <a:r>
              <a:rPr lang="en-US" sz="2400" dirty="0"/>
              <a:t>1 Chronicles 20:9,20,22</a:t>
            </a:r>
          </a:p>
        </p:txBody>
      </p:sp>
      <p:sp>
        <p:nvSpPr>
          <p:cNvPr id="6" name="TextBox 5">
            <a:extLst>
              <a:ext uri="{FF2B5EF4-FFF2-40B4-BE49-F238E27FC236}">
                <a16:creationId xmlns:a16="http://schemas.microsoft.com/office/drawing/2014/main" id="{D044B0CC-FF75-6CA0-068C-24AF83BFADD0}"/>
              </a:ext>
            </a:extLst>
          </p:cNvPr>
          <p:cNvSpPr txBox="1"/>
          <p:nvPr/>
        </p:nvSpPr>
        <p:spPr>
          <a:xfrm>
            <a:off x="4204698" y="2418243"/>
            <a:ext cx="4624357" cy="830997"/>
          </a:xfrm>
          <a:prstGeom prst="rect">
            <a:avLst/>
          </a:prstGeom>
          <a:noFill/>
        </p:spPr>
        <p:txBody>
          <a:bodyPr wrap="square">
            <a:spAutoFit/>
          </a:bodyPr>
          <a:lstStyle/>
          <a:p>
            <a:pPr algn="ctr" fontAlgn="base">
              <a:spcAft>
                <a:spcPts val="1200"/>
              </a:spcAft>
            </a:pPr>
            <a:r>
              <a:rPr lang="en-US" sz="2400" b="1" i="0" dirty="0">
                <a:solidFill>
                  <a:srgbClr val="C00000"/>
                </a:solidFill>
                <a:effectLst/>
              </a:rPr>
              <a:t>As we believe in the Lord and his prophets, we will prosper</a:t>
            </a:r>
            <a:endParaRPr lang="en-US" sz="2400" b="0" i="0" dirty="0">
              <a:solidFill>
                <a:srgbClr val="C00000"/>
              </a:solidFill>
              <a:effectLst/>
            </a:endParaRPr>
          </a:p>
        </p:txBody>
      </p:sp>
      <p:sp>
        <p:nvSpPr>
          <p:cNvPr id="9" name="TextBox 8">
            <a:extLst>
              <a:ext uri="{FF2B5EF4-FFF2-40B4-BE49-F238E27FC236}">
                <a16:creationId xmlns:a16="http://schemas.microsoft.com/office/drawing/2014/main" id="{3E41A83D-BB07-A91B-AC5D-72569A7CEFEC}"/>
              </a:ext>
            </a:extLst>
          </p:cNvPr>
          <p:cNvSpPr txBox="1"/>
          <p:nvPr/>
        </p:nvSpPr>
        <p:spPr>
          <a:xfrm>
            <a:off x="8028389" y="4661168"/>
            <a:ext cx="2977748" cy="1569660"/>
          </a:xfrm>
          <a:prstGeom prst="rect">
            <a:avLst/>
          </a:prstGeom>
          <a:noFill/>
        </p:spPr>
        <p:txBody>
          <a:bodyPr wrap="square">
            <a:spAutoFit/>
          </a:bodyPr>
          <a:lstStyle/>
          <a:p>
            <a:pPr algn="ctr" fontAlgn="base">
              <a:spcAft>
                <a:spcPts val="1200"/>
              </a:spcAft>
            </a:pPr>
            <a:r>
              <a:rPr lang="en-US" sz="2400" b="1" i="0" dirty="0">
                <a:solidFill>
                  <a:srgbClr val="C00000"/>
                </a:solidFill>
                <a:effectLst/>
              </a:rPr>
              <a:t>As we praise the Lord through music, He will bless us</a:t>
            </a:r>
            <a:r>
              <a:rPr lang="en-US" sz="2400" b="0" i="0" dirty="0">
                <a:solidFill>
                  <a:srgbClr val="C00000"/>
                </a:solidFill>
                <a:effectLst/>
              </a:rPr>
              <a:t> </a:t>
            </a:r>
          </a:p>
        </p:txBody>
      </p:sp>
      <p:pic>
        <p:nvPicPr>
          <p:cNvPr id="13" name="Picture 12">
            <a:extLst>
              <a:ext uri="{FF2B5EF4-FFF2-40B4-BE49-F238E27FC236}">
                <a16:creationId xmlns:a16="http://schemas.microsoft.com/office/drawing/2014/main" id="{8269B67E-7ECD-8E4A-55EB-E8266E8D7A4D}"/>
              </a:ext>
            </a:extLst>
          </p:cNvPr>
          <p:cNvPicPr>
            <a:picLocks noChangeAspect="1"/>
          </p:cNvPicPr>
          <p:nvPr/>
        </p:nvPicPr>
        <p:blipFill>
          <a:blip r:embed="rId3"/>
          <a:stretch>
            <a:fillRect/>
          </a:stretch>
        </p:blipFill>
        <p:spPr>
          <a:xfrm>
            <a:off x="8829055" y="942181"/>
            <a:ext cx="2025303" cy="3308510"/>
          </a:xfrm>
          <a:prstGeom prst="rect">
            <a:avLst/>
          </a:prstGeom>
        </p:spPr>
      </p:pic>
      <p:grpSp>
        <p:nvGrpSpPr>
          <p:cNvPr id="23" name="Group 22">
            <a:extLst>
              <a:ext uri="{FF2B5EF4-FFF2-40B4-BE49-F238E27FC236}">
                <a16:creationId xmlns:a16="http://schemas.microsoft.com/office/drawing/2014/main" id="{18E36C1F-11A8-9C93-6018-CDB7D6B13405}"/>
              </a:ext>
            </a:extLst>
          </p:cNvPr>
          <p:cNvGrpSpPr/>
          <p:nvPr/>
        </p:nvGrpSpPr>
        <p:grpSpPr>
          <a:xfrm>
            <a:off x="450057" y="1067403"/>
            <a:ext cx="5053012" cy="4254351"/>
            <a:chOff x="450057" y="1067403"/>
            <a:chExt cx="5053012" cy="4254351"/>
          </a:xfrm>
        </p:grpSpPr>
        <p:sp>
          <p:nvSpPr>
            <p:cNvPr id="12" name="TextBox 11">
              <a:extLst>
                <a:ext uri="{FF2B5EF4-FFF2-40B4-BE49-F238E27FC236}">
                  <a16:creationId xmlns:a16="http://schemas.microsoft.com/office/drawing/2014/main" id="{DCD32C6B-6CA2-7ED0-AB68-28DC940A4E26}"/>
                </a:ext>
              </a:extLst>
            </p:cNvPr>
            <p:cNvSpPr txBox="1"/>
            <p:nvPr/>
          </p:nvSpPr>
          <p:spPr>
            <a:xfrm>
              <a:off x="450057" y="1067403"/>
              <a:ext cx="5053012" cy="830997"/>
            </a:xfrm>
            <a:prstGeom prst="rect">
              <a:avLst/>
            </a:prstGeom>
            <a:noFill/>
          </p:spPr>
          <p:txBody>
            <a:bodyPr wrap="square">
              <a:spAutoFit/>
            </a:bodyPr>
            <a:lstStyle/>
            <a:p>
              <a:pPr algn="ctr"/>
              <a:r>
                <a:rPr lang="en-US" sz="2400" b="1" i="0" dirty="0">
                  <a:solidFill>
                    <a:srgbClr val="C00000"/>
                  </a:solidFill>
                  <a:effectLst/>
                </a:rPr>
                <a:t>As we seek the Lord in His temple, He will hear and help us</a:t>
              </a:r>
              <a:endParaRPr lang="en-US" sz="2400" dirty="0">
                <a:solidFill>
                  <a:srgbClr val="C00000"/>
                </a:solidFill>
              </a:endParaRPr>
            </a:p>
          </p:txBody>
        </p:sp>
        <p:pic>
          <p:nvPicPr>
            <p:cNvPr id="17" name="Picture 16">
              <a:extLst>
                <a:ext uri="{FF2B5EF4-FFF2-40B4-BE49-F238E27FC236}">
                  <a16:creationId xmlns:a16="http://schemas.microsoft.com/office/drawing/2014/main" id="{4EAB00C2-2DD3-FACB-7B39-3D31F73B5099}"/>
                </a:ext>
              </a:extLst>
            </p:cNvPr>
            <p:cNvPicPr>
              <a:picLocks noChangeAspect="1"/>
            </p:cNvPicPr>
            <p:nvPr/>
          </p:nvPicPr>
          <p:blipFill>
            <a:blip r:embed="rId4"/>
            <a:stretch>
              <a:fillRect/>
            </a:stretch>
          </p:blipFill>
          <p:spPr>
            <a:xfrm>
              <a:off x="1185863" y="2013245"/>
              <a:ext cx="2328862" cy="3308509"/>
            </a:xfrm>
            <a:prstGeom prst="rect">
              <a:avLst/>
            </a:prstGeom>
          </p:spPr>
        </p:pic>
      </p:grpSp>
      <p:pic>
        <p:nvPicPr>
          <p:cNvPr id="22" name="Picture 21">
            <a:extLst>
              <a:ext uri="{FF2B5EF4-FFF2-40B4-BE49-F238E27FC236}">
                <a16:creationId xmlns:a16="http://schemas.microsoft.com/office/drawing/2014/main" id="{CD55FAED-6C70-F4BC-D03F-59ACDA684314}"/>
              </a:ext>
            </a:extLst>
          </p:cNvPr>
          <p:cNvPicPr>
            <a:picLocks noChangeAspect="1"/>
          </p:cNvPicPr>
          <p:nvPr/>
        </p:nvPicPr>
        <p:blipFill>
          <a:blip r:embed="rId5"/>
          <a:stretch>
            <a:fillRect/>
          </a:stretch>
        </p:blipFill>
        <p:spPr>
          <a:xfrm>
            <a:off x="4485323" y="3547202"/>
            <a:ext cx="3410310" cy="3095705"/>
          </a:xfrm>
          <a:prstGeom prst="rect">
            <a:avLst/>
          </a:prstGeom>
        </p:spPr>
      </p:pic>
    </p:spTree>
    <p:extLst>
      <p:ext uri="{BB962C8B-B14F-4D97-AF65-F5344CB8AC3E}">
        <p14:creationId xmlns:p14="http://schemas.microsoft.com/office/powerpoint/2010/main" val="29307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A48C-5D6F-194C-5141-85A27C8850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FC63F9-541C-5E1A-4126-A8369CC6EE97}"/>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F8C719AF-D71A-3882-A759-BB7B119F93B7}"/>
              </a:ext>
            </a:extLst>
          </p:cNvPr>
          <p:cNvSpPr txBox="1"/>
          <p:nvPr/>
        </p:nvSpPr>
        <p:spPr>
          <a:xfrm>
            <a:off x="72428" y="0"/>
            <a:ext cx="12119572" cy="769441"/>
          </a:xfrm>
          <a:prstGeom prst="rect">
            <a:avLst/>
          </a:prstGeom>
          <a:noFill/>
        </p:spPr>
        <p:txBody>
          <a:bodyPr wrap="square" rtlCol="0">
            <a:spAutoFit/>
          </a:bodyPr>
          <a:lstStyle/>
          <a:p>
            <a:pPr algn="ctr"/>
            <a:r>
              <a:rPr lang="en-US" sz="4400" dirty="0"/>
              <a:t>Gospel Principles</a:t>
            </a:r>
          </a:p>
        </p:txBody>
      </p:sp>
      <p:sp>
        <p:nvSpPr>
          <p:cNvPr id="20" name="TextBox 19">
            <a:extLst>
              <a:ext uri="{FF2B5EF4-FFF2-40B4-BE49-F238E27FC236}">
                <a16:creationId xmlns:a16="http://schemas.microsoft.com/office/drawing/2014/main" id="{E73D8708-CE38-3770-19DD-2164400536F4}"/>
              </a:ext>
            </a:extLst>
          </p:cNvPr>
          <p:cNvSpPr txBox="1"/>
          <p:nvPr/>
        </p:nvSpPr>
        <p:spPr>
          <a:xfrm>
            <a:off x="1019175" y="1187582"/>
            <a:ext cx="5638801" cy="1477328"/>
          </a:xfrm>
          <a:prstGeom prst="rect">
            <a:avLst/>
          </a:prstGeom>
          <a:noFill/>
        </p:spPr>
        <p:txBody>
          <a:bodyPr wrap="square" rtlCol="0">
            <a:spAutoFit/>
          </a:bodyPr>
          <a:lstStyle/>
          <a:p>
            <a:r>
              <a:rPr lang="en-US" dirty="0"/>
              <a:t>Stated succinctly, a gospel principle is a doctrinally based guideline for the righteous exercise of moral agency. Principles derive from broader gospel truths and provide direction and standards as we press forward on the covenant path. (5)</a:t>
            </a:r>
            <a:endParaRPr lang="en-US" sz="2400" dirty="0"/>
          </a:p>
        </p:txBody>
      </p:sp>
      <p:sp>
        <p:nvSpPr>
          <p:cNvPr id="5" name="TextBox 4">
            <a:extLst>
              <a:ext uri="{FF2B5EF4-FFF2-40B4-BE49-F238E27FC236}">
                <a16:creationId xmlns:a16="http://schemas.microsoft.com/office/drawing/2014/main" id="{00C490B9-0133-B526-7DB0-538C5D3EB6D6}"/>
              </a:ext>
            </a:extLst>
          </p:cNvPr>
          <p:cNvSpPr txBox="1"/>
          <p:nvPr/>
        </p:nvSpPr>
        <p:spPr>
          <a:xfrm>
            <a:off x="4981575" y="3877992"/>
            <a:ext cx="6096000" cy="1754326"/>
          </a:xfrm>
          <a:prstGeom prst="rect">
            <a:avLst/>
          </a:prstGeom>
          <a:noFill/>
        </p:spPr>
        <p:txBody>
          <a:bodyPr wrap="square">
            <a:spAutoFit/>
          </a:bodyPr>
          <a:lstStyle/>
          <a:p>
            <a:r>
              <a:rPr lang="en-US" b="0" i="0" dirty="0">
                <a:effectLst/>
              </a:rPr>
              <a:t>Principles are concentrated truth, packaged for application to a wide variety of circumstances. A true principle makes decisions clear even under the most confusing and compelling circumstances. It is worth great effort to organize the truth we gather to simple statements of principle. (6)</a:t>
            </a:r>
            <a:endParaRPr lang="en-US" dirty="0"/>
          </a:p>
        </p:txBody>
      </p:sp>
      <p:pic>
        <p:nvPicPr>
          <p:cNvPr id="8" name="Picture 7">
            <a:extLst>
              <a:ext uri="{FF2B5EF4-FFF2-40B4-BE49-F238E27FC236}">
                <a16:creationId xmlns:a16="http://schemas.microsoft.com/office/drawing/2014/main" id="{FCE995B2-DCFA-48CB-2CD2-1A27CE6EC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1299303"/>
            <a:ext cx="1171575" cy="1407098"/>
          </a:xfrm>
          <a:prstGeom prst="rect">
            <a:avLst/>
          </a:prstGeom>
        </p:spPr>
      </p:pic>
      <p:pic>
        <p:nvPicPr>
          <p:cNvPr id="11" name="Picture 10">
            <a:extLst>
              <a:ext uri="{FF2B5EF4-FFF2-40B4-BE49-F238E27FC236}">
                <a16:creationId xmlns:a16="http://schemas.microsoft.com/office/drawing/2014/main" id="{2A16DB75-3862-9E3F-7D1D-014EC8E37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062" y="3902578"/>
            <a:ext cx="1408176" cy="1767840"/>
          </a:xfrm>
          <a:prstGeom prst="rect">
            <a:avLst/>
          </a:prstGeom>
        </p:spPr>
      </p:pic>
    </p:spTree>
    <p:extLst>
      <p:ext uri="{BB962C8B-B14F-4D97-AF65-F5344CB8AC3E}">
        <p14:creationId xmlns:p14="http://schemas.microsoft.com/office/powerpoint/2010/main" val="3630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0F12D-7567-0933-3EDA-5322C92E30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3C6B0B-B702-2C3E-26C1-26848D669D82}"/>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0" name="TextBox 19">
            <a:extLst>
              <a:ext uri="{FF2B5EF4-FFF2-40B4-BE49-F238E27FC236}">
                <a16:creationId xmlns:a16="http://schemas.microsoft.com/office/drawing/2014/main" id="{4BE9C2CE-9DE7-5D17-177F-9153B95148B5}"/>
              </a:ext>
            </a:extLst>
          </p:cNvPr>
          <p:cNvSpPr txBox="1"/>
          <p:nvPr/>
        </p:nvSpPr>
        <p:spPr>
          <a:xfrm>
            <a:off x="3648075" y="453120"/>
            <a:ext cx="5638801" cy="1477328"/>
          </a:xfrm>
          <a:prstGeom prst="rect">
            <a:avLst/>
          </a:prstGeom>
          <a:noFill/>
        </p:spPr>
        <p:txBody>
          <a:bodyPr wrap="square" rtlCol="0">
            <a:spAutoFit/>
          </a:bodyPr>
          <a:lstStyle/>
          <a:p>
            <a:r>
              <a:rPr lang="en-US" dirty="0"/>
              <a:t>The next slides are from the Bible Dictionary that don’t necessarily have to do with 1 and 2 Chronicles but they point out the importance of scriptures and who was what during this time period.</a:t>
            </a:r>
          </a:p>
          <a:p>
            <a:r>
              <a:rPr lang="en-US" dirty="0"/>
              <a:t>It also shows the prophets during this time.  </a:t>
            </a:r>
            <a:endParaRPr lang="en-US" sz="2400" dirty="0"/>
          </a:p>
        </p:txBody>
      </p:sp>
      <p:pic>
        <p:nvPicPr>
          <p:cNvPr id="9" name="Picture 8">
            <a:extLst>
              <a:ext uri="{FF2B5EF4-FFF2-40B4-BE49-F238E27FC236}">
                <a16:creationId xmlns:a16="http://schemas.microsoft.com/office/drawing/2014/main" id="{6BD82351-878A-ED1A-7746-12F0B271DBBF}"/>
              </a:ext>
            </a:extLst>
          </p:cNvPr>
          <p:cNvPicPr>
            <a:picLocks noChangeAspect="1"/>
          </p:cNvPicPr>
          <p:nvPr/>
        </p:nvPicPr>
        <p:blipFill>
          <a:blip r:embed="rId3"/>
          <a:stretch>
            <a:fillRect/>
          </a:stretch>
        </p:blipFill>
        <p:spPr>
          <a:xfrm>
            <a:off x="2538119" y="2125878"/>
            <a:ext cx="7115762" cy="4193792"/>
          </a:xfrm>
          <a:prstGeom prst="rect">
            <a:avLst/>
          </a:prstGeom>
        </p:spPr>
      </p:pic>
    </p:spTree>
    <p:extLst>
      <p:ext uri="{BB962C8B-B14F-4D97-AF65-F5344CB8AC3E}">
        <p14:creationId xmlns:p14="http://schemas.microsoft.com/office/powerpoint/2010/main" val="114100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Wisdom in Literature</a:t>
            </a:r>
          </a:p>
        </p:txBody>
      </p:sp>
      <p:sp>
        <p:nvSpPr>
          <p:cNvPr id="3" name="Rectangle 2"/>
          <p:cNvSpPr/>
          <p:nvPr/>
        </p:nvSpPr>
        <p:spPr>
          <a:xfrm>
            <a:off x="3624944" y="1285411"/>
            <a:ext cx="6096000" cy="923330"/>
          </a:xfrm>
          <a:prstGeom prst="rect">
            <a:avLst/>
          </a:prstGeom>
        </p:spPr>
        <p:txBody>
          <a:bodyPr>
            <a:spAutoFit/>
          </a:bodyPr>
          <a:lstStyle/>
          <a:p>
            <a:pPr fontAlgn="base"/>
            <a:r>
              <a:rPr lang="en-US" dirty="0"/>
              <a:t>Psalms and Proverbs, along with Job, Ecclesiastes, and the Song of Solomon, are collectively known as the wisdom literature or the poetry books. </a:t>
            </a:r>
            <a:endParaRPr lang="en-US" b="0" i="1" dirty="0">
              <a:solidFill>
                <a:srgbClr val="333333"/>
              </a:solidFill>
              <a:effectLst/>
            </a:endParaRPr>
          </a:p>
        </p:txBody>
      </p:sp>
      <p:grpSp>
        <p:nvGrpSpPr>
          <p:cNvPr id="10" name="Group 9"/>
          <p:cNvGrpSpPr/>
          <p:nvPr/>
        </p:nvGrpSpPr>
        <p:grpSpPr>
          <a:xfrm>
            <a:off x="474302" y="1285411"/>
            <a:ext cx="3048428" cy="4398978"/>
            <a:chOff x="474302" y="1285411"/>
            <a:chExt cx="3048428" cy="4398978"/>
          </a:xfrm>
        </p:grpSpPr>
        <p:pic>
          <p:nvPicPr>
            <p:cNvPr id="7170" name="Picture 2" descr="http://www.churchwindowrestoration.com/images/Jo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02" y="1285411"/>
              <a:ext cx="3048428" cy="3875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2420" y="5176558"/>
              <a:ext cx="2329543" cy="507831"/>
            </a:xfrm>
            <a:prstGeom prst="rect">
              <a:avLst/>
            </a:prstGeom>
          </p:spPr>
          <p:txBody>
            <a:bodyPr wrap="square">
              <a:spAutoFit/>
            </a:bodyPr>
            <a:lstStyle/>
            <a:p>
              <a:r>
                <a:rPr lang="en-US" sz="900" b="0" i="1" dirty="0">
                  <a:solidFill>
                    <a:srgbClr val="000033"/>
                  </a:solidFill>
                  <a:effectLst/>
                  <a:latin typeface="Arial" panose="020B0604020202020204" pitchFamily="34" charset="0"/>
                </a:rPr>
                <a:t>"Job" (detail) Tiffany Glass and Decorating Company, 1897, Restored by </a:t>
              </a:r>
              <a:r>
                <a:rPr lang="en-US" sz="900" b="0" i="1" dirty="0" err="1">
                  <a:solidFill>
                    <a:srgbClr val="000033"/>
                  </a:solidFill>
                  <a:effectLst/>
                  <a:latin typeface="Arial" panose="020B0604020202020204" pitchFamily="34" charset="0"/>
                </a:rPr>
                <a:t>Bovard</a:t>
              </a:r>
              <a:r>
                <a:rPr lang="en-US" sz="900" b="0" i="1" dirty="0">
                  <a:solidFill>
                    <a:srgbClr val="000033"/>
                  </a:solidFill>
                  <a:effectLst/>
                  <a:latin typeface="Arial" panose="020B0604020202020204" pitchFamily="34" charset="0"/>
                </a:rPr>
                <a:t> Studio, 2000</a:t>
              </a:r>
              <a:endParaRPr lang="en-US" sz="900" dirty="0"/>
            </a:p>
          </p:txBody>
        </p:sp>
      </p:grpSp>
      <p:grpSp>
        <p:nvGrpSpPr>
          <p:cNvPr id="11" name="Group 10"/>
          <p:cNvGrpSpPr/>
          <p:nvPr/>
        </p:nvGrpSpPr>
        <p:grpSpPr>
          <a:xfrm>
            <a:off x="5551713" y="2347516"/>
            <a:ext cx="5372101" cy="4407404"/>
            <a:chOff x="5551713" y="2347516"/>
            <a:chExt cx="5372101" cy="4407404"/>
          </a:xfrm>
        </p:grpSpPr>
        <p:pic>
          <p:nvPicPr>
            <p:cNvPr id="7172" name="Picture 4" descr="https://s-media-cache-ak0.pinimg.com/736x/26/c7/5d/26c75da78d5f78e3210c1e155af864f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713" y="2347516"/>
              <a:ext cx="5372101" cy="4029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72944" y="6409984"/>
              <a:ext cx="2329543" cy="344936"/>
            </a:xfrm>
            <a:prstGeom prst="rect">
              <a:avLst/>
            </a:prstGeom>
          </p:spPr>
          <p:txBody>
            <a:bodyPr wrap="square">
              <a:spAutoFit/>
            </a:bodyPr>
            <a:lstStyle/>
            <a:p>
              <a:r>
                <a:rPr lang="en-US" sz="800" b="0" i="0" dirty="0">
                  <a:effectLst/>
                  <a:latin typeface="arial" panose="020B0604020202020204" pitchFamily="34" charset="0"/>
                </a:rPr>
                <a:t>Ecclesiastes Angels, Stained Glasses. Louis Comfort Tiffany Glass</a:t>
              </a:r>
              <a:endParaRPr lang="en-US" sz="800" dirty="0"/>
            </a:p>
          </p:txBody>
        </p:sp>
      </p:grpSp>
    </p:spTree>
    <p:extLst>
      <p:ext uri="{BB962C8B-B14F-4D97-AF65-F5344CB8AC3E}">
        <p14:creationId xmlns:p14="http://schemas.microsoft.com/office/powerpoint/2010/main" val="37456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Amos, Jonah, and Hosea</a:t>
            </a:r>
          </a:p>
        </p:txBody>
      </p:sp>
      <p:sp>
        <p:nvSpPr>
          <p:cNvPr id="3" name="Rectangle 2"/>
          <p:cNvSpPr/>
          <p:nvPr/>
        </p:nvSpPr>
        <p:spPr>
          <a:xfrm>
            <a:off x="2133600" y="967858"/>
            <a:ext cx="8501744" cy="369332"/>
          </a:xfrm>
          <a:prstGeom prst="rect">
            <a:avLst/>
          </a:prstGeom>
        </p:spPr>
        <p:txBody>
          <a:bodyPr wrap="square">
            <a:spAutoFit/>
          </a:bodyPr>
          <a:lstStyle/>
          <a:p>
            <a:pPr fontAlgn="base"/>
            <a:r>
              <a:rPr lang="en-US" dirty="0"/>
              <a:t>The Lord called prophets to minister to the people in the Northern Kingdom</a:t>
            </a:r>
          </a:p>
        </p:txBody>
      </p:sp>
      <p:pic>
        <p:nvPicPr>
          <p:cNvPr id="8194" name="Picture 2" descr="http://cache1.asset-cache.net/gc/566452185-stained-glass-window-from-bourges-cathedral-gettyimages.jpg?v=1&amp;c=IWSAsset&amp;k=2&amp;d=9QMziWNtBI6whP66vhs4of%2B7lOcCOIQAW9H6ZzwLsDopVWj2WVHRZQ5mfoNinv%2FKDMe%2BkodjzPcg3E0QC7%2FUXVcROEwpB5AbE05IKIdsL90%3D"/>
          <p:cNvPicPr>
            <a:picLocks noChangeAspect="1" noChangeArrowheads="1"/>
          </p:cNvPicPr>
          <p:nvPr/>
        </p:nvPicPr>
        <p:blipFill rotWithShape="1">
          <a:blip r:embed="rId3">
            <a:extLst>
              <a:ext uri="{28A0092B-C50C-407E-A947-70E740481C1C}">
                <a14:useLocalDpi xmlns:a14="http://schemas.microsoft.com/office/drawing/2010/main" val="0"/>
              </a:ext>
            </a:extLst>
          </a:blip>
          <a:srcRect l="3977" t="7036" r="56588" b="3480"/>
          <a:stretch/>
        </p:blipFill>
        <p:spPr bwMode="auto">
          <a:xfrm>
            <a:off x="690825" y="1466763"/>
            <a:ext cx="1709057" cy="51175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members.bib-arch.org/bswb_graphics/BSBR/06/04/BSBR060401900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767" y="1619691"/>
            <a:ext cx="3277438" cy="472241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2.bp.blogspot.com/-f0krpcsd7aY/UDyvbcvgjYI/AAAAAAAABIg/4a7Tl6ck3SI/s1600/Prophet+Jon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4823" y="1708934"/>
            <a:ext cx="2742715" cy="463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4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Joel, Isaiah, and Micah </a:t>
            </a:r>
          </a:p>
        </p:txBody>
      </p:sp>
      <p:sp>
        <p:nvSpPr>
          <p:cNvPr id="3" name="Rectangle 2"/>
          <p:cNvSpPr/>
          <p:nvPr/>
        </p:nvSpPr>
        <p:spPr>
          <a:xfrm>
            <a:off x="1881342" y="1015663"/>
            <a:ext cx="8501744" cy="369332"/>
          </a:xfrm>
          <a:prstGeom prst="rect">
            <a:avLst/>
          </a:prstGeom>
        </p:spPr>
        <p:txBody>
          <a:bodyPr wrap="square">
            <a:spAutoFit/>
          </a:bodyPr>
          <a:lstStyle/>
          <a:p>
            <a:pPr fontAlgn="base"/>
            <a:r>
              <a:rPr lang="en-US" dirty="0"/>
              <a:t>The Lord called prophets to minister to the people in the Southern Kingdom</a:t>
            </a:r>
          </a:p>
        </p:txBody>
      </p:sp>
      <p:pic>
        <p:nvPicPr>
          <p:cNvPr id="8" name="Picture 7"/>
          <p:cNvPicPr>
            <a:picLocks noChangeAspect="1"/>
          </p:cNvPicPr>
          <p:nvPr/>
        </p:nvPicPr>
        <p:blipFill rotWithShape="1">
          <a:blip r:embed="rId3"/>
          <a:srcRect l="33334" t="31217" r="56746" b="20812"/>
          <a:stretch/>
        </p:blipFill>
        <p:spPr>
          <a:xfrm>
            <a:off x="783772" y="1568097"/>
            <a:ext cx="1741714" cy="4737468"/>
          </a:xfrm>
          <a:prstGeom prst="rect">
            <a:avLst/>
          </a:prstGeom>
        </p:spPr>
      </p:pic>
      <p:pic>
        <p:nvPicPr>
          <p:cNvPr id="9218" name="Picture 2" descr="http://beyerstudio.com/cothn/wp-content/uploads/2012/11/altar1cu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753" y="1850460"/>
            <a:ext cx="577215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media-cache-ak0.pinimg.com/236x/7a/79/34/7a79341710a7e8126c9ad9e073bf9912.jpg"/>
          <p:cNvPicPr>
            <a:picLocks noChangeAspect="1" noChangeArrowheads="1"/>
          </p:cNvPicPr>
          <p:nvPr/>
        </p:nvPicPr>
        <p:blipFill rotWithShape="1">
          <a:blip r:embed="rId5">
            <a:extLst>
              <a:ext uri="{28A0092B-C50C-407E-A947-70E740481C1C}">
                <a14:useLocalDpi xmlns:a14="http://schemas.microsoft.com/office/drawing/2010/main" val="0"/>
              </a:ext>
            </a:extLst>
          </a:blip>
          <a:srcRect l="14816" t="969" r="22232"/>
          <a:stretch/>
        </p:blipFill>
        <p:spPr bwMode="auto">
          <a:xfrm>
            <a:off x="9459685" y="1865143"/>
            <a:ext cx="2100944" cy="439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9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grpSp>
        <p:nvGrpSpPr>
          <p:cNvPr id="5" name="Group 4"/>
          <p:cNvGrpSpPr/>
          <p:nvPr/>
        </p:nvGrpSpPr>
        <p:grpSpPr>
          <a:xfrm>
            <a:off x="2463212" y="161453"/>
            <a:ext cx="7265575" cy="2526780"/>
            <a:chOff x="627614" y="1034073"/>
            <a:chExt cx="7265575" cy="2526780"/>
          </a:xfrm>
        </p:grpSpPr>
        <p:grpSp>
          <p:nvGrpSpPr>
            <p:cNvPr id="6" name="Group 5"/>
            <p:cNvGrpSpPr/>
            <p:nvPr/>
          </p:nvGrpSpPr>
          <p:grpSpPr>
            <a:xfrm>
              <a:off x="627614" y="1034073"/>
              <a:ext cx="3020978" cy="2521676"/>
              <a:chOff x="457200" y="457200"/>
              <a:chExt cx="3020978" cy="2521676"/>
            </a:xfrm>
          </p:grpSpPr>
          <p:grpSp>
            <p:nvGrpSpPr>
              <p:cNvPr id="53" name="Group 52"/>
              <p:cNvGrpSpPr/>
              <p:nvPr/>
            </p:nvGrpSpPr>
            <p:grpSpPr>
              <a:xfrm>
                <a:off x="457200" y="457200"/>
                <a:ext cx="1215358" cy="2497726"/>
                <a:chOff x="5410200" y="1299205"/>
                <a:chExt cx="1215358" cy="2497726"/>
              </a:xfrm>
            </p:grpSpPr>
            <p:grpSp>
              <p:nvGrpSpPr>
                <p:cNvPr id="75" name="Group 74"/>
                <p:cNvGrpSpPr/>
                <p:nvPr/>
              </p:nvGrpSpPr>
              <p:grpSpPr>
                <a:xfrm>
                  <a:off x="5410200" y="1299205"/>
                  <a:ext cx="607679" cy="2497726"/>
                  <a:chOff x="533400" y="381000"/>
                  <a:chExt cx="457200" cy="2497726"/>
                </a:xfrm>
              </p:grpSpPr>
              <p:sp>
                <p:nvSpPr>
                  <p:cNvPr id="81" name="Oval 8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533400" y="956854"/>
                    <a:ext cx="457200" cy="1524000"/>
                  </a:xfrm>
                  <a:prstGeom prst="roundRect">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33400" y="868679"/>
                    <a:ext cx="457200" cy="152400"/>
                  </a:xfrm>
                  <a:prstGeom prst="ellipse">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017879" y="1299205"/>
                  <a:ext cx="607679" cy="2497726"/>
                  <a:chOff x="2714897" y="457200"/>
                  <a:chExt cx="457200" cy="2497726"/>
                </a:xfrm>
              </p:grpSpPr>
              <p:sp>
                <p:nvSpPr>
                  <p:cNvPr id="77" name="Oval 7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a:off x="1655141" y="459377"/>
                <a:ext cx="1215358" cy="2497726"/>
                <a:chOff x="5410200" y="1299205"/>
                <a:chExt cx="1215358" cy="2497726"/>
              </a:xfrm>
            </p:grpSpPr>
            <p:grpSp>
              <p:nvGrpSpPr>
                <p:cNvPr id="65" name="Group 64"/>
                <p:cNvGrpSpPr/>
                <p:nvPr/>
              </p:nvGrpSpPr>
              <p:grpSpPr>
                <a:xfrm>
                  <a:off x="5410200" y="1299205"/>
                  <a:ext cx="607679" cy="2497726"/>
                  <a:chOff x="533400" y="381000"/>
                  <a:chExt cx="457200" cy="2497726"/>
                </a:xfrm>
              </p:grpSpPr>
              <p:sp>
                <p:nvSpPr>
                  <p:cNvPr id="71" name="Oval 7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017879" y="1299205"/>
                  <a:ext cx="607679" cy="2497726"/>
                  <a:chOff x="2714897" y="457200"/>
                  <a:chExt cx="457200" cy="2497726"/>
                </a:xfrm>
              </p:grpSpPr>
              <p:sp>
                <p:nvSpPr>
                  <p:cNvPr id="67" name="Oval 6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p:cNvGrpSpPr/>
              <p:nvPr/>
            </p:nvGrpSpPr>
            <p:grpSpPr>
              <a:xfrm>
                <a:off x="2870499" y="481150"/>
                <a:ext cx="607679" cy="2497726"/>
                <a:chOff x="533400" y="381000"/>
                <a:chExt cx="457200" cy="2497726"/>
              </a:xfrm>
            </p:grpSpPr>
            <p:sp>
              <p:nvSpPr>
                <p:cNvPr id="61" name="Oval 6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rot="16200000">
                <a:off x="172742" y="1579450"/>
                <a:ext cx="1141131" cy="400110"/>
              </a:xfrm>
              <a:prstGeom prst="rect">
                <a:avLst/>
              </a:prstGeom>
              <a:noFill/>
            </p:spPr>
            <p:txBody>
              <a:bodyPr wrap="square" rtlCol="0">
                <a:spAutoFit/>
              </a:bodyPr>
              <a:lstStyle/>
              <a:p>
                <a:pPr algn="ctr"/>
                <a:r>
                  <a:rPr lang="en-US" sz="2000" dirty="0">
                    <a:latin typeface="Harrington" panose="04040505050A02020702" pitchFamily="82" charset="0"/>
                  </a:rPr>
                  <a:t>Joshua</a:t>
                </a:r>
              </a:p>
            </p:txBody>
          </p:sp>
          <p:sp>
            <p:nvSpPr>
              <p:cNvPr id="57" name="TextBox 56"/>
              <p:cNvSpPr txBox="1"/>
              <p:nvPr/>
            </p:nvSpPr>
            <p:spPr>
              <a:xfrm rot="16200000">
                <a:off x="756116" y="1554023"/>
                <a:ext cx="1141131" cy="400110"/>
              </a:xfrm>
              <a:prstGeom prst="rect">
                <a:avLst/>
              </a:prstGeom>
              <a:noFill/>
            </p:spPr>
            <p:txBody>
              <a:bodyPr wrap="square" rtlCol="0">
                <a:spAutoFit/>
              </a:bodyPr>
              <a:lstStyle/>
              <a:p>
                <a:pPr algn="ctr"/>
                <a:r>
                  <a:rPr lang="en-US" sz="2000" dirty="0">
                    <a:latin typeface="Harrington" panose="04040505050A02020702" pitchFamily="82" charset="0"/>
                  </a:rPr>
                  <a:t>Judges</a:t>
                </a:r>
              </a:p>
            </p:txBody>
          </p:sp>
          <p:sp>
            <p:nvSpPr>
              <p:cNvPr id="58" name="TextBox 57"/>
              <p:cNvSpPr txBox="1"/>
              <p:nvPr/>
            </p:nvSpPr>
            <p:spPr>
              <a:xfrm rot="16200000">
                <a:off x="1359568" y="1583960"/>
                <a:ext cx="1216243" cy="400110"/>
              </a:xfrm>
              <a:prstGeom prst="rect">
                <a:avLst/>
              </a:prstGeom>
              <a:noFill/>
            </p:spPr>
            <p:txBody>
              <a:bodyPr wrap="square" rtlCol="0">
                <a:spAutoFit/>
              </a:bodyPr>
              <a:lstStyle/>
              <a:p>
                <a:pPr algn="ctr"/>
                <a:r>
                  <a:rPr lang="en-US" sz="2000" dirty="0">
                    <a:latin typeface="Harrington" panose="04040505050A02020702" pitchFamily="82" charset="0"/>
                  </a:rPr>
                  <a:t>Ruth</a:t>
                </a:r>
              </a:p>
            </p:txBody>
          </p:sp>
          <p:sp>
            <p:nvSpPr>
              <p:cNvPr id="59" name="TextBox 58"/>
              <p:cNvSpPr txBox="1"/>
              <p:nvPr/>
            </p:nvSpPr>
            <p:spPr>
              <a:xfrm rot="16200000">
                <a:off x="1977761" y="1598461"/>
                <a:ext cx="1187242" cy="400110"/>
              </a:xfrm>
              <a:prstGeom prst="rect">
                <a:avLst/>
              </a:prstGeom>
              <a:noFill/>
            </p:spPr>
            <p:txBody>
              <a:bodyPr wrap="square" rtlCol="0">
                <a:spAutoFit/>
              </a:bodyPr>
              <a:lstStyle/>
              <a:p>
                <a:pPr algn="ctr"/>
                <a:r>
                  <a:rPr lang="en-US" sz="2000" dirty="0">
                    <a:latin typeface="Harrington" panose="04040505050A02020702" pitchFamily="82" charset="0"/>
                  </a:rPr>
                  <a:t>1 Samuel</a:t>
                </a:r>
              </a:p>
            </p:txBody>
          </p:sp>
          <p:sp>
            <p:nvSpPr>
              <p:cNvPr id="60" name="TextBox 59"/>
              <p:cNvSpPr txBox="1"/>
              <p:nvPr/>
            </p:nvSpPr>
            <p:spPr>
              <a:xfrm rot="16200000">
                <a:off x="2366815" y="1596238"/>
                <a:ext cx="1600200" cy="369332"/>
              </a:xfrm>
              <a:prstGeom prst="rect">
                <a:avLst/>
              </a:prstGeom>
              <a:noFill/>
            </p:spPr>
            <p:txBody>
              <a:bodyPr wrap="square" rtlCol="0">
                <a:spAutoFit/>
              </a:bodyPr>
              <a:lstStyle/>
              <a:p>
                <a:pPr algn="ctr"/>
                <a:r>
                  <a:rPr lang="en-US" dirty="0">
                    <a:latin typeface="Harrington" panose="04040505050A02020702" pitchFamily="82" charset="0"/>
                  </a:rPr>
                  <a:t>2 Samuel</a:t>
                </a:r>
              </a:p>
            </p:txBody>
          </p:sp>
        </p:grpSp>
        <p:grpSp>
          <p:nvGrpSpPr>
            <p:cNvPr id="7" name="Group 6"/>
            <p:cNvGrpSpPr/>
            <p:nvPr/>
          </p:nvGrpSpPr>
          <p:grpSpPr>
            <a:xfrm>
              <a:off x="3655956" y="1039177"/>
              <a:ext cx="3020978" cy="2521676"/>
              <a:chOff x="457200" y="457200"/>
              <a:chExt cx="3020978" cy="2521676"/>
            </a:xfrm>
          </p:grpSpPr>
          <p:grpSp>
            <p:nvGrpSpPr>
              <p:cNvPr id="21" name="Group 20"/>
              <p:cNvGrpSpPr/>
              <p:nvPr/>
            </p:nvGrpSpPr>
            <p:grpSpPr>
              <a:xfrm>
                <a:off x="457200" y="457200"/>
                <a:ext cx="1215358" cy="2497726"/>
                <a:chOff x="5410200" y="1299205"/>
                <a:chExt cx="1215358" cy="2497726"/>
              </a:xfrm>
            </p:grpSpPr>
            <p:grpSp>
              <p:nvGrpSpPr>
                <p:cNvPr id="43" name="Group 42"/>
                <p:cNvGrpSpPr/>
                <p:nvPr/>
              </p:nvGrpSpPr>
              <p:grpSpPr>
                <a:xfrm>
                  <a:off x="5410200" y="1299205"/>
                  <a:ext cx="607679" cy="2497726"/>
                  <a:chOff x="533400" y="381000"/>
                  <a:chExt cx="457200" cy="2497726"/>
                </a:xfrm>
              </p:grpSpPr>
              <p:sp>
                <p:nvSpPr>
                  <p:cNvPr id="49" name="Oval 4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6017879" y="1299205"/>
                  <a:ext cx="607679" cy="2497726"/>
                  <a:chOff x="2714897" y="457200"/>
                  <a:chExt cx="457200" cy="2497726"/>
                </a:xfrm>
              </p:grpSpPr>
              <p:sp>
                <p:nvSpPr>
                  <p:cNvPr id="45" name="Oval 4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1655141" y="459377"/>
                <a:ext cx="1215358" cy="2497726"/>
                <a:chOff x="5410200" y="1299205"/>
                <a:chExt cx="1215358" cy="2497726"/>
              </a:xfrm>
            </p:grpSpPr>
            <p:grpSp>
              <p:nvGrpSpPr>
                <p:cNvPr id="33" name="Group 32"/>
                <p:cNvGrpSpPr/>
                <p:nvPr/>
              </p:nvGrpSpPr>
              <p:grpSpPr>
                <a:xfrm>
                  <a:off x="5410200" y="1299205"/>
                  <a:ext cx="607679" cy="2497726"/>
                  <a:chOff x="533400" y="381000"/>
                  <a:chExt cx="457200" cy="2497726"/>
                </a:xfrm>
              </p:grpSpPr>
              <p:sp>
                <p:nvSpPr>
                  <p:cNvPr id="39" name="Oval 38"/>
                  <p:cNvSpPr/>
                  <p:nvPr/>
                </p:nvSpPr>
                <p:spPr>
                  <a:xfrm rot="16200000">
                    <a:off x="469990" y="2452006"/>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33400" y="956854"/>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400" y="868679"/>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6200000">
                    <a:off x="468631" y="541019"/>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6017879" y="1299205"/>
                  <a:ext cx="607679" cy="2497726"/>
                  <a:chOff x="2714897" y="457200"/>
                  <a:chExt cx="457200" cy="2497726"/>
                </a:xfrm>
              </p:grpSpPr>
              <p:sp>
                <p:nvSpPr>
                  <p:cNvPr id="35" name="Oval 34"/>
                  <p:cNvSpPr/>
                  <p:nvPr/>
                </p:nvSpPr>
                <p:spPr>
                  <a:xfrm rot="16200000">
                    <a:off x="2642509" y="2528206"/>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714897" y="1043940"/>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14897" y="956854"/>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6200000">
                    <a:off x="2642508" y="617219"/>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2870499" y="481150"/>
                <a:ext cx="607679" cy="2497726"/>
                <a:chOff x="533400" y="381000"/>
                <a:chExt cx="457200" cy="2497726"/>
              </a:xfrm>
            </p:grpSpPr>
            <p:sp>
              <p:nvSpPr>
                <p:cNvPr id="29" name="Oval 2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rot="16200000">
                <a:off x="172742" y="1579450"/>
                <a:ext cx="1141131" cy="400110"/>
              </a:xfrm>
              <a:prstGeom prst="rect">
                <a:avLst/>
              </a:prstGeom>
              <a:noFill/>
            </p:spPr>
            <p:txBody>
              <a:bodyPr wrap="square" rtlCol="0">
                <a:spAutoFit/>
              </a:bodyPr>
              <a:lstStyle/>
              <a:p>
                <a:pPr algn="ctr"/>
                <a:r>
                  <a:rPr lang="en-US" sz="2000" dirty="0">
                    <a:latin typeface="Harrington" panose="04040505050A02020702" pitchFamily="82" charset="0"/>
                  </a:rPr>
                  <a:t>1 Kings</a:t>
                </a:r>
              </a:p>
            </p:txBody>
          </p:sp>
          <p:sp>
            <p:nvSpPr>
              <p:cNvPr id="25" name="TextBox 24"/>
              <p:cNvSpPr txBox="1"/>
              <p:nvPr/>
            </p:nvSpPr>
            <p:spPr>
              <a:xfrm rot="16200000">
                <a:off x="756116" y="1554023"/>
                <a:ext cx="1141131" cy="400110"/>
              </a:xfrm>
              <a:prstGeom prst="rect">
                <a:avLst/>
              </a:prstGeom>
              <a:noFill/>
            </p:spPr>
            <p:txBody>
              <a:bodyPr wrap="square" rtlCol="0">
                <a:spAutoFit/>
              </a:bodyPr>
              <a:lstStyle/>
              <a:p>
                <a:pPr algn="ctr"/>
                <a:r>
                  <a:rPr lang="en-US" sz="2000" dirty="0">
                    <a:latin typeface="Harrington" panose="04040505050A02020702" pitchFamily="82" charset="0"/>
                  </a:rPr>
                  <a:t>2 Kings</a:t>
                </a:r>
              </a:p>
            </p:txBody>
          </p:sp>
          <p:sp>
            <p:nvSpPr>
              <p:cNvPr id="26" name="TextBox 25"/>
              <p:cNvSpPr txBox="1"/>
              <p:nvPr/>
            </p:nvSpPr>
            <p:spPr>
              <a:xfrm rot="16200000">
                <a:off x="1226879" y="1436004"/>
                <a:ext cx="1445623" cy="707886"/>
              </a:xfrm>
              <a:prstGeom prst="rect">
                <a:avLst/>
              </a:prstGeom>
              <a:noFill/>
            </p:spPr>
            <p:txBody>
              <a:bodyPr wrap="square" rtlCol="0">
                <a:spAutoFit/>
              </a:bodyPr>
              <a:lstStyle/>
              <a:p>
                <a:pPr algn="ctr"/>
                <a:r>
                  <a:rPr lang="en-US" sz="2000" dirty="0">
                    <a:latin typeface="Harrington" panose="04040505050A02020702" pitchFamily="82" charset="0"/>
                  </a:rPr>
                  <a:t>1 Chronicles</a:t>
                </a:r>
              </a:p>
            </p:txBody>
          </p:sp>
          <p:sp>
            <p:nvSpPr>
              <p:cNvPr id="27" name="TextBox 26"/>
              <p:cNvSpPr txBox="1"/>
              <p:nvPr/>
            </p:nvSpPr>
            <p:spPr>
              <a:xfrm rot="16200000">
                <a:off x="1795103" y="1431313"/>
                <a:ext cx="1524000" cy="707886"/>
              </a:xfrm>
              <a:prstGeom prst="rect">
                <a:avLst/>
              </a:prstGeom>
              <a:noFill/>
            </p:spPr>
            <p:txBody>
              <a:bodyPr wrap="square" rtlCol="0">
                <a:spAutoFit/>
              </a:bodyPr>
              <a:lstStyle/>
              <a:p>
                <a:pPr algn="ctr"/>
                <a:r>
                  <a:rPr lang="en-US" sz="2000" dirty="0">
                    <a:latin typeface="Harrington" panose="04040505050A02020702" pitchFamily="82" charset="0"/>
                  </a:rPr>
                  <a:t>2 Chronicles</a:t>
                </a:r>
              </a:p>
            </p:txBody>
          </p:sp>
          <p:sp>
            <p:nvSpPr>
              <p:cNvPr id="28" name="TextBox 27"/>
              <p:cNvSpPr txBox="1"/>
              <p:nvPr/>
            </p:nvSpPr>
            <p:spPr>
              <a:xfrm rot="16200000">
                <a:off x="2434028" y="1663451"/>
                <a:ext cx="1465773" cy="369332"/>
              </a:xfrm>
              <a:prstGeom prst="rect">
                <a:avLst/>
              </a:prstGeom>
              <a:noFill/>
            </p:spPr>
            <p:txBody>
              <a:bodyPr wrap="square" rtlCol="0">
                <a:spAutoFit/>
              </a:bodyPr>
              <a:lstStyle/>
              <a:p>
                <a:pPr algn="ctr"/>
                <a:r>
                  <a:rPr lang="en-US" dirty="0">
                    <a:latin typeface="Harrington" panose="04040505050A02020702" pitchFamily="82" charset="0"/>
                  </a:rPr>
                  <a:t>Ezra</a:t>
                </a:r>
              </a:p>
            </p:txBody>
          </p:sp>
        </p:grpSp>
        <p:grpSp>
          <p:nvGrpSpPr>
            <p:cNvPr id="8" name="Group 7"/>
            <p:cNvGrpSpPr/>
            <p:nvPr/>
          </p:nvGrpSpPr>
          <p:grpSpPr>
            <a:xfrm>
              <a:off x="6677831" y="1057129"/>
              <a:ext cx="1215358" cy="2497726"/>
              <a:chOff x="5410200" y="1299205"/>
              <a:chExt cx="1215358" cy="2497726"/>
            </a:xfrm>
          </p:grpSpPr>
          <p:grpSp>
            <p:nvGrpSpPr>
              <p:cNvPr id="11" name="Group 10"/>
              <p:cNvGrpSpPr/>
              <p:nvPr/>
            </p:nvGrpSpPr>
            <p:grpSpPr>
              <a:xfrm>
                <a:off x="5410200" y="1299205"/>
                <a:ext cx="607679" cy="2497726"/>
                <a:chOff x="533400" y="381000"/>
                <a:chExt cx="457200" cy="2497726"/>
              </a:xfrm>
            </p:grpSpPr>
            <p:sp>
              <p:nvSpPr>
                <p:cNvPr id="17" name="Oval 16"/>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17879" y="1299205"/>
                <a:ext cx="607679" cy="2497726"/>
                <a:chOff x="2714897" y="457200"/>
                <a:chExt cx="457200" cy="2497726"/>
              </a:xfrm>
            </p:grpSpPr>
            <p:sp>
              <p:nvSpPr>
                <p:cNvPr id="13" name="Oval 12"/>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p:cNvSpPr txBox="1"/>
            <p:nvPr/>
          </p:nvSpPr>
          <p:spPr>
            <a:xfrm rot="16200000">
              <a:off x="6279699" y="2223308"/>
              <a:ext cx="1332955" cy="400110"/>
            </a:xfrm>
            <a:prstGeom prst="rect">
              <a:avLst/>
            </a:prstGeom>
            <a:noFill/>
          </p:spPr>
          <p:txBody>
            <a:bodyPr wrap="square" rtlCol="0">
              <a:spAutoFit/>
            </a:bodyPr>
            <a:lstStyle/>
            <a:p>
              <a:pPr algn="ctr"/>
              <a:r>
                <a:rPr lang="en-US" sz="2000" dirty="0">
                  <a:latin typeface="Harrington" panose="04040505050A02020702" pitchFamily="82" charset="0"/>
                </a:rPr>
                <a:t>Nehemiah</a:t>
              </a:r>
            </a:p>
          </p:txBody>
        </p:sp>
        <p:sp>
          <p:nvSpPr>
            <p:cNvPr id="10" name="TextBox 9"/>
            <p:cNvSpPr txBox="1"/>
            <p:nvPr/>
          </p:nvSpPr>
          <p:spPr>
            <a:xfrm rot="16200000">
              <a:off x="6928637" y="2258320"/>
              <a:ext cx="1365664" cy="400110"/>
            </a:xfrm>
            <a:prstGeom prst="rect">
              <a:avLst/>
            </a:prstGeom>
            <a:noFill/>
          </p:spPr>
          <p:txBody>
            <a:bodyPr wrap="square" rtlCol="0">
              <a:spAutoFit/>
            </a:bodyPr>
            <a:lstStyle/>
            <a:p>
              <a:pPr algn="ctr"/>
              <a:r>
                <a:rPr lang="en-US" sz="2000">
                  <a:latin typeface="Harrington" panose="04040505050A02020702" pitchFamily="82" charset="0"/>
                </a:rPr>
                <a:t>Esther</a:t>
              </a:r>
              <a:endParaRPr lang="en-US" sz="2000" dirty="0">
                <a:latin typeface="Harrington" panose="04040505050A02020702" pitchFamily="82" charset="0"/>
              </a:endParaRPr>
            </a:p>
          </p:txBody>
        </p:sp>
      </p:grpSp>
      <p:sp>
        <p:nvSpPr>
          <p:cNvPr id="86" name="Rectangle 85"/>
          <p:cNvSpPr/>
          <p:nvPr/>
        </p:nvSpPr>
        <p:spPr>
          <a:xfrm>
            <a:off x="123912" y="2589517"/>
            <a:ext cx="3288931" cy="1477328"/>
          </a:xfrm>
          <a:prstGeom prst="rect">
            <a:avLst/>
          </a:prstGeom>
        </p:spPr>
        <p:txBody>
          <a:bodyPr wrap="square">
            <a:spAutoFit/>
          </a:bodyPr>
          <a:lstStyle/>
          <a:p>
            <a:r>
              <a:rPr lang="en-US" b="0" i="0" dirty="0">
                <a:solidFill>
                  <a:srgbClr val="333333"/>
                </a:solidFill>
                <a:effectLst/>
              </a:rPr>
              <a:t>The books of 1 and 2 Chronicles contain a brief history of the Lord’s people from the time of Adam to the time of King Cyrus of Persia.</a:t>
            </a:r>
            <a:endParaRPr lang="en-US" dirty="0"/>
          </a:p>
        </p:txBody>
      </p:sp>
      <p:grpSp>
        <p:nvGrpSpPr>
          <p:cNvPr id="2" name="Group 1"/>
          <p:cNvGrpSpPr/>
          <p:nvPr/>
        </p:nvGrpSpPr>
        <p:grpSpPr>
          <a:xfrm>
            <a:off x="429028" y="4698565"/>
            <a:ext cx="11494386" cy="1933218"/>
            <a:chOff x="429028" y="4698565"/>
            <a:chExt cx="11494386" cy="1933218"/>
          </a:xfrm>
        </p:grpSpPr>
        <p:cxnSp>
          <p:nvCxnSpPr>
            <p:cNvPr id="88" name="Straight Connector 87"/>
            <p:cNvCxnSpPr/>
            <p:nvPr/>
          </p:nvCxnSpPr>
          <p:spPr>
            <a:xfrm flipV="1">
              <a:off x="778598" y="4707802"/>
              <a:ext cx="11144816" cy="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429028" y="4698565"/>
              <a:ext cx="699140" cy="1933218"/>
              <a:chOff x="429028" y="4698565"/>
              <a:chExt cx="699140" cy="1933218"/>
            </a:xfrm>
          </p:grpSpPr>
          <p:cxnSp>
            <p:nvCxnSpPr>
              <p:cNvPr id="91" name="Straight Connector 90"/>
              <p:cNvCxnSpPr/>
              <p:nvPr/>
            </p:nvCxnSpPr>
            <p:spPr>
              <a:xfrm flipV="1">
                <a:off x="778598" y="4698565"/>
                <a:ext cx="3371" cy="3985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429028" y="5160954"/>
                <a:ext cx="699140" cy="1470829"/>
                <a:chOff x="6196511" y="1887967"/>
                <a:chExt cx="1565766" cy="3294010"/>
              </a:xfrm>
            </p:grpSpPr>
            <p:grpSp>
              <p:nvGrpSpPr>
                <p:cNvPr id="95" name="Group 94"/>
                <p:cNvGrpSpPr/>
                <p:nvPr/>
              </p:nvGrpSpPr>
              <p:grpSpPr>
                <a:xfrm>
                  <a:off x="6196511" y="1887967"/>
                  <a:ext cx="1565766" cy="3294010"/>
                  <a:chOff x="6196511" y="1887967"/>
                  <a:chExt cx="1565766" cy="3294010"/>
                </a:xfrm>
              </p:grpSpPr>
              <p:sp>
                <p:nvSpPr>
                  <p:cNvPr id="97" name="Oval 96"/>
                  <p:cNvSpPr/>
                  <p:nvPr/>
                </p:nvSpPr>
                <p:spPr>
                  <a:xfrm rot="2387893">
                    <a:off x="6902699" y="4825347"/>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8159777">
                    <a:off x="6521699" y="4825345"/>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a:off x="6477000" y="3124200"/>
                    <a:ext cx="990600" cy="1828800"/>
                  </a:xfrm>
                  <a:prstGeom prst="trapezoid">
                    <a:avLst>
                      <a:gd name="adj" fmla="val 2806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2387893">
                    <a:off x="7341126" y="3569341"/>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7204752">
                    <a:off x="6156138" y="3548415"/>
                    <a:ext cx="415962" cy="33521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673599">
                    <a:off x="6340113" y="2896387"/>
                    <a:ext cx="439615" cy="830600"/>
                  </a:xfrm>
                  <a:prstGeom prst="trapezoid">
                    <a:avLst>
                      <a:gd name="adj" fmla="val 399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19808278">
                    <a:off x="7114631" y="2933168"/>
                    <a:ext cx="439615" cy="827580"/>
                  </a:xfrm>
                  <a:prstGeom prst="trapezoid">
                    <a:avLst>
                      <a:gd name="adj" fmla="val 2886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626469" y="4019774"/>
                    <a:ext cx="615462" cy="15598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7033590" y="2927872"/>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6477001" y="2927872"/>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757561" y="2771450"/>
                    <a:ext cx="396447" cy="46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626469" y="2147944"/>
                    <a:ext cx="615462" cy="93591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95"/>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204"/>
            <p:cNvGrpSpPr/>
            <p:nvPr/>
          </p:nvGrpSpPr>
          <p:grpSpPr>
            <a:xfrm>
              <a:off x="2086264" y="4734936"/>
              <a:ext cx="753895" cy="1839204"/>
              <a:chOff x="2086264" y="4734936"/>
              <a:chExt cx="753895" cy="1839204"/>
            </a:xfrm>
          </p:grpSpPr>
          <p:grpSp>
            <p:nvGrpSpPr>
              <p:cNvPr id="111" name="Group 45"/>
              <p:cNvGrpSpPr/>
              <p:nvPr/>
            </p:nvGrpSpPr>
            <p:grpSpPr>
              <a:xfrm>
                <a:off x="2086264" y="5277038"/>
                <a:ext cx="753895" cy="1297102"/>
                <a:chOff x="838200" y="533400"/>
                <a:chExt cx="2959423" cy="5091789"/>
              </a:xfrm>
            </p:grpSpPr>
            <p:sp>
              <p:nvSpPr>
                <p:cNvPr id="112" name="Oval 111"/>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7"/>
                <p:cNvGrpSpPr/>
                <p:nvPr/>
              </p:nvGrpSpPr>
              <p:grpSpPr>
                <a:xfrm rot="2754858">
                  <a:off x="1366669" y="5020454"/>
                  <a:ext cx="451567" cy="757903"/>
                  <a:chOff x="1676400" y="2133600"/>
                  <a:chExt cx="1447800" cy="2088845"/>
                </a:xfrm>
              </p:grpSpPr>
              <p:sp>
                <p:nvSpPr>
                  <p:cNvPr id="143" name="Oval 14"/>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5"/>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6"/>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8"/>
                <p:cNvGrpSpPr/>
                <p:nvPr/>
              </p:nvGrpSpPr>
              <p:grpSpPr>
                <a:xfrm rot="18845142" flipH="1">
                  <a:off x="2094336" y="4964730"/>
                  <a:ext cx="451567" cy="757903"/>
                  <a:chOff x="1676400" y="2133600"/>
                  <a:chExt cx="1447800" cy="2088845"/>
                </a:xfrm>
              </p:grpSpPr>
              <p:sp>
                <p:nvSpPr>
                  <p:cNvPr id="140" name="Oval 139"/>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20"/>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16"/>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5"/>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21206386">
                  <a:off x="1876830" y="1904455"/>
                  <a:ext cx="319933" cy="2530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43"/>
                <p:cNvGrpSpPr/>
                <p:nvPr/>
              </p:nvGrpSpPr>
              <p:grpSpPr>
                <a:xfrm rot="19025436">
                  <a:off x="2146207" y="3548341"/>
                  <a:ext cx="1651416" cy="462197"/>
                  <a:chOff x="3505200" y="1981200"/>
                  <a:chExt cx="2138597" cy="749508"/>
                </a:xfrm>
              </p:grpSpPr>
              <p:grpSp>
                <p:nvGrpSpPr>
                  <p:cNvPr id="132" name="Group 38"/>
                  <p:cNvGrpSpPr/>
                  <p:nvPr/>
                </p:nvGrpSpPr>
                <p:grpSpPr>
                  <a:xfrm>
                    <a:off x="3505200" y="1981200"/>
                    <a:ext cx="2133600" cy="381000"/>
                    <a:chOff x="3505200" y="1981200"/>
                    <a:chExt cx="2133600" cy="381000"/>
                  </a:xfrm>
                </p:grpSpPr>
                <p:sp>
                  <p:nvSpPr>
                    <p:cNvPr id="137" name="Rounded Rectangle 136"/>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39"/>
                  <p:cNvGrpSpPr/>
                  <p:nvPr/>
                </p:nvGrpSpPr>
                <p:grpSpPr>
                  <a:xfrm>
                    <a:off x="3510197" y="2349708"/>
                    <a:ext cx="2133600" cy="381000"/>
                    <a:chOff x="3505200" y="1981200"/>
                    <a:chExt cx="2133600" cy="381000"/>
                  </a:xfrm>
                </p:grpSpPr>
                <p:sp>
                  <p:nvSpPr>
                    <p:cNvPr id="134" name="Rounded Rectangle 133"/>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Oval 130"/>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6" name="Straight Connector 145"/>
              <p:cNvCxnSpPr/>
              <p:nvPr/>
            </p:nvCxnSpPr>
            <p:spPr>
              <a:xfrm flipV="1">
                <a:off x="2406439" y="473493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p:nvGrpSpPr>
          <p:grpSpPr>
            <a:xfrm>
              <a:off x="3118427" y="4706101"/>
              <a:ext cx="785694" cy="1921411"/>
              <a:chOff x="3118427" y="4706101"/>
              <a:chExt cx="785694" cy="1921411"/>
            </a:xfrm>
          </p:grpSpPr>
          <p:grpSp>
            <p:nvGrpSpPr>
              <p:cNvPr id="173" name="Group 172"/>
              <p:cNvGrpSpPr/>
              <p:nvPr/>
            </p:nvGrpSpPr>
            <p:grpSpPr>
              <a:xfrm>
                <a:off x="3118427" y="5244228"/>
                <a:ext cx="785694" cy="1383284"/>
                <a:chOff x="2819915" y="1752600"/>
                <a:chExt cx="1828315" cy="3418171"/>
              </a:xfrm>
            </p:grpSpPr>
            <p:sp>
              <p:nvSpPr>
                <p:cNvPr id="174" name="Oval 173"/>
                <p:cNvSpPr/>
                <p:nvPr/>
              </p:nvSpPr>
              <p:spPr>
                <a:xfrm rot="18750594">
                  <a:off x="2730166" y="3973630"/>
                  <a:ext cx="495049" cy="315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13837370">
                  <a:off x="4266445" y="3913867"/>
                  <a:ext cx="466190" cy="2973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20039060">
                  <a:off x="3276597" y="4888540"/>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1560940" flipH="1">
                  <a:off x="3733799" y="4888541"/>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p:cNvSpPr/>
                <p:nvPr/>
              </p:nvSpPr>
              <p:spPr>
                <a:xfrm rot="19906957">
                  <a:off x="4010242" y="2953783"/>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rot="1389622">
                  <a:off x="2908202" y="3030636"/>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p:cNvSpPr/>
                <p:nvPr/>
              </p:nvSpPr>
              <p:spPr>
                <a:xfrm>
                  <a:off x="3085922" y="2971800"/>
                  <a:ext cx="1295400" cy="16764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p:cNvSpPr/>
                <p:nvPr/>
              </p:nvSpPr>
              <p:spPr>
                <a:xfrm rot="20436617">
                  <a:off x="4113995" y="2137096"/>
                  <a:ext cx="366715"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p:cNvSpPr/>
                <p:nvPr/>
              </p:nvSpPr>
              <p:spPr>
                <a:xfrm rot="20233135">
                  <a:off x="4160231" y="2054421"/>
                  <a:ext cx="320959" cy="972688"/>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3314522" y="2057400"/>
                  <a:ext cx="8382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20688057">
                  <a:off x="4027020" y="1997857"/>
                  <a:ext cx="287694" cy="12039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rot="1211022">
                  <a:off x="3034376" y="2186849"/>
                  <a:ext cx="295679"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rot="1211022">
                  <a:off x="2992481" y="2062395"/>
                  <a:ext cx="204015" cy="117276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p:cNvSpPr/>
                <p:nvPr/>
              </p:nvSpPr>
              <p:spPr>
                <a:xfrm rot="1083159">
                  <a:off x="3083851" y="2079628"/>
                  <a:ext cx="336271" cy="1000844"/>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238322" y="1752600"/>
                  <a:ext cx="990600" cy="609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3556125" y="2776016"/>
                  <a:ext cx="323093" cy="1715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6" name="Straight Connector 205"/>
              <p:cNvCxnSpPr/>
              <p:nvPr/>
            </p:nvCxnSpPr>
            <p:spPr>
              <a:xfrm flipV="1">
                <a:off x="3483606"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5655070" y="4706101"/>
              <a:ext cx="611032" cy="1846340"/>
              <a:chOff x="4304986" y="4724064"/>
              <a:chExt cx="611032" cy="1846340"/>
            </a:xfrm>
          </p:grpSpPr>
          <p:grpSp>
            <p:nvGrpSpPr>
              <p:cNvPr id="148" name="Group 88"/>
              <p:cNvGrpSpPr/>
              <p:nvPr/>
            </p:nvGrpSpPr>
            <p:grpSpPr>
              <a:xfrm>
                <a:off x="4304986" y="5314394"/>
                <a:ext cx="611032" cy="1256010"/>
                <a:chOff x="3048000" y="304800"/>
                <a:chExt cx="2743200" cy="5638800"/>
              </a:xfrm>
            </p:grpSpPr>
            <p:sp>
              <p:nvSpPr>
                <p:cNvPr id="149" name="Oval 148"/>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loud 156"/>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loud 157"/>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8"/>
                <p:cNvGrpSpPr/>
                <p:nvPr/>
              </p:nvGrpSpPr>
              <p:grpSpPr>
                <a:xfrm rot="1104790">
                  <a:off x="3865411" y="2816104"/>
                  <a:ext cx="1752600" cy="2011504"/>
                  <a:chOff x="5638800" y="3962400"/>
                  <a:chExt cx="1752600" cy="1676400"/>
                </a:xfrm>
              </p:grpSpPr>
              <p:sp>
                <p:nvSpPr>
                  <p:cNvPr id="168"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Delay 168"/>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Delay 169"/>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3"/>
                <p:cNvGrpSpPr/>
                <p:nvPr/>
              </p:nvGrpSpPr>
              <p:grpSpPr>
                <a:xfrm>
                  <a:off x="4679748" y="1988912"/>
                  <a:ext cx="1111452" cy="2049688"/>
                  <a:chOff x="4755948" y="2903312"/>
                  <a:chExt cx="1111452" cy="2049688"/>
                </a:xfrm>
              </p:grpSpPr>
              <p:sp>
                <p:nvSpPr>
                  <p:cNvPr id="165" name="Oval 164"/>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Cloud 162"/>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5225831">
                  <a:off x="4285607" y="1433870"/>
                  <a:ext cx="189493" cy="3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8" name="Straight Connector 207"/>
              <p:cNvCxnSpPr/>
              <p:nvPr/>
            </p:nvCxnSpPr>
            <p:spPr>
              <a:xfrm flipV="1">
                <a:off x="4616775" y="4724064"/>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4459494" y="4698565"/>
              <a:ext cx="729007" cy="1902783"/>
              <a:chOff x="4459494" y="4698565"/>
              <a:chExt cx="729007" cy="1902783"/>
            </a:xfrm>
          </p:grpSpPr>
          <p:cxnSp>
            <p:nvCxnSpPr>
              <p:cNvPr id="210" name="Straight Connector 209"/>
              <p:cNvCxnSpPr/>
              <p:nvPr/>
            </p:nvCxnSpPr>
            <p:spPr>
              <a:xfrm flipV="1">
                <a:off x="4797943" y="4698565"/>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2" name="Group 211"/>
              <p:cNvGrpSpPr/>
              <p:nvPr/>
            </p:nvGrpSpPr>
            <p:grpSpPr>
              <a:xfrm>
                <a:off x="4459494" y="5221561"/>
                <a:ext cx="729007" cy="1379787"/>
                <a:chOff x="3810000" y="553998"/>
                <a:chExt cx="1839832" cy="3482238"/>
              </a:xfrm>
            </p:grpSpPr>
            <p:sp>
              <p:nvSpPr>
                <p:cNvPr id="213" name="Cloud 212"/>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loud 213"/>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Manual Operation 216"/>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Manual Operation 217"/>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Manual Operation 220"/>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Extract 221"/>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62"/>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loud 224"/>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20061" y="818482"/>
                  <a:ext cx="938018" cy="300171"/>
                  <a:chOff x="1756756" y="4876800"/>
                  <a:chExt cx="4088873" cy="1308463"/>
                </a:xfrm>
              </p:grpSpPr>
              <p:grpSp>
                <p:nvGrpSpPr>
                  <p:cNvPr id="260" name="Group 259"/>
                  <p:cNvGrpSpPr/>
                  <p:nvPr/>
                </p:nvGrpSpPr>
                <p:grpSpPr>
                  <a:xfrm>
                    <a:off x="1756756" y="4876800"/>
                    <a:ext cx="1367444" cy="1295400"/>
                    <a:chOff x="1756756" y="4876800"/>
                    <a:chExt cx="1367444" cy="1295400"/>
                  </a:xfrm>
                </p:grpSpPr>
                <p:sp>
                  <p:nvSpPr>
                    <p:cNvPr id="271" name="Quad Arrow Callout 27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Quad Arrow Callout 27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Callout 27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p:cNvGrpSpPr/>
                  <p:nvPr/>
                </p:nvGrpSpPr>
                <p:grpSpPr>
                  <a:xfrm>
                    <a:off x="3119647" y="4889863"/>
                    <a:ext cx="1367444" cy="1295400"/>
                    <a:chOff x="1756756" y="4876800"/>
                    <a:chExt cx="1367444" cy="1295400"/>
                  </a:xfrm>
                </p:grpSpPr>
                <p:sp>
                  <p:nvSpPr>
                    <p:cNvPr id="268" name="Quad Arrow Callout 26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Quad Arrow Callout 26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Callout 26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p:cNvGrpSpPr/>
                  <p:nvPr/>
                </p:nvGrpSpPr>
                <p:grpSpPr>
                  <a:xfrm>
                    <a:off x="4478185" y="4889863"/>
                    <a:ext cx="1367444" cy="1295400"/>
                    <a:chOff x="1756756" y="4876800"/>
                    <a:chExt cx="1367444" cy="1295400"/>
                  </a:xfrm>
                </p:grpSpPr>
                <p:sp>
                  <p:nvSpPr>
                    <p:cNvPr id="265" name="Quad Arrow Callout 26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Quad Arrow Callout 26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Quad Arrow Callout 26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Quad Arrow Callout 262"/>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Callout 263"/>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rot="17531393">
                  <a:off x="4356564" y="2143638"/>
                  <a:ext cx="938018" cy="300171"/>
                  <a:chOff x="1756756" y="4876800"/>
                  <a:chExt cx="4088873" cy="1308463"/>
                </a:xfrm>
              </p:grpSpPr>
              <p:grpSp>
                <p:nvGrpSpPr>
                  <p:cNvPr id="246" name="Group 245"/>
                  <p:cNvGrpSpPr/>
                  <p:nvPr/>
                </p:nvGrpSpPr>
                <p:grpSpPr>
                  <a:xfrm>
                    <a:off x="1756756" y="4876800"/>
                    <a:ext cx="1367444" cy="1295400"/>
                    <a:chOff x="1756756" y="4876800"/>
                    <a:chExt cx="1367444" cy="1295400"/>
                  </a:xfrm>
                </p:grpSpPr>
                <p:sp>
                  <p:nvSpPr>
                    <p:cNvPr id="257" name="Quad Arrow Callout 25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Quad Arrow Callout 25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Quad Arrow Callout 25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3119647" y="4889863"/>
                    <a:ext cx="1367444" cy="1295400"/>
                    <a:chOff x="1756756" y="4876800"/>
                    <a:chExt cx="1367444" cy="1295400"/>
                  </a:xfrm>
                </p:grpSpPr>
                <p:sp>
                  <p:nvSpPr>
                    <p:cNvPr id="254" name="Quad Arrow Callout 25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Quad Arrow Callout 25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Callout 25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a:off x="4478185" y="4889863"/>
                    <a:ext cx="1367444" cy="1295400"/>
                    <a:chOff x="1756756" y="4876800"/>
                    <a:chExt cx="1367444" cy="1295400"/>
                  </a:xfrm>
                </p:grpSpPr>
                <p:sp>
                  <p:nvSpPr>
                    <p:cNvPr id="251" name="Quad Arrow Callout 25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Quad Arrow Callout 25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Callout 25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Quad Arrow Callout 248"/>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Callout 249"/>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rot="17531393">
                  <a:off x="3995156" y="3097226"/>
                  <a:ext cx="938018" cy="300171"/>
                  <a:chOff x="1756756" y="4876800"/>
                  <a:chExt cx="4088873" cy="1308463"/>
                </a:xfrm>
              </p:grpSpPr>
              <p:grpSp>
                <p:nvGrpSpPr>
                  <p:cNvPr id="232" name="Group 231"/>
                  <p:cNvGrpSpPr/>
                  <p:nvPr/>
                </p:nvGrpSpPr>
                <p:grpSpPr>
                  <a:xfrm>
                    <a:off x="1756756" y="4876800"/>
                    <a:ext cx="1367444" cy="1295400"/>
                    <a:chOff x="1756756" y="4876800"/>
                    <a:chExt cx="1367444" cy="1295400"/>
                  </a:xfrm>
                </p:grpSpPr>
                <p:sp>
                  <p:nvSpPr>
                    <p:cNvPr id="243" name="Quad Arrow Callout 242"/>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Callout 243"/>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Quad Arrow Callout 244"/>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3119647" y="4889863"/>
                    <a:ext cx="1367444" cy="1295400"/>
                    <a:chOff x="1756756" y="4876800"/>
                    <a:chExt cx="1367444" cy="1295400"/>
                  </a:xfrm>
                </p:grpSpPr>
                <p:sp>
                  <p:nvSpPr>
                    <p:cNvPr id="240" name="Quad Arrow Callout 23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Callout 24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Callout 24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4478185" y="4889863"/>
                    <a:ext cx="1367444" cy="1295400"/>
                    <a:chOff x="1756756" y="4876800"/>
                    <a:chExt cx="1367444" cy="1295400"/>
                  </a:xfrm>
                </p:grpSpPr>
                <p:sp>
                  <p:nvSpPr>
                    <p:cNvPr id="237" name="Quad Arrow Callout 23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Callout 23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Callout 23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Quad Arrow Callout 234"/>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235"/>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Cloud 229"/>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rot="15944673">
                  <a:off x="4557837" y="1671452"/>
                  <a:ext cx="235423" cy="3243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517"/>
            <p:cNvGrpSpPr/>
            <p:nvPr/>
          </p:nvGrpSpPr>
          <p:grpSpPr>
            <a:xfrm>
              <a:off x="7281930" y="4706101"/>
              <a:ext cx="643950" cy="1874555"/>
              <a:chOff x="6666673" y="4706101"/>
              <a:chExt cx="643950" cy="1874555"/>
            </a:xfrm>
          </p:grpSpPr>
          <p:cxnSp>
            <p:nvCxnSpPr>
              <p:cNvPr id="211" name="Straight Connector 210"/>
              <p:cNvCxnSpPr/>
              <p:nvPr/>
            </p:nvCxnSpPr>
            <p:spPr>
              <a:xfrm flipV="1">
                <a:off x="6949632"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5" name="Group 274"/>
              <p:cNvGrpSpPr/>
              <p:nvPr/>
            </p:nvGrpSpPr>
            <p:grpSpPr>
              <a:xfrm>
                <a:off x="6666673" y="5271024"/>
                <a:ext cx="643950" cy="1309632"/>
                <a:chOff x="1716284" y="474750"/>
                <a:chExt cx="2445026" cy="4972565"/>
              </a:xfrm>
            </p:grpSpPr>
            <p:grpSp>
              <p:nvGrpSpPr>
                <p:cNvPr id="276" name="Group 275"/>
                <p:cNvGrpSpPr/>
                <p:nvPr/>
              </p:nvGrpSpPr>
              <p:grpSpPr>
                <a:xfrm flipH="1">
                  <a:off x="3176816" y="1118804"/>
                  <a:ext cx="664589" cy="1122315"/>
                  <a:chOff x="4580952" y="1323647"/>
                  <a:chExt cx="664589" cy="792389"/>
                </a:xfrm>
              </p:grpSpPr>
              <p:sp>
                <p:nvSpPr>
                  <p:cNvPr id="339" name="Moon 338"/>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oon 339"/>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p:cNvGrpSpPr/>
                <p:nvPr/>
              </p:nvGrpSpPr>
              <p:grpSpPr>
                <a:xfrm>
                  <a:off x="1995309" y="1121340"/>
                  <a:ext cx="664589" cy="1122315"/>
                  <a:chOff x="4580952" y="1323647"/>
                  <a:chExt cx="664589" cy="792389"/>
                </a:xfrm>
              </p:grpSpPr>
              <p:sp>
                <p:nvSpPr>
                  <p:cNvPr id="337" name="Moon 336"/>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8" name="Oval 277"/>
                <p:cNvSpPr/>
                <p:nvPr/>
              </p:nvSpPr>
              <p:spPr>
                <a:xfrm rot="19907266">
                  <a:off x="3739694" y="3233615"/>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rot="1645044">
                  <a:off x="1716284" y="3248591"/>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rot="1442075">
                  <a:off x="2456399" y="4747463"/>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8928376">
                  <a:off x="3122728" y="4761515"/>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p:cNvSpPr/>
                <p:nvPr/>
              </p:nvSpPr>
              <p:spPr>
                <a:xfrm rot="1440561">
                  <a:off x="1731867" y="2330662"/>
                  <a:ext cx="1009860" cy="1443356"/>
                </a:xfrm>
                <a:prstGeom prst="trapezoid">
                  <a:avLst>
                    <a:gd name="adj" fmla="val 30077"/>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p:cNvSpPr/>
                <p:nvPr/>
              </p:nvSpPr>
              <p:spPr>
                <a:xfrm rot="1585184">
                  <a:off x="1872672" y="2084557"/>
                  <a:ext cx="1003899" cy="1436005"/>
                </a:xfrm>
                <a:prstGeom prst="trapezoid">
                  <a:avLst>
                    <a:gd name="adj" fmla="val 31003"/>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p:cNvSpPr/>
                <p:nvPr/>
              </p:nvSpPr>
              <p:spPr>
                <a:xfrm rot="19870960">
                  <a:off x="3151051" y="2334430"/>
                  <a:ext cx="948562" cy="1443356"/>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p:cNvSpPr/>
                <p:nvPr/>
              </p:nvSpPr>
              <p:spPr>
                <a:xfrm rot="20036208">
                  <a:off x="2947455" y="2097736"/>
                  <a:ext cx="972511" cy="1397052"/>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p:cNvSpPr/>
                <p:nvPr/>
              </p:nvSpPr>
              <p:spPr>
                <a:xfrm>
                  <a:off x="2209800" y="2128072"/>
                  <a:ext cx="1447800" cy="2895600"/>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2637385" y="2085338"/>
                  <a:ext cx="599605" cy="130867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p:cNvSpPr/>
                <p:nvPr/>
              </p:nvSpPr>
              <p:spPr>
                <a:xfrm rot="21186724">
                  <a:off x="2963096" y="1987049"/>
                  <a:ext cx="699099" cy="2898914"/>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p:cNvSpPr/>
                <p:nvPr/>
              </p:nvSpPr>
              <p:spPr>
                <a:xfrm rot="353417">
                  <a:off x="2187146" y="2050706"/>
                  <a:ext cx="699099" cy="2879911"/>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Isosceles Triangle 289"/>
                <p:cNvSpPr/>
                <p:nvPr/>
              </p:nvSpPr>
              <p:spPr>
                <a:xfrm rot="10800000">
                  <a:off x="2771693" y="2034351"/>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18"/>
                <p:cNvGrpSpPr/>
                <p:nvPr/>
              </p:nvGrpSpPr>
              <p:grpSpPr>
                <a:xfrm>
                  <a:off x="2217383" y="579179"/>
                  <a:ext cx="1371600" cy="1676400"/>
                  <a:chOff x="2819400" y="1066800"/>
                  <a:chExt cx="1828800" cy="1676400"/>
                </a:xfrm>
              </p:grpSpPr>
              <p:sp>
                <p:nvSpPr>
                  <p:cNvPr id="331" name="Oval 330"/>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p:cNvSpPr/>
                  <p:nvPr/>
                </p:nvSpPr>
                <p:spPr>
                  <a:xfrm rot="13713858" flipH="1">
                    <a:off x="3288094" y="978820"/>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p:cNvGrpSpPr/>
                <p:nvPr/>
              </p:nvGrpSpPr>
              <p:grpSpPr>
                <a:xfrm>
                  <a:off x="2202323" y="474750"/>
                  <a:ext cx="1423008" cy="1136740"/>
                  <a:chOff x="5209995" y="2728815"/>
                  <a:chExt cx="1114604" cy="1136740"/>
                </a:xfrm>
                <a:solidFill>
                  <a:schemeClr val="bg2">
                    <a:lumMod val="75000"/>
                  </a:schemeClr>
                </a:solidFill>
              </p:grpSpPr>
              <p:sp>
                <p:nvSpPr>
                  <p:cNvPr id="329" name="Chord 328"/>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tored Data 329"/>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2492118" y="2871634"/>
                  <a:ext cx="883164" cy="180706"/>
                  <a:chOff x="4876800" y="2662262"/>
                  <a:chExt cx="2595154" cy="678668"/>
                </a:xfrm>
              </p:grpSpPr>
              <p:grpSp>
                <p:nvGrpSpPr>
                  <p:cNvPr id="318" name="Group 317"/>
                  <p:cNvGrpSpPr/>
                  <p:nvPr/>
                </p:nvGrpSpPr>
                <p:grpSpPr>
                  <a:xfrm>
                    <a:off x="4876800" y="2662262"/>
                    <a:ext cx="914400" cy="656897"/>
                    <a:chOff x="4876800" y="2662262"/>
                    <a:chExt cx="914400" cy="656897"/>
                  </a:xfrm>
                </p:grpSpPr>
                <p:sp>
                  <p:nvSpPr>
                    <p:cNvPr id="326" name="Hexagon 32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Quad Arrow 32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iamond 327"/>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5786846" y="2666616"/>
                    <a:ext cx="914400" cy="656897"/>
                    <a:chOff x="4876800" y="2662262"/>
                    <a:chExt cx="914400" cy="656897"/>
                  </a:xfrm>
                </p:grpSpPr>
                <p:sp>
                  <p:nvSpPr>
                    <p:cNvPr id="323" name="Hexagon 32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Quad Arrow 32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Diamond 324"/>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p:cNvGrpSpPr/>
                  <p:nvPr/>
                </p:nvGrpSpPr>
                <p:grpSpPr>
                  <a:xfrm>
                    <a:off x="6709954" y="2684033"/>
                    <a:ext cx="762000" cy="656897"/>
                    <a:chOff x="4876800" y="2662262"/>
                    <a:chExt cx="762000" cy="656897"/>
                  </a:xfrm>
                </p:grpSpPr>
                <p:sp>
                  <p:nvSpPr>
                    <p:cNvPr id="321" name="Hexagon 32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Quad Arrow 32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4" name="Group 293"/>
                <p:cNvGrpSpPr/>
                <p:nvPr/>
              </p:nvGrpSpPr>
              <p:grpSpPr>
                <a:xfrm>
                  <a:off x="2496643" y="3302399"/>
                  <a:ext cx="883164" cy="180706"/>
                  <a:chOff x="4876800" y="2662262"/>
                  <a:chExt cx="2595154" cy="678668"/>
                </a:xfrm>
              </p:grpSpPr>
              <p:grpSp>
                <p:nvGrpSpPr>
                  <p:cNvPr id="307" name="Group 306"/>
                  <p:cNvGrpSpPr/>
                  <p:nvPr/>
                </p:nvGrpSpPr>
                <p:grpSpPr>
                  <a:xfrm>
                    <a:off x="4876800" y="2662262"/>
                    <a:ext cx="914400" cy="656897"/>
                    <a:chOff x="4876800" y="2662262"/>
                    <a:chExt cx="914400" cy="656897"/>
                  </a:xfrm>
                </p:grpSpPr>
                <p:sp>
                  <p:nvSpPr>
                    <p:cNvPr id="315" name="Hexagon 314"/>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Quad Arrow 315"/>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p:cNvGrpSpPr/>
                  <p:nvPr/>
                </p:nvGrpSpPr>
                <p:grpSpPr>
                  <a:xfrm>
                    <a:off x="5786846" y="2666616"/>
                    <a:ext cx="914400" cy="656897"/>
                    <a:chOff x="4876800" y="2662262"/>
                    <a:chExt cx="914400" cy="656897"/>
                  </a:xfrm>
                </p:grpSpPr>
                <p:sp>
                  <p:nvSpPr>
                    <p:cNvPr id="312" name="Hexagon 31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31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709954" y="2684033"/>
                    <a:ext cx="762000" cy="656897"/>
                    <a:chOff x="4876800" y="2662262"/>
                    <a:chExt cx="762000" cy="656897"/>
                  </a:xfrm>
                </p:grpSpPr>
                <p:sp>
                  <p:nvSpPr>
                    <p:cNvPr id="310" name="Hexagon 30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31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294"/>
                <p:cNvGrpSpPr/>
                <p:nvPr/>
              </p:nvGrpSpPr>
              <p:grpSpPr>
                <a:xfrm>
                  <a:off x="2480957" y="3783349"/>
                  <a:ext cx="883164" cy="180706"/>
                  <a:chOff x="4876800" y="2662262"/>
                  <a:chExt cx="2595154" cy="678668"/>
                </a:xfrm>
              </p:grpSpPr>
              <p:grpSp>
                <p:nvGrpSpPr>
                  <p:cNvPr id="296" name="Group 295"/>
                  <p:cNvGrpSpPr/>
                  <p:nvPr/>
                </p:nvGrpSpPr>
                <p:grpSpPr>
                  <a:xfrm>
                    <a:off x="4876800" y="2662262"/>
                    <a:ext cx="914400" cy="656897"/>
                    <a:chOff x="4876800" y="2662262"/>
                    <a:chExt cx="914400" cy="656897"/>
                  </a:xfrm>
                </p:grpSpPr>
                <p:sp>
                  <p:nvSpPr>
                    <p:cNvPr id="304" name="Hexagon 303"/>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304"/>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5786846" y="2666616"/>
                    <a:ext cx="914400" cy="656897"/>
                    <a:chOff x="4876800" y="2662262"/>
                    <a:chExt cx="914400" cy="656897"/>
                  </a:xfrm>
                </p:grpSpPr>
                <p:sp>
                  <p:nvSpPr>
                    <p:cNvPr id="301" name="Hexagon 30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Quad Arrow 30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6709954" y="2684033"/>
                    <a:ext cx="762000" cy="656897"/>
                    <a:chOff x="4876800" y="2662262"/>
                    <a:chExt cx="762000" cy="656897"/>
                  </a:xfrm>
                </p:grpSpPr>
                <p:sp>
                  <p:nvSpPr>
                    <p:cNvPr id="299" name="Hexagon 298"/>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Quad Arrow 299"/>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15" name="Group 414"/>
            <p:cNvGrpSpPr/>
            <p:nvPr/>
          </p:nvGrpSpPr>
          <p:grpSpPr>
            <a:xfrm>
              <a:off x="8339367" y="4704764"/>
              <a:ext cx="582572" cy="1786878"/>
              <a:chOff x="7839001" y="4723876"/>
              <a:chExt cx="582572" cy="1786878"/>
            </a:xfrm>
          </p:grpSpPr>
          <p:grpSp>
            <p:nvGrpSpPr>
              <p:cNvPr id="341" name="Group 340"/>
              <p:cNvGrpSpPr/>
              <p:nvPr/>
            </p:nvGrpSpPr>
            <p:grpSpPr>
              <a:xfrm>
                <a:off x="7839001" y="5222527"/>
                <a:ext cx="582572" cy="1288227"/>
                <a:chOff x="6734580" y="318933"/>
                <a:chExt cx="1917016" cy="4239048"/>
              </a:xfrm>
            </p:grpSpPr>
            <p:sp>
              <p:nvSpPr>
                <p:cNvPr id="342" name="Cloud 341"/>
                <p:cNvSpPr/>
                <p:nvPr/>
              </p:nvSpPr>
              <p:spPr>
                <a:xfrm rot="20706537">
                  <a:off x="7813304" y="1145242"/>
                  <a:ext cx="838292" cy="1552058"/>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rot="649721" flipH="1">
                  <a:off x="7639141" y="4162592"/>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rot="649721" flipH="1">
                  <a:off x="7122498" y="4143916"/>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rot="4307848" flipH="1">
                  <a:off x="8127764" y="3238529"/>
                  <a:ext cx="536434" cy="3691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rot="18060644">
                  <a:off x="6627717" y="3216011"/>
                  <a:ext cx="536434" cy="3227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p:cNvSpPr/>
                <p:nvPr/>
              </p:nvSpPr>
              <p:spPr>
                <a:xfrm rot="1422081" flipH="1">
                  <a:off x="6859121" y="2160368"/>
                  <a:ext cx="664125" cy="1269129"/>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p:cNvSpPr/>
                <p:nvPr/>
              </p:nvSpPr>
              <p:spPr>
                <a:xfrm rot="20180301">
                  <a:off x="7807198" y="2164149"/>
                  <a:ext cx="695491" cy="131513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loud 348"/>
                <p:cNvSpPr/>
                <p:nvPr/>
              </p:nvSpPr>
              <p:spPr>
                <a:xfrm rot="671737">
                  <a:off x="6741138" y="1077237"/>
                  <a:ext cx="742044" cy="1530936"/>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349"/>
                <p:cNvSpPr/>
                <p:nvPr/>
              </p:nvSpPr>
              <p:spPr>
                <a:xfrm rot="10800000" flipH="1">
                  <a:off x="7025725" y="2078119"/>
                  <a:ext cx="1252910" cy="1168775"/>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Isosceles Triangle 350"/>
                <p:cNvSpPr/>
                <p:nvPr/>
              </p:nvSpPr>
              <p:spPr>
                <a:xfrm rot="10800000" flipH="1">
                  <a:off x="7464040" y="2087045"/>
                  <a:ext cx="417637" cy="64345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flipH="1">
                  <a:off x="7124043" y="791218"/>
                  <a:ext cx="1154592" cy="160863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loud 352"/>
                <p:cNvSpPr/>
                <p:nvPr/>
              </p:nvSpPr>
              <p:spPr>
                <a:xfrm rot="16200000">
                  <a:off x="7316311" y="423811"/>
                  <a:ext cx="751370" cy="1369384"/>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p:cNvSpPr/>
                <p:nvPr/>
              </p:nvSpPr>
              <p:spPr>
                <a:xfrm flipH="1">
                  <a:off x="7021856" y="3253527"/>
                  <a:ext cx="1252910" cy="1115123"/>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354"/>
                <p:cNvGrpSpPr/>
                <p:nvPr/>
              </p:nvGrpSpPr>
              <p:grpSpPr>
                <a:xfrm>
                  <a:off x="7217045" y="3102223"/>
                  <a:ext cx="891251" cy="289343"/>
                  <a:chOff x="6629400" y="1582164"/>
                  <a:chExt cx="2051348" cy="665965"/>
                </a:xfrm>
              </p:grpSpPr>
              <p:grpSp>
                <p:nvGrpSpPr>
                  <p:cNvPr id="394" name="Group 393"/>
                  <p:cNvGrpSpPr/>
                  <p:nvPr/>
                </p:nvGrpSpPr>
                <p:grpSpPr>
                  <a:xfrm>
                    <a:off x="6629400" y="1582164"/>
                    <a:ext cx="2051348" cy="665965"/>
                    <a:chOff x="5406518" y="633972"/>
                    <a:chExt cx="3662823" cy="743377"/>
                  </a:xfrm>
                </p:grpSpPr>
                <p:grpSp>
                  <p:nvGrpSpPr>
                    <p:cNvPr id="399" name="Group 398"/>
                    <p:cNvGrpSpPr/>
                    <p:nvPr/>
                  </p:nvGrpSpPr>
                  <p:grpSpPr>
                    <a:xfrm>
                      <a:off x="5406518" y="638327"/>
                      <a:ext cx="915268" cy="739022"/>
                      <a:chOff x="5406518" y="638327"/>
                      <a:chExt cx="915268" cy="739022"/>
                    </a:xfrm>
                  </p:grpSpPr>
                  <p:sp>
                    <p:nvSpPr>
                      <p:cNvPr id="412" name="Cross 411"/>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Diamond 412"/>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6333981" y="633972"/>
                      <a:ext cx="915268" cy="739022"/>
                      <a:chOff x="5406518" y="638327"/>
                      <a:chExt cx="915268" cy="739022"/>
                    </a:xfrm>
                  </p:grpSpPr>
                  <p:sp>
                    <p:nvSpPr>
                      <p:cNvPr id="410" name="Cross 409"/>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p:cNvGrpSpPr/>
                    <p:nvPr/>
                  </p:nvGrpSpPr>
                  <p:grpSpPr>
                    <a:xfrm>
                      <a:off x="7257090" y="633972"/>
                      <a:ext cx="915268" cy="739022"/>
                      <a:chOff x="5406518" y="638327"/>
                      <a:chExt cx="915268" cy="739022"/>
                    </a:xfrm>
                  </p:grpSpPr>
                  <p:sp>
                    <p:nvSpPr>
                      <p:cNvPr id="408" name="Cross 407"/>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iamond 408"/>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401"/>
                    <p:cNvGrpSpPr/>
                    <p:nvPr/>
                  </p:nvGrpSpPr>
                  <p:grpSpPr>
                    <a:xfrm>
                      <a:off x="8154073" y="633973"/>
                      <a:ext cx="915268" cy="739022"/>
                      <a:chOff x="5406518" y="638327"/>
                      <a:chExt cx="915268" cy="739022"/>
                    </a:xfrm>
                  </p:grpSpPr>
                  <p:sp>
                    <p:nvSpPr>
                      <p:cNvPr id="406" name="Cross 405"/>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3" name="Diamond 402"/>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Diamond 404"/>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6-Point Star 394"/>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6-Point Star 395"/>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6-Point Star 396"/>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6-Point Star 397"/>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7411542" y="2278506"/>
                  <a:ext cx="566132" cy="689618"/>
                  <a:chOff x="6085585" y="4872982"/>
                  <a:chExt cx="1131460" cy="1378257"/>
                </a:xfrm>
              </p:grpSpPr>
              <p:sp>
                <p:nvSpPr>
                  <p:cNvPr id="384" name="Oval 383"/>
                  <p:cNvSpPr/>
                  <p:nvPr/>
                </p:nvSpPr>
                <p:spPr>
                  <a:xfrm rot="19666023">
                    <a:off x="6085585" y="48768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rot="19666023">
                    <a:off x="6255263" y="51103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rot="19666023">
                    <a:off x="6411142" y="53432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oup 386"/>
                  <p:cNvGrpSpPr/>
                  <p:nvPr/>
                </p:nvGrpSpPr>
                <p:grpSpPr>
                  <a:xfrm flipH="1">
                    <a:off x="6684299" y="4872982"/>
                    <a:ext cx="532746" cy="1040503"/>
                    <a:chOff x="6237985" y="5029200"/>
                    <a:chExt cx="532746" cy="1040503"/>
                  </a:xfrm>
                </p:grpSpPr>
                <p:sp>
                  <p:nvSpPr>
                    <p:cNvPr id="391" name="Oval 390"/>
                    <p:cNvSpPr/>
                    <p:nvPr/>
                  </p:nvSpPr>
                  <p:spPr>
                    <a:xfrm rot="19666023">
                      <a:off x="6237985" y="50292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p:cNvSpPr/>
                    <p:nvPr/>
                  </p:nvSpPr>
                  <p:spPr>
                    <a:xfrm rot="19666023">
                      <a:off x="6407663" y="52627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rot="19666023">
                      <a:off x="6563542" y="54956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8" name="Cross 387"/>
                  <p:cNvSpPr/>
                  <p:nvPr/>
                </p:nvSpPr>
                <p:spPr>
                  <a:xfrm>
                    <a:off x="6419754" y="5679270"/>
                    <a:ext cx="442836" cy="571969"/>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p:cNvSpPr/>
                  <p:nvPr/>
                </p:nvSpPr>
                <p:spPr>
                  <a:xfrm>
                    <a:off x="6489808" y="5674574"/>
                    <a:ext cx="297100" cy="570250"/>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6-Point Star 389"/>
                  <p:cNvSpPr/>
                  <p:nvPr/>
                </p:nvSpPr>
                <p:spPr>
                  <a:xfrm>
                    <a:off x="6457675" y="5776843"/>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7" name="Isosceles Triangle 356"/>
                <p:cNvSpPr/>
                <p:nvPr/>
              </p:nvSpPr>
              <p:spPr>
                <a:xfrm>
                  <a:off x="7046400" y="729037"/>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7996942" y="734032"/>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7204884" y="536672"/>
                  <a:ext cx="366240"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Isosceles Triangle 359"/>
                <p:cNvSpPr/>
                <p:nvPr/>
              </p:nvSpPr>
              <p:spPr>
                <a:xfrm>
                  <a:off x="7755989" y="547595"/>
                  <a:ext cx="347303"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Isosceles Triangle 360"/>
                <p:cNvSpPr/>
                <p:nvPr/>
              </p:nvSpPr>
              <p:spPr>
                <a:xfrm>
                  <a:off x="7481304" y="318933"/>
                  <a:ext cx="382329" cy="69308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6940385" y="965030"/>
                  <a:ext cx="1436304" cy="330868"/>
                </a:xfrm>
                <a:prstGeom prst="roundRect">
                  <a:avLst>
                    <a:gd name="adj" fmla="val 12449"/>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62"/>
                <p:cNvGrpSpPr/>
                <p:nvPr/>
              </p:nvGrpSpPr>
              <p:grpSpPr>
                <a:xfrm>
                  <a:off x="6996430" y="927907"/>
                  <a:ext cx="1371600" cy="445287"/>
                  <a:chOff x="6629400" y="1582164"/>
                  <a:chExt cx="2051348" cy="665965"/>
                </a:xfrm>
              </p:grpSpPr>
              <p:grpSp>
                <p:nvGrpSpPr>
                  <p:cNvPr id="364" name="Group 363"/>
                  <p:cNvGrpSpPr/>
                  <p:nvPr/>
                </p:nvGrpSpPr>
                <p:grpSpPr>
                  <a:xfrm>
                    <a:off x="6629400" y="1582164"/>
                    <a:ext cx="2051348" cy="665965"/>
                    <a:chOff x="5406518" y="633972"/>
                    <a:chExt cx="3662823" cy="743377"/>
                  </a:xfrm>
                </p:grpSpPr>
                <p:grpSp>
                  <p:nvGrpSpPr>
                    <p:cNvPr id="369" name="Group 368"/>
                    <p:cNvGrpSpPr/>
                    <p:nvPr/>
                  </p:nvGrpSpPr>
                  <p:grpSpPr>
                    <a:xfrm>
                      <a:off x="5406518" y="638327"/>
                      <a:ext cx="915268" cy="739022"/>
                      <a:chOff x="5406518" y="638327"/>
                      <a:chExt cx="915268" cy="739022"/>
                    </a:xfrm>
                  </p:grpSpPr>
                  <p:sp>
                    <p:nvSpPr>
                      <p:cNvPr id="382" name="Cross 381"/>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Diamond 382"/>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6333981" y="633972"/>
                      <a:ext cx="915268" cy="739022"/>
                      <a:chOff x="5406518" y="638327"/>
                      <a:chExt cx="915268" cy="739022"/>
                    </a:xfrm>
                  </p:grpSpPr>
                  <p:sp>
                    <p:nvSpPr>
                      <p:cNvPr id="380" name="Cross 379"/>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7257090" y="633972"/>
                      <a:ext cx="915268" cy="739022"/>
                      <a:chOff x="5406518" y="638327"/>
                      <a:chExt cx="915268" cy="739022"/>
                    </a:xfrm>
                  </p:grpSpPr>
                  <p:sp>
                    <p:nvSpPr>
                      <p:cNvPr id="378" name="Cross 377"/>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Diamond 378"/>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8154073" y="633973"/>
                      <a:ext cx="915268" cy="739022"/>
                      <a:chOff x="5406518" y="638327"/>
                      <a:chExt cx="915268" cy="739022"/>
                    </a:xfrm>
                  </p:grpSpPr>
                  <p:sp>
                    <p:nvSpPr>
                      <p:cNvPr id="376" name="Cross 375"/>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Diamond 376"/>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3" name="Diamond 372"/>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Diamond 374"/>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6-Point Star 364"/>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6-Point Star 365"/>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Point Star 366"/>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6-Point Star 367"/>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14" name="Straight Connector 413"/>
              <p:cNvCxnSpPr/>
              <p:nvPr/>
            </p:nvCxnSpPr>
            <p:spPr>
              <a:xfrm flipV="1">
                <a:off x="8125263" y="472387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8" name="Group 457"/>
            <p:cNvGrpSpPr/>
            <p:nvPr/>
          </p:nvGrpSpPr>
          <p:grpSpPr>
            <a:xfrm>
              <a:off x="9880382" y="4704080"/>
              <a:ext cx="535779" cy="1856873"/>
              <a:chOff x="9880382" y="4704080"/>
              <a:chExt cx="535779" cy="1856873"/>
            </a:xfrm>
          </p:grpSpPr>
          <p:grpSp>
            <p:nvGrpSpPr>
              <p:cNvPr id="416" name="Group 415"/>
              <p:cNvGrpSpPr/>
              <p:nvPr/>
            </p:nvGrpSpPr>
            <p:grpSpPr>
              <a:xfrm>
                <a:off x="9880382" y="5251087"/>
                <a:ext cx="535779" cy="1309866"/>
                <a:chOff x="6352883" y="514478"/>
                <a:chExt cx="1909010" cy="4667122"/>
              </a:xfrm>
            </p:grpSpPr>
            <p:grpSp>
              <p:nvGrpSpPr>
                <p:cNvPr id="417" name="Group 416"/>
                <p:cNvGrpSpPr/>
                <p:nvPr/>
              </p:nvGrpSpPr>
              <p:grpSpPr>
                <a:xfrm>
                  <a:off x="6352883" y="966754"/>
                  <a:ext cx="1909010" cy="4214846"/>
                  <a:chOff x="333083" y="1957354"/>
                  <a:chExt cx="1909010" cy="4214846"/>
                </a:xfrm>
              </p:grpSpPr>
              <p:sp>
                <p:nvSpPr>
                  <p:cNvPr id="428" name="Wave 427"/>
                  <p:cNvSpPr/>
                  <p:nvPr/>
                </p:nvSpPr>
                <p:spPr>
                  <a:xfrm rot="6109734">
                    <a:off x="394975" y="2205156"/>
                    <a:ext cx="1152332"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Wave 428"/>
                  <p:cNvSpPr/>
                  <p:nvPr/>
                </p:nvSpPr>
                <p:spPr>
                  <a:xfrm rot="4598943">
                    <a:off x="1163013" y="2383246"/>
                    <a:ext cx="121188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rot="19336703">
                    <a:off x="1242030" y="5622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rot="2192056">
                    <a:off x="869062" y="5592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p:cNvSpPr/>
                  <p:nvPr/>
                </p:nvSpPr>
                <p:spPr>
                  <a:xfrm>
                    <a:off x="822434" y="3345650"/>
                    <a:ext cx="1008993" cy="2484319"/>
                  </a:xfrm>
                  <a:prstGeom prst="trapezoid">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p:cNvSpPr/>
                  <p:nvPr/>
                </p:nvSpPr>
                <p:spPr>
                  <a:xfrm rot="20274748">
                    <a:off x="1926783" y="3980494"/>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rot="1435296">
                    <a:off x="333083" y="3913825"/>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p:cNvSpPr/>
                  <p:nvPr/>
                </p:nvSpPr>
                <p:spPr>
                  <a:xfrm rot="19984891">
                    <a:off x="1527364" y="2967067"/>
                    <a:ext cx="496707" cy="1334786"/>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p:cNvSpPr/>
                  <p:nvPr/>
                </p:nvSpPr>
                <p:spPr>
                  <a:xfrm rot="2090544">
                    <a:off x="597164" y="3028817"/>
                    <a:ext cx="531349" cy="1264665"/>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p:cNvSpPr/>
                  <p:nvPr/>
                </p:nvSpPr>
                <p:spPr>
                  <a:xfrm>
                    <a:off x="807720" y="3097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Isosceles Triangle 437"/>
                  <p:cNvSpPr/>
                  <p:nvPr/>
                </p:nvSpPr>
                <p:spPr>
                  <a:xfrm rot="10800000">
                    <a:off x="1137745" y="3126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rapezoid 438"/>
                  <p:cNvSpPr/>
                  <p:nvPr/>
                </p:nvSpPr>
                <p:spPr>
                  <a:xfrm rot="657615">
                    <a:off x="665693" y="3084089"/>
                    <a:ext cx="504497" cy="2725525"/>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Trapezoid 439"/>
                  <p:cNvSpPr/>
                  <p:nvPr/>
                </p:nvSpPr>
                <p:spPr>
                  <a:xfrm rot="21232594">
                    <a:off x="1389526" y="3076675"/>
                    <a:ext cx="504497" cy="2761107"/>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885497" y="1957354"/>
                    <a:ext cx="882869" cy="12421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2" name="Group 73"/>
                  <p:cNvGrpSpPr/>
                  <p:nvPr/>
                </p:nvGrpSpPr>
                <p:grpSpPr>
                  <a:xfrm rot="16200000">
                    <a:off x="199614" y="4310458"/>
                    <a:ext cx="2130612" cy="304800"/>
                    <a:chOff x="6065778" y="2743200"/>
                    <a:chExt cx="2083323" cy="356485"/>
                  </a:xfrm>
                </p:grpSpPr>
                <p:grpSp>
                  <p:nvGrpSpPr>
                    <p:cNvPr id="448" name="Group 56"/>
                    <p:cNvGrpSpPr/>
                    <p:nvPr/>
                  </p:nvGrpSpPr>
                  <p:grpSpPr>
                    <a:xfrm>
                      <a:off x="6065778" y="2771715"/>
                      <a:ext cx="757701" cy="316144"/>
                      <a:chOff x="6065778" y="2771715"/>
                      <a:chExt cx="757701" cy="316144"/>
                    </a:xfrm>
                  </p:grpSpPr>
                  <p:sp>
                    <p:nvSpPr>
                      <p:cNvPr id="455" name="Right Arrow Callout 454"/>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ight Arrow Callout 455"/>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57"/>
                    <p:cNvGrpSpPr/>
                    <p:nvPr/>
                  </p:nvGrpSpPr>
                  <p:grpSpPr>
                    <a:xfrm>
                      <a:off x="6741459" y="2783541"/>
                      <a:ext cx="757701" cy="316144"/>
                      <a:chOff x="6065778" y="2771715"/>
                      <a:chExt cx="757701" cy="316144"/>
                    </a:xfrm>
                  </p:grpSpPr>
                  <p:sp>
                    <p:nvSpPr>
                      <p:cNvPr id="453" name="Right Arrow Callout 452"/>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ight Arrow Callout 453"/>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70"/>
                    <p:cNvGrpSpPr/>
                    <p:nvPr/>
                  </p:nvGrpSpPr>
                  <p:grpSpPr>
                    <a:xfrm>
                      <a:off x="7391400" y="2743200"/>
                      <a:ext cx="757701" cy="316144"/>
                      <a:chOff x="6065778" y="2771715"/>
                      <a:chExt cx="757701" cy="316144"/>
                    </a:xfrm>
                  </p:grpSpPr>
                  <p:sp>
                    <p:nvSpPr>
                      <p:cNvPr id="451" name="Right Arrow Callout 450"/>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ight Arrow Callout 451"/>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3" name="Hexagon 442"/>
                  <p:cNvSpPr/>
                  <p:nvPr/>
                </p:nvSpPr>
                <p:spPr>
                  <a:xfrm>
                    <a:off x="1173480" y="3697514"/>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4" name="Hexagon 443"/>
                  <p:cNvSpPr/>
                  <p:nvPr/>
                </p:nvSpPr>
                <p:spPr>
                  <a:xfrm>
                    <a:off x="1173480" y="4297438"/>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5" name="Hexagon 444"/>
                  <p:cNvSpPr/>
                  <p:nvPr/>
                </p:nvSpPr>
                <p:spPr>
                  <a:xfrm>
                    <a:off x="1173480" y="5047343"/>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6" name="Cloud 445"/>
                  <p:cNvSpPr/>
                  <p:nvPr/>
                </p:nvSpPr>
                <p:spPr>
                  <a:xfrm>
                    <a:off x="963733" y="2675764"/>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1164688" y="2787486"/>
                    <a:ext cx="304800" cy="228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p:cNvGrpSpPr/>
                <p:nvPr/>
              </p:nvGrpSpPr>
              <p:grpSpPr>
                <a:xfrm>
                  <a:off x="6734938" y="514478"/>
                  <a:ext cx="1236724" cy="646929"/>
                  <a:chOff x="1239442" y="2583838"/>
                  <a:chExt cx="1535084" cy="678655"/>
                </a:xfrm>
              </p:grpSpPr>
              <p:sp>
                <p:nvSpPr>
                  <p:cNvPr id="419" name="Rounded Rectangle 418"/>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gular Pentagon 419"/>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gular Pentagon 420"/>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gular Pentagon 421"/>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Diamond 424"/>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Diamond 425"/>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57" name="Straight Connector 456"/>
              <p:cNvCxnSpPr/>
              <p:nvPr/>
            </p:nvCxnSpPr>
            <p:spPr>
              <a:xfrm flipV="1">
                <a:off x="10160753" y="470408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11075644" y="4721040"/>
              <a:ext cx="637249" cy="1831167"/>
              <a:chOff x="11075644" y="4721040"/>
              <a:chExt cx="637249" cy="1831167"/>
            </a:xfrm>
          </p:grpSpPr>
          <p:grpSp>
            <p:nvGrpSpPr>
              <p:cNvPr id="459" name="Group 458"/>
              <p:cNvGrpSpPr/>
              <p:nvPr/>
            </p:nvGrpSpPr>
            <p:grpSpPr>
              <a:xfrm>
                <a:off x="11075644" y="5186267"/>
                <a:ext cx="637249" cy="1365940"/>
                <a:chOff x="609600" y="583179"/>
                <a:chExt cx="2536907" cy="5437845"/>
              </a:xfrm>
            </p:grpSpPr>
            <p:sp>
              <p:nvSpPr>
                <p:cNvPr id="460" name="Cloud 459"/>
                <p:cNvSpPr/>
                <p:nvPr/>
              </p:nvSpPr>
              <p:spPr>
                <a:xfrm rot="15842504">
                  <a:off x="1232100" y="1300593"/>
                  <a:ext cx="1576549" cy="158944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loud 460"/>
                <p:cNvSpPr/>
                <p:nvPr/>
              </p:nvSpPr>
              <p:spPr>
                <a:xfrm rot="19409858">
                  <a:off x="892552" y="1340487"/>
                  <a:ext cx="1462736" cy="15170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2648966" y="3833161"/>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p:cNvSpPr/>
                <p:nvPr/>
              </p:nvSpPr>
              <p:spPr>
                <a:xfrm>
                  <a:off x="609600" y="3847014"/>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p:cNvSpPr/>
                <p:nvPr/>
              </p:nvSpPr>
              <p:spPr>
                <a:xfrm rot="3003685">
                  <a:off x="1391356" y="5454139"/>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p:cNvSpPr/>
                <p:nvPr/>
              </p:nvSpPr>
              <p:spPr>
                <a:xfrm rot="18959812">
                  <a:off x="1968371" y="5400120"/>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rapezoid 465"/>
                <p:cNvSpPr/>
                <p:nvPr/>
              </p:nvSpPr>
              <p:spPr>
                <a:xfrm rot="1473242">
                  <a:off x="886608" y="2378086"/>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p:cNvSpPr/>
                <p:nvPr/>
              </p:nvSpPr>
              <p:spPr>
                <a:xfrm rot="20069632">
                  <a:off x="2087208" y="2378187"/>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Trapezoid 467"/>
                <p:cNvSpPr/>
                <p:nvPr/>
              </p:nvSpPr>
              <p:spPr>
                <a:xfrm rot="10800000">
                  <a:off x="1469628" y="2378086"/>
                  <a:ext cx="847165" cy="1600201"/>
                </a:xfrm>
                <a:prstGeom prst="trapezoid">
                  <a:avLst>
                    <a:gd name="adj" fmla="val 9127"/>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rapezoid 468"/>
                <p:cNvSpPr/>
                <p:nvPr/>
              </p:nvSpPr>
              <p:spPr>
                <a:xfrm>
                  <a:off x="1262118" y="3794137"/>
                  <a:ext cx="1301676" cy="1913715"/>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Isosceles Triangle 469"/>
                <p:cNvSpPr/>
                <p:nvPr/>
              </p:nvSpPr>
              <p:spPr>
                <a:xfrm rot="10800000">
                  <a:off x="1650026" y="2552784"/>
                  <a:ext cx="432499" cy="34395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1188105" y="967188"/>
                  <a:ext cx="1317629" cy="16324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471"/>
                <p:cNvGrpSpPr/>
                <p:nvPr/>
              </p:nvGrpSpPr>
              <p:grpSpPr>
                <a:xfrm>
                  <a:off x="1692625" y="2995999"/>
                  <a:ext cx="324185" cy="414296"/>
                  <a:chOff x="7718612" y="1781687"/>
                  <a:chExt cx="1344706" cy="2238984"/>
                </a:xfrm>
              </p:grpSpPr>
              <p:sp>
                <p:nvSpPr>
                  <p:cNvPr id="510" name="Hexagon 509"/>
                  <p:cNvSpPr/>
                  <p:nvPr/>
                </p:nvSpPr>
                <p:spPr>
                  <a:xfrm>
                    <a:off x="7718612" y="1781687"/>
                    <a:ext cx="1344706" cy="2238984"/>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Hexagon 510"/>
                  <p:cNvSpPr/>
                  <p:nvPr/>
                </p:nvSpPr>
                <p:spPr>
                  <a:xfrm>
                    <a:off x="7911353" y="2095451"/>
                    <a:ext cx="919770" cy="1531451"/>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Quad Arrow 511"/>
                  <p:cNvSpPr/>
                  <p:nvPr/>
                </p:nvSpPr>
                <p:spPr>
                  <a:xfrm>
                    <a:off x="8175812" y="2178424"/>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Quad Arrow 512"/>
                  <p:cNvSpPr/>
                  <p:nvPr/>
                </p:nvSpPr>
                <p:spPr>
                  <a:xfrm>
                    <a:off x="8166848" y="2989730"/>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Quad Arrow 513"/>
                  <p:cNvSpPr/>
                  <p:nvPr/>
                </p:nvSpPr>
                <p:spPr>
                  <a:xfrm rot="16200000">
                    <a:off x="7992036" y="2640305"/>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Quad Arrow 514"/>
                  <p:cNvSpPr/>
                  <p:nvPr/>
                </p:nvSpPr>
                <p:spPr>
                  <a:xfrm rot="16200000">
                    <a:off x="8467165" y="2658234"/>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3" name="Cloud 472"/>
                <p:cNvSpPr/>
                <p:nvPr/>
              </p:nvSpPr>
              <p:spPr>
                <a:xfrm rot="15842504">
                  <a:off x="1523005" y="544028"/>
                  <a:ext cx="601045" cy="150150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ed Rectangle 473"/>
                <p:cNvSpPr/>
                <p:nvPr/>
              </p:nvSpPr>
              <p:spPr>
                <a:xfrm>
                  <a:off x="1074234" y="1289801"/>
                  <a:ext cx="1482143" cy="31669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own Arrow Callout 474"/>
                <p:cNvSpPr/>
                <p:nvPr/>
              </p:nvSpPr>
              <p:spPr>
                <a:xfrm rot="10800000">
                  <a:off x="1480627" y="583179"/>
                  <a:ext cx="685800" cy="721063"/>
                </a:xfrm>
                <a:prstGeom prst="downArrowCallout">
                  <a:avLst>
                    <a:gd name="adj1" fmla="val 50000"/>
                    <a:gd name="adj2" fmla="val 25000"/>
                    <a:gd name="adj3" fmla="val 25000"/>
                    <a:gd name="adj4" fmla="val 4784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Isosceles Triangle 475"/>
                <p:cNvSpPr/>
                <p:nvPr/>
              </p:nvSpPr>
              <p:spPr>
                <a:xfrm>
                  <a:off x="1715466" y="763566"/>
                  <a:ext cx="241263" cy="52141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476"/>
                <p:cNvGrpSpPr/>
                <p:nvPr/>
              </p:nvGrpSpPr>
              <p:grpSpPr>
                <a:xfrm>
                  <a:off x="1435551" y="2582946"/>
                  <a:ext cx="815811" cy="428024"/>
                  <a:chOff x="4060989" y="2584028"/>
                  <a:chExt cx="2227177" cy="1634875"/>
                </a:xfrm>
              </p:grpSpPr>
              <p:sp>
                <p:nvSpPr>
                  <p:cNvPr id="506" name="Hexagon 505"/>
                  <p:cNvSpPr/>
                  <p:nvPr/>
                </p:nvSpPr>
                <p:spPr>
                  <a:xfrm rot="20197899">
                    <a:off x="4060989" y="2584028"/>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Hexagon 506"/>
                  <p:cNvSpPr/>
                  <p:nvPr/>
                </p:nvSpPr>
                <p:spPr>
                  <a:xfrm rot="20197899">
                    <a:off x="4543276" y="3369372"/>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Hexagon 507"/>
                  <p:cNvSpPr/>
                  <p:nvPr/>
                </p:nvSpPr>
                <p:spPr>
                  <a:xfrm rot="1402101" flipH="1">
                    <a:off x="5754766" y="2591111"/>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Hexagon 508"/>
                  <p:cNvSpPr/>
                  <p:nvPr/>
                </p:nvSpPr>
                <p:spPr>
                  <a:xfrm rot="1402101" flipH="1">
                    <a:off x="5272478" y="3369373"/>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8" name="Cloud 477"/>
                <p:cNvSpPr/>
                <p:nvPr/>
              </p:nvSpPr>
              <p:spPr>
                <a:xfrm>
                  <a:off x="1339480" y="2109147"/>
                  <a:ext cx="977313" cy="61561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1627418" y="2205997"/>
                  <a:ext cx="375777" cy="201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0" name="Group 479"/>
                <p:cNvGrpSpPr/>
                <p:nvPr/>
              </p:nvGrpSpPr>
              <p:grpSpPr>
                <a:xfrm>
                  <a:off x="1332948" y="3969396"/>
                  <a:ext cx="529503" cy="1351984"/>
                  <a:chOff x="4423497" y="3524816"/>
                  <a:chExt cx="872510" cy="2153912"/>
                </a:xfrm>
              </p:grpSpPr>
              <p:sp>
                <p:nvSpPr>
                  <p:cNvPr id="501" name="Trapezoid 500"/>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Trapezoid 501"/>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rapezoid 502"/>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Trapezoid 503"/>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Trapezoid 504"/>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p:cNvGrpSpPr/>
                <p:nvPr/>
              </p:nvGrpSpPr>
              <p:grpSpPr>
                <a:xfrm rot="720637">
                  <a:off x="1229832" y="3931494"/>
                  <a:ext cx="529503" cy="1351984"/>
                  <a:chOff x="4423497" y="3524816"/>
                  <a:chExt cx="872510" cy="2153912"/>
                </a:xfrm>
              </p:grpSpPr>
              <p:sp>
                <p:nvSpPr>
                  <p:cNvPr id="496" name="Trapezoid 495"/>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Trapezoid 496"/>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Trapezoid 497"/>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Trapezoid 499"/>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2" name="Rounded Rectangle 481"/>
                <p:cNvSpPr/>
                <p:nvPr/>
              </p:nvSpPr>
              <p:spPr>
                <a:xfrm>
                  <a:off x="1487237" y="3743307"/>
                  <a:ext cx="822381" cy="239797"/>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482"/>
                <p:cNvGrpSpPr/>
                <p:nvPr/>
              </p:nvGrpSpPr>
              <p:grpSpPr>
                <a:xfrm>
                  <a:off x="1310190" y="5532658"/>
                  <a:ext cx="1178807" cy="131041"/>
                  <a:chOff x="4343400" y="2747816"/>
                  <a:chExt cx="4844912" cy="1572845"/>
                </a:xfrm>
                <a:solidFill>
                  <a:srgbClr val="E7BE6B"/>
                </a:solidFill>
              </p:grpSpPr>
              <p:sp>
                <p:nvSpPr>
                  <p:cNvPr id="487" name="Rectangle 486"/>
                  <p:cNvSpPr/>
                  <p:nvPr/>
                </p:nvSpPr>
                <p:spPr>
                  <a:xfrm>
                    <a:off x="4343400"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p:cNvSpPr/>
                  <p:nvPr/>
                </p:nvSpPr>
                <p:spPr>
                  <a:xfrm rot="16200000">
                    <a:off x="4891864" y="2199352"/>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p:cNvSpPr/>
                  <p:nvPr/>
                </p:nvSpPr>
                <p:spPr>
                  <a:xfrm>
                    <a:off x="5440328"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p:cNvSpPr/>
                  <p:nvPr/>
                </p:nvSpPr>
                <p:spPr>
                  <a:xfrm rot="16200000">
                    <a:off x="5988792" y="331499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p:cNvSpPr/>
                  <p:nvPr/>
                </p:nvSpPr>
                <p:spPr>
                  <a:xfrm>
                    <a:off x="6537256" y="2757710"/>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p:cNvSpPr/>
                  <p:nvPr/>
                </p:nvSpPr>
                <p:spPr>
                  <a:xfrm rot="16200000">
                    <a:off x="7085720" y="220305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7634184"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p:cNvSpPr/>
                  <p:nvPr/>
                </p:nvSpPr>
                <p:spPr>
                  <a:xfrm rot="16200000">
                    <a:off x="8182648" y="3314997"/>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p:cNvSpPr/>
                  <p:nvPr/>
                </p:nvSpPr>
                <p:spPr>
                  <a:xfrm>
                    <a:off x="8731112"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4" name="Hexagon 483"/>
                <p:cNvSpPr/>
                <p:nvPr/>
              </p:nvSpPr>
              <p:spPr>
                <a:xfrm>
                  <a:off x="1230392" y="1348727"/>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Hexagon 484"/>
                <p:cNvSpPr/>
                <p:nvPr/>
              </p:nvSpPr>
              <p:spPr>
                <a:xfrm>
                  <a:off x="1722523"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Hexagon 485"/>
                <p:cNvSpPr/>
                <p:nvPr/>
              </p:nvSpPr>
              <p:spPr>
                <a:xfrm>
                  <a:off x="2174812"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6" name="Straight Connector 515"/>
              <p:cNvCxnSpPr/>
              <p:nvPr/>
            </p:nvCxnSpPr>
            <p:spPr>
              <a:xfrm flipV="1">
                <a:off x="11371780" y="472104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21" name="Rectangle 520"/>
          <p:cNvSpPr/>
          <p:nvPr/>
        </p:nvSpPr>
        <p:spPr>
          <a:xfrm>
            <a:off x="4762962" y="3074825"/>
            <a:ext cx="7224666" cy="923330"/>
          </a:xfrm>
          <a:prstGeom prst="rect">
            <a:avLst/>
          </a:prstGeom>
        </p:spPr>
        <p:txBody>
          <a:bodyPr wrap="square">
            <a:spAutoFit/>
          </a:bodyPr>
          <a:lstStyle/>
          <a:p>
            <a:r>
              <a:rPr lang="en-US" dirty="0"/>
              <a:t>1 Chronicles provides a genealogy of the Lord’s people from the time of Adam to the time of the Babylonian captivity as well as a brief account of the reign of King David.</a:t>
            </a:r>
          </a:p>
        </p:txBody>
      </p:sp>
    </p:spTree>
    <p:extLst>
      <p:ext uri="{BB962C8B-B14F-4D97-AF65-F5344CB8AC3E}">
        <p14:creationId xmlns:p14="http://schemas.microsoft.com/office/powerpoint/2010/main" val="19695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Lehi </a:t>
            </a:r>
          </a:p>
        </p:txBody>
      </p:sp>
      <p:sp>
        <p:nvSpPr>
          <p:cNvPr id="3" name="Rectangle 2"/>
          <p:cNvSpPr/>
          <p:nvPr/>
        </p:nvSpPr>
        <p:spPr>
          <a:xfrm>
            <a:off x="1881342" y="1015663"/>
            <a:ext cx="8501744" cy="369332"/>
          </a:xfrm>
          <a:prstGeom prst="rect">
            <a:avLst/>
          </a:prstGeom>
        </p:spPr>
        <p:txBody>
          <a:bodyPr wrap="square">
            <a:spAutoFit/>
          </a:bodyPr>
          <a:lstStyle/>
          <a:p>
            <a:pPr fontAlgn="base"/>
            <a:r>
              <a:rPr lang="en-US" dirty="0"/>
              <a:t>The Lord called Lehi to leave Jerusalem before the captivity of Judah</a:t>
            </a:r>
          </a:p>
        </p:txBody>
      </p:sp>
      <p:pic>
        <p:nvPicPr>
          <p:cNvPr id="10242" name="Picture 2" descr="http://3.bp.blogspot.com/-VIEUfA3kzBo/VpCkfvj3tmI/AAAAAAAAF1g/DAcfSvEOuzs/s1600/tree%2Bvision%2B1.jpg"/>
          <p:cNvPicPr>
            <a:picLocks noChangeAspect="1" noChangeArrowheads="1"/>
          </p:cNvPicPr>
          <p:nvPr/>
        </p:nvPicPr>
        <p:blipFill rotWithShape="1">
          <a:blip r:embed="rId3">
            <a:extLst>
              <a:ext uri="{28A0092B-C50C-407E-A947-70E740481C1C}">
                <a14:useLocalDpi xmlns:a14="http://schemas.microsoft.com/office/drawing/2010/main" val="0"/>
              </a:ext>
            </a:extLst>
          </a:blip>
          <a:srcRect l="3060" t="1121" r="5226" b="17354"/>
          <a:stretch/>
        </p:blipFill>
        <p:spPr bwMode="auto">
          <a:xfrm>
            <a:off x="6594857" y="1596010"/>
            <a:ext cx="3788229" cy="50509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19525" y="4998322"/>
            <a:ext cx="4032931" cy="923330"/>
          </a:xfrm>
          <a:prstGeom prst="rect">
            <a:avLst/>
          </a:prstGeom>
        </p:spPr>
        <p:txBody>
          <a:bodyPr wrap="square">
            <a:spAutoFit/>
          </a:bodyPr>
          <a:lstStyle/>
          <a:p>
            <a:r>
              <a:rPr lang="en-US" b="0" i="0" dirty="0">
                <a:solidFill>
                  <a:srgbClr val="333333"/>
                </a:solidFill>
                <a:effectLst/>
              </a:rPr>
              <a:t>Lehi and his </a:t>
            </a:r>
            <a:r>
              <a:rPr lang="en-US" b="0" i="0" u="none" strike="noStrike" dirty="0">
                <a:solidFill>
                  <a:srgbClr val="2F393A"/>
                </a:solidFill>
                <a:effectLst/>
              </a:rPr>
              <a:t>family</a:t>
            </a:r>
            <a:r>
              <a:rPr lang="en-US" b="0" i="0" dirty="0">
                <a:solidFill>
                  <a:srgbClr val="333333"/>
                </a:solidFill>
                <a:effectLst/>
              </a:rPr>
              <a:t> left Jerusalem shortly before the Babylonians destroyed Jerusalem in 586 B.C.</a:t>
            </a:r>
            <a:endParaRPr lang="en-US" dirty="0"/>
          </a:p>
        </p:txBody>
      </p:sp>
      <p:pic>
        <p:nvPicPr>
          <p:cNvPr id="10244" name="Picture 4" descr="http://www.jerusalemeverything.com/images/close_up_st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 y="1748410"/>
            <a:ext cx="4670425" cy="288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7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Daniel and Ezekiel </a:t>
            </a:r>
          </a:p>
        </p:txBody>
      </p:sp>
      <p:sp>
        <p:nvSpPr>
          <p:cNvPr id="3" name="Rectangle 2"/>
          <p:cNvSpPr/>
          <p:nvPr/>
        </p:nvSpPr>
        <p:spPr>
          <a:xfrm>
            <a:off x="2033743" y="1041914"/>
            <a:ext cx="8501744" cy="369332"/>
          </a:xfrm>
          <a:prstGeom prst="rect">
            <a:avLst/>
          </a:prstGeom>
        </p:spPr>
        <p:txBody>
          <a:bodyPr wrap="square">
            <a:spAutoFit/>
          </a:bodyPr>
          <a:lstStyle/>
          <a:p>
            <a:pPr fontAlgn="base"/>
            <a:r>
              <a:rPr lang="en-US" dirty="0"/>
              <a:t>While the Jews were in captivity in Babylon the Lord continued to call Prophets</a:t>
            </a:r>
          </a:p>
        </p:txBody>
      </p:sp>
      <p:pic>
        <p:nvPicPr>
          <p:cNvPr id="11266" name="Picture 2" descr="http://imgc.allpostersimages.com/images/P-473-488-90/70/7081/M35V100Z/posters/stained-glass-daniel-in-the-lions-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46" y="2542102"/>
            <a:ext cx="45053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ia.vam.ac.uk/media/thira/collection_images/2006AJ/2006AJ8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675" y="1676400"/>
            <a:ext cx="4520863" cy="452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The Persians </a:t>
            </a:r>
          </a:p>
        </p:txBody>
      </p:sp>
      <p:sp>
        <p:nvSpPr>
          <p:cNvPr id="3" name="Rectangle 2"/>
          <p:cNvSpPr/>
          <p:nvPr/>
        </p:nvSpPr>
        <p:spPr>
          <a:xfrm>
            <a:off x="2033743" y="1041914"/>
            <a:ext cx="8501744" cy="646331"/>
          </a:xfrm>
          <a:prstGeom prst="rect">
            <a:avLst/>
          </a:prstGeom>
        </p:spPr>
        <p:txBody>
          <a:bodyPr wrap="square">
            <a:spAutoFit/>
          </a:bodyPr>
          <a:lstStyle/>
          <a:p>
            <a:pPr fontAlgn="base"/>
            <a:r>
              <a:rPr lang="en-US" dirty="0"/>
              <a:t>The Persians conquered the Babylonian Empire and allowed the Jews from the former Kingdom of Judah to return to Jerusalem to rebuild the temple </a:t>
            </a:r>
          </a:p>
        </p:txBody>
      </p:sp>
      <p:pic>
        <p:nvPicPr>
          <p:cNvPr id="12290" name="Picture 2" descr="http://orig12.deviantart.net/5f6a/f/2013/208/f/3/stained_glass_____persian_resturant_isfahan_by_magneto284-d6fgnqx.jpg"/>
          <p:cNvPicPr>
            <a:picLocks noChangeAspect="1" noChangeArrowheads="1"/>
          </p:cNvPicPr>
          <p:nvPr/>
        </p:nvPicPr>
        <p:blipFill rotWithShape="1">
          <a:blip r:embed="rId3">
            <a:extLst>
              <a:ext uri="{28A0092B-C50C-407E-A947-70E740481C1C}">
                <a14:useLocalDpi xmlns:a14="http://schemas.microsoft.com/office/drawing/2010/main" val="0"/>
              </a:ext>
            </a:extLst>
          </a:blip>
          <a:srcRect t="8272" r="5443" b="30775"/>
          <a:stretch/>
        </p:blipFill>
        <p:spPr bwMode="auto">
          <a:xfrm>
            <a:off x="5018144" y="2960914"/>
            <a:ext cx="6484711" cy="31350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upload.wikimedia.org/wikipedia/commons/9/92/BLW_Stained_Glass_-_Scene_from_the_Story_of_Dani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03" t="20231" r="11526" b="27038"/>
          <a:stretch/>
        </p:blipFill>
        <p:spPr bwMode="auto">
          <a:xfrm>
            <a:off x="446316" y="2082182"/>
            <a:ext cx="3599656" cy="3192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8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Haggai and Zechariah </a:t>
            </a:r>
          </a:p>
        </p:txBody>
      </p:sp>
      <p:sp>
        <p:nvSpPr>
          <p:cNvPr id="3" name="Rectangle 2"/>
          <p:cNvSpPr/>
          <p:nvPr/>
        </p:nvSpPr>
        <p:spPr>
          <a:xfrm>
            <a:off x="1086685" y="1526786"/>
            <a:ext cx="8501744" cy="369332"/>
          </a:xfrm>
          <a:prstGeom prst="rect">
            <a:avLst/>
          </a:prstGeom>
        </p:spPr>
        <p:txBody>
          <a:bodyPr wrap="square">
            <a:spAutoFit/>
          </a:bodyPr>
          <a:lstStyle/>
          <a:p>
            <a:pPr fontAlgn="base"/>
            <a:r>
              <a:rPr lang="en-US" dirty="0"/>
              <a:t>They administer to the Jews who returned to Jerusalem</a:t>
            </a:r>
          </a:p>
        </p:txBody>
      </p:sp>
      <p:pic>
        <p:nvPicPr>
          <p:cNvPr id="13314" name="Picture 2" descr="http://www.therosewindow.com/pilot/Chartres/images/w121_7-IMG_74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71" y="2400658"/>
            <a:ext cx="4775272" cy="33665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leansingfiredor.com/wp-content/uploads/2014/02/AIMG_69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35" b="2128"/>
          <a:stretch/>
        </p:blipFill>
        <p:spPr bwMode="auto">
          <a:xfrm>
            <a:off x="7710260" y="1015663"/>
            <a:ext cx="2881540" cy="560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60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Esther--Queen of Persia </a:t>
            </a:r>
          </a:p>
        </p:txBody>
      </p:sp>
      <p:pic>
        <p:nvPicPr>
          <p:cNvPr id="14340" name="Picture 4" descr="https://upload.wikimedia.org/wikipedia/commons/4/40/Cathedral_of_Saint_Mary_of_the_Immaculate_Conception_(Peoria,_Illinois)_-_stained_glass,_arcade,_Esther_close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144" y="1015663"/>
            <a:ext cx="2071086" cy="5546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41987" y="2443961"/>
            <a:ext cx="3309257" cy="1569660"/>
          </a:xfrm>
          <a:prstGeom prst="rect">
            <a:avLst/>
          </a:prstGeom>
        </p:spPr>
        <p:txBody>
          <a:bodyPr wrap="square">
            <a:spAutoFit/>
          </a:bodyPr>
          <a:lstStyle/>
          <a:p>
            <a:r>
              <a:rPr lang="en-US" sz="2400" dirty="0">
                <a:solidFill>
                  <a:srgbClr val="333333"/>
                </a:solidFill>
              </a:rPr>
              <a:t>S</a:t>
            </a:r>
            <a:r>
              <a:rPr lang="en-US" sz="2400" b="0" i="0" dirty="0">
                <a:solidFill>
                  <a:srgbClr val="333333"/>
                </a:solidFill>
                <a:effectLst/>
              </a:rPr>
              <a:t>ome years later, a Jew named Esther became the queen of Persia.</a:t>
            </a:r>
            <a:endParaRPr lang="en-US" sz="2400" dirty="0"/>
          </a:p>
        </p:txBody>
      </p:sp>
    </p:spTree>
    <p:extLst>
      <p:ext uri="{BB962C8B-B14F-4D97-AF65-F5344CB8AC3E}">
        <p14:creationId xmlns:p14="http://schemas.microsoft.com/office/powerpoint/2010/main" val="394691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Ezra and Nehemiah </a:t>
            </a:r>
          </a:p>
        </p:txBody>
      </p:sp>
      <p:sp>
        <p:nvSpPr>
          <p:cNvPr id="5" name="Rectangle 4"/>
          <p:cNvSpPr/>
          <p:nvPr/>
        </p:nvSpPr>
        <p:spPr>
          <a:xfrm>
            <a:off x="4315780" y="1270525"/>
            <a:ext cx="2259191" cy="3693319"/>
          </a:xfrm>
          <a:prstGeom prst="rect">
            <a:avLst/>
          </a:prstGeom>
        </p:spPr>
        <p:txBody>
          <a:bodyPr wrap="square">
            <a:spAutoFit/>
          </a:bodyPr>
          <a:lstStyle/>
          <a:p>
            <a:r>
              <a:rPr lang="en-US" dirty="0"/>
              <a:t>Ezra led most of the Jews back to Jerusalem and sought to reestablish the law of Moses among the people. </a:t>
            </a:r>
          </a:p>
          <a:p>
            <a:endParaRPr lang="en-US" dirty="0"/>
          </a:p>
          <a:p>
            <a:r>
              <a:rPr lang="en-US" dirty="0"/>
              <a:t>Nehemiah also came to Jerusalem and led the Jews in rebuilding the walls of the city</a:t>
            </a:r>
          </a:p>
        </p:txBody>
      </p:sp>
      <p:pic>
        <p:nvPicPr>
          <p:cNvPr id="15362" name="Picture 2" descr="https://stainedglassinc.com/glass/full/32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6" b="2953"/>
          <a:stretch/>
        </p:blipFill>
        <p:spPr bwMode="auto">
          <a:xfrm>
            <a:off x="330507" y="1215909"/>
            <a:ext cx="3816139" cy="44261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130142" y="2289292"/>
            <a:ext cx="4237718" cy="4057386"/>
            <a:chOff x="6912428" y="1374892"/>
            <a:chExt cx="4237718" cy="4057386"/>
          </a:xfrm>
        </p:grpSpPr>
        <p:pic>
          <p:nvPicPr>
            <p:cNvPr id="15366" name="Picture 6" descr="http://www.jeffgeerling.com/sites/jeffgeerling.com/files/galleries/photos/OT3%20-%20Nehemiah%20Begins%20Reconstruction%20of%20the%20Tem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428" y="1374892"/>
              <a:ext cx="4237718" cy="3902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12428" y="5216834"/>
              <a:ext cx="2056973" cy="215444"/>
            </a:xfrm>
            <a:prstGeom prst="rect">
              <a:avLst/>
            </a:prstGeom>
          </p:spPr>
          <p:txBody>
            <a:bodyPr wrap="none">
              <a:spAutoFit/>
            </a:bodyPr>
            <a:lstStyle/>
            <a:p>
              <a:r>
                <a:rPr lang="fr-FR" sz="800" b="0" i="1" dirty="0">
                  <a:solidFill>
                    <a:srgbClr val="000000"/>
                  </a:solidFill>
                  <a:effectLst/>
                  <a:latin typeface="Georgia" panose="02040502050405020303" pitchFamily="18" charset="0"/>
                </a:rPr>
                <a:t>St. Vincent de Paul Chapel, St. Louis, MO</a:t>
              </a:r>
              <a:endParaRPr lang="en-US" sz="800" dirty="0"/>
            </a:p>
          </p:txBody>
        </p:sp>
      </p:grpSp>
    </p:spTree>
    <p:extLst>
      <p:ext uri="{BB962C8B-B14F-4D97-AF65-F5344CB8AC3E}">
        <p14:creationId xmlns:p14="http://schemas.microsoft.com/office/powerpoint/2010/main" val="21488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Malachi </a:t>
            </a:r>
          </a:p>
        </p:txBody>
      </p:sp>
      <p:sp>
        <p:nvSpPr>
          <p:cNvPr id="5" name="Rectangle 4"/>
          <p:cNvSpPr/>
          <p:nvPr/>
        </p:nvSpPr>
        <p:spPr>
          <a:xfrm>
            <a:off x="4152495" y="830997"/>
            <a:ext cx="5143906" cy="369332"/>
          </a:xfrm>
          <a:prstGeom prst="rect">
            <a:avLst/>
          </a:prstGeom>
        </p:spPr>
        <p:txBody>
          <a:bodyPr wrap="square">
            <a:spAutoFit/>
          </a:bodyPr>
          <a:lstStyle/>
          <a:p>
            <a:r>
              <a:rPr lang="en-US" dirty="0"/>
              <a:t>The Last Prophet in the Old Testament</a:t>
            </a:r>
          </a:p>
        </p:txBody>
      </p:sp>
      <p:pic>
        <p:nvPicPr>
          <p:cNvPr id="16386" name="Picture 2" descr="https://s-media-cache-ak0.pinimg.com/originals/93/54/b1/9354b11b34a3bc8db6eb8db624fb2f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51" y="804140"/>
            <a:ext cx="3641272" cy="48550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52495" y="1340680"/>
            <a:ext cx="3473714" cy="1384995"/>
          </a:xfrm>
          <a:prstGeom prst="rect">
            <a:avLst/>
          </a:prstGeom>
        </p:spPr>
        <p:txBody>
          <a:bodyPr wrap="square">
            <a:spAutoFit/>
          </a:bodyPr>
          <a:lstStyle/>
          <a:p>
            <a:r>
              <a:rPr lang="en-US" sz="2800" b="0" i="0" dirty="0">
                <a:solidFill>
                  <a:srgbClr val="333333"/>
                </a:solidFill>
                <a:effectLst/>
              </a:rPr>
              <a:t>The prophecy of Malachi was spoken about 430 </a:t>
            </a:r>
            <a:r>
              <a:rPr lang="en-US" sz="2800" b="0" i="0" cap="all" dirty="0">
                <a:solidFill>
                  <a:srgbClr val="333333"/>
                </a:solidFill>
                <a:effectLst/>
              </a:rPr>
              <a:t>BC</a:t>
            </a:r>
            <a:r>
              <a:rPr lang="en-US" sz="2800" dirty="0"/>
              <a:t> </a:t>
            </a:r>
          </a:p>
        </p:txBody>
      </p:sp>
      <p:sp>
        <p:nvSpPr>
          <p:cNvPr id="11" name="Rectangle 10"/>
          <p:cNvSpPr/>
          <p:nvPr/>
        </p:nvSpPr>
        <p:spPr>
          <a:xfrm>
            <a:off x="8621487" y="6364346"/>
            <a:ext cx="3473714" cy="369332"/>
          </a:xfrm>
          <a:prstGeom prst="rect">
            <a:avLst/>
          </a:prstGeom>
        </p:spPr>
        <p:txBody>
          <a:bodyPr wrap="square">
            <a:spAutoFit/>
          </a:bodyPr>
          <a:lstStyle/>
          <a:p>
            <a:pPr algn="r"/>
            <a:r>
              <a:rPr lang="en-US" b="0" i="0" dirty="0">
                <a:solidFill>
                  <a:srgbClr val="333333"/>
                </a:solidFill>
                <a:effectLst/>
              </a:rPr>
              <a:t>(1)</a:t>
            </a:r>
            <a:endParaRPr lang="en-US" dirty="0"/>
          </a:p>
        </p:txBody>
      </p:sp>
      <p:sp>
        <p:nvSpPr>
          <p:cNvPr id="8" name="Rectangle 7"/>
          <p:cNvSpPr/>
          <p:nvPr/>
        </p:nvSpPr>
        <p:spPr>
          <a:xfrm>
            <a:off x="4103726" y="5348683"/>
            <a:ext cx="4056975" cy="1200329"/>
          </a:xfrm>
          <a:prstGeom prst="rect">
            <a:avLst/>
          </a:prstGeom>
        </p:spPr>
        <p:txBody>
          <a:bodyPr wrap="square">
            <a:spAutoFit/>
          </a:bodyPr>
          <a:lstStyle/>
          <a:p>
            <a:r>
              <a:rPr lang="en-US" b="0" i="0" dirty="0">
                <a:solidFill>
                  <a:srgbClr val="333333"/>
                </a:solidFill>
                <a:effectLst/>
              </a:rPr>
              <a:t>The Old Testament prophet Malachi foresaw Elijah’s role in latter-day temple and family history work.</a:t>
            </a:r>
          </a:p>
          <a:p>
            <a:r>
              <a:rPr lang="en-US" dirty="0">
                <a:solidFill>
                  <a:srgbClr val="333333"/>
                </a:solidFill>
              </a:rPr>
              <a:t>(Malachi 4:5-6)</a:t>
            </a:r>
            <a:endParaRPr lang="en-US" dirty="0"/>
          </a:p>
        </p:txBody>
      </p:sp>
      <p:pic>
        <p:nvPicPr>
          <p:cNvPr id="16390" name="Picture 6" descr="http://www.moroni10.com/LDS/Temple_Tour/San-Antonio-Temple-Sealing-R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6209" y="2135587"/>
            <a:ext cx="4336591" cy="321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3693319"/>
          </a:xfrm>
          <a:prstGeom prst="rect">
            <a:avLst/>
          </a:prstGeom>
          <a:noFill/>
        </p:spPr>
        <p:txBody>
          <a:bodyPr wrap="square" rtlCol="0">
            <a:spAutoFit/>
          </a:bodyPr>
          <a:lstStyle/>
          <a:p>
            <a:r>
              <a:rPr lang="en-US" dirty="0"/>
              <a:t>Sources:</a:t>
            </a:r>
          </a:p>
          <a:p>
            <a:endParaRPr lang="en-US" dirty="0"/>
          </a:p>
          <a:p>
            <a:r>
              <a:rPr lang="en-US" dirty="0"/>
              <a:t>Videos: The Lord Communicates Through Prophets (1:52)</a:t>
            </a:r>
          </a:p>
          <a:p>
            <a:r>
              <a:rPr lang="en-US" dirty="0"/>
              <a:t>	God’s Laws Bless His Children (2:08)</a:t>
            </a:r>
          </a:p>
          <a:p>
            <a:endParaRPr lang="en-US" dirty="0"/>
          </a:p>
          <a:p>
            <a:pPr marL="342900" indent="-342900">
              <a:buAutoNum type="arabicPeriod"/>
            </a:pPr>
            <a:r>
              <a:rPr lang="en-US" dirty="0"/>
              <a:t>Bible Dictionary</a:t>
            </a:r>
          </a:p>
          <a:p>
            <a:pPr marL="342900" indent="-342900">
              <a:buAutoNum type="arabicPeriod"/>
            </a:pPr>
            <a:r>
              <a:rPr lang="en-US" dirty="0"/>
              <a:t>Who’s Who in the Old Testament pg. 19,88  Pinegar and Allen</a:t>
            </a:r>
          </a:p>
          <a:p>
            <a:pPr marL="342900" indent="-342900">
              <a:buAutoNum type="arabicPeriod"/>
            </a:pPr>
            <a:r>
              <a:rPr lang="en-US" dirty="0"/>
              <a:t>World Peace by Elder Dallin H. Oaks April 1990 Gen. Conf.</a:t>
            </a:r>
          </a:p>
          <a:p>
            <a:r>
              <a:rPr lang="en-US" dirty="0"/>
              <a:t>Presentation by ©http://fashionsbylynda.com/blog/</a:t>
            </a:r>
          </a:p>
          <a:p>
            <a:r>
              <a:rPr lang="en-US" dirty="0"/>
              <a:t>4. Seminary manual 2026 Lesson 91</a:t>
            </a:r>
          </a:p>
          <a:p>
            <a:r>
              <a:rPr lang="en-US" dirty="0"/>
              <a:t>5. Elder David A. Bednar (“The Principles of My Gospel,” </a:t>
            </a:r>
            <a:r>
              <a:rPr lang="en-US" i="1" dirty="0"/>
              <a:t>Liahona</a:t>
            </a:r>
            <a:r>
              <a:rPr lang="en-US" dirty="0"/>
              <a:t>, May 2021, 123)</a:t>
            </a:r>
          </a:p>
          <a:p>
            <a:r>
              <a:rPr lang="en-US" dirty="0"/>
              <a:t>6. Elder Richard G. Scott (“Acquiring Spiritual Knowledge,” </a:t>
            </a:r>
            <a:r>
              <a:rPr lang="en-US" i="1" dirty="0"/>
              <a:t>Ensign</a:t>
            </a:r>
            <a:r>
              <a:rPr lang="en-US" dirty="0"/>
              <a:t>, Nov. 1993, 86)</a:t>
            </a:r>
          </a:p>
          <a:p>
            <a:endParaRPr lang="en-US" dirty="0"/>
          </a:p>
        </p:txBody>
      </p:sp>
      <p:pic>
        <p:nvPicPr>
          <p:cNvPr id="17414" name="Picture 6" descr="https://www.lds.org/bc/content/shared/content/images/gospel-library/magazine/ensignlp.nfo:o:2d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082" y="201751"/>
            <a:ext cx="2332718" cy="35131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869502" y="3758512"/>
            <a:ext cx="2914197" cy="369332"/>
          </a:xfrm>
          <a:prstGeom prst="rect">
            <a:avLst/>
          </a:prstGeom>
        </p:spPr>
        <p:txBody>
          <a:bodyPr wrap="square">
            <a:spAutoFit/>
          </a:bodyPr>
          <a:lstStyle/>
          <a:p>
            <a:r>
              <a:rPr lang="en-US" b="0" i="0" dirty="0">
                <a:solidFill>
                  <a:srgbClr val="333333"/>
                </a:solidFill>
                <a:effectLst/>
              </a:rPr>
              <a:t>Liberty Park Ward, Utah</a:t>
            </a:r>
            <a:endParaRPr lang="en-US" dirty="0"/>
          </a:p>
        </p:txBody>
      </p:sp>
      <p:grpSp>
        <p:nvGrpSpPr>
          <p:cNvPr id="15" name="Group 14">
            <a:extLst>
              <a:ext uri="{FF2B5EF4-FFF2-40B4-BE49-F238E27FC236}">
                <a16:creationId xmlns:a16="http://schemas.microsoft.com/office/drawing/2014/main" id="{8D1C5615-DDA7-4A00-A780-2436F9683C19}"/>
              </a:ext>
            </a:extLst>
          </p:cNvPr>
          <p:cNvGrpSpPr/>
          <p:nvPr/>
        </p:nvGrpSpPr>
        <p:grpSpPr>
          <a:xfrm>
            <a:off x="6299609" y="350887"/>
            <a:ext cx="793194" cy="1004713"/>
            <a:chOff x="7543800" y="3810000"/>
            <a:chExt cx="1143000" cy="1447800"/>
          </a:xfrm>
        </p:grpSpPr>
        <p:sp>
          <p:nvSpPr>
            <p:cNvPr id="16" name="Trapezoid 15">
              <a:extLst>
                <a:ext uri="{FF2B5EF4-FFF2-40B4-BE49-F238E27FC236}">
                  <a16:creationId xmlns:a16="http://schemas.microsoft.com/office/drawing/2014/main" id="{3AF54716-1902-4E10-88C4-AC007E0B356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79">
              <a:extLst>
                <a:ext uri="{FF2B5EF4-FFF2-40B4-BE49-F238E27FC236}">
                  <a16:creationId xmlns:a16="http://schemas.microsoft.com/office/drawing/2014/main" id="{A4C5F6B2-7D07-4E57-944B-B8D52398DD6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80">
              <a:extLst>
                <a:ext uri="{FF2B5EF4-FFF2-40B4-BE49-F238E27FC236}">
                  <a16:creationId xmlns:a16="http://schemas.microsoft.com/office/drawing/2014/main" id="{0BB56D14-6467-4532-AE78-56115E0EB26F}"/>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81">
              <a:extLst>
                <a:ext uri="{FF2B5EF4-FFF2-40B4-BE49-F238E27FC236}">
                  <a16:creationId xmlns:a16="http://schemas.microsoft.com/office/drawing/2014/main" id="{6E9B6DB1-9AC0-4A24-8F26-C73AC742D083}"/>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0" name="Group 19">
              <a:extLst>
                <a:ext uri="{FF2B5EF4-FFF2-40B4-BE49-F238E27FC236}">
                  <a16:creationId xmlns:a16="http://schemas.microsoft.com/office/drawing/2014/main" id="{50EBA80F-6B62-4D66-B3D5-C661D1740E6E}"/>
                </a:ext>
              </a:extLst>
            </p:cNvPr>
            <p:cNvGrpSpPr/>
            <p:nvPr/>
          </p:nvGrpSpPr>
          <p:grpSpPr>
            <a:xfrm>
              <a:off x="7924800" y="3810000"/>
              <a:ext cx="645353" cy="610017"/>
              <a:chOff x="7924800" y="5867400"/>
              <a:chExt cx="645353" cy="610017"/>
            </a:xfrm>
          </p:grpSpPr>
          <p:grpSp>
            <p:nvGrpSpPr>
              <p:cNvPr id="28" name="Group 27">
                <a:extLst>
                  <a:ext uri="{FF2B5EF4-FFF2-40B4-BE49-F238E27FC236}">
                    <a16:creationId xmlns:a16="http://schemas.microsoft.com/office/drawing/2014/main" id="{5DDEA7F6-5364-4E46-9977-8AC70EA41D68}"/>
                  </a:ext>
                </a:extLst>
              </p:cNvPr>
              <p:cNvGrpSpPr/>
              <p:nvPr/>
            </p:nvGrpSpPr>
            <p:grpSpPr>
              <a:xfrm>
                <a:off x="7924800" y="5867400"/>
                <a:ext cx="645353" cy="610017"/>
                <a:chOff x="3037563" y="3121795"/>
                <a:chExt cx="1250371" cy="1224010"/>
              </a:xfrm>
            </p:grpSpPr>
            <p:sp>
              <p:nvSpPr>
                <p:cNvPr id="30" name="Oval 29">
                  <a:extLst>
                    <a:ext uri="{FF2B5EF4-FFF2-40B4-BE49-F238E27FC236}">
                      <a16:creationId xmlns:a16="http://schemas.microsoft.com/office/drawing/2014/main" id="{5A5E5257-B891-4CA8-AE24-88D3B3E4C74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Oval 30">
                  <a:extLst>
                    <a:ext uri="{FF2B5EF4-FFF2-40B4-BE49-F238E27FC236}">
                      <a16:creationId xmlns:a16="http://schemas.microsoft.com/office/drawing/2014/main" id="{F0D376C6-1B96-4869-81B6-DCD7DA6DBF6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824D28C9-5ADD-45B5-96C8-1213606A149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9C65980F-E290-4300-843D-6B64CB66ECC8}"/>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9" name="Oval 28">
                <a:extLst>
                  <a:ext uri="{FF2B5EF4-FFF2-40B4-BE49-F238E27FC236}">
                    <a16:creationId xmlns:a16="http://schemas.microsoft.com/office/drawing/2014/main" id="{ECF13E33-FD5C-4386-A60F-A9715AE70F5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1" name="Group 20">
              <a:extLst>
                <a:ext uri="{FF2B5EF4-FFF2-40B4-BE49-F238E27FC236}">
                  <a16:creationId xmlns:a16="http://schemas.microsoft.com/office/drawing/2014/main" id="{FE335788-E77A-40EC-825F-1FB107FE0F0A}"/>
                </a:ext>
              </a:extLst>
            </p:cNvPr>
            <p:cNvGrpSpPr/>
            <p:nvPr/>
          </p:nvGrpSpPr>
          <p:grpSpPr>
            <a:xfrm>
              <a:off x="7543800" y="4038600"/>
              <a:ext cx="403070" cy="381000"/>
              <a:chOff x="7924800" y="5867400"/>
              <a:chExt cx="645353" cy="610017"/>
            </a:xfrm>
          </p:grpSpPr>
          <p:grpSp>
            <p:nvGrpSpPr>
              <p:cNvPr id="22" name="Group 21">
                <a:extLst>
                  <a:ext uri="{FF2B5EF4-FFF2-40B4-BE49-F238E27FC236}">
                    <a16:creationId xmlns:a16="http://schemas.microsoft.com/office/drawing/2014/main" id="{D31A6323-2146-4B1C-AC63-45C3C276CE08}"/>
                  </a:ext>
                </a:extLst>
              </p:cNvPr>
              <p:cNvGrpSpPr/>
              <p:nvPr/>
            </p:nvGrpSpPr>
            <p:grpSpPr>
              <a:xfrm>
                <a:off x="7924800" y="5867400"/>
                <a:ext cx="645353" cy="610017"/>
                <a:chOff x="3037563" y="3121795"/>
                <a:chExt cx="1250371" cy="1224010"/>
              </a:xfrm>
            </p:grpSpPr>
            <p:sp>
              <p:nvSpPr>
                <p:cNvPr id="24" name="Oval 23">
                  <a:extLst>
                    <a:ext uri="{FF2B5EF4-FFF2-40B4-BE49-F238E27FC236}">
                      <a16:creationId xmlns:a16="http://schemas.microsoft.com/office/drawing/2014/main" id="{1B444DFF-9941-4BAF-BC15-212B723FF9B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5EA32D50-78F4-4730-995B-672EA648326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4E0E0F5C-35FB-40B1-94E6-38E3987C6CE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F8797B65-7684-4264-8E26-61CDECDBE73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Oval 22">
                <a:extLst>
                  <a:ext uri="{FF2B5EF4-FFF2-40B4-BE49-F238E27FC236}">
                    <a16:creationId xmlns:a16="http://schemas.microsoft.com/office/drawing/2014/main" id="{998A83E5-876C-49CB-BBCD-DEB7062991C8}"/>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80077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9" name="Rectangle 8"/>
          <p:cNvSpPr/>
          <p:nvPr/>
        </p:nvSpPr>
        <p:spPr>
          <a:xfrm>
            <a:off x="7492545" y="5401465"/>
            <a:ext cx="2914197" cy="646331"/>
          </a:xfrm>
          <a:prstGeom prst="rect">
            <a:avLst/>
          </a:prstGeom>
        </p:spPr>
        <p:txBody>
          <a:bodyPr wrap="square">
            <a:spAutoFit/>
          </a:bodyPr>
          <a:lstStyle/>
          <a:p>
            <a:r>
              <a:rPr lang="en-US" b="0" i="0" dirty="0">
                <a:solidFill>
                  <a:srgbClr val="333333"/>
                </a:solidFill>
                <a:effectLst/>
              </a:rPr>
              <a:t>Sao Paulo Brazil—LDS Temple</a:t>
            </a:r>
            <a:endParaRPr lang="en-US" dirty="0"/>
          </a:p>
        </p:txBody>
      </p:sp>
      <p:pic>
        <p:nvPicPr>
          <p:cNvPr id="18434" name="Picture 2" descr="http://holdmanstudios.com/wp-content/uploads/2012/12/LDS-temple-Stain-Glass-Windows-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4" y="748619"/>
            <a:ext cx="6872061" cy="55567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4D1C47F-5C20-5AB4-2BB2-CD3926861F70}"/>
              </a:ext>
            </a:extLst>
          </p:cNvPr>
          <p:cNvSpPr/>
          <p:nvPr/>
        </p:nvSpPr>
        <p:spPr>
          <a:xfrm>
            <a:off x="8090664" y="3443615"/>
            <a:ext cx="2914197" cy="369332"/>
          </a:xfrm>
          <a:prstGeom prst="rect">
            <a:avLst/>
          </a:prstGeom>
        </p:spPr>
        <p:txBody>
          <a:bodyPr wrap="square">
            <a:spAutoFit/>
          </a:bodyPr>
          <a:lstStyle/>
          <a:p>
            <a:r>
              <a:rPr lang="en-US" b="0" i="0" dirty="0">
                <a:solidFill>
                  <a:srgbClr val="333333"/>
                </a:solidFill>
                <a:effectLst/>
              </a:rPr>
              <a:t>Kaysville Utah Tabernacle</a:t>
            </a:r>
            <a:endParaRPr lang="en-US" dirty="0"/>
          </a:p>
        </p:txBody>
      </p:sp>
      <p:pic>
        <p:nvPicPr>
          <p:cNvPr id="3" name="Picture 2" descr="Image result for kaysville tabernacle">
            <a:extLst>
              <a:ext uri="{FF2B5EF4-FFF2-40B4-BE49-F238E27FC236}">
                <a16:creationId xmlns:a16="http://schemas.microsoft.com/office/drawing/2014/main" id="{17B17EC3-569F-C6C8-B7B9-1E0CF7E32E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6" b="5012"/>
          <a:stretch/>
        </p:blipFill>
        <p:spPr bwMode="auto">
          <a:xfrm>
            <a:off x="7780930" y="262785"/>
            <a:ext cx="3533667" cy="316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8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62688" r="85158" b="13195"/>
          <a:stretch/>
        </p:blipFill>
        <p:spPr bwMode="auto">
          <a:xfrm rot="16200000">
            <a:off x="8349346" y="5328557"/>
            <a:ext cx="849085" cy="173082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316" t="12484" r="86674" b="49143"/>
          <a:stretch/>
        </p:blipFill>
        <p:spPr bwMode="auto">
          <a:xfrm rot="16200000">
            <a:off x="3588395" y="4882242"/>
            <a:ext cx="718457" cy="275408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89383" r="32223" b="3034"/>
          <a:stretch/>
        </p:blipFill>
        <p:spPr bwMode="auto">
          <a:xfrm rot="5400000">
            <a:off x="-832756" y="3048001"/>
            <a:ext cx="2525485" cy="54428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86130" t="62081" r="3101" b="13651"/>
          <a:stretch/>
        </p:blipFill>
        <p:spPr bwMode="auto">
          <a:xfrm rot="16200000">
            <a:off x="8382001" y="-293917"/>
            <a:ext cx="772886" cy="174171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86736" t="12787" r="3405" b="49597"/>
          <a:stretch/>
        </p:blipFill>
        <p:spPr bwMode="auto">
          <a:xfrm rot="16200000">
            <a:off x="3566622" y="-805545"/>
            <a:ext cx="707572" cy="269965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26521" t="7023" r="27067" b="83724"/>
          <a:stretch/>
        </p:blipFill>
        <p:spPr bwMode="auto">
          <a:xfrm rot="5400000">
            <a:off x="10042072" y="2732315"/>
            <a:ext cx="3331028" cy="66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46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40DE9-4399-2FA6-786A-F7F958ABB1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87DE7B-92AC-8F03-731A-C714E3CBEF13}"/>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F48109C7-7335-78D9-07D8-F52F1A4BEFAD}"/>
              </a:ext>
            </a:extLst>
          </p:cNvPr>
          <p:cNvSpPr txBox="1"/>
          <p:nvPr/>
        </p:nvSpPr>
        <p:spPr>
          <a:xfrm>
            <a:off x="72428" y="0"/>
            <a:ext cx="12119572" cy="707886"/>
          </a:xfrm>
          <a:prstGeom prst="rect">
            <a:avLst/>
          </a:prstGeom>
          <a:noFill/>
        </p:spPr>
        <p:txBody>
          <a:bodyPr wrap="square" rtlCol="0">
            <a:spAutoFit/>
          </a:bodyPr>
          <a:lstStyle/>
          <a:p>
            <a:pPr algn="ctr"/>
            <a:r>
              <a:rPr lang="en-US" sz="4000" dirty="0"/>
              <a:t>Prophets During the Reign of the Kings</a:t>
            </a:r>
          </a:p>
        </p:txBody>
      </p:sp>
      <p:grpSp>
        <p:nvGrpSpPr>
          <p:cNvPr id="348" name="Group 347">
            <a:extLst>
              <a:ext uri="{FF2B5EF4-FFF2-40B4-BE49-F238E27FC236}">
                <a16:creationId xmlns:a16="http://schemas.microsoft.com/office/drawing/2014/main" id="{5A8D8B84-2708-1AAF-AEBD-26FCFFE3B4DB}"/>
              </a:ext>
            </a:extLst>
          </p:cNvPr>
          <p:cNvGrpSpPr/>
          <p:nvPr/>
        </p:nvGrpSpPr>
        <p:grpSpPr>
          <a:xfrm>
            <a:off x="939097" y="1988446"/>
            <a:ext cx="9788903" cy="3162111"/>
            <a:chOff x="213256" y="3550204"/>
            <a:chExt cx="9788903" cy="3162111"/>
          </a:xfrm>
        </p:grpSpPr>
        <p:pic>
          <p:nvPicPr>
            <p:cNvPr id="3074" name="Picture 2" descr="http://4.bp.blogspot.com/-EI34OU97XvI/U5nfHl7hzcI/AAAAAAAAi8k/n26QeGAvSfU/s1600/dyptich5.jpg">
              <a:extLst>
                <a:ext uri="{FF2B5EF4-FFF2-40B4-BE49-F238E27FC236}">
                  <a16:creationId xmlns:a16="http://schemas.microsoft.com/office/drawing/2014/main" id="{36A5CF17-1B7E-CCA7-2DBB-A119CA4E92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336" r="991"/>
            <a:stretch/>
          </p:blipFill>
          <p:spPr bwMode="auto">
            <a:xfrm>
              <a:off x="213256" y="3550204"/>
              <a:ext cx="4644897" cy="3162111"/>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http://4.bp.blogspot.com/-EI34OU97XvI/U5nfHl7hzcI/AAAAAAAAi8k/n26QeGAvSfU/s1600/dyptich5.jpg">
              <a:extLst>
                <a:ext uri="{FF2B5EF4-FFF2-40B4-BE49-F238E27FC236}">
                  <a16:creationId xmlns:a16="http://schemas.microsoft.com/office/drawing/2014/main" id="{A3B685D4-6E60-7343-BCD2-6613F3274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5" b="52566"/>
            <a:stretch/>
          </p:blipFill>
          <p:spPr bwMode="auto">
            <a:xfrm>
              <a:off x="4794771" y="3552230"/>
              <a:ext cx="5207388" cy="3128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1" name="Group 350">
            <a:extLst>
              <a:ext uri="{FF2B5EF4-FFF2-40B4-BE49-F238E27FC236}">
                <a16:creationId xmlns:a16="http://schemas.microsoft.com/office/drawing/2014/main" id="{C35A66AF-BA28-C6C4-6D8C-0A14CCE68CA9}"/>
              </a:ext>
            </a:extLst>
          </p:cNvPr>
          <p:cNvGrpSpPr/>
          <p:nvPr/>
        </p:nvGrpSpPr>
        <p:grpSpPr>
          <a:xfrm>
            <a:off x="1675926" y="1219517"/>
            <a:ext cx="8091419" cy="387957"/>
            <a:chOff x="691855" y="989889"/>
            <a:chExt cx="8091419" cy="387957"/>
          </a:xfrm>
        </p:grpSpPr>
        <p:sp>
          <p:nvSpPr>
            <p:cNvPr id="355" name="Rectangle 354">
              <a:extLst>
                <a:ext uri="{FF2B5EF4-FFF2-40B4-BE49-F238E27FC236}">
                  <a16:creationId xmlns:a16="http://schemas.microsoft.com/office/drawing/2014/main" id="{88B8B694-FDB1-4656-CF33-D3B5A0164D6A}"/>
                </a:ext>
              </a:extLst>
            </p:cNvPr>
            <p:cNvSpPr/>
            <p:nvPr/>
          </p:nvSpPr>
          <p:spPr>
            <a:xfrm>
              <a:off x="691855" y="999461"/>
              <a:ext cx="1216182" cy="369332"/>
            </a:xfrm>
            <a:prstGeom prst="rect">
              <a:avLst/>
            </a:prstGeom>
          </p:spPr>
          <p:txBody>
            <a:bodyPr wrap="square">
              <a:spAutoFit/>
            </a:bodyPr>
            <a:lstStyle/>
            <a:p>
              <a:r>
                <a:rPr lang="en-US" b="0" i="0" dirty="0" err="1">
                  <a:solidFill>
                    <a:srgbClr val="333333"/>
                  </a:solidFill>
                  <a:effectLst/>
                </a:rPr>
                <a:t>Ahijah</a:t>
              </a:r>
              <a:endParaRPr lang="en-US" dirty="0"/>
            </a:p>
          </p:txBody>
        </p:sp>
        <p:sp>
          <p:nvSpPr>
            <p:cNvPr id="356" name="Rectangle 355">
              <a:extLst>
                <a:ext uri="{FF2B5EF4-FFF2-40B4-BE49-F238E27FC236}">
                  <a16:creationId xmlns:a16="http://schemas.microsoft.com/office/drawing/2014/main" id="{D9737209-2ECE-63DC-1975-9D532C9108BE}"/>
                </a:ext>
              </a:extLst>
            </p:cNvPr>
            <p:cNvSpPr/>
            <p:nvPr/>
          </p:nvSpPr>
          <p:spPr>
            <a:xfrm>
              <a:off x="1705403" y="1008514"/>
              <a:ext cx="1276537" cy="369332"/>
            </a:xfrm>
            <a:prstGeom prst="rect">
              <a:avLst/>
            </a:prstGeom>
          </p:spPr>
          <p:txBody>
            <a:bodyPr wrap="square">
              <a:spAutoFit/>
            </a:bodyPr>
            <a:lstStyle/>
            <a:p>
              <a:r>
                <a:rPr lang="en-US" b="0" i="0" dirty="0">
                  <a:solidFill>
                    <a:srgbClr val="333333"/>
                  </a:solidFill>
                  <a:effectLst/>
                </a:rPr>
                <a:t>Jehu</a:t>
              </a:r>
              <a:endParaRPr lang="en-US" dirty="0"/>
            </a:p>
          </p:txBody>
        </p:sp>
        <p:sp>
          <p:nvSpPr>
            <p:cNvPr id="357" name="Rectangle 356">
              <a:extLst>
                <a:ext uri="{FF2B5EF4-FFF2-40B4-BE49-F238E27FC236}">
                  <a16:creationId xmlns:a16="http://schemas.microsoft.com/office/drawing/2014/main" id="{0D676214-DECA-54D8-094D-6422FF652106}"/>
                </a:ext>
              </a:extLst>
            </p:cNvPr>
            <p:cNvSpPr/>
            <p:nvPr/>
          </p:nvSpPr>
          <p:spPr>
            <a:xfrm>
              <a:off x="2633823" y="1002448"/>
              <a:ext cx="1592654" cy="369332"/>
            </a:xfrm>
            <a:prstGeom prst="rect">
              <a:avLst/>
            </a:prstGeom>
          </p:spPr>
          <p:txBody>
            <a:bodyPr wrap="square">
              <a:spAutoFit/>
            </a:bodyPr>
            <a:lstStyle/>
            <a:p>
              <a:r>
                <a:rPr lang="en-US" b="0" i="0" dirty="0">
                  <a:solidFill>
                    <a:srgbClr val="333333"/>
                  </a:solidFill>
                  <a:effectLst/>
                </a:rPr>
                <a:t>Elijah</a:t>
              </a:r>
              <a:endParaRPr lang="en-US" dirty="0"/>
            </a:p>
          </p:txBody>
        </p:sp>
        <p:sp>
          <p:nvSpPr>
            <p:cNvPr id="359" name="Rectangle 358">
              <a:extLst>
                <a:ext uri="{FF2B5EF4-FFF2-40B4-BE49-F238E27FC236}">
                  <a16:creationId xmlns:a16="http://schemas.microsoft.com/office/drawing/2014/main" id="{642B5763-D1F5-746B-FA79-F4AA5971CBD1}"/>
                </a:ext>
              </a:extLst>
            </p:cNvPr>
            <p:cNvSpPr/>
            <p:nvPr/>
          </p:nvSpPr>
          <p:spPr>
            <a:xfrm>
              <a:off x="3806430" y="989889"/>
              <a:ext cx="1151277" cy="369332"/>
            </a:xfrm>
            <a:prstGeom prst="rect">
              <a:avLst/>
            </a:prstGeom>
          </p:spPr>
          <p:txBody>
            <a:bodyPr wrap="none">
              <a:spAutoFit/>
            </a:bodyPr>
            <a:lstStyle/>
            <a:p>
              <a:r>
                <a:rPr lang="en-US" dirty="0" err="1">
                  <a:solidFill>
                    <a:srgbClr val="333333"/>
                  </a:solidFill>
                </a:rPr>
                <a:t>Michaiah</a:t>
              </a:r>
              <a:endParaRPr lang="en-US" dirty="0">
                <a:solidFill>
                  <a:srgbClr val="333333"/>
                </a:solidFill>
              </a:endParaRPr>
            </a:p>
          </p:txBody>
        </p:sp>
        <p:sp>
          <p:nvSpPr>
            <p:cNvPr id="360" name="Rectangle 359">
              <a:extLst>
                <a:ext uri="{FF2B5EF4-FFF2-40B4-BE49-F238E27FC236}">
                  <a16:creationId xmlns:a16="http://schemas.microsoft.com/office/drawing/2014/main" id="{DE2D13BC-16A5-29F9-F4C5-DAF867A8BDC8}"/>
                </a:ext>
              </a:extLst>
            </p:cNvPr>
            <p:cNvSpPr/>
            <p:nvPr/>
          </p:nvSpPr>
          <p:spPr>
            <a:xfrm>
              <a:off x="4932656" y="997323"/>
              <a:ext cx="768544" cy="369332"/>
            </a:xfrm>
            <a:prstGeom prst="rect">
              <a:avLst/>
            </a:prstGeom>
          </p:spPr>
          <p:txBody>
            <a:bodyPr wrap="none">
              <a:spAutoFit/>
            </a:bodyPr>
            <a:lstStyle/>
            <a:p>
              <a:r>
                <a:rPr lang="en-US" dirty="0">
                  <a:solidFill>
                    <a:srgbClr val="333333"/>
                  </a:solidFill>
                </a:rPr>
                <a:t>Jonah</a:t>
              </a:r>
            </a:p>
          </p:txBody>
        </p:sp>
        <p:sp>
          <p:nvSpPr>
            <p:cNvPr id="361" name="Rectangle 360">
              <a:extLst>
                <a:ext uri="{FF2B5EF4-FFF2-40B4-BE49-F238E27FC236}">
                  <a16:creationId xmlns:a16="http://schemas.microsoft.com/office/drawing/2014/main" id="{A11669C5-FEB9-A27A-5184-9DC566E8B613}"/>
                </a:ext>
              </a:extLst>
            </p:cNvPr>
            <p:cNvSpPr/>
            <p:nvPr/>
          </p:nvSpPr>
          <p:spPr>
            <a:xfrm>
              <a:off x="5721637" y="994852"/>
              <a:ext cx="785793" cy="369332"/>
            </a:xfrm>
            <a:prstGeom prst="rect">
              <a:avLst/>
            </a:prstGeom>
          </p:spPr>
          <p:txBody>
            <a:bodyPr wrap="none">
              <a:spAutoFit/>
            </a:bodyPr>
            <a:lstStyle/>
            <a:p>
              <a:r>
                <a:rPr lang="en-US" dirty="0">
                  <a:solidFill>
                    <a:srgbClr val="333333"/>
                  </a:solidFill>
                </a:rPr>
                <a:t>Amos</a:t>
              </a:r>
            </a:p>
          </p:txBody>
        </p:sp>
        <p:sp>
          <p:nvSpPr>
            <p:cNvPr id="362" name="Rectangle 361">
              <a:extLst>
                <a:ext uri="{FF2B5EF4-FFF2-40B4-BE49-F238E27FC236}">
                  <a16:creationId xmlns:a16="http://schemas.microsoft.com/office/drawing/2014/main" id="{3E87972B-5D4E-3B91-B097-2704B9265FC0}"/>
                </a:ext>
              </a:extLst>
            </p:cNvPr>
            <p:cNvSpPr/>
            <p:nvPr/>
          </p:nvSpPr>
          <p:spPr>
            <a:xfrm>
              <a:off x="6652242" y="1002566"/>
              <a:ext cx="841897" cy="369332"/>
            </a:xfrm>
            <a:prstGeom prst="rect">
              <a:avLst/>
            </a:prstGeom>
          </p:spPr>
          <p:txBody>
            <a:bodyPr wrap="none">
              <a:spAutoFit/>
            </a:bodyPr>
            <a:lstStyle/>
            <a:p>
              <a:r>
                <a:rPr lang="en-US" dirty="0">
                  <a:solidFill>
                    <a:srgbClr val="333333"/>
                  </a:solidFill>
                </a:rPr>
                <a:t>Hosea</a:t>
              </a:r>
            </a:p>
          </p:txBody>
        </p:sp>
        <p:sp>
          <p:nvSpPr>
            <p:cNvPr id="363" name="Rectangle 362">
              <a:extLst>
                <a:ext uri="{FF2B5EF4-FFF2-40B4-BE49-F238E27FC236}">
                  <a16:creationId xmlns:a16="http://schemas.microsoft.com/office/drawing/2014/main" id="{82ADC5A1-67CA-3219-C9BC-6B64D023F505}"/>
                </a:ext>
              </a:extLst>
            </p:cNvPr>
            <p:cNvSpPr/>
            <p:nvPr/>
          </p:nvSpPr>
          <p:spPr>
            <a:xfrm>
              <a:off x="7954201" y="1002566"/>
              <a:ext cx="829073" cy="369332"/>
            </a:xfrm>
            <a:prstGeom prst="rect">
              <a:avLst/>
            </a:prstGeom>
          </p:spPr>
          <p:txBody>
            <a:bodyPr wrap="none">
              <a:spAutoFit/>
            </a:bodyPr>
            <a:lstStyle/>
            <a:p>
              <a:r>
                <a:rPr lang="en-US" dirty="0">
                  <a:solidFill>
                    <a:srgbClr val="333333"/>
                  </a:solidFill>
                </a:rPr>
                <a:t>Micha</a:t>
              </a:r>
            </a:p>
          </p:txBody>
        </p:sp>
      </p:grpSp>
      <p:sp>
        <p:nvSpPr>
          <p:cNvPr id="3072" name="TextBox 3071">
            <a:extLst>
              <a:ext uri="{FF2B5EF4-FFF2-40B4-BE49-F238E27FC236}">
                <a16:creationId xmlns:a16="http://schemas.microsoft.com/office/drawing/2014/main" id="{B05AD829-05DD-DA43-626C-3CEDA9A2664E}"/>
              </a:ext>
            </a:extLst>
          </p:cNvPr>
          <p:cNvSpPr txBox="1"/>
          <p:nvPr/>
        </p:nvSpPr>
        <p:spPr>
          <a:xfrm>
            <a:off x="5434277" y="718927"/>
            <a:ext cx="1931644" cy="461665"/>
          </a:xfrm>
          <a:prstGeom prst="rect">
            <a:avLst/>
          </a:prstGeom>
          <a:noFill/>
        </p:spPr>
        <p:txBody>
          <a:bodyPr wrap="square" rtlCol="0">
            <a:spAutoFit/>
          </a:bodyPr>
          <a:lstStyle/>
          <a:p>
            <a:r>
              <a:rPr lang="en-US" sz="2400" dirty="0"/>
              <a:t>NORTH</a:t>
            </a:r>
          </a:p>
        </p:txBody>
      </p:sp>
      <p:sp>
        <p:nvSpPr>
          <p:cNvPr id="368" name="TextBox 367">
            <a:extLst>
              <a:ext uri="{FF2B5EF4-FFF2-40B4-BE49-F238E27FC236}">
                <a16:creationId xmlns:a16="http://schemas.microsoft.com/office/drawing/2014/main" id="{B4FEB17F-0164-AB3D-AFEA-CD50E7EAFA97}"/>
              </a:ext>
            </a:extLst>
          </p:cNvPr>
          <p:cNvSpPr txBox="1"/>
          <p:nvPr/>
        </p:nvSpPr>
        <p:spPr>
          <a:xfrm>
            <a:off x="5304474" y="5635311"/>
            <a:ext cx="1414496" cy="461665"/>
          </a:xfrm>
          <a:prstGeom prst="rect">
            <a:avLst/>
          </a:prstGeom>
          <a:noFill/>
        </p:spPr>
        <p:txBody>
          <a:bodyPr wrap="square" rtlCol="0">
            <a:spAutoFit/>
          </a:bodyPr>
          <a:lstStyle/>
          <a:p>
            <a:r>
              <a:rPr lang="en-US" sz="2400" dirty="0"/>
              <a:t>SOUTH</a:t>
            </a:r>
          </a:p>
        </p:txBody>
      </p:sp>
      <p:grpSp>
        <p:nvGrpSpPr>
          <p:cNvPr id="3073" name="Group 3072">
            <a:extLst>
              <a:ext uri="{FF2B5EF4-FFF2-40B4-BE49-F238E27FC236}">
                <a16:creationId xmlns:a16="http://schemas.microsoft.com/office/drawing/2014/main" id="{88F745E9-B6CC-80BE-F820-3B8F29809CDE}"/>
              </a:ext>
            </a:extLst>
          </p:cNvPr>
          <p:cNvGrpSpPr/>
          <p:nvPr/>
        </p:nvGrpSpPr>
        <p:grpSpPr>
          <a:xfrm>
            <a:off x="27685" y="6060674"/>
            <a:ext cx="12164315" cy="416814"/>
            <a:chOff x="-59401" y="6061047"/>
            <a:chExt cx="12164315" cy="416814"/>
          </a:xfrm>
        </p:grpSpPr>
        <p:grpSp>
          <p:nvGrpSpPr>
            <p:cNvPr id="350" name="Group 349">
              <a:extLst>
                <a:ext uri="{FF2B5EF4-FFF2-40B4-BE49-F238E27FC236}">
                  <a16:creationId xmlns:a16="http://schemas.microsoft.com/office/drawing/2014/main" id="{275210B3-82BC-D966-117B-5A14C6FE0591}"/>
                </a:ext>
              </a:extLst>
            </p:cNvPr>
            <p:cNvGrpSpPr/>
            <p:nvPr/>
          </p:nvGrpSpPr>
          <p:grpSpPr>
            <a:xfrm>
              <a:off x="-59401" y="6061047"/>
              <a:ext cx="12164315" cy="416814"/>
              <a:chOff x="-56328" y="1505032"/>
              <a:chExt cx="12164315" cy="416814"/>
            </a:xfrm>
          </p:grpSpPr>
          <p:sp>
            <p:nvSpPr>
              <p:cNvPr id="5" name="Rectangle 4">
                <a:extLst>
                  <a:ext uri="{FF2B5EF4-FFF2-40B4-BE49-F238E27FC236}">
                    <a16:creationId xmlns:a16="http://schemas.microsoft.com/office/drawing/2014/main" id="{24E813D1-55EF-D8B4-5CF8-8C2C307BF610}"/>
                  </a:ext>
                </a:extLst>
              </p:cNvPr>
              <p:cNvSpPr/>
              <p:nvPr/>
            </p:nvSpPr>
            <p:spPr>
              <a:xfrm>
                <a:off x="11207765" y="1531493"/>
                <a:ext cx="900222" cy="369332"/>
              </a:xfrm>
              <a:prstGeom prst="rect">
                <a:avLst/>
              </a:prstGeom>
            </p:spPr>
            <p:txBody>
              <a:bodyPr wrap="square">
                <a:spAutoFit/>
              </a:bodyPr>
              <a:lstStyle/>
              <a:p>
                <a:r>
                  <a:rPr lang="en-US" dirty="0">
                    <a:solidFill>
                      <a:srgbClr val="333333"/>
                    </a:solidFill>
                  </a:rPr>
                  <a:t>Daniel</a:t>
                </a:r>
              </a:p>
            </p:txBody>
          </p:sp>
          <p:sp>
            <p:nvSpPr>
              <p:cNvPr id="7" name="Rectangle 6">
                <a:extLst>
                  <a:ext uri="{FF2B5EF4-FFF2-40B4-BE49-F238E27FC236}">
                    <a16:creationId xmlns:a16="http://schemas.microsoft.com/office/drawing/2014/main" id="{0F9C919C-80FA-5EF3-C661-E570F3B146E5}"/>
                  </a:ext>
                </a:extLst>
              </p:cNvPr>
              <p:cNvSpPr/>
              <p:nvPr/>
            </p:nvSpPr>
            <p:spPr>
              <a:xfrm>
                <a:off x="-56328" y="1541707"/>
                <a:ext cx="725786" cy="369332"/>
              </a:xfrm>
              <a:prstGeom prst="rect">
                <a:avLst/>
              </a:prstGeom>
            </p:spPr>
            <p:txBody>
              <a:bodyPr wrap="square">
                <a:spAutoFit/>
              </a:bodyPr>
              <a:lstStyle/>
              <a:p>
                <a:r>
                  <a:rPr lang="en-US" b="0" i="0" dirty="0" err="1">
                    <a:solidFill>
                      <a:srgbClr val="333333"/>
                    </a:solidFill>
                    <a:effectLst/>
                  </a:rPr>
                  <a:t>Iddo</a:t>
                </a:r>
                <a:endParaRPr lang="en-US" dirty="0"/>
              </a:p>
            </p:txBody>
          </p:sp>
          <p:sp>
            <p:nvSpPr>
              <p:cNvPr id="8" name="Rectangle 7">
                <a:extLst>
                  <a:ext uri="{FF2B5EF4-FFF2-40B4-BE49-F238E27FC236}">
                    <a16:creationId xmlns:a16="http://schemas.microsoft.com/office/drawing/2014/main" id="{AC271FED-4C90-FDFD-2944-87D5A478DBDE}"/>
                  </a:ext>
                </a:extLst>
              </p:cNvPr>
              <p:cNvSpPr/>
              <p:nvPr/>
            </p:nvSpPr>
            <p:spPr>
              <a:xfrm>
                <a:off x="499342" y="1541707"/>
                <a:ext cx="1216182" cy="369332"/>
              </a:xfrm>
              <a:prstGeom prst="rect">
                <a:avLst/>
              </a:prstGeom>
            </p:spPr>
            <p:txBody>
              <a:bodyPr wrap="square">
                <a:spAutoFit/>
              </a:bodyPr>
              <a:lstStyle/>
              <a:p>
                <a:r>
                  <a:rPr lang="en-US" b="0" i="0" dirty="0" err="1">
                    <a:solidFill>
                      <a:srgbClr val="333333"/>
                    </a:solidFill>
                    <a:effectLst/>
                  </a:rPr>
                  <a:t>Azariah</a:t>
                </a:r>
                <a:endParaRPr lang="en-US" dirty="0"/>
              </a:p>
            </p:txBody>
          </p:sp>
          <p:sp>
            <p:nvSpPr>
              <p:cNvPr id="9" name="Rectangle 8">
                <a:extLst>
                  <a:ext uri="{FF2B5EF4-FFF2-40B4-BE49-F238E27FC236}">
                    <a16:creationId xmlns:a16="http://schemas.microsoft.com/office/drawing/2014/main" id="{BF0895E0-10D4-D168-B630-27584584F62F}"/>
                  </a:ext>
                </a:extLst>
              </p:cNvPr>
              <p:cNvSpPr/>
              <p:nvPr/>
            </p:nvSpPr>
            <p:spPr>
              <a:xfrm>
                <a:off x="1403316" y="1552514"/>
                <a:ext cx="1276537" cy="369332"/>
              </a:xfrm>
              <a:prstGeom prst="rect">
                <a:avLst/>
              </a:prstGeom>
            </p:spPr>
            <p:txBody>
              <a:bodyPr wrap="square">
                <a:spAutoFit/>
              </a:bodyPr>
              <a:lstStyle/>
              <a:p>
                <a:r>
                  <a:rPr lang="en-US" b="0" i="0" dirty="0" err="1">
                    <a:solidFill>
                      <a:srgbClr val="333333"/>
                    </a:solidFill>
                    <a:effectLst/>
                  </a:rPr>
                  <a:t>Hanani</a:t>
                </a:r>
                <a:endParaRPr lang="en-US" dirty="0"/>
              </a:p>
            </p:txBody>
          </p:sp>
          <p:sp>
            <p:nvSpPr>
              <p:cNvPr id="10" name="Rectangle 9">
                <a:extLst>
                  <a:ext uri="{FF2B5EF4-FFF2-40B4-BE49-F238E27FC236}">
                    <a16:creationId xmlns:a16="http://schemas.microsoft.com/office/drawing/2014/main" id="{475AB080-DF49-25C3-219E-2ABD97DB9F43}"/>
                  </a:ext>
                </a:extLst>
              </p:cNvPr>
              <p:cNvSpPr/>
              <p:nvPr/>
            </p:nvSpPr>
            <p:spPr>
              <a:xfrm>
                <a:off x="2222536" y="1542683"/>
                <a:ext cx="1592654" cy="369332"/>
              </a:xfrm>
              <a:prstGeom prst="rect">
                <a:avLst/>
              </a:prstGeom>
            </p:spPr>
            <p:txBody>
              <a:bodyPr wrap="square">
                <a:spAutoFit/>
              </a:bodyPr>
              <a:lstStyle/>
              <a:p>
                <a:r>
                  <a:rPr lang="en-US" b="0" i="0" dirty="0" err="1">
                    <a:solidFill>
                      <a:srgbClr val="333333"/>
                    </a:solidFill>
                    <a:effectLst/>
                  </a:rPr>
                  <a:t>Jehaziel</a:t>
                </a:r>
                <a:endParaRPr lang="en-US" dirty="0"/>
              </a:p>
            </p:txBody>
          </p:sp>
          <p:sp>
            <p:nvSpPr>
              <p:cNvPr id="11" name="Rectangle 10">
                <a:extLst>
                  <a:ext uri="{FF2B5EF4-FFF2-40B4-BE49-F238E27FC236}">
                    <a16:creationId xmlns:a16="http://schemas.microsoft.com/office/drawing/2014/main" id="{A7798749-D7F6-8DC9-12D8-304A1445BA39}"/>
                  </a:ext>
                </a:extLst>
              </p:cNvPr>
              <p:cNvSpPr/>
              <p:nvPr/>
            </p:nvSpPr>
            <p:spPr>
              <a:xfrm>
                <a:off x="4116726" y="1530025"/>
                <a:ext cx="725786" cy="369332"/>
              </a:xfrm>
              <a:prstGeom prst="rect">
                <a:avLst/>
              </a:prstGeom>
            </p:spPr>
            <p:txBody>
              <a:bodyPr wrap="square">
                <a:spAutoFit/>
              </a:bodyPr>
              <a:lstStyle/>
              <a:p>
                <a:r>
                  <a:rPr lang="en-US" b="0" i="0" dirty="0">
                    <a:solidFill>
                      <a:srgbClr val="333333"/>
                    </a:solidFill>
                    <a:effectLst/>
                  </a:rPr>
                  <a:t>Joel</a:t>
                </a:r>
                <a:endParaRPr lang="en-US" dirty="0"/>
              </a:p>
            </p:txBody>
          </p:sp>
          <p:sp>
            <p:nvSpPr>
              <p:cNvPr id="12" name="Rectangle 11">
                <a:extLst>
                  <a:ext uri="{FF2B5EF4-FFF2-40B4-BE49-F238E27FC236}">
                    <a16:creationId xmlns:a16="http://schemas.microsoft.com/office/drawing/2014/main" id="{D28D45C2-C050-42EA-F914-CEDBE16510D2}"/>
                  </a:ext>
                </a:extLst>
              </p:cNvPr>
              <p:cNvSpPr/>
              <p:nvPr/>
            </p:nvSpPr>
            <p:spPr>
              <a:xfrm>
                <a:off x="4613654" y="1527729"/>
                <a:ext cx="806631" cy="369332"/>
              </a:xfrm>
              <a:prstGeom prst="rect">
                <a:avLst/>
              </a:prstGeom>
            </p:spPr>
            <p:txBody>
              <a:bodyPr wrap="none">
                <a:spAutoFit/>
              </a:bodyPr>
              <a:lstStyle/>
              <a:p>
                <a:r>
                  <a:rPr lang="en-US" dirty="0">
                    <a:solidFill>
                      <a:srgbClr val="333333"/>
                    </a:solidFill>
                  </a:rPr>
                  <a:t>Isaiah</a:t>
                </a:r>
              </a:p>
            </p:txBody>
          </p:sp>
          <p:sp>
            <p:nvSpPr>
              <p:cNvPr id="13" name="Rectangle 12">
                <a:extLst>
                  <a:ext uri="{FF2B5EF4-FFF2-40B4-BE49-F238E27FC236}">
                    <a16:creationId xmlns:a16="http://schemas.microsoft.com/office/drawing/2014/main" id="{AE05BA32-8206-A3A7-F962-5F5EBDE54EC2}"/>
                  </a:ext>
                </a:extLst>
              </p:cNvPr>
              <p:cNvSpPr/>
              <p:nvPr/>
            </p:nvSpPr>
            <p:spPr>
              <a:xfrm>
                <a:off x="5380058" y="1514432"/>
                <a:ext cx="829073" cy="369332"/>
              </a:xfrm>
              <a:prstGeom prst="rect">
                <a:avLst/>
              </a:prstGeom>
            </p:spPr>
            <p:txBody>
              <a:bodyPr wrap="none">
                <a:spAutoFit/>
              </a:bodyPr>
              <a:lstStyle/>
              <a:p>
                <a:r>
                  <a:rPr lang="en-US" dirty="0">
                    <a:solidFill>
                      <a:srgbClr val="333333"/>
                    </a:solidFill>
                  </a:rPr>
                  <a:t>Micah</a:t>
                </a:r>
              </a:p>
            </p:txBody>
          </p:sp>
          <p:sp>
            <p:nvSpPr>
              <p:cNvPr id="14" name="Rectangle 13">
                <a:extLst>
                  <a:ext uri="{FF2B5EF4-FFF2-40B4-BE49-F238E27FC236}">
                    <a16:creationId xmlns:a16="http://schemas.microsoft.com/office/drawing/2014/main" id="{A50AC273-3C71-6D14-6A2B-AD9DC1599437}"/>
                  </a:ext>
                </a:extLst>
              </p:cNvPr>
              <p:cNvSpPr/>
              <p:nvPr/>
            </p:nvSpPr>
            <p:spPr>
              <a:xfrm>
                <a:off x="6083523" y="1505032"/>
                <a:ext cx="936475" cy="369332"/>
              </a:xfrm>
              <a:prstGeom prst="rect">
                <a:avLst/>
              </a:prstGeom>
            </p:spPr>
            <p:txBody>
              <a:bodyPr wrap="none">
                <a:spAutoFit/>
              </a:bodyPr>
              <a:lstStyle/>
              <a:p>
                <a:r>
                  <a:rPr lang="en-US" dirty="0">
                    <a:solidFill>
                      <a:srgbClr val="333333"/>
                    </a:solidFill>
                  </a:rPr>
                  <a:t>Nahum</a:t>
                </a:r>
              </a:p>
            </p:txBody>
          </p:sp>
          <p:sp>
            <p:nvSpPr>
              <p:cNvPr id="15" name="Rectangle 14">
                <a:extLst>
                  <a:ext uri="{FF2B5EF4-FFF2-40B4-BE49-F238E27FC236}">
                    <a16:creationId xmlns:a16="http://schemas.microsoft.com/office/drawing/2014/main" id="{37547D59-D978-3A22-984D-7AB613A35868}"/>
                  </a:ext>
                </a:extLst>
              </p:cNvPr>
              <p:cNvSpPr/>
              <p:nvPr/>
            </p:nvSpPr>
            <p:spPr>
              <a:xfrm>
                <a:off x="6937008" y="1512064"/>
                <a:ext cx="1301959" cy="369332"/>
              </a:xfrm>
              <a:prstGeom prst="rect">
                <a:avLst/>
              </a:prstGeom>
            </p:spPr>
            <p:txBody>
              <a:bodyPr wrap="none">
                <a:spAutoFit/>
              </a:bodyPr>
              <a:lstStyle/>
              <a:p>
                <a:r>
                  <a:rPr lang="en-US" dirty="0">
                    <a:solidFill>
                      <a:srgbClr val="333333"/>
                    </a:solidFill>
                  </a:rPr>
                  <a:t>Zephaniah</a:t>
                </a:r>
              </a:p>
            </p:txBody>
          </p:sp>
          <p:sp>
            <p:nvSpPr>
              <p:cNvPr id="16" name="Rectangle 15">
                <a:extLst>
                  <a:ext uri="{FF2B5EF4-FFF2-40B4-BE49-F238E27FC236}">
                    <a16:creationId xmlns:a16="http://schemas.microsoft.com/office/drawing/2014/main" id="{DCA2931F-CB56-1E32-F0B5-6F73C54E4D2E}"/>
                  </a:ext>
                </a:extLst>
              </p:cNvPr>
              <p:cNvSpPr/>
              <p:nvPr/>
            </p:nvSpPr>
            <p:spPr>
              <a:xfrm>
                <a:off x="8175545" y="1523897"/>
                <a:ext cx="1269899" cy="369332"/>
              </a:xfrm>
              <a:prstGeom prst="rect">
                <a:avLst/>
              </a:prstGeom>
            </p:spPr>
            <p:txBody>
              <a:bodyPr wrap="none">
                <a:spAutoFit/>
              </a:bodyPr>
              <a:lstStyle/>
              <a:p>
                <a:r>
                  <a:rPr lang="en-US" dirty="0">
                    <a:solidFill>
                      <a:srgbClr val="333333"/>
                    </a:solidFill>
                  </a:rPr>
                  <a:t>Habakkuk</a:t>
                </a:r>
              </a:p>
            </p:txBody>
          </p:sp>
          <p:sp>
            <p:nvSpPr>
              <p:cNvPr id="17" name="Rectangle 16">
                <a:extLst>
                  <a:ext uri="{FF2B5EF4-FFF2-40B4-BE49-F238E27FC236}">
                    <a16:creationId xmlns:a16="http://schemas.microsoft.com/office/drawing/2014/main" id="{E418B71D-CE0F-73DA-201B-7996AC27D88D}"/>
                  </a:ext>
                </a:extLst>
              </p:cNvPr>
              <p:cNvSpPr/>
              <p:nvPr/>
            </p:nvSpPr>
            <p:spPr>
              <a:xfrm>
                <a:off x="9330245" y="1531493"/>
                <a:ext cx="1120948" cy="369332"/>
              </a:xfrm>
              <a:prstGeom prst="rect">
                <a:avLst/>
              </a:prstGeom>
            </p:spPr>
            <p:txBody>
              <a:bodyPr wrap="none">
                <a:spAutoFit/>
              </a:bodyPr>
              <a:lstStyle/>
              <a:p>
                <a:r>
                  <a:rPr lang="en-US" dirty="0">
                    <a:solidFill>
                      <a:srgbClr val="333333"/>
                    </a:solidFill>
                  </a:rPr>
                  <a:t>Jeremiah</a:t>
                </a:r>
                <a:endParaRPr lang="en-US" dirty="0"/>
              </a:p>
            </p:txBody>
          </p:sp>
          <p:sp>
            <p:nvSpPr>
              <p:cNvPr id="18" name="Rectangle 17">
                <a:extLst>
                  <a:ext uri="{FF2B5EF4-FFF2-40B4-BE49-F238E27FC236}">
                    <a16:creationId xmlns:a16="http://schemas.microsoft.com/office/drawing/2014/main" id="{62AA7FFD-56CD-BEB3-9CA4-4BA296CACF6A}"/>
                  </a:ext>
                </a:extLst>
              </p:cNvPr>
              <p:cNvSpPr/>
              <p:nvPr/>
            </p:nvSpPr>
            <p:spPr>
              <a:xfrm>
                <a:off x="10326042" y="1542205"/>
                <a:ext cx="990887" cy="369332"/>
              </a:xfrm>
              <a:prstGeom prst="rect">
                <a:avLst/>
              </a:prstGeom>
            </p:spPr>
            <p:txBody>
              <a:bodyPr wrap="square">
                <a:spAutoFit/>
              </a:bodyPr>
              <a:lstStyle/>
              <a:p>
                <a:r>
                  <a:rPr lang="en-US" dirty="0">
                    <a:solidFill>
                      <a:srgbClr val="333333"/>
                    </a:solidFill>
                  </a:rPr>
                  <a:t>Ezekiel</a:t>
                </a:r>
              </a:p>
            </p:txBody>
          </p:sp>
        </p:grpSp>
        <p:sp>
          <p:nvSpPr>
            <p:cNvPr id="369" name="Rectangle 368">
              <a:extLst>
                <a:ext uri="{FF2B5EF4-FFF2-40B4-BE49-F238E27FC236}">
                  <a16:creationId xmlns:a16="http://schemas.microsoft.com/office/drawing/2014/main" id="{78E271D9-C06C-9ED1-1142-66BA1F57C078}"/>
                </a:ext>
              </a:extLst>
            </p:cNvPr>
            <p:cNvSpPr/>
            <p:nvPr/>
          </p:nvSpPr>
          <p:spPr>
            <a:xfrm>
              <a:off x="3085711" y="6089094"/>
              <a:ext cx="1216182" cy="369332"/>
            </a:xfrm>
            <a:prstGeom prst="rect">
              <a:avLst/>
            </a:prstGeom>
          </p:spPr>
          <p:txBody>
            <a:bodyPr wrap="square">
              <a:spAutoFit/>
            </a:bodyPr>
            <a:lstStyle/>
            <a:p>
              <a:r>
                <a:rPr lang="en-US" b="0" i="0" dirty="0" err="1">
                  <a:solidFill>
                    <a:srgbClr val="333333"/>
                  </a:solidFill>
                  <a:effectLst/>
                </a:rPr>
                <a:t>Obediah</a:t>
              </a:r>
              <a:endParaRPr lang="en-US" dirty="0"/>
            </a:p>
          </p:txBody>
        </p:sp>
      </p:grpSp>
    </p:spTree>
    <p:extLst>
      <p:ext uri="{BB962C8B-B14F-4D97-AF65-F5344CB8AC3E}">
        <p14:creationId xmlns:p14="http://schemas.microsoft.com/office/powerpoint/2010/main" val="74379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128" t="11029" r="22967" b="14371"/>
          <a:stretch/>
        </p:blipFill>
        <p:spPr>
          <a:xfrm>
            <a:off x="0" y="0"/>
            <a:ext cx="12192000" cy="6858000"/>
          </a:xfrm>
          <a:prstGeom prst="rect">
            <a:avLst/>
          </a:prstGeom>
        </p:spPr>
      </p:pic>
    </p:spTree>
    <p:extLst>
      <p:ext uri="{BB962C8B-B14F-4D97-AF65-F5344CB8AC3E}">
        <p14:creationId xmlns:p14="http://schemas.microsoft.com/office/powerpoint/2010/main" val="163381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0950" y="333137"/>
            <a:ext cx="2999715" cy="6186309"/>
          </a:xfrm>
          <a:prstGeom prst="rect">
            <a:avLst/>
          </a:prstGeom>
        </p:spPr>
        <p:txBody>
          <a:bodyPr wrap="square">
            <a:spAutoFit/>
          </a:bodyPr>
          <a:lstStyle/>
          <a:p>
            <a:r>
              <a:rPr lang="en-US" sz="1100" b="1" i="0" dirty="0">
                <a:solidFill>
                  <a:srgbClr val="001320"/>
                </a:solidFill>
                <a:effectLst/>
                <a:latin typeface="Abadi" panose="020B0604020104020204" pitchFamily="34" charset="0"/>
              </a:rPr>
              <a:t>Joab</a:t>
            </a:r>
            <a:r>
              <a:rPr lang="en-US" sz="1100" b="0" i="0" dirty="0">
                <a:solidFill>
                  <a:srgbClr val="001320"/>
                </a:solidFill>
                <a:effectLst/>
                <a:latin typeface="Abadi" panose="020B0604020104020204" pitchFamily="34" charset="0"/>
              </a:rPr>
              <a:t>—Commander-in-chief under David. He was King David’s nephew who murdered Abner but was rehabilitated in the minds of the people after going up the water way and capturing Jerusalem (</a:t>
            </a:r>
            <a:r>
              <a:rPr lang="en-US" sz="1100" b="0" i="0" dirty="0" err="1">
                <a:solidFill>
                  <a:srgbClr val="001320"/>
                </a:solidFill>
                <a:effectLst/>
                <a:latin typeface="Abadi" panose="020B0604020104020204" pitchFamily="34" charset="0"/>
              </a:rPr>
              <a:t>Jebus</a:t>
            </a:r>
            <a:r>
              <a:rPr lang="en-US" sz="1100" b="0" i="0" dirty="0">
                <a:solidFill>
                  <a:srgbClr val="001320"/>
                </a:solidFill>
                <a:effectLst/>
                <a:latin typeface="Abadi" panose="020B0604020104020204" pitchFamily="34" charset="0"/>
              </a:rPr>
              <a:t>) from the inside</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Abishai</a:t>
            </a:r>
            <a:r>
              <a:rPr lang="en-US" sz="1100" dirty="0">
                <a:solidFill>
                  <a:srgbClr val="001320"/>
                </a:solidFill>
                <a:latin typeface="Abadi" panose="020B0604020104020204" pitchFamily="34" charset="0"/>
              </a:rPr>
              <a:t>—elder brother of Joab and therefore another nephew of David. He accompanied David on the dangerous night mission into the camp of Saul. He saved David’s life when he was about to be killed by Goliath’s son. In one battle he slew 300 Philistines. He was loyal to David during Absalom’s rebellion.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Jashobeam</a:t>
            </a:r>
            <a:r>
              <a:rPr lang="en-US" sz="1100" dirty="0">
                <a:solidFill>
                  <a:srgbClr val="001320"/>
                </a:solidFill>
                <a:latin typeface="Abadi" panose="020B0604020104020204" pitchFamily="34" charset="0"/>
              </a:rPr>
              <a:t>—a </a:t>
            </a:r>
            <a:r>
              <a:rPr lang="en-US" sz="1100" dirty="0" err="1">
                <a:solidFill>
                  <a:srgbClr val="001320"/>
                </a:solidFill>
                <a:latin typeface="Abadi" panose="020B0604020104020204" pitchFamily="34" charset="0"/>
              </a:rPr>
              <a:t>Hachmonite</a:t>
            </a:r>
            <a:r>
              <a:rPr lang="en-US" sz="1100" dirty="0">
                <a:solidFill>
                  <a:srgbClr val="001320"/>
                </a:solidFill>
                <a:latin typeface="Abadi" panose="020B0604020104020204" pitchFamily="34" charset="0"/>
              </a:rPr>
              <a:t> who was chief of David’s captains and famed for having taken on a large body of Philistines single-handedly</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Eleazar</a:t>
            </a:r>
            <a:r>
              <a:rPr lang="en-US" sz="1100" dirty="0">
                <a:solidFill>
                  <a:srgbClr val="001320"/>
                </a:solidFill>
                <a:latin typeface="Abadi" panose="020B0604020104020204" pitchFamily="34" charset="0"/>
              </a:rPr>
              <a:t>—son of Dodo, the </a:t>
            </a:r>
            <a:r>
              <a:rPr lang="en-US" sz="1100" dirty="0" err="1">
                <a:solidFill>
                  <a:srgbClr val="001320"/>
                </a:solidFill>
                <a:latin typeface="Abadi" panose="020B0604020104020204" pitchFamily="34" charset="0"/>
              </a:rPr>
              <a:t>Ahohite</a:t>
            </a:r>
            <a:r>
              <a:rPr lang="en-US" sz="1100" dirty="0">
                <a:solidFill>
                  <a:srgbClr val="001320"/>
                </a:solidFill>
                <a:latin typeface="Abadi" panose="020B0604020104020204" pitchFamily="34" charset="0"/>
              </a:rPr>
              <a:t>, who was with David at </a:t>
            </a:r>
            <a:r>
              <a:rPr lang="en-US" sz="1100" dirty="0" err="1">
                <a:solidFill>
                  <a:srgbClr val="001320"/>
                </a:solidFill>
                <a:latin typeface="Abadi" panose="020B0604020104020204" pitchFamily="34" charset="0"/>
              </a:rPr>
              <a:t>Pasdammin</a:t>
            </a:r>
            <a:r>
              <a:rPr lang="en-US" sz="1100" dirty="0">
                <a:solidFill>
                  <a:srgbClr val="001320"/>
                </a:solidFill>
                <a:latin typeface="Abadi" panose="020B0604020104020204" pitchFamily="34" charset="0"/>
              </a:rPr>
              <a:t>, and when the other soldiers had fled he was one of the few that stood his ground and drove the Philistines away.</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Benaiah</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Jehoiada</a:t>
            </a:r>
            <a:r>
              <a:rPr lang="en-US" sz="1100" dirty="0">
                <a:solidFill>
                  <a:srgbClr val="001320"/>
                </a:solidFill>
                <a:latin typeface="Abadi" panose="020B0604020104020204" pitchFamily="34" charset="0"/>
              </a:rPr>
              <a:t>. He slew two lion-like men of Moab; also he went down and slew a lion in a pit in a snowy day. And he slew an Egyptian, man of great stature.</a:t>
            </a: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Asahel</a:t>
            </a:r>
            <a:r>
              <a:rPr lang="en-US" sz="1100" dirty="0">
                <a:solidFill>
                  <a:srgbClr val="001320"/>
                </a:solidFill>
                <a:latin typeface="Abadi" panose="020B0604020104020204" pitchFamily="34" charset="0"/>
              </a:rPr>
              <a:t>—youngest brother of Joab and </a:t>
            </a:r>
            <a:r>
              <a:rPr lang="en-US" sz="1100" dirty="0" err="1">
                <a:solidFill>
                  <a:srgbClr val="001320"/>
                </a:solidFill>
                <a:latin typeface="Abadi" panose="020B0604020104020204" pitchFamily="34" charset="0"/>
              </a:rPr>
              <a:t>Abishai</a:t>
            </a:r>
            <a:r>
              <a:rPr lang="en-US" sz="1100" dirty="0">
                <a:solidFill>
                  <a:srgbClr val="001320"/>
                </a:solidFill>
                <a:latin typeface="Abadi" panose="020B0604020104020204" pitchFamily="34" charset="0"/>
              </a:rPr>
              <a:t>, a nephew of David. He was extremely fleet-footed and was overtaking Abner, commander of the northern Kingdom when Abner thrust his spear into Asahel so that the butt-end pierced him through and killed him.</a:t>
            </a:r>
          </a:p>
          <a:p>
            <a:endParaRPr lang="en-US" sz="1100" dirty="0">
              <a:solidFill>
                <a:srgbClr val="001320"/>
              </a:solidFill>
              <a:latin typeface="Abadi" panose="020B0604020104020204" pitchFamily="34" charset="0"/>
            </a:endParaRPr>
          </a:p>
        </p:txBody>
      </p:sp>
      <p:sp>
        <p:nvSpPr>
          <p:cNvPr id="3" name="Rectangle 2"/>
          <p:cNvSpPr/>
          <p:nvPr/>
        </p:nvSpPr>
        <p:spPr>
          <a:xfrm>
            <a:off x="8700379" y="136297"/>
            <a:ext cx="3048001" cy="5509200"/>
          </a:xfrm>
          <a:prstGeom prst="rect">
            <a:avLst/>
          </a:prstGeom>
        </p:spPr>
        <p:txBody>
          <a:bodyPr wrap="square">
            <a:spAutoFit/>
          </a:bodyPr>
          <a:lstStyle/>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Jonathan</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Shage</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Hararite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Ahiam</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Sacar</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Hararite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Eliphal</a:t>
            </a:r>
            <a:r>
              <a:rPr lang="en-US" sz="1100" dirty="0">
                <a:solidFill>
                  <a:srgbClr val="001320"/>
                </a:solidFill>
                <a:latin typeface="Abadi" panose="020B0604020104020204" pitchFamily="34" charset="0"/>
              </a:rPr>
              <a:t>—son of Ur, identified as </a:t>
            </a:r>
            <a:r>
              <a:rPr lang="en-US" sz="1100" dirty="0" err="1">
                <a:solidFill>
                  <a:srgbClr val="001320"/>
                </a:solidFill>
                <a:latin typeface="Abadi" panose="020B0604020104020204" pitchFamily="34" charset="0"/>
              </a:rPr>
              <a:t>Elephelet</a:t>
            </a:r>
            <a:r>
              <a:rPr lang="en-US" sz="1100" dirty="0">
                <a:solidFill>
                  <a:srgbClr val="001320"/>
                </a:solidFill>
                <a:latin typeface="Abadi" panose="020B0604020104020204" pitchFamily="34" charset="0"/>
              </a:rPr>
              <a:t> in 2 Sam. 23:34</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Hepher</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Mecherathite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Ahijah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Pelonite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Hezro</a:t>
            </a:r>
            <a:r>
              <a:rPr lang="en-US" sz="1100" dirty="0">
                <a:solidFill>
                  <a:srgbClr val="001320"/>
                </a:solidFill>
                <a:latin typeface="Abadi" panose="020B0604020104020204" pitchFamily="34" charset="0"/>
              </a:rPr>
              <a:t>—the Carmelite, identified as </a:t>
            </a:r>
            <a:r>
              <a:rPr lang="en-US" sz="1100" dirty="0" err="1">
                <a:solidFill>
                  <a:srgbClr val="001320"/>
                </a:solidFill>
                <a:latin typeface="Abadi" panose="020B0604020104020204" pitchFamily="34" charset="0"/>
              </a:rPr>
              <a:t>Hezrai</a:t>
            </a:r>
            <a:r>
              <a:rPr lang="en-US" sz="1100" dirty="0">
                <a:solidFill>
                  <a:srgbClr val="001320"/>
                </a:solidFill>
                <a:latin typeface="Abadi" panose="020B0604020104020204" pitchFamily="34" charset="0"/>
              </a:rPr>
              <a:t> in 2 Sam. 23:35</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Naarai</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Ezbai</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Joel</a:t>
            </a:r>
            <a:r>
              <a:rPr lang="en-US" sz="1100" dirty="0">
                <a:solidFill>
                  <a:srgbClr val="001320"/>
                </a:solidFill>
                <a:latin typeface="Abadi" panose="020B0604020104020204" pitchFamily="34" charset="0"/>
              </a:rPr>
              <a:t>—the brother of Nathan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Mibhar</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Haggeri</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Zelek</a:t>
            </a:r>
            <a:r>
              <a:rPr lang="en-US" sz="1100" dirty="0">
                <a:solidFill>
                  <a:srgbClr val="001320"/>
                </a:solidFill>
                <a:latin typeface="Abadi" panose="020B0604020104020204" pitchFamily="34" charset="0"/>
              </a:rPr>
              <a:t>—the Ammonite</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Naharai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Berothite</a:t>
            </a:r>
            <a:r>
              <a:rPr lang="en-US" sz="1100" dirty="0">
                <a:solidFill>
                  <a:srgbClr val="001320"/>
                </a:solidFill>
                <a:latin typeface="Abadi" panose="020B0604020104020204" pitchFamily="34" charset="0"/>
              </a:rPr>
              <a:t>, who served as the armor-bearer for Joab, the chief commander.</a:t>
            </a: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Ira</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Ithrite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Gareb</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Ithrite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Uriah</a:t>
            </a:r>
            <a:r>
              <a:rPr lang="en-US" sz="1100" dirty="0">
                <a:solidFill>
                  <a:srgbClr val="001320"/>
                </a:solidFill>
                <a:latin typeface="Abadi" panose="020B0604020104020204" pitchFamily="34" charset="0"/>
              </a:rPr>
              <a:t>—the Hittite, husband of Bath-</a:t>
            </a:r>
            <a:r>
              <a:rPr lang="en-US" sz="1100" dirty="0" err="1">
                <a:solidFill>
                  <a:srgbClr val="001320"/>
                </a:solidFill>
                <a:latin typeface="Abadi" panose="020B0604020104020204" pitchFamily="34" charset="0"/>
              </a:rPr>
              <a:t>sheba</a:t>
            </a:r>
            <a:r>
              <a:rPr lang="en-US" sz="1100" dirty="0">
                <a:solidFill>
                  <a:srgbClr val="001320"/>
                </a:solidFill>
                <a:latin typeface="Abadi" panose="020B0604020104020204" pitchFamily="34" charset="0"/>
              </a:rPr>
              <a:t> and a loyal soldier to David</a:t>
            </a:r>
          </a:p>
        </p:txBody>
      </p:sp>
      <p:sp>
        <p:nvSpPr>
          <p:cNvPr id="4" name="Rectangle 3"/>
          <p:cNvSpPr/>
          <p:nvPr/>
        </p:nvSpPr>
        <p:spPr>
          <a:xfrm>
            <a:off x="5827413" y="136297"/>
            <a:ext cx="2746218" cy="6863417"/>
          </a:xfrm>
          <a:prstGeom prst="rect">
            <a:avLst/>
          </a:prstGeom>
        </p:spPr>
        <p:txBody>
          <a:bodyPr wrap="square">
            <a:spAutoFit/>
          </a:bodyPr>
          <a:lstStyle/>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Elhanan</a:t>
            </a:r>
            <a:r>
              <a:rPr lang="en-US" sz="1100" dirty="0">
                <a:solidFill>
                  <a:srgbClr val="001320"/>
                </a:solidFill>
                <a:latin typeface="Abadi" panose="020B0604020104020204" pitchFamily="34" charset="0"/>
              </a:rPr>
              <a:t>—also son of Dodo of </a:t>
            </a:r>
            <a:r>
              <a:rPr lang="en-US" sz="1100" dirty="0" err="1">
                <a:solidFill>
                  <a:srgbClr val="001320"/>
                </a:solidFill>
                <a:latin typeface="Abadi" panose="020B0604020104020204" pitchFamily="34" charset="0"/>
              </a:rPr>
              <a:t>Bethleham</a:t>
            </a:r>
            <a:r>
              <a:rPr lang="en-US" sz="1100" dirty="0">
                <a:solidFill>
                  <a:srgbClr val="001320"/>
                </a:solidFill>
                <a:latin typeface="Abadi" panose="020B0604020104020204" pitchFamily="34" charset="0"/>
              </a:rPr>
              <a:t> and apparently a brother of </a:t>
            </a:r>
            <a:r>
              <a:rPr lang="en-US" sz="1100" dirty="0" err="1">
                <a:solidFill>
                  <a:srgbClr val="001320"/>
                </a:solidFill>
                <a:latin typeface="Abadi" panose="020B0604020104020204" pitchFamily="34" charset="0"/>
              </a:rPr>
              <a:t>Eleazar</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Shammoth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Harorite</a:t>
            </a:r>
            <a:r>
              <a:rPr lang="en-US" sz="1100" dirty="0">
                <a:solidFill>
                  <a:srgbClr val="001320"/>
                </a:solidFill>
                <a:latin typeface="Abadi" panose="020B0604020104020204" pitchFamily="34" charset="0"/>
              </a:rPr>
              <a:t>, sometimes spelled </a:t>
            </a:r>
            <a:r>
              <a:rPr lang="en-US" sz="1100" dirty="0" err="1">
                <a:solidFill>
                  <a:srgbClr val="001320"/>
                </a:solidFill>
                <a:latin typeface="Abadi" panose="020B0604020104020204" pitchFamily="34" charset="0"/>
              </a:rPr>
              <a:t>Shmmah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Harodite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Helez</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Pelonite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dirty="0">
                <a:solidFill>
                  <a:srgbClr val="001320"/>
                </a:solidFill>
                <a:latin typeface="Abadi" panose="020B0604020104020204" pitchFamily="34" charset="0"/>
              </a:rPr>
              <a:t>I</a:t>
            </a:r>
            <a:r>
              <a:rPr lang="en-US" sz="1100" b="1" dirty="0">
                <a:solidFill>
                  <a:srgbClr val="001320"/>
                </a:solidFill>
                <a:latin typeface="Abadi" panose="020B0604020104020204" pitchFamily="34" charset="0"/>
              </a:rPr>
              <a:t>ra</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Ikkesh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Tekoite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Abiezer</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Antothite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Sibbecai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Hushathite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Mebunnai</a:t>
            </a:r>
            <a:r>
              <a:rPr lang="en-US" sz="1100" dirty="0">
                <a:solidFill>
                  <a:srgbClr val="001320"/>
                </a:solidFill>
                <a:latin typeface="Abadi" panose="020B0604020104020204" pitchFamily="34" charset="0"/>
              </a:rPr>
              <a:t> in 2 Samuel 23:27</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Ilai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Ahohite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Zalmon</a:t>
            </a:r>
            <a:r>
              <a:rPr lang="en-US" sz="1100" dirty="0">
                <a:solidFill>
                  <a:srgbClr val="001320"/>
                </a:solidFill>
                <a:latin typeface="Abadi" panose="020B0604020104020204" pitchFamily="34" charset="0"/>
              </a:rPr>
              <a:t> in 2 Samuel 23:28</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Maharai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Netphathite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Heled</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Baanah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Netophathite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Heleb</a:t>
            </a:r>
            <a:r>
              <a:rPr lang="en-US" sz="1100" dirty="0">
                <a:solidFill>
                  <a:srgbClr val="001320"/>
                </a:solidFill>
                <a:latin typeface="Abadi" panose="020B0604020104020204" pitchFamily="34" charset="0"/>
              </a:rPr>
              <a:t> in 2 Sam. 23:29</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Ithai</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Ribai</a:t>
            </a:r>
            <a:r>
              <a:rPr lang="en-US" sz="1100" dirty="0">
                <a:solidFill>
                  <a:srgbClr val="001320"/>
                </a:solidFill>
                <a:latin typeface="Abadi" panose="020B0604020104020204" pitchFamily="34" charset="0"/>
              </a:rPr>
              <a:t> of </a:t>
            </a:r>
            <a:r>
              <a:rPr lang="en-US" sz="1100" dirty="0" err="1">
                <a:solidFill>
                  <a:srgbClr val="001320"/>
                </a:solidFill>
                <a:latin typeface="Abadi" panose="020B0604020104020204" pitchFamily="34" charset="0"/>
              </a:rPr>
              <a:t>Gibeah</a:t>
            </a:r>
            <a:r>
              <a:rPr lang="en-US" sz="1100" dirty="0">
                <a:solidFill>
                  <a:srgbClr val="001320"/>
                </a:solidFill>
                <a:latin typeface="Abadi" panose="020B0604020104020204" pitchFamily="34" charset="0"/>
              </a:rPr>
              <a:t> in Benjamin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Benaiah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Pirathonite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Hura</a:t>
            </a:r>
            <a:r>
              <a:rPr lang="en-US" sz="1100" dirty="0" err="1">
                <a:solidFill>
                  <a:srgbClr val="001320"/>
                </a:solidFill>
                <a:latin typeface="Abadi" panose="020B0604020104020204" pitchFamily="34" charset="0"/>
              </a:rPr>
              <a:t>i</a:t>
            </a:r>
            <a:r>
              <a:rPr lang="en-US" sz="1100" dirty="0">
                <a:solidFill>
                  <a:srgbClr val="001320"/>
                </a:solidFill>
                <a:latin typeface="Abadi" panose="020B0604020104020204" pitchFamily="34" charset="0"/>
              </a:rPr>
              <a:t>—of the brooks of </a:t>
            </a:r>
            <a:r>
              <a:rPr lang="en-US" sz="1100" dirty="0" err="1">
                <a:solidFill>
                  <a:srgbClr val="001320"/>
                </a:solidFill>
                <a:latin typeface="Abadi" panose="020B0604020104020204" pitchFamily="34" charset="0"/>
              </a:rPr>
              <a:t>Gaash</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Hiddai</a:t>
            </a:r>
            <a:r>
              <a:rPr lang="en-US" sz="1100" dirty="0">
                <a:solidFill>
                  <a:srgbClr val="001320"/>
                </a:solidFill>
                <a:latin typeface="Abadi" panose="020B0604020104020204" pitchFamily="34" charset="0"/>
              </a:rPr>
              <a:t> in 2 Samuel 23:30</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Abiel</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Arbathite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Abialbon</a:t>
            </a:r>
            <a:r>
              <a:rPr lang="en-US" sz="1100" dirty="0">
                <a:solidFill>
                  <a:srgbClr val="001320"/>
                </a:solidFill>
                <a:latin typeface="Abadi" panose="020B0604020104020204" pitchFamily="34" charset="0"/>
              </a:rPr>
              <a:t> in 2 Sam. 23:31</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Azmaveth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Baharumite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Eliahba</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Shaalbonite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p:txBody>
      </p:sp>
      <p:sp>
        <p:nvSpPr>
          <p:cNvPr id="5" name="TextBox 4"/>
          <p:cNvSpPr txBox="1"/>
          <p:nvPr/>
        </p:nvSpPr>
        <p:spPr>
          <a:xfrm>
            <a:off x="289711" y="1256591"/>
            <a:ext cx="2091350" cy="2862322"/>
          </a:xfrm>
          <a:prstGeom prst="rect">
            <a:avLst/>
          </a:prstGeom>
          <a:noFill/>
        </p:spPr>
        <p:txBody>
          <a:bodyPr wrap="square" rtlCol="0">
            <a:spAutoFit/>
          </a:bodyPr>
          <a:lstStyle/>
          <a:p>
            <a:r>
              <a:rPr lang="en-US" dirty="0"/>
              <a:t>David’s Mighty Ones</a:t>
            </a:r>
          </a:p>
          <a:p>
            <a:endParaRPr lang="en-US" dirty="0"/>
          </a:p>
          <a:p>
            <a:r>
              <a:rPr lang="en-US" sz="1600" dirty="0"/>
              <a:t>David moved his 600 band and their families from place to place</a:t>
            </a:r>
          </a:p>
          <a:p>
            <a:endParaRPr lang="en-US" sz="1600" dirty="0"/>
          </a:p>
          <a:p>
            <a:endParaRPr lang="en-US" sz="1600" dirty="0"/>
          </a:p>
          <a:p>
            <a:r>
              <a:rPr lang="en-US" sz="1600" dirty="0"/>
              <a:t>He called them his “mighty ones”</a:t>
            </a:r>
          </a:p>
          <a:p>
            <a:r>
              <a:rPr lang="en-US" sz="1600" dirty="0"/>
              <a:t>Found in 1 Chronicles 11</a:t>
            </a:r>
          </a:p>
        </p:txBody>
      </p:sp>
      <p:sp>
        <p:nvSpPr>
          <p:cNvPr id="6" name="TextBox 5"/>
          <p:cNvSpPr txBox="1"/>
          <p:nvPr/>
        </p:nvSpPr>
        <p:spPr>
          <a:xfrm>
            <a:off x="9396258" y="6396335"/>
            <a:ext cx="3177766" cy="461665"/>
          </a:xfrm>
          <a:prstGeom prst="rect">
            <a:avLst/>
          </a:prstGeom>
          <a:noFill/>
        </p:spPr>
        <p:txBody>
          <a:bodyPr wrap="square" rtlCol="0">
            <a:spAutoFit/>
          </a:bodyPr>
          <a:lstStyle/>
          <a:p>
            <a:r>
              <a:rPr lang="en-US" sz="1200" dirty="0"/>
              <a:t>W. Cleon Skousen</a:t>
            </a:r>
          </a:p>
          <a:p>
            <a:r>
              <a:rPr lang="en-US" sz="1200" i="1" dirty="0"/>
              <a:t>The Fourth Thousand Years</a:t>
            </a:r>
            <a:r>
              <a:rPr lang="en-US" sz="1200" dirty="0"/>
              <a:t> pp. 98-100</a:t>
            </a:r>
            <a:endParaRPr lang="en-US" sz="1200" i="1" dirty="0"/>
          </a:p>
        </p:txBody>
      </p:sp>
    </p:spTree>
    <p:extLst>
      <p:ext uri="{BB962C8B-B14F-4D97-AF65-F5344CB8AC3E}">
        <p14:creationId xmlns:p14="http://schemas.microsoft.com/office/powerpoint/2010/main" val="3232217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rcministries.files.wordpress.com/2013/05/bible-timeline-vari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968" y="105246"/>
            <a:ext cx="8218881" cy="657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470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236144"/>
          <a:ext cx="12191999" cy="662623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110557">
                  <a:extLst>
                    <a:ext uri="{9D8B030D-6E8A-4147-A177-3AD203B41FA5}">
                      <a16:colId xmlns:a16="http://schemas.microsoft.com/office/drawing/2014/main" val="20001"/>
                    </a:ext>
                  </a:extLst>
                </a:gridCol>
                <a:gridCol w="968721">
                  <a:extLst>
                    <a:ext uri="{9D8B030D-6E8A-4147-A177-3AD203B41FA5}">
                      <a16:colId xmlns:a16="http://schemas.microsoft.com/office/drawing/2014/main" val="20002"/>
                    </a:ext>
                  </a:extLst>
                </a:gridCol>
                <a:gridCol w="2100404">
                  <a:extLst>
                    <a:ext uri="{9D8B030D-6E8A-4147-A177-3AD203B41FA5}">
                      <a16:colId xmlns:a16="http://schemas.microsoft.com/office/drawing/2014/main" val="20003"/>
                    </a:ext>
                  </a:extLst>
                </a:gridCol>
                <a:gridCol w="1520982">
                  <a:extLst>
                    <a:ext uri="{9D8B030D-6E8A-4147-A177-3AD203B41FA5}">
                      <a16:colId xmlns:a16="http://schemas.microsoft.com/office/drawing/2014/main" val="20004"/>
                    </a:ext>
                  </a:extLst>
                </a:gridCol>
                <a:gridCol w="1204111">
                  <a:extLst>
                    <a:ext uri="{9D8B030D-6E8A-4147-A177-3AD203B41FA5}">
                      <a16:colId xmlns:a16="http://schemas.microsoft.com/office/drawing/2014/main" val="20005"/>
                    </a:ext>
                  </a:extLst>
                </a:gridCol>
                <a:gridCol w="1001164">
                  <a:extLst>
                    <a:ext uri="{9D8B030D-6E8A-4147-A177-3AD203B41FA5}">
                      <a16:colId xmlns:a16="http://schemas.microsoft.com/office/drawing/2014/main" val="20006"/>
                    </a:ext>
                  </a:extLst>
                </a:gridCol>
                <a:gridCol w="2762060">
                  <a:extLst>
                    <a:ext uri="{9D8B030D-6E8A-4147-A177-3AD203B41FA5}">
                      <a16:colId xmlns:a16="http://schemas.microsoft.com/office/drawing/2014/main" val="20007"/>
                    </a:ext>
                  </a:extLst>
                </a:gridCol>
              </a:tblGrid>
              <a:tr h="157078">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extLst>
                  <a:ext uri="{0D108BD9-81ED-4DB2-BD59-A6C34878D82A}">
                    <a16:rowId xmlns:a16="http://schemas.microsoft.com/office/drawing/2014/main" val="10000"/>
                  </a:ext>
                </a:extLst>
              </a:tr>
              <a:tr h="231252">
                <a:tc>
                  <a:txBody>
                    <a:bodyPr/>
                    <a:lstStyle/>
                    <a:p>
                      <a:r>
                        <a:rPr lang="en-US" sz="1300" dirty="0"/>
                        <a:t>Jeroboam</a:t>
                      </a:r>
                    </a:p>
                  </a:txBody>
                  <a:tcPr/>
                </a:tc>
                <a:tc>
                  <a:txBody>
                    <a:bodyPr/>
                    <a:lstStyle/>
                    <a:p>
                      <a:r>
                        <a:rPr lang="en-US" sz="1300" dirty="0"/>
                        <a:t>930-909 BC</a:t>
                      </a:r>
                    </a:p>
                  </a:txBody>
                  <a:tcPr/>
                </a:tc>
                <a:tc>
                  <a:txBody>
                    <a:bodyPr/>
                    <a:lstStyle/>
                    <a:p>
                      <a:r>
                        <a:rPr lang="en-US" sz="1300" dirty="0"/>
                        <a:t>22</a:t>
                      </a:r>
                    </a:p>
                  </a:txBody>
                  <a:tcPr/>
                </a:tc>
                <a:tc>
                  <a:txBody>
                    <a:bodyPr/>
                    <a:lstStyle/>
                    <a:p>
                      <a:r>
                        <a:rPr lang="en-US" sz="1300" dirty="0" err="1"/>
                        <a:t>Ahijah</a:t>
                      </a:r>
                      <a:r>
                        <a:rPr lang="en-US" sz="1300" dirty="0"/>
                        <a:t>, man of God </a:t>
                      </a:r>
                      <a:r>
                        <a:rPr lang="en-US" sz="1300" dirty="0" err="1"/>
                        <a:t>Iddo</a:t>
                      </a:r>
                      <a:endParaRPr lang="en-US" sz="1300" dirty="0"/>
                    </a:p>
                  </a:txBody>
                  <a:tcPr/>
                </a:tc>
                <a:tc>
                  <a:txBody>
                    <a:bodyPr/>
                    <a:lstStyle/>
                    <a:p>
                      <a:r>
                        <a:rPr lang="en-US" sz="1300" dirty="0" err="1"/>
                        <a:t>Rehoboam</a:t>
                      </a:r>
                      <a:endParaRPr lang="en-US" sz="1300" dirty="0"/>
                    </a:p>
                  </a:txBody>
                  <a:tcPr/>
                </a:tc>
                <a:tc>
                  <a:txBody>
                    <a:bodyPr/>
                    <a:lstStyle/>
                    <a:p>
                      <a:r>
                        <a:rPr lang="en-US" sz="1300" dirty="0"/>
                        <a:t>930-913 BC</a:t>
                      </a:r>
                    </a:p>
                  </a:txBody>
                  <a:tcPr/>
                </a:tc>
                <a:tc>
                  <a:txBody>
                    <a:bodyPr/>
                    <a:lstStyle/>
                    <a:p>
                      <a:r>
                        <a:rPr lang="en-US" sz="1300" dirty="0"/>
                        <a:t>17</a:t>
                      </a:r>
                    </a:p>
                  </a:txBody>
                  <a:tcPr/>
                </a:tc>
                <a:tc>
                  <a:txBody>
                    <a:bodyPr/>
                    <a:lstStyle/>
                    <a:p>
                      <a:r>
                        <a:rPr lang="en-US" sz="1300" dirty="0"/>
                        <a:t>Shemaiah, </a:t>
                      </a:r>
                      <a:r>
                        <a:rPr lang="en-US" sz="1300" dirty="0" err="1"/>
                        <a:t>Iddo</a:t>
                      </a:r>
                      <a:endParaRPr lang="en-US" sz="1300" dirty="0"/>
                    </a:p>
                  </a:txBody>
                  <a:tcPr/>
                </a:tc>
                <a:extLst>
                  <a:ext uri="{0D108BD9-81ED-4DB2-BD59-A6C34878D82A}">
                    <a16:rowId xmlns:a16="http://schemas.microsoft.com/office/drawing/2014/main" val="10001"/>
                  </a:ext>
                </a:extLst>
              </a:tr>
              <a:tr h="231252">
                <a:tc>
                  <a:txBody>
                    <a:bodyPr/>
                    <a:lstStyle/>
                    <a:p>
                      <a:r>
                        <a:rPr lang="en-US" sz="1300" dirty="0" err="1"/>
                        <a:t>Nadab</a:t>
                      </a:r>
                      <a:endParaRPr lang="en-US" sz="1300" dirty="0"/>
                    </a:p>
                  </a:txBody>
                  <a:tcPr/>
                </a:tc>
                <a:tc>
                  <a:txBody>
                    <a:bodyPr/>
                    <a:lstStyle/>
                    <a:p>
                      <a:r>
                        <a:rPr lang="en-US" sz="1300" dirty="0"/>
                        <a:t>909-908 BC</a:t>
                      </a:r>
                    </a:p>
                  </a:txBody>
                  <a:tcPr/>
                </a:tc>
                <a:tc>
                  <a:txBody>
                    <a:bodyPr/>
                    <a:lstStyle/>
                    <a:p>
                      <a:r>
                        <a:rPr lang="en-US" sz="1300" dirty="0"/>
                        <a:t>2</a:t>
                      </a:r>
                    </a:p>
                  </a:txBody>
                  <a:tcPr/>
                </a:tc>
                <a:tc>
                  <a:txBody>
                    <a:bodyPr/>
                    <a:lstStyle/>
                    <a:p>
                      <a:endParaRPr lang="en-US" sz="1300" dirty="0"/>
                    </a:p>
                  </a:txBody>
                  <a:tcPr/>
                </a:tc>
                <a:tc>
                  <a:txBody>
                    <a:bodyPr/>
                    <a:lstStyle/>
                    <a:p>
                      <a:r>
                        <a:rPr lang="en-US" sz="1300" dirty="0" err="1"/>
                        <a:t>Abijam</a:t>
                      </a:r>
                      <a:r>
                        <a:rPr lang="en-US" sz="1300" dirty="0"/>
                        <a:t>/</a:t>
                      </a:r>
                      <a:r>
                        <a:rPr lang="en-US" sz="1300" dirty="0" err="1"/>
                        <a:t>Abijah</a:t>
                      </a:r>
                      <a:endParaRPr lang="en-US" sz="1300" dirty="0"/>
                    </a:p>
                  </a:txBody>
                  <a:tcPr/>
                </a:tc>
                <a:tc>
                  <a:txBody>
                    <a:bodyPr/>
                    <a:lstStyle/>
                    <a:p>
                      <a:r>
                        <a:rPr lang="en-US" sz="1300" dirty="0"/>
                        <a:t>913-910 BC</a:t>
                      </a:r>
                    </a:p>
                  </a:txBody>
                  <a:tcPr/>
                </a:tc>
                <a:tc>
                  <a:txBody>
                    <a:bodyPr/>
                    <a:lstStyle/>
                    <a:p>
                      <a:r>
                        <a:rPr lang="en-US" sz="1300" dirty="0"/>
                        <a:t>3</a:t>
                      </a:r>
                    </a:p>
                  </a:txBody>
                  <a:tcPr/>
                </a:tc>
                <a:tc>
                  <a:txBody>
                    <a:bodyPr/>
                    <a:lstStyle/>
                    <a:p>
                      <a:r>
                        <a:rPr lang="en-US" sz="1300" dirty="0" err="1"/>
                        <a:t>Iddo</a:t>
                      </a:r>
                      <a:endParaRPr lang="en-US" sz="1300" dirty="0"/>
                    </a:p>
                  </a:txBody>
                  <a:tcPr/>
                </a:tc>
                <a:extLst>
                  <a:ext uri="{0D108BD9-81ED-4DB2-BD59-A6C34878D82A}">
                    <a16:rowId xmlns:a16="http://schemas.microsoft.com/office/drawing/2014/main" val="10002"/>
                  </a:ext>
                </a:extLst>
              </a:tr>
              <a:tr h="231252">
                <a:tc>
                  <a:txBody>
                    <a:bodyPr/>
                    <a:lstStyle/>
                    <a:p>
                      <a:r>
                        <a:rPr lang="en-US" sz="1300" dirty="0" err="1"/>
                        <a:t>Baasha</a:t>
                      </a:r>
                      <a:endParaRPr lang="en-US" sz="1300" dirty="0"/>
                    </a:p>
                  </a:txBody>
                  <a:tcPr/>
                </a:tc>
                <a:tc>
                  <a:txBody>
                    <a:bodyPr/>
                    <a:lstStyle/>
                    <a:p>
                      <a:r>
                        <a:rPr lang="en-US" sz="1300" dirty="0"/>
                        <a:t>908-886 BC</a:t>
                      </a:r>
                    </a:p>
                  </a:txBody>
                  <a:tcPr/>
                </a:tc>
                <a:tc>
                  <a:txBody>
                    <a:bodyPr/>
                    <a:lstStyle/>
                    <a:p>
                      <a:r>
                        <a:rPr lang="en-US" sz="1300" dirty="0"/>
                        <a:t>24</a:t>
                      </a:r>
                    </a:p>
                  </a:txBody>
                  <a:tcPr/>
                </a:tc>
                <a:tc>
                  <a:txBody>
                    <a:bodyPr/>
                    <a:lstStyle/>
                    <a:p>
                      <a:r>
                        <a:rPr lang="en-US" sz="1300" dirty="0"/>
                        <a:t>Jehu</a:t>
                      </a:r>
                    </a:p>
                  </a:txBody>
                  <a:tcPr/>
                </a:tc>
                <a:tc>
                  <a:txBody>
                    <a:bodyPr/>
                    <a:lstStyle/>
                    <a:p>
                      <a:r>
                        <a:rPr lang="en-US" sz="1300" dirty="0">
                          <a:solidFill>
                            <a:srgbClr val="FF0000"/>
                          </a:solidFill>
                        </a:rPr>
                        <a:t>Asa</a:t>
                      </a:r>
                    </a:p>
                  </a:txBody>
                  <a:tcPr/>
                </a:tc>
                <a:tc>
                  <a:txBody>
                    <a:bodyPr/>
                    <a:lstStyle/>
                    <a:p>
                      <a:r>
                        <a:rPr lang="en-US" sz="1300" dirty="0">
                          <a:solidFill>
                            <a:schemeClr val="tx1"/>
                          </a:solidFill>
                        </a:rPr>
                        <a:t>910-869 BC</a:t>
                      </a:r>
                    </a:p>
                  </a:txBody>
                  <a:tcPr/>
                </a:tc>
                <a:tc>
                  <a:txBody>
                    <a:bodyPr/>
                    <a:lstStyle/>
                    <a:p>
                      <a:r>
                        <a:rPr lang="en-US" sz="1300" dirty="0"/>
                        <a:t>41</a:t>
                      </a:r>
                    </a:p>
                  </a:txBody>
                  <a:tcPr/>
                </a:tc>
                <a:tc>
                  <a:txBody>
                    <a:bodyPr/>
                    <a:lstStyle/>
                    <a:p>
                      <a:r>
                        <a:rPr lang="en-US" sz="1300" dirty="0" err="1"/>
                        <a:t>Azariah</a:t>
                      </a:r>
                      <a:r>
                        <a:rPr lang="en-US" sz="1300" dirty="0"/>
                        <a:t>, </a:t>
                      </a:r>
                      <a:r>
                        <a:rPr lang="en-US" sz="1300" dirty="0" err="1"/>
                        <a:t>Hanani</a:t>
                      </a:r>
                      <a:endParaRPr lang="en-US" sz="1300" dirty="0"/>
                    </a:p>
                  </a:txBody>
                  <a:tcPr/>
                </a:tc>
                <a:extLst>
                  <a:ext uri="{0D108BD9-81ED-4DB2-BD59-A6C34878D82A}">
                    <a16:rowId xmlns:a16="http://schemas.microsoft.com/office/drawing/2014/main" val="10003"/>
                  </a:ext>
                </a:extLst>
              </a:tr>
              <a:tr h="231252">
                <a:tc>
                  <a:txBody>
                    <a:bodyPr/>
                    <a:lstStyle/>
                    <a:p>
                      <a:r>
                        <a:rPr lang="en-US" sz="1300" dirty="0" err="1"/>
                        <a:t>Elah</a:t>
                      </a:r>
                      <a:endParaRPr lang="en-US" sz="1300" dirty="0"/>
                    </a:p>
                  </a:txBody>
                  <a:tcPr/>
                </a:tc>
                <a:tc>
                  <a:txBody>
                    <a:bodyPr/>
                    <a:lstStyle/>
                    <a:p>
                      <a:r>
                        <a:rPr lang="en-US" sz="1300" dirty="0"/>
                        <a:t>886-895 BC</a:t>
                      </a:r>
                    </a:p>
                  </a:txBody>
                  <a:tcPr/>
                </a:tc>
                <a:tc>
                  <a:txBody>
                    <a:bodyPr/>
                    <a:lstStyle/>
                    <a:p>
                      <a:r>
                        <a:rPr lang="en-US" sz="1300" dirty="0"/>
                        <a:t>2</a:t>
                      </a:r>
                    </a:p>
                  </a:txBody>
                  <a:tcPr/>
                </a:tc>
                <a:tc>
                  <a:txBody>
                    <a:bodyPr/>
                    <a:lstStyle/>
                    <a:p>
                      <a:endParaRPr lang="en-US" sz="1300" dirty="0"/>
                    </a:p>
                  </a:txBody>
                  <a:tcPr/>
                </a:tc>
                <a:tc>
                  <a:txBody>
                    <a:bodyPr/>
                    <a:lstStyle/>
                    <a:p>
                      <a:r>
                        <a:rPr lang="en-US" sz="1300" dirty="0">
                          <a:solidFill>
                            <a:srgbClr val="FF0000"/>
                          </a:solidFill>
                        </a:rPr>
                        <a:t>Jehoshaphat</a:t>
                      </a:r>
                    </a:p>
                  </a:txBody>
                  <a:tcPr/>
                </a:tc>
                <a:tc>
                  <a:txBody>
                    <a:bodyPr/>
                    <a:lstStyle/>
                    <a:p>
                      <a:r>
                        <a:rPr lang="en-US" sz="1300" dirty="0">
                          <a:solidFill>
                            <a:schemeClr val="tx1"/>
                          </a:solidFill>
                        </a:rPr>
                        <a:t>872-848 BC</a:t>
                      </a:r>
                    </a:p>
                  </a:txBody>
                  <a:tcPr/>
                </a:tc>
                <a:tc>
                  <a:txBody>
                    <a:bodyPr/>
                    <a:lstStyle/>
                    <a:p>
                      <a:r>
                        <a:rPr lang="en-US" sz="1300" dirty="0"/>
                        <a:t>25</a:t>
                      </a:r>
                    </a:p>
                  </a:txBody>
                  <a:tcPr/>
                </a:tc>
                <a:tc>
                  <a:txBody>
                    <a:bodyPr/>
                    <a:lstStyle/>
                    <a:p>
                      <a:r>
                        <a:rPr lang="en-US" sz="1300" dirty="0" err="1"/>
                        <a:t>Jehaziel</a:t>
                      </a:r>
                      <a:endParaRPr lang="en-US" sz="1300" dirty="0"/>
                    </a:p>
                  </a:txBody>
                  <a:tcPr/>
                </a:tc>
                <a:extLst>
                  <a:ext uri="{0D108BD9-81ED-4DB2-BD59-A6C34878D82A}">
                    <a16:rowId xmlns:a16="http://schemas.microsoft.com/office/drawing/2014/main" val="10004"/>
                  </a:ext>
                </a:extLst>
              </a:tr>
              <a:tr h="231252">
                <a:tc>
                  <a:txBody>
                    <a:bodyPr/>
                    <a:lstStyle/>
                    <a:p>
                      <a:r>
                        <a:rPr lang="en-US" sz="1300" dirty="0" err="1"/>
                        <a:t>Zimri</a:t>
                      </a:r>
                      <a:r>
                        <a:rPr lang="en-US" sz="1300" dirty="0"/>
                        <a:t>, </a:t>
                      </a:r>
                      <a:r>
                        <a:rPr lang="en-US" sz="1300" dirty="0" err="1"/>
                        <a:t>Tibni</a:t>
                      </a:r>
                      <a:r>
                        <a:rPr lang="en-US" sz="1300" dirty="0"/>
                        <a:t>, </a:t>
                      </a:r>
                      <a:r>
                        <a:rPr lang="en-US" sz="1300" dirty="0" err="1"/>
                        <a:t>Omri</a:t>
                      </a:r>
                      <a:endParaRPr lang="en-US" sz="1300" dirty="0"/>
                    </a:p>
                  </a:txBody>
                  <a:tcPr/>
                </a:tc>
                <a:tc>
                  <a:txBody>
                    <a:bodyPr/>
                    <a:lstStyle/>
                    <a:p>
                      <a:r>
                        <a:rPr lang="en-US" sz="1300" dirty="0"/>
                        <a:t>885 BC</a:t>
                      </a:r>
                    </a:p>
                  </a:txBody>
                  <a:tcPr/>
                </a:tc>
                <a:tc>
                  <a:txBody>
                    <a:bodyPr/>
                    <a:lstStyle/>
                    <a:p>
                      <a:r>
                        <a:rPr lang="en-US" sz="1300" dirty="0"/>
                        <a:t>7 days, 12</a:t>
                      </a:r>
                    </a:p>
                  </a:txBody>
                  <a:tcPr/>
                </a:tc>
                <a:tc>
                  <a:txBody>
                    <a:bodyPr/>
                    <a:lstStyle/>
                    <a:p>
                      <a:endParaRPr lang="en-US" sz="1300" dirty="0"/>
                    </a:p>
                  </a:txBody>
                  <a:tcPr/>
                </a:tc>
                <a:tc>
                  <a:txBody>
                    <a:bodyPr/>
                    <a:lstStyle/>
                    <a:p>
                      <a:r>
                        <a:rPr lang="en-US" sz="1300" dirty="0" err="1"/>
                        <a:t>Jehoran</a:t>
                      </a:r>
                      <a:endParaRPr lang="en-US" sz="1300" dirty="0"/>
                    </a:p>
                  </a:txBody>
                  <a:tcPr/>
                </a:tc>
                <a:tc>
                  <a:txBody>
                    <a:bodyPr/>
                    <a:lstStyle/>
                    <a:p>
                      <a:r>
                        <a:rPr lang="en-US" sz="1300" dirty="0"/>
                        <a:t>848-841 BC</a:t>
                      </a:r>
                    </a:p>
                  </a:txBody>
                  <a:tcPr/>
                </a:tc>
                <a:tc>
                  <a:txBody>
                    <a:bodyPr/>
                    <a:lstStyle/>
                    <a:p>
                      <a:r>
                        <a:rPr lang="en-US" sz="1300" dirty="0"/>
                        <a:t>8</a:t>
                      </a:r>
                    </a:p>
                  </a:txBody>
                  <a:tcPr/>
                </a:tc>
                <a:tc>
                  <a:txBody>
                    <a:bodyPr/>
                    <a:lstStyle/>
                    <a:p>
                      <a:r>
                        <a:rPr lang="en-US" sz="1300" dirty="0"/>
                        <a:t>Obadiah ?</a:t>
                      </a:r>
                    </a:p>
                  </a:txBody>
                  <a:tcPr/>
                </a:tc>
                <a:extLst>
                  <a:ext uri="{0D108BD9-81ED-4DB2-BD59-A6C34878D82A}">
                    <a16:rowId xmlns:a16="http://schemas.microsoft.com/office/drawing/2014/main" val="10005"/>
                  </a:ext>
                </a:extLst>
              </a:tr>
              <a:tr h="231252">
                <a:tc>
                  <a:txBody>
                    <a:bodyPr/>
                    <a:lstStyle/>
                    <a:p>
                      <a:r>
                        <a:rPr lang="en-US" sz="1300" dirty="0"/>
                        <a:t>Ahab</a:t>
                      </a:r>
                    </a:p>
                  </a:txBody>
                  <a:tcPr/>
                </a:tc>
                <a:tc>
                  <a:txBody>
                    <a:bodyPr/>
                    <a:lstStyle/>
                    <a:p>
                      <a:r>
                        <a:rPr lang="en-US" sz="1300" dirty="0"/>
                        <a:t>874-853 BC</a:t>
                      </a:r>
                    </a:p>
                  </a:txBody>
                  <a:tcPr/>
                </a:tc>
                <a:tc>
                  <a:txBody>
                    <a:bodyPr/>
                    <a:lstStyle/>
                    <a:p>
                      <a:r>
                        <a:rPr lang="en-US" sz="1300" dirty="0"/>
                        <a:t>22</a:t>
                      </a:r>
                    </a:p>
                  </a:txBody>
                  <a:tcPr/>
                </a:tc>
                <a:tc>
                  <a:txBody>
                    <a:bodyPr/>
                    <a:lstStyle/>
                    <a:p>
                      <a:r>
                        <a:rPr lang="en-US" sz="1300" dirty="0"/>
                        <a:t>Elijah, </a:t>
                      </a:r>
                      <a:r>
                        <a:rPr lang="en-US" sz="1300" dirty="0" err="1"/>
                        <a:t>Michaiah</a:t>
                      </a:r>
                      <a:endParaRPr lang="en-US" sz="1300" dirty="0"/>
                    </a:p>
                  </a:txBody>
                  <a:tcPr/>
                </a:tc>
                <a:tc>
                  <a:txBody>
                    <a:bodyPr/>
                    <a:lstStyle/>
                    <a:p>
                      <a:r>
                        <a:rPr lang="en-US" sz="1300" dirty="0" err="1"/>
                        <a:t>Ahazaih</a:t>
                      </a:r>
                      <a:endParaRPr lang="en-US" sz="1300" dirty="0"/>
                    </a:p>
                  </a:txBody>
                  <a:tcPr/>
                </a:tc>
                <a:tc>
                  <a:txBody>
                    <a:bodyPr/>
                    <a:lstStyle/>
                    <a:p>
                      <a:r>
                        <a:rPr lang="en-US" sz="1300" dirty="0"/>
                        <a:t>841 BC</a:t>
                      </a:r>
                    </a:p>
                  </a:txBody>
                  <a:tcPr/>
                </a:tc>
                <a:tc>
                  <a:txBody>
                    <a:bodyPr/>
                    <a:lstStyle/>
                    <a:p>
                      <a:r>
                        <a:rPr lang="en-US" sz="1300" dirty="0"/>
                        <a:t>1</a:t>
                      </a:r>
                    </a:p>
                  </a:txBody>
                  <a:tcPr/>
                </a:tc>
                <a:tc>
                  <a:txBody>
                    <a:bodyPr/>
                    <a:lstStyle/>
                    <a:p>
                      <a:endParaRPr lang="en-US" sz="1300" dirty="0"/>
                    </a:p>
                  </a:txBody>
                  <a:tcPr/>
                </a:tc>
                <a:extLst>
                  <a:ext uri="{0D108BD9-81ED-4DB2-BD59-A6C34878D82A}">
                    <a16:rowId xmlns:a16="http://schemas.microsoft.com/office/drawing/2014/main" val="10006"/>
                  </a:ext>
                </a:extLst>
              </a:tr>
              <a:tr h="231252">
                <a:tc>
                  <a:txBody>
                    <a:bodyPr/>
                    <a:lstStyle/>
                    <a:p>
                      <a:r>
                        <a:rPr lang="en-US" sz="1300" dirty="0" err="1"/>
                        <a:t>Ahaziah</a:t>
                      </a:r>
                      <a:endParaRPr lang="en-US" sz="1300" dirty="0"/>
                    </a:p>
                  </a:txBody>
                  <a:tcPr/>
                </a:tc>
                <a:tc>
                  <a:txBody>
                    <a:bodyPr/>
                    <a:lstStyle/>
                    <a:p>
                      <a:r>
                        <a:rPr lang="en-US" sz="1300" dirty="0"/>
                        <a:t>853-852</a:t>
                      </a:r>
                    </a:p>
                  </a:txBody>
                  <a:tcPr/>
                </a:tc>
                <a:tc>
                  <a:txBody>
                    <a:bodyPr/>
                    <a:lstStyle/>
                    <a:p>
                      <a:r>
                        <a:rPr lang="en-US" sz="1300" dirty="0"/>
                        <a:t>2</a:t>
                      </a:r>
                    </a:p>
                  </a:txBody>
                  <a:tcPr/>
                </a:tc>
                <a:tc>
                  <a:txBody>
                    <a:bodyPr/>
                    <a:lstStyle/>
                    <a:p>
                      <a:r>
                        <a:rPr lang="en-US" sz="1300" dirty="0"/>
                        <a:t>Elijah</a:t>
                      </a:r>
                    </a:p>
                  </a:txBody>
                  <a:tcPr/>
                </a:tc>
                <a:tc>
                  <a:txBody>
                    <a:bodyPr/>
                    <a:lstStyle/>
                    <a:p>
                      <a:r>
                        <a:rPr lang="en-US" sz="1300" dirty="0" err="1"/>
                        <a:t>Athaliah</a:t>
                      </a:r>
                      <a:endParaRPr lang="en-US" sz="1300" dirty="0"/>
                    </a:p>
                  </a:txBody>
                  <a:tcPr/>
                </a:tc>
                <a:tc>
                  <a:txBody>
                    <a:bodyPr/>
                    <a:lstStyle/>
                    <a:p>
                      <a:r>
                        <a:rPr lang="en-US" sz="1300" dirty="0"/>
                        <a:t>841-835 BC</a:t>
                      </a:r>
                    </a:p>
                  </a:txBody>
                  <a:tcPr/>
                </a:tc>
                <a:tc>
                  <a:txBody>
                    <a:bodyPr/>
                    <a:lstStyle/>
                    <a:p>
                      <a:r>
                        <a:rPr lang="en-US" sz="1300" dirty="0"/>
                        <a:t>6</a:t>
                      </a:r>
                    </a:p>
                  </a:txBody>
                  <a:tcPr/>
                </a:tc>
                <a:tc>
                  <a:txBody>
                    <a:bodyPr/>
                    <a:lstStyle/>
                    <a:p>
                      <a:endParaRPr lang="en-US" sz="1300" dirty="0"/>
                    </a:p>
                  </a:txBody>
                  <a:tcPr/>
                </a:tc>
                <a:extLst>
                  <a:ext uri="{0D108BD9-81ED-4DB2-BD59-A6C34878D82A}">
                    <a16:rowId xmlns:a16="http://schemas.microsoft.com/office/drawing/2014/main" val="10007"/>
                  </a:ext>
                </a:extLst>
              </a:tr>
              <a:tr h="231252">
                <a:tc>
                  <a:txBody>
                    <a:bodyPr/>
                    <a:lstStyle/>
                    <a:p>
                      <a:r>
                        <a:rPr lang="en-US" sz="1300" dirty="0" err="1"/>
                        <a:t>Jehoram</a:t>
                      </a:r>
                      <a:r>
                        <a:rPr lang="en-US" sz="1300" dirty="0"/>
                        <a:t>/</a:t>
                      </a:r>
                      <a:r>
                        <a:rPr lang="en-US" sz="1300" dirty="0" err="1"/>
                        <a:t>Joram</a:t>
                      </a:r>
                      <a:endParaRPr lang="en-US" sz="1300" dirty="0"/>
                    </a:p>
                  </a:txBody>
                  <a:tcPr/>
                </a:tc>
                <a:tc>
                  <a:txBody>
                    <a:bodyPr/>
                    <a:lstStyle/>
                    <a:p>
                      <a:r>
                        <a:rPr lang="en-US" sz="1300" dirty="0"/>
                        <a:t>852-841 BC</a:t>
                      </a:r>
                    </a:p>
                  </a:txBody>
                  <a:tcPr/>
                </a:tc>
                <a:tc>
                  <a:txBody>
                    <a:bodyPr/>
                    <a:lstStyle/>
                    <a:p>
                      <a:r>
                        <a:rPr lang="en-US" sz="1300" dirty="0"/>
                        <a:t>12</a:t>
                      </a:r>
                    </a:p>
                  </a:txBody>
                  <a:tcPr/>
                </a:tc>
                <a:tc>
                  <a:txBody>
                    <a:bodyPr/>
                    <a:lstStyle/>
                    <a:p>
                      <a:r>
                        <a:rPr lang="en-US" sz="1300" dirty="0"/>
                        <a:t>Elisha</a:t>
                      </a:r>
                    </a:p>
                  </a:txBody>
                  <a:tcPr/>
                </a:tc>
                <a:tc>
                  <a:txBody>
                    <a:bodyPr/>
                    <a:lstStyle/>
                    <a:p>
                      <a:r>
                        <a:rPr lang="en-US" sz="1300" dirty="0">
                          <a:solidFill>
                            <a:srgbClr val="FF0000"/>
                          </a:solidFill>
                        </a:rPr>
                        <a:t>Jehoash/</a:t>
                      </a:r>
                      <a:r>
                        <a:rPr lang="en-US" sz="1300" dirty="0" err="1">
                          <a:solidFill>
                            <a:srgbClr val="FF0000"/>
                          </a:solidFill>
                        </a:rPr>
                        <a:t>Joash</a:t>
                      </a:r>
                      <a:endParaRPr lang="en-US" sz="1300" dirty="0">
                        <a:solidFill>
                          <a:srgbClr val="FF0000"/>
                        </a:solidFill>
                      </a:endParaRPr>
                    </a:p>
                  </a:txBody>
                  <a:tcPr/>
                </a:tc>
                <a:tc>
                  <a:txBody>
                    <a:bodyPr/>
                    <a:lstStyle/>
                    <a:p>
                      <a:r>
                        <a:rPr lang="en-US" sz="1300" dirty="0">
                          <a:solidFill>
                            <a:schemeClr val="tx1"/>
                          </a:solidFill>
                        </a:rPr>
                        <a:t>835-796 BC</a:t>
                      </a:r>
                    </a:p>
                  </a:txBody>
                  <a:tcPr/>
                </a:tc>
                <a:tc>
                  <a:txBody>
                    <a:bodyPr/>
                    <a:lstStyle/>
                    <a:p>
                      <a:r>
                        <a:rPr lang="en-US" sz="1300" dirty="0"/>
                        <a:t>40</a:t>
                      </a:r>
                    </a:p>
                  </a:txBody>
                  <a:tcPr/>
                </a:tc>
                <a:tc>
                  <a:txBody>
                    <a:bodyPr/>
                    <a:lstStyle/>
                    <a:p>
                      <a:r>
                        <a:rPr lang="en-US" sz="1300" dirty="0"/>
                        <a:t>Joel</a:t>
                      </a:r>
                    </a:p>
                  </a:txBody>
                  <a:tcPr/>
                </a:tc>
                <a:extLst>
                  <a:ext uri="{0D108BD9-81ED-4DB2-BD59-A6C34878D82A}">
                    <a16:rowId xmlns:a16="http://schemas.microsoft.com/office/drawing/2014/main" val="10008"/>
                  </a:ext>
                </a:extLst>
              </a:tr>
              <a:tr h="231252">
                <a:tc>
                  <a:txBody>
                    <a:bodyPr/>
                    <a:lstStyle/>
                    <a:p>
                      <a:r>
                        <a:rPr lang="en-US" sz="1300" dirty="0"/>
                        <a:t>Jehu</a:t>
                      </a:r>
                    </a:p>
                  </a:txBody>
                  <a:tcPr/>
                </a:tc>
                <a:tc>
                  <a:txBody>
                    <a:bodyPr/>
                    <a:lstStyle/>
                    <a:p>
                      <a:r>
                        <a:rPr lang="en-US" sz="1300" dirty="0"/>
                        <a:t>841-814 BC</a:t>
                      </a:r>
                    </a:p>
                  </a:txBody>
                  <a:tcPr/>
                </a:tc>
                <a:tc>
                  <a:txBody>
                    <a:bodyPr/>
                    <a:lstStyle/>
                    <a:p>
                      <a:r>
                        <a:rPr lang="en-US" sz="1300" dirty="0"/>
                        <a:t>28</a:t>
                      </a:r>
                    </a:p>
                  </a:txBody>
                  <a:tcPr/>
                </a:tc>
                <a:tc>
                  <a:txBody>
                    <a:bodyPr/>
                    <a:lstStyle/>
                    <a:p>
                      <a:r>
                        <a:rPr lang="en-US" sz="1300" dirty="0"/>
                        <a:t>Elisha</a:t>
                      </a:r>
                    </a:p>
                  </a:txBody>
                  <a:tcPr/>
                </a:tc>
                <a:tc>
                  <a:txBody>
                    <a:bodyPr/>
                    <a:lstStyle/>
                    <a:p>
                      <a:r>
                        <a:rPr lang="en-US" sz="1300" dirty="0" err="1">
                          <a:solidFill>
                            <a:srgbClr val="FF0000"/>
                          </a:solidFill>
                        </a:rPr>
                        <a:t>Amaziah</a:t>
                      </a:r>
                      <a:endParaRPr lang="en-US" sz="1300" dirty="0">
                        <a:solidFill>
                          <a:srgbClr val="FF0000"/>
                        </a:solidFill>
                      </a:endParaRPr>
                    </a:p>
                  </a:txBody>
                  <a:tcPr/>
                </a:tc>
                <a:tc>
                  <a:txBody>
                    <a:bodyPr/>
                    <a:lstStyle/>
                    <a:p>
                      <a:r>
                        <a:rPr lang="en-US" sz="1300" b="0" dirty="0">
                          <a:solidFill>
                            <a:schemeClr val="tx1"/>
                          </a:solidFill>
                        </a:rPr>
                        <a:t>796-767 BC</a:t>
                      </a:r>
                    </a:p>
                  </a:txBody>
                  <a:tcPr/>
                </a:tc>
                <a:tc>
                  <a:txBody>
                    <a:bodyPr/>
                    <a:lstStyle/>
                    <a:p>
                      <a:r>
                        <a:rPr lang="en-US" sz="1300" dirty="0"/>
                        <a:t>29</a:t>
                      </a:r>
                    </a:p>
                  </a:txBody>
                  <a:tcPr/>
                </a:tc>
                <a:tc>
                  <a:txBody>
                    <a:bodyPr/>
                    <a:lstStyle/>
                    <a:p>
                      <a:r>
                        <a:rPr lang="en-US" sz="1300" dirty="0"/>
                        <a:t>Joel</a:t>
                      </a:r>
                    </a:p>
                  </a:txBody>
                  <a:tcPr/>
                </a:tc>
                <a:extLst>
                  <a:ext uri="{0D108BD9-81ED-4DB2-BD59-A6C34878D82A}">
                    <a16:rowId xmlns:a16="http://schemas.microsoft.com/office/drawing/2014/main" val="10009"/>
                  </a:ext>
                </a:extLst>
              </a:tr>
              <a:tr h="231252">
                <a:tc>
                  <a:txBody>
                    <a:bodyPr/>
                    <a:lstStyle/>
                    <a:p>
                      <a:r>
                        <a:rPr lang="en-US" sz="1300" dirty="0" err="1"/>
                        <a:t>Jehoahaz</a:t>
                      </a:r>
                      <a:endParaRPr lang="en-US" sz="1300" dirty="0"/>
                    </a:p>
                  </a:txBody>
                  <a:tcPr/>
                </a:tc>
                <a:tc>
                  <a:txBody>
                    <a:bodyPr/>
                    <a:lstStyle/>
                    <a:p>
                      <a:r>
                        <a:rPr lang="en-US" sz="1300" dirty="0"/>
                        <a:t>814-798 BC</a:t>
                      </a:r>
                    </a:p>
                  </a:txBody>
                  <a:tcPr/>
                </a:tc>
                <a:tc>
                  <a:txBody>
                    <a:bodyPr/>
                    <a:lstStyle/>
                    <a:p>
                      <a:r>
                        <a:rPr lang="en-US" sz="1300" dirty="0"/>
                        <a:t>17</a:t>
                      </a:r>
                    </a:p>
                  </a:txBody>
                  <a:tcPr/>
                </a:tc>
                <a:tc>
                  <a:txBody>
                    <a:bodyPr/>
                    <a:lstStyle/>
                    <a:p>
                      <a:r>
                        <a:rPr lang="en-US" sz="1300" dirty="0"/>
                        <a:t>Elisha</a:t>
                      </a:r>
                    </a:p>
                  </a:txBody>
                  <a:tcPr/>
                </a:tc>
                <a:tc>
                  <a:txBody>
                    <a:bodyPr/>
                    <a:lstStyle/>
                    <a:p>
                      <a:r>
                        <a:rPr lang="en-US" sz="1300" dirty="0" err="1">
                          <a:solidFill>
                            <a:srgbClr val="FF0000"/>
                          </a:solidFill>
                        </a:rPr>
                        <a:t>Azariah</a:t>
                      </a:r>
                      <a:r>
                        <a:rPr lang="en-US" sz="1300" dirty="0">
                          <a:solidFill>
                            <a:srgbClr val="FF0000"/>
                          </a:solidFill>
                        </a:rPr>
                        <a:t>/</a:t>
                      </a:r>
                      <a:r>
                        <a:rPr lang="en-US" sz="1300" dirty="0" err="1">
                          <a:solidFill>
                            <a:srgbClr val="FF0000"/>
                          </a:solidFill>
                        </a:rPr>
                        <a:t>Uzziah</a:t>
                      </a:r>
                      <a:endParaRPr lang="en-US" sz="1300" dirty="0">
                        <a:solidFill>
                          <a:srgbClr val="FF0000"/>
                        </a:solidFill>
                      </a:endParaRPr>
                    </a:p>
                  </a:txBody>
                  <a:tcPr/>
                </a:tc>
                <a:tc>
                  <a:txBody>
                    <a:bodyPr/>
                    <a:lstStyle/>
                    <a:p>
                      <a:r>
                        <a:rPr lang="en-US" sz="1300" dirty="0">
                          <a:solidFill>
                            <a:schemeClr val="tx1"/>
                          </a:solidFill>
                        </a:rPr>
                        <a:t>792-740 BC</a:t>
                      </a:r>
                    </a:p>
                  </a:txBody>
                  <a:tcPr/>
                </a:tc>
                <a:tc>
                  <a:txBody>
                    <a:bodyPr/>
                    <a:lstStyle/>
                    <a:p>
                      <a:r>
                        <a:rPr lang="en-US" sz="1300" dirty="0"/>
                        <a:t>52</a:t>
                      </a:r>
                    </a:p>
                  </a:txBody>
                  <a:tcPr/>
                </a:tc>
                <a:tc>
                  <a:txBody>
                    <a:bodyPr/>
                    <a:lstStyle/>
                    <a:p>
                      <a:r>
                        <a:rPr lang="en-US" sz="1300" dirty="0"/>
                        <a:t>Joel, Isaiah</a:t>
                      </a:r>
                    </a:p>
                  </a:txBody>
                  <a:tcPr/>
                </a:tc>
                <a:extLst>
                  <a:ext uri="{0D108BD9-81ED-4DB2-BD59-A6C34878D82A}">
                    <a16:rowId xmlns:a16="http://schemas.microsoft.com/office/drawing/2014/main" val="10010"/>
                  </a:ext>
                </a:extLst>
              </a:tr>
              <a:tr h="231252">
                <a:tc>
                  <a:txBody>
                    <a:bodyPr/>
                    <a:lstStyle/>
                    <a:p>
                      <a:r>
                        <a:rPr lang="en-US" sz="1300" dirty="0"/>
                        <a:t>Jehoash/</a:t>
                      </a:r>
                      <a:r>
                        <a:rPr lang="en-US" sz="1300" dirty="0" err="1"/>
                        <a:t>Joash</a:t>
                      </a:r>
                      <a:endParaRPr lang="en-US" sz="1300" dirty="0"/>
                    </a:p>
                  </a:txBody>
                  <a:tcPr/>
                </a:tc>
                <a:tc>
                  <a:txBody>
                    <a:bodyPr/>
                    <a:lstStyle/>
                    <a:p>
                      <a:r>
                        <a:rPr lang="en-US" sz="1300" dirty="0"/>
                        <a:t>798-782 BC</a:t>
                      </a:r>
                    </a:p>
                  </a:txBody>
                  <a:tcPr/>
                </a:tc>
                <a:tc>
                  <a:txBody>
                    <a:bodyPr/>
                    <a:lstStyle/>
                    <a:p>
                      <a:r>
                        <a:rPr lang="en-US" sz="1300" dirty="0"/>
                        <a:t>16</a:t>
                      </a:r>
                    </a:p>
                  </a:txBody>
                  <a:tcPr/>
                </a:tc>
                <a:tc>
                  <a:txBody>
                    <a:bodyPr/>
                    <a:lstStyle/>
                    <a:p>
                      <a:r>
                        <a:rPr lang="en-US" sz="1300" dirty="0"/>
                        <a:t>Elisha</a:t>
                      </a:r>
                    </a:p>
                    <a:p>
                      <a:r>
                        <a:rPr lang="en-US" sz="1300" dirty="0"/>
                        <a:t>Jonah</a:t>
                      </a:r>
                    </a:p>
                  </a:txBody>
                  <a:tcPr/>
                </a:tc>
                <a:tc>
                  <a:txBody>
                    <a:bodyPr/>
                    <a:lstStyle/>
                    <a:p>
                      <a:r>
                        <a:rPr lang="en-US" sz="1300" dirty="0" err="1">
                          <a:solidFill>
                            <a:srgbClr val="FF0000"/>
                          </a:solidFill>
                        </a:rPr>
                        <a:t>Jotham</a:t>
                      </a:r>
                      <a:endParaRPr lang="en-US" sz="1300" dirty="0">
                        <a:solidFill>
                          <a:srgbClr val="FF0000"/>
                        </a:solidFill>
                      </a:endParaRPr>
                    </a:p>
                  </a:txBody>
                  <a:tcPr/>
                </a:tc>
                <a:tc>
                  <a:txBody>
                    <a:bodyPr/>
                    <a:lstStyle/>
                    <a:p>
                      <a:r>
                        <a:rPr lang="en-US" sz="1300" dirty="0">
                          <a:solidFill>
                            <a:schemeClr val="tx1"/>
                          </a:solidFill>
                        </a:rPr>
                        <a:t>750-735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1"/>
                  </a:ext>
                </a:extLst>
              </a:tr>
              <a:tr h="231252">
                <a:tc>
                  <a:txBody>
                    <a:bodyPr/>
                    <a:lstStyle/>
                    <a:p>
                      <a:r>
                        <a:rPr lang="en-US" sz="1300" dirty="0"/>
                        <a:t>Jeroboam</a:t>
                      </a:r>
                      <a:r>
                        <a:rPr lang="en-US" sz="1300" baseline="0" dirty="0"/>
                        <a:t> II</a:t>
                      </a:r>
                      <a:endParaRPr lang="en-US" sz="1300" dirty="0"/>
                    </a:p>
                  </a:txBody>
                  <a:tcPr/>
                </a:tc>
                <a:tc>
                  <a:txBody>
                    <a:bodyPr/>
                    <a:lstStyle/>
                    <a:p>
                      <a:r>
                        <a:rPr lang="en-US" sz="1300" dirty="0"/>
                        <a:t>793-753 BC</a:t>
                      </a:r>
                    </a:p>
                  </a:txBody>
                  <a:tcPr/>
                </a:tc>
                <a:tc>
                  <a:txBody>
                    <a:bodyPr/>
                    <a:lstStyle/>
                    <a:p>
                      <a:r>
                        <a:rPr lang="en-US" sz="1300" dirty="0"/>
                        <a:t>41</a:t>
                      </a:r>
                    </a:p>
                  </a:txBody>
                  <a:tcPr/>
                </a:tc>
                <a:tc>
                  <a:txBody>
                    <a:bodyPr/>
                    <a:lstStyle/>
                    <a:p>
                      <a:r>
                        <a:rPr lang="en-US" sz="1300" dirty="0"/>
                        <a:t>Jonah, Amos,</a:t>
                      </a:r>
                      <a:r>
                        <a:rPr lang="en-US" sz="1300" baseline="0" dirty="0"/>
                        <a:t> Hosea</a:t>
                      </a:r>
                      <a:endParaRPr lang="en-US" sz="1300" dirty="0"/>
                    </a:p>
                  </a:txBody>
                  <a:tcPr/>
                </a:tc>
                <a:tc>
                  <a:txBody>
                    <a:bodyPr/>
                    <a:lstStyle/>
                    <a:p>
                      <a:r>
                        <a:rPr lang="en-US" sz="1300" dirty="0"/>
                        <a:t>Ahaz</a:t>
                      </a:r>
                    </a:p>
                  </a:txBody>
                  <a:tcPr/>
                </a:tc>
                <a:tc>
                  <a:txBody>
                    <a:bodyPr/>
                    <a:lstStyle/>
                    <a:p>
                      <a:r>
                        <a:rPr lang="en-US" sz="1300" dirty="0"/>
                        <a:t>735-715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2"/>
                  </a:ext>
                </a:extLst>
              </a:tr>
              <a:tr h="231252">
                <a:tc>
                  <a:txBody>
                    <a:bodyPr/>
                    <a:lstStyle/>
                    <a:p>
                      <a:r>
                        <a:rPr lang="en-US" sz="1300" dirty="0"/>
                        <a:t>Zechariah</a:t>
                      </a:r>
                    </a:p>
                  </a:txBody>
                  <a:tcPr/>
                </a:tc>
                <a:tc>
                  <a:txBody>
                    <a:bodyPr/>
                    <a:lstStyle/>
                    <a:p>
                      <a:r>
                        <a:rPr lang="en-US" sz="1300" dirty="0"/>
                        <a:t>753 BC</a:t>
                      </a:r>
                    </a:p>
                  </a:txBody>
                  <a:tcPr/>
                </a:tc>
                <a:tc>
                  <a:txBody>
                    <a:bodyPr/>
                    <a:lstStyle/>
                    <a:p>
                      <a:r>
                        <a:rPr lang="en-US" sz="1300" dirty="0"/>
                        <a:t>6 mon</a:t>
                      </a:r>
                    </a:p>
                  </a:txBody>
                  <a:tcPr/>
                </a:tc>
                <a:tc>
                  <a:txBody>
                    <a:bodyPr/>
                    <a:lstStyle/>
                    <a:p>
                      <a:r>
                        <a:rPr lang="en-US" sz="1300" dirty="0"/>
                        <a:t>Hosea</a:t>
                      </a:r>
                    </a:p>
                  </a:txBody>
                  <a:tcPr/>
                </a:tc>
                <a:tc>
                  <a:txBody>
                    <a:bodyPr/>
                    <a:lstStyle/>
                    <a:p>
                      <a:r>
                        <a:rPr lang="en-US" sz="1300" dirty="0">
                          <a:solidFill>
                            <a:srgbClr val="FF0000"/>
                          </a:solidFill>
                        </a:rPr>
                        <a:t>Hezekiah</a:t>
                      </a:r>
                    </a:p>
                  </a:txBody>
                  <a:tcPr/>
                </a:tc>
                <a:tc>
                  <a:txBody>
                    <a:bodyPr/>
                    <a:lstStyle/>
                    <a:p>
                      <a:r>
                        <a:rPr lang="en-US" sz="1300" dirty="0">
                          <a:solidFill>
                            <a:schemeClr val="tx1"/>
                          </a:solidFill>
                        </a:rPr>
                        <a:t>715-686 BC</a:t>
                      </a:r>
                    </a:p>
                  </a:txBody>
                  <a:tcPr/>
                </a:tc>
                <a:tc>
                  <a:txBody>
                    <a:bodyPr/>
                    <a:lstStyle/>
                    <a:p>
                      <a:r>
                        <a:rPr lang="en-US" sz="1300" dirty="0"/>
                        <a:t>29</a:t>
                      </a:r>
                    </a:p>
                  </a:txBody>
                  <a:tcPr/>
                </a:tc>
                <a:tc>
                  <a:txBody>
                    <a:bodyPr/>
                    <a:lstStyle/>
                    <a:p>
                      <a:r>
                        <a:rPr lang="en-US" sz="1300" dirty="0"/>
                        <a:t>Isaiah, Micah</a:t>
                      </a:r>
                    </a:p>
                  </a:txBody>
                  <a:tcPr/>
                </a:tc>
                <a:extLst>
                  <a:ext uri="{0D108BD9-81ED-4DB2-BD59-A6C34878D82A}">
                    <a16:rowId xmlns:a16="http://schemas.microsoft.com/office/drawing/2014/main" val="10013"/>
                  </a:ext>
                </a:extLst>
              </a:tr>
              <a:tr h="231252">
                <a:tc>
                  <a:txBody>
                    <a:bodyPr/>
                    <a:lstStyle/>
                    <a:p>
                      <a:r>
                        <a:rPr lang="en-US" sz="1300" dirty="0"/>
                        <a:t>Shallum</a:t>
                      </a:r>
                    </a:p>
                  </a:txBody>
                  <a:tcPr/>
                </a:tc>
                <a:tc>
                  <a:txBody>
                    <a:bodyPr/>
                    <a:lstStyle/>
                    <a:p>
                      <a:r>
                        <a:rPr lang="en-US" sz="1300" dirty="0"/>
                        <a:t>752 BC</a:t>
                      </a:r>
                    </a:p>
                  </a:txBody>
                  <a:tcPr/>
                </a:tc>
                <a:tc>
                  <a:txBody>
                    <a:bodyPr/>
                    <a:lstStyle/>
                    <a:p>
                      <a:r>
                        <a:rPr lang="en-US" sz="1300" dirty="0"/>
                        <a:t>1 mon</a:t>
                      </a:r>
                    </a:p>
                  </a:txBody>
                  <a:tcPr/>
                </a:tc>
                <a:tc>
                  <a:txBody>
                    <a:bodyPr/>
                    <a:lstStyle/>
                    <a:p>
                      <a:r>
                        <a:rPr lang="en-US" sz="1300" dirty="0"/>
                        <a:t>Hosea</a:t>
                      </a:r>
                    </a:p>
                  </a:txBody>
                  <a:tcPr/>
                </a:tc>
                <a:tc>
                  <a:txBody>
                    <a:bodyPr/>
                    <a:lstStyle/>
                    <a:p>
                      <a:r>
                        <a:rPr lang="en-US" sz="1300" dirty="0"/>
                        <a:t>Manasseh</a:t>
                      </a:r>
                    </a:p>
                  </a:txBody>
                  <a:tcPr/>
                </a:tc>
                <a:tc>
                  <a:txBody>
                    <a:bodyPr/>
                    <a:lstStyle/>
                    <a:p>
                      <a:r>
                        <a:rPr lang="en-US" sz="1300" dirty="0"/>
                        <a:t>697-642 BC</a:t>
                      </a:r>
                    </a:p>
                  </a:txBody>
                  <a:tcPr/>
                </a:tc>
                <a:tc>
                  <a:txBody>
                    <a:bodyPr/>
                    <a:lstStyle/>
                    <a:p>
                      <a:r>
                        <a:rPr lang="en-US" sz="1300" dirty="0"/>
                        <a:t>55</a:t>
                      </a:r>
                    </a:p>
                  </a:txBody>
                  <a:tcPr/>
                </a:tc>
                <a:tc>
                  <a:txBody>
                    <a:bodyPr/>
                    <a:lstStyle/>
                    <a:p>
                      <a:r>
                        <a:rPr lang="en-US" sz="1300" dirty="0"/>
                        <a:t>Nahum</a:t>
                      </a:r>
                    </a:p>
                  </a:txBody>
                  <a:tcPr/>
                </a:tc>
                <a:extLst>
                  <a:ext uri="{0D108BD9-81ED-4DB2-BD59-A6C34878D82A}">
                    <a16:rowId xmlns:a16="http://schemas.microsoft.com/office/drawing/2014/main" val="10014"/>
                  </a:ext>
                </a:extLst>
              </a:tr>
              <a:tr h="231252">
                <a:tc>
                  <a:txBody>
                    <a:bodyPr/>
                    <a:lstStyle/>
                    <a:p>
                      <a:r>
                        <a:rPr lang="en-US" sz="1300" dirty="0" err="1"/>
                        <a:t>Menahem</a:t>
                      </a:r>
                      <a:endParaRPr lang="en-US" sz="1300" dirty="0"/>
                    </a:p>
                  </a:txBody>
                  <a:tcPr/>
                </a:tc>
                <a:tc>
                  <a:txBody>
                    <a:bodyPr/>
                    <a:lstStyle/>
                    <a:p>
                      <a:r>
                        <a:rPr lang="en-US" sz="1300" dirty="0"/>
                        <a:t>752-742 BC</a:t>
                      </a:r>
                    </a:p>
                  </a:txBody>
                  <a:tcPr/>
                </a:tc>
                <a:tc>
                  <a:txBody>
                    <a:bodyPr/>
                    <a:lstStyle/>
                    <a:p>
                      <a:r>
                        <a:rPr lang="en-US" sz="1300" dirty="0"/>
                        <a:t>10</a:t>
                      </a:r>
                    </a:p>
                  </a:txBody>
                  <a:tcPr/>
                </a:tc>
                <a:tc>
                  <a:txBody>
                    <a:bodyPr/>
                    <a:lstStyle/>
                    <a:p>
                      <a:r>
                        <a:rPr lang="en-US" sz="1300" dirty="0"/>
                        <a:t>Hosea</a:t>
                      </a:r>
                    </a:p>
                  </a:txBody>
                  <a:tcPr/>
                </a:tc>
                <a:tc>
                  <a:txBody>
                    <a:bodyPr/>
                    <a:lstStyle/>
                    <a:p>
                      <a:r>
                        <a:rPr lang="en-US" sz="1300" dirty="0"/>
                        <a:t>Amon</a:t>
                      </a:r>
                    </a:p>
                  </a:txBody>
                  <a:tcPr/>
                </a:tc>
                <a:tc>
                  <a:txBody>
                    <a:bodyPr/>
                    <a:lstStyle/>
                    <a:p>
                      <a:r>
                        <a:rPr lang="en-US" sz="1300" dirty="0"/>
                        <a:t>642-640 BC</a:t>
                      </a:r>
                    </a:p>
                  </a:txBody>
                  <a:tcPr/>
                </a:tc>
                <a:tc>
                  <a:txBody>
                    <a:bodyPr/>
                    <a:lstStyle/>
                    <a:p>
                      <a:r>
                        <a:rPr lang="en-US" sz="1300" dirty="0"/>
                        <a:t>2</a:t>
                      </a:r>
                    </a:p>
                  </a:txBody>
                  <a:tcPr/>
                </a:tc>
                <a:tc>
                  <a:txBody>
                    <a:bodyPr/>
                    <a:lstStyle/>
                    <a:p>
                      <a:r>
                        <a:rPr lang="en-US" sz="1300" dirty="0"/>
                        <a:t>Nahum</a:t>
                      </a:r>
                    </a:p>
                  </a:txBody>
                  <a:tcPr/>
                </a:tc>
                <a:extLst>
                  <a:ext uri="{0D108BD9-81ED-4DB2-BD59-A6C34878D82A}">
                    <a16:rowId xmlns:a16="http://schemas.microsoft.com/office/drawing/2014/main" val="10015"/>
                  </a:ext>
                </a:extLst>
              </a:tr>
              <a:tr h="231252">
                <a:tc>
                  <a:txBody>
                    <a:bodyPr/>
                    <a:lstStyle/>
                    <a:p>
                      <a:r>
                        <a:rPr lang="en-US" sz="1300" dirty="0" err="1"/>
                        <a:t>Pekahiah</a:t>
                      </a:r>
                      <a:endParaRPr lang="en-US" sz="1300" dirty="0"/>
                    </a:p>
                  </a:txBody>
                  <a:tcPr/>
                </a:tc>
                <a:tc>
                  <a:txBody>
                    <a:bodyPr/>
                    <a:lstStyle/>
                    <a:p>
                      <a:r>
                        <a:rPr lang="en-US" sz="1300" dirty="0"/>
                        <a:t>742-740 BC</a:t>
                      </a:r>
                    </a:p>
                  </a:txBody>
                  <a:tcPr/>
                </a:tc>
                <a:tc>
                  <a:txBody>
                    <a:bodyPr/>
                    <a:lstStyle/>
                    <a:p>
                      <a:r>
                        <a:rPr lang="en-US" sz="1300" dirty="0"/>
                        <a:t>2</a:t>
                      </a:r>
                    </a:p>
                  </a:txBody>
                  <a:tcPr/>
                </a:tc>
                <a:tc>
                  <a:txBody>
                    <a:bodyPr/>
                    <a:lstStyle/>
                    <a:p>
                      <a:r>
                        <a:rPr lang="en-US" sz="1300" dirty="0"/>
                        <a:t>Hosea</a:t>
                      </a:r>
                    </a:p>
                  </a:txBody>
                  <a:tcPr/>
                </a:tc>
                <a:tc>
                  <a:txBody>
                    <a:bodyPr/>
                    <a:lstStyle/>
                    <a:p>
                      <a:r>
                        <a:rPr lang="en-US" sz="1300" dirty="0">
                          <a:solidFill>
                            <a:srgbClr val="FF0000"/>
                          </a:solidFill>
                        </a:rPr>
                        <a:t>Josiah</a:t>
                      </a:r>
                    </a:p>
                  </a:txBody>
                  <a:tcPr/>
                </a:tc>
                <a:tc>
                  <a:txBody>
                    <a:bodyPr/>
                    <a:lstStyle/>
                    <a:p>
                      <a:r>
                        <a:rPr lang="en-US" sz="1300" dirty="0">
                          <a:solidFill>
                            <a:schemeClr val="tx1"/>
                          </a:solidFill>
                        </a:rPr>
                        <a:t>640-609 BC</a:t>
                      </a:r>
                    </a:p>
                  </a:txBody>
                  <a:tcPr/>
                </a:tc>
                <a:tc>
                  <a:txBody>
                    <a:bodyPr/>
                    <a:lstStyle/>
                    <a:p>
                      <a:r>
                        <a:rPr lang="en-US" sz="1300" dirty="0"/>
                        <a:t>31</a:t>
                      </a:r>
                    </a:p>
                  </a:txBody>
                  <a:tcPr/>
                </a:tc>
                <a:tc>
                  <a:txBody>
                    <a:bodyPr/>
                    <a:lstStyle/>
                    <a:p>
                      <a:r>
                        <a:rPr lang="en-US" sz="1300" dirty="0" err="1"/>
                        <a:t>Naham</a:t>
                      </a:r>
                      <a:r>
                        <a:rPr lang="en-US" sz="1300" dirty="0"/>
                        <a:t>, Zephaniah,</a:t>
                      </a:r>
                      <a:r>
                        <a:rPr lang="en-US" sz="1300" baseline="0" dirty="0"/>
                        <a:t> Habakkuk, Jeremiah, Huldah</a:t>
                      </a:r>
                      <a:endParaRPr lang="en-US" sz="1300" dirty="0"/>
                    </a:p>
                  </a:txBody>
                  <a:tcPr/>
                </a:tc>
                <a:extLst>
                  <a:ext uri="{0D108BD9-81ED-4DB2-BD59-A6C34878D82A}">
                    <a16:rowId xmlns:a16="http://schemas.microsoft.com/office/drawing/2014/main" val="10016"/>
                  </a:ext>
                </a:extLst>
              </a:tr>
              <a:tr h="231252">
                <a:tc>
                  <a:txBody>
                    <a:bodyPr/>
                    <a:lstStyle/>
                    <a:p>
                      <a:r>
                        <a:rPr lang="en-US" sz="1300" dirty="0" err="1"/>
                        <a:t>Pekah</a:t>
                      </a:r>
                      <a:endParaRPr lang="en-US" sz="1300" dirty="0"/>
                    </a:p>
                  </a:txBody>
                  <a:tcPr/>
                </a:tc>
                <a:tc>
                  <a:txBody>
                    <a:bodyPr/>
                    <a:lstStyle/>
                    <a:p>
                      <a:r>
                        <a:rPr lang="en-US" sz="1300" dirty="0"/>
                        <a:t>752-732 BC</a:t>
                      </a:r>
                    </a:p>
                  </a:txBody>
                  <a:tcPr/>
                </a:tc>
                <a:tc>
                  <a:txBody>
                    <a:bodyPr/>
                    <a:lstStyle/>
                    <a:p>
                      <a:r>
                        <a:rPr lang="en-US" sz="1300" dirty="0"/>
                        <a:t>20</a:t>
                      </a:r>
                    </a:p>
                  </a:txBody>
                  <a:tcPr/>
                </a:tc>
                <a:tc>
                  <a:txBody>
                    <a:bodyPr/>
                    <a:lstStyle/>
                    <a:p>
                      <a:r>
                        <a:rPr lang="en-US" sz="1300" dirty="0"/>
                        <a:t>Hosea, Micha</a:t>
                      </a:r>
                    </a:p>
                  </a:txBody>
                  <a:tcPr/>
                </a:tc>
                <a:tc>
                  <a:txBody>
                    <a:bodyPr/>
                    <a:lstStyle/>
                    <a:p>
                      <a:r>
                        <a:rPr lang="en-US" sz="1300" dirty="0" err="1"/>
                        <a:t>Jehoahaz</a:t>
                      </a:r>
                      <a:endParaRPr lang="en-US" sz="1300" dirty="0"/>
                    </a:p>
                  </a:txBody>
                  <a:tcPr/>
                </a:tc>
                <a:tc>
                  <a:txBody>
                    <a:bodyPr/>
                    <a:lstStyle/>
                    <a:p>
                      <a:r>
                        <a:rPr lang="en-US" sz="1300" dirty="0"/>
                        <a:t>609 BC</a:t>
                      </a:r>
                    </a:p>
                  </a:txBody>
                  <a:tcPr/>
                </a:tc>
                <a:tc>
                  <a:txBody>
                    <a:bodyPr/>
                    <a:lstStyle/>
                    <a:p>
                      <a:r>
                        <a:rPr lang="en-US" sz="1300" dirty="0"/>
                        <a:t>3 mon</a:t>
                      </a:r>
                    </a:p>
                  </a:txBody>
                  <a:tcPr/>
                </a:tc>
                <a:tc>
                  <a:txBody>
                    <a:bodyPr/>
                    <a:lstStyle/>
                    <a:p>
                      <a:r>
                        <a:rPr lang="en-US" sz="1300" dirty="0"/>
                        <a:t>Habakkuk, Jeremiah</a:t>
                      </a:r>
                    </a:p>
                  </a:txBody>
                  <a:tcPr/>
                </a:tc>
                <a:extLst>
                  <a:ext uri="{0D108BD9-81ED-4DB2-BD59-A6C34878D82A}">
                    <a16:rowId xmlns:a16="http://schemas.microsoft.com/office/drawing/2014/main" val="10017"/>
                  </a:ext>
                </a:extLst>
              </a:tr>
              <a:tr h="231252">
                <a:tc>
                  <a:txBody>
                    <a:bodyPr/>
                    <a:lstStyle/>
                    <a:p>
                      <a:r>
                        <a:rPr lang="en-US" sz="1300" dirty="0" err="1"/>
                        <a:t>Hoshea</a:t>
                      </a:r>
                      <a:endParaRPr lang="en-US" sz="1300" dirty="0"/>
                    </a:p>
                  </a:txBody>
                  <a:tcPr/>
                </a:tc>
                <a:tc>
                  <a:txBody>
                    <a:bodyPr/>
                    <a:lstStyle/>
                    <a:p>
                      <a:r>
                        <a:rPr lang="en-US" sz="1300" dirty="0"/>
                        <a:t>732-722 BC</a:t>
                      </a:r>
                    </a:p>
                  </a:txBody>
                  <a:tcPr/>
                </a:tc>
                <a:tc>
                  <a:txBody>
                    <a:bodyPr/>
                    <a:lstStyle/>
                    <a:p>
                      <a:r>
                        <a:rPr lang="en-US" sz="1300" dirty="0"/>
                        <a:t>9</a:t>
                      </a:r>
                    </a:p>
                  </a:txBody>
                  <a:tcPr/>
                </a:tc>
                <a:tc>
                  <a:txBody>
                    <a:bodyPr/>
                    <a:lstStyle/>
                    <a:p>
                      <a:r>
                        <a:rPr lang="en-US" sz="1300" dirty="0"/>
                        <a:t>Hosea, Micha</a:t>
                      </a:r>
                    </a:p>
                  </a:txBody>
                  <a:tcPr/>
                </a:tc>
                <a:tc>
                  <a:txBody>
                    <a:bodyPr/>
                    <a:lstStyle/>
                    <a:p>
                      <a:r>
                        <a:rPr lang="en-US" sz="1300" dirty="0" err="1"/>
                        <a:t>Jehoiakim</a:t>
                      </a:r>
                      <a:endParaRPr lang="en-US" sz="1300" dirty="0"/>
                    </a:p>
                  </a:txBody>
                  <a:tcPr/>
                </a:tc>
                <a:tc>
                  <a:txBody>
                    <a:bodyPr/>
                    <a:lstStyle/>
                    <a:p>
                      <a:r>
                        <a:rPr lang="en-US" sz="1300" dirty="0"/>
                        <a:t>609-598 BC</a:t>
                      </a:r>
                    </a:p>
                  </a:txBody>
                  <a:tcPr/>
                </a:tc>
                <a:tc>
                  <a:txBody>
                    <a:bodyPr/>
                    <a:lstStyle/>
                    <a:p>
                      <a:r>
                        <a:rPr lang="en-US" sz="1300" dirty="0"/>
                        <a:t>11</a:t>
                      </a:r>
                    </a:p>
                  </a:txBody>
                  <a:tcPr/>
                </a:tc>
                <a:tc>
                  <a:txBody>
                    <a:bodyPr/>
                    <a:lstStyle/>
                    <a:p>
                      <a:r>
                        <a:rPr lang="en-US" sz="1300" dirty="0"/>
                        <a:t>Habakkuk, Jeremiah, Daniel</a:t>
                      </a:r>
                    </a:p>
                  </a:txBody>
                  <a:tcPr/>
                </a:tc>
                <a:extLst>
                  <a:ext uri="{0D108BD9-81ED-4DB2-BD59-A6C34878D82A}">
                    <a16:rowId xmlns:a16="http://schemas.microsoft.com/office/drawing/2014/main" val="10018"/>
                  </a:ext>
                </a:extLst>
              </a:tr>
              <a:tr h="33211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err="1"/>
                        <a:t>Jehoiachin</a:t>
                      </a:r>
                      <a:endParaRPr lang="en-US" sz="1300" dirty="0"/>
                    </a:p>
                  </a:txBody>
                  <a:tcPr/>
                </a:tc>
                <a:tc>
                  <a:txBody>
                    <a:bodyPr/>
                    <a:lstStyle/>
                    <a:p>
                      <a:r>
                        <a:rPr lang="en-US" sz="1300" dirty="0"/>
                        <a:t>598</a:t>
                      </a:r>
                      <a:r>
                        <a:rPr lang="en-US" sz="1300" baseline="0" dirty="0"/>
                        <a:t> BC</a:t>
                      </a:r>
                      <a:endParaRPr lang="en-US" sz="1300" dirty="0"/>
                    </a:p>
                  </a:txBody>
                  <a:tcPr/>
                </a:tc>
                <a:tc>
                  <a:txBody>
                    <a:bodyPr/>
                    <a:lstStyle/>
                    <a:p>
                      <a:r>
                        <a:rPr lang="en-US" sz="1300" dirty="0"/>
                        <a:t>3 mon</a:t>
                      </a:r>
                    </a:p>
                  </a:txBody>
                  <a:tcPr/>
                </a:tc>
                <a:tc>
                  <a:txBody>
                    <a:bodyPr/>
                    <a:lstStyle/>
                    <a:p>
                      <a:r>
                        <a:rPr lang="en-US" sz="1300" dirty="0"/>
                        <a:t>Jeremiah, Daniel</a:t>
                      </a:r>
                    </a:p>
                  </a:txBody>
                  <a:tcPr/>
                </a:tc>
                <a:extLst>
                  <a:ext uri="{0D108BD9-81ED-4DB2-BD59-A6C34878D82A}">
                    <a16:rowId xmlns:a16="http://schemas.microsoft.com/office/drawing/2014/main" val="10019"/>
                  </a:ext>
                </a:extLst>
              </a:tr>
              <a:tr h="23125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a:t>Zedekiah</a:t>
                      </a:r>
                    </a:p>
                  </a:txBody>
                  <a:tcPr/>
                </a:tc>
                <a:tc>
                  <a:txBody>
                    <a:bodyPr/>
                    <a:lstStyle/>
                    <a:p>
                      <a:r>
                        <a:rPr lang="en-US" sz="1300" dirty="0"/>
                        <a:t>597-586 BC</a:t>
                      </a:r>
                    </a:p>
                  </a:txBody>
                  <a:tcPr/>
                </a:tc>
                <a:tc>
                  <a:txBody>
                    <a:bodyPr/>
                    <a:lstStyle/>
                    <a:p>
                      <a:r>
                        <a:rPr lang="en-US" sz="1300" dirty="0"/>
                        <a:t>11</a:t>
                      </a:r>
                    </a:p>
                  </a:txBody>
                  <a:tcPr/>
                </a:tc>
                <a:tc>
                  <a:txBody>
                    <a:bodyPr/>
                    <a:lstStyle/>
                    <a:p>
                      <a:r>
                        <a:rPr lang="en-US" sz="1300" dirty="0"/>
                        <a:t>Jeremiah, Ezekiel, Daniel</a:t>
                      </a:r>
                    </a:p>
                  </a:txBody>
                  <a:tcPr/>
                </a:tc>
                <a:extLst>
                  <a:ext uri="{0D108BD9-81ED-4DB2-BD59-A6C34878D82A}">
                    <a16:rowId xmlns:a16="http://schemas.microsoft.com/office/drawing/2014/main" val="10020"/>
                  </a:ext>
                </a:extLst>
              </a:tr>
            </a:tbl>
          </a:graphicData>
        </a:graphic>
      </p:graphicFrame>
      <p:sp>
        <p:nvSpPr>
          <p:cNvPr id="4" name="TextBox 3"/>
          <p:cNvSpPr txBox="1"/>
          <p:nvPr/>
        </p:nvSpPr>
        <p:spPr>
          <a:xfrm>
            <a:off x="6095999" y="-53013"/>
            <a:ext cx="6083929" cy="369332"/>
          </a:xfrm>
          <a:prstGeom prst="rect">
            <a:avLst/>
          </a:prstGeom>
          <a:noFill/>
        </p:spPr>
        <p:txBody>
          <a:bodyPr wrap="square" rtlCol="0">
            <a:spAutoFit/>
          </a:bodyPr>
          <a:lstStyle/>
          <a:p>
            <a:pPr algn="ctr"/>
            <a:r>
              <a:rPr lang="en-US" dirty="0"/>
              <a:t>Israel—931 BC to 722 BC</a:t>
            </a:r>
          </a:p>
        </p:txBody>
      </p:sp>
      <p:sp>
        <p:nvSpPr>
          <p:cNvPr id="5" name="TextBox 4"/>
          <p:cNvSpPr txBox="1"/>
          <p:nvPr/>
        </p:nvSpPr>
        <p:spPr>
          <a:xfrm>
            <a:off x="37313" y="-53013"/>
            <a:ext cx="6083929" cy="369332"/>
          </a:xfrm>
          <a:prstGeom prst="rect">
            <a:avLst/>
          </a:prstGeom>
          <a:noFill/>
        </p:spPr>
        <p:txBody>
          <a:bodyPr wrap="square" rtlCol="0">
            <a:spAutoFit/>
          </a:bodyPr>
          <a:lstStyle/>
          <a:p>
            <a:pPr algn="ctr"/>
            <a:r>
              <a:rPr lang="en-US" dirty="0"/>
              <a:t>Judah—931 BC to 586 BC</a:t>
            </a:r>
          </a:p>
        </p:txBody>
      </p:sp>
      <p:sp>
        <p:nvSpPr>
          <p:cNvPr id="6" name="Rectangle 5"/>
          <p:cNvSpPr/>
          <p:nvPr/>
        </p:nvSpPr>
        <p:spPr>
          <a:xfrm>
            <a:off x="0" y="6491150"/>
            <a:ext cx="3329758" cy="246221"/>
          </a:xfrm>
          <a:prstGeom prst="rect">
            <a:avLst/>
          </a:prstGeom>
        </p:spPr>
        <p:txBody>
          <a:bodyPr wrap="none">
            <a:spAutoFit/>
          </a:bodyPr>
          <a:lstStyle/>
          <a:p>
            <a:r>
              <a:rPr lang="en-US" sz="1000" dirty="0"/>
              <a:t>http://gen2revarg.com/gentorevkingsandprophets.html</a:t>
            </a:r>
          </a:p>
        </p:txBody>
      </p:sp>
      <p:sp>
        <p:nvSpPr>
          <p:cNvPr id="7" name="Rectangle 6"/>
          <p:cNvSpPr/>
          <p:nvPr/>
        </p:nvSpPr>
        <p:spPr>
          <a:xfrm>
            <a:off x="3676806" y="6491150"/>
            <a:ext cx="1728358" cy="246221"/>
          </a:xfrm>
          <a:prstGeom prst="rect">
            <a:avLst/>
          </a:prstGeom>
        </p:spPr>
        <p:txBody>
          <a:bodyPr wrap="none">
            <a:spAutoFit/>
          </a:bodyPr>
          <a:lstStyle/>
          <a:p>
            <a:r>
              <a:rPr lang="en-US" sz="1000" dirty="0">
                <a:solidFill>
                  <a:srgbClr val="FF0000"/>
                </a:solidFill>
              </a:rPr>
              <a:t>Red indicates Righteous Kings</a:t>
            </a:r>
          </a:p>
        </p:txBody>
      </p:sp>
      <p:sp>
        <p:nvSpPr>
          <p:cNvPr id="3" name="TextBox 2"/>
          <p:cNvSpPr txBox="1"/>
          <p:nvPr/>
        </p:nvSpPr>
        <p:spPr>
          <a:xfrm>
            <a:off x="5314384" y="36784"/>
            <a:ext cx="1837854" cy="276999"/>
          </a:xfrm>
          <a:prstGeom prst="rect">
            <a:avLst/>
          </a:prstGeom>
          <a:noFill/>
        </p:spPr>
        <p:txBody>
          <a:bodyPr wrap="square" rtlCol="0">
            <a:spAutoFit/>
          </a:bodyPr>
          <a:lstStyle/>
          <a:p>
            <a:r>
              <a:rPr lang="en-US" sz="1200" dirty="0"/>
              <a:t>Approximate dates</a:t>
            </a:r>
          </a:p>
        </p:txBody>
      </p:sp>
      <p:sp>
        <p:nvSpPr>
          <p:cNvPr id="8" name="Rectangle 7"/>
          <p:cNvSpPr/>
          <p:nvPr/>
        </p:nvSpPr>
        <p:spPr>
          <a:xfrm>
            <a:off x="180659" y="6705500"/>
            <a:ext cx="2350323" cy="246221"/>
          </a:xfrm>
          <a:prstGeom prst="rect">
            <a:avLst/>
          </a:prstGeom>
        </p:spPr>
        <p:txBody>
          <a:bodyPr wrap="none">
            <a:spAutoFit/>
          </a:bodyPr>
          <a:lstStyle/>
          <a:p>
            <a:r>
              <a:rPr lang="en-US" sz="1000" dirty="0"/>
              <a:t>Mark Barry—the kings of Judah and Israel</a:t>
            </a:r>
          </a:p>
        </p:txBody>
      </p:sp>
    </p:spTree>
    <p:extLst>
      <p:ext uri="{BB962C8B-B14F-4D97-AF65-F5344CB8AC3E}">
        <p14:creationId xmlns:p14="http://schemas.microsoft.com/office/powerpoint/2010/main" val="147957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Psalm</a:t>
            </a:r>
          </a:p>
        </p:txBody>
      </p:sp>
      <p:sp>
        <p:nvSpPr>
          <p:cNvPr id="5" name="Rectangle 4"/>
          <p:cNvSpPr/>
          <p:nvPr/>
        </p:nvSpPr>
        <p:spPr>
          <a:xfrm>
            <a:off x="3019546" y="830997"/>
            <a:ext cx="7224666" cy="369332"/>
          </a:xfrm>
          <a:prstGeom prst="rect">
            <a:avLst/>
          </a:prstGeom>
        </p:spPr>
        <p:txBody>
          <a:bodyPr wrap="square">
            <a:spAutoFit/>
          </a:bodyPr>
          <a:lstStyle/>
          <a:p>
            <a:r>
              <a:rPr lang="en-US" dirty="0"/>
              <a:t>A poem of praise, worship, or lamentation, often set to music.</a:t>
            </a:r>
          </a:p>
        </p:txBody>
      </p:sp>
      <p:sp>
        <p:nvSpPr>
          <p:cNvPr id="3" name="Rectangle 2"/>
          <p:cNvSpPr/>
          <p:nvPr/>
        </p:nvSpPr>
        <p:spPr>
          <a:xfrm>
            <a:off x="5715001" y="1720840"/>
            <a:ext cx="6096000" cy="3693319"/>
          </a:xfrm>
          <a:prstGeom prst="rect">
            <a:avLst/>
          </a:prstGeom>
        </p:spPr>
        <p:txBody>
          <a:bodyPr>
            <a:spAutoFit/>
          </a:bodyPr>
          <a:lstStyle/>
          <a:p>
            <a:pPr fontAlgn="base"/>
            <a:r>
              <a:rPr lang="en-US" b="0" i="1" dirty="0">
                <a:solidFill>
                  <a:srgbClr val="333333"/>
                </a:solidFill>
                <a:effectLst/>
              </a:rPr>
              <a:t>Give thanks unto the </a:t>
            </a:r>
            <a:r>
              <a:rPr lang="en-US" b="0" i="1" cap="small" dirty="0">
                <a:solidFill>
                  <a:srgbClr val="333333"/>
                </a:solidFill>
                <a:effectLst/>
              </a:rPr>
              <a:t>Lord</a:t>
            </a:r>
            <a:r>
              <a:rPr lang="en-US" b="0" i="1" dirty="0">
                <a:solidFill>
                  <a:srgbClr val="333333"/>
                </a:solidFill>
                <a:effectLst/>
              </a:rPr>
              <a:t>, call upon his name, make known his deeds among the people.</a:t>
            </a:r>
          </a:p>
          <a:p>
            <a:pPr fontAlgn="base"/>
            <a:endParaRPr lang="en-US" b="0" i="1" dirty="0">
              <a:solidFill>
                <a:srgbClr val="333333"/>
              </a:solidFill>
              <a:effectLst/>
            </a:endParaRPr>
          </a:p>
          <a:p>
            <a:pPr fontAlgn="base"/>
            <a:r>
              <a:rPr lang="en-US" b="0" i="1" dirty="0">
                <a:solidFill>
                  <a:srgbClr val="333333"/>
                </a:solidFill>
                <a:effectLst/>
              </a:rPr>
              <a:t>Sing unto him, sing psalms unto him, talk ye of all his wondrous works.</a:t>
            </a:r>
          </a:p>
          <a:p>
            <a:pPr fontAlgn="base"/>
            <a:endParaRPr lang="en-US" b="0" i="1" dirty="0">
              <a:solidFill>
                <a:srgbClr val="333333"/>
              </a:solidFill>
              <a:effectLst/>
            </a:endParaRPr>
          </a:p>
          <a:p>
            <a:pPr fontAlgn="base"/>
            <a:r>
              <a:rPr lang="en-US" b="0" i="1" dirty="0">
                <a:solidFill>
                  <a:srgbClr val="333333"/>
                </a:solidFill>
                <a:effectLst/>
              </a:rPr>
              <a:t>Glory ye in his holy name: let the heart of them rejoice that seek the </a:t>
            </a:r>
            <a:r>
              <a:rPr lang="en-US" b="0" i="1" cap="small" dirty="0">
                <a:solidFill>
                  <a:srgbClr val="333333"/>
                </a:solidFill>
                <a:effectLst/>
              </a:rPr>
              <a:t>Lord</a:t>
            </a:r>
            <a:r>
              <a:rPr lang="en-US" b="0" i="1" dirty="0">
                <a:solidFill>
                  <a:srgbClr val="333333"/>
                </a:solidFill>
                <a:effectLst/>
              </a:rPr>
              <a:t>.</a:t>
            </a:r>
          </a:p>
          <a:p>
            <a:pPr fontAlgn="base"/>
            <a:endParaRPr lang="en-US" b="0" i="1" dirty="0">
              <a:solidFill>
                <a:srgbClr val="333333"/>
              </a:solidFill>
              <a:effectLst/>
            </a:endParaRPr>
          </a:p>
          <a:p>
            <a:pPr fontAlgn="base"/>
            <a:r>
              <a:rPr lang="en-US" b="0" i="1" dirty="0">
                <a:solidFill>
                  <a:srgbClr val="333333"/>
                </a:solidFill>
                <a:effectLst/>
              </a:rPr>
              <a:t>Seek the </a:t>
            </a:r>
            <a:r>
              <a:rPr lang="en-US" b="0" i="1" cap="small" dirty="0">
                <a:solidFill>
                  <a:srgbClr val="333333"/>
                </a:solidFill>
                <a:effectLst/>
              </a:rPr>
              <a:t>Lord</a:t>
            </a:r>
            <a:r>
              <a:rPr lang="en-US" b="0" i="1" dirty="0">
                <a:solidFill>
                  <a:srgbClr val="333333"/>
                </a:solidFill>
                <a:effectLst/>
              </a:rPr>
              <a:t> and his strength, seek his face continually.</a:t>
            </a:r>
          </a:p>
          <a:p>
            <a:pPr fontAlgn="base"/>
            <a:endParaRPr lang="en-US" b="0" i="1" dirty="0">
              <a:solidFill>
                <a:srgbClr val="333333"/>
              </a:solidFill>
              <a:effectLst/>
            </a:endParaRPr>
          </a:p>
          <a:p>
            <a:pPr fontAlgn="base"/>
            <a:r>
              <a:rPr lang="en-US" b="0" i="1" dirty="0">
                <a:solidFill>
                  <a:srgbClr val="333333"/>
                </a:solidFill>
                <a:effectLst/>
              </a:rPr>
              <a:t>Remember his </a:t>
            </a:r>
            <a:r>
              <a:rPr lang="en-US" b="0" i="1" dirty="0" err="1">
                <a:solidFill>
                  <a:srgbClr val="333333"/>
                </a:solidFill>
                <a:effectLst/>
              </a:rPr>
              <a:t>marvellous</a:t>
            </a:r>
            <a:r>
              <a:rPr lang="en-US" b="0" i="1" dirty="0">
                <a:solidFill>
                  <a:srgbClr val="333333"/>
                </a:solidFill>
                <a:effectLst/>
              </a:rPr>
              <a:t> works that he hath done, his wonders, and the judgments of his mouth;</a:t>
            </a:r>
          </a:p>
        </p:txBody>
      </p:sp>
      <p:sp>
        <p:nvSpPr>
          <p:cNvPr id="6" name="Rectangle 5"/>
          <p:cNvSpPr/>
          <p:nvPr/>
        </p:nvSpPr>
        <p:spPr>
          <a:xfrm>
            <a:off x="72428" y="6396335"/>
            <a:ext cx="6096000" cy="369332"/>
          </a:xfrm>
          <a:prstGeom prst="rect">
            <a:avLst/>
          </a:prstGeom>
        </p:spPr>
        <p:txBody>
          <a:bodyPr>
            <a:spAutoFit/>
          </a:bodyPr>
          <a:lstStyle/>
          <a:p>
            <a:pPr fontAlgn="base"/>
            <a:r>
              <a:rPr lang="en-US" b="0" i="0" dirty="0">
                <a:solidFill>
                  <a:srgbClr val="333333"/>
                </a:solidFill>
                <a:effectLst/>
                <a:latin typeface="Abadi" panose="020B0604020202020204" charset="0"/>
              </a:rPr>
              <a:t>1 Chronicles 16:8-12</a:t>
            </a:r>
          </a:p>
        </p:txBody>
      </p:sp>
      <p:sp>
        <p:nvSpPr>
          <p:cNvPr id="7" name="Rectangle 6"/>
          <p:cNvSpPr/>
          <p:nvPr/>
        </p:nvSpPr>
        <p:spPr>
          <a:xfrm>
            <a:off x="337457" y="1827922"/>
            <a:ext cx="2013858" cy="1477328"/>
          </a:xfrm>
          <a:prstGeom prst="rect">
            <a:avLst/>
          </a:prstGeom>
        </p:spPr>
        <p:txBody>
          <a:bodyPr wrap="square">
            <a:spAutoFit/>
          </a:bodyPr>
          <a:lstStyle/>
          <a:p>
            <a:r>
              <a:rPr lang="en-US" b="0" i="0" dirty="0">
                <a:solidFill>
                  <a:srgbClr val="333333"/>
                </a:solidFill>
                <a:effectLst/>
              </a:rPr>
              <a:t>David wrote some of the psalms contained in the book of Psalms</a:t>
            </a:r>
            <a:endParaRPr lang="en-US" dirty="0"/>
          </a:p>
        </p:txBody>
      </p:sp>
      <p:pic>
        <p:nvPicPr>
          <p:cNvPr id="5122" name="Picture 2" descr="http://gb.fotolibra.com/images/previews/654715-stained-glass-peterborough-cathedral.jpeg"/>
          <p:cNvPicPr>
            <a:picLocks noChangeAspect="1" noChangeArrowheads="1"/>
          </p:cNvPicPr>
          <p:nvPr/>
        </p:nvPicPr>
        <p:blipFill rotWithShape="1">
          <a:blip r:embed="rId3">
            <a:extLst>
              <a:ext uri="{28A0092B-C50C-407E-A947-70E740481C1C}">
                <a14:useLocalDpi xmlns:a14="http://schemas.microsoft.com/office/drawing/2010/main" val="0"/>
              </a:ext>
            </a:extLst>
          </a:blip>
          <a:srcRect r="52801" b="786"/>
          <a:stretch/>
        </p:blipFill>
        <p:spPr bwMode="auto">
          <a:xfrm>
            <a:off x="2630488" y="1606596"/>
            <a:ext cx="2805339" cy="392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2 Chronicles</a:t>
            </a:r>
          </a:p>
        </p:txBody>
      </p:sp>
      <p:sp>
        <p:nvSpPr>
          <p:cNvPr id="7" name="Rectangle 6"/>
          <p:cNvSpPr/>
          <p:nvPr/>
        </p:nvSpPr>
        <p:spPr>
          <a:xfrm>
            <a:off x="4101221" y="1274019"/>
            <a:ext cx="4582886" cy="1200329"/>
          </a:xfrm>
          <a:prstGeom prst="rect">
            <a:avLst/>
          </a:prstGeom>
        </p:spPr>
        <p:txBody>
          <a:bodyPr wrap="square">
            <a:spAutoFit/>
          </a:bodyPr>
          <a:lstStyle/>
          <a:p>
            <a:r>
              <a:rPr lang="en-US" dirty="0"/>
              <a:t>This book provides a history of events from the time of King Solomon until the time when King Cyrus of Persia allowed the Jews to return to Jerusalem</a:t>
            </a:r>
          </a:p>
        </p:txBody>
      </p:sp>
      <p:pic>
        <p:nvPicPr>
          <p:cNvPr id="6146" name="Picture 2" descr="http://aminus3.s3.amazonaws.com/image/g0007/u00006695/i01217380/f825d979dc20a0ecac3b1291ebd863d9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9" t="2273" r="3454" b="16752"/>
          <a:stretch/>
        </p:blipFill>
        <p:spPr bwMode="auto">
          <a:xfrm>
            <a:off x="417754" y="788475"/>
            <a:ext cx="3265714" cy="3944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8D8DC0-E5FB-B24D-FEF9-F2B72CA0CDF9}"/>
              </a:ext>
            </a:extLst>
          </p:cNvPr>
          <p:cNvPicPr>
            <a:picLocks noChangeAspect="1"/>
          </p:cNvPicPr>
          <p:nvPr/>
        </p:nvPicPr>
        <p:blipFill>
          <a:blip r:embed="rId4"/>
          <a:stretch>
            <a:fillRect/>
          </a:stretch>
        </p:blipFill>
        <p:spPr>
          <a:xfrm>
            <a:off x="4028794" y="2796608"/>
            <a:ext cx="3132645" cy="3673364"/>
          </a:xfrm>
          <a:prstGeom prst="rect">
            <a:avLst/>
          </a:prstGeom>
        </p:spPr>
      </p:pic>
      <p:sp>
        <p:nvSpPr>
          <p:cNvPr id="8" name="TextBox 7">
            <a:extLst>
              <a:ext uri="{FF2B5EF4-FFF2-40B4-BE49-F238E27FC236}">
                <a16:creationId xmlns:a16="http://schemas.microsoft.com/office/drawing/2014/main" id="{23864187-4E83-1310-B949-945F4ED35CEE}"/>
              </a:ext>
            </a:extLst>
          </p:cNvPr>
          <p:cNvSpPr txBox="1"/>
          <p:nvPr/>
        </p:nvSpPr>
        <p:spPr>
          <a:xfrm>
            <a:off x="7271133" y="2863575"/>
            <a:ext cx="4244248" cy="3539430"/>
          </a:xfrm>
          <a:prstGeom prst="rect">
            <a:avLst/>
          </a:prstGeom>
          <a:noFill/>
        </p:spPr>
        <p:txBody>
          <a:bodyPr wrap="square">
            <a:spAutoFit/>
          </a:bodyPr>
          <a:lstStyle/>
          <a:p>
            <a:r>
              <a:rPr lang="en-US" sz="1600" b="0" i="0" dirty="0">
                <a:solidFill>
                  <a:srgbClr val="333333"/>
                </a:solidFill>
                <a:effectLst/>
              </a:rPr>
              <a:t>King Cyrus of Persia, recognized for his pivotal role in biblical history, is shown entrusting the scribe Ezra with authority to restore worship in Jerusalem. This powerful moment reflects divine providence through earthly rulers, as Cyrus fulfills prophetic scripture by supporting the rebuilding of the temple. Ezra, seated and pen in hand, represents faithfulness to the law of God and the sacred task of guiding the people in righteousness. The Star of David, temple image, and sacrificial symbols surrounding the figures enrich the spiritual gravity of this sacred commission.</a:t>
            </a:r>
            <a:endParaRPr lang="en-US" sz="1600" dirty="0"/>
          </a:p>
        </p:txBody>
      </p:sp>
    </p:spTree>
    <p:extLst>
      <p:ext uri="{BB962C8B-B14F-4D97-AF65-F5344CB8AC3E}">
        <p14:creationId xmlns:p14="http://schemas.microsoft.com/office/powerpoint/2010/main" val="30745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EABF-B05D-6336-4E42-48630300AF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186A8E-B6EE-E15D-AC33-C67FE38BB97F}"/>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CD7B636B-ED43-AF7B-9E5B-7F6B96183324}"/>
              </a:ext>
            </a:extLst>
          </p:cNvPr>
          <p:cNvSpPr txBox="1"/>
          <p:nvPr/>
        </p:nvSpPr>
        <p:spPr>
          <a:xfrm>
            <a:off x="72428" y="0"/>
            <a:ext cx="12119572" cy="1015663"/>
          </a:xfrm>
          <a:prstGeom prst="rect">
            <a:avLst/>
          </a:prstGeom>
          <a:noFill/>
        </p:spPr>
        <p:txBody>
          <a:bodyPr wrap="square" rtlCol="0">
            <a:spAutoFit/>
          </a:bodyPr>
          <a:lstStyle/>
          <a:p>
            <a:pPr algn="ctr"/>
            <a:r>
              <a:rPr lang="en-US" sz="6000" dirty="0"/>
              <a:t>Asa</a:t>
            </a:r>
          </a:p>
        </p:txBody>
      </p:sp>
      <p:sp>
        <p:nvSpPr>
          <p:cNvPr id="7" name="Rectangle 6">
            <a:extLst>
              <a:ext uri="{FF2B5EF4-FFF2-40B4-BE49-F238E27FC236}">
                <a16:creationId xmlns:a16="http://schemas.microsoft.com/office/drawing/2014/main" id="{943AE0B7-7002-E8B0-528F-A5E4C0BF6D6A}"/>
              </a:ext>
            </a:extLst>
          </p:cNvPr>
          <p:cNvSpPr/>
          <p:nvPr/>
        </p:nvSpPr>
        <p:spPr>
          <a:xfrm>
            <a:off x="548396" y="1331169"/>
            <a:ext cx="7605004" cy="4247317"/>
          </a:xfrm>
          <a:prstGeom prst="rect">
            <a:avLst/>
          </a:prstGeom>
        </p:spPr>
        <p:txBody>
          <a:bodyPr wrap="square">
            <a:spAutoFit/>
          </a:bodyPr>
          <a:lstStyle/>
          <a:p>
            <a:r>
              <a:rPr lang="en-US" dirty="0"/>
              <a:t>His name means: healer or physician</a:t>
            </a:r>
          </a:p>
          <a:p>
            <a:endParaRPr lang="en-US" dirty="0"/>
          </a:p>
          <a:p>
            <a:r>
              <a:rPr lang="en-US" dirty="0"/>
              <a:t>He was the king of Judah around 956 to 916 BC</a:t>
            </a:r>
          </a:p>
          <a:p>
            <a:endParaRPr lang="en-US" dirty="0"/>
          </a:p>
          <a:p>
            <a:r>
              <a:rPr lang="en-US" dirty="0"/>
              <a:t>His heart was “perfect with the Lord all his days” (1 King 15:14)</a:t>
            </a:r>
          </a:p>
          <a:p>
            <a:endParaRPr lang="en-US" dirty="0"/>
          </a:p>
          <a:p>
            <a:r>
              <a:rPr lang="en-US" dirty="0"/>
              <a:t>He strengthened Israel’s defenses and held off enemies aggression</a:t>
            </a:r>
          </a:p>
          <a:p>
            <a:endParaRPr lang="en-US" dirty="0"/>
          </a:p>
          <a:p>
            <a:r>
              <a:rPr lang="en-US" dirty="0"/>
              <a:t>Inspired by the prophet Azariah, he took action to cleanse the land of idolatry</a:t>
            </a:r>
          </a:p>
          <a:p>
            <a:endParaRPr lang="en-US" dirty="0"/>
          </a:p>
          <a:p>
            <a:r>
              <a:rPr lang="en-US" dirty="0"/>
              <a:t>He caused the people to renew their vows to Jehovah</a:t>
            </a:r>
          </a:p>
          <a:p>
            <a:endParaRPr lang="en-US" dirty="0"/>
          </a:p>
          <a:p>
            <a:r>
              <a:rPr lang="en-US" dirty="0"/>
              <a:t>He died in the 45</a:t>
            </a:r>
            <a:r>
              <a:rPr lang="en-US" baseline="30000" dirty="0"/>
              <a:t>th</a:t>
            </a:r>
            <a:r>
              <a:rPr lang="en-US" dirty="0"/>
              <a:t> year of his reign and was succeeded by his son Jehoshaphat</a:t>
            </a:r>
          </a:p>
        </p:txBody>
      </p:sp>
      <p:grpSp>
        <p:nvGrpSpPr>
          <p:cNvPr id="3" name="Group 2">
            <a:extLst>
              <a:ext uri="{FF2B5EF4-FFF2-40B4-BE49-F238E27FC236}">
                <a16:creationId xmlns:a16="http://schemas.microsoft.com/office/drawing/2014/main" id="{5F2F2A82-5E3E-2A18-E80F-721A05AEE96C}"/>
              </a:ext>
            </a:extLst>
          </p:cNvPr>
          <p:cNvGrpSpPr/>
          <p:nvPr/>
        </p:nvGrpSpPr>
        <p:grpSpPr>
          <a:xfrm>
            <a:off x="8701796" y="910779"/>
            <a:ext cx="2266064" cy="5036441"/>
            <a:chOff x="135747" y="437893"/>
            <a:chExt cx="2826452" cy="6281931"/>
          </a:xfrm>
        </p:grpSpPr>
        <p:sp>
          <p:nvSpPr>
            <p:cNvPr id="5" name="Oval 4">
              <a:extLst>
                <a:ext uri="{FF2B5EF4-FFF2-40B4-BE49-F238E27FC236}">
                  <a16:creationId xmlns:a16="http://schemas.microsoft.com/office/drawing/2014/main" id="{D041CA84-0F63-2060-206D-B7C71B4EC8D5}"/>
                </a:ext>
              </a:extLst>
            </p:cNvPr>
            <p:cNvSpPr/>
            <p:nvPr/>
          </p:nvSpPr>
          <p:spPr>
            <a:xfrm rot="19151953">
              <a:off x="135747" y="4593089"/>
              <a:ext cx="741972" cy="457430"/>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3E6C563-ED2D-6229-3810-890F4AD45AC6}"/>
                </a:ext>
              </a:extLst>
            </p:cNvPr>
            <p:cNvSpPr/>
            <p:nvPr/>
          </p:nvSpPr>
          <p:spPr>
            <a:xfrm rot="649721" flipH="1">
              <a:off x="1545730" y="6200228"/>
              <a:ext cx="741972" cy="519596"/>
            </a:xfrm>
            <a:prstGeom prst="ellipse">
              <a:avLst/>
            </a:prstGeom>
            <a:solidFill>
              <a:srgbClr val="99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CBDA43-F93D-3378-86C8-8B50BBC92939}"/>
                </a:ext>
              </a:extLst>
            </p:cNvPr>
            <p:cNvSpPr/>
            <p:nvPr/>
          </p:nvSpPr>
          <p:spPr>
            <a:xfrm rot="649721" flipH="1">
              <a:off x="948698" y="6200228"/>
              <a:ext cx="741972" cy="519596"/>
            </a:xfrm>
            <a:prstGeom prst="ellipse">
              <a:avLst/>
            </a:prstGeom>
            <a:solidFill>
              <a:srgbClr val="99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12">
              <a:extLst>
                <a:ext uri="{FF2B5EF4-FFF2-40B4-BE49-F238E27FC236}">
                  <a16:creationId xmlns:a16="http://schemas.microsoft.com/office/drawing/2014/main" id="{9913C0C9-F50D-43BB-7EB9-A34B25924C59}"/>
                </a:ext>
              </a:extLst>
            </p:cNvPr>
            <p:cNvSpPr/>
            <p:nvPr/>
          </p:nvSpPr>
          <p:spPr>
            <a:xfrm flipH="1">
              <a:off x="505563" y="4294271"/>
              <a:ext cx="2098977" cy="2104797"/>
            </a:xfrm>
            <a:custGeom>
              <a:avLst/>
              <a:gdLst>
                <a:gd name="connsiteX0" fmla="*/ 0 w 1849784"/>
                <a:gd name="connsiteY0" fmla="*/ 2104797 h 2104797"/>
                <a:gd name="connsiteX1" fmla="*/ 462446 w 1849784"/>
                <a:gd name="connsiteY1" fmla="*/ 0 h 2104797"/>
                <a:gd name="connsiteX2" fmla="*/ 1387338 w 1849784"/>
                <a:gd name="connsiteY2" fmla="*/ 0 h 2104797"/>
                <a:gd name="connsiteX3" fmla="*/ 1849784 w 1849784"/>
                <a:gd name="connsiteY3" fmla="*/ 2104797 h 2104797"/>
                <a:gd name="connsiteX4" fmla="*/ 0 w 1849784"/>
                <a:gd name="connsiteY4" fmla="*/ 2104797 h 2104797"/>
                <a:gd name="connsiteX0" fmla="*/ 0 w 1982865"/>
                <a:gd name="connsiteY0" fmla="*/ 2104797 h 2104797"/>
                <a:gd name="connsiteX1" fmla="*/ 462446 w 1982865"/>
                <a:gd name="connsiteY1" fmla="*/ 0 h 2104797"/>
                <a:gd name="connsiteX2" fmla="*/ 1387338 w 1982865"/>
                <a:gd name="connsiteY2" fmla="*/ 0 h 2104797"/>
                <a:gd name="connsiteX3" fmla="*/ 1849784 w 1982865"/>
                <a:gd name="connsiteY3" fmla="*/ 2104797 h 2104797"/>
                <a:gd name="connsiteX4" fmla="*/ 0 w 1982865"/>
                <a:gd name="connsiteY4" fmla="*/ 2104797 h 2104797"/>
                <a:gd name="connsiteX0" fmla="*/ 116112 w 2098977"/>
                <a:gd name="connsiteY0" fmla="*/ 2104797 h 2104797"/>
                <a:gd name="connsiteX1" fmla="*/ 578558 w 2098977"/>
                <a:gd name="connsiteY1" fmla="*/ 0 h 2104797"/>
                <a:gd name="connsiteX2" fmla="*/ 1503450 w 2098977"/>
                <a:gd name="connsiteY2" fmla="*/ 0 h 2104797"/>
                <a:gd name="connsiteX3" fmla="*/ 1965896 w 2098977"/>
                <a:gd name="connsiteY3" fmla="*/ 2104797 h 2104797"/>
                <a:gd name="connsiteX4" fmla="*/ 116112 w 2098977"/>
                <a:gd name="connsiteY4" fmla="*/ 2104797 h 210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977" h="2104797">
                  <a:moveTo>
                    <a:pt x="116112" y="2104797"/>
                  </a:moveTo>
                  <a:cubicBezTo>
                    <a:pt x="-271999" y="1998621"/>
                    <a:pt x="424409" y="701599"/>
                    <a:pt x="578558" y="0"/>
                  </a:cubicBezTo>
                  <a:lnTo>
                    <a:pt x="1503450" y="0"/>
                  </a:lnTo>
                  <a:cubicBezTo>
                    <a:pt x="1657599" y="701599"/>
                    <a:pt x="2396538" y="2083682"/>
                    <a:pt x="1965896" y="2104797"/>
                  </a:cubicBezTo>
                  <a:lnTo>
                    <a:pt x="116112" y="2104797"/>
                  </a:lnTo>
                  <a:close/>
                </a:path>
              </a:pathLst>
            </a:custGeom>
            <a:solidFill>
              <a:srgbClr val="F9EB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B73D15-FEED-51D5-80E4-FA16AD306AAC}"/>
                </a:ext>
              </a:extLst>
            </p:cNvPr>
            <p:cNvSpPr/>
            <p:nvPr/>
          </p:nvSpPr>
          <p:spPr>
            <a:xfrm rot="3335437" flipH="1">
              <a:off x="2369744" y="4463916"/>
              <a:ext cx="753882" cy="431029"/>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295C9686-F8E1-C6C1-49A3-4031A9EC9629}"/>
                </a:ext>
              </a:extLst>
            </p:cNvPr>
            <p:cNvSpPr/>
            <p:nvPr/>
          </p:nvSpPr>
          <p:spPr>
            <a:xfrm rot="1217087" flipH="1">
              <a:off x="520253" y="2551957"/>
              <a:ext cx="783959" cy="2287249"/>
            </a:xfrm>
            <a:prstGeom prst="trapezoid">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4E4E492-9440-8103-D758-A5E8C7C7A469}"/>
                </a:ext>
              </a:extLst>
            </p:cNvPr>
            <p:cNvSpPr/>
            <p:nvPr/>
          </p:nvSpPr>
          <p:spPr>
            <a:xfrm rot="20382913">
              <a:off x="1904765" y="2793502"/>
              <a:ext cx="786518" cy="1995455"/>
            </a:xfrm>
            <a:prstGeom prst="trapezoid">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808FB6B5-1405-11E2-E1A5-A21EE719C7CE}"/>
                </a:ext>
              </a:extLst>
            </p:cNvPr>
            <p:cNvSpPr/>
            <p:nvPr/>
          </p:nvSpPr>
          <p:spPr>
            <a:xfrm rot="671737">
              <a:off x="372765" y="1394084"/>
              <a:ext cx="933877" cy="2136894"/>
            </a:xfrm>
            <a:prstGeom prst="cloud">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3C2E03D9-B087-D469-63C4-DDAF97CBA7E9}"/>
                </a:ext>
              </a:extLst>
            </p:cNvPr>
            <p:cNvSpPr/>
            <p:nvPr/>
          </p:nvSpPr>
          <p:spPr>
            <a:xfrm rot="20706537">
              <a:off x="1847109" y="1476452"/>
              <a:ext cx="1005568" cy="2086007"/>
            </a:xfrm>
            <a:prstGeom prst="cloud">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7851E7D-ABCB-D209-0DF0-A0000608BC61}"/>
                </a:ext>
              </a:extLst>
            </p:cNvPr>
            <p:cNvSpPr/>
            <p:nvPr/>
          </p:nvSpPr>
          <p:spPr>
            <a:xfrm flipH="1">
              <a:off x="754836" y="2712537"/>
              <a:ext cx="1607768" cy="1744797"/>
            </a:xfrm>
            <a:prstGeom prst="trapezoid">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46871F-DC06-574F-1B9F-61F38B8DBEF7}"/>
                </a:ext>
              </a:extLst>
            </p:cNvPr>
            <p:cNvSpPr/>
            <p:nvPr/>
          </p:nvSpPr>
          <p:spPr>
            <a:xfrm flipH="1">
              <a:off x="881003" y="1021366"/>
              <a:ext cx="1481604" cy="2113969"/>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9E9E199-CBAB-0509-86C9-F33592E3EE84}"/>
                </a:ext>
              </a:extLst>
            </p:cNvPr>
            <p:cNvSpPr/>
            <p:nvPr/>
          </p:nvSpPr>
          <p:spPr>
            <a:xfrm rot="16200000">
              <a:off x="1145157" y="443827"/>
              <a:ext cx="929312" cy="1757230"/>
            </a:xfrm>
            <a:prstGeom prst="cloud">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0475756-27F8-5D5B-E682-AD1786D471A8}"/>
                </a:ext>
              </a:extLst>
            </p:cNvPr>
            <p:cNvGrpSpPr/>
            <p:nvPr/>
          </p:nvGrpSpPr>
          <p:grpSpPr>
            <a:xfrm>
              <a:off x="525106" y="437893"/>
              <a:ext cx="1963323" cy="1124030"/>
              <a:chOff x="1239442" y="2583838"/>
              <a:chExt cx="1535084" cy="678655"/>
            </a:xfrm>
          </p:grpSpPr>
          <p:sp>
            <p:nvSpPr>
              <p:cNvPr id="33" name="Rounded Rectangle 153">
                <a:extLst>
                  <a:ext uri="{FF2B5EF4-FFF2-40B4-BE49-F238E27FC236}">
                    <a16:creationId xmlns:a16="http://schemas.microsoft.com/office/drawing/2014/main" id="{2C37B587-47D1-EFF0-44E1-7411D96BE571}"/>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gular Pentagon 154">
                <a:extLst>
                  <a:ext uri="{FF2B5EF4-FFF2-40B4-BE49-F238E27FC236}">
                    <a16:creationId xmlns:a16="http://schemas.microsoft.com/office/drawing/2014/main" id="{147DA401-B874-79BA-5AC5-F3DDA970A5F8}"/>
                  </a:ext>
                </a:extLst>
              </p:cNvPr>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gular Pentagon 155">
                <a:extLst>
                  <a:ext uri="{FF2B5EF4-FFF2-40B4-BE49-F238E27FC236}">
                    <a16:creationId xmlns:a16="http://schemas.microsoft.com/office/drawing/2014/main" id="{92B6EEDC-7CA1-A79A-00F5-57119827DFA9}"/>
                  </a:ext>
                </a:extLst>
              </p:cNvPr>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gular Pentagon 156">
                <a:extLst>
                  <a:ext uri="{FF2B5EF4-FFF2-40B4-BE49-F238E27FC236}">
                    <a16:creationId xmlns:a16="http://schemas.microsoft.com/office/drawing/2014/main" id="{3513775F-DE88-91BB-29E0-D1EDD151B4EF}"/>
                  </a:ext>
                </a:extLst>
              </p:cNvPr>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8AC0EC23-910B-8E31-B89E-0FFEC7DBAC05}"/>
                  </a:ext>
                </a:extLst>
              </p:cNvPr>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B4ABCFC6-34CD-AF29-E3D4-864DAB5058FB}"/>
                  </a:ext>
                </a:extLst>
              </p:cNvPr>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E5DD798A-43BB-FB89-20CE-5FBBD4BE5884}"/>
                  </a:ext>
                </a:extLst>
              </p:cNvPr>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61ACEF10-8543-985F-FE19-A12A554E4F9E}"/>
                  </a:ext>
                </a:extLst>
              </p:cNvPr>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B12E10C3-80DF-1452-1326-24728F3DF3A8}"/>
                  </a:ext>
                </a:extLst>
              </p:cNvPr>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Moon 169">
              <a:extLst>
                <a:ext uri="{FF2B5EF4-FFF2-40B4-BE49-F238E27FC236}">
                  <a16:creationId xmlns:a16="http://schemas.microsoft.com/office/drawing/2014/main" id="{F25DCB3F-08A5-8D6C-9C1B-2660388E43F5}"/>
                </a:ext>
              </a:extLst>
            </p:cNvPr>
            <p:cNvSpPr/>
            <p:nvPr/>
          </p:nvSpPr>
          <p:spPr>
            <a:xfrm>
              <a:off x="677512" y="2969817"/>
              <a:ext cx="771520" cy="3438369"/>
            </a:xfrm>
            <a:custGeom>
              <a:avLst/>
              <a:gdLst>
                <a:gd name="connsiteX0" fmla="*/ 757768 w 757768"/>
                <a:gd name="connsiteY0" fmla="*/ 3753920 h 3753920"/>
                <a:gd name="connsiteX1" fmla="*/ 0 w 757768"/>
                <a:gd name="connsiteY1" fmla="*/ 1876960 h 3753920"/>
                <a:gd name="connsiteX2" fmla="*/ 757768 w 757768"/>
                <a:gd name="connsiteY2" fmla="*/ 0 h 3753920"/>
                <a:gd name="connsiteX3" fmla="*/ 757768 w 757768"/>
                <a:gd name="connsiteY3" fmla="*/ 3753920 h 3753920"/>
                <a:gd name="connsiteX0" fmla="*/ 771520 w 771520"/>
                <a:gd name="connsiteY0" fmla="*/ 3753920 h 3753920"/>
                <a:gd name="connsiteX1" fmla="*/ 13752 w 771520"/>
                <a:gd name="connsiteY1" fmla="*/ 1876960 h 3753920"/>
                <a:gd name="connsiteX2" fmla="*/ 771520 w 771520"/>
                <a:gd name="connsiteY2" fmla="*/ 0 h 3753920"/>
                <a:gd name="connsiteX3" fmla="*/ 771520 w 771520"/>
                <a:gd name="connsiteY3" fmla="*/ 3753920 h 3753920"/>
              </a:gdLst>
              <a:ahLst/>
              <a:cxnLst>
                <a:cxn ang="0">
                  <a:pos x="connsiteX0" y="connsiteY0"/>
                </a:cxn>
                <a:cxn ang="0">
                  <a:pos x="connsiteX1" y="connsiteY1"/>
                </a:cxn>
                <a:cxn ang="0">
                  <a:pos x="connsiteX2" y="connsiteY2"/>
                </a:cxn>
                <a:cxn ang="0">
                  <a:pos x="connsiteX3" y="connsiteY3"/>
                </a:cxn>
              </a:cxnLst>
              <a:rect l="l" t="t" r="r" b="b"/>
              <a:pathLst>
                <a:path w="771520" h="3753920">
                  <a:moveTo>
                    <a:pt x="771520" y="3753920"/>
                  </a:moveTo>
                  <a:cubicBezTo>
                    <a:pt x="353016" y="3753920"/>
                    <a:pt x="-83555" y="3673582"/>
                    <a:pt x="13752" y="1876960"/>
                  </a:cubicBezTo>
                  <a:cubicBezTo>
                    <a:pt x="13752" y="840344"/>
                    <a:pt x="353016" y="0"/>
                    <a:pt x="771520" y="0"/>
                  </a:cubicBezTo>
                  <a:cubicBezTo>
                    <a:pt x="645225" y="1231755"/>
                    <a:pt x="645225" y="2522165"/>
                    <a:pt x="771520" y="3753920"/>
                  </a:cubicBezTo>
                  <a:close/>
                </a:path>
              </a:pathLst>
            </a:cu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69">
              <a:extLst>
                <a:ext uri="{FF2B5EF4-FFF2-40B4-BE49-F238E27FC236}">
                  <a16:creationId xmlns:a16="http://schemas.microsoft.com/office/drawing/2014/main" id="{56C1E7B7-47D1-62A2-AE57-6C7FD76969CC}"/>
                </a:ext>
              </a:extLst>
            </p:cNvPr>
            <p:cNvSpPr/>
            <p:nvPr/>
          </p:nvSpPr>
          <p:spPr>
            <a:xfrm flipH="1">
              <a:off x="1744611" y="2949373"/>
              <a:ext cx="771520" cy="3438369"/>
            </a:xfrm>
            <a:custGeom>
              <a:avLst/>
              <a:gdLst>
                <a:gd name="connsiteX0" fmla="*/ 757768 w 757768"/>
                <a:gd name="connsiteY0" fmla="*/ 3753920 h 3753920"/>
                <a:gd name="connsiteX1" fmla="*/ 0 w 757768"/>
                <a:gd name="connsiteY1" fmla="*/ 1876960 h 3753920"/>
                <a:gd name="connsiteX2" fmla="*/ 757768 w 757768"/>
                <a:gd name="connsiteY2" fmla="*/ 0 h 3753920"/>
                <a:gd name="connsiteX3" fmla="*/ 757768 w 757768"/>
                <a:gd name="connsiteY3" fmla="*/ 3753920 h 3753920"/>
                <a:gd name="connsiteX0" fmla="*/ 771520 w 771520"/>
                <a:gd name="connsiteY0" fmla="*/ 3753920 h 3753920"/>
                <a:gd name="connsiteX1" fmla="*/ 13752 w 771520"/>
                <a:gd name="connsiteY1" fmla="*/ 1876960 h 3753920"/>
                <a:gd name="connsiteX2" fmla="*/ 771520 w 771520"/>
                <a:gd name="connsiteY2" fmla="*/ 0 h 3753920"/>
                <a:gd name="connsiteX3" fmla="*/ 771520 w 771520"/>
                <a:gd name="connsiteY3" fmla="*/ 3753920 h 3753920"/>
              </a:gdLst>
              <a:ahLst/>
              <a:cxnLst>
                <a:cxn ang="0">
                  <a:pos x="connsiteX0" y="connsiteY0"/>
                </a:cxn>
                <a:cxn ang="0">
                  <a:pos x="connsiteX1" y="connsiteY1"/>
                </a:cxn>
                <a:cxn ang="0">
                  <a:pos x="connsiteX2" y="connsiteY2"/>
                </a:cxn>
                <a:cxn ang="0">
                  <a:pos x="connsiteX3" y="connsiteY3"/>
                </a:cxn>
              </a:cxnLst>
              <a:rect l="l" t="t" r="r" b="b"/>
              <a:pathLst>
                <a:path w="771520" h="3753920">
                  <a:moveTo>
                    <a:pt x="771520" y="3753920"/>
                  </a:moveTo>
                  <a:cubicBezTo>
                    <a:pt x="353016" y="3753920"/>
                    <a:pt x="-83555" y="3673582"/>
                    <a:pt x="13752" y="1876960"/>
                  </a:cubicBezTo>
                  <a:cubicBezTo>
                    <a:pt x="13752" y="840344"/>
                    <a:pt x="353016" y="0"/>
                    <a:pt x="771520" y="0"/>
                  </a:cubicBezTo>
                  <a:cubicBezTo>
                    <a:pt x="645225" y="1231755"/>
                    <a:pt x="645225" y="2522165"/>
                    <a:pt x="771520" y="3753920"/>
                  </a:cubicBezTo>
                  <a:close/>
                </a:path>
              </a:pathLst>
            </a:cu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1BDCBEA-35E6-671E-EC35-5DF90047FF43}"/>
                </a:ext>
              </a:extLst>
            </p:cNvPr>
            <p:cNvSpPr/>
            <p:nvPr/>
          </p:nvSpPr>
          <p:spPr>
            <a:xfrm rot="10800000" flipH="1">
              <a:off x="1311864" y="2758954"/>
              <a:ext cx="535923" cy="845585"/>
            </a:xfrm>
            <a:prstGeom prst="triangl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77B4386E-480F-297B-78EB-E6936A3C7F6F}"/>
                </a:ext>
              </a:extLst>
            </p:cNvPr>
            <p:cNvSpPr/>
            <p:nvPr/>
          </p:nvSpPr>
          <p:spPr>
            <a:xfrm rot="325355">
              <a:off x="1029253" y="2731853"/>
              <a:ext cx="1161119" cy="579019"/>
            </a:xfrm>
            <a:prstGeom prst="cloud">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8C4393B-B32E-4643-2E0A-0D6D448A9C64}"/>
                </a:ext>
              </a:extLst>
            </p:cNvPr>
            <p:cNvSpPr/>
            <p:nvPr/>
          </p:nvSpPr>
          <p:spPr>
            <a:xfrm flipH="1">
              <a:off x="1409491" y="2831281"/>
              <a:ext cx="383646" cy="119054"/>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F0B5DBB6-D139-C324-21E2-F93BFD2C1A37}"/>
                </a:ext>
              </a:extLst>
            </p:cNvPr>
            <p:cNvSpPr/>
            <p:nvPr/>
          </p:nvSpPr>
          <p:spPr>
            <a:xfrm>
              <a:off x="897105" y="3511909"/>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2F6CC2BA-3215-4797-28DB-C11399919186}"/>
                </a:ext>
              </a:extLst>
            </p:cNvPr>
            <p:cNvSpPr/>
            <p:nvPr/>
          </p:nvSpPr>
          <p:spPr>
            <a:xfrm>
              <a:off x="846265" y="4154034"/>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3205577D-B4C4-9802-4B5C-7F072D5A8880}"/>
                </a:ext>
              </a:extLst>
            </p:cNvPr>
            <p:cNvSpPr/>
            <p:nvPr/>
          </p:nvSpPr>
          <p:spPr>
            <a:xfrm>
              <a:off x="826204" y="4809166"/>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2213CA41-77E1-3958-E18A-50FBF44A188D}"/>
                </a:ext>
              </a:extLst>
            </p:cNvPr>
            <p:cNvSpPr/>
            <p:nvPr/>
          </p:nvSpPr>
          <p:spPr>
            <a:xfrm>
              <a:off x="836630" y="5464298"/>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A3BE5D3-663F-C4E4-625B-07E70EC96587}"/>
                </a:ext>
              </a:extLst>
            </p:cNvPr>
            <p:cNvGrpSpPr/>
            <p:nvPr/>
          </p:nvGrpSpPr>
          <p:grpSpPr>
            <a:xfrm flipH="1" flipV="1">
              <a:off x="1904265" y="3516794"/>
              <a:ext cx="421838" cy="2406625"/>
              <a:chOff x="978604" y="3664309"/>
              <a:chExt cx="421838" cy="2406625"/>
            </a:xfrm>
          </p:grpSpPr>
          <p:sp>
            <p:nvSpPr>
              <p:cNvPr id="29" name="Diamond 28">
                <a:extLst>
                  <a:ext uri="{FF2B5EF4-FFF2-40B4-BE49-F238E27FC236}">
                    <a16:creationId xmlns:a16="http://schemas.microsoft.com/office/drawing/2014/main" id="{9C9B443C-A468-CD0C-0D67-5CFD7B117A2A}"/>
                  </a:ext>
                </a:extLst>
              </p:cNvPr>
              <p:cNvSpPr/>
              <p:nvPr/>
            </p:nvSpPr>
            <p:spPr>
              <a:xfrm>
                <a:off x="1049505" y="3664309"/>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6367DD9D-D019-58D1-785C-EEF139122D46}"/>
                  </a:ext>
                </a:extLst>
              </p:cNvPr>
              <p:cNvSpPr/>
              <p:nvPr/>
            </p:nvSpPr>
            <p:spPr>
              <a:xfrm>
                <a:off x="998665" y="4306434"/>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C42C64AE-8AFE-987E-E1CB-6C1CEBDBE630}"/>
                  </a:ext>
                </a:extLst>
              </p:cNvPr>
              <p:cNvSpPr/>
              <p:nvPr/>
            </p:nvSpPr>
            <p:spPr>
              <a:xfrm>
                <a:off x="978604" y="4961566"/>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8A4CED29-1FF6-894D-60BA-C55A3D9A071C}"/>
                  </a:ext>
                </a:extLst>
              </p:cNvPr>
              <p:cNvSpPr/>
              <p:nvPr/>
            </p:nvSpPr>
            <p:spPr>
              <a:xfrm>
                <a:off x="989030" y="5616698"/>
                <a:ext cx="350937" cy="454236"/>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TextBox 42">
            <a:extLst>
              <a:ext uri="{FF2B5EF4-FFF2-40B4-BE49-F238E27FC236}">
                <a16:creationId xmlns:a16="http://schemas.microsoft.com/office/drawing/2014/main" id="{CDCA0A19-02AF-0ECF-CC6E-7EC7151D02B6}"/>
              </a:ext>
            </a:extLst>
          </p:cNvPr>
          <p:cNvSpPr txBox="1"/>
          <p:nvPr/>
        </p:nvSpPr>
        <p:spPr>
          <a:xfrm>
            <a:off x="5965959" y="6407207"/>
            <a:ext cx="6096000" cy="369332"/>
          </a:xfrm>
          <a:prstGeom prst="rect">
            <a:avLst/>
          </a:prstGeom>
          <a:noFill/>
        </p:spPr>
        <p:txBody>
          <a:bodyPr wrap="square">
            <a:spAutoFit/>
          </a:bodyPr>
          <a:lstStyle/>
          <a:p>
            <a:pPr algn="r"/>
            <a:r>
              <a:rPr lang="en-US" dirty="0"/>
              <a:t>(2)</a:t>
            </a:r>
          </a:p>
        </p:txBody>
      </p:sp>
    </p:spTree>
    <p:extLst>
      <p:ext uri="{BB962C8B-B14F-4D97-AF65-F5344CB8AC3E}">
        <p14:creationId xmlns:p14="http://schemas.microsoft.com/office/powerpoint/2010/main" val="7402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707886"/>
          </a:xfrm>
          <a:prstGeom prst="rect">
            <a:avLst/>
          </a:prstGeom>
          <a:noFill/>
        </p:spPr>
        <p:txBody>
          <a:bodyPr wrap="square" rtlCol="0">
            <a:spAutoFit/>
          </a:bodyPr>
          <a:lstStyle/>
          <a:p>
            <a:pPr algn="ctr"/>
            <a:r>
              <a:rPr lang="en-US" sz="4000" dirty="0"/>
              <a:t>A Time of Peace</a:t>
            </a:r>
          </a:p>
        </p:txBody>
      </p:sp>
      <p:sp>
        <p:nvSpPr>
          <p:cNvPr id="3072" name="TextBox 3071"/>
          <p:cNvSpPr txBox="1"/>
          <p:nvPr/>
        </p:nvSpPr>
        <p:spPr>
          <a:xfrm>
            <a:off x="-1" y="6300577"/>
            <a:ext cx="3305175" cy="461665"/>
          </a:xfrm>
          <a:prstGeom prst="rect">
            <a:avLst/>
          </a:prstGeom>
          <a:noFill/>
        </p:spPr>
        <p:txBody>
          <a:bodyPr wrap="square" rtlCol="0">
            <a:spAutoFit/>
          </a:bodyPr>
          <a:lstStyle/>
          <a:p>
            <a:r>
              <a:rPr lang="en-US" sz="2400" dirty="0"/>
              <a:t>2 Chronicles 14:3-7</a:t>
            </a:r>
          </a:p>
        </p:txBody>
      </p:sp>
      <p:sp>
        <p:nvSpPr>
          <p:cNvPr id="6" name="TextBox 5">
            <a:extLst>
              <a:ext uri="{FF2B5EF4-FFF2-40B4-BE49-F238E27FC236}">
                <a16:creationId xmlns:a16="http://schemas.microsoft.com/office/drawing/2014/main" id="{343291C1-D6AA-9A76-FA5D-9CAE753308BF}"/>
              </a:ext>
            </a:extLst>
          </p:cNvPr>
          <p:cNvSpPr txBox="1"/>
          <p:nvPr/>
        </p:nvSpPr>
        <p:spPr>
          <a:xfrm>
            <a:off x="1113335" y="1712546"/>
            <a:ext cx="4747638" cy="3139321"/>
          </a:xfrm>
          <a:prstGeom prst="rect">
            <a:avLst/>
          </a:prstGeom>
          <a:noFill/>
        </p:spPr>
        <p:txBody>
          <a:bodyPr wrap="square">
            <a:spAutoFit/>
          </a:bodyPr>
          <a:lstStyle/>
          <a:p>
            <a:pPr algn="ctr"/>
            <a:r>
              <a:rPr lang="en-US" b="0" dirty="0">
                <a:solidFill>
                  <a:srgbClr val="212225"/>
                </a:solidFill>
                <a:effectLst/>
              </a:rPr>
              <a:t>ASA</a:t>
            </a:r>
          </a:p>
          <a:p>
            <a:r>
              <a:rPr lang="en-US" b="0" dirty="0">
                <a:solidFill>
                  <a:srgbClr val="212225"/>
                </a:solidFill>
                <a:effectLst/>
              </a:rPr>
              <a:t>He took away the idols </a:t>
            </a:r>
            <a:r>
              <a:rPr lang="en-US" dirty="0">
                <a:solidFill>
                  <a:srgbClr val="212225"/>
                </a:solidFill>
              </a:rPr>
              <a:t>away from the mountains.</a:t>
            </a:r>
          </a:p>
          <a:p>
            <a:endParaRPr lang="en-US" dirty="0">
              <a:solidFill>
                <a:srgbClr val="212225"/>
              </a:solidFill>
            </a:endParaRPr>
          </a:p>
          <a:p>
            <a:r>
              <a:rPr lang="en-US" dirty="0">
                <a:solidFill>
                  <a:srgbClr val="212225"/>
                </a:solidFill>
              </a:rPr>
              <a:t>He commanded that the people turn to the Lord</a:t>
            </a:r>
          </a:p>
          <a:p>
            <a:endParaRPr lang="en-US" dirty="0">
              <a:solidFill>
                <a:srgbClr val="212225"/>
              </a:solidFill>
            </a:endParaRPr>
          </a:p>
          <a:p>
            <a:r>
              <a:rPr lang="en-US" dirty="0">
                <a:solidFill>
                  <a:srgbClr val="212225"/>
                </a:solidFill>
              </a:rPr>
              <a:t>He built fences, walls and towers around the cities for protection</a:t>
            </a:r>
          </a:p>
          <a:p>
            <a:endParaRPr lang="en-US" dirty="0">
              <a:solidFill>
                <a:srgbClr val="212225"/>
              </a:solidFill>
            </a:endParaRPr>
          </a:p>
          <a:p>
            <a:r>
              <a:rPr lang="en-US" dirty="0">
                <a:solidFill>
                  <a:srgbClr val="212225"/>
                </a:solidFill>
              </a:rPr>
              <a:t>The land was at rest</a:t>
            </a:r>
            <a:endParaRPr lang="en-US" dirty="0"/>
          </a:p>
        </p:txBody>
      </p:sp>
      <p:pic>
        <p:nvPicPr>
          <p:cNvPr id="22" name="Picture 21">
            <a:extLst>
              <a:ext uri="{FF2B5EF4-FFF2-40B4-BE49-F238E27FC236}">
                <a16:creationId xmlns:a16="http://schemas.microsoft.com/office/drawing/2014/main" id="{706E2A33-6602-4A37-0273-B085A39439BE}"/>
              </a:ext>
            </a:extLst>
          </p:cNvPr>
          <p:cNvPicPr>
            <a:picLocks noChangeAspect="1"/>
          </p:cNvPicPr>
          <p:nvPr/>
        </p:nvPicPr>
        <p:blipFill>
          <a:blip r:embed="rId3"/>
          <a:stretch>
            <a:fillRect/>
          </a:stretch>
        </p:blipFill>
        <p:spPr>
          <a:xfrm>
            <a:off x="6217203" y="907667"/>
            <a:ext cx="3858163" cy="5582429"/>
          </a:xfrm>
          <a:prstGeom prst="rect">
            <a:avLst/>
          </a:prstGeom>
        </p:spPr>
      </p:pic>
    </p:spTree>
    <p:extLst>
      <p:ext uri="{BB962C8B-B14F-4D97-AF65-F5344CB8AC3E}">
        <p14:creationId xmlns:p14="http://schemas.microsoft.com/office/powerpoint/2010/main" val="36702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1268-48B7-FBDB-3D03-C927DAE18C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175DF1-1B29-1C0D-22B5-CB780ED410EC}"/>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0A0FABEB-5BBE-5942-7E3D-DB0A3897DFDE}"/>
              </a:ext>
            </a:extLst>
          </p:cNvPr>
          <p:cNvSpPr txBox="1"/>
          <p:nvPr/>
        </p:nvSpPr>
        <p:spPr>
          <a:xfrm>
            <a:off x="72428" y="0"/>
            <a:ext cx="12119572" cy="707886"/>
          </a:xfrm>
          <a:prstGeom prst="rect">
            <a:avLst/>
          </a:prstGeom>
          <a:noFill/>
        </p:spPr>
        <p:txBody>
          <a:bodyPr wrap="square" rtlCol="0">
            <a:spAutoFit/>
          </a:bodyPr>
          <a:lstStyle/>
          <a:p>
            <a:pPr algn="ctr"/>
            <a:r>
              <a:rPr lang="en-US" sz="4000" dirty="0"/>
              <a:t>Ethiopians Attack</a:t>
            </a:r>
          </a:p>
        </p:txBody>
      </p:sp>
      <p:sp>
        <p:nvSpPr>
          <p:cNvPr id="3072" name="TextBox 3071">
            <a:extLst>
              <a:ext uri="{FF2B5EF4-FFF2-40B4-BE49-F238E27FC236}">
                <a16:creationId xmlns:a16="http://schemas.microsoft.com/office/drawing/2014/main" id="{03DFAA68-8C26-1884-39C3-99AA7BC978D6}"/>
              </a:ext>
            </a:extLst>
          </p:cNvPr>
          <p:cNvSpPr txBox="1"/>
          <p:nvPr/>
        </p:nvSpPr>
        <p:spPr>
          <a:xfrm>
            <a:off x="-1" y="6300577"/>
            <a:ext cx="3305175" cy="461665"/>
          </a:xfrm>
          <a:prstGeom prst="rect">
            <a:avLst/>
          </a:prstGeom>
          <a:noFill/>
        </p:spPr>
        <p:txBody>
          <a:bodyPr wrap="square" rtlCol="0">
            <a:spAutoFit/>
          </a:bodyPr>
          <a:lstStyle/>
          <a:p>
            <a:r>
              <a:rPr lang="en-US" sz="2400" dirty="0"/>
              <a:t>2 Chronicles 14:9-13</a:t>
            </a:r>
          </a:p>
        </p:txBody>
      </p:sp>
      <p:sp>
        <p:nvSpPr>
          <p:cNvPr id="6" name="TextBox 5">
            <a:extLst>
              <a:ext uri="{FF2B5EF4-FFF2-40B4-BE49-F238E27FC236}">
                <a16:creationId xmlns:a16="http://schemas.microsoft.com/office/drawing/2014/main" id="{533C2EAE-9974-24A7-6181-68CA841DBEA5}"/>
              </a:ext>
            </a:extLst>
          </p:cNvPr>
          <p:cNvSpPr txBox="1"/>
          <p:nvPr/>
        </p:nvSpPr>
        <p:spPr>
          <a:xfrm>
            <a:off x="378490" y="1025187"/>
            <a:ext cx="2995612" cy="1200329"/>
          </a:xfrm>
          <a:prstGeom prst="rect">
            <a:avLst/>
          </a:prstGeom>
          <a:noFill/>
        </p:spPr>
        <p:txBody>
          <a:bodyPr wrap="square">
            <a:spAutoFit/>
          </a:bodyPr>
          <a:lstStyle/>
          <a:p>
            <a:r>
              <a:rPr lang="en-US" i="1" dirty="0"/>
              <a:t>Zerah the Ethiopian with an host of a thousand </a:t>
            </a:r>
            <a:r>
              <a:rPr lang="en-US" i="1" dirty="0" err="1"/>
              <a:t>thousand</a:t>
            </a:r>
            <a:r>
              <a:rPr lang="en-US" i="1" dirty="0"/>
              <a:t>, and three hundred chariots</a:t>
            </a:r>
          </a:p>
        </p:txBody>
      </p:sp>
      <p:pic>
        <p:nvPicPr>
          <p:cNvPr id="5" name="Picture 4">
            <a:extLst>
              <a:ext uri="{FF2B5EF4-FFF2-40B4-BE49-F238E27FC236}">
                <a16:creationId xmlns:a16="http://schemas.microsoft.com/office/drawing/2014/main" id="{FE20804A-B6FA-0E0C-A7EE-E17823FCCAB1}"/>
              </a:ext>
            </a:extLst>
          </p:cNvPr>
          <p:cNvPicPr>
            <a:picLocks noChangeAspect="1"/>
          </p:cNvPicPr>
          <p:nvPr/>
        </p:nvPicPr>
        <p:blipFill>
          <a:blip r:embed="rId3"/>
          <a:stretch>
            <a:fillRect/>
          </a:stretch>
        </p:blipFill>
        <p:spPr>
          <a:xfrm>
            <a:off x="6748204" y="872769"/>
            <a:ext cx="3705742" cy="5658640"/>
          </a:xfrm>
          <a:prstGeom prst="rect">
            <a:avLst/>
          </a:prstGeom>
        </p:spPr>
      </p:pic>
      <p:sp>
        <p:nvSpPr>
          <p:cNvPr id="7" name="TextBox 6">
            <a:extLst>
              <a:ext uri="{FF2B5EF4-FFF2-40B4-BE49-F238E27FC236}">
                <a16:creationId xmlns:a16="http://schemas.microsoft.com/office/drawing/2014/main" id="{7EC57C79-0A42-70A8-8BFB-1E23892DF86F}"/>
              </a:ext>
            </a:extLst>
          </p:cNvPr>
          <p:cNvSpPr txBox="1"/>
          <p:nvPr/>
        </p:nvSpPr>
        <p:spPr>
          <a:xfrm>
            <a:off x="1876296" y="2582613"/>
            <a:ext cx="2995612" cy="1200329"/>
          </a:xfrm>
          <a:prstGeom prst="rect">
            <a:avLst/>
          </a:prstGeom>
          <a:noFill/>
        </p:spPr>
        <p:txBody>
          <a:bodyPr wrap="square">
            <a:spAutoFit/>
          </a:bodyPr>
          <a:lstStyle/>
          <a:p>
            <a:r>
              <a:rPr lang="en-US" dirty="0"/>
              <a:t>Asa prayed to the Lord to protect them in battle in the valley of Zephathah at Mareshah</a:t>
            </a:r>
          </a:p>
        </p:txBody>
      </p:sp>
      <p:sp>
        <p:nvSpPr>
          <p:cNvPr id="8" name="TextBox 7">
            <a:extLst>
              <a:ext uri="{FF2B5EF4-FFF2-40B4-BE49-F238E27FC236}">
                <a16:creationId xmlns:a16="http://schemas.microsoft.com/office/drawing/2014/main" id="{CB70F1D4-E6C1-B8DA-905A-78471C2E5A05}"/>
              </a:ext>
            </a:extLst>
          </p:cNvPr>
          <p:cNvSpPr txBox="1"/>
          <p:nvPr/>
        </p:nvSpPr>
        <p:spPr>
          <a:xfrm>
            <a:off x="3100388" y="4303095"/>
            <a:ext cx="2995612" cy="1477328"/>
          </a:xfrm>
          <a:prstGeom prst="rect">
            <a:avLst/>
          </a:prstGeom>
          <a:noFill/>
        </p:spPr>
        <p:txBody>
          <a:bodyPr wrap="square">
            <a:spAutoFit/>
          </a:bodyPr>
          <a:lstStyle/>
          <a:p>
            <a:r>
              <a:rPr lang="en-US" dirty="0"/>
              <a:t>The Lord helped them in the battle and the Ethiopians fled; Asa’s army went after them until they were “destroyed”</a:t>
            </a:r>
          </a:p>
        </p:txBody>
      </p:sp>
    </p:spTree>
    <p:extLst>
      <p:ext uri="{BB962C8B-B14F-4D97-AF65-F5344CB8AC3E}">
        <p14:creationId xmlns:p14="http://schemas.microsoft.com/office/powerpoint/2010/main" val="6509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BE74-D65D-921B-E2AE-E4D8A6ED0FB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68BA6F-7EA5-4CA3-06B8-ADCA16860906}"/>
              </a:ext>
            </a:extLst>
          </p:cNvPr>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a:extLst>
              <a:ext uri="{FF2B5EF4-FFF2-40B4-BE49-F238E27FC236}">
                <a16:creationId xmlns:a16="http://schemas.microsoft.com/office/drawing/2014/main" id="{DBE5403A-6614-6AB8-3CC8-1FE561F92824}"/>
              </a:ext>
            </a:extLst>
          </p:cNvPr>
          <p:cNvSpPr txBox="1"/>
          <p:nvPr/>
        </p:nvSpPr>
        <p:spPr>
          <a:xfrm>
            <a:off x="72428" y="0"/>
            <a:ext cx="12119572" cy="1015663"/>
          </a:xfrm>
          <a:prstGeom prst="rect">
            <a:avLst/>
          </a:prstGeom>
          <a:noFill/>
        </p:spPr>
        <p:txBody>
          <a:bodyPr wrap="square" rtlCol="0">
            <a:spAutoFit/>
          </a:bodyPr>
          <a:lstStyle/>
          <a:p>
            <a:pPr algn="ctr"/>
            <a:r>
              <a:rPr lang="en-US" sz="6000" dirty="0"/>
              <a:t>Azariah</a:t>
            </a:r>
          </a:p>
        </p:txBody>
      </p:sp>
      <p:sp>
        <p:nvSpPr>
          <p:cNvPr id="7" name="Rectangle 6">
            <a:extLst>
              <a:ext uri="{FF2B5EF4-FFF2-40B4-BE49-F238E27FC236}">
                <a16:creationId xmlns:a16="http://schemas.microsoft.com/office/drawing/2014/main" id="{8371D3A2-2E8D-0FD3-3961-95828B320AF3}"/>
              </a:ext>
            </a:extLst>
          </p:cNvPr>
          <p:cNvSpPr/>
          <p:nvPr/>
        </p:nvSpPr>
        <p:spPr>
          <a:xfrm>
            <a:off x="672221" y="1464519"/>
            <a:ext cx="7147804" cy="2308324"/>
          </a:xfrm>
          <a:prstGeom prst="rect">
            <a:avLst/>
          </a:prstGeom>
        </p:spPr>
        <p:txBody>
          <a:bodyPr wrap="square">
            <a:spAutoFit/>
          </a:bodyPr>
          <a:lstStyle/>
          <a:p>
            <a:r>
              <a:rPr lang="en-US" dirty="0"/>
              <a:t>He was the son of Oded</a:t>
            </a:r>
          </a:p>
          <a:p>
            <a:endParaRPr lang="en-US" dirty="0"/>
          </a:p>
          <a:p>
            <a:r>
              <a:rPr lang="en-US" dirty="0"/>
              <a:t>He inspired the king of Judah, Asa, to restore righteous worship and renew their covenants with the Lord (2)</a:t>
            </a:r>
          </a:p>
          <a:p>
            <a:endParaRPr lang="en-US" dirty="0"/>
          </a:p>
          <a:p>
            <a:r>
              <a:rPr lang="en-US" i="1" dirty="0"/>
              <a:t>Hear ye me, Asa, and all Judah and Benjamin; The </a:t>
            </a:r>
            <a:r>
              <a:rPr lang="en-US" i="1" cap="small" dirty="0"/>
              <a:t>Lord</a:t>
            </a:r>
            <a:r>
              <a:rPr lang="en-US" i="1" dirty="0"/>
              <a:t> is with you, while ye be with him; and if ye seek him, he will be found of you; but if ye forsake him, he will forsake you.</a:t>
            </a:r>
          </a:p>
        </p:txBody>
      </p:sp>
      <p:grpSp>
        <p:nvGrpSpPr>
          <p:cNvPr id="3" name="Group 2">
            <a:extLst>
              <a:ext uri="{FF2B5EF4-FFF2-40B4-BE49-F238E27FC236}">
                <a16:creationId xmlns:a16="http://schemas.microsoft.com/office/drawing/2014/main" id="{05D551AA-4F61-8EA7-C4F7-7F032D0AB80E}"/>
              </a:ext>
            </a:extLst>
          </p:cNvPr>
          <p:cNvGrpSpPr/>
          <p:nvPr/>
        </p:nvGrpSpPr>
        <p:grpSpPr>
          <a:xfrm>
            <a:off x="9128861" y="349313"/>
            <a:ext cx="1687985" cy="4013137"/>
            <a:chOff x="4656526" y="674299"/>
            <a:chExt cx="2496638" cy="5935687"/>
          </a:xfrm>
        </p:grpSpPr>
        <p:sp>
          <p:nvSpPr>
            <p:cNvPr id="5" name="Oval 4">
              <a:extLst>
                <a:ext uri="{FF2B5EF4-FFF2-40B4-BE49-F238E27FC236}">
                  <a16:creationId xmlns:a16="http://schemas.microsoft.com/office/drawing/2014/main" id="{C6159930-4685-2942-47B2-4F9BC476B1D9}"/>
                </a:ext>
              </a:extLst>
            </p:cNvPr>
            <p:cNvSpPr/>
            <p:nvPr/>
          </p:nvSpPr>
          <p:spPr>
            <a:xfrm>
              <a:off x="5034068" y="674299"/>
              <a:ext cx="1803605" cy="176660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8C182D-7788-95A5-37D3-6B51C1204A7C}"/>
                </a:ext>
              </a:extLst>
            </p:cNvPr>
            <p:cNvSpPr/>
            <p:nvPr/>
          </p:nvSpPr>
          <p:spPr>
            <a:xfrm rot="19671902">
              <a:off x="6667033" y="3894154"/>
              <a:ext cx="486131" cy="10709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1652CF-C1A4-C942-66FB-FC8A0D6370AE}"/>
                </a:ext>
              </a:extLst>
            </p:cNvPr>
            <p:cNvSpPr/>
            <p:nvPr/>
          </p:nvSpPr>
          <p:spPr>
            <a:xfrm rot="2647766">
              <a:off x="4656526" y="3758887"/>
              <a:ext cx="516155" cy="10709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B2846B-F6A9-EB33-8A57-BDA8BEAA47E2}"/>
                </a:ext>
              </a:extLst>
            </p:cNvPr>
            <p:cNvSpPr/>
            <p:nvPr/>
          </p:nvSpPr>
          <p:spPr>
            <a:xfrm rot="19352409">
              <a:off x="6089029" y="5539060"/>
              <a:ext cx="460649" cy="107092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C3DA8F3-4CC5-E43C-A991-C7CE070505C2}"/>
                </a:ext>
              </a:extLst>
            </p:cNvPr>
            <p:cNvSpPr/>
            <p:nvPr/>
          </p:nvSpPr>
          <p:spPr>
            <a:xfrm rot="2647766">
              <a:off x="5559452" y="5517877"/>
              <a:ext cx="458444" cy="107092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265C640-8BAF-C614-9137-EB08047B59D7}"/>
                </a:ext>
              </a:extLst>
            </p:cNvPr>
            <p:cNvSpPr/>
            <p:nvPr/>
          </p:nvSpPr>
          <p:spPr>
            <a:xfrm rot="20169292">
              <a:off x="6130139" y="2249676"/>
              <a:ext cx="880039" cy="2358406"/>
            </a:xfrm>
            <a:prstGeom prst="trapezoid">
              <a:avLst/>
            </a:prstGeom>
            <a:solidFill>
              <a:srgbClr val="C85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FC03422-5FE7-6BAB-876D-FC4ED7B1128F}"/>
                </a:ext>
              </a:extLst>
            </p:cNvPr>
            <p:cNvSpPr/>
            <p:nvPr/>
          </p:nvSpPr>
          <p:spPr>
            <a:xfrm rot="1790291">
              <a:off x="4900935" y="2221875"/>
              <a:ext cx="958504" cy="2265092"/>
            </a:xfrm>
            <a:prstGeom prst="trapezoid">
              <a:avLst/>
            </a:prstGeom>
            <a:solidFill>
              <a:srgbClr val="C85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00EFBE2-1917-72FF-9655-4CDDBAB5433B}"/>
                </a:ext>
              </a:extLst>
            </p:cNvPr>
            <p:cNvSpPr/>
            <p:nvPr/>
          </p:nvSpPr>
          <p:spPr>
            <a:xfrm>
              <a:off x="5251313" y="2578682"/>
              <a:ext cx="1467652" cy="3490258"/>
            </a:xfrm>
            <a:prstGeom prst="trapezoi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ECFEF74-4534-8399-BACA-3473100BEEA6}"/>
                </a:ext>
              </a:extLst>
            </p:cNvPr>
            <p:cNvGrpSpPr/>
            <p:nvPr/>
          </p:nvGrpSpPr>
          <p:grpSpPr>
            <a:xfrm>
              <a:off x="5322787" y="2567723"/>
              <a:ext cx="907724" cy="3751885"/>
              <a:chOff x="7905573" y="1716086"/>
              <a:chExt cx="1107035" cy="3750646"/>
            </a:xfrm>
          </p:grpSpPr>
          <p:sp>
            <p:nvSpPr>
              <p:cNvPr id="18" name="Moon 156">
                <a:extLst>
                  <a:ext uri="{FF2B5EF4-FFF2-40B4-BE49-F238E27FC236}">
                    <a16:creationId xmlns:a16="http://schemas.microsoft.com/office/drawing/2014/main" id="{DEF42C2A-DBBE-A0F1-A767-EA69E32B29F2}"/>
                  </a:ext>
                </a:extLst>
              </p:cNvPr>
              <p:cNvSpPr/>
              <p:nvPr/>
            </p:nvSpPr>
            <p:spPr>
              <a:xfrm rot="20674230">
                <a:off x="7905573" y="1818714"/>
                <a:ext cx="926179" cy="3648018"/>
              </a:xfrm>
              <a:custGeom>
                <a:avLst/>
                <a:gdLst>
                  <a:gd name="connsiteX0" fmla="*/ 759111 w 759111"/>
                  <a:gd name="connsiteY0" fmla="*/ 3648018 h 3648018"/>
                  <a:gd name="connsiteX1" fmla="*/ 0 w 759111"/>
                  <a:gd name="connsiteY1" fmla="*/ 1824009 h 3648018"/>
                  <a:gd name="connsiteX2" fmla="*/ 759111 w 759111"/>
                  <a:gd name="connsiteY2" fmla="*/ 0 h 3648018"/>
                  <a:gd name="connsiteX3" fmla="*/ 759111 w 759111"/>
                  <a:gd name="connsiteY3" fmla="*/ 3648018 h 3648018"/>
                  <a:gd name="connsiteX0" fmla="*/ 926179 w 926179"/>
                  <a:gd name="connsiteY0" fmla="*/ 3648018 h 3648018"/>
                  <a:gd name="connsiteX1" fmla="*/ 167068 w 926179"/>
                  <a:gd name="connsiteY1" fmla="*/ 1824009 h 3648018"/>
                  <a:gd name="connsiteX2" fmla="*/ 926179 w 926179"/>
                  <a:gd name="connsiteY2" fmla="*/ 0 h 3648018"/>
                  <a:gd name="connsiteX3" fmla="*/ 926179 w 926179"/>
                  <a:gd name="connsiteY3" fmla="*/ 3648018 h 3648018"/>
                </a:gdLst>
                <a:ahLst/>
                <a:cxnLst>
                  <a:cxn ang="0">
                    <a:pos x="connsiteX0" y="connsiteY0"/>
                  </a:cxn>
                  <a:cxn ang="0">
                    <a:pos x="connsiteX1" y="connsiteY1"/>
                  </a:cxn>
                  <a:cxn ang="0">
                    <a:pos x="connsiteX2" y="connsiteY2"/>
                  </a:cxn>
                  <a:cxn ang="0">
                    <a:pos x="connsiteX3" y="connsiteY3"/>
                  </a:cxn>
                </a:cxnLst>
                <a:rect l="l" t="t" r="r" b="b"/>
                <a:pathLst>
                  <a:path w="926179" h="3648018">
                    <a:moveTo>
                      <a:pt x="926179" y="3648018"/>
                    </a:moveTo>
                    <a:cubicBezTo>
                      <a:pt x="506934" y="3648018"/>
                      <a:pt x="-364955" y="3600042"/>
                      <a:pt x="167068" y="1824009"/>
                    </a:cubicBezTo>
                    <a:cubicBezTo>
                      <a:pt x="167068" y="816637"/>
                      <a:pt x="506934" y="0"/>
                      <a:pt x="926179" y="0"/>
                    </a:cubicBezTo>
                    <a:cubicBezTo>
                      <a:pt x="799661" y="1197006"/>
                      <a:pt x="799661" y="2451012"/>
                      <a:pt x="926179" y="3648018"/>
                    </a:cubicBezTo>
                    <a:close/>
                  </a:path>
                </a:pathLst>
              </a:custGeom>
              <a:solidFill>
                <a:srgbClr val="E5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56">
                <a:extLst>
                  <a:ext uri="{FF2B5EF4-FFF2-40B4-BE49-F238E27FC236}">
                    <a16:creationId xmlns:a16="http://schemas.microsoft.com/office/drawing/2014/main" id="{B05099C6-9776-C72F-0091-7A42108C28A6}"/>
                  </a:ext>
                </a:extLst>
              </p:cNvPr>
              <p:cNvSpPr/>
              <p:nvPr/>
            </p:nvSpPr>
            <p:spPr>
              <a:xfrm rot="20233044">
                <a:off x="8086429" y="1716086"/>
                <a:ext cx="926179" cy="3648018"/>
              </a:xfrm>
              <a:custGeom>
                <a:avLst/>
                <a:gdLst>
                  <a:gd name="connsiteX0" fmla="*/ 759111 w 759111"/>
                  <a:gd name="connsiteY0" fmla="*/ 3648018 h 3648018"/>
                  <a:gd name="connsiteX1" fmla="*/ 0 w 759111"/>
                  <a:gd name="connsiteY1" fmla="*/ 1824009 h 3648018"/>
                  <a:gd name="connsiteX2" fmla="*/ 759111 w 759111"/>
                  <a:gd name="connsiteY2" fmla="*/ 0 h 3648018"/>
                  <a:gd name="connsiteX3" fmla="*/ 759111 w 759111"/>
                  <a:gd name="connsiteY3" fmla="*/ 3648018 h 3648018"/>
                  <a:gd name="connsiteX0" fmla="*/ 926179 w 926179"/>
                  <a:gd name="connsiteY0" fmla="*/ 3648018 h 3648018"/>
                  <a:gd name="connsiteX1" fmla="*/ 167068 w 926179"/>
                  <a:gd name="connsiteY1" fmla="*/ 1824009 h 3648018"/>
                  <a:gd name="connsiteX2" fmla="*/ 926179 w 926179"/>
                  <a:gd name="connsiteY2" fmla="*/ 0 h 3648018"/>
                  <a:gd name="connsiteX3" fmla="*/ 926179 w 926179"/>
                  <a:gd name="connsiteY3" fmla="*/ 3648018 h 3648018"/>
                </a:gdLst>
                <a:ahLst/>
                <a:cxnLst>
                  <a:cxn ang="0">
                    <a:pos x="connsiteX0" y="connsiteY0"/>
                  </a:cxn>
                  <a:cxn ang="0">
                    <a:pos x="connsiteX1" y="connsiteY1"/>
                  </a:cxn>
                  <a:cxn ang="0">
                    <a:pos x="connsiteX2" y="connsiteY2"/>
                  </a:cxn>
                  <a:cxn ang="0">
                    <a:pos x="connsiteX3" y="connsiteY3"/>
                  </a:cxn>
                </a:cxnLst>
                <a:rect l="l" t="t" r="r" b="b"/>
                <a:pathLst>
                  <a:path w="926179" h="3648018">
                    <a:moveTo>
                      <a:pt x="926179" y="3648018"/>
                    </a:moveTo>
                    <a:cubicBezTo>
                      <a:pt x="506934" y="3648018"/>
                      <a:pt x="-364955" y="3600042"/>
                      <a:pt x="167068" y="1824009"/>
                    </a:cubicBezTo>
                    <a:cubicBezTo>
                      <a:pt x="167068" y="816637"/>
                      <a:pt x="506934" y="0"/>
                      <a:pt x="926179" y="0"/>
                    </a:cubicBezTo>
                    <a:cubicBezTo>
                      <a:pt x="799661" y="1197006"/>
                      <a:pt x="799661" y="2451012"/>
                      <a:pt x="926179" y="3648018"/>
                    </a:cubicBezTo>
                    <a:close/>
                  </a:path>
                </a:pathLst>
              </a:custGeom>
              <a:solidFill>
                <a:srgbClr val="E5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rapezoid 14">
              <a:extLst>
                <a:ext uri="{FF2B5EF4-FFF2-40B4-BE49-F238E27FC236}">
                  <a16:creationId xmlns:a16="http://schemas.microsoft.com/office/drawing/2014/main" id="{09B845CE-9E30-FB82-C804-5C6FFF6680BD}"/>
                </a:ext>
              </a:extLst>
            </p:cNvPr>
            <p:cNvSpPr/>
            <p:nvPr/>
          </p:nvSpPr>
          <p:spPr>
            <a:xfrm rot="10800000">
              <a:off x="5774549" y="2327270"/>
              <a:ext cx="376255" cy="730585"/>
            </a:xfrm>
            <a:prstGeom prst="trapezoid">
              <a:avLst>
                <a:gd name="adj"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B1F0B2-66B3-8286-50CD-74C96FC99DEC}"/>
                </a:ext>
              </a:extLst>
            </p:cNvPr>
            <p:cNvSpPr/>
            <p:nvPr/>
          </p:nvSpPr>
          <p:spPr>
            <a:xfrm>
              <a:off x="5251313" y="753294"/>
              <a:ext cx="1398855" cy="200143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47DB5C-B5C4-3B00-0A1B-8DC3588510C3}"/>
                </a:ext>
              </a:extLst>
            </p:cNvPr>
            <p:cNvSpPr/>
            <p:nvPr/>
          </p:nvSpPr>
          <p:spPr>
            <a:xfrm>
              <a:off x="5094091" y="1084193"/>
              <a:ext cx="1635008" cy="202077"/>
            </a:xfrm>
            <a:prstGeom prst="rect">
              <a:avLst/>
            </a:prstGeom>
            <a:solidFill>
              <a:srgbClr val="E5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4DCF3C8-DBDD-6898-C428-7C2628641294}"/>
              </a:ext>
            </a:extLst>
          </p:cNvPr>
          <p:cNvSpPr txBox="1"/>
          <p:nvPr/>
        </p:nvSpPr>
        <p:spPr>
          <a:xfrm>
            <a:off x="-1" y="6300577"/>
            <a:ext cx="3305175" cy="461665"/>
          </a:xfrm>
          <a:prstGeom prst="rect">
            <a:avLst/>
          </a:prstGeom>
          <a:noFill/>
        </p:spPr>
        <p:txBody>
          <a:bodyPr wrap="square" rtlCol="0">
            <a:spAutoFit/>
          </a:bodyPr>
          <a:lstStyle/>
          <a:p>
            <a:r>
              <a:rPr lang="en-US" sz="2400" dirty="0"/>
              <a:t>2 Chronicles 15:1-9</a:t>
            </a:r>
          </a:p>
        </p:txBody>
      </p:sp>
      <p:sp>
        <p:nvSpPr>
          <p:cNvPr id="22" name="TextBox 21">
            <a:extLst>
              <a:ext uri="{FF2B5EF4-FFF2-40B4-BE49-F238E27FC236}">
                <a16:creationId xmlns:a16="http://schemas.microsoft.com/office/drawing/2014/main" id="{99B3297B-E3A9-D88C-0B13-0BFC7F1C5DEB}"/>
              </a:ext>
            </a:extLst>
          </p:cNvPr>
          <p:cNvSpPr txBox="1"/>
          <p:nvPr/>
        </p:nvSpPr>
        <p:spPr>
          <a:xfrm>
            <a:off x="3024187" y="4562044"/>
            <a:ext cx="6506809" cy="1200329"/>
          </a:xfrm>
          <a:prstGeom prst="rect">
            <a:avLst/>
          </a:prstGeom>
          <a:noFill/>
        </p:spPr>
        <p:txBody>
          <a:bodyPr wrap="square">
            <a:spAutoFit/>
          </a:bodyPr>
          <a:lstStyle/>
          <a:p>
            <a:r>
              <a:rPr lang="en-US" b="0" i="0" dirty="0">
                <a:solidFill>
                  <a:srgbClr val="212225"/>
                </a:solidFill>
                <a:effectLst/>
              </a:rPr>
              <a:t>The peace the gospel brings is not just the </a:t>
            </a:r>
            <a:r>
              <a:rPr lang="en-US" b="0" i="1" dirty="0">
                <a:solidFill>
                  <a:srgbClr val="212225"/>
                </a:solidFill>
                <a:effectLst/>
              </a:rPr>
              <a:t>absence</a:t>
            </a:r>
            <a:r>
              <a:rPr lang="en-US" b="0" i="0" dirty="0">
                <a:solidFill>
                  <a:srgbClr val="212225"/>
                </a:solidFill>
                <a:effectLst/>
              </a:rPr>
              <a:t> of war. It is the </a:t>
            </a:r>
            <a:r>
              <a:rPr lang="en-US" b="0" i="1" dirty="0">
                <a:solidFill>
                  <a:srgbClr val="212225"/>
                </a:solidFill>
                <a:effectLst/>
              </a:rPr>
              <a:t>opposite</a:t>
            </a:r>
            <a:r>
              <a:rPr lang="en-US" b="0" i="0" dirty="0">
                <a:solidFill>
                  <a:srgbClr val="212225"/>
                </a:solidFill>
                <a:effectLst/>
              </a:rPr>
              <a:t> of war. Gospel peace is the opposite of any conflict, armed or unarmed. It is the opposite of national or ethnic hostilities, of civil or family strife. (3)</a:t>
            </a:r>
            <a:endParaRPr lang="en-US" dirty="0"/>
          </a:p>
        </p:txBody>
      </p:sp>
      <p:pic>
        <p:nvPicPr>
          <p:cNvPr id="24" name="Picture 23">
            <a:extLst>
              <a:ext uri="{FF2B5EF4-FFF2-40B4-BE49-F238E27FC236}">
                <a16:creationId xmlns:a16="http://schemas.microsoft.com/office/drawing/2014/main" id="{1D8BFB4D-6551-1B64-EFDE-2F7E239F8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89" y="4189966"/>
            <a:ext cx="1483911" cy="1849406"/>
          </a:xfrm>
          <a:prstGeom prst="rect">
            <a:avLst/>
          </a:prstGeom>
        </p:spPr>
      </p:pic>
    </p:spTree>
    <p:extLst>
      <p:ext uri="{BB962C8B-B14F-4D97-AF65-F5344CB8AC3E}">
        <p14:creationId xmlns:p14="http://schemas.microsoft.com/office/powerpoint/2010/main" val="36840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2541</Words>
  <Application>Microsoft Office PowerPoint</Application>
  <PresentationFormat>Widescreen</PresentationFormat>
  <Paragraphs>426</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Abadi</vt:lpstr>
      <vt:lpstr>arial</vt:lpstr>
      <vt:lpstr>Rockwell</vt:lpstr>
      <vt:lpstr>Georgia</vt:lpstr>
      <vt:lpstr>Harrington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32</cp:revision>
  <dcterms:created xsi:type="dcterms:W3CDTF">2016-02-03T13:36:56Z</dcterms:created>
  <dcterms:modified xsi:type="dcterms:W3CDTF">2025-11-07T17:35:34Z</dcterms:modified>
</cp:coreProperties>
</file>