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9" r:id="rId3"/>
    <p:sldId id="264" r:id="rId4"/>
    <p:sldId id="280" r:id="rId5"/>
    <p:sldId id="263" r:id="rId6"/>
    <p:sldId id="265" r:id="rId7"/>
    <p:sldId id="262" r:id="rId8"/>
    <p:sldId id="278" r:id="rId9"/>
    <p:sldId id="266" r:id="rId10"/>
    <p:sldId id="267" r:id="rId11"/>
    <p:sldId id="276" r:id="rId12"/>
    <p:sldId id="269" r:id="rId13"/>
    <p:sldId id="270" r:id="rId14"/>
    <p:sldId id="275" r:id="rId15"/>
    <p:sldId id="271" r:id="rId16"/>
    <p:sldId id="273" r:id="rId17"/>
    <p:sldId id="272" r:id="rId18"/>
    <p:sldId id="279" r:id="rId19"/>
    <p:sldId id="281" r:id="rId20"/>
    <p:sldId id="258" r:id="rId21"/>
    <p:sldId id="261" r:id="rId22"/>
    <p:sldId id="274" r:id="rId23"/>
    <p:sldId id="268" r:id="rId24"/>
    <p:sldId id="277" r:id="rId25"/>
  </p:sldIdLst>
  <p:sldSz cx="12192000" cy="6858000"/>
  <p:notesSz cx="6858000" cy="9144000"/>
  <p:embeddedFontLst>
    <p:embeddedFont>
      <p:font typeface="Harrington" panose="04040505050A02020702" pitchFamily="82" charset="0"/>
      <p:regular r:id="rId26"/>
    </p:embeddedFont>
    <p:embeddedFont>
      <p:font typeface="Palatino" panose="020B0604020202020204"/>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103" d="100"/>
          <a:sy n="103" d="100"/>
        </p:scale>
        <p:origin x="73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7A03F96-6734-44A5-8ECC-32A964C7D8B4}"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42ADE-06E6-490D-9924-CC4E6B6E7CBD}" type="slidenum">
              <a:rPr lang="en-US" smtClean="0"/>
              <a:t>‹#›</a:t>
            </a:fld>
            <a:endParaRPr lang="en-US"/>
          </a:p>
        </p:txBody>
      </p:sp>
    </p:spTree>
    <p:extLst>
      <p:ext uri="{BB962C8B-B14F-4D97-AF65-F5344CB8AC3E}">
        <p14:creationId xmlns:p14="http://schemas.microsoft.com/office/powerpoint/2010/main" val="1199314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03F96-6734-44A5-8ECC-32A964C7D8B4}"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42ADE-06E6-490D-9924-CC4E6B6E7CBD}" type="slidenum">
              <a:rPr lang="en-US" smtClean="0"/>
              <a:t>‹#›</a:t>
            </a:fld>
            <a:endParaRPr lang="en-US"/>
          </a:p>
        </p:txBody>
      </p:sp>
    </p:spTree>
    <p:extLst>
      <p:ext uri="{BB962C8B-B14F-4D97-AF65-F5344CB8AC3E}">
        <p14:creationId xmlns:p14="http://schemas.microsoft.com/office/powerpoint/2010/main" val="460342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03F96-6734-44A5-8ECC-32A964C7D8B4}"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42ADE-06E6-490D-9924-CC4E6B6E7CBD}" type="slidenum">
              <a:rPr lang="en-US" smtClean="0"/>
              <a:t>‹#›</a:t>
            </a:fld>
            <a:endParaRPr lang="en-US"/>
          </a:p>
        </p:txBody>
      </p:sp>
    </p:spTree>
    <p:extLst>
      <p:ext uri="{BB962C8B-B14F-4D97-AF65-F5344CB8AC3E}">
        <p14:creationId xmlns:p14="http://schemas.microsoft.com/office/powerpoint/2010/main" val="3960424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03F96-6734-44A5-8ECC-32A964C7D8B4}"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42ADE-06E6-490D-9924-CC4E6B6E7CBD}" type="slidenum">
              <a:rPr lang="en-US" smtClean="0"/>
              <a:t>‹#›</a:t>
            </a:fld>
            <a:endParaRPr lang="en-US"/>
          </a:p>
        </p:txBody>
      </p:sp>
    </p:spTree>
    <p:extLst>
      <p:ext uri="{BB962C8B-B14F-4D97-AF65-F5344CB8AC3E}">
        <p14:creationId xmlns:p14="http://schemas.microsoft.com/office/powerpoint/2010/main" val="240489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A03F96-6734-44A5-8ECC-32A964C7D8B4}"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42ADE-06E6-490D-9924-CC4E6B6E7CBD}" type="slidenum">
              <a:rPr lang="en-US" smtClean="0"/>
              <a:t>‹#›</a:t>
            </a:fld>
            <a:endParaRPr lang="en-US"/>
          </a:p>
        </p:txBody>
      </p:sp>
    </p:spTree>
    <p:extLst>
      <p:ext uri="{BB962C8B-B14F-4D97-AF65-F5344CB8AC3E}">
        <p14:creationId xmlns:p14="http://schemas.microsoft.com/office/powerpoint/2010/main" val="224385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A03F96-6734-44A5-8ECC-32A964C7D8B4}" type="datetimeFigureOut">
              <a:rPr lang="en-US" smtClean="0"/>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442ADE-06E6-490D-9924-CC4E6B6E7CBD}" type="slidenum">
              <a:rPr lang="en-US" smtClean="0"/>
              <a:t>‹#›</a:t>
            </a:fld>
            <a:endParaRPr lang="en-US"/>
          </a:p>
        </p:txBody>
      </p:sp>
    </p:spTree>
    <p:extLst>
      <p:ext uri="{BB962C8B-B14F-4D97-AF65-F5344CB8AC3E}">
        <p14:creationId xmlns:p14="http://schemas.microsoft.com/office/powerpoint/2010/main" val="1033486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A03F96-6734-44A5-8ECC-32A964C7D8B4}" type="datetimeFigureOut">
              <a:rPr lang="en-US" smtClean="0"/>
              <a:t>11/8/2025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442ADE-06E6-490D-9924-CC4E6B6E7CBD}" type="slidenum">
              <a:rPr lang="en-US" smtClean="0"/>
              <a:t>‹#›</a:t>
            </a:fld>
            <a:endParaRPr lang="en-US"/>
          </a:p>
        </p:txBody>
      </p:sp>
    </p:spTree>
    <p:extLst>
      <p:ext uri="{BB962C8B-B14F-4D97-AF65-F5344CB8AC3E}">
        <p14:creationId xmlns:p14="http://schemas.microsoft.com/office/powerpoint/2010/main" val="3732716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A03F96-6734-44A5-8ECC-32A964C7D8B4}" type="datetimeFigureOut">
              <a:rPr lang="en-US" smtClean="0"/>
              <a:t>11/8/2025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442ADE-06E6-490D-9924-CC4E6B6E7CBD}" type="slidenum">
              <a:rPr lang="en-US" smtClean="0"/>
              <a:t>‹#›</a:t>
            </a:fld>
            <a:endParaRPr lang="en-US"/>
          </a:p>
        </p:txBody>
      </p:sp>
    </p:spTree>
    <p:extLst>
      <p:ext uri="{BB962C8B-B14F-4D97-AF65-F5344CB8AC3E}">
        <p14:creationId xmlns:p14="http://schemas.microsoft.com/office/powerpoint/2010/main" val="1485729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A03F96-6734-44A5-8ECC-32A964C7D8B4}" type="datetimeFigureOut">
              <a:rPr lang="en-US" smtClean="0"/>
              <a:t>11/8/2025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442ADE-06E6-490D-9924-CC4E6B6E7CBD}" type="slidenum">
              <a:rPr lang="en-US" smtClean="0"/>
              <a:t>‹#›</a:t>
            </a:fld>
            <a:endParaRPr lang="en-US"/>
          </a:p>
        </p:txBody>
      </p:sp>
    </p:spTree>
    <p:extLst>
      <p:ext uri="{BB962C8B-B14F-4D97-AF65-F5344CB8AC3E}">
        <p14:creationId xmlns:p14="http://schemas.microsoft.com/office/powerpoint/2010/main" val="2878069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A03F96-6734-44A5-8ECC-32A964C7D8B4}" type="datetimeFigureOut">
              <a:rPr lang="en-US" smtClean="0"/>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442ADE-06E6-490D-9924-CC4E6B6E7CBD}" type="slidenum">
              <a:rPr lang="en-US" smtClean="0"/>
              <a:t>‹#›</a:t>
            </a:fld>
            <a:endParaRPr lang="en-US"/>
          </a:p>
        </p:txBody>
      </p:sp>
    </p:spTree>
    <p:extLst>
      <p:ext uri="{BB962C8B-B14F-4D97-AF65-F5344CB8AC3E}">
        <p14:creationId xmlns:p14="http://schemas.microsoft.com/office/powerpoint/2010/main" val="1918030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A03F96-6734-44A5-8ECC-32A964C7D8B4}" type="datetimeFigureOut">
              <a:rPr lang="en-US" smtClean="0"/>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442ADE-06E6-490D-9924-CC4E6B6E7CBD}" type="slidenum">
              <a:rPr lang="en-US" smtClean="0"/>
              <a:t>‹#›</a:t>
            </a:fld>
            <a:endParaRPr lang="en-US"/>
          </a:p>
        </p:txBody>
      </p:sp>
    </p:spTree>
    <p:extLst>
      <p:ext uri="{BB962C8B-B14F-4D97-AF65-F5344CB8AC3E}">
        <p14:creationId xmlns:p14="http://schemas.microsoft.com/office/powerpoint/2010/main" val="4226189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07A03F96-6734-44A5-8ECC-32A964C7D8B4}" type="datetimeFigureOut">
              <a:rPr lang="en-US" smtClean="0"/>
              <a:pPr/>
              <a:t>11/8/2025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85442ADE-06E6-490D-9924-CC4E6B6E7CBD}" type="slidenum">
              <a:rPr lang="en-US" smtClean="0"/>
              <a:pPr/>
              <a:t>‹#›</a:t>
            </a:fld>
            <a:endParaRPr lang="en-US" dirty="0"/>
          </a:p>
        </p:txBody>
      </p:sp>
    </p:spTree>
    <p:extLst>
      <p:ext uri="{BB962C8B-B14F-4D97-AF65-F5344CB8AC3E}">
        <p14:creationId xmlns:p14="http://schemas.microsoft.com/office/powerpoint/2010/main" val="646726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thechurchnews.com/2019/5/3/23215011/salt-lake-temple-brigham-young-surprising-stories-fun-facts/"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google.com/search?sca_esv=8383db09aa19d6e9&amp;sxsrf=AE3TifM-bkz4ntq2UCxG25DJrkjcYZ5Z4w%3A1762619191557&amp;q=Ahasuerus&amp;sa=X&amp;ved=2ahUKEwjx4KWW_OKQAxWJOkQIHcUlJWIQxccNegUIhQEQAg&amp;mstk=AUtExfC3RAO-Hs72-UJRyHn7HpS8bqot0Y0Nbb-IH1099VxMmFZOHzQvBERm0OLBJnUK5HYZ7cQuQ80CvMDRs8N8bSxuFCugsKu8mmndb4Cmw9ataOlMukQ95os00HZLeD3Y02ozCKg5rzRxI_B2G79tAVixhZkWKak8qAUFv4pzP4wvppM&amp;csui=3" TargetMode="External"/><Relationship Id="rId2" Type="http://schemas.openxmlformats.org/officeDocument/2006/relationships/hyperlink" Target="https://www.google.com/search?sca_esv=8383db09aa19d6e9&amp;sxsrf=AE3TifM-bkz4ntq2UCxG25DJrkjcYZ5Z4w%3A1762619191557&amp;q=Septuagint&amp;sa=X&amp;ved=2ahUKEwjx4KWW_OKQAxWJOkQIHcUlJWIQxccNegUIhQEQAQ&amp;mstk=AUtExfC3RAO-Hs72-UJRyHn7HpS8bqot0Y0Nbb-IH1099VxMmFZOHzQvBERm0OLBJnUK5HYZ7cQuQ80CvMDRs8N8bSxuFCugsKu8mmndb4Cmw9ataOlMukQ95os00HZLeD3Y02ozCKg5rzRxI_B2G79tAVixhZkWKak8qAUFv4pzP4wvppM&amp;csui=3"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a:extLst>
              <a:ext uri="{FF2B5EF4-FFF2-40B4-BE49-F238E27FC236}">
                <a16:creationId xmlns:a16="http://schemas.microsoft.com/office/drawing/2014/main" id="{57D918BF-7991-498A-AB6C-7C88F474C8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777089"/>
            <a:ext cx="12192000" cy="2431435"/>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rPr>
              <a:t>Return to Jerusalem</a:t>
            </a:r>
          </a:p>
          <a:p>
            <a:pPr algn="ctr"/>
            <a:r>
              <a:rPr lang="en-US" sz="5400" dirty="0">
                <a:solidFill>
                  <a:schemeClr val="bg1"/>
                </a:solidFill>
                <a:latin typeface="Calibri" panose="020F0502020204030204" pitchFamily="34" charset="0"/>
              </a:rPr>
              <a:t>The First Group</a:t>
            </a:r>
          </a:p>
          <a:p>
            <a:pPr algn="ctr"/>
            <a:r>
              <a:rPr lang="en-US" sz="4400" dirty="0">
                <a:solidFill>
                  <a:schemeClr val="bg1"/>
                </a:solidFill>
                <a:latin typeface="Calibri" panose="020F0502020204030204" pitchFamily="34" charset="0"/>
              </a:rPr>
              <a:t>Ezra 1-6</a:t>
            </a:r>
          </a:p>
        </p:txBody>
      </p:sp>
      <p:grpSp>
        <p:nvGrpSpPr>
          <p:cNvPr id="5" name="Group 4"/>
          <p:cNvGrpSpPr/>
          <p:nvPr/>
        </p:nvGrpSpPr>
        <p:grpSpPr>
          <a:xfrm>
            <a:off x="1347458" y="1795073"/>
            <a:ext cx="2190466" cy="4591778"/>
            <a:chOff x="3810000" y="535130"/>
            <a:chExt cx="2190466" cy="4591778"/>
          </a:xfrm>
        </p:grpSpPr>
        <p:sp>
          <p:nvSpPr>
            <p:cNvPr id="6" name="Oval 5"/>
            <p:cNvSpPr/>
            <p:nvPr/>
          </p:nvSpPr>
          <p:spPr>
            <a:xfrm>
              <a:off x="4077903" y="535130"/>
              <a:ext cx="1653657" cy="2478007"/>
            </a:xfrm>
            <a:prstGeom prst="ellipse">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 name="Cloud 6"/>
            <p:cNvSpPr/>
            <p:nvPr/>
          </p:nvSpPr>
          <p:spPr>
            <a:xfrm rot="10954493">
              <a:off x="4534967" y="775368"/>
              <a:ext cx="1070191" cy="113532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Cloud 7"/>
            <p:cNvSpPr/>
            <p:nvPr/>
          </p:nvSpPr>
          <p:spPr>
            <a:xfrm>
              <a:off x="4182572" y="684830"/>
              <a:ext cx="1070191" cy="113532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 name="Oval 8"/>
            <p:cNvSpPr/>
            <p:nvPr/>
          </p:nvSpPr>
          <p:spPr>
            <a:xfrm rot="18750594">
              <a:off x="3642081" y="3478614"/>
              <a:ext cx="711713" cy="3758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Oval 9"/>
            <p:cNvSpPr/>
            <p:nvPr/>
          </p:nvSpPr>
          <p:spPr>
            <a:xfrm rot="13837370">
              <a:off x="5462718" y="3410182"/>
              <a:ext cx="721265" cy="354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 name="Oval 10"/>
            <p:cNvSpPr/>
            <p:nvPr/>
          </p:nvSpPr>
          <p:spPr>
            <a:xfrm rot="20039060">
              <a:off x="4192277" y="4703540"/>
              <a:ext cx="669695" cy="405751"/>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 name="Oval 11"/>
            <p:cNvSpPr/>
            <p:nvPr/>
          </p:nvSpPr>
          <p:spPr>
            <a:xfrm rot="1560940" flipH="1">
              <a:off x="4892432" y="4721157"/>
              <a:ext cx="632334" cy="405751"/>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 name="Trapezoid 12"/>
            <p:cNvSpPr/>
            <p:nvPr/>
          </p:nvSpPr>
          <p:spPr>
            <a:xfrm>
              <a:off x="4036092" y="2437630"/>
              <a:ext cx="1724575" cy="2410097"/>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4" name="Trapezoid 13"/>
            <p:cNvSpPr/>
            <p:nvPr/>
          </p:nvSpPr>
          <p:spPr>
            <a:xfrm rot="19906957">
              <a:off x="5163588" y="1987935"/>
              <a:ext cx="730044" cy="1777451"/>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 name="Trapezoid 14"/>
            <p:cNvSpPr/>
            <p:nvPr/>
          </p:nvSpPr>
          <p:spPr>
            <a:xfrm rot="1389622">
              <a:off x="3915165" y="2084017"/>
              <a:ext cx="635370" cy="164324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 name="Trapezoid 15"/>
            <p:cNvSpPr/>
            <p:nvPr/>
          </p:nvSpPr>
          <p:spPr>
            <a:xfrm>
              <a:off x="4126860" y="1999431"/>
              <a:ext cx="1543041" cy="2410097"/>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7" name="Oval 16"/>
            <p:cNvSpPr/>
            <p:nvPr/>
          </p:nvSpPr>
          <p:spPr>
            <a:xfrm>
              <a:off x="4399161" y="684832"/>
              <a:ext cx="998438" cy="175279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8" name="Moon 17"/>
            <p:cNvSpPr/>
            <p:nvPr/>
          </p:nvSpPr>
          <p:spPr>
            <a:xfrm rot="5400000">
              <a:off x="4651416" y="154267"/>
              <a:ext cx="475648" cy="1237376"/>
            </a:xfrm>
            <a:prstGeom prst="moon">
              <a:avLst>
                <a:gd name="adj" fmla="val 87500"/>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9" name="Trapezoid 18"/>
            <p:cNvSpPr/>
            <p:nvPr/>
          </p:nvSpPr>
          <p:spPr>
            <a:xfrm rot="467908">
              <a:off x="4071984" y="2113945"/>
              <a:ext cx="781657" cy="2498566"/>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0" name="Trapezoid 19"/>
            <p:cNvSpPr/>
            <p:nvPr/>
          </p:nvSpPr>
          <p:spPr>
            <a:xfrm rot="21001313">
              <a:off x="4963005" y="2163383"/>
              <a:ext cx="781657" cy="2410097"/>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1" name="Cloud 20"/>
            <p:cNvSpPr/>
            <p:nvPr/>
          </p:nvSpPr>
          <p:spPr>
            <a:xfrm>
              <a:off x="4416122" y="1563234"/>
              <a:ext cx="917212" cy="107688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2" name="Oval 21"/>
            <p:cNvSpPr/>
            <p:nvPr/>
          </p:nvSpPr>
          <p:spPr>
            <a:xfrm>
              <a:off x="4728947" y="1709377"/>
              <a:ext cx="320586" cy="1484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23" name="Group 22"/>
            <p:cNvGrpSpPr/>
            <p:nvPr/>
          </p:nvGrpSpPr>
          <p:grpSpPr>
            <a:xfrm>
              <a:off x="4413453" y="2803037"/>
              <a:ext cx="371919" cy="404151"/>
              <a:chOff x="1415264" y="5086700"/>
              <a:chExt cx="690739" cy="750602"/>
            </a:xfrm>
          </p:grpSpPr>
          <p:sp>
            <p:nvSpPr>
              <p:cNvPr id="58" name="Equal 57"/>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59" name="Multiply 58"/>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24" name="Group 23"/>
            <p:cNvGrpSpPr/>
            <p:nvPr/>
          </p:nvGrpSpPr>
          <p:grpSpPr>
            <a:xfrm>
              <a:off x="4994145" y="2792016"/>
              <a:ext cx="371919" cy="404151"/>
              <a:chOff x="1415264" y="5086700"/>
              <a:chExt cx="690739" cy="750602"/>
            </a:xfrm>
          </p:grpSpPr>
          <p:sp>
            <p:nvSpPr>
              <p:cNvPr id="56" name="Equal 55"/>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57" name="Multiply 56"/>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25" name="Group 24"/>
            <p:cNvGrpSpPr/>
            <p:nvPr/>
          </p:nvGrpSpPr>
          <p:grpSpPr>
            <a:xfrm>
              <a:off x="4419967" y="3193895"/>
              <a:ext cx="371919" cy="404151"/>
              <a:chOff x="1415264" y="5086700"/>
              <a:chExt cx="690739" cy="750602"/>
            </a:xfrm>
          </p:grpSpPr>
          <p:sp>
            <p:nvSpPr>
              <p:cNvPr id="54" name="Equal 53"/>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55" name="Multiply 54"/>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26" name="Group 25"/>
            <p:cNvGrpSpPr/>
            <p:nvPr/>
          </p:nvGrpSpPr>
          <p:grpSpPr>
            <a:xfrm>
              <a:off x="5027215" y="3202540"/>
              <a:ext cx="371919" cy="404151"/>
              <a:chOff x="1415264" y="5086700"/>
              <a:chExt cx="690739" cy="750602"/>
            </a:xfrm>
          </p:grpSpPr>
          <p:sp>
            <p:nvSpPr>
              <p:cNvPr id="52" name="Equal 51"/>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53" name="Multiply 52"/>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27" name="Group 26"/>
            <p:cNvGrpSpPr/>
            <p:nvPr/>
          </p:nvGrpSpPr>
          <p:grpSpPr>
            <a:xfrm>
              <a:off x="4409213" y="3629101"/>
              <a:ext cx="371919" cy="404151"/>
              <a:chOff x="1415264" y="5086700"/>
              <a:chExt cx="690739" cy="750602"/>
            </a:xfrm>
          </p:grpSpPr>
          <p:sp>
            <p:nvSpPr>
              <p:cNvPr id="50" name="Equal 49"/>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51" name="Multiply 50"/>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28" name="Group 27"/>
            <p:cNvGrpSpPr/>
            <p:nvPr/>
          </p:nvGrpSpPr>
          <p:grpSpPr>
            <a:xfrm>
              <a:off x="5066803" y="3638496"/>
              <a:ext cx="371919" cy="404151"/>
              <a:chOff x="1415264" y="5086700"/>
              <a:chExt cx="690739" cy="750602"/>
            </a:xfrm>
          </p:grpSpPr>
          <p:sp>
            <p:nvSpPr>
              <p:cNvPr id="48" name="Equal 47"/>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49" name="Multiply 48"/>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29" name="Group 28"/>
            <p:cNvGrpSpPr/>
            <p:nvPr/>
          </p:nvGrpSpPr>
          <p:grpSpPr>
            <a:xfrm>
              <a:off x="4204308" y="767785"/>
              <a:ext cx="1405863" cy="318514"/>
              <a:chOff x="4237405" y="767460"/>
              <a:chExt cx="1405863" cy="318514"/>
            </a:xfrm>
          </p:grpSpPr>
          <p:grpSp>
            <p:nvGrpSpPr>
              <p:cNvPr id="30" name="Group 29"/>
              <p:cNvGrpSpPr/>
              <p:nvPr/>
            </p:nvGrpSpPr>
            <p:grpSpPr>
              <a:xfrm>
                <a:off x="4237405" y="788545"/>
                <a:ext cx="273708" cy="297429"/>
                <a:chOff x="1415264" y="5086700"/>
                <a:chExt cx="690739" cy="750602"/>
              </a:xfrm>
            </p:grpSpPr>
            <p:sp>
              <p:nvSpPr>
                <p:cNvPr id="46" name="Equal 45"/>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47" name="Multiply 46"/>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31" name="Group 30"/>
              <p:cNvGrpSpPr/>
              <p:nvPr/>
            </p:nvGrpSpPr>
            <p:grpSpPr>
              <a:xfrm>
                <a:off x="4463836" y="784328"/>
                <a:ext cx="273708" cy="297429"/>
                <a:chOff x="1415264" y="5086700"/>
                <a:chExt cx="690739" cy="750602"/>
              </a:xfrm>
            </p:grpSpPr>
            <p:sp>
              <p:nvSpPr>
                <p:cNvPr id="44" name="Equal 43"/>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45" name="Multiply 44"/>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32" name="Group 31"/>
              <p:cNvGrpSpPr/>
              <p:nvPr/>
            </p:nvGrpSpPr>
            <p:grpSpPr>
              <a:xfrm>
                <a:off x="4690267" y="780111"/>
                <a:ext cx="273708" cy="297429"/>
                <a:chOff x="1415264" y="5086700"/>
                <a:chExt cx="690739" cy="750602"/>
              </a:xfrm>
            </p:grpSpPr>
            <p:sp>
              <p:nvSpPr>
                <p:cNvPr id="42" name="Equal 41"/>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43" name="Multiply 42"/>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33" name="Group 32"/>
              <p:cNvGrpSpPr/>
              <p:nvPr/>
            </p:nvGrpSpPr>
            <p:grpSpPr>
              <a:xfrm>
                <a:off x="4916698" y="775894"/>
                <a:ext cx="273708" cy="297429"/>
                <a:chOff x="1415264" y="5086700"/>
                <a:chExt cx="690739" cy="750602"/>
              </a:xfrm>
            </p:grpSpPr>
            <p:sp>
              <p:nvSpPr>
                <p:cNvPr id="40" name="Equal 39"/>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41" name="Multiply 40"/>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34" name="Group 33"/>
              <p:cNvGrpSpPr/>
              <p:nvPr/>
            </p:nvGrpSpPr>
            <p:grpSpPr>
              <a:xfrm>
                <a:off x="5143129" y="771677"/>
                <a:ext cx="273708" cy="297429"/>
                <a:chOff x="1415264" y="5086700"/>
                <a:chExt cx="690739" cy="750602"/>
              </a:xfrm>
            </p:grpSpPr>
            <p:sp>
              <p:nvSpPr>
                <p:cNvPr id="38" name="Equal 37"/>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39" name="Multiply 38"/>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35" name="Group 34"/>
              <p:cNvGrpSpPr/>
              <p:nvPr/>
            </p:nvGrpSpPr>
            <p:grpSpPr>
              <a:xfrm>
                <a:off x="5369560" y="767460"/>
                <a:ext cx="273708" cy="297429"/>
                <a:chOff x="1415264" y="5086700"/>
                <a:chExt cx="690739" cy="750602"/>
              </a:xfrm>
            </p:grpSpPr>
            <p:sp>
              <p:nvSpPr>
                <p:cNvPr id="36" name="Equal 35"/>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37" name="Multiply 36"/>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grpSp>
      <p:sp>
        <p:nvSpPr>
          <p:cNvPr id="3" name="Rectangle 2"/>
          <p:cNvSpPr/>
          <p:nvPr/>
        </p:nvSpPr>
        <p:spPr>
          <a:xfrm>
            <a:off x="4044171" y="3478892"/>
            <a:ext cx="4457572" cy="1754326"/>
          </a:xfrm>
          <a:prstGeom prst="rect">
            <a:avLst/>
          </a:prstGeom>
        </p:spPr>
        <p:txBody>
          <a:bodyPr wrap="square">
            <a:spAutoFit/>
          </a:bodyPr>
          <a:lstStyle/>
          <a:p>
            <a:r>
              <a:rPr lang="en-US" b="1" i="1" dirty="0">
                <a:solidFill>
                  <a:srgbClr val="FFFF00"/>
                </a:solidFill>
                <a:effectLst/>
                <a:latin typeface="Calibri" panose="020F0502020204030204" pitchFamily="34" charset="0"/>
                <a:cs typeface="Calibri" panose="020F0502020204030204" pitchFamily="34" charset="0"/>
              </a:rPr>
              <a:t>For thus </a:t>
            </a:r>
            <a:r>
              <a:rPr lang="en-US" b="1" i="1" dirty="0" err="1">
                <a:solidFill>
                  <a:srgbClr val="FFFF00"/>
                </a:solidFill>
                <a:effectLst/>
                <a:latin typeface="Calibri" panose="020F0502020204030204" pitchFamily="34" charset="0"/>
                <a:cs typeface="Calibri" panose="020F0502020204030204" pitchFamily="34" charset="0"/>
              </a:rPr>
              <a:t>saith</a:t>
            </a:r>
            <a:r>
              <a:rPr lang="en-US" b="1" i="1" dirty="0">
                <a:solidFill>
                  <a:srgbClr val="FFFF00"/>
                </a:solidFill>
                <a:effectLst/>
                <a:latin typeface="Calibri" panose="020F0502020204030204" pitchFamily="34" charset="0"/>
                <a:cs typeface="Calibri" panose="020F0502020204030204" pitchFamily="34" charset="0"/>
              </a:rPr>
              <a:t> the </a:t>
            </a:r>
            <a:r>
              <a:rPr lang="en-US" b="1" i="1" cap="small" dirty="0">
                <a:solidFill>
                  <a:srgbClr val="FFFF00"/>
                </a:solidFill>
                <a:effectLst/>
                <a:latin typeface="Calibri" panose="020F0502020204030204" pitchFamily="34" charset="0"/>
                <a:cs typeface="Calibri" panose="020F0502020204030204" pitchFamily="34" charset="0"/>
              </a:rPr>
              <a:t>Lord</a:t>
            </a:r>
            <a:r>
              <a:rPr lang="en-US" b="1" i="1" dirty="0">
                <a:solidFill>
                  <a:srgbClr val="FFFF00"/>
                </a:solidFill>
                <a:effectLst/>
                <a:latin typeface="Calibri" panose="020F0502020204030204" pitchFamily="34" charset="0"/>
                <a:cs typeface="Calibri" panose="020F0502020204030204" pitchFamily="34" charset="0"/>
              </a:rPr>
              <a:t>, That after seventy years be accomplished at Babylon I will visit you, and perform my good word toward you, in causing you to return to this place.</a:t>
            </a:r>
          </a:p>
          <a:p>
            <a:r>
              <a:rPr lang="en-US" b="1" i="1" dirty="0">
                <a:solidFill>
                  <a:srgbClr val="FFFF00"/>
                </a:solidFill>
                <a:latin typeface="Calibri" panose="020F0502020204030204" pitchFamily="34" charset="0"/>
                <a:cs typeface="Calibri" panose="020F0502020204030204" pitchFamily="34" charset="0"/>
              </a:rPr>
              <a:t>Jeremiah 29:10</a:t>
            </a:r>
          </a:p>
        </p:txBody>
      </p:sp>
      <p:grpSp>
        <p:nvGrpSpPr>
          <p:cNvPr id="106" name="Group 105"/>
          <p:cNvGrpSpPr/>
          <p:nvPr/>
        </p:nvGrpSpPr>
        <p:grpSpPr>
          <a:xfrm>
            <a:off x="8718983" y="978650"/>
            <a:ext cx="2536907" cy="5437845"/>
            <a:chOff x="609600" y="583179"/>
            <a:chExt cx="2536907" cy="5437845"/>
          </a:xfrm>
        </p:grpSpPr>
        <p:sp>
          <p:nvSpPr>
            <p:cNvPr id="107" name="Cloud 106"/>
            <p:cNvSpPr/>
            <p:nvPr/>
          </p:nvSpPr>
          <p:spPr>
            <a:xfrm rot="15842504">
              <a:off x="1232100" y="1300593"/>
              <a:ext cx="1576549" cy="1589447"/>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8" name="Cloud 107"/>
            <p:cNvSpPr/>
            <p:nvPr/>
          </p:nvSpPr>
          <p:spPr>
            <a:xfrm rot="19409858">
              <a:off x="892552" y="1340487"/>
              <a:ext cx="1462736" cy="1517053"/>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9" name="Oval 108"/>
            <p:cNvSpPr/>
            <p:nvPr/>
          </p:nvSpPr>
          <p:spPr>
            <a:xfrm>
              <a:off x="2648966" y="3833161"/>
              <a:ext cx="497541" cy="6164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0" name="Oval 109"/>
            <p:cNvSpPr/>
            <p:nvPr/>
          </p:nvSpPr>
          <p:spPr>
            <a:xfrm>
              <a:off x="609600" y="3847014"/>
              <a:ext cx="497541" cy="6164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1" name="Oval 110"/>
            <p:cNvSpPr/>
            <p:nvPr/>
          </p:nvSpPr>
          <p:spPr>
            <a:xfrm rot="3003685">
              <a:off x="1391356" y="5454139"/>
              <a:ext cx="517337" cy="616433"/>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2" name="Oval 111"/>
            <p:cNvSpPr/>
            <p:nvPr/>
          </p:nvSpPr>
          <p:spPr>
            <a:xfrm rot="18959812">
              <a:off x="1968371" y="5400120"/>
              <a:ext cx="493581" cy="616433"/>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3" name="Trapezoid 112"/>
            <p:cNvSpPr/>
            <p:nvPr/>
          </p:nvSpPr>
          <p:spPr>
            <a:xfrm rot="1473242">
              <a:off x="886608" y="2378086"/>
              <a:ext cx="847165" cy="1842247"/>
            </a:xfrm>
            <a:prstGeom prst="trapezoid">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4" name="Trapezoid 113"/>
            <p:cNvSpPr/>
            <p:nvPr/>
          </p:nvSpPr>
          <p:spPr>
            <a:xfrm rot="20069632">
              <a:off x="2087208" y="2378187"/>
              <a:ext cx="847165" cy="1842247"/>
            </a:xfrm>
            <a:prstGeom prst="trapezoid">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5" name="Trapezoid 114"/>
            <p:cNvSpPr/>
            <p:nvPr/>
          </p:nvSpPr>
          <p:spPr>
            <a:xfrm rot="10800000">
              <a:off x="1469628" y="2378086"/>
              <a:ext cx="847165" cy="1600201"/>
            </a:xfrm>
            <a:prstGeom prst="trapezoid">
              <a:avLst>
                <a:gd name="adj" fmla="val 9127"/>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6" name="Trapezoid 115"/>
            <p:cNvSpPr/>
            <p:nvPr/>
          </p:nvSpPr>
          <p:spPr>
            <a:xfrm>
              <a:off x="1262118" y="3794137"/>
              <a:ext cx="1301676" cy="1913715"/>
            </a:xfrm>
            <a:prstGeom prst="trapezoid">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7" name="Isosceles Triangle 116"/>
            <p:cNvSpPr/>
            <p:nvPr/>
          </p:nvSpPr>
          <p:spPr>
            <a:xfrm rot="10800000">
              <a:off x="1650026" y="2552784"/>
              <a:ext cx="432499" cy="343951"/>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8" name="Oval 117"/>
            <p:cNvSpPr/>
            <p:nvPr/>
          </p:nvSpPr>
          <p:spPr>
            <a:xfrm>
              <a:off x="1188105" y="967188"/>
              <a:ext cx="1317629" cy="16324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19" name="Group 118"/>
            <p:cNvGrpSpPr/>
            <p:nvPr/>
          </p:nvGrpSpPr>
          <p:grpSpPr>
            <a:xfrm>
              <a:off x="1692625" y="2995999"/>
              <a:ext cx="324185" cy="414296"/>
              <a:chOff x="7718612" y="1781687"/>
              <a:chExt cx="1344706" cy="2238984"/>
            </a:xfrm>
          </p:grpSpPr>
          <p:sp>
            <p:nvSpPr>
              <p:cNvPr id="157" name="Hexagon 156"/>
              <p:cNvSpPr/>
              <p:nvPr/>
            </p:nvSpPr>
            <p:spPr>
              <a:xfrm>
                <a:off x="7718612" y="1781687"/>
                <a:ext cx="1344706" cy="2238984"/>
              </a:xfrm>
              <a:prstGeom prst="hex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8" name="Hexagon 157"/>
              <p:cNvSpPr/>
              <p:nvPr/>
            </p:nvSpPr>
            <p:spPr>
              <a:xfrm>
                <a:off x="7911353" y="2095451"/>
                <a:ext cx="919770" cy="1531451"/>
              </a:xfrm>
              <a:prstGeom prst="hex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9" name="Quad Arrow 158"/>
              <p:cNvSpPr/>
              <p:nvPr/>
            </p:nvSpPr>
            <p:spPr>
              <a:xfrm>
                <a:off x="8175812" y="2178424"/>
                <a:ext cx="363071" cy="537882"/>
              </a:xfrm>
              <a:prstGeom prst="quad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0" name="Quad Arrow 159"/>
              <p:cNvSpPr/>
              <p:nvPr/>
            </p:nvSpPr>
            <p:spPr>
              <a:xfrm>
                <a:off x="8166848" y="2989730"/>
                <a:ext cx="363071" cy="537882"/>
              </a:xfrm>
              <a:prstGeom prst="quad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1" name="Quad Arrow 160"/>
              <p:cNvSpPr/>
              <p:nvPr/>
            </p:nvSpPr>
            <p:spPr>
              <a:xfrm rot="16200000">
                <a:off x="7992036" y="2640305"/>
                <a:ext cx="311523" cy="405653"/>
              </a:xfrm>
              <a:prstGeom prst="quad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2" name="Quad Arrow 161"/>
              <p:cNvSpPr/>
              <p:nvPr/>
            </p:nvSpPr>
            <p:spPr>
              <a:xfrm rot="16200000">
                <a:off x="8467165" y="2658234"/>
                <a:ext cx="311523" cy="405653"/>
              </a:xfrm>
              <a:prstGeom prst="quad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120" name="Cloud 119"/>
            <p:cNvSpPr/>
            <p:nvPr/>
          </p:nvSpPr>
          <p:spPr>
            <a:xfrm rot="15842504">
              <a:off x="1523005" y="544028"/>
              <a:ext cx="601045" cy="1501506"/>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1" name="Rounded Rectangle 120"/>
            <p:cNvSpPr/>
            <p:nvPr/>
          </p:nvSpPr>
          <p:spPr>
            <a:xfrm>
              <a:off x="1074234" y="1289801"/>
              <a:ext cx="1482143" cy="31669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2" name="Down Arrow Callout 121"/>
            <p:cNvSpPr/>
            <p:nvPr/>
          </p:nvSpPr>
          <p:spPr>
            <a:xfrm rot="10800000">
              <a:off x="1480627" y="583179"/>
              <a:ext cx="685800" cy="721063"/>
            </a:xfrm>
            <a:prstGeom prst="downArrowCallout">
              <a:avLst>
                <a:gd name="adj1" fmla="val 50000"/>
                <a:gd name="adj2" fmla="val 25000"/>
                <a:gd name="adj3" fmla="val 25000"/>
                <a:gd name="adj4" fmla="val 4784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3" name="Isosceles Triangle 122"/>
            <p:cNvSpPr/>
            <p:nvPr/>
          </p:nvSpPr>
          <p:spPr>
            <a:xfrm>
              <a:off x="1715466" y="763566"/>
              <a:ext cx="241263" cy="521419"/>
            </a:xfrm>
            <a:prstGeom prst="triangl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24" name="Group 123"/>
            <p:cNvGrpSpPr/>
            <p:nvPr/>
          </p:nvGrpSpPr>
          <p:grpSpPr>
            <a:xfrm>
              <a:off x="1435551" y="2582946"/>
              <a:ext cx="815811" cy="428024"/>
              <a:chOff x="4060989" y="2584028"/>
              <a:chExt cx="2227177" cy="1634875"/>
            </a:xfrm>
          </p:grpSpPr>
          <p:sp>
            <p:nvSpPr>
              <p:cNvPr id="153" name="Hexagon 152"/>
              <p:cNvSpPr/>
              <p:nvPr/>
            </p:nvSpPr>
            <p:spPr>
              <a:xfrm rot="20197899">
                <a:off x="4060989" y="2584028"/>
                <a:ext cx="533400" cy="849530"/>
              </a:xfrm>
              <a:prstGeom prst="hex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4" name="Hexagon 153"/>
              <p:cNvSpPr/>
              <p:nvPr/>
            </p:nvSpPr>
            <p:spPr>
              <a:xfrm rot="20197899">
                <a:off x="4543276" y="3369372"/>
                <a:ext cx="533400" cy="849530"/>
              </a:xfrm>
              <a:prstGeom prst="hex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5" name="Hexagon 154"/>
              <p:cNvSpPr/>
              <p:nvPr/>
            </p:nvSpPr>
            <p:spPr>
              <a:xfrm rot="1402101" flipH="1">
                <a:off x="5754766" y="2591111"/>
                <a:ext cx="533400" cy="849530"/>
              </a:xfrm>
              <a:prstGeom prst="hex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6" name="Hexagon 155"/>
              <p:cNvSpPr/>
              <p:nvPr/>
            </p:nvSpPr>
            <p:spPr>
              <a:xfrm rot="1402101" flipH="1">
                <a:off x="5272478" y="3369373"/>
                <a:ext cx="533400" cy="849530"/>
              </a:xfrm>
              <a:prstGeom prst="hex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125" name="Cloud 124"/>
            <p:cNvSpPr/>
            <p:nvPr/>
          </p:nvSpPr>
          <p:spPr>
            <a:xfrm>
              <a:off x="1339480" y="2109147"/>
              <a:ext cx="977313" cy="61561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6" name="Oval 125"/>
            <p:cNvSpPr/>
            <p:nvPr/>
          </p:nvSpPr>
          <p:spPr>
            <a:xfrm>
              <a:off x="1627418" y="2205997"/>
              <a:ext cx="375777" cy="2013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27" name="Group 126"/>
            <p:cNvGrpSpPr/>
            <p:nvPr/>
          </p:nvGrpSpPr>
          <p:grpSpPr>
            <a:xfrm>
              <a:off x="1332948" y="3969396"/>
              <a:ext cx="529503" cy="1351984"/>
              <a:chOff x="4423497" y="3524816"/>
              <a:chExt cx="872510" cy="2153912"/>
            </a:xfrm>
          </p:grpSpPr>
          <p:sp>
            <p:nvSpPr>
              <p:cNvPr id="148" name="Trapezoid 147"/>
              <p:cNvSpPr/>
              <p:nvPr/>
            </p:nvSpPr>
            <p:spPr>
              <a:xfrm rot="192671">
                <a:off x="4423497" y="5116344"/>
                <a:ext cx="167516" cy="5460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49" name="Trapezoid 148"/>
              <p:cNvSpPr/>
              <p:nvPr/>
            </p:nvSpPr>
            <p:spPr>
              <a:xfrm rot="192671">
                <a:off x="4606082" y="5116346"/>
                <a:ext cx="167516" cy="5460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0" name="Trapezoid 149"/>
              <p:cNvSpPr/>
              <p:nvPr/>
            </p:nvSpPr>
            <p:spPr>
              <a:xfrm rot="192671">
                <a:off x="4788667" y="5132726"/>
                <a:ext cx="167516" cy="5460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1" name="Trapezoid 150"/>
              <p:cNvSpPr/>
              <p:nvPr/>
            </p:nvSpPr>
            <p:spPr>
              <a:xfrm rot="192671">
                <a:off x="4981678" y="5132728"/>
                <a:ext cx="167516" cy="5460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2" name="Trapezoid 151"/>
              <p:cNvSpPr/>
              <p:nvPr/>
            </p:nvSpPr>
            <p:spPr>
              <a:xfrm rot="192671">
                <a:off x="4448842" y="3524816"/>
                <a:ext cx="847165" cy="1842247"/>
              </a:xfrm>
              <a:prstGeom prst="trapezoid">
                <a:avLst/>
              </a:prstGeom>
              <a:solidFill>
                <a:srgbClr val="FFD6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128" name="Group 127"/>
            <p:cNvGrpSpPr/>
            <p:nvPr/>
          </p:nvGrpSpPr>
          <p:grpSpPr>
            <a:xfrm rot="720637">
              <a:off x="1229832" y="3931494"/>
              <a:ext cx="529503" cy="1351984"/>
              <a:chOff x="4423497" y="3524816"/>
              <a:chExt cx="872510" cy="2153912"/>
            </a:xfrm>
          </p:grpSpPr>
          <p:sp>
            <p:nvSpPr>
              <p:cNvPr id="143" name="Trapezoid 142"/>
              <p:cNvSpPr/>
              <p:nvPr/>
            </p:nvSpPr>
            <p:spPr>
              <a:xfrm rot="192671">
                <a:off x="4423497" y="5116344"/>
                <a:ext cx="167516" cy="5460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44" name="Trapezoid 143"/>
              <p:cNvSpPr/>
              <p:nvPr/>
            </p:nvSpPr>
            <p:spPr>
              <a:xfrm rot="192671">
                <a:off x="4606082" y="5116346"/>
                <a:ext cx="167516" cy="5460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45" name="Trapezoid 144"/>
              <p:cNvSpPr/>
              <p:nvPr/>
            </p:nvSpPr>
            <p:spPr>
              <a:xfrm rot="192671">
                <a:off x="4788667" y="5132726"/>
                <a:ext cx="167516" cy="5460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46" name="Trapezoid 145"/>
              <p:cNvSpPr/>
              <p:nvPr/>
            </p:nvSpPr>
            <p:spPr>
              <a:xfrm rot="192671">
                <a:off x="4981678" y="5132728"/>
                <a:ext cx="167516" cy="5460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47" name="Trapezoid 146"/>
              <p:cNvSpPr/>
              <p:nvPr/>
            </p:nvSpPr>
            <p:spPr>
              <a:xfrm rot="192671">
                <a:off x="4448842" y="3524816"/>
                <a:ext cx="847165" cy="1842247"/>
              </a:xfrm>
              <a:prstGeom prst="trapezoid">
                <a:avLst/>
              </a:prstGeom>
              <a:solidFill>
                <a:srgbClr val="FFD6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129" name="Rounded Rectangle 128"/>
            <p:cNvSpPr/>
            <p:nvPr/>
          </p:nvSpPr>
          <p:spPr>
            <a:xfrm>
              <a:off x="1487237" y="3743307"/>
              <a:ext cx="822381" cy="239797"/>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30" name="Group 129"/>
            <p:cNvGrpSpPr/>
            <p:nvPr/>
          </p:nvGrpSpPr>
          <p:grpSpPr>
            <a:xfrm>
              <a:off x="1310190" y="5532658"/>
              <a:ext cx="1178807" cy="131041"/>
              <a:chOff x="4343400" y="2747816"/>
              <a:chExt cx="4844912" cy="1572845"/>
            </a:xfrm>
            <a:solidFill>
              <a:srgbClr val="E7BE6B"/>
            </a:solidFill>
          </p:grpSpPr>
          <p:sp>
            <p:nvSpPr>
              <p:cNvPr id="134" name="Rectangle 133"/>
              <p:cNvSpPr/>
              <p:nvPr/>
            </p:nvSpPr>
            <p:spPr>
              <a:xfrm>
                <a:off x="4343400" y="2758929"/>
                <a:ext cx="457200" cy="1554127"/>
              </a:xfrm>
              <a:prstGeom prst="rect">
                <a:avLst/>
              </a:prstGeom>
              <a:grpFill/>
              <a:ln>
                <a:solidFill>
                  <a:srgbClr val="E7B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5" name="Rectangle 134"/>
              <p:cNvSpPr/>
              <p:nvPr/>
            </p:nvSpPr>
            <p:spPr>
              <a:xfrm rot="16200000">
                <a:off x="4891864" y="2199352"/>
                <a:ext cx="457200" cy="1554127"/>
              </a:xfrm>
              <a:prstGeom prst="rect">
                <a:avLst/>
              </a:prstGeom>
              <a:grpFill/>
              <a:ln>
                <a:solidFill>
                  <a:srgbClr val="E7B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6" name="Rectangle 135"/>
              <p:cNvSpPr/>
              <p:nvPr/>
            </p:nvSpPr>
            <p:spPr>
              <a:xfrm>
                <a:off x="5440328" y="2758929"/>
                <a:ext cx="457200" cy="1554127"/>
              </a:xfrm>
              <a:prstGeom prst="rect">
                <a:avLst/>
              </a:prstGeom>
              <a:grpFill/>
              <a:ln>
                <a:solidFill>
                  <a:srgbClr val="E7B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7" name="Rectangle 136"/>
              <p:cNvSpPr/>
              <p:nvPr/>
            </p:nvSpPr>
            <p:spPr>
              <a:xfrm rot="16200000">
                <a:off x="5988792" y="3314996"/>
                <a:ext cx="457200" cy="1554127"/>
              </a:xfrm>
              <a:prstGeom prst="rect">
                <a:avLst/>
              </a:prstGeom>
              <a:grpFill/>
              <a:ln>
                <a:solidFill>
                  <a:srgbClr val="E7B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8" name="Rectangle 137"/>
              <p:cNvSpPr/>
              <p:nvPr/>
            </p:nvSpPr>
            <p:spPr>
              <a:xfrm>
                <a:off x="6537256" y="2757710"/>
                <a:ext cx="457200" cy="1554127"/>
              </a:xfrm>
              <a:prstGeom prst="rect">
                <a:avLst/>
              </a:prstGeom>
              <a:grpFill/>
              <a:ln>
                <a:solidFill>
                  <a:srgbClr val="E7B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9" name="Rectangle 138"/>
              <p:cNvSpPr/>
              <p:nvPr/>
            </p:nvSpPr>
            <p:spPr>
              <a:xfrm rot="16200000">
                <a:off x="7085720" y="2203056"/>
                <a:ext cx="457200" cy="1554127"/>
              </a:xfrm>
              <a:prstGeom prst="rect">
                <a:avLst/>
              </a:prstGeom>
              <a:grpFill/>
              <a:ln>
                <a:solidFill>
                  <a:srgbClr val="E7B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40" name="Rectangle 139"/>
              <p:cNvSpPr/>
              <p:nvPr/>
            </p:nvSpPr>
            <p:spPr>
              <a:xfrm>
                <a:off x="7634184" y="2766533"/>
                <a:ext cx="457200" cy="1554127"/>
              </a:xfrm>
              <a:prstGeom prst="rect">
                <a:avLst/>
              </a:prstGeom>
              <a:grpFill/>
              <a:ln>
                <a:solidFill>
                  <a:srgbClr val="E7B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41" name="Rectangle 140"/>
              <p:cNvSpPr/>
              <p:nvPr/>
            </p:nvSpPr>
            <p:spPr>
              <a:xfrm rot="16200000">
                <a:off x="8182648" y="3314997"/>
                <a:ext cx="457200" cy="1554127"/>
              </a:xfrm>
              <a:prstGeom prst="rect">
                <a:avLst/>
              </a:prstGeom>
              <a:grpFill/>
              <a:ln>
                <a:solidFill>
                  <a:srgbClr val="E7B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42" name="Rectangle 141"/>
              <p:cNvSpPr/>
              <p:nvPr/>
            </p:nvSpPr>
            <p:spPr>
              <a:xfrm>
                <a:off x="8731112" y="2766533"/>
                <a:ext cx="457200" cy="1554127"/>
              </a:xfrm>
              <a:prstGeom prst="rect">
                <a:avLst/>
              </a:prstGeom>
              <a:grpFill/>
              <a:ln>
                <a:solidFill>
                  <a:srgbClr val="E7B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131" name="Hexagon 130"/>
            <p:cNvSpPr/>
            <p:nvPr/>
          </p:nvSpPr>
          <p:spPr>
            <a:xfrm>
              <a:off x="1230392" y="1348727"/>
              <a:ext cx="250235" cy="207148"/>
            </a:xfrm>
            <a:prstGeom prst="hexagon">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2" name="Hexagon 131"/>
            <p:cNvSpPr/>
            <p:nvPr/>
          </p:nvSpPr>
          <p:spPr>
            <a:xfrm>
              <a:off x="1722523" y="1352470"/>
              <a:ext cx="250235" cy="207148"/>
            </a:xfrm>
            <a:prstGeom prst="hexagon">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3" name="Hexagon 132"/>
            <p:cNvSpPr/>
            <p:nvPr/>
          </p:nvSpPr>
          <p:spPr>
            <a:xfrm>
              <a:off x="2174812" y="1352470"/>
              <a:ext cx="250235" cy="207148"/>
            </a:xfrm>
            <a:prstGeom prst="hexagon">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Tree>
    <p:extLst>
      <p:ext uri="{BB962C8B-B14F-4D97-AF65-F5344CB8AC3E}">
        <p14:creationId xmlns:p14="http://schemas.microsoft.com/office/powerpoint/2010/main" val="2856334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ignette1.wikia.nocookie.net/glee/images/8/80/Dark_Red_Background_by_Vik_for_Stuff.png/revision/latest?cb=201405292225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9742" y="98954"/>
            <a:ext cx="11985171" cy="769441"/>
          </a:xfrm>
          <a:prstGeom prst="rect">
            <a:avLst/>
          </a:prstGeom>
          <a:noFill/>
        </p:spPr>
        <p:txBody>
          <a:bodyPr wrap="square" rtlCol="0">
            <a:spAutoFit/>
          </a:bodyPr>
          <a:lstStyle/>
          <a:p>
            <a:pPr algn="ctr"/>
            <a:r>
              <a:rPr lang="en-US" sz="4400" dirty="0">
                <a:solidFill>
                  <a:schemeClr val="bg1"/>
                </a:solidFill>
                <a:latin typeface="Calibri" panose="020F0502020204030204" pitchFamily="34" charset="0"/>
              </a:rPr>
              <a:t>Rebuilding Jerusalem</a:t>
            </a:r>
          </a:p>
        </p:txBody>
      </p:sp>
      <p:sp>
        <p:nvSpPr>
          <p:cNvPr id="2" name="Rectangle 1"/>
          <p:cNvSpPr/>
          <p:nvPr/>
        </p:nvSpPr>
        <p:spPr>
          <a:xfrm>
            <a:off x="244928" y="1997839"/>
            <a:ext cx="5497286" cy="2862322"/>
          </a:xfrm>
          <a:prstGeom prst="rect">
            <a:avLst/>
          </a:prstGeom>
        </p:spPr>
        <p:txBody>
          <a:bodyPr wrap="square">
            <a:spAutoFit/>
          </a:bodyPr>
          <a:lstStyle/>
          <a:p>
            <a:r>
              <a:rPr lang="en-US" dirty="0">
                <a:solidFill>
                  <a:schemeClr val="bg1"/>
                </a:solidFill>
                <a:latin typeface="Calibri" panose="020F0502020204030204" pitchFamily="34" charset="0"/>
              </a:rPr>
              <a:t>T</a:t>
            </a:r>
            <a:r>
              <a:rPr lang="en-US" b="0" i="0" dirty="0">
                <a:solidFill>
                  <a:schemeClr val="bg1"/>
                </a:solidFill>
                <a:effectLst/>
                <a:latin typeface="Calibri" panose="020F0502020204030204" pitchFamily="34" charset="0"/>
              </a:rPr>
              <a:t>he Jews first rebuilt the altar of the temple and began offering sacrifices.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They were directed by Zerubbabel, the Jewish man appointed by the Persians to serve as the governor of the Jews, and </a:t>
            </a:r>
            <a:r>
              <a:rPr lang="en-US" b="0" i="0" dirty="0" err="1">
                <a:solidFill>
                  <a:schemeClr val="bg1"/>
                </a:solidFill>
                <a:effectLst/>
                <a:latin typeface="Calibri" panose="020F0502020204030204" pitchFamily="34" charset="0"/>
              </a:rPr>
              <a:t>Jeshua</a:t>
            </a:r>
            <a:r>
              <a:rPr lang="en-US" b="0" i="0" dirty="0">
                <a:solidFill>
                  <a:schemeClr val="bg1"/>
                </a:solidFill>
                <a:effectLst/>
                <a:latin typeface="Calibri" panose="020F0502020204030204" pitchFamily="34" charset="0"/>
              </a:rPr>
              <a:t>, the presiding high priest of the Aaronic Priesthood.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Many Jews contributed time and resources to the reconstruction of the temple.</a:t>
            </a:r>
            <a:endParaRPr lang="en-US" dirty="0">
              <a:solidFill>
                <a:schemeClr val="bg1"/>
              </a:solidFill>
              <a:latin typeface="Calibri" panose="020F0502020204030204" pitchFamily="34" charset="0"/>
            </a:endParaRPr>
          </a:p>
        </p:txBody>
      </p:sp>
      <p:pic>
        <p:nvPicPr>
          <p:cNvPr id="10242" name="Picture 2" descr="http://darrenhibbs.com/wp-content/uploads/2013/06/800-Nehemiah-6-Starting-Rebuil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057" y="1509202"/>
            <a:ext cx="5119461" cy="383959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25686" y="5503235"/>
            <a:ext cx="7598229" cy="923330"/>
          </a:xfrm>
          <a:prstGeom prst="rect">
            <a:avLst/>
          </a:prstGeom>
        </p:spPr>
        <p:txBody>
          <a:bodyPr wrap="square">
            <a:spAutoFit/>
          </a:bodyPr>
          <a:lstStyle/>
          <a:p>
            <a:r>
              <a:rPr lang="en-US" b="0" i="0" dirty="0">
                <a:solidFill>
                  <a:schemeClr val="bg1"/>
                </a:solidFill>
                <a:effectLst/>
                <a:latin typeface="Calibri" panose="020F0502020204030204" pitchFamily="34" charset="0"/>
              </a:rPr>
              <a:t>Zerubbabel was the grandson of </a:t>
            </a:r>
            <a:r>
              <a:rPr lang="en-US" b="0" i="0" dirty="0" err="1">
                <a:solidFill>
                  <a:schemeClr val="bg1"/>
                </a:solidFill>
                <a:effectLst/>
                <a:latin typeface="Calibri" panose="020F0502020204030204" pitchFamily="34" charset="0"/>
              </a:rPr>
              <a:t>Jehoiachin</a:t>
            </a:r>
            <a:r>
              <a:rPr lang="en-US" b="0" i="0" dirty="0">
                <a:solidFill>
                  <a:schemeClr val="bg1"/>
                </a:solidFill>
                <a:effectLst/>
                <a:latin typeface="Calibri" panose="020F0502020204030204" pitchFamily="34" charset="0"/>
              </a:rPr>
              <a:t>, and son of </a:t>
            </a:r>
            <a:r>
              <a:rPr lang="en-US" b="0" i="0" dirty="0" err="1">
                <a:solidFill>
                  <a:schemeClr val="bg1"/>
                </a:solidFill>
                <a:effectLst/>
                <a:latin typeface="Calibri" panose="020F0502020204030204" pitchFamily="34" charset="0"/>
              </a:rPr>
              <a:t>Pedaiah</a:t>
            </a:r>
            <a:r>
              <a:rPr lang="en-US" b="0" i="0" dirty="0">
                <a:solidFill>
                  <a:schemeClr val="bg1"/>
                </a:solidFill>
                <a:effectLst/>
                <a:latin typeface="Calibri" panose="020F0502020204030204" pitchFamily="34" charset="0"/>
              </a:rPr>
              <a:t> and was appointed governor of Judah by the Persian authorities when Cyrus issued his decree…he is called by Persian name </a:t>
            </a:r>
            <a:r>
              <a:rPr lang="en-US" b="0" i="1" dirty="0" err="1">
                <a:solidFill>
                  <a:schemeClr val="bg1"/>
                </a:solidFill>
                <a:effectLst/>
                <a:latin typeface="Calibri" panose="020F0502020204030204" pitchFamily="34" charset="0"/>
              </a:rPr>
              <a:t>Sheshbazzar</a:t>
            </a:r>
            <a:r>
              <a:rPr lang="en-US" b="0" i="1" dirty="0">
                <a:solidFill>
                  <a:schemeClr val="bg1"/>
                </a:solidFill>
                <a:effectLst/>
                <a:latin typeface="Calibri" panose="020F0502020204030204" pitchFamily="34" charset="0"/>
              </a:rPr>
              <a:t>, prince of Judah (1)</a:t>
            </a:r>
            <a:endParaRPr lang="en-US" dirty="0">
              <a:latin typeface="Calibri" panose="020F0502020204030204" pitchFamily="34" charset="0"/>
            </a:endParaRPr>
          </a:p>
        </p:txBody>
      </p:sp>
      <p:sp>
        <p:nvSpPr>
          <p:cNvPr id="67" name="Rectangle 66"/>
          <p:cNvSpPr/>
          <p:nvPr/>
        </p:nvSpPr>
        <p:spPr>
          <a:xfrm>
            <a:off x="119742" y="6436768"/>
            <a:ext cx="5497286" cy="369332"/>
          </a:xfrm>
          <a:prstGeom prst="rect">
            <a:avLst/>
          </a:prstGeom>
        </p:spPr>
        <p:txBody>
          <a:bodyPr wrap="square">
            <a:spAutoFit/>
          </a:bodyPr>
          <a:lstStyle/>
          <a:p>
            <a:r>
              <a:rPr lang="en-US" dirty="0">
                <a:solidFill>
                  <a:schemeClr val="bg1"/>
                </a:solidFill>
                <a:latin typeface="Calibri" panose="020F0502020204030204" pitchFamily="34" charset="0"/>
              </a:rPr>
              <a:t>Ezra 2 and 3</a:t>
            </a:r>
          </a:p>
        </p:txBody>
      </p:sp>
      <p:sp>
        <p:nvSpPr>
          <p:cNvPr id="5" name="TextBox 4">
            <a:extLst>
              <a:ext uri="{FF2B5EF4-FFF2-40B4-BE49-F238E27FC236}">
                <a16:creationId xmlns:a16="http://schemas.microsoft.com/office/drawing/2014/main" id="{DB84E712-7100-B78D-4D3F-F3710E1C7E96}"/>
              </a:ext>
            </a:extLst>
          </p:cNvPr>
          <p:cNvSpPr txBox="1"/>
          <p:nvPr/>
        </p:nvSpPr>
        <p:spPr>
          <a:xfrm>
            <a:off x="3563485" y="797332"/>
            <a:ext cx="6097554" cy="646331"/>
          </a:xfrm>
          <a:prstGeom prst="rect">
            <a:avLst/>
          </a:prstGeom>
          <a:noFill/>
        </p:spPr>
        <p:txBody>
          <a:bodyPr wrap="square">
            <a:spAutoFit/>
          </a:bodyPr>
          <a:lstStyle/>
          <a:p>
            <a:r>
              <a:rPr lang="en-US" b="0" i="0" dirty="0">
                <a:solidFill>
                  <a:schemeClr val="bg1"/>
                </a:solidFill>
                <a:effectLst/>
                <a:latin typeface="Calibri" panose="020F0502020204030204" pitchFamily="34" charset="0"/>
              </a:rPr>
              <a:t>Eventually, around 50,000 Jews returned to Jerusalem to rebuild the temple under the direction of Zerubbabel</a:t>
            </a:r>
            <a:endParaRPr lang="en-US" dirty="0">
              <a:solidFill>
                <a:schemeClr val="bg1"/>
              </a:solidFill>
              <a:latin typeface="Calibri" panose="020F0502020204030204" pitchFamily="34" charset="0"/>
            </a:endParaRPr>
          </a:p>
        </p:txBody>
      </p:sp>
    </p:spTree>
    <p:extLst>
      <p:ext uri="{BB962C8B-B14F-4D97-AF65-F5344CB8AC3E}">
        <p14:creationId xmlns:p14="http://schemas.microsoft.com/office/powerpoint/2010/main" val="374065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52F9C-225A-A29A-A98B-99439613B803}"/>
            </a:ext>
          </a:extLst>
        </p:cNvPr>
        <p:cNvGrpSpPr/>
        <p:nvPr/>
      </p:nvGrpSpPr>
      <p:grpSpPr>
        <a:xfrm>
          <a:off x="0" y="0"/>
          <a:ext cx="0" cy="0"/>
          <a:chOff x="0" y="0"/>
          <a:chExt cx="0" cy="0"/>
        </a:xfrm>
      </p:grpSpPr>
      <p:pic>
        <p:nvPicPr>
          <p:cNvPr id="1026" name="Picture 2" descr="http://vignette1.wikia.nocookie.net/glee/images/8/80/Dark_Red_Background_by_Vik_for_Stuff.png/revision/latest?cb=20140529222547">
            <a:extLst>
              <a:ext uri="{FF2B5EF4-FFF2-40B4-BE49-F238E27FC236}">
                <a16:creationId xmlns:a16="http://schemas.microsoft.com/office/drawing/2014/main" id="{0A042660-D175-B030-D77D-8FEEE41B10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606E70C-5B70-9046-32C9-72D353ACE7CC}"/>
              </a:ext>
            </a:extLst>
          </p:cNvPr>
          <p:cNvSpPr txBox="1"/>
          <p:nvPr/>
        </p:nvSpPr>
        <p:spPr>
          <a:xfrm>
            <a:off x="119742" y="98954"/>
            <a:ext cx="11985171" cy="769441"/>
          </a:xfrm>
          <a:prstGeom prst="rect">
            <a:avLst/>
          </a:prstGeom>
          <a:noFill/>
        </p:spPr>
        <p:txBody>
          <a:bodyPr wrap="square" rtlCol="0">
            <a:spAutoFit/>
          </a:bodyPr>
          <a:lstStyle/>
          <a:p>
            <a:pPr algn="ctr"/>
            <a:r>
              <a:rPr lang="en-US" sz="4400" dirty="0">
                <a:solidFill>
                  <a:schemeClr val="bg1"/>
                </a:solidFill>
                <a:latin typeface="Calibri" panose="020F0502020204030204" pitchFamily="34" charset="0"/>
              </a:rPr>
              <a:t>Fulfillment of Prophecy</a:t>
            </a:r>
          </a:p>
        </p:txBody>
      </p:sp>
      <p:sp>
        <p:nvSpPr>
          <p:cNvPr id="7" name="TextBox 6">
            <a:extLst>
              <a:ext uri="{FF2B5EF4-FFF2-40B4-BE49-F238E27FC236}">
                <a16:creationId xmlns:a16="http://schemas.microsoft.com/office/drawing/2014/main" id="{C359DF4B-0933-190A-7A3D-62FF02B4E11E}"/>
              </a:ext>
            </a:extLst>
          </p:cNvPr>
          <p:cNvSpPr txBox="1"/>
          <p:nvPr/>
        </p:nvSpPr>
        <p:spPr>
          <a:xfrm>
            <a:off x="2759753" y="843247"/>
            <a:ext cx="6990961" cy="954107"/>
          </a:xfrm>
          <a:prstGeom prst="rect">
            <a:avLst/>
          </a:prstGeom>
          <a:noFill/>
        </p:spPr>
        <p:txBody>
          <a:bodyPr wrap="square">
            <a:spAutoFit/>
          </a:bodyPr>
          <a:lstStyle/>
          <a:p>
            <a:pPr algn="ctr"/>
            <a:r>
              <a:rPr lang="en-US" sz="2800" dirty="0">
                <a:solidFill>
                  <a:schemeClr val="bg1"/>
                </a:solidFill>
                <a:latin typeface="Calibri" panose="020F0502020204030204" pitchFamily="34" charset="0"/>
              </a:rPr>
              <a:t>T</a:t>
            </a:r>
            <a:r>
              <a:rPr lang="en-US" sz="2800" b="0" i="0" dirty="0">
                <a:solidFill>
                  <a:schemeClr val="bg1"/>
                </a:solidFill>
                <a:effectLst/>
                <a:latin typeface="Calibri" panose="020F0502020204030204" pitchFamily="34" charset="0"/>
              </a:rPr>
              <a:t>he temple was rebuilt 70 years after it had been destroyed.</a:t>
            </a:r>
            <a:endParaRPr lang="en-US" sz="2800" dirty="0">
              <a:solidFill>
                <a:schemeClr val="bg1"/>
              </a:solidFill>
              <a:latin typeface="Calibri" panose="020F0502020204030204" pitchFamily="34" charset="0"/>
            </a:endParaRPr>
          </a:p>
        </p:txBody>
      </p:sp>
      <p:sp>
        <p:nvSpPr>
          <p:cNvPr id="9" name="TextBox 8">
            <a:extLst>
              <a:ext uri="{FF2B5EF4-FFF2-40B4-BE49-F238E27FC236}">
                <a16:creationId xmlns:a16="http://schemas.microsoft.com/office/drawing/2014/main" id="{BEA999DC-3B9C-F66C-052E-E2B78C29239A}"/>
              </a:ext>
            </a:extLst>
          </p:cNvPr>
          <p:cNvSpPr txBox="1"/>
          <p:nvPr/>
        </p:nvSpPr>
        <p:spPr>
          <a:xfrm>
            <a:off x="255426" y="1797354"/>
            <a:ext cx="4620985" cy="1477328"/>
          </a:xfrm>
          <a:prstGeom prst="rect">
            <a:avLst/>
          </a:prstGeom>
          <a:noFill/>
        </p:spPr>
        <p:txBody>
          <a:bodyPr wrap="square">
            <a:spAutoFit/>
          </a:bodyPr>
          <a:lstStyle/>
          <a:p>
            <a:r>
              <a:rPr lang="en-US" b="1" i="1" dirty="0">
                <a:solidFill>
                  <a:srgbClr val="FFFF00"/>
                </a:solidFill>
                <a:effectLst/>
                <a:latin typeface="Calibri" panose="020F0502020204030204" pitchFamily="34" charset="0"/>
              </a:rPr>
              <a:t>That saith of Cyrus, He is my shepherd, and shall perform all my pleasure: even saying to Jerusalem, Thou shalt be built; and to the temple, Thy foundation shall be laid. Isaiah 44:28</a:t>
            </a:r>
            <a:endParaRPr lang="en-US" b="1" i="1" dirty="0">
              <a:solidFill>
                <a:srgbClr val="FFFF00"/>
              </a:solidFill>
              <a:latin typeface="Calibri" panose="020F0502020204030204" pitchFamily="34" charset="0"/>
            </a:endParaRPr>
          </a:p>
        </p:txBody>
      </p:sp>
      <p:sp>
        <p:nvSpPr>
          <p:cNvPr id="11" name="TextBox 10">
            <a:extLst>
              <a:ext uri="{FF2B5EF4-FFF2-40B4-BE49-F238E27FC236}">
                <a16:creationId xmlns:a16="http://schemas.microsoft.com/office/drawing/2014/main" id="{EC051D1F-A0F3-BE75-57F1-6CDDF5A7DEF6}"/>
              </a:ext>
            </a:extLst>
          </p:cNvPr>
          <p:cNvSpPr txBox="1"/>
          <p:nvPr/>
        </p:nvSpPr>
        <p:spPr>
          <a:xfrm>
            <a:off x="7137917" y="4203641"/>
            <a:ext cx="4366728" cy="1477328"/>
          </a:xfrm>
          <a:prstGeom prst="rect">
            <a:avLst/>
          </a:prstGeom>
          <a:noFill/>
        </p:spPr>
        <p:txBody>
          <a:bodyPr wrap="square">
            <a:spAutoFit/>
          </a:bodyPr>
          <a:lstStyle/>
          <a:p>
            <a:r>
              <a:rPr lang="en-US" b="1" i="1" dirty="0">
                <a:solidFill>
                  <a:srgbClr val="FFFF00"/>
                </a:solidFill>
                <a:effectLst/>
                <a:latin typeface="Calibri" panose="020F0502020204030204" pitchFamily="34" charset="0"/>
              </a:rPr>
              <a:t>For thus saith the </a:t>
            </a:r>
            <a:r>
              <a:rPr lang="en-US" b="1" i="1" cap="small" dirty="0">
                <a:solidFill>
                  <a:srgbClr val="FFFF00"/>
                </a:solidFill>
                <a:effectLst/>
                <a:latin typeface="Calibri" panose="020F0502020204030204" pitchFamily="34" charset="0"/>
              </a:rPr>
              <a:t>Lord</a:t>
            </a:r>
            <a:r>
              <a:rPr lang="en-US" b="1" i="1" dirty="0">
                <a:solidFill>
                  <a:srgbClr val="FFFF00"/>
                </a:solidFill>
                <a:effectLst/>
                <a:latin typeface="Calibri" panose="020F0502020204030204" pitchFamily="34" charset="0"/>
              </a:rPr>
              <a:t>, That after seventy years be accomplished at Babylon I will visit you, and perform my good word toward you, in causing you to return to this place. Jeremiah 29:10</a:t>
            </a:r>
            <a:endParaRPr lang="en-US" b="1" i="1" dirty="0">
              <a:solidFill>
                <a:srgbClr val="FFFF00"/>
              </a:solidFill>
              <a:latin typeface="Calibri" panose="020F0502020204030204" pitchFamily="34" charset="0"/>
            </a:endParaRPr>
          </a:p>
        </p:txBody>
      </p:sp>
      <p:pic>
        <p:nvPicPr>
          <p:cNvPr id="3" name="Picture 2">
            <a:extLst>
              <a:ext uri="{FF2B5EF4-FFF2-40B4-BE49-F238E27FC236}">
                <a16:creationId xmlns:a16="http://schemas.microsoft.com/office/drawing/2014/main" id="{174DCF20-E03D-F48D-48D9-235DCC69DF95}"/>
              </a:ext>
            </a:extLst>
          </p:cNvPr>
          <p:cNvPicPr>
            <a:picLocks noChangeAspect="1"/>
          </p:cNvPicPr>
          <p:nvPr/>
        </p:nvPicPr>
        <p:blipFill>
          <a:blip r:embed="rId3"/>
          <a:stretch>
            <a:fillRect/>
          </a:stretch>
        </p:blipFill>
        <p:spPr>
          <a:xfrm>
            <a:off x="3385974" y="3200037"/>
            <a:ext cx="3336219" cy="3296024"/>
          </a:xfrm>
          <a:prstGeom prst="rect">
            <a:avLst/>
          </a:prstGeom>
        </p:spPr>
      </p:pic>
    </p:spTree>
    <p:extLst>
      <p:ext uri="{BB962C8B-B14F-4D97-AF65-F5344CB8AC3E}">
        <p14:creationId xmlns:p14="http://schemas.microsoft.com/office/powerpoint/2010/main" val="296076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ignette1.wikia.nocookie.net/glee/images/8/80/Dark_Red_Background_by_Vik_for_Stuff.png/revision/latest?cb=201405292225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61458" y="1213571"/>
            <a:ext cx="8120742" cy="5040086"/>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1" name="Group 10"/>
          <p:cNvGrpSpPr/>
          <p:nvPr/>
        </p:nvGrpSpPr>
        <p:grpSpPr>
          <a:xfrm>
            <a:off x="3854664" y="4782149"/>
            <a:ext cx="365294" cy="740742"/>
            <a:chOff x="3369330" y="990600"/>
            <a:chExt cx="1891155" cy="3834873"/>
          </a:xfrm>
        </p:grpSpPr>
        <p:sp>
          <p:nvSpPr>
            <p:cNvPr id="12" name="Rounded Rectangle 11"/>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 name="Rounded Rectangle 12"/>
            <p:cNvSpPr/>
            <p:nvPr/>
          </p:nvSpPr>
          <p:spPr>
            <a:xfrm rot="5745961">
              <a:off x="4829111" y="2296036"/>
              <a:ext cx="221193" cy="64155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4" name="Rounded Rectangle 13"/>
            <p:cNvSpPr/>
            <p:nvPr/>
          </p:nvSpPr>
          <p:spPr>
            <a:xfrm rot="19242442">
              <a:off x="4383575" y="1823704"/>
              <a:ext cx="263635" cy="97028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 name="Rounded Rectangle 14"/>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 name="Rounded Rectangle 15"/>
            <p:cNvSpPr/>
            <p:nvPr/>
          </p:nvSpPr>
          <p:spPr>
            <a:xfrm rot="7465154">
              <a:off x="4327124" y="3276318"/>
              <a:ext cx="339233" cy="71454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7" name="Oval 16"/>
            <p:cNvSpPr/>
            <p:nvPr/>
          </p:nvSpPr>
          <p:spPr>
            <a:xfrm>
              <a:off x="3828296" y="990600"/>
              <a:ext cx="754690" cy="7547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8" name="Rounded Rectangle 17"/>
            <p:cNvSpPr/>
            <p:nvPr/>
          </p:nvSpPr>
          <p:spPr>
            <a:xfrm rot="8114643">
              <a:off x="3369330" y="2096811"/>
              <a:ext cx="1062605" cy="2588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9" name="Rounded Rectangle 18"/>
            <p:cNvSpPr/>
            <p:nvPr/>
          </p:nvSpPr>
          <p:spPr>
            <a:xfrm>
              <a:off x="4566960" y="3629049"/>
              <a:ext cx="252342" cy="87034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0" name="Rounded Rectangle 19"/>
            <p:cNvSpPr/>
            <p:nvPr/>
          </p:nvSpPr>
          <p:spPr>
            <a:xfrm rot="240782">
              <a:off x="3453400" y="2446870"/>
              <a:ext cx="221193" cy="75330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8" name="Oval 7"/>
          <p:cNvSpPr/>
          <p:nvPr/>
        </p:nvSpPr>
        <p:spPr>
          <a:xfrm>
            <a:off x="5079318" y="2736518"/>
            <a:ext cx="1715493" cy="171549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cxnSp>
        <p:nvCxnSpPr>
          <p:cNvPr id="36" name="Straight Connector 35"/>
          <p:cNvCxnSpPr>
            <a:stCxn id="4" idx="0"/>
            <a:endCxn id="4" idx="2"/>
          </p:cNvCxnSpPr>
          <p:nvPr/>
        </p:nvCxnSpPr>
        <p:spPr>
          <a:xfrm>
            <a:off x="5921829" y="1213571"/>
            <a:ext cx="0" cy="50400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5710935" y="3345500"/>
            <a:ext cx="445720" cy="446315"/>
            <a:chOff x="6145972" y="3842656"/>
            <a:chExt cx="914400" cy="915620"/>
          </a:xfrm>
        </p:grpSpPr>
        <p:sp>
          <p:nvSpPr>
            <p:cNvPr id="5" name="Oval 4"/>
            <p:cNvSpPr/>
            <p:nvPr/>
          </p:nvSpPr>
          <p:spPr>
            <a:xfrm>
              <a:off x="6181496" y="3842656"/>
              <a:ext cx="861561" cy="87085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12294" name="Picture 6" descr="http://icons.iconarchive.com/icons/icons-land/metro-raster-sport/96/Soccer-Ball-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5972" y="3843875"/>
              <a:ext cx="914400" cy="9144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oup 37"/>
          <p:cNvGrpSpPr/>
          <p:nvPr/>
        </p:nvGrpSpPr>
        <p:grpSpPr>
          <a:xfrm>
            <a:off x="1752604" y="2016912"/>
            <a:ext cx="1848217" cy="3103492"/>
            <a:chOff x="1752604" y="2016912"/>
            <a:chExt cx="1848217" cy="3103492"/>
          </a:xfrm>
        </p:grpSpPr>
        <p:sp>
          <p:nvSpPr>
            <p:cNvPr id="37" name="Rectangle 36"/>
            <p:cNvSpPr/>
            <p:nvPr/>
          </p:nvSpPr>
          <p:spPr>
            <a:xfrm>
              <a:off x="1861458" y="2016912"/>
              <a:ext cx="1739363" cy="310349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12292" name="Picture 4" descr="http://t-bull.com/images/fwc/fwc_icon_4.png"/>
            <p:cNvPicPr>
              <a:picLocks noChangeAspect="1" noChangeArrowheads="1"/>
            </p:cNvPicPr>
            <p:nvPr/>
          </p:nvPicPr>
          <p:blipFill rotWithShape="1">
            <a:blip r:embed="rId4">
              <a:extLst>
                <a:ext uri="{28A0092B-C50C-407E-A947-70E740481C1C}">
                  <a14:useLocalDpi xmlns:a14="http://schemas.microsoft.com/office/drawing/2010/main" val="0"/>
                </a:ext>
              </a:extLst>
            </a:blip>
            <a:srcRect l="1" t="18885" r="2207" b="23972"/>
            <a:stretch/>
          </p:blipFill>
          <p:spPr bwMode="auto">
            <a:xfrm rot="16200000">
              <a:off x="1326702" y="2853418"/>
              <a:ext cx="2049233" cy="11974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Group 43"/>
          <p:cNvGrpSpPr/>
          <p:nvPr/>
        </p:nvGrpSpPr>
        <p:grpSpPr>
          <a:xfrm rot="10800000">
            <a:off x="8242838" y="2089261"/>
            <a:ext cx="1846176" cy="3103492"/>
            <a:chOff x="1754645" y="2016912"/>
            <a:chExt cx="1846176" cy="3103492"/>
          </a:xfrm>
        </p:grpSpPr>
        <p:sp>
          <p:nvSpPr>
            <p:cNvPr id="45" name="Rectangle 44"/>
            <p:cNvSpPr/>
            <p:nvPr/>
          </p:nvSpPr>
          <p:spPr>
            <a:xfrm>
              <a:off x="1861458" y="2016912"/>
              <a:ext cx="1739363" cy="310349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46" name="Picture 4" descr="http://t-bull.com/images/fwc/fwc_icon_4.png"/>
            <p:cNvPicPr>
              <a:picLocks noChangeAspect="1" noChangeArrowheads="1"/>
            </p:cNvPicPr>
            <p:nvPr/>
          </p:nvPicPr>
          <p:blipFill rotWithShape="1">
            <a:blip r:embed="rId4">
              <a:extLst>
                <a:ext uri="{28A0092B-C50C-407E-A947-70E740481C1C}">
                  <a14:useLocalDpi xmlns:a14="http://schemas.microsoft.com/office/drawing/2010/main" val="0"/>
                </a:ext>
              </a:extLst>
            </a:blip>
            <a:srcRect l="1" t="18885" r="2207" b="23972"/>
            <a:stretch/>
          </p:blipFill>
          <p:spPr bwMode="auto">
            <a:xfrm rot="16200000">
              <a:off x="1328743" y="3069226"/>
              <a:ext cx="2049233" cy="11974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7" name="Group 46"/>
          <p:cNvGrpSpPr/>
          <p:nvPr/>
        </p:nvGrpSpPr>
        <p:grpSpPr>
          <a:xfrm>
            <a:off x="4258280" y="2606857"/>
            <a:ext cx="187010" cy="717424"/>
            <a:chOff x="3729193" y="976912"/>
            <a:chExt cx="1003199" cy="3848561"/>
          </a:xfrm>
        </p:grpSpPr>
        <p:sp>
          <p:nvSpPr>
            <p:cNvPr id="48" name="Rounded Rectangle 47"/>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9" name="Rounded Rectangle 48"/>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0" name="Rounded Rectangle 49"/>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1" name="Rounded Rectangle 50"/>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2" name="Oval 51"/>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3" name="Rounded Rectangle 52"/>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54" name="Group 53"/>
          <p:cNvGrpSpPr/>
          <p:nvPr/>
        </p:nvGrpSpPr>
        <p:grpSpPr>
          <a:xfrm>
            <a:off x="3895480" y="1475920"/>
            <a:ext cx="302467" cy="613341"/>
            <a:chOff x="3369330" y="990600"/>
            <a:chExt cx="1891155" cy="3834873"/>
          </a:xfrm>
        </p:grpSpPr>
        <p:sp>
          <p:nvSpPr>
            <p:cNvPr id="55" name="Rounded Rectangle 54"/>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6" name="Rounded Rectangle 55"/>
            <p:cNvSpPr/>
            <p:nvPr/>
          </p:nvSpPr>
          <p:spPr>
            <a:xfrm rot="5745961">
              <a:off x="4829111" y="2296036"/>
              <a:ext cx="221193" cy="64155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7" name="Rounded Rectangle 56"/>
            <p:cNvSpPr/>
            <p:nvPr/>
          </p:nvSpPr>
          <p:spPr>
            <a:xfrm rot="19242442">
              <a:off x="4383575" y="1823704"/>
              <a:ext cx="263635" cy="97028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8" name="Rounded Rectangle 57"/>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9" name="Rounded Rectangle 58"/>
            <p:cNvSpPr/>
            <p:nvPr/>
          </p:nvSpPr>
          <p:spPr>
            <a:xfrm rot="7465154">
              <a:off x="4327124" y="3276318"/>
              <a:ext cx="339233" cy="71454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0" name="Oval 59"/>
            <p:cNvSpPr/>
            <p:nvPr/>
          </p:nvSpPr>
          <p:spPr>
            <a:xfrm>
              <a:off x="3828296" y="990600"/>
              <a:ext cx="754690" cy="7547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1" name="Rounded Rectangle 60"/>
            <p:cNvSpPr/>
            <p:nvPr/>
          </p:nvSpPr>
          <p:spPr>
            <a:xfrm rot="8114643">
              <a:off x="3369330" y="2096811"/>
              <a:ext cx="1062605" cy="2588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2" name="Rounded Rectangle 61"/>
            <p:cNvSpPr/>
            <p:nvPr/>
          </p:nvSpPr>
          <p:spPr>
            <a:xfrm>
              <a:off x="4566960" y="3629049"/>
              <a:ext cx="252342" cy="87034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3" name="Rounded Rectangle 62"/>
            <p:cNvSpPr/>
            <p:nvPr/>
          </p:nvSpPr>
          <p:spPr>
            <a:xfrm rot="240782">
              <a:off x="3453400" y="2446870"/>
              <a:ext cx="221193" cy="75330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29" name="Group 28"/>
          <p:cNvGrpSpPr/>
          <p:nvPr/>
        </p:nvGrpSpPr>
        <p:grpSpPr>
          <a:xfrm flipH="1">
            <a:off x="3480769" y="3637498"/>
            <a:ext cx="171851" cy="659270"/>
            <a:chOff x="3729193" y="976912"/>
            <a:chExt cx="1003199" cy="3848561"/>
          </a:xfrm>
        </p:grpSpPr>
        <p:sp>
          <p:nvSpPr>
            <p:cNvPr id="30" name="Rounded Rectangle 29"/>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1" name="Rounded Rectangle 30"/>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2" name="Rounded Rectangle 31"/>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3" name="Rounded Rectangle 32"/>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4" name="Oval 33"/>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5" name="Rounded Rectangle 34"/>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21" name="Group 20"/>
          <p:cNvGrpSpPr/>
          <p:nvPr/>
        </p:nvGrpSpPr>
        <p:grpSpPr>
          <a:xfrm flipH="1">
            <a:off x="3488812" y="2191552"/>
            <a:ext cx="141847" cy="561361"/>
            <a:chOff x="3736924" y="990600"/>
            <a:chExt cx="969011" cy="3834873"/>
          </a:xfrm>
        </p:grpSpPr>
        <p:sp>
          <p:nvSpPr>
            <p:cNvPr id="22" name="Rounded Rectangle 21"/>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3" name="Rounded Rectangle 22"/>
            <p:cNvSpPr/>
            <p:nvPr/>
          </p:nvSpPr>
          <p:spPr>
            <a:xfrm rot="5745961">
              <a:off x="4320028" y="2856130"/>
              <a:ext cx="561785" cy="21002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4" name="Rounded Rectangle 23"/>
            <p:cNvSpPr/>
            <p:nvPr/>
          </p:nvSpPr>
          <p:spPr>
            <a:xfrm rot="20356230">
              <a:off x="4318730" y="1891268"/>
              <a:ext cx="263635" cy="97028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5" name="Rounded Rectangle 24"/>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6" name="Rounded Rectangle 25"/>
            <p:cNvSpPr/>
            <p:nvPr/>
          </p:nvSpPr>
          <p:spPr>
            <a:xfrm rot="10017092">
              <a:off x="4245417" y="3449161"/>
              <a:ext cx="339233" cy="128464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7" name="Oval 26"/>
            <p:cNvSpPr/>
            <p:nvPr/>
          </p:nvSpPr>
          <p:spPr>
            <a:xfrm>
              <a:off x="3828296" y="990600"/>
              <a:ext cx="754690" cy="7547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8" name="Rounded Rectangle 27"/>
            <p:cNvSpPr/>
            <p:nvPr/>
          </p:nvSpPr>
          <p:spPr>
            <a:xfrm rot="6575507">
              <a:off x="3191589" y="2406084"/>
              <a:ext cx="1349509" cy="2588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65" name="Group 64"/>
          <p:cNvGrpSpPr/>
          <p:nvPr/>
        </p:nvGrpSpPr>
        <p:grpSpPr>
          <a:xfrm flipH="1">
            <a:off x="5224346" y="2645469"/>
            <a:ext cx="164943" cy="632768"/>
            <a:chOff x="3729193" y="976912"/>
            <a:chExt cx="1003199" cy="3848561"/>
          </a:xfrm>
        </p:grpSpPr>
        <p:sp>
          <p:nvSpPr>
            <p:cNvPr id="66" name="Rounded Rectangle 65"/>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7" name="Rounded Rectangle 66"/>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8" name="Rounded Rectangle 67"/>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9" name="Rounded Rectangle 68"/>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0" name="Oval 69"/>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1" name="Rounded Rectangle 70"/>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72" name="Group 71"/>
          <p:cNvGrpSpPr/>
          <p:nvPr/>
        </p:nvGrpSpPr>
        <p:grpSpPr>
          <a:xfrm flipH="1">
            <a:off x="5121855" y="3733614"/>
            <a:ext cx="141847" cy="561361"/>
            <a:chOff x="3736924" y="990600"/>
            <a:chExt cx="969011" cy="3834873"/>
          </a:xfrm>
        </p:grpSpPr>
        <p:sp>
          <p:nvSpPr>
            <p:cNvPr id="73" name="Rounded Rectangle 72"/>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4" name="Rounded Rectangle 73"/>
            <p:cNvSpPr/>
            <p:nvPr/>
          </p:nvSpPr>
          <p:spPr>
            <a:xfrm rot="5745961">
              <a:off x="4320028" y="2856130"/>
              <a:ext cx="561785" cy="21002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5" name="Rounded Rectangle 74"/>
            <p:cNvSpPr/>
            <p:nvPr/>
          </p:nvSpPr>
          <p:spPr>
            <a:xfrm rot="20356230">
              <a:off x="4318730" y="1891268"/>
              <a:ext cx="263635" cy="97028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6" name="Rounded Rectangle 75"/>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7" name="Rounded Rectangle 76"/>
            <p:cNvSpPr/>
            <p:nvPr/>
          </p:nvSpPr>
          <p:spPr>
            <a:xfrm rot="10017092">
              <a:off x="4245417" y="3449161"/>
              <a:ext cx="339233" cy="128464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8" name="Oval 77"/>
            <p:cNvSpPr/>
            <p:nvPr/>
          </p:nvSpPr>
          <p:spPr>
            <a:xfrm>
              <a:off x="3828296" y="990600"/>
              <a:ext cx="754690" cy="7547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9" name="Rounded Rectangle 78"/>
            <p:cNvSpPr/>
            <p:nvPr/>
          </p:nvSpPr>
          <p:spPr>
            <a:xfrm rot="6575507">
              <a:off x="3191589" y="2406084"/>
              <a:ext cx="1349509" cy="2588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87" name="Group 86"/>
          <p:cNvGrpSpPr/>
          <p:nvPr/>
        </p:nvGrpSpPr>
        <p:grpSpPr>
          <a:xfrm flipH="1">
            <a:off x="4865440" y="1665371"/>
            <a:ext cx="164943" cy="632768"/>
            <a:chOff x="3729193" y="976912"/>
            <a:chExt cx="1003199" cy="3848561"/>
          </a:xfrm>
        </p:grpSpPr>
        <p:sp>
          <p:nvSpPr>
            <p:cNvPr id="88" name="Rounded Rectangle 87"/>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9" name="Rounded Rectangle 88"/>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0" name="Rounded Rectangle 89"/>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1" name="Rounded Rectangle 90"/>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2" name="Oval 91"/>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3" name="Rounded Rectangle 92"/>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94" name="Group 93"/>
          <p:cNvGrpSpPr/>
          <p:nvPr/>
        </p:nvGrpSpPr>
        <p:grpSpPr>
          <a:xfrm flipH="1">
            <a:off x="4854214" y="4659369"/>
            <a:ext cx="164943" cy="632768"/>
            <a:chOff x="3729193" y="976912"/>
            <a:chExt cx="1003199" cy="3848561"/>
          </a:xfrm>
        </p:grpSpPr>
        <p:sp>
          <p:nvSpPr>
            <p:cNvPr id="95" name="Rounded Rectangle 94"/>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6" name="Rounded Rectangle 95"/>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7" name="Rounded Rectangle 96"/>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8" name="Rounded Rectangle 97"/>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9" name="Oval 98"/>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0" name="Rounded Rectangle 99"/>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101" name="Group 100"/>
          <p:cNvGrpSpPr/>
          <p:nvPr/>
        </p:nvGrpSpPr>
        <p:grpSpPr>
          <a:xfrm flipH="1">
            <a:off x="4310824" y="3589457"/>
            <a:ext cx="157525" cy="623407"/>
            <a:chOff x="3736924" y="990600"/>
            <a:chExt cx="969011" cy="3834873"/>
          </a:xfrm>
        </p:grpSpPr>
        <p:sp>
          <p:nvSpPr>
            <p:cNvPr id="102" name="Rounded Rectangle 101"/>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3" name="Rounded Rectangle 102"/>
            <p:cNvSpPr/>
            <p:nvPr/>
          </p:nvSpPr>
          <p:spPr>
            <a:xfrm rot="5745961">
              <a:off x="4320028" y="2856130"/>
              <a:ext cx="561785" cy="21002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4" name="Rounded Rectangle 103"/>
            <p:cNvSpPr/>
            <p:nvPr/>
          </p:nvSpPr>
          <p:spPr>
            <a:xfrm rot="20356230">
              <a:off x="4318730" y="1891268"/>
              <a:ext cx="263635" cy="97028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5" name="Rounded Rectangle 104"/>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6" name="Rounded Rectangle 105"/>
            <p:cNvSpPr/>
            <p:nvPr/>
          </p:nvSpPr>
          <p:spPr>
            <a:xfrm rot="10017092">
              <a:off x="4245417" y="3449161"/>
              <a:ext cx="339233" cy="128464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7" name="Oval 106"/>
            <p:cNvSpPr/>
            <p:nvPr/>
          </p:nvSpPr>
          <p:spPr>
            <a:xfrm>
              <a:off x="3828296" y="990600"/>
              <a:ext cx="754690" cy="7547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8" name="Rounded Rectangle 107"/>
            <p:cNvSpPr/>
            <p:nvPr/>
          </p:nvSpPr>
          <p:spPr>
            <a:xfrm rot="6575507">
              <a:off x="3191589" y="2406084"/>
              <a:ext cx="1349509" cy="2588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40" name="Rectangle 39"/>
          <p:cNvSpPr/>
          <p:nvPr/>
        </p:nvSpPr>
        <p:spPr>
          <a:xfrm>
            <a:off x="3757723" y="126735"/>
            <a:ext cx="4676553" cy="923330"/>
          </a:xfrm>
          <a:prstGeom prst="rect">
            <a:avLst/>
          </a:prstGeom>
          <a:solidFill>
            <a:schemeClr val="tx1"/>
          </a:solidFill>
        </p:spPr>
        <p:txBody>
          <a:bodyPr wrap="square">
            <a:spAutoFit/>
          </a:bodyPr>
          <a:lstStyle/>
          <a:p>
            <a:r>
              <a:rPr lang="en-US" b="0" i="0" dirty="0">
                <a:solidFill>
                  <a:schemeClr val="bg1"/>
                </a:solidFill>
                <a:effectLst/>
                <a:latin typeface="Calibri" panose="020F0502020204030204" pitchFamily="34" charset="0"/>
              </a:rPr>
              <a:t>How can the opposition someone faces in a soccer match be like what we experience as we try to keep the Lord’s commandments?</a:t>
            </a:r>
            <a:endParaRPr lang="en-US" dirty="0">
              <a:solidFill>
                <a:schemeClr val="bg1"/>
              </a:solidFill>
              <a:latin typeface="Calibri" panose="020F0502020204030204" pitchFamily="34" charset="0"/>
            </a:endParaRPr>
          </a:p>
        </p:txBody>
      </p:sp>
      <p:sp>
        <p:nvSpPr>
          <p:cNvPr id="42" name="TextBox 41"/>
          <p:cNvSpPr txBox="1"/>
          <p:nvPr/>
        </p:nvSpPr>
        <p:spPr>
          <a:xfrm>
            <a:off x="3273253" y="5597124"/>
            <a:ext cx="1667903" cy="369332"/>
          </a:xfrm>
          <a:prstGeom prst="rect">
            <a:avLst/>
          </a:prstGeom>
          <a:noFill/>
        </p:spPr>
        <p:txBody>
          <a:bodyPr wrap="square" rtlCol="0">
            <a:spAutoFit/>
          </a:bodyPr>
          <a:lstStyle/>
          <a:p>
            <a:r>
              <a:rPr lang="en-US" dirty="0">
                <a:solidFill>
                  <a:schemeClr val="bg1"/>
                </a:solidFill>
                <a:latin typeface="Calibri" panose="020F0502020204030204" pitchFamily="34" charset="0"/>
              </a:rPr>
              <a:t>Peer pressure</a:t>
            </a:r>
          </a:p>
        </p:txBody>
      </p:sp>
      <p:sp>
        <p:nvSpPr>
          <p:cNvPr id="112" name="TextBox 111"/>
          <p:cNvSpPr txBox="1"/>
          <p:nvPr/>
        </p:nvSpPr>
        <p:spPr>
          <a:xfrm>
            <a:off x="3651502" y="4187031"/>
            <a:ext cx="1667903" cy="369332"/>
          </a:xfrm>
          <a:prstGeom prst="rect">
            <a:avLst/>
          </a:prstGeom>
          <a:noFill/>
        </p:spPr>
        <p:txBody>
          <a:bodyPr wrap="square" rtlCol="0">
            <a:spAutoFit/>
          </a:bodyPr>
          <a:lstStyle/>
          <a:p>
            <a:r>
              <a:rPr lang="en-US" dirty="0">
                <a:solidFill>
                  <a:schemeClr val="bg1"/>
                </a:solidFill>
                <a:latin typeface="Calibri" panose="020F0502020204030204" pitchFamily="34" charset="0"/>
              </a:rPr>
              <a:t>Worldly Views</a:t>
            </a:r>
          </a:p>
        </p:txBody>
      </p:sp>
      <p:grpSp>
        <p:nvGrpSpPr>
          <p:cNvPr id="43" name="Group 42"/>
          <p:cNvGrpSpPr/>
          <p:nvPr/>
        </p:nvGrpSpPr>
        <p:grpSpPr>
          <a:xfrm flipH="1">
            <a:off x="6288164" y="1477713"/>
            <a:ext cx="1908520" cy="4046971"/>
            <a:chOff x="6288164" y="1477713"/>
            <a:chExt cx="1908520" cy="4046971"/>
          </a:xfrm>
          <a:solidFill>
            <a:srgbClr val="FF0000"/>
          </a:solidFill>
        </p:grpSpPr>
        <p:grpSp>
          <p:nvGrpSpPr>
            <p:cNvPr id="113" name="Group 112"/>
            <p:cNvGrpSpPr/>
            <p:nvPr/>
          </p:nvGrpSpPr>
          <p:grpSpPr>
            <a:xfrm>
              <a:off x="6662059" y="4783942"/>
              <a:ext cx="365294" cy="740742"/>
              <a:chOff x="3369330" y="990600"/>
              <a:chExt cx="1891155" cy="3834873"/>
            </a:xfrm>
            <a:grpFill/>
          </p:grpSpPr>
          <p:sp>
            <p:nvSpPr>
              <p:cNvPr id="114" name="Rounded Rectangle 113"/>
              <p:cNvSpPr/>
              <p:nvPr/>
            </p:nvSpPr>
            <p:spPr>
              <a:xfrm>
                <a:off x="3969136" y="1851513"/>
                <a:ext cx="473009" cy="180480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5" name="Rounded Rectangle 114"/>
              <p:cNvSpPr/>
              <p:nvPr/>
            </p:nvSpPr>
            <p:spPr>
              <a:xfrm rot="5745961">
                <a:off x="4829111" y="2296036"/>
                <a:ext cx="221193" cy="641554"/>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6" name="Rounded Rectangle 115"/>
              <p:cNvSpPr/>
              <p:nvPr/>
            </p:nvSpPr>
            <p:spPr>
              <a:xfrm rot="19242442">
                <a:off x="4383575" y="1823704"/>
                <a:ext cx="263635" cy="970284"/>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7" name="Rounded Rectangle 116"/>
              <p:cNvSpPr/>
              <p:nvPr/>
            </p:nvSpPr>
            <p:spPr>
              <a:xfrm rot="1069183">
                <a:off x="3771165" y="3357495"/>
                <a:ext cx="310163" cy="146797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8" name="Rounded Rectangle 117"/>
              <p:cNvSpPr/>
              <p:nvPr/>
            </p:nvSpPr>
            <p:spPr>
              <a:xfrm rot="7465154">
                <a:off x="4327124" y="3276318"/>
                <a:ext cx="339233" cy="714545"/>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9" name="Oval 118"/>
              <p:cNvSpPr/>
              <p:nvPr/>
            </p:nvSpPr>
            <p:spPr>
              <a:xfrm>
                <a:off x="3828296" y="990600"/>
                <a:ext cx="754690" cy="754759"/>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0" name="Rounded Rectangle 119"/>
              <p:cNvSpPr/>
              <p:nvPr/>
            </p:nvSpPr>
            <p:spPr>
              <a:xfrm rot="8114643">
                <a:off x="3369330" y="2096811"/>
                <a:ext cx="1062605" cy="258840"/>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1" name="Rounded Rectangle 120"/>
              <p:cNvSpPr/>
              <p:nvPr/>
            </p:nvSpPr>
            <p:spPr>
              <a:xfrm>
                <a:off x="4566960" y="3629049"/>
                <a:ext cx="252342" cy="870346"/>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2" name="Rounded Rectangle 121"/>
              <p:cNvSpPr/>
              <p:nvPr/>
            </p:nvSpPr>
            <p:spPr>
              <a:xfrm rot="240782">
                <a:off x="3453400" y="2446870"/>
                <a:ext cx="221193" cy="753305"/>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123" name="Group 122"/>
            <p:cNvGrpSpPr/>
            <p:nvPr/>
          </p:nvGrpSpPr>
          <p:grpSpPr>
            <a:xfrm>
              <a:off x="7065675" y="2608650"/>
              <a:ext cx="187010" cy="717424"/>
              <a:chOff x="3729193" y="976912"/>
              <a:chExt cx="1003199" cy="3848561"/>
            </a:xfrm>
            <a:grpFill/>
          </p:grpSpPr>
          <p:sp>
            <p:nvSpPr>
              <p:cNvPr id="124" name="Rounded Rectangle 123"/>
              <p:cNvSpPr/>
              <p:nvPr/>
            </p:nvSpPr>
            <p:spPr>
              <a:xfrm>
                <a:off x="3969136" y="1851513"/>
                <a:ext cx="473009" cy="180480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5" name="Rounded Rectangle 124"/>
              <p:cNvSpPr/>
              <p:nvPr/>
            </p:nvSpPr>
            <p:spPr>
              <a:xfrm rot="19769779">
                <a:off x="4468757" y="1811105"/>
                <a:ext cx="263635" cy="148801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6" name="Rounded Rectangle 125"/>
              <p:cNvSpPr/>
              <p:nvPr/>
            </p:nvSpPr>
            <p:spPr>
              <a:xfrm rot="1069183">
                <a:off x="3771165" y="3357495"/>
                <a:ext cx="310163" cy="146797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7" name="Rounded Rectangle 126"/>
              <p:cNvSpPr/>
              <p:nvPr/>
            </p:nvSpPr>
            <p:spPr>
              <a:xfrm rot="9815699">
                <a:off x="4320769" y="3360887"/>
                <a:ext cx="308310" cy="137069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8" name="Oval 127"/>
              <p:cNvSpPr/>
              <p:nvPr/>
            </p:nvSpPr>
            <p:spPr>
              <a:xfrm>
                <a:off x="3774774" y="976912"/>
                <a:ext cx="808212" cy="808286"/>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9" name="Rounded Rectangle 128"/>
              <p:cNvSpPr/>
              <p:nvPr/>
            </p:nvSpPr>
            <p:spPr>
              <a:xfrm rot="7027031">
                <a:off x="3113315" y="2417911"/>
                <a:ext cx="1490836" cy="259079"/>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130" name="Group 129"/>
            <p:cNvGrpSpPr/>
            <p:nvPr/>
          </p:nvGrpSpPr>
          <p:grpSpPr>
            <a:xfrm>
              <a:off x="6702875" y="1477713"/>
              <a:ext cx="302467" cy="613341"/>
              <a:chOff x="3369330" y="990600"/>
              <a:chExt cx="1891155" cy="3834873"/>
            </a:xfrm>
            <a:grpFill/>
          </p:grpSpPr>
          <p:sp>
            <p:nvSpPr>
              <p:cNvPr id="131" name="Rounded Rectangle 130"/>
              <p:cNvSpPr/>
              <p:nvPr/>
            </p:nvSpPr>
            <p:spPr>
              <a:xfrm>
                <a:off x="3969136" y="1851513"/>
                <a:ext cx="473009" cy="180480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2" name="Rounded Rectangle 131"/>
              <p:cNvSpPr/>
              <p:nvPr/>
            </p:nvSpPr>
            <p:spPr>
              <a:xfrm rot="5745961">
                <a:off x="4829111" y="2296036"/>
                <a:ext cx="221193" cy="641554"/>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3" name="Rounded Rectangle 132"/>
              <p:cNvSpPr/>
              <p:nvPr/>
            </p:nvSpPr>
            <p:spPr>
              <a:xfrm rot="19242442">
                <a:off x="4383575" y="1823704"/>
                <a:ext cx="263635" cy="970284"/>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4" name="Rounded Rectangle 133"/>
              <p:cNvSpPr/>
              <p:nvPr/>
            </p:nvSpPr>
            <p:spPr>
              <a:xfrm rot="1069183">
                <a:off x="3771165" y="3357495"/>
                <a:ext cx="310163" cy="146797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5" name="Rounded Rectangle 134"/>
              <p:cNvSpPr/>
              <p:nvPr/>
            </p:nvSpPr>
            <p:spPr>
              <a:xfrm rot="7465154">
                <a:off x="4327124" y="3276318"/>
                <a:ext cx="339233" cy="714545"/>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6" name="Oval 135"/>
              <p:cNvSpPr/>
              <p:nvPr/>
            </p:nvSpPr>
            <p:spPr>
              <a:xfrm>
                <a:off x="3828296" y="990600"/>
                <a:ext cx="754690" cy="754759"/>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7" name="Rounded Rectangle 136"/>
              <p:cNvSpPr/>
              <p:nvPr/>
            </p:nvSpPr>
            <p:spPr>
              <a:xfrm rot="8114643">
                <a:off x="3369330" y="2096811"/>
                <a:ext cx="1062605" cy="258840"/>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8" name="Rounded Rectangle 137"/>
              <p:cNvSpPr/>
              <p:nvPr/>
            </p:nvSpPr>
            <p:spPr>
              <a:xfrm>
                <a:off x="4566960" y="3629049"/>
                <a:ext cx="252342" cy="870346"/>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9" name="Rounded Rectangle 138"/>
              <p:cNvSpPr/>
              <p:nvPr/>
            </p:nvSpPr>
            <p:spPr>
              <a:xfrm rot="240782">
                <a:off x="3453400" y="2446870"/>
                <a:ext cx="221193" cy="753305"/>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140" name="Group 139"/>
            <p:cNvGrpSpPr/>
            <p:nvPr/>
          </p:nvGrpSpPr>
          <p:grpSpPr>
            <a:xfrm flipH="1">
              <a:off x="6288164" y="3639291"/>
              <a:ext cx="171851" cy="659270"/>
              <a:chOff x="3729193" y="976912"/>
              <a:chExt cx="1003199" cy="3848561"/>
            </a:xfrm>
            <a:grpFill/>
          </p:grpSpPr>
          <p:sp>
            <p:nvSpPr>
              <p:cNvPr id="141" name="Rounded Rectangle 140"/>
              <p:cNvSpPr/>
              <p:nvPr/>
            </p:nvSpPr>
            <p:spPr>
              <a:xfrm>
                <a:off x="3969136" y="1851513"/>
                <a:ext cx="473009" cy="180480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42" name="Rounded Rectangle 141"/>
              <p:cNvSpPr/>
              <p:nvPr/>
            </p:nvSpPr>
            <p:spPr>
              <a:xfrm rot="19769779">
                <a:off x="4468757" y="1811105"/>
                <a:ext cx="263635" cy="148801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43" name="Rounded Rectangle 142"/>
              <p:cNvSpPr/>
              <p:nvPr/>
            </p:nvSpPr>
            <p:spPr>
              <a:xfrm rot="1069183">
                <a:off x="3771165" y="3357495"/>
                <a:ext cx="310163" cy="146797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44" name="Rounded Rectangle 143"/>
              <p:cNvSpPr/>
              <p:nvPr/>
            </p:nvSpPr>
            <p:spPr>
              <a:xfrm rot="9815699">
                <a:off x="4320769" y="3360887"/>
                <a:ext cx="308310" cy="137069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45" name="Oval 144"/>
              <p:cNvSpPr/>
              <p:nvPr/>
            </p:nvSpPr>
            <p:spPr>
              <a:xfrm>
                <a:off x="3774774" y="976912"/>
                <a:ext cx="808212" cy="808286"/>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46" name="Rounded Rectangle 145"/>
              <p:cNvSpPr/>
              <p:nvPr/>
            </p:nvSpPr>
            <p:spPr>
              <a:xfrm rot="7027031">
                <a:off x="3113315" y="2417911"/>
                <a:ext cx="1490836" cy="259079"/>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147" name="Group 146"/>
            <p:cNvGrpSpPr/>
            <p:nvPr/>
          </p:nvGrpSpPr>
          <p:grpSpPr>
            <a:xfrm flipH="1">
              <a:off x="6296207" y="2193345"/>
              <a:ext cx="141847" cy="561361"/>
              <a:chOff x="3736924" y="990600"/>
              <a:chExt cx="969011" cy="3834873"/>
            </a:xfrm>
            <a:grpFill/>
          </p:grpSpPr>
          <p:sp>
            <p:nvSpPr>
              <p:cNvPr id="148" name="Rounded Rectangle 147"/>
              <p:cNvSpPr/>
              <p:nvPr/>
            </p:nvSpPr>
            <p:spPr>
              <a:xfrm>
                <a:off x="3969136" y="1851513"/>
                <a:ext cx="473009" cy="180480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49" name="Rounded Rectangle 148"/>
              <p:cNvSpPr/>
              <p:nvPr/>
            </p:nvSpPr>
            <p:spPr>
              <a:xfrm rot="5745961">
                <a:off x="4320028" y="2856130"/>
                <a:ext cx="561785" cy="21002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0" name="Rounded Rectangle 149"/>
              <p:cNvSpPr/>
              <p:nvPr/>
            </p:nvSpPr>
            <p:spPr>
              <a:xfrm rot="20356230">
                <a:off x="4318730" y="1891268"/>
                <a:ext cx="263635" cy="970284"/>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1" name="Rounded Rectangle 150"/>
              <p:cNvSpPr/>
              <p:nvPr/>
            </p:nvSpPr>
            <p:spPr>
              <a:xfrm rot="1069183">
                <a:off x="3771165" y="3357495"/>
                <a:ext cx="310163" cy="146797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2" name="Rounded Rectangle 151"/>
              <p:cNvSpPr/>
              <p:nvPr/>
            </p:nvSpPr>
            <p:spPr>
              <a:xfrm rot="10017092">
                <a:off x="4245417" y="3449161"/>
                <a:ext cx="339233" cy="128464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3" name="Oval 152"/>
              <p:cNvSpPr/>
              <p:nvPr/>
            </p:nvSpPr>
            <p:spPr>
              <a:xfrm>
                <a:off x="3828296" y="990600"/>
                <a:ext cx="754690" cy="754759"/>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4" name="Rounded Rectangle 153"/>
              <p:cNvSpPr/>
              <p:nvPr/>
            </p:nvSpPr>
            <p:spPr>
              <a:xfrm rot="6575507">
                <a:off x="3191589" y="2406084"/>
                <a:ext cx="1349509" cy="258840"/>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155" name="Group 154"/>
            <p:cNvGrpSpPr/>
            <p:nvPr/>
          </p:nvGrpSpPr>
          <p:grpSpPr>
            <a:xfrm flipH="1">
              <a:off x="8031741" y="2647262"/>
              <a:ext cx="164943" cy="632768"/>
              <a:chOff x="3729193" y="976912"/>
              <a:chExt cx="1003199" cy="3848561"/>
            </a:xfrm>
            <a:grpFill/>
          </p:grpSpPr>
          <p:sp>
            <p:nvSpPr>
              <p:cNvPr id="156" name="Rounded Rectangle 155"/>
              <p:cNvSpPr/>
              <p:nvPr/>
            </p:nvSpPr>
            <p:spPr>
              <a:xfrm>
                <a:off x="3969136" y="1851513"/>
                <a:ext cx="473009" cy="180480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7" name="Rounded Rectangle 156"/>
              <p:cNvSpPr/>
              <p:nvPr/>
            </p:nvSpPr>
            <p:spPr>
              <a:xfrm rot="19769779">
                <a:off x="4468757" y="1811105"/>
                <a:ext cx="263635" cy="148801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8" name="Rounded Rectangle 157"/>
              <p:cNvSpPr/>
              <p:nvPr/>
            </p:nvSpPr>
            <p:spPr>
              <a:xfrm rot="1069183">
                <a:off x="3771165" y="3357495"/>
                <a:ext cx="310163" cy="146797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9" name="Rounded Rectangle 158"/>
              <p:cNvSpPr/>
              <p:nvPr/>
            </p:nvSpPr>
            <p:spPr>
              <a:xfrm rot="9815699">
                <a:off x="4320769" y="3360887"/>
                <a:ext cx="308310" cy="137069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0" name="Oval 159"/>
              <p:cNvSpPr/>
              <p:nvPr/>
            </p:nvSpPr>
            <p:spPr>
              <a:xfrm>
                <a:off x="3774774" y="976912"/>
                <a:ext cx="808212" cy="808286"/>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1" name="Rounded Rectangle 160"/>
              <p:cNvSpPr/>
              <p:nvPr/>
            </p:nvSpPr>
            <p:spPr>
              <a:xfrm rot="7027031">
                <a:off x="3113315" y="2417911"/>
                <a:ext cx="1490836" cy="259079"/>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162" name="Group 161"/>
            <p:cNvGrpSpPr/>
            <p:nvPr/>
          </p:nvGrpSpPr>
          <p:grpSpPr>
            <a:xfrm flipH="1">
              <a:off x="7929250" y="3735407"/>
              <a:ext cx="141847" cy="561361"/>
              <a:chOff x="3736924" y="990600"/>
              <a:chExt cx="969011" cy="3834873"/>
            </a:xfrm>
            <a:grpFill/>
          </p:grpSpPr>
          <p:sp>
            <p:nvSpPr>
              <p:cNvPr id="163" name="Rounded Rectangle 162"/>
              <p:cNvSpPr/>
              <p:nvPr/>
            </p:nvSpPr>
            <p:spPr>
              <a:xfrm>
                <a:off x="3969136" y="1851513"/>
                <a:ext cx="473009" cy="180480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4" name="Rounded Rectangle 163"/>
              <p:cNvSpPr/>
              <p:nvPr/>
            </p:nvSpPr>
            <p:spPr>
              <a:xfrm rot="5745961">
                <a:off x="4320028" y="2856130"/>
                <a:ext cx="561785" cy="21002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5" name="Rounded Rectangle 164"/>
              <p:cNvSpPr/>
              <p:nvPr/>
            </p:nvSpPr>
            <p:spPr>
              <a:xfrm rot="20356230">
                <a:off x="4318730" y="1891268"/>
                <a:ext cx="263635" cy="970284"/>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6" name="Rounded Rectangle 165"/>
              <p:cNvSpPr/>
              <p:nvPr/>
            </p:nvSpPr>
            <p:spPr>
              <a:xfrm rot="1069183">
                <a:off x="3771165" y="3357495"/>
                <a:ext cx="310163" cy="146797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7" name="Rounded Rectangle 166"/>
              <p:cNvSpPr/>
              <p:nvPr/>
            </p:nvSpPr>
            <p:spPr>
              <a:xfrm rot="10017092">
                <a:off x="4245417" y="3449161"/>
                <a:ext cx="339233" cy="128464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8" name="Oval 167"/>
              <p:cNvSpPr/>
              <p:nvPr/>
            </p:nvSpPr>
            <p:spPr>
              <a:xfrm>
                <a:off x="3828296" y="990600"/>
                <a:ext cx="754690" cy="754759"/>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9" name="Rounded Rectangle 168"/>
              <p:cNvSpPr/>
              <p:nvPr/>
            </p:nvSpPr>
            <p:spPr>
              <a:xfrm rot="6575507">
                <a:off x="3191589" y="2406084"/>
                <a:ext cx="1349509" cy="258840"/>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170" name="Group 169"/>
            <p:cNvGrpSpPr/>
            <p:nvPr/>
          </p:nvGrpSpPr>
          <p:grpSpPr>
            <a:xfrm flipH="1">
              <a:off x="7672835" y="1667164"/>
              <a:ext cx="164943" cy="632768"/>
              <a:chOff x="3729193" y="976912"/>
              <a:chExt cx="1003199" cy="3848561"/>
            </a:xfrm>
            <a:grpFill/>
          </p:grpSpPr>
          <p:sp>
            <p:nvSpPr>
              <p:cNvPr id="171" name="Rounded Rectangle 170"/>
              <p:cNvSpPr/>
              <p:nvPr/>
            </p:nvSpPr>
            <p:spPr>
              <a:xfrm>
                <a:off x="3969136" y="1851513"/>
                <a:ext cx="473009" cy="180480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72" name="Rounded Rectangle 171"/>
              <p:cNvSpPr/>
              <p:nvPr/>
            </p:nvSpPr>
            <p:spPr>
              <a:xfrm rot="19769779">
                <a:off x="4468757" y="1811105"/>
                <a:ext cx="263635" cy="148801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73" name="Rounded Rectangle 172"/>
              <p:cNvSpPr/>
              <p:nvPr/>
            </p:nvSpPr>
            <p:spPr>
              <a:xfrm rot="1069183">
                <a:off x="3771165" y="3357495"/>
                <a:ext cx="310163" cy="146797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74" name="Rounded Rectangle 173"/>
              <p:cNvSpPr/>
              <p:nvPr/>
            </p:nvSpPr>
            <p:spPr>
              <a:xfrm rot="9815699">
                <a:off x="4320769" y="3360887"/>
                <a:ext cx="308310" cy="137069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75" name="Oval 174"/>
              <p:cNvSpPr/>
              <p:nvPr/>
            </p:nvSpPr>
            <p:spPr>
              <a:xfrm>
                <a:off x="3774774" y="976912"/>
                <a:ext cx="808212" cy="808286"/>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76" name="Rounded Rectangle 175"/>
              <p:cNvSpPr/>
              <p:nvPr/>
            </p:nvSpPr>
            <p:spPr>
              <a:xfrm rot="7027031">
                <a:off x="3113315" y="2417911"/>
                <a:ext cx="1490836" cy="259079"/>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177" name="Group 176"/>
            <p:cNvGrpSpPr/>
            <p:nvPr/>
          </p:nvGrpSpPr>
          <p:grpSpPr>
            <a:xfrm flipH="1">
              <a:off x="7661609" y="4661162"/>
              <a:ext cx="164943" cy="632768"/>
              <a:chOff x="3729193" y="976912"/>
              <a:chExt cx="1003199" cy="3848561"/>
            </a:xfrm>
            <a:grpFill/>
          </p:grpSpPr>
          <p:sp>
            <p:nvSpPr>
              <p:cNvPr id="178" name="Rounded Rectangle 177"/>
              <p:cNvSpPr/>
              <p:nvPr/>
            </p:nvSpPr>
            <p:spPr>
              <a:xfrm>
                <a:off x="3969136" y="1851513"/>
                <a:ext cx="473009" cy="180480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79" name="Rounded Rectangle 178"/>
              <p:cNvSpPr/>
              <p:nvPr/>
            </p:nvSpPr>
            <p:spPr>
              <a:xfrm rot="19769779">
                <a:off x="4468757" y="1811105"/>
                <a:ext cx="263635" cy="148801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80" name="Rounded Rectangle 179"/>
              <p:cNvSpPr/>
              <p:nvPr/>
            </p:nvSpPr>
            <p:spPr>
              <a:xfrm rot="1069183">
                <a:off x="3771165" y="3357495"/>
                <a:ext cx="310163" cy="146797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81" name="Rounded Rectangle 180"/>
              <p:cNvSpPr/>
              <p:nvPr/>
            </p:nvSpPr>
            <p:spPr>
              <a:xfrm rot="9815699">
                <a:off x="4320769" y="3360887"/>
                <a:ext cx="308310" cy="137069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82" name="Oval 181"/>
              <p:cNvSpPr/>
              <p:nvPr/>
            </p:nvSpPr>
            <p:spPr>
              <a:xfrm>
                <a:off x="3774774" y="976912"/>
                <a:ext cx="808212" cy="808286"/>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83" name="Rounded Rectangle 182"/>
              <p:cNvSpPr/>
              <p:nvPr/>
            </p:nvSpPr>
            <p:spPr>
              <a:xfrm rot="7027031">
                <a:off x="3113315" y="2417911"/>
                <a:ext cx="1490836" cy="259079"/>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184" name="Group 183"/>
            <p:cNvGrpSpPr/>
            <p:nvPr/>
          </p:nvGrpSpPr>
          <p:grpSpPr>
            <a:xfrm flipH="1">
              <a:off x="7118219" y="3591250"/>
              <a:ext cx="157525" cy="623407"/>
              <a:chOff x="3736924" y="990600"/>
              <a:chExt cx="969011" cy="3834873"/>
            </a:xfrm>
            <a:grpFill/>
          </p:grpSpPr>
          <p:sp>
            <p:nvSpPr>
              <p:cNvPr id="185" name="Rounded Rectangle 184"/>
              <p:cNvSpPr/>
              <p:nvPr/>
            </p:nvSpPr>
            <p:spPr>
              <a:xfrm>
                <a:off x="3969136" y="1851513"/>
                <a:ext cx="473009" cy="180480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86" name="Rounded Rectangle 185"/>
              <p:cNvSpPr/>
              <p:nvPr/>
            </p:nvSpPr>
            <p:spPr>
              <a:xfrm rot="5745961">
                <a:off x="4320028" y="2856130"/>
                <a:ext cx="561785" cy="21002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87" name="Rounded Rectangle 186"/>
              <p:cNvSpPr/>
              <p:nvPr/>
            </p:nvSpPr>
            <p:spPr>
              <a:xfrm rot="20356230">
                <a:off x="4318730" y="1891268"/>
                <a:ext cx="263635" cy="970284"/>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88" name="Rounded Rectangle 187"/>
              <p:cNvSpPr/>
              <p:nvPr/>
            </p:nvSpPr>
            <p:spPr>
              <a:xfrm rot="1069183">
                <a:off x="3771165" y="3357495"/>
                <a:ext cx="310163" cy="146797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89" name="Rounded Rectangle 188"/>
              <p:cNvSpPr/>
              <p:nvPr/>
            </p:nvSpPr>
            <p:spPr>
              <a:xfrm rot="10017092">
                <a:off x="4245417" y="3449161"/>
                <a:ext cx="339233" cy="128464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90" name="Oval 189"/>
              <p:cNvSpPr/>
              <p:nvPr/>
            </p:nvSpPr>
            <p:spPr>
              <a:xfrm>
                <a:off x="3828296" y="990600"/>
                <a:ext cx="754690" cy="754759"/>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91" name="Rounded Rectangle 190"/>
              <p:cNvSpPr/>
              <p:nvPr/>
            </p:nvSpPr>
            <p:spPr>
              <a:xfrm rot="6575507">
                <a:off x="3191589" y="2406084"/>
                <a:ext cx="1349509" cy="258840"/>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sp>
        <p:nvSpPr>
          <p:cNvPr id="193" name="TextBox 192"/>
          <p:cNvSpPr txBox="1"/>
          <p:nvPr/>
        </p:nvSpPr>
        <p:spPr>
          <a:xfrm>
            <a:off x="3987233" y="2239208"/>
            <a:ext cx="833952" cy="369332"/>
          </a:xfrm>
          <a:prstGeom prst="rect">
            <a:avLst/>
          </a:prstGeom>
          <a:noFill/>
        </p:spPr>
        <p:txBody>
          <a:bodyPr wrap="square" rtlCol="0">
            <a:spAutoFit/>
          </a:bodyPr>
          <a:lstStyle/>
          <a:p>
            <a:r>
              <a:rPr lang="en-US" dirty="0">
                <a:solidFill>
                  <a:schemeClr val="bg1"/>
                </a:solidFill>
                <a:latin typeface="Calibri" panose="020F0502020204030204" pitchFamily="34" charset="0"/>
              </a:rPr>
              <a:t>Media</a:t>
            </a:r>
          </a:p>
        </p:txBody>
      </p:sp>
      <p:sp>
        <p:nvSpPr>
          <p:cNvPr id="194" name="TextBox 193"/>
          <p:cNvSpPr txBox="1"/>
          <p:nvPr/>
        </p:nvSpPr>
        <p:spPr>
          <a:xfrm>
            <a:off x="4715460" y="1326298"/>
            <a:ext cx="1512345" cy="369332"/>
          </a:xfrm>
          <a:prstGeom prst="rect">
            <a:avLst/>
          </a:prstGeom>
          <a:noFill/>
        </p:spPr>
        <p:txBody>
          <a:bodyPr wrap="square" rtlCol="0">
            <a:spAutoFit/>
          </a:bodyPr>
          <a:lstStyle/>
          <a:p>
            <a:r>
              <a:rPr lang="en-US" dirty="0">
                <a:solidFill>
                  <a:schemeClr val="bg1"/>
                </a:solidFill>
                <a:latin typeface="Calibri" panose="020F0502020204030204" pitchFamily="34" charset="0"/>
              </a:rPr>
              <a:t>Immorality</a:t>
            </a:r>
          </a:p>
        </p:txBody>
      </p:sp>
    </p:spTree>
    <p:extLst>
      <p:ext uri="{BB962C8B-B14F-4D97-AF65-F5344CB8AC3E}">
        <p14:creationId xmlns:p14="http://schemas.microsoft.com/office/powerpoint/2010/main" val="256367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
                                        </p:tgtEl>
                                        <p:attrNameLst>
                                          <p:attrName>style.visibility</p:attrName>
                                        </p:attrNameLst>
                                      </p:cBhvr>
                                      <p:to>
                                        <p:strVal val="visible"/>
                                      </p:to>
                                    </p:set>
                                    <p:animEffect transition="in" filter="fade">
                                      <p:cBhvr>
                                        <p:cTn id="10" dur="500"/>
                                        <p:tgtEl>
                                          <p:spTgt spid="112"/>
                                        </p:tgtEl>
                                      </p:cBhvr>
                                    </p:animEffect>
                                  </p:childTnLst>
                                </p:cTn>
                              </p:par>
                              <p:par>
                                <p:cTn id="11" presetID="10" presetClass="entr" presetSubtype="0" fill="hold" nodeType="with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fade">
                                      <p:cBhvr>
                                        <p:cTn id="13" dur="500"/>
                                        <p:tgtEl>
                                          <p:spTgt spid="10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500"/>
                                        <p:tgtEl>
                                          <p:spTgt spid="5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3"/>
                                        </p:tgtEl>
                                        <p:attrNameLst>
                                          <p:attrName>style.visibility</p:attrName>
                                        </p:attrNameLst>
                                      </p:cBhvr>
                                      <p:to>
                                        <p:strVal val="visible"/>
                                      </p:to>
                                    </p:set>
                                    <p:animEffect transition="in" filter="fade">
                                      <p:cBhvr>
                                        <p:cTn id="24" dur="500"/>
                                        <p:tgtEl>
                                          <p:spTgt spid="193"/>
                                        </p:tgtEl>
                                      </p:cBhvr>
                                    </p:animEffect>
                                  </p:childTnLst>
                                </p:cTn>
                              </p:par>
                              <p:par>
                                <p:cTn id="25" presetID="10" presetClass="entr" presetSubtype="0"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4"/>
                                        </p:tgtEl>
                                        <p:attrNameLst>
                                          <p:attrName>style.visibility</p:attrName>
                                        </p:attrNameLst>
                                      </p:cBhvr>
                                      <p:to>
                                        <p:strVal val="visible"/>
                                      </p:to>
                                    </p:set>
                                    <p:animEffect transition="in" filter="fade">
                                      <p:cBhvr>
                                        <p:cTn id="32" dur="500"/>
                                        <p:tgtEl>
                                          <p:spTgt spid="194"/>
                                        </p:tgtEl>
                                      </p:cBhvr>
                                    </p:animEffect>
                                  </p:childTnLst>
                                </p:cTn>
                              </p:par>
                              <p:par>
                                <p:cTn id="33" presetID="10" presetClass="entr" presetSubtype="0" fill="hold" nodeType="withEffect">
                                  <p:stCondLst>
                                    <p:cond delay="0"/>
                                  </p:stCondLst>
                                  <p:childTnLst>
                                    <p:set>
                                      <p:cBhvr>
                                        <p:cTn id="34" dur="1" fill="hold">
                                          <p:stCondLst>
                                            <p:cond delay="0"/>
                                          </p:stCondLst>
                                        </p:cTn>
                                        <p:tgtEl>
                                          <p:spTgt spid="87"/>
                                        </p:tgtEl>
                                        <p:attrNameLst>
                                          <p:attrName>style.visibility</p:attrName>
                                        </p:attrNameLst>
                                      </p:cBhvr>
                                      <p:to>
                                        <p:strVal val="visible"/>
                                      </p:to>
                                    </p:set>
                                    <p:animEffect transition="in" filter="fade">
                                      <p:cBhvr>
                                        <p:cTn id="35" dur="500"/>
                                        <p:tgtEl>
                                          <p:spTgt spid="87"/>
                                        </p:tgtEl>
                                      </p:cBhvr>
                                    </p:animEffect>
                                  </p:childTnLst>
                                </p:cTn>
                              </p:par>
                              <p:par>
                                <p:cTn id="36" presetID="10" presetClass="entr" presetSubtype="0" fill="hold" nodeType="withEffect">
                                  <p:stCondLst>
                                    <p:cond delay="0"/>
                                  </p:stCondLst>
                                  <p:childTnLst>
                                    <p:set>
                                      <p:cBhvr>
                                        <p:cTn id="37" dur="1" fill="hold">
                                          <p:stCondLst>
                                            <p:cond delay="0"/>
                                          </p:stCondLst>
                                        </p:cTn>
                                        <p:tgtEl>
                                          <p:spTgt spid="65"/>
                                        </p:tgtEl>
                                        <p:attrNameLst>
                                          <p:attrName>style.visibility</p:attrName>
                                        </p:attrNameLst>
                                      </p:cBhvr>
                                      <p:to>
                                        <p:strVal val="visible"/>
                                      </p:to>
                                    </p:set>
                                    <p:animEffect transition="in" filter="fade">
                                      <p:cBhvr>
                                        <p:cTn id="38" dur="500"/>
                                        <p:tgtEl>
                                          <p:spTgt spid="6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nodeType="withEffect">
                                  <p:stCondLst>
                                    <p:cond delay="0"/>
                                  </p:stCondLst>
                                  <p:childTnLst>
                                    <p:set>
                                      <p:cBhvr>
                                        <p:cTn id="45" dur="1" fill="hold">
                                          <p:stCondLst>
                                            <p:cond delay="0"/>
                                          </p:stCondLst>
                                        </p:cTn>
                                        <p:tgtEl>
                                          <p:spTgt spid="94"/>
                                        </p:tgtEl>
                                        <p:attrNameLst>
                                          <p:attrName>style.visibility</p:attrName>
                                        </p:attrNameLst>
                                      </p:cBhvr>
                                      <p:to>
                                        <p:strVal val="visible"/>
                                      </p:to>
                                    </p:set>
                                    <p:animEffect transition="in" filter="fade">
                                      <p:cBhvr>
                                        <p:cTn id="46" dur="500"/>
                                        <p:tgtEl>
                                          <p:spTgt spid="9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cTn>
                              </p:par>
                              <p:par>
                                <p:cTn id="50" presetID="10" presetClass="entr" presetSubtype="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12" grpId="0"/>
      <p:bldP spid="193" grpId="0"/>
      <p:bldP spid="19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ignette1.wikia.nocookie.net/glee/images/8/80/Dark_Red_Background_by_Vik_for_Stuff.png/revision/latest?cb=201405292225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9742" y="98954"/>
            <a:ext cx="11985171" cy="1015663"/>
          </a:xfrm>
          <a:prstGeom prst="rect">
            <a:avLst/>
          </a:prstGeom>
          <a:noFill/>
        </p:spPr>
        <p:txBody>
          <a:bodyPr wrap="square" rtlCol="0">
            <a:spAutoFit/>
          </a:bodyPr>
          <a:lstStyle/>
          <a:p>
            <a:pPr algn="ctr"/>
            <a:r>
              <a:rPr lang="en-US" sz="6000" dirty="0">
                <a:solidFill>
                  <a:schemeClr val="bg1"/>
                </a:solidFill>
                <a:latin typeface="Calibri" panose="020F0502020204030204" pitchFamily="34" charset="0"/>
              </a:rPr>
              <a:t>Opposition From Samaritans</a:t>
            </a:r>
          </a:p>
        </p:txBody>
      </p:sp>
      <p:sp>
        <p:nvSpPr>
          <p:cNvPr id="2" name="Rectangle 1"/>
          <p:cNvSpPr/>
          <p:nvPr/>
        </p:nvSpPr>
        <p:spPr>
          <a:xfrm>
            <a:off x="5910261" y="1247154"/>
            <a:ext cx="5497286" cy="3170099"/>
          </a:xfrm>
          <a:prstGeom prst="rect">
            <a:avLst/>
          </a:prstGeom>
        </p:spPr>
        <p:txBody>
          <a:bodyPr wrap="square">
            <a:spAutoFit/>
          </a:bodyPr>
          <a:lstStyle/>
          <a:p>
            <a:r>
              <a:rPr lang="en-US" sz="2000" dirty="0">
                <a:solidFill>
                  <a:schemeClr val="bg1"/>
                </a:solidFill>
                <a:latin typeface="Calibri" panose="020F0502020204030204" pitchFamily="34" charset="0"/>
              </a:rPr>
              <a:t>When the Jews returned to Jerusalem, there was a group of people living nearby called Samaritans. </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The Samaritans were “people who lived in Samaria after the northern kingdom of Israel was captured by the Assyrians. </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The Samaritans were partly Israelite and partly Gentile. Their religion was a mixture of Jewish and pagan beliefs and practices.” (3)</a:t>
            </a:r>
          </a:p>
        </p:txBody>
      </p:sp>
      <p:sp>
        <p:nvSpPr>
          <p:cNvPr id="7" name="Rectangle 6"/>
          <p:cNvSpPr/>
          <p:nvPr/>
        </p:nvSpPr>
        <p:spPr>
          <a:xfrm>
            <a:off x="119742" y="6436768"/>
            <a:ext cx="5497286" cy="369332"/>
          </a:xfrm>
          <a:prstGeom prst="rect">
            <a:avLst/>
          </a:prstGeom>
        </p:spPr>
        <p:txBody>
          <a:bodyPr wrap="square">
            <a:spAutoFit/>
          </a:bodyPr>
          <a:lstStyle/>
          <a:p>
            <a:r>
              <a:rPr lang="en-US" dirty="0">
                <a:solidFill>
                  <a:schemeClr val="bg1"/>
                </a:solidFill>
                <a:latin typeface="Calibri" panose="020F0502020204030204" pitchFamily="34" charset="0"/>
              </a:rPr>
              <a:t>Ezra 4:1-2</a:t>
            </a:r>
          </a:p>
        </p:txBody>
      </p:sp>
      <p:pic>
        <p:nvPicPr>
          <p:cNvPr id="14340" name="Picture 4" descr="http://d5iam0kjo36nw.cloudfront.net/V10p674005.jpg"/>
          <p:cNvPicPr>
            <a:picLocks noChangeAspect="1" noChangeArrowheads="1"/>
          </p:cNvPicPr>
          <p:nvPr/>
        </p:nvPicPr>
        <p:blipFill rotWithShape="1">
          <a:blip r:embed="rId3">
            <a:extLst>
              <a:ext uri="{28A0092B-C50C-407E-A947-70E740481C1C}">
                <a14:useLocalDpi xmlns:a14="http://schemas.microsoft.com/office/drawing/2010/main" val="0"/>
              </a:ext>
            </a:extLst>
          </a:blip>
          <a:srcRect r="1765" b="13357"/>
          <a:stretch/>
        </p:blipFill>
        <p:spPr bwMode="auto">
          <a:xfrm>
            <a:off x="3486828" y="4447200"/>
            <a:ext cx="4846865" cy="2327292"/>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rpgista.com.br/wp-content/uploads/2015/08/greek.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69" r="6926" b="16394"/>
          <a:stretch/>
        </p:blipFill>
        <p:spPr bwMode="auto">
          <a:xfrm>
            <a:off x="1000124" y="1183682"/>
            <a:ext cx="4212772" cy="2817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54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4340"/>
                                        </p:tgtEl>
                                        <p:attrNameLst>
                                          <p:attrName>style.visibility</p:attrName>
                                        </p:attrNameLst>
                                      </p:cBhvr>
                                      <p:to>
                                        <p:strVal val="visible"/>
                                      </p:to>
                                    </p:set>
                                    <p:animEffect transition="in" filter="fade">
                                      <p:cBhvr>
                                        <p:cTn id="9"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ignette1.wikia.nocookie.net/glee/images/8/80/Dark_Red_Background_by_Vik_for_Stuff.png/revision/latest?cb=201405292225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9742" y="98954"/>
            <a:ext cx="11985171"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rPr>
              <a:t>The Jews Were the Ones To Build</a:t>
            </a:r>
          </a:p>
        </p:txBody>
      </p:sp>
      <p:sp>
        <p:nvSpPr>
          <p:cNvPr id="2" name="Rectangle 1"/>
          <p:cNvSpPr/>
          <p:nvPr/>
        </p:nvSpPr>
        <p:spPr>
          <a:xfrm>
            <a:off x="804862" y="1464868"/>
            <a:ext cx="5497286" cy="4893647"/>
          </a:xfrm>
          <a:prstGeom prst="rect">
            <a:avLst/>
          </a:prstGeom>
        </p:spPr>
        <p:txBody>
          <a:bodyPr wrap="square">
            <a:spAutoFit/>
          </a:bodyPr>
          <a:lstStyle/>
          <a:p>
            <a:r>
              <a:rPr lang="en-US" sz="2400" dirty="0">
                <a:solidFill>
                  <a:schemeClr val="bg1"/>
                </a:solidFill>
                <a:latin typeface="Calibri" panose="020F0502020204030204" pitchFamily="34" charset="0"/>
              </a:rPr>
              <a:t>Jewish leaders cited King Cyrus’s decree that the Jews were the ones who were to rebuild the temple.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The leaders of the Jews may have rejected the Samaritans’ offer because the Samaritans were not faithful worshippers of Jehovah.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Furthermore, the Samaritans’ participation could have led to future conflicts if they claimed shared ownership of the reconstructed temple.</a:t>
            </a:r>
          </a:p>
        </p:txBody>
      </p:sp>
      <p:sp>
        <p:nvSpPr>
          <p:cNvPr id="7" name="Rectangle 6"/>
          <p:cNvSpPr/>
          <p:nvPr/>
        </p:nvSpPr>
        <p:spPr>
          <a:xfrm>
            <a:off x="119742" y="6436768"/>
            <a:ext cx="5497286" cy="369332"/>
          </a:xfrm>
          <a:prstGeom prst="rect">
            <a:avLst/>
          </a:prstGeom>
        </p:spPr>
        <p:txBody>
          <a:bodyPr wrap="square">
            <a:spAutoFit/>
          </a:bodyPr>
          <a:lstStyle/>
          <a:p>
            <a:r>
              <a:rPr lang="en-US" dirty="0">
                <a:solidFill>
                  <a:schemeClr val="bg1"/>
                </a:solidFill>
                <a:latin typeface="Calibri" panose="020F0502020204030204" pitchFamily="34" charset="0"/>
              </a:rPr>
              <a:t>Ezra 4:3</a:t>
            </a:r>
          </a:p>
        </p:txBody>
      </p:sp>
      <p:pic>
        <p:nvPicPr>
          <p:cNvPr id="18434" name="Picture 2" descr="http://3.bp.blogspot.com/-10BFidzl-HQ/T3H0SI0YeqI/AAAAAAAACXc/Geyf580LfWE/s1600/The-return-of-the-exiles-0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4315" y="1290481"/>
            <a:ext cx="3518126" cy="4970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24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ignette1.wikia.nocookie.net/glee/images/8/80/Dark_Red_Background_by_Vik_for_Stuff.png/revision/latest?cb=201405292225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9742" y="98954"/>
            <a:ext cx="11985171" cy="1015663"/>
          </a:xfrm>
          <a:prstGeom prst="rect">
            <a:avLst/>
          </a:prstGeom>
          <a:noFill/>
        </p:spPr>
        <p:txBody>
          <a:bodyPr wrap="square" rtlCol="0">
            <a:spAutoFit/>
          </a:bodyPr>
          <a:lstStyle/>
          <a:p>
            <a:pPr algn="ctr"/>
            <a:r>
              <a:rPr lang="en-US" sz="6000" dirty="0">
                <a:solidFill>
                  <a:schemeClr val="bg1"/>
                </a:solidFill>
                <a:latin typeface="Calibri" panose="020F0502020204030204" pitchFamily="34" charset="0"/>
              </a:rPr>
              <a:t>The Time is Not Come</a:t>
            </a:r>
          </a:p>
        </p:txBody>
      </p:sp>
      <p:sp>
        <p:nvSpPr>
          <p:cNvPr id="2" name="Rectangle 1"/>
          <p:cNvSpPr/>
          <p:nvPr/>
        </p:nvSpPr>
        <p:spPr>
          <a:xfrm>
            <a:off x="3069772" y="1366897"/>
            <a:ext cx="6411004" cy="1477328"/>
          </a:xfrm>
          <a:prstGeom prst="rect">
            <a:avLst/>
          </a:prstGeom>
        </p:spPr>
        <p:txBody>
          <a:bodyPr wrap="square">
            <a:spAutoFit/>
          </a:bodyPr>
          <a:lstStyle/>
          <a:p>
            <a:r>
              <a:rPr lang="en-US" dirty="0">
                <a:solidFill>
                  <a:schemeClr val="bg1"/>
                </a:solidFill>
                <a:latin typeface="Calibri" panose="020F0502020204030204" pitchFamily="34" charset="0"/>
              </a:rPr>
              <a:t>The reconstruction of the temple halted for several years, largely because of the opposition of the Samaritans.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After years of not working on the reconstruction, some Jews lost interest in rebuilding the temple.</a:t>
            </a:r>
          </a:p>
        </p:txBody>
      </p:sp>
      <p:sp>
        <p:nvSpPr>
          <p:cNvPr id="7" name="Rectangle 6"/>
          <p:cNvSpPr/>
          <p:nvPr/>
        </p:nvSpPr>
        <p:spPr>
          <a:xfrm>
            <a:off x="119742" y="6436768"/>
            <a:ext cx="5497286" cy="369332"/>
          </a:xfrm>
          <a:prstGeom prst="rect">
            <a:avLst/>
          </a:prstGeom>
        </p:spPr>
        <p:txBody>
          <a:bodyPr wrap="square">
            <a:spAutoFit/>
          </a:bodyPr>
          <a:lstStyle/>
          <a:p>
            <a:r>
              <a:rPr lang="en-US" dirty="0">
                <a:solidFill>
                  <a:schemeClr val="bg1"/>
                </a:solidFill>
                <a:latin typeface="Calibri" panose="020F0502020204030204" pitchFamily="34" charset="0"/>
              </a:rPr>
              <a:t>Ezra 4:3-24</a:t>
            </a:r>
          </a:p>
        </p:txBody>
      </p:sp>
      <p:sp>
        <p:nvSpPr>
          <p:cNvPr id="3" name="Rectangle 2"/>
          <p:cNvSpPr/>
          <p:nvPr/>
        </p:nvSpPr>
        <p:spPr>
          <a:xfrm>
            <a:off x="870857" y="3105294"/>
            <a:ext cx="6570118" cy="2308324"/>
          </a:xfrm>
          <a:prstGeom prst="rect">
            <a:avLst/>
          </a:prstGeom>
        </p:spPr>
        <p:txBody>
          <a:bodyPr wrap="square">
            <a:spAutoFit/>
          </a:bodyPr>
          <a:lstStyle/>
          <a:p>
            <a:pPr fontAlgn="base"/>
            <a:r>
              <a:rPr lang="en-US" b="1" i="1" dirty="0">
                <a:solidFill>
                  <a:srgbClr val="FFFF00"/>
                </a:solidFill>
                <a:effectLst/>
                <a:latin typeface="Calibri" panose="020F0502020204030204" pitchFamily="34" charset="0"/>
                <a:cs typeface="Calibri" panose="020F0502020204030204" pitchFamily="34" charset="0"/>
              </a:rPr>
              <a:t>The time is not come, the time that the </a:t>
            </a:r>
            <a:r>
              <a:rPr lang="en-US" b="1" i="1" cap="small" dirty="0">
                <a:solidFill>
                  <a:srgbClr val="FFFF00"/>
                </a:solidFill>
                <a:effectLst/>
                <a:latin typeface="Calibri" panose="020F0502020204030204" pitchFamily="34" charset="0"/>
                <a:cs typeface="Calibri" panose="020F0502020204030204" pitchFamily="34" charset="0"/>
              </a:rPr>
              <a:t>Lord</a:t>
            </a:r>
            <a:r>
              <a:rPr lang="en-US" b="1" i="1" dirty="0">
                <a:solidFill>
                  <a:srgbClr val="FFFF00"/>
                </a:solidFill>
                <a:effectLst/>
                <a:latin typeface="Calibri" panose="020F0502020204030204" pitchFamily="34" charset="0"/>
                <a:cs typeface="Calibri" panose="020F0502020204030204" pitchFamily="34" charset="0"/>
              </a:rPr>
              <a:t>’s house should be built.</a:t>
            </a:r>
          </a:p>
          <a:p>
            <a:pPr fontAlgn="base"/>
            <a:endParaRPr lang="en-US" b="1" i="1" dirty="0">
              <a:solidFill>
                <a:srgbClr val="FFFF00"/>
              </a:solidFill>
              <a:effectLst/>
              <a:latin typeface="Calibri" panose="020F0502020204030204" pitchFamily="34" charset="0"/>
              <a:cs typeface="Calibri" panose="020F0502020204030204" pitchFamily="34" charset="0"/>
            </a:endParaRPr>
          </a:p>
          <a:p>
            <a:pPr fontAlgn="base"/>
            <a:r>
              <a:rPr lang="en-US" b="1" i="1" dirty="0">
                <a:solidFill>
                  <a:srgbClr val="FFFF00"/>
                </a:solidFill>
                <a:effectLst/>
                <a:latin typeface="Calibri" panose="020F0502020204030204" pitchFamily="34" charset="0"/>
                <a:cs typeface="Calibri" panose="020F0502020204030204" pitchFamily="34" charset="0"/>
              </a:rPr>
              <a:t>Then came the word of the </a:t>
            </a:r>
            <a:r>
              <a:rPr lang="en-US" b="1" i="1" cap="small" dirty="0">
                <a:solidFill>
                  <a:srgbClr val="FFFF00"/>
                </a:solidFill>
                <a:effectLst/>
                <a:latin typeface="Calibri" panose="020F0502020204030204" pitchFamily="34" charset="0"/>
                <a:cs typeface="Calibri" panose="020F0502020204030204" pitchFamily="34" charset="0"/>
              </a:rPr>
              <a:t>Lord</a:t>
            </a:r>
            <a:r>
              <a:rPr lang="en-US" b="1" i="1" dirty="0">
                <a:solidFill>
                  <a:srgbClr val="FFFF00"/>
                </a:solidFill>
                <a:effectLst/>
                <a:latin typeface="Calibri" panose="020F0502020204030204" pitchFamily="34" charset="0"/>
                <a:cs typeface="Calibri" panose="020F0502020204030204" pitchFamily="34" charset="0"/>
              </a:rPr>
              <a:t> by Haggai the prophet, saying,</a:t>
            </a:r>
          </a:p>
          <a:p>
            <a:pPr fontAlgn="base"/>
            <a:endParaRPr lang="en-US" b="1" i="1" dirty="0">
              <a:solidFill>
                <a:srgbClr val="FFFF00"/>
              </a:solidFill>
              <a:effectLst/>
              <a:latin typeface="Calibri" panose="020F0502020204030204" pitchFamily="34" charset="0"/>
              <a:cs typeface="Calibri" panose="020F0502020204030204" pitchFamily="34" charset="0"/>
            </a:endParaRPr>
          </a:p>
          <a:p>
            <a:pPr fontAlgn="base"/>
            <a:r>
              <a:rPr lang="en-US" b="1" i="1" dirty="0">
                <a:solidFill>
                  <a:srgbClr val="FFFF00"/>
                </a:solidFill>
                <a:effectLst/>
                <a:latin typeface="Calibri" panose="020F0502020204030204" pitchFamily="34" charset="0"/>
                <a:cs typeface="Calibri" panose="020F0502020204030204" pitchFamily="34" charset="0"/>
              </a:rPr>
              <a:t>Is it time for you, O ye, to dwell in your ceiled houses, and this house lie waste?</a:t>
            </a:r>
          </a:p>
          <a:p>
            <a:pPr fontAlgn="base"/>
            <a:r>
              <a:rPr lang="en-US" b="1" i="1" dirty="0">
                <a:solidFill>
                  <a:srgbClr val="FFFF00"/>
                </a:solidFill>
                <a:latin typeface="Calibri" panose="020F0502020204030204" pitchFamily="34" charset="0"/>
                <a:cs typeface="Calibri" panose="020F0502020204030204" pitchFamily="34" charset="0"/>
              </a:rPr>
              <a:t>Haggai 1:2-4</a:t>
            </a:r>
            <a:endParaRPr lang="en-US" b="1" i="1" dirty="0">
              <a:solidFill>
                <a:srgbClr val="FFFF00"/>
              </a:solidFill>
              <a:effectLst/>
              <a:latin typeface="Calibri" panose="020F0502020204030204" pitchFamily="34" charset="0"/>
              <a:cs typeface="Calibri" panose="020F0502020204030204" pitchFamily="34" charset="0"/>
            </a:endParaRPr>
          </a:p>
        </p:txBody>
      </p:sp>
      <p:pic>
        <p:nvPicPr>
          <p:cNvPr id="16386" name="Picture 2" descr="https://upload.wikimedia.org/wikipedia/commons/d/db/Barkokhba-silver-tetradrachm.jpg"/>
          <p:cNvPicPr>
            <a:picLocks noChangeAspect="1" noChangeArrowheads="1"/>
          </p:cNvPicPr>
          <p:nvPr/>
        </p:nvPicPr>
        <p:blipFill rotWithShape="1">
          <a:blip r:embed="rId3">
            <a:extLst>
              <a:ext uri="{28A0092B-C50C-407E-A947-70E740481C1C}">
                <a14:useLocalDpi xmlns:a14="http://schemas.microsoft.com/office/drawing/2010/main" val="0"/>
              </a:ext>
            </a:extLst>
          </a:blip>
          <a:srcRect t="-1140" r="50041"/>
          <a:stretch/>
        </p:blipFill>
        <p:spPr bwMode="auto">
          <a:xfrm>
            <a:off x="8311832" y="3094780"/>
            <a:ext cx="3009311" cy="3228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04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ignette1.wikia.nocookie.net/glee/images/8/80/Dark_Red_Background_by_Vik_for_Stuff.png/revision/latest?cb=201405292225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9742" y="98954"/>
            <a:ext cx="11985171" cy="1015663"/>
          </a:xfrm>
          <a:prstGeom prst="rect">
            <a:avLst/>
          </a:prstGeom>
          <a:noFill/>
        </p:spPr>
        <p:txBody>
          <a:bodyPr wrap="square" rtlCol="0">
            <a:spAutoFit/>
          </a:bodyPr>
          <a:lstStyle/>
          <a:p>
            <a:pPr algn="ctr"/>
            <a:r>
              <a:rPr lang="en-US" sz="6000" dirty="0">
                <a:solidFill>
                  <a:schemeClr val="bg1"/>
                </a:solidFill>
                <a:latin typeface="Calibri" panose="020F0502020204030204" pitchFamily="34" charset="0"/>
              </a:rPr>
              <a:t>Haggai and Zechariah</a:t>
            </a:r>
          </a:p>
        </p:txBody>
      </p:sp>
      <p:sp>
        <p:nvSpPr>
          <p:cNvPr id="2" name="Rectangle 1"/>
          <p:cNvSpPr/>
          <p:nvPr/>
        </p:nvSpPr>
        <p:spPr>
          <a:xfrm>
            <a:off x="331676" y="1390827"/>
            <a:ext cx="5041766" cy="4524315"/>
          </a:xfrm>
          <a:prstGeom prst="rect">
            <a:avLst/>
          </a:prstGeom>
        </p:spPr>
        <p:txBody>
          <a:bodyPr wrap="square">
            <a:spAutoFit/>
          </a:bodyPr>
          <a:lstStyle/>
          <a:p>
            <a:r>
              <a:rPr lang="en-US" dirty="0">
                <a:solidFill>
                  <a:schemeClr val="bg1"/>
                </a:solidFill>
                <a:latin typeface="Calibri" panose="020F0502020204030204" pitchFamily="34" charset="0"/>
              </a:rPr>
              <a:t>Haggai was called, ‘the prophet unto Zerubbabel’</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In the second year of King Darius, Haggai received 5 dated revelations which are in the Book of Haggai</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Around 520 BC Haggai was told that the people were preaching to one another that this was no longer a time to build a temple.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They were told that if they went to work on this project again that they would be blessed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They finished the foundation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Haggai told Zerubbabel that the Lord had chosen him (Haggai 2:23)</a:t>
            </a:r>
          </a:p>
        </p:txBody>
      </p:sp>
      <p:sp>
        <p:nvSpPr>
          <p:cNvPr id="8" name="Rectangle 7"/>
          <p:cNvSpPr/>
          <p:nvPr/>
        </p:nvSpPr>
        <p:spPr>
          <a:xfrm>
            <a:off x="6316266" y="1585652"/>
            <a:ext cx="5318010" cy="2862322"/>
          </a:xfrm>
          <a:prstGeom prst="rect">
            <a:avLst/>
          </a:prstGeom>
        </p:spPr>
        <p:txBody>
          <a:bodyPr wrap="square">
            <a:spAutoFit/>
          </a:bodyPr>
          <a:lstStyle/>
          <a:p>
            <a:r>
              <a:rPr lang="en-US" dirty="0">
                <a:solidFill>
                  <a:schemeClr val="bg1"/>
                </a:solidFill>
                <a:latin typeface="Calibri" panose="020F0502020204030204" pitchFamily="34" charset="0"/>
              </a:rPr>
              <a:t>Zechariah labored alongside Haggai who was the son of </a:t>
            </a:r>
            <a:r>
              <a:rPr lang="en-US" dirty="0" err="1">
                <a:solidFill>
                  <a:schemeClr val="bg1"/>
                </a:solidFill>
                <a:latin typeface="Calibri" panose="020F0502020204030204" pitchFamily="34" charset="0"/>
              </a:rPr>
              <a:t>Berechiah</a:t>
            </a:r>
            <a:r>
              <a:rPr lang="en-US" dirty="0">
                <a:solidFill>
                  <a:schemeClr val="bg1"/>
                </a:solidFill>
                <a:latin typeface="Calibri" panose="020F0502020204030204" pitchFamily="34" charset="0"/>
              </a:rPr>
              <a:t>, the son of </a:t>
            </a:r>
            <a:r>
              <a:rPr lang="en-US" dirty="0" err="1">
                <a:solidFill>
                  <a:schemeClr val="bg1"/>
                </a:solidFill>
                <a:latin typeface="Calibri" panose="020F0502020204030204" pitchFamily="34" charset="0"/>
              </a:rPr>
              <a:t>Iddo</a:t>
            </a:r>
            <a:r>
              <a:rPr lang="en-US" dirty="0">
                <a:solidFill>
                  <a:schemeClr val="bg1"/>
                </a:solidFill>
                <a:latin typeface="Calibri" panose="020F0502020204030204" pitchFamily="34" charset="0"/>
              </a:rPr>
              <a:t>, the prophet</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Zechariah prophesied the 2</a:t>
            </a:r>
            <a:r>
              <a:rPr lang="en-US" baseline="30000" dirty="0">
                <a:solidFill>
                  <a:schemeClr val="bg1"/>
                </a:solidFill>
                <a:latin typeface="Calibri" panose="020F0502020204030204" pitchFamily="34" charset="0"/>
              </a:rPr>
              <a:t>nd</a:t>
            </a:r>
            <a:r>
              <a:rPr lang="en-US" dirty="0">
                <a:solidFill>
                  <a:schemeClr val="bg1"/>
                </a:solidFill>
                <a:latin typeface="Calibri" panose="020F0502020204030204" pitchFamily="34" charset="0"/>
              </a:rPr>
              <a:t> and 4</a:t>
            </a:r>
            <a:r>
              <a:rPr lang="en-US" baseline="30000" dirty="0">
                <a:solidFill>
                  <a:schemeClr val="bg1"/>
                </a:solidFill>
                <a:latin typeface="Calibri" panose="020F0502020204030204" pitchFamily="34" charset="0"/>
              </a:rPr>
              <a:t>th</a:t>
            </a:r>
            <a:r>
              <a:rPr lang="en-US" dirty="0">
                <a:solidFill>
                  <a:schemeClr val="bg1"/>
                </a:solidFill>
                <a:latin typeface="Calibri" panose="020F0502020204030204" pitchFamily="34" charset="0"/>
              </a:rPr>
              <a:t> years of King Darius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In a single night Zechariah had 8 visions which are recorded in Zechariah 1-6</a:t>
            </a:r>
          </a:p>
          <a:p>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p:txBody>
      </p:sp>
      <p:grpSp>
        <p:nvGrpSpPr>
          <p:cNvPr id="9" name="Group 8"/>
          <p:cNvGrpSpPr/>
          <p:nvPr/>
        </p:nvGrpSpPr>
        <p:grpSpPr>
          <a:xfrm>
            <a:off x="5342346" y="3602907"/>
            <a:ext cx="1281261" cy="2973405"/>
            <a:chOff x="4267200" y="1141395"/>
            <a:chExt cx="2091743" cy="4854280"/>
          </a:xfrm>
        </p:grpSpPr>
        <p:grpSp>
          <p:nvGrpSpPr>
            <p:cNvPr id="10" name="Group 9"/>
            <p:cNvGrpSpPr/>
            <p:nvPr/>
          </p:nvGrpSpPr>
          <p:grpSpPr>
            <a:xfrm>
              <a:off x="4594015" y="1620356"/>
              <a:ext cx="1476751" cy="1539149"/>
              <a:chOff x="6511295" y="1306469"/>
              <a:chExt cx="1825151" cy="1902271"/>
            </a:xfrm>
            <a:solidFill>
              <a:schemeClr val="tx1">
                <a:lumMod val="65000"/>
                <a:lumOff val="35000"/>
              </a:schemeClr>
            </a:solidFill>
          </p:grpSpPr>
          <p:sp>
            <p:nvSpPr>
              <p:cNvPr id="52" name="Oval 51"/>
              <p:cNvSpPr/>
              <p:nvPr/>
            </p:nvSpPr>
            <p:spPr>
              <a:xfrm flipH="1">
                <a:off x="6514461" y="1645612"/>
                <a:ext cx="1821985" cy="15631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Calibri" panose="020F0502020204030204" pitchFamily="34" charset="0"/>
                </a:endParaRPr>
              </a:p>
            </p:txBody>
          </p:sp>
          <p:sp>
            <p:nvSpPr>
              <p:cNvPr id="53" name="Round Diagonal Corner Rectangle 52"/>
              <p:cNvSpPr/>
              <p:nvPr/>
            </p:nvSpPr>
            <p:spPr>
              <a:xfrm rot="892649" flipH="1">
                <a:off x="7692048" y="1306469"/>
                <a:ext cx="521172" cy="737856"/>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Calibri" panose="020F0502020204030204" pitchFamily="34" charset="0"/>
                </a:endParaRPr>
              </a:p>
            </p:txBody>
          </p:sp>
          <p:sp>
            <p:nvSpPr>
              <p:cNvPr id="54" name="Round Diagonal Corner Rectangle 53"/>
              <p:cNvSpPr/>
              <p:nvPr/>
            </p:nvSpPr>
            <p:spPr>
              <a:xfrm rot="3096286" flipH="1">
                <a:off x="6548145" y="1317211"/>
                <a:ext cx="685841" cy="75954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Calibri" panose="020F0502020204030204" pitchFamily="34" charset="0"/>
                </a:endParaRPr>
              </a:p>
            </p:txBody>
          </p:sp>
        </p:grpSp>
        <p:sp>
          <p:nvSpPr>
            <p:cNvPr id="11" name="Oval 10"/>
            <p:cNvSpPr/>
            <p:nvPr/>
          </p:nvSpPr>
          <p:spPr>
            <a:xfrm rot="1928098" flipH="1">
              <a:off x="4267200" y="3424234"/>
              <a:ext cx="402944" cy="8750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Calibri" panose="020F0502020204030204" pitchFamily="34" charset="0"/>
              </a:endParaRPr>
            </a:p>
          </p:txBody>
        </p:sp>
        <p:sp>
          <p:nvSpPr>
            <p:cNvPr id="12" name="Oval 11"/>
            <p:cNvSpPr/>
            <p:nvPr/>
          </p:nvSpPr>
          <p:spPr>
            <a:xfrm rot="18952234" flipH="1">
              <a:off x="5941568" y="3393477"/>
              <a:ext cx="417375" cy="8750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Calibri" panose="020F0502020204030204" pitchFamily="34" charset="0"/>
              </a:endParaRPr>
            </a:p>
          </p:txBody>
        </p:sp>
        <p:sp>
          <p:nvSpPr>
            <p:cNvPr id="13" name="Oval 12"/>
            <p:cNvSpPr/>
            <p:nvPr/>
          </p:nvSpPr>
          <p:spPr>
            <a:xfrm rot="2247591" flipH="1">
              <a:off x="4808523" y="5120579"/>
              <a:ext cx="396277" cy="875096"/>
            </a:xfrm>
            <a:prstGeom prst="ellipse">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Calibri" panose="020F0502020204030204" pitchFamily="34" charset="0"/>
              </a:endParaRPr>
            </a:p>
          </p:txBody>
        </p:sp>
        <p:sp>
          <p:nvSpPr>
            <p:cNvPr id="14" name="Oval 13"/>
            <p:cNvSpPr/>
            <p:nvPr/>
          </p:nvSpPr>
          <p:spPr>
            <a:xfrm rot="18952234" flipH="1">
              <a:off x="5265992" y="5103269"/>
              <a:ext cx="394381" cy="875096"/>
            </a:xfrm>
            <a:prstGeom prst="ellipse">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Calibri" panose="020F0502020204030204" pitchFamily="34" charset="0"/>
              </a:endParaRPr>
            </a:p>
          </p:txBody>
        </p:sp>
        <p:sp>
          <p:nvSpPr>
            <p:cNvPr id="15" name="Trapezoid 14"/>
            <p:cNvSpPr/>
            <p:nvPr/>
          </p:nvSpPr>
          <p:spPr>
            <a:xfrm rot="1430708" flipH="1">
              <a:off x="4404387" y="2500664"/>
              <a:ext cx="846308" cy="1560935"/>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Calibri" panose="020F0502020204030204" pitchFamily="34" charset="0"/>
              </a:endParaRPr>
            </a:p>
          </p:txBody>
        </p:sp>
        <p:sp>
          <p:nvSpPr>
            <p:cNvPr id="16" name="Trapezoid 15"/>
            <p:cNvSpPr/>
            <p:nvPr/>
          </p:nvSpPr>
          <p:spPr>
            <a:xfrm rot="19809709" flipH="1">
              <a:off x="5328113" y="2449521"/>
              <a:ext cx="846308" cy="1560935"/>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Calibri" panose="020F0502020204030204" pitchFamily="34" charset="0"/>
              </a:endParaRPr>
            </a:p>
          </p:txBody>
        </p:sp>
        <p:sp>
          <p:nvSpPr>
            <p:cNvPr id="17" name="Trapezoid 16"/>
            <p:cNvSpPr/>
            <p:nvPr/>
          </p:nvSpPr>
          <p:spPr>
            <a:xfrm flipH="1">
              <a:off x="4662891" y="2701534"/>
              <a:ext cx="1262560" cy="2852030"/>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Calibri" panose="020F0502020204030204" pitchFamily="34" charset="0"/>
              </a:endParaRPr>
            </a:p>
          </p:txBody>
        </p:sp>
        <p:sp>
          <p:nvSpPr>
            <p:cNvPr id="18" name="Oval 17"/>
            <p:cNvSpPr/>
            <p:nvPr/>
          </p:nvSpPr>
          <p:spPr>
            <a:xfrm flipH="1">
              <a:off x="4722075" y="1209936"/>
              <a:ext cx="1203377" cy="163545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Calibri" panose="020F0502020204030204" pitchFamily="34" charset="0"/>
              </a:endParaRPr>
            </a:p>
          </p:txBody>
        </p:sp>
        <p:sp>
          <p:nvSpPr>
            <p:cNvPr id="19" name="Round Diagonal Corner Rectangle 18"/>
            <p:cNvSpPr/>
            <p:nvPr/>
          </p:nvSpPr>
          <p:spPr>
            <a:xfrm rot="20363465" flipH="1">
              <a:off x="5334776" y="1191345"/>
              <a:ext cx="391062" cy="589787"/>
            </a:xfrm>
            <a:prstGeom prst="round2DiagRect">
              <a:avLst>
                <a:gd name="adj1" fmla="val 50000"/>
                <a:gd name="adj2" fmla="val 0"/>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Calibri" panose="020F0502020204030204" pitchFamily="34" charset="0"/>
              </a:endParaRPr>
            </a:p>
          </p:txBody>
        </p:sp>
        <p:sp>
          <p:nvSpPr>
            <p:cNvPr id="20" name="Round Diagonal Corner Rectangle 19"/>
            <p:cNvSpPr/>
            <p:nvPr/>
          </p:nvSpPr>
          <p:spPr>
            <a:xfrm rot="16523337" flipH="1">
              <a:off x="4864035" y="1252735"/>
              <a:ext cx="468829" cy="611731"/>
            </a:xfrm>
            <a:prstGeom prst="round2DiagRect">
              <a:avLst>
                <a:gd name="adj1" fmla="val 50000"/>
                <a:gd name="adj2" fmla="val 0"/>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Calibri" panose="020F0502020204030204" pitchFamily="34" charset="0"/>
              </a:endParaRPr>
            </a:p>
          </p:txBody>
        </p:sp>
        <p:sp>
          <p:nvSpPr>
            <p:cNvPr id="21" name="Trapezoid 20"/>
            <p:cNvSpPr/>
            <p:nvPr/>
          </p:nvSpPr>
          <p:spPr>
            <a:xfrm rot="21333240" flipH="1">
              <a:off x="5203822" y="2542211"/>
              <a:ext cx="846308" cy="2911947"/>
            </a:xfrm>
            <a:prstGeom prst="trapezoid">
              <a:avLst>
                <a:gd name="adj" fmla="val 3448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Calibri" panose="020F0502020204030204" pitchFamily="34" charset="0"/>
              </a:endParaRPr>
            </a:p>
          </p:txBody>
        </p:sp>
        <p:sp>
          <p:nvSpPr>
            <p:cNvPr id="22" name="Trapezoid 21"/>
            <p:cNvSpPr/>
            <p:nvPr/>
          </p:nvSpPr>
          <p:spPr>
            <a:xfrm rot="301939" flipH="1">
              <a:off x="4488833" y="2649492"/>
              <a:ext cx="846308" cy="2804505"/>
            </a:xfrm>
            <a:prstGeom prst="trapezoid">
              <a:avLst>
                <a:gd name="adj" fmla="val 3448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Calibri" panose="020F0502020204030204" pitchFamily="34" charset="0"/>
              </a:endParaRPr>
            </a:p>
          </p:txBody>
        </p:sp>
        <p:sp>
          <p:nvSpPr>
            <p:cNvPr id="23" name="Oval 22"/>
            <p:cNvSpPr/>
            <p:nvPr/>
          </p:nvSpPr>
          <p:spPr>
            <a:xfrm flipH="1">
              <a:off x="4897833" y="2105877"/>
              <a:ext cx="797318" cy="875096"/>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Calibri" panose="020F0502020204030204" pitchFamily="34" charset="0"/>
              </a:endParaRPr>
            </a:p>
          </p:txBody>
        </p:sp>
        <p:sp>
          <p:nvSpPr>
            <p:cNvPr id="24" name="Oval 23"/>
            <p:cNvSpPr/>
            <p:nvPr/>
          </p:nvSpPr>
          <p:spPr>
            <a:xfrm flipH="1">
              <a:off x="5109921" y="2235186"/>
              <a:ext cx="346392" cy="18540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Calibri" panose="020F0502020204030204" pitchFamily="34" charset="0"/>
              </a:endParaRPr>
            </a:p>
          </p:txBody>
        </p:sp>
        <p:cxnSp>
          <p:nvCxnSpPr>
            <p:cNvPr id="25" name="Straight Connector 24"/>
            <p:cNvCxnSpPr/>
            <p:nvPr/>
          </p:nvCxnSpPr>
          <p:spPr>
            <a:xfrm>
              <a:off x="4775266" y="3281132"/>
              <a:ext cx="409228" cy="0"/>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382604" y="3281132"/>
              <a:ext cx="409228" cy="0"/>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724248" y="3511790"/>
              <a:ext cx="444673" cy="1613"/>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382604" y="3513403"/>
              <a:ext cx="409228" cy="0"/>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664753" y="3932030"/>
              <a:ext cx="532434" cy="10775"/>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5367031" y="3920717"/>
              <a:ext cx="532434" cy="10775"/>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4603965" y="4168473"/>
              <a:ext cx="579153" cy="10776"/>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5320313" y="4183958"/>
              <a:ext cx="579153" cy="10776"/>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470859" y="4896257"/>
              <a:ext cx="727832" cy="46454"/>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304740" y="4896257"/>
              <a:ext cx="766026" cy="26261"/>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401519" y="5170274"/>
              <a:ext cx="797172" cy="20194"/>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5335886" y="5128528"/>
              <a:ext cx="781599" cy="41745"/>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sp>
          <p:nvSpPr>
            <p:cNvPr id="37" name="Moon 36"/>
            <p:cNvSpPr/>
            <p:nvPr/>
          </p:nvSpPr>
          <p:spPr>
            <a:xfrm rot="5400000">
              <a:off x="5003639" y="770865"/>
              <a:ext cx="598818" cy="1339878"/>
            </a:xfrm>
            <a:prstGeom prst="moon">
              <a:avLst>
                <a:gd name="adj" fmla="val 87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38" name="Group 37"/>
            <p:cNvGrpSpPr/>
            <p:nvPr/>
          </p:nvGrpSpPr>
          <p:grpSpPr>
            <a:xfrm>
              <a:off x="4733004" y="1356534"/>
              <a:ext cx="1140421" cy="280023"/>
              <a:chOff x="3952930" y="4977108"/>
              <a:chExt cx="1584496" cy="389063"/>
            </a:xfrm>
          </p:grpSpPr>
          <p:grpSp>
            <p:nvGrpSpPr>
              <p:cNvPr id="40" name="Group 39"/>
              <p:cNvGrpSpPr/>
              <p:nvPr/>
            </p:nvGrpSpPr>
            <p:grpSpPr>
              <a:xfrm>
                <a:off x="3952930" y="4990171"/>
                <a:ext cx="395776" cy="376000"/>
                <a:chOff x="4561398" y="5032399"/>
                <a:chExt cx="959125" cy="911201"/>
              </a:xfrm>
            </p:grpSpPr>
            <p:sp>
              <p:nvSpPr>
                <p:cNvPr id="50" name="Quad Arrow 49"/>
                <p:cNvSpPr/>
                <p:nvPr/>
              </p:nvSpPr>
              <p:spPr>
                <a:xfrm>
                  <a:off x="4561398" y="5032399"/>
                  <a:ext cx="959125" cy="911201"/>
                </a:xfrm>
                <a:prstGeom prst="quadArrow">
                  <a:avLst>
                    <a:gd name="adj1" fmla="val 39703"/>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1" name="Diamond 50"/>
                <p:cNvSpPr/>
                <p:nvPr/>
              </p:nvSpPr>
              <p:spPr>
                <a:xfrm>
                  <a:off x="4870253" y="5303520"/>
                  <a:ext cx="353508" cy="361404"/>
                </a:xfrm>
                <a:prstGeom prst="diamond">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41" name="Group 40"/>
              <p:cNvGrpSpPr/>
              <p:nvPr/>
            </p:nvGrpSpPr>
            <p:grpSpPr>
              <a:xfrm>
                <a:off x="4349170" y="4985817"/>
                <a:ext cx="395776" cy="376000"/>
                <a:chOff x="4561398" y="5032399"/>
                <a:chExt cx="959125" cy="911201"/>
              </a:xfrm>
            </p:grpSpPr>
            <p:sp>
              <p:nvSpPr>
                <p:cNvPr id="48" name="Quad Arrow 47"/>
                <p:cNvSpPr/>
                <p:nvPr/>
              </p:nvSpPr>
              <p:spPr>
                <a:xfrm>
                  <a:off x="4561398" y="5032399"/>
                  <a:ext cx="959125" cy="911201"/>
                </a:xfrm>
                <a:prstGeom prst="quadArrow">
                  <a:avLst>
                    <a:gd name="adj1" fmla="val 39703"/>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9" name="Diamond 48"/>
                <p:cNvSpPr/>
                <p:nvPr/>
              </p:nvSpPr>
              <p:spPr>
                <a:xfrm>
                  <a:off x="4870253" y="5303520"/>
                  <a:ext cx="353508" cy="361404"/>
                </a:xfrm>
                <a:prstGeom prst="diamond">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42" name="Group 41"/>
              <p:cNvGrpSpPr/>
              <p:nvPr/>
            </p:nvGrpSpPr>
            <p:grpSpPr>
              <a:xfrm>
                <a:off x="4741056" y="4977108"/>
                <a:ext cx="395776" cy="376000"/>
                <a:chOff x="4561398" y="5032399"/>
                <a:chExt cx="959125" cy="911201"/>
              </a:xfrm>
            </p:grpSpPr>
            <p:sp>
              <p:nvSpPr>
                <p:cNvPr id="46" name="Quad Arrow 45"/>
                <p:cNvSpPr/>
                <p:nvPr/>
              </p:nvSpPr>
              <p:spPr>
                <a:xfrm>
                  <a:off x="4561398" y="5032399"/>
                  <a:ext cx="959125" cy="911201"/>
                </a:xfrm>
                <a:prstGeom prst="quadArrow">
                  <a:avLst>
                    <a:gd name="adj1" fmla="val 39703"/>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7" name="Diamond 46"/>
                <p:cNvSpPr/>
                <p:nvPr/>
              </p:nvSpPr>
              <p:spPr>
                <a:xfrm>
                  <a:off x="4870253" y="5303520"/>
                  <a:ext cx="353508" cy="361404"/>
                </a:xfrm>
                <a:prstGeom prst="diamond">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43" name="Group 42"/>
              <p:cNvGrpSpPr/>
              <p:nvPr/>
            </p:nvGrpSpPr>
            <p:grpSpPr>
              <a:xfrm>
                <a:off x="5141650" y="4977108"/>
                <a:ext cx="395776" cy="376000"/>
                <a:chOff x="4561398" y="5032399"/>
                <a:chExt cx="959125" cy="911201"/>
              </a:xfrm>
            </p:grpSpPr>
            <p:sp>
              <p:nvSpPr>
                <p:cNvPr id="44" name="Quad Arrow 43"/>
                <p:cNvSpPr/>
                <p:nvPr/>
              </p:nvSpPr>
              <p:spPr>
                <a:xfrm>
                  <a:off x="4561398" y="5032399"/>
                  <a:ext cx="959125" cy="911201"/>
                </a:xfrm>
                <a:prstGeom prst="quadArrow">
                  <a:avLst>
                    <a:gd name="adj1" fmla="val 39703"/>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5" name="Diamond 44"/>
                <p:cNvSpPr/>
                <p:nvPr/>
              </p:nvSpPr>
              <p:spPr>
                <a:xfrm>
                  <a:off x="4870253" y="5303520"/>
                  <a:ext cx="353508" cy="361404"/>
                </a:xfrm>
                <a:prstGeom prst="diamond">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grpSp>
      <p:grpSp>
        <p:nvGrpSpPr>
          <p:cNvPr id="55" name="Group 54"/>
          <p:cNvGrpSpPr/>
          <p:nvPr/>
        </p:nvGrpSpPr>
        <p:grpSpPr>
          <a:xfrm>
            <a:off x="9515420" y="3602905"/>
            <a:ext cx="1524051" cy="3223471"/>
            <a:chOff x="6313364" y="2072267"/>
            <a:chExt cx="1866386" cy="3947532"/>
          </a:xfrm>
        </p:grpSpPr>
        <p:sp>
          <p:nvSpPr>
            <p:cNvPr id="56" name="Oval 55"/>
            <p:cNvSpPr/>
            <p:nvPr/>
          </p:nvSpPr>
          <p:spPr>
            <a:xfrm rot="18242526">
              <a:off x="7827446" y="4432026"/>
              <a:ext cx="347472" cy="35713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7" name="Oval 56"/>
            <p:cNvSpPr/>
            <p:nvPr/>
          </p:nvSpPr>
          <p:spPr>
            <a:xfrm>
              <a:off x="6313364" y="4363059"/>
              <a:ext cx="314713" cy="46741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8" name="Flowchart: Manual Operation 57"/>
            <p:cNvSpPr/>
            <p:nvPr/>
          </p:nvSpPr>
          <p:spPr>
            <a:xfrm rot="12217775">
              <a:off x="6478214" y="3195841"/>
              <a:ext cx="529547" cy="1494369"/>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9" name="Flowchart: Manual Operation 58"/>
            <p:cNvSpPr/>
            <p:nvPr/>
          </p:nvSpPr>
          <p:spPr>
            <a:xfrm rot="9181948" flipH="1">
              <a:off x="7384808" y="3276269"/>
              <a:ext cx="537366" cy="1414689"/>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0" name="Oval 59"/>
            <p:cNvSpPr/>
            <p:nvPr/>
          </p:nvSpPr>
          <p:spPr>
            <a:xfrm>
              <a:off x="6775157" y="5659170"/>
              <a:ext cx="502639" cy="333868"/>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1" name="Oval 60"/>
            <p:cNvSpPr/>
            <p:nvPr/>
          </p:nvSpPr>
          <p:spPr>
            <a:xfrm>
              <a:off x="7111164" y="5685931"/>
              <a:ext cx="502639" cy="333868"/>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2" name="Cloud 61"/>
            <p:cNvSpPr/>
            <p:nvPr/>
          </p:nvSpPr>
          <p:spPr>
            <a:xfrm rot="20835976" flipH="1">
              <a:off x="7244076" y="2222461"/>
              <a:ext cx="808215" cy="1596437"/>
            </a:xfrm>
            <a:prstGeom prst="cloud">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3" name="Flowchart: Manual Operation 62"/>
            <p:cNvSpPr/>
            <p:nvPr/>
          </p:nvSpPr>
          <p:spPr>
            <a:xfrm rot="10800000">
              <a:off x="6680756" y="3255991"/>
              <a:ext cx="1003214" cy="2364639"/>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4" name="Rectangle 63"/>
            <p:cNvSpPr/>
            <p:nvPr/>
          </p:nvSpPr>
          <p:spPr>
            <a:xfrm>
              <a:off x="6680756" y="5583656"/>
              <a:ext cx="997070" cy="224657"/>
            </a:xfrm>
            <a:prstGeom prst="rect">
              <a:avLst/>
            </a:prstGeom>
            <a:solidFill>
              <a:srgbClr val="7F520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5" name="Flowchart: Extract 64"/>
            <p:cNvSpPr/>
            <p:nvPr/>
          </p:nvSpPr>
          <p:spPr>
            <a:xfrm rot="10800000">
              <a:off x="6972623" y="3243716"/>
              <a:ext cx="439810" cy="515270"/>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panose="020F0502020204030204" pitchFamily="34" charset="0"/>
              </a:endParaRPr>
            </a:p>
          </p:txBody>
        </p:sp>
        <p:sp>
          <p:nvSpPr>
            <p:cNvPr id="66" name="Cloud 65"/>
            <p:cNvSpPr/>
            <p:nvPr/>
          </p:nvSpPr>
          <p:spPr>
            <a:xfrm rot="764024">
              <a:off x="6338226" y="2236455"/>
              <a:ext cx="953813" cy="1656127"/>
            </a:xfrm>
            <a:prstGeom prst="cloud">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7" name="Oval 66"/>
            <p:cNvSpPr/>
            <p:nvPr/>
          </p:nvSpPr>
          <p:spPr>
            <a:xfrm>
              <a:off x="6763918" y="2215180"/>
              <a:ext cx="816787" cy="13254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8" name="Cloud 67"/>
            <p:cNvSpPr/>
            <p:nvPr/>
          </p:nvSpPr>
          <p:spPr>
            <a:xfrm rot="16200000" flipH="1">
              <a:off x="6954375" y="1734654"/>
              <a:ext cx="517973" cy="1256596"/>
            </a:xfrm>
            <a:prstGeom prst="cloud">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9" name="Rounded Rectangle 68"/>
            <p:cNvSpPr/>
            <p:nvPr/>
          </p:nvSpPr>
          <p:spPr>
            <a:xfrm>
              <a:off x="6769239" y="4515528"/>
              <a:ext cx="851856" cy="163352"/>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70" name="Group 99"/>
            <p:cNvGrpSpPr/>
            <p:nvPr/>
          </p:nvGrpSpPr>
          <p:grpSpPr>
            <a:xfrm>
              <a:off x="7392215" y="4434289"/>
              <a:ext cx="546231" cy="1421573"/>
              <a:chOff x="5029205" y="1676401"/>
              <a:chExt cx="982013" cy="1407436"/>
            </a:xfrm>
            <a:solidFill>
              <a:srgbClr val="996633"/>
            </a:solidFill>
          </p:grpSpPr>
          <p:sp>
            <p:nvSpPr>
              <p:cNvPr id="73" name="Diagonal Stripe 72"/>
              <p:cNvSpPr/>
              <p:nvPr/>
            </p:nvSpPr>
            <p:spPr>
              <a:xfrm rot="19468279">
                <a:off x="5401618" y="1834736"/>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74" name="Diagonal Stripe 73"/>
              <p:cNvSpPr/>
              <p:nvPr/>
            </p:nvSpPr>
            <p:spPr>
              <a:xfrm rot="20963615">
                <a:off x="5066204" y="1940837"/>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75" name="Rounded Rectangle 74"/>
              <p:cNvSpPr/>
              <p:nvPr/>
            </p:nvSpPr>
            <p:spPr>
              <a:xfrm>
                <a:off x="5029205" y="1676401"/>
                <a:ext cx="548640" cy="334109"/>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71" name="Rounded Rectangle 70"/>
            <p:cNvSpPr/>
            <p:nvPr/>
          </p:nvSpPr>
          <p:spPr>
            <a:xfrm>
              <a:off x="6580124" y="2325437"/>
              <a:ext cx="1261535" cy="191081"/>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2" name="Snip Diagonal Corner Rectangle 71"/>
            <p:cNvSpPr/>
            <p:nvPr/>
          </p:nvSpPr>
          <p:spPr>
            <a:xfrm>
              <a:off x="6460569" y="2072267"/>
              <a:ext cx="1469196" cy="269849"/>
            </a:xfrm>
            <a:prstGeom prst="snip2DiagRect">
              <a:avLst>
                <a:gd name="adj1" fmla="val 50000"/>
                <a:gd name="adj2" fmla="val 50000"/>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Tree>
    <p:extLst>
      <p:ext uri="{BB962C8B-B14F-4D97-AF65-F5344CB8AC3E}">
        <p14:creationId xmlns:p14="http://schemas.microsoft.com/office/powerpoint/2010/main" val="162411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ignette1.wikia.nocookie.net/glee/images/8/80/Dark_Red_Background_by_Vik_for_Stuff.png/revision/latest?cb=201405292225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9742" y="98954"/>
            <a:ext cx="11985171"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rPr>
              <a:t>Resume Building the Temple</a:t>
            </a:r>
          </a:p>
        </p:txBody>
      </p:sp>
      <p:sp>
        <p:nvSpPr>
          <p:cNvPr id="2" name="Rectangle 1"/>
          <p:cNvSpPr/>
          <p:nvPr/>
        </p:nvSpPr>
        <p:spPr>
          <a:xfrm>
            <a:off x="494962" y="1597655"/>
            <a:ext cx="5318010" cy="2862322"/>
          </a:xfrm>
          <a:prstGeom prst="rect">
            <a:avLst/>
          </a:prstGeom>
        </p:spPr>
        <p:txBody>
          <a:bodyPr wrap="square">
            <a:spAutoFit/>
          </a:bodyPr>
          <a:lstStyle/>
          <a:p>
            <a:r>
              <a:rPr lang="en-US" dirty="0">
                <a:solidFill>
                  <a:schemeClr val="bg1"/>
                </a:solidFill>
                <a:latin typeface="Calibri" panose="020F0502020204030204" pitchFamily="34" charset="0"/>
              </a:rPr>
              <a:t>When local Persian-appointed governors learned that the Jews had resumed building the temple, they questioned the Jews’ authority to do so and opposed the Jews’ renewed efforts.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However, King Darius made inquiries as to the decree of the temple issued by King Cyrus. </a:t>
            </a:r>
          </a:p>
          <a:p>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p:txBody>
      </p:sp>
      <p:sp>
        <p:nvSpPr>
          <p:cNvPr id="7" name="Rectangle 6"/>
          <p:cNvSpPr/>
          <p:nvPr/>
        </p:nvSpPr>
        <p:spPr>
          <a:xfrm>
            <a:off x="119742" y="6436768"/>
            <a:ext cx="5497286" cy="369332"/>
          </a:xfrm>
          <a:prstGeom prst="rect">
            <a:avLst/>
          </a:prstGeom>
        </p:spPr>
        <p:txBody>
          <a:bodyPr wrap="square">
            <a:spAutoFit/>
          </a:bodyPr>
          <a:lstStyle/>
          <a:p>
            <a:r>
              <a:rPr lang="en-US" dirty="0">
                <a:solidFill>
                  <a:schemeClr val="bg1"/>
                </a:solidFill>
                <a:latin typeface="Calibri" panose="020F0502020204030204" pitchFamily="34" charset="0"/>
              </a:rPr>
              <a:t>Ezra 6:11</a:t>
            </a:r>
          </a:p>
        </p:txBody>
      </p:sp>
      <p:sp>
        <p:nvSpPr>
          <p:cNvPr id="3" name="Rectangle 2"/>
          <p:cNvSpPr/>
          <p:nvPr/>
        </p:nvSpPr>
        <p:spPr>
          <a:xfrm>
            <a:off x="2159600" y="937517"/>
            <a:ext cx="7598229" cy="461665"/>
          </a:xfrm>
          <a:prstGeom prst="rect">
            <a:avLst/>
          </a:prstGeom>
        </p:spPr>
        <p:txBody>
          <a:bodyPr wrap="square">
            <a:spAutoFit/>
          </a:bodyPr>
          <a:lstStyle/>
          <a:p>
            <a:pPr algn="ctr" fontAlgn="base"/>
            <a:r>
              <a:rPr lang="en-US" sz="2400" dirty="0">
                <a:solidFill>
                  <a:schemeClr val="bg1"/>
                </a:solidFill>
                <a:latin typeface="Calibri" panose="020F0502020204030204" pitchFamily="34" charset="0"/>
              </a:rPr>
              <a:t>A new king, Darius, ruled the Persian Empire</a:t>
            </a:r>
            <a:endParaRPr lang="en-US" sz="2400" b="0" i="1" dirty="0">
              <a:solidFill>
                <a:schemeClr val="bg1"/>
              </a:solidFill>
              <a:effectLst/>
              <a:latin typeface="Palatino"/>
            </a:endParaRPr>
          </a:p>
        </p:txBody>
      </p:sp>
      <p:sp>
        <p:nvSpPr>
          <p:cNvPr id="4" name="Rectangle 3"/>
          <p:cNvSpPr/>
          <p:nvPr/>
        </p:nvSpPr>
        <p:spPr>
          <a:xfrm>
            <a:off x="5363703" y="4889282"/>
            <a:ext cx="6096000" cy="1200329"/>
          </a:xfrm>
          <a:prstGeom prst="rect">
            <a:avLst/>
          </a:prstGeom>
        </p:spPr>
        <p:txBody>
          <a:bodyPr>
            <a:spAutoFit/>
          </a:bodyPr>
          <a:lstStyle/>
          <a:p>
            <a:r>
              <a:rPr lang="en-US" b="0" i="1" dirty="0">
                <a:solidFill>
                  <a:srgbClr val="FFFF00"/>
                </a:solidFill>
                <a:effectLst/>
                <a:latin typeface="Palatino"/>
              </a:rPr>
              <a:t>King Darius said, “Also I have made a decree, that whosoever shall alter this word, let timber be pulled down from his house, and being set up, let him be hanged thereon; and let his house be made a dunghill for this.”</a:t>
            </a:r>
            <a:endParaRPr lang="en-US" i="1" dirty="0">
              <a:solidFill>
                <a:srgbClr val="FFFF00"/>
              </a:solidFill>
              <a:latin typeface="Calibri" panose="020F0502020204030204" pitchFamily="34" charset="0"/>
            </a:endParaRPr>
          </a:p>
        </p:txBody>
      </p:sp>
      <p:pic>
        <p:nvPicPr>
          <p:cNvPr id="15364" name="Picture 4" descr="http://www.benzornes.com/wp-content/uploads/2014/09/King-Dari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9105" y="1558821"/>
            <a:ext cx="3898724" cy="3022267"/>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http://static.comicvine.com/uploads/original/12/128795/3711700-darius+i+(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436144" y="3781655"/>
            <a:ext cx="2495318" cy="2709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08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36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38A10-E3FF-AC40-A43E-63A5DE56964A}"/>
            </a:ext>
          </a:extLst>
        </p:cNvPr>
        <p:cNvGrpSpPr/>
        <p:nvPr/>
      </p:nvGrpSpPr>
      <p:grpSpPr>
        <a:xfrm>
          <a:off x="0" y="0"/>
          <a:ext cx="0" cy="0"/>
          <a:chOff x="0" y="0"/>
          <a:chExt cx="0" cy="0"/>
        </a:xfrm>
      </p:grpSpPr>
      <p:pic>
        <p:nvPicPr>
          <p:cNvPr id="1026" name="Picture 2" descr="http://vignette1.wikia.nocookie.net/glee/images/8/80/Dark_Red_Background_by_Vik_for_Stuff.png/revision/latest?cb=20140529222547">
            <a:extLst>
              <a:ext uri="{FF2B5EF4-FFF2-40B4-BE49-F238E27FC236}">
                <a16:creationId xmlns:a16="http://schemas.microsoft.com/office/drawing/2014/main" id="{5B96D78D-4A75-1F43-0BC9-1DE2CFFC5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839BFC8-BD4A-5BFC-732D-9E1E8C167360}"/>
              </a:ext>
            </a:extLst>
          </p:cNvPr>
          <p:cNvSpPr txBox="1"/>
          <p:nvPr/>
        </p:nvSpPr>
        <p:spPr>
          <a:xfrm>
            <a:off x="119742" y="98954"/>
            <a:ext cx="11985171"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rPr>
              <a:t>Looking Forward to a Temple</a:t>
            </a:r>
          </a:p>
        </p:txBody>
      </p:sp>
      <p:sp>
        <p:nvSpPr>
          <p:cNvPr id="7" name="Rectangle 6">
            <a:extLst>
              <a:ext uri="{FF2B5EF4-FFF2-40B4-BE49-F238E27FC236}">
                <a16:creationId xmlns:a16="http://schemas.microsoft.com/office/drawing/2014/main" id="{F1620D7D-FC68-D786-0394-910CA662D962}"/>
              </a:ext>
            </a:extLst>
          </p:cNvPr>
          <p:cNvSpPr/>
          <p:nvPr/>
        </p:nvSpPr>
        <p:spPr>
          <a:xfrm>
            <a:off x="3609392" y="1435560"/>
            <a:ext cx="5497286" cy="1323439"/>
          </a:xfrm>
          <a:prstGeom prst="rect">
            <a:avLst/>
          </a:prstGeom>
        </p:spPr>
        <p:txBody>
          <a:bodyPr wrap="square">
            <a:spAutoFit/>
          </a:bodyPr>
          <a:lstStyle/>
          <a:p>
            <a:r>
              <a:rPr lang="en-US" sz="2000" dirty="0">
                <a:solidFill>
                  <a:schemeClr val="bg1"/>
                </a:solidFill>
                <a:latin typeface="Calibri" panose="020F0502020204030204" pitchFamily="34" charset="0"/>
                <a:cs typeface="Calibri" panose="020F0502020204030204" pitchFamily="34" charset="0"/>
              </a:rPr>
              <a:t>[At the dedication of the Salt Lake temple] President Wilford Woodruff then arose to address the Saints. “I have looked forward to this day for the last fifty years of my life,” he said. (5)</a:t>
            </a:r>
          </a:p>
        </p:txBody>
      </p:sp>
      <p:pic>
        <p:nvPicPr>
          <p:cNvPr id="8" name="Picture 7">
            <a:extLst>
              <a:ext uri="{FF2B5EF4-FFF2-40B4-BE49-F238E27FC236}">
                <a16:creationId xmlns:a16="http://schemas.microsoft.com/office/drawing/2014/main" id="{E27BD5C4-A208-1F38-73A7-F1EC1ECFA4E7}"/>
              </a:ext>
            </a:extLst>
          </p:cNvPr>
          <p:cNvPicPr>
            <a:picLocks noChangeAspect="1"/>
          </p:cNvPicPr>
          <p:nvPr/>
        </p:nvPicPr>
        <p:blipFill>
          <a:blip r:embed="rId3"/>
          <a:stretch>
            <a:fillRect/>
          </a:stretch>
        </p:blipFill>
        <p:spPr>
          <a:xfrm>
            <a:off x="987073" y="3141498"/>
            <a:ext cx="4582164" cy="2610214"/>
          </a:xfrm>
          <a:prstGeom prst="rect">
            <a:avLst/>
          </a:prstGeom>
        </p:spPr>
      </p:pic>
      <p:pic>
        <p:nvPicPr>
          <p:cNvPr id="12" name="Picture 11">
            <a:extLst>
              <a:ext uri="{FF2B5EF4-FFF2-40B4-BE49-F238E27FC236}">
                <a16:creationId xmlns:a16="http://schemas.microsoft.com/office/drawing/2014/main" id="{8E38559E-9609-6795-D290-D3D9F7C6334A}"/>
              </a:ext>
            </a:extLst>
          </p:cNvPr>
          <p:cNvPicPr>
            <a:picLocks noChangeAspect="1"/>
          </p:cNvPicPr>
          <p:nvPr/>
        </p:nvPicPr>
        <p:blipFill>
          <a:blip r:embed="rId4"/>
          <a:stretch>
            <a:fillRect/>
          </a:stretch>
        </p:blipFill>
        <p:spPr>
          <a:xfrm>
            <a:off x="6358035" y="2876191"/>
            <a:ext cx="4298380" cy="3140827"/>
          </a:xfrm>
          <a:prstGeom prst="rect">
            <a:avLst/>
          </a:prstGeom>
        </p:spPr>
      </p:pic>
      <p:sp>
        <p:nvSpPr>
          <p:cNvPr id="14" name="TextBox 13">
            <a:extLst>
              <a:ext uri="{FF2B5EF4-FFF2-40B4-BE49-F238E27FC236}">
                <a16:creationId xmlns:a16="http://schemas.microsoft.com/office/drawing/2014/main" id="{E2015F85-DE50-9ED0-5FC9-3F9A0995A3E9}"/>
              </a:ext>
            </a:extLst>
          </p:cNvPr>
          <p:cNvSpPr txBox="1"/>
          <p:nvPr/>
        </p:nvSpPr>
        <p:spPr>
          <a:xfrm>
            <a:off x="7455158" y="6017018"/>
            <a:ext cx="2269671" cy="369332"/>
          </a:xfrm>
          <a:prstGeom prst="rect">
            <a:avLst/>
          </a:prstGeom>
          <a:noFill/>
        </p:spPr>
        <p:txBody>
          <a:bodyPr wrap="square">
            <a:spAutoFit/>
          </a:bodyPr>
          <a:lstStyle/>
          <a:p>
            <a:pPr algn="ctr"/>
            <a:r>
              <a:rPr lang="en-US" dirty="0">
                <a:solidFill>
                  <a:schemeClr val="bg1"/>
                </a:solidFill>
                <a:latin typeface="Calibri" panose="020F0502020204030204" pitchFamily="34" charset="0"/>
                <a:cs typeface="Calibri" panose="020F0502020204030204" pitchFamily="34" charset="0"/>
              </a:rPr>
              <a:t>2025</a:t>
            </a:r>
            <a:endParaRPr lang="en-US" dirty="0"/>
          </a:p>
        </p:txBody>
      </p:sp>
      <p:sp>
        <p:nvSpPr>
          <p:cNvPr id="15" name="TextBox 14">
            <a:extLst>
              <a:ext uri="{FF2B5EF4-FFF2-40B4-BE49-F238E27FC236}">
                <a16:creationId xmlns:a16="http://schemas.microsoft.com/office/drawing/2014/main" id="{D7354265-BAC8-1094-4386-B197F73E1509}"/>
              </a:ext>
            </a:extLst>
          </p:cNvPr>
          <p:cNvSpPr txBox="1"/>
          <p:nvPr/>
        </p:nvSpPr>
        <p:spPr>
          <a:xfrm>
            <a:off x="1878562" y="5791856"/>
            <a:ext cx="2269671" cy="369332"/>
          </a:xfrm>
          <a:prstGeom prst="rect">
            <a:avLst/>
          </a:prstGeom>
          <a:noFill/>
        </p:spPr>
        <p:txBody>
          <a:bodyPr wrap="square">
            <a:spAutoFit/>
          </a:bodyPr>
          <a:lstStyle/>
          <a:p>
            <a:pPr algn="ctr"/>
            <a:r>
              <a:rPr lang="en-US" dirty="0">
                <a:solidFill>
                  <a:schemeClr val="bg1"/>
                </a:solidFill>
                <a:latin typeface="Calibri" panose="020F0502020204030204" pitchFamily="34" charset="0"/>
                <a:cs typeface="Calibri" panose="020F0502020204030204" pitchFamily="34" charset="0"/>
              </a:rPr>
              <a:t>1892</a:t>
            </a:r>
            <a:endParaRPr lang="en-US" dirty="0"/>
          </a:p>
        </p:txBody>
      </p:sp>
      <p:pic>
        <p:nvPicPr>
          <p:cNvPr id="17" name="Picture 16">
            <a:extLst>
              <a:ext uri="{FF2B5EF4-FFF2-40B4-BE49-F238E27FC236}">
                <a16:creationId xmlns:a16="http://schemas.microsoft.com/office/drawing/2014/main" id="{09501AD5-534C-C716-D8D0-B4274AF91563}"/>
              </a:ext>
            </a:extLst>
          </p:cNvPr>
          <p:cNvPicPr>
            <a:picLocks noChangeAspect="1"/>
          </p:cNvPicPr>
          <p:nvPr/>
        </p:nvPicPr>
        <p:blipFill>
          <a:blip r:embed="rId5"/>
          <a:stretch>
            <a:fillRect/>
          </a:stretch>
        </p:blipFill>
        <p:spPr>
          <a:xfrm>
            <a:off x="2239785" y="1282629"/>
            <a:ext cx="1038370" cy="1505160"/>
          </a:xfrm>
          <a:prstGeom prst="rect">
            <a:avLst/>
          </a:prstGeom>
        </p:spPr>
      </p:pic>
    </p:spTree>
    <p:extLst>
      <p:ext uri="{BB962C8B-B14F-4D97-AF65-F5344CB8AC3E}">
        <p14:creationId xmlns:p14="http://schemas.microsoft.com/office/powerpoint/2010/main" val="2144931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CAAE2-1984-7CF7-1FD6-E1EA648DE14E}"/>
            </a:ext>
          </a:extLst>
        </p:cNvPr>
        <p:cNvGrpSpPr/>
        <p:nvPr/>
      </p:nvGrpSpPr>
      <p:grpSpPr>
        <a:xfrm>
          <a:off x="0" y="0"/>
          <a:ext cx="0" cy="0"/>
          <a:chOff x="0" y="0"/>
          <a:chExt cx="0" cy="0"/>
        </a:xfrm>
      </p:grpSpPr>
      <p:pic>
        <p:nvPicPr>
          <p:cNvPr id="1026" name="Picture 2" descr="http://vignette1.wikia.nocookie.net/glee/images/8/80/Dark_Red_Background_by_Vik_for_Stuff.png/revision/latest?cb=20140529222547">
            <a:extLst>
              <a:ext uri="{FF2B5EF4-FFF2-40B4-BE49-F238E27FC236}">
                <a16:creationId xmlns:a16="http://schemas.microsoft.com/office/drawing/2014/main" id="{316AEF66-5B8D-971A-DAA0-F455DA3A12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C884C2E-06E3-AAA4-6B1F-1C0180E0EA19}"/>
              </a:ext>
            </a:extLst>
          </p:cNvPr>
          <p:cNvSpPr txBox="1"/>
          <p:nvPr/>
        </p:nvSpPr>
        <p:spPr>
          <a:xfrm>
            <a:off x="119742" y="98954"/>
            <a:ext cx="11985171"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rPr>
              <a:t>Preparing for a Temple</a:t>
            </a:r>
          </a:p>
        </p:txBody>
      </p:sp>
      <p:sp>
        <p:nvSpPr>
          <p:cNvPr id="7" name="Rectangle 6">
            <a:extLst>
              <a:ext uri="{FF2B5EF4-FFF2-40B4-BE49-F238E27FC236}">
                <a16:creationId xmlns:a16="http://schemas.microsoft.com/office/drawing/2014/main" id="{072143D3-F13A-BA60-0BFB-BC55B7698FFA}"/>
              </a:ext>
            </a:extLst>
          </p:cNvPr>
          <p:cNvSpPr/>
          <p:nvPr/>
        </p:nvSpPr>
        <p:spPr>
          <a:xfrm>
            <a:off x="3609392" y="1435560"/>
            <a:ext cx="5497286" cy="646331"/>
          </a:xfrm>
          <a:prstGeom prst="rect">
            <a:avLst/>
          </a:prstGeom>
        </p:spPr>
        <p:txBody>
          <a:bodyPr wrap="square">
            <a:spAutoFit/>
          </a:bodyPr>
          <a:lstStyle/>
          <a:p>
            <a:r>
              <a:rPr lang="en-US" dirty="0">
                <a:solidFill>
                  <a:schemeClr val="bg1"/>
                </a:solidFill>
              </a:rPr>
              <a:t>In some respects, it is easier to build a temple than it is to build a people prepared for a temple. (6)</a:t>
            </a:r>
            <a:endParaRPr lang="en-US" sz="2000" dirty="0">
              <a:solidFill>
                <a:schemeClr val="bg1"/>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1571866-A564-F91A-47D9-BD09E2A896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144" y="715217"/>
            <a:ext cx="1667105" cy="2087015"/>
          </a:xfrm>
          <a:prstGeom prst="rect">
            <a:avLst/>
          </a:prstGeom>
        </p:spPr>
      </p:pic>
      <p:sp>
        <p:nvSpPr>
          <p:cNvPr id="5" name="TextBox 4">
            <a:extLst>
              <a:ext uri="{FF2B5EF4-FFF2-40B4-BE49-F238E27FC236}">
                <a16:creationId xmlns:a16="http://schemas.microsoft.com/office/drawing/2014/main" id="{642B32CE-D0C9-257A-7ACB-DC7E609D52AE}"/>
              </a:ext>
            </a:extLst>
          </p:cNvPr>
          <p:cNvSpPr txBox="1"/>
          <p:nvPr/>
        </p:nvSpPr>
        <p:spPr>
          <a:xfrm>
            <a:off x="6947196" y="2791605"/>
            <a:ext cx="4539085" cy="3785652"/>
          </a:xfrm>
          <a:prstGeom prst="rect">
            <a:avLst/>
          </a:prstGeom>
          <a:noFill/>
        </p:spPr>
        <p:txBody>
          <a:bodyPr wrap="square">
            <a:spAutoFit/>
          </a:bodyPr>
          <a:lstStyle/>
          <a:p>
            <a:r>
              <a:rPr lang="en-US" sz="2000" b="0" i="0" dirty="0">
                <a:solidFill>
                  <a:schemeClr val="bg1"/>
                </a:solidFill>
                <a:effectLst/>
                <a:latin typeface="Calibri" panose="020F0502020204030204" pitchFamily="34" charset="0"/>
                <a:cs typeface="Calibri" panose="020F0502020204030204" pitchFamily="34" charset="0"/>
              </a:rPr>
              <a:t>Inscribed on each temple are the words “holiness to the Lord.” </a:t>
            </a:r>
          </a:p>
          <a:p>
            <a:endParaRPr lang="en-US" sz="2000" dirty="0">
              <a:solidFill>
                <a:schemeClr val="bg1"/>
              </a:solidFill>
              <a:latin typeface="Calibri" panose="020F0502020204030204" pitchFamily="34" charset="0"/>
              <a:cs typeface="Calibri" panose="020F0502020204030204" pitchFamily="34" charset="0"/>
            </a:endParaRPr>
          </a:p>
          <a:p>
            <a:r>
              <a:rPr lang="en-US" sz="2000" b="0" i="0" dirty="0">
                <a:solidFill>
                  <a:schemeClr val="bg1"/>
                </a:solidFill>
                <a:effectLst/>
                <a:latin typeface="Calibri" panose="020F0502020204030204" pitchFamily="34" charset="0"/>
                <a:cs typeface="Calibri" panose="020F0502020204030204" pitchFamily="34" charset="0"/>
              </a:rPr>
              <a:t>That statement designates both the temple and its purposes as holy.</a:t>
            </a:r>
          </a:p>
          <a:p>
            <a:endParaRPr lang="en-US" sz="2000" dirty="0">
              <a:solidFill>
                <a:schemeClr val="bg1"/>
              </a:solidFill>
              <a:latin typeface="Calibri" panose="020F0502020204030204" pitchFamily="34" charset="0"/>
              <a:cs typeface="Calibri" panose="020F0502020204030204" pitchFamily="34" charset="0"/>
            </a:endParaRPr>
          </a:p>
          <a:p>
            <a:r>
              <a:rPr lang="en-US" sz="2000" b="0" i="0" dirty="0">
                <a:solidFill>
                  <a:schemeClr val="bg1"/>
                </a:solidFill>
                <a:effectLst/>
                <a:latin typeface="Calibri" panose="020F0502020204030204" pitchFamily="34" charset="0"/>
                <a:cs typeface="Calibri" panose="020F0502020204030204" pitchFamily="34" charset="0"/>
              </a:rPr>
              <a:t>Those who enter the temple are also to bear the attribute of holiness.</a:t>
            </a:r>
          </a:p>
          <a:p>
            <a:endParaRPr lang="en-US" sz="2000" dirty="0">
              <a:solidFill>
                <a:schemeClr val="bg1"/>
              </a:solidFill>
              <a:latin typeface="Calibri" panose="020F0502020204030204" pitchFamily="34" charset="0"/>
              <a:cs typeface="Calibri" panose="020F0502020204030204" pitchFamily="34" charset="0"/>
            </a:endParaRPr>
          </a:p>
          <a:p>
            <a:r>
              <a:rPr lang="en-US" sz="2000" b="0" i="0" dirty="0">
                <a:solidFill>
                  <a:schemeClr val="bg1"/>
                </a:solidFill>
                <a:effectLst/>
                <a:latin typeface="Calibri" panose="020F0502020204030204" pitchFamily="34" charset="0"/>
                <a:cs typeface="Calibri" panose="020F0502020204030204" pitchFamily="34" charset="0"/>
              </a:rPr>
              <a:t>As temples are prepared for the people, the people need to prepare themselves for the temple. </a:t>
            </a:r>
            <a:endParaRPr lang="en-US" sz="2000" dirty="0">
              <a:solidFill>
                <a:schemeClr val="bg1"/>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216DFC67-E758-E0D4-9D3A-A349F1D83A10}"/>
              </a:ext>
            </a:extLst>
          </p:cNvPr>
          <p:cNvSpPr txBox="1"/>
          <p:nvPr/>
        </p:nvSpPr>
        <p:spPr>
          <a:xfrm>
            <a:off x="5913303" y="6345769"/>
            <a:ext cx="6097836" cy="369332"/>
          </a:xfrm>
          <a:prstGeom prst="rect">
            <a:avLst/>
          </a:prstGeom>
          <a:noFill/>
        </p:spPr>
        <p:txBody>
          <a:bodyPr wrap="square">
            <a:spAutoFit/>
          </a:bodyPr>
          <a:lstStyle/>
          <a:p>
            <a:pPr algn="r"/>
            <a:r>
              <a:rPr lang="en-US" dirty="0">
                <a:solidFill>
                  <a:schemeClr val="bg1"/>
                </a:solidFill>
              </a:rPr>
              <a:t> (6)</a:t>
            </a:r>
            <a:endParaRPr lang="en-US" dirty="0"/>
          </a:p>
        </p:txBody>
      </p:sp>
      <p:pic>
        <p:nvPicPr>
          <p:cNvPr id="18" name="Picture 17">
            <a:extLst>
              <a:ext uri="{FF2B5EF4-FFF2-40B4-BE49-F238E27FC236}">
                <a16:creationId xmlns:a16="http://schemas.microsoft.com/office/drawing/2014/main" id="{049A50F4-3471-AC9B-172A-2986AEE4138E}"/>
              </a:ext>
            </a:extLst>
          </p:cNvPr>
          <p:cNvPicPr>
            <a:picLocks noChangeAspect="1"/>
          </p:cNvPicPr>
          <p:nvPr/>
        </p:nvPicPr>
        <p:blipFill>
          <a:blip r:embed="rId4"/>
          <a:stretch>
            <a:fillRect/>
          </a:stretch>
        </p:blipFill>
        <p:spPr>
          <a:xfrm>
            <a:off x="679239" y="3059668"/>
            <a:ext cx="6030167" cy="3334215"/>
          </a:xfrm>
          <a:prstGeom prst="rect">
            <a:avLst/>
          </a:prstGeom>
        </p:spPr>
      </p:pic>
    </p:spTree>
    <p:extLst>
      <p:ext uri="{BB962C8B-B14F-4D97-AF65-F5344CB8AC3E}">
        <p14:creationId xmlns:p14="http://schemas.microsoft.com/office/powerpoint/2010/main" val="317124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ignette1.wikia.nocookie.net/glee/images/8/80/Dark_Red_Background_by_Vik_for_Stuff.png/revision/latest?cb=201405292225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9470" y="3489877"/>
            <a:ext cx="3693143" cy="1477328"/>
          </a:xfrm>
          <a:prstGeom prst="rect">
            <a:avLst/>
          </a:prstGeom>
          <a:noFill/>
        </p:spPr>
        <p:txBody>
          <a:bodyPr wrap="square" rtlCol="0">
            <a:spAutoFit/>
          </a:bodyPr>
          <a:lstStyle/>
          <a:p>
            <a:r>
              <a:rPr lang="en-US" dirty="0">
                <a:solidFill>
                  <a:schemeClr val="bg1"/>
                </a:solidFill>
                <a:latin typeface="Calibri" panose="020F0502020204030204" pitchFamily="34" charset="0"/>
              </a:rPr>
              <a:t>The Book of Ezra covers the period of time from the decree of Cyrus authorizing the Jews to return to Palestine (537 BC) down to the personal ministry of Ezra </a:t>
            </a:r>
          </a:p>
        </p:txBody>
      </p:sp>
      <p:grpSp>
        <p:nvGrpSpPr>
          <p:cNvPr id="4" name="Group 3"/>
          <p:cNvGrpSpPr/>
          <p:nvPr/>
        </p:nvGrpSpPr>
        <p:grpSpPr>
          <a:xfrm>
            <a:off x="2318486" y="184666"/>
            <a:ext cx="7265575" cy="2526780"/>
            <a:chOff x="627614" y="1034073"/>
            <a:chExt cx="7265575" cy="2526780"/>
          </a:xfrm>
        </p:grpSpPr>
        <p:grpSp>
          <p:nvGrpSpPr>
            <p:cNvPr id="5" name="Group 4"/>
            <p:cNvGrpSpPr/>
            <p:nvPr/>
          </p:nvGrpSpPr>
          <p:grpSpPr>
            <a:xfrm>
              <a:off x="627614" y="1034073"/>
              <a:ext cx="3020978" cy="2521676"/>
              <a:chOff x="457200" y="457200"/>
              <a:chExt cx="3020978" cy="2521676"/>
            </a:xfrm>
          </p:grpSpPr>
          <p:grpSp>
            <p:nvGrpSpPr>
              <p:cNvPr id="52" name="Group 51"/>
              <p:cNvGrpSpPr/>
              <p:nvPr/>
            </p:nvGrpSpPr>
            <p:grpSpPr>
              <a:xfrm>
                <a:off x="457200" y="457200"/>
                <a:ext cx="1215358" cy="2497726"/>
                <a:chOff x="5410200" y="1299205"/>
                <a:chExt cx="1215358" cy="2497726"/>
              </a:xfrm>
            </p:grpSpPr>
            <p:grpSp>
              <p:nvGrpSpPr>
                <p:cNvPr id="74" name="Group 73"/>
                <p:cNvGrpSpPr/>
                <p:nvPr/>
              </p:nvGrpSpPr>
              <p:grpSpPr>
                <a:xfrm>
                  <a:off x="5410200" y="1299205"/>
                  <a:ext cx="607679" cy="2497726"/>
                  <a:chOff x="533400" y="381000"/>
                  <a:chExt cx="457200" cy="2497726"/>
                </a:xfrm>
              </p:grpSpPr>
              <p:sp>
                <p:nvSpPr>
                  <p:cNvPr id="80" name="Oval 7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1" name="Rounded Rectangle 80"/>
                  <p:cNvSpPr/>
                  <p:nvPr/>
                </p:nvSpPr>
                <p:spPr>
                  <a:xfrm>
                    <a:off x="533400" y="956854"/>
                    <a:ext cx="457200" cy="1524000"/>
                  </a:xfrm>
                  <a:prstGeom prst="roundRect">
                    <a:avLst/>
                  </a:prstGeom>
                  <a:solidFill>
                    <a:srgbClr val="D5B4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2" name="Oval 81"/>
                  <p:cNvSpPr/>
                  <p:nvPr/>
                </p:nvSpPr>
                <p:spPr>
                  <a:xfrm>
                    <a:off x="533400" y="868679"/>
                    <a:ext cx="457200" cy="152400"/>
                  </a:xfrm>
                  <a:prstGeom prst="ellipse">
                    <a:avLst/>
                  </a:prstGeom>
                  <a:solidFill>
                    <a:srgbClr val="D5B4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3" name="Oval 8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75" name="Group 74"/>
                <p:cNvGrpSpPr/>
                <p:nvPr/>
              </p:nvGrpSpPr>
              <p:grpSpPr>
                <a:xfrm>
                  <a:off x="6017879" y="1299205"/>
                  <a:ext cx="607679" cy="2497726"/>
                  <a:chOff x="2714897" y="457200"/>
                  <a:chExt cx="457200" cy="2497726"/>
                </a:xfrm>
              </p:grpSpPr>
              <p:sp>
                <p:nvSpPr>
                  <p:cNvPr id="76" name="Oval 75"/>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7" name="Rounded Rectangle 7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8" name="Oval 7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9" name="Oval 7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grpSp>
            <p:nvGrpSpPr>
              <p:cNvPr id="53" name="Group 52"/>
              <p:cNvGrpSpPr/>
              <p:nvPr/>
            </p:nvGrpSpPr>
            <p:grpSpPr>
              <a:xfrm>
                <a:off x="1655141" y="459377"/>
                <a:ext cx="1215358" cy="2497726"/>
                <a:chOff x="5410200" y="1299205"/>
                <a:chExt cx="1215358" cy="2497726"/>
              </a:xfrm>
            </p:grpSpPr>
            <p:grpSp>
              <p:nvGrpSpPr>
                <p:cNvPr id="64" name="Group 63"/>
                <p:cNvGrpSpPr/>
                <p:nvPr/>
              </p:nvGrpSpPr>
              <p:grpSpPr>
                <a:xfrm>
                  <a:off x="5410200" y="1299205"/>
                  <a:ext cx="607679" cy="2497726"/>
                  <a:chOff x="533400" y="381000"/>
                  <a:chExt cx="457200" cy="2497726"/>
                </a:xfrm>
              </p:grpSpPr>
              <p:sp>
                <p:nvSpPr>
                  <p:cNvPr id="70" name="Oval 6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1" name="Rounded Rectangle 7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2" name="Oval 7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3" name="Oval 7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65" name="Group 64"/>
                <p:cNvGrpSpPr/>
                <p:nvPr/>
              </p:nvGrpSpPr>
              <p:grpSpPr>
                <a:xfrm>
                  <a:off x="6017879" y="1299205"/>
                  <a:ext cx="607679" cy="2497726"/>
                  <a:chOff x="2714897" y="457200"/>
                  <a:chExt cx="457200" cy="2497726"/>
                </a:xfrm>
              </p:grpSpPr>
              <p:sp>
                <p:nvSpPr>
                  <p:cNvPr id="66" name="Oval 65"/>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7" name="Rounded Rectangle 6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8" name="Oval 6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9" name="Oval 6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grpSp>
            <p:nvGrpSpPr>
              <p:cNvPr id="54" name="Group 53"/>
              <p:cNvGrpSpPr/>
              <p:nvPr/>
            </p:nvGrpSpPr>
            <p:grpSpPr>
              <a:xfrm>
                <a:off x="2870499" y="481150"/>
                <a:ext cx="607679" cy="2497726"/>
                <a:chOff x="533400" y="381000"/>
                <a:chExt cx="457200" cy="2497726"/>
              </a:xfrm>
            </p:grpSpPr>
            <p:sp>
              <p:nvSpPr>
                <p:cNvPr id="60" name="Oval 5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1" name="Rounded Rectangle 6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2" name="Oval 6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3" name="Oval 6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55" name="TextBox 54"/>
              <p:cNvSpPr txBox="1"/>
              <p:nvPr/>
            </p:nvSpPr>
            <p:spPr>
              <a:xfrm rot="16200000">
                <a:off x="172742" y="1579450"/>
                <a:ext cx="1141131" cy="400110"/>
              </a:xfrm>
              <a:prstGeom prst="rect">
                <a:avLst/>
              </a:prstGeom>
              <a:noFill/>
            </p:spPr>
            <p:txBody>
              <a:bodyPr wrap="square" rtlCol="0">
                <a:spAutoFit/>
              </a:bodyPr>
              <a:lstStyle/>
              <a:p>
                <a:pPr algn="ctr"/>
                <a:r>
                  <a:rPr lang="en-US" sz="2000" dirty="0">
                    <a:latin typeface="Harrington" panose="04040505050A02020702" pitchFamily="82" charset="0"/>
                  </a:rPr>
                  <a:t>Joshua</a:t>
                </a:r>
              </a:p>
            </p:txBody>
          </p:sp>
          <p:sp>
            <p:nvSpPr>
              <p:cNvPr id="56" name="TextBox 55"/>
              <p:cNvSpPr txBox="1"/>
              <p:nvPr/>
            </p:nvSpPr>
            <p:spPr>
              <a:xfrm rot="16200000">
                <a:off x="756116" y="1554023"/>
                <a:ext cx="1141131" cy="400110"/>
              </a:xfrm>
              <a:prstGeom prst="rect">
                <a:avLst/>
              </a:prstGeom>
              <a:noFill/>
            </p:spPr>
            <p:txBody>
              <a:bodyPr wrap="square" rtlCol="0">
                <a:spAutoFit/>
              </a:bodyPr>
              <a:lstStyle/>
              <a:p>
                <a:pPr algn="ctr"/>
                <a:r>
                  <a:rPr lang="en-US" sz="2000" dirty="0">
                    <a:latin typeface="Harrington" panose="04040505050A02020702" pitchFamily="82" charset="0"/>
                  </a:rPr>
                  <a:t>Judges</a:t>
                </a:r>
              </a:p>
            </p:txBody>
          </p:sp>
          <p:sp>
            <p:nvSpPr>
              <p:cNvPr id="57" name="TextBox 56"/>
              <p:cNvSpPr txBox="1"/>
              <p:nvPr/>
            </p:nvSpPr>
            <p:spPr>
              <a:xfrm rot="16200000">
                <a:off x="1359568" y="1583960"/>
                <a:ext cx="1216243" cy="400110"/>
              </a:xfrm>
              <a:prstGeom prst="rect">
                <a:avLst/>
              </a:prstGeom>
              <a:noFill/>
            </p:spPr>
            <p:txBody>
              <a:bodyPr wrap="square" rtlCol="0">
                <a:spAutoFit/>
              </a:bodyPr>
              <a:lstStyle/>
              <a:p>
                <a:pPr algn="ctr"/>
                <a:r>
                  <a:rPr lang="en-US" sz="2000" dirty="0">
                    <a:latin typeface="Harrington" panose="04040505050A02020702" pitchFamily="82" charset="0"/>
                  </a:rPr>
                  <a:t>Ruth</a:t>
                </a:r>
              </a:p>
            </p:txBody>
          </p:sp>
          <p:sp>
            <p:nvSpPr>
              <p:cNvPr id="58" name="TextBox 57"/>
              <p:cNvSpPr txBox="1"/>
              <p:nvPr/>
            </p:nvSpPr>
            <p:spPr>
              <a:xfrm rot="16200000">
                <a:off x="1977761" y="1598461"/>
                <a:ext cx="1187242" cy="400110"/>
              </a:xfrm>
              <a:prstGeom prst="rect">
                <a:avLst/>
              </a:prstGeom>
              <a:noFill/>
            </p:spPr>
            <p:txBody>
              <a:bodyPr wrap="square" rtlCol="0">
                <a:spAutoFit/>
              </a:bodyPr>
              <a:lstStyle/>
              <a:p>
                <a:pPr algn="ctr"/>
                <a:r>
                  <a:rPr lang="en-US" sz="2000" dirty="0">
                    <a:latin typeface="Harrington" panose="04040505050A02020702" pitchFamily="82" charset="0"/>
                  </a:rPr>
                  <a:t>1 Samuel</a:t>
                </a:r>
              </a:p>
            </p:txBody>
          </p:sp>
          <p:sp>
            <p:nvSpPr>
              <p:cNvPr id="59" name="TextBox 58"/>
              <p:cNvSpPr txBox="1"/>
              <p:nvPr/>
            </p:nvSpPr>
            <p:spPr>
              <a:xfrm rot="16200000">
                <a:off x="2366815" y="1596238"/>
                <a:ext cx="1600200" cy="369332"/>
              </a:xfrm>
              <a:prstGeom prst="rect">
                <a:avLst/>
              </a:prstGeom>
              <a:noFill/>
            </p:spPr>
            <p:txBody>
              <a:bodyPr wrap="square" rtlCol="0">
                <a:spAutoFit/>
              </a:bodyPr>
              <a:lstStyle/>
              <a:p>
                <a:pPr algn="ctr"/>
                <a:r>
                  <a:rPr lang="en-US" dirty="0">
                    <a:latin typeface="Harrington" panose="04040505050A02020702" pitchFamily="82" charset="0"/>
                  </a:rPr>
                  <a:t>2 Samuel</a:t>
                </a:r>
              </a:p>
            </p:txBody>
          </p:sp>
        </p:grpSp>
        <p:grpSp>
          <p:nvGrpSpPr>
            <p:cNvPr id="6" name="Group 5"/>
            <p:cNvGrpSpPr/>
            <p:nvPr/>
          </p:nvGrpSpPr>
          <p:grpSpPr>
            <a:xfrm>
              <a:off x="3655956" y="1039177"/>
              <a:ext cx="3020978" cy="2521676"/>
              <a:chOff x="457200" y="457200"/>
              <a:chExt cx="3020978" cy="2521676"/>
            </a:xfrm>
          </p:grpSpPr>
          <p:grpSp>
            <p:nvGrpSpPr>
              <p:cNvPr id="20" name="Group 19"/>
              <p:cNvGrpSpPr/>
              <p:nvPr/>
            </p:nvGrpSpPr>
            <p:grpSpPr>
              <a:xfrm>
                <a:off x="457200" y="457200"/>
                <a:ext cx="1215358" cy="2497726"/>
                <a:chOff x="5410200" y="1299205"/>
                <a:chExt cx="1215358" cy="2497726"/>
              </a:xfrm>
            </p:grpSpPr>
            <p:grpSp>
              <p:nvGrpSpPr>
                <p:cNvPr id="42" name="Group 41"/>
                <p:cNvGrpSpPr/>
                <p:nvPr/>
              </p:nvGrpSpPr>
              <p:grpSpPr>
                <a:xfrm>
                  <a:off x="5410200" y="1299205"/>
                  <a:ext cx="607679" cy="2497726"/>
                  <a:chOff x="533400" y="381000"/>
                  <a:chExt cx="457200" cy="2497726"/>
                </a:xfrm>
              </p:grpSpPr>
              <p:sp>
                <p:nvSpPr>
                  <p:cNvPr id="48" name="Oval 47"/>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9" name="Rounded Rectangle 48"/>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0" name="Oval 49"/>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1" name="Oval 50"/>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43" name="Group 42"/>
                <p:cNvGrpSpPr/>
                <p:nvPr/>
              </p:nvGrpSpPr>
              <p:grpSpPr>
                <a:xfrm>
                  <a:off x="6017879" y="1299205"/>
                  <a:ext cx="607679" cy="2497726"/>
                  <a:chOff x="2714897" y="457200"/>
                  <a:chExt cx="457200" cy="2497726"/>
                </a:xfrm>
              </p:grpSpPr>
              <p:sp>
                <p:nvSpPr>
                  <p:cNvPr id="44" name="Oval 43"/>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5" name="Rounded Rectangle 44"/>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6" name="Oval 4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7" name="Oval 46"/>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grpSp>
            <p:nvGrpSpPr>
              <p:cNvPr id="21" name="Group 20"/>
              <p:cNvGrpSpPr/>
              <p:nvPr/>
            </p:nvGrpSpPr>
            <p:grpSpPr>
              <a:xfrm>
                <a:off x="1655141" y="459377"/>
                <a:ext cx="1215358" cy="2497726"/>
                <a:chOff x="5410200" y="1299205"/>
                <a:chExt cx="1215358" cy="2497726"/>
              </a:xfrm>
            </p:grpSpPr>
            <p:grpSp>
              <p:nvGrpSpPr>
                <p:cNvPr id="32" name="Group 31"/>
                <p:cNvGrpSpPr/>
                <p:nvPr/>
              </p:nvGrpSpPr>
              <p:grpSpPr>
                <a:xfrm>
                  <a:off x="5410200" y="1299205"/>
                  <a:ext cx="607679" cy="2497726"/>
                  <a:chOff x="533400" y="381000"/>
                  <a:chExt cx="457200" cy="2497726"/>
                </a:xfrm>
              </p:grpSpPr>
              <p:sp>
                <p:nvSpPr>
                  <p:cNvPr id="38" name="Oval 37"/>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9" name="Rounded Rectangle 38"/>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0" name="Oval 39"/>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1" name="Oval 40"/>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33" name="Group 32"/>
                <p:cNvGrpSpPr/>
                <p:nvPr/>
              </p:nvGrpSpPr>
              <p:grpSpPr>
                <a:xfrm>
                  <a:off x="6017879" y="1299205"/>
                  <a:ext cx="607679" cy="2497726"/>
                  <a:chOff x="2714897" y="457200"/>
                  <a:chExt cx="457200" cy="2497726"/>
                </a:xfrm>
              </p:grpSpPr>
              <p:sp>
                <p:nvSpPr>
                  <p:cNvPr id="34" name="Oval 33"/>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5" name="Rounded Rectangle 34"/>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6" name="Oval 3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7" name="Oval 36"/>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grpSp>
            <p:nvGrpSpPr>
              <p:cNvPr id="22" name="Group 21"/>
              <p:cNvGrpSpPr/>
              <p:nvPr/>
            </p:nvGrpSpPr>
            <p:grpSpPr>
              <a:xfrm>
                <a:off x="2870499" y="481150"/>
                <a:ext cx="607679" cy="2497726"/>
                <a:chOff x="533400" y="381000"/>
                <a:chExt cx="457200" cy="2497726"/>
              </a:xfrm>
            </p:grpSpPr>
            <p:sp>
              <p:nvSpPr>
                <p:cNvPr id="28" name="Oval 27"/>
                <p:cNvSpPr/>
                <p:nvPr/>
              </p:nvSpPr>
              <p:spPr>
                <a:xfrm rot="16200000">
                  <a:off x="469990" y="2452006"/>
                  <a:ext cx="586739" cy="266702"/>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9" name="Rounded Rectangle 28"/>
                <p:cNvSpPr/>
                <p:nvPr/>
              </p:nvSpPr>
              <p:spPr>
                <a:xfrm>
                  <a:off x="533400" y="956854"/>
                  <a:ext cx="457200" cy="1524000"/>
                </a:xfrm>
                <a:prstGeom prst="roundRect">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0" name="Oval 29"/>
                <p:cNvSpPr/>
                <p:nvPr/>
              </p:nvSpPr>
              <p:spPr>
                <a:xfrm>
                  <a:off x="533400" y="868679"/>
                  <a:ext cx="457200" cy="152400"/>
                </a:xfrm>
                <a:prstGeom prst="ellipse">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1" name="Oval 30"/>
                <p:cNvSpPr/>
                <p:nvPr/>
              </p:nvSpPr>
              <p:spPr>
                <a:xfrm rot="16200000">
                  <a:off x="468631" y="541019"/>
                  <a:ext cx="586739" cy="266702"/>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23" name="TextBox 22"/>
              <p:cNvSpPr txBox="1"/>
              <p:nvPr/>
            </p:nvSpPr>
            <p:spPr>
              <a:xfrm rot="16200000">
                <a:off x="172742" y="1579450"/>
                <a:ext cx="1141131" cy="400110"/>
              </a:xfrm>
              <a:prstGeom prst="rect">
                <a:avLst/>
              </a:prstGeom>
              <a:noFill/>
            </p:spPr>
            <p:txBody>
              <a:bodyPr wrap="square" rtlCol="0">
                <a:spAutoFit/>
              </a:bodyPr>
              <a:lstStyle/>
              <a:p>
                <a:pPr algn="ctr"/>
                <a:r>
                  <a:rPr lang="en-US" sz="2000" dirty="0">
                    <a:latin typeface="Harrington" panose="04040505050A02020702" pitchFamily="82" charset="0"/>
                  </a:rPr>
                  <a:t>1 Kings</a:t>
                </a:r>
              </a:p>
            </p:txBody>
          </p:sp>
          <p:sp>
            <p:nvSpPr>
              <p:cNvPr id="24" name="TextBox 23"/>
              <p:cNvSpPr txBox="1"/>
              <p:nvPr/>
            </p:nvSpPr>
            <p:spPr>
              <a:xfrm rot="16200000">
                <a:off x="756116" y="1554023"/>
                <a:ext cx="1141131" cy="400110"/>
              </a:xfrm>
              <a:prstGeom prst="rect">
                <a:avLst/>
              </a:prstGeom>
              <a:noFill/>
            </p:spPr>
            <p:txBody>
              <a:bodyPr wrap="square" rtlCol="0">
                <a:spAutoFit/>
              </a:bodyPr>
              <a:lstStyle/>
              <a:p>
                <a:pPr algn="ctr"/>
                <a:r>
                  <a:rPr lang="en-US" sz="2000" dirty="0">
                    <a:latin typeface="Harrington" panose="04040505050A02020702" pitchFamily="82" charset="0"/>
                  </a:rPr>
                  <a:t>2 Kings</a:t>
                </a:r>
              </a:p>
            </p:txBody>
          </p:sp>
          <p:sp>
            <p:nvSpPr>
              <p:cNvPr id="25" name="TextBox 24"/>
              <p:cNvSpPr txBox="1"/>
              <p:nvPr/>
            </p:nvSpPr>
            <p:spPr>
              <a:xfrm rot="16200000">
                <a:off x="1198815" y="1410097"/>
                <a:ext cx="1445623" cy="707886"/>
              </a:xfrm>
              <a:prstGeom prst="rect">
                <a:avLst/>
              </a:prstGeom>
              <a:noFill/>
            </p:spPr>
            <p:txBody>
              <a:bodyPr wrap="square" rtlCol="0">
                <a:spAutoFit/>
              </a:bodyPr>
              <a:lstStyle/>
              <a:p>
                <a:pPr algn="ctr"/>
                <a:r>
                  <a:rPr lang="en-US" sz="2000" dirty="0">
                    <a:latin typeface="Harrington" panose="04040505050A02020702" pitchFamily="82" charset="0"/>
                  </a:rPr>
                  <a:t>1 Chronicles</a:t>
                </a:r>
              </a:p>
            </p:txBody>
          </p:sp>
          <p:sp>
            <p:nvSpPr>
              <p:cNvPr id="26" name="TextBox 25"/>
              <p:cNvSpPr txBox="1"/>
              <p:nvPr/>
            </p:nvSpPr>
            <p:spPr>
              <a:xfrm rot="16200000">
                <a:off x="1780253" y="1424020"/>
                <a:ext cx="1524000" cy="707886"/>
              </a:xfrm>
              <a:prstGeom prst="rect">
                <a:avLst/>
              </a:prstGeom>
              <a:noFill/>
            </p:spPr>
            <p:txBody>
              <a:bodyPr wrap="square" rtlCol="0">
                <a:spAutoFit/>
              </a:bodyPr>
              <a:lstStyle/>
              <a:p>
                <a:pPr algn="ctr"/>
                <a:r>
                  <a:rPr lang="en-US" sz="2000" dirty="0">
                    <a:latin typeface="Harrington" panose="04040505050A02020702" pitchFamily="82" charset="0"/>
                  </a:rPr>
                  <a:t>2 Chronicles</a:t>
                </a:r>
              </a:p>
            </p:txBody>
          </p:sp>
          <p:sp>
            <p:nvSpPr>
              <p:cNvPr id="27" name="TextBox 26"/>
              <p:cNvSpPr txBox="1"/>
              <p:nvPr/>
            </p:nvSpPr>
            <p:spPr>
              <a:xfrm rot="16200000">
                <a:off x="2434028" y="1663451"/>
                <a:ext cx="1465773" cy="369332"/>
              </a:xfrm>
              <a:prstGeom prst="rect">
                <a:avLst/>
              </a:prstGeom>
              <a:noFill/>
            </p:spPr>
            <p:txBody>
              <a:bodyPr wrap="square" rtlCol="0">
                <a:spAutoFit/>
              </a:bodyPr>
              <a:lstStyle/>
              <a:p>
                <a:pPr algn="ctr"/>
                <a:r>
                  <a:rPr lang="en-US" dirty="0">
                    <a:latin typeface="Harrington" panose="04040505050A02020702" pitchFamily="82" charset="0"/>
                  </a:rPr>
                  <a:t>Ezra</a:t>
                </a:r>
              </a:p>
            </p:txBody>
          </p:sp>
        </p:grpSp>
        <p:grpSp>
          <p:nvGrpSpPr>
            <p:cNvPr id="7" name="Group 6"/>
            <p:cNvGrpSpPr/>
            <p:nvPr/>
          </p:nvGrpSpPr>
          <p:grpSpPr>
            <a:xfrm>
              <a:off x="6677831" y="1057129"/>
              <a:ext cx="1215358" cy="2497726"/>
              <a:chOff x="5410200" y="1299205"/>
              <a:chExt cx="1215358" cy="2497726"/>
            </a:xfrm>
          </p:grpSpPr>
          <p:grpSp>
            <p:nvGrpSpPr>
              <p:cNvPr id="10" name="Group 9"/>
              <p:cNvGrpSpPr/>
              <p:nvPr/>
            </p:nvGrpSpPr>
            <p:grpSpPr>
              <a:xfrm>
                <a:off x="5410200" y="1299205"/>
                <a:ext cx="607679" cy="2497726"/>
                <a:chOff x="533400" y="381000"/>
                <a:chExt cx="457200" cy="2497726"/>
              </a:xfrm>
            </p:grpSpPr>
            <p:sp>
              <p:nvSpPr>
                <p:cNvPr id="16" name="Oval 15"/>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7" name="Rounded Rectangle 16"/>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8" name="Oval 17"/>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9" name="Oval 18"/>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11" name="Group 10"/>
              <p:cNvGrpSpPr/>
              <p:nvPr/>
            </p:nvGrpSpPr>
            <p:grpSpPr>
              <a:xfrm>
                <a:off x="6017879" y="1299205"/>
                <a:ext cx="607679" cy="2497726"/>
                <a:chOff x="2714897" y="457200"/>
                <a:chExt cx="457200" cy="2497726"/>
              </a:xfrm>
            </p:grpSpPr>
            <p:sp>
              <p:nvSpPr>
                <p:cNvPr id="12" name="Oval 11"/>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 name="Rounded Rectangle 12"/>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4" name="Oval 13"/>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 name="Oval 14"/>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sp>
          <p:nvSpPr>
            <p:cNvPr id="8" name="TextBox 7"/>
            <p:cNvSpPr txBox="1"/>
            <p:nvPr/>
          </p:nvSpPr>
          <p:spPr>
            <a:xfrm rot="16200000">
              <a:off x="6279699" y="2223308"/>
              <a:ext cx="1332955" cy="400110"/>
            </a:xfrm>
            <a:prstGeom prst="rect">
              <a:avLst/>
            </a:prstGeom>
            <a:noFill/>
          </p:spPr>
          <p:txBody>
            <a:bodyPr wrap="square" rtlCol="0">
              <a:spAutoFit/>
            </a:bodyPr>
            <a:lstStyle/>
            <a:p>
              <a:pPr algn="ctr"/>
              <a:r>
                <a:rPr lang="en-US" sz="2000" dirty="0">
                  <a:latin typeface="Harrington" panose="04040505050A02020702" pitchFamily="82" charset="0"/>
                </a:rPr>
                <a:t>Nehemiah</a:t>
              </a:r>
            </a:p>
          </p:txBody>
        </p:sp>
        <p:sp>
          <p:nvSpPr>
            <p:cNvPr id="9" name="TextBox 8"/>
            <p:cNvSpPr txBox="1"/>
            <p:nvPr/>
          </p:nvSpPr>
          <p:spPr>
            <a:xfrm rot="16200000">
              <a:off x="6928637" y="2258320"/>
              <a:ext cx="1365664" cy="400110"/>
            </a:xfrm>
            <a:prstGeom prst="rect">
              <a:avLst/>
            </a:prstGeom>
            <a:noFill/>
          </p:spPr>
          <p:txBody>
            <a:bodyPr wrap="square" rtlCol="0">
              <a:spAutoFit/>
            </a:bodyPr>
            <a:lstStyle/>
            <a:p>
              <a:pPr algn="ctr"/>
              <a:r>
                <a:rPr lang="en-US" sz="2000" dirty="0">
                  <a:latin typeface="Harrington" panose="04040505050A02020702" pitchFamily="82" charset="0"/>
                </a:rPr>
                <a:t>Esther</a:t>
              </a:r>
            </a:p>
          </p:txBody>
        </p:sp>
      </p:grpSp>
      <p:sp>
        <p:nvSpPr>
          <p:cNvPr id="84" name="TextBox 83"/>
          <p:cNvSpPr txBox="1"/>
          <p:nvPr/>
        </p:nvSpPr>
        <p:spPr>
          <a:xfrm>
            <a:off x="8042284" y="3451665"/>
            <a:ext cx="3655193" cy="1477328"/>
          </a:xfrm>
          <a:prstGeom prst="rect">
            <a:avLst/>
          </a:prstGeom>
          <a:noFill/>
        </p:spPr>
        <p:txBody>
          <a:bodyPr wrap="square" rtlCol="0">
            <a:spAutoFit/>
          </a:bodyPr>
          <a:lstStyle/>
          <a:p>
            <a:r>
              <a:rPr lang="en-US" dirty="0">
                <a:solidFill>
                  <a:schemeClr val="bg1"/>
                </a:solidFill>
                <a:latin typeface="Calibri" panose="020F0502020204030204" pitchFamily="34" charset="0"/>
              </a:rPr>
              <a:t>The Book of Ezra emphases the process of recovery, rebuilding, repentance, and reform—based on faith and devotion to the statutes of the Lord</a:t>
            </a:r>
          </a:p>
        </p:txBody>
      </p:sp>
      <p:sp>
        <p:nvSpPr>
          <p:cNvPr id="3" name="Rectangle 2"/>
          <p:cNvSpPr/>
          <p:nvPr/>
        </p:nvSpPr>
        <p:spPr>
          <a:xfrm>
            <a:off x="3488061" y="5935237"/>
            <a:ext cx="6096000" cy="646331"/>
          </a:xfrm>
          <a:prstGeom prst="rect">
            <a:avLst/>
          </a:prstGeom>
        </p:spPr>
        <p:txBody>
          <a:bodyPr>
            <a:spAutoFit/>
          </a:bodyPr>
          <a:lstStyle/>
          <a:p>
            <a:r>
              <a:rPr lang="en-US" b="0" i="0" dirty="0">
                <a:solidFill>
                  <a:schemeClr val="bg1"/>
                </a:solidFill>
                <a:effectLst/>
                <a:latin typeface="Calibri" panose="020F0502020204030204" pitchFamily="34" charset="0"/>
              </a:rPr>
              <a:t>The later history of Ezra is found in the book of Nehemiah, which is a sequel to the book of Ezra.</a:t>
            </a:r>
            <a:endParaRPr lang="en-US" dirty="0">
              <a:solidFill>
                <a:schemeClr val="bg1"/>
              </a:solidFill>
              <a:latin typeface="Calibri" panose="020F0502020204030204" pitchFamily="34" charset="0"/>
            </a:endParaRPr>
          </a:p>
        </p:txBody>
      </p:sp>
      <p:sp>
        <p:nvSpPr>
          <p:cNvPr id="87" name="TextBox 86"/>
          <p:cNvSpPr txBox="1"/>
          <p:nvPr/>
        </p:nvSpPr>
        <p:spPr>
          <a:xfrm>
            <a:off x="6997960" y="6409147"/>
            <a:ext cx="5006331" cy="369332"/>
          </a:xfrm>
          <a:prstGeom prst="rect">
            <a:avLst/>
          </a:prstGeom>
          <a:noFill/>
        </p:spPr>
        <p:txBody>
          <a:bodyPr wrap="square" rtlCol="0">
            <a:spAutoFit/>
          </a:bodyPr>
          <a:lstStyle/>
          <a:p>
            <a:pPr algn="r"/>
            <a:r>
              <a:rPr lang="en-US" dirty="0">
                <a:solidFill>
                  <a:schemeClr val="bg1"/>
                </a:solidFill>
                <a:latin typeface="Calibri" panose="020F0502020204030204" pitchFamily="34" charset="0"/>
              </a:rPr>
              <a:t>(1, 2)</a:t>
            </a:r>
          </a:p>
        </p:txBody>
      </p:sp>
      <p:pic>
        <p:nvPicPr>
          <p:cNvPr id="4100" name="Picture 4" descr="http://www.diggingsonline.com/pages/rese/books/comment/marriagepapyr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4106" y="3095753"/>
            <a:ext cx="3722486" cy="2481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34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4"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ignette1.wikia.nocookie.net/glee/images/8/80/Dark_Red_Background_by_Vik_for_Stuff.png/revision/latest?cb=201405292225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2427" y="0"/>
            <a:ext cx="12032055" cy="4524315"/>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Sources:</a:t>
            </a:r>
          </a:p>
          <a:p>
            <a:endParaRPr lang="en-US" dirty="0">
              <a:solidFill>
                <a:schemeClr val="bg1"/>
              </a:solidFill>
              <a:latin typeface="Calibri" panose="020F0502020204030204" pitchFamily="34" charset="0"/>
              <a:cs typeface="Calibri" panose="020F0502020204030204" pitchFamily="34" charset="0"/>
            </a:endParaRPr>
          </a:p>
          <a:p>
            <a:endParaRPr lang="en-US" dirty="0">
              <a:solidFill>
                <a:schemeClr val="bg1"/>
              </a:solidFill>
              <a:latin typeface="Calibri" panose="020F0502020204030204" pitchFamily="34" charset="0"/>
              <a:cs typeface="Calibri" panose="020F0502020204030204" pitchFamily="34" charset="0"/>
            </a:endParaRPr>
          </a:p>
          <a:p>
            <a:r>
              <a:rPr lang="en-US" dirty="0">
                <a:solidFill>
                  <a:schemeClr val="bg1"/>
                </a:solidFill>
                <a:latin typeface="Calibri" panose="020F0502020204030204" pitchFamily="34" charset="0"/>
                <a:cs typeface="Calibri" panose="020F0502020204030204" pitchFamily="34" charset="0"/>
              </a:rPr>
              <a:t>Video: “A Voice of Gladness,” from time code 5:42 to 6:39.</a:t>
            </a:r>
          </a:p>
          <a:p>
            <a:endParaRPr lang="en-US" dirty="0">
              <a:solidFill>
                <a:schemeClr val="bg1"/>
              </a:solidFill>
              <a:latin typeface="Calibri" panose="020F0502020204030204" pitchFamily="34" charset="0"/>
              <a:cs typeface="Calibri" panose="020F0502020204030204" pitchFamily="34" charset="0"/>
            </a:endParaRPr>
          </a:p>
          <a:p>
            <a:endParaRPr lang="en-US" dirty="0">
              <a:solidFill>
                <a:schemeClr val="bg1"/>
              </a:solidFill>
              <a:latin typeface="Calibri" panose="020F0502020204030204" pitchFamily="34" charset="0"/>
              <a:cs typeface="Calibri" panose="020F0502020204030204" pitchFamily="34" charset="0"/>
            </a:endParaRPr>
          </a:p>
          <a:p>
            <a:pPr marL="342900" indent="-342900">
              <a:buAutoNum type="arabicPeriod"/>
            </a:pPr>
            <a:r>
              <a:rPr lang="en-US" i="1" dirty="0">
                <a:solidFill>
                  <a:schemeClr val="bg1"/>
                </a:solidFill>
                <a:latin typeface="Calibri" panose="020F0502020204030204" pitchFamily="34" charset="0"/>
                <a:cs typeface="Calibri" panose="020F0502020204030204" pitchFamily="34" charset="0"/>
              </a:rPr>
              <a:t>Who’s Who in the Old Testament </a:t>
            </a:r>
            <a:r>
              <a:rPr lang="en-US" dirty="0">
                <a:solidFill>
                  <a:schemeClr val="bg1"/>
                </a:solidFill>
                <a:latin typeface="Calibri" panose="020F0502020204030204" pitchFamily="34" charset="0"/>
                <a:cs typeface="Calibri" panose="020F0502020204030204" pitchFamily="34" charset="0"/>
              </a:rPr>
              <a:t> by Ed J. </a:t>
            </a:r>
            <a:r>
              <a:rPr lang="en-US" dirty="0" err="1">
                <a:solidFill>
                  <a:schemeClr val="bg1"/>
                </a:solidFill>
                <a:latin typeface="Calibri" panose="020F0502020204030204" pitchFamily="34" charset="0"/>
                <a:cs typeface="Calibri" panose="020F0502020204030204" pitchFamily="34" charset="0"/>
              </a:rPr>
              <a:t>Pinegar</a:t>
            </a:r>
            <a:r>
              <a:rPr lang="en-US" dirty="0">
                <a:solidFill>
                  <a:schemeClr val="bg1"/>
                </a:solidFill>
                <a:latin typeface="Calibri" panose="020F0502020204030204" pitchFamily="34" charset="0"/>
                <a:cs typeface="Calibri" panose="020F0502020204030204" pitchFamily="34" charset="0"/>
              </a:rPr>
              <a:t> and Richard J. Allen pp. 57-58, 90-91, 142,189</a:t>
            </a:r>
          </a:p>
          <a:p>
            <a:pPr marL="342900" indent="-342900">
              <a:buAutoNum type="arabicPeriod"/>
            </a:pPr>
            <a:r>
              <a:rPr lang="en-US" dirty="0">
                <a:solidFill>
                  <a:schemeClr val="bg1"/>
                </a:solidFill>
                <a:latin typeface="Calibri" panose="020F0502020204030204" pitchFamily="34" charset="0"/>
                <a:cs typeface="Calibri" panose="020F0502020204030204" pitchFamily="34" charset="0"/>
              </a:rPr>
              <a:t>Bible Dictionary</a:t>
            </a:r>
          </a:p>
          <a:p>
            <a:r>
              <a:rPr lang="en-US" dirty="0">
                <a:solidFill>
                  <a:schemeClr val="bg1"/>
                </a:solidFill>
                <a:latin typeface="Calibri" panose="020F0502020204030204" pitchFamily="34" charset="0"/>
                <a:cs typeface="Calibri" panose="020F0502020204030204" pitchFamily="34" charset="0"/>
              </a:rPr>
              <a:t>Presentation by ©http://fashionsbylynda.com/blog/</a:t>
            </a:r>
          </a:p>
          <a:p>
            <a:r>
              <a:rPr lang="en-US" dirty="0">
                <a:solidFill>
                  <a:schemeClr val="bg1"/>
                </a:solidFill>
                <a:latin typeface="Calibri" panose="020F0502020204030204" pitchFamily="34" charset="0"/>
                <a:cs typeface="Calibri" panose="020F0502020204030204" pitchFamily="34" charset="0"/>
              </a:rPr>
              <a:t>3. Guide to the Scriptures, “Samaritans”; scriptures.lds.org</a:t>
            </a:r>
          </a:p>
          <a:p>
            <a:r>
              <a:rPr lang="en-US" dirty="0">
                <a:solidFill>
                  <a:schemeClr val="bg1"/>
                </a:solidFill>
                <a:latin typeface="Calibri" panose="020F0502020204030204" pitchFamily="34" charset="0"/>
                <a:cs typeface="Calibri" panose="020F0502020204030204" pitchFamily="34" charset="0"/>
              </a:rPr>
              <a:t>4. W. Cleon Skousen </a:t>
            </a:r>
            <a:r>
              <a:rPr lang="en-US" i="1" dirty="0">
                <a:solidFill>
                  <a:schemeClr val="bg1"/>
                </a:solidFill>
                <a:latin typeface="Calibri" panose="020F0502020204030204" pitchFamily="34" charset="0"/>
                <a:cs typeface="Calibri" panose="020F0502020204030204" pitchFamily="34" charset="0"/>
              </a:rPr>
              <a:t>The Fourth Thousand Years </a:t>
            </a:r>
            <a:r>
              <a:rPr lang="en-US" dirty="0">
                <a:solidFill>
                  <a:schemeClr val="bg1"/>
                </a:solidFill>
                <a:latin typeface="Calibri" panose="020F0502020204030204" pitchFamily="34" charset="0"/>
                <a:cs typeface="Calibri" panose="020F0502020204030204" pitchFamily="34" charset="0"/>
              </a:rPr>
              <a:t> p. 760</a:t>
            </a:r>
          </a:p>
          <a:p>
            <a:r>
              <a:rPr lang="en-US" dirty="0">
                <a:solidFill>
                  <a:schemeClr val="bg1"/>
                </a:solidFill>
                <a:latin typeface="Calibri" panose="020F0502020204030204" pitchFamily="34" charset="0"/>
                <a:cs typeface="Calibri" panose="020F0502020204030204" pitchFamily="34" charset="0"/>
              </a:rPr>
              <a:t>5. President Wilford Woodruff (1807–98), (</a:t>
            </a:r>
            <a:r>
              <a:rPr lang="en-US" i="1" dirty="0">
                <a:solidFill>
                  <a:schemeClr val="bg1"/>
                </a:solidFill>
                <a:latin typeface="Calibri" panose="020F0502020204030204" pitchFamily="34" charset="0"/>
                <a:cs typeface="Calibri" panose="020F0502020204030204" pitchFamily="34" charset="0"/>
              </a:rPr>
              <a:t>Saints: The Story of the Church of Jesus Christ in the Latter Days</a:t>
            </a:r>
            <a:r>
              <a:rPr lang="en-US" dirty="0">
                <a:solidFill>
                  <a:schemeClr val="bg1"/>
                </a:solidFill>
                <a:latin typeface="Calibri" panose="020F0502020204030204" pitchFamily="34" charset="0"/>
                <a:cs typeface="Calibri" panose="020F0502020204030204" pitchFamily="34" charset="0"/>
              </a:rPr>
              <a:t>, vol. 2, </a:t>
            </a:r>
            <a:r>
              <a:rPr lang="en-US" i="1" dirty="0">
                <a:solidFill>
                  <a:schemeClr val="bg1"/>
                </a:solidFill>
                <a:latin typeface="Calibri" panose="020F0502020204030204" pitchFamily="34" charset="0"/>
                <a:cs typeface="Calibri" panose="020F0502020204030204" pitchFamily="34" charset="0"/>
              </a:rPr>
              <a:t>No Unhallowed Hand, 1846–1893</a:t>
            </a:r>
            <a:r>
              <a:rPr lang="en-US" dirty="0">
                <a:solidFill>
                  <a:schemeClr val="bg1"/>
                </a:solidFill>
                <a:latin typeface="Calibri" panose="020F0502020204030204" pitchFamily="34" charset="0"/>
                <a:cs typeface="Calibri" panose="020F0502020204030204" pitchFamily="34" charset="0"/>
              </a:rPr>
              <a:t> [2020], 663–64)</a:t>
            </a:r>
          </a:p>
          <a:p>
            <a:r>
              <a:rPr lang="en-US" dirty="0">
                <a:solidFill>
                  <a:schemeClr val="bg1"/>
                </a:solidFill>
                <a:latin typeface="Calibri" panose="020F0502020204030204" pitchFamily="34" charset="0"/>
                <a:cs typeface="Calibri" panose="020F0502020204030204" pitchFamily="34" charset="0"/>
              </a:rPr>
              <a:t>See: </a:t>
            </a:r>
            <a:r>
              <a:rPr lang="en-US"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https://www.thechurchnews.com/2019/5/3/23215011/salt-lake-temple-brigham-young-surprising-stories-fun-facts/</a:t>
            </a:r>
            <a:endParaRPr lang="en-US" dirty="0">
              <a:solidFill>
                <a:schemeClr val="bg1"/>
              </a:solidFill>
              <a:latin typeface="Calibri" panose="020F0502020204030204" pitchFamily="34" charset="0"/>
              <a:cs typeface="Calibri" panose="020F0502020204030204" pitchFamily="34" charset="0"/>
            </a:endParaRPr>
          </a:p>
          <a:p>
            <a:r>
              <a:rPr lang="en-US" dirty="0">
                <a:solidFill>
                  <a:schemeClr val="bg1"/>
                </a:solidFill>
                <a:latin typeface="Calibri" panose="020F0502020204030204" pitchFamily="34" charset="0"/>
                <a:cs typeface="Calibri" panose="020F0502020204030204" pitchFamily="34" charset="0"/>
              </a:rPr>
              <a:t>6. President Russell M. Nelson (“Closing Remarks,” </a:t>
            </a:r>
            <a:r>
              <a:rPr lang="en-US" i="1" dirty="0">
                <a:solidFill>
                  <a:schemeClr val="bg1"/>
                </a:solidFill>
                <a:latin typeface="Calibri" panose="020F0502020204030204" pitchFamily="34" charset="0"/>
                <a:cs typeface="Calibri" panose="020F0502020204030204" pitchFamily="34" charset="0"/>
              </a:rPr>
              <a:t>Ensign</a:t>
            </a:r>
            <a:r>
              <a:rPr lang="en-US" dirty="0">
                <a:solidFill>
                  <a:schemeClr val="bg1"/>
                </a:solidFill>
                <a:latin typeface="Calibri" panose="020F0502020204030204" pitchFamily="34" charset="0"/>
                <a:cs typeface="Calibri" panose="020F0502020204030204" pitchFamily="34" charset="0"/>
              </a:rPr>
              <a:t> or </a:t>
            </a:r>
            <a:r>
              <a:rPr lang="en-US" i="1" dirty="0">
                <a:solidFill>
                  <a:schemeClr val="bg1"/>
                </a:solidFill>
                <a:latin typeface="Calibri" panose="020F0502020204030204" pitchFamily="34" charset="0"/>
                <a:cs typeface="Calibri" panose="020F0502020204030204" pitchFamily="34" charset="0"/>
              </a:rPr>
              <a:t>Liahona</a:t>
            </a:r>
            <a:r>
              <a:rPr lang="en-US" dirty="0">
                <a:solidFill>
                  <a:schemeClr val="bg1"/>
                </a:solidFill>
                <a:latin typeface="Calibri" panose="020F0502020204030204" pitchFamily="34" charset="0"/>
                <a:cs typeface="Calibri" panose="020F0502020204030204" pitchFamily="34" charset="0"/>
              </a:rPr>
              <a:t>, Nov. 2019, 122–23); (“Prepare for the Blessings of the Temple,” </a:t>
            </a:r>
            <a:r>
              <a:rPr lang="en-US" i="1" dirty="0">
                <a:solidFill>
                  <a:schemeClr val="bg1"/>
                </a:solidFill>
                <a:latin typeface="Calibri" panose="020F0502020204030204" pitchFamily="34" charset="0"/>
                <a:cs typeface="Calibri" panose="020F0502020204030204" pitchFamily="34" charset="0"/>
              </a:rPr>
              <a:t>Liahona</a:t>
            </a:r>
            <a:r>
              <a:rPr lang="en-US" dirty="0">
                <a:solidFill>
                  <a:schemeClr val="bg1"/>
                </a:solidFill>
                <a:latin typeface="Calibri" panose="020F0502020204030204" pitchFamily="34" charset="0"/>
                <a:cs typeface="Calibri" panose="020F0502020204030204" pitchFamily="34" charset="0"/>
              </a:rPr>
              <a:t>, Oct. 2010, 41)</a:t>
            </a:r>
          </a:p>
        </p:txBody>
      </p:sp>
      <p:grpSp>
        <p:nvGrpSpPr>
          <p:cNvPr id="5" name="Group 4"/>
          <p:cNvGrpSpPr/>
          <p:nvPr/>
        </p:nvGrpSpPr>
        <p:grpSpPr>
          <a:xfrm>
            <a:off x="6384981" y="361992"/>
            <a:ext cx="627527" cy="751114"/>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0" name="Group 9"/>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11" name="Group 10"/>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spTree>
    <p:extLst>
      <p:ext uri="{BB962C8B-B14F-4D97-AF65-F5344CB8AC3E}">
        <p14:creationId xmlns:p14="http://schemas.microsoft.com/office/powerpoint/2010/main" val="2634159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Rectangle 1"/>
          <p:cNvSpPr/>
          <p:nvPr/>
        </p:nvSpPr>
        <p:spPr>
          <a:xfrm>
            <a:off x="0" y="0"/>
            <a:ext cx="6096000" cy="2308324"/>
          </a:xfrm>
          <a:prstGeom prst="rect">
            <a:avLst/>
          </a:prstGeom>
          <a:ln>
            <a:solidFill>
              <a:schemeClr val="tx1"/>
            </a:solidFill>
          </a:ln>
        </p:spPr>
        <p:txBody>
          <a:bodyPr>
            <a:spAutoFit/>
          </a:bodyPr>
          <a:lstStyle/>
          <a:p>
            <a:r>
              <a:rPr lang="en-US" sz="1200" b="1" i="0" dirty="0">
                <a:effectLst/>
                <a:latin typeface="Calibri" panose="020F0502020204030204" pitchFamily="34" charset="0"/>
              </a:rPr>
              <a:t>The book of Ezra </a:t>
            </a:r>
            <a:r>
              <a:rPr lang="en-US" sz="1200" b="0" i="0" dirty="0">
                <a:effectLst/>
                <a:latin typeface="Calibri" panose="020F0502020204030204" pitchFamily="34" charset="0"/>
              </a:rPr>
              <a:t>contains also an introductory section (</a:t>
            </a:r>
            <a:r>
              <a:rPr lang="en-US" sz="1200" b="0" i="0" u="none" strike="noStrike" dirty="0">
                <a:effectLst/>
                <a:latin typeface="Calibri" panose="020F0502020204030204" pitchFamily="34" charset="0"/>
              </a:rPr>
              <a:t>Ezra 1–6</a:t>
            </a:r>
            <a:r>
              <a:rPr lang="en-US" sz="1200" b="0" i="0" dirty="0">
                <a:effectLst/>
                <a:latin typeface="Calibri" panose="020F0502020204030204" pitchFamily="34" charset="0"/>
              </a:rPr>
              <a:t>) describing events that happened from 60 to 80 years before the arrival of Ezra in Jerusalem, that is, the decree of Cyrus, 537 </a:t>
            </a:r>
            <a:r>
              <a:rPr lang="en-US" sz="1200" b="0" i="0" cap="all" dirty="0">
                <a:effectLst/>
                <a:latin typeface="Calibri" panose="020F0502020204030204" pitchFamily="34" charset="0"/>
              </a:rPr>
              <a:t>B.C.</a:t>
            </a:r>
            <a:r>
              <a:rPr lang="en-US" sz="1200" b="0" i="0" dirty="0">
                <a:effectLst/>
                <a:latin typeface="Calibri" panose="020F0502020204030204" pitchFamily="34" charset="0"/>
              </a:rPr>
              <a:t>, and the return of Jews under Zerubbabel; the attempt to build the temple and the hindrances due to the Samaritans; the preaching of Haggai and Zechariah and the completion of the temple, 516 </a:t>
            </a:r>
            <a:r>
              <a:rPr lang="en-US" sz="1200" b="0" i="0" cap="all" dirty="0">
                <a:effectLst/>
                <a:latin typeface="Calibri" panose="020F0502020204030204" pitchFamily="34" charset="0"/>
              </a:rPr>
              <a:t>B.C.</a:t>
            </a:r>
            <a:r>
              <a:rPr lang="en-US" sz="1200" b="0" i="0" dirty="0">
                <a:effectLst/>
                <a:latin typeface="Calibri" panose="020F0502020204030204" pitchFamily="34" charset="0"/>
              </a:rPr>
              <a:t> There is no record in the book of any events between this date and the mission of Ezra.</a:t>
            </a:r>
          </a:p>
          <a:p>
            <a:endParaRPr lang="en-US" sz="1200" dirty="0">
              <a:latin typeface="Calibri" panose="020F0502020204030204" pitchFamily="34" charset="0"/>
            </a:endParaRPr>
          </a:p>
          <a:p>
            <a:r>
              <a:rPr lang="en-US" sz="1200" dirty="0">
                <a:latin typeface="Calibri" panose="020F0502020204030204" pitchFamily="34" charset="0"/>
              </a:rPr>
              <a:t>Religious values in the book of Ezra are found in the teaching that (1) the promises of the Lord through His prophets shall all be fulfilled (Ezra 1:1; see also Jer. 25:13; 29:10; D&amp;C 1:37–38; 5:20); (2) discipline and patience are born of disappointment, as one expectation after another was frustrated; (3) there is eternal significance in everyday life; (4) preparation is needed for the rule of Messiah, the law being the schoolmaster to bring men to Christ.</a:t>
            </a:r>
          </a:p>
        </p:txBody>
      </p:sp>
      <p:pic>
        <p:nvPicPr>
          <p:cNvPr id="7" name="Picture 12" descr="http://www.iranchamber.com/history/cyrus/images/cyrus_portra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048000" y="2711983"/>
            <a:ext cx="2857500" cy="39052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96000" y="0"/>
            <a:ext cx="6096000" cy="6217087"/>
          </a:xfrm>
          <a:prstGeom prst="rect">
            <a:avLst/>
          </a:prstGeom>
          <a:ln>
            <a:solidFill>
              <a:schemeClr val="tx1"/>
            </a:solidFill>
          </a:ln>
        </p:spPr>
        <p:txBody>
          <a:bodyPr>
            <a:spAutoFit/>
          </a:bodyPr>
          <a:lstStyle/>
          <a:p>
            <a:r>
              <a:rPr lang="en-US" sz="1400" b="1" i="0" dirty="0">
                <a:effectLst/>
                <a:latin typeface="Calibri" panose="020F0502020204030204" pitchFamily="34" charset="0"/>
              </a:rPr>
              <a:t>Folklore of Cyrus the Great:</a:t>
            </a:r>
          </a:p>
          <a:p>
            <a:r>
              <a:rPr lang="en-US" sz="1200" b="0" i="0" dirty="0">
                <a:effectLst/>
                <a:latin typeface="Calibri" panose="020F0502020204030204" pitchFamily="34" charset="0"/>
              </a:rPr>
              <a:t>Cyrus was born to Cambyses I, King of Anshan and </a:t>
            </a:r>
            <a:r>
              <a:rPr lang="en-US" sz="1200" b="0" i="0" dirty="0" err="1">
                <a:effectLst/>
                <a:latin typeface="Calibri" panose="020F0502020204030204" pitchFamily="34" charset="0"/>
              </a:rPr>
              <a:t>Mandane</a:t>
            </a:r>
            <a:r>
              <a:rPr lang="en-US" sz="1200" b="0" i="0" dirty="0">
                <a:effectLst/>
                <a:latin typeface="Calibri" panose="020F0502020204030204" pitchFamily="34" charset="0"/>
              </a:rPr>
              <a:t>, daughter of </a:t>
            </a:r>
            <a:r>
              <a:rPr lang="en-US" sz="1200" b="0" i="0" dirty="0" err="1">
                <a:effectLst/>
                <a:latin typeface="Calibri" panose="020F0502020204030204" pitchFamily="34" charset="0"/>
              </a:rPr>
              <a:t>Astyages</a:t>
            </a:r>
            <a:r>
              <a:rPr lang="en-US" sz="1200" b="0" i="0" dirty="0">
                <a:effectLst/>
                <a:latin typeface="Calibri" panose="020F0502020204030204" pitchFamily="34" charset="0"/>
              </a:rPr>
              <a:t>, King of Media during the period of 600-599 BC or 576-575 BC. According to Herodotus, </a:t>
            </a:r>
            <a:r>
              <a:rPr lang="en-US" sz="1200" b="0" i="0" dirty="0" err="1">
                <a:effectLst/>
                <a:latin typeface="Calibri" panose="020F0502020204030204" pitchFamily="34" charset="0"/>
              </a:rPr>
              <a:t>Astyages</a:t>
            </a:r>
            <a:r>
              <a:rPr lang="en-US" sz="1200" b="0" i="0" dirty="0">
                <a:effectLst/>
                <a:latin typeface="Calibri" panose="020F0502020204030204" pitchFamily="34" charset="0"/>
              </a:rPr>
              <a:t> had two dreams in which a flood, and then a series of fruit bearing vines, emerged from her pelvis, and covered the entire kingdom. These were interpreted by his advisers as a foretelling that his grandson would one day rebel and supplant him as king. </a:t>
            </a:r>
            <a:r>
              <a:rPr lang="en-US" sz="1200" b="0" i="0" dirty="0" err="1">
                <a:effectLst/>
                <a:latin typeface="Calibri" panose="020F0502020204030204" pitchFamily="34" charset="0"/>
              </a:rPr>
              <a:t>Astyages</a:t>
            </a:r>
            <a:r>
              <a:rPr lang="en-US" sz="1200" b="0" i="0" dirty="0">
                <a:effectLst/>
                <a:latin typeface="Calibri" panose="020F0502020204030204" pitchFamily="34" charset="0"/>
              </a:rPr>
              <a:t> summoned his daughter </a:t>
            </a:r>
            <a:r>
              <a:rPr lang="en-US" sz="1200" b="0" i="0" dirty="0" err="1">
                <a:effectLst/>
                <a:latin typeface="Calibri" panose="020F0502020204030204" pitchFamily="34" charset="0"/>
              </a:rPr>
              <a:t>Mandane</a:t>
            </a:r>
            <a:r>
              <a:rPr lang="en-US" sz="1200" b="0" i="0" dirty="0">
                <a:effectLst/>
                <a:latin typeface="Calibri" panose="020F0502020204030204" pitchFamily="34" charset="0"/>
              </a:rPr>
              <a:t>, at the time pregnant with Cyrus, back to </a:t>
            </a:r>
            <a:r>
              <a:rPr lang="en-US" sz="1200" b="0" i="0" dirty="0" err="1">
                <a:effectLst/>
                <a:latin typeface="Calibri" panose="020F0502020204030204" pitchFamily="34" charset="0"/>
              </a:rPr>
              <a:t>Ectabana</a:t>
            </a:r>
            <a:r>
              <a:rPr lang="en-US" sz="1200" b="0" i="0" dirty="0">
                <a:effectLst/>
                <a:latin typeface="Calibri" panose="020F0502020204030204" pitchFamily="34" charset="0"/>
              </a:rPr>
              <a:t> to have the child killed. </a:t>
            </a:r>
            <a:r>
              <a:rPr lang="en-US" sz="1200" b="0" i="0" dirty="0" err="1">
                <a:effectLst/>
                <a:latin typeface="Calibri" panose="020F0502020204030204" pitchFamily="34" charset="0"/>
              </a:rPr>
              <a:t>Harpagus</a:t>
            </a:r>
            <a:r>
              <a:rPr lang="en-US" sz="1200" b="0" i="0" dirty="0">
                <a:effectLst/>
                <a:latin typeface="Calibri" panose="020F0502020204030204" pitchFamily="34" charset="0"/>
              </a:rPr>
              <a:t> delegated the task to </a:t>
            </a:r>
            <a:r>
              <a:rPr lang="en-US" sz="1200" b="0" i="0" dirty="0" err="1">
                <a:effectLst/>
                <a:latin typeface="Calibri" panose="020F0502020204030204" pitchFamily="34" charset="0"/>
              </a:rPr>
              <a:t>Mithradates</a:t>
            </a:r>
            <a:r>
              <a:rPr lang="en-US" sz="1200" b="0" i="0" dirty="0">
                <a:effectLst/>
                <a:latin typeface="Calibri" panose="020F0502020204030204" pitchFamily="34" charset="0"/>
              </a:rPr>
              <a:t>, one of the shepherds of </a:t>
            </a:r>
            <a:r>
              <a:rPr lang="en-US" sz="1200" b="0" i="0" dirty="0" err="1">
                <a:effectLst/>
                <a:latin typeface="Calibri" panose="020F0502020204030204" pitchFamily="34" charset="0"/>
              </a:rPr>
              <a:t>Astyages</a:t>
            </a:r>
            <a:r>
              <a:rPr lang="en-US" sz="1200" b="0" i="0" dirty="0">
                <a:effectLst/>
                <a:latin typeface="Calibri" panose="020F0502020204030204" pitchFamily="34" charset="0"/>
              </a:rPr>
              <a:t>, who raised the child and passed off his stillborn son to </a:t>
            </a:r>
            <a:r>
              <a:rPr lang="en-US" sz="1200" b="0" i="0" dirty="0" err="1">
                <a:effectLst/>
                <a:latin typeface="Calibri" panose="020F0502020204030204" pitchFamily="34" charset="0"/>
              </a:rPr>
              <a:t>Harpagus</a:t>
            </a:r>
            <a:r>
              <a:rPr lang="en-US" sz="1200" b="0" i="0" dirty="0">
                <a:effectLst/>
                <a:latin typeface="Calibri" panose="020F0502020204030204" pitchFamily="34" charset="0"/>
              </a:rPr>
              <a:t> as the dead infant Cyrus</a:t>
            </a:r>
            <a:r>
              <a:rPr lang="en-US" sz="1200" baseline="30000" dirty="0">
                <a:latin typeface="Calibri" panose="020F0502020204030204" pitchFamily="34" charset="0"/>
              </a:rPr>
              <a:t>.</a:t>
            </a:r>
            <a:r>
              <a:rPr lang="en-US" sz="1200" dirty="0">
                <a:latin typeface="Calibri" panose="020F0502020204030204" pitchFamily="34" charset="0"/>
              </a:rPr>
              <a:t> </a:t>
            </a:r>
            <a:r>
              <a:rPr lang="en-US" sz="1200" b="0" i="0" dirty="0">
                <a:effectLst/>
                <a:latin typeface="Calibri" panose="020F0502020204030204" pitchFamily="34" charset="0"/>
              </a:rPr>
              <a:t>Cyrus lived in secrecy, but when he reached the age of 10, during a childhood game, he had the son of a nobleman beaten when he refused to obey Cyrus's commands. As it was unheard of for the son of a shepherd to commit such an act, </a:t>
            </a:r>
            <a:r>
              <a:rPr lang="en-US" sz="1200" b="0" i="0" dirty="0" err="1">
                <a:effectLst/>
                <a:latin typeface="Calibri" panose="020F0502020204030204" pitchFamily="34" charset="0"/>
              </a:rPr>
              <a:t>Astyages</a:t>
            </a:r>
            <a:r>
              <a:rPr lang="en-US" sz="1200" b="0" i="0" dirty="0">
                <a:effectLst/>
                <a:latin typeface="Calibri" panose="020F0502020204030204" pitchFamily="34" charset="0"/>
              </a:rPr>
              <a:t> had the boy brought to his court, and interviewed him and his adopted father. Upon the shepherd's confession, </a:t>
            </a:r>
            <a:r>
              <a:rPr lang="en-US" sz="1200" b="0" i="0" dirty="0" err="1">
                <a:effectLst/>
                <a:latin typeface="Calibri" panose="020F0502020204030204" pitchFamily="34" charset="0"/>
              </a:rPr>
              <a:t>Astyages</a:t>
            </a:r>
            <a:r>
              <a:rPr lang="en-US" sz="1200" b="0" i="0" dirty="0">
                <a:effectLst/>
                <a:latin typeface="Calibri" panose="020F0502020204030204" pitchFamily="34" charset="0"/>
              </a:rPr>
              <a:t> sent Cyrus back to Persia to live with his biological parents. However, </a:t>
            </a:r>
            <a:r>
              <a:rPr lang="en-US" sz="1200" b="0" i="0" dirty="0" err="1">
                <a:effectLst/>
                <a:latin typeface="Calibri" panose="020F0502020204030204" pitchFamily="34" charset="0"/>
              </a:rPr>
              <a:t>Astyages</a:t>
            </a:r>
            <a:r>
              <a:rPr lang="en-US" sz="1200" b="0" i="0" dirty="0">
                <a:effectLst/>
                <a:latin typeface="Calibri" panose="020F0502020204030204" pitchFamily="34" charset="0"/>
              </a:rPr>
              <a:t> summoned the son of </a:t>
            </a:r>
            <a:r>
              <a:rPr lang="en-US" sz="1200" b="0" i="0" dirty="0" err="1">
                <a:effectLst/>
                <a:latin typeface="Calibri" panose="020F0502020204030204" pitchFamily="34" charset="0"/>
              </a:rPr>
              <a:t>Harpagus</a:t>
            </a:r>
            <a:r>
              <a:rPr lang="en-US" sz="1200" b="0" i="0" dirty="0">
                <a:effectLst/>
                <a:latin typeface="Calibri" panose="020F0502020204030204" pitchFamily="34" charset="0"/>
              </a:rPr>
              <a:t>, and in retribution, chopped him to pieces, roasted some portions while boiling others, and tricked his adviser into eating his child during a large banquet. Following the meal, </a:t>
            </a:r>
            <a:r>
              <a:rPr lang="en-US" sz="1200" b="0" i="0" dirty="0" err="1">
                <a:effectLst/>
                <a:latin typeface="Calibri" panose="020F0502020204030204" pitchFamily="34" charset="0"/>
              </a:rPr>
              <a:t>Astyages</a:t>
            </a:r>
            <a:r>
              <a:rPr lang="en-US" sz="1200" b="0" i="0" dirty="0">
                <a:effectLst/>
                <a:latin typeface="Calibri" panose="020F0502020204030204" pitchFamily="34" charset="0"/>
              </a:rPr>
              <a:t>' servants brought </a:t>
            </a:r>
            <a:r>
              <a:rPr lang="en-US" sz="1200" b="0" i="0" dirty="0" err="1">
                <a:effectLst/>
                <a:latin typeface="Calibri" panose="020F0502020204030204" pitchFamily="34" charset="0"/>
              </a:rPr>
              <a:t>Harpagus</a:t>
            </a:r>
            <a:r>
              <a:rPr lang="en-US" sz="1200" b="0" i="0" dirty="0">
                <a:effectLst/>
                <a:latin typeface="Calibri" panose="020F0502020204030204" pitchFamily="34" charset="0"/>
              </a:rPr>
              <a:t> the head, hands and feet of his son on platters, so he could realize his inadvertent cannibalism.</a:t>
            </a:r>
          </a:p>
          <a:p>
            <a:r>
              <a:rPr lang="en-US" sz="1200" b="0" i="0" dirty="0">
                <a:effectLst/>
                <a:latin typeface="Calibri" panose="020F0502020204030204" pitchFamily="34" charset="0"/>
              </a:rPr>
              <a:t>In another version, Cyrus was presented as the son of a poor family that worked in the Median court. These folk stories are, however, contradicted by Cyrus's own testimony, according to which he was preceded as king of Persia by his father, grandfather and great-grandfather.</a:t>
            </a:r>
            <a:r>
              <a:rPr lang="en-US" sz="1200" baseline="30000" dirty="0">
                <a:latin typeface="Calibri" panose="020F0502020204030204" pitchFamily="34" charset="0"/>
              </a:rPr>
              <a:t> </a:t>
            </a:r>
            <a:r>
              <a:rPr lang="en-US" sz="1200" b="0" i="0" dirty="0">
                <a:effectLst/>
                <a:latin typeface="Calibri" panose="020F0502020204030204" pitchFamily="34" charset="0"/>
              </a:rPr>
              <a:t>Upon his return, Cyrus married </a:t>
            </a:r>
            <a:r>
              <a:rPr lang="en-US" sz="1200" b="0" i="0" u="none" strike="noStrike" dirty="0" err="1">
                <a:effectLst/>
                <a:latin typeface="Calibri" panose="020F0502020204030204" pitchFamily="34" charset="0"/>
              </a:rPr>
              <a:t>Cassandane</a:t>
            </a:r>
            <a:r>
              <a:rPr lang="en-US" sz="1200" b="0" i="0" dirty="0">
                <a:effectLst/>
                <a:latin typeface="Calibri" panose="020F0502020204030204" pitchFamily="34" charset="0"/>
              </a:rPr>
              <a:t> who was an </a:t>
            </a:r>
            <a:r>
              <a:rPr lang="en-US" sz="1200" b="0" i="0" dirty="0" err="1">
                <a:effectLst/>
                <a:latin typeface="Calibri" panose="020F0502020204030204" pitchFamily="34" charset="0"/>
              </a:rPr>
              <a:t>Achaemenian</a:t>
            </a:r>
            <a:r>
              <a:rPr lang="en-US" sz="1200" b="0" i="0" dirty="0">
                <a:effectLst/>
                <a:latin typeface="Calibri" panose="020F0502020204030204" pitchFamily="34" charset="0"/>
              </a:rPr>
              <a:t> and the daughter of </a:t>
            </a:r>
            <a:r>
              <a:rPr lang="en-US" sz="1200" b="0" i="0" dirty="0" err="1">
                <a:effectLst/>
                <a:latin typeface="Calibri" panose="020F0502020204030204" pitchFamily="34" charset="0"/>
              </a:rPr>
              <a:t>Pharnaspes</a:t>
            </a:r>
            <a:r>
              <a:rPr lang="en-US" sz="1200" b="0" i="0" dirty="0">
                <a:effectLst/>
                <a:latin typeface="Calibri" panose="020F0502020204030204" pitchFamily="34" charset="0"/>
              </a:rPr>
              <a:t> who bore him two sons, </a:t>
            </a:r>
            <a:r>
              <a:rPr lang="en-US" sz="1200" b="0" i="0" u="none" strike="noStrike" dirty="0">
                <a:effectLst/>
                <a:latin typeface="Calibri" panose="020F0502020204030204" pitchFamily="34" charset="0"/>
              </a:rPr>
              <a:t>Cambyses II</a:t>
            </a:r>
            <a:r>
              <a:rPr lang="en-US" sz="1200" b="0" i="0" dirty="0">
                <a:effectLst/>
                <a:latin typeface="Calibri" panose="020F0502020204030204" pitchFamily="34" charset="0"/>
              </a:rPr>
              <a:t> and </a:t>
            </a:r>
            <a:r>
              <a:rPr lang="en-US" sz="1200" b="0" i="0" u="none" strike="noStrike" dirty="0" err="1">
                <a:effectLst/>
                <a:latin typeface="Calibri" panose="020F0502020204030204" pitchFamily="34" charset="0"/>
              </a:rPr>
              <a:t>Bardiya</a:t>
            </a:r>
            <a:r>
              <a:rPr lang="en-US" sz="1200" b="0" i="0" dirty="0">
                <a:effectLst/>
                <a:latin typeface="Calibri" panose="020F0502020204030204" pitchFamily="34" charset="0"/>
              </a:rPr>
              <a:t> along with three daughters, </a:t>
            </a:r>
            <a:r>
              <a:rPr lang="en-US" sz="1200" b="0" i="0" u="none" strike="noStrike" dirty="0" err="1">
                <a:effectLst/>
                <a:latin typeface="Calibri" panose="020F0502020204030204" pitchFamily="34" charset="0"/>
              </a:rPr>
              <a:t>Atossa</a:t>
            </a:r>
            <a:r>
              <a:rPr lang="en-US" sz="1200" b="0" i="0" dirty="0">
                <a:effectLst/>
                <a:latin typeface="Calibri" panose="020F0502020204030204" pitchFamily="34" charset="0"/>
              </a:rPr>
              <a:t>, </a:t>
            </a:r>
            <a:r>
              <a:rPr lang="en-US" sz="1200" b="0" i="0" u="none" strike="noStrike" dirty="0" err="1">
                <a:effectLst/>
                <a:latin typeface="Calibri" panose="020F0502020204030204" pitchFamily="34" charset="0"/>
              </a:rPr>
              <a:t>Artystone</a:t>
            </a:r>
            <a:r>
              <a:rPr lang="en-US" sz="1200" b="0" i="0" dirty="0">
                <a:effectLst/>
                <a:latin typeface="Calibri" panose="020F0502020204030204" pitchFamily="34" charset="0"/>
              </a:rPr>
              <a:t>, and Roxane.</a:t>
            </a:r>
            <a:r>
              <a:rPr lang="en-US" sz="1200" baseline="30000" dirty="0">
                <a:latin typeface="Calibri" panose="020F0502020204030204" pitchFamily="34" charset="0"/>
              </a:rPr>
              <a:t> </a:t>
            </a:r>
            <a:r>
              <a:rPr lang="en-US" sz="1200" b="0" i="0" dirty="0">
                <a:effectLst/>
                <a:latin typeface="Calibri" panose="020F0502020204030204" pitchFamily="34" charset="0"/>
              </a:rPr>
              <a:t>Cyrus and </a:t>
            </a:r>
            <a:r>
              <a:rPr lang="en-US" sz="1200" b="0" i="0" dirty="0" err="1">
                <a:effectLst/>
                <a:latin typeface="Calibri" panose="020F0502020204030204" pitchFamily="34" charset="0"/>
              </a:rPr>
              <a:t>Cassandane</a:t>
            </a:r>
            <a:r>
              <a:rPr lang="en-US" sz="1200" b="0" i="0" dirty="0">
                <a:effectLst/>
                <a:latin typeface="Calibri" panose="020F0502020204030204" pitchFamily="34" charset="0"/>
              </a:rPr>
              <a:t> were known to love each other very much - </a:t>
            </a:r>
            <a:r>
              <a:rPr lang="en-US" sz="1200" b="0" i="0" dirty="0" err="1">
                <a:effectLst/>
                <a:latin typeface="Calibri" panose="020F0502020204030204" pitchFamily="34" charset="0"/>
              </a:rPr>
              <a:t>Cassandane</a:t>
            </a:r>
            <a:r>
              <a:rPr lang="en-US" sz="1200" b="0" i="0" dirty="0">
                <a:effectLst/>
                <a:latin typeface="Calibri" panose="020F0502020204030204" pitchFamily="34" charset="0"/>
              </a:rPr>
              <a:t> said that she found it more bitter to leave Cyrus than to depart her life. After her death, Cyrus insisted on public mourning throughout the kingdom.</a:t>
            </a:r>
            <a:r>
              <a:rPr lang="en-US" sz="1200" baseline="30000" dirty="0">
                <a:latin typeface="Calibri" panose="020F0502020204030204" pitchFamily="34" charset="0"/>
              </a:rPr>
              <a:t> </a:t>
            </a:r>
            <a:r>
              <a:rPr lang="en-US" sz="1200" b="0" i="0" dirty="0">
                <a:effectLst/>
                <a:latin typeface="Calibri" panose="020F0502020204030204" pitchFamily="34" charset="0"/>
              </a:rPr>
              <a:t>The </a:t>
            </a:r>
            <a:r>
              <a:rPr lang="en-US" sz="1200" b="0" i="0" dirty="0" err="1">
                <a:effectLst/>
                <a:latin typeface="Calibri" panose="020F0502020204030204" pitchFamily="34" charset="0"/>
              </a:rPr>
              <a:t>Nabondius</a:t>
            </a:r>
            <a:r>
              <a:rPr lang="en-US" sz="1200" b="0" i="0" dirty="0">
                <a:effectLst/>
                <a:latin typeface="Calibri" panose="020F0502020204030204" pitchFamily="34" charset="0"/>
              </a:rPr>
              <a:t> Chronicle states that Babylonia mourned </a:t>
            </a:r>
            <a:r>
              <a:rPr lang="en-US" sz="1200" b="0" i="0" dirty="0" err="1">
                <a:effectLst/>
                <a:latin typeface="Calibri" panose="020F0502020204030204" pitchFamily="34" charset="0"/>
              </a:rPr>
              <a:t>Cassandane</a:t>
            </a:r>
            <a:r>
              <a:rPr lang="en-US" sz="1200" b="0" i="0" dirty="0">
                <a:effectLst/>
                <a:latin typeface="Calibri" panose="020F0502020204030204" pitchFamily="34" charset="0"/>
              </a:rPr>
              <a:t> for six days (identified from 21–26 March 538 BC).</a:t>
            </a:r>
            <a:r>
              <a:rPr lang="en-US" sz="1200" baseline="30000" dirty="0">
                <a:latin typeface="Calibri" panose="020F0502020204030204" pitchFamily="34" charset="0"/>
              </a:rPr>
              <a:t> </a:t>
            </a:r>
            <a:r>
              <a:rPr lang="en-US" sz="1200" b="0" i="0" dirty="0">
                <a:effectLst/>
                <a:latin typeface="Calibri" panose="020F0502020204030204" pitchFamily="34" charset="0"/>
              </a:rPr>
              <a:t>After his father's death, Cyrus inherited the Persian throne at </a:t>
            </a:r>
            <a:r>
              <a:rPr lang="en-US" sz="1200" b="0" i="0" u="none" strike="noStrike" dirty="0">
                <a:effectLst/>
                <a:latin typeface="Calibri" panose="020F0502020204030204" pitchFamily="34" charset="0"/>
              </a:rPr>
              <a:t>Pasargadae</a:t>
            </a:r>
            <a:r>
              <a:rPr lang="en-US" sz="1200" b="0" i="0" dirty="0">
                <a:effectLst/>
                <a:latin typeface="Calibri" panose="020F0502020204030204" pitchFamily="34" charset="0"/>
              </a:rPr>
              <a:t> which was a vassal of </a:t>
            </a:r>
            <a:r>
              <a:rPr lang="en-US" sz="1200" b="0" i="0" dirty="0" err="1">
                <a:effectLst/>
                <a:latin typeface="Calibri" panose="020F0502020204030204" pitchFamily="34" charset="0"/>
              </a:rPr>
              <a:t>Astyages</a:t>
            </a:r>
            <a:r>
              <a:rPr lang="en-US" sz="1200" b="0" i="0" dirty="0">
                <a:effectLst/>
                <a:latin typeface="Calibri" panose="020F0502020204030204" pitchFamily="34" charset="0"/>
              </a:rPr>
              <a:t>. It is also noted that </a:t>
            </a:r>
            <a:r>
              <a:rPr lang="en-US" sz="1200" b="0" i="0" u="none" strike="noStrike" dirty="0">
                <a:effectLst/>
                <a:latin typeface="Calibri" panose="020F0502020204030204" pitchFamily="34" charset="0"/>
              </a:rPr>
              <a:t>Strabo</a:t>
            </a:r>
            <a:r>
              <a:rPr lang="en-US" sz="1200" b="0" i="0" dirty="0">
                <a:effectLst/>
                <a:latin typeface="Calibri" panose="020F0502020204030204" pitchFamily="34" charset="0"/>
              </a:rPr>
              <a:t> has said that Cyrus was originally named </a:t>
            </a:r>
            <a:r>
              <a:rPr lang="en-US" sz="1200" b="0" i="0" dirty="0" err="1">
                <a:effectLst/>
                <a:latin typeface="Calibri" panose="020F0502020204030204" pitchFamily="34" charset="0"/>
              </a:rPr>
              <a:t>Agradates</a:t>
            </a:r>
            <a:r>
              <a:rPr lang="en-US" sz="1200" b="0" i="0" dirty="0">
                <a:effectLst/>
                <a:latin typeface="Calibri" panose="020F0502020204030204" pitchFamily="34" charset="0"/>
              </a:rPr>
              <a:t> by his stepparents; therefore, it is probable that, when reuniting with his original family, following the naming customs, Cyrus's father, </a:t>
            </a:r>
            <a:r>
              <a:rPr lang="en-US" sz="1200" b="0" i="0" u="none" strike="noStrike" dirty="0">
                <a:effectLst/>
                <a:latin typeface="Calibri" panose="020F0502020204030204" pitchFamily="34" charset="0"/>
              </a:rPr>
              <a:t>Cambyses I</a:t>
            </a:r>
            <a:r>
              <a:rPr lang="en-US" sz="1200" b="0" i="0" dirty="0">
                <a:effectLst/>
                <a:latin typeface="Calibri" panose="020F0502020204030204" pitchFamily="34" charset="0"/>
              </a:rPr>
              <a:t>, named him Cyrus after his grandfather, who was </a:t>
            </a:r>
            <a:r>
              <a:rPr lang="en-US" sz="1200" b="0" i="0" u="none" strike="noStrike" dirty="0">
                <a:effectLst/>
                <a:latin typeface="Calibri" panose="020F0502020204030204" pitchFamily="34" charset="0"/>
              </a:rPr>
              <a:t>Cyrus I.</a:t>
            </a:r>
          </a:p>
          <a:p>
            <a:r>
              <a:rPr lang="en-US" sz="1200" dirty="0">
                <a:latin typeface="Calibri" panose="020F0502020204030204" pitchFamily="34" charset="0"/>
              </a:rPr>
              <a:t>--</a:t>
            </a:r>
            <a:r>
              <a:rPr lang="en-US" sz="1200" b="0" i="0" u="none" strike="noStrike" dirty="0">
                <a:effectLst/>
                <a:latin typeface="Calibri" panose="020F0502020204030204" pitchFamily="34" charset="0"/>
              </a:rPr>
              <a:t>Wikipedia</a:t>
            </a:r>
            <a:endParaRPr lang="en-US" sz="1200" b="0" i="0" dirty="0">
              <a:effectLst/>
              <a:latin typeface="Calibri" panose="020F05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700159105"/>
              </p:ext>
            </p:extLst>
          </p:nvPr>
        </p:nvGraphicFramePr>
        <p:xfrm>
          <a:off x="228600" y="2535728"/>
          <a:ext cx="2628900" cy="4257760"/>
        </p:xfrm>
        <a:graphic>
          <a:graphicData uri="http://schemas.openxmlformats.org/drawingml/2006/table">
            <a:tbl>
              <a:tblPr>
                <a:tableStyleId>{5940675A-B579-460E-94D1-54222C63F5DA}</a:tableStyleId>
              </a:tblPr>
              <a:tblGrid>
                <a:gridCol w="1314450">
                  <a:extLst>
                    <a:ext uri="{9D8B030D-6E8A-4147-A177-3AD203B41FA5}">
                      <a16:colId xmlns:a16="http://schemas.microsoft.com/office/drawing/2014/main" val="20000"/>
                    </a:ext>
                  </a:extLst>
                </a:gridCol>
                <a:gridCol w="1314450">
                  <a:extLst>
                    <a:ext uri="{9D8B030D-6E8A-4147-A177-3AD203B41FA5}">
                      <a16:colId xmlns:a16="http://schemas.microsoft.com/office/drawing/2014/main" val="20001"/>
                    </a:ext>
                  </a:extLst>
                </a:gridCol>
              </a:tblGrid>
              <a:tr h="244298">
                <a:tc gridSpan="2">
                  <a:txBody>
                    <a:bodyPr/>
                    <a:lstStyle/>
                    <a:p>
                      <a:pPr algn="ctr" fontAlgn="t"/>
                      <a:r>
                        <a:rPr lang="en-US" sz="1300" u="none" strike="noStrike" dirty="0">
                          <a:effectLst/>
                          <a:latin typeface="Calibri" panose="020F0502020204030204" pitchFamily="34" charset="0"/>
                        </a:rPr>
                        <a:t>King of Persia--Cyrus</a:t>
                      </a:r>
                      <a:endParaRPr lang="en-US" sz="1300" dirty="0">
                        <a:effectLst/>
                      </a:endParaRPr>
                    </a:p>
                  </a:txBody>
                  <a:tcPr marL="67990" marR="67990" marT="33995" marB="33995"/>
                </a:tc>
                <a:tc hMerge="1">
                  <a:txBody>
                    <a:bodyPr/>
                    <a:lstStyle/>
                    <a:p>
                      <a:endParaRPr lang="en-US"/>
                    </a:p>
                  </a:txBody>
                  <a:tcPr/>
                </a:tc>
                <a:extLst>
                  <a:ext uri="{0D108BD9-81ED-4DB2-BD59-A6C34878D82A}">
                    <a16:rowId xmlns:a16="http://schemas.microsoft.com/office/drawing/2014/main" val="10000"/>
                  </a:ext>
                </a:extLst>
              </a:tr>
              <a:tr h="244298">
                <a:tc>
                  <a:txBody>
                    <a:bodyPr/>
                    <a:lstStyle/>
                    <a:p>
                      <a:pPr algn="l" fontAlgn="t"/>
                      <a:r>
                        <a:rPr lang="en-US" sz="1300" dirty="0">
                          <a:effectLst/>
                          <a:latin typeface="Calibri" panose="020F0502020204030204" pitchFamily="34" charset="0"/>
                        </a:rPr>
                        <a:t>Reign</a:t>
                      </a:r>
                    </a:p>
                  </a:txBody>
                  <a:tcPr marL="67990" marR="67990" marT="33995" marB="33995"/>
                </a:tc>
                <a:tc>
                  <a:txBody>
                    <a:bodyPr/>
                    <a:lstStyle/>
                    <a:p>
                      <a:pPr algn="l" fontAlgn="t"/>
                      <a:r>
                        <a:rPr lang="en-US" sz="1300" dirty="0">
                          <a:effectLst/>
                          <a:latin typeface="Calibri" panose="020F0502020204030204" pitchFamily="34" charset="0"/>
                        </a:rPr>
                        <a:t>559–530 BC</a:t>
                      </a:r>
                    </a:p>
                  </a:txBody>
                  <a:tcPr marL="67990" marR="67990" marT="33995" marB="33995"/>
                </a:tc>
                <a:extLst>
                  <a:ext uri="{0D108BD9-81ED-4DB2-BD59-A6C34878D82A}">
                    <a16:rowId xmlns:a16="http://schemas.microsoft.com/office/drawing/2014/main" val="10001"/>
                  </a:ext>
                </a:extLst>
              </a:tr>
              <a:tr h="244298">
                <a:tc>
                  <a:txBody>
                    <a:bodyPr/>
                    <a:lstStyle/>
                    <a:p>
                      <a:pPr algn="l" fontAlgn="t"/>
                      <a:r>
                        <a:rPr lang="en-US" sz="1300" dirty="0">
                          <a:effectLst/>
                          <a:latin typeface="Calibri" panose="020F0502020204030204" pitchFamily="34" charset="0"/>
                        </a:rPr>
                        <a:t>Predecessor</a:t>
                      </a:r>
                    </a:p>
                  </a:txBody>
                  <a:tcPr marL="67990" marR="67990" marT="33995" marB="33995"/>
                </a:tc>
                <a:tc>
                  <a:txBody>
                    <a:bodyPr/>
                    <a:lstStyle/>
                    <a:p>
                      <a:pPr algn="l" fontAlgn="t"/>
                      <a:r>
                        <a:rPr lang="en-US" sz="1300" u="none" strike="noStrike" dirty="0">
                          <a:effectLst/>
                          <a:latin typeface="Calibri" panose="020F0502020204030204" pitchFamily="34" charset="0"/>
                        </a:rPr>
                        <a:t>Cambyses I</a:t>
                      </a:r>
                      <a:endParaRPr lang="en-US" sz="1300" dirty="0">
                        <a:effectLst/>
                      </a:endParaRPr>
                    </a:p>
                  </a:txBody>
                  <a:tcPr marL="67990" marR="67990" marT="33995" marB="33995"/>
                </a:tc>
                <a:extLst>
                  <a:ext uri="{0D108BD9-81ED-4DB2-BD59-A6C34878D82A}">
                    <a16:rowId xmlns:a16="http://schemas.microsoft.com/office/drawing/2014/main" val="10002"/>
                  </a:ext>
                </a:extLst>
              </a:tr>
              <a:tr h="244298">
                <a:tc>
                  <a:txBody>
                    <a:bodyPr/>
                    <a:lstStyle/>
                    <a:p>
                      <a:pPr algn="l" fontAlgn="t"/>
                      <a:r>
                        <a:rPr lang="en-US" sz="1300" dirty="0">
                          <a:effectLst/>
                          <a:latin typeface="Calibri" panose="020F0502020204030204" pitchFamily="34" charset="0"/>
                        </a:rPr>
                        <a:t>Successor</a:t>
                      </a:r>
                    </a:p>
                  </a:txBody>
                  <a:tcPr marL="67990" marR="67990" marT="33995" marB="33995"/>
                </a:tc>
                <a:tc>
                  <a:txBody>
                    <a:bodyPr/>
                    <a:lstStyle/>
                    <a:p>
                      <a:pPr algn="l" fontAlgn="t"/>
                      <a:r>
                        <a:rPr lang="en-US" sz="1300" u="none" strike="noStrike" dirty="0">
                          <a:effectLst/>
                          <a:latin typeface="Calibri" panose="020F0502020204030204" pitchFamily="34" charset="0"/>
                        </a:rPr>
                        <a:t>Cambyses II</a:t>
                      </a:r>
                      <a:endParaRPr lang="en-US" sz="1300" dirty="0">
                        <a:effectLst/>
                      </a:endParaRPr>
                    </a:p>
                  </a:txBody>
                  <a:tcPr marL="67990" marR="67990" marT="33995" marB="33995"/>
                </a:tc>
                <a:extLst>
                  <a:ext uri="{0D108BD9-81ED-4DB2-BD59-A6C34878D82A}">
                    <a16:rowId xmlns:a16="http://schemas.microsoft.com/office/drawing/2014/main" val="10003"/>
                  </a:ext>
                </a:extLst>
              </a:tr>
              <a:tr h="244298">
                <a:tc gridSpan="2">
                  <a:txBody>
                    <a:bodyPr/>
                    <a:lstStyle/>
                    <a:p>
                      <a:pPr algn="ctr" fontAlgn="t"/>
                      <a:r>
                        <a:rPr lang="en-US" sz="1300" dirty="0">
                          <a:effectLst/>
                          <a:latin typeface="Calibri" panose="020F0502020204030204" pitchFamily="34" charset="0"/>
                        </a:rPr>
                        <a:t>King of </a:t>
                      </a:r>
                      <a:r>
                        <a:rPr lang="en-US" sz="1300" u="none" strike="noStrike" dirty="0">
                          <a:effectLst/>
                        </a:rPr>
                        <a:t>Media</a:t>
                      </a:r>
                      <a:endParaRPr lang="en-US" sz="1300" dirty="0">
                        <a:effectLst/>
                      </a:endParaRPr>
                    </a:p>
                  </a:txBody>
                  <a:tcPr marL="67990" marR="67990" marT="33995" marB="33995"/>
                </a:tc>
                <a:tc hMerge="1">
                  <a:txBody>
                    <a:bodyPr/>
                    <a:lstStyle/>
                    <a:p>
                      <a:endParaRPr lang="en-US"/>
                    </a:p>
                  </a:txBody>
                  <a:tcPr/>
                </a:tc>
                <a:extLst>
                  <a:ext uri="{0D108BD9-81ED-4DB2-BD59-A6C34878D82A}">
                    <a16:rowId xmlns:a16="http://schemas.microsoft.com/office/drawing/2014/main" val="10004"/>
                  </a:ext>
                </a:extLst>
              </a:tr>
              <a:tr h="244298">
                <a:tc>
                  <a:txBody>
                    <a:bodyPr/>
                    <a:lstStyle/>
                    <a:p>
                      <a:pPr algn="l" fontAlgn="t"/>
                      <a:r>
                        <a:rPr lang="en-US" sz="1300" dirty="0">
                          <a:effectLst/>
                          <a:latin typeface="Calibri" panose="020F0502020204030204" pitchFamily="34" charset="0"/>
                        </a:rPr>
                        <a:t>Reign</a:t>
                      </a:r>
                    </a:p>
                  </a:txBody>
                  <a:tcPr marL="67990" marR="67990" marT="33995" marB="33995"/>
                </a:tc>
                <a:tc>
                  <a:txBody>
                    <a:bodyPr/>
                    <a:lstStyle/>
                    <a:p>
                      <a:pPr algn="l" fontAlgn="t"/>
                      <a:r>
                        <a:rPr lang="en-US" sz="1300" dirty="0">
                          <a:effectLst/>
                          <a:latin typeface="Calibri" panose="020F0502020204030204" pitchFamily="34" charset="0"/>
                        </a:rPr>
                        <a:t>549–530 BC</a:t>
                      </a:r>
                    </a:p>
                  </a:txBody>
                  <a:tcPr marL="67990" marR="67990" marT="33995" marB="33995"/>
                </a:tc>
                <a:extLst>
                  <a:ext uri="{0D108BD9-81ED-4DB2-BD59-A6C34878D82A}">
                    <a16:rowId xmlns:a16="http://schemas.microsoft.com/office/drawing/2014/main" val="10005"/>
                  </a:ext>
                </a:extLst>
              </a:tr>
              <a:tr h="244298">
                <a:tc>
                  <a:txBody>
                    <a:bodyPr/>
                    <a:lstStyle/>
                    <a:p>
                      <a:pPr algn="l" fontAlgn="t"/>
                      <a:r>
                        <a:rPr lang="en-US" sz="1300" dirty="0">
                          <a:effectLst/>
                          <a:latin typeface="Calibri" panose="020F0502020204030204" pitchFamily="34" charset="0"/>
                        </a:rPr>
                        <a:t>Predecessor</a:t>
                      </a:r>
                    </a:p>
                  </a:txBody>
                  <a:tcPr marL="67990" marR="67990" marT="33995" marB="33995"/>
                </a:tc>
                <a:tc>
                  <a:txBody>
                    <a:bodyPr/>
                    <a:lstStyle/>
                    <a:p>
                      <a:pPr algn="l" fontAlgn="t"/>
                      <a:r>
                        <a:rPr lang="en-US" sz="1300" u="none" strike="noStrike" dirty="0" err="1">
                          <a:effectLst/>
                          <a:latin typeface="Calibri" panose="020F0502020204030204" pitchFamily="34" charset="0"/>
                        </a:rPr>
                        <a:t>Astyages</a:t>
                      </a:r>
                      <a:endParaRPr lang="en-US" sz="1300" dirty="0">
                        <a:effectLst/>
                      </a:endParaRPr>
                    </a:p>
                  </a:txBody>
                  <a:tcPr marL="67990" marR="67990" marT="33995" marB="33995"/>
                </a:tc>
                <a:extLst>
                  <a:ext uri="{0D108BD9-81ED-4DB2-BD59-A6C34878D82A}">
                    <a16:rowId xmlns:a16="http://schemas.microsoft.com/office/drawing/2014/main" val="10006"/>
                  </a:ext>
                </a:extLst>
              </a:tr>
              <a:tr h="244298">
                <a:tc>
                  <a:txBody>
                    <a:bodyPr/>
                    <a:lstStyle/>
                    <a:p>
                      <a:pPr algn="l" fontAlgn="t"/>
                      <a:r>
                        <a:rPr lang="en-US" sz="1300" dirty="0">
                          <a:effectLst/>
                          <a:latin typeface="Calibri" panose="020F0502020204030204" pitchFamily="34" charset="0"/>
                        </a:rPr>
                        <a:t>Successor</a:t>
                      </a:r>
                    </a:p>
                  </a:txBody>
                  <a:tcPr marL="67990" marR="67990" marT="33995" marB="33995"/>
                </a:tc>
                <a:tc>
                  <a:txBody>
                    <a:bodyPr/>
                    <a:lstStyle/>
                    <a:p>
                      <a:pPr algn="l" fontAlgn="t"/>
                      <a:r>
                        <a:rPr lang="en-US" sz="1300" u="none" strike="noStrike" dirty="0">
                          <a:effectLst/>
                          <a:latin typeface="Calibri" panose="020F0502020204030204" pitchFamily="34" charset="0"/>
                        </a:rPr>
                        <a:t>Cambyses II</a:t>
                      </a:r>
                      <a:endParaRPr lang="en-US" sz="1300" dirty="0">
                        <a:effectLst/>
                      </a:endParaRPr>
                    </a:p>
                  </a:txBody>
                  <a:tcPr marL="67990" marR="67990" marT="33995" marB="33995"/>
                </a:tc>
                <a:extLst>
                  <a:ext uri="{0D108BD9-81ED-4DB2-BD59-A6C34878D82A}">
                    <a16:rowId xmlns:a16="http://schemas.microsoft.com/office/drawing/2014/main" val="10007"/>
                  </a:ext>
                </a:extLst>
              </a:tr>
              <a:tr h="244298">
                <a:tc gridSpan="2">
                  <a:txBody>
                    <a:bodyPr/>
                    <a:lstStyle/>
                    <a:p>
                      <a:pPr algn="ctr" fontAlgn="t"/>
                      <a:r>
                        <a:rPr lang="en-US" sz="1300" u="none" strike="noStrike" dirty="0">
                          <a:effectLst/>
                          <a:latin typeface="Calibri" panose="020F0502020204030204" pitchFamily="34" charset="0"/>
                        </a:rPr>
                        <a:t>King of Lydia</a:t>
                      </a:r>
                      <a:endParaRPr lang="en-US" sz="1300" dirty="0">
                        <a:effectLst/>
                      </a:endParaRPr>
                    </a:p>
                  </a:txBody>
                  <a:tcPr marL="67990" marR="67990" marT="33995" marB="33995"/>
                </a:tc>
                <a:tc hMerge="1">
                  <a:txBody>
                    <a:bodyPr/>
                    <a:lstStyle/>
                    <a:p>
                      <a:endParaRPr lang="en-US"/>
                    </a:p>
                  </a:txBody>
                  <a:tcPr/>
                </a:tc>
                <a:extLst>
                  <a:ext uri="{0D108BD9-81ED-4DB2-BD59-A6C34878D82A}">
                    <a16:rowId xmlns:a16="http://schemas.microsoft.com/office/drawing/2014/main" val="10008"/>
                  </a:ext>
                </a:extLst>
              </a:tr>
              <a:tr h="244298">
                <a:tc>
                  <a:txBody>
                    <a:bodyPr/>
                    <a:lstStyle/>
                    <a:p>
                      <a:pPr algn="l" fontAlgn="t"/>
                      <a:r>
                        <a:rPr lang="en-US" sz="1300" dirty="0">
                          <a:effectLst/>
                          <a:latin typeface="Calibri" panose="020F0502020204030204" pitchFamily="34" charset="0"/>
                        </a:rPr>
                        <a:t>Reign</a:t>
                      </a:r>
                    </a:p>
                  </a:txBody>
                  <a:tcPr marL="67990" marR="67990" marT="33995" marB="33995"/>
                </a:tc>
                <a:tc>
                  <a:txBody>
                    <a:bodyPr/>
                    <a:lstStyle/>
                    <a:p>
                      <a:pPr algn="l" fontAlgn="t"/>
                      <a:r>
                        <a:rPr lang="en-US" sz="1300" dirty="0">
                          <a:effectLst/>
                          <a:latin typeface="Calibri" panose="020F0502020204030204" pitchFamily="34" charset="0"/>
                        </a:rPr>
                        <a:t>547–530 BC</a:t>
                      </a:r>
                    </a:p>
                  </a:txBody>
                  <a:tcPr marL="67990" marR="67990" marT="33995" marB="33995"/>
                </a:tc>
                <a:extLst>
                  <a:ext uri="{0D108BD9-81ED-4DB2-BD59-A6C34878D82A}">
                    <a16:rowId xmlns:a16="http://schemas.microsoft.com/office/drawing/2014/main" val="10009"/>
                  </a:ext>
                </a:extLst>
              </a:tr>
              <a:tr h="244298">
                <a:tc>
                  <a:txBody>
                    <a:bodyPr/>
                    <a:lstStyle/>
                    <a:p>
                      <a:pPr algn="l" fontAlgn="t"/>
                      <a:r>
                        <a:rPr lang="en-US" sz="1300" dirty="0">
                          <a:effectLst/>
                          <a:latin typeface="Calibri" panose="020F0502020204030204" pitchFamily="34" charset="0"/>
                        </a:rPr>
                        <a:t>Predecessor</a:t>
                      </a:r>
                    </a:p>
                  </a:txBody>
                  <a:tcPr marL="67990" marR="67990" marT="33995" marB="33995"/>
                </a:tc>
                <a:tc>
                  <a:txBody>
                    <a:bodyPr/>
                    <a:lstStyle/>
                    <a:p>
                      <a:pPr algn="l" fontAlgn="t"/>
                      <a:r>
                        <a:rPr lang="en-US" sz="1300" u="none" strike="noStrike" dirty="0">
                          <a:effectLst/>
                          <a:latin typeface="Calibri" panose="020F0502020204030204" pitchFamily="34" charset="0"/>
                        </a:rPr>
                        <a:t>Croesus</a:t>
                      </a:r>
                      <a:endParaRPr lang="en-US" sz="1300" dirty="0">
                        <a:effectLst/>
                      </a:endParaRPr>
                    </a:p>
                  </a:txBody>
                  <a:tcPr marL="67990" marR="67990" marT="33995" marB="33995"/>
                </a:tc>
                <a:extLst>
                  <a:ext uri="{0D108BD9-81ED-4DB2-BD59-A6C34878D82A}">
                    <a16:rowId xmlns:a16="http://schemas.microsoft.com/office/drawing/2014/main" val="10010"/>
                  </a:ext>
                </a:extLst>
              </a:tr>
              <a:tr h="244298">
                <a:tc>
                  <a:txBody>
                    <a:bodyPr/>
                    <a:lstStyle/>
                    <a:p>
                      <a:pPr algn="l" fontAlgn="t"/>
                      <a:r>
                        <a:rPr lang="en-US" sz="1300" dirty="0">
                          <a:effectLst/>
                          <a:latin typeface="Calibri" panose="020F0502020204030204" pitchFamily="34" charset="0"/>
                        </a:rPr>
                        <a:t>Successor</a:t>
                      </a:r>
                    </a:p>
                  </a:txBody>
                  <a:tcPr marL="67990" marR="67990" marT="33995" marB="33995"/>
                </a:tc>
                <a:tc>
                  <a:txBody>
                    <a:bodyPr/>
                    <a:lstStyle/>
                    <a:p>
                      <a:pPr algn="l" fontAlgn="t"/>
                      <a:r>
                        <a:rPr lang="en-US" sz="1300" u="none" strike="noStrike" dirty="0">
                          <a:effectLst/>
                          <a:latin typeface="Calibri" panose="020F0502020204030204" pitchFamily="34" charset="0"/>
                        </a:rPr>
                        <a:t>Cambyses II</a:t>
                      </a:r>
                      <a:endParaRPr lang="en-US" sz="1300" dirty="0">
                        <a:effectLst/>
                      </a:endParaRPr>
                    </a:p>
                  </a:txBody>
                  <a:tcPr marL="67990" marR="67990" marT="33995" marB="33995"/>
                </a:tc>
                <a:extLst>
                  <a:ext uri="{0D108BD9-81ED-4DB2-BD59-A6C34878D82A}">
                    <a16:rowId xmlns:a16="http://schemas.microsoft.com/office/drawing/2014/main" val="10011"/>
                  </a:ext>
                </a:extLst>
              </a:tr>
              <a:tr h="244298">
                <a:tc gridSpan="2">
                  <a:txBody>
                    <a:bodyPr/>
                    <a:lstStyle/>
                    <a:p>
                      <a:pPr algn="ctr" fontAlgn="t"/>
                      <a:r>
                        <a:rPr lang="en-US" sz="1300" u="none" strike="noStrike" dirty="0">
                          <a:effectLst/>
                          <a:latin typeface="Calibri" panose="020F0502020204030204" pitchFamily="34" charset="0"/>
                        </a:rPr>
                        <a:t>King of Babylon</a:t>
                      </a:r>
                      <a:endParaRPr lang="en-US" sz="1300" dirty="0">
                        <a:effectLst/>
                      </a:endParaRPr>
                    </a:p>
                  </a:txBody>
                  <a:tcPr marL="67990" marR="67990" marT="33995" marB="33995"/>
                </a:tc>
                <a:tc hMerge="1">
                  <a:txBody>
                    <a:bodyPr/>
                    <a:lstStyle/>
                    <a:p>
                      <a:endParaRPr lang="en-US"/>
                    </a:p>
                  </a:txBody>
                  <a:tcPr/>
                </a:tc>
                <a:extLst>
                  <a:ext uri="{0D108BD9-81ED-4DB2-BD59-A6C34878D82A}">
                    <a16:rowId xmlns:a16="http://schemas.microsoft.com/office/drawing/2014/main" val="10012"/>
                  </a:ext>
                </a:extLst>
              </a:tr>
              <a:tr h="244298">
                <a:tc>
                  <a:txBody>
                    <a:bodyPr/>
                    <a:lstStyle/>
                    <a:p>
                      <a:pPr algn="l" fontAlgn="t"/>
                      <a:r>
                        <a:rPr lang="en-US" sz="1300" dirty="0">
                          <a:effectLst/>
                          <a:latin typeface="Calibri" panose="020F0502020204030204" pitchFamily="34" charset="0"/>
                        </a:rPr>
                        <a:t>Reign</a:t>
                      </a:r>
                    </a:p>
                  </a:txBody>
                  <a:tcPr marL="67990" marR="67990" marT="33995" marB="33995"/>
                </a:tc>
                <a:tc>
                  <a:txBody>
                    <a:bodyPr/>
                    <a:lstStyle/>
                    <a:p>
                      <a:pPr algn="l" fontAlgn="t"/>
                      <a:r>
                        <a:rPr lang="en-US" sz="1300" dirty="0">
                          <a:effectLst/>
                          <a:latin typeface="Calibri" panose="020F0502020204030204" pitchFamily="34" charset="0"/>
                        </a:rPr>
                        <a:t>539–530 BC</a:t>
                      </a:r>
                    </a:p>
                  </a:txBody>
                  <a:tcPr marL="67990" marR="67990" marT="33995" marB="33995"/>
                </a:tc>
                <a:extLst>
                  <a:ext uri="{0D108BD9-81ED-4DB2-BD59-A6C34878D82A}">
                    <a16:rowId xmlns:a16="http://schemas.microsoft.com/office/drawing/2014/main" val="10013"/>
                  </a:ext>
                </a:extLst>
              </a:tr>
              <a:tr h="244298">
                <a:tc>
                  <a:txBody>
                    <a:bodyPr/>
                    <a:lstStyle/>
                    <a:p>
                      <a:pPr algn="l" fontAlgn="t"/>
                      <a:r>
                        <a:rPr lang="en-US" sz="1300" dirty="0">
                          <a:effectLst/>
                          <a:latin typeface="Calibri" panose="020F0502020204030204" pitchFamily="34" charset="0"/>
                        </a:rPr>
                        <a:t>Predecessor</a:t>
                      </a:r>
                    </a:p>
                  </a:txBody>
                  <a:tcPr marL="67990" marR="67990" marT="33995" marB="33995"/>
                </a:tc>
                <a:tc>
                  <a:txBody>
                    <a:bodyPr/>
                    <a:lstStyle/>
                    <a:p>
                      <a:pPr algn="l" fontAlgn="t"/>
                      <a:r>
                        <a:rPr lang="en-US" sz="1300" u="none" strike="noStrike" dirty="0">
                          <a:effectLst/>
                          <a:latin typeface="Calibri" panose="020F0502020204030204" pitchFamily="34" charset="0"/>
                        </a:rPr>
                        <a:t>Belshazzar</a:t>
                      </a:r>
                      <a:endParaRPr lang="en-US" sz="1300" dirty="0">
                        <a:effectLst/>
                      </a:endParaRPr>
                    </a:p>
                  </a:txBody>
                  <a:tcPr marL="67990" marR="67990" marT="33995" marB="33995"/>
                </a:tc>
                <a:extLst>
                  <a:ext uri="{0D108BD9-81ED-4DB2-BD59-A6C34878D82A}">
                    <a16:rowId xmlns:a16="http://schemas.microsoft.com/office/drawing/2014/main" val="10014"/>
                  </a:ext>
                </a:extLst>
              </a:tr>
              <a:tr h="244298">
                <a:tc>
                  <a:txBody>
                    <a:bodyPr/>
                    <a:lstStyle/>
                    <a:p>
                      <a:pPr algn="l" fontAlgn="t"/>
                      <a:r>
                        <a:rPr lang="en-US" sz="1300" dirty="0">
                          <a:effectLst/>
                          <a:latin typeface="Calibri" panose="020F0502020204030204" pitchFamily="34" charset="0"/>
                        </a:rPr>
                        <a:t>Successor</a:t>
                      </a:r>
                    </a:p>
                  </a:txBody>
                  <a:tcPr marL="67990" marR="67990" marT="33995" marB="33995"/>
                </a:tc>
                <a:tc>
                  <a:txBody>
                    <a:bodyPr/>
                    <a:lstStyle/>
                    <a:p>
                      <a:pPr algn="l" fontAlgn="t"/>
                      <a:r>
                        <a:rPr lang="en-US" sz="1300" u="none" strike="noStrike" dirty="0">
                          <a:effectLst/>
                          <a:latin typeface="Calibri" panose="020F0502020204030204" pitchFamily="34" charset="0"/>
                        </a:rPr>
                        <a:t>Cambyses II</a:t>
                      </a:r>
                      <a:endParaRPr lang="en-US" sz="1300" dirty="0">
                        <a:effectLst/>
                      </a:endParaRPr>
                    </a:p>
                  </a:txBody>
                  <a:tcPr marL="67990" marR="67990" marT="33995" marB="33995"/>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864431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628" y="0"/>
            <a:ext cx="6096000" cy="5816977"/>
          </a:xfrm>
          <a:prstGeom prst="rect">
            <a:avLst/>
          </a:prstGeom>
          <a:ln>
            <a:solidFill>
              <a:schemeClr val="tx1"/>
            </a:solidFill>
          </a:ln>
        </p:spPr>
        <p:txBody>
          <a:bodyPr>
            <a:spAutoFit/>
          </a:bodyPr>
          <a:lstStyle/>
          <a:p>
            <a:pPr fontAlgn="base"/>
            <a:r>
              <a:rPr lang="en-US" sz="1200" b="1" dirty="0">
                <a:latin typeface="Calibri" panose="020F0502020204030204" pitchFamily="34" charset="0"/>
              </a:rPr>
              <a:t>God inspires others:</a:t>
            </a:r>
            <a:endParaRPr lang="en-US" sz="1200" b="1" i="0" dirty="0">
              <a:effectLst/>
              <a:latin typeface="Calibri" panose="020F0502020204030204" pitchFamily="34" charset="0"/>
            </a:endParaRPr>
          </a:p>
          <a:p>
            <a:pPr fontAlgn="base"/>
            <a:endParaRPr lang="en-US" sz="1200" b="1" dirty="0">
              <a:latin typeface="Calibri" panose="020F0502020204030204" pitchFamily="34" charset="0"/>
            </a:endParaRPr>
          </a:p>
          <a:p>
            <a:pPr fontAlgn="base"/>
            <a:r>
              <a:rPr lang="en-US" sz="1200" b="1" i="0" dirty="0">
                <a:effectLst/>
                <a:latin typeface="Calibri" panose="020F0502020204030204" pitchFamily="34" charset="0"/>
              </a:rPr>
              <a:t>President Ezra Taft Benson on King Cyrus:</a:t>
            </a:r>
          </a:p>
          <a:p>
            <a:pPr fontAlgn="base"/>
            <a:r>
              <a:rPr lang="en-US" sz="1200" b="0" i="0" dirty="0">
                <a:effectLst/>
                <a:latin typeface="Calibri" panose="020F0502020204030204" pitchFamily="34" charset="0"/>
              </a:rPr>
              <a:t>“</a:t>
            </a:r>
            <a:r>
              <a:rPr lang="en-US" sz="1200" b="0" i="0" u="none" strike="noStrike" dirty="0">
                <a:effectLst/>
                <a:latin typeface="Calibri" panose="020F0502020204030204" pitchFamily="34" charset="0"/>
              </a:rPr>
              <a:t>God, the Father</a:t>
            </a:r>
            <a:r>
              <a:rPr lang="en-US" sz="1200" b="0" i="0" dirty="0">
                <a:effectLst/>
                <a:latin typeface="Calibri" panose="020F0502020204030204" pitchFamily="34" charset="0"/>
              </a:rPr>
              <a:t> of us all, uses the men of the earth, especially good men, to accomplish his purposes. It has been true in the past, it is true today, it will be true in the future” (</a:t>
            </a:r>
            <a:r>
              <a:rPr lang="en-US" sz="1200" b="0" i="0" u="none" strike="noStrike" dirty="0">
                <a:effectLst/>
                <a:latin typeface="Calibri" panose="020F0502020204030204" pitchFamily="34" charset="0"/>
              </a:rPr>
              <a:t>“Civic Standards for the Faithful Saints,”</a:t>
            </a:r>
            <a:r>
              <a:rPr lang="en-US" sz="1200" b="0" i="1" dirty="0">
                <a:effectLst/>
                <a:latin typeface="Calibri" panose="020F0502020204030204" pitchFamily="34" charset="0"/>
              </a:rPr>
              <a:t> Ensign,</a:t>
            </a:r>
            <a:r>
              <a:rPr lang="en-US" sz="1200" b="0" i="0" dirty="0">
                <a:effectLst/>
                <a:latin typeface="Calibri" panose="020F0502020204030204" pitchFamily="34" charset="0"/>
              </a:rPr>
              <a:t> July 1972, 59).</a:t>
            </a:r>
          </a:p>
          <a:p>
            <a:pPr fontAlgn="base"/>
            <a:endParaRPr lang="en-US" sz="1200" dirty="0">
              <a:latin typeface="Calibri" panose="020F0502020204030204" pitchFamily="34" charset="0"/>
            </a:endParaRPr>
          </a:p>
          <a:p>
            <a:pPr fontAlgn="base"/>
            <a:r>
              <a:rPr lang="en-US" sz="1200" b="1" i="0" dirty="0">
                <a:effectLst/>
                <a:latin typeface="Calibri" panose="020F0502020204030204" pitchFamily="34" charset="0"/>
              </a:rPr>
              <a:t>Elder Dallin H. Oaks </a:t>
            </a:r>
            <a:r>
              <a:rPr lang="en-US" sz="1200" b="0" i="0" dirty="0">
                <a:effectLst/>
                <a:latin typeface="Calibri" panose="020F0502020204030204" pitchFamily="34" charset="0"/>
              </a:rPr>
              <a:t>“No denomination—not even the restored Church—has a monopoly on the blessings of the Lord. He loves and blesses all of His children” (</a:t>
            </a:r>
            <a:r>
              <a:rPr lang="en-US" sz="1200" b="0" i="0" u="none" strike="noStrike" dirty="0">
                <a:effectLst/>
                <a:latin typeface="Calibri" panose="020F0502020204030204" pitchFamily="34" charset="0"/>
              </a:rPr>
              <a:t>“Miracles,”</a:t>
            </a:r>
            <a:r>
              <a:rPr lang="en-US" sz="1200" b="0" i="1" dirty="0">
                <a:effectLst/>
                <a:latin typeface="Calibri" panose="020F0502020204030204" pitchFamily="34" charset="0"/>
              </a:rPr>
              <a:t> Ensign,</a:t>
            </a:r>
            <a:r>
              <a:rPr lang="en-US" sz="1200" b="0" i="0" dirty="0">
                <a:effectLst/>
                <a:latin typeface="Calibri" panose="020F0502020204030204" pitchFamily="34" charset="0"/>
              </a:rPr>
              <a:t> June 2001, 12).</a:t>
            </a:r>
          </a:p>
          <a:p>
            <a:pPr fontAlgn="base"/>
            <a:endParaRPr lang="en-US" sz="1200" dirty="0">
              <a:latin typeface="Calibri" panose="020F0502020204030204" pitchFamily="34" charset="0"/>
            </a:endParaRPr>
          </a:p>
          <a:p>
            <a:pPr fontAlgn="base"/>
            <a:r>
              <a:rPr lang="en-US" sz="1200" b="1" dirty="0">
                <a:latin typeface="Calibri" panose="020F0502020204030204" pitchFamily="34" charset="0"/>
              </a:rPr>
              <a:t>Elder Robert D. Hales: </a:t>
            </a:r>
          </a:p>
          <a:p>
            <a:pPr fontAlgn="base"/>
            <a:r>
              <a:rPr lang="en-US" sz="1200" dirty="0">
                <a:latin typeface="Calibri" panose="020F0502020204030204" pitchFamily="34" charset="0"/>
              </a:rPr>
              <a:t>“While some were inspired to translate the Bible, others were inspired to prepare the means to publish it. By 1455 Johannes Gutenberg had invented a press with movable type, and the Bible was one of the first books he printed. For the first time it was possible to print multiple copies of the scriptures and at a cost many could afford.</a:t>
            </a:r>
          </a:p>
          <a:p>
            <a:pPr fontAlgn="base"/>
            <a:r>
              <a:rPr lang="en-US" sz="1200" dirty="0">
                <a:latin typeface="Calibri" panose="020F0502020204030204" pitchFamily="34" charset="0"/>
              </a:rPr>
              <a:t>“Meanwhile, the inspiration of God also rested upon explorers. In 1492 Christopher Columbus set out to find a new path to the Far East. Columbus was led by the hand of God in his journey. He said, ‘God gave me the faith, and afterwards the courage’ [quoted in Mark E. Petersen, </a:t>
            </a:r>
            <a:r>
              <a:rPr lang="en-US" sz="1200" i="1" dirty="0">
                <a:latin typeface="Calibri" panose="020F0502020204030204" pitchFamily="34" charset="0"/>
              </a:rPr>
              <a:t>The Great Prologue</a:t>
            </a:r>
            <a:r>
              <a:rPr lang="en-US" sz="1200" dirty="0">
                <a:latin typeface="Calibri" panose="020F0502020204030204" pitchFamily="34" charset="0"/>
              </a:rPr>
              <a:t> (1975), 29]” (“Preparations for the Restoration and the Second Coming: ‘My Hand Shall Be over Thee,’”</a:t>
            </a:r>
            <a:r>
              <a:rPr lang="en-US" sz="1200" i="1" dirty="0">
                <a:latin typeface="Calibri" panose="020F0502020204030204" pitchFamily="34" charset="0"/>
              </a:rPr>
              <a:t> Ensign</a:t>
            </a:r>
            <a:r>
              <a:rPr lang="en-US" sz="1200" dirty="0">
                <a:latin typeface="Calibri" panose="020F0502020204030204" pitchFamily="34" charset="0"/>
              </a:rPr>
              <a:t> or </a:t>
            </a:r>
            <a:r>
              <a:rPr lang="en-US" sz="1200" i="1" dirty="0">
                <a:latin typeface="Calibri" panose="020F0502020204030204" pitchFamily="34" charset="0"/>
              </a:rPr>
              <a:t>Liahona,</a:t>
            </a:r>
            <a:r>
              <a:rPr lang="en-US" sz="1200" dirty="0">
                <a:latin typeface="Calibri" panose="020F0502020204030204" pitchFamily="34" charset="0"/>
              </a:rPr>
              <a:t> Nov. 2005, 89).</a:t>
            </a:r>
          </a:p>
          <a:p>
            <a:pPr fontAlgn="base"/>
            <a:endParaRPr lang="en-US" sz="1200" dirty="0">
              <a:latin typeface="Calibri" panose="020F0502020204030204" pitchFamily="34" charset="0"/>
            </a:endParaRPr>
          </a:p>
          <a:p>
            <a:pPr fontAlgn="base"/>
            <a:r>
              <a:rPr lang="en-US" sz="1200" b="1" dirty="0">
                <a:latin typeface="Calibri" panose="020F0502020204030204" pitchFamily="34" charset="0"/>
              </a:rPr>
              <a:t>President Ezra Taft Benson:</a:t>
            </a:r>
          </a:p>
          <a:p>
            <a:pPr fontAlgn="base"/>
            <a:r>
              <a:rPr lang="en-US" sz="1200" dirty="0">
                <a:latin typeface="Calibri" panose="020F0502020204030204" pitchFamily="34" charset="0"/>
              </a:rPr>
              <a:t>“God inspired … Christopher Columbus, who testified that he was inspired in what he did.</a:t>
            </a:r>
          </a:p>
          <a:p>
            <a:pPr fontAlgn="base"/>
            <a:r>
              <a:rPr lang="en-US" sz="1200" dirty="0">
                <a:latin typeface="Calibri" panose="020F0502020204030204" pitchFamily="34" charset="0"/>
              </a:rPr>
              <a:t>“‘Our Lord,’ said Columbus, ‘unlocked my mind, sent me upon the sea, and gave me fire for the deed. Those who heard of my enterprise called it foolish, mocked me, and laughed. But who can doubt but that the Holy Ghost inspired me?’ (Jacob Wasserman, </a:t>
            </a:r>
            <a:r>
              <a:rPr lang="en-US" sz="1200" i="1" dirty="0">
                <a:latin typeface="Calibri" panose="020F0502020204030204" pitchFamily="34" charset="0"/>
              </a:rPr>
              <a:t>Columbus, Don Quixote of the Seas,</a:t>
            </a:r>
            <a:r>
              <a:rPr lang="en-US" sz="1200" dirty="0">
                <a:latin typeface="Calibri" panose="020F0502020204030204" pitchFamily="34" charset="0"/>
              </a:rPr>
              <a:t> pp. 19–20.)” (</a:t>
            </a:r>
            <a:r>
              <a:rPr lang="en-US" sz="1200" i="1" dirty="0">
                <a:latin typeface="Calibri" panose="020F0502020204030204" pitchFamily="34" charset="0"/>
              </a:rPr>
              <a:t>The Teachings of Ezra Taft Benson</a:t>
            </a:r>
            <a:r>
              <a:rPr lang="en-US" sz="1200" dirty="0">
                <a:latin typeface="Calibri" panose="020F0502020204030204" pitchFamily="34" charset="0"/>
              </a:rPr>
              <a:t> [1988], 577).</a:t>
            </a:r>
          </a:p>
          <a:p>
            <a:pPr fontAlgn="base"/>
            <a:endParaRPr lang="en-US" sz="1200" dirty="0">
              <a:latin typeface="Calibri" panose="020F0502020204030204" pitchFamily="34" charset="0"/>
            </a:endParaRPr>
          </a:p>
          <a:p>
            <a:pPr fontAlgn="base"/>
            <a:endParaRPr lang="en-US" sz="1200" b="0" i="0" dirty="0">
              <a:effectLst/>
              <a:latin typeface="Calibri" panose="020F0502020204030204" pitchFamily="34" charset="0"/>
            </a:endParaRPr>
          </a:p>
        </p:txBody>
      </p:sp>
      <p:sp>
        <p:nvSpPr>
          <p:cNvPr id="3" name="Rectangle 2"/>
          <p:cNvSpPr/>
          <p:nvPr/>
        </p:nvSpPr>
        <p:spPr>
          <a:xfrm>
            <a:off x="6879770" y="3212897"/>
            <a:ext cx="4528457" cy="2492990"/>
          </a:xfrm>
          <a:prstGeom prst="rect">
            <a:avLst/>
          </a:prstGeom>
          <a:ln>
            <a:solidFill>
              <a:schemeClr val="tx1"/>
            </a:solidFill>
          </a:ln>
        </p:spPr>
        <p:txBody>
          <a:bodyPr wrap="square">
            <a:spAutoFit/>
          </a:bodyPr>
          <a:lstStyle/>
          <a:p>
            <a:pPr fontAlgn="base"/>
            <a:r>
              <a:rPr lang="en-US" sz="1200" b="1" i="0" dirty="0">
                <a:solidFill>
                  <a:srgbClr val="333333"/>
                </a:solidFill>
                <a:effectLst/>
                <a:latin typeface="Calibri" panose="020F0502020204030204" pitchFamily="34" charset="0"/>
              </a:rPr>
              <a:t>Tomb of King Cyrus-</a:t>
            </a:r>
            <a:r>
              <a:rPr lang="en-US" sz="1200" b="0" i="0" dirty="0">
                <a:solidFill>
                  <a:srgbClr val="333333"/>
                </a:solidFill>
                <a:effectLst/>
                <a:latin typeface="Calibri" panose="020F0502020204030204" pitchFamily="34" charset="0"/>
              </a:rPr>
              <a:t>-</a:t>
            </a:r>
            <a:r>
              <a:rPr lang="en-US" sz="1200" dirty="0">
                <a:latin typeface="Calibri" panose="020F0502020204030204" pitchFamily="34" charset="0"/>
              </a:rPr>
              <a:t>This tomb of the great Persian ruler, Cyrus, was discovered in 1951 at the ruins of Pasargadae (south-central Iran). Over 2500 years old, the tomb is in decent condition, made of white limestone and stands a total of 36 feet high. The tomb itself is 18 feet high resting on a 6 level base, also 18 feet high. It was built like a Ziggurat with Ionian and Lydian features. There is a small entrance and double doors leading to a room with no windows which once contained the "golden sarcophagus" of Cyrus, it is now an empty shell. Five huge stones make up its roof, which was slanted (gabled) to shed heavy rains. These Nordic gables were the architectural style of lands far to the north. The inscription was seen and recorded by Plutarch in AD 90.</a:t>
            </a:r>
          </a:p>
          <a:p>
            <a:pPr fontAlgn="base"/>
            <a:r>
              <a:rPr lang="en-US" sz="1200" dirty="0">
                <a:latin typeface="Calibri" panose="020F0502020204030204" pitchFamily="34" charset="0"/>
              </a:rPr>
              <a:t>Biblehistory.com</a:t>
            </a:r>
          </a:p>
        </p:txBody>
      </p:sp>
      <p:pic>
        <p:nvPicPr>
          <p:cNvPr id="19460" name="Picture 4" descr="http://www.bible-history.com/empires/images/tomb_cyr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798" y="245178"/>
            <a:ext cx="3810000" cy="284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614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3046988"/>
          </a:xfrm>
          <a:prstGeom prst="rect">
            <a:avLst/>
          </a:prstGeom>
          <a:ln>
            <a:solidFill>
              <a:schemeClr val="tx1"/>
            </a:solidFill>
          </a:ln>
        </p:spPr>
        <p:txBody>
          <a:bodyPr>
            <a:spAutoFit/>
          </a:bodyPr>
          <a:lstStyle/>
          <a:p>
            <a:r>
              <a:rPr lang="en-US" sz="1200" b="1" dirty="0">
                <a:latin typeface="Calibri" panose="020F0502020204030204" pitchFamily="34" charset="0"/>
              </a:rPr>
              <a:t>Rebuilding the Temple:</a:t>
            </a:r>
          </a:p>
          <a:p>
            <a:r>
              <a:rPr lang="en-US" sz="1200" dirty="0">
                <a:latin typeface="Calibri" panose="020F0502020204030204" pitchFamily="34" charset="0"/>
              </a:rPr>
              <a:t>Following the Babylonian captivity, Cyrus the Persian king authorized the Jews to build a temple 60 cubits (90 feet) in height and breadth (Ezra 6:3; Josephus, </a:t>
            </a:r>
            <a:r>
              <a:rPr lang="en-US" sz="1200" i="1" dirty="0">
                <a:latin typeface="Calibri" panose="020F0502020204030204" pitchFamily="34" charset="0"/>
              </a:rPr>
              <a:t>Antiquities </a:t>
            </a:r>
            <a:r>
              <a:rPr lang="en-US" sz="1200" dirty="0">
                <a:latin typeface="Calibri" panose="020F0502020204030204" pitchFamily="34" charset="0"/>
              </a:rPr>
              <a:t>XI. 4, 6; cf. XV. 11, 1), in place of the one destroyed by Nebuchadnezzar in 500 B.C. The temple was probably begun about the second year after their return from captivity (537 B.C.?), but the Jews met difficulties, including much opposition from the Samaritans, and discontinued building. But in the second year of Darius the king (520 B.C.), the Lord gave word to the Jews to finish the sacred structure. The whole prophecy of Haggai is in relation to this project. </a:t>
            </a:r>
          </a:p>
          <a:p>
            <a:endParaRPr lang="en-US" sz="1200" b="1" dirty="0">
              <a:latin typeface="Calibri" panose="020F0502020204030204" pitchFamily="34" charset="0"/>
            </a:endParaRPr>
          </a:p>
          <a:p>
            <a:r>
              <a:rPr lang="en-US" sz="1200" b="1" dirty="0">
                <a:latin typeface="Calibri" panose="020F0502020204030204" pitchFamily="34" charset="0"/>
              </a:rPr>
              <a:t>The plan of Solomon’s temple </a:t>
            </a:r>
            <a:r>
              <a:rPr lang="en-US" sz="1200" dirty="0">
                <a:latin typeface="Calibri" panose="020F0502020204030204" pitchFamily="34" charset="0"/>
              </a:rPr>
              <a:t>was followed in general, but due to the poverty of the people, not on such a lavish scale. Many of the vessels used in the former temple were restored. (Ezra 1:7–11.) The Holy of Holies was empty, for the Ark of the Covenant disappeared when Nebuchadnezzar’s forces invaded Palestine.</a:t>
            </a:r>
          </a:p>
          <a:p>
            <a:r>
              <a:rPr lang="en-US" sz="1200" dirty="0">
                <a:latin typeface="Calibri" panose="020F0502020204030204" pitchFamily="34" charset="0"/>
              </a:rPr>
              <a:t>This temple, called after Zerubbabel, and sometimes known as the Second Temple, was completed in the sixth year of Darius, 515 B.C. (Ezra 3:8; Ezra 6:15.) Sidney B. Sperry </a:t>
            </a:r>
            <a:r>
              <a:rPr lang="en-US" sz="1200" i="1" dirty="0">
                <a:latin typeface="Calibri" panose="020F0502020204030204" pitchFamily="34" charset="0"/>
              </a:rPr>
              <a:t>Ancient Temples and Their Functions” </a:t>
            </a:r>
            <a:r>
              <a:rPr lang="en-US" sz="1200" dirty="0">
                <a:latin typeface="Calibri" panose="020F0502020204030204" pitchFamily="34" charset="0"/>
              </a:rPr>
              <a:t>Ensign Jan. 1972</a:t>
            </a:r>
          </a:p>
        </p:txBody>
      </p:sp>
      <p:graphicFrame>
        <p:nvGraphicFramePr>
          <p:cNvPr id="4" name="Table 3"/>
          <p:cNvGraphicFramePr>
            <a:graphicFrameLocks noGrp="1"/>
          </p:cNvGraphicFramePr>
          <p:nvPr>
            <p:extLst>
              <p:ext uri="{D42A27DB-BD31-4B8C-83A1-F6EECF244321}">
                <p14:modId xmlns:p14="http://schemas.microsoft.com/office/powerpoint/2010/main" val="3409368103"/>
              </p:ext>
            </p:extLst>
          </p:nvPr>
        </p:nvGraphicFramePr>
        <p:xfrm>
          <a:off x="6335480" y="480181"/>
          <a:ext cx="5334004" cy="2646923"/>
        </p:xfrm>
        <a:graphic>
          <a:graphicData uri="http://schemas.openxmlformats.org/drawingml/2006/table">
            <a:tbl>
              <a:tblPr firstRow="1" bandRow="1">
                <a:tableStyleId>{5940675A-B579-460E-94D1-54222C63F5DA}</a:tableStyleId>
              </a:tblPr>
              <a:tblGrid>
                <a:gridCol w="2667002">
                  <a:extLst>
                    <a:ext uri="{9D8B030D-6E8A-4147-A177-3AD203B41FA5}">
                      <a16:colId xmlns:a16="http://schemas.microsoft.com/office/drawing/2014/main" val="20000"/>
                    </a:ext>
                  </a:extLst>
                </a:gridCol>
                <a:gridCol w="2667002">
                  <a:extLst>
                    <a:ext uri="{9D8B030D-6E8A-4147-A177-3AD203B41FA5}">
                      <a16:colId xmlns:a16="http://schemas.microsoft.com/office/drawing/2014/main" val="20001"/>
                    </a:ext>
                  </a:extLst>
                </a:gridCol>
              </a:tblGrid>
              <a:tr h="370840">
                <a:tc>
                  <a:txBody>
                    <a:bodyPr/>
                    <a:lstStyle/>
                    <a:p>
                      <a:r>
                        <a:rPr lang="en-US" dirty="0">
                          <a:latin typeface="Calibri" panose="020F0502020204030204" pitchFamily="34" charset="0"/>
                        </a:rPr>
                        <a:t>Cyrus</a:t>
                      </a:r>
                    </a:p>
                  </a:txBody>
                  <a:tcPr/>
                </a:tc>
                <a:tc>
                  <a:txBody>
                    <a:bodyPr/>
                    <a:lstStyle/>
                    <a:p>
                      <a:r>
                        <a:rPr lang="en-US" dirty="0">
                          <a:latin typeface="Calibri" panose="020F0502020204030204" pitchFamily="34" charset="0"/>
                        </a:rPr>
                        <a:t>559-530 BC</a:t>
                      </a:r>
                    </a:p>
                  </a:txBody>
                  <a:tcPr/>
                </a:tc>
                <a:extLst>
                  <a:ext uri="{0D108BD9-81ED-4DB2-BD59-A6C34878D82A}">
                    <a16:rowId xmlns:a16="http://schemas.microsoft.com/office/drawing/2014/main" val="10000"/>
                  </a:ext>
                </a:extLst>
              </a:tr>
              <a:tr h="370840">
                <a:tc>
                  <a:txBody>
                    <a:bodyPr/>
                    <a:lstStyle/>
                    <a:p>
                      <a:r>
                        <a:rPr lang="en-US" sz="1800" kern="1200" dirty="0">
                          <a:effectLst/>
                          <a:latin typeface="Calibri" panose="020F0502020204030204" pitchFamily="34" charset="0"/>
                        </a:rPr>
                        <a:t>Cambyses II</a:t>
                      </a:r>
                      <a:endParaRPr lang="en-US" dirty="0"/>
                    </a:p>
                  </a:txBody>
                  <a:tcPr/>
                </a:tc>
                <a:tc>
                  <a:txBody>
                    <a:bodyPr/>
                    <a:lstStyle/>
                    <a:p>
                      <a:r>
                        <a:rPr lang="en-US" dirty="0">
                          <a:latin typeface="Calibri" panose="020F0502020204030204" pitchFamily="34" charset="0"/>
                        </a:rPr>
                        <a:t>530-522 BC</a:t>
                      </a:r>
                    </a:p>
                  </a:txBody>
                  <a:tcPr/>
                </a:tc>
                <a:extLst>
                  <a:ext uri="{0D108BD9-81ED-4DB2-BD59-A6C34878D82A}">
                    <a16:rowId xmlns:a16="http://schemas.microsoft.com/office/drawing/2014/main" val="10001"/>
                  </a:ext>
                </a:extLst>
              </a:tr>
              <a:tr h="4218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none" strike="noStrike" dirty="0" err="1">
                          <a:effectLst/>
                          <a:latin typeface="Calibri" panose="020F0502020204030204" pitchFamily="34" charset="0"/>
                        </a:rPr>
                        <a:t>Bardiya</a:t>
                      </a:r>
                      <a:endParaRPr lang="en-US" dirty="0"/>
                    </a:p>
                  </a:txBody>
                  <a:tcPr/>
                </a:tc>
                <a:tc>
                  <a:txBody>
                    <a:bodyPr/>
                    <a:lstStyle/>
                    <a:p>
                      <a:r>
                        <a:rPr lang="en-US" dirty="0">
                          <a:latin typeface="Calibri" panose="020F0502020204030204" pitchFamily="34" charset="0"/>
                        </a:rPr>
                        <a:t>522 BC</a:t>
                      </a:r>
                    </a:p>
                  </a:txBody>
                  <a:tcPr/>
                </a:tc>
                <a:extLst>
                  <a:ext uri="{0D108BD9-81ED-4DB2-BD59-A6C34878D82A}">
                    <a16:rowId xmlns:a16="http://schemas.microsoft.com/office/drawing/2014/main" val="10002"/>
                  </a:ext>
                </a:extLst>
              </a:tr>
              <a:tr h="370840">
                <a:tc>
                  <a:txBody>
                    <a:bodyPr/>
                    <a:lstStyle/>
                    <a:p>
                      <a:pPr algn="l" fontAlgn="t"/>
                      <a:r>
                        <a:rPr lang="en-US" u="none" strike="noStrike" dirty="0">
                          <a:effectLst/>
                          <a:latin typeface="Calibri" panose="020F0502020204030204" pitchFamily="34" charset="0"/>
                        </a:rPr>
                        <a:t>Darius I</a:t>
                      </a:r>
                      <a:endParaRPr lang="en-US" dirty="0">
                        <a:effectLst/>
                      </a:endParaRPr>
                    </a:p>
                  </a:txBody>
                  <a:tcPr/>
                </a:tc>
                <a:tc>
                  <a:txBody>
                    <a:bodyPr/>
                    <a:lstStyle/>
                    <a:p>
                      <a:r>
                        <a:rPr lang="en-US" dirty="0">
                          <a:latin typeface="Calibri" panose="020F0502020204030204" pitchFamily="34" charset="0"/>
                        </a:rPr>
                        <a:t>Sept. 522-</a:t>
                      </a:r>
                      <a:r>
                        <a:rPr lang="en-US" baseline="0" dirty="0"/>
                        <a:t> Oct. 486 BC</a:t>
                      </a:r>
                      <a:endParaRPr lang="en-US" dirty="0"/>
                    </a:p>
                  </a:txBody>
                  <a:tcPr/>
                </a:tc>
                <a:extLst>
                  <a:ext uri="{0D108BD9-81ED-4DB2-BD59-A6C34878D82A}">
                    <a16:rowId xmlns:a16="http://schemas.microsoft.com/office/drawing/2014/main" val="10003"/>
                  </a:ext>
                </a:extLst>
              </a:tr>
              <a:tr h="370840">
                <a:tc>
                  <a:txBody>
                    <a:bodyPr/>
                    <a:lstStyle/>
                    <a:p>
                      <a:pPr algn="l" fontAlgn="t"/>
                      <a:r>
                        <a:rPr lang="en-US" dirty="0">
                          <a:effectLst/>
                          <a:latin typeface="Calibri" panose="020F0502020204030204" pitchFamily="34" charset="0"/>
                        </a:rPr>
                        <a:t>Xerxes I</a:t>
                      </a:r>
                    </a:p>
                  </a:txBody>
                  <a:tcPr/>
                </a:tc>
                <a:tc>
                  <a:txBody>
                    <a:bodyPr/>
                    <a:lstStyle/>
                    <a:p>
                      <a:r>
                        <a:rPr lang="en-US" dirty="0">
                          <a:latin typeface="Calibri" panose="020F0502020204030204" pitchFamily="34" charset="0"/>
                        </a:rPr>
                        <a:t>486-465 BC</a:t>
                      </a:r>
                    </a:p>
                  </a:txBody>
                  <a:tcPr/>
                </a:tc>
                <a:extLst>
                  <a:ext uri="{0D108BD9-81ED-4DB2-BD59-A6C34878D82A}">
                    <a16:rowId xmlns:a16="http://schemas.microsoft.com/office/drawing/2014/main" val="10004"/>
                  </a:ext>
                </a:extLst>
              </a:tr>
              <a:tr h="370840">
                <a:tc>
                  <a:txBody>
                    <a:bodyPr/>
                    <a:lstStyle/>
                    <a:p>
                      <a:pPr algn="l" fontAlgn="t"/>
                      <a:r>
                        <a:rPr lang="en-US" dirty="0">
                          <a:effectLst/>
                          <a:latin typeface="Calibri" panose="020F0502020204030204" pitchFamily="34" charset="0"/>
                        </a:rPr>
                        <a:t>Artaxerxes II</a:t>
                      </a:r>
                    </a:p>
                  </a:txBody>
                  <a:tcPr/>
                </a:tc>
                <a:tc>
                  <a:txBody>
                    <a:bodyPr/>
                    <a:lstStyle/>
                    <a:p>
                      <a:r>
                        <a:rPr lang="en-US" dirty="0">
                          <a:latin typeface="Calibri" panose="020F0502020204030204" pitchFamily="34" charset="0"/>
                        </a:rPr>
                        <a:t>465-424 BC</a:t>
                      </a:r>
                    </a:p>
                  </a:txBody>
                  <a:tcPr/>
                </a:tc>
                <a:extLst>
                  <a:ext uri="{0D108BD9-81ED-4DB2-BD59-A6C34878D82A}">
                    <a16:rowId xmlns:a16="http://schemas.microsoft.com/office/drawing/2014/main" val="10005"/>
                  </a:ext>
                </a:extLst>
              </a:tr>
              <a:tr h="370840">
                <a:tc>
                  <a:txBody>
                    <a:bodyPr/>
                    <a:lstStyle/>
                    <a:p>
                      <a:pPr algn="l" fontAlgn="t"/>
                      <a:r>
                        <a:rPr lang="en-US" dirty="0">
                          <a:effectLst/>
                          <a:latin typeface="Calibri" panose="020F0502020204030204" pitchFamily="34" charset="0"/>
                        </a:rPr>
                        <a:t>Xerxes </a:t>
                      </a:r>
                      <a:r>
                        <a:rPr lang="en-US" i="0" dirty="0">
                          <a:effectLst/>
                        </a:rPr>
                        <a:t>II</a:t>
                      </a:r>
                      <a:endParaRPr lang="en-US" dirty="0">
                        <a:effectLst/>
                      </a:endParaRPr>
                    </a:p>
                  </a:txBody>
                  <a:tcPr/>
                </a:tc>
                <a:tc>
                  <a:txBody>
                    <a:bodyPr/>
                    <a:lstStyle/>
                    <a:p>
                      <a:r>
                        <a:rPr lang="en-US" dirty="0">
                          <a:latin typeface="Calibri" panose="020F0502020204030204" pitchFamily="34" charset="0"/>
                        </a:rPr>
                        <a:t>424 BC</a:t>
                      </a:r>
                    </a:p>
                  </a:txBody>
                  <a:tcPr/>
                </a:tc>
                <a:extLst>
                  <a:ext uri="{0D108BD9-81ED-4DB2-BD59-A6C34878D82A}">
                    <a16:rowId xmlns:a16="http://schemas.microsoft.com/office/drawing/2014/main" val="10006"/>
                  </a:ext>
                </a:extLst>
              </a:tr>
            </a:tbl>
          </a:graphicData>
        </a:graphic>
      </p:graphicFrame>
      <p:sp>
        <p:nvSpPr>
          <p:cNvPr id="5" name="TextBox 4"/>
          <p:cNvSpPr txBox="1"/>
          <p:nvPr/>
        </p:nvSpPr>
        <p:spPr>
          <a:xfrm>
            <a:off x="6335481" y="108858"/>
            <a:ext cx="5334004" cy="381000"/>
          </a:xfrm>
          <a:prstGeom prst="rect">
            <a:avLst/>
          </a:prstGeom>
          <a:noFill/>
          <a:ln w="19050">
            <a:solidFill>
              <a:schemeClr val="tx1"/>
            </a:solidFill>
          </a:ln>
        </p:spPr>
        <p:txBody>
          <a:bodyPr wrap="square" rtlCol="0">
            <a:spAutoFit/>
          </a:bodyPr>
          <a:lstStyle/>
          <a:p>
            <a:pPr algn="ctr"/>
            <a:r>
              <a:rPr lang="en-US" dirty="0">
                <a:latin typeface="Calibri" panose="020F0502020204030204" pitchFamily="34" charset="0"/>
              </a:rPr>
              <a:t>Kings of Persia</a:t>
            </a:r>
          </a:p>
        </p:txBody>
      </p:sp>
      <p:sp>
        <p:nvSpPr>
          <p:cNvPr id="6" name="Rectangle 5"/>
          <p:cNvSpPr/>
          <p:nvPr/>
        </p:nvSpPr>
        <p:spPr>
          <a:xfrm>
            <a:off x="0" y="3231654"/>
            <a:ext cx="8730343" cy="3231654"/>
          </a:xfrm>
          <a:prstGeom prst="rect">
            <a:avLst/>
          </a:prstGeom>
          <a:ln>
            <a:solidFill>
              <a:schemeClr val="tx1"/>
            </a:solidFill>
          </a:ln>
        </p:spPr>
        <p:txBody>
          <a:bodyPr wrap="square">
            <a:spAutoFit/>
          </a:bodyPr>
          <a:lstStyle/>
          <a:p>
            <a:r>
              <a:rPr lang="en-US" sz="1200" b="1" i="0" dirty="0">
                <a:effectLst/>
                <a:latin typeface="Calibri" panose="020F0502020204030204" pitchFamily="34" charset="0"/>
              </a:rPr>
              <a:t>The Samaritans:</a:t>
            </a:r>
          </a:p>
          <a:p>
            <a:r>
              <a:rPr lang="en-US" sz="1200" b="0" i="0" dirty="0">
                <a:effectLst/>
                <a:latin typeface="Calibri" panose="020F0502020204030204" pitchFamily="34" charset="0"/>
              </a:rPr>
              <a:t>The Torah (Pentateuch) is the only portion of the Bible which the Samaritans hold sacred. It is their sole guide and rule of life. Their version differs in many points from the Hebrew version. The other historic portions of the Hebrew Scriptures they regard as spurious, and especially resent the account given therein of their origin. They describe themselves as "Children of Israel," but trace their origin chiefly to the two sons of Joseph. They date their separation from the Jews from the time of Eli the priest, whom they regard as a usurper, he not having been of the priestly family of </a:t>
            </a:r>
            <a:r>
              <a:rPr lang="en-US" sz="1200" b="0" i="0" dirty="0" err="1">
                <a:effectLst/>
                <a:latin typeface="Calibri" panose="020F0502020204030204" pitchFamily="34" charset="0"/>
              </a:rPr>
              <a:t>Eleazar</a:t>
            </a:r>
            <a:r>
              <a:rPr lang="en-US" sz="1200" b="0" i="0" dirty="0">
                <a:effectLst/>
                <a:latin typeface="Calibri" panose="020F0502020204030204" pitchFamily="34" charset="0"/>
              </a:rPr>
              <a:t>, but a descendant of Thamar, Aaron's fourth son. According to the Samaritan Chronicle their high priests were true descendants of the sacredly appointed branch of the family until A.D. 1624, when the last male representative of the line died. Then, as it is recorded, "the consecration of Levites commenced;" sacrifices ceased to be offered up, and the ministrations were limited to such services as may legally be performed by them. (Source: </a:t>
            </a:r>
            <a:r>
              <a:rPr lang="en-US" sz="1200" b="0" i="1" u="none" strike="noStrike" dirty="0">
                <a:effectLst/>
                <a:latin typeface="Calibri" panose="020F0502020204030204" pitchFamily="34" charset="0"/>
              </a:rPr>
              <a:t>Picturesque Palestine</a:t>
            </a:r>
            <a:r>
              <a:rPr lang="en-US" sz="1200" b="0" i="0" u="none" strike="noStrike" dirty="0">
                <a:effectLst/>
                <a:latin typeface="Calibri" panose="020F0502020204030204" pitchFamily="34" charset="0"/>
              </a:rPr>
              <a:t>, vol. 2</a:t>
            </a:r>
            <a:r>
              <a:rPr lang="en-US" sz="1200" b="0" i="0" dirty="0">
                <a:effectLst/>
                <a:latin typeface="Calibri" panose="020F0502020204030204" pitchFamily="34" charset="0"/>
              </a:rPr>
              <a:t>, p. 16.)</a:t>
            </a:r>
          </a:p>
          <a:p>
            <a:endParaRPr lang="en-US" sz="1200" dirty="0">
              <a:latin typeface="Calibri" panose="020F0502020204030204" pitchFamily="34" charset="0"/>
            </a:endParaRPr>
          </a:p>
          <a:p>
            <a:r>
              <a:rPr lang="en-US" sz="1200" dirty="0">
                <a:latin typeface="Calibri" panose="020F0502020204030204" pitchFamily="34" charset="0"/>
              </a:rPr>
              <a:t>Within the veil [of the Samaritan synagogue] are preserved with jealous care, among other literary treasures, three very ancient copies of the Samaritan Pentateuch, one of which is said to have been written by </a:t>
            </a:r>
            <a:r>
              <a:rPr lang="en-US" sz="1200" dirty="0" err="1">
                <a:latin typeface="Calibri" panose="020F0502020204030204" pitchFamily="34" charset="0"/>
              </a:rPr>
              <a:t>Abishua</a:t>
            </a:r>
            <a:r>
              <a:rPr lang="en-US" sz="1200" dirty="0">
                <a:latin typeface="Calibri" panose="020F0502020204030204" pitchFamily="34" charset="0"/>
              </a:rPr>
              <a:t>, the great-grandson of Aaron. This celebrated Roll of the Law, which is probably of the third century of our era, is preserved in a cylindrical silver-gilt case, opening as a triptych does on two sets of hinges . . . .The roll itself is composed of prepared goat-skins twenty-five inches high and about fifteen feet wide; they are neatly joined together, but in many places have been torn and rather clumsily repaired with parchment of various qualities.  . . . A crimson satin cover, on which Samaritan inscriptions are embroidered in gold thread, envelopes the treasure. (Source: </a:t>
            </a:r>
            <a:r>
              <a:rPr lang="en-US" sz="1200" i="1" dirty="0">
                <a:latin typeface="Calibri" panose="020F0502020204030204" pitchFamily="34" charset="0"/>
              </a:rPr>
              <a:t>Picturesque Palestine</a:t>
            </a:r>
            <a:r>
              <a:rPr lang="en-US" sz="1200" dirty="0">
                <a:latin typeface="Calibri" panose="020F0502020204030204" pitchFamily="34" charset="0"/>
              </a:rPr>
              <a:t>, vol. 2, p. 16.)</a:t>
            </a:r>
          </a:p>
          <a:p>
            <a:r>
              <a:rPr lang="en-US" sz="1200" dirty="0">
                <a:latin typeface="Calibri" panose="020F0502020204030204" pitchFamily="34" charset="0"/>
              </a:rPr>
              <a:t>Life in the Holy Land. Com  </a:t>
            </a:r>
          </a:p>
        </p:txBody>
      </p:sp>
      <p:pic>
        <p:nvPicPr>
          <p:cNvPr id="13314" name="Picture 2" descr="http://www.lifeintheholyland.com/images/013_Ancient_copy_of_the_Samaritan_Pentateu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4405" y="3498427"/>
            <a:ext cx="2565079" cy="2968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30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55DC85-119F-E45F-95B4-DF56470DAD74}"/>
              </a:ext>
            </a:extLst>
          </p:cNvPr>
          <p:cNvSpPr txBox="1"/>
          <p:nvPr/>
        </p:nvSpPr>
        <p:spPr>
          <a:xfrm>
            <a:off x="109634" y="71354"/>
            <a:ext cx="3603950" cy="6001643"/>
          </a:xfrm>
          <a:prstGeom prst="rect">
            <a:avLst/>
          </a:prstGeom>
          <a:noFill/>
          <a:ln>
            <a:solidFill>
              <a:schemeClr val="tx1"/>
            </a:solidFill>
          </a:ln>
        </p:spPr>
        <p:txBody>
          <a:bodyPr wrap="square">
            <a:spAutoFit/>
          </a:bodyPr>
          <a:lstStyle/>
          <a:p>
            <a:r>
              <a:rPr lang="en-US" sz="1200" b="1" i="0" dirty="0">
                <a:effectLst/>
                <a:latin typeface="Calibri" panose="020F0502020204030204" pitchFamily="34" charset="0"/>
                <a:cs typeface="Calibri" panose="020F0502020204030204" pitchFamily="34" charset="0"/>
              </a:rPr>
              <a:t>King Artaxerxes </a:t>
            </a:r>
            <a:r>
              <a:rPr lang="en-US" sz="1200" b="0" i="0" dirty="0">
                <a:effectLst/>
                <a:latin typeface="Calibri" panose="020F0502020204030204" pitchFamily="34" charset="0"/>
                <a:cs typeface="Calibri" panose="020F0502020204030204" pitchFamily="34" charset="0"/>
              </a:rPr>
              <a:t>in the Bible is primarily Artaxerxes I, a Persian king who reigned from 465–424 BC and is featured in the books of Ezra and Nehemiah. He played a significant role in the post-exilic Jewish community by issuing decrees that permitted Ezra to return to Jerusalem and led religious restorations, and later allowed Nehemiah to rebuild the city walls.</a:t>
            </a:r>
            <a:endParaRPr lang="en-US" altLang="en-US" sz="1200" dirty="0">
              <a:latin typeface="Calibri" panose="020F0502020204030204" pitchFamily="34" charset="0"/>
              <a:cs typeface="Calibri" panose="020F0502020204030204" pitchFamily="34" charset="0"/>
            </a:endParaRPr>
          </a:p>
          <a:p>
            <a:pPr lvl="0" eaLnBrk="0" fontAlgn="base" hangingPunct="0">
              <a:spcBef>
                <a:spcPct val="0"/>
              </a:spcBef>
              <a:spcAft>
                <a:spcPct val="0"/>
              </a:spcAft>
              <a:buFontTx/>
              <a:buChar char="•"/>
            </a:pPr>
            <a:r>
              <a:rPr lang="en-US" altLang="en-US" sz="1200" b="1" dirty="0">
                <a:latin typeface="Calibri" panose="020F0502020204030204" pitchFamily="34" charset="0"/>
                <a:cs typeface="Calibri" panose="020F0502020204030204" pitchFamily="34" charset="0"/>
              </a:rPr>
              <a:t>Supporting Ezra:</a:t>
            </a:r>
            <a:r>
              <a:rPr lang="en-US" altLang="en-US" sz="1200" dirty="0">
                <a:latin typeface="Calibri" panose="020F0502020204030204" pitchFamily="34" charset="0"/>
                <a:cs typeface="Calibri" panose="020F0502020204030204" pitchFamily="34" charset="0"/>
              </a:rPr>
              <a:t> </a:t>
            </a:r>
          </a:p>
          <a:p>
            <a:pPr lvl="0" eaLnBrk="0" fontAlgn="base" hangingPunct="0">
              <a:spcBef>
                <a:spcPct val="0"/>
              </a:spcBef>
              <a:spcAft>
                <a:spcPct val="0"/>
              </a:spcAft>
            </a:pPr>
            <a:r>
              <a:rPr lang="en-US" altLang="en-US" sz="1200" dirty="0">
                <a:latin typeface="Calibri" panose="020F0502020204030204" pitchFamily="34" charset="0"/>
                <a:cs typeface="Calibri" panose="020F0502020204030204" pitchFamily="34" charset="0"/>
              </a:rPr>
              <a:t>In the seventh year of his reign, Artaxerxes I issued a decree that allowed Ezra, a priest and scribe, to lead a group of exiles back to Jerusalem. The decree granted Ezra authority to appoint magistrates and judges, teach the Law of God, and ensure the proper worship in the temple. </a:t>
            </a:r>
          </a:p>
          <a:p>
            <a:pPr lvl="0" eaLnBrk="0" fontAlgn="base" hangingPunct="0">
              <a:spcBef>
                <a:spcPct val="0"/>
              </a:spcBef>
              <a:spcAft>
                <a:spcPct val="0"/>
              </a:spcAft>
              <a:buFontTx/>
              <a:buChar char="•"/>
            </a:pPr>
            <a:r>
              <a:rPr lang="en-US" altLang="en-US" sz="1200" b="1" dirty="0">
                <a:latin typeface="Calibri" panose="020F0502020204030204" pitchFamily="34" charset="0"/>
                <a:cs typeface="Calibri" panose="020F0502020204030204" pitchFamily="34" charset="0"/>
              </a:rPr>
              <a:t>Supporting Nehemiah:</a:t>
            </a:r>
            <a:r>
              <a:rPr lang="en-US" altLang="en-US" sz="1200" dirty="0">
                <a:latin typeface="Calibri" panose="020F0502020204030204" pitchFamily="34" charset="0"/>
                <a:cs typeface="Calibri" panose="020F0502020204030204" pitchFamily="34" charset="0"/>
              </a:rPr>
              <a:t> </a:t>
            </a:r>
          </a:p>
          <a:p>
            <a:pPr lvl="0" eaLnBrk="0" fontAlgn="base" hangingPunct="0">
              <a:spcBef>
                <a:spcPct val="0"/>
              </a:spcBef>
              <a:spcAft>
                <a:spcPct val="0"/>
              </a:spcAft>
            </a:pPr>
            <a:r>
              <a:rPr lang="en-US" altLang="en-US" sz="1200" dirty="0">
                <a:latin typeface="Calibri" panose="020F0502020204030204" pitchFamily="34" charset="0"/>
                <a:cs typeface="Calibri" panose="020F0502020204030204" pitchFamily="34" charset="0"/>
              </a:rPr>
              <a:t>Later, in his twentieth year, Artaxerxes I granted Nehemiah, his cupbearer, permission to return to Jerusalem to rebuild the city walls. The king provided Nehemiah with letters for safe passage and resources needed for the construction. </a:t>
            </a:r>
          </a:p>
          <a:p>
            <a:pPr lvl="0" eaLnBrk="0" fontAlgn="base" hangingPunct="0">
              <a:spcBef>
                <a:spcPct val="0"/>
              </a:spcBef>
              <a:spcAft>
                <a:spcPct val="0"/>
              </a:spcAft>
              <a:buFontTx/>
              <a:buChar char="•"/>
            </a:pPr>
            <a:r>
              <a:rPr lang="en-US" altLang="en-US" sz="1200" b="1" dirty="0">
                <a:latin typeface="Calibri" panose="020F0502020204030204" pitchFamily="34" charset="0"/>
                <a:cs typeface="Calibri" panose="020F0502020204030204" pitchFamily="34" charset="0"/>
              </a:rPr>
              <a:t>Historical Context:</a:t>
            </a:r>
            <a:r>
              <a:rPr lang="en-US" altLang="en-US" sz="1200" dirty="0">
                <a:latin typeface="Calibri" panose="020F0502020204030204" pitchFamily="34" charset="0"/>
                <a:cs typeface="Calibri" panose="020F0502020204030204" pitchFamily="34" charset="0"/>
              </a:rPr>
              <a:t> </a:t>
            </a:r>
          </a:p>
          <a:p>
            <a:pPr lvl="0" eaLnBrk="0" fontAlgn="base" hangingPunct="0">
              <a:spcBef>
                <a:spcPct val="0"/>
              </a:spcBef>
              <a:spcAft>
                <a:spcPct val="0"/>
              </a:spcAft>
            </a:pPr>
            <a:r>
              <a:rPr lang="en-US" altLang="en-US" sz="1200" dirty="0">
                <a:latin typeface="Calibri" panose="020F0502020204030204" pitchFamily="34" charset="0"/>
                <a:cs typeface="Calibri" panose="020F0502020204030204" pitchFamily="34" charset="0"/>
              </a:rPr>
              <a:t>During his reign, Artaxerxes I also faced revolts, such as a major rebellion in Egypt, but ultimately maintained control of his vast empire. </a:t>
            </a:r>
          </a:p>
          <a:p>
            <a:pPr lvl="0" eaLnBrk="0" fontAlgn="base" hangingPunct="0">
              <a:spcBef>
                <a:spcPct val="0"/>
              </a:spcBef>
              <a:spcAft>
                <a:spcPct val="0"/>
              </a:spcAft>
              <a:buFontTx/>
              <a:buChar char="•"/>
            </a:pPr>
            <a:r>
              <a:rPr lang="en-US" altLang="en-US" sz="1200" b="1" dirty="0">
                <a:latin typeface="Calibri" panose="020F0502020204030204" pitchFamily="34" charset="0"/>
                <a:cs typeface="Calibri" panose="020F0502020204030204" pitchFamily="34" charset="0"/>
              </a:rPr>
              <a:t>Connection to the Book of Esther:</a:t>
            </a:r>
            <a:r>
              <a:rPr lang="en-US" altLang="en-US" sz="1200" dirty="0">
                <a:latin typeface="Calibri" panose="020F0502020204030204" pitchFamily="34" charset="0"/>
                <a:cs typeface="Calibri" panose="020F0502020204030204" pitchFamily="34" charset="0"/>
              </a:rPr>
              <a:t> </a:t>
            </a:r>
          </a:p>
          <a:p>
            <a:pPr lvl="0" eaLnBrk="0" fontAlgn="base" hangingPunct="0">
              <a:spcBef>
                <a:spcPct val="0"/>
              </a:spcBef>
              <a:spcAft>
                <a:spcPct val="0"/>
              </a:spcAft>
            </a:pPr>
            <a:r>
              <a:rPr lang="en-US" altLang="en-US" sz="1200" dirty="0">
                <a:latin typeface="Calibri" panose="020F0502020204030204" pitchFamily="34" charset="0"/>
                <a:cs typeface="Calibri" panose="020F0502020204030204" pitchFamily="34" charset="0"/>
              </a:rPr>
              <a:t>Some ancient sources, like the </a:t>
            </a:r>
            <a:r>
              <a:rPr lang="en-US" altLang="en-US" sz="1200" dirty="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Septuagint</a:t>
            </a:r>
            <a:r>
              <a:rPr lang="en-US" altLang="en-US" sz="1200" dirty="0">
                <a:latin typeface="Calibri" panose="020F0502020204030204" pitchFamily="34" charset="0"/>
                <a:cs typeface="Calibri" panose="020F0502020204030204" pitchFamily="34" charset="0"/>
              </a:rPr>
              <a:t> and Josephus, identify the </a:t>
            </a:r>
            <a:r>
              <a:rPr lang="en-US" altLang="en-US" sz="12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Ahasuerus</a:t>
            </a:r>
            <a:r>
              <a:rPr lang="en-US" altLang="en-US" sz="1200" dirty="0">
                <a:latin typeface="Calibri" panose="020F0502020204030204" pitchFamily="34" charset="0"/>
                <a:cs typeface="Calibri" panose="020F0502020204030204" pitchFamily="34" charset="0"/>
              </a:rPr>
              <a:t> mentioned in the book of Esther with Artaxerxes I, though this is not the prevailing modern view, which identifies Ahasuerus as Xerxes I. </a:t>
            </a:r>
          </a:p>
          <a:p>
            <a:endParaRPr lang="en-US" sz="1200" b="0" i="0" dirty="0">
              <a:effectLst/>
              <a:latin typeface="Calibri" panose="020F0502020204030204" pitchFamily="34" charset="0"/>
              <a:cs typeface="Calibri" panose="020F0502020204030204" pitchFamily="34" charset="0"/>
            </a:endParaRPr>
          </a:p>
          <a:p>
            <a:r>
              <a:rPr lang="en-US" sz="1200" b="0" i="0" dirty="0">
                <a:effectLst/>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3151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ignette1.wikia.nocookie.net/glee/images/8/80/Dark_Red_Background_by_Vik_for_Stuff.png/revision/latest?cb=201405292225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33486" y="165055"/>
            <a:ext cx="7543800" cy="1015663"/>
          </a:xfrm>
          <a:prstGeom prst="rect">
            <a:avLst/>
          </a:prstGeom>
          <a:noFill/>
        </p:spPr>
        <p:txBody>
          <a:bodyPr wrap="square" rtlCol="0">
            <a:spAutoFit/>
          </a:bodyPr>
          <a:lstStyle/>
          <a:p>
            <a:pPr algn="ctr"/>
            <a:r>
              <a:rPr lang="en-US" sz="6000" dirty="0">
                <a:solidFill>
                  <a:schemeClr val="bg1"/>
                </a:solidFill>
                <a:latin typeface="Calibri" panose="020F0502020204030204" pitchFamily="34" charset="0"/>
              </a:rPr>
              <a:t>Previously…</a:t>
            </a:r>
          </a:p>
        </p:txBody>
      </p:sp>
      <p:sp>
        <p:nvSpPr>
          <p:cNvPr id="5" name="TextBox 4">
            <a:extLst>
              <a:ext uri="{FF2B5EF4-FFF2-40B4-BE49-F238E27FC236}">
                <a16:creationId xmlns:a16="http://schemas.microsoft.com/office/drawing/2014/main" id="{0241406D-CC6B-042D-5CD6-49FDB5F2B70F}"/>
              </a:ext>
            </a:extLst>
          </p:cNvPr>
          <p:cNvSpPr txBox="1"/>
          <p:nvPr/>
        </p:nvSpPr>
        <p:spPr>
          <a:xfrm>
            <a:off x="419401" y="935002"/>
            <a:ext cx="6910331" cy="1938992"/>
          </a:xfrm>
          <a:prstGeom prst="rect">
            <a:avLst/>
          </a:prstGeom>
          <a:noFill/>
        </p:spPr>
        <p:txBody>
          <a:bodyPr wrap="square">
            <a:spAutoFit/>
          </a:bodyPr>
          <a:lstStyle/>
          <a:p>
            <a:r>
              <a:rPr lang="en-US" sz="2000" b="0" i="0" dirty="0">
                <a:solidFill>
                  <a:schemeClr val="bg1"/>
                </a:solidFill>
                <a:effectLst/>
                <a:latin typeface="Calibri" panose="020F0502020204030204" pitchFamily="34" charset="0"/>
                <a:cs typeface="Calibri" panose="020F0502020204030204" pitchFamily="34" charset="0"/>
              </a:rPr>
              <a:t>Around 605 BC Babylonians conquered Jerusalem and began deporting captive Jews to Babylon. </a:t>
            </a:r>
          </a:p>
          <a:p>
            <a:endParaRPr lang="en-US" sz="2000" dirty="0">
              <a:solidFill>
                <a:schemeClr val="bg1"/>
              </a:solidFill>
              <a:latin typeface="Calibri" panose="020F0502020204030204" pitchFamily="34" charset="0"/>
              <a:cs typeface="Calibri" panose="020F0502020204030204" pitchFamily="34" charset="0"/>
            </a:endParaRPr>
          </a:p>
          <a:p>
            <a:r>
              <a:rPr lang="en-US" sz="2000" b="0" i="0" dirty="0">
                <a:solidFill>
                  <a:schemeClr val="bg1"/>
                </a:solidFill>
                <a:effectLst/>
                <a:latin typeface="Calibri" panose="020F0502020204030204" pitchFamily="34" charset="0"/>
                <a:cs typeface="Calibri" panose="020F0502020204030204" pitchFamily="34" charset="0"/>
              </a:rPr>
              <a:t>In 587 BC, they destroyed the temple, and the deportations escalated. About 50 years later, Persia conquered Babylon under the command of King Cyrus.</a:t>
            </a:r>
            <a:endParaRPr lang="en-US" sz="2000" dirty="0">
              <a:solidFill>
                <a:schemeClr val="bg1"/>
              </a:solidFill>
              <a:latin typeface="Calibri" panose="020F0502020204030204" pitchFamily="34" charset="0"/>
              <a:cs typeface="Calibri" panose="020F0502020204030204" pitchFamily="34" charset="0"/>
            </a:endParaRPr>
          </a:p>
        </p:txBody>
      </p:sp>
      <p:pic>
        <p:nvPicPr>
          <p:cNvPr id="122" name="Picture 121">
            <a:extLst>
              <a:ext uri="{FF2B5EF4-FFF2-40B4-BE49-F238E27FC236}">
                <a16:creationId xmlns:a16="http://schemas.microsoft.com/office/drawing/2014/main" id="{75D4BCC3-DEA4-3F93-44B4-59125D2D567D}"/>
              </a:ext>
            </a:extLst>
          </p:cNvPr>
          <p:cNvPicPr>
            <a:picLocks noChangeAspect="1"/>
          </p:cNvPicPr>
          <p:nvPr/>
        </p:nvPicPr>
        <p:blipFill>
          <a:blip r:embed="rId3"/>
          <a:stretch>
            <a:fillRect/>
          </a:stretch>
        </p:blipFill>
        <p:spPr>
          <a:xfrm>
            <a:off x="7855027" y="1538383"/>
            <a:ext cx="3811678" cy="3781234"/>
          </a:xfrm>
          <a:prstGeom prst="rect">
            <a:avLst/>
          </a:prstGeom>
        </p:spPr>
      </p:pic>
      <p:pic>
        <p:nvPicPr>
          <p:cNvPr id="124" name="Picture 123">
            <a:extLst>
              <a:ext uri="{FF2B5EF4-FFF2-40B4-BE49-F238E27FC236}">
                <a16:creationId xmlns:a16="http://schemas.microsoft.com/office/drawing/2014/main" id="{CF35FFFD-0451-3B6D-2A27-B2D4420687E0}"/>
              </a:ext>
            </a:extLst>
          </p:cNvPr>
          <p:cNvPicPr>
            <a:picLocks noChangeAspect="1"/>
          </p:cNvPicPr>
          <p:nvPr/>
        </p:nvPicPr>
        <p:blipFill>
          <a:blip r:embed="rId4"/>
          <a:stretch>
            <a:fillRect/>
          </a:stretch>
        </p:blipFill>
        <p:spPr>
          <a:xfrm>
            <a:off x="1770764" y="2873994"/>
            <a:ext cx="4338893" cy="3504772"/>
          </a:xfrm>
          <a:prstGeom prst="rect">
            <a:avLst/>
          </a:prstGeom>
        </p:spPr>
      </p:pic>
    </p:spTree>
    <p:extLst>
      <p:ext uri="{BB962C8B-B14F-4D97-AF65-F5344CB8AC3E}">
        <p14:creationId xmlns:p14="http://schemas.microsoft.com/office/powerpoint/2010/main" val="115478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5175F-E452-4799-7502-A7A838736D46}"/>
            </a:ext>
          </a:extLst>
        </p:cNvPr>
        <p:cNvGrpSpPr/>
        <p:nvPr/>
      </p:nvGrpSpPr>
      <p:grpSpPr>
        <a:xfrm>
          <a:off x="0" y="0"/>
          <a:ext cx="0" cy="0"/>
          <a:chOff x="0" y="0"/>
          <a:chExt cx="0" cy="0"/>
        </a:xfrm>
      </p:grpSpPr>
      <p:pic>
        <p:nvPicPr>
          <p:cNvPr id="1026" name="Picture 2" descr="http://vignette1.wikia.nocookie.net/glee/images/8/80/Dark_Red_Background_by_Vik_for_Stuff.png/revision/latest?cb=20140529222547">
            <a:extLst>
              <a:ext uri="{FF2B5EF4-FFF2-40B4-BE49-F238E27FC236}">
                <a16:creationId xmlns:a16="http://schemas.microsoft.com/office/drawing/2014/main" id="{EB2B05A0-D7D3-EC5C-A30F-C59F26E1A7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3F2AB4D-42A8-7E83-6B77-BF277DD04F7B}"/>
              </a:ext>
            </a:extLst>
          </p:cNvPr>
          <p:cNvSpPr txBox="1"/>
          <p:nvPr/>
        </p:nvSpPr>
        <p:spPr>
          <a:xfrm>
            <a:off x="4027539" y="98954"/>
            <a:ext cx="7543800" cy="1015663"/>
          </a:xfrm>
          <a:prstGeom prst="rect">
            <a:avLst/>
          </a:prstGeom>
          <a:noFill/>
        </p:spPr>
        <p:txBody>
          <a:bodyPr wrap="square" rtlCol="0">
            <a:spAutoFit/>
          </a:bodyPr>
          <a:lstStyle/>
          <a:p>
            <a:pPr algn="r"/>
            <a:r>
              <a:rPr lang="en-US" sz="6000" dirty="0">
                <a:solidFill>
                  <a:schemeClr val="bg1"/>
                </a:solidFill>
                <a:latin typeface="Calibri" panose="020F0502020204030204" pitchFamily="34" charset="0"/>
              </a:rPr>
              <a:t>Babylonian Empire</a:t>
            </a:r>
          </a:p>
        </p:txBody>
      </p:sp>
      <p:pic>
        <p:nvPicPr>
          <p:cNvPr id="8194" name="Picture 2" descr="http://www.crystalinks.com/babylonmap.gif">
            <a:extLst>
              <a:ext uri="{FF2B5EF4-FFF2-40B4-BE49-F238E27FC236}">
                <a16:creationId xmlns:a16="http://schemas.microsoft.com/office/drawing/2014/main" id="{E822F409-D568-1DB4-FE87-2BF880CCC7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809" y="232994"/>
            <a:ext cx="3933825" cy="33909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8D5BBFFA-E0A2-21A4-4869-FC2A2909A6D1}"/>
              </a:ext>
            </a:extLst>
          </p:cNvPr>
          <p:cNvGrpSpPr/>
          <p:nvPr/>
        </p:nvGrpSpPr>
        <p:grpSpPr>
          <a:xfrm>
            <a:off x="8281749" y="1166067"/>
            <a:ext cx="2133600" cy="4525866"/>
            <a:chOff x="838200" y="630429"/>
            <a:chExt cx="2133600" cy="4525866"/>
          </a:xfrm>
        </p:grpSpPr>
        <p:sp>
          <p:nvSpPr>
            <p:cNvPr id="8" name="Oval 7">
              <a:extLst>
                <a:ext uri="{FF2B5EF4-FFF2-40B4-BE49-F238E27FC236}">
                  <a16:creationId xmlns:a16="http://schemas.microsoft.com/office/drawing/2014/main" id="{874B8FD3-6118-C2B5-E24E-DFA2288496F8}"/>
                </a:ext>
              </a:extLst>
            </p:cNvPr>
            <p:cNvSpPr/>
            <p:nvPr/>
          </p:nvSpPr>
          <p:spPr>
            <a:xfrm>
              <a:off x="1116757" y="2799240"/>
              <a:ext cx="342153" cy="1661816"/>
            </a:xfrm>
            <a:prstGeom prst="ellipse">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 name="Oval 8">
              <a:extLst>
                <a:ext uri="{FF2B5EF4-FFF2-40B4-BE49-F238E27FC236}">
                  <a16:creationId xmlns:a16="http://schemas.microsoft.com/office/drawing/2014/main" id="{4B427966-1030-20D1-7F14-765A1136DEB4}"/>
                </a:ext>
              </a:extLst>
            </p:cNvPr>
            <p:cNvSpPr/>
            <p:nvPr/>
          </p:nvSpPr>
          <p:spPr>
            <a:xfrm>
              <a:off x="2270966" y="2831799"/>
              <a:ext cx="342153" cy="1661816"/>
            </a:xfrm>
            <a:prstGeom prst="ellipse">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Oval 9">
              <a:extLst>
                <a:ext uri="{FF2B5EF4-FFF2-40B4-BE49-F238E27FC236}">
                  <a16:creationId xmlns:a16="http://schemas.microsoft.com/office/drawing/2014/main" id="{A28EFA98-CC1D-CB86-45D9-6752EFCFB93F}"/>
                </a:ext>
              </a:extLst>
            </p:cNvPr>
            <p:cNvSpPr/>
            <p:nvPr/>
          </p:nvSpPr>
          <p:spPr>
            <a:xfrm rot="19336703">
              <a:off x="1842735" y="4649075"/>
              <a:ext cx="367862" cy="507220"/>
            </a:xfrm>
            <a:prstGeom prst="ellipse">
              <a:avLst/>
            </a:prstGeom>
            <a:solidFill>
              <a:srgbClr val="A27B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 name="Oval 10">
              <a:extLst>
                <a:ext uri="{FF2B5EF4-FFF2-40B4-BE49-F238E27FC236}">
                  <a16:creationId xmlns:a16="http://schemas.microsoft.com/office/drawing/2014/main" id="{3518584D-23C6-CF0B-783E-483A84D0C544}"/>
                </a:ext>
              </a:extLst>
            </p:cNvPr>
            <p:cNvSpPr/>
            <p:nvPr/>
          </p:nvSpPr>
          <p:spPr>
            <a:xfrm rot="2192056">
              <a:off x="1407605" y="4621553"/>
              <a:ext cx="367862" cy="505234"/>
            </a:xfrm>
            <a:prstGeom prst="ellipse">
              <a:avLst/>
            </a:prstGeom>
            <a:solidFill>
              <a:srgbClr val="A27B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 name="Trapezoid 11">
              <a:extLst>
                <a:ext uri="{FF2B5EF4-FFF2-40B4-BE49-F238E27FC236}">
                  <a16:creationId xmlns:a16="http://schemas.microsoft.com/office/drawing/2014/main" id="{F036EC55-CE74-C009-6FC0-0C5E1D33656A}"/>
                </a:ext>
              </a:extLst>
            </p:cNvPr>
            <p:cNvSpPr/>
            <p:nvPr/>
          </p:nvSpPr>
          <p:spPr>
            <a:xfrm>
              <a:off x="1353207" y="2548320"/>
              <a:ext cx="1177159" cy="2292208"/>
            </a:xfrm>
            <a:prstGeom prst="trapezoid">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 name="Oval 12">
              <a:extLst>
                <a:ext uri="{FF2B5EF4-FFF2-40B4-BE49-F238E27FC236}">
                  <a16:creationId xmlns:a16="http://schemas.microsoft.com/office/drawing/2014/main" id="{166D9E49-A9FE-A9AA-9D60-C2FBCED908ED}"/>
                </a:ext>
              </a:extLst>
            </p:cNvPr>
            <p:cNvSpPr/>
            <p:nvPr/>
          </p:nvSpPr>
          <p:spPr>
            <a:xfrm>
              <a:off x="2603938" y="3155081"/>
              <a:ext cx="367862" cy="4045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4" name="Oval 13">
              <a:extLst>
                <a:ext uri="{FF2B5EF4-FFF2-40B4-BE49-F238E27FC236}">
                  <a16:creationId xmlns:a16="http://schemas.microsoft.com/office/drawing/2014/main" id="{602BDC9E-CBFB-C5DB-D5EC-CE77C1FBC656}"/>
                </a:ext>
              </a:extLst>
            </p:cNvPr>
            <p:cNvSpPr/>
            <p:nvPr/>
          </p:nvSpPr>
          <p:spPr>
            <a:xfrm>
              <a:off x="838200" y="3087663"/>
              <a:ext cx="367862" cy="4045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 name="Trapezoid 14">
              <a:extLst>
                <a:ext uri="{FF2B5EF4-FFF2-40B4-BE49-F238E27FC236}">
                  <a16:creationId xmlns:a16="http://schemas.microsoft.com/office/drawing/2014/main" id="{8578214A-BB7B-FFAD-C750-79028957EB3C}"/>
                </a:ext>
              </a:extLst>
            </p:cNvPr>
            <p:cNvSpPr/>
            <p:nvPr/>
          </p:nvSpPr>
          <p:spPr>
            <a:xfrm rot="19984891">
              <a:off x="2236618" y="2187469"/>
              <a:ext cx="515007" cy="1231568"/>
            </a:xfrm>
            <a:prstGeom prst="trapezoid">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 name="Trapezoid 15">
              <a:extLst>
                <a:ext uri="{FF2B5EF4-FFF2-40B4-BE49-F238E27FC236}">
                  <a16:creationId xmlns:a16="http://schemas.microsoft.com/office/drawing/2014/main" id="{8E8BBA9A-A789-0AA6-622E-072C63564EFD}"/>
                </a:ext>
              </a:extLst>
            </p:cNvPr>
            <p:cNvSpPr/>
            <p:nvPr/>
          </p:nvSpPr>
          <p:spPr>
            <a:xfrm rot="2090544">
              <a:off x="1099794" y="2232290"/>
              <a:ext cx="515007" cy="1166870"/>
            </a:xfrm>
            <a:prstGeom prst="trapezoid">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7" name="Trapezoid 16">
              <a:extLst>
                <a:ext uri="{FF2B5EF4-FFF2-40B4-BE49-F238E27FC236}">
                  <a16:creationId xmlns:a16="http://schemas.microsoft.com/office/drawing/2014/main" id="{1C91FBBD-6929-D3C6-BE2C-CD1725A4343C}"/>
                </a:ext>
              </a:extLst>
            </p:cNvPr>
            <p:cNvSpPr/>
            <p:nvPr/>
          </p:nvSpPr>
          <p:spPr>
            <a:xfrm>
              <a:off x="1353207" y="2278649"/>
              <a:ext cx="1177159" cy="2292208"/>
            </a:xfrm>
            <a:prstGeom prst="trapezoi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8" name="Cloud 17">
              <a:extLst>
                <a:ext uri="{FF2B5EF4-FFF2-40B4-BE49-F238E27FC236}">
                  <a16:creationId xmlns:a16="http://schemas.microsoft.com/office/drawing/2014/main" id="{A483E686-8B74-AAB9-6B47-9BD3E66B90A6}"/>
                </a:ext>
              </a:extLst>
            </p:cNvPr>
            <p:cNvSpPr/>
            <p:nvPr/>
          </p:nvSpPr>
          <p:spPr>
            <a:xfrm rot="16854792">
              <a:off x="721271" y="1487889"/>
              <a:ext cx="1482516" cy="624458"/>
            </a:xfrm>
            <a:prstGeom prst="cloud">
              <a:avLst/>
            </a:prstGeom>
            <a:solidFill>
              <a:srgbClr val="7F520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9" name="Cloud 18">
              <a:extLst>
                <a:ext uri="{FF2B5EF4-FFF2-40B4-BE49-F238E27FC236}">
                  <a16:creationId xmlns:a16="http://schemas.microsoft.com/office/drawing/2014/main" id="{07F12F3A-34F1-6ED8-27DF-15EF5CE06705}"/>
                </a:ext>
              </a:extLst>
            </p:cNvPr>
            <p:cNvSpPr/>
            <p:nvPr/>
          </p:nvSpPr>
          <p:spPr>
            <a:xfrm rot="15902291">
              <a:off x="1810033" y="1505630"/>
              <a:ext cx="1461447" cy="624458"/>
            </a:xfrm>
            <a:prstGeom prst="cloud">
              <a:avLst/>
            </a:prstGeom>
            <a:solidFill>
              <a:srgbClr val="7F520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0" name="Isosceles Triangle 19">
              <a:extLst>
                <a:ext uri="{FF2B5EF4-FFF2-40B4-BE49-F238E27FC236}">
                  <a16:creationId xmlns:a16="http://schemas.microsoft.com/office/drawing/2014/main" id="{455A204C-7AF5-5972-BD36-CE10E33D540F}"/>
                </a:ext>
              </a:extLst>
            </p:cNvPr>
            <p:cNvSpPr/>
            <p:nvPr/>
          </p:nvSpPr>
          <p:spPr>
            <a:xfrm rot="10800000">
              <a:off x="1721069" y="2346066"/>
              <a:ext cx="441434" cy="269672"/>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1" name="Trapezoid 20">
              <a:extLst>
                <a:ext uri="{FF2B5EF4-FFF2-40B4-BE49-F238E27FC236}">
                  <a16:creationId xmlns:a16="http://schemas.microsoft.com/office/drawing/2014/main" id="{6CC1E253-AA90-7DF2-1FEF-BAE167E56209}"/>
                </a:ext>
              </a:extLst>
            </p:cNvPr>
            <p:cNvSpPr/>
            <p:nvPr/>
          </p:nvSpPr>
          <p:spPr>
            <a:xfrm rot="657615">
              <a:off x="1170342" y="2306985"/>
              <a:ext cx="588579" cy="2514761"/>
            </a:xfrm>
            <a:prstGeom prst="trapezoid">
              <a:avLst>
                <a:gd name="adj" fmla="val 30882"/>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2" name="Trapezoid 21">
              <a:extLst>
                <a:ext uri="{FF2B5EF4-FFF2-40B4-BE49-F238E27FC236}">
                  <a16:creationId xmlns:a16="http://schemas.microsoft.com/office/drawing/2014/main" id="{6FAE25DF-1A25-F47D-8EC4-A75F332A696A}"/>
                </a:ext>
              </a:extLst>
            </p:cNvPr>
            <p:cNvSpPr/>
            <p:nvPr/>
          </p:nvSpPr>
          <p:spPr>
            <a:xfrm rot="21232594">
              <a:off x="2014814" y="2300145"/>
              <a:ext cx="588579" cy="2547592"/>
            </a:xfrm>
            <a:prstGeom prst="trapezoid">
              <a:avLst>
                <a:gd name="adj" fmla="val 30882"/>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3" name="Oval 22">
              <a:extLst>
                <a:ext uri="{FF2B5EF4-FFF2-40B4-BE49-F238E27FC236}">
                  <a16:creationId xmlns:a16="http://schemas.microsoft.com/office/drawing/2014/main" id="{B79F7B12-D089-FEDC-D57B-7C3E7429BD22}"/>
                </a:ext>
              </a:extLst>
            </p:cNvPr>
            <p:cNvSpPr/>
            <p:nvPr/>
          </p:nvSpPr>
          <p:spPr>
            <a:xfrm>
              <a:off x="1426779" y="1267380"/>
              <a:ext cx="1030014" cy="11461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24" name="Group 25">
              <a:extLst>
                <a:ext uri="{FF2B5EF4-FFF2-40B4-BE49-F238E27FC236}">
                  <a16:creationId xmlns:a16="http://schemas.microsoft.com/office/drawing/2014/main" id="{B51E55EF-294F-05B5-82C4-C13209F0040B}"/>
                </a:ext>
              </a:extLst>
            </p:cNvPr>
            <p:cNvGrpSpPr/>
            <p:nvPr/>
          </p:nvGrpSpPr>
          <p:grpSpPr>
            <a:xfrm rot="21175658">
              <a:off x="2171104" y="4544211"/>
              <a:ext cx="486438" cy="269672"/>
              <a:chOff x="5638800" y="4267200"/>
              <a:chExt cx="2590800" cy="838200"/>
            </a:xfrm>
          </p:grpSpPr>
          <p:sp>
            <p:nvSpPr>
              <p:cNvPr id="110" name="Left-Right-Up Arrow 21">
                <a:extLst>
                  <a:ext uri="{FF2B5EF4-FFF2-40B4-BE49-F238E27FC236}">
                    <a16:creationId xmlns:a16="http://schemas.microsoft.com/office/drawing/2014/main" id="{C0B6463E-D3DF-8BC9-0F7E-ED406927930C}"/>
                  </a:ext>
                </a:extLst>
              </p:cNvPr>
              <p:cNvSpPr/>
              <p:nvPr/>
            </p:nvSpPr>
            <p:spPr>
              <a:xfrm>
                <a:off x="5638800" y="42672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1" name="Left-Right-Up Arrow 22">
                <a:extLst>
                  <a:ext uri="{FF2B5EF4-FFF2-40B4-BE49-F238E27FC236}">
                    <a16:creationId xmlns:a16="http://schemas.microsoft.com/office/drawing/2014/main" id="{E4940CEE-EAAB-29F4-4F46-A9A2AEAADB58}"/>
                  </a:ext>
                </a:extLst>
              </p:cNvPr>
              <p:cNvSpPr/>
              <p:nvPr/>
            </p:nvSpPr>
            <p:spPr>
              <a:xfrm rot="10800000">
                <a:off x="6172200" y="44196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2" name="Left-Right-Up Arrow 23">
                <a:extLst>
                  <a:ext uri="{FF2B5EF4-FFF2-40B4-BE49-F238E27FC236}">
                    <a16:creationId xmlns:a16="http://schemas.microsoft.com/office/drawing/2014/main" id="{5CEA59F2-FE7B-579B-22FA-77E66C7DBFC3}"/>
                  </a:ext>
                </a:extLst>
              </p:cNvPr>
              <p:cNvSpPr/>
              <p:nvPr/>
            </p:nvSpPr>
            <p:spPr>
              <a:xfrm>
                <a:off x="6705600" y="42672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3" name="Left-Right-Up Arrow 24">
                <a:extLst>
                  <a:ext uri="{FF2B5EF4-FFF2-40B4-BE49-F238E27FC236}">
                    <a16:creationId xmlns:a16="http://schemas.microsoft.com/office/drawing/2014/main" id="{6B6A6319-6A63-ECE6-96F7-6F8BF5D98D45}"/>
                  </a:ext>
                </a:extLst>
              </p:cNvPr>
              <p:cNvSpPr/>
              <p:nvPr/>
            </p:nvSpPr>
            <p:spPr>
              <a:xfrm rot="10800000">
                <a:off x="7239000" y="44196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25" name="Group 26">
              <a:extLst>
                <a:ext uri="{FF2B5EF4-FFF2-40B4-BE49-F238E27FC236}">
                  <a16:creationId xmlns:a16="http://schemas.microsoft.com/office/drawing/2014/main" id="{AD006231-C720-E366-E3DD-C215D0F25D5C}"/>
                </a:ext>
              </a:extLst>
            </p:cNvPr>
            <p:cNvGrpSpPr/>
            <p:nvPr/>
          </p:nvGrpSpPr>
          <p:grpSpPr>
            <a:xfrm rot="718744">
              <a:off x="974193" y="4509440"/>
              <a:ext cx="525471" cy="269672"/>
              <a:chOff x="5638800" y="4267200"/>
              <a:chExt cx="2590800" cy="838200"/>
            </a:xfrm>
          </p:grpSpPr>
          <p:sp>
            <p:nvSpPr>
              <p:cNvPr id="106" name="Left-Right-Up Arrow 27">
                <a:extLst>
                  <a:ext uri="{FF2B5EF4-FFF2-40B4-BE49-F238E27FC236}">
                    <a16:creationId xmlns:a16="http://schemas.microsoft.com/office/drawing/2014/main" id="{E54D4853-897A-B6CB-9BB5-7AE13DBEE9F4}"/>
                  </a:ext>
                </a:extLst>
              </p:cNvPr>
              <p:cNvSpPr/>
              <p:nvPr/>
            </p:nvSpPr>
            <p:spPr>
              <a:xfrm>
                <a:off x="5638800" y="42672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7" name="Left-Right-Up Arrow 28">
                <a:extLst>
                  <a:ext uri="{FF2B5EF4-FFF2-40B4-BE49-F238E27FC236}">
                    <a16:creationId xmlns:a16="http://schemas.microsoft.com/office/drawing/2014/main" id="{0BB4D00A-B840-4B2C-4E10-6FD8743CEA0C}"/>
                  </a:ext>
                </a:extLst>
              </p:cNvPr>
              <p:cNvSpPr/>
              <p:nvPr/>
            </p:nvSpPr>
            <p:spPr>
              <a:xfrm rot="10800000">
                <a:off x="6172200" y="44196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8" name="Left-Right-Up Arrow 107">
                <a:extLst>
                  <a:ext uri="{FF2B5EF4-FFF2-40B4-BE49-F238E27FC236}">
                    <a16:creationId xmlns:a16="http://schemas.microsoft.com/office/drawing/2014/main" id="{DD495182-21E2-D880-D9B8-EFD51FD3F2B8}"/>
                  </a:ext>
                </a:extLst>
              </p:cNvPr>
              <p:cNvSpPr/>
              <p:nvPr/>
            </p:nvSpPr>
            <p:spPr>
              <a:xfrm>
                <a:off x="6705600" y="42672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9" name="Left-Right-Up Arrow 108">
                <a:extLst>
                  <a:ext uri="{FF2B5EF4-FFF2-40B4-BE49-F238E27FC236}">
                    <a16:creationId xmlns:a16="http://schemas.microsoft.com/office/drawing/2014/main" id="{1F56F424-9FC9-6346-C861-A62A5DFF5DAD}"/>
                  </a:ext>
                </a:extLst>
              </p:cNvPr>
              <p:cNvSpPr/>
              <p:nvPr/>
            </p:nvSpPr>
            <p:spPr>
              <a:xfrm rot="10800000">
                <a:off x="7239000" y="44196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26" name="Cloud 25">
              <a:extLst>
                <a:ext uri="{FF2B5EF4-FFF2-40B4-BE49-F238E27FC236}">
                  <a16:creationId xmlns:a16="http://schemas.microsoft.com/office/drawing/2014/main" id="{E7CCCAF5-BC08-AC1A-0310-F42C968567FB}"/>
                </a:ext>
              </a:extLst>
            </p:cNvPr>
            <p:cNvSpPr/>
            <p:nvPr/>
          </p:nvSpPr>
          <p:spPr>
            <a:xfrm>
              <a:off x="1239815" y="914400"/>
              <a:ext cx="1324303" cy="682374"/>
            </a:xfrm>
            <a:prstGeom prst="cloud">
              <a:avLst/>
            </a:prstGeom>
            <a:solidFill>
              <a:srgbClr val="7F520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27" name="Group 42">
              <a:extLst>
                <a:ext uri="{FF2B5EF4-FFF2-40B4-BE49-F238E27FC236}">
                  <a16:creationId xmlns:a16="http://schemas.microsoft.com/office/drawing/2014/main" id="{10093015-BD2F-07F0-DBCC-B5104B519A59}"/>
                </a:ext>
              </a:extLst>
            </p:cNvPr>
            <p:cNvGrpSpPr/>
            <p:nvPr/>
          </p:nvGrpSpPr>
          <p:grpSpPr>
            <a:xfrm rot="2071358">
              <a:off x="1431647" y="2435890"/>
              <a:ext cx="356576" cy="124330"/>
              <a:chOff x="6286413" y="968958"/>
              <a:chExt cx="2408834" cy="2185901"/>
            </a:xfrm>
            <a:solidFill>
              <a:srgbClr val="FFC000"/>
            </a:solidFill>
          </p:grpSpPr>
          <p:grpSp>
            <p:nvGrpSpPr>
              <p:cNvPr id="98" name="Group 37">
                <a:extLst>
                  <a:ext uri="{FF2B5EF4-FFF2-40B4-BE49-F238E27FC236}">
                    <a16:creationId xmlns:a16="http://schemas.microsoft.com/office/drawing/2014/main" id="{2BBE7F0E-9685-7121-A2F6-689555EB7B66}"/>
                  </a:ext>
                </a:extLst>
              </p:cNvPr>
              <p:cNvGrpSpPr/>
              <p:nvPr/>
            </p:nvGrpSpPr>
            <p:grpSpPr>
              <a:xfrm>
                <a:off x="6286413" y="968958"/>
                <a:ext cx="1151447" cy="2164259"/>
                <a:chOff x="6286413" y="968958"/>
                <a:chExt cx="1151447" cy="2164259"/>
              </a:xfrm>
              <a:grpFill/>
            </p:grpSpPr>
            <p:sp>
              <p:nvSpPr>
                <p:cNvPr id="103" name="Donut 102">
                  <a:extLst>
                    <a:ext uri="{FF2B5EF4-FFF2-40B4-BE49-F238E27FC236}">
                      <a16:creationId xmlns:a16="http://schemas.microsoft.com/office/drawing/2014/main" id="{EE873E01-062B-F6ED-FEBB-0B2B3F9E38CD}"/>
                    </a:ext>
                  </a:extLst>
                </p:cNvPr>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104" name="Donut 103">
                  <a:extLst>
                    <a:ext uri="{FF2B5EF4-FFF2-40B4-BE49-F238E27FC236}">
                      <a16:creationId xmlns:a16="http://schemas.microsoft.com/office/drawing/2014/main" id="{712F2D42-4090-257A-BFF6-C379D00869B5}"/>
                    </a:ext>
                  </a:extLst>
                </p:cNvPr>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105" name="Donut 104">
                  <a:extLst>
                    <a:ext uri="{FF2B5EF4-FFF2-40B4-BE49-F238E27FC236}">
                      <a16:creationId xmlns:a16="http://schemas.microsoft.com/office/drawing/2014/main" id="{4BDD3F65-1252-19A1-143C-31425BE46DCE}"/>
                    </a:ext>
                  </a:extLst>
                </p:cNvPr>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grpSp>
          <p:grpSp>
            <p:nvGrpSpPr>
              <p:cNvPr id="99" name="Group 38">
                <a:extLst>
                  <a:ext uri="{FF2B5EF4-FFF2-40B4-BE49-F238E27FC236}">
                    <a16:creationId xmlns:a16="http://schemas.microsoft.com/office/drawing/2014/main" id="{BA0F3A9F-BDBD-5011-AA1D-C3CD6D96F850}"/>
                  </a:ext>
                </a:extLst>
              </p:cNvPr>
              <p:cNvGrpSpPr/>
              <p:nvPr/>
            </p:nvGrpSpPr>
            <p:grpSpPr>
              <a:xfrm flipH="1">
                <a:off x="7543800" y="990600"/>
                <a:ext cx="1151447" cy="2164259"/>
                <a:chOff x="6286413" y="968958"/>
                <a:chExt cx="1151447" cy="2164259"/>
              </a:xfrm>
              <a:grpFill/>
            </p:grpSpPr>
            <p:sp>
              <p:nvSpPr>
                <p:cNvPr id="100" name="Donut 99">
                  <a:extLst>
                    <a:ext uri="{FF2B5EF4-FFF2-40B4-BE49-F238E27FC236}">
                      <a16:creationId xmlns:a16="http://schemas.microsoft.com/office/drawing/2014/main" id="{4A4C7E7C-AE59-9313-A49C-75179841812B}"/>
                    </a:ext>
                  </a:extLst>
                </p:cNvPr>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101" name="Donut 100">
                  <a:extLst>
                    <a:ext uri="{FF2B5EF4-FFF2-40B4-BE49-F238E27FC236}">
                      <a16:creationId xmlns:a16="http://schemas.microsoft.com/office/drawing/2014/main" id="{78C596CD-931D-4EEF-F611-C5D1E5DC11F7}"/>
                    </a:ext>
                  </a:extLst>
                </p:cNvPr>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102" name="Donut 101">
                  <a:extLst>
                    <a:ext uri="{FF2B5EF4-FFF2-40B4-BE49-F238E27FC236}">
                      <a16:creationId xmlns:a16="http://schemas.microsoft.com/office/drawing/2014/main" id="{A704732E-6059-DDC4-C382-51A8248912FA}"/>
                    </a:ext>
                  </a:extLst>
                </p:cNvPr>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grpSp>
        </p:grpSp>
        <p:grpSp>
          <p:nvGrpSpPr>
            <p:cNvPr id="28" name="Group 27">
              <a:extLst>
                <a:ext uri="{FF2B5EF4-FFF2-40B4-BE49-F238E27FC236}">
                  <a16:creationId xmlns:a16="http://schemas.microsoft.com/office/drawing/2014/main" id="{497F0E7C-CFD7-DE2A-9A41-2BAD9D609462}"/>
                </a:ext>
              </a:extLst>
            </p:cNvPr>
            <p:cNvGrpSpPr/>
            <p:nvPr/>
          </p:nvGrpSpPr>
          <p:grpSpPr>
            <a:xfrm>
              <a:off x="1449801" y="2871483"/>
              <a:ext cx="929288" cy="292032"/>
              <a:chOff x="1449801" y="2871483"/>
              <a:chExt cx="929288" cy="292032"/>
            </a:xfrm>
          </p:grpSpPr>
          <p:sp>
            <p:nvSpPr>
              <p:cNvPr id="91" name="Moon 90">
                <a:extLst>
                  <a:ext uri="{FF2B5EF4-FFF2-40B4-BE49-F238E27FC236}">
                    <a16:creationId xmlns:a16="http://schemas.microsoft.com/office/drawing/2014/main" id="{FAC59568-CF8A-9B98-EDB1-216F3B75820B}"/>
                  </a:ext>
                </a:extLst>
              </p:cNvPr>
              <p:cNvSpPr/>
              <p:nvPr/>
            </p:nvSpPr>
            <p:spPr>
              <a:xfrm rot="16200000">
                <a:off x="1815208" y="2668512"/>
                <a:ext cx="149002" cy="738536"/>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92" name="Group 91">
                <a:extLst>
                  <a:ext uri="{FF2B5EF4-FFF2-40B4-BE49-F238E27FC236}">
                    <a16:creationId xmlns:a16="http://schemas.microsoft.com/office/drawing/2014/main" id="{DD59188B-EC81-71C4-817E-8D32CDEDA72B}"/>
                  </a:ext>
                </a:extLst>
              </p:cNvPr>
              <p:cNvGrpSpPr/>
              <p:nvPr/>
            </p:nvGrpSpPr>
            <p:grpSpPr>
              <a:xfrm>
                <a:off x="2091847" y="2871483"/>
                <a:ext cx="287242" cy="281886"/>
                <a:chOff x="4931460" y="2665388"/>
                <a:chExt cx="371689" cy="319843"/>
              </a:xfrm>
            </p:grpSpPr>
            <p:sp>
              <p:nvSpPr>
                <p:cNvPr id="96" name="Hexagon 95">
                  <a:extLst>
                    <a:ext uri="{FF2B5EF4-FFF2-40B4-BE49-F238E27FC236}">
                      <a16:creationId xmlns:a16="http://schemas.microsoft.com/office/drawing/2014/main" id="{0F972C6B-1679-339C-AEC1-B0398745E712}"/>
                    </a:ext>
                  </a:extLst>
                </p:cNvPr>
                <p:cNvSpPr/>
                <p:nvPr/>
              </p:nvSpPr>
              <p:spPr>
                <a:xfrm>
                  <a:off x="4931460" y="2665388"/>
                  <a:ext cx="371689" cy="319843"/>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panose="020F0502020204030204" pitchFamily="34" charset="0"/>
                  </a:endParaRPr>
                </a:p>
              </p:txBody>
            </p:sp>
            <p:sp>
              <p:nvSpPr>
                <p:cNvPr id="97" name="Hexagon 96">
                  <a:extLst>
                    <a:ext uri="{FF2B5EF4-FFF2-40B4-BE49-F238E27FC236}">
                      <a16:creationId xmlns:a16="http://schemas.microsoft.com/office/drawing/2014/main" id="{38ACB641-5318-F8B2-4DEA-194C8AD40935}"/>
                    </a:ext>
                  </a:extLst>
                </p:cNvPr>
                <p:cNvSpPr/>
                <p:nvPr/>
              </p:nvSpPr>
              <p:spPr>
                <a:xfrm>
                  <a:off x="5016183" y="2735941"/>
                  <a:ext cx="188577" cy="183440"/>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panose="020F0502020204030204" pitchFamily="34" charset="0"/>
                  </a:endParaRPr>
                </a:p>
              </p:txBody>
            </p:sp>
          </p:grpSp>
          <p:grpSp>
            <p:nvGrpSpPr>
              <p:cNvPr id="93" name="Group 92">
                <a:extLst>
                  <a:ext uri="{FF2B5EF4-FFF2-40B4-BE49-F238E27FC236}">
                    <a16:creationId xmlns:a16="http://schemas.microsoft.com/office/drawing/2014/main" id="{D0F0EABB-497F-9816-0111-DDBB2CB530D0}"/>
                  </a:ext>
                </a:extLst>
              </p:cNvPr>
              <p:cNvGrpSpPr/>
              <p:nvPr/>
            </p:nvGrpSpPr>
            <p:grpSpPr>
              <a:xfrm>
                <a:off x="1449801" y="2881629"/>
                <a:ext cx="287242" cy="281886"/>
                <a:chOff x="4931460" y="2665388"/>
                <a:chExt cx="371689" cy="319843"/>
              </a:xfrm>
            </p:grpSpPr>
            <p:sp>
              <p:nvSpPr>
                <p:cNvPr id="94" name="Hexagon 93">
                  <a:extLst>
                    <a:ext uri="{FF2B5EF4-FFF2-40B4-BE49-F238E27FC236}">
                      <a16:creationId xmlns:a16="http://schemas.microsoft.com/office/drawing/2014/main" id="{F7C46626-64F9-0838-5ED5-7BA32E9EEC99}"/>
                    </a:ext>
                  </a:extLst>
                </p:cNvPr>
                <p:cNvSpPr/>
                <p:nvPr/>
              </p:nvSpPr>
              <p:spPr>
                <a:xfrm>
                  <a:off x="4931460" y="2665388"/>
                  <a:ext cx="371689" cy="319843"/>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panose="020F0502020204030204" pitchFamily="34" charset="0"/>
                  </a:endParaRPr>
                </a:p>
              </p:txBody>
            </p:sp>
            <p:sp>
              <p:nvSpPr>
                <p:cNvPr id="95" name="Hexagon 94">
                  <a:extLst>
                    <a:ext uri="{FF2B5EF4-FFF2-40B4-BE49-F238E27FC236}">
                      <a16:creationId xmlns:a16="http://schemas.microsoft.com/office/drawing/2014/main" id="{ABDE565B-CA11-91EB-2C86-1672FA1C5C3F}"/>
                    </a:ext>
                  </a:extLst>
                </p:cNvPr>
                <p:cNvSpPr/>
                <p:nvPr/>
              </p:nvSpPr>
              <p:spPr>
                <a:xfrm>
                  <a:off x="5016183" y="2735941"/>
                  <a:ext cx="188577" cy="183440"/>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panose="020F0502020204030204" pitchFamily="34" charset="0"/>
                  </a:endParaRPr>
                </a:p>
              </p:txBody>
            </p:sp>
          </p:grpSp>
        </p:grpSp>
        <p:sp>
          <p:nvSpPr>
            <p:cNvPr id="29" name="Cloud 28">
              <a:extLst>
                <a:ext uri="{FF2B5EF4-FFF2-40B4-BE49-F238E27FC236}">
                  <a16:creationId xmlns:a16="http://schemas.microsoft.com/office/drawing/2014/main" id="{05B10865-4F93-2792-E855-C58CDB5A065E}"/>
                </a:ext>
              </a:extLst>
            </p:cNvPr>
            <p:cNvSpPr/>
            <p:nvPr/>
          </p:nvSpPr>
          <p:spPr>
            <a:xfrm>
              <a:off x="1571932" y="2023569"/>
              <a:ext cx="707622" cy="471925"/>
            </a:xfrm>
            <a:prstGeom prst="cloud">
              <a:avLst/>
            </a:prstGeom>
            <a:solidFill>
              <a:srgbClr val="7F520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0" name="Oval 29">
              <a:extLst>
                <a:ext uri="{FF2B5EF4-FFF2-40B4-BE49-F238E27FC236}">
                  <a16:creationId xmlns:a16="http://schemas.microsoft.com/office/drawing/2014/main" id="{54498A48-182A-D33E-10F1-575E0306323B}"/>
                </a:ext>
              </a:extLst>
            </p:cNvPr>
            <p:cNvSpPr/>
            <p:nvPr/>
          </p:nvSpPr>
          <p:spPr>
            <a:xfrm>
              <a:off x="1793215" y="2097300"/>
              <a:ext cx="231956" cy="1766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31" name="Group 42">
              <a:extLst>
                <a:ext uri="{FF2B5EF4-FFF2-40B4-BE49-F238E27FC236}">
                  <a16:creationId xmlns:a16="http://schemas.microsoft.com/office/drawing/2014/main" id="{3D48773A-9391-08D0-229B-1CAEA3BE05A0}"/>
                </a:ext>
              </a:extLst>
            </p:cNvPr>
            <p:cNvGrpSpPr/>
            <p:nvPr/>
          </p:nvGrpSpPr>
          <p:grpSpPr>
            <a:xfrm rot="19477773">
              <a:off x="2117439" y="2388263"/>
              <a:ext cx="356576" cy="124330"/>
              <a:chOff x="6286413" y="968958"/>
              <a:chExt cx="2408834" cy="2185901"/>
            </a:xfrm>
            <a:solidFill>
              <a:srgbClr val="FFC000"/>
            </a:solidFill>
          </p:grpSpPr>
          <p:grpSp>
            <p:nvGrpSpPr>
              <p:cNvPr id="83" name="Group 37">
                <a:extLst>
                  <a:ext uri="{FF2B5EF4-FFF2-40B4-BE49-F238E27FC236}">
                    <a16:creationId xmlns:a16="http://schemas.microsoft.com/office/drawing/2014/main" id="{0C5D7715-983B-58C2-302D-64B47FD0F8C4}"/>
                  </a:ext>
                </a:extLst>
              </p:cNvPr>
              <p:cNvGrpSpPr/>
              <p:nvPr/>
            </p:nvGrpSpPr>
            <p:grpSpPr>
              <a:xfrm>
                <a:off x="6286413" y="968958"/>
                <a:ext cx="1151447" cy="2164259"/>
                <a:chOff x="6286413" y="968958"/>
                <a:chExt cx="1151447" cy="2164259"/>
              </a:xfrm>
              <a:grpFill/>
            </p:grpSpPr>
            <p:sp>
              <p:nvSpPr>
                <p:cNvPr id="88" name="Donut 87">
                  <a:extLst>
                    <a:ext uri="{FF2B5EF4-FFF2-40B4-BE49-F238E27FC236}">
                      <a16:creationId xmlns:a16="http://schemas.microsoft.com/office/drawing/2014/main" id="{25A69738-7762-8CA8-E09F-4156E9A9681C}"/>
                    </a:ext>
                  </a:extLst>
                </p:cNvPr>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89" name="Donut 88">
                  <a:extLst>
                    <a:ext uri="{FF2B5EF4-FFF2-40B4-BE49-F238E27FC236}">
                      <a16:creationId xmlns:a16="http://schemas.microsoft.com/office/drawing/2014/main" id="{5A30D52B-37C4-90C8-3B37-39B78277FD26}"/>
                    </a:ext>
                  </a:extLst>
                </p:cNvPr>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90" name="Donut 89">
                  <a:extLst>
                    <a:ext uri="{FF2B5EF4-FFF2-40B4-BE49-F238E27FC236}">
                      <a16:creationId xmlns:a16="http://schemas.microsoft.com/office/drawing/2014/main" id="{B8E0A2D1-C5E8-A29D-F59B-E4AF6B091646}"/>
                    </a:ext>
                  </a:extLst>
                </p:cNvPr>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grpSp>
          <p:grpSp>
            <p:nvGrpSpPr>
              <p:cNvPr id="84" name="Group 38">
                <a:extLst>
                  <a:ext uri="{FF2B5EF4-FFF2-40B4-BE49-F238E27FC236}">
                    <a16:creationId xmlns:a16="http://schemas.microsoft.com/office/drawing/2014/main" id="{D196CE16-CBB1-B2B6-724F-785F4B96B08D}"/>
                  </a:ext>
                </a:extLst>
              </p:cNvPr>
              <p:cNvGrpSpPr/>
              <p:nvPr/>
            </p:nvGrpSpPr>
            <p:grpSpPr>
              <a:xfrm flipH="1">
                <a:off x="7543800" y="990600"/>
                <a:ext cx="1151447" cy="2164259"/>
                <a:chOff x="6286413" y="968958"/>
                <a:chExt cx="1151447" cy="2164259"/>
              </a:xfrm>
              <a:grpFill/>
            </p:grpSpPr>
            <p:sp>
              <p:nvSpPr>
                <p:cNvPr id="85" name="Donut 84">
                  <a:extLst>
                    <a:ext uri="{FF2B5EF4-FFF2-40B4-BE49-F238E27FC236}">
                      <a16:creationId xmlns:a16="http://schemas.microsoft.com/office/drawing/2014/main" id="{321EFD8D-E044-1D5B-BE29-AD52EF0A06F9}"/>
                    </a:ext>
                  </a:extLst>
                </p:cNvPr>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86" name="Donut 85">
                  <a:extLst>
                    <a:ext uri="{FF2B5EF4-FFF2-40B4-BE49-F238E27FC236}">
                      <a16:creationId xmlns:a16="http://schemas.microsoft.com/office/drawing/2014/main" id="{CC1C43DB-5A43-62BF-36F8-56BC7AB1C397}"/>
                    </a:ext>
                  </a:extLst>
                </p:cNvPr>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87" name="Donut 86">
                  <a:extLst>
                    <a:ext uri="{FF2B5EF4-FFF2-40B4-BE49-F238E27FC236}">
                      <a16:creationId xmlns:a16="http://schemas.microsoft.com/office/drawing/2014/main" id="{C63C1BB3-6D4C-D5B7-CBE0-D6D06BD90883}"/>
                    </a:ext>
                  </a:extLst>
                </p:cNvPr>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grpSp>
        </p:grpSp>
        <p:sp>
          <p:nvSpPr>
            <p:cNvPr id="32" name="Oval 31">
              <a:extLst>
                <a:ext uri="{FF2B5EF4-FFF2-40B4-BE49-F238E27FC236}">
                  <a16:creationId xmlns:a16="http://schemas.microsoft.com/office/drawing/2014/main" id="{6665759A-8E11-723E-E668-EB6F7F16572C}"/>
                </a:ext>
              </a:extLst>
            </p:cNvPr>
            <p:cNvSpPr/>
            <p:nvPr/>
          </p:nvSpPr>
          <p:spPr>
            <a:xfrm>
              <a:off x="1236213" y="1184007"/>
              <a:ext cx="342153" cy="354418"/>
            </a:xfrm>
            <a:prstGeom prst="ellipse">
              <a:avLst/>
            </a:prstGeom>
            <a:solidFill>
              <a:srgbClr val="7F520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3" name="Oval 32">
              <a:extLst>
                <a:ext uri="{FF2B5EF4-FFF2-40B4-BE49-F238E27FC236}">
                  <a16:creationId xmlns:a16="http://schemas.microsoft.com/office/drawing/2014/main" id="{89100127-E37E-0566-07CE-5C92D5FBB0BB}"/>
                </a:ext>
              </a:extLst>
            </p:cNvPr>
            <p:cNvSpPr/>
            <p:nvPr/>
          </p:nvSpPr>
          <p:spPr>
            <a:xfrm>
              <a:off x="2294514" y="1126554"/>
              <a:ext cx="342153" cy="354418"/>
            </a:xfrm>
            <a:prstGeom prst="ellipse">
              <a:avLst/>
            </a:prstGeom>
            <a:solidFill>
              <a:srgbClr val="7F520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34" name="Group 42">
              <a:extLst>
                <a:ext uri="{FF2B5EF4-FFF2-40B4-BE49-F238E27FC236}">
                  <a16:creationId xmlns:a16="http://schemas.microsoft.com/office/drawing/2014/main" id="{CC6F7832-70DE-4F11-253D-9BCBB489A3B2}"/>
                </a:ext>
              </a:extLst>
            </p:cNvPr>
            <p:cNvGrpSpPr/>
            <p:nvPr/>
          </p:nvGrpSpPr>
          <p:grpSpPr>
            <a:xfrm rot="2071358">
              <a:off x="1685119" y="2629183"/>
              <a:ext cx="356576" cy="124330"/>
              <a:chOff x="6286413" y="968958"/>
              <a:chExt cx="2408834" cy="2185901"/>
            </a:xfrm>
            <a:solidFill>
              <a:srgbClr val="FFC000"/>
            </a:solidFill>
          </p:grpSpPr>
          <p:grpSp>
            <p:nvGrpSpPr>
              <p:cNvPr id="75" name="Group 37">
                <a:extLst>
                  <a:ext uri="{FF2B5EF4-FFF2-40B4-BE49-F238E27FC236}">
                    <a16:creationId xmlns:a16="http://schemas.microsoft.com/office/drawing/2014/main" id="{7A725922-59E8-1809-0EE1-86D7A4DE5764}"/>
                  </a:ext>
                </a:extLst>
              </p:cNvPr>
              <p:cNvGrpSpPr/>
              <p:nvPr/>
            </p:nvGrpSpPr>
            <p:grpSpPr>
              <a:xfrm>
                <a:off x="6286413" y="968958"/>
                <a:ext cx="1151447" cy="2164259"/>
                <a:chOff x="6286413" y="968958"/>
                <a:chExt cx="1151447" cy="2164259"/>
              </a:xfrm>
              <a:grpFill/>
            </p:grpSpPr>
            <p:sp>
              <p:nvSpPr>
                <p:cNvPr id="80" name="Donut 79">
                  <a:extLst>
                    <a:ext uri="{FF2B5EF4-FFF2-40B4-BE49-F238E27FC236}">
                      <a16:creationId xmlns:a16="http://schemas.microsoft.com/office/drawing/2014/main" id="{9A8147CB-3775-2DFF-3C1B-2794542893FC}"/>
                    </a:ext>
                  </a:extLst>
                </p:cNvPr>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81" name="Donut 80">
                  <a:extLst>
                    <a:ext uri="{FF2B5EF4-FFF2-40B4-BE49-F238E27FC236}">
                      <a16:creationId xmlns:a16="http://schemas.microsoft.com/office/drawing/2014/main" id="{82181B0B-FEE5-7A59-5368-3EFBA2E9F22F}"/>
                    </a:ext>
                  </a:extLst>
                </p:cNvPr>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82" name="Donut 81">
                  <a:extLst>
                    <a:ext uri="{FF2B5EF4-FFF2-40B4-BE49-F238E27FC236}">
                      <a16:creationId xmlns:a16="http://schemas.microsoft.com/office/drawing/2014/main" id="{04EDFA1B-9A6D-615C-3BC6-D79F063A4A26}"/>
                    </a:ext>
                  </a:extLst>
                </p:cNvPr>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grpSp>
          <p:grpSp>
            <p:nvGrpSpPr>
              <p:cNvPr id="76" name="Group 38">
                <a:extLst>
                  <a:ext uri="{FF2B5EF4-FFF2-40B4-BE49-F238E27FC236}">
                    <a16:creationId xmlns:a16="http://schemas.microsoft.com/office/drawing/2014/main" id="{3AC9FE1D-3BEA-2CB4-8949-65C9C423E710}"/>
                  </a:ext>
                </a:extLst>
              </p:cNvPr>
              <p:cNvGrpSpPr/>
              <p:nvPr/>
            </p:nvGrpSpPr>
            <p:grpSpPr>
              <a:xfrm flipH="1">
                <a:off x="7543800" y="990600"/>
                <a:ext cx="1151447" cy="2164259"/>
                <a:chOff x="6286413" y="968958"/>
                <a:chExt cx="1151447" cy="2164259"/>
              </a:xfrm>
              <a:grpFill/>
            </p:grpSpPr>
            <p:sp>
              <p:nvSpPr>
                <p:cNvPr id="77" name="Donut 76">
                  <a:extLst>
                    <a:ext uri="{FF2B5EF4-FFF2-40B4-BE49-F238E27FC236}">
                      <a16:creationId xmlns:a16="http://schemas.microsoft.com/office/drawing/2014/main" id="{3BF15176-4800-7CB9-29A8-2D80787DBC9D}"/>
                    </a:ext>
                  </a:extLst>
                </p:cNvPr>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78" name="Donut 77">
                  <a:extLst>
                    <a:ext uri="{FF2B5EF4-FFF2-40B4-BE49-F238E27FC236}">
                      <a16:creationId xmlns:a16="http://schemas.microsoft.com/office/drawing/2014/main" id="{1814B9C7-77CB-7B50-C45A-CEF6A861AA8E}"/>
                    </a:ext>
                  </a:extLst>
                </p:cNvPr>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79" name="Donut 78">
                  <a:extLst>
                    <a:ext uri="{FF2B5EF4-FFF2-40B4-BE49-F238E27FC236}">
                      <a16:creationId xmlns:a16="http://schemas.microsoft.com/office/drawing/2014/main" id="{29977453-A72B-1415-31E0-8AAF59671988}"/>
                    </a:ext>
                  </a:extLst>
                </p:cNvPr>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grpSp>
        </p:grpSp>
        <p:grpSp>
          <p:nvGrpSpPr>
            <p:cNvPr id="35" name="Group 42">
              <a:extLst>
                <a:ext uri="{FF2B5EF4-FFF2-40B4-BE49-F238E27FC236}">
                  <a16:creationId xmlns:a16="http://schemas.microsoft.com/office/drawing/2014/main" id="{9D36A6C3-D06F-0659-2DD0-7441BA032BCE}"/>
                </a:ext>
              </a:extLst>
            </p:cNvPr>
            <p:cNvGrpSpPr/>
            <p:nvPr/>
          </p:nvGrpSpPr>
          <p:grpSpPr>
            <a:xfrm rot="18831304">
              <a:off x="1888908" y="2595774"/>
              <a:ext cx="356576" cy="124330"/>
              <a:chOff x="6286413" y="968958"/>
              <a:chExt cx="2408834" cy="2185901"/>
            </a:xfrm>
            <a:solidFill>
              <a:srgbClr val="FFC000"/>
            </a:solidFill>
          </p:grpSpPr>
          <p:grpSp>
            <p:nvGrpSpPr>
              <p:cNvPr id="67" name="Group 37">
                <a:extLst>
                  <a:ext uri="{FF2B5EF4-FFF2-40B4-BE49-F238E27FC236}">
                    <a16:creationId xmlns:a16="http://schemas.microsoft.com/office/drawing/2014/main" id="{A3D699CC-462B-6973-79F6-69A09658BB60}"/>
                  </a:ext>
                </a:extLst>
              </p:cNvPr>
              <p:cNvGrpSpPr/>
              <p:nvPr/>
            </p:nvGrpSpPr>
            <p:grpSpPr>
              <a:xfrm>
                <a:off x="6286413" y="968958"/>
                <a:ext cx="1151447" cy="2164259"/>
                <a:chOff x="6286413" y="968958"/>
                <a:chExt cx="1151447" cy="2164259"/>
              </a:xfrm>
              <a:grpFill/>
            </p:grpSpPr>
            <p:sp>
              <p:nvSpPr>
                <p:cNvPr id="72" name="Donut 71">
                  <a:extLst>
                    <a:ext uri="{FF2B5EF4-FFF2-40B4-BE49-F238E27FC236}">
                      <a16:creationId xmlns:a16="http://schemas.microsoft.com/office/drawing/2014/main" id="{849B4E82-9564-B44B-CCAF-C71B594DA640}"/>
                    </a:ext>
                  </a:extLst>
                </p:cNvPr>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73" name="Donut 72">
                  <a:extLst>
                    <a:ext uri="{FF2B5EF4-FFF2-40B4-BE49-F238E27FC236}">
                      <a16:creationId xmlns:a16="http://schemas.microsoft.com/office/drawing/2014/main" id="{AB24D456-916C-F1BC-B4E2-327ED665CEF6}"/>
                    </a:ext>
                  </a:extLst>
                </p:cNvPr>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74" name="Donut 73">
                  <a:extLst>
                    <a:ext uri="{FF2B5EF4-FFF2-40B4-BE49-F238E27FC236}">
                      <a16:creationId xmlns:a16="http://schemas.microsoft.com/office/drawing/2014/main" id="{A23F00A6-7B3A-A278-E802-9A699E4C12BA}"/>
                    </a:ext>
                  </a:extLst>
                </p:cNvPr>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grpSp>
          <p:grpSp>
            <p:nvGrpSpPr>
              <p:cNvPr id="68" name="Group 38">
                <a:extLst>
                  <a:ext uri="{FF2B5EF4-FFF2-40B4-BE49-F238E27FC236}">
                    <a16:creationId xmlns:a16="http://schemas.microsoft.com/office/drawing/2014/main" id="{11CD293C-E369-31B4-5776-23BA81D85EDF}"/>
                  </a:ext>
                </a:extLst>
              </p:cNvPr>
              <p:cNvGrpSpPr/>
              <p:nvPr/>
            </p:nvGrpSpPr>
            <p:grpSpPr>
              <a:xfrm flipH="1">
                <a:off x="7543800" y="990600"/>
                <a:ext cx="1151447" cy="2164259"/>
                <a:chOff x="6286413" y="968958"/>
                <a:chExt cx="1151447" cy="2164259"/>
              </a:xfrm>
              <a:grpFill/>
            </p:grpSpPr>
            <p:sp>
              <p:nvSpPr>
                <p:cNvPr id="69" name="Donut 68">
                  <a:extLst>
                    <a:ext uri="{FF2B5EF4-FFF2-40B4-BE49-F238E27FC236}">
                      <a16:creationId xmlns:a16="http://schemas.microsoft.com/office/drawing/2014/main" id="{FCA6641D-9D8E-4B37-B724-9809F3F91667}"/>
                    </a:ext>
                  </a:extLst>
                </p:cNvPr>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70" name="Donut 69">
                  <a:extLst>
                    <a:ext uri="{FF2B5EF4-FFF2-40B4-BE49-F238E27FC236}">
                      <a16:creationId xmlns:a16="http://schemas.microsoft.com/office/drawing/2014/main" id="{2A9DABE0-0294-AC39-53CE-34FA4DD583C0}"/>
                    </a:ext>
                  </a:extLst>
                </p:cNvPr>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71" name="Donut 70">
                  <a:extLst>
                    <a:ext uri="{FF2B5EF4-FFF2-40B4-BE49-F238E27FC236}">
                      <a16:creationId xmlns:a16="http://schemas.microsoft.com/office/drawing/2014/main" id="{66FA5A3F-A923-AA8C-9F73-0F31B0466A1D}"/>
                    </a:ext>
                  </a:extLst>
                </p:cNvPr>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grpSp>
        </p:grpSp>
        <p:grpSp>
          <p:nvGrpSpPr>
            <p:cNvPr id="36" name="Group 35">
              <a:extLst>
                <a:ext uri="{FF2B5EF4-FFF2-40B4-BE49-F238E27FC236}">
                  <a16:creationId xmlns:a16="http://schemas.microsoft.com/office/drawing/2014/main" id="{A0F31D6D-1A82-5A7B-4BF0-561AD6562491}"/>
                </a:ext>
              </a:extLst>
            </p:cNvPr>
            <p:cNvGrpSpPr/>
            <p:nvPr/>
          </p:nvGrpSpPr>
          <p:grpSpPr>
            <a:xfrm>
              <a:off x="1410827" y="3279978"/>
              <a:ext cx="929288" cy="292032"/>
              <a:chOff x="1449801" y="2871483"/>
              <a:chExt cx="929288" cy="292032"/>
            </a:xfrm>
          </p:grpSpPr>
          <p:sp>
            <p:nvSpPr>
              <p:cNvPr id="60" name="Moon 59">
                <a:extLst>
                  <a:ext uri="{FF2B5EF4-FFF2-40B4-BE49-F238E27FC236}">
                    <a16:creationId xmlns:a16="http://schemas.microsoft.com/office/drawing/2014/main" id="{0B455832-4C51-AAC1-8C07-8B226815D15F}"/>
                  </a:ext>
                </a:extLst>
              </p:cNvPr>
              <p:cNvSpPr/>
              <p:nvPr/>
            </p:nvSpPr>
            <p:spPr>
              <a:xfrm rot="16200000">
                <a:off x="1815208" y="2668512"/>
                <a:ext cx="149002" cy="738536"/>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61" name="Group 60">
                <a:extLst>
                  <a:ext uri="{FF2B5EF4-FFF2-40B4-BE49-F238E27FC236}">
                    <a16:creationId xmlns:a16="http://schemas.microsoft.com/office/drawing/2014/main" id="{F44F23D7-B868-E98A-EE92-23182B6ED9C1}"/>
                  </a:ext>
                </a:extLst>
              </p:cNvPr>
              <p:cNvGrpSpPr/>
              <p:nvPr/>
            </p:nvGrpSpPr>
            <p:grpSpPr>
              <a:xfrm>
                <a:off x="2091847" y="2871483"/>
                <a:ext cx="287242" cy="281886"/>
                <a:chOff x="4931460" y="2665388"/>
                <a:chExt cx="371689" cy="319843"/>
              </a:xfrm>
            </p:grpSpPr>
            <p:sp>
              <p:nvSpPr>
                <p:cNvPr id="65" name="Hexagon 64">
                  <a:extLst>
                    <a:ext uri="{FF2B5EF4-FFF2-40B4-BE49-F238E27FC236}">
                      <a16:creationId xmlns:a16="http://schemas.microsoft.com/office/drawing/2014/main" id="{0836F511-3317-D813-225E-F935F4F09117}"/>
                    </a:ext>
                  </a:extLst>
                </p:cNvPr>
                <p:cNvSpPr/>
                <p:nvPr/>
              </p:nvSpPr>
              <p:spPr>
                <a:xfrm>
                  <a:off x="4931460" y="2665388"/>
                  <a:ext cx="371689" cy="319843"/>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panose="020F0502020204030204" pitchFamily="34" charset="0"/>
                  </a:endParaRPr>
                </a:p>
              </p:txBody>
            </p:sp>
            <p:sp>
              <p:nvSpPr>
                <p:cNvPr id="66" name="Hexagon 65">
                  <a:extLst>
                    <a:ext uri="{FF2B5EF4-FFF2-40B4-BE49-F238E27FC236}">
                      <a16:creationId xmlns:a16="http://schemas.microsoft.com/office/drawing/2014/main" id="{7C796484-9F58-07C5-5202-5DABD688DA4F}"/>
                    </a:ext>
                  </a:extLst>
                </p:cNvPr>
                <p:cNvSpPr/>
                <p:nvPr/>
              </p:nvSpPr>
              <p:spPr>
                <a:xfrm>
                  <a:off x="5016183" y="2735941"/>
                  <a:ext cx="188577" cy="183440"/>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panose="020F0502020204030204" pitchFamily="34" charset="0"/>
                  </a:endParaRPr>
                </a:p>
              </p:txBody>
            </p:sp>
          </p:grpSp>
          <p:grpSp>
            <p:nvGrpSpPr>
              <p:cNvPr id="62" name="Group 61">
                <a:extLst>
                  <a:ext uri="{FF2B5EF4-FFF2-40B4-BE49-F238E27FC236}">
                    <a16:creationId xmlns:a16="http://schemas.microsoft.com/office/drawing/2014/main" id="{C4D8FFE5-C455-05F0-4AB0-37556A9A182E}"/>
                  </a:ext>
                </a:extLst>
              </p:cNvPr>
              <p:cNvGrpSpPr/>
              <p:nvPr/>
            </p:nvGrpSpPr>
            <p:grpSpPr>
              <a:xfrm>
                <a:off x="1449801" y="2881629"/>
                <a:ext cx="287242" cy="281886"/>
                <a:chOff x="4931460" y="2665388"/>
                <a:chExt cx="371689" cy="319843"/>
              </a:xfrm>
            </p:grpSpPr>
            <p:sp>
              <p:nvSpPr>
                <p:cNvPr id="63" name="Hexagon 62">
                  <a:extLst>
                    <a:ext uri="{FF2B5EF4-FFF2-40B4-BE49-F238E27FC236}">
                      <a16:creationId xmlns:a16="http://schemas.microsoft.com/office/drawing/2014/main" id="{17871FF9-DF09-6F1E-0810-E6954744411A}"/>
                    </a:ext>
                  </a:extLst>
                </p:cNvPr>
                <p:cNvSpPr/>
                <p:nvPr/>
              </p:nvSpPr>
              <p:spPr>
                <a:xfrm>
                  <a:off x="4931460" y="2665388"/>
                  <a:ext cx="371689" cy="319843"/>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panose="020F0502020204030204" pitchFamily="34" charset="0"/>
                  </a:endParaRPr>
                </a:p>
              </p:txBody>
            </p:sp>
            <p:sp>
              <p:nvSpPr>
                <p:cNvPr id="64" name="Hexagon 63">
                  <a:extLst>
                    <a:ext uri="{FF2B5EF4-FFF2-40B4-BE49-F238E27FC236}">
                      <a16:creationId xmlns:a16="http://schemas.microsoft.com/office/drawing/2014/main" id="{947141B0-3198-C7B3-7028-1F357CBA3422}"/>
                    </a:ext>
                  </a:extLst>
                </p:cNvPr>
                <p:cNvSpPr/>
                <p:nvPr/>
              </p:nvSpPr>
              <p:spPr>
                <a:xfrm>
                  <a:off x="5016183" y="2735941"/>
                  <a:ext cx="188577" cy="183440"/>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panose="020F0502020204030204" pitchFamily="34" charset="0"/>
                  </a:endParaRPr>
                </a:p>
              </p:txBody>
            </p:sp>
          </p:grpSp>
        </p:grpSp>
        <p:grpSp>
          <p:nvGrpSpPr>
            <p:cNvPr id="37" name="Group 36">
              <a:extLst>
                <a:ext uri="{FF2B5EF4-FFF2-40B4-BE49-F238E27FC236}">
                  <a16:creationId xmlns:a16="http://schemas.microsoft.com/office/drawing/2014/main" id="{66227009-D1CF-47C4-BD17-EAFF32A53775}"/>
                </a:ext>
              </a:extLst>
            </p:cNvPr>
            <p:cNvGrpSpPr/>
            <p:nvPr/>
          </p:nvGrpSpPr>
          <p:grpSpPr>
            <a:xfrm>
              <a:off x="1327098" y="3689223"/>
              <a:ext cx="1096384" cy="292032"/>
              <a:chOff x="1449801" y="2871483"/>
              <a:chExt cx="929288" cy="292032"/>
            </a:xfrm>
          </p:grpSpPr>
          <p:sp>
            <p:nvSpPr>
              <p:cNvPr id="53" name="Moon 52">
                <a:extLst>
                  <a:ext uri="{FF2B5EF4-FFF2-40B4-BE49-F238E27FC236}">
                    <a16:creationId xmlns:a16="http://schemas.microsoft.com/office/drawing/2014/main" id="{3D9173D7-C430-7D3C-74DD-1195F229E5FA}"/>
                  </a:ext>
                </a:extLst>
              </p:cNvPr>
              <p:cNvSpPr/>
              <p:nvPr/>
            </p:nvSpPr>
            <p:spPr>
              <a:xfrm rot="16200000">
                <a:off x="1815208" y="2668512"/>
                <a:ext cx="149002" cy="738536"/>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54" name="Group 53">
                <a:extLst>
                  <a:ext uri="{FF2B5EF4-FFF2-40B4-BE49-F238E27FC236}">
                    <a16:creationId xmlns:a16="http://schemas.microsoft.com/office/drawing/2014/main" id="{9299882E-0510-97FC-03B3-69B7AAF23045}"/>
                  </a:ext>
                </a:extLst>
              </p:cNvPr>
              <p:cNvGrpSpPr/>
              <p:nvPr/>
            </p:nvGrpSpPr>
            <p:grpSpPr>
              <a:xfrm>
                <a:off x="2091847" y="2871483"/>
                <a:ext cx="287242" cy="281886"/>
                <a:chOff x="4931460" y="2665388"/>
                <a:chExt cx="371689" cy="319843"/>
              </a:xfrm>
            </p:grpSpPr>
            <p:sp>
              <p:nvSpPr>
                <p:cNvPr id="58" name="Hexagon 57">
                  <a:extLst>
                    <a:ext uri="{FF2B5EF4-FFF2-40B4-BE49-F238E27FC236}">
                      <a16:creationId xmlns:a16="http://schemas.microsoft.com/office/drawing/2014/main" id="{66448504-3193-E90D-2B45-4127C61577D0}"/>
                    </a:ext>
                  </a:extLst>
                </p:cNvPr>
                <p:cNvSpPr/>
                <p:nvPr/>
              </p:nvSpPr>
              <p:spPr>
                <a:xfrm>
                  <a:off x="4931460" y="2665388"/>
                  <a:ext cx="371689" cy="319843"/>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panose="020F0502020204030204" pitchFamily="34" charset="0"/>
                  </a:endParaRPr>
                </a:p>
              </p:txBody>
            </p:sp>
            <p:sp>
              <p:nvSpPr>
                <p:cNvPr id="59" name="Hexagon 58">
                  <a:extLst>
                    <a:ext uri="{FF2B5EF4-FFF2-40B4-BE49-F238E27FC236}">
                      <a16:creationId xmlns:a16="http://schemas.microsoft.com/office/drawing/2014/main" id="{4FF234EF-23DF-D724-944D-E6E84E9CFE96}"/>
                    </a:ext>
                  </a:extLst>
                </p:cNvPr>
                <p:cNvSpPr/>
                <p:nvPr/>
              </p:nvSpPr>
              <p:spPr>
                <a:xfrm>
                  <a:off x="5016183" y="2735941"/>
                  <a:ext cx="188577" cy="183440"/>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panose="020F0502020204030204" pitchFamily="34" charset="0"/>
                  </a:endParaRPr>
                </a:p>
              </p:txBody>
            </p:sp>
          </p:grpSp>
          <p:grpSp>
            <p:nvGrpSpPr>
              <p:cNvPr id="55" name="Group 54">
                <a:extLst>
                  <a:ext uri="{FF2B5EF4-FFF2-40B4-BE49-F238E27FC236}">
                    <a16:creationId xmlns:a16="http://schemas.microsoft.com/office/drawing/2014/main" id="{EB506052-1B0A-33C4-99B3-C53C970BDEB7}"/>
                  </a:ext>
                </a:extLst>
              </p:cNvPr>
              <p:cNvGrpSpPr/>
              <p:nvPr/>
            </p:nvGrpSpPr>
            <p:grpSpPr>
              <a:xfrm>
                <a:off x="1449801" y="2881629"/>
                <a:ext cx="287242" cy="281886"/>
                <a:chOff x="4931460" y="2665388"/>
                <a:chExt cx="371689" cy="319843"/>
              </a:xfrm>
            </p:grpSpPr>
            <p:sp>
              <p:nvSpPr>
                <p:cNvPr id="56" name="Hexagon 55">
                  <a:extLst>
                    <a:ext uri="{FF2B5EF4-FFF2-40B4-BE49-F238E27FC236}">
                      <a16:creationId xmlns:a16="http://schemas.microsoft.com/office/drawing/2014/main" id="{D841705D-5CB1-A856-AF5C-A1613C49125A}"/>
                    </a:ext>
                  </a:extLst>
                </p:cNvPr>
                <p:cNvSpPr/>
                <p:nvPr/>
              </p:nvSpPr>
              <p:spPr>
                <a:xfrm>
                  <a:off x="4931460" y="2665388"/>
                  <a:ext cx="371689" cy="319843"/>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panose="020F0502020204030204" pitchFamily="34" charset="0"/>
                  </a:endParaRPr>
                </a:p>
              </p:txBody>
            </p:sp>
            <p:sp>
              <p:nvSpPr>
                <p:cNvPr id="57" name="Hexagon 56">
                  <a:extLst>
                    <a:ext uri="{FF2B5EF4-FFF2-40B4-BE49-F238E27FC236}">
                      <a16:creationId xmlns:a16="http://schemas.microsoft.com/office/drawing/2014/main" id="{EE355576-27B5-C98F-9C60-5489025E4D34}"/>
                    </a:ext>
                  </a:extLst>
                </p:cNvPr>
                <p:cNvSpPr/>
                <p:nvPr/>
              </p:nvSpPr>
              <p:spPr>
                <a:xfrm>
                  <a:off x="5016183" y="2735941"/>
                  <a:ext cx="188577" cy="183440"/>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panose="020F0502020204030204" pitchFamily="34" charset="0"/>
                  </a:endParaRPr>
                </a:p>
              </p:txBody>
            </p:sp>
          </p:grpSp>
        </p:grpSp>
        <p:grpSp>
          <p:nvGrpSpPr>
            <p:cNvPr id="38" name="Group 37">
              <a:extLst>
                <a:ext uri="{FF2B5EF4-FFF2-40B4-BE49-F238E27FC236}">
                  <a16:creationId xmlns:a16="http://schemas.microsoft.com/office/drawing/2014/main" id="{E2611BB9-6D19-EFE4-FEA3-ADBE9110A41C}"/>
                </a:ext>
              </a:extLst>
            </p:cNvPr>
            <p:cNvGrpSpPr/>
            <p:nvPr/>
          </p:nvGrpSpPr>
          <p:grpSpPr>
            <a:xfrm>
              <a:off x="1246842" y="630429"/>
              <a:ext cx="1389825" cy="782489"/>
              <a:chOff x="4648200" y="2161320"/>
              <a:chExt cx="2502434" cy="1408902"/>
            </a:xfrm>
          </p:grpSpPr>
          <p:sp>
            <p:nvSpPr>
              <p:cNvPr id="39" name="Rounded Rectangle 38">
                <a:extLst>
                  <a:ext uri="{FF2B5EF4-FFF2-40B4-BE49-F238E27FC236}">
                    <a16:creationId xmlns:a16="http://schemas.microsoft.com/office/drawing/2014/main" id="{DB72C96A-B6D4-C34E-23EA-A30AE36DF48E}"/>
                  </a:ext>
                </a:extLst>
              </p:cNvPr>
              <p:cNvSpPr/>
              <p:nvPr/>
            </p:nvSpPr>
            <p:spPr>
              <a:xfrm>
                <a:off x="4648200" y="3119388"/>
                <a:ext cx="2502434" cy="45083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0" name="Regular Pentagon 39">
                <a:extLst>
                  <a:ext uri="{FF2B5EF4-FFF2-40B4-BE49-F238E27FC236}">
                    <a16:creationId xmlns:a16="http://schemas.microsoft.com/office/drawing/2014/main" id="{46485A3F-DDDE-B25E-546A-3E85B14F70BF}"/>
                  </a:ext>
                </a:extLst>
              </p:cNvPr>
              <p:cNvSpPr/>
              <p:nvPr/>
            </p:nvSpPr>
            <p:spPr>
              <a:xfrm>
                <a:off x="5574221" y="2465693"/>
                <a:ext cx="801011" cy="665735"/>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1" name="Regular Pentagon 40">
                <a:extLst>
                  <a:ext uri="{FF2B5EF4-FFF2-40B4-BE49-F238E27FC236}">
                    <a16:creationId xmlns:a16="http://schemas.microsoft.com/office/drawing/2014/main" id="{E0D6ECC3-A30B-B137-489F-1F4AB733CE5E}"/>
                  </a:ext>
                </a:extLst>
              </p:cNvPr>
              <p:cNvSpPr/>
              <p:nvPr/>
            </p:nvSpPr>
            <p:spPr>
              <a:xfrm>
                <a:off x="4792918" y="2676126"/>
                <a:ext cx="537924" cy="447078"/>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2" name="Regular Pentagon 41">
                <a:extLst>
                  <a:ext uri="{FF2B5EF4-FFF2-40B4-BE49-F238E27FC236}">
                    <a16:creationId xmlns:a16="http://schemas.microsoft.com/office/drawing/2014/main" id="{28AEFC5E-8A0A-1E2B-BEB2-EEB5D3A6B721}"/>
                  </a:ext>
                </a:extLst>
              </p:cNvPr>
              <p:cNvSpPr/>
              <p:nvPr/>
            </p:nvSpPr>
            <p:spPr>
              <a:xfrm>
                <a:off x="6516531" y="2669331"/>
                <a:ext cx="537924" cy="447078"/>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3" name="Diamond 42">
                <a:extLst>
                  <a:ext uri="{FF2B5EF4-FFF2-40B4-BE49-F238E27FC236}">
                    <a16:creationId xmlns:a16="http://schemas.microsoft.com/office/drawing/2014/main" id="{99805F80-3CF4-25E6-41F3-0546DAD96DA9}"/>
                  </a:ext>
                </a:extLst>
              </p:cNvPr>
              <p:cNvSpPr/>
              <p:nvPr/>
            </p:nvSpPr>
            <p:spPr>
              <a:xfrm>
                <a:off x="5859638" y="2629702"/>
                <a:ext cx="186327" cy="447078"/>
              </a:xfrm>
              <a:prstGeom prst="diamon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4" name="Diamond 43">
                <a:extLst>
                  <a:ext uri="{FF2B5EF4-FFF2-40B4-BE49-F238E27FC236}">
                    <a16:creationId xmlns:a16="http://schemas.microsoft.com/office/drawing/2014/main" id="{BE6C1032-FCA4-6D67-0135-67C2F02FF240}"/>
                  </a:ext>
                </a:extLst>
              </p:cNvPr>
              <p:cNvSpPr/>
              <p:nvPr/>
            </p:nvSpPr>
            <p:spPr>
              <a:xfrm>
                <a:off x="4830869" y="2411080"/>
                <a:ext cx="447301" cy="447078"/>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5" name="Diamond 44">
                <a:extLst>
                  <a:ext uri="{FF2B5EF4-FFF2-40B4-BE49-F238E27FC236}">
                    <a16:creationId xmlns:a16="http://schemas.microsoft.com/office/drawing/2014/main" id="{48FD69E0-4A83-7E1E-AE68-67AA3700C43D}"/>
                  </a:ext>
                </a:extLst>
              </p:cNvPr>
              <p:cNvSpPr/>
              <p:nvPr/>
            </p:nvSpPr>
            <p:spPr>
              <a:xfrm>
                <a:off x="6572533" y="2445792"/>
                <a:ext cx="447301" cy="447078"/>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6" name="Diamond 45">
                <a:extLst>
                  <a:ext uri="{FF2B5EF4-FFF2-40B4-BE49-F238E27FC236}">
                    <a16:creationId xmlns:a16="http://schemas.microsoft.com/office/drawing/2014/main" id="{7F3EBD2C-C830-7C9B-21C9-F60C98B19B79}"/>
                  </a:ext>
                </a:extLst>
              </p:cNvPr>
              <p:cNvSpPr/>
              <p:nvPr/>
            </p:nvSpPr>
            <p:spPr>
              <a:xfrm>
                <a:off x="5742278" y="2161320"/>
                <a:ext cx="447301" cy="447078"/>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7" name="Quad Arrow Callout 46">
                <a:extLst>
                  <a:ext uri="{FF2B5EF4-FFF2-40B4-BE49-F238E27FC236}">
                    <a16:creationId xmlns:a16="http://schemas.microsoft.com/office/drawing/2014/main" id="{18EE1BD4-0260-6271-45B0-DEACF7C29954}"/>
                  </a:ext>
                </a:extLst>
              </p:cNvPr>
              <p:cNvSpPr/>
              <p:nvPr/>
            </p:nvSpPr>
            <p:spPr>
              <a:xfrm>
                <a:off x="4716798" y="3153369"/>
                <a:ext cx="392631" cy="350688"/>
              </a:xfrm>
              <a:prstGeom prst="quadArrowCallout">
                <a:avLst>
                  <a:gd name="adj1" fmla="val 37030"/>
                  <a:gd name="adj2" fmla="val 18515"/>
                  <a:gd name="adj3" fmla="val 18515"/>
                  <a:gd name="adj4" fmla="val 4812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8" name="Quad Arrow Callout 47">
                <a:extLst>
                  <a:ext uri="{FF2B5EF4-FFF2-40B4-BE49-F238E27FC236}">
                    <a16:creationId xmlns:a16="http://schemas.microsoft.com/office/drawing/2014/main" id="{6CA84213-7E6A-9F3F-9307-F6F47C098AE7}"/>
                  </a:ext>
                </a:extLst>
              </p:cNvPr>
              <p:cNvSpPr/>
              <p:nvPr/>
            </p:nvSpPr>
            <p:spPr>
              <a:xfrm>
                <a:off x="5114153" y="3149047"/>
                <a:ext cx="392631" cy="350688"/>
              </a:xfrm>
              <a:prstGeom prst="quadArrowCallout">
                <a:avLst>
                  <a:gd name="adj1" fmla="val 37030"/>
                  <a:gd name="adj2" fmla="val 18515"/>
                  <a:gd name="adj3" fmla="val 18515"/>
                  <a:gd name="adj4" fmla="val 4812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9" name="Quad Arrow Callout 48">
                <a:extLst>
                  <a:ext uri="{FF2B5EF4-FFF2-40B4-BE49-F238E27FC236}">
                    <a16:creationId xmlns:a16="http://schemas.microsoft.com/office/drawing/2014/main" id="{E8102492-B81E-B624-5690-F0230919AEA6}"/>
                  </a:ext>
                </a:extLst>
              </p:cNvPr>
              <p:cNvSpPr/>
              <p:nvPr/>
            </p:nvSpPr>
            <p:spPr>
              <a:xfrm>
                <a:off x="5506786" y="3160118"/>
                <a:ext cx="392631" cy="350688"/>
              </a:xfrm>
              <a:prstGeom prst="quadArrowCallout">
                <a:avLst>
                  <a:gd name="adj1" fmla="val 37030"/>
                  <a:gd name="adj2" fmla="val 18515"/>
                  <a:gd name="adj3" fmla="val 18515"/>
                  <a:gd name="adj4" fmla="val 4812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0" name="Quad Arrow Callout 49">
                <a:extLst>
                  <a:ext uri="{FF2B5EF4-FFF2-40B4-BE49-F238E27FC236}">
                    <a16:creationId xmlns:a16="http://schemas.microsoft.com/office/drawing/2014/main" id="{02B96D57-B772-45BE-89EE-F2C3598D0218}"/>
                  </a:ext>
                </a:extLst>
              </p:cNvPr>
              <p:cNvSpPr/>
              <p:nvPr/>
            </p:nvSpPr>
            <p:spPr>
              <a:xfrm>
                <a:off x="5899417" y="3149047"/>
                <a:ext cx="392631" cy="350688"/>
              </a:xfrm>
              <a:prstGeom prst="quadArrowCallout">
                <a:avLst>
                  <a:gd name="adj1" fmla="val 37030"/>
                  <a:gd name="adj2" fmla="val 18515"/>
                  <a:gd name="adj3" fmla="val 18515"/>
                  <a:gd name="adj4" fmla="val 4812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1" name="Quad Arrow Callout 50">
                <a:extLst>
                  <a:ext uri="{FF2B5EF4-FFF2-40B4-BE49-F238E27FC236}">
                    <a16:creationId xmlns:a16="http://schemas.microsoft.com/office/drawing/2014/main" id="{709D0D06-4C34-3780-1E2E-CE5FE13E5352}"/>
                  </a:ext>
                </a:extLst>
              </p:cNvPr>
              <p:cNvSpPr/>
              <p:nvPr/>
            </p:nvSpPr>
            <p:spPr>
              <a:xfrm>
                <a:off x="6320215" y="3157284"/>
                <a:ext cx="392631" cy="350688"/>
              </a:xfrm>
              <a:prstGeom prst="quadArrowCallout">
                <a:avLst>
                  <a:gd name="adj1" fmla="val 37030"/>
                  <a:gd name="adj2" fmla="val 18515"/>
                  <a:gd name="adj3" fmla="val 18515"/>
                  <a:gd name="adj4" fmla="val 4812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2" name="Quad Arrow Callout 51">
                <a:extLst>
                  <a:ext uri="{FF2B5EF4-FFF2-40B4-BE49-F238E27FC236}">
                    <a16:creationId xmlns:a16="http://schemas.microsoft.com/office/drawing/2014/main" id="{67471936-E778-118A-E4B7-9A663D3E56FF}"/>
                  </a:ext>
                </a:extLst>
              </p:cNvPr>
              <p:cNvSpPr/>
              <p:nvPr/>
            </p:nvSpPr>
            <p:spPr>
              <a:xfrm>
                <a:off x="6717570" y="3164604"/>
                <a:ext cx="392631" cy="350688"/>
              </a:xfrm>
              <a:prstGeom prst="quadArrowCallout">
                <a:avLst>
                  <a:gd name="adj1" fmla="val 37030"/>
                  <a:gd name="adj2" fmla="val 18515"/>
                  <a:gd name="adj3" fmla="val 18515"/>
                  <a:gd name="adj4" fmla="val 4812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cxnSp>
        <p:nvCxnSpPr>
          <p:cNvPr id="121" name="Straight Connector 120">
            <a:extLst>
              <a:ext uri="{FF2B5EF4-FFF2-40B4-BE49-F238E27FC236}">
                <a16:creationId xmlns:a16="http://schemas.microsoft.com/office/drawing/2014/main" id="{5D4C0A56-A7CF-8531-FF49-662C61842847}"/>
              </a:ext>
            </a:extLst>
          </p:cNvPr>
          <p:cNvCxnSpPr/>
          <p:nvPr/>
        </p:nvCxnSpPr>
        <p:spPr>
          <a:xfrm>
            <a:off x="3800608" y="4349773"/>
            <a:ext cx="0" cy="866971"/>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A12BA276-858D-CD34-7989-919BF7A7DB6E}"/>
              </a:ext>
            </a:extLst>
          </p:cNvPr>
          <p:cNvCxnSpPr/>
          <p:nvPr/>
        </p:nvCxnSpPr>
        <p:spPr>
          <a:xfrm flipV="1">
            <a:off x="1110343" y="5215171"/>
            <a:ext cx="5834393" cy="10406"/>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E1831CE-1F66-D5CF-D974-1DDADC0FD899}"/>
              </a:ext>
            </a:extLst>
          </p:cNvPr>
          <p:cNvCxnSpPr/>
          <p:nvPr/>
        </p:nvCxnSpPr>
        <p:spPr>
          <a:xfrm>
            <a:off x="1110343" y="5216324"/>
            <a:ext cx="0" cy="501483"/>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B1A4263-BD16-EBC6-7F27-386E7B1A7D89}"/>
              </a:ext>
            </a:extLst>
          </p:cNvPr>
          <p:cNvCxnSpPr/>
          <p:nvPr/>
        </p:nvCxnSpPr>
        <p:spPr>
          <a:xfrm>
            <a:off x="3800608" y="5252233"/>
            <a:ext cx="0" cy="880962"/>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A146B644-24AB-8BE8-C281-5FD91F358D4E}"/>
              </a:ext>
            </a:extLst>
          </p:cNvPr>
          <p:cNvCxnSpPr/>
          <p:nvPr/>
        </p:nvCxnSpPr>
        <p:spPr>
          <a:xfrm>
            <a:off x="6944736" y="5225577"/>
            <a:ext cx="0" cy="880962"/>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052D15-45DB-9646-E790-1D3F14323A52}"/>
              </a:ext>
            </a:extLst>
          </p:cNvPr>
          <p:cNvGrpSpPr/>
          <p:nvPr/>
        </p:nvGrpSpPr>
        <p:grpSpPr>
          <a:xfrm>
            <a:off x="394493" y="3825128"/>
            <a:ext cx="7750794" cy="2677399"/>
            <a:chOff x="1829789" y="1243141"/>
            <a:chExt cx="7750794" cy="2677399"/>
          </a:xfrm>
        </p:grpSpPr>
        <p:sp>
          <p:nvSpPr>
            <p:cNvPr id="3" name="TextBox 2">
              <a:extLst>
                <a:ext uri="{FF2B5EF4-FFF2-40B4-BE49-F238E27FC236}">
                  <a16:creationId xmlns:a16="http://schemas.microsoft.com/office/drawing/2014/main" id="{89641DEE-1992-A74B-5D5D-75046CE72852}"/>
                </a:ext>
              </a:extLst>
            </p:cNvPr>
            <p:cNvSpPr txBox="1"/>
            <p:nvPr/>
          </p:nvSpPr>
          <p:spPr>
            <a:xfrm>
              <a:off x="3941866" y="1243141"/>
              <a:ext cx="2631052" cy="646331"/>
            </a:xfrm>
            <a:prstGeom prst="rect">
              <a:avLst/>
            </a:prstGeom>
            <a:solidFill>
              <a:schemeClr val="tx2">
                <a:lumMod val="60000"/>
                <a:lumOff val="40000"/>
              </a:schemeClr>
            </a:solidFill>
          </p:spPr>
          <p:txBody>
            <a:bodyPr wrap="square" rtlCol="0">
              <a:spAutoFit/>
            </a:bodyPr>
            <a:lstStyle/>
            <a:p>
              <a:pPr algn="ctr"/>
              <a:r>
                <a:rPr lang="en-US" dirty="0" err="1">
                  <a:solidFill>
                    <a:schemeClr val="bg1"/>
                  </a:solidFill>
                  <a:latin typeface="Calibri" panose="020F0502020204030204" pitchFamily="34" charset="0"/>
                </a:rPr>
                <a:t>Nabopolassar</a:t>
              </a:r>
              <a:r>
                <a:rPr lang="en-US" dirty="0">
                  <a:solidFill>
                    <a:schemeClr val="bg1"/>
                  </a:solidFill>
                  <a:latin typeface="Calibri" panose="020F0502020204030204" pitchFamily="34" charset="0"/>
                </a:rPr>
                <a:t> </a:t>
              </a:r>
            </a:p>
            <a:p>
              <a:pPr algn="ctr"/>
              <a:r>
                <a:rPr lang="en-US" dirty="0">
                  <a:solidFill>
                    <a:schemeClr val="bg1"/>
                  </a:solidFill>
                  <a:latin typeface="Calibri" panose="020F0502020204030204" pitchFamily="34" charset="0"/>
                </a:rPr>
                <a:t>(founder of dynasty)</a:t>
              </a:r>
            </a:p>
          </p:txBody>
        </p:sp>
        <p:sp>
          <p:nvSpPr>
            <p:cNvPr id="115" name="TextBox 114">
              <a:extLst>
                <a:ext uri="{FF2B5EF4-FFF2-40B4-BE49-F238E27FC236}">
                  <a16:creationId xmlns:a16="http://schemas.microsoft.com/office/drawing/2014/main" id="{7290D1A5-5505-3B0E-B152-BF5D389F822C}"/>
                </a:ext>
              </a:extLst>
            </p:cNvPr>
            <p:cNvSpPr txBox="1"/>
            <p:nvPr/>
          </p:nvSpPr>
          <p:spPr>
            <a:xfrm>
              <a:off x="3941866" y="2028786"/>
              <a:ext cx="2631052" cy="369332"/>
            </a:xfrm>
            <a:prstGeom prst="rect">
              <a:avLst/>
            </a:prstGeom>
            <a:solidFill>
              <a:schemeClr val="tx2">
                <a:lumMod val="60000"/>
                <a:lumOff val="40000"/>
              </a:schemeClr>
            </a:solidFill>
          </p:spPr>
          <p:txBody>
            <a:bodyPr wrap="square" rtlCol="0">
              <a:spAutoFit/>
            </a:bodyPr>
            <a:lstStyle/>
            <a:p>
              <a:pPr algn="ctr"/>
              <a:r>
                <a:rPr lang="en-US" dirty="0">
                  <a:solidFill>
                    <a:schemeClr val="bg1"/>
                  </a:solidFill>
                  <a:latin typeface="Calibri" panose="020F0502020204030204" pitchFamily="34" charset="0"/>
                </a:rPr>
                <a:t>Nebuchadnezzar</a:t>
              </a:r>
            </a:p>
          </p:txBody>
        </p:sp>
        <p:sp>
          <p:nvSpPr>
            <p:cNvPr id="116" name="TextBox 115">
              <a:extLst>
                <a:ext uri="{FF2B5EF4-FFF2-40B4-BE49-F238E27FC236}">
                  <a16:creationId xmlns:a16="http://schemas.microsoft.com/office/drawing/2014/main" id="{796E59A1-967C-DF00-EA30-CA18F3959C5E}"/>
                </a:ext>
              </a:extLst>
            </p:cNvPr>
            <p:cNvSpPr txBox="1"/>
            <p:nvPr/>
          </p:nvSpPr>
          <p:spPr>
            <a:xfrm>
              <a:off x="1829789" y="2883157"/>
              <a:ext cx="1669014" cy="369332"/>
            </a:xfrm>
            <a:prstGeom prst="rect">
              <a:avLst/>
            </a:prstGeom>
            <a:solidFill>
              <a:schemeClr val="tx2">
                <a:lumMod val="60000"/>
                <a:lumOff val="40000"/>
              </a:schemeClr>
            </a:solidFill>
          </p:spPr>
          <p:txBody>
            <a:bodyPr wrap="square" rtlCol="0">
              <a:spAutoFit/>
            </a:bodyPr>
            <a:lstStyle/>
            <a:p>
              <a:pPr algn="ctr"/>
              <a:r>
                <a:rPr lang="en-US" dirty="0" err="1">
                  <a:solidFill>
                    <a:schemeClr val="bg1"/>
                  </a:solidFill>
                  <a:latin typeface="Calibri" panose="020F0502020204030204" pitchFamily="34" charset="0"/>
                </a:rPr>
                <a:t>Ameil-Marduk</a:t>
              </a:r>
              <a:endParaRPr lang="en-US" dirty="0">
                <a:solidFill>
                  <a:schemeClr val="bg1"/>
                </a:solidFill>
                <a:latin typeface="Calibri" panose="020F0502020204030204" pitchFamily="34" charset="0"/>
              </a:endParaRPr>
            </a:p>
          </p:txBody>
        </p:sp>
        <p:sp>
          <p:nvSpPr>
            <p:cNvPr id="117" name="TextBox 116">
              <a:extLst>
                <a:ext uri="{FF2B5EF4-FFF2-40B4-BE49-F238E27FC236}">
                  <a16:creationId xmlns:a16="http://schemas.microsoft.com/office/drawing/2014/main" id="{446D3E0A-FE0D-BB90-46D3-E783985F7482}"/>
                </a:ext>
              </a:extLst>
            </p:cNvPr>
            <p:cNvSpPr txBox="1"/>
            <p:nvPr/>
          </p:nvSpPr>
          <p:spPr>
            <a:xfrm>
              <a:off x="4036552" y="2784129"/>
              <a:ext cx="2398704" cy="553998"/>
            </a:xfrm>
            <a:prstGeom prst="rect">
              <a:avLst/>
            </a:prstGeom>
            <a:solidFill>
              <a:schemeClr val="tx2">
                <a:lumMod val="60000"/>
                <a:lumOff val="40000"/>
              </a:schemeClr>
            </a:solidFill>
          </p:spPr>
          <p:txBody>
            <a:bodyPr wrap="square" rtlCol="0">
              <a:spAutoFit/>
            </a:bodyPr>
            <a:lstStyle/>
            <a:p>
              <a:pPr algn="ctr"/>
              <a:r>
                <a:rPr lang="en-US" dirty="0" err="1">
                  <a:solidFill>
                    <a:schemeClr val="bg1"/>
                  </a:solidFill>
                  <a:latin typeface="Calibri" panose="020F0502020204030204" pitchFamily="34" charset="0"/>
                </a:rPr>
                <a:t>Neriglissar</a:t>
              </a:r>
              <a:endParaRPr lang="en-US"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(son in-law of Nebuchadnezzar)</a:t>
              </a:r>
            </a:p>
          </p:txBody>
        </p:sp>
        <p:sp>
          <p:nvSpPr>
            <p:cNvPr id="118" name="TextBox 117">
              <a:extLst>
                <a:ext uri="{FF2B5EF4-FFF2-40B4-BE49-F238E27FC236}">
                  <a16:creationId xmlns:a16="http://schemas.microsoft.com/office/drawing/2014/main" id="{4FD4BC59-5D01-95A6-8AB1-B89ADC3B3F91}"/>
                </a:ext>
              </a:extLst>
            </p:cNvPr>
            <p:cNvSpPr txBox="1"/>
            <p:nvPr/>
          </p:nvSpPr>
          <p:spPr>
            <a:xfrm>
              <a:off x="4036552" y="3551208"/>
              <a:ext cx="2398704" cy="369332"/>
            </a:xfrm>
            <a:prstGeom prst="rect">
              <a:avLst/>
            </a:prstGeom>
            <a:solidFill>
              <a:schemeClr val="tx2">
                <a:lumMod val="60000"/>
                <a:lumOff val="40000"/>
              </a:schemeClr>
            </a:solidFill>
          </p:spPr>
          <p:txBody>
            <a:bodyPr wrap="square" rtlCol="0">
              <a:spAutoFit/>
            </a:bodyPr>
            <a:lstStyle/>
            <a:p>
              <a:pPr algn="ctr"/>
              <a:r>
                <a:rPr lang="en-US" dirty="0" err="1">
                  <a:solidFill>
                    <a:schemeClr val="bg1"/>
                  </a:solidFill>
                  <a:latin typeface="Calibri" panose="020F0502020204030204" pitchFamily="34" charset="0"/>
                </a:rPr>
                <a:t>Labashi-Marduk</a:t>
              </a:r>
              <a:endParaRPr lang="en-US" dirty="0">
                <a:solidFill>
                  <a:schemeClr val="bg1"/>
                </a:solidFill>
                <a:latin typeface="Calibri" panose="020F0502020204030204" pitchFamily="34" charset="0"/>
              </a:endParaRPr>
            </a:p>
          </p:txBody>
        </p:sp>
        <p:sp>
          <p:nvSpPr>
            <p:cNvPr id="119" name="TextBox 118">
              <a:extLst>
                <a:ext uri="{FF2B5EF4-FFF2-40B4-BE49-F238E27FC236}">
                  <a16:creationId xmlns:a16="http://schemas.microsoft.com/office/drawing/2014/main" id="{DA3AFC06-045C-F78B-3720-A1525F12AEFE}"/>
                </a:ext>
              </a:extLst>
            </p:cNvPr>
            <p:cNvSpPr txBox="1"/>
            <p:nvPr/>
          </p:nvSpPr>
          <p:spPr>
            <a:xfrm>
              <a:off x="6939693" y="2787941"/>
              <a:ext cx="2631052" cy="553998"/>
            </a:xfrm>
            <a:prstGeom prst="rect">
              <a:avLst/>
            </a:prstGeom>
            <a:solidFill>
              <a:schemeClr val="tx2">
                <a:lumMod val="60000"/>
                <a:lumOff val="40000"/>
              </a:schemeClr>
            </a:solidFill>
          </p:spPr>
          <p:txBody>
            <a:bodyPr wrap="square" rtlCol="0">
              <a:spAutoFit/>
            </a:bodyPr>
            <a:lstStyle/>
            <a:p>
              <a:pPr algn="ctr"/>
              <a:r>
                <a:rPr lang="en-US" dirty="0" err="1">
                  <a:solidFill>
                    <a:schemeClr val="bg1"/>
                  </a:solidFill>
                  <a:latin typeface="Calibri" panose="020F0502020204030204" pitchFamily="34" charset="0"/>
                </a:rPr>
                <a:t>Nabonidus</a:t>
              </a:r>
              <a:endParaRPr lang="en-US"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(son in-law of Nebuchadnezzar)</a:t>
              </a:r>
            </a:p>
          </p:txBody>
        </p:sp>
        <p:sp>
          <p:nvSpPr>
            <p:cNvPr id="120" name="TextBox 119">
              <a:extLst>
                <a:ext uri="{FF2B5EF4-FFF2-40B4-BE49-F238E27FC236}">
                  <a16:creationId xmlns:a16="http://schemas.microsoft.com/office/drawing/2014/main" id="{47671874-7C4C-7082-1A48-8AA56C06BBF8}"/>
                </a:ext>
              </a:extLst>
            </p:cNvPr>
            <p:cNvSpPr txBox="1"/>
            <p:nvPr/>
          </p:nvSpPr>
          <p:spPr>
            <a:xfrm>
              <a:off x="6949531" y="3484469"/>
              <a:ext cx="2631052" cy="369332"/>
            </a:xfrm>
            <a:prstGeom prst="rect">
              <a:avLst/>
            </a:prstGeom>
            <a:solidFill>
              <a:schemeClr val="tx2">
                <a:lumMod val="60000"/>
                <a:lumOff val="40000"/>
              </a:schemeClr>
            </a:solidFill>
          </p:spPr>
          <p:txBody>
            <a:bodyPr wrap="square" rtlCol="0">
              <a:spAutoFit/>
            </a:bodyPr>
            <a:lstStyle/>
            <a:p>
              <a:pPr algn="ctr"/>
              <a:r>
                <a:rPr lang="en-US" dirty="0">
                  <a:solidFill>
                    <a:schemeClr val="bg1"/>
                  </a:solidFill>
                  <a:latin typeface="Calibri" panose="020F0502020204030204" pitchFamily="34" charset="0"/>
                </a:rPr>
                <a:t>Belshazzar</a:t>
              </a:r>
            </a:p>
          </p:txBody>
        </p:sp>
      </p:grpSp>
      <p:sp>
        <p:nvSpPr>
          <p:cNvPr id="1027" name="Rectangle 1026">
            <a:extLst>
              <a:ext uri="{FF2B5EF4-FFF2-40B4-BE49-F238E27FC236}">
                <a16:creationId xmlns:a16="http://schemas.microsoft.com/office/drawing/2014/main" id="{3C0347F4-D18E-39B3-99E6-511C56807C4F}"/>
              </a:ext>
            </a:extLst>
          </p:cNvPr>
          <p:cNvSpPr/>
          <p:nvPr/>
        </p:nvSpPr>
        <p:spPr>
          <a:xfrm>
            <a:off x="4646439" y="989889"/>
            <a:ext cx="3948389" cy="369332"/>
          </a:xfrm>
          <a:prstGeom prst="rect">
            <a:avLst/>
          </a:prstGeom>
        </p:spPr>
        <p:txBody>
          <a:bodyPr wrap="none">
            <a:spAutoFit/>
          </a:bodyPr>
          <a:lstStyle/>
          <a:p>
            <a:pPr fontAlgn="t"/>
            <a:r>
              <a:rPr lang="en-US" dirty="0">
                <a:solidFill>
                  <a:schemeClr val="bg1"/>
                </a:solidFill>
                <a:latin typeface="Calibri" panose="020F0502020204030204" pitchFamily="34" charset="0"/>
              </a:rPr>
              <a:t>Judah had served Babylonia for 70 years</a:t>
            </a:r>
            <a:endParaRPr lang="en-US" dirty="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2040086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ignette1.wikia.nocookie.net/glee/images/8/80/Dark_Red_Background_by_Vik_for_Stuff.png/revision/latest?cb=201405292225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8229" y="1476374"/>
            <a:ext cx="7778594" cy="5078313"/>
          </a:xfrm>
          <a:prstGeom prst="rect">
            <a:avLst/>
          </a:prstGeom>
          <a:noFill/>
        </p:spPr>
        <p:txBody>
          <a:bodyPr wrap="square" rtlCol="0">
            <a:spAutoFit/>
          </a:bodyPr>
          <a:lstStyle/>
          <a:p>
            <a:r>
              <a:rPr lang="en-US" dirty="0">
                <a:solidFill>
                  <a:schemeClr val="bg1"/>
                </a:solidFill>
                <a:latin typeface="Calibri" panose="020F0502020204030204" pitchFamily="34" charset="0"/>
              </a:rPr>
              <a:t>He was the son of Cambyses I, King of Anshan and </a:t>
            </a:r>
            <a:r>
              <a:rPr lang="en-US" dirty="0" err="1">
                <a:solidFill>
                  <a:schemeClr val="bg1"/>
                </a:solidFill>
                <a:latin typeface="Calibri" panose="020F0502020204030204" pitchFamily="34" charset="0"/>
              </a:rPr>
              <a:t>Mandane</a:t>
            </a:r>
            <a:r>
              <a:rPr lang="en-US" dirty="0">
                <a:solidFill>
                  <a:schemeClr val="bg1"/>
                </a:solidFill>
                <a:latin typeface="Calibri" panose="020F0502020204030204" pitchFamily="34" charset="0"/>
              </a:rPr>
              <a:t>, daughter of </a:t>
            </a:r>
            <a:r>
              <a:rPr lang="en-US" dirty="0" err="1">
                <a:solidFill>
                  <a:schemeClr val="bg1"/>
                </a:solidFill>
                <a:latin typeface="Calibri" panose="020F0502020204030204" pitchFamily="34" charset="0"/>
              </a:rPr>
              <a:t>Astyages</a:t>
            </a:r>
            <a:r>
              <a:rPr lang="en-US" dirty="0">
                <a:solidFill>
                  <a:schemeClr val="bg1"/>
                </a:solidFill>
                <a:latin typeface="Calibri" panose="020F0502020204030204" pitchFamily="34" charset="0"/>
              </a:rPr>
              <a:t>, King of Media</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His name means—the sun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is known as Cyrus the Great who took over Babylonia and defeated the Chaldean dynasty that had been elevated to power by Nebuchadnezzar</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Cyrus issued a decree in 537 BC allowing the Jewish people to return from captivity in Babylon to rebuild the temple at Jerusalem</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Cyrus even gave back to them 5,400 gold and silver “vessels of the house of the Lord” that Nebuchadnezzar had taken out of Jerusalem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Daniel was well received in the court of Cyrus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died on the battlefield in 529 BC while fighting the Scythian tribes on his northern frontier </a:t>
            </a:r>
          </a:p>
        </p:txBody>
      </p:sp>
      <p:sp>
        <p:nvSpPr>
          <p:cNvPr id="6" name="TextBox 5"/>
          <p:cNvSpPr txBox="1"/>
          <p:nvPr/>
        </p:nvSpPr>
        <p:spPr>
          <a:xfrm>
            <a:off x="0" y="77169"/>
            <a:ext cx="12192000" cy="1015663"/>
          </a:xfrm>
          <a:prstGeom prst="rect">
            <a:avLst/>
          </a:prstGeom>
          <a:noFill/>
        </p:spPr>
        <p:txBody>
          <a:bodyPr wrap="square" rtlCol="0">
            <a:spAutoFit/>
          </a:bodyPr>
          <a:lstStyle/>
          <a:p>
            <a:pPr algn="ctr"/>
            <a:r>
              <a:rPr lang="en-US" sz="6000" dirty="0">
                <a:solidFill>
                  <a:schemeClr val="bg1"/>
                </a:solidFill>
                <a:latin typeface="Calibri" panose="020F0502020204030204" pitchFamily="34" charset="0"/>
              </a:rPr>
              <a:t>Cyrus—King of Persia</a:t>
            </a:r>
          </a:p>
        </p:txBody>
      </p:sp>
      <p:grpSp>
        <p:nvGrpSpPr>
          <p:cNvPr id="7" name="Group 6"/>
          <p:cNvGrpSpPr/>
          <p:nvPr/>
        </p:nvGrpSpPr>
        <p:grpSpPr>
          <a:xfrm>
            <a:off x="8556172" y="1092832"/>
            <a:ext cx="2536907" cy="5437845"/>
            <a:chOff x="609600" y="583179"/>
            <a:chExt cx="2536907" cy="5437845"/>
          </a:xfrm>
        </p:grpSpPr>
        <p:sp>
          <p:nvSpPr>
            <p:cNvPr id="8" name="Cloud 7"/>
            <p:cNvSpPr/>
            <p:nvPr/>
          </p:nvSpPr>
          <p:spPr>
            <a:xfrm rot="15842504">
              <a:off x="1232100" y="1300593"/>
              <a:ext cx="1576549" cy="1589447"/>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 name="Cloud 8"/>
            <p:cNvSpPr/>
            <p:nvPr/>
          </p:nvSpPr>
          <p:spPr>
            <a:xfrm rot="19409858">
              <a:off x="892552" y="1340487"/>
              <a:ext cx="1462736" cy="1517053"/>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Oval 9"/>
            <p:cNvSpPr/>
            <p:nvPr/>
          </p:nvSpPr>
          <p:spPr>
            <a:xfrm>
              <a:off x="2648966" y="3833161"/>
              <a:ext cx="497541" cy="6164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 name="Oval 10"/>
            <p:cNvSpPr/>
            <p:nvPr/>
          </p:nvSpPr>
          <p:spPr>
            <a:xfrm>
              <a:off x="609600" y="3847014"/>
              <a:ext cx="497541" cy="6164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 name="Oval 11"/>
            <p:cNvSpPr/>
            <p:nvPr/>
          </p:nvSpPr>
          <p:spPr>
            <a:xfrm rot="3003685">
              <a:off x="1391356" y="5454139"/>
              <a:ext cx="517337" cy="616433"/>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 name="Oval 12"/>
            <p:cNvSpPr/>
            <p:nvPr/>
          </p:nvSpPr>
          <p:spPr>
            <a:xfrm rot="18959812">
              <a:off x="1968371" y="5400120"/>
              <a:ext cx="493581" cy="616433"/>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4" name="Trapezoid 13"/>
            <p:cNvSpPr/>
            <p:nvPr/>
          </p:nvSpPr>
          <p:spPr>
            <a:xfrm rot="1473242">
              <a:off x="886608" y="2378086"/>
              <a:ext cx="847165" cy="1842247"/>
            </a:xfrm>
            <a:prstGeom prst="trapezoid">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 name="Trapezoid 14"/>
            <p:cNvSpPr/>
            <p:nvPr/>
          </p:nvSpPr>
          <p:spPr>
            <a:xfrm rot="20069632">
              <a:off x="2087208" y="2378187"/>
              <a:ext cx="847165" cy="1842247"/>
            </a:xfrm>
            <a:prstGeom prst="trapezoid">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 name="Trapezoid 15"/>
            <p:cNvSpPr/>
            <p:nvPr/>
          </p:nvSpPr>
          <p:spPr>
            <a:xfrm rot="10800000">
              <a:off x="1469628" y="2378086"/>
              <a:ext cx="847165" cy="1600201"/>
            </a:xfrm>
            <a:prstGeom prst="trapezoid">
              <a:avLst>
                <a:gd name="adj" fmla="val 9127"/>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7" name="Trapezoid 16"/>
            <p:cNvSpPr/>
            <p:nvPr/>
          </p:nvSpPr>
          <p:spPr>
            <a:xfrm>
              <a:off x="1262118" y="3794137"/>
              <a:ext cx="1301676" cy="1913715"/>
            </a:xfrm>
            <a:prstGeom prst="trapezoid">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8" name="Isosceles Triangle 17"/>
            <p:cNvSpPr/>
            <p:nvPr/>
          </p:nvSpPr>
          <p:spPr>
            <a:xfrm rot="10800000">
              <a:off x="1650026" y="2552784"/>
              <a:ext cx="432499" cy="343951"/>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9" name="Oval 18"/>
            <p:cNvSpPr/>
            <p:nvPr/>
          </p:nvSpPr>
          <p:spPr>
            <a:xfrm>
              <a:off x="1188105" y="967188"/>
              <a:ext cx="1317629" cy="16324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20" name="Group 19"/>
            <p:cNvGrpSpPr/>
            <p:nvPr/>
          </p:nvGrpSpPr>
          <p:grpSpPr>
            <a:xfrm>
              <a:off x="1692625" y="2995999"/>
              <a:ext cx="324185" cy="414296"/>
              <a:chOff x="7718612" y="1781687"/>
              <a:chExt cx="1344706" cy="2238984"/>
            </a:xfrm>
          </p:grpSpPr>
          <p:sp>
            <p:nvSpPr>
              <p:cNvPr id="58" name="Hexagon 57"/>
              <p:cNvSpPr/>
              <p:nvPr/>
            </p:nvSpPr>
            <p:spPr>
              <a:xfrm>
                <a:off x="7718612" y="1781687"/>
                <a:ext cx="1344706" cy="2238984"/>
              </a:xfrm>
              <a:prstGeom prst="hex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9" name="Hexagon 58"/>
              <p:cNvSpPr/>
              <p:nvPr/>
            </p:nvSpPr>
            <p:spPr>
              <a:xfrm>
                <a:off x="7911353" y="2095451"/>
                <a:ext cx="919770" cy="1531451"/>
              </a:xfrm>
              <a:prstGeom prst="hex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0" name="Quad Arrow 59"/>
              <p:cNvSpPr/>
              <p:nvPr/>
            </p:nvSpPr>
            <p:spPr>
              <a:xfrm>
                <a:off x="8175812" y="2178424"/>
                <a:ext cx="363071" cy="537882"/>
              </a:xfrm>
              <a:prstGeom prst="quad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1" name="Quad Arrow 60"/>
              <p:cNvSpPr/>
              <p:nvPr/>
            </p:nvSpPr>
            <p:spPr>
              <a:xfrm>
                <a:off x="8166848" y="2989730"/>
                <a:ext cx="363071" cy="537882"/>
              </a:xfrm>
              <a:prstGeom prst="quad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2" name="Quad Arrow 61"/>
              <p:cNvSpPr/>
              <p:nvPr/>
            </p:nvSpPr>
            <p:spPr>
              <a:xfrm rot="16200000">
                <a:off x="7992036" y="2640305"/>
                <a:ext cx="311523" cy="405653"/>
              </a:xfrm>
              <a:prstGeom prst="quad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3" name="Quad Arrow 62"/>
              <p:cNvSpPr/>
              <p:nvPr/>
            </p:nvSpPr>
            <p:spPr>
              <a:xfrm rot="16200000">
                <a:off x="8467165" y="2658234"/>
                <a:ext cx="311523" cy="405653"/>
              </a:xfrm>
              <a:prstGeom prst="quad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21" name="Cloud 20"/>
            <p:cNvSpPr/>
            <p:nvPr/>
          </p:nvSpPr>
          <p:spPr>
            <a:xfrm rot="15842504">
              <a:off x="1523005" y="544028"/>
              <a:ext cx="601045" cy="1501506"/>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2" name="Rounded Rectangle 21"/>
            <p:cNvSpPr/>
            <p:nvPr/>
          </p:nvSpPr>
          <p:spPr>
            <a:xfrm>
              <a:off x="1074234" y="1289801"/>
              <a:ext cx="1482143" cy="31669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3" name="Down Arrow Callout 22"/>
            <p:cNvSpPr/>
            <p:nvPr/>
          </p:nvSpPr>
          <p:spPr>
            <a:xfrm rot="10800000">
              <a:off x="1480627" y="583179"/>
              <a:ext cx="685800" cy="721063"/>
            </a:xfrm>
            <a:prstGeom prst="downArrowCallout">
              <a:avLst>
                <a:gd name="adj1" fmla="val 50000"/>
                <a:gd name="adj2" fmla="val 25000"/>
                <a:gd name="adj3" fmla="val 25000"/>
                <a:gd name="adj4" fmla="val 4784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4" name="Isosceles Triangle 23"/>
            <p:cNvSpPr/>
            <p:nvPr/>
          </p:nvSpPr>
          <p:spPr>
            <a:xfrm>
              <a:off x="1715466" y="763566"/>
              <a:ext cx="241263" cy="521419"/>
            </a:xfrm>
            <a:prstGeom prst="triangl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25" name="Group 24"/>
            <p:cNvGrpSpPr/>
            <p:nvPr/>
          </p:nvGrpSpPr>
          <p:grpSpPr>
            <a:xfrm>
              <a:off x="1435551" y="2582946"/>
              <a:ext cx="815811" cy="428024"/>
              <a:chOff x="4060989" y="2584028"/>
              <a:chExt cx="2227177" cy="1634875"/>
            </a:xfrm>
          </p:grpSpPr>
          <p:sp>
            <p:nvSpPr>
              <p:cNvPr id="54" name="Hexagon 53"/>
              <p:cNvSpPr/>
              <p:nvPr/>
            </p:nvSpPr>
            <p:spPr>
              <a:xfrm rot="20197899">
                <a:off x="4060989" y="2584028"/>
                <a:ext cx="533400" cy="849530"/>
              </a:xfrm>
              <a:prstGeom prst="hex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5" name="Hexagon 54"/>
              <p:cNvSpPr/>
              <p:nvPr/>
            </p:nvSpPr>
            <p:spPr>
              <a:xfrm rot="20197899">
                <a:off x="4543276" y="3369372"/>
                <a:ext cx="533400" cy="849530"/>
              </a:xfrm>
              <a:prstGeom prst="hex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6" name="Hexagon 55"/>
              <p:cNvSpPr/>
              <p:nvPr/>
            </p:nvSpPr>
            <p:spPr>
              <a:xfrm rot="1402101" flipH="1">
                <a:off x="5754766" y="2591111"/>
                <a:ext cx="533400" cy="849530"/>
              </a:xfrm>
              <a:prstGeom prst="hex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7" name="Hexagon 56"/>
              <p:cNvSpPr/>
              <p:nvPr/>
            </p:nvSpPr>
            <p:spPr>
              <a:xfrm rot="1402101" flipH="1">
                <a:off x="5272478" y="3369373"/>
                <a:ext cx="533400" cy="849530"/>
              </a:xfrm>
              <a:prstGeom prst="hex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26" name="Cloud 25"/>
            <p:cNvSpPr/>
            <p:nvPr/>
          </p:nvSpPr>
          <p:spPr>
            <a:xfrm>
              <a:off x="1339480" y="2109147"/>
              <a:ext cx="977313" cy="61561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7" name="Oval 26"/>
            <p:cNvSpPr/>
            <p:nvPr/>
          </p:nvSpPr>
          <p:spPr>
            <a:xfrm>
              <a:off x="1688322" y="2205998"/>
              <a:ext cx="314873" cy="1587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28" name="Group 27"/>
            <p:cNvGrpSpPr/>
            <p:nvPr/>
          </p:nvGrpSpPr>
          <p:grpSpPr>
            <a:xfrm>
              <a:off x="1332948" y="3969396"/>
              <a:ext cx="529503" cy="1351984"/>
              <a:chOff x="4423497" y="3524816"/>
              <a:chExt cx="872510" cy="2153912"/>
            </a:xfrm>
          </p:grpSpPr>
          <p:sp>
            <p:nvSpPr>
              <p:cNvPr id="49" name="Trapezoid 48"/>
              <p:cNvSpPr/>
              <p:nvPr/>
            </p:nvSpPr>
            <p:spPr>
              <a:xfrm rot="192671">
                <a:off x="4423497" y="5116344"/>
                <a:ext cx="167516" cy="5460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0" name="Trapezoid 49"/>
              <p:cNvSpPr/>
              <p:nvPr/>
            </p:nvSpPr>
            <p:spPr>
              <a:xfrm rot="192671">
                <a:off x="4606082" y="5116346"/>
                <a:ext cx="167516" cy="5460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1" name="Trapezoid 50"/>
              <p:cNvSpPr/>
              <p:nvPr/>
            </p:nvSpPr>
            <p:spPr>
              <a:xfrm rot="192671">
                <a:off x="4788667" y="5132726"/>
                <a:ext cx="167516" cy="5460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2" name="Trapezoid 51"/>
              <p:cNvSpPr/>
              <p:nvPr/>
            </p:nvSpPr>
            <p:spPr>
              <a:xfrm rot="192671">
                <a:off x="4981678" y="5132728"/>
                <a:ext cx="167516" cy="5460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3" name="Trapezoid 52"/>
              <p:cNvSpPr/>
              <p:nvPr/>
            </p:nvSpPr>
            <p:spPr>
              <a:xfrm rot="192671">
                <a:off x="4448842" y="3524816"/>
                <a:ext cx="847165" cy="1842247"/>
              </a:xfrm>
              <a:prstGeom prst="trapezoid">
                <a:avLst/>
              </a:prstGeom>
              <a:solidFill>
                <a:srgbClr val="FFD6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29" name="Group 28"/>
            <p:cNvGrpSpPr/>
            <p:nvPr/>
          </p:nvGrpSpPr>
          <p:grpSpPr>
            <a:xfrm rot="720637">
              <a:off x="1229832" y="3931494"/>
              <a:ext cx="529503" cy="1351984"/>
              <a:chOff x="4423497" y="3524816"/>
              <a:chExt cx="872510" cy="2153912"/>
            </a:xfrm>
          </p:grpSpPr>
          <p:sp>
            <p:nvSpPr>
              <p:cNvPr id="44" name="Trapezoid 43"/>
              <p:cNvSpPr/>
              <p:nvPr/>
            </p:nvSpPr>
            <p:spPr>
              <a:xfrm rot="192671">
                <a:off x="4423497" y="5116344"/>
                <a:ext cx="167516" cy="5460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5" name="Trapezoid 44"/>
              <p:cNvSpPr/>
              <p:nvPr/>
            </p:nvSpPr>
            <p:spPr>
              <a:xfrm rot="192671">
                <a:off x="4606082" y="5116346"/>
                <a:ext cx="167516" cy="5460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6" name="Trapezoid 45"/>
              <p:cNvSpPr/>
              <p:nvPr/>
            </p:nvSpPr>
            <p:spPr>
              <a:xfrm rot="192671">
                <a:off x="4788667" y="5132726"/>
                <a:ext cx="167516" cy="5460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7" name="Trapezoid 46"/>
              <p:cNvSpPr/>
              <p:nvPr/>
            </p:nvSpPr>
            <p:spPr>
              <a:xfrm rot="192671">
                <a:off x="4981678" y="5132728"/>
                <a:ext cx="167516" cy="5460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8" name="Trapezoid 47"/>
              <p:cNvSpPr/>
              <p:nvPr/>
            </p:nvSpPr>
            <p:spPr>
              <a:xfrm rot="192671">
                <a:off x="4448842" y="3524816"/>
                <a:ext cx="847165" cy="1842247"/>
              </a:xfrm>
              <a:prstGeom prst="trapezoid">
                <a:avLst/>
              </a:prstGeom>
              <a:solidFill>
                <a:srgbClr val="FFD6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30" name="Rounded Rectangle 29"/>
            <p:cNvSpPr/>
            <p:nvPr/>
          </p:nvSpPr>
          <p:spPr>
            <a:xfrm>
              <a:off x="1487237" y="3743307"/>
              <a:ext cx="822381" cy="239797"/>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31" name="Group 30"/>
            <p:cNvGrpSpPr/>
            <p:nvPr/>
          </p:nvGrpSpPr>
          <p:grpSpPr>
            <a:xfrm>
              <a:off x="1310190" y="5532658"/>
              <a:ext cx="1178807" cy="131041"/>
              <a:chOff x="4343400" y="2747816"/>
              <a:chExt cx="4844912" cy="1572845"/>
            </a:xfrm>
            <a:solidFill>
              <a:srgbClr val="E7BE6B"/>
            </a:solidFill>
          </p:grpSpPr>
          <p:sp>
            <p:nvSpPr>
              <p:cNvPr id="35" name="Rectangle 34"/>
              <p:cNvSpPr/>
              <p:nvPr/>
            </p:nvSpPr>
            <p:spPr>
              <a:xfrm>
                <a:off x="4343400" y="2758929"/>
                <a:ext cx="457200" cy="1554127"/>
              </a:xfrm>
              <a:prstGeom prst="rect">
                <a:avLst/>
              </a:prstGeom>
              <a:grpFill/>
              <a:ln>
                <a:solidFill>
                  <a:srgbClr val="E7B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6" name="Rectangle 35"/>
              <p:cNvSpPr/>
              <p:nvPr/>
            </p:nvSpPr>
            <p:spPr>
              <a:xfrm rot="16200000">
                <a:off x="4891864" y="2199352"/>
                <a:ext cx="457200" cy="1554127"/>
              </a:xfrm>
              <a:prstGeom prst="rect">
                <a:avLst/>
              </a:prstGeom>
              <a:grpFill/>
              <a:ln>
                <a:solidFill>
                  <a:srgbClr val="E7B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7" name="Rectangle 36"/>
              <p:cNvSpPr/>
              <p:nvPr/>
            </p:nvSpPr>
            <p:spPr>
              <a:xfrm>
                <a:off x="5440328" y="2758929"/>
                <a:ext cx="457200" cy="1554127"/>
              </a:xfrm>
              <a:prstGeom prst="rect">
                <a:avLst/>
              </a:prstGeom>
              <a:grpFill/>
              <a:ln>
                <a:solidFill>
                  <a:srgbClr val="E7B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8" name="Rectangle 37"/>
              <p:cNvSpPr/>
              <p:nvPr/>
            </p:nvSpPr>
            <p:spPr>
              <a:xfrm rot="16200000">
                <a:off x="5988792" y="3314996"/>
                <a:ext cx="457200" cy="1554127"/>
              </a:xfrm>
              <a:prstGeom prst="rect">
                <a:avLst/>
              </a:prstGeom>
              <a:grpFill/>
              <a:ln>
                <a:solidFill>
                  <a:srgbClr val="E7B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9" name="Rectangle 38"/>
              <p:cNvSpPr/>
              <p:nvPr/>
            </p:nvSpPr>
            <p:spPr>
              <a:xfrm>
                <a:off x="6537256" y="2757710"/>
                <a:ext cx="457200" cy="1554127"/>
              </a:xfrm>
              <a:prstGeom prst="rect">
                <a:avLst/>
              </a:prstGeom>
              <a:grpFill/>
              <a:ln>
                <a:solidFill>
                  <a:srgbClr val="E7B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0" name="Rectangle 39"/>
              <p:cNvSpPr/>
              <p:nvPr/>
            </p:nvSpPr>
            <p:spPr>
              <a:xfrm rot="16200000">
                <a:off x="7085720" y="2203056"/>
                <a:ext cx="457200" cy="1554127"/>
              </a:xfrm>
              <a:prstGeom prst="rect">
                <a:avLst/>
              </a:prstGeom>
              <a:grpFill/>
              <a:ln>
                <a:solidFill>
                  <a:srgbClr val="E7B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1" name="Rectangle 40"/>
              <p:cNvSpPr/>
              <p:nvPr/>
            </p:nvSpPr>
            <p:spPr>
              <a:xfrm>
                <a:off x="7634184" y="2766533"/>
                <a:ext cx="457200" cy="1554127"/>
              </a:xfrm>
              <a:prstGeom prst="rect">
                <a:avLst/>
              </a:prstGeom>
              <a:grpFill/>
              <a:ln>
                <a:solidFill>
                  <a:srgbClr val="E7B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2" name="Rectangle 41"/>
              <p:cNvSpPr/>
              <p:nvPr/>
            </p:nvSpPr>
            <p:spPr>
              <a:xfrm rot="16200000">
                <a:off x="8182648" y="3314997"/>
                <a:ext cx="457200" cy="1554127"/>
              </a:xfrm>
              <a:prstGeom prst="rect">
                <a:avLst/>
              </a:prstGeom>
              <a:grpFill/>
              <a:ln>
                <a:solidFill>
                  <a:srgbClr val="E7B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3" name="Rectangle 42"/>
              <p:cNvSpPr/>
              <p:nvPr/>
            </p:nvSpPr>
            <p:spPr>
              <a:xfrm>
                <a:off x="8731112" y="2766533"/>
                <a:ext cx="457200" cy="1554127"/>
              </a:xfrm>
              <a:prstGeom prst="rect">
                <a:avLst/>
              </a:prstGeom>
              <a:grpFill/>
              <a:ln>
                <a:solidFill>
                  <a:srgbClr val="E7B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32" name="Hexagon 31"/>
            <p:cNvSpPr/>
            <p:nvPr/>
          </p:nvSpPr>
          <p:spPr>
            <a:xfrm>
              <a:off x="1230392" y="1348727"/>
              <a:ext cx="250235" cy="207148"/>
            </a:xfrm>
            <a:prstGeom prst="hexagon">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3" name="Hexagon 32"/>
            <p:cNvSpPr/>
            <p:nvPr/>
          </p:nvSpPr>
          <p:spPr>
            <a:xfrm>
              <a:off x="1722523" y="1352470"/>
              <a:ext cx="250235" cy="207148"/>
            </a:xfrm>
            <a:prstGeom prst="hexagon">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4" name="Hexagon 33"/>
            <p:cNvSpPr/>
            <p:nvPr/>
          </p:nvSpPr>
          <p:spPr>
            <a:xfrm>
              <a:off x="2174812" y="1352470"/>
              <a:ext cx="250235" cy="207148"/>
            </a:xfrm>
            <a:prstGeom prst="hexagon">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4" name="Rectangle 3"/>
          <p:cNvSpPr/>
          <p:nvPr/>
        </p:nvSpPr>
        <p:spPr>
          <a:xfrm>
            <a:off x="5944206" y="6418248"/>
            <a:ext cx="6096000" cy="369332"/>
          </a:xfrm>
          <a:prstGeom prst="rect">
            <a:avLst/>
          </a:prstGeom>
        </p:spPr>
        <p:txBody>
          <a:bodyPr>
            <a:spAutoFit/>
          </a:bodyPr>
          <a:lstStyle/>
          <a:p>
            <a:pPr algn="r"/>
            <a:r>
              <a:rPr lang="en-US" b="0" i="0" dirty="0">
                <a:solidFill>
                  <a:schemeClr val="bg1"/>
                </a:solidFill>
                <a:effectLst/>
                <a:latin typeface="Calibri" panose="020F0502020204030204" pitchFamily="34" charset="0"/>
              </a:rPr>
              <a:t>(1,4)</a:t>
            </a:r>
            <a:endParaRPr lang="en-US" dirty="0">
              <a:solidFill>
                <a:schemeClr val="bg1"/>
              </a:solidFill>
              <a:latin typeface="Calibri" panose="020F0502020204030204" pitchFamily="34" charset="0"/>
            </a:endParaRPr>
          </a:p>
        </p:txBody>
      </p:sp>
    </p:spTree>
    <p:extLst>
      <p:ext uri="{BB962C8B-B14F-4D97-AF65-F5344CB8AC3E}">
        <p14:creationId xmlns:p14="http://schemas.microsoft.com/office/powerpoint/2010/main" val="203955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580">
                                          <p:stCondLst>
                                            <p:cond delay="0"/>
                                          </p:stCondLst>
                                        </p:cTn>
                                        <p:tgtEl>
                                          <p:spTgt spid="7"/>
                                        </p:tgtEl>
                                      </p:cBhvr>
                                    </p:animEffect>
                                    <p:anim calcmode="lin" valueType="num">
                                      <p:cBhvr>
                                        <p:cTn id="1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5" dur="26">
                                          <p:stCondLst>
                                            <p:cond delay="650"/>
                                          </p:stCondLst>
                                        </p:cTn>
                                        <p:tgtEl>
                                          <p:spTgt spid="7"/>
                                        </p:tgtEl>
                                      </p:cBhvr>
                                      <p:to x="100000" y="60000"/>
                                    </p:animScale>
                                    <p:animScale>
                                      <p:cBhvr>
                                        <p:cTn id="16" dur="166" decel="50000">
                                          <p:stCondLst>
                                            <p:cond delay="676"/>
                                          </p:stCondLst>
                                        </p:cTn>
                                        <p:tgtEl>
                                          <p:spTgt spid="7"/>
                                        </p:tgtEl>
                                      </p:cBhvr>
                                      <p:to x="100000" y="100000"/>
                                    </p:animScale>
                                    <p:animScale>
                                      <p:cBhvr>
                                        <p:cTn id="17" dur="26">
                                          <p:stCondLst>
                                            <p:cond delay="1312"/>
                                          </p:stCondLst>
                                        </p:cTn>
                                        <p:tgtEl>
                                          <p:spTgt spid="7"/>
                                        </p:tgtEl>
                                      </p:cBhvr>
                                      <p:to x="100000" y="80000"/>
                                    </p:animScale>
                                    <p:animScale>
                                      <p:cBhvr>
                                        <p:cTn id="18" dur="166" decel="50000">
                                          <p:stCondLst>
                                            <p:cond delay="1338"/>
                                          </p:stCondLst>
                                        </p:cTn>
                                        <p:tgtEl>
                                          <p:spTgt spid="7"/>
                                        </p:tgtEl>
                                      </p:cBhvr>
                                      <p:to x="100000" y="100000"/>
                                    </p:animScale>
                                    <p:animScale>
                                      <p:cBhvr>
                                        <p:cTn id="19" dur="26">
                                          <p:stCondLst>
                                            <p:cond delay="1642"/>
                                          </p:stCondLst>
                                        </p:cTn>
                                        <p:tgtEl>
                                          <p:spTgt spid="7"/>
                                        </p:tgtEl>
                                      </p:cBhvr>
                                      <p:to x="100000" y="90000"/>
                                    </p:animScale>
                                    <p:animScale>
                                      <p:cBhvr>
                                        <p:cTn id="20" dur="166" decel="50000">
                                          <p:stCondLst>
                                            <p:cond delay="1668"/>
                                          </p:stCondLst>
                                        </p:cTn>
                                        <p:tgtEl>
                                          <p:spTgt spid="7"/>
                                        </p:tgtEl>
                                      </p:cBhvr>
                                      <p:to x="100000" y="100000"/>
                                    </p:animScale>
                                    <p:animScale>
                                      <p:cBhvr>
                                        <p:cTn id="21" dur="26">
                                          <p:stCondLst>
                                            <p:cond delay="1808"/>
                                          </p:stCondLst>
                                        </p:cTn>
                                        <p:tgtEl>
                                          <p:spTgt spid="7"/>
                                        </p:tgtEl>
                                      </p:cBhvr>
                                      <p:to x="100000" y="95000"/>
                                    </p:animScale>
                                    <p:animScale>
                                      <p:cBhvr>
                                        <p:cTn id="22" dur="166" decel="50000">
                                          <p:stCondLst>
                                            <p:cond delay="1834"/>
                                          </p:stCondLst>
                                        </p:cTn>
                                        <p:tgtEl>
                                          <p:spTgt spid="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ignette1.wikia.nocookie.net/glee/images/8/80/Dark_Red_Background_by_Vik_for_Stuff.png/revision/latest?cb=201405292225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027539" y="98954"/>
            <a:ext cx="7543800" cy="1015663"/>
          </a:xfrm>
          <a:prstGeom prst="rect">
            <a:avLst/>
          </a:prstGeom>
          <a:noFill/>
        </p:spPr>
        <p:txBody>
          <a:bodyPr wrap="square" rtlCol="0">
            <a:spAutoFit/>
          </a:bodyPr>
          <a:lstStyle/>
          <a:p>
            <a:pPr algn="r"/>
            <a:r>
              <a:rPr lang="en-US" sz="6000" dirty="0">
                <a:solidFill>
                  <a:schemeClr val="bg1"/>
                </a:solidFill>
                <a:latin typeface="Calibri" panose="020F0502020204030204" pitchFamily="34" charset="0"/>
              </a:rPr>
              <a:t>Persia Empire</a:t>
            </a:r>
          </a:p>
        </p:txBody>
      </p:sp>
      <p:pic>
        <p:nvPicPr>
          <p:cNvPr id="9218" name="Picture 2" descr="http://www.ancient.eu/uploads/images/265.png?v=14310317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016" y="254645"/>
            <a:ext cx="5952073" cy="262096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starways.net/lisa/essays/graphics/famtre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6121" y="2504758"/>
            <a:ext cx="5680824" cy="4071257"/>
          </a:xfrm>
          <a:prstGeom prst="rect">
            <a:avLst/>
          </a:prstGeom>
          <a:noFill/>
          <a:extLst>
            <a:ext uri="{909E8E84-426E-40DD-AFC4-6F175D3DCCD1}">
              <a14:hiddenFill xmlns:a14="http://schemas.microsoft.com/office/drawing/2010/main">
                <a:solidFill>
                  <a:srgbClr val="FFFFFF"/>
                </a:solidFill>
              </a14:hiddenFill>
            </a:ext>
          </a:extLst>
        </p:spPr>
      </p:pic>
      <p:grpSp>
        <p:nvGrpSpPr>
          <p:cNvPr id="127" name="Group 126"/>
          <p:cNvGrpSpPr/>
          <p:nvPr/>
        </p:nvGrpSpPr>
        <p:grpSpPr>
          <a:xfrm>
            <a:off x="1317469" y="2235832"/>
            <a:ext cx="2067988" cy="4432719"/>
            <a:chOff x="609600" y="583179"/>
            <a:chExt cx="2536907" cy="5437845"/>
          </a:xfrm>
        </p:grpSpPr>
        <p:sp>
          <p:nvSpPr>
            <p:cNvPr id="128" name="Cloud 127"/>
            <p:cNvSpPr/>
            <p:nvPr/>
          </p:nvSpPr>
          <p:spPr>
            <a:xfrm rot="15842504">
              <a:off x="1232100" y="1300593"/>
              <a:ext cx="1576549" cy="1589447"/>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9" name="Cloud 128"/>
            <p:cNvSpPr/>
            <p:nvPr/>
          </p:nvSpPr>
          <p:spPr>
            <a:xfrm rot="19409858">
              <a:off x="892552" y="1340487"/>
              <a:ext cx="1462736" cy="1517053"/>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1" name="Oval 130"/>
            <p:cNvSpPr/>
            <p:nvPr/>
          </p:nvSpPr>
          <p:spPr>
            <a:xfrm>
              <a:off x="2648966" y="3833161"/>
              <a:ext cx="497541" cy="6164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3" name="Oval 132"/>
            <p:cNvSpPr/>
            <p:nvPr/>
          </p:nvSpPr>
          <p:spPr>
            <a:xfrm>
              <a:off x="609600" y="3847014"/>
              <a:ext cx="497541" cy="6164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5" name="Oval 134"/>
            <p:cNvSpPr/>
            <p:nvPr/>
          </p:nvSpPr>
          <p:spPr>
            <a:xfrm rot="3003685">
              <a:off x="1391356" y="5454139"/>
              <a:ext cx="517337" cy="616433"/>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6" name="Oval 135"/>
            <p:cNvSpPr/>
            <p:nvPr/>
          </p:nvSpPr>
          <p:spPr>
            <a:xfrm rot="18959812">
              <a:off x="1968371" y="5400120"/>
              <a:ext cx="493581" cy="616433"/>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7" name="Trapezoid 136"/>
            <p:cNvSpPr/>
            <p:nvPr/>
          </p:nvSpPr>
          <p:spPr>
            <a:xfrm rot="1473242">
              <a:off x="886608" y="2378086"/>
              <a:ext cx="847165" cy="1842247"/>
            </a:xfrm>
            <a:prstGeom prst="trapezoid">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8" name="Trapezoid 137"/>
            <p:cNvSpPr/>
            <p:nvPr/>
          </p:nvSpPr>
          <p:spPr>
            <a:xfrm rot="20069632">
              <a:off x="2087208" y="2378187"/>
              <a:ext cx="847165" cy="1842247"/>
            </a:xfrm>
            <a:prstGeom prst="trapezoid">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9" name="Trapezoid 138"/>
            <p:cNvSpPr/>
            <p:nvPr/>
          </p:nvSpPr>
          <p:spPr>
            <a:xfrm rot="10800000">
              <a:off x="1469628" y="2378086"/>
              <a:ext cx="847165" cy="1600201"/>
            </a:xfrm>
            <a:prstGeom prst="trapezoid">
              <a:avLst>
                <a:gd name="adj" fmla="val 9127"/>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40" name="Trapezoid 139"/>
            <p:cNvSpPr/>
            <p:nvPr/>
          </p:nvSpPr>
          <p:spPr>
            <a:xfrm>
              <a:off x="1262118" y="3794137"/>
              <a:ext cx="1301676" cy="1913715"/>
            </a:xfrm>
            <a:prstGeom prst="trapezoid">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41" name="Isosceles Triangle 140"/>
            <p:cNvSpPr/>
            <p:nvPr/>
          </p:nvSpPr>
          <p:spPr>
            <a:xfrm rot="10800000">
              <a:off x="1650026" y="2552784"/>
              <a:ext cx="432499" cy="343951"/>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42" name="Oval 141"/>
            <p:cNvSpPr/>
            <p:nvPr/>
          </p:nvSpPr>
          <p:spPr>
            <a:xfrm>
              <a:off x="1188105" y="967188"/>
              <a:ext cx="1317629" cy="16324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43" name="Group 142"/>
            <p:cNvGrpSpPr/>
            <p:nvPr/>
          </p:nvGrpSpPr>
          <p:grpSpPr>
            <a:xfrm>
              <a:off x="1692625" y="2995999"/>
              <a:ext cx="324185" cy="414296"/>
              <a:chOff x="7718612" y="1781687"/>
              <a:chExt cx="1344706" cy="2238984"/>
            </a:xfrm>
          </p:grpSpPr>
          <p:sp>
            <p:nvSpPr>
              <p:cNvPr id="181" name="Hexagon 180"/>
              <p:cNvSpPr/>
              <p:nvPr/>
            </p:nvSpPr>
            <p:spPr>
              <a:xfrm>
                <a:off x="7718612" y="1781687"/>
                <a:ext cx="1344706" cy="2238984"/>
              </a:xfrm>
              <a:prstGeom prst="hex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82" name="Hexagon 181"/>
              <p:cNvSpPr/>
              <p:nvPr/>
            </p:nvSpPr>
            <p:spPr>
              <a:xfrm>
                <a:off x="7911353" y="2095451"/>
                <a:ext cx="919770" cy="1531451"/>
              </a:xfrm>
              <a:prstGeom prst="hex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83" name="Quad Arrow 182"/>
              <p:cNvSpPr/>
              <p:nvPr/>
            </p:nvSpPr>
            <p:spPr>
              <a:xfrm>
                <a:off x="8175812" y="2178424"/>
                <a:ext cx="363071" cy="537882"/>
              </a:xfrm>
              <a:prstGeom prst="quad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84" name="Quad Arrow 183"/>
              <p:cNvSpPr/>
              <p:nvPr/>
            </p:nvSpPr>
            <p:spPr>
              <a:xfrm>
                <a:off x="8166848" y="2989730"/>
                <a:ext cx="363071" cy="537882"/>
              </a:xfrm>
              <a:prstGeom prst="quad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85" name="Quad Arrow 184"/>
              <p:cNvSpPr/>
              <p:nvPr/>
            </p:nvSpPr>
            <p:spPr>
              <a:xfrm rot="16200000">
                <a:off x="7992036" y="2640305"/>
                <a:ext cx="311523" cy="405653"/>
              </a:xfrm>
              <a:prstGeom prst="quad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86" name="Quad Arrow 185"/>
              <p:cNvSpPr/>
              <p:nvPr/>
            </p:nvSpPr>
            <p:spPr>
              <a:xfrm rot="16200000">
                <a:off x="8467165" y="2658234"/>
                <a:ext cx="311523" cy="405653"/>
              </a:xfrm>
              <a:prstGeom prst="quad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144" name="Cloud 143"/>
            <p:cNvSpPr/>
            <p:nvPr/>
          </p:nvSpPr>
          <p:spPr>
            <a:xfrm rot="15842504">
              <a:off x="1523005" y="544028"/>
              <a:ext cx="601045" cy="1501506"/>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45" name="Rounded Rectangle 144"/>
            <p:cNvSpPr/>
            <p:nvPr/>
          </p:nvSpPr>
          <p:spPr>
            <a:xfrm>
              <a:off x="1074234" y="1289801"/>
              <a:ext cx="1482143" cy="31669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46" name="Down Arrow Callout 145"/>
            <p:cNvSpPr/>
            <p:nvPr/>
          </p:nvSpPr>
          <p:spPr>
            <a:xfrm rot="10800000">
              <a:off x="1480627" y="583179"/>
              <a:ext cx="685800" cy="721063"/>
            </a:xfrm>
            <a:prstGeom prst="downArrowCallout">
              <a:avLst>
                <a:gd name="adj1" fmla="val 50000"/>
                <a:gd name="adj2" fmla="val 25000"/>
                <a:gd name="adj3" fmla="val 25000"/>
                <a:gd name="adj4" fmla="val 4784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47" name="Isosceles Triangle 146"/>
            <p:cNvSpPr/>
            <p:nvPr/>
          </p:nvSpPr>
          <p:spPr>
            <a:xfrm>
              <a:off x="1715466" y="763566"/>
              <a:ext cx="241263" cy="521419"/>
            </a:xfrm>
            <a:prstGeom prst="triangl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48" name="Group 147"/>
            <p:cNvGrpSpPr/>
            <p:nvPr/>
          </p:nvGrpSpPr>
          <p:grpSpPr>
            <a:xfrm>
              <a:off x="1435551" y="2582946"/>
              <a:ext cx="815811" cy="428024"/>
              <a:chOff x="4060989" y="2584028"/>
              <a:chExt cx="2227177" cy="1634875"/>
            </a:xfrm>
          </p:grpSpPr>
          <p:sp>
            <p:nvSpPr>
              <p:cNvPr id="177" name="Hexagon 176"/>
              <p:cNvSpPr/>
              <p:nvPr/>
            </p:nvSpPr>
            <p:spPr>
              <a:xfrm rot="20197899">
                <a:off x="4060989" y="2584028"/>
                <a:ext cx="533400" cy="849530"/>
              </a:xfrm>
              <a:prstGeom prst="hex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78" name="Hexagon 177"/>
              <p:cNvSpPr/>
              <p:nvPr/>
            </p:nvSpPr>
            <p:spPr>
              <a:xfrm rot="20197899">
                <a:off x="4543276" y="3369372"/>
                <a:ext cx="533400" cy="849530"/>
              </a:xfrm>
              <a:prstGeom prst="hex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79" name="Hexagon 178"/>
              <p:cNvSpPr/>
              <p:nvPr/>
            </p:nvSpPr>
            <p:spPr>
              <a:xfrm rot="1402101" flipH="1">
                <a:off x="5754766" y="2591111"/>
                <a:ext cx="533400" cy="849530"/>
              </a:xfrm>
              <a:prstGeom prst="hex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80" name="Hexagon 179"/>
              <p:cNvSpPr/>
              <p:nvPr/>
            </p:nvSpPr>
            <p:spPr>
              <a:xfrm rot="1402101" flipH="1">
                <a:off x="5272478" y="3369373"/>
                <a:ext cx="533400" cy="849530"/>
              </a:xfrm>
              <a:prstGeom prst="hex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149" name="Cloud 148"/>
            <p:cNvSpPr/>
            <p:nvPr/>
          </p:nvSpPr>
          <p:spPr>
            <a:xfrm>
              <a:off x="1339480" y="2109147"/>
              <a:ext cx="977313" cy="61561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0" name="Oval 149"/>
            <p:cNvSpPr/>
            <p:nvPr/>
          </p:nvSpPr>
          <p:spPr>
            <a:xfrm>
              <a:off x="1688323" y="2205998"/>
              <a:ext cx="314873" cy="1720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51" name="Group 150"/>
            <p:cNvGrpSpPr/>
            <p:nvPr/>
          </p:nvGrpSpPr>
          <p:grpSpPr>
            <a:xfrm>
              <a:off x="1332948" y="3969396"/>
              <a:ext cx="529503" cy="1351984"/>
              <a:chOff x="4423497" y="3524816"/>
              <a:chExt cx="872510" cy="2153912"/>
            </a:xfrm>
          </p:grpSpPr>
          <p:sp>
            <p:nvSpPr>
              <p:cNvPr id="172" name="Trapezoid 171"/>
              <p:cNvSpPr/>
              <p:nvPr/>
            </p:nvSpPr>
            <p:spPr>
              <a:xfrm rot="192671">
                <a:off x="4423497" y="5116344"/>
                <a:ext cx="167516" cy="5460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73" name="Trapezoid 172"/>
              <p:cNvSpPr/>
              <p:nvPr/>
            </p:nvSpPr>
            <p:spPr>
              <a:xfrm rot="192671">
                <a:off x="4606082" y="5116346"/>
                <a:ext cx="167516" cy="5460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74" name="Trapezoid 173"/>
              <p:cNvSpPr/>
              <p:nvPr/>
            </p:nvSpPr>
            <p:spPr>
              <a:xfrm rot="192671">
                <a:off x="4788667" y="5132726"/>
                <a:ext cx="167516" cy="5460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75" name="Trapezoid 174"/>
              <p:cNvSpPr/>
              <p:nvPr/>
            </p:nvSpPr>
            <p:spPr>
              <a:xfrm rot="192671">
                <a:off x="4981678" y="5132728"/>
                <a:ext cx="167516" cy="5460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76" name="Trapezoid 175"/>
              <p:cNvSpPr/>
              <p:nvPr/>
            </p:nvSpPr>
            <p:spPr>
              <a:xfrm rot="192671">
                <a:off x="4448842" y="3524816"/>
                <a:ext cx="847165" cy="1842247"/>
              </a:xfrm>
              <a:prstGeom prst="trapezoid">
                <a:avLst/>
              </a:prstGeom>
              <a:solidFill>
                <a:srgbClr val="FFD6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152" name="Group 151"/>
            <p:cNvGrpSpPr/>
            <p:nvPr/>
          </p:nvGrpSpPr>
          <p:grpSpPr>
            <a:xfrm rot="720637">
              <a:off x="1229832" y="3931494"/>
              <a:ext cx="529503" cy="1351984"/>
              <a:chOff x="4423497" y="3524816"/>
              <a:chExt cx="872510" cy="2153912"/>
            </a:xfrm>
          </p:grpSpPr>
          <p:sp>
            <p:nvSpPr>
              <p:cNvPr id="167" name="Trapezoid 166"/>
              <p:cNvSpPr/>
              <p:nvPr/>
            </p:nvSpPr>
            <p:spPr>
              <a:xfrm rot="192671">
                <a:off x="4423497" y="5116344"/>
                <a:ext cx="167516" cy="5460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8" name="Trapezoid 167"/>
              <p:cNvSpPr/>
              <p:nvPr/>
            </p:nvSpPr>
            <p:spPr>
              <a:xfrm rot="192671">
                <a:off x="4606082" y="5116346"/>
                <a:ext cx="167516" cy="5460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9" name="Trapezoid 168"/>
              <p:cNvSpPr/>
              <p:nvPr/>
            </p:nvSpPr>
            <p:spPr>
              <a:xfrm rot="192671">
                <a:off x="4788667" y="5132726"/>
                <a:ext cx="167516" cy="5460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70" name="Trapezoid 169"/>
              <p:cNvSpPr/>
              <p:nvPr/>
            </p:nvSpPr>
            <p:spPr>
              <a:xfrm rot="192671">
                <a:off x="4981678" y="5132728"/>
                <a:ext cx="167516" cy="5460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71" name="Trapezoid 170"/>
              <p:cNvSpPr/>
              <p:nvPr/>
            </p:nvSpPr>
            <p:spPr>
              <a:xfrm rot="192671">
                <a:off x="4448842" y="3524816"/>
                <a:ext cx="847165" cy="1842247"/>
              </a:xfrm>
              <a:prstGeom prst="trapezoid">
                <a:avLst/>
              </a:prstGeom>
              <a:solidFill>
                <a:srgbClr val="FFD6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153" name="Rounded Rectangle 152"/>
            <p:cNvSpPr/>
            <p:nvPr/>
          </p:nvSpPr>
          <p:spPr>
            <a:xfrm>
              <a:off x="1487237" y="3743307"/>
              <a:ext cx="822381" cy="239797"/>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54" name="Group 153"/>
            <p:cNvGrpSpPr/>
            <p:nvPr/>
          </p:nvGrpSpPr>
          <p:grpSpPr>
            <a:xfrm>
              <a:off x="1310190" y="5532658"/>
              <a:ext cx="1178807" cy="131041"/>
              <a:chOff x="4343400" y="2747816"/>
              <a:chExt cx="4844912" cy="1572845"/>
            </a:xfrm>
            <a:solidFill>
              <a:srgbClr val="E7BE6B"/>
            </a:solidFill>
          </p:grpSpPr>
          <p:sp>
            <p:nvSpPr>
              <p:cNvPr id="158" name="Rectangle 157"/>
              <p:cNvSpPr/>
              <p:nvPr/>
            </p:nvSpPr>
            <p:spPr>
              <a:xfrm>
                <a:off x="4343400" y="2758929"/>
                <a:ext cx="457200" cy="1554127"/>
              </a:xfrm>
              <a:prstGeom prst="rect">
                <a:avLst/>
              </a:prstGeom>
              <a:grpFill/>
              <a:ln>
                <a:solidFill>
                  <a:srgbClr val="E7B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9" name="Rectangle 158"/>
              <p:cNvSpPr/>
              <p:nvPr/>
            </p:nvSpPr>
            <p:spPr>
              <a:xfrm rot="16200000">
                <a:off x="4891864" y="2199352"/>
                <a:ext cx="457200" cy="1554127"/>
              </a:xfrm>
              <a:prstGeom prst="rect">
                <a:avLst/>
              </a:prstGeom>
              <a:grpFill/>
              <a:ln>
                <a:solidFill>
                  <a:srgbClr val="E7B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0" name="Rectangle 159"/>
              <p:cNvSpPr/>
              <p:nvPr/>
            </p:nvSpPr>
            <p:spPr>
              <a:xfrm>
                <a:off x="5440328" y="2758929"/>
                <a:ext cx="457200" cy="1554127"/>
              </a:xfrm>
              <a:prstGeom prst="rect">
                <a:avLst/>
              </a:prstGeom>
              <a:grpFill/>
              <a:ln>
                <a:solidFill>
                  <a:srgbClr val="E7B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1" name="Rectangle 160"/>
              <p:cNvSpPr/>
              <p:nvPr/>
            </p:nvSpPr>
            <p:spPr>
              <a:xfrm rot="16200000">
                <a:off x="5988792" y="3314996"/>
                <a:ext cx="457200" cy="1554127"/>
              </a:xfrm>
              <a:prstGeom prst="rect">
                <a:avLst/>
              </a:prstGeom>
              <a:grpFill/>
              <a:ln>
                <a:solidFill>
                  <a:srgbClr val="E7B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2" name="Rectangle 161"/>
              <p:cNvSpPr/>
              <p:nvPr/>
            </p:nvSpPr>
            <p:spPr>
              <a:xfrm>
                <a:off x="6537256" y="2757710"/>
                <a:ext cx="457200" cy="1554127"/>
              </a:xfrm>
              <a:prstGeom prst="rect">
                <a:avLst/>
              </a:prstGeom>
              <a:grpFill/>
              <a:ln>
                <a:solidFill>
                  <a:srgbClr val="E7B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3" name="Rectangle 162"/>
              <p:cNvSpPr/>
              <p:nvPr/>
            </p:nvSpPr>
            <p:spPr>
              <a:xfrm rot="16200000">
                <a:off x="7085720" y="2203056"/>
                <a:ext cx="457200" cy="1554127"/>
              </a:xfrm>
              <a:prstGeom prst="rect">
                <a:avLst/>
              </a:prstGeom>
              <a:grpFill/>
              <a:ln>
                <a:solidFill>
                  <a:srgbClr val="E7B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4" name="Rectangle 163"/>
              <p:cNvSpPr/>
              <p:nvPr/>
            </p:nvSpPr>
            <p:spPr>
              <a:xfrm>
                <a:off x="7634184" y="2766533"/>
                <a:ext cx="457200" cy="1554127"/>
              </a:xfrm>
              <a:prstGeom prst="rect">
                <a:avLst/>
              </a:prstGeom>
              <a:grpFill/>
              <a:ln>
                <a:solidFill>
                  <a:srgbClr val="E7B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5" name="Rectangle 164"/>
              <p:cNvSpPr/>
              <p:nvPr/>
            </p:nvSpPr>
            <p:spPr>
              <a:xfrm rot="16200000">
                <a:off x="8182648" y="3314997"/>
                <a:ext cx="457200" cy="1554127"/>
              </a:xfrm>
              <a:prstGeom prst="rect">
                <a:avLst/>
              </a:prstGeom>
              <a:grpFill/>
              <a:ln>
                <a:solidFill>
                  <a:srgbClr val="E7B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6" name="Rectangle 165"/>
              <p:cNvSpPr/>
              <p:nvPr/>
            </p:nvSpPr>
            <p:spPr>
              <a:xfrm>
                <a:off x="8731112" y="2766533"/>
                <a:ext cx="457200" cy="1554127"/>
              </a:xfrm>
              <a:prstGeom prst="rect">
                <a:avLst/>
              </a:prstGeom>
              <a:grpFill/>
              <a:ln>
                <a:solidFill>
                  <a:srgbClr val="E7B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155" name="Hexagon 154"/>
            <p:cNvSpPr/>
            <p:nvPr/>
          </p:nvSpPr>
          <p:spPr>
            <a:xfrm>
              <a:off x="1230392" y="1348727"/>
              <a:ext cx="250235" cy="207148"/>
            </a:xfrm>
            <a:prstGeom prst="hexagon">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6" name="Hexagon 155"/>
            <p:cNvSpPr/>
            <p:nvPr/>
          </p:nvSpPr>
          <p:spPr>
            <a:xfrm>
              <a:off x="1722523" y="1352470"/>
              <a:ext cx="250235" cy="207148"/>
            </a:xfrm>
            <a:prstGeom prst="hexagon">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7" name="Hexagon 156"/>
            <p:cNvSpPr/>
            <p:nvPr/>
          </p:nvSpPr>
          <p:spPr>
            <a:xfrm>
              <a:off x="2174812" y="1352470"/>
              <a:ext cx="250235" cy="207148"/>
            </a:xfrm>
            <a:prstGeom prst="hexagon">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4" name="Rectangle 3"/>
          <p:cNvSpPr/>
          <p:nvPr/>
        </p:nvSpPr>
        <p:spPr>
          <a:xfrm>
            <a:off x="8512544" y="1028905"/>
            <a:ext cx="1303562" cy="369332"/>
          </a:xfrm>
          <a:prstGeom prst="rect">
            <a:avLst/>
          </a:prstGeom>
        </p:spPr>
        <p:txBody>
          <a:bodyPr wrap="none">
            <a:spAutoFit/>
          </a:bodyPr>
          <a:lstStyle/>
          <a:p>
            <a:pPr fontAlgn="t"/>
            <a:r>
              <a:rPr lang="en-US" dirty="0">
                <a:solidFill>
                  <a:schemeClr val="bg1"/>
                </a:solidFill>
                <a:effectLst/>
                <a:latin typeface="Calibri" panose="020F0502020204030204" pitchFamily="34" charset="0"/>
              </a:rPr>
              <a:t>559–530 BC</a:t>
            </a:r>
          </a:p>
        </p:txBody>
      </p:sp>
    </p:spTree>
    <p:extLst>
      <p:ext uri="{BB962C8B-B14F-4D97-AF65-F5344CB8AC3E}">
        <p14:creationId xmlns:p14="http://schemas.microsoft.com/office/powerpoint/2010/main" val="2709753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ignette1.wikia.nocookie.net/glee/images/8/80/Dark_Red_Background_by_Vik_for_Stuff.png/revision/latest?cb=201405292225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3923" y="1035992"/>
            <a:ext cx="9090035" cy="5355312"/>
          </a:xfrm>
          <a:prstGeom prst="rect">
            <a:avLst/>
          </a:prstGeom>
          <a:noFill/>
        </p:spPr>
        <p:txBody>
          <a:bodyPr wrap="square" rtlCol="0">
            <a:spAutoFit/>
          </a:bodyPr>
          <a:lstStyle/>
          <a:p>
            <a:r>
              <a:rPr lang="en-US" dirty="0">
                <a:solidFill>
                  <a:schemeClr val="bg1"/>
                </a:solidFill>
                <a:latin typeface="Calibri" panose="020F0502020204030204" pitchFamily="34" charset="0"/>
              </a:rPr>
              <a:t>He was a direct descendant of Aaron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a noted priest and scribe who accompanied a portion of the people of Judah back to their land after the Babylonian captivity</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In 458 </a:t>
            </a:r>
            <a:r>
              <a:rPr lang="en-US" cap="all" dirty="0">
                <a:solidFill>
                  <a:schemeClr val="bg1"/>
                </a:solidFill>
                <a:latin typeface="Calibri" panose="020F0502020204030204" pitchFamily="34" charset="0"/>
              </a:rPr>
              <a:t>B.C.</a:t>
            </a:r>
            <a:r>
              <a:rPr lang="en-US" dirty="0">
                <a:solidFill>
                  <a:schemeClr val="bg1"/>
                </a:solidFill>
                <a:latin typeface="Calibri" panose="020F0502020204030204" pitchFamily="34" charset="0"/>
              </a:rPr>
              <a:t> he obtained from Artaxerxes an important edict allowing him to take to Jerusalem any Jewish exiles who cared to go, along with offerings for the temple with which he was entrusted, and giving to the Jews various rights and privileges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also directed to appoint magistrates and judges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His first reform was to cause the Jews to separate from their foreign wives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Along with Nehemiah he took steps to instruct the people in the Mosaic law</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 good many traditions have gathered around the name of Ezra</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is said to have formed the canon of Hebrew scripture and to have established an important national council, called the Great Synagogue, over which he presided</a:t>
            </a:r>
          </a:p>
        </p:txBody>
      </p:sp>
      <p:sp>
        <p:nvSpPr>
          <p:cNvPr id="4" name="TextBox 3"/>
          <p:cNvSpPr txBox="1"/>
          <p:nvPr/>
        </p:nvSpPr>
        <p:spPr>
          <a:xfrm>
            <a:off x="0" y="77169"/>
            <a:ext cx="12192000" cy="1015663"/>
          </a:xfrm>
          <a:prstGeom prst="rect">
            <a:avLst/>
          </a:prstGeom>
          <a:noFill/>
        </p:spPr>
        <p:txBody>
          <a:bodyPr wrap="square" rtlCol="0">
            <a:spAutoFit/>
          </a:bodyPr>
          <a:lstStyle/>
          <a:p>
            <a:pPr algn="ctr"/>
            <a:r>
              <a:rPr lang="en-US" sz="6000" dirty="0">
                <a:solidFill>
                  <a:schemeClr val="bg1"/>
                </a:solidFill>
                <a:latin typeface="Calibri" panose="020F0502020204030204" pitchFamily="34" charset="0"/>
              </a:rPr>
              <a:t>Ezra</a:t>
            </a:r>
          </a:p>
        </p:txBody>
      </p:sp>
      <p:grpSp>
        <p:nvGrpSpPr>
          <p:cNvPr id="5" name="Group 4"/>
          <p:cNvGrpSpPr/>
          <p:nvPr/>
        </p:nvGrpSpPr>
        <p:grpSpPr>
          <a:xfrm>
            <a:off x="9405042" y="1441988"/>
            <a:ext cx="2190466" cy="4591778"/>
            <a:chOff x="3810000" y="535130"/>
            <a:chExt cx="2190466" cy="4591778"/>
          </a:xfrm>
        </p:grpSpPr>
        <p:sp>
          <p:nvSpPr>
            <p:cNvPr id="6" name="Oval 5"/>
            <p:cNvSpPr/>
            <p:nvPr/>
          </p:nvSpPr>
          <p:spPr>
            <a:xfrm>
              <a:off x="4077903" y="535130"/>
              <a:ext cx="1653657" cy="2478007"/>
            </a:xfrm>
            <a:prstGeom prst="ellipse">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 name="Cloud 6"/>
            <p:cNvSpPr/>
            <p:nvPr/>
          </p:nvSpPr>
          <p:spPr>
            <a:xfrm rot="10954493">
              <a:off x="4534967" y="775368"/>
              <a:ext cx="1070191" cy="113532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Cloud 7"/>
            <p:cNvSpPr/>
            <p:nvPr/>
          </p:nvSpPr>
          <p:spPr>
            <a:xfrm>
              <a:off x="4182572" y="684830"/>
              <a:ext cx="1070191" cy="113532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 name="Oval 8"/>
            <p:cNvSpPr/>
            <p:nvPr/>
          </p:nvSpPr>
          <p:spPr>
            <a:xfrm rot="18750594">
              <a:off x="3642081" y="3478614"/>
              <a:ext cx="711713" cy="3758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Oval 9"/>
            <p:cNvSpPr/>
            <p:nvPr/>
          </p:nvSpPr>
          <p:spPr>
            <a:xfrm rot="13837370">
              <a:off x="5462718" y="3410182"/>
              <a:ext cx="721265" cy="354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 name="Oval 10"/>
            <p:cNvSpPr/>
            <p:nvPr/>
          </p:nvSpPr>
          <p:spPr>
            <a:xfrm rot="20039060">
              <a:off x="4192277" y="4703540"/>
              <a:ext cx="669695" cy="405751"/>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 name="Oval 11"/>
            <p:cNvSpPr/>
            <p:nvPr/>
          </p:nvSpPr>
          <p:spPr>
            <a:xfrm rot="1560940" flipH="1">
              <a:off x="4892432" y="4721157"/>
              <a:ext cx="632334" cy="405751"/>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 name="Trapezoid 12"/>
            <p:cNvSpPr/>
            <p:nvPr/>
          </p:nvSpPr>
          <p:spPr>
            <a:xfrm>
              <a:off x="4036092" y="2437630"/>
              <a:ext cx="1724575" cy="2410097"/>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4" name="Trapezoid 13"/>
            <p:cNvSpPr/>
            <p:nvPr/>
          </p:nvSpPr>
          <p:spPr>
            <a:xfrm rot="19906957">
              <a:off x="5163588" y="1987935"/>
              <a:ext cx="730044" cy="1777451"/>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 name="Trapezoid 14"/>
            <p:cNvSpPr/>
            <p:nvPr/>
          </p:nvSpPr>
          <p:spPr>
            <a:xfrm rot="1389622">
              <a:off x="3915165" y="2084017"/>
              <a:ext cx="635370" cy="164324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 name="Trapezoid 15"/>
            <p:cNvSpPr/>
            <p:nvPr/>
          </p:nvSpPr>
          <p:spPr>
            <a:xfrm>
              <a:off x="4126860" y="1999431"/>
              <a:ext cx="1543041" cy="2410097"/>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7" name="Oval 16"/>
            <p:cNvSpPr/>
            <p:nvPr/>
          </p:nvSpPr>
          <p:spPr>
            <a:xfrm>
              <a:off x="4399161" y="684832"/>
              <a:ext cx="998438" cy="175279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8" name="Moon 17"/>
            <p:cNvSpPr/>
            <p:nvPr/>
          </p:nvSpPr>
          <p:spPr>
            <a:xfrm rot="5400000">
              <a:off x="4651416" y="154267"/>
              <a:ext cx="475648" cy="1237376"/>
            </a:xfrm>
            <a:prstGeom prst="moon">
              <a:avLst>
                <a:gd name="adj" fmla="val 87500"/>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9" name="Trapezoid 18"/>
            <p:cNvSpPr/>
            <p:nvPr/>
          </p:nvSpPr>
          <p:spPr>
            <a:xfrm rot="467908">
              <a:off x="4071984" y="2113945"/>
              <a:ext cx="781657" cy="2498566"/>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0" name="Trapezoid 19"/>
            <p:cNvSpPr/>
            <p:nvPr/>
          </p:nvSpPr>
          <p:spPr>
            <a:xfrm rot="21001313">
              <a:off x="4963005" y="2163383"/>
              <a:ext cx="781657" cy="2410097"/>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1" name="Cloud 20"/>
            <p:cNvSpPr/>
            <p:nvPr/>
          </p:nvSpPr>
          <p:spPr>
            <a:xfrm>
              <a:off x="4416122" y="1563234"/>
              <a:ext cx="917212" cy="107688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2" name="Oval 21"/>
            <p:cNvSpPr/>
            <p:nvPr/>
          </p:nvSpPr>
          <p:spPr>
            <a:xfrm>
              <a:off x="4728947" y="1709377"/>
              <a:ext cx="320586" cy="1484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23" name="Group 22"/>
            <p:cNvGrpSpPr/>
            <p:nvPr/>
          </p:nvGrpSpPr>
          <p:grpSpPr>
            <a:xfrm>
              <a:off x="4413453" y="2803037"/>
              <a:ext cx="371919" cy="404151"/>
              <a:chOff x="1415264" y="5086700"/>
              <a:chExt cx="690739" cy="750602"/>
            </a:xfrm>
          </p:grpSpPr>
          <p:sp>
            <p:nvSpPr>
              <p:cNvPr id="58" name="Equal 57"/>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59" name="Multiply 58"/>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24" name="Group 23"/>
            <p:cNvGrpSpPr/>
            <p:nvPr/>
          </p:nvGrpSpPr>
          <p:grpSpPr>
            <a:xfrm>
              <a:off x="4994145" y="2792016"/>
              <a:ext cx="371919" cy="404151"/>
              <a:chOff x="1415264" y="5086700"/>
              <a:chExt cx="690739" cy="750602"/>
            </a:xfrm>
          </p:grpSpPr>
          <p:sp>
            <p:nvSpPr>
              <p:cNvPr id="56" name="Equal 55"/>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57" name="Multiply 56"/>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25" name="Group 24"/>
            <p:cNvGrpSpPr/>
            <p:nvPr/>
          </p:nvGrpSpPr>
          <p:grpSpPr>
            <a:xfrm>
              <a:off x="4419967" y="3193895"/>
              <a:ext cx="371919" cy="404151"/>
              <a:chOff x="1415264" y="5086700"/>
              <a:chExt cx="690739" cy="750602"/>
            </a:xfrm>
          </p:grpSpPr>
          <p:sp>
            <p:nvSpPr>
              <p:cNvPr id="54" name="Equal 53"/>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55" name="Multiply 54"/>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26" name="Group 25"/>
            <p:cNvGrpSpPr/>
            <p:nvPr/>
          </p:nvGrpSpPr>
          <p:grpSpPr>
            <a:xfrm>
              <a:off x="5027215" y="3202540"/>
              <a:ext cx="371919" cy="404151"/>
              <a:chOff x="1415264" y="5086700"/>
              <a:chExt cx="690739" cy="750602"/>
            </a:xfrm>
          </p:grpSpPr>
          <p:sp>
            <p:nvSpPr>
              <p:cNvPr id="52" name="Equal 51"/>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53" name="Multiply 52"/>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27" name="Group 26"/>
            <p:cNvGrpSpPr/>
            <p:nvPr/>
          </p:nvGrpSpPr>
          <p:grpSpPr>
            <a:xfrm>
              <a:off x="4409213" y="3629101"/>
              <a:ext cx="371919" cy="404151"/>
              <a:chOff x="1415264" y="5086700"/>
              <a:chExt cx="690739" cy="750602"/>
            </a:xfrm>
          </p:grpSpPr>
          <p:sp>
            <p:nvSpPr>
              <p:cNvPr id="50" name="Equal 49"/>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51" name="Multiply 50"/>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28" name="Group 27"/>
            <p:cNvGrpSpPr/>
            <p:nvPr/>
          </p:nvGrpSpPr>
          <p:grpSpPr>
            <a:xfrm>
              <a:off x="5066803" y="3638496"/>
              <a:ext cx="371919" cy="404151"/>
              <a:chOff x="1415264" y="5086700"/>
              <a:chExt cx="690739" cy="750602"/>
            </a:xfrm>
          </p:grpSpPr>
          <p:sp>
            <p:nvSpPr>
              <p:cNvPr id="48" name="Equal 47"/>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49" name="Multiply 48"/>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29" name="Group 28"/>
            <p:cNvGrpSpPr/>
            <p:nvPr/>
          </p:nvGrpSpPr>
          <p:grpSpPr>
            <a:xfrm>
              <a:off x="4204308" y="767785"/>
              <a:ext cx="1405863" cy="318514"/>
              <a:chOff x="4237405" y="767460"/>
              <a:chExt cx="1405863" cy="318514"/>
            </a:xfrm>
          </p:grpSpPr>
          <p:grpSp>
            <p:nvGrpSpPr>
              <p:cNvPr id="30" name="Group 29"/>
              <p:cNvGrpSpPr/>
              <p:nvPr/>
            </p:nvGrpSpPr>
            <p:grpSpPr>
              <a:xfrm>
                <a:off x="4237405" y="788545"/>
                <a:ext cx="273708" cy="297429"/>
                <a:chOff x="1415264" y="5086700"/>
                <a:chExt cx="690739" cy="750602"/>
              </a:xfrm>
            </p:grpSpPr>
            <p:sp>
              <p:nvSpPr>
                <p:cNvPr id="46" name="Equal 45"/>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47" name="Multiply 46"/>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31" name="Group 30"/>
              <p:cNvGrpSpPr/>
              <p:nvPr/>
            </p:nvGrpSpPr>
            <p:grpSpPr>
              <a:xfrm>
                <a:off x="4463836" y="784328"/>
                <a:ext cx="273708" cy="297429"/>
                <a:chOff x="1415264" y="5086700"/>
                <a:chExt cx="690739" cy="750602"/>
              </a:xfrm>
            </p:grpSpPr>
            <p:sp>
              <p:nvSpPr>
                <p:cNvPr id="44" name="Equal 43"/>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45" name="Multiply 44"/>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32" name="Group 31"/>
              <p:cNvGrpSpPr/>
              <p:nvPr/>
            </p:nvGrpSpPr>
            <p:grpSpPr>
              <a:xfrm>
                <a:off x="4690267" y="780111"/>
                <a:ext cx="273708" cy="297429"/>
                <a:chOff x="1415264" y="5086700"/>
                <a:chExt cx="690739" cy="750602"/>
              </a:xfrm>
            </p:grpSpPr>
            <p:sp>
              <p:nvSpPr>
                <p:cNvPr id="42" name="Equal 41"/>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43" name="Multiply 42"/>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33" name="Group 32"/>
              <p:cNvGrpSpPr/>
              <p:nvPr/>
            </p:nvGrpSpPr>
            <p:grpSpPr>
              <a:xfrm>
                <a:off x="4916698" y="775894"/>
                <a:ext cx="273708" cy="297429"/>
                <a:chOff x="1415264" y="5086700"/>
                <a:chExt cx="690739" cy="750602"/>
              </a:xfrm>
            </p:grpSpPr>
            <p:sp>
              <p:nvSpPr>
                <p:cNvPr id="40" name="Equal 39"/>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41" name="Multiply 40"/>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34" name="Group 33"/>
              <p:cNvGrpSpPr/>
              <p:nvPr/>
            </p:nvGrpSpPr>
            <p:grpSpPr>
              <a:xfrm>
                <a:off x="5143129" y="771677"/>
                <a:ext cx="273708" cy="297429"/>
                <a:chOff x="1415264" y="5086700"/>
                <a:chExt cx="690739" cy="750602"/>
              </a:xfrm>
            </p:grpSpPr>
            <p:sp>
              <p:nvSpPr>
                <p:cNvPr id="38" name="Equal 37"/>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39" name="Multiply 38"/>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35" name="Group 34"/>
              <p:cNvGrpSpPr/>
              <p:nvPr/>
            </p:nvGrpSpPr>
            <p:grpSpPr>
              <a:xfrm>
                <a:off x="5369560" y="767460"/>
                <a:ext cx="273708" cy="297429"/>
                <a:chOff x="1415264" y="5086700"/>
                <a:chExt cx="690739" cy="750602"/>
              </a:xfrm>
            </p:grpSpPr>
            <p:sp>
              <p:nvSpPr>
                <p:cNvPr id="36" name="Equal 35"/>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37" name="Multiply 36"/>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grpSp>
      <p:sp>
        <p:nvSpPr>
          <p:cNvPr id="60" name="TextBox 59"/>
          <p:cNvSpPr txBox="1"/>
          <p:nvPr/>
        </p:nvSpPr>
        <p:spPr>
          <a:xfrm>
            <a:off x="6997960" y="6409147"/>
            <a:ext cx="5006331" cy="369332"/>
          </a:xfrm>
          <a:prstGeom prst="rect">
            <a:avLst/>
          </a:prstGeom>
          <a:noFill/>
        </p:spPr>
        <p:txBody>
          <a:bodyPr wrap="square" rtlCol="0">
            <a:spAutoFit/>
          </a:bodyPr>
          <a:lstStyle/>
          <a:p>
            <a:pPr algn="r"/>
            <a:r>
              <a:rPr lang="en-US" dirty="0">
                <a:solidFill>
                  <a:schemeClr val="bg1"/>
                </a:solidFill>
                <a:latin typeface="Calibri" panose="020F0502020204030204" pitchFamily="34" charset="0"/>
              </a:rPr>
              <a:t>(1, 2, 4)</a:t>
            </a:r>
          </a:p>
        </p:txBody>
      </p:sp>
    </p:spTree>
    <p:extLst>
      <p:ext uri="{BB962C8B-B14F-4D97-AF65-F5344CB8AC3E}">
        <p14:creationId xmlns:p14="http://schemas.microsoft.com/office/powerpoint/2010/main" val="34179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down)">
                                      <p:cBhvr>
                                        <p:cTn id="9" dur="580">
                                          <p:stCondLst>
                                            <p:cond delay="0"/>
                                          </p:stCondLst>
                                        </p:cTn>
                                        <p:tgtEl>
                                          <p:spTgt spid="5"/>
                                        </p:tgtEl>
                                      </p:cBhvr>
                                    </p:animEffect>
                                    <p:anim calcmode="lin" valueType="num">
                                      <p:cBhvr>
                                        <p:cTn id="1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5" dur="26">
                                          <p:stCondLst>
                                            <p:cond delay="650"/>
                                          </p:stCondLst>
                                        </p:cTn>
                                        <p:tgtEl>
                                          <p:spTgt spid="5"/>
                                        </p:tgtEl>
                                      </p:cBhvr>
                                      <p:to x="100000" y="60000"/>
                                    </p:animScale>
                                    <p:animScale>
                                      <p:cBhvr>
                                        <p:cTn id="16" dur="166" decel="50000">
                                          <p:stCondLst>
                                            <p:cond delay="676"/>
                                          </p:stCondLst>
                                        </p:cTn>
                                        <p:tgtEl>
                                          <p:spTgt spid="5"/>
                                        </p:tgtEl>
                                      </p:cBhvr>
                                      <p:to x="100000" y="100000"/>
                                    </p:animScale>
                                    <p:animScale>
                                      <p:cBhvr>
                                        <p:cTn id="17" dur="26">
                                          <p:stCondLst>
                                            <p:cond delay="1312"/>
                                          </p:stCondLst>
                                        </p:cTn>
                                        <p:tgtEl>
                                          <p:spTgt spid="5"/>
                                        </p:tgtEl>
                                      </p:cBhvr>
                                      <p:to x="100000" y="80000"/>
                                    </p:animScale>
                                    <p:animScale>
                                      <p:cBhvr>
                                        <p:cTn id="18" dur="166" decel="50000">
                                          <p:stCondLst>
                                            <p:cond delay="1338"/>
                                          </p:stCondLst>
                                        </p:cTn>
                                        <p:tgtEl>
                                          <p:spTgt spid="5"/>
                                        </p:tgtEl>
                                      </p:cBhvr>
                                      <p:to x="100000" y="100000"/>
                                    </p:animScale>
                                    <p:animScale>
                                      <p:cBhvr>
                                        <p:cTn id="19" dur="26">
                                          <p:stCondLst>
                                            <p:cond delay="1642"/>
                                          </p:stCondLst>
                                        </p:cTn>
                                        <p:tgtEl>
                                          <p:spTgt spid="5"/>
                                        </p:tgtEl>
                                      </p:cBhvr>
                                      <p:to x="100000" y="90000"/>
                                    </p:animScale>
                                    <p:animScale>
                                      <p:cBhvr>
                                        <p:cTn id="20" dur="166" decel="50000">
                                          <p:stCondLst>
                                            <p:cond delay="1668"/>
                                          </p:stCondLst>
                                        </p:cTn>
                                        <p:tgtEl>
                                          <p:spTgt spid="5"/>
                                        </p:tgtEl>
                                      </p:cBhvr>
                                      <p:to x="100000" y="100000"/>
                                    </p:animScale>
                                    <p:animScale>
                                      <p:cBhvr>
                                        <p:cTn id="21" dur="26">
                                          <p:stCondLst>
                                            <p:cond delay="1808"/>
                                          </p:stCondLst>
                                        </p:cTn>
                                        <p:tgtEl>
                                          <p:spTgt spid="5"/>
                                        </p:tgtEl>
                                      </p:cBhvr>
                                      <p:to x="100000" y="95000"/>
                                    </p:animScale>
                                    <p:animScale>
                                      <p:cBhvr>
                                        <p:cTn id="22" dur="166" decel="50000">
                                          <p:stCondLst>
                                            <p:cond delay="1834"/>
                                          </p:stCondLst>
                                        </p:cTn>
                                        <p:tgtEl>
                                          <p:spTgt spid="5"/>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85061-E6D4-D70C-EEF1-1C06941056DD}"/>
            </a:ext>
          </a:extLst>
        </p:cNvPr>
        <p:cNvGrpSpPr/>
        <p:nvPr/>
      </p:nvGrpSpPr>
      <p:grpSpPr>
        <a:xfrm>
          <a:off x="0" y="0"/>
          <a:ext cx="0" cy="0"/>
          <a:chOff x="0" y="0"/>
          <a:chExt cx="0" cy="0"/>
        </a:xfrm>
      </p:grpSpPr>
      <p:pic>
        <p:nvPicPr>
          <p:cNvPr id="1026" name="Picture 2" descr="http://vignette1.wikia.nocookie.net/glee/images/8/80/Dark_Red_Background_by_Vik_for_Stuff.png/revision/latest?cb=20140529222547">
            <a:extLst>
              <a:ext uri="{FF2B5EF4-FFF2-40B4-BE49-F238E27FC236}">
                <a16:creationId xmlns:a16="http://schemas.microsoft.com/office/drawing/2014/main" id="{5D4751F0-D820-88FD-7089-7D6A435982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65F48DD-8B71-CE98-B03E-E1B2C394DF62}"/>
              </a:ext>
            </a:extLst>
          </p:cNvPr>
          <p:cNvSpPr txBox="1"/>
          <p:nvPr/>
        </p:nvSpPr>
        <p:spPr>
          <a:xfrm>
            <a:off x="233923" y="1035992"/>
            <a:ext cx="9090035" cy="6186309"/>
          </a:xfrm>
          <a:prstGeom prst="rect">
            <a:avLst/>
          </a:prstGeom>
          <a:noFill/>
        </p:spPr>
        <p:txBody>
          <a:bodyPr wrap="square" rtlCol="0">
            <a:spAutoFit/>
          </a:bodyPr>
          <a:lstStyle/>
          <a:p>
            <a:r>
              <a:rPr lang="en-US" dirty="0">
                <a:solidFill>
                  <a:schemeClr val="bg1"/>
                </a:solidFill>
                <a:latin typeface="Calibri" panose="020F0502020204030204" pitchFamily="34" charset="0"/>
              </a:rPr>
              <a:t>He was from the tribe of Judah</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in the office of the court of Artaxerxes of Persia-his cupbearer (Nehemiah 1:11)</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His Jewish colleagues, Ezra being one of them, visited him and obtained from the king a commission to rebuild the walls and structures of Jerusalem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the governor of Judah (Nehemiah 5:14, 18; 12:26)</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book of Nehemiah is the sequel to the book of Ezra</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time span of the book of Nehemiah is either contemporaneous with the later ministry of Ezra or shortly thereafter, beginning perhaps around 444 BC</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book of Nehemiah closes with the historical account of the Old Testament, as the prophet Malachi, the last book, was contemporary with Nehemiah.</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book of Nehemiah contains: records of rebuilding the wall of Jerusalem, the return of the people from Babylon and their religious practices, and the reforms and civic practices, and dedication of the wall</a:t>
            </a:r>
          </a:p>
          <a:p>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p:txBody>
      </p:sp>
      <p:sp>
        <p:nvSpPr>
          <p:cNvPr id="4" name="TextBox 3">
            <a:extLst>
              <a:ext uri="{FF2B5EF4-FFF2-40B4-BE49-F238E27FC236}">
                <a16:creationId xmlns:a16="http://schemas.microsoft.com/office/drawing/2014/main" id="{F885AAFE-E7C1-22D2-8848-A0BC6D6CC16B}"/>
              </a:ext>
            </a:extLst>
          </p:cNvPr>
          <p:cNvSpPr txBox="1"/>
          <p:nvPr/>
        </p:nvSpPr>
        <p:spPr>
          <a:xfrm>
            <a:off x="0" y="77169"/>
            <a:ext cx="12192000" cy="1015663"/>
          </a:xfrm>
          <a:prstGeom prst="rect">
            <a:avLst/>
          </a:prstGeom>
          <a:noFill/>
        </p:spPr>
        <p:txBody>
          <a:bodyPr wrap="square" rtlCol="0">
            <a:spAutoFit/>
          </a:bodyPr>
          <a:lstStyle/>
          <a:p>
            <a:pPr algn="ctr"/>
            <a:r>
              <a:rPr lang="en-US" sz="6000" dirty="0">
                <a:solidFill>
                  <a:schemeClr val="bg1"/>
                </a:solidFill>
                <a:latin typeface="Calibri" panose="020F0502020204030204" pitchFamily="34" charset="0"/>
              </a:rPr>
              <a:t>Nehemiah</a:t>
            </a:r>
          </a:p>
        </p:txBody>
      </p:sp>
      <p:sp>
        <p:nvSpPr>
          <p:cNvPr id="60" name="TextBox 59">
            <a:extLst>
              <a:ext uri="{FF2B5EF4-FFF2-40B4-BE49-F238E27FC236}">
                <a16:creationId xmlns:a16="http://schemas.microsoft.com/office/drawing/2014/main" id="{4BEAFCC8-B1A3-97FC-AC6B-560B8FC4C482}"/>
              </a:ext>
            </a:extLst>
          </p:cNvPr>
          <p:cNvSpPr txBox="1"/>
          <p:nvPr/>
        </p:nvSpPr>
        <p:spPr>
          <a:xfrm>
            <a:off x="6997960" y="6409147"/>
            <a:ext cx="5006331" cy="369332"/>
          </a:xfrm>
          <a:prstGeom prst="rect">
            <a:avLst/>
          </a:prstGeom>
          <a:noFill/>
        </p:spPr>
        <p:txBody>
          <a:bodyPr wrap="square" rtlCol="0">
            <a:spAutoFit/>
          </a:bodyPr>
          <a:lstStyle/>
          <a:p>
            <a:pPr algn="r"/>
            <a:r>
              <a:rPr lang="en-US" dirty="0">
                <a:solidFill>
                  <a:schemeClr val="bg1"/>
                </a:solidFill>
                <a:latin typeface="Calibri" panose="020F0502020204030204" pitchFamily="34" charset="0"/>
              </a:rPr>
              <a:t>(1, 2)</a:t>
            </a:r>
          </a:p>
        </p:txBody>
      </p:sp>
      <p:grpSp>
        <p:nvGrpSpPr>
          <p:cNvPr id="3" name="Group 2">
            <a:extLst>
              <a:ext uri="{FF2B5EF4-FFF2-40B4-BE49-F238E27FC236}">
                <a16:creationId xmlns:a16="http://schemas.microsoft.com/office/drawing/2014/main" id="{82C1E693-C753-92B5-9EEE-D8097FFF4951}"/>
              </a:ext>
            </a:extLst>
          </p:cNvPr>
          <p:cNvGrpSpPr/>
          <p:nvPr/>
        </p:nvGrpSpPr>
        <p:grpSpPr>
          <a:xfrm>
            <a:off x="9438921" y="1473172"/>
            <a:ext cx="2227495" cy="4480951"/>
            <a:chOff x="4597667" y="482331"/>
            <a:chExt cx="3088310" cy="6212613"/>
          </a:xfrm>
        </p:grpSpPr>
        <p:sp>
          <p:nvSpPr>
            <p:cNvPr id="61" name="Oval 60">
              <a:extLst>
                <a:ext uri="{FF2B5EF4-FFF2-40B4-BE49-F238E27FC236}">
                  <a16:creationId xmlns:a16="http://schemas.microsoft.com/office/drawing/2014/main" id="{D9611A0F-A723-2641-A9E0-BD0E180DD5B0}"/>
                </a:ext>
              </a:extLst>
            </p:cNvPr>
            <p:cNvSpPr/>
            <p:nvPr/>
          </p:nvSpPr>
          <p:spPr>
            <a:xfrm>
              <a:off x="4597667" y="4156299"/>
              <a:ext cx="643747" cy="82918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2" name="Trapezoid 61">
              <a:extLst>
                <a:ext uri="{FF2B5EF4-FFF2-40B4-BE49-F238E27FC236}">
                  <a16:creationId xmlns:a16="http://schemas.microsoft.com/office/drawing/2014/main" id="{A0ED6D73-93D8-2B22-8472-AB3AC78C900C}"/>
                </a:ext>
              </a:extLst>
            </p:cNvPr>
            <p:cNvSpPr/>
            <p:nvPr/>
          </p:nvSpPr>
          <p:spPr>
            <a:xfrm rot="1437181">
              <a:off x="4872338" y="2642481"/>
              <a:ext cx="956037" cy="2224040"/>
            </a:xfrm>
            <a:prstGeom prst="trapezoi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3" name="Oval 62">
              <a:extLst>
                <a:ext uri="{FF2B5EF4-FFF2-40B4-BE49-F238E27FC236}">
                  <a16:creationId xmlns:a16="http://schemas.microsoft.com/office/drawing/2014/main" id="{9B6C7D5A-E319-1DFD-0E8A-2ED2F1597A42}"/>
                </a:ext>
              </a:extLst>
            </p:cNvPr>
            <p:cNvSpPr/>
            <p:nvPr/>
          </p:nvSpPr>
          <p:spPr>
            <a:xfrm rot="4663168">
              <a:off x="6266014" y="5943577"/>
              <a:ext cx="575970" cy="926763"/>
            </a:xfrm>
            <a:prstGeom prst="ellipse">
              <a:avLst/>
            </a:prstGeom>
            <a:solidFill>
              <a:srgbClr val="CC8B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24" name="Oval 1023">
              <a:extLst>
                <a:ext uri="{FF2B5EF4-FFF2-40B4-BE49-F238E27FC236}">
                  <a16:creationId xmlns:a16="http://schemas.microsoft.com/office/drawing/2014/main" id="{F0442F87-D375-A42F-28A2-9D6D9EAF76D4}"/>
                </a:ext>
              </a:extLst>
            </p:cNvPr>
            <p:cNvSpPr/>
            <p:nvPr/>
          </p:nvSpPr>
          <p:spPr>
            <a:xfrm rot="4271122">
              <a:off x="5393509" y="5939641"/>
              <a:ext cx="575970" cy="926763"/>
            </a:xfrm>
            <a:prstGeom prst="ellipse">
              <a:avLst/>
            </a:prstGeom>
            <a:solidFill>
              <a:srgbClr val="CC8B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25" name="Oval 1024">
              <a:extLst>
                <a:ext uri="{FF2B5EF4-FFF2-40B4-BE49-F238E27FC236}">
                  <a16:creationId xmlns:a16="http://schemas.microsoft.com/office/drawing/2014/main" id="{6830800F-B2CC-F00E-BFCA-0FD8AF1F7D0A}"/>
                </a:ext>
              </a:extLst>
            </p:cNvPr>
            <p:cNvSpPr/>
            <p:nvPr/>
          </p:nvSpPr>
          <p:spPr>
            <a:xfrm>
              <a:off x="7042230" y="4246965"/>
              <a:ext cx="643747" cy="82918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27" name="Trapezoid 1026">
              <a:extLst>
                <a:ext uri="{FF2B5EF4-FFF2-40B4-BE49-F238E27FC236}">
                  <a16:creationId xmlns:a16="http://schemas.microsoft.com/office/drawing/2014/main" id="{35FFE01C-C5AD-4C61-7C0E-E3B5CB4D9E60}"/>
                </a:ext>
              </a:extLst>
            </p:cNvPr>
            <p:cNvSpPr/>
            <p:nvPr/>
          </p:nvSpPr>
          <p:spPr>
            <a:xfrm rot="20170738">
              <a:off x="6565319" y="2586189"/>
              <a:ext cx="943674" cy="2296179"/>
            </a:xfrm>
            <a:prstGeom prst="trapezoid">
              <a:avLst>
                <a:gd name="adj" fmla="val 37545"/>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28" name="Trapezoid 1027">
              <a:extLst>
                <a:ext uri="{FF2B5EF4-FFF2-40B4-BE49-F238E27FC236}">
                  <a16:creationId xmlns:a16="http://schemas.microsoft.com/office/drawing/2014/main" id="{F89D578C-2C27-B8C9-3444-C22FE8605911}"/>
                </a:ext>
              </a:extLst>
            </p:cNvPr>
            <p:cNvSpPr/>
            <p:nvPr/>
          </p:nvSpPr>
          <p:spPr>
            <a:xfrm>
              <a:off x="5028214" y="2493426"/>
              <a:ext cx="2236255" cy="3879420"/>
            </a:xfrm>
            <a:prstGeom prst="trapezoid">
              <a:avLst>
                <a:gd name="adj" fmla="val 29129"/>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29" name="Trapezoid 1028">
              <a:extLst>
                <a:ext uri="{FF2B5EF4-FFF2-40B4-BE49-F238E27FC236}">
                  <a16:creationId xmlns:a16="http://schemas.microsoft.com/office/drawing/2014/main" id="{BA1CDBB6-6FBC-7A52-A6C6-E2A93BC51817}"/>
                </a:ext>
              </a:extLst>
            </p:cNvPr>
            <p:cNvSpPr/>
            <p:nvPr/>
          </p:nvSpPr>
          <p:spPr>
            <a:xfrm rot="10800000">
              <a:off x="5710084" y="2612205"/>
              <a:ext cx="715600" cy="678334"/>
            </a:xfrm>
            <a:prstGeom prst="trapezoid">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30" name="Freeform 401">
              <a:extLst>
                <a:ext uri="{FF2B5EF4-FFF2-40B4-BE49-F238E27FC236}">
                  <a16:creationId xmlns:a16="http://schemas.microsoft.com/office/drawing/2014/main" id="{A78A2170-E1C2-619F-0FDF-09473F7BF485}"/>
                </a:ext>
              </a:extLst>
            </p:cNvPr>
            <p:cNvSpPr/>
            <p:nvPr/>
          </p:nvSpPr>
          <p:spPr>
            <a:xfrm rot="427888">
              <a:off x="4988490" y="2810991"/>
              <a:ext cx="1015225" cy="3441729"/>
            </a:xfrm>
            <a:custGeom>
              <a:avLst/>
              <a:gdLst>
                <a:gd name="connsiteX0" fmla="*/ 152400 w 609600"/>
                <a:gd name="connsiteY0" fmla="*/ 0 h 2447096"/>
                <a:gd name="connsiteX1" fmla="*/ 457200 w 609600"/>
                <a:gd name="connsiteY1" fmla="*/ 0 h 2447096"/>
                <a:gd name="connsiteX2" fmla="*/ 609600 w 609600"/>
                <a:gd name="connsiteY2" fmla="*/ 1881653 h 2447096"/>
                <a:gd name="connsiteX3" fmla="*/ 598831 w 609600"/>
                <a:gd name="connsiteY3" fmla="*/ 1881653 h 2447096"/>
                <a:gd name="connsiteX4" fmla="*/ 603408 w 609600"/>
                <a:gd name="connsiteY4" fmla="*/ 1896395 h 2447096"/>
                <a:gd name="connsiteX5" fmla="*/ 609600 w 609600"/>
                <a:gd name="connsiteY5" fmla="*/ 1957823 h 2447096"/>
                <a:gd name="connsiteX6" fmla="*/ 609600 w 609600"/>
                <a:gd name="connsiteY6" fmla="*/ 2142296 h 2447096"/>
                <a:gd name="connsiteX7" fmla="*/ 304800 w 609600"/>
                <a:gd name="connsiteY7" fmla="*/ 2447096 h 2447096"/>
                <a:gd name="connsiteX8" fmla="*/ 0 w 609600"/>
                <a:gd name="connsiteY8" fmla="*/ 2142296 h 2447096"/>
                <a:gd name="connsiteX9" fmla="*/ 0 w 609600"/>
                <a:gd name="connsiteY9" fmla="*/ 1957823 h 2447096"/>
                <a:gd name="connsiteX10" fmla="*/ 6193 w 609600"/>
                <a:gd name="connsiteY10" fmla="*/ 1896395 h 2447096"/>
                <a:gd name="connsiteX11" fmla="*/ 10769 w 609600"/>
                <a:gd name="connsiteY11" fmla="*/ 1881653 h 2447096"/>
                <a:gd name="connsiteX12" fmla="*/ 0 w 609600"/>
                <a:gd name="connsiteY12" fmla="*/ 1881653 h 244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 h="2447096">
                  <a:moveTo>
                    <a:pt x="152400" y="0"/>
                  </a:moveTo>
                  <a:lnTo>
                    <a:pt x="457200" y="0"/>
                  </a:lnTo>
                  <a:lnTo>
                    <a:pt x="609600" y="1881653"/>
                  </a:lnTo>
                  <a:lnTo>
                    <a:pt x="598831" y="1881653"/>
                  </a:lnTo>
                  <a:lnTo>
                    <a:pt x="603408" y="1896395"/>
                  </a:lnTo>
                  <a:cubicBezTo>
                    <a:pt x="607468" y="1916237"/>
                    <a:pt x="609600" y="1936781"/>
                    <a:pt x="609600" y="1957823"/>
                  </a:cubicBezTo>
                  <a:lnTo>
                    <a:pt x="609600" y="2142296"/>
                  </a:lnTo>
                  <a:cubicBezTo>
                    <a:pt x="609600" y="2310632"/>
                    <a:pt x="473136" y="2447096"/>
                    <a:pt x="304800" y="2447096"/>
                  </a:cubicBezTo>
                  <a:cubicBezTo>
                    <a:pt x="136464" y="2447096"/>
                    <a:pt x="0" y="2310632"/>
                    <a:pt x="0" y="2142296"/>
                  </a:cubicBezTo>
                  <a:lnTo>
                    <a:pt x="0" y="1957823"/>
                  </a:lnTo>
                  <a:cubicBezTo>
                    <a:pt x="0" y="1936781"/>
                    <a:pt x="2133" y="1916237"/>
                    <a:pt x="6193" y="1896395"/>
                  </a:cubicBezTo>
                  <a:lnTo>
                    <a:pt x="10769" y="1881653"/>
                  </a:lnTo>
                  <a:lnTo>
                    <a:pt x="0" y="1881653"/>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31" name="Freeform 402">
              <a:extLst>
                <a:ext uri="{FF2B5EF4-FFF2-40B4-BE49-F238E27FC236}">
                  <a16:creationId xmlns:a16="http://schemas.microsoft.com/office/drawing/2014/main" id="{AFF86164-DCCD-5EEF-3305-C8B39E4C5E2D}"/>
                </a:ext>
              </a:extLst>
            </p:cNvPr>
            <p:cNvSpPr/>
            <p:nvPr/>
          </p:nvSpPr>
          <p:spPr>
            <a:xfrm rot="21081265">
              <a:off x="6229753" y="2817170"/>
              <a:ext cx="1015225" cy="3441729"/>
            </a:xfrm>
            <a:custGeom>
              <a:avLst/>
              <a:gdLst>
                <a:gd name="connsiteX0" fmla="*/ 152400 w 609600"/>
                <a:gd name="connsiteY0" fmla="*/ 0 h 2447096"/>
                <a:gd name="connsiteX1" fmla="*/ 457200 w 609600"/>
                <a:gd name="connsiteY1" fmla="*/ 0 h 2447096"/>
                <a:gd name="connsiteX2" fmla="*/ 609600 w 609600"/>
                <a:gd name="connsiteY2" fmla="*/ 1881653 h 2447096"/>
                <a:gd name="connsiteX3" fmla="*/ 598831 w 609600"/>
                <a:gd name="connsiteY3" fmla="*/ 1881653 h 2447096"/>
                <a:gd name="connsiteX4" fmla="*/ 603408 w 609600"/>
                <a:gd name="connsiteY4" fmla="*/ 1896395 h 2447096"/>
                <a:gd name="connsiteX5" fmla="*/ 609600 w 609600"/>
                <a:gd name="connsiteY5" fmla="*/ 1957823 h 2447096"/>
                <a:gd name="connsiteX6" fmla="*/ 609600 w 609600"/>
                <a:gd name="connsiteY6" fmla="*/ 2142296 h 2447096"/>
                <a:gd name="connsiteX7" fmla="*/ 304800 w 609600"/>
                <a:gd name="connsiteY7" fmla="*/ 2447096 h 2447096"/>
                <a:gd name="connsiteX8" fmla="*/ 0 w 609600"/>
                <a:gd name="connsiteY8" fmla="*/ 2142296 h 2447096"/>
                <a:gd name="connsiteX9" fmla="*/ 0 w 609600"/>
                <a:gd name="connsiteY9" fmla="*/ 1957823 h 2447096"/>
                <a:gd name="connsiteX10" fmla="*/ 6193 w 609600"/>
                <a:gd name="connsiteY10" fmla="*/ 1896395 h 2447096"/>
                <a:gd name="connsiteX11" fmla="*/ 10769 w 609600"/>
                <a:gd name="connsiteY11" fmla="*/ 1881653 h 2447096"/>
                <a:gd name="connsiteX12" fmla="*/ 0 w 609600"/>
                <a:gd name="connsiteY12" fmla="*/ 1881653 h 244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 h="2447096">
                  <a:moveTo>
                    <a:pt x="152400" y="0"/>
                  </a:moveTo>
                  <a:lnTo>
                    <a:pt x="457200" y="0"/>
                  </a:lnTo>
                  <a:lnTo>
                    <a:pt x="609600" y="1881653"/>
                  </a:lnTo>
                  <a:lnTo>
                    <a:pt x="598831" y="1881653"/>
                  </a:lnTo>
                  <a:lnTo>
                    <a:pt x="603408" y="1896395"/>
                  </a:lnTo>
                  <a:cubicBezTo>
                    <a:pt x="607468" y="1916237"/>
                    <a:pt x="609600" y="1936781"/>
                    <a:pt x="609600" y="1957823"/>
                  </a:cubicBezTo>
                  <a:lnTo>
                    <a:pt x="609600" y="2142296"/>
                  </a:lnTo>
                  <a:cubicBezTo>
                    <a:pt x="609600" y="2310632"/>
                    <a:pt x="473136" y="2447096"/>
                    <a:pt x="304800" y="2447096"/>
                  </a:cubicBezTo>
                  <a:cubicBezTo>
                    <a:pt x="136464" y="2447096"/>
                    <a:pt x="0" y="2310632"/>
                    <a:pt x="0" y="2142296"/>
                  </a:cubicBezTo>
                  <a:lnTo>
                    <a:pt x="0" y="1957823"/>
                  </a:lnTo>
                  <a:cubicBezTo>
                    <a:pt x="0" y="1936781"/>
                    <a:pt x="2133" y="1916237"/>
                    <a:pt x="6193" y="1896395"/>
                  </a:cubicBezTo>
                  <a:lnTo>
                    <a:pt x="10769" y="1881653"/>
                  </a:lnTo>
                  <a:lnTo>
                    <a:pt x="0" y="1881653"/>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32" name="Round Diagonal Corner Rectangle 66">
              <a:extLst>
                <a:ext uri="{FF2B5EF4-FFF2-40B4-BE49-F238E27FC236}">
                  <a16:creationId xmlns:a16="http://schemas.microsoft.com/office/drawing/2014/main" id="{1FDF1DDC-ACFB-F4FD-D5EB-133BC23C2670}"/>
                </a:ext>
              </a:extLst>
            </p:cNvPr>
            <p:cNvSpPr/>
            <p:nvPr/>
          </p:nvSpPr>
          <p:spPr>
            <a:xfrm rot="5204949" flipH="1">
              <a:off x="5636493" y="1672697"/>
              <a:ext cx="1962610" cy="906659"/>
            </a:xfrm>
            <a:prstGeom prst="round2DiagRect">
              <a:avLst>
                <a:gd name="adj1" fmla="val 16667"/>
                <a:gd name="adj2" fmla="val 5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33" name="Round Diagonal Corner Rectangle 67">
              <a:extLst>
                <a:ext uri="{FF2B5EF4-FFF2-40B4-BE49-F238E27FC236}">
                  <a16:creationId xmlns:a16="http://schemas.microsoft.com/office/drawing/2014/main" id="{37FB4F69-09DB-71C9-71E9-AF07B4CD8AC9}"/>
                </a:ext>
              </a:extLst>
            </p:cNvPr>
            <p:cNvSpPr/>
            <p:nvPr/>
          </p:nvSpPr>
          <p:spPr>
            <a:xfrm rot="5751864">
              <a:off x="4534977" y="1653787"/>
              <a:ext cx="2060168" cy="977825"/>
            </a:xfrm>
            <a:prstGeom prst="round2DiagRect">
              <a:avLst>
                <a:gd name="adj1" fmla="val 16667"/>
                <a:gd name="adj2" fmla="val 5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34" name="Oval 1033">
              <a:extLst>
                <a:ext uri="{FF2B5EF4-FFF2-40B4-BE49-F238E27FC236}">
                  <a16:creationId xmlns:a16="http://schemas.microsoft.com/office/drawing/2014/main" id="{D668861C-565F-CC43-302A-AD77688619FA}"/>
                </a:ext>
              </a:extLst>
            </p:cNvPr>
            <p:cNvSpPr/>
            <p:nvPr/>
          </p:nvSpPr>
          <p:spPr>
            <a:xfrm>
              <a:off x="5296565" y="1073658"/>
              <a:ext cx="1557944" cy="19207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35" name="Round Diagonal Corner Rectangle 400">
              <a:extLst>
                <a:ext uri="{FF2B5EF4-FFF2-40B4-BE49-F238E27FC236}">
                  <a16:creationId xmlns:a16="http://schemas.microsoft.com/office/drawing/2014/main" id="{2F1BE787-16FF-79C9-D6FB-C6F205A31D8E}"/>
                </a:ext>
              </a:extLst>
            </p:cNvPr>
            <p:cNvSpPr/>
            <p:nvPr/>
          </p:nvSpPr>
          <p:spPr>
            <a:xfrm rot="7114109">
              <a:off x="5585395" y="806870"/>
              <a:ext cx="883855" cy="977825"/>
            </a:xfrm>
            <a:prstGeom prst="round2DiagRect">
              <a:avLst>
                <a:gd name="adj1" fmla="val 16667"/>
                <a:gd name="adj2" fmla="val 5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36" name="Freeform 439">
              <a:extLst>
                <a:ext uri="{FF2B5EF4-FFF2-40B4-BE49-F238E27FC236}">
                  <a16:creationId xmlns:a16="http://schemas.microsoft.com/office/drawing/2014/main" id="{2C84C70D-BBFE-9BF1-7B73-4271040E7AEB}"/>
                </a:ext>
              </a:extLst>
            </p:cNvPr>
            <p:cNvSpPr/>
            <p:nvPr/>
          </p:nvSpPr>
          <p:spPr>
            <a:xfrm rot="16200000">
              <a:off x="5571305" y="17276"/>
              <a:ext cx="1031673" cy="1961783"/>
            </a:xfrm>
            <a:custGeom>
              <a:avLst/>
              <a:gdLst>
                <a:gd name="connsiteX0" fmla="*/ 525416 w 525416"/>
                <a:gd name="connsiteY0" fmla="*/ 608261 h 1219200"/>
                <a:gd name="connsiteX1" fmla="*/ 367533 w 525416"/>
                <a:gd name="connsiteY1" fmla="*/ 1137428 h 1219200"/>
                <a:gd name="connsiteX2" fmla="*/ 228600 w 525416"/>
                <a:gd name="connsiteY2" fmla="*/ 1137427 h 1219200"/>
                <a:gd name="connsiteX3" fmla="*/ 228600 w 525416"/>
                <a:gd name="connsiteY3" fmla="*/ 1181099 h 1219200"/>
                <a:gd name="connsiteX4" fmla="*/ 190499 w 525416"/>
                <a:gd name="connsiteY4" fmla="*/ 1219200 h 1219200"/>
                <a:gd name="connsiteX5" fmla="*/ 38101 w 525416"/>
                <a:gd name="connsiteY5" fmla="*/ 1219200 h 1219200"/>
                <a:gd name="connsiteX6" fmla="*/ 0 w 525416"/>
                <a:gd name="connsiteY6" fmla="*/ 1181099 h 1219200"/>
                <a:gd name="connsiteX7" fmla="*/ 0 w 525416"/>
                <a:gd name="connsiteY7" fmla="*/ 38101 h 1219200"/>
                <a:gd name="connsiteX8" fmla="*/ 38101 w 525416"/>
                <a:gd name="connsiteY8" fmla="*/ 0 h 1219200"/>
                <a:gd name="connsiteX9" fmla="*/ 190499 w 525416"/>
                <a:gd name="connsiteY9" fmla="*/ 0 h 1219200"/>
                <a:gd name="connsiteX10" fmla="*/ 228600 w 525416"/>
                <a:gd name="connsiteY10" fmla="*/ 38101 h 1219200"/>
                <a:gd name="connsiteX11" fmla="*/ 228600 w 525416"/>
                <a:gd name="connsiteY11" fmla="*/ 79094 h 1219200"/>
                <a:gd name="connsiteX12" fmla="*/ 367533 w 525416"/>
                <a:gd name="connsiteY12" fmla="*/ 79094 h 1219200"/>
                <a:gd name="connsiteX13" fmla="*/ 525416 w 525416"/>
                <a:gd name="connsiteY13" fmla="*/ 608261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416" h="1219200">
                  <a:moveTo>
                    <a:pt x="525416" y="608261"/>
                  </a:moveTo>
                  <a:cubicBezTo>
                    <a:pt x="525416" y="900512"/>
                    <a:pt x="454729" y="1137428"/>
                    <a:pt x="367533" y="1137428"/>
                  </a:cubicBezTo>
                  <a:lnTo>
                    <a:pt x="228600" y="1137427"/>
                  </a:lnTo>
                  <a:lnTo>
                    <a:pt x="228600" y="1181099"/>
                  </a:lnTo>
                  <a:cubicBezTo>
                    <a:pt x="228600" y="1202142"/>
                    <a:pt x="211542" y="1219200"/>
                    <a:pt x="190499" y="1219200"/>
                  </a:cubicBezTo>
                  <a:lnTo>
                    <a:pt x="38101" y="1219200"/>
                  </a:lnTo>
                  <a:cubicBezTo>
                    <a:pt x="17058" y="1219200"/>
                    <a:pt x="0" y="1202142"/>
                    <a:pt x="0" y="1181099"/>
                  </a:cubicBezTo>
                  <a:lnTo>
                    <a:pt x="0" y="38101"/>
                  </a:lnTo>
                  <a:cubicBezTo>
                    <a:pt x="0" y="17058"/>
                    <a:pt x="17058" y="0"/>
                    <a:pt x="38101" y="0"/>
                  </a:cubicBezTo>
                  <a:lnTo>
                    <a:pt x="190499" y="0"/>
                  </a:lnTo>
                  <a:cubicBezTo>
                    <a:pt x="211542" y="0"/>
                    <a:pt x="228600" y="17058"/>
                    <a:pt x="228600" y="38101"/>
                  </a:cubicBezTo>
                  <a:lnTo>
                    <a:pt x="228600" y="79094"/>
                  </a:lnTo>
                  <a:lnTo>
                    <a:pt x="367533" y="79094"/>
                  </a:lnTo>
                  <a:cubicBezTo>
                    <a:pt x="454729" y="79094"/>
                    <a:pt x="525416" y="316010"/>
                    <a:pt x="525416" y="608261"/>
                  </a:cubicBezTo>
                  <a:close/>
                </a:path>
              </a:pathLst>
            </a:custGeom>
            <a:solidFill>
              <a:srgbClr val="E5C05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libri" panose="020F0502020204030204" pitchFamily="34" charset="0"/>
              </a:endParaRPr>
            </a:p>
          </p:txBody>
        </p:sp>
        <p:sp>
          <p:nvSpPr>
            <p:cNvPr id="1037" name="Round Diagonal Corner Rectangle 452">
              <a:extLst>
                <a:ext uri="{FF2B5EF4-FFF2-40B4-BE49-F238E27FC236}">
                  <a16:creationId xmlns:a16="http://schemas.microsoft.com/office/drawing/2014/main" id="{E39F7FFB-A561-0F46-9BF5-E977EFAA9BEA}"/>
                </a:ext>
              </a:extLst>
            </p:cNvPr>
            <p:cNvSpPr/>
            <p:nvPr/>
          </p:nvSpPr>
          <p:spPr>
            <a:xfrm rot="7808154">
              <a:off x="5668194" y="2389428"/>
              <a:ext cx="777390" cy="860041"/>
            </a:xfrm>
            <a:prstGeom prst="round2DiagRect">
              <a:avLst>
                <a:gd name="adj1" fmla="val 16667"/>
                <a:gd name="adj2" fmla="val 5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38" name="Oval 1037">
              <a:extLst>
                <a:ext uri="{FF2B5EF4-FFF2-40B4-BE49-F238E27FC236}">
                  <a16:creationId xmlns:a16="http://schemas.microsoft.com/office/drawing/2014/main" id="{B88E053F-A408-B629-872F-4B0493DCEF36}"/>
                </a:ext>
              </a:extLst>
            </p:cNvPr>
            <p:cNvSpPr/>
            <p:nvPr/>
          </p:nvSpPr>
          <p:spPr>
            <a:xfrm>
              <a:off x="5832311" y="2493426"/>
              <a:ext cx="353559" cy="26699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039" name="Group 1038">
              <a:extLst>
                <a:ext uri="{FF2B5EF4-FFF2-40B4-BE49-F238E27FC236}">
                  <a16:creationId xmlns:a16="http://schemas.microsoft.com/office/drawing/2014/main" id="{C7E5470E-C836-A1F2-9EC8-16806A8A9B16}"/>
                </a:ext>
              </a:extLst>
            </p:cNvPr>
            <p:cNvGrpSpPr/>
            <p:nvPr/>
          </p:nvGrpSpPr>
          <p:grpSpPr>
            <a:xfrm>
              <a:off x="5213832" y="1081083"/>
              <a:ext cx="1628149" cy="375838"/>
              <a:chOff x="5213832" y="1081083"/>
              <a:chExt cx="1628149" cy="375838"/>
            </a:xfrm>
          </p:grpSpPr>
          <p:grpSp>
            <p:nvGrpSpPr>
              <p:cNvPr id="1082" name="Group 1081">
                <a:extLst>
                  <a:ext uri="{FF2B5EF4-FFF2-40B4-BE49-F238E27FC236}">
                    <a16:creationId xmlns:a16="http://schemas.microsoft.com/office/drawing/2014/main" id="{CC3C04CF-742D-FBE4-45ED-1CD4F1CD2A67}"/>
                  </a:ext>
                </a:extLst>
              </p:cNvPr>
              <p:cNvGrpSpPr/>
              <p:nvPr/>
            </p:nvGrpSpPr>
            <p:grpSpPr>
              <a:xfrm>
                <a:off x="5213832" y="1105692"/>
                <a:ext cx="351229" cy="351229"/>
                <a:chOff x="8583033" y="4433136"/>
                <a:chExt cx="1116351" cy="1116351"/>
              </a:xfrm>
            </p:grpSpPr>
            <p:sp>
              <p:nvSpPr>
                <p:cNvPr id="1098" name="Oval 1097">
                  <a:extLst>
                    <a:ext uri="{FF2B5EF4-FFF2-40B4-BE49-F238E27FC236}">
                      <a16:creationId xmlns:a16="http://schemas.microsoft.com/office/drawing/2014/main" id="{C72638A7-70A1-EF17-A069-5A054F8E4392}"/>
                    </a:ext>
                  </a:extLst>
                </p:cNvPr>
                <p:cNvSpPr/>
                <p:nvPr/>
              </p:nvSpPr>
              <p:spPr>
                <a:xfrm>
                  <a:off x="8583033" y="4433136"/>
                  <a:ext cx="1116351" cy="1116351"/>
                </a:xfrm>
                <a:prstGeom prst="ellips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099" name="Group 1098">
                  <a:extLst>
                    <a:ext uri="{FF2B5EF4-FFF2-40B4-BE49-F238E27FC236}">
                      <a16:creationId xmlns:a16="http://schemas.microsoft.com/office/drawing/2014/main" id="{35A2C2E0-F3E8-6CC0-A73C-8B815085AAC2}"/>
                    </a:ext>
                  </a:extLst>
                </p:cNvPr>
                <p:cNvGrpSpPr/>
                <p:nvPr/>
              </p:nvGrpSpPr>
              <p:grpSpPr>
                <a:xfrm>
                  <a:off x="8717563" y="4511073"/>
                  <a:ext cx="860406" cy="948825"/>
                  <a:chOff x="9089534" y="4723292"/>
                  <a:chExt cx="1493715" cy="1647212"/>
                </a:xfrm>
              </p:grpSpPr>
              <p:sp>
                <p:nvSpPr>
                  <p:cNvPr id="1100" name="Isosceles Triangle 1099">
                    <a:extLst>
                      <a:ext uri="{FF2B5EF4-FFF2-40B4-BE49-F238E27FC236}">
                        <a16:creationId xmlns:a16="http://schemas.microsoft.com/office/drawing/2014/main" id="{12AC17F2-156A-4B30-57AC-1E11B3F67E28}"/>
                      </a:ext>
                    </a:extLst>
                  </p:cNvPr>
                  <p:cNvSpPr/>
                  <p:nvPr/>
                </p:nvSpPr>
                <p:spPr>
                  <a:xfrm flipV="1">
                    <a:off x="9089534" y="5096410"/>
                    <a:ext cx="1477949" cy="1274094"/>
                  </a:xfrm>
                  <a:prstGeom prst="triangle">
                    <a:avLst/>
                  </a:prstGeom>
                  <a:noFill/>
                  <a:ln w="19050">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Calibri" panose="020F0502020204030204" pitchFamily="34" charset="0"/>
                    </a:endParaRPr>
                  </a:p>
                </p:txBody>
              </p:sp>
              <p:sp>
                <p:nvSpPr>
                  <p:cNvPr id="1101" name="Isosceles Triangle 1100">
                    <a:extLst>
                      <a:ext uri="{FF2B5EF4-FFF2-40B4-BE49-F238E27FC236}">
                        <a16:creationId xmlns:a16="http://schemas.microsoft.com/office/drawing/2014/main" id="{7CF6C776-C1F5-09C1-AEDA-D02E2AE86FCE}"/>
                      </a:ext>
                    </a:extLst>
                  </p:cNvPr>
                  <p:cNvSpPr/>
                  <p:nvPr/>
                </p:nvSpPr>
                <p:spPr>
                  <a:xfrm>
                    <a:off x="9105300" y="4723292"/>
                    <a:ext cx="1477949" cy="1274094"/>
                  </a:xfrm>
                  <a:prstGeom prst="triangle">
                    <a:avLst/>
                  </a:prstGeom>
                  <a:noFill/>
                  <a:ln w="19050">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Calibri" panose="020F0502020204030204" pitchFamily="34" charset="0"/>
                    </a:endParaRPr>
                  </a:p>
                </p:txBody>
              </p:sp>
            </p:grpSp>
          </p:grpSp>
          <p:grpSp>
            <p:nvGrpSpPr>
              <p:cNvPr id="1083" name="Group 1082">
                <a:extLst>
                  <a:ext uri="{FF2B5EF4-FFF2-40B4-BE49-F238E27FC236}">
                    <a16:creationId xmlns:a16="http://schemas.microsoft.com/office/drawing/2014/main" id="{D03A6D06-AA48-EA37-4EB3-68E154D1D099}"/>
                  </a:ext>
                </a:extLst>
              </p:cNvPr>
              <p:cNvGrpSpPr/>
              <p:nvPr/>
            </p:nvGrpSpPr>
            <p:grpSpPr>
              <a:xfrm>
                <a:off x="5639472" y="1097489"/>
                <a:ext cx="351229" cy="351229"/>
                <a:chOff x="8583033" y="4433136"/>
                <a:chExt cx="1116351" cy="1116351"/>
              </a:xfrm>
            </p:grpSpPr>
            <p:sp>
              <p:nvSpPr>
                <p:cNvPr id="1094" name="Oval 1093">
                  <a:extLst>
                    <a:ext uri="{FF2B5EF4-FFF2-40B4-BE49-F238E27FC236}">
                      <a16:creationId xmlns:a16="http://schemas.microsoft.com/office/drawing/2014/main" id="{4CBDA40A-A163-3356-88A2-E5AD093D6E34}"/>
                    </a:ext>
                  </a:extLst>
                </p:cNvPr>
                <p:cNvSpPr/>
                <p:nvPr/>
              </p:nvSpPr>
              <p:spPr>
                <a:xfrm>
                  <a:off x="8583033" y="4433136"/>
                  <a:ext cx="1116351" cy="1116351"/>
                </a:xfrm>
                <a:prstGeom prst="ellips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095" name="Group 1094">
                  <a:extLst>
                    <a:ext uri="{FF2B5EF4-FFF2-40B4-BE49-F238E27FC236}">
                      <a16:creationId xmlns:a16="http://schemas.microsoft.com/office/drawing/2014/main" id="{A84D3820-636A-DE7F-DED4-6344ECBF234E}"/>
                    </a:ext>
                  </a:extLst>
                </p:cNvPr>
                <p:cNvGrpSpPr/>
                <p:nvPr/>
              </p:nvGrpSpPr>
              <p:grpSpPr>
                <a:xfrm>
                  <a:off x="8717563" y="4511073"/>
                  <a:ext cx="860406" cy="948825"/>
                  <a:chOff x="9089534" y="4723292"/>
                  <a:chExt cx="1493715" cy="1647212"/>
                </a:xfrm>
              </p:grpSpPr>
              <p:sp>
                <p:nvSpPr>
                  <p:cNvPr id="1096" name="Isosceles Triangle 1095">
                    <a:extLst>
                      <a:ext uri="{FF2B5EF4-FFF2-40B4-BE49-F238E27FC236}">
                        <a16:creationId xmlns:a16="http://schemas.microsoft.com/office/drawing/2014/main" id="{D4399B10-ADD5-AA2B-A2B9-F5273C924B6F}"/>
                      </a:ext>
                    </a:extLst>
                  </p:cNvPr>
                  <p:cNvSpPr/>
                  <p:nvPr/>
                </p:nvSpPr>
                <p:spPr>
                  <a:xfrm flipV="1">
                    <a:off x="9089534" y="5096410"/>
                    <a:ext cx="1477949" cy="1274094"/>
                  </a:xfrm>
                  <a:prstGeom prst="triangle">
                    <a:avLst/>
                  </a:prstGeom>
                  <a:noFill/>
                  <a:ln w="19050">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Calibri" panose="020F0502020204030204" pitchFamily="34" charset="0"/>
                    </a:endParaRPr>
                  </a:p>
                </p:txBody>
              </p:sp>
              <p:sp>
                <p:nvSpPr>
                  <p:cNvPr id="1097" name="Isosceles Triangle 1096">
                    <a:extLst>
                      <a:ext uri="{FF2B5EF4-FFF2-40B4-BE49-F238E27FC236}">
                        <a16:creationId xmlns:a16="http://schemas.microsoft.com/office/drawing/2014/main" id="{832AB559-C0AC-A17C-64B5-A3643AAB2BF2}"/>
                      </a:ext>
                    </a:extLst>
                  </p:cNvPr>
                  <p:cNvSpPr/>
                  <p:nvPr/>
                </p:nvSpPr>
                <p:spPr>
                  <a:xfrm>
                    <a:off x="9105300" y="4723292"/>
                    <a:ext cx="1477949" cy="1274094"/>
                  </a:xfrm>
                  <a:prstGeom prst="triangle">
                    <a:avLst/>
                  </a:prstGeom>
                  <a:noFill/>
                  <a:ln w="19050">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Calibri" panose="020F0502020204030204" pitchFamily="34" charset="0"/>
                    </a:endParaRPr>
                  </a:p>
                </p:txBody>
              </p:sp>
            </p:grpSp>
          </p:grpSp>
          <p:grpSp>
            <p:nvGrpSpPr>
              <p:cNvPr id="1084" name="Group 1083">
                <a:extLst>
                  <a:ext uri="{FF2B5EF4-FFF2-40B4-BE49-F238E27FC236}">
                    <a16:creationId xmlns:a16="http://schemas.microsoft.com/office/drawing/2014/main" id="{2F593614-CDF5-01EF-F64B-3EC254F5A074}"/>
                  </a:ext>
                </a:extLst>
              </p:cNvPr>
              <p:cNvGrpSpPr/>
              <p:nvPr/>
            </p:nvGrpSpPr>
            <p:grpSpPr>
              <a:xfrm>
                <a:off x="6065112" y="1089286"/>
                <a:ext cx="351229" cy="351229"/>
                <a:chOff x="8583033" y="4433136"/>
                <a:chExt cx="1116351" cy="1116351"/>
              </a:xfrm>
            </p:grpSpPr>
            <p:sp>
              <p:nvSpPr>
                <p:cNvPr id="1090" name="Oval 1089">
                  <a:extLst>
                    <a:ext uri="{FF2B5EF4-FFF2-40B4-BE49-F238E27FC236}">
                      <a16:creationId xmlns:a16="http://schemas.microsoft.com/office/drawing/2014/main" id="{734EA22F-48E5-DC38-DC13-10A059485F7D}"/>
                    </a:ext>
                  </a:extLst>
                </p:cNvPr>
                <p:cNvSpPr/>
                <p:nvPr/>
              </p:nvSpPr>
              <p:spPr>
                <a:xfrm>
                  <a:off x="8583033" y="4433136"/>
                  <a:ext cx="1116351" cy="1116351"/>
                </a:xfrm>
                <a:prstGeom prst="ellips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091" name="Group 1090">
                  <a:extLst>
                    <a:ext uri="{FF2B5EF4-FFF2-40B4-BE49-F238E27FC236}">
                      <a16:creationId xmlns:a16="http://schemas.microsoft.com/office/drawing/2014/main" id="{0486A2AF-9655-420B-9650-2B900ABAEDC9}"/>
                    </a:ext>
                  </a:extLst>
                </p:cNvPr>
                <p:cNvGrpSpPr/>
                <p:nvPr/>
              </p:nvGrpSpPr>
              <p:grpSpPr>
                <a:xfrm>
                  <a:off x="8717563" y="4511073"/>
                  <a:ext cx="860406" cy="948825"/>
                  <a:chOff x="9089534" y="4723292"/>
                  <a:chExt cx="1493715" cy="1647212"/>
                </a:xfrm>
              </p:grpSpPr>
              <p:sp>
                <p:nvSpPr>
                  <p:cNvPr id="1092" name="Isosceles Triangle 1091">
                    <a:extLst>
                      <a:ext uri="{FF2B5EF4-FFF2-40B4-BE49-F238E27FC236}">
                        <a16:creationId xmlns:a16="http://schemas.microsoft.com/office/drawing/2014/main" id="{6C43D3BE-9BA9-17C2-E6AA-8710BB5D01BD}"/>
                      </a:ext>
                    </a:extLst>
                  </p:cNvPr>
                  <p:cNvSpPr/>
                  <p:nvPr/>
                </p:nvSpPr>
                <p:spPr>
                  <a:xfrm flipV="1">
                    <a:off x="9089534" y="5096410"/>
                    <a:ext cx="1477949" cy="1274094"/>
                  </a:xfrm>
                  <a:prstGeom prst="triangle">
                    <a:avLst/>
                  </a:prstGeom>
                  <a:noFill/>
                  <a:ln w="19050">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Calibri" panose="020F0502020204030204" pitchFamily="34" charset="0"/>
                    </a:endParaRPr>
                  </a:p>
                </p:txBody>
              </p:sp>
              <p:sp>
                <p:nvSpPr>
                  <p:cNvPr id="1093" name="Isosceles Triangle 1092">
                    <a:extLst>
                      <a:ext uri="{FF2B5EF4-FFF2-40B4-BE49-F238E27FC236}">
                        <a16:creationId xmlns:a16="http://schemas.microsoft.com/office/drawing/2014/main" id="{7B5334F8-6865-1201-91FF-2ED29B76185B}"/>
                      </a:ext>
                    </a:extLst>
                  </p:cNvPr>
                  <p:cNvSpPr/>
                  <p:nvPr/>
                </p:nvSpPr>
                <p:spPr>
                  <a:xfrm>
                    <a:off x="9105300" y="4723292"/>
                    <a:ext cx="1477949" cy="1274094"/>
                  </a:xfrm>
                  <a:prstGeom prst="triangle">
                    <a:avLst/>
                  </a:prstGeom>
                  <a:noFill/>
                  <a:ln w="19050">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Calibri" panose="020F0502020204030204" pitchFamily="34" charset="0"/>
                    </a:endParaRPr>
                  </a:p>
                </p:txBody>
              </p:sp>
            </p:grpSp>
          </p:grpSp>
          <p:grpSp>
            <p:nvGrpSpPr>
              <p:cNvPr id="1085" name="Group 1084">
                <a:extLst>
                  <a:ext uri="{FF2B5EF4-FFF2-40B4-BE49-F238E27FC236}">
                    <a16:creationId xmlns:a16="http://schemas.microsoft.com/office/drawing/2014/main" id="{5ED54F34-5859-D34B-61ED-0CDFC6FD2B61}"/>
                  </a:ext>
                </a:extLst>
              </p:cNvPr>
              <p:cNvGrpSpPr/>
              <p:nvPr/>
            </p:nvGrpSpPr>
            <p:grpSpPr>
              <a:xfrm>
                <a:off x="6490752" y="1081083"/>
                <a:ext cx="351229" cy="351229"/>
                <a:chOff x="8583033" y="4433136"/>
                <a:chExt cx="1116351" cy="1116351"/>
              </a:xfrm>
            </p:grpSpPr>
            <p:sp>
              <p:nvSpPr>
                <p:cNvPr id="1086" name="Oval 1085">
                  <a:extLst>
                    <a:ext uri="{FF2B5EF4-FFF2-40B4-BE49-F238E27FC236}">
                      <a16:creationId xmlns:a16="http://schemas.microsoft.com/office/drawing/2014/main" id="{D6AD0E5C-B263-218E-9E8D-95F886668139}"/>
                    </a:ext>
                  </a:extLst>
                </p:cNvPr>
                <p:cNvSpPr/>
                <p:nvPr/>
              </p:nvSpPr>
              <p:spPr>
                <a:xfrm>
                  <a:off x="8583033" y="4433136"/>
                  <a:ext cx="1116351" cy="1116351"/>
                </a:xfrm>
                <a:prstGeom prst="ellips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087" name="Group 1086">
                  <a:extLst>
                    <a:ext uri="{FF2B5EF4-FFF2-40B4-BE49-F238E27FC236}">
                      <a16:creationId xmlns:a16="http://schemas.microsoft.com/office/drawing/2014/main" id="{E38733A5-496A-C2D7-204A-F5450383CCFF}"/>
                    </a:ext>
                  </a:extLst>
                </p:cNvPr>
                <p:cNvGrpSpPr/>
                <p:nvPr/>
              </p:nvGrpSpPr>
              <p:grpSpPr>
                <a:xfrm>
                  <a:off x="8717563" y="4511073"/>
                  <a:ext cx="860406" cy="948825"/>
                  <a:chOff x="9089534" y="4723292"/>
                  <a:chExt cx="1493715" cy="1647212"/>
                </a:xfrm>
              </p:grpSpPr>
              <p:sp>
                <p:nvSpPr>
                  <p:cNvPr id="1088" name="Isosceles Triangle 1087">
                    <a:extLst>
                      <a:ext uri="{FF2B5EF4-FFF2-40B4-BE49-F238E27FC236}">
                        <a16:creationId xmlns:a16="http://schemas.microsoft.com/office/drawing/2014/main" id="{356E10C0-E52B-4A26-34C9-C4152EE261F9}"/>
                      </a:ext>
                    </a:extLst>
                  </p:cNvPr>
                  <p:cNvSpPr/>
                  <p:nvPr/>
                </p:nvSpPr>
                <p:spPr>
                  <a:xfrm flipV="1">
                    <a:off x="9089534" y="5096410"/>
                    <a:ext cx="1477949" cy="1274094"/>
                  </a:xfrm>
                  <a:prstGeom prst="triangle">
                    <a:avLst/>
                  </a:prstGeom>
                  <a:noFill/>
                  <a:ln w="19050">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Calibri" panose="020F0502020204030204" pitchFamily="34" charset="0"/>
                    </a:endParaRPr>
                  </a:p>
                </p:txBody>
              </p:sp>
              <p:sp>
                <p:nvSpPr>
                  <p:cNvPr id="1089" name="Isosceles Triangle 1088">
                    <a:extLst>
                      <a:ext uri="{FF2B5EF4-FFF2-40B4-BE49-F238E27FC236}">
                        <a16:creationId xmlns:a16="http://schemas.microsoft.com/office/drawing/2014/main" id="{28FEDDC0-7F3A-E079-2BF4-746F250CCDD7}"/>
                      </a:ext>
                    </a:extLst>
                  </p:cNvPr>
                  <p:cNvSpPr/>
                  <p:nvPr/>
                </p:nvSpPr>
                <p:spPr>
                  <a:xfrm>
                    <a:off x="9105300" y="4723292"/>
                    <a:ext cx="1477949" cy="1274094"/>
                  </a:xfrm>
                  <a:prstGeom prst="triangle">
                    <a:avLst/>
                  </a:prstGeom>
                  <a:noFill/>
                  <a:ln w="19050">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Calibri" panose="020F0502020204030204" pitchFamily="34" charset="0"/>
                    </a:endParaRPr>
                  </a:p>
                </p:txBody>
              </p:sp>
            </p:grpSp>
          </p:grpSp>
        </p:grpSp>
        <p:grpSp>
          <p:nvGrpSpPr>
            <p:cNvPr id="1040" name="Group 1039">
              <a:extLst>
                <a:ext uri="{FF2B5EF4-FFF2-40B4-BE49-F238E27FC236}">
                  <a16:creationId xmlns:a16="http://schemas.microsoft.com/office/drawing/2014/main" id="{E95F9E27-3906-ED50-28D2-9E3E7E107D29}"/>
                </a:ext>
              </a:extLst>
            </p:cNvPr>
            <p:cNvGrpSpPr/>
            <p:nvPr/>
          </p:nvGrpSpPr>
          <p:grpSpPr>
            <a:xfrm>
              <a:off x="5293363" y="3766268"/>
              <a:ext cx="1628149" cy="375838"/>
              <a:chOff x="5213832" y="1081083"/>
              <a:chExt cx="1628149" cy="375838"/>
            </a:xfrm>
          </p:grpSpPr>
          <p:grpSp>
            <p:nvGrpSpPr>
              <p:cNvPr id="1062" name="Group 1061">
                <a:extLst>
                  <a:ext uri="{FF2B5EF4-FFF2-40B4-BE49-F238E27FC236}">
                    <a16:creationId xmlns:a16="http://schemas.microsoft.com/office/drawing/2014/main" id="{C418CF6B-D009-E39D-93E2-33141487B744}"/>
                  </a:ext>
                </a:extLst>
              </p:cNvPr>
              <p:cNvGrpSpPr/>
              <p:nvPr/>
            </p:nvGrpSpPr>
            <p:grpSpPr>
              <a:xfrm>
                <a:off x="5213832" y="1105692"/>
                <a:ext cx="351229" cy="351229"/>
                <a:chOff x="8583033" y="4433136"/>
                <a:chExt cx="1116351" cy="1116351"/>
              </a:xfrm>
            </p:grpSpPr>
            <p:sp>
              <p:nvSpPr>
                <p:cNvPr id="1078" name="Oval 1077">
                  <a:extLst>
                    <a:ext uri="{FF2B5EF4-FFF2-40B4-BE49-F238E27FC236}">
                      <a16:creationId xmlns:a16="http://schemas.microsoft.com/office/drawing/2014/main" id="{9252DCBE-0F49-D958-0025-3130AE25EEB3}"/>
                    </a:ext>
                  </a:extLst>
                </p:cNvPr>
                <p:cNvSpPr/>
                <p:nvPr/>
              </p:nvSpPr>
              <p:spPr>
                <a:xfrm>
                  <a:off x="8583033" y="4433136"/>
                  <a:ext cx="1116351" cy="1116351"/>
                </a:xfrm>
                <a:prstGeom prst="ellips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079" name="Group 1078">
                  <a:extLst>
                    <a:ext uri="{FF2B5EF4-FFF2-40B4-BE49-F238E27FC236}">
                      <a16:creationId xmlns:a16="http://schemas.microsoft.com/office/drawing/2014/main" id="{E0885A1E-F53A-A8F1-7D8B-A6AA35F2C9F6}"/>
                    </a:ext>
                  </a:extLst>
                </p:cNvPr>
                <p:cNvGrpSpPr/>
                <p:nvPr/>
              </p:nvGrpSpPr>
              <p:grpSpPr>
                <a:xfrm>
                  <a:off x="8717563" y="4511073"/>
                  <a:ext cx="860406" cy="948825"/>
                  <a:chOff x="9089534" y="4723292"/>
                  <a:chExt cx="1493715" cy="1647212"/>
                </a:xfrm>
              </p:grpSpPr>
              <p:sp>
                <p:nvSpPr>
                  <p:cNvPr id="1080" name="Isosceles Triangle 1079">
                    <a:extLst>
                      <a:ext uri="{FF2B5EF4-FFF2-40B4-BE49-F238E27FC236}">
                        <a16:creationId xmlns:a16="http://schemas.microsoft.com/office/drawing/2014/main" id="{CD54FA10-84E3-4620-0654-A1A011484D12}"/>
                      </a:ext>
                    </a:extLst>
                  </p:cNvPr>
                  <p:cNvSpPr/>
                  <p:nvPr/>
                </p:nvSpPr>
                <p:spPr>
                  <a:xfrm flipV="1">
                    <a:off x="9089534" y="5096410"/>
                    <a:ext cx="1477949" cy="1274094"/>
                  </a:xfrm>
                  <a:prstGeom prst="triangle">
                    <a:avLst/>
                  </a:prstGeom>
                  <a:noFill/>
                  <a:ln w="19050">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Calibri" panose="020F0502020204030204" pitchFamily="34" charset="0"/>
                    </a:endParaRPr>
                  </a:p>
                </p:txBody>
              </p:sp>
              <p:sp>
                <p:nvSpPr>
                  <p:cNvPr id="1081" name="Isosceles Triangle 1080">
                    <a:extLst>
                      <a:ext uri="{FF2B5EF4-FFF2-40B4-BE49-F238E27FC236}">
                        <a16:creationId xmlns:a16="http://schemas.microsoft.com/office/drawing/2014/main" id="{8DAF3051-BE18-4B97-D7F8-9F81E3CC9843}"/>
                      </a:ext>
                    </a:extLst>
                  </p:cNvPr>
                  <p:cNvSpPr/>
                  <p:nvPr/>
                </p:nvSpPr>
                <p:spPr>
                  <a:xfrm>
                    <a:off x="9105300" y="4723292"/>
                    <a:ext cx="1477949" cy="1274094"/>
                  </a:xfrm>
                  <a:prstGeom prst="triangle">
                    <a:avLst/>
                  </a:prstGeom>
                  <a:noFill/>
                  <a:ln w="19050">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Calibri" panose="020F0502020204030204" pitchFamily="34" charset="0"/>
                    </a:endParaRPr>
                  </a:p>
                </p:txBody>
              </p:sp>
            </p:grpSp>
          </p:grpSp>
          <p:grpSp>
            <p:nvGrpSpPr>
              <p:cNvPr id="1063" name="Group 1062">
                <a:extLst>
                  <a:ext uri="{FF2B5EF4-FFF2-40B4-BE49-F238E27FC236}">
                    <a16:creationId xmlns:a16="http://schemas.microsoft.com/office/drawing/2014/main" id="{C71CE8CA-B551-33AA-82AE-48E952B66FB0}"/>
                  </a:ext>
                </a:extLst>
              </p:cNvPr>
              <p:cNvGrpSpPr/>
              <p:nvPr/>
            </p:nvGrpSpPr>
            <p:grpSpPr>
              <a:xfrm>
                <a:off x="5639472" y="1097489"/>
                <a:ext cx="351229" cy="351229"/>
                <a:chOff x="8583033" y="4433136"/>
                <a:chExt cx="1116351" cy="1116351"/>
              </a:xfrm>
            </p:grpSpPr>
            <p:sp>
              <p:nvSpPr>
                <p:cNvPr id="1074" name="Oval 1073">
                  <a:extLst>
                    <a:ext uri="{FF2B5EF4-FFF2-40B4-BE49-F238E27FC236}">
                      <a16:creationId xmlns:a16="http://schemas.microsoft.com/office/drawing/2014/main" id="{2B565BA9-8C0E-D774-9489-2CFFF5446FB4}"/>
                    </a:ext>
                  </a:extLst>
                </p:cNvPr>
                <p:cNvSpPr/>
                <p:nvPr/>
              </p:nvSpPr>
              <p:spPr>
                <a:xfrm>
                  <a:off x="8583033" y="4433136"/>
                  <a:ext cx="1116351" cy="1116351"/>
                </a:xfrm>
                <a:prstGeom prst="ellips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075" name="Group 1074">
                  <a:extLst>
                    <a:ext uri="{FF2B5EF4-FFF2-40B4-BE49-F238E27FC236}">
                      <a16:creationId xmlns:a16="http://schemas.microsoft.com/office/drawing/2014/main" id="{40B11630-A1E0-2789-1B86-AD1269CC4725}"/>
                    </a:ext>
                  </a:extLst>
                </p:cNvPr>
                <p:cNvGrpSpPr/>
                <p:nvPr/>
              </p:nvGrpSpPr>
              <p:grpSpPr>
                <a:xfrm>
                  <a:off x="8717563" y="4511073"/>
                  <a:ext cx="860406" cy="948825"/>
                  <a:chOff x="9089534" y="4723292"/>
                  <a:chExt cx="1493715" cy="1647212"/>
                </a:xfrm>
              </p:grpSpPr>
              <p:sp>
                <p:nvSpPr>
                  <p:cNvPr id="1076" name="Isosceles Triangle 1075">
                    <a:extLst>
                      <a:ext uri="{FF2B5EF4-FFF2-40B4-BE49-F238E27FC236}">
                        <a16:creationId xmlns:a16="http://schemas.microsoft.com/office/drawing/2014/main" id="{07D4B61B-AB3B-020E-D2F1-7393F22DEDD1}"/>
                      </a:ext>
                    </a:extLst>
                  </p:cNvPr>
                  <p:cNvSpPr/>
                  <p:nvPr/>
                </p:nvSpPr>
                <p:spPr>
                  <a:xfrm flipV="1">
                    <a:off x="9089534" y="5096410"/>
                    <a:ext cx="1477949" cy="1274094"/>
                  </a:xfrm>
                  <a:prstGeom prst="triangle">
                    <a:avLst/>
                  </a:prstGeom>
                  <a:noFill/>
                  <a:ln w="19050">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Calibri" panose="020F0502020204030204" pitchFamily="34" charset="0"/>
                    </a:endParaRPr>
                  </a:p>
                </p:txBody>
              </p:sp>
              <p:sp>
                <p:nvSpPr>
                  <p:cNvPr id="1077" name="Isosceles Triangle 1076">
                    <a:extLst>
                      <a:ext uri="{FF2B5EF4-FFF2-40B4-BE49-F238E27FC236}">
                        <a16:creationId xmlns:a16="http://schemas.microsoft.com/office/drawing/2014/main" id="{7FC3F4B8-DC54-0FAB-5FDE-3DBEBCC1B185}"/>
                      </a:ext>
                    </a:extLst>
                  </p:cNvPr>
                  <p:cNvSpPr/>
                  <p:nvPr/>
                </p:nvSpPr>
                <p:spPr>
                  <a:xfrm>
                    <a:off x="9105300" y="4723292"/>
                    <a:ext cx="1477949" cy="1274094"/>
                  </a:xfrm>
                  <a:prstGeom prst="triangle">
                    <a:avLst/>
                  </a:prstGeom>
                  <a:noFill/>
                  <a:ln w="19050">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Calibri" panose="020F0502020204030204" pitchFamily="34" charset="0"/>
                    </a:endParaRPr>
                  </a:p>
                </p:txBody>
              </p:sp>
            </p:grpSp>
          </p:grpSp>
          <p:grpSp>
            <p:nvGrpSpPr>
              <p:cNvPr id="1064" name="Group 1063">
                <a:extLst>
                  <a:ext uri="{FF2B5EF4-FFF2-40B4-BE49-F238E27FC236}">
                    <a16:creationId xmlns:a16="http://schemas.microsoft.com/office/drawing/2014/main" id="{93165B19-41F2-11DB-EA48-78E5C9FE4C0D}"/>
                  </a:ext>
                </a:extLst>
              </p:cNvPr>
              <p:cNvGrpSpPr/>
              <p:nvPr/>
            </p:nvGrpSpPr>
            <p:grpSpPr>
              <a:xfrm>
                <a:off x="6065112" y="1089286"/>
                <a:ext cx="351229" cy="351229"/>
                <a:chOff x="8583033" y="4433136"/>
                <a:chExt cx="1116351" cy="1116351"/>
              </a:xfrm>
            </p:grpSpPr>
            <p:sp>
              <p:nvSpPr>
                <p:cNvPr id="1070" name="Oval 1069">
                  <a:extLst>
                    <a:ext uri="{FF2B5EF4-FFF2-40B4-BE49-F238E27FC236}">
                      <a16:creationId xmlns:a16="http://schemas.microsoft.com/office/drawing/2014/main" id="{52ABDB34-EE80-B952-7CE1-9CA507CBA651}"/>
                    </a:ext>
                  </a:extLst>
                </p:cNvPr>
                <p:cNvSpPr/>
                <p:nvPr/>
              </p:nvSpPr>
              <p:spPr>
                <a:xfrm>
                  <a:off x="8583033" y="4433136"/>
                  <a:ext cx="1116351" cy="1116351"/>
                </a:xfrm>
                <a:prstGeom prst="ellips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071" name="Group 1070">
                  <a:extLst>
                    <a:ext uri="{FF2B5EF4-FFF2-40B4-BE49-F238E27FC236}">
                      <a16:creationId xmlns:a16="http://schemas.microsoft.com/office/drawing/2014/main" id="{C015AAE0-D839-C09E-C931-93211C0530F4}"/>
                    </a:ext>
                  </a:extLst>
                </p:cNvPr>
                <p:cNvGrpSpPr/>
                <p:nvPr/>
              </p:nvGrpSpPr>
              <p:grpSpPr>
                <a:xfrm>
                  <a:off x="8717563" y="4511073"/>
                  <a:ext cx="860406" cy="948825"/>
                  <a:chOff x="9089534" y="4723292"/>
                  <a:chExt cx="1493715" cy="1647212"/>
                </a:xfrm>
              </p:grpSpPr>
              <p:sp>
                <p:nvSpPr>
                  <p:cNvPr id="1072" name="Isosceles Triangle 1071">
                    <a:extLst>
                      <a:ext uri="{FF2B5EF4-FFF2-40B4-BE49-F238E27FC236}">
                        <a16:creationId xmlns:a16="http://schemas.microsoft.com/office/drawing/2014/main" id="{89618CFA-4FBB-D874-19F5-24F909A87880}"/>
                      </a:ext>
                    </a:extLst>
                  </p:cNvPr>
                  <p:cNvSpPr/>
                  <p:nvPr/>
                </p:nvSpPr>
                <p:spPr>
                  <a:xfrm flipV="1">
                    <a:off x="9089534" y="5096410"/>
                    <a:ext cx="1477949" cy="1274094"/>
                  </a:xfrm>
                  <a:prstGeom prst="triangle">
                    <a:avLst/>
                  </a:prstGeom>
                  <a:noFill/>
                  <a:ln w="19050">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Calibri" panose="020F0502020204030204" pitchFamily="34" charset="0"/>
                    </a:endParaRPr>
                  </a:p>
                </p:txBody>
              </p:sp>
              <p:sp>
                <p:nvSpPr>
                  <p:cNvPr id="1073" name="Isosceles Triangle 1072">
                    <a:extLst>
                      <a:ext uri="{FF2B5EF4-FFF2-40B4-BE49-F238E27FC236}">
                        <a16:creationId xmlns:a16="http://schemas.microsoft.com/office/drawing/2014/main" id="{F667D4E2-B7FB-EF3A-7D70-94AE73659946}"/>
                      </a:ext>
                    </a:extLst>
                  </p:cNvPr>
                  <p:cNvSpPr/>
                  <p:nvPr/>
                </p:nvSpPr>
                <p:spPr>
                  <a:xfrm>
                    <a:off x="9105300" y="4723292"/>
                    <a:ext cx="1477949" cy="1274094"/>
                  </a:xfrm>
                  <a:prstGeom prst="triangle">
                    <a:avLst/>
                  </a:prstGeom>
                  <a:noFill/>
                  <a:ln w="19050">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Calibri" panose="020F0502020204030204" pitchFamily="34" charset="0"/>
                    </a:endParaRPr>
                  </a:p>
                </p:txBody>
              </p:sp>
            </p:grpSp>
          </p:grpSp>
          <p:grpSp>
            <p:nvGrpSpPr>
              <p:cNvPr id="1065" name="Group 1064">
                <a:extLst>
                  <a:ext uri="{FF2B5EF4-FFF2-40B4-BE49-F238E27FC236}">
                    <a16:creationId xmlns:a16="http://schemas.microsoft.com/office/drawing/2014/main" id="{A86EB73E-F52E-0207-A80C-D07D1B1C218D}"/>
                  </a:ext>
                </a:extLst>
              </p:cNvPr>
              <p:cNvGrpSpPr/>
              <p:nvPr/>
            </p:nvGrpSpPr>
            <p:grpSpPr>
              <a:xfrm>
                <a:off x="6490752" y="1081083"/>
                <a:ext cx="351229" cy="351229"/>
                <a:chOff x="8583033" y="4433136"/>
                <a:chExt cx="1116351" cy="1116351"/>
              </a:xfrm>
            </p:grpSpPr>
            <p:sp>
              <p:nvSpPr>
                <p:cNvPr id="1066" name="Oval 1065">
                  <a:extLst>
                    <a:ext uri="{FF2B5EF4-FFF2-40B4-BE49-F238E27FC236}">
                      <a16:creationId xmlns:a16="http://schemas.microsoft.com/office/drawing/2014/main" id="{68CA7290-6CED-5291-AF6C-A1C6C2E241A6}"/>
                    </a:ext>
                  </a:extLst>
                </p:cNvPr>
                <p:cNvSpPr/>
                <p:nvPr/>
              </p:nvSpPr>
              <p:spPr>
                <a:xfrm>
                  <a:off x="8583033" y="4433136"/>
                  <a:ext cx="1116351" cy="1116351"/>
                </a:xfrm>
                <a:prstGeom prst="ellips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067" name="Group 1066">
                  <a:extLst>
                    <a:ext uri="{FF2B5EF4-FFF2-40B4-BE49-F238E27FC236}">
                      <a16:creationId xmlns:a16="http://schemas.microsoft.com/office/drawing/2014/main" id="{B28D0680-5652-684F-DF17-D7386A4A6F94}"/>
                    </a:ext>
                  </a:extLst>
                </p:cNvPr>
                <p:cNvGrpSpPr/>
                <p:nvPr/>
              </p:nvGrpSpPr>
              <p:grpSpPr>
                <a:xfrm>
                  <a:off x="8717563" y="4511073"/>
                  <a:ext cx="860406" cy="948825"/>
                  <a:chOff x="9089534" y="4723292"/>
                  <a:chExt cx="1493715" cy="1647212"/>
                </a:xfrm>
              </p:grpSpPr>
              <p:sp>
                <p:nvSpPr>
                  <p:cNvPr id="1068" name="Isosceles Triangle 1067">
                    <a:extLst>
                      <a:ext uri="{FF2B5EF4-FFF2-40B4-BE49-F238E27FC236}">
                        <a16:creationId xmlns:a16="http://schemas.microsoft.com/office/drawing/2014/main" id="{0A481ABD-EC77-09CC-A087-937DA8D01C29}"/>
                      </a:ext>
                    </a:extLst>
                  </p:cNvPr>
                  <p:cNvSpPr/>
                  <p:nvPr/>
                </p:nvSpPr>
                <p:spPr>
                  <a:xfrm flipV="1">
                    <a:off x="9089534" y="5096410"/>
                    <a:ext cx="1477949" cy="1274094"/>
                  </a:xfrm>
                  <a:prstGeom prst="triangle">
                    <a:avLst/>
                  </a:prstGeom>
                  <a:noFill/>
                  <a:ln w="19050">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Calibri" panose="020F0502020204030204" pitchFamily="34" charset="0"/>
                    </a:endParaRPr>
                  </a:p>
                </p:txBody>
              </p:sp>
              <p:sp>
                <p:nvSpPr>
                  <p:cNvPr id="1069" name="Isosceles Triangle 1068">
                    <a:extLst>
                      <a:ext uri="{FF2B5EF4-FFF2-40B4-BE49-F238E27FC236}">
                        <a16:creationId xmlns:a16="http://schemas.microsoft.com/office/drawing/2014/main" id="{47D04A8F-E0FC-4A71-F107-142C7A733C78}"/>
                      </a:ext>
                    </a:extLst>
                  </p:cNvPr>
                  <p:cNvSpPr/>
                  <p:nvPr/>
                </p:nvSpPr>
                <p:spPr>
                  <a:xfrm>
                    <a:off x="9105300" y="4723292"/>
                    <a:ext cx="1477949" cy="1274094"/>
                  </a:xfrm>
                  <a:prstGeom prst="triangle">
                    <a:avLst/>
                  </a:prstGeom>
                  <a:noFill/>
                  <a:ln w="19050">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Calibri" panose="020F0502020204030204" pitchFamily="34" charset="0"/>
                    </a:endParaRPr>
                  </a:p>
                </p:txBody>
              </p:sp>
            </p:grpSp>
          </p:grpSp>
        </p:grpSp>
        <p:grpSp>
          <p:nvGrpSpPr>
            <p:cNvPr id="1041" name="Group 1040">
              <a:extLst>
                <a:ext uri="{FF2B5EF4-FFF2-40B4-BE49-F238E27FC236}">
                  <a16:creationId xmlns:a16="http://schemas.microsoft.com/office/drawing/2014/main" id="{7420238D-3EB1-6CBB-24BA-0A89314D4C7B}"/>
                </a:ext>
              </a:extLst>
            </p:cNvPr>
            <p:cNvGrpSpPr/>
            <p:nvPr/>
          </p:nvGrpSpPr>
          <p:grpSpPr>
            <a:xfrm>
              <a:off x="5333641" y="4269413"/>
              <a:ext cx="1628149" cy="375838"/>
              <a:chOff x="5213832" y="1081083"/>
              <a:chExt cx="1628149" cy="375838"/>
            </a:xfrm>
          </p:grpSpPr>
          <p:grpSp>
            <p:nvGrpSpPr>
              <p:cNvPr id="1042" name="Group 1041">
                <a:extLst>
                  <a:ext uri="{FF2B5EF4-FFF2-40B4-BE49-F238E27FC236}">
                    <a16:creationId xmlns:a16="http://schemas.microsoft.com/office/drawing/2014/main" id="{8AADDE04-DF01-D034-C451-C3B3D4B7B2BD}"/>
                  </a:ext>
                </a:extLst>
              </p:cNvPr>
              <p:cNvGrpSpPr/>
              <p:nvPr/>
            </p:nvGrpSpPr>
            <p:grpSpPr>
              <a:xfrm>
                <a:off x="5213832" y="1105692"/>
                <a:ext cx="351229" cy="351229"/>
                <a:chOff x="8583033" y="4433136"/>
                <a:chExt cx="1116351" cy="1116351"/>
              </a:xfrm>
            </p:grpSpPr>
            <p:sp>
              <p:nvSpPr>
                <p:cNvPr id="1058" name="Oval 1057">
                  <a:extLst>
                    <a:ext uri="{FF2B5EF4-FFF2-40B4-BE49-F238E27FC236}">
                      <a16:creationId xmlns:a16="http://schemas.microsoft.com/office/drawing/2014/main" id="{8CAA3CD5-1AF9-2E0B-5B14-210BCDD27AFA}"/>
                    </a:ext>
                  </a:extLst>
                </p:cNvPr>
                <p:cNvSpPr/>
                <p:nvPr/>
              </p:nvSpPr>
              <p:spPr>
                <a:xfrm>
                  <a:off x="8583033" y="4433136"/>
                  <a:ext cx="1116351" cy="1116351"/>
                </a:xfrm>
                <a:prstGeom prst="ellips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059" name="Group 1058">
                  <a:extLst>
                    <a:ext uri="{FF2B5EF4-FFF2-40B4-BE49-F238E27FC236}">
                      <a16:creationId xmlns:a16="http://schemas.microsoft.com/office/drawing/2014/main" id="{E70CA3D4-D1FF-0AAF-3CAA-97B595777A9A}"/>
                    </a:ext>
                  </a:extLst>
                </p:cNvPr>
                <p:cNvGrpSpPr/>
                <p:nvPr/>
              </p:nvGrpSpPr>
              <p:grpSpPr>
                <a:xfrm>
                  <a:off x="8717563" y="4511073"/>
                  <a:ext cx="860406" cy="948825"/>
                  <a:chOff x="9089534" y="4723292"/>
                  <a:chExt cx="1493715" cy="1647212"/>
                </a:xfrm>
              </p:grpSpPr>
              <p:sp>
                <p:nvSpPr>
                  <p:cNvPr id="1060" name="Isosceles Triangle 1059">
                    <a:extLst>
                      <a:ext uri="{FF2B5EF4-FFF2-40B4-BE49-F238E27FC236}">
                        <a16:creationId xmlns:a16="http://schemas.microsoft.com/office/drawing/2014/main" id="{E9EA853D-913F-5D8C-6F5D-2B29D0D55827}"/>
                      </a:ext>
                    </a:extLst>
                  </p:cNvPr>
                  <p:cNvSpPr/>
                  <p:nvPr/>
                </p:nvSpPr>
                <p:spPr>
                  <a:xfrm flipV="1">
                    <a:off x="9089534" y="5096410"/>
                    <a:ext cx="1477949" cy="1274094"/>
                  </a:xfrm>
                  <a:prstGeom prst="triangle">
                    <a:avLst/>
                  </a:prstGeom>
                  <a:noFill/>
                  <a:ln w="19050">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Calibri" panose="020F0502020204030204" pitchFamily="34" charset="0"/>
                    </a:endParaRPr>
                  </a:p>
                </p:txBody>
              </p:sp>
              <p:sp>
                <p:nvSpPr>
                  <p:cNvPr id="1061" name="Isosceles Triangle 1060">
                    <a:extLst>
                      <a:ext uri="{FF2B5EF4-FFF2-40B4-BE49-F238E27FC236}">
                        <a16:creationId xmlns:a16="http://schemas.microsoft.com/office/drawing/2014/main" id="{D969ABA5-B985-4695-45D4-57C0A10C5C7E}"/>
                      </a:ext>
                    </a:extLst>
                  </p:cNvPr>
                  <p:cNvSpPr/>
                  <p:nvPr/>
                </p:nvSpPr>
                <p:spPr>
                  <a:xfrm>
                    <a:off x="9105300" y="4723292"/>
                    <a:ext cx="1477949" cy="1274094"/>
                  </a:xfrm>
                  <a:prstGeom prst="triangle">
                    <a:avLst/>
                  </a:prstGeom>
                  <a:noFill/>
                  <a:ln w="19050">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Calibri" panose="020F0502020204030204" pitchFamily="34" charset="0"/>
                    </a:endParaRPr>
                  </a:p>
                </p:txBody>
              </p:sp>
            </p:grpSp>
          </p:grpSp>
          <p:grpSp>
            <p:nvGrpSpPr>
              <p:cNvPr id="1043" name="Group 1042">
                <a:extLst>
                  <a:ext uri="{FF2B5EF4-FFF2-40B4-BE49-F238E27FC236}">
                    <a16:creationId xmlns:a16="http://schemas.microsoft.com/office/drawing/2014/main" id="{2D9EF0CF-3C2E-3C7B-3125-028454820C76}"/>
                  </a:ext>
                </a:extLst>
              </p:cNvPr>
              <p:cNvGrpSpPr/>
              <p:nvPr/>
            </p:nvGrpSpPr>
            <p:grpSpPr>
              <a:xfrm>
                <a:off x="5639472" y="1097489"/>
                <a:ext cx="351229" cy="351229"/>
                <a:chOff x="8583033" y="4433136"/>
                <a:chExt cx="1116351" cy="1116351"/>
              </a:xfrm>
            </p:grpSpPr>
            <p:sp>
              <p:nvSpPr>
                <p:cNvPr id="1054" name="Oval 1053">
                  <a:extLst>
                    <a:ext uri="{FF2B5EF4-FFF2-40B4-BE49-F238E27FC236}">
                      <a16:creationId xmlns:a16="http://schemas.microsoft.com/office/drawing/2014/main" id="{6FC3752C-1FB8-49BD-C144-19ABBD3DF620}"/>
                    </a:ext>
                  </a:extLst>
                </p:cNvPr>
                <p:cNvSpPr/>
                <p:nvPr/>
              </p:nvSpPr>
              <p:spPr>
                <a:xfrm>
                  <a:off x="8583033" y="4433136"/>
                  <a:ext cx="1116351" cy="1116351"/>
                </a:xfrm>
                <a:prstGeom prst="ellips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055" name="Group 1054">
                  <a:extLst>
                    <a:ext uri="{FF2B5EF4-FFF2-40B4-BE49-F238E27FC236}">
                      <a16:creationId xmlns:a16="http://schemas.microsoft.com/office/drawing/2014/main" id="{E16EF768-F31C-E495-9872-6E2BDB0BEAA4}"/>
                    </a:ext>
                  </a:extLst>
                </p:cNvPr>
                <p:cNvGrpSpPr/>
                <p:nvPr/>
              </p:nvGrpSpPr>
              <p:grpSpPr>
                <a:xfrm>
                  <a:off x="8717563" y="4511073"/>
                  <a:ext cx="860406" cy="948825"/>
                  <a:chOff x="9089534" y="4723292"/>
                  <a:chExt cx="1493715" cy="1647212"/>
                </a:xfrm>
              </p:grpSpPr>
              <p:sp>
                <p:nvSpPr>
                  <p:cNvPr id="1056" name="Isosceles Triangle 1055">
                    <a:extLst>
                      <a:ext uri="{FF2B5EF4-FFF2-40B4-BE49-F238E27FC236}">
                        <a16:creationId xmlns:a16="http://schemas.microsoft.com/office/drawing/2014/main" id="{D2FEE02C-3ADF-58F5-D5BF-AC34F7379A50}"/>
                      </a:ext>
                    </a:extLst>
                  </p:cNvPr>
                  <p:cNvSpPr/>
                  <p:nvPr/>
                </p:nvSpPr>
                <p:spPr>
                  <a:xfrm flipV="1">
                    <a:off x="9089534" y="5096410"/>
                    <a:ext cx="1477949" cy="1274094"/>
                  </a:xfrm>
                  <a:prstGeom prst="triangle">
                    <a:avLst/>
                  </a:prstGeom>
                  <a:noFill/>
                  <a:ln w="19050">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Calibri" panose="020F0502020204030204" pitchFamily="34" charset="0"/>
                    </a:endParaRPr>
                  </a:p>
                </p:txBody>
              </p:sp>
              <p:sp>
                <p:nvSpPr>
                  <p:cNvPr id="1057" name="Isosceles Triangle 1056">
                    <a:extLst>
                      <a:ext uri="{FF2B5EF4-FFF2-40B4-BE49-F238E27FC236}">
                        <a16:creationId xmlns:a16="http://schemas.microsoft.com/office/drawing/2014/main" id="{1F658DFA-F939-A222-3F06-470B1E7A55CC}"/>
                      </a:ext>
                    </a:extLst>
                  </p:cNvPr>
                  <p:cNvSpPr/>
                  <p:nvPr/>
                </p:nvSpPr>
                <p:spPr>
                  <a:xfrm>
                    <a:off x="9105300" y="4723292"/>
                    <a:ext cx="1477949" cy="1274094"/>
                  </a:xfrm>
                  <a:prstGeom prst="triangle">
                    <a:avLst/>
                  </a:prstGeom>
                  <a:noFill/>
                  <a:ln w="19050">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Calibri" panose="020F0502020204030204" pitchFamily="34" charset="0"/>
                    </a:endParaRPr>
                  </a:p>
                </p:txBody>
              </p:sp>
            </p:grpSp>
          </p:grpSp>
          <p:grpSp>
            <p:nvGrpSpPr>
              <p:cNvPr id="1044" name="Group 1043">
                <a:extLst>
                  <a:ext uri="{FF2B5EF4-FFF2-40B4-BE49-F238E27FC236}">
                    <a16:creationId xmlns:a16="http://schemas.microsoft.com/office/drawing/2014/main" id="{1AEF3CE5-CE18-A1A0-CCB0-3792D8B2D787}"/>
                  </a:ext>
                </a:extLst>
              </p:cNvPr>
              <p:cNvGrpSpPr/>
              <p:nvPr/>
            </p:nvGrpSpPr>
            <p:grpSpPr>
              <a:xfrm>
                <a:off x="6065112" y="1089286"/>
                <a:ext cx="351229" cy="351229"/>
                <a:chOff x="8583033" y="4433136"/>
                <a:chExt cx="1116351" cy="1116351"/>
              </a:xfrm>
            </p:grpSpPr>
            <p:sp>
              <p:nvSpPr>
                <p:cNvPr id="1050" name="Oval 1049">
                  <a:extLst>
                    <a:ext uri="{FF2B5EF4-FFF2-40B4-BE49-F238E27FC236}">
                      <a16:creationId xmlns:a16="http://schemas.microsoft.com/office/drawing/2014/main" id="{7C866621-BFE1-47BE-A579-64762B38D48D}"/>
                    </a:ext>
                  </a:extLst>
                </p:cNvPr>
                <p:cNvSpPr/>
                <p:nvPr/>
              </p:nvSpPr>
              <p:spPr>
                <a:xfrm>
                  <a:off x="8583033" y="4433136"/>
                  <a:ext cx="1116351" cy="1116351"/>
                </a:xfrm>
                <a:prstGeom prst="ellips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051" name="Group 1050">
                  <a:extLst>
                    <a:ext uri="{FF2B5EF4-FFF2-40B4-BE49-F238E27FC236}">
                      <a16:creationId xmlns:a16="http://schemas.microsoft.com/office/drawing/2014/main" id="{456DED98-ADF8-1A72-6C1F-874A5B1AFD5F}"/>
                    </a:ext>
                  </a:extLst>
                </p:cNvPr>
                <p:cNvGrpSpPr/>
                <p:nvPr/>
              </p:nvGrpSpPr>
              <p:grpSpPr>
                <a:xfrm>
                  <a:off x="8717563" y="4511073"/>
                  <a:ext cx="860406" cy="948825"/>
                  <a:chOff x="9089534" y="4723292"/>
                  <a:chExt cx="1493715" cy="1647212"/>
                </a:xfrm>
              </p:grpSpPr>
              <p:sp>
                <p:nvSpPr>
                  <p:cNvPr id="1052" name="Isosceles Triangle 1051">
                    <a:extLst>
                      <a:ext uri="{FF2B5EF4-FFF2-40B4-BE49-F238E27FC236}">
                        <a16:creationId xmlns:a16="http://schemas.microsoft.com/office/drawing/2014/main" id="{A2E2C4FD-9F70-B64B-24D7-D8414C535884}"/>
                      </a:ext>
                    </a:extLst>
                  </p:cNvPr>
                  <p:cNvSpPr/>
                  <p:nvPr/>
                </p:nvSpPr>
                <p:spPr>
                  <a:xfrm flipV="1">
                    <a:off x="9089534" y="5096410"/>
                    <a:ext cx="1477949" cy="1274094"/>
                  </a:xfrm>
                  <a:prstGeom prst="triangle">
                    <a:avLst/>
                  </a:prstGeom>
                  <a:noFill/>
                  <a:ln w="19050">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Calibri" panose="020F0502020204030204" pitchFamily="34" charset="0"/>
                    </a:endParaRPr>
                  </a:p>
                </p:txBody>
              </p:sp>
              <p:sp>
                <p:nvSpPr>
                  <p:cNvPr id="1053" name="Isosceles Triangle 1052">
                    <a:extLst>
                      <a:ext uri="{FF2B5EF4-FFF2-40B4-BE49-F238E27FC236}">
                        <a16:creationId xmlns:a16="http://schemas.microsoft.com/office/drawing/2014/main" id="{6684CEA1-6C1F-365B-6EA2-F0282FABEA74}"/>
                      </a:ext>
                    </a:extLst>
                  </p:cNvPr>
                  <p:cNvSpPr/>
                  <p:nvPr/>
                </p:nvSpPr>
                <p:spPr>
                  <a:xfrm>
                    <a:off x="9105300" y="4723292"/>
                    <a:ext cx="1477949" cy="1274094"/>
                  </a:xfrm>
                  <a:prstGeom prst="triangle">
                    <a:avLst/>
                  </a:prstGeom>
                  <a:noFill/>
                  <a:ln w="19050">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Calibri" panose="020F0502020204030204" pitchFamily="34" charset="0"/>
                    </a:endParaRPr>
                  </a:p>
                </p:txBody>
              </p:sp>
            </p:grpSp>
          </p:grpSp>
          <p:grpSp>
            <p:nvGrpSpPr>
              <p:cNvPr id="1045" name="Group 1044">
                <a:extLst>
                  <a:ext uri="{FF2B5EF4-FFF2-40B4-BE49-F238E27FC236}">
                    <a16:creationId xmlns:a16="http://schemas.microsoft.com/office/drawing/2014/main" id="{8B8CAB3D-38BF-276C-F140-E9AF873C417B}"/>
                  </a:ext>
                </a:extLst>
              </p:cNvPr>
              <p:cNvGrpSpPr/>
              <p:nvPr/>
            </p:nvGrpSpPr>
            <p:grpSpPr>
              <a:xfrm>
                <a:off x="6490752" y="1081083"/>
                <a:ext cx="351229" cy="351229"/>
                <a:chOff x="8583033" y="4433136"/>
                <a:chExt cx="1116351" cy="1116351"/>
              </a:xfrm>
            </p:grpSpPr>
            <p:sp>
              <p:nvSpPr>
                <p:cNvPr id="1046" name="Oval 1045">
                  <a:extLst>
                    <a:ext uri="{FF2B5EF4-FFF2-40B4-BE49-F238E27FC236}">
                      <a16:creationId xmlns:a16="http://schemas.microsoft.com/office/drawing/2014/main" id="{47CD25F8-F62C-89E0-019D-916B6D341D42}"/>
                    </a:ext>
                  </a:extLst>
                </p:cNvPr>
                <p:cNvSpPr/>
                <p:nvPr/>
              </p:nvSpPr>
              <p:spPr>
                <a:xfrm>
                  <a:off x="8583033" y="4433136"/>
                  <a:ext cx="1116351" cy="1116351"/>
                </a:xfrm>
                <a:prstGeom prst="ellips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047" name="Group 1046">
                  <a:extLst>
                    <a:ext uri="{FF2B5EF4-FFF2-40B4-BE49-F238E27FC236}">
                      <a16:creationId xmlns:a16="http://schemas.microsoft.com/office/drawing/2014/main" id="{11916529-AA0A-4639-2C89-B03FA44A4A9E}"/>
                    </a:ext>
                  </a:extLst>
                </p:cNvPr>
                <p:cNvGrpSpPr/>
                <p:nvPr/>
              </p:nvGrpSpPr>
              <p:grpSpPr>
                <a:xfrm>
                  <a:off x="8717563" y="4511073"/>
                  <a:ext cx="860406" cy="948825"/>
                  <a:chOff x="9089534" y="4723292"/>
                  <a:chExt cx="1493715" cy="1647212"/>
                </a:xfrm>
              </p:grpSpPr>
              <p:sp>
                <p:nvSpPr>
                  <p:cNvPr id="1048" name="Isosceles Triangle 1047">
                    <a:extLst>
                      <a:ext uri="{FF2B5EF4-FFF2-40B4-BE49-F238E27FC236}">
                        <a16:creationId xmlns:a16="http://schemas.microsoft.com/office/drawing/2014/main" id="{422E6D0E-7F84-3883-207D-9EDF89BD0020}"/>
                      </a:ext>
                    </a:extLst>
                  </p:cNvPr>
                  <p:cNvSpPr/>
                  <p:nvPr/>
                </p:nvSpPr>
                <p:spPr>
                  <a:xfrm flipV="1">
                    <a:off x="9089534" y="5096410"/>
                    <a:ext cx="1477949" cy="1274094"/>
                  </a:xfrm>
                  <a:prstGeom prst="triangle">
                    <a:avLst/>
                  </a:prstGeom>
                  <a:noFill/>
                  <a:ln w="19050">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Calibri" panose="020F0502020204030204" pitchFamily="34" charset="0"/>
                    </a:endParaRPr>
                  </a:p>
                </p:txBody>
              </p:sp>
              <p:sp>
                <p:nvSpPr>
                  <p:cNvPr id="1049" name="Isosceles Triangle 1048">
                    <a:extLst>
                      <a:ext uri="{FF2B5EF4-FFF2-40B4-BE49-F238E27FC236}">
                        <a16:creationId xmlns:a16="http://schemas.microsoft.com/office/drawing/2014/main" id="{3D1F6E08-8B49-58A1-476C-E7AB1808C2D2}"/>
                      </a:ext>
                    </a:extLst>
                  </p:cNvPr>
                  <p:cNvSpPr/>
                  <p:nvPr/>
                </p:nvSpPr>
                <p:spPr>
                  <a:xfrm>
                    <a:off x="9105300" y="4723292"/>
                    <a:ext cx="1477949" cy="1274094"/>
                  </a:xfrm>
                  <a:prstGeom prst="triangle">
                    <a:avLst/>
                  </a:prstGeom>
                  <a:noFill/>
                  <a:ln w="19050">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Calibri" panose="020F0502020204030204" pitchFamily="34" charset="0"/>
                    </a:endParaRPr>
                  </a:p>
                </p:txBody>
              </p:sp>
            </p:grpSp>
          </p:grpSp>
        </p:grpSp>
      </p:grpSp>
    </p:spTree>
    <p:extLst>
      <p:ext uri="{BB962C8B-B14F-4D97-AF65-F5344CB8AC3E}">
        <p14:creationId xmlns:p14="http://schemas.microsoft.com/office/powerpoint/2010/main" val="334831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down)">
                                      <p:cBhvr>
                                        <p:cTn id="9" dur="580">
                                          <p:stCondLst>
                                            <p:cond delay="0"/>
                                          </p:stCondLst>
                                        </p:cTn>
                                        <p:tgtEl>
                                          <p:spTgt spid="3"/>
                                        </p:tgtEl>
                                      </p:cBhvr>
                                    </p:animEffect>
                                    <p:anim calcmode="lin" valueType="num">
                                      <p:cBhvr>
                                        <p:cTn id="1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5" dur="26">
                                          <p:stCondLst>
                                            <p:cond delay="650"/>
                                          </p:stCondLst>
                                        </p:cTn>
                                        <p:tgtEl>
                                          <p:spTgt spid="3"/>
                                        </p:tgtEl>
                                      </p:cBhvr>
                                      <p:to x="100000" y="60000"/>
                                    </p:animScale>
                                    <p:animScale>
                                      <p:cBhvr>
                                        <p:cTn id="16" dur="166" decel="50000">
                                          <p:stCondLst>
                                            <p:cond delay="676"/>
                                          </p:stCondLst>
                                        </p:cTn>
                                        <p:tgtEl>
                                          <p:spTgt spid="3"/>
                                        </p:tgtEl>
                                      </p:cBhvr>
                                      <p:to x="100000" y="100000"/>
                                    </p:animScale>
                                    <p:animScale>
                                      <p:cBhvr>
                                        <p:cTn id="17" dur="26">
                                          <p:stCondLst>
                                            <p:cond delay="1312"/>
                                          </p:stCondLst>
                                        </p:cTn>
                                        <p:tgtEl>
                                          <p:spTgt spid="3"/>
                                        </p:tgtEl>
                                      </p:cBhvr>
                                      <p:to x="100000" y="80000"/>
                                    </p:animScale>
                                    <p:animScale>
                                      <p:cBhvr>
                                        <p:cTn id="18" dur="166" decel="50000">
                                          <p:stCondLst>
                                            <p:cond delay="1338"/>
                                          </p:stCondLst>
                                        </p:cTn>
                                        <p:tgtEl>
                                          <p:spTgt spid="3"/>
                                        </p:tgtEl>
                                      </p:cBhvr>
                                      <p:to x="100000" y="100000"/>
                                    </p:animScale>
                                    <p:animScale>
                                      <p:cBhvr>
                                        <p:cTn id="19" dur="26">
                                          <p:stCondLst>
                                            <p:cond delay="1642"/>
                                          </p:stCondLst>
                                        </p:cTn>
                                        <p:tgtEl>
                                          <p:spTgt spid="3"/>
                                        </p:tgtEl>
                                      </p:cBhvr>
                                      <p:to x="100000" y="90000"/>
                                    </p:animScale>
                                    <p:animScale>
                                      <p:cBhvr>
                                        <p:cTn id="20" dur="166" decel="50000">
                                          <p:stCondLst>
                                            <p:cond delay="1668"/>
                                          </p:stCondLst>
                                        </p:cTn>
                                        <p:tgtEl>
                                          <p:spTgt spid="3"/>
                                        </p:tgtEl>
                                      </p:cBhvr>
                                      <p:to x="100000" y="100000"/>
                                    </p:animScale>
                                    <p:animScale>
                                      <p:cBhvr>
                                        <p:cTn id="21" dur="26">
                                          <p:stCondLst>
                                            <p:cond delay="1808"/>
                                          </p:stCondLst>
                                        </p:cTn>
                                        <p:tgtEl>
                                          <p:spTgt spid="3"/>
                                        </p:tgtEl>
                                      </p:cBhvr>
                                      <p:to x="100000" y="95000"/>
                                    </p:animScale>
                                    <p:animScale>
                                      <p:cBhvr>
                                        <p:cTn id="22" dur="166" decel="50000">
                                          <p:stCondLst>
                                            <p:cond delay="1834"/>
                                          </p:stCondLst>
                                        </p:cTn>
                                        <p:tgtEl>
                                          <p:spTgt spid="3"/>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ignette1.wikia.nocookie.net/glee/images/8/80/Dark_Red_Background_by_Vik_for_Stuff.png/revision/latest?cb=201405292225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3382" y="927858"/>
            <a:ext cx="9263228" cy="5632311"/>
          </a:xfrm>
          <a:prstGeom prst="rect">
            <a:avLst/>
          </a:prstGeom>
          <a:noFill/>
        </p:spPr>
        <p:txBody>
          <a:bodyPr wrap="square" rtlCol="0">
            <a:spAutoFit/>
          </a:bodyPr>
          <a:lstStyle/>
          <a:p>
            <a:r>
              <a:rPr lang="en-US" dirty="0">
                <a:solidFill>
                  <a:schemeClr val="bg1"/>
                </a:solidFill>
                <a:latin typeface="Calibri" panose="020F0502020204030204" pitchFamily="34" charset="0"/>
              </a:rPr>
              <a:t>He was born of a priestly family in </a:t>
            </a:r>
            <a:r>
              <a:rPr lang="en-US" dirty="0" err="1">
                <a:solidFill>
                  <a:schemeClr val="bg1"/>
                </a:solidFill>
                <a:latin typeface="Calibri" panose="020F0502020204030204" pitchFamily="34" charset="0"/>
              </a:rPr>
              <a:t>Anathoth</a:t>
            </a:r>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a prophet of the Lord during the days of Lehi and Daniel</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prophesied during a 40-year periods, from around 626 to 585 BC, including the 70-year captivity of Judah</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declared with power and authority the central governing principles of the gospel—that peace and happiness depend on obedience and honoring the covenants of the Lord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witnessed the fall of Jerusalem</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His writings are included in the brass plates of Laban (1 Nephi 5:10-13) and also mentioned two other times in the Book of Mormon (1 Ne. 7:14; Hel. 8:20)</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prophesied of a ‘new and everlasting covenant’ that would be fulfilled in the return of the kingdom of God to earth prior to the Second Coming (Jeremiah 31:31-34)</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After the fall of Jerusalem, the Jews who escaped into Egypt took Jeremiah with them as a kind of fetish (Jeremiah 43:6), and at last, according to tradition, stoned him to death</a:t>
            </a:r>
          </a:p>
        </p:txBody>
      </p:sp>
      <p:sp>
        <p:nvSpPr>
          <p:cNvPr id="4" name="TextBox 3"/>
          <p:cNvSpPr txBox="1"/>
          <p:nvPr/>
        </p:nvSpPr>
        <p:spPr>
          <a:xfrm>
            <a:off x="0" y="10964"/>
            <a:ext cx="12192000" cy="1015663"/>
          </a:xfrm>
          <a:prstGeom prst="rect">
            <a:avLst/>
          </a:prstGeom>
          <a:noFill/>
        </p:spPr>
        <p:txBody>
          <a:bodyPr wrap="square" rtlCol="0">
            <a:spAutoFit/>
          </a:bodyPr>
          <a:lstStyle/>
          <a:p>
            <a:pPr algn="ctr"/>
            <a:r>
              <a:rPr lang="en-US" sz="6000" dirty="0">
                <a:solidFill>
                  <a:schemeClr val="bg1"/>
                </a:solidFill>
                <a:latin typeface="Calibri" panose="020F0502020204030204" pitchFamily="34" charset="0"/>
              </a:rPr>
              <a:t>Jeremiah</a:t>
            </a:r>
          </a:p>
        </p:txBody>
      </p:sp>
      <p:sp>
        <p:nvSpPr>
          <p:cNvPr id="60" name="TextBox 59"/>
          <p:cNvSpPr txBox="1"/>
          <p:nvPr/>
        </p:nvSpPr>
        <p:spPr>
          <a:xfrm>
            <a:off x="10105046" y="6409147"/>
            <a:ext cx="1899245" cy="369332"/>
          </a:xfrm>
          <a:prstGeom prst="rect">
            <a:avLst/>
          </a:prstGeom>
          <a:noFill/>
        </p:spPr>
        <p:txBody>
          <a:bodyPr wrap="square" rtlCol="0">
            <a:spAutoFit/>
          </a:bodyPr>
          <a:lstStyle/>
          <a:p>
            <a:pPr algn="r"/>
            <a:r>
              <a:rPr lang="en-US" dirty="0">
                <a:solidFill>
                  <a:schemeClr val="bg1"/>
                </a:solidFill>
                <a:latin typeface="Calibri" panose="020F0502020204030204" pitchFamily="34" charset="0"/>
              </a:rPr>
              <a:t>(1, 2)</a:t>
            </a:r>
          </a:p>
        </p:txBody>
      </p:sp>
      <p:grpSp>
        <p:nvGrpSpPr>
          <p:cNvPr id="61" name="Group 60"/>
          <p:cNvGrpSpPr/>
          <p:nvPr/>
        </p:nvGrpSpPr>
        <p:grpSpPr>
          <a:xfrm>
            <a:off x="9705255" y="1467816"/>
            <a:ext cx="2094907" cy="4500142"/>
            <a:chOff x="6523258" y="1056356"/>
            <a:chExt cx="1727835" cy="3565259"/>
          </a:xfrm>
        </p:grpSpPr>
        <p:sp>
          <p:nvSpPr>
            <p:cNvPr id="62" name="Oval 61"/>
            <p:cNvSpPr/>
            <p:nvPr/>
          </p:nvSpPr>
          <p:spPr>
            <a:xfrm rot="2451945">
              <a:off x="7959751" y="3177572"/>
              <a:ext cx="291342" cy="318072"/>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3" name="Oval 62"/>
            <p:cNvSpPr/>
            <p:nvPr/>
          </p:nvSpPr>
          <p:spPr>
            <a:xfrm rot="19586780">
              <a:off x="6523258" y="3207933"/>
              <a:ext cx="296538" cy="306083"/>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4" name="Trapezoid 63"/>
            <p:cNvSpPr/>
            <p:nvPr/>
          </p:nvSpPr>
          <p:spPr>
            <a:xfrm rot="20102191">
              <a:off x="7453356" y="2331675"/>
              <a:ext cx="661560" cy="1077439"/>
            </a:xfrm>
            <a:prstGeom prst="trapezoid">
              <a:avLst>
                <a:gd name="adj" fmla="val 3413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5" name="Trapezoid 64"/>
            <p:cNvSpPr/>
            <p:nvPr/>
          </p:nvSpPr>
          <p:spPr>
            <a:xfrm rot="1327004">
              <a:off x="6643920" y="2293720"/>
              <a:ext cx="556436" cy="1077439"/>
            </a:xfrm>
            <a:prstGeom prst="trapezoid">
              <a:avLst>
                <a:gd name="adj" fmla="val 3413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6" name="Oval 65"/>
            <p:cNvSpPr/>
            <p:nvPr/>
          </p:nvSpPr>
          <p:spPr>
            <a:xfrm rot="258165">
              <a:off x="6834073" y="1643897"/>
              <a:ext cx="1056213" cy="1220238"/>
            </a:xfrm>
            <a:prstGeom prst="ellipse">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7" name="Trapezoid 66"/>
            <p:cNvSpPr/>
            <p:nvPr/>
          </p:nvSpPr>
          <p:spPr>
            <a:xfrm>
              <a:off x="7083312" y="2128360"/>
              <a:ext cx="581783" cy="260054"/>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68" name="Group 67"/>
            <p:cNvGrpSpPr/>
            <p:nvPr/>
          </p:nvGrpSpPr>
          <p:grpSpPr>
            <a:xfrm>
              <a:off x="6833658" y="4171244"/>
              <a:ext cx="1048088" cy="450371"/>
              <a:chOff x="2553716" y="4097121"/>
              <a:chExt cx="1072559" cy="580393"/>
            </a:xfrm>
          </p:grpSpPr>
          <p:grpSp>
            <p:nvGrpSpPr>
              <p:cNvPr id="98" name="Group 3"/>
              <p:cNvGrpSpPr/>
              <p:nvPr/>
            </p:nvGrpSpPr>
            <p:grpSpPr>
              <a:xfrm rot="2754858">
                <a:off x="2662540" y="4014465"/>
                <a:ext cx="362746" cy="580393"/>
                <a:chOff x="1676400" y="2133600"/>
                <a:chExt cx="1447800" cy="2088845"/>
              </a:xfrm>
            </p:grpSpPr>
            <p:sp>
              <p:nvSpPr>
                <p:cNvPr id="103" name="Oval 102"/>
                <p:cNvSpPr/>
                <p:nvPr/>
              </p:nvSpPr>
              <p:spPr>
                <a:xfrm>
                  <a:off x="1676400" y="2133600"/>
                  <a:ext cx="1447800" cy="2057400"/>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4" name="Moon 103"/>
                <p:cNvSpPr/>
                <p:nvPr/>
              </p:nvSpPr>
              <p:spPr>
                <a:xfrm rot="16429614">
                  <a:off x="2042866" y="3204410"/>
                  <a:ext cx="672490" cy="1363580"/>
                </a:xfrm>
                <a:prstGeom prst="moon">
                  <a:avLst>
                    <a:gd name="adj" fmla="val 87500"/>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5" name="Moon 104"/>
                <p:cNvSpPr/>
                <p:nvPr/>
              </p:nvSpPr>
              <p:spPr>
                <a:xfrm rot="5400000">
                  <a:off x="2031790" y="2496488"/>
                  <a:ext cx="718282" cy="1364105"/>
                </a:xfrm>
                <a:prstGeom prst="moon">
                  <a:avLst>
                    <a:gd name="adj" fmla="val 34385"/>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99" name="Group 18"/>
              <p:cNvGrpSpPr/>
              <p:nvPr/>
            </p:nvGrpSpPr>
            <p:grpSpPr>
              <a:xfrm rot="19182012">
                <a:off x="3263529" y="4097121"/>
                <a:ext cx="362746" cy="580393"/>
                <a:chOff x="1676400" y="2133600"/>
                <a:chExt cx="1447800" cy="2088845"/>
              </a:xfrm>
            </p:grpSpPr>
            <p:sp>
              <p:nvSpPr>
                <p:cNvPr id="100" name="Oval 99"/>
                <p:cNvSpPr/>
                <p:nvPr/>
              </p:nvSpPr>
              <p:spPr>
                <a:xfrm>
                  <a:off x="1676400" y="2133600"/>
                  <a:ext cx="1447800" cy="2057400"/>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1" name="Moon 100"/>
                <p:cNvSpPr/>
                <p:nvPr/>
              </p:nvSpPr>
              <p:spPr>
                <a:xfrm rot="16429614">
                  <a:off x="2042866" y="3204410"/>
                  <a:ext cx="672490" cy="1363580"/>
                </a:xfrm>
                <a:prstGeom prst="moon">
                  <a:avLst>
                    <a:gd name="adj" fmla="val 87500"/>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2" name="Moon 101"/>
                <p:cNvSpPr/>
                <p:nvPr/>
              </p:nvSpPr>
              <p:spPr>
                <a:xfrm rot="5400000">
                  <a:off x="2031790" y="2496488"/>
                  <a:ext cx="718282" cy="1364105"/>
                </a:xfrm>
                <a:prstGeom prst="moon">
                  <a:avLst>
                    <a:gd name="adj" fmla="val 34385"/>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sp>
          <p:nvSpPr>
            <p:cNvPr id="69" name="Trapezoid 68"/>
            <p:cNvSpPr/>
            <p:nvPr/>
          </p:nvSpPr>
          <p:spPr>
            <a:xfrm rot="10800000">
              <a:off x="6891216" y="2254148"/>
              <a:ext cx="956933" cy="915089"/>
            </a:xfrm>
            <a:prstGeom prst="trapezoid">
              <a:avLst>
                <a:gd name="adj" fmla="val 23765"/>
              </a:avLst>
            </a:prstGeom>
            <a:solidFill>
              <a:srgbClr val="D5B3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0" name="Oval 69"/>
            <p:cNvSpPr/>
            <p:nvPr/>
          </p:nvSpPr>
          <p:spPr>
            <a:xfrm>
              <a:off x="6873690" y="1199200"/>
              <a:ext cx="1037808" cy="1047883"/>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1" name="Round Diagonal Corner Rectangle 70"/>
            <p:cNvSpPr/>
            <p:nvPr/>
          </p:nvSpPr>
          <p:spPr>
            <a:xfrm rot="18489317">
              <a:off x="6591622" y="1532771"/>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2" name="Round Diagonal Corner Rectangle 71"/>
            <p:cNvSpPr/>
            <p:nvPr/>
          </p:nvSpPr>
          <p:spPr>
            <a:xfrm rot="3110683" flipH="1">
              <a:off x="7580336" y="1537094"/>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3" name="Round Diagonal Corner Rectangle 72"/>
            <p:cNvSpPr/>
            <p:nvPr/>
          </p:nvSpPr>
          <p:spPr>
            <a:xfrm rot="7361430" flipH="1">
              <a:off x="6792803" y="1130807"/>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4" name="Round Diagonal Corner Rectangle 73"/>
            <p:cNvSpPr/>
            <p:nvPr/>
          </p:nvSpPr>
          <p:spPr>
            <a:xfrm rot="14238570">
              <a:off x="7321428" y="1157253"/>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5" name="Oval 74"/>
            <p:cNvSpPr/>
            <p:nvPr/>
          </p:nvSpPr>
          <p:spPr>
            <a:xfrm rot="19586780">
              <a:off x="7184704" y="1150519"/>
              <a:ext cx="296538" cy="306083"/>
            </a:xfrm>
            <a:prstGeom prst="ellipse">
              <a:avLst/>
            </a:prstGeom>
            <a:solidFill>
              <a:srgbClr val="7F520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6" name="Oval 75"/>
            <p:cNvSpPr/>
            <p:nvPr/>
          </p:nvSpPr>
          <p:spPr>
            <a:xfrm rot="19586780">
              <a:off x="6796638" y="1442679"/>
              <a:ext cx="378410" cy="354465"/>
            </a:xfrm>
            <a:prstGeom prst="ellipse">
              <a:avLst/>
            </a:prstGeom>
            <a:solidFill>
              <a:srgbClr val="7F520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7" name="Oval 76"/>
            <p:cNvSpPr/>
            <p:nvPr/>
          </p:nvSpPr>
          <p:spPr>
            <a:xfrm rot="19586780">
              <a:off x="7646600" y="1454112"/>
              <a:ext cx="378410" cy="354465"/>
            </a:xfrm>
            <a:prstGeom prst="ellipse">
              <a:avLst/>
            </a:prstGeom>
            <a:solidFill>
              <a:srgbClr val="7F520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8" name="Trapezoid 77"/>
            <p:cNvSpPr/>
            <p:nvPr/>
          </p:nvSpPr>
          <p:spPr>
            <a:xfrm>
              <a:off x="6833658" y="3168084"/>
              <a:ext cx="1078919" cy="1146033"/>
            </a:xfrm>
            <a:prstGeom prst="trapezoid">
              <a:avLst>
                <a:gd name="adj" fmla="val 25099"/>
              </a:avLst>
            </a:prstGeom>
            <a:solidFill>
              <a:srgbClr val="D5B3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9" name="Rounded Rectangle 78"/>
            <p:cNvSpPr/>
            <p:nvPr/>
          </p:nvSpPr>
          <p:spPr>
            <a:xfrm>
              <a:off x="7256897" y="3073042"/>
              <a:ext cx="404948" cy="177410"/>
            </a:xfrm>
            <a:prstGeom prst="roundRect">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80" name="Group 79"/>
            <p:cNvGrpSpPr/>
            <p:nvPr/>
          </p:nvGrpSpPr>
          <p:grpSpPr>
            <a:xfrm>
              <a:off x="6952896" y="2202573"/>
              <a:ext cx="636861" cy="2098903"/>
              <a:chOff x="6959643" y="2218714"/>
              <a:chExt cx="645186" cy="2113891"/>
            </a:xfrm>
          </p:grpSpPr>
          <p:sp>
            <p:nvSpPr>
              <p:cNvPr id="95" name="Trapezoid 94"/>
              <p:cNvSpPr/>
              <p:nvPr/>
            </p:nvSpPr>
            <p:spPr>
              <a:xfrm rot="20275138">
                <a:off x="7048393" y="2218714"/>
                <a:ext cx="556436" cy="2086706"/>
              </a:xfrm>
              <a:prstGeom prst="trapezoid">
                <a:avLst>
                  <a:gd name="adj" fmla="val 34133"/>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6" name="Moon 95"/>
              <p:cNvSpPr/>
              <p:nvPr/>
            </p:nvSpPr>
            <p:spPr>
              <a:xfrm rot="20453033">
                <a:off x="6959643" y="2298060"/>
                <a:ext cx="310560" cy="2022516"/>
              </a:xfrm>
              <a:prstGeom prst="moon">
                <a:avLst>
                  <a:gd name="adj" fmla="val 87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7" name="Moon 96"/>
              <p:cNvSpPr/>
              <p:nvPr/>
            </p:nvSpPr>
            <p:spPr>
              <a:xfrm rot="20453033">
                <a:off x="7017451" y="2271333"/>
                <a:ext cx="297061" cy="2061272"/>
              </a:xfrm>
              <a:prstGeom prst="moon">
                <a:avLst>
                  <a:gd name="adj" fmla="val 87500"/>
                </a:avLst>
              </a:prstGeom>
              <a:solidFill>
                <a:srgbClr val="E7BE6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81" name="Group 80"/>
            <p:cNvGrpSpPr/>
            <p:nvPr/>
          </p:nvGrpSpPr>
          <p:grpSpPr>
            <a:xfrm>
              <a:off x="6753934" y="1458100"/>
              <a:ext cx="1286562" cy="216177"/>
              <a:chOff x="6753934" y="1458100"/>
              <a:chExt cx="1286562" cy="216177"/>
            </a:xfrm>
          </p:grpSpPr>
          <p:sp>
            <p:nvSpPr>
              <p:cNvPr id="90" name="Rounded Rectangle 89"/>
              <p:cNvSpPr/>
              <p:nvPr/>
            </p:nvSpPr>
            <p:spPr>
              <a:xfrm rot="21588756">
                <a:off x="6753934" y="1506006"/>
                <a:ext cx="1286562" cy="168271"/>
              </a:xfrm>
              <a:prstGeom prst="round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1" name="Quad Arrow 90"/>
              <p:cNvSpPr/>
              <p:nvPr/>
            </p:nvSpPr>
            <p:spPr>
              <a:xfrm>
                <a:off x="6840451" y="1458100"/>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2" name="Quad Arrow 91"/>
              <p:cNvSpPr/>
              <p:nvPr/>
            </p:nvSpPr>
            <p:spPr>
              <a:xfrm>
                <a:off x="7108251" y="1470204"/>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3" name="Quad Arrow 92"/>
              <p:cNvSpPr/>
              <p:nvPr/>
            </p:nvSpPr>
            <p:spPr>
              <a:xfrm>
                <a:off x="7388475"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4" name="Quad Arrow 93"/>
              <p:cNvSpPr/>
              <p:nvPr/>
            </p:nvSpPr>
            <p:spPr>
              <a:xfrm>
                <a:off x="7675837"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82" name="Quad Arrow 81"/>
            <p:cNvSpPr/>
            <p:nvPr/>
          </p:nvSpPr>
          <p:spPr>
            <a:xfrm>
              <a:off x="6751823" y="2183630"/>
              <a:ext cx="340630" cy="299070"/>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3" name="Quad Arrow 82"/>
            <p:cNvSpPr/>
            <p:nvPr/>
          </p:nvSpPr>
          <p:spPr>
            <a:xfrm>
              <a:off x="6840451" y="2253428"/>
              <a:ext cx="154614" cy="146670"/>
            </a:xfrm>
            <a:prstGeom prst="quadArrow">
              <a:avLst>
                <a:gd name="adj1" fmla="val 45000"/>
                <a:gd name="adj2" fmla="val 22500"/>
                <a:gd name="adj3" fmla="val 22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84" name="Group 83"/>
            <p:cNvGrpSpPr/>
            <p:nvPr/>
          </p:nvGrpSpPr>
          <p:grpSpPr>
            <a:xfrm>
              <a:off x="7125206" y="2246482"/>
              <a:ext cx="511959" cy="211463"/>
              <a:chOff x="6753934" y="1458100"/>
              <a:chExt cx="1286562" cy="216177"/>
            </a:xfrm>
          </p:grpSpPr>
          <p:sp>
            <p:nvSpPr>
              <p:cNvPr id="85" name="Rounded Rectangle 84"/>
              <p:cNvSpPr/>
              <p:nvPr/>
            </p:nvSpPr>
            <p:spPr>
              <a:xfrm rot="21588756">
                <a:off x="6753934" y="1506006"/>
                <a:ext cx="1286562" cy="168271"/>
              </a:xfrm>
              <a:prstGeom prst="round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6" name="Quad Arrow 85"/>
              <p:cNvSpPr/>
              <p:nvPr/>
            </p:nvSpPr>
            <p:spPr>
              <a:xfrm>
                <a:off x="6840451" y="1458100"/>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7" name="Quad Arrow 86"/>
              <p:cNvSpPr/>
              <p:nvPr/>
            </p:nvSpPr>
            <p:spPr>
              <a:xfrm>
                <a:off x="7108251" y="1470204"/>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8" name="Quad Arrow 87"/>
              <p:cNvSpPr/>
              <p:nvPr/>
            </p:nvSpPr>
            <p:spPr>
              <a:xfrm>
                <a:off x="7388475"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9" name="Quad Arrow 88"/>
              <p:cNvSpPr/>
              <p:nvPr/>
            </p:nvSpPr>
            <p:spPr>
              <a:xfrm>
                <a:off x="7675837"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spTree>
    <p:extLst>
      <p:ext uri="{BB962C8B-B14F-4D97-AF65-F5344CB8AC3E}">
        <p14:creationId xmlns:p14="http://schemas.microsoft.com/office/powerpoint/2010/main" val="321339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TotalTime>
  <Words>4201</Words>
  <Application>Microsoft Office PowerPoint</Application>
  <PresentationFormat>Widescreen</PresentationFormat>
  <Paragraphs>288</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Harrington</vt:lpstr>
      <vt:lpstr>Palatino</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35</cp:revision>
  <dcterms:created xsi:type="dcterms:W3CDTF">2016-02-04T13:53:33Z</dcterms:created>
  <dcterms:modified xsi:type="dcterms:W3CDTF">2025-11-08T17:45:35Z</dcterms:modified>
</cp:coreProperties>
</file>