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9" r:id="rId3"/>
    <p:sldId id="260" r:id="rId4"/>
    <p:sldId id="263" r:id="rId5"/>
    <p:sldId id="264" r:id="rId6"/>
    <p:sldId id="262" r:id="rId7"/>
    <p:sldId id="265" r:id="rId8"/>
    <p:sldId id="266" r:id="rId9"/>
    <p:sldId id="267" r:id="rId10"/>
    <p:sldId id="282" r:id="rId11"/>
    <p:sldId id="268" r:id="rId12"/>
    <p:sldId id="270" r:id="rId13"/>
    <p:sldId id="271" r:id="rId14"/>
    <p:sldId id="272" r:id="rId15"/>
    <p:sldId id="273" r:id="rId16"/>
    <p:sldId id="257" r:id="rId17"/>
    <p:sldId id="261" r:id="rId18"/>
    <p:sldId id="283" r:id="rId19"/>
  </p:sldIdLst>
  <p:sldSz cx="12192000" cy="6858000"/>
  <p:notesSz cx="6858000" cy="9144000"/>
  <p:embeddedFontLst>
    <p:embeddedFont>
      <p:font typeface="Palatino" panose="020B0604020202020204"/>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8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103" d="100"/>
          <a:sy n="103" d="100"/>
        </p:scale>
        <p:origin x="192"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8F8E1CB-2FBB-458B-95B1-64A5E57699AA}" type="datetimeFigureOut">
              <a:rPr lang="en-US" smtClean="0"/>
              <a:t>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057DC4-FA36-4D41-9C38-293F42E1693D}" type="slidenum">
              <a:rPr lang="en-US" smtClean="0"/>
              <a:t>‹#›</a:t>
            </a:fld>
            <a:endParaRPr lang="en-US"/>
          </a:p>
        </p:txBody>
      </p:sp>
    </p:spTree>
    <p:extLst>
      <p:ext uri="{BB962C8B-B14F-4D97-AF65-F5344CB8AC3E}">
        <p14:creationId xmlns:p14="http://schemas.microsoft.com/office/powerpoint/2010/main" val="1002280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F8E1CB-2FBB-458B-95B1-64A5E57699AA}" type="datetimeFigureOut">
              <a:rPr lang="en-US" smtClean="0"/>
              <a:t>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057DC4-FA36-4D41-9C38-293F42E1693D}" type="slidenum">
              <a:rPr lang="en-US" smtClean="0"/>
              <a:t>‹#›</a:t>
            </a:fld>
            <a:endParaRPr lang="en-US"/>
          </a:p>
        </p:txBody>
      </p:sp>
    </p:spTree>
    <p:extLst>
      <p:ext uri="{BB962C8B-B14F-4D97-AF65-F5344CB8AC3E}">
        <p14:creationId xmlns:p14="http://schemas.microsoft.com/office/powerpoint/2010/main" val="1681024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F8E1CB-2FBB-458B-95B1-64A5E57699AA}" type="datetimeFigureOut">
              <a:rPr lang="en-US" smtClean="0"/>
              <a:t>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057DC4-FA36-4D41-9C38-293F42E1693D}" type="slidenum">
              <a:rPr lang="en-US" smtClean="0"/>
              <a:t>‹#›</a:t>
            </a:fld>
            <a:endParaRPr lang="en-US"/>
          </a:p>
        </p:txBody>
      </p:sp>
    </p:spTree>
    <p:extLst>
      <p:ext uri="{BB962C8B-B14F-4D97-AF65-F5344CB8AC3E}">
        <p14:creationId xmlns:p14="http://schemas.microsoft.com/office/powerpoint/2010/main" val="2618468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F8E1CB-2FBB-458B-95B1-64A5E57699AA}" type="datetimeFigureOut">
              <a:rPr lang="en-US" smtClean="0"/>
              <a:t>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057DC4-FA36-4D41-9C38-293F42E1693D}" type="slidenum">
              <a:rPr lang="en-US" smtClean="0"/>
              <a:t>‹#›</a:t>
            </a:fld>
            <a:endParaRPr lang="en-US"/>
          </a:p>
        </p:txBody>
      </p:sp>
    </p:spTree>
    <p:extLst>
      <p:ext uri="{BB962C8B-B14F-4D97-AF65-F5344CB8AC3E}">
        <p14:creationId xmlns:p14="http://schemas.microsoft.com/office/powerpoint/2010/main" val="4098286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F8E1CB-2FBB-458B-95B1-64A5E57699AA}" type="datetimeFigureOut">
              <a:rPr lang="en-US" smtClean="0"/>
              <a:t>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057DC4-FA36-4D41-9C38-293F42E1693D}" type="slidenum">
              <a:rPr lang="en-US" smtClean="0"/>
              <a:t>‹#›</a:t>
            </a:fld>
            <a:endParaRPr lang="en-US"/>
          </a:p>
        </p:txBody>
      </p:sp>
    </p:spTree>
    <p:extLst>
      <p:ext uri="{BB962C8B-B14F-4D97-AF65-F5344CB8AC3E}">
        <p14:creationId xmlns:p14="http://schemas.microsoft.com/office/powerpoint/2010/main" val="2529086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8F8E1CB-2FBB-458B-95B1-64A5E57699AA}" type="datetimeFigureOut">
              <a:rPr lang="en-US" smtClean="0"/>
              <a:t>11/8/2025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057DC4-FA36-4D41-9C38-293F42E1693D}" type="slidenum">
              <a:rPr lang="en-US" smtClean="0"/>
              <a:t>‹#›</a:t>
            </a:fld>
            <a:endParaRPr lang="en-US"/>
          </a:p>
        </p:txBody>
      </p:sp>
    </p:spTree>
    <p:extLst>
      <p:ext uri="{BB962C8B-B14F-4D97-AF65-F5344CB8AC3E}">
        <p14:creationId xmlns:p14="http://schemas.microsoft.com/office/powerpoint/2010/main" val="1805269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8F8E1CB-2FBB-458B-95B1-64A5E57699AA}" type="datetimeFigureOut">
              <a:rPr lang="en-US" smtClean="0"/>
              <a:t>11/8/2025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057DC4-FA36-4D41-9C38-293F42E1693D}" type="slidenum">
              <a:rPr lang="en-US" smtClean="0"/>
              <a:t>‹#›</a:t>
            </a:fld>
            <a:endParaRPr lang="en-US"/>
          </a:p>
        </p:txBody>
      </p:sp>
    </p:spTree>
    <p:extLst>
      <p:ext uri="{BB962C8B-B14F-4D97-AF65-F5344CB8AC3E}">
        <p14:creationId xmlns:p14="http://schemas.microsoft.com/office/powerpoint/2010/main" val="4153129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8F8E1CB-2FBB-458B-95B1-64A5E57699AA}" type="datetimeFigureOut">
              <a:rPr lang="en-US" smtClean="0"/>
              <a:t>11/8/2025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057DC4-FA36-4D41-9C38-293F42E1693D}" type="slidenum">
              <a:rPr lang="en-US" smtClean="0"/>
              <a:t>‹#›</a:t>
            </a:fld>
            <a:endParaRPr lang="en-US"/>
          </a:p>
        </p:txBody>
      </p:sp>
    </p:spTree>
    <p:extLst>
      <p:ext uri="{BB962C8B-B14F-4D97-AF65-F5344CB8AC3E}">
        <p14:creationId xmlns:p14="http://schemas.microsoft.com/office/powerpoint/2010/main" val="3485804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F8E1CB-2FBB-458B-95B1-64A5E57699AA}" type="datetimeFigureOut">
              <a:rPr lang="en-US" smtClean="0"/>
              <a:t>11/8/2025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057DC4-FA36-4D41-9C38-293F42E1693D}" type="slidenum">
              <a:rPr lang="en-US" smtClean="0"/>
              <a:t>‹#›</a:t>
            </a:fld>
            <a:endParaRPr lang="en-US"/>
          </a:p>
        </p:txBody>
      </p:sp>
    </p:spTree>
    <p:extLst>
      <p:ext uri="{BB962C8B-B14F-4D97-AF65-F5344CB8AC3E}">
        <p14:creationId xmlns:p14="http://schemas.microsoft.com/office/powerpoint/2010/main" val="787196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8F8E1CB-2FBB-458B-95B1-64A5E57699AA}" type="datetimeFigureOut">
              <a:rPr lang="en-US" smtClean="0"/>
              <a:t>11/8/2025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057DC4-FA36-4D41-9C38-293F42E1693D}" type="slidenum">
              <a:rPr lang="en-US" smtClean="0"/>
              <a:t>‹#›</a:t>
            </a:fld>
            <a:endParaRPr lang="en-US"/>
          </a:p>
        </p:txBody>
      </p:sp>
    </p:spTree>
    <p:extLst>
      <p:ext uri="{BB962C8B-B14F-4D97-AF65-F5344CB8AC3E}">
        <p14:creationId xmlns:p14="http://schemas.microsoft.com/office/powerpoint/2010/main" val="4101527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8F8E1CB-2FBB-458B-95B1-64A5E57699AA}" type="datetimeFigureOut">
              <a:rPr lang="en-US" smtClean="0"/>
              <a:t>11/8/2025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057DC4-FA36-4D41-9C38-293F42E1693D}" type="slidenum">
              <a:rPr lang="en-US" smtClean="0"/>
              <a:t>‹#›</a:t>
            </a:fld>
            <a:endParaRPr lang="en-US"/>
          </a:p>
        </p:txBody>
      </p:sp>
    </p:spTree>
    <p:extLst>
      <p:ext uri="{BB962C8B-B14F-4D97-AF65-F5344CB8AC3E}">
        <p14:creationId xmlns:p14="http://schemas.microsoft.com/office/powerpoint/2010/main" val="1072238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F8E1CB-2FBB-458B-95B1-64A5E57699AA}" type="datetimeFigureOut">
              <a:rPr lang="en-US" smtClean="0"/>
              <a:t>11/8/2025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057DC4-FA36-4D41-9C38-293F42E1693D}" type="slidenum">
              <a:rPr lang="en-US" smtClean="0"/>
              <a:t>‹#›</a:t>
            </a:fld>
            <a:endParaRPr lang="en-US"/>
          </a:p>
        </p:txBody>
      </p:sp>
    </p:spTree>
    <p:extLst>
      <p:ext uri="{BB962C8B-B14F-4D97-AF65-F5344CB8AC3E}">
        <p14:creationId xmlns:p14="http://schemas.microsoft.com/office/powerpoint/2010/main" val="1982495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Picture 61">
            <a:extLst>
              <a:ext uri="{FF2B5EF4-FFF2-40B4-BE49-F238E27FC236}">
                <a16:creationId xmlns:a16="http://schemas.microsoft.com/office/drawing/2014/main" id="{F82E01F4-6AEC-4648-A1CF-384D36BE8D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3322759" y="398101"/>
            <a:ext cx="7668286" cy="2677656"/>
          </a:xfrm>
          <a:prstGeom prst="rect">
            <a:avLst/>
          </a:prstGeom>
          <a:solidFill>
            <a:srgbClr val="FFE89F"/>
          </a:solidFill>
        </p:spPr>
        <p:txBody>
          <a:bodyPr wrap="square" rtlCol="0">
            <a:spAutoFit/>
          </a:bodyPr>
          <a:lstStyle/>
          <a:p>
            <a:pPr algn="ctr"/>
            <a:r>
              <a:rPr lang="en-US" sz="6000" dirty="0"/>
              <a:t>Return to Jerusalem, the Second Group</a:t>
            </a:r>
          </a:p>
          <a:p>
            <a:pPr algn="ctr"/>
            <a:r>
              <a:rPr lang="en-US" sz="4800" dirty="0"/>
              <a:t>Ezra 7-10</a:t>
            </a:r>
          </a:p>
        </p:txBody>
      </p:sp>
      <p:grpSp>
        <p:nvGrpSpPr>
          <p:cNvPr id="5" name="Group 4"/>
          <p:cNvGrpSpPr/>
          <p:nvPr/>
        </p:nvGrpSpPr>
        <p:grpSpPr>
          <a:xfrm>
            <a:off x="865413" y="1749176"/>
            <a:ext cx="2190466" cy="4591778"/>
            <a:chOff x="3810000" y="535130"/>
            <a:chExt cx="2190466" cy="4591778"/>
          </a:xfrm>
        </p:grpSpPr>
        <p:sp>
          <p:nvSpPr>
            <p:cNvPr id="7" name="Oval 6"/>
            <p:cNvSpPr/>
            <p:nvPr/>
          </p:nvSpPr>
          <p:spPr>
            <a:xfrm>
              <a:off x="4077903" y="535130"/>
              <a:ext cx="1653657" cy="2478007"/>
            </a:xfrm>
            <a:prstGeom prst="ellipse">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loud 7"/>
            <p:cNvSpPr/>
            <p:nvPr/>
          </p:nvSpPr>
          <p:spPr>
            <a:xfrm rot="10954493">
              <a:off x="4534967" y="775368"/>
              <a:ext cx="1070191" cy="1135328"/>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loud 8"/>
            <p:cNvSpPr/>
            <p:nvPr/>
          </p:nvSpPr>
          <p:spPr>
            <a:xfrm>
              <a:off x="4182572" y="684830"/>
              <a:ext cx="1070191" cy="1135328"/>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8750594">
              <a:off x="3642081" y="3478614"/>
              <a:ext cx="711713" cy="37587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3837370">
              <a:off x="5462718" y="3410182"/>
              <a:ext cx="721265" cy="35423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20039060">
              <a:off x="4192277" y="4703540"/>
              <a:ext cx="669695" cy="405751"/>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1560940" flipH="1">
              <a:off x="4892432" y="4721157"/>
              <a:ext cx="632334" cy="405751"/>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a:off x="4036092" y="2437630"/>
              <a:ext cx="1724575" cy="2410097"/>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rot="19906957">
              <a:off x="5163588" y="1987935"/>
              <a:ext cx="730044" cy="1777451"/>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rot="1389622">
              <a:off x="3915165" y="2084017"/>
              <a:ext cx="635370" cy="1643248"/>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a:off x="4126860" y="1999431"/>
              <a:ext cx="1543041" cy="2410097"/>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399161" y="684832"/>
              <a:ext cx="998438" cy="175279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Moon 18"/>
            <p:cNvSpPr/>
            <p:nvPr/>
          </p:nvSpPr>
          <p:spPr>
            <a:xfrm rot="5400000">
              <a:off x="4651416" y="154267"/>
              <a:ext cx="475648" cy="1237376"/>
            </a:xfrm>
            <a:prstGeom prst="moon">
              <a:avLst>
                <a:gd name="adj" fmla="val 87500"/>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rot="467908">
              <a:off x="4071984" y="2113945"/>
              <a:ext cx="781657" cy="2498566"/>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rot="21001313">
              <a:off x="4963005" y="2163383"/>
              <a:ext cx="781657" cy="2410097"/>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loud 21"/>
            <p:cNvSpPr/>
            <p:nvPr/>
          </p:nvSpPr>
          <p:spPr>
            <a:xfrm>
              <a:off x="4416122" y="1563234"/>
              <a:ext cx="917212" cy="1076884"/>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728947" y="1709377"/>
              <a:ext cx="320586" cy="14842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4413453" y="2803037"/>
              <a:ext cx="371919" cy="404151"/>
              <a:chOff x="1415264" y="5086700"/>
              <a:chExt cx="690739" cy="750602"/>
            </a:xfrm>
          </p:grpSpPr>
          <p:sp>
            <p:nvSpPr>
              <p:cNvPr id="59" name="Equal 58"/>
              <p:cNvSpPr/>
              <p:nvPr/>
            </p:nvSpPr>
            <p:spPr>
              <a:xfrm>
                <a:off x="1415264" y="5086700"/>
                <a:ext cx="690739" cy="750602"/>
              </a:xfrm>
              <a:prstGeom prst="mathEqual">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Multiply 59"/>
              <p:cNvSpPr/>
              <p:nvPr/>
            </p:nvSpPr>
            <p:spPr>
              <a:xfrm>
                <a:off x="1500205" y="5195301"/>
                <a:ext cx="532946" cy="533400"/>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4994145" y="2792016"/>
              <a:ext cx="371919" cy="404151"/>
              <a:chOff x="1415264" y="5086700"/>
              <a:chExt cx="690739" cy="750602"/>
            </a:xfrm>
          </p:grpSpPr>
          <p:sp>
            <p:nvSpPr>
              <p:cNvPr id="57" name="Equal 56"/>
              <p:cNvSpPr/>
              <p:nvPr/>
            </p:nvSpPr>
            <p:spPr>
              <a:xfrm>
                <a:off x="1415264" y="5086700"/>
                <a:ext cx="690739" cy="750602"/>
              </a:xfrm>
              <a:prstGeom prst="mathEqual">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 name="Multiply 57"/>
              <p:cNvSpPr/>
              <p:nvPr/>
            </p:nvSpPr>
            <p:spPr>
              <a:xfrm>
                <a:off x="1500205" y="5195301"/>
                <a:ext cx="532946" cy="533400"/>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4419967" y="3193895"/>
              <a:ext cx="371919" cy="404151"/>
              <a:chOff x="1415264" y="5086700"/>
              <a:chExt cx="690739" cy="750602"/>
            </a:xfrm>
          </p:grpSpPr>
          <p:sp>
            <p:nvSpPr>
              <p:cNvPr id="55" name="Equal 54"/>
              <p:cNvSpPr/>
              <p:nvPr/>
            </p:nvSpPr>
            <p:spPr>
              <a:xfrm>
                <a:off x="1415264" y="5086700"/>
                <a:ext cx="690739" cy="750602"/>
              </a:xfrm>
              <a:prstGeom prst="mathEqual">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 name="Multiply 55"/>
              <p:cNvSpPr/>
              <p:nvPr/>
            </p:nvSpPr>
            <p:spPr>
              <a:xfrm>
                <a:off x="1500205" y="5195301"/>
                <a:ext cx="532946" cy="533400"/>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5027215" y="3202540"/>
              <a:ext cx="371919" cy="404151"/>
              <a:chOff x="1415264" y="5086700"/>
              <a:chExt cx="690739" cy="750602"/>
            </a:xfrm>
          </p:grpSpPr>
          <p:sp>
            <p:nvSpPr>
              <p:cNvPr id="53" name="Equal 52"/>
              <p:cNvSpPr/>
              <p:nvPr/>
            </p:nvSpPr>
            <p:spPr>
              <a:xfrm>
                <a:off x="1415264" y="5086700"/>
                <a:ext cx="690739" cy="750602"/>
              </a:xfrm>
              <a:prstGeom prst="mathEqual">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Multiply 53"/>
              <p:cNvSpPr/>
              <p:nvPr/>
            </p:nvSpPr>
            <p:spPr>
              <a:xfrm>
                <a:off x="1500205" y="5195301"/>
                <a:ext cx="532946" cy="533400"/>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4409213" y="3629101"/>
              <a:ext cx="371919" cy="404151"/>
              <a:chOff x="1415264" y="5086700"/>
              <a:chExt cx="690739" cy="750602"/>
            </a:xfrm>
          </p:grpSpPr>
          <p:sp>
            <p:nvSpPr>
              <p:cNvPr id="51" name="Equal 50"/>
              <p:cNvSpPr/>
              <p:nvPr/>
            </p:nvSpPr>
            <p:spPr>
              <a:xfrm>
                <a:off x="1415264" y="5086700"/>
                <a:ext cx="690739" cy="750602"/>
              </a:xfrm>
              <a:prstGeom prst="mathEqual">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Multiply 51"/>
              <p:cNvSpPr/>
              <p:nvPr/>
            </p:nvSpPr>
            <p:spPr>
              <a:xfrm>
                <a:off x="1500205" y="5195301"/>
                <a:ext cx="532946" cy="533400"/>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5066803" y="3638496"/>
              <a:ext cx="371919" cy="404151"/>
              <a:chOff x="1415264" y="5086700"/>
              <a:chExt cx="690739" cy="750602"/>
            </a:xfrm>
          </p:grpSpPr>
          <p:sp>
            <p:nvSpPr>
              <p:cNvPr id="49" name="Equal 48"/>
              <p:cNvSpPr/>
              <p:nvPr/>
            </p:nvSpPr>
            <p:spPr>
              <a:xfrm>
                <a:off x="1415264" y="5086700"/>
                <a:ext cx="690739" cy="750602"/>
              </a:xfrm>
              <a:prstGeom prst="mathEqual">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Multiply 49"/>
              <p:cNvSpPr/>
              <p:nvPr/>
            </p:nvSpPr>
            <p:spPr>
              <a:xfrm>
                <a:off x="1500205" y="5195301"/>
                <a:ext cx="532946" cy="533400"/>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4204308" y="767785"/>
              <a:ext cx="1405863" cy="318514"/>
              <a:chOff x="4237405" y="767460"/>
              <a:chExt cx="1405863" cy="318514"/>
            </a:xfrm>
          </p:grpSpPr>
          <p:grpSp>
            <p:nvGrpSpPr>
              <p:cNvPr id="31" name="Group 30"/>
              <p:cNvGrpSpPr/>
              <p:nvPr/>
            </p:nvGrpSpPr>
            <p:grpSpPr>
              <a:xfrm>
                <a:off x="4237405" y="788545"/>
                <a:ext cx="273708" cy="297429"/>
                <a:chOff x="1415264" y="5086700"/>
                <a:chExt cx="690739" cy="750602"/>
              </a:xfrm>
            </p:grpSpPr>
            <p:sp>
              <p:nvSpPr>
                <p:cNvPr id="47" name="Equal 46"/>
                <p:cNvSpPr/>
                <p:nvPr/>
              </p:nvSpPr>
              <p:spPr>
                <a:xfrm>
                  <a:off x="1415264" y="5086700"/>
                  <a:ext cx="690739" cy="750602"/>
                </a:xfrm>
                <a:prstGeom prst="mathEqual">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Multiply 47"/>
                <p:cNvSpPr/>
                <p:nvPr/>
              </p:nvSpPr>
              <p:spPr>
                <a:xfrm>
                  <a:off x="1500205" y="5195301"/>
                  <a:ext cx="532946" cy="533400"/>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p:cNvGrpSpPr/>
              <p:nvPr/>
            </p:nvGrpSpPr>
            <p:grpSpPr>
              <a:xfrm>
                <a:off x="4463836" y="784328"/>
                <a:ext cx="273708" cy="297429"/>
                <a:chOff x="1415264" y="5086700"/>
                <a:chExt cx="690739" cy="750602"/>
              </a:xfrm>
            </p:grpSpPr>
            <p:sp>
              <p:nvSpPr>
                <p:cNvPr id="45" name="Equal 44"/>
                <p:cNvSpPr/>
                <p:nvPr/>
              </p:nvSpPr>
              <p:spPr>
                <a:xfrm>
                  <a:off x="1415264" y="5086700"/>
                  <a:ext cx="690739" cy="750602"/>
                </a:xfrm>
                <a:prstGeom prst="mathEqual">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Multiply 45"/>
                <p:cNvSpPr/>
                <p:nvPr/>
              </p:nvSpPr>
              <p:spPr>
                <a:xfrm>
                  <a:off x="1500205" y="5195301"/>
                  <a:ext cx="532946" cy="533400"/>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4690267" y="780111"/>
                <a:ext cx="273708" cy="297429"/>
                <a:chOff x="1415264" y="5086700"/>
                <a:chExt cx="690739" cy="750602"/>
              </a:xfrm>
            </p:grpSpPr>
            <p:sp>
              <p:nvSpPr>
                <p:cNvPr id="43" name="Equal 42"/>
                <p:cNvSpPr/>
                <p:nvPr/>
              </p:nvSpPr>
              <p:spPr>
                <a:xfrm>
                  <a:off x="1415264" y="5086700"/>
                  <a:ext cx="690739" cy="750602"/>
                </a:xfrm>
                <a:prstGeom prst="mathEqual">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Multiply 43"/>
                <p:cNvSpPr/>
                <p:nvPr/>
              </p:nvSpPr>
              <p:spPr>
                <a:xfrm>
                  <a:off x="1500205" y="5195301"/>
                  <a:ext cx="532946" cy="533400"/>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p:cNvGrpSpPr/>
              <p:nvPr/>
            </p:nvGrpSpPr>
            <p:grpSpPr>
              <a:xfrm>
                <a:off x="4916698" y="775894"/>
                <a:ext cx="273708" cy="297429"/>
                <a:chOff x="1415264" y="5086700"/>
                <a:chExt cx="690739" cy="750602"/>
              </a:xfrm>
            </p:grpSpPr>
            <p:sp>
              <p:nvSpPr>
                <p:cNvPr id="41" name="Equal 40"/>
                <p:cNvSpPr/>
                <p:nvPr/>
              </p:nvSpPr>
              <p:spPr>
                <a:xfrm>
                  <a:off x="1415264" y="5086700"/>
                  <a:ext cx="690739" cy="750602"/>
                </a:xfrm>
                <a:prstGeom prst="mathEqual">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Multiply 41"/>
                <p:cNvSpPr/>
                <p:nvPr/>
              </p:nvSpPr>
              <p:spPr>
                <a:xfrm>
                  <a:off x="1500205" y="5195301"/>
                  <a:ext cx="532946" cy="533400"/>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p:cNvGrpSpPr/>
              <p:nvPr/>
            </p:nvGrpSpPr>
            <p:grpSpPr>
              <a:xfrm>
                <a:off x="5143129" y="771677"/>
                <a:ext cx="273708" cy="297429"/>
                <a:chOff x="1415264" y="5086700"/>
                <a:chExt cx="690739" cy="750602"/>
              </a:xfrm>
            </p:grpSpPr>
            <p:sp>
              <p:nvSpPr>
                <p:cNvPr id="39" name="Equal 38"/>
                <p:cNvSpPr/>
                <p:nvPr/>
              </p:nvSpPr>
              <p:spPr>
                <a:xfrm>
                  <a:off x="1415264" y="5086700"/>
                  <a:ext cx="690739" cy="750602"/>
                </a:xfrm>
                <a:prstGeom prst="mathEqual">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Multiply 39"/>
                <p:cNvSpPr/>
                <p:nvPr/>
              </p:nvSpPr>
              <p:spPr>
                <a:xfrm>
                  <a:off x="1500205" y="5195301"/>
                  <a:ext cx="532946" cy="533400"/>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a:off x="5369560" y="767460"/>
                <a:ext cx="273708" cy="297429"/>
                <a:chOff x="1415264" y="5086700"/>
                <a:chExt cx="690739" cy="750602"/>
              </a:xfrm>
            </p:grpSpPr>
            <p:sp>
              <p:nvSpPr>
                <p:cNvPr id="37" name="Equal 36"/>
                <p:cNvSpPr/>
                <p:nvPr/>
              </p:nvSpPr>
              <p:spPr>
                <a:xfrm>
                  <a:off x="1415264" y="5086700"/>
                  <a:ext cx="690739" cy="750602"/>
                </a:xfrm>
                <a:prstGeom prst="mathEqual">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Multiply 37"/>
                <p:cNvSpPr/>
                <p:nvPr/>
              </p:nvSpPr>
              <p:spPr>
                <a:xfrm>
                  <a:off x="1500205" y="5195301"/>
                  <a:ext cx="532946" cy="533400"/>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 name="Rectangle 1"/>
          <p:cNvSpPr/>
          <p:nvPr/>
        </p:nvSpPr>
        <p:spPr>
          <a:xfrm>
            <a:off x="5267779" y="5014247"/>
            <a:ext cx="6096000" cy="1477328"/>
          </a:xfrm>
          <a:prstGeom prst="rect">
            <a:avLst/>
          </a:prstGeom>
          <a:solidFill>
            <a:srgbClr val="C00000"/>
          </a:solidFill>
        </p:spPr>
        <p:txBody>
          <a:bodyPr>
            <a:spAutoFit/>
          </a:bodyPr>
          <a:lstStyle/>
          <a:p>
            <a:r>
              <a:rPr lang="en-US" i="1" dirty="0">
                <a:solidFill>
                  <a:schemeClr val="bg1"/>
                </a:solidFill>
                <a:latin typeface="Palatino"/>
              </a:rPr>
              <a:t>And all the people gathered themselves together as one man into the street that was before the water gate; and they </a:t>
            </a:r>
            <a:r>
              <a:rPr lang="en-US" i="1" dirty="0" err="1">
                <a:solidFill>
                  <a:schemeClr val="bg1"/>
                </a:solidFill>
                <a:latin typeface="Palatino"/>
              </a:rPr>
              <a:t>spake</a:t>
            </a:r>
            <a:r>
              <a:rPr lang="en-US" i="1" dirty="0">
                <a:solidFill>
                  <a:schemeClr val="bg1"/>
                </a:solidFill>
                <a:latin typeface="Palatino"/>
              </a:rPr>
              <a:t> unto Ezra the scribe to bring the book of the law of Moses, which the </a:t>
            </a:r>
            <a:r>
              <a:rPr lang="en-US" i="1" cap="small" dirty="0">
                <a:solidFill>
                  <a:schemeClr val="bg1"/>
                </a:solidFill>
                <a:latin typeface="Palatino"/>
              </a:rPr>
              <a:t>Lord</a:t>
            </a:r>
            <a:r>
              <a:rPr lang="en-US" i="1" dirty="0">
                <a:solidFill>
                  <a:schemeClr val="bg1"/>
                </a:solidFill>
                <a:latin typeface="Palatino"/>
              </a:rPr>
              <a:t> had commanded to Israel.</a:t>
            </a:r>
          </a:p>
          <a:p>
            <a:r>
              <a:rPr lang="en-US" i="1" dirty="0">
                <a:solidFill>
                  <a:schemeClr val="bg1"/>
                </a:solidFill>
                <a:latin typeface="Palatino"/>
              </a:rPr>
              <a:t>Nehemiah 8:1</a:t>
            </a:r>
            <a:endParaRPr lang="en-US" i="1" dirty="0">
              <a:solidFill>
                <a:schemeClr val="bg1"/>
              </a:solidFill>
            </a:endParaRPr>
          </a:p>
        </p:txBody>
      </p:sp>
    </p:spTree>
    <p:extLst>
      <p:ext uri="{BB962C8B-B14F-4D97-AF65-F5344CB8AC3E}">
        <p14:creationId xmlns:p14="http://schemas.microsoft.com/office/powerpoint/2010/main" val="3824762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FAF76B-0D2A-4F6D-4E7D-49197CE81AC2}"/>
            </a:ext>
          </a:extLst>
        </p:cNvPr>
        <p:cNvGrpSpPr/>
        <p:nvPr/>
      </p:nvGrpSpPr>
      <p:grpSpPr>
        <a:xfrm>
          <a:off x="0" y="0"/>
          <a:ext cx="0" cy="0"/>
          <a:chOff x="0" y="0"/>
          <a:chExt cx="0" cy="0"/>
        </a:xfrm>
      </p:grpSpPr>
      <p:pic>
        <p:nvPicPr>
          <p:cNvPr id="3" name="Picture 2" descr="https://wallpaperscraft.com/image/wall_brick_background_light_surface_50835_2048x2048.jpg">
            <a:extLst>
              <a:ext uri="{FF2B5EF4-FFF2-40B4-BE49-F238E27FC236}">
                <a16:creationId xmlns:a16="http://schemas.microsoft.com/office/drawing/2014/main" id="{D97C0DD2-8C31-1369-67CC-1B070BB24C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888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647A9AA-16DA-B7DB-B732-539A4300D4B9}"/>
              </a:ext>
            </a:extLst>
          </p:cNvPr>
          <p:cNvSpPr txBox="1"/>
          <p:nvPr/>
        </p:nvSpPr>
        <p:spPr>
          <a:xfrm>
            <a:off x="119742" y="98954"/>
            <a:ext cx="11985171" cy="830997"/>
          </a:xfrm>
          <a:prstGeom prst="rect">
            <a:avLst/>
          </a:prstGeom>
          <a:solidFill>
            <a:srgbClr val="FFE89F"/>
          </a:solidFill>
        </p:spPr>
        <p:txBody>
          <a:bodyPr wrap="square" rtlCol="0">
            <a:spAutoFit/>
          </a:bodyPr>
          <a:lstStyle/>
          <a:p>
            <a:pPr algn="ctr"/>
            <a:r>
              <a:rPr lang="en-US" sz="4800" dirty="0">
                <a:latin typeface="Calibri" panose="020F0502020204030204" pitchFamily="34" charset="0"/>
              </a:rPr>
              <a:t>The Power of Fasting and Prayer</a:t>
            </a:r>
          </a:p>
        </p:txBody>
      </p:sp>
      <p:sp>
        <p:nvSpPr>
          <p:cNvPr id="2" name="Rectangle 1">
            <a:extLst>
              <a:ext uri="{FF2B5EF4-FFF2-40B4-BE49-F238E27FC236}">
                <a16:creationId xmlns:a16="http://schemas.microsoft.com/office/drawing/2014/main" id="{DA72776E-7D69-1B27-DE4A-283B99C82CB3}"/>
              </a:ext>
            </a:extLst>
          </p:cNvPr>
          <p:cNvSpPr/>
          <p:nvPr/>
        </p:nvSpPr>
        <p:spPr>
          <a:xfrm>
            <a:off x="494962" y="1028905"/>
            <a:ext cx="5318010" cy="2246769"/>
          </a:xfrm>
          <a:prstGeom prst="rect">
            <a:avLst/>
          </a:prstGeom>
          <a:solidFill>
            <a:srgbClr val="FFE89F"/>
          </a:solidFill>
        </p:spPr>
        <p:txBody>
          <a:bodyPr wrap="square">
            <a:spAutoFit/>
          </a:bodyPr>
          <a:lstStyle/>
          <a:p>
            <a:r>
              <a:rPr lang="en-US" sz="2000" dirty="0">
                <a:latin typeface="Calibri" panose="020F0502020204030204" pitchFamily="34" charset="0"/>
                <a:cs typeface="Calibri" panose="020F0502020204030204" pitchFamily="34" charset="0"/>
              </a:rPr>
              <a:t>More than 60 years after the completion of the temple in Jerusalem, King Artaxerxes of Persia sent a Jewish scribe named Ezra to Jerusalem to appoint government leaders and present an offering to beautify the temple. Seeking the Lord’s guidance and protection, Ezra decided that he and his people should fast and pray.</a:t>
            </a:r>
          </a:p>
        </p:txBody>
      </p:sp>
      <p:sp>
        <p:nvSpPr>
          <p:cNvPr id="7" name="Rectangle 6">
            <a:extLst>
              <a:ext uri="{FF2B5EF4-FFF2-40B4-BE49-F238E27FC236}">
                <a16:creationId xmlns:a16="http://schemas.microsoft.com/office/drawing/2014/main" id="{60D56F60-D6BF-763B-D56F-B7CC92327D91}"/>
              </a:ext>
            </a:extLst>
          </p:cNvPr>
          <p:cNvSpPr/>
          <p:nvPr/>
        </p:nvSpPr>
        <p:spPr>
          <a:xfrm>
            <a:off x="119742" y="6436768"/>
            <a:ext cx="2324878" cy="369332"/>
          </a:xfrm>
          <a:prstGeom prst="rect">
            <a:avLst/>
          </a:prstGeom>
          <a:solidFill>
            <a:srgbClr val="FFE89F"/>
          </a:solidFill>
        </p:spPr>
        <p:txBody>
          <a:bodyPr wrap="square">
            <a:spAutoFit/>
          </a:bodyPr>
          <a:lstStyle/>
          <a:p>
            <a:r>
              <a:rPr lang="en-US" dirty="0">
                <a:latin typeface="Calibri" panose="020F0502020204030204" pitchFamily="34" charset="0"/>
              </a:rPr>
              <a:t>Ezra 7:25; 8:21,23,31</a:t>
            </a:r>
          </a:p>
        </p:txBody>
      </p:sp>
      <p:sp>
        <p:nvSpPr>
          <p:cNvPr id="4" name="Rectangle 3">
            <a:extLst>
              <a:ext uri="{FF2B5EF4-FFF2-40B4-BE49-F238E27FC236}">
                <a16:creationId xmlns:a16="http://schemas.microsoft.com/office/drawing/2014/main" id="{9D9C4976-6CE8-B533-AA1C-32CC0C75FAA7}"/>
              </a:ext>
            </a:extLst>
          </p:cNvPr>
          <p:cNvSpPr/>
          <p:nvPr/>
        </p:nvSpPr>
        <p:spPr>
          <a:xfrm>
            <a:off x="5812972" y="3558020"/>
            <a:ext cx="6096000" cy="3139321"/>
          </a:xfrm>
          <a:prstGeom prst="rect">
            <a:avLst/>
          </a:prstGeom>
          <a:solidFill>
            <a:srgbClr val="C00000"/>
          </a:solidFill>
        </p:spPr>
        <p:txBody>
          <a:bodyPr>
            <a:spAutoFit/>
          </a:bodyPr>
          <a:lstStyle/>
          <a:p>
            <a:pPr fontAlgn="base"/>
            <a:r>
              <a:rPr lang="en-US" b="1" i="1" dirty="0">
                <a:solidFill>
                  <a:srgbClr val="FFFF00"/>
                </a:solidFill>
                <a:latin typeface="Calibri" panose="020F0502020204030204" pitchFamily="34" charset="0"/>
                <a:cs typeface="Calibri" panose="020F0502020204030204" pitchFamily="34" charset="0"/>
              </a:rPr>
              <a:t>Then I proclaimed a fast there, at the river of Ahava, that we might afflict ourselves before our God, to seek of him a right way for us, and for our little ones, and for all our substance.</a:t>
            </a:r>
          </a:p>
          <a:p>
            <a:pPr fontAlgn="base"/>
            <a:endParaRPr lang="en-US" b="1" i="1" dirty="0">
              <a:solidFill>
                <a:srgbClr val="FFFF00"/>
              </a:solidFill>
              <a:latin typeface="Calibri" panose="020F0502020204030204" pitchFamily="34" charset="0"/>
              <a:cs typeface="Calibri" panose="020F0502020204030204" pitchFamily="34" charset="0"/>
            </a:endParaRPr>
          </a:p>
          <a:p>
            <a:pPr fontAlgn="base"/>
            <a:r>
              <a:rPr lang="en-US" b="1" i="1" dirty="0">
                <a:solidFill>
                  <a:srgbClr val="FFFF00"/>
                </a:solidFill>
                <a:latin typeface="Calibri" panose="020F0502020204030204" pitchFamily="34" charset="0"/>
                <a:cs typeface="Calibri" panose="020F0502020204030204" pitchFamily="34" charset="0"/>
              </a:rPr>
              <a:t>So we fasted and besought our God for this: and he was entreated of us.</a:t>
            </a:r>
          </a:p>
          <a:p>
            <a:pPr fontAlgn="base"/>
            <a:endParaRPr lang="en-US" b="1" i="1" dirty="0">
              <a:solidFill>
                <a:srgbClr val="FFFF00"/>
              </a:solidFill>
              <a:latin typeface="Calibri" panose="020F0502020204030204" pitchFamily="34" charset="0"/>
              <a:cs typeface="Calibri" panose="020F0502020204030204" pitchFamily="34" charset="0"/>
            </a:endParaRPr>
          </a:p>
          <a:p>
            <a:pPr fontAlgn="base"/>
            <a:r>
              <a:rPr lang="en-US" b="1" i="1" dirty="0">
                <a:solidFill>
                  <a:srgbClr val="FFFF00"/>
                </a:solidFill>
                <a:latin typeface="Calibri" panose="020F0502020204030204" pitchFamily="34" charset="0"/>
                <a:cs typeface="Calibri" panose="020F0502020204030204" pitchFamily="34" charset="0"/>
              </a:rPr>
              <a:t>Then we departed from the river of Ahava on the twelfth day of the first month, to go unto Jerusalem: and the hand of our God was upon us, and he delivered us from the hand of the enemy, and of such as lay in wait by the way.</a:t>
            </a:r>
          </a:p>
        </p:txBody>
      </p:sp>
      <p:pic>
        <p:nvPicPr>
          <p:cNvPr id="8" name="Picture 7">
            <a:extLst>
              <a:ext uri="{FF2B5EF4-FFF2-40B4-BE49-F238E27FC236}">
                <a16:creationId xmlns:a16="http://schemas.microsoft.com/office/drawing/2014/main" id="{C73FA18D-9D5A-6B17-1D0C-E4CAC8068308}"/>
              </a:ext>
            </a:extLst>
          </p:cNvPr>
          <p:cNvPicPr>
            <a:picLocks noChangeAspect="1"/>
          </p:cNvPicPr>
          <p:nvPr/>
        </p:nvPicPr>
        <p:blipFill>
          <a:blip r:embed="rId3"/>
          <a:stretch>
            <a:fillRect/>
          </a:stretch>
        </p:blipFill>
        <p:spPr>
          <a:xfrm>
            <a:off x="720825" y="3374628"/>
            <a:ext cx="4866284" cy="2911015"/>
          </a:xfrm>
          <a:prstGeom prst="rect">
            <a:avLst/>
          </a:prstGeom>
        </p:spPr>
      </p:pic>
    </p:spTree>
    <p:extLst>
      <p:ext uri="{BB962C8B-B14F-4D97-AF65-F5344CB8AC3E}">
        <p14:creationId xmlns:p14="http://schemas.microsoft.com/office/powerpoint/2010/main" val="3704514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allpaperscraft.com/image/wall_brick_background_light_surface_50835_2048x204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888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602463" y="146579"/>
            <a:ext cx="9322051" cy="830997"/>
          </a:xfrm>
          <a:prstGeom prst="rect">
            <a:avLst/>
          </a:prstGeom>
          <a:solidFill>
            <a:srgbClr val="FFE89F"/>
          </a:solidFill>
        </p:spPr>
        <p:txBody>
          <a:bodyPr wrap="square" rtlCol="0">
            <a:spAutoFit/>
          </a:bodyPr>
          <a:lstStyle/>
          <a:p>
            <a:pPr algn="ctr"/>
            <a:r>
              <a:rPr lang="en-US" sz="2400" dirty="0"/>
              <a:t>Why didn’t Ezra ask the king for a military escort from Babylon to Jerusalem? </a:t>
            </a:r>
          </a:p>
        </p:txBody>
      </p:sp>
      <p:sp>
        <p:nvSpPr>
          <p:cNvPr id="63" name="TextBox 62"/>
          <p:cNvSpPr txBox="1"/>
          <p:nvPr/>
        </p:nvSpPr>
        <p:spPr>
          <a:xfrm>
            <a:off x="187966" y="6396625"/>
            <a:ext cx="1233428" cy="369332"/>
          </a:xfrm>
          <a:prstGeom prst="rect">
            <a:avLst/>
          </a:prstGeom>
          <a:solidFill>
            <a:srgbClr val="FFE89F"/>
          </a:solidFill>
        </p:spPr>
        <p:txBody>
          <a:bodyPr wrap="square" rtlCol="0">
            <a:spAutoFit/>
          </a:bodyPr>
          <a:lstStyle/>
          <a:p>
            <a:r>
              <a:rPr lang="en-US" dirty="0"/>
              <a:t>Ezra 8:22</a:t>
            </a:r>
          </a:p>
        </p:txBody>
      </p:sp>
      <p:sp>
        <p:nvSpPr>
          <p:cNvPr id="2" name="Rectangle 1"/>
          <p:cNvSpPr/>
          <p:nvPr/>
        </p:nvSpPr>
        <p:spPr>
          <a:xfrm>
            <a:off x="422495" y="1443987"/>
            <a:ext cx="6096000" cy="646331"/>
          </a:xfrm>
          <a:prstGeom prst="rect">
            <a:avLst/>
          </a:prstGeom>
          <a:solidFill>
            <a:srgbClr val="C00000"/>
          </a:solidFill>
        </p:spPr>
        <p:txBody>
          <a:bodyPr>
            <a:spAutoFit/>
          </a:bodyPr>
          <a:lstStyle/>
          <a:p>
            <a:r>
              <a:rPr lang="en-US" dirty="0">
                <a:solidFill>
                  <a:schemeClr val="bg1"/>
                </a:solidFill>
              </a:rPr>
              <a:t>Ezra had testified to the king that God’s hand would be upon all those who seek Him. </a:t>
            </a:r>
          </a:p>
        </p:txBody>
      </p:sp>
      <p:pic>
        <p:nvPicPr>
          <p:cNvPr id="11268" name="Picture 4" descr="http://cornerstonechurch.co.za/wp-content/uploads/2015/10/Tapestries-Cyrus-on-the-throne-cropped-660x321.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9564" y="2644629"/>
            <a:ext cx="6286500" cy="3057526"/>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7575739" y="5101991"/>
            <a:ext cx="3819053" cy="1200329"/>
          </a:xfrm>
          <a:prstGeom prst="rect">
            <a:avLst/>
          </a:prstGeom>
          <a:solidFill>
            <a:srgbClr val="C00000"/>
          </a:solidFill>
        </p:spPr>
        <p:txBody>
          <a:bodyPr wrap="square">
            <a:spAutoFit/>
          </a:bodyPr>
          <a:lstStyle/>
          <a:p>
            <a:r>
              <a:rPr lang="en-US" dirty="0">
                <a:solidFill>
                  <a:schemeClr val="bg1"/>
                </a:solidFill>
              </a:rPr>
              <a:t>Ezra was unwilling to ask the king for an escort because he was concerned that the king would then question Ezra’s words</a:t>
            </a:r>
          </a:p>
        </p:txBody>
      </p:sp>
    </p:spTree>
    <p:extLst>
      <p:ext uri="{BB962C8B-B14F-4D97-AF65-F5344CB8AC3E}">
        <p14:creationId xmlns:p14="http://schemas.microsoft.com/office/powerpoint/2010/main" val="3301399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allpaperscraft.com/image/wall_brick_background_light_surface_50835_2048x204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888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482758" y="111049"/>
            <a:ext cx="9226484" cy="769441"/>
          </a:xfrm>
          <a:prstGeom prst="rect">
            <a:avLst/>
          </a:prstGeom>
          <a:solidFill>
            <a:srgbClr val="FFE89F"/>
          </a:solidFill>
        </p:spPr>
        <p:txBody>
          <a:bodyPr wrap="square" rtlCol="0">
            <a:spAutoFit/>
          </a:bodyPr>
          <a:lstStyle/>
          <a:p>
            <a:pPr algn="ctr"/>
            <a:r>
              <a:rPr lang="en-US" sz="4400" dirty="0"/>
              <a:t>At the River Ahava</a:t>
            </a:r>
          </a:p>
        </p:txBody>
      </p:sp>
      <p:sp>
        <p:nvSpPr>
          <p:cNvPr id="63" name="TextBox 62"/>
          <p:cNvSpPr txBox="1"/>
          <p:nvPr/>
        </p:nvSpPr>
        <p:spPr>
          <a:xfrm>
            <a:off x="187966" y="6396625"/>
            <a:ext cx="1667994" cy="369332"/>
          </a:xfrm>
          <a:prstGeom prst="rect">
            <a:avLst/>
          </a:prstGeom>
          <a:solidFill>
            <a:srgbClr val="FFE89F"/>
          </a:solidFill>
        </p:spPr>
        <p:txBody>
          <a:bodyPr wrap="square" rtlCol="0">
            <a:spAutoFit/>
          </a:bodyPr>
          <a:lstStyle/>
          <a:p>
            <a:r>
              <a:rPr lang="en-US" dirty="0"/>
              <a:t>Ezra 8:24-32</a:t>
            </a:r>
          </a:p>
        </p:txBody>
      </p:sp>
      <p:sp>
        <p:nvSpPr>
          <p:cNvPr id="2" name="Rectangle 1"/>
          <p:cNvSpPr/>
          <p:nvPr/>
        </p:nvSpPr>
        <p:spPr>
          <a:xfrm>
            <a:off x="5066923" y="1893105"/>
            <a:ext cx="6096000" cy="646331"/>
          </a:xfrm>
          <a:prstGeom prst="rect">
            <a:avLst/>
          </a:prstGeom>
          <a:solidFill>
            <a:srgbClr val="C00000"/>
          </a:solidFill>
        </p:spPr>
        <p:txBody>
          <a:bodyPr>
            <a:spAutoFit/>
          </a:bodyPr>
          <a:lstStyle/>
          <a:p>
            <a:r>
              <a:rPr lang="en-US" dirty="0">
                <a:solidFill>
                  <a:schemeClr val="bg1"/>
                </a:solidFill>
              </a:rPr>
              <a:t>Ezra divided the treasure among several people and gave them charge to deliver it safely to Jerusalem.</a:t>
            </a:r>
          </a:p>
        </p:txBody>
      </p:sp>
      <p:sp>
        <p:nvSpPr>
          <p:cNvPr id="3" name="Rectangle 2"/>
          <p:cNvSpPr/>
          <p:nvPr/>
        </p:nvSpPr>
        <p:spPr>
          <a:xfrm>
            <a:off x="5174176" y="3246181"/>
            <a:ext cx="4473212" cy="369332"/>
          </a:xfrm>
          <a:prstGeom prst="rect">
            <a:avLst/>
          </a:prstGeom>
          <a:solidFill>
            <a:srgbClr val="0070C0"/>
          </a:solidFill>
        </p:spPr>
        <p:txBody>
          <a:bodyPr wrap="none">
            <a:spAutoFit/>
          </a:bodyPr>
          <a:lstStyle/>
          <a:p>
            <a:r>
              <a:rPr lang="en-US" dirty="0">
                <a:solidFill>
                  <a:schemeClr val="bg1"/>
                </a:solidFill>
                <a:latin typeface="Calibri" panose="020F0502020204030204" pitchFamily="34" charset="0"/>
              </a:rPr>
              <a:t>“enemy” and “such as lay in wait by the way” </a:t>
            </a:r>
            <a:endParaRPr lang="en-US" dirty="0">
              <a:solidFill>
                <a:schemeClr val="bg1"/>
              </a:solidFill>
            </a:endParaRPr>
          </a:p>
        </p:txBody>
      </p:sp>
      <p:grpSp>
        <p:nvGrpSpPr>
          <p:cNvPr id="10" name="Group 9"/>
          <p:cNvGrpSpPr/>
          <p:nvPr/>
        </p:nvGrpSpPr>
        <p:grpSpPr>
          <a:xfrm>
            <a:off x="6096000" y="3960208"/>
            <a:ext cx="3690557" cy="2720435"/>
            <a:chOff x="228600" y="381000"/>
            <a:chExt cx="3505068" cy="2501531"/>
          </a:xfrm>
        </p:grpSpPr>
        <p:grpSp>
          <p:nvGrpSpPr>
            <p:cNvPr id="12" name="Group 11"/>
            <p:cNvGrpSpPr/>
            <p:nvPr/>
          </p:nvGrpSpPr>
          <p:grpSpPr>
            <a:xfrm>
              <a:off x="228600" y="381000"/>
              <a:ext cx="3505068" cy="2501531"/>
              <a:chOff x="534986" y="381000"/>
              <a:chExt cx="2637111" cy="2501531"/>
            </a:xfrm>
          </p:grpSpPr>
          <p:sp>
            <p:nvSpPr>
              <p:cNvPr id="14" name="Rectangle 13"/>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p:cNvGrpSpPr/>
              <p:nvPr/>
            </p:nvGrpSpPr>
            <p:grpSpPr>
              <a:xfrm>
                <a:off x="534986" y="384805"/>
                <a:ext cx="457200" cy="2497726"/>
                <a:chOff x="533400" y="381000"/>
                <a:chExt cx="457200" cy="2497726"/>
              </a:xfrm>
            </p:grpSpPr>
            <p:sp>
              <p:nvSpPr>
                <p:cNvPr id="21" name="Oval 20"/>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2714897" y="381000"/>
                <a:ext cx="457200" cy="2497726"/>
                <a:chOff x="2714897" y="457200"/>
                <a:chExt cx="457200" cy="2497726"/>
              </a:xfrm>
            </p:grpSpPr>
            <p:sp>
              <p:nvSpPr>
                <p:cNvPr id="17" name="Oval 16"/>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 name="Rectangle 12"/>
            <p:cNvSpPr/>
            <p:nvPr/>
          </p:nvSpPr>
          <p:spPr>
            <a:xfrm>
              <a:off x="842492" y="1167252"/>
              <a:ext cx="2293346" cy="990538"/>
            </a:xfrm>
            <a:prstGeom prst="rect">
              <a:avLst/>
            </a:prstGeom>
          </p:spPr>
          <p:txBody>
            <a:bodyPr wrap="square">
              <a:spAutoFit/>
            </a:bodyPr>
            <a:lstStyle/>
            <a:p>
              <a:pPr algn="ctr"/>
              <a:r>
                <a:rPr lang="en-US" sz="1600" b="1" dirty="0"/>
                <a:t>If we fast and pray, we can receive the Lord’s help with challenges we face</a:t>
              </a:r>
              <a:endParaRPr lang="en-US" sz="1600" i="1" dirty="0"/>
            </a:p>
          </p:txBody>
        </p:sp>
      </p:grpSp>
      <p:sp>
        <p:nvSpPr>
          <p:cNvPr id="4" name="Rectangle 3"/>
          <p:cNvSpPr/>
          <p:nvPr/>
        </p:nvSpPr>
        <p:spPr>
          <a:xfrm>
            <a:off x="1602463" y="1275749"/>
            <a:ext cx="7879090" cy="369332"/>
          </a:xfrm>
          <a:prstGeom prst="rect">
            <a:avLst/>
          </a:prstGeom>
          <a:solidFill>
            <a:srgbClr val="FFE89F"/>
          </a:solidFill>
        </p:spPr>
        <p:txBody>
          <a:bodyPr wrap="square">
            <a:spAutoFit/>
          </a:bodyPr>
          <a:lstStyle/>
          <a:p>
            <a:r>
              <a:rPr lang="en-US" i="1" dirty="0">
                <a:solidFill>
                  <a:srgbClr val="333333"/>
                </a:solidFill>
                <a:latin typeface="Palatino"/>
              </a:rPr>
              <a:t>So we fasted and besought our God for this: and he was entreated of us.</a:t>
            </a:r>
            <a:endParaRPr lang="en-US" i="1" dirty="0"/>
          </a:p>
        </p:txBody>
      </p:sp>
      <p:pic>
        <p:nvPicPr>
          <p:cNvPr id="7" name="Picture 6">
            <a:extLst>
              <a:ext uri="{FF2B5EF4-FFF2-40B4-BE49-F238E27FC236}">
                <a16:creationId xmlns:a16="http://schemas.microsoft.com/office/drawing/2014/main" id="{04D4B6E1-4560-30F4-5BE0-B6FD623D94F6}"/>
              </a:ext>
            </a:extLst>
          </p:cNvPr>
          <p:cNvPicPr>
            <a:picLocks noChangeAspect="1"/>
          </p:cNvPicPr>
          <p:nvPr/>
        </p:nvPicPr>
        <p:blipFill>
          <a:blip r:embed="rId3"/>
          <a:stretch>
            <a:fillRect/>
          </a:stretch>
        </p:blipFill>
        <p:spPr>
          <a:xfrm>
            <a:off x="1090731" y="2157165"/>
            <a:ext cx="3639291" cy="3606086"/>
          </a:xfrm>
          <a:prstGeom prst="rect">
            <a:avLst/>
          </a:prstGeom>
        </p:spPr>
      </p:pic>
    </p:spTree>
    <p:extLst>
      <p:ext uri="{BB962C8B-B14F-4D97-AF65-F5344CB8AC3E}">
        <p14:creationId xmlns:p14="http://schemas.microsoft.com/office/powerpoint/2010/main" val="552493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allpaperscraft.com/image/wall_brick_background_light_surface_50835_2048x204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888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602463" y="146579"/>
            <a:ext cx="9322051" cy="1015663"/>
          </a:xfrm>
          <a:prstGeom prst="rect">
            <a:avLst/>
          </a:prstGeom>
          <a:solidFill>
            <a:srgbClr val="FFE89F"/>
          </a:solidFill>
        </p:spPr>
        <p:txBody>
          <a:bodyPr wrap="square" rtlCol="0">
            <a:spAutoFit/>
          </a:bodyPr>
          <a:lstStyle/>
          <a:p>
            <a:pPr algn="ctr"/>
            <a:r>
              <a:rPr lang="en-US" sz="6000" dirty="0"/>
              <a:t>The Sins of the People</a:t>
            </a:r>
          </a:p>
        </p:txBody>
      </p:sp>
      <p:sp>
        <p:nvSpPr>
          <p:cNvPr id="63" name="TextBox 62"/>
          <p:cNvSpPr txBox="1"/>
          <p:nvPr/>
        </p:nvSpPr>
        <p:spPr>
          <a:xfrm>
            <a:off x="187966" y="6396625"/>
            <a:ext cx="1667994" cy="369332"/>
          </a:xfrm>
          <a:prstGeom prst="rect">
            <a:avLst/>
          </a:prstGeom>
          <a:solidFill>
            <a:srgbClr val="FFE89F"/>
          </a:solidFill>
        </p:spPr>
        <p:txBody>
          <a:bodyPr wrap="square" rtlCol="0">
            <a:spAutoFit/>
          </a:bodyPr>
          <a:lstStyle/>
          <a:p>
            <a:r>
              <a:rPr lang="en-US" dirty="0"/>
              <a:t>Ezra 9</a:t>
            </a:r>
          </a:p>
        </p:txBody>
      </p:sp>
      <p:sp>
        <p:nvSpPr>
          <p:cNvPr id="2" name="Rectangle 1"/>
          <p:cNvSpPr/>
          <p:nvPr/>
        </p:nvSpPr>
        <p:spPr>
          <a:xfrm>
            <a:off x="3331674" y="1318312"/>
            <a:ext cx="4789285" cy="5078313"/>
          </a:xfrm>
          <a:prstGeom prst="rect">
            <a:avLst/>
          </a:prstGeom>
          <a:solidFill>
            <a:srgbClr val="C00000"/>
          </a:solidFill>
        </p:spPr>
        <p:txBody>
          <a:bodyPr wrap="square">
            <a:spAutoFit/>
          </a:bodyPr>
          <a:lstStyle/>
          <a:p>
            <a:r>
              <a:rPr lang="en-US" dirty="0">
                <a:solidFill>
                  <a:schemeClr val="bg1"/>
                </a:solidFill>
              </a:rPr>
              <a:t>Shortly after Ezra arrived in Jerusalem, he commenced his priestly duties of putting affairs in order. </a:t>
            </a:r>
          </a:p>
          <a:p>
            <a:endParaRPr lang="en-US" dirty="0">
              <a:solidFill>
                <a:schemeClr val="bg1"/>
              </a:solidFill>
            </a:endParaRPr>
          </a:p>
          <a:p>
            <a:r>
              <a:rPr lang="en-US" dirty="0">
                <a:solidFill>
                  <a:schemeClr val="bg1"/>
                </a:solidFill>
              </a:rPr>
              <a:t>The priests and Levites in Jerusalem had allowed the temple service to seriously deteriorate. </a:t>
            </a:r>
          </a:p>
          <a:p>
            <a:endParaRPr lang="en-US" dirty="0">
              <a:solidFill>
                <a:schemeClr val="bg1"/>
              </a:solidFill>
            </a:endParaRPr>
          </a:p>
          <a:p>
            <a:r>
              <a:rPr lang="en-US" dirty="0">
                <a:solidFill>
                  <a:schemeClr val="bg1"/>
                </a:solidFill>
              </a:rPr>
              <a:t>Many of them had gone out to make a living because the temple was not supported sufficiently to allow them to serve full time. </a:t>
            </a:r>
          </a:p>
          <a:p>
            <a:endParaRPr lang="en-US" dirty="0">
              <a:solidFill>
                <a:schemeClr val="bg1"/>
              </a:solidFill>
            </a:endParaRPr>
          </a:p>
          <a:p>
            <a:r>
              <a:rPr lang="en-US" dirty="0">
                <a:solidFill>
                  <a:schemeClr val="bg1"/>
                </a:solidFill>
              </a:rPr>
              <a:t>Some of them had even taken wives of the pagan nations, as had many other Jewish citizens. </a:t>
            </a:r>
          </a:p>
          <a:p>
            <a:endParaRPr lang="en-US" dirty="0">
              <a:solidFill>
                <a:schemeClr val="bg1"/>
              </a:solidFill>
            </a:endParaRPr>
          </a:p>
          <a:p>
            <a:r>
              <a:rPr lang="en-US" dirty="0">
                <a:solidFill>
                  <a:schemeClr val="bg1"/>
                </a:solidFill>
              </a:rPr>
              <a:t>All of this horrified Ezra and many of the faithful who had told him of the problem. (5)</a:t>
            </a:r>
          </a:p>
        </p:txBody>
      </p:sp>
      <p:pic>
        <p:nvPicPr>
          <p:cNvPr id="26" name="Picture 2" descr="http://orcministries.files.wordpress.com/2013/05/dedication_of_temple_1407-9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52424" y="1607690"/>
            <a:ext cx="3008110" cy="432415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AE97A30C-9130-C5AD-61F8-99F79347AEF2}"/>
              </a:ext>
            </a:extLst>
          </p:cNvPr>
          <p:cNvPicPr>
            <a:picLocks noChangeAspect="1"/>
          </p:cNvPicPr>
          <p:nvPr/>
        </p:nvPicPr>
        <p:blipFill>
          <a:blip r:embed="rId4"/>
          <a:stretch>
            <a:fillRect/>
          </a:stretch>
        </p:blipFill>
        <p:spPr>
          <a:xfrm>
            <a:off x="348963" y="2090362"/>
            <a:ext cx="2633749" cy="3237706"/>
          </a:xfrm>
          <a:prstGeom prst="rect">
            <a:avLst/>
          </a:prstGeom>
        </p:spPr>
      </p:pic>
    </p:spTree>
    <p:extLst>
      <p:ext uri="{BB962C8B-B14F-4D97-AF65-F5344CB8AC3E}">
        <p14:creationId xmlns:p14="http://schemas.microsoft.com/office/powerpoint/2010/main" val="904054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allpaperscraft.com/image/wall_brick_background_light_surface_50835_2048x204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888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602463" y="146579"/>
            <a:ext cx="9322051" cy="830997"/>
          </a:xfrm>
          <a:prstGeom prst="rect">
            <a:avLst/>
          </a:prstGeom>
          <a:solidFill>
            <a:srgbClr val="FFE89F"/>
          </a:solidFill>
        </p:spPr>
        <p:txBody>
          <a:bodyPr wrap="square" rtlCol="0">
            <a:spAutoFit/>
          </a:bodyPr>
          <a:lstStyle/>
          <a:p>
            <a:pPr algn="ctr"/>
            <a:r>
              <a:rPr lang="en-US" sz="4800" dirty="0"/>
              <a:t>Put Away Your Wives</a:t>
            </a:r>
          </a:p>
        </p:txBody>
      </p:sp>
      <p:sp>
        <p:nvSpPr>
          <p:cNvPr id="63" name="TextBox 62"/>
          <p:cNvSpPr txBox="1"/>
          <p:nvPr/>
        </p:nvSpPr>
        <p:spPr>
          <a:xfrm>
            <a:off x="187966" y="6396625"/>
            <a:ext cx="1667994" cy="369332"/>
          </a:xfrm>
          <a:prstGeom prst="rect">
            <a:avLst/>
          </a:prstGeom>
          <a:solidFill>
            <a:srgbClr val="FFE89F"/>
          </a:solidFill>
        </p:spPr>
        <p:txBody>
          <a:bodyPr wrap="square" rtlCol="0">
            <a:spAutoFit/>
          </a:bodyPr>
          <a:lstStyle/>
          <a:p>
            <a:r>
              <a:rPr lang="en-US" dirty="0"/>
              <a:t>Ezra 10:19</a:t>
            </a:r>
          </a:p>
        </p:txBody>
      </p:sp>
      <p:sp>
        <p:nvSpPr>
          <p:cNvPr id="2" name="Rectangle 1"/>
          <p:cNvSpPr/>
          <p:nvPr/>
        </p:nvSpPr>
        <p:spPr>
          <a:xfrm>
            <a:off x="301225" y="3385064"/>
            <a:ext cx="4789285" cy="923330"/>
          </a:xfrm>
          <a:prstGeom prst="rect">
            <a:avLst/>
          </a:prstGeom>
          <a:solidFill>
            <a:srgbClr val="C00000"/>
          </a:solidFill>
        </p:spPr>
        <p:txBody>
          <a:bodyPr wrap="square">
            <a:spAutoFit/>
          </a:bodyPr>
          <a:lstStyle/>
          <a:p>
            <a:r>
              <a:rPr lang="en-US" dirty="0">
                <a:solidFill>
                  <a:schemeClr val="bg1"/>
                </a:solidFill>
              </a:rPr>
              <a:t>Ezra called for all of the Israelites living throughout Judah to meet together at Jerusalem in three days.</a:t>
            </a:r>
          </a:p>
        </p:txBody>
      </p:sp>
      <p:sp>
        <p:nvSpPr>
          <p:cNvPr id="3" name="Rectangle 2"/>
          <p:cNvSpPr/>
          <p:nvPr/>
        </p:nvSpPr>
        <p:spPr>
          <a:xfrm>
            <a:off x="9420844" y="1680117"/>
            <a:ext cx="2659068" cy="2031325"/>
          </a:xfrm>
          <a:prstGeom prst="rect">
            <a:avLst/>
          </a:prstGeom>
          <a:solidFill>
            <a:srgbClr val="0070C0"/>
          </a:solidFill>
        </p:spPr>
        <p:txBody>
          <a:bodyPr wrap="square">
            <a:spAutoFit/>
          </a:bodyPr>
          <a:lstStyle/>
          <a:p>
            <a:r>
              <a:rPr lang="en-US" dirty="0">
                <a:solidFill>
                  <a:schemeClr val="bg1"/>
                </a:solidFill>
                <a:latin typeface="Calibri" panose="020F0502020204030204" pitchFamily="34" charset="0"/>
              </a:rPr>
              <a:t>Ezra told them that they needed to confess their sins and separate themselves from their “strange wives’ who worshipped idols (see *notes)</a:t>
            </a:r>
            <a:endParaRPr lang="en-US" dirty="0">
              <a:solidFill>
                <a:schemeClr val="bg1"/>
              </a:solidFill>
            </a:endParaRPr>
          </a:p>
        </p:txBody>
      </p:sp>
      <p:sp>
        <p:nvSpPr>
          <p:cNvPr id="4" name="Rectangle 3"/>
          <p:cNvSpPr/>
          <p:nvPr/>
        </p:nvSpPr>
        <p:spPr>
          <a:xfrm>
            <a:off x="2594771" y="4739293"/>
            <a:ext cx="4194773" cy="646331"/>
          </a:xfrm>
          <a:prstGeom prst="rect">
            <a:avLst/>
          </a:prstGeom>
          <a:solidFill>
            <a:srgbClr val="FFE89F"/>
          </a:solidFill>
        </p:spPr>
        <p:txBody>
          <a:bodyPr wrap="square">
            <a:spAutoFit/>
          </a:bodyPr>
          <a:lstStyle/>
          <a:p>
            <a:r>
              <a:rPr lang="en-US" dirty="0">
                <a:latin typeface="Calibri" panose="020F0502020204030204" pitchFamily="34" charset="0"/>
              </a:rPr>
              <a:t>And they gave their promise that they would put away their wives</a:t>
            </a:r>
            <a:endParaRPr lang="en-US" dirty="0"/>
          </a:p>
        </p:txBody>
      </p:sp>
      <p:sp>
        <p:nvSpPr>
          <p:cNvPr id="5" name="Rectangle 4"/>
          <p:cNvSpPr/>
          <p:nvPr/>
        </p:nvSpPr>
        <p:spPr>
          <a:xfrm>
            <a:off x="5090510" y="6071104"/>
            <a:ext cx="6989402" cy="646331"/>
          </a:xfrm>
          <a:prstGeom prst="rect">
            <a:avLst/>
          </a:prstGeom>
          <a:solidFill>
            <a:srgbClr val="C00000"/>
          </a:solidFill>
        </p:spPr>
        <p:txBody>
          <a:bodyPr wrap="square">
            <a:spAutoFit/>
          </a:bodyPr>
          <a:lstStyle/>
          <a:p>
            <a:r>
              <a:rPr lang="en-US" i="1" dirty="0">
                <a:solidFill>
                  <a:schemeClr val="bg1"/>
                </a:solidFill>
                <a:latin typeface="Palatino"/>
              </a:rPr>
              <a:t>And they gave their hands that they would put away their wives; and being guilty, they offered a ram of the flock for their trespass.</a:t>
            </a:r>
            <a:endParaRPr lang="en-US" i="1" dirty="0">
              <a:solidFill>
                <a:schemeClr val="bg1"/>
              </a:solidFill>
            </a:endParaRPr>
          </a:p>
        </p:txBody>
      </p:sp>
      <p:pic>
        <p:nvPicPr>
          <p:cNvPr id="14338" name="Picture 2" descr="http://www.allsaintsepiscopalofselinsgrove.com/wp-content/uploads/Ruth-and-Naom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92839" y="1328050"/>
            <a:ext cx="3315917" cy="2687158"/>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ttps://dwellingintheword.files.wordpress.com/2011/10/ezra-reads-the-law.jpg?w=6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4099" y="1328050"/>
            <a:ext cx="2560450" cy="1922423"/>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http://www.offthegridnews.com/wp-content/uploads/2014/06/new-temple-620x33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73219" y="4181016"/>
            <a:ext cx="3310304" cy="1761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162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33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34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allpaperscraft.com/image/wall_brick_background_light_surface_50835_2048x204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888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789282" y="1155350"/>
            <a:ext cx="6907796" cy="4832092"/>
          </a:xfrm>
          <a:prstGeom prst="rect">
            <a:avLst/>
          </a:prstGeom>
          <a:solidFill>
            <a:srgbClr val="FFE89F"/>
          </a:solidFill>
        </p:spPr>
        <p:txBody>
          <a:bodyPr wrap="square">
            <a:spAutoFit/>
          </a:bodyPr>
          <a:lstStyle/>
          <a:p>
            <a:r>
              <a:rPr lang="en-US" sz="2800" dirty="0"/>
              <a:t>“I testify that of all the necessary steps to repentance, the most critically important is for you to have a conviction that forgiveness comes in and through Jesus Christ. It is essential to know that only on His terms can you be forgiven. You will be helped as you exercise faith in Christ. </a:t>
            </a:r>
          </a:p>
          <a:p>
            <a:endParaRPr lang="en-US" sz="2800" dirty="0"/>
          </a:p>
          <a:p>
            <a:r>
              <a:rPr lang="en-US" sz="2800" dirty="0"/>
              <a:t>That means you trust Him and His teachings.” (6)</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2266" y="1635183"/>
            <a:ext cx="2471959" cy="3103325"/>
          </a:xfrm>
          <a:prstGeom prst="rect">
            <a:avLst/>
          </a:prstGeom>
        </p:spPr>
      </p:pic>
      <p:pic>
        <p:nvPicPr>
          <p:cNvPr id="8" name="Picture 12" descr="https://az480170.vo.msecnd.net/debd7172-44dc-4681-b074-d940a93cc4e1/img/prd/f25f42a1-9f0b-4e01-a8a4-9516eed4ced3/l_05frame_defr_hpe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185165" y="1257689"/>
            <a:ext cx="4346160" cy="3658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77906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allpaperscraft.com/image/wall_brick_background_light_surface_50835_2048x204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886"/>
            <a:ext cx="12192000" cy="686888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4299" y="458278"/>
            <a:ext cx="11963401" cy="3970318"/>
          </a:xfrm>
          <a:prstGeom prst="rect">
            <a:avLst/>
          </a:prstGeom>
          <a:solidFill>
            <a:srgbClr val="FFE89F"/>
          </a:solidFill>
        </p:spPr>
        <p:txBody>
          <a:bodyPr wrap="square" rtlCol="0">
            <a:spAutoFit/>
          </a:bodyPr>
          <a:lstStyle/>
          <a:p>
            <a:r>
              <a:rPr lang="en-US" dirty="0"/>
              <a:t>Sources:</a:t>
            </a:r>
          </a:p>
          <a:p>
            <a:endParaRPr lang="en-US" dirty="0"/>
          </a:p>
          <a:p>
            <a:r>
              <a:rPr lang="en-US" dirty="0"/>
              <a:t>Videos: </a:t>
            </a:r>
            <a:r>
              <a:rPr lang="en-US" i="1" dirty="0"/>
              <a:t>Hope of God’s Light </a:t>
            </a:r>
            <a:r>
              <a:rPr lang="en-US" dirty="0"/>
              <a:t>(6:46)</a:t>
            </a:r>
          </a:p>
          <a:p>
            <a:r>
              <a:rPr lang="en-US" dirty="0"/>
              <a:t>	</a:t>
            </a:r>
            <a:r>
              <a:rPr lang="en-US" i="1" dirty="0"/>
              <a:t>Atonement—Not a One-Time Thing</a:t>
            </a:r>
            <a:r>
              <a:rPr lang="en-US" dirty="0"/>
              <a:t> (3:01)</a:t>
            </a:r>
          </a:p>
          <a:p>
            <a:endParaRPr lang="en-US" dirty="0"/>
          </a:p>
          <a:p>
            <a:pPr marL="342900" indent="-342900">
              <a:buAutoNum type="arabicPeriod"/>
            </a:pPr>
            <a:r>
              <a:rPr lang="en-US" dirty="0"/>
              <a:t>Sir Winston Churchill, prime minister of the United Kingdom during World War II (as quoted by Jeffrey R. Holland, “Sanctify Yourselves,” </a:t>
            </a:r>
            <a:r>
              <a:rPr lang="en-US" i="1" dirty="0"/>
              <a:t>Ensign,</a:t>
            </a:r>
            <a:r>
              <a:rPr lang="en-US" dirty="0"/>
              <a:t> Nov. 2000, 40).</a:t>
            </a:r>
          </a:p>
          <a:p>
            <a:r>
              <a:rPr lang="en-US" dirty="0"/>
              <a:t>Presentation by ©http://fashionsbylynda.com/blog/</a:t>
            </a:r>
          </a:p>
          <a:p>
            <a:r>
              <a:rPr lang="en-US" i="1" dirty="0"/>
              <a:t>2. Who’s Who in the Old Testament </a:t>
            </a:r>
            <a:r>
              <a:rPr lang="en-US" dirty="0"/>
              <a:t>by Ed J. </a:t>
            </a:r>
            <a:r>
              <a:rPr lang="en-US" dirty="0" err="1"/>
              <a:t>Pinegar</a:t>
            </a:r>
            <a:r>
              <a:rPr lang="en-US" dirty="0"/>
              <a:t> and Richard J. Allen p. 19</a:t>
            </a:r>
          </a:p>
          <a:p>
            <a:pPr fontAlgn="base"/>
            <a:r>
              <a:rPr lang="en-US" dirty="0"/>
              <a:t>3. Brian D. Garner </a:t>
            </a:r>
            <a:r>
              <a:rPr lang="en-US" i="1" dirty="0"/>
              <a:t>Ezra Unfolds the Scriptures </a:t>
            </a:r>
            <a:r>
              <a:rPr lang="en-US" dirty="0"/>
              <a:t>Dec. 2002 Ensign</a:t>
            </a:r>
          </a:p>
          <a:p>
            <a:pPr fontAlgn="base"/>
            <a:r>
              <a:rPr lang="en-US" dirty="0"/>
              <a:t>4. Alexander and Alexander, </a:t>
            </a:r>
            <a:r>
              <a:rPr lang="en-US" i="1" dirty="0"/>
              <a:t>Eerdmans’ Handbook,</a:t>
            </a:r>
            <a:r>
              <a:rPr lang="en-US" dirty="0"/>
              <a:t> p. 308.) found in Old Testament Institute Manual: Exiles Return: Ezra</a:t>
            </a:r>
          </a:p>
          <a:p>
            <a:pPr fontAlgn="base"/>
            <a:r>
              <a:rPr lang="en-US" dirty="0"/>
              <a:t>5. Old Testament Institute Manual: Exiles Returns: Ezra</a:t>
            </a:r>
          </a:p>
          <a:p>
            <a:pPr fontAlgn="base"/>
            <a:r>
              <a:rPr lang="en-US" dirty="0"/>
              <a:t>6. Elder Richard G. Scott (“Peace of Conscience and Peace of Mind,”</a:t>
            </a:r>
            <a:r>
              <a:rPr lang="en-US" i="1" dirty="0"/>
              <a:t> Ensign</a:t>
            </a:r>
            <a:r>
              <a:rPr lang="en-US" dirty="0"/>
              <a:t> or </a:t>
            </a:r>
            <a:r>
              <a:rPr lang="en-US" i="1" dirty="0"/>
              <a:t>Liahona,</a:t>
            </a:r>
            <a:r>
              <a:rPr lang="en-US" dirty="0"/>
              <a:t> Nov. 2004, 17).</a:t>
            </a:r>
          </a:p>
        </p:txBody>
      </p:sp>
      <p:grpSp>
        <p:nvGrpSpPr>
          <p:cNvPr id="11" name="Group 10">
            <a:extLst>
              <a:ext uri="{FF2B5EF4-FFF2-40B4-BE49-F238E27FC236}">
                <a16:creationId xmlns:a16="http://schemas.microsoft.com/office/drawing/2014/main" id="{8D1C5615-DDA7-4A00-A780-2436F9683C19}"/>
              </a:ext>
            </a:extLst>
          </p:cNvPr>
          <p:cNvGrpSpPr/>
          <p:nvPr/>
        </p:nvGrpSpPr>
        <p:grpSpPr>
          <a:xfrm>
            <a:off x="5469294" y="621814"/>
            <a:ext cx="880249" cy="1114982"/>
            <a:chOff x="7543800" y="3810000"/>
            <a:chExt cx="1143000" cy="1447800"/>
          </a:xfrm>
        </p:grpSpPr>
        <p:sp>
          <p:nvSpPr>
            <p:cNvPr id="12" name="Trapezoid 11">
              <a:extLst>
                <a:ext uri="{FF2B5EF4-FFF2-40B4-BE49-F238E27FC236}">
                  <a16:creationId xmlns:a16="http://schemas.microsoft.com/office/drawing/2014/main" id="{3AF54716-1902-4E10-88C4-AC007E0B3562}"/>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Rounded Rectangle 79">
              <a:extLst>
                <a:ext uri="{FF2B5EF4-FFF2-40B4-BE49-F238E27FC236}">
                  <a16:creationId xmlns:a16="http://schemas.microsoft.com/office/drawing/2014/main" id="{A4C5F6B2-7D07-4E57-944B-B8D52398DD61}"/>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Rounded Rectangle 80">
              <a:extLst>
                <a:ext uri="{FF2B5EF4-FFF2-40B4-BE49-F238E27FC236}">
                  <a16:creationId xmlns:a16="http://schemas.microsoft.com/office/drawing/2014/main" id="{0BB56D14-6467-4532-AE78-56115E0EB26F}"/>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Rounded Rectangle 81">
              <a:extLst>
                <a:ext uri="{FF2B5EF4-FFF2-40B4-BE49-F238E27FC236}">
                  <a16:creationId xmlns:a16="http://schemas.microsoft.com/office/drawing/2014/main" id="{6E9B6DB1-9AC0-4A24-8F26-C73AC742D083}"/>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nvGrpSpPr>
            <p:cNvPr id="16" name="Group 15">
              <a:extLst>
                <a:ext uri="{FF2B5EF4-FFF2-40B4-BE49-F238E27FC236}">
                  <a16:creationId xmlns:a16="http://schemas.microsoft.com/office/drawing/2014/main" id="{50EBA80F-6B62-4D66-B3D5-C661D1740E6E}"/>
                </a:ext>
              </a:extLst>
            </p:cNvPr>
            <p:cNvGrpSpPr/>
            <p:nvPr/>
          </p:nvGrpSpPr>
          <p:grpSpPr>
            <a:xfrm>
              <a:off x="7924800" y="3810000"/>
              <a:ext cx="645353" cy="610017"/>
              <a:chOff x="7924800" y="5867400"/>
              <a:chExt cx="645353" cy="610017"/>
            </a:xfrm>
          </p:grpSpPr>
          <p:grpSp>
            <p:nvGrpSpPr>
              <p:cNvPr id="24" name="Group 23">
                <a:extLst>
                  <a:ext uri="{FF2B5EF4-FFF2-40B4-BE49-F238E27FC236}">
                    <a16:creationId xmlns:a16="http://schemas.microsoft.com/office/drawing/2014/main" id="{5DDEA7F6-5364-4E46-9977-8AC70EA41D68}"/>
                  </a:ext>
                </a:extLst>
              </p:cNvPr>
              <p:cNvGrpSpPr/>
              <p:nvPr/>
            </p:nvGrpSpPr>
            <p:grpSpPr>
              <a:xfrm>
                <a:off x="7924800" y="5867400"/>
                <a:ext cx="645353" cy="610017"/>
                <a:chOff x="3037563" y="3121795"/>
                <a:chExt cx="1250371" cy="1224010"/>
              </a:xfrm>
            </p:grpSpPr>
            <p:sp>
              <p:nvSpPr>
                <p:cNvPr id="26" name="Oval 25">
                  <a:extLst>
                    <a:ext uri="{FF2B5EF4-FFF2-40B4-BE49-F238E27FC236}">
                      <a16:creationId xmlns:a16="http://schemas.microsoft.com/office/drawing/2014/main" id="{5A5E5257-B891-4CA8-AE24-88D3B3E4C747}"/>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7" name="Oval 26">
                  <a:extLst>
                    <a:ext uri="{FF2B5EF4-FFF2-40B4-BE49-F238E27FC236}">
                      <a16:creationId xmlns:a16="http://schemas.microsoft.com/office/drawing/2014/main" id="{F0D376C6-1B96-4869-81B6-DCD7DA6DBF60}"/>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8" name="Oval 27">
                  <a:extLst>
                    <a:ext uri="{FF2B5EF4-FFF2-40B4-BE49-F238E27FC236}">
                      <a16:creationId xmlns:a16="http://schemas.microsoft.com/office/drawing/2014/main" id="{824D28C9-5ADD-45B5-96C8-1213606A1495}"/>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9" name="Oval 28">
                  <a:extLst>
                    <a:ext uri="{FF2B5EF4-FFF2-40B4-BE49-F238E27FC236}">
                      <a16:creationId xmlns:a16="http://schemas.microsoft.com/office/drawing/2014/main" id="{9C65980F-E290-4300-843D-6B64CB66ECC8}"/>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25" name="Oval 24">
                <a:extLst>
                  <a:ext uri="{FF2B5EF4-FFF2-40B4-BE49-F238E27FC236}">
                    <a16:creationId xmlns:a16="http://schemas.microsoft.com/office/drawing/2014/main" id="{ECF13E33-FD5C-4386-A60F-A9715AE70F53}"/>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17" name="Group 16">
              <a:extLst>
                <a:ext uri="{FF2B5EF4-FFF2-40B4-BE49-F238E27FC236}">
                  <a16:creationId xmlns:a16="http://schemas.microsoft.com/office/drawing/2014/main" id="{FE335788-E77A-40EC-825F-1FB107FE0F0A}"/>
                </a:ext>
              </a:extLst>
            </p:cNvPr>
            <p:cNvGrpSpPr/>
            <p:nvPr/>
          </p:nvGrpSpPr>
          <p:grpSpPr>
            <a:xfrm>
              <a:off x="7543800" y="4038600"/>
              <a:ext cx="403070" cy="381000"/>
              <a:chOff x="7924800" y="5867400"/>
              <a:chExt cx="645353" cy="610017"/>
            </a:xfrm>
          </p:grpSpPr>
          <p:grpSp>
            <p:nvGrpSpPr>
              <p:cNvPr id="18" name="Group 17">
                <a:extLst>
                  <a:ext uri="{FF2B5EF4-FFF2-40B4-BE49-F238E27FC236}">
                    <a16:creationId xmlns:a16="http://schemas.microsoft.com/office/drawing/2014/main" id="{D31A6323-2146-4B1C-AC63-45C3C276CE08}"/>
                  </a:ext>
                </a:extLst>
              </p:cNvPr>
              <p:cNvGrpSpPr/>
              <p:nvPr/>
            </p:nvGrpSpPr>
            <p:grpSpPr>
              <a:xfrm>
                <a:off x="7924800" y="5867400"/>
                <a:ext cx="645353" cy="610017"/>
                <a:chOff x="3037563" y="3121795"/>
                <a:chExt cx="1250371" cy="1224010"/>
              </a:xfrm>
            </p:grpSpPr>
            <p:sp>
              <p:nvSpPr>
                <p:cNvPr id="20" name="Oval 19">
                  <a:extLst>
                    <a:ext uri="{FF2B5EF4-FFF2-40B4-BE49-F238E27FC236}">
                      <a16:creationId xmlns:a16="http://schemas.microsoft.com/office/drawing/2014/main" id="{1B444DFF-9941-4BAF-BC15-212B723FF9BD}"/>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 name="Oval 20">
                  <a:extLst>
                    <a:ext uri="{FF2B5EF4-FFF2-40B4-BE49-F238E27FC236}">
                      <a16:creationId xmlns:a16="http://schemas.microsoft.com/office/drawing/2014/main" id="{5EA32D50-78F4-4730-995B-672EA6483265}"/>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 name="Oval 21">
                  <a:extLst>
                    <a:ext uri="{FF2B5EF4-FFF2-40B4-BE49-F238E27FC236}">
                      <a16:creationId xmlns:a16="http://schemas.microsoft.com/office/drawing/2014/main" id="{4E0E0F5C-35FB-40B1-94E6-38E3987C6CE7}"/>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Oval 22">
                  <a:extLst>
                    <a:ext uri="{FF2B5EF4-FFF2-40B4-BE49-F238E27FC236}">
                      <a16:creationId xmlns:a16="http://schemas.microsoft.com/office/drawing/2014/main" id="{F8797B65-7684-4264-8E26-61CDECDBE735}"/>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19" name="Oval 18">
                <a:extLst>
                  <a:ext uri="{FF2B5EF4-FFF2-40B4-BE49-F238E27FC236}">
                    <a16:creationId xmlns:a16="http://schemas.microsoft.com/office/drawing/2014/main" id="{998A83E5-876C-49CB-BBCD-DEB7062991C8}"/>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spTree>
    <p:extLst>
      <p:ext uri="{BB962C8B-B14F-4D97-AF65-F5344CB8AC3E}">
        <p14:creationId xmlns:p14="http://schemas.microsoft.com/office/powerpoint/2010/main" val="32434766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518" y="81978"/>
            <a:ext cx="6673474" cy="2123658"/>
          </a:xfrm>
          <a:prstGeom prst="rect">
            <a:avLst/>
          </a:prstGeom>
          <a:ln>
            <a:solidFill>
              <a:schemeClr val="tx1"/>
            </a:solidFill>
          </a:ln>
        </p:spPr>
        <p:txBody>
          <a:bodyPr wrap="square">
            <a:spAutoFit/>
          </a:bodyPr>
          <a:lstStyle/>
          <a:p>
            <a:r>
              <a:rPr lang="en-US" sz="1200" b="1" dirty="0" err="1">
                <a:latin typeface="Arial" panose="020B0604020202020204" pitchFamily="34" charset="0"/>
              </a:rPr>
              <a:t>Shushan</a:t>
            </a:r>
            <a:r>
              <a:rPr lang="en-US" sz="1200" b="1" dirty="0">
                <a:latin typeface="Arial" panose="020B0604020202020204" pitchFamily="34" charset="0"/>
              </a:rPr>
              <a:t>:</a:t>
            </a:r>
          </a:p>
          <a:p>
            <a:r>
              <a:rPr lang="en-US" sz="1200" dirty="0">
                <a:latin typeface="Arial" panose="020B0604020202020204" pitchFamily="34" charset="0"/>
              </a:rPr>
              <a:t>Susa is also mentioned in the Ketuvim of the Hebrew Bible by the name </a:t>
            </a:r>
            <a:r>
              <a:rPr lang="en-US" sz="1200" dirty="0" err="1">
                <a:latin typeface="Arial" panose="020B0604020202020204" pitchFamily="34" charset="0"/>
              </a:rPr>
              <a:t>Shushan</a:t>
            </a:r>
            <a:r>
              <a:rPr lang="en-US" sz="1200" dirty="0">
                <a:latin typeface="Arial" panose="020B0604020202020204" pitchFamily="34" charset="0"/>
              </a:rPr>
              <a:t>,</a:t>
            </a:r>
          </a:p>
          <a:p>
            <a:r>
              <a:rPr lang="en-US" sz="1200" dirty="0"/>
              <a:t>mainly in Esther, but also once each in Nehemiah and Daniel. Both Daniel and Nehemiah lived in Susa during the Babylonian captivity of the 6th century BCE. Esther became queen there, married to King </a:t>
            </a:r>
            <a:r>
              <a:rPr lang="en-US" sz="1200" dirty="0" err="1"/>
              <a:t>Ahasueurus</a:t>
            </a:r>
            <a:r>
              <a:rPr lang="en-US" sz="1200" dirty="0"/>
              <a:t>, and saved the Jews from genocide. A tomb presumed to be that of Daniel is located in the area, known as </a:t>
            </a:r>
            <a:r>
              <a:rPr lang="en-US" sz="1200" i="1" dirty="0"/>
              <a:t>Shush-Daniel</a:t>
            </a:r>
            <a:r>
              <a:rPr lang="en-US" sz="1200" dirty="0"/>
              <a:t>. The tomb is marked by an unusual white stone cone, which is neither regular nor symmetric. Many scholars believe it was at one point a Star of David. Susa is further mentioned in the </a:t>
            </a:r>
            <a:r>
              <a:rPr lang="en-US" sz="1200" i="1" dirty="0"/>
              <a:t>Book of Jubilees</a:t>
            </a:r>
            <a:r>
              <a:rPr lang="en-US" sz="1200" dirty="0"/>
              <a:t> (8:21 &amp; 9:2) as one of the places within the inheritance of Shem and his eldest son Elam; and in 8:1, "Susan" is also named as the son (or daughter, in some translations) of Elam.</a:t>
            </a:r>
          </a:p>
          <a:p>
            <a:r>
              <a:rPr lang="en-US" sz="1200" dirty="0"/>
              <a:t>Wikipedia</a:t>
            </a:r>
          </a:p>
        </p:txBody>
      </p:sp>
      <p:sp>
        <p:nvSpPr>
          <p:cNvPr id="3" name="TextBox 2"/>
          <p:cNvSpPr txBox="1"/>
          <p:nvPr/>
        </p:nvSpPr>
        <p:spPr>
          <a:xfrm>
            <a:off x="87518" y="3775296"/>
            <a:ext cx="5334004" cy="381000"/>
          </a:xfrm>
          <a:prstGeom prst="rect">
            <a:avLst/>
          </a:prstGeom>
          <a:noFill/>
          <a:ln w="19050">
            <a:solidFill>
              <a:schemeClr val="tx1"/>
            </a:solidFill>
          </a:ln>
        </p:spPr>
        <p:txBody>
          <a:bodyPr wrap="square" rtlCol="0">
            <a:spAutoFit/>
          </a:bodyPr>
          <a:lstStyle/>
          <a:p>
            <a:pPr algn="ctr"/>
            <a:r>
              <a:rPr lang="en-US"/>
              <a:t>Kings of Persia</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091276922"/>
              </p:ext>
            </p:extLst>
          </p:nvPr>
        </p:nvGraphicFramePr>
        <p:xfrm>
          <a:off x="87517" y="4146619"/>
          <a:ext cx="5334004" cy="2646923"/>
        </p:xfrm>
        <a:graphic>
          <a:graphicData uri="http://schemas.openxmlformats.org/drawingml/2006/table">
            <a:tbl>
              <a:tblPr firstRow="1" bandRow="1">
                <a:tableStyleId>{5940675A-B579-460E-94D1-54222C63F5DA}</a:tableStyleId>
              </a:tblPr>
              <a:tblGrid>
                <a:gridCol w="2667002">
                  <a:extLst>
                    <a:ext uri="{9D8B030D-6E8A-4147-A177-3AD203B41FA5}">
                      <a16:colId xmlns:a16="http://schemas.microsoft.com/office/drawing/2014/main" val="20000"/>
                    </a:ext>
                  </a:extLst>
                </a:gridCol>
                <a:gridCol w="2667002">
                  <a:extLst>
                    <a:ext uri="{9D8B030D-6E8A-4147-A177-3AD203B41FA5}">
                      <a16:colId xmlns:a16="http://schemas.microsoft.com/office/drawing/2014/main" val="20001"/>
                    </a:ext>
                  </a:extLst>
                </a:gridCol>
              </a:tblGrid>
              <a:tr h="370840">
                <a:tc>
                  <a:txBody>
                    <a:bodyPr/>
                    <a:lstStyle/>
                    <a:p>
                      <a:r>
                        <a:rPr lang="en-US" dirty="0"/>
                        <a:t>Cyrus</a:t>
                      </a:r>
                    </a:p>
                  </a:txBody>
                  <a:tcPr/>
                </a:tc>
                <a:tc>
                  <a:txBody>
                    <a:bodyPr/>
                    <a:lstStyle/>
                    <a:p>
                      <a:r>
                        <a:rPr lang="en-US" dirty="0"/>
                        <a:t>559-530 BC</a:t>
                      </a:r>
                    </a:p>
                  </a:txBody>
                  <a:tcPr/>
                </a:tc>
                <a:extLst>
                  <a:ext uri="{0D108BD9-81ED-4DB2-BD59-A6C34878D82A}">
                    <a16:rowId xmlns:a16="http://schemas.microsoft.com/office/drawing/2014/main" val="10000"/>
                  </a:ext>
                </a:extLst>
              </a:tr>
              <a:tr h="370840">
                <a:tc>
                  <a:txBody>
                    <a:bodyPr/>
                    <a:lstStyle/>
                    <a:p>
                      <a:r>
                        <a:rPr lang="en-US" sz="1800" kern="1200" dirty="0">
                          <a:effectLst/>
                        </a:rPr>
                        <a:t>Cambyses II</a:t>
                      </a:r>
                      <a:endParaRPr lang="en-US" dirty="0"/>
                    </a:p>
                  </a:txBody>
                  <a:tcPr/>
                </a:tc>
                <a:tc>
                  <a:txBody>
                    <a:bodyPr/>
                    <a:lstStyle/>
                    <a:p>
                      <a:r>
                        <a:rPr lang="en-US" dirty="0"/>
                        <a:t>530-522 BC</a:t>
                      </a:r>
                    </a:p>
                  </a:txBody>
                  <a:tcPr/>
                </a:tc>
                <a:extLst>
                  <a:ext uri="{0D108BD9-81ED-4DB2-BD59-A6C34878D82A}">
                    <a16:rowId xmlns:a16="http://schemas.microsoft.com/office/drawing/2014/main" val="10001"/>
                  </a:ext>
                </a:extLst>
              </a:tr>
              <a:tr h="4218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u="none" strike="noStrike" dirty="0" err="1">
                          <a:effectLst/>
                        </a:rPr>
                        <a:t>Bardiya</a:t>
                      </a:r>
                      <a:endParaRPr lang="en-US" dirty="0"/>
                    </a:p>
                  </a:txBody>
                  <a:tcPr/>
                </a:tc>
                <a:tc>
                  <a:txBody>
                    <a:bodyPr/>
                    <a:lstStyle/>
                    <a:p>
                      <a:r>
                        <a:rPr lang="en-US" dirty="0"/>
                        <a:t>522 BC</a:t>
                      </a:r>
                    </a:p>
                  </a:txBody>
                  <a:tcPr/>
                </a:tc>
                <a:extLst>
                  <a:ext uri="{0D108BD9-81ED-4DB2-BD59-A6C34878D82A}">
                    <a16:rowId xmlns:a16="http://schemas.microsoft.com/office/drawing/2014/main" val="10002"/>
                  </a:ext>
                </a:extLst>
              </a:tr>
              <a:tr h="370840">
                <a:tc>
                  <a:txBody>
                    <a:bodyPr/>
                    <a:lstStyle/>
                    <a:p>
                      <a:pPr algn="l" fontAlgn="t"/>
                      <a:r>
                        <a:rPr lang="en-US" u="none" strike="noStrike" dirty="0">
                          <a:effectLst/>
                        </a:rPr>
                        <a:t>Darius I</a:t>
                      </a:r>
                      <a:endParaRPr lang="en-US" dirty="0">
                        <a:effectLst/>
                      </a:endParaRPr>
                    </a:p>
                  </a:txBody>
                  <a:tcPr/>
                </a:tc>
                <a:tc>
                  <a:txBody>
                    <a:bodyPr/>
                    <a:lstStyle/>
                    <a:p>
                      <a:r>
                        <a:rPr lang="en-US" dirty="0"/>
                        <a:t>Sept. 522-</a:t>
                      </a:r>
                      <a:r>
                        <a:rPr lang="en-US" baseline="0" dirty="0"/>
                        <a:t> Oct. 486 BC</a:t>
                      </a:r>
                      <a:endParaRPr lang="en-US" dirty="0"/>
                    </a:p>
                  </a:txBody>
                  <a:tcPr/>
                </a:tc>
                <a:extLst>
                  <a:ext uri="{0D108BD9-81ED-4DB2-BD59-A6C34878D82A}">
                    <a16:rowId xmlns:a16="http://schemas.microsoft.com/office/drawing/2014/main" val="10003"/>
                  </a:ext>
                </a:extLst>
              </a:tr>
              <a:tr h="370840">
                <a:tc>
                  <a:txBody>
                    <a:bodyPr/>
                    <a:lstStyle/>
                    <a:p>
                      <a:pPr algn="l" fontAlgn="t"/>
                      <a:r>
                        <a:rPr lang="en-US" dirty="0">
                          <a:effectLst/>
                        </a:rPr>
                        <a:t>Xerxes I</a:t>
                      </a:r>
                    </a:p>
                  </a:txBody>
                  <a:tcPr/>
                </a:tc>
                <a:tc>
                  <a:txBody>
                    <a:bodyPr/>
                    <a:lstStyle/>
                    <a:p>
                      <a:r>
                        <a:rPr lang="en-US" dirty="0"/>
                        <a:t>486-465 BC</a:t>
                      </a:r>
                    </a:p>
                  </a:txBody>
                  <a:tcPr/>
                </a:tc>
                <a:extLst>
                  <a:ext uri="{0D108BD9-81ED-4DB2-BD59-A6C34878D82A}">
                    <a16:rowId xmlns:a16="http://schemas.microsoft.com/office/drawing/2014/main" val="10004"/>
                  </a:ext>
                </a:extLst>
              </a:tr>
              <a:tr h="370840">
                <a:tc>
                  <a:txBody>
                    <a:bodyPr/>
                    <a:lstStyle/>
                    <a:p>
                      <a:pPr algn="l" fontAlgn="t"/>
                      <a:r>
                        <a:rPr lang="en-US" dirty="0">
                          <a:effectLst/>
                        </a:rPr>
                        <a:t>Artaxerxes II</a:t>
                      </a:r>
                    </a:p>
                  </a:txBody>
                  <a:tcPr/>
                </a:tc>
                <a:tc>
                  <a:txBody>
                    <a:bodyPr/>
                    <a:lstStyle/>
                    <a:p>
                      <a:r>
                        <a:rPr lang="en-US" dirty="0"/>
                        <a:t>465-424 BC</a:t>
                      </a:r>
                    </a:p>
                  </a:txBody>
                  <a:tcPr/>
                </a:tc>
                <a:extLst>
                  <a:ext uri="{0D108BD9-81ED-4DB2-BD59-A6C34878D82A}">
                    <a16:rowId xmlns:a16="http://schemas.microsoft.com/office/drawing/2014/main" val="10005"/>
                  </a:ext>
                </a:extLst>
              </a:tr>
              <a:tr h="370840">
                <a:tc>
                  <a:txBody>
                    <a:bodyPr/>
                    <a:lstStyle/>
                    <a:p>
                      <a:pPr algn="l" fontAlgn="t"/>
                      <a:r>
                        <a:rPr lang="en-US" dirty="0">
                          <a:effectLst/>
                        </a:rPr>
                        <a:t>Xerxes </a:t>
                      </a:r>
                      <a:r>
                        <a:rPr lang="en-US" i="0" dirty="0">
                          <a:effectLst/>
                        </a:rPr>
                        <a:t>II</a:t>
                      </a:r>
                      <a:endParaRPr lang="en-US" dirty="0">
                        <a:effectLst/>
                      </a:endParaRPr>
                    </a:p>
                  </a:txBody>
                  <a:tcPr/>
                </a:tc>
                <a:tc>
                  <a:txBody>
                    <a:bodyPr/>
                    <a:lstStyle/>
                    <a:p>
                      <a:r>
                        <a:rPr lang="en-US" dirty="0"/>
                        <a:t>424 BC</a:t>
                      </a:r>
                    </a:p>
                  </a:txBody>
                  <a:tcPr/>
                </a:tc>
                <a:extLst>
                  <a:ext uri="{0D108BD9-81ED-4DB2-BD59-A6C34878D82A}">
                    <a16:rowId xmlns:a16="http://schemas.microsoft.com/office/drawing/2014/main" val="10006"/>
                  </a:ext>
                </a:extLst>
              </a:tr>
            </a:tbl>
          </a:graphicData>
        </a:graphic>
      </p:graphicFrame>
      <p:sp>
        <p:nvSpPr>
          <p:cNvPr id="5" name="Rectangle 4"/>
          <p:cNvSpPr/>
          <p:nvPr/>
        </p:nvSpPr>
        <p:spPr>
          <a:xfrm>
            <a:off x="87518" y="2205636"/>
            <a:ext cx="6673474" cy="1569660"/>
          </a:xfrm>
          <a:prstGeom prst="rect">
            <a:avLst/>
          </a:prstGeom>
          <a:ln>
            <a:solidFill>
              <a:schemeClr val="tx1"/>
            </a:solidFill>
          </a:ln>
        </p:spPr>
        <p:txBody>
          <a:bodyPr wrap="square">
            <a:spAutoFit/>
          </a:bodyPr>
          <a:lstStyle/>
          <a:p>
            <a:r>
              <a:rPr lang="en-US" sz="1200" b="1" dirty="0">
                <a:latin typeface="Arial" panose="020B0604020202020204" pitchFamily="34" charset="0"/>
              </a:rPr>
              <a:t>Artaxerxes</a:t>
            </a:r>
            <a:r>
              <a:rPr lang="en-US" sz="1200" dirty="0">
                <a:latin typeface="Arial" panose="020B0604020202020204" pitchFamily="34" charset="0"/>
              </a:rPr>
              <a:t> was probably born in the reign of his grandfather Darius I, to the emperor's son and heir, Xerxes I. In 465 BC, Xerxes I was murdered by </a:t>
            </a:r>
            <a:r>
              <a:rPr lang="en-US" sz="1200" dirty="0" err="1">
                <a:latin typeface="Arial" panose="020B0604020202020204" pitchFamily="34" charset="0"/>
              </a:rPr>
              <a:t>Artabanus</a:t>
            </a:r>
            <a:r>
              <a:rPr lang="en-US" sz="1200" dirty="0">
                <a:latin typeface="Arial" panose="020B0604020202020204" pitchFamily="34" charset="0"/>
              </a:rPr>
              <a:t>, the commander of the royal bodyguard and the most powerful official in the Persian court (</a:t>
            </a:r>
            <a:r>
              <a:rPr lang="en-US" sz="1200" dirty="0" err="1">
                <a:latin typeface="Arial" panose="020B0604020202020204" pitchFamily="34" charset="0"/>
              </a:rPr>
              <a:t>Hazarapat</a:t>
            </a:r>
            <a:r>
              <a:rPr lang="en-US" sz="1200" dirty="0">
                <a:latin typeface="Arial" panose="020B0604020202020204" pitchFamily="34" charset="0"/>
              </a:rPr>
              <a:t>/commander of thousand), with the help of a eunuch, </a:t>
            </a:r>
            <a:r>
              <a:rPr lang="en-US" sz="1200" dirty="0" err="1">
                <a:latin typeface="Arial" panose="020B0604020202020204" pitchFamily="34" charset="0"/>
              </a:rPr>
              <a:t>Aspamitres</a:t>
            </a:r>
            <a:r>
              <a:rPr lang="en-US" sz="1200" dirty="0">
                <a:latin typeface="Arial" panose="020B0604020202020204" pitchFamily="34" charset="0"/>
              </a:rPr>
              <a:t>. Greek historians give contradicting accounts of events. According to </a:t>
            </a:r>
            <a:r>
              <a:rPr lang="en-US" sz="1200" dirty="0" err="1">
                <a:latin typeface="Arial" panose="020B0604020202020204" pitchFamily="34" charset="0"/>
              </a:rPr>
              <a:t>Ctesias</a:t>
            </a:r>
            <a:r>
              <a:rPr lang="en-US" sz="1200" dirty="0">
                <a:latin typeface="Arial" panose="020B0604020202020204" pitchFamily="34" charset="0"/>
              </a:rPr>
              <a:t> (in </a:t>
            </a:r>
            <a:r>
              <a:rPr lang="en-US" sz="1200" dirty="0" err="1">
                <a:latin typeface="Arial" panose="020B0604020202020204" pitchFamily="34" charset="0"/>
              </a:rPr>
              <a:t>Persica</a:t>
            </a:r>
            <a:r>
              <a:rPr lang="en-US" sz="1200" dirty="0">
                <a:latin typeface="Arial" panose="020B0604020202020204" pitchFamily="34" charset="0"/>
              </a:rPr>
              <a:t> 20), </a:t>
            </a:r>
            <a:r>
              <a:rPr lang="en-US" sz="1200" dirty="0" err="1">
                <a:latin typeface="Arial" panose="020B0604020202020204" pitchFamily="34" charset="0"/>
              </a:rPr>
              <a:t>Artabanus</a:t>
            </a:r>
            <a:r>
              <a:rPr lang="en-US" sz="1200" dirty="0">
                <a:latin typeface="Arial" panose="020B0604020202020204" pitchFamily="34" charset="0"/>
              </a:rPr>
              <a:t> then accused the Crown Prince Darius, Xerxes's eldest son, of the murder and persuaded Artaxerxes, to avenge the patricide by killing Darius. But according to Aristotle (in Politics 5.1311b), </a:t>
            </a:r>
            <a:r>
              <a:rPr lang="en-US" sz="1200" dirty="0" err="1">
                <a:latin typeface="Arial" panose="020B0604020202020204" pitchFamily="34" charset="0"/>
              </a:rPr>
              <a:t>Artabanus</a:t>
            </a:r>
            <a:r>
              <a:rPr lang="en-US" sz="1200" dirty="0">
                <a:latin typeface="Arial" panose="020B0604020202020204" pitchFamily="34" charset="0"/>
              </a:rPr>
              <a:t> killed Darius first and then killed Xerxes. After Artaxerxes discovered the murder he killed </a:t>
            </a:r>
            <a:r>
              <a:rPr lang="en-US" sz="1200" dirty="0" err="1">
                <a:latin typeface="Arial" panose="020B0604020202020204" pitchFamily="34" charset="0"/>
              </a:rPr>
              <a:t>Artabanus</a:t>
            </a:r>
            <a:r>
              <a:rPr lang="en-US" sz="1200" dirty="0">
                <a:latin typeface="Arial" panose="020B0604020202020204" pitchFamily="34" charset="0"/>
              </a:rPr>
              <a:t> and his sons</a:t>
            </a:r>
            <a:endParaRPr lang="en-US" sz="1200" dirty="0"/>
          </a:p>
        </p:txBody>
      </p:sp>
      <p:sp>
        <p:nvSpPr>
          <p:cNvPr id="6" name="Rectangle 5"/>
          <p:cNvSpPr/>
          <p:nvPr/>
        </p:nvSpPr>
        <p:spPr>
          <a:xfrm>
            <a:off x="6760992" y="81978"/>
            <a:ext cx="5352545" cy="3785652"/>
          </a:xfrm>
          <a:prstGeom prst="rect">
            <a:avLst/>
          </a:prstGeom>
          <a:ln>
            <a:solidFill>
              <a:schemeClr val="tx1"/>
            </a:solidFill>
          </a:ln>
        </p:spPr>
        <p:txBody>
          <a:bodyPr wrap="square">
            <a:spAutoFit/>
          </a:bodyPr>
          <a:lstStyle/>
          <a:p>
            <a:r>
              <a:rPr lang="en-US" sz="1200" b="1" dirty="0">
                <a:solidFill>
                  <a:srgbClr val="333333"/>
                </a:solidFill>
                <a:latin typeface="Calibri" panose="020F0502020204030204" pitchFamily="34" charset="0"/>
              </a:rPr>
              <a:t>Ezra as Esdras:</a:t>
            </a:r>
          </a:p>
          <a:p>
            <a:r>
              <a:rPr lang="en-US" sz="1200" dirty="0">
                <a:solidFill>
                  <a:srgbClr val="333333"/>
                </a:solidFill>
                <a:latin typeface="Calibri" panose="020F0502020204030204" pitchFamily="34" charset="0"/>
              </a:rPr>
              <a:t>Josephus spoke of the circumstances in Jerusalem at the time of Ezra and how he was assigned to correct the situation (Ezra is known as Esdras in the Josephus account). Ezra was a man of great faith, and one moved by the Spirit of the Lord. He petitioned King Xerxes for permission to return with more Jews. Xerxes agreed and wrote a letter to the governors of Judah. Josephus wrote:</a:t>
            </a:r>
          </a:p>
          <a:p>
            <a:pPr fontAlgn="base"/>
            <a:r>
              <a:rPr lang="en-US" sz="1200" dirty="0"/>
              <a:t>“When Esdras had received this epistle, he was very joyful, and began to worship God, and confessed that he had been the cause of the king’s great </a:t>
            </a:r>
            <a:r>
              <a:rPr lang="en-US" sz="1200" dirty="0" err="1"/>
              <a:t>favour</a:t>
            </a:r>
            <a:r>
              <a:rPr lang="en-US" sz="1200" dirty="0"/>
              <a:t> to him, and that for the same reason he gave all the thanks to God. … So he gathered those that were in the captivity together beyond Euphrates, and staid there three days, and ordained a fast for them, that they might make their prayers to God for their preservation, that they might suffer no misfortunes by the way, either from their enemies, or from any other ill accident; for Esdras had said beforehand, that he had told the king how God would preserve them. …</a:t>
            </a:r>
          </a:p>
          <a:p>
            <a:pPr fontAlgn="base"/>
            <a:r>
              <a:rPr lang="en-US" sz="1200" dirty="0"/>
              <a:t>“Now these things were truly done under the conduct of Esdras; and he succeeded in them, because God esteemed him worthy of the success of his conduct, on account of his goodness and righteousness.” (</a:t>
            </a:r>
            <a:r>
              <a:rPr lang="en-US" sz="1200" i="1" dirty="0"/>
              <a:t>Antiquities,</a:t>
            </a:r>
            <a:r>
              <a:rPr lang="en-US" sz="1200" dirty="0"/>
              <a:t> bk. 11, chap. 5, par. 3.)  Found in Old Testament Student Manual “The Exiles Return: Ezra”</a:t>
            </a:r>
          </a:p>
        </p:txBody>
      </p:sp>
      <p:sp>
        <p:nvSpPr>
          <p:cNvPr id="7" name="Rectangle 6"/>
          <p:cNvSpPr/>
          <p:nvPr/>
        </p:nvSpPr>
        <p:spPr>
          <a:xfrm>
            <a:off x="5421521" y="4052296"/>
            <a:ext cx="6692016" cy="1015663"/>
          </a:xfrm>
          <a:prstGeom prst="rect">
            <a:avLst/>
          </a:prstGeom>
          <a:ln>
            <a:solidFill>
              <a:schemeClr val="tx1"/>
            </a:solidFill>
          </a:ln>
        </p:spPr>
        <p:txBody>
          <a:bodyPr wrap="square">
            <a:spAutoFit/>
          </a:bodyPr>
          <a:lstStyle/>
          <a:p>
            <a:r>
              <a:rPr lang="en-US" sz="1200" b="1" dirty="0"/>
              <a:t>The Levites in Ezra 8:15 </a:t>
            </a:r>
          </a:p>
          <a:p>
            <a:r>
              <a:rPr lang="en-US" sz="1200" dirty="0"/>
              <a:t>Any male member of the tribe of Levi was a Levite, but a priest had to be a descendant of Aaron, who was also of the tribe of Levi. Priests were thus a subgroup of the Levites. The sons referred to in Ezra 8:15 are those of the Levites who were not priests, that is, those Levites who were not descendants of Aaron.</a:t>
            </a:r>
          </a:p>
        </p:txBody>
      </p:sp>
      <p:sp>
        <p:nvSpPr>
          <p:cNvPr id="8" name="Rectangle 7"/>
          <p:cNvSpPr/>
          <p:nvPr/>
        </p:nvSpPr>
        <p:spPr>
          <a:xfrm>
            <a:off x="5421519" y="5067959"/>
            <a:ext cx="6692017" cy="646331"/>
          </a:xfrm>
          <a:prstGeom prst="rect">
            <a:avLst/>
          </a:prstGeom>
          <a:ln>
            <a:solidFill>
              <a:schemeClr val="tx1"/>
            </a:solidFill>
          </a:ln>
        </p:spPr>
        <p:txBody>
          <a:bodyPr wrap="square">
            <a:spAutoFit/>
          </a:bodyPr>
          <a:lstStyle/>
          <a:p>
            <a:r>
              <a:rPr lang="en-US" sz="1200" b="1" dirty="0"/>
              <a:t>Intermarriage</a:t>
            </a:r>
            <a:r>
              <a:rPr lang="en-US" sz="1200" dirty="0"/>
              <a:t> with people from some of the surrounding nations was expressly forbidden by the Lord because it led to idolatry (see Deuteronomy 7:1–5). Idolatry had led to the downfall of the Israelite nation, but even the horrors of defeat and exile had not taught the people their lesson.</a:t>
            </a:r>
          </a:p>
        </p:txBody>
      </p:sp>
    </p:spTree>
    <p:extLst>
      <p:ext uri="{BB962C8B-B14F-4D97-AF65-F5344CB8AC3E}">
        <p14:creationId xmlns:p14="http://schemas.microsoft.com/office/powerpoint/2010/main" val="18742288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FC0F407-260E-6EE3-8C73-06D5825A1ED1}"/>
              </a:ext>
            </a:extLst>
          </p:cNvPr>
          <p:cNvSpPr txBox="1"/>
          <p:nvPr/>
        </p:nvSpPr>
        <p:spPr>
          <a:xfrm>
            <a:off x="324239" y="531845"/>
            <a:ext cx="7261550" cy="3970318"/>
          </a:xfrm>
          <a:prstGeom prst="rect">
            <a:avLst/>
          </a:prstGeom>
          <a:noFill/>
          <a:ln>
            <a:solidFill>
              <a:schemeClr val="tx1"/>
            </a:solidFill>
          </a:ln>
        </p:spPr>
        <p:txBody>
          <a:bodyPr wrap="square">
            <a:spAutoFit/>
          </a:bodyPr>
          <a:lstStyle/>
          <a:p>
            <a:pPr algn="l">
              <a:buNone/>
            </a:pPr>
            <a:r>
              <a:rPr lang="en-US" sz="1200" b="1" i="0" dirty="0">
                <a:solidFill>
                  <a:srgbClr val="000000"/>
                </a:solidFill>
                <a:effectLst/>
                <a:latin typeface="Calibri" panose="020F0502020204030204" pitchFamily="34" charset="0"/>
                <a:cs typeface="Calibri" panose="020F0502020204030204" pitchFamily="34" charset="0"/>
              </a:rPr>
              <a:t>*Put Away Your Wives:</a:t>
            </a:r>
          </a:p>
          <a:p>
            <a:pPr algn="l">
              <a:buNone/>
            </a:pPr>
            <a:r>
              <a:rPr lang="en-US" sz="1200" b="0" i="0" dirty="0">
                <a:solidFill>
                  <a:srgbClr val="000000"/>
                </a:solidFill>
                <a:effectLst/>
                <a:latin typeface="Calibri" panose="020F0502020204030204" pitchFamily="34" charset="0"/>
                <a:cs typeface="Calibri" panose="020F0502020204030204" pitchFamily="34" charset="0"/>
              </a:rPr>
              <a:t>As thou hast said, so must we do - They all resolved to do what Ezra then commanded, they did put away their wives, even those by whom they had children; </a:t>
            </a:r>
            <a:r>
              <a:rPr lang="en-US" sz="1200" b="0" i="0" dirty="0" err="1">
                <a:solidFill>
                  <a:srgbClr val="000000"/>
                </a:solidFill>
                <a:effectLst/>
                <a:latin typeface="Calibri" panose="020F0502020204030204" pitchFamily="34" charset="0"/>
                <a:cs typeface="Calibri" panose="020F0502020204030204" pitchFamily="34" charset="0"/>
              </a:rPr>
              <a:t>Ezr</a:t>
            </a:r>
            <a:r>
              <a:rPr lang="en-US" sz="1200" b="0" i="0" dirty="0">
                <a:solidFill>
                  <a:srgbClr val="000000"/>
                </a:solidFill>
                <a:effectLst/>
                <a:latin typeface="Calibri" panose="020F0502020204030204" pitchFamily="34" charset="0"/>
                <a:cs typeface="Calibri" panose="020F0502020204030204" pitchFamily="34" charset="0"/>
              </a:rPr>
              <a:t> 10:44 : this was a great hardship on the women and children. Though by the Jewish laws such marriages were null and void, yet as the women they had taken did not know these laws, their case was deplorable. However, we may take it for granted that each of them received a portion according to the circumstances of their husbands, and that they and their children were not turned away desolate, but had such a provision as their necessities required. Humanity must have dictated this, and no law of God is contrary to humanity. After all, there is some room to doubt whether they did put them finally away, for several years after Nehemiah found Jews that had married wives of Ashdod, Ammon, and Moab; Neh 13:23. And if these were not the same women, we find that the same offense was continued. </a:t>
            </a:r>
          </a:p>
          <a:p>
            <a:pPr algn="l">
              <a:buNone/>
            </a:pPr>
            <a:r>
              <a:rPr lang="en-US" sz="1200" dirty="0">
                <a:solidFill>
                  <a:srgbClr val="000000"/>
                </a:solidFill>
                <a:latin typeface="Calibri" panose="020F0502020204030204" pitchFamily="34" charset="0"/>
                <a:cs typeface="Calibri" panose="020F0502020204030204" pitchFamily="34" charset="0"/>
              </a:rPr>
              <a:t>Ezra</a:t>
            </a:r>
            <a:r>
              <a:rPr lang="en-US" sz="1200" b="0" i="0" dirty="0">
                <a:solidFill>
                  <a:srgbClr val="000000"/>
                </a:solidFill>
                <a:effectLst/>
                <a:latin typeface="Calibri" panose="020F0502020204030204" pitchFamily="34" charset="0"/>
                <a:cs typeface="Calibri" panose="020F0502020204030204" pitchFamily="34" charset="0"/>
              </a:rPr>
              <a:t> 10:17</a:t>
            </a:r>
          </a:p>
          <a:p>
            <a:pPr algn="l">
              <a:buNone/>
            </a:pPr>
            <a:r>
              <a:rPr lang="en-US" sz="1200" b="0" i="0" dirty="0">
                <a:solidFill>
                  <a:srgbClr val="000000"/>
                </a:solidFill>
                <a:effectLst/>
                <a:latin typeface="Calibri" panose="020F0502020204030204" pitchFamily="34" charset="0"/>
                <a:cs typeface="Calibri" panose="020F0502020204030204" pitchFamily="34" charset="0"/>
              </a:rPr>
              <a:t>The first day of the first month - So they were three whole months in examining into this affair, and making those separations which the law required.</a:t>
            </a:r>
          </a:p>
          <a:p>
            <a:pPr algn="l">
              <a:buNone/>
            </a:pPr>
            <a:r>
              <a:rPr lang="en-US" sz="1200" dirty="0">
                <a:solidFill>
                  <a:srgbClr val="000000"/>
                </a:solidFill>
                <a:latin typeface="Calibri" panose="020F0502020204030204" pitchFamily="34" charset="0"/>
                <a:cs typeface="Calibri" panose="020F0502020204030204" pitchFamily="34" charset="0"/>
              </a:rPr>
              <a:t>Ezra</a:t>
            </a:r>
            <a:r>
              <a:rPr lang="en-US" sz="1200" b="0" i="0" dirty="0">
                <a:solidFill>
                  <a:srgbClr val="000000"/>
                </a:solidFill>
                <a:effectLst/>
                <a:latin typeface="Calibri" panose="020F0502020204030204" pitchFamily="34" charset="0"/>
                <a:cs typeface="Calibri" panose="020F0502020204030204" pitchFamily="34" charset="0"/>
              </a:rPr>
              <a:t> 10:19</a:t>
            </a:r>
          </a:p>
          <a:p>
            <a:pPr algn="l">
              <a:buNone/>
            </a:pPr>
            <a:r>
              <a:rPr lang="en-US" sz="1200" b="0" i="0" dirty="0">
                <a:solidFill>
                  <a:srgbClr val="000000"/>
                </a:solidFill>
                <a:effectLst/>
                <a:latin typeface="Calibri" panose="020F0502020204030204" pitchFamily="34" charset="0"/>
                <a:cs typeface="Calibri" panose="020F0502020204030204" pitchFamily="34" charset="0"/>
              </a:rPr>
              <a:t>They gave their hands - They bound themselves in the most solemn manner to do as the rest of the delinquents had done; and they made all acknowledgment of their iniquity to God by offering each a ram for a trespass-offering.</a:t>
            </a:r>
          </a:p>
          <a:p>
            <a:pPr algn="l">
              <a:buNone/>
            </a:pPr>
            <a:r>
              <a:rPr lang="en-US" sz="1200" dirty="0">
                <a:solidFill>
                  <a:srgbClr val="000000"/>
                </a:solidFill>
                <a:latin typeface="Calibri" panose="020F0502020204030204" pitchFamily="34" charset="0"/>
                <a:cs typeface="Calibri" panose="020F0502020204030204" pitchFamily="34" charset="0"/>
              </a:rPr>
              <a:t>Ezra </a:t>
            </a:r>
            <a:r>
              <a:rPr lang="en-US" sz="1200" b="0" i="0" dirty="0">
                <a:solidFill>
                  <a:srgbClr val="000000"/>
                </a:solidFill>
                <a:effectLst/>
                <a:latin typeface="Calibri" panose="020F0502020204030204" pitchFamily="34" charset="0"/>
                <a:cs typeface="Calibri" panose="020F0502020204030204" pitchFamily="34" charset="0"/>
              </a:rPr>
              <a:t>10:44</a:t>
            </a:r>
          </a:p>
          <a:p>
            <a:pPr algn="l">
              <a:buNone/>
            </a:pPr>
            <a:r>
              <a:rPr lang="en-US" sz="1200" b="0" i="0" dirty="0">
                <a:solidFill>
                  <a:srgbClr val="000000"/>
                </a:solidFill>
                <a:effectLst/>
                <a:latin typeface="Calibri" panose="020F0502020204030204" pitchFamily="34" charset="0"/>
                <a:cs typeface="Calibri" panose="020F0502020204030204" pitchFamily="34" charset="0"/>
              </a:rPr>
              <a:t>Some of them had wives by whom they had children - This observation was probably intended to show that only a few of them had children; but it shows also how rigorously the law was put in execution.</a:t>
            </a:r>
          </a:p>
          <a:p>
            <a:r>
              <a:rPr lang="en-US" sz="1200" i="1" dirty="0">
                <a:latin typeface="Calibri" panose="020F0502020204030204" pitchFamily="34" charset="0"/>
                <a:cs typeface="Calibri" panose="020F0502020204030204" pitchFamily="34" charset="0"/>
              </a:rPr>
              <a:t>Commentary on the Bible</a:t>
            </a:r>
            <a:r>
              <a:rPr lang="en-US" sz="1200" dirty="0">
                <a:latin typeface="Calibri" panose="020F0502020204030204" pitchFamily="34" charset="0"/>
                <a:cs typeface="Calibri" panose="020F0502020204030204" pitchFamily="34" charset="0"/>
              </a:rPr>
              <a:t>, by Adam Clarke, [1831], at sacred-texts.com</a:t>
            </a:r>
            <a:endParaRPr lang="en-US" sz="1200" b="0" i="0" dirty="0">
              <a:solidFill>
                <a:srgbClr val="000000"/>
              </a:solidFill>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0BDAFD4A-4833-85C6-14F9-0A59CB001205}"/>
              </a:ext>
            </a:extLst>
          </p:cNvPr>
          <p:cNvPicPr>
            <a:picLocks noChangeAspect="1"/>
          </p:cNvPicPr>
          <p:nvPr/>
        </p:nvPicPr>
        <p:blipFill>
          <a:blip r:embed="rId2"/>
          <a:stretch>
            <a:fillRect/>
          </a:stretch>
        </p:blipFill>
        <p:spPr>
          <a:xfrm>
            <a:off x="7785681" y="665614"/>
            <a:ext cx="4015799" cy="3150606"/>
          </a:xfrm>
          <a:prstGeom prst="rect">
            <a:avLst/>
          </a:prstGeom>
        </p:spPr>
      </p:pic>
      <p:sp>
        <p:nvSpPr>
          <p:cNvPr id="6" name="TextBox 5">
            <a:extLst>
              <a:ext uri="{FF2B5EF4-FFF2-40B4-BE49-F238E27FC236}">
                <a16:creationId xmlns:a16="http://schemas.microsoft.com/office/drawing/2014/main" id="{06906C04-614B-0C1A-EB81-255B52A0B7A5}"/>
              </a:ext>
            </a:extLst>
          </p:cNvPr>
          <p:cNvSpPr txBox="1"/>
          <p:nvPr/>
        </p:nvSpPr>
        <p:spPr>
          <a:xfrm>
            <a:off x="324240" y="4502163"/>
            <a:ext cx="9248968" cy="2345129"/>
          </a:xfrm>
          <a:prstGeom prst="rect">
            <a:avLst/>
          </a:prstGeom>
          <a:noFill/>
          <a:ln>
            <a:solidFill>
              <a:schemeClr val="tx1"/>
            </a:solidFill>
          </a:ln>
        </p:spPr>
        <p:txBody>
          <a:bodyPr wrap="square">
            <a:spAutoFit/>
          </a:bodyPr>
          <a:lstStyle/>
          <a:p>
            <a:pPr>
              <a:lnSpc>
                <a:spcPts val="1800"/>
              </a:lnSpc>
              <a:spcBef>
                <a:spcPts val="750"/>
              </a:spcBef>
              <a:spcAft>
                <a:spcPts val="900"/>
              </a:spcAft>
            </a:pPr>
            <a:r>
              <a:rPr lang="en-US" sz="1200" b="0" i="0" dirty="0">
                <a:solidFill>
                  <a:srgbClr val="0A0A0A"/>
                </a:solidFill>
                <a:effectLst/>
                <a:latin typeface="Calibri" panose="020F0502020204030204" pitchFamily="34" charset="0"/>
                <a:cs typeface="Calibri" panose="020F0502020204030204" pitchFamily="34" charset="0"/>
              </a:rPr>
              <a:t>The phrase is used in Ezra 10, where Ezra commands the people to send away their foreign wives and children. (Foreign wives=those not of the covenant faith)</a:t>
            </a:r>
            <a:r>
              <a:rPr lang="en-US" sz="1200" dirty="0">
                <a:latin typeface="Calibri" panose="020F0502020204030204" pitchFamily="34" charset="0"/>
                <a:cs typeface="Calibri" panose="020F0502020204030204" pitchFamily="34" charset="0"/>
              </a:rPr>
              <a:t> Many Israelites, including priests and Levites, had married women from surrounding pagan lands, like the Canaanites, Moabites, and Egyptians. </a:t>
            </a:r>
          </a:p>
          <a:p>
            <a:pPr>
              <a:lnSpc>
                <a:spcPts val="1800"/>
              </a:lnSpc>
              <a:spcBef>
                <a:spcPts val="750"/>
              </a:spcBef>
              <a:spcAft>
                <a:spcPts val="900"/>
              </a:spcAft>
            </a:pPr>
            <a:r>
              <a:rPr lang="en-US" sz="1200" dirty="0">
                <a:latin typeface="Calibri" panose="020F0502020204030204" pitchFamily="34" charset="0"/>
                <a:cs typeface="Calibri" panose="020F0502020204030204" pitchFamily="34" charset="0"/>
              </a:rPr>
              <a:t>This was seen as a violation of the covenant to remain separate from these peoples and was believed to corrupt their faith and the Messianic line.</a:t>
            </a:r>
            <a:endParaRPr lang="en-US" sz="1200" b="0" i="0" dirty="0">
              <a:solidFill>
                <a:srgbClr val="0A0A0A"/>
              </a:solidFill>
              <a:effectLst/>
              <a:latin typeface="Calibri" panose="020F0502020204030204" pitchFamily="34" charset="0"/>
              <a:cs typeface="Calibri" panose="020F0502020204030204" pitchFamily="34" charset="0"/>
            </a:endParaRPr>
          </a:p>
          <a:p>
            <a:pPr algn="l">
              <a:lnSpc>
                <a:spcPts val="1800"/>
              </a:lnSpc>
              <a:spcBef>
                <a:spcPts val="750"/>
              </a:spcBef>
              <a:spcAft>
                <a:spcPts val="900"/>
              </a:spcAft>
            </a:pPr>
            <a:r>
              <a:rPr lang="en-US" sz="1200" b="0" i="0" dirty="0">
                <a:solidFill>
                  <a:srgbClr val="0A0A0A"/>
                </a:solidFill>
                <a:effectLst/>
                <a:latin typeface="Calibri" panose="020F0502020204030204" pitchFamily="34" charset="0"/>
                <a:cs typeface="Calibri" panose="020F0502020204030204" pitchFamily="34" charset="0"/>
              </a:rPr>
              <a:t>This action was prompted by the concern that these marriages were leading to the worship of foreign gods and a departure from the worship of Yahweh.</a:t>
            </a:r>
          </a:p>
          <a:p>
            <a:pPr algn="l">
              <a:lnSpc>
                <a:spcPts val="1800"/>
              </a:lnSpc>
              <a:spcBef>
                <a:spcPts val="750"/>
              </a:spcBef>
              <a:spcAft>
                <a:spcPts val="900"/>
              </a:spcAft>
            </a:pPr>
            <a:r>
              <a:rPr lang="en-US" sz="1200" b="0" i="0" dirty="0">
                <a:solidFill>
                  <a:srgbClr val="0A0A0A"/>
                </a:solidFill>
                <a:effectLst/>
                <a:latin typeface="Calibri" panose="020F0502020204030204" pitchFamily="34" charset="0"/>
                <a:cs typeface="Calibri" panose="020F0502020204030204" pitchFamily="34" charset="0"/>
              </a:rPr>
              <a:t>This was a directive to maintain the religious purity of the community after the Babylonian exile. </a:t>
            </a:r>
          </a:p>
        </p:txBody>
      </p:sp>
    </p:spTree>
    <p:extLst>
      <p:ext uri="{BB962C8B-B14F-4D97-AF65-F5344CB8AC3E}">
        <p14:creationId xmlns:p14="http://schemas.microsoft.com/office/powerpoint/2010/main" val="3301805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allpaperscraft.com/image/wall_brick_background_light_surface_50835_2048x204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888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934137" y="1531761"/>
            <a:ext cx="6473229" cy="3539430"/>
          </a:xfrm>
          <a:prstGeom prst="rect">
            <a:avLst/>
          </a:prstGeom>
          <a:solidFill>
            <a:srgbClr val="FFE89F"/>
          </a:solidFill>
        </p:spPr>
        <p:txBody>
          <a:bodyPr wrap="square" rtlCol="0">
            <a:spAutoFit/>
          </a:bodyPr>
          <a:lstStyle/>
          <a:p>
            <a:pPr algn="ctr"/>
            <a:r>
              <a:rPr lang="en-US" sz="2800" dirty="0"/>
              <a:t>“To every man there comes … that special moment when he is figuratively tapped on the shoulder and offered the chance to do a special thing unique to him and fitted to his talent. What a tragedy if that moment finds him unprepared or unqualified for the work which would be his finest hour.”</a:t>
            </a:r>
          </a:p>
        </p:txBody>
      </p:sp>
      <p:pic>
        <p:nvPicPr>
          <p:cNvPr id="2050" name="Picture 2" descr="http://www.winstonchurchill.org/images/images/Winston/churchill_194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7678" y="1382188"/>
            <a:ext cx="3171825" cy="383857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1584393" y="6358726"/>
            <a:ext cx="466794" cy="369332"/>
          </a:xfrm>
          <a:prstGeom prst="rect">
            <a:avLst/>
          </a:prstGeom>
          <a:solidFill>
            <a:srgbClr val="FFE89F"/>
          </a:solidFill>
        </p:spPr>
        <p:txBody>
          <a:bodyPr wrap="none">
            <a:spAutoFit/>
          </a:bodyPr>
          <a:lstStyle/>
          <a:p>
            <a:r>
              <a:rPr lang="en-US" dirty="0"/>
              <a:t>(1)</a:t>
            </a:r>
          </a:p>
        </p:txBody>
      </p:sp>
    </p:spTree>
    <p:extLst>
      <p:ext uri="{BB962C8B-B14F-4D97-AF65-F5344CB8AC3E}">
        <p14:creationId xmlns:p14="http://schemas.microsoft.com/office/powerpoint/2010/main" val="430690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allpaperscraft.com/image/wall_brick_background_light_surface_50835_2048x204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888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28981" y="1726283"/>
            <a:ext cx="2503930" cy="1754326"/>
          </a:xfrm>
          <a:prstGeom prst="rect">
            <a:avLst/>
          </a:prstGeom>
          <a:solidFill>
            <a:srgbClr val="FFE89F"/>
          </a:solidFill>
        </p:spPr>
        <p:txBody>
          <a:bodyPr wrap="square" rtlCol="0">
            <a:spAutoFit/>
          </a:bodyPr>
          <a:lstStyle/>
          <a:p>
            <a:r>
              <a:rPr lang="en-US" dirty="0"/>
              <a:t>Ezra, who prepared and qualified himself to have God’s help as he faced challenges and fulfilled his mission in life. </a:t>
            </a:r>
          </a:p>
        </p:txBody>
      </p:sp>
      <p:sp>
        <p:nvSpPr>
          <p:cNvPr id="6" name="TextBox 5"/>
          <p:cNvSpPr txBox="1"/>
          <p:nvPr/>
        </p:nvSpPr>
        <p:spPr>
          <a:xfrm>
            <a:off x="4155541" y="153080"/>
            <a:ext cx="3346764" cy="1107996"/>
          </a:xfrm>
          <a:prstGeom prst="rect">
            <a:avLst/>
          </a:prstGeom>
          <a:solidFill>
            <a:srgbClr val="FFE89F"/>
          </a:solidFill>
        </p:spPr>
        <p:txBody>
          <a:bodyPr wrap="square" rtlCol="0">
            <a:spAutoFit/>
          </a:bodyPr>
          <a:lstStyle/>
          <a:p>
            <a:pPr algn="ctr"/>
            <a:r>
              <a:rPr lang="en-US" sz="6600"/>
              <a:t>Ezra</a:t>
            </a:r>
            <a:endParaRPr lang="en-US" sz="6600" dirty="0"/>
          </a:p>
        </p:txBody>
      </p:sp>
      <p:grpSp>
        <p:nvGrpSpPr>
          <p:cNvPr id="5" name="Group 4"/>
          <p:cNvGrpSpPr/>
          <p:nvPr/>
        </p:nvGrpSpPr>
        <p:grpSpPr>
          <a:xfrm>
            <a:off x="8870888" y="1649588"/>
            <a:ext cx="2190466" cy="4591778"/>
            <a:chOff x="3810000" y="535130"/>
            <a:chExt cx="2190466" cy="4591778"/>
          </a:xfrm>
        </p:grpSpPr>
        <p:sp>
          <p:nvSpPr>
            <p:cNvPr id="7" name="Oval 6"/>
            <p:cNvSpPr/>
            <p:nvPr/>
          </p:nvSpPr>
          <p:spPr>
            <a:xfrm>
              <a:off x="4077903" y="535130"/>
              <a:ext cx="1653657" cy="2478007"/>
            </a:xfrm>
            <a:prstGeom prst="ellipse">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loud 7"/>
            <p:cNvSpPr/>
            <p:nvPr/>
          </p:nvSpPr>
          <p:spPr>
            <a:xfrm rot="10954493">
              <a:off x="4534967" y="775368"/>
              <a:ext cx="1070191" cy="1135328"/>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loud 8"/>
            <p:cNvSpPr/>
            <p:nvPr/>
          </p:nvSpPr>
          <p:spPr>
            <a:xfrm>
              <a:off x="4182572" y="684830"/>
              <a:ext cx="1070191" cy="1135328"/>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8750594">
              <a:off x="3642081" y="3478614"/>
              <a:ext cx="711713" cy="37587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3837370">
              <a:off x="5462718" y="3410182"/>
              <a:ext cx="721265" cy="35423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20039060">
              <a:off x="4192277" y="4703540"/>
              <a:ext cx="669695" cy="405751"/>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1560940" flipH="1">
              <a:off x="4892432" y="4721157"/>
              <a:ext cx="632334" cy="405751"/>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a:off x="4036092" y="2437630"/>
              <a:ext cx="1724575" cy="2410097"/>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rot="19906957">
              <a:off x="5163588" y="1987935"/>
              <a:ext cx="730044" cy="1777451"/>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rot="1389622">
              <a:off x="3915165" y="2084017"/>
              <a:ext cx="635370" cy="1643248"/>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a:off x="4126860" y="1999431"/>
              <a:ext cx="1543041" cy="2410097"/>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399161" y="684832"/>
              <a:ext cx="998438" cy="175279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Moon 18"/>
            <p:cNvSpPr/>
            <p:nvPr/>
          </p:nvSpPr>
          <p:spPr>
            <a:xfrm rot="5400000">
              <a:off x="4651416" y="154267"/>
              <a:ext cx="475648" cy="1237376"/>
            </a:xfrm>
            <a:prstGeom prst="moon">
              <a:avLst>
                <a:gd name="adj" fmla="val 87500"/>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rot="467908">
              <a:off x="4071984" y="2113945"/>
              <a:ext cx="781657" cy="2498566"/>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rot="21001313">
              <a:off x="4963005" y="2163383"/>
              <a:ext cx="781657" cy="2410097"/>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loud 21"/>
            <p:cNvSpPr/>
            <p:nvPr/>
          </p:nvSpPr>
          <p:spPr>
            <a:xfrm>
              <a:off x="4416122" y="1563234"/>
              <a:ext cx="917212" cy="1076884"/>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728947" y="1709377"/>
              <a:ext cx="320586" cy="14842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4413453" y="2803037"/>
              <a:ext cx="371919" cy="404151"/>
              <a:chOff x="1415264" y="5086700"/>
              <a:chExt cx="690739" cy="750602"/>
            </a:xfrm>
          </p:grpSpPr>
          <p:sp>
            <p:nvSpPr>
              <p:cNvPr id="59" name="Equal 58"/>
              <p:cNvSpPr/>
              <p:nvPr/>
            </p:nvSpPr>
            <p:spPr>
              <a:xfrm>
                <a:off x="1415264" y="5086700"/>
                <a:ext cx="690739" cy="750602"/>
              </a:xfrm>
              <a:prstGeom prst="mathEqual">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Multiply 59"/>
              <p:cNvSpPr/>
              <p:nvPr/>
            </p:nvSpPr>
            <p:spPr>
              <a:xfrm>
                <a:off x="1500205" y="5195301"/>
                <a:ext cx="532946" cy="533400"/>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4994145" y="2792016"/>
              <a:ext cx="371919" cy="404151"/>
              <a:chOff x="1415264" y="5086700"/>
              <a:chExt cx="690739" cy="750602"/>
            </a:xfrm>
          </p:grpSpPr>
          <p:sp>
            <p:nvSpPr>
              <p:cNvPr id="57" name="Equal 56"/>
              <p:cNvSpPr/>
              <p:nvPr/>
            </p:nvSpPr>
            <p:spPr>
              <a:xfrm>
                <a:off x="1415264" y="5086700"/>
                <a:ext cx="690739" cy="750602"/>
              </a:xfrm>
              <a:prstGeom prst="mathEqual">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 name="Multiply 57"/>
              <p:cNvSpPr/>
              <p:nvPr/>
            </p:nvSpPr>
            <p:spPr>
              <a:xfrm>
                <a:off x="1500205" y="5195301"/>
                <a:ext cx="532946" cy="533400"/>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4419967" y="3193895"/>
              <a:ext cx="371919" cy="404151"/>
              <a:chOff x="1415264" y="5086700"/>
              <a:chExt cx="690739" cy="750602"/>
            </a:xfrm>
          </p:grpSpPr>
          <p:sp>
            <p:nvSpPr>
              <p:cNvPr id="55" name="Equal 54"/>
              <p:cNvSpPr/>
              <p:nvPr/>
            </p:nvSpPr>
            <p:spPr>
              <a:xfrm>
                <a:off x="1415264" y="5086700"/>
                <a:ext cx="690739" cy="750602"/>
              </a:xfrm>
              <a:prstGeom prst="mathEqual">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 name="Multiply 55"/>
              <p:cNvSpPr/>
              <p:nvPr/>
            </p:nvSpPr>
            <p:spPr>
              <a:xfrm>
                <a:off x="1500205" y="5195301"/>
                <a:ext cx="532946" cy="533400"/>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5027215" y="3202540"/>
              <a:ext cx="371919" cy="404151"/>
              <a:chOff x="1415264" y="5086700"/>
              <a:chExt cx="690739" cy="750602"/>
            </a:xfrm>
          </p:grpSpPr>
          <p:sp>
            <p:nvSpPr>
              <p:cNvPr id="53" name="Equal 52"/>
              <p:cNvSpPr/>
              <p:nvPr/>
            </p:nvSpPr>
            <p:spPr>
              <a:xfrm>
                <a:off x="1415264" y="5086700"/>
                <a:ext cx="690739" cy="750602"/>
              </a:xfrm>
              <a:prstGeom prst="mathEqual">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Multiply 53"/>
              <p:cNvSpPr/>
              <p:nvPr/>
            </p:nvSpPr>
            <p:spPr>
              <a:xfrm>
                <a:off x="1500205" y="5195301"/>
                <a:ext cx="532946" cy="533400"/>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4409213" y="3629101"/>
              <a:ext cx="371919" cy="404151"/>
              <a:chOff x="1415264" y="5086700"/>
              <a:chExt cx="690739" cy="750602"/>
            </a:xfrm>
          </p:grpSpPr>
          <p:sp>
            <p:nvSpPr>
              <p:cNvPr id="51" name="Equal 50"/>
              <p:cNvSpPr/>
              <p:nvPr/>
            </p:nvSpPr>
            <p:spPr>
              <a:xfrm>
                <a:off x="1415264" y="5086700"/>
                <a:ext cx="690739" cy="750602"/>
              </a:xfrm>
              <a:prstGeom prst="mathEqual">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Multiply 51"/>
              <p:cNvSpPr/>
              <p:nvPr/>
            </p:nvSpPr>
            <p:spPr>
              <a:xfrm>
                <a:off x="1500205" y="5195301"/>
                <a:ext cx="532946" cy="533400"/>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5066803" y="3638496"/>
              <a:ext cx="371919" cy="404151"/>
              <a:chOff x="1415264" y="5086700"/>
              <a:chExt cx="690739" cy="750602"/>
            </a:xfrm>
          </p:grpSpPr>
          <p:sp>
            <p:nvSpPr>
              <p:cNvPr id="49" name="Equal 48"/>
              <p:cNvSpPr/>
              <p:nvPr/>
            </p:nvSpPr>
            <p:spPr>
              <a:xfrm>
                <a:off x="1415264" y="5086700"/>
                <a:ext cx="690739" cy="750602"/>
              </a:xfrm>
              <a:prstGeom prst="mathEqual">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Multiply 49"/>
              <p:cNvSpPr/>
              <p:nvPr/>
            </p:nvSpPr>
            <p:spPr>
              <a:xfrm>
                <a:off x="1500205" y="5195301"/>
                <a:ext cx="532946" cy="533400"/>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4204308" y="767785"/>
              <a:ext cx="1405863" cy="318514"/>
              <a:chOff x="4237405" y="767460"/>
              <a:chExt cx="1405863" cy="318514"/>
            </a:xfrm>
          </p:grpSpPr>
          <p:grpSp>
            <p:nvGrpSpPr>
              <p:cNvPr id="31" name="Group 30"/>
              <p:cNvGrpSpPr/>
              <p:nvPr/>
            </p:nvGrpSpPr>
            <p:grpSpPr>
              <a:xfrm>
                <a:off x="4237405" y="788545"/>
                <a:ext cx="273708" cy="297429"/>
                <a:chOff x="1415264" y="5086700"/>
                <a:chExt cx="690739" cy="750602"/>
              </a:xfrm>
            </p:grpSpPr>
            <p:sp>
              <p:nvSpPr>
                <p:cNvPr id="47" name="Equal 46"/>
                <p:cNvSpPr/>
                <p:nvPr/>
              </p:nvSpPr>
              <p:spPr>
                <a:xfrm>
                  <a:off x="1415264" y="5086700"/>
                  <a:ext cx="690739" cy="750602"/>
                </a:xfrm>
                <a:prstGeom prst="mathEqual">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Multiply 47"/>
                <p:cNvSpPr/>
                <p:nvPr/>
              </p:nvSpPr>
              <p:spPr>
                <a:xfrm>
                  <a:off x="1500205" y="5195301"/>
                  <a:ext cx="532946" cy="533400"/>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p:cNvGrpSpPr/>
              <p:nvPr/>
            </p:nvGrpSpPr>
            <p:grpSpPr>
              <a:xfrm>
                <a:off x="4463836" y="784328"/>
                <a:ext cx="273708" cy="297429"/>
                <a:chOff x="1415264" y="5086700"/>
                <a:chExt cx="690739" cy="750602"/>
              </a:xfrm>
            </p:grpSpPr>
            <p:sp>
              <p:nvSpPr>
                <p:cNvPr id="45" name="Equal 44"/>
                <p:cNvSpPr/>
                <p:nvPr/>
              </p:nvSpPr>
              <p:spPr>
                <a:xfrm>
                  <a:off x="1415264" y="5086700"/>
                  <a:ext cx="690739" cy="750602"/>
                </a:xfrm>
                <a:prstGeom prst="mathEqual">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Multiply 45"/>
                <p:cNvSpPr/>
                <p:nvPr/>
              </p:nvSpPr>
              <p:spPr>
                <a:xfrm>
                  <a:off x="1500205" y="5195301"/>
                  <a:ext cx="532946" cy="533400"/>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4690267" y="780111"/>
                <a:ext cx="273708" cy="297429"/>
                <a:chOff x="1415264" y="5086700"/>
                <a:chExt cx="690739" cy="750602"/>
              </a:xfrm>
            </p:grpSpPr>
            <p:sp>
              <p:nvSpPr>
                <p:cNvPr id="43" name="Equal 42"/>
                <p:cNvSpPr/>
                <p:nvPr/>
              </p:nvSpPr>
              <p:spPr>
                <a:xfrm>
                  <a:off x="1415264" y="5086700"/>
                  <a:ext cx="690739" cy="750602"/>
                </a:xfrm>
                <a:prstGeom prst="mathEqual">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Multiply 43"/>
                <p:cNvSpPr/>
                <p:nvPr/>
              </p:nvSpPr>
              <p:spPr>
                <a:xfrm>
                  <a:off x="1500205" y="5195301"/>
                  <a:ext cx="532946" cy="533400"/>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p:cNvGrpSpPr/>
              <p:nvPr/>
            </p:nvGrpSpPr>
            <p:grpSpPr>
              <a:xfrm>
                <a:off x="4916698" y="775894"/>
                <a:ext cx="273708" cy="297429"/>
                <a:chOff x="1415264" y="5086700"/>
                <a:chExt cx="690739" cy="750602"/>
              </a:xfrm>
            </p:grpSpPr>
            <p:sp>
              <p:nvSpPr>
                <p:cNvPr id="41" name="Equal 40"/>
                <p:cNvSpPr/>
                <p:nvPr/>
              </p:nvSpPr>
              <p:spPr>
                <a:xfrm>
                  <a:off x="1415264" y="5086700"/>
                  <a:ext cx="690739" cy="750602"/>
                </a:xfrm>
                <a:prstGeom prst="mathEqual">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Multiply 41"/>
                <p:cNvSpPr/>
                <p:nvPr/>
              </p:nvSpPr>
              <p:spPr>
                <a:xfrm>
                  <a:off x="1500205" y="5195301"/>
                  <a:ext cx="532946" cy="533400"/>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p:cNvGrpSpPr/>
              <p:nvPr/>
            </p:nvGrpSpPr>
            <p:grpSpPr>
              <a:xfrm>
                <a:off x="5143129" y="771677"/>
                <a:ext cx="273708" cy="297429"/>
                <a:chOff x="1415264" y="5086700"/>
                <a:chExt cx="690739" cy="750602"/>
              </a:xfrm>
            </p:grpSpPr>
            <p:sp>
              <p:nvSpPr>
                <p:cNvPr id="39" name="Equal 38"/>
                <p:cNvSpPr/>
                <p:nvPr/>
              </p:nvSpPr>
              <p:spPr>
                <a:xfrm>
                  <a:off x="1415264" y="5086700"/>
                  <a:ext cx="690739" cy="750602"/>
                </a:xfrm>
                <a:prstGeom prst="mathEqual">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Multiply 39"/>
                <p:cNvSpPr/>
                <p:nvPr/>
              </p:nvSpPr>
              <p:spPr>
                <a:xfrm>
                  <a:off x="1500205" y="5195301"/>
                  <a:ext cx="532946" cy="533400"/>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a:off x="5369560" y="767460"/>
                <a:ext cx="273708" cy="297429"/>
                <a:chOff x="1415264" y="5086700"/>
                <a:chExt cx="690739" cy="750602"/>
              </a:xfrm>
            </p:grpSpPr>
            <p:sp>
              <p:nvSpPr>
                <p:cNvPr id="37" name="Equal 36"/>
                <p:cNvSpPr/>
                <p:nvPr/>
              </p:nvSpPr>
              <p:spPr>
                <a:xfrm>
                  <a:off x="1415264" y="5086700"/>
                  <a:ext cx="690739" cy="750602"/>
                </a:xfrm>
                <a:prstGeom prst="mathEqual">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Multiply 37"/>
                <p:cNvSpPr/>
                <p:nvPr/>
              </p:nvSpPr>
              <p:spPr>
                <a:xfrm>
                  <a:off x="1500205" y="5195301"/>
                  <a:ext cx="532946" cy="533400"/>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 name="Rectangle 1"/>
          <p:cNvSpPr/>
          <p:nvPr/>
        </p:nvSpPr>
        <p:spPr>
          <a:xfrm>
            <a:off x="1183396" y="4447304"/>
            <a:ext cx="6096000" cy="1754326"/>
          </a:xfrm>
          <a:prstGeom prst="rect">
            <a:avLst/>
          </a:prstGeom>
          <a:solidFill>
            <a:srgbClr val="FFE89F"/>
          </a:solidFill>
        </p:spPr>
        <p:txBody>
          <a:bodyPr>
            <a:spAutoFit/>
          </a:bodyPr>
          <a:lstStyle/>
          <a:p>
            <a:r>
              <a:rPr lang="en-US" dirty="0">
                <a:solidFill>
                  <a:srgbClr val="333333"/>
                </a:solidFill>
              </a:rPr>
              <a:t>The events in Ezra 7 occurred more than 60 years after the temple in Jerusalem was finished and dedicated. </a:t>
            </a:r>
          </a:p>
          <a:p>
            <a:endParaRPr lang="en-US" dirty="0">
              <a:solidFill>
                <a:srgbClr val="333333"/>
              </a:solidFill>
            </a:endParaRPr>
          </a:p>
          <a:p>
            <a:r>
              <a:rPr lang="en-US" dirty="0">
                <a:solidFill>
                  <a:srgbClr val="333333"/>
                </a:solidFill>
              </a:rPr>
              <a:t>Ezra, a descendant of Aaron who held the priesthood, lived in </a:t>
            </a:r>
            <a:r>
              <a:rPr lang="en-US" dirty="0" err="1">
                <a:solidFill>
                  <a:srgbClr val="333333"/>
                </a:solidFill>
              </a:rPr>
              <a:t>Shushan</a:t>
            </a:r>
            <a:r>
              <a:rPr lang="en-US" dirty="0">
                <a:solidFill>
                  <a:srgbClr val="333333"/>
                </a:solidFill>
              </a:rPr>
              <a:t>, the capital of the Persian Empire, when Artaxerxes reigned as king of Persia.</a:t>
            </a:r>
            <a:endParaRPr lang="en-US" dirty="0"/>
          </a:p>
        </p:txBody>
      </p:sp>
      <p:pic>
        <p:nvPicPr>
          <p:cNvPr id="3074" name="Picture 2" descr="http://www.keyway.ca/gif/susa.gif"/>
          <p:cNvPicPr>
            <a:picLocks noChangeAspect="1" noChangeArrowheads="1"/>
          </p:cNvPicPr>
          <p:nvPr/>
        </p:nvPicPr>
        <p:blipFill rotWithShape="1">
          <a:blip r:embed="rId3">
            <a:extLst>
              <a:ext uri="{28A0092B-C50C-407E-A947-70E740481C1C}">
                <a14:useLocalDpi xmlns:a14="http://schemas.microsoft.com/office/drawing/2010/main" val="0"/>
              </a:ext>
            </a:extLst>
          </a:blip>
          <a:srcRect r="1006" b="22277"/>
          <a:stretch/>
        </p:blipFill>
        <p:spPr bwMode="auto">
          <a:xfrm>
            <a:off x="3715940" y="1744423"/>
            <a:ext cx="4686303" cy="21839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274622" y="245413"/>
            <a:ext cx="3606297" cy="830997"/>
          </a:xfrm>
          <a:prstGeom prst="rect">
            <a:avLst/>
          </a:prstGeom>
          <a:solidFill>
            <a:srgbClr val="0070C0"/>
          </a:solidFill>
        </p:spPr>
        <p:txBody>
          <a:bodyPr wrap="square">
            <a:spAutoFit/>
          </a:bodyPr>
          <a:lstStyle/>
          <a:p>
            <a:r>
              <a:rPr lang="en-US" sz="1600" i="1" dirty="0">
                <a:solidFill>
                  <a:schemeClr val="bg1"/>
                </a:solidFill>
              </a:rPr>
              <a:t>The books of Ezra and Nehemiah are  the last two historical books of the Old Testament.</a:t>
            </a:r>
          </a:p>
        </p:txBody>
      </p:sp>
      <p:sp>
        <p:nvSpPr>
          <p:cNvPr id="61" name="Rectangle 60"/>
          <p:cNvSpPr/>
          <p:nvPr/>
        </p:nvSpPr>
        <p:spPr>
          <a:xfrm>
            <a:off x="7790862" y="86130"/>
            <a:ext cx="4168766" cy="1077218"/>
          </a:xfrm>
          <a:prstGeom prst="rect">
            <a:avLst/>
          </a:prstGeom>
          <a:solidFill>
            <a:srgbClr val="C00000"/>
          </a:solidFill>
        </p:spPr>
        <p:txBody>
          <a:bodyPr wrap="square">
            <a:spAutoFit/>
          </a:bodyPr>
          <a:lstStyle/>
          <a:p>
            <a:r>
              <a:rPr lang="en-US" sz="1600" i="1" dirty="0">
                <a:solidFill>
                  <a:schemeClr val="bg1"/>
                </a:solidFill>
              </a:rPr>
              <a:t>The books of Ezra and Nehemiah tell the story of Israel’s history from the first return to Jerusalem until the end of Nehemiah’s second term as governor of Judah</a:t>
            </a:r>
          </a:p>
        </p:txBody>
      </p:sp>
    </p:spTree>
    <p:extLst>
      <p:ext uri="{BB962C8B-B14F-4D97-AF65-F5344CB8AC3E}">
        <p14:creationId xmlns:p14="http://schemas.microsoft.com/office/powerpoint/2010/main" val="1133981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07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3" grpId="0" animBg="1"/>
      <p:bldP spid="6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allpaperscraft.com/image/wall_brick_background_light_surface_50835_2048x204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888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114579" y="2298351"/>
            <a:ext cx="3789521" cy="1754326"/>
          </a:xfrm>
          <a:prstGeom prst="rect">
            <a:avLst/>
          </a:prstGeom>
          <a:solidFill>
            <a:srgbClr val="FFE89F"/>
          </a:solidFill>
        </p:spPr>
        <p:txBody>
          <a:bodyPr wrap="square" rtlCol="0">
            <a:spAutoFit/>
          </a:bodyPr>
          <a:lstStyle/>
          <a:p>
            <a:r>
              <a:rPr lang="en-US" dirty="0"/>
              <a:t>Scribes had the responsibility to study and teach the scriptures. </a:t>
            </a:r>
          </a:p>
          <a:p>
            <a:endParaRPr lang="en-US" dirty="0"/>
          </a:p>
          <a:p>
            <a:r>
              <a:rPr lang="en-US" dirty="0"/>
              <a:t>A “ready scribe in the law of Moses” was someone who was skillful in explaining the law.</a:t>
            </a:r>
          </a:p>
        </p:txBody>
      </p:sp>
      <p:sp>
        <p:nvSpPr>
          <p:cNvPr id="6" name="TextBox 5"/>
          <p:cNvSpPr txBox="1"/>
          <p:nvPr/>
        </p:nvSpPr>
        <p:spPr>
          <a:xfrm>
            <a:off x="2598030" y="137211"/>
            <a:ext cx="7077421" cy="1107996"/>
          </a:xfrm>
          <a:prstGeom prst="rect">
            <a:avLst/>
          </a:prstGeom>
          <a:solidFill>
            <a:srgbClr val="FFE89F"/>
          </a:solidFill>
        </p:spPr>
        <p:txBody>
          <a:bodyPr wrap="square" rtlCol="0">
            <a:spAutoFit/>
          </a:bodyPr>
          <a:lstStyle/>
          <a:p>
            <a:pPr algn="ctr"/>
            <a:r>
              <a:rPr lang="en-US" sz="6600" dirty="0"/>
              <a:t>“A Ready Scribe”</a:t>
            </a:r>
          </a:p>
        </p:txBody>
      </p:sp>
      <p:pic>
        <p:nvPicPr>
          <p:cNvPr id="4098" name="Picture 2" descr="http://media.ldscdn.org/images/media-library/old-testament-seminary-curriculum-images/barrett-ezra-scribe-scroll-teach-166548-galle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355" y="1651210"/>
            <a:ext cx="3943350" cy="4257675"/>
          </a:xfrm>
          <a:prstGeom prst="rect">
            <a:avLst/>
          </a:prstGeom>
          <a:noFill/>
          <a:extLst>
            <a:ext uri="{909E8E84-426E-40DD-AFC4-6F175D3DCCD1}">
              <a14:hiddenFill xmlns:a14="http://schemas.microsoft.com/office/drawing/2010/main">
                <a:solidFill>
                  <a:srgbClr val="FFFFFF"/>
                </a:solidFill>
              </a14:hiddenFill>
            </a:ext>
          </a:extLst>
        </p:spPr>
      </p:pic>
      <p:sp>
        <p:nvSpPr>
          <p:cNvPr id="63" name="TextBox 62"/>
          <p:cNvSpPr txBox="1"/>
          <p:nvPr/>
        </p:nvSpPr>
        <p:spPr>
          <a:xfrm>
            <a:off x="187967" y="6396625"/>
            <a:ext cx="1314908" cy="369332"/>
          </a:xfrm>
          <a:prstGeom prst="rect">
            <a:avLst/>
          </a:prstGeom>
          <a:solidFill>
            <a:srgbClr val="FFE89F"/>
          </a:solidFill>
        </p:spPr>
        <p:txBody>
          <a:bodyPr wrap="square" rtlCol="0">
            <a:spAutoFit/>
          </a:bodyPr>
          <a:lstStyle/>
          <a:p>
            <a:r>
              <a:rPr lang="en-US" dirty="0"/>
              <a:t>Ezra 7:1-6</a:t>
            </a:r>
          </a:p>
        </p:txBody>
      </p:sp>
      <p:sp>
        <p:nvSpPr>
          <p:cNvPr id="8" name="Rectangle 7"/>
          <p:cNvSpPr/>
          <p:nvPr/>
        </p:nvSpPr>
        <p:spPr>
          <a:xfrm>
            <a:off x="7242772" y="5198010"/>
            <a:ext cx="4174369" cy="923330"/>
          </a:xfrm>
          <a:prstGeom prst="rect">
            <a:avLst/>
          </a:prstGeom>
          <a:solidFill>
            <a:srgbClr val="C00000"/>
          </a:solidFill>
        </p:spPr>
        <p:txBody>
          <a:bodyPr wrap="square">
            <a:spAutoFit/>
          </a:bodyPr>
          <a:lstStyle/>
          <a:p>
            <a:r>
              <a:rPr lang="en-US" dirty="0">
                <a:solidFill>
                  <a:schemeClr val="bg1"/>
                </a:solidFill>
                <a:latin typeface="Calibri" panose="020F0502020204030204" pitchFamily="34" charset="0"/>
              </a:rPr>
              <a:t>In the seventh year of Artaxerxes, king of Persia, Ezra goes up to Jerusalem; and with him certain of the priests</a:t>
            </a:r>
            <a:endParaRPr lang="en-US" dirty="0">
              <a:solidFill>
                <a:schemeClr val="bg1"/>
              </a:solidFill>
            </a:endParaRPr>
          </a:p>
        </p:txBody>
      </p:sp>
    </p:spTree>
    <p:extLst>
      <p:ext uri="{BB962C8B-B14F-4D97-AF65-F5344CB8AC3E}">
        <p14:creationId xmlns:p14="http://schemas.microsoft.com/office/powerpoint/2010/main" val="486833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allpaperscraft.com/image/wall_brick_background_light_surface_50835_2048x204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888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34777" y="2145076"/>
            <a:ext cx="8668734" cy="3139321"/>
          </a:xfrm>
          <a:prstGeom prst="rect">
            <a:avLst/>
          </a:prstGeom>
          <a:solidFill>
            <a:srgbClr val="FFE89F"/>
          </a:solidFill>
        </p:spPr>
        <p:txBody>
          <a:bodyPr wrap="square" rtlCol="0">
            <a:spAutoFit/>
          </a:bodyPr>
          <a:lstStyle/>
          <a:p>
            <a:r>
              <a:rPr lang="en-US" dirty="0"/>
              <a:t>He was the son of Xerxes and king of Persia around 465-425 BC</a:t>
            </a:r>
          </a:p>
          <a:p>
            <a:endParaRPr lang="en-US" dirty="0"/>
          </a:p>
          <a:p>
            <a:r>
              <a:rPr lang="en-US" dirty="0"/>
              <a:t>He was called </a:t>
            </a:r>
            <a:r>
              <a:rPr lang="en-US" i="1" dirty="0" err="1"/>
              <a:t>Longimanus</a:t>
            </a:r>
            <a:r>
              <a:rPr lang="en-US" i="1" dirty="0"/>
              <a:t> </a:t>
            </a:r>
            <a:r>
              <a:rPr lang="en-US" dirty="0"/>
              <a:t>(long-handed)</a:t>
            </a:r>
          </a:p>
          <a:p>
            <a:endParaRPr lang="en-US" dirty="0"/>
          </a:p>
          <a:p>
            <a:r>
              <a:rPr lang="en-US" dirty="0"/>
              <a:t>At first, he hindered the Jews from restoring Jerusalem because the enemies of the Jewish sate had raised warning of sedition against the loss of revenues to the king</a:t>
            </a:r>
          </a:p>
          <a:p>
            <a:endParaRPr lang="en-US" dirty="0"/>
          </a:p>
          <a:p>
            <a:r>
              <a:rPr lang="en-US" dirty="0"/>
              <a:t>Later he permitted the rebuilding of the temple to go forward</a:t>
            </a:r>
          </a:p>
          <a:p>
            <a:endParaRPr lang="en-US" dirty="0"/>
          </a:p>
          <a:p>
            <a:r>
              <a:rPr lang="en-US" dirty="0"/>
              <a:t>He eventually appointed Nehemiah as governor of Judea and permitted him to rebuild the wall of the city of Jerusalem</a:t>
            </a:r>
          </a:p>
        </p:txBody>
      </p:sp>
      <p:sp>
        <p:nvSpPr>
          <p:cNvPr id="6" name="TextBox 5"/>
          <p:cNvSpPr txBox="1"/>
          <p:nvPr/>
        </p:nvSpPr>
        <p:spPr>
          <a:xfrm>
            <a:off x="3648546" y="63396"/>
            <a:ext cx="4677624" cy="1107996"/>
          </a:xfrm>
          <a:prstGeom prst="rect">
            <a:avLst/>
          </a:prstGeom>
          <a:solidFill>
            <a:srgbClr val="FFE89F"/>
          </a:solidFill>
        </p:spPr>
        <p:txBody>
          <a:bodyPr wrap="square" rtlCol="0">
            <a:spAutoFit/>
          </a:bodyPr>
          <a:lstStyle/>
          <a:p>
            <a:pPr algn="ctr"/>
            <a:r>
              <a:rPr lang="en-US" sz="6600" dirty="0"/>
              <a:t>Artaxerxes</a:t>
            </a:r>
          </a:p>
        </p:txBody>
      </p:sp>
      <p:sp>
        <p:nvSpPr>
          <p:cNvPr id="63" name="TextBox 62"/>
          <p:cNvSpPr txBox="1"/>
          <p:nvPr/>
        </p:nvSpPr>
        <p:spPr>
          <a:xfrm>
            <a:off x="11588435" y="6405679"/>
            <a:ext cx="479833" cy="369332"/>
          </a:xfrm>
          <a:prstGeom prst="rect">
            <a:avLst/>
          </a:prstGeom>
          <a:solidFill>
            <a:srgbClr val="FFE89F"/>
          </a:solidFill>
        </p:spPr>
        <p:txBody>
          <a:bodyPr wrap="square" rtlCol="0">
            <a:spAutoFit/>
          </a:bodyPr>
          <a:lstStyle/>
          <a:p>
            <a:r>
              <a:rPr lang="en-US" dirty="0"/>
              <a:t>(2)</a:t>
            </a:r>
          </a:p>
        </p:txBody>
      </p:sp>
      <p:grpSp>
        <p:nvGrpSpPr>
          <p:cNvPr id="9" name="Group 8"/>
          <p:cNvGrpSpPr/>
          <p:nvPr/>
        </p:nvGrpSpPr>
        <p:grpSpPr>
          <a:xfrm>
            <a:off x="9365889" y="1861475"/>
            <a:ext cx="1751767" cy="4138098"/>
            <a:chOff x="5726396" y="1997276"/>
            <a:chExt cx="1336881" cy="3158037"/>
          </a:xfrm>
        </p:grpSpPr>
        <p:sp>
          <p:nvSpPr>
            <p:cNvPr id="10" name="Oval 9"/>
            <p:cNvSpPr/>
            <p:nvPr/>
          </p:nvSpPr>
          <p:spPr>
            <a:xfrm rot="19151953">
              <a:off x="5726396" y="3824928"/>
              <a:ext cx="346287" cy="29226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649721" flipH="1">
              <a:off x="6393236" y="4887092"/>
              <a:ext cx="383014" cy="268221"/>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649721" flipH="1">
              <a:off x="6085042" y="4887092"/>
              <a:ext cx="383014" cy="268221"/>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flipH="1">
              <a:off x="5962345" y="4093162"/>
              <a:ext cx="877429" cy="896573"/>
            </a:xfrm>
            <a:prstGeom prst="trapezoid">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3335437" flipH="1">
              <a:off x="6736444" y="3844151"/>
              <a:ext cx="389162" cy="264505"/>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rot="1217087" flipH="1">
              <a:off x="5897927" y="3005805"/>
              <a:ext cx="381750" cy="988360"/>
            </a:xfrm>
            <a:prstGeom prst="trapezoid">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rot="20382913">
              <a:off x="6543946" y="3134698"/>
              <a:ext cx="417071" cy="892149"/>
            </a:xfrm>
            <a:prstGeom prst="trapezoid">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loud 16"/>
            <p:cNvSpPr/>
            <p:nvPr/>
          </p:nvSpPr>
          <p:spPr>
            <a:xfrm rot="671737">
              <a:off x="5846759" y="2411894"/>
              <a:ext cx="482077" cy="495133"/>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loud 17"/>
            <p:cNvSpPr/>
            <p:nvPr/>
          </p:nvSpPr>
          <p:spPr>
            <a:xfrm rot="20706537">
              <a:off x="6468466" y="2459128"/>
              <a:ext cx="519085" cy="451519"/>
            </a:xfrm>
            <a:prstGeom prst="cloud">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flipH="1">
              <a:off x="5984967" y="3086708"/>
              <a:ext cx="829947" cy="1689909"/>
            </a:xfrm>
            <a:prstGeom prst="trapezoid">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p:cNvSpPr/>
            <p:nvPr/>
          </p:nvSpPr>
          <p:spPr>
            <a:xfrm rot="10800000" flipH="1">
              <a:off x="6272512" y="3110670"/>
              <a:ext cx="276649" cy="436500"/>
            </a:xfrm>
            <a:prstGeom prst="triangl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flipH="1">
              <a:off x="6050097" y="2213709"/>
              <a:ext cx="764820" cy="109125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loud 21"/>
            <p:cNvSpPr/>
            <p:nvPr/>
          </p:nvSpPr>
          <p:spPr>
            <a:xfrm rot="671737">
              <a:off x="6140437" y="2110112"/>
              <a:ext cx="561637" cy="495133"/>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p:cNvSpPr/>
            <p:nvPr/>
          </p:nvSpPr>
          <p:spPr>
            <a:xfrm rot="10800000">
              <a:off x="5855456" y="1997276"/>
              <a:ext cx="1078744" cy="252225"/>
            </a:xfrm>
            <a:prstGeom prst="trapezoid">
              <a:avLst/>
            </a:prstGeom>
            <a:solidFill>
              <a:srgbClr val="FFC0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5859360" y="2239689"/>
              <a:ext cx="1074840" cy="22454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p:cNvGrpSpPr/>
            <p:nvPr/>
          </p:nvGrpSpPr>
          <p:grpSpPr>
            <a:xfrm>
              <a:off x="5782749" y="2187864"/>
              <a:ext cx="1224158" cy="257297"/>
              <a:chOff x="457200" y="1600200"/>
              <a:chExt cx="8229600" cy="1752600"/>
            </a:xfrm>
          </p:grpSpPr>
          <p:sp>
            <p:nvSpPr>
              <p:cNvPr id="43" name="Plaque 42"/>
              <p:cNvSpPr/>
              <p:nvPr/>
            </p:nvSpPr>
            <p:spPr>
              <a:xfrm>
                <a:off x="457200" y="1600200"/>
                <a:ext cx="2057400" cy="1752600"/>
              </a:xfrm>
              <a:prstGeom prst="plaque">
                <a:avLst>
                  <a:gd name="adj" fmla="val 50000"/>
                </a:avLst>
              </a:prstGeom>
              <a:solidFill>
                <a:srgbClr val="BCD7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laque 43"/>
              <p:cNvSpPr/>
              <p:nvPr/>
            </p:nvSpPr>
            <p:spPr>
              <a:xfrm>
                <a:off x="1295400" y="1600200"/>
                <a:ext cx="2057400" cy="1752600"/>
              </a:xfrm>
              <a:prstGeom prst="plaque">
                <a:avLst>
                  <a:gd name="adj" fmla="val 50000"/>
                </a:avLst>
              </a:prstGeom>
              <a:solidFill>
                <a:srgbClr val="BCD7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Plaque 44"/>
              <p:cNvSpPr/>
              <p:nvPr/>
            </p:nvSpPr>
            <p:spPr>
              <a:xfrm>
                <a:off x="2362200" y="1600200"/>
                <a:ext cx="2057400" cy="1752600"/>
              </a:xfrm>
              <a:prstGeom prst="plaque">
                <a:avLst>
                  <a:gd name="adj" fmla="val 50000"/>
                </a:avLst>
              </a:prstGeom>
              <a:solidFill>
                <a:srgbClr val="BCD7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Plaque 45"/>
              <p:cNvSpPr/>
              <p:nvPr/>
            </p:nvSpPr>
            <p:spPr>
              <a:xfrm>
                <a:off x="3429000" y="1600200"/>
                <a:ext cx="2057400" cy="1752600"/>
              </a:xfrm>
              <a:prstGeom prst="plaque">
                <a:avLst>
                  <a:gd name="adj" fmla="val 50000"/>
                </a:avLst>
              </a:prstGeom>
              <a:solidFill>
                <a:srgbClr val="BCD7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Plaque 46"/>
              <p:cNvSpPr/>
              <p:nvPr/>
            </p:nvSpPr>
            <p:spPr>
              <a:xfrm>
                <a:off x="4495800" y="1600200"/>
                <a:ext cx="2057400" cy="1752600"/>
              </a:xfrm>
              <a:prstGeom prst="plaque">
                <a:avLst>
                  <a:gd name="adj" fmla="val 50000"/>
                </a:avLst>
              </a:prstGeom>
              <a:solidFill>
                <a:srgbClr val="BCD7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Plaque 47"/>
              <p:cNvSpPr/>
              <p:nvPr/>
            </p:nvSpPr>
            <p:spPr>
              <a:xfrm>
                <a:off x="5562600" y="1600200"/>
                <a:ext cx="2057400" cy="1752600"/>
              </a:xfrm>
              <a:prstGeom prst="plaque">
                <a:avLst>
                  <a:gd name="adj" fmla="val 50000"/>
                </a:avLst>
              </a:prstGeom>
              <a:solidFill>
                <a:srgbClr val="BCD7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Plaque 48"/>
              <p:cNvSpPr/>
              <p:nvPr/>
            </p:nvSpPr>
            <p:spPr>
              <a:xfrm>
                <a:off x="6629400" y="1600200"/>
                <a:ext cx="2057400" cy="1752600"/>
              </a:xfrm>
              <a:prstGeom prst="plaque">
                <a:avLst>
                  <a:gd name="adj" fmla="val 50000"/>
                </a:avLst>
              </a:prstGeom>
              <a:solidFill>
                <a:srgbClr val="BCD7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6063256" y="3893993"/>
              <a:ext cx="705486" cy="649331"/>
              <a:chOff x="6400967" y="4437874"/>
              <a:chExt cx="1294718" cy="1191660"/>
            </a:xfrm>
          </p:grpSpPr>
          <p:sp>
            <p:nvSpPr>
              <p:cNvPr id="39" name="Rounded Rectangle 38"/>
              <p:cNvSpPr/>
              <p:nvPr/>
            </p:nvSpPr>
            <p:spPr>
              <a:xfrm>
                <a:off x="6400967" y="4495800"/>
                <a:ext cx="1294718" cy="221282"/>
              </a:xfrm>
              <a:prstGeom prst="roundRect">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Wave 39"/>
              <p:cNvSpPr/>
              <p:nvPr/>
            </p:nvSpPr>
            <p:spPr>
              <a:xfrm rot="16200000">
                <a:off x="6889926" y="5009421"/>
                <a:ext cx="926809" cy="247117"/>
              </a:xfrm>
              <a:prstGeom prst="wave">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Wave 40"/>
              <p:cNvSpPr/>
              <p:nvPr/>
            </p:nvSpPr>
            <p:spPr>
              <a:xfrm rot="15242885">
                <a:off x="6943189" y="4958623"/>
                <a:ext cx="1005621" cy="336201"/>
              </a:xfrm>
              <a:prstGeom prst="wave">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7167992" y="4437874"/>
                <a:ext cx="335761" cy="289628"/>
              </a:xfrm>
              <a:prstGeom prst="roundRect">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6183086" y="3259834"/>
              <a:ext cx="472159" cy="476530"/>
              <a:chOff x="3415515" y="4757294"/>
              <a:chExt cx="1592680" cy="1607424"/>
            </a:xfrm>
          </p:grpSpPr>
          <p:sp>
            <p:nvSpPr>
              <p:cNvPr id="28" name="Rounded Rectangle 27"/>
              <p:cNvSpPr/>
              <p:nvPr/>
            </p:nvSpPr>
            <p:spPr>
              <a:xfrm rot="20022800">
                <a:off x="3610324" y="5287357"/>
                <a:ext cx="281372" cy="469852"/>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743923" y="5658756"/>
                <a:ext cx="941547" cy="705962"/>
                <a:chOff x="3760402" y="4803662"/>
                <a:chExt cx="941547" cy="705962"/>
              </a:xfrm>
            </p:grpSpPr>
            <p:sp>
              <p:nvSpPr>
                <p:cNvPr id="37" name="Quad Arrow Callout 36"/>
                <p:cNvSpPr/>
                <p:nvPr/>
              </p:nvSpPr>
              <p:spPr>
                <a:xfrm>
                  <a:off x="3760402" y="4803662"/>
                  <a:ext cx="941547" cy="705962"/>
                </a:xfrm>
                <a:prstGeom prst="quadArrowCallout">
                  <a:avLst>
                    <a:gd name="adj1" fmla="val 18515"/>
                    <a:gd name="adj2" fmla="val 5400"/>
                    <a:gd name="adj3" fmla="val 18515"/>
                    <a:gd name="adj4" fmla="val 82932"/>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Diamond 37"/>
                <p:cNvSpPr/>
                <p:nvPr/>
              </p:nvSpPr>
              <p:spPr>
                <a:xfrm>
                  <a:off x="4129635" y="4989735"/>
                  <a:ext cx="203080" cy="31875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ounded Rectangle 29"/>
              <p:cNvSpPr/>
              <p:nvPr/>
            </p:nvSpPr>
            <p:spPr>
              <a:xfrm rot="20772531">
                <a:off x="3415515" y="4757294"/>
                <a:ext cx="281372" cy="469852"/>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rot="1577200" flipH="1">
                <a:off x="4550447" y="5287356"/>
                <a:ext cx="281372" cy="469852"/>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rot="827469" flipH="1">
                <a:off x="4726823" y="4763137"/>
                <a:ext cx="281372" cy="469852"/>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iamond 32"/>
              <p:cNvSpPr/>
              <p:nvPr/>
            </p:nvSpPr>
            <p:spPr>
              <a:xfrm rot="697482">
                <a:off x="4678678" y="5106448"/>
                <a:ext cx="203080" cy="31875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iamond 33"/>
              <p:cNvSpPr/>
              <p:nvPr/>
            </p:nvSpPr>
            <p:spPr>
              <a:xfrm rot="20492723">
                <a:off x="3535523" y="5098759"/>
                <a:ext cx="203080" cy="31875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iamond 34"/>
              <p:cNvSpPr/>
              <p:nvPr/>
            </p:nvSpPr>
            <p:spPr>
              <a:xfrm rot="2073275">
                <a:off x="4446735" y="5569298"/>
                <a:ext cx="203080" cy="31875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Diamond 35"/>
              <p:cNvSpPr/>
              <p:nvPr/>
            </p:nvSpPr>
            <p:spPr>
              <a:xfrm rot="19567044">
                <a:off x="3769036" y="5548303"/>
                <a:ext cx="203080" cy="31875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49827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ipe(down)">
                                      <p:cBhvr>
                                        <p:cTn id="9" dur="580">
                                          <p:stCondLst>
                                            <p:cond delay="0"/>
                                          </p:stCondLst>
                                        </p:cTn>
                                        <p:tgtEl>
                                          <p:spTgt spid="9"/>
                                        </p:tgtEl>
                                      </p:cBhvr>
                                    </p:animEffect>
                                    <p:anim calcmode="lin" valueType="num">
                                      <p:cBhvr>
                                        <p:cTn id="1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5" dur="26">
                                          <p:stCondLst>
                                            <p:cond delay="650"/>
                                          </p:stCondLst>
                                        </p:cTn>
                                        <p:tgtEl>
                                          <p:spTgt spid="9"/>
                                        </p:tgtEl>
                                      </p:cBhvr>
                                      <p:to x="100000" y="60000"/>
                                    </p:animScale>
                                    <p:animScale>
                                      <p:cBhvr>
                                        <p:cTn id="16" dur="166" decel="50000">
                                          <p:stCondLst>
                                            <p:cond delay="676"/>
                                          </p:stCondLst>
                                        </p:cTn>
                                        <p:tgtEl>
                                          <p:spTgt spid="9"/>
                                        </p:tgtEl>
                                      </p:cBhvr>
                                      <p:to x="100000" y="100000"/>
                                    </p:animScale>
                                    <p:animScale>
                                      <p:cBhvr>
                                        <p:cTn id="17" dur="26">
                                          <p:stCondLst>
                                            <p:cond delay="1312"/>
                                          </p:stCondLst>
                                        </p:cTn>
                                        <p:tgtEl>
                                          <p:spTgt spid="9"/>
                                        </p:tgtEl>
                                      </p:cBhvr>
                                      <p:to x="100000" y="80000"/>
                                    </p:animScale>
                                    <p:animScale>
                                      <p:cBhvr>
                                        <p:cTn id="18" dur="166" decel="50000">
                                          <p:stCondLst>
                                            <p:cond delay="1338"/>
                                          </p:stCondLst>
                                        </p:cTn>
                                        <p:tgtEl>
                                          <p:spTgt spid="9"/>
                                        </p:tgtEl>
                                      </p:cBhvr>
                                      <p:to x="100000" y="100000"/>
                                    </p:animScale>
                                    <p:animScale>
                                      <p:cBhvr>
                                        <p:cTn id="19" dur="26">
                                          <p:stCondLst>
                                            <p:cond delay="1642"/>
                                          </p:stCondLst>
                                        </p:cTn>
                                        <p:tgtEl>
                                          <p:spTgt spid="9"/>
                                        </p:tgtEl>
                                      </p:cBhvr>
                                      <p:to x="100000" y="90000"/>
                                    </p:animScale>
                                    <p:animScale>
                                      <p:cBhvr>
                                        <p:cTn id="20" dur="166" decel="50000">
                                          <p:stCondLst>
                                            <p:cond delay="1668"/>
                                          </p:stCondLst>
                                        </p:cTn>
                                        <p:tgtEl>
                                          <p:spTgt spid="9"/>
                                        </p:tgtEl>
                                      </p:cBhvr>
                                      <p:to x="100000" y="100000"/>
                                    </p:animScale>
                                    <p:animScale>
                                      <p:cBhvr>
                                        <p:cTn id="21" dur="26">
                                          <p:stCondLst>
                                            <p:cond delay="1808"/>
                                          </p:stCondLst>
                                        </p:cTn>
                                        <p:tgtEl>
                                          <p:spTgt spid="9"/>
                                        </p:tgtEl>
                                      </p:cBhvr>
                                      <p:to x="100000" y="95000"/>
                                    </p:animScale>
                                    <p:animScale>
                                      <p:cBhvr>
                                        <p:cTn id="22" dur="166" decel="50000">
                                          <p:stCondLst>
                                            <p:cond delay="1834"/>
                                          </p:stCondLst>
                                        </p:cTn>
                                        <p:tgtEl>
                                          <p:spTgt spid="9"/>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allpaperscraft.com/image/wall_brick_background_light_surface_50835_2048x204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888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889514" y="101312"/>
            <a:ext cx="9195303" cy="1107996"/>
          </a:xfrm>
          <a:prstGeom prst="rect">
            <a:avLst/>
          </a:prstGeom>
          <a:solidFill>
            <a:srgbClr val="FFE89F"/>
          </a:solidFill>
        </p:spPr>
        <p:txBody>
          <a:bodyPr wrap="square" rtlCol="0">
            <a:spAutoFit/>
          </a:bodyPr>
          <a:lstStyle/>
          <a:p>
            <a:pPr algn="ctr"/>
            <a:r>
              <a:rPr lang="en-US" sz="6600" dirty="0"/>
              <a:t>Leading Another Group</a:t>
            </a:r>
          </a:p>
        </p:txBody>
      </p:sp>
      <p:sp>
        <p:nvSpPr>
          <p:cNvPr id="63" name="TextBox 62"/>
          <p:cNvSpPr txBox="1"/>
          <p:nvPr/>
        </p:nvSpPr>
        <p:spPr>
          <a:xfrm>
            <a:off x="187966" y="6396625"/>
            <a:ext cx="1640833" cy="369332"/>
          </a:xfrm>
          <a:prstGeom prst="rect">
            <a:avLst/>
          </a:prstGeom>
          <a:solidFill>
            <a:srgbClr val="FFE89F"/>
          </a:solidFill>
        </p:spPr>
        <p:txBody>
          <a:bodyPr wrap="square" rtlCol="0">
            <a:spAutoFit/>
          </a:bodyPr>
          <a:lstStyle/>
          <a:p>
            <a:r>
              <a:rPr lang="en-US" dirty="0"/>
              <a:t>Ezra 7:11-27</a:t>
            </a:r>
          </a:p>
        </p:txBody>
      </p:sp>
      <p:sp>
        <p:nvSpPr>
          <p:cNvPr id="65" name="Rectangle 64"/>
          <p:cNvSpPr/>
          <p:nvPr/>
        </p:nvSpPr>
        <p:spPr>
          <a:xfrm>
            <a:off x="3657598" y="1734301"/>
            <a:ext cx="5659137" cy="3785652"/>
          </a:xfrm>
          <a:prstGeom prst="rect">
            <a:avLst/>
          </a:prstGeom>
          <a:solidFill>
            <a:srgbClr val="C00000"/>
          </a:solidFill>
        </p:spPr>
        <p:txBody>
          <a:bodyPr wrap="square">
            <a:spAutoFit/>
          </a:bodyPr>
          <a:lstStyle/>
          <a:p>
            <a:r>
              <a:rPr lang="en-US" sz="2400" dirty="0">
                <a:solidFill>
                  <a:schemeClr val="bg1"/>
                </a:solidFill>
              </a:rPr>
              <a:t>Born in captivity, Ezra was inspired to ask Artaxerxes, king of Persia, for permission to lead another group of Jews back to Jerusalem in 459 B.C. </a:t>
            </a:r>
          </a:p>
          <a:p>
            <a:endParaRPr lang="en-US" sz="2400" dirty="0">
              <a:solidFill>
                <a:schemeClr val="bg1"/>
              </a:solidFill>
            </a:endParaRPr>
          </a:p>
          <a:p>
            <a:r>
              <a:rPr lang="en-US" sz="2400" dirty="0">
                <a:solidFill>
                  <a:schemeClr val="bg1"/>
                </a:solidFill>
              </a:rPr>
              <a:t>The king granted him everything he asked, providing him with an impressive letter of introduction and credentials that entitled Ezra to whatever he and his group needed during their journey. (3)</a:t>
            </a:r>
          </a:p>
        </p:txBody>
      </p:sp>
      <p:pic>
        <p:nvPicPr>
          <p:cNvPr id="4100" name="Picture 4" descr="http://4.bp.blogspot.com/-ZhbPerXwrs0/T4V8D2JisCI/AAAAAAAABJk/C-uNzQu2dzs/s1600/artaxerx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424" y="1740810"/>
            <a:ext cx="2190750" cy="2847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8989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allpaperscraft.com/image/wall_brick_background_light_surface_50835_2048x204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888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955547" y="175877"/>
            <a:ext cx="8724523" cy="1107996"/>
          </a:xfrm>
          <a:prstGeom prst="rect">
            <a:avLst/>
          </a:prstGeom>
          <a:solidFill>
            <a:srgbClr val="FFE89F"/>
          </a:solidFill>
        </p:spPr>
        <p:txBody>
          <a:bodyPr wrap="square" rtlCol="0">
            <a:spAutoFit/>
          </a:bodyPr>
          <a:lstStyle/>
          <a:p>
            <a:pPr algn="ctr"/>
            <a:r>
              <a:rPr lang="en-US" sz="6600" dirty="0" err="1"/>
              <a:t>Shushan</a:t>
            </a:r>
            <a:r>
              <a:rPr lang="en-US" sz="6600" dirty="0"/>
              <a:t> to Jerusalem</a:t>
            </a:r>
          </a:p>
        </p:txBody>
      </p:sp>
      <p:sp>
        <p:nvSpPr>
          <p:cNvPr id="63" name="TextBox 62"/>
          <p:cNvSpPr txBox="1"/>
          <p:nvPr/>
        </p:nvSpPr>
        <p:spPr>
          <a:xfrm>
            <a:off x="187966" y="6396625"/>
            <a:ext cx="1640833" cy="369332"/>
          </a:xfrm>
          <a:prstGeom prst="rect">
            <a:avLst/>
          </a:prstGeom>
          <a:solidFill>
            <a:srgbClr val="FFE89F"/>
          </a:solidFill>
        </p:spPr>
        <p:txBody>
          <a:bodyPr wrap="square" rtlCol="0">
            <a:spAutoFit/>
          </a:bodyPr>
          <a:lstStyle/>
          <a:p>
            <a:r>
              <a:rPr lang="en-US" dirty="0"/>
              <a:t>Ezra 7:15-23</a:t>
            </a:r>
          </a:p>
        </p:txBody>
      </p:sp>
      <p:sp>
        <p:nvSpPr>
          <p:cNvPr id="65" name="Rectangle 64"/>
          <p:cNvSpPr/>
          <p:nvPr/>
        </p:nvSpPr>
        <p:spPr>
          <a:xfrm>
            <a:off x="4579890" y="2229006"/>
            <a:ext cx="5659137" cy="923330"/>
          </a:xfrm>
          <a:prstGeom prst="rect">
            <a:avLst/>
          </a:prstGeom>
          <a:solidFill>
            <a:srgbClr val="C00000"/>
          </a:solidFill>
        </p:spPr>
        <p:txBody>
          <a:bodyPr wrap="square">
            <a:spAutoFit/>
          </a:bodyPr>
          <a:lstStyle/>
          <a:p>
            <a:r>
              <a:rPr lang="en-US" dirty="0">
                <a:solidFill>
                  <a:schemeClr val="bg1"/>
                </a:solidFill>
              </a:rPr>
              <a:t>Ezra and hundreds of Jews were allowed to leave captivity and travel approximately 900 miles from </a:t>
            </a:r>
            <a:r>
              <a:rPr lang="en-US" dirty="0" err="1">
                <a:solidFill>
                  <a:schemeClr val="bg1"/>
                </a:solidFill>
              </a:rPr>
              <a:t>Shushan</a:t>
            </a:r>
            <a:r>
              <a:rPr lang="en-US" dirty="0">
                <a:solidFill>
                  <a:schemeClr val="bg1"/>
                </a:solidFill>
              </a:rPr>
              <a:t> to Jerusalem. </a:t>
            </a:r>
          </a:p>
        </p:txBody>
      </p:sp>
      <p:pic>
        <p:nvPicPr>
          <p:cNvPr id="6146" name="Picture 2" descr="http://3.bp.blogspot.com/-MRxx2oY-dHQ/TytE-2EAC6I/AAAAAAAACQw/L9EIhuYBv5A/s1600/nehemiah+map+susa_jerusalem_map.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644" y="1459749"/>
            <a:ext cx="3600450" cy="20669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008382" y="4224518"/>
            <a:ext cx="6096000" cy="1477328"/>
          </a:xfrm>
          <a:prstGeom prst="rect">
            <a:avLst/>
          </a:prstGeom>
          <a:solidFill>
            <a:schemeClr val="accent1">
              <a:lumMod val="75000"/>
            </a:schemeClr>
          </a:solidFill>
        </p:spPr>
        <p:txBody>
          <a:bodyPr>
            <a:spAutoFit/>
          </a:bodyPr>
          <a:lstStyle/>
          <a:p>
            <a:r>
              <a:rPr lang="en-US" dirty="0">
                <a:solidFill>
                  <a:schemeClr val="bg1"/>
                </a:solidFill>
              </a:rPr>
              <a:t>This journey was extremely dangerous because the Israelites had to travel through thief-infested deserts carrying the large amounts of gold, silver, and other treasure that Artaxerxes had given them to beautify the temple in Jerusalem</a:t>
            </a:r>
          </a:p>
        </p:txBody>
      </p:sp>
      <p:pic>
        <p:nvPicPr>
          <p:cNvPr id="6150" name="Picture 6" descr="http://pro.corbis.com/images/42-16717646.jpg?size=67&amp;uid=%7BFE96703C-D9D9-4362-8918-FE28F0D1CF47%7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09457" y="3526673"/>
            <a:ext cx="4193535" cy="2869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1321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allpaperscraft.com/image/wall_brick_background_light_surface_50835_2048x204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888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602463" y="146579"/>
            <a:ext cx="9322051" cy="1107996"/>
          </a:xfrm>
          <a:prstGeom prst="rect">
            <a:avLst/>
          </a:prstGeom>
          <a:solidFill>
            <a:srgbClr val="FFE89F"/>
          </a:solidFill>
        </p:spPr>
        <p:txBody>
          <a:bodyPr wrap="square" rtlCol="0">
            <a:spAutoFit/>
          </a:bodyPr>
          <a:lstStyle/>
          <a:p>
            <a:pPr algn="ctr"/>
            <a:r>
              <a:rPr lang="en-US" sz="6600" dirty="0"/>
              <a:t>“Good Hand Upon Him”</a:t>
            </a:r>
          </a:p>
        </p:txBody>
      </p:sp>
      <p:sp>
        <p:nvSpPr>
          <p:cNvPr id="63" name="TextBox 62"/>
          <p:cNvSpPr txBox="1"/>
          <p:nvPr/>
        </p:nvSpPr>
        <p:spPr>
          <a:xfrm>
            <a:off x="187966" y="6396625"/>
            <a:ext cx="1640833" cy="369332"/>
          </a:xfrm>
          <a:prstGeom prst="rect">
            <a:avLst/>
          </a:prstGeom>
          <a:solidFill>
            <a:srgbClr val="FFE89F"/>
          </a:solidFill>
        </p:spPr>
        <p:txBody>
          <a:bodyPr wrap="square" rtlCol="0">
            <a:spAutoFit/>
          </a:bodyPr>
          <a:lstStyle/>
          <a:p>
            <a:r>
              <a:rPr lang="en-US" dirty="0"/>
              <a:t>Ezra 7:10</a:t>
            </a:r>
          </a:p>
        </p:txBody>
      </p:sp>
      <p:sp>
        <p:nvSpPr>
          <p:cNvPr id="65" name="Rectangle 64"/>
          <p:cNvSpPr/>
          <p:nvPr/>
        </p:nvSpPr>
        <p:spPr>
          <a:xfrm>
            <a:off x="4579890" y="2229006"/>
            <a:ext cx="5659137" cy="923330"/>
          </a:xfrm>
          <a:prstGeom prst="rect">
            <a:avLst/>
          </a:prstGeom>
          <a:solidFill>
            <a:srgbClr val="C00000"/>
          </a:solidFill>
        </p:spPr>
        <p:txBody>
          <a:bodyPr wrap="square">
            <a:spAutoFit/>
          </a:bodyPr>
          <a:lstStyle/>
          <a:p>
            <a:r>
              <a:rPr lang="en-US" dirty="0">
                <a:solidFill>
                  <a:schemeClr val="bg1"/>
                </a:solidFill>
              </a:rPr>
              <a:t>Ezra had prepared his heart” implies that Ezra had tried his best to seek to know and live God’s commandments and to teach them to others.</a:t>
            </a:r>
          </a:p>
        </p:txBody>
      </p:sp>
      <p:grpSp>
        <p:nvGrpSpPr>
          <p:cNvPr id="9" name="Group 8"/>
          <p:cNvGrpSpPr/>
          <p:nvPr/>
        </p:nvGrpSpPr>
        <p:grpSpPr>
          <a:xfrm>
            <a:off x="7698701" y="3860856"/>
            <a:ext cx="3690557" cy="2720435"/>
            <a:chOff x="228600" y="381000"/>
            <a:chExt cx="3505068" cy="2501531"/>
          </a:xfrm>
        </p:grpSpPr>
        <p:grpSp>
          <p:nvGrpSpPr>
            <p:cNvPr id="10" name="Group 9"/>
            <p:cNvGrpSpPr/>
            <p:nvPr/>
          </p:nvGrpSpPr>
          <p:grpSpPr>
            <a:xfrm>
              <a:off x="228600" y="381000"/>
              <a:ext cx="3505068" cy="2501531"/>
              <a:chOff x="534986" y="381000"/>
              <a:chExt cx="2637111" cy="2501531"/>
            </a:xfrm>
          </p:grpSpPr>
          <p:sp>
            <p:nvSpPr>
              <p:cNvPr id="12" name="Rectangle 11"/>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p:nvPr/>
            </p:nvGrpSpPr>
            <p:grpSpPr>
              <a:xfrm>
                <a:off x="534986" y="384805"/>
                <a:ext cx="457200" cy="2497726"/>
                <a:chOff x="533400" y="381000"/>
                <a:chExt cx="457200" cy="2497726"/>
              </a:xfrm>
            </p:grpSpPr>
            <p:sp>
              <p:nvSpPr>
                <p:cNvPr id="19" name="Oval 18"/>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ed Rectangle 19"/>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2714897" y="381000"/>
                <a:ext cx="457200" cy="2497726"/>
                <a:chOff x="2714897" y="457200"/>
                <a:chExt cx="457200" cy="2497726"/>
              </a:xfrm>
            </p:grpSpPr>
            <p:sp>
              <p:nvSpPr>
                <p:cNvPr id="15" name="Oval 14"/>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 name="Rectangle 10"/>
            <p:cNvSpPr/>
            <p:nvPr/>
          </p:nvSpPr>
          <p:spPr>
            <a:xfrm>
              <a:off x="842492" y="972693"/>
              <a:ext cx="2293346" cy="1443355"/>
            </a:xfrm>
            <a:prstGeom prst="rect">
              <a:avLst/>
            </a:prstGeom>
          </p:spPr>
          <p:txBody>
            <a:bodyPr wrap="square">
              <a:spAutoFit/>
            </a:bodyPr>
            <a:lstStyle/>
            <a:p>
              <a:pPr algn="ctr"/>
              <a:r>
                <a:rPr lang="en-US" sz="1600" b="1" dirty="0"/>
                <a:t>As we try our best to fully live and teach the commandments, then the Lord’s hand will be upon us to bless our lives</a:t>
              </a:r>
              <a:endParaRPr lang="en-US" sz="1600" i="1" dirty="0"/>
            </a:p>
          </p:txBody>
        </p:sp>
      </p:grpSp>
      <p:pic>
        <p:nvPicPr>
          <p:cNvPr id="9218" name="Picture 2" descr="http://www.biblepicturegallery.com/free/Pics/Ezr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129" y="1539600"/>
            <a:ext cx="3457575"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625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allpaperscraft.com/image/wall_brick_background_light_surface_50835_2048x204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888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602463" y="146579"/>
            <a:ext cx="9322051" cy="1107996"/>
          </a:xfrm>
          <a:prstGeom prst="rect">
            <a:avLst/>
          </a:prstGeom>
          <a:solidFill>
            <a:srgbClr val="FFE89F"/>
          </a:solidFill>
        </p:spPr>
        <p:txBody>
          <a:bodyPr wrap="square" rtlCol="0">
            <a:spAutoFit/>
          </a:bodyPr>
          <a:lstStyle/>
          <a:p>
            <a:pPr algn="ctr"/>
            <a:r>
              <a:rPr lang="en-US" sz="6600" dirty="0"/>
              <a:t>Before the Journey</a:t>
            </a:r>
          </a:p>
        </p:txBody>
      </p:sp>
      <p:sp>
        <p:nvSpPr>
          <p:cNvPr id="63" name="TextBox 62"/>
          <p:cNvSpPr txBox="1"/>
          <p:nvPr/>
        </p:nvSpPr>
        <p:spPr>
          <a:xfrm>
            <a:off x="187966" y="6396625"/>
            <a:ext cx="916557" cy="369332"/>
          </a:xfrm>
          <a:prstGeom prst="rect">
            <a:avLst/>
          </a:prstGeom>
          <a:solidFill>
            <a:srgbClr val="FFE89F"/>
          </a:solidFill>
        </p:spPr>
        <p:txBody>
          <a:bodyPr wrap="square" rtlCol="0">
            <a:spAutoFit/>
          </a:bodyPr>
          <a:lstStyle/>
          <a:p>
            <a:r>
              <a:rPr lang="en-US" dirty="0"/>
              <a:t>Ezra 8</a:t>
            </a:r>
          </a:p>
        </p:txBody>
      </p:sp>
      <p:sp>
        <p:nvSpPr>
          <p:cNvPr id="65" name="Rectangle 64"/>
          <p:cNvSpPr/>
          <p:nvPr/>
        </p:nvSpPr>
        <p:spPr>
          <a:xfrm>
            <a:off x="360975" y="1855465"/>
            <a:ext cx="5659137" cy="646331"/>
          </a:xfrm>
          <a:prstGeom prst="rect">
            <a:avLst/>
          </a:prstGeom>
          <a:solidFill>
            <a:srgbClr val="C00000"/>
          </a:solidFill>
        </p:spPr>
        <p:txBody>
          <a:bodyPr wrap="square">
            <a:spAutoFit/>
          </a:bodyPr>
          <a:lstStyle/>
          <a:p>
            <a:r>
              <a:rPr lang="en-US" i="1" dirty="0">
                <a:solidFill>
                  <a:schemeClr val="bg1"/>
                </a:solidFill>
              </a:rPr>
              <a:t>Ezra and the people fast and pray for and gain guidance and protection in going to Jerusalem.</a:t>
            </a:r>
            <a:endParaRPr lang="en-US" dirty="0">
              <a:solidFill>
                <a:schemeClr val="bg1"/>
              </a:solidFill>
            </a:endParaRPr>
          </a:p>
        </p:txBody>
      </p:sp>
      <p:sp>
        <p:nvSpPr>
          <p:cNvPr id="23" name="Rectangle 22"/>
          <p:cNvSpPr/>
          <p:nvPr/>
        </p:nvSpPr>
        <p:spPr>
          <a:xfrm>
            <a:off x="5645096" y="6027293"/>
            <a:ext cx="5659137" cy="369332"/>
          </a:xfrm>
          <a:prstGeom prst="rect">
            <a:avLst/>
          </a:prstGeom>
          <a:solidFill>
            <a:srgbClr val="0070C0"/>
          </a:solidFill>
        </p:spPr>
        <p:txBody>
          <a:bodyPr wrap="square">
            <a:spAutoFit/>
          </a:bodyPr>
          <a:lstStyle/>
          <a:p>
            <a:r>
              <a:rPr lang="en-US" i="1" dirty="0">
                <a:solidFill>
                  <a:schemeClr val="bg1"/>
                </a:solidFill>
              </a:rPr>
              <a:t>The Levites are called to accompany them</a:t>
            </a:r>
            <a:endParaRPr lang="en-US" dirty="0">
              <a:solidFill>
                <a:schemeClr val="bg1"/>
              </a:solidFill>
            </a:endParaRPr>
          </a:p>
        </p:txBody>
      </p:sp>
      <p:sp>
        <p:nvSpPr>
          <p:cNvPr id="2" name="Rectangle 1"/>
          <p:cNvSpPr/>
          <p:nvPr/>
        </p:nvSpPr>
        <p:spPr>
          <a:xfrm>
            <a:off x="431549" y="3053067"/>
            <a:ext cx="6096000" cy="2585323"/>
          </a:xfrm>
          <a:prstGeom prst="rect">
            <a:avLst/>
          </a:prstGeom>
          <a:solidFill>
            <a:srgbClr val="FFE89F"/>
          </a:solidFill>
        </p:spPr>
        <p:txBody>
          <a:bodyPr>
            <a:spAutoFit/>
          </a:bodyPr>
          <a:lstStyle/>
          <a:p>
            <a:r>
              <a:rPr lang="en-US" dirty="0">
                <a:solidFill>
                  <a:srgbClr val="333333"/>
                </a:solidFill>
                <a:latin typeface="Calibri" panose="020F0502020204030204" pitchFamily="34" charset="0"/>
              </a:rPr>
              <a:t>“Ezra’s party of over 1700 includes priests, people and, somewhat reluctantly, Levites. With them they take gifts valuing more than £1,000,000 [about $2,225,000]. </a:t>
            </a:r>
          </a:p>
          <a:p>
            <a:endParaRPr lang="en-US" dirty="0">
              <a:solidFill>
                <a:srgbClr val="333333"/>
              </a:solidFill>
              <a:latin typeface="Calibri" panose="020F0502020204030204" pitchFamily="34" charset="0"/>
            </a:endParaRPr>
          </a:p>
          <a:p>
            <a:r>
              <a:rPr lang="en-US" dirty="0">
                <a:solidFill>
                  <a:srgbClr val="333333"/>
                </a:solidFill>
                <a:latin typeface="Calibri" panose="020F0502020204030204" pitchFamily="34" charset="0"/>
              </a:rPr>
              <a:t>Ezra is faced with a long and dangerous journey at a time of great unrest. And having boasted his confidence in God, he can hardly now apply to the king for an escort! His prayer is heartfelt, and his faith rewarded by God’s own safe-conduct.” (4)</a:t>
            </a:r>
            <a:endParaRPr lang="en-US" dirty="0"/>
          </a:p>
        </p:txBody>
      </p:sp>
      <p:pic>
        <p:nvPicPr>
          <p:cNvPr id="8194" name="Picture 2" descr="https://studyingprayer.files.wordpress.com/2015/03/ezra-pray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265121" y="2055518"/>
            <a:ext cx="3681870" cy="275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7619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animBg="1"/>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239</TotalTime>
  <Words>2643</Words>
  <Application>Microsoft Office PowerPoint</Application>
  <PresentationFormat>Widescreen</PresentationFormat>
  <Paragraphs>140</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Palatino</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21</cp:revision>
  <dcterms:created xsi:type="dcterms:W3CDTF">2016-02-05T14:29:50Z</dcterms:created>
  <dcterms:modified xsi:type="dcterms:W3CDTF">2025-11-08T18:11:02Z</dcterms:modified>
</cp:coreProperties>
</file>