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0" r:id="rId5"/>
    <p:sldId id="261" r:id="rId6"/>
    <p:sldId id="262" r:id="rId7"/>
    <p:sldId id="263" r:id="rId8"/>
    <p:sldId id="265" r:id="rId9"/>
    <p:sldId id="266" r:id="rId10"/>
    <p:sldId id="267" r:id="rId11"/>
    <p:sldId id="268" r:id="rId12"/>
    <p:sldId id="269" r:id="rId13"/>
    <p:sldId id="270" r:id="rId14"/>
    <p:sldId id="257" r:id="rId15"/>
    <p:sldId id="264" r:id="rId16"/>
    <p:sldId id="271" r:id="rId17"/>
  </p:sldIdLst>
  <p:sldSz cx="12192000" cy="6858000"/>
  <p:notesSz cx="6858000" cy="9144000"/>
  <p:embeddedFontLst>
    <p:embeddedFont>
      <p:font typeface="Abadi" panose="020B0604020202020204" charset="0"/>
      <p:regular r:id="rId18"/>
    </p:embeddedFont>
    <p:embeddedFont>
      <p:font typeface="Footlight MT Light" panose="0204060206030A020304" pitchFamily="18" charset="0"/>
      <p:regular r:id="rId19"/>
    </p:embeddedFont>
    <p:embeddedFont>
      <p:font typeface="Harrington" panose="04040505050A02020702" pitchFamily="82" charset="0"/>
      <p:regular r:id="rId20"/>
    </p:embeddedFont>
    <p:embeddedFont>
      <p:font typeface="Palatino" panose="020B0604020202020204"/>
      <p:regular r:id="rId21"/>
    </p:embeddedFont>
    <p:embeddedFont>
      <p:font typeface="Verdana" panose="020B060403050404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B10CF0-10DD-4CFA-AE74-FB5F83101362}"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142954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10CF0-10DD-4CFA-AE74-FB5F83101362}"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2465231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10CF0-10DD-4CFA-AE74-FB5F83101362}"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366288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10CF0-10DD-4CFA-AE74-FB5F83101362}"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18795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B10CF0-10DD-4CFA-AE74-FB5F83101362}"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90952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10CF0-10DD-4CFA-AE74-FB5F83101362}"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215418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B10CF0-10DD-4CFA-AE74-FB5F83101362}"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228912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B10CF0-10DD-4CFA-AE74-FB5F83101362}"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198747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10CF0-10DD-4CFA-AE74-FB5F83101362}"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338652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B10CF0-10DD-4CFA-AE74-FB5F83101362}"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375850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B10CF0-10DD-4CFA-AE74-FB5F83101362}"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D965FC-1E26-4137-B5B4-A90527362D53}" type="slidenum">
              <a:rPr lang="en-US" smtClean="0"/>
              <a:t>‹#›</a:t>
            </a:fld>
            <a:endParaRPr lang="en-US"/>
          </a:p>
        </p:txBody>
      </p:sp>
    </p:spTree>
    <p:extLst>
      <p:ext uri="{BB962C8B-B14F-4D97-AF65-F5344CB8AC3E}">
        <p14:creationId xmlns:p14="http://schemas.microsoft.com/office/powerpoint/2010/main" val="178727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10CF0-10DD-4CFA-AE74-FB5F83101362}" type="datetimeFigureOut">
              <a:rPr lang="en-US" smtClean="0"/>
              <a:t>11/10/2025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965FC-1E26-4137-B5B4-A90527362D53}" type="slidenum">
              <a:rPr lang="en-US" smtClean="0"/>
              <a:t>‹#›</a:t>
            </a:fld>
            <a:endParaRPr lang="en-US"/>
          </a:p>
        </p:txBody>
      </p:sp>
    </p:spTree>
    <p:extLst>
      <p:ext uri="{BB962C8B-B14F-4D97-AF65-F5344CB8AC3E}">
        <p14:creationId xmlns:p14="http://schemas.microsoft.com/office/powerpoint/2010/main" val="1183269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badi" panose="020B06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0282" y="413657"/>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68" name="TextBox 267"/>
          <p:cNvSpPr txBox="1"/>
          <p:nvPr/>
        </p:nvSpPr>
        <p:spPr>
          <a:xfrm>
            <a:off x="983726" y="707457"/>
            <a:ext cx="11208274" cy="1446550"/>
          </a:xfrm>
          <a:prstGeom prst="rect">
            <a:avLst/>
          </a:prstGeom>
          <a:noFill/>
        </p:spPr>
        <p:txBody>
          <a:bodyPr wrap="square" rtlCol="0">
            <a:spAutoFit/>
          </a:bodyPr>
          <a:lstStyle/>
          <a:p>
            <a:pPr algn="ctr"/>
            <a:r>
              <a:rPr lang="en-US" sz="8800" dirty="0">
                <a:latin typeface="Footlight MT Light" panose="0204060206030A020304" pitchFamily="18" charset="0"/>
              </a:rPr>
              <a:t>Esther 1-10</a:t>
            </a:r>
          </a:p>
        </p:txBody>
      </p:sp>
      <p:grpSp>
        <p:nvGrpSpPr>
          <p:cNvPr id="269" name="Group 268"/>
          <p:cNvGrpSpPr/>
          <p:nvPr/>
        </p:nvGrpSpPr>
        <p:grpSpPr>
          <a:xfrm>
            <a:off x="1751773" y="1457020"/>
            <a:ext cx="2066030" cy="4582798"/>
            <a:chOff x="1604053" y="1220162"/>
            <a:chExt cx="1377043" cy="3054510"/>
          </a:xfrm>
        </p:grpSpPr>
        <p:sp>
          <p:nvSpPr>
            <p:cNvPr id="270" name="Round Diagonal Corner Rectangle 269"/>
            <p:cNvSpPr/>
            <p:nvPr/>
          </p:nvSpPr>
          <p:spPr>
            <a:xfrm rot="717839">
              <a:off x="1629843" y="1303969"/>
              <a:ext cx="533400" cy="1769604"/>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270"/>
            <p:cNvSpPr/>
            <p:nvPr/>
          </p:nvSpPr>
          <p:spPr>
            <a:xfrm rot="20596600" flipH="1">
              <a:off x="2447696" y="1286239"/>
              <a:ext cx="533400" cy="1755619"/>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164768">
              <a:off x="1524890" y="3128836"/>
              <a:ext cx="423610" cy="26528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3435232" flipH="1">
              <a:off x="2550277" y="3115603"/>
              <a:ext cx="423610" cy="2872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339872" flipH="1">
              <a:off x="2190579" y="4023344"/>
              <a:ext cx="435428" cy="2421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9498395" flipH="1">
              <a:off x="1894114" y="4019586"/>
              <a:ext cx="435428" cy="25508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flipH="1">
              <a:off x="1937656" y="2555215"/>
              <a:ext cx="696686" cy="1617574"/>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1587080">
              <a:off x="1668769" y="2371655"/>
              <a:ext cx="576542"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20149471" flipH="1">
              <a:off x="2340441" y="2357050"/>
              <a:ext cx="519324"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rot="10800000" flipH="1">
              <a:off x="1937656" y="2385771"/>
              <a:ext cx="696686" cy="889377"/>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flipH="1">
              <a:off x="2149432" y="2104624"/>
              <a:ext cx="255357" cy="5083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flipH="1">
              <a:off x="1850570" y="1284388"/>
              <a:ext cx="870858" cy="1186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2039816" y="3258504"/>
              <a:ext cx="238230" cy="674552"/>
              <a:chOff x="3374514" y="3275149"/>
              <a:chExt cx="386812" cy="1095266"/>
            </a:xfrm>
          </p:grpSpPr>
          <p:grpSp>
            <p:nvGrpSpPr>
              <p:cNvPr id="331" name="Group 330"/>
              <p:cNvGrpSpPr/>
              <p:nvPr/>
            </p:nvGrpSpPr>
            <p:grpSpPr>
              <a:xfrm>
                <a:off x="3374514" y="3275149"/>
                <a:ext cx="378574" cy="378574"/>
                <a:chOff x="3886200" y="3275149"/>
                <a:chExt cx="1371600" cy="1371600"/>
              </a:xfrm>
            </p:grpSpPr>
            <p:sp>
              <p:nvSpPr>
                <p:cNvPr id="338" name="Quad Arrow Callout 33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Callout 33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p:cNvGrpSpPr/>
              <p:nvPr/>
            </p:nvGrpSpPr>
            <p:grpSpPr>
              <a:xfrm>
                <a:off x="3378633" y="3633495"/>
                <a:ext cx="378574" cy="378574"/>
                <a:chOff x="3886200" y="3275149"/>
                <a:chExt cx="1371600" cy="1371600"/>
              </a:xfrm>
            </p:grpSpPr>
            <p:sp>
              <p:nvSpPr>
                <p:cNvPr id="336" name="Quad Arrow Callout 33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Callout 33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p:cNvGrpSpPr/>
              <p:nvPr/>
            </p:nvGrpSpPr>
            <p:grpSpPr>
              <a:xfrm>
                <a:off x="3382752" y="3991841"/>
                <a:ext cx="378574" cy="378574"/>
                <a:chOff x="3886200" y="3275149"/>
                <a:chExt cx="1371600" cy="1371600"/>
              </a:xfrm>
            </p:grpSpPr>
            <p:sp>
              <p:nvSpPr>
                <p:cNvPr id="334" name="Quad Arrow Callout 333"/>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Callout 334"/>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2297636" y="3262954"/>
              <a:ext cx="238230" cy="674552"/>
              <a:chOff x="3374514" y="3275149"/>
              <a:chExt cx="386812" cy="1095266"/>
            </a:xfrm>
          </p:grpSpPr>
          <p:grpSp>
            <p:nvGrpSpPr>
              <p:cNvPr id="322" name="Group 321"/>
              <p:cNvGrpSpPr/>
              <p:nvPr/>
            </p:nvGrpSpPr>
            <p:grpSpPr>
              <a:xfrm>
                <a:off x="3374514" y="3275149"/>
                <a:ext cx="378574" cy="378574"/>
                <a:chOff x="3886200" y="3275149"/>
                <a:chExt cx="1371600" cy="1371600"/>
              </a:xfrm>
            </p:grpSpPr>
            <p:sp>
              <p:nvSpPr>
                <p:cNvPr id="329" name="Quad Arrow Callout 328"/>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Callout 329"/>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3378633" y="3633495"/>
                <a:ext cx="378574" cy="378574"/>
                <a:chOff x="3886200" y="3275149"/>
                <a:chExt cx="1371600" cy="1371600"/>
              </a:xfrm>
            </p:grpSpPr>
            <p:sp>
              <p:nvSpPr>
                <p:cNvPr id="327" name="Quad Arrow Callout 326"/>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Callout 327"/>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3382752" y="3991841"/>
                <a:ext cx="378574" cy="378574"/>
                <a:chOff x="3886200" y="3275149"/>
                <a:chExt cx="1371600" cy="1371600"/>
              </a:xfrm>
            </p:grpSpPr>
            <p:sp>
              <p:nvSpPr>
                <p:cNvPr id="325" name="Quad Arrow Callout 32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Quad Arrow Callout 32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283"/>
            <p:cNvGrpSpPr/>
            <p:nvPr/>
          </p:nvGrpSpPr>
          <p:grpSpPr>
            <a:xfrm>
              <a:off x="2092081" y="2998061"/>
              <a:ext cx="378574" cy="1054166"/>
              <a:chOff x="3508691" y="3232811"/>
              <a:chExt cx="378574" cy="1054166"/>
            </a:xfrm>
          </p:grpSpPr>
          <p:grpSp>
            <p:nvGrpSpPr>
              <p:cNvPr id="309" name="Group 308"/>
              <p:cNvGrpSpPr/>
              <p:nvPr/>
            </p:nvGrpSpPr>
            <p:grpSpPr>
              <a:xfrm>
                <a:off x="3581400" y="3612425"/>
                <a:ext cx="238230" cy="674552"/>
                <a:chOff x="3374514" y="3275149"/>
                <a:chExt cx="386812" cy="1095266"/>
              </a:xfrm>
            </p:grpSpPr>
            <p:grpSp>
              <p:nvGrpSpPr>
                <p:cNvPr id="313" name="Group 312"/>
                <p:cNvGrpSpPr/>
                <p:nvPr/>
              </p:nvGrpSpPr>
              <p:grpSpPr>
                <a:xfrm>
                  <a:off x="3374514" y="3275149"/>
                  <a:ext cx="378574" cy="378574"/>
                  <a:chOff x="3886200" y="3275149"/>
                  <a:chExt cx="1371600" cy="1371600"/>
                </a:xfrm>
              </p:grpSpPr>
              <p:sp>
                <p:nvSpPr>
                  <p:cNvPr id="320" name="Quad Arrow Callout 319"/>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320"/>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3378633" y="3633495"/>
                  <a:ext cx="378574" cy="378574"/>
                  <a:chOff x="3886200" y="3275149"/>
                  <a:chExt cx="1371600" cy="1371600"/>
                </a:xfrm>
              </p:grpSpPr>
              <p:sp>
                <p:nvSpPr>
                  <p:cNvPr id="318" name="Quad Arrow Callout 31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Callout 31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3382752" y="3991841"/>
                  <a:ext cx="378574" cy="378574"/>
                  <a:chOff x="3886200" y="3275149"/>
                  <a:chExt cx="1371600" cy="1371600"/>
                </a:xfrm>
              </p:grpSpPr>
              <p:sp>
                <p:nvSpPr>
                  <p:cNvPr id="316" name="Quad Arrow Callout 31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Quad Arrow Callout 31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0" name="Group 309"/>
              <p:cNvGrpSpPr/>
              <p:nvPr/>
            </p:nvGrpSpPr>
            <p:grpSpPr>
              <a:xfrm>
                <a:off x="3508691" y="3232811"/>
                <a:ext cx="378574" cy="378574"/>
                <a:chOff x="3886200" y="3275149"/>
                <a:chExt cx="1371600" cy="1371600"/>
              </a:xfrm>
            </p:grpSpPr>
            <p:sp>
              <p:nvSpPr>
                <p:cNvPr id="311" name="Quad Arrow Callout 310"/>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Callout 311"/>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5" name="Cloud 284"/>
            <p:cNvSpPr/>
            <p:nvPr/>
          </p:nvSpPr>
          <p:spPr>
            <a:xfrm>
              <a:off x="1678468" y="1569405"/>
              <a:ext cx="372394" cy="134118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p:cNvSpPr/>
            <p:nvPr/>
          </p:nvSpPr>
          <p:spPr>
            <a:xfrm flipH="1">
              <a:off x="2536974" y="1583437"/>
              <a:ext cx="344226" cy="133567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 Diagonal Corner Rectangle 286"/>
            <p:cNvSpPr/>
            <p:nvPr/>
          </p:nvSpPr>
          <p:spPr>
            <a:xfrm>
              <a:off x="1762302" y="1223620"/>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 Diagonal Corner Rectangle 287"/>
            <p:cNvSpPr/>
            <p:nvPr/>
          </p:nvSpPr>
          <p:spPr>
            <a:xfrm flipH="1">
              <a:off x="2315941" y="1220162"/>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2091341" y="1235917"/>
              <a:ext cx="377659" cy="398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a:off x="1736695" y="1441623"/>
              <a:ext cx="1097121" cy="172994"/>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p:cNvGrpSpPr/>
            <p:nvPr/>
          </p:nvGrpSpPr>
          <p:grpSpPr>
            <a:xfrm rot="16200000">
              <a:off x="2178521" y="1174479"/>
              <a:ext cx="238230" cy="674552"/>
              <a:chOff x="3374514" y="3275149"/>
              <a:chExt cx="386812" cy="1095266"/>
            </a:xfrm>
          </p:grpSpPr>
          <p:grpSp>
            <p:nvGrpSpPr>
              <p:cNvPr id="300" name="Group 299"/>
              <p:cNvGrpSpPr/>
              <p:nvPr/>
            </p:nvGrpSpPr>
            <p:grpSpPr>
              <a:xfrm>
                <a:off x="3374514" y="3275149"/>
                <a:ext cx="378574" cy="378574"/>
                <a:chOff x="3886200" y="3275149"/>
                <a:chExt cx="1371600" cy="1371600"/>
              </a:xfrm>
            </p:grpSpPr>
            <p:sp>
              <p:nvSpPr>
                <p:cNvPr id="307" name="Quad Arrow Callout 306"/>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Callout 307"/>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3378633" y="3633495"/>
                <a:ext cx="378574" cy="378574"/>
                <a:chOff x="3886200" y="3275149"/>
                <a:chExt cx="1371600" cy="1371600"/>
              </a:xfrm>
            </p:grpSpPr>
            <p:sp>
              <p:nvSpPr>
                <p:cNvPr id="305" name="Quad Arrow Callout 30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Quad Arrow Callout 30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3382752" y="3991841"/>
                <a:ext cx="378574" cy="378574"/>
                <a:chOff x="3886200" y="3275149"/>
                <a:chExt cx="1371600" cy="1371600"/>
              </a:xfrm>
            </p:grpSpPr>
            <p:sp>
              <p:nvSpPr>
                <p:cNvPr id="303" name="Quad Arrow Callout 302"/>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Quad Arrow Callout 303"/>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2" name="Group 291"/>
            <p:cNvGrpSpPr/>
            <p:nvPr/>
          </p:nvGrpSpPr>
          <p:grpSpPr>
            <a:xfrm>
              <a:off x="2013336" y="2362420"/>
              <a:ext cx="553780" cy="576408"/>
              <a:chOff x="3709620" y="1488947"/>
              <a:chExt cx="1365830" cy="1421640"/>
            </a:xfrm>
          </p:grpSpPr>
          <p:sp>
            <p:nvSpPr>
              <p:cNvPr id="296" name="Diamond 295"/>
              <p:cNvSpPr/>
              <p:nvPr/>
            </p:nvSpPr>
            <p:spPr>
              <a:xfrm rot="19831357">
                <a:off x="3971113"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rot="20619657">
                <a:off x="3709620" y="1488947"/>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rot="1768643" flipH="1">
                <a:off x="4501102"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rot="980343" flipH="1">
                <a:off x="4750938" y="1506358"/>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2131189" y="2677309"/>
              <a:ext cx="299633" cy="320752"/>
              <a:chOff x="3886200" y="3275149"/>
              <a:chExt cx="1371600" cy="1371600"/>
            </a:xfrm>
            <a:solidFill>
              <a:srgbClr val="FFC000"/>
            </a:solidFill>
          </p:grpSpPr>
          <p:sp>
            <p:nvSpPr>
              <p:cNvPr id="294" name="Quad Arrow Callout 293"/>
              <p:cNvSpPr/>
              <p:nvPr/>
            </p:nvSpPr>
            <p:spPr>
              <a:xfrm>
                <a:off x="3886200" y="3275149"/>
                <a:ext cx="1371600" cy="1371600"/>
              </a:xfrm>
              <a:prstGeom prst="quadArrowCallout">
                <a:avLst>
                  <a:gd name="adj1" fmla="val 18515"/>
                  <a:gd name="adj2" fmla="val 7704"/>
                  <a:gd name="adj3" fmla="val 18515"/>
                  <a:gd name="adj4" fmla="val 48123"/>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Callout 294"/>
              <p:cNvSpPr/>
              <p:nvPr/>
            </p:nvSpPr>
            <p:spPr>
              <a:xfrm>
                <a:off x="4268315" y="3644175"/>
                <a:ext cx="611051" cy="611051"/>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6" name="Rectangle 265"/>
          <p:cNvSpPr/>
          <p:nvPr/>
        </p:nvSpPr>
        <p:spPr>
          <a:xfrm>
            <a:off x="5137925" y="3128862"/>
            <a:ext cx="6096000" cy="1754326"/>
          </a:xfrm>
          <a:prstGeom prst="rect">
            <a:avLst/>
          </a:prstGeom>
        </p:spPr>
        <p:txBody>
          <a:bodyPr>
            <a:spAutoFit/>
          </a:bodyPr>
          <a:lstStyle/>
          <a:p>
            <a:r>
              <a:rPr lang="en-US" b="0" i="1" dirty="0">
                <a:solidFill>
                  <a:srgbClr val="333333"/>
                </a:solidFill>
                <a:effectLst/>
                <a:latin typeface="Palatino"/>
              </a:rPr>
              <a:t>Go, gather together all the Jews that are present in </a:t>
            </a:r>
            <a:r>
              <a:rPr lang="en-US" b="0" i="1" dirty="0" err="1">
                <a:solidFill>
                  <a:srgbClr val="333333"/>
                </a:solidFill>
                <a:effectLst/>
                <a:latin typeface="Palatino"/>
              </a:rPr>
              <a:t>Shushan</a:t>
            </a:r>
            <a:r>
              <a:rPr lang="en-US" b="0" i="1" dirty="0">
                <a:solidFill>
                  <a:srgbClr val="333333"/>
                </a:solidFill>
                <a:effectLst/>
                <a:latin typeface="Palatino"/>
              </a:rPr>
              <a:t>, and fast ye for me, and neither eat nor drink three days, night or day: I also and my maidens will fast likewise; and so will I go in unto the king, which is not according to the law: and if I perish, I perish.</a:t>
            </a:r>
          </a:p>
          <a:p>
            <a:r>
              <a:rPr lang="en-US" i="1" dirty="0">
                <a:solidFill>
                  <a:srgbClr val="333333"/>
                </a:solidFill>
                <a:latin typeface="Palatino"/>
              </a:rPr>
              <a:t>Esther 4:16</a:t>
            </a:r>
            <a:endParaRPr lang="en-US" i="1" dirty="0"/>
          </a:p>
        </p:txBody>
      </p:sp>
      <p:sp>
        <p:nvSpPr>
          <p:cNvPr id="340" name="Footer Placeholder 14">
            <a:extLst>
              <a:ext uri="{FF2B5EF4-FFF2-40B4-BE49-F238E27FC236}">
                <a16:creationId xmlns:a16="http://schemas.microsoft.com/office/drawing/2014/main" id="{40A25687-C7D4-4815-958D-02ABEA777F39}"/>
              </a:ext>
            </a:extLst>
          </p:cNvPr>
          <p:cNvSpPr>
            <a:spLocks noGrp="1"/>
          </p:cNvSpPr>
          <p:nvPr/>
        </p:nvSpPr>
        <p:spPr>
          <a:xfrm>
            <a:off x="70794" y="64903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48977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620110" y="740878"/>
            <a:ext cx="4743655" cy="1754326"/>
          </a:xfrm>
          <a:prstGeom prst="rect">
            <a:avLst/>
          </a:prstGeom>
          <a:noFill/>
        </p:spPr>
        <p:txBody>
          <a:bodyPr wrap="square" rtlCol="0">
            <a:spAutoFit/>
          </a:bodyPr>
          <a:lstStyle/>
          <a:p>
            <a:pPr fontAlgn="base"/>
            <a:r>
              <a:rPr lang="en-US" dirty="0"/>
              <a:t>“Physically, emotionally, and spiritually prepared, Esther stood in the inner court of the king’s house. When the king saw her, he held out his golden scepter, telling her that he would grant whatever request she had. </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231" name="Picture 2" descr="http://s54.radikal.ru/i143/1102/c1/1dd993bab6f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668" y="2735704"/>
            <a:ext cx="23622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32" name="TextBox 231"/>
          <p:cNvSpPr txBox="1"/>
          <p:nvPr/>
        </p:nvSpPr>
        <p:spPr>
          <a:xfrm>
            <a:off x="3791545" y="3396365"/>
            <a:ext cx="4992423" cy="2308324"/>
          </a:xfrm>
          <a:prstGeom prst="rect">
            <a:avLst/>
          </a:prstGeom>
          <a:noFill/>
        </p:spPr>
        <p:txBody>
          <a:bodyPr wrap="square" rtlCol="0">
            <a:spAutoFit/>
          </a:bodyPr>
          <a:lstStyle/>
          <a:p>
            <a:pPr fontAlgn="base"/>
            <a:r>
              <a:rPr lang="en-US" dirty="0"/>
              <a:t>“She invited the king to a feast she had arranged, and during the feast she revealed that she was a Jew.</a:t>
            </a:r>
          </a:p>
          <a:p>
            <a:pPr fontAlgn="base"/>
            <a:r>
              <a:rPr lang="en-US" dirty="0"/>
              <a:t> </a:t>
            </a:r>
          </a:p>
          <a:p>
            <a:pPr fontAlgn="base"/>
            <a:r>
              <a:rPr lang="en-US" dirty="0"/>
              <a:t>“She also exposed Haman’s underhanded plot to exterminate all of the Jews in the kingdom. Esther’s plea to save herself and her people was granted.</a:t>
            </a:r>
            <a:r>
              <a:rPr lang="en-US" baseline="30000" dirty="0"/>
              <a:t> </a:t>
            </a:r>
            <a:endParaRPr lang="en-US" dirty="0"/>
          </a:p>
        </p:txBody>
      </p:sp>
      <p:pic>
        <p:nvPicPr>
          <p:cNvPr id="234" name="Picture 6" descr="http://gorepent.com/wp-content/uploads/posts17/esther-mordec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9012" y="692891"/>
            <a:ext cx="2705100" cy="2495551"/>
          </a:xfrm>
          <a:prstGeom prst="rect">
            <a:avLst/>
          </a:prstGeom>
          <a:noFill/>
          <a:extLst>
            <a:ext uri="{909E8E84-426E-40DD-AFC4-6F175D3DCCD1}">
              <a14:hiddenFill xmlns:a14="http://schemas.microsoft.com/office/drawing/2010/main">
                <a:solidFill>
                  <a:srgbClr val="FFFFFF"/>
                </a:solidFill>
              </a14:hiddenFill>
            </a:ext>
          </a:extLst>
        </p:spPr>
      </p:pic>
      <p:sp>
        <p:nvSpPr>
          <p:cNvPr id="235" name="Rectangle 234"/>
          <p:cNvSpPr/>
          <p:nvPr/>
        </p:nvSpPr>
        <p:spPr>
          <a:xfrm>
            <a:off x="14249" y="6456151"/>
            <a:ext cx="1143903" cy="369332"/>
          </a:xfrm>
          <a:prstGeom prst="rect">
            <a:avLst/>
          </a:prstGeom>
        </p:spPr>
        <p:txBody>
          <a:bodyPr wrap="none">
            <a:spAutoFit/>
          </a:bodyPr>
          <a:lstStyle/>
          <a:p>
            <a:r>
              <a:rPr lang="en-US" b="1" dirty="0">
                <a:solidFill>
                  <a:srgbClr val="0091BC"/>
                </a:solidFill>
                <a:latin typeface="Calibri" panose="020F0502020204030204" pitchFamily="34" charset="0"/>
              </a:rPr>
              <a:t>Esther 6-8</a:t>
            </a:r>
            <a:endParaRPr lang="en-US" dirty="0"/>
          </a:p>
        </p:txBody>
      </p:sp>
      <p:pic>
        <p:nvPicPr>
          <p:cNvPr id="5" name="Picture 4">
            <a:extLst>
              <a:ext uri="{FF2B5EF4-FFF2-40B4-BE49-F238E27FC236}">
                <a16:creationId xmlns:a16="http://schemas.microsoft.com/office/drawing/2014/main" id="{DA6EA2CC-332C-D521-4DE6-C65648C83E41}"/>
              </a:ext>
            </a:extLst>
          </p:cNvPr>
          <p:cNvPicPr>
            <a:picLocks noChangeAspect="1"/>
          </p:cNvPicPr>
          <p:nvPr/>
        </p:nvPicPr>
        <p:blipFill>
          <a:blip r:embed="rId5"/>
          <a:stretch>
            <a:fillRect/>
          </a:stretch>
        </p:blipFill>
        <p:spPr>
          <a:xfrm>
            <a:off x="9179347" y="3161518"/>
            <a:ext cx="2496295" cy="3294633"/>
          </a:xfrm>
          <a:prstGeom prst="rect">
            <a:avLst/>
          </a:prstGeom>
        </p:spPr>
      </p:pic>
    </p:spTree>
    <p:extLst>
      <p:ext uri="{BB962C8B-B14F-4D97-AF65-F5344CB8AC3E}">
        <p14:creationId xmlns:p14="http://schemas.microsoft.com/office/powerpoint/2010/main" val="385670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1936543" y="455270"/>
            <a:ext cx="7769779" cy="830997"/>
          </a:xfrm>
          <a:prstGeom prst="rect">
            <a:avLst/>
          </a:prstGeom>
          <a:noFill/>
        </p:spPr>
        <p:txBody>
          <a:bodyPr wrap="square" rtlCol="0">
            <a:spAutoFit/>
          </a:bodyPr>
          <a:lstStyle/>
          <a:p>
            <a:pPr algn="ctr" fontAlgn="base"/>
            <a:r>
              <a:rPr lang="en-US" sz="2400" dirty="0"/>
              <a:t>“Esther, through fasting, faith, and courage, had saved a nation.</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1029" name="Picture 1028">
            <a:extLst>
              <a:ext uri="{FF2B5EF4-FFF2-40B4-BE49-F238E27FC236}">
                <a16:creationId xmlns:a16="http://schemas.microsoft.com/office/drawing/2014/main" id="{048BC85F-EB2F-3D33-FE57-6CCECD9965FA}"/>
              </a:ext>
            </a:extLst>
          </p:cNvPr>
          <p:cNvPicPr>
            <a:picLocks noChangeAspect="1"/>
          </p:cNvPicPr>
          <p:nvPr/>
        </p:nvPicPr>
        <p:blipFill>
          <a:blip r:embed="rId3"/>
          <a:stretch>
            <a:fillRect/>
          </a:stretch>
        </p:blipFill>
        <p:spPr>
          <a:xfrm>
            <a:off x="4590840" y="1447523"/>
            <a:ext cx="3010320" cy="3962953"/>
          </a:xfrm>
          <a:prstGeom prst="rect">
            <a:avLst/>
          </a:prstGeom>
        </p:spPr>
      </p:pic>
    </p:spTree>
    <p:extLst>
      <p:ext uri="{BB962C8B-B14F-4D97-AF65-F5344CB8AC3E}">
        <p14:creationId xmlns:p14="http://schemas.microsoft.com/office/powerpoint/2010/main" val="2675804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65" name="TextBox 264"/>
          <p:cNvSpPr txBox="1"/>
          <p:nvPr/>
        </p:nvSpPr>
        <p:spPr>
          <a:xfrm>
            <a:off x="414475" y="438968"/>
            <a:ext cx="4304360" cy="2308324"/>
          </a:xfrm>
          <a:prstGeom prst="rect">
            <a:avLst/>
          </a:prstGeom>
          <a:noFill/>
        </p:spPr>
        <p:txBody>
          <a:bodyPr wrap="square" rtlCol="0">
            <a:spAutoFit/>
          </a:bodyPr>
          <a:lstStyle/>
          <a:p>
            <a:pPr fontAlgn="base"/>
            <a:r>
              <a:rPr lang="en-US" dirty="0"/>
              <a:t>“You will probably not be called upon to put your life on the line, as did Esther, for that which you believe. You will, however, most likely find yourself in situations where great courage will be required as you stand firm for truth and righteousness.</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sp>
        <p:nvSpPr>
          <p:cNvPr id="3" name="Rectangle 2"/>
          <p:cNvSpPr/>
          <p:nvPr/>
        </p:nvSpPr>
        <p:spPr>
          <a:xfrm>
            <a:off x="5350291" y="3429000"/>
            <a:ext cx="6096000" cy="2492990"/>
          </a:xfrm>
          <a:prstGeom prst="rect">
            <a:avLst/>
          </a:prstGeom>
        </p:spPr>
        <p:txBody>
          <a:bodyPr>
            <a:spAutoFit/>
          </a:bodyPr>
          <a:lstStyle/>
          <a:p>
            <a:r>
              <a:rPr lang="en-US" dirty="0">
                <a:solidFill>
                  <a:srgbClr val="333333"/>
                </a:solidFill>
                <a:latin typeface="Calibri" panose="020F0502020204030204" pitchFamily="34" charset="0"/>
              </a:rPr>
              <a:t>“…although there have always been challenges in the world, many of those which you face are unique to this time. But you are some of our Heavenly Father’s strongest children, and He has saved you to come to the earth “for such a time as this.”</a:t>
            </a:r>
            <a:r>
              <a:rPr lang="en-US" baseline="30000" dirty="0">
                <a:solidFill>
                  <a:srgbClr val="333333"/>
                </a:solidFill>
                <a:latin typeface="Calibri" panose="020F0502020204030204" pitchFamily="34" charset="0"/>
              </a:rPr>
              <a:t> </a:t>
            </a:r>
            <a:endParaRPr lang="en-US" baseline="30000" dirty="0">
              <a:solidFill>
                <a:srgbClr val="147EA7"/>
              </a:solidFill>
              <a:latin typeface="Calibri" panose="020F0502020204030204" pitchFamily="34" charset="0"/>
            </a:endParaRPr>
          </a:p>
          <a:p>
            <a:endParaRPr lang="en-US" baseline="30000" dirty="0">
              <a:solidFill>
                <a:srgbClr val="147EA7"/>
              </a:solidFill>
              <a:latin typeface="Calibri" panose="020F0502020204030204" pitchFamily="34" charset="0"/>
            </a:endParaRPr>
          </a:p>
          <a:p>
            <a:r>
              <a:rPr lang="en-US" dirty="0">
                <a:solidFill>
                  <a:srgbClr val="333333"/>
                </a:solidFill>
                <a:latin typeface="Calibri" panose="020F0502020204030204" pitchFamily="34" charset="0"/>
              </a:rPr>
              <a:t>With His help, you will have the courage to face whatever comes. Though the world may at times appear dark, you have the light of the gospel, which will be as a beacon to guide your way.</a:t>
            </a:r>
            <a:endParaRPr lang="en-US" dirty="0"/>
          </a:p>
        </p:txBody>
      </p:sp>
      <p:pic>
        <p:nvPicPr>
          <p:cNvPr id="9" name="Picture 8">
            <a:extLst>
              <a:ext uri="{FF2B5EF4-FFF2-40B4-BE49-F238E27FC236}">
                <a16:creationId xmlns:a16="http://schemas.microsoft.com/office/drawing/2014/main" id="{ADF34C32-B0D3-0135-9A32-51D6629CC517}"/>
              </a:ext>
            </a:extLst>
          </p:cNvPr>
          <p:cNvPicPr>
            <a:picLocks noChangeAspect="1"/>
          </p:cNvPicPr>
          <p:nvPr/>
        </p:nvPicPr>
        <p:blipFill>
          <a:blip r:embed="rId3"/>
          <a:stretch>
            <a:fillRect/>
          </a:stretch>
        </p:blipFill>
        <p:spPr>
          <a:xfrm>
            <a:off x="5854729" y="438968"/>
            <a:ext cx="2600688" cy="2657846"/>
          </a:xfrm>
          <a:prstGeom prst="rect">
            <a:avLst/>
          </a:prstGeom>
        </p:spPr>
      </p:pic>
      <p:pic>
        <p:nvPicPr>
          <p:cNvPr id="11" name="Picture 10">
            <a:extLst>
              <a:ext uri="{FF2B5EF4-FFF2-40B4-BE49-F238E27FC236}">
                <a16:creationId xmlns:a16="http://schemas.microsoft.com/office/drawing/2014/main" id="{E7C977E5-9E70-E209-988E-9F38AB663F4A}"/>
              </a:ext>
            </a:extLst>
          </p:cNvPr>
          <p:cNvPicPr>
            <a:picLocks noChangeAspect="1"/>
          </p:cNvPicPr>
          <p:nvPr/>
        </p:nvPicPr>
        <p:blipFill>
          <a:blip r:embed="rId4"/>
          <a:stretch>
            <a:fillRect/>
          </a:stretch>
        </p:blipFill>
        <p:spPr>
          <a:xfrm>
            <a:off x="1595632" y="3308466"/>
            <a:ext cx="2724530" cy="2734057"/>
          </a:xfrm>
          <a:prstGeom prst="rect">
            <a:avLst/>
          </a:prstGeom>
        </p:spPr>
      </p:pic>
      <p:sp>
        <p:nvSpPr>
          <p:cNvPr id="13" name="TextBox 12">
            <a:extLst>
              <a:ext uri="{FF2B5EF4-FFF2-40B4-BE49-F238E27FC236}">
                <a16:creationId xmlns:a16="http://schemas.microsoft.com/office/drawing/2014/main" id="{92DCE311-7B1F-B0BD-0FC4-2BE5DF15998B}"/>
              </a:ext>
            </a:extLst>
          </p:cNvPr>
          <p:cNvSpPr txBox="1"/>
          <p:nvPr/>
        </p:nvSpPr>
        <p:spPr>
          <a:xfrm>
            <a:off x="3505978" y="6095866"/>
            <a:ext cx="6097554" cy="646331"/>
          </a:xfrm>
          <a:prstGeom prst="rect">
            <a:avLst/>
          </a:prstGeom>
          <a:noFill/>
        </p:spPr>
        <p:txBody>
          <a:bodyPr wrap="square">
            <a:spAutoFit/>
          </a:bodyPr>
          <a:lstStyle/>
          <a:p>
            <a:pPr algn="ctr"/>
            <a:r>
              <a:rPr lang="en-US" b="1" i="0" dirty="0">
                <a:solidFill>
                  <a:srgbClr val="FF0000"/>
                </a:solidFill>
                <a:effectLst/>
                <a:latin typeface="Calibri" panose="020F0502020204030204" pitchFamily="34" charset="0"/>
                <a:cs typeface="Calibri" panose="020F0502020204030204" pitchFamily="34" charset="0"/>
              </a:rPr>
              <a:t>As I rely on Heavenly Father and Jesus Christ, They will give me courage.</a:t>
            </a: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6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65" name="TextBox 264"/>
          <p:cNvSpPr txBox="1"/>
          <p:nvPr/>
        </p:nvSpPr>
        <p:spPr>
          <a:xfrm>
            <a:off x="867148" y="1289994"/>
            <a:ext cx="5225834" cy="3785652"/>
          </a:xfrm>
          <a:prstGeom prst="rect">
            <a:avLst/>
          </a:prstGeom>
          <a:noFill/>
        </p:spPr>
        <p:txBody>
          <a:bodyPr wrap="square" rtlCol="0">
            <a:spAutoFit/>
          </a:bodyPr>
          <a:lstStyle/>
          <a:p>
            <a:pPr fontAlgn="base"/>
            <a:r>
              <a:rPr lang="en-US" sz="2400" dirty="0"/>
              <a:t>“My earnest prayer is that you will have the courage required to refrain from judging others, the courage to be chaste and virtuous, and the courage to stand firm for truth and righteousness. </a:t>
            </a:r>
          </a:p>
          <a:p>
            <a:pPr fontAlgn="base"/>
            <a:endParaRPr lang="en-US" sz="2400" dirty="0"/>
          </a:p>
          <a:p>
            <a:pPr fontAlgn="base"/>
            <a:r>
              <a:rPr lang="en-US" sz="2400" dirty="0"/>
              <a:t>As you do so, you will be “an example of the believers,”…</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6" name="Picture 5" descr="http://media.ldscdn.org/images/videos/general-conference/october-2012-general-conference/2012-10-4060-president-thomas-s-monson-590x332-ldsorg-article.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10" b="279"/>
          <a:stretch/>
        </p:blipFill>
        <p:spPr bwMode="auto">
          <a:xfrm>
            <a:off x="6960131" y="1454520"/>
            <a:ext cx="3870687" cy="331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0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0282" y="413657"/>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65" name="TextBox 264"/>
          <p:cNvSpPr txBox="1"/>
          <p:nvPr/>
        </p:nvSpPr>
        <p:spPr>
          <a:xfrm>
            <a:off x="983796" y="4376"/>
            <a:ext cx="11034103" cy="2831544"/>
          </a:xfrm>
          <a:prstGeom prst="rect">
            <a:avLst/>
          </a:prstGeom>
          <a:noFill/>
        </p:spPr>
        <p:txBody>
          <a:bodyPr wrap="square" rtlCol="0">
            <a:spAutoFit/>
          </a:bodyPr>
          <a:lstStyle/>
          <a:p>
            <a:r>
              <a:rPr lang="en-US" sz="1600" dirty="0"/>
              <a:t>Sources:</a:t>
            </a:r>
          </a:p>
          <a:p>
            <a:endParaRPr lang="en-US" sz="1600" dirty="0"/>
          </a:p>
          <a:p>
            <a:endParaRPr lang="en-US" sz="1600" dirty="0"/>
          </a:p>
          <a:p>
            <a:r>
              <a:rPr lang="en-US" sz="1600" dirty="0"/>
              <a:t>Videos: For Such a Time as This (13:44)</a:t>
            </a:r>
          </a:p>
          <a:p>
            <a:r>
              <a:rPr lang="en-US" dirty="0"/>
              <a:t>“Having Courage and Trusting the Lord” (3:18)</a:t>
            </a:r>
            <a:endParaRPr lang="en-US" sz="1600" dirty="0"/>
          </a:p>
          <a:p>
            <a:endParaRPr lang="en-US" sz="1600" dirty="0"/>
          </a:p>
          <a:p>
            <a:r>
              <a:rPr lang="en-US" sz="1600" dirty="0"/>
              <a:t>1. President Thomas S. Monson </a:t>
            </a:r>
            <a:r>
              <a:rPr lang="en-US" sz="1600" i="1" dirty="0"/>
              <a:t>May You Have Courage May 2009 Gen. Conf.</a:t>
            </a:r>
          </a:p>
          <a:p>
            <a:r>
              <a:rPr lang="en-US" sz="1600" dirty="0"/>
              <a:t>Presentation by ©http://fashionsbylynda.com/blog/</a:t>
            </a:r>
          </a:p>
          <a:p>
            <a:r>
              <a:rPr lang="en-US" sz="1600" i="1" dirty="0"/>
              <a:t>2. Who’s Who in the Old Testament </a:t>
            </a:r>
            <a:r>
              <a:rPr lang="en-US" sz="1600" dirty="0"/>
              <a:t>by Ed J. </a:t>
            </a:r>
            <a:r>
              <a:rPr lang="en-US" sz="1600" dirty="0" err="1"/>
              <a:t>Pinegar</a:t>
            </a:r>
            <a:r>
              <a:rPr lang="en-US" sz="1600" dirty="0"/>
              <a:t> and Richard J. Allen p. 54</a:t>
            </a:r>
          </a:p>
          <a:p>
            <a:r>
              <a:rPr lang="en-US" sz="1600" dirty="0"/>
              <a:t>3. Elder Ronald A. Rasband(“By Divine Design,” </a:t>
            </a:r>
            <a:r>
              <a:rPr lang="en-US" sz="1600" i="1" dirty="0"/>
              <a:t>Ensign</a:t>
            </a:r>
            <a:r>
              <a:rPr lang="en-US" sz="1600" dirty="0"/>
              <a:t> or </a:t>
            </a:r>
            <a:r>
              <a:rPr lang="en-US" sz="1600" i="1" dirty="0"/>
              <a:t>Liahona</a:t>
            </a:r>
            <a:r>
              <a:rPr lang="en-US" sz="1600" dirty="0"/>
              <a:t>, Nov. 2017, 55)</a:t>
            </a:r>
          </a:p>
          <a:p>
            <a:endParaRPr lang="en-US" sz="1600" dirty="0"/>
          </a:p>
        </p:txBody>
      </p:sp>
      <p:sp>
        <p:nvSpPr>
          <p:cNvPr id="3" name="TextBox 2"/>
          <p:cNvSpPr txBox="1"/>
          <p:nvPr/>
        </p:nvSpPr>
        <p:spPr>
          <a:xfrm>
            <a:off x="4624140" y="3692783"/>
            <a:ext cx="3201235" cy="954107"/>
          </a:xfrm>
          <a:prstGeom prst="rect">
            <a:avLst/>
          </a:prstGeom>
          <a:noFill/>
        </p:spPr>
        <p:txBody>
          <a:bodyPr wrap="square" rtlCol="0">
            <a:spAutoFit/>
          </a:bodyPr>
          <a:lstStyle/>
          <a:p>
            <a:r>
              <a:rPr lang="en-US" sz="1400" dirty="0"/>
              <a:t>Notes to the teacher: I found the article from President Monson and was impressed to use his words for the lesson</a:t>
            </a:r>
          </a:p>
        </p:txBody>
      </p:sp>
      <p:grpSp>
        <p:nvGrpSpPr>
          <p:cNvPr id="233" name="Group 232">
            <a:extLst>
              <a:ext uri="{FF2B5EF4-FFF2-40B4-BE49-F238E27FC236}">
                <a16:creationId xmlns:a16="http://schemas.microsoft.com/office/drawing/2014/main" id="{8D1C5615-DDA7-4A00-A780-2436F9683C19}"/>
              </a:ext>
            </a:extLst>
          </p:cNvPr>
          <p:cNvGrpSpPr/>
          <p:nvPr/>
        </p:nvGrpSpPr>
        <p:grpSpPr>
          <a:xfrm>
            <a:off x="6814803" y="585503"/>
            <a:ext cx="548333" cy="694556"/>
            <a:chOff x="7543800" y="3810000"/>
            <a:chExt cx="1143000" cy="1447800"/>
          </a:xfrm>
        </p:grpSpPr>
        <p:sp>
          <p:nvSpPr>
            <p:cNvPr id="234" name="Trapezoid 233">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5"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6"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7"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238" name="Group 237">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46" name="Group 245">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48" name="Oval 247">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9" name="Oval 248">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Oval 249">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1" name="Oval 250">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47" name="Oval 246">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9" name="Group 238">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240" name="Group 239">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242" name="Oval 241">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Oval 242">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4" name="Oval 243">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 name="Oval 244">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41" name="Oval 240">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175379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262979"/>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Feast of Purim to commemorate their miraculous deliverance from Haman’s plan</a:t>
            </a:r>
            <a:r>
              <a:rPr lang="en-US" sz="1200" dirty="0">
                <a:solidFill>
                  <a:srgbClr val="333333"/>
                </a:solidFill>
                <a:latin typeface="Calibri" panose="020F0502020204030204" pitchFamily="34" charset="0"/>
              </a:rPr>
              <a:t>.</a:t>
            </a:r>
          </a:p>
          <a:p>
            <a:endParaRPr lang="en-US" sz="1200" dirty="0">
              <a:solidFill>
                <a:srgbClr val="333333"/>
              </a:solidFill>
              <a:latin typeface="Calibri" panose="020F0502020204030204" pitchFamily="34" charset="0"/>
            </a:endParaRPr>
          </a:p>
          <a:p>
            <a:pPr fontAlgn="base"/>
            <a:r>
              <a:rPr lang="en-US" sz="1200" b="1" dirty="0"/>
              <a:t>Purim</a:t>
            </a:r>
            <a:r>
              <a:rPr lang="en-US" sz="1200" dirty="0"/>
              <a:t> (Feast of Esther) is celebrated on the fourteenth day of the Hebrew month </a:t>
            </a:r>
            <a:r>
              <a:rPr lang="en-US" sz="1200" i="1" dirty="0"/>
              <a:t>Adar,</a:t>
            </a:r>
            <a:r>
              <a:rPr lang="en-US" sz="1200" dirty="0"/>
              <a:t> or exactly four weeks before Passover. It is held in honor of Esther, a beautiful Jewish queen. Esther was encouraged by her cousin Mordecai to go to her husband the king when his wicked adviser, Haman, had persuaded him to kill all of her people. After fasting and praying, Esther did go before her husband and pled for all of the Jews to be saved. Her desire was granted (See story in </a:t>
            </a:r>
            <a:r>
              <a:rPr lang="en-US" sz="1200" i="1" dirty="0"/>
              <a:t>Friend,</a:t>
            </a:r>
            <a:r>
              <a:rPr lang="en-US" sz="1200" dirty="0"/>
              <a:t> July 1972, p. 32).</a:t>
            </a:r>
          </a:p>
          <a:p>
            <a:pPr fontAlgn="base"/>
            <a:r>
              <a:rPr lang="en-US" sz="1200" dirty="0"/>
              <a:t>On </a:t>
            </a:r>
            <a:r>
              <a:rPr lang="en-US" sz="1200" i="1" dirty="0" err="1"/>
              <a:t>Taanit</a:t>
            </a:r>
            <a:r>
              <a:rPr lang="en-US" sz="1200" i="1" dirty="0"/>
              <a:t> Esther,</a:t>
            </a:r>
            <a:r>
              <a:rPr lang="en-US" sz="1200" dirty="0"/>
              <a:t> the day before </a:t>
            </a:r>
            <a:r>
              <a:rPr lang="en-US" sz="1200" i="1" dirty="0"/>
              <a:t>Purim,</a:t>
            </a:r>
            <a:r>
              <a:rPr lang="en-US" sz="1200" dirty="0"/>
              <a:t> many people fast in remembrance of the fasting of Queen Esther. A little verse boys and girls in Israel learn and recite at this time is:</a:t>
            </a:r>
          </a:p>
          <a:p>
            <a:pPr fontAlgn="base"/>
            <a:r>
              <a:rPr lang="en-US" sz="1200" i="1" dirty="0"/>
              <a:t>Mordecai, the Just,</a:t>
            </a:r>
            <a:endParaRPr lang="en-US" sz="1200" dirty="0"/>
          </a:p>
          <a:p>
            <a:pPr fontAlgn="base"/>
            <a:r>
              <a:rPr lang="en-US" sz="1200" i="1" dirty="0"/>
              <a:t>On his horse is riding,</a:t>
            </a:r>
            <a:endParaRPr lang="en-US" sz="1200" dirty="0"/>
          </a:p>
          <a:p>
            <a:pPr fontAlgn="base"/>
            <a:r>
              <a:rPr lang="en-US" sz="1200" i="1" dirty="0"/>
              <a:t>And the wicked Haman</a:t>
            </a:r>
            <a:endParaRPr lang="en-US" sz="1200" dirty="0"/>
          </a:p>
          <a:p>
            <a:pPr fontAlgn="base"/>
            <a:r>
              <a:rPr lang="en-US" sz="1200" i="1" dirty="0"/>
              <a:t>From the tree is hanging.</a:t>
            </a:r>
            <a:endParaRPr lang="en-US" sz="1200" dirty="0"/>
          </a:p>
          <a:p>
            <a:pPr fontAlgn="base"/>
            <a:r>
              <a:rPr lang="en-US" sz="1200" i="1" dirty="0"/>
              <a:t>On Purim Day we send</a:t>
            </a:r>
            <a:endParaRPr lang="en-US" sz="1200" dirty="0"/>
          </a:p>
          <a:p>
            <a:pPr fontAlgn="base"/>
            <a:r>
              <a:rPr lang="en-US" sz="1200" i="1" dirty="0"/>
              <a:t>Nice gifts to each other,</a:t>
            </a:r>
            <a:endParaRPr lang="en-US" sz="1200" dirty="0"/>
          </a:p>
          <a:p>
            <a:pPr fontAlgn="base"/>
            <a:r>
              <a:rPr lang="en-US" sz="1200" i="1" dirty="0"/>
              <a:t>And all the happy children</a:t>
            </a:r>
            <a:endParaRPr lang="en-US" sz="1200" dirty="0"/>
          </a:p>
          <a:p>
            <a:pPr fontAlgn="base"/>
            <a:r>
              <a:rPr lang="en-US" sz="1200" i="1" dirty="0"/>
              <a:t>Dress up in fancy costumes.</a:t>
            </a:r>
            <a:endParaRPr lang="en-US" sz="1200" dirty="0"/>
          </a:p>
          <a:p>
            <a:pPr fontAlgn="base"/>
            <a:r>
              <a:rPr lang="en-US" sz="1200" dirty="0"/>
              <a:t>A sweet bread called </a:t>
            </a:r>
            <a:r>
              <a:rPr lang="en-US" sz="1200" i="1" dirty="0" err="1"/>
              <a:t>hamanstaschen</a:t>
            </a:r>
            <a:r>
              <a:rPr lang="en-US" sz="1200" dirty="0"/>
              <a:t> is usually served in all the homes at the time of </a:t>
            </a:r>
            <a:r>
              <a:rPr lang="en-US" sz="1200" i="1" dirty="0"/>
              <a:t>Purim.</a:t>
            </a:r>
          </a:p>
          <a:p>
            <a:pPr fontAlgn="base"/>
            <a:r>
              <a:rPr lang="en-US" sz="1200" b="1" i="1" dirty="0"/>
              <a:t>Esther 9:31</a:t>
            </a:r>
          </a:p>
          <a:p>
            <a:pPr fontAlgn="base"/>
            <a:endParaRPr lang="en-US" sz="1200" b="1" i="1" dirty="0"/>
          </a:p>
          <a:p>
            <a:pPr fontAlgn="base"/>
            <a:r>
              <a:rPr lang="en-US" sz="1200" dirty="0"/>
              <a:t>“Purim is the nearest thing Judaism has to a carnival. It is another full-moon celebration, falling on the fourteenth of Adar, usually in February or March. Old Testament Institute Manual</a:t>
            </a:r>
            <a:endParaRPr lang="en-US" sz="1200" b="1" dirty="0"/>
          </a:p>
          <a:p>
            <a:endParaRPr lang="en-US" sz="1200" dirty="0"/>
          </a:p>
        </p:txBody>
      </p:sp>
      <p:sp>
        <p:nvSpPr>
          <p:cNvPr id="4" name="Rectangle 3"/>
          <p:cNvSpPr/>
          <p:nvPr/>
        </p:nvSpPr>
        <p:spPr>
          <a:xfrm>
            <a:off x="6096000" y="0"/>
            <a:ext cx="6096000" cy="6186309"/>
          </a:xfrm>
          <a:prstGeom prst="rect">
            <a:avLst/>
          </a:prstGeom>
          <a:ln>
            <a:solidFill>
              <a:schemeClr val="tx1"/>
            </a:solidFill>
          </a:ln>
        </p:spPr>
        <p:txBody>
          <a:bodyPr>
            <a:spAutoFit/>
          </a:bodyPr>
          <a:lstStyle/>
          <a:p>
            <a:pPr fontAlgn="base"/>
            <a:r>
              <a:rPr lang="en-US" sz="1200" b="1" dirty="0">
                <a:solidFill>
                  <a:srgbClr val="2A3753"/>
                </a:solidFill>
                <a:latin typeface="Calibri" panose="020F0502020204030204" pitchFamily="34" charset="0"/>
              </a:rPr>
              <a:t>Vashti—Queen of Persia</a:t>
            </a:r>
          </a:p>
          <a:p>
            <a:pPr fontAlgn="base"/>
            <a:r>
              <a:rPr lang="en-US" sz="1200" dirty="0">
                <a:solidFill>
                  <a:srgbClr val="333333"/>
                </a:solidFill>
                <a:latin typeface="Calibri" panose="020F0502020204030204" pitchFamily="34" charset="0"/>
              </a:rPr>
              <a:t>About 500 B.C. Persia was a vast empire consisting of 127 provinces, and the king, Ahasuerus, had prepared a great feast in the palace gardens for the province princes. On the seventh day of the feast when the king was merry with wine, he commanded his chamberlains to bring Vashti, the queen, before him, wearing her royal apparel so the princes could see her beauty.</a:t>
            </a:r>
          </a:p>
          <a:p>
            <a:pPr fontAlgn="base"/>
            <a:r>
              <a:rPr lang="en-US" sz="1200" dirty="0">
                <a:solidFill>
                  <a:srgbClr val="333333"/>
                </a:solidFill>
                <a:latin typeface="Calibri" panose="020F0502020204030204" pitchFamily="34" charset="0"/>
              </a:rPr>
              <a:t>The queen refused to come. An embarrassment to King Ahasuerus, the incident filled him with anger. He called to him seven of his wisest princes who knew law and judgment and asked them, “What shall we do unto the queen Vashti according to law, because she hath not performed the commandment of the king … ?”</a:t>
            </a:r>
          </a:p>
          <a:p>
            <a:pPr fontAlgn="base"/>
            <a:r>
              <a:rPr lang="en-US" sz="1200" dirty="0">
                <a:solidFill>
                  <a:srgbClr val="333333"/>
                </a:solidFill>
                <a:latin typeface="Calibri" panose="020F0502020204030204" pitchFamily="34" charset="0"/>
              </a:rPr>
              <a:t>One of the princes answered, “Vashti the queen hath not done wrong to the king only, but also to all the princes, and to all the people that are in all the provinces of the king Ahasuerus.</a:t>
            </a:r>
          </a:p>
          <a:p>
            <a:pPr fontAlgn="base"/>
            <a:r>
              <a:rPr lang="en-US" sz="1200" dirty="0">
                <a:solidFill>
                  <a:srgbClr val="333333"/>
                </a:solidFill>
                <a:latin typeface="Calibri" panose="020F0502020204030204" pitchFamily="34" charset="0"/>
              </a:rPr>
              <a:t>“For this deed of the queen shall come abroad unto all women, so that they shall despise their husbands. …</a:t>
            </a:r>
          </a:p>
          <a:p>
            <a:pPr fontAlgn="base"/>
            <a:r>
              <a:rPr lang="en-US" sz="1200" dirty="0"/>
              <a:t>“If it please the king, let there go a royal commandment from him, and let it be written among the laws of the Persians and the Medes, that it be not altered, That Vashti come no more before king Ahasuerus; and let the king give her royal estate unto another that is better than she.</a:t>
            </a:r>
          </a:p>
          <a:p>
            <a:pPr fontAlgn="base"/>
            <a:r>
              <a:rPr lang="en-US" sz="1200" dirty="0"/>
              <a:t>“And when the king’s decree which he shall make shall be published throughout all his empire, (for it is great,) all the wives shall give to their husbands </a:t>
            </a:r>
            <a:r>
              <a:rPr lang="en-US" sz="1200" dirty="0" err="1"/>
              <a:t>honour</a:t>
            </a:r>
            <a:r>
              <a:rPr lang="en-US" sz="1200" dirty="0"/>
              <a:t>. …” (Esth. 1:15–17, 19–20.)</a:t>
            </a:r>
          </a:p>
          <a:p>
            <a:pPr fontAlgn="base"/>
            <a:r>
              <a:rPr lang="en-US" sz="1200" dirty="0"/>
              <a:t>The saying pleased the king and the princes. Ahasuerus had letters sent to every province that each man should “bear rule” in his own house and his word should be law to his wife.</a:t>
            </a:r>
          </a:p>
          <a:p>
            <a:pPr fontAlgn="base"/>
            <a:r>
              <a:rPr lang="en-US" sz="1200" dirty="0"/>
              <a:t>It is true that customs have changed, giving women more freedom than they had anciently. But God has not changed. Men and women are both his creations, sons and daughters of God whom he loves and always has loved. Woman’s stewardship, while different, is as important and soul-satisfying as is the one given man. </a:t>
            </a:r>
          </a:p>
          <a:p>
            <a:pPr fontAlgn="base"/>
            <a:r>
              <a:rPr lang="en-US" sz="1200" i="1" dirty="0"/>
              <a:t>Lessons in Womanhood: Insights for Latter-day Saint Women from the Lives of Vashti, Miriam, Ruth, Hannah, Jezebel, and Esther</a:t>
            </a:r>
          </a:p>
          <a:p>
            <a:pPr fontAlgn="base"/>
            <a:r>
              <a:rPr lang="en-US" sz="1200" dirty="0"/>
              <a:t>By Arta M. Hale October 1973 Lesson Manual</a:t>
            </a:r>
          </a:p>
          <a:p>
            <a:pPr fontAlgn="base"/>
            <a:endParaRPr lang="en-US" sz="1200" dirty="0"/>
          </a:p>
          <a:p>
            <a:pPr fontAlgn="base"/>
            <a:endParaRPr lang="en-US" sz="1200" b="0" i="0" dirty="0">
              <a:solidFill>
                <a:srgbClr val="333333"/>
              </a:solidFill>
              <a:effectLst/>
              <a:latin typeface="Calibri" panose="020F0502020204030204" pitchFamily="34" charset="0"/>
            </a:endParaRPr>
          </a:p>
        </p:txBody>
      </p:sp>
      <p:sp>
        <p:nvSpPr>
          <p:cNvPr id="5" name="Rectangle 4"/>
          <p:cNvSpPr/>
          <p:nvPr/>
        </p:nvSpPr>
        <p:spPr>
          <a:xfrm>
            <a:off x="0" y="5265895"/>
            <a:ext cx="6096000" cy="1015663"/>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Why did the Jews stay in Babylon?</a:t>
            </a:r>
          </a:p>
          <a:p>
            <a:r>
              <a:rPr lang="en-US" sz="1200" dirty="0">
                <a:solidFill>
                  <a:srgbClr val="333333"/>
                </a:solidFill>
                <a:latin typeface="Calibri" panose="020F0502020204030204" pitchFamily="34" charset="0"/>
              </a:rPr>
              <a:t>Having Mordecai near the king undoubtedly relieved the Jews of much oppression and gave them a favorable place in the empire. This good treatment may have been the reason most Jews elected to remain in Babylon rather than return to Judea when the opportunity came. Old Testament Institute Manual</a:t>
            </a:r>
            <a:endParaRPr lang="en-US" sz="1200" dirty="0"/>
          </a:p>
        </p:txBody>
      </p:sp>
    </p:spTree>
    <p:extLst>
      <p:ext uri="{BB962C8B-B14F-4D97-AF65-F5344CB8AC3E}">
        <p14:creationId xmlns:p14="http://schemas.microsoft.com/office/powerpoint/2010/main" val="283366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893647"/>
          </a:xfrm>
          <a:prstGeom prst="rect">
            <a:avLst/>
          </a:prstGeom>
          <a:ln>
            <a:solidFill>
              <a:schemeClr val="tx1"/>
            </a:solidFill>
          </a:ln>
        </p:spPr>
        <p:txBody>
          <a:bodyPr>
            <a:spAutoFit/>
          </a:bodyPr>
          <a:lstStyle/>
          <a:p>
            <a:pPr fontAlgn="base"/>
            <a:r>
              <a:rPr lang="en-US" sz="1200" dirty="0">
                <a:solidFill>
                  <a:srgbClr val="2A3753"/>
                </a:solidFill>
              </a:rPr>
              <a:t>Xerxes or Artaxerxes?</a:t>
            </a:r>
          </a:p>
          <a:p>
            <a:pPr fontAlgn="base"/>
            <a:r>
              <a:rPr lang="en-US" sz="1200" dirty="0">
                <a:solidFill>
                  <a:srgbClr val="333333"/>
                </a:solidFill>
              </a:rPr>
              <a:t>Editor</a:t>
            </a:r>
          </a:p>
          <a:p>
            <a:pPr fontAlgn="base"/>
            <a:r>
              <a:rPr lang="en-US" sz="1200" dirty="0">
                <a:solidFill>
                  <a:srgbClr val="333333"/>
                </a:solidFill>
              </a:rPr>
              <a:t>On page 62 of the October </a:t>
            </a:r>
            <a:r>
              <a:rPr lang="en-US" sz="1200" i="1" dirty="0">
                <a:solidFill>
                  <a:srgbClr val="333333"/>
                </a:solidFill>
              </a:rPr>
              <a:t>Ensign</a:t>
            </a:r>
            <a:r>
              <a:rPr lang="en-US" sz="1200" dirty="0">
                <a:solidFill>
                  <a:srgbClr val="333333"/>
                </a:solidFill>
              </a:rPr>
              <a:t> Dr. Cyrus Gordon said that it was Xerxes, the </a:t>
            </a:r>
            <a:r>
              <a:rPr lang="en-US" sz="1200" dirty="0" err="1">
                <a:solidFill>
                  <a:srgbClr val="333333"/>
                </a:solidFill>
              </a:rPr>
              <a:t>Medo</a:t>
            </a:r>
            <a:r>
              <a:rPr lang="en-US" sz="1200" dirty="0">
                <a:solidFill>
                  <a:srgbClr val="333333"/>
                </a:solidFill>
              </a:rPr>
              <a:t>-Persian King, who married Esther, referring to the book of Esther in which Ahasuerus was the king who married Esther. Was it not Artaxerxes as mentioned in Josephus who married Esther? W. Cleon Skousen also calls Ahasuerus “Xerxes.”</a:t>
            </a:r>
          </a:p>
          <a:p>
            <a:pPr fontAlgn="base"/>
            <a:r>
              <a:rPr lang="en-US" sz="1200" dirty="0">
                <a:solidFill>
                  <a:srgbClr val="333333"/>
                </a:solidFill>
              </a:rPr>
              <a:t>Josephus copied his account of Esther and Artaxerxes from the library temple records at Jerusalem and was most accurate. Now the question arises: Where did Dr. Gordon get the information that Esther married Xerxes? Some clarification is needed because the book of Esther is history and not scripture.</a:t>
            </a:r>
          </a:p>
          <a:p>
            <a:pPr fontAlgn="base"/>
            <a:r>
              <a:rPr lang="en-US" sz="1200" dirty="0">
                <a:solidFill>
                  <a:srgbClr val="333333"/>
                </a:solidFill>
              </a:rPr>
              <a:t>Skousen, on page 773 of his </a:t>
            </a:r>
            <a:r>
              <a:rPr lang="en-US" sz="1200" i="1" dirty="0">
                <a:solidFill>
                  <a:srgbClr val="333333"/>
                </a:solidFill>
              </a:rPr>
              <a:t>Fourth Thousand Years,</a:t>
            </a:r>
            <a:r>
              <a:rPr lang="en-US" sz="1200" dirty="0">
                <a:solidFill>
                  <a:srgbClr val="333333"/>
                </a:solidFill>
              </a:rPr>
              <a:t> has said that Cyrus was killed in battle with the Scythians, but Herodotus says that Cyrus was killed in battle with Queen </a:t>
            </a:r>
            <a:r>
              <a:rPr lang="en-US" sz="1200" dirty="0" err="1">
                <a:solidFill>
                  <a:srgbClr val="333333"/>
                </a:solidFill>
              </a:rPr>
              <a:t>Tomyris</a:t>
            </a:r>
            <a:r>
              <a:rPr lang="en-US" sz="1200" dirty="0">
                <a:solidFill>
                  <a:srgbClr val="333333"/>
                </a:solidFill>
              </a:rPr>
              <a:t>, Queen of the </a:t>
            </a:r>
            <a:r>
              <a:rPr lang="en-US" sz="1200" dirty="0" err="1">
                <a:solidFill>
                  <a:srgbClr val="333333"/>
                </a:solidFill>
              </a:rPr>
              <a:t>Masagatae</a:t>
            </a:r>
            <a:r>
              <a:rPr lang="en-US" sz="1200" dirty="0">
                <a:solidFill>
                  <a:srgbClr val="333333"/>
                </a:solidFill>
              </a:rPr>
              <a:t> tribes. These tribes were Germanic in origin and not </a:t>
            </a:r>
            <a:r>
              <a:rPr lang="en-US" sz="1200" dirty="0" err="1">
                <a:solidFill>
                  <a:srgbClr val="333333"/>
                </a:solidFill>
              </a:rPr>
              <a:t>Scythic</a:t>
            </a:r>
            <a:r>
              <a:rPr lang="en-US" sz="1200" dirty="0">
                <a:solidFill>
                  <a:srgbClr val="333333"/>
                </a:solidFill>
              </a:rPr>
              <a:t>. These are the discrepancies.</a:t>
            </a:r>
          </a:p>
          <a:p>
            <a:pPr fontAlgn="base"/>
            <a:r>
              <a:rPr lang="en-US" sz="1200" i="1" dirty="0"/>
              <a:t>Dr. Gordon replies: “For the historic setting of the book of Esther, in strict conformity with the scriptural evidence, see my </a:t>
            </a:r>
            <a:r>
              <a:rPr lang="en-US" sz="1200" dirty="0"/>
              <a:t>Ancient Near East</a:t>
            </a:r>
            <a:r>
              <a:rPr lang="en-US" sz="1200" i="1" dirty="0"/>
              <a:t> (New York: W. W. Norton Company, 1965). The king in the book of Esther is Ahasuerus (in Hebrew, </a:t>
            </a:r>
            <a:r>
              <a:rPr lang="en-US" sz="1200" i="1" dirty="0" err="1"/>
              <a:t>Ahashwerisg</a:t>
            </a:r>
            <a:r>
              <a:rPr lang="en-US" sz="1200" i="1" dirty="0"/>
              <a:t>). This name corresponds exactly to the Old Persian name, Xerxes. Artaxerxes in Hebrew is </a:t>
            </a:r>
            <a:r>
              <a:rPr lang="en-US" sz="1200" i="1" dirty="0" err="1"/>
              <a:t>Artahshast</a:t>
            </a:r>
            <a:r>
              <a:rPr lang="en-US" sz="1200" i="1" dirty="0"/>
              <a:t>. To summarize, the king’s name in the book of Esther can only be Xerxes and definitely not Artaxerxes. This is a matter of phonetics, not of interpretation.”</a:t>
            </a:r>
            <a:endParaRPr lang="en-US" sz="1200" dirty="0">
              <a:solidFill>
                <a:srgbClr val="333333"/>
              </a:solidFill>
            </a:endParaRPr>
          </a:p>
          <a:p>
            <a:pPr fontAlgn="base"/>
            <a:r>
              <a:rPr lang="en-US" sz="1200" dirty="0">
                <a:solidFill>
                  <a:srgbClr val="333333"/>
                </a:solidFill>
              </a:rPr>
              <a:t>E. R. Pierce Ozark, Arkansas</a:t>
            </a:r>
          </a:p>
          <a:p>
            <a:pPr fontAlgn="base"/>
            <a:r>
              <a:rPr lang="en-US" sz="1200" b="0" i="1" dirty="0">
                <a:solidFill>
                  <a:srgbClr val="333333"/>
                </a:solidFill>
                <a:effectLst/>
              </a:rPr>
              <a:t>Our Readers Write: </a:t>
            </a:r>
            <a:r>
              <a:rPr lang="en-US" sz="1200" b="0" dirty="0">
                <a:solidFill>
                  <a:srgbClr val="333333"/>
                </a:solidFill>
                <a:effectLst/>
              </a:rPr>
              <a:t>April 1972 Ensign</a:t>
            </a:r>
            <a:endParaRPr lang="en-US" sz="1200" b="0" i="1" dirty="0">
              <a:solidFill>
                <a:srgbClr val="333333"/>
              </a:solidFill>
              <a:effectLst/>
            </a:endParaRPr>
          </a:p>
        </p:txBody>
      </p:sp>
      <p:sp>
        <p:nvSpPr>
          <p:cNvPr id="3" name="Rectangle 2"/>
          <p:cNvSpPr/>
          <p:nvPr/>
        </p:nvSpPr>
        <p:spPr>
          <a:xfrm>
            <a:off x="6096000" y="0"/>
            <a:ext cx="6096000" cy="1015663"/>
          </a:xfrm>
          <a:prstGeom prst="rect">
            <a:avLst/>
          </a:prstGeom>
          <a:ln>
            <a:solidFill>
              <a:schemeClr val="tx1"/>
            </a:solidFill>
          </a:ln>
        </p:spPr>
        <p:txBody>
          <a:bodyPr>
            <a:spAutoFit/>
          </a:bodyPr>
          <a:lstStyle/>
          <a:p>
            <a:r>
              <a:rPr lang="en-US" sz="1200" dirty="0">
                <a:latin typeface="Arial" panose="020B0604020202020204" pitchFamily="34" charset="0"/>
              </a:rPr>
              <a:t>Ahasuerus is given as the name of the King of Persia in the Book of Esther. 19th century Bible commentaries generally identified him with </a:t>
            </a:r>
            <a:r>
              <a:rPr lang="en-US" sz="1200" b="1" dirty="0">
                <a:latin typeface="Arial" panose="020B0604020202020204" pitchFamily="34" charset="0"/>
              </a:rPr>
              <a:t>Xerxes I</a:t>
            </a:r>
            <a:r>
              <a:rPr lang="en-US" sz="1200" dirty="0">
                <a:latin typeface="Arial" panose="020B0604020202020204" pitchFamily="34" charset="0"/>
              </a:rPr>
              <a:t> of Persia. The Greek version (Septuagint) of the Book of Esther refers to him as Artaxerxes, and the historian Josephus relates that this was the name by which he was known to the Greeks. Jewish Encyclopedia and Wikipedia</a:t>
            </a:r>
            <a:endParaRPr lang="en-US" sz="1200" dirty="0"/>
          </a:p>
        </p:txBody>
      </p:sp>
      <p:sp>
        <p:nvSpPr>
          <p:cNvPr id="4" name="Rectangle 3"/>
          <p:cNvSpPr/>
          <p:nvPr/>
        </p:nvSpPr>
        <p:spPr>
          <a:xfrm>
            <a:off x="0" y="4887012"/>
            <a:ext cx="6096000" cy="1200329"/>
          </a:xfrm>
          <a:prstGeom prst="rect">
            <a:avLst/>
          </a:prstGeom>
          <a:ln>
            <a:solidFill>
              <a:schemeClr val="tx1"/>
            </a:solidFill>
          </a:ln>
        </p:spPr>
        <p:txBody>
          <a:bodyPr>
            <a:spAutoFit/>
          </a:bodyPr>
          <a:lstStyle/>
          <a:p>
            <a:r>
              <a:rPr lang="en-US" sz="1200" dirty="0">
                <a:latin typeface="Calibri" panose="020F0502020204030204" pitchFamily="34" charset="0"/>
              </a:rPr>
              <a:t>The book of Esther opens with the description of a grand banquet in the opulent courts of Susa (called </a:t>
            </a:r>
            <a:r>
              <a:rPr lang="en-US" sz="1200" dirty="0" err="1">
                <a:latin typeface="Calibri" panose="020F0502020204030204" pitchFamily="34" charset="0"/>
              </a:rPr>
              <a:t>Shushan</a:t>
            </a:r>
            <a:r>
              <a:rPr lang="en-US" sz="1200" dirty="0">
                <a:latin typeface="Calibri" panose="020F0502020204030204" pitchFamily="34" charset="0"/>
              </a:rPr>
              <a:t> in v. 2), palace of the great </a:t>
            </a:r>
            <a:r>
              <a:rPr lang="en-US" sz="1200" b="1" dirty="0">
                <a:latin typeface="Calibri" panose="020F0502020204030204" pitchFamily="34" charset="0"/>
              </a:rPr>
              <a:t>Persian Emperor Ahasuerus</a:t>
            </a:r>
            <a:r>
              <a:rPr lang="en-US" sz="1200" dirty="0">
                <a:latin typeface="Calibri" panose="020F0502020204030204" pitchFamily="34" charset="0"/>
              </a:rPr>
              <a:t>. This name is a Hebrew transliteration of the Persian </a:t>
            </a:r>
            <a:r>
              <a:rPr lang="en-US" sz="1200" i="1" dirty="0" err="1">
                <a:latin typeface="Calibri" panose="020F0502020204030204" pitchFamily="34" charset="0"/>
              </a:rPr>
              <a:t>Khsyayarsha</a:t>
            </a:r>
            <a:r>
              <a:rPr lang="en-US" sz="1200" i="1" dirty="0">
                <a:latin typeface="Calibri" panose="020F0502020204030204" pitchFamily="34" charset="0"/>
              </a:rPr>
              <a:t>,</a:t>
            </a:r>
            <a:r>
              <a:rPr lang="en-US" sz="1200" dirty="0">
                <a:latin typeface="Calibri" panose="020F0502020204030204" pitchFamily="34" charset="0"/>
              </a:rPr>
              <a:t> better known in history as </a:t>
            </a:r>
            <a:r>
              <a:rPr lang="en-US" sz="1200" b="1" dirty="0">
                <a:latin typeface="Calibri" panose="020F0502020204030204" pitchFamily="34" charset="0"/>
              </a:rPr>
              <a:t>Xerxes (the Greek form of the name</a:t>
            </a:r>
            <a:r>
              <a:rPr lang="en-US" sz="1200" dirty="0">
                <a:latin typeface="Calibri" panose="020F0502020204030204" pitchFamily="34" charset="0"/>
              </a:rPr>
              <a:t>). Most scholars place the events recorded in the book of Esther between about 482  B.C. and 478  B.C.</a:t>
            </a:r>
          </a:p>
          <a:p>
            <a:r>
              <a:rPr lang="en-US" sz="1200" dirty="0">
                <a:latin typeface="Calibri" panose="020F0502020204030204" pitchFamily="34" charset="0"/>
              </a:rPr>
              <a:t>Old Testament Institute manual</a:t>
            </a:r>
            <a:endParaRPr lang="en-US" sz="1200" dirty="0"/>
          </a:p>
        </p:txBody>
      </p:sp>
      <p:pic>
        <p:nvPicPr>
          <p:cNvPr id="13314" name="Picture 2" descr="http://static1.squarespace.com/static/4f63ddf524ac9f2c23f422a4/t/505775ae24acf7cfaa537fe2/1347909038921/Xerxes_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297" y="1097145"/>
            <a:ext cx="1781858" cy="178185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www.crystalinks.com/XerxesTom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501" y="3484480"/>
            <a:ext cx="3782997" cy="28183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43494" y="6222925"/>
            <a:ext cx="1433406" cy="369332"/>
          </a:xfrm>
          <a:prstGeom prst="rect">
            <a:avLst/>
          </a:prstGeom>
        </p:spPr>
        <p:txBody>
          <a:bodyPr wrap="none">
            <a:spAutoFit/>
          </a:bodyPr>
          <a:lstStyle/>
          <a:p>
            <a:r>
              <a:rPr lang="en-US" b="1" dirty="0">
                <a:solidFill>
                  <a:srgbClr val="777777"/>
                </a:solidFill>
                <a:latin typeface="Abadi" panose="020B0604020104020204" pitchFamily="34" charset="0"/>
              </a:rPr>
              <a:t>Xerxes Tomb</a:t>
            </a:r>
            <a:endParaRPr lang="en-US" dirty="0"/>
          </a:p>
        </p:txBody>
      </p:sp>
    </p:spTree>
    <p:extLst>
      <p:ext uri="{BB962C8B-B14F-4D97-AF65-F5344CB8AC3E}">
        <p14:creationId xmlns:p14="http://schemas.microsoft.com/office/powerpoint/2010/main" val="244346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0282" y="413657"/>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65" name="TextBox 264"/>
          <p:cNvSpPr txBox="1"/>
          <p:nvPr/>
        </p:nvSpPr>
        <p:spPr>
          <a:xfrm>
            <a:off x="925460" y="1091054"/>
            <a:ext cx="8567335" cy="5016758"/>
          </a:xfrm>
          <a:prstGeom prst="rect">
            <a:avLst/>
          </a:prstGeom>
          <a:noFill/>
        </p:spPr>
        <p:txBody>
          <a:bodyPr wrap="square" rtlCol="0">
            <a:spAutoFit/>
          </a:bodyPr>
          <a:lstStyle/>
          <a:p>
            <a:r>
              <a:rPr lang="en-US" sz="1600" dirty="0"/>
              <a:t>Her name is Persia means “a star”</a:t>
            </a:r>
          </a:p>
          <a:p>
            <a:endParaRPr lang="en-US" sz="1600" dirty="0"/>
          </a:p>
          <a:p>
            <a:r>
              <a:rPr lang="en-US" sz="1600" dirty="0"/>
              <a:t>She was the cousin of </a:t>
            </a:r>
            <a:r>
              <a:rPr lang="en-US" sz="1600" dirty="0" err="1"/>
              <a:t>Mordecia</a:t>
            </a:r>
            <a:r>
              <a:rPr lang="en-US" sz="1600" dirty="0"/>
              <a:t>, a Jew, who worked at the palace of King Ahasuerus in Persia</a:t>
            </a:r>
          </a:p>
          <a:p>
            <a:endParaRPr lang="en-US" sz="1600" dirty="0"/>
          </a:p>
          <a:p>
            <a:r>
              <a:rPr lang="en-US" sz="1600" dirty="0"/>
              <a:t>She was an orphan and Mordecai raised her as his own daughter.</a:t>
            </a:r>
          </a:p>
          <a:p>
            <a:endParaRPr lang="en-US" sz="1600" dirty="0"/>
          </a:p>
          <a:p>
            <a:r>
              <a:rPr lang="en-US" sz="1600" dirty="0"/>
              <a:t>After King Ahasuerus divorced his wife Vashti, Esther gained favor of the king and the king of Persia married Esther</a:t>
            </a:r>
          </a:p>
          <a:p>
            <a:endParaRPr lang="en-US" sz="1600" dirty="0"/>
          </a:p>
          <a:p>
            <a:r>
              <a:rPr lang="en-US" sz="1600" dirty="0"/>
              <a:t>After Mordecai refused to bow down to Haman, the chief officer of the court, Haman developed a plan to exterminate all the Jews</a:t>
            </a:r>
          </a:p>
          <a:p>
            <a:endParaRPr lang="en-US" sz="1600" dirty="0"/>
          </a:p>
          <a:p>
            <a:r>
              <a:rPr lang="en-US" sz="1600" dirty="0"/>
              <a:t>Esther came before the king and announced that she was Jewish, unbeknownst to him</a:t>
            </a:r>
          </a:p>
          <a:p>
            <a:endParaRPr lang="en-US" sz="1600" dirty="0"/>
          </a:p>
          <a:p>
            <a:r>
              <a:rPr lang="en-US" sz="1600" dirty="0"/>
              <a:t>She alerted the king of a plot against the lives of the Jewish people</a:t>
            </a:r>
          </a:p>
          <a:p>
            <a:endParaRPr lang="en-US" sz="1600" dirty="0"/>
          </a:p>
          <a:p>
            <a:r>
              <a:rPr lang="en-US" sz="1600" dirty="0"/>
              <a:t>Through her courage the decree was reversed by saving the Jewish people from extinction. </a:t>
            </a:r>
          </a:p>
        </p:txBody>
      </p:sp>
      <p:sp>
        <p:nvSpPr>
          <p:cNvPr id="268" name="TextBox 267"/>
          <p:cNvSpPr txBox="1"/>
          <p:nvPr/>
        </p:nvSpPr>
        <p:spPr>
          <a:xfrm>
            <a:off x="841492" y="-164459"/>
            <a:ext cx="11208274" cy="1446550"/>
          </a:xfrm>
          <a:prstGeom prst="rect">
            <a:avLst/>
          </a:prstGeom>
          <a:noFill/>
        </p:spPr>
        <p:txBody>
          <a:bodyPr wrap="square" rtlCol="0">
            <a:spAutoFit/>
          </a:bodyPr>
          <a:lstStyle/>
          <a:p>
            <a:pPr algn="ctr"/>
            <a:r>
              <a:rPr lang="en-US" sz="8800" dirty="0">
                <a:latin typeface="Footlight MT Light" panose="0204060206030A020304" pitchFamily="18" charset="0"/>
              </a:rPr>
              <a:t>Esther</a:t>
            </a:r>
          </a:p>
        </p:txBody>
      </p:sp>
      <p:grpSp>
        <p:nvGrpSpPr>
          <p:cNvPr id="269" name="Group 268"/>
          <p:cNvGrpSpPr/>
          <p:nvPr/>
        </p:nvGrpSpPr>
        <p:grpSpPr>
          <a:xfrm>
            <a:off x="9707005" y="1564957"/>
            <a:ext cx="2066030" cy="4582798"/>
            <a:chOff x="1604053" y="1220162"/>
            <a:chExt cx="1377043" cy="3054510"/>
          </a:xfrm>
        </p:grpSpPr>
        <p:sp>
          <p:nvSpPr>
            <p:cNvPr id="270" name="Round Diagonal Corner Rectangle 269"/>
            <p:cNvSpPr/>
            <p:nvPr/>
          </p:nvSpPr>
          <p:spPr>
            <a:xfrm rot="717839">
              <a:off x="1629843" y="1303969"/>
              <a:ext cx="533400" cy="1769604"/>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270"/>
            <p:cNvSpPr/>
            <p:nvPr/>
          </p:nvSpPr>
          <p:spPr>
            <a:xfrm rot="20596600" flipH="1">
              <a:off x="2447696" y="1286239"/>
              <a:ext cx="533400" cy="1755619"/>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rot="18164768">
              <a:off x="1524890" y="3128836"/>
              <a:ext cx="423610" cy="26528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3435232" flipH="1">
              <a:off x="2550277" y="3115603"/>
              <a:ext cx="423610" cy="2872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rot="1339872" flipH="1">
              <a:off x="2190579" y="4023344"/>
              <a:ext cx="435428" cy="2421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19498395" flipH="1">
              <a:off x="1894114" y="4019586"/>
              <a:ext cx="435428" cy="25508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275"/>
            <p:cNvSpPr/>
            <p:nvPr/>
          </p:nvSpPr>
          <p:spPr>
            <a:xfrm flipH="1">
              <a:off x="1937656" y="2555215"/>
              <a:ext cx="696686" cy="1617574"/>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1587080">
              <a:off x="1668769" y="2371655"/>
              <a:ext cx="576542"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p:cNvSpPr/>
            <p:nvPr/>
          </p:nvSpPr>
          <p:spPr>
            <a:xfrm rot="20149471" flipH="1">
              <a:off x="2340441" y="2357050"/>
              <a:ext cx="519324"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p:cNvSpPr/>
            <p:nvPr/>
          </p:nvSpPr>
          <p:spPr>
            <a:xfrm rot="10800000" flipH="1">
              <a:off x="1937656" y="2385771"/>
              <a:ext cx="696686" cy="889377"/>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flipH="1">
              <a:off x="2149432" y="2104624"/>
              <a:ext cx="255357" cy="5083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flipH="1">
              <a:off x="1850570" y="1284388"/>
              <a:ext cx="870858" cy="1186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2039816" y="3258504"/>
              <a:ext cx="238230" cy="674552"/>
              <a:chOff x="3374514" y="3275149"/>
              <a:chExt cx="386812" cy="1095266"/>
            </a:xfrm>
          </p:grpSpPr>
          <p:grpSp>
            <p:nvGrpSpPr>
              <p:cNvPr id="331" name="Group 330"/>
              <p:cNvGrpSpPr/>
              <p:nvPr/>
            </p:nvGrpSpPr>
            <p:grpSpPr>
              <a:xfrm>
                <a:off x="3374514" y="3275149"/>
                <a:ext cx="378574" cy="378574"/>
                <a:chOff x="3886200" y="3275149"/>
                <a:chExt cx="1371600" cy="1371600"/>
              </a:xfrm>
            </p:grpSpPr>
            <p:sp>
              <p:nvSpPr>
                <p:cNvPr id="338" name="Quad Arrow Callout 33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Quad Arrow Callout 33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p:cNvGrpSpPr/>
              <p:nvPr/>
            </p:nvGrpSpPr>
            <p:grpSpPr>
              <a:xfrm>
                <a:off x="3378633" y="3633495"/>
                <a:ext cx="378574" cy="378574"/>
                <a:chOff x="3886200" y="3275149"/>
                <a:chExt cx="1371600" cy="1371600"/>
              </a:xfrm>
            </p:grpSpPr>
            <p:sp>
              <p:nvSpPr>
                <p:cNvPr id="336" name="Quad Arrow Callout 33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Callout 33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p:cNvGrpSpPr/>
              <p:nvPr/>
            </p:nvGrpSpPr>
            <p:grpSpPr>
              <a:xfrm>
                <a:off x="3382752" y="3991841"/>
                <a:ext cx="378574" cy="378574"/>
                <a:chOff x="3886200" y="3275149"/>
                <a:chExt cx="1371600" cy="1371600"/>
              </a:xfrm>
            </p:grpSpPr>
            <p:sp>
              <p:nvSpPr>
                <p:cNvPr id="334" name="Quad Arrow Callout 333"/>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Callout 334"/>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282"/>
            <p:cNvGrpSpPr/>
            <p:nvPr/>
          </p:nvGrpSpPr>
          <p:grpSpPr>
            <a:xfrm>
              <a:off x="2297636" y="3262954"/>
              <a:ext cx="238230" cy="674552"/>
              <a:chOff x="3374514" y="3275149"/>
              <a:chExt cx="386812" cy="1095266"/>
            </a:xfrm>
          </p:grpSpPr>
          <p:grpSp>
            <p:nvGrpSpPr>
              <p:cNvPr id="322" name="Group 321"/>
              <p:cNvGrpSpPr/>
              <p:nvPr/>
            </p:nvGrpSpPr>
            <p:grpSpPr>
              <a:xfrm>
                <a:off x="3374514" y="3275149"/>
                <a:ext cx="378574" cy="378574"/>
                <a:chOff x="3886200" y="3275149"/>
                <a:chExt cx="1371600" cy="1371600"/>
              </a:xfrm>
            </p:grpSpPr>
            <p:sp>
              <p:nvSpPr>
                <p:cNvPr id="329" name="Quad Arrow Callout 328"/>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Callout 329"/>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3378633" y="3633495"/>
                <a:ext cx="378574" cy="378574"/>
                <a:chOff x="3886200" y="3275149"/>
                <a:chExt cx="1371600" cy="1371600"/>
              </a:xfrm>
            </p:grpSpPr>
            <p:sp>
              <p:nvSpPr>
                <p:cNvPr id="327" name="Quad Arrow Callout 326"/>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Callout 327"/>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3382752" y="3991841"/>
                <a:ext cx="378574" cy="378574"/>
                <a:chOff x="3886200" y="3275149"/>
                <a:chExt cx="1371600" cy="1371600"/>
              </a:xfrm>
            </p:grpSpPr>
            <p:sp>
              <p:nvSpPr>
                <p:cNvPr id="325" name="Quad Arrow Callout 32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Quad Arrow Callout 32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283"/>
            <p:cNvGrpSpPr/>
            <p:nvPr/>
          </p:nvGrpSpPr>
          <p:grpSpPr>
            <a:xfrm>
              <a:off x="2092081" y="2998061"/>
              <a:ext cx="378574" cy="1054166"/>
              <a:chOff x="3508691" y="3232811"/>
              <a:chExt cx="378574" cy="1054166"/>
            </a:xfrm>
          </p:grpSpPr>
          <p:grpSp>
            <p:nvGrpSpPr>
              <p:cNvPr id="309" name="Group 308"/>
              <p:cNvGrpSpPr/>
              <p:nvPr/>
            </p:nvGrpSpPr>
            <p:grpSpPr>
              <a:xfrm>
                <a:off x="3581400" y="3612425"/>
                <a:ext cx="238230" cy="674552"/>
                <a:chOff x="3374514" y="3275149"/>
                <a:chExt cx="386812" cy="1095266"/>
              </a:xfrm>
            </p:grpSpPr>
            <p:grpSp>
              <p:nvGrpSpPr>
                <p:cNvPr id="313" name="Group 312"/>
                <p:cNvGrpSpPr/>
                <p:nvPr/>
              </p:nvGrpSpPr>
              <p:grpSpPr>
                <a:xfrm>
                  <a:off x="3374514" y="3275149"/>
                  <a:ext cx="378574" cy="378574"/>
                  <a:chOff x="3886200" y="3275149"/>
                  <a:chExt cx="1371600" cy="1371600"/>
                </a:xfrm>
              </p:grpSpPr>
              <p:sp>
                <p:nvSpPr>
                  <p:cNvPr id="320" name="Quad Arrow Callout 319"/>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Callout 320"/>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3378633" y="3633495"/>
                  <a:ext cx="378574" cy="378574"/>
                  <a:chOff x="3886200" y="3275149"/>
                  <a:chExt cx="1371600" cy="1371600"/>
                </a:xfrm>
              </p:grpSpPr>
              <p:sp>
                <p:nvSpPr>
                  <p:cNvPr id="318" name="Quad Arrow Callout 31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Quad Arrow Callout 31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3382752" y="3991841"/>
                  <a:ext cx="378574" cy="378574"/>
                  <a:chOff x="3886200" y="3275149"/>
                  <a:chExt cx="1371600" cy="1371600"/>
                </a:xfrm>
              </p:grpSpPr>
              <p:sp>
                <p:nvSpPr>
                  <p:cNvPr id="316" name="Quad Arrow Callout 31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Quad Arrow Callout 31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0" name="Group 309"/>
              <p:cNvGrpSpPr/>
              <p:nvPr/>
            </p:nvGrpSpPr>
            <p:grpSpPr>
              <a:xfrm>
                <a:off x="3508691" y="3232811"/>
                <a:ext cx="378574" cy="378574"/>
                <a:chOff x="3886200" y="3275149"/>
                <a:chExt cx="1371600" cy="1371600"/>
              </a:xfrm>
            </p:grpSpPr>
            <p:sp>
              <p:nvSpPr>
                <p:cNvPr id="311" name="Quad Arrow Callout 310"/>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Callout 311"/>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5" name="Cloud 284"/>
            <p:cNvSpPr/>
            <p:nvPr/>
          </p:nvSpPr>
          <p:spPr>
            <a:xfrm>
              <a:off x="1678468" y="1569405"/>
              <a:ext cx="372394" cy="134118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loud 285"/>
            <p:cNvSpPr/>
            <p:nvPr/>
          </p:nvSpPr>
          <p:spPr>
            <a:xfrm flipH="1">
              <a:off x="2536974" y="1583437"/>
              <a:ext cx="344226" cy="133567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 Diagonal Corner Rectangle 286"/>
            <p:cNvSpPr/>
            <p:nvPr/>
          </p:nvSpPr>
          <p:spPr>
            <a:xfrm>
              <a:off x="1762302" y="1223620"/>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 Diagonal Corner Rectangle 287"/>
            <p:cNvSpPr/>
            <p:nvPr/>
          </p:nvSpPr>
          <p:spPr>
            <a:xfrm flipH="1">
              <a:off x="2315941" y="1220162"/>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2091341" y="1235917"/>
              <a:ext cx="377659" cy="398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a:off x="1736695" y="1441623"/>
              <a:ext cx="1097121" cy="172994"/>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1" name="Group 290"/>
            <p:cNvGrpSpPr/>
            <p:nvPr/>
          </p:nvGrpSpPr>
          <p:grpSpPr>
            <a:xfrm rot="16200000">
              <a:off x="2178521" y="1174479"/>
              <a:ext cx="238230" cy="674552"/>
              <a:chOff x="3374514" y="3275149"/>
              <a:chExt cx="386812" cy="1095266"/>
            </a:xfrm>
          </p:grpSpPr>
          <p:grpSp>
            <p:nvGrpSpPr>
              <p:cNvPr id="300" name="Group 299"/>
              <p:cNvGrpSpPr/>
              <p:nvPr/>
            </p:nvGrpSpPr>
            <p:grpSpPr>
              <a:xfrm>
                <a:off x="3374514" y="3275149"/>
                <a:ext cx="378574" cy="378574"/>
                <a:chOff x="3886200" y="3275149"/>
                <a:chExt cx="1371600" cy="1371600"/>
              </a:xfrm>
            </p:grpSpPr>
            <p:sp>
              <p:nvSpPr>
                <p:cNvPr id="307" name="Quad Arrow Callout 306"/>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Callout 307"/>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3378633" y="3633495"/>
                <a:ext cx="378574" cy="378574"/>
                <a:chOff x="3886200" y="3275149"/>
                <a:chExt cx="1371600" cy="1371600"/>
              </a:xfrm>
            </p:grpSpPr>
            <p:sp>
              <p:nvSpPr>
                <p:cNvPr id="305" name="Quad Arrow Callout 30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Quad Arrow Callout 30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3382752" y="3991841"/>
                <a:ext cx="378574" cy="378574"/>
                <a:chOff x="3886200" y="3275149"/>
                <a:chExt cx="1371600" cy="1371600"/>
              </a:xfrm>
            </p:grpSpPr>
            <p:sp>
              <p:nvSpPr>
                <p:cNvPr id="303" name="Quad Arrow Callout 302"/>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Quad Arrow Callout 303"/>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2" name="Group 291"/>
            <p:cNvGrpSpPr/>
            <p:nvPr/>
          </p:nvGrpSpPr>
          <p:grpSpPr>
            <a:xfrm>
              <a:off x="2013336" y="2362420"/>
              <a:ext cx="553780" cy="576408"/>
              <a:chOff x="3709620" y="1488947"/>
              <a:chExt cx="1365830" cy="1421640"/>
            </a:xfrm>
          </p:grpSpPr>
          <p:sp>
            <p:nvSpPr>
              <p:cNvPr id="296" name="Diamond 295"/>
              <p:cNvSpPr/>
              <p:nvPr/>
            </p:nvSpPr>
            <p:spPr>
              <a:xfrm rot="19831357">
                <a:off x="3971113"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p:cNvSpPr/>
              <p:nvPr/>
            </p:nvSpPr>
            <p:spPr>
              <a:xfrm rot="20619657">
                <a:off x="3709620" y="1488947"/>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p:cNvSpPr/>
              <p:nvPr/>
            </p:nvSpPr>
            <p:spPr>
              <a:xfrm rot="1768643" flipH="1">
                <a:off x="4501102"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iamond 298"/>
              <p:cNvSpPr/>
              <p:nvPr/>
            </p:nvSpPr>
            <p:spPr>
              <a:xfrm rot="980343" flipH="1">
                <a:off x="4750938" y="1506358"/>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2"/>
            <p:cNvGrpSpPr/>
            <p:nvPr/>
          </p:nvGrpSpPr>
          <p:grpSpPr>
            <a:xfrm>
              <a:off x="2131189" y="2677309"/>
              <a:ext cx="299633" cy="320752"/>
              <a:chOff x="3886200" y="3275149"/>
              <a:chExt cx="1371600" cy="1371600"/>
            </a:xfrm>
            <a:solidFill>
              <a:srgbClr val="FFC000"/>
            </a:solidFill>
          </p:grpSpPr>
          <p:sp>
            <p:nvSpPr>
              <p:cNvPr id="294" name="Quad Arrow Callout 293"/>
              <p:cNvSpPr/>
              <p:nvPr/>
            </p:nvSpPr>
            <p:spPr>
              <a:xfrm>
                <a:off x="3886200" y="3275149"/>
                <a:ext cx="1371600" cy="1371600"/>
              </a:xfrm>
              <a:prstGeom prst="quadArrowCallout">
                <a:avLst>
                  <a:gd name="adj1" fmla="val 18515"/>
                  <a:gd name="adj2" fmla="val 7704"/>
                  <a:gd name="adj3" fmla="val 18515"/>
                  <a:gd name="adj4" fmla="val 48123"/>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Callout 294"/>
              <p:cNvSpPr/>
              <p:nvPr/>
            </p:nvSpPr>
            <p:spPr>
              <a:xfrm>
                <a:off x="4268315" y="3644175"/>
                <a:ext cx="611051" cy="611051"/>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spTree>
    <p:extLst>
      <p:ext uri="{BB962C8B-B14F-4D97-AF65-F5344CB8AC3E}">
        <p14:creationId xmlns:p14="http://schemas.microsoft.com/office/powerpoint/2010/main" val="208599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xEl>
                                              <p:pRg st="2" end="2"/>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269"/>
                                        </p:tgtEl>
                                        <p:attrNameLst>
                                          <p:attrName>style.visibility</p:attrName>
                                        </p:attrNameLst>
                                      </p:cBhvr>
                                      <p:to>
                                        <p:strVal val="visible"/>
                                      </p:to>
                                    </p:set>
                                    <p:animEffect transition="in" filter="wipe(down)">
                                      <p:cBhvr>
                                        <p:cTn id="13" dur="580">
                                          <p:stCondLst>
                                            <p:cond delay="0"/>
                                          </p:stCondLst>
                                        </p:cTn>
                                        <p:tgtEl>
                                          <p:spTgt spid="269"/>
                                        </p:tgtEl>
                                      </p:cBhvr>
                                    </p:animEffect>
                                    <p:anim calcmode="lin" valueType="num">
                                      <p:cBhvr>
                                        <p:cTn id="14" dur="1822" tmFilter="0,0; 0.14,0.36; 0.43,0.73; 0.71,0.91; 1.0,1.0">
                                          <p:stCondLst>
                                            <p:cond delay="0"/>
                                          </p:stCondLst>
                                        </p:cTn>
                                        <p:tgtEl>
                                          <p:spTgt spid="26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6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6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6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69"/>
                                        </p:tgtEl>
                                        <p:attrNameLst>
                                          <p:attrName>ppt_y</p:attrName>
                                        </p:attrNameLst>
                                      </p:cBhvr>
                                      <p:tavLst>
                                        <p:tav tm="0" fmla="#ppt_y-sin(pi*$)/81">
                                          <p:val>
                                            <p:fltVal val="0"/>
                                          </p:val>
                                        </p:tav>
                                        <p:tav tm="100000">
                                          <p:val>
                                            <p:fltVal val="1"/>
                                          </p:val>
                                        </p:tav>
                                      </p:tavLst>
                                    </p:anim>
                                    <p:animScale>
                                      <p:cBhvr>
                                        <p:cTn id="19" dur="26">
                                          <p:stCondLst>
                                            <p:cond delay="650"/>
                                          </p:stCondLst>
                                        </p:cTn>
                                        <p:tgtEl>
                                          <p:spTgt spid="269"/>
                                        </p:tgtEl>
                                      </p:cBhvr>
                                      <p:to x="100000" y="60000"/>
                                    </p:animScale>
                                    <p:animScale>
                                      <p:cBhvr>
                                        <p:cTn id="20" dur="166" decel="50000">
                                          <p:stCondLst>
                                            <p:cond delay="676"/>
                                          </p:stCondLst>
                                        </p:cTn>
                                        <p:tgtEl>
                                          <p:spTgt spid="269"/>
                                        </p:tgtEl>
                                      </p:cBhvr>
                                      <p:to x="100000" y="100000"/>
                                    </p:animScale>
                                    <p:animScale>
                                      <p:cBhvr>
                                        <p:cTn id="21" dur="26">
                                          <p:stCondLst>
                                            <p:cond delay="1312"/>
                                          </p:stCondLst>
                                        </p:cTn>
                                        <p:tgtEl>
                                          <p:spTgt spid="269"/>
                                        </p:tgtEl>
                                      </p:cBhvr>
                                      <p:to x="100000" y="80000"/>
                                    </p:animScale>
                                    <p:animScale>
                                      <p:cBhvr>
                                        <p:cTn id="22" dur="166" decel="50000">
                                          <p:stCondLst>
                                            <p:cond delay="1338"/>
                                          </p:stCondLst>
                                        </p:cTn>
                                        <p:tgtEl>
                                          <p:spTgt spid="269"/>
                                        </p:tgtEl>
                                      </p:cBhvr>
                                      <p:to x="100000" y="100000"/>
                                    </p:animScale>
                                    <p:animScale>
                                      <p:cBhvr>
                                        <p:cTn id="23" dur="26">
                                          <p:stCondLst>
                                            <p:cond delay="1642"/>
                                          </p:stCondLst>
                                        </p:cTn>
                                        <p:tgtEl>
                                          <p:spTgt spid="269"/>
                                        </p:tgtEl>
                                      </p:cBhvr>
                                      <p:to x="100000" y="90000"/>
                                    </p:animScale>
                                    <p:animScale>
                                      <p:cBhvr>
                                        <p:cTn id="24" dur="166" decel="50000">
                                          <p:stCondLst>
                                            <p:cond delay="1668"/>
                                          </p:stCondLst>
                                        </p:cTn>
                                        <p:tgtEl>
                                          <p:spTgt spid="269"/>
                                        </p:tgtEl>
                                      </p:cBhvr>
                                      <p:to x="100000" y="100000"/>
                                    </p:animScale>
                                    <p:animScale>
                                      <p:cBhvr>
                                        <p:cTn id="25" dur="26">
                                          <p:stCondLst>
                                            <p:cond delay="1808"/>
                                          </p:stCondLst>
                                        </p:cTn>
                                        <p:tgtEl>
                                          <p:spTgt spid="269"/>
                                        </p:tgtEl>
                                      </p:cBhvr>
                                      <p:to x="100000" y="95000"/>
                                    </p:animScale>
                                    <p:animScale>
                                      <p:cBhvr>
                                        <p:cTn id="26" dur="166" decel="50000">
                                          <p:stCondLst>
                                            <p:cond delay="1834"/>
                                          </p:stCondLst>
                                        </p:cTn>
                                        <p:tgtEl>
                                          <p:spTgt spid="26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0282" y="413657"/>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(2)</a:t>
            </a:r>
          </a:p>
        </p:txBody>
      </p:sp>
      <p:grpSp>
        <p:nvGrpSpPr>
          <p:cNvPr id="340" name="Group 339"/>
          <p:cNvGrpSpPr/>
          <p:nvPr/>
        </p:nvGrpSpPr>
        <p:grpSpPr>
          <a:xfrm>
            <a:off x="2546224" y="197616"/>
            <a:ext cx="7265575" cy="2526780"/>
            <a:chOff x="627614" y="1034073"/>
            <a:chExt cx="7265575" cy="2526780"/>
          </a:xfrm>
        </p:grpSpPr>
        <p:grpSp>
          <p:nvGrpSpPr>
            <p:cNvPr id="341" name="Group 340"/>
            <p:cNvGrpSpPr/>
            <p:nvPr/>
          </p:nvGrpSpPr>
          <p:grpSpPr>
            <a:xfrm>
              <a:off x="627614" y="1034073"/>
              <a:ext cx="3020978" cy="2521676"/>
              <a:chOff x="457200" y="457200"/>
              <a:chExt cx="3020978" cy="2521676"/>
            </a:xfrm>
          </p:grpSpPr>
          <p:grpSp>
            <p:nvGrpSpPr>
              <p:cNvPr id="388" name="Group 387"/>
              <p:cNvGrpSpPr/>
              <p:nvPr/>
            </p:nvGrpSpPr>
            <p:grpSpPr>
              <a:xfrm>
                <a:off x="457200" y="457200"/>
                <a:ext cx="1215358" cy="2497726"/>
                <a:chOff x="5410200" y="1299205"/>
                <a:chExt cx="1215358" cy="2497726"/>
              </a:xfrm>
            </p:grpSpPr>
            <p:grpSp>
              <p:nvGrpSpPr>
                <p:cNvPr id="410" name="Group 409"/>
                <p:cNvGrpSpPr/>
                <p:nvPr/>
              </p:nvGrpSpPr>
              <p:grpSpPr>
                <a:xfrm>
                  <a:off x="5410200" y="1299205"/>
                  <a:ext cx="607679" cy="2497726"/>
                  <a:chOff x="533400" y="381000"/>
                  <a:chExt cx="457200" cy="2497726"/>
                </a:xfrm>
              </p:grpSpPr>
              <p:sp>
                <p:nvSpPr>
                  <p:cNvPr id="416" name="Oval 4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Rounded Rectangle 416"/>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410"/>
                <p:cNvGrpSpPr/>
                <p:nvPr/>
              </p:nvGrpSpPr>
              <p:grpSpPr>
                <a:xfrm>
                  <a:off x="6017879" y="1299205"/>
                  <a:ext cx="607679" cy="2497726"/>
                  <a:chOff x="2714897" y="457200"/>
                  <a:chExt cx="457200" cy="2497726"/>
                </a:xfrm>
              </p:grpSpPr>
              <p:sp>
                <p:nvSpPr>
                  <p:cNvPr id="412" name="Oval 4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388"/>
              <p:cNvGrpSpPr/>
              <p:nvPr/>
            </p:nvGrpSpPr>
            <p:grpSpPr>
              <a:xfrm>
                <a:off x="1655141" y="459377"/>
                <a:ext cx="1215358" cy="2497726"/>
                <a:chOff x="5410200" y="1299205"/>
                <a:chExt cx="1215358" cy="2497726"/>
              </a:xfrm>
            </p:grpSpPr>
            <p:grpSp>
              <p:nvGrpSpPr>
                <p:cNvPr id="400" name="Group 399"/>
                <p:cNvGrpSpPr/>
                <p:nvPr/>
              </p:nvGrpSpPr>
              <p:grpSpPr>
                <a:xfrm>
                  <a:off x="5410200" y="1299205"/>
                  <a:ext cx="607679" cy="2497726"/>
                  <a:chOff x="533400" y="381000"/>
                  <a:chExt cx="457200" cy="2497726"/>
                </a:xfrm>
              </p:grpSpPr>
              <p:sp>
                <p:nvSpPr>
                  <p:cNvPr id="406" name="Oval 40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Rounded Rectangle 40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400"/>
                <p:cNvGrpSpPr/>
                <p:nvPr/>
              </p:nvGrpSpPr>
              <p:grpSpPr>
                <a:xfrm>
                  <a:off x="6017879" y="1299205"/>
                  <a:ext cx="607679" cy="2497726"/>
                  <a:chOff x="2714897" y="457200"/>
                  <a:chExt cx="457200" cy="2497726"/>
                </a:xfrm>
              </p:grpSpPr>
              <p:sp>
                <p:nvSpPr>
                  <p:cNvPr id="402" name="Oval 40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0" name="Group 389"/>
              <p:cNvGrpSpPr/>
              <p:nvPr/>
            </p:nvGrpSpPr>
            <p:grpSpPr>
              <a:xfrm>
                <a:off x="2870499" y="481150"/>
                <a:ext cx="607679" cy="2497726"/>
                <a:chOff x="533400" y="381000"/>
                <a:chExt cx="457200" cy="2497726"/>
              </a:xfrm>
            </p:grpSpPr>
            <p:sp>
              <p:nvSpPr>
                <p:cNvPr id="396" name="Oval 39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Rounded Rectangle 39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1" name="TextBox 390"/>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392" name="TextBox 391"/>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393" name="TextBox 392"/>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394" name="TextBox 393"/>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395" name="TextBox 394"/>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342" name="Group 341"/>
            <p:cNvGrpSpPr/>
            <p:nvPr/>
          </p:nvGrpSpPr>
          <p:grpSpPr>
            <a:xfrm>
              <a:off x="3655956" y="1039177"/>
              <a:ext cx="3020978" cy="2521676"/>
              <a:chOff x="457200" y="457200"/>
              <a:chExt cx="3020978" cy="2521676"/>
            </a:xfrm>
          </p:grpSpPr>
          <p:grpSp>
            <p:nvGrpSpPr>
              <p:cNvPr id="356" name="Group 355"/>
              <p:cNvGrpSpPr/>
              <p:nvPr/>
            </p:nvGrpSpPr>
            <p:grpSpPr>
              <a:xfrm>
                <a:off x="457200" y="457200"/>
                <a:ext cx="1215358" cy="2497726"/>
                <a:chOff x="5410200" y="1299205"/>
                <a:chExt cx="1215358" cy="2497726"/>
              </a:xfrm>
            </p:grpSpPr>
            <p:grpSp>
              <p:nvGrpSpPr>
                <p:cNvPr id="378" name="Group 377"/>
                <p:cNvGrpSpPr/>
                <p:nvPr/>
              </p:nvGrpSpPr>
              <p:grpSpPr>
                <a:xfrm>
                  <a:off x="5410200" y="1299205"/>
                  <a:ext cx="607679" cy="2497726"/>
                  <a:chOff x="533400" y="381000"/>
                  <a:chExt cx="457200" cy="2497726"/>
                </a:xfrm>
              </p:grpSpPr>
              <p:sp>
                <p:nvSpPr>
                  <p:cNvPr id="384" name="Oval 38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ounded Rectangle 38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p:cNvGrpSpPr/>
                <p:nvPr/>
              </p:nvGrpSpPr>
              <p:grpSpPr>
                <a:xfrm>
                  <a:off x="6017879" y="1299205"/>
                  <a:ext cx="607679" cy="2497726"/>
                  <a:chOff x="2714897" y="457200"/>
                  <a:chExt cx="457200" cy="2497726"/>
                </a:xfrm>
              </p:grpSpPr>
              <p:sp>
                <p:nvSpPr>
                  <p:cNvPr id="380" name="Oval 37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356"/>
              <p:cNvGrpSpPr/>
              <p:nvPr/>
            </p:nvGrpSpPr>
            <p:grpSpPr>
              <a:xfrm>
                <a:off x="1655141" y="459377"/>
                <a:ext cx="1215358" cy="2497726"/>
                <a:chOff x="5410200" y="1299205"/>
                <a:chExt cx="1215358" cy="2497726"/>
              </a:xfrm>
            </p:grpSpPr>
            <p:grpSp>
              <p:nvGrpSpPr>
                <p:cNvPr id="368" name="Group 367"/>
                <p:cNvGrpSpPr/>
                <p:nvPr/>
              </p:nvGrpSpPr>
              <p:grpSpPr>
                <a:xfrm>
                  <a:off x="5410200" y="1299205"/>
                  <a:ext cx="607679" cy="2497726"/>
                  <a:chOff x="533400" y="381000"/>
                  <a:chExt cx="457200" cy="2497726"/>
                </a:xfrm>
              </p:grpSpPr>
              <p:sp>
                <p:nvSpPr>
                  <p:cNvPr id="374" name="Oval 37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ounded Rectangle 37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a:off x="6017879" y="1299205"/>
                  <a:ext cx="607679" cy="2497726"/>
                  <a:chOff x="2714897" y="457200"/>
                  <a:chExt cx="457200" cy="2497726"/>
                </a:xfrm>
              </p:grpSpPr>
              <p:sp>
                <p:nvSpPr>
                  <p:cNvPr id="370" name="Oval 36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8" name="Group 357"/>
              <p:cNvGrpSpPr/>
              <p:nvPr/>
            </p:nvGrpSpPr>
            <p:grpSpPr>
              <a:xfrm>
                <a:off x="2870499" y="481150"/>
                <a:ext cx="607679" cy="2497726"/>
                <a:chOff x="533400" y="381000"/>
                <a:chExt cx="457200" cy="2497726"/>
              </a:xfrm>
            </p:grpSpPr>
            <p:sp>
              <p:nvSpPr>
                <p:cNvPr id="364" name="Oval 36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Rounded Rectangle 36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9" name="TextBox 358"/>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360" name="TextBox 359"/>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361" name="TextBox 360"/>
              <p:cNvSpPr txBox="1"/>
              <p:nvPr/>
            </p:nvSpPr>
            <p:spPr>
              <a:xfrm rot="16200000">
                <a:off x="1198815" y="1410097"/>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362" name="TextBox 361"/>
              <p:cNvSpPr txBox="1"/>
              <p:nvPr/>
            </p:nvSpPr>
            <p:spPr>
              <a:xfrm rot="16200000">
                <a:off x="1780253" y="1424020"/>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363" name="TextBox 362"/>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343" name="Group 342"/>
            <p:cNvGrpSpPr/>
            <p:nvPr/>
          </p:nvGrpSpPr>
          <p:grpSpPr>
            <a:xfrm>
              <a:off x="6676934" y="1057129"/>
              <a:ext cx="1216255" cy="2497726"/>
              <a:chOff x="5409303" y="1299205"/>
              <a:chExt cx="1216255" cy="2497726"/>
            </a:xfrm>
          </p:grpSpPr>
          <p:grpSp>
            <p:nvGrpSpPr>
              <p:cNvPr id="346" name="Group 345"/>
              <p:cNvGrpSpPr/>
              <p:nvPr/>
            </p:nvGrpSpPr>
            <p:grpSpPr>
              <a:xfrm>
                <a:off x="5409303" y="1299205"/>
                <a:ext cx="608576" cy="2497726"/>
                <a:chOff x="532725" y="381000"/>
                <a:chExt cx="457875" cy="2497726"/>
              </a:xfrm>
            </p:grpSpPr>
            <p:sp>
              <p:nvSpPr>
                <p:cNvPr id="352" name="Oval 35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ounded Rectangle 352"/>
                <p:cNvSpPr/>
                <p:nvPr/>
              </p:nvSpPr>
              <p:spPr>
                <a:xfrm>
                  <a:off x="532725" y="955966"/>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a:off x="6017879" y="1299205"/>
                <a:ext cx="607679" cy="2497726"/>
                <a:chOff x="2714897" y="457200"/>
                <a:chExt cx="457200" cy="2497726"/>
              </a:xfrm>
            </p:grpSpPr>
            <p:sp>
              <p:nvSpPr>
                <p:cNvPr id="348" name="Oval 347"/>
                <p:cNvSpPr/>
                <p:nvPr/>
              </p:nvSpPr>
              <p:spPr>
                <a:xfrm rot="16200000">
                  <a:off x="2642509" y="2528206"/>
                  <a:ext cx="586739" cy="26670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2714897" y="1043940"/>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714897" y="956854"/>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16200000">
                  <a:off x="2642508" y="617219"/>
                  <a:ext cx="586739" cy="266702"/>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4" name="TextBox 343"/>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345" name="TextBox 344"/>
            <p:cNvSpPr txBox="1"/>
            <p:nvPr/>
          </p:nvSpPr>
          <p:spPr>
            <a:xfrm rot="16200000">
              <a:off x="6928637" y="2258320"/>
              <a:ext cx="1365664" cy="400110"/>
            </a:xfrm>
            <a:prstGeom prst="rect">
              <a:avLst/>
            </a:prstGeom>
            <a:noFill/>
          </p:spPr>
          <p:txBody>
            <a:bodyPr wrap="square" rtlCol="0">
              <a:spAutoFit/>
            </a:bodyPr>
            <a:lstStyle/>
            <a:p>
              <a:pPr algn="ctr"/>
              <a:r>
                <a:rPr lang="en-US" sz="2000" dirty="0">
                  <a:latin typeface="Harrington" panose="04040505050A02020702" pitchFamily="82" charset="0"/>
                </a:rPr>
                <a:t>Esther</a:t>
              </a:r>
            </a:p>
          </p:txBody>
        </p:sp>
      </p:grpSp>
      <p:sp>
        <p:nvSpPr>
          <p:cNvPr id="420" name="TextBox 419"/>
          <p:cNvSpPr txBox="1"/>
          <p:nvPr/>
        </p:nvSpPr>
        <p:spPr>
          <a:xfrm>
            <a:off x="2570868" y="2926722"/>
            <a:ext cx="3639089" cy="1200329"/>
          </a:xfrm>
          <a:prstGeom prst="rect">
            <a:avLst/>
          </a:prstGeom>
          <a:noFill/>
        </p:spPr>
        <p:txBody>
          <a:bodyPr wrap="square" rtlCol="0">
            <a:spAutoFit/>
          </a:bodyPr>
          <a:lstStyle/>
          <a:p>
            <a:r>
              <a:rPr lang="en-US" dirty="0"/>
              <a:t>The book of Esther provides an excellent illustration of the power and influence for good that one person can have.</a:t>
            </a:r>
          </a:p>
        </p:txBody>
      </p:sp>
      <p:sp>
        <p:nvSpPr>
          <p:cNvPr id="421" name="TextBox 420"/>
          <p:cNvSpPr txBox="1"/>
          <p:nvPr/>
        </p:nvSpPr>
        <p:spPr>
          <a:xfrm>
            <a:off x="7603634" y="2862103"/>
            <a:ext cx="4252999" cy="1477328"/>
          </a:xfrm>
          <a:prstGeom prst="rect">
            <a:avLst/>
          </a:prstGeom>
          <a:noFill/>
        </p:spPr>
        <p:txBody>
          <a:bodyPr wrap="square" rtlCol="0">
            <a:spAutoFit/>
          </a:bodyPr>
          <a:lstStyle/>
          <a:p>
            <a:r>
              <a:rPr lang="en-US" dirty="0"/>
              <a:t>As an exiled Jew in Persia, Esther rose to the position of the queen of Persia and then faced the possibility of being executed along with the rest of her people. </a:t>
            </a:r>
          </a:p>
        </p:txBody>
      </p:sp>
      <p:sp>
        <p:nvSpPr>
          <p:cNvPr id="422" name="TextBox 421"/>
          <p:cNvSpPr txBox="1"/>
          <p:nvPr/>
        </p:nvSpPr>
        <p:spPr>
          <a:xfrm>
            <a:off x="3174212" y="4632803"/>
            <a:ext cx="5690803" cy="2031325"/>
          </a:xfrm>
          <a:prstGeom prst="rect">
            <a:avLst/>
          </a:prstGeom>
          <a:noFill/>
        </p:spPr>
        <p:txBody>
          <a:bodyPr wrap="square" rtlCol="0">
            <a:spAutoFit/>
          </a:bodyPr>
          <a:lstStyle/>
          <a:p>
            <a:r>
              <a:rPr lang="en-US" dirty="0"/>
              <a:t>We do not know who wrote the book of Esther.</a:t>
            </a:r>
          </a:p>
          <a:p>
            <a:endParaRPr lang="en-US" dirty="0"/>
          </a:p>
          <a:p>
            <a:r>
              <a:rPr lang="en-US" dirty="0"/>
              <a:t>The events of this book occurred while many of the Jews were living in Persia after being deported from Jerusalem. “Most scholars place the events recorded in the book of Esther between about 482 B.C. and 478 B.C.” </a:t>
            </a:r>
          </a:p>
        </p:txBody>
      </p:sp>
      <p:grpSp>
        <p:nvGrpSpPr>
          <p:cNvPr id="311" name="Group 310"/>
          <p:cNvGrpSpPr/>
          <p:nvPr/>
        </p:nvGrpSpPr>
        <p:grpSpPr>
          <a:xfrm>
            <a:off x="1345588" y="3783537"/>
            <a:ext cx="1259573" cy="2793943"/>
            <a:chOff x="1604053" y="1220162"/>
            <a:chExt cx="1377043" cy="3054510"/>
          </a:xfrm>
        </p:grpSpPr>
        <p:sp>
          <p:nvSpPr>
            <p:cNvPr id="312" name="Round Diagonal Corner Rectangle 311"/>
            <p:cNvSpPr/>
            <p:nvPr/>
          </p:nvSpPr>
          <p:spPr>
            <a:xfrm rot="717839">
              <a:off x="1629843" y="1303969"/>
              <a:ext cx="533400" cy="1769604"/>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 Diagonal Corner Rectangle 312"/>
            <p:cNvSpPr/>
            <p:nvPr/>
          </p:nvSpPr>
          <p:spPr>
            <a:xfrm rot="20596600" flipH="1">
              <a:off x="2447696" y="1286239"/>
              <a:ext cx="533400" cy="1755619"/>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rot="18164768">
              <a:off x="1524890" y="3128836"/>
              <a:ext cx="423610" cy="26528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rot="3435232" flipH="1">
              <a:off x="2550277" y="3115603"/>
              <a:ext cx="423610" cy="28722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rot="1339872" flipH="1">
              <a:off x="2190579" y="4023344"/>
              <a:ext cx="435428" cy="2421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rot="19498395" flipH="1">
              <a:off x="1894114" y="4019586"/>
              <a:ext cx="435428" cy="25508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flipH="1">
              <a:off x="1937656" y="2555215"/>
              <a:ext cx="696686" cy="1617574"/>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p:cNvSpPr/>
            <p:nvPr/>
          </p:nvSpPr>
          <p:spPr>
            <a:xfrm rot="1587080">
              <a:off x="1668769" y="2371655"/>
              <a:ext cx="576542"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p:cNvSpPr/>
            <p:nvPr/>
          </p:nvSpPr>
          <p:spPr>
            <a:xfrm rot="20149471" flipH="1">
              <a:off x="2340441" y="2357050"/>
              <a:ext cx="519324" cy="91760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rot="10800000" flipH="1">
              <a:off x="1937656" y="2385771"/>
              <a:ext cx="696686" cy="889377"/>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flipH="1">
              <a:off x="2149432" y="2104624"/>
              <a:ext cx="255357" cy="50833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flipH="1">
              <a:off x="1850570" y="1284388"/>
              <a:ext cx="870858" cy="11861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323"/>
            <p:cNvGrpSpPr/>
            <p:nvPr/>
          </p:nvGrpSpPr>
          <p:grpSpPr>
            <a:xfrm>
              <a:off x="2039816" y="3258504"/>
              <a:ext cx="238230" cy="674552"/>
              <a:chOff x="3374514" y="3275149"/>
              <a:chExt cx="386812" cy="1095266"/>
            </a:xfrm>
          </p:grpSpPr>
          <p:grpSp>
            <p:nvGrpSpPr>
              <p:cNvPr id="456" name="Group 455"/>
              <p:cNvGrpSpPr/>
              <p:nvPr/>
            </p:nvGrpSpPr>
            <p:grpSpPr>
              <a:xfrm>
                <a:off x="3374514" y="3275149"/>
                <a:ext cx="378574" cy="378574"/>
                <a:chOff x="3886200" y="3275149"/>
                <a:chExt cx="1371600" cy="1371600"/>
              </a:xfrm>
            </p:grpSpPr>
            <p:sp>
              <p:nvSpPr>
                <p:cNvPr id="463" name="Quad Arrow Callout 462"/>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Quad Arrow Callout 463"/>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3378633" y="3633495"/>
                <a:ext cx="378574" cy="378574"/>
                <a:chOff x="3886200" y="3275149"/>
                <a:chExt cx="1371600" cy="1371600"/>
              </a:xfrm>
            </p:grpSpPr>
            <p:sp>
              <p:nvSpPr>
                <p:cNvPr id="461" name="Quad Arrow Callout 460"/>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Callout 461"/>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457"/>
              <p:cNvGrpSpPr/>
              <p:nvPr/>
            </p:nvGrpSpPr>
            <p:grpSpPr>
              <a:xfrm>
                <a:off x="3382752" y="3991841"/>
                <a:ext cx="378574" cy="378574"/>
                <a:chOff x="3886200" y="3275149"/>
                <a:chExt cx="1371600" cy="1371600"/>
              </a:xfrm>
            </p:grpSpPr>
            <p:sp>
              <p:nvSpPr>
                <p:cNvPr id="459" name="Quad Arrow Callout 458"/>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Callout 459"/>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5" name="Group 324"/>
            <p:cNvGrpSpPr/>
            <p:nvPr/>
          </p:nvGrpSpPr>
          <p:grpSpPr>
            <a:xfrm>
              <a:off x="2297636" y="3262954"/>
              <a:ext cx="238230" cy="674552"/>
              <a:chOff x="3374514" y="3275149"/>
              <a:chExt cx="386812" cy="1095266"/>
            </a:xfrm>
          </p:grpSpPr>
          <p:grpSp>
            <p:nvGrpSpPr>
              <p:cNvPr id="447" name="Group 446"/>
              <p:cNvGrpSpPr/>
              <p:nvPr/>
            </p:nvGrpSpPr>
            <p:grpSpPr>
              <a:xfrm>
                <a:off x="3374514" y="3275149"/>
                <a:ext cx="378574" cy="378574"/>
                <a:chOff x="3886200" y="3275149"/>
                <a:chExt cx="1371600" cy="1371600"/>
              </a:xfrm>
            </p:grpSpPr>
            <p:sp>
              <p:nvSpPr>
                <p:cNvPr id="454" name="Quad Arrow Callout 453"/>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Callout 454"/>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447"/>
              <p:cNvGrpSpPr/>
              <p:nvPr/>
            </p:nvGrpSpPr>
            <p:grpSpPr>
              <a:xfrm>
                <a:off x="3378633" y="3633495"/>
                <a:ext cx="378574" cy="378574"/>
                <a:chOff x="3886200" y="3275149"/>
                <a:chExt cx="1371600" cy="1371600"/>
              </a:xfrm>
            </p:grpSpPr>
            <p:sp>
              <p:nvSpPr>
                <p:cNvPr id="452" name="Quad Arrow Callout 451"/>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Callout 452"/>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448"/>
              <p:cNvGrpSpPr/>
              <p:nvPr/>
            </p:nvGrpSpPr>
            <p:grpSpPr>
              <a:xfrm>
                <a:off x="3382752" y="3991841"/>
                <a:ext cx="378574" cy="378574"/>
                <a:chOff x="3886200" y="3275149"/>
                <a:chExt cx="1371600" cy="1371600"/>
              </a:xfrm>
            </p:grpSpPr>
            <p:sp>
              <p:nvSpPr>
                <p:cNvPr id="450" name="Quad Arrow Callout 449"/>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Callout 450"/>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6" name="Group 325"/>
            <p:cNvGrpSpPr/>
            <p:nvPr/>
          </p:nvGrpSpPr>
          <p:grpSpPr>
            <a:xfrm>
              <a:off x="2092081" y="2998061"/>
              <a:ext cx="378574" cy="1054166"/>
              <a:chOff x="3508691" y="3232811"/>
              <a:chExt cx="378574" cy="1054166"/>
            </a:xfrm>
          </p:grpSpPr>
          <p:grpSp>
            <p:nvGrpSpPr>
              <p:cNvPr id="434" name="Group 433"/>
              <p:cNvGrpSpPr/>
              <p:nvPr/>
            </p:nvGrpSpPr>
            <p:grpSpPr>
              <a:xfrm>
                <a:off x="3581400" y="3612425"/>
                <a:ext cx="238230" cy="674552"/>
                <a:chOff x="3374514" y="3275149"/>
                <a:chExt cx="386812" cy="1095266"/>
              </a:xfrm>
            </p:grpSpPr>
            <p:grpSp>
              <p:nvGrpSpPr>
                <p:cNvPr id="438" name="Group 437"/>
                <p:cNvGrpSpPr/>
                <p:nvPr/>
              </p:nvGrpSpPr>
              <p:grpSpPr>
                <a:xfrm>
                  <a:off x="3374514" y="3275149"/>
                  <a:ext cx="378574" cy="378574"/>
                  <a:chOff x="3886200" y="3275149"/>
                  <a:chExt cx="1371600" cy="1371600"/>
                </a:xfrm>
              </p:grpSpPr>
              <p:sp>
                <p:nvSpPr>
                  <p:cNvPr id="445" name="Quad Arrow Callout 444"/>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Quad Arrow Callout 445"/>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a:off x="3378633" y="3633495"/>
                  <a:ext cx="378574" cy="378574"/>
                  <a:chOff x="3886200" y="3275149"/>
                  <a:chExt cx="1371600" cy="1371600"/>
                </a:xfrm>
              </p:grpSpPr>
              <p:sp>
                <p:nvSpPr>
                  <p:cNvPr id="443" name="Quad Arrow Callout 442"/>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Quad Arrow Callout 443"/>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3382752" y="3991841"/>
                  <a:ext cx="378574" cy="378574"/>
                  <a:chOff x="3886200" y="3275149"/>
                  <a:chExt cx="1371600" cy="1371600"/>
                </a:xfrm>
              </p:grpSpPr>
              <p:sp>
                <p:nvSpPr>
                  <p:cNvPr id="441" name="Quad Arrow Callout 440"/>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Quad Arrow Callout 441"/>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5" name="Group 434"/>
              <p:cNvGrpSpPr/>
              <p:nvPr/>
            </p:nvGrpSpPr>
            <p:grpSpPr>
              <a:xfrm>
                <a:off x="3508691" y="3232811"/>
                <a:ext cx="378574" cy="378574"/>
                <a:chOff x="3886200" y="3275149"/>
                <a:chExt cx="1371600" cy="1371600"/>
              </a:xfrm>
            </p:grpSpPr>
            <p:sp>
              <p:nvSpPr>
                <p:cNvPr id="436" name="Quad Arrow Callout 435"/>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Quad Arrow Callout 436"/>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7" name="Cloud 326"/>
            <p:cNvSpPr/>
            <p:nvPr/>
          </p:nvSpPr>
          <p:spPr>
            <a:xfrm>
              <a:off x="1678468" y="1569405"/>
              <a:ext cx="372394" cy="134118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Cloud 327"/>
            <p:cNvSpPr/>
            <p:nvPr/>
          </p:nvSpPr>
          <p:spPr>
            <a:xfrm flipH="1">
              <a:off x="2536974" y="1583437"/>
              <a:ext cx="344226" cy="1335679"/>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328"/>
            <p:cNvSpPr/>
            <p:nvPr/>
          </p:nvSpPr>
          <p:spPr>
            <a:xfrm>
              <a:off x="1762302" y="1223620"/>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329"/>
            <p:cNvSpPr/>
            <p:nvPr/>
          </p:nvSpPr>
          <p:spPr>
            <a:xfrm flipH="1">
              <a:off x="2315941" y="1220162"/>
              <a:ext cx="533400" cy="503877"/>
            </a:xfrm>
            <a:prstGeom prst="round2DiagRect">
              <a:avLst>
                <a:gd name="adj1" fmla="val 36744"/>
                <a:gd name="adj2" fmla="val 0"/>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2091341" y="1235917"/>
              <a:ext cx="377659" cy="3985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1736695" y="1441623"/>
              <a:ext cx="1097121" cy="172994"/>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2"/>
            <p:cNvGrpSpPr/>
            <p:nvPr/>
          </p:nvGrpSpPr>
          <p:grpSpPr>
            <a:xfrm rot="16200000">
              <a:off x="2178521" y="1174479"/>
              <a:ext cx="238230" cy="674552"/>
              <a:chOff x="3374514" y="3275149"/>
              <a:chExt cx="386812" cy="1095266"/>
            </a:xfrm>
          </p:grpSpPr>
          <p:grpSp>
            <p:nvGrpSpPr>
              <p:cNvPr id="425" name="Group 424"/>
              <p:cNvGrpSpPr/>
              <p:nvPr/>
            </p:nvGrpSpPr>
            <p:grpSpPr>
              <a:xfrm>
                <a:off x="3374514" y="3275149"/>
                <a:ext cx="378574" cy="378574"/>
                <a:chOff x="3886200" y="3275149"/>
                <a:chExt cx="1371600" cy="1371600"/>
              </a:xfrm>
            </p:grpSpPr>
            <p:sp>
              <p:nvSpPr>
                <p:cNvPr id="432" name="Quad Arrow Callout 431"/>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Quad Arrow Callout 432"/>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425"/>
              <p:cNvGrpSpPr/>
              <p:nvPr/>
            </p:nvGrpSpPr>
            <p:grpSpPr>
              <a:xfrm>
                <a:off x="3378633" y="3633495"/>
                <a:ext cx="378574" cy="378574"/>
                <a:chOff x="3886200" y="3275149"/>
                <a:chExt cx="1371600" cy="1371600"/>
              </a:xfrm>
            </p:grpSpPr>
            <p:sp>
              <p:nvSpPr>
                <p:cNvPr id="430" name="Quad Arrow Callout 429"/>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Quad Arrow Callout 430"/>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p:cNvGrpSpPr/>
              <p:nvPr/>
            </p:nvGrpSpPr>
            <p:grpSpPr>
              <a:xfrm>
                <a:off x="3382752" y="3991841"/>
                <a:ext cx="378574" cy="378574"/>
                <a:chOff x="3886200" y="3275149"/>
                <a:chExt cx="1371600" cy="1371600"/>
              </a:xfrm>
            </p:grpSpPr>
            <p:sp>
              <p:nvSpPr>
                <p:cNvPr id="428" name="Quad Arrow Callout 427"/>
                <p:cNvSpPr/>
                <p:nvPr/>
              </p:nvSpPr>
              <p:spPr>
                <a:xfrm>
                  <a:off x="3886200" y="3275149"/>
                  <a:ext cx="1371600" cy="1371600"/>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Quad Arrow Callout 428"/>
                <p:cNvSpPr/>
                <p:nvPr/>
              </p:nvSpPr>
              <p:spPr>
                <a:xfrm>
                  <a:off x="4268315" y="3644175"/>
                  <a:ext cx="611051" cy="611051"/>
                </a:xfrm>
                <a:prstGeom prst="quadArrowCallout">
                  <a:avLst>
                    <a:gd name="adj1" fmla="val 18515"/>
                    <a:gd name="adj2" fmla="val 7704"/>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33"/>
            <p:cNvGrpSpPr/>
            <p:nvPr/>
          </p:nvGrpSpPr>
          <p:grpSpPr>
            <a:xfrm>
              <a:off x="2013336" y="2362420"/>
              <a:ext cx="553780" cy="576408"/>
              <a:chOff x="3709620" y="1488947"/>
              <a:chExt cx="1365830" cy="1421640"/>
            </a:xfrm>
          </p:grpSpPr>
          <p:sp>
            <p:nvSpPr>
              <p:cNvPr id="338" name="Diamond 337"/>
              <p:cNvSpPr/>
              <p:nvPr/>
            </p:nvSpPr>
            <p:spPr>
              <a:xfrm rot="19831357">
                <a:off x="3971113"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Diamond 338"/>
              <p:cNvSpPr/>
              <p:nvPr/>
            </p:nvSpPr>
            <p:spPr>
              <a:xfrm rot="20619657">
                <a:off x="3709620" y="1488947"/>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rot="1768643" flipH="1">
                <a:off x="4501102" y="2133600"/>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rot="980343" flipH="1">
                <a:off x="4750938" y="1506358"/>
                <a:ext cx="324512" cy="776987"/>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a:off x="2131189" y="2677309"/>
              <a:ext cx="299633" cy="320752"/>
              <a:chOff x="3886200" y="3275149"/>
              <a:chExt cx="1371600" cy="1371600"/>
            </a:xfrm>
            <a:solidFill>
              <a:srgbClr val="FFC000"/>
            </a:solidFill>
          </p:grpSpPr>
          <p:sp>
            <p:nvSpPr>
              <p:cNvPr id="336" name="Quad Arrow Callout 335"/>
              <p:cNvSpPr/>
              <p:nvPr/>
            </p:nvSpPr>
            <p:spPr>
              <a:xfrm>
                <a:off x="3886200" y="3275149"/>
                <a:ext cx="1371600" cy="1371600"/>
              </a:xfrm>
              <a:prstGeom prst="quadArrowCallout">
                <a:avLst>
                  <a:gd name="adj1" fmla="val 18515"/>
                  <a:gd name="adj2" fmla="val 7704"/>
                  <a:gd name="adj3" fmla="val 18515"/>
                  <a:gd name="adj4" fmla="val 48123"/>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Quad Arrow Callout 336"/>
              <p:cNvSpPr/>
              <p:nvPr/>
            </p:nvSpPr>
            <p:spPr>
              <a:xfrm>
                <a:off x="4268315" y="3644175"/>
                <a:ext cx="611051" cy="611051"/>
              </a:xfrm>
              <a:prstGeom prst="quadArrowCallout">
                <a:avLst>
                  <a:gd name="adj1" fmla="val 18515"/>
                  <a:gd name="adj2" fmla="val 7704"/>
                  <a:gd name="adj3" fmla="val 18515"/>
                  <a:gd name="adj4" fmla="val 48123"/>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769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P spid="421" grpId="0"/>
      <p:bldP spid="4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926372" y="1216781"/>
            <a:ext cx="8567335" cy="1200329"/>
          </a:xfrm>
          <a:prstGeom prst="rect">
            <a:avLst/>
          </a:prstGeom>
          <a:noFill/>
        </p:spPr>
        <p:txBody>
          <a:bodyPr wrap="square" rtlCol="0">
            <a:spAutoFit/>
          </a:bodyPr>
          <a:lstStyle/>
          <a:p>
            <a:r>
              <a:rPr lang="en-US" dirty="0"/>
              <a:t>“Most of you are familiar with the Old Testament account of Esther. It is a very interesting and inspiring record of a beautiful young Jewish girl whose parents had died, leaving her to be raised by an older cousin, Mordecai, and his wife.</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3" name="Picture 2" descr="http://media.ldscdn.org/images/videos/general-conference/october-2012-general-conference/2012-10-4060-president-thomas-s-monson-590x332-ldsorg-article.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10" b="279"/>
          <a:stretch/>
        </p:blipFill>
        <p:spPr bwMode="auto">
          <a:xfrm>
            <a:off x="9778859" y="132716"/>
            <a:ext cx="2127988" cy="1823398"/>
          </a:xfrm>
          <a:prstGeom prst="rect">
            <a:avLst/>
          </a:prstGeom>
          <a:noFill/>
          <a:extLst>
            <a:ext uri="{909E8E84-426E-40DD-AFC4-6F175D3DCCD1}">
              <a14:hiddenFill xmlns:a14="http://schemas.microsoft.com/office/drawing/2010/main">
                <a:solidFill>
                  <a:srgbClr val="FFFFFF"/>
                </a:solidFill>
              </a14:hiddenFill>
            </a:ext>
          </a:extLst>
        </p:spPr>
      </p:pic>
      <p:sp>
        <p:nvSpPr>
          <p:cNvPr id="340" name="Rectangle 339"/>
          <p:cNvSpPr/>
          <p:nvPr/>
        </p:nvSpPr>
        <p:spPr>
          <a:xfrm>
            <a:off x="46754" y="6427949"/>
            <a:ext cx="1196802" cy="369332"/>
          </a:xfrm>
          <a:prstGeom prst="rect">
            <a:avLst/>
          </a:prstGeom>
        </p:spPr>
        <p:txBody>
          <a:bodyPr wrap="none">
            <a:spAutoFit/>
          </a:bodyPr>
          <a:lstStyle/>
          <a:p>
            <a:r>
              <a:rPr lang="en-US" b="1" dirty="0">
                <a:solidFill>
                  <a:srgbClr val="0091BC"/>
                </a:solidFill>
                <a:latin typeface="Calibri" panose="020F0502020204030204" pitchFamily="34" charset="0"/>
              </a:rPr>
              <a:t>Esther 2:5</a:t>
            </a:r>
            <a:r>
              <a:rPr lang="en-US" dirty="0">
                <a:solidFill>
                  <a:srgbClr val="333333"/>
                </a:solidFill>
                <a:latin typeface="Calibri" panose="020F0502020204030204" pitchFamily="34" charset="0"/>
              </a:rPr>
              <a:t> </a:t>
            </a:r>
            <a:endParaRPr lang="en-US" dirty="0"/>
          </a:p>
        </p:txBody>
      </p:sp>
      <p:pic>
        <p:nvPicPr>
          <p:cNvPr id="1030" name="Picture 1029">
            <a:extLst>
              <a:ext uri="{FF2B5EF4-FFF2-40B4-BE49-F238E27FC236}">
                <a16:creationId xmlns:a16="http://schemas.microsoft.com/office/drawing/2014/main" id="{18AC5147-DC1F-98F6-7D81-0503DF867570}"/>
              </a:ext>
            </a:extLst>
          </p:cNvPr>
          <p:cNvPicPr>
            <a:picLocks noChangeAspect="1"/>
          </p:cNvPicPr>
          <p:nvPr/>
        </p:nvPicPr>
        <p:blipFill>
          <a:blip r:embed="rId4"/>
          <a:stretch>
            <a:fillRect/>
          </a:stretch>
        </p:blipFill>
        <p:spPr>
          <a:xfrm>
            <a:off x="3460275" y="2685687"/>
            <a:ext cx="4420217" cy="2419688"/>
          </a:xfrm>
          <a:prstGeom prst="rect">
            <a:avLst/>
          </a:prstGeom>
        </p:spPr>
      </p:pic>
    </p:spTree>
    <p:extLst>
      <p:ext uri="{BB962C8B-B14F-4D97-AF65-F5344CB8AC3E}">
        <p14:creationId xmlns:p14="http://schemas.microsoft.com/office/powerpoint/2010/main" val="75225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665481" y="429130"/>
            <a:ext cx="8567335" cy="923330"/>
          </a:xfrm>
          <a:prstGeom prst="rect">
            <a:avLst/>
          </a:prstGeom>
          <a:noFill/>
        </p:spPr>
        <p:txBody>
          <a:bodyPr wrap="square" rtlCol="0">
            <a:spAutoFit/>
          </a:bodyPr>
          <a:lstStyle/>
          <a:p>
            <a:r>
              <a:rPr lang="en-US" dirty="0"/>
              <a:t>“Mordecai worked for the king of Persia, and when the king was looking for a queen, Mordecai took Esther to the palace and presented her as a candidate, advising her not to reveal that she was Jewish. </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2050" name="Picture 2" descr="http://messianicshabbat.files.wordpress.com/2013/02/esth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690" y="3218365"/>
            <a:ext cx="3412762" cy="23889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50291" y="4129971"/>
            <a:ext cx="6096000" cy="1477328"/>
          </a:xfrm>
          <a:prstGeom prst="rect">
            <a:avLst/>
          </a:prstGeom>
        </p:spPr>
        <p:txBody>
          <a:bodyPr>
            <a:spAutoFit/>
          </a:bodyPr>
          <a:lstStyle/>
          <a:p>
            <a:r>
              <a:rPr lang="en-US" dirty="0"/>
              <a:t>“The king was pleased with Esther above all the others and made Esther his queen.</a:t>
            </a:r>
          </a:p>
          <a:p>
            <a:endParaRPr lang="en-US" dirty="0"/>
          </a:p>
          <a:p>
            <a:r>
              <a:rPr lang="en-US" dirty="0"/>
              <a:t>Esther’s captivity in Persia placed her in a position to assist the Lord in saving His people, the Jews.</a:t>
            </a:r>
          </a:p>
        </p:txBody>
      </p:sp>
      <p:sp>
        <p:nvSpPr>
          <p:cNvPr id="228" name="Rectangle 227"/>
          <p:cNvSpPr/>
          <p:nvPr/>
        </p:nvSpPr>
        <p:spPr>
          <a:xfrm>
            <a:off x="46754" y="6427949"/>
            <a:ext cx="1196802" cy="369332"/>
          </a:xfrm>
          <a:prstGeom prst="rect">
            <a:avLst/>
          </a:prstGeom>
        </p:spPr>
        <p:txBody>
          <a:bodyPr wrap="none">
            <a:spAutoFit/>
          </a:bodyPr>
          <a:lstStyle/>
          <a:p>
            <a:r>
              <a:rPr lang="en-US" b="1" dirty="0">
                <a:solidFill>
                  <a:srgbClr val="0091BC"/>
                </a:solidFill>
                <a:latin typeface="Calibri" panose="020F0502020204030204" pitchFamily="34" charset="0"/>
              </a:rPr>
              <a:t>Esther 2:5</a:t>
            </a:r>
            <a:r>
              <a:rPr lang="en-US" dirty="0">
                <a:solidFill>
                  <a:srgbClr val="333333"/>
                </a:solidFill>
                <a:latin typeface="Calibri" panose="020F0502020204030204" pitchFamily="34" charset="0"/>
              </a:rPr>
              <a:t> </a:t>
            </a:r>
            <a:endParaRPr lang="en-US" dirty="0"/>
          </a:p>
        </p:txBody>
      </p:sp>
      <p:pic>
        <p:nvPicPr>
          <p:cNvPr id="1024" name="Picture 1023">
            <a:extLst>
              <a:ext uri="{FF2B5EF4-FFF2-40B4-BE49-F238E27FC236}">
                <a16:creationId xmlns:a16="http://schemas.microsoft.com/office/drawing/2014/main" id="{D2CC2984-5047-CC1F-BD53-86F3665C2B4E}"/>
              </a:ext>
            </a:extLst>
          </p:cNvPr>
          <p:cNvPicPr>
            <a:picLocks noChangeAspect="1"/>
          </p:cNvPicPr>
          <p:nvPr/>
        </p:nvPicPr>
        <p:blipFill>
          <a:blip r:embed="rId4"/>
          <a:stretch>
            <a:fillRect/>
          </a:stretch>
        </p:blipFill>
        <p:spPr>
          <a:xfrm>
            <a:off x="6344684" y="1394483"/>
            <a:ext cx="4082275" cy="2614706"/>
          </a:xfrm>
          <a:prstGeom prst="rect">
            <a:avLst/>
          </a:prstGeom>
        </p:spPr>
      </p:pic>
    </p:spTree>
    <p:extLst>
      <p:ext uri="{BB962C8B-B14F-4D97-AF65-F5344CB8AC3E}">
        <p14:creationId xmlns:p14="http://schemas.microsoft.com/office/powerpoint/2010/main" val="1609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665481" y="429130"/>
            <a:ext cx="3569895" cy="1754326"/>
          </a:xfrm>
          <a:prstGeom prst="rect">
            <a:avLst/>
          </a:prstGeom>
          <a:noFill/>
        </p:spPr>
        <p:txBody>
          <a:bodyPr wrap="square" rtlCol="0">
            <a:spAutoFit/>
          </a:bodyPr>
          <a:lstStyle/>
          <a:p>
            <a:r>
              <a:rPr lang="en-US" dirty="0"/>
              <a:t>“Haman, the chief prince in the king’s court, became increasingly angry with Mordecai because Mordecai would not bow down and pay homage to him. </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sp>
        <p:nvSpPr>
          <p:cNvPr id="5" name="Rectangle 4"/>
          <p:cNvSpPr/>
          <p:nvPr/>
        </p:nvSpPr>
        <p:spPr>
          <a:xfrm>
            <a:off x="5793805" y="342761"/>
            <a:ext cx="5772621" cy="2769989"/>
          </a:xfrm>
          <a:prstGeom prst="rect">
            <a:avLst/>
          </a:prstGeom>
        </p:spPr>
        <p:txBody>
          <a:bodyPr wrap="square">
            <a:spAutoFit/>
          </a:bodyPr>
          <a:lstStyle/>
          <a:p>
            <a:r>
              <a:rPr lang="en-US" dirty="0"/>
              <a:t>“In retribution, Haman convinced the king—in a rather devious manner—that there were “certain people” in all 127 provinces of the kingdom whose laws were different from others’ and that they would not obey the king’s laws and should be destroyed.</a:t>
            </a:r>
            <a:r>
              <a:rPr lang="en-US" baseline="30000" dirty="0"/>
              <a:t> </a:t>
            </a:r>
          </a:p>
          <a:p>
            <a:endParaRPr lang="en-US" baseline="30000" dirty="0"/>
          </a:p>
          <a:p>
            <a:r>
              <a:rPr lang="en-US" dirty="0"/>
              <a:t>“Without naming these people to the king, Haman was, of course, referring to the Jews, including Mordecai.</a:t>
            </a:r>
          </a:p>
        </p:txBody>
      </p:sp>
      <p:pic>
        <p:nvPicPr>
          <p:cNvPr id="4100" name="Picture 4" descr="http://thetorah.com/wp-content/uploads/2014/02/Why-Did-Mordecai-not-Bow-Down-to-Ha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22" y="2276255"/>
            <a:ext cx="4871412" cy="31531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bibleencyclopedia.com/picturesjpeg/Ahasuerus_hears_of_Mordecai_1414-15d.jpg"/>
          <p:cNvPicPr>
            <a:picLocks noChangeAspect="1" noChangeArrowheads="1"/>
          </p:cNvPicPr>
          <p:nvPr/>
        </p:nvPicPr>
        <p:blipFill rotWithShape="1">
          <a:blip r:embed="rId4">
            <a:extLst>
              <a:ext uri="{28A0092B-C50C-407E-A947-70E740481C1C}">
                <a14:useLocalDpi xmlns:a14="http://schemas.microsoft.com/office/drawing/2010/main" val="0"/>
              </a:ext>
            </a:extLst>
          </a:blip>
          <a:srcRect r="955" b="7137"/>
          <a:stretch/>
        </p:blipFill>
        <p:spPr bwMode="auto">
          <a:xfrm>
            <a:off x="8298974" y="2869778"/>
            <a:ext cx="2510864" cy="29426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49" y="6456151"/>
            <a:ext cx="1188787" cy="369332"/>
          </a:xfrm>
          <a:prstGeom prst="rect">
            <a:avLst/>
          </a:prstGeom>
        </p:spPr>
        <p:txBody>
          <a:bodyPr wrap="none">
            <a:spAutoFit/>
          </a:bodyPr>
          <a:lstStyle/>
          <a:p>
            <a:r>
              <a:rPr lang="en-US" b="1" dirty="0">
                <a:solidFill>
                  <a:srgbClr val="0091BC"/>
                </a:solidFill>
                <a:latin typeface="Calibri" panose="020F0502020204030204" pitchFamily="34" charset="0"/>
              </a:rPr>
              <a:t>Esther 3–5</a:t>
            </a:r>
            <a:endParaRPr lang="en-US" dirty="0"/>
          </a:p>
        </p:txBody>
      </p:sp>
    </p:spTree>
    <p:extLst>
      <p:ext uri="{BB962C8B-B14F-4D97-AF65-F5344CB8AC3E}">
        <p14:creationId xmlns:p14="http://schemas.microsoft.com/office/powerpoint/2010/main" val="169235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276656" y="99891"/>
            <a:ext cx="4728974" cy="2308324"/>
          </a:xfrm>
          <a:prstGeom prst="rect">
            <a:avLst/>
          </a:prstGeom>
          <a:noFill/>
        </p:spPr>
        <p:txBody>
          <a:bodyPr wrap="square" rtlCol="0">
            <a:spAutoFit/>
          </a:bodyPr>
          <a:lstStyle/>
          <a:p>
            <a:r>
              <a:rPr lang="en-US" dirty="0"/>
              <a:t>“With the king’s permission to handle the matter, Haman sent letters to the governors of all of the provinces, instructing them “to destroy, to kill, and to cause to perish, all Jews, both young and old, little children and women, … [on] the thirteenth day of the twelfth month.”</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sp>
        <p:nvSpPr>
          <p:cNvPr id="5" name="Rectangle 4"/>
          <p:cNvSpPr/>
          <p:nvPr/>
        </p:nvSpPr>
        <p:spPr>
          <a:xfrm>
            <a:off x="4405072" y="3297391"/>
            <a:ext cx="7467786" cy="2585323"/>
          </a:xfrm>
          <a:prstGeom prst="rect">
            <a:avLst/>
          </a:prstGeom>
        </p:spPr>
        <p:txBody>
          <a:bodyPr wrap="square">
            <a:spAutoFit/>
          </a:bodyPr>
          <a:lstStyle/>
          <a:p>
            <a:r>
              <a:rPr lang="en-US" dirty="0"/>
              <a:t>“Through a servant, Mordecai sent word to Esther concerning the decree against the Jews, requesting that she go in to the king to plead for her people. </a:t>
            </a:r>
          </a:p>
          <a:p>
            <a:endParaRPr lang="en-US" dirty="0"/>
          </a:p>
          <a:p>
            <a:r>
              <a:rPr lang="en-US" dirty="0"/>
              <a:t>“Esther was at first reluctant, reminding Mordecai that it was against the law for anyone to go unbidden into the inner court of the king. Punishment by death would be the result—unless the king were to hold out his golden scepter, allowing the person to live.</a:t>
            </a:r>
          </a:p>
        </p:txBody>
      </p:sp>
      <p:pic>
        <p:nvPicPr>
          <p:cNvPr id="5122" name="Picture 2" descr="http://s3-eu-west-1.amazonaws.com/lookandlearn-preview/M/M012/M0125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895" y="2479377"/>
            <a:ext cx="2618495" cy="3318489"/>
          </a:xfrm>
          <a:prstGeom prst="rect">
            <a:avLst/>
          </a:prstGeom>
          <a:noFill/>
          <a:extLst>
            <a:ext uri="{909E8E84-426E-40DD-AFC4-6F175D3DCCD1}">
              <a14:hiddenFill xmlns:a14="http://schemas.microsoft.com/office/drawing/2010/main">
                <a:solidFill>
                  <a:srgbClr val="FFFFFF"/>
                </a:solidFill>
              </a14:hiddenFill>
            </a:ext>
          </a:extLst>
        </p:spPr>
      </p:pic>
      <p:sp>
        <p:nvSpPr>
          <p:cNvPr id="233" name="Rectangle 232"/>
          <p:cNvSpPr/>
          <p:nvPr/>
        </p:nvSpPr>
        <p:spPr>
          <a:xfrm>
            <a:off x="14249" y="6456151"/>
            <a:ext cx="1188787" cy="369332"/>
          </a:xfrm>
          <a:prstGeom prst="rect">
            <a:avLst/>
          </a:prstGeom>
        </p:spPr>
        <p:txBody>
          <a:bodyPr wrap="none">
            <a:spAutoFit/>
          </a:bodyPr>
          <a:lstStyle/>
          <a:p>
            <a:r>
              <a:rPr lang="en-US" b="1" dirty="0">
                <a:solidFill>
                  <a:srgbClr val="0091BC"/>
                </a:solidFill>
                <a:latin typeface="Calibri" panose="020F0502020204030204" pitchFamily="34" charset="0"/>
              </a:rPr>
              <a:t>Esther 3–5</a:t>
            </a:r>
            <a:endParaRPr lang="en-US" dirty="0"/>
          </a:p>
        </p:txBody>
      </p:sp>
      <p:pic>
        <p:nvPicPr>
          <p:cNvPr id="1024" name="Picture 1023">
            <a:extLst>
              <a:ext uri="{FF2B5EF4-FFF2-40B4-BE49-F238E27FC236}">
                <a16:creationId xmlns:a16="http://schemas.microsoft.com/office/drawing/2014/main" id="{4DB86EE9-9D2E-BA38-0640-3638AE87D199}"/>
              </a:ext>
            </a:extLst>
          </p:cNvPr>
          <p:cNvPicPr>
            <a:picLocks noChangeAspect="1"/>
          </p:cNvPicPr>
          <p:nvPr/>
        </p:nvPicPr>
        <p:blipFill>
          <a:blip r:embed="rId4"/>
          <a:stretch>
            <a:fillRect/>
          </a:stretch>
        </p:blipFill>
        <p:spPr>
          <a:xfrm>
            <a:off x="5844737" y="199278"/>
            <a:ext cx="4167556" cy="3138808"/>
          </a:xfrm>
          <a:prstGeom prst="rect">
            <a:avLst/>
          </a:prstGeom>
        </p:spPr>
      </p:pic>
    </p:spTree>
    <p:extLst>
      <p:ext uri="{BB962C8B-B14F-4D97-AF65-F5344CB8AC3E}">
        <p14:creationId xmlns:p14="http://schemas.microsoft.com/office/powerpoint/2010/main" val="10158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353985" y="1170436"/>
            <a:ext cx="6472067" cy="3416320"/>
          </a:xfrm>
          <a:prstGeom prst="rect">
            <a:avLst/>
          </a:prstGeom>
          <a:noFill/>
        </p:spPr>
        <p:txBody>
          <a:bodyPr wrap="square" rtlCol="0">
            <a:spAutoFit/>
          </a:bodyPr>
          <a:lstStyle/>
          <a:p>
            <a:pPr fontAlgn="base"/>
            <a:r>
              <a:rPr lang="en-US" dirty="0"/>
              <a:t>“Mordecai’s response to Esther’s hesitation was to the point. He replied to her thus:</a:t>
            </a:r>
          </a:p>
          <a:p>
            <a:pPr fontAlgn="base"/>
            <a:endParaRPr lang="en-US" dirty="0"/>
          </a:p>
          <a:p>
            <a:pPr fontAlgn="base"/>
            <a:r>
              <a:rPr lang="en-US" i="1" dirty="0"/>
              <a:t>“Think not … that thou shalt escape in the king’s house, more than all the Jews.</a:t>
            </a:r>
          </a:p>
          <a:p>
            <a:pPr fontAlgn="base"/>
            <a:endParaRPr lang="en-US" i="1" dirty="0"/>
          </a:p>
          <a:p>
            <a:pPr fontAlgn="base"/>
            <a:r>
              <a:rPr lang="en-US" i="1" dirty="0"/>
              <a:t>“For if thou altogether </a:t>
            </a:r>
            <a:r>
              <a:rPr lang="en-US" i="1" dirty="0" err="1"/>
              <a:t>holdest</a:t>
            </a:r>
            <a:r>
              <a:rPr lang="en-US" i="1" dirty="0"/>
              <a:t> thy peace at this time, … thou and thy father’s house shall be destroyed.”</a:t>
            </a:r>
            <a:r>
              <a:rPr lang="en-US" i="1" baseline="30000" dirty="0"/>
              <a:t> </a:t>
            </a:r>
          </a:p>
          <a:p>
            <a:pPr fontAlgn="base"/>
            <a:endParaRPr lang="en-US" i="1" dirty="0"/>
          </a:p>
          <a:p>
            <a:pPr fontAlgn="base"/>
            <a:r>
              <a:rPr lang="en-US" i="1" dirty="0"/>
              <a:t>And then he added this searching question: “Who </a:t>
            </a:r>
            <a:r>
              <a:rPr lang="en-US" i="1" dirty="0" err="1"/>
              <a:t>knoweth</a:t>
            </a:r>
            <a:r>
              <a:rPr lang="en-US" i="1" dirty="0"/>
              <a:t> whether thou art come to the kingdom for such a time as this?”</a:t>
            </a:r>
            <a:r>
              <a:rPr lang="en-US" i="1" baseline="30000" dirty="0"/>
              <a:t> </a:t>
            </a:r>
            <a:endParaRPr lang="en-US" i="1" dirty="0"/>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sp>
        <p:nvSpPr>
          <p:cNvPr id="235" name="Rectangle 234"/>
          <p:cNvSpPr/>
          <p:nvPr/>
        </p:nvSpPr>
        <p:spPr>
          <a:xfrm>
            <a:off x="14249" y="6456151"/>
            <a:ext cx="1188787" cy="369332"/>
          </a:xfrm>
          <a:prstGeom prst="rect">
            <a:avLst/>
          </a:prstGeom>
        </p:spPr>
        <p:txBody>
          <a:bodyPr wrap="none">
            <a:spAutoFit/>
          </a:bodyPr>
          <a:lstStyle/>
          <a:p>
            <a:r>
              <a:rPr lang="en-US" b="1" dirty="0">
                <a:solidFill>
                  <a:srgbClr val="0091BC"/>
                </a:solidFill>
                <a:latin typeface="Calibri" panose="020F0502020204030204" pitchFamily="34" charset="0"/>
              </a:rPr>
              <a:t>Esther 3–5</a:t>
            </a:r>
            <a:endParaRPr lang="en-US" dirty="0"/>
          </a:p>
        </p:txBody>
      </p:sp>
      <p:pic>
        <p:nvPicPr>
          <p:cNvPr id="7169" name="Picture 7168">
            <a:extLst>
              <a:ext uri="{FF2B5EF4-FFF2-40B4-BE49-F238E27FC236}">
                <a16:creationId xmlns:a16="http://schemas.microsoft.com/office/drawing/2014/main" id="{035B0C12-DB2E-2296-6624-9D01532FA481}"/>
              </a:ext>
            </a:extLst>
          </p:cNvPr>
          <p:cNvPicPr>
            <a:picLocks noChangeAspect="1"/>
          </p:cNvPicPr>
          <p:nvPr/>
        </p:nvPicPr>
        <p:blipFill>
          <a:blip r:embed="rId3"/>
          <a:stretch>
            <a:fillRect/>
          </a:stretch>
        </p:blipFill>
        <p:spPr>
          <a:xfrm>
            <a:off x="7225822" y="731025"/>
            <a:ext cx="3913868" cy="3928445"/>
          </a:xfrm>
          <a:prstGeom prst="rect">
            <a:avLst/>
          </a:prstGeom>
        </p:spPr>
      </p:pic>
    </p:spTree>
    <p:extLst>
      <p:ext uri="{BB962C8B-B14F-4D97-AF65-F5344CB8AC3E}">
        <p14:creationId xmlns:p14="http://schemas.microsoft.com/office/powerpoint/2010/main" val="358116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72/19696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400000">
            <a:off x="5385614" y="3236406"/>
            <a:ext cx="910318" cy="6128345"/>
            <a:chOff x="80282" y="413657"/>
            <a:chExt cx="910318" cy="6128345"/>
          </a:xfrm>
        </p:grpSpPr>
        <p:grpSp>
          <p:nvGrpSpPr>
            <p:cNvPr id="6" name="Group 5"/>
            <p:cNvGrpSpPr/>
            <p:nvPr/>
          </p:nvGrpSpPr>
          <p:grpSpPr>
            <a:xfrm>
              <a:off x="87086" y="413657"/>
              <a:ext cx="903514" cy="1038248"/>
              <a:chOff x="5671457" y="2405743"/>
              <a:chExt cx="2481943" cy="2852057"/>
            </a:xfrm>
          </p:grpSpPr>
          <p:sp>
            <p:nvSpPr>
              <p:cNvPr id="7" name="Quad Arrow 6"/>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705601" y="2710543"/>
                <a:ext cx="435428" cy="435428"/>
                <a:chOff x="6281057" y="794657"/>
                <a:chExt cx="947057" cy="947057"/>
              </a:xfrm>
            </p:grpSpPr>
            <p:sp>
              <p:nvSpPr>
                <p:cNvPr id="37" name="Oval 3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Up Arrow 3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Up Arrow 3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Up Arrow 3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Up Arrow 4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694716" y="4430486"/>
                <a:ext cx="435428" cy="435428"/>
                <a:chOff x="6281057" y="794657"/>
                <a:chExt cx="947057" cy="947057"/>
              </a:xfrm>
            </p:grpSpPr>
            <p:sp>
              <p:nvSpPr>
                <p:cNvPr id="31" name="Oval 3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Up Arrow 3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5932714" y="3603171"/>
                <a:ext cx="435428" cy="435428"/>
                <a:chOff x="6281057" y="794657"/>
                <a:chExt cx="947057" cy="947057"/>
              </a:xfrm>
            </p:grpSpPr>
            <p:sp>
              <p:nvSpPr>
                <p:cNvPr id="25" name="Oval 2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Up Arrow 2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Up Arrow 2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Up Arrow 2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Up Arrow 2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402286" y="3603172"/>
                <a:ext cx="435428" cy="435428"/>
                <a:chOff x="6281057" y="794657"/>
                <a:chExt cx="947057" cy="947057"/>
              </a:xfrm>
            </p:grpSpPr>
            <p:sp>
              <p:nvSpPr>
                <p:cNvPr id="19" name="Oval 1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Up Arrow 1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Up Arrow 2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Up Arrow 2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Up Arrow 2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6578599" y="3497943"/>
                <a:ext cx="693059" cy="693059"/>
                <a:chOff x="6281057" y="794657"/>
                <a:chExt cx="947057" cy="947057"/>
              </a:xfrm>
            </p:grpSpPr>
            <p:sp>
              <p:nvSpPr>
                <p:cNvPr id="13" name="Oval 1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Up Arrow 1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Up Arrow 1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Up Arrow 1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Up Arrow 1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87086" y="1443978"/>
              <a:ext cx="903514" cy="1038248"/>
              <a:chOff x="5671457" y="2405743"/>
              <a:chExt cx="2481943" cy="2852057"/>
            </a:xfrm>
          </p:grpSpPr>
          <p:sp>
            <p:nvSpPr>
              <p:cNvPr id="44" name="Quad Arrow 43"/>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6705601" y="2710543"/>
                <a:ext cx="435428" cy="435428"/>
                <a:chOff x="6281057" y="794657"/>
                <a:chExt cx="947057" cy="947057"/>
              </a:xfrm>
            </p:grpSpPr>
            <p:sp>
              <p:nvSpPr>
                <p:cNvPr id="74" name="Oval 7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Up Arrow 7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Up Arrow 7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Up Arrow 7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694716" y="4430486"/>
                <a:ext cx="435428" cy="435428"/>
                <a:chOff x="6281057" y="794657"/>
                <a:chExt cx="947057" cy="947057"/>
              </a:xfrm>
            </p:grpSpPr>
            <p:sp>
              <p:nvSpPr>
                <p:cNvPr id="68" name="Oval 6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Up Arrow 6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Left-Right-Up Arrow 6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Left-Right-Up Arrow 7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Up Arrow 7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32714" y="3603171"/>
                <a:ext cx="435428" cy="435428"/>
                <a:chOff x="6281057" y="794657"/>
                <a:chExt cx="947057" cy="947057"/>
              </a:xfrm>
            </p:grpSpPr>
            <p:sp>
              <p:nvSpPr>
                <p:cNvPr id="62" name="Oval 6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Up Arrow 6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Up Arrow 6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eft-Right-Up Arrow 6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Left-Right-Up Arrow 6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7402286" y="3603172"/>
                <a:ext cx="435428" cy="435428"/>
                <a:chOff x="6281057" y="794657"/>
                <a:chExt cx="947057" cy="947057"/>
              </a:xfrm>
            </p:grpSpPr>
            <p:sp>
              <p:nvSpPr>
                <p:cNvPr id="56" name="Oval 5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Right-Up Arrow 5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Right-Up Arrow 5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Up Arrow 5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Left-Right-Up Arrow 5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578599" y="3497943"/>
                <a:ext cx="693059" cy="693059"/>
                <a:chOff x="6281057" y="794657"/>
                <a:chExt cx="947057" cy="947057"/>
              </a:xfrm>
            </p:grpSpPr>
            <p:sp>
              <p:nvSpPr>
                <p:cNvPr id="50" name="Oval 4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eft-Right-Up Arrow 5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Left-Right-Up Arrow 5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Up Arrow 5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eft-Right-Up Arrow 5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5385" y="2458922"/>
              <a:ext cx="903514" cy="1038248"/>
              <a:chOff x="5671457" y="2405743"/>
              <a:chExt cx="2481943" cy="2852057"/>
            </a:xfrm>
          </p:grpSpPr>
          <p:sp>
            <p:nvSpPr>
              <p:cNvPr id="81" name="Quad Arrow 80"/>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705601" y="2710543"/>
                <a:ext cx="435428" cy="435428"/>
                <a:chOff x="6281057" y="794657"/>
                <a:chExt cx="947057" cy="947057"/>
              </a:xfrm>
            </p:grpSpPr>
            <p:sp>
              <p:nvSpPr>
                <p:cNvPr id="111" name="Oval 11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11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11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eft-Right-Up Arrow 11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Left-Right-Up Arrow 11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694716" y="4430486"/>
                <a:ext cx="435428" cy="435428"/>
                <a:chOff x="6281057" y="794657"/>
                <a:chExt cx="947057" cy="947057"/>
              </a:xfrm>
            </p:grpSpPr>
            <p:sp>
              <p:nvSpPr>
                <p:cNvPr id="105" name="Oval 10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Up Arrow 10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10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5932714" y="3603171"/>
                <a:ext cx="435428" cy="435428"/>
                <a:chOff x="6281057" y="794657"/>
                <a:chExt cx="947057" cy="947057"/>
              </a:xfrm>
            </p:grpSpPr>
            <p:sp>
              <p:nvSpPr>
                <p:cNvPr id="99" name="Oval 9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Up Arrow 9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eft-Right-Up Arrow 10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Up Arrow 10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eft-Right-Up Arrow 10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402286" y="3603172"/>
                <a:ext cx="435428" cy="435428"/>
                <a:chOff x="6281057" y="794657"/>
                <a:chExt cx="947057" cy="947057"/>
              </a:xfrm>
            </p:grpSpPr>
            <p:sp>
              <p:nvSpPr>
                <p:cNvPr id="93" name="Oval 9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Up Arrow 9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Up Arrow 9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eft-Right-Up Arrow 9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Right-Up Arrow 9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6578599" y="3497943"/>
                <a:ext cx="693059" cy="693059"/>
                <a:chOff x="6281057" y="794657"/>
                <a:chExt cx="947057" cy="947057"/>
              </a:xfrm>
            </p:grpSpPr>
            <p:sp>
              <p:nvSpPr>
                <p:cNvPr id="87" name="Oval 8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Left-Right-Up Arrow 8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eft-Right-Up Arrow 8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Up Arrow 8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Right-Up Arrow 9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83684" y="3473866"/>
              <a:ext cx="903514" cy="1038248"/>
              <a:chOff x="5671457" y="2405743"/>
              <a:chExt cx="2481943" cy="2852057"/>
            </a:xfrm>
          </p:grpSpPr>
          <p:sp>
            <p:nvSpPr>
              <p:cNvPr id="118" name="Quad Arrow 117"/>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6705601" y="2710543"/>
                <a:ext cx="435428" cy="435428"/>
                <a:chOff x="6281057" y="794657"/>
                <a:chExt cx="947057" cy="947057"/>
              </a:xfrm>
            </p:grpSpPr>
            <p:sp>
              <p:nvSpPr>
                <p:cNvPr id="148" name="Oval 14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eft-Right-Up Arrow 15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94716" y="4430486"/>
                <a:ext cx="435428" cy="435428"/>
                <a:chOff x="6281057" y="794657"/>
                <a:chExt cx="947057" cy="947057"/>
              </a:xfrm>
            </p:grpSpPr>
            <p:sp>
              <p:nvSpPr>
                <p:cNvPr id="142" name="Oval 14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Up Arrow 14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Up Arrow 14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Right-Up Arrow 14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5932714" y="3603171"/>
                <a:ext cx="435428" cy="435428"/>
                <a:chOff x="6281057" y="794657"/>
                <a:chExt cx="947057" cy="947057"/>
              </a:xfrm>
            </p:grpSpPr>
            <p:sp>
              <p:nvSpPr>
                <p:cNvPr id="136" name="Oval 13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Up Arrow 13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Up Arrow 13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7402286" y="3603172"/>
                <a:ext cx="435428" cy="435428"/>
                <a:chOff x="6281057" y="794657"/>
                <a:chExt cx="947057" cy="947057"/>
              </a:xfrm>
            </p:grpSpPr>
            <p:sp>
              <p:nvSpPr>
                <p:cNvPr id="130" name="Oval 12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Left-Right-Up Arrow 13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Up Arrow 13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Up Arrow 13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Up Arrow 13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578599" y="3497943"/>
                <a:ext cx="693059" cy="693059"/>
                <a:chOff x="6281057" y="794657"/>
                <a:chExt cx="947057" cy="947057"/>
              </a:xfrm>
            </p:grpSpPr>
            <p:sp>
              <p:nvSpPr>
                <p:cNvPr id="124" name="Oval 12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Left-Right-Up Arrow 12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Left-Right-Up Arrow 12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Left-Right-Up Arrow 12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Left-Right-Up Arrow 12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a:off x="81983" y="4488810"/>
              <a:ext cx="903514" cy="1038248"/>
              <a:chOff x="5671457" y="2405743"/>
              <a:chExt cx="2481943" cy="2852057"/>
            </a:xfrm>
          </p:grpSpPr>
          <p:sp>
            <p:nvSpPr>
              <p:cNvPr id="155" name="Quad Arrow 154"/>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p:cNvGrpSpPr/>
              <p:nvPr/>
            </p:nvGrpSpPr>
            <p:grpSpPr>
              <a:xfrm>
                <a:off x="6705601" y="2710543"/>
                <a:ext cx="435428" cy="435428"/>
                <a:chOff x="6281057" y="794657"/>
                <a:chExt cx="947057" cy="947057"/>
              </a:xfrm>
            </p:grpSpPr>
            <p:sp>
              <p:nvSpPr>
                <p:cNvPr id="185" name="Oval 184"/>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6694716" y="4430486"/>
                <a:ext cx="435428" cy="435428"/>
                <a:chOff x="6281057" y="794657"/>
                <a:chExt cx="947057" cy="947057"/>
              </a:xfrm>
            </p:grpSpPr>
            <p:sp>
              <p:nvSpPr>
                <p:cNvPr id="179" name="Oval 178"/>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Left-Right-Up Arrow 179"/>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Left-Right-Up Arrow 180"/>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Up Arrow 181"/>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Left-Right-Up Arrow 182"/>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5932714" y="3603171"/>
                <a:ext cx="435428" cy="435428"/>
                <a:chOff x="6281057" y="794657"/>
                <a:chExt cx="947057" cy="947057"/>
              </a:xfrm>
            </p:grpSpPr>
            <p:sp>
              <p:nvSpPr>
                <p:cNvPr id="173" name="Oval 172"/>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Left-Right-Up Arrow 173"/>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Left-Right-Up Arrow 174"/>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Left-Right-Up Arrow 175"/>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Left-Right-Up Arrow 176"/>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7402286" y="3603172"/>
                <a:ext cx="435428" cy="435428"/>
                <a:chOff x="6281057" y="794657"/>
                <a:chExt cx="947057" cy="947057"/>
              </a:xfrm>
            </p:grpSpPr>
            <p:sp>
              <p:nvSpPr>
                <p:cNvPr id="167" name="Oval 166"/>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Up Arrow 167"/>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Left-Right-Up Arrow 168"/>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Up Arrow 169"/>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Up Arrow 170"/>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6578599" y="3497943"/>
                <a:ext cx="693059" cy="693059"/>
                <a:chOff x="6281057" y="794657"/>
                <a:chExt cx="947057" cy="947057"/>
              </a:xfrm>
            </p:grpSpPr>
            <p:sp>
              <p:nvSpPr>
                <p:cNvPr id="161" name="Oval 160"/>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Left-Right-Up Arrow 162"/>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Up Arrow 163"/>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80282" y="5503754"/>
              <a:ext cx="903514" cy="1038248"/>
              <a:chOff x="5671457" y="2405743"/>
              <a:chExt cx="2481943" cy="2852057"/>
            </a:xfrm>
          </p:grpSpPr>
          <p:sp>
            <p:nvSpPr>
              <p:cNvPr id="192" name="Quad Arrow 191"/>
              <p:cNvSpPr/>
              <p:nvPr/>
            </p:nvSpPr>
            <p:spPr>
              <a:xfrm>
                <a:off x="5671457" y="2405743"/>
                <a:ext cx="2481943" cy="2852057"/>
              </a:xfrm>
              <a:prstGeom prst="quadArrow">
                <a:avLst>
                  <a:gd name="adj1" fmla="val 40110"/>
                  <a:gd name="adj2" fmla="val 16194"/>
                  <a:gd name="adj3" fmla="val 18114"/>
                </a:avLst>
              </a:prstGeom>
              <a:solidFill>
                <a:srgbClr val="1A22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p:cNvGrpSpPr/>
              <p:nvPr/>
            </p:nvGrpSpPr>
            <p:grpSpPr>
              <a:xfrm>
                <a:off x="6705601" y="2710543"/>
                <a:ext cx="435428" cy="435428"/>
                <a:chOff x="6281057" y="794657"/>
                <a:chExt cx="947057" cy="947057"/>
              </a:xfrm>
            </p:grpSpPr>
            <p:sp>
              <p:nvSpPr>
                <p:cNvPr id="222" name="Oval 221"/>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Left-Right-Up Arrow 222"/>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Up Arrow 223"/>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Left-Right-Up Arrow 224"/>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Up Arrow 225"/>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694716" y="4430486"/>
                <a:ext cx="435428" cy="435428"/>
                <a:chOff x="6281057" y="794657"/>
                <a:chExt cx="947057" cy="947057"/>
              </a:xfrm>
            </p:grpSpPr>
            <p:sp>
              <p:nvSpPr>
                <p:cNvPr id="216" name="Oval 215"/>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Left-Right-Up Arrow 216"/>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Left-Right-Up Arrow 217"/>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Left-Right-Up Arrow 218"/>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Left-Right-Up Arrow 219"/>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5932714" y="3603171"/>
                <a:ext cx="435428" cy="435428"/>
                <a:chOff x="6281057" y="794657"/>
                <a:chExt cx="947057" cy="947057"/>
              </a:xfrm>
            </p:grpSpPr>
            <p:sp>
              <p:nvSpPr>
                <p:cNvPr id="210" name="Oval 209"/>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Left-Right-Up Arrow 210"/>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Left-Right-Up Arrow 211"/>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Left-Right-Up Arrow 212"/>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Left-Right-Up Arrow 213"/>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7402286" y="3603172"/>
                <a:ext cx="435428" cy="435428"/>
                <a:chOff x="6281057" y="794657"/>
                <a:chExt cx="947057" cy="947057"/>
              </a:xfrm>
            </p:grpSpPr>
            <p:sp>
              <p:nvSpPr>
                <p:cNvPr id="204" name="Oval 203"/>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eft-Right-Up Arrow 204"/>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Up Arrow 205"/>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Left-Right-Up Arrow 206"/>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Left-Right-Up Arrow 207"/>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6578599" y="3497943"/>
                <a:ext cx="693059" cy="693059"/>
                <a:chOff x="6281057" y="794657"/>
                <a:chExt cx="947057" cy="947057"/>
              </a:xfrm>
            </p:grpSpPr>
            <p:sp>
              <p:nvSpPr>
                <p:cNvPr id="198" name="Oval 197"/>
                <p:cNvSpPr/>
                <p:nvPr/>
              </p:nvSpPr>
              <p:spPr>
                <a:xfrm>
                  <a:off x="6281057" y="794657"/>
                  <a:ext cx="947057" cy="947057"/>
                </a:xfrm>
                <a:prstGeom prst="ellipse">
                  <a:avLst/>
                </a:prstGeom>
                <a:solidFill>
                  <a:srgbClr val="1A22B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Left-Right-Up Arrow 198"/>
                <p:cNvSpPr/>
                <p:nvPr/>
              </p:nvSpPr>
              <p:spPr>
                <a:xfrm>
                  <a:off x="6607628" y="854528"/>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Left-Right-Up Arrow 199"/>
                <p:cNvSpPr/>
                <p:nvPr/>
              </p:nvSpPr>
              <p:spPr>
                <a:xfrm flipH="1" flipV="1">
                  <a:off x="6629401" y="1475013"/>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eft-Right-Up Arrow 200"/>
                <p:cNvSpPr/>
                <p:nvPr/>
              </p:nvSpPr>
              <p:spPr>
                <a:xfrm rot="16200000">
                  <a:off x="6303958" y="1158200"/>
                  <a:ext cx="283031" cy="203645"/>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Up Arrow 201"/>
                <p:cNvSpPr/>
                <p:nvPr/>
              </p:nvSpPr>
              <p:spPr>
                <a:xfrm rot="5400000" flipH="1">
                  <a:off x="6902671" y="1147314"/>
                  <a:ext cx="283029" cy="203643"/>
                </a:xfrm>
                <a:prstGeom prst="leftRightUpArrow">
                  <a:avLst>
                    <a:gd name="adj1" fmla="val 50000"/>
                    <a:gd name="adj2" fmla="val 25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596744" y="1099458"/>
                  <a:ext cx="304800" cy="304800"/>
                </a:xfrm>
                <a:prstGeom prst="ellipse">
                  <a:avLst/>
                </a:prstGeom>
                <a:solidFill>
                  <a:srgbClr val="1A22B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5" name="TextBox 264"/>
          <p:cNvSpPr txBox="1"/>
          <p:nvPr/>
        </p:nvSpPr>
        <p:spPr>
          <a:xfrm>
            <a:off x="6054352" y="2051528"/>
            <a:ext cx="5730531" cy="2862322"/>
          </a:xfrm>
          <a:prstGeom prst="rect">
            <a:avLst/>
          </a:prstGeom>
          <a:noFill/>
        </p:spPr>
        <p:txBody>
          <a:bodyPr wrap="square" rtlCol="0">
            <a:spAutoFit/>
          </a:bodyPr>
          <a:lstStyle/>
          <a:p>
            <a:pPr fontAlgn="base"/>
            <a:r>
              <a:rPr lang="en-US" dirty="0"/>
              <a:t>“In response, Esther asked Mordecai to gather all the Jews he could and to ask them to fast three days for her and said that she and her handmaids would do the same. </a:t>
            </a:r>
          </a:p>
          <a:p>
            <a:pPr fontAlgn="base"/>
            <a:endParaRPr lang="en-US" dirty="0"/>
          </a:p>
          <a:p>
            <a:pPr fontAlgn="base"/>
            <a:r>
              <a:rPr lang="en-US" dirty="0"/>
              <a:t>“She declared, “I [will] go in unto the king, which is not according to the law: and if I perish, I perish.”</a:t>
            </a:r>
            <a:r>
              <a:rPr lang="en-US" baseline="30000" dirty="0"/>
              <a:t> </a:t>
            </a:r>
            <a:r>
              <a:rPr lang="en-US" dirty="0"/>
              <a:t>Esther had gathered her courage and would stand firm and immovable for that which was right.</a:t>
            </a:r>
          </a:p>
        </p:txBody>
      </p:sp>
      <p:sp>
        <p:nvSpPr>
          <p:cNvPr id="2" name="TextBox 1"/>
          <p:cNvSpPr txBox="1"/>
          <p:nvPr/>
        </p:nvSpPr>
        <p:spPr>
          <a:xfrm>
            <a:off x="11446291" y="6488356"/>
            <a:ext cx="653489" cy="369332"/>
          </a:xfrm>
          <a:prstGeom prst="rect">
            <a:avLst/>
          </a:prstGeom>
          <a:noFill/>
        </p:spPr>
        <p:txBody>
          <a:bodyPr wrap="square" rtlCol="0">
            <a:spAutoFit/>
          </a:bodyPr>
          <a:lstStyle/>
          <a:p>
            <a:pPr algn="r"/>
            <a:r>
              <a:rPr lang="en-US" dirty="0"/>
              <a:t>(1)</a:t>
            </a:r>
          </a:p>
        </p:txBody>
      </p:sp>
      <p:pic>
        <p:nvPicPr>
          <p:cNvPr id="8194" name="Picture 2" descr="http://www.historum.com/members/mithridates-albums-.%3A%3A+ancient+iranian+women+%3A%3A.-picture1373-478-b-c-esther-born-hadassah-wife-xerxes-great-shahbanu-persian-empire-she-persias-first-jewish-queen-heroine-biblical-book-esther-named-after-her-result-esthers-intervention-influence-jews-lived-persian-empire-2400-years-thereafter-esthers-husband-xerxes-ahasuerus-followed-footsteps-cyrus-great-showing-mercy-jews-persia-according-biblical-book-esther-king-xerxes-persia-held-one-hundred-eighty-day-feast-susa-display-vast-wealth-his-kingdom-splendor-glory-his-majesty-king-ordered-his-queen-vashti-appear-before-him-his-guests-wearing-her-crown-show-off-her-beauty-but-when-attendants-delivered-kings-command-queen-vashti-refused-come-furious-her-refusal-obey-king-asked-his-wise-men-seven-princes-persia-advice-according-law-they-advised-king-search-new-queen-king-followed-advice-then-began-searching-new-queen-means-beauty-contest-beautiful-young-women-were-gathered-palace-every-province-esther-advanced-role-mordecai-her-cousin-guardian-12-months-each-woman-underwent-beauty-treatments-harem-after-she-would-go-king-she-given-anything-she-wanted-take-her-harem-kings-palace-king-xerxes-chose-esther-his-wife-queen-name-esther-comes-persian-word-s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0195" y="757455"/>
            <a:ext cx="4810125" cy="3181350"/>
          </a:xfrm>
          <a:prstGeom prst="rect">
            <a:avLst/>
          </a:prstGeom>
          <a:noFill/>
          <a:extLst>
            <a:ext uri="{909E8E84-426E-40DD-AFC4-6F175D3DCCD1}">
              <a14:hiddenFill xmlns:a14="http://schemas.microsoft.com/office/drawing/2010/main">
                <a:solidFill>
                  <a:srgbClr val="FFFFFF"/>
                </a:solidFill>
              </a14:hiddenFill>
            </a:ext>
          </a:extLst>
        </p:spPr>
      </p:pic>
      <p:sp>
        <p:nvSpPr>
          <p:cNvPr id="232" name="Rectangle 231"/>
          <p:cNvSpPr/>
          <p:nvPr/>
        </p:nvSpPr>
        <p:spPr>
          <a:xfrm>
            <a:off x="14249" y="6456151"/>
            <a:ext cx="1188787" cy="369332"/>
          </a:xfrm>
          <a:prstGeom prst="rect">
            <a:avLst/>
          </a:prstGeom>
        </p:spPr>
        <p:txBody>
          <a:bodyPr wrap="none">
            <a:spAutoFit/>
          </a:bodyPr>
          <a:lstStyle/>
          <a:p>
            <a:r>
              <a:rPr lang="en-US" b="1" dirty="0">
                <a:solidFill>
                  <a:srgbClr val="0091BC"/>
                </a:solidFill>
                <a:latin typeface="Calibri" panose="020F0502020204030204" pitchFamily="34" charset="0"/>
              </a:rPr>
              <a:t>Esther 3–5</a:t>
            </a:r>
            <a:endParaRPr lang="en-US" dirty="0"/>
          </a:p>
        </p:txBody>
      </p:sp>
    </p:spTree>
    <p:extLst>
      <p:ext uri="{BB962C8B-B14F-4D97-AF65-F5344CB8AC3E}">
        <p14:creationId xmlns:p14="http://schemas.microsoft.com/office/powerpoint/2010/main" val="407546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2599</Words>
  <Application>Microsoft Office PowerPoint</Application>
  <PresentationFormat>Widescreen</PresentationFormat>
  <Paragraphs>144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Harrington</vt:lpstr>
      <vt:lpstr>Palatino</vt:lpstr>
      <vt:lpstr>Verdana</vt:lpstr>
      <vt:lpstr>Footlight MT Light</vt:lpstr>
      <vt:lpstr>Abadi</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24</cp:revision>
  <dcterms:created xsi:type="dcterms:W3CDTF">2016-02-10T04:54:29Z</dcterms:created>
  <dcterms:modified xsi:type="dcterms:W3CDTF">2025-11-10T16:31:30Z</dcterms:modified>
</cp:coreProperties>
</file>