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57" r:id="rId2"/>
    <p:sldId id="260" r:id="rId3"/>
    <p:sldId id="278" r:id="rId4"/>
    <p:sldId id="277" r:id="rId5"/>
    <p:sldId id="261" r:id="rId6"/>
    <p:sldId id="280" r:id="rId7"/>
    <p:sldId id="263" r:id="rId8"/>
    <p:sldId id="279" r:id="rId9"/>
    <p:sldId id="266" r:id="rId10"/>
    <p:sldId id="281" r:id="rId11"/>
    <p:sldId id="267" r:id="rId12"/>
    <p:sldId id="268" r:id="rId13"/>
    <p:sldId id="269" r:id="rId14"/>
    <p:sldId id="274" r:id="rId15"/>
    <p:sldId id="270" r:id="rId16"/>
    <p:sldId id="271" r:id="rId17"/>
    <p:sldId id="262" r:id="rId18"/>
    <p:sldId id="264" r:id="rId19"/>
    <p:sldId id="282" r:id="rId20"/>
    <p:sldId id="259" r:id="rId21"/>
    <p:sldId id="265" r:id="rId22"/>
    <p:sldId id="275" r:id="rId23"/>
    <p:sldId id="258" r:id="rId24"/>
  </p:sldIdLst>
  <p:sldSz cx="12192000" cy="6858000"/>
  <p:notesSz cx="6858000" cy="9144000"/>
  <p:embeddedFontLst>
    <p:embeddedFont>
      <p:font typeface="Abadi" panose="020B0604020202020204" charset="0"/>
      <p:regular r:id="rId25"/>
    </p:embeddedFont>
    <p:embeddedFont>
      <p:font typeface="Agency FB" panose="020B0503020202020204" pitchFamily="34" charset="0"/>
      <p:regular r:id="rId26"/>
      <p:bold r:id="rId27"/>
    </p:embeddedFont>
    <p:embeddedFont>
      <p:font typeface="AR ESSENCE" panose="020B0604020202020204" charset="0"/>
      <p:regular r:id="rId28"/>
    </p:embeddedFont>
    <p:embeddedFont>
      <p:font typeface="Georgia" panose="02040502050405020303" pitchFamily="18" charset="0"/>
      <p:regular r:id="rId29"/>
      <p:bold r:id="rId30"/>
      <p:italic r:id="rId31"/>
      <p:boldItalic r:id="rId32"/>
    </p:embeddedFont>
    <p:embeddedFont>
      <p:font typeface="Palatino" panose="020B060402020202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48" d="100"/>
          <a:sy n="48" d="100"/>
        </p:scale>
        <p:origin x="5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727938-BBF9-4CFE-AB64-6AC5248F221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241259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27938-BBF9-4CFE-AB64-6AC5248F221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49921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27938-BBF9-4CFE-AB64-6AC5248F221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377842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27938-BBF9-4CFE-AB64-6AC5248F221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168449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27938-BBF9-4CFE-AB64-6AC5248F221C}"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374099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727938-BBF9-4CFE-AB64-6AC5248F221C}"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343852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727938-BBF9-4CFE-AB64-6AC5248F221C}"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209764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727938-BBF9-4CFE-AB64-6AC5248F221C}"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20658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27938-BBF9-4CFE-AB64-6AC5248F221C}"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174211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27938-BBF9-4CFE-AB64-6AC5248F221C}"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11719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27938-BBF9-4CFE-AB64-6AC5248F221C}"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C6B5D-1885-401E-B75A-375C058280C1}" type="slidenum">
              <a:rPr lang="en-US" smtClean="0"/>
              <a:t>‹#›</a:t>
            </a:fld>
            <a:endParaRPr lang="en-US"/>
          </a:p>
        </p:txBody>
      </p:sp>
    </p:spTree>
    <p:extLst>
      <p:ext uri="{BB962C8B-B14F-4D97-AF65-F5344CB8AC3E}">
        <p14:creationId xmlns:p14="http://schemas.microsoft.com/office/powerpoint/2010/main" val="293270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27938-BBF9-4CFE-AB64-6AC5248F221C}" type="datetimeFigureOut">
              <a:rPr lang="en-US" smtClean="0"/>
              <a:t>11/12/2025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C6B5D-1885-401E-B75A-375C058280C1}" type="slidenum">
              <a:rPr lang="en-US" smtClean="0"/>
              <a:t>‹#›</a:t>
            </a:fld>
            <a:endParaRPr lang="en-US"/>
          </a:p>
        </p:txBody>
      </p:sp>
    </p:spTree>
    <p:extLst>
      <p:ext uri="{BB962C8B-B14F-4D97-AF65-F5344CB8AC3E}">
        <p14:creationId xmlns:p14="http://schemas.microsoft.com/office/powerpoint/2010/main" val="71858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5482762-F46A-4C2A-91B9-9561051DC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8389278" y="2449986"/>
            <a:ext cx="1843294" cy="3820186"/>
            <a:chOff x="1019649" y="1862860"/>
            <a:chExt cx="1303006" cy="2785339"/>
          </a:xfrm>
        </p:grpSpPr>
        <p:grpSp>
          <p:nvGrpSpPr>
            <p:cNvPr id="6" name="Group 5"/>
            <p:cNvGrpSpPr/>
            <p:nvPr/>
          </p:nvGrpSpPr>
          <p:grpSpPr>
            <a:xfrm>
              <a:off x="1019649" y="1862860"/>
              <a:ext cx="1303006" cy="2785339"/>
              <a:chOff x="1019649" y="1862860"/>
              <a:chExt cx="1303006" cy="2785339"/>
            </a:xfrm>
          </p:grpSpPr>
          <p:sp>
            <p:nvSpPr>
              <p:cNvPr id="35" name="Oval 34"/>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325345" y="4245915"/>
              <a:ext cx="760331" cy="217185"/>
              <a:chOff x="2971800" y="3950043"/>
              <a:chExt cx="2323070" cy="1002957"/>
            </a:xfrm>
          </p:grpSpPr>
          <p:sp>
            <p:nvSpPr>
              <p:cNvPr id="22" name="Curved Down Ribbon 21"/>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rved Down Ribbon 22"/>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971800" y="3962400"/>
                <a:ext cx="457200" cy="990600"/>
                <a:chOff x="2971800" y="3962400"/>
                <a:chExt cx="457200" cy="990600"/>
              </a:xfrm>
            </p:grpSpPr>
            <p:sp>
              <p:nvSpPr>
                <p:cNvPr id="33" name="Curved Down Ribbon 3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Diamond 24"/>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4359875" y="3958281"/>
                <a:ext cx="457200" cy="990600"/>
                <a:chOff x="2971800" y="3962400"/>
                <a:chExt cx="457200" cy="990600"/>
              </a:xfrm>
            </p:grpSpPr>
            <p:sp>
              <p:nvSpPr>
                <p:cNvPr id="31" name="Curved Down Ribbon 30"/>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37670" y="3950043"/>
                <a:ext cx="457200" cy="990600"/>
                <a:chOff x="2971800" y="3962400"/>
                <a:chExt cx="457200" cy="990600"/>
              </a:xfrm>
            </p:grpSpPr>
            <p:sp>
              <p:nvSpPr>
                <p:cNvPr id="29" name="Curved Down Ribbon 28"/>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1420374" y="2010137"/>
              <a:ext cx="533400" cy="108593"/>
              <a:chOff x="2971800" y="3950043"/>
              <a:chExt cx="2323070" cy="1002957"/>
            </a:xfrm>
          </p:grpSpPr>
          <p:sp>
            <p:nvSpPr>
              <p:cNvPr id="9" name="Curved Down Ribbon 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Ribbon 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971800" y="3962400"/>
                <a:ext cx="457200" cy="990600"/>
                <a:chOff x="2971800" y="3962400"/>
                <a:chExt cx="457200" cy="990600"/>
              </a:xfrm>
            </p:grpSpPr>
            <p:sp>
              <p:nvSpPr>
                <p:cNvPr id="20" name="Curved Down Ribbon 1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iamond 1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359875" y="3958281"/>
                <a:ext cx="457200" cy="990600"/>
                <a:chOff x="2971800" y="3962400"/>
                <a:chExt cx="457200" cy="990600"/>
              </a:xfrm>
            </p:grpSpPr>
            <p:sp>
              <p:nvSpPr>
                <p:cNvPr id="18" name="Curved Down Ribbon 1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837670" y="3950043"/>
                <a:ext cx="457200" cy="990600"/>
                <a:chOff x="2971800" y="3962400"/>
                <a:chExt cx="457200" cy="990600"/>
              </a:xfrm>
            </p:grpSpPr>
            <p:sp>
              <p:nvSpPr>
                <p:cNvPr id="16" name="Curved Down Ribbon 1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1" name="TextBox 50"/>
          <p:cNvSpPr txBox="1"/>
          <p:nvPr/>
        </p:nvSpPr>
        <p:spPr>
          <a:xfrm>
            <a:off x="76199" y="620483"/>
            <a:ext cx="12006943" cy="1754326"/>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I Know That My Redeemer Lives</a:t>
            </a:r>
          </a:p>
          <a:p>
            <a:pPr algn="ctr"/>
            <a:r>
              <a:rPr lang="en-US" sz="5400" dirty="0">
                <a:solidFill>
                  <a:schemeClr val="bg1"/>
                </a:solidFill>
                <a:latin typeface="AR ESSENCE" panose="02000000000000000000" pitchFamily="2" charset="0"/>
              </a:rPr>
              <a:t>Job 14-19</a:t>
            </a:r>
          </a:p>
        </p:txBody>
      </p:sp>
      <p:sp>
        <p:nvSpPr>
          <p:cNvPr id="2" name="Rectangle 1"/>
          <p:cNvSpPr/>
          <p:nvPr/>
        </p:nvSpPr>
        <p:spPr>
          <a:xfrm>
            <a:off x="1589894" y="3737616"/>
            <a:ext cx="6419281" cy="1200329"/>
          </a:xfrm>
          <a:prstGeom prst="rect">
            <a:avLst/>
          </a:prstGeom>
        </p:spPr>
        <p:txBody>
          <a:bodyPr wrap="square">
            <a:spAutoFit/>
          </a:bodyPr>
          <a:lstStyle/>
          <a:p>
            <a:r>
              <a:rPr lang="en-US" i="1" dirty="0">
                <a:solidFill>
                  <a:srgbClr val="FFFF00"/>
                </a:solidFill>
                <a:latin typeface="Palatino"/>
              </a:rPr>
              <a:t>But they that wait upon the </a:t>
            </a:r>
            <a:r>
              <a:rPr lang="en-US" i="1" cap="small" dirty="0">
                <a:solidFill>
                  <a:srgbClr val="FFFF00"/>
                </a:solidFill>
                <a:latin typeface="Palatino"/>
              </a:rPr>
              <a:t>Lord</a:t>
            </a:r>
            <a:r>
              <a:rPr lang="en-US" i="1" dirty="0">
                <a:solidFill>
                  <a:srgbClr val="FFFF00"/>
                </a:solidFill>
                <a:latin typeface="Palatino"/>
              </a:rPr>
              <a:t> shall renew their strength; they shall mount up with wings as eagles; they shall run, and not be weary; and they shall walk, and not faint.</a:t>
            </a:r>
          </a:p>
          <a:p>
            <a:r>
              <a:rPr lang="en-US" i="1" dirty="0">
                <a:solidFill>
                  <a:srgbClr val="FFFF00"/>
                </a:solidFill>
                <a:latin typeface="Palatino"/>
              </a:rPr>
              <a:t>Isaiah 40:31</a:t>
            </a:r>
            <a:endParaRPr lang="en-US" i="1" dirty="0">
              <a:solidFill>
                <a:srgbClr val="FFFF00"/>
              </a:solidFill>
            </a:endParaRPr>
          </a:p>
        </p:txBody>
      </p:sp>
    </p:spTree>
    <p:extLst>
      <p:ext uri="{BB962C8B-B14F-4D97-AF65-F5344CB8AC3E}">
        <p14:creationId xmlns:p14="http://schemas.microsoft.com/office/powerpoint/2010/main" val="180894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F60B2-CD9F-ACBD-C6FA-A9D6BF37CAB2}"/>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40473530-5529-F22F-7B38-0C353608D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4A8590-C443-DA0F-AB6B-A6241BC98880}"/>
              </a:ext>
            </a:extLst>
          </p:cNvPr>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grpSp>
        <p:nvGrpSpPr>
          <p:cNvPr id="22" name="Group 21">
            <a:extLst>
              <a:ext uri="{FF2B5EF4-FFF2-40B4-BE49-F238E27FC236}">
                <a16:creationId xmlns:a16="http://schemas.microsoft.com/office/drawing/2014/main" id="{F44C787C-7130-40AC-ED1A-D99EB0F215DA}"/>
              </a:ext>
            </a:extLst>
          </p:cNvPr>
          <p:cNvGrpSpPr/>
          <p:nvPr/>
        </p:nvGrpSpPr>
        <p:grpSpPr>
          <a:xfrm>
            <a:off x="258352" y="1277558"/>
            <a:ext cx="2749826" cy="4101415"/>
            <a:chOff x="298175" y="737282"/>
            <a:chExt cx="2749826" cy="4101415"/>
          </a:xfrm>
        </p:grpSpPr>
        <p:sp>
          <p:nvSpPr>
            <p:cNvPr id="7" name="TextBox 6">
              <a:extLst>
                <a:ext uri="{FF2B5EF4-FFF2-40B4-BE49-F238E27FC236}">
                  <a16:creationId xmlns:a16="http://schemas.microsoft.com/office/drawing/2014/main" id="{15E2D005-9E83-0216-7508-5E5F736A69CA}"/>
                </a:ext>
              </a:extLst>
            </p:cNvPr>
            <p:cNvSpPr txBox="1"/>
            <p:nvPr/>
          </p:nvSpPr>
          <p:spPr>
            <a:xfrm>
              <a:off x="298175" y="737282"/>
              <a:ext cx="2749826" cy="369332"/>
            </a:xfrm>
            <a:prstGeom prst="rect">
              <a:avLst/>
            </a:prstGeom>
            <a:solidFill>
              <a:schemeClr val="accent5">
                <a:lumMod val="75000"/>
              </a:schemeClr>
            </a:solidFill>
          </p:spPr>
          <p:txBody>
            <a:bodyPr wrap="square">
              <a:spAutoFit/>
            </a:bodyPr>
            <a:lstStyle/>
            <a:p>
              <a:pPr algn="ctr"/>
              <a:r>
                <a:rPr lang="en-US" b="0" i="0" u="none" strike="noStrike" dirty="0">
                  <a:solidFill>
                    <a:schemeClr val="bg1"/>
                  </a:solidFill>
                  <a:effectLst/>
                </a:rPr>
                <a:t>1 Corinthians 15:20–22</a:t>
              </a:r>
              <a:endParaRPr lang="en-US" dirty="0">
                <a:solidFill>
                  <a:schemeClr val="bg1"/>
                </a:solidFill>
              </a:endParaRPr>
            </a:p>
          </p:txBody>
        </p:sp>
        <p:pic>
          <p:nvPicPr>
            <p:cNvPr id="15" name="Picture 14">
              <a:extLst>
                <a:ext uri="{FF2B5EF4-FFF2-40B4-BE49-F238E27FC236}">
                  <a16:creationId xmlns:a16="http://schemas.microsoft.com/office/drawing/2014/main" id="{115E16C2-D39E-1A67-564C-E5AD1465E453}"/>
                </a:ext>
              </a:extLst>
            </p:cNvPr>
            <p:cNvPicPr>
              <a:picLocks noChangeAspect="1"/>
            </p:cNvPicPr>
            <p:nvPr/>
          </p:nvPicPr>
          <p:blipFill>
            <a:blip r:embed="rId3"/>
            <a:stretch>
              <a:fillRect/>
            </a:stretch>
          </p:blipFill>
          <p:spPr>
            <a:xfrm>
              <a:off x="516814" y="1427313"/>
              <a:ext cx="1939808" cy="3411384"/>
            </a:xfrm>
            <a:prstGeom prst="rect">
              <a:avLst/>
            </a:prstGeom>
          </p:spPr>
        </p:pic>
      </p:grpSp>
      <p:grpSp>
        <p:nvGrpSpPr>
          <p:cNvPr id="23" name="Group 22">
            <a:extLst>
              <a:ext uri="{FF2B5EF4-FFF2-40B4-BE49-F238E27FC236}">
                <a16:creationId xmlns:a16="http://schemas.microsoft.com/office/drawing/2014/main" id="{3F595EC0-9781-DE49-228A-A9890872C9AF}"/>
              </a:ext>
            </a:extLst>
          </p:cNvPr>
          <p:cNvGrpSpPr/>
          <p:nvPr/>
        </p:nvGrpSpPr>
        <p:grpSpPr>
          <a:xfrm>
            <a:off x="2745545" y="3299248"/>
            <a:ext cx="2029108" cy="3260610"/>
            <a:chOff x="3349618" y="2565346"/>
            <a:chExt cx="2029108" cy="3260610"/>
          </a:xfrm>
        </p:grpSpPr>
        <p:sp>
          <p:nvSpPr>
            <p:cNvPr id="9" name="TextBox 8">
              <a:extLst>
                <a:ext uri="{FF2B5EF4-FFF2-40B4-BE49-F238E27FC236}">
                  <a16:creationId xmlns:a16="http://schemas.microsoft.com/office/drawing/2014/main" id="{07391064-CC15-9C9F-4BF2-6C6D134C366B}"/>
                </a:ext>
              </a:extLst>
            </p:cNvPr>
            <p:cNvSpPr txBox="1"/>
            <p:nvPr/>
          </p:nvSpPr>
          <p:spPr>
            <a:xfrm>
              <a:off x="3349618" y="5456624"/>
              <a:ext cx="1928192" cy="369332"/>
            </a:xfrm>
            <a:prstGeom prst="rect">
              <a:avLst/>
            </a:prstGeom>
            <a:solidFill>
              <a:schemeClr val="accent5">
                <a:lumMod val="75000"/>
              </a:schemeClr>
            </a:solidFill>
          </p:spPr>
          <p:txBody>
            <a:bodyPr wrap="square">
              <a:spAutoFit/>
            </a:bodyPr>
            <a:lstStyle/>
            <a:p>
              <a:pPr algn="ctr"/>
              <a:r>
                <a:rPr lang="en-US" b="0" i="0" u="none" strike="noStrike" dirty="0">
                  <a:solidFill>
                    <a:schemeClr val="bg1"/>
                  </a:solidFill>
                  <a:effectLst/>
                </a:rPr>
                <a:t>Mosiah 16:7–8</a:t>
              </a:r>
              <a:endParaRPr lang="en-US" dirty="0">
                <a:solidFill>
                  <a:schemeClr val="bg1"/>
                </a:solidFill>
              </a:endParaRPr>
            </a:p>
          </p:txBody>
        </p:sp>
        <p:pic>
          <p:nvPicPr>
            <p:cNvPr id="17" name="Picture 16">
              <a:extLst>
                <a:ext uri="{FF2B5EF4-FFF2-40B4-BE49-F238E27FC236}">
                  <a16:creationId xmlns:a16="http://schemas.microsoft.com/office/drawing/2014/main" id="{4B24D491-FE10-4317-57EE-59F50E18D51A}"/>
                </a:ext>
              </a:extLst>
            </p:cNvPr>
            <p:cNvPicPr>
              <a:picLocks noChangeAspect="1"/>
            </p:cNvPicPr>
            <p:nvPr/>
          </p:nvPicPr>
          <p:blipFill>
            <a:blip r:embed="rId4"/>
            <a:stretch>
              <a:fillRect/>
            </a:stretch>
          </p:blipFill>
          <p:spPr>
            <a:xfrm>
              <a:off x="3349618" y="2565346"/>
              <a:ext cx="2029108" cy="2581635"/>
            </a:xfrm>
            <a:prstGeom prst="rect">
              <a:avLst/>
            </a:prstGeom>
          </p:spPr>
        </p:pic>
      </p:grpSp>
      <p:grpSp>
        <p:nvGrpSpPr>
          <p:cNvPr id="24" name="Group 23">
            <a:extLst>
              <a:ext uri="{FF2B5EF4-FFF2-40B4-BE49-F238E27FC236}">
                <a16:creationId xmlns:a16="http://schemas.microsoft.com/office/drawing/2014/main" id="{14C7E81D-6D45-A1F2-D1EC-532CC4AD9A1B}"/>
              </a:ext>
            </a:extLst>
          </p:cNvPr>
          <p:cNvGrpSpPr/>
          <p:nvPr/>
        </p:nvGrpSpPr>
        <p:grpSpPr>
          <a:xfrm>
            <a:off x="5637620" y="3387969"/>
            <a:ext cx="3662306" cy="3185239"/>
            <a:chOff x="5132036" y="3429000"/>
            <a:chExt cx="3662306" cy="3185239"/>
          </a:xfrm>
        </p:grpSpPr>
        <p:sp>
          <p:nvSpPr>
            <p:cNvPr id="11" name="TextBox 10">
              <a:extLst>
                <a:ext uri="{FF2B5EF4-FFF2-40B4-BE49-F238E27FC236}">
                  <a16:creationId xmlns:a16="http://schemas.microsoft.com/office/drawing/2014/main" id="{275120F3-EC23-7C95-C194-9EDC1DB63401}"/>
                </a:ext>
              </a:extLst>
            </p:cNvPr>
            <p:cNvSpPr txBox="1"/>
            <p:nvPr/>
          </p:nvSpPr>
          <p:spPr>
            <a:xfrm>
              <a:off x="5999093" y="3429000"/>
              <a:ext cx="1928192" cy="369332"/>
            </a:xfrm>
            <a:prstGeom prst="rect">
              <a:avLst/>
            </a:prstGeom>
            <a:solidFill>
              <a:schemeClr val="accent5">
                <a:lumMod val="75000"/>
              </a:schemeClr>
            </a:solidFill>
          </p:spPr>
          <p:txBody>
            <a:bodyPr wrap="square">
              <a:spAutoFit/>
            </a:bodyPr>
            <a:lstStyle/>
            <a:p>
              <a:pPr algn="ctr"/>
              <a:r>
                <a:rPr lang="en-US" b="0" i="0" dirty="0">
                  <a:solidFill>
                    <a:schemeClr val="bg1"/>
                  </a:solidFill>
                  <a:effectLst/>
                </a:rPr>
                <a:t> </a:t>
              </a:r>
              <a:r>
                <a:rPr lang="en-US" b="0" i="0" u="none" strike="noStrike" dirty="0">
                  <a:solidFill>
                    <a:schemeClr val="bg1"/>
                  </a:solidFill>
                  <a:effectLst/>
                </a:rPr>
                <a:t>Alma 11:42–44</a:t>
              </a:r>
              <a:endParaRPr lang="en-US" dirty="0">
                <a:solidFill>
                  <a:schemeClr val="bg1"/>
                </a:solidFill>
              </a:endParaRPr>
            </a:p>
          </p:txBody>
        </p:sp>
        <p:pic>
          <p:nvPicPr>
            <p:cNvPr id="21" name="Picture 20">
              <a:extLst>
                <a:ext uri="{FF2B5EF4-FFF2-40B4-BE49-F238E27FC236}">
                  <a16:creationId xmlns:a16="http://schemas.microsoft.com/office/drawing/2014/main" id="{E87A1CEC-65D2-D10B-3225-7FA3F4208448}"/>
                </a:ext>
              </a:extLst>
            </p:cNvPr>
            <p:cNvPicPr>
              <a:picLocks noChangeAspect="1"/>
            </p:cNvPicPr>
            <p:nvPr/>
          </p:nvPicPr>
          <p:blipFill>
            <a:blip r:embed="rId5"/>
            <a:stretch>
              <a:fillRect/>
            </a:stretch>
          </p:blipFill>
          <p:spPr>
            <a:xfrm>
              <a:off x="5132036" y="3991139"/>
              <a:ext cx="3662306" cy="2623100"/>
            </a:xfrm>
            <a:prstGeom prst="rect">
              <a:avLst/>
            </a:prstGeom>
          </p:spPr>
        </p:pic>
      </p:grpSp>
      <p:grpSp>
        <p:nvGrpSpPr>
          <p:cNvPr id="27" name="Group 26">
            <a:extLst>
              <a:ext uri="{FF2B5EF4-FFF2-40B4-BE49-F238E27FC236}">
                <a16:creationId xmlns:a16="http://schemas.microsoft.com/office/drawing/2014/main" id="{46C50671-105B-02E4-D3E3-CCE75C845383}"/>
              </a:ext>
            </a:extLst>
          </p:cNvPr>
          <p:cNvGrpSpPr/>
          <p:nvPr/>
        </p:nvGrpSpPr>
        <p:grpSpPr>
          <a:xfrm>
            <a:off x="4398065" y="106422"/>
            <a:ext cx="2749827" cy="2996756"/>
            <a:chOff x="4398065" y="106422"/>
            <a:chExt cx="2749827" cy="2996756"/>
          </a:xfrm>
        </p:grpSpPr>
        <p:sp>
          <p:nvSpPr>
            <p:cNvPr id="3" name="TextBox 2">
              <a:extLst>
                <a:ext uri="{FF2B5EF4-FFF2-40B4-BE49-F238E27FC236}">
                  <a16:creationId xmlns:a16="http://schemas.microsoft.com/office/drawing/2014/main" id="{DE215C32-A28C-5301-5DB1-3B35FBB62463}"/>
                </a:ext>
              </a:extLst>
            </p:cNvPr>
            <p:cNvSpPr txBox="1"/>
            <p:nvPr/>
          </p:nvSpPr>
          <p:spPr>
            <a:xfrm>
              <a:off x="4808883" y="106422"/>
              <a:ext cx="1928192" cy="369332"/>
            </a:xfrm>
            <a:prstGeom prst="rect">
              <a:avLst/>
            </a:prstGeom>
            <a:solidFill>
              <a:schemeClr val="accent5">
                <a:lumMod val="75000"/>
              </a:schemeClr>
            </a:solidFill>
          </p:spPr>
          <p:txBody>
            <a:bodyPr wrap="square">
              <a:spAutoFit/>
            </a:bodyPr>
            <a:lstStyle/>
            <a:p>
              <a:pPr algn="ctr"/>
              <a:r>
                <a:rPr lang="en-US" b="0" i="0" u="none" strike="noStrike" dirty="0">
                  <a:solidFill>
                    <a:schemeClr val="bg1"/>
                  </a:solidFill>
                  <a:effectLst/>
                </a:rPr>
                <a:t>Helaman 14:17</a:t>
              </a:r>
              <a:endParaRPr lang="en-US" dirty="0">
                <a:solidFill>
                  <a:schemeClr val="bg1"/>
                </a:solidFill>
              </a:endParaRPr>
            </a:p>
          </p:txBody>
        </p:sp>
        <p:pic>
          <p:nvPicPr>
            <p:cNvPr id="26" name="Picture 25">
              <a:extLst>
                <a:ext uri="{FF2B5EF4-FFF2-40B4-BE49-F238E27FC236}">
                  <a16:creationId xmlns:a16="http://schemas.microsoft.com/office/drawing/2014/main" id="{B0598CDF-39C4-FA72-C0B4-A6245C2459BE}"/>
                </a:ext>
              </a:extLst>
            </p:cNvPr>
            <p:cNvPicPr>
              <a:picLocks noChangeAspect="1"/>
            </p:cNvPicPr>
            <p:nvPr/>
          </p:nvPicPr>
          <p:blipFill>
            <a:blip r:embed="rId6"/>
            <a:stretch>
              <a:fillRect/>
            </a:stretch>
          </p:blipFill>
          <p:spPr>
            <a:xfrm>
              <a:off x="4398065" y="616727"/>
              <a:ext cx="2749827" cy="2486451"/>
            </a:xfrm>
            <a:prstGeom prst="rect">
              <a:avLst/>
            </a:prstGeom>
          </p:spPr>
        </p:pic>
      </p:grpSp>
      <p:grpSp>
        <p:nvGrpSpPr>
          <p:cNvPr id="30" name="Group 29">
            <a:extLst>
              <a:ext uri="{FF2B5EF4-FFF2-40B4-BE49-F238E27FC236}">
                <a16:creationId xmlns:a16="http://schemas.microsoft.com/office/drawing/2014/main" id="{52B59F6F-CEF4-76EA-0C63-C2131324F351}"/>
              </a:ext>
            </a:extLst>
          </p:cNvPr>
          <p:cNvGrpSpPr/>
          <p:nvPr/>
        </p:nvGrpSpPr>
        <p:grpSpPr>
          <a:xfrm>
            <a:off x="9117495" y="737282"/>
            <a:ext cx="2675788" cy="3871206"/>
            <a:chOff x="9117495" y="737282"/>
            <a:chExt cx="2675788" cy="3871206"/>
          </a:xfrm>
        </p:grpSpPr>
        <p:sp>
          <p:nvSpPr>
            <p:cNvPr id="12" name="TextBox 11">
              <a:extLst>
                <a:ext uri="{FF2B5EF4-FFF2-40B4-BE49-F238E27FC236}">
                  <a16:creationId xmlns:a16="http://schemas.microsoft.com/office/drawing/2014/main" id="{6E9C4C84-669B-111A-EE1F-F25483E61F97}"/>
                </a:ext>
              </a:extLst>
            </p:cNvPr>
            <p:cNvSpPr txBox="1"/>
            <p:nvPr/>
          </p:nvSpPr>
          <p:spPr>
            <a:xfrm>
              <a:off x="9821034" y="4239156"/>
              <a:ext cx="1424611" cy="369332"/>
            </a:xfrm>
            <a:prstGeom prst="rect">
              <a:avLst/>
            </a:prstGeom>
            <a:solidFill>
              <a:schemeClr val="accent5">
                <a:lumMod val="75000"/>
              </a:schemeClr>
            </a:solidFill>
          </p:spPr>
          <p:txBody>
            <a:bodyPr wrap="square">
              <a:spAutoFit/>
            </a:bodyPr>
            <a:lstStyle/>
            <a:p>
              <a:pPr algn="ctr"/>
              <a:r>
                <a:rPr lang="en-US" b="0" i="0" u="none" strike="noStrike" dirty="0">
                  <a:solidFill>
                    <a:schemeClr val="bg1"/>
                  </a:solidFill>
                  <a:effectLst/>
                </a:rPr>
                <a:t>Moroni 7:41</a:t>
              </a:r>
              <a:endParaRPr lang="en-US" dirty="0">
                <a:solidFill>
                  <a:schemeClr val="bg1"/>
                </a:solidFill>
              </a:endParaRPr>
            </a:p>
          </p:txBody>
        </p:sp>
        <p:pic>
          <p:nvPicPr>
            <p:cNvPr id="29" name="Picture 28">
              <a:extLst>
                <a:ext uri="{FF2B5EF4-FFF2-40B4-BE49-F238E27FC236}">
                  <a16:creationId xmlns:a16="http://schemas.microsoft.com/office/drawing/2014/main" id="{560D787F-0C46-F161-B6E1-FEC670EF3932}"/>
                </a:ext>
              </a:extLst>
            </p:cNvPr>
            <p:cNvPicPr>
              <a:picLocks noChangeAspect="1"/>
            </p:cNvPicPr>
            <p:nvPr/>
          </p:nvPicPr>
          <p:blipFill>
            <a:blip r:embed="rId7"/>
            <a:stretch>
              <a:fillRect/>
            </a:stretch>
          </p:blipFill>
          <p:spPr>
            <a:xfrm>
              <a:off x="9117495" y="737282"/>
              <a:ext cx="2675788" cy="3282171"/>
            </a:xfrm>
            <a:prstGeom prst="rect">
              <a:avLst/>
            </a:prstGeom>
          </p:spPr>
        </p:pic>
      </p:grpSp>
      <p:sp>
        <p:nvSpPr>
          <p:cNvPr id="31" name="TextBox 30">
            <a:extLst>
              <a:ext uri="{FF2B5EF4-FFF2-40B4-BE49-F238E27FC236}">
                <a16:creationId xmlns:a16="http://schemas.microsoft.com/office/drawing/2014/main" id="{D65A850C-72B4-1644-9D28-E551EAE15E5D}"/>
              </a:ext>
            </a:extLst>
          </p:cNvPr>
          <p:cNvSpPr txBox="1"/>
          <p:nvPr/>
        </p:nvSpPr>
        <p:spPr>
          <a:xfrm>
            <a:off x="56890" y="-9093"/>
            <a:ext cx="3362171"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Resurrection</a:t>
            </a:r>
          </a:p>
        </p:txBody>
      </p:sp>
    </p:spTree>
    <p:extLst>
      <p:ext uri="{BB962C8B-B14F-4D97-AF65-F5344CB8AC3E}">
        <p14:creationId xmlns:p14="http://schemas.microsoft.com/office/powerpoint/2010/main" val="241675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18</a:t>
            </a:r>
          </a:p>
        </p:txBody>
      </p:sp>
      <p:sp>
        <p:nvSpPr>
          <p:cNvPr id="3" name="Rectangle 2"/>
          <p:cNvSpPr/>
          <p:nvPr/>
        </p:nvSpPr>
        <p:spPr>
          <a:xfrm>
            <a:off x="7251067" y="212635"/>
            <a:ext cx="4044462" cy="923330"/>
          </a:xfrm>
          <a:prstGeom prst="rect">
            <a:avLst/>
          </a:prstGeom>
        </p:spPr>
        <p:txBody>
          <a:bodyPr wrap="square">
            <a:spAutoFit/>
          </a:bodyPr>
          <a:lstStyle/>
          <a:p>
            <a:pPr fontAlgn="base"/>
            <a:r>
              <a:rPr lang="en-US" dirty="0">
                <a:solidFill>
                  <a:schemeClr val="bg1"/>
                </a:solidFill>
              </a:rPr>
              <a:t>He talked about the state of the wicked who do not know God, implying that Job was also wicked.</a:t>
            </a:r>
            <a:endParaRPr lang="en-US" b="0" i="1" dirty="0">
              <a:solidFill>
                <a:schemeClr val="bg1"/>
              </a:solidFill>
              <a:effectLst/>
              <a:latin typeface="Calibri" panose="020F0502020204030204" pitchFamily="34" charset="0"/>
            </a:endParaRPr>
          </a:p>
        </p:txBody>
      </p:sp>
      <p:sp>
        <p:nvSpPr>
          <p:cNvPr id="7" name="TextBox 6"/>
          <p:cNvSpPr txBox="1"/>
          <p:nvPr/>
        </p:nvSpPr>
        <p:spPr>
          <a:xfrm>
            <a:off x="56890" y="-9093"/>
            <a:ext cx="12006943" cy="830997"/>
          </a:xfrm>
          <a:prstGeom prst="rect">
            <a:avLst/>
          </a:prstGeom>
          <a:noFill/>
        </p:spPr>
        <p:txBody>
          <a:bodyPr wrap="square" rtlCol="0">
            <a:spAutoFit/>
          </a:bodyPr>
          <a:lstStyle/>
          <a:p>
            <a:pPr algn="ctr"/>
            <a:r>
              <a:rPr lang="en-US" sz="4800" dirty="0" err="1">
                <a:solidFill>
                  <a:schemeClr val="bg1"/>
                </a:solidFill>
                <a:latin typeface="AR ESSENCE" panose="02000000000000000000" pitchFamily="2" charset="0"/>
              </a:rPr>
              <a:t>Bildad</a:t>
            </a:r>
            <a:endParaRPr lang="en-US" sz="4800" dirty="0">
              <a:solidFill>
                <a:schemeClr val="bg1"/>
              </a:solidFill>
              <a:latin typeface="AR ESSENCE" panose="02000000000000000000" pitchFamily="2" charset="0"/>
            </a:endParaRPr>
          </a:p>
        </p:txBody>
      </p:sp>
      <p:sp>
        <p:nvSpPr>
          <p:cNvPr id="8" name="TextBox 7"/>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(2)</a:t>
            </a:r>
          </a:p>
        </p:txBody>
      </p:sp>
      <p:sp>
        <p:nvSpPr>
          <p:cNvPr id="10" name="Rectangle 9"/>
          <p:cNvSpPr/>
          <p:nvPr/>
        </p:nvSpPr>
        <p:spPr>
          <a:xfrm>
            <a:off x="406514" y="2675325"/>
            <a:ext cx="2708081" cy="1631216"/>
          </a:xfrm>
          <a:prstGeom prst="rect">
            <a:avLst/>
          </a:prstGeom>
        </p:spPr>
        <p:txBody>
          <a:bodyPr wrap="square">
            <a:spAutoFit/>
          </a:bodyPr>
          <a:lstStyle/>
          <a:p>
            <a:pPr fontAlgn="base"/>
            <a:r>
              <a:rPr lang="en-US" sz="2000" dirty="0">
                <a:solidFill>
                  <a:schemeClr val="bg1"/>
                </a:solidFill>
              </a:rPr>
              <a:t>1</a:t>
            </a:r>
            <a:r>
              <a:rPr lang="en-US" sz="2000" baseline="30000" dirty="0">
                <a:solidFill>
                  <a:schemeClr val="bg1"/>
                </a:solidFill>
              </a:rPr>
              <a:t>st</a:t>
            </a:r>
            <a:r>
              <a:rPr lang="en-US" sz="2000" dirty="0">
                <a:solidFill>
                  <a:schemeClr val="bg1"/>
                </a:solidFill>
              </a:rPr>
              <a:t> speech</a:t>
            </a:r>
          </a:p>
          <a:p>
            <a:pPr fontAlgn="base"/>
            <a:endParaRPr lang="en-US" sz="2000" dirty="0">
              <a:solidFill>
                <a:schemeClr val="bg1"/>
              </a:solidFill>
            </a:endParaRPr>
          </a:p>
          <a:p>
            <a:pPr fontAlgn="base"/>
            <a:r>
              <a:rPr lang="en-US" sz="2000" dirty="0" err="1">
                <a:solidFill>
                  <a:schemeClr val="bg1"/>
                </a:solidFill>
              </a:rPr>
              <a:t>Bildad</a:t>
            </a:r>
            <a:r>
              <a:rPr lang="en-US" sz="2000" dirty="0">
                <a:solidFill>
                  <a:schemeClr val="bg1"/>
                </a:solidFill>
              </a:rPr>
              <a:t> answers, and reproves Job for his justifying himself.</a:t>
            </a:r>
            <a:endParaRPr lang="en-US" sz="2000" b="0" i="1" dirty="0">
              <a:solidFill>
                <a:schemeClr val="bg1"/>
              </a:solidFill>
              <a:effectLst/>
              <a:latin typeface="Calibri" panose="020F0502020204030204" pitchFamily="34" charset="0"/>
            </a:endParaRPr>
          </a:p>
        </p:txBody>
      </p:sp>
      <p:sp>
        <p:nvSpPr>
          <p:cNvPr id="11" name="Rectangle 10"/>
          <p:cNvSpPr/>
          <p:nvPr/>
        </p:nvSpPr>
        <p:spPr>
          <a:xfrm>
            <a:off x="6001400" y="1900942"/>
            <a:ext cx="6062433" cy="2246769"/>
          </a:xfrm>
          <a:prstGeom prst="rect">
            <a:avLst/>
          </a:prstGeom>
        </p:spPr>
        <p:txBody>
          <a:bodyPr wrap="square">
            <a:spAutoFit/>
          </a:bodyPr>
          <a:lstStyle/>
          <a:p>
            <a:pPr fontAlgn="base"/>
            <a:r>
              <a:rPr lang="en-US" sz="2000" dirty="0">
                <a:solidFill>
                  <a:schemeClr val="bg1"/>
                </a:solidFill>
              </a:rPr>
              <a:t>2</a:t>
            </a:r>
            <a:r>
              <a:rPr lang="en-US" sz="2000" baseline="30000" dirty="0">
                <a:solidFill>
                  <a:schemeClr val="bg1"/>
                </a:solidFill>
              </a:rPr>
              <a:t>nd</a:t>
            </a:r>
            <a:r>
              <a:rPr lang="en-US" sz="2000" dirty="0">
                <a:solidFill>
                  <a:schemeClr val="bg1"/>
                </a:solidFill>
              </a:rPr>
              <a:t> speech</a:t>
            </a:r>
          </a:p>
          <a:p>
            <a:pPr fontAlgn="base"/>
            <a:endParaRPr lang="en-US" sz="2000" b="0" i="1" dirty="0">
              <a:solidFill>
                <a:schemeClr val="bg1"/>
              </a:solidFill>
              <a:effectLst/>
              <a:latin typeface="Calibri" panose="020F0502020204030204" pitchFamily="34" charset="0"/>
            </a:endParaRPr>
          </a:p>
          <a:p>
            <a:pPr fontAlgn="base"/>
            <a:r>
              <a:rPr lang="en-US" sz="2000" dirty="0" err="1">
                <a:solidFill>
                  <a:schemeClr val="bg1"/>
                </a:solidFill>
              </a:rPr>
              <a:t>Bildad</a:t>
            </a:r>
            <a:r>
              <a:rPr lang="en-US" sz="2000" dirty="0">
                <a:solidFill>
                  <a:schemeClr val="bg1"/>
                </a:solidFill>
              </a:rPr>
              <a:t>, in a speech of passionate invective, accuses Job of impatience and impiety, Job 18:1-4; shows the fearful end of the wicked and their posterity; and apparently applies the whole to Job, whom he threatens with the most ruinous end, </a:t>
            </a:r>
            <a:endParaRPr lang="en-US" sz="2000" b="0" i="1" dirty="0">
              <a:solidFill>
                <a:schemeClr val="bg1"/>
              </a:solidFill>
              <a:effectLst/>
              <a:latin typeface="Calibri" panose="020F0502020204030204" pitchFamily="34" charset="0"/>
            </a:endParaRPr>
          </a:p>
        </p:txBody>
      </p:sp>
      <p:sp>
        <p:nvSpPr>
          <p:cNvPr id="9" name="Rectangle 8"/>
          <p:cNvSpPr/>
          <p:nvPr/>
        </p:nvSpPr>
        <p:spPr>
          <a:xfrm>
            <a:off x="3114595" y="4221835"/>
            <a:ext cx="7688382" cy="2308324"/>
          </a:xfrm>
          <a:prstGeom prst="rect">
            <a:avLst/>
          </a:prstGeom>
        </p:spPr>
        <p:txBody>
          <a:bodyPr wrap="square">
            <a:spAutoFit/>
          </a:bodyPr>
          <a:lstStyle/>
          <a:p>
            <a:r>
              <a:rPr lang="en-US" dirty="0">
                <a:solidFill>
                  <a:schemeClr val="bg1"/>
                </a:solidFill>
                <a:latin typeface="Abadi" panose="020B0604020104020204" pitchFamily="34" charset="0"/>
              </a:rPr>
              <a:t>3</a:t>
            </a:r>
            <a:r>
              <a:rPr lang="en-US" baseline="30000" dirty="0">
                <a:solidFill>
                  <a:schemeClr val="bg1"/>
                </a:solidFill>
                <a:latin typeface="Abadi" panose="020B0604020104020204" pitchFamily="34" charset="0"/>
              </a:rPr>
              <a:t>rd</a:t>
            </a:r>
            <a:r>
              <a:rPr lang="en-US" dirty="0">
                <a:solidFill>
                  <a:schemeClr val="bg1"/>
                </a:solidFill>
                <a:latin typeface="Abadi" panose="020B0604020104020204" pitchFamily="34" charset="0"/>
              </a:rPr>
              <a:t> and final speech</a:t>
            </a:r>
          </a:p>
          <a:p>
            <a:endParaRPr lang="en-US" dirty="0">
              <a:solidFill>
                <a:schemeClr val="bg1"/>
              </a:solidFill>
              <a:latin typeface="Abadi" panose="020B0604020104020204" pitchFamily="34" charset="0"/>
            </a:endParaRPr>
          </a:p>
          <a:p>
            <a:r>
              <a:rPr lang="en-US" dirty="0" err="1">
                <a:solidFill>
                  <a:schemeClr val="bg1"/>
                </a:solidFill>
                <a:latin typeface="Abadi" panose="020B0604020104020204" pitchFamily="34" charset="0"/>
              </a:rPr>
              <a:t>Bildad</a:t>
            </a:r>
            <a:r>
              <a:rPr lang="en-US" dirty="0">
                <a:solidFill>
                  <a:schemeClr val="bg1"/>
                </a:solidFill>
                <a:latin typeface="Abadi" panose="020B0604020104020204" pitchFamily="34" charset="0"/>
              </a:rPr>
              <a:t>, the </a:t>
            </a:r>
            <a:r>
              <a:rPr lang="en-US" dirty="0" err="1">
                <a:solidFill>
                  <a:schemeClr val="bg1"/>
                </a:solidFill>
                <a:latin typeface="Abadi" panose="020B0604020104020204" pitchFamily="34" charset="0"/>
              </a:rPr>
              <a:t>Shuhite</a:t>
            </a:r>
            <a:r>
              <a:rPr lang="en-US" dirty="0">
                <a:solidFill>
                  <a:schemeClr val="bg1"/>
                </a:solidFill>
                <a:latin typeface="Abadi" panose="020B0604020104020204" pitchFamily="34" charset="0"/>
              </a:rPr>
              <a:t>, in an irregular speech, shows that God's dominion is supreme, his armies innumerable, and his providence extended over all, Job 25:1-3; that man cannot be justified before God; that even the heavenly bodies cannot be reputed pure in his sight; much less man, who is naturally weak and sinful, Job 25:4-6.</a:t>
            </a:r>
          </a:p>
          <a:p>
            <a:r>
              <a:rPr lang="en-US" dirty="0">
                <a:solidFill>
                  <a:schemeClr val="bg1"/>
                </a:solidFill>
                <a:latin typeface="Abadi" panose="020B0604020104020204" pitchFamily="34" charset="0"/>
              </a:rPr>
              <a:t>His third speech marked the silencing of the friends.</a:t>
            </a:r>
            <a:endParaRPr lang="en-US" dirty="0">
              <a:solidFill>
                <a:schemeClr val="bg1"/>
              </a:solidFill>
            </a:endParaRPr>
          </a:p>
        </p:txBody>
      </p:sp>
      <p:pic>
        <p:nvPicPr>
          <p:cNvPr id="2050" name="Picture 2" descr="https://encrypted-tbn2.gstatic.com/images?q=tbn:ANd9GcSbeuBkjrLr7LGKxuusrgzX_PhCWUV-P8IdGYcnBrFUDjKdHcP5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126" y="1030000"/>
            <a:ext cx="3116715" cy="233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19</a:t>
            </a:r>
          </a:p>
        </p:txBody>
      </p:sp>
      <p:sp>
        <p:nvSpPr>
          <p:cNvPr id="7" name="TextBox 6"/>
          <p:cNvSpPr txBox="1"/>
          <p:nvPr/>
        </p:nvSpPr>
        <p:spPr>
          <a:xfrm>
            <a:off x="56890" y="9311"/>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Job’s Complaints</a:t>
            </a:r>
          </a:p>
        </p:txBody>
      </p:sp>
      <p:sp>
        <p:nvSpPr>
          <p:cNvPr id="8" name="TextBox 7"/>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(3)</a:t>
            </a:r>
          </a:p>
        </p:txBody>
      </p:sp>
      <p:sp>
        <p:nvSpPr>
          <p:cNvPr id="10" name="Rectangle 9"/>
          <p:cNvSpPr/>
          <p:nvPr/>
        </p:nvSpPr>
        <p:spPr>
          <a:xfrm>
            <a:off x="225313" y="970329"/>
            <a:ext cx="3947201" cy="1631216"/>
          </a:xfrm>
          <a:prstGeom prst="rect">
            <a:avLst/>
          </a:prstGeom>
        </p:spPr>
        <p:txBody>
          <a:bodyPr wrap="square">
            <a:spAutoFit/>
          </a:bodyPr>
          <a:lstStyle/>
          <a:p>
            <a:pPr fontAlgn="base"/>
            <a:r>
              <a:rPr lang="en-US" sz="2000" dirty="0">
                <a:solidFill>
                  <a:schemeClr val="bg1"/>
                </a:solidFill>
              </a:rPr>
              <a:t> Not one of them seems to have been touched with a feeling of tenderness towards him, nor does a kind expression drop at any time from their lips! (3)</a:t>
            </a:r>
            <a:endParaRPr lang="en-US" sz="2000" b="0" i="1" dirty="0">
              <a:solidFill>
                <a:schemeClr val="bg1"/>
              </a:solidFill>
              <a:effectLst/>
              <a:latin typeface="Calibri" panose="020F0502020204030204" pitchFamily="34" charset="0"/>
            </a:endParaRPr>
          </a:p>
        </p:txBody>
      </p:sp>
      <p:sp>
        <p:nvSpPr>
          <p:cNvPr id="9" name="Rectangle 8"/>
          <p:cNvSpPr/>
          <p:nvPr/>
        </p:nvSpPr>
        <p:spPr>
          <a:xfrm>
            <a:off x="4273982" y="1874078"/>
            <a:ext cx="7688382" cy="4801314"/>
          </a:xfrm>
          <a:prstGeom prst="rect">
            <a:avLst/>
          </a:prstGeom>
        </p:spPr>
        <p:txBody>
          <a:bodyPr wrap="square">
            <a:spAutoFit/>
          </a:bodyPr>
          <a:lstStyle/>
          <a:p>
            <a:r>
              <a:rPr lang="en-US" dirty="0">
                <a:solidFill>
                  <a:schemeClr val="bg1"/>
                </a:solidFill>
                <a:latin typeface="Abadi" panose="020B0604020104020204" pitchFamily="34" charset="0"/>
              </a:rPr>
              <a:t>Verse 2—when Job was a man of influence and prosperous they claimed him as a friend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7—He complained of the violence and injustice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9—He had lost his respect and honor</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10—There is no more hope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11-13—His enemies are there to destroy him and what he has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14—His family abandon’s him</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17—His children are gone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Verse 20—”bone </a:t>
            </a:r>
            <a:r>
              <a:rPr lang="en-US" dirty="0" err="1">
                <a:solidFill>
                  <a:schemeClr val="bg1"/>
                </a:solidFill>
                <a:latin typeface="Abadi" panose="020B0604020104020204" pitchFamily="34" charset="0"/>
              </a:rPr>
              <a:t>cleaveth</a:t>
            </a:r>
            <a:r>
              <a:rPr lang="en-US" dirty="0">
                <a:solidFill>
                  <a:schemeClr val="bg1"/>
                </a:solidFill>
                <a:latin typeface="Abadi" panose="020B0604020104020204" pitchFamily="34" charset="0"/>
              </a:rPr>
              <a:t> to skin”—His skin is wasted away </a:t>
            </a:r>
          </a:p>
          <a:p>
            <a:r>
              <a:rPr lang="en-US" dirty="0">
                <a:solidFill>
                  <a:schemeClr val="bg1"/>
                </a:solidFill>
                <a:latin typeface="Abadi" panose="020B0604020104020204" pitchFamily="34" charset="0"/>
              </a:rPr>
              <a:t>	---”skin of my teeth”– a narrow escape from death</a:t>
            </a:r>
            <a:endParaRPr lang="en-US" dirty="0">
              <a:solidFill>
                <a:schemeClr val="bg1"/>
              </a:solidFill>
            </a:endParaRPr>
          </a:p>
        </p:txBody>
      </p:sp>
      <p:sp>
        <p:nvSpPr>
          <p:cNvPr id="2" name="Rectangle 1"/>
          <p:cNvSpPr/>
          <p:nvPr/>
        </p:nvSpPr>
        <p:spPr>
          <a:xfrm>
            <a:off x="5266766" y="1058773"/>
            <a:ext cx="6096000" cy="646331"/>
          </a:xfrm>
          <a:prstGeom prst="rect">
            <a:avLst/>
          </a:prstGeom>
        </p:spPr>
        <p:txBody>
          <a:bodyPr>
            <a:spAutoFit/>
          </a:bodyPr>
          <a:lstStyle/>
          <a:p>
            <a:r>
              <a:rPr lang="en-US" i="1" dirty="0">
                <a:solidFill>
                  <a:srgbClr val="FFFF00"/>
                </a:solidFill>
                <a:latin typeface="Palatino"/>
              </a:rPr>
              <a:t>Verse 6: Know now that God hath overthrown me, and hath compassed me with his net. (*see notes)</a:t>
            </a:r>
            <a:endParaRPr lang="en-US" i="1" dirty="0">
              <a:solidFill>
                <a:srgbClr val="FFFF00"/>
              </a:solidFill>
            </a:endParaRPr>
          </a:p>
        </p:txBody>
      </p:sp>
      <p:pic>
        <p:nvPicPr>
          <p:cNvPr id="3" name="Picture 2" descr="http://gorepent.com/wp-content/uploads/posts18/job-igno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38" y="2601545"/>
            <a:ext cx="3158021" cy="372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19:24</a:t>
            </a:r>
          </a:p>
        </p:txBody>
      </p:sp>
      <p:sp>
        <p:nvSpPr>
          <p:cNvPr id="7" name="TextBox 6"/>
          <p:cNvSpPr txBox="1"/>
          <p:nvPr/>
        </p:nvSpPr>
        <p:spPr>
          <a:xfrm>
            <a:off x="56890" y="9311"/>
            <a:ext cx="12006943"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Iron Pen and Lead</a:t>
            </a:r>
          </a:p>
        </p:txBody>
      </p:sp>
      <p:sp>
        <p:nvSpPr>
          <p:cNvPr id="8" name="TextBox 7"/>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(3)</a:t>
            </a:r>
          </a:p>
        </p:txBody>
      </p:sp>
      <p:sp>
        <p:nvSpPr>
          <p:cNvPr id="10" name="Rectangle 9"/>
          <p:cNvSpPr/>
          <p:nvPr/>
        </p:nvSpPr>
        <p:spPr>
          <a:xfrm>
            <a:off x="682513" y="1259553"/>
            <a:ext cx="3947201" cy="2246769"/>
          </a:xfrm>
          <a:prstGeom prst="rect">
            <a:avLst/>
          </a:prstGeom>
        </p:spPr>
        <p:txBody>
          <a:bodyPr wrap="square">
            <a:spAutoFit/>
          </a:bodyPr>
          <a:lstStyle/>
          <a:p>
            <a:pPr fontAlgn="base"/>
            <a:r>
              <a:rPr lang="en-US" sz="2000" dirty="0">
                <a:solidFill>
                  <a:schemeClr val="bg1"/>
                </a:solidFill>
                <a:latin typeface="Calibri" panose="020F0502020204030204" pitchFamily="34" charset="0"/>
              </a:rPr>
              <a:t> Some suppose that the meaning of this place is this: the iron pen is the chisel by which the letters were to be deeply cut in the stone or rock; and the lead was melted into those cavities in order to preserve the engraving distinct. </a:t>
            </a:r>
            <a:endParaRPr lang="en-US" sz="2000" b="0" i="1" dirty="0">
              <a:solidFill>
                <a:schemeClr val="bg1"/>
              </a:solidFill>
              <a:effectLst/>
              <a:latin typeface="Calibri" panose="020F0502020204030204" pitchFamily="34" charset="0"/>
            </a:endParaRPr>
          </a:p>
        </p:txBody>
      </p:sp>
      <p:sp>
        <p:nvSpPr>
          <p:cNvPr id="4" name="Rectangle 3"/>
          <p:cNvSpPr/>
          <p:nvPr/>
        </p:nvSpPr>
        <p:spPr>
          <a:xfrm>
            <a:off x="5054215" y="4182941"/>
            <a:ext cx="6590938"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But this is not so natural a supposition as what is stated above; that Job refers to the different kinds of writing or perpetuating public events, used in his time.</a:t>
            </a:r>
            <a:endParaRPr lang="en-US" sz="2000" i="1" dirty="0">
              <a:solidFill>
                <a:schemeClr val="bg1"/>
              </a:solidFill>
              <a:latin typeface="Calibri" panose="020F0502020204030204" pitchFamily="34" charset="0"/>
            </a:endParaRPr>
          </a:p>
        </p:txBody>
      </p:sp>
      <p:pic>
        <p:nvPicPr>
          <p:cNvPr id="3074" name="Picture 2" descr="http://www.psephizo.com/wp-content/uploads/2011/04/51881831_book_464.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17145" b="1193"/>
          <a:stretch/>
        </p:blipFill>
        <p:spPr bwMode="auto">
          <a:xfrm>
            <a:off x="6060361" y="1281906"/>
            <a:ext cx="3661863" cy="2456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51664" y="5679892"/>
            <a:ext cx="8507549" cy="830997"/>
          </a:xfrm>
          <a:prstGeom prst="rect">
            <a:avLst/>
          </a:prstGeom>
        </p:spPr>
        <p:txBody>
          <a:bodyPr wrap="square">
            <a:spAutoFit/>
          </a:bodyPr>
          <a:lstStyle/>
          <a:p>
            <a:r>
              <a:rPr lang="en-US" sz="2400" dirty="0">
                <a:solidFill>
                  <a:srgbClr val="FFFF00"/>
                </a:solidFill>
                <a:latin typeface="Calibri" panose="020F0502020204030204" pitchFamily="34" charset="0"/>
              </a:rPr>
              <a:t> Job not only possessed a testimony of the Savior but also desired to write it down, preserve it, and share it with others</a:t>
            </a:r>
            <a:endParaRPr lang="en-US" sz="2400" dirty="0">
              <a:solidFill>
                <a:srgbClr val="FFFF00"/>
              </a:solidFill>
            </a:endParaRPr>
          </a:p>
        </p:txBody>
      </p:sp>
    </p:spTree>
    <p:extLst>
      <p:ext uri="{BB962C8B-B14F-4D97-AF65-F5344CB8AC3E}">
        <p14:creationId xmlns:p14="http://schemas.microsoft.com/office/powerpoint/2010/main" val="13957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06071" y="1239281"/>
            <a:ext cx="8821270" cy="4401205"/>
          </a:xfrm>
          <a:prstGeom prst="rect">
            <a:avLst/>
          </a:prstGeom>
        </p:spPr>
        <p:txBody>
          <a:bodyPr wrap="square">
            <a:spAutoFit/>
          </a:bodyPr>
          <a:lstStyle/>
          <a:p>
            <a:pPr marL="914400" fontAlgn="base"/>
            <a:r>
              <a:rPr lang="en-US" sz="2800" b="0" i="1" dirty="0">
                <a:solidFill>
                  <a:srgbClr val="FFFF00"/>
                </a:solidFill>
                <a:effectLst/>
                <a:latin typeface="Calibri" panose="020F0502020204030204" pitchFamily="34" charset="0"/>
              </a:rPr>
              <a:t>Oh that my words were now written! oh that they were printed in a book!</a:t>
            </a:r>
          </a:p>
          <a:p>
            <a:pPr marL="914400" fontAlgn="base"/>
            <a:r>
              <a:rPr lang="en-US" sz="2800" b="0" i="1" dirty="0">
                <a:solidFill>
                  <a:srgbClr val="FFFF00"/>
                </a:solidFill>
                <a:effectLst/>
                <a:latin typeface="Calibri" panose="020F0502020204030204" pitchFamily="34" charset="0"/>
              </a:rPr>
              <a:t>That they were graven with an iron pen and lead in the rock for ever!</a:t>
            </a:r>
          </a:p>
          <a:p>
            <a:pPr marL="914400" fontAlgn="base"/>
            <a:r>
              <a:rPr lang="en-US" sz="2800" b="0" i="1" dirty="0">
                <a:solidFill>
                  <a:srgbClr val="FFFF00"/>
                </a:solidFill>
                <a:effectLst/>
                <a:latin typeface="Calibri" panose="020F0502020204030204" pitchFamily="34" charset="0"/>
              </a:rPr>
              <a:t>For I know that my redeemer </a:t>
            </a:r>
            <a:r>
              <a:rPr lang="en-US" sz="2800" b="0" i="1" dirty="0" err="1">
                <a:solidFill>
                  <a:srgbClr val="FFFF00"/>
                </a:solidFill>
                <a:effectLst/>
                <a:latin typeface="Calibri" panose="020F0502020204030204" pitchFamily="34" charset="0"/>
              </a:rPr>
              <a:t>liveth</a:t>
            </a:r>
            <a:r>
              <a:rPr lang="en-US" sz="2800" b="0" i="1" dirty="0">
                <a:solidFill>
                  <a:srgbClr val="FFFF00"/>
                </a:solidFill>
                <a:effectLst/>
                <a:latin typeface="Calibri" panose="020F0502020204030204" pitchFamily="34" charset="0"/>
              </a:rPr>
              <a:t>, and that he shall stand at the latter day upon the earth:</a:t>
            </a:r>
          </a:p>
          <a:p>
            <a:pPr marL="914400" fontAlgn="base"/>
            <a:r>
              <a:rPr lang="en-US" sz="2800" b="0" i="1" dirty="0">
                <a:solidFill>
                  <a:srgbClr val="FFFF00"/>
                </a:solidFill>
                <a:effectLst/>
                <a:latin typeface="Calibri" panose="020F0502020204030204" pitchFamily="34" charset="0"/>
              </a:rPr>
              <a:t>And though after my skin worms destroy this body, yet in my flesh shall I see God:</a:t>
            </a:r>
          </a:p>
          <a:p>
            <a:pPr marL="914400" fontAlgn="base"/>
            <a:r>
              <a:rPr lang="en-US" sz="2800" b="0" i="1" dirty="0">
                <a:solidFill>
                  <a:srgbClr val="FFFF00"/>
                </a:solidFill>
                <a:effectLst/>
                <a:latin typeface="Calibri" panose="020F0502020204030204" pitchFamily="34" charset="0"/>
              </a:rPr>
              <a:t>Whom I shall see for myself, and mine eyes shall behold, and not another. (Job 19:23–27.)</a:t>
            </a:r>
          </a:p>
        </p:txBody>
      </p:sp>
    </p:spTree>
    <p:extLst>
      <p:ext uri="{BB962C8B-B14F-4D97-AF65-F5344CB8AC3E}">
        <p14:creationId xmlns:p14="http://schemas.microsoft.com/office/powerpoint/2010/main" val="60357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19:25-27</a:t>
            </a:r>
          </a:p>
        </p:txBody>
      </p:sp>
      <p:sp>
        <p:nvSpPr>
          <p:cNvPr id="7" name="TextBox 6"/>
          <p:cNvSpPr txBox="1"/>
          <p:nvPr/>
        </p:nvSpPr>
        <p:spPr>
          <a:xfrm>
            <a:off x="56890" y="9311"/>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I Know…</a:t>
            </a:r>
          </a:p>
        </p:txBody>
      </p:sp>
      <p:sp>
        <p:nvSpPr>
          <p:cNvPr id="10" name="Rectangle 9"/>
          <p:cNvSpPr/>
          <p:nvPr/>
        </p:nvSpPr>
        <p:spPr>
          <a:xfrm>
            <a:off x="682513" y="1259553"/>
            <a:ext cx="3947201" cy="1015663"/>
          </a:xfrm>
          <a:prstGeom prst="rect">
            <a:avLst/>
          </a:prstGeom>
        </p:spPr>
        <p:txBody>
          <a:bodyPr wrap="square">
            <a:spAutoFit/>
          </a:bodyPr>
          <a:lstStyle/>
          <a:p>
            <a:pPr fontAlgn="base"/>
            <a:r>
              <a:rPr lang="en-US" sz="2000" dirty="0">
                <a:solidFill>
                  <a:srgbClr val="FFFF00"/>
                </a:solidFill>
              </a:rPr>
              <a:t> For I know </a:t>
            </a:r>
            <a:r>
              <a:rPr lang="en-US" sz="2000" i="1" dirty="0">
                <a:solidFill>
                  <a:srgbClr val="FFFF00"/>
                </a:solidFill>
              </a:rPr>
              <a:t>that</a:t>
            </a:r>
            <a:r>
              <a:rPr lang="en-US" sz="2000" dirty="0">
                <a:solidFill>
                  <a:srgbClr val="FFFF00"/>
                </a:solidFill>
              </a:rPr>
              <a:t> my redeemer </a:t>
            </a:r>
            <a:r>
              <a:rPr lang="en-US" sz="2000" dirty="0" err="1">
                <a:solidFill>
                  <a:srgbClr val="FFFF00"/>
                </a:solidFill>
              </a:rPr>
              <a:t>liveth</a:t>
            </a:r>
            <a:r>
              <a:rPr lang="en-US" sz="2000" dirty="0">
                <a:solidFill>
                  <a:srgbClr val="FFFF00"/>
                </a:solidFill>
              </a:rPr>
              <a:t>, and </a:t>
            </a:r>
            <a:r>
              <a:rPr lang="en-US" sz="2000" i="1" dirty="0">
                <a:solidFill>
                  <a:srgbClr val="FFFF00"/>
                </a:solidFill>
              </a:rPr>
              <a:t>that</a:t>
            </a:r>
            <a:r>
              <a:rPr lang="en-US" sz="2000" dirty="0">
                <a:solidFill>
                  <a:srgbClr val="FFFF00"/>
                </a:solidFill>
              </a:rPr>
              <a:t> he shall stand at the latter </a:t>
            </a:r>
            <a:r>
              <a:rPr lang="en-US" sz="2000" i="1" dirty="0">
                <a:solidFill>
                  <a:srgbClr val="FFFF00"/>
                </a:solidFill>
              </a:rPr>
              <a:t>day</a:t>
            </a:r>
            <a:r>
              <a:rPr lang="en-US" sz="2000" dirty="0">
                <a:solidFill>
                  <a:srgbClr val="FFFF00"/>
                </a:solidFill>
              </a:rPr>
              <a:t> upon the earth:</a:t>
            </a:r>
            <a:endParaRPr lang="en-US" sz="2000" b="0" i="1" dirty="0">
              <a:solidFill>
                <a:srgbClr val="FFFF00"/>
              </a:solidFill>
              <a:effectLst/>
              <a:latin typeface="Calibri" panose="020F0502020204030204" pitchFamily="34" charset="0"/>
            </a:endParaRPr>
          </a:p>
        </p:txBody>
      </p:sp>
      <p:sp>
        <p:nvSpPr>
          <p:cNvPr id="4" name="Rectangle 3"/>
          <p:cNvSpPr/>
          <p:nvPr/>
        </p:nvSpPr>
        <p:spPr>
          <a:xfrm>
            <a:off x="5389749" y="1777312"/>
            <a:ext cx="6096000" cy="1323439"/>
          </a:xfrm>
          <a:prstGeom prst="rect">
            <a:avLst/>
          </a:prstGeom>
        </p:spPr>
        <p:txBody>
          <a:bodyPr>
            <a:spAutoFit/>
          </a:bodyPr>
          <a:lstStyle/>
          <a:p>
            <a:pPr fontAlgn="base"/>
            <a:r>
              <a:rPr lang="en-US" sz="2000" dirty="0">
                <a:solidFill>
                  <a:srgbClr val="FFFF00"/>
                </a:solidFill>
              </a:rPr>
              <a:t>“after my skin worms destroy this body” -- the death and decay of Job’s physical body. </a:t>
            </a:r>
          </a:p>
          <a:p>
            <a:pPr fontAlgn="base"/>
            <a:endParaRPr lang="en-US" sz="2000" dirty="0">
              <a:solidFill>
                <a:srgbClr val="FFFF00"/>
              </a:solidFill>
            </a:endParaRPr>
          </a:p>
          <a:p>
            <a:pPr fontAlgn="base"/>
            <a:r>
              <a:rPr lang="en-US" sz="2000" dirty="0">
                <a:solidFill>
                  <a:srgbClr val="FFFF00"/>
                </a:solidFill>
              </a:rPr>
              <a:t>“yet in my flesh I shall see God.”</a:t>
            </a:r>
            <a:endParaRPr lang="en-US" sz="2000" i="1" dirty="0">
              <a:solidFill>
                <a:srgbClr val="FFFF00"/>
              </a:solidFill>
              <a:latin typeface="Calibri" panose="020F0502020204030204" pitchFamily="34" charset="0"/>
            </a:endParaRPr>
          </a:p>
        </p:txBody>
      </p:sp>
      <p:grpSp>
        <p:nvGrpSpPr>
          <p:cNvPr id="9" name="Group 8"/>
          <p:cNvGrpSpPr/>
          <p:nvPr/>
        </p:nvGrpSpPr>
        <p:grpSpPr>
          <a:xfrm>
            <a:off x="572559" y="3825145"/>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90879" y="1079632"/>
              <a:ext cx="2293346" cy="1077218"/>
            </a:xfrm>
            <a:prstGeom prst="rect">
              <a:avLst/>
            </a:prstGeom>
          </p:spPr>
          <p:txBody>
            <a:bodyPr wrap="square">
              <a:spAutoFit/>
            </a:bodyPr>
            <a:lstStyle/>
            <a:p>
              <a:pPr algn="ctr"/>
              <a:r>
                <a:rPr lang="en-US" sz="1600" dirty="0"/>
                <a:t> </a:t>
              </a:r>
              <a:r>
                <a:rPr lang="en-US" sz="1600" b="1" dirty="0"/>
                <a:t>Because of the Resurrection of Jesus Christ, we too will be resurrected</a:t>
              </a:r>
              <a:endParaRPr lang="en-US" sz="1600" i="1" dirty="0"/>
            </a:p>
          </p:txBody>
        </p:sp>
      </p:grpSp>
      <p:grpSp>
        <p:nvGrpSpPr>
          <p:cNvPr id="24" name="Group 23"/>
          <p:cNvGrpSpPr/>
          <p:nvPr/>
        </p:nvGrpSpPr>
        <p:grpSpPr>
          <a:xfrm>
            <a:off x="7923205" y="3766321"/>
            <a:ext cx="3505068" cy="2501531"/>
            <a:chOff x="228600" y="381000"/>
            <a:chExt cx="3505068" cy="2501531"/>
          </a:xfrm>
        </p:grpSpPr>
        <p:grpSp>
          <p:nvGrpSpPr>
            <p:cNvPr id="25" name="Group 24"/>
            <p:cNvGrpSpPr/>
            <p:nvPr/>
          </p:nvGrpSpPr>
          <p:grpSpPr>
            <a:xfrm>
              <a:off x="228600" y="381000"/>
              <a:ext cx="3505068" cy="2501531"/>
              <a:chOff x="534986" y="381000"/>
              <a:chExt cx="2637111" cy="2501531"/>
            </a:xfrm>
          </p:grpSpPr>
          <p:sp>
            <p:nvSpPr>
              <p:cNvPr id="27" name="Rectangle 2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4986" y="384805"/>
                <a:ext cx="457200" cy="2497726"/>
                <a:chOff x="533400" y="381000"/>
                <a:chExt cx="457200" cy="2497726"/>
              </a:xfrm>
            </p:grpSpPr>
            <p:sp>
              <p:nvSpPr>
                <p:cNvPr id="34" name="Oval 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714897" y="381000"/>
                <a:ext cx="457200" cy="2497726"/>
                <a:chOff x="2714897" y="457200"/>
                <a:chExt cx="457200" cy="2497726"/>
              </a:xfrm>
            </p:grpSpPr>
            <p:sp>
              <p:nvSpPr>
                <p:cNvPr id="30" name="Oval 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890879" y="1079632"/>
              <a:ext cx="2293346" cy="1323439"/>
            </a:xfrm>
            <a:prstGeom prst="rect">
              <a:avLst/>
            </a:prstGeom>
          </p:spPr>
          <p:txBody>
            <a:bodyPr wrap="square">
              <a:spAutoFit/>
            </a:bodyPr>
            <a:lstStyle/>
            <a:p>
              <a:pPr algn="ctr"/>
              <a:r>
                <a:rPr lang="en-US" sz="1600" b="1" dirty="0"/>
                <a:t>Our testimony of the Savior and the Resurrection can give us hope in the midst of our trials</a:t>
              </a:r>
              <a:endParaRPr lang="en-US" sz="1600" i="1" dirty="0"/>
            </a:p>
          </p:txBody>
        </p:sp>
      </p:grpSp>
      <p:pic>
        <p:nvPicPr>
          <p:cNvPr id="38" name="Picture 8" descr="https://www.lds.org/bc/content/shared/content/images/magazines/new-era/2012/12/ne12dec05-ALL-scriptural-messages-of-hope-VRL_38696_4415750.jpg"/>
          <p:cNvPicPr>
            <a:picLocks noChangeAspect="1" noChangeArrowheads="1"/>
          </p:cNvPicPr>
          <p:nvPr/>
        </p:nvPicPr>
        <p:blipFill rotWithShape="1">
          <a:blip r:embed="rId3">
            <a:extLst>
              <a:ext uri="{28A0092B-C50C-407E-A947-70E740481C1C}">
                <a14:useLocalDpi xmlns:a14="http://schemas.microsoft.com/office/drawing/2010/main" val="0"/>
              </a:ext>
            </a:extLst>
          </a:blip>
          <a:srcRect t="1225" r="28061"/>
          <a:stretch/>
        </p:blipFill>
        <p:spPr bwMode="auto">
          <a:xfrm>
            <a:off x="4453256" y="3503194"/>
            <a:ext cx="3186299" cy="301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out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86994" y="1547058"/>
            <a:ext cx="5409005" cy="4154984"/>
          </a:xfrm>
          <a:prstGeom prst="rect">
            <a:avLst/>
          </a:prstGeom>
        </p:spPr>
        <p:txBody>
          <a:bodyPr wrap="square">
            <a:spAutoFit/>
          </a:bodyPr>
          <a:lstStyle/>
          <a:p>
            <a:pPr fontAlgn="base"/>
            <a:r>
              <a:rPr lang="en-US" sz="2400" dirty="0">
                <a:solidFill>
                  <a:schemeClr val="bg1"/>
                </a:solidFill>
                <a:latin typeface="Calibri" panose="020F0502020204030204" pitchFamily="34" charset="0"/>
              </a:rPr>
              <a:t>“The assurance of resurrection gives us the strength and perspective to endure the mortal challenges faced by each of us and by those we love, such things as the physical, mental, or emotional deficiencies we bring with us at birth or acquire during mortal life.</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Because of the resurrection, we know that these mortal deficiencies are only temporary!”</a:t>
            </a:r>
            <a:endParaRPr lang="en-US" sz="2400" b="0" i="1" dirty="0">
              <a:solidFill>
                <a:schemeClr val="bg1"/>
              </a:solidFill>
              <a:effectLst/>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871" y="1296241"/>
            <a:ext cx="3383643" cy="4217053"/>
          </a:xfrm>
          <a:prstGeom prst="rect">
            <a:avLst/>
          </a:prstGeom>
        </p:spPr>
      </p:pic>
      <p:sp>
        <p:nvSpPr>
          <p:cNvPr id="39" name="TextBox 38"/>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360530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8174" y="387098"/>
            <a:ext cx="6096000" cy="923330"/>
          </a:xfrm>
          <a:prstGeom prst="rect">
            <a:avLst/>
          </a:prstGeom>
        </p:spPr>
        <p:txBody>
          <a:bodyPr>
            <a:spAutoFit/>
          </a:bodyPr>
          <a:lstStyle/>
          <a:p>
            <a:r>
              <a:rPr lang="en-US" dirty="0">
                <a:solidFill>
                  <a:schemeClr val="bg1"/>
                </a:solidFill>
              </a:rPr>
              <a:t>Twenty-five years later, after President Monson had lost contact with Mrs. Patton, he gave a talk during a general conference of the Church entitled “Mrs. Patton, Arthur Lives!”</a:t>
            </a:r>
            <a:endParaRPr lang="en-US" dirty="0">
              <a:solidFill>
                <a:schemeClr val="bg1"/>
              </a:solidFill>
              <a:latin typeface="Calibri" panose="020F0502020204030204" pitchFamily="34" charset="0"/>
            </a:endParaRPr>
          </a:p>
        </p:txBody>
      </p:sp>
      <p:sp>
        <p:nvSpPr>
          <p:cNvPr id="5" name="TextBox 4"/>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pic>
        <p:nvPicPr>
          <p:cNvPr id="3074" name="Picture 2" descr="https://www.lds.org/bc/content/shared/content/images/gospel-library/manual/09797/thomas-s-monson-portrait_1144916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74" y="1525308"/>
            <a:ext cx="1518879" cy="20398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0254" y="2164650"/>
            <a:ext cx="5122878"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 I had little or no hope that Mrs. Patton would actually hear the talk. I had no reason to think she would listen to general conference. As I have mentioned, she was not a member of the Church. And then I learned that something akin to a miracle had taken place. </a:t>
            </a:r>
            <a:endParaRPr lang="en-US" b="0" i="0" dirty="0">
              <a:solidFill>
                <a:schemeClr val="bg1"/>
              </a:solidFill>
              <a:effectLst/>
              <a:latin typeface="Calibri" panose="020F0502020204030204" pitchFamily="34" charset="0"/>
            </a:endParaRPr>
          </a:p>
        </p:txBody>
      </p:sp>
      <p:sp>
        <p:nvSpPr>
          <p:cNvPr id="6" name="Rectangle 5"/>
          <p:cNvSpPr/>
          <p:nvPr/>
        </p:nvSpPr>
        <p:spPr>
          <a:xfrm>
            <a:off x="3778428" y="4487170"/>
            <a:ext cx="7764740" cy="1754326"/>
          </a:xfrm>
          <a:prstGeom prst="rect">
            <a:avLst/>
          </a:prstGeom>
        </p:spPr>
        <p:txBody>
          <a:bodyPr wrap="square">
            <a:spAutoFit/>
          </a:bodyPr>
          <a:lstStyle/>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Having no idea whatsoever who would be speaking at conference or what subjects they might speak about, Latter-day Saint neighbors of Mrs. </a:t>
            </a:r>
            <a:r>
              <a:rPr lang="en-US" dirty="0" err="1">
                <a:solidFill>
                  <a:schemeClr val="bg1"/>
                </a:solidFill>
                <a:latin typeface="Calibri" panose="020F0502020204030204" pitchFamily="34" charset="0"/>
              </a:rPr>
              <a:t>Terese</a:t>
            </a:r>
            <a:r>
              <a:rPr lang="en-US" dirty="0">
                <a:solidFill>
                  <a:schemeClr val="bg1"/>
                </a:solidFill>
                <a:latin typeface="Calibri" panose="020F0502020204030204" pitchFamily="34" charset="0"/>
              </a:rPr>
              <a:t> Patton in California, where she had moved, invited her to their home to listen to a session of conference with them. She accepted their invitation and thus was listening to the very session where I directed my remarks to her personally.</a:t>
            </a:r>
          </a:p>
        </p:txBody>
      </p:sp>
      <p:grpSp>
        <p:nvGrpSpPr>
          <p:cNvPr id="7" name="Group 6"/>
          <p:cNvGrpSpPr/>
          <p:nvPr/>
        </p:nvGrpSpPr>
        <p:grpSpPr>
          <a:xfrm>
            <a:off x="7196333" y="1416957"/>
            <a:ext cx="3934313" cy="3214327"/>
            <a:chOff x="2275048" y="-917094"/>
            <a:chExt cx="5074920" cy="4154424"/>
          </a:xfrm>
        </p:grpSpPr>
        <p:pic>
          <p:nvPicPr>
            <p:cNvPr id="3080" name="Picture 8" descr="http://www.freakingnews.com/images/app_images/vintage-tv-s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048" y="-917094"/>
              <a:ext cx="5074920" cy="41544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resident Monson first talk as an apost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2930" y="387098"/>
              <a:ext cx="2099281" cy="149613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702423" y="17766"/>
            <a:ext cx="5945421" cy="707886"/>
          </a:xfrm>
          <a:prstGeom prst="rect">
            <a:avLst/>
          </a:prstGeom>
          <a:noFill/>
        </p:spPr>
        <p:txBody>
          <a:bodyPr wrap="square" rtlCol="0">
            <a:spAutoFit/>
          </a:bodyPr>
          <a:lstStyle/>
          <a:p>
            <a:pPr algn="r"/>
            <a:r>
              <a:rPr lang="en-US" sz="4000" dirty="0">
                <a:solidFill>
                  <a:schemeClr val="bg1"/>
                </a:solidFill>
                <a:latin typeface="AR ESSENCE" panose="02000000000000000000" pitchFamily="2" charset="0"/>
              </a:rPr>
              <a:t>The Story Continues…</a:t>
            </a:r>
          </a:p>
        </p:txBody>
      </p:sp>
    </p:spTree>
    <p:extLst>
      <p:ext uri="{BB962C8B-B14F-4D97-AF65-F5344CB8AC3E}">
        <p14:creationId xmlns:p14="http://schemas.microsoft.com/office/powerpoint/2010/main" val="3983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162" y="279108"/>
            <a:ext cx="4462272" cy="6321552"/>
          </a:xfrm>
          <a:prstGeom prst="rect">
            <a:avLst/>
          </a:prstGeom>
        </p:spPr>
      </p:pic>
      <p:grpSp>
        <p:nvGrpSpPr>
          <p:cNvPr id="10" name="Group 9"/>
          <p:cNvGrpSpPr/>
          <p:nvPr/>
        </p:nvGrpSpPr>
        <p:grpSpPr>
          <a:xfrm>
            <a:off x="8569213" y="1149121"/>
            <a:ext cx="2973955" cy="3946571"/>
            <a:chOff x="5453746" y="1186542"/>
            <a:chExt cx="3461655" cy="4593771"/>
          </a:xfrm>
        </p:grpSpPr>
        <p:pic>
          <p:nvPicPr>
            <p:cNvPr id="5128" name="Picture 8" descr="http://framemytv.com/images/gallery/46/FrameMyTV1124.jpg"/>
            <p:cNvPicPr>
              <a:picLocks noChangeAspect="1" noChangeArrowheads="1"/>
            </p:cNvPicPr>
            <p:nvPr/>
          </p:nvPicPr>
          <p:blipFill rotWithShape="1">
            <a:blip r:embed="rId4">
              <a:extLst>
                <a:ext uri="{28A0092B-C50C-407E-A947-70E740481C1C}">
                  <a14:useLocalDpi xmlns:a14="http://schemas.microsoft.com/office/drawing/2010/main" val="0"/>
                </a:ext>
              </a:extLst>
            </a:blip>
            <a:srcRect l="2071" t="2212" r="1471" b="2149"/>
            <a:stretch/>
          </p:blipFill>
          <p:spPr bwMode="auto">
            <a:xfrm rot="16200000">
              <a:off x="4887688" y="1752600"/>
              <a:ext cx="4593771" cy="34616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helenmarylesshankman.files.wordpress.com/2012/10/dieter-001-e13499628414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8386" y="1719257"/>
              <a:ext cx="2409821" cy="3527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30090" y="1835196"/>
            <a:ext cx="2897982" cy="4148821"/>
            <a:chOff x="511401" y="899024"/>
            <a:chExt cx="2897982" cy="4148821"/>
          </a:xfrm>
        </p:grpSpPr>
        <p:pic>
          <p:nvPicPr>
            <p:cNvPr id="5124" name="Picture 4" descr="https://s-media-cache-ak0.pinimg.com/236x/53/e8/49/53e8491777677c0b2911efd6bdab9c5b.jpg"/>
            <p:cNvPicPr>
              <a:picLocks noChangeAspect="1" noChangeArrowheads="1"/>
            </p:cNvPicPr>
            <p:nvPr/>
          </p:nvPicPr>
          <p:blipFill rotWithShape="1">
            <a:blip r:embed="rId6">
              <a:extLst>
                <a:ext uri="{28A0092B-C50C-407E-A947-70E740481C1C}">
                  <a14:useLocalDpi xmlns:a14="http://schemas.microsoft.com/office/drawing/2010/main" val="0"/>
                </a:ext>
              </a:extLst>
            </a:blip>
            <a:srcRect r="1121" b="26002"/>
            <a:stretch/>
          </p:blipFill>
          <p:spPr bwMode="auto">
            <a:xfrm>
              <a:off x="850381" y="1149122"/>
              <a:ext cx="2034333" cy="339022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framefinders.com/wp-content/uploads/2013/09/13-015B-1-670x46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14019" y="1524444"/>
              <a:ext cx="4148821" cy="289798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76200" y="6634704"/>
            <a:ext cx="4948689" cy="230832"/>
          </a:xfrm>
          <a:prstGeom prst="rect">
            <a:avLst/>
          </a:prstGeom>
          <a:noFill/>
        </p:spPr>
        <p:txBody>
          <a:bodyPr wrap="square" rtlCol="0">
            <a:spAutoFit/>
          </a:bodyPr>
          <a:lstStyle/>
          <a:p>
            <a:r>
              <a:rPr lang="en-US" sz="900" dirty="0">
                <a:solidFill>
                  <a:schemeClr val="bg1"/>
                </a:solidFill>
              </a:rPr>
              <a:t>These are not the actual pictures </a:t>
            </a:r>
          </a:p>
        </p:txBody>
      </p:sp>
      <p:sp>
        <p:nvSpPr>
          <p:cNvPr id="23" name="Rectangle 22"/>
          <p:cNvSpPr/>
          <p:nvPr/>
        </p:nvSpPr>
        <p:spPr>
          <a:xfrm>
            <a:off x="372575" y="467993"/>
            <a:ext cx="3263254"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 To my astonishment and joy, I received a letter … from Mrs. </a:t>
            </a:r>
            <a:r>
              <a:rPr lang="en-US" dirty="0" err="1">
                <a:solidFill>
                  <a:schemeClr val="bg1"/>
                </a:solidFill>
                <a:latin typeface="Calibri" panose="020F0502020204030204" pitchFamily="34" charset="0"/>
              </a:rPr>
              <a:t>Terese</a:t>
            </a:r>
            <a:r>
              <a:rPr lang="en-US" dirty="0">
                <a:solidFill>
                  <a:schemeClr val="bg1"/>
                </a:solidFill>
                <a:latin typeface="Calibri" panose="020F0502020204030204" pitchFamily="34" charset="0"/>
              </a:rPr>
              <a:t> Patton. I share with you a part of that letter:</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8066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3090D-EC18-83C1-0B73-3C2CE127013E}"/>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8C1CD402-24B4-8B47-0DA2-D5F9D7054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673DFD-3E74-1B5A-7E05-2A09593ACD78}"/>
              </a:ext>
            </a:extLst>
          </p:cNvPr>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sp>
        <p:nvSpPr>
          <p:cNvPr id="3" name="TextBox 2">
            <a:extLst>
              <a:ext uri="{FF2B5EF4-FFF2-40B4-BE49-F238E27FC236}">
                <a16:creationId xmlns:a16="http://schemas.microsoft.com/office/drawing/2014/main" id="{6F05F5D0-9439-1F99-4E8B-1CF6614C35D1}"/>
              </a:ext>
            </a:extLst>
          </p:cNvPr>
          <p:cNvSpPr txBox="1"/>
          <p:nvPr/>
        </p:nvSpPr>
        <p:spPr>
          <a:xfrm>
            <a:off x="4079547" y="857945"/>
            <a:ext cx="3778070" cy="4708981"/>
          </a:xfrm>
          <a:prstGeom prst="rect">
            <a:avLst/>
          </a:prstGeom>
          <a:noFill/>
        </p:spPr>
        <p:txBody>
          <a:bodyPr wrap="square">
            <a:spAutoFit/>
          </a:bodyPr>
          <a:lstStyle/>
          <a:p>
            <a:r>
              <a:rPr lang="en-US" sz="2000" b="0" i="0" dirty="0">
                <a:solidFill>
                  <a:schemeClr val="bg1"/>
                </a:solidFill>
                <a:effectLst/>
              </a:rPr>
              <a:t>Our temples are living, working testimonies to our faith in the reality of the resurrection. They provide the sacred settings where living proxies can perform all of the necessary ordinances of mortal life in behalf of those who live in the world of the spirits.</a:t>
            </a:r>
          </a:p>
          <a:p>
            <a:endParaRPr lang="en-US" sz="2000" dirty="0">
              <a:solidFill>
                <a:schemeClr val="bg1"/>
              </a:solidFill>
            </a:endParaRPr>
          </a:p>
          <a:p>
            <a:r>
              <a:rPr lang="en-US" sz="2000" b="0" i="0" dirty="0">
                <a:solidFill>
                  <a:schemeClr val="bg1"/>
                </a:solidFill>
                <a:effectLst/>
              </a:rPr>
              <a:t> None of this would be meaningful if we did not have the assurance of universal immortality and the opportunity for eternal life because of the Resurrection of our Lord and Savior, Jesus Christ. (5)</a:t>
            </a:r>
            <a:endParaRPr lang="en-US" sz="2000" dirty="0">
              <a:solidFill>
                <a:schemeClr val="bg1"/>
              </a:solidFill>
            </a:endParaRPr>
          </a:p>
        </p:txBody>
      </p:sp>
      <p:pic>
        <p:nvPicPr>
          <p:cNvPr id="4" name="Picture 3">
            <a:extLst>
              <a:ext uri="{FF2B5EF4-FFF2-40B4-BE49-F238E27FC236}">
                <a16:creationId xmlns:a16="http://schemas.microsoft.com/office/drawing/2014/main" id="{36875FF1-F649-F25A-00B3-448800206921}"/>
              </a:ext>
            </a:extLst>
          </p:cNvPr>
          <p:cNvPicPr>
            <a:picLocks noChangeAspect="1"/>
          </p:cNvPicPr>
          <p:nvPr/>
        </p:nvPicPr>
        <p:blipFill>
          <a:blip r:embed="rId3"/>
          <a:stretch>
            <a:fillRect/>
          </a:stretch>
        </p:blipFill>
        <p:spPr>
          <a:xfrm>
            <a:off x="420830" y="271701"/>
            <a:ext cx="1281562" cy="1689622"/>
          </a:xfrm>
          <a:prstGeom prst="rect">
            <a:avLst/>
          </a:prstGeom>
        </p:spPr>
      </p:pic>
      <p:pic>
        <p:nvPicPr>
          <p:cNvPr id="7" name="Picture 6">
            <a:extLst>
              <a:ext uri="{FF2B5EF4-FFF2-40B4-BE49-F238E27FC236}">
                <a16:creationId xmlns:a16="http://schemas.microsoft.com/office/drawing/2014/main" id="{DA7CAEF8-B2D8-EDE5-C8E7-86C6A0B8BA71}"/>
              </a:ext>
            </a:extLst>
          </p:cNvPr>
          <p:cNvPicPr>
            <a:picLocks noChangeAspect="1"/>
          </p:cNvPicPr>
          <p:nvPr/>
        </p:nvPicPr>
        <p:blipFill>
          <a:blip r:embed="rId4"/>
          <a:stretch>
            <a:fillRect/>
          </a:stretch>
        </p:blipFill>
        <p:spPr>
          <a:xfrm>
            <a:off x="382192" y="2686570"/>
            <a:ext cx="3315163" cy="2210108"/>
          </a:xfrm>
          <a:prstGeom prst="rect">
            <a:avLst/>
          </a:prstGeom>
        </p:spPr>
      </p:pic>
      <p:pic>
        <p:nvPicPr>
          <p:cNvPr id="12" name="Picture 11">
            <a:extLst>
              <a:ext uri="{FF2B5EF4-FFF2-40B4-BE49-F238E27FC236}">
                <a16:creationId xmlns:a16="http://schemas.microsoft.com/office/drawing/2014/main" id="{038499C2-C010-F16E-CCD4-88C5F020EFDE}"/>
              </a:ext>
            </a:extLst>
          </p:cNvPr>
          <p:cNvPicPr>
            <a:picLocks noChangeAspect="1"/>
          </p:cNvPicPr>
          <p:nvPr/>
        </p:nvPicPr>
        <p:blipFill>
          <a:blip r:embed="rId5"/>
          <a:stretch>
            <a:fillRect/>
          </a:stretch>
        </p:blipFill>
        <p:spPr>
          <a:xfrm>
            <a:off x="7964557" y="2686570"/>
            <a:ext cx="3578611" cy="2472342"/>
          </a:xfrm>
          <a:prstGeom prst="rect">
            <a:avLst/>
          </a:prstGeom>
        </p:spPr>
      </p:pic>
    </p:spTree>
    <p:extLst>
      <p:ext uri="{BB962C8B-B14F-4D97-AF65-F5344CB8AC3E}">
        <p14:creationId xmlns:p14="http://schemas.microsoft.com/office/powerpoint/2010/main" val="4876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43943" y="2914877"/>
            <a:ext cx="6818730" cy="646331"/>
          </a:xfrm>
          <a:prstGeom prst="rect">
            <a:avLst/>
          </a:prstGeom>
          <a:noFill/>
        </p:spPr>
        <p:txBody>
          <a:bodyPr wrap="square" rtlCol="0">
            <a:spAutoFit/>
          </a:bodyPr>
          <a:lstStyle/>
          <a:p>
            <a:r>
              <a:rPr lang="en-US" sz="3600" dirty="0">
                <a:solidFill>
                  <a:srgbClr val="FFFF00"/>
                </a:solidFill>
                <a:latin typeface="Agency FB" panose="020B0503020202020204" pitchFamily="34" charset="0"/>
              </a:rPr>
              <a:t>What is the greatest event in history?</a:t>
            </a:r>
          </a:p>
        </p:txBody>
      </p:sp>
      <p:grpSp>
        <p:nvGrpSpPr>
          <p:cNvPr id="14" name="Group 13">
            <a:extLst>
              <a:ext uri="{FF2B5EF4-FFF2-40B4-BE49-F238E27FC236}">
                <a16:creationId xmlns:a16="http://schemas.microsoft.com/office/drawing/2014/main" id="{CDF2842E-1C44-3000-F4F6-9A4587453881}"/>
              </a:ext>
            </a:extLst>
          </p:cNvPr>
          <p:cNvGrpSpPr/>
          <p:nvPr/>
        </p:nvGrpSpPr>
        <p:grpSpPr>
          <a:xfrm>
            <a:off x="3938008" y="247505"/>
            <a:ext cx="3768019" cy="2529745"/>
            <a:chOff x="3938008" y="247505"/>
            <a:chExt cx="3768019" cy="2529745"/>
          </a:xfrm>
        </p:grpSpPr>
        <p:pic>
          <p:nvPicPr>
            <p:cNvPr id="11" name="Picture 10">
              <a:extLst>
                <a:ext uri="{FF2B5EF4-FFF2-40B4-BE49-F238E27FC236}">
                  <a16:creationId xmlns:a16="http://schemas.microsoft.com/office/drawing/2014/main" id="{AF35EBFD-3AD6-18E8-AF36-C8BB3407D5D5}"/>
                </a:ext>
              </a:extLst>
            </p:cNvPr>
            <p:cNvPicPr>
              <a:picLocks noChangeAspect="1"/>
            </p:cNvPicPr>
            <p:nvPr/>
          </p:nvPicPr>
          <p:blipFill>
            <a:blip r:embed="rId3"/>
            <a:stretch>
              <a:fillRect/>
            </a:stretch>
          </p:blipFill>
          <p:spPr>
            <a:xfrm>
              <a:off x="3938008" y="247505"/>
              <a:ext cx="3768019" cy="2186929"/>
            </a:xfrm>
            <a:prstGeom prst="rect">
              <a:avLst/>
            </a:prstGeom>
          </p:spPr>
        </p:pic>
        <p:sp>
          <p:nvSpPr>
            <p:cNvPr id="13" name="TextBox 12">
              <a:extLst>
                <a:ext uri="{FF2B5EF4-FFF2-40B4-BE49-F238E27FC236}">
                  <a16:creationId xmlns:a16="http://schemas.microsoft.com/office/drawing/2014/main" id="{62CF8062-0518-DE4A-79DD-7F7A6BD12417}"/>
                </a:ext>
              </a:extLst>
            </p:cNvPr>
            <p:cNvSpPr txBox="1"/>
            <p:nvPr/>
          </p:nvSpPr>
          <p:spPr>
            <a:xfrm>
              <a:off x="4214583" y="2407918"/>
              <a:ext cx="3214868" cy="369332"/>
            </a:xfrm>
            <a:prstGeom prst="rect">
              <a:avLst/>
            </a:prstGeom>
            <a:noFill/>
          </p:spPr>
          <p:txBody>
            <a:bodyPr wrap="square">
              <a:spAutoFit/>
            </a:bodyPr>
            <a:lstStyle/>
            <a:p>
              <a:pPr algn="ctr"/>
              <a:r>
                <a:rPr lang="en-US" dirty="0">
                  <a:solidFill>
                    <a:schemeClr val="bg1"/>
                  </a:solidFill>
                </a:rPr>
                <a:t>American Revolution</a:t>
              </a:r>
            </a:p>
          </p:txBody>
        </p:sp>
      </p:grpSp>
      <p:sp>
        <p:nvSpPr>
          <p:cNvPr id="15" name="TextBox 14">
            <a:extLst>
              <a:ext uri="{FF2B5EF4-FFF2-40B4-BE49-F238E27FC236}">
                <a16:creationId xmlns:a16="http://schemas.microsoft.com/office/drawing/2014/main" id="{5132BD8D-4E71-CC93-8FD0-3B7A34C5037E}"/>
              </a:ext>
            </a:extLst>
          </p:cNvPr>
          <p:cNvSpPr txBox="1"/>
          <p:nvPr/>
        </p:nvSpPr>
        <p:spPr>
          <a:xfrm>
            <a:off x="8652716" y="2379872"/>
            <a:ext cx="3214868" cy="369332"/>
          </a:xfrm>
          <a:prstGeom prst="rect">
            <a:avLst/>
          </a:prstGeom>
          <a:noFill/>
        </p:spPr>
        <p:txBody>
          <a:bodyPr wrap="square">
            <a:spAutoFit/>
          </a:bodyPr>
          <a:lstStyle/>
          <a:p>
            <a:pPr algn="ctr"/>
            <a:r>
              <a:rPr lang="en-US" dirty="0">
                <a:solidFill>
                  <a:schemeClr val="bg1"/>
                </a:solidFill>
              </a:rPr>
              <a:t>American Revolution</a:t>
            </a:r>
          </a:p>
        </p:txBody>
      </p:sp>
      <p:grpSp>
        <p:nvGrpSpPr>
          <p:cNvPr id="19" name="Group 18">
            <a:extLst>
              <a:ext uri="{FF2B5EF4-FFF2-40B4-BE49-F238E27FC236}">
                <a16:creationId xmlns:a16="http://schemas.microsoft.com/office/drawing/2014/main" id="{A3A21266-F62E-8B60-DEA5-0FC5388C246F}"/>
              </a:ext>
            </a:extLst>
          </p:cNvPr>
          <p:cNvGrpSpPr/>
          <p:nvPr/>
        </p:nvGrpSpPr>
        <p:grpSpPr>
          <a:xfrm>
            <a:off x="8180895" y="247505"/>
            <a:ext cx="3686689" cy="3036704"/>
            <a:chOff x="8180895" y="247505"/>
            <a:chExt cx="3686689" cy="3036704"/>
          </a:xfrm>
        </p:grpSpPr>
        <p:pic>
          <p:nvPicPr>
            <p:cNvPr id="17" name="Picture 16">
              <a:extLst>
                <a:ext uri="{FF2B5EF4-FFF2-40B4-BE49-F238E27FC236}">
                  <a16:creationId xmlns:a16="http://schemas.microsoft.com/office/drawing/2014/main" id="{0A123CCB-D1A5-4F8B-F052-9D1583936EE6}"/>
                </a:ext>
              </a:extLst>
            </p:cNvPr>
            <p:cNvPicPr>
              <a:picLocks noChangeAspect="1"/>
            </p:cNvPicPr>
            <p:nvPr/>
          </p:nvPicPr>
          <p:blipFill>
            <a:blip r:embed="rId4"/>
            <a:stretch>
              <a:fillRect/>
            </a:stretch>
          </p:blipFill>
          <p:spPr>
            <a:xfrm>
              <a:off x="8180895" y="247505"/>
              <a:ext cx="3686689" cy="2667372"/>
            </a:xfrm>
            <a:prstGeom prst="rect">
              <a:avLst/>
            </a:prstGeom>
          </p:spPr>
        </p:pic>
        <p:sp>
          <p:nvSpPr>
            <p:cNvPr id="18" name="TextBox 17">
              <a:extLst>
                <a:ext uri="{FF2B5EF4-FFF2-40B4-BE49-F238E27FC236}">
                  <a16:creationId xmlns:a16="http://schemas.microsoft.com/office/drawing/2014/main" id="{75BEAB42-7BC6-86D6-EC3B-125D84BC59D3}"/>
                </a:ext>
              </a:extLst>
            </p:cNvPr>
            <p:cNvSpPr txBox="1"/>
            <p:nvPr/>
          </p:nvSpPr>
          <p:spPr>
            <a:xfrm>
              <a:off x="8555239" y="2914877"/>
              <a:ext cx="3214868" cy="369332"/>
            </a:xfrm>
            <a:prstGeom prst="rect">
              <a:avLst/>
            </a:prstGeom>
            <a:noFill/>
          </p:spPr>
          <p:txBody>
            <a:bodyPr wrap="square">
              <a:spAutoFit/>
            </a:bodyPr>
            <a:lstStyle/>
            <a:p>
              <a:pPr algn="ctr"/>
              <a:r>
                <a:rPr lang="en-US" dirty="0">
                  <a:solidFill>
                    <a:schemeClr val="bg1"/>
                  </a:solidFill>
                </a:rPr>
                <a:t>Great Depression</a:t>
              </a:r>
            </a:p>
          </p:txBody>
        </p:sp>
      </p:grpSp>
      <p:grpSp>
        <p:nvGrpSpPr>
          <p:cNvPr id="23" name="Group 22">
            <a:extLst>
              <a:ext uri="{FF2B5EF4-FFF2-40B4-BE49-F238E27FC236}">
                <a16:creationId xmlns:a16="http://schemas.microsoft.com/office/drawing/2014/main" id="{EF3C7A4A-AC7B-A4D1-826F-EA5B30AADBF3}"/>
              </a:ext>
            </a:extLst>
          </p:cNvPr>
          <p:cNvGrpSpPr/>
          <p:nvPr/>
        </p:nvGrpSpPr>
        <p:grpSpPr>
          <a:xfrm>
            <a:off x="8080371" y="3636541"/>
            <a:ext cx="3962953" cy="3158620"/>
            <a:chOff x="8080371" y="3636541"/>
            <a:chExt cx="3962953" cy="3158620"/>
          </a:xfrm>
        </p:grpSpPr>
        <p:sp>
          <p:nvSpPr>
            <p:cNvPr id="20" name="TextBox 19">
              <a:extLst>
                <a:ext uri="{FF2B5EF4-FFF2-40B4-BE49-F238E27FC236}">
                  <a16:creationId xmlns:a16="http://schemas.microsoft.com/office/drawing/2014/main" id="{C6FBD18B-3651-EE56-B8B7-F8D81C3A0046}"/>
                </a:ext>
              </a:extLst>
            </p:cNvPr>
            <p:cNvSpPr txBox="1"/>
            <p:nvPr/>
          </p:nvSpPr>
          <p:spPr>
            <a:xfrm>
              <a:off x="8555239" y="6425829"/>
              <a:ext cx="3214868" cy="369332"/>
            </a:xfrm>
            <a:prstGeom prst="rect">
              <a:avLst/>
            </a:prstGeom>
            <a:noFill/>
          </p:spPr>
          <p:txBody>
            <a:bodyPr wrap="square">
              <a:spAutoFit/>
            </a:bodyPr>
            <a:lstStyle/>
            <a:p>
              <a:pPr algn="ctr"/>
              <a:r>
                <a:rPr lang="en-US" dirty="0">
                  <a:solidFill>
                    <a:schemeClr val="bg1"/>
                  </a:solidFill>
                </a:rPr>
                <a:t>World War II</a:t>
              </a:r>
            </a:p>
          </p:txBody>
        </p:sp>
        <p:pic>
          <p:nvPicPr>
            <p:cNvPr id="22" name="Picture 21">
              <a:extLst>
                <a:ext uri="{FF2B5EF4-FFF2-40B4-BE49-F238E27FC236}">
                  <a16:creationId xmlns:a16="http://schemas.microsoft.com/office/drawing/2014/main" id="{2C11C313-EAAE-9211-99BE-AD6D9D7666AB}"/>
                </a:ext>
              </a:extLst>
            </p:cNvPr>
            <p:cNvPicPr>
              <a:picLocks noChangeAspect="1"/>
            </p:cNvPicPr>
            <p:nvPr/>
          </p:nvPicPr>
          <p:blipFill>
            <a:blip r:embed="rId5"/>
            <a:stretch>
              <a:fillRect/>
            </a:stretch>
          </p:blipFill>
          <p:spPr>
            <a:xfrm>
              <a:off x="8080371" y="3636541"/>
              <a:ext cx="3962953" cy="2648320"/>
            </a:xfrm>
            <a:prstGeom prst="rect">
              <a:avLst/>
            </a:prstGeom>
          </p:spPr>
        </p:pic>
      </p:grpSp>
      <p:grpSp>
        <p:nvGrpSpPr>
          <p:cNvPr id="27" name="Group 26">
            <a:extLst>
              <a:ext uri="{FF2B5EF4-FFF2-40B4-BE49-F238E27FC236}">
                <a16:creationId xmlns:a16="http://schemas.microsoft.com/office/drawing/2014/main" id="{DB16A8F9-98FF-BADB-226F-3234FFEEA0E1}"/>
              </a:ext>
            </a:extLst>
          </p:cNvPr>
          <p:cNvGrpSpPr/>
          <p:nvPr/>
        </p:nvGrpSpPr>
        <p:grpSpPr>
          <a:xfrm>
            <a:off x="0" y="2006947"/>
            <a:ext cx="3214868" cy="3193730"/>
            <a:chOff x="0" y="2006947"/>
            <a:chExt cx="3214868" cy="3193730"/>
          </a:xfrm>
        </p:grpSpPr>
        <p:sp>
          <p:nvSpPr>
            <p:cNvPr id="24" name="TextBox 23">
              <a:extLst>
                <a:ext uri="{FF2B5EF4-FFF2-40B4-BE49-F238E27FC236}">
                  <a16:creationId xmlns:a16="http://schemas.microsoft.com/office/drawing/2014/main" id="{DCEEAA9B-D745-7920-E635-04B2872174FF}"/>
                </a:ext>
              </a:extLst>
            </p:cNvPr>
            <p:cNvSpPr txBox="1"/>
            <p:nvPr/>
          </p:nvSpPr>
          <p:spPr>
            <a:xfrm>
              <a:off x="0" y="4831345"/>
              <a:ext cx="3214868" cy="369332"/>
            </a:xfrm>
            <a:prstGeom prst="rect">
              <a:avLst/>
            </a:prstGeom>
            <a:noFill/>
          </p:spPr>
          <p:txBody>
            <a:bodyPr wrap="square">
              <a:spAutoFit/>
            </a:bodyPr>
            <a:lstStyle/>
            <a:p>
              <a:pPr algn="ctr"/>
              <a:r>
                <a:rPr lang="en-US" dirty="0">
                  <a:solidFill>
                    <a:schemeClr val="bg1"/>
                  </a:solidFill>
                </a:rPr>
                <a:t>9/11</a:t>
              </a:r>
            </a:p>
          </p:txBody>
        </p:sp>
        <p:pic>
          <p:nvPicPr>
            <p:cNvPr id="26" name="Picture 25">
              <a:extLst>
                <a:ext uri="{FF2B5EF4-FFF2-40B4-BE49-F238E27FC236}">
                  <a16:creationId xmlns:a16="http://schemas.microsoft.com/office/drawing/2014/main" id="{CB564000-7C80-8AC8-5ABE-AC802FBDF9AC}"/>
                </a:ext>
              </a:extLst>
            </p:cNvPr>
            <p:cNvPicPr>
              <a:picLocks noChangeAspect="1"/>
            </p:cNvPicPr>
            <p:nvPr/>
          </p:nvPicPr>
          <p:blipFill>
            <a:blip r:embed="rId6"/>
            <a:stretch>
              <a:fillRect/>
            </a:stretch>
          </p:blipFill>
          <p:spPr>
            <a:xfrm>
              <a:off x="782716" y="2006947"/>
              <a:ext cx="1829055" cy="2743583"/>
            </a:xfrm>
            <a:prstGeom prst="rect">
              <a:avLst/>
            </a:prstGeom>
          </p:spPr>
        </p:pic>
      </p:grpSp>
      <p:grpSp>
        <p:nvGrpSpPr>
          <p:cNvPr id="31" name="Group 30">
            <a:extLst>
              <a:ext uri="{FF2B5EF4-FFF2-40B4-BE49-F238E27FC236}">
                <a16:creationId xmlns:a16="http://schemas.microsoft.com/office/drawing/2014/main" id="{509AAF79-524D-75B4-1FF8-9B76F40F362B}"/>
              </a:ext>
            </a:extLst>
          </p:cNvPr>
          <p:cNvGrpSpPr/>
          <p:nvPr/>
        </p:nvGrpSpPr>
        <p:grpSpPr>
          <a:xfrm>
            <a:off x="3214868" y="3748871"/>
            <a:ext cx="3896269" cy="3046290"/>
            <a:chOff x="3699485" y="3726881"/>
            <a:chExt cx="3896269" cy="3046290"/>
          </a:xfrm>
        </p:grpSpPr>
        <p:pic>
          <p:nvPicPr>
            <p:cNvPr id="29" name="Picture 28">
              <a:extLst>
                <a:ext uri="{FF2B5EF4-FFF2-40B4-BE49-F238E27FC236}">
                  <a16:creationId xmlns:a16="http://schemas.microsoft.com/office/drawing/2014/main" id="{9A2501D8-1608-C22C-5543-C0D3730D8603}"/>
                </a:ext>
              </a:extLst>
            </p:cNvPr>
            <p:cNvPicPr>
              <a:picLocks noChangeAspect="1"/>
            </p:cNvPicPr>
            <p:nvPr/>
          </p:nvPicPr>
          <p:blipFill>
            <a:blip r:embed="rId7"/>
            <a:stretch>
              <a:fillRect/>
            </a:stretch>
          </p:blipFill>
          <p:spPr>
            <a:xfrm>
              <a:off x="3699485" y="3726881"/>
              <a:ext cx="3896269" cy="2695951"/>
            </a:xfrm>
            <a:prstGeom prst="rect">
              <a:avLst/>
            </a:prstGeom>
          </p:spPr>
        </p:pic>
        <p:sp>
          <p:nvSpPr>
            <p:cNvPr id="30" name="TextBox 29">
              <a:extLst>
                <a:ext uri="{FF2B5EF4-FFF2-40B4-BE49-F238E27FC236}">
                  <a16:creationId xmlns:a16="http://schemas.microsoft.com/office/drawing/2014/main" id="{67B4496C-C3CB-CCBB-2839-DB60FDA73761}"/>
                </a:ext>
              </a:extLst>
            </p:cNvPr>
            <p:cNvSpPr txBox="1"/>
            <p:nvPr/>
          </p:nvSpPr>
          <p:spPr>
            <a:xfrm>
              <a:off x="4040185" y="6403839"/>
              <a:ext cx="3214868" cy="369332"/>
            </a:xfrm>
            <a:prstGeom prst="rect">
              <a:avLst/>
            </a:prstGeom>
            <a:noFill/>
          </p:spPr>
          <p:txBody>
            <a:bodyPr wrap="square">
              <a:spAutoFit/>
            </a:bodyPr>
            <a:lstStyle/>
            <a:p>
              <a:pPr algn="ctr"/>
              <a:r>
                <a:rPr lang="en-US" dirty="0">
                  <a:solidFill>
                    <a:schemeClr val="bg1"/>
                  </a:solidFill>
                </a:rPr>
                <a:t>Fall of the Berlin Wall</a:t>
              </a:r>
            </a:p>
          </p:txBody>
        </p:sp>
      </p:grpSp>
    </p:spTree>
    <p:extLst>
      <p:ext uri="{BB962C8B-B14F-4D97-AF65-F5344CB8AC3E}">
        <p14:creationId xmlns:p14="http://schemas.microsoft.com/office/powerpoint/2010/main" val="380544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1769"/>
            <a:ext cx="12083142"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#136 </a:t>
            </a:r>
            <a:r>
              <a:rPr lang="en-US" i="1" dirty="0">
                <a:solidFill>
                  <a:schemeClr val="bg1"/>
                </a:solidFill>
              </a:rPr>
              <a:t>I Know That My Redeemer Lives </a:t>
            </a:r>
          </a:p>
          <a:p>
            <a:endParaRPr lang="en-US" i="1" dirty="0">
              <a:solidFill>
                <a:schemeClr val="bg1"/>
              </a:solidFill>
            </a:endParaRPr>
          </a:p>
          <a:p>
            <a:r>
              <a:rPr lang="en-US" dirty="0">
                <a:solidFill>
                  <a:schemeClr val="bg1"/>
                </a:solidFill>
              </a:rPr>
              <a:t>Videos: </a:t>
            </a:r>
          </a:p>
          <a:p>
            <a:r>
              <a:rPr lang="en-US" dirty="0">
                <a:solidFill>
                  <a:schemeClr val="bg1"/>
                </a:solidFill>
              </a:rPr>
              <a:t>Until We Meet Again (3:39)</a:t>
            </a:r>
          </a:p>
          <a:p>
            <a:r>
              <a:rPr lang="en-US" dirty="0">
                <a:solidFill>
                  <a:schemeClr val="bg1"/>
                </a:solidFill>
              </a:rPr>
              <a:t>Bearing Our Burdens With Hope (8:46)</a:t>
            </a:r>
          </a:p>
          <a:p>
            <a:r>
              <a:rPr lang="en-US" dirty="0">
                <a:solidFill>
                  <a:schemeClr val="bg1"/>
                </a:solidFill>
              </a:rPr>
              <a:t>“What Happens after We Die?” (1:40).</a:t>
            </a:r>
          </a:p>
          <a:p>
            <a:r>
              <a:rPr lang="en-US" dirty="0">
                <a:solidFill>
                  <a:schemeClr val="bg1"/>
                </a:solidFill>
              </a:rPr>
              <a:t>	</a:t>
            </a:r>
          </a:p>
          <a:p>
            <a:endParaRPr lang="en-US" dirty="0">
              <a:solidFill>
                <a:schemeClr val="bg1"/>
              </a:solidFill>
            </a:endParaRPr>
          </a:p>
          <a:p>
            <a:pPr marL="342900" indent="-342900">
              <a:buAutoNum type="arabicPeriod"/>
            </a:pPr>
            <a:r>
              <a:rPr lang="en-US" dirty="0">
                <a:solidFill>
                  <a:schemeClr val="bg1"/>
                </a:solidFill>
              </a:rPr>
              <a:t>President Thomas S. Monson (“Mrs. Patton—the Story Continues,”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2007, 22).</a:t>
            </a:r>
          </a:p>
          <a:p>
            <a:pPr marL="342900" indent="-342900">
              <a:buAutoNum type="arabicPeriod"/>
            </a:pPr>
            <a:r>
              <a:rPr lang="en-US" dirty="0">
                <a:solidFill>
                  <a:schemeClr val="bg1"/>
                </a:solidFill>
              </a:rPr>
              <a:t>For the Strength of the Youth (Bearing our Burdens With Hope)</a:t>
            </a:r>
          </a:p>
          <a:p>
            <a:r>
              <a:rPr lang="en-US" dirty="0">
                <a:solidFill>
                  <a:schemeClr val="bg1"/>
                </a:solidFill>
              </a:rPr>
              <a:t>Presentation by ©http://fashionsbylynda.com/blog/ </a:t>
            </a:r>
          </a:p>
          <a:p>
            <a:r>
              <a:rPr lang="en-US" dirty="0">
                <a:solidFill>
                  <a:schemeClr val="bg1"/>
                </a:solidFill>
              </a:rPr>
              <a:t>3. Adam Clarke Bible Commentary</a:t>
            </a:r>
          </a:p>
          <a:p>
            <a:r>
              <a:rPr lang="en-US" dirty="0">
                <a:solidFill>
                  <a:schemeClr val="bg1"/>
                </a:solidFill>
              </a:rPr>
              <a:t>4. Elder Dallin H. Oaks “Resurrection,”</a:t>
            </a:r>
            <a:r>
              <a:rPr lang="en-US" i="1" dirty="0">
                <a:solidFill>
                  <a:schemeClr val="bg1"/>
                </a:solidFill>
              </a:rPr>
              <a:t> Ensign,</a:t>
            </a:r>
            <a:r>
              <a:rPr lang="en-US" dirty="0">
                <a:solidFill>
                  <a:schemeClr val="bg1"/>
                </a:solidFill>
              </a:rPr>
              <a:t> May 2000, 15; “Resurrection,” </a:t>
            </a:r>
            <a:r>
              <a:rPr lang="en-US" i="1" dirty="0">
                <a:solidFill>
                  <a:schemeClr val="bg1"/>
                </a:solidFill>
              </a:rPr>
              <a:t>Ensign</a:t>
            </a:r>
            <a:r>
              <a:rPr lang="en-US" dirty="0">
                <a:solidFill>
                  <a:schemeClr val="bg1"/>
                </a:solidFill>
              </a:rPr>
              <a:t>, May 2000, 16.</a:t>
            </a:r>
          </a:p>
          <a:p>
            <a:r>
              <a:rPr lang="en-US" dirty="0">
                <a:solidFill>
                  <a:schemeClr val="bg1"/>
                </a:solidFill>
              </a:rPr>
              <a:t>5. (</a:t>
            </a:r>
            <a:r>
              <a:rPr lang="en-US" i="1" dirty="0">
                <a:solidFill>
                  <a:schemeClr val="bg1"/>
                </a:solidFill>
              </a:rPr>
              <a:t>Teachings of Presidents of the Church: Ezra Taft Benson</a:t>
            </a:r>
            <a:r>
              <a:rPr lang="en-US" dirty="0">
                <a:solidFill>
                  <a:schemeClr val="bg1"/>
                </a:solidFill>
              </a:rPr>
              <a:t> [2014], 94)</a:t>
            </a:r>
          </a:p>
          <a:p>
            <a:r>
              <a:rPr lang="en-US" dirty="0">
                <a:solidFill>
                  <a:schemeClr val="bg1"/>
                </a:solidFill>
              </a:rPr>
              <a:t>6. President Dallin H. Oaks (“What Has Our Savior Done for Us?,” </a:t>
            </a:r>
            <a:r>
              <a:rPr lang="en-US" i="1" dirty="0">
                <a:solidFill>
                  <a:schemeClr val="bg1"/>
                </a:solidFill>
              </a:rPr>
              <a:t>Liahona</a:t>
            </a:r>
            <a:r>
              <a:rPr lang="en-US" dirty="0">
                <a:solidFill>
                  <a:schemeClr val="bg1"/>
                </a:solidFill>
              </a:rPr>
              <a:t>, May 2021, 75)</a:t>
            </a:r>
          </a:p>
          <a:p>
            <a:pPr marL="342900" indent="-342900">
              <a:buFontTx/>
              <a:buAutoNum type="arabicPeriod"/>
            </a:pPr>
            <a:endParaRPr lang="en-US" i="1" dirty="0">
              <a:solidFill>
                <a:schemeClr val="bg1"/>
              </a:solidFill>
            </a:endParaRPr>
          </a:p>
          <a:p>
            <a:r>
              <a:rPr lang="en-US" dirty="0">
                <a:solidFill>
                  <a:schemeClr val="bg1"/>
                </a:solidFill>
              </a:rPr>
              <a:t> </a:t>
            </a:r>
          </a:p>
          <a:p>
            <a:endParaRPr lang="en-US" dirty="0">
              <a:solidFill>
                <a:schemeClr val="bg1"/>
              </a:solidFill>
            </a:endParaRPr>
          </a:p>
        </p:txBody>
      </p:sp>
      <p:grpSp>
        <p:nvGrpSpPr>
          <p:cNvPr id="53" name="Group 52"/>
          <p:cNvGrpSpPr/>
          <p:nvPr/>
        </p:nvGrpSpPr>
        <p:grpSpPr>
          <a:xfrm>
            <a:off x="4004690" y="1363334"/>
            <a:ext cx="748508" cy="1005018"/>
            <a:chOff x="7543800" y="3810000"/>
            <a:chExt cx="1143000" cy="1447800"/>
          </a:xfrm>
        </p:grpSpPr>
        <p:sp>
          <p:nvSpPr>
            <p:cNvPr id="54" name="Trapezoid 53"/>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7924800" y="3810000"/>
              <a:ext cx="645353" cy="610017"/>
              <a:chOff x="7924800" y="5867400"/>
              <a:chExt cx="645353" cy="610017"/>
            </a:xfrm>
          </p:grpSpPr>
          <p:grpSp>
            <p:nvGrpSpPr>
              <p:cNvPr id="66" name="Group 13"/>
              <p:cNvGrpSpPr/>
              <p:nvPr/>
            </p:nvGrpSpPr>
            <p:grpSpPr>
              <a:xfrm>
                <a:off x="7924800" y="5867400"/>
                <a:ext cx="645353" cy="610017"/>
                <a:chOff x="3037563" y="3121795"/>
                <a:chExt cx="1250371" cy="1224010"/>
              </a:xfrm>
            </p:grpSpPr>
            <p:sp>
              <p:nvSpPr>
                <p:cNvPr id="68" name="Oval 6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543800" y="4038600"/>
              <a:ext cx="403070" cy="381000"/>
              <a:chOff x="7924800" y="5867400"/>
              <a:chExt cx="645353" cy="610017"/>
            </a:xfrm>
          </p:grpSpPr>
          <p:grpSp>
            <p:nvGrpSpPr>
              <p:cNvPr id="60" name="Group 13"/>
              <p:cNvGrpSpPr/>
              <p:nvPr/>
            </p:nvGrpSpPr>
            <p:grpSpPr>
              <a:xfrm>
                <a:off x="7924800" y="5867400"/>
                <a:ext cx="645353" cy="610017"/>
                <a:chOff x="3037563" y="3121795"/>
                <a:chExt cx="1250371" cy="1224010"/>
              </a:xfrm>
            </p:grpSpPr>
            <p:sp>
              <p:nvSpPr>
                <p:cNvPr id="62" name="Oval 6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2932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8" y="173895"/>
            <a:ext cx="6096000" cy="1384995"/>
          </a:xfrm>
          <a:prstGeom prst="rect">
            <a:avLst/>
          </a:prstGeom>
          <a:ln>
            <a:solidFill>
              <a:schemeClr val="tx1"/>
            </a:solidFill>
          </a:ln>
        </p:spPr>
        <p:txBody>
          <a:bodyPr>
            <a:spAutoFit/>
          </a:bodyPr>
          <a:lstStyle/>
          <a:p>
            <a:r>
              <a:rPr lang="en-US" sz="1400" i="1" dirty="0">
                <a:solidFill>
                  <a:srgbClr val="333333"/>
                </a:solidFill>
                <a:latin typeface="Georgia" panose="02040502050405020303" pitchFamily="18" charset="0"/>
              </a:rPr>
              <a:t>According to the ship’s own “Report of Changes of U.S.S. White Plains (CVE 66) for the month ending 19th day of July 1944,” Patton was declared as “missing” on 4 July 1944, not in March 1944. Moreover, that “missing” designation was ascribed in Patton’s case to the “result of own misconduct.” In other words, Patton was not classified by his ship’s crew log as having been killed during, or as a result of, battle action.</a:t>
            </a:r>
            <a:endParaRPr lang="en-US" sz="1400" dirty="0"/>
          </a:p>
        </p:txBody>
      </p:sp>
      <p:sp>
        <p:nvSpPr>
          <p:cNvPr id="3" name="Rectangle 2"/>
          <p:cNvSpPr/>
          <p:nvPr/>
        </p:nvSpPr>
        <p:spPr>
          <a:xfrm>
            <a:off x="108858" y="1558890"/>
            <a:ext cx="6096000" cy="4524315"/>
          </a:xfrm>
          <a:prstGeom prst="rect">
            <a:avLst/>
          </a:prstGeom>
          <a:ln>
            <a:solidFill>
              <a:schemeClr val="tx1"/>
            </a:solidFill>
          </a:ln>
        </p:spPr>
        <p:txBody>
          <a:bodyPr>
            <a:spAutoFit/>
          </a:bodyPr>
          <a:lstStyle/>
          <a:p>
            <a:r>
              <a:rPr lang="en-US" sz="1200" dirty="0"/>
              <a:t> </a:t>
            </a:r>
            <a:r>
              <a:rPr lang="en-US" sz="1200" b="1" dirty="0"/>
              <a:t>The Net:</a:t>
            </a:r>
          </a:p>
          <a:p>
            <a:r>
              <a:rPr lang="en-US" sz="1200" dirty="0"/>
              <a:t>"Know, therefore, that God hath encompassed me with his net, and overthrown me;" </a:t>
            </a:r>
          </a:p>
          <a:p>
            <a:r>
              <a:rPr lang="en-US" sz="1200" dirty="0"/>
              <a:t>the allusion may be to an ancient mode of combat practiced among the ancient Persians, ancient Goths, and among the Romans. The custom among the Romans was this: "One of the combatants was armed with a sword and shield, the other with a trident and net. The net he endeavored to cast over the head of his adversary, in which, when he succeeded, the entangled person was soon pulled down by a noose that fastened round the neck, and then </a:t>
            </a:r>
            <a:r>
              <a:rPr lang="en-US" sz="1200" dirty="0" err="1"/>
              <a:t>despatched</a:t>
            </a:r>
            <a:r>
              <a:rPr lang="en-US" sz="1200" dirty="0"/>
              <a:t>. The person who carried the net and trident was called </a:t>
            </a:r>
            <a:r>
              <a:rPr lang="en-US" sz="1200" dirty="0" err="1"/>
              <a:t>Retiarius</a:t>
            </a:r>
            <a:r>
              <a:rPr lang="en-US" sz="1200" dirty="0"/>
              <a:t>, and the other who carried the sword and shield was termed </a:t>
            </a:r>
            <a:r>
              <a:rPr lang="en-US" sz="1200" dirty="0" err="1"/>
              <a:t>Secutor</a:t>
            </a:r>
            <a:r>
              <a:rPr lang="en-US" sz="1200" dirty="0"/>
              <a:t>, or the pursuer, because, when the </a:t>
            </a:r>
            <a:r>
              <a:rPr lang="en-US" sz="1200" dirty="0" err="1"/>
              <a:t>Retiarius</a:t>
            </a:r>
            <a:r>
              <a:rPr lang="en-US" sz="1200" dirty="0"/>
              <a:t> missed his throw, he was obliged to run about the ground till he got his net in order for a second throw, while the </a:t>
            </a:r>
            <a:r>
              <a:rPr lang="en-US" sz="1200" dirty="0" err="1"/>
              <a:t>Secutor</a:t>
            </a:r>
            <a:r>
              <a:rPr lang="en-US" sz="1200" dirty="0"/>
              <a:t> followed hard to prevent and </a:t>
            </a:r>
            <a:r>
              <a:rPr lang="en-US" sz="1200" dirty="0" err="1"/>
              <a:t>despatch</a:t>
            </a:r>
            <a:r>
              <a:rPr lang="en-US" sz="1200" dirty="0"/>
              <a:t> him." </a:t>
            </a:r>
          </a:p>
          <a:p>
            <a:endParaRPr lang="en-US" sz="1200" dirty="0"/>
          </a:p>
          <a:p>
            <a:r>
              <a:rPr lang="en-US" sz="1200" dirty="0"/>
              <a:t>The Persians in old times used what was called (</a:t>
            </a:r>
            <a:r>
              <a:rPr lang="en-US" sz="1200" dirty="0" err="1"/>
              <a:t>Persic</a:t>
            </a:r>
            <a:r>
              <a:rPr lang="en-US" sz="1200" dirty="0"/>
              <a:t>) </a:t>
            </a:r>
            <a:r>
              <a:rPr lang="en-US" sz="1200" dirty="0" err="1"/>
              <a:t>kumund</a:t>
            </a:r>
            <a:r>
              <a:rPr lang="en-US" sz="1200" dirty="0"/>
              <a:t>, the noose. It was not a net, but a sort of running loop, which horsemen endeavored to cast over the heads of their enemies that they might pull them off their horses. That the Goths used a hoop net fastened to a pole, which they endeavored to throw over the heads of their foes, is attested by </a:t>
            </a:r>
            <a:r>
              <a:rPr lang="en-US" sz="1200" dirty="0" err="1"/>
              <a:t>Olaus</a:t>
            </a:r>
            <a:r>
              <a:rPr lang="en-US" sz="1200" dirty="0"/>
              <a:t> Magnus, </a:t>
            </a:r>
          </a:p>
          <a:p>
            <a:r>
              <a:rPr lang="en-US" sz="1200" dirty="0"/>
              <a:t> "Some use elastic ropes, formed like hunting nets, which they throw aloft; and when they come in contact with the enemy, they throw these ropes over the head of their opponent, and by this means they can then drag either man or horse to themselves." At the head of the page he gives a wood-cut representing the net, and the manner of throwing it over the head of the enemy. To such a device Job might allude, God hath encompassed me with his Net, and overthrown me.</a:t>
            </a:r>
          </a:p>
          <a:p>
            <a:r>
              <a:rPr lang="en-US" sz="1200" b="1" dirty="0"/>
              <a:t>Adam Clarke Bible Commentary</a:t>
            </a:r>
            <a:endParaRPr lang="en-US" sz="1200" dirty="0"/>
          </a:p>
          <a:p>
            <a:endParaRPr lang="en-US" sz="1200" dirty="0"/>
          </a:p>
        </p:txBody>
      </p:sp>
      <p:sp>
        <p:nvSpPr>
          <p:cNvPr id="5" name="Rectangle 4"/>
          <p:cNvSpPr/>
          <p:nvPr/>
        </p:nvSpPr>
        <p:spPr>
          <a:xfrm>
            <a:off x="6204858" y="173895"/>
            <a:ext cx="5859717" cy="4893647"/>
          </a:xfrm>
          <a:prstGeom prst="rect">
            <a:avLst/>
          </a:prstGeom>
          <a:ln>
            <a:solidFill>
              <a:schemeClr val="tx1"/>
            </a:solidFill>
          </a:ln>
        </p:spPr>
        <p:txBody>
          <a:bodyPr wrap="square">
            <a:spAutoFit/>
          </a:bodyPr>
          <a:lstStyle/>
          <a:p>
            <a:r>
              <a:rPr lang="en-US" sz="1200" dirty="0"/>
              <a:t>Superficial readers have imagined that the art of printing existed in Job's time, and that it was not a discovery of the fifteenth century of the Christian era: whereas there is no proof that it ever existed in the world before </a:t>
            </a:r>
            <a:r>
              <a:rPr lang="en-US" sz="1200" dirty="0" err="1"/>
              <a:t>a.d.</a:t>
            </a:r>
            <a:r>
              <a:rPr lang="en-US" sz="1200" dirty="0"/>
              <a:t> 1440, or thereabouts, for the first printed book with a date is a psalter printed by John Fust, in 1457, and the first Bible with a date is that by the same artist in 1460. Three kinds of writing Job alludes to, as being practiced in his time:</a:t>
            </a:r>
          </a:p>
          <a:p>
            <a:pPr>
              <a:buFont typeface="+mj-lt"/>
              <a:buAutoNum type="arabicPeriod"/>
            </a:pPr>
            <a:r>
              <a:rPr lang="en-US" sz="1200" dirty="0"/>
              <a:t>Writing in a book, formed either of the leaves of the papyrus, already described, (see on Job 8:11; (note)), or on a sort of linen cloth. A roll of this kind, with unknown characters, I have seen taken out of the envelopments of an Egyptian mummy. </a:t>
            </a:r>
            <a:r>
              <a:rPr lang="en-US" sz="1200" dirty="0" err="1"/>
              <a:t>Denon</a:t>
            </a:r>
            <a:r>
              <a:rPr lang="en-US" sz="1200" dirty="0"/>
              <a:t>, in his travels in Egypt, gives an account of a book of this kind, with an engraved facsimile, taken also out of an Egyptian mummy.</a:t>
            </a:r>
          </a:p>
          <a:p>
            <a:r>
              <a:rPr lang="en-US" sz="1200" b="0" i="0" dirty="0">
                <a:effectLst/>
              </a:rPr>
              <a:t>2.</a:t>
            </a:r>
            <a:r>
              <a:rPr lang="en-US" sz="1200" dirty="0"/>
              <a:t> Cutting with an iron stile on plates of lead.</a:t>
            </a:r>
          </a:p>
          <a:p>
            <a:pPr lvl="0"/>
            <a:r>
              <a:rPr lang="en-US" sz="1200" b="0" i="0" dirty="0">
                <a:effectLst/>
              </a:rPr>
              <a:t>3. </a:t>
            </a:r>
            <a:r>
              <a:rPr lang="en-US" altLang="en-US" sz="1200" dirty="0"/>
              <a:t>Engraving on large stones or rocks, many of which are still found in different parts of </a:t>
            </a:r>
            <a:r>
              <a:rPr lang="en-US" altLang="en-US" sz="1200" dirty="0" err="1"/>
              <a:t>Arabia.To</a:t>
            </a:r>
            <a:r>
              <a:rPr lang="en-US" altLang="en-US" sz="1200" dirty="0"/>
              <a:t> the present day the leaves of the palm tree are used in the East instead of paper, and a stile of brass, silver, iron, etc., with a steel point, serves for a pen. By this instrument the letters are cut or engraved on the substance of the leaf, and afterwards some black </a:t>
            </a:r>
            <a:r>
              <a:rPr lang="en-US" altLang="en-US" sz="1200" dirty="0" err="1"/>
              <a:t>colouring</a:t>
            </a:r>
            <a:r>
              <a:rPr lang="en-US" altLang="en-US" sz="1200" dirty="0"/>
              <a:t> matter is rubbed in, in order to make the letters apparent. This was probably the oldest mode of writing, and it continues among the </a:t>
            </a:r>
            <a:r>
              <a:rPr lang="en-US" altLang="en-US" sz="1200" dirty="0" err="1"/>
              <a:t>Cingalese</a:t>
            </a:r>
            <a:r>
              <a:rPr lang="en-US" altLang="en-US" sz="1200" dirty="0"/>
              <a:t> to the present day. It is worthy of remark that Pliny (Hist. Nat., lib. xiii., c. 11) mentions most of these methods of writing, and states that the leaves of the palm tree were used before other substances were invented. After showing that paper was not used before the conquest of Egypt by Alexander the Great,. "At first men wrote on palm tree leaves, and afterwards on the bark or rind of other trees. In process of time, public monuments were written on rolls of lead, and those of a private nature on linen books, or tables covered with wax."  </a:t>
            </a:r>
          </a:p>
          <a:p>
            <a:endParaRPr lang="en-US" sz="1200" b="0" i="0" dirty="0">
              <a:effectLst/>
            </a:endParaRPr>
          </a:p>
        </p:txBody>
      </p:sp>
      <p:pic>
        <p:nvPicPr>
          <p:cNvPr id="9" name="Picture 2" descr="diagram of coal and diam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600" y="5210175"/>
            <a:ext cx="35242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0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919" y="242048"/>
            <a:ext cx="5795681" cy="3139321"/>
          </a:xfrm>
          <a:prstGeom prst="rect">
            <a:avLst/>
          </a:prstGeom>
          <a:noFill/>
          <a:ln>
            <a:solidFill>
              <a:schemeClr val="tx1"/>
            </a:solidFill>
          </a:ln>
        </p:spPr>
        <p:txBody>
          <a:bodyPr wrap="square" rtlCol="0">
            <a:spAutoFit/>
          </a:bodyPr>
          <a:lstStyle/>
          <a:p>
            <a:r>
              <a:rPr lang="en-US" i="1" dirty="0">
                <a:latin typeface="Calibri" panose="020F0502020204030204" pitchFamily="34" charset="0"/>
              </a:rPr>
              <a:t>Oh that my words were now written? Oh that they were printed in a book!</a:t>
            </a:r>
          </a:p>
          <a:p>
            <a:r>
              <a:rPr lang="en-US" i="1" dirty="0">
                <a:latin typeface="Calibri" panose="020F0502020204030204" pitchFamily="34" charset="0"/>
              </a:rPr>
              <a:t>That they were graven with an iron pen and lead in the rock for ever!</a:t>
            </a:r>
          </a:p>
          <a:p>
            <a:r>
              <a:rPr lang="en-US" i="1" dirty="0">
                <a:latin typeface="Calibri" panose="020F0502020204030204" pitchFamily="34" charset="0"/>
              </a:rPr>
              <a:t>For I know that my redeemer </a:t>
            </a:r>
            <a:r>
              <a:rPr lang="en-US" i="1" dirty="0" err="1">
                <a:latin typeface="Calibri" panose="020F0502020204030204" pitchFamily="34" charset="0"/>
              </a:rPr>
              <a:t>liveth</a:t>
            </a:r>
            <a:r>
              <a:rPr lang="en-US" i="1" dirty="0">
                <a:latin typeface="Calibri" panose="020F0502020204030204" pitchFamily="34" charset="0"/>
              </a:rPr>
              <a:t>, and that he shall stand at the latter day upon the earth:</a:t>
            </a:r>
          </a:p>
          <a:p>
            <a:r>
              <a:rPr lang="en-US" i="1" dirty="0">
                <a:latin typeface="Calibri" panose="020F0502020204030204" pitchFamily="34" charset="0"/>
              </a:rPr>
              <a:t>And though after my skin worms destroy this body, yet in my flesh shall I see God:</a:t>
            </a:r>
          </a:p>
          <a:p>
            <a:r>
              <a:rPr lang="en-US" i="1" dirty="0">
                <a:latin typeface="Calibri" panose="020F0502020204030204" pitchFamily="34" charset="0"/>
              </a:rPr>
              <a:t>Whom I shall see for my self, and mine eyes shall behold, and not another.</a:t>
            </a:r>
          </a:p>
          <a:p>
            <a:r>
              <a:rPr lang="en-US" i="1" dirty="0">
                <a:latin typeface="Calibri" panose="020F0502020204030204" pitchFamily="34" charset="0"/>
              </a:rPr>
              <a:t>Job 19:23-27</a:t>
            </a:r>
          </a:p>
        </p:txBody>
      </p:sp>
      <p:sp>
        <p:nvSpPr>
          <p:cNvPr id="8" name="TextBox 7"/>
          <p:cNvSpPr txBox="1"/>
          <p:nvPr/>
        </p:nvSpPr>
        <p:spPr>
          <a:xfrm>
            <a:off x="5930153" y="242048"/>
            <a:ext cx="5795681" cy="3139321"/>
          </a:xfrm>
          <a:prstGeom prst="rect">
            <a:avLst/>
          </a:prstGeom>
          <a:noFill/>
          <a:ln>
            <a:solidFill>
              <a:schemeClr val="tx1"/>
            </a:solidFill>
          </a:ln>
        </p:spPr>
        <p:txBody>
          <a:bodyPr wrap="square" rtlCol="0">
            <a:spAutoFit/>
          </a:bodyPr>
          <a:lstStyle/>
          <a:p>
            <a:r>
              <a:rPr lang="en-US" i="1" dirty="0">
                <a:latin typeface="Calibri" panose="020F0502020204030204" pitchFamily="34" charset="0"/>
              </a:rPr>
              <a:t>Oh that my words were now written? Oh that they were printed in a book!</a:t>
            </a:r>
          </a:p>
          <a:p>
            <a:r>
              <a:rPr lang="en-US" i="1" dirty="0">
                <a:latin typeface="Calibri" panose="020F0502020204030204" pitchFamily="34" charset="0"/>
              </a:rPr>
              <a:t>That they were graven with an iron pen and lead in the rock for ever!</a:t>
            </a:r>
          </a:p>
          <a:p>
            <a:r>
              <a:rPr lang="en-US" i="1" dirty="0">
                <a:latin typeface="Calibri" panose="020F0502020204030204" pitchFamily="34" charset="0"/>
              </a:rPr>
              <a:t>For I know that my redeemer </a:t>
            </a:r>
            <a:r>
              <a:rPr lang="en-US" i="1" dirty="0" err="1">
                <a:latin typeface="Calibri" panose="020F0502020204030204" pitchFamily="34" charset="0"/>
              </a:rPr>
              <a:t>liveth</a:t>
            </a:r>
            <a:r>
              <a:rPr lang="en-US" i="1" dirty="0">
                <a:latin typeface="Calibri" panose="020F0502020204030204" pitchFamily="34" charset="0"/>
              </a:rPr>
              <a:t>, and that he shall stand at the latter day upon the earth:</a:t>
            </a:r>
          </a:p>
          <a:p>
            <a:r>
              <a:rPr lang="en-US" i="1" dirty="0">
                <a:latin typeface="Calibri" panose="020F0502020204030204" pitchFamily="34" charset="0"/>
              </a:rPr>
              <a:t>And though after my skin worms destroy this body, yet in my flesh shall I see God:</a:t>
            </a:r>
          </a:p>
          <a:p>
            <a:r>
              <a:rPr lang="en-US" i="1" dirty="0">
                <a:latin typeface="Calibri" panose="020F0502020204030204" pitchFamily="34" charset="0"/>
              </a:rPr>
              <a:t>Whom I shall see for my self, and mine eyes shall behold, and not another.</a:t>
            </a:r>
          </a:p>
          <a:p>
            <a:r>
              <a:rPr lang="en-US" i="1" dirty="0">
                <a:latin typeface="Calibri" panose="020F0502020204030204" pitchFamily="34" charset="0"/>
              </a:rPr>
              <a:t>Job 19:23-27</a:t>
            </a:r>
          </a:p>
        </p:txBody>
      </p:sp>
      <p:sp>
        <p:nvSpPr>
          <p:cNvPr id="9" name="TextBox 8"/>
          <p:cNvSpPr txBox="1"/>
          <p:nvPr/>
        </p:nvSpPr>
        <p:spPr>
          <a:xfrm>
            <a:off x="147919" y="3381369"/>
            <a:ext cx="5795681" cy="3139321"/>
          </a:xfrm>
          <a:prstGeom prst="rect">
            <a:avLst/>
          </a:prstGeom>
          <a:noFill/>
          <a:ln>
            <a:solidFill>
              <a:schemeClr val="tx1"/>
            </a:solidFill>
          </a:ln>
        </p:spPr>
        <p:txBody>
          <a:bodyPr wrap="square" rtlCol="0">
            <a:spAutoFit/>
          </a:bodyPr>
          <a:lstStyle/>
          <a:p>
            <a:r>
              <a:rPr lang="en-US" i="1" dirty="0">
                <a:latin typeface="Calibri" panose="020F0502020204030204" pitchFamily="34" charset="0"/>
              </a:rPr>
              <a:t>Oh that my words were now written? Oh that they were printed in a book!</a:t>
            </a:r>
          </a:p>
          <a:p>
            <a:r>
              <a:rPr lang="en-US" i="1" dirty="0">
                <a:latin typeface="Calibri" panose="020F0502020204030204" pitchFamily="34" charset="0"/>
              </a:rPr>
              <a:t>That they were graven with an iron pen and lead in the rock for ever!</a:t>
            </a:r>
          </a:p>
          <a:p>
            <a:r>
              <a:rPr lang="en-US" i="1" dirty="0">
                <a:latin typeface="Calibri" panose="020F0502020204030204" pitchFamily="34" charset="0"/>
              </a:rPr>
              <a:t>For I know that my redeemer </a:t>
            </a:r>
            <a:r>
              <a:rPr lang="en-US" i="1" dirty="0" err="1">
                <a:latin typeface="Calibri" panose="020F0502020204030204" pitchFamily="34" charset="0"/>
              </a:rPr>
              <a:t>liveth</a:t>
            </a:r>
            <a:r>
              <a:rPr lang="en-US" i="1" dirty="0">
                <a:latin typeface="Calibri" panose="020F0502020204030204" pitchFamily="34" charset="0"/>
              </a:rPr>
              <a:t>, and that he shall stand at the latter day upon the earth:</a:t>
            </a:r>
          </a:p>
          <a:p>
            <a:r>
              <a:rPr lang="en-US" i="1" dirty="0">
                <a:latin typeface="Calibri" panose="020F0502020204030204" pitchFamily="34" charset="0"/>
              </a:rPr>
              <a:t>And though after my skin worms destroy this body, yet in my flesh shall I see God:</a:t>
            </a:r>
          </a:p>
          <a:p>
            <a:r>
              <a:rPr lang="en-US" i="1" dirty="0">
                <a:latin typeface="Calibri" panose="020F0502020204030204" pitchFamily="34" charset="0"/>
              </a:rPr>
              <a:t>Whom I shall see for my self, and mine eyes shall behold, and not another.</a:t>
            </a:r>
          </a:p>
          <a:p>
            <a:r>
              <a:rPr lang="en-US" i="1" dirty="0">
                <a:latin typeface="Calibri" panose="020F0502020204030204" pitchFamily="34" charset="0"/>
              </a:rPr>
              <a:t>Job 19:23-27</a:t>
            </a:r>
          </a:p>
        </p:txBody>
      </p:sp>
      <p:sp>
        <p:nvSpPr>
          <p:cNvPr id="10" name="TextBox 9"/>
          <p:cNvSpPr txBox="1"/>
          <p:nvPr/>
        </p:nvSpPr>
        <p:spPr>
          <a:xfrm>
            <a:off x="5943600" y="3381368"/>
            <a:ext cx="5795681" cy="3139321"/>
          </a:xfrm>
          <a:prstGeom prst="rect">
            <a:avLst/>
          </a:prstGeom>
          <a:noFill/>
          <a:ln>
            <a:solidFill>
              <a:schemeClr val="tx1"/>
            </a:solidFill>
          </a:ln>
        </p:spPr>
        <p:txBody>
          <a:bodyPr wrap="square" rtlCol="0">
            <a:spAutoFit/>
          </a:bodyPr>
          <a:lstStyle/>
          <a:p>
            <a:r>
              <a:rPr lang="en-US" i="1" dirty="0">
                <a:latin typeface="Calibri" panose="020F0502020204030204" pitchFamily="34" charset="0"/>
              </a:rPr>
              <a:t>Oh that my words were now written? Oh that they were printed in a book!</a:t>
            </a:r>
          </a:p>
          <a:p>
            <a:r>
              <a:rPr lang="en-US" i="1" dirty="0">
                <a:latin typeface="Calibri" panose="020F0502020204030204" pitchFamily="34" charset="0"/>
              </a:rPr>
              <a:t>That they were graven with an iron pen and lead in the rock for ever!</a:t>
            </a:r>
          </a:p>
          <a:p>
            <a:r>
              <a:rPr lang="en-US" i="1" dirty="0">
                <a:latin typeface="Calibri" panose="020F0502020204030204" pitchFamily="34" charset="0"/>
              </a:rPr>
              <a:t>For I know that my redeemer </a:t>
            </a:r>
            <a:r>
              <a:rPr lang="en-US" i="1" dirty="0" err="1">
                <a:latin typeface="Calibri" panose="020F0502020204030204" pitchFamily="34" charset="0"/>
              </a:rPr>
              <a:t>liveth</a:t>
            </a:r>
            <a:r>
              <a:rPr lang="en-US" i="1" dirty="0">
                <a:latin typeface="Calibri" panose="020F0502020204030204" pitchFamily="34" charset="0"/>
              </a:rPr>
              <a:t>, and that he shall stand at the latter day upon the earth:</a:t>
            </a:r>
          </a:p>
          <a:p>
            <a:r>
              <a:rPr lang="en-US" i="1" dirty="0">
                <a:latin typeface="Calibri" panose="020F0502020204030204" pitchFamily="34" charset="0"/>
              </a:rPr>
              <a:t>And though after my skin worms destroy this body, yet in my flesh shall I see God:</a:t>
            </a:r>
          </a:p>
          <a:p>
            <a:r>
              <a:rPr lang="en-US" i="1" dirty="0">
                <a:latin typeface="Calibri" panose="020F0502020204030204" pitchFamily="34" charset="0"/>
              </a:rPr>
              <a:t>Whom I shall see for my self, and mine eyes shall behold, and not another.</a:t>
            </a:r>
          </a:p>
          <a:p>
            <a:r>
              <a:rPr lang="en-US" i="1" dirty="0">
                <a:latin typeface="Calibri" panose="020F0502020204030204" pitchFamily="34" charset="0"/>
              </a:rPr>
              <a:t>Job 19:23-27</a:t>
            </a:r>
          </a:p>
        </p:txBody>
      </p:sp>
    </p:spTree>
    <p:extLst>
      <p:ext uri="{BB962C8B-B14F-4D97-AF65-F5344CB8AC3E}">
        <p14:creationId xmlns:p14="http://schemas.microsoft.com/office/powerpoint/2010/main" val="2954097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451" y="210612"/>
            <a:ext cx="6096000" cy="6247864"/>
          </a:xfrm>
          <a:prstGeom prst="rect">
            <a:avLst/>
          </a:prstGeom>
          <a:ln>
            <a:solidFill>
              <a:schemeClr val="tx1"/>
            </a:solidFill>
          </a:ln>
        </p:spPr>
        <p:txBody>
          <a:bodyPr>
            <a:spAutoFit/>
          </a:bodyPr>
          <a:lstStyle/>
          <a:p>
            <a:r>
              <a:rPr lang="en-US" sz="1600" b="1" dirty="0" err="1"/>
              <a:t>Elihu</a:t>
            </a:r>
            <a:r>
              <a:rPr lang="en-US" sz="1600" b="1" dirty="0"/>
              <a:t> the son of </a:t>
            </a:r>
            <a:r>
              <a:rPr lang="en-US" sz="1600" b="1" dirty="0" err="1"/>
              <a:t>Barachel</a:t>
            </a:r>
            <a:r>
              <a:rPr lang="en-US" sz="1600" b="1" dirty="0"/>
              <a:t> the </a:t>
            </a:r>
            <a:r>
              <a:rPr lang="en-US" sz="1600" b="1" dirty="0" err="1"/>
              <a:t>Buzite</a:t>
            </a:r>
            <a:r>
              <a:rPr lang="en-US" sz="1600" b="1" dirty="0"/>
              <a:t> - </a:t>
            </a:r>
            <a:r>
              <a:rPr lang="en-US" sz="1600" dirty="0" err="1"/>
              <a:t>Buz</a:t>
            </a:r>
            <a:r>
              <a:rPr lang="en-US" sz="1600" dirty="0"/>
              <a:t> was the second son of </a:t>
            </a:r>
            <a:r>
              <a:rPr lang="en-US" sz="1600" dirty="0" err="1"/>
              <a:t>Nahor</a:t>
            </a:r>
            <a:r>
              <a:rPr lang="en-US" sz="1600" dirty="0"/>
              <a:t>, the brother of Abram (Genesis 22:21)</a:t>
            </a:r>
          </a:p>
          <a:p>
            <a:r>
              <a:rPr lang="en-US" sz="1600" b="1" dirty="0"/>
              <a:t>Of the kindred of Ram - </a:t>
            </a:r>
            <a:r>
              <a:rPr lang="en-US" sz="1600" dirty="0" err="1"/>
              <a:t>Kemuel</a:t>
            </a:r>
            <a:r>
              <a:rPr lang="en-US" sz="1600" dirty="0"/>
              <a:t> was the third son of </a:t>
            </a:r>
            <a:r>
              <a:rPr lang="en-US" sz="1600" dirty="0" err="1"/>
              <a:t>Nahor</a:t>
            </a:r>
            <a:r>
              <a:rPr lang="en-US" sz="1600" dirty="0"/>
              <a:t>; and is called in Genesis (see above) the father of Aram, which is the same as Ram. A city of the name of </a:t>
            </a:r>
            <a:r>
              <a:rPr lang="en-US" sz="1600" dirty="0" err="1"/>
              <a:t>Buz</a:t>
            </a:r>
            <a:r>
              <a:rPr lang="en-US" sz="1600" dirty="0"/>
              <a:t> is found in Jeremiah 25:23, which probably had its name from this family; and, as it is mentioned with </a:t>
            </a:r>
            <a:r>
              <a:rPr lang="en-US" sz="1600" dirty="0" err="1"/>
              <a:t>Dedan</a:t>
            </a:r>
            <a:r>
              <a:rPr lang="en-US" sz="1600" dirty="0"/>
              <a:t> and </a:t>
            </a:r>
            <a:r>
              <a:rPr lang="en-US" sz="1600" dirty="0" err="1"/>
              <a:t>Tema</a:t>
            </a:r>
            <a:r>
              <a:rPr lang="en-US" sz="1600" dirty="0"/>
              <a:t>, we know it must have been a city in </a:t>
            </a:r>
            <a:r>
              <a:rPr lang="en-US" sz="1600" dirty="0" err="1"/>
              <a:t>Idumea</a:t>
            </a:r>
            <a:r>
              <a:rPr lang="en-US" sz="1600" dirty="0"/>
              <a:t>, as the others were in that district. Instead of the kindred of Ram, the </a:t>
            </a:r>
            <a:r>
              <a:rPr lang="en-US" sz="1600" dirty="0" err="1"/>
              <a:t>Chaldee</a:t>
            </a:r>
            <a:r>
              <a:rPr lang="en-US" sz="1600" dirty="0"/>
              <a:t> has of the kindred of Abraham. But still the question has been asked, Who was </a:t>
            </a:r>
            <a:r>
              <a:rPr lang="en-US" sz="1600" dirty="0" err="1"/>
              <a:t>Elihu</a:t>
            </a:r>
            <a:r>
              <a:rPr lang="en-US" sz="1600" dirty="0"/>
              <a:t>? I answer, He was "the son of </a:t>
            </a:r>
            <a:r>
              <a:rPr lang="en-US" sz="1600" dirty="0" err="1"/>
              <a:t>Barachel</a:t>
            </a:r>
            <a:r>
              <a:rPr lang="en-US" sz="1600" dirty="0"/>
              <a:t> the </a:t>
            </a:r>
            <a:r>
              <a:rPr lang="en-US" sz="1600" dirty="0" err="1"/>
              <a:t>Buzite</a:t>
            </a:r>
            <a:r>
              <a:rPr lang="en-US" sz="1600" dirty="0"/>
              <a:t>, of the kindred of Ram:" this is all we know of him. But this Scriptural answer will not satisfy those who are determined to find out mysteries where there are none. Some make him a descendant of Judah; St. Jerome, Bede, </a:t>
            </a:r>
            <a:r>
              <a:rPr lang="en-US" sz="1600" dirty="0" err="1"/>
              <a:t>Lyranus</a:t>
            </a:r>
            <a:r>
              <a:rPr lang="en-US" sz="1600" dirty="0"/>
              <a:t>, and some of the </a:t>
            </a:r>
            <a:r>
              <a:rPr lang="en-US" sz="1600" dirty="0" err="1"/>
              <a:t>rabbins</a:t>
            </a:r>
            <a:r>
              <a:rPr lang="en-US" sz="1600" dirty="0"/>
              <a:t>, make him Balaam the son of </a:t>
            </a:r>
            <a:r>
              <a:rPr lang="en-US" sz="1600" dirty="0" err="1"/>
              <a:t>Beor</a:t>
            </a:r>
            <a:r>
              <a:rPr lang="en-US" sz="1600" dirty="0"/>
              <a:t>, the magician; Bishop Warburton makes him Ezra the scribe; and Dr. Hodges makes him the second person in the glorious Trinity, the Lord Jesus Christ, and supposes that the chief scope of this part of the book was to convict Job of self-righteousness, and to show the necessity of the doctrine of justification by faith! When these points are proved, they should be credited. (Adam Clarke Bible Commentary)</a:t>
            </a:r>
          </a:p>
          <a:p>
            <a:endParaRPr lang="en-US" sz="1600" dirty="0"/>
          </a:p>
          <a:p>
            <a:r>
              <a:rPr lang="en-US" sz="1600" dirty="0"/>
              <a:t>According to the Book of Job, </a:t>
            </a:r>
            <a:r>
              <a:rPr lang="en-US" sz="1600" dirty="0" err="1"/>
              <a:t>Elihu</a:t>
            </a:r>
            <a:r>
              <a:rPr lang="en-US" sz="1600" dirty="0"/>
              <a:t> is one of Job's friends, descended from </a:t>
            </a:r>
            <a:r>
              <a:rPr lang="en-US" sz="1600" dirty="0" err="1"/>
              <a:t>Nahor</a:t>
            </a:r>
            <a:r>
              <a:rPr lang="en-US" sz="1600" dirty="0"/>
              <a:t> (Job 32:2, 34:1). He is said to have descended from </a:t>
            </a:r>
            <a:r>
              <a:rPr lang="en-US" sz="1600" dirty="0" err="1"/>
              <a:t>Buz</a:t>
            </a:r>
            <a:r>
              <a:rPr lang="en-US" sz="1600" dirty="0"/>
              <a:t> who may be from the line of Abraham(Genesis 22:20-21 mentions </a:t>
            </a:r>
            <a:r>
              <a:rPr lang="en-US" sz="1600" dirty="0" err="1"/>
              <a:t>Buz</a:t>
            </a:r>
            <a:r>
              <a:rPr lang="en-US" sz="1600" dirty="0"/>
              <a:t> as a nephew of Abraham). (Wikipedia)</a:t>
            </a:r>
          </a:p>
        </p:txBody>
      </p:sp>
    </p:spTree>
    <p:extLst>
      <p:ext uri="{BB962C8B-B14F-4D97-AF65-F5344CB8AC3E}">
        <p14:creationId xmlns:p14="http://schemas.microsoft.com/office/powerpoint/2010/main" val="300300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8738F-5606-6902-8292-5216001DC6F4}"/>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786E28C1-BA3A-E7B2-E98B-EE80BD83F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50719C-E861-7A1D-C085-D9157EDB3178}"/>
              </a:ext>
            </a:extLst>
          </p:cNvPr>
          <p:cNvSpPr txBox="1"/>
          <p:nvPr/>
        </p:nvSpPr>
        <p:spPr>
          <a:xfrm>
            <a:off x="905440" y="2351914"/>
            <a:ext cx="6340311" cy="3108543"/>
          </a:xfrm>
          <a:prstGeom prst="rect">
            <a:avLst/>
          </a:prstGeom>
          <a:noFill/>
        </p:spPr>
        <p:txBody>
          <a:bodyPr wrap="square" rtlCol="0">
            <a:spAutoFit/>
          </a:bodyPr>
          <a:lstStyle/>
          <a:p>
            <a:r>
              <a:rPr lang="en-US" sz="2800" dirty="0">
                <a:solidFill>
                  <a:schemeClr val="bg1"/>
                </a:solidFill>
              </a:rPr>
              <a:t>The greatest events of history are those that </a:t>
            </a:r>
            <a:r>
              <a:rPr lang="en-US" sz="2800" b="1" dirty="0">
                <a:solidFill>
                  <a:schemeClr val="bg1"/>
                </a:solidFill>
              </a:rPr>
              <a:t>affect the greatest number of people for the longest periods</a:t>
            </a:r>
            <a:r>
              <a:rPr lang="en-US" sz="2800" dirty="0">
                <a:solidFill>
                  <a:schemeClr val="bg1"/>
                </a:solidFill>
              </a:rPr>
              <a:t>. </a:t>
            </a:r>
          </a:p>
          <a:p>
            <a:endParaRPr lang="en-US" sz="2800" dirty="0">
              <a:solidFill>
                <a:schemeClr val="bg1"/>
              </a:solidFill>
            </a:endParaRPr>
          </a:p>
          <a:p>
            <a:r>
              <a:rPr lang="en-US" sz="2800" dirty="0">
                <a:solidFill>
                  <a:schemeClr val="bg1"/>
                </a:solidFill>
              </a:rPr>
              <a:t>By this standard, no event could be more important to individuals or nations than the resurrection of the Master. (</a:t>
            </a:r>
            <a:r>
              <a:rPr lang="en-US" sz="2800" i="1" dirty="0">
                <a:solidFill>
                  <a:schemeClr val="bg1"/>
                </a:solidFill>
              </a:rPr>
              <a:t>5</a:t>
            </a:r>
            <a:r>
              <a:rPr lang="en-US" sz="2800" dirty="0">
                <a:solidFill>
                  <a:schemeClr val="bg1"/>
                </a:solidFill>
              </a:rPr>
              <a:t>)</a:t>
            </a:r>
          </a:p>
        </p:txBody>
      </p:sp>
      <p:pic>
        <p:nvPicPr>
          <p:cNvPr id="9" name="Picture 8">
            <a:extLst>
              <a:ext uri="{FF2B5EF4-FFF2-40B4-BE49-F238E27FC236}">
                <a16:creationId xmlns:a16="http://schemas.microsoft.com/office/drawing/2014/main" id="{DF6F6C3D-3EE1-4D99-673F-84BB9AF9B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82" y="247505"/>
            <a:ext cx="1055959" cy="1493961"/>
          </a:xfrm>
          <a:prstGeom prst="rect">
            <a:avLst/>
          </a:prstGeom>
        </p:spPr>
      </p:pic>
      <p:pic>
        <p:nvPicPr>
          <p:cNvPr id="3" name="Picture 2">
            <a:extLst>
              <a:ext uri="{FF2B5EF4-FFF2-40B4-BE49-F238E27FC236}">
                <a16:creationId xmlns:a16="http://schemas.microsoft.com/office/drawing/2014/main" id="{848373CB-0DF4-BF08-0AC6-6762541731C7}"/>
              </a:ext>
            </a:extLst>
          </p:cNvPr>
          <p:cNvPicPr>
            <a:picLocks noChangeAspect="1"/>
          </p:cNvPicPr>
          <p:nvPr/>
        </p:nvPicPr>
        <p:blipFill>
          <a:blip r:embed="rId4"/>
          <a:stretch>
            <a:fillRect/>
          </a:stretch>
        </p:blipFill>
        <p:spPr>
          <a:xfrm>
            <a:off x="7554330" y="1089032"/>
            <a:ext cx="3487101" cy="4871930"/>
          </a:xfrm>
          <a:prstGeom prst="rect">
            <a:avLst/>
          </a:prstGeom>
        </p:spPr>
      </p:pic>
    </p:spTree>
    <p:extLst>
      <p:ext uri="{BB962C8B-B14F-4D97-AF65-F5344CB8AC3E}">
        <p14:creationId xmlns:p14="http://schemas.microsoft.com/office/powerpoint/2010/main" val="113538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A10D-F4DA-08BF-B0B0-02F8FC8F2187}"/>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075A4EE2-1EF2-DA61-DD84-D02FCA7BD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4C0E7C-5224-80BD-8823-5C60CC7B2AB0}"/>
              </a:ext>
            </a:extLst>
          </p:cNvPr>
          <p:cNvSpPr txBox="1"/>
          <p:nvPr/>
        </p:nvSpPr>
        <p:spPr>
          <a:xfrm>
            <a:off x="253497" y="427782"/>
            <a:ext cx="5902860" cy="2031325"/>
          </a:xfrm>
          <a:prstGeom prst="rect">
            <a:avLst/>
          </a:prstGeom>
          <a:noFill/>
        </p:spPr>
        <p:txBody>
          <a:bodyPr wrap="square" rtlCol="0">
            <a:spAutoFit/>
          </a:bodyPr>
          <a:lstStyle/>
          <a:p>
            <a:r>
              <a:rPr lang="en-US" dirty="0">
                <a:solidFill>
                  <a:schemeClr val="bg1"/>
                </a:solidFill>
                <a:latin typeface="Calibri" panose="020F0502020204030204" pitchFamily="34" charset="0"/>
              </a:rPr>
              <a:t>“Arthur’s mother was so proud of the blue star which graced her living room window. It represented to every passerby that her son wore the uniform of his country and was actively serving. When I would pass the house, she often opened the door and invited me in to read the latest letter from Arthur. Her eyes would fill with tears; I would then be asked to read aloud. Arthur meant everything to his widowed mother. …</a:t>
            </a:r>
          </a:p>
        </p:txBody>
      </p:sp>
      <p:sp>
        <p:nvSpPr>
          <p:cNvPr id="2" name="Rectangle 1">
            <a:extLst>
              <a:ext uri="{FF2B5EF4-FFF2-40B4-BE49-F238E27FC236}">
                <a16:creationId xmlns:a16="http://schemas.microsoft.com/office/drawing/2014/main" id="{9B4EEC63-C10E-3A52-66F6-71C7250AEFC1}"/>
              </a:ext>
            </a:extLst>
          </p:cNvPr>
          <p:cNvSpPr/>
          <p:nvPr/>
        </p:nvSpPr>
        <p:spPr>
          <a:xfrm>
            <a:off x="5773093" y="5013418"/>
            <a:ext cx="6096000" cy="923330"/>
          </a:xfrm>
          <a:prstGeom prst="rect">
            <a:avLst/>
          </a:prstGeom>
        </p:spPr>
        <p:txBody>
          <a:bodyPr>
            <a:spAutoFit/>
          </a:bodyPr>
          <a:lstStyle/>
          <a:p>
            <a:r>
              <a:rPr lang="en-US" dirty="0">
                <a:solidFill>
                  <a:schemeClr val="bg1"/>
                </a:solidFill>
                <a:latin typeface="Calibri" panose="020F0502020204030204" pitchFamily="34" charset="0"/>
              </a:rPr>
              <a:t>“… While at Saipan in the South Pacific, the ship [Arthur served on] was attacked. Arthur was one of those on board who was lost at sea.</a:t>
            </a:r>
          </a:p>
        </p:txBody>
      </p:sp>
      <p:pic>
        <p:nvPicPr>
          <p:cNvPr id="3" name="Picture 2" descr="https://s-media-cache-ak0.pinimg.com/564x/a4/07/83/a407831e6f89739fa8fc6f8ead4e53e2.jpg">
            <a:extLst>
              <a:ext uri="{FF2B5EF4-FFF2-40B4-BE49-F238E27FC236}">
                <a16:creationId xmlns:a16="http://schemas.microsoft.com/office/drawing/2014/main" id="{4F968FAD-F847-1ED9-B637-C5DE34A2A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105" y="3163889"/>
            <a:ext cx="3914864" cy="3026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enx67.com/wp-content/uploads/blogger/-r4jAES5bp4c/UFfeaXhCRgI/AAAAAAAAPPU/czni8MHlkL4/s1600/blue%2Bstar%2Bmom.jpg">
            <a:extLst>
              <a:ext uri="{FF2B5EF4-FFF2-40B4-BE49-F238E27FC236}">
                <a16:creationId xmlns:a16="http://schemas.microsoft.com/office/drawing/2014/main" id="{D8BBA287-EAA2-3A28-2D1C-9D042A0F6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854" y="578018"/>
            <a:ext cx="5127022" cy="342217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7F64E2E0-75CE-9395-AB20-3AF814491B2D}"/>
              </a:ext>
            </a:extLst>
          </p:cNvPr>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180636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3547" y="396242"/>
            <a:ext cx="5902860" cy="1477328"/>
          </a:xfrm>
          <a:prstGeom prst="rect">
            <a:avLst/>
          </a:prstGeom>
          <a:noFill/>
        </p:spPr>
        <p:txBody>
          <a:bodyPr wrap="square" rtlCol="0">
            <a:spAutoFit/>
          </a:bodyPr>
          <a:lstStyle/>
          <a:p>
            <a:r>
              <a:rPr lang="en-US" dirty="0">
                <a:solidFill>
                  <a:schemeClr val="bg1"/>
                </a:solidFill>
                <a:latin typeface="Calibri" panose="020F0502020204030204" pitchFamily="34" charset="0"/>
              </a:rPr>
              <a:t>“The blue star was taken from its hallowed spot in the front window of the Patton home. It was replaced by one of gold, indicating that he whom the blue star represented had been killed in battle. A light went out in the life of Mrs. Patton. She groped in utter darkness and deep despair.</a:t>
            </a:r>
          </a:p>
        </p:txBody>
      </p:sp>
      <p:sp>
        <p:nvSpPr>
          <p:cNvPr id="2" name="Rectangle 1"/>
          <p:cNvSpPr/>
          <p:nvPr/>
        </p:nvSpPr>
        <p:spPr>
          <a:xfrm>
            <a:off x="5973908" y="3141553"/>
            <a:ext cx="6096000" cy="923330"/>
          </a:xfrm>
          <a:prstGeom prst="rect">
            <a:avLst/>
          </a:prstGeom>
        </p:spPr>
        <p:txBody>
          <a:bodyPr>
            <a:spAutoFit/>
          </a:bodyPr>
          <a:lstStyle/>
          <a:p>
            <a:r>
              <a:rPr lang="en-US" dirty="0">
                <a:solidFill>
                  <a:schemeClr val="bg1"/>
                </a:solidFill>
                <a:latin typeface="Calibri" panose="020F0502020204030204" pitchFamily="34" charset="0"/>
              </a:rPr>
              <a:t>“With a prayer in my heart, I approached the familiar walkway to the Patton home, wondering what words of comfort could come from the lips of a mere boy”</a:t>
            </a:r>
          </a:p>
        </p:txBody>
      </p:sp>
      <p:pic>
        <p:nvPicPr>
          <p:cNvPr id="2052" name="Picture 4" descr="http://www.trbimg.com/img-51bc18ca/turbine/la-1447112-me-militarysuicide-02-jpg-20130614/600/600x400"/>
          <p:cNvPicPr>
            <a:picLocks noChangeAspect="1" noChangeArrowheads="1"/>
          </p:cNvPicPr>
          <p:nvPr/>
        </p:nvPicPr>
        <p:blipFill rotWithShape="1">
          <a:blip r:embed="rId3">
            <a:extLst>
              <a:ext uri="{28A0092B-C50C-407E-A947-70E740481C1C}">
                <a14:useLocalDpi xmlns:a14="http://schemas.microsoft.com/office/drawing/2010/main" val="0"/>
              </a:ext>
            </a:extLst>
          </a:blip>
          <a:srcRect t="-2283" r="51010"/>
          <a:stretch/>
        </p:blipFill>
        <p:spPr bwMode="auto">
          <a:xfrm>
            <a:off x="2160059" y="1918688"/>
            <a:ext cx="2444436" cy="34023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43168" y="6518495"/>
            <a:ext cx="648832" cy="369332"/>
          </a:xfrm>
          <a:prstGeom prst="rect">
            <a:avLst/>
          </a:prstGeom>
          <a:noFill/>
        </p:spPr>
        <p:txBody>
          <a:bodyPr wrap="square" rtlCol="0">
            <a:spAutoFit/>
          </a:bodyPr>
          <a:lstStyle/>
          <a:p>
            <a:r>
              <a:rPr lang="en-US" dirty="0">
                <a:solidFill>
                  <a:schemeClr val="bg1"/>
                </a:solidFill>
              </a:rPr>
              <a:t>(1)</a:t>
            </a:r>
          </a:p>
        </p:txBody>
      </p:sp>
      <p:sp>
        <p:nvSpPr>
          <p:cNvPr id="11" name="TextBox 10"/>
          <p:cNvSpPr txBox="1"/>
          <p:nvPr/>
        </p:nvSpPr>
        <p:spPr>
          <a:xfrm>
            <a:off x="713554" y="5394498"/>
            <a:ext cx="5902860" cy="1200329"/>
          </a:xfrm>
          <a:prstGeom prst="rect">
            <a:avLst/>
          </a:prstGeom>
          <a:noFill/>
        </p:spPr>
        <p:txBody>
          <a:bodyPr wrap="square" rtlCol="0">
            <a:spAutoFit/>
          </a:bodyPr>
          <a:lstStyle/>
          <a:p>
            <a:r>
              <a:rPr lang="en-US" dirty="0">
                <a:solidFill>
                  <a:schemeClr val="bg1"/>
                </a:solidFill>
                <a:latin typeface="Calibri" panose="020F0502020204030204" pitchFamily="34" charset="0"/>
              </a:rPr>
              <a:t>“Mrs. Patton gazed into my eyes and spoke: ‘Tommy, I belong to no church, but you do. Tell me, will Arthur live again?’ To the best of my ability, I testified to her that Arthur would indeed live again” </a:t>
            </a:r>
          </a:p>
        </p:txBody>
      </p:sp>
      <p:pic>
        <p:nvPicPr>
          <p:cNvPr id="2056" name="Picture 8" descr="https://repurposedgenealogy.files.wordpress.com/2015/05/glennie-jane-ross-1945.jpg?w=8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6414" y="4363380"/>
            <a:ext cx="1712773" cy="222741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lds.org/bc/content/shared/content/images/gospel-library/manual/09797/portrait-thomas-s-monson-navy_494345_in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5820" y="396838"/>
            <a:ext cx="2178881" cy="274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500"/>
                                        <p:tgtEl>
                                          <p:spTgt spid="20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43F63-BBFF-E0D0-4E36-7D50BC927FAA}"/>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09FAE4C6-F00B-AEE4-6D53-84BFCA4EC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046167-8692-C858-B2C5-97312B31830D}"/>
              </a:ext>
            </a:extLst>
          </p:cNvPr>
          <p:cNvSpPr txBox="1"/>
          <p:nvPr/>
        </p:nvSpPr>
        <p:spPr>
          <a:xfrm>
            <a:off x="2706660" y="521248"/>
            <a:ext cx="5138627" cy="2554545"/>
          </a:xfrm>
          <a:prstGeom prst="rect">
            <a:avLst/>
          </a:prstGeom>
          <a:noFill/>
        </p:spPr>
        <p:txBody>
          <a:bodyPr wrap="square" rtlCol="0">
            <a:spAutoFit/>
          </a:bodyPr>
          <a:lstStyle/>
          <a:p>
            <a:pPr fontAlgn="base"/>
            <a:r>
              <a:rPr lang="en-US" sz="2000" dirty="0">
                <a:solidFill>
                  <a:schemeClr val="bg1"/>
                </a:solidFill>
              </a:rPr>
              <a:t>The Resurrection from the dead is the reassuring personal pillar of our faith. It adds meaning to our doctrine, motivation to our behavior, and hope for our future. …</a:t>
            </a:r>
          </a:p>
          <a:p>
            <a:pPr fontAlgn="base"/>
            <a:endParaRPr lang="en-US" sz="2000" dirty="0">
              <a:solidFill>
                <a:schemeClr val="bg1"/>
              </a:solidFill>
            </a:endParaRPr>
          </a:p>
          <a:p>
            <a:pPr fontAlgn="base"/>
            <a:r>
              <a:rPr lang="en-US" sz="2000" dirty="0">
                <a:solidFill>
                  <a:schemeClr val="bg1"/>
                </a:solidFill>
              </a:rPr>
              <a:t>The Resurrection gives us the perspective and the strength to endure the mortal challenges faced by each of us and those we love. </a:t>
            </a:r>
          </a:p>
        </p:txBody>
      </p:sp>
      <p:pic>
        <p:nvPicPr>
          <p:cNvPr id="6" name="Picture 5">
            <a:extLst>
              <a:ext uri="{FF2B5EF4-FFF2-40B4-BE49-F238E27FC236}">
                <a16:creationId xmlns:a16="http://schemas.microsoft.com/office/drawing/2014/main" id="{28029DEB-D283-BAD2-6F00-EBEA88CE6471}"/>
              </a:ext>
            </a:extLst>
          </p:cNvPr>
          <p:cNvPicPr>
            <a:picLocks noChangeAspect="1"/>
          </p:cNvPicPr>
          <p:nvPr/>
        </p:nvPicPr>
        <p:blipFill>
          <a:blip r:embed="rId3"/>
          <a:stretch>
            <a:fillRect/>
          </a:stretch>
        </p:blipFill>
        <p:spPr>
          <a:xfrm>
            <a:off x="420830" y="271701"/>
            <a:ext cx="1281562" cy="1689622"/>
          </a:xfrm>
          <a:prstGeom prst="rect">
            <a:avLst/>
          </a:prstGeom>
        </p:spPr>
      </p:pic>
      <p:pic>
        <p:nvPicPr>
          <p:cNvPr id="8" name="Picture 7">
            <a:extLst>
              <a:ext uri="{FF2B5EF4-FFF2-40B4-BE49-F238E27FC236}">
                <a16:creationId xmlns:a16="http://schemas.microsoft.com/office/drawing/2014/main" id="{0699B4CA-30D6-5E6F-7380-C46160742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84" y="3597042"/>
            <a:ext cx="2449604" cy="2867025"/>
          </a:xfrm>
          <a:prstGeom prst="rect">
            <a:avLst/>
          </a:prstGeom>
        </p:spPr>
      </p:pic>
      <p:pic>
        <p:nvPicPr>
          <p:cNvPr id="10" name="Picture 9">
            <a:extLst>
              <a:ext uri="{FF2B5EF4-FFF2-40B4-BE49-F238E27FC236}">
                <a16:creationId xmlns:a16="http://schemas.microsoft.com/office/drawing/2014/main" id="{0062B547-4649-971D-E2F6-4543634015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835" y="599321"/>
            <a:ext cx="2612541" cy="3109868"/>
          </a:xfrm>
          <a:prstGeom prst="rect">
            <a:avLst/>
          </a:prstGeom>
        </p:spPr>
      </p:pic>
      <p:sp>
        <p:nvSpPr>
          <p:cNvPr id="13" name="TextBox 12">
            <a:extLst>
              <a:ext uri="{FF2B5EF4-FFF2-40B4-BE49-F238E27FC236}">
                <a16:creationId xmlns:a16="http://schemas.microsoft.com/office/drawing/2014/main" id="{BC413D0C-B5BD-1556-65E4-C16D3C9C6941}"/>
              </a:ext>
            </a:extLst>
          </p:cNvPr>
          <p:cNvSpPr txBox="1"/>
          <p:nvPr/>
        </p:nvSpPr>
        <p:spPr>
          <a:xfrm>
            <a:off x="3786373" y="4163190"/>
            <a:ext cx="6096000" cy="2554545"/>
          </a:xfrm>
          <a:prstGeom prst="rect">
            <a:avLst/>
          </a:prstGeom>
          <a:noFill/>
        </p:spPr>
        <p:txBody>
          <a:bodyPr wrap="square">
            <a:spAutoFit/>
          </a:bodyPr>
          <a:lstStyle/>
          <a:p>
            <a:pPr fontAlgn="base"/>
            <a:r>
              <a:rPr lang="en-US" sz="2000" dirty="0">
                <a:solidFill>
                  <a:schemeClr val="bg1"/>
                </a:solidFill>
              </a:rPr>
              <a:t>It gives us a new way to view the physical, mental, or emotional deficiencies we have at birth or acquire during mortal life. </a:t>
            </a:r>
          </a:p>
          <a:p>
            <a:pPr fontAlgn="base"/>
            <a:endParaRPr lang="en-US" sz="2000" dirty="0">
              <a:solidFill>
                <a:schemeClr val="bg1"/>
              </a:solidFill>
            </a:endParaRPr>
          </a:p>
          <a:p>
            <a:pPr fontAlgn="base"/>
            <a:r>
              <a:rPr lang="en-US" sz="2000" dirty="0">
                <a:solidFill>
                  <a:schemeClr val="bg1"/>
                </a:solidFill>
              </a:rPr>
              <a:t>It gives us the strength to endure sorrows, failures, and frustrations. Because each of us has an assured resurrection, we know that these mortal deficiencies and oppositions are only temporary. (6)</a:t>
            </a:r>
          </a:p>
        </p:txBody>
      </p:sp>
      <p:sp>
        <p:nvSpPr>
          <p:cNvPr id="15" name="TextBox 14">
            <a:extLst>
              <a:ext uri="{FF2B5EF4-FFF2-40B4-BE49-F238E27FC236}">
                <a16:creationId xmlns:a16="http://schemas.microsoft.com/office/drawing/2014/main" id="{7DC60BC2-1B68-27AE-A283-F68E8252BEDB}"/>
              </a:ext>
            </a:extLst>
          </p:cNvPr>
          <p:cNvSpPr txBox="1"/>
          <p:nvPr/>
        </p:nvSpPr>
        <p:spPr>
          <a:xfrm>
            <a:off x="8945217" y="6406790"/>
            <a:ext cx="3008244" cy="369332"/>
          </a:xfrm>
          <a:prstGeom prst="rect">
            <a:avLst/>
          </a:prstGeom>
          <a:noFill/>
        </p:spPr>
        <p:txBody>
          <a:bodyPr wrap="square">
            <a:spAutoFit/>
          </a:bodyPr>
          <a:lstStyle/>
          <a:p>
            <a:pPr algn="r"/>
            <a:r>
              <a:rPr lang="en-US" sz="1800" dirty="0">
                <a:solidFill>
                  <a:schemeClr val="bg1"/>
                </a:solidFill>
              </a:rPr>
              <a:t>(6)</a:t>
            </a:r>
            <a:endParaRPr lang="en-US" dirty="0"/>
          </a:p>
        </p:txBody>
      </p:sp>
    </p:spTree>
    <p:extLst>
      <p:ext uri="{BB962C8B-B14F-4D97-AF65-F5344CB8AC3E}">
        <p14:creationId xmlns:p14="http://schemas.microsoft.com/office/powerpoint/2010/main" val="285952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17:1</a:t>
            </a:r>
          </a:p>
        </p:txBody>
      </p:sp>
      <p:sp>
        <p:nvSpPr>
          <p:cNvPr id="3" name="Rectangle 2"/>
          <p:cNvSpPr/>
          <p:nvPr/>
        </p:nvSpPr>
        <p:spPr>
          <a:xfrm>
            <a:off x="514090" y="1475398"/>
            <a:ext cx="6096000" cy="923330"/>
          </a:xfrm>
          <a:prstGeom prst="rect">
            <a:avLst/>
          </a:prstGeom>
        </p:spPr>
        <p:txBody>
          <a:bodyPr>
            <a:spAutoFit/>
          </a:bodyPr>
          <a:lstStyle/>
          <a:p>
            <a:pPr fontAlgn="base"/>
            <a:r>
              <a:rPr lang="en-US" dirty="0">
                <a:solidFill>
                  <a:schemeClr val="bg1"/>
                </a:solidFill>
                <a:latin typeface="Calibri" panose="020F0502020204030204" pitchFamily="34" charset="0"/>
              </a:rPr>
              <a:t>Like Mrs. Patton, we may experience times when we will grieve the death of a loved one. In addition, each of us at some time will die. </a:t>
            </a:r>
            <a:endParaRPr lang="en-US" b="0" i="0" dirty="0">
              <a:solidFill>
                <a:schemeClr val="bg1"/>
              </a:solidFill>
              <a:effectLst/>
              <a:latin typeface="Calibri" panose="020F0502020204030204" pitchFamily="34" charset="0"/>
            </a:endParaRPr>
          </a:p>
        </p:txBody>
      </p:sp>
      <p:sp>
        <p:nvSpPr>
          <p:cNvPr id="7" name="TextBox 6"/>
          <p:cNvSpPr txBox="1"/>
          <p:nvPr/>
        </p:nvSpPr>
        <p:spPr>
          <a:xfrm>
            <a:off x="56890" y="-9093"/>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Near Death</a:t>
            </a:r>
          </a:p>
        </p:txBody>
      </p:sp>
      <p:pic>
        <p:nvPicPr>
          <p:cNvPr id="4098" name="Picture 2" descr="http://larryvroberts.com/uploads/3/3/0/7/3307466/950746.jpg?3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604" y="1475398"/>
            <a:ext cx="3457575" cy="2771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09820" y="4880554"/>
            <a:ext cx="4155881" cy="646331"/>
          </a:xfrm>
          <a:prstGeom prst="rect">
            <a:avLst/>
          </a:prstGeom>
        </p:spPr>
        <p:txBody>
          <a:bodyPr wrap="square">
            <a:spAutoFit/>
          </a:bodyPr>
          <a:lstStyle/>
          <a:p>
            <a:r>
              <a:rPr lang="en-US" i="1" dirty="0">
                <a:solidFill>
                  <a:srgbClr val="FFFF00"/>
                </a:solidFill>
                <a:latin typeface="Palatino"/>
              </a:rPr>
              <a:t>My breath is corrupt, my days are extinct, the graves are ready for me.</a:t>
            </a:r>
            <a:endParaRPr lang="en-US" i="1" dirty="0">
              <a:solidFill>
                <a:srgbClr val="FFFF00"/>
              </a:solidFill>
            </a:endParaRPr>
          </a:p>
        </p:txBody>
      </p:sp>
      <p:sp>
        <p:nvSpPr>
          <p:cNvPr id="10" name="Rectangle 9"/>
          <p:cNvSpPr/>
          <p:nvPr/>
        </p:nvSpPr>
        <p:spPr>
          <a:xfrm>
            <a:off x="4084604" y="3527671"/>
            <a:ext cx="3048000" cy="646331"/>
          </a:xfrm>
          <a:prstGeom prst="rect">
            <a:avLst/>
          </a:prstGeom>
        </p:spPr>
        <p:txBody>
          <a:bodyPr wrap="square">
            <a:spAutoFit/>
          </a:bodyPr>
          <a:lstStyle/>
          <a:p>
            <a:pPr fontAlgn="base"/>
            <a:r>
              <a:rPr lang="en-US" dirty="0">
                <a:solidFill>
                  <a:schemeClr val="bg1"/>
                </a:solidFill>
                <a:latin typeface="Calibri" panose="020F0502020204030204" pitchFamily="34" charset="0"/>
              </a:rPr>
              <a:t>Job had lost his children and was physically ill with sores</a:t>
            </a:r>
            <a:endParaRPr lang="en-US" b="0" i="0" dirty="0">
              <a:solidFill>
                <a:schemeClr val="bg1"/>
              </a:solidFill>
              <a:effectLst/>
              <a:latin typeface="Calibri" panose="020F0502020204030204" pitchFamily="34" charset="0"/>
            </a:endParaRPr>
          </a:p>
        </p:txBody>
      </p:sp>
      <p:sp>
        <p:nvSpPr>
          <p:cNvPr id="6" name="Rectangle 5"/>
          <p:cNvSpPr/>
          <p:nvPr/>
        </p:nvSpPr>
        <p:spPr>
          <a:xfrm>
            <a:off x="4858984" y="6158962"/>
            <a:ext cx="3086358" cy="369332"/>
          </a:xfrm>
          <a:prstGeom prst="rect">
            <a:avLst/>
          </a:prstGeom>
        </p:spPr>
        <p:txBody>
          <a:bodyPr wrap="none">
            <a:spAutoFit/>
          </a:bodyPr>
          <a:lstStyle/>
          <a:p>
            <a:r>
              <a:rPr lang="en-US" dirty="0">
                <a:solidFill>
                  <a:schemeClr val="bg1"/>
                </a:solidFill>
                <a:latin typeface="Calibri" panose="020F0502020204030204" pitchFamily="34" charset="0"/>
              </a:rPr>
              <a:t>Job felt that he was near death</a:t>
            </a:r>
            <a:endParaRPr lang="en-US" dirty="0">
              <a:solidFill>
                <a:schemeClr val="bg1"/>
              </a:solidFill>
            </a:endParaRPr>
          </a:p>
        </p:txBody>
      </p:sp>
      <p:pic>
        <p:nvPicPr>
          <p:cNvPr id="8" name="Picture 7">
            <a:extLst>
              <a:ext uri="{FF2B5EF4-FFF2-40B4-BE49-F238E27FC236}">
                <a16:creationId xmlns:a16="http://schemas.microsoft.com/office/drawing/2014/main" id="{44833F76-A191-288D-259F-61A89018941E}"/>
              </a:ext>
            </a:extLst>
          </p:cNvPr>
          <p:cNvPicPr>
            <a:picLocks noChangeAspect="1"/>
          </p:cNvPicPr>
          <p:nvPr/>
        </p:nvPicPr>
        <p:blipFill>
          <a:blip r:embed="rId4"/>
          <a:stretch>
            <a:fillRect/>
          </a:stretch>
        </p:blipFill>
        <p:spPr>
          <a:xfrm>
            <a:off x="702757" y="3032088"/>
            <a:ext cx="3381847" cy="2753109"/>
          </a:xfrm>
          <a:prstGeom prst="rect">
            <a:avLst/>
          </a:prstGeom>
        </p:spPr>
      </p:pic>
    </p:spTree>
    <p:extLst>
      <p:ext uri="{BB962C8B-B14F-4D97-AF65-F5344CB8AC3E}">
        <p14:creationId xmlns:p14="http://schemas.microsoft.com/office/powerpoint/2010/main" val="28322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002C-1EFA-F279-DAFD-18FDABE2E219}"/>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25C3555C-1E50-3CEB-CE33-5BDE2D52F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92D0B0-FD89-4E14-EE65-F701995337D0}"/>
              </a:ext>
            </a:extLst>
          </p:cNvPr>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14:7-14, 23,24</a:t>
            </a:r>
          </a:p>
        </p:txBody>
      </p:sp>
      <p:sp>
        <p:nvSpPr>
          <p:cNvPr id="7" name="TextBox 6">
            <a:extLst>
              <a:ext uri="{FF2B5EF4-FFF2-40B4-BE49-F238E27FC236}">
                <a16:creationId xmlns:a16="http://schemas.microsoft.com/office/drawing/2014/main" id="{9E7724F6-C916-5C89-F75D-88E484DE6306}"/>
              </a:ext>
            </a:extLst>
          </p:cNvPr>
          <p:cNvSpPr txBox="1"/>
          <p:nvPr/>
        </p:nvSpPr>
        <p:spPr>
          <a:xfrm>
            <a:off x="56890" y="-9093"/>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Hope in a Tree</a:t>
            </a:r>
          </a:p>
        </p:txBody>
      </p:sp>
      <p:sp>
        <p:nvSpPr>
          <p:cNvPr id="2" name="Rectangle 1">
            <a:extLst>
              <a:ext uri="{FF2B5EF4-FFF2-40B4-BE49-F238E27FC236}">
                <a16:creationId xmlns:a16="http://schemas.microsoft.com/office/drawing/2014/main" id="{B716524D-98A0-9449-F81B-254D30D02094}"/>
              </a:ext>
            </a:extLst>
          </p:cNvPr>
          <p:cNvSpPr/>
          <p:nvPr/>
        </p:nvSpPr>
        <p:spPr>
          <a:xfrm>
            <a:off x="5219579" y="4040208"/>
            <a:ext cx="5011270" cy="1200329"/>
          </a:xfrm>
          <a:prstGeom prst="rect">
            <a:avLst/>
          </a:prstGeom>
        </p:spPr>
        <p:txBody>
          <a:bodyPr wrap="square">
            <a:spAutoFit/>
          </a:bodyPr>
          <a:lstStyle/>
          <a:p>
            <a:pPr fontAlgn="base"/>
            <a:r>
              <a:rPr lang="en-US" sz="2400" i="1" dirty="0">
                <a:solidFill>
                  <a:srgbClr val="FFFF00"/>
                </a:solidFill>
              </a:rPr>
              <a:t>If a man die, shall he live again? all the days of my appointed time will I wait, till my change come.</a:t>
            </a:r>
            <a:endParaRPr lang="en-US" sz="2400" b="0" i="1" dirty="0">
              <a:solidFill>
                <a:srgbClr val="FFFF00"/>
              </a:solidFill>
              <a:effectLst/>
            </a:endParaRPr>
          </a:p>
        </p:txBody>
      </p:sp>
      <p:sp>
        <p:nvSpPr>
          <p:cNvPr id="8" name="TextBox 7">
            <a:extLst>
              <a:ext uri="{FF2B5EF4-FFF2-40B4-BE49-F238E27FC236}">
                <a16:creationId xmlns:a16="http://schemas.microsoft.com/office/drawing/2014/main" id="{EAD8D02A-066F-F97C-DEA3-84EADC3163A9}"/>
              </a:ext>
            </a:extLst>
          </p:cNvPr>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(2)</a:t>
            </a:r>
          </a:p>
        </p:txBody>
      </p:sp>
      <p:pic>
        <p:nvPicPr>
          <p:cNvPr id="9" name="Picture 8">
            <a:extLst>
              <a:ext uri="{FF2B5EF4-FFF2-40B4-BE49-F238E27FC236}">
                <a16:creationId xmlns:a16="http://schemas.microsoft.com/office/drawing/2014/main" id="{84C52BAA-26C6-95AC-9639-55F8C80C9300}"/>
              </a:ext>
            </a:extLst>
          </p:cNvPr>
          <p:cNvPicPr>
            <a:picLocks noChangeAspect="1"/>
          </p:cNvPicPr>
          <p:nvPr/>
        </p:nvPicPr>
        <p:blipFill>
          <a:blip r:embed="rId3"/>
          <a:stretch>
            <a:fillRect/>
          </a:stretch>
        </p:blipFill>
        <p:spPr>
          <a:xfrm>
            <a:off x="4200259" y="1097673"/>
            <a:ext cx="3791479" cy="2715004"/>
          </a:xfrm>
          <a:prstGeom prst="rect">
            <a:avLst/>
          </a:prstGeom>
        </p:spPr>
      </p:pic>
      <p:pic>
        <p:nvPicPr>
          <p:cNvPr id="11" name="Picture 10">
            <a:extLst>
              <a:ext uri="{FF2B5EF4-FFF2-40B4-BE49-F238E27FC236}">
                <a16:creationId xmlns:a16="http://schemas.microsoft.com/office/drawing/2014/main" id="{CA2AB04D-FB9D-B51D-2935-1F36199F77EE}"/>
              </a:ext>
            </a:extLst>
          </p:cNvPr>
          <p:cNvPicPr>
            <a:picLocks noChangeAspect="1"/>
          </p:cNvPicPr>
          <p:nvPr/>
        </p:nvPicPr>
        <p:blipFill>
          <a:blip r:embed="rId4"/>
          <a:stretch>
            <a:fillRect/>
          </a:stretch>
        </p:blipFill>
        <p:spPr>
          <a:xfrm>
            <a:off x="1953460" y="4050529"/>
            <a:ext cx="3073836" cy="2601710"/>
          </a:xfrm>
          <a:prstGeom prst="rect">
            <a:avLst/>
          </a:prstGeom>
        </p:spPr>
      </p:pic>
      <p:sp>
        <p:nvSpPr>
          <p:cNvPr id="13" name="TextBox 12">
            <a:extLst>
              <a:ext uri="{FF2B5EF4-FFF2-40B4-BE49-F238E27FC236}">
                <a16:creationId xmlns:a16="http://schemas.microsoft.com/office/drawing/2014/main" id="{682BB070-57F5-78CB-A664-1CA802BCE572}"/>
              </a:ext>
            </a:extLst>
          </p:cNvPr>
          <p:cNvSpPr txBox="1"/>
          <p:nvPr/>
        </p:nvSpPr>
        <p:spPr>
          <a:xfrm>
            <a:off x="5290003" y="5515260"/>
            <a:ext cx="6094070" cy="830997"/>
          </a:xfrm>
          <a:prstGeom prst="rect">
            <a:avLst/>
          </a:prstGeom>
          <a:noFill/>
        </p:spPr>
        <p:txBody>
          <a:bodyPr wrap="square">
            <a:spAutoFit/>
          </a:bodyPr>
          <a:lstStyle/>
          <a:p>
            <a:pPr algn="ctr"/>
            <a:r>
              <a:rPr lang="en-US" sz="2400" b="1" dirty="0">
                <a:solidFill>
                  <a:schemeClr val="bg1"/>
                </a:solidFill>
              </a:rPr>
              <a:t>B</a:t>
            </a:r>
            <a:r>
              <a:rPr lang="en-US" sz="2400" b="1" i="0" dirty="0">
                <a:solidFill>
                  <a:schemeClr val="bg1"/>
                </a:solidFill>
                <a:effectLst/>
              </a:rPr>
              <a:t>ecause of Jesus Christ, we will be resurrected and see God again</a:t>
            </a:r>
            <a:r>
              <a:rPr lang="en-US" sz="2400" b="0" i="0" dirty="0">
                <a:solidFill>
                  <a:schemeClr val="bg1"/>
                </a:solidFill>
                <a:effectLst/>
              </a:rPr>
              <a:t>.</a:t>
            </a:r>
            <a:endParaRPr lang="en-US" sz="2400" dirty="0">
              <a:solidFill>
                <a:schemeClr val="bg1"/>
              </a:solidFill>
            </a:endParaRPr>
          </a:p>
        </p:txBody>
      </p:sp>
    </p:spTree>
    <p:extLst>
      <p:ext uri="{BB962C8B-B14F-4D97-AF65-F5344CB8AC3E}">
        <p14:creationId xmlns:p14="http://schemas.microsoft.com/office/powerpoint/2010/main" val="408261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674" y="6418557"/>
            <a:ext cx="2009240" cy="369332"/>
          </a:xfrm>
          <a:prstGeom prst="rect">
            <a:avLst/>
          </a:prstGeom>
          <a:noFill/>
        </p:spPr>
        <p:txBody>
          <a:bodyPr wrap="square" rtlCol="0">
            <a:spAutoFit/>
          </a:bodyPr>
          <a:lstStyle/>
          <a:p>
            <a:r>
              <a:rPr lang="en-US" dirty="0">
                <a:solidFill>
                  <a:schemeClr val="bg1"/>
                </a:solidFill>
              </a:rPr>
              <a:t>Job 17:15</a:t>
            </a:r>
          </a:p>
        </p:txBody>
      </p:sp>
      <p:sp>
        <p:nvSpPr>
          <p:cNvPr id="3" name="Rectangle 2"/>
          <p:cNvSpPr/>
          <p:nvPr/>
        </p:nvSpPr>
        <p:spPr>
          <a:xfrm>
            <a:off x="514090" y="1475398"/>
            <a:ext cx="2708081" cy="923330"/>
          </a:xfrm>
          <a:prstGeom prst="rect">
            <a:avLst/>
          </a:prstGeom>
        </p:spPr>
        <p:txBody>
          <a:bodyPr wrap="square">
            <a:spAutoFit/>
          </a:bodyPr>
          <a:lstStyle/>
          <a:p>
            <a:pPr fontAlgn="base"/>
            <a:r>
              <a:rPr lang="en-US" i="1" dirty="0">
                <a:solidFill>
                  <a:srgbClr val="FFFF00"/>
                </a:solidFill>
                <a:latin typeface="Calibri" panose="020F0502020204030204" pitchFamily="34" charset="0"/>
              </a:rPr>
              <a:t>And where is now my hope? as for my hope, who shall see it?</a:t>
            </a:r>
            <a:endParaRPr lang="en-US" b="0" i="1" dirty="0">
              <a:solidFill>
                <a:srgbClr val="FFFF00"/>
              </a:solidFill>
              <a:effectLst/>
              <a:latin typeface="Calibri" panose="020F0502020204030204" pitchFamily="34" charset="0"/>
            </a:endParaRPr>
          </a:p>
        </p:txBody>
      </p:sp>
      <p:sp>
        <p:nvSpPr>
          <p:cNvPr id="7" name="TextBox 6"/>
          <p:cNvSpPr txBox="1"/>
          <p:nvPr/>
        </p:nvSpPr>
        <p:spPr>
          <a:xfrm>
            <a:off x="56890" y="-9093"/>
            <a:ext cx="12006943"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Where Is Hope?</a:t>
            </a:r>
          </a:p>
        </p:txBody>
      </p:sp>
      <p:sp>
        <p:nvSpPr>
          <p:cNvPr id="2" name="Rectangle 1"/>
          <p:cNvSpPr/>
          <p:nvPr/>
        </p:nvSpPr>
        <p:spPr>
          <a:xfrm>
            <a:off x="7382435" y="1485740"/>
            <a:ext cx="3724835" cy="3139321"/>
          </a:xfrm>
          <a:prstGeom prst="rect">
            <a:avLst/>
          </a:prstGeom>
        </p:spPr>
        <p:txBody>
          <a:bodyPr wrap="square">
            <a:spAutoFit/>
          </a:bodyPr>
          <a:lstStyle/>
          <a:p>
            <a:pPr fontAlgn="base"/>
            <a:r>
              <a:rPr lang="en-US" dirty="0">
                <a:solidFill>
                  <a:schemeClr val="bg1"/>
                </a:solidFill>
                <a:latin typeface="Calibri" panose="020F0502020204030204" pitchFamily="34" charset="0"/>
              </a:rPr>
              <a:t>Each one of us carries a load. These loads can weigh us down or give us enough spiritual traction to keep us moving forward along the path to Heavenly Father.</a:t>
            </a:r>
          </a:p>
          <a:p>
            <a:pPr fontAlgn="base"/>
            <a:r>
              <a:rPr lang="en-US" dirty="0">
                <a:solidFill>
                  <a:schemeClr val="bg1"/>
                </a:solidFill>
                <a:latin typeface="Calibri" panose="020F0502020204030204" pitchFamily="34" charset="0"/>
              </a:rPr>
              <a:t>When our burden is Christ’s burden, we receive the enabling power of the Atonement in our lives and will be blessed with spiritual traction.</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Read Matthew 11:28-30</a:t>
            </a:r>
            <a:endParaRPr lang="en-US" b="0" i="0" dirty="0">
              <a:solidFill>
                <a:schemeClr val="bg1"/>
              </a:solidFill>
              <a:effectLst/>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270" y="2522055"/>
            <a:ext cx="4339389" cy="3340863"/>
          </a:xfrm>
          <a:prstGeom prst="rect">
            <a:avLst/>
          </a:prstGeom>
        </p:spPr>
      </p:pic>
      <p:sp>
        <p:nvSpPr>
          <p:cNvPr id="8" name="TextBox 7"/>
          <p:cNvSpPr txBox="1"/>
          <p:nvPr/>
        </p:nvSpPr>
        <p:spPr>
          <a:xfrm>
            <a:off x="10054593" y="6436314"/>
            <a:ext cx="200924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4991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3077</TotalTime>
  <Words>3508</Words>
  <Application>Microsoft Office PowerPoint</Application>
  <PresentationFormat>Widescreen</PresentationFormat>
  <Paragraphs>184</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 ESSENCE</vt:lpstr>
      <vt:lpstr>Arial</vt:lpstr>
      <vt:lpstr>Georgia</vt:lpstr>
      <vt:lpstr>Palatino</vt:lpstr>
      <vt:lpstr>Calibri Light</vt:lpstr>
      <vt:lpstr>Agency FB</vt:lpstr>
      <vt:lpstr>Abadi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32</cp:revision>
  <dcterms:created xsi:type="dcterms:W3CDTF">2016-02-11T20:00:00Z</dcterms:created>
  <dcterms:modified xsi:type="dcterms:W3CDTF">2025-11-12T18:28:23Z</dcterms:modified>
</cp:coreProperties>
</file>