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7" r:id="rId2"/>
    <p:sldId id="259" r:id="rId3"/>
    <p:sldId id="260" r:id="rId4"/>
    <p:sldId id="262" r:id="rId5"/>
    <p:sldId id="273" r:id="rId6"/>
    <p:sldId id="261" r:id="rId7"/>
    <p:sldId id="263" r:id="rId8"/>
    <p:sldId id="274" r:id="rId9"/>
    <p:sldId id="282" r:id="rId10"/>
    <p:sldId id="283" r:id="rId11"/>
    <p:sldId id="264" r:id="rId12"/>
    <p:sldId id="284" r:id="rId13"/>
    <p:sldId id="285" r:id="rId14"/>
    <p:sldId id="286" r:id="rId15"/>
    <p:sldId id="287" r:id="rId16"/>
    <p:sldId id="288" r:id="rId17"/>
    <p:sldId id="289" r:id="rId18"/>
    <p:sldId id="290" r:id="rId19"/>
    <p:sldId id="258" r:id="rId20"/>
    <p:sldId id="280" r:id="rId21"/>
    <p:sldId id="281" r:id="rId22"/>
    <p:sldId id="277" r:id="rId23"/>
    <p:sldId id="278" r:id="rId24"/>
    <p:sldId id="279" r:id="rId25"/>
  </p:sldIdLst>
  <p:sldSz cx="12192000" cy="6858000"/>
  <p:notesSz cx="6858000" cy="9144000"/>
  <p:embeddedFontLst>
    <p:embeddedFont>
      <p:font typeface="Abadi" panose="020B0604020202020204" charset="0"/>
      <p:regular r:id="rId26"/>
    </p:embeddedFont>
    <p:embeddedFont>
      <p:font typeface="Comic Sans MS" panose="030F0702030302020204" pitchFamily="66" charset="0"/>
      <p:regular r:id="rId27"/>
      <p:bold r:id="rId28"/>
      <p:italic r:id="rId29"/>
      <p:boldItalic r:id="rId3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9D15"/>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8" autoAdjust="0"/>
    <p:restoredTop sz="94660"/>
  </p:normalViewPr>
  <p:slideViewPr>
    <p:cSldViewPr snapToGrid="0">
      <p:cViewPr varScale="1">
        <p:scale>
          <a:sx n="55" d="100"/>
          <a:sy n="55" d="100"/>
        </p:scale>
        <p:origin x="324"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BD04A37-DC52-48D1-BE81-4C458E199285}" type="datetimeFigureOut">
              <a:rPr lang="en-US" smtClean="0"/>
              <a:t>11/29/2025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42583967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D04A37-DC52-48D1-BE81-4C458E199285}" type="datetimeFigureOut">
              <a:rPr lang="en-US" smtClean="0"/>
              <a:t>11/29/2025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28549257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D04A37-DC52-48D1-BE81-4C458E199285}" type="datetimeFigureOut">
              <a:rPr lang="en-US" smtClean="0"/>
              <a:t>11/29/2025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757591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D04A37-DC52-48D1-BE81-4C458E199285}" type="datetimeFigureOut">
              <a:rPr lang="en-US" smtClean="0"/>
              <a:t>11/29/2025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1464010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D04A37-DC52-48D1-BE81-4C458E199285}" type="datetimeFigureOut">
              <a:rPr lang="en-US" smtClean="0"/>
              <a:t>11/29/2025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3340158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BD04A37-DC52-48D1-BE81-4C458E199285}" type="datetimeFigureOut">
              <a:rPr lang="en-US" smtClean="0"/>
              <a:t>11/29/2025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3124618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BD04A37-DC52-48D1-BE81-4C458E199285}" type="datetimeFigureOut">
              <a:rPr lang="en-US" smtClean="0"/>
              <a:t>11/29/2025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2434547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BD04A37-DC52-48D1-BE81-4C458E199285}" type="datetimeFigureOut">
              <a:rPr lang="en-US" smtClean="0"/>
              <a:t>11/29/2025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2700865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D04A37-DC52-48D1-BE81-4C458E199285}" type="datetimeFigureOut">
              <a:rPr lang="en-US" smtClean="0"/>
              <a:t>11/29/2025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807569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D04A37-DC52-48D1-BE81-4C458E199285}" type="datetimeFigureOut">
              <a:rPr lang="en-US" smtClean="0"/>
              <a:t>11/29/2025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1727883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D04A37-DC52-48D1-BE81-4C458E199285}" type="datetimeFigureOut">
              <a:rPr lang="en-US" smtClean="0"/>
              <a:t>11/29/2025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161742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badi" panose="020B0604020202020204" charset="0"/>
              </a:defRPr>
            </a:lvl1pPr>
          </a:lstStyle>
          <a:p>
            <a:fld id="{8BD04A37-DC52-48D1-BE81-4C458E199285}" type="datetimeFigureOut">
              <a:rPr lang="en-US" smtClean="0"/>
              <a:pPr/>
              <a:t>11/29/2025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badi" panose="020B0604020202020204" charset="0"/>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badi" panose="020B0604020202020204" charset="0"/>
              </a:defRPr>
            </a:lvl1pPr>
          </a:lstStyle>
          <a:p>
            <a:fld id="{4D43A789-B031-4609-854F-29FF1946CEAC}" type="slidenum">
              <a:rPr lang="en-US" smtClean="0"/>
              <a:pPr/>
              <a:t>‹#›</a:t>
            </a:fld>
            <a:endParaRPr lang="en-US" dirty="0"/>
          </a:p>
        </p:txBody>
      </p:sp>
    </p:spTree>
    <p:extLst>
      <p:ext uri="{BB962C8B-B14F-4D97-AF65-F5344CB8AC3E}">
        <p14:creationId xmlns:p14="http://schemas.microsoft.com/office/powerpoint/2010/main" val="5654374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Abadi" panose="020B060402020202020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badi" panose="020B060402020202020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badi" panose="020B060402020202020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badi" panose="020B060402020202020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badi" panose="020B060402020202020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badi" panose="020B060402020202020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8.png"/></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hyperlink" Target="http://www.historyguy.com/arab_israeli_wars.html"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jpeg"/><Relationship Id="rId7" Type="http://schemas.openxmlformats.org/officeDocument/2006/relationships/image" Target="../media/image23.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21.png"/><Relationship Id="rId4" Type="http://schemas.openxmlformats.org/officeDocument/2006/relationships/image" Target="../media/image20.jpeg"/><Relationship Id="rId9" Type="http://schemas.openxmlformats.org/officeDocument/2006/relationships/image" Target="../media/image2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E1696C3C-2A92-44EB-8216-0955D10AD2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p:cNvSpPr txBox="1"/>
          <p:nvPr/>
        </p:nvSpPr>
        <p:spPr>
          <a:xfrm>
            <a:off x="1219200" y="1090852"/>
            <a:ext cx="9744218" cy="2369880"/>
          </a:xfrm>
          <a:prstGeom prst="rect">
            <a:avLst/>
          </a:prstGeom>
          <a:noFill/>
        </p:spPr>
        <p:txBody>
          <a:bodyPr wrap="square" rtlCol="0">
            <a:spAutoFit/>
          </a:bodyPr>
          <a:lstStyle/>
          <a:p>
            <a:pPr algn="ctr"/>
            <a:r>
              <a:rPr lang="en-US" sz="5400" dirty="0">
                <a:solidFill>
                  <a:schemeClr val="bg1"/>
                </a:solidFill>
                <a:latin typeface="Abadi" panose="020B0604020202020204" charset="0"/>
              </a:rPr>
              <a:t>Prophecy:</a:t>
            </a:r>
          </a:p>
          <a:p>
            <a:pPr algn="ctr"/>
            <a:r>
              <a:rPr lang="en-US" sz="5400" dirty="0">
                <a:solidFill>
                  <a:schemeClr val="bg1"/>
                </a:solidFill>
                <a:latin typeface="Abadi" panose="020B0604020202020204" charset="0"/>
              </a:rPr>
              <a:t>The Coming of the Savior</a:t>
            </a:r>
          </a:p>
          <a:p>
            <a:pPr algn="ctr"/>
            <a:r>
              <a:rPr lang="en-US" sz="4000" dirty="0">
                <a:solidFill>
                  <a:schemeClr val="bg1"/>
                </a:solidFill>
                <a:latin typeface="Abadi" panose="020B0604020202020204" charset="0"/>
              </a:rPr>
              <a:t>Isaiah 36-41</a:t>
            </a:r>
          </a:p>
        </p:txBody>
      </p:sp>
      <p:grpSp>
        <p:nvGrpSpPr>
          <p:cNvPr id="5" name="Group 4"/>
          <p:cNvGrpSpPr/>
          <p:nvPr/>
        </p:nvGrpSpPr>
        <p:grpSpPr>
          <a:xfrm>
            <a:off x="1603151" y="2983116"/>
            <a:ext cx="2027108" cy="3499165"/>
            <a:chOff x="1593589" y="398948"/>
            <a:chExt cx="2902209" cy="5087452"/>
          </a:xfrm>
        </p:grpSpPr>
        <p:grpSp>
          <p:nvGrpSpPr>
            <p:cNvPr id="7" name="Group 33"/>
            <p:cNvGrpSpPr/>
            <p:nvPr/>
          </p:nvGrpSpPr>
          <p:grpSpPr>
            <a:xfrm>
              <a:off x="1593589" y="398948"/>
              <a:ext cx="2902209" cy="5087452"/>
              <a:chOff x="1593589" y="398948"/>
              <a:chExt cx="1375870" cy="4260181"/>
            </a:xfrm>
          </p:grpSpPr>
          <p:sp>
            <p:nvSpPr>
              <p:cNvPr id="25" name="Oval 28"/>
              <p:cNvSpPr/>
              <p:nvPr/>
            </p:nvSpPr>
            <p:spPr>
              <a:xfrm>
                <a:off x="1822900" y="4223789"/>
                <a:ext cx="382187" cy="435340"/>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6" name="Oval 29"/>
              <p:cNvSpPr/>
              <p:nvPr/>
            </p:nvSpPr>
            <p:spPr>
              <a:xfrm>
                <a:off x="2205087" y="4223789"/>
                <a:ext cx="382187" cy="435340"/>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7" name="Oval 30"/>
              <p:cNvSpPr/>
              <p:nvPr/>
            </p:nvSpPr>
            <p:spPr>
              <a:xfrm>
                <a:off x="1593589" y="2917767"/>
                <a:ext cx="191093" cy="43534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8" name="Trapezoid 31"/>
              <p:cNvSpPr/>
              <p:nvPr/>
            </p:nvSpPr>
            <p:spPr>
              <a:xfrm rot="1480658">
                <a:off x="1679442" y="1918346"/>
                <a:ext cx="496842" cy="1306022"/>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9" name="Trapezoid 32"/>
              <p:cNvSpPr/>
              <p:nvPr/>
            </p:nvSpPr>
            <p:spPr>
              <a:xfrm rot="1447265">
                <a:off x="1731439" y="1834201"/>
                <a:ext cx="382187" cy="1190844"/>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0" name="Trapezoid 33"/>
              <p:cNvSpPr/>
              <p:nvPr/>
            </p:nvSpPr>
            <p:spPr>
              <a:xfrm>
                <a:off x="1746463" y="1992669"/>
                <a:ext cx="993684" cy="2448792"/>
              </a:xfrm>
              <a:prstGeom prst="trapezoid">
                <a:avLst>
                  <a:gd name="adj" fmla="val 30469"/>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1" name="Trapezoid 34"/>
              <p:cNvSpPr/>
              <p:nvPr/>
            </p:nvSpPr>
            <p:spPr>
              <a:xfrm>
                <a:off x="1784681" y="1829416"/>
                <a:ext cx="917247" cy="1686946"/>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2" name="Trapezoid 35"/>
              <p:cNvSpPr/>
              <p:nvPr/>
            </p:nvSpPr>
            <p:spPr>
              <a:xfrm rot="402310">
                <a:off x="1789363" y="1834689"/>
                <a:ext cx="382187" cy="2467938"/>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3" name="Cloud 36"/>
              <p:cNvSpPr/>
              <p:nvPr/>
            </p:nvSpPr>
            <p:spPr>
              <a:xfrm>
                <a:off x="1861120" y="686646"/>
                <a:ext cx="305750" cy="1088351"/>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4" name="Cloud 37"/>
              <p:cNvSpPr/>
              <p:nvPr/>
            </p:nvSpPr>
            <p:spPr>
              <a:xfrm rot="21175570">
                <a:off x="2366917" y="712535"/>
                <a:ext cx="343968" cy="1121128"/>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5" name="Oval 38"/>
              <p:cNvSpPr/>
              <p:nvPr/>
            </p:nvSpPr>
            <p:spPr>
              <a:xfrm>
                <a:off x="1975776" y="632228"/>
                <a:ext cx="611498" cy="130602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36" name="Group 23"/>
              <p:cNvGrpSpPr/>
              <p:nvPr/>
            </p:nvGrpSpPr>
            <p:grpSpPr>
              <a:xfrm>
                <a:off x="2383609" y="1732280"/>
                <a:ext cx="585850" cy="1566411"/>
                <a:chOff x="4699336" y="2759583"/>
                <a:chExt cx="1168064" cy="2193417"/>
              </a:xfrm>
            </p:grpSpPr>
            <p:sp>
              <p:nvSpPr>
                <p:cNvPr id="41" name="Oval 44"/>
                <p:cNvSpPr/>
                <p:nvPr/>
              </p:nvSpPr>
              <p:spPr>
                <a:xfrm>
                  <a:off x="5486400" y="4267200"/>
                  <a:ext cx="381000" cy="68580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2" name="Trapezoid 45"/>
                <p:cNvSpPr/>
                <p:nvPr/>
              </p:nvSpPr>
              <p:spPr>
                <a:xfrm rot="19830111">
                  <a:off x="4816550" y="2903312"/>
                  <a:ext cx="822282" cy="1828800"/>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3" name="Trapezoid 46"/>
                <p:cNvSpPr/>
                <p:nvPr/>
              </p:nvSpPr>
              <p:spPr>
                <a:xfrm rot="19749421">
                  <a:off x="4699336" y="2759583"/>
                  <a:ext cx="877678" cy="1778750"/>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37" name="Cloud 37"/>
              <p:cNvSpPr/>
              <p:nvPr/>
            </p:nvSpPr>
            <p:spPr>
              <a:xfrm rot="21175570">
                <a:off x="1869729" y="398948"/>
                <a:ext cx="717262" cy="709044"/>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8" name="Trapezoid 39"/>
              <p:cNvSpPr/>
              <p:nvPr/>
            </p:nvSpPr>
            <p:spPr>
              <a:xfrm rot="21185207">
                <a:off x="2319744" y="1992669"/>
                <a:ext cx="382187" cy="2356886"/>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9" name="Cloud 42"/>
              <p:cNvSpPr/>
              <p:nvPr/>
            </p:nvSpPr>
            <p:spPr>
              <a:xfrm rot="21175570">
                <a:off x="1987638" y="1336311"/>
                <a:ext cx="575054" cy="913867"/>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0" name="Oval 43"/>
              <p:cNvSpPr/>
              <p:nvPr/>
            </p:nvSpPr>
            <p:spPr>
              <a:xfrm rot="5225831">
                <a:off x="2195041" y="1472077"/>
                <a:ext cx="182834" cy="21282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8" name="Group 43"/>
            <p:cNvGrpSpPr/>
            <p:nvPr/>
          </p:nvGrpSpPr>
          <p:grpSpPr>
            <a:xfrm rot="5003920">
              <a:off x="2288001" y="3506278"/>
              <a:ext cx="2489460" cy="381000"/>
              <a:chOff x="1600200" y="6781800"/>
              <a:chExt cx="2754086" cy="1143000"/>
            </a:xfrm>
          </p:grpSpPr>
          <p:sp>
            <p:nvSpPr>
              <p:cNvPr id="18" name="Chevron 17"/>
              <p:cNvSpPr/>
              <p:nvPr/>
            </p:nvSpPr>
            <p:spPr>
              <a:xfrm rot="16200000">
                <a:off x="1981200" y="6858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19" name="Chevron 18"/>
              <p:cNvSpPr/>
              <p:nvPr/>
            </p:nvSpPr>
            <p:spPr>
              <a:xfrm rot="5400000">
                <a:off x="2286000" y="7162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20" name="Chevron 19"/>
              <p:cNvSpPr/>
              <p:nvPr/>
            </p:nvSpPr>
            <p:spPr>
              <a:xfrm rot="5400000">
                <a:off x="2991592"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21" name="Chevron 20"/>
              <p:cNvSpPr/>
              <p:nvPr/>
            </p:nvSpPr>
            <p:spPr>
              <a:xfrm rot="16200000">
                <a:off x="26670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22" name="Chevron 21"/>
              <p:cNvSpPr/>
              <p:nvPr/>
            </p:nvSpPr>
            <p:spPr>
              <a:xfrm rot="5400000">
                <a:off x="3668486"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23" name="Chevron 22"/>
              <p:cNvSpPr/>
              <p:nvPr/>
            </p:nvSpPr>
            <p:spPr>
              <a:xfrm rot="5400000">
                <a:off x="1600200" y="7239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24" name="Chevron 23"/>
              <p:cNvSpPr/>
              <p:nvPr/>
            </p:nvSpPr>
            <p:spPr>
              <a:xfrm rot="16200000">
                <a:off x="33528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grpSp>
        <p:grpSp>
          <p:nvGrpSpPr>
            <p:cNvPr id="9" name="Group 44"/>
            <p:cNvGrpSpPr/>
            <p:nvPr/>
          </p:nvGrpSpPr>
          <p:grpSpPr>
            <a:xfrm rot="16596080" flipH="1">
              <a:off x="1145001" y="3506278"/>
              <a:ext cx="2489460" cy="381000"/>
              <a:chOff x="1600200" y="6781800"/>
              <a:chExt cx="2754086" cy="1143000"/>
            </a:xfrm>
          </p:grpSpPr>
          <p:sp>
            <p:nvSpPr>
              <p:cNvPr id="11" name="Chevron 10"/>
              <p:cNvSpPr/>
              <p:nvPr/>
            </p:nvSpPr>
            <p:spPr>
              <a:xfrm rot="16200000">
                <a:off x="1981200" y="6858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12" name="Chevron 11"/>
              <p:cNvSpPr/>
              <p:nvPr/>
            </p:nvSpPr>
            <p:spPr>
              <a:xfrm rot="5400000">
                <a:off x="2286000" y="7162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13" name="Chevron 12"/>
              <p:cNvSpPr/>
              <p:nvPr/>
            </p:nvSpPr>
            <p:spPr>
              <a:xfrm rot="5400000">
                <a:off x="2991592"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14" name="Chevron 13"/>
              <p:cNvSpPr/>
              <p:nvPr/>
            </p:nvSpPr>
            <p:spPr>
              <a:xfrm rot="16200000">
                <a:off x="26670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15" name="Chevron 14"/>
              <p:cNvSpPr/>
              <p:nvPr/>
            </p:nvSpPr>
            <p:spPr>
              <a:xfrm rot="5400000">
                <a:off x="3668486"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16" name="Chevron 15"/>
              <p:cNvSpPr/>
              <p:nvPr/>
            </p:nvSpPr>
            <p:spPr>
              <a:xfrm rot="5400000">
                <a:off x="1600200" y="7239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sp>
            <p:nvSpPr>
              <p:cNvPr id="17" name="Chevron 16"/>
              <p:cNvSpPr/>
              <p:nvPr/>
            </p:nvSpPr>
            <p:spPr>
              <a:xfrm rot="16200000">
                <a:off x="33528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Abadi" panose="020B0604020202020204" charset="0"/>
                </a:endParaRPr>
              </a:p>
            </p:txBody>
          </p:sp>
        </p:grpSp>
        <p:sp>
          <p:nvSpPr>
            <p:cNvPr id="10" name="Rectangle 9"/>
            <p:cNvSpPr/>
            <p:nvPr/>
          </p:nvSpPr>
          <p:spPr>
            <a:xfrm>
              <a:off x="2667000" y="3962400"/>
              <a:ext cx="609600" cy="228600"/>
            </a:xfrm>
            <a:prstGeom prst="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3" name="Rectangle 2"/>
          <p:cNvSpPr/>
          <p:nvPr/>
        </p:nvSpPr>
        <p:spPr>
          <a:xfrm>
            <a:off x="4497370" y="4158053"/>
            <a:ext cx="6616944" cy="1323439"/>
          </a:xfrm>
          <a:prstGeom prst="rect">
            <a:avLst/>
          </a:prstGeom>
        </p:spPr>
        <p:txBody>
          <a:bodyPr wrap="square">
            <a:spAutoFit/>
          </a:bodyPr>
          <a:lstStyle/>
          <a:p>
            <a:r>
              <a:rPr lang="en-US" sz="2000" i="1" dirty="0">
                <a:solidFill>
                  <a:schemeClr val="bg1"/>
                </a:solidFill>
                <a:latin typeface="Abadi" panose="020B0604020202020204" charset="0"/>
              </a:rPr>
              <a:t>My righteousness is near; my salvation is gone forth, and mine arms shall judge the people; the isles shall wait upon me, and on mine arm shall they trust.</a:t>
            </a:r>
          </a:p>
          <a:p>
            <a:r>
              <a:rPr lang="en-US" sz="2000" i="1" dirty="0">
                <a:solidFill>
                  <a:schemeClr val="bg1"/>
                </a:solidFill>
                <a:latin typeface="Abadi" panose="020B0604020202020204" charset="0"/>
              </a:rPr>
              <a:t>Isaiah 51:5</a:t>
            </a:r>
          </a:p>
        </p:txBody>
      </p:sp>
    </p:spTree>
    <p:extLst>
      <p:ext uri="{BB962C8B-B14F-4D97-AF65-F5344CB8AC3E}">
        <p14:creationId xmlns:p14="http://schemas.microsoft.com/office/powerpoint/2010/main" val="33022816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41:2   </a:t>
            </a:r>
            <a:endParaRPr lang="en-US" dirty="0">
              <a:solidFill>
                <a:schemeClr val="bg1"/>
              </a:solidFill>
              <a:latin typeface="Abadi" panose="020B0604020202020204" charset="0"/>
            </a:endParaRPr>
          </a:p>
        </p:txBody>
      </p:sp>
      <p:sp>
        <p:nvSpPr>
          <p:cNvPr id="7" name="Rectangle 6"/>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Abadi" panose="020B0604020202020204" charset="0"/>
              </a:rPr>
              <a:t>An Elias</a:t>
            </a:r>
          </a:p>
        </p:txBody>
      </p:sp>
      <p:sp>
        <p:nvSpPr>
          <p:cNvPr id="11" name="Rectangle 10"/>
          <p:cNvSpPr/>
          <p:nvPr/>
        </p:nvSpPr>
        <p:spPr>
          <a:xfrm>
            <a:off x="8440916" y="6432233"/>
            <a:ext cx="3650439" cy="369332"/>
          </a:xfrm>
          <a:prstGeom prst="rect">
            <a:avLst/>
          </a:prstGeom>
        </p:spPr>
        <p:txBody>
          <a:bodyPr wrap="square">
            <a:spAutoFit/>
          </a:bodyPr>
          <a:lstStyle/>
          <a:p>
            <a:pPr algn="r"/>
            <a:r>
              <a:rPr lang="en-US" dirty="0">
                <a:solidFill>
                  <a:schemeClr val="bg1"/>
                </a:solidFill>
                <a:latin typeface="Calibri" panose="020F0502020204030204" pitchFamily="34" charset="0"/>
              </a:rPr>
              <a:t>(4)</a:t>
            </a:r>
            <a:endParaRPr lang="en-US" dirty="0">
              <a:solidFill>
                <a:schemeClr val="bg1"/>
              </a:solidFill>
              <a:latin typeface="Abadi" panose="020B0604020202020204" charset="0"/>
            </a:endParaRPr>
          </a:p>
        </p:txBody>
      </p:sp>
      <p:sp>
        <p:nvSpPr>
          <p:cNvPr id="2" name="Rectangle 1"/>
          <p:cNvSpPr/>
          <p:nvPr/>
        </p:nvSpPr>
        <p:spPr>
          <a:xfrm>
            <a:off x="850888" y="1351507"/>
            <a:ext cx="6096000" cy="3785652"/>
          </a:xfrm>
          <a:prstGeom prst="rect">
            <a:avLst/>
          </a:prstGeom>
        </p:spPr>
        <p:txBody>
          <a:bodyPr>
            <a:spAutoFit/>
          </a:bodyPr>
          <a:lstStyle/>
          <a:p>
            <a:r>
              <a:rPr lang="en-US" sz="2400" dirty="0">
                <a:solidFill>
                  <a:schemeClr val="bg1"/>
                </a:solidFill>
                <a:latin typeface="Calibri" panose="020F0502020204030204" pitchFamily="34" charset="0"/>
              </a:rPr>
              <a:t>Since it is apparent that no one messenger </a:t>
            </a:r>
            <a:r>
              <a:rPr lang="en-US" sz="2400" dirty="0">
                <a:solidFill>
                  <a:schemeClr val="bg1"/>
                </a:solidFill>
                <a:latin typeface="Abadi" panose="020B0604020202020204" charset="0"/>
              </a:rPr>
              <a:t>has</a:t>
            </a:r>
            <a:r>
              <a:rPr lang="en-US" sz="2400" dirty="0">
                <a:solidFill>
                  <a:schemeClr val="bg1"/>
                </a:solidFill>
                <a:latin typeface="Calibri" panose="020F0502020204030204" pitchFamily="34" charset="0"/>
              </a:rPr>
              <a:t> carried the whole burden of the restoration, but rather that each has come with a specific endowment from on high, it becomes clear that </a:t>
            </a:r>
            <a:r>
              <a:rPr lang="en-US" sz="2400" i="1" dirty="0">
                <a:solidFill>
                  <a:schemeClr val="bg1"/>
                </a:solidFill>
                <a:latin typeface="Calibri" panose="020F0502020204030204" pitchFamily="34" charset="0"/>
              </a:rPr>
              <a:t>Elias is a composite personage. </a:t>
            </a:r>
          </a:p>
          <a:p>
            <a:endParaRPr lang="en-US" sz="2400" i="1" dirty="0">
              <a:solidFill>
                <a:schemeClr val="bg1"/>
              </a:solidFill>
              <a:latin typeface="Calibri" panose="020F0502020204030204" pitchFamily="34" charset="0"/>
            </a:endParaRPr>
          </a:p>
          <a:p>
            <a:r>
              <a:rPr lang="en-US" sz="2400" i="1" dirty="0">
                <a:solidFill>
                  <a:schemeClr val="bg1"/>
                </a:solidFill>
                <a:latin typeface="Calibri" panose="020F0502020204030204" pitchFamily="34" charset="0"/>
              </a:rPr>
              <a:t>The expression must be understood to be a name and a title for those whose mission it was to commit keys and powers to men in this final dispensation.</a:t>
            </a:r>
            <a:r>
              <a:rPr lang="en-US" sz="2400" dirty="0">
                <a:solidFill>
                  <a:schemeClr val="bg1"/>
                </a:solidFill>
                <a:latin typeface="Calibri" panose="020F0502020204030204" pitchFamily="34" charset="0"/>
              </a:rPr>
              <a:t> </a:t>
            </a:r>
            <a:endParaRPr lang="en-US" sz="2400" dirty="0">
              <a:solidFill>
                <a:schemeClr val="bg1"/>
              </a:solidFill>
              <a:latin typeface="Abadi" panose="020B0604020202020204"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97776" y="1706290"/>
            <a:ext cx="2468359" cy="3445418"/>
          </a:xfrm>
          <a:prstGeom prst="rect">
            <a:avLst/>
          </a:prstGeom>
        </p:spPr>
      </p:pic>
      <p:sp>
        <p:nvSpPr>
          <p:cNvPr id="6" name="Rectangle 5"/>
          <p:cNvSpPr/>
          <p:nvPr/>
        </p:nvSpPr>
        <p:spPr>
          <a:xfrm>
            <a:off x="2993571" y="5860286"/>
            <a:ext cx="7391400" cy="1015663"/>
          </a:xfrm>
          <a:prstGeom prst="rect">
            <a:avLst/>
          </a:prstGeom>
        </p:spPr>
        <p:txBody>
          <a:bodyPr wrap="square">
            <a:spAutoFit/>
          </a:bodyPr>
          <a:lstStyle/>
          <a:p>
            <a:r>
              <a:rPr lang="en-US" sz="2000" dirty="0">
                <a:solidFill>
                  <a:srgbClr val="FFFF00"/>
                </a:solidFill>
                <a:latin typeface="Abadi" panose="020B0604020202020204" charset="0"/>
              </a:rPr>
              <a:t>The “man from the east” seems to mean angels of the Restoration, who are grouped together under the composite title of Elias. (1)</a:t>
            </a:r>
          </a:p>
        </p:txBody>
      </p:sp>
    </p:spTree>
    <p:extLst>
      <p:ext uri="{BB962C8B-B14F-4D97-AF65-F5344CB8AC3E}">
        <p14:creationId xmlns:p14="http://schemas.microsoft.com/office/powerpoint/2010/main" val="1075334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2428" y="40911"/>
            <a:ext cx="12032055" cy="923330"/>
          </a:xfrm>
          <a:prstGeom prst="rect">
            <a:avLst/>
          </a:prstGeom>
          <a:noFill/>
        </p:spPr>
        <p:txBody>
          <a:bodyPr wrap="square" rtlCol="0">
            <a:spAutoFit/>
          </a:bodyPr>
          <a:lstStyle/>
          <a:p>
            <a:pPr algn="ctr"/>
            <a:r>
              <a:rPr lang="en-US" sz="5400" dirty="0">
                <a:solidFill>
                  <a:schemeClr val="bg1"/>
                </a:solidFill>
                <a:latin typeface="Abadi" panose="020B0604020202020204" charset="0"/>
              </a:rPr>
              <a:t>Desire to Strengthen</a:t>
            </a:r>
            <a:endParaRPr lang="en-US" sz="4000" dirty="0">
              <a:solidFill>
                <a:schemeClr val="bg1"/>
              </a:solidFill>
              <a:latin typeface="Abadi" panose="020B0604020202020204" charset="0"/>
            </a:endParaRPr>
          </a:p>
        </p:txBody>
      </p:sp>
      <p:sp>
        <p:nvSpPr>
          <p:cNvPr id="48" name="Rectangle 47"/>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41</a:t>
            </a:r>
            <a:endParaRPr lang="en-US" dirty="0">
              <a:solidFill>
                <a:schemeClr val="bg1"/>
              </a:solidFill>
              <a:latin typeface="Abadi" panose="020B0604020202020204" charset="0"/>
            </a:endParaRPr>
          </a:p>
        </p:txBody>
      </p:sp>
      <p:sp>
        <p:nvSpPr>
          <p:cNvPr id="10" name="Rectangle 9"/>
          <p:cNvSpPr/>
          <p:nvPr/>
        </p:nvSpPr>
        <p:spPr>
          <a:xfrm>
            <a:off x="8440916" y="6432233"/>
            <a:ext cx="3650439" cy="369332"/>
          </a:xfrm>
          <a:prstGeom prst="rect">
            <a:avLst/>
          </a:prstGeom>
        </p:spPr>
        <p:txBody>
          <a:bodyPr wrap="square">
            <a:spAutoFit/>
          </a:bodyPr>
          <a:lstStyle/>
          <a:p>
            <a:pPr algn="r"/>
            <a:r>
              <a:rPr lang="en-US" dirty="0">
                <a:solidFill>
                  <a:schemeClr val="bg1"/>
                </a:solidFill>
                <a:latin typeface="Calibri" panose="020F0502020204030204" pitchFamily="34" charset="0"/>
              </a:rPr>
              <a:t>(3)</a:t>
            </a:r>
            <a:endParaRPr lang="en-US" dirty="0">
              <a:solidFill>
                <a:schemeClr val="bg1"/>
              </a:solidFill>
              <a:latin typeface="Abadi" panose="020B0604020202020204" charset="0"/>
            </a:endParaRPr>
          </a:p>
        </p:txBody>
      </p:sp>
      <p:grpSp>
        <p:nvGrpSpPr>
          <p:cNvPr id="7" name="Group 6"/>
          <p:cNvGrpSpPr/>
          <p:nvPr/>
        </p:nvGrpSpPr>
        <p:grpSpPr>
          <a:xfrm>
            <a:off x="294409" y="1005152"/>
            <a:ext cx="6096000" cy="2239784"/>
            <a:chOff x="294409" y="1005152"/>
            <a:chExt cx="6096000" cy="2239784"/>
          </a:xfrm>
        </p:grpSpPr>
        <p:sp>
          <p:nvSpPr>
            <p:cNvPr id="2" name="Rectangle 1"/>
            <p:cNvSpPr/>
            <p:nvPr/>
          </p:nvSpPr>
          <p:spPr>
            <a:xfrm>
              <a:off x="294409" y="1005152"/>
              <a:ext cx="6096000" cy="1631216"/>
            </a:xfrm>
            <a:prstGeom prst="rect">
              <a:avLst/>
            </a:prstGeom>
          </p:spPr>
          <p:txBody>
            <a:bodyPr>
              <a:spAutoFit/>
            </a:bodyPr>
            <a:lstStyle/>
            <a:p>
              <a:r>
                <a:rPr lang="en-US" sz="2000" dirty="0">
                  <a:solidFill>
                    <a:schemeClr val="bg1"/>
                  </a:solidFill>
                  <a:latin typeface="Abadi" panose="020B0604020202020204" charset="0"/>
                </a:rPr>
                <a:t>1. How firm a foundation, ye Saints of the Lord,</a:t>
              </a:r>
              <a:br>
                <a:rPr lang="en-US" sz="2000" dirty="0">
                  <a:solidFill>
                    <a:schemeClr val="bg1"/>
                  </a:solidFill>
                  <a:latin typeface="Abadi" panose="020B0604020202020204" charset="0"/>
                </a:rPr>
              </a:br>
              <a:r>
                <a:rPr lang="en-US" sz="2000" dirty="0">
                  <a:solidFill>
                    <a:schemeClr val="bg1"/>
                  </a:solidFill>
                  <a:latin typeface="Abadi" panose="020B0604020202020204" charset="0"/>
                </a:rPr>
                <a:t>Is laid for your faith in his excellent word!</a:t>
              </a:r>
              <a:br>
                <a:rPr lang="en-US" sz="2000" dirty="0">
                  <a:solidFill>
                    <a:schemeClr val="bg1"/>
                  </a:solidFill>
                  <a:latin typeface="Abadi" panose="020B0604020202020204" charset="0"/>
                </a:rPr>
              </a:br>
              <a:r>
                <a:rPr lang="en-US" sz="2000" dirty="0">
                  <a:solidFill>
                    <a:schemeClr val="bg1"/>
                  </a:solidFill>
                  <a:latin typeface="Abadi" panose="020B0604020202020204" charset="0"/>
                </a:rPr>
                <a:t>What more can he say than to you he hath said,</a:t>
              </a:r>
              <a:br>
                <a:rPr lang="en-US" sz="2000" dirty="0">
                  <a:solidFill>
                    <a:schemeClr val="bg1"/>
                  </a:solidFill>
                  <a:latin typeface="Abadi" panose="020B0604020202020204" charset="0"/>
                </a:rPr>
              </a:br>
              <a:r>
                <a:rPr lang="en-US" sz="2000" dirty="0">
                  <a:solidFill>
                    <a:schemeClr val="bg1"/>
                  </a:solidFill>
                  <a:latin typeface="Abadi" panose="020B0604020202020204" charset="0"/>
                </a:rPr>
                <a:t>Who unto the Savior, who unto the Savior,</a:t>
              </a:r>
              <a:br>
                <a:rPr lang="en-US" sz="2000" dirty="0">
                  <a:solidFill>
                    <a:schemeClr val="bg1"/>
                  </a:solidFill>
                  <a:latin typeface="Abadi" panose="020B0604020202020204" charset="0"/>
                </a:rPr>
              </a:br>
              <a:r>
                <a:rPr lang="en-US" sz="2000" dirty="0">
                  <a:solidFill>
                    <a:schemeClr val="bg1"/>
                  </a:solidFill>
                  <a:latin typeface="Abadi" panose="020B0604020202020204" charset="0"/>
                </a:rPr>
                <a:t>Who unto the Savior for refuge have fled? </a:t>
              </a:r>
              <a:r>
                <a:rPr lang="en-US" sz="2000" b="0" i="0" dirty="0">
                  <a:solidFill>
                    <a:schemeClr val="bg1"/>
                  </a:solidFill>
                  <a:effectLst/>
                  <a:latin typeface="Abadi" panose="020B0604020202020204" charset="0"/>
                </a:rPr>
                <a:t> </a:t>
              </a:r>
              <a:endParaRPr lang="en-US" sz="2000" dirty="0">
                <a:solidFill>
                  <a:schemeClr val="bg1"/>
                </a:solidFill>
                <a:latin typeface="Abadi" panose="020B060402020202020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92306" y="2056080"/>
              <a:ext cx="880634" cy="1188856"/>
            </a:xfrm>
            <a:prstGeom prst="rect">
              <a:avLst/>
            </a:prstGeom>
          </p:spPr>
        </p:pic>
      </p:grpSp>
      <p:grpSp>
        <p:nvGrpSpPr>
          <p:cNvPr id="8" name="Group 7"/>
          <p:cNvGrpSpPr/>
          <p:nvPr/>
        </p:nvGrpSpPr>
        <p:grpSpPr>
          <a:xfrm>
            <a:off x="6096000" y="212767"/>
            <a:ext cx="6667500" cy="3195054"/>
            <a:chOff x="6096000" y="212767"/>
            <a:chExt cx="6667500" cy="3195054"/>
          </a:xfrm>
        </p:grpSpPr>
        <p:sp>
          <p:nvSpPr>
            <p:cNvPr id="3" name="Rectangle 2"/>
            <p:cNvSpPr/>
            <p:nvPr/>
          </p:nvSpPr>
          <p:spPr>
            <a:xfrm>
              <a:off x="6096000" y="1776605"/>
              <a:ext cx="6667500" cy="1631216"/>
            </a:xfrm>
            <a:prstGeom prst="rect">
              <a:avLst/>
            </a:prstGeom>
          </p:spPr>
          <p:txBody>
            <a:bodyPr wrap="square">
              <a:spAutoFit/>
            </a:bodyPr>
            <a:lstStyle/>
            <a:p>
              <a:r>
                <a:rPr lang="en-US" sz="2000" dirty="0">
                  <a:solidFill>
                    <a:schemeClr val="bg1"/>
                  </a:solidFill>
                  <a:latin typeface="Abadi" panose="020B0604020202020204" charset="0"/>
                </a:rPr>
                <a:t>2. In </a:t>
              </a:r>
              <a:r>
                <a:rPr lang="en-US" sz="2000" dirty="0" err="1">
                  <a:solidFill>
                    <a:schemeClr val="bg1"/>
                  </a:solidFill>
                  <a:latin typeface="Abadi" panose="020B0604020202020204" charset="0"/>
                </a:rPr>
                <a:t>ev'ry</a:t>
              </a:r>
              <a:r>
                <a:rPr lang="en-US" sz="2000" dirty="0">
                  <a:solidFill>
                    <a:schemeClr val="bg1"/>
                  </a:solidFill>
                  <a:latin typeface="Abadi" panose="020B0604020202020204" charset="0"/>
                </a:rPr>
                <a:t> condition—in sickness, in health,</a:t>
              </a:r>
              <a:br>
                <a:rPr lang="en-US" sz="2000" dirty="0">
                  <a:solidFill>
                    <a:schemeClr val="bg1"/>
                  </a:solidFill>
                  <a:latin typeface="Abadi" panose="020B0604020202020204" charset="0"/>
                </a:rPr>
              </a:br>
              <a:r>
                <a:rPr lang="en-US" sz="2000" dirty="0">
                  <a:solidFill>
                    <a:schemeClr val="bg1"/>
                  </a:solidFill>
                  <a:latin typeface="Abadi" panose="020B0604020202020204" charset="0"/>
                </a:rPr>
                <a:t>In poverty's vale or abounding in wealth,</a:t>
              </a:r>
              <a:br>
                <a:rPr lang="en-US" sz="2000" dirty="0">
                  <a:solidFill>
                    <a:schemeClr val="bg1"/>
                  </a:solidFill>
                  <a:latin typeface="Abadi" panose="020B0604020202020204" charset="0"/>
                </a:rPr>
              </a:br>
              <a:r>
                <a:rPr lang="en-US" sz="2000" dirty="0">
                  <a:solidFill>
                    <a:schemeClr val="bg1"/>
                  </a:solidFill>
                  <a:latin typeface="Abadi" panose="020B0604020202020204" charset="0"/>
                </a:rPr>
                <a:t>At home or abroad, on the land or the sea—</a:t>
              </a:r>
              <a:br>
                <a:rPr lang="en-US" sz="2000" dirty="0">
                  <a:solidFill>
                    <a:schemeClr val="bg1"/>
                  </a:solidFill>
                  <a:latin typeface="Abadi" panose="020B0604020202020204" charset="0"/>
                </a:rPr>
              </a:br>
              <a:r>
                <a:rPr lang="en-US" sz="2000" dirty="0">
                  <a:solidFill>
                    <a:schemeClr val="bg1"/>
                  </a:solidFill>
                  <a:latin typeface="Abadi" panose="020B0604020202020204" charset="0"/>
                </a:rPr>
                <a:t>As thy days may demand, as thy days may demand,</a:t>
              </a:r>
              <a:br>
                <a:rPr lang="en-US" sz="2000" dirty="0">
                  <a:solidFill>
                    <a:schemeClr val="bg1"/>
                  </a:solidFill>
                  <a:latin typeface="Abadi" panose="020B0604020202020204" charset="0"/>
                </a:rPr>
              </a:br>
              <a:r>
                <a:rPr lang="en-US" sz="2000" dirty="0">
                  <a:solidFill>
                    <a:schemeClr val="bg1"/>
                  </a:solidFill>
                  <a:latin typeface="Abadi" panose="020B0604020202020204" charset="0"/>
                </a:rPr>
                <a:t>As thy days may demand, so thy succor shall be.</a:t>
              </a:r>
            </a:p>
          </p:txBody>
        </p:sp>
        <p:pic>
          <p:nvPicPr>
            <p:cNvPr id="4100" name="Picture 4" descr="https://www.lds.org/bc/content/shared/content/images/gospel-library/manual/37108/37108_all_005_02-healing.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29750" y="212767"/>
              <a:ext cx="2226452" cy="160799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 name="Group 10"/>
          <p:cNvGrpSpPr/>
          <p:nvPr/>
        </p:nvGrpSpPr>
        <p:grpSpPr>
          <a:xfrm>
            <a:off x="294409" y="3185324"/>
            <a:ext cx="6096000" cy="3616241"/>
            <a:chOff x="294409" y="3185324"/>
            <a:chExt cx="6096000" cy="3616241"/>
          </a:xfrm>
        </p:grpSpPr>
        <p:sp>
          <p:nvSpPr>
            <p:cNvPr id="5" name="Rectangle 4"/>
            <p:cNvSpPr/>
            <p:nvPr/>
          </p:nvSpPr>
          <p:spPr>
            <a:xfrm>
              <a:off x="294409" y="3185324"/>
              <a:ext cx="6096000" cy="1938992"/>
            </a:xfrm>
            <a:prstGeom prst="rect">
              <a:avLst/>
            </a:prstGeom>
          </p:spPr>
          <p:txBody>
            <a:bodyPr>
              <a:spAutoFit/>
            </a:bodyPr>
            <a:lstStyle/>
            <a:p>
              <a:r>
                <a:rPr lang="en-US" sz="2000" dirty="0">
                  <a:solidFill>
                    <a:schemeClr val="bg1"/>
                  </a:solidFill>
                  <a:latin typeface="Abadi" panose="020B0604020202020204" charset="0"/>
                </a:rPr>
                <a:t>3. Fear not, I am with thee; oh, be not dismayed,</a:t>
              </a:r>
              <a:br>
                <a:rPr lang="en-US" sz="2000" dirty="0">
                  <a:solidFill>
                    <a:schemeClr val="bg1"/>
                  </a:solidFill>
                  <a:latin typeface="Abadi" panose="020B0604020202020204" charset="0"/>
                </a:rPr>
              </a:br>
              <a:r>
                <a:rPr lang="en-US" sz="2000" dirty="0">
                  <a:solidFill>
                    <a:schemeClr val="bg1"/>
                  </a:solidFill>
                  <a:latin typeface="Abadi" panose="020B0604020202020204" charset="0"/>
                </a:rPr>
                <a:t>For I am thy God and will still give thee aid.</a:t>
              </a:r>
              <a:br>
                <a:rPr lang="en-US" sz="2000" dirty="0">
                  <a:solidFill>
                    <a:schemeClr val="bg1"/>
                  </a:solidFill>
                  <a:latin typeface="Abadi" panose="020B0604020202020204" charset="0"/>
                </a:rPr>
              </a:br>
              <a:r>
                <a:rPr lang="en-US" sz="2000" dirty="0">
                  <a:solidFill>
                    <a:schemeClr val="bg1"/>
                  </a:solidFill>
                  <a:latin typeface="Abadi" panose="020B0604020202020204" charset="0"/>
                </a:rPr>
                <a:t>I'll strengthen thee, help thee, and cause thee to stand,</a:t>
              </a:r>
              <a:br>
                <a:rPr lang="en-US" sz="2000" dirty="0">
                  <a:solidFill>
                    <a:schemeClr val="bg1"/>
                  </a:solidFill>
                  <a:latin typeface="Abadi" panose="020B0604020202020204" charset="0"/>
                </a:rPr>
              </a:br>
              <a:r>
                <a:rPr lang="en-US" sz="2000" dirty="0">
                  <a:solidFill>
                    <a:schemeClr val="bg1"/>
                  </a:solidFill>
                  <a:latin typeface="Abadi" panose="020B0604020202020204" charset="0"/>
                </a:rPr>
                <a:t>Upheld by my righteous, upheld by my righteous,</a:t>
              </a:r>
              <a:br>
                <a:rPr lang="en-US" sz="2000" dirty="0">
                  <a:solidFill>
                    <a:schemeClr val="bg1"/>
                  </a:solidFill>
                  <a:latin typeface="Abadi" panose="020B0604020202020204" charset="0"/>
                </a:rPr>
              </a:br>
              <a:r>
                <a:rPr lang="en-US" sz="2000" dirty="0">
                  <a:solidFill>
                    <a:schemeClr val="bg1"/>
                  </a:solidFill>
                  <a:latin typeface="Abadi" panose="020B0604020202020204" charset="0"/>
                </a:rPr>
                <a:t>Upheld by my righteous, omnipotent hand.</a:t>
              </a:r>
            </a:p>
          </p:txBody>
        </p:sp>
        <p:pic>
          <p:nvPicPr>
            <p:cNvPr id="4104" name="Picture 8" descr="http://www.godisreal.today/wp-content/uploads/2013/09/jesus-movie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20470" y="5129438"/>
              <a:ext cx="2601085" cy="167212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oup 11"/>
          <p:cNvGrpSpPr/>
          <p:nvPr/>
        </p:nvGrpSpPr>
        <p:grpSpPr>
          <a:xfrm>
            <a:off x="5894711" y="3471212"/>
            <a:ext cx="6096000" cy="3273919"/>
            <a:chOff x="5894711" y="3471212"/>
            <a:chExt cx="6096000" cy="3273919"/>
          </a:xfrm>
        </p:grpSpPr>
        <p:sp>
          <p:nvSpPr>
            <p:cNvPr id="9" name="Rectangle 8"/>
            <p:cNvSpPr/>
            <p:nvPr/>
          </p:nvSpPr>
          <p:spPr>
            <a:xfrm>
              <a:off x="5894711" y="5113915"/>
              <a:ext cx="6096000" cy="1631216"/>
            </a:xfrm>
            <a:prstGeom prst="rect">
              <a:avLst/>
            </a:prstGeom>
          </p:spPr>
          <p:txBody>
            <a:bodyPr>
              <a:spAutoFit/>
            </a:bodyPr>
            <a:lstStyle/>
            <a:p>
              <a:r>
                <a:rPr lang="en-US" sz="2000" dirty="0">
                  <a:solidFill>
                    <a:schemeClr val="bg1"/>
                  </a:solidFill>
                  <a:latin typeface="Abadi" panose="020B0604020202020204" charset="0"/>
                </a:rPr>
                <a:t>7. The soul that on Jesus hath leaned for repose</a:t>
              </a:r>
              <a:br>
                <a:rPr lang="en-US" sz="2000" dirty="0">
                  <a:solidFill>
                    <a:schemeClr val="bg1"/>
                  </a:solidFill>
                  <a:latin typeface="Abadi" panose="020B0604020202020204" charset="0"/>
                </a:rPr>
              </a:br>
              <a:r>
                <a:rPr lang="en-US" sz="2000" dirty="0">
                  <a:solidFill>
                    <a:schemeClr val="bg1"/>
                  </a:solidFill>
                  <a:latin typeface="Abadi" panose="020B0604020202020204" charset="0"/>
                </a:rPr>
                <a:t>I will not, I cannot, desert to his foes;</a:t>
              </a:r>
              <a:br>
                <a:rPr lang="en-US" sz="2000" dirty="0">
                  <a:solidFill>
                    <a:schemeClr val="bg1"/>
                  </a:solidFill>
                  <a:latin typeface="Abadi" panose="020B0604020202020204" charset="0"/>
                </a:rPr>
              </a:br>
              <a:r>
                <a:rPr lang="en-US" sz="2000" dirty="0">
                  <a:solidFill>
                    <a:schemeClr val="bg1"/>
                  </a:solidFill>
                  <a:latin typeface="Abadi" panose="020B0604020202020204" charset="0"/>
                </a:rPr>
                <a:t>That soul, though all hell should endeavor to shake,</a:t>
              </a:r>
              <a:br>
                <a:rPr lang="en-US" sz="2000" dirty="0">
                  <a:solidFill>
                    <a:schemeClr val="bg1"/>
                  </a:solidFill>
                  <a:latin typeface="Abadi" panose="020B0604020202020204" charset="0"/>
                </a:rPr>
              </a:br>
              <a:r>
                <a:rPr lang="en-US" sz="2000" dirty="0">
                  <a:solidFill>
                    <a:schemeClr val="bg1"/>
                  </a:solidFill>
                  <a:latin typeface="Abadi" panose="020B0604020202020204" charset="0"/>
                </a:rPr>
                <a:t>I'll never, no never, I'll never, no never,</a:t>
              </a:r>
              <a:br>
                <a:rPr lang="en-US" sz="2000" dirty="0">
                  <a:solidFill>
                    <a:schemeClr val="bg1"/>
                  </a:solidFill>
                  <a:latin typeface="Abadi" panose="020B0604020202020204" charset="0"/>
                </a:rPr>
              </a:br>
              <a:r>
                <a:rPr lang="en-US" sz="2000" dirty="0">
                  <a:solidFill>
                    <a:schemeClr val="bg1"/>
                  </a:solidFill>
                  <a:latin typeface="Abadi" panose="020B0604020202020204" charset="0"/>
                </a:rPr>
                <a:t>I'll never, no never, no never forsake!</a:t>
              </a:r>
            </a:p>
          </p:txBody>
        </p:sp>
        <p:pic>
          <p:nvPicPr>
            <p:cNvPr id="4106" name="Picture 10" descr="http://m2.i.pbase.com/o6/93/329493/1/108955232.xPj1lJmW.EthiopiaJan09549.jpg"/>
            <p:cNvPicPr>
              <a:picLocks noChangeAspect="1" noChangeArrowheads="1"/>
            </p:cNvPicPr>
            <p:nvPr/>
          </p:nvPicPr>
          <p:blipFill rotWithShape="1">
            <a:blip r:embed="rId6">
              <a:extLst>
                <a:ext uri="{28A0092B-C50C-407E-A947-70E740481C1C}">
                  <a14:useLocalDpi xmlns:a14="http://schemas.microsoft.com/office/drawing/2010/main" val="0"/>
                </a:ext>
              </a:extLst>
            </a:blip>
            <a:srcRect l="20647" t="11968" r="5152" b="56984"/>
            <a:stretch/>
          </p:blipFill>
          <p:spPr bwMode="auto">
            <a:xfrm>
              <a:off x="7701805" y="3471212"/>
              <a:ext cx="2841171" cy="177437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177403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0" presetClass="exit" presetSubtype="0" fill="hold" nodeType="withEffect">
                                  <p:stCondLst>
                                    <p:cond delay="0"/>
                                  </p:stCondLst>
                                  <p:childTnLst>
                                    <p:animEffect transition="out" filter="fade">
                                      <p:cBhvr>
                                        <p:cTn id="12" dur="500"/>
                                        <p:tgtEl>
                                          <p:spTgt spid="7"/>
                                        </p:tgtEl>
                                      </p:cBhvr>
                                    </p:animEffect>
                                    <p:set>
                                      <p:cBhvr>
                                        <p:cTn id="13" dur="1" fill="hold">
                                          <p:stCondLst>
                                            <p:cond delay="499"/>
                                          </p:stCondLst>
                                        </p:cTn>
                                        <p:tgtEl>
                                          <p:spTgt spid="7"/>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par>
                                <p:cTn id="18" presetID="10" presetClass="exit" presetSubtype="0" fill="hold" nodeType="withEffect">
                                  <p:stCondLst>
                                    <p:cond delay="0"/>
                                  </p:stCondLst>
                                  <p:childTnLst>
                                    <p:animEffect transition="out" filter="fade">
                                      <p:cBhvr>
                                        <p:cTn id="19" dur="500"/>
                                        <p:tgtEl>
                                          <p:spTgt spid="8"/>
                                        </p:tgtEl>
                                      </p:cBhvr>
                                    </p:animEffect>
                                    <p:set>
                                      <p:cBhvr>
                                        <p:cTn id="20" dur="1" fill="hold">
                                          <p:stCondLst>
                                            <p:cond delay="499"/>
                                          </p:stCondLst>
                                        </p:cTn>
                                        <p:tgtEl>
                                          <p:spTgt spid="8"/>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0" presetClass="exit" presetSubtype="0" fill="hold" nodeType="withEffect">
                                  <p:stCondLst>
                                    <p:cond delay="0"/>
                                  </p:stCondLst>
                                  <p:childTnLst>
                                    <p:animEffect transition="out" filter="fade">
                                      <p:cBhvr>
                                        <p:cTn id="26" dur="500"/>
                                        <p:tgtEl>
                                          <p:spTgt spid="11"/>
                                        </p:tgtEl>
                                      </p:cBhvr>
                                    </p:animEffect>
                                    <p:set>
                                      <p:cBhvr>
                                        <p:cTn id="27" dur="1" fill="hold">
                                          <p:stCondLst>
                                            <p:cond delay="4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C4BD94-290A-80F6-A6B4-2028F4D1E8F7}"/>
            </a:ext>
          </a:extLst>
        </p:cNvPr>
        <p:cNvGrpSpPr/>
        <p:nvPr/>
      </p:nvGrpSpPr>
      <p:grpSpPr>
        <a:xfrm>
          <a:off x="0" y="0"/>
          <a:ext cx="0" cy="0"/>
          <a:chOff x="0" y="0"/>
          <a:chExt cx="0" cy="0"/>
        </a:xfrm>
      </p:grpSpPr>
      <p:pic>
        <p:nvPicPr>
          <p:cNvPr id="1026" name="Picture 2" descr="https://sw4eu.com/wp-content/uploads/2015/03/grunge-blue-background.jpg">
            <a:extLst>
              <a:ext uri="{FF2B5EF4-FFF2-40B4-BE49-F238E27FC236}">
                <a16:creationId xmlns:a16="http://schemas.microsoft.com/office/drawing/2014/main" id="{28634157-10B9-87FC-727C-8840FA954E5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F33A5640-5D3A-9BD5-DEB1-2485C3D77D45}"/>
              </a:ext>
            </a:extLst>
          </p:cNvPr>
          <p:cNvSpPr txBox="1"/>
          <p:nvPr/>
        </p:nvSpPr>
        <p:spPr>
          <a:xfrm>
            <a:off x="72428" y="40911"/>
            <a:ext cx="12032055" cy="923330"/>
          </a:xfrm>
          <a:prstGeom prst="rect">
            <a:avLst/>
          </a:prstGeom>
          <a:noFill/>
        </p:spPr>
        <p:txBody>
          <a:bodyPr wrap="square" rtlCol="0">
            <a:spAutoFit/>
          </a:bodyPr>
          <a:lstStyle/>
          <a:p>
            <a:pPr algn="ctr"/>
            <a:r>
              <a:rPr lang="en-US" sz="5400" dirty="0">
                <a:solidFill>
                  <a:schemeClr val="bg1"/>
                </a:solidFill>
                <a:latin typeface="Abadi" panose="020B0604020202020204" charset="0"/>
              </a:rPr>
              <a:t>Fear Not</a:t>
            </a:r>
            <a:endParaRPr lang="en-US" sz="4000" dirty="0">
              <a:solidFill>
                <a:schemeClr val="bg1"/>
              </a:solidFill>
              <a:latin typeface="Abadi" panose="020B0604020202020204" charset="0"/>
            </a:endParaRPr>
          </a:p>
        </p:txBody>
      </p:sp>
      <p:sp>
        <p:nvSpPr>
          <p:cNvPr id="48" name="Rectangle 47">
            <a:extLst>
              <a:ext uri="{FF2B5EF4-FFF2-40B4-BE49-F238E27FC236}">
                <a16:creationId xmlns:a16="http://schemas.microsoft.com/office/drawing/2014/main" id="{44D6D041-DC07-E230-04D0-372FDA7EFDF7}"/>
              </a:ext>
            </a:extLst>
          </p:cNvPr>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41:10</a:t>
            </a:r>
            <a:endParaRPr lang="en-US" dirty="0">
              <a:solidFill>
                <a:schemeClr val="bg1"/>
              </a:solidFill>
              <a:latin typeface="Abadi" panose="020B0604020202020204" charset="0"/>
            </a:endParaRPr>
          </a:p>
        </p:txBody>
      </p:sp>
      <p:sp>
        <p:nvSpPr>
          <p:cNvPr id="10" name="Rectangle 9">
            <a:extLst>
              <a:ext uri="{FF2B5EF4-FFF2-40B4-BE49-F238E27FC236}">
                <a16:creationId xmlns:a16="http://schemas.microsoft.com/office/drawing/2014/main" id="{5E7BE2DD-7B97-CA44-F124-AF90D1CEFC3A}"/>
              </a:ext>
            </a:extLst>
          </p:cNvPr>
          <p:cNvSpPr/>
          <p:nvPr/>
        </p:nvSpPr>
        <p:spPr>
          <a:xfrm>
            <a:off x="8440916" y="6432233"/>
            <a:ext cx="3650439" cy="369332"/>
          </a:xfrm>
          <a:prstGeom prst="rect">
            <a:avLst/>
          </a:prstGeom>
        </p:spPr>
        <p:txBody>
          <a:bodyPr wrap="square">
            <a:spAutoFit/>
          </a:bodyPr>
          <a:lstStyle/>
          <a:p>
            <a:pPr algn="r"/>
            <a:r>
              <a:rPr lang="en-US" dirty="0">
                <a:solidFill>
                  <a:schemeClr val="bg1"/>
                </a:solidFill>
                <a:latin typeface="Calibri" panose="020F0502020204030204" pitchFamily="34" charset="0"/>
              </a:rPr>
              <a:t>(3)</a:t>
            </a:r>
            <a:endParaRPr lang="en-US" dirty="0">
              <a:solidFill>
                <a:schemeClr val="bg1"/>
              </a:solidFill>
              <a:latin typeface="Abadi" panose="020B0604020202020204" charset="0"/>
            </a:endParaRPr>
          </a:p>
        </p:txBody>
      </p:sp>
      <p:sp>
        <p:nvSpPr>
          <p:cNvPr id="5" name="Rectangle 4">
            <a:extLst>
              <a:ext uri="{FF2B5EF4-FFF2-40B4-BE49-F238E27FC236}">
                <a16:creationId xmlns:a16="http://schemas.microsoft.com/office/drawing/2014/main" id="{263DB428-6A3C-9257-9C46-1EB09AD1D298}"/>
              </a:ext>
            </a:extLst>
          </p:cNvPr>
          <p:cNvSpPr/>
          <p:nvPr/>
        </p:nvSpPr>
        <p:spPr>
          <a:xfrm>
            <a:off x="555279" y="1305342"/>
            <a:ext cx="6096000" cy="1938992"/>
          </a:xfrm>
          <a:prstGeom prst="rect">
            <a:avLst/>
          </a:prstGeom>
        </p:spPr>
        <p:txBody>
          <a:bodyPr>
            <a:spAutoFit/>
          </a:bodyPr>
          <a:lstStyle/>
          <a:p>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t>God will not abandon His covenant people. Through His prophet Isaiah, God comforted those who would eventually be taken captive into Babylon. God offers us, His covenant people today, the same words of comfort:</a:t>
            </a:r>
          </a:p>
        </p:txBody>
      </p:sp>
      <p:pic>
        <p:nvPicPr>
          <p:cNvPr id="14" name="Picture 13">
            <a:extLst>
              <a:ext uri="{FF2B5EF4-FFF2-40B4-BE49-F238E27FC236}">
                <a16:creationId xmlns:a16="http://schemas.microsoft.com/office/drawing/2014/main" id="{D6454DA4-140C-1AC2-22CE-9F96C16572B9}"/>
              </a:ext>
            </a:extLst>
          </p:cNvPr>
          <p:cNvPicPr>
            <a:picLocks noChangeAspect="1"/>
          </p:cNvPicPr>
          <p:nvPr/>
        </p:nvPicPr>
        <p:blipFill>
          <a:blip r:embed="rId3"/>
          <a:stretch>
            <a:fillRect/>
          </a:stretch>
        </p:blipFill>
        <p:spPr>
          <a:xfrm>
            <a:off x="7206558" y="1146288"/>
            <a:ext cx="3296110" cy="2991267"/>
          </a:xfrm>
          <a:prstGeom prst="rect">
            <a:avLst/>
          </a:prstGeom>
        </p:spPr>
      </p:pic>
      <p:grpSp>
        <p:nvGrpSpPr>
          <p:cNvPr id="19" name="Group 18">
            <a:extLst>
              <a:ext uri="{FF2B5EF4-FFF2-40B4-BE49-F238E27FC236}">
                <a16:creationId xmlns:a16="http://schemas.microsoft.com/office/drawing/2014/main" id="{E9CAA1C9-747F-D90F-4CDC-1E10704CCB10}"/>
              </a:ext>
            </a:extLst>
          </p:cNvPr>
          <p:cNvGrpSpPr/>
          <p:nvPr/>
        </p:nvGrpSpPr>
        <p:grpSpPr>
          <a:xfrm>
            <a:off x="2717330" y="3847493"/>
            <a:ext cx="8696361" cy="2314898"/>
            <a:chOff x="2717330" y="3847493"/>
            <a:chExt cx="8696361" cy="2314898"/>
          </a:xfrm>
        </p:grpSpPr>
        <p:sp>
          <p:nvSpPr>
            <p:cNvPr id="16" name="TextBox 15">
              <a:extLst>
                <a:ext uri="{FF2B5EF4-FFF2-40B4-BE49-F238E27FC236}">
                  <a16:creationId xmlns:a16="http://schemas.microsoft.com/office/drawing/2014/main" id="{3BBD56FF-4C97-18FC-FA3C-F03B74D2292F}"/>
                </a:ext>
              </a:extLst>
            </p:cNvPr>
            <p:cNvSpPr txBox="1"/>
            <p:nvPr/>
          </p:nvSpPr>
          <p:spPr>
            <a:xfrm>
              <a:off x="5267535" y="4436282"/>
              <a:ext cx="6146156" cy="1569660"/>
            </a:xfrm>
            <a:prstGeom prst="rect">
              <a:avLst/>
            </a:prstGeom>
            <a:noFill/>
          </p:spPr>
          <p:txBody>
            <a:bodyPr wrap="square">
              <a:spAutoFit/>
            </a:bodyPr>
            <a:lstStyle/>
            <a:p>
              <a:r>
                <a:rPr lang="en-US" sz="24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Fear is not new. The disciples of Jesus Christ, out on the Sea of Galilee, feared the “wind, and the waves” in the dark of the night (</a:t>
              </a:r>
              <a:r>
                <a:rPr lang="en-US" sz="24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Mark 4:34</a:t>
              </a:r>
              <a:r>
                <a:rPr lang="en-US" sz="24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 As His disciples today, we too have fears. (5)</a:t>
              </a:r>
              <a:endPar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5E890A7E-1C46-E23B-CE43-D407DAA447D6}"/>
                </a:ext>
              </a:extLst>
            </p:cNvPr>
            <p:cNvPicPr>
              <a:picLocks noChangeAspect="1"/>
            </p:cNvPicPr>
            <p:nvPr/>
          </p:nvPicPr>
          <p:blipFill>
            <a:blip r:embed="rId4"/>
            <a:stretch>
              <a:fillRect/>
            </a:stretch>
          </p:blipFill>
          <p:spPr>
            <a:xfrm>
              <a:off x="2717330" y="3847493"/>
              <a:ext cx="1771897" cy="2314898"/>
            </a:xfrm>
            <a:prstGeom prst="rect">
              <a:avLst/>
            </a:prstGeom>
          </p:spPr>
        </p:pic>
      </p:grpSp>
    </p:spTree>
    <p:extLst>
      <p:ext uri="{BB962C8B-B14F-4D97-AF65-F5344CB8AC3E}">
        <p14:creationId xmlns:p14="http://schemas.microsoft.com/office/powerpoint/2010/main" val="168289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0DF2B-B97E-382F-795B-3A2AC5EBAFF1}"/>
            </a:ext>
          </a:extLst>
        </p:cNvPr>
        <p:cNvGrpSpPr/>
        <p:nvPr/>
      </p:nvGrpSpPr>
      <p:grpSpPr>
        <a:xfrm>
          <a:off x="0" y="0"/>
          <a:ext cx="0" cy="0"/>
          <a:chOff x="0" y="0"/>
          <a:chExt cx="0" cy="0"/>
        </a:xfrm>
      </p:grpSpPr>
      <p:pic>
        <p:nvPicPr>
          <p:cNvPr id="1026" name="Picture 2" descr="https://sw4eu.com/wp-content/uploads/2015/03/grunge-blue-background.jpg">
            <a:extLst>
              <a:ext uri="{FF2B5EF4-FFF2-40B4-BE49-F238E27FC236}">
                <a16:creationId xmlns:a16="http://schemas.microsoft.com/office/drawing/2014/main" id="{4B6C399F-749F-4A5F-5065-311BEEB5BD0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a:extLst>
              <a:ext uri="{FF2B5EF4-FFF2-40B4-BE49-F238E27FC236}">
                <a16:creationId xmlns:a16="http://schemas.microsoft.com/office/drawing/2014/main" id="{CDC5E24F-B08D-7A00-ED9D-EF9859B1C211}"/>
              </a:ext>
            </a:extLst>
          </p:cNvPr>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41:10</a:t>
            </a:r>
            <a:endParaRPr lang="en-US" dirty="0">
              <a:solidFill>
                <a:schemeClr val="bg1"/>
              </a:solidFill>
              <a:latin typeface="Abadi" panose="020B0604020202020204" charset="0"/>
            </a:endParaRPr>
          </a:p>
        </p:txBody>
      </p:sp>
      <p:sp>
        <p:nvSpPr>
          <p:cNvPr id="10" name="Rectangle 9">
            <a:extLst>
              <a:ext uri="{FF2B5EF4-FFF2-40B4-BE49-F238E27FC236}">
                <a16:creationId xmlns:a16="http://schemas.microsoft.com/office/drawing/2014/main" id="{E68C0AF6-6B48-B9F0-6A7C-C6D287FADC69}"/>
              </a:ext>
            </a:extLst>
          </p:cNvPr>
          <p:cNvSpPr/>
          <p:nvPr/>
        </p:nvSpPr>
        <p:spPr>
          <a:xfrm>
            <a:off x="8440916" y="6432233"/>
            <a:ext cx="3650439" cy="369332"/>
          </a:xfrm>
          <a:prstGeom prst="rect">
            <a:avLst/>
          </a:prstGeom>
        </p:spPr>
        <p:txBody>
          <a:bodyPr wrap="square">
            <a:spAutoFit/>
          </a:bodyPr>
          <a:lstStyle/>
          <a:p>
            <a:pPr algn="r"/>
            <a:r>
              <a:rPr lang="en-US" dirty="0">
                <a:solidFill>
                  <a:schemeClr val="bg1"/>
                </a:solidFill>
                <a:latin typeface="Calibri" panose="020F0502020204030204" pitchFamily="34" charset="0"/>
              </a:rPr>
              <a:t>(3)</a:t>
            </a:r>
            <a:endParaRPr lang="en-US" dirty="0">
              <a:solidFill>
                <a:schemeClr val="bg1"/>
              </a:solidFill>
              <a:latin typeface="Abadi" panose="020B0604020202020204" charset="0"/>
            </a:endParaRPr>
          </a:p>
        </p:txBody>
      </p:sp>
      <p:grpSp>
        <p:nvGrpSpPr>
          <p:cNvPr id="2" name="Group 1">
            <a:extLst>
              <a:ext uri="{FF2B5EF4-FFF2-40B4-BE49-F238E27FC236}">
                <a16:creationId xmlns:a16="http://schemas.microsoft.com/office/drawing/2014/main" id="{1CBF9685-6078-0173-BFA9-EC0EBC5FB73C}"/>
              </a:ext>
            </a:extLst>
          </p:cNvPr>
          <p:cNvGrpSpPr/>
          <p:nvPr/>
        </p:nvGrpSpPr>
        <p:grpSpPr>
          <a:xfrm>
            <a:off x="4741354" y="2191911"/>
            <a:ext cx="2667000" cy="2667000"/>
            <a:chOff x="4364700" y="661956"/>
            <a:chExt cx="2667000" cy="2667000"/>
          </a:xfrm>
        </p:grpSpPr>
        <p:sp>
          <p:nvSpPr>
            <p:cNvPr id="3" name="Oval 2">
              <a:extLst>
                <a:ext uri="{FF2B5EF4-FFF2-40B4-BE49-F238E27FC236}">
                  <a16:creationId xmlns:a16="http://schemas.microsoft.com/office/drawing/2014/main" id="{CB8E0365-D84C-A466-806C-6E48CA2255F6}"/>
                </a:ext>
              </a:extLst>
            </p:cNvPr>
            <p:cNvSpPr/>
            <p:nvPr/>
          </p:nvSpPr>
          <p:spPr>
            <a:xfrm>
              <a:off x="4364700" y="661956"/>
              <a:ext cx="2667000" cy="2667000"/>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4" name="Group 3">
              <a:extLst>
                <a:ext uri="{FF2B5EF4-FFF2-40B4-BE49-F238E27FC236}">
                  <a16:creationId xmlns:a16="http://schemas.microsoft.com/office/drawing/2014/main" id="{07AD3FC9-ADB0-D012-9C80-C60C1EBC32C4}"/>
                </a:ext>
              </a:extLst>
            </p:cNvPr>
            <p:cNvGrpSpPr/>
            <p:nvPr/>
          </p:nvGrpSpPr>
          <p:grpSpPr>
            <a:xfrm rot="14121608">
              <a:off x="4787169" y="1214397"/>
              <a:ext cx="762000" cy="762000"/>
              <a:chOff x="1226056" y="2773679"/>
              <a:chExt cx="762000" cy="762000"/>
            </a:xfrm>
          </p:grpSpPr>
          <p:sp>
            <p:nvSpPr>
              <p:cNvPr id="20" name="Oval 19">
                <a:extLst>
                  <a:ext uri="{FF2B5EF4-FFF2-40B4-BE49-F238E27FC236}">
                    <a16:creationId xmlns:a16="http://schemas.microsoft.com/office/drawing/2014/main" id="{7F2C26D6-CBE9-B561-9442-147EC02BFA5D}"/>
                  </a:ext>
                </a:extLst>
              </p:cNvPr>
              <p:cNvSpPr/>
              <p:nvPr/>
            </p:nvSpPr>
            <p:spPr>
              <a:xfrm>
                <a:off x="1226056" y="2773679"/>
                <a:ext cx="762000" cy="762000"/>
              </a:xfrm>
              <a:prstGeom prst="ellipse">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1" name="Oval 20">
                <a:extLst>
                  <a:ext uri="{FF2B5EF4-FFF2-40B4-BE49-F238E27FC236}">
                    <a16:creationId xmlns:a16="http://schemas.microsoft.com/office/drawing/2014/main" id="{7E929E65-321C-F768-0BCD-88F8F14D8A7E}"/>
                  </a:ext>
                </a:extLst>
              </p:cNvPr>
              <p:cNvSpPr/>
              <p:nvPr/>
            </p:nvSpPr>
            <p:spPr>
              <a:xfrm>
                <a:off x="1378456" y="2926079"/>
                <a:ext cx="561830" cy="561830"/>
              </a:xfrm>
              <a:prstGeom prst="ellipse">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2" name="Oval 21">
                <a:extLst>
                  <a:ext uri="{FF2B5EF4-FFF2-40B4-BE49-F238E27FC236}">
                    <a16:creationId xmlns:a16="http://schemas.microsoft.com/office/drawing/2014/main" id="{4FE0254E-30D1-4E0B-D6B8-DA87B0AC2074}"/>
                  </a:ext>
                </a:extLst>
              </p:cNvPr>
              <p:cNvSpPr/>
              <p:nvPr/>
            </p:nvSpPr>
            <p:spPr>
              <a:xfrm rot="4212067">
                <a:off x="1524735" y="3106471"/>
                <a:ext cx="409430" cy="36370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3" name="Oval 22">
                <a:extLst>
                  <a:ext uri="{FF2B5EF4-FFF2-40B4-BE49-F238E27FC236}">
                    <a16:creationId xmlns:a16="http://schemas.microsoft.com/office/drawing/2014/main" id="{6775C0E0-05B7-8156-A8CE-89A083676010}"/>
                  </a:ext>
                </a:extLst>
              </p:cNvPr>
              <p:cNvSpPr/>
              <p:nvPr/>
            </p:nvSpPr>
            <p:spPr>
              <a:xfrm>
                <a:off x="1639914" y="3267701"/>
                <a:ext cx="179072"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7" name="Group 6">
              <a:extLst>
                <a:ext uri="{FF2B5EF4-FFF2-40B4-BE49-F238E27FC236}">
                  <a16:creationId xmlns:a16="http://schemas.microsoft.com/office/drawing/2014/main" id="{2C82BF70-5FFB-4166-2E5F-11793913FC51}"/>
                </a:ext>
              </a:extLst>
            </p:cNvPr>
            <p:cNvGrpSpPr/>
            <p:nvPr/>
          </p:nvGrpSpPr>
          <p:grpSpPr>
            <a:xfrm rot="8038943" flipH="1">
              <a:off x="5828327" y="1216128"/>
              <a:ext cx="762000" cy="762000"/>
              <a:chOff x="1226056" y="2773679"/>
              <a:chExt cx="762000" cy="762000"/>
            </a:xfrm>
          </p:grpSpPr>
          <p:sp>
            <p:nvSpPr>
              <p:cNvPr id="12" name="Oval 11">
                <a:extLst>
                  <a:ext uri="{FF2B5EF4-FFF2-40B4-BE49-F238E27FC236}">
                    <a16:creationId xmlns:a16="http://schemas.microsoft.com/office/drawing/2014/main" id="{A7E80E73-842C-2A54-2F46-D015C0C55C90}"/>
                  </a:ext>
                </a:extLst>
              </p:cNvPr>
              <p:cNvSpPr/>
              <p:nvPr/>
            </p:nvSpPr>
            <p:spPr>
              <a:xfrm>
                <a:off x="1226056" y="2773679"/>
                <a:ext cx="762000" cy="762000"/>
              </a:xfrm>
              <a:prstGeom prst="ellipse">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3" name="Oval 12">
                <a:extLst>
                  <a:ext uri="{FF2B5EF4-FFF2-40B4-BE49-F238E27FC236}">
                    <a16:creationId xmlns:a16="http://schemas.microsoft.com/office/drawing/2014/main" id="{AD0E77AD-7C13-68DB-0C97-016B050F2DB0}"/>
                  </a:ext>
                </a:extLst>
              </p:cNvPr>
              <p:cNvSpPr/>
              <p:nvPr/>
            </p:nvSpPr>
            <p:spPr>
              <a:xfrm>
                <a:off x="1378456" y="2926079"/>
                <a:ext cx="561830" cy="561830"/>
              </a:xfrm>
              <a:prstGeom prst="ellipse">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5" name="Oval 14">
                <a:extLst>
                  <a:ext uri="{FF2B5EF4-FFF2-40B4-BE49-F238E27FC236}">
                    <a16:creationId xmlns:a16="http://schemas.microsoft.com/office/drawing/2014/main" id="{36A034ED-2C31-57E7-5698-48F7195CC460}"/>
                  </a:ext>
                </a:extLst>
              </p:cNvPr>
              <p:cNvSpPr/>
              <p:nvPr/>
            </p:nvSpPr>
            <p:spPr>
              <a:xfrm rot="4212067">
                <a:off x="1524735" y="3106471"/>
                <a:ext cx="409430" cy="36370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7" name="Oval 16">
                <a:extLst>
                  <a:ext uri="{FF2B5EF4-FFF2-40B4-BE49-F238E27FC236}">
                    <a16:creationId xmlns:a16="http://schemas.microsoft.com/office/drawing/2014/main" id="{CA2452BD-C11F-7B5A-F68E-94028444C116}"/>
                  </a:ext>
                </a:extLst>
              </p:cNvPr>
              <p:cNvSpPr/>
              <p:nvPr/>
            </p:nvSpPr>
            <p:spPr>
              <a:xfrm>
                <a:off x="1639914" y="3267701"/>
                <a:ext cx="179072"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8" name="Moon 7">
              <a:extLst>
                <a:ext uri="{FF2B5EF4-FFF2-40B4-BE49-F238E27FC236}">
                  <a16:creationId xmlns:a16="http://schemas.microsoft.com/office/drawing/2014/main" id="{CCF0B64A-52FE-515F-321D-7117E45C9AB8}"/>
                </a:ext>
              </a:extLst>
            </p:cNvPr>
            <p:cNvSpPr/>
            <p:nvPr/>
          </p:nvSpPr>
          <p:spPr>
            <a:xfrm rot="15735942">
              <a:off x="5128290" y="791949"/>
              <a:ext cx="209287" cy="572363"/>
            </a:xfrm>
            <a:prstGeom prst="moon">
              <a:avLst/>
            </a:prstGeom>
            <a:solidFill>
              <a:schemeClr val="bg2">
                <a:lumMod val="50000"/>
              </a:schemeClr>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Abadi" panose="020B0604020202020204" charset="0"/>
              </a:endParaRPr>
            </a:p>
          </p:txBody>
        </p:sp>
        <p:sp>
          <p:nvSpPr>
            <p:cNvPr id="9" name="Moon 8">
              <a:extLst>
                <a:ext uri="{FF2B5EF4-FFF2-40B4-BE49-F238E27FC236}">
                  <a16:creationId xmlns:a16="http://schemas.microsoft.com/office/drawing/2014/main" id="{FC157A80-0E28-AD9A-7153-F39FB4A458EE}"/>
                </a:ext>
              </a:extLst>
            </p:cNvPr>
            <p:cNvSpPr/>
            <p:nvPr/>
          </p:nvSpPr>
          <p:spPr>
            <a:xfrm rot="16876553">
              <a:off x="6126881" y="789543"/>
              <a:ext cx="209287" cy="572363"/>
            </a:xfrm>
            <a:prstGeom prst="moon">
              <a:avLst/>
            </a:prstGeom>
            <a:solidFill>
              <a:schemeClr val="bg2">
                <a:lumMod val="50000"/>
              </a:schemeClr>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Abadi" panose="020B0604020202020204" charset="0"/>
              </a:endParaRPr>
            </a:p>
          </p:txBody>
        </p:sp>
        <p:sp>
          <p:nvSpPr>
            <p:cNvPr id="11" name="Moon 10">
              <a:extLst>
                <a:ext uri="{FF2B5EF4-FFF2-40B4-BE49-F238E27FC236}">
                  <a16:creationId xmlns:a16="http://schemas.microsoft.com/office/drawing/2014/main" id="{98E52D32-8E78-1DF1-9BD7-DF675F5E7A42}"/>
                </a:ext>
              </a:extLst>
            </p:cNvPr>
            <p:cNvSpPr/>
            <p:nvPr/>
          </p:nvSpPr>
          <p:spPr>
            <a:xfrm rot="4888541">
              <a:off x="5816809" y="2144507"/>
              <a:ext cx="405949" cy="644828"/>
            </a:xfrm>
            <a:prstGeom prst="moon">
              <a:avLst>
                <a:gd name="adj" fmla="val 86527"/>
              </a:avLst>
            </a:prstGeom>
            <a:solidFill>
              <a:schemeClr val="accent2">
                <a:lumMod val="75000"/>
              </a:schemeClr>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Abadi" panose="020B0604020202020204" charset="0"/>
              </a:endParaRPr>
            </a:p>
          </p:txBody>
        </p:sp>
      </p:grpSp>
      <p:grpSp>
        <p:nvGrpSpPr>
          <p:cNvPr id="26" name="Group 25">
            <a:extLst>
              <a:ext uri="{FF2B5EF4-FFF2-40B4-BE49-F238E27FC236}">
                <a16:creationId xmlns:a16="http://schemas.microsoft.com/office/drawing/2014/main" id="{37CD6C6A-4201-296C-7603-C50D1A0F0BAD}"/>
              </a:ext>
            </a:extLst>
          </p:cNvPr>
          <p:cNvGrpSpPr/>
          <p:nvPr/>
        </p:nvGrpSpPr>
        <p:grpSpPr>
          <a:xfrm>
            <a:off x="6438959" y="364040"/>
            <a:ext cx="2087301" cy="1655180"/>
            <a:chOff x="6438959" y="364040"/>
            <a:chExt cx="2087301" cy="1655180"/>
          </a:xfrm>
        </p:grpSpPr>
        <p:sp>
          <p:nvSpPr>
            <p:cNvPr id="24" name="Thought Bubble: Cloud 23">
              <a:extLst>
                <a:ext uri="{FF2B5EF4-FFF2-40B4-BE49-F238E27FC236}">
                  <a16:creationId xmlns:a16="http://schemas.microsoft.com/office/drawing/2014/main" id="{7D24CB97-FD84-6AB5-A4C0-C6A67312817B}"/>
                </a:ext>
              </a:extLst>
            </p:cNvPr>
            <p:cNvSpPr/>
            <p:nvPr/>
          </p:nvSpPr>
          <p:spPr>
            <a:xfrm>
              <a:off x="6438959" y="364040"/>
              <a:ext cx="2087301" cy="1655180"/>
            </a:xfrm>
            <a:prstGeom prst="cloudCallou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5" name="TextBox 24">
              <a:extLst>
                <a:ext uri="{FF2B5EF4-FFF2-40B4-BE49-F238E27FC236}">
                  <a16:creationId xmlns:a16="http://schemas.microsoft.com/office/drawing/2014/main" id="{125E0E21-27B3-C5DA-3BEC-843F78C08958}"/>
                </a:ext>
              </a:extLst>
            </p:cNvPr>
            <p:cNvSpPr txBox="1"/>
            <p:nvPr/>
          </p:nvSpPr>
          <p:spPr>
            <a:xfrm>
              <a:off x="6849544" y="828027"/>
              <a:ext cx="1449504" cy="461665"/>
            </a:xfrm>
            <a:prstGeom prst="rect">
              <a:avLst/>
            </a:prstGeom>
            <a:noFill/>
          </p:spPr>
          <p:txBody>
            <a:bodyPr wrap="square" rtlCol="0">
              <a:spAutoFit/>
            </a:bodyPr>
            <a:lstStyle/>
            <a:p>
              <a:pPr algn="ctr"/>
              <a:r>
                <a:rPr lang="en-US" sz="2400" dirty="0">
                  <a:latin typeface="Comic Sans MS" panose="030F0702030302020204" pitchFamily="66" charset="0"/>
                </a:rPr>
                <a:t>Grades</a:t>
              </a:r>
            </a:p>
          </p:txBody>
        </p:sp>
      </p:grpSp>
      <p:grpSp>
        <p:nvGrpSpPr>
          <p:cNvPr id="27" name="Group 26">
            <a:extLst>
              <a:ext uri="{FF2B5EF4-FFF2-40B4-BE49-F238E27FC236}">
                <a16:creationId xmlns:a16="http://schemas.microsoft.com/office/drawing/2014/main" id="{EA2B027C-5C71-DA7B-2FA2-26E5E2D17AD7}"/>
              </a:ext>
            </a:extLst>
          </p:cNvPr>
          <p:cNvGrpSpPr/>
          <p:nvPr/>
        </p:nvGrpSpPr>
        <p:grpSpPr>
          <a:xfrm>
            <a:off x="7951554" y="2021124"/>
            <a:ext cx="2087301" cy="1655180"/>
            <a:chOff x="6438959" y="381912"/>
            <a:chExt cx="2087301" cy="1655180"/>
          </a:xfrm>
        </p:grpSpPr>
        <p:sp>
          <p:nvSpPr>
            <p:cNvPr id="28" name="Thought Bubble: Cloud 27">
              <a:extLst>
                <a:ext uri="{FF2B5EF4-FFF2-40B4-BE49-F238E27FC236}">
                  <a16:creationId xmlns:a16="http://schemas.microsoft.com/office/drawing/2014/main" id="{EDBB7AE0-E78A-3028-AEAF-EEFC4F4630E1}"/>
                </a:ext>
              </a:extLst>
            </p:cNvPr>
            <p:cNvSpPr/>
            <p:nvPr/>
          </p:nvSpPr>
          <p:spPr>
            <a:xfrm>
              <a:off x="6438959" y="381912"/>
              <a:ext cx="2087301" cy="1655180"/>
            </a:xfrm>
            <a:prstGeom prst="cloudCallout">
              <a:avLst>
                <a:gd name="adj1" fmla="val -74622"/>
                <a:gd name="adj2" fmla="val 13549"/>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9" name="TextBox 28">
              <a:extLst>
                <a:ext uri="{FF2B5EF4-FFF2-40B4-BE49-F238E27FC236}">
                  <a16:creationId xmlns:a16="http://schemas.microsoft.com/office/drawing/2014/main" id="{9343803F-4CD5-15D2-C87B-A489AE61B41F}"/>
                </a:ext>
              </a:extLst>
            </p:cNvPr>
            <p:cNvSpPr txBox="1"/>
            <p:nvPr/>
          </p:nvSpPr>
          <p:spPr>
            <a:xfrm>
              <a:off x="6786453" y="842231"/>
              <a:ext cx="1449504" cy="461665"/>
            </a:xfrm>
            <a:prstGeom prst="rect">
              <a:avLst/>
            </a:prstGeom>
            <a:noFill/>
          </p:spPr>
          <p:txBody>
            <a:bodyPr wrap="square" rtlCol="0">
              <a:spAutoFit/>
            </a:bodyPr>
            <a:lstStyle/>
            <a:p>
              <a:pPr algn="ctr"/>
              <a:r>
                <a:rPr lang="en-US" sz="2400" dirty="0">
                  <a:latin typeface="Comic Sans MS" panose="030F0702030302020204" pitchFamily="66" charset="0"/>
                </a:rPr>
                <a:t>Mission</a:t>
              </a:r>
            </a:p>
          </p:txBody>
        </p:sp>
      </p:grpSp>
      <p:grpSp>
        <p:nvGrpSpPr>
          <p:cNvPr id="33" name="Group 32">
            <a:extLst>
              <a:ext uri="{FF2B5EF4-FFF2-40B4-BE49-F238E27FC236}">
                <a16:creationId xmlns:a16="http://schemas.microsoft.com/office/drawing/2014/main" id="{937F9E3B-5484-BD8E-1F74-B9399313B5CB}"/>
              </a:ext>
            </a:extLst>
          </p:cNvPr>
          <p:cNvGrpSpPr/>
          <p:nvPr/>
        </p:nvGrpSpPr>
        <p:grpSpPr>
          <a:xfrm>
            <a:off x="3109768" y="522894"/>
            <a:ext cx="2087301" cy="1655180"/>
            <a:chOff x="6438959" y="381912"/>
            <a:chExt cx="2087301" cy="1655180"/>
          </a:xfrm>
        </p:grpSpPr>
        <p:sp>
          <p:nvSpPr>
            <p:cNvPr id="34" name="Thought Bubble: Cloud 33">
              <a:extLst>
                <a:ext uri="{FF2B5EF4-FFF2-40B4-BE49-F238E27FC236}">
                  <a16:creationId xmlns:a16="http://schemas.microsoft.com/office/drawing/2014/main" id="{405BF928-10AE-EBD6-DCCA-CC18A4C37878}"/>
                </a:ext>
              </a:extLst>
            </p:cNvPr>
            <p:cNvSpPr/>
            <p:nvPr/>
          </p:nvSpPr>
          <p:spPr>
            <a:xfrm>
              <a:off x="6438959" y="381912"/>
              <a:ext cx="2087301" cy="1655180"/>
            </a:xfrm>
            <a:prstGeom prst="cloudCallout">
              <a:avLst>
                <a:gd name="adj1" fmla="val 57356"/>
                <a:gd name="adj2" fmla="val 51311"/>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5" name="TextBox 34">
              <a:extLst>
                <a:ext uri="{FF2B5EF4-FFF2-40B4-BE49-F238E27FC236}">
                  <a16:creationId xmlns:a16="http://schemas.microsoft.com/office/drawing/2014/main" id="{0EF21AEF-75F2-B1D8-4942-1BDA4DAA1997}"/>
                </a:ext>
              </a:extLst>
            </p:cNvPr>
            <p:cNvSpPr txBox="1"/>
            <p:nvPr/>
          </p:nvSpPr>
          <p:spPr>
            <a:xfrm>
              <a:off x="6694637" y="862317"/>
              <a:ext cx="1575943" cy="461665"/>
            </a:xfrm>
            <a:prstGeom prst="rect">
              <a:avLst/>
            </a:prstGeom>
            <a:noFill/>
          </p:spPr>
          <p:txBody>
            <a:bodyPr wrap="square" rtlCol="0">
              <a:spAutoFit/>
            </a:bodyPr>
            <a:lstStyle/>
            <a:p>
              <a:pPr algn="ctr"/>
              <a:r>
                <a:rPr lang="en-US" sz="2400" dirty="0">
                  <a:latin typeface="Comic Sans MS" panose="030F0702030302020204" pitchFamily="66" charset="0"/>
                </a:rPr>
                <a:t>Marriage</a:t>
              </a:r>
            </a:p>
          </p:txBody>
        </p:sp>
      </p:grpSp>
      <p:grpSp>
        <p:nvGrpSpPr>
          <p:cNvPr id="36" name="Group 35">
            <a:extLst>
              <a:ext uri="{FF2B5EF4-FFF2-40B4-BE49-F238E27FC236}">
                <a16:creationId xmlns:a16="http://schemas.microsoft.com/office/drawing/2014/main" id="{8EB5D157-CBA9-5E31-AA41-D408B2404DAC}"/>
              </a:ext>
            </a:extLst>
          </p:cNvPr>
          <p:cNvGrpSpPr/>
          <p:nvPr/>
        </p:nvGrpSpPr>
        <p:grpSpPr>
          <a:xfrm>
            <a:off x="2205265" y="2798495"/>
            <a:ext cx="2087301" cy="1655180"/>
            <a:chOff x="6438959" y="381912"/>
            <a:chExt cx="2087301" cy="1655180"/>
          </a:xfrm>
        </p:grpSpPr>
        <p:sp>
          <p:nvSpPr>
            <p:cNvPr id="37" name="Thought Bubble: Cloud 36">
              <a:extLst>
                <a:ext uri="{FF2B5EF4-FFF2-40B4-BE49-F238E27FC236}">
                  <a16:creationId xmlns:a16="http://schemas.microsoft.com/office/drawing/2014/main" id="{7641D6C3-64D9-B3BD-6A83-897905C242A1}"/>
                </a:ext>
              </a:extLst>
            </p:cNvPr>
            <p:cNvSpPr/>
            <p:nvPr/>
          </p:nvSpPr>
          <p:spPr>
            <a:xfrm>
              <a:off x="6438959" y="381912"/>
              <a:ext cx="2087301" cy="1655180"/>
            </a:xfrm>
            <a:prstGeom prst="cloudCallout">
              <a:avLst>
                <a:gd name="adj1" fmla="val 69555"/>
                <a:gd name="adj2" fmla="val 14948"/>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38" name="TextBox 37">
              <a:extLst>
                <a:ext uri="{FF2B5EF4-FFF2-40B4-BE49-F238E27FC236}">
                  <a16:creationId xmlns:a16="http://schemas.microsoft.com/office/drawing/2014/main" id="{56B9DCD8-A9B4-4DCD-A52E-7EBCCAFEE12C}"/>
                </a:ext>
              </a:extLst>
            </p:cNvPr>
            <p:cNvSpPr txBox="1"/>
            <p:nvPr/>
          </p:nvSpPr>
          <p:spPr>
            <a:xfrm>
              <a:off x="6790393" y="693330"/>
              <a:ext cx="1449504" cy="830997"/>
            </a:xfrm>
            <a:prstGeom prst="rect">
              <a:avLst/>
            </a:prstGeom>
            <a:noFill/>
          </p:spPr>
          <p:txBody>
            <a:bodyPr wrap="square" rtlCol="0">
              <a:spAutoFit/>
            </a:bodyPr>
            <a:lstStyle/>
            <a:p>
              <a:pPr algn="ctr"/>
              <a:r>
                <a:rPr lang="en-US" sz="2400" dirty="0">
                  <a:latin typeface="Comic Sans MS" panose="030F0702030302020204" pitchFamily="66" charset="0"/>
                </a:rPr>
                <a:t>Making a mistake</a:t>
              </a:r>
            </a:p>
          </p:txBody>
        </p:sp>
      </p:grpSp>
      <p:grpSp>
        <p:nvGrpSpPr>
          <p:cNvPr id="39" name="Group 38">
            <a:extLst>
              <a:ext uri="{FF2B5EF4-FFF2-40B4-BE49-F238E27FC236}">
                <a16:creationId xmlns:a16="http://schemas.microsoft.com/office/drawing/2014/main" id="{EE409112-38AC-1AB6-A038-BD7A14DD967F}"/>
              </a:ext>
            </a:extLst>
          </p:cNvPr>
          <p:cNvGrpSpPr/>
          <p:nvPr/>
        </p:nvGrpSpPr>
        <p:grpSpPr>
          <a:xfrm>
            <a:off x="7983674" y="3988835"/>
            <a:ext cx="2382974" cy="1655180"/>
            <a:chOff x="6349966" y="381912"/>
            <a:chExt cx="2382974" cy="1655180"/>
          </a:xfrm>
        </p:grpSpPr>
        <p:sp>
          <p:nvSpPr>
            <p:cNvPr id="40" name="Thought Bubble: Cloud 39">
              <a:extLst>
                <a:ext uri="{FF2B5EF4-FFF2-40B4-BE49-F238E27FC236}">
                  <a16:creationId xmlns:a16="http://schemas.microsoft.com/office/drawing/2014/main" id="{59A538D6-6B7F-1DFD-CAA9-446C7B244212}"/>
                </a:ext>
              </a:extLst>
            </p:cNvPr>
            <p:cNvSpPr/>
            <p:nvPr/>
          </p:nvSpPr>
          <p:spPr>
            <a:xfrm>
              <a:off x="6438959" y="381912"/>
              <a:ext cx="2087301" cy="1655180"/>
            </a:xfrm>
            <a:prstGeom prst="cloudCallout">
              <a:avLst>
                <a:gd name="adj1" fmla="val -79058"/>
                <a:gd name="adj2" fmla="val -33304"/>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1" name="TextBox 40">
              <a:extLst>
                <a:ext uri="{FF2B5EF4-FFF2-40B4-BE49-F238E27FC236}">
                  <a16:creationId xmlns:a16="http://schemas.microsoft.com/office/drawing/2014/main" id="{8B8AC263-ED53-37EA-B85F-C98818AEE032}"/>
                </a:ext>
              </a:extLst>
            </p:cNvPr>
            <p:cNvSpPr txBox="1"/>
            <p:nvPr/>
          </p:nvSpPr>
          <p:spPr>
            <a:xfrm>
              <a:off x="6349966" y="818814"/>
              <a:ext cx="2382974" cy="830997"/>
            </a:xfrm>
            <a:prstGeom prst="rect">
              <a:avLst/>
            </a:prstGeom>
            <a:noFill/>
          </p:spPr>
          <p:txBody>
            <a:bodyPr wrap="square" rtlCol="0">
              <a:spAutoFit/>
            </a:bodyPr>
            <a:lstStyle/>
            <a:p>
              <a:pPr algn="ctr"/>
              <a:r>
                <a:rPr lang="en-US" sz="2400" dirty="0">
                  <a:latin typeface="Comic Sans MS" panose="030F0702030302020204" pitchFamily="66" charset="0"/>
                </a:rPr>
                <a:t>Relationships with family</a:t>
              </a:r>
            </a:p>
          </p:txBody>
        </p:sp>
      </p:grpSp>
      <p:grpSp>
        <p:nvGrpSpPr>
          <p:cNvPr id="42" name="Group 41">
            <a:extLst>
              <a:ext uri="{FF2B5EF4-FFF2-40B4-BE49-F238E27FC236}">
                <a16:creationId xmlns:a16="http://schemas.microsoft.com/office/drawing/2014/main" id="{945FC69D-96BC-D52A-2D65-0562586F398E}"/>
              </a:ext>
            </a:extLst>
          </p:cNvPr>
          <p:cNvGrpSpPr/>
          <p:nvPr/>
        </p:nvGrpSpPr>
        <p:grpSpPr>
          <a:xfrm>
            <a:off x="2648621" y="4845495"/>
            <a:ext cx="2087301" cy="1655180"/>
            <a:chOff x="6438959" y="381912"/>
            <a:chExt cx="2087301" cy="1655180"/>
          </a:xfrm>
        </p:grpSpPr>
        <p:sp>
          <p:nvSpPr>
            <p:cNvPr id="43" name="Thought Bubble: Cloud 42">
              <a:extLst>
                <a:ext uri="{FF2B5EF4-FFF2-40B4-BE49-F238E27FC236}">
                  <a16:creationId xmlns:a16="http://schemas.microsoft.com/office/drawing/2014/main" id="{6C5E3547-1A97-85AB-4EB4-3CB0335A68AA}"/>
                </a:ext>
              </a:extLst>
            </p:cNvPr>
            <p:cNvSpPr/>
            <p:nvPr/>
          </p:nvSpPr>
          <p:spPr>
            <a:xfrm>
              <a:off x="6438959" y="381912"/>
              <a:ext cx="2087301" cy="1655180"/>
            </a:xfrm>
            <a:prstGeom prst="cloudCallout">
              <a:avLst>
                <a:gd name="adj1" fmla="val 70110"/>
                <a:gd name="adj2" fmla="val -49388"/>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44" name="TextBox 43">
              <a:extLst>
                <a:ext uri="{FF2B5EF4-FFF2-40B4-BE49-F238E27FC236}">
                  <a16:creationId xmlns:a16="http://schemas.microsoft.com/office/drawing/2014/main" id="{E880FDD3-0917-991D-88F1-63C1E30391AB}"/>
                </a:ext>
              </a:extLst>
            </p:cNvPr>
            <p:cNvSpPr txBox="1"/>
            <p:nvPr/>
          </p:nvSpPr>
          <p:spPr>
            <a:xfrm>
              <a:off x="6757857" y="889666"/>
              <a:ext cx="1449504" cy="461665"/>
            </a:xfrm>
            <a:prstGeom prst="rect">
              <a:avLst/>
            </a:prstGeom>
            <a:noFill/>
          </p:spPr>
          <p:txBody>
            <a:bodyPr wrap="square" rtlCol="0">
              <a:spAutoFit/>
            </a:bodyPr>
            <a:lstStyle/>
            <a:p>
              <a:pPr algn="ctr"/>
              <a:r>
                <a:rPr lang="en-US" sz="2400" dirty="0">
                  <a:latin typeface="Comic Sans MS" panose="030F0702030302020204" pitchFamily="66" charset="0"/>
                </a:rPr>
                <a:t>Change</a:t>
              </a:r>
            </a:p>
          </p:txBody>
        </p:sp>
      </p:grpSp>
      <p:grpSp>
        <p:nvGrpSpPr>
          <p:cNvPr id="47" name="Group 46">
            <a:extLst>
              <a:ext uri="{FF2B5EF4-FFF2-40B4-BE49-F238E27FC236}">
                <a16:creationId xmlns:a16="http://schemas.microsoft.com/office/drawing/2014/main" id="{841A12E7-B9D2-45DD-B6F4-3FE36651A08A}"/>
              </a:ext>
            </a:extLst>
          </p:cNvPr>
          <p:cNvGrpSpPr/>
          <p:nvPr/>
        </p:nvGrpSpPr>
        <p:grpSpPr>
          <a:xfrm>
            <a:off x="5959374" y="5134265"/>
            <a:ext cx="2087301" cy="1655180"/>
            <a:chOff x="6438959" y="381912"/>
            <a:chExt cx="2087301" cy="1655180"/>
          </a:xfrm>
        </p:grpSpPr>
        <p:sp>
          <p:nvSpPr>
            <p:cNvPr id="49" name="Thought Bubble: Cloud 48">
              <a:extLst>
                <a:ext uri="{FF2B5EF4-FFF2-40B4-BE49-F238E27FC236}">
                  <a16:creationId xmlns:a16="http://schemas.microsoft.com/office/drawing/2014/main" id="{E26F60BC-14D6-3115-229F-865722D99768}"/>
                </a:ext>
              </a:extLst>
            </p:cNvPr>
            <p:cNvSpPr/>
            <p:nvPr/>
          </p:nvSpPr>
          <p:spPr>
            <a:xfrm>
              <a:off x="6438959" y="381912"/>
              <a:ext cx="2087301" cy="1655180"/>
            </a:xfrm>
            <a:prstGeom prst="cloudCallout">
              <a:avLst>
                <a:gd name="adj1" fmla="val -20278"/>
                <a:gd name="adj2" fmla="val -61975"/>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50" name="TextBox 49">
              <a:extLst>
                <a:ext uri="{FF2B5EF4-FFF2-40B4-BE49-F238E27FC236}">
                  <a16:creationId xmlns:a16="http://schemas.microsoft.com/office/drawing/2014/main" id="{F95077BD-D110-E904-69DC-E3DEFEB40FD2}"/>
                </a:ext>
              </a:extLst>
            </p:cNvPr>
            <p:cNvSpPr txBox="1"/>
            <p:nvPr/>
          </p:nvSpPr>
          <p:spPr>
            <a:xfrm>
              <a:off x="6688186" y="858105"/>
              <a:ext cx="1719677" cy="461665"/>
            </a:xfrm>
            <a:prstGeom prst="rect">
              <a:avLst/>
            </a:prstGeom>
            <a:noFill/>
          </p:spPr>
          <p:txBody>
            <a:bodyPr wrap="square" rtlCol="0">
              <a:spAutoFit/>
            </a:bodyPr>
            <a:lstStyle/>
            <a:p>
              <a:pPr algn="ctr"/>
              <a:r>
                <a:rPr lang="en-US" sz="2400" dirty="0">
                  <a:latin typeface="Comic Sans MS" panose="030F0702030302020204" pitchFamily="66" charset="0"/>
                </a:rPr>
                <a:t>Rejection</a:t>
              </a:r>
            </a:p>
          </p:txBody>
        </p:sp>
      </p:grpSp>
      <p:sp>
        <p:nvSpPr>
          <p:cNvPr id="52" name="TextBox 51">
            <a:extLst>
              <a:ext uri="{FF2B5EF4-FFF2-40B4-BE49-F238E27FC236}">
                <a16:creationId xmlns:a16="http://schemas.microsoft.com/office/drawing/2014/main" id="{640C2632-607E-D779-78B8-1A87076DB4C2}"/>
              </a:ext>
            </a:extLst>
          </p:cNvPr>
          <p:cNvSpPr txBox="1"/>
          <p:nvPr/>
        </p:nvSpPr>
        <p:spPr>
          <a:xfrm>
            <a:off x="254355" y="98526"/>
            <a:ext cx="2601059" cy="1323439"/>
          </a:xfrm>
          <a:prstGeom prst="rect">
            <a:avLst/>
          </a:prstGeom>
          <a:noFill/>
        </p:spPr>
        <p:txBody>
          <a:bodyPr wrap="square">
            <a:spAutoFit/>
          </a:bodyPr>
          <a:lstStyle/>
          <a:p>
            <a:r>
              <a:rPr lang="en-US" sz="4000" dirty="0">
                <a:solidFill>
                  <a:schemeClr val="bg1"/>
                </a:solidFill>
                <a:latin typeface="Abadi" panose="020B0604020202020204" charset="0"/>
              </a:rPr>
              <a:t>What Are Our Fears?</a:t>
            </a:r>
            <a:endParaRPr lang="en-US" sz="4000" dirty="0">
              <a:latin typeface="Abadi" panose="020B0604020202020204" charset="0"/>
            </a:endParaRPr>
          </a:p>
        </p:txBody>
      </p:sp>
    </p:spTree>
    <p:extLst>
      <p:ext uri="{BB962C8B-B14F-4D97-AF65-F5344CB8AC3E}">
        <p14:creationId xmlns:p14="http://schemas.microsoft.com/office/powerpoint/2010/main" val="10047778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FCDAF-D1F8-F585-C852-8B332C671A43}"/>
            </a:ext>
          </a:extLst>
        </p:cNvPr>
        <p:cNvGrpSpPr/>
        <p:nvPr/>
      </p:nvGrpSpPr>
      <p:grpSpPr>
        <a:xfrm>
          <a:off x="0" y="0"/>
          <a:ext cx="0" cy="0"/>
          <a:chOff x="0" y="0"/>
          <a:chExt cx="0" cy="0"/>
        </a:xfrm>
      </p:grpSpPr>
      <p:pic>
        <p:nvPicPr>
          <p:cNvPr id="1026" name="Picture 2" descr="https://sw4eu.com/wp-content/uploads/2015/03/grunge-blue-background.jpg">
            <a:extLst>
              <a:ext uri="{FF2B5EF4-FFF2-40B4-BE49-F238E27FC236}">
                <a16:creationId xmlns:a16="http://schemas.microsoft.com/office/drawing/2014/main" id="{DFCD4A04-D885-33B8-6A3C-A0E5A59D796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a:extLst>
              <a:ext uri="{FF2B5EF4-FFF2-40B4-BE49-F238E27FC236}">
                <a16:creationId xmlns:a16="http://schemas.microsoft.com/office/drawing/2014/main" id="{B5708E79-A4EC-0DA7-614A-78E1E7342646}"/>
              </a:ext>
            </a:extLst>
          </p:cNvPr>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41:10</a:t>
            </a:r>
            <a:endParaRPr lang="en-US" dirty="0">
              <a:solidFill>
                <a:schemeClr val="bg1"/>
              </a:solidFill>
              <a:latin typeface="Abadi" panose="020B0604020202020204" charset="0"/>
            </a:endParaRPr>
          </a:p>
        </p:txBody>
      </p:sp>
      <p:sp>
        <p:nvSpPr>
          <p:cNvPr id="10" name="Rectangle 9">
            <a:extLst>
              <a:ext uri="{FF2B5EF4-FFF2-40B4-BE49-F238E27FC236}">
                <a16:creationId xmlns:a16="http://schemas.microsoft.com/office/drawing/2014/main" id="{7EAEC4C4-79D6-A121-1B9A-6E892D06FA3E}"/>
              </a:ext>
            </a:extLst>
          </p:cNvPr>
          <p:cNvSpPr/>
          <p:nvPr/>
        </p:nvSpPr>
        <p:spPr>
          <a:xfrm>
            <a:off x="8440916" y="6432233"/>
            <a:ext cx="3650439" cy="369332"/>
          </a:xfrm>
          <a:prstGeom prst="rect">
            <a:avLst/>
          </a:prstGeom>
        </p:spPr>
        <p:txBody>
          <a:bodyPr wrap="square">
            <a:spAutoFit/>
          </a:bodyPr>
          <a:lstStyle/>
          <a:p>
            <a:pPr algn="r"/>
            <a:r>
              <a:rPr lang="en-US" dirty="0">
                <a:solidFill>
                  <a:schemeClr val="bg1"/>
                </a:solidFill>
                <a:latin typeface="Calibri" panose="020F0502020204030204" pitchFamily="34" charset="0"/>
              </a:rPr>
              <a:t>(5)</a:t>
            </a:r>
            <a:endParaRPr lang="en-US" dirty="0">
              <a:solidFill>
                <a:schemeClr val="bg1"/>
              </a:solidFill>
              <a:latin typeface="Abadi" panose="020B0604020202020204" charset="0"/>
            </a:endParaRPr>
          </a:p>
        </p:txBody>
      </p:sp>
      <p:sp>
        <p:nvSpPr>
          <p:cNvPr id="16" name="TextBox 15">
            <a:extLst>
              <a:ext uri="{FF2B5EF4-FFF2-40B4-BE49-F238E27FC236}">
                <a16:creationId xmlns:a16="http://schemas.microsoft.com/office/drawing/2014/main" id="{BB2417EE-3D87-62E2-A07B-6AD0E6666DC6}"/>
              </a:ext>
            </a:extLst>
          </p:cNvPr>
          <p:cNvSpPr txBox="1"/>
          <p:nvPr/>
        </p:nvSpPr>
        <p:spPr>
          <a:xfrm>
            <a:off x="2938219" y="612844"/>
            <a:ext cx="8745855" cy="5632311"/>
          </a:xfrm>
          <a:prstGeom prst="rect">
            <a:avLst/>
          </a:prstGeom>
          <a:noFill/>
        </p:spPr>
        <p:txBody>
          <a:bodyPr wrap="square">
            <a:spAutoFit/>
          </a:bodyPr>
          <a:lstStyle/>
          <a:p>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Our single adults fear making commitments such as getting married. Young marrieds … can fear bringing children into an increasingly wicked world. Missionaries fear lots of things, especially approaching strangers. Widows fear going forward alone. </a:t>
            </a:r>
          </a:p>
          <a:p>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Teenagers fear not being accepted; grade schoolers fear the first day of school; university students fear getting back a test. </a:t>
            </a:r>
          </a:p>
          <a:p>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We fear failure, rejection, disappointment, and the unknown. </a:t>
            </a:r>
          </a:p>
          <a:p>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We fear hurricanes, earthquakes, and fires that ravage the land and our lives. </a:t>
            </a:r>
          </a:p>
          <a:p>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We fear not being chosen, and on the flip side, we fear being chosen. </a:t>
            </a:r>
          </a:p>
          <a:p>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We fear not being good enough; we fear that the Lord has no blessings for us.</a:t>
            </a:r>
          </a:p>
          <a:p>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r>
              <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rPr>
              <a:t> We fear change, and our fears can escalate to terror. Have I included just about everyone?</a:t>
            </a:r>
          </a:p>
        </p:txBody>
      </p:sp>
      <p:pic>
        <p:nvPicPr>
          <p:cNvPr id="18" name="Picture 17">
            <a:extLst>
              <a:ext uri="{FF2B5EF4-FFF2-40B4-BE49-F238E27FC236}">
                <a16:creationId xmlns:a16="http://schemas.microsoft.com/office/drawing/2014/main" id="{A967E2F1-D234-FCB3-02C6-3230AD1FC6BB}"/>
              </a:ext>
            </a:extLst>
          </p:cNvPr>
          <p:cNvPicPr>
            <a:picLocks noChangeAspect="1"/>
          </p:cNvPicPr>
          <p:nvPr/>
        </p:nvPicPr>
        <p:blipFill>
          <a:blip r:embed="rId3"/>
          <a:stretch>
            <a:fillRect/>
          </a:stretch>
        </p:blipFill>
        <p:spPr>
          <a:xfrm>
            <a:off x="658396" y="2271550"/>
            <a:ext cx="1771897" cy="2314898"/>
          </a:xfrm>
          <a:prstGeom prst="rect">
            <a:avLst/>
          </a:prstGeom>
        </p:spPr>
      </p:pic>
    </p:spTree>
    <p:extLst>
      <p:ext uri="{BB962C8B-B14F-4D97-AF65-F5344CB8AC3E}">
        <p14:creationId xmlns:p14="http://schemas.microsoft.com/office/powerpoint/2010/main" val="2024529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BD14D-A24B-CA67-5A0C-1FD8C8F415B8}"/>
            </a:ext>
          </a:extLst>
        </p:cNvPr>
        <p:cNvGrpSpPr/>
        <p:nvPr/>
      </p:nvGrpSpPr>
      <p:grpSpPr>
        <a:xfrm>
          <a:off x="0" y="0"/>
          <a:ext cx="0" cy="0"/>
          <a:chOff x="0" y="0"/>
          <a:chExt cx="0" cy="0"/>
        </a:xfrm>
      </p:grpSpPr>
      <p:pic>
        <p:nvPicPr>
          <p:cNvPr id="1026" name="Picture 2" descr="https://sw4eu.com/wp-content/uploads/2015/03/grunge-blue-background.jpg">
            <a:extLst>
              <a:ext uri="{FF2B5EF4-FFF2-40B4-BE49-F238E27FC236}">
                <a16:creationId xmlns:a16="http://schemas.microsoft.com/office/drawing/2014/main" id="{A8B3DCAF-2455-AA69-A17D-D6631722904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a:extLst>
              <a:ext uri="{FF2B5EF4-FFF2-40B4-BE49-F238E27FC236}">
                <a16:creationId xmlns:a16="http://schemas.microsoft.com/office/drawing/2014/main" id="{D9343BCD-7F4E-B885-DDCF-477532C0D237}"/>
              </a:ext>
            </a:extLst>
          </p:cNvPr>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41:14</a:t>
            </a:r>
            <a:endParaRPr lang="en-US" dirty="0">
              <a:solidFill>
                <a:schemeClr val="bg1"/>
              </a:solidFill>
              <a:latin typeface="Abadi" panose="020B0604020202020204" charset="0"/>
            </a:endParaRPr>
          </a:p>
        </p:txBody>
      </p:sp>
      <p:sp>
        <p:nvSpPr>
          <p:cNvPr id="10" name="Rectangle 9">
            <a:extLst>
              <a:ext uri="{FF2B5EF4-FFF2-40B4-BE49-F238E27FC236}">
                <a16:creationId xmlns:a16="http://schemas.microsoft.com/office/drawing/2014/main" id="{1F7651A5-2C4E-0E7B-CD4D-4077F12D7AB0}"/>
              </a:ext>
            </a:extLst>
          </p:cNvPr>
          <p:cNvSpPr/>
          <p:nvPr/>
        </p:nvSpPr>
        <p:spPr>
          <a:xfrm>
            <a:off x="8440916" y="6432233"/>
            <a:ext cx="3650439" cy="369332"/>
          </a:xfrm>
          <a:prstGeom prst="rect">
            <a:avLst/>
          </a:prstGeom>
        </p:spPr>
        <p:txBody>
          <a:bodyPr wrap="square">
            <a:spAutoFit/>
          </a:bodyPr>
          <a:lstStyle/>
          <a:p>
            <a:pPr algn="r"/>
            <a:r>
              <a:rPr lang="en-US" dirty="0">
                <a:solidFill>
                  <a:schemeClr val="bg1"/>
                </a:solidFill>
                <a:latin typeface="Calibri" panose="020F0502020204030204" pitchFamily="34" charset="0"/>
              </a:rPr>
              <a:t>(5)</a:t>
            </a:r>
            <a:endParaRPr lang="en-US" dirty="0">
              <a:solidFill>
                <a:schemeClr val="bg1"/>
              </a:solidFill>
              <a:latin typeface="Abadi" panose="020B0604020202020204" charset="0"/>
            </a:endParaRPr>
          </a:p>
        </p:txBody>
      </p:sp>
      <p:sp>
        <p:nvSpPr>
          <p:cNvPr id="16" name="TextBox 15">
            <a:extLst>
              <a:ext uri="{FF2B5EF4-FFF2-40B4-BE49-F238E27FC236}">
                <a16:creationId xmlns:a16="http://schemas.microsoft.com/office/drawing/2014/main" id="{FE362377-C21E-855C-4291-D205AEECAC78}"/>
              </a:ext>
            </a:extLst>
          </p:cNvPr>
          <p:cNvSpPr txBox="1"/>
          <p:nvPr/>
        </p:nvSpPr>
        <p:spPr>
          <a:xfrm>
            <a:off x="1954370" y="120309"/>
            <a:ext cx="8745855" cy="1754326"/>
          </a:xfrm>
          <a:prstGeom prst="rect">
            <a:avLst/>
          </a:prstGeom>
          <a:noFill/>
        </p:spPr>
        <p:txBody>
          <a:bodyPr wrap="square">
            <a:spAutoFit/>
          </a:bodyPr>
          <a:lstStyle/>
          <a:p>
            <a:r>
              <a:rPr lang="en-US" sz="3600" i="1" dirty="0">
                <a:solidFill>
                  <a:srgbClr val="FFFF00"/>
                </a:solidFill>
                <a:latin typeface="Calibri" panose="020F0502020204030204" pitchFamily="34" charset="0"/>
                <a:ea typeface="Calibri" panose="020F0502020204030204" pitchFamily="34" charset="0"/>
                <a:cs typeface="Calibri" panose="020F0502020204030204" pitchFamily="34" charset="0"/>
              </a:rPr>
              <a:t>Fear not, thou worm Jacob, and ye men of Israel; I will help thee, saith the </a:t>
            </a:r>
            <a:r>
              <a:rPr lang="en-US" sz="3600" i="1" cap="small" dirty="0">
                <a:solidFill>
                  <a:srgbClr val="FFFF00"/>
                </a:solidFill>
                <a:latin typeface="Calibri" panose="020F0502020204030204" pitchFamily="34" charset="0"/>
                <a:ea typeface="Calibri" panose="020F0502020204030204" pitchFamily="34" charset="0"/>
                <a:cs typeface="Calibri" panose="020F0502020204030204" pitchFamily="34" charset="0"/>
              </a:rPr>
              <a:t>Lord</a:t>
            </a:r>
            <a:r>
              <a:rPr lang="en-US" sz="3600" i="1" dirty="0">
                <a:solidFill>
                  <a:srgbClr val="FFFF00"/>
                </a:solidFill>
                <a:latin typeface="Calibri" panose="020F0502020204030204" pitchFamily="34" charset="0"/>
                <a:ea typeface="Calibri" panose="020F0502020204030204" pitchFamily="34" charset="0"/>
                <a:cs typeface="Calibri" panose="020F0502020204030204" pitchFamily="34" charset="0"/>
              </a:rPr>
              <a:t>, and thy redeemer, the Holy One of Israel.</a:t>
            </a:r>
          </a:p>
        </p:txBody>
      </p:sp>
      <p:sp>
        <p:nvSpPr>
          <p:cNvPr id="2" name="TextBox 1">
            <a:extLst>
              <a:ext uri="{FF2B5EF4-FFF2-40B4-BE49-F238E27FC236}">
                <a16:creationId xmlns:a16="http://schemas.microsoft.com/office/drawing/2014/main" id="{18E1A0EA-2322-7F42-BC16-CD5CBFAECBB6}"/>
              </a:ext>
            </a:extLst>
          </p:cNvPr>
          <p:cNvSpPr txBox="1"/>
          <p:nvPr/>
        </p:nvSpPr>
        <p:spPr>
          <a:xfrm>
            <a:off x="738787" y="2150279"/>
            <a:ext cx="5198784" cy="646331"/>
          </a:xfrm>
          <a:prstGeom prst="rect">
            <a:avLst/>
          </a:prstGeom>
          <a:noFill/>
        </p:spPr>
        <p:txBody>
          <a:bodyPr wrap="square">
            <a:spAutoFit/>
          </a:bodyPr>
          <a:lstStyle/>
          <a:p>
            <a:r>
              <a:rPr lang="en-US" sz="3600" i="1" dirty="0">
                <a:solidFill>
                  <a:srgbClr val="FFFF00"/>
                </a:solidFill>
                <a:latin typeface="Calibri" panose="020F0502020204030204" pitchFamily="34" charset="0"/>
                <a:ea typeface="Calibri" panose="020F0502020204030204" pitchFamily="34" charset="0"/>
                <a:cs typeface="Calibri" panose="020F0502020204030204" pitchFamily="34" charset="0"/>
              </a:rPr>
              <a:t>Worm=meek and humble</a:t>
            </a:r>
          </a:p>
        </p:txBody>
      </p:sp>
      <p:sp>
        <p:nvSpPr>
          <p:cNvPr id="4" name="TextBox 3">
            <a:extLst>
              <a:ext uri="{FF2B5EF4-FFF2-40B4-BE49-F238E27FC236}">
                <a16:creationId xmlns:a16="http://schemas.microsoft.com/office/drawing/2014/main" id="{7DB36A38-A342-757D-836B-A2476B319D73}"/>
              </a:ext>
            </a:extLst>
          </p:cNvPr>
          <p:cNvSpPr txBox="1"/>
          <p:nvPr/>
        </p:nvSpPr>
        <p:spPr>
          <a:xfrm>
            <a:off x="530201" y="3614825"/>
            <a:ext cx="6146156" cy="1077218"/>
          </a:xfrm>
          <a:prstGeom prst="rect">
            <a:avLst/>
          </a:prstGeom>
          <a:noFill/>
        </p:spPr>
        <p:txBody>
          <a:bodyPr wrap="square">
            <a:spAutoFit/>
          </a:bodyPr>
          <a:lstStyle/>
          <a:p>
            <a:pPr algn="ctr"/>
            <a:r>
              <a:rPr lang="en-US" sz="3200" b="0" i="0" dirty="0">
                <a:solidFill>
                  <a:schemeClr val="bg1"/>
                </a:solidFill>
                <a:effectLst/>
                <a:latin typeface="Calibri" panose="020F0502020204030204" pitchFamily="34" charset="0"/>
                <a:ea typeface="Calibri" panose="020F0502020204030204" pitchFamily="34" charset="0"/>
                <a:cs typeface="Calibri" panose="020F0502020204030204" pitchFamily="34" charset="0"/>
              </a:rPr>
              <a:t>God promises to provide help, salvation, and redemption. </a:t>
            </a:r>
            <a:endParaRPr lang="en-US" sz="32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6F17BA54-C09C-0972-13F7-6C87D42A7292}"/>
              </a:ext>
            </a:extLst>
          </p:cNvPr>
          <p:cNvPicPr>
            <a:picLocks noChangeAspect="1"/>
          </p:cNvPicPr>
          <p:nvPr/>
        </p:nvPicPr>
        <p:blipFill>
          <a:blip r:embed="rId3"/>
          <a:stretch>
            <a:fillRect/>
          </a:stretch>
        </p:blipFill>
        <p:spPr>
          <a:xfrm>
            <a:off x="6735399" y="1874635"/>
            <a:ext cx="3720884" cy="3645387"/>
          </a:xfrm>
          <a:prstGeom prst="rect">
            <a:avLst/>
          </a:prstGeom>
        </p:spPr>
      </p:pic>
      <p:sp>
        <p:nvSpPr>
          <p:cNvPr id="8" name="TextBox 7">
            <a:extLst>
              <a:ext uri="{FF2B5EF4-FFF2-40B4-BE49-F238E27FC236}">
                <a16:creationId xmlns:a16="http://schemas.microsoft.com/office/drawing/2014/main" id="{A5D48588-D11C-1CB7-B4F9-A78CCD2155EE}"/>
              </a:ext>
            </a:extLst>
          </p:cNvPr>
          <p:cNvSpPr txBox="1"/>
          <p:nvPr/>
        </p:nvSpPr>
        <p:spPr>
          <a:xfrm>
            <a:off x="2833716" y="5604254"/>
            <a:ext cx="7245443" cy="954107"/>
          </a:xfrm>
          <a:prstGeom prst="rect">
            <a:avLst/>
          </a:prstGeom>
          <a:noFill/>
        </p:spPr>
        <p:txBody>
          <a:bodyPr wrap="square">
            <a:spAutoFit/>
          </a:bodyPr>
          <a:lstStyle/>
          <a:p>
            <a:pPr algn="ctr"/>
            <a:r>
              <a:rPr lang="en-US" sz="2800" b="1" i="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We don’t need to fear, because God will be with and strengthen His covenant people.</a:t>
            </a:r>
            <a:endParaRPr lang="en-US" sz="2800"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94819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F1843-91EF-E097-6C3A-7A8CC0FB1BF1}"/>
            </a:ext>
          </a:extLst>
        </p:cNvPr>
        <p:cNvGrpSpPr/>
        <p:nvPr/>
      </p:nvGrpSpPr>
      <p:grpSpPr>
        <a:xfrm>
          <a:off x="0" y="0"/>
          <a:ext cx="0" cy="0"/>
          <a:chOff x="0" y="0"/>
          <a:chExt cx="0" cy="0"/>
        </a:xfrm>
      </p:grpSpPr>
      <p:pic>
        <p:nvPicPr>
          <p:cNvPr id="1026" name="Picture 2" descr="https://sw4eu.com/wp-content/uploads/2015/03/grunge-blue-background.jpg">
            <a:extLst>
              <a:ext uri="{FF2B5EF4-FFF2-40B4-BE49-F238E27FC236}">
                <a16:creationId xmlns:a16="http://schemas.microsoft.com/office/drawing/2014/main" id="{F1B85FEF-9165-1407-299B-6CF5ED29B48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B8755532-EE38-9A7E-4226-38F52965E7EC}"/>
              </a:ext>
            </a:extLst>
          </p:cNvPr>
          <p:cNvSpPr/>
          <p:nvPr/>
        </p:nvSpPr>
        <p:spPr>
          <a:xfrm>
            <a:off x="8440916" y="6432233"/>
            <a:ext cx="3650439" cy="369332"/>
          </a:xfrm>
          <a:prstGeom prst="rect">
            <a:avLst/>
          </a:prstGeom>
        </p:spPr>
        <p:txBody>
          <a:bodyPr wrap="square">
            <a:spAutoFit/>
          </a:bodyPr>
          <a:lstStyle/>
          <a:p>
            <a:pPr algn="r"/>
            <a:r>
              <a:rPr lang="en-US" dirty="0">
                <a:solidFill>
                  <a:schemeClr val="bg1"/>
                </a:solidFill>
                <a:latin typeface="Calibri" panose="020F0502020204030204" pitchFamily="34" charset="0"/>
              </a:rPr>
              <a:t>(5)</a:t>
            </a:r>
            <a:endParaRPr lang="en-US" dirty="0">
              <a:solidFill>
                <a:schemeClr val="bg1"/>
              </a:solidFill>
              <a:latin typeface="Abadi" panose="020B0604020202020204" charset="0"/>
            </a:endParaRPr>
          </a:p>
        </p:txBody>
      </p:sp>
      <p:sp>
        <p:nvSpPr>
          <p:cNvPr id="2" name="TextBox 1">
            <a:extLst>
              <a:ext uri="{FF2B5EF4-FFF2-40B4-BE49-F238E27FC236}">
                <a16:creationId xmlns:a16="http://schemas.microsoft.com/office/drawing/2014/main" id="{8B8329E8-5F63-5829-39C6-7E66D4A3A5A2}"/>
              </a:ext>
            </a:extLst>
          </p:cNvPr>
          <p:cNvSpPr txBox="1"/>
          <p:nvPr/>
        </p:nvSpPr>
        <p:spPr>
          <a:xfrm>
            <a:off x="3603279" y="136316"/>
            <a:ext cx="5198784" cy="646331"/>
          </a:xfrm>
          <a:prstGeom prst="rect">
            <a:avLst/>
          </a:prstGeom>
          <a:noFill/>
        </p:spPr>
        <p:txBody>
          <a:bodyPr wrap="square">
            <a:spAutoFit/>
          </a:bodyPr>
          <a:lstStyle/>
          <a:p>
            <a:r>
              <a:rPr lang="en-US" sz="3600" dirty="0">
                <a:solidFill>
                  <a:schemeClr val="bg1"/>
                </a:solidFill>
                <a:latin typeface="Calibri" panose="020F0502020204030204" pitchFamily="34" charset="0"/>
                <a:ea typeface="Calibri" panose="020F0502020204030204" pitchFamily="34" charset="0"/>
                <a:cs typeface="Calibri" panose="020F0502020204030204" pitchFamily="34" charset="0"/>
              </a:rPr>
              <a:t>Comforting Others</a:t>
            </a:r>
          </a:p>
        </p:txBody>
      </p:sp>
      <p:grpSp>
        <p:nvGrpSpPr>
          <p:cNvPr id="24" name="Group 23">
            <a:extLst>
              <a:ext uri="{FF2B5EF4-FFF2-40B4-BE49-F238E27FC236}">
                <a16:creationId xmlns:a16="http://schemas.microsoft.com/office/drawing/2014/main" id="{767C5645-E1AC-8984-35FC-D5CE7AA6BD04}"/>
              </a:ext>
            </a:extLst>
          </p:cNvPr>
          <p:cNvGrpSpPr/>
          <p:nvPr/>
        </p:nvGrpSpPr>
        <p:grpSpPr>
          <a:xfrm>
            <a:off x="36857" y="1330134"/>
            <a:ext cx="3069043" cy="3982817"/>
            <a:chOff x="0" y="918962"/>
            <a:chExt cx="3069043" cy="3982817"/>
          </a:xfrm>
        </p:grpSpPr>
        <p:sp>
          <p:nvSpPr>
            <p:cNvPr id="16" name="TextBox 15">
              <a:extLst>
                <a:ext uri="{FF2B5EF4-FFF2-40B4-BE49-F238E27FC236}">
                  <a16:creationId xmlns:a16="http://schemas.microsoft.com/office/drawing/2014/main" id="{F3DA5A5F-B98A-BB03-AEE3-F74FA06C6D27}"/>
                </a:ext>
              </a:extLst>
            </p:cNvPr>
            <p:cNvSpPr txBox="1"/>
            <p:nvPr/>
          </p:nvSpPr>
          <p:spPr>
            <a:xfrm>
              <a:off x="0" y="918962"/>
              <a:ext cx="3069043" cy="646331"/>
            </a:xfrm>
            <a:prstGeom prst="rect">
              <a:avLst/>
            </a:prstGeom>
            <a:noFill/>
          </p:spPr>
          <p:txBody>
            <a:bodyPr wrap="square">
              <a:spAutoFit/>
            </a:bodyPr>
            <a:lstStyle/>
            <a:p>
              <a:pPr algn="ctr"/>
              <a:r>
                <a:rPr lang="en-US" sz="3600" i="1" dirty="0">
                  <a:solidFill>
                    <a:srgbClr val="FFFF00"/>
                  </a:solidFill>
                  <a:latin typeface="Calibri" panose="020F0502020204030204" pitchFamily="34" charset="0"/>
                  <a:ea typeface="Calibri" panose="020F0502020204030204" pitchFamily="34" charset="0"/>
                  <a:cs typeface="Calibri" panose="020F0502020204030204" pitchFamily="34" charset="0"/>
                </a:rPr>
                <a:t>Isaiah 40:9-11</a:t>
              </a:r>
            </a:p>
          </p:txBody>
        </p:sp>
        <p:pic>
          <p:nvPicPr>
            <p:cNvPr id="14" name="Picture 13">
              <a:extLst>
                <a:ext uri="{FF2B5EF4-FFF2-40B4-BE49-F238E27FC236}">
                  <a16:creationId xmlns:a16="http://schemas.microsoft.com/office/drawing/2014/main" id="{23684236-ECD4-4238-1580-633D55A82E38}"/>
                </a:ext>
              </a:extLst>
            </p:cNvPr>
            <p:cNvPicPr>
              <a:picLocks noChangeAspect="1"/>
            </p:cNvPicPr>
            <p:nvPr/>
          </p:nvPicPr>
          <p:blipFill>
            <a:blip r:embed="rId3"/>
            <a:stretch>
              <a:fillRect/>
            </a:stretch>
          </p:blipFill>
          <p:spPr>
            <a:xfrm>
              <a:off x="226108" y="1653300"/>
              <a:ext cx="2716281" cy="3248479"/>
            </a:xfrm>
            <a:prstGeom prst="rect">
              <a:avLst/>
            </a:prstGeom>
          </p:spPr>
        </p:pic>
      </p:grpSp>
      <p:grpSp>
        <p:nvGrpSpPr>
          <p:cNvPr id="25" name="Group 24">
            <a:extLst>
              <a:ext uri="{FF2B5EF4-FFF2-40B4-BE49-F238E27FC236}">
                <a16:creationId xmlns:a16="http://schemas.microsoft.com/office/drawing/2014/main" id="{BF038C9E-449F-CC01-AE6B-40AC63D1C649}"/>
              </a:ext>
            </a:extLst>
          </p:cNvPr>
          <p:cNvGrpSpPr/>
          <p:nvPr/>
        </p:nvGrpSpPr>
        <p:grpSpPr>
          <a:xfrm>
            <a:off x="3950484" y="1330134"/>
            <a:ext cx="3252424" cy="3062351"/>
            <a:chOff x="3198220" y="1330134"/>
            <a:chExt cx="3252424" cy="3062351"/>
          </a:xfrm>
        </p:grpSpPr>
        <p:sp>
          <p:nvSpPr>
            <p:cNvPr id="15" name="TextBox 14">
              <a:extLst>
                <a:ext uri="{FF2B5EF4-FFF2-40B4-BE49-F238E27FC236}">
                  <a16:creationId xmlns:a16="http://schemas.microsoft.com/office/drawing/2014/main" id="{34B91EE3-FB7F-E6FD-C828-73712676642D}"/>
                </a:ext>
              </a:extLst>
            </p:cNvPr>
            <p:cNvSpPr txBox="1"/>
            <p:nvPr/>
          </p:nvSpPr>
          <p:spPr>
            <a:xfrm>
              <a:off x="3295151" y="1330134"/>
              <a:ext cx="3069043" cy="646331"/>
            </a:xfrm>
            <a:prstGeom prst="rect">
              <a:avLst/>
            </a:prstGeom>
            <a:noFill/>
          </p:spPr>
          <p:txBody>
            <a:bodyPr wrap="square">
              <a:spAutoFit/>
            </a:bodyPr>
            <a:lstStyle/>
            <a:p>
              <a:pPr algn="ctr"/>
              <a:r>
                <a:rPr lang="en-US" sz="3600" i="1" dirty="0">
                  <a:solidFill>
                    <a:srgbClr val="FFFF00"/>
                  </a:solidFill>
                  <a:latin typeface="Calibri" panose="020F0502020204030204" pitchFamily="34" charset="0"/>
                  <a:ea typeface="Calibri" panose="020F0502020204030204" pitchFamily="34" charset="0"/>
                  <a:cs typeface="Calibri" panose="020F0502020204030204" pitchFamily="34" charset="0"/>
                </a:rPr>
                <a:t>Isaiah 40:28-31</a:t>
              </a:r>
            </a:p>
          </p:txBody>
        </p:sp>
        <p:pic>
          <p:nvPicPr>
            <p:cNvPr id="20" name="Picture 19">
              <a:extLst>
                <a:ext uri="{FF2B5EF4-FFF2-40B4-BE49-F238E27FC236}">
                  <a16:creationId xmlns:a16="http://schemas.microsoft.com/office/drawing/2014/main" id="{86B65816-EBF3-5869-58C0-E2598F7F92CE}"/>
                </a:ext>
              </a:extLst>
            </p:cNvPr>
            <p:cNvPicPr>
              <a:picLocks noChangeAspect="1"/>
            </p:cNvPicPr>
            <p:nvPr/>
          </p:nvPicPr>
          <p:blipFill>
            <a:blip r:embed="rId4"/>
            <a:srcRect l="15226" t="50000" r="12757"/>
            <a:stretch>
              <a:fillRect/>
            </a:stretch>
          </p:blipFill>
          <p:spPr>
            <a:xfrm>
              <a:off x="3198220" y="2220712"/>
              <a:ext cx="3252424" cy="2171773"/>
            </a:xfrm>
            <a:prstGeom prst="rect">
              <a:avLst/>
            </a:prstGeom>
          </p:spPr>
        </p:pic>
      </p:grpSp>
      <p:grpSp>
        <p:nvGrpSpPr>
          <p:cNvPr id="26" name="Group 25">
            <a:extLst>
              <a:ext uri="{FF2B5EF4-FFF2-40B4-BE49-F238E27FC236}">
                <a16:creationId xmlns:a16="http://schemas.microsoft.com/office/drawing/2014/main" id="{6EB47CB9-DC0B-61D9-E8E0-FD779B57E09B}"/>
              </a:ext>
            </a:extLst>
          </p:cNvPr>
          <p:cNvGrpSpPr/>
          <p:nvPr/>
        </p:nvGrpSpPr>
        <p:grpSpPr>
          <a:xfrm>
            <a:off x="8047491" y="1330134"/>
            <a:ext cx="3069043" cy="3498681"/>
            <a:chOff x="8047491" y="1330134"/>
            <a:chExt cx="3069043" cy="3498681"/>
          </a:xfrm>
        </p:grpSpPr>
        <p:pic>
          <p:nvPicPr>
            <p:cNvPr id="22" name="Picture 21">
              <a:extLst>
                <a:ext uri="{FF2B5EF4-FFF2-40B4-BE49-F238E27FC236}">
                  <a16:creationId xmlns:a16="http://schemas.microsoft.com/office/drawing/2014/main" id="{BAE4B1C3-2F45-D4D1-6B46-4EEB42C5FC2F}"/>
                </a:ext>
              </a:extLst>
            </p:cNvPr>
            <p:cNvPicPr>
              <a:picLocks noChangeAspect="1"/>
            </p:cNvPicPr>
            <p:nvPr/>
          </p:nvPicPr>
          <p:blipFill>
            <a:blip r:embed="rId5"/>
            <a:stretch>
              <a:fillRect/>
            </a:stretch>
          </p:blipFill>
          <p:spPr>
            <a:xfrm>
              <a:off x="8243564" y="2199548"/>
              <a:ext cx="2676899" cy="2629267"/>
            </a:xfrm>
            <a:prstGeom prst="rect">
              <a:avLst/>
            </a:prstGeom>
          </p:spPr>
        </p:pic>
        <p:sp>
          <p:nvSpPr>
            <p:cNvPr id="23" name="TextBox 22">
              <a:extLst>
                <a:ext uri="{FF2B5EF4-FFF2-40B4-BE49-F238E27FC236}">
                  <a16:creationId xmlns:a16="http://schemas.microsoft.com/office/drawing/2014/main" id="{E86281DD-183D-A147-F8CA-0338AF918D24}"/>
                </a:ext>
              </a:extLst>
            </p:cNvPr>
            <p:cNvSpPr txBox="1"/>
            <p:nvPr/>
          </p:nvSpPr>
          <p:spPr>
            <a:xfrm>
              <a:off x="8047491" y="1330134"/>
              <a:ext cx="3069043" cy="646331"/>
            </a:xfrm>
            <a:prstGeom prst="rect">
              <a:avLst/>
            </a:prstGeom>
            <a:noFill/>
          </p:spPr>
          <p:txBody>
            <a:bodyPr wrap="square">
              <a:spAutoFit/>
            </a:bodyPr>
            <a:lstStyle/>
            <a:p>
              <a:pPr algn="ctr"/>
              <a:r>
                <a:rPr lang="en-US" sz="3600" i="1" dirty="0">
                  <a:solidFill>
                    <a:srgbClr val="FFFF00"/>
                  </a:solidFill>
                  <a:latin typeface="Calibri" panose="020F0502020204030204" pitchFamily="34" charset="0"/>
                  <a:ea typeface="Calibri" panose="020F0502020204030204" pitchFamily="34" charset="0"/>
                  <a:cs typeface="Calibri" panose="020F0502020204030204" pitchFamily="34" charset="0"/>
                </a:rPr>
                <a:t>Isaiah 41:17-20</a:t>
              </a:r>
            </a:p>
          </p:txBody>
        </p:sp>
      </p:grpSp>
    </p:spTree>
    <p:extLst>
      <p:ext uri="{BB962C8B-B14F-4D97-AF65-F5344CB8AC3E}">
        <p14:creationId xmlns:p14="http://schemas.microsoft.com/office/powerpoint/2010/main" val="36659093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68A89E-DFF1-67FC-9DE5-35AA687367D6}"/>
            </a:ext>
          </a:extLst>
        </p:cNvPr>
        <p:cNvGrpSpPr/>
        <p:nvPr/>
      </p:nvGrpSpPr>
      <p:grpSpPr>
        <a:xfrm>
          <a:off x="0" y="0"/>
          <a:ext cx="0" cy="0"/>
          <a:chOff x="0" y="0"/>
          <a:chExt cx="0" cy="0"/>
        </a:xfrm>
      </p:grpSpPr>
      <p:pic>
        <p:nvPicPr>
          <p:cNvPr id="1026" name="Picture 2" descr="https://sw4eu.com/wp-content/uploads/2015/03/grunge-blue-background.jpg">
            <a:extLst>
              <a:ext uri="{FF2B5EF4-FFF2-40B4-BE49-F238E27FC236}">
                <a16:creationId xmlns:a16="http://schemas.microsoft.com/office/drawing/2014/main" id="{C430D1EC-90B0-1ACE-89B8-FCB6B7085D9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895F473B-8789-654E-ECC5-6E85421A301E}"/>
              </a:ext>
            </a:extLst>
          </p:cNvPr>
          <p:cNvSpPr/>
          <p:nvPr/>
        </p:nvSpPr>
        <p:spPr>
          <a:xfrm>
            <a:off x="8440916" y="6432233"/>
            <a:ext cx="3650439" cy="369332"/>
          </a:xfrm>
          <a:prstGeom prst="rect">
            <a:avLst/>
          </a:prstGeom>
        </p:spPr>
        <p:txBody>
          <a:bodyPr wrap="square">
            <a:spAutoFit/>
          </a:bodyPr>
          <a:lstStyle/>
          <a:p>
            <a:pPr algn="r"/>
            <a:r>
              <a:rPr lang="en-US" dirty="0">
                <a:solidFill>
                  <a:schemeClr val="bg1"/>
                </a:solidFill>
                <a:latin typeface="Calibri" panose="020F0502020204030204" pitchFamily="34" charset="0"/>
              </a:rPr>
              <a:t>(5)</a:t>
            </a:r>
            <a:endParaRPr lang="en-US" dirty="0">
              <a:solidFill>
                <a:schemeClr val="bg1"/>
              </a:solidFill>
              <a:latin typeface="Abadi" panose="020B0604020202020204" charset="0"/>
            </a:endParaRPr>
          </a:p>
        </p:txBody>
      </p:sp>
      <p:sp>
        <p:nvSpPr>
          <p:cNvPr id="2" name="TextBox 1">
            <a:extLst>
              <a:ext uri="{FF2B5EF4-FFF2-40B4-BE49-F238E27FC236}">
                <a16:creationId xmlns:a16="http://schemas.microsoft.com/office/drawing/2014/main" id="{5740DD46-DFF0-DCCF-D288-8CCB6B85B7AB}"/>
              </a:ext>
            </a:extLst>
          </p:cNvPr>
          <p:cNvSpPr txBox="1"/>
          <p:nvPr/>
        </p:nvSpPr>
        <p:spPr>
          <a:xfrm>
            <a:off x="3603279" y="136316"/>
            <a:ext cx="5198784" cy="646331"/>
          </a:xfrm>
          <a:prstGeom prst="rect">
            <a:avLst/>
          </a:prstGeom>
          <a:noFill/>
        </p:spPr>
        <p:txBody>
          <a:bodyPr wrap="square">
            <a:spAutoFit/>
          </a:bodyPr>
          <a:lstStyle/>
          <a:p>
            <a:r>
              <a:rPr lang="en-US" sz="3600" dirty="0">
                <a:solidFill>
                  <a:schemeClr val="bg1"/>
                </a:solidFill>
                <a:latin typeface="Calibri" panose="020F0502020204030204" pitchFamily="34" charset="0"/>
                <a:ea typeface="Calibri" panose="020F0502020204030204" pitchFamily="34" charset="0"/>
                <a:cs typeface="Calibri" panose="020F0502020204030204" pitchFamily="34" charset="0"/>
              </a:rPr>
              <a:t>Comforting Others</a:t>
            </a:r>
          </a:p>
        </p:txBody>
      </p:sp>
      <p:grpSp>
        <p:nvGrpSpPr>
          <p:cNvPr id="5" name="Group 4">
            <a:extLst>
              <a:ext uri="{FF2B5EF4-FFF2-40B4-BE49-F238E27FC236}">
                <a16:creationId xmlns:a16="http://schemas.microsoft.com/office/drawing/2014/main" id="{AD46571C-DDB2-8036-0EE2-25E061F26CCF}"/>
              </a:ext>
            </a:extLst>
          </p:cNvPr>
          <p:cNvGrpSpPr/>
          <p:nvPr/>
        </p:nvGrpSpPr>
        <p:grpSpPr>
          <a:xfrm>
            <a:off x="393250" y="1302600"/>
            <a:ext cx="3210029" cy="4336099"/>
            <a:chOff x="534236" y="1253410"/>
            <a:chExt cx="3210029" cy="4336099"/>
          </a:xfrm>
        </p:grpSpPr>
        <p:sp>
          <p:nvSpPr>
            <p:cNvPr id="16" name="TextBox 15">
              <a:extLst>
                <a:ext uri="{FF2B5EF4-FFF2-40B4-BE49-F238E27FC236}">
                  <a16:creationId xmlns:a16="http://schemas.microsoft.com/office/drawing/2014/main" id="{723B8147-4CEA-45B8-6044-2CCF708D159F}"/>
                </a:ext>
              </a:extLst>
            </p:cNvPr>
            <p:cNvSpPr txBox="1"/>
            <p:nvPr/>
          </p:nvSpPr>
          <p:spPr>
            <a:xfrm>
              <a:off x="534236" y="1253410"/>
              <a:ext cx="3069043" cy="646331"/>
            </a:xfrm>
            <a:prstGeom prst="rect">
              <a:avLst/>
            </a:prstGeom>
            <a:noFill/>
          </p:spPr>
          <p:txBody>
            <a:bodyPr wrap="square">
              <a:spAutoFit/>
            </a:bodyPr>
            <a:lstStyle/>
            <a:p>
              <a:pPr algn="ctr"/>
              <a:r>
                <a:rPr lang="en-US" sz="3600" i="1" dirty="0">
                  <a:solidFill>
                    <a:srgbClr val="FFFF00"/>
                  </a:solidFill>
                  <a:latin typeface="Calibri" panose="020F0502020204030204" pitchFamily="34" charset="0"/>
                  <a:ea typeface="Calibri" panose="020F0502020204030204" pitchFamily="34" charset="0"/>
                  <a:cs typeface="Calibri" panose="020F0502020204030204" pitchFamily="34" charset="0"/>
                </a:rPr>
                <a:t>Isaiah 42:5-7</a:t>
              </a:r>
            </a:p>
          </p:txBody>
        </p:sp>
        <p:pic>
          <p:nvPicPr>
            <p:cNvPr id="9" name="Picture 8">
              <a:extLst>
                <a:ext uri="{FF2B5EF4-FFF2-40B4-BE49-F238E27FC236}">
                  <a16:creationId xmlns:a16="http://schemas.microsoft.com/office/drawing/2014/main" id="{0915549A-974D-A483-68FF-28333FE8CEA2}"/>
                </a:ext>
              </a:extLst>
            </p:cNvPr>
            <p:cNvPicPr>
              <a:picLocks noChangeAspect="1"/>
            </p:cNvPicPr>
            <p:nvPr/>
          </p:nvPicPr>
          <p:blipFill>
            <a:blip r:embed="rId3"/>
            <a:stretch>
              <a:fillRect/>
            </a:stretch>
          </p:blipFill>
          <p:spPr>
            <a:xfrm>
              <a:off x="638682" y="2341031"/>
              <a:ext cx="3105583" cy="3248478"/>
            </a:xfrm>
            <a:prstGeom prst="rect">
              <a:avLst/>
            </a:prstGeom>
          </p:spPr>
        </p:pic>
      </p:grpSp>
      <p:grpSp>
        <p:nvGrpSpPr>
          <p:cNvPr id="11" name="Group 10">
            <a:extLst>
              <a:ext uri="{FF2B5EF4-FFF2-40B4-BE49-F238E27FC236}">
                <a16:creationId xmlns:a16="http://schemas.microsoft.com/office/drawing/2014/main" id="{925EF9FB-AE6A-31BA-08B0-312B3DDEDBCC}"/>
              </a:ext>
            </a:extLst>
          </p:cNvPr>
          <p:cNvGrpSpPr/>
          <p:nvPr/>
        </p:nvGrpSpPr>
        <p:grpSpPr>
          <a:xfrm>
            <a:off x="8055246" y="1280263"/>
            <a:ext cx="3639058" cy="4450904"/>
            <a:chOff x="8055246" y="1280263"/>
            <a:chExt cx="3639058" cy="4450904"/>
          </a:xfrm>
        </p:grpSpPr>
        <p:pic>
          <p:nvPicPr>
            <p:cNvPr id="18" name="Picture 17">
              <a:extLst>
                <a:ext uri="{FF2B5EF4-FFF2-40B4-BE49-F238E27FC236}">
                  <a16:creationId xmlns:a16="http://schemas.microsoft.com/office/drawing/2014/main" id="{E6F8A4F9-C35D-EA03-8B15-101D793DDD1B}"/>
                </a:ext>
              </a:extLst>
            </p:cNvPr>
            <p:cNvPicPr>
              <a:picLocks noChangeAspect="1"/>
            </p:cNvPicPr>
            <p:nvPr/>
          </p:nvPicPr>
          <p:blipFill>
            <a:blip r:embed="rId4"/>
            <a:stretch>
              <a:fillRect/>
            </a:stretch>
          </p:blipFill>
          <p:spPr>
            <a:xfrm>
              <a:off x="8055246" y="2196899"/>
              <a:ext cx="3639058" cy="3534268"/>
            </a:xfrm>
            <a:prstGeom prst="rect">
              <a:avLst/>
            </a:prstGeom>
          </p:spPr>
        </p:pic>
        <p:sp>
          <p:nvSpPr>
            <p:cNvPr id="23" name="TextBox 22">
              <a:extLst>
                <a:ext uri="{FF2B5EF4-FFF2-40B4-BE49-F238E27FC236}">
                  <a16:creationId xmlns:a16="http://schemas.microsoft.com/office/drawing/2014/main" id="{730E3E94-8F21-D991-49C2-E408B5F9686E}"/>
                </a:ext>
              </a:extLst>
            </p:cNvPr>
            <p:cNvSpPr txBox="1"/>
            <p:nvPr/>
          </p:nvSpPr>
          <p:spPr>
            <a:xfrm>
              <a:off x="8271428" y="1280263"/>
              <a:ext cx="3069043" cy="646331"/>
            </a:xfrm>
            <a:prstGeom prst="rect">
              <a:avLst/>
            </a:prstGeom>
            <a:noFill/>
          </p:spPr>
          <p:txBody>
            <a:bodyPr wrap="square">
              <a:spAutoFit/>
            </a:bodyPr>
            <a:lstStyle/>
            <a:p>
              <a:pPr algn="ctr"/>
              <a:r>
                <a:rPr lang="en-US" sz="3600" i="1" dirty="0">
                  <a:solidFill>
                    <a:srgbClr val="FFFF00"/>
                  </a:solidFill>
                  <a:latin typeface="Calibri" panose="020F0502020204030204" pitchFamily="34" charset="0"/>
                  <a:ea typeface="Calibri" panose="020F0502020204030204" pitchFamily="34" charset="0"/>
                  <a:cs typeface="Calibri" panose="020F0502020204030204" pitchFamily="34" charset="0"/>
                </a:rPr>
                <a:t>Isaiah 43:25-26</a:t>
              </a:r>
            </a:p>
          </p:txBody>
        </p:sp>
      </p:grpSp>
      <p:grpSp>
        <p:nvGrpSpPr>
          <p:cNvPr id="6" name="Group 5">
            <a:extLst>
              <a:ext uri="{FF2B5EF4-FFF2-40B4-BE49-F238E27FC236}">
                <a16:creationId xmlns:a16="http://schemas.microsoft.com/office/drawing/2014/main" id="{1F006C82-298F-9AFE-5789-E6090EC295D7}"/>
              </a:ext>
            </a:extLst>
          </p:cNvPr>
          <p:cNvGrpSpPr/>
          <p:nvPr/>
        </p:nvGrpSpPr>
        <p:grpSpPr>
          <a:xfrm>
            <a:off x="4227507" y="1302600"/>
            <a:ext cx="3203510" cy="3456882"/>
            <a:chOff x="4533682" y="1253409"/>
            <a:chExt cx="3203510" cy="3456882"/>
          </a:xfrm>
        </p:grpSpPr>
        <p:sp>
          <p:nvSpPr>
            <p:cNvPr id="15" name="TextBox 14">
              <a:extLst>
                <a:ext uri="{FF2B5EF4-FFF2-40B4-BE49-F238E27FC236}">
                  <a16:creationId xmlns:a16="http://schemas.microsoft.com/office/drawing/2014/main" id="{1C8A2696-B0C5-8F68-A4E3-EA9CB8B72D14}"/>
                </a:ext>
              </a:extLst>
            </p:cNvPr>
            <p:cNvSpPr txBox="1"/>
            <p:nvPr/>
          </p:nvSpPr>
          <p:spPr>
            <a:xfrm>
              <a:off x="4668149" y="1253409"/>
              <a:ext cx="3069043" cy="646331"/>
            </a:xfrm>
            <a:prstGeom prst="rect">
              <a:avLst/>
            </a:prstGeom>
            <a:noFill/>
          </p:spPr>
          <p:txBody>
            <a:bodyPr wrap="square">
              <a:spAutoFit/>
            </a:bodyPr>
            <a:lstStyle/>
            <a:p>
              <a:pPr algn="ctr"/>
              <a:r>
                <a:rPr lang="en-US" sz="3600" i="1" dirty="0">
                  <a:solidFill>
                    <a:srgbClr val="FFFF00"/>
                  </a:solidFill>
                  <a:latin typeface="Calibri" panose="020F0502020204030204" pitchFamily="34" charset="0"/>
                  <a:ea typeface="Calibri" panose="020F0502020204030204" pitchFamily="34" charset="0"/>
                  <a:cs typeface="Calibri" panose="020F0502020204030204" pitchFamily="34" charset="0"/>
                </a:rPr>
                <a:t>Isaiah 43:1-2</a:t>
              </a:r>
            </a:p>
          </p:txBody>
        </p:sp>
        <p:pic>
          <p:nvPicPr>
            <p:cNvPr id="4" name="Picture 3">
              <a:extLst>
                <a:ext uri="{FF2B5EF4-FFF2-40B4-BE49-F238E27FC236}">
                  <a16:creationId xmlns:a16="http://schemas.microsoft.com/office/drawing/2014/main" id="{9DE01A55-D6B0-2FBF-E228-1BAB2DCB4900}"/>
                </a:ext>
              </a:extLst>
            </p:cNvPr>
            <p:cNvPicPr>
              <a:picLocks noChangeAspect="1"/>
            </p:cNvPicPr>
            <p:nvPr/>
          </p:nvPicPr>
          <p:blipFill>
            <a:blip r:embed="rId5"/>
            <a:stretch>
              <a:fillRect/>
            </a:stretch>
          </p:blipFill>
          <p:spPr>
            <a:xfrm>
              <a:off x="4533682" y="2147708"/>
              <a:ext cx="3124636" cy="2562583"/>
            </a:xfrm>
            <a:prstGeom prst="rect">
              <a:avLst/>
            </a:prstGeom>
          </p:spPr>
        </p:pic>
      </p:grpSp>
    </p:spTree>
    <p:extLst>
      <p:ext uri="{BB962C8B-B14F-4D97-AF65-F5344CB8AC3E}">
        <p14:creationId xmlns:p14="http://schemas.microsoft.com/office/powerpoint/2010/main" val="38004886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E3C135-8144-789A-6F06-15199BB11933}"/>
            </a:ext>
          </a:extLst>
        </p:cNvPr>
        <p:cNvGrpSpPr/>
        <p:nvPr/>
      </p:nvGrpSpPr>
      <p:grpSpPr>
        <a:xfrm>
          <a:off x="0" y="0"/>
          <a:ext cx="0" cy="0"/>
          <a:chOff x="0" y="0"/>
          <a:chExt cx="0" cy="0"/>
        </a:xfrm>
      </p:grpSpPr>
      <p:pic>
        <p:nvPicPr>
          <p:cNvPr id="1026" name="Picture 2" descr="https://sw4eu.com/wp-content/uploads/2015/03/grunge-blue-background.jpg">
            <a:extLst>
              <a:ext uri="{FF2B5EF4-FFF2-40B4-BE49-F238E27FC236}">
                <a16:creationId xmlns:a16="http://schemas.microsoft.com/office/drawing/2014/main" id="{F5BB23A2-7558-26CF-46E9-A030AFA342B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2F85AA39-45DC-2E16-52AF-C1E52B862EC2}"/>
              </a:ext>
            </a:extLst>
          </p:cNvPr>
          <p:cNvSpPr/>
          <p:nvPr/>
        </p:nvSpPr>
        <p:spPr>
          <a:xfrm>
            <a:off x="8440916" y="6432233"/>
            <a:ext cx="3650439" cy="369332"/>
          </a:xfrm>
          <a:prstGeom prst="rect">
            <a:avLst/>
          </a:prstGeom>
        </p:spPr>
        <p:txBody>
          <a:bodyPr wrap="square">
            <a:spAutoFit/>
          </a:bodyPr>
          <a:lstStyle/>
          <a:p>
            <a:pPr algn="r"/>
            <a:r>
              <a:rPr lang="en-US" dirty="0">
                <a:solidFill>
                  <a:schemeClr val="bg1"/>
                </a:solidFill>
                <a:latin typeface="Calibri" panose="020F0502020204030204" pitchFamily="34" charset="0"/>
              </a:rPr>
              <a:t>(5)</a:t>
            </a:r>
            <a:endParaRPr lang="en-US" dirty="0">
              <a:solidFill>
                <a:schemeClr val="bg1"/>
              </a:solidFill>
              <a:latin typeface="Abadi" panose="020B0604020202020204" charset="0"/>
            </a:endParaRPr>
          </a:p>
        </p:txBody>
      </p:sp>
      <p:sp>
        <p:nvSpPr>
          <p:cNvPr id="2" name="TextBox 1">
            <a:extLst>
              <a:ext uri="{FF2B5EF4-FFF2-40B4-BE49-F238E27FC236}">
                <a16:creationId xmlns:a16="http://schemas.microsoft.com/office/drawing/2014/main" id="{E11F0FC6-028E-F48A-073D-9D437640B29A}"/>
              </a:ext>
            </a:extLst>
          </p:cNvPr>
          <p:cNvSpPr txBox="1"/>
          <p:nvPr/>
        </p:nvSpPr>
        <p:spPr>
          <a:xfrm>
            <a:off x="5212161" y="1536174"/>
            <a:ext cx="5198784" cy="3785652"/>
          </a:xfrm>
          <a:prstGeom prst="rect">
            <a:avLst/>
          </a:prstGeom>
          <a:noFill/>
        </p:spPr>
        <p:txBody>
          <a:bodyPr wrap="square">
            <a:spAutoFit/>
          </a:bodyPr>
          <a:lstStyle/>
          <a:p>
            <a:pPr fontAlgn="base"/>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t>I know that life without God is a life filled with fear. I also know that life with God is a life filled with peace, joy, and power. Resolve to live your life with God.</a:t>
            </a:r>
          </a:p>
          <a:p>
            <a:pPr fontAlgn="base"/>
            <a:endPar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fontAlgn="base"/>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t>My dear young people, our Heavenly Father and His Beloved Son, Jesus Christ, are ready to bless you. They will not forsake you.  (6)</a:t>
            </a:r>
          </a:p>
        </p:txBody>
      </p:sp>
      <p:pic>
        <p:nvPicPr>
          <p:cNvPr id="12" name="Picture 11">
            <a:extLst>
              <a:ext uri="{FF2B5EF4-FFF2-40B4-BE49-F238E27FC236}">
                <a16:creationId xmlns:a16="http://schemas.microsoft.com/office/drawing/2014/main" id="{602ACF81-1198-F022-ED0E-4302EEA920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7590" y="1693075"/>
            <a:ext cx="2948317" cy="3471849"/>
          </a:xfrm>
          <a:prstGeom prst="rect">
            <a:avLst/>
          </a:prstGeom>
        </p:spPr>
      </p:pic>
    </p:spTree>
    <p:extLst>
      <p:ext uri="{BB962C8B-B14F-4D97-AF65-F5344CB8AC3E}">
        <p14:creationId xmlns:p14="http://schemas.microsoft.com/office/powerpoint/2010/main" val="38916841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6200" y="108857"/>
            <a:ext cx="11973962" cy="4247317"/>
          </a:xfrm>
          <a:prstGeom prst="rect">
            <a:avLst/>
          </a:prstGeom>
          <a:noFill/>
        </p:spPr>
        <p:txBody>
          <a:bodyPr wrap="square" rtlCol="0">
            <a:spAutoFit/>
          </a:bodyPr>
          <a:lstStyle/>
          <a:p>
            <a:r>
              <a:rPr lang="en-US" dirty="0">
                <a:solidFill>
                  <a:schemeClr val="bg1"/>
                </a:solidFill>
                <a:latin typeface="Abadi" panose="020B0604020202020204" charset="0"/>
              </a:rPr>
              <a:t>Sources:</a:t>
            </a:r>
          </a:p>
          <a:p>
            <a:endParaRPr lang="en-US" dirty="0">
              <a:solidFill>
                <a:schemeClr val="bg1"/>
              </a:solidFill>
              <a:latin typeface="Abadi" panose="020B0604020202020204" charset="0"/>
            </a:endParaRPr>
          </a:p>
          <a:p>
            <a:r>
              <a:rPr lang="en-US" dirty="0">
                <a:solidFill>
                  <a:schemeClr val="bg1"/>
                </a:solidFill>
                <a:latin typeface="Abadi" panose="020B0604020202020204" charset="0"/>
              </a:rPr>
              <a:t>Suggested Hymn: #85 </a:t>
            </a:r>
            <a:r>
              <a:rPr lang="en-US" i="1" dirty="0">
                <a:solidFill>
                  <a:schemeClr val="bg1"/>
                </a:solidFill>
                <a:latin typeface="Abadi" panose="020B0604020202020204" charset="0"/>
              </a:rPr>
              <a:t>How Firm A Foundation</a:t>
            </a:r>
            <a:endParaRPr lang="en-US" dirty="0">
              <a:solidFill>
                <a:schemeClr val="bg1"/>
              </a:solidFill>
              <a:latin typeface="Abadi" panose="020B0604020202020204" charset="0"/>
            </a:endParaRPr>
          </a:p>
          <a:p>
            <a:endParaRPr lang="en-US" dirty="0">
              <a:solidFill>
                <a:schemeClr val="bg1"/>
              </a:solidFill>
              <a:latin typeface="Abadi" panose="020B0604020202020204" charset="0"/>
            </a:endParaRPr>
          </a:p>
          <a:p>
            <a:r>
              <a:rPr lang="en-US" dirty="0">
                <a:solidFill>
                  <a:schemeClr val="bg1"/>
                </a:solidFill>
                <a:latin typeface="Abadi" panose="020B0604020202020204" charset="0"/>
              </a:rPr>
              <a:t>Video:</a:t>
            </a:r>
          </a:p>
          <a:p>
            <a:r>
              <a:rPr lang="en-US" dirty="0">
                <a:solidFill>
                  <a:schemeClr val="bg1"/>
                </a:solidFill>
                <a:latin typeface="Abadi" panose="020B0604020202020204" charset="0"/>
              </a:rPr>
              <a:t>Growing Through Life’s Trials(1:01)</a:t>
            </a:r>
          </a:p>
          <a:p>
            <a:endParaRPr lang="en-US" dirty="0">
              <a:solidFill>
                <a:schemeClr val="bg1"/>
              </a:solidFill>
              <a:latin typeface="Abadi" panose="020B0604020202020204" charset="0"/>
            </a:endParaRPr>
          </a:p>
          <a:p>
            <a:pPr marL="342900" indent="-342900">
              <a:buAutoNum type="arabicPeriod"/>
            </a:pPr>
            <a:r>
              <a:rPr lang="en-US" dirty="0">
                <a:solidFill>
                  <a:schemeClr val="bg1"/>
                </a:solidFill>
                <a:latin typeface="Abadi" panose="020B0604020202020204" charset="0"/>
              </a:rPr>
              <a:t>Old Testament Institute Manual (Prophecies of the Dispensation of the fullness of Times) Chapter 15</a:t>
            </a:r>
          </a:p>
          <a:p>
            <a:pPr marL="342900" indent="-342900">
              <a:buAutoNum type="arabicPeriod"/>
            </a:pPr>
            <a:r>
              <a:rPr lang="en-US" dirty="0">
                <a:solidFill>
                  <a:schemeClr val="bg1"/>
                </a:solidFill>
                <a:latin typeface="Abadi" panose="020B0604020202020204" charset="0"/>
              </a:rPr>
              <a:t>Bible Chronology </a:t>
            </a:r>
          </a:p>
          <a:p>
            <a:r>
              <a:rPr lang="en-US" dirty="0">
                <a:solidFill>
                  <a:schemeClr val="bg1"/>
                </a:solidFill>
                <a:latin typeface="Abadi" panose="020B0604020202020204" charset="0"/>
              </a:rPr>
              <a:t>Presentation by ©http://fashionsbylynda.com/blog/</a:t>
            </a:r>
          </a:p>
          <a:p>
            <a:pPr fontAlgn="base"/>
            <a:r>
              <a:rPr lang="en-US" i="1" dirty="0">
                <a:solidFill>
                  <a:schemeClr val="bg1"/>
                </a:solidFill>
                <a:latin typeface="Abadi" panose="020B0604020202020204" charset="0"/>
              </a:rPr>
              <a:t>3.  Text:</a:t>
            </a:r>
            <a:r>
              <a:rPr lang="en-US" dirty="0">
                <a:solidFill>
                  <a:schemeClr val="bg1"/>
                </a:solidFill>
                <a:latin typeface="Abadi" panose="020B0604020202020204" charset="0"/>
              </a:rPr>
              <a:t> </a:t>
            </a:r>
            <a:r>
              <a:rPr lang="en-US" dirty="0" err="1">
                <a:solidFill>
                  <a:schemeClr val="bg1"/>
                </a:solidFill>
                <a:latin typeface="Abadi" panose="020B0604020202020204" charset="0"/>
              </a:rPr>
              <a:t>Attr</a:t>
            </a:r>
            <a:r>
              <a:rPr lang="en-US" dirty="0">
                <a:solidFill>
                  <a:schemeClr val="bg1"/>
                </a:solidFill>
                <a:latin typeface="Abadi" panose="020B0604020202020204" charset="0"/>
              </a:rPr>
              <a:t>. to Robert Keen, ca. 1787. Included in the first LDS hymnbook, 1835.</a:t>
            </a:r>
            <a:r>
              <a:rPr lang="en-US" i="1" dirty="0">
                <a:solidFill>
                  <a:schemeClr val="bg1"/>
                </a:solidFill>
                <a:latin typeface="Abadi" panose="020B0604020202020204" charset="0"/>
              </a:rPr>
              <a:t>Music:</a:t>
            </a:r>
            <a:r>
              <a:rPr lang="en-US" dirty="0">
                <a:solidFill>
                  <a:schemeClr val="bg1"/>
                </a:solidFill>
                <a:latin typeface="Abadi" panose="020B0604020202020204" charset="0"/>
              </a:rPr>
              <a:t> </a:t>
            </a:r>
            <a:r>
              <a:rPr lang="en-US" dirty="0" err="1">
                <a:solidFill>
                  <a:schemeClr val="bg1"/>
                </a:solidFill>
                <a:latin typeface="Abadi" panose="020B0604020202020204" charset="0"/>
              </a:rPr>
              <a:t>Attr</a:t>
            </a:r>
            <a:r>
              <a:rPr lang="en-US" dirty="0">
                <a:solidFill>
                  <a:schemeClr val="bg1"/>
                </a:solidFill>
                <a:latin typeface="Abadi" panose="020B0604020202020204" charset="0"/>
              </a:rPr>
              <a:t>. to J. Ellis, ca. 1889</a:t>
            </a:r>
          </a:p>
          <a:p>
            <a:pPr marL="342900" indent="-342900" fontAlgn="base">
              <a:buAutoNum type="arabicPeriod" startAt="4"/>
            </a:pPr>
            <a:r>
              <a:rPr lang="en-US" dirty="0">
                <a:solidFill>
                  <a:schemeClr val="bg1"/>
                </a:solidFill>
                <a:latin typeface="Calibri" panose="020F0502020204030204" pitchFamily="34" charset="0"/>
              </a:rPr>
              <a:t>Elder Bruce R. McConkie (</a:t>
            </a:r>
            <a:r>
              <a:rPr lang="en-US" i="1" dirty="0">
                <a:solidFill>
                  <a:schemeClr val="bg1"/>
                </a:solidFill>
                <a:latin typeface="Calibri" panose="020F0502020204030204" pitchFamily="34" charset="0"/>
              </a:rPr>
              <a:t>Doctrines of Salvation, </a:t>
            </a:r>
            <a:r>
              <a:rPr lang="en-US" dirty="0">
                <a:solidFill>
                  <a:schemeClr val="bg1"/>
                </a:solidFill>
                <a:latin typeface="Calibri" panose="020F0502020204030204" pitchFamily="34" charset="0"/>
              </a:rPr>
              <a:t>vol. 1, pp. 170–174.)” (</a:t>
            </a:r>
            <a:r>
              <a:rPr lang="en-US" i="1" dirty="0">
                <a:solidFill>
                  <a:schemeClr val="bg1"/>
                </a:solidFill>
                <a:latin typeface="Calibri" panose="020F0502020204030204" pitchFamily="34" charset="0"/>
              </a:rPr>
              <a:t>Mormon Doctrine,</a:t>
            </a:r>
            <a:r>
              <a:rPr lang="en-US" dirty="0">
                <a:solidFill>
                  <a:schemeClr val="bg1"/>
                </a:solidFill>
                <a:latin typeface="Calibri" panose="020F0502020204030204" pitchFamily="34" charset="0"/>
              </a:rPr>
              <a:t> p. 221.)</a:t>
            </a:r>
          </a:p>
          <a:p>
            <a:pPr marL="342900" indent="-342900" fontAlgn="base">
              <a:buAutoNum type="arabicPeriod" startAt="4"/>
            </a:pP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Elder Ronald A. Rasband (“Be Not Troubled,” </a:t>
            </a:r>
            <a:r>
              <a:rPr lang="en-US" i="1" dirty="0">
                <a:solidFill>
                  <a:schemeClr val="bg1"/>
                </a:solidFill>
                <a:latin typeface="Calibri" panose="020F0502020204030204" pitchFamily="34" charset="0"/>
                <a:ea typeface="Calibri" panose="020F0502020204030204" pitchFamily="34" charset="0"/>
                <a:cs typeface="Calibri" panose="020F0502020204030204" pitchFamily="34" charset="0"/>
              </a:rPr>
              <a:t>Ensign</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 or </a:t>
            </a:r>
            <a:r>
              <a:rPr lang="en-US" i="1" dirty="0">
                <a:solidFill>
                  <a:schemeClr val="bg1"/>
                </a:solidFill>
                <a:latin typeface="Calibri" panose="020F0502020204030204" pitchFamily="34" charset="0"/>
                <a:ea typeface="Calibri" panose="020F0502020204030204" pitchFamily="34" charset="0"/>
                <a:cs typeface="Calibri" panose="020F0502020204030204" pitchFamily="34" charset="0"/>
              </a:rPr>
              <a:t>Liahona</a:t>
            </a: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 Nov. 2018, 18)</a:t>
            </a:r>
          </a:p>
          <a:p>
            <a:pPr marL="342900" indent="-342900" fontAlgn="base">
              <a:buAutoNum type="arabicPeriod" startAt="4"/>
            </a:pPr>
            <a:r>
              <a:rPr lang="en-US" dirty="0">
                <a:solidFill>
                  <a:schemeClr val="bg1"/>
                </a:solidFill>
                <a:latin typeface="Calibri" panose="020F0502020204030204" pitchFamily="34" charset="0"/>
                <a:ea typeface="Calibri" panose="020F0502020204030204" pitchFamily="34" charset="0"/>
                <a:cs typeface="Calibri" panose="020F0502020204030204" pitchFamily="34" charset="0"/>
              </a:rPr>
              <a:t>President Russell M. Nelson (“Worldwide Day of Testimony: I Can Do All Things Through Christ,” Oct. 22, 2023)</a:t>
            </a:r>
            <a:endParaRPr lang="en-US" dirty="0">
              <a:solidFill>
                <a:schemeClr val="bg1"/>
              </a:solidFill>
              <a:latin typeface="Abadi" panose="020B0604020202020204" charset="0"/>
            </a:endParaRPr>
          </a:p>
          <a:p>
            <a:endParaRPr lang="en-US" dirty="0">
              <a:solidFill>
                <a:schemeClr val="bg1"/>
              </a:solidFill>
              <a:latin typeface="Abadi" panose="020B0604020202020204" charset="0"/>
            </a:endParaRPr>
          </a:p>
        </p:txBody>
      </p:sp>
      <p:grpSp>
        <p:nvGrpSpPr>
          <p:cNvPr id="4" name="Group 3"/>
          <p:cNvGrpSpPr/>
          <p:nvPr/>
        </p:nvGrpSpPr>
        <p:grpSpPr>
          <a:xfrm>
            <a:off x="3690258" y="1147661"/>
            <a:ext cx="695332" cy="880754"/>
            <a:chOff x="7543800" y="3810000"/>
            <a:chExt cx="1143000" cy="1447800"/>
          </a:xfrm>
        </p:grpSpPr>
        <p:sp>
          <p:nvSpPr>
            <p:cNvPr id="5" name="Trapezoid 4"/>
            <p:cNvSpPr/>
            <p:nvPr/>
          </p:nvSpPr>
          <p:spPr>
            <a:xfrm rot="16200000">
              <a:off x="8243309" y="4391868"/>
              <a:ext cx="493691" cy="393290"/>
            </a:xfrm>
            <a:prstGeom prst="trapezoid">
              <a:avLst>
                <a:gd name="adj" fmla="val 41471"/>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6" name="Rounded Rectangle 5"/>
            <p:cNvSpPr/>
            <p:nvPr/>
          </p:nvSpPr>
          <p:spPr>
            <a:xfrm rot="4358081">
              <a:off x="7961518" y="496857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7" name="Rounded Rectangle 6"/>
            <p:cNvSpPr/>
            <p:nvPr/>
          </p:nvSpPr>
          <p:spPr>
            <a:xfrm rot="6732551">
              <a:off x="7707087" y="499302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8" name="Rounded Rectangle 7"/>
            <p:cNvSpPr/>
            <p:nvPr/>
          </p:nvSpPr>
          <p:spPr>
            <a:xfrm>
              <a:off x="7546258" y="4341668"/>
              <a:ext cx="904568" cy="531668"/>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nvGrpSpPr>
            <p:cNvPr id="9" name="Group 8"/>
            <p:cNvGrpSpPr/>
            <p:nvPr/>
          </p:nvGrpSpPr>
          <p:grpSpPr>
            <a:xfrm>
              <a:off x="7924800" y="3810000"/>
              <a:ext cx="645353" cy="610017"/>
              <a:chOff x="7924800" y="5867400"/>
              <a:chExt cx="645353" cy="610017"/>
            </a:xfrm>
          </p:grpSpPr>
          <p:grpSp>
            <p:nvGrpSpPr>
              <p:cNvPr id="17" name="Group 13"/>
              <p:cNvGrpSpPr/>
              <p:nvPr/>
            </p:nvGrpSpPr>
            <p:grpSpPr>
              <a:xfrm>
                <a:off x="7924800" y="5867400"/>
                <a:ext cx="645353" cy="610017"/>
                <a:chOff x="3037563" y="3121795"/>
                <a:chExt cx="1250371" cy="1224010"/>
              </a:xfrm>
            </p:grpSpPr>
            <p:sp>
              <p:nvSpPr>
                <p:cNvPr id="19" name="Oval 18"/>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0" name="Oval 19"/>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1" name="Oval 20"/>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22" name="Oval 21"/>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18" name="Oval 17"/>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nvGrpSpPr>
            <p:cNvPr id="10" name="Group 9"/>
            <p:cNvGrpSpPr/>
            <p:nvPr/>
          </p:nvGrpSpPr>
          <p:grpSpPr>
            <a:xfrm>
              <a:off x="7543800" y="4038600"/>
              <a:ext cx="403070" cy="381000"/>
              <a:chOff x="7924800" y="5867400"/>
              <a:chExt cx="645353" cy="610017"/>
            </a:xfrm>
          </p:grpSpPr>
          <p:grpSp>
            <p:nvGrpSpPr>
              <p:cNvPr id="11" name="Group 13"/>
              <p:cNvGrpSpPr/>
              <p:nvPr/>
            </p:nvGrpSpPr>
            <p:grpSpPr>
              <a:xfrm>
                <a:off x="7924800" y="5867400"/>
                <a:ext cx="645353" cy="610017"/>
                <a:chOff x="3037563" y="3121795"/>
                <a:chExt cx="1250371" cy="1224010"/>
              </a:xfrm>
            </p:grpSpPr>
            <p:sp>
              <p:nvSpPr>
                <p:cNvPr id="13" name="Oval 12"/>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4" name="Oval 13"/>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5" name="Oval 14"/>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sp>
              <p:nvSpPr>
                <p:cNvPr id="16" name="Oval 15"/>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sp>
            <p:nvSpPr>
              <p:cNvPr id="12" name="Oval 11"/>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badi" panose="020B0604020202020204" charset="0"/>
                </a:endParaRPr>
              </a:p>
            </p:txBody>
          </p:sp>
        </p:grpSp>
      </p:grpSp>
    </p:spTree>
    <p:extLst>
      <p:ext uri="{BB962C8B-B14F-4D97-AF65-F5344CB8AC3E}">
        <p14:creationId xmlns:p14="http://schemas.microsoft.com/office/powerpoint/2010/main" val="3934007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7953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2428" y="40911"/>
            <a:ext cx="12032055" cy="923330"/>
          </a:xfrm>
          <a:prstGeom prst="rect">
            <a:avLst/>
          </a:prstGeom>
          <a:noFill/>
        </p:spPr>
        <p:txBody>
          <a:bodyPr wrap="square" rtlCol="0">
            <a:spAutoFit/>
          </a:bodyPr>
          <a:lstStyle/>
          <a:p>
            <a:pPr algn="ctr"/>
            <a:r>
              <a:rPr lang="en-US" sz="5400" dirty="0">
                <a:solidFill>
                  <a:schemeClr val="bg1"/>
                </a:solidFill>
                <a:latin typeface="Abadi" panose="020B0604020202020204" charset="0"/>
              </a:rPr>
              <a:t>Placing Trust In the Lord</a:t>
            </a:r>
            <a:endParaRPr lang="en-US" sz="4000" dirty="0">
              <a:solidFill>
                <a:schemeClr val="bg1"/>
              </a:solidFill>
              <a:latin typeface="Abadi" panose="020B0604020202020204" charset="0"/>
            </a:endParaRPr>
          </a:p>
        </p:txBody>
      </p:sp>
      <p:sp>
        <p:nvSpPr>
          <p:cNvPr id="46" name="Rectangle 45"/>
          <p:cNvSpPr/>
          <p:nvPr/>
        </p:nvSpPr>
        <p:spPr>
          <a:xfrm>
            <a:off x="3838289" y="2603965"/>
            <a:ext cx="4213473" cy="1815882"/>
          </a:xfrm>
          <a:prstGeom prst="rect">
            <a:avLst/>
          </a:prstGeom>
        </p:spPr>
        <p:txBody>
          <a:bodyPr wrap="square">
            <a:spAutoFit/>
          </a:bodyPr>
          <a:lstStyle/>
          <a:p>
            <a:r>
              <a:rPr lang="en-US" sz="2800" b="1" i="1" dirty="0">
                <a:solidFill>
                  <a:srgbClr val="FF0000"/>
                </a:solidFill>
                <a:latin typeface="Abadi" panose="020B0604020202020204" charset="0"/>
              </a:rPr>
              <a:t>What are some situations you might face in which you will need to know that you can trust in the Lord?</a:t>
            </a:r>
            <a:endParaRPr lang="en-US" sz="2800" b="1" dirty="0">
              <a:solidFill>
                <a:srgbClr val="FF0000"/>
              </a:solidFill>
              <a:latin typeface="Abadi" panose="020B0604020202020204" charset="0"/>
            </a:endParaRPr>
          </a:p>
        </p:txBody>
      </p:sp>
      <p:grpSp>
        <p:nvGrpSpPr>
          <p:cNvPr id="8" name="Group 7"/>
          <p:cNvGrpSpPr/>
          <p:nvPr/>
        </p:nvGrpSpPr>
        <p:grpSpPr>
          <a:xfrm>
            <a:off x="8320134" y="1226681"/>
            <a:ext cx="2793367" cy="2523567"/>
            <a:chOff x="8320134" y="1226681"/>
            <a:chExt cx="2793367" cy="2523567"/>
          </a:xfrm>
        </p:grpSpPr>
        <p:sp>
          <p:nvSpPr>
            <p:cNvPr id="3" name="Rectangle 2"/>
            <p:cNvSpPr/>
            <p:nvPr/>
          </p:nvSpPr>
          <p:spPr>
            <a:xfrm>
              <a:off x="8359175" y="1226681"/>
              <a:ext cx="2715284" cy="369332"/>
            </a:xfrm>
            <a:prstGeom prst="rect">
              <a:avLst/>
            </a:prstGeom>
          </p:spPr>
          <p:txBody>
            <a:bodyPr wrap="square">
              <a:spAutoFit/>
            </a:bodyPr>
            <a:lstStyle/>
            <a:p>
              <a:pPr algn="ctr"/>
              <a:r>
                <a:rPr lang="en-US" dirty="0">
                  <a:solidFill>
                    <a:schemeClr val="bg1"/>
                  </a:solidFill>
                  <a:latin typeface="Calibri" panose="020F0502020204030204" pitchFamily="34" charset="0"/>
                </a:rPr>
                <a:t>Dating issues</a:t>
              </a:r>
              <a:endParaRPr lang="en-US" dirty="0">
                <a:solidFill>
                  <a:schemeClr val="bg1"/>
                </a:solidFill>
                <a:latin typeface="Abadi" panose="020B0604020202020204" charset="0"/>
              </a:endParaRPr>
            </a:p>
          </p:txBody>
        </p:sp>
        <p:pic>
          <p:nvPicPr>
            <p:cNvPr id="5" name="Picture 2" descr="http://elpaisanoonline.com/wp-content/uploads/2015/10/man-woman-silhouett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20134" y="1655223"/>
              <a:ext cx="2793367" cy="2095025"/>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9" name="Group 8"/>
          <p:cNvGrpSpPr/>
          <p:nvPr/>
        </p:nvGrpSpPr>
        <p:grpSpPr>
          <a:xfrm>
            <a:off x="6692300" y="4443822"/>
            <a:ext cx="3333750" cy="2298307"/>
            <a:chOff x="4160816" y="2006120"/>
            <a:chExt cx="3333750" cy="2298307"/>
          </a:xfrm>
        </p:grpSpPr>
        <p:pic>
          <p:nvPicPr>
            <p:cNvPr id="7" name="Picture 4" descr="http://i2.wp.com/www.missmalini.com/wp-content/uploads/2015/10/Couple-Silhouette-PSD.jpg?resize=350%2C20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60816" y="2006120"/>
              <a:ext cx="3333750" cy="1905000"/>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4470049" y="3935095"/>
              <a:ext cx="2715284" cy="369332"/>
            </a:xfrm>
            <a:prstGeom prst="rect">
              <a:avLst/>
            </a:prstGeom>
          </p:spPr>
          <p:txBody>
            <a:bodyPr wrap="square">
              <a:spAutoFit/>
            </a:bodyPr>
            <a:lstStyle/>
            <a:p>
              <a:pPr algn="ctr"/>
              <a:r>
                <a:rPr lang="en-US" dirty="0">
                  <a:solidFill>
                    <a:schemeClr val="bg1"/>
                  </a:solidFill>
                  <a:latin typeface="Calibri" panose="020F0502020204030204" pitchFamily="34" charset="0"/>
                </a:rPr>
                <a:t>Parent issues</a:t>
              </a:r>
              <a:endParaRPr lang="en-US" dirty="0">
                <a:solidFill>
                  <a:schemeClr val="bg1"/>
                </a:solidFill>
                <a:latin typeface="Abadi" panose="020B0604020202020204" charset="0"/>
              </a:endParaRPr>
            </a:p>
          </p:txBody>
        </p:sp>
      </p:grpSp>
      <p:grpSp>
        <p:nvGrpSpPr>
          <p:cNvPr id="10" name="Group 9"/>
          <p:cNvGrpSpPr/>
          <p:nvPr/>
        </p:nvGrpSpPr>
        <p:grpSpPr>
          <a:xfrm>
            <a:off x="4298132" y="956647"/>
            <a:ext cx="2715284" cy="1419814"/>
            <a:chOff x="4388667" y="772536"/>
            <a:chExt cx="2715284" cy="1419814"/>
          </a:xfrm>
        </p:grpSpPr>
        <p:pic>
          <p:nvPicPr>
            <p:cNvPr id="1032" name="Picture 8" descr="http://us.cdn3.123rf.com/168nwm/ostill/ostill1208/ostill120800220/14683157-one-caucasian-young-teenager-silhouette-boy-girl-computer-computing-laptop-lying-on-front-full-lengt.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44769" y="772536"/>
              <a:ext cx="1796385" cy="1026507"/>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18"/>
            <p:cNvSpPr/>
            <p:nvPr/>
          </p:nvSpPr>
          <p:spPr>
            <a:xfrm>
              <a:off x="4388667" y="1823018"/>
              <a:ext cx="2715284" cy="369332"/>
            </a:xfrm>
            <a:prstGeom prst="rect">
              <a:avLst/>
            </a:prstGeom>
          </p:spPr>
          <p:txBody>
            <a:bodyPr wrap="square">
              <a:spAutoFit/>
            </a:bodyPr>
            <a:lstStyle/>
            <a:p>
              <a:pPr algn="ctr"/>
              <a:r>
                <a:rPr lang="en-US" dirty="0">
                  <a:solidFill>
                    <a:schemeClr val="bg1"/>
                  </a:solidFill>
                  <a:latin typeface="Calibri" panose="020F0502020204030204" pitchFamily="34" charset="0"/>
                </a:rPr>
                <a:t>Computer issues</a:t>
              </a:r>
              <a:endParaRPr lang="en-US" dirty="0">
                <a:solidFill>
                  <a:schemeClr val="bg1"/>
                </a:solidFill>
                <a:latin typeface="Abadi" panose="020B0604020202020204" charset="0"/>
              </a:endParaRPr>
            </a:p>
          </p:txBody>
        </p:sp>
      </p:grpSp>
      <p:grpSp>
        <p:nvGrpSpPr>
          <p:cNvPr id="11" name="Group 10"/>
          <p:cNvGrpSpPr/>
          <p:nvPr/>
        </p:nvGrpSpPr>
        <p:grpSpPr>
          <a:xfrm>
            <a:off x="854634" y="1276908"/>
            <a:ext cx="2715284" cy="2272898"/>
            <a:chOff x="928735" y="2681535"/>
            <a:chExt cx="2715284" cy="2272898"/>
          </a:xfrm>
        </p:grpSpPr>
        <p:pic>
          <p:nvPicPr>
            <p:cNvPr id="1030" name="Picture 6" descr="http://eaglecountryonline.com/wp-content/uploads/2014/01/underage-drinking-silhouettes.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05169" y="2681535"/>
              <a:ext cx="1905000" cy="1905000"/>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p:cNvSpPr/>
            <p:nvPr/>
          </p:nvSpPr>
          <p:spPr>
            <a:xfrm>
              <a:off x="928735" y="4585101"/>
              <a:ext cx="2715284" cy="369332"/>
            </a:xfrm>
            <a:prstGeom prst="rect">
              <a:avLst/>
            </a:prstGeom>
          </p:spPr>
          <p:txBody>
            <a:bodyPr wrap="square">
              <a:spAutoFit/>
            </a:bodyPr>
            <a:lstStyle/>
            <a:p>
              <a:pPr algn="ctr"/>
              <a:r>
                <a:rPr lang="en-US" dirty="0">
                  <a:solidFill>
                    <a:schemeClr val="bg1"/>
                  </a:solidFill>
                  <a:latin typeface="Calibri" panose="020F0502020204030204" pitchFamily="34" charset="0"/>
                </a:rPr>
                <a:t>Peer pressure issues</a:t>
              </a:r>
              <a:endParaRPr lang="en-US" dirty="0">
                <a:solidFill>
                  <a:schemeClr val="bg1"/>
                </a:solidFill>
                <a:latin typeface="Abadi" panose="020B0604020202020204" charset="0"/>
              </a:endParaRPr>
            </a:p>
          </p:txBody>
        </p:sp>
      </p:grpSp>
      <p:grpSp>
        <p:nvGrpSpPr>
          <p:cNvPr id="12" name="Group 11"/>
          <p:cNvGrpSpPr/>
          <p:nvPr/>
        </p:nvGrpSpPr>
        <p:grpSpPr>
          <a:xfrm>
            <a:off x="373925" y="4524457"/>
            <a:ext cx="3772609" cy="2112408"/>
            <a:chOff x="373925" y="4524457"/>
            <a:chExt cx="3772609" cy="2112408"/>
          </a:xfrm>
        </p:grpSpPr>
        <p:pic>
          <p:nvPicPr>
            <p:cNvPr id="1034" name="Picture 10" descr="Image result for teens drinking silhouett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0543" y="4524457"/>
              <a:ext cx="2619375" cy="1743076"/>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p:cNvSpPr/>
            <p:nvPr/>
          </p:nvSpPr>
          <p:spPr>
            <a:xfrm>
              <a:off x="373925" y="6267533"/>
              <a:ext cx="3772609" cy="369332"/>
            </a:xfrm>
            <a:prstGeom prst="rect">
              <a:avLst/>
            </a:prstGeom>
          </p:spPr>
          <p:txBody>
            <a:bodyPr wrap="square">
              <a:spAutoFit/>
            </a:bodyPr>
            <a:lstStyle/>
            <a:p>
              <a:pPr algn="ctr"/>
              <a:r>
                <a:rPr lang="en-US" dirty="0">
                  <a:solidFill>
                    <a:schemeClr val="bg1"/>
                  </a:solidFill>
                  <a:latin typeface="Calibri" panose="020F0502020204030204" pitchFamily="34" charset="0"/>
                </a:rPr>
                <a:t>Defending your faith issues</a:t>
              </a:r>
              <a:endParaRPr lang="en-US" dirty="0">
                <a:solidFill>
                  <a:schemeClr val="bg1"/>
                </a:solidFill>
                <a:latin typeface="Abadi" panose="020B0604020202020204" charset="0"/>
              </a:endParaRPr>
            </a:p>
          </p:txBody>
        </p:sp>
      </p:grpSp>
    </p:spTree>
    <p:extLst>
      <p:ext uri="{BB962C8B-B14F-4D97-AF65-F5344CB8AC3E}">
        <p14:creationId xmlns:p14="http://schemas.microsoft.com/office/powerpoint/2010/main" val="2662106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animEffect transition="in" filter="fade">
                                      <p:cBhvr>
                                        <p:cTn id="7" dur="500"/>
                                        <p:tgtEl>
                                          <p:spTgt spid="4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1000"/>
                                        <p:tgtEl>
                                          <p:spTgt spid="8"/>
                                        </p:tgtEl>
                                      </p:cBhvr>
                                    </p:animEffect>
                                    <p:anim calcmode="lin" valueType="num">
                                      <p:cBhvr>
                                        <p:cTn id="34" dur="1000" fill="hold"/>
                                        <p:tgtEl>
                                          <p:spTgt spid="8"/>
                                        </p:tgtEl>
                                        <p:attrNameLst>
                                          <p:attrName>ppt_x</p:attrName>
                                        </p:attrNameLst>
                                      </p:cBhvr>
                                      <p:tavLst>
                                        <p:tav tm="0">
                                          <p:val>
                                            <p:strVal val="#ppt_x"/>
                                          </p:val>
                                        </p:tav>
                                        <p:tav tm="100000">
                                          <p:val>
                                            <p:strVal val="#ppt_x"/>
                                          </p:val>
                                        </p:tav>
                                      </p:tavLst>
                                    </p:anim>
                                    <p:anim calcmode="lin" valueType="num">
                                      <p:cBhvr>
                                        <p:cTn id="3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1000"/>
                                        <p:tgtEl>
                                          <p:spTgt spid="9"/>
                                        </p:tgtEl>
                                      </p:cBhvr>
                                    </p:animEffect>
                                    <p:anim calcmode="lin" valueType="num">
                                      <p:cBhvr>
                                        <p:cTn id="41" dur="1000" fill="hold"/>
                                        <p:tgtEl>
                                          <p:spTgt spid="9"/>
                                        </p:tgtEl>
                                        <p:attrNameLst>
                                          <p:attrName>ppt_x</p:attrName>
                                        </p:attrNameLst>
                                      </p:cBhvr>
                                      <p:tavLst>
                                        <p:tav tm="0">
                                          <p:val>
                                            <p:strVal val="#ppt_x"/>
                                          </p:val>
                                        </p:tav>
                                        <p:tav tm="100000">
                                          <p:val>
                                            <p:strVal val="#ppt_x"/>
                                          </p:val>
                                        </p:tav>
                                      </p:tavLst>
                                    </p:anim>
                                    <p:anim calcmode="lin" valueType="num">
                                      <p:cBhvr>
                                        <p:cTn id="4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48008" y="791246"/>
            <a:ext cx="10441664" cy="6001643"/>
          </a:xfrm>
          <a:prstGeom prst="rect">
            <a:avLst/>
          </a:prstGeom>
          <a:ln>
            <a:solidFill>
              <a:schemeClr val="tx1"/>
            </a:solidFill>
          </a:ln>
        </p:spPr>
        <p:txBody>
          <a:bodyPr wrap="square">
            <a:spAutoFit/>
          </a:bodyPr>
          <a:lstStyle/>
          <a:p>
            <a:r>
              <a:rPr lang="en-US" sz="1200" dirty="0">
                <a:solidFill>
                  <a:srgbClr val="333333"/>
                </a:solidFill>
                <a:latin typeface="Calibri" panose="020F0502020204030204" pitchFamily="34" charset="0"/>
              </a:rPr>
              <a:t>Elder George Teasdale said: “Instead of speaking comforting words to Jerusalem, He [Christ] exclaimed: ‘O Jerusalem, Jerusalem, thou that </a:t>
            </a:r>
            <a:r>
              <a:rPr lang="en-US" sz="1200" dirty="0" err="1">
                <a:solidFill>
                  <a:srgbClr val="333333"/>
                </a:solidFill>
                <a:latin typeface="Calibri" panose="020F0502020204030204" pitchFamily="34" charset="0"/>
              </a:rPr>
              <a:t>killest</a:t>
            </a:r>
            <a:r>
              <a:rPr lang="en-US" sz="1200" dirty="0">
                <a:solidFill>
                  <a:srgbClr val="333333"/>
                </a:solidFill>
                <a:latin typeface="Calibri" panose="020F0502020204030204" pitchFamily="34" charset="0"/>
              </a:rPr>
              <a:t> the Prophets, and </a:t>
            </a:r>
            <a:r>
              <a:rPr lang="en-US" sz="1200" dirty="0" err="1">
                <a:solidFill>
                  <a:srgbClr val="333333"/>
                </a:solidFill>
                <a:latin typeface="Calibri" panose="020F0502020204030204" pitchFamily="34" charset="0"/>
              </a:rPr>
              <a:t>stonest</a:t>
            </a:r>
            <a:r>
              <a:rPr lang="en-US" sz="1200" dirty="0">
                <a:solidFill>
                  <a:srgbClr val="333333"/>
                </a:solidFill>
                <a:latin typeface="Calibri" panose="020F0502020204030204" pitchFamily="34" charset="0"/>
              </a:rPr>
              <a:t> them which are sent unto thee, how often would I have gathered thy children together, even as a hen </a:t>
            </a:r>
            <a:r>
              <a:rPr lang="en-US" sz="1200" dirty="0" err="1">
                <a:solidFill>
                  <a:srgbClr val="333333"/>
                </a:solidFill>
                <a:latin typeface="Calibri" panose="020F0502020204030204" pitchFamily="34" charset="0"/>
              </a:rPr>
              <a:t>gathereth</a:t>
            </a:r>
            <a:r>
              <a:rPr lang="en-US" sz="1200" dirty="0">
                <a:solidFill>
                  <a:srgbClr val="333333"/>
                </a:solidFill>
                <a:latin typeface="Calibri" panose="020F0502020204030204" pitchFamily="34" charset="0"/>
              </a:rPr>
              <a:t> her chickens under her wings, and ye would not! Behold, your house is left unto you desolate.’ Were these comforting words to Jerusalem? I think not. It is very evident that John the Baptist was not only the forerunner of His first coming, but also of His second advent. The Scriptures are plain on this matter.” (In </a:t>
            </a:r>
            <a:r>
              <a:rPr lang="en-US" sz="1200" i="1" dirty="0">
                <a:solidFill>
                  <a:srgbClr val="333333"/>
                </a:solidFill>
                <a:latin typeface="Calibri" panose="020F0502020204030204" pitchFamily="34" charset="0"/>
              </a:rPr>
              <a:t>Journal of Discourses,</a:t>
            </a:r>
            <a:r>
              <a:rPr lang="en-US" sz="1200" dirty="0">
                <a:solidFill>
                  <a:srgbClr val="333333"/>
                </a:solidFill>
                <a:latin typeface="Calibri" panose="020F0502020204030204" pitchFamily="34" charset="0"/>
              </a:rPr>
              <a:t> 25:16.)</a:t>
            </a:r>
          </a:p>
          <a:p>
            <a:pPr fontAlgn="base"/>
            <a:r>
              <a:rPr lang="en-US" sz="1200" dirty="0">
                <a:latin typeface="Abadi" panose="020B0604020202020204" charset="0"/>
              </a:rPr>
              <a:t>Only with the Second Coming of the Lord will Jerusalem find forgiveness and peace. Therefore, the reference to the voice in the wilderness (John the Baptist) making a straight way in the desert applies to his ministry as a forerunner for both the former and the latter days. Luke quoted Isaiah 40:3–5(see Luke 3:4–6)—not only verse 3 but also verses 4 and 5, which are clearly millennial in application. When Joseph Smith revised Luke’s passage, he added five verses that also apply to the Second Coming and clearly identify the Savior as Him for whom the forerunner would prepare the way.</a:t>
            </a:r>
          </a:p>
          <a:p>
            <a:pPr fontAlgn="base"/>
            <a:r>
              <a:rPr lang="en-US" sz="1200" dirty="0">
                <a:latin typeface="Abadi" panose="020B0604020202020204" charset="0"/>
              </a:rPr>
              <a:t>Since the five verses the Prophet Joseph added were put in the middle of Luke’s quotation of Isaiah, it can be assumed they were part of Isaiah’s original text. They are therefore cited here (they were inserted between verses 3 and 4 of Luke).</a:t>
            </a:r>
          </a:p>
          <a:p>
            <a:pPr fontAlgn="base"/>
            <a:r>
              <a:rPr lang="en-US" sz="1200" dirty="0">
                <a:latin typeface="Abadi" panose="020B0604020202020204" charset="0"/>
              </a:rPr>
              <a:t>“For behold, and lo, he shall come, as it is written in the book of the prophets, to take away the sins of the world, and to bring salvation unto the heathen nations, to gather together those who are lost, who are of the sheepfold of Israel;</a:t>
            </a:r>
          </a:p>
          <a:p>
            <a:pPr fontAlgn="base"/>
            <a:r>
              <a:rPr lang="en-US" sz="1200" dirty="0">
                <a:latin typeface="Abadi" panose="020B0604020202020204" charset="0"/>
              </a:rPr>
              <a:t>“Yea, even the dispersed and afflicted; and also to prepare the way, and make possible the preaching of the gospel unto the Gentiles;</a:t>
            </a:r>
          </a:p>
          <a:p>
            <a:pPr fontAlgn="base"/>
            <a:r>
              <a:rPr lang="en-US" sz="1200" dirty="0">
                <a:latin typeface="Abadi" panose="020B0604020202020204" charset="0"/>
              </a:rPr>
              <a:t>“And to be a light unto all who sit in darkness, unto the uttermost parts of the earth; to bring to pass the resurrection from the dead, and to ascend up on high, to dwell on the right hand of the Father,</a:t>
            </a:r>
          </a:p>
          <a:p>
            <a:pPr fontAlgn="base"/>
            <a:r>
              <a:rPr lang="en-US" sz="1200" dirty="0">
                <a:latin typeface="Abadi" panose="020B0604020202020204" charset="0"/>
              </a:rPr>
              <a:t>“Until the </a:t>
            </a:r>
            <a:r>
              <a:rPr lang="en-US" sz="1200" dirty="0" err="1">
                <a:latin typeface="Abadi" panose="020B0604020202020204" charset="0"/>
              </a:rPr>
              <a:t>fulness</a:t>
            </a:r>
            <a:r>
              <a:rPr lang="en-US" sz="1200" dirty="0">
                <a:latin typeface="Abadi" panose="020B0604020202020204" charset="0"/>
              </a:rPr>
              <a:t> of time, and the law and the testimony shall be sealed, and the keys of the kingdom shall be delivered up again unto the Father;</a:t>
            </a:r>
          </a:p>
          <a:p>
            <a:pPr fontAlgn="base"/>
            <a:r>
              <a:rPr lang="en-US" sz="1200" dirty="0">
                <a:latin typeface="Abadi" panose="020B0604020202020204" charset="0"/>
              </a:rPr>
              <a:t>“To administer justice unto all; to come down in judgment upon all, and to convince all the ungodly of their ungodly deeds, which they have committed; and all this in the day that he shall come.” (JST, Luke 3:5–9.)</a:t>
            </a:r>
          </a:p>
          <a:p>
            <a:pPr fontAlgn="base"/>
            <a:r>
              <a:rPr lang="en-US" sz="1200" dirty="0">
                <a:latin typeface="Abadi" panose="020B0604020202020204" charset="0"/>
              </a:rPr>
              <a:t>Clearly John the Baptist fulfilled this prophecy twice. But there was to be yet another fulfillment of the prophecy.</a:t>
            </a:r>
          </a:p>
          <a:p>
            <a:pPr fontAlgn="base"/>
            <a:r>
              <a:rPr lang="en-US" sz="1200" dirty="0">
                <a:latin typeface="Abadi" panose="020B0604020202020204" charset="0"/>
              </a:rPr>
              <a:t>Another forerunner who prepared for Christ’s coming was the Prophet Joseph Smith. President Joseph Fielding Smith observed that “Malachi [as does Isaiah] speaks of the Lord sending his messenger to prepare the way before him, and while that does have reference to the coming of John the Baptist, it is one of those prophecies in the scriptures that has a double fulfilment. It has reference also to the coming of the Prophet Joseph Smith, because that messenger which was to come and prepare the way before him, was to come in this day. I am going to take just a moment for that because it is important, and I will show you when this messenger was to deliver his message. …</a:t>
            </a:r>
          </a:p>
          <a:p>
            <a:pPr fontAlgn="base"/>
            <a:r>
              <a:rPr lang="en-US" sz="1200" dirty="0">
                <a:latin typeface="Abadi" panose="020B0604020202020204" charset="0"/>
              </a:rPr>
              <a:t>“The Lord declared, through one of his prophets, that before his second coming a messenger should be sent to prepare the way and make it straight. You may apply this to John if you will, and it is true. John, the messenger who came to prepare the way before the Lord in the former dispensation, also came in this dispensation as a messenger to Joseph Smith; so it applies, if you wish to apply it so, to John who came as a messenger to prepare the way before the Lord.</a:t>
            </a:r>
          </a:p>
          <a:p>
            <a:pPr fontAlgn="base"/>
            <a:r>
              <a:rPr lang="en-US" sz="1200" dirty="0">
                <a:latin typeface="Abadi" panose="020B0604020202020204" charset="0"/>
              </a:rPr>
              <a:t>“But I go farther and maintain that Joseph Smith was the messenger whom the Lord sent to prepare the way before him. He came, and under direction of holy messengers laid the foundation for the kingdom of God and of this marvelous work and a wonder that the world might be prepared for the coming of the Lord.” (</a:t>
            </a:r>
            <a:r>
              <a:rPr lang="en-US" sz="1200" i="1" dirty="0">
                <a:latin typeface="Abadi" panose="020B0604020202020204" charset="0"/>
              </a:rPr>
              <a:t>Doctrines of Salvation,</a:t>
            </a:r>
            <a:r>
              <a:rPr lang="en-US" sz="1200" dirty="0">
                <a:latin typeface="Abadi" panose="020B0604020202020204" charset="0"/>
              </a:rPr>
              <a:t> 1:193–95.)</a:t>
            </a:r>
          </a:p>
          <a:p>
            <a:pPr fontAlgn="base"/>
            <a:r>
              <a:rPr lang="en-US" sz="1200" dirty="0">
                <a:latin typeface="Abadi" panose="020B0604020202020204" charset="0"/>
              </a:rPr>
              <a:t>Found in source (1)</a:t>
            </a:r>
          </a:p>
        </p:txBody>
      </p:sp>
      <p:sp>
        <p:nvSpPr>
          <p:cNvPr id="3" name="TextBox 2"/>
          <p:cNvSpPr txBox="1"/>
          <p:nvPr/>
        </p:nvSpPr>
        <p:spPr>
          <a:xfrm>
            <a:off x="4644427" y="253497"/>
            <a:ext cx="1973656" cy="369332"/>
          </a:xfrm>
          <a:prstGeom prst="rect">
            <a:avLst/>
          </a:prstGeom>
          <a:noFill/>
        </p:spPr>
        <p:txBody>
          <a:bodyPr wrap="square" rtlCol="0">
            <a:spAutoFit/>
          </a:bodyPr>
          <a:lstStyle/>
          <a:p>
            <a:r>
              <a:rPr lang="en-US" dirty="0">
                <a:latin typeface="Abadi" panose="020B0604020202020204" charset="0"/>
              </a:rPr>
              <a:t>*Who is Esaias?</a:t>
            </a:r>
          </a:p>
        </p:txBody>
      </p:sp>
    </p:spTree>
    <p:extLst>
      <p:ext uri="{BB962C8B-B14F-4D97-AF65-F5344CB8AC3E}">
        <p14:creationId xmlns:p14="http://schemas.microsoft.com/office/powerpoint/2010/main" val="33351096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8857" y="0"/>
            <a:ext cx="5551714" cy="2893100"/>
          </a:xfrm>
          <a:prstGeom prst="rect">
            <a:avLst/>
          </a:prstGeom>
          <a:ln>
            <a:solidFill>
              <a:schemeClr val="tx1"/>
            </a:solidFill>
          </a:ln>
        </p:spPr>
        <p:txBody>
          <a:bodyPr wrap="square">
            <a:spAutoFit/>
          </a:bodyPr>
          <a:lstStyle/>
          <a:p>
            <a:r>
              <a:rPr lang="en-US" sz="1400" b="1" dirty="0">
                <a:latin typeface="Calibri" panose="020F0502020204030204" pitchFamily="34" charset="0"/>
              </a:rPr>
              <a:t>Grass and flowers:</a:t>
            </a:r>
          </a:p>
          <a:p>
            <a:r>
              <a:rPr lang="en-US" sz="1400" dirty="0">
                <a:latin typeface="Calibri" panose="020F0502020204030204" pitchFamily="34" charset="0"/>
              </a:rPr>
              <a:t>The metaphors the prophets drew from the land of Canaan had poignant spiritual messages. The spring rains, called the “latter rains” (Jeremiah 3:3), fall through April and May. During these rains the grass springs up in Israel as a spontaneous, green carpet over the land in such abundance and splendor that it seems it could never fail. Within a very short time the rains end, however, and the fierce summer heat turns the grass brown almost overnight. It simply seems to disappear across the barren hills. The withered, lifeless grass was the metaphor Isaiah chose to describe the wicked whose ways seem to be so attractive to the world but cannot endure long. Only those sanctified of the Lord will withstand the glory of His coming, for the wicked will be as the dried grass before a blazing fire. (Compare D&amp;C 101:24–25.) (1)</a:t>
            </a:r>
            <a:endParaRPr lang="en-US" sz="1400" dirty="0">
              <a:latin typeface="Abadi" panose="020B0604020202020204" charset="0"/>
            </a:endParaRPr>
          </a:p>
        </p:txBody>
      </p:sp>
      <p:sp>
        <p:nvSpPr>
          <p:cNvPr id="3" name="Rectangle 2"/>
          <p:cNvSpPr/>
          <p:nvPr/>
        </p:nvSpPr>
        <p:spPr>
          <a:xfrm>
            <a:off x="108857" y="2893099"/>
            <a:ext cx="5551714" cy="2062103"/>
          </a:xfrm>
          <a:prstGeom prst="rect">
            <a:avLst/>
          </a:prstGeom>
          <a:ln>
            <a:solidFill>
              <a:schemeClr val="tx1"/>
            </a:solidFill>
          </a:ln>
        </p:spPr>
        <p:txBody>
          <a:bodyPr wrap="square">
            <a:spAutoFit/>
          </a:bodyPr>
          <a:lstStyle/>
          <a:p>
            <a:pPr fontAlgn="base"/>
            <a:r>
              <a:rPr lang="en-US" sz="1600" b="1" dirty="0">
                <a:latin typeface="Abadi" panose="020B0604020202020204" charset="0"/>
              </a:rPr>
              <a:t>Waters and Sand:</a:t>
            </a:r>
          </a:p>
          <a:p>
            <a:pPr fontAlgn="base"/>
            <a:r>
              <a:rPr lang="en-US" sz="1600" dirty="0">
                <a:latin typeface="Abadi" panose="020B0604020202020204" charset="0"/>
              </a:rPr>
              <a:t>Isaiah’s poetic way of saying that God knows the world so intimately that He knows even the measure of the waters of the ocean and the dust of the earth. (See Brigham Young, in </a:t>
            </a:r>
            <a:r>
              <a:rPr lang="en-US" sz="1600" i="1" dirty="0">
                <a:latin typeface="Abadi" panose="020B0604020202020204" charset="0"/>
              </a:rPr>
              <a:t>Journal of Discourses,</a:t>
            </a:r>
            <a:r>
              <a:rPr lang="en-US" sz="1600" dirty="0">
                <a:latin typeface="Abadi" panose="020B0604020202020204" charset="0"/>
              </a:rPr>
              <a:t>7:141.)</a:t>
            </a:r>
          </a:p>
          <a:p>
            <a:pPr fontAlgn="base"/>
            <a:r>
              <a:rPr lang="en-US" sz="1600" dirty="0">
                <a:latin typeface="Abadi" panose="020B0604020202020204" charset="0"/>
              </a:rPr>
              <a:t>The other verses emphasize through the impressive use of contrasts the greatness of God and the nothingness of mortal nations and the gods they worship. (1)</a:t>
            </a:r>
          </a:p>
        </p:txBody>
      </p:sp>
      <p:sp>
        <p:nvSpPr>
          <p:cNvPr id="4" name="Rectangle 3"/>
          <p:cNvSpPr/>
          <p:nvPr/>
        </p:nvSpPr>
        <p:spPr>
          <a:xfrm>
            <a:off x="108857" y="4955202"/>
            <a:ext cx="5551714" cy="1569660"/>
          </a:xfrm>
          <a:prstGeom prst="rect">
            <a:avLst/>
          </a:prstGeom>
          <a:ln>
            <a:solidFill>
              <a:schemeClr val="tx1"/>
            </a:solidFill>
          </a:ln>
        </p:spPr>
        <p:txBody>
          <a:bodyPr wrap="square">
            <a:spAutoFit/>
          </a:bodyPr>
          <a:lstStyle/>
          <a:p>
            <a:pPr fontAlgn="base"/>
            <a:r>
              <a:rPr lang="en-US" sz="1600" b="1" dirty="0">
                <a:latin typeface="Abadi" panose="020B0604020202020204" charset="0"/>
              </a:rPr>
              <a:t>Wisdom of the Wicked Futile: </a:t>
            </a:r>
            <a:r>
              <a:rPr lang="en-US" sz="1600" dirty="0">
                <a:latin typeface="Abadi" panose="020B0604020202020204" charset="0"/>
              </a:rPr>
              <a:t>Isaiah 41</a:t>
            </a:r>
          </a:p>
          <a:p>
            <a:pPr fontAlgn="base"/>
            <a:r>
              <a:rPr lang="en-US" sz="1600" dirty="0">
                <a:latin typeface="Abadi" panose="020B0604020202020204" charset="0"/>
              </a:rPr>
              <a:t>The Lord challenged the wisest of the world to produce the smallest insight into the future (see vv. 21–23) and reminded them that their works are “nothing” (v. 24) and that in the end their values “are all vanity” and will only bring “confusion” (v. 29). (1)</a:t>
            </a:r>
          </a:p>
        </p:txBody>
      </p:sp>
      <p:sp>
        <p:nvSpPr>
          <p:cNvPr id="5" name="Rectangle 4"/>
          <p:cNvSpPr/>
          <p:nvPr/>
        </p:nvSpPr>
        <p:spPr>
          <a:xfrm>
            <a:off x="5660571" y="0"/>
            <a:ext cx="7151915" cy="1200329"/>
          </a:xfrm>
          <a:prstGeom prst="rect">
            <a:avLst/>
          </a:prstGeom>
          <a:ln>
            <a:solidFill>
              <a:schemeClr val="tx1"/>
            </a:solidFill>
          </a:ln>
        </p:spPr>
        <p:txBody>
          <a:bodyPr wrap="square">
            <a:spAutoFit/>
          </a:bodyPr>
          <a:lstStyle/>
          <a:p>
            <a:pPr fontAlgn="base"/>
            <a:r>
              <a:rPr lang="en-US" sz="1200" dirty="0">
                <a:solidFill>
                  <a:srgbClr val="333333"/>
                </a:solidFill>
                <a:latin typeface="Abadi" panose="020B0604020104020204" pitchFamily="34" charset="0"/>
              </a:rPr>
              <a:t>A. O islands... let the people... come near</a:t>
            </a:r>
          </a:p>
          <a:p>
            <a:pPr fontAlgn="base"/>
            <a:r>
              <a:rPr lang="en-US" sz="1200" dirty="0">
                <a:solidFill>
                  <a:srgbClr val="333333"/>
                </a:solidFill>
                <a:latin typeface="Abadi" panose="020B0604020104020204" pitchFamily="34" charset="0"/>
              </a:rPr>
              <a:t>   B. Who raised up the righteous man from the east? (Rhetorical question suggesting the Lord)</a:t>
            </a:r>
          </a:p>
          <a:p>
            <a:pPr fontAlgn="base"/>
            <a:r>
              <a:rPr lang="en-US" sz="1200" dirty="0">
                <a:solidFill>
                  <a:srgbClr val="333333"/>
                </a:solidFill>
                <a:latin typeface="Abadi" panose="020B0604020104020204" pitchFamily="34" charset="0"/>
              </a:rPr>
              <a:t>      C. He gave them as the dust to his sword (might and power of the man)</a:t>
            </a:r>
          </a:p>
          <a:p>
            <a:pPr fontAlgn="base"/>
            <a:r>
              <a:rPr lang="en-US" sz="1200" dirty="0">
                <a:solidFill>
                  <a:srgbClr val="333333"/>
                </a:solidFill>
                <a:latin typeface="Abadi" panose="020B0604020104020204" pitchFamily="34" charset="0"/>
              </a:rPr>
              <a:t>      C. He pursued them and passed safely (might and power repeated)</a:t>
            </a:r>
          </a:p>
          <a:p>
            <a:pPr fontAlgn="base"/>
            <a:r>
              <a:rPr lang="en-US" sz="1200" dirty="0">
                <a:solidFill>
                  <a:srgbClr val="333333"/>
                </a:solidFill>
                <a:latin typeface="Abadi" panose="020B0604020104020204" pitchFamily="34" charset="0"/>
              </a:rPr>
              <a:t>   B. Who hath wrought and done it? (Rhetorical question suggesting the Lord repeated)</a:t>
            </a:r>
          </a:p>
          <a:p>
            <a:pPr fontAlgn="base"/>
            <a:r>
              <a:rPr lang="en-US" sz="1200" dirty="0">
                <a:solidFill>
                  <a:srgbClr val="333333"/>
                </a:solidFill>
                <a:latin typeface="Abadi" panose="020B0604020104020204" pitchFamily="34" charset="0"/>
              </a:rPr>
              <a:t>A. The isles saw it... drew near, and came</a:t>
            </a:r>
            <a:endParaRPr lang="en-US" sz="1200" b="0" i="0" dirty="0">
              <a:solidFill>
                <a:srgbClr val="333333"/>
              </a:solidFill>
              <a:effectLst/>
              <a:latin typeface="Abadi" panose="020B0604020104020204" pitchFamily="34" charset="0"/>
            </a:endParaRPr>
          </a:p>
        </p:txBody>
      </p:sp>
      <p:sp>
        <p:nvSpPr>
          <p:cNvPr id="6" name="Rectangle 5"/>
          <p:cNvSpPr/>
          <p:nvPr/>
        </p:nvSpPr>
        <p:spPr>
          <a:xfrm>
            <a:off x="5660570" y="1200329"/>
            <a:ext cx="6531429" cy="5447645"/>
          </a:xfrm>
          <a:prstGeom prst="rect">
            <a:avLst/>
          </a:prstGeom>
          <a:ln>
            <a:solidFill>
              <a:schemeClr val="tx1"/>
            </a:solidFill>
          </a:ln>
        </p:spPr>
        <p:txBody>
          <a:bodyPr wrap="square">
            <a:spAutoFit/>
          </a:bodyPr>
          <a:lstStyle/>
          <a:p>
            <a:pPr fontAlgn="base"/>
            <a:r>
              <a:rPr lang="en-US" sz="1200" b="1" dirty="0">
                <a:latin typeface="Abadi" panose="020B0604020202020204" charset="0"/>
              </a:rPr>
              <a:t>Isaiah 41:10 Strengthen:</a:t>
            </a:r>
          </a:p>
          <a:p>
            <a:pPr fontAlgn="base"/>
            <a:r>
              <a:rPr lang="en-US" sz="1200" dirty="0">
                <a:latin typeface="Abadi" panose="020B0604020202020204" charset="0"/>
              </a:rPr>
              <a:t>We do not know the challenges and adversities that life will give us. But the scriptures promise us that "with God nothing shall be impossible" (Luke 1:37), and we can say with the Apostle Paul, "I can do all things through Christ which </a:t>
            </a:r>
            <a:r>
              <a:rPr lang="en-US" sz="1200" dirty="0" err="1">
                <a:latin typeface="Abadi" panose="020B0604020202020204" charset="0"/>
              </a:rPr>
              <a:t>strengtheneth</a:t>
            </a:r>
            <a:r>
              <a:rPr lang="en-US" sz="1200" dirty="0">
                <a:latin typeface="Abadi" panose="020B0604020202020204" charset="0"/>
              </a:rPr>
              <a:t> me" (Philip. 4:13).</a:t>
            </a:r>
          </a:p>
          <a:p>
            <a:pPr fontAlgn="base"/>
            <a:r>
              <a:rPr lang="en-US" sz="1200" dirty="0">
                <a:latin typeface="Abadi" panose="020B0604020202020204" charset="0"/>
              </a:rPr>
              <a:t> </a:t>
            </a:r>
          </a:p>
          <a:p>
            <a:pPr fontAlgn="base"/>
            <a:r>
              <a:rPr lang="en-US" sz="1200" dirty="0">
                <a:latin typeface="Abadi" panose="020B0604020202020204" charset="0"/>
              </a:rPr>
              <a:t>The scriptures are filled with testimonies of the strength that comes from the Savior. I always feel a lift of the heart that comes to me when I read these rejoicings of the prophets:</a:t>
            </a:r>
          </a:p>
          <a:p>
            <a:pPr fontAlgn="base"/>
            <a:r>
              <a:rPr lang="en-US" sz="1200" dirty="0">
                <a:latin typeface="Abadi" panose="020B0604020202020204" charset="0"/>
              </a:rPr>
              <a:t> </a:t>
            </a:r>
          </a:p>
          <a:p>
            <a:pPr fontAlgn="base"/>
            <a:r>
              <a:rPr lang="en-US" sz="1200" dirty="0">
                <a:latin typeface="Abadi" panose="020B0604020202020204" charset="0"/>
              </a:rPr>
              <a:t>Moses exulted, "The Lord is my strength and song, and he is become my salvation" (Ex. 15:2).</a:t>
            </a:r>
          </a:p>
          <a:p>
            <a:pPr fontAlgn="base"/>
            <a:r>
              <a:rPr lang="en-US" sz="1200" dirty="0">
                <a:latin typeface="Abadi" panose="020B0604020202020204" charset="0"/>
              </a:rPr>
              <a:t> </a:t>
            </a:r>
          </a:p>
          <a:p>
            <a:pPr fontAlgn="base"/>
            <a:r>
              <a:rPr lang="en-US" sz="1200" dirty="0">
                <a:latin typeface="Abadi" panose="020B0604020202020204" charset="0"/>
              </a:rPr>
              <a:t>David sang, "God is my strength and power: and he </a:t>
            </a:r>
            <a:r>
              <a:rPr lang="en-US" sz="1200" dirty="0" err="1">
                <a:latin typeface="Abadi" panose="020B0604020202020204" charset="0"/>
              </a:rPr>
              <a:t>maketh</a:t>
            </a:r>
            <a:r>
              <a:rPr lang="en-US" sz="1200" dirty="0">
                <a:latin typeface="Abadi" panose="020B0604020202020204" charset="0"/>
              </a:rPr>
              <a:t> my way perfect" (2 Sam. 22:33).</a:t>
            </a:r>
          </a:p>
          <a:p>
            <a:pPr fontAlgn="base"/>
            <a:r>
              <a:rPr lang="en-US" sz="1200" dirty="0">
                <a:latin typeface="Abadi" panose="020B0604020202020204" charset="0"/>
              </a:rPr>
              <a:t> </a:t>
            </a:r>
          </a:p>
          <a:p>
            <a:pPr fontAlgn="base"/>
            <a:r>
              <a:rPr lang="en-US" sz="1200" dirty="0">
                <a:latin typeface="Abadi" panose="020B0604020202020204" charset="0"/>
              </a:rPr>
              <a:t>To Isaiah, the Lord promised, "Fear thou not; for I am with thee: be not dismayed; for I am thy God: I will strengthen thee; yea, I will help thee; yea, I will uphold thee with the right hand of my righteousness" (Isa. 41:10).</a:t>
            </a:r>
          </a:p>
          <a:p>
            <a:pPr fontAlgn="base"/>
            <a:r>
              <a:rPr lang="en-US" sz="1200" dirty="0">
                <a:latin typeface="Abadi" panose="020B0604020202020204" charset="0"/>
              </a:rPr>
              <a:t> </a:t>
            </a:r>
          </a:p>
          <a:p>
            <a:pPr fontAlgn="base"/>
            <a:r>
              <a:rPr lang="en-US" sz="1200" dirty="0">
                <a:latin typeface="Abadi" panose="020B0604020202020204" charset="0"/>
              </a:rPr>
              <a:t>How can we build this kind of faith in the strength of the Savior? David had counsel for the people of his time that I repeat to you: "Seek the Lord and his strength ... continually" (1 Chr. 16:11). "Blessed is the man [or woman] whose strength is in thee. ... Go from strength to strength" (Ps. 84:5, 7).</a:t>
            </a:r>
          </a:p>
          <a:p>
            <a:pPr fontAlgn="base"/>
            <a:r>
              <a:rPr lang="en-US" sz="1200" dirty="0">
                <a:latin typeface="Abadi" panose="020B0604020202020204" charset="0"/>
              </a:rPr>
              <a:t> </a:t>
            </a:r>
          </a:p>
          <a:p>
            <a:pPr fontAlgn="base"/>
            <a:r>
              <a:rPr lang="en-US" sz="1200" dirty="0">
                <a:latin typeface="Abadi" panose="020B0604020202020204" charset="0"/>
              </a:rPr>
              <a:t>Sisters, strengthen yourselves by seeking the source of true strength-the Savior. Come unto him. He loves you. He desires your happiness and exults in your desires for righteousness. Make him your strength, your daily companion, your rod and your staff. Let him comfort you. There is no burden we need bear alone. His grace compensates for our deficiencies.</a:t>
            </a:r>
          </a:p>
          <a:p>
            <a:pPr fontAlgn="base"/>
            <a:r>
              <a:rPr lang="en-US" sz="1200" dirty="0">
                <a:latin typeface="Abadi" panose="020B0604020202020204" charset="0"/>
              </a:rPr>
              <a:t> </a:t>
            </a:r>
          </a:p>
          <a:p>
            <a:pPr fontAlgn="base"/>
            <a:r>
              <a:rPr lang="en-US" sz="1200" dirty="0">
                <a:latin typeface="Abadi" panose="020B0604020202020204" charset="0"/>
              </a:rPr>
              <a:t>Your strength will strengthen others-your children, your husband, your friends, and your sisters in the gospel. That strength will flow back from them to you when you need it. Chieko N. Okazaki ("Strength in the Savior," </a:t>
            </a:r>
            <a:r>
              <a:rPr lang="en-US" sz="1200" i="1" dirty="0">
                <a:latin typeface="Abadi" panose="020B0604020202020204" charset="0"/>
              </a:rPr>
              <a:t>Ensign</a:t>
            </a:r>
            <a:r>
              <a:rPr lang="en-US" sz="1200" dirty="0">
                <a:latin typeface="Abadi" panose="020B0604020202020204" charset="0"/>
              </a:rPr>
              <a:t>, Nov. 1993, 95-96) </a:t>
            </a:r>
          </a:p>
        </p:txBody>
      </p:sp>
    </p:spTree>
    <p:extLst>
      <p:ext uri="{BB962C8B-B14F-4D97-AF65-F5344CB8AC3E}">
        <p14:creationId xmlns:p14="http://schemas.microsoft.com/office/powerpoint/2010/main" val="11951731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483666219"/>
              </p:ext>
            </p:extLst>
          </p:nvPr>
        </p:nvGraphicFramePr>
        <p:xfrm>
          <a:off x="268585" y="375635"/>
          <a:ext cx="11699089" cy="6405880"/>
        </p:xfrm>
        <a:graphic>
          <a:graphicData uri="http://schemas.openxmlformats.org/drawingml/2006/table">
            <a:tbl>
              <a:tblPr firstRow="1" bandRow="1">
                <a:tableStyleId>{5940675A-B579-460E-94D1-54222C63F5DA}</a:tableStyleId>
              </a:tblPr>
              <a:tblGrid>
                <a:gridCol w="2092226">
                  <a:extLst>
                    <a:ext uri="{9D8B030D-6E8A-4147-A177-3AD203B41FA5}">
                      <a16:colId xmlns:a16="http://schemas.microsoft.com/office/drawing/2014/main" val="20000"/>
                    </a:ext>
                  </a:extLst>
                </a:gridCol>
                <a:gridCol w="1117730">
                  <a:extLst>
                    <a:ext uri="{9D8B030D-6E8A-4147-A177-3AD203B41FA5}">
                      <a16:colId xmlns:a16="http://schemas.microsoft.com/office/drawing/2014/main" val="20001"/>
                    </a:ext>
                  </a:extLst>
                </a:gridCol>
                <a:gridCol w="8489133">
                  <a:extLst>
                    <a:ext uri="{9D8B030D-6E8A-4147-A177-3AD203B41FA5}">
                      <a16:colId xmlns:a16="http://schemas.microsoft.com/office/drawing/2014/main" val="20002"/>
                    </a:ext>
                  </a:extLst>
                </a:gridCol>
              </a:tblGrid>
              <a:tr h="370840">
                <a:tc>
                  <a:txBody>
                    <a:bodyPr/>
                    <a:lstStyle/>
                    <a:p>
                      <a:r>
                        <a:rPr lang="en-US" sz="1200" b="1" dirty="0">
                          <a:solidFill>
                            <a:srgbClr val="333333"/>
                          </a:solidFill>
                          <a:latin typeface="Abadi" panose="020B0604020104020204" pitchFamily="34" charset="0"/>
                        </a:rPr>
                        <a:t>Israeli War of Independence/ "al-Nakba" (The Disaster)</a:t>
                      </a:r>
                      <a:endParaRPr lang="en-US" sz="1200" dirty="0">
                        <a:latin typeface="Abadi" panose="020B0604020202020204" charset="0"/>
                      </a:endParaRPr>
                    </a:p>
                  </a:txBody>
                  <a:tcPr/>
                </a:tc>
                <a:tc>
                  <a:txBody>
                    <a:bodyPr/>
                    <a:lstStyle/>
                    <a:p>
                      <a:r>
                        <a:rPr lang="en-US" sz="1200" dirty="0">
                          <a:solidFill>
                            <a:srgbClr val="333333"/>
                          </a:solidFill>
                          <a:latin typeface="Abadi" panose="020B0604020104020204" pitchFamily="34" charset="0"/>
                        </a:rPr>
                        <a:t>1948-1949</a:t>
                      </a:r>
                      <a:endParaRPr lang="en-US" sz="1200" dirty="0">
                        <a:latin typeface="Abadi" panose="020B060402020202020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333333"/>
                          </a:solidFill>
                          <a:latin typeface="Abadi" panose="020B0604020104020204" pitchFamily="34" charset="0"/>
                        </a:rPr>
                        <a:t>Upon independence, Israel was invaded by the armies of six Arab nations: Egypt, Syria, Transjordan (later Jordan), Lebanon, Iraq and Saudi Arabia. In addition, local Arab Palestinian forces also fought the Jewish Israelis.</a:t>
                      </a:r>
                    </a:p>
                    <a:p>
                      <a:endParaRPr lang="en-US" sz="1200" dirty="0">
                        <a:latin typeface="Abadi" panose="020B0604020202020204" charset="0"/>
                      </a:endParaRPr>
                    </a:p>
                  </a:txBody>
                  <a:tcPr/>
                </a:tc>
                <a:extLst>
                  <a:ext uri="{0D108BD9-81ED-4DB2-BD59-A6C34878D82A}">
                    <a16:rowId xmlns:a16="http://schemas.microsoft.com/office/drawing/2014/main" val="10000"/>
                  </a:ext>
                </a:extLst>
              </a:tr>
              <a:tr h="370840">
                <a:tc>
                  <a:txBody>
                    <a:bodyPr/>
                    <a:lstStyle/>
                    <a:p>
                      <a:r>
                        <a:rPr lang="en-US" sz="1200" b="1" i="1" dirty="0" err="1">
                          <a:solidFill>
                            <a:srgbClr val="333333"/>
                          </a:solidFill>
                          <a:latin typeface="Abadi" panose="020B0604020104020204" pitchFamily="34" charset="0"/>
                        </a:rPr>
                        <a:t>Qibya</a:t>
                      </a:r>
                      <a:r>
                        <a:rPr lang="en-US" sz="1200" b="1" i="1" dirty="0">
                          <a:solidFill>
                            <a:srgbClr val="333333"/>
                          </a:solidFill>
                          <a:latin typeface="Abadi" panose="020B0604020104020204" pitchFamily="34" charset="0"/>
                        </a:rPr>
                        <a:t> Raid </a:t>
                      </a:r>
                      <a:endParaRPr lang="en-US" sz="1200" dirty="0">
                        <a:latin typeface="Abadi" panose="020B0604020202020204" charset="0"/>
                      </a:endParaRPr>
                    </a:p>
                  </a:txBody>
                  <a:tcPr/>
                </a:tc>
                <a:tc>
                  <a:txBody>
                    <a:bodyPr/>
                    <a:lstStyle/>
                    <a:p>
                      <a:r>
                        <a:rPr lang="en-US" sz="1200" b="1" i="1" dirty="0">
                          <a:solidFill>
                            <a:srgbClr val="333333"/>
                          </a:solidFill>
                          <a:latin typeface="Abadi" panose="020B0604020104020204" pitchFamily="34" charset="0"/>
                        </a:rPr>
                        <a:t>October, 1951</a:t>
                      </a:r>
                      <a:endParaRPr lang="en-US" sz="1200" dirty="0">
                        <a:latin typeface="Abadi" panose="020B060402020202020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i="1" dirty="0">
                          <a:solidFill>
                            <a:srgbClr val="333333"/>
                          </a:solidFill>
                          <a:latin typeface="Abadi" panose="020B0604020104020204" pitchFamily="34" charset="0"/>
                        </a:rPr>
                        <a:t>Israeli troops, led by Major Ariel Sharon (Israeli Prime Minister 2001-2006) destroyed dozens of buildings in the West Bank (Jordan) town of </a:t>
                      </a:r>
                      <a:r>
                        <a:rPr lang="en-US" sz="1200" i="1" dirty="0" err="1">
                          <a:solidFill>
                            <a:srgbClr val="333333"/>
                          </a:solidFill>
                          <a:latin typeface="Abadi" panose="020B0604020104020204" pitchFamily="34" charset="0"/>
                        </a:rPr>
                        <a:t>Qibya</a:t>
                      </a:r>
                      <a:r>
                        <a:rPr lang="en-US" sz="1200" i="1" dirty="0">
                          <a:solidFill>
                            <a:srgbClr val="333333"/>
                          </a:solidFill>
                          <a:latin typeface="Abadi" panose="020B0604020104020204" pitchFamily="34" charset="0"/>
                        </a:rPr>
                        <a:t>. Civilian deaths reached 69.</a:t>
                      </a:r>
                      <a:endParaRPr lang="en-US" sz="1200" dirty="0">
                        <a:solidFill>
                          <a:srgbClr val="333333"/>
                        </a:solidFill>
                        <a:latin typeface="Abadi" panose="020B0604020104020204" pitchFamily="34" charset="0"/>
                      </a:endParaRPr>
                    </a:p>
                    <a:p>
                      <a:endParaRPr lang="en-US" sz="1200" dirty="0">
                        <a:latin typeface="Abadi" panose="020B0604020202020204" charset="0"/>
                      </a:endParaRPr>
                    </a:p>
                  </a:txBody>
                  <a:tcPr/>
                </a:tc>
                <a:extLst>
                  <a:ext uri="{0D108BD9-81ED-4DB2-BD59-A6C34878D82A}">
                    <a16:rowId xmlns:a16="http://schemas.microsoft.com/office/drawing/2014/main" val="10001"/>
                  </a:ext>
                </a:extLst>
              </a:tr>
              <a:tr h="370840">
                <a:tc>
                  <a:txBody>
                    <a:bodyPr/>
                    <a:lstStyle/>
                    <a:p>
                      <a:r>
                        <a:rPr lang="en-US" sz="1200" b="1" i="1" dirty="0">
                          <a:solidFill>
                            <a:srgbClr val="333333"/>
                          </a:solidFill>
                          <a:latin typeface="Abadi" panose="020B0604020104020204" pitchFamily="34" charset="0"/>
                        </a:rPr>
                        <a:t>Egyptian Seizure of the Israeli ship Bat </a:t>
                      </a:r>
                      <a:r>
                        <a:rPr lang="en-US" sz="1200" b="1" i="1" dirty="0" err="1">
                          <a:solidFill>
                            <a:srgbClr val="333333"/>
                          </a:solidFill>
                          <a:latin typeface="Abadi" panose="020B0604020104020204" pitchFamily="34" charset="0"/>
                        </a:rPr>
                        <a:t>Galim</a:t>
                      </a:r>
                      <a:endParaRPr lang="en-US" sz="1200" dirty="0">
                        <a:latin typeface="Abadi" panose="020B0604020202020204" charset="0"/>
                      </a:endParaRPr>
                    </a:p>
                  </a:txBody>
                  <a:tcPr/>
                </a:tc>
                <a:tc>
                  <a:txBody>
                    <a:bodyPr/>
                    <a:lstStyle/>
                    <a:p>
                      <a:r>
                        <a:rPr lang="en-US" sz="1200" b="1" i="1" dirty="0">
                          <a:solidFill>
                            <a:srgbClr val="333333"/>
                          </a:solidFill>
                          <a:latin typeface="Abadi" panose="020B0604020104020204" pitchFamily="34" charset="0"/>
                        </a:rPr>
                        <a:t>Summer, 1954</a:t>
                      </a:r>
                      <a:endParaRPr lang="en-US" sz="1200" dirty="0">
                        <a:latin typeface="Abadi" panose="020B0604020202020204" charset="0"/>
                      </a:endParaRPr>
                    </a:p>
                  </a:txBody>
                  <a:tcPr/>
                </a:tc>
                <a:tc>
                  <a:txBody>
                    <a:bodyPr/>
                    <a:lstStyle/>
                    <a:p>
                      <a:r>
                        <a:rPr lang="en-US" sz="1200" i="1" dirty="0">
                          <a:solidFill>
                            <a:srgbClr val="333333"/>
                          </a:solidFill>
                          <a:latin typeface="Abadi" panose="020B0604020104020204" pitchFamily="34" charset="0"/>
                        </a:rPr>
                        <a:t>Egypt seized the Israeli ship Bat </a:t>
                      </a:r>
                      <a:r>
                        <a:rPr lang="en-US" sz="1200" i="1" dirty="0" err="1">
                          <a:solidFill>
                            <a:srgbClr val="333333"/>
                          </a:solidFill>
                          <a:latin typeface="Abadi" panose="020B0604020104020204" pitchFamily="34" charset="0"/>
                        </a:rPr>
                        <a:t>Galim</a:t>
                      </a:r>
                      <a:r>
                        <a:rPr lang="en-US" sz="1200" i="1" dirty="0">
                          <a:solidFill>
                            <a:srgbClr val="333333"/>
                          </a:solidFill>
                          <a:latin typeface="Abadi" panose="020B0604020104020204" pitchFamily="34" charset="0"/>
                        </a:rPr>
                        <a:t> as it attempted to enter the Suez Canal. According to various international agreements, the Suez Canal is supposed to be accessible to ships of all nations. This provoked worsening tensions between Israel and Egypt</a:t>
                      </a:r>
                      <a:endParaRPr lang="en-US" sz="1200" dirty="0">
                        <a:latin typeface="Abadi" panose="020B0604020202020204" charset="0"/>
                      </a:endParaRPr>
                    </a:p>
                  </a:txBody>
                  <a:tcPr/>
                </a:tc>
                <a:extLst>
                  <a:ext uri="{0D108BD9-81ED-4DB2-BD59-A6C34878D82A}">
                    <a16:rowId xmlns:a16="http://schemas.microsoft.com/office/drawing/2014/main" val="10002"/>
                  </a:ext>
                </a:extLst>
              </a:tr>
              <a:tr h="370840">
                <a:tc>
                  <a:txBody>
                    <a:bodyPr/>
                    <a:lstStyle/>
                    <a:p>
                      <a:r>
                        <a:rPr lang="en-US" sz="1200" b="1" i="1" dirty="0">
                          <a:solidFill>
                            <a:srgbClr val="333333"/>
                          </a:solidFill>
                          <a:latin typeface="Abadi" panose="020B0604020104020204" pitchFamily="34" charset="0"/>
                        </a:rPr>
                        <a:t>Gaza Raid</a:t>
                      </a:r>
                      <a:r>
                        <a:rPr lang="en-US" sz="1200" i="1" dirty="0">
                          <a:solidFill>
                            <a:srgbClr val="333333"/>
                          </a:solidFill>
                          <a:latin typeface="Abadi" panose="020B0604020104020204" pitchFamily="34" charset="0"/>
                        </a:rPr>
                        <a:t> </a:t>
                      </a:r>
                      <a:endParaRPr lang="en-US" sz="1200" dirty="0">
                        <a:latin typeface="Abadi" panose="020B0604020202020204" charset="0"/>
                      </a:endParaRPr>
                    </a:p>
                  </a:txBody>
                  <a:tcPr/>
                </a:tc>
                <a:tc>
                  <a:txBody>
                    <a:bodyPr/>
                    <a:lstStyle/>
                    <a:p>
                      <a:r>
                        <a:rPr lang="en-US" sz="1200" b="1" i="1" dirty="0">
                          <a:solidFill>
                            <a:srgbClr val="333333"/>
                          </a:solidFill>
                          <a:latin typeface="Abadi" panose="020B0604020104020204" pitchFamily="34" charset="0"/>
                        </a:rPr>
                        <a:t>Feb. 28, 1955</a:t>
                      </a:r>
                      <a:endParaRPr lang="en-US" sz="1200" dirty="0">
                        <a:latin typeface="Abadi" panose="020B0604020202020204" charset="0"/>
                      </a:endParaRPr>
                    </a:p>
                  </a:txBody>
                  <a:tcPr/>
                </a:tc>
                <a:tc>
                  <a:txBody>
                    <a:bodyPr/>
                    <a:lstStyle/>
                    <a:p>
                      <a:pPr fontAlgn="base"/>
                      <a:r>
                        <a:rPr lang="en-US" sz="1200" i="1" dirty="0">
                          <a:solidFill>
                            <a:srgbClr val="333333"/>
                          </a:solidFill>
                          <a:latin typeface="Abadi" panose="020B0604020104020204" pitchFamily="34" charset="0"/>
                        </a:rPr>
                        <a:t>Israeli forces conducted a raid, a response to repeated guerrilla attacks and the seizure of an Israeli ship by Egypt, resulted in the deaths of 51 Egyptian soldiers and 8 Israeli troops. This raid was the largest of its kind against Arab forces since the end of the First Arab-Israeli War in 1949.</a:t>
                      </a:r>
                      <a:endParaRPr lang="en-US" sz="1200" dirty="0">
                        <a:solidFill>
                          <a:srgbClr val="333333"/>
                        </a:solidFill>
                        <a:latin typeface="Abadi" panose="020B0604020104020204" pitchFamily="34" charset="0"/>
                      </a:endParaRPr>
                    </a:p>
                  </a:txBody>
                  <a:tcPr/>
                </a:tc>
                <a:extLst>
                  <a:ext uri="{0D108BD9-81ED-4DB2-BD59-A6C34878D82A}">
                    <a16:rowId xmlns:a16="http://schemas.microsoft.com/office/drawing/2014/main" val="10003"/>
                  </a:ext>
                </a:extLst>
              </a:tr>
              <a:tr h="370840">
                <a:tc>
                  <a:txBody>
                    <a:bodyPr/>
                    <a:lstStyle/>
                    <a:p>
                      <a:r>
                        <a:rPr lang="en-US" sz="1200" b="1" dirty="0">
                          <a:solidFill>
                            <a:srgbClr val="333333"/>
                          </a:solidFill>
                          <a:latin typeface="Abadi" panose="020B0604020104020204" pitchFamily="34" charset="0"/>
                        </a:rPr>
                        <a:t>The Sinai War</a:t>
                      </a:r>
                      <a:endParaRPr lang="en-US" sz="1200" dirty="0">
                        <a:latin typeface="Abadi" panose="020B0604020202020204" charset="0"/>
                      </a:endParaRPr>
                    </a:p>
                  </a:txBody>
                  <a:tcPr/>
                </a:tc>
                <a:tc>
                  <a:txBody>
                    <a:bodyPr/>
                    <a:lstStyle/>
                    <a:p>
                      <a:r>
                        <a:rPr lang="en-US" sz="1200" dirty="0">
                          <a:solidFill>
                            <a:srgbClr val="333333"/>
                          </a:solidFill>
                          <a:latin typeface="Abadi" panose="020B0604020104020204" pitchFamily="34" charset="0"/>
                        </a:rPr>
                        <a:t>1956</a:t>
                      </a:r>
                      <a:endParaRPr lang="en-US" sz="1200" dirty="0">
                        <a:latin typeface="Abadi" panose="020B060402020202020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333333"/>
                          </a:solidFill>
                          <a:latin typeface="Abadi" panose="020B0604020104020204" pitchFamily="34" charset="0"/>
                        </a:rPr>
                        <a:t>Also known as the Suez War]--The invasion and temporary conquest of Egypt's Sinai Peninsula by Israel, while France and Great Britain seized the Suez Canal.</a:t>
                      </a:r>
                    </a:p>
                    <a:p>
                      <a:endParaRPr lang="en-US" sz="1200" dirty="0">
                        <a:latin typeface="Abadi" panose="020B0604020202020204" charset="0"/>
                      </a:endParaRPr>
                    </a:p>
                  </a:txBody>
                  <a:tcPr/>
                </a:tc>
                <a:extLst>
                  <a:ext uri="{0D108BD9-81ED-4DB2-BD59-A6C34878D82A}">
                    <a16:rowId xmlns:a16="http://schemas.microsoft.com/office/drawing/2014/main" val="10004"/>
                  </a:ext>
                </a:extLst>
              </a:tr>
              <a:tr h="370840">
                <a:tc>
                  <a:txBody>
                    <a:bodyPr/>
                    <a:lstStyle/>
                    <a:p>
                      <a:r>
                        <a:rPr lang="en-US" sz="1200" b="1" dirty="0">
                          <a:solidFill>
                            <a:srgbClr val="333333"/>
                          </a:solidFill>
                          <a:latin typeface="Abadi" panose="020B0604020104020204" pitchFamily="34" charset="0"/>
                        </a:rPr>
                        <a:t>Palestinian-Israeli Conflict</a:t>
                      </a:r>
                      <a:endParaRPr lang="en-US" sz="1200" dirty="0">
                        <a:latin typeface="Abadi" panose="020B0604020202020204" charset="0"/>
                      </a:endParaRPr>
                    </a:p>
                  </a:txBody>
                  <a:tcPr/>
                </a:tc>
                <a:tc>
                  <a:txBody>
                    <a:bodyPr/>
                    <a:lstStyle/>
                    <a:p>
                      <a:r>
                        <a:rPr lang="en-US" sz="1200" dirty="0">
                          <a:solidFill>
                            <a:srgbClr val="333333"/>
                          </a:solidFill>
                          <a:latin typeface="Abadi" panose="020B0604020104020204" pitchFamily="34" charset="0"/>
                        </a:rPr>
                        <a:t>1960-Present</a:t>
                      </a:r>
                      <a:endParaRPr lang="en-US" sz="1200" dirty="0">
                        <a:latin typeface="Abadi" panose="020B0604020202020204" charset="0"/>
                      </a:endParaRPr>
                    </a:p>
                  </a:txBody>
                  <a:tcPr/>
                </a:tc>
                <a:tc>
                  <a:txBody>
                    <a:bodyPr/>
                    <a:lstStyle/>
                    <a:p>
                      <a:endParaRPr lang="en-US" sz="1200" dirty="0">
                        <a:latin typeface="Abadi" panose="020B0604020202020204" charset="0"/>
                      </a:endParaRPr>
                    </a:p>
                  </a:txBody>
                  <a:tcPr/>
                </a:tc>
                <a:extLst>
                  <a:ext uri="{0D108BD9-81ED-4DB2-BD59-A6C34878D82A}">
                    <a16:rowId xmlns:a16="http://schemas.microsoft.com/office/drawing/2014/main" val="10005"/>
                  </a:ext>
                </a:extLst>
              </a:tr>
              <a:tr h="370840">
                <a:tc>
                  <a:txBody>
                    <a:bodyPr/>
                    <a:lstStyle/>
                    <a:p>
                      <a:r>
                        <a:rPr lang="en-US" sz="1200" b="1" i="1" dirty="0">
                          <a:solidFill>
                            <a:srgbClr val="333333"/>
                          </a:solidFill>
                          <a:latin typeface="Abadi" panose="020B0604020104020204" pitchFamily="34" charset="0"/>
                        </a:rPr>
                        <a:t>First al-Fatah (PLO) Raid</a:t>
                      </a:r>
                      <a:endParaRPr lang="en-US" sz="1200" dirty="0">
                        <a:latin typeface="Abadi" panose="020B0604020202020204" charset="0"/>
                      </a:endParaRPr>
                    </a:p>
                  </a:txBody>
                  <a:tcPr/>
                </a:tc>
                <a:tc>
                  <a:txBody>
                    <a:bodyPr/>
                    <a:lstStyle/>
                    <a:p>
                      <a:r>
                        <a:rPr lang="en-US" sz="1200" b="1" i="1" dirty="0">
                          <a:solidFill>
                            <a:srgbClr val="333333"/>
                          </a:solidFill>
                          <a:latin typeface="Abadi" panose="020B0604020104020204" pitchFamily="34" charset="0"/>
                        </a:rPr>
                        <a:t>Dec. 31, 1964</a:t>
                      </a:r>
                      <a:endParaRPr lang="en-US" sz="1200" dirty="0">
                        <a:latin typeface="Abadi" panose="020B0604020202020204" charset="0"/>
                      </a:endParaRPr>
                    </a:p>
                  </a:txBody>
                  <a:tcPr/>
                </a:tc>
                <a:tc>
                  <a:txBody>
                    <a:bodyPr/>
                    <a:lstStyle/>
                    <a:p>
                      <a:r>
                        <a:rPr lang="en-US" sz="1200" dirty="0" err="1">
                          <a:solidFill>
                            <a:srgbClr val="333333"/>
                          </a:solidFill>
                          <a:latin typeface="Abadi" panose="020B0604020104020204" pitchFamily="34" charset="0"/>
                        </a:rPr>
                        <a:t>Yassir</a:t>
                      </a:r>
                      <a:r>
                        <a:rPr lang="en-US" sz="1200" dirty="0">
                          <a:solidFill>
                            <a:srgbClr val="333333"/>
                          </a:solidFill>
                          <a:latin typeface="Abadi" panose="020B0604020104020204" pitchFamily="34" charset="0"/>
                        </a:rPr>
                        <a:t> Arafat's al-Fatah faction of the Palestine Liberation Organization conducted its first raid into Israel from Lebanon.</a:t>
                      </a:r>
                      <a:endParaRPr lang="en-US" sz="1200" dirty="0">
                        <a:latin typeface="Abadi" panose="020B0604020202020204" charset="0"/>
                      </a:endParaRPr>
                    </a:p>
                  </a:txBody>
                  <a:tcPr/>
                </a:tc>
                <a:extLst>
                  <a:ext uri="{0D108BD9-81ED-4DB2-BD59-A6C34878D82A}">
                    <a16:rowId xmlns:a16="http://schemas.microsoft.com/office/drawing/2014/main" val="10006"/>
                  </a:ext>
                </a:extLst>
              </a:tr>
              <a:tr h="370840">
                <a:tc>
                  <a:txBody>
                    <a:bodyPr/>
                    <a:lstStyle/>
                    <a:p>
                      <a:r>
                        <a:rPr lang="en-US" sz="1200" b="1" i="1" dirty="0">
                          <a:solidFill>
                            <a:srgbClr val="333333"/>
                          </a:solidFill>
                          <a:latin typeface="Abadi" panose="020B0604020104020204" pitchFamily="34" charset="0"/>
                        </a:rPr>
                        <a:t>Israeli-Syrian Border and Air Battle</a:t>
                      </a:r>
                      <a:endParaRPr lang="en-US" sz="1200" dirty="0">
                        <a:latin typeface="Abadi" panose="020B0604020202020204" charset="0"/>
                      </a:endParaRPr>
                    </a:p>
                  </a:txBody>
                  <a:tcPr/>
                </a:tc>
                <a:tc>
                  <a:txBody>
                    <a:bodyPr/>
                    <a:lstStyle/>
                    <a:p>
                      <a:r>
                        <a:rPr lang="en-US" sz="1200" b="1" i="1" dirty="0">
                          <a:solidFill>
                            <a:srgbClr val="333333"/>
                          </a:solidFill>
                          <a:latin typeface="Abadi" panose="020B0604020104020204" pitchFamily="34" charset="0"/>
                        </a:rPr>
                        <a:t>Nov. 13, 1964</a:t>
                      </a:r>
                      <a:endParaRPr lang="en-US" sz="1200" dirty="0">
                        <a:latin typeface="Abadi" panose="020B0604020202020204" charset="0"/>
                      </a:endParaRPr>
                    </a:p>
                  </a:txBody>
                  <a:tcPr/>
                </a:tc>
                <a:tc>
                  <a:txBody>
                    <a:bodyPr/>
                    <a:lstStyle/>
                    <a:p>
                      <a:endParaRPr lang="en-US" sz="1200" dirty="0">
                        <a:latin typeface="Abadi" panose="020B0604020202020204" charset="0"/>
                      </a:endParaRPr>
                    </a:p>
                  </a:txBody>
                  <a:tcPr/>
                </a:tc>
                <a:extLst>
                  <a:ext uri="{0D108BD9-81ED-4DB2-BD59-A6C34878D82A}">
                    <a16:rowId xmlns:a16="http://schemas.microsoft.com/office/drawing/2014/main" val="10007"/>
                  </a:ext>
                </a:extLst>
              </a:tr>
              <a:tr h="370840">
                <a:tc>
                  <a:txBody>
                    <a:bodyPr/>
                    <a:lstStyle/>
                    <a:p>
                      <a:r>
                        <a:rPr lang="en-US" sz="1200" b="1" i="1" dirty="0">
                          <a:solidFill>
                            <a:srgbClr val="333333"/>
                          </a:solidFill>
                          <a:latin typeface="Abadi" panose="020B0604020104020204" pitchFamily="34" charset="0"/>
                        </a:rPr>
                        <a:t>West Bank Raids</a:t>
                      </a:r>
                      <a:endParaRPr lang="en-US" sz="1200" dirty="0">
                        <a:latin typeface="Abadi" panose="020B0604020202020204" charset="0"/>
                      </a:endParaRPr>
                    </a:p>
                  </a:txBody>
                  <a:tcPr/>
                </a:tc>
                <a:tc>
                  <a:txBody>
                    <a:bodyPr/>
                    <a:lstStyle/>
                    <a:p>
                      <a:r>
                        <a:rPr lang="en-US" sz="1200" b="1" i="1" dirty="0">
                          <a:solidFill>
                            <a:srgbClr val="333333"/>
                          </a:solidFill>
                          <a:latin typeface="Abadi" panose="020B0604020104020204" pitchFamily="34" charset="0"/>
                        </a:rPr>
                        <a:t>May 1965</a:t>
                      </a:r>
                    </a:p>
                    <a:p>
                      <a:endParaRPr lang="en-US" sz="1200" dirty="0">
                        <a:latin typeface="Abadi" panose="020B060402020202020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333333"/>
                          </a:solidFill>
                          <a:latin typeface="Abadi" panose="020B0604020104020204" pitchFamily="34" charset="0"/>
                        </a:rPr>
                        <a:t>After Palestinian guerrilla raids resulting in the deaths of 6 Israelis, the Israeli military conducted raids on the West Bank towns of </a:t>
                      </a:r>
                      <a:r>
                        <a:rPr lang="en-US" sz="1200" dirty="0" err="1">
                          <a:solidFill>
                            <a:srgbClr val="333333"/>
                          </a:solidFill>
                          <a:latin typeface="Abadi" panose="020B0604020104020204" pitchFamily="34" charset="0"/>
                        </a:rPr>
                        <a:t>Qalqilya</a:t>
                      </a:r>
                      <a:r>
                        <a:rPr lang="en-US" sz="1200" dirty="0">
                          <a:solidFill>
                            <a:srgbClr val="333333"/>
                          </a:solidFill>
                          <a:latin typeface="Abadi" panose="020B0604020104020204" pitchFamily="34" charset="0"/>
                        </a:rPr>
                        <a:t>, </a:t>
                      </a:r>
                      <a:r>
                        <a:rPr lang="en-US" sz="1200" dirty="0" err="1">
                          <a:solidFill>
                            <a:srgbClr val="333333"/>
                          </a:solidFill>
                          <a:latin typeface="Abadi" panose="020B0604020104020204" pitchFamily="34" charset="0"/>
                        </a:rPr>
                        <a:t>Shuna</a:t>
                      </a:r>
                      <a:r>
                        <a:rPr lang="en-US" sz="1200" dirty="0">
                          <a:solidFill>
                            <a:srgbClr val="333333"/>
                          </a:solidFill>
                          <a:latin typeface="Abadi" panose="020B0604020104020204" pitchFamily="34" charset="0"/>
                        </a:rPr>
                        <a:t> and Jenin.</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333333"/>
                          </a:solidFill>
                          <a:latin typeface="Abadi" panose="020B0604020104020204" pitchFamily="34" charset="0"/>
                        </a:rPr>
                        <a:t>1966 Israel reported 93 incidents along its borders</a:t>
                      </a:r>
                    </a:p>
                    <a:p>
                      <a:endParaRPr lang="en-US" sz="1200" dirty="0">
                        <a:latin typeface="Abadi" panose="020B0604020202020204" charset="0"/>
                      </a:endParaRPr>
                    </a:p>
                  </a:txBody>
                  <a:tcPr/>
                </a:tc>
                <a:extLst>
                  <a:ext uri="{0D108BD9-81ED-4DB2-BD59-A6C34878D82A}">
                    <a16:rowId xmlns:a16="http://schemas.microsoft.com/office/drawing/2014/main" val="10008"/>
                  </a:ext>
                </a:extLst>
              </a:tr>
              <a:tr h="370840">
                <a:tc>
                  <a:txBody>
                    <a:bodyPr/>
                    <a:lstStyle/>
                    <a:p>
                      <a:r>
                        <a:rPr lang="en-US" sz="1200" b="1" i="1" dirty="0">
                          <a:solidFill>
                            <a:srgbClr val="333333"/>
                          </a:solidFill>
                          <a:latin typeface="Abadi" panose="020B0604020104020204" pitchFamily="34" charset="0"/>
                        </a:rPr>
                        <a:t>West Bank Raid</a:t>
                      </a:r>
                      <a:endParaRPr lang="en-US" sz="1200" dirty="0">
                        <a:latin typeface="Abadi" panose="020B0604020202020204" charset="0"/>
                      </a:endParaRPr>
                    </a:p>
                  </a:txBody>
                  <a:tcPr/>
                </a:tc>
                <a:tc>
                  <a:txBody>
                    <a:bodyPr/>
                    <a:lstStyle/>
                    <a:p>
                      <a:r>
                        <a:rPr lang="en-US" sz="1200" i="1" dirty="0">
                          <a:solidFill>
                            <a:srgbClr val="333333"/>
                          </a:solidFill>
                          <a:latin typeface="Abadi" panose="020B0604020104020204" pitchFamily="34" charset="0"/>
                        </a:rPr>
                        <a:t>April 30 1966</a:t>
                      </a:r>
                      <a:endParaRPr lang="en-US" sz="1200" dirty="0">
                        <a:latin typeface="Abadi" panose="020B060402020202020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i="1" dirty="0">
                          <a:solidFill>
                            <a:srgbClr val="333333"/>
                          </a:solidFill>
                          <a:latin typeface="Abadi" panose="020B0604020104020204" pitchFamily="34" charset="0"/>
                        </a:rPr>
                        <a:t>I</a:t>
                      </a:r>
                      <a:r>
                        <a:rPr lang="en-US" sz="1200" dirty="0">
                          <a:solidFill>
                            <a:srgbClr val="333333"/>
                          </a:solidFill>
                          <a:latin typeface="Abadi" panose="020B0604020104020204" pitchFamily="34" charset="0"/>
                        </a:rPr>
                        <a:t>sraeli forces destroyed over two dozen houses in the West Bank town of </a:t>
                      </a:r>
                      <a:r>
                        <a:rPr lang="en-US" sz="1200" dirty="0" err="1">
                          <a:solidFill>
                            <a:srgbClr val="333333"/>
                          </a:solidFill>
                          <a:latin typeface="Abadi" panose="020B0604020104020204" pitchFamily="34" charset="0"/>
                        </a:rPr>
                        <a:t>Rafat</a:t>
                      </a:r>
                      <a:r>
                        <a:rPr lang="en-US" sz="1200" dirty="0">
                          <a:solidFill>
                            <a:srgbClr val="333333"/>
                          </a:solidFill>
                          <a:latin typeface="Abadi" panose="020B0604020104020204" pitchFamily="34" charset="0"/>
                        </a:rPr>
                        <a:t>, killing 11 civilians. This attack was in response to Palestinian raids on Israel. Most of these attacks on Israel</a:t>
                      </a:r>
                    </a:p>
                    <a:p>
                      <a:endParaRPr lang="en-US" sz="1200" dirty="0">
                        <a:latin typeface="Abadi" panose="020B0604020202020204" charset="0"/>
                      </a:endParaRPr>
                    </a:p>
                  </a:txBody>
                  <a:tcPr/>
                </a:tc>
                <a:extLst>
                  <a:ext uri="{0D108BD9-81ED-4DB2-BD59-A6C34878D82A}">
                    <a16:rowId xmlns:a16="http://schemas.microsoft.com/office/drawing/2014/main" val="10009"/>
                  </a:ext>
                </a:extLst>
              </a:tr>
              <a:tr h="370840">
                <a:tc>
                  <a:txBody>
                    <a:bodyPr/>
                    <a:lstStyle/>
                    <a:p>
                      <a:r>
                        <a:rPr lang="en-US" sz="1200" b="1" i="1" dirty="0">
                          <a:solidFill>
                            <a:srgbClr val="333333"/>
                          </a:solidFill>
                          <a:latin typeface="Abadi" panose="020B0604020104020204" pitchFamily="34" charset="0"/>
                        </a:rPr>
                        <a:t>West Bank Raids</a:t>
                      </a:r>
                      <a:endParaRPr lang="en-US" sz="1200" dirty="0">
                        <a:latin typeface="Abadi" panose="020B0604020202020204" charset="0"/>
                      </a:endParaRPr>
                    </a:p>
                  </a:txBody>
                  <a:tcPr/>
                </a:tc>
                <a:tc>
                  <a:txBody>
                    <a:bodyPr/>
                    <a:lstStyle/>
                    <a:p>
                      <a:r>
                        <a:rPr lang="en-US" sz="1200" i="1" dirty="0">
                          <a:solidFill>
                            <a:srgbClr val="333333"/>
                          </a:solidFill>
                          <a:latin typeface="Abadi" panose="020B0604020104020204" pitchFamily="34" charset="0"/>
                        </a:rPr>
                        <a:t>1966</a:t>
                      </a:r>
                      <a:endParaRPr lang="en-US" sz="1200" dirty="0">
                        <a:latin typeface="Abadi" panose="020B060402020202020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333333"/>
                          </a:solidFill>
                          <a:latin typeface="Abadi" panose="020B0604020104020204" pitchFamily="34" charset="0"/>
                        </a:rPr>
                        <a:t>Israeli forces raided the Hebron area of the West Bank. These raids resulted in 8 civilian deaths and firefights with the Jordanian Army.</a:t>
                      </a:r>
                    </a:p>
                  </a:txBody>
                  <a:tcPr/>
                </a:tc>
                <a:extLst>
                  <a:ext uri="{0D108BD9-81ED-4DB2-BD59-A6C34878D82A}">
                    <a16:rowId xmlns:a16="http://schemas.microsoft.com/office/drawing/2014/main" val="10010"/>
                  </a:ext>
                </a:extLst>
              </a:tr>
            </a:tbl>
          </a:graphicData>
        </a:graphic>
      </p:graphicFrame>
      <p:sp>
        <p:nvSpPr>
          <p:cNvPr id="5" name="TextBox 4"/>
          <p:cNvSpPr txBox="1"/>
          <p:nvPr/>
        </p:nvSpPr>
        <p:spPr>
          <a:xfrm>
            <a:off x="3331676" y="-9053"/>
            <a:ext cx="5748950" cy="369332"/>
          </a:xfrm>
          <a:prstGeom prst="rect">
            <a:avLst/>
          </a:prstGeom>
          <a:noFill/>
        </p:spPr>
        <p:txBody>
          <a:bodyPr wrap="square" rtlCol="0">
            <a:spAutoFit/>
          </a:bodyPr>
          <a:lstStyle/>
          <a:p>
            <a:r>
              <a:rPr lang="en-US" dirty="0">
                <a:latin typeface="Abadi" panose="020B0604020202020204" charset="0"/>
              </a:rPr>
              <a:t>Israel and the Wars Between 1949-2009</a:t>
            </a:r>
          </a:p>
        </p:txBody>
      </p:sp>
    </p:spTree>
    <p:extLst>
      <p:ext uri="{BB962C8B-B14F-4D97-AF65-F5344CB8AC3E}">
        <p14:creationId xmlns:p14="http://schemas.microsoft.com/office/powerpoint/2010/main" val="5295474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962548268"/>
              </p:ext>
            </p:extLst>
          </p:nvPr>
        </p:nvGraphicFramePr>
        <p:xfrm>
          <a:off x="205210" y="158352"/>
          <a:ext cx="11699089" cy="6588760"/>
        </p:xfrm>
        <a:graphic>
          <a:graphicData uri="http://schemas.openxmlformats.org/drawingml/2006/table">
            <a:tbl>
              <a:tblPr firstRow="1" bandRow="1">
                <a:tableStyleId>{5940675A-B579-460E-94D1-54222C63F5DA}</a:tableStyleId>
              </a:tblPr>
              <a:tblGrid>
                <a:gridCol w="2092226">
                  <a:extLst>
                    <a:ext uri="{9D8B030D-6E8A-4147-A177-3AD203B41FA5}">
                      <a16:colId xmlns:a16="http://schemas.microsoft.com/office/drawing/2014/main" val="20000"/>
                    </a:ext>
                  </a:extLst>
                </a:gridCol>
                <a:gridCol w="1117730">
                  <a:extLst>
                    <a:ext uri="{9D8B030D-6E8A-4147-A177-3AD203B41FA5}">
                      <a16:colId xmlns:a16="http://schemas.microsoft.com/office/drawing/2014/main" val="20001"/>
                    </a:ext>
                  </a:extLst>
                </a:gridCol>
                <a:gridCol w="8489133">
                  <a:extLst>
                    <a:ext uri="{9D8B030D-6E8A-4147-A177-3AD203B41FA5}">
                      <a16:colId xmlns:a16="http://schemas.microsoft.com/office/drawing/2014/main" val="20002"/>
                    </a:ext>
                  </a:extLst>
                </a:gridCol>
              </a:tblGrid>
              <a:tr h="370840">
                <a:tc>
                  <a:txBody>
                    <a:bodyPr/>
                    <a:lstStyle/>
                    <a:p>
                      <a:r>
                        <a:rPr lang="en-US" sz="1200" b="1" i="1" dirty="0">
                          <a:solidFill>
                            <a:srgbClr val="333333"/>
                          </a:solidFill>
                          <a:latin typeface="Abadi" panose="020B0604020104020204" pitchFamily="34" charset="0"/>
                        </a:rPr>
                        <a:t>Israeli-Syrian Border Battles</a:t>
                      </a:r>
                      <a:endParaRPr lang="en-US" sz="1200" dirty="0">
                        <a:latin typeface="Abadi" panose="020B0604020202020204" charset="0"/>
                      </a:endParaRPr>
                    </a:p>
                  </a:txBody>
                  <a:tcPr/>
                </a:tc>
                <a:tc>
                  <a:txBody>
                    <a:bodyPr/>
                    <a:lstStyle/>
                    <a:p>
                      <a:r>
                        <a:rPr lang="en-US" sz="1200" i="1" dirty="0">
                          <a:solidFill>
                            <a:srgbClr val="333333"/>
                          </a:solidFill>
                          <a:latin typeface="Abadi" panose="020B0604020104020204" pitchFamily="34" charset="0"/>
                        </a:rPr>
                        <a:t>Summer, 1966</a:t>
                      </a:r>
                      <a:endParaRPr lang="en-US" sz="1200" dirty="0">
                        <a:latin typeface="Abadi" panose="020B060402020202020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333333"/>
                          </a:solidFill>
                          <a:latin typeface="Abadi" panose="020B0604020104020204" pitchFamily="34" charset="0"/>
                        </a:rPr>
                        <a:t>Continued artillery and tank duels along the Golan Heights front led to—Israeli-Syrian Air Battles</a:t>
                      </a:r>
                      <a:endParaRPr lang="en-US" sz="1200" dirty="0">
                        <a:latin typeface="Abadi" panose="020B0604020202020204" charset="0"/>
                      </a:endParaRPr>
                    </a:p>
                  </a:txBody>
                  <a:tcPr/>
                </a:tc>
                <a:extLst>
                  <a:ext uri="{0D108BD9-81ED-4DB2-BD59-A6C34878D82A}">
                    <a16:rowId xmlns:a16="http://schemas.microsoft.com/office/drawing/2014/main" val="10000"/>
                  </a:ext>
                </a:extLst>
              </a:tr>
              <a:tr h="370840">
                <a:tc>
                  <a:txBody>
                    <a:bodyPr/>
                    <a:lstStyle/>
                    <a:p>
                      <a:r>
                        <a:rPr lang="en-US" sz="1200" b="1" i="1" dirty="0">
                          <a:solidFill>
                            <a:srgbClr val="333333"/>
                          </a:solidFill>
                          <a:latin typeface="Abadi" panose="020B0604020104020204" pitchFamily="34" charset="0"/>
                        </a:rPr>
                        <a:t>Israeli-Syrian Air Battle</a:t>
                      </a:r>
                      <a:endParaRPr lang="en-US" sz="1200" dirty="0">
                        <a:latin typeface="Abadi" panose="020B0604020202020204" charset="0"/>
                      </a:endParaRPr>
                    </a:p>
                  </a:txBody>
                  <a:tcPr/>
                </a:tc>
                <a:tc>
                  <a:txBody>
                    <a:bodyPr/>
                    <a:lstStyle/>
                    <a:p>
                      <a:r>
                        <a:rPr lang="en-US" sz="1200" i="1" dirty="0">
                          <a:solidFill>
                            <a:srgbClr val="333333"/>
                          </a:solidFill>
                          <a:latin typeface="Abadi" panose="020B0604020104020204" pitchFamily="34" charset="0"/>
                        </a:rPr>
                        <a:t>July 7, 1966</a:t>
                      </a:r>
                      <a:endParaRPr lang="en-US" sz="1200" dirty="0">
                        <a:latin typeface="Abadi" panose="020B060402020202020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solidFill>
                            <a:srgbClr val="333333"/>
                          </a:solidFill>
                          <a:latin typeface="Abadi" panose="020B0604020104020204" pitchFamily="34" charset="0"/>
                        </a:rPr>
                        <a:t>Responding to the continued fighting along the border, Israeli planes attacked Syrian forces, resulting in the loss of one Syrian </a:t>
                      </a:r>
                      <a:r>
                        <a:rPr lang="en-US" sz="1200" dirty="0" err="1">
                          <a:solidFill>
                            <a:srgbClr val="333333"/>
                          </a:solidFill>
                          <a:latin typeface="Abadi" panose="020B0604020104020204" pitchFamily="34" charset="0"/>
                        </a:rPr>
                        <a:t>MiG</a:t>
                      </a:r>
                      <a:r>
                        <a:rPr lang="en-US" sz="1200" dirty="0">
                          <a:solidFill>
                            <a:srgbClr val="333333"/>
                          </a:solidFill>
                          <a:latin typeface="Abadi" panose="020B0604020104020204" pitchFamily="34" charset="0"/>
                        </a:rPr>
                        <a:t> fighter plane.</a:t>
                      </a:r>
                      <a:endParaRPr lang="en-US" sz="1200" dirty="0">
                        <a:latin typeface="Abadi" panose="020B0604020202020204" charset="0"/>
                      </a:endParaRPr>
                    </a:p>
                  </a:txBody>
                  <a:tcPr/>
                </a:tc>
                <a:extLst>
                  <a:ext uri="{0D108BD9-81ED-4DB2-BD59-A6C34878D82A}">
                    <a16:rowId xmlns:a16="http://schemas.microsoft.com/office/drawing/2014/main" val="10001"/>
                  </a:ext>
                </a:extLst>
              </a:tr>
              <a:tr h="370840">
                <a:tc>
                  <a:txBody>
                    <a:bodyPr/>
                    <a:lstStyle/>
                    <a:p>
                      <a:r>
                        <a:rPr lang="en-US" sz="1200" b="1" i="1" dirty="0">
                          <a:solidFill>
                            <a:srgbClr val="333333"/>
                          </a:solidFill>
                          <a:latin typeface="Abadi" panose="020B0604020104020204" pitchFamily="34" charset="0"/>
                        </a:rPr>
                        <a:t>Israeli-Syrian Air/Sea Battle</a:t>
                      </a:r>
                      <a:endParaRPr lang="en-US" sz="1200" dirty="0">
                        <a:latin typeface="Abadi" panose="020B0604020202020204" charset="0"/>
                      </a:endParaRPr>
                    </a:p>
                  </a:txBody>
                  <a:tcPr/>
                </a:tc>
                <a:tc>
                  <a:txBody>
                    <a:bodyPr/>
                    <a:lstStyle/>
                    <a:p>
                      <a:r>
                        <a:rPr lang="en-US" sz="1200" i="1" dirty="0">
                          <a:solidFill>
                            <a:srgbClr val="333333"/>
                          </a:solidFill>
                          <a:latin typeface="Abadi" panose="020B0604020104020204" pitchFamily="34" charset="0"/>
                        </a:rPr>
                        <a:t>Aug. 15, 1966</a:t>
                      </a:r>
                      <a:endParaRPr lang="en-US" sz="1200" dirty="0">
                        <a:latin typeface="Abadi" panose="020B0604020202020204" charset="0"/>
                      </a:endParaRPr>
                    </a:p>
                  </a:txBody>
                  <a:tcPr/>
                </a:tc>
                <a:tc>
                  <a:txBody>
                    <a:bodyPr/>
                    <a:lstStyle/>
                    <a:p>
                      <a:pPr fontAlgn="base"/>
                      <a:r>
                        <a:rPr lang="en-US" sz="1200" dirty="0">
                          <a:solidFill>
                            <a:srgbClr val="333333"/>
                          </a:solidFill>
                          <a:latin typeface="Abadi" panose="020B0604020104020204" pitchFamily="34" charset="0"/>
                        </a:rPr>
                        <a:t>After an Israeli patrol boat ran aground on the eastern shore of the Sea of Galilee (according to the 1949 cease-fire agreement, Israeli forces were not supposed to approach within 250 meters of the eastern shore, which was a Demilitarized Zone), Syrian planes attacked it. Israel responded, shooting down two </a:t>
                      </a:r>
                      <a:r>
                        <a:rPr lang="en-US" sz="1200" dirty="0" err="1">
                          <a:solidFill>
                            <a:srgbClr val="333333"/>
                          </a:solidFill>
                          <a:latin typeface="Abadi" panose="020B0604020104020204" pitchFamily="34" charset="0"/>
                        </a:rPr>
                        <a:t>MiG</a:t>
                      </a:r>
                      <a:r>
                        <a:rPr lang="en-US" sz="1200" dirty="0">
                          <a:solidFill>
                            <a:srgbClr val="333333"/>
                          </a:solidFill>
                          <a:latin typeface="Abadi" panose="020B0604020104020204" pitchFamily="34" charset="0"/>
                        </a:rPr>
                        <a:t> planes.</a:t>
                      </a:r>
                    </a:p>
                  </a:txBody>
                  <a:tcPr/>
                </a:tc>
                <a:extLst>
                  <a:ext uri="{0D108BD9-81ED-4DB2-BD59-A6C34878D82A}">
                    <a16:rowId xmlns:a16="http://schemas.microsoft.com/office/drawing/2014/main" val="10002"/>
                  </a:ext>
                </a:extLst>
              </a:tr>
              <a:tr h="370840">
                <a:tc>
                  <a:txBody>
                    <a:bodyPr/>
                    <a:lstStyle/>
                    <a:p>
                      <a:r>
                        <a:rPr lang="en-US" sz="1200" b="1" i="1" dirty="0" err="1">
                          <a:latin typeface="Abadi" panose="020B0604020202020204" charset="0"/>
                        </a:rPr>
                        <a:t>Samu</a:t>
                      </a:r>
                      <a:r>
                        <a:rPr lang="en-US" sz="1200" b="1" i="1" dirty="0"/>
                        <a:t> Raid (West Bank) </a:t>
                      </a:r>
                      <a:endParaRPr lang="en-US" sz="1200" dirty="0"/>
                    </a:p>
                  </a:txBody>
                  <a:tcPr/>
                </a:tc>
                <a:tc>
                  <a:txBody>
                    <a:bodyPr/>
                    <a:lstStyle/>
                    <a:p>
                      <a:r>
                        <a:rPr lang="en-US" sz="1200" b="1" i="1" dirty="0">
                          <a:latin typeface="Abadi" panose="020B0604020202020204" charset="0"/>
                        </a:rPr>
                        <a:t>November 13, 1966</a:t>
                      </a:r>
                      <a:endParaRPr lang="en-US" sz="1200" dirty="0"/>
                    </a:p>
                  </a:txBody>
                  <a:tcPr/>
                </a:tc>
                <a:tc>
                  <a:txBody>
                    <a:bodyPr/>
                    <a:lstStyle/>
                    <a:p>
                      <a:pPr fontAlgn="base"/>
                      <a:endParaRPr lang="en-US" sz="1200" dirty="0">
                        <a:solidFill>
                          <a:srgbClr val="333333"/>
                        </a:solidFill>
                        <a:latin typeface="Abadi" panose="020B0604020104020204" pitchFamily="34" charset="0"/>
                      </a:endParaRPr>
                    </a:p>
                  </a:txBody>
                  <a:tcPr/>
                </a:tc>
                <a:extLst>
                  <a:ext uri="{0D108BD9-81ED-4DB2-BD59-A6C34878D82A}">
                    <a16:rowId xmlns:a16="http://schemas.microsoft.com/office/drawing/2014/main" val="10003"/>
                  </a:ext>
                </a:extLst>
              </a:tr>
              <a:tr h="370840">
                <a:tc>
                  <a:txBody>
                    <a:bodyPr/>
                    <a:lstStyle/>
                    <a:p>
                      <a:r>
                        <a:rPr lang="en-US" sz="1200" b="1" dirty="0">
                          <a:latin typeface="Abadi" panose="020B0604020202020204" charset="0"/>
                        </a:rPr>
                        <a:t>The Six-Day War</a:t>
                      </a:r>
                      <a:endParaRPr lang="en-US" sz="1200" dirty="0"/>
                    </a:p>
                  </a:txBody>
                  <a:tcPr/>
                </a:tc>
                <a:tc>
                  <a:txBody>
                    <a:bodyPr/>
                    <a:lstStyle/>
                    <a:p>
                      <a:r>
                        <a:rPr lang="en-US" sz="1200" dirty="0">
                          <a:latin typeface="Abadi" panose="020B0604020202020204" charset="0"/>
                        </a:rPr>
                        <a:t>1967</a:t>
                      </a:r>
                    </a:p>
                  </a:txBody>
                  <a:tcPr/>
                </a:tc>
                <a:tc>
                  <a:txBody>
                    <a:bodyPr/>
                    <a:lstStyle/>
                    <a:p>
                      <a:pPr fontAlgn="base"/>
                      <a:r>
                        <a:rPr lang="en-US" sz="1200" dirty="0">
                          <a:latin typeface="Abadi" panose="020B0604020202020204" charset="0"/>
                        </a:rPr>
                        <a:t>In a rapid pre-emptive attack, Israel crushed the military forces of Egypt, Jordan and Syria and seized large amounts of land from each. Iraq also participated in the fighting on the Arab side.</a:t>
                      </a:r>
                    </a:p>
                    <a:p>
                      <a:endParaRPr lang="en-US" sz="1200" dirty="0"/>
                    </a:p>
                  </a:txBody>
                  <a:tcPr/>
                </a:tc>
                <a:extLst>
                  <a:ext uri="{0D108BD9-81ED-4DB2-BD59-A6C34878D82A}">
                    <a16:rowId xmlns:a16="http://schemas.microsoft.com/office/drawing/2014/main" val="10004"/>
                  </a:ext>
                </a:extLst>
              </a:tr>
              <a:tr h="370840">
                <a:tc>
                  <a:txBody>
                    <a:bodyPr/>
                    <a:lstStyle/>
                    <a:p>
                      <a:r>
                        <a:rPr lang="en-US" sz="1200" b="1" dirty="0">
                          <a:latin typeface="Abadi" panose="020B0604020202020204" charset="0"/>
                        </a:rPr>
                        <a:t>The War of Attrition</a:t>
                      </a:r>
                      <a:endParaRPr lang="en-US" sz="1200" dirty="0"/>
                    </a:p>
                  </a:txBody>
                  <a:tcPr/>
                </a:tc>
                <a:tc>
                  <a:txBody>
                    <a:bodyPr/>
                    <a:lstStyle/>
                    <a:p>
                      <a:r>
                        <a:rPr lang="en-US" sz="1200" dirty="0">
                          <a:latin typeface="Abadi" panose="020B0604020202020204" charset="0"/>
                        </a:rPr>
                        <a:t>1968-1970</a:t>
                      </a:r>
                    </a:p>
                  </a:txBody>
                  <a:tcPr/>
                </a:tc>
                <a:tc>
                  <a:txBody>
                    <a:bodyPr/>
                    <a:lstStyle/>
                    <a:p>
                      <a:r>
                        <a:rPr lang="en-US" sz="1200" dirty="0">
                          <a:latin typeface="Abadi" panose="020B0604020202020204" charset="0"/>
                        </a:rPr>
                        <a:t>The War of Attrition was a limited border war fought between Egypt and Israel in the aftermath of the Six-Day War. It was initiated by Egypt as a way to recapture the Sinai Peninsula after losing it to Israel in 1967. A cease-fire in 1970 ended the fighting, but left the borders unchanged</a:t>
                      </a:r>
                    </a:p>
                  </a:txBody>
                  <a:tcPr/>
                </a:tc>
                <a:extLst>
                  <a:ext uri="{0D108BD9-81ED-4DB2-BD59-A6C34878D82A}">
                    <a16:rowId xmlns:a16="http://schemas.microsoft.com/office/drawing/2014/main" val="10005"/>
                  </a:ext>
                </a:extLst>
              </a:tr>
              <a:tr h="370840">
                <a:tc>
                  <a:txBody>
                    <a:bodyPr/>
                    <a:lstStyle/>
                    <a:p>
                      <a:r>
                        <a:rPr lang="en-US" sz="1200" b="1" dirty="0">
                          <a:latin typeface="Abadi" panose="020B0604020202020204" charset="0"/>
                        </a:rPr>
                        <a:t>The Yom Kippur (Ramadan) War</a:t>
                      </a:r>
                      <a:endParaRPr lang="en-US" sz="1200" dirty="0"/>
                    </a:p>
                  </a:txBody>
                  <a:tcPr/>
                </a:tc>
                <a:tc>
                  <a:txBody>
                    <a:bodyPr/>
                    <a:lstStyle/>
                    <a:p>
                      <a:r>
                        <a:rPr lang="en-US" sz="1200" dirty="0">
                          <a:latin typeface="Abadi" panose="020B0604020202020204" charset="0"/>
                        </a:rPr>
                        <a:t>1973</a:t>
                      </a:r>
                    </a:p>
                  </a:txBody>
                  <a:tcPr/>
                </a:tc>
                <a:tc>
                  <a:txBody>
                    <a:bodyPr/>
                    <a:lstStyle/>
                    <a:p>
                      <a:pPr fontAlgn="base"/>
                      <a:r>
                        <a:rPr lang="en-US" sz="1200" dirty="0">
                          <a:latin typeface="Abadi" panose="020B0604020202020204" charset="0"/>
                        </a:rPr>
                        <a:t>In a surprise attack launched on the Jewish Yom Kippur holiday (the dates also fell on the Muslim Ramadan holiday), Egypt and Syria attacked Israel. Despite aid from Iraq, the Arab forces failed to defeat Israel.</a:t>
                      </a:r>
                    </a:p>
                  </a:txBody>
                  <a:tcPr/>
                </a:tc>
                <a:extLst>
                  <a:ext uri="{0D108BD9-81ED-4DB2-BD59-A6C34878D82A}">
                    <a16:rowId xmlns:a16="http://schemas.microsoft.com/office/drawing/2014/main" val="10006"/>
                  </a:ext>
                </a:extLst>
              </a:tr>
              <a:tr h="370840">
                <a:tc>
                  <a:txBody>
                    <a:bodyPr/>
                    <a:lstStyle/>
                    <a:p>
                      <a:r>
                        <a:rPr lang="en-US" sz="1200" b="1" dirty="0">
                          <a:latin typeface="Abadi" panose="020B0604020202020204" charset="0"/>
                        </a:rPr>
                        <a:t>Israeli Invasion of Lebanon</a:t>
                      </a:r>
                      <a:endParaRPr lang="en-US" sz="1200" dirty="0"/>
                    </a:p>
                  </a:txBody>
                  <a:tcPr/>
                </a:tc>
                <a:tc>
                  <a:txBody>
                    <a:bodyPr/>
                    <a:lstStyle/>
                    <a:p>
                      <a:r>
                        <a:rPr lang="en-US" sz="1200" dirty="0">
                          <a:latin typeface="Abadi" panose="020B0604020202020204" charset="0"/>
                        </a:rPr>
                        <a:t>1978</a:t>
                      </a:r>
                    </a:p>
                  </a:txBody>
                  <a:tcPr/>
                </a:tc>
                <a:tc>
                  <a:txBody>
                    <a:bodyPr/>
                    <a:lstStyle/>
                    <a:p>
                      <a:r>
                        <a:rPr lang="en-US" sz="1200" dirty="0">
                          <a:latin typeface="Abadi" panose="020B0604020202020204" charset="0"/>
                        </a:rPr>
                        <a:t>Operation </a:t>
                      </a:r>
                      <a:r>
                        <a:rPr lang="en-US" sz="1200" dirty="0" err="1"/>
                        <a:t>Litani</a:t>
                      </a:r>
                      <a:r>
                        <a:rPr lang="en-US" sz="1200" dirty="0"/>
                        <a:t> was the official name of Israel's 1978 invasion of Lebanon up to the </a:t>
                      </a:r>
                      <a:r>
                        <a:rPr lang="en-US" sz="1200" dirty="0" err="1"/>
                        <a:t>Litani</a:t>
                      </a:r>
                      <a:r>
                        <a:rPr lang="en-US" sz="1200" dirty="0"/>
                        <a:t> river. The invasion was a military success, as the Israeli military expelled the PLO from Southern Lebanon, where they had created a de facto state within a state. An international outcry over the invasion forced a partial Israeli retreat and the creation of a United Nations patrolled buffer zone between the Arab guerrillas and the Israeli military</a:t>
                      </a:r>
                    </a:p>
                  </a:txBody>
                  <a:tcPr/>
                </a:tc>
                <a:extLst>
                  <a:ext uri="{0D108BD9-81ED-4DB2-BD59-A6C34878D82A}">
                    <a16:rowId xmlns:a16="http://schemas.microsoft.com/office/drawing/2014/main" val="10007"/>
                  </a:ext>
                </a:extLst>
              </a:tr>
              <a:tr h="370840">
                <a:tc>
                  <a:txBody>
                    <a:bodyPr/>
                    <a:lstStyle/>
                    <a:p>
                      <a:r>
                        <a:rPr lang="en-US" sz="1200" b="1" dirty="0">
                          <a:latin typeface="Abadi" panose="020B0604020202020204" charset="0"/>
                        </a:rPr>
                        <a:t>The </a:t>
                      </a:r>
                      <a:r>
                        <a:rPr lang="en-US" sz="1200" b="1" dirty="0" err="1"/>
                        <a:t>Osirak</a:t>
                      </a:r>
                      <a:r>
                        <a:rPr lang="en-US" sz="1200" b="1" dirty="0"/>
                        <a:t> Raid</a:t>
                      </a:r>
                      <a:endParaRPr lang="en-US" sz="1200" dirty="0"/>
                    </a:p>
                  </a:txBody>
                  <a:tcPr/>
                </a:tc>
                <a:tc>
                  <a:txBody>
                    <a:bodyPr/>
                    <a:lstStyle/>
                    <a:p>
                      <a:r>
                        <a:rPr lang="en-US" sz="1200" dirty="0">
                          <a:latin typeface="Abadi" panose="020B0604020202020204" charset="0"/>
                        </a:rPr>
                        <a:t>1981</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latin typeface="Abadi" panose="020B0604020202020204" charset="0"/>
                        </a:rPr>
                        <a:t>An Israeli air attack on Iraq's </a:t>
                      </a:r>
                      <a:r>
                        <a:rPr lang="en-US" sz="1200" dirty="0" err="1"/>
                        <a:t>Osirak</a:t>
                      </a:r>
                      <a:r>
                        <a:rPr lang="en-US" sz="1200" dirty="0"/>
                        <a:t> nuclear reactor</a:t>
                      </a:r>
                    </a:p>
                  </a:txBody>
                  <a:tcPr/>
                </a:tc>
                <a:extLst>
                  <a:ext uri="{0D108BD9-81ED-4DB2-BD59-A6C34878D82A}">
                    <a16:rowId xmlns:a16="http://schemas.microsoft.com/office/drawing/2014/main" val="10008"/>
                  </a:ext>
                </a:extLst>
              </a:tr>
              <a:tr h="370840">
                <a:tc>
                  <a:txBody>
                    <a:bodyPr/>
                    <a:lstStyle/>
                    <a:p>
                      <a:r>
                        <a:rPr lang="en-US" sz="1200" b="1" dirty="0">
                          <a:latin typeface="Abadi" panose="020B0604020202020204" charset="0"/>
                        </a:rPr>
                        <a:t>The Israeli Invasion of Lebanon</a:t>
                      </a:r>
                      <a:endParaRPr lang="en-US" sz="1200" dirty="0"/>
                    </a:p>
                  </a:txBody>
                  <a:tcPr/>
                </a:tc>
                <a:tc>
                  <a:txBody>
                    <a:bodyPr/>
                    <a:lstStyle/>
                    <a:p>
                      <a:r>
                        <a:rPr lang="en-US" sz="1200" dirty="0">
                          <a:latin typeface="Abadi" panose="020B0604020202020204" charset="0"/>
                        </a:rPr>
                        <a:t>1982-1984</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latin typeface="Abadi" panose="020B0604020202020204" charset="0"/>
                        </a:rPr>
                        <a:t>In response to repeated guerrilla attacks by the PLO, which were launched from South Lebanon, Israel invaded with the intent of destroying Arafat's forces. Syria, which maintained a large army in Lebanon, fought Israel and suffered an embarrassing defeat</a:t>
                      </a:r>
                    </a:p>
                  </a:txBody>
                  <a:tcPr/>
                </a:tc>
                <a:extLst>
                  <a:ext uri="{0D108BD9-81ED-4DB2-BD59-A6C34878D82A}">
                    <a16:rowId xmlns:a16="http://schemas.microsoft.com/office/drawing/2014/main" val="10009"/>
                  </a:ext>
                </a:extLst>
              </a:tr>
              <a:tr h="370840">
                <a:tc>
                  <a:txBody>
                    <a:bodyPr/>
                    <a:lstStyle/>
                    <a:p>
                      <a:r>
                        <a:rPr lang="en-US" sz="1200" b="1" dirty="0">
                          <a:latin typeface="Abadi" panose="020B0604020202020204" charset="0"/>
                        </a:rPr>
                        <a:t>The Israeli Occupation of South Lebanon</a:t>
                      </a:r>
                      <a:endParaRPr lang="en-US" sz="1200" dirty="0"/>
                    </a:p>
                  </a:txBody>
                  <a:tcPr/>
                </a:tc>
                <a:tc>
                  <a:txBody>
                    <a:bodyPr/>
                    <a:lstStyle/>
                    <a:p>
                      <a:r>
                        <a:rPr lang="en-US" sz="1200" dirty="0">
                          <a:latin typeface="Abadi" panose="020B0604020202020204" charset="0"/>
                        </a:rPr>
                        <a:t>1984-2000</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latin typeface="Abadi" panose="020B0604020202020204" charset="0"/>
                        </a:rPr>
                        <a:t>)--As they withdrew from most of Lebanon seized in the 1982 invasion, Israel held onto a large part of Southern Lebanon with the aid of the "South Lebanon Army (SLA)," a militia set up and supported by Israel. This occupation was opposed by the PLO and other Palestinian groups as an extension of their long-running conflict with Israel. Also, other militia armies (mostly Lebanese Muslim groups), such as Hezbollah (supported by Iran and Syria), stepped up attacks on the Israeli-occupied region as well as on settlements and military targets in northern Israel. In 2000, Israel withdrew from Lebanon and the SLA disbanded</a:t>
                      </a:r>
                      <a:endParaRPr lang="en-US" sz="1200" dirty="0">
                        <a:solidFill>
                          <a:srgbClr val="333333"/>
                        </a:solidFill>
                        <a:latin typeface="Abadi" panose="020B0604020104020204" pitchFamily="34" charset="0"/>
                      </a:endParaRPr>
                    </a:p>
                  </a:txBody>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15380036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822384171"/>
              </p:ext>
            </p:extLst>
          </p:nvPr>
        </p:nvGraphicFramePr>
        <p:xfrm>
          <a:off x="205210" y="156106"/>
          <a:ext cx="11699089" cy="3850640"/>
        </p:xfrm>
        <a:graphic>
          <a:graphicData uri="http://schemas.openxmlformats.org/drawingml/2006/table">
            <a:tbl>
              <a:tblPr firstRow="1" bandRow="1">
                <a:tableStyleId>{5940675A-B579-460E-94D1-54222C63F5DA}</a:tableStyleId>
              </a:tblPr>
              <a:tblGrid>
                <a:gridCol w="2092226">
                  <a:extLst>
                    <a:ext uri="{9D8B030D-6E8A-4147-A177-3AD203B41FA5}">
                      <a16:colId xmlns:a16="http://schemas.microsoft.com/office/drawing/2014/main" val="20000"/>
                    </a:ext>
                  </a:extLst>
                </a:gridCol>
                <a:gridCol w="1117730">
                  <a:extLst>
                    <a:ext uri="{9D8B030D-6E8A-4147-A177-3AD203B41FA5}">
                      <a16:colId xmlns:a16="http://schemas.microsoft.com/office/drawing/2014/main" val="20001"/>
                    </a:ext>
                  </a:extLst>
                </a:gridCol>
                <a:gridCol w="8489133">
                  <a:extLst>
                    <a:ext uri="{9D8B030D-6E8A-4147-A177-3AD203B41FA5}">
                      <a16:colId xmlns:a16="http://schemas.microsoft.com/office/drawing/2014/main" val="20002"/>
                    </a:ext>
                  </a:extLst>
                </a:gridCol>
              </a:tblGrid>
              <a:tr h="370840">
                <a:tc>
                  <a:txBody>
                    <a:bodyPr/>
                    <a:lstStyle/>
                    <a:p>
                      <a:r>
                        <a:rPr lang="en-US" sz="1200" b="1" dirty="0">
                          <a:latin typeface="Abadi" panose="020B0604020202020204" charset="0"/>
                        </a:rPr>
                        <a:t>The First Intifada </a:t>
                      </a:r>
                      <a:endParaRPr lang="en-US" sz="1200" dirty="0"/>
                    </a:p>
                  </a:txBody>
                  <a:tcPr/>
                </a:tc>
                <a:tc>
                  <a:txBody>
                    <a:bodyPr/>
                    <a:lstStyle/>
                    <a:p>
                      <a:r>
                        <a:rPr lang="en-US" sz="1200" b="1" i="0" kern="1200" dirty="0">
                          <a:solidFill>
                            <a:schemeClr val="tx1"/>
                          </a:solidFill>
                          <a:effectLst/>
                          <a:latin typeface="Abadi" panose="020B0604020202020204" charset="0"/>
                          <a:ea typeface="+mn-ea"/>
                          <a:cs typeface="+mn-cs"/>
                        </a:rPr>
                        <a:t>1987-1993</a:t>
                      </a:r>
                      <a:endParaRPr lang="en-US"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a:latin typeface="Abadi" panose="020B0604020202020204" charset="0"/>
                        </a:rPr>
                        <a:t>Urban uprising against Israeli rule in the West Bank and Gaza. The Oslo Peace Accords end the Intifada and lead to the formation of the Palestinian Authority with PLO Chief Yasser Arafat as the official leader of the </a:t>
                      </a:r>
                      <a:r>
                        <a:rPr lang="en-US" sz="1200" dirty="0" err="1"/>
                        <a:t>Palestininans</a:t>
                      </a:r>
                      <a:endParaRPr lang="en-US" sz="1200" dirty="0"/>
                    </a:p>
                  </a:txBody>
                  <a:tcPr/>
                </a:tc>
                <a:extLst>
                  <a:ext uri="{0D108BD9-81ED-4DB2-BD59-A6C34878D82A}">
                    <a16:rowId xmlns:a16="http://schemas.microsoft.com/office/drawing/2014/main" val="10000"/>
                  </a:ext>
                </a:extLst>
              </a:tr>
              <a:tr h="370840">
                <a:tc>
                  <a:txBody>
                    <a:bodyPr/>
                    <a:lstStyle/>
                    <a:p>
                      <a:r>
                        <a:rPr lang="en-US" sz="1200" b="1" dirty="0">
                          <a:solidFill>
                            <a:srgbClr val="333333"/>
                          </a:solidFill>
                          <a:latin typeface="Abadi" panose="020B0604020104020204" pitchFamily="34" charset="0"/>
                        </a:rPr>
                        <a:t>The Second Persian Gulf War</a:t>
                      </a:r>
                      <a:endParaRPr lang="en-US" sz="1200" dirty="0">
                        <a:latin typeface="Abadi" panose="020B0604020202020204" charset="0"/>
                      </a:endParaRPr>
                    </a:p>
                  </a:txBody>
                  <a:tcPr/>
                </a:tc>
                <a:tc>
                  <a:txBody>
                    <a:bodyPr/>
                    <a:lstStyle/>
                    <a:p>
                      <a:r>
                        <a:rPr lang="en-US" sz="1200" dirty="0">
                          <a:solidFill>
                            <a:srgbClr val="333333"/>
                          </a:solidFill>
                          <a:latin typeface="Abadi" panose="020B0604020104020204" pitchFamily="34" charset="0"/>
                        </a:rPr>
                        <a:t>1991</a:t>
                      </a:r>
                      <a:endParaRPr lang="en-US" sz="1200" dirty="0">
                        <a:latin typeface="Abadi" panose="020B0604020202020204" charset="0"/>
                      </a:endParaRPr>
                    </a:p>
                  </a:txBody>
                  <a:tcPr/>
                </a:tc>
                <a:tc>
                  <a:txBody>
                    <a:bodyPr/>
                    <a:lstStyle/>
                    <a:p>
                      <a:pPr fontAlgn="base"/>
                      <a:r>
                        <a:rPr lang="en-US" sz="1200" dirty="0">
                          <a:solidFill>
                            <a:srgbClr val="333333"/>
                          </a:solidFill>
                          <a:latin typeface="Abadi" panose="020B0604020104020204" pitchFamily="34" charset="0"/>
                        </a:rPr>
                        <a:t>While Israel took no offensive action in this war, Iraq did launch Scud missiles which struck Israel and almost caused Israel's intervention in the Gulf War.</a:t>
                      </a:r>
                    </a:p>
                  </a:txBody>
                  <a:tcPr/>
                </a:tc>
                <a:extLst>
                  <a:ext uri="{0D108BD9-81ED-4DB2-BD59-A6C34878D82A}">
                    <a16:rowId xmlns:a16="http://schemas.microsoft.com/office/drawing/2014/main" val="10001"/>
                  </a:ext>
                </a:extLst>
              </a:tr>
              <a:tr h="370840">
                <a:tc>
                  <a:txBody>
                    <a:bodyPr/>
                    <a:lstStyle/>
                    <a:p>
                      <a:r>
                        <a:rPr lang="en-US" sz="1200" b="1" dirty="0">
                          <a:solidFill>
                            <a:srgbClr val="333333"/>
                          </a:solidFill>
                          <a:latin typeface="Abadi" panose="020B0604020104020204" pitchFamily="34" charset="0"/>
                        </a:rPr>
                        <a:t>The "Al-Aqsa" Intifada</a:t>
                      </a:r>
                      <a:r>
                        <a:rPr lang="en-US" sz="1200" dirty="0">
                          <a:solidFill>
                            <a:srgbClr val="333333"/>
                          </a:solidFill>
                          <a:latin typeface="Abadi" panose="020B0604020104020204" pitchFamily="34" charset="0"/>
                        </a:rPr>
                        <a:t>-</a:t>
                      </a:r>
                      <a:endParaRPr lang="en-US" sz="1200" dirty="0">
                        <a:latin typeface="Abadi" panose="020B0604020202020204" charset="0"/>
                      </a:endParaRPr>
                    </a:p>
                  </a:txBody>
                  <a:tcPr/>
                </a:tc>
                <a:tc>
                  <a:txBody>
                    <a:bodyPr/>
                    <a:lstStyle/>
                    <a:p>
                      <a:r>
                        <a:rPr lang="en-US" sz="1200" i="1" dirty="0">
                          <a:solidFill>
                            <a:srgbClr val="333333"/>
                          </a:solidFill>
                          <a:latin typeface="Abadi" panose="020B0604020104020204" pitchFamily="34" charset="0"/>
                        </a:rPr>
                        <a:t>Sept. 2000-Sept. 2007</a:t>
                      </a:r>
                      <a:endParaRPr lang="en-US" sz="1200" dirty="0">
                        <a:latin typeface="Abadi" panose="020B0604020202020204" charset="0"/>
                      </a:endParaRPr>
                    </a:p>
                  </a:txBody>
                  <a:tcPr/>
                </a:tc>
                <a:tc>
                  <a:txBody>
                    <a:bodyPr/>
                    <a:lstStyle/>
                    <a:p>
                      <a:pPr fontAlgn="base"/>
                      <a:r>
                        <a:rPr lang="en-US" sz="1200" dirty="0">
                          <a:solidFill>
                            <a:srgbClr val="333333"/>
                          </a:solidFill>
                          <a:latin typeface="Abadi" panose="020B0604020104020204" pitchFamily="34" charset="0"/>
                        </a:rPr>
                        <a:t>Urban guerrilla/commando war waged between Israel and various Palestinian groups, including Hamas. Between September, 2000 and, September, 2007: 4,453 Palestinians and 1,114 Israelis have been killed due to the escalating violence.</a:t>
                      </a:r>
                    </a:p>
                  </a:txBody>
                  <a:tcPr/>
                </a:tc>
                <a:extLst>
                  <a:ext uri="{0D108BD9-81ED-4DB2-BD59-A6C34878D82A}">
                    <a16:rowId xmlns:a16="http://schemas.microsoft.com/office/drawing/2014/main" val="10002"/>
                  </a:ext>
                </a:extLst>
              </a:tr>
              <a:tr h="370840">
                <a:tc>
                  <a:txBody>
                    <a:bodyPr/>
                    <a:lstStyle/>
                    <a:p>
                      <a:r>
                        <a:rPr lang="en-US" sz="1200" b="1" i="1" dirty="0">
                          <a:solidFill>
                            <a:srgbClr val="333333"/>
                          </a:solidFill>
                          <a:latin typeface="Abadi" panose="020B0604020104020204" pitchFamily="34" charset="0"/>
                        </a:rPr>
                        <a:t>Israeli Air Strike on Syria</a:t>
                      </a:r>
                      <a:endParaRPr lang="en-US" sz="1200" dirty="0">
                        <a:latin typeface="Abadi" panose="020B0604020202020204" charset="0"/>
                      </a:endParaRPr>
                    </a:p>
                  </a:txBody>
                  <a:tcPr/>
                </a:tc>
                <a:tc>
                  <a:txBody>
                    <a:bodyPr/>
                    <a:lstStyle/>
                    <a:p>
                      <a:r>
                        <a:rPr lang="en-US" sz="1200" i="1" dirty="0">
                          <a:solidFill>
                            <a:srgbClr val="333333"/>
                          </a:solidFill>
                          <a:latin typeface="Abadi" panose="020B0604020104020204" pitchFamily="34" charset="0"/>
                        </a:rPr>
                        <a:t>October, 2003</a:t>
                      </a:r>
                      <a:endParaRPr lang="en-US" sz="1200" dirty="0">
                        <a:latin typeface="Abadi" panose="020B0604020202020204" charset="0"/>
                      </a:endParaRPr>
                    </a:p>
                  </a:txBody>
                  <a:tcPr/>
                </a:tc>
                <a:tc>
                  <a:txBody>
                    <a:bodyPr/>
                    <a:lstStyle/>
                    <a:p>
                      <a:pPr fontAlgn="base"/>
                      <a:r>
                        <a:rPr lang="en-US" sz="1200" dirty="0">
                          <a:solidFill>
                            <a:srgbClr val="333333"/>
                          </a:solidFill>
                          <a:latin typeface="Abadi" panose="020B0604020104020204" pitchFamily="34" charset="0"/>
                        </a:rPr>
                        <a:t>Israeli warplanes hit the Syrian village of Ain al-</a:t>
                      </a:r>
                      <a:r>
                        <a:rPr lang="en-US" sz="1200" dirty="0" err="1">
                          <a:solidFill>
                            <a:srgbClr val="333333"/>
                          </a:solidFill>
                          <a:latin typeface="Abadi" panose="020B0604020104020204" pitchFamily="34" charset="0"/>
                        </a:rPr>
                        <a:t>Saheb</a:t>
                      </a:r>
                      <a:r>
                        <a:rPr lang="en-US" sz="1200" dirty="0">
                          <a:solidFill>
                            <a:srgbClr val="333333"/>
                          </a:solidFill>
                          <a:latin typeface="Abadi" panose="020B0604020104020204" pitchFamily="34" charset="0"/>
                        </a:rPr>
                        <a:t>, near Damascus</a:t>
                      </a:r>
                    </a:p>
                  </a:txBody>
                  <a:tcPr/>
                </a:tc>
                <a:extLst>
                  <a:ext uri="{0D108BD9-81ED-4DB2-BD59-A6C34878D82A}">
                    <a16:rowId xmlns:a16="http://schemas.microsoft.com/office/drawing/2014/main" val="10003"/>
                  </a:ext>
                </a:extLst>
              </a:tr>
              <a:tr h="370840">
                <a:tc>
                  <a:txBody>
                    <a:bodyPr/>
                    <a:lstStyle/>
                    <a:p>
                      <a:r>
                        <a:rPr lang="en-US" sz="1200" b="1" dirty="0">
                          <a:solidFill>
                            <a:srgbClr val="333333"/>
                          </a:solidFill>
                          <a:latin typeface="Abadi" panose="020B0604020104020204" pitchFamily="34" charset="0"/>
                        </a:rPr>
                        <a:t>The Israeli-Hezbollah War (also known in Israel as "The Second Lebanon War)</a:t>
                      </a:r>
                      <a:endParaRPr lang="en-US" sz="1200" dirty="0">
                        <a:latin typeface="Abadi" panose="020B0604020202020204" charset="0"/>
                      </a:endParaRPr>
                    </a:p>
                  </a:txBody>
                  <a:tcPr/>
                </a:tc>
                <a:tc>
                  <a:txBody>
                    <a:bodyPr/>
                    <a:lstStyle/>
                    <a:p>
                      <a:r>
                        <a:rPr lang="en-US" sz="1200" dirty="0">
                          <a:solidFill>
                            <a:srgbClr val="333333"/>
                          </a:solidFill>
                          <a:latin typeface="Abadi" panose="020B0604020104020204" pitchFamily="34" charset="0"/>
                        </a:rPr>
                        <a:t>2006</a:t>
                      </a:r>
                      <a:endParaRPr lang="en-US" sz="1200" dirty="0">
                        <a:latin typeface="Abadi" panose="020B0604020202020204" charset="0"/>
                      </a:endParaRPr>
                    </a:p>
                  </a:txBody>
                  <a:tcPr/>
                </a:tc>
                <a:tc>
                  <a:txBody>
                    <a:bodyPr/>
                    <a:lstStyle/>
                    <a:p>
                      <a:pPr fontAlgn="base"/>
                      <a:r>
                        <a:rPr lang="en-US" sz="1200" dirty="0">
                          <a:solidFill>
                            <a:srgbClr val="333333"/>
                          </a:solidFill>
                          <a:latin typeface="Abadi" panose="020B0604020104020204" pitchFamily="34" charset="0"/>
                        </a:rPr>
                        <a:t>In response to repeated guerrilla attacks by the </a:t>
                      </a:r>
                      <a:r>
                        <a:rPr lang="en-US" sz="1200" dirty="0" err="1">
                          <a:solidFill>
                            <a:srgbClr val="333333"/>
                          </a:solidFill>
                          <a:latin typeface="Abadi" panose="020B0604020104020204" pitchFamily="34" charset="0"/>
                        </a:rPr>
                        <a:t>the</a:t>
                      </a:r>
                      <a:r>
                        <a:rPr lang="en-US" sz="1200" dirty="0">
                          <a:solidFill>
                            <a:srgbClr val="333333"/>
                          </a:solidFill>
                          <a:latin typeface="Abadi" panose="020B0604020104020204" pitchFamily="34" charset="0"/>
                        </a:rPr>
                        <a:t> Shiite Lebanese militia Hezbollah, Israel invaded southern Lebanon, set up a naval blockade, and launched a powerful bombing campaign in order to win the release of two captured Israeli soldiers.</a:t>
                      </a:r>
                    </a:p>
                    <a:p>
                      <a:endParaRPr lang="en-US" sz="1200" dirty="0">
                        <a:latin typeface="Abadi" panose="020B0604020202020204" charset="0"/>
                      </a:endParaRPr>
                    </a:p>
                  </a:txBody>
                  <a:tcPr/>
                </a:tc>
                <a:extLst>
                  <a:ext uri="{0D108BD9-81ED-4DB2-BD59-A6C34878D82A}">
                    <a16:rowId xmlns:a16="http://schemas.microsoft.com/office/drawing/2014/main" val="10004"/>
                  </a:ext>
                </a:extLst>
              </a:tr>
              <a:tr h="370840">
                <a:tc>
                  <a:txBody>
                    <a:bodyPr/>
                    <a:lstStyle/>
                    <a:p>
                      <a:r>
                        <a:rPr lang="en-US" sz="1200" b="1" i="1" dirty="0">
                          <a:solidFill>
                            <a:srgbClr val="333333"/>
                          </a:solidFill>
                          <a:latin typeface="Abadi" panose="020B0604020104020204" pitchFamily="34" charset="0"/>
                        </a:rPr>
                        <a:t>Israeli Air Strike on Syria</a:t>
                      </a:r>
                      <a:endParaRPr lang="en-US" sz="1200" dirty="0">
                        <a:latin typeface="Abadi" panose="020B0604020202020204" charset="0"/>
                      </a:endParaRPr>
                    </a:p>
                  </a:txBody>
                  <a:tcPr/>
                </a:tc>
                <a:tc>
                  <a:txBody>
                    <a:bodyPr/>
                    <a:lstStyle/>
                    <a:p>
                      <a:r>
                        <a:rPr lang="en-US" sz="1200" i="1" dirty="0">
                          <a:solidFill>
                            <a:srgbClr val="333333"/>
                          </a:solidFill>
                          <a:latin typeface="Abadi" panose="020B0604020104020204" pitchFamily="34" charset="0"/>
                        </a:rPr>
                        <a:t>Sept. 6, 2007</a:t>
                      </a:r>
                      <a:endParaRPr lang="en-US" sz="1200" dirty="0">
                        <a:latin typeface="Abadi" panose="020B0604020202020204" charset="0"/>
                      </a:endParaRPr>
                    </a:p>
                  </a:txBody>
                  <a:tcPr/>
                </a:tc>
                <a:tc>
                  <a:txBody>
                    <a:bodyPr/>
                    <a:lstStyle/>
                    <a:p>
                      <a:pPr fontAlgn="base"/>
                      <a:r>
                        <a:rPr lang="en-US" sz="1200" dirty="0">
                          <a:solidFill>
                            <a:srgbClr val="333333"/>
                          </a:solidFill>
                          <a:latin typeface="Abadi" panose="020B0604020104020204" pitchFamily="34" charset="0"/>
                        </a:rPr>
                        <a:t>Israeli warplanes overflew northern Syria, dropping ordnance on a (publicly) unknown target. According to both the New York Times and ABC News, the target was a nuclear facility being built with North Korean aid and assistance. See War and Conflict Journal's article on this attack.</a:t>
                      </a:r>
                    </a:p>
                  </a:txBody>
                  <a:tcPr/>
                </a:tc>
                <a:extLst>
                  <a:ext uri="{0D108BD9-81ED-4DB2-BD59-A6C34878D82A}">
                    <a16:rowId xmlns:a16="http://schemas.microsoft.com/office/drawing/2014/main" val="10005"/>
                  </a:ext>
                </a:extLst>
              </a:tr>
              <a:tr h="370840">
                <a:tc>
                  <a:txBody>
                    <a:bodyPr/>
                    <a:lstStyle/>
                    <a:p>
                      <a:r>
                        <a:rPr lang="en-US" sz="1200" b="1" dirty="0">
                          <a:solidFill>
                            <a:srgbClr val="333333"/>
                          </a:solidFill>
                          <a:latin typeface="Abadi" panose="020B0604020104020204" pitchFamily="34" charset="0"/>
                        </a:rPr>
                        <a:t>The Gaza War</a:t>
                      </a:r>
                      <a:endParaRPr lang="en-US" sz="1200" dirty="0">
                        <a:latin typeface="Abadi" panose="020B0604020202020204" charset="0"/>
                      </a:endParaRPr>
                    </a:p>
                  </a:txBody>
                  <a:tcPr/>
                </a:tc>
                <a:tc>
                  <a:txBody>
                    <a:bodyPr/>
                    <a:lstStyle/>
                    <a:p>
                      <a:r>
                        <a:rPr lang="en-US" sz="1200" dirty="0">
                          <a:solidFill>
                            <a:srgbClr val="333333"/>
                          </a:solidFill>
                          <a:latin typeface="Abadi" panose="020B0604020104020204" pitchFamily="34" charset="0"/>
                        </a:rPr>
                        <a:t>2008-2009</a:t>
                      </a:r>
                      <a:endParaRPr lang="en-US" sz="1200" dirty="0">
                        <a:latin typeface="Abadi" panose="020B0604020202020204" charset="0"/>
                      </a:endParaRPr>
                    </a:p>
                  </a:txBody>
                  <a:tcPr/>
                </a:tc>
                <a:tc>
                  <a:txBody>
                    <a:bodyPr/>
                    <a:lstStyle/>
                    <a:p>
                      <a:pPr fontAlgn="base"/>
                      <a:r>
                        <a:rPr lang="en-US" sz="1200" dirty="0">
                          <a:solidFill>
                            <a:srgbClr val="333333"/>
                          </a:solidFill>
                          <a:latin typeface="Abadi" panose="020B0604020104020204" pitchFamily="34" charset="0"/>
                        </a:rPr>
                        <a:t>War between the Palestinian Hamas rulers of the Gaza Strip and Israel. Began in December, 2008</a:t>
                      </a:r>
                      <a:endParaRPr lang="en-US" sz="1200" dirty="0">
                        <a:latin typeface="Abadi" panose="020B0604020202020204" charset="0"/>
                      </a:endParaRPr>
                    </a:p>
                  </a:txBody>
                  <a:tcPr/>
                </a:tc>
                <a:extLst>
                  <a:ext uri="{0D108BD9-81ED-4DB2-BD59-A6C34878D82A}">
                    <a16:rowId xmlns:a16="http://schemas.microsoft.com/office/drawing/2014/main" val="10006"/>
                  </a:ext>
                </a:extLst>
              </a:tr>
              <a:tr h="370840">
                <a:tc>
                  <a:txBody>
                    <a:bodyPr/>
                    <a:lstStyle/>
                    <a:p>
                      <a:r>
                        <a:rPr lang="en-US" sz="1200" b="1" dirty="0">
                          <a:solidFill>
                            <a:srgbClr val="333333"/>
                          </a:solidFill>
                          <a:latin typeface="Abadi" panose="020B0604020104020204" pitchFamily="34" charset="0"/>
                        </a:rPr>
                        <a:t>Threat of an Israeli-Iran War</a:t>
                      </a:r>
                      <a:r>
                        <a:rPr lang="en-US" sz="1200" dirty="0">
                          <a:solidFill>
                            <a:srgbClr val="333333"/>
                          </a:solidFill>
                          <a:latin typeface="Abadi" panose="020B0604020104020204" pitchFamily="34" charset="0"/>
                        </a:rPr>
                        <a:t>-</a:t>
                      </a:r>
                      <a:endParaRPr lang="en-US" sz="1200" dirty="0">
                        <a:latin typeface="Abadi" panose="020B0604020202020204" charset="0"/>
                      </a:endParaRPr>
                    </a:p>
                  </a:txBody>
                  <a:tcPr/>
                </a:tc>
                <a:tc>
                  <a:txBody>
                    <a:bodyPr/>
                    <a:lstStyle/>
                    <a:p>
                      <a:endParaRPr lang="en-US" sz="1200" dirty="0">
                        <a:latin typeface="Abadi" panose="020B0604020202020204" charset="0"/>
                      </a:endParaRPr>
                    </a:p>
                  </a:txBody>
                  <a:tcPr/>
                </a:tc>
                <a:tc>
                  <a:txBody>
                    <a:bodyPr/>
                    <a:lstStyle/>
                    <a:p>
                      <a:r>
                        <a:rPr lang="en-US" sz="1200" dirty="0">
                          <a:solidFill>
                            <a:srgbClr val="333333"/>
                          </a:solidFill>
                          <a:latin typeface="Abadi" panose="020B0604020104020204" pitchFamily="34" charset="0"/>
                        </a:rPr>
                        <a:t>Scenarios for a possible Israeli attack on Iran, or an Iranian attack on Israel. Emphasis on the nuclear threat from Iran.</a:t>
                      </a:r>
                      <a:endParaRPr lang="en-US" sz="1200" dirty="0">
                        <a:latin typeface="Abadi" panose="020B0604020202020204" charset="0"/>
                      </a:endParaRPr>
                    </a:p>
                  </a:txBody>
                  <a:tcPr/>
                </a:tc>
                <a:extLst>
                  <a:ext uri="{0D108BD9-81ED-4DB2-BD59-A6C34878D82A}">
                    <a16:rowId xmlns:a16="http://schemas.microsoft.com/office/drawing/2014/main" val="10007"/>
                  </a:ext>
                </a:extLst>
              </a:tr>
            </a:tbl>
          </a:graphicData>
        </a:graphic>
      </p:graphicFrame>
      <p:sp>
        <p:nvSpPr>
          <p:cNvPr id="2" name="Rectangle 1"/>
          <p:cNvSpPr/>
          <p:nvPr/>
        </p:nvSpPr>
        <p:spPr>
          <a:xfrm>
            <a:off x="114675" y="6446564"/>
            <a:ext cx="7798053" cy="276999"/>
          </a:xfrm>
          <a:prstGeom prst="rect">
            <a:avLst/>
          </a:prstGeom>
        </p:spPr>
        <p:txBody>
          <a:bodyPr wrap="square">
            <a:spAutoFit/>
          </a:bodyPr>
          <a:lstStyle/>
          <a:p>
            <a:pPr fontAlgn="base"/>
            <a:r>
              <a:rPr lang="en-US" sz="1200" dirty="0">
                <a:solidFill>
                  <a:srgbClr val="333333"/>
                </a:solidFill>
                <a:latin typeface="Abadi" panose="020B0604020104020204" pitchFamily="34" charset="0"/>
              </a:rPr>
              <a:t>(</a:t>
            </a:r>
            <a:r>
              <a:rPr lang="en-US" sz="1200" u="sng" dirty="0">
                <a:solidFill>
                  <a:srgbClr val="156AA3"/>
                </a:solidFill>
                <a:latin typeface="Abadi" panose="020B0604020104020204" pitchFamily="34" charset="0"/>
                <a:hlinkClick r:id="rId2"/>
              </a:rPr>
              <a:t>http://www.historyguy.com/arab_israeli_wars.html</a:t>
            </a:r>
            <a:r>
              <a:rPr lang="en-US" sz="1200" dirty="0">
                <a:solidFill>
                  <a:srgbClr val="156AA3"/>
                </a:solidFill>
                <a:latin typeface="Abadi" panose="020B0604020104020204" pitchFamily="34" charset="0"/>
                <a:hlinkClick r:id="rId2"/>
              </a:rPr>
              <a:t>(link is external)</a:t>
            </a:r>
            <a:r>
              <a:rPr lang="en-US" sz="1200" dirty="0">
                <a:solidFill>
                  <a:srgbClr val="333333"/>
                </a:solidFill>
                <a:latin typeface="Abadi" panose="020B0604020104020204" pitchFamily="34" charset="0"/>
              </a:rPr>
              <a:t>)</a:t>
            </a:r>
          </a:p>
        </p:txBody>
      </p:sp>
      <p:sp>
        <p:nvSpPr>
          <p:cNvPr id="5" name="Rectangle 4"/>
          <p:cNvSpPr/>
          <p:nvPr/>
        </p:nvSpPr>
        <p:spPr>
          <a:xfrm>
            <a:off x="205210" y="4458866"/>
            <a:ext cx="5603089" cy="1323439"/>
          </a:xfrm>
          <a:prstGeom prst="rect">
            <a:avLst/>
          </a:prstGeom>
          <a:ln>
            <a:solidFill>
              <a:schemeClr val="tx1"/>
            </a:solidFill>
          </a:ln>
        </p:spPr>
        <p:txBody>
          <a:bodyPr wrap="square">
            <a:spAutoFit/>
          </a:bodyPr>
          <a:lstStyle/>
          <a:p>
            <a:r>
              <a:rPr lang="en-US" sz="1000" dirty="0">
                <a:solidFill>
                  <a:srgbClr val="333333"/>
                </a:solidFill>
                <a:latin typeface="Abadi" panose="020B0604020104020204" pitchFamily="34" charset="0"/>
              </a:rPr>
              <a:t>“The conflicts between the Arab nations (as a group), and Israel. As a rule, a legal state of war has existed between Israel and her Arab enemies since the beginning of the first war in 1948. Egypt signed a peace treaty with Israel in 1979, and Jordan made peace in 1994. The Palestine Authority, headed by </a:t>
            </a:r>
            <a:r>
              <a:rPr lang="en-US" sz="1000" dirty="0" err="1">
                <a:solidFill>
                  <a:srgbClr val="333333"/>
                </a:solidFill>
                <a:latin typeface="Abadi" panose="020B0604020104020204" pitchFamily="34" charset="0"/>
              </a:rPr>
              <a:t>Yassir</a:t>
            </a:r>
            <a:r>
              <a:rPr lang="en-US" sz="1000" dirty="0">
                <a:solidFill>
                  <a:srgbClr val="333333"/>
                </a:solidFill>
                <a:latin typeface="Abadi" panose="020B0604020104020204" pitchFamily="34" charset="0"/>
              </a:rPr>
              <a:t> Arafat and his Al-Fatah faction of the Palestine Liberation Organization negotiated a semi-peace, which, from mid-2000 on, has been destroyed through the "Al-Aqsa" Intifada violence. Other Palestinian groups, most notably Hamas, have been at war with Israel continuously. Although Israel and most Arab nations are technically in a continuous state of war, unless otherwise noted, specific outbreaks of fighting are considered to be separate wars...</a:t>
            </a:r>
            <a:endParaRPr lang="en-US" sz="1000" dirty="0">
              <a:latin typeface="Abadi" panose="020B0604020202020204" charset="0"/>
            </a:endParaRPr>
          </a:p>
        </p:txBody>
      </p:sp>
      <p:sp>
        <p:nvSpPr>
          <p:cNvPr id="6" name="Rectangle 5"/>
          <p:cNvSpPr/>
          <p:nvPr/>
        </p:nvSpPr>
        <p:spPr>
          <a:xfrm>
            <a:off x="8080218" y="6354230"/>
            <a:ext cx="4111782" cy="461665"/>
          </a:xfrm>
          <a:prstGeom prst="rect">
            <a:avLst/>
          </a:prstGeom>
          <a:ln>
            <a:solidFill>
              <a:schemeClr val="tx1"/>
            </a:solidFill>
          </a:ln>
        </p:spPr>
        <p:txBody>
          <a:bodyPr wrap="square">
            <a:spAutoFit/>
          </a:bodyPr>
          <a:lstStyle/>
          <a:p>
            <a:r>
              <a:rPr lang="en-US" sz="1200" dirty="0">
                <a:solidFill>
                  <a:srgbClr val="333333"/>
                </a:solidFill>
                <a:latin typeface="Abadi" panose="020B0604020104020204" pitchFamily="34" charset="0"/>
              </a:rPr>
              <a:t>Found in:</a:t>
            </a:r>
          </a:p>
          <a:p>
            <a:r>
              <a:rPr lang="en-US" sz="1200" dirty="0">
                <a:latin typeface="Abadi" panose="020B0604020202020204" charset="0"/>
              </a:rPr>
              <a:t>http://www.gospeldoctrine.com/content/isaiah-40</a:t>
            </a:r>
          </a:p>
        </p:txBody>
      </p:sp>
      <p:sp>
        <p:nvSpPr>
          <p:cNvPr id="7" name="Rectangle 6"/>
          <p:cNvSpPr/>
          <p:nvPr/>
        </p:nvSpPr>
        <p:spPr>
          <a:xfrm>
            <a:off x="5808299" y="4458866"/>
            <a:ext cx="6096000" cy="1446550"/>
          </a:xfrm>
          <a:prstGeom prst="rect">
            <a:avLst/>
          </a:prstGeom>
          <a:ln>
            <a:solidFill>
              <a:schemeClr val="tx1"/>
            </a:solidFill>
          </a:ln>
        </p:spPr>
        <p:txBody>
          <a:bodyPr>
            <a:spAutoFit/>
          </a:bodyPr>
          <a:lstStyle/>
          <a:p>
            <a:r>
              <a:rPr lang="en-US" sz="1100" dirty="0">
                <a:solidFill>
                  <a:srgbClr val="000000"/>
                </a:solidFill>
                <a:latin typeface="Abadi" panose="020B0604020202020204" charset="0"/>
              </a:rPr>
              <a:t>The ongoing conflict between Israel and the Palestinians is both simple to understand, yet deeply complex. At the heart of this conflict is a basic idea that both sides believe: </a:t>
            </a:r>
          </a:p>
          <a:p>
            <a:r>
              <a:rPr lang="en-US" sz="1100" dirty="0">
                <a:solidFill>
                  <a:srgbClr val="000000"/>
                </a:solidFill>
                <a:latin typeface="Abadi" panose="020B0604020202020204" charset="0"/>
              </a:rPr>
              <a:t>The Israelis believe that they are entitled to the land now known as Israel, while the Palestinians believe that they are entitled to the land they call Palestine. Unfortunately, both sides claim the same land; they simply call the land by different names. For religious Jewish Israelis and religious Muslim Palestinians, the belief is deeper still, for both sides believe that God (called Jehovah by the Jews and Allah by the Muslims), gave them the land, and that to give it away or to give it up to another people is an insult to God and a sin.</a:t>
            </a:r>
            <a:endParaRPr lang="en-US" sz="1100" dirty="0">
              <a:latin typeface="Abadi" panose="020B0604020202020204" charset="0"/>
            </a:endParaRPr>
          </a:p>
        </p:txBody>
      </p:sp>
    </p:spTree>
    <p:extLst>
      <p:ext uri="{BB962C8B-B14F-4D97-AF65-F5344CB8AC3E}">
        <p14:creationId xmlns:p14="http://schemas.microsoft.com/office/powerpoint/2010/main" val="39946701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2428" y="40911"/>
            <a:ext cx="12032055" cy="923330"/>
          </a:xfrm>
          <a:prstGeom prst="rect">
            <a:avLst/>
          </a:prstGeom>
          <a:noFill/>
        </p:spPr>
        <p:txBody>
          <a:bodyPr wrap="square" rtlCol="0">
            <a:spAutoFit/>
          </a:bodyPr>
          <a:lstStyle/>
          <a:p>
            <a:pPr algn="ctr"/>
            <a:r>
              <a:rPr lang="en-US" sz="5400" dirty="0">
                <a:solidFill>
                  <a:schemeClr val="bg1"/>
                </a:solidFill>
                <a:latin typeface="Abadi" panose="020B0604020202020204" charset="0"/>
              </a:rPr>
              <a:t>Recap</a:t>
            </a:r>
            <a:endParaRPr lang="en-US" sz="4000" dirty="0">
              <a:solidFill>
                <a:schemeClr val="bg1"/>
              </a:solidFill>
              <a:latin typeface="Abadi" panose="020B0604020202020204" charset="0"/>
            </a:endParaRPr>
          </a:p>
        </p:txBody>
      </p:sp>
      <p:sp>
        <p:nvSpPr>
          <p:cNvPr id="2" name="TextBox 1"/>
          <p:cNvSpPr txBox="1"/>
          <p:nvPr/>
        </p:nvSpPr>
        <p:spPr>
          <a:xfrm>
            <a:off x="1601075" y="4934758"/>
            <a:ext cx="3657722" cy="1323439"/>
          </a:xfrm>
          <a:prstGeom prst="rect">
            <a:avLst/>
          </a:prstGeom>
          <a:noFill/>
        </p:spPr>
        <p:txBody>
          <a:bodyPr wrap="square" rtlCol="0">
            <a:spAutoFit/>
          </a:bodyPr>
          <a:lstStyle/>
          <a:p>
            <a:pPr fontAlgn="base"/>
            <a:r>
              <a:rPr lang="en-US" sz="2000" dirty="0">
                <a:solidFill>
                  <a:schemeClr val="bg1"/>
                </a:solidFill>
                <a:latin typeface="Abadi" panose="020B0604020202020204" charset="0"/>
              </a:rPr>
              <a:t>Isaiah told the people of Judah that if they trusted in the Lord, they would be saved from the Assyrian army. </a:t>
            </a:r>
          </a:p>
        </p:txBody>
      </p:sp>
      <p:sp>
        <p:nvSpPr>
          <p:cNvPr id="48" name="Rectangle 47"/>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36-39</a:t>
            </a:r>
            <a:endParaRPr lang="en-US" dirty="0">
              <a:solidFill>
                <a:schemeClr val="bg1"/>
              </a:solidFill>
              <a:latin typeface="Abadi" panose="020B060402020202020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47295" y="264534"/>
            <a:ext cx="3446241" cy="4109285"/>
          </a:xfrm>
          <a:prstGeom prst="rect">
            <a:avLst/>
          </a:prstGeom>
        </p:spPr>
      </p:pic>
      <p:cxnSp>
        <p:nvCxnSpPr>
          <p:cNvPr id="9" name="Straight Connector 8"/>
          <p:cNvCxnSpPr/>
          <p:nvPr/>
        </p:nvCxnSpPr>
        <p:spPr>
          <a:xfrm>
            <a:off x="479834" y="1602463"/>
            <a:ext cx="7387627" cy="1810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18" name="Group 17"/>
          <p:cNvGrpSpPr/>
          <p:nvPr/>
        </p:nvGrpSpPr>
        <p:grpSpPr>
          <a:xfrm>
            <a:off x="263927" y="1002990"/>
            <a:ext cx="1705631" cy="2204847"/>
            <a:chOff x="72428" y="1070386"/>
            <a:chExt cx="1705631" cy="2204847"/>
          </a:xfrm>
        </p:grpSpPr>
        <p:cxnSp>
          <p:nvCxnSpPr>
            <p:cNvPr id="16" name="Straight Connector 15"/>
            <p:cNvCxnSpPr/>
            <p:nvPr/>
          </p:nvCxnSpPr>
          <p:spPr>
            <a:xfrm flipV="1">
              <a:off x="891766" y="1545863"/>
              <a:ext cx="1" cy="78919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72428" y="2351903"/>
              <a:ext cx="1638677" cy="923330"/>
            </a:xfrm>
            <a:prstGeom prst="rect">
              <a:avLst/>
            </a:prstGeom>
            <a:solidFill>
              <a:schemeClr val="accent6">
                <a:lumMod val="60000"/>
                <a:lumOff val="40000"/>
              </a:schemeClr>
            </a:solidFill>
          </p:spPr>
          <p:txBody>
            <a:bodyPr wrap="square" rtlCol="0">
              <a:spAutoFit/>
            </a:bodyPr>
            <a:lstStyle/>
            <a:p>
              <a:pPr algn="ctr"/>
              <a:r>
                <a:rPr lang="en-US" dirty="0">
                  <a:latin typeface="Abadi" panose="020B0604020202020204" charset="0"/>
                </a:rPr>
                <a:t>United Kingdom Under Saul</a:t>
              </a:r>
            </a:p>
          </p:txBody>
        </p:sp>
        <p:sp>
          <p:nvSpPr>
            <p:cNvPr id="20" name="TextBox 19"/>
            <p:cNvSpPr txBox="1"/>
            <p:nvPr/>
          </p:nvSpPr>
          <p:spPr>
            <a:xfrm>
              <a:off x="139382" y="1070386"/>
              <a:ext cx="1638677" cy="369332"/>
            </a:xfrm>
            <a:prstGeom prst="rect">
              <a:avLst/>
            </a:prstGeom>
            <a:solidFill>
              <a:schemeClr val="accent6">
                <a:lumMod val="60000"/>
                <a:lumOff val="40000"/>
              </a:schemeClr>
            </a:solidFill>
          </p:spPr>
          <p:txBody>
            <a:bodyPr wrap="square" rtlCol="0">
              <a:spAutoFit/>
            </a:bodyPr>
            <a:lstStyle/>
            <a:p>
              <a:pPr algn="ctr"/>
              <a:r>
                <a:rPr lang="en-US" dirty="0">
                  <a:latin typeface="Abadi" panose="020B0604020202020204" charset="0"/>
                </a:rPr>
                <a:t>1095 B.C.</a:t>
              </a:r>
            </a:p>
          </p:txBody>
        </p:sp>
      </p:grpSp>
      <p:grpSp>
        <p:nvGrpSpPr>
          <p:cNvPr id="17" name="Group 16"/>
          <p:cNvGrpSpPr/>
          <p:nvPr/>
        </p:nvGrpSpPr>
        <p:grpSpPr>
          <a:xfrm>
            <a:off x="2309022" y="1009947"/>
            <a:ext cx="1679321" cy="3018995"/>
            <a:chOff x="1973752" y="1070386"/>
            <a:chExt cx="1679321" cy="3018995"/>
          </a:xfrm>
        </p:grpSpPr>
        <p:sp>
          <p:nvSpPr>
            <p:cNvPr id="21" name="TextBox 20"/>
            <p:cNvSpPr txBox="1"/>
            <p:nvPr/>
          </p:nvSpPr>
          <p:spPr>
            <a:xfrm>
              <a:off x="2014396" y="1070386"/>
              <a:ext cx="1638677" cy="369332"/>
            </a:xfrm>
            <a:prstGeom prst="rect">
              <a:avLst/>
            </a:prstGeom>
            <a:solidFill>
              <a:schemeClr val="accent3">
                <a:lumMod val="60000"/>
                <a:lumOff val="40000"/>
              </a:schemeClr>
            </a:solidFill>
          </p:spPr>
          <p:txBody>
            <a:bodyPr wrap="square" rtlCol="0">
              <a:spAutoFit/>
            </a:bodyPr>
            <a:lstStyle/>
            <a:p>
              <a:pPr algn="ctr"/>
              <a:r>
                <a:rPr lang="en-US" dirty="0">
                  <a:latin typeface="Abadi" panose="020B0604020202020204" charset="0"/>
                </a:rPr>
                <a:t>975 B.C.</a:t>
              </a:r>
            </a:p>
          </p:txBody>
        </p:sp>
        <p:sp>
          <p:nvSpPr>
            <p:cNvPr id="22" name="TextBox 21"/>
            <p:cNvSpPr txBox="1"/>
            <p:nvPr/>
          </p:nvSpPr>
          <p:spPr>
            <a:xfrm>
              <a:off x="1973752" y="2335055"/>
              <a:ext cx="1638677" cy="1754326"/>
            </a:xfrm>
            <a:prstGeom prst="rect">
              <a:avLst/>
            </a:prstGeom>
            <a:solidFill>
              <a:schemeClr val="accent3">
                <a:lumMod val="60000"/>
                <a:lumOff val="40000"/>
              </a:schemeClr>
            </a:solidFill>
          </p:spPr>
          <p:txBody>
            <a:bodyPr wrap="square" rtlCol="0">
              <a:spAutoFit/>
            </a:bodyPr>
            <a:lstStyle/>
            <a:p>
              <a:pPr algn="ctr"/>
              <a:r>
                <a:rPr lang="en-US" dirty="0">
                  <a:latin typeface="Abadi" panose="020B0604020202020204" charset="0"/>
                </a:rPr>
                <a:t>Kingdoms Divide</a:t>
              </a:r>
            </a:p>
            <a:p>
              <a:pPr algn="ctr"/>
              <a:r>
                <a:rPr lang="en-US" dirty="0" err="1">
                  <a:latin typeface="Abadi" panose="020B0604020202020204" charset="0"/>
                </a:rPr>
                <a:t>Rehoboam</a:t>
              </a:r>
              <a:r>
                <a:rPr lang="en-US" dirty="0">
                  <a:latin typeface="Abadi" panose="020B0604020202020204" charset="0"/>
                </a:rPr>
                <a:t>— Israel</a:t>
              </a:r>
            </a:p>
            <a:p>
              <a:pPr algn="ctr"/>
              <a:r>
                <a:rPr lang="en-US" dirty="0">
                  <a:latin typeface="Abadi" panose="020B0604020202020204" charset="0"/>
                </a:rPr>
                <a:t>Jeroboam— Judah</a:t>
              </a:r>
            </a:p>
          </p:txBody>
        </p:sp>
        <p:cxnSp>
          <p:nvCxnSpPr>
            <p:cNvPr id="23" name="Straight Connector 22"/>
            <p:cNvCxnSpPr/>
            <p:nvPr/>
          </p:nvCxnSpPr>
          <p:spPr>
            <a:xfrm flipV="1">
              <a:off x="2810784" y="1529984"/>
              <a:ext cx="1" cy="78919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grpSp>
      <p:grpSp>
        <p:nvGrpSpPr>
          <p:cNvPr id="15" name="Group 14"/>
          <p:cNvGrpSpPr/>
          <p:nvPr/>
        </p:nvGrpSpPr>
        <p:grpSpPr>
          <a:xfrm>
            <a:off x="4378908" y="1008229"/>
            <a:ext cx="1699228" cy="2798653"/>
            <a:chOff x="3814526" y="1063282"/>
            <a:chExt cx="1699228" cy="2798653"/>
          </a:xfrm>
        </p:grpSpPr>
        <p:cxnSp>
          <p:nvCxnSpPr>
            <p:cNvPr id="24" name="Straight Connector 23"/>
            <p:cNvCxnSpPr/>
            <p:nvPr/>
          </p:nvCxnSpPr>
          <p:spPr>
            <a:xfrm flipV="1">
              <a:off x="4619529" y="1545862"/>
              <a:ext cx="1" cy="78919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3814526" y="1063282"/>
              <a:ext cx="1638677" cy="369332"/>
            </a:xfrm>
            <a:prstGeom prst="rect">
              <a:avLst/>
            </a:prstGeom>
            <a:solidFill>
              <a:srgbClr val="FFC000"/>
            </a:solidFill>
          </p:spPr>
          <p:txBody>
            <a:bodyPr wrap="square" rtlCol="0">
              <a:spAutoFit/>
            </a:bodyPr>
            <a:lstStyle/>
            <a:p>
              <a:pPr algn="ctr"/>
              <a:r>
                <a:rPr lang="en-US" dirty="0">
                  <a:latin typeface="Abadi" panose="020B0604020202020204" charset="0"/>
                </a:rPr>
                <a:t>721 B.C.</a:t>
              </a:r>
            </a:p>
          </p:txBody>
        </p:sp>
        <p:sp>
          <p:nvSpPr>
            <p:cNvPr id="26" name="TextBox 25"/>
            <p:cNvSpPr txBox="1"/>
            <p:nvPr/>
          </p:nvSpPr>
          <p:spPr>
            <a:xfrm>
              <a:off x="3875077" y="2384607"/>
              <a:ext cx="1638677" cy="1477328"/>
            </a:xfrm>
            <a:prstGeom prst="rect">
              <a:avLst/>
            </a:prstGeom>
            <a:solidFill>
              <a:srgbClr val="FFC000"/>
            </a:solidFill>
          </p:spPr>
          <p:txBody>
            <a:bodyPr wrap="square" rtlCol="0">
              <a:spAutoFit/>
            </a:bodyPr>
            <a:lstStyle/>
            <a:p>
              <a:pPr algn="ctr"/>
              <a:r>
                <a:rPr lang="en-US" dirty="0">
                  <a:latin typeface="Abadi" panose="020B0604020202020204" charset="0"/>
                </a:rPr>
                <a:t>Assyrians capture Israel</a:t>
              </a:r>
            </a:p>
            <a:p>
              <a:pPr algn="ctr"/>
              <a:r>
                <a:rPr lang="en-US" dirty="0">
                  <a:latin typeface="Abadi" panose="020B0604020202020204" charset="0"/>
                </a:rPr>
                <a:t>(lost 10 tribes)</a:t>
              </a:r>
            </a:p>
            <a:p>
              <a:pPr algn="ctr"/>
              <a:r>
                <a:rPr lang="en-US" dirty="0">
                  <a:latin typeface="Abadi" panose="020B0604020202020204" charset="0"/>
                </a:rPr>
                <a:t>Judah is spared</a:t>
              </a:r>
            </a:p>
          </p:txBody>
        </p:sp>
      </p:grpSp>
      <p:grpSp>
        <p:nvGrpSpPr>
          <p:cNvPr id="13" name="Group 12"/>
          <p:cNvGrpSpPr/>
          <p:nvPr/>
        </p:nvGrpSpPr>
        <p:grpSpPr>
          <a:xfrm>
            <a:off x="6328413" y="1014835"/>
            <a:ext cx="1672611" cy="2782648"/>
            <a:chOff x="5558651" y="1062779"/>
            <a:chExt cx="1672611" cy="2782648"/>
          </a:xfrm>
        </p:grpSpPr>
        <p:cxnSp>
          <p:nvCxnSpPr>
            <p:cNvPr id="27" name="Straight Connector 26"/>
            <p:cNvCxnSpPr/>
            <p:nvPr/>
          </p:nvCxnSpPr>
          <p:spPr>
            <a:xfrm flipV="1">
              <a:off x="6266942" y="1517391"/>
              <a:ext cx="1" cy="78919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5558651" y="2368099"/>
              <a:ext cx="1638677" cy="1477328"/>
            </a:xfrm>
            <a:prstGeom prst="rect">
              <a:avLst/>
            </a:prstGeom>
            <a:solidFill>
              <a:srgbClr val="00B0F0"/>
            </a:solidFill>
          </p:spPr>
          <p:txBody>
            <a:bodyPr wrap="square" rtlCol="0">
              <a:spAutoFit/>
            </a:bodyPr>
            <a:lstStyle/>
            <a:p>
              <a:pPr algn="ctr"/>
              <a:r>
                <a:rPr lang="en-US" dirty="0">
                  <a:latin typeface="Abadi" panose="020B0604020202020204" charset="0"/>
                </a:rPr>
                <a:t>Judah (Jerusalem) is taken captive by Babylonians</a:t>
              </a:r>
            </a:p>
          </p:txBody>
        </p:sp>
        <p:sp>
          <p:nvSpPr>
            <p:cNvPr id="29" name="TextBox 28"/>
            <p:cNvSpPr txBox="1"/>
            <p:nvPr/>
          </p:nvSpPr>
          <p:spPr>
            <a:xfrm>
              <a:off x="5592585" y="1062779"/>
              <a:ext cx="1638677" cy="369332"/>
            </a:xfrm>
            <a:prstGeom prst="rect">
              <a:avLst/>
            </a:prstGeom>
            <a:solidFill>
              <a:srgbClr val="00B0F0"/>
            </a:solidFill>
          </p:spPr>
          <p:txBody>
            <a:bodyPr wrap="square" rtlCol="0">
              <a:spAutoFit/>
            </a:bodyPr>
            <a:lstStyle/>
            <a:p>
              <a:pPr algn="ctr"/>
              <a:r>
                <a:rPr lang="en-US" dirty="0">
                  <a:latin typeface="Abadi" panose="020B0604020202020204" charset="0"/>
                </a:rPr>
                <a:t>587 B.C.</a:t>
              </a:r>
            </a:p>
          </p:txBody>
        </p:sp>
      </p:grpSp>
      <p:sp>
        <p:nvSpPr>
          <p:cNvPr id="30" name="TextBox 29"/>
          <p:cNvSpPr txBox="1"/>
          <p:nvPr/>
        </p:nvSpPr>
        <p:spPr>
          <a:xfrm>
            <a:off x="6078136" y="4892215"/>
            <a:ext cx="5547633" cy="1323439"/>
          </a:xfrm>
          <a:prstGeom prst="rect">
            <a:avLst/>
          </a:prstGeom>
          <a:noFill/>
        </p:spPr>
        <p:txBody>
          <a:bodyPr wrap="square" rtlCol="0">
            <a:spAutoFit/>
          </a:bodyPr>
          <a:lstStyle/>
          <a:p>
            <a:pPr fontAlgn="base"/>
            <a:r>
              <a:rPr lang="en-US" sz="2000" dirty="0">
                <a:solidFill>
                  <a:schemeClr val="bg1"/>
                </a:solidFill>
                <a:latin typeface="Abadi" panose="020B0604020202020204" charset="0"/>
              </a:rPr>
              <a:t>The people followed Isaiah’s counsel and were spared. However, Isaiah then prophesied that the Babylonians would eventually capture and plunder Jerusalem.</a:t>
            </a:r>
          </a:p>
        </p:txBody>
      </p:sp>
      <p:sp>
        <p:nvSpPr>
          <p:cNvPr id="19" name="Left Brace 18"/>
          <p:cNvSpPr/>
          <p:nvPr/>
        </p:nvSpPr>
        <p:spPr>
          <a:xfrm rot="16200000">
            <a:off x="4839165" y="3335381"/>
            <a:ext cx="838248" cy="1880355"/>
          </a:xfrm>
          <a:prstGeom prst="leftBrace">
            <a:avLst>
              <a:gd name="adj1" fmla="val 54775"/>
              <a:gd name="adj2" fmla="val 50963"/>
            </a:avLst>
          </a:pr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atin typeface="Abadi" panose="020B0604020202020204" charset="0"/>
            </a:endParaRPr>
          </a:p>
        </p:txBody>
      </p:sp>
      <p:sp>
        <p:nvSpPr>
          <p:cNvPr id="36" name="Rectangle 35"/>
          <p:cNvSpPr/>
          <p:nvPr/>
        </p:nvSpPr>
        <p:spPr>
          <a:xfrm>
            <a:off x="11085965" y="6372797"/>
            <a:ext cx="1018518" cy="369332"/>
          </a:xfrm>
          <a:prstGeom prst="rect">
            <a:avLst/>
          </a:prstGeom>
        </p:spPr>
        <p:txBody>
          <a:bodyPr wrap="square">
            <a:spAutoFit/>
          </a:bodyPr>
          <a:lstStyle/>
          <a:p>
            <a:pPr algn="r"/>
            <a:r>
              <a:rPr lang="en-US" b="0" i="0" dirty="0">
                <a:solidFill>
                  <a:schemeClr val="bg1"/>
                </a:solidFill>
                <a:effectLst/>
                <a:latin typeface="Calibri" panose="020F0502020204030204" pitchFamily="34" charset="0"/>
              </a:rPr>
              <a:t>(2)</a:t>
            </a:r>
            <a:endParaRPr lang="en-US" dirty="0">
              <a:solidFill>
                <a:schemeClr val="bg1"/>
              </a:solidFill>
              <a:latin typeface="Abadi" panose="020B0604020202020204" charset="0"/>
            </a:endParaRPr>
          </a:p>
        </p:txBody>
      </p:sp>
    </p:spTree>
    <p:extLst>
      <p:ext uri="{BB962C8B-B14F-4D97-AF65-F5344CB8AC3E}">
        <p14:creationId xmlns:p14="http://schemas.microsoft.com/office/powerpoint/2010/main" val="2063490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2428" y="40911"/>
            <a:ext cx="12032055" cy="923330"/>
          </a:xfrm>
          <a:prstGeom prst="rect">
            <a:avLst/>
          </a:prstGeom>
          <a:noFill/>
        </p:spPr>
        <p:txBody>
          <a:bodyPr wrap="square" rtlCol="0">
            <a:spAutoFit/>
          </a:bodyPr>
          <a:lstStyle/>
          <a:p>
            <a:pPr algn="ctr"/>
            <a:r>
              <a:rPr lang="en-US" sz="5400" dirty="0">
                <a:solidFill>
                  <a:schemeClr val="bg1"/>
                </a:solidFill>
                <a:latin typeface="Abadi" panose="020B0604020202020204" charset="0"/>
              </a:rPr>
              <a:t>A Message of Comfort</a:t>
            </a:r>
            <a:endParaRPr lang="en-US" sz="4000" dirty="0">
              <a:solidFill>
                <a:schemeClr val="bg1"/>
              </a:solidFill>
              <a:latin typeface="Abadi" panose="020B0604020202020204" charset="0"/>
            </a:endParaRPr>
          </a:p>
        </p:txBody>
      </p:sp>
      <p:sp>
        <p:nvSpPr>
          <p:cNvPr id="48" name="Rectangle 47"/>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40:1-2</a:t>
            </a:r>
            <a:endParaRPr lang="en-US" dirty="0">
              <a:solidFill>
                <a:schemeClr val="bg1"/>
              </a:solidFill>
              <a:latin typeface="Abadi" panose="020B0604020202020204" charset="0"/>
            </a:endParaRPr>
          </a:p>
        </p:txBody>
      </p:sp>
      <p:sp>
        <p:nvSpPr>
          <p:cNvPr id="5" name="Rectangle 4"/>
          <p:cNvSpPr/>
          <p:nvPr/>
        </p:nvSpPr>
        <p:spPr>
          <a:xfrm>
            <a:off x="558297" y="1382285"/>
            <a:ext cx="5818361" cy="2554545"/>
          </a:xfrm>
          <a:prstGeom prst="rect">
            <a:avLst/>
          </a:prstGeom>
        </p:spPr>
        <p:txBody>
          <a:bodyPr wrap="square">
            <a:spAutoFit/>
          </a:bodyPr>
          <a:lstStyle/>
          <a:p>
            <a:pPr algn="just"/>
            <a:r>
              <a:rPr lang="en-US" sz="2000" dirty="0">
                <a:solidFill>
                  <a:schemeClr val="bg1"/>
                </a:solidFill>
                <a:latin typeface="Abadi" panose="020B0604020202020204" charset="0"/>
              </a:rPr>
              <a:t>“The message of comfort to Jerusalem, ‘that her warfare is accomplished, that her iniquity is pardoned,’ clearly refers to the latter days. </a:t>
            </a:r>
          </a:p>
          <a:p>
            <a:pPr algn="just"/>
            <a:endParaRPr lang="en-US" sz="2000" dirty="0">
              <a:solidFill>
                <a:schemeClr val="bg1"/>
              </a:solidFill>
              <a:latin typeface="Abadi" panose="020B0604020202020204" charset="0"/>
            </a:endParaRPr>
          </a:p>
          <a:p>
            <a:pPr algn="just"/>
            <a:r>
              <a:rPr lang="en-US" sz="2000" dirty="0">
                <a:solidFill>
                  <a:schemeClr val="bg1"/>
                </a:solidFill>
                <a:latin typeface="Abadi" panose="020B0604020202020204" charset="0"/>
              </a:rPr>
              <a:t>The Millennium will bring peace to a city that has known no peace. Ever since Israel was established as a state, there has been war and rumors of war for Jerusalem. </a:t>
            </a:r>
            <a:endParaRPr lang="en-US" sz="2000" i="1" dirty="0">
              <a:solidFill>
                <a:schemeClr val="bg1"/>
              </a:solidFill>
              <a:latin typeface="Abadi" panose="020B0604020202020204" charset="0"/>
            </a:endParaRPr>
          </a:p>
        </p:txBody>
      </p:sp>
      <p:sp>
        <p:nvSpPr>
          <p:cNvPr id="12" name="Rectangle 11"/>
          <p:cNvSpPr/>
          <p:nvPr/>
        </p:nvSpPr>
        <p:spPr>
          <a:xfrm>
            <a:off x="11085965" y="6372797"/>
            <a:ext cx="1018518" cy="369332"/>
          </a:xfrm>
          <a:prstGeom prst="rect">
            <a:avLst/>
          </a:prstGeom>
        </p:spPr>
        <p:txBody>
          <a:bodyPr wrap="square">
            <a:spAutoFit/>
          </a:bodyPr>
          <a:lstStyle/>
          <a:p>
            <a:pPr algn="r"/>
            <a:r>
              <a:rPr lang="en-US" b="0" i="0" dirty="0">
                <a:solidFill>
                  <a:schemeClr val="bg1"/>
                </a:solidFill>
                <a:effectLst/>
                <a:latin typeface="Calibri" panose="020F0502020204030204" pitchFamily="34" charset="0"/>
              </a:rPr>
              <a:t>(4)</a:t>
            </a:r>
            <a:endParaRPr lang="en-US" dirty="0">
              <a:solidFill>
                <a:schemeClr val="bg1"/>
              </a:solidFill>
              <a:latin typeface="Abadi" panose="020B0604020202020204" charset="0"/>
            </a:endParaRPr>
          </a:p>
        </p:txBody>
      </p:sp>
      <p:pic>
        <p:nvPicPr>
          <p:cNvPr id="2050" name="Picture 2" descr="http://ichef.bbci.co.uk/news/660/media/images/81133000/jpg/_81133779_hi02596247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51413" y="1382285"/>
            <a:ext cx="3445378" cy="193672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i45.tinypic.com/2aan66a.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98364" y="3785687"/>
            <a:ext cx="3171825" cy="27717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8053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2054"/>
                                        </p:tgtEl>
                                        <p:attrNameLst>
                                          <p:attrName>style.visibility</p:attrName>
                                        </p:attrNameLst>
                                      </p:cBhvr>
                                      <p:to>
                                        <p:strVal val="visible"/>
                                      </p:to>
                                    </p:set>
                                    <p:animEffect transition="in" filter="fade">
                                      <p:cBhvr>
                                        <p:cTn id="9" dur="5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40:3-5</a:t>
            </a:r>
            <a:endParaRPr lang="en-US" dirty="0">
              <a:solidFill>
                <a:schemeClr val="bg1"/>
              </a:solidFill>
              <a:latin typeface="Abadi" panose="020B0604020202020204" charset="0"/>
            </a:endParaRPr>
          </a:p>
        </p:txBody>
      </p:sp>
      <p:sp>
        <p:nvSpPr>
          <p:cNvPr id="2" name="Rectangle 1"/>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Abadi" panose="020B0604020202020204" charset="0"/>
              </a:rPr>
              <a:t>A Voice in the Wilderness—Isaiah Or John?</a:t>
            </a:r>
          </a:p>
        </p:txBody>
      </p:sp>
      <p:sp>
        <p:nvSpPr>
          <p:cNvPr id="5" name="Rectangle 4"/>
          <p:cNvSpPr/>
          <p:nvPr/>
        </p:nvSpPr>
        <p:spPr>
          <a:xfrm>
            <a:off x="5740604" y="2079784"/>
            <a:ext cx="4960436" cy="1508105"/>
          </a:xfrm>
          <a:prstGeom prst="rect">
            <a:avLst/>
          </a:prstGeom>
        </p:spPr>
        <p:txBody>
          <a:bodyPr wrap="square">
            <a:spAutoFit/>
          </a:bodyPr>
          <a:lstStyle/>
          <a:p>
            <a:r>
              <a:rPr lang="en-US" sz="2000" i="1" dirty="0">
                <a:solidFill>
                  <a:srgbClr val="FFFF00"/>
                </a:solidFill>
                <a:latin typeface="Abadi" panose="020B0604020202020204" charset="0"/>
              </a:rPr>
              <a:t>For this is he that was </a:t>
            </a:r>
            <a:r>
              <a:rPr lang="en-US" sz="2000" i="1" u="sng" dirty="0">
                <a:solidFill>
                  <a:srgbClr val="FFFF00"/>
                </a:solidFill>
                <a:latin typeface="Abadi" panose="020B0604020202020204" charset="0"/>
              </a:rPr>
              <a:t>spoken of by the prophet Esaias,</a:t>
            </a:r>
            <a:r>
              <a:rPr lang="en-US" sz="2000" i="1" dirty="0">
                <a:solidFill>
                  <a:srgbClr val="FFFF00"/>
                </a:solidFill>
                <a:latin typeface="Abadi" panose="020B0604020202020204" charset="0"/>
              </a:rPr>
              <a:t> saying, The voice of one crying in the wilderness, Prepare ye the way of the Lord, make his paths straight.</a:t>
            </a:r>
          </a:p>
          <a:p>
            <a:r>
              <a:rPr lang="en-US" sz="1200" i="1" dirty="0">
                <a:solidFill>
                  <a:srgbClr val="FFFF00"/>
                </a:solidFill>
                <a:latin typeface="Abadi" panose="020B0604020202020204" charset="0"/>
              </a:rPr>
              <a:t>Matthew 3:3</a:t>
            </a:r>
          </a:p>
        </p:txBody>
      </p:sp>
      <p:sp>
        <p:nvSpPr>
          <p:cNvPr id="3" name="Rectangle 2"/>
          <p:cNvSpPr/>
          <p:nvPr/>
        </p:nvSpPr>
        <p:spPr>
          <a:xfrm>
            <a:off x="5129354" y="3892812"/>
            <a:ext cx="5695380" cy="1107996"/>
          </a:xfrm>
          <a:prstGeom prst="rect">
            <a:avLst/>
          </a:prstGeom>
        </p:spPr>
        <p:txBody>
          <a:bodyPr wrap="square">
            <a:spAutoFit/>
          </a:bodyPr>
          <a:lstStyle/>
          <a:p>
            <a:r>
              <a:rPr lang="en-US" dirty="0">
                <a:solidFill>
                  <a:srgbClr val="FFFF00"/>
                </a:solidFill>
                <a:latin typeface="Abadi" panose="020B0604020202020204" charset="0"/>
              </a:rPr>
              <a:t>He said, I </a:t>
            </a:r>
            <a:r>
              <a:rPr lang="en-US" i="1" dirty="0">
                <a:solidFill>
                  <a:srgbClr val="FFFF00"/>
                </a:solidFill>
                <a:latin typeface="Abadi" panose="020B0604020202020204" charset="0"/>
              </a:rPr>
              <a:t>am</a:t>
            </a:r>
            <a:r>
              <a:rPr lang="en-US" dirty="0">
                <a:solidFill>
                  <a:srgbClr val="FFFF00"/>
                </a:solidFill>
                <a:latin typeface="Abadi" panose="020B0604020202020204" charset="0"/>
              </a:rPr>
              <a:t> the voice of one crying in the wilderness, Make straight the way of the Lord, </a:t>
            </a:r>
            <a:r>
              <a:rPr lang="en-US" u="sng" dirty="0">
                <a:solidFill>
                  <a:srgbClr val="FFFF00"/>
                </a:solidFill>
                <a:latin typeface="Abadi" panose="020B0604020202020204" charset="0"/>
              </a:rPr>
              <a:t>as said the prophet Esaias. </a:t>
            </a:r>
          </a:p>
          <a:p>
            <a:r>
              <a:rPr lang="en-US" sz="1200" dirty="0">
                <a:solidFill>
                  <a:srgbClr val="FFFF00"/>
                </a:solidFill>
                <a:latin typeface="Abadi" panose="020B0604020202020204" charset="0"/>
              </a:rPr>
              <a:t>John 1:3</a:t>
            </a:r>
          </a:p>
        </p:txBody>
      </p:sp>
      <p:sp>
        <p:nvSpPr>
          <p:cNvPr id="4" name="Rectangle 3"/>
          <p:cNvSpPr/>
          <p:nvPr/>
        </p:nvSpPr>
        <p:spPr>
          <a:xfrm>
            <a:off x="1985861" y="5138697"/>
            <a:ext cx="6096000" cy="1477328"/>
          </a:xfrm>
          <a:prstGeom prst="rect">
            <a:avLst/>
          </a:prstGeom>
        </p:spPr>
        <p:txBody>
          <a:bodyPr>
            <a:spAutoFit/>
          </a:bodyPr>
          <a:lstStyle/>
          <a:p>
            <a:r>
              <a:rPr lang="en-US" i="1" dirty="0">
                <a:solidFill>
                  <a:srgbClr val="FFFF00"/>
                </a:solidFill>
                <a:latin typeface="Abadi" panose="020B0604020202020204" charset="0"/>
              </a:rPr>
              <a:t>Yea, even he should go forth and cry in the wilderness: Prepare ye the way of the Lord, and make his paths straight; for there </a:t>
            </a:r>
            <a:r>
              <a:rPr lang="en-US" i="1" dirty="0" err="1">
                <a:solidFill>
                  <a:srgbClr val="FFFF00"/>
                </a:solidFill>
                <a:latin typeface="Abadi" panose="020B0604020202020204" charset="0"/>
              </a:rPr>
              <a:t>standeth</a:t>
            </a:r>
            <a:r>
              <a:rPr lang="en-US" i="1" dirty="0">
                <a:solidFill>
                  <a:srgbClr val="FFFF00"/>
                </a:solidFill>
                <a:latin typeface="Abadi" panose="020B0604020202020204" charset="0"/>
              </a:rPr>
              <a:t> one among you whom ye know not; and he is mightier than I,</a:t>
            </a:r>
          </a:p>
          <a:p>
            <a:r>
              <a:rPr lang="en-US" i="1" dirty="0">
                <a:solidFill>
                  <a:srgbClr val="FFFF00"/>
                </a:solidFill>
                <a:latin typeface="Abadi" panose="020B0604020202020204" charset="0"/>
              </a:rPr>
              <a:t>1 Nephi 10:8-9  referring to Esaias as John the Baptist</a:t>
            </a:r>
          </a:p>
        </p:txBody>
      </p:sp>
      <p:sp>
        <p:nvSpPr>
          <p:cNvPr id="9" name="Rectangle 8"/>
          <p:cNvSpPr/>
          <p:nvPr/>
        </p:nvSpPr>
        <p:spPr>
          <a:xfrm>
            <a:off x="169298" y="751927"/>
            <a:ext cx="5750055" cy="1754326"/>
          </a:xfrm>
          <a:prstGeom prst="rect">
            <a:avLst/>
          </a:prstGeom>
        </p:spPr>
        <p:txBody>
          <a:bodyPr wrap="square">
            <a:spAutoFit/>
          </a:bodyPr>
          <a:lstStyle/>
          <a:p>
            <a:r>
              <a:rPr lang="en-US" dirty="0">
                <a:solidFill>
                  <a:schemeClr val="bg1"/>
                </a:solidFill>
                <a:latin typeface="Abadi" panose="020B0604020202020204" charset="0"/>
              </a:rPr>
              <a:t>The New Testament (Greek) form of the name Isaiah, as in Luke 4:17 and Acts 8:30. </a:t>
            </a:r>
          </a:p>
          <a:p>
            <a:endParaRPr lang="en-US" dirty="0">
              <a:solidFill>
                <a:schemeClr val="bg1"/>
              </a:solidFill>
              <a:latin typeface="Abadi" panose="020B0604020202020204" charset="0"/>
            </a:endParaRPr>
          </a:p>
          <a:p>
            <a:r>
              <a:rPr lang="en-US" dirty="0">
                <a:solidFill>
                  <a:schemeClr val="bg1"/>
                </a:solidFill>
                <a:latin typeface="Abadi" panose="020B0604020202020204" charset="0"/>
              </a:rPr>
              <a:t>Also an ancient prophet who lived in the days of Abraham and who was blessed by him. He was a bearer of the Melchizedek Priesthood. </a:t>
            </a:r>
            <a:r>
              <a:rPr lang="en-US" sz="1100" dirty="0">
                <a:solidFill>
                  <a:schemeClr val="bg1"/>
                </a:solidFill>
                <a:latin typeface="Abadi" panose="020B0604020202020204" charset="0"/>
              </a:rPr>
              <a:t>Bible Dictionary</a:t>
            </a:r>
          </a:p>
        </p:txBody>
      </p:sp>
      <p:sp>
        <p:nvSpPr>
          <p:cNvPr id="10" name="Rectangle 9"/>
          <p:cNvSpPr/>
          <p:nvPr/>
        </p:nvSpPr>
        <p:spPr>
          <a:xfrm>
            <a:off x="6865492" y="1374521"/>
            <a:ext cx="4760615" cy="646331"/>
          </a:xfrm>
          <a:prstGeom prst="rect">
            <a:avLst/>
          </a:prstGeom>
        </p:spPr>
        <p:txBody>
          <a:bodyPr wrap="square">
            <a:spAutoFit/>
          </a:bodyPr>
          <a:lstStyle/>
          <a:p>
            <a:r>
              <a:rPr lang="en-US" dirty="0">
                <a:solidFill>
                  <a:schemeClr val="bg1"/>
                </a:solidFill>
                <a:latin typeface="Abadi" panose="020B0604020202020204" charset="0"/>
              </a:rPr>
              <a:t>The Savior clearly identified the “voice in the wilderness” as John the Baptist (1) </a:t>
            </a:r>
          </a:p>
        </p:txBody>
      </p:sp>
      <p:sp>
        <p:nvSpPr>
          <p:cNvPr id="11" name="Rectangle 10"/>
          <p:cNvSpPr/>
          <p:nvPr/>
        </p:nvSpPr>
        <p:spPr>
          <a:xfrm>
            <a:off x="368739" y="3246625"/>
            <a:ext cx="4760615" cy="1477328"/>
          </a:xfrm>
          <a:prstGeom prst="rect">
            <a:avLst/>
          </a:prstGeom>
        </p:spPr>
        <p:txBody>
          <a:bodyPr wrap="square">
            <a:spAutoFit/>
          </a:bodyPr>
          <a:lstStyle/>
          <a:p>
            <a:r>
              <a:rPr lang="en-US" dirty="0">
                <a:solidFill>
                  <a:schemeClr val="bg1"/>
                </a:solidFill>
                <a:latin typeface="Abadi" panose="020B0604020202020204" charset="0"/>
              </a:rPr>
              <a:t>But if this forerunner was to prepare the way for the person who was to tell Jerusalem that times of trial were over (see Isaiah 40:1), then the prophet clearly could not be referring only to John the Baptist’s mortal ministry. (1)</a:t>
            </a:r>
          </a:p>
        </p:txBody>
      </p:sp>
      <p:sp>
        <p:nvSpPr>
          <p:cNvPr id="12" name="Rectangle 11"/>
          <p:cNvSpPr/>
          <p:nvPr/>
        </p:nvSpPr>
        <p:spPr>
          <a:xfrm>
            <a:off x="8614337" y="4769832"/>
            <a:ext cx="2414327" cy="1754326"/>
          </a:xfrm>
          <a:prstGeom prst="rect">
            <a:avLst/>
          </a:prstGeom>
          <a:solidFill>
            <a:srgbClr val="7030A0"/>
          </a:solidFill>
        </p:spPr>
        <p:txBody>
          <a:bodyPr wrap="square">
            <a:spAutoFit/>
          </a:bodyPr>
          <a:lstStyle/>
          <a:p>
            <a:pPr algn="ctr"/>
            <a:r>
              <a:rPr lang="en-US" dirty="0">
                <a:solidFill>
                  <a:schemeClr val="bg1"/>
                </a:solidFill>
                <a:latin typeface="Abadi" panose="020B0604020202020204" charset="0"/>
              </a:rPr>
              <a:t>Conclusion: </a:t>
            </a:r>
          </a:p>
          <a:p>
            <a:pPr algn="ctr"/>
            <a:r>
              <a:rPr lang="en-US" dirty="0">
                <a:solidFill>
                  <a:schemeClr val="bg1"/>
                </a:solidFill>
                <a:latin typeface="Abadi" panose="020B0604020202020204" charset="0"/>
              </a:rPr>
              <a:t>Esaias is a forerunner, a messenger of the coming of the Savior, those who preach the gospel*</a:t>
            </a:r>
          </a:p>
        </p:txBody>
      </p:sp>
    </p:spTree>
    <p:extLst>
      <p:ext uri="{BB962C8B-B14F-4D97-AF65-F5344CB8AC3E}">
        <p14:creationId xmlns:p14="http://schemas.microsoft.com/office/powerpoint/2010/main" val="2748638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0" presetClass="exit" presetSubtype="0" fill="hold" grpId="1" nodeType="withEffect">
                                  <p:stCondLst>
                                    <p:cond delay="0"/>
                                  </p:stCondLst>
                                  <p:childTnLst>
                                    <p:animEffect transition="out" filter="fade">
                                      <p:cBhvr>
                                        <p:cTn id="16" dur="500"/>
                                        <p:tgtEl>
                                          <p:spTgt spid="9"/>
                                        </p:tgtEl>
                                      </p:cBhvr>
                                    </p:animEffect>
                                    <p:set>
                                      <p:cBhvr>
                                        <p:cTn id="17" dur="1" fill="hold">
                                          <p:stCondLst>
                                            <p:cond delay="499"/>
                                          </p:stCondLst>
                                        </p:cTn>
                                        <p:tgtEl>
                                          <p:spTgt spid="9"/>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par>
                                <p:cTn id="22" presetID="10" presetClass="exit" presetSubtype="0" fill="hold" grpId="1" nodeType="withEffect">
                                  <p:stCondLst>
                                    <p:cond delay="0"/>
                                  </p:stCondLst>
                                  <p:childTnLst>
                                    <p:animEffect transition="out" filter="fade">
                                      <p:cBhvr>
                                        <p:cTn id="23" dur="500"/>
                                        <p:tgtEl>
                                          <p:spTgt spid="10"/>
                                        </p:tgtEl>
                                      </p:cBhvr>
                                    </p:animEffect>
                                    <p:set>
                                      <p:cBhvr>
                                        <p:cTn id="24" dur="1" fill="hold">
                                          <p:stCondLst>
                                            <p:cond delay="499"/>
                                          </p:stCondLst>
                                        </p:cTn>
                                        <p:tgtEl>
                                          <p:spTgt spid="10"/>
                                        </p:tgtEl>
                                        <p:attrNameLst>
                                          <p:attrName>style.visibility</p:attrName>
                                        </p:attrNameLst>
                                      </p:cBhvr>
                                      <p:to>
                                        <p:strVal val="hidden"/>
                                      </p:to>
                                    </p:set>
                                  </p:childTnLst>
                                </p:cTn>
                              </p:par>
                              <p:par>
                                <p:cTn id="25" presetID="10" presetClass="exit" presetSubtype="0" fill="hold" grpId="1" nodeType="withEffect">
                                  <p:stCondLst>
                                    <p:cond delay="0"/>
                                  </p:stCondLst>
                                  <p:childTnLst>
                                    <p:animEffect transition="out" filter="fade">
                                      <p:cBhvr>
                                        <p:cTn id="26" dur="500"/>
                                        <p:tgtEl>
                                          <p:spTgt spid="5"/>
                                        </p:tgtEl>
                                      </p:cBhvr>
                                    </p:animEffect>
                                    <p:set>
                                      <p:cBhvr>
                                        <p:cTn id="27" dur="1" fill="hold">
                                          <p:stCondLst>
                                            <p:cond delay="499"/>
                                          </p:stCondLst>
                                        </p:cTn>
                                        <p:tgtEl>
                                          <p:spTgt spid="5"/>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childTnLst>
                                </p:cTn>
                              </p:par>
                              <p:par>
                                <p:cTn id="36" presetID="10" presetClass="exit" presetSubtype="0" fill="hold" grpId="1" nodeType="withEffect">
                                  <p:stCondLst>
                                    <p:cond delay="0"/>
                                  </p:stCondLst>
                                  <p:childTnLst>
                                    <p:animEffect transition="out" filter="fade">
                                      <p:cBhvr>
                                        <p:cTn id="37" dur="500"/>
                                        <p:tgtEl>
                                          <p:spTgt spid="11"/>
                                        </p:tgtEl>
                                      </p:cBhvr>
                                    </p:animEffect>
                                    <p:set>
                                      <p:cBhvr>
                                        <p:cTn id="38" dur="1" fill="hold">
                                          <p:stCondLst>
                                            <p:cond delay="499"/>
                                          </p:stCondLst>
                                        </p:cTn>
                                        <p:tgtEl>
                                          <p:spTgt spid="11"/>
                                        </p:tgtEl>
                                        <p:attrNameLst>
                                          <p:attrName>style.visibility</p:attrName>
                                        </p:attrNameLst>
                                      </p:cBhvr>
                                      <p:to>
                                        <p:strVal val="hidden"/>
                                      </p:to>
                                    </p:set>
                                  </p:childTnLst>
                                </p:cTn>
                              </p:par>
                              <p:par>
                                <p:cTn id="39" presetID="10" presetClass="exit" presetSubtype="0" fill="hold" grpId="1" nodeType="withEffect">
                                  <p:stCondLst>
                                    <p:cond delay="0"/>
                                  </p:stCondLst>
                                  <p:childTnLst>
                                    <p:animEffect transition="out" filter="fade">
                                      <p:cBhvr>
                                        <p:cTn id="40" dur="500"/>
                                        <p:tgtEl>
                                          <p:spTgt spid="3"/>
                                        </p:tgtEl>
                                      </p:cBhvr>
                                    </p:animEffect>
                                    <p:set>
                                      <p:cBhvr>
                                        <p:cTn id="41" dur="1" fill="hold">
                                          <p:stCondLst>
                                            <p:cond delay="499"/>
                                          </p:stCondLst>
                                        </p:cTn>
                                        <p:tgtEl>
                                          <p:spTgt spid="3"/>
                                        </p:tgtEl>
                                        <p:attrNameLst>
                                          <p:attrName>style.visibility</p:attrName>
                                        </p:attrNameLst>
                                      </p:cBhvr>
                                      <p:to>
                                        <p:strVal val="hidden"/>
                                      </p:to>
                                    </p:se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fade">
                                      <p:cBhvr>
                                        <p:cTn id="46" dur="500"/>
                                        <p:tgtEl>
                                          <p:spTgt spid="12"/>
                                        </p:tgtEl>
                                      </p:cBhvr>
                                    </p:animEffect>
                                  </p:childTnLst>
                                </p:cTn>
                              </p:par>
                              <p:par>
                                <p:cTn id="47" presetID="10" presetClass="exit" presetSubtype="0" fill="hold" grpId="1" nodeType="withEffect">
                                  <p:stCondLst>
                                    <p:cond delay="0"/>
                                  </p:stCondLst>
                                  <p:childTnLst>
                                    <p:animEffect transition="out" filter="fade">
                                      <p:cBhvr>
                                        <p:cTn id="48" dur="500"/>
                                        <p:tgtEl>
                                          <p:spTgt spid="4"/>
                                        </p:tgtEl>
                                      </p:cBhvr>
                                    </p:animEffect>
                                    <p:set>
                                      <p:cBhvr>
                                        <p:cTn id="49"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P spid="3" grpId="0"/>
      <p:bldP spid="3" grpId="1"/>
      <p:bldP spid="4" grpId="0"/>
      <p:bldP spid="4" grpId="1"/>
      <p:bldP spid="9" grpId="0"/>
      <p:bldP spid="9" grpId="1"/>
      <p:bldP spid="10" grpId="0"/>
      <p:bldP spid="10" grpId="1"/>
      <p:bldP spid="11" grpId="0"/>
      <p:bldP spid="11" grpId="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Abadi" panose="020B0604020202020204" charset="0"/>
              </a:rPr>
              <a:t>Continuing Comfort--imagery</a:t>
            </a:r>
          </a:p>
        </p:txBody>
      </p:sp>
      <p:grpSp>
        <p:nvGrpSpPr>
          <p:cNvPr id="4" name="Group 3"/>
          <p:cNvGrpSpPr/>
          <p:nvPr/>
        </p:nvGrpSpPr>
        <p:grpSpPr>
          <a:xfrm>
            <a:off x="155575" y="634580"/>
            <a:ext cx="2849193" cy="2297778"/>
            <a:chOff x="155575" y="634580"/>
            <a:chExt cx="2849193" cy="2297778"/>
          </a:xfrm>
        </p:grpSpPr>
        <p:sp>
          <p:nvSpPr>
            <p:cNvPr id="5" name="Rectangle 4"/>
            <p:cNvSpPr/>
            <p:nvPr/>
          </p:nvSpPr>
          <p:spPr>
            <a:xfrm>
              <a:off x="155575" y="634580"/>
              <a:ext cx="2216593" cy="461665"/>
            </a:xfrm>
            <a:prstGeom prst="rect">
              <a:avLst/>
            </a:prstGeom>
          </p:spPr>
          <p:txBody>
            <a:bodyPr wrap="square">
              <a:spAutoFit/>
            </a:bodyPr>
            <a:lstStyle/>
            <a:p>
              <a:pPr fontAlgn="base"/>
              <a:r>
                <a:rPr lang="en-US" sz="2400" dirty="0">
                  <a:solidFill>
                    <a:schemeClr val="bg1"/>
                  </a:solidFill>
                  <a:latin typeface="Abadi" panose="020B0604020202020204" charset="0"/>
                </a:rPr>
                <a:t>Isaiah 40:6–8</a:t>
              </a:r>
            </a:p>
          </p:txBody>
        </p:sp>
        <p:pic>
          <p:nvPicPr>
            <p:cNvPr id="2" name="Picture 2" descr="http://www.dimplex.co.uk/gifs/Corporate_Images/DaisyField.jpg"/>
            <p:cNvPicPr>
              <a:picLocks noChangeAspect="1" noChangeArrowheads="1"/>
            </p:cNvPicPr>
            <p:nvPr/>
          </p:nvPicPr>
          <p:blipFill rotWithShape="1">
            <a:blip r:embed="rId3">
              <a:extLst>
                <a:ext uri="{28A0092B-C50C-407E-A947-70E740481C1C}">
                  <a14:useLocalDpi xmlns:a14="http://schemas.microsoft.com/office/drawing/2010/main" val="0"/>
                </a:ext>
              </a:extLst>
            </a:blip>
            <a:srcRect l="5573" t="670"/>
            <a:stretch/>
          </p:blipFill>
          <p:spPr bwMode="auto">
            <a:xfrm>
              <a:off x="460375" y="1205381"/>
              <a:ext cx="2544393" cy="1726977"/>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 name="Group 10"/>
          <p:cNvGrpSpPr/>
          <p:nvPr/>
        </p:nvGrpSpPr>
        <p:grpSpPr>
          <a:xfrm>
            <a:off x="6655797" y="718548"/>
            <a:ext cx="4745481" cy="2045644"/>
            <a:chOff x="6655797" y="718548"/>
            <a:chExt cx="4745481" cy="2045644"/>
          </a:xfrm>
        </p:grpSpPr>
        <p:sp>
          <p:nvSpPr>
            <p:cNvPr id="9" name="Rectangle 8"/>
            <p:cNvSpPr/>
            <p:nvPr/>
          </p:nvSpPr>
          <p:spPr>
            <a:xfrm>
              <a:off x="8994566" y="718548"/>
              <a:ext cx="2406712" cy="461665"/>
            </a:xfrm>
            <a:prstGeom prst="rect">
              <a:avLst/>
            </a:prstGeom>
          </p:spPr>
          <p:txBody>
            <a:bodyPr wrap="square">
              <a:spAutoFit/>
            </a:bodyPr>
            <a:lstStyle/>
            <a:p>
              <a:pPr fontAlgn="base"/>
              <a:r>
                <a:rPr lang="en-US" sz="2400" dirty="0">
                  <a:solidFill>
                    <a:schemeClr val="bg1"/>
                  </a:solidFill>
                  <a:latin typeface="Abadi" panose="020B0604020202020204" charset="0"/>
                </a:rPr>
                <a:t>Isaiah 40:10–11</a:t>
              </a:r>
            </a:p>
          </p:txBody>
        </p:sp>
        <p:pic>
          <p:nvPicPr>
            <p:cNvPr id="3076" name="Picture 4" descr="https://s-media-cache-ak0.pinimg.com/236x/5a/2f/26/5a2f26e6140e8700ed6e88475911b55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55797" y="935392"/>
              <a:ext cx="2247900" cy="1828800"/>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 name="Group 5"/>
          <p:cNvGrpSpPr/>
          <p:nvPr/>
        </p:nvGrpSpPr>
        <p:grpSpPr>
          <a:xfrm>
            <a:off x="708287" y="2133031"/>
            <a:ext cx="5899682" cy="4116858"/>
            <a:chOff x="708287" y="2133031"/>
            <a:chExt cx="5899682" cy="4116858"/>
          </a:xfrm>
        </p:grpSpPr>
        <p:sp>
          <p:nvSpPr>
            <p:cNvPr id="8" name="Rectangle 7"/>
            <p:cNvSpPr/>
            <p:nvPr/>
          </p:nvSpPr>
          <p:spPr>
            <a:xfrm>
              <a:off x="708287" y="3893206"/>
              <a:ext cx="2634562" cy="461665"/>
            </a:xfrm>
            <a:prstGeom prst="rect">
              <a:avLst/>
            </a:prstGeom>
          </p:spPr>
          <p:txBody>
            <a:bodyPr wrap="square">
              <a:spAutoFit/>
            </a:bodyPr>
            <a:lstStyle/>
            <a:p>
              <a:pPr fontAlgn="base"/>
              <a:r>
                <a:rPr lang="en-US" sz="2400" dirty="0">
                  <a:solidFill>
                    <a:schemeClr val="bg1"/>
                  </a:solidFill>
                  <a:latin typeface="Abadi" panose="020B0604020202020204" charset="0"/>
                </a:rPr>
                <a:t>Isaiah 40:12–15</a:t>
              </a:r>
            </a:p>
          </p:txBody>
        </p:sp>
        <p:pic>
          <p:nvPicPr>
            <p:cNvPr id="3078" name="Picture 6" descr="https://media.licdn.com/mpr/mpr/p/7/005/08a/10a/2153696.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4062" y="2133031"/>
              <a:ext cx="3333907" cy="2222605"/>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http://media.mnn.com/assets/images/2012/09/sand.jpg.560x0_q80_crop-smart.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53669" y="4354871"/>
              <a:ext cx="3347865" cy="1895018"/>
            </a:xfrm>
            <a:prstGeom prst="rect">
              <a:avLst/>
            </a:prstGeom>
            <a:noFill/>
            <a:extLst>
              <a:ext uri="{909E8E84-426E-40DD-AFC4-6F175D3DCCD1}">
                <a14:hiddenFill xmlns:a14="http://schemas.microsoft.com/office/drawing/2010/main">
                  <a:solidFill>
                    <a:srgbClr val="FFFFFF"/>
                  </a:solidFill>
                </a14:hiddenFill>
              </a:ext>
            </a:extLst>
          </p:spPr>
        </p:pic>
      </p:grpSp>
      <p:sp>
        <p:nvSpPr>
          <p:cNvPr id="3" name="AutoShape 10" descr="Image result for grasshopper swar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latin typeface="Abadi" panose="020B0604020202020204" charset="0"/>
            </a:endParaRPr>
          </a:p>
        </p:txBody>
      </p:sp>
      <p:grpSp>
        <p:nvGrpSpPr>
          <p:cNvPr id="13" name="Group 12"/>
          <p:cNvGrpSpPr/>
          <p:nvPr/>
        </p:nvGrpSpPr>
        <p:grpSpPr>
          <a:xfrm>
            <a:off x="6673412" y="2611482"/>
            <a:ext cx="4953260" cy="4143741"/>
            <a:chOff x="6673412" y="2611482"/>
            <a:chExt cx="4953260" cy="4143741"/>
          </a:xfrm>
        </p:grpSpPr>
        <p:sp>
          <p:nvSpPr>
            <p:cNvPr id="10" name="Rectangle 9"/>
            <p:cNvSpPr/>
            <p:nvPr/>
          </p:nvSpPr>
          <p:spPr>
            <a:xfrm>
              <a:off x="6673412" y="4816987"/>
              <a:ext cx="2580239" cy="461665"/>
            </a:xfrm>
            <a:prstGeom prst="rect">
              <a:avLst/>
            </a:prstGeom>
          </p:spPr>
          <p:txBody>
            <a:bodyPr wrap="square">
              <a:spAutoFit/>
            </a:bodyPr>
            <a:lstStyle/>
            <a:p>
              <a:pPr fontAlgn="base"/>
              <a:r>
                <a:rPr lang="en-US" sz="2400" dirty="0">
                  <a:solidFill>
                    <a:schemeClr val="bg1"/>
                  </a:solidFill>
                  <a:latin typeface="Abadi" panose="020B0604020202020204" charset="0"/>
                </a:rPr>
                <a:t>Isaiah 40:22–25</a:t>
              </a:r>
            </a:p>
          </p:txBody>
        </p:sp>
        <p:pic>
          <p:nvPicPr>
            <p:cNvPr id="3086" name="Picture 14" descr="http://www.labspaces.net/images/news/720955_grasshoppers_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69172" y="2611482"/>
              <a:ext cx="2857500" cy="2133601"/>
            </a:xfrm>
            <a:prstGeom prst="rect">
              <a:avLst/>
            </a:prstGeom>
            <a:noFill/>
            <a:extLst>
              <a:ext uri="{909E8E84-426E-40DD-AFC4-6F175D3DCCD1}">
                <a14:hiddenFill xmlns:a14="http://schemas.microsoft.com/office/drawing/2010/main">
                  <a:solidFill>
                    <a:srgbClr val="FFFFFF"/>
                  </a:solidFill>
                </a14:hiddenFill>
              </a:ext>
            </a:extLst>
          </p:spPr>
        </p:pic>
        <p:pic>
          <p:nvPicPr>
            <p:cNvPr id="3088" name="Picture 16" descr="http://eleanordurbin.co.uk/wp-content/uploads/2015/01/Drawing-of-an-uprooted-tree.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358830" y="4747872"/>
              <a:ext cx="1890925" cy="200735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978219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2428" y="40911"/>
            <a:ext cx="12032055" cy="707886"/>
          </a:xfrm>
          <a:prstGeom prst="rect">
            <a:avLst/>
          </a:prstGeom>
          <a:noFill/>
        </p:spPr>
        <p:txBody>
          <a:bodyPr wrap="square" rtlCol="0">
            <a:spAutoFit/>
          </a:bodyPr>
          <a:lstStyle/>
          <a:p>
            <a:pPr algn="ctr"/>
            <a:r>
              <a:rPr lang="en-US" sz="4000" dirty="0">
                <a:solidFill>
                  <a:schemeClr val="bg1"/>
                </a:solidFill>
                <a:latin typeface="Abadi" panose="020B0604020202020204" charset="0"/>
              </a:rPr>
              <a:t>Endless, Eternal, and Everlasting</a:t>
            </a:r>
          </a:p>
        </p:txBody>
      </p:sp>
      <p:sp>
        <p:nvSpPr>
          <p:cNvPr id="48" name="Rectangle 47"/>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40:28-31</a:t>
            </a:r>
            <a:endParaRPr lang="en-US" dirty="0">
              <a:solidFill>
                <a:schemeClr val="bg1"/>
              </a:solidFill>
              <a:latin typeface="Abadi" panose="020B0604020202020204" charset="0"/>
            </a:endParaRPr>
          </a:p>
        </p:txBody>
      </p:sp>
      <p:sp>
        <p:nvSpPr>
          <p:cNvPr id="3" name="Rectangle 2"/>
          <p:cNvSpPr/>
          <p:nvPr/>
        </p:nvSpPr>
        <p:spPr>
          <a:xfrm>
            <a:off x="3328915" y="1283517"/>
            <a:ext cx="6036129" cy="1200329"/>
          </a:xfrm>
          <a:prstGeom prst="rect">
            <a:avLst/>
          </a:prstGeom>
        </p:spPr>
        <p:txBody>
          <a:bodyPr wrap="square">
            <a:spAutoFit/>
          </a:bodyPr>
          <a:lstStyle/>
          <a:p>
            <a:r>
              <a:rPr lang="en-US" i="1" dirty="0">
                <a:solidFill>
                  <a:srgbClr val="FFFF00"/>
                </a:solidFill>
                <a:latin typeface="Abadi" panose="020B0604020202020204" charset="0"/>
              </a:rPr>
              <a:t>And God </a:t>
            </a:r>
            <a:r>
              <a:rPr lang="en-US" i="1" dirty="0" err="1">
                <a:solidFill>
                  <a:srgbClr val="FFFF00"/>
                </a:solidFill>
                <a:latin typeface="Abadi" panose="020B0604020202020204" charset="0"/>
              </a:rPr>
              <a:t>spake</a:t>
            </a:r>
            <a:r>
              <a:rPr lang="en-US" i="1" dirty="0">
                <a:solidFill>
                  <a:srgbClr val="FFFF00"/>
                </a:solidFill>
                <a:latin typeface="Abadi" panose="020B0604020202020204" charset="0"/>
              </a:rPr>
              <a:t> unto Moses, saying: Behold, I am the Lord God Almighty, and Endless is my name; for I am without beginning of days or end of years; and is not this endless? Moses 1:3</a:t>
            </a:r>
          </a:p>
        </p:txBody>
      </p:sp>
      <p:sp>
        <p:nvSpPr>
          <p:cNvPr id="50" name="Rectangle 49"/>
          <p:cNvSpPr/>
          <p:nvPr/>
        </p:nvSpPr>
        <p:spPr>
          <a:xfrm>
            <a:off x="361710" y="2665844"/>
            <a:ext cx="6536445" cy="2862322"/>
          </a:xfrm>
          <a:prstGeom prst="rect">
            <a:avLst/>
          </a:prstGeom>
        </p:spPr>
        <p:txBody>
          <a:bodyPr wrap="square">
            <a:spAutoFit/>
          </a:bodyPr>
          <a:lstStyle/>
          <a:p>
            <a:r>
              <a:rPr lang="en-US" sz="3600" dirty="0">
                <a:solidFill>
                  <a:srgbClr val="FFFF00"/>
                </a:solidFill>
                <a:latin typeface="Abadi" panose="020B0604020202020204" charset="0"/>
              </a:rPr>
              <a:t>Endless and Eternal:</a:t>
            </a:r>
          </a:p>
          <a:p>
            <a:r>
              <a:rPr lang="en-US" sz="3600" dirty="0">
                <a:solidFill>
                  <a:srgbClr val="FFFF00"/>
                </a:solidFill>
                <a:latin typeface="Abadi" panose="020B0604020202020204" charset="0"/>
              </a:rPr>
              <a:t>Moses 1:3</a:t>
            </a:r>
          </a:p>
          <a:p>
            <a:r>
              <a:rPr lang="en-US" sz="3600" dirty="0">
                <a:solidFill>
                  <a:srgbClr val="FFFF00"/>
                </a:solidFill>
                <a:latin typeface="Abadi" panose="020B0604020202020204" charset="0"/>
              </a:rPr>
              <a:t>Moses 7:35</a:t>
            </a:r>
          </a:p>
          <a:p>
            <a:r>
              <a:rPr lang="en-US" sz="3600" dirty="0">
                <a:solidFill>
                  <a:srgbClr val="FFFF00"/>
                </a:solidFill>
                <a:latin typeface="Abadi" panose="020B0604020202020204" charset="0"/>
              </a:rPr>
              <a:t>D&amp;C 19:10</a:t>
            </a:r>
          </a:p>
          <a:p>
            <a:endParaRPr lang="en-US" sz="3600" dirty="0">
              <a:solidFill>
                <a:srgbClr val="FFFF00"/>
              </a:solidFill>
              <a:latin typeface="Abadi" panose="020B0604020202020204" charset="0"/>
            </a:endParaRPr>
          </a:p>
        </p:txBody>
      </p:sp>
      <p:sp>
        <p:nvSpPr>
          <p:cNvPr id="51" name="Rectangle 50"/>
          <p:cNvSpPr/>
          <p:nvPr/>
        </p:nvSpPr>
        <p:spPr>
          <a:xfrm>
            <a:off x="7738408" y="2703015"/>
            <a:ext cx="4835808" cy="3970318"/>
          </a:xfrm>
          <a:prstGeom prst="rect">
            <a:avLst/>
          </a:prstGeom>
        </p:spPr>
        <p:txBody>
          <a:bodyPr wrap="square">
            <a:spAutoFit/>
          </a:bodyPr>
          <a:lstStyle/>
          <a:p>
            <a:r>
              <a:rPr lang="en-US" sz="3600" dirty="0">
                <a:solidFill>
                  <a:srgbClr val="FFFF00"/>
                </a:solidFill>
                <a:latin typeface="Abadi" panose="020B0604020202020204" charset="0"/>
              </a:rPr>
              <a:t>Everlasting:</a:t>
            </a:r>
          </a:p>
          <a:p>
            <a:r>
              <a:rPr lang="en-US" sz="3600" dirty="0">
                <a:solidFill>
                  <a:srgbClr val="FFFF00"/>
                </a:solidFill>
                <a:latin typeface="Abadi" panose="020B0604020202020204" charset="0"/>
              </a:rPr>
              <a:t>Gen. 21:33</a:t>
            </a:r>
          </a:p>
          <a:p>
            <a:r>
              <a:rPr lang="en-US" sz="3600" dirty="0">
                <a:solidFill>
                  <a:srgbClr val="FFFF00"/>
                </a:solidFill>
                <a:latin typeface="Abadi" panose="020B0604020202020204" charset="0"/>
              </a:rPr>
              <a:t>Isaiah 9:6, 40:28 Jeremiah 10:10 Romans 16:26</a:t>
            </a:r>
          </a:p>
          <a:p>
            <a:r>
              <a:rPr lang="en-US" sz="3600" dirty="0">
                <a:solidFill>
                  <a:srgbClr val="FFFF00"/>
                </a:solidFill>
                <a:latin typeface="Abadi" panose="020B0604020202020204" charset="0"/>
              </a:rPr>
              <a:t>D&amp;C 133:34</a:t>
            </a:r>
          </a:p>
          <a:p>
            <a:endParaRPr lang="en-US" sz="3600" dirty="0">
              <a:solidFill>
                <a:srgbClr val="FFFF00"/>
              </a:solidFill>
              <a:latin typeface="Abadi" panose="020B0604020202020204" charset="0"/>
            </a:endParaRPr>
          </a:p>
        </p:txBody>
      </p:sp>
      <p:sp>
        <p:nvSpPr>
          <p:cNvPr id="5" name="Rectangle 4"/>
          <p:cNvSpPr/>
          <p:nvPr/>
        </p:nvSpPr>
        <p:spPr>
          <a:xfrm>
            <a:off x="3206267" y="695016"/>
            <a:ext cx="5561010" cy="369332"/>
          </a:xfrm>
          <a:prstGeom prst="rect">
            <a:avLst/>
          </a:prstGeom>
        </p:spPr>
        <p:txBody>
          <a:bodyPr wrap="none">
            <a:spAutoFit/>
          </a:bodyPr>
          <a:lstStyle/>
          <a:p>
            <a:r>
              <a:rPr lang="en-US" dirty="0">
                <a:solidFill>
                  <a:schemeClr val="bg1"/>
                </a:solidFill>
                <a:latin typeface="Calibri" panose="020F0502020204030204" pitchFamily="34" charset="0"/>
              </a:rPr>
              <a:t>Signifying that he endures forever, for ‘his years never fail</a:t>
            </a:r>
            <a:endParaRPr lang="en-US" dirty="0">
              <a:latin typeface="Abadi" panose="020B0604020202020204" charset="0"/>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2527" y="2960417"/>
            <a:ext cx="1828800" cy="3048000"/>
          </a:xfrm>
          <a:prstGeom prst="rect">
            <a:avLst/>
          </a:prstGeom>
        </p:spPr>
      </p:pic>
    </p:spTree>
    <p:extLst>
      <p:ext uri="{BB962C8B-B14F-4D97-AF65-F5344CB8AC3E}">
        <p14:creationId xmlns:p14="http://schemas.microsoft.com/office/powerpoint/2010/main" val="1072670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0"/>
                                        </p:tgtEl>
                                        <p:attrNameLst>
                                          <p:attrName>style.visibility</p:attrName>
                                        </p:attrNameLst>
                                      </p:cBhvr>
                                      <p:to>
                                        <p:strVal val="visible"/>
                                      </p:to>
                                    </p:set>
                                    <p:animEffect transition="in" filter="fade">
                                      <p:cBhvr>
                                        <p:cTn id="12" dur="500"/>
                                        <p:tgtEl>
                                          <p:spTgt spid="5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1"/>
                                        </p:tgtEl>
                                        <p:attrNameLst>
                                          <p:attrName>style.visibility</p:attrName>
                                        </p:attrNameLst>
                                      </p:cBhvr>
                                      <p:to>
                                        <p:strVal val="visible"/>
                                      </p:to>
                                    </p:set>
                                    <p:animEffect transition="in" filter="fade">
                                      <p:cBhvr>
                                        <p:cTn id="15" dur="500"/>
                                        <p:tgtEl>
                                          <p:spTgt spid="51"/>
                                        </p:tgtEl>
                                      </p:cBhvr>
                                    </p:animEffect>
                                  </p:childTnLst>
                                </p:cTn>
                              </p:par>
                              <p:par>
                                <p:cTn id="16" presetID="10" presetClass="entr" presetSubtype="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0" grpId="0"/>
      <p:bldP spid="5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79534"/>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41:1, 5   </a:t>
            </a:r>
            <a:endParaRPr lang="en-US" dirty="0">
              <a:solidFill>
                <a:schemeClr val="bg1"/>
              </a:solidFill>
              <a:latin typeface="Abadi" panose="020B0604020202020204" charset="0"/>
            </a:endParaRPr>
          </a:p>
        </p:txBody>
      </p:sp>
      <p:sp>
        <p:nvSpPr>
          <p:cNvPr id="7" name="Rectangle 6"/>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Abadi" panose="020B0604020202020204" charset="0"/>
              </a:rPr>
              <a:t>“Isles” Include the Americas </a:t>
            </a:r>
          </a:p>
        </p:txBody>
      </p:sp>
      <p:sp>
        <p:nvSpPr>
          <p:cNvPr id="2" name="Rectangle 1"/>
          <p:cNvSpPr/>
          <p:nvPr/>
        </p:nvSpPr>
        <p:spPr>
          <a:xfrm>
            <a:off x="315190" y="840395"/>
            <a:ext cx="6096000" cy="1015663"/>
          </a:xfrm>
          <a:prstGeom prst="rect">
            <a:avLst/>
          </a:prstGeom>
        </p:spPr>
        <p:txBody>
          <a:bodyPr>
            <a:spAutoFit/>
          </a:bodyPr>
          <a:lstStyle/>
          <a:p>
            <a:r>
              <a:rPr lang="en-US" sz="2000" dirty="0">
                <a:solidFill>
                  <a:schemeClr val="bg1"/>
                </a:solidFill>
                <a:latin typeface="Abadi" panose="020B0604020202020204" charset="0"/>
              </a:rPr>
              <a:t>From time to time the Lord has led away remnants of Israel to “isles” from which He will eventually gather them before the Second Coming. </a:t>
            </a:r>
          </a:p>
        </p:txBody>
      </p:sp>
      <p:sp>
        <p:nvSpPr>
          <p:cNvPr id="3" name="Rectangle 2"/>
          <p:cNvSpPr/>
          <p:nvPr/>
        </p:nvSpPr>
        <p:spPr>
          <a:xfrm>
            <a:off x="6721680" y="3318568"/>
            <a:ext cx="5159829" cy="3170099"/>
          </a:xfrm>
          <a:prstGeom prst="rect">
            <a:avLst/>
          </a:prstGeom>
        </p:spPr>
        <p:txBody>
          <a:bodyPr wrap="square">
            <a:spAutoFit/>
          </a:bodyPr>
          <a:lstStyle/>
          <a:p>
            <a:r>
              <a:rPr lang="en-US" sz="2000" dirty="0">
                <a:solidFill>
                  <a:schemeClr val="bg1"/>
                </a:solidFill>
                <a:latin typeface="Abadi" panose="020B0604020202020204" charset="0"/>
              </a:rPr>
              <a:t>Isaiah alluded to scattered Israel when he used the metaphor “isles” and suggested that there, in the isles, they would learn to trust Him and wait upon His word and be renewed together. All of this would come near the time of the harvest. </a:t>
            </a:r>
          </a:p>
          <a:p>
            <a:endParaRPr lang="en-US" sz="2000" dirty="0">
              <a:solidFill>
                <a:schemeClr val="bg1"/>
              </a:solidFill>
              <a:latin typeface="Abadi" panose="020B0604020202020204" charset="0"/>
            </a:endParaRPr>
          </a:p>
          <a:p>
            <a:r>
              <a:rPr lang="en-US" sz="2000" dirty="0">
                <a:solidFill>
                  <a:schemeClr val="bg1"/>
                </a:solidFill>
                <a:latin typeface="Abadi" panose="020B0604020202020204" charset="0"/>
              </a:rPr>
              <a:t>Then scattered Israel will learn a new song, the song of the redeemed, as they are gathered into the kingdom.</a:t>
            </a:r>
          </a:p>
        </p:txBody>
      </p:sp>
      <p:sp>
        <p:nvSpPr>
          <p:cNvPr id="4" name="Rectangle 3"/>
          <p:cNvSpPr/>
          <p:nvPr/>
        </p:nvSpPr>
        <p:spPr>
          <a:xfrm>
            <a:off x="5938405" y="1468805"/>
            <a:ext cx="6096000" cy="923330"/>
          </a:xfrm>
          <a:prstGeom prst="rect">
            <a:avLst/>
          </a:prstGeom>
        </p:spPr>
        <p:txBody>
          <a:bodyPr>
            <a:spAutoFit/>
          </a:bodyPr>
          <a:lstStyle/>
          <a:p>
            <a:r>
              <a:rPr lang="en-US" b="1" dirty="0">
                <a:solidFill>
                  <a:srgbClr val="FFFF00"/>
                </a:solidFill>
                <a:latin typeface="Abadi" panose="020B0604020202020204" charset="0"/>
              </a:rPr>
              <a:t> …but we have been led to a better land, for the Lord has made the sea our path, and we are upon an isle of the sea. 1 Nephi 19:10</a:t>
            </a:r>
          </a:p>
        </p:txBody>
      </p:sp>
      <p:sp>
        <p:nvSpPr>
          <p:cNvPr id="6" name="Rectangle 5"/>
          <p:cNvSpPr/>
          <p:nvPr/>
        </p:nvSpPr>
        <p:spPr>
          <a:xfrm>
            <a:off x="315190" y="2816887"/>
            <a:ext cx="3507801" cy="3139321"/>
          </a:xfrm>
          <a:prstGeom prst="rect">
            <a:avLst/>
          </a:prstGeom>
        </p:spPr>
        <p:txBody>
          <a:bodyPr wrap="square">
            <a:spAutoFit/>
          </a:bodyPr>
          <a:lstStyle/>
          <a:p>
            <a:r>
              <a:rPr lang="en-US" i="1" dirty="0">
                <a:solidFill>
                  <a:srgbClr val="FFFF00"/>
                </a:solidFill>
                <a:latin typeface="Abadi" panose="020B0604020202020204" charset="0"/>
              </a:rPr>
              <a:t>And behold, there are many who are already lost from the knowledge of those who are at Jerusalem. Yea, the more part of all the tribes have been led away; and they are scattered to and fro upon the isles of the sea; and whither they are none of us </a:t>
            </a:r>
            <a:r>
              <a:rPr lang="en-US" i="1" dirty="0" err="1">
                <a:solidFill>
                  <a:srgbClr val="FFFF00"/>
                </a:solidFill>
                <a:latin typeface="Abadi" panose="020B0604020202020204" charset="0"/>
              </a:rPr>
              <a:t>knoweth</a:t>
            </a:r>
            <a:r>
              <a:rPr lang="en-US" i="1" dirty="0">
                <a:solidFill>
                  <a:srgbClr val="FFFF00"/>
                </a:solidFill>
                <a:latin typeface="Abadi" panose="020B0604020202020204" charset="0"/>
              </a:rPr>
              <a:t>, save that we know that they have been led away.</a:t>
            </a:r>
          </a:p>
          <a:p>
            <a:r>
              <a:rPr lang="en-US" i="1" dirty="0">
                <a:solidFill>
                  <a:srgbClr val="FFFF00"/>
                </a:solidFill>
                <a:latin typeface="Abadi" panose="020B0604020202020204" charset="0"/>
              </a:rPr>
              <a:t>1 Nephi 22:4</a:t>
            </a:r>
          </a:p>
        </p:txBody>
      </p:sp>
      <p:sp>
        <p:nvSpPr>
          <p:cNvPr id="10" name="Rectangle 9"/>
          <p:cNvSpPr/>
          <p:nvPr/>
        </p:nvSpPr>
        <p:spPr>
          <a:xfrm>
            <a:off x="774991" y="2238221"/>
            <a:ext cx="6096000" cy="400110"/>
          </a:xfrm>
          <a:prstGeom prst="rect">
            <a:avLst/>
          </a:prstGeom>
        </p:spPr>
        <p:txBody>
          <a:bodyPr>
            <a:spAutoFit/>
          </a:bodyPr>
          <a:lstStyle/>
          <a:p>
            <a:r>
              <a:rPr lang="en-US" sz="2000" dirty="0">
                <a:solidFill>
                  <a:schemeClr val="bg1"/>
                </a:solidFill>
                <a:latin typeface="Abadi" panose="020B0604020202020204" charset="0"/>
              </a:rPr>
              <a:t>“isles”—not known to others</a:t>
            </a:r>
          </a:p>
        </p:txBody>
      </p:sp>
      <p:pic>
        <p:nvPicPr>
          <p:cNvPr id="5122" name="Picture 2" descr="http://bibleencyclopedia.com/picturesjpeg/Isaiah_who_was_ready_C-58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22991" y="3615200"/>
            <a:ext cx="2522171" cy="3058133"/>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8440916" y="6432233"/>
            <a:ext cx="3650439" cy="369332"/>
          </a:xfrm>
          <a:prstGeom prst="rect">
            <a:avLst/>
          </a:prstGeom>
        </p:spPr>
        <p:txBody>
          <a:bodyPr wrap="square">
            <a:spAutoFit/>
          </a:bodyPr>
          <a:lstStyle/>
          <a:p>
            <a:pPr algn="r"/>
            <a:r>
              <a:rPr lang="en-US" dirty="0">
                <a:solidFill>
                  <a:schemeClr val="bg1"/>
                </a:solidFill>
                <a:latin typeface="Calibri" panose="020F0502020204030204" pitchFamily="34" charset="0"/>
              </a:rPr>
              <a:t>(1)</a:t>
            </a:r>
            <a:endParaRPr lang="en-US" dirty="0">
              <a:solidFill>
                <a:schemeClr val="bg1"/>
              </a:solidFill>
              <a:latin typeface="Abadi" panose="020B0604020202020204" charset="0"/>
            </a:endParaRPr>
          </a:p>
        </p:txBody>
      </p:sp>
    </p:spTree>
    <p:extLst>
      <p:ext uri="{BB962C8B-B14F-4D97-AF65-F5344CB8AC3E}">
        <p14:creationId xmlns:p14="http://schemas.microsoft.com/office/powerpoint/2010/main" val="3962089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0" end="0"/>
                                            </p:txEl>
                                          </p:spTgt>
                                        </p:tgtEl>
                                        <p:attrNameLst>
                                          <p:attrName>style.visibility</p:attrName>
                                        </p:attrNameLst>
                                      </p:cBhvr>
                                      <p:to>
                                        <p:strVal val="visible"/>
                                      </p:to>
                                    </p:set>
                                    <p:animEffect transition="in" filter="fade">
                                      <p:cBhvr>
                                        <p:cTn id="20" dur="500"/>
                                        <p:tgtEl>
                                          <p:spTgt spid="3">
                                            <p:txEl>
                                              <p:pRg st="0" end="0"/>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5122"/>
                                        </p:tgtEl>
                                        <p:attrNameLst>
                                          <p:attrName>style.visibility</p:attrName>
                                        </p:attrNameLst>
                                      </p:cBhvr>
                                      <p:to>
                                        <p:strVal val="visible"/>
                                      </p:to>
                                    </p:set>
                                    <p:animEffect transition="in" filter="fade">
                                      <p:cBhvr>
                                        <p:cTn id="23" dur="500"/>
                                        <p:tgtEl>
                                          <p:spTgt spid="512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41:2   </a:t>
            </a:r>
            <a:endParaRPr lang="en-US" dirty="0">
              <a:solidFill>
                <a:schemeClr val="bg1"/>
              </a:solidFill>
              <a:latin typeface="Abadi" panose="020B0604020202020204" charset="0"/>
            </a:endParaRPr>
          </a:p>
        </p:txBody>
      </p:sp>
      <p:sp>
        <p:nvSpPr>
          <p:cNvPr id="7" name="Rectangle 6"/>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Abadi" panose="020B0604020202020204" charset="0"/>
              </a:rPr>
              <a:t>‘A Righteous Man”</a:t>
            </a:r>
          </a:p>
        </p:txBody>
      </p:sp>
      <p:sp>
        <p:nvSpPr>
          <p:cNvPr id="3" name="Rectangle 2"/>
          <p:cNvSpPr/>
          <p:nvPr/>
        </p:nvSpPr>
        <p:spPr>
          <a:xfrm>
            <a:off x="582137" y="1725041"/>
            <a:ext cx="5159829" cy="2862322"/>
          </a:xfrm>
          <a:prstGeom prst="rect">
            <a:avLst/>
          </a:prstGeom>
        </p:spPr>
        <p:txBody>
          <a:bodyPr wrap="square">
            <a:spAutoFit/>
          </a:bodyPr>
          <a:lstStyle/>
          <a:p>
            <a:r>
              <a:rPr lang="en-US" sz="2000" dirty="0">
                <a:solidFill>
                  <a:schemeClr val="bg1"/>
                </a:solidFill>
                <a:latin typeface="Abadi" panose="020B0604020202020204" charset="0"/>
              </a:rPr>
              <a:t>Many angelic ministrants have been sent from the courts of glory to confer keys and powers, to commit their dispensations and glories again to men on earth.</a:t>
            </a:r>
          </a:p>
          <a:p>
            <a:endParaRPr lang="en-US" sz="2000" dirty="0">
              <a:solidFill>
                <a:schemeClr val="bg1"/>
              </a:solidFill>
              <a:latin typeface="Abadi" panose="020B0604020202020204" charset="0"/>
            </a:endParaRPr>
          </a:p>
          <a:p>
            <a:r>
              <a:rPr lang="en-US" sz="2000" dirty="0">
                <a:solidFill>
                  <a:schemeClr val="bg1"/>
                </a:solidFill>
                <a:latin typeface="Abadi" panose="020B0604020202020204" charset="0"/>
              </a:rPr>
              <a:t>At least the following have come: Moroni, John the Baptist, Peter, James and John, Moses, Elijah, Elias, Gabriel, Raphael, and Michael.</a:t>
            </a:r>
          </a:p>
        </p:txBody>
      </p:sp>
      <p:sp>
        <p:nvSpPr>
          <p:cNvPr id="4" name="Rectangle 3"/>
          <p:cNvSpPr/>
          <p:nvPr/>
        </p:nvSpPr>
        <p:spPr>
          <a:xfrm>
            <a:off x="3048000" y="747069"/>
            <a:ext cx="6096000" cy="707886"/>
          </a:xfrm>
          <a:prstGeom prst="rect">
            <a:avLst/>
          </a:prstGeom>
        </p:spPr>
        <p:txBody>
          <a:bodyPr>
            <a:spAutoFit/>
          </a:bodyPr>
          <a:lstStyle/>
          <a:p>
            <a:r>
              <a:rPr lang="en-US" sz="2000" i="1" dirty="0">
                <a:solidFill>
                  <a:srgbClr val="FFFF00"/>
                </a:solidFill>
                <a:latin typeface="Abadi" panose="020B0604020202020204" charset="0"/>
              </a:rPr>
              <a:t>Elias which was to come to gather together the tribes of Israel and restore all things. D&amp;C 77:9</a:t>
            </a:r>
          </a:p>
        </p:txBody>
      </p:sp>
      <p:sp>
        <p:nvSpPr>
          <p:cNvPr id="11" name="Rectangle 10"/>
          <p:cNvSpPr/>
          <p:nvPr/>
        </p:nvSpPr>
        <p:spPr>
          <a:xfrm>
            <a:off x="8440916" y="6432233"/>
            <a:ext cx="3650439" cy="369332"/>
          </a:xfrm>
          <a:prstGeom prst="rect">
            <a:avLst/>
          </a:prstGeom>
        </p:spPr>
        <p:txBody>
          <a:bodyPr wrap="square">
            <a:spAutoFit/>
          </a:bodyPr>
          <a:lstStyle/>
          <a:p>
            <a:pPr algn="r"/>
            <a:r>
              <a:rPr lang="en-US" dirty="0">
                <a:solidFill>
                  <a:schemeClr val="bg1"/>
                </a:solidFill>
                <a:latin typeface="Calibri" panose="020F0502020204030204" pitchFamily="34" charset="0"/>
              </a:rPr>
              <a:t>(1)</a:t>
            </a:r>
            <a:endParaRPr lang="en-US" dirty="0">
              <a:solidFill>
                <a:schemeClr val="bg1"/>
              </a:solidFill>
              <a:latin typeface="Abadi" panose="020B0604020202020204" charset="0"/>
            </a:endParaRPr>
          </a:p>
        </p:txBody>
      </p:sp>
      <p:pic>
        <p:nvPicPr>
          <p:cNvPr id="6146" name="Picture 2" descr="http://rationalfaiths.com/wp-content/uploads/2012/12/206a-image-moroni-burying-plate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2658" y="1725041"/>
            <a:ext cx="1403609" cy="1838989"/>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http://askgramps.org/files/2013/02/Peter-James-John-ordaining-Joseph-Smith-e1393445145189.jpg"/>
          <p:cNvPicPr>
            <a:picLocks noChangeAspect="1" noChangeArrowheads="1"/>
          </p:cNvPicPr>
          <p:nvPr/>
        </p:nvPicPr>
        <p:blipFill rotWithShape="1">
          <a:blip r:embed="rId4">
            <a:extLst>
              <a:ext uri="{28A0092B-C50C-407E-A947-70E740481C1C}">
                <a14:useLocalDpi xmlns:a14="http://schemas.microsoft.com/office/drawing/2010/main" val="0"/>
              </a:ext>
            </a:extLst>
          </a:blip>
          <a:srcRect l="12056" t="194" r="45108" b="54681"/>
          <a:stretch/>
        </p:blipFill>
        <p:spPr bwMode="auto">
          <a:xfrm>
            <a:off x="7254942" y="3907465"/>
            <a:ext cx="2852057" cy="2166258"/>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http://thepreachersword.files.wordpress.com/2012/07/moses.pn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7049" t="7134" r="39182"/>
          <a:stretch/>
        </p:blipFill>
        <p:spPr bwMode="auto">
          <a:xfrm>
            <a:off x="5251499" y="4361355"/>
            <a:ext cx="1902317" cy="2420163"/>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http://4.bp.blogspot.com/-H-1_unSfQuc/UtQt3FIpA-I/AAAAAAAAIxw/klX2sZ3VyQg/s1600/ElijahInTheWhirlwind.jpg"/>
          <p:cNvPicPr>
            <a:picLocks noChangeAspect="1" noChangeArrowheads="1"/>
          </p:cNvPicPr>
          <p:nvPr/>
        </p:nvPicPr>
        <p:blipFill rotWithShape="1">
          <a:blip r:embed="rId6">
            <a:extLst>
              <a:ext uri="{28A0092B-C50C-407E-A947-70E740481C1C}">
                <a14:useLocalDpi xmlns:a14="http://schemas.microsoft.com/office/drawing/2010/main" val="0"/>
              </a:ext>
            </a:extLst>
          </a:blip>
          <a:srcRect l="31933" t="20267" r="19839" b="4457"/>
          <a:stretch/>
        </p:blipFill>
        <p:spPr bwMode="auto">
          <a:xfrm>
            <a:off x="2811867" y="4586279"/>
            <a:ext cx="1683144" cy="1970314"/>
          </a:xfrm>
          <a:prstGeom prst="rect">
            <a:avLst/>
          </a:prstGeom>
          <a:noFill/>
          <a:extLst>
            <a:ext uri="{909E8E84-426E-40DD-AFC4-6F175D3DCCD1}">
              <a14:hiddenFill xmlns:a14="http://schemas.microsoft.com/office/drawing/2010/main">
                <a:solidFill>
                  <a:srgbClr val="FFFFFF"/>
                </a:solidFill>
              </a14:hiddenFill>
            </a:ext>
          </a:extLst>
        </p:spPr>
      </p:pic>
      <p:pic>
        <p:nvPicPr>
          <p:cNvPr id="6156" name="Picture 12" descr="https://upload.wikimedia.org/wikipedia/commons/9/97/Saint_Raphael.JPG"/>
          <p:cNvPicPr>
            <a:picLocks noChangeAspect="1" noChangeArrowheads="1"/>
          </p:cNvPicPr>
          <p:nvPr/>
        </p:nvPicPr>
        <p:blipFill rotWithShape="1">
          <a:blip r:embed="rId7">
            <a:extLst>
              <a:ext uri="{28A0092B-C50C-407E-A947-70E740481C1C}">
                <a14:useLocalDpi xmlns:a14="http://schemas.microsoft.com/office/drawing/2010/main" val="0"/>
              </a:ext>
            </a:extLst>
          </a:blip>
          <a:srcRect l="28379" t="11263" r="37280" b="57421"/>
          <a:stretch/>
        </p:blipFill>
        <p:spPr bwMode="auto">
          <a:xfrm>
            <a:off x="10406226" y="420197"/>
            <a:ext cx="1169673" cy="1578429"/>
          </a:xfrm>
          <a:prstGeom prst="rect">
            <a:avLst/>
          </a:prstGeom>
          <a:noFill/>
          <a:extLst>
            <a:ext uri="{909E8E84-426E-40DD-AFC4-6F175D3DCCD1}">
              <a14:hiddenFill xmlns:a14="http://schemas.microsoft.com/office/drawing/2010/main">
                <a:solidFill>
                  <a:srgbClr val="FFFFFF"/>
                </a:solidFill>
              </a14:hiddenFill>
            </a:ext>
          </a:extLst>
        </p:spPr>
      </p:pic>
      <p:pic>
        <p:nvPicPr>
          <p:cNvPr id="6158" name="Picture 14" descr="http://en.elds.org/mormonchurch-com/files/2009/05/adam-eve-alter-mormon1.jpg"/>
          <p:cNvPicPr>
            <a:picLocks noChangeAspect="1" noChangeArrowheads="1"/>
          </p:cNvPicPr>
          <p:nvPr/>
        </p:nvPicPr>
        <p:blipFill rotWithShape="1">
          <a:blip r:embed="rId8">
            <a:extLst>
              <a:ext uri="{28A0092B-C50C-407E-A947-70E740481C1C}">
                <a14:useLocalDpi xmlns:a14="http://schemas.microsoft.com/office/drawing/2010/main" val="0"/>
              </a:ext>
            </a:extLst>
          </a:blip>
          <a:srcRect l="55042" t="3143" r="11276" b="61571"/>
          <a:stretch/>
        </p:blipFill>
        <p:spPr bwMode="auto">
          <a:xfrm>
            <a:off x="10208126" y="3675930"/>
            <a:ext cx="1883229" cy="2688771"/>
          </a:xfrm>
          <a:prstGeom prst="rect">
            <a:avLst/>
          </a:prstGeom>
          <a:noFill/>
          <a:extLst>
            <a:ext uri="{909E8E84-426E-40DD-AFC4-6F175D3DCCD1}">
              <a14:hiddenFill xmlns:a14="http://schemas.microsoft.com/office/drawing/2010/main">
                <a:solidFill>
                  <a:srgbClr val="FFFFFF"/>
                </a:solidFill>
              </a14:hiddenFill>
            </a:ext>
          </a:extLst>
        </p:spPr>
      </p:pic>
      <p:pic>
        <p:nvPicPr>
          <p:cNvPr id="6160" name="Picture 16" descr="https://www.lds.org/bc/content/ldsorg/media-library/images/High-Res%20Print/0001407.jpg?download=true&amp;lang=en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28743" t="18564" r="42235" b="58536"/>
          <a:stretch/>
        </p:blipFill>
        <p:spPr bwMode="auto">
          <a:xfrm>
            <a:off x="8288047" y="1560070"/>
            <a:ext cx="1611086" cy="15890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1110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42" presetClass="entr" presetSubtype="0" fill="hold" nodeType="withEffect">
                                  <p:stCondLst>
                                    <p:cond delay="0"/>
                                  </p:stCondLst>
                                  <p:childTnLst>
                                    <p:set>
                                      <p:cBhvr>
                                        <p:cTn id="12" dur="1" fill="hold">
                                          <p:stCondLst>
                                            <p:cond delay="0"/>
                                          </p:stCondLst>
                                        </p:cTn>
                                        <p:tgtEl>
                                          <p:spTgt spid="6146"/>
                                        </p:tgtEl>
                                        <p:attrNameLst>
                                          <p:attrName>style.visibility</p:attrName>
                                        </p:attrNameLst>
                                      </p:cBhvr>
                                      <p:to>
                                        <p:strVal val="visible"/>
                                      </p:to>
                                    </p:set>
                                    <p:animEffect transition="in" filter="fade">
                                      <p:cBhvr>
                                        <p:cTn id="13" dur="1000"/>
                                        <p:tgtEl>
                                          <p:spTgt spid="6146"/>
                                        </p:tgtEl>
                                      </p:cBhvr>
                                    </p:animEffect>
                                    <p:anim calcmode="lin" valueType="num">
                                      <p:cBhvr>
                                        <p:cTn id="14" dur="1000" fill="hold"/>
                                        <p:tgtEl>
                                          <p:spTgt spid="6146"/>
                                        </p:tgtEl>
                                        <p:attrNameLst>
                                          <p:attrName>ppt_x</p:attrName>
                                        </p:attrNameLst>
                                      </p:cBhvr>
                                      <p:tavLst>
                                        <p:tav tm="0">
                                          <p:val>
                                            <p:strVal val="#ppt_x"/>
                                          </p:val>
                                        </p:tav>
                                        <p:tav tm="100000">
                                          <p:val>
                                            <p:strVal val="#ppt_x"/>
                                          </p:val>
                                        </p:tav>
                                      </p:tavLst>
                                    </p:anim>
                                    <p:anim calcmode="lin" valueType="num">
                                      <p:cBhvr>
                                        <p:cTn id="15" dur="1000" fill="hold"/>
                                        <p:tgtEl>
                                          <p:spTgt spid="6146"/>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6160"/>
                                        </p:tgtEl>
                                        <p:attrNameLst>
                                          <p:attrName>style.visibility</p:attrName>
                                        </p:attrNameLst>
                                      </p:cBhvr>
                                      <p:to>
                                        <p:strVal val="visible"/>
                                      </p:to>
                                    </p:set>
                                    <p:animEffect transition="in" filter="fade">
                                      <p:cBhvr>
                                        <p:cTn id="18" dur="1000"/>
                                        <p:tgtEl>
                                          <p:spTgt spid="6160"/>
                                        </p:tgtEl>
                                      </p:cBhvr>
                                    </p:animEffect>
                                    <p:anim calcmode="lin" valueType="num">
                                      <p:cBhvr>
                                        <p:cTn id="19" dur="1000" fill="hold"/>
                                        <p:tgtEl>
                                          <p:spTgt spid="6160"/>
                                        </p:tgtEl>
                                        <p:attrNameLst>
                                          <p:attrName>ppt_x</p:attrName>
                                        </p:attrNameLst>
                                      </p:cBhvr>
                                      <p:tavLst>
                                        <p:tav tm="0">
                                          <p:val>
                                            <p:strVal val="#ppt_x"/>
                                          </p:val>
                                        </p:tav>
                                        <p:tav tm="100000">
                                          <p:val>
                                            <p:strVal val="#ppt_x"/>
                                          </p:val>
                                        </p:tav>
                                      </p:tavLst>
                                    </p:anim>
                                    <p:anim calcmode="lin" valueType="num">
                                      <p:cBhvr>
                                        <p:cTn id="20" dur="1000" fill="hold"/>
                                        <p:tgtEl>
                                          <p:spTgt spid="6160"/>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6156"/>
                                        </p:tgtEl>
                                        <p:attrNameLst>
                                          <p:attrName>style.visibility</p:attrName>
                                        </p:attrNameLst>
                                      </p:cBhvr>
                                      <p:to>
                                        <p:strVal val="visible"/>
                                      </p:to>
                                    </p:set>
                                    <p:animEffect transition="in" filter="fade">
                                      <p:cBhvr>
                                        <p:cTn id="23" dur="1000"/>
                                        <p:tgtEl>
                                          <p:spTgt spid="6156"/>
                                        </p:tgtEl>
                                      </p:cBhvr>
                                    </p:animEffect>
                                    <p:anim calcmode="lin" valueType="num">
                                      <p:cBhvr>
                                        <p:cTn id="24" dur="1000" fill="hold"/>
                                        <p:tgtEl>
                                          <p:spTgt spid="6156"/>
                                        </p:tgtEl>
                                        <p:attrNameLst>
                                          <p:attrName>ppt_x</p:attrName>
                                        </p:attrNameLst>
                                      </p:cBhvr>
                                      <p:tavLst>
                                        <p:tav tm="0">
                                          <p:val>
                                            <p:strVal val="#ppt_x"/>
                                          </p:val>
                                        </p:tav>
                                        <p:tav tm="100000">
                                          <p:val>
                                            <p:strVal val="#ppt_x"/>
                                          </p:val>
                                        </p:tav>
                                      </p:tavLst>
                                    </p:anim>
                                    <p:anim calcmode="lin" valueType="num">
                                      <p:cBhvr>
                                        <p:cTn id="25" dur="1000" fill="hold"/>
                                        <p:tgtEl>
                                          <p:spTgt spid="6156"/>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6158"/>
                                        </p:tgtEl>
                                        <p:attrNameLst>
                                          <p:attrName>style.visibility</p:attrName>
                                        </p:attrNameLst>
                                      </p:cBhvr>
                                      <p:to>
                                        <p:strVal val="visible"/>
                                      </p:to>
                                    </p:set>
                                    <p:animEffect transition="in" filter="fade">
                                      <p:cBhvr>
                                        <p:cTn id="28" dur="1000"/>
                                        <p:tgtEl>
                                          <p:spTgt spid="6158"/>
                                        </p:tgtEl>
                                      </p:cBhvr>
                                    </p:animEffect>
                                    <p:anim calcmode="lin" valueType="num">
                                      <p:cBhvr>
                                        <p:cTn id="29" dur="1000" fill="hold"/>
                                        <p:tgtEl>
                                          <p:spTgt spid="6158"/>
                                        </p:tgtEl>
                                        <p:attrNameLst>
                                          <p:attrName>ppt_x</p:attrName>
                                        </p:attrNameLst>
                                      </p:cBhvr>
                                      <p:tavLst>
                                        <p:tav tm="0">
                                          <p:val>
                                            <p:strVal val="#ppt_x"/>
                                          </p:val>
                                        </p:tav>
                                        <p:tav tm="100000">
                                          <p:val>
                                            <p:strVal val="#ppt_x"/>
                                          </p:val>
                                        </p:tav>
                                      </p:tavLst>
                                    </p:anim>
                                    <p:anim calcmode="lin" valueType="num">
                                      <p:cBhvr>
                                        <p:cTn id="30" dur="1000" fill="hold"/>
                                        <p:tgtEl>
                                          <p:spTgt spid="6158"/>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6150"/>
                                        </p:tgtEl>
                                        <p:attrNameLst>
                                          <p:attrName>style.visibility</p:attrName>
                                        </p:attrNameLst>
                                      </p:cBhvr>
                                      <p:to>
                                        <p:strVal val="visible"/>
                                      </p:to>
                                    </p:set>
                                    <p:animEffect transition="in" filter="fade">
                                      <p:cBhvr>
                                        <p:cTn id="33" dur="1000"/>
                                        <p:tgtEl>
                                          <p:spTgt spid="6150"/>
                                        </p:tgtEl>
                                      </p:cBhvr>
                                    </p:animEffect>
                                    <p:anim calcmode="lin" valueType="num">
                                      <p:cBhvr>
                                        <p:cTn id="34" dur="1000" fill="hold"/>
                                        <p:tgtEl>
                                          <p:spTgt spid="6150"/>
                                        </p:tgtEl>
                                        <p:attrNameLst>
                                          <p:attrName>ppt_x</p:attrName>
                                        </p:attrNameLst>
                                      </p:cBhvr>
                                      <p:tavLst>
                                        <p:tav tm="0">
                                          <p:val>
                                            <p:strVal val="#ppt_x"/>
                                          </p:val>
                                        </p:tav>
                                        <p:tav tm="100000">
                                          <p:val>
                                            <p:strVal val="#ppt_x"/>
                                          </p:val>
                                        </p:tav>
                                      </p:tavLst>
                                    </p:anim>
                                    <p:anim calcmode="lin" valueType="num">
                                      <p:cBhvr>
                                        <p:cTn id="35" dur="1000" fill="hold"/>
                                        <p:tgtEl>
                                          <p:spTgt spid="6150"/>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6152"/>
                                        </p:tgtEl>
                                        <p:attrNameLst>
                                          <p:attrName>style.visibility</p:attrName>
                                        </p:attrNameLst>
                                      </p:cBhvr>
                                      <p:to>
                                        <p:strVal val="visible"/>
                                      </p:to>
                                    </p:set>
                                    <p:animEffect transition="in" filter="fade">
                                      <p:cBhvr>
                                        <p:cTn id="38" dur="1000"/>
                                        <p:tgtEl>
                                          <p:spTgt spid="6152"/>
                                        </p:tgtEl>
                                      </p:cBhvr>
                                    </p:animEffect>
                                    <p:anim calcmode="lin" valueType="num">
                                      <p:cBhvr>
                                        <p:cTn id="39" dur="1000" fill="hold"/>
                                        <p:tgtEl>
                                          <p:spTgt spid="6152"/>
                                        </p:tgtEl>
                                        <p:attrNameLst>
                                          <p:attrName>ppt_x</p:attrName>
                                        </p:attrNameLst>
                                      </p:cBhvr>
                                      <p:tavLst>
                                        <p:tav tm="0">
                                          <p:val>
                                            <p:strVal val="#ppt_x"/>
                                          </p:val>
                                        </p:tav>
                                        <p:tav tm="100000">
                                          <p:val>
                                            <p:strVal val="#ppt_x"/>
                                          </p:val>
                                        </p:tav>
                                      </p:tavLst>
                                    </p:anim>
                                    <p:anim calcmode="lin" valueType="num">
                                      <p:cBhvr>
                                        <p:cTn id="40" dur="1000" fill="hold"/>
                                        <p:tgtEl>
                                          <p:spTgt spid="6152"/>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6154"/>
                                        </p:tgtEl>
                                        <p:attrNameLst>
                                          <p:attrName>style.visibility</p:attrName>
                                        </p:attrNameLst>
                                      </p:cBhvr>
                                      <p:to>
                                        <p:strVal val="visible"/>
                                      </p:to>
                                    </p:set>
                                    <p:animEffect transition="in" filter="fade">
                                      <p:cBhvr>
                                        <p:cTn id="43" dur="1000"/>
                                        <p:tgtEl>
                                          <p:spTgt spid="6154"/>
                                        </p:tgtEl>
                                      </p:cBhvr>
                                    </p:animEffect>
                                    <p:anim calcmode="lin" valueType="num">
                                      <p:cBhvr>
                                        <p:cTn id="44" dur="1000" fill="hold"/>
                                        <p:tgtEl>
                                          <p:spTgt spid="6154"/>
                                        </p:tgtEl>
                                        <p:attrNameLst>
                                          <p:attrName>ppt_x</p:attrName>
                                        </p:attrNameLst>
                                      </p:cBhvr>
                                      <p:tavLst>
                                        <p:tav tm="0">
                                          <p:val>
                                            <p:strVal val="#ppt_x"/>
                                          </p:val>
                                        </p:tav>
                                        <p:tav tm="100000">
                                          <p:val>
                                            <p:strVal val="#ppt_x"/>
                                          </p:val>
                                        </p:tav>
                                      </p:tavLst>
                                    </p:anim>
                                    <p:anim calcmode="lin" valueType="num">
                                      <p:cBhvr>
                                        <p:cTn id="45" dur="1000" fill="hold"/>
                                        <p:tgtEl>
                                          <p:spTgt spid="615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497</TotalTime>
  <Words>5165</Words>
  <Application>Microsoft Office PowerPoint</Application>
  <PresentationFormat>Widescreen</PresentationFormat>
  <Paragraphs>300</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Comic Sans MS</vt:lpstr>
      <vt:lpstr>Abadi</vt: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lynda blau</dc:creator>
  <cp:lastModifiedBy>Brad Blau</cp:lastModifiedBy>
  <cp:revision>48</cp:revision>
  <dcterms:created xsi:type="dcterms:W3CDTF">2016-03-10T16:23:45Z</dcterms:created>
  <dcterms:modified xsi:type="dcterms:W3CDTF">2025-11-29T18:03:39Z</dcterms:modified>
</cp:coreProperties>
</file>