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2" r:id="rId4"/>
    <p:sldId id="273" r:id="rId5"/>
    <p:sldId id="274" r:id="rId6"/>
    <p:sldId id="264" r:id="rId7"/>
    <p:sldId id="269" r:id="rId8"/>
    <p:sldId id="275" r:id="rId9"/>
    <p:sldId id="271" r:id="rId10"/>
    <p:sldId id="272" r:id="rId11"/>
    <p:sldId id="260" r:id="rId12"/>
    <p:sldId id="276" r:id="rId13"/>
    <p:sldId id="279" r:id="rId14"/>
    <p:sldId id="280" r:id="rId15"/>
    <p:sldId id="281" r:id="rId16"/>
    <p:sldId id="282" r:id="rId17"/>
    <p:sldId id="283" r:id="rId18"/>
    <p:sldId id="284" r:id="rId19"/>
    <p:sldId id="285" r:id="rId20"/>
    <p:sldId id="286" r:id="rId21"/>
    <p:sldId id="258" r:id="rId22"/>
    <p:sldId id="277" r:id="rId23"/>
  </p:sldIdLst>
  <p:sldSz cx="12192000" cy="6858000"/>
  <p:notesSz cx="6858000" cy="9144000"/>
  <p:embeddedFontLst>
    <p:embeddedFont>
      <p:font typeface="Colonna MT" panose="04020805060202030203" pitchFamily="82" charset="0"/>
      <p:regular r:id="rId24"/>
    </p:embeddedFont>
    <p:embeddedFont>
      <p:font typeface="Comic Sans MS" panose="030F0702030302020204" pitchFamily="66"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4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8BD04A37-DC52-48D1-BE81-4C458E199285}" type="datetimeFigureOut">
              <a:rPr lang="en-US" smtClean="0"/>
              <a:pPr/>
              <a:t>12/11/2025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hyperlink" Target="//upload.wikimedia.org/wikipedia/commons/4/43/Dirk_van_Baburen_-_Kroning_met_de_doornenkroon.jpg" TargetMode="External"/><Relationship Id="rId7"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gif"/><Relationship Id="rId4" Type="http://schemas.openxmlformats.org/officeDocument/2006/relationships/image" Target="../media/image14.jpe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F791D7-1983-4F2A-8464-B700D0587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236988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Song of the Suffering Servant</a:t>
            </a:r>
          </a:p>
          <a:p>
            <a:pPr algn="ctr"/>
            <a:r>
              <a:rPr lang="en-US" sz="5400" dirty="0">
                <a:solidFill>
                  <a:schemeClr val="bg1"/>
                </a:solidFill>
                <a:latin typeface="Calibri" panose="020F0502020204030204" pitchFamily="34" charset="0"/>
              </a:rPr>
              <a:t>The Salvation of Jehovah</a:t>
            </a:r>
          </a:p>
          <a:p>
            <a:pPr algn="ctr"/>
            <a:r>
              <a:rPr lang="en-US" sz="4000" dirty="0">
                <a:solidFill>
                  <a:schemeClr val="bg1"/>
                </a:solidFill>
                <a:latin typeface="Calibri" panose="020F0502020204030204" pitchFamily="34" charset="0"/>
              </a:rPr>
              <a:t>Isaiah 53</a:t>
            </a:r>
          </a:p>
        </p:txBody>
      </p:sp>
      <p:grpSp>
        <p:nvGrpSpPr>
          <p:cNvPr id="5" name="Group 4"/>
          <p:cNvGrpSpPr/>
          <p:nvPr/>
        </p:nvGrpSpPr>
        <p:grpSpPr>
          <a:xfrm>
            <a:off x="1539777" y="2802001"/>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53:4  Alma 34:14</a:t>
            </a:r>
          </a:p>
        </p:txBody>
      </p:sp>
      <p:sp>
        <p:nvSpPr>
          <p:cNvPr id="5" name="Rectangle 4"/>
          <p:cNvSpPr/>
          <p:nvPr/>
        </p:nvSpPr>
        <p:spPr>
          <a:xfrm>
            <a:off x="5338527" y="487024"/>
            <a:ext cx="6096000" cy="5632311"/>
          </a:xfrm>
          <a:prstGeom prst="rect">
            <a:avLst/>
          </a:prstGeom>
        </p:spPr>
        <p:txBody>
          <a:bodyPr>
            <a:spAutoFit/>
          </a:bodyPr>
          <a:lstStyle/>
          <a:p>
            <a:r>
              <a:rPr lang="en-US" sz="2400" dirty="0">
                <a:solidFill>
                  <a:schemeClr val="bg1"/>
                </a:solidFill>
                <a:latin typeface="Calibri" panose="020F0502020204030204" pitchFamily="34" charset="0"/>
              </a:rPr>
              <a:t>“There is no physical pain, no spiritual wound, no anguish of soul or heartache, no infirmity or weakness you or I ever confront in mortality that the Savior did not experience first. In a moment of weakness we may cry out, ‘No one knows what it is like.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No one understands.’ But the Son of God perfectly knows and understands, for He has felt and borne our individual burdens.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And because of His infinite and eternal sacrifice, He has perfect empathy and can extend to us His arm of mercy. He can reach out, touch, succor, heal, and strengthen us.” </a:t>
            </a:r>
            <a:r>
              <a:rPr lang="en-US" sz="1600" dirty="0">
                <a:solidFill>
                  <a:schemeClr val="bg1"/>
                </a:solidFill>
                <a:latin typeface="Calibri" panose="020F0502020204030204" pitchFamily="34" charset="0"/>
              </a:rPr>
              <a:t>(4)</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283" y="1440726"/>
            <a:ext cx="2547825" cy="3203701"/>
          </a:xfrm>
          <a:prstGeom prst="rect">
            <a:avLst/>
          </a:prstGeom>
        </p:spPr>
      </p:pic>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Doctrinal Mastery</a:t>
            </a:r>
            <a:endParaRPr lang="en-US" sz="4000" dirty="0">
              <a:solidFill>
                <a:schemeClr val="bg1"/>
              </a:solidFill>
              <a:latin typeface="Calibri" panose="020F0502020204030204" pitchFamily="34" charset="0"/>
            </a:endParaRPr>
          </a:p>
        </p:txBody>
      </p:sp>
      <p:sp>
        <p:nvSpPr>
          <p:cNvPr id="2" name="TextBox 1"/>
          <p:cNvSpPr txBox="1"/>
          <p:nvPr/>
        </p:nvSpPr>
        <p:spPr>
          <a:xfrm>
            <a:off x="6088455" y="1444075"/>
            <a:ext cx="4769607" cy="4401205"/>
          </a:xfrm>
          <a:prstGeom prst="rect">
            <a:avLst/>
          </a:prstGeom>
          <a:noFill/>
        </p:spPr>
        <p:txBody>
          <a:bodyPr wrap="square" rtlCol="0">
            <a:spAutoFit/>
          </a:bodyPr>
          <a:lstStyle/>
          <a:p>
            <a:pPr fontAlgn="base"/>
            <a:r>
              <a:rPr lang="en-US" sz="2000" i="1" dirty="0">
                <a:solidFill>
                  <a:schemeClr val="bg1"/>
                </a:solidFill>
                <a:latin typeface="Calibri" panose="020F0502020204030204" pitchFamily="34" charset="0"/>
              </a:rPr>
              <a:t>He is despised and rejected of men; a man of sorrows, and acquainted with grief: and we hid as it were our faces from him; he was despised, and we esteemed him not.</a:t>
            </a:r>
          </a:p>
          <a:p>
            <a:pPr fontAlgn="base"/>
            <a:endParaRPr lang="en-US" sz="2000" i="1" dirty="0">
              <a:solidFill>
                <a:schemeClr val="bg1"/>
              </a:solidFill>
              <a:latin typeface="Calibri" panose="020F0502020204030204" pitchFamily="34" charset="0"/>
            </a:endParaRPr>
          </a:p>
          <a:p>
            <a:pPr fontAlgn="base"/>
            <a:r>
              <a:rPr lang="en-US" sz="2000" i="1" dirty="0">
                <a:solidFill>
                  <a:schemeClr val="bg1"/>
                </a:solidFill>
                <a:latin typeface="Calibri" panose="020F0502020204030204" pitchFamily="34" charset="0"/>
              </a:rPr>
              <a:t>Surely he hath borne our griefs, and carried our sorrows: yet we did esteem him stricken, smitten of God, and afflicted.</a:t>
            </a:r>
          </a:p>
          <a:p>
            <a:pPr fontAlgn="base"/>
            <a:endParaRPr lang="en-US" sz="2000" i="1" dirty="0">
              <a:solidFill>
                <a:schemeClr val="bg1"/>
              </a:solidFill>
              <a:latin typeface="Calibri" panose="020F0502020204030204" pitchFamily="34" charset="0"/>
            </a:endParaRPr>
          </a:p>
          <a:p>
            <a:pPr fontAlgn="base"/>
            <a:r>
              <a:rPr lang="en-US" sz="2000" i="1" dirty="0">
                <a:solidFill>
                  <a:schemeClr val="bg1"/>
                </a:solidFill>
                <a:latin typeface="Calibri" panose="020F0502020204030204" pitchFamily="34" charset="0"/>
              </a:rPr>
              <a:t>But he was wounded for our transgressions, he was bruised for our iniquities: the chastisement of our peace was upon him; and with his stripes we are healed.</a:t>
            </a:r>
          </a:p>
        </p:txBody>
      </p:sp>
      <p:grpSp>
        <p:nvGrpSpPr>
          <p:cNvPr id="12" name="Group 11"/>
          <p:cNvGrpSpPr/>
          <p:nvPr/>
        </p:nvGrpSpPr>
        <p:grpSpPr>
          <a:xfrm>
            <a:off x="917207" y="1611000"/>
            <a:ext cx="2979879" cy="3770972"/>
            <a:chOff x="2819400" y="3657600"/>
            <a:chExt cx="1447800" cy="2121932"/>
          </a:xfrm>
        </p:grpSpPr>
        <p:sp>
          <p:nvSpPr>
            <p:cNvPr id="13" name="TextBox 12"/>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5" name="Rectangle 14"/>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Rectangle 16"/>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a:t>
              </a:r>
            </a:p>
            <a:p>
              <a:pPr algn="ctr"/>
              <a:r>
                <a:rPr lang="en-US" sz="4000" dirty="0">
                  <a:solidFill>
                    <a:srgbClr val="FFC000"/>
                  </a:solidFill>
                  <a:latin typeface="Colonna MT" pitchFamily="82" charset="0"/>
                </a:rPr>
                <a:t>53:3-5</a:t>
              </a:r>
            </a:p>
          </p:txBody>
        </p:sp>
        <p:sp>
          <p:nvSpPr>
            <p:cNvPr id="18" name="Rectangle 17"/>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 name="Right Arrow 2"/>
          <p:cNvSpPr/>
          <p:nvPr/>
        </p:nvSpPr>
        <p:spPr>
          <a:xfrm>
            <a:off x="4264182" y="2879002"/>
            <a:ext cx="1386187" cy="106444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53:5-6</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Chastisement of Our Peace</a:t>
            </a:r>
          </a:p>
        </p:txBody>
      </p:sp>
      <p:sp>
        <p:nvSpPr>
          <p:cNvPr id="21" name="Rectangle 20"/>
          <p:cNvSpPr/>
          <p:nvPr/>
        </p:nvSpPr>
        <p:spPr>
          <a:xfrm>
            <a:off x="648448" y="1208988"/>
            <a:ext cx="7498162" cy="923330"/>
          </a:xfrm>
          <a:prstGeom prst="rect">
            <a:avLst/>
          </a:prstGeom>
        </p:spPr>
        <p:txBody>
          <a:bodyPr wrap="square">
            <a:spAutoFit/>
          </a:bodyPr>
          <a:lstStyle/>
          <a:p>
            <a:r>
              <a:rPr lang="en-US" dirty="0">
                <a:solidFill>
                  <a:schemeClr val="bg1"/>
                </a:solidFill>
                <a:latin typeface="Calibri" panose="020F0502020204030204" pitchFamily="34" charset="0"/>
              </a:rPr>
              <a:t>Shalom = Peace in Hebrew</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Whole = Through Christ’s suffering, we can be made whole (5)</a:t>
            </a:r>
          </a:p>
        </p:txBody>
      </p:sp>
      <p:sp>
        <p:nvSpPr>
          <p:cNvPr id="22" name="Rectangle 21"/>
          <p:cNvSpPr/>
          <p:nvPr/>
        </p:nvSpPr>
        <p:spPr>
          <a:xfrm>
            <a:off x="1294646" y="2740832"/>
            <a:ext cx="9331104" cy="3754874"/>
          </a:xfrm>
          <a:prstGeom prst="rect">
            <a:avLst/>
          </a:prstGeom>
        </p:spPr>
        <p:txBody>
          <a:bodyPr wrap="square">
            <a:spAutoFit/>
          </a:bodyPr>
          <a:lstStyle/>
          <a:p>
            <a:r>
              <a:rPr lang="en-US" dirty="0">
                <a:solidFill>
                  <a:schemeClr val="bg1"/>
                </a:solidFill>
                <a:latin typeface="Calibri" panose="020F0502020204030204" pitchFamily="34" charset="0"/>
              </a:rPr>
              <a:t>“with His strips we are healed” = Through the whipping of Jesus another’s wounds are healed</a:t>
            </a:r>
          </a:p>
          <a:p>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a:p>
            <a:r>
              <a:rPr lang="en-US" sz="2800" dirty="0">
                <a:solidFill>
                  <a:schemeClr val="bg1"/>
                </a:solidFill>
                <a:latin typeface="Calibri" panose="020F0502020204030204" pitchFamily="34" charset="0"/>
              </a:rPr>
              <a:t>Are we automatically healed?</a:t>
            </a:r>
          </a:p>
          <a:p>
            <a:pPr algn="ctr"/>
            <a:endParaRPr lang="en-US" sz="2800" dirty="0">
              <a:solidFill>
                <a:schemeClr val="bg1"/>
              </a:solidFill>
              <a:latin typeface="Calibri" panose="020F0502020204030204" pitchFamily="34" charset="0"/>
            </a:endParaRPr>
          </a:p>
          <a:p>
            <a:pPr algn="ctr"/>
            <a:r>
              <a:rPr lang="en-US" sz="4400" dirty="0">
                <a:solidFill>
                  <a:srgbClr val="FFFF00"/>
                </a:solidFill>
                <a:latin typeface="Calibri" panose="020F0502020204030204" pitchFamily="34" charset="0"/>
              </a:rPr>
              <a:t>No</a:t>
            </a:r>
          </a:p>
          <a:p>
            <a:pPr algn="ctr"/>
            <a:endParaRPr lang="en-US" sz="2800" dirty="0">
              <a:solidFill>
                <a:schemeClr val="bg1"/>
              </a:solidFill>
              <a:latin typeface="Calibri" panose="020F0502020204030204" pitchFamily="34" charset="0"/>
            </a:endParaRPr>
          </a:p>
          <a:p>
            <a:pPr algn="ctr"/>
            <a:r>
              <a:rPr lang="en-US" sz="2800" dirty="0">
                <a:solidFill>
                  <a:schemeClr val="bg1"/>
                </a:solidFill>
                <a:latin typeface="Calibri" panose="020F0502020204030204" pitchFamily="34" charset="0"/>
              </a:rPr>
              <a:t>We must return to Christ, repent, be converted, and then he heals us</a:t>
            </a:r>
          </a:p>
        </p:txBody>
      </p:sp>
      <p:pic>
        <p:nvPicPr>
          <p:cNvPr id="8194" name="Picture 2" descr="http://www.jesus-story.net/Cat-o-nine-tails_PS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4394" y="3134781"/>
            <a:ext cx="2200275" cy="18669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upload.wikimedia.org/wikipedia/commons/7/73/Shalo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0133" y="851528"/>
            <a:ext cx="3289849" cy="1706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57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xEl>
                                              <p:pRg st="0" end="0"/>
                                            </p:txEl>
                                          </p:spTgt>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5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2">
                                            <p:txEl>
                                              <p:pRg st="5" end="5"/>
                                            </p:txEl>
                                          </p:spTgt>
                                        </p:tgtEl>
                                        <p:attrNameLst>
                                          <p:attrName>style.visibility</p:attrName>
                                        </p:attrNameLst>
                                      </p:cBhvr>
                                      <p:to>
                                        <p:strVal val="visible"/>
                                      </p:to>
                                    </p:set>
                                    <p:anim calcmode="lin" valueType="num">
                                      <p:cBhvr>
                                        <p:cTn id="24" dur="500" fill="hold"/>
                                        <p:tgtEl>
                                          <p:spTgt spid="22">
                                            <p:txEl>
                                              <p:pRg st="5" end="5"/>
                                            </p:txEl>
                                          </p:spTgt>
                                        </p:tgtEl>
                                        <p:attrNameLst>
                                          <p:attrName>ppt_w</p:attrName>
                                        </p:attrNameLst>
                                      </p:cBhvr>
                                      <p:tavLst>
                                        <p:tav tm="0">
                                          <p:val>
                                            <p:fltVal val="0"/>
                                          </p:val>
                                        </p:tav>
                                        <p:tav tm="100000">
                                          <p:val>
                                            <p:strVal val="#ppt_w"/>
                                          </p:val>
                                        </p:tav>
                                      </p:tavLst>
                                    </p:anim>
                                    <p:anim calcmode="lin" valueType="num">
                                      <p:cBhvr>
                                        <p:cTn id="25" dur="500" fill="hold"/>
                                        <p:tgtEl>
                                          <p:spTgt spid="22">
                                            <p:txEl>
                                              <p:pRg st="5" end="5"/>
                                            </p:txEl>
                                          </p:spTgt>
                                        </p:tgtEl>
                                        <p:attrNameLst>
                                          <p:attrName>ppt_h</p:attrName>
                                        </p:attrNameLst>
                                      </p:cBhvr>
                                      <p:tavLst>
                                        <p:tav tm="0">
                                          <p:val>
                                            <p:fltVal val="0"/>
                                          </p:val>
                                        </p:tav>
                                        <p:tav tm="100000">
                                          <p:val>
                                            <p:strVal val="#ppt_h"/>
                                          </p:val>
                                        </p:tav>
                                      </p:tavLst>
                                    </p:anim>
                                    <p:animEffect transition="in" filter="fade">
                                      <p:cBhvr>
                                        <p:cTn id="26" dur="500"/>
                                        <p:tgtEl>
                                          <p:spTgt spid="2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53:7</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Oppressed and Afflicted</a:t>
            </a:r>
          </a:p>
        </p:txBody>
      </p:sp>
      <p:sp>
        <p:nvSpPr>
          <p:cNvPr id="21" name="Rectangle 20"/>
          <p:cNvSpPr/>
          <p:nvPr/>
        </p:nvSpPr>
        <p:spPr>
          <a:xfrm>
            <a:off x="648448" y="1208988"/>
            <a:ext cx="3490652" cy="2585323"/>
          </a:xfrm>
          <a:prstGeom prst="rect">
            <a:avLst/>
          </a:prstGeom>
        </p:spPr>
        <p:txBody>
          <a:bodyPr wrap="square">
            <a:spAutoFit/>
          </a:bodyPr>
          <a:lstStyle/>
          <a:p>
            <a:r>
              <a:rPr lang="en-US" dirty="0">
                <a:solidFill>
                  <a:schemeClr val="bg1"/>
                </a:solidFill>
                <a:latin typeface="Calibri" panose="020F0502020204030204" pitchFamily="34" charset="0"/>
              </a:rPr>
              <a:t>The abuse and false trial of Jesus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Jesus was falsely accused, illegally tried, unjustly humiliated, and inhumanly executed Jesus did not speak as he stood before Herod and Pilate (Luke 23;9)</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submitted himself</a:t>
            </a:r>
          </a:p>
        </p:txBody>
      </p:sp>
      <p:pic>
        <p:nvPicPr>
          <p:cNvPr id="2" name="Picture 2" descr="http://cdn.collider.com/wp-content/uploads/pontius-pila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100" y="840395"/>
            <a:ext cx="4286250" cy="32194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876799" y="4334408"/>
            <a:ext cx="6892705" cy="1754326"/>
          </a:xfrm>
          <a:prstGeom prst="rect">
            <a:avLst/>
          </a:prstGeom>
        </p:spPr>
        <p:txBody>
          <a:bodyPr wrap="square">
            <a:spAutoFit/>
          </a:bodyPr>
          <a:lstStyle/>
          <a:p>
            <a:r>
              <a:rPr lang="en-US" dirty="0">
                <a:solidFill>
                  <a:schemeClr val="bg1"/>
                </a:solidFill>
                <a:latin typeface="Calibri" panose="020F0502020204030204" pitchFamily="34" charset="0"/>
              </a:rPr>
              <a:t>Pilate still could find no reason to kill Jesus. He still wanted to release Him. But the priests and the people cried loudly that they wanted Him crucified. (Luke 23:22-23)</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Pilate washed his hands, saying he was not responsible for Jesus’ death. But he gave the crowd permission to crucify Jesus. (Matt. 27:24–26)</a:t>
            </a:r>
          </a:p>
        </p:txBody>
      </p:sp>
      <p:pic>
        <p:nvPicPr>
          <p:cNvPr id="1028" name="Picture 4" descr="https://brettfish.files.wordpress.com/2013/03/pilate-washing-hands.jpg?w=6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5025" y="4334408"/>
            <a:ext cx="2124075"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65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53:7</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Submitted-- “as a sheep before the shearers”</a:t>
            </a:r>
          </a:p>
        </p:txBody>
      </p:sp>
      <p:sp>
        <p:nvSpPr>
          <p:cNvPr id="21" name="Rectangle 20"/>
          <p:cNvSpPr/>
          <p:nvPr/>
        </p:nvSpPr>
        <p:spPr>
          <a:xfrm>
            <a:off x="648448" y="1208988"/>
            <a:ext cx="3490652" cy="2031325"/>
          </a:xfrm>
          <a:prstGeom prst="rect">
            <a:avLst/>
          </a:prstGeom>
        </p:spPr>
        <p:txBody>
          <a:bodyPr wrap="square">
            <a:spAutoFit/>
          </a:bodyPr>
          <a:lstStyle/>
          <a:p>
            <a:r>
              <a:rPr lang="en-US" dirty="0">
                <a:solidFill>
                  <a:schemeClr val="bg1"/>
                </a:solidFill>
                <a:latin typeface="Calibri" panose="020F0502020204030204" pitchFamily="34" charset="0"/>
              </a:rPr>
              <a:t>At His crucifixion, Jesus’ weak body bore additional torture.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12 hours—suffering in Gethsemane, (D&amp;C 19:18)</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Then placed on the cross--Golgotha </a:t>
            </a:r>
          </a:p>
        </p:txBody>
      </p:sp>
      <p:sp>
        <p:nvSpPr>
          <p:cNvPr id="3" name="Rectangle 2"/>
          <p:cNvSpPr/>
          <p:nvPr/>
        </p:nvSpPr>
        <p:spPr>
          <a:xfrm>
            <a:off x="4876799" y="4334408"/>
            <a:ext cx="6892705" cy="1754326"/>
          </a:xfrm>
          <a:prstGeom prst="rect">
            <a:avLst/>
          </a:prstGeom>
        </p:spPr>
        <p:txBody>
          <a:bodyPr wrap="square">
            <a:spAutoFit/>
          </a:bodyPr>
          <a:lstStyle/>
          <a:p>
            <a:r>
              <a:rPr lang="en-US" dirty="0">
                <a:solidFill>
                  <a:schemeClr val="bg1"/>
                </a:solidFill>
                <a:latin typeface="Calibri" panose="020F0502020204030204" pitchFamily="34" charset="0"/>
              </a:rPr>
              <a:t>“He was laid down upon the implement of torture. His arms were stretched along the cross-beam; and at the center of the open palms, the point of a huge iron nail was placed, which, by the blow of a mallet, was driven home into the wood. Then through either foot separately, or possible through both together as they were placed one over the other, another huge nail tore its way through the quivering flesh.” (6)</a:t>
            </a:r>
          </a:p>
        </p:txBody>
      </p:sp>
      <p:pic>
        <p:nvPicPr>
          <p:cNvPr id="2050" name="Picture 2" descr="http://www.jesuswalk.com/lamb/images/zurbaran-agnus-dei-lamb-of-god-madrid-1339x8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1027" y="774096"/>
            <a:ext cx="5319356" cy="317810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3.bp.blogspot.com/--2F8k-L_Uuo/VP0phEXyZfI/AAAAAAAAABE/DYKvCfxjckU/s1600/jesus_nailed_on-cro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6349" y="3776273"/>
            <a:ext cx="3307954" cy="247967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700375" y="674614"/>
            <a:ext cx="3490652" cy="369332"/>
          </a:xfrm>
          <a:prstGeom prst="rect">
            <a:avLst/>
          </a:prstGeom>
        </p:spPr>
        <p:txBody>
          <a:bodyPr wrap="square">
            <a:spAutoFit/>
          </a:bodyPr>
          <a:lstStyle/>
          <a:p>
            <a:r>
              <a:rPr lang="en-US" dirty="0">
                <a:solidFill>
                  <a:srgbClr val="FFFF00"/>
                </a:solidFill>
                <a:latin typeface="Calibri" panose="020F0502020204030204" pitchFamily="34" charset="0"/>
              </a:rPr>
              <a:t>Isaiah’s Prophecy is Fulfilled</a:t>
            </a:r>
          </a:p>
        </p:txBody>
      </p:sp>
    </p:spTree>
    <p:extLst>
      <p:ext uri="{BB962C8B-B14F-4D97-AF65-F5344CB8AC3E}">
        <p14:creationId xmlns:p14="http://schemas.microsoft.com/office/powerpoint/2010/main" val="251547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fade">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53:8-9</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Innocent</a:t>
            </a:r>
          </a:p>
        </p:txBody>
      </p:sp>
      <p:sp>
        <p:nvSpPr>
          <p:cNvPr id="21" name="Rectangle 20"/>
          <p:cNvSpPr/>
          <p:nvPr/>
        </p:nvSpPr>
        <p:spPr>
          <a:xfrm>
            <a:off x="648448" y="1208988"/>
            <a:ext cx="4023140" cy="830997"/>
          </a:xfrm>
          <a:prstGeom prst="rect">
            <a:avLst/>
          </a:prstGeom>
        </p:spPr>
        <p:txBody>
          <a:bodyPr wrap="square">
            <a:spAutoFit/>
          </a:bodyPr>
          <a:lstStyle/>
          <a:p>
            <a:r>
              <a:rPr lang="en-US" sz="2400" dirty="0">
                <a:solidFill>
                  <a:schemeClr val="bg1"/>
                </a:solidFill>
                <a:latin typeface="Calibri" panose="020F0502020204030204" pitchFamily="34" charset="0"/>
              </a:rPr>
              <a:t>Cut off out of the land of the living = The death of Jesus</a:t>
            </a:r>
          </a:p>
        </p:txBody>
      </p:sp>
      <p:sp>
        <p:nvSpPr>
          <p:cNvPr id="3" name="Rectangle 2"/>
          <p:cNvSpPr/>
          <p:nvPr/>
        </p:nvSpPr>
        <p:spPr>
          <a:xfrm>
            <a:off x="4323560" y="5677294"/>
            <a:ext cx="6892705" cy="830997"/>
          </a:xfrm>
          <a:prstGeom prst="rect">
            <a:avLst/>
          </a:prstGeom>
        </p:spPr>
        <p:txBody>
          <a:bodyPr wrap="square">
            <a:spAutoFit/>
          </a:bodyPr>
          <a:lstStyle/>
          <a:p>
            <a:r>
              <a:rPr lang="en-US" sz="2400" dirty="0">
                <a:solidFill>
                  <a:schemeClr val="bg1"/>
                </a:solidFill>
                <a:latin typeface="Calibri" panose="020F0502020204030204" pitchFamily="34" charset="0"/>
              </a:rPr>
              <a:t>He was laid to rest in the tomb of a wealthy man (John 18:38-42)</a:t>
            </a:r>
          </a:p>
        </p:txBody>
      </p:sp>
      <p:sp>
        <p:nvSpPr>
          <p:cNvPr id="11" name="Rectangle 10"/>
          <p:cNvSpPr/>
          <p:nvPr/>
        </p:nvSpPr>
        <p:spPr>
          <a:xfrm>
            <a:off x="4398531" y="613327"/>
            <a:ext cx="3490652" cy="369332"/>
          </a:xfrm>
          <a:prstGeom prst="rect">
            <a:avLst/>
          </a:prstGeom>
        </p:spPr>
        <p:txBody>
          <a:bodyPr wrap="square">
            <a:spAutoFit/>
          </a:bodyPr>
          <a:lstStyle/>
          <a:p>
            <a:r>
              <a:rPr lang="en-US" dirty="0">
                <a:solidFill>
                  <a:srgbClr val="FFFF00"/>
                </a:solidFill>
                <a:latin typeface="Calibri" panose="020F0502020204030204" pitchFamily="34" charset="0"/>
              </a:rPr>
              <a:t>Isaiah’s Prophecy is Fulfilled</a:t>
            </a:r>
          </a:p>
        </p:txBody>
      </p:sp>
      <p:sp>
        <p:nvSpPr>
          <p:cNvPr id="10" name="Rectangle 9"/>
          <p:cNvSpPr/>
          <p:nvPr/>
        </p:nvSpPr>
        <p:spPr>
          <a:xfrm>
            <a:off x="5712736" y="2050865"/>
            <a:ext cx="4859067" cy="830997"/>
          </a:xfrm>
          <a:prstGeom prst="rect">
            <a:avLst/>
          </a:prstGeom>
        </p:spPr>
        <p:txBody>
          <a:bodyPr wrap="square">
            <a:spAutoFit/>
          </a:bodyPr>
          <a:lstStyle/>
          <a:p>
            <a:r>
              <a:rPr lang="en-US" sz="2400" dirty="0">
                <a:solidFill>
                  <a:schemeClr val="bg1"/>
                </a:solidFill>
                <a:latin typeface="Calibri" panose="020F0502020204030204" pitchFamily="34" charset="0"/>
              </a:rPr>
              <a:t>A Grave With The Wicked = Jesus was placed between two thieves</a:t>
            </a:r>
          </a:p>
        </p:txBody>
      </p:sp>
      <p:pic>
        <p:nvPicPr>
          <p:cNvPr id="3074" name="Picture 2" descr="https://www.lds.org/bc/content/shared/content/images/gospel-library/manual/PD10052296/crucifixion-christ-anderson_1373818_t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19" y="2369677"/>
            <a:ext cx="4286250" cy="32194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i36.photobucket.com/albums/e46/Spazmoticat/emptytom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7558" y="3226928"/>
            <a:ext cx="314325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052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fade">
                                      <p:cBhvr>
                                        <p:cTn id="18" dur="500"/>
                                        <p:tgtEl>
                                          <p:spTgt spid="307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53:10</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“It Pleased the Lord”</a:t>
            </a:r>
          </a:p>
        </p:txBody>
      </p:sp>
      <p:sp>
        <p:nvSpPr>
          <p:cNvPr id="21" name="Rectangle 20"/>
          <p:cNvSpPr/>
          <p:nvPr/>
        </p:nvSpPr>
        <p:spPr>
          <a:xfrm>
            <a:off x="521699" y="1462713"/>
            <a:ext cx="4901326" cy="1938992"/>
          </a:xfrm>
          <a:prstGeom prst="rect">
            <a:avLst/>
          </a:prstGeom>
        </p:spPr>
        <p:txBody>
          <a:bodyPr wrap="square">
            <a:spAutoFit/>
          </a:bodyPr>
          <a:lstStyle/>
          <a:p>
            <a:r>
              <a:rPr lang="en-US" sz="2400" dirty="0">
                <a:solidFill>
                  <a:schemeClr val="bg1"/>
                </a:solidFill>
                <a:latin typeface="Calibri" panose="020F0502020204030204" pitchFamily="34" charset="0"/>
              </a:rPr>
              <a:t>For God so loved the world, that he gave his only begotten Son, that whosoever believeth in him should not perish, but have everlasting life.</a:t>
            </a:r>
          </a:p>
          <a:p>
            <a:r>
              <a:rPr lang="en-US" sz="2400" dirty="0">
                <a:solidFill>
                  <a:schemeClr val="bg1"/>
                </a:solidFill>
                <a:latin typeface="Calibri" panose="020F0502020204030204" pitchFamily="34" charset="0"/>
              </a:rPr>
              <a:t>(John 3:16)</a:t>
            </a:r>
          </a:p>
        </p:txBody>
      </p:sp>
      <p:sp>
        <p:nvSpPr>
          <p:cNvPr id="11" name="Rectangle 10"/>
          <p:cNvSpPr/>
          <p:nvPr/>
        </p:nvSpPr>
        <p:spPr>
          <a:xfrm>
            <a:off x="4174027" y="637621"/>
            <a:ext cx="3490652" cy="369332"/>
          </a:xfrm>
          <a:prstGeom prst="rect">
            <a:avLst/>
          </a:prstGeom>
        </p:spPr>
        <p:txBody>
          <a:bodyPr wrap="square">
            <a:spAutoFit/>
          </a:bodyPr>
          <a:lstStyle/>
          <a:p>
            <a:pPr algn="ctr"/>
            <a:r>
              <a:rPr lang="en-US" dirty="0">
                <a:solidFill>
                  <a:srgbClr val="FFFF00"/>
                </a:solidFill>
                <a:latin typeface="Calibri" panose="020F0502020204030204" pitchFamily="34" charset="0"/>
              </a:rPr>
              <a:t>To Bruise Him</a:t>
            </a:r>
          </a:p>
        </p:txBody>
      </p:sp>
      <p:sp>
        <p:nvSpPr>
          <p:cNvPr id="10" name="Rectangle 9"/>
          <p:cNvSpPr/>
          <p:nvPr/>
        </p:nvSpPr>
        <p:spPr>
          <a:xfrm>
            <a:off x="6426450" y="1491921"/>
            <a:ext cx="4859067" cy="1200329"/>
          </a:xfrm>
          <a:prstGeom prst="rect">
            <a:avLst/>
          </a:prstGeom>
        </p:spPr>
        <p:txBody>
          <a:bodyPr wrap="square">
            <a:spAutoFit/>
          </a:bodyPr>
          <a:lstStyle/>
          <a:p>
            <a:r>
              <a:rPr lang="en-US" sz="2400" dirty="0">
                <a:solidFill>
                  <a:schemeClr val="bg1"/>
                </a:solidFill>
                <a:latin typeface="Calibri" panose="020F0502020204030204" pitchFamily="34" charset="0"/>
              </a:rPr>
              <a:t>The Father was pleased that his Son would obediently offer such a sacrifice according to His will</a:t>
            </a:r>
          </a:p>
        </p:txBody>
      </p:sp>
      <p:sp>
        <p:nvSpPr>
          <p:cNvPr id="12" name="Rectangle 11"/>
          <p:cNvSpPr/>
          <p:nvPr/>
        </p:nvSpPr>
        <p:spPr>
          <a:xfrm>
            <a:off x="1525124" y="925241"/>
            <a:ext cx="4901326" cy="461665"/>
          </a:xfrm>
          <a:prstGeom prst="rect">
            <a:avLst/>
          </a:prstGeom>
        </p:spPr>
        <p:txBody>
          <a:bodyPr wrap="square">
            <a:spAutoFit/>
          </a:bodyPr>
          <a:lstStyle/>
          <a:p>
            <a:r>
              <a:rPr lang="en-US" sz="2400" dirty="0">
                <a:solidFill>
                  <a:schemeClr val="bg1"/>
                </a:solidFill>
                <a:latin typeface="Calibri" panose="020F0502020204030204" pitchFamily="34" charset="0"/>
              </a:rPr>
              <a:t>Pleased = Accepting</a:t>
            </a:r>
          </a:p>
        </p:txBody>
      </p:sp>
      <p:sp>
        <p:nvSpPr>
          <p:cNvPr id="13" name="Rectangle 12"/>
          <p:cNvSpPr/>
          <p:nvPr/>
        </p:nvSpPr>
        <p:spPr>
          <a:xfrm>
            <a:off x="2639095" y="5712521"/>
            <a:ext cx="6409548" cy="830997"/>
          </a:xfrm>
          <a:prstGeom prst="rect">
            <a:avLst/>
          </a:prstGeom>
        </p:spPr>
        <p:txBody>
          <a:bodyPr wrap="square">
            <a:spAutoFit/>
          </a:bodyPr>
          <a:lstStyle/>
          <a:p>
            <a:r>
              <a:rPr lang="en-US" sz="2400" dirty="0">
                <a:solidFill>
                  <a:schemeClr val="bg1"/>
                </a:solidFill>
                <a:latin typeface="Calibri" panose="020F0502020204030204" pitchFamily="34" charset="0"/>
              </a:rPr>
              <a:t>“The Son’s suffering were part of the integral part of the plan.” </a:t>
            </a:r>
            <a:r>
              <a:rPr lang="en-US" sz="1600" dirty="0">
                <a:solidFill>
                  <a:schemeClr val="bg1"/>
                </a:solidFill>
                <a:latin typeface="Calibri" panose="020F0502020204030204" pitchFamily="34" charset="0"/>
              </a:rPr>
              <a:t>(1)</a:t>
            </a:r>
          </a:p>
        </p:txBody>
      </p:sp>
      <p:pic>
        <p:nvPicPr>
          <p:cNvPr id="5122" name="Picture 2" descr="https://i.ytimg.com/vi/pRvYzeRdRso/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516" y="3115734"/>
            <a:ext cx="3272541" cy="245440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nearlynun.files.wordpress.com/2015/10/9715jesus_forgiveness2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2230" y="2844917"/>
            <a:ext cx="2536183" cy="369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52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5124"/>
                                        </p:tgtEl>
                                        <p:attrNameLst>
                                          <p:attrName>style.visibility</p:attrName>
                                        </p:attrNameLst>
                                      </p:cBhvr>
                                      <p:to>
                                        <p:strVal val="visible"/>
                                      </p:to>
                                    </p:set>
                                    <p:animEffect transition="in" filter="fade">
                                      <p:cBhvr>
                                        <p:cTn id="18" dur="500"/>
                                        <p:tgtEl>
                                          <p:spTgt spid="51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0"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53:10</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Who Are His Seed?</a:t>
            </a:r>
          </a:p>
        </p:txBody>
      </p:sp>
      <p:sp>
        <p:nvSpPr>
          <p:cNvPr id="3" name="Rectangle 2"/>
          <p:cNvSpPr/>
          <p:nvPr/>
        </p:nvSpPr>
        <p:spPr>
          <a:xfrm>
            <a:off x="3147205" y="677502"/>
            <a:ext cx="6892705" cy="461665"/>
          </a:xfrm>
          <a:prstGeom prst="rect">
            <a:avLst/>
          </a:prstGeom>
        </p:spPr>
        <p:txBody>
          <a:bodyPr wrap="square">
            <a:spAutoFit/>
          </a:bodyPr>
          <a:lstStyle/>
          <a:p>
            <a:r>
              <a:rPr lang="en-US" sz="2400" dirty="0">
                <a:solidFill>
                  <a:schemeClr val="bg1"/>
                </a:solidFill>
                <a:latin typeface="Calibri" panose="020F0502020204030204" pitchFamily="34" charset="0"/>
              </a:rPr>
              <a:t>Those who are spiritually begotten of Christ</a:t>
            </a:r>
          </a:p>
        </p:txBody>
      </p:sp>
      <p:sp>
        <p:nvSpPr>
          <p:cNvPr id="2" name="Rectangle 1"/>
          <p:cNvSpPr/>
          <p:nvPr/>
        </p:nvSpPr>
        <p:spPr>
          <a:xfrm>
            <a:off x="5572793" y="4406881"/>
            <a:ext cx="6096000" cy="1754326"/>
          </a:xfrm>
          <a:prstGeom prst="rect">
            <a:avLst/>
          </a:prstGeom>
        </p:spPr>
        <p:txBody>
          <a:bodyPr>
            <a:spAutoFit/>
          </a:bodyPr>
          <a:lstStyle/>
          <a:p>
            <a:r>
              <a:rPr lang="en-US" i="1" dirty="0">
                <a:solidFill>
                  <a:srgbClr val="FFFF00"/>
                </a:solidFill>
                <a:latin typeface="Calibri" panose="020F0502020204030204" pitchFamily="34" charset="0"/>
              </a:rPr>
              <a:t>And now, because of the covenant which ye have made ye shall be called the children of Christ, his sons, and his daughters; for behold, this day he hath spiritually begotten you; for ye say that your hearts are changed through faith on his name; therefore, ye are born of him and have become his sons and his daughters. Mosiah 5:7</a:t>
            </a:r>
          </a:p>
        </p:txBody>
      </p:sp>
      <p:sp>
        <p:nvSpPr>
          <p:cNvPr id="12" name="Rectangle 11"/>
          <p:cNvSpPr/>
          <p:nvPr/>
        </p:nvSpPr>
        <p:spPr>
          <a:xfrm>
            <a:off x="315190" y="1446943"/>
            <a:ext cx="6096000" cy="2308324"/>
          </a:xfrm>
          <a:prstGeom prst="rect">
            <a:avLst/>
          </a:prstGeom>
        </p:spPr>
        <p:txBody>
          <a:bodyPr>
            <a:spAutoFit/>
          </a:bodyPr>
          <a:lstStyle/>
          <a:p>
            <a:r>
              <a:rPr lang="en-US" i="1" dirty="0">
                <a:solidFill>
                  <a:srgbClr val="FFFF00"/>
                </a:solidFill>
                <a:latin typeface="Calibri" panose="020F0502020204030204" pitchFamily="34" charset="0"/>
              </a:rPr>
              <a:t> Behold I say unto you, that whosoever has heard the words of the prophets, yea, all the holy prophets who have prophesied concerning the coming of the Lord—I say unto you, that all those who have hearkened unto their words, and believed that the Lord would redeem his people, and have looked forward to that day for a remission of their sins, I say unto you, that these are his seed, or they are the heirs of the kingdom of God. Mosiah 15:11</a:t>
            </a:r>
          </a:p>
        </p:txBody>
      </p:sp>
      <p:pic>
        <p:nvPicPr>
          <p:cNvPr id="4098" name="Picture 2" descr="https://www.lds.org/bc/content/ldsorg/content/images/testimonies-480x270-AV0707003_cah0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6380" y="1456532"/>
            <a:ext cx="457200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lds.org/bc/content/shared/content/images/gospel-library/magazine/ensignlp.nfo:o:1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7913" y="3872567"/>
            <a:ext cx="3521673" cy="261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05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fade">
                                      <p:cBhvr>
                                        <p:cTn id="15" dur="500"/>
                                        <p:tgtEl>
                                          <p:spTgt spid="41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53:11</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Travail of His Soul</a:t>
            </a:r>
          </a:p>
        </p:txBody>
      </p:sp>
      <p:sp>
        <p:nvSpPr>
          <p:cNvPr id="3" name="Rectangle 2"/>
          <p:cNvSpPr/>
          <p:nvPr/>
        </p:nvSpPr>
        <p:spPr>
          <a:xfrm>
            <a:off x="558297" y="1112069"/>
            <a:ext cx="6892705" cy="1938992"/>
          </a:xfrm>
          <a:prstGeom prst="rect">
            <a:avLst/>
          </a:prstGeom>
        </p:spPr>
        <p:txBody>
          <a:bodyPr wrap="square">
            <a:spAutoFit/>
          </a:bodyPr>
          <a:lstStyle/>
          <a:p>
            <a:r>
              <a:rPr lang="en-US" sz="2400" dirty="0">
                <a:solidFill>
                  <a:schemeClr val="bg1"/>
                </a:solidFill>
                <a:latin typeface="Calibri" panose="020F0502020204030204" pitchFamily="34" charset="0"/>
              </a:rPr>
              <a:t>Literally Christ suffers as a woman suffers in laboring to deliver her child.</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As He dies He “gives birth” to us as His spiritual offspring. </a:t>
            </a:r>
            <a:r>
              <a:rPr lang="en-US" sz="1600" dirty="0">
                <a:solidFill>
                  <a:schemeClr val="bg1"/>
                </a:solidFill>
                <a:latin typeface="Calibri" panose="020F0502020204030204" pitchFamily="34" charset="0"/>
              </a:rPr>
              <a:t>(1)</a:t>
            </a:r>
          </a:p>
        </p:txBody>
      </p:sp>
      <p:pic>
        <p:nvPicPr>
          <p:cNvPr id="6146" name="Picture 2" descr="http://www.nwtexashealthcare.com/sites/nwtexashealthcare.com/files/iStock_000005013797XSmall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0652" y="960741"/>
            <a:ext cx="4048125" cy="268605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569143" y="3507264"/>
            <a:ext cx="6892705" cy="461665"/>
          </a:xfrm>
          <a:prstGeom prst="rect">
            <a:avLst/>
          </a:prstGeom>
        </p:spPr>
        <p:txBody>
          <a:bodyPr wrap="square">
            <a:spAutoFit/>
          </a:bodyPr>
          <a:lstStyle/>
          <a:p>
            <a:r>
              <a:rPr lang="en-US" sz="2400" dirty="0">
                <a:solidFill>
                  <a:schemeClr val="bg1"/>
                </a:solidFill>
                <a:latin typeface="Calibri" panose="020F0502020204030204" pitchFamily="34" charset="0"/>
              </a:rPr>
              <a:t>To Justify = to be found innocent</a:t>
            </a:r>
          </a:p>
        </p:txBody>
      </p:sp>
      <p:sp>
        <p:nvSpPr>
          <p:cNvPr id="13" name="Rectangle 12"/>
          <p:cNvSpPr/>
          <p:nvPr/>
        </p:nvSpPr>
        <p:spPr>
          <a:xfrm>
            <a:off x="5141423" y="4707102"/>
            <a:ext cx="6892705" cy="1631216"/>
          </a:xfrm>
          <a:prstGeom prst="rect">
            <a:avLst/>
          </a:prstGeom>
        </p:spPr>
        <p:txBody>
          <a:bodyPr wrap="square">
            <a:spAutoFit/>
          </a:bodyPr>
          <a:lstStyle/>
          <a:p>
            <a:r>
              <a:rPr lang="en-US" sz="2000" dirty="0">
                <a:solidFill>
                  <a:schemeClr val="bg1"/>
                </a:solidFill>
                <a:latin typeface="Calibri" panose="020F0502020204030204" pitchFamily="34" charset="0"/>
              </a:rPr>
              <a:t>The righteous servant will “justify” those who will receive Christ. Justification takes place when the Savior vindicates our worthiness to come into God’s presence. Jesus fulfills this function when He serves as our Mediator and Advocate with the Father. </a:t>
            </a:r>
            <a:r>
              <a:rPr lang="en-US" sz="1400" dirty="0">
                <a:solidFill>
                  <a:schemeClr val="bg1"/>
                </a:solidFill>
                <a:latin typeface="Calibri" panose="020F0502020204030204" pitchFamily="34" charset="0"/>
              </a:rPr>
              <a:t>(1)</a:t>
            </a:r>
          </a:p>
        </p:txBody>
      </p:sp>
      <p:grpSp>
        <p:nvGrpSpPr>
          <p:cNvPr id="2" name="Group 1"/>
          <p:cNvGrpSpPr/>
          <p:nvPr/>
        </p:nvGrpSpPr>
        <p:grpSpPr>
          <a:xfrm>
            <a:off x="2535415" y="4167463"/>
            <a:ext cx="2088866" cy="2651136"/>
            <a:chOff x="2535415" y="4167463"/>
            <a:chExt cx="2088866" cy="2651136"/>
          </a:xfrm>
        </p:grpSpPr>
        <p:pic>
          <p:nvPicPr>
            <p:cNvPr id="3074" name="Picture 2" descr="Against The Wind (Print) "/>
            <p:cNvPicPr>
              <a:picLocks noChangeAspect="1" noChangeArrowheads="1"/>
            </p:cNvPicPr>
            <p:nvPr/>
          </p:nvPicPr>
          <p:blipFill rotWithShape="1">
            <a:blip r:embed="rId4">
              <a:extLst>
                <a:ext uri="{28A0092B-C50C-407E-A947-70E740481C1C}">
                  <a14:useLocalDpi xmlns:a14="http://schemas.microsoft.com/office/drawing/2010/main" val="0"/>
                </a:ext>
              </a:extLst>
            </a:blip>
            <a:srcRect l="14643" t="10490" r="13225" b="12203"/>
            <a:stretch/>
          </p:blipFill>
          <p:spPr bwMode="auto">
            <a:xfrm>
              <a:off x="2569143" y="4167463"/>
              <a:ext cx="2055138" cy="261173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535415" y="6587767"/>
              <a:ext cx="1712786" cy="230832"/>
            </a:xfrm>
            <a:prstGeom prst="rect">
              <a:avLst/>
            </a:prstGeom>
          </p:spPr>
          <p:txBody>
            <a:bodyPr wrap="square">
              <a:spAutoFit/>
            </a:bodyPr>
            <a:lstStyle/>
            <a:p>
              <a:r>
                <a:rPr lang="en-US" sz="900" dirty="0">
                  <a:solidFill>
                    <a:schemeClr val="bg1"/>
                  </a:solidFill>
                  <a:latin typeface="Calibri" panose="020F0502020204030204" pitchFamily="34" charset="0"/>
                </a:rPr>
                <a:t>Liz Lemon Swindle</a:t>
              </a:r>
            </a:p>
          </p:txBody>
        </p:sp>
      </p:grpSp>
    </p:spTree>
    <p:extLst>
      <p:ext uri="{BB962C8B-B14F-4D97-AF65-F5344CB8AC3E}">
        <p14:creationId xmlns:p14="http://schemas.microsoft.com/office/powerpoint/2010/main" val="293164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53:12</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Portion/Spoil</a:t>
            </a:r>
          </a:p>
        </p:txBody>
      </p:sp>
      <p:sp>
        <p:nvSpPr>
          <p:cNvPr id="3" name="Rectangle 2"/>
          <p:cNvSpPr/>
          <p:nvPr/>
        </p:nvSpPr>
        <p:spPr>
          <a:xfrm>
            <a:off x="558297" y="1112069"/>
            <a:ext cx="6892705" cy="830997"/>
          </a:xfrm>
          <a:prstGeom prst="rect">
            <a:avLst/>
          </a:prstGeom>
        </p:spPr>
        <p:txBody>
          <a:bodyPr wrap="square">
            <a:spAutoFit/>
          </a:bodyPr>
          <a:lstStyle/>
          <a:p>
            <a:r>
              <a:rPr lang="en-US" sz="2400" dirty="0">
                <a:solidFill>
                  <a:schemeClr val="bg1"/>
                </a:solidFill>
                <a:latin typeface="Calibri" panose="020F0502020204030204" pitchFamily="34" charset="0"/>
              </a:rPr>
              <a:t>The inheritance of eternal life that Jesus Christ has received from Heavenly Father</a:t>
            </a:r>
            <a:endParaRPr lang="en-US" sz="1600" dirty="0">
              <a:solidFill>
                <a:schemeClr val="bg1"/>
              </a:solidFill>
              <a:latin typeface="Calibri" panose="020F0502020204030204" pitchFamily="34" charset="0"/>
            </a:endParaRPr>
          </a:p>
        </p:txBody>
      </p:sp>
      <p:sp>
        <p:nvSpPr>
          <p:cNvPr id="13" name="Rectangle 12"/>
          <p:cNvSpPr/>
          <p:nvPr/>
        </p:nvSpPr>
        <p:spPr>
          <a:xfrm>
            <a:off x="2836015" y="690079"/>
            <a:ext cx="6892705" cy="400110"/>
          </a:xfrm>
          <a:prstGeom prst="rect">
            <a:avLst/>
          </a:prstGeom>
        </p:spPr>
        <p:txBody>
          <a:bodyPr wrap="square">
            <a:spAutoFit/>
          </a:bodyPr>
          <a:lstStyle/>
          <a:p>
            <a:pPr fontAlgn="base"/>
            <a:r>
              <a:rPr lang="en-US" sz="2000" b="1" dirty="0">
                <a:solidFill>
                  <a:srgbClr val="FF0000"/>
                </a:solidFill>
                <a:latin typeface="Calibri" panose="020F0502020204030204" pitchFamily="34" charset="0"/>
              </a:rPr>
              <a:t>Portion with the Great” and “Divide the Spoil with the Strong”</a:t>
            </a:r>
          </a:p>
        </p:txBody>
      </p:sp>
      <p:sp>
        <p:nvSpPr>
          <p:cNvPr id="4" name="Rectangle 3"/>
          <p:cNvSpPr/>
          <p:nvPr/>
        </p:nvSpPr>
        <p:spPr>
          <a:xfrm>
            <a:off x="5048816" y="1754404"/>
            <a:ext cx="6096000" cy="923330"/>
          </a:xfrm>
          <a:prstGeom prst="rect">
            <a:avLst/>
          </a:prstGeom>
        </p:spPr>
        <p:txBody>
          <a:bodyPr>
            <a:spAutoFit/>
          </a:bodyPr>
          <a:lstStyle/>
          <a:p>
            <a:r>
              <a:rPr lang="en-US" i="1" dirty="0">
                <a:solidFill>
                  <a:srgbClr val="FFFF00"/>
                </a:solidFill>
                <a:latin typeface="Calibri" panose="020F0502020204030204" pitchFamily="34" charset="0"/>
              </a:rPr>
              <a:t>All things that the Father hath are mine: therefore said I, that he shall take of mine, and shall shew it unto you.</a:t>
            </a:r>
          </a:p>
          <a:p>
            <a:r>
              <a:rPr lang="en-US" i="1" dirty="0">
                <a:solidFill>
                  <a:srgbClr val="FFFF00"/>
                </a:solidFill>
                <a:latin typeface="Calibri" panose="020F0502020204030204" pitchFamily="34" charset="0"/>
              </a:rPr>
              <a:t>John 16:15</a:t>
            </a:r>
          </a:p>
        </p:txBody>
      </p:sp>
      <p:sp>
        <p:nvSpPr>
          <p:cNvPr id="5" name="Rectangle 4"/>
          <p:cNvSpPr/>
          <p:nvPr/>
        </p:nvSpPr>
        <p:spPr>
          <a:xfrm>
            <a:off x="4004649" y="2977038"/>
            <a:ext cx="7350557" cy="830997"/>
          </a:xfrm>
          <a:prstGeom prst="rect">
            <a:avLst/>
          </a:prstGeom>
        </p:spPr>
        <p:txBody>
          <a:bodyPr wrap="square">
            <a:spAutoFit/>
          </a:bodyPr>
          <a:lstStyle/>
          <a:p>
            <a:r>
              <a:rPr lang="en-US" sz="2400" dirty="0">
                <a:solidFill>
                  <a:schemeClr val="bg1"/>
                </a:solidFill>
                <a:latin typeface="Calibri" panose="020F0502020204030204" pitchFamily="34" charset="0"/>
              </a:rPr>
              <a:t>If we accept the Atonement of Christ and live worthy lives, we may become “joint-heirs” with Christ </a:t>
            </a:r>
          </a:p>
        </p:txBody>
      </p:sp>
      <p:sp>
        <p:nvSpPr>
          <p:cNvPr id="6" name="Rectangle 5"/>
          <p:cNvSpPr/>
          <p:nvPr/>
        </p:nvSpPr>
        <p:spPr>
          <a:xfrm>
            <a:off x="1092451" y="4530685"/>
            <a:ext cx="4357735" cy="1477328"/>
          </a:xfrm>
          <a:prstGeom prst="rect">
            <a:avLst/>
          </a:prstGeom>
        </p:spPr>
        <p:txBody>
          <a:bodyPr wrap="square">
            <a:spAutoFit/>
          </a:bodyPr>
          <a:lstStyle/>
          <a:p>
            <a:r>
              <a:rPr lang="en-US" i="1" dirty="0">
                <a:solidFill>
                  <a:srgbClr val="FFFF00"/>
                </a:solidFill>
                <a:latin typeface="Calibri" panose="020F0502020204030204" pitchFamily="34" charset="0"/>
              </a:rPr>
              <a:t>And if children, then heirs; heirs of God, and joint-heirs with Christ; if so be that we suffer with him, that we may be also glorified together.</a:t>
            </a:r>
          </a:p>
          <a:p>
            <a:r>
              <a:rPr lang="en-US" i="1" dirty="0">
                <a:solidFill>
                  <a:srgbClr val="FFFF00"/>
                </a:solidFill>
                <a:latin typeface="Calibri" panose="020F0502020204030204" pitchFamily="34" charset="0"/>
              </a:rPr>
              <a:t>Romans 8:17</a:t>
            </a:r>
          </a:p>
        </p:txBody>
      </p:sp>
      <p:sp>
        <p:nvSpPr>
          <p:cNvPr id="7" name="Rectangle 6"/>
          <p:cNvSpPr/>
          <p:nvPr/>
        </p:nvSpPr>
        <p:spPr>
          <a:xfrm>
            <a:off x="5919353" y="4584050"/>
            <a:ext cx="6096000" cy="2031325"/>
          </a:xfrm>
          <a:prstGeom prst="rect">
            <a:avLst/>
          </a:prstGeom>
        </p:spPr>
        <p:txBody>
          <a:bodyPr>
            <a:spAutoFit/>
          </a:bodyPr>
          <a:lstStyle/>
          <a:p>
            <a:r>
              <a:rPr lang="en-US" dirty="0">
                <a:solidFill>
                  <a:schemeClr val="bg1"/>
                </a:solidFill>
                <a:latin typeface="Calibri" panose="020F0502020204030204" pitchFamily="34" charset="0"/>
              </a:rPr>
              <a:t>“A joint-heir is one who inherits equally with all other heirs including the Chief Heir who is the Son. Each joint-heir has an equal and an undivided portion of the whole of everything. If one knows all things, so do all others. If one has all power, so do all those who inherit jointly with him. If the universe belongs to one, so it does equally to the total of all upon whom the joint inheritances are bestowed.(7)</a:t>
            </a:r>
          </a:p>
        </p:txBody>
      </p:sp>
      <p:pic>
        <p:nvPicPr>
          <p:cNvPr id="8" name="Picture 2" descr="http://www.honcentralsda.org/wp-content/uploads/2013/05/jesus_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297" y="2198382"/>
            <a:ext cx="3048000" cy="2266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6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Skeptics of the World</a:t>
            </a:r>
            <a:endParaRPr lang="en-US" sz="4000" dirty="0">
              <a:solidFill>
                <a:schemeClr val="bg1"/>
              </a:solidFill>
              <a:latin typeface="Calibri" panose="020F0502020204030204" pitchFamily="34" charset="0"/>
            </a:endParaRPr>
          </a:p>
        </p:txBody>
      </p:sp>
      <p:sp>
        <p:nvSpPr>
          <p:cNvPr id="2" name="TextBox 1"/>
          <p:cNvSpPr txBox="1"/>
          <p:nvPr/>
        </p:nvSpPr>
        <p:spPr>
          <a:xfrm>
            <a:off x="566902" y="1428452"/>
            <a:ext cx="5102382" cy="1815882"/>
          </a:xfrm>
          <a:prstGeom prst="rect">
            <a:avLst/>
          </a:prstGeom>
          <a:noFill/>
        </p:spPr>
        <p:txBody>
          <a:bodyPr wrap="square" rtlCol="0">
            <a:spAutoFit/>
          </a:bodyPr>
          <a:lstStyle/>
          <a:p>
            <a:pPr fontAlgn="base"/>
            <a:r>
              <a:rPr lang="en-US" sz="2800" dirty="0">
                <a:solidFill>
                  <a:schemeClr val="bg1"/>
                </a:solidFill>
                <a:latin typeface="Calibri" panose="020F0502020204030204" pitchFamily="34" charset="0"/>
              </a:rPr>
              <a:t>“There are two main skeptics who refuse to believe that the literal Son of God would descend to a life of mortality.”</a:t>
            </a:r>
          </a:p>
        </p:txBody>
      </p:sp>
      <p:sp>
        <p:nvSpPr>
          <p:cNvPr id="3" name="Rectangle 2"/>
          <p:cNvSpPr/>
          <p:nvPr/>
        </p:nvSpPr>
        <p:spPr>
          <a:xfrm>
            <a:off x="5485329" y="3619857"/>
            <a:ext cx="6313283" cy="1200329"/>
          </a:xfrm>
          <a:prstGeom prst="rect">
            <a:avLst/>
          </a:prstGeom>
        </p:spPr>
        <p:txBody>
          <a:bodyPr wrap="square">
            <a:spAutoFit/>
          </a:bodyPr>
          <a:lstStyle/>
          <a:p>
            <a:r>
              <a:rPr lang="en-US" b="0" i="0" dirty="0">
                <a:solidFill>
                  <a:schemeClr val="bg1"/>
                </a:solidFill>
                <a:effectLst/>
                <a:latin typeface="Calibri" panose="020F0502020204030204" pitchFamily="34" charset="0"/>
              </a:rPr>
              <a:t>“Although prophets had foretold the Messiah’s coming for hundreds </a:t>
            </a:r>
            <a:r>
              <a:rPr lang="en-US" dirty="0">
                <a:solidFill>
                  <a:schemeClr val="bg1"/>
                </a:solidFill>
                <a:latin typeface="Calibri" panose="020F0502020204030204" pitchFamily="34" charset="0"/>
              </a:rPr>
              <a:t>o</a:t>
            </a:r>
            <a:r>
              <a:rPr lang="en-US" b="0" i="0" dirty="0">
                <a:solidFill>
                  <a:schemeClr val="bg1"/>
                </a:solidFill>
                <a:effectLst/>
                <a:latin typeface="Calibri" panose="020F0502020204030204" pitchFamily="34" charset="0"/>
              </a:rPr>
              <a:t>f years, many Jews of Jesus’ time could not recognize Jesus of Nazareth as the embodiment of these Messianic prophecies.”</a:t>
            </a:r>
            <a:endParaRPr lang="en-US" dirty="0">
              <a:solidFill>
                <a:schemeClr val="bg1"/>
              </a:solidFill>
              <a:latin typeface="Calibri" panose="020F0502020204030204" pitchFamily="34" charset="0"/>
            </a:endParaRPr>
          </a:p>
        </p:txBody>
      </p:sp>
      <p:sp>
        <p:nvSpPr>
          <p:cNvPr id="46" name="Rectangle 45"/>
          <p:cNvSpPr/>
          <p:nvPr/>
        </p:nvSpPr>
        <p:spPr>
          <a:xfrm>
            <a:off x="4414438" y="787187"/>
            <a:ext cx="3834145" cy="400110"/>
          </a:xfrm>
          <a:prstGeom prst="rect">
            <a:avLst/>
          </a:prstGeom>
        </p:spPr>
        <p:txBody>
          <a:bodyPr wrap="square">
            <a:spAutoFit/>
          </a:bodyPr>
          <a:lstStyle/>
          <a:p>
            <a:r>
              <a:rPr lang="en-US" sz="2000" b="0" i="0" dirty="0">
                <a:solidFill>
                  <a:schemeClr val="bg1"/>
                </a:solidFill>
                <a:effectLst/>
                <a:latin typeface="Calibri" panose="020F0502020204030204" pitchFamily="34" charset="0"/>
              </a:rPr>
              <a:t>Israel and modern scholars</a:t>
            </a:r>
            <a:endParaRPr lang="en-US" sz="2000" dirty="0">
              <a:solidFill>
                <a:schemeClr val="bg1"/>
              </a:solidFill>
              <a:latin typeface="Calibri" panose="020F0502020204030204" pitchFamily="34" charset="0"/>
            </a:endParaRPr>
          </a:p>
        </p:txBody>
      </p:sp>
      <p:sp>
        <p:nvSpPr>
          <p:cNvPr id="47" name="Rectangle 46"/>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(1)</a:t>
            </a:r>
            <a:endParaRPr lang="en-US" dirty="0">
              <a:solidFill>
                <a:schemeClr val="bg1"/>
              </a:solidFill>
              <a:latin typeface="Calibri" panose="020F0502020204030204" pitchFamily="34" charset="0"/>
            </a:endParaRPr>
          </a:p>
        </p:txBody>
      </p:sp>
      <p:sp>
        <p:nvSpPr>
          <p:cNvPr id="11" name="Rectangle 10"/>
          <p:cNvSpPr/>
          <p:nvPr/>
        </p:nvSpPr>
        <p:spPr>
          <a:xfrm>
            <a:off x="5091941" y="5753506"/>
            <a:ext cx="6313283" cy="646331"/>
          </a:xfrm>
          <a:prstGeom prst="rect">
            <a:avLst/>
          </a:prstGeom>
        </p:spPr>
        <p:txBody>
          <a:bodyPr wrap="square">
            <a:spAutoFit/>
          </a:bodyPr>
          <a:lstStyle/>
          <a:p>
            <a:r>
              <a:rPr lang="en-US" b="0" i="0" dirty="0">
                <a:solidFill>
                  <a:schemeClr val="bg1"/>
                </a:solidFill>
                <a:effectLst/>
                <a:latin typeface="Calibri" panose="020F0502020204030204" pitchFamily="34" charset="0"/>
              </a:rPr>
              <a:t>“…some Jewish and Christian scholars believe that Isaiah’s great messianic hymn refers to the house of Israel and not the Savior.”</a:t>
            </a:r>
            <a:endParaRPr lang="en-US" dirty="0">
              <a:solidFill>
                <a:schemeClr val="bg1"/>
              </a:solidFill>
              <a:latin typeface="Calibri" panose="020F0502020204030204" pitchFamily="34" charset="0"/>
            </a:endParaRPr>
          </a:p>
        </p:txBody>
      </p:sp>
      <p:pic>
        <p:nvPicPr>
          <p:cNvPr id="5" name="Picture 2" descr="https://36.media.tumblr.com/ef73baf4f9007dd16c5cfb496f965d57/tumblr_noq2ly6X8Z1tohxjto2_5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904" y="1223968"/>
            <a:ext cx="2346419" cy="20203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thesebonesofmine.files.wordpress.com/2012/08/graduates-in-silhouette-0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441" y="3244334"/>
            <a:ext cx="43815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Compare Mosiah 14</a:t>
            </a:r>
          </a:p>
        </p:txBody>
      </p:sp>
      <p:sp>
        <p:nvSpPr>
          <p:cNvPr id="20" name="Rectangle 19"/>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Isaiah 53</a:t>
            </a:r>
          </a:p>
        </p:txBody>
      </p:sp>
      <p:sp>
        <p:nvSpPr>
          <p:cNvPr id="7" name="Rectangle 6"/>
          <p:cNvSpPr/>
          <p:nvPr/>
        </p:nvSpPr>
        <p:spPr>
          <a:xfrm>
            <a:off x="2799659" y="663995"/>
            <a:ext cx="6757287" cy="4832092"/>
          </a:xfrm>
          <a:prstGeom prst="rect">
            <a:avLst/>
          </a:prstGeom>
        </p:spPr>
        <p:txBody>
          <a:bodyPr wrap="square">
            <a:spAutoFit/>
          </a:bodyPr>
          <a:lstStyle/>
          <a:p>
            <a:r>
              <a:rPr lang="en-US" sz="2800" dirty="0">
                <a:solidFill>
                  <a:schemeClr val="bg1"/>
                </a:solidFill>
                <a:latin typeface="Calibri" panose="020F0502020204030204" pitchFamily="34" charset="0"/>
              </a:rPr>
              <a:t>Isaiah describes the Saviors’ humble beginning, his life and ministry, his betrayal and suffering, and his ultimate triumph </a:t>
            </a:r>
          </a:p>
          <a:p>
            <a:endParaRPr lang="en-US" sz="2800" dirty="0">
              <a:solidFill>
                <a:schemeClr val="bg1"/>
              </a:solidFill>
              <a:latin typeface="Calibri" panose="020F0502020204030204" pitchFamily="34" charset="0"/>
            </a:endParaRPr>
          </a:p>
          <a:p>
            <a:r>
              <a:rPr lang="en-US" sz="2800" dirty="0" err="1">
                <a:solidFill>
                  <a:schemeClr val="bg1"/>
                </a:solidFill>
                <a:latin typeface="Calibri" panose="020F0502020204030204" pitchFamily="34" charset="0"/>
              </a:rPr>
              <a:t>Abinadi’s</a:t>
            </a:r>
            <a:r>
              <a:rPr lang="en-US" sz="2800" dirty="0">
                <a:solidFill>
                  <a:schemeClr val="bg1"/>
                </a:solidFill>
                <a:latin typeface="Calibri" panose="020F0502020204030204" pitchFamily="34" charset="0"/>
              </a:rPr>
              <a:t> used Isaiah’s words to teach that the law alone will not save and that we all just rely on the atonement of Christ in order to enjoy the blessings of eternal life…</a:t>
            </a:r>
          </a:p>
          <a:p>
            <a:endParaRPr lang="en-US" sz="2800" dirty="0">
              <a:solidFill>
                <a:schemeClr val="bg1"/>
              </a:solidFill>
              <a:latin typeface="Calibri" panose="020F0502020204030204" pitchFamily="34" charset="0"/>
            </a:endParaRPr>
          </a:p>
          <a:p>
            <a:r>
              <a:rPr lang="en-US" sz="2800" dirty="0">
                <a:solidFill>
                  <a:schemeClr val="bg1"/>
                </a:solidFill>
                <a:latin typeface="Calibri" panose="020F0502020204030204" pitchFamily="34" charset="0"/>
              </a:rPr>
              <a:t>The message is that “Jehovah is salvation” to all people in all times and all places.”</a:t>
            </a:r>
          </a:p>
        </p:txBody>
      </p:sp>
      <p:pic>
        <p:nvPicPr>
          <p:cNvPr id="2054" name="Picture 6" descr="https://s-media-cache-ak0.pinimg.com/736x/27/16/6b/27166b12ab6ee99f2df5aa3a26fe607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9668" y="594745"/>
            <a:ext cx="2459039" cy="184428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9572839" y="3558012"/>
            <a:ext cx="2484952" cy="2793540"/>
            <a:chOff x="9572839" y="3558012"/>
            <a:chExt cx="2484952" cy="2793540"/>
          </a:xfrm>
        </p:grpSpPr>
        <p:pic>
          <p:nvPicPr>
            <p:cNvPr id="2058" name="Picture 10" descr="http://www.mormonwiki.com/wiki/images/5/5b/Dewey-He-Lives_small.jpg"/>
            <p:cNvPicPr>
              <a:picLocks noChangeAspect="1" noChangeArrowheads="1"/>
            </p:cNvPicPr>
            <p:nvPr/>
          </p:nvPicPr>
          <p:blipFill rotWithShape="1">
            <a:blip r:embed="rId4">
              <a:extLst>
                <a:ext uri="{28A0092B-C50C-407E-A947-70E740481C1C}">
                  <a14:useLocalDpi xmlns:a14="http://schemas.microsoft.com/office/drawing/2010/main" val="0"/>
                </a:ext>
              </a:extLst>
            </a:blip>
            <a:srcRect l="11335" t="796"/>
            <a:stretch/>
          </p:blipFill>
          <p:spPr bwMode="auto">
            <a:xfrm>
              <a:off x="9596672" y="3558012"/>
              <a:ext cx="2461119" cy="275368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9572839" y="6120720"/>
              <a:ext cx="1712786" cy="230832"/>
            </a:xfrm>
            <a:prstGeom prst="rect">
              <a:avLst/>
            </a:prstGeom>
          </p:spPr>
          <p:txBody>
            <a:bodyPr wrap="square">
              <a:spAutoFit/>
            </a:bodyPr>
            <a:lstStyle/>
            <a:p>
              <a:r>
                <a:rPr lang="en-US" sz="900" dirty="0">
                  <a:solidFill>
                    <a:schemeClr val="bg1"/>
                  </a:solidFill>
                  <a:latin typeface="Calibri" panose="020F0502020204030204" pitchFamily="34" charset="0"/>
                </a:rPr>
                <a:t>Simon Dewey Artist</a:t>
              </a:r>
            </a:p>
          </p:txBody>
        </p:sp>
      </p:grpSp>
      <p:grpSp>
        <p:nvGrpSpPr>
          <p:cNvPr id="5" name="Group 4"/>
          <p:cNvGrpSpPr/>
          <p:nvPr/>
        </p:nvGrpSpPr>
        <p:grpSpPr>
          <a:xfrm>
            <a:off x="218564" y="3731299"/>
            <a:ext cx="2324844" cy="1800911"/>
            <a:chOff x="218564" y="3731299"/>
            <a:chExt cx="2324844" cy="1800911"/>
          </a:xfrm>
        </p:grpSpPr>
        <p:pic>
          <p:nvPicPr>
            <p:cNvPr id="2052" name="Picture 4" descr="To Be With God (Prin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251" y="3731299"/>
              <a:ext cx="2287157" cy="180091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218564" y="5301378"/>
              <a:ext cx="1712786" cy="230832"/>
            </a:xfrm>
            <a:prstGeom prst="rect">
              <a:avLst/>
            </a:prstGeom>
          </p:spPr>
          <p:txBody>
            <a:bodyPr wrap="square">
              <a:spAutoFit/>
            </a:bodyPr>
            <a:lstStyle/>
            <a:p>
              <a:r>
                <a:rPr lang="en-US" sz="900" dirty="0">
                  <a:solidFill>
                    <a:schemeClr val="bg1"/>
                  </a:solidFill>
                  <a:latin typeface="Calibri" panose="020F0502020204030204" pitchFamily="34" charset="0"/>
                </a:rPr>
                <a:t>Simon Dewey Artist</a:t>
              </a:r>
            </a:p>
          </p:txBody>
        </p:sp>
      </p:grpSp>
      <p:grpSp>
        <p:nvGrpSpPr>
          <p:cNvPr id="6" name="Group 5"/>
          <p:cNvGrpSpPr/>
          <p:nvPr/>
        </p:nvGrpSpPr>
        <p:grpSpPr>
          <a:xfrm>
            <a:off x="218564" y="386834"/>
            <a:ext cx="2324844" cy="2866237"/>
            <a:chOff x="218564" y="386834"/>
            <a:chExt cx="2324844" cy="2866237"/>
          </a:xfrm>
        </p:grpSpPr>
        <p:pic>
          <p:nvPicPr>
            <p:cNvPr id="2050" name="Picture 2" descr="In The Arms Of Mary (Print)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033" y="386834"/>
              <a:ext cx="2238375" cy="28575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218564" y="3022239"/>
              <a:ext cx="1712786" cy="230832"/>
            </a:xfrm>
            <a:prstGeom prst="rect">
              <a:avLst/>
            </a:prstGeom>
          </p:spPr>
          <p:txBody>
            <a:bodyPr wrap="square">
              <a:spAutoFit/>
            </a:bodyPr>
            <a:lstStyle/>
            <a:p>
              <a:r>
                <a:rPr lang="en-US" sz="900" dirty="0">
                  <a:solidFill>
                    <a:schemeClr val="bg1"/>
                  </a:solidFill>
                  <a:latin typeface="Calibri" panose="020F0502020204030204" pitchFamily="34" charset="0"/>
                </a:rPr>
                <a:t>Simon Dewey Artist</a:t>
              </a:r>
            </a:p>
          </p:txBody>
        </p:sp>
      </p:grpSp>
    </p:spTree>
    <p:extLst>
      <p:ext uri="{BB962C8B-B14F-4D97-AF65-F5344CB8AC3E}">
        <p14:creationId xmlns:p14="http://schemas.microsoft.com/office/powerpoint/2010/main" val="392644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5078313"/>
          </a:xfrm>
          <a:prstGeom prst="rect">
            <a:avLst/>
          </a:prstGeom>
          <a:noFill/>
        </p:spPr>
        <p:txBody>
          <a:bodyPr wrap="square" rtlCol="0">
            <a:spAutoFit/>
          </a:bodyPr>
          <a:lstStyle/>
          <a:p>
            <a:r>
              <a:rPr lang="en-US" dirty="0">
                <a:solidFill>
                  <a:schemeClr val="bg1"/>
                </a:solidFill>
                <a:latin typeface="Calibri" panose="020F0502020204030204" pitchFamily="34" charset="0"/>
              </a:rPr>
              <a:t>Sources: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Suggested Hymn: #196  </a:t>
            </a:r>
            <a:r>
              <a:rPr lang="en-US" i="1" dirty="0">
                <a:solidFill>
                  <a:schemeClr val="bg1"/>
                </a:solidFill>
                <a:latin typeface="Calibri" panose="020F0502020204030204" pitchFamily="34" charset="0"/>
              </a:rPr>
              <a:t>Jesus Once of Humble Birth</a:t>
            </a:r>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Videos:</a:t>
            </a:r>
          </a:p>
          <a:p>
            <a:r>
              <a:rPr lang="en-US" dirty="0">
                <a:solidFill>
                  <a:schemeClr val="bg1"/>
                </a:solidFill>
                <a:latin typeface="Calibri" panose="020F0502020204030204" pitchFamily="34" charset="0"/>
              </a:rPr>
              <a:t>Bear Up Their Burdens with Ease (1:06)</a:t>
            </a:r>
          </a:p>
          <a:p>
            <a:r>
              <a:rPr lang="en-US" dirty="0">
                <a:solidFill>
                  <a:schemeClr val="bg1"/>
                </a:solidFill>
                <a:latin typeface="Calibri" panose="020F0502020204030204" pitchFamily="34" charset="0"/>
              </a:rPr>
              <a:t>Isaiah Prophesied of Christ(4:51)</a:t>
            </a:r>
          </a:p>
          <a:p>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Victor L. Ludlow </a:t>
            </a:r>
            <a:r>
              <a:rPr lang="en-US" i="1" dirty="0">
                <a:solidFill>
                  <a:schemeClr val="bg1"/>
                </a:solidFill>
                <a:latin typeface="Calibri" panose="020F0502020204030204" pitchFamily="34" charset="0"/>
              </a:rPr>
              <a:t>Unlocking Isaiah in the Book of Mormon </a:t>
            </a:r>
            <a:r>
              <a:rPr lang="en-US" dirty="0">
                <a:solidFill>
                  <a:schemeClr val="bg1"/>
                </a:solidFill>
                <a:latin typeface="Calibri" panose="020F0502020204030204" pitchFamily="34" charset="0"/>
              </a:rPr>
              <a:t> pp. 216-217, 219. 225-227</a:t>
            </a:r>
          </a:p>
          <a:p>
            <a:pPr marL="342900" indent="-342900">
              <a:buFontTx/>
              <a:buAutoNum type="arabicPeriod"/>
            </a:pPr>
            <a:r>
              <a:rPr lang="en-US" dirty="0">
                <a:solidFill>
                  <a:schemeClr val="bg1"/>
                </a:solidFill>
                <a:latin typeface="Calibri" panose="020F0502020204030204" pitchFamily="34" charset="0"/>
              </a:rPr>
              <a:t>Joseph Fielding Smith  (</a:t>
            </a:r>
            <a:r>
              <a:rPr lang="en-US" i="1" dirty="0">
                <a:solidFill>
                  <a:schemeClr val="bg1"/>
                </a:solidFill>
                <a:latin typeface="Calibri" panose="020F0502020204030204" pitchFamily="34" charset="0"/>
              </a:rPr>
              <a:t>Doctrines of Salvation, </a:t>
            </a:r>
            <a:r>
              <a:rPr lang="en-US" dirty="0">
                <a:solidFill>
                  <a:schemeClr val="bg1"/>
                </a:solidFill>
                <a:latin typeface="Calibri" panose="020F0502020204030204" pitchFamily="34" charset="0"/>
              </a:rPr>
              <a:t>comp. Bruce R. McConkie, 3 vols. [1954–56], 1:23)</a:t>
            </a:r>
          </a:p>
          <a:p>
            <a:pPr marL="342900" indent="-342900">
              <a:buFontTx/>
              <a:buAutoNum type="arabicPeriod"/>
            </a:pPr>
            <a:r>
              <a:rPr lang="en-US" dirty="0">
                <a:solidFill>
                  <a:schemeClr val="bg1"/>
                </a:solidFill>
                <a:latin typeface="Calibri" panose="020F0502020204030204" pitchFamily="34" charset="0"/>
              </a:rPr>
              <a:t>Poway Institute Handout Becky Davies and Lesley Meacham</a:t>
            </a:r>
          </a:p>
          <a:p>
            <a:r>
              <a:rPr lang="en-US" dirty="0">
                <a:solidFill>
                  <a:schemeClr val="bg1"/>
                </a:solidFill>
                <a:latin typeface="Calibri" panose="020F0502020204030204" pitchFamily="34" charset="0"/>
              </a:rPr>
              <a:t>Presentation by ©http://fashionsbylynda.com/blog/</a:t>
            </a:r>
          </a:p>
          <a:p>
            <a:pPr marL="342900" indent="-342900">
              <a:buFont typeface="+mj-lt"/>
              <a:buAutoNum type="arabicPeriod" startAt="4"/>
            </a:pPr>
            <a:r>
              <a:rPr lang="en-US" dirty="0">
                <a:solidFill>
                  <a:schemeClr val="bg1"/>
                </a:solidFill>
                <a:latin typeface="Calibri" panose="020F0502020204030204" pitchFamily="34" charset="0"/>
              </a:rPr>
              <a:t>Elder David A. Bednar (“Bear Up Their Burdens with Ease,”</a:t>
            </a:r>
            <a:r>
              <a:rPr lang="en-US" i="1" dirty="0">
                <a:solidFill>
                  <a:schemeClr val="bg1"/>
                </a:solidFill>
                <a:latin typeface="Calibri" panose="020F0502020204030204" pitchFamily="34" charset="0"/>
              </a:rPr>
              <a:t> Ensign</a:t>
            </a:r>
            <a:r>
              <a:rPr lang="en-US" dirty="0">
                <a:solidFill>
                  <a:schemeClr val="bg1"/>
                </a:solidFill>
                <a:latin typeface="Calibri" panose="020F0502020204030204" pitchFamily="34" charset="0"/>
              </a:rPr>
              <a:t> or </a:t>
            </a:r>
            <a:r>
              <a:rPr lang="en-US" i="1" dirty="0">
                <a:solidFill>
                  <a:schemeClr val="bg1"/>
                </a:solidFill>
                <a:latin typeface="Calibri" panose="020F0502020204030204" pitchFamily="34" charset="0"/>
              </a:rPr>
              <a:t>Liahona,</a:t>
            </a:r>
            <a:r>
              <a:rPr lang="en-US" dirty="0">
                <a:solidFill>
                  <a:schemeClr val="bg1"/>
                </a:solidFill>
                <a:latin typeface="Calibri" panose="020F0502020204030204" pitchFamily="34" charset="0"/>
              </a:rPr>
              <a:t> May 2014, 90).</a:t>
            </a:r>
          </a:p>
          <a:p>
            <a:pPr marL="342900" indent="-342900">
              <a:buFont typeface="+mj-lt"/>
              <a:buAutoNum type="arabicPeriod" startAt="4"/>
            </a:pPr>
            <a:r>
              <a:rPr lang="en-US" dirty="0">
                <a:solidFill>
                  <a:schemeClr val="bg1"/>
                </a:solidFill>
                <a:latin typeface="Calibri" panose="020F0502020204030204" pitchFamily="34" charset="0"/>
              </a:rPr>
              <a:t>Book of Mormon Reference Companion, 394 found in </a:t>
            </a:r>
            <a:r>
              <a:rPr lang="en-US" i="1" dirty="0">
                <a:solidFill>
                  <a:schemeClr val="bg1"/>
                </a:solidFill>
                <a:latin typeface="Calibri" panose="020F0502020204030204" pitchFamily="34" charset="0"/>
              </a:rPr>
              <a:t>Isaiah for Airheads </a:t>
            </a:r>
            <a:r>
              <a:rPr lang="en-US" dirty="0">
                <a:solidFill>
                  <a:schemeClr val="bg1"/>
                </a:solidFill>
                <a:latin typeface="Calibri" panose="020F0502020204030204" pitchFamily="34" charset="0"/>
              </a:rPr>
              <a:t> by John Bytheway p. 168</a:t>
            </a:r>
          </a:p>
          <a:p>
            <a:pPr marL="342900" indent="-342900">
              <a:buFont typeface="+mj-lt"/>
              <a:buAutoNum type="arabicPeriod" startAt="4"/>
            </a:pPr>
            <a:r>
              <a:rPr lang="en-US" dirty="0">
                <a:solidFill>
                  <a:schemeClr val="bg1"/>
                </a:solidFill>
                <a:latin typeface="Calibri" panose="020F0502020204030204" pitchFamily="34" charset="0"/>
              </a:rPr>
              <a:t>Bruce R. McConkie </a:t>
            </a:r>
            <a:r>
              <a:rPr lang="en-US" i="1" dirty="0">
                <a:solidFill>
                  <a:schemeClr val="bg1"/>
                </a:solidFill>
                <a:latin typeface="Calibri" panose="020F0502020204030204" pitchFamily="34" charset="0"/>
              </a:rPr>
              <a:t>Mortal Messiah </a:t>
            </a:r>
            <a:r>
              <a:rPr lang="en-US" dirty="0">
                <a:solidFill>
                  <a:schemeClr val="bg1"/>
                </a:solidFill>
                <a:latin typeface="Calibri" panose="020F0502020204030204" pitchFamily="34" charset="0"/>
              </a:rPr>
              <a:t> p. 4:211</a:t>
            </a:r>
          </a:p>
          <a:p>
            <a:pPr marL="342900" indent="-342900">
              <a:buFont typeface="+mj-lt"/>
              <a:buAutoNum type="arabicPeriod" startAt="4"/>
            </a:pPr>
            <a:r>
              <a:rPr lang="en-US" dirty="0">
                <a:solidFill>
                  <a:schemeClr val="bg1"/>
                </a:solidFill>
                <a:latin typeface="Calibri" panose="020F0502020204030204" pitchFamily="34" charset="0"/>
              </a:rPr>
              <a:t>Old Testament Institute Manual </a:t>
            </a:r>
            <a:r>
              <a:rPr lang="en-US" i="1" dirty="0">
                <a:solidFill>
                  <a:schemeClr val="bg1"/>
                </a:solidFill>
                <a:latin typeface="Calibri" panose="020F0502020204030204" pitchFamily="34" charset="0"/>
              </a:rPr>
              <a:t>The Gathering of Israel and the Coming of the Messiah Chapter 17</a:t>
            </a:r>
            <a:endParaRPr lang="en-US" dirty="0">
              <a:solidFill>
                <a:schemeClr val="bg1"/>
              </a:solidFill>
              <a:latin typeface="Calibri" panose="020F0502020204030204" pitchFamily="34" charset="0"/>
            </a:endParaRPr>
          </a:p>
          <a:p>
            <a:pPr marL="342900" indent="-342900">
              <a:buFont typeface="+mj-lt"/>
              <a:buAutoNum type="arabicPeriod" startAt="4"/>
            </a:pPr>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p:txBody>
      </p:sp>
      <p:grpSp>
        <p:nvGrpSpPr>
          <p:cNvPr id="4" name="Group 3"/>
          <p:cNvGrpSpPr/>
          <p:nvPr/>
        </p:nvGrpSpPr>
        <p:grpSpPr>
          <a:xfrm>
            <a:off x="4119325" y="1071354"/>
            <a:ext cx="946135" cy="1198438"/>
            <a:chOff x="7543800" y="3810000"/>
            <a:chExt cx="1143000" cy="1447800"/>
          </a:xfrm>
        </p:grpSpPr>
        <p:sp>
          <p:nvSpPr>
            <p:cNvPr id="5" name="Trapezoid 4"/>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 name="Rounded Rectangle 5"/>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Rounded Rectangle 6"/>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ounded Rectangle 7"/>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9" name="Group 8"/>
            <p:cNvGrpSpPr/>
            <p:nvPr/>
          </p:nvGrpSpPr>
          <p:grpSpPr>
            <a:xfrm>
              <a:off x="7924800" y="3810000"/>
              <a:ext cx="645353" cy="610017"/>
              <a:chOff x="7924800" y="5867400"/>
              <a:chExt cx="645353" cy="610017"/>
            </a:xfrm>
          </p:grpSpPr>
          <p:grpSp>
            <p:nvGrpSpPr>
              <p:cNvPr id="17" name="Group 13"/>
              <p:cNvGrpSpPr/>
              <p:nvPr/>
            </p:nvGrpSpPr>
            <p:grpSpPr>
              <a:xfrm>
                <a:off x="7924800" y="5867400"/>
                <a:ext cx="645353" cy="610017"/>
                <a:chOff x="3037563" y="3121795"/>
                <a:chExt cx="1250371" cy="1224010"/>
              </a:xfrm>
            </p:grpSpPr>
            <p:sp>
              <p:nvSpPr>
                <p:cNvPr id="19" name="Oval 18"/>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Oval 21"/>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8" name="Oval 17"/>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 name="Group 9"/>
            <p:cNvGrpSpPr/>
            <p:nvPr/>
          </p:nvGrpSpPr>
          <p:grpSpPr>
            <a:xfrm>
              <a:off x="7543800" y="4038600"/>
              <a:ext cx="403070" cy="381000"/>
              <a:chOff x="7924800" y="5867400"/>
              <a:chExt cx="645353" cy="610017"/>
            </a:xfrm>
          </p:grpSpPr>
          <p:grpSp>
            <p:nvGrpSpPr>
              <p:cNvPr id="11" name="Group 13"/>
              <p:cNvGrpSpPr/>
              <p:nvPr/>
            </p:nvGrpSpPr>
            <p:grpSpPr>
              <a:xfrm>
                <a:off x="7924800" y="5867400"/>
                <a:ext cx="645353" cy="610017"/>
                <a:chOff x="3037563" y="3121795"/>
                <a:chExt cx="1250371" cy="1224010"/>
              </a:xfrm>
            </p:grpSpPr>
            <p:sp>
              <p:nvSpPr>
                <p:cNvPr id="13" name="Oval 12"/>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Oval 13"/>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2" name="Oval 11"/>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3231654"/>
          </a:xfrm>
          <a:prstGeom prst="rect">
            <a:avLst/>
          </a:prstGeom>
          <a:ln>
            <a:solidFill>
              <a:schemeClr val="tx1"/>
            </a:solidFill>
          </a:ln>
        </p:spPr>
        <p:txBody>
          <a:bodyPr>
            <a:spAutoFit/>
          </a:bodyPr>
          <a:lstStyle/>
          <a:p>
            <a:r>
              <a:rPr lang="en-US" sz="1200" b="1" dirty="0">
                <a:latin typeface="Calibri" panose="020F0502020204030204" pitchFamily="34" charset="0"/>
              </a:rPr>
              <a:t>The Atonement:</a:t>
            </a:r>
          </a:p>
          <a:p>
            <a:r>
              <a:rPr lang="en-US" sz="1200" dirty="0">
                <a:latin typeface="Calibri" panose="020F0502020204030204" pitchFamily="34" charset="0"/>
              </a:rPr>
              <a:t>“The utter loneliness and excruciating pain of the Atonement begun in Gethsemane reached its zenith when, after unspeakable abuse at the hands of Roman soldiers and others, Christ cried from the cross, “Eli, Eli, lama </a:t>
            </a:r>
            <a:r>
              <a:rPr lang="en-US" sz="1200" dirty="0" err="1">
                <a:latin typeface="Calibri" panose="020F0502020204030204" pitchFamily="34" charset="0"/>
              </a:rPr>
              <a:t>sabachthani</a:t>
            </a:r>
            <a:r>
              <a:rPr lang="en-US" sz="1200" dirty="0">
                <a:latin typeface="Calibri" panose="020F0502020204030204" pitchFamily="34" charset="0"/>
              </a:rPr>
              <a:t>?  That is to say, My God, my God, why hast thou forsaken me?”</a:t>
            </a:r>
          </a:p>
          <a:p>
            <a:endParaRPr lang="en-US" sz="1200" dirty="0">
              <a:latin typeface="Calibri" panose="020F0502020204030204" pitchFamily="34" charset="0"/>
            </a:endParaRPr>
          </a:p>
          <a:p>
            <a:r>
              <a:rPr lang="en-US" sz="1200" dirty="0">
                <a:latin typeface="Calibri" panose="020F0502020204030204" pitchFamily="34" charset="0"/>
              </a:rPr>
              <a:t>In the depths of that anguish, even nature itself convulsed. “There was a darkness over all the earth. … And the sun was darkened.”</a:t>
            </a:r>
          </a:p>
          <a:p>
            <a:endParaRPr lang="en-US" sz="1200" dirty="0">
              <a:latin typeface="Calibri" panose="020F0502020204030204" pitchFamily="34" charset="0"/>
            </a:endParaRPr>
          </a:p>
          <a:p>
            <a:r>
              <a:rPr lang="en-US" sz="1200" dirty="0">
                <a:latin typeface="Calibri" panose="020F0502020204030204" pitchFamily="34" charset="0"/>
              </a:rPr>
              <a:t>“And, behold, the veil of the temple was rent in twain from the top to the bottom; and the earth did quake, and the rocks rent ”causing many to exclaim, “The God of nature suffers.” Finally, even the seemingly unbearable had been borne, and Jesus said, “It is finished.”</a:t>
            </a:r>
          </a:p>
          <a:p>
            <a:endParaRPr lang="en-US" sz="1200" dirty="0">
              <a:latin typeface="Calibri" panose="020F0502020204030204" pitchFamily="34" charset="0"/>
            </a:endParaRPr>
          </a:p>
          <a:p>
            <a:r>
              <a:rPr lang="en-US" sz="1200" dirty="0">
                <a:latin typeface="Calibri" panose="020F0502020204030204" pitchFamily="34" charset="0"/>
              </a:rPr>
              <a:t>“Father, into thy hands I commend my spirit.” Someday, somewhere, every human tongue will be called upon to confess as did a Roman centurion who witnessed all of this, “Truly this was the Son of God.”</a:t>
            </a:r>
          </a:p>
          <a:p>
            <a:r>
              <a:rPr lang="en-US" sz="1200" dirty="0">
                <a:latin typeface="Calibri" panose="020F0502020204030204" pitchFamily="34" charset="0"/>
              </a:rPr>
              <a:t>Jeffrey R. Holland </a:t>
            </a:r>
            <a:r>
              <a:rPr lang="en-US" sz="1200" i="1" dirty="0">
                <a:latin typeface="Calibri" panose="020F0502020204030204" pitchFamily="34" charset="0"/>
              </a:rPr>
              <a:t>Do This In Remembrance of Me </a:t>
            </a:r>
            <a:r>
              <a:rPr lang="en-US" sz="1200" dirty="0">
                <a:latin typeface="Calibri" panose="020F0502020204030204" pitchFamily="34" charset="0"/>
              </a:rPr>
              <a:t>Ensign Nov. 1995</a:t>
            </a:r>
          </a:p>
        </p:txBody>
      </p:sp>
      <p:sp>
        <p:nvSpPr>
          <p:cNvPr id="3" name="Rectangle 2"/>
          <p:cNvSpPr/>
          <p:nvPr/>
        </p:nvSpPr>
        <p:spPr>
          <a:xfrm>
            <a:off x="0" y="3416320"/>
            <a:ext cx="6096000" cy="2308324"/>
          </a:xfrm>
          <a:prstGeom prst="rect">
            <a:avLst/>
          </a:prstGeom>
          <a:ln>
            <a:solidFill>
              <a:schemeClr val="tx1"/>
            </a:solidFill>
          </a:ln>
        </p:spPr>
        <p:txBody>
          <a:bodyPr>
            <a:spAutoFit/>
          </a:bodyPr>
          <a:lstStyle/>
          <a:p>
            <a:r>
              <a:rPr lang="en-US" sz="1200" b="1" dirty="0">
                <a:latin typeface="Calibri" panose="020F0502020204030204" pitchFamily="34" charset="0"/>
              </a:rPr>
              <a:t>Who Shall Declare His Generation?:</a:t>
            </a:r>
          </a:p>
          <a:p>
            <a:r>
              <a:rPr lang="en-US" sz="1200" dirty="0">
                <a:latin typeface="Calibri" panose="020F0502020204030204" pitchFamily="34" charset="0"/>
              </a:rPr>
              <a:t>The question might be translated, “Who shall testify of His life mission?” Unfaithful children of God fail to “declare his generation: or testify as their Savior. We must “declare his generation,” or His life, mission, and gospel. </a:t>
            </a:r>
          </a:p>
          <a:p>
            <a:endParaRPr lang="en-US" sz="1200" dirty="0">
              <a:latin typeface="Calibri" panose="020F0502020204030204" pitchFamily="34" charset="0"/>
            </a:endParaRPr>
          </a:p>
          <a:p>
            <a:r>
              <a:rPr lang="en-US" sz="1200" dirty="0">
                <a:latin typeface="Calibri" panose="020F0502020204030204" pitchFamily="34" charset="0"/>
              </a:rPr>
              <a:t>President David O. McKay teaches that people who know in their heart that Heavenly Father and Jesus Christ restored the gospel to the earth have “the greatest possession that the human mind can possess.” (</a:t>
            </a:r>
            <a:r>
              <a:rPr lang="en-US" sz="1200" i="1" dirty="0">
                <a:latin typeface="Calibri" panose="020F0502020204030204" pitchFamily="34" charset="0"/>
              </a:rPr>
              <a:t>Man May Know For Himself) </a:t>
            </a:r>
            <a:r>
              <a:rPr lang="en-US" sz="1200" dirty="0">
                <a:latin typeface="Calibri" panose="020F0502020204030204" pitchFamily="34" charset="0"/>
              </a:rPr>
              <a:t>p. 145</a:t>
            </a:r>
          </a:p>
          <a:p>
            <a:endParaRPr lang="en-US" sz="1200" dirty="0">
              <a:latin typeface="Calibri" panose="020F0502020204030204" pitchFamily="34" charset="0"/>
            </a:endParaRPr>
          </a:p>
          <a:p>
            <a:r>
              <a:rPr lang="en-US" sz="1200" dirty="0">
                <a:latin typeface="Calibri" panose="020F0502020204030204" pitchFamily="34" charset="0"/>
              </a:rPr>
              <a:t>Latter-day Saints with a testimony are the ones who can clearly and powerfully declare Jesus Christ and His gospel to the world.” Victor L. Ludlow (</a:t>
            </a:r>
            <a:r>
              <a:rPr lang="en-US" sz="1200" i="1" dirty="0">
                <a:latin typeface="Calibri" panose="020F0502020204030204" pitchFamily="34" charset="0"/>
              </a:rPr>
              <a:t>Unlocking Isaiah in the Book of Mormon) p. 224</a:t>
            </a:r>
            <a:endParaRPr lang="en-US" sz="1200" dirty="0">
              <a:latin typeface="Calibri" panose="020F0502020204030204" pitchFamily="34" charset="0"/>
            </a:endParaRPr>
          </a:p>
        </p:txBody>
      </p:sp>
      <p:sp>
        <p:nvSpPr>
          <p:cNvPr id="4" name="Rectangle 3"/>
          <p:cNvSpPr/>
          <p:nvPr/>
        </p:nvSpPr>
        <p:spPr>
          <a:xfrm>
            <a:off x="6096000" y="0"/>
            <a:ext cx="6096000" cy="1384995"/>
          </a:xfrm>
          <a:prstGeom prst="rect">
            <a:avLst/>
          </a:prstGeom>
          <a:ln>
            <a:solidFill>
              <a:schemeClr val="tx1"/>
            </a:solidFill>
          </a:ln>
        </p:spPr>
        <p:txBody>
          <a:bodyPr>
            <a:spAutoFit/>
          </a:bodyPr>
          <a:lstStyle/>
          <a:p>
            <a:pPr fontAlgn="base"/>
            <a:r>
              <a:rPr lang="en-US" sz="1200" b="1" dirty="0">
                <a:latin typeface="Calibri" panose="020F0502020204030204" pitchFamily="34" charset="0"/>
              </a:rPr>
              <a:t>Jesus Christ Suffered:</a:t>
            </a:r>
          </a:p>
          <a:p>
            <a:pPr fontAlgn="base"/>
            <a:r>
              <a:rPr lang="en-US" sz="1200" dirty="0">
                <a:latin typeface="Calibri" panose="020F0502020204030204" pitchFamily="34" charset="0"/>
              </a:rPr>
              <a:t>“He suffered so much pain, ‘indescribable anguish,’ and ‘overpowering torture’ [John Taylor, </a:t>
            </a:r>
            <a:r>
              <a:rPr lang="en-US" sz="1200" i="1" dirty="0">
                <a:latin typeface="Calibri" panose="020F0502020204030204" pitchFamily="34" charset="0"/>
              </a:rPr>
              <a:t>The Mediation and Atonement</a:t>
            </a:r>
            <a:r>
              <a:rPr lang="en-US" sz="1200" dirty="0">
                <a:latin typeface="Calibri" panose="020F0502020204030204" pitchFamily="34" charset="0"/>
              </a:rPr>
              <a:t> (1882), 150] for our sake. His profound suffering in the Garden of Gethsemane … caused Him ‘to tremble because of pain, and to bleed at every pore, and to suffer both body and spirit’ [D&amp;C 19:18]. …</a:t>
            </a:r>
          </a:p>
          <a:p>
            <a:pPr fontAlgn="base"/>
            <a:r>
              <a:rPr lang="en-US" sz="1200" dirty="0">
                <a:latin typeface="Calibri" panose="020F0502020204030204" pitchFamily="34" charset="0"/>
              </a:rPr>
              <a:t>“… No one has ever suffered in any degree what He did” President James E. Faust (“The Atonement: Our Greatest Hope,” </a:t>
            </a:r>
            <a:r>
              <a:rPr lang="en-US" sz="1200" i="1" dirty="0">
                <a:latin typeface="Calibri" panose="020F0502020204030204" pitchFamily="34" charset="0"/>
              </a:rPr>
              <a:t>Ensign,</a:t>
            </a:r>
            <a:r>
              <a:rPr lang="en-US" sz="1200" dirty="0">
                <a:latin typeface="Calibri" panose="020F0502020204030204" pitchFamily="34" charset="0"/>
              </a:rPr>
              <a:t> Nov. 2001, 19).</a:t>
            </a:r>
          </a:p>
        </p:txBody>
      </p:sp>
      <p:sp>
        <p:nvSpPr>
          <p:cNvPr id="5" name="Rectangle 4"/>
          <p:cNvSpPr/>
          <p:nvPr/>
        </p:nvSpPr>
        <p:spPr>
          <a:xfrm>
            <a:off x="6096000" y="1384995"/>
            <a:ext cx="6096000" cy="3231654"/>
          </a:xfrm>
          <a:prstGeom prst="rect">
            <a:avLst/>
          </a:prstGeom>
          <a:ln>
            <a:solidFill>
              <a:schemeClr val="tx1"/>
            </a:solidFill>
          </a:ln>
        </p:spPr>
        <p:txBody>
          <a:bodyPr>
            <a:spAutoFit/>
          </a:bodyPr>
          <a:lstStyle/>
          <a:p>
            <a:r>
              <a:rPr lang="en-US" sz="1200" b="1" dirty="0">
                <a:latin typeface="Arial" panose="020B0604020202020204" pitchFamily="34" charset="0"/>
              </a:rPr>
              <a:t>Simon Dewey</a:t>
            </a:r>
            <a:r>
              <a:rPr lang="en-US" sz="1200" dirty="0">
                <a:latin typeface="Arial" panose="020B0604020202020204" pitchFamily="34" charset="0"/>
              </a:rPr>
              <a:t> is a portrait painter, primarily of religious art. Born in 1962, he is the only son of a London bus driver and part-time artist and left home at age seventeen to attend London Art College. His earliest memory of drawing was at age five when his father gave him an old roll of wallpaper and a pencil and told him to fill the entire roll with sketches, which he covered with every thing he could think to draw.</a:t>
            </a:r>
          </a:p>
          <a:p>
            <a:r>
              <a:rPr lang="en-US" sz="1200" dirty="0">
                <a:latin typeface="Arial" panose="020B0604020202020204" pitchFamily="34" charset="0"/>
              </a:rPr>
              <a:t>He worked for a time as a corporate visual aids illustrator. His exceptional skills earned him a position as the sole illustrator in a small design firm. After he married, he became a freelance illustrator and worked on projects for Scholastic and Penguin Book. He has worked for well-known clients Hasbro/Milton Bradley, RCA Columbia, Warner Home Video, and CBS Fox. His work has appeared on the covers of numerous magazines.</a:t>
            </a:r>
          </a:p>
          <a:p>
            <a:r>
              <a:rPr lang="en-US" sz="1200" dirty="0">
                <a:latin typeface="Arial" panose="020B0604020202020204" pitchFamily="34" charset="0"/>
              </a:rPr>
              <a:t>In 1997, he released his painting “He Lives,” and quickly gained popularity with a Latter-day Saint audience and became a bestselling artist of LDS religious art. He is a member of The Church of Jesus Christ of Latter-day Saints. Many of his paintings illustrate the stories of the New Testament and the life and ministry of Jesus Christ. He has also painted themes from the life of Joseph Smith.</a:t>
            </a:r>
          </a:p>
          <a:p>
            <a:r>
              <a:rPr lang="en-US" sz="1200" dirty="0">
                <a:latin typeface="Arial" panose="020B0604020202020204" pitchFamily="34" charset="0"/>
              </a:rPr>
              <a:t>Dewey and his wife, Lorraine, are the parents of five children and live in Alberta, Canada. Mormonwiki.com</a:t>
            </a:r>
            <a:endParaRPr lang="en-US" sz="1200" b="0" i="0" dirty="0">
              <a:effectLst/>
              <a:latin typeface="Arial" panose="020B0604020202020204" pitchFamily="34" charset="0"/>
            </a:endParaRPr>
          </a:p>
        </p:txBody>
      </p:sp>
      <p:pic>
        <p:nvPicPr>
          <p:cNvPr id="4098" name="Picture 2" descr="Simon Dewey Mormon Art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2308" y="4697064"/>
            <a:ext cx="1754643" cy="1473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5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707886"/>
          </a:xfrm>
          <a:prstGeom prst="rect">
            <a:avLst/>
          </a:prstGeom>
          <a:noFill/>
        </p:spPr>
        <p:txBody>
          <a:bodyPr wrap="square" rtlCol="0">
            <a:spAutoFit/>
          </a:bodyPr>
          <a:lstStyle/>
          <a:p>
            <a:pPr algn="ctr"/>
            <a:r>
              <a:rPr lang="en-US" sz="4000" dirty="0">
                <a:solidFill>
                  <a:schemeClr val="bg1"/>
                </a:solidFill>
                <a:latin typeface="Calibri" panose="020F0502020204030204" pitchFamily="34" charset="0"/>
              </a:rPr>
              <a:t>Conversation Between Abinadi and Priests of Noah</a:t>
            </a:r>
          </a:p>
        </p:txBody>
      </p:sp>
      <p:sp>
        <p:nvSpPr>
          <p:cNvPr id="48" name="Rectangle 47"/>
          <p:cNvSpPr/>
          <p:nvPr/>
        </p:nvSpPr>
        <p:spPr>
          <a:xfrm>
            <a:off x="5037281" y="549841"/>
            <a:ext cx="3650439" cy="369332"/>
          </a:xfrm>
          <a:prstGeom prst="rect">
            <a:avLst/>
          </a:prstGeom>
        </p:spPr>
        <p:txBody>
          <a:bodyPr wrap="square">
            <a:spAutoFit/>
          </a:bodyPr>
          <a:lstStyle/>
          <a:p>
            <a:r>
              <a:rPr lang="en-US" dirty="0">
                <a:solidFill>
                  <a:schemeClr val="bg1"/>
                </a:solidFill>
                <a:latin typeface="Calibri" panose="020F0502020204030204" pitchFamily="34" charset="0"/>
              </a:rPr>
              <a:t>Mosiah 12:21-24</a:t>
            </a:r>
          </a:p>
        </p:txBody>
      </p:sp>
      <p:grpSp>
        <p:nvGrpSpPr>
          <p:cNvPr id="4" name="Group 3"/>
          <p:cNvGrpSpPr/>
          <p:nvPr/>
        </p:nvGrpSpPr>
        <p:grpSpPr>
          <a:xfrm>
            <a:off x="419255" y="862283"/>
            <a:ext cx="5626950" cy="1564046"/>
            <a:chOff x="419255" y="862283"/>
            <a:chExt cx="5626950" cy="1564046"/>
          </a:xfrm>
        </p:grpSpPr>
        <p:sp>
          <p:nvSpPr>
            <p:cNvPr id="2" name="TextBox 1"/>
            <p:cNvSpPr txBox="1"/>
            <p:nvPr/>
          </p:nvSpPr>
          <p:spPr>
            <a:xfrm>
              <a:off x="2922209" y="963247"/>
              <a:ext cx="3123996" cy="1323439"/>
            </a:xfrm>
            <a:prstGeom prst="rect">
              <a:avLst/>
            </a:prstGeom>
            <a:solidFill>
              <a:schemeClr val="tx2">
                <a:lumMod val="60000"/>
                <a:lumOff val="40000"/>
              </a:schemeClr>
            </a:solidFill>
          </p:spPr>
          <p:txBody>
            <a:bodyPr wrap="square" rtlCol="0">
              <a:spAutoFit/>
            </a:bodyPr>
            <a:lstStyle/>
            <a:p>
              <a:pPr fontAlgn="base"/>
              <a:r>
                <a:rPr lang="en-US" sz="2000" dirty="0">
                  <a:solidFill>
                    <a:schemeClr val="bg1"/>
                  </a:solidFill>
                  <a:latin typeface="Calibri" panose="020F0502020204030204" pitchFamily="34" charset="0"/>
                </a:rPr>
                <a:t>Abinadi--If you’re a real prophet you would tell us good and happy things like we tell King Noah </a:t>
              </a:r>
            </a:p>
          </p:txBody>
        </p:sp>
        <p:grpSp>
          <p:nvGrpSpPr>
            <p:cNvPr id="37" name="Group 36"/>
            <p:cNvGrpSpPr/>
            <p:nvPr/>
          </p:nvGrpSpPr>
          <p:grpSpPr>
            <a:xfrm>
              <a:off x="419255" y="862283"/>
              <a:ext cx="2251517" cy="1564046"/>
              <a:chOff x="2743200" y="3657600"/>
              <a:chExt cx="2971800" cy="2133600"/>
            </a:xfrm>
          </p:grpSpPr>
          <p:grpSp>
            <p:nvGrpSpPr>
              <p:cNvPr id="38" name="Group 129"/>
              <p:cNvGrpSpPr/>
              <p:nvPr/>
            </p:nvGrpSpPr>
            <p:grpSpPr>
              <a:xfrm>
                <a:off x="2895600" y="3657600"/>
                <a:ext cx="2808111" cy="1633861"/>
                <a:chOff x="990600" y="1066800"/>
                <a:chExt cx="2808111" cy="1633861"/>
              </a:xfrm>
            </p:grpSpPr>
            <p:grpSp>
              <p:nvGrpSpPr>
                <p:cNvPr id="41" name="Group 40"/>
                <p:cNvGrpSpPr/>
                <p:nvPr/>
              </p:nvGrpSpPr>
              <p:grpSpPr>
                <a:xfrm>
                  <a:off x="1905000" y="1066800"/>
                  <a:ext cx="997381" cy="1585757"/>
                  <a:chOff x="304800" y="261156"/>
                  <a:chExt cx="1417332" cy="2253445"/>
                </a:xfrm>
              </p:grpSpPr>
              <p:sp>
                <p:nvSpPr>
                  <p:cNvPr id="81" name="Rectangle 80"/>
                  <p:cNvSpPr/>
                  <p:nvPr/>
                </p:nvSpPr>
                <p:spPr>
                  <a:xfrm>
                    <a:off x="599322" y="1752601"/>
                    <a:ext cx="832210" cy="762000"/>
                  </a:xfrm>
                  <a:prstGeom prst="rect">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Cloud 81"/>
                  <p:cNvSpPr/>
                  <p:nvPr/>
                </p:nvSpPr>
                <p:spPr>
                  <a:xfrm rot="20835976" flipH="1">
                    <a:off x="1167670" y="1021891"/>
                    <a:ext cx="554462"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Flowchart: Extract 82"/>
                  <p:cNvSpPr/>
                  <p:nvPr/>
                </p:nvSpPr>
                <p:spPr>
                  <a:xfrm rot="10800000">
                    <a:off x="818934" y="1927112"/>
                    <a:ext cx="367090" cy="408672"/>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panose="020F0502020204030204" pitchFamily="34" charset="0"/>
                    </a:endParaRPr>
                  </a:p>
                </p:txBody>
              </p:sp>
              <p:sp>
                <p:nvSpPr>
                  <p:cNvPr id="84" name="Cloud 83"/>
                  <p:cNvSpPr/>
                  <p:nvPr/>
                </p:nvSpPr>
                <p:spPr>
                  <a:xfrm rot="764024">
                    <a:off x="304800" y="1016373"/>
                    <a:ext cx="504969"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5" name="Oval 84"/>
                  <p:cNvSpPr/>
                  <p:nvPr/>
                </p:nvSpPr>
                <p:spPr>
                  <a:xfrm>
                    <a:off x="661612" y="1026800"/>
                    <a:ext cx="681735" cy="1051249"/>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Cloud 85"/>
                  <p:cNvSpPr/>
                  <p:nvPr/>
                </p:nvSpPr>
                <p:spPr>
                  <a:xfrm rot="16200000" flipH="1">
                    <a:off x="763899" y="502385"/>
                    <a:ext cx="529596" cy="1048825"/>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87" name="Group 49"/>
                  <p:cNvGrpSpPr/>
                  <p:nvPr/>
                </p:nvGrpSpPr>
                <p:grpSpPr>
                  <a:xfrm>
                    <a:off x="457200" y="261156"/>
                    <a:ext cx="1143000" cy="1290492"/>
                    <a:chOff x="1065863" y="3467100"/>
                    <a:chExt cx="969361" cy="1094447"/>
                  </a:xfrm>
                </p:grpSpPr>
                <p:sp>
                  <p:nvSpPr>
                    <p:cNvPr id="88" name="Chord 87"/>
                    <p:cNvSpPr/>
                    <p:nvPr/>
                  </p:nvSpPr>
                  <p:spPr>
                    <a:xfrm rot="6672735">
                      <a:off x="990600" y="3581400"/>
                      <a:ext cx="1066800" cy="838200"/>
                    </a:xfrm>
                    <a:prstGeom prst="chord">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9" name="Chord 88"/>
                    <p:cNvSpPr/>
                    <p:nvPr/>
                  </p:nvSpPr>
                  <p:spPr>
                    <a:xfrm rot="8132090">
                      <a:off x="1065863" y="3732856"/>
                      <a:ext cx="969361" cy="828691"/>
                    </a:xfrm>
                    <a:prstGeom prst="chord">
                      <a:avLst>
                        <a:gd name="adj1" fmla="val 2892879"/>
                        <a:gd name="adj2" fmla="val 13226598"/>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Rounded Rectangle 89"/>
                    <p:cNvSpPr/>
                    <p:nvPr/>
                  </p:nvSpPr>
                  <p:spPr>
                    <a:xfrm>
                      <a:off x="1066800" y="4038600"/>
                      <a:ext cx="914400" cy="228600"/>
                    </a:xfrm>
                    <a:prstGeom prst="roundRect">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91" name="Group 48"/>
                    <p:cNvGrpSpPr/>
                    <p:nvPr/>
                  </p:nvGrpSpPr>
                  <p:grpSpPr>
                    <a:xfrm>
                      <a:off x="1143000" y="4038600"/>
                      <a:ext cx="762000" cy="228600"/>
                      <a:chOff x="2667000" y="3186545"/>
                      <a:chExt cx="3008746" cy="1080655"/>
                    </a:xfrm>
                  </p:grpSpPr>
                  <p:grpSp>
                    <p:nvGrpSpPr>
                      <p:cNvPr id="92" name="Group 39"/>
                      <p:cNvGrpSpPr/>
                      <p:nvPr/>
                    </p:nvGrpSpPr>
                    <p:grpSpPr>
                      <a:xfrm>
                        <a:off x="2667000" y="3200400"/>
                        <a:ext cx="990600" cy="1066800"/>
                        <a:chOff x="2667000" y="3200400"/>
                        <a:chExt cx="990600" cy="1066800"/>
                      </a:xfrm>
                    </p:grpSpPr>
                    <p:sp>
                      <p:nvSpPr>
                        <p:cNvPr id="101" name="Cross 100"/>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Cross 101"/>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3" name="Oval 102"/>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3" name="Group 40"/>
                      <p:cNvGrpSpPr/>
                      <p:nvPr/>
                    </p:nvGrpSpPr>
                    <p:grpSpPr>
                      <a:xfrm>
                        <a:off x="3687618" y="3198091"/>
                        <a:ext cx="990600" cy="1066800"/>
                        <a:chOff x="2667000" y="3200400"/>
                        <a:chExt cx="990600" cy="1066800"/>
                      </a:xfrm>
                    </p:grpSpPr>
                    <p:sp>
                      <p:nvSpPr>
                        <p:cNvPr id="98" name="Cross 97"/>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Cross 98"/>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0" name="Oval 99"/>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4" name="Group 44"/>
                      <p:cNvGrpSpPr/>
                      <p:nvPr/>
                    </p:nvGrpSpPr>
                    <p:grpSpPr>
                      <a:xfrm>
                        <a:off x="4685146" y="3186545"/>
                        <a:ext cx="990600" cy="1066800"/>
                        <a:chOff x="2667000" y="3200400"/>
                        <a:chExt cx="990600" cy="1066800"/>
                      </a:xfrm>
                    </p:grpSpPr>
                    <p:sp>
                      <p:nvSpPr>
                        <p:cNvPr id="95" name="Cross 94"/>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6" name="Cross 95"/>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7" name="Oval 96"/>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42" name="Group 91"/>
                <p:cNvGrpSpPr/>
                <p:nvPr/>
              </p:nvGrpSpPr>
              <p:grpSpPr>
                <a:xfrm>
                  <a:off x="990600" y="1371600"/>
                  <a:ext cx="804333" cy="1329061"/>
                  <a:chOff x="2209800" y="838200"/>
                  <a:chExt cx="1143000" cy="1888667"/>
                </a:xfrm>
              </p:grpSpPr>
              <p:grpSp>
                <p:nvGrpSpPr>
                  <p:cNvPr id="62" name="Group 9"/>
                  <p:cNvGrpSpPr/>
                  <p:nvPr/>
                </p:nvGrpSpPr>
                <p:grpSpPr>
                  <a:xfrm>
                    <a:off x="2209800" y="1219200"/>
                    <a:ext cx="1098967" cy="1507667"/>
                    <a:chOff x="7892633" y="2667000"/>
                    <a:chExt cx="1499677" cy="2057399"/>
                  </a:xfrm>
                </p:grpSpPr>
                <p:sp>
                  <p:nvSpPr>
                    <p:cNvPr id="76" name="Cloud 75"/>
                    <p:cNvSpPr/>
                    <p:nvPr/>
                  </p:nvSpPr>
                  <p:spPr>
                    <a:xfrm rot="21267149" flipH="1">
                      <a:off x="8656689" y="2777321"/>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Cloud 76"/>
                    <p:cNvSpPr/>
                    <p:nvPr/>
                  </p:nvSpPr>
                  <p:spPr>
                    <a:xfrm rot="1441540" flipH="1">
                      <a:off x="7892633" y="2785255"/>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Flowchart: Manual Operation 12"/>
                    <p:cNvSpPr/>
                    <p:nvPr/>
                  </p:nvSpPr>
                  <p:spPr>
                    <a:xfrm rot="10800000">
                      <a:off x="8076536" y="3774426"/>
                      <a:ext cx="1103433" cy="949973"/>
                    </a:xfrm>
                    <a:prstGeom prst="flowChartManualOperation">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Flowchart: Extract 13"/>
                    <p:cNvSpPr/>
                    <p:nvPr/>
                  </p:nvSpPr>
                  <p:spPr>
                    <a:xfrm rot="10800000">
                      <a:off x="8374030" y="3923480"/>
                      <a:ext cx="530081" cy="570345"/>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Oval 62"/>
                    <p:cNvSpPr/>
                    <p:nvPr/>
                  </p:nvSpPr>
                  <p:spPr>
                    <a:xfrm>
                      <a:off x="8146854" y="2667000"/>
                      <a:ext cx="984436" cy="146712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3" name="Group 63"/>
                  <p:cNvGrpSpPr/>
                  <p:nvPr/>
                </p:nvGrpSpPr>
                <p:grpSpPr>
                  <a:xfrm>
                    <a:off x="2209800" y="838200"/>
                    <a:ext cx="1143000" cy="692727"/>
                    <a:chOff x="1722870" y="3269673"/>
                    <a:chExt cx="1000125" cy="692727"/>
                  </a:xfrm>
                </p:grpSpPr>
                <p:sp>
                  <p:nvSpPr>
                    <p:cNvPr id="64" name="Flowchart: Manual Operation 63"/>
                    <p:cNvSpPr/>
                    <p:nvPr/>
                  </p:nvSpPr>
                  <p:spPr>
                    <a:xfrm>
                      <a:off x="1722870" y="3269673"/>
                      <a:ext cx="1000125" cy="609600"/>
                    </a:xfrm>
                    <a:prstGeom prst="flowChartManualOperati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Rounded Rectangle 64"/>
                    <p:cNvSpPr/>
                    <p:nvPr/>
                  </p:nvSpPr>
                  <p:spPr>
                    <a:xfrm>
                      <a:off x="1828800" y="3657600"/>
                      <a:ext cx="762000" cy="304800"/>
                    </a:xfrm>
                    <a:prstGeom prst="roundRect">
                      <a:avLst/>
                    </a:prstGeom>
                    <a:solidFill>
                      <a:srgbClr val="F79747"/>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66" name="Group 62"/>
                    <p:cNvGrpSpPr/>
                    <p:nvPr/>
                  </p:nvGrpSpPr>
                  <p:grpSpPr>
                    <a:xfrm>
                      <a:off x="1789546" y="3657600"/>
                      <a:ext cx="838200" cy="304800"/>
                      <a:chOff x="2971800" y="3505200"/>
                      <a:chExt cx="2128982" cy="1126836"/>
                    </a:xfrm>
                  </p:grpSpPr>
                  <p:grpSp>
                    <p:nvGrpSpPr>
                      <p:cNvPr id="67" name="Group 55"/>
                      <p:cNvGrpSpPr/>
                      <p:nvPr/>
                    </p:nvGrpSpPr>
                    <p:grpSpPr>
                      <a:xfrm>
                        <a:off x="2971800" y="3505200"/>
                        <a:ext cx="914400" cy="1066800"/>
                        <a:chOff x="2971800" y="3505200"/>
                        <a:chExt cx="914400" cy="1066800"/>
                      </a:xfrm>
                    </p:grpSpPr>
                    <p:sp>
                      <p:nvSpPr>
                        <p:cNvPr id="74" name="Multiply 73"/>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Diamond 74"/>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8" name="Group 56"/>
                      <p:cNvGrpSpPr/>
                      <p:nvPr/>
                    </p:nvGrpSpPr>
                    <p:grpSpPr>
                      <a:xfrm>
                        <a:off x="3572164" y="3535218"/>
                        <a:ext cx="914400" cy="1066800"/>
                        <a:chOff x="2971800" y="3505200"/>
                        <a:chExt cx="914400" cy="1066800"/>
                      </a:xfrm>
                    </p:grpSpPr>
                    <p:sp>
                      <p:nvSpPr>
                        <p:cNvPr id="72" name="Multiply 71"/>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Diamond 72"/>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9" name="Group 59"/>
                      <p:cNvGrpSpPr/>
                      <p:nvPr/>
                    </p:nvGrpSpPr>
                    <p:grpSpPr>
                      <a:xfrm>
                        <a:off x="4186382" y="3565236"/>
                        <a:ext cx="914400" cy="1066800"/>
                        <a:chOff x="2971800" y="3505200"/>
                        <a:chExt cx="914400" cy="1066800"/>
                      </a:xfrm>
                    </p:grpSpPr>
                    <p:sp>
                      <p:nvSpPr>
                        <p:cNvPr id="70" name="Multiply 69"/>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Diamond 70"/>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43" name="Group 111"/>
                <p:cNvGrpSpPr/>
                <p:nvPr/>
              </p:nvGrpSpPr>
              <p:grpSpPr>
                <a:xfrm>
                  <a:off x="3048000" y="1219200"/>
                  <a:ext cx="750711" cy="1447800"/>
                  <a:chOff x="4648200" y="685800"/>
                  <a:chExt cx="1066800" cy="2057401"/>
                </a:xfrm>
              </p:grpSpPr>
              <p:sp>
                <p:nvSpPr>
                  <p:cNvPr id="44" name="Trapezoid 43"/>
                  <p:cNvSpPr/>
                  <p:nvPr/>
                </p:nvSpPr>
                <p:spPr>
                  <a:xfrm>
                    <a:off x="4749125" y="1905001"/>
                    <a:ext cx="809567" cy="838200"/>
                  </a:xfrm>
                  <a:prstGeom prst="trapezoid">
                    <a:avLst>
                      <a:gd name="adj" fmla="val 31421"/>
                    </a:avLst>
                  </a:prstGeom>
                  <a:solidFill>
                    <a:srgbClr val="0070C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Isosceles Triangle 44"/>
                  <p:cNvSpPr/>
                  <p:nvPr/>
                </p:nvSpPr>
                <p:spPr>
                  <a:xfrm rot="10800000">
                    <a:off x="4901525" y="2286000"/>
                    <a:ext cx="533400" cy="3810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Oval 45"/>
                  <p:cNvSpPr/>
                  <p:nvPr/>
                </p:nvSpPr>
                <p:spPr>
                  <a:xfrm>
                    <a:off x="4749125" y="1264597"/>
                    <a:ext cx="872048" cy="117380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Oval 46"/>
                  <p:cNvSpPr/>
                  <p:nvPr/>
                </p:nvSpPr>
                <p:spPr>
                  <a:xfrm rot="19066372">
                    <a:off x="5190434" y="1219200"/>
                    <a:ext cx="445030" cy="659542"/>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Oval 48"/>
                  <p:cNvSpPr/>
                  <p:nvPr/>
                </p:nvSpPr>
                <p:spPr>
                  <a:xfrm rot="3077158">
                    <a:off x="4785602" y="1119497"/>
                    <a:ext cx="430287" cy="705091"/>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50" name="Group 74"/>
                  <p:cNvGrpSpPr/>
                  <p:nvPr/>
                </p:nvGrpSpPr>
                <p:grpSpPr>
                  <a:xfrm>
                    <a:off x="4648200" y="685800"/>
                    <a:ext cx="1066800" cy="1173018"/>
                    <a:chOff x="4724400" y="3551382"/>
                    <a:chExt cx="1066800" cy="1173018"/>
                  </a:xfrm>
                </p:grpSpPr>
                <p:sp>
                  <p:nvSpPr>
                    <p:cNvPr id="52" name="Moon 51"/>
                    <p:cNvSpPr/>
                    <p:nvPr/>
                  </p:nvSpPr>
                  <p:spPr>
                    <a:xfrm flipH="1">
                      <a:off x="48006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Moon 52"/>
                    <p:cNvSpPr/>
                    <p:nvPr/>
                  </p:nvSpPr>
                  <p:spPr>
                    <a:xfrm>
                      <a:off x="56388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Right Arrow 53"/>
                    <p:cNvSpPr/>
                    <p:nvPr/>
                  </p:nvSpPr>
                  <p:spPr>
                    <a:xfrm rot="16200000">
                      <a:off x="4978400" y="3551382"/>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Right Arrow 54"/>
                    <p:cNvSpPr/>
                    <p:nvPr/>
                  </p:nvSpPr>
                  <p:spPr>
                    <a:xfrm rot="16200000">
                      <a:off x="47244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Right Arrow 55"/>
                    <p:cNvSpPr/>
                    <p:nvPr/>
                  </p:nvSpPr>
                  <p:spPr>
                    <a:xfrm rot="16200000">
                      <a:off x="52578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Rectangle 56"/>
                    <p:cNvSpPr/>
                    <p:nvPr/>
                  </p:nvSpPr>
                  <p:spPr>
                    <a:xfrm>
                      <a:off x="4800600" y="4114800"/>
                      <a:ext cx="990600" cy="228600"/>
                    </a:xfrm>
                    <a:prstGeom prst="rect">
                      <a:avLst/>
                    </a:prstGeom>
                    <a:solidFill>
                      <a:srgbClr val="A26D2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58" name="Group 71"/>
                    <p:cNvGrpSpPr/>
                    <p:nvPr/>
                  </p:nvGrpSpPr>
                  <p:grpSpPr>
                    <a:xfrm>
                      <a:off x="4876800" y="4119418"/>
                      <a:ext cx="781888" cy="233218"/>
                      <a:chOff x="1143000" y="4110182"/>
                      <a:chExt cx="1339272" cy="399472"/>
                    </a:xfrm>
                  </p:grpSpPr>
                  <p:sp>
                    <p:nvSpPr>
                      <p:cNvPr id="59" name="Diamond 58"/>
                      <p:cNvSpPr/>
                      <p:nvPr/>
                    </p:nvSpPr>
                    <p:spPr>
                      <a:xfrm>
                        <a:off x="1143000" y="4114800"/>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Diamond 59"/>
                      <p:cNvSpPr/>
                      <p:nvPr/>
                    </p:nvSpPr>
                    <p:spPr>
                      <a:xfrm>
                        <a:off x="1572491" y="4110182"/>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Diamond 60"/>
                      <p:cNvSpPr/>
                      <p:nvPr/>
                    </p:nvSpPr>
                    <p:spPr>
                      <a:xfrm>
                        <a:off x="2025072" y="4128654"/>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51" name="Quad Arrow 50"/>
                  <p:cNvSpPr/>
                  <p:nvPr/>
                </p:nvSpPr>
                <p:spPr>
                  <a:xfrm>
                    <a:off x="5105400" y="838200"/>
                    <a:ext cx="152400" cy="304800"/>
                  </a:xfrm>
                  <a:prstGeom prst="quadArrow">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39" name="Rectangle 38"/>
              <p:cNvSpPr/>
              <p:nvPr/>
            </p:nvSpPr>
            <p:spPr>
              <a:xfrm>
                <a:off x="2743200" y="5105400"/>
                <a:ext cx="2971800" cy="609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Rectangle 39"/>
              <p:cNvSpPr/>
              <p:nvPr/>
            </p:nvSpPr>
            <p:spPr>
              <a:xfrm>
                <a:off x="2743200" y="5562600"/>
                <a:ext cx="2971800" cy="228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nvGrpSpPr>
          <p:cNvPr id="7" name="Group 6"/>
          <p:cNvGrpSpPr/>
          <p:nvPr/>
        </p:nvGrpSpPr>
        <p:grpSpPr>
          <a:xfrm>
            <a:off x="1086066" y="2818938"/>
            <a:ext cx="5027226" cy="1762974"/>
            <a:chOff x="1086066" y="2818938"/>
            <a:chExt cx="5027226" cy="1762974"/>
          </a:xfrm>
        </p:grpSpPr>
        <p:grpSp>
          <p:nvGrpSpPr>
            <p:cNvPr id="13" name="Group 12"/>
            <p:cNvGrpSpPr/>
            <p:nvPr/>
          </p:nvGrpSpPr>
          <p:grpSpPr>
            <a:xfrm>
              <a:off x="1086066" y="2818938"/>
              <a:ext cx="824435" cy="1762974"/>
              <a:chOff x="4796439" y="1904297"/>
              <a:chExt cx="1449648" cy="3673434"/>
            </a:xfrm>
          </p:grpSpPr>
          <p:sp>
            <p:nvSpPr>
              <p:cNvPr id="14" name="Cloud 13"/>
              <p:cNvSpPr/>
              <p:nvPr/>
            </p:nvSpPr>
            <p:spPr>
              <a:xfrm rot="20820648" flipH="1">
                <a:off x="5338176" y="1904297"/>
                <a:ext cx="841281" cy="148899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p:cNvSpPr/>
              <p:nvPr/>
            </p:nvSpPr>
            <p:spPr>
              <a:xfrm rot="15961717">
                <a:off x="5705949"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p:cNvSpPr/>
              <p:nvPr/>
            </p:nvSpPr>
            <p:spPr>
              <a:xfrm rot="15961717">
                <a:off x="4943948"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Flowchart: Manual Operation 17"/>
              <p:cNvSpPr/>
              <p:nvPr/>
            </p:nvSpPr>
            <p:spPr>
              <a:xfrm rot="10414038">
                <a:off x="54369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Flowchart: Manual Operation 18"/>
              <p:cNvSpPr/>
              <p:nvPr/>
            </p:nvSpPr>
            <p:spPr>
              <a:xfrm rot="11285734">
                <a:off x="48273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Flowchart: Merge 19"/>
              <p:cNvSpPr/>
              <p:nvPr/>
            </p:nvSpPr>
            <p:spPr>
              <a:xfrm rot="10800000">
                <a:off x="4903512" y="2057400"/>
                <a:ext cx="1219200" cy="2590800"/>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p:cNvSpPr/>
              <p:nvPr/>
            </p:nvSpPr>
            <p:spPr>
              <a:xfrm rot="19585485">
                <a:off x="4959734" y="33596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Rounded Rectangle 21"/>
              <p:cNvSpPr/>
              <p:nvPr/>
            </p:nvSpPr>
            <p:spPr>
              <a:xfrm rot="2014515" flipH="1">
                <a:off x="5797934" y="34358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 name="Cloud 22"/>
              <p:cNvSpPr/>
              <p:nvPr/>
            </p:nvSpPr>
            <p:spPr>
              <a:xfrm rot="779352">
                <a:off x="4796439" y="1966052"/>
                <a:ext cx="702506" cy="1399019"/>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Flowchart: Merge 23"/>
              <p:cNvSpPr/>
              <p:nvPr/>
            </p:nvSpPr>
            <p:spPr>
              <a:xfrm rot="9322467">
                <a:off x="5484087" y="2844277"/>
                <a:ext cx="762000" cy="998388"/>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Flowchart: Merge 24"/>
              <p:cNvSpPr/>
              <p:nvPr/>
            </p:nvSpPr>
            <p:spPr>
              <a:xfrm rot="12668760">
                <a:off x="4800600" y="2840679"/>
                <a:ext cx="762000" cy="914399"/>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Donut 25"/>
              <p:cNvSpPr/>
              <p:nvPr/>
            </p:nvSpPr>
            <p:spPr>
              <a:xfrm rot="19332943">
                <a:off x="5101355" y="4070506"/>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7" name="Donut 26"/>
              <p:cNvSpPr/>
              <p:nvPr/>
            </p:nvSpPr>
            <p:spPr>
              <a:xfrm rot="3524746">
                <a:off x="5533400" y="4084495"/>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8" name="Donut 27"/>
              <p:cNvSpPr/>
              <p:nvPr/>
            </p:nvSpPr>
            <p:spPr>
              <a:xfrm rot="15211079">
                <a:off x="5017560" y="437790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9" name="Donut 28"/>
              <p:cNvSpPr/>
              <p:nvPr/>
            </p:nvSpPr>
            <p:spPr>
              <a:xfrm rot="17267314">
                <a:off x="5559820" y="438612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0" name="Donut 29"/>
              <p:cNvSpPr/>
              <p:nvPr/>
            </p:nvSpPr>
            <p:spPr>
              <a:xfrm rot="236354">
                <a:off x="5293590" y="451117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1" name="Oval 30"/>
              <p:cNvSpPr/>
              <p:nvPr/>
            </p:nvSpPr>
            <p:spPr>
              <a:xfrm>
                <a:off x="5284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Oval 31"/>
              <p:cNvSpPr/>
              <p:nvPr/>
            </p:nvSpPr>
            <p:spPr>
              <a:xfrm>
                <a:off x="5665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Donut 32"/>
              <p:cNvSpPr/>
              <p:nvPr/>
            </p:nvSpPr>
            <p:spPr>
              <a:xfrm rot="974627">
                <a:off x="5364037" y="394455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34" name="Lock"/>
              <p:cNvSpPr>
                <a:spLocks noEditPoints="1" noChangeArrowheads="1"/>
              </p:cNvSpPr>
              <p:nvPr/>
            </p:nvSpPr>
            <p:spPr bwMode="auto">
              <a:xfrm>
                <a:off x="5105400" y="4038600"/>
                <a:ext cx="304800" cy="3810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35" name="Flowchart: Merge 34"/>
              <p:cNvSpPr/>
              <p:nvPr/>
            </p:nvSpPr>
            <p:spPr>
              <a:xfrm>
                <a:off x="5334000" y="2819400"/>
                <a:ext cx="350982" cy="541188"/>
              </a:xfrm>
              <a:prstGeom prst="flowChartMerg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Oval 35"/>
              <p:cNvSpPr/>
              <p:nvPr/>
            </p:nvSpPr>
            <p:spPr>
              <a:xfrm>
                <a:off x="5055912" y="1905000"/>
                <a:ext cx="914400" cy="1066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2" name="TextBox 281"/>
            <p:cNvSpPr txBox="1"/>
            <p:nvPr/>
          </p:nvSpPr>
          <p:spPr>
            <a:xfrm>
              <a:off x="2262679" y="2863748"/>
              <a:ext cx="3850613" cy="1323439"/>
            </a:xfrm>
            <a:prstGeom prst="rect">
              <a:avLst/>
            </a:prstGeom>
            <a:solidFill>
              <a:srgbClr val="FFFF99"/>
            </a:solidFill>
          </p:spPr>
          <p:txBody>
            <a:bodyPr wrap="square" rtlCol="0">
              <a:spAutoFit/>
            </a:bodyPr>
            <a:lstStyle/>
            <a:p>
              <a:pPr fontAlgn="base"/>
              <a:r>
                <a:rPr lang="en-US" sz="2000" dirty="0">
                  <a:latin typeface="Calibri" panose="020F0502020204030204" pitchFamily="34" charset="0"/>
                </a:rPr>
                <a:t>You pretend to be teachers of these people and you don’t understand what this means? What are you teaching the people?</a:t>
              </a:r>
            </a:p>
          </p:txBody>
        </p:sp>
      </p:grpSp>
      <p:grpSp>
        <p:nvGrpSpPr>
          <p:cNvPr id="8" name="Group 7"/>
          <p:cNvGrpSpPr/>
          <p:nvPr/>
        </p:nvGrpSpPr>
        <p:grpSpPr>
          <a:xfrm>
            <a:off x="302885" y="4817340"/>
            <a:ext cx="4730777" cy="1564046"/>
            <a:chOff x="302885" y="4817340"/>
            <a:chExt cx="4730777" cy="1564046"/>
          </a:xfrm>
        </p:grpSpPr>
        <p:grpSp>
          <p:nvGrpSpPr>
            <p:cNvPr id="104" name="Group 103"/>
            <p:cNvGrpSpPr/>
            <p:nvPr/>
          </p:nvGrpSpPr>
          <p:grpSpPr>
            <a:xfrm>
              <a:off x="302885" y="4817340"/>
              <a:ext cx="2251517" cy="1564046"/>
              <a:chOff x="2743200" y="3657600"/>
              <a:chExt cx="2971800" cy="2133600"/>
            </a:xfrm>
          </p:grpSpPr>
          <p:grpSp>
            <p:nvGrpSpPr>
              <p:cNvPr id="105" name="Group 129"/>
              <p:cNvGrpSpPr/>
              <p:nvPr/>
            </p:nvGrpSpPr>
            <p:grpSpPr>
              <a:xfrm>
                <a:off x="2895600" y="3657600"/>
                <a:ext cx="2808111" cy="1633861"/>
                <a:chOff x="990600" y="1066800"/>
                <a:chExt cx="2808111" cy="1633861"/>
              </a:xfrm>
            </p:grpSpPr>
            <p:grpSp>
              <p:nvGrpSpPr>
                <p:cNvPr id="108" name="Group 107"/>
                <p:cNvGrpSpPr/>
                <p:nvPr/>
              </p:nvGrpSpPr>
              <p:grpSpPr>
                <a:xfrm>
                  <a:off x="1905000" y="1066800"/>
                  <a:ext cx="997381" cy="1585757"/>
                  <a:chOff x="304800" y="261156"/>
                  <a:chExt cx="1417332" cy="2253445"/>
                </a:xfrm>
              </p:grpSpPr>
              <p:sp>
                <p:nvSpPr>
                  <p:cNvPr id="147" name="Rectangle 146"/>
                  <p:cNvSpPr/>
                  <p:nvPr/>
                </p:nvSpPr>
                <p:spPr>
                  <a:xfrm>
                    <a:off x="599322" y="1752601"/>
                    <a:ext cx="832210" cy="762000"/>
                  </a:xfrm>
                  <a:prstGeom prst="rect">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8" name="Cloud 147"/>
                  <p:cNvSpPr/>
                  <p:nvPr/>
                </p:nvSpPr>
                <p:spPr>
                  <a:xfrm rot="20835976" flipH="1">
                    <a:off x="1167670" y="1021891"/>
                    <a:ext cx="554462"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9" name="Flowchart: Extract 148"/>
                  <p:cNvSpPr/>
                  <p:nvPr/>
                </p:nvSpPr>
                <p:spPr>
                  <a:xfrm rot="10800000">
                    <a:off x="818934" y="1927112"/>
                    <a:ext cx="367090" cy="408672"/>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panose="020F0502020204030204" pitchFamily="34" charset="0"/>
                    </a:endParaRPr>
                  </a:p>
                </p:txBody>
              </p:sp>
              <p:sp>
                <p:nvSpPr>
                  <p:cNvPr id="150" name="Cloud 149"/>
                  <p:cNvSpPr/>
                  <p:nvPr/>
                </p:nvSpPr>
                <p:spPr>
                  <a:xfrm rot="764024">
                    <a:off x="304800" y="1016373"/>
                    <a:ext cx="504969"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1" name="Oval 150"/>
                  <p:cNvSpPr/>
                  <p:nvPr/>
                </p:nvSpPr>
                <p:spPr>
                  <a:xfrm>
                    <a:off x="661612" y="1026800"/>
                    <a:ext cx="681735" cy="1051249"/>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2" name="Cloud 151"/>
                  <p:cNvSpPr/>
                  <p:nvPr/>
                </p:nvSpPr>
                <p:spPr>
                  <a:xfrm rot="16200000" flipH="1">
                    <a:off x="763899" y="502385"/>
                    <a:ext cx="529596" cy="1048825"/>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53" name="Group 49"/>
                  <p:cNvGrpSpPr/>
                  <p:nvPr/>
                </p:nvGrpSpPr>
                <p:grpSpPr>
                  <a:xfrm>
                    <a:off x="457200" y="261156"/>
                    <a:ext cx="1143000" cy="1290492"/>
                    <a:chOff x="1065863" y="3467100"/>
                    <a:chExt cx="969361" cy="1094447"/>
                  </a:xfrm>
                </p:grpSpPr>
                <p:sp>
                  <p:nvSpPr>
                    <p:cNvPr id="154" name="Chord 153"/>
                    <p:cNvSpPr/>
                    <p:nvPr/>
                  </p:nvSpPr>
                  <p:spPr>
                    <a:xfrm rot="6672735">
                      <a:off x="990600" y="3581400"/>
                      <a:ext cx="1066800" cy="838200"/>
                    </a:xfrm>
                    <a:prstGeom prst="chord">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5" name="Chord 154"/>
                    <p:cNvSpPr/>
                    <p:nvPr/>
                  </p:nvSpPr>
                  <p:spPr>
                    <a:xfrm rot="8132090">
                      <a:off x="1065863" y="3732856"/>
                      <a:ext cx="969361" cy="828691"/>
                    </a:xfrm>
                    <a:prstGeom prst="chord">
                      <a:avLst>
                        <a:gd name="adj1" fmla="val 2892879"/>
                        <a:gd name="adj2" fmla="val 13226598"/>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6" name="Rounded Rectangle 155"/>
                    <p:cNvSpPr/>
                    <p:nvPr/>
                  </p:nvSpPr>
                  <p:spPr>
                    <a:xfrm>
                      <a:off x="1066800" y="4038600"/>
                      <a:ext cx="914400" cy="228600"/>
                    </a:xfrm>
                    <a:prstGeom prst="roundRect">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57" name="Group 48"/>
                    <p:cNvGrpSpPr/>
                    <p:nvPr/>
                  </p:nvGrpSpPr>
                  <p:grpSpPr>
                    <a:xfrm>
                      <a:off x="1143000" y="4038600"/>
                      <a:ext cx="762000" cy="228600"/>
                      <a:chOff x="2667000" y="3186545"/>
                      <a:chExt cx="3008746" cy="1080655"/>
                    </a:xfrm>
                  </p:grpSpPr>
                  <p:grpSp>
                    <p:nvGrpSpPr>
                      <p:cNvPr id="158" name="Group 39"/>
                      <p:cNvGrpSpPr/>
                      <p:nvPr/>
                    </p:nvGrpSpPr>
                    <p:grpSpPr>
                      <a:xfrm>
                        <a:off x="2667000" y="3200400"/>
                        <a:ext cx="990600" cy="1066800"/>
                        <a:chOff x="2667000" y="3200400"/>
                        <a:chExt cx="990600" cy="1066800"/>
                      </a:xfrm>
                    </p:grpSpPr>
                    <p:sp>
                      <p:nvSpPr>
                        <p:cNvPr id="167" name="Cross 166"/>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8" name="Cross 167"/>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9" name="Oval 168"/>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9" name="Group 40"/>
                      <p:cNvGrpSpPr/>
                      <p:nvPr/>
                    </p:nvGrpSpPr>
                    <p:grpSpPr>
                      <a:xfrm>
                        <a:off x="3687618" y="3198091"/>
                        <a:ext cx="990600" cy="1066800"/>
                        <a:chOff x="2667000" y="3200400"/>
                        <a:chExt cx="990600" cy="1066800"/>
                      </a:xfrm>
                    </p:grpSpPr>
                    <p:sp>
                      <p:nvSpPr>
                        <p:cNvPr id="164" name="Cross 163"/>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5" name="Cross 164"/>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6" name="Oval 165"/>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60" name="Group 44"/>
                      <p:cNvGrpSpPr/>
                      <p:nvPr/>
                    </p:nvGrpSpPr>
                    <p:grpSpPr>
                      <a:xfrm>
                        <a:off x="4685146" y="3186545"/>
                        <a:ext cx="990600" cy="1066800"/>
                        <a:chOff x="2667000" y="3200400"/>
                        <a:chExt cx="990600" cy="1066800"/>
                      </a:xfrm>
                    </p:grpSpPr>
                    <p:sp>
                      <p:nvSpPr>
                        <p:cNvPr id="161" name="Cross 160"/>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2" name="Cross 161"/>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3" name="Oval 162"/>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109" name="Group 91"/>
                <p:cNvGrpSpPr/>
                <p:nvPr/>
              </p:nvGrpSpPr>
              <p:grpSpPr>
                <a:xfrm>
                  <a:off x="990600" y="1371600"/>
                  <a:ext cx="804333" cy="1329061"/>
                  <a:chOff x="2209800" y="838200"/>
                  <a:chExt cx="1143000" cy="1888667"/>
                </a:xfrm>
              </p:grpSpPr>
              <p:grpSp>
                <p:nvGrpSpPr>
                  <p:cNvPr id="128" name="Group 9"/>
                  <p:cNvGrpSpPr/>
                  <p:nvPr/>
                </p:nvGrpSpPr>
                <p:grpSpPr>
                  <a:xfrm>
                    <a:off x="2209800" y="1219200"/>
                    <a:ext cx="1098967" cy="1507667"/>
                    <a:chOff x="7892633" y="2667000"/>
                    <a:chExt cx="1499677" cy="2057399"/>
                  </a:xfrm>
                </p:grpSpPr>
                <p:sp>
                  <p:nvSpPr>
                    <p:cNvPr id="142" name="Cloud 141"/>
                    <p:cNvSpPr/>
                    <p:nvPr/>
                  </p:nvSpPr>
                  <p:spPr>
                    <a:xfrm rot="21267149" flipH="1">
                      <a:off x="8656689" y="2777321"/>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3" name="Cloud 142"/>
                    <p:cNvSpPr/>
                    <p:nvPr/>
                  </p:nvSpPr>
                  <p:spPr>
                    <a:xfrm rot="1441540" flipH="1">
                      <a:off x="7892633" y="2785255"/>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4" name="Flowchart: Manual Operation 12"/>
                    <p:cNvSpPr/>
                    <p:nvPr/>
                  </p:nvSpPr>
                  <p:spPr>
                    <a:xfrm rot="10800000">
                      <a:off x="8076536" y="3774426"/>
                      <a:ext cx="1103433" cy="949973"/>
                    </a:xfrm>
                    <a:prstGeom prst="flowChartManualOperation">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5" name="Flowchart: Extract 13"/>
                    <p:cNvSpPr/>
                    <p:nvPr/>
                  </p:nvSpPr>
                  <p:spPr>
                    <a:xfrm rot="10800000">
                      <a:off x="8374030" y="3923480"/>
                      <a:ext cx="530081" cy="570345"/>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6" name="Oval 62"/>
                    <p:cNvSpPr/>
                    <p:nvPr/>
                  </p:nvSpPr>
                  <p:spPr>
                    <a:xfrm>
                      <a:off x="8146854" y="2667000"/>
                      <a:ext cx="984436" cy="146712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29" name="Group 63"/>
                  <p:cNvGrpSpPr/>
                  <p:nvPr/>
                </p:nvGrpSpPr>
                <p:grpSpPr>
                  <a:xfrm>
                    <a:off x="2209800" y="838200"/>
                    <a:ext cx="1143000" cy="692727"/>
                    <a:chOff x="1722870" y="3269673"/>
                    <a:chExt cx="1000125" cy="692727"/>
                  </a:xfrm>
                </p:grpSpPr>
                <p:sp>
                  <p:nvSpPr>
                    <p:cNvPr id="130" name="Flowchart: Manual Operation 129"/>
                    <p:cNvSpPr/>
                    <p:nvPr/>
                  </p:nvSpPr>
                  <p:spPr>
                    <a:xfrm>
                      <a:off x="1722870" y="3269673"/>
                      <a:ext cx="1000125" cy="609600"/>
                    </a:xfrm>
                    <a:prstGeom prst="flowChartManualOperati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1" name="Rounded Rectangle 130"/>
                    <p:cNvSpPr/>
                    <p:nvPr/>
                  </p:nvSpPr>
                  <p:spPr>
                    <a:xfrm>
                      <a:off x="1828800" y="3657600"/>
                      <a:ext cx="762000" cy="304800"/>
                    </a:xfrm>
                    <a:prstGeom prst="roundRect">
                      <a:avLst/>
                    </a:prstGeom>
                    <a:solidFill>
                      <a:srgbClr val="F79747"/>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2" name="Group 62"/>
                    <p:cNvGrpSpPr/>
                    <p:nvPr/>
                  </p:nvGrpSpPr>
                  <p:grpSpPr>
                    <a:xfrm>
                      <a:off x="1789546" y="3657600"/>
                      <a:ext cx="838200" cy="304800"/>
                      <a:chOff x="2971800" y="3505200"/>
                      <a:chExt cx="2128982" cy="1126836"/>
                    </a:xfrm>
                  </p:grpSpPr>
                  <p:grpSp>
                    <p:nvGrpSpPr>
                      <p:cNvPr id="133" name="Group 55"/>
                      <p:cNvGrpSpPr/>
                      <p:nvPr/>
                    </p:nvGrpSpPr>
                    <p:grpSpPr>
                      <a:xfrm>
                        <a:off x="2971800" y="3505200"/>
                        <a:ext cx="914400" cy="1066800"/>
                        <a:chOff x="2971800" y="3505200"/>
                        <a:chExt cx="914400" cy="1066800"/>
                      </a:xfrm>
                    </p:grpSpPr>
                    <p:sp>
                      <p:nvSpPr>
                        <p:cNvPr id="140" name="Multiply 139"/>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1" name="Diamond 140"/>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4" name="Group 56"/>
                      <p:cNvGrpSpPr/>
                      <p:nvPr/>
                    </p:nvGrpSpPr>
                    <p:grpSpPr>
                      <a:xfrm>
                        <a:off x="3572164" y="3535218"/>
                        <a:ext cx="914400" cy="1066800"/>
                        <a:chOff x="2971800" y="3505200"/>
                        <a:chExt cx="914400" cy="1066800"/>
                      </a:xfrm>
                    </p:grpSpPr>
                    <p:sp>
                      <p:nvSpPr>
                        <p:cNvPr id="138" name="Multiply 137"/>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9" name="Diamond 138"/>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5" name="Group 59"/>
                      <p:cNvGrpSpPr/>
                      <p:nvPr/>
                    </p:nvGrpSpPr>
                    <p:grpSpPr>
                      <a:xfrm>
                        <a:off x="4186382" y="3565236"/>
                        <a:ext cx="914400" cy="1066800"/>
                        <a:chOff x="2971800" y="3505200"/>
                        <a:chExt cx="914400" cy="1066800"/>
                      </a:xfrm>
                    </p:grpSpPr>
                    <p:sp>
                      <p:nvSpPr>
                        <p:cNvPr id="136" name="Multiply 135"/>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7" name="Diamond 136"/>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110" name="Group 111"/>
                <p:cNvGrpSpPr/>
                <p:nvPr/>
              </p:nvGrpSpPr>
              <p:grpSpPr>
                <a:xfrm>
                  <a:off x="3048000" y="1219200"/>
                  <a:ext cx="750711" cy="1447800"/>
                  <a:chOff x="4648200" y="685800"/>
                  <a:chExt cx="1066800" cy="2057401"/>
                </a:xfrm>
              </p:grpSpPr>
              <p:sp>
                <p:nvSpPr>
                  <p:cNvPr id="111" name="Trapezoid 110"/>
                  <p:cNvSpPr/>
                  <p:nvPr/>
                </p:nvSpPr>
                <p:spPr>
                  <a:xfrm>
                    <a:off x="4749125" y="1905001"/>
                    <a:ext cx="809567" cy="838200"/>
                  </a:xfrm>
                  <a:prstGeom prst="trapezoid">
                    <a:avLst>
                      <a:gd name="adj" fmla="val 31421"/>
                    </a:avLst>
                  </a:prstGeom>
                  <a:solidFill>
                    <a:srgbClr val="0070C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2" name="Isosceles Triangle 111"/>
                  <p:cNvSpPr/>
                  <p:nvPr/>
                </p:nvSpPr>
                <p:spPr>
                  <a:xfrm rot="10800000">
                    <a:off x="4901525" y="2286000"/>
                    <a:ext cx="533400" cy="3810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Oval 112"/>
                  <p:cNvSpPr/>
                  <p:nvPr/>
                </p:nvSpPr>
                <p:spPr>
                  <a:xfrm>
                    <a:off x="4749125" y="1264597"/>
                    <a:ext cx="872048" cy="117380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4" name="Oval 113"/>
                  <p:cNvSpPr/>
                  <p:nvPr/>
                </p:nvSpPr>
                <p:spPr>
                  <a:xfrm rot="19066372">
                    <a:off x="5190434" y="1219200"/>
                    <a:ext cx="445030" cy="659542"/>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5" name="Oval 114"/>
                  <p:cNvSpPr/>
                  <p:nvPr/>
                </p:nvSpPr>
                <p:spPr>
                  <a:xfrm rot="3077158">
                    <a:off x="4785602" y="1119497"/>
                    <a:ext cx="430287" cy="705091"/>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16" name="Group 74"/>
                  <p:cNvGrpSpPr/>
                  <p:nvPr/>
                </p:nvGrpSpPr>
                <p:grpSpPr>
                  <a:xfrm>
                    <a:off x="4648200" y="685800"/>
                    <a:ext cx="1066800" cy="1173018"/>
                    <a:chOff x="4724400" y="3551382"/>
                    <a:chExt cx="1066800" cy="1173018"/>
                  </a:xfrm>
                </p:grpSpPr>
                <p:sp>
                  <p:nvSpPr>
                    <p:cNvPr id="118" name="Moon 117"/>
                    <p:cNvSpPr/>
                    <p:nvPr/>
                  </p:nvSpPr>
                  <p:spPr>
                    <a:xfrm flipH="1">
                      <a:off x="48006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9" name="Moon 118"/>
                    <p:cNvSpPr/>
                    <p:nvPr/>
                  </p:nvSpPr>
                  <p:spPr>
                    <a:xfrm>
                      <a:off x="56388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Right Arrow 119"/>
                    <p:cNvSpPr/>
                    <p:nvPr/>
                  </p:nvSpPr>
                  <p:spPr>
                    <a:xfrm rot="16200000">
                      <a:off x="4978400" y="3551382"/>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Right Arrow 120"/>
                    <p:cNvSpPr/>
                    <p:nvPr/>
                  </p:nvSpPr>
                  <p:spPr>
                    <a:xfrm rot="16200000">
                      <a:off x="47244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2" name="Right Arrow 121"/>
                    <p:cNvSpPr/>
                    <p:nvPr/>
                  </p:nvSpPr>
                  <p:spPr>
                    <a:xfrm rot="16200000">
                      <a:off x="52578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3" name="Rectangle 122"/>
                    <p:cNvSpPr/>
                    <p:nvPr/>
                  </p:nvSpPr>
                  <p:spPr>
                    <a:xfrm>
                      <a:off x="4800600" y="4114800"/>
                      <a:ext cx="990600" cy="228600"/>
                    </a:xfrm>
                    <a:prstGeom prst="rect">
                      <a:avLst/>
                    </a:prstGeom>
                    <a:solidFill>
                      <a:srgbClr val="A26D2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24" name="Group 71"/>
                    <p:cNvGrpSpPr/>
                    <p:nvPr/>
                  </p:nvGrpSpPr>
                  <p:grpSpPr>
                    <a:xfrm>
                      <a:off x="4876800" y="4119418"/>
                      <a:ext cx="781888" cy="233218"/>
                      <a:chOff x="1143000" y="4110182"/>
                      <a:chExt cx="1339272" cy="399472"/>
                    </a:xfrm>
                  </p:grpSpPr>
                  <p:sp>
                    <p:nvSpPr>
                      <p:cNvPr id="125" name="Diamond 124"/>
                      <p:cNvSpPr/>
                      <p:nvPr/>
                    </p:nvSpPr>
                    <p:spPr>
                      <a:xfrm>
                        <a:off x="1143000" y="4114800"/>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6" name="Diamond 125"/>
                      <p:cNvSpPr/>
                      <p:nvPr/>
                    </p:nvSpPr>
                    <p:spPr>
                      <a:xfrm>
                        <a:off x="1572491" y="4110182"/>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7" name="Diamond 126"/>
                      <p:cNvSpPr/>
                      <p:nvPr/>
                    </p:nvSpPr>
                    <p:spPr>
                      <a:xfrm>
                        <a:off x="2025072" y="4128654"/>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17" name="Quad Arrow 116"/>
                  <p:cNvSpPr/>
                  <p:nvPr/>
                </p:nvSpPr>
                <p:spPr>
                  <a:xfrm>
                    <a:off x="5105400" y="838200"/>
                    <a:ext cx="152400" cy="304800"/>
                  </a:xfrm>
                  <a:prstGeom prst="quadArrow">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06" name="Rectangle 105"/>
              <p:cNvSpPr/>
              <p:nvPr/>
            </p:nvSpPr>
            <p:spPr>
              <a:xfrm>
                <a:off x="2743200" y="5105400"/>
                <a:ext cx="2971800" cy="609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7" name="Rectangle 106"/>
              <p:cNvSpPr/>
              <p:nvPr/>
            </p:nvSpPr>
            <p:spPr>
              <a:xfrm>
                <a:off x="2743200" y="5562600"/>
                <a:ext cx="2971800" cy="228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3" name="TextBox 282"/>
            <p:cNvSpPr txBox="1"/>
            <p:nvPr/>
          </p:nvSpPr>
          <p:spPr>
            <a:xfrm>
              <a:off x="2811290" y="5120416"/>
              <a:ext cx="2222372" cy="400110"/>
            </a:xfrm>
            <a:prstGeom prst="rect">
              <a:avLst/>
            </a:prstGeom>
            <a:solidFill>
              <a:schemeClr val="tx2">
                <a:lumMod val="60000"/>
                <a:lumOff val="40000"/>
              </a:schemeClr>
            </a:solidFill>
          </p:spPr>
          <p:txBody>
            <a:bodyPr wrap="square" rtlCol="0">
              <a:spAutoFit/>
            </a:bodyPr>
            <a:lstStyle/>
            <a:p>
              <a:pPr fontAlgn="base"/>
              <a:r>
                <a:rPr lang="en-US" sz="2000" dirty="0">
                  <a:solidFill>
                    <a:schemeClr val="bg1"/>
                  </a:solidFill>
                  <a:latin typeface="Calibri" panose="020F0502020204030204" pitchFamily="34" charset="0"/>
                </a:rPr>
                <a:t>The Law of Moses </a:t>
              </a:r>
            </a:p>
          </p:txBody>
        </p:sp>
      </p:grpSp>
      <p:grpSp>
        <p:nvGrpSpPr>
          <p:cNvPr id="9" name="Group 8"/>
          <p:cNvGrpSpPr/>
          <p:nvPr/>
        </p:nvGrpSpPr>
        <p:grpSpPr>
          <a:xfrm>
            <a:off x="6801607" y="996598"/>
            <a:ext cx="5020611" cy="1762974"/>
            <a:chOff x="6801607" y="996598"/>
            <a:chExt cx="5020611" cy="1762974"/>
          </a:xfrm>
        </p:grpSpPr>
        <p:grpSp>
          <p:nvGrpSpPr>
            <p:cNvPr id="170" name="Group 169"/>
            <p:cNvGrpSpPr/>
            <p:nvPr/>
          </p:nvGrpSpPr>
          <p:grpSpPr>
            <a:xfrm>
              <a:off x="6801607" y="996598"/>
              <a:ext cx="824435" cy="1762974"/>
              <a:chOff x="4796439" y="1904297"/>
              <a:chExt cx="1449648" cy="3673434"/>
            </a:xfrm>
          </p:grpSpPr>
          <p:sp>
            <p:nvSpPr>
              <p:cNvPr id="171" name="Cloud 170"/>
              <p:cNvSpPr/>
              <p:nvPr/>
            </p:nvSpPr>
            <p:spPr>
              <a:xfrm rot="20820648" flipH="1">
                <a:off x="5338176" y="1904297"/>
                <a:ext cx="841281" cy="148899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2" name="Oval 171"/>
              <p:cNvSpPr/>
              <p:nvPr/>
            </p:nvSpPr>
            <p:spPr>
              <a:xfrm rot="15961717">
                <a:off x="5705949"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3" name="Oval 172"/>
              <p:cNvSpPr/>
              <p:nvPr/>
            </p:nvSpPr>
            <p:spPr>
              <a:xfrm rot="15961717">
                <a:off x="4943948"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4" name="Flowchart: Manual Operation 173"/>
              <p:cNvSpPr/>
              <p:nvPr/>
            </p:nvSpPr>
            <p:spPr>
              <a:xfrm rot="10414038">
                <a:off x="54369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5" name="Flowchart: Manual Operation 174"/>
              <p:cNvSpPr/>
              <p:nvPr/>
            </p:nvSpPr>
            <p:spPr>
              <a:xfrm rot="11285734">
                <a:off x="48273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6" name="Flowchart: Merge 175"/>
              <p:cNvSpPr/>
              <p:nvPr/>
            </p:nvSpPr>
            <p:spPr>
              <a:xfrm rot="10800000">
                <a:off x="4903512" y="2057400"/>
                <a:ext cx="1219200" cy="2590800"/>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7" name="Rounded Rectangle 176"/>
              <p:cNvSpPr/>
              <p:nvPr/>
            </p:nvSpPr>
            <p:spPr>
              <a:xfrm rot="19585485">
                <a:off x="4959734" y="33596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8" name="Rounded Rectangle 177"/>
              <p:cNvSpPr/>
              <p:nvPr/>
            </p:nvSpPr>
            <p:spPr>
              <a:xfrm rot="2014515" flipH="1">
                <a:off x="5797934" y="34358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9" name="Cloud 178"/>
              <p:cNvSpPr/>
              <p:nvPr/>
            </p:nvSpPr>
            <p:spPr>
              <a:xfrm rot="779352">
                <a:off x="4796439" y="1966052"/>
                <a:ext cx="702506" cy="1399019"/>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0" name="Flowchart: Merge 179"/>
              <p:cNvSpPr/>
              <p:nvPr/>
            </p:nvSpPr>
            <p:spPr>
              <a:xfrm rot="9322467">
                <a:off x="5484087" y="2844277"/>
                <a:ext cx="762000" cy="998388"/>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1" name="Flowchart: Merge 180"/>
              <p:cNvSpPr/>
              <p:nvPr/>
            </p:nvSpPr>
            <p:spPr>
              <a:xfrm rot="12668760">
                <a:off x="4800600" y="2840679"/>
                <a:ext cx="762000" cy="914399"/>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2" name="Donut 181"/>
              <p:cNvSpPr/>
              <p:nvPr/>
            </p:nvSpPr>
            <p:spPr>
              <a:xfrm rot="19332943">
                <a:off x="5101355" y="4070506"/>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3" name="Donut 182"/>
              <p:cNvSpPr/>
              <p:nvPr/>
            </p:nvSpPr>
            <p:spPr>
              <a:xfrm rot="3524746">
                <a:off x="5533400" y="4084495"/>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4" name="Donut 183"/>
              <p:cNvSpPr/>
              <p:nvPr/>
            </p:nvSpPr>
            <p:spPr>
              <a:xfrm rot="15211079">
                <a:off x="5017560" y="437790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5" name="Donut 184"/>
              <p:cNvSpPr/>
              <p:nvPr/>
            </p:nvSpPr>
            <p:spPr>
              <a:xfrm rot="17267314">
                <a:off x="5559820" y="438612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6" name="Donut 185"/>
              <p:cNvSpPr/>
              <p:nvPr/>
            </p:nvSpPr>
            <p:spPr>
              <a:xfrm rot="236354">
                <a:off x="5293590" y="451117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87" name="Oval 186"/>
              <p:cNvSpPr/>
              <p:nvPr/>
            </p:nvSpPr>
            <p:spPr>
              <a:xfrm>
                <a:off x="5284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8" name="Oval 187"/>
              <p:cNvSpPr/>
              <p:nvPr/>
            </p:nvSpPr>
            <p:spPr>
              <a:xfrm>
                <a:off x="5665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9" name="Donut 188"/>
              <p:cNvSpPr/>
              <p:nvPr/>
            </p:nvSpPr>
            <p:spPr>
              <a:xfrm rot="974627">
                <a:off x="5364037" y="394455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0" name="Lock"/>
              <p:cNvSpPr>
                <a:spLocks noEditPoints="1" noChangeArrowheads="1"/>
              </p:cNvSpPr>
              <p:nvPr/>
            </p:nvSpPr>
            <p:spPr bwMode="auto">
              <a:xfrm>
                <a:off x="5105400" y="4038600"/>
                <a:ext cx="304800" cy="3810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191" name="Flowchart: Merge 190"/>
              <p:cNvSpPr/>
              <p:nvPr/>
            </p:nvSpPr>
            <p:spPr>
              <a:xfrm>
                <a:off x="5334000" y="2819400"/>
                <a:ext cx="350982" cy="541188"/>
              </a:xfrm>
              <a:prstGeom prst="flowChartMerg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2" name="Oval 191"/>
              <p:cNvSpPr/>
              <p:nvPr/>
            </p:nvSpPr>
            <p:spPr>
              <a:xfrm>
                <a:off x="5055912" y="1905000"/>
                <a:ext cx="914400" cy="1066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4" name="TextBox 283"/>
            <p:cNvSpPr txBox="1"/>
            <p:nvPr/>
          </p:nvSpPr>
          <p:spPr>
            <a:xfrm>
              <a:off x="7971605" y="996935"/>
              <a:ext cx="3850613" cy="1323439"/>
            </a:xfrm>
            <a:prstGeom prst="rect">
              <a:avLst/>
            </a:prstGeom>
            <a:solidFill>
              <a:srgbClr val="FFFF99"/>
            </a:solidFill>
          </p:spPr>
          <p:txBody>
            <a:bodyPr wrap="square" rtlCol="0">
              <a:spAutoFit/>
            </a:bodyPr>
            <a:lstStyle/>
            <a:p>
              <a:pPr fontAlgn="base"/>
              <a:r>
                <a:rPr lang="en-US" sz="2000" dirty="0">
                  <a:latin typeface="Calibri" panose="020F0502020204030204" pitchFamily="34" charset="0"/>
                </a:rPr>
                <a:t>If you’re teaching the Law of Moses why aren’t you living it?</a:t>
              </a:r>
            </a:p>
            <a:p>
              <a:pPr fontAlgn="base"/>
              <a:r>
                <a:rPr lang="en-US" sz="2000" dirty="0">
                  <a:latin typeface="Calibri" panose="020F0502020204030204" pitchFamily="34" charset="0"/>
                </a:rPr>
                <a:t>Does salvation come by the Law of Moses? (Mosiah 12:12-14)</a:t>
              </a:r>
            </a:p>
          </p:txBody>
        </p:sp>
      </p:grpSp>
      <p:grpSp>
        <p:nvGrpSpPr>
          <p:cNvPr id="11" name="Group 10"/>
          <p:cNvGrpSpPr/>
          <p:nvPr/>
        </p:nvGrpSpPr>
        <p:grpSpPr>
          <a:xfrm>
            <a:off x="6912134" y="4801932"/>
            <a:ext cx="4898689" cy="1762974"/>
            <a:chOff x="6880438" y="4873039"/>
            <a:chExt cx="4898689" cy="1762974"/>
          </a:xfrm>
        </p:grpSpPr>
        <p:grpSp>
          <p:nvGrpSpPr>
            <p:cNvPr id="193" name="Group 192"/>
            <p:cNvGrpSpPr/>
            <p:nvPr/>
          </p:nvGrpSpPr>
          <p:grpSpPr>
            <a:xfrm>
              <a:off x="6880438" y="4873039"/>
              <a:ext cx="824435" cy="1762974"/>
              <a:chOff x="4796439" y="1904297"/>
              <a:chExt cx="1449648" cy="3673434"/>
            </a:xfrm>
          </p:grpSpPr>
          <p:sp>
            <p:nvSpPr>
              <p:cNvPr id="194" name="Cloud 193"/>
              <p:cNvSpPr/>
              <p:nvPr/>
            </p:nvSpPr>
            <p:spPr>
              <a:xfrm rot="20820648" flipH="1">
                <a:off x="5338176" y="1904297"/>
                <a:ext cx="841281" cy="148899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5" name="Oval 194"/>
              <p:cNvSpPr/>
              <p:nvPr/>
            </p:nvSpPr>
            <p:spPr>
              <a:xfrm rot="15961717">
                <a:off x="5705949"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6" name="Oval 195"/>
              <p:cNvSpPr/>
              <p:nvPr/>
            </p:nvSpPr>
            <p:spPr>
              <a:xfrm rot="15961717">
                <a:off x="4943948" y="5097098"/>
                <a:ext cx="376327" cy="5849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7" name="Flowchart: Manual Operation 196"/>
              <p:cNvSpPr/>
              <p:nvPr/>
            </p:nvSpPr>
            <p:spPr>
              <a:xfrm rot="10414038">
                <a:off x="54369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8" name="Flowchart: Manual Operation 197"/>
              <p:cNvSpPr/>
              <p:nvPr/>
            </p:nvSpPr>
            <p:spPr>
              <a:xfrm rot="11285734">
                <a:off x="4827312" y="4572000"/>
                <a:ext cx="762000" cy="762000"/>
              </a:xfrm>
              <a:prstGeom prst="flowChartManualOperation">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9" name="Flowchart: Merge 198"/>
              <p:cNvSpPr/>
              <p:nvPr/>
            </p:nvSpPr>
            <p:spPr>
              <a:xfrm rot="10800000">
                <a:off x="4903512" y="2057400"/>
                <a:ext cx="1219200" cy="2590800"/>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0" name="Rounded Rectangle 199"/>
              <p:cNvSpPr/>
              <p:nvPr/>
            </p:nvSpPr>
            <p:spPr>
              <a:xfrm rot="19585485">
                <a:off x="4959734" y="33596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1" name="Rounded Rectangle 200"/>
              <p:cNvSpPr/>
              <p:nvPr/>
            </p:nvSpPr>
            <p:spPr>
              <a:xfrm rot="2014515" flipH="1">
                <a:off x="5797934" y="3435826"/>
                <a:ext cx="277554" cy="838200"/>
              </a:xfrm>
              <a:prstGeom prst="roundRe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2" name="Cloud 201"/>
              <p:cNvSpPr/>
              <p:nvPr/>
            </p:nvSpPr>
            <p:spPr>
              <a:xfrm rot="779352">
                <a:off x="4796439" y="1966052"/>
                <a:ext cx="702506" cy="1399019"/>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3" name="Flowchart: Merge 202"/>
              <p:cNvSpPr/>
              <p:nvPr/>
            </p:nvSpPr>
            <p:spPr>
              <a:xfrm rot="9322467">
                <a:off x="5484087" y="2844277"/>
                <a:ext cx="762000" cy="998388"/>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4" name="Flowchart: Merge 203"/>
              <p:cNvSpPr/>
              <p:nvPr/>
            </p:nvSpPr>
            <p:spPr>
              <a:xfrm rot="12668760">
                <a:off x="4800600" y="2840679"/>
                <a:ext cx="762000" cy="914399"/>
              </a:xfrm>
              <a:prstGeom prst="flowChartMerge">
                <a:avLst/>
              </a:pr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5" name="Donut 204"/>
              <p:cNvSpPr/>
              <p:nvPr/>
            </p:nvSpPr>
            <p:spPr>
              <a:xfrm rot="19332943">
                <a:off x="5101355" y="4070506"/>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6" name="Donut 205"/>
              <p:cNvSpPr/>
              <p:nvPr/>
            </p:nvSpPr>
            <p:spPr>
              <a:xfrm rot="3524746">
                <a:off x="5533400" y="4084495"/>
                <a:ext cx="457200" cy="304800"/>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7" name="Donut 206"/>
              <p:cNvSpPr/>
              <p:nvPr/>
            </p:nvSpPr>
            <p:spPr>
              <a:xfrm rot="15211079">
                <a:off x="5017560" y="437790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8" name="Donut 207"/>
              <p:cNvSpPr/>
              <p:nvPr/>
            </p:nvSpPr>
            <p:spPr>
              <a:xfrm rot="17267314">
                <a:off x="5559820" y="438612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9" name="Donut 208"/>
              <p:cNvSpPr/>
              <p:nvPr/>
            </p:nvSpPr>
            <p:spPr>
              <a:xfrm rot="236354">
                <a:off x="5293590" y="4511173"/>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0" name="Oval 209"/>
              <p:cNvSpPr/>
              <p:nvPr/>
            </p:nvSpPr>
            <p:spPr>
              <a:xfrm>
                <a:off x="5284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1" name="Oval 210"/>
              <p:cNvSpPr/>
              <p:nvPr/>
            </p:nvSpPr>
            <p:spPr>
              <a:xfrm>
                <a:off x="5665512" y="4114800"/>
                <a:ext cx="228600" cy="381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2" name="Donut 211"/>
              <p:cNvSpPr/>
              <p:nvPr/>
            </p:nvSpPr>
            <p:spPr>
              <a:xfrm rot="974627">
                <a:off x="5364037" y="3944556"/>
                <a:ext cx="457200" cy="280009"/>
              </a:xfrm>
              <a:prstGeom prst="donu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3" name="Lock"/>
              <p:cNvSpPr>
                <a:spLocks noEditPoints="1" noChangeArrowheads="1"/>
              </p:cNvSpPr>
              <p:nvPr/>
            </p:nvSpPr>
            <p:spPr bwMode="auto">
              <a:xfrm>
                <a:off x="5105400" y="4038600"/>
                <a:ext cx="304800" cy="381000"/>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endParaRPr>
              </a:p>
            </p:txBody>
          </p:sp>
          <p:sp>
            <p:nvSpPr>
              <p:cNvPr id="214" name="Flowchart: Merge 213"/>
              <p:cNvSpPr/>
              <p:nvPr/>
            </p:nvSpPr>
            <p:spPr>
              <a:xfrm>
                <a:off x="5334000" y="2819400"/>
                <a:ext cx="350982" cy="541188"/>
              </a:xfrm>
              <a:prstGeom prst="flowChartMerg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5" name="Oval 214"/>
              <p:cNvSpPr/>
              <p:nvPr/>
            </p:nvSpPr>
            <p:spPr>
              <a:xfrm>
                <a:off x="5055912" y="1905000"/>
                <a:ext cx="914400" cy="1066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5" name="TextBox 284"/>
            <p:cNvSpPr txBox="1"/>
            <p:nvPr/>
          </p:nvSpPr>
          <p:spPr>
            <a:xfrm>
              <a:off x="7928514" y="4944256"/>
              <a:ext cx="3850613" cy="1631216"/>
            </a:xfrm>
            <a:prstGeom prst="rect">
              <a:avLst/>
            </a:prstGeom>
            <a:solidFill>
              <a:srgbClr val="FFFF99"/>
            </a:solidFill>
          </p:spPr>
          <p:txBody>
            <a:bodyPr wrap="square" rtlCol="0">
              <a:spAutoFit/>
            </a:bodyPr>
            <a:lstStyle/>
            <a:p>
              <a:pPr fontAlgn="base"/>
              <a:r>
                <a:rPr lang="en-US" sz="2000" dirty="0">
                  <a:latin typeface="Calibri" panose="020F0502020204030204" pitchFamily="34" charset="0"/>
                </a:rPr>
                <a:t>Salvation doesn’t come by the Law of Moses alone. If it was not for the atonement which God Himself shall make—they all should perish (Mosiah 13:28)</a:t>
              </a:r>
            </a:p>
          </p:txBody>
        </p:sp>
      </p:grpSp>
      <p:grpSp>
        <p:nvGrpSpPr>
          <p:cNvPr id="10" name="Group 9"/>
          <p:cNvGrpSpPr/>
          <p:nvPr/>
        </p:nvGrpSpPr>
        <p:grpSpPr>
          <a:xfrm>
            <a:off x="6538905" y="2950030"/>
            <a:ext cx="3358006" cy="1564046"/>
            <a:chOff x="6256774" y="2968496"/>
            <a:chExt cx="3358006" cy="1564046"/>
          </a:xfrm>
        </p:grpSpPr>
        <p:grpSp>
          <p:nvGrpSpPr>
            <p:cNvPr id="216" name="Group 215"/>
            <p:cNvGrpSpPr/>
            <p:nvPr/>
          </p:nvGrpSpPr>
          <p:grpSpPr>
            <a:xfrm>
              <a:off x="6256774" y="2968496"/>
              <a:ext cx="2251517" cy="1564046"/>
              <a:chOff x="2743200" y="3657600"/>
              <a:chExt cx="2971800" cy="2133600"/>
            </a:xfrm>
          </p:grpSpPr>
          <p:grpSp>
            <p:nvGrpSpPr>
              <p:cNvPr id="217" name="Group 129"/>
              <p:cNvGrpSpPr/>
              <p:nvPr/>
            </p:nvGrpSpPr>
            <p:grpSpPr>
              <a:xfrm>
                <a:off x="2895600" y="3657600"/>
                <a:ext cx="2808111" cy="1633861"/>
                <a:chOff x="990600" y="1066800"/>
                <a:chExt cx="2808111" cy="1633861"/>
              </a:xfrm>
            </p:grpSpPr>
            <p:grpSp>
              <p:nvGrpSpPr>
                <p:cNvPr id="220" name="Group 219"/>
                <p:cNvGrpSpPr/>
                <p:nvPr/>
              </p:nvGrpSpPr>
              <p:grpSpPr>
                <a:xfrm>
                  <a:off x="1905000" y="1066800"/>
                  <a:ext cx="997381" cy="1585757"/>
                  <a:chOff x="304800" y="261156"/>
                  <a:chExt cx="1417332" cy="2253445"/>
                </a:xfrm>
              </p:grpSpPr>
              <p:sp>
                <p:nvSpPr>
                  <p:cNvPr id="259" name="Rectangle 258"/>
                  <p:cNvSpPr/>
                  <p:nvPr/>
                </p:nvSpPr>
                <p:spPr>
                  <a:xfrm>
                    <a:off x="599322" y="1752601"/>
                    <a:ext cx="832210" cy="762000"/>
                  </a:xfrm>
                  <a:prstGeom prst="rect">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0" name="Cloud 259"/>
                  <p:cNvSpPr/>
                  <p:nvPr/>
                </p:nvSpPr>
                <p:spPr>
                  <a:xfrm rot="20835976" flipH="1">
                    <a:off x="1167670" y="1021891"/>
                    <a:ext cx="554462"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1" name="Flowchart: Extract 260"/>
                  <p:cNvSpPr/>
                  <p:nvPr/>
                </p:nvSpPr>
                <p:spPr>
                  <a:xfrm rot="10800000">
                    <a:off x="818934" y="1927112"/>
                    <a:ext cx="367090" cy="408672"/>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panose="020F0502020204030204" pitchFamily="34" charset="0"/>
                    </a:endParaRPr>
                  </a:p>
                </p:txBody>
              </p:sp>
              <p:sp>
                <p:nvSpPr>
                  <p:cNvPr id="262" name="Cloud 261"/>
                  <p:cNvSpPr/>
                  <p:nvPr/>
                </p:nvSpPr>
                <p:spPr>
                  <a:xfrm rot="764024">
                    <a:off x="304800" y="1016373"/>
                    <a:ext cx="504969" cy="1112153"/>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3" name="Oval 262"/>
                  <p:cNvSpPr/>
                  <p:nvPr/>
                </p:nvSpPr>
                <p:spPr>
                  <a:xfrm>
                    <a:off x="661612" y="1026800"/>
                    <a:ext cx="681735" cy="1051249"/>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4" name="Cloud 263"/>
                  <p:cNvSpPr/>
                  <p:nvPr/>
                </p:nvSpPr>
                <p:spPr>
                  <a:xfrm rot="16200000" flipH="1">
                    <a:off x="763899" y="502385"/>
                    <a:ext cx="529596" cy="1048825"/>
                  </a:xfrm>
                  <a:prstGeom prst="cloud">
                    <a:avLst/>
                  </a:prstGeom>
                  <a:solidFill>
                    <a:srgbClr val="9966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65" name="Group 49"/>
                  <p:cNvGrpSpPr/>
                  <p:nvPr/>
                </p:nvGrpSpPr>
                <p:grpSpPr>
                  <a:xfrm>
                    <a:off x="457200" y="261156"/>
                    <a:ext cx="1143000" cy="1290492"/>
                    <a:chOff x="1065863" y="3467100"/>
                    <a:chExt cx="969361" cy="1094447"/>
                  </a:xfrm>
                </p:grpSpPr>
                <p:sp>
                  <p:nvSpPr>
                    <p:cNvPr id="266" name="Chord 265"/>
                    <p:cNvSpPr/>
                    <p:nvPr/>
                  </p:nvSpPr>
                  <p:spPr>
                    <a:xfrm rot="6672735">
                      <a:off x="990600" y="3581400"/>
                      <a:ext cx="1066800" cy="838200"/>
                    </a:xfrm>
                    <a:prstGeom prst="chord">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7" name="Chord 266"/>
                    <p:cNvSpPr/>
                    <p:nvPr/>
                  </p:nvSpPr>
                  <p:spPr>
                    <a:xfrm rot="8132090">
                      <a:off x="1065863" y="3732856"/>
                      <a:ext cx="969361" cy="828691"/>
                    </a:xfrm>
                    <a:prstGeom prst="chord">
                      <a:avLst>
                        <a:gd name="adj1" fmla="val 2892879"/>
                        <a:gd name="adj2" fmla="val 13226598"/>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8" name="Rounded Rectangle 267"/>
                    <p:cNvSpPr/>
                    <p:nvPr/>
                  </p:nvSpPr>
                  <p:spPr>
                    <a:xfrm>
                      <a:off x="1066800" y="4038600"/>
                      <a:ext cx="914400" cy="228600"/>
                    </a:xfrm>
                    <a:prstGeom prst="roundRect">
                      <a:avLst/>
                    </a:prstGeom>
                    <a:solidFill>
                      <a:srgbClr val="F9EBA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69" name="Group 48"/>
                    <p:cNvGrpSpPr/>
                    <p:nvPr/>
                  </p:nvGrpSpPr>
                  <p:grpSpPr>
                    <a:xfrm>
                      <a:off x="1143000" y="4038600"/>
                      <a:ext cx="762000" cy="228600"/>
                      <a:chOff x="2667000" y="3186545"/>
                      <a:chExt cx="3008746" cy="1080655"/>
                    </a:xfrm>
                  </p:grpSpPr>
                  <p:grpSp>
                    <p:nvGrpSpPr>
                      <p:cNvPr id="270" name="Group 39"/>
                      <p:cNvGrpSpPr/>
                      <p:nvPr/>
                    </p:nvGrpSpPr>
                    <p:grpSpPr>
                      <a:xfrm>
                        <a:off x="2667000" y="3200400"/>
                        <a:ext cx="990600" cy="1066800"/>
                        <a:chOff x="2667000" y="3200400"/>
                        <a:chExt cx="990600" cy="1066800"/>
                      </a:xfrm>
                    </p:grpSpPr>
                    <p:sp>
                      <p:nvSpPr>
                        <p:cNvPr id="279" name="Cross 278"/>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0" name="Cross 279"/>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1" name="Oval 280"/>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71" name="Group 40"/>
                      <p:cNvGrpSpPr/>
                      <p:nvPr/>
                    </p:nvGrpSpPr>
                    <p:grpSpPr>
                      <a:xfrm>
                        <a:off x="3687618" y="3198091"/>
                        <a:ext cx="990600" cy="1066800"/>
                        <a:chOff x="2667000" y="3200400"/>
                        <a:chExt cx="990600" cy="1066800"/>
                      </a:xfrm>
                    </p:grpSpPr>
                    <p:sp>
                      <p:nvSpPr>
                        <p:cNvPr id="276" name="Cross 275"/>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7" name="Cross 276"/>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8" name="Oval 277"/>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72" name="Group 44"/>
                      <p:cNvGrpSpPr/>
                      <p:nvPr/>
                    </p:nvGrpSpPr>
                    <p:grpSpPr>
                      <a:xfrm>
                        <a:off x="4685146" y="3186545"/>
                        <a:ext cx="990600" cy="1066800"/>
                        <a:chOff x="2667000" y="3200400"/>
                        <a:chExt cx="990600" cy="1066800"/>
                      </a:xfrm>
                    </p:grpSpPr>
                    <p:sp>
                      <p:nvSpPr>
                        <p:cNvPr id="273" name="Cross 272"/>
                        <p:cNvSpPr/>
                        <p:nvPr/>
                      </p:nvSpPr>
                      <p:spPr>
                        <a:xfrm>
                          <a:off x="2667000" y="3200400"/>
                          <a:ext cx="990600" cy="1066800"/>
                        </a:xfrm>
                        <a:prstGeom prst="plus">
                          <a:avLst>
                            <a:gd name="adj" fmla="val 36189"/>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4" name="Cross 273"/>
                        <p:cNvSpPr/>
                        <p:nvPr/>
                      </p:nvSpPr>
                      <p:spPr>
                        <a:xfrm>
                          <a:off x="3024909" y="3523673"/>
                          <a:ext cx="304800" cy="381000"/>
                        </a:xfrm>
                        <a:prstGeom prst="plus">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5" name="Oval 274"/>
                        <p:cNvSpPr/>
                        <p:nvPr/>
                      </p:nvSpPr>
                      <p:spPr>
                        <a:xfrm>
                          <a:off x="3121891" y="3639127"/>
                          <a:ext cx="110836" cy="120073"/>
                        </a:xfrm>
                        <a:prstGeom prst="ellipse">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221" name="Group 91"/>
                <p:cNvGrpSpPr/>
                <p:nvPr/>
              </p:nvGrpSpPr>
              <p:grpSpPr>
                <a:xfrm>
                  <a:off x="990600" y="1371600"/>
                  <a:ext cx="804333" cy="1329061"/>
                  <a:chOff x="2209800" y="838200"/>
                  <a:chExt cx="1143000" cy="1888667"/>
                </a:xfrm>
              </p:grpSpPr>
              <p:grpSp>
                <p:nvGrpSpPr>
                  <p:cNvPr id="240" name="Group 9"/>
                  <p:cNvGrpSpPr/>
                  <p:nvPr/>
                </p:nvGrpSpPr>
                <p:grpSpPr>
                  <a:xfrm>
                    <a:off x="2209800" y="1219200"/>
                    <a:ext cx="1098967" cy="1507667"/>
                    <a:chOff x="7892633" y="2667000"/>
                    <a:chExt cx="1499677" cy="2057399"/>
                  </a:xfrm>
                </p:grpSpPr>
                <p:sp>
                  <p:nvSpPr>
                    <p:cNvPr id="254" name="Cloud 253"/>
                    <p:cNvSpPr/>
                    <p:nvPr/>
                  </p:nvSpPr>
                  <p:spPr>
                    <a:xfrm rot="21267149" flipH="1">
                      <a:off x="8656689" y="2777321"/>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5" name="Cloud 254"/>
                    <p:cNvSpPr/>
                    <p:nvPr/>
                  </p:nvSpPr>
                  <p:spPr>
                    <a:xfrm rot="1441540" flipH="1">
                      <a:off x="7892633" y="2785255"/>
                      <a:ext cx="735621" cy="989173"/>
                    </a:xfrm>
                    <a:prstGeom prst="cloud">
                      <a:avLst/>
                    </a:prstGeom>
                    <a:solidFill>
                      <a:srgbClr val="E7D65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6" name="Flowchart: Manual Operation 12"/>
                    <p:cNvSpPr/>
                    <p:nvPr/>
                  </p:nvSpPr>
                  <p:spPr>
                    <a:xfrm rot="10800000">
                      <a:off x="8076536" y="3774426"/>
                      <a:ext cx="1103433" cy="949973"/>
                    </a:xfrm>
                    <a:prstGeom prst="flowChartManualOperation">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7" name="Flowchart: Extract 13"/>
                    <p:cNvSpPr/>
                    <p:nvPr/>
                  </p:nvSpPr>
                  <p:spPr>
                    <a:xfrm rot="10800000">
                      <a:off x="8374030" y="3923480"/>
                      <a:ext cx="530081" cy="570345"/>
                    </a:xfrm>
                    <a:prstGeom prst="flowChartExtract">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8" name="Oval 62"/>
                    <p:cNvSpPr/>
                    <p:nvPr/>
                  </p:nvSpPr>
                  <p:spPr>
                    <a:xfrm>
                      <a:off x="8146854" y="2667000"/>
                      <a:ext cx="984436" cy="1467128"/>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1" name="Group 63"/>
                  <p:cNvGrpSpPr/>
                  <p:nvPr/>
                </p:nvGrpSpPr>
                <p:grpSpPr>
                  <a:xfrm>
                    <a:off x="2209800" y="838200"/>
                    <a:ext cx="1143000" cy="692727"/>
                    <a:chOff x="1722870" y="3269673"/>
                    <a:chExt cx="1000125" cy="692727"/>
                  </a:xfrm>
                </p:grpSpPr>
                <p:sp>
                  <p:nvSpPr>
                    <p:cNvPr id="242" name="Flowchart: Manual Operation 241"/>
                    <p:cNvSpPr/>
                    <p:nvPr/>
                  </p:nvSpPr>
                  <p:spPr>
                    <a:xfrm>
                      <a:off x="1722870" y="3269673"/>
                      <a:ext cx="1000125" cy="609600"/>
                    </a:xfrm>
                    <a:prstGeom prst="flowChartManualOperati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3" name="Rounded Rectangle 242"/>
                    <p:cNvSpPr/>
                    <p:nvPr/>
                  </p:nvSpPr>
                  <p:spPr>
                    <a:xfrm>
                      <a:off x="1828800" y="3657600"/>
                      <a:ext cx="762000" cy="304800"/>
                    </a:xfrm>
                    <a:prstGeom prst="roundRect">
                      <a:avLst/>
                    </a:prstGeom>
                    <a:solidFill>
                      <a:srgbClr val="F79747"/>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44" name="Group 62"/>
                    <p:cNvGrpSpPr/>
                    <p:nvPr/>
                  </p:nvGrpSpPr>
                  <p:grpSpPr>
                    <a:xfrm>
                      <a:off x="1789546" y="3657600"/>
                      <a:ext cx="838200" cy="304800"/>
                      <a:chOff x="2971800" y="3505200"/>
                      <a:chExt cx="2128982" cy="1126836"/>
                    </a:xfrm>
                  </p:grpSpPr>
                  <p:grpSp>
                    <p:nvGrpSpPr>
                      <p:cNvPr id="245" name="Group 55"/>
                      <p:cNvGrpSpPr/>
                      <p:nvPr/>
                    </p:nvGrpSpPr>
                    <p:grpSpPr>
                      <a:xfrm>
                        <a:off x="2971800" y="3505200"/>
                        <a:ext cx="914400" cy="1066800"/>
                        <a:chOff x="2971800" y="3505200"/>
                        <a:chExt cx="914400" cy="1066800"/>
                      </a:xfrm>
                    </p:grpSpPr>
                    <p:sp>
                      <p:nvSpPr>
                        <p:cNvPr id="252" name="Multiply 251"/>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3" name="Diamond 252"/>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6" name="Group 56"/>
                      <p:cNvGrpSpPr/>
                      <p:nvPr/>
                    </p:nvGrpSpPr>
                    <p:grpSpPr>
                      <a:xfrm>
                        <a:off x="3572164" y="3535218"/>
                        <a:ext cx="914400" cy="1066800"/>
                        <a:chOff x="2971800" y="3505200"/>
                        <a:chExt cx="914400" cy="1066800"/>
                      </a:xfrm>
                    </p:grpSpPr>
                    <p:sp>
                      <p:nvSpPr>
                        <p:cNvPr id="250" name="Multiply 249"/>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1" name="Diamond 250"/>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47" name="Group 59"/>
                      <p:cNvGrpSpPr/>
                      <p:nvPr/>
                    </p:nvGrpSpPr>
                    <p:grpSpPr>
                      <a:xfrm>
                        <a:off x="4186382" y="3565236"/>
                        <a:ext cx="914400" cy="1066800"/>
                        <a:chOff x="2971800" y="3505200"/>
                        <a:chExt cx="914400" cy="1066800"/>
                      </a:xfrm>
                    </p:grpSpPr>
                    <p:sp>
                      <p:nvSpPr>
                        <p:cNvPr id="248" name="Multiply 247"/>
                        <p:cNvSpPr/>
                        <p:nvPr/>
                      </p:nvSpPr>
                      <p:spPr>
                        <a:xfrm>
                          <a:off x="2971800" y="3505200"/>
                          <a:ext cx="914400" cy="1066800"/>
                        </a:xfrm>
                        <a:prstGeom prst="mathMultiply">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9" name="Diamond 248"/>
                        <p:cNvSpPr/>
                        <p:nvPr/>
                      </p:nvSpPr>
                      <p:spPr>
                        <a:xfrm>
                          <a:off x="3276600" y="3886200"/>
                          <a:ext cx="304800" cy="304800"/>
                        </a:xfrm>
                        <a:prstGeom prst="diamond">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grpSp>
            </p:grpSp>
            <p:grpSp>
              <p:nvGrpSpPr>
                <p:cNvPr id="222" name="Group 111"/>
                <p:cNvGrpSpPr/>
                <p:nvPr/>
              </p:nvGrpSpPr>
              <p:grpSpPr>
                <a:xfrm>
                  <a:off x="3048000" y="1219200"/>
                  <a:ext cx="750711" cy="1447800"/>
                  <a:chOff x="4648200" y="685800"/>
                  <a:chExt cx="1066800" cy="2057401"/>
                </a:xfrm>
              </p:grpSpPr>
              <p:sp>
                <p:nvSpPr>
                  <p:cNvPr id="223" name="Trapezoid 222"/>
                  <p:cNvSpPr/>
                  <p:nvPr/>
                </p:nvSpPr>
                <p:spPr>
                  <a:xfrm>
                    <a:off x="4749125" y="1905001"/>
                    <a:ext cx="809567" cy="838200"/>
                  </a:xfrm>
                  <a:prstGeom prst="trapezoid">
                    <a:avLst>
                      <a:gd name="adj" fmla="val 31421"/>
                    </a:avLst>
                  </a:prstGeom>
                  <a:solidFill>
                    <a:srgbClr val="0070C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4" name="Isosceles Triangle 223"/>
                  <p:cNvSpPr/>
                  <p:nvPr/>
                </p:nvSpPr>
                <p:spPr>
                  <a:xfrm rot="10800000">
                    <a:off x="4901525" y="2286000"/>
                    <a:ext cx="533400" cy="381000"/>
                  </a:xfrm>
                  <a:prstGeom prst="triangl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5" name="Oval 224"/>
                  <p:cNvSpPr/>
                  <p:nvPr/>
                </p:nvSpPr>
                <p:spPr>
                  <a:xfrm>
                    <a:off x="4749125" y="1264597"/>
                    <a:ext cx="872048" cy="117380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6" name="Oval 225"/>
                  <p:cNvSpPr/>
                  <p:nvPr/>
                </p:nvSpPr>
                <p:spPr>
                  <a:xfrm rot="19066372">
                    <a:off x="5190434" y="1219200"/>
                    <a:ext cx="445030" cy="659542"/>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7" name="Oval 226"/>
                  <p:cNvSpPr/>
                  <p:nvPr/>
                </p:nvSpPr>
                <p:spPr>
                  <a:xfrm rot="3077158">
                    <a:off x="4785602" y="1119497"/>
                    <a:ext cx="430287" cy="705091"/>
                  </a:xfrm>
                  <a:prstGeom prst="ellipse">
                    <a:avLst/>
                  </a:prstGeom>
                  <a:solidFill>
                    <a:srgbClr val="3E1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28" name="Group 74"/>
                  <p:cNvGrpSpPr/>
                  <p:nvPr/>
                </p:nvGrpSpPr>
                <p:grpSpPr>
                  <a:xfrm>
                    <a:off x="4648200" y="685800"/>
                    <a:ext cx="1066800" cy="1173018"/>
                    <a:chOff x="4724400" y="3551382"/>
                    <a:chExt cx="1066800" cy="1173018"/>
                  </a:xfrm>
                </p:grpSpPr>
                <p:sp>
                  <p:nvSpPr>
                    <p:cNvPr id="230" name="Moon 229"/>
                    <p:cNvSpPr/>
                    <p:nvPr/>
                  </p:nvSpPr>
                  <p:spPr>
                    <a:xfrm flipH="1">
                      <a:off x="48006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1" name="Moon 230"/>
                    <p:cNvSpPr/>
                    <p:nvPr/>
                  </p:nvSpPr>
                  <p:spPr>
                    <a:xfrm>
                      <a:off x="5638800" y="4191000"/>
                      <a:ext cx="152400" cy="533400"/>
                    </a:xfrm>
                    <a:prstGeom prst="moon">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2" name="Right Arrow 231"/>
                    <p:cNvSpPr/>
                    <p:nvPr/>
                  </p:nvSpPr>
                  <p:spPr>
                    <a:xfrm rot="16200000">
                      <a:off x="4978400" y="3551382"/>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3" name="Right Arrow 232"/>
                    <p:cNvSpPr/>
                    <p:nvPr/>
                  </p:nvSpPr>
                  <p:spPr>
                    <a:xfrm rot="16200000">
                      <a:off x="47244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4" name="Right Arrow 233"/>
                    <p:cNvSpPr/>
                    <p:nvPr/>
                  </p:nvSpPr>
                  <p:spPr>
                    <a:xfrm rot="16200000">
                      <a:off x="5257800" y="3810000"/>
                      <a:ext cx="533400" cy="533400"/>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5" name="Rectangle 234"/>
                    <p:cNvSpPr/>
                    <p:nvPr/>
                  </p:nvSpPr>
                  <p:spPr>
                    <a:xfrm>
                      <a:off x="4800600" y="4114800"/>
                      <a:ext cx="990600" cy="228600"/>
                    </a:xfrm>
                    <a:prstGeom prst="rect">
                      <a:avLst/>
                    </a:prstGeom>
                    <a:solidFill>
                      <a:srgbClr val="A26D2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36" name="Group 71"/>
                    <p:cNvGrpSpPr/>
                    <p:nvPr/>
                  </p:nvGrpSpPr>
                  <p:grpSpPr>
                    <a:xfrm>
                      <a:off x="4876800" y="4119418"/>
                      <a:ext cx="781888" cy="233218"/>
                      <a:chOff x="1143000" y="4110182"/>
                      <a:chExt cx="1339272" cy="399472"/>
                    </a:xfrm>
                  </p:grpSpPr>
                  <p:sp>
                    <p:nvSpPr>
                      <p:cNvPr id="237" name="Diamond 236"/>
                      <p:cNvSpPr/>
                      <p:nvPr/>
                    </p:nvSpPr>
                    <p:spPr>
                      <a:xfrm>
                        <a:off x="1143000" y="4114800"/>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8" name="Diamond 237"/>
                      <p:cNvSpPr/>
                      <p:nvPr/>
                    </p:nvSpPr>
                    <p:spPr>
                      <a:xfrm>
                        <a:off x="1572491" y="4110182"/>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39" name="Diamond 238"/>
                      <p:cNvSpPr/>
                      <p:nvPr/>
                    </p:nvSpPr>
                    <p:spPr>
                      <a:xfrm>
                        <a:off x="2025072" y="4128654"/>
                        <a:ext cx="457200" cy="381000"/>
                      </a:xfrm>
                      <a:prstGeom prst="diamond">
                        <a:avLst/>
                      </a:prstGeom>
                      <a:solidFill>
                        <a:srgbClr val="CD8B2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229" name="Quad Arrow 228"/>
                  <p:cNvSpPr/>
                  <p:nvPr/>
                </p:nvSpPr>
                <p:spPr>
                  <a:xfrm>
                    <a:off x="5105400" y="838200"/>
                    <a:ext cx="152400" cy="304800"/>
                  </a:xfrm>
                  <a:prstGeom prst="quadArrow">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218" name="Rectangle 217"/>
              <p:cNvSpPr/>
              <p:nvPr/>
            </p:nvSpPr>
            <p:spPr>
              <a:xfrm>
                <a:off x="2743200" y="5105400"/>
                <a:ext cx="2971800" cy="609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9" name="Rectangle 218"/>
              <p:cNvSpPr/>
              <p:nvPr/>
            </p:nvSpPr>
            <p:spPr>
              <a:xfrm>
                <a:off x="2743200" y="5562600"/>
                <a:ext cx="2971800" cy="228600"/>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6" name="TextBox 285"/>
            <p:cNvSpPr txBox="1"/>
            <p:nvPr/>
          </p:nvSpPr>
          <p:spPr>
            <a:xfrm>
              <a:off x="8818609" y="3217103"/>
              <a:ext cx="796171" cy="400110"/>
            </a:xfrm>
            <a:prstGeom prst="rect">
              <a:avLst/>
            </a:prstGeom>
            <a:solidFill>
              <a:schemeClr val="tx2">
                <a:lumMod val="60000"/>
                <a:lumOff val="40000"/>
              </a:schemeClr>
            </a:solidFill>
          </p:spPr>
          <p:txBody>
            <a:bodyPr wrap="square" rtlCol="0">
              <a:spAutoFit/>
            </a:bodyPr>
            <a:lstStyle/>
            <a:p>
              <a:pPr fontAlgn="base"/>
              <a:r>
                <a:rPr lang="en-US" sz="2000" dirty="0">
                  <a:solidFill>
                    <a:schemeClr val="bg1"/>
                  </a:solidFill>
                  <a:latin typeface="Calibri" panose="020F0502020204030204" pitchFamily="34" charset="0"/>
                </a:rPr>
                <a:t>Yes </a:t>
              </a:r>
            </a:p>
          </p:txBody>
        </p:sp>
      </p:grpSp>
      <p:sp>
        <p:nvSpPr>
          <p:cNvPr id="287" name="TextBox 286"/>
          <p:cNvSpPr txBox="1"/>
          <p:nvPr/>
        </p:nvSpPr>
        <p:spPr>
          <a:xfrm>
            <a:off x="3363739" y="5764642"/>
            <a:ext cx="3850613" cy="1015663"/>
          </a:xfrm>
          <a:prstGeom prst="rect">
            <a:avLst/>
          </a:prstGeom>
          <a:noFill/>
        </p:spPr>
        <p:txBody>
          <a:bodyPr wrap="square" rtlCol="0">
            <a:spAutoFit/>
          </a:bodyPr>
          <a:lstStyle/>
          <a:p>
            <a:pPr fontAlgn="base"/>
            <a:r>
              <a:rPr lang="en-US" sz="2000" dirty="0">
                <a:solidFill>
                  <a:schemeClr val="bg1"/>
                </a:solidFill>
                <a:latin typeface="Calibri" panose="020F0502020204030204" pitchFamily="34" charset="0"/>
              </a:rPr>
              <a:t>Abinadi then gives them an introduction about the mortal Messiah in Isaiah 53/Mosiah 14</a:t>
            </a:r>
          </a:p>
        </p:txBody>
      </p:sp>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0" presetClass="exit" presetSubtype="0" fill="hold" nodeType="withEffect">
                                  <p:stCondLst>
                                    <p:cond delay="0"/>
                                  </p:stCondLst>
                                  <p:childTnLst>
                                    <p:animEffect transition="out" filter="fade">
                                      <p:cBhvr>
                                        <p:cTn id="33" dur="500"/>
                                        <p:tgtEl>
                                          <p:spTgt spid="9"/>
                                        </p:tgtEl>
                                      </p:cBhvr>
                                    </p:animEffect>
                                    <p:set>
                                      <p:cBhvr>
                                        <p:cTn id="34" dur="1" fill="hold">
                                          <p:stCondLst>
                                            <p:cond delay="499"/>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0" presetClass="exit" presetSubtype="0" fill="hold" nodeType="with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87"/>
                                        </p:tgtEl>
                                        <p:attrNameLst>
                                          <p:attrName>style.visibility</p:attrName>
                                        </p:attrNameLst>
                                      </p:cBhvr>
                                      <p:to>
                                        <p:strVal val="visible"/>
                                      </p:to>
                                    </p:set>
                                  </p:childTnLst>
                                </p:cTn>
                              </p:par>
                              <p:par>
                                <p:cTn id="46" presetID="10" presetClass="exit" presetSubtype="0" fill="hold"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53:1-2</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The Messiah</a:t>
            </a:r>
          </a:p>
        </p:txBody>
      </p:sp>
      <p:pic>
        <p:nvPicPr>
          <p:cNvPr id="5122" name="Picture 2" descr="http://amazingcatechists.com/wp-content/uploads/2014/12/isaia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004" y="840395"/>
            <a:ext cx="2357844" cy="17683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93002" y="840395"/>
            <a:ext cx="6858000" cy="3970318"/>
          </a:xfrm>
          <a:prstGeom prst="rect">
            <a:avLst/>
          </a:prstGeom>
          <a:noFill/>
        </p:spPr>
        <p:txBody>
          <a:bodyPr wrap="square" rtlCol="0">
            <a:spAutoFit/>
          </a:bodyPr>
          <a:lstStyle/>
          <a:p>
            <a:r>
              <a:rPr lang="en-US" dirty="0">
                <a:solidFill>
                  <a:schemeClr val="bg1"/>
                </a:solidFill>
                <a:latin typeface="Calibri" panose="020F0502020204030204" pitchFamily="34" charset="0"/>
              </a:rPr>
              <a:t>Who hath believed our report?—Many did not believe the report about the works and mission of Christ (John 12:37-41)</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For he--Christ</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Shall grow up before him--God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As a tender plant—Child, humble innocent. God would watch over the young Jesus as a careful gardener watches a tender plant</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As a root out of dry ground—You wouldn’t expect a root to grow out of dry ground. Spiritual barrenness of the Jewish Apostasy, grew up in Nazareth, a nowhere town</a:t>
            </a:r>
          </a:p>
          <a:p>
            <a:endParaRPr lang="en-US" dirty="0">
              <a:solidFill>
                <a:schemeClr val="bg1"/>
              </a:solidFill>
              <a:latin typeface="Calibri" panose="020F0502020204030204" pitchFamily="34" charset="0"/>
            </a:endParaRPr>
          </a:p>
        </p:txBody>
      </p:sp>
      <p:pic>
        <p:nvPicPr>
          <p:cNvPr id="9" name="Picture 6" descr="http://www.excerptsofinri.com/images/253jesus12.jpg"/>
          <p:cNvPicPr>
            <a:picLocks noChangeAspect="1" noChangeArrowheads="1"/>
          </p:cNvPicPr>
          <p:nvPr/>
        </p:nvPicPr>
        <p:blipFill>
          <a:blip r:embed="rId4" cstate="print"/>
          <a:srcRect/>
          <a:stretch>
            <a:fillRect/>
          </a:stretch>
        </p:blipFill>
        <p:spPr bwMode="auto">
          <a:xfrm>
            <a:off x="7570590" y="2964053"/>
            <a:ext cx="2049859" cy="1535584"/>
          </a:xfrm>
          <a:prstGeom prst="rect">
            <a:avLst/>
          </a:prstGeom>
          <a:noFill/>
        </p:spPr>
      </p:pic>
      <p:pic>
        <p:nvPicPr>
          <p:cNvPr id="2050" name="Picture 2" descr="http://www.housetohouse.com/user_images/HTH/v16n1/10.jpg"/>
          <p:cNvPicPr>
            <a:picLocks noChangeAspect="1" noChangeArrowheads="1"/>
          </p:cNvPicPr>
          <p:nvPr/>
        </p:nvPicPr>
        <p:blipFill rotWithShape="1">
          <a:blip r:embed="rId5">
            <a:extLst>
              <a:ext uri="{28A0092B-C50C-407E-A947-70E740481C1C}">
                <a14:useLocalDpi xmlns:a14="http://schemas.microsoft.com/office/drawing/2010/main" val="0"/>
              </a:ext>
            </a:extLst>
          </a:blip>
          <a:srcRect l="4709" t="4523" r="3331" b="10192"/>
          <a:stretch/>
        </p:blipFill>
        <p:spPr bwMode="auto">
          <a:xfrm>
            <a:off x="1195057" y="4943193"/>
            <a:ext cx="3503691" cy="11860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615779" y="5272377"/>
            <a:ext cx="3147976" cy="923330"/>
          </a:xfrm>
          <a:prstGeom prst="rect">
            <a:avLst/>
          </a:prstGeom>
        </p:spPr>
        <p:txBody>
          <a:bodyPr wrap="square">
            <a:spAutoFit/>
          </a:bodyPr>
          <a:lstStyle/>
          <a:p>
            <a:r>
              <a:rPr lang="en-US" dirty="0">
                <a:solidFill>
                  <a:schemeClr val="bg1"/>
                </a:solidFill>
                <a:latin typeface="Calibri" panose="020F0502020204030204" pitchFamily="34" charset="0"/>
              </a:rPr>
              <a:t>He hath no form nor comeliness = He will come into a humble family </a:t>
            </a:r>
          </a:p>
        </p:txBody>
      </p:sp>
      <p:pic>
        <p:nvPicPr>
          <p:cNvPr id="2052" name="Picture 4" descr="https://leahnessransomed.files.wordpress.com/2013/12/mary-joseph-jesus_thumb21.gif"/>
          <p:cNvPicPr>
            <a:picLocks noChangeAspect="1" noChangeArrowheads="1"/>
          </p:cNvPicPr>
          <p:nvPr/>
        </p:nvPicPr>
        <p:blipFill rotWithShape="1">
          <a:blip r:embed="rId6">
            <a:extLst>
              <a:ext uri="{28A0092B-C50C-407E-A947-70E740481C1C}">
                <a14:useLocalDpi xmlns:a14="http://schemas.microsoft.com/office/drawing/2010/main" val="0"/>
              </a:ext>
            </a:extLst>
          </a:blip>
          <a:srcRect l="14449" t="4058" r="26254" b="10778"/>
          <a:stretch/>
        </p:blipFill>
        <p:spPr bwMode="auto">
          <a:xfrm>
            <a:off x="8898047" y="4645357"/>
            <a:ext cx="1846907" cy="202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
                                            <p:txEl>
                                              <p:pRg st="8" end="8"/>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2050"/>
                                        </p:tgtEl>
                                        <p:attrNameLst>
                                          <p:attrName>style.visibility</p:attrName>
                                        </p:attrNameLst>
                                      </p:cBhvr>
                                      <p:to>
                                        <p:strVal val="visible"/>
                                      </p:to>
                                    </p:set>
                                    <p:animEffect transition="in" filter="fade">
                                      <p:cBhvr>
                                        <p:cTn id="28" dur="500"/>
                                        <p:tgtEl>
                                          <p:spTgt spid="205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35</a:t>
            </a:r>
          </a:p>
        </p:txBody>
      </p:sp>
      <p:sp>
        <p:nvSpPr>
          <p:cNvPr id="2" name="Rectangle 1"/>
          <p:cNvSpPr/>
          <p:nvPr/>
        </p:nvSpPr>
        <p:spPr>
          <a:xfrm>
            <a:off x="887240" y="1351508"/>
            <a:ext cx="5676522" cy="4401205"/>
          </a:xfrm>
          <a:prstGeom prst="rect">
            <a:avLst/>
          </a:prstGeom>
        </p:spPr>
        <p:txBody>
          <a:bodyPr wrap="square">
            <a:spAutoFit/>
          </a:bodyPr>
          <a:lstStyle/>
          <a:p>
            <a:r>
              <a:rPr lang="en-US" sz="2400" dirty="0">
                <a:solidFill>
                  <a:schemeClr val="bg1"/>
                </a:solidFill>
                <a:latin typeface="Calibri" panose="020F0502020204030204" pitchFamily="34" charset="0"/>
              </a:rPr>
              <a:t>“There was nothing about [Jesus] to cause people to single him out.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In appearance he was like men; and so it is expressed here by the prophet that he had no form or comeliness, that is, he was not so distinctive, so different from others that people would recognize him as the Son of God.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He appeared as a mortal man.”</a:t>
            </a:r>
          </a:p>
          <a:p>
            <a:r>
              <a:rPr lang="en-US" sz="1600" dirty="0">
                <a:solidFill>
                  <a:schemeClr val="bg1"/>
                </a:solidFill>
                <a:latin typeface="Calibri" panose="020F0502020204030204" pitchFamily="34" charset="0"/>
              </a:rPr>
              <a:t>(2)</a:t>
            </a:r>
          </a:p>
        </p:txBody>
      </p:sp>
      <p:pic>
        <p:nvPicPr>
          <p:cNvPr id="4098" name="Picture 2" descr="http://wp.production.patheos.com/blogs/soulandcity/files/2015/12/joseph-fielding-smi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8571" y="2062681"/>
            <a:ext cx="2643556" cy="3070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646331"/>
          </a:xfrm>
          <a:prstGeom prst="rect">
            <a:avLst/>
          </a:prstGeom>
          <a:noFill/>
        </p:spPr>
        <p:txBody>
          <a:bodyPr wrap="square" rtlCol="0">
            <a:spAutoFit/>
          </a:bodyPr>
          <a:lstStyle/>
          <a:p>
            <a:pPr algn="ctr"/>
            <a:r>
              <a:rPr lang="en-US" sz="3600" dirty="0">
                <a:solidFill>
                  <a:schemeClr val="bg1"/>
                </a:solidFill>
                <a:latin typeface="Calibri" panose="020F0502020204030204" pitchFamily="34" charset="0"/>
              </a:rPr>
              <a:t>What Kind of Messiah Was Expected Among Israel?</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53:2</a:t>
            </a:r>
          </a:p>
        </p:txBody>
      </p:sp>
      <p:sp>
        <p:nvSpPr>
          <p:cNvPr id="3" name="Rectangle 2"/>
          <p:cNvSpPr/>
          <p:nvPr/>
        </p:nvSpPr>
        <p:spPr>
          <a:xfrm>
            <a:off x="5088990" y="4262278"/>
            <a:ext cx="6667500" cy="1477328"/>
          </a:xfrm>
          <a:prstGeom prst="rect">
            <a:avLst/>
          </a:prstGeom>
        </p:spPr>
        <p:txBody>
          <a:bodyPr wrap="square">
            <a:spAutoFit/>
          </a:bodyPr>
          <a:lstStyle/>
          <a:p>
            <a:r>
              <a:rPr lang="en-US" dirty="0">
                <a:solidFill>
                  <a:schemeClr val="bg1"/>
                </a:solidFill>
                <a:latin typeface="Calibri" panose="020F0502020204030204" pitchFamily="34" charset="0"/>
              </a:rPr>
              <a:t>“The Savior’s humble birth and simple life are what led many to ignore or deny His divine identity. Those who were expecting a great and glorious king completely overlooked the physical Son of God, who appeared as the inconspicuous son, [growing up as the son of a carpenter]”</a:t>
            </a:r>
            <a:r>
              <a:rPr lang="en-US" sz="1600" b="0" i="0" dirty="0">
                <a:solidFill>
                  <a:schemeClr val="bg1"/>
                </a:solidFill>
                <a:effectLst/>
                <a:latin typeface="Calibri" panose="020F0502020204030204" pitchFamily="34" charset="0"/>
              </a:rPr>
              <a:t>(1)</a:t>
            </a:r>
            <a:endParaRPr lang="en-US" sz="1600" dirty="0">
              <a:solidFill>
                <a:schemeClr val="bg1"/>
              </a:solidFill>
              <a:latin typeface="Calibri" panose="020F0502020204030204" pitchFamily="34" charset="0"/>
            </a:endParaRPr>
          </a:p>
        </p:txBody>
      </p:sp>
      <p:grpSp>
        <p:nvGrpSpPr>
          <p:cNvPr id="4" name="Group 3"/>
          <p:cNvGrpSpPr/>
          <p:nvPr/>
        </p:nvGrpSpPr>
        <p:grpSpPr>
          <a:xfrm>
            <a:off x="294409" y="1005152"/>
            <a:ext cx="6096000" cy="3857291"/>
            <a:chOff x="294409" y="1005152"/>
            <a:chExt cx="6096000" cy="3857291"/>
          </a:xfrm>
        </p:grpSpPr>
        <p:sp>
          <p:nvSpPr>
            <p:cNvPr id="2" name="Rectangle 1"/>
            <p:cNvSpPr/>
            <p:nvPr/>
          </p:nvSpPr>
          <p:spPr>
            <a:xfrm>
              <a:off x="294409" y="1005152"/>
              <a:ext cx="6096000" cy="830997"/>
            </a:xfrm>
            <a:prstGeom prst="rect">
              <a:avLst/>
            </a:prstGeom>
          </p:spPr>
          <p:txBody>
            <a:bodyPr>
              <a:spAutoFit/>
            </a:bodyPr>
            <a:lstStyle/>
            <a:p>
              <a:r>
                <a:rPr lang="en-US" sz="2400" dirty="0">
                  <a:solidFill>
                    <a:schemeClr val="bg1"/>
                  </a:solidFill>
                  <a:latin typeface="Calibri" panose="020F0502020204030204" pitchFamily="34" charset="0"/>
                </a:rPr>
                <a:t>A Messiah who would deliver them from all of their enemies including Rome</a:t>
              </a:r>
            </a:p>
          </p:txBody>
        </p:sp>
        <p:pic>
          <p:nvPicPr>
            <p:cNvPr id="3074" name="Picture 2" descr="https://encrypted-tbn2.gstatic.com/images?q=tbn:ANd9GcSFHWK-cUZnMF01QHEdTY0EgzgHFojJcDHQLDKBoJ_OCfkf5pNe0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745" y="2154059"/>
              <a:ext cx="3791736" cy="2708384"/>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descr="http://shamelesspopery.com/media/2011/11/jesus-christ-king-02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818" y="1024314"/>
            <a:ext cx="3418187" cy="256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500"/>
                                        <p:tgtEl>
                                          <p:spTgt spid="307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53:3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“Esteem Him Not”</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(7)</a:t>
            </a:r>
          </a:p>
        </p:txBody>
      </p:sp>
      <p:sp>
        <p:nvSpPr>
          <p:cNvPr id="6" name="Rectangle 5"/>
          <p:cNvSpPr/>
          <p:nvPr/>
        </p:nvSpPr>
        <p:spPr>
          <a:xfrm>
            <a:off x="555279" y="1569300"/>
            <a:ext cx="6096000" cy="1631216"/>
          </a:xfrm>
          <a:prstGeom prst="rect">
            <a:avLst/>
          </a:prstGeom>
        </p:spPr>
        <p:txBody>
          <a:bodyPr>
            <a:spAutoFit/>
          </a:bodyPr>
          <a:lstStyle/>
          <a:p>
            <a:r>
              <a:rPr lang="en-US" sz="2000" dirty="0">
                <a:solidFill>
                  <a:schemeClr val="bg1"/>
                </a:solidFill>
                <a:latin typeface="Calibri" panose="020F0502020204030204" pitchFamily="34" charset="0"/>
              </a:rPr>
              <a:t>Despised/Rejected—They knew the mortal Messiah would be largely rejected.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He was excommunicated by the people of Nazareth</a:t>
            </a:r>
          </a:p>
          <a:p>
            <a:r>
              <a:rPr lang="en-US" sz="2000" dirty="0">
                <a:solidFill>
                  <a:schemeClr val="bg1"/>
                </a:solidFill>
                <a:latin typeface="Calibri" panose="020F0502020204030204" pitchFamily="34" charset="0"/>
              </a:rPr>
              <a:t> </a:t>
            </a:r>
          </a:p>
        </p:txBody>
      </p:sp>
      <p:sp>
        <p:nvSpPr>
          <p:cNvPr id="12" name="Rectangle 11"/>
          <p:cNvSpPr/>
          <p:nvPr/>
        </p:nvSpPr>
        <p:spPr>
          <a:xfrm>
            <a:off x="6944405" y="4163942"/>
            <a:ext cx="3375433" cy="1631216"/>
          </a:xfrm>
          <a:prstGeom prst="rect">
            <a:avLst/>
          </a:prstGeom>
        </p:spPr>
        <p:txBody>
          <a:bodyPr wrap="square">
            <a:spAutoFit/>
          </a:bodyPr>
          <a:lstStyle/>
          <a:p>
            <a:r>
              <a:rPr lang="en-US" sz="2000" dirty="0">
                <a:solidFill>
                  <a:schemeClr val="bg1"/>
                </a:solidFill>
                <a:latin typeface="Calibri" panose="020F0502020204030204" pitchFamily="34" charset="0"/>
              </a:rPr>
              <a:t>“We hid our faces from him”</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A reaction of coming face to face with a leper—shunning in disgust and fear</a:t>
            </a:r>
          </a:p>
        </p:txBody>
      </p:sp>
      <p:pic>
        <p:nvPicPr>
          <p:cNvPr id="5122" name="Picture 2" descr="http://www.soulshepherding.org/wp-content/uploads/2013/03/Jesus-on-cross-light-of-heaven-shin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864" y="3195309"/>
            <a:ext cx="4565273" cy="304202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wbc.co.uk/Marks%20Gospel/lep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910" y="1037120"/>
            <a:ext cx="22098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10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animEffect transition="in" filter="fade">
                                      <p:cBhvr>
                                        <p:cTn id="15" dur="500"/>
                                        <p:tgtEl>
                                          <p:spTgt spid="51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53:3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His Experience On This Earth</a:t>
            </a:r>
          </a:p>
        </p:txBody>
      </p:sp>
      <p:sp>
        <p:nvSpPr>
          <p:cNvPr id="6" name="Rectangle 5"/>
          <p:cNvSpPr/>
          <p:nvPr/>
        </p:nvSpPr>
        <p:spPr>
          <a:xfrm>
            <a:off x="2967664" y="1407002"/>
            <a:ext cx="2863999" cy="4708981"/>
          </a:xfrm>
          <a:prstGeom prst="rect">
            <a:avLst/>
          </a:prstGeom>
        </p:spPr>
        <p:txBody>
          <a:bodyPr wrap="square">
            <a:spAutoFit/>
          </a:bodyPr>
          <a:lstStyle/>
          <a:p>
            <a:r>
              <a:rPr lang="en-US" sz="2000" dirty="0">
                <a:solidFill>
                  <a:schemeClr val="bg1"/>
                </a:solidFill>
                <a:latin typeface="Calibri" panose="020F0502020204030204" pitchFamily="34" charset="0"/>
              </a:rPr>
              <a:t>Ridiculed</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Spat upon</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Had a crown of thorns place on His head</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Stripped</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Whipped and beaten</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Nailed to a cross</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Betrayal</a:t>
            </a:r>
          </a:p>
          <a:p>
            <a:r>
              <a:rPr lang="en-US" sz="2000" dirty="0">
                <a:solidFill>
                  <a:schemeClr val="bg1"/>
                </a:solidFill>
                <a:latin typeface="Calibri" panose="020F0502020204030204" pitchFamily="34" charset="0"/>
              </a:rPr>
              <a:t> </a:t>
            </a:r>
          </a:p>
        </p:txBody>
      </p:sp>
      <p:pic>
        <p:nvPicPr>
          <p:cNvPr id="10" name="Picture 2" descr="File:Dirk van Baburen - Kroning met de doornenkroon.jpg">
            <a:hlinkClick r:id="rId3"/>
          </p:cNvPr>
          <p:cNvPicPr>
            <a:picLocks noChangeAspect="1" noChangeArrowheads="1"/>
          </p:cNvPicPr>
          <p:nvPr/>
        </p:nvPicPr>
        <p:blipFill>
          <a:blip r:embed="rId4" cstate="print"/>
          <a:srcRect/>
          <a:stretch>
            <a:fillRect/>
          </a:stretch>
        </p:blipFill>
        <p:spPr bwMode="auto">
          <a:xfrm>
            <a:off x="8539282" y="840395"/>
            <a:ext cx="2779509" cy="2203045"/>
          </a:xfrm>
          <a:prstGeom prst="rect">
            <a:avLst/>
          </a:prstGeom>
          <a:noFill/>
        </p:spPr>
      </p:pic>
      <p:pic>
        <p:nvPicPr>
          <p:cNvPr id="6146" name="Picture 2" descr="http://www.blgwd.com/iyohi/LifeandJourneysofJesusChrist/a/129f.gif"/>
          <p:cNvPicPr>
            <a:picLocks noChangeAspect="1" noChangeArrowheads="1"/>
          </p:cNvPicPr>
          <p:nvPr/>
        </p:nvPicPr>
        <p:blipFill rotWithShape="1">
          <a:blip r:embed="rId5">
            <a:extLst>
              <a:ext uri="{28A0092B-C50C-407E-A947-70E740481C1C}">
                <a14:useLocalDpi xmlns:a14="http://schemas.microsoft.com/office/drawing/2010/main" val="0"/>
              </a:ext>
            </a:extLst>
          </a:blip>
          <a:srcRect r="5131" b="11528"/>
          <a:stretch/>
        </p:blipFill>
        <p:spPr bwMode="auto">
          <a:xfrm>
            <a:off x="6268922" y="1041155"/>
            <a:ext cx="1828606" cy="164031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emfi.org/library/Biographies/Judas/images/m-captur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05213" y="2878483"/>
            <a:ext cx="2235815" cy="162376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imgc.allpostersimages.com/images/P-473-488-90/70/7082/2H5V100Z/posters/paris-france-sculpture-in-saint-roch-church-jesus-whippe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1916" y="5005182"/>
            <a:ext cx="2400199" cy="159844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www.lds.org/bc/content/shared/content/images/gospel-library/manual/34188/p-036-1.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924" y="2431596"/>
            <a:ext cx="2409825" cy="378142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ttp://blog.lifeassuranceministries.org/wp-content/uploads/2012/04/crucifixion-Jesus-e1333847918855.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3644" t="11914" r="17655" b="39346"/>
          <a:stretch/>
        </p:blipFill>
        <p:spPr bwMode="auto">
          <a:xfrm>
            <a:off x="9432622" y="3132864"/>
            <a:ext cx="1394233" cy="1539089"/>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5585397" y="4145807"/>
            <a:ext cx="3505068" cy="2501531"/>
            <a:chOff x="228600" y="381000"/>
            <a:chExt cx="3505068" cy="2501531"/>
          </a:xfrm>
        </p:grpSpPr>
        <p:grpSp>
          <p:nvGrpSpPr>
            <p:cNvPr id="18" name="Group 17"/>
            <p:cNvGrpSpPr/>
            <p:nvPr/>
          </p:nvGrpSpPr>
          <p:grpSpPr>
            <a:xfrm>
              <a:off x="228600" y="381000"/>
              <a:ext cx="3505068" cy="2501531"/>
              <a:chOff x="534986" y="381000"/>
              <a:chExt cx="2637111" cy="2501531"/>
            </a:xfrm>
          </p:grpSpPr>
          <p:sp>
            <p:nvSpPr>
              <p:cNvPr id="20" name="Rectangle 19"/>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1" name="Group 20"/>
              <p:cNvGrpSpPr/>
              <p:nvPr/>
            </p:nvGrpSpPr>
            <p:grpSpPr>
              <a:xfrm>
                <a:off x="534986" y="384805"/>
                <a:ext cx="457200" cy="2497726"/>
                <a:chOff x="533400" y="381000"/>
                <a:chExt cx="457200" cy="2497726"/>
              </a:xfrm>
            </p:grpSpPr>
            <p:sp>
              <p:nvSpPr>
                <p:cNvPr id="27" name="Oval 26"/>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Rounded Rectangle 27"/>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Oval 28"/>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Oval 29"/>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2" name="Group 21"/>
              <p:cNvGrpSpPr/>
              <p:nvPr/>
            </p:nvGrpSpPr>
            <p:grpSpPr>
              <a:xfrm>
                <a:off x="2714897" y="381000"/>
                <a:ext cx="457200" cy="2497726"/>
                <a:chOff x="2714897" y="457200"/>
                <a:chExt cx="457200" cy="2497726"/>
              </a:xfrm>
            </p:grpSpPr>
            <p:sp>
              <p:nvSpPr>
                <p:cNvPr id="23" name="Oval 22"/>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4" name="Rounded Rectangle 23"/>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24"/>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9" name="Rectangle 18"/>
            <p:cNvSpPr/>
            <p:nvPr/>
          </p:nvSpPr>
          <p:spPr>
            <a:xfrm>
              <a:off x="833543" y="1045525"/>
              <a:ext cx="2293346" cy="1323439"/>
            </a:xfrm>
            <a:prstGeom prst="rect">
              <a:avLst/>
            </a:prstGeom>
          </p:spPr>
          <p:txBody>
            <a:bodyPr wrap="square">
              <a:spAutoFit/>
            </a:bodyPr>
            <a:lstStyle/>
            <a:p>
              <a:pPr algn="ctr"/>
              <a:r>
                <a:rPr lang="en-US" sz="1600" b="1" dirty="0">
                  <a:latin typeface="Calibri" panose="020F0502020204030204" pitchFamily="34" charset="0"/>
                </a:rPr>
                <a:t>Jesus Christ suffered for the transgressions and iniquities of all so that we can be forgiven and healed</a:t>
              </a:r>
              <a:endParaRPr lang="en-US" sz="1600" i="1" dirty="0">
                <a:latin typeface="Calibri" panose="020F0502020204030204" pitchFamily="34" charset="0"/>
              </a:endParaRPr>
            </a:p>
          </p:txBody>
        </p:sp>
      </p:grpSp>
    </p:spTree>
    <p:extLst>
      <p:ext uri="{BB962C8B-B14F-4D97-AF65-F5344CB8AC3E}">
        <p14:creationId xmlns:p14="http://schemas.microsoft.com/office/powerpoint/2010/main" val="337378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par>
                                <p:cTn id="8" presetID="10" presetClass="entr" presetSubtype="0" fill="hold" nodeType="withEffect">
                                  <p:stCondLst>
                                    <p:cond delay="0"/>
                                  </p:stCondLst>
                                  <p:childTnLst>
                                    <p:set>
                                      <p:cBhvr>
                                        <p:cTn id="9" dur="1" fill="hold">
                                          <p:stCondLst>
                                            <p:cond delay="0"/>
                                          </p:stCondLst>
                                        </p:cTn>
                                        <p:tgtEl>
                                          <p:spTgt spid="6148"/>
                                        </p:tgtEl>
                                        <p:attrNameLst>
                                          <p:attrName>style.visibility</p:attrName>
                                        </p:attrNameLst>
                                      </p:cBhvr>
                                      <p:to>
                                        <p:strVal val="visible"/>
                                      </p:to>
                                    </p:set>
                                    <p:animEffect transition="in" filter="fade">
                                      <p:cBhvr>
                                        <p:cTn id="10" dur="500"/>
                                        <p:tgtEl>
                                          <p:spTgt spid="6148"/>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6156"/>
                                        </p:tgtEl>
                                        <p:attrNameLst>
                                          <p:attrName>style.visibility</p:attrName>
                                        </p:attrNameLst>
                                      </p:cBhvr>
                                      <p:to>
                                        <p:strVal val="visible"/>
                                      </p:to>
                                    </p:set>
                                    <p:animEffect transition="in" filter="fade">
                                      <p:cBhvr>
                                        <p:cTn id="16" dur="500"/>
                                        <p:tgtEl>
                                          <p:spTgt spid="6156"/>
                                        </p:tgtEl>
                                      </p:cBhvr>
                                    </p:animEffect>
                                  </p:childTnLst>
                                </p:cTn>
                              </p:par>
                              <p:par>
                                <p:cTn id="17" presetID="10" presetClass="entr" presetSubtype="0" fill="hold" nodeType="withEffect">
                                  <p:stCondLst>
                                    <p:cond delay="0"/>
                                  </p:stCondLst>
                                  <p:childTnLst>
                                    <p:set>
                                      <p:cBhvr>
                                        <p:cTn id="18" dur="1" fill="hold">
                                          <p:stCondLst>
                                            <p:cond delay="0"/>
                                          </p:stCondLst>
                                        </p:cTn>
                                        <p:tgtEl>
                                          <p:spTgt spid="6150"/>
                                        </p:tgtEl>
                                        <p:attrNameLst>
                                          <p:attrName>style.visibility</p:attrName>
                                        </p:attrNameLst>
                                      </p:cBhvr>
                                      <p:to>
                                        <p:strVal val="visible"/>
                                      </p:to>
                                    </p:set>
                                    <p:animEffect transition="in" filter="fade">
                                      <p:cBhvr>
                                        <p:cTn id="19" dur="500"/>
                                        <p:tgtEl>
                                          <p:spTgt spid="615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out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53:4</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p>
        </p:txBody>
      </p:sp>
      <p:sp>
        <p:nvSpPr>
          <p:cNvPr id="6" name="Rectangle 5"/>
          <p:cNvSpPr/>
          <p:nvPr/>
        </p:nvSpPr>
        <p:spPr>
          <a:xfrm>
            <a:off x="367434" y="218465"/>
            <a:ext cx="6551269" cy="954107"/>
          </a:xfrm>
          <a:prstGeom prst="rect">
            <a:avLst/>
          </a:prstGeom>
        </p:spPr>
        <p:txBody>
          <a:bodyPr wrap="square">
            <a:spAutoFit/>
          </a:bodyPr>
          <a:lstStyle/>
          <a:p>
            <a:r>
              <a:rPr lang="en-US" sz="2800" dirty="0">
                <a:solidFill>
                  <a:schemeClr val="bg1"/>
                </a:solidFill>
                <a:latin typeface="Calibri" panose="020F0502020204030204" pitchFamily="34" charset="0"/>
              </a:rPr>
              <a:t>In Gethsemane he took upon himself our griefs and sorrows as well as our sins</a:t>
            </a:r>
          </a:p>
        </p:txBody>
      </p:sp>
      <p:pic>
        <p:nvPicPr>
          <p:cNvPr id="7170" name="Picture 2" descr="http://2.bp.blogspot.com/-YydWO5Q2Vxo/T5KQK06yM3I/AAAAAAAABoI/32eUcga1akw/s1600/Jesus+in+Gethsemane.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8052" y="1430192"/>
            <a:ext cx="4259627" cy="28027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48460" y="4717778"/>
            <a:ext cx="6096000" cy="1477328"/>
          </a:xfrm>
          <a:prstGeom prst="rect">
            <a:avLst/>
          </a:prstGeom>
        </p:spPr>
        <p:txBody>
          <a:bodyPr>
            <a:spAutoFit/>
          </a:bodyPr>
          <a:lstStyle/>
          <a:p>
            <a:r>
              <a:rPr lang="en-US" dirty="0">
                <a:solidFill>
                  <a:schemeClr val="bg1"/>
                </a:solidFill>
                <a:latin typeface="Calibri" panose="020F0502020204030204" pitchFamily="34" charset="0"/>
              </a:rPr>
              <a:t>Smitten of God/afflicted—Anciently it was believed if a person suffered it was because they were being punished by God. They believed Jesus was being punished for sin.</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Ironically, they are correct…</a:t>
            </a:r>
          </a:p>
        </p:txBody>
      </p:sp>
      <p:sp>
        <p:nvSpPr>
          <p:cNvPr id="4" name="Rectangle 3"/>
          <p:cNvSpPr/>
          <p:nvPr/>
        </p:nvSpPr>
        <p:spPr>
          <a:xfrm>
            <a:off x="4209660" y="5687797"/>
            <a:ext cx="7313857" cy="1200329"/>
          </a:xfrm>
          <a:prstGeom prst="rect">
            <a:avLst/>
          </a:prstGeom>
        </p:spPr>
        <p:txBody>
          <a:bodyPr wrap="square">
            <a:spAutoFit/>
          </a:bodyPr>
          <a:lstStyle/>
          <a:p>
            <a:pPr algn="ctr"/>
            <a:r>
              <a:rPr lang="en-US" sz="3600" b="1" dirty="0">
                <a:solidFill>
                  <a:srgbClr val="FF0000"/>
                </a:solidFill>
                <a:latin typeface="Calibri" panose="020F0502020204030204" pitchFamily="34" charset="0"/>
              </a:rPr>
              <a:t>But whose sin caused him to suffer?</a:t>
            </a:r>
          </a:p>
          <a:p>
            <a:pPr algn="ctr"/>
            <a:r>
              <a:rPr lang="en-US" sz="3600" b="1" dirty="0">
                <a:solidFill>
                  <a:srgbClr val="00B0F0"/>
                </a:solidFill>
                <a:latin typeface="Calibri" panose="020F0502020204030204" pitchFamily="34" charset="0"/>
              </a:rPr>
              <a:t>All of ours</a:t>
            </a:r>
          </a:p>
        </p:txBody>
      </p:sp>
      <p:sp>
        <p:nvSpPr>
          <p:cNvPr id="5" name="Rectangle 4"/>
          <p:cNvSpPr/>
          <p:nvPr/>
        </p:nvSpPr>
        <p:spPr>
          <a:xfrm>
            <a:off x="1492052" y="1355560"/>
            <a:ext cx="6096000" cy="3139321"/>
          </a:xfrm>
          <a:prstGeom prst="rect">
            <a:avLst/>
          </a:prstGeom>
        </p:spPr>
        <p:txBody>
          <a:bodyPr>
            <a:spAutoFit/>
          </a:bodyPr>
          <a:lstStyle/>
          <a:p>
            <a:r>
              <a:rPr lang="en-US" i="1" dirty="0">
                <a:solidFill>
                  <a:srgbClr val="FFFF00"/>
                </a:solidFill>
                <a:latin typeface="Calibri" panose="020F0502020204030204" pitchFamily="34" charset="0"/>
                <a:ea typeface="Calibri" panose="020F0502020204030204" pitchFamily="34" charset="0"/>
                <a:cs typeface="Calibri" panose="020F0502020204030204" pitchFamily="34" charset="0"/>
              </a:rPr>
              <a:t>And he shall go forth, suffering pains and afflictions and temptations of every kind; and this that the word might be fulfilled which saith he will take upon him the pains and the sicknesses of his people. </a:t>
            </a:r>
          </a:p>
          <a:p>
            <a:endParaRPr lang="en-US"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i="1" dirty="0">
                <a:solidFill>
                  <a:srgbClr val="FFFF00"/>
                </a:solidFill>
                <a:latin typeface="Calibri" panose="020F0502020204030204" pitchFamily="34" charset="0"/>
                <a:ea typeface="Calibri" panose="020F0502020204030204" pitchFamily="34" charset="0"/>
                <a:cs typeface="Calibri" panose="020F0502020204030204" pitchFamily="34" charset="0"/>
              </a:rPr>
              <a:t>And he will take upon him death, that he may loose the bands of death which bind his people; and he will take upon him their infirmities, that his bowels may be filled with mercy, according to the flesh, that he may know according to the flesh how to succor his people according to their infirmities.</a:t>
            </a:r>
          </a:p>
          <a:p>
            <a:r>
              <a:rPr lang="en-US" i="1" dirty="0">
                <a:solidFill>
                  <a:srgbClr val="FFFF00"/>
                </a:solidFill>
                <a:latin typeface="Calibri" panose="020F0502020204030204" pitchFamily="34" charset="0"/>
                <a:ea typeface="Calibri" panose="020F0502020204030204" pitchFamily="34" charset="0"/>
                <a:cs typeface="Calibri" panose="020F0502020204030204" pitchFamily="34" charset="0"/>
              </a:rPr>
              <a:t>Alma 7:11-12</a:t>
            </a:r>
          </a:p>
        </p:txBody>
      </p:sp>
      <p:sp>
        <p:nvSpPr>
          <p:cNvPr id="2" name="Rectangle 1">
            <a:extLst>
              <a:ext uri="{FF2B5EF4-FFF2-40B4-BE49-F238E27FC236}">
                <a16:creationId xmlns:a16="http://schemas.microsoft.com/office/drawing/2014/main" id="{24BDEB3D-BAB0-7541-C6E3-63689448BF68}"/>
              </a:ext>
            </a:extLst>
          </p:cNvPr>
          <p:cNvSpPr/>
          <p:nvPr/>
        </p:nvSpPr>
        <p:spPr>
          <a:xfrm>
            <a:off x="4722471" y="35477"/>
            <a:ext cx="6801046"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To Succor</a:t>
            </a:r>
          </a:p>
        </p:txBody>
      </p:sp>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1000"/>
                                        <p:tgtEl>
                                          <p:spTgt spid="4">
                                            <p:txEl>
                                              <p:pRg st="1" end="1"/>
                                            </p:txEl>
                                          </p:spTgt>
                                        </p:tgtEl>
                                      </p:cBhvr>
                                    </p:animEffect>
                                    <p:anim calcmode="lin" valueType="num">
                                      <p:cBhvr>
                                        <p:cTn id="2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5"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TotalTime>
  <Words>2902</Words>
  <Application>Microsoft Office PowerPoint</Application>
  <PresentationFormat>Widescreen</PresentationFormat>
  <Paragraphs>213</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Arial</vt:lpstr>
      <vt:lpstr>Colonna MT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55</cp:revision>
  <dcterms:created xsi:type="dcterms:W3CDTF">2016-03-10T16:23:45Z</dcterms:created>
  <dcterms:modified xsi:type="dcterms:W3CDTF">2025-12-11T16:44:39Z</dcterms:modified>
</cp:coreProperties>
</file>