
<file path=[Content_Types].xml><?xml version="1.0" encoding="utf-8"?>
<Types xmlns="http://schemas.openxmlformats.org/package/2006/content-types">
  <Default Extension="fntdata" ContentType="application/x-fontdata"/>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7" r:id="rId2"/>
    <p:sldId id="259" r:id="rId3"/>
    <p:sldId id="260" r:id="rId4"/>
    <p:sldId id="261" r:id="rId5"/>
    <p:sldId id="263" r:id="rId6"/>
    <p:sldId id="264" r:id="rId7"/>
    <p:sldId id="265" r:id="rId8"/>
    <p:sldId id="266" r:id="rId9"/>
    <p:sldId id="267" r:id="rId10"/>
    <p:sldId id="268" r:id="rId11"/>
    <p:sldId id="270" r:id="rId12"/>
    <p:sldId id="269" r:id="rId13"/>
    <p:sldId id="271" r:id="rId14"/>
    <p:sldId id="272" r:id="rId15"/>
    <p:sldId id="273" r:id="rId16"/>
    <p:sldId id="274" r:id="rId17"/>
    <p:sldId id="275" r:id="rId18"/>
    <p:sldId id="276" r:id="rId19"/>
    <p:sldId id="277" r:id="rId20"/>
    <p:sldId id="278" r:id="rId21"/>
    <p:sldId id="279" r:id="rId22"/>
    <p:sldId id="280" r:id="rId23"/>
    <p:sldId id="281" r:id="rId24"/>
    <p:sldId id="282" r:id="rId25"/>
    <p:sldId id="287" r:id="rId26"/>
    <p:sldId id="284" r:id="rId27"/>
    <p:sldId id="285" r:id="rId28"/>
    <p:sldId id="286" r:id="rId29"/>
    <p:sldId id="258" r:id="rId30"/>
    <p:sldId id="262" r:id="rId31"/>
    <p:sldId id="289" r:id="rId32"/>
    <p:sldId id="283" r:id="rId33"/>
  </p:sldIdLst>
  <p:sldSz cx="12192000" cy="6858000"/>
  <p:notesSz cx="6858000" cy="9144000"/>
  <p:embeddedFontLst>
    <p:embeddedFont>
      <p:font typeface="Abadi" panose="020B0604020202020204" charset="0"/>
      <p:regular r:id="rId34"/>
    </p:embeddedFont>
    <p:embeddedFont>
      <p:font typeface="Palatino" panose="020B0604020202020204"/>
      <p:regular r:id="rId35"/>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028" autoAdjust="0"/>
    <p:restoredTop sz="94660"/>
  </p:normalViewPr>
  <p:slideViewPr>
    <p:cSldViewPr snapToGrid="0">
      <p:cViewPr varScale="1">
        <p:scale>
          <a:sx n="54" d="100"/>
          <a:sy n="54" d="100"/>
        </p:scale>
        <p:origin x="996" y="26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font" Target="fonts/font1.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font" Target="fonts/font2.fntdata"/><Relationship Id="rId8" Type="http://schemas.openxmlformats.org/officeDocument/2006/relationships/slide" Target="slides/slide7.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5B45C6FD-C53B-4EC7-B38C-8F96CE971537}" type="datetimeFigureOut">
              <a:rPr lang="en-US" smtClean="0"/>
              <a:t>12/16/2025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860CA83-0108-4B9F-BC8E-7A648C9C7ADC}" type="slidenum">
              <a:rPr lang="en-US" smtClean="0"/>
              <a:t>‹#›</a:t>
            </a:fld>
            <a:endParaRPr lang="en-US"/>
          </a:p>
        </p:txBody>
      </p:sp>
    </p:spTree>
    <p:extLst>
      <p:ext uri="{BB962C8B-B14F-4D97-AF65-F5344CB8AC3E}">
        <p14:creationId xmlns:p14="http://schemas.microsoft.com/office/powerpoint/2010/main" val="27512308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45C6FD-C53B-4EC7-B38C-8F96CE971537}" type="datetimeFigureOut">
              <a:rPr lang="en-US" smtClean="0"/>
              <a:t>12/16/2025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860CA83-0108-4B9F-BC8E-7A648C9C7ADC}" type="slidenum">
              <a:rPr lang="en-US" smtClean="0"/>
              <a:t>‹#›</a:t>
            </a:fld>
            <a:endParaRPr lang="en-US"/>
          </a:p>
        </p:txBody>
      </p:sp>
    </p:spTree>
    <p:extLst>
      <p:ext uri="{BB962C8B-B14F-4D97-AF65-F5344CB8AC3E}">
        <p14:creationId xmlns:p14="http://schemas.microsoft.com/office/powerpoint/2010/main" val="15517778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45C6FD-C53B-4EC7-B38C-8F96CE971537}" type="datetimeFigureOut">
              <a:rPr lang="en-US" smtClean="0"/>
              <a:t>12/16/2025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860CA83-0108-4B9F-BC8E-7A648C9C7ADC}" type="slidenum">
              <a:rPr lang="en-US" smtClean="0"/>
              <a:t>‹#›</a:t>
            </a:fld>
            <a:endParaRPr lang="en-US"/>
          </a:p>
        </p:txBody>
      </p:sp>
    </p:spTree>
    <p:extLst>
      <p:ext uri="{BB962C8B-B14F-4D97-AF65-F5344CB8AC3E}">
        <p14:creationId xmlns:p14="http://schemas.microsoft.com/office/powerpoint/2010/main" val="17744601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45C6FD-C53B-4EC7-B38C-8F96CE971537}" type="datetimeFigureOut">
              <a:rPr lang="en-US" smtClean="0"/>
              <a:t>12/16/2025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860CA83-0108-4B9F-BC8E-7A648C9C7ADC}" type="slidenum">
              <a:rPr lang="en-US" smtClean="0"/>
              <a:t>‹#›</a:t>
            </a:fld>
            <a:endParaRPr lang="en-US"/>
          </a:p>
        </p:txBody>
      </p:sp>
    </p:spTree>
    <p:extLst>
      <p:ext uri="{BB962C8B-B14F-4D97-AF65-F5344CB8AC3E}">
        <p14:creationId xmlns:p14="http://schemas.microsoft.com/office/powerpoint/2010/main" val="12168279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B45C6FD-C53B-4EC7-B38C-8F96CE971537}" type="datetimeFigureOut">
              <a:rPr lang="en-US" smtClean="0"/>
              <a:t>12/16/2025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860CA83-0108-4B9F-BC8E-7A648C9C7ADC}" type="slidenum">
              <a:rPr lang="en-US" smtClean="0"/>
              <a:t>‹#›</a:t>
            </a:fld>
            <a:endParaRPr lang="en-US"/>
          </a:p>
        </p:txBody>
      </p:sp>
    </p:spTree>
    <p:extLst>
      <p:ext uri="{BB962C8B-B14F-4D97-AF65-F5344CB8AC3E}">
        <p14:creationId xmlns:p14="http://schemas.microsoft.com/office/powerpoint/2010/main" val="3335655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B45C6FD-C53B-4EC7-B38C-8F96CE971537}" type="datetimeFigureOut">
              <a:rPr lang="en-US" smtClean="0"/>
              <a:t>12/16/2025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860CA83-0108-4B9F-BC8E-7A648C9C7ADC}" type="slidenum">
              <a:rPr lang="en-US" smtClean="0"/>
              <a:t>‹#›</a:t>
            </a:fld>
            <a:endParaRPr lang="en-US"/>
          </a:p>
        </p:txBody>
      </p:sp>
    </p:spTree>
    <p:extLst>
      <p:ext uri="{BB962C8B-B14F-4D97-AF65-F5344CB8AC3E}">
        <p14:creationId xmlns:p14="http://schemas.microsoft.com/office/powerpoint/2010/main" val="16942002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B45C6FD-C53B-4EC7-B38C-8F96CE971537}" type="datetimeFigureOut">
              <a:rPr lang="en-US" smtClean="0"/>
              <a:t>12/16/2025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860CA83-0108-4B9F-BC8E-7A648C9C7ADC}" type="slidenum">
              <a:rPr lang="en-US" smtClean="0"/>
              <a:t>‹#›</a:t>
            </a:fld>
            <a:endParaRPr lang="en-US"/>
          </a:p>
        </p:txBody>
      </p:sp>
    </p:spTree>
    <p:extLst>
      <p:ext uri="{BB962C8B-B14F-4D97-AF65-F5344CB8AC3E}">
        <p14:creationId xmlns:p14="http://schemas.microsoft.com/office/powerpoint/2010/main" val="23866597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B45C6FD-C53B-4EC7-B38C-8F96CE971537}" type="datetimeFigureOut">
              <a:rPr lang="en-US" smtClean="0"/>
              <a:t>12/16/2025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860CA83-0108-4B9F-BC8E-7A648C9C7ADC}" type="slidenum">
              <a:rPr lang="en-US" smtClean="0"/>
              <a:t>‹#›</a:t>
            </a:fld>
            <a:endParaRPr lang="en-US"/>
          </a:p>
        </p:txBody>
      </p:sp>
    </p:spTree>
    <p:extLst>
      <p:ext uri="{BB962C8B-B14F-4D97-AF65-F5344CB8AC3E}">
        <p14:creationId xmlns:p14="http://schemas.microsoft.com/office/powerpoint/2010/main" val="3020039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45C6FD-C53B-4EC7-B38C-8F96CE971537}" type="datetimeFigureOut">
              <a:rPr lang="en-US" smtClean="0"/>
              <a:t>12/16/2025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860CA83-0108-4B9F-BC8E-7A648C9C7ADC}" type="slidenum">
              <a:rPr lang="en-US" smtClean="0"/>
              <a:t>‹#›</a:t>
            </a:fld>
            <a:endParaRPr lang="en-US"/>
          </a:p>
        </p:txBody>
      </p:sp>
    </p:spTree>
    <p:extLst>
      <p:ext uri="{BB962C8B-B14F-4D97-AF65-F5344CB8AC3E}">
        <p14:creationId xmlns:p14="http://schemas.microsoft.com/office/powerpoint/2010/main" val="17429718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B45C6FD-C53B-4EC7-B38C-8F96CE971537}" type="datetimeFigureOut">
              <a:rPr lang="en-US" smtClean="0"/>
              <a:t>12/16/2025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860CA83-0108-4B9F-BC8E-7A648C9C7ADC}" type="slidenum">
              <a:rPr lang="en-US" smtClean="0"/>
              <a:t>‹#›</a:t>
            </a:fld>
            <a:endParaRPr lang="en-US"/>
          </a:p>
        </p:txBody>
      </p:sp>
    </p:spTree>
    <p:extLst>
      <p:ext uri="{BB962C8B-B14F-4D97-AF65-F5344CB8AC3E}">
        <p14:creationId xmlns:p14="http://schemas.microsoft.com/office/powerpoint/2010/main" val="10534537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B45C6FD-C53B-4EC7-B38C-8F96CE971537}" type="datetimeFigureOut">
              <a:rPr lang="en-US" smtClean="0"/>
              <a:t>12/16/2025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860CA83-0108-4B9F-BC8E-7A648C9C7ADC}" type="slidenum">
              <a:rPr lang="en-US" smtClean="0"/>
              <a:t>‹#›</a:t>
            </a:fld>
            <a:endParaRPr lang="en-US"/>
          </a:p>
        </p:txBody>
      </p:sp>
    </p:spTree>
    <p:extLst>
      <p:ext uri="{BB962C8B-B14F-4D97-AF65-F5344CB8AC3E}">
        <p14:creationId xmlns:p14="http://schemas.microsoft.com/office/powerpoint/2010/main" val="21109742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45C6FD-C53B-4EC7-B38C-8F96CE971537}" type="datetimeFigureOut">
              <a:rPr lang="en-US" smtClean="0"/>
              <a:t>12/16/2025</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860CA83-0108-4B9F-BC8E-7A648C9C7ADC}" type="slidenum">
              <a:rPr lang="en-US" smtClean="0"/>
              <a:t>‹#›</a:t>
            </a:fld>
            <a:endParaRPr lang="en-US"/>
          </a:p>
        </p:txBody>
      </p:sp>
    </p:spTree>
    <p:extLst>
      <p:ext uri="{BB962C8B-B14F-4D97-AF65-F5344CB8AC3E}">
        <p14:creationId xmlns:p14="http://schemas.microsoft.com/office/powerpoint/2010/main" val="96834256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30.gif"/><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2.jpg"/><Relationship Id="rId1" Type="http://schemas.openxmlformats.org/officeDocument/2006/relationships/slideLayout" Target="../slideLayouts/slideLayout7.xml"/><Relationship Id="rId4" Type="http://schemas.openxmlformats.org/officeDocument/2006/relationships/image" Target="../media/image32.jpeg"/></Relationships>
</file>

<file path=ppt/slides/_rels/slide12.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2.jpg"/><Relationship Id="rId1" Type="http://schemas.openxmlformats.org/officeDocument/2006/relationships/slideLayout" Target="../slideLayouts/slideLayout7.xml"/><Relationship Id="rId4" Type="http://schemas.openxmlformats.org/officeDocument/2006/relationships/image" Target="../media/image34.jpeg"/></Relationships>
</file>

<file path=ppt/slides/_rels/slide13.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2.jpg"/><Relationship Id="rId1" Type="http://schemas.openxmlformats.org/officeDocument/2006/relationships/slideLayout" Target="../slideLayouts/slideLayout7.xml"/><Relationship Id="rId4" Type="http://schemas.openxmlformats.org/officeDocument/2006/relationships/image" Target="../media/image36.jpeg"/></Relationships>
</file>

<file path=ppt/slides/_rels/slide14.xml.rels><?xml version="1.0" encoding="UTF-8" standalone="yes"?>
<Relationships xmlns="http://schemas.openxmlformats.org/package/2006/relationships"><Relationship Id="rId3" Type="http://schemas.openxmlformats.org/officeDocument/2006/relationships/image" Target="../media/image37.jpg"/><Relationship Id="rId2" Type="http://schemas.openxmlformats.org/officeDocument/2006/relationships/image" Target="../media/image2.jpg"/><Relationship Id="rId1" Type="http://schemas.openxmlformats.org/officeDocument/2006/relationships/slideLayout" Target="../slideLayouts/slideLayout7.xml"/><Relationship Id="rId4" Type="http://schemas.openxmlformats.org/officeDocument/2006/relationships/image" Target="../media/image38.jpeg"/></Relationships>
</file>

<file path=ppt/slides/_rels/slide15.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2.jpg"/><Relationship Id="rId1" Type="http://schemas.openxmlformats.org/officeDocument/2006/relationships/slideLayout" Target="../slideLayouts/slideLayout7.xml"/><Relationship Id="rId5" Type="http://schemas.openxmlformats.org/officeDocument/2006/relationships/image" Target="../media/image41.jpeg"/><Relationship Id="rId4" Type="http://schemas.openxmlformats.org/officeDocument/2006/relationships/image" Target="../media/image40.jpeg"/></Relationships>
</file>

<file path=ppt/slides/_rels/slide16.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image" Target="../media/image2.jpg"/><Relationship Id="rId1" Type="http://schemas.openxmlformats.org/officeDocument/2006/relationships/slideLayout" Target="../slideLayouts/slideLayout7.xml"/><Relationship Id="rId5" Type="http://schemas.openxmlformats.org/officeDocument/2006/relationships/image" Target="../media/image44.jpeg"/><Relationship Id="rId4" Type="http://schemas.openxmlformats.org/officeDocument/2006/relationships/image" Target="../media/image43.jpeg"/></Relationships>
</file>

<file path=ppt/slides/_rels/slide17.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2.jpg"/><Relationship Id="rId1" Type="http://schemas.openxmlformats.org/officeDocument/2006/relationships/slideLayout" Target="../slideLayouts/slideLayout7.xml"/><Relationship Id="rId4" Type="http://schemas.openxmlformats.org/officeDocument/2006/relationships/image" Target="../media/image46.gif"/></Relationships>
</file>

<file path=ppt/slides/_rels/slide18.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image" Target="../media/image2.jpg"/><Relationship Id="rId1" Type="http://schemas.openxmlformats.org/officeDocument/2006/relationships/slideLayout" Target="../slideLayouts/slideLayout7.xml"/><Relationship Id="rId4" Type="http://schemas.openxmlformats.org/officeDocument/2006/relationships/image" Target="../media/image48.jpeg"/></Relationships>
</file>

<file path=ppt/slides/_rels/slide19.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image" Target="../media/image2.jpg"/><Relationship Id="rId1" Type="http://schemas.openxmlformats.org/officeDocument/2006/relationships/slideLayout" Target="../slideLayouts/slideLayout7.xml"/><Relationship Id="rId4" Type="http://schemas.openxmlformats.org/officeDocument/2006/relationships/image" Target="../media/image50.jpeg"/></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g"/><Relationship Id="rId1" Type="http://schemas.openxmlformats.org/officeDocument/2006/relationships/slideLayout" Target="../slideLayouts/slideLayout7.xml"/><Relationship Id="rId4" Type="http://schemas.openxmlformats.org/officeDocument/2006/relationships/image" Target="../media/image4.jpeg"/></Relationships>
</file>

<file path=ppt/slides/_rels/slide20.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image" Target="../media/image2.jpg"/><Relationship Id="rId1" Type="http://schemas.openxmlformats.org/officeDocument/2006/relationships/slideLayout" Target="../slideLayouts/slideLayout7.xml"/><Relationship Id="rId6" Type="http://schemas.openxmlformats.org/officeDocument/2006/relationships/image" Target="../media/image54.jpeg"/><Relationship Id="rId5" Type="http://schemas.openxmlformats.org/officeDocument/2006/relationships/image" Target="../media/image53.jpeg"/><Relationship Id="rId4" Type="http://schemas.openxmlformats.org/officeDocument/2006/relationships/image" Target="../media/image52.jpeg"/></Relationships>
</file>

<file path=ppt/slides/_rels/slide21.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image" Target="../media/image2.jpg"/><Relationship Id="rId1" Type="http://schemas.openxmlformats.org/officeDocument/2006/relationships/slideLayout" Target="../slideLayouts/slideLayout7.xml"/><Relationship Id="rId4" Type="http://schemas.openxmlformats.org/officeDocument/2006/relationships/image" Target="../media/image56.jpeg"/></Relationships>
</file>

<file path=ppt/slides/_rels/slide22.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image" Target="../media/image2.jpg"/><Relationship Id="rId1" Type="http://schemas.openxmlformats.org/officeDocument/2006/relationships/slideLayout" Target="../slideLayouts/slideLayout7.xml"/><Relationship Id="rId4" Type="http://schemas.openxmlformats.org/officeDocument/2006/relationships/image" Target="../media/image58.jpeg"/></Relationships>
</file>

<file path=ppt/slides/_rels/slide23.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image" Target="../media/image2.jpg"/><Relationship Id="rId1" Type="http://schemas.openxmlformats.org/officeDocument/2006/relationships/slideLayout" Target="../slideLayouts/slideLayout7.xml"/><Relationship Id="rId4" Type="http://schemas.openxmlformats.org/officeDocument/2006/relationships/image" Target="../media/image60.jpeg"/></Relationships>
</file>

<file path=ppt/slides/_rels/slide24.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62.gif"/><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9.jpeg"/><Relationship Id="rId2" Type="http://schemas.openxmlformats.org/officeDocument/2006/relationships/image" Target="../media/image2.jpg"/><Relationship Id="rId1" Type="http://schemas.openxmlformats.org/officeDocument/2006/relationships/slideLayout" Target="../slideLayouts/slideLayout7.xml"/><Relationship Id="rId6" Type="http://schemas.openxmlformats.org/officeDocument/2006/relationships/image" Target="../media/image8.jpeg"/><Relationship Id="rId5" Type="http://schemas.openxmlformats.org/officeDocument/2006/relationships/image" Target="../media/image7.jpeg"/><Relationship Id="rId4" Type="http://schemas.openxmlformats.org/officeDocument/2006/relationships/image" Target="../media/image6.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hyperlink" Target="http://copper-scroll-project.com/the-copper-scroll-project-and-jeremiahs-deed/" TargetMode="Externa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2.jpg"/><Relationship Id="rId1" Type="http://schemas.openxmlformats.org/officeDocument/2006/relationships/slideLayout" Target="../slideLayouts/slideLayout7.xml"/><Relationship Id="rId6" Type="http://schemas.openxmlformats.org/officeDocument/2006/relationships/image" Target="../media/image13.jpeg"/><Relationship Id="rId5" Type="http://schemas.openxmlformats.org/officeDocument/2006/relationships/image" Target="../media/image12.jpeg"/><Relationship Id="rId4" Type="http://schemas.openxmlformats.org/officeDocument/2006/relationships/image" Target="../media/image11.png"/></Relationships>
</file>

<file path=ppt/slides/_rels/slide5.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2.jpg"/><Relationship Id="rId1" Type="http://schemas.openxmlformats.org/officeDocument/2006/relationships/slideLayout" Target="../slideLayouts/slideLayout7.xml"/><Relationship Id="rId4" Type="http://schemas.openxmlformats.org/officeDocument/2006/relationships/image" Target="../media/image15.jpeg"/></Relationships>
</file>

<file path=ppt/slides/_rels/slide6.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2.jpg"/><Relationship Id="rId1" Type="http://schemas.openxmlformats.org/officeDocument/2006/relationships/slideLayout" Target="../slideLayouts/slideLayout7.xml"/><Relationship Id="rId5" Type="http://schemas.openxmlformats.org/officeDocument/2006/relationships/image" Target="../media/image18.jpeg"/><Relationship Id="rId4" Type="http://schemas.openxmlformats.org/officeDocument/2006/relationships/image" Target="../media/image17.jpeg"/></Relationships>
</file>

<file path=ppt/slides/_rels/slide7.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2.jpg"/><Relationship Id="rId1" Type="http://schemas.openxmlformats.org/officeDocument/2006/relationships/slideLayout" Target="../slideLayouts/slideLayout7.xml"/><Relationship Id="rId5" Type="http://schemas.openxmlformats.org/officeDocument/2006/relationships/image" Target="../media/image21.jpeg"/><Relationship Id="rId4" Type="http://schemas.openxmlformats.org/officeDocument/2006/relationships/image" Target="../media/image20.jpeg"/></Relationships>
</file>

<file path=ppt/slides/_rels/slide8.xml.rels><?xml version="1.0" encoding="UTF-8" standalone="yes"?>
<Relationships xmlns="http://schemas.openxmlformats.org/package/2006/relationships"><Relationship Id="rId3" Type="http://schemas.openxmlformats.org/officeDocument/2006/relationships/image" Target="../media/image22.jpeg"/><Relationship Id="rId7" Type="http://schemas.openxmlformats.org/officeDocument/2006/relationships/image" Target="../media/image26.jpeg"/><Relationship Id="rId2" Type="http://schemas.openxmlformats.org/officeDocument/2006/relationships/image" Target="../media/image2.jpg"/><Relationship Id="rId1" Type="http://schemas.openxmlformats.org/officeDocument/2006/relationships/slideLayout" Target="../slideLayouts/slideLayout7.xml"/><Relationship Id="rId6" Type="http://schemas.openxmlformats.org/officeDocument/2006/relationships/image" Target="../media/image25.jpeg"/><Relationship Id="rId5" Type="http://schemas.openxmlformats.org/officeDocument/2006/relationships/image" Target="../media/image24.jpeg"/><Relationship Id="rId4" Type="http://schemas.openxmlformats.org/officeDocument/2006/relationships/image" Target="../media/image23.jpeg"/></Relationships>
</file>

<file path=ppt/slides/_rels/slide9.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jpg"/><Relationship Id="rId1" Type="http://schemas.openxmlformats.org/officeDocument/2006/relationships/slideLayout" Target="../slideLayouts/slideLayout7.xml"/><Relationship Id="rId5" Type="http://schemas.openxmlformats.org/officeDocument/2006/relationships/image" Target="../media/image29.jpeg"/><Relationship Id="rId4" Type="http://schemas.openxmlformats.org/officeDocument/2006/relationships/image" Target="../media/image28.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8B2322A-9D1C-41A9-84BE-6291B4DB9BC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6" name="TextBox 5"/>
          <p:cNvSpPr txBox="1"/>
          <p:nvPr/>
        </p:nvSpPr>
        <p:spPr>
          <a:xfrm>
            <a:off x="684727" y="1051705"/>
            <a:ext cx="10822546" cy="1538883"/>
          </a:xfrm>
          <a:prstGeom prst="rect">
            <a:avLst/>
          </a:prstGeom>
          <a:noFill/>
        </p:spPr>
        <p:txBody>
          <a:bodyPr wrap="square" rtlCol="0">
            <a:spAutoFit/>
          </a:bodyPr>
          <a:lstStyle/>
          <a:p>
            <a:pPr algn="ctr"/>
            <a:r>
              <a:rPr lang="en-US" sz="5400" dirty="0">
                <a:solidFill>
                  <a:schemeClr val="bg1"/>
                </a:solidFill>
              </a:rPr>
              <a:t>Judah’s Fallen State</a:t>
            </a:r>
            <a:endParaRPr lang="en-US" sz="5400" dirty="0">
              <a:solidFill>
                <a:schemeClr val="bg1"/>
              </a:solidFill>
              <a:latin typeface="+mn-lt"/>
            </a:endParaRPr>
          </a:p>
          <a:p>
            <a:pPr algn="ctr"/>
            <a:r>
              <a:rPr lang="en-US" sz="4000" dirty="0">
                <a:solidFill>
                  <a:schemeClr val="bg1"/>
                </a:solidFill>
              </a:rPr>
              <a:t>Jeremiah 17-29</a:t>
            </a:r>
          </a:p>
        </p:txBody>
      </p:sp>
      <p:grpSp>
        <p:nvGrpSpPr>
          <p:cNvPr id="8" name="Group 7"/>
          <p:cNvGrpSpPr/>
          <p:nvPr/>
        </p:nvGrpSpPr>
        <p:grpSpPr>
          <a:xfrm>
            <a:off x="1219200" y="2086381"/>
            <a:ext cx="2094907" cy="4500142"/>
            <a:chOff x="6523258" y="1056356"/>
            <a:chExt cx="1727835" cy="3565259"/>
          </a:xfrm>
        </p:grpSpPr>
        <p:sp>
          <p:nvSpPr>
            <p:cNvPr id="9" name="Oval 8"/>
            <p:cNvSpPr/>
            <p:nvPr/>
          </p:nvSpPr>
          <p:spPr>
            <a:xfrm rot="2451945">
              <a:off x="7959751" y="3177572"/>
              <a:ext cx="291342" cy="318072"/>
            </a:xfrm>
            <a:prstGeom prst="ellipse">
              <a:avLst/>
            </a:prstGeom>
            <a:solidFill>
              <a:schemeClr val="accent6">
                <a:lumMod val="60000"/>
                <a:lumOff val="40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rot="19586780">
              <a:off x="6523258" y="3207933"/>
              <a:ext cx="296538" cy="306083"/>
            </a:xfrm>
            <a:prstGeom prst="ellipse">
              <a:avLst/>
            </a:prstGeom>
            <a:solidFill>
              <a:schemeClr val="accent6">
                <a:lumMod val="60000"/>
                <a:lumOff val="40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rapezoid 10"/>
            <p:cNvSpPr/>
            <p:nvPr/>
          </p:nvSpPr>
          <p:spPr>
            <a:xfrm rot="20102191">
              <a:off x="7453356" y="2331675"/>
              <a:ext cx="661560" cy="1077439"/>
            </a:xfrm>
            <a:prstGeom prst="trapezoid">
              <a:avLst>
                <a:gd name="adj" fmla="val 34133"/>
              </a:avLst>
            </a:prstGeom>
            <a:solidFill>
              <a:srgbClr val="BA7816"/>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rapezoid 11"/>
            <p:cNvSpPr/>
            <p:nvPr/>
          </p:nvSpPr>
          <p:spPr>
            <a:xfrm rot="1327004">
              <a:off x="6643920" y="2293720"/>
              <a:ext cx="556436" cy="1077439"/>
            </a:xfrm>
            <a:prstGeom prst="trapezoid">
              <a:avLst>
                <a:gd name="adj" fmla="val 34133"/>
              </a:avLst>
            </a:prstGeom>
            <a:solidFill>
              <a:srgbClr val="BA7816"/>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p:cNvSpPr/>
            <p:nvPr/>
          </p:nvSpPr>
          <p:spPr>
            <a:xfrm rot="258165">
              <a:off x="6834073" y="1643897"/>
              <a:ext cx="1056213" cy="1220238"/>
            </a:xfrm>
            <a:prstGeom prst="ellipse">
              <a:avLst/>
            </a:prstGeom>
            <a:solidFill>
              <a:srgbClr val="7F520F"/>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rapezoid 13"/>
            <p:cNvSpPr/>
            <p:nvPr/>
          </p:nvSpPr>
          <p:spPr>
            <a:xfrm>
              <a:off x="7083312" y="2128360"/>
              <a:ext cx="581783" cy="260054"/>
            </a:xfrm>
            <a:prstGeom prst="trapezoid">
              <a:avLst/>
            </a:prstGeom>
            <a:solidFill>
              <a:schemeClr val="accent6">
                <a:lumMod val="60000"/>
                <a:lumOff val="40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5" name="Group 14"/>
            <p:cNvGrpSpPr/>
            <p:nvPr/>
          </p:nvGrpSpPr>
          <p:grpSpPr>
            <a:xfrm>
              <a:off x="6833658" y="4171244"/>
              <a:ext cx="1048088" cy="450371"/>
              <a:chOff x="2553716" y="4097121"/>
              <a:chExt cx="1072559" cy="580393"/>
            </a:xfrm>
          </p:grpSpPr>
          <p:grpSp>
            <p:nvGrpSpPr>
              <p:cNvPr id="45" name="Group 3"/>
              <p:cNvGrpSpPr/>
              <p:nvPr/>
            </p:nvGrpSpPr>
            <p:grpSpPr>
              <a:xfrm rot="2754858">
                <a:off x="2662540" y="4014465"/>
                <a:ext cx="362746" cy="580393"/>
                <a:chOff x="1676400" y="2133600"/>
                <a:chExt cx="1447800" cy="2088845"/>
              </a:xfrm>
            </p:grpSpPr>
            <p:sp>
              <p:nvSpPr>
                <p:cNvPr id="50" name="Oval 49"/>
                <p:cNvSpPr/>
                <p:nvPr/>
              </p:nvSpPr>
              <p:spPr>
                <a:xfrm>
                  <a:off x="1676400" y="2133600"/>
                  <a:ext cx="1447800" cy="2057400"/>
                </a:xfrm>
                <a:prstGeom prst="ellipse">
                  <a:avLst/>
                </a:prstGeom>
                <a:solidFill>
                  <a:schemeClr val="accent6">
                    <a:lumMod val="60000"/>
                    <a:lumOff val="40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Moon 50"/>
                <p:cNvSpPr/>
                <p:nvPr/>
              </p:nvSpPr>
              <p:spPr>
                <a:xfrm rot="16429614">
                  <a:off x="2042866" y="3204410"/>
                  <a:ext cx="672490" cy="1363580"/>
                </a:xfrm>
                <a:prstGeom prst="moon">
                  <a:avLst>
                    <a:gd name="adj" fmla="val 87500"/>
                  </a:avLst>
                </a:prstGeom>
                <a:solidFill>
                  <a:schemeClr val="accent6">
                    <a:lumMod val="50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Moon 51"/>
                <p:cNvSpPr/>
                <p:nvPr/>
              </p:nvSpPr>
              <p:spPr>
                <a:xfrm rot="5400000">
                  <a:off x="2031790" y="2496488"/>
                  <a:ext cx="718282" cy="1364105"/>
                </a:xfrm>
                <a:prstGeom prst="moon">
                  <a:avLst>
                    <a:gd name="adj" fmla="val 34385"/>
                  </a:avLst>
                </a:prstGeom>
                <a:solidFill>
                  <a:schemeClr val="accent6">
                    <a:lumMod val="50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46" name="Group 18"/>
              <p:cNvGrpSpPr/>
              <p:nvPr/>
            </p:nvGrpSpPr>
            <p:grpSpPr>
              <a:xfrm rot="19182012">
                <a:off x="3263529" y="4097121"/>
                <a:ext cx="362746" cy="580393"/>
                <a:chOff x="1676400" y="2133600"/>
                <a:chExt cx="1447800" cy="2088845"/>
              </a:xfrm>
            </p:grpSpPr>
            <p:sp>
              <p:nvSpPr>
                <p:cNvPr id="47" name="Oval 46"/>
                <p:cNvSpPr/>
                <p:nvPr/>
              </p:nvSpPr>
              <p:spPr>
                <a:xfrm>
                  <a:off x="1676400" y="2133600"/>
                  <a:ext cx="1447800" cy="2057400"/>
                </a:xfrm>
                <a:prstGeom prst="ellipse">
                  <a:avLst/>
                </a:prstGeom>
                <a:solidFill>
                  <a:schemeClr val="accent6">
                    <a:lumMod val="60000"/>
                    <a:lumOff val="40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Moon 47"/>
                <p:cNvSpPr/>
                <p:nvPr/>
              </p:nvSpPr>
              <p:spPr>
                <a:xfrm rot="16429614">
                  <a:off x="2042866" y="3204410"/>
                  <a:ext cx="672490" cy="1363580"/>
                </a:xfrm>
                <a:prstGeom prst="moon">
                  <a:avLst>
                    <a:gd name="adj" fmla="val 87500"/>
                  </a:avLst>
                </a:prstGeom>
                <a:solidFill>
                  <a:schemeClr val="accent6">
                    <a:lumMod val="50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Moon 48"/>
                <p:cNvSpPr/>
                <p:nvPr/>
              </p:nvSpPr>
              <p:spPr>
                <a:xfrm rot="5400000">
                  <a:off x="2031790" y="2496488"/>
                  <a:ext cx="718282" cy="1364105"/>
                </a:xfrm>
                <a:prstGeom prst="moon">
                  <a:avLst>
                    <a:gd name="adj" fmla="val 34385"/>
                  </a:avLst>
                </a:prstGeom>
                <a:solidFill>
                  <a:schemeClr val="accent6">
                    <a:lumMod val="50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16" name="Trapezoid 15"/>
            <p:cNvSpPr/>
            <p:nvPr/>
          </p:nvSpPr>
          <p:spPr>
            <a:xfrm rot="10800000">
              <a:off x="6891216" y="2254148"/>
              <a:ext cx="956933" cy="915089"/>
            </a:xfrm>
            <a:prstGeom prst="trapezoid">
              <a:avLst>
                <a:gd name="adj" fmla="val 23765"/>
              </a:avLst>
            </a:prstGeom>
            <a:solidFill>
              <a:srgbClr val="D5B353"/>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p:cNvSpPr/>
            <p:nvPr/>
          </p:nvSpPr>
          <p:spPr>
            <a:xfrm>
              <a:off x="6873690" y="1199200"/>
              <a:ext cx="1037808" cy="1047883"/>
            </a:xfrm>
            <a:prstGeom prst="ellipse">
              <a:avLst/>
            </a:prstGeom>
            <a:solidFill>
              <a:schemeClr val="accent6">
                <a:lumMod val="60000"/>
                <a:lumOff val="40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ound Diagonal Corner Rectangle 17"/>
            <p:cNvSpPr/>
            <p:nvPr/>
          </p:nvSpPr>
          <p:spPr>
            <a:xfrm rot="18489317">
              <a:off x="6591622" y="1532771"/>
              <a:ext cx="636963" cy="488062"/>
            </a:xfrm>
            <a:prstGeom prst="round2DiagRect">
              <a:avLst>
                <a:gd name="adj1" fmla="val 50000"/>
                <a:gd name="adj2" fmla="val 0"/>
              </a:avLst>
            </a:prstGeom>
            <a:solidFill>
              <a:srgbClr val="7F520F"/>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ound Diagonal Corner Rectangle 18"/>
            <p:cNvSpPr/>
            <p:nvPr/>
          </p:nvSpPr>
          <p:spPr>
            <a:xfrm rot="3110683" flipH="1">
              <a:off x="7580336" y="1537094"/>
              <a:ext cx="636963" cy="488062"/>
            </a:xfrm>
            <a:prstGeom prst="round2DiagRect">
              <a:avLst>
                <a:gd name="adj1" fmla="val 50000"/>
                <a:gd name="adj2" fmla="val 0"/>
              </a:avLst>
            </a:prstGeom>
            <a:solidFill>
              <a:srgbClr val="7F520F"/>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ound Diagonal Corner Rectangle 19"/>
            <p:cNvSpPr/>
            <p:nvPr/>
          </p:nvSpPr>
          <p:spPr>
            <a:xfrm rot="7361430" flipH="1">
              <a:off x="6792803" y="1130807"/>
              <a:ext cx="636963" cy="488062"/>
            </a:xfrm>
            <a:prstGeom prst="round2DiagRect">
              <a:avLst>
                <a:gd name="adj1" fmla="val 50000"/>
                <a:gd name="adj2" fmla="val 0"/>
              </a:avLst>
            </a:prstGeom>
            <a:solidFill>
              <a:srgbClr val="7F520F"/>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ound Diagonal Corner Rectangle 20"/>
            <p:cNvSpPr/>
            <p:nvPr/>
          </p:nvSpPr>
          <p:spPr>
            <a:xfrm rot="14238570">
              <a:off x="7321428" y="1157253"/>
              <a:ext cx="636963" cy="488062"/>
            </a:xfrm>
            <a:prstGeom prst="round2DiagRect">
              <a:avLst>
                <a:gd name="adj1" fmla="val 50000"/>
                <a:gd name="adj2" fmla="val 0"/>
              </a:avLst>
            </a:prstGeom>
            <a:solidFill>
              <a:srgbClr val="7F520F"/>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val 21"/>
            <p:cNvSpPr/>
            <p:nvPr/>
          </p:nvSpPr>
          <p:spPr>
            <a:xfrm rot="19586780">
              <a:off x="7184704" y="1150519"/>
              <a:ext cx="296538" cy="306083"/>
            </a:xfrm>
            <a:prstGeom prst="ellipse">
              <a:avLst/>
            </a:prstGeom>
            <a:solidFill>
              <a:srgbClr val="7F520F"/>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Oval 22"/>
            <p:cNvSpPr/>
            <p:nvPr/>
          </p:nvSpPr>
          <p:spPr>
            <a:xfrm rot="19586780">
              <a:off x="6796638" y="1442679"/>
              <a:ext cx="378410" cy="354465"/>
            </a:xfrm>
            <a:prstGeom prst="ellipse">
              <a:avLst/>
            </a:prstGeom>
            <a:solidFill>
              <a:srgbClr val="7F520F"/>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Oval 23"/>
            <p:cNvSpPr/>
            <p:nvPr/>
          </p:nvSpPr>
          <p:spPr>
            <a:xfrm rot="19586780">
              <a:off x="7646600" y="1454112"/>
              <a:ext cx="378410" cy="354465"/>
            </a:xfrm>
            <a:prstGeom prst="ellipse">
              <a:avLst/>
            </a:prstGeom>
            <a:solidFill>
              <a:srgbClr val="7F520F"/>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rapezoid 24"/>
            <p:cNvSpPr/>
            <p:nvPr/>
          </p:nvSpPr>
          <p:spPr>
            <a:xfrm>
              <a:off x="6833658" y="3168084"/>
              <a:ext cx="1078919" cy="1146033"/>
            </a:xfrm>
            <a:prstGeom prst="trapezoid">
              <a:avLst>
                <a:gd name="adj" fmla="val 25099"/>
              </a:avLst>
            </a:prstGeom>
            <a:solidFill>
              <a:srgbClr val="D5B353"/>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ounded Rectangle 25"/>
            <p:cNvSpPr/>
            <p:nvPr/>
          </p:nvSpPr>
          <p:spPr>
            <a:xfrm>
              <a:off x="7256897" y="3073042"/>
              <a:ext cx="404948" cy="177410"/>
            </a:xfrm>
            <a:prstGeom prst="roundRect">
              <a:avLst/>
            </a:prstGeom>
            <a:solidFill>
              <a:srgbClr val="BA7816"/>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7" name="Group 26"/>
            <p:cNvGrpSpPr/>
            <p:nvPr/>
          </p:nvGrpSpPr>
          <p:grpSpPr>
            <a:xfrm>
              <a:off x="6952896" y="2202573"/>
              <a:ext cx="636861" cy="2098903"/>
              <a:chOff x="6959643" y="2218714"/>
              <a:chExt cx="645186" cy="2113891"/>
            </a:xfrm>
          </p:grpSpPr>
          <p:sp>
            <p:nvSpPr>
              <p:cNvPr id="42" name="Trapezoid 41"/>
              <p:cNvSpPr/>
              <p:nvPr/>
            </p:nvSpPr>
            <p:spPr>
              <a:xfrm rot="20275138">
                <a:off x="7048393" y="2218714"/>
                <a:ext cx="556436" cy="2086706"/>
              </a:xfrm>
              <a:prstGeom prst="trapezoid">
                <a:avLst>
                  <a:gd name="adj" fmla="val 34133"/>
                </a:avLst>
              </a:prstGeom>
              <a:solidFill>
                <a:srgbClr val="E7BE6B"/>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Moon 42"/>
              <p:cNvSpPr/>
              <p:nvPr/>
            </p:nvSpPr>
            <p:spPr>
              <a:xfrm rot="20453033">
                <a:off x="6959643" y="2298060"/>
                <a:ext cx="310560" cy="2022516"/>
              </a:xfrm>
              <a:prstGeom prst="moon">
                <a:avLst>
                  <a:gd name="adj" fmla="val 87500"/>
                </a:avLst>
              </a:prstGeom>
              <a:solidFill>
                <a:srgbClr val="E7BE6B"/>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Moon 43"/>
              <p:cNvSpPr/>
              <p:nvPr/>
            </p:nvSpPr>
            <p:spPr>
              <a:xfrm rot="20453033">
                <a:off x="7017451" y="2271333"/>
                <a:ext cx="297061" cy="2061272"/>
              </a:xfrm>
              <a:prstGeom prst="moon">
                <a:avLst>
                  <a:gd name="adj" fmla="val 87500"/>
                </a:avLst>
              </a:prstGeom>
              <a:solidFill>
                <a:srgbClr val="E7BE6B"/>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8" name="Group 27"/>
            <p:cNvGrpSpPr/>
            <p:nvPr/>
          </p:nvGrpSpPr>
          <p:grpSpPr>
            <a:xfrm>
              <a:off x="6753934" y="1458100"/>
              <a:ext cx="1286562" cy="216177"/>
              <a:chOff x="6753934" y="1458100"/>
              <a:chExt cx="1286562" cy="216177"/>
            </a:xfrm>
          </p:grpSpPr>
          <p:sp>
            <p:nvSpPr>
              <p:cNvPr id="37" name="Rounded Rectangle 36"/>
              <p:cNvSpPr/>
              <p:nvPr/>
            </p:nvSpPr>
            <p:spPr>
              <a:xfrm rot="21588756">
                <a:off x="6753934" y="1506006"/>
                <a:ext cx="1286562" cy="168271"/>
              </a:xfrm>
              <a:prstGeom prst="roundRect">
                <a:avLst/>
              </a:prstGeom>
              <a:solidFill>
                <a:schemeClr val="accent2">
                  <a:lumMod val="75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Quad Arrow 37"/>
              <p:cNvSpPr/>
              <p:nvPr/>
            </p:nvSpPr>
            <p:spPr>
              <a:xfrm>
                <a:off x="6840451" y="1458100"/>
                <a:ext cx="264110" cy="202847"/>
              </a:xfrm>
              <a:prstGeom prst="quadArrow">
                <a:avLst>
                  <a:gd name="adj1" fmla="val 45000"/>
                  <a:gd name="adj2" fmla="val 22500"/>
                  <a:gd name="adj3" fmla="val 22500"/>
                </a:avLst>
              </a:prstGeom>
              <a:solidFill>
                <a:schemeClr val="accent1">
                  <a:lumMod val="75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Quad Arrow 38"/>
              <p:cNvSpPr/>
              <p:nvPr/>
            </p:nvSpPr>
            <p:spPr>
              <a:xfrm>
                <a:off x="7108251" y="1470204"/>
                <a:ext cx="264110" cy="202847"/>
              </a:xfrm>
              <a:prstGeom prst="quadArrow">
                <a:avLst>
                  <a:gd name="adj1" fmla="val 45000"/>
                  <a:gd name="adj2" fmla="val 22500"/>
                  <a:gd name="adj3" fmla="val 22500"/>
                </a:avLst>
              </a:prstGeom>
              <a:solidFill>
                <a:schemeClr val="accent1">
                  <a:lumMod val="75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Quad Arrow 39"/>
              <p:cNvSpPr/>
              <p:nvPr/>
            </p:nvSpPr>
            <p:spPr>
              <a:xfrm>
                <a:off x="7388475" y="1470203"/>
                <a:ext cx="264110" cy="202847"/>
              </a:xfrm>
              <a:prstGeom prst="quadArrow">
                <a:avLst>
                  <a:gd name="adj1" fmla="val 45000"/>
                  <a:gd name="adj2" fmla="val 22500"/>
                  <a:gd name="adj3" fmla="val 22500"/>
                </a:avLst>
              </a:prstGeom>
              <a:solidFill>
                <a:schemeClr val="accent1">
                  <a:lumMod val="75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Quad Arrow 40"/>
              <p:cNvSpPr/>
              <p:nvPr/>
            </p:nvSpPr>
            <p:spPr>
              <a:xfrm>
                <a:off x="7675837" y="1470203"/>
                <a:ext cx="264110" cy="202847"/>
              </a:xfrm>
              <a:prstGeom prst="quadArrow">
                <a:avLst>
                  <a:gd name="adj1" fmla="val 45000"/>
                  <a:gd name="adj2" fmla="val 22500"/>
                  <a:gd name="adj3" fmla="val 22500"/>
                </a:avLst>
              </a:prstGeom>
              <a:solidFill>
                <a:schemeClr val="accent1">
                  <a:lumMod val="75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9" name="Quad Arrow 28"/>
            <p:cNvSpPr/>
            <p:nvPr/>
          </p:nvSpPr>
          <p:spPr>
            <a:xfrm>
              <a:off x="6751823" y="2183630"/>
              <a:ext cx="340630" cy="299070"/>
            </a:xfrm>
            <a:prstGeom prst="quadArrow">
              <a:avLst>
                <a:gd name="adj1" fmla="val 45000"/>
                <a:gd name="adj2" fmla="val 22500"/>
                <a:gd name="adj3" fmla="val 22500"/>
              </a:avLst>
            </a:prstGeom>
            <a:solidFill>
              <a:schemeClr val="accent1">
                <a:lumMod val="75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Quad Arrow 29"/>
            <p:cNvSpPr/>
            <p:nvPr/>
          </p:nvSpPr>
          <p:spPr>
            <a:xfrm>
              <a:off x="6840451" y="2253428"/>
              <a:ext cx="154614" cy="146670"/>
            </a:xfrm>
            <a:prstGeom prst="quadArrow">
              <a:avLst>
                <a:gd name="adj1" fmla="val 45000"/>
                <a:gd name="adj2" fmla="val 22500"/>
                <a:gd name="adj3" fmla="val 22500"/>
              </a:avLst>
            </a:prstGeom>
            <a:solidFill>
              <a:srgbClr val="FFC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1" name="Group 30"/>
            <p:cNvGrpSpPr/>
            <p:nvPr/>
          </p:nvGrpSpPr>
          <p:grpSpPr>
            <a:xfrm>
              <a:off x="7125206" y="2246482"/>
              <a:ext cx="511959" cy="211463"/>
              <a:chOff x="6753934" y="1458100"/>
              <a:chExt cx="1286562" cy="216177"/>
            </a:xfrm>
          </p:grpSpPr>
          <p:sp>
            <p:nvSpPr>
              <p:cNvPr id="32" name="Rounded Rectangle 31"/>
              <p:cNvSpPr/>
              <p:nvPr/>
            </p:nvSpPr>
            <p:spPr>
              <a:xfrm rot="21588756">
                <a:off x="6753934" y="1506006"/>
                <a:ext cx="1286562" cy="168271"/>
              </a:xfrm>
              <a:prstGeom prst="roundRect">
                <a:avLst/>
              </a:prstGeom>
              <a:solidFill>
                <a:schemeClr val="accent2">
                  <a:lumMod val="75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Quad Arrow 32"/>
              <p:cNvSpPr/>
              <p:nvPr/>
            </p:nvSpPr>
            <p:spPr>
              <a:xfrm>
                <a:off x="6840451" y="1458100"/>
                <a:ext cx="264110" cy="202847"/>
              </a:xfrm>
              <a:prstGeom prst="quadArrow">
                <a:avLst>
                  <a:gd name="adj1" fmla="val 45000"/>
                  <a:gd name="adj2" fmla="val 22500"/>
                  <a:gd name="adj3" fmla="val 22500"/>
                </a:avLst>
              </a:prstGeom>
              <a:solidFill>
                <a:schemeClr val="accent1">
                  <a:lumMod val="75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Quad Arrow 33"/>
              <p:cNvSpPr/>
              <p:nvPr/>
            </p:nvSpPr>
            <p:spPr>
              <a:xfrm>
                <a:off x="7108251" y="1470204"/>
                <a:ext cx="264110" cy="202847"/>
              </a:xfrm>
              <a:prstGeom prst="quadArrow">
                <a:avLst>
                  <a:gd name="adj1" fmla="val 45000"/>
                  <a:gd name="adj2" fmla="val 22500"/>
                  <a:gd name="adj3" fmla="val 22500"/>
                </a:avLst>
              </a:prstGeom>
              <a:solidFill>
                <a:schemeClr val="accent1">
                  <a:lumMod val="75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Quad Arrow 34"/>
              <p:cNvSpPr/>
              <p:nvPr/>
            </p:nvSpPr>
            <p:spPr>
              <a:xfrm>
                <a:off x="7388475" y="1470203"/>
                <a:ext cx="264110" cy="202847"/>
              </a:xfrm>
              <a:prstGeom prst="quadArrow">
                <a:avLst>
                  <a:gd name="adj1" fmla="val 45000"/>
                  <a:gd name="adj2" fmla="val 22500"/>
                  <a:gd name="adj3" fmla="val 22500"/>
                </a:avLst>
              </a:prstGeom>
              <a:solidFill>
                <a:schemeClr val="accent1">
                  <a:lumMod val="75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Quad Arrow 35"/>
              <p:cNvSpPr/>
              <p:nvPr/>
            </p:nvSpPr>
            <p:spPr>
              <a:xfrm>
                <a:off x="7675837" y="1470203"/>
                <a:ext cx="264110" cy="202847"/>
              </a:xfrm>
              <a:prstGeom prst="quadArrow">
                <a:avLst>
                  <a:gd name="adj1" fmla="val 45000"/>
                  <a:gd name="adj2" fmla="val 22500"/>
                  <a:gd name="adj3" fmla="val 22500"/>
                </a:avLst>
              </a:prstGeom>
              <a:solidFill>
                <a:schemeClr val="accent1">
                  <a:lumMod val="75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53" name="Group 52"/>
          <p:cNvGrpSpPr/>
          <p:nvPr/>
        </p:nvGrpSpPr>
        <p:grpSpPr>
          <a:xfrm>
            <a:off x="7207804" y="4599987"/>
            <a:ext cx="4593383" cy="2002778"/>
            <a:chOff x="3362589" y="4257446"/>
            <a:chExt cx="4593383" cy="2002778"/>
          </a:xfrm>
        </p:grpSpPr>
        <p:sp>
          <p:nvSpPr>
            <p:cNvPr id="54" name="Rounded Rectangle 53"/>
            <p:cNvSpPr/>
            <p:nvPr/>
          </p:nvSpPr>
          <p:spPr>
            <a:xfrm>
              <a:off x="3429000" y="4648200"/>
              <a:ext cx="783383" cy="326572"/>
            </a:xfrm>
            <a:prstGeom prst="roundRect">
              <a:avLst/>
            </a:prstGeom>
            <a:solidFill>
              <a:srgbClr val="EEE08E"/>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Rounded Rectangle 54"/>
            <p:cNvSpPr/>
            <p:nvPr/>
          </p:nvSpPr>
          <p:spPr>
            <a:xfrm rot="19108113">
              <a:off x="4191000" y="4267200"/>
              <a:ext cx="783383" cy="326572"/>
            </a:xfrm>
            <a:prstGeom prst="roundRect">
              <a:avLst/>
            </a:prstGeom>
            <a:solidFill>
              <a:srgbClr val="EEE08E"/>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Rounded Rectangle 55"/>
            <p:cNvSpPr/>
            <p:nvPr/>
          </p:nvSpPr>
          <p:spPr>
            <a:xfrm rot="21226551">
              <a:off x="4434994" y="4613504"/>
              <a:ext cx="783383" cy="326572"/>
            </a:xfrm>
            <a:prstGeom prst="roundRect">
              <a:avLst/>
            </a:prstGeom>
            <a:solidFill>
              <a:srgbClr val="EEE08E"/>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Rounded Rectangle 56"/>
            <p:cNvSpPr/>
            <p:nvPr/>
          </p:nvSpPr>
          <p:spPr>
            <a:xfrm rot="20787913">
              <a:off x="4962791" y="4638252"/>
              <a:ext cx="783383" cy="326572"/>
            </a:xfrm>
            <a:prstGeom prst="roundRect">
              <a:avLst/>
            </a:prstGeom>
            <a:solidFill>
              <a:srgbClr val="EEE08E"/>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Rounded Rectangle 57"/>
            <p:cNvSpPr/>
            <p:nvPr/>
          </p:nvSpPr>
          <p:spPr>
            <a:xfrm rot="13758427">
              <a:off x="5572389" y="4485852"/>
              <a:ext cx="783383" cy="326572"/>
            </a:xfrm>
            <a:prstGeom prst="roundRect">
              <a:avLst/>
            </a:prstGeom>
            <a:solidFill>
              <a:srgbClr val="EEE08E"/>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Rounded Rectangle 58"/>
            <p:cNvSpPr/>
            <p:nvPr/>
          </p:nvSpPr>
          <p:spPr>
            <a:xfrm rot="673125">
              <a:off x="6120284" y="4568884"/>
              <a:ext cx="783383" cy="326572"/>
            </a:xfrm>
            <a:prstGeom prst="roundRect">
              <a:avLst/>
            </a:prstGeom>
            <a:solidFill>
              <a:srgbClr val="EEE08E"/>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Rounded Rectangle 59"/>
            <p:cNvSpPr/>
            <p:nvPr/>
          </p:nvSpPr>
          <p:spPr>
            <a:xfrm rot="20724133">
              <a:off x="6639189" y="4562051"/>
              <a:ext cx="783383" cy="326572"/>
            </a:xfrm>
            <a:prstGeom prst="roundRect">
              <a:avLst/>
            </a:prstGeom>
            <a:solidFill>
              <a:srgbClr val="EEE08E"/>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Rounded Rectangle 60"/>
            <p:cNvSpPr/>
            <p:nvPr/>
          </p:nvSpPr>
          <p:spPr>
            <a:xfrm rot="19108113">
              <a:off x="7096390" y="5019252"/>
              <a:ext cx="783383" cy="326572"/>
            </a:xfrm>
            <a:prstGeom prst="roundRect">
              <a:avLst/>
            </a:prstGeom>
            <a:solidFill>
              <a:srgbClr val="EEE08E"/>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Rounded Rectangle 61"/>
            <p:cNvSpPr/>
            <p:nvPr/>
          </p:nvSpPr>
          <p:spPr>
            <a:xfrm rot="20489289">
              <a:off x="4353190" y="5628852"/>
              <a:ext cx="783383" cy="326572"/>
            </a:xfrm>
            <a:prstGeom prst="roundRect">
              <a:avLst/>
            </a:prstGeom>
            <a:solidFill>
              <a:srgbClr val="EEE08E"/>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Rounded Rectangle 62"/>
            <p:cNvSpPr/>
            <p:nvPr/>
          </p:nvSpPr>
          <p:spPr>
            <a:xfrm>
              <a:off x="3819789" y="5933652"/>
              <a:ext cx="783383" cy="326572"/>
            </a:xfrm>
            <a:prstGeom prst="roundRect">
              <a:avLst/>
            </a:prstGeom>
            <a:solidFill>
              <a:srgbClr val="EEE08E"/>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Rounded Rectangle 63"/>
            <p:cNvSpPr/>
            <p:nvPr/>
          </p:nvSpPr>
          <p:spPr>
            <a:xfrm rot="19108113">
              <a:off x="3362589" y="5476452"/>
              <a:ext cx="783383" cy="326572"/>
            </a:xfrm>
            <a:prstGeom prst="roundRect">
              <a:avLst/>
            </a:prstGeom>
            <a:solidFill>
              <a:srgbClr val="EEE08E"/>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Rounded Rectangle 64"/>
            <p:cNvSpPr/>
            <p:nvPr/>
          </p:nvSpPr>
          <p:spPr>
            <a:xfrm rot="19997252">
              <a:off x="5115189" y="5705052"/>
              <a:ext cx="783383" cy="326572"/>
            </a:xfrm>
            <a:prstGeom prst="roundRect">
              <a:avLst/>
            </a:prstGeom>
            <a:solidFill>
              <a:srgbClr val="EEE08E"/>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Rounded Rectangle 65"/>
            <p:cNvSpPr/>
            <p:nvPr/>
          </p:nvSpPr>
          <p:spPr>
            <a:xfrm rot="1261796">
              <a:off x="5496189" y="5552652"/>
              <a:ext cx="783383" cy="326572"/>
            </a:xfrm>
            <a:prstGeom prst="roundRect">
              <a:avLst/>
            </a:prstGeom>
            <a:solidFill>
              <a:srgbClr val="EEE08E"/>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Rounded Rectangle 66"/>
            <p:cNvSpPr/>
            <p:nvPr/>
          </p:nvSpPr>
          <p:spPr>
            <a:xfrm>
              <a:off x="6258191" y="5324053"/>
              <a:ext cx="783383" cy="326572"/>
            </a:xfrm>
            <a:prstGeom prst="roundRect">
              <a:avLst/>
            </a:prstGeom>
            <a:solidFill>
              <a:srgbClr val="EEE08E"/>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Rounded Rectangle 67"/>
            <p:cNvSpPr/>
            <p:nvPr/>
          </p:nvSpPr>
          <p:spPr>
            <a:xfrm>
              <a:off x="5029200" y="5181600"/>
              <a:ext cx="783383" cy="326572"/>
            </a:xfrm>
            <a:prstGeom prst="roundRect">
              <a:avLst/>
            </a:prstGeom>
            <a:solidFill>
              <a:srgbClr val="EEE08E"/>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Rounded Rectangle 68"/>
            <p:cNvSpPr/>
            <p:nvPr/>
          </p:nvSpPr>
          <p:spPr>
            <a:xfrm rot="20595127">
              <a:off x="3362589" y="5095452"/>
              <a:ext cx="783383" cy="326572"/>
            </a:xfrm>
            <a:prstGeom prst="roundRect">
              <a:avLst/>
            </a:prstGeom>
            <a:solidFill>
              <a:srgbClr val="EEE08E"/>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Rounded Rectangle 69"/>
            <p:cNvSpPr/>
            <p:nvPr/>
          </p:nvSpPr>
          <p:spPr>
            <a:xfrm rot="20534188">
              <a:off x="4526942" y="4988515"/>
              <a:ext cx="783383" cy="326572"/>
            </a:xfrm>
            <a:prstGeom prst="roundRect">
              <a:avLst/>
            </a:prstGeom>
            <a:solidFill>
              <a:srgbClr val="EEE08E"/>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Rounded Rectangle 70"/>
            <p:cNvSpPr/>
            <p:nvPr/>
          </p:nvSpPr>
          <p:spPr>
            <a:xfrm rot="2729544">
              <a:off x="5953390" y="5095452"/>
              <a:ext cx="783383" cy="326572"/>
            </a:xfrm>
            <a:prstGeom prst="roundRect">
              <a:avLst/>
            </a:prstGeom>
            <a:solidFill>
              <a:srgbClr val="EEE08E"/>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Rounded Rectangle 71"/>
            <p:cNvSpPr/>
            <p:nvPr/>
          </p:nvSpPr>
          <p:spPr>
            <a:xfrm rot="358400">
              <a:off x="3520065" y="5907275"/>
              <a:ext cx="783383" cy="326572"/>
            </a:xfrm>
            <a:prstGeom prst="roundRect">
              <a:avLst/>
            </a:prstGeom>
            <a:solidFill>
              <a:srgbClr val="EEE08E"/>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Rounded Rectangle 72"/>
            <p:cNvSpPr/>
            <p:nvPr/>
          </p:nvSpPr>
          <p:spPr>
            <a:xfrm rot="21367672">
              <a:off x="6943990" y="5476451"/>
              <a:ext cx="783383" cy="326572"/>
            </a:xfrm>
            <a:prstGeom prst="roundRect">
              <a:avLst/>
            </a:prstGeom>
            <a:solidFill>
              <a:srgbClr val="EEE08E"/>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Rounded Rectangle 73"/>
            <p:cNvSpPr/>
            <p:nvPr/>
          </p:nvSpPr>
          <p:spPr>
            <a:xfrm rot="19108113">
              <a:off x="6029589" y="5628852"/>
              <a:ext cx="783383" cy="326572"/>
            </a:xfrm>
            <a:prstGeom prst="roundRect">
              <a:avLst/>
            </a:prstGeom>
            <a:solidFill>
              <a:srgbClr val="EEE08E"/>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Rounded Rectangle 74"/>
            <p:cNvSpPr/>
            <p:nvPr/>
          </p:nvSpPr>
          <p:spPr>
            <a:xfrm>
              <a:off x="7172589" y="4485852"/>
              <a:ext cx="783383" cy="326572"/>
            </a:xfrm>
            <a:prstGeom prst="roundRect">
              <a:avLst/>
            </a:prstGeom>
            <a:solidFill>
              <a:srgbClr val="EEE08E"/>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Rectangle 1"/>
          <p:cNvSpPr/>
          <p:nvPr/>
        </p:nvSpPr>
        <p:spPr>
          <a:xfrm>
            <a:off x="3561091" y="2747130"/>
            <a:ext cx="6627395" cy="1477328"/>
          </a:xfrm>
          <a:prstGeom prst="rect">
            <a:avLst/>
          </a:prstGeom>
        </p:spPr>
        <p:txBody>
          <a:bodyPr wrap="square">
            <a:spAutoFit/>
          </a:bodyPr>
          <a:lstStyle/>
          <a:p>
            <a:r>
              <a:rPr lang="en-US" i="1" dirty="0">
                <a:solidFill>
                  <a:schemeClr val="bg1"/>
                </a:solidFill>
              </a:rPr>
              <a:t>Wo, wo, unto Jerusalem, for I have seen thine abominations! Yea, and many things did my father read concerning Jerusalem—that it should be destroyed, and the inhabitants thereof; many should perish by the sword, and many should be carried away captive into Babylon.</a:t>
            </a:r>
          </a:p>
          <a:p>
            <a:r>
              <a:rPr lang="en-US" i="1" dirty="0">
                <a:solidFill>
                  <a:schemeClr val="bg1"/>
                </a:solidFill>
              </a:rPr>
              <a:t>1 Nephi 1:13</a:t>
            </a:r>
          </a:p>
        </p:txBody>
      </p:sp>
    </p:spTree>
    <p:extLst>
      <p:ext uri="{BB962C8B-B14F-4D97-AF65-F5344CB8AC3E}">
        <p14:creationId xmlns:p14="http://schemas.microsoft.com/office/powerpoint/2010/main" val="213461526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688"/>
            <a:ext cx="12192000" cy="6855312"/>
          </a:xfrm>
          <a:prstGeom prst="rect">
            <a:avLst/>
          </a:prstGeom>
        </p:spPr>
      </p:pic>
      <p:sp>
        <p:nvSpPr>
          <p:cNvPr id="6" name="TextBox 5"/>
          <p:cNvSpPr txBox="1"/>
          <p:nvPr/>
        </p:nvSpPr>
        <p:spPr>
          <a:xfrm>
            <a:off x="0" y="89150"/>
            <a:ext cx="12192000" cy="707886"/>
          </a:xfrm>
          <a:prstGeom prst="rect">
            <a:avLst/>
          </a:prstGeom>
          <a:noFill/>
        </p:spPr>
        <p:txBody>
          <a:bodyPr wrap="square" rtlCol="0">
            <a:spAutoFit/>
          </a:bodyPr>
          <a:lstStyle/>
          <a:p>
            <a:pPr algn="ctr"/>
            <a:r>
              <a:rPr lang="en-US" sz="4000" dirty="0">
                <a:solidFill>
                  <a:schemeClr val="bg1"/>
                </a:solidFill>
              </a:rPr>
              <a:t>Smite Him</a:t>
            </a:r>
          </a:p>
        </p:txBody>
      </p:sp>
      <p:sp>
        <p:nvSpPr>
          <p:cNvPr id="7" name="TextBox 6"/>
          <p:cNvSpPr txBox="1"/>
          <p:nvPr/>
        </p:nvSpPr>
        <p:spPr>
          <a:xfrm>
            <a:off x="94306" y="6485977"/>
            <a:ext cx="3781007" cy="369332"/>
          </a:xfrm>
          <a:prstGeom prst="rect">
            <a:avLst/>
          </a:prstGeom>
          <a:noFill/>
        </p:spPr>
        <p:txBody>
          <a:bodyPr wrap="square" rtlCol="0">
            <a:spAutoFit/>
          </a:bodyPr>
          <a:lstStyle/>
          <a:p>
            <a:r>
              <a:rPr lang="en-US" dirty="0">
                <a:solidFill>
                  <a:schemeClr val="bg1"/>
                </a:solidFill>
              </a:rPr>
              <a:t>Jeremiah 18:17-23</a:t>
            </a:r>
          </a:p>
        </p:txBody>
      </p:sp>
      <p:sp>
        <p:nvSpPr>
          <p:cNvPr id="3" name="AutoShape 4" descr="data:image/jpeg;base64,/9j/4AAQSkZJRgABAQAAAQABAAD/2wCEAAkGBxQTEhUUExQWFhUXGR4ZGRgYGR8YHRoiHSEdHxsgIRsfHCggHBonICAcIjEhJSkrLi4uGx8zODMsNygtLisBCgoKDg0OGxAQGywkICYsLCwsNCwsLCwsLCw0LDQsLCwsLCwsLCwsLC8sLCwsLCwsLCwsLCwsLCwsLCwsLCwsLP/AABEIALcBFAMBIgACEQEDEQH/xAAbAAACAwEBAQAAAAAAAAAAAAAEBQIDBgEAB//EAD8QAAIBAgQEBQEGBQMDBAMBAAECEQMhAAQSMQVBUWETIjJxgZEGI0JSocEUYrHR8HKC4TOS8RVTotIkY7IH/8QAGAEBAQEBAQAAAAAAAAAAAAAAAQIDAAT/xAApEQACAgICAQMCBwEAAAAAAAAAAQIRITFBURIDImFx8BMygZGhweGx/9oADAMBAAIRAxEAPwDC028UAtHlTUCBcXO3a2AKuRapU8SndWEMWtMj1fP9QeuGDfdsFFKVIMwSzTNrDlPLByMVjUNJO0ggH26HtjL6HjcnHQs4flXVStRAdLAqQdoFtuVrjp3GKKeaWhCb1AQX6dx7wScaNX6j6bYS/aXKkxVWDpHnIHL8J+NvaMCyzoz8nTFOZywDPTWSpGtDuOq/EagfY4qSiPCQSQWdzfsIx1WEUySfKzKesG9h8nBqeZAQJgMSxm9ws9J2+mLNnhFGXeKjVfTyS8wTeR7AfUjEuFVdL1CRKkMCO22w57W7YGCgWG/O/NrkAe0Ysp1NLPeTaD15nnuCR+uOeTg+jmNJCTzEHlOkBTHJY3PfAJy7U1XyEgEqZmLgSCeTftHTHaZFwTpsVk3tJAI67n6DBOZqK6KQ2p1mT6S+kACZ5i3xfBoVg4o002prIJYWEgsJ73i/zfBtKmjZJlkhvFE+WI0hjEjuV+mFGVeXpqRAjUecG7zfYRv83wbDECnYga2OnuZnofSPjA0OnQf9oiWUE3+7B6zpZfrM/EnFGfZjlxc6yskRHqCn5kRYdMGZuolSig5mmEYk7a7T1sU+pxBnWrUrKGtA0EjlIWJ2Fo+QfiUVPs5wev8Aw2SaoxbVmiaSRutNPW3WCZEdrYqyWcqAmmSGQK3lIlWmmSDG8TAtG8Y5m6viU6jDajoSkm0qQwg3iOZI3k47wzKuGplmUuA0wwJhgxUW3USTI5kAbYp1sHoZfx7U0LiQ1RiwFypAtcGYMAtYi8DAOaYmprEtJggubE3hpmxGx6H3wRnF06GbxSkCEAhZ6l4MmT6TjuaopT9QC+X70yXGwhF2ZmQRJsNRImxxCJ8XVlT5oUkZWYGgxDAGWKrI0sBzMkSOh3E49DK65ejT+7aHZwQNQsSWciyzeAQLgXtPeJhWoUqquCNRpsIgraLjaZiBtbEaJ1UxTuNVOCP5qJUGerR1n0/OHgbaO8PzHg02QOfO7DUDYnSNBINwJMnrPbEFzDu9V4A8CkdPlAKkiBIFp1NIP9sLDL+IwEXF9rkMFnv0ONHkcwHyrsKfnrtSpVG6FCfwxzlSb98DpGsQSggWjSQDTripMjYkKPgwY7DAOYhcui3lWAf3YBhHTYYYZ5g2swVVYTswGnQL9heP5LXJwBkMsaxelA1NUpvJ6SwYkDZVA+gvjkjBvNjJ/uKCNaWYRzMsx+ulAD74AzMqqq0Dwg0NFr6oPuPLPfBH2hzoWkGDDUDpUAwVm+o+48sWsTgAKKrIWaz0WVp2BQAGehsMcuzoKhhVzBSghA0tWzAqey0U8vxrdz/tGLeIoxr0yNqNODyBLbC/eT8HFeVYVBSSDFNVX6t5vqNQ/wBoxziDE5iNwrFie51MB3Av9B1wkyef3GdNtVHMSdNgoc3GiUqAn/T5wOthjPcRDVydAmmqhBcze4gbdWP68gNB9nzqoVaNTSWKDUpH5msJmAQuonoB2wIKQ0yJNNSqKmwdiRJci7LFzEDygdccmMHVi7i2WDMVEayAAP8ASF3/AFuYtg7gtM00ZQQzw5W0gFFJEqRuCLbfJMDmbqKlSoSt9RJN5aDpCgmwEC8Xv1xTkuJvqVtPmMnQBFiYULa4K47NDtAlAhMv4mrVUqMCd5mKk+7SRi0OUFKnHnDhY9WgkADVaNW03tJxVm881BUpKBqQAkkeklZgHrJN/wB8L8jpdwskqx3NjLW//oAfOKUbyO1ZTm6bMRpaAAF3ImNyepPXHseoVGCgQZ578rY7irY+TNHxqrUp1SEkTJMCSRIiOgMx1nAopLSpsKxZ6jEM6q0+GJsSTbVyj298aNKjHMsdPkAi+zTpiO1rnGSz5IzNQaw0khyIiCORFreW3YYiDvBgsqhrl80VgMZUzpcbGOvQ9sHZn0N7GeYI529rYSU8xblpcNq7xAn32Pt7YJ4XxRCxQyCDfVt/3bY5olwaeBTnaS06YO6HSyMBYqZsb2PIze2J1jNFQhNhJHOCxJt2MT7TgvQtVWoi0KtROhgjUPmTHSB1wvyNVldRBkAmIvY3Efp84rZtYB4slSO5MdSD/TBmYqGWGwhT1j+20QML8uJ1Da8jtM/sf0wwDKUlgZMTyMeaP0nFMpqmFVSf4cRvGk29o9sJ8qxJAmOcj2ufa1+sYdJUbwXv6QD0uAD9TeMLMgF1EIDDki+6r1+v104mOEzo6YcaaMzsoI1ALAAGmwBEdoPwcDJWKxFrEW5yII+cWZWkFXUAVbzAkNqFhDfG87++I5jLNICqWBUiVEieX7YSbXkH0Y8PUvmYDTtcSR9Jk/qBvinLZvQ4G9wCNpLRO4senxifDaZUPIOmAfMdOq5E7yLHF9PLjUNZupBBMLIEW80SZ2MYHgpyAqtceG0qbPpAP4okgn5Ow5AYZcKSaiO4Oo8rmIUyZFheADzk45XIUnQg1A+YE+I0j0xNtUG3sd8V0sy7VCCSTpaFmBYG8mwAJiewxIN+QZls3UpO1WGBMyjsKasZlZnkp83wOpxfWppo8Z4KaWuZZ3JPX0BR+cWv1iFNLSFBVVLXkbJ2ZiTaLW/FyGJU89NSdbM5Gkm4W0kwNo5dLRE3xNHO2XmoxOh1hDqVrBQJClYmJIO3ud8dytIAjxLlXAblGsBGPKxImf5sWZqiKihlBbmaYN5ELYkiBaYM7nfFj5Rd6jCW8hCmYIuATyMD9DhJk7A+HU6QDqBUYhgrAlR6S17DYHVfDDK1VpowVT6lUeYkEjWJj4Im036YX0M2hzFJYC065W9pJJC+YxyMYtTMEoCyqy62NwQy+SQZWIhiwvO53wTXZS/oszXECpYlaZWAEnzHS2wJLEbkiLbYYcFlDVqMiEQSCqhPKAQ0kXPmjncC2+EmbBNSADBF7DlM8o6EfPfGm4WywqAO3ijwgCPxFWqObW56bdMdLCGUMWZPOZ6oyMQwHmkQBMeaRty+tjgngzCojmfSrG/5St+W0jC2rTZKRIkzVBXqLElT0mbdQQeeGHDsmVoPUiBU8iDcwGUvbmQx0Rvvi2sEvCwX5Cg1El2IRkLAH1KStiI6RJ7Fbb4W0MwdTECFidTfiJ6/AmB0ww4xSAIVpLnWInVJHq7ElrHcSDyxVRoEaEswWCTy1QdZM7gCAPnrg+obyMvs/kdVHMBwQ1SmGv01RfnMNcjr3xFyP4ijSJhNSaYHrZnGpzz25cgo7YLq19OXzTAhfKgJjUSpfed7mwHv1x0ZdsxmMpWUeQUw7naHFgB1mVt2PTEvlhF8sS5ml4tZ9IYtJCiTpJMwADuYM2nbnjuW0JUZCddQjSzg2TT+FTz2gkd72xzP5xxqp5YMa1UkM0XCxdU/Ksbvzk7DfnC8rToU65c+JUp0tUA+RDZVEiNR1EbW3vi6wUnhHM9kfELEsACdzALAQIB2MRAmMBimqu1NVYNTcTqAJg7Hex2N8V8XrOy6T6zpaqAAI1elAAI7kDt0w1yc1GoqwIdKdOakTqH5X/mEgg89jaDjtIpKo2zleg7MXRvI8MsBfxAE773nHsOcnxWkF+9gT6ZXSSosCRaCSCdhj2IbfQeaWKAc/qZGKtpLwZI3HbkBjHFCpCixA2+n16fGNhXRgoXtEG2M/ncsyl6jbkwqzcDmf3xcEzP05HVreQJpk6jB6iDPwSSLdsez2TqU1UwwQm4FyeQ1Rt2H74L4dVVadMetwGAkWFi1/ptinhGp8zSZ6h+8ZQ17nUQoWxEgTPaDijRPPwQ1mk41zHhwSPkSD7/0xynUZKoYGDpZZ26zc8zf3xbxTLy7jdqVUqe41ET2JiSOxwHmgZK2MEgAi1jHvN/074KHTBnqwSQvrgkW3vP63xYaRNPYk6omecbz87d8QoUgzjWhAgGNyQRaJ6n9MMs1VKglNMKT1v6ZIERfl0AHTFHN5pExTKq2ssA4jTYRZR82B/TFPENFNKY02qAkENCiCQQbAlhuRtcYoU6mQTJLDvMxvz5G2GVWhrA8slNQZBBBFyCZmDzt3HKcBFJbBFqvPkKqYEkWuYNydhMD4745XrEUx5rzBN562jn33+uCMxTVaQ1QBfUEGo76tzZOe5OI0GDED/pjWBeLBgwmfcTOOs7ooyiMqOXlVjaxffe+w+l+uKChGx9UMrNzPKf1xdXoMlR0qj8QFiAO8H2vjlRpF5OmDblaSP8ATECOUd5xyZQwy2eDagx0wZD/AJSZKqwALFBvzIA57YrymXelqVzA0z6tYYHmsbg8zheEJ0sAVM+YXWbDY2j9vbB2Tr1CfDYAwbyLLtE8gZmetsDRzVIty1TWkkQAdUmCBP4bzJ2Fh+I9ME0coaa63J0i/UtzMyPiAOuLWzaoQDolAAhMlF3ghbTBO0xNxhe6639evdSZ8u0zcAqZ5fEYmgdv6BOZzdRwFSUI1kqkSQl4m0nSdVieeK+E50OwpkDV6tYEeJHpJiCHm3yfkbO/d0VemA7UyFLkREWmAbx6PNewtfHKVcu9LSfumnSiiBTa+pRESeYJvthpUX4pxwMuJZXzI49VMqRMAPLCI6OCAD7i9xi+uT49WmBCASZ2io5ZZM2EECeUdsMqNHUPDc2IBnrJlWB/w/TCqrUIRgCwqFlUsD+JUP8A8ha/84xPwZp4BaVSTpLEECIgeqxMzcyCRaeffGhWu1HMZWdqMVYBksarAKCOsMLHaLYUZnIq4p1UkHVSNRB0qeUP7WFhzntDHiLeLqrrDOGpr5rADyuvyZ0/7RgezRJiLjFBvErUm/DmGibAKQSBPQcvphnnaeiihDQKSIF6s5bUSeQ/E/sF6jFmcEvVJW4hjaSXEj5Oqw6D2xSHDCmpGpRqLoXnzX1HV+QHSOpFvZvBE6AK7z5mY6lQIC1luAd+1o7x0xXQVpCm3mGqdzGyC8BdyTzEfPc+zMdLEKATbYTuzeyiI7+2JtKp7ofVy1+WSORgYpaJdhmSrU6lLM+o+KiKGMkTrBNlEIANt5992vBK/wB/SIMUk1MVjlpK045evTI3wl4PlylDMKJ8wRlgb6XEqOkyFnfnG2L8tTcI1UgLYIQTf8x8uwIjeb2xLwxl8feAFq+urUSn5aakkmfNUBsstvpvOkQOszjuTqrTp1mUq7NpXQNgQS0SbGPKTG0bm8T/AIPUjwulSQSDYmYCgkXLc9ItbpfAvEH85FNbszxYSDIX23Bueow7OS4K8ul21jXrYELq03O7E+p7zbtvGGnD6bNWXzBUQQQZABiVQCOsDf8ADfAPBFCuzSDoRizm21onkJPuQvxi/wCzpdqwOk+GNbQTdmIBLaebEwL9QML5LtLLGHEOHpVclrlfKCX07dvefmcewNxSh41QncL5LmPTvF7iZvecexJkpNc/x/oLm0fQzs7GAeZvhHnkZGKtIOkGJuAevxBjuBjU1suWXRr06+ZjeYAv/TnhaOAl6zBySRGp5JLHnvJHyTyxUZVsYOK2K+EKSREeVgYJO7HSP0Iwwy7hc3l6YI+7qrqYHdpBJn8oEAexwZmPDoKQigFgEBJuQIDP7cgOeBvs/QXxMvU1SqM2swb6dT9LGCRfeBhvk2Wckc7mAK2ZMSrP5R/qLN/UEfOF+fJNSpFwQKkc4IE/OLcxXGmGnUx8RjPo1klPkLeP5sWZxYWmZ2SCRewJ/ry+cIN5GFPLkU5PqFNmsNoHXsSAPnFPDcsPAlmC31BjsF8piD8meuPUcwFZmLSKukGPwgG/tJHzi6hVGhcy4BVWPh0yTpZ9UID1C6dTdRE+rATFNrH6snWikzIqnXpFRRHmINyBzUT02tjvD6jrmaYq6RTZlUhYjzRMxN7yQT164GrZp1LMWl9WpwRuHB1FjzaZM9TyxElNaMROx3IBEgxEXEC9xA98AKKR7iLA6hop+UGF0C5JAG1r3Y+8YEo6SKoCgRpZR+EgXM8p/wCemGXEaGiq1Nio1a1ImDctpK9li07gHriNLKaCAulxMkg7RyK7gbiL35468HPCaCspS/isu1M3r09QjnCMAFM213gHoe2AHy5sQ1tZVQBvpgGTIgXubm+2LclWDs5BAaGIgTp8wJJ+pPYgYukV016IrCQRP/UU/iUiYeJkEX5c8F0LVFeUyCFgZDKE2m0bmTvMQR/UYpzjvAkXEyNttrdSNN7m3tgjhmWphncE2pkspiFLQACwtHpB7jAOZpOpBuqC87iSTNxI3nnzwrYtIsp0hGt/MynVp2BtAHv07nCvP1i2kWVQsKFEASx5e3Ob274ZrOioCJFmiJgr5iLdp+JxzP5bQgIKMpp6tUG7SetgYtAnblGKKUTiVvulzCl9IqKlbTuLEA9IaAY6g4JqcOIIrUani03YMrM0lagOoap3PK9zPthf9n8yYdCZpVAEqKT6FOolr2AUgGf3w3yHEMtlHdNJOq1RFl1YAT+MKCLyrC1+YOB4OUXwHs8ouryAh6ZPJTJKXsQBBHaO+K+JU5ZahYqNZDqPTq3JJkaZ0jkZ+MHZikTRLow0swZWO/mAKqw66jIPY8jZfSrKwqK0hHQgcypE+GY7ECR0xk3yQsOuyPC8wzs8gKXohFvYFXGnfl6h0IxLMkTXXYM5ZRF5QKAIO1zqHtIwNwitJVCsgR5QJ1AsdQ99LGO+GA4e7opqsq1NJuSAVAZkBgAktpCmf5ow1kryrZzi+rU6qp1iHImQWaWUTzsZ9l74rzdZZFJbui+epy1FQYE7ALBn36YM4nXQVomo7MVssKt0QyWMmNBmw5xbFGeZpBy6p94SDpHn1i7AsZIWBqkD0jtgS4M/hC1OFvVHiMAlKLNUOmYsAAYmQBfuTF7FVRSZzqLVTEqqgogjyiWjUxkwABvMY8cslarRmp4kEl6puzBSDIuYmDpEzDCYNsWVs74YquiqXgEhTOmxFOmvMgAyWG8ttiymWPlzRp1mNgTSiktmADgXJNi0x/c4szglFpuv4S7gdXuF+EFMf7jhfwXKioXRpAqlCwaBCoAahPaFnlgivmwTVqsdIJ8QsBqAuoSRaYAFucDEvZm1mixc6tTN6T/06QUKQPSQAsxs0xJ7AQcLqnC4SrVBiIpByYEv56hURJeJjoD7YacA4Mazt4AOnRckczpuSTyUtgLi2cp1C4pEqgCquo2lSod+cs0TIgbdLqeTTbBHMUa7IAdTpTUAXAUF29wYU9sW/Z4MlOrUqHzadCDmOZg+8fQ469FVy9DXshaoY3ZmMgxuRpt9fbE2zn3CM4gswOkyBBMC3IQAI6Sd8L0RJ3hdi7M8TanoVAhGmTMbkmfjHMW5GqSshtMkkxABM3InHcNhcVhnM8NehnsqklhyFrfthq2bU0fVNWQNrleRJ68vgYW8VQpTdLKAEBJ6Nz+mPcVy58LLZcatRQ1WUCT5z93Pson/AHY5KzlG6FfGzLIQwMdIaOu3Pti/7MVQmqow1FZZV2DGNK+8apjtjh+z9UAnQzW9Mqu1xz/84t4ajacw9QH7qlCgrpGpzo/QM36YptUbwrSYFlKUlqjd57kTEb9vYTiGaqAqgB9JIv8A197+1zip6wUkrBAttIbrI5n9bdsX5tV/h6bKApZiNIkxYEmd9yLciIwi8k6VAsUCw2sEi9lN5LHkALk9AcG8SYOKWjV4aKUVQNwTPiRsNRE/ScVZKm+kNp9cgLeG1C94sGjqN7c4HfMMXE7fiEwTJ5fhkQO1sHIIYZEsztpBYOLnTZSFgXnaQB8nBbZSmzJo8zgEaBBFxJBYjYENBAtYcsJ1qlWAAkq2sHssNPWYHL9cTp5yKpdTpkmAscwJufjBQNcjHj1b/wDIrEBQAwsBBOsKTLXjflG2K6aCmrCYYQzNfmwCi3vP/g4uolWfXUgqEWo5IvqHkVY2mVCzbCvNZwlnZTLMwYdCJ2AiTG89B3wJYSCk3oa5apFJnddZZtCqRJggklWF4gc5ja+2K62TQqQjik8SBVAEt0FYQs7dNh8B5XPtpBZiSDA5QoBUAGN7kfJ578yNNlkhSWIGm0wYIJ80SINl2m/LDRp49B5zDCVqALUeJDAguFuCYPUm4sYBGOLQCAhWOXb0qHcAPPRtmUjmQR+uB8plqgUoDqQj0vDKPg7D2jBlKm6jQWlPykB172af1k98T41ojwlwdpK1Ko2pLtINoDBgL7RIveIIYjlgTilRTrpCRDRp9UAEC2xuL7WuL83Ao+Tw5YoSDpJ8o6QDdfYEbYrrZBDcr5vcmY25wThT7NVBiOllxSVUIjXepNyBr0oTyA1X2jbti7JZ0wKOYpCsJ0kemookgNTb8LBrQZUiARGzCpw1WRlJYhgAdRmI0xB3ER33OAhkXSuahhtURfbqYO+3XmcOwcWh/kMuJNJT41MLTZDMBjSdlk/lYWBHUc8JKlQiqCQIJuORE2O3ZgR2GCsjWalQZfDbVLRpEwrw0W3AZY6+Y4XrWLU0VlYMAA0qdj8bAgfr1xFPJlOOqQyr5ys7GHGhIIRVCqQ/lRhHcjnsD0x3hFAlM1TUFnFJQATBtVpM5mOkWPIHvgHIZlir01BOgqYG7IDt8eYgd8MuClGreEh81dKq1DOrVqpuVAH5QUG41EmemB4RyWVgsyVSKhEzcByREEUwU76YC2G5AwKDMKqaUKwzO3mcX8rAbSZYgD0iLy0xTUa1b1ADSoXuyLPsfNimkQC0sSQxcgQQSwhVt+VZBHYxhD8rYRnK9NZ0uQWAUAIS2kW2EBS256SAMLDmtJC0wSymSZliQL3sFA2ntbBNOnoYVHGozrKKdTC9gYsCJFuRN4jCirkGVm11NVJzLPtIFzq/K+wK8v1wxSZyjyzTZbNCnk8xXcAOzJRCKfUzAlwCLWW7EfmjF1DJl6LPTUGo9WnQpg3vKu5A5wDT7XGBuOUR/B0KS2GrWwH84Jiw5LoHycan7LUFFIV3vTo03e3/ALtV2WBz1CklED+ZlxCrZyXutBPGQMhlTlkZS5UPXcmJuqqvbUzTHNUfYHHzXI0WQMahgPfVEmIuexgfGNT9p6tRpUyaxqKxErqcIPwyYPmJuB+GIxmSjMWNQEbLpIjf+u39cUtHOXQw4y9QiktJILCdrLqmDPUiw/4xDPUFgJAbw9KAGSXMNcabk+QmP5r4szmYmqWuVSJ6EqLR/lyexwG9fTAHpJgyJJOxpnqJF437YUiIqv8Av7nqlZUhXrqpAsEJ0x2IYAiZvz6nHsPeHcOokMahTXqMmpEtESfaZAi1sew2V50K61eg+hJJAXRVDWsh8pk8okT2wZVz4NWpVgCQPNzCgWAPJQBjOZMjxKkTJptdojaR+v8ATDCvI1gCSaIEDaQOXeD+mOpEyWkcX7UqGIIcztZQcXZviQq5WoQCJqKkzNlHiH+mEJyDEnUBTESdQGrlyEtGGWUrU1yyEanSnVYM/oBLAQAJJHWT3xziuDVenGOUZ4ALfcDf+84ehQ1BdCzBLjk9gLDlEjvY2xXxLOmfLl0pAH/qKCzGL2c2Ej+uJpmWFJawmRXZBNxp0Boi8kEzO98WL7R3h2qo5VmJGgnT8eWALC07Yq4nTJ0qJMICYtqG6xeTzJwbQpBHpZhOTDUvMHn/AHxLimVCqXYqoKrpVfUCBJhdlpi31sMTyTGVsAyWW1p/NSt0Gh7KfYGR7EDlj3jhKWoqNZJ0joCAPqLxyHwIGynESlS4BFTyOs+pT1beef8A5xTmcq3iadWoRY9t9twd1jtiqNBrXqnwlQmSxLNAJgeYqL8j5m9zgXh/Dmdy8kAbGImLCPpgvI0PxG4tbvsPp9cPqL6lkbfXA3QxRRleGqoFhO2wPt2t+s4IFG3t0tginTJP74JSisAGx/riGy6F3gkCdrQf8/bHbf8AODwvLv8A574regDuLjBYgqkcvj4/znjrHnHv/nXHDQAMDnt0P9sdCn/j/nAUmVq+IU9U+WPnY9uonqMWVB2+MRFPVBm09/2vhQs8tYU4aqtTTbxNKsrLPMaxoYD+W+1hhrk+HCvbL1g7xq0HymOQknTI9+eFtPMI4CGmxuApZ2aCbEkBpEXMr6jvywLxmskhErE1UazAKpk/zKFKkAXAmSASZjGjoxTdjCvlqlNoZSrDqLj5+ThVlqPh5mhVUwFbsI3E/qJ9sav7N/amnmAuWz48xAVMzsZ5Cp/9u943wN9rPs8+XMMLG4YbH2xHwymzJJxI6K7NYsy3mfSok95j9cS3RSCSCrsIEm4IB/rHYHCTiMg6BtJt7/4MH0MyVqnUYVKZC9BICj+je9+uKcTzyW7CMpSZm0U01sBDXtBH3hJIgiOu8YqmKi0KYDl9IIgkEbKZJk2iG+k4qz+taAFEPpqMVYgXbpqi97+UcsN+BZRzmaNVwQKCHVIvFMEr+30xLwrKUcWyfHyWqUyhJFSu6CLeSkKa6Ym4mTPOfbGo4qPAp0ciAYRfHrkc6h9KT1B0/GjvgX7AZFavg1jJpUS9QavxOWCpPuwDR/LiDVSweo5l6zki/JNOo32mo4EdF7YyeMAl2Zfjn31UKZBpiAZkeaTc/m8wMdjOLmzjP5XUsqwEJs3lHqLfimSbyOWBs5QZSJgLU+8B92Yb8iQCOwK98a+p9m0ogGo2mm1UhQbvVckgKo2CLdi3K2841boPFtGeymUqVUdqZskCTCIukSfM1tUAncknYdLfs3kkqE1awKZZJ1X8z1SBpVeZqRqYsLKCSYtinjC1Avh0ah+7ZitMnSJ3lR6STYwb7xzw7fIGulEgGjRTSkKAoIeHbTI8tR7lrWtyAxyZKxlff+CfiubdqrEooFtOlJXSBA0x+HkOcC95x7FWf4zVqOfDdsvTTyJSplgEUbTcEvzJNyScexVMpLr+impTWQWkVWJDQLMNpPJSLx7nBPiBaxUwsgXO20D3nqMeqHUFP/7AP12wZm4cEVFLKkwVgOkXlfzCd05iYjAYqSk8mIGYNx0ME99jB3AthvwvKaqeapwS6UvFXT6JQgkwdyaeqPY4o49lFQhhGh76rxPSOsnbF/2TzGjN0C7EKSEPlILK4ZJP/dz7dcW9HpTBFqBqABEFSYgkTG/1HLtyx7OVF/hKAJIDPUqW5XCx7kCx/wDOKa6qK1SmYQaioAEBCpgEX6i/WTiOerx4SmDFJe8Fpbba8jCFUT4TUKVILQYECbNEED3vb5wbxamxWVkho0mdvUNO+x1C2M/TN4P159saPIZV9JqVSyrpmOZUmT7A/X2wPs7x91izIZBnI8omTc7AC841WR4etIQo835juf7DA+UJMeUgNcAdOWHuWy5Lw/M7d+WJcjRIF8ILyBJM7R/gxfQy7MbKThpRphAwgX3tf69McoVo5kdgcRZQOtBknniNViDzwXXM88RNMEeqI7TgGwGq/PE2/MMWVKPMSfbHCBFpxxxSo+mKSDf9cWPVG0HEPE7744SuqN74pQkTBIP0xaq6yFXcmBfriD0tMXkNqEjbyEAn6zjmyoonRrOG1BmgCAgGqTzmbbRFxz7HC7h3APHzlcNKqF8RCO9re23+04OVZtiFCqaVenWtYFCo/EpuYHIjkBM3nrik3REo8i7inAMxRcmmfFXtv8rt7RjR5H7UrUH8K5drRBEhTYAoxMwDyIHONowxznGaCaWZ0GoSJIE+2MvxTN+I6tll8IWZwdJV2DAzY7RcxuLnBb5LgrtJWZzioIqkAxe/+fTBFPLK6UnEl6lRUInmvlI7Alge3xjnF5aprOmCd1BAPKb7CL4ZcL4cx8NT6Qq5gGNySQLb6iskdguNLwYNU6OhKlapCj7ugChFMECQbkbCPwiTtc7mS+F1Hf8AiGOkhaehVkGS7KAJ3IgmThrlPswrqWGXrNGymoIPOdMBRO/zhtwDhgcGmEegWdUMkGBOpyIEQAIOM5PAJ2co0Xy+Uo0UJZqq18x7wvhUFtyBdG92Bwp435K7KvopIKYPUoSWP/eGbvONPSz4q1xVEL6vCB6sypSnsNKP/twhzvCvELGiJ8RmVAeciKY6gaQCeXmOISyHqZi/kVcDyiV6fhVncrS8OurDZZE1KZPSNom9sPuJ5gV6wzHmYU5SjTEQCwhbTuoFVyfbA/EsstKnT8IllUQtVdm8MANUvv6WA6ADfFnH8i6UQ9FBTpii9Yi5eTpDDV180dSDFubyVeHRlaStXzGkiSSAJFnk6RboWvPYnDziPFQtA6V1ojKrBWOohSV1gkQys49MRpZQcJOEZFqVF3/GyslJmMRI89Yk8lBCL3ZumCsvmiDQp0lVhpNNmEiIAEKOd/MT7YeccGen9/oRbMKpOqkKjG5NRmSoJAs4VY1D+2OYU56itN9IJn8UkzPeJvEX549jSjKkFcEBYODcKwIPWP3tg3N5+mFYg6jLKVW5m/4d4sPriVTKJRXXTkAm4nrYRhRUYUlJUQahJJIj9cQpXkypN2S+ztUu7U3AIZT5WtDBfL82j2wJxA6QK9NUenqgysNSa3laPS1rMLGMBZniTpVV1/DpPcwZ/rOG/EKvh13q0oKVhFSmbq4YAwR0NiDyInGp6It3nkA+1WUHivVpnUrPBIM3dQ/LsSPdThRXV6jEkQTA6bAAfoBjUVMutBZCsaNaIJ3BBsLCJExPMGcLs3lAHeIAnyxeO19+k88KZpZZwXhi6kdpJY2EWkTNvph3xfMk+GnpvfmT8dJ/bC/hzqsEyIMdpP8ATB7ZgOwJCsB6ZE+++BigwZi5nfSoFo3MC2HVKvMYTZbPo1Sn41FXCwvrZBAJIG5AHwIvjV5Z8i4hi+WYcydSGbjzea3cEYzargvYvqJqFjt2wKKoJIIg/wCfrjQVeGMAGQrUQ7MjBwf7YW5ugymRbqCP3wbOA2IETti0sNJi36nEHc7EwcVvW0i8fGOGrLEkg4hIIjBPD6AGX8eqSBUJ8NRbyj8XcG8dh3xPheW1ZLM5hlE6ylIHoqgmD1LMR204HIpRE9Qj+HrVxcI3hoPzNEn4Ege5PTDTj/DxSTL0Vux0h367GoZ5Wn6YsoZVU4XRsKpWp40AwGbVqYdwD5f9uOfarMVBSVYBqVSJCmYZo8s/MThoE7ar5KOMVVrtlhSWEeqEW0eVTDR2sfocAViKdUUmOpUcn4qsR+/6YYvlDSrZSnq8tClc/mYAgiP5mafrhJn6rBc1W5U6iaeZJWSbdPTgopM5RaR7Eg/BjEM4QBPO+9+8dvb2wRlaV6o/LVcexhW/c/XHM9TlTI2BjlyOFbFsx+dy5aoCJkXci0SesQBMifrth5wTKVAGLABVJJKkHSeU3/TC/ULkIDUBKh2nSOm9ibmwHK+DMioVNHjBjNk0voUttN/MD88sXLKoyjJxdoeZTgiZhVE1izySjBdLmTLATqsPxmNsMv4ijTqkD0LpX07BFhVUc/Kovtv74lk3FFUU1aa1J1OKhIepEnSPwhRPlUdicUcTpCrqFEMVBmWXzpYFgFFqidSD5TEgCcZKXZTjbss4wzljogL67CBcAyzc15STHLfFtDjajyq2tqlMp5R6RJ1QBFtMiPbrhGuYNVaUFguoIUMHy7jVa7C4I2Gr5wzZPDqA0giKuppsJjYAHqPpjpdGbdOkeOeqLViNCldKk76QCGnkDJg79cGav4Wk4ctUzFQklib0qZCrpAmzMB/tBte2K6WYUA1mg6RppKfzficj8UELAMCR74W8XTXUpMz63qMW0hWIOiNVxbUNxNhf3wchJYoZ8Fya1stVp1akq1RY8O2gFwCFYi481wPzHrOCePuwD0lqRTqVfLoPpWkPOxPX0qQbGO+BclUDmuKemn4S+VQQ8kMj7AWloG/LEaWVNRqlGmwPhUA+t7lmDanMbXbV9V5AYLtlcUZqtUNfUSoWnIUITHlvokAFi9iTbcttg/8AhRRFUqRqWklKejPdhtYQGmN/LyGCOK5Q1WWsCVo1QC6sNKo6QKiX/CRBA3IOD+Kqn8PRVSgqVdVc6jCksAieYWgQTuRcdZxdkOLzRRw/J1a6B6TIY8rkrfUAAd73Gk/OPYzuXoZnLTTLlWJ1MGEXIFxIMr0IMHlj2IccjXp8kszmS1Ngp80A9Znb+mL6fC1NF2Z91a5khJ2IAE7wSOeM5wao0knfUDtYgWP7YapxJqbqGbSHTmJSSSL89ovyxo4tYRgo1KjPHJEMyFkfT0b1f6WIie040zcP05TL15JDxRMgAAS2gmb8o/XAvE8gCIUDUh8yA+mTv0IvOHWWyz1aWcyhX0ZdKlCLgtRguP8AUQTbti3LBqvcyWXpDwapqOSVeGBGqCsQwPabfTGb4zQda5VQDqhl03kNcm9omcX5auwyxWSdRUteQYMj9v0wRxDM66JktqpEGFbTKPaRt6Xt21DDyNYsSV+IMkp4asu8kG3S4I/XfDOhxllF1AKwDYNAN/gdcIq+ZZSSNambSxPvMk4Z8NSqyNqRn1avwwTaR51vJNrzhZ2Q+pxmSzGmYpgFgYUwx3UDffnh3w3jOVqgKPK/T0N7Xs364zmVpq2oAkD0NTfcaokAjkSPgjviPFKICKIAgjtH/OD4Jc80bSllVJmk8E/iBNI/JWVb6DBQ4hWpCKo8Wnz8QSR7VELW91x8zXilSkAabMoa+k3XvAMx/nXDnIfbRnASpTJbqvP3BwSTNEa3O1qLJ4gDINwSRB9tiR7gYqpcDatRL1SUpkjSCCrOvM9lO3InccsNPs3lcs0VaoNWpOpRVJ0p0ASymOrAn2xb9seJ1aiHQVB6kwva/wDbGLTpuzZNeSikC0kfiGZ8MECnSQtUIsANkUdJIj2U4u+0lcLlKeXpsFYAKATBLMd/csf1wdwZEy+THgowDnU9VxpNUx6omQnJR0E85Kr7I5dMxnamZfzJlx5ZuPEaQO0gXjuD0xVVgLv3cLRd9saoy2WSimyIqgczH7k3wB9ocu9GllwGipTFPWxvDW1tHO5Nuwx37R1kfMZc1D5PGXV8GQPkwPnEf/8ARqpCuYsDz2+mH6glpL6ldYeLxCgBJRQatxEqq2t0JK4ScSY+FnzyV6YXpJ1yfb0/TGr4hQP8bQay0wh1MLSABCdgTB+MZTimXLNnUUGDQ8RQNvI0Tfs2+FHJ3/A1ylGKmaU/++f6CMB8YzOkE9B7/GGeao6GquSCKjK6xzGgSfab4zycUV20KhqOd+QUdzzPtzti0qjZndyEhrzZ5PLfYH25mYAG+H3A8pUzNRgqlUEEwJJMgwOf12GLOG/ZvVVNQhhTgnSoDsTEEDUQiT1MkXthjxHM1qS+EqDLZe8lyG1TuWbcm8AWURttiHJPCLrsnm80i6KToKlyII1KJIJl48++ymLm5xXnnqVK1MKYCwwJjyjmKaiAsC0i1yOeBGzpIDINS0idLMNIJIi45DeARyBxJ69V6ZFzWqwTpEaEuwBcxFgG0jlE74KQollivjjawgAXliylha5Nvjni6tkdca2CzEFjpgxa24Jtbe+OfZfJsKhcwsQFA80fimbeaFNu+LlzKaW8IEtqOqo4Es8C5AH4p35dMS9kyoVK3mKnU+qY1+QQDYaSZYfphtlm0JUd2tTo1DoTYM40BW7w02x2jSVqyklZ0ATHX25W6Yofh70RVLgL4jqTeQ0EaSG5gkLfse+OZnTsN+zSBDmHEKwQ6QPMJClzP82kAwdrYE4jUdRW/h2Uq4KuTsy7EE7LaDPvgzIK0U7xqaqSW5llKze5BksO30xn61LwYRnZ2UEBBYMJ59xeJg/TDFFvGUNODsCn8KSSXXTSqXMVRBEBvwfgEiTKnpg7iTeNACAxTutmZRpinK3IBA3AFy07CEGVzJRV8NWgEgD06OhGo+3Xlhx4gWmtUOBXJHmCjyKDJjWdIebdgD1kTJZFS+APL/aPM0FFMOSBsDS8TSPy6iOXTHsNHzJbzVHoMTcFqEGD2ANsew2uguXaMFlsmZqVWaAB5R+Y2Aj+XYTjnGXBZbhbAgn5kEAGZB/ycR4jV1owFvDI0jqo/wCfN9cTzOS8a2zgiPafN/fG3KZ58YbKcg6sVBJESiN0kekmbgcp641X2Zbwc5SeFGmoBWH50YaSyk8oMn25xjNVMpGoFglFVgbamIMyoMXLCJwflON0dK0q3iyDCuxVmUHc8iFkDnglktZVk8zlxlsxmMu5AC1TTBiYkkoRG1o7XwNRrgEXLJJVrfhax9iLGP7TjS8ZyVPMOlc6DrprLW1l08luhOkNfr3xkFqFSBEnme4s3x0wRdotStuKF5Jp19L3CtfmGG4I9wAcSo5hhp80TqaASLm0EchG2D8/liSGWSQDFh5gQT8MOnQ/GF+Y4eaYElW1agpHVdIiOW8jqDyxYWW8OzOk6pM3VusGLnuOv8uC84dVnMLsH5A/zAc9rdDiuhkTTVvGUhwzAJsWizav5VN+e1t8dpVAKbMF1NUcJpgnVpnVK9NoP9scCpuwDieXYEAgCAAIG46g7N74f/YbhqsxeVJEwD2j47/BxylTpqop1RoXTqCSWYHfyzYAqbqTN9pxzI1fCqzSVgpbyhgTA6k85E4mWVRpGrRt9B1RBk7AXJ9hirKmkHQZpGbTdFYhladi1MTfsfLzwCM+SoIbQbsCROoiRB2kG9u+NJ9jMqukNVINZwGbrMCI7QDjz/lVnomvnATxniC1kIYssiJIt2wDwbPUKNIZaiJLNJjzM7sLknqQB7ADpjbZvggqIQRpBHMTjF5+lT4dNXwzYQNIBjVYkC0Mep67i+KjNsy8Y0Ks9kWfOZfUr6Eqa2ttpGoSdrtAwd9sqfjKVVSzGIHUyI+O/Lng7gD1s1FRtVNGuqn1kdTyX2HTfGh/9EQberrzH74l+o1grxWzLcZJKaSQXA8+m6gnvzPQAd7YEyGXXwctWrmHSj4bqY+8B9Or4gkbz84q+2fB6gRmpO6sknTMBgOn9Ytgv7GcIZqFN67a2Kg35Tf698Lkqs6uBDxypUzNQU6Hk6uw0gDa07noB/bF32d+zPgN4ZKsTdmBN42Echjc1eBBwwiO42/5xl6VFMvWDDy+J5Tc+q4FupNp9sc/UbVAopM1WRygItykW7b4U8byfiKygAz+a/6Yd8IzyClJeAQDtNtzP8xnryxkuP8AG3qavAUKvNj6Z9+nYXOM4JtlMymVZUd6dVWqKjTqeysD6Ry1XAj2O8QWuRR6xJ1MoO52UACWjqxmL2seQOA8/mmdNFMl6hgMwAtJvbla8fJ3wy4FlzpdWKqiATB1TJuDeLkBj0AjnGPQ+yCPD80ipUk6SimQT6dZAjVzcDc9Sce4LTVVqLTJqGJ1xGkgLy5mJ+nviw5KmRIKjxHFR9YuFVTNjZjrYnl+HBWRzcArRABqTBmSXMm5tA2sIF+eBrBzFGW4eDWBqOVPlQBfzVCIA/0gCTHM8zhiiFEKmQGdhIYsykBYAmw62tfrjtHLmVamGOjzAwYY22MiCNIPmm2IZ4szIUQlRLHfykgc+s9cNZCSGOUzA1qGGq4VWBBgEGAe0qxuJBPLGZ4r95mHgE+F6QNmXfUo5iOUjY88Qz/EVof9IxrqASPNoYC1yQSPN9COmKMo5RAmqGYSrKfSARAHMjWur3juMNEsEZqS1DCoKim2tiALC4Ut1uI5X5Ya8JFUOpep5SDABhSSJFrAnbqe/Supl6SVXYU1aoq6iOQ2LaLQSOoHIgSIwTQyzV6ihz5l9AS6RuJAuOVxPKRaBMjRB1DirsDqqlSDENRSr/8AIkGO2PYp/wDRKwJ+6S5JvWC/pOPYz8UTk+cZDMW9rn2/z9MabJqGZgIDHzapjykDGUUKunSSxuGERH/2t/TDbK8TNIkpe3lnpsR9AD8Y9TPNNdDatOnVr86qQtgfaxso6nA2UywAUlYVSSQfxTzM7KOmK/HTRqJJIAcj5MGOSi1ut8VU+ILVK0zs1o+sE9sDM/czZZeimZy1QHUDQqLUVgSDpI0mIvAbSfnGLrcW1M4qABw0gwQN+nI/3xp/s3lSn/VbUvQHe9vpG2CONUsqzinXASR5ajeUP0huXyRiIumzb08Gcq5UikSWALbAXC81OrlczIxdVyY8NgD56h8wHlk21bbAkCY6DBma4OtEFaVUOnIEgkb8x6l+OuFmRIDgEX9Nzyn9v1E9MXdnTvgn9q2g0qsBy6DU+om6EKygcuRn+bC+pxMrq8Iquo3IsY6AnbmMOeIZbXSqUgPvKZaspAkNAHiBehKhWI56T3xT9neEK6a6hIYEhQPgk35X27YE0lkLSjkSLQYzpUgNB5kHqZO55T1B6Y1WTVVpU6RubsY80Ec4PsO0jvhdxig1MlWloIvBEz6Y5ne4FvKT79pPNHSToS2rudhAjne3L3OB5NIvkuz1USRqkyLFS/LcKd4newuMOM7mRTIKltJCE/gNwDynTf4M7dVuUzFOlopECPyvdiZOw3pkb6dxbY4I4hl6ZYMXNI6RqDKXBgWBcHUpFzJB3tiWjWzTcM49mkpuPvKiMBIqNqYAbWN9h15QcVcY4uuYCq91LqWDbkC8dhI+k4zGWytdVT7sVkEq7KygrBkMJN3Fjty2viXEkK+YqWRmJqCA73mdPmsvQTaTvGBqwSSyfTPs9xWm8dpEggwR7dun74fZritClSPKB1E3Me+/LHyDh+YokBqT1YBHkVQvwWbUBPbHTn1JICEsDu7ltPI+kAKe/OMR+GNmozmfVxq5FY536W3M9sS4JxtKdJEchXUKjrIJQgQRbnvbscZBc6zpqinTpkMNVNRrkmASbkDnJMe+LaudzCqCjBIsGRFWNvygX+tvfD+Gng7yNbxL7QNUdocqqgRYwLdOZmI/ryxk+I5jxCfukENJL1I256BOkg7CDvvi5lqVcsBVqaqtTUyAtqJSnbykwSSSTF7Ly5qsnw4LRNVqmlSLLEGra8X8oAETG4PPbkkUF1/tG6rSTRTYCwDICB8GdXvaT7YnU4mfDEhWUcjSpKt/ZO23t74Vs6sRp+8vdUOiOiC8mxmbRI3wdkKjgM7NSRFWGcIDpvAQCTLcgsj2POvFJaCz2S4sxI+7pqJBhgQwEgSNJEjYfEDfEuJ5xC6E66S3KeGRqIO+pD5dLXIAMwBgwosBtLqW2UhA1TudP4b9bkQBzwmr5DxJZHdFaWYVQrC0DVFotA+IwrsLDMrVqlQAyOIkKZpVDNxuGBjsSOeOUeMU0ZfPqCkgxYLMTImNQ7b9rDAtPhq89A0+WdWrTGwJiF+hjFigPpVm/iCwtpUIaS2v4jMSw9xJI5Ycgep8fpIVmS4EG95J1XBtpEnvjmbzjVnlURFjyqCbH8tjK7bnng7MU/BJKhdK2KiwNrAGd+Zme2A6S1TBqVWZfyIPDW4MgxcwL9f647eTuaLfCIT70BQYgONMkHbSxJgczykAXwH4qmppHmg3CqaSgmLTEuP9owXTyky7QgiFXsBFgPcgAD9ziylllWmbnVqIC2AAAENrvJJm18cJdlaqCqFC0xpE3FwpdVZi5JPpYnlzwFm8zUosyU25kwJBN7+YEG4g73nFmSyrrUk/jpwWmbFSAN73g4Nz+RL5UVFUNUpxTqrtII8r8rRzMEX7DE8hVMU0aRIlVRZ9WoFiTzJM/wBemPYKbhTWDV6SEDZagUfQKwnlM8sexX6nWjF1VFKFIHm9a/lI6HrttbEEAGki8nymIvte+PY9jXg84TwzJ1DUsoNwjAkXDkqP3+gxVlaYStCHZtJU8/nHsewdlUN8rnhTU6xAs0CTEj/g4vWstdUp1V0hmfSykyCNheQAwNzG/LHsexLCGyrMUlyyoV1sGYssELtYiORmbjfFB4srglqCwYhlYqUi9pmR2t749j2COVbNPFKQ8yvG9Xh1CW006q1DFpAGlhB99umLMw4p16lFTA9SCPwtBXtbaDyGPY9gr3GdWmZzOLUZyXNyDpkzAXc/O3t7YZcDzaB1LDV4updfMGAwKrMb3k36Rj2PYs0QHksqTV8Mi5knppHOZ1dLbz1w/rVVdF0XQDnOpTHqknzGBz745j2IkcnkzYzXhkDk2/PVtcgyNxtzjF2XpBxqHkg+ZV/LNyCTvM2xzHsUy1svWqRUgCJNxNiRAn3MgzivPZsrKqSdepgGMwJvPI8h9euPY9jlsXohwloAqMdT1NVjPpFokGxJHsAD1w8o5dcwniEEFCJlpDSjFSFFg1jeBzx3HsS9nLQJwuu7MhLMFRZ0gBfTJB1CWUXNl/rj1bOiujZqm7aqP/UWdPkJIDqQIHXTuCAQcex7HNcj8EclVWqSTuik81LaQ1iV2BjvvsMMRnACAUllQ6KTXRQ2xJHqJt072xzHsNZoiyjPcXDIrb1HbVFwRHlidiARGm4jpyrr8QaArCZ85I5LuvO95ke3vj2PY45AmWruCzgAhnJMEiDtcE3AJ2FueGXCcoWqUUOkj0iBpDXG9yRciI749j2CTFHK1Y6nBh1G++kgxEA35ixnbFQrtoUNBiBFxEH357W/THsewWLRFszpTTa/Pn1H079cEUc8wLFAA267z7kzz7dcex7CxD8pxNifO8yFUiD5TqU+xPL5wLkUgVVI8pLhgTIeDrE8x5kNscx7EkoGp5gxZjHIbR/hk/OOY9j2KLP/2Q=="/>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 name="Rectangle 1"/>
          <p:cNvSpPr/>
          <p:nvPr/>
        </p:nvSpPr>
        <p:spPr>
          <a:xfrm>
            <a:off x="460375" y="797036"/>
            <a:ext cx="6096000" cy="2308324"/>
          </a:xfrm>
          <a:prstGeom prst="rect">
            <a:avLst/>
          </a:prstGeom>
        </p:spPr>
        <p:txBody>
          <a:bodyPr>
            <a:spAutoFit/>
          </a:bodyPr>
          <a:lstStyle/>
          <a:p>
            <a:r>
              <a:rPr lang="en-US" b="0" i="0" dirty="0">
                <a:solidFill>
                  <a:schemeClr val="bg1"/>
                </a:solidFill>
                <a:effectLst/>
                <a:latin typeface="Calibri" panose="020F0502020204030204" pitchFamily="34" charset="0"/>
              </a:rPr>
              <a:t>Because of Jeremiah’s boldness, the people entered into a league to punish the prophet. The phrase “let us smite him </a:t>
            </a:r>
            <a:r>
              <a:rPr lang="en-US" b="0" i="1" dirty="0">
                <a:solidFill>
                  <a:schemeClr val="bg1"/>
                </a:solidFill>
                <a:effectLst/>
                <a:latin typeface="Calibri" panose="020F0502020204030204" pitchFamily="34" charset="0"/>
              </a:rPr>
              <a:t>with</a:t>
            </a:r>
            <a:r>
              <a:rPr lang="en-US" b="0" i="0" dirty="0">
                <a:solidFill>
                  <a:schemeClr val="bg1"/>
                </a:solidFill>
                <a:effectLst/>
                <a:latin typeface="Calibri" panose="020F0502020204030204" pitchFamily="34" charset="0"/>
              </a:rPr>
              <a:t> the tongue”  is better translated “smite him </a:t>
            </a:r>
            <a:r>
              <a:rPr lang="en-US" b="0" i="1" dirty="0">
                <a:solidFill>
                  <a:schemeClr val="bg1"/>
                </a:solidFill>
                <a:effectLst/>
                <a:latin typeface="Calibri" panose="020F0502020204030204" pitchFamily="34" charset="0"/>
              </a:rPr>
              <a:t>on</a:t>
            </a:r>
            <a:r>
              <a:rPr lang="en-US" b="0" i="0" dirty="0">
                <a:solidFill>
                  <a:schemeClr val="bg1"/>
                </a:solidFill>
                <a:effectLst/>
                <a:latin typeface="Calibri" panose="020F0502020204030204" pitchFamily="34" charset="0"/>
              </a:rPr>
              <a:t> the tongue.”</a:t>
            </a:r>
          </a:p>
          <a:p>
            <a:endParaRPr lang="en-US" dirty="0">
              <a:solidFill>
                <a:schemeClr val="bg1"/>
              </a:solidFill>
              <a:latin typeface="Calibri" panose="020F0502020204030204" pitchFamily="34" charset="0"/>
            </a:endParaRPr>
          </a:p>
          <a:p>
            <a:r>
              <a:rPr lang="en-US" b="0" i="0" dirty="0">
                <a:solidFill>
                  <a:schemeClr val="bg1"/>
                </a:solidFill>
                <a:effectLst/>
                <a:latin typeface="Calibri" panose="020F0502020204030204" pitchFamily="34" charset="0"/>
              </a:rPr>
              <a:t> “Lying and false testimony are punished in the eastern countries … by smiting the person on the mouth with a strong piece of leather like the sole of a shoe.” (3)</a:t>
            </a:r>
            <a:endParaRPr lang="en-US" dirty="0">
              <a:solidFill>
                <a:schemeClr val="bg1"/>
              </a:solidFill>
            </a:endParaRPr>
          </a:p>
        </p:txBody>
      </p:sp>
      <p:pic>
        <p:nvPicPr>
          <p:cNvPr id="9218" name="Picture 2" descr="https://media.giphy.com/media/gK6eVhX16J63m/giphy.gif"/>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888093" y="3527975"/>
            <a:ext cx="4762500" cy="2428875"/>
          </a:xfrm>
          <a:prstGeom prst="rect">
            <a:avLst/>
          </a:prstGeom>
          <a:noFill/>
          <a:extLst>
            <a:ext uri="{909E8E84-426E-40DD-AFC4-6F175D3DCCD1}">
              <a14:hiddenFill xmlns:a14="http://schemas.microsoft.com/office/drawing/2010/main">
                <a:solidFill>
                  <a:srgbClr val="FFFFFF"/>
                </a:solidFill>
              </a14:hiddenFill>
            </a:ext>
          </a:extLst>
        </p:spPr>
      </p:pic>
      <p:sp>
        <p:nvSpPr>
          <p:cNvPr id="29" name="Rectangle 28"/>
          <p:cNvSpPr/>
          <p:nvPr/>
        </p:nvSpPr>
        <p:spPr>
          <a:xfrm>
            <a:off x="6871278" y="2281165"/>
            <a:ext cx="4362643" cy="3170099"/>
          </a:xfrm>
          <a:prstGeom prst="rect">
            <a:avLst/>
          </a:prstGeom>
        </p:spPr>
        <p:txBody>
          <a:bodyPr wrap="square">
            <a:spAutoFit/>
          </a:bodyPr>
          <a:lstStyle/>
          <a:p>
            <a:r>
              <a:rPr lang="en-US" sz="2000" dirty="0">
                <a:solidFill>
                  <a:schemeClr val="bg1"/>
                </a:solidFill>
              </a:rPr>
              <a:t>B</a:t>
            </a:r>
            <a:r>
              <a:rPr lang="en-US" sz="2000" b="0" i="0" dirty="0">
                <a:solidFill>
                  <a:schemeClr val="bg1"/>
                </a:solidFill>
                <a:effectLst/>
              </a:rPr>
              <a:t>ecause the people rejected the words of the Lord, He said that they would suffer and be scattered. </a:t>
            </a:r>
          </a:p>
          <a:p>
            <a:endParaRPr lang="en-US" sz="2000" dirty="0">
              <a:solidFill>
                <a:schemeClr val="bg1"/>
              </a:solidFill>
            </a:endParaRPr>
          </a:p>
          <a:p>
            <a:r>
              <a:rPr lang="en-US" sz="2000" b="0" i="0" dirty="0">
                <a:solidFill>
                  <a:schemeClr val="bg1"/>
                </a:solidFill>
                <a:effectLst/>
              </a:rPr>
              <a:t>The Jews then plotted to harm Jeremiah. </a:t>
            </a:r>
          </a:p>
          <a:p>
            <a:endParaRPr lang="en-US" sz="2000" dirty="0">
              <a:solidFill>
                <a:schemeClr val="bg1"/>
              </a:solidFill>
            </a:endParaRPr>
          </a:p>
          <a:p>
            <a:r>
              <a:rPr lang="en-US" sz="2000" b="0" i="0" dirty="0">
                <a:solidFill>
                  <a:schemeClr val="bg1"/>
                </a:solidFill>
                <a:effectLst/>
              </a:rPr>
              <a:t>Though he mourned over their wickedness, Jeremiah asked the Lord to let the Jews suffer for their sins.</a:t>
            </a:r>
            <a:endParaRPr lang="en-US" sz="2000" dirty="0">
              <a:solidFill>
                <a:schemeClr val="bg1"/>
              </a:solidFill>
            </a:endParaRPr>
          </a:p>
        </p:txBody>
      </p:sp>
      <p:sp>
        <p:nvSpPr>
          <p:cNvPr id="8" name="Rectangle 7"/>
          <p:cNvSpPr/>
          <p:nvPr/>
        </p:nvSpPr>
        <p:spPr>
          <a:xfrm>
            <a:off x="11575340" y="6403993"/>
            <a:ext cx="442750" cy="369332"/>
          </a:xfrm>
          <a:prstGeom prst="rect">
            <a:avLst/>
          </a:prstGeom>
        </p:spPr>
        <p:txBody>
          <a:bodyPr wrap="none">
            <a:spAutoFit/>
          </a:bodyPr>
          <a:lstStyle/>
          <a:p>
            <a:r>
              <a:rPr lang="en-US" dirty="0">
                <a:solidFill>
                  <a:schemeClr val="bg1"/>
                </a:solidFill>
                <a:latin typeface="Calibri" panose="020F0502020204030204" pitchFamily="34" charset="0"/>
              </a:rPr>
              <a:t>(4)</a:t>
            </a:r>
            <a:endParaRPr lang="en-US" dirty="0"/>
          </a:p>
        </p:txBody>
      </p:sp>
    </p:spTree>
    <p:extLst>
      <p:ext uri="{BB962C8B-B14F-4D97-AF65-F5344CB8AC3E}">
        <p14:creationId xmlns:p14="http://schemas.microsoft.com/office/powerpoint/2010/main" val="9563155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childTnLst>
                                </p:cTn>
                              </p:par>
                              <p:par>
                                <p:cTn id="7" presetID="10" presetClass="entr" presetSubtype="0" fill="hold" nodeType="withEffect">
                                  <p:stCondLst>
                                    <p:cond delay="0"/>
                                  </p:stCondLst>
                                  <p:childTnLst>
                                    <p:set>
                                      <p:cBhvr>
                                        <p:cTn id="8" dur="1" fill="hold">
                                          <p:stCondLst>
                                            <p:cond delay="0"/>
                                          </p:stCondLst>
                                        </p:cTn>
                                        <p:tgtEl>
                                          <p:spTgt spid="9218"/>
                                        </p:tgtEl>
                                        <p:attrNameLst>
                                          <p:attrName>style.visibility</p:attrName>
                                        </p:attrNameLst>
                                      </p:cBhvr>
                                      <p:to>
                                        <p:strVal val="visible"/>
                                      </p:to>
                                    </p:set>
                                    <p:animEffect transition="in" filter="fade">
                                      <p:cBhvr>
                                        <p:cTn id="9" dur="500"/>
                                        <p:tgtEl>
                                          <p:spTgt spid="9218"/>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29"/>
                                        </p:tgtEl>
                                        <p:attrNameLst>
                                          <p:attrName>style.visibility</p:attrName>
                                        </p:attrNameLst>
                                      </p:cBhvr>
                                      <p:to>
                                        <p:strVal val="visible"/>
                                      </p:to>
                                    </p:set>
                                    <p:animEffect transition="in" filter="fade">
                                      <p:cBhvr>
                                        <p:cTn id="14" dur="500"/>
                                        <p:tgtEl>
                                          <p:spTgt spid="29"/>
                                        </p:tgtEl>
                                      </p:cBhvr>
                                    </p:animEffect>
                                  </p:childTnLst>
                                </p:cTn>
                              </p:par>
                              <p:par>
                                <p:cTn id="15" presetID="10" presetClass="exit" presetSubtype="0" fill="hold" grpId="0" nodeType="withEffect">
                                  <p:stCondLst>
                                    <p:cond delay="0"/>
                                  </p:stCondLst>
                                  <p:childTnLst>
                                    <p:animEffect transition="out" filter="fade">
                                      <p:cBhvr>
                                        <p:cTn id="16" dur="500"/>
                                        <p:tgtEl>
                                          <p:spTgt spid="2">
                                            <p:txEl>
                                              <p:pRg st="0" end="0"/>
                                            </p:txEl>
                                          </p:spTgt>
                                        </p:tgtEl>
                                      </p:cBhvr>
                                    </p:animEffect>
                                    <p:set>
                                      <p:cBhvr>
                                        <p:cTn id="17" dur="1" fill="hold">
                                          <p:stCondLst>
                                            <p:cond delay="499"/>
                                          </p:stCondLst>
                                        </p:cTn>
                                        <p:tgtEl>
                                          <p:spTgt spid="2">
                                            <p:txEl>
                                              <p:pRg st="0" end="0"/>
                                            </p:txEl>
                                          </p:spTgt>
                                        </p:tgtEl>
                                        <p:attrNameLst>
                                          <p:attrName>style.visibility</p:attrName>
                                        </p:attrNameLst>
                                      </p:cBhvr>
                                      <p:to>
                                        <p:strVal val="hidden"/>
                                      </p:to>
                                    </p:set>
                                  </p:childTnLst>
                                </p:cTn>
                              </p:par>
                              <p:par>
                                <p:cTn id="18" presetID="10" presetClass="exit" presetSubtype="0" fill="hold" grpId="0" nodeType="withEffect">
                                  <p:stCondLst>
                                    <p:cond delay="0"/>
                                  </p:stCondLst>
                                  <p:childTnLst>
                                    <p:animEffect transition="out" filter="fade">
                                      <p:cBhvr>
                                        <p:cTn id="19" dur="500"/>
                                        <p:tgtEl>
                                          <p:spTgt spid="2">
                                            <p:txEl>
                                              <p:pRg st="2" end="2"/>
                                            </p:txEl>
                                          </p:spTgt>
                                        </p:tgtEl>
                                      </p:cBhvr>
                                    </p:animEffect>
                                    <p:set>
                                      <p:cBhvr>
                                        <p:cTn id="20" dur="1" fill="hold">
                                          <p:stCondLst>
                                            <p:cond delay="499"/>
                                          </p:stCondLst>
                                        </p:cTn>
                                        <p:tgtEl>
                                          <p:spTgt spid="2">
                                            <p:txEl>
                                              <p:pRg st="2" end="2"/>
                                            </p:txEl>
                                          </p:spTgt>
                                        </p:tgtEl>
                                        <p:attrNameLst>
                                          <p:attrName>style.visibility</p:attrName>
                                        </p:attrNameLst>
                                      </p:cBhvr>
                                      <p:to>
                                        <p:strVal val="hidden"/>
                                      </p:to>
                                    </p:set>
                                  </p:childTnLst>
                                </p:cTn>
                              </p:par>
                              <p:par>
                                <p:cTn id="21" presetID="10" presetClass="exit" presetSubtype="0" fill="hold" nodeType="withEffect">
                                  <p:stCondLst>
                                    <p:cond delay="0"/>
                                  </p:stCondLst>
                                  <p:childTnLst>
                                    <p:animEffect transition="out" filter="fade">
                                      <p:cBhvr>
                                        <p:cTn id="22" dur="500"/>
                                        <p:tgtEl>
                                          <p:spTgt spid="9218"/>
                                        </p:tgtEl>
                                      </p:cBhvr>
                                    </p:animEffect>
                                    <p:set>
                                      <p:cBhvr>
                                        <p:cTn id="23" dur="1" fill="hold">
                                          <p:stCondLst>
                                            <p:cond delay="499"/>
                                          </p:stCondLst>
                                        </p:cTn>
                                        <p:tgtEl>
                                          <p:spTgt spid="921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allAtOnce"/>
      <p:bldP spid="29"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688"/>
            <a:ext cx="12192000" cy="6852621"/>
          </a:xfrm>
          <a:prstGeom prst="rect">
            <a:avLst/>
          </a:prstGeom>
        </p:spPr>
      </p:pic>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688"/>
            <a:ext cx="12192000" cy="6956252"/>
          </a:xfrm>
          <a:prstGeom prst="rect">
            <a:avLst/>
          </a:prstGeom>
        </p:spPr>
      </p:pic>
      <p:sp>
        <p:nvSpPr>
          <p:cNvPr id="6" name="TextBox 5"/>
          <p:cNvSpPr txBox="1"/>
          <p:nvPr/>
        </p:nvSpPr>
        <p:spPr>
          <a:xfrm>
            <a:off x="0" y="89150"/>
            <a:ext cx="12192000" cy="707886"/>
          </a:xfrm>
          <a:prstGeom prst="rect">
            <a:avLst/>
          </a:prstGeom>
          <a:noFill/>
        </p:spPr>
        <p:txBody>
          <a:bodyPr wrap="square" rtlCol="0">
            <a:spAutoFit/>
          </a:bodyPr>
          <a:lstStyle/>
          <a:p>
            <a:pPr algn="ctr"/>
            <a:r>
              <a:rPr lang="en-US" sz="4000" dirty="0">
                <a:solidFill>
                  <a:schemeClr val="bg1"/>
                </a:solidFill>
              </a:rPr>
              <a:t>Hardened Clay Pot</a:t>
            </a:r>
          </a:p>
        </p:txBody>
      </p:sp>
      <p:sp>
        <p:nvSpPr>
          <p:cNvPr id="7" name="TextBox 6"/>
          <p:cNvSpPr txBox="1"/>
          <p:nvPr/>
        </p:nvSpPr>
        <p:spPr>
          <a:xfrm>
            <a:off x="94306" y="6485977"/>
            <a:ext cx="3781007" cy="369332"/>
          </a:xfrm>
          <a:prstGeom prst="rect">
            <a:avLst/>
          </a:prstGeom>
          <a:noFill/>
        </p:spPr>
        <p:txBody>
          <a:bodyPr wrap="square" rtlCol="0">
            <a:spAutoFit/>
          </a:bodyPr>
          <a:lstStyle/>
          <a:p>
            <a:r>
              <a:rPr lang="en-US" dirty="0">
                <a:solidFill>
                  <a:schemeClr val="bg1"/>
                </a:solidFill>
              </a:rPr>
              <a:t>Jeremiah 19:1-9</a:t>
            </a:r>
          </a:p>
        </p:txBody>
      </p:sp>
      <p:sp>
        <p:nvSpPr>
          <p:cNvPr id="3" name="AutoShape 4" descr="data:image/jpeg;base64,/9j/4AAQSkZJRgABAQAAAQABAAD/2wCEAAkGBxQTEhUUExQWFhUXGR4ZGRgYGR8YHRoiHSEdHxsgIRsfHCggHBonICAcIjEhJSkrLi4uGx8zODMsNygtLisBCgoKDg0OGxAQGywkICYsLCwsNCwsLCwsLCw0LDQsLCwsLCwsLCwsLC8sLCwsLCwsLCwsLCwsLCwsLCwsLCwsLP/AABEIALcBFAMBIgACEQEDEQH/xAAbAAACAwEBAQAAAAAAAAAAAAAEBQIDBgEAB//EAD8QAAIBAgQEBQEGBQMDBAMBAAECEQMhAAQSMQVBUWETIjJxgZEGI0JSocEUYrHR8HKC4TOS8RVTotIkY7IH/8QAGAEBAQEBAQAAAAAAAAAAAAAAAQIDAAT/xAApEQACAgICAQMCBwEAAAAAAAAAAQIRITFBURIDImFx8BMygZGhweGx/9oADAMBAAIRAxEAPwDC028UAtHlTUCBcXO3a2AKuRapU8SndWEMWtMj1fP9QeuGDfdsFFKVIMwSzTNrDlPLByMVjUNJO0ggH26HtjL6HjcnHQs4flXVStRAdLAqQdoFtuVrjp3GKKeaWhCb1AQX6dx7wScaNX6j6bYS/aXKkxVWDpHnIHL8J+NvaMCyzoz8nTFOZywDPTWSpGtDuOq/EagfY4qSiPCQSQWdzfsIx1WEUySfKzKesG9h8nBqeZAQJgMSxm9ws9J2+mLNnhFGXeKjVfTyS8wTeR7AfUjEuFVdL1CRKkMCO22w57W7YGCgWG/O/NrkAe0Ysp1NLPeTaD15nnuCR+uOeTg+jmNJCTzEHlOkBTHJY3PfAJy7U1XyEgEqZmLgSCeTftHTHaZFwTpsVk3tJAI67n6DBOZqK6KQ2p1mT6S+kACZ5i3xfBoVg4o002prIJYWEgsJ73i/zfBtKmjZJlkhvFE+WI0hjEjuV+mFGVeXpqRAjUecG7zfYRv83wbDECnYga2OnuZnofSPjA0OnQf9oiWUE3+7B6zpZfrM/EnFGfZjlxc6yskRHqCn5kRYdMGZuolSig5mmEYk7a7T1sU+pxBnWrUrKGtA0EjlIWJ2Fo+QfiUVPs5wev8Aw2SaoxbVmiaSRutNPW3WCZEdrYqyWcqAmmSGQK3lIlWmmSDG8TAtG8Y5m6viU6jDajoSkm0qQwg3iOZI3k47wzKuGplmUuA0wwJhgxUW3USTI5kAbYp1sHoZfx7U0LiQ1RiwFypAtcGYMAtYi8DAOaYmprEtJggubE3hpmxGx6H3wRnF06GbxSkCEAhZ6l4MmT6TjuaopT9QC+X70yXGwhF2ZmQRJsNRImxxCJ8XVlT5oUkZWYGgxDAGWKrI0sBzMkSOh3E49DK65ejT+7aHZwQNQsSWciyzeAQLgXtPeJhWoUqquCNRpsIgraLjaZiBtbEaJ1UxTuNVOCP5qJUGerR1n0/OHgbaO8PzHg02QOfO7DUDYnSNBINwJMnrPbEFzDu9V4A8CkdPlAKkiBIFp1NIP9sLDL+IwEXF9rkMFnv0ONHkcwHyrsKfnrtSpVG6FCfwxzlSb98DpGsQSggWjSQDTripMjYkKPgwY7DAOYhcui3lWAf3YBhHTYYYZ5g2swVVYTswGnQL9heP5LXJwBkMsaxelA1NUpvJ6SwYkDZVA+gvjkjBvNjJ/uKCNaWYRzMsx+ulAD74AzMqqq0Dwg0NFr6oPuPLPfBH2hzoWkGDDUDpUAwVm+o+48sWsTgAKKrIWaz0WVp2BQAGehsMcuzoKhhVzBSghA0tWzAqey0U8vxrdz/tGLeIoxr0yNqNODyBLbC/eT8HFeVYVBSSDFNVX6t5vqNQ/wBoxziDE5iNwrFie51MB3Av9B1wkyef3GdNtVHMSdNgoc3GiUqAn/T5wOthjPcRDVydAmmqhBcze4gbdWP68gNB9nzqoVaNTSWKDUpH5msJmAQuonoB2wIKQ0yJNNSqKmwdiRJci7LFzEDygdccmMHVi7i2WDMVEayAAP8ASF3/AFuYtg7gtM00ZQQzw5W0gFFJEqRuCLbfJMDmbqKlSoSt9RJN5aDpCgmwEC8Xv1xTkuJvqVtPmMnQBFiYULa4K47NDtAlAhMv4mrVUqMCd5mKk+7SRi0OUFKnHnDhY9WgkADVaNW03tJxVm881BUpKBqQAkkeklZgHrJN/wB8L8jpdwskqx3NjLW//oAfOKUbyO1ZTm6bMRpaAAF3ImNyepPXHseoVGCgQZ578rY7irY+TNHxqrUp1SEkTJMCSRIiOgMx1nAopLSpsKxZ6jEM6q0+GJsSTbVyj298aNKjHMsdPkAi+zTpiO1rnGSz5IzNQaw0khyIiCORFreW3YYiDvBgsqhrl80VgMZUzpcbGOvQ9sHZn0N7GeYI529rYSU8xblpcNq7xAn32Pt7YJ4XxRCxQyCDfVt/3bY5olwaeBTnaS06YO6HSyMBYqZsb2PIze2J1jNFQhNhJHOCxJt2MT7TgvQtVWoi0KtROhgjUPmTHSB1wvyNVldRBkAmIvY3Efp84rZtYB4slSO5MdSD/TBmYqGWGwhT1j+20QML8uJ1Da8jtM/sf0wwDKUlgZMTyMeaP0nFMpqmFVSf4cRvGk29o9sJ8qxJAmOcj2ufa1+sYdJUbwXv6QD0uAD9TeMLMgF1EIDDki+6r1+v104mOEzo6YcaaMzsoI1ALAAGmwBEdoPwcDJWKxFrEW5yII+cWZWkFXUAVbzAkNqFhDfG87++I5jLNICqWBUiVEieX7YSbXkH0Y8PUvmYDTtcSR9Jk/qBvinLZvQ4G9wCNpLRO4senxifDaZUPIOmAfMdOq5E7yLHF9PLjUNZupBBMLIEW80SZ2MYHgpyAqtceG0qbPpAP4okgn5Ow5AYZcKSaiO4Oo8rmIUyZFheADzk45XIUnQg1A+YE+I0j0xNtUG3sd8V0sy7VCCSTpaFmBYG8mwAJiewxIN+QZls3UpO1WGBMyjsKasZlZnkp83wOpxfWppo8Z4KaWuZZ3JPX0BR+cWv1iFNLSFBVVLXkbJ2ZiTaLW/FyGJU89NSdbM5Gkm4W0kwNo5dLRE3xNHO2XmoxOh1hDqVrBQJClYmJIO3ud8dytIAjxLlXAblGsBGPKxImf5sWZqiKihlBbmaYN5ELYkiBaYM7nfFj5Rd6jCW8hCmYIuATyMD9DhJk7A+HU6QDqBUYhgrAlR6S17DYHVfDDK1VpowVT6lUeYkEjWJj4Im036YX0M2hzFJYC065W9pJJC+YxyMYtTMEoCyqy62NwQy+SQZWIhiwvO53wTXZS/oszXECpYlaZWAEnzHS2wJLEbkiLbYYcFlDVqMiEQSCqhPKAQ0kXPmjncC2+EmbBNSADBF7DlM8o6EfPfGm4WywqAO3ijwgCPxFWqObW56bdMdLCGUMWZPOZ6oyMQwHmkQBMeaRty+tjgngzCojmfSrG/5St+W0jC2rTZKRIkzVBXqLElT0mbdQQeeGHDsmVoPUiBU8iDcwGUvbmQx0Rvvi2sEvCwX5Cg1El2IRkLAH1KStiI6RJ7Fbb4W0MwdTECFidTfiJ6/AmB0ww4xSAIVpLnWInVJHq7ElrHcSDyxVRoEaEswWCTy1QdZM7gCAPnrg+obyMvs/kdVHMBwQ1SmGv01RfnMNcjr3xFyP4ijSJhNSaYHrZnGpzz25cgo7YLq19OXzTAhfKgJjUSpfed7mwHv1x0ZdsxmMpWUeQUw7naHFgB1mVt2PTEvlhF8sS5ml4tZ9IYtJCiTpJMwADuYM2nbnjuW0JUZCddQjSzg2TT+FTz2gkd72xzP5xxqp5YMa1UkM0XCxdU/Ksbvzk7DfnC8rToU65c+JUp0tUA+RDZVEiNR1EbW3vi6wUnhHM9kfELEsACdzALAQIB2MRAmMBimqu1NVYNTcTqAJg7Hex2N8V8XrOy6T6zpaqAAI1elAAI7kDt0w1yc1GoqwIdKdOakTqH5X/mEgg89jaDjtIpKo2zleg7MXRvI8MsBfxAE773nHsOcnxWkF+9gT6ZXSSosCRaCSCdhj2IbfQeaWKAc/qZGKtpLwZI3HbkBjHFCpCixA2+n16fGNhXRgoXtEG2M/ncsyl6jbkwqzcDmf3xcEzP05HVreQJpk6jB6iDPwSSLdsez2TqU1UwwQm4FyeQ1Rt2H74L4dVVadMetwGAkWFi1/ptinhGp8zSZ6h+8ZQ17nUQoWxEgTPaDijRPPwQ1mk41zHhwSPkSD7/0xynUZKoYGDpZZ26zc8zf3xbxTLy7jdqVUqe41ET2JiSOxwHmgZK2MEgAi1jHvN/074KHTBnqwSQvrgkW3vP63xYaRNPYk6omecbz87d8QoUgzjWhAgGNyQRaJ6n9MMs1VKglNMKT1v6ZIERfl0AHTFHN5pExTKq2ssA4jTYRZR82B/TFPENFNKY02qAkENCiCQQbAlhuRtcYoU6mQTJLDvMxvz5G2GVWhrA8slNQZBBBFyCZmDzt3HKcBFJbBFqvPkKqYEkWuYNydhMD4745XrEUx5rzBN562jn33+uCMxTVaQ1QBfUEGo76tzZOe5OI0GDED/pjWBeLBgwmfcTOOs7ooyiMqOXlVjaxffe+w+l+uKChGx9UMrNzPKf1xdXoMlR0qj8QFiAO8H2vjlRpF5OmDblaSP8ATECOUd5xyZQwy2eDagx0wZD/AJSZKqwALFBvzIA57YrymXelqVzA0z6tYYHmsbg8zheEJ0sAVM+YXWbDY2j9vbB2Tr1CfDYAwbyLLtE8gZmetsDRzVIty1TWkkQAdUmCBP4bzJ2Fh+I9ME0coaa63J0i/UtzMyPiAOuLWzaoQDolAAhMlF3ghbTBO0xNxhe6639evdSZ8u0zcAqZ5fEYmgdv6BOZzdRwFSUI1kqkSQl4m0nSdVieeK+E50OwpkDV6tYEeJHpJiCHm3yfkbO/d0VemA7UyFLkREWmAbx6PNewtfHKVcu9LSfumnSiiBTa+pRESeYJvthpUX4pxwMuJZXzI49VMqRMAPLCI6OCAD7i9xi+uT49WmBCASZ2io5ZZM2EECeUdsMqNHUPDc2IBnrJlWB/w/TCqrUIRgCwqFlUsD+JUP8A8ha/84xPwZp4BaVSTpLEECIgeqxMzcyCRaeffGhWu1HMZWdqMVYBksarAKCOsMLHaLYUZnIq4p1UkHVSNRB0qeUP7WFhzntDHiLeLqrrDOGpr5rADyuvyZ0/7RgezRJiLjFBvErUm/DmGibAKQSBPQcvphnnaeiihDQKSIF6s5bUSeQ/E/sF6jFmcEvVJW4hjaSXEj5Oqw6D2xSHDCmpGpRqLoXnzX1HV+QHSOpFvZvBE6AK7z5mY6lQIC1luAd+1o7x0xXQVpCm3mGqdzGyC8BdyTzEfPc+zMdLEKATbYTuzeyiI7+2JtKp7ofVy1+WSORgYpaJdhmSrU6lLM+o+KiKGMkTrBNlEIANt5992vBK/wB/SIMUk1MVjlpK045evTI3wl4PlylDMKJ8wRlgb6XEqOkyFnfnG2L8tTcI1UgLYIQTf8x8uwIjeb2xLwxl8feAFq+urUSn5aakkmfNUBsstvpvOkQOszjuTqrTp1mUq7NpXQNgQS0SbGPKTG0bm8T/AIPUjwulSQSDYmYCgkXLc9ItbpfAvEH85FNbszxYSDIX23Bueow7OS4K8ul21jXrYELq03O7E+p7zbtvGGnD6bNWXzBUQQQZABiVQCOsDf8ADfAPBFCuzSDoRizm21onkJPuQvxi/wCzpdqwOk+GNbQTdmIBLaebEwL9QML5LtLLGHEOHpVclrlfKCX07dvefmcewNxSh41QncL5LmPTvF7iZvecexJkpNc/x/oLm0fQzs7GAeZvhHnkZGKtIOkGJuAevxBjuBjU1suWXRr06+ZjeYAv/TnhaOAl6zBySRGp5JLHnvJHyTyxUZVsYOK2K+EKSREeVgYJO7HSP0Iwwy7hc3l6YI+7qrqYHdpBJn8oEAexwZmPDoKQigFgEBJuQIDP7cgOeBvs/QXxMvU1SqM2swb6dT9LGCRfeBhvk2Wckc7mAK2ZMSrP5R/qLN/UEfOF+fJNSpFwQKkc4IE/OLcxXGmGnUx8RjPo1klPkLeP5sWZxYWmZ2SCRewJ/ry+cIN5GFPLkU5PqFNmsNoHXsSAPnFPDcsPAlmC31BjsF8piD8meuPUcwFZmLSKukGPwgG/tJHzi6hVGhcy4BVWPh0yTpZ9UID1C6dTdRE+rATFNrH6snWikzIqnXpFRRHmINyBzUT02tjvD6jrmaYq6RTZlUhYjzRMxN7yQT164GrZp1LMWl9WpwRuHB1FjzaZM9TyxElNaMROx3IBEgxEXEC9xA98AKKR7iLA6hop+UGF0C5JAG1r3Y+8YEo6SKoCgRpZR+EgXM8p/wCemGXEaGiq1Nio1a1ImDctpK9li07gHriNLKaCAulxMkg7RyK7gbiL35468HPCaCspS/isu1M3r09QjnCMAFM213gHoe2AHy5sQ1tZVQBvpgGTIgXubm+2LclWDs5BAaGIgTp8wJJ+pPYgYukV016IrCQRP/UU/iUiYeJkEX5c8F0LVFeUyCFgZDKE2m0bmTvMQR/UYpzjvAkXEyNttrdSNN7m3tgjhmWphncE2pkspiFLQACwtHpB7jAOZpOpBuqC87iSTNxI3nnzwrYtIsp0hGt/MynVp2BtAHv07nCvP1i2kWVQsKFEASx5e3Ob274ZrOioCJFmiJgr5iLdp+JxzP5bQgIKMpp6tUG7SetgYtAnblGKKUTiVvulzCl9IqKlbTuLEA9IaAY6g4JqcOIIrUani03YMrM0lagOoap3PK9zPthf9n8yYdCZpVAEqKT6FOolr2AUgGf3w3yHEMtlHdNJOq1RFl1YAT+MKCLyrC1+YOB4OUXwHs8ouryAh6ZPJTJKXsQBBHaO+K+JU5ZahYqNZDqPTq3JJkaZ0jkZ+MHZikTRLow0swZWO/mAKqw66jIPY8jZfSrKwqK0hHQgcypE+GY7ECR0xk3yQsOuyPC8wzs8gKXohFvYFXGnfl6h0IxLMkTXXYM5ZRF5QKAIO1zqHtIwNwitJVCsgR5QJ1AsdQ99LGO+GA4e7opqsq1NJuSAVAZkBgAktpCmf5ow1kryrZzi+rU6qp1iHImQWaWUTzsZ9l74rzdZZFJbui+epy1FQYE7ALBn36YM4nXQVomo7MVssKt0QyWMmNBmw5xbFGeZpBy6p94SDpHn1i7AsZIWBqkD0jtgS4M/hC1OFvVHiMAlKLNUOmYsAAYmQBfuTF7FVRSZzqLVTEqqgogjyiWjUxkwABvMY8cslarRmp4kEl6puzBSDIuYmDpEzDCYNsWVs74YquiqXgEhTOmxFOmvMgAyWG8ttiymWPlzRp1mNgTSiktmADgXJNi0x/c4szglFpuv4S7gdXuF+EFMf7jhfwXKioXRpAqlCwaBCoAahPaFnlgivmwTVqsdIJ8QsBqAuoSRaYAFucDEvZm1mixc6tTN6T/06QUKQPSQAsxs0xJ7AQcLqnC4SrVBiIpByYEv56hURJeJjoD7YacA4Mazt4AOnRckczpuSTyUtgLi2cp1C4pEqgCquo2lSod+cs0TIgbdLqeTTbBHMUa7IAdTpTUAXAUF29wYU9sW/Z4MlOrUqHzadCDmOZg+8fQ469FVy9DXshaoY3ZmMgxuRpt9fbE2zn3CM4gswOkyBBMC3IQAI6Sd8L0RJ3hdi7M8TanoVAhGmTMbkmfjHMW5GqSshtMkkxABM3InHcNhcVhnM8NehnsqklhyFrfthq2bU0fVNWQNrleRJ68vgYW8VQpTdLKAEBJ6Nz+mPcVy58LLZcatRQ1WUCT5z93Pson/AHY5KzlG6FfGzLIQwMdIaOu3Pti/7MVQmqow1FZZV2DGNK+8apjtjh+z9UAnQzW9Mqu1xz/84t4ajacw9QH7qlCgrpGpzo/QM36YptUbwrSYFlKUlqjd57kTEb9vYTiGaqAqgB9JIv8A197+1zip6wUkrBAttIbrI5n9bdsX5tV/h6bKApZiNIkxYEmd9yLciIwi8k6VAsUCw2sEi9lN5LHkALk9AcG8SYOKWjV4aKUVQNwTPiRsNRE/ScVZKm+kNp9cgLeG1C94sGjqN7c4HfMMXE7fiEwTJ5fhkQO1sHIIYZEsztpBYOLnTZSFgXnaQB8nBbZSmzJo8zgEaBBFxJBYjYENBAtYcsJ1qlWAAkq2sHssNPWYHL9cTp5yKpdTpkmAscwJufjBQNcjHj1b/wDIrEBQAwsBBOsKTLXjflG2K6aCmrCYYQzNfmwCi3vP/g4uolWfXUgqEWo5IvqHkVY2mVCzbCvNZwlnZTLMwYdCJ2AiTG89B3wJYSCk3oa5apFJnddZZtCqRJggklWF4gc5ja+2K62TQqQjik8SBVAEt0FYQs7dNh8B5XPtpBZiSDA5QoBUAGN7kfJ578yNNlkhSWIGm0wYIJ80SINl2m/LDRp49B5zDCVqALUeJDAguFuCYPUm4sYBGOLQCAhWOXb0qHcAPPRtmUjmQR+uB8plqgUoDqQj0vDKPg7D2jBlKm6jQWlPykB172af1k98T41ojwlwdpK1Ko2pLtINoDBgL7RIveIIYjlgTilRTrpCRDRp9UAEC2xuL7WuL83Ao+Tw5YoSDpJ8o6QDdfYEbYrrZBDcr5vcmY25wThT7NVBiOllxSVUIjXepNyBr0oTyA1X2jbti7JZ0wKOYpCsJ0kemookgNTb8LBrQZUiARGzCpw1WRlJYhgAdRmI0xB3ER33OAhkXSuahhtURfbqYO+3XmcOwcWh/kMuJNJT41MLTZDMBjSdlk/lYWBHUc8JKlQiqCQIJuORE2O3ZgR2GCsjWalQZfDbVLRpEwrw0W3AZY6+Y4XrWLU0VlYMAA0qdj8bAgfr1xFPJlOOqQyr5ys7GHGhIIRVCqQ/lRhHcjnsD0x3hFAlM1TUFnFJQATBtVpM5mOkWPIHvgHIZlir01BOgqYG7IDt8eYgd8MuClGreEh81dKq1DOrVqpuVAH5QUG41EmemB4RyWVgsyVSKhEzcByREEUwU76YC2G5AwKDMKqaUKwzO3mcX8rAbSZYgD0iLy0xTUa1b1ADSoXuyLPsfNimkQC0sSQxcgQQSwhVt+VZBHYxhD8rYRnK9NZ0uQWAUAIS2kW2EBS256SAMLDmtJC0wSymSZliQL3sFA2ntbBNOnoYVHGozrKKdTC9gYsCJFuRN4jCirkGVm11NVJzLPtIFzq/K+wK8v1wxSZyjyzTZbNCnk8xXcAOzJRCKfUzAlwCLWW7EfmjF1DJl6LPTUGo9WnQpg3vKu5A5wDT7XGBuOUR/B0KS2GrWwH84Jiw5LoHycan7LUFFIV3vTo03e3/ALtV2WBz1CklED+ZlxCrZyXutBPGQMhlTlkZS5UPXcmJuqqvbUzTHNUfYHHzXI0WQMahgPfVEmIuexgfGNT9p6tRpUyaxqKxErqcIPwyYPmJuB+GIxmSjMWNQEbLpIjf+u39cUtHOXQw4y9QiktJILCdrLqmDPUiw/4xDPUFgJAbw9KAGSXMNcabk+QmP5r4szmYmqWuVSJ6EqLR/lyexwG9fTAHpJgyJJOxpnqJF437YUiIqv8Av7nqlZUhXrqpAsEJ0x2IYAiZvz6nHsPeHcOokMahTXqMmpEtESfaZAi1sew2V50K61eg+hJJAXRVDWsh8pk8okT2wZVz4NWpVgCQPNzCgWAPJQBjOZMjxKkTJptdojaR+v8ATDCvI1gCSaIEDaQOXeD+mOpEyWkcX7UqGIIcztZQcXZviQq5WoQCJqKkzNlHiH+mEJyDEnUBTESdQGrlyEtGGWUrU1yyEanSnVYM/oBLAQAJJHWT3xziuDVenGOUZ4ALfcDf+84ehQ1BdCzBLjk9gLDlEjvY2xXxLOmfLl0pAH/qKCzGL2c2Ej+uJpmWFJawmRXZBNxp0Boi8kEzO98WL7R3h2qo5VmJGgnT8eWALC07Yq4nTJ0qJMICYtqG6xeTzJwbQpBHpZhOTDUvMHn/AHxLimVCqXYqoKrpVfUCBJhdlpi31sMTyTGVsAyWW1p/NSt0Gh7KfYGR7EDlj3jhKWoqNZJ0joCAPqLxyHwIGynESlS4BFTyOs+pT1beef8A5xTmcq3iadWoRY9t9twd1jtiqNBrXqnwlQmSxLNAJgeYqL8j5m9zgXh/Dmdy8kAbGImLCPpgvI0PxG4tbvsPp9cPqL6lkbfXA3QxRRleGqoFhO2wPt2t+s4IFG3t0tginTJP74JSisAGx/riGy6F3gkCdrQf8/bHbf8AODwvLv8A574regDuLjBYgqkcvj4/znjrHnHv/nXHDQAMDnt0P9sdCn/j/nAUmVq+IU9U+WPnY9uonqMWVB2+MRFPVBm09/2vhQs8tYU4aqtTTbxNKsrLPMaxoYD+W+1hhrk+HCvbL1g7xq0HymOQknTI9+eFtPMI4CGmxuApZ2aCbEkBpEXMr6jvywLxmskhErE1UazAKpk/zKFKkAXAmSASZjGjoxTdjCvlqlNoZSrDqLj5+ThVlqPh5mhVUwFbsI3E/qJ9sav7N/amnmAuWz48xAVMzsZ5Cp/9u943wN9rPs8+XMMLG4YbH2xHwymzJJxI6K7NYsy3mfSok95j9cS3RSCSCrsIEm4IB/rHYHCTiMg6BtJt7/4MH0MyVqnUYVKZC9BICj+je9+uKcTzyW7CMpSZm0U01sBDXtBH3hJIgiOu8YqmKi0KYDl9IIgkEbKZJk2iG+k4qz+taAFEPpqMVYgXbpqi97+UcsN+BZRzmaNVwQKCHVIvFMEr+30xLwrKUcWyfHyWqUyhJFSu6CLeSkKa6Ym4mTPOfbGo4qPAp0ciAYRfHrkc6h9KT1B0/GjvgX7AZFavg1jJpUS9QavxOWCpPuwDR/LiDVSweo5l6zki/JNOo32mo4EdF7YyeMAl2Zfjn31UKZBpiAZkeaTc/m8wMdjOLmzjP5XUsqwEJs3lHqLfimSbyOWBs5QZSJgLU+8B92Yb8iQCOwK98a+p9m0ogGo2mm1UhQbvVckgKo2CLdi3K2841boPFtGeymUqVUdqZskCTCIukSfM1tUAncknYdLfs3kkqE1awKZZJ1X8z1SBpVeZqRqYsLKCSYtinjC1Avh0ah+7ZitMnSJ3lR6STYwb7xzw7fIGulEgGjRTSkKAoIeHbTI8tR7lrWtyAxyZKxlff+CfiubdqrEooFtOlJXSBA0x+HkOcC95x7FWf4zVqOfDdsvTTyJSplgEUbTcEvzJNyScexVMpLr+impTWQWkVWJDQLMNpPJSLx7nBPiBaxUwsgXO20D3nqMeqHUFP/7AP12wZm4cEVFLKkwVgOkXlfzCd05iYjAYqSk8mIGYNx0ME99jB3AthvwvKaqeapwS6UvFXT6JQgkwdyaeqPY4o49lFQhhGh76rxPSOsnbF/2TzGjN0C7EKSEPlILK4ZJP/dz7dcW9HpTBFqBqABEFSYgkTG/1HLtyx7OVF/hKAJIDPUqW5XCx7kCx/wDOKa6qK1SmYQaioAEBCpgEX6i/WTiOerx4SmDFJe8Fpbba8jCFUT4TUKVILQYECbNEED3vb5wbxamxWVkho0mdvUNO+x1C2M/TN4P159saPIZV9JqVSyrpmOZUmT7A/X2wPs7x91izIZBnI8omTc7AC841WR4etIQo835juf7DA+UJMeUgNcAdOWHuWy5Lw/M7d+WJcjRIF8ILyBJM7R/gxfQy7MbKThpRphAwgX3tf69McoVo5kdgcRZQOtBknniNViDzwXXM88RNMEeqI7TgGwGq/PE2/MMWVKPMSfbHCBFpxxxSo+mKSDf9cWPVG0HEPE7744SuqN74pQkTBIP0xaq6yFXcmBfriD0tMXkNqEjbyEAn6zjmyoonRrOG1BmgCAgGqTzmbbRFxz7HC7h3APHzlcNKqF8RCO9re23+04OVZtiFCqaVenWtYFCo/EpuYHIjkBM3nrik3REo8i7inAMxRcmmfFXtv8rt7RjR5H7UrUH8K5drRBEhTYAoxMwDyIHONowxznGaCaWZ0GoSJIE+2MvxTN+I6tll8IWZwdJV2DAzY7RcxuLnBb5LgrtJWZzioIqkAxe/+fTBFPLK6UnEl6lRUInmvlI7Alge3xjnF5aprOmCd1BAPKb7CL4ZcL4cx8NT6Qq5gGNySQLb6iskdguNLwYNU6OhKlapCj7ugChFMECQbkbCPwiTtc7mS+F1Hf8AiGOkhaehVkGS7KAJ3IgmThrlPswrqWGXrNGymoIPOdMBRO/zhtwDhgcGmEegWdUMkGBOpyIEQAIOM5PAJ2co0Xy+Uo0UJZqq18x7wvhUFtyBdG92Bwp435K7KvopIKYPUoSWP/eGbvONPSz4q1xVEL6vCB6sypSnsNKP/twhzvCvELGiJ8RmVAeciKY6gaQCeXmOISyHqZi/kVcDyiV6fhVncrS8OurDZZE1KZPSNom9sPuJ5gV6wzHmYU5SjTEQCwhbTuoFVyfbA/EsstKnT8IllUQtVdm8MANUvv6WA6ADfFnH8i6UQ9FBTpii9Yi5eTpDDV180dSDFubyVeHRlaStXzGkiSSAJFnk6RboWvPYnDziPFQtA6V1ojKrBWOohSV1gkQys49MRpZQcJOEZFqVF3/GyslJmMRI89Yk8lBCL3ZumCsvmiDQp0lVhpNNmEiIAEKOd/MT7YeccGen9/oRbMKpOqkKjG5NRmSoJAs4VY1D+2OYU56itN9IJn8UkzPeJvEX549jSjKkFcEBYODcKwIPWP3tg3N5+mFYg6jLKVW5m/4d4sPriVTKJRXXTkAm4nrYRhRUYUlJUQahJJIj9cQpXkypN2S+ztUu7U3AIZT5WtDBfL82j2wJxA6QK9NUenqgysNSa3laPS1rMLGMBZniTpVV1/DpPcwZ/rOG/EKvh13q0oKVhFSmbq4YAwR0NiDyInGp6It3nkA+1WUHivVpnUrPBIM3dQ/LsSPdThRXV6jEkQTA6bAAfoBjUVMutBZCsaNaIJ3BBsLCJExPMGcLs3lAHeIAnyxeO19+k88KZpZZwXhi6kdpJY2EWkTNvph3xfMk+GnpvfmT8dJ/bC/hzqsEyIMdpP8ATB7ZgOwJCsB6ZE+++BigwZi5nfSoFo3MC2HVKvMYTZbPo1Sn41FXCwvrZBAJIG5AHwIvjV5Z8i4hi+WYcydSGbjzea3cEYzargvYvqJqFjt2wKKoJIIg/wCfrjQVeGMAGQrUQ7MjBwf7YW5ugymRbqCP3wbOA2IETti0sNJi36nEHc7EwcVvW0i8fGOGrLEkg4hIIjBPD6AGX8eqSBUJ8NRbyj8XcG8dh3xPheW1ZLM5hlE6ylIHoqgmD1LMR204HIpRE9Qj+HrVxcI3hoPzNEn4Ege5PTDTj/DxSTL0Vux0h367GoZ5Wn6YsoZVU4XRsKpWp40AwGbVqYdwD5f9uOfarMVBSVYBqVSJCmYZo8s/MThoE7ar5KOMVVrtlhSWEeqEW0eVTDR2sfocAViKdUUmOpUcn4qsR+/6YYvlDSrZSnq8tClc/mYAgiP5mafrhJn6rBc1W5U6iaeZJWSbdPTgopM5RaR7Eg/BjEM4QBPO+9+8dvb2wRlaV6o/LVcexhW/c/XHM9TlTI2BjlyOFbFsx+dy5aoCJkXci0SesQBMifrth5wTKVAGLABVJJKkHSeU3/TC/ULkIDUBKh2nSOm9ibmwHK+DMioVNHjBjNk0voUttN/MD88sXLKoyjJxdoeZTgiZhVE1izySjBdLmTLATqsPxmNsMv4ijTqkD0LpX07BFhVUc/Kovtv74lk3FFUU1aa1J1OKhIepEnSPwhRPlUdicUcTpCrqFEMVBmWXzpYFgFFqidSD5TEgCcZKXZTjbss4wzljogL67CBcAyzc15STHLfFtDjajyq2tqlMp5R6RJ1QBFtMiPbrhGuYNVaUFguoIUMHy7jVa7C4I2Gr5wzZPDqA0giKuppsJjYAHqPpjpdGbdOkeOeqLViNCldKk76QCGnkDJg79cGav4Wk4ctUzFQklib0qZCrpAmzMB/tBte2K6WYUA1mg6RppKfzficj8UELAMCR74W8XTXUpMz63qMW0hWIOiNVxbUNxNhf3wchJYoZ8Fya1stVp1akq1RY8O2gFwCFYi481wPzHrOCePuwD0lqRTqVfLoPpWkPOxPX0qQbGO+BclUDmuKemn4S+VQQ8kMj7AWloG/LEaWVNRqlGmwPhUA+t7lmDanMbXbV9V5AYLtlcUZqtUNfUSoWnIUITHlvokAFi9iTbcttg/8AhRRFUqRqWklKejPdhtYQGmN/LyGCOK5Q1WWsCVo1QC6sNKo6QKiX/CRBA3IOD+Kqn8PRVSgqVdVc6jCksAieYWgQTuRcdZxdkOLzRRw/J1a6B6TIY8rkrfUAAd73Gk/OPYzuXoZnLTTLlWJ1MGEXIFxIMr0IMHlj2IccjXp8kszmS1Ngp80A9Znb+mL6fC1NF2Z91a5khJ2IAE7wSOeM5wao0knfUDtYgWP7YapxJqbqGbSHTmJSSSL89ovyxo4tYRgo1KjPHJEMyFkfT0b1f6WIie040zcP05TL15JDxRMgAAS2gmb8o/XAvE8gCIUDUh8yA+mTv0IvOHWWyz1aWcyhX0ZdKlCLgtRguP8AUQTbti3LBqvcyWXpDwapqOSVeGBGqCsQwPabfTGb4zQda5VQDqhl03kNcm9omcX5auwyxWSdRUteQYMj9v0wRxDM66JktqpEGFbTKPaRt6Xt21DDyNYsSV+IMkp4asu8kG3S4I/XfDOhxllF1AKwDYNAN/gdcIq+ZZSSNambSxPvMk4Z8NSqyNqRn1avwwTaR51vJNrzhZ2Q+pxmSzGmYpgFgYUwx3UDffnh3w3jOVqgKPK/T0N7Xs364zmVpq2oAkD0NTfcaokAjkSPgjviPFKICKIAgjtH/OD4Jc80bSllVJmk8E/iBNI/JWVb6DBQ4hWpCKo8Wnz8QSR7VELW91x8zXilSkAabMoa+k3XvAMx/nXDnIfbRnASpTJbqvP3BwSTNEa3O1qLJ4gDINwSRB9tiR7gYqpcDatRL1SUpkjSCCrOvM9lO3InccsNPs3lcs0VaoNWpOpRVJ0p0ASymOrAn2xb9seJ1aiHQVB6kwva/wDbGLTpuzZNeSikC0kfiGZ8MECnSQtUIsANkUdJIj2U4u+0lcLlKeXpsFYAKATBLMd/csf1wdwZEy+THgowDnU9VxpNUx6omQnJR0E85Kr7I5dMxnamZfzJlx5ZuPEaQO0gXjuD0xVVgLv3cLRd9saoy2WSimyIqgczH7k3wB9ocu9GllwGipTFPWxvDW1tHO5Nuwx37R1kfMZc1D5PGXV8GQPkwPnEf/8ARqpCuYsDz2+mH6glpL6ldYeLxCgBJRQatxEqq2t0JK4ScSY+FnzyV6YXpJ1yfb0/TGr4hQP8bQay0wh1MLSABCdgTB+MZTimXLNnUUGDQ8RQNvI0Tfs2+FHJ3/A1ylGKmaU/++f6CMB8YzOkE9B7/GGeao6GquSCKjK6xzGgSfab4zycUV20KhqOd+QUdzzPtzti0qjZndyEhrzZ5PLfYH25mYAG+H3A8pUzNRgqlUEEwJJMgwOf12GLOG/ZvVVNQhhTgnSoDsTEEDUQiT1MkXthjxHM1qS+EqDLZe8lyG1TuWbcm8AWURttiHJPCLrsnm80i6KToKlyII1KJIJl48++ymLm5xXnnqVK1MKYCwwJjyjmKaiAsC0i1yOeBGzpIDINS0idLMNIJIi45DeARyBxJ69V6ZFzWqwTpEaEuwBcxFgG0jlE74KQollivjjawgAXliylha5Nvjni6tkdca2CzEFjpgxa24Jtbe+OfZfJsKhcwsQFA80fimbeaFNu+LlzKaW8IEtqOqo4Es8C5AH4p35dMS9kyoVK3mKnU+qY1+QQDYaSZYfphtlm0JUd2tTo1DoTYM40BW7w02x2jSVqyklZ0ATHX25W6Yofh70RVLgL4jqTeQ0EaSG5gkLfse+OZnTsN+zSBDmHEKwQ6QPMJClzP82kAwdrYE4jUdRW/h2Uq4KuTsy7EE7LaDPvgzIK0U7xqaqSW5llKze5BksO30xn61LwYRnZ2UEBBYMJ59xeJg/TDFFvGUNODsCn8KSSXXTSqXMVRBEBvwfgEiTKnpg7iTeNACAxTutmZRpinK3IBA3AFy07CEGVzJRV8NWgEgD06OhGo+3Xlhx4gWmtUOBXJHmCjyKDJjWdIebdgD1kTJZFS+APL/aPM0FFMOSBsDS8TSPy6iOXTHsNHzJbzVHoMTcFqEGD2ANsew2uguXaMFlsmZqVWaAB5R+Y2Aj+XYTjnGXBZbhbAgn5kEAGZB/ycR4jV1owFvDI0jqo/wCfN9cTzOS8a2zgiPafN/fG3KZ58YbKcg6sVBJESiN0kekmbgcp641X2Zbwc5SeFGmoBWH50YaSyk8oMn25xjNVMpGoFglFVgbamIMyoMXLCJwflON0dK0q3iyDCuxVmUHc8iFkDnglktZVk8zlxlsxmMu5AC1TTBiYkkoRG1o7XwNRrgEXLJJVrfhax9iLGP7TjS8ZyVPMOlc6DrprLW1l08luhOkNfr3xkFqFSBEnme4s3x0wRdotStuKF5Jp19L3CtfmGG4I9wAcSo5hhp80TqaASLm0EchG2D8/liSGWSQDFh5gQT8MOnQ/GF+Y4eaYElW1agpHVdIiOW8jqDyxYWW8OzOk6pM3VusGLnuOv8uC84dVnMLsH5A/zAc9rdDiuhkTTVvGUhwzAJsWizav5VN+e1t8dpVAKbMF1NUcJpgnVpnVK9NoP9scCpuwDieXYEAgCAAIG46g7N74f/YbhqsxeVJEwD2j47/BxylTpqop1RoXTqCSWYHfyzYAqbqTN9pxzI1fCqzSVgpbyhgTA6k85E4mWVRpGrRt9B1RBk7AXJ9hirKmkHQZpGbTdFYhladi1MTfsfLzwCM+SoIbQbsCROoiRB2kG9u+NJ9jMqukNVINZwGbrMCI7QDjz/lVnomvnATxniC1kIYssiJIt2wDwbPUKNIZaiJLNJjzM7sLknqQB7ADpjbZvggqIQRpBHMTjF5+lT4dNXwzYQNIBjVYkC0Mep67i+KjNsy8Y0Ks9kWfOZfUr6Eqa2ttpGoSdrtAwd9sqfjKVVSzGIHUyI+O/Lng7gD1s1FRtVNGuqn1kdTyX2HTfGh/9EQberrzH74l+o1grxWzLcZJKaSQXA8+m6gnvzPQAd7YEyGXXwctWrmHSj4bqY+8B9Or4gkbz84q+2fB6gRmpO6sknTMBgOn9Ytgv7GcIZqFN67a2Kg35Tf698Lkqs6uBDxypUzNQU6Hk6uw0gDa07noB/bF32d+zPgN4ZKsTdmBN42Echjc1eBBwwiO42/5xl6VFMvWDDy+J5Tc+q4FupNp9sc/UbVAopM1WRygItykW7b4U8byfiKygAz+a/6Yd8IzyClJeAQDtNtzP8xnryxkuP8AG3qavAUKvNj6Z9+nYXOM4JtlMymVZUd6dVWqKjTqeysD6Ry1XAj2O8QWuRR6xJ1MoO52UACWjqxmL2seQOA8/mmdNFMl6hgMwAtJvbla8fJ3wy4FlzpdWKqiATB1TJuDeLkBj0AjnGPQ+yCPD80ipUk6SimQT6dZAjVzcDc9Sce4LTVVqLTJqGJ1xGkgLy5mJ+nviw5KmRIKjxHFR9YuFVTNjZjrYnl+HBWRzcArRABqTBmSXMm5tA2sIF+eBrBzFGW4eDWBqOVPlQBfzVCIA/0gCTHM8zhiiFEKmQGdhIYsykBYAmw62tfrjtHLmVamGOjzAwYY22MiCNIPmm2IZ4szIUQlRLHfykgc+s9cNZCSGOUzA1qGGq4VWBBgEGAe0qxuJBPLGZ4r95mHgE+F6QNmXfUo5iOUjY88Qz/EVof9IxrqASPNoYC1yQSPN9COmKMo5RAmqGYSrKfSARAHMjWur3juMNEsEZqS1DCoKim2tiALC4Ut1uI5X5Ya8JFUOpep5SDABhSSJFrAnbqe/Supl6SVXYU1aoq6iOQ2LaLQSOoHIgSIwTQyzV6ihz5l9AS6RuJAuOVxPKRaBMjRB1DirsDqqlSDENRSr/8AIkGO2PYp/wDRKwJ+6S5JvWC/pOPYz8UTk+cZDMW9rn2/z9MabJqGZgIDHzapjykDGUUKunSSxuGERH/2t/TDbK8TNIkpe3lnpsR9AD8Y9TPNNdDatOnVr86qQtgfaxso6nA2UywAUlYVSSQfxTzM7KOmK/HTRqJJIAcj5MGOSi1ut8VU+ILVK0zs1o+sE9sDM/czZZeimZy1QHUDQqLUVgSDpI0mIvAbSfnGLrcW1M4qABw0gwQN+nI/3xp/s3lSn/VbUvQHe9vpG2CONUsqzinXASR5ajeUP0huXyRiIumzb08Gcq5UikSWALbAXC81OrlczIxdVyY8NgD56h8wHlk21bbAkCY6DBma4OtEFaVUOnIEgkb8x6l+OuFmRIDgEX9Nzyn9v1E9MXdnTvgn9q2g0qsBy6DU+om6EKygcuRn+bC+pxMrq8Iquo3IsY6AnbmMOeIZbXSqUgPvKZaspAkNAHiBehKhWI56T3xT9neEK6a6hIYEhQPgk35X27YE0lkLSjkSLQYzpUgNB5kHqZO55T1B6Y1WTVVpU6RubsY80Ec4PsO0jvhdxig1MlWloIvBEz6Y5ne4FvKT79pPNHSToS2rudhAjne3L3OB5NIvkuz1USRqkyLFS/LcKd4newuMOM7mRTIKltJCE/gNwDynTf4M7dVuUzFOlopECPyvdiZOw3pkb6dxbY4I4hl6ZYMXNI6RqDKXBgWBcHUpFzJB3tiWjWzTcM49mkpuPvKiMBIqNqYAbWN9h15QcVcY4uuYCq91LqWDbkC8dhI+k4zGWytdVT7sVkEq7KygrBkMJN3Fjty2viXEkK+YqWRmJqCA73mdPmsvQTaTvGBqwSSyfTPs9xWm8dpEggwR7dun74fZritClSPKB1E3Me+/LHyDh+YokBqT1YBHkVQvwWbUBPbHTn1JICEsDu7ltPI+kAKe/OMR+GNmozmfVxq5FY536W3M9sS4JxtKdJEchXUKjrIJQgQRbnvbscZBc6zpqinTpkMNVNRrkmASbkDnJMe+LaudzCqCjBIsGRFWNvygX+tvfD+Gng7yNbxL7QNUdocqqgRYwLdOZmI/ryxk+I5jxCfukENJL1I256BOkg7CDvvi5lqVcsBVqaqtTUyAtqJSnbykwSSSTF7Ly5qsnw4LRNVqmlSLLEGra8X8oAETG4PPbkkUF1/tG6rSTRTYCwDICB8GdXvaT7YnU4mfDEhWUcjSpKt/ZO23t74Vs6sRp+8vdUOiOiC8mxmbRI3wdkKjgM7NSRFWGcIDpvAQCTLcgsj2POvFJaCz2S4sxI+7pqJBhgQwEgSNJEjYfEDfEuJ5xC6E66S3KeGRqIO+pD5dLXIAMwBgwosBtLqW2UhA1TudP4b9bkQBzwmr5DxJZHdFaWYVQrC0DVFotA+IwrsLDMrVqlQAyOIkKZpVDNxuGBjsSOeOUeMU0ZfPqCkgxYLMTImNQ7b9rDAtPhq89A0+WdWrTGwJiF+hjFigPpVm/iCwtpUIaS2v4jMSw9xJI5Ycgep8fpIVmS4EG95J1XBtpEnvjmbzjVnlURFjyqCbH8tjK7bnng7MU/BJKhdK2KiwNrAGd+Zme2A6S1TBqVWZfyIPDW4MgxcwL9f647eTuaLfCIT70BQYgONMkHbSxJgczykAXwH4qmppHmg3CqaSgmLTEuP9owXTyky7QgiFXsBFgPcgAD9ziylllWmbnVqIC2AAAENrvJJm18cJdlaqCqFC0xpE3FwpdVZi5JPpYnlzwFm8zUosyU25kwJBN7+YEG4g73nFmSyrrUk/jpwWmbFSAN73g4Nz+RL5UVFUNUpxTqrtII8r8rRzMEX7DE8hVMU0aRIlVRZ9WoFiTzJM/wBemPYKbhTWDV6SEDZagUfQKwnlM8sexX6nWjF1VFKFIHm9a/lI6HrttbEEAGki8nymIvte+PY9jXg84TwzJ1DUsoNwjAkXDkqP3+gxVlaYStCHZtJU8/nHsewdlUN8rnhTU6xAs0CTEj/g4vWstdUp1V0hmfSykyCNheQAwNzG/LHsexLCGyrMUlyyoV1sGYssELtYiORmbjfFB4srglqCwYhlYqUi9pmR2t749j2COVbNPFKQ8yvG9Xh1CW006q1DFpAGlhB99umLMw4p16lFTA9SCPwtBXtbaDyGPY9gr3GdWmZzOLUZyXNyDpkzAXc/O3t7YZcDzaB1LDV4updfMGAwKrMb3k36Rj2PYs0QHksqTV8Mi5knppHOZ1dLbz1w/rVVdF0XQDnOpTHqknzGBz745j2IkcnkzYzXhkDk2/PVtcgyNxtzjF2XpBxqHkg+ZV/LNyCTvM2xzHsUy1svWqRUgCJNxNiRAn3MgzivPZsrKqSdepgGMwJvPI8h9euPY9jlsXohwloAqMdT1NVjPpFokGxJHsAD1w8o5dcwniEEFCJlpDSjFSFFg1jeBzx3HsS9nLQJwuu7MhLMFRZ0gBfTJB1CWUXNl/rj1bOiujZqm7aqP/UWdPkJIDqQIHXTuCAQcex7HNcj8EclVWqSTuik81LaQ1iV2BjvvsMMRnACAUllQ6KTXRQ2xJHqJt072xzHsNZoiyjPcXDIrb1HbVFwRHlidiARGm4jpyrr8QaArCZ85I5LuvO95ke3vj2PY45AmWruCzgAhnJMEiDtcE3AJ2FueGXCcoWqUUOkj0iBpDXG9yRciI749j2CTFHK1Y6nBh1G++kgxEA35ixnbFQrtoUNBiBFxEH357W/THsewWLRFszpTTa/Pn1H079cEUc8wLFAA267z7kzz7dcex7CxD8pxNifO8yFUiD5TqU+xPL5wLkUgVVI8pLhgTIeDrE8x5kNscx7EkoGp5gxZjHIbR/hk/OOY9j2KLP/2Q=="/>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 name="Rectangle 1"/>
          <p:cNvSpPr/>
          <p:nvPr/>
        </p:nvSpPr>
        <p:spPr>
          <a:xfrm>
            <a:off x="482145" y="1776750"/>
            <a:ext cx="6096000" cy="3046988"/>
          </a:xfrm>
          <a:prstGeom prst="rect">
            <a:avLst/>
          </a:prstGeom>
        </p:spPr>
        <p:txBody>
          <a:bodyPr>
            <a:spAutoFit/>
          </a:bodyPr>
          <a:lstStyle/>
          <a:p>
            <a:r>
              <a:rPr lang="en-US" sz="2400" dirty="0">
                <a:solidFill>
                  <a:schemeClr val="bg1"/>
                </a:solidFill>
              </a:rPr>
              <a:t>The Lord told Jeremiah to take a hardened clay pot to the valley of </a:t>
            </a:r>
            <a:r>
              <a:rPr lang="en-US" sz="2400" dirty="0" err="1">
                <a:solidFill>
                  <a:schemeClr val="bg1"/>
                </a:solidFill>
              </a:rPr>
              <a:t>Hinnom</a:t>
            </a:r>
            <a:r>
              <a:rPr lang="en-US" sz="2400" dirty="0">
                <a:solidFill>
                  <a:schemeClr val="bg1"/>
                </a:solidFill>
              </a:rPr>
              <a:t>, which was just outside of the walls of Jerusalem. </a:t>
            </a:r>
          </a:p>
          <a:p>
            <a:endParaRPr lang="en-US" sz="2400" dirty="0">
              <a:solidFill>
                <a:schemeClr val="bg1"/>
              </a:solidFill>
            </a:endParaRPr>
          </a:p>
          <a:p>
            <a:r>
              <a:rPr lang="en-US" sz="2400" dirty="0">
                <a:solidFill>
                  <a:schemeClr val="bg1"/>
                </a:solidFill>
              </a:rPr>
              <a:t>In this valley was a place called Tophet, which means the place of burning. There some of the Israelites had built altars and sacrificed their children as burnt offerings to false gods.</a:t>
            </a:r>
          </a:p>
        </p:txBody>
      </p:sp>
      <p:pic>
        <p:nvPicPr>
          <p:cNvPr id="11266" name="Picture 2" descr="http://focusmagazine.org/wp-content/uploads/2013/01/HinnomValley5.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32394" y="807805"/>
            <a:ext cx="3738179" cy="2621193"/>
          </a:xfrm>
          <a:prstGeom prst="rect">
            <a:avLst/>
          </a:prstGeom>
          <a:noFill/>
          <a:extLst>
            <a:ext uri="{909E8E84-426E-40DD-AFC4-6F175D3DCCD1}">
              <a14:hiddenFill xmlns:a14="http://schemas.microsoft.com/office/drawing/2010/main">
                <a:solidFill>
                  <a:srgbClr val="FFFFFF"/>
                </a:solidFill>
              </a14:hiddenFill>
            </a:ext>
          </a:extLst>
        </p:spPr>
      </p:pic>
      <p:pic>
        <p:nvPicPr>
          <p:cNvPr id="11268" name="Picture 4" descr="http://www.sobi.org/photos/places/Tunis/Carthage/Tophet_001.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853381" y="3751684"/>
            <a:ext cx="4096204" cy="2780939"/>
          </a:xfrm>
          <a:prstGeom prst="rect">
            <a:avLst/>
          </a:prstGeom>
          <a:noFill/>
          <a:extLst>
            <a:ext uri="{909E8E84-426E-40DD-AFC4-6F175D3DCCD1}">
              <a14:hiddenFill xmlns:a14="http://schemas.microsoft.com/office/drawing/2010/main">
                <a:solidFill>
                  <a:srgbClr val="FFFFFF"/>
                </a:solidFill>
              </a14:hiddenFill>
            </a:ext>
          </a:extLst>
        </p:spPr>
      </p:pic>
      <p:sp>
        <p:nvSpPr>
          <p:cNvPr id="10" name="Rectangle 9"/>
          <p:cNvSpPr/>
          <p:nvPr/>
        </p:nvSpPr>
        <p:spPr>
          <a:xfrm>
            <a:off x="11575340" y="6403993"/>
            <a:ext cx="442750" cy="369332"/>
          </a:xfrm>
          <a:prstGeom prst="rect">
            <a:avLst/>
          </a:prstGeom>
        </p:spPr>
        <p:txBody>
          <a:bodyPr wrap="none">
            <a:spAutoFit/>
          </a:bodyPr>
          <a:lstStyle/>
          <a:p>
            <a:r>
              <a:rPr lang="en-US" dirty="0">
                <a:solidFill>
                  <a:schemeClr val="bg1"/>
                </a:solidFill>
                <a:latin typeface="Calibri" panose="020F0502020204030204" pitchFamily="34" charset="0"/>
              </a:rPr>
              <a:t>(4)</a:t>
            </a:r>
            <a:endParaRPr lang="en-US" dirty="0"/>
          </a:p>
        </p:txBody>
      </p:sp>
    </p:spTree>
    <p:extLst>
      <p:ext uri="{BB962C8B-B14F-4D97-AF65-F5344CB8AC3E}">
        <p14:creationId xmlns:p14="http://schemas.microsoft.com/office/powerpoint/2010/main" val="36986492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childTnLst>
                                </p:cTn>
                              </p:par>
                              <p:par>
                                <p:cTn id="7" presetID="10" presetClass="entr" presetSubtype="0" fill="hold" nodeType="withEffect">
                                  <p:stCondLst>
                                    <p:cond delay="0"/>
                                  </p:stCondLst>
                                  <p:childTnLst>
                                    <p:set>
                                      <p:cBhvr>
                                        <p:cTn id="8" dur="1" fill="hold">
                                          <p:stCondLst>
                                            <p:cond delay="0"/>
                                          </p:stCondLst>
                                        </p:cTn>
                                        <p:tgtEl>
                                          <p:spTgt spid="11268"/>
                                        </p:tgtEl>
                                        <p:attrNameLst>
                                          <p:attrName>style.visibility</p:attrName>
                                        </p:attrNameLst>
                                      </p:cBhvr>
                                      <p:to>
                                        <p:strVal val="visible"/>
                                      </p:to>
                                    </p:set>
                                    <p:animEffect transition="in" filter="fade">
                                      <p:cBhvr>
                                        <p:cTn id="9" dur="500"/>
                                        <p:tgtEl>
                                          <p:spTgt spid="1126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688"/>
            <a:ext cx="12192000" cy="6855312"/>
          </a:xfrm>
          <a:prstGeom prst="rect">
            <a:avLst/>
          </a:prstGeom>
        </p:spPr>
      </p:pic>
      <p:sp>
        <p:nvSpPr>
          <p:cNvPr id="6" name="TextBox 5"/>
          <p:cNvSpPr txBox="1"/>
          <p:nvPr/>
        </p:nvSpPr>
        <p:spPr>
          <a:xfrm>
            <a:off x="0" y="89150"/>
            <a:ext cx="12192000" cy="707886"/>
          </a:xfrm>
          <a:prstGeom prst="rect">
            <a:avLst/>
          </a:prstGeom>
          <a:noFill/>
        </p:spPr>
        <p:txBody>
          <a:bodyPr wrap="square" rtlCol="0">
            <a:spAutoFit/>
          </a:bodyPr>
          <a:lstStyle/>
          <a:p>
            <a:pPr algn="ctr"/>
            <a:r>
              <a:rPr lang="en-US" sz="4000" dirty="0">
                <a:solidFill>
                  <a:schemeClr val="bg1"/>
                </a:solidFill>
              </a:rPr>
              <a:t>Judah Broken and Scattered</a:t>
            </a:r>
          </a:p>
        </p:txBody>
      </p:sp>
      <p:sp>
        <p:nvSpPr>
          <p:cNvPr id="7" name="TextBox 6"/>
          <p:cNvSpPr txBox="1"/>
          <p:nvPr/>
        </p:nvSpPr>
        <p:spPr>
          <a:xfrm>
            <a:off x="94306" y="6485977"/>
            <a:ext cx="3781007" cy="369332"/>
          </a:xfrm>
          <a:prstGeom prst="rect">
            <a:avLst/>
          </a:prstGeom>
          <a:noFill/>
        </p:spPr>
        <p:txBody>
          <a:bodyPr wrap="square" rtlCol="0">
            <a:spAutoFit/>
          </a:bodyPr>
          <a:lstStyle/>
          <a:p>
            <a:r>
              <a:rPr lang="en-US" dirty="0">
                <a:solidFill>
                  <a:schemeClr val="bg1"/>
                </a:solidFill>
              </a:rPr>
              <a:t>Jeremiah 19:10-15</a:t>
            </a:r>
          </a:p>
        </p:txBody>
      </p:sp>
      <p:sp>
        <p:nvSpPr>
          <p:cNvPr id="3" name="AutoShape 4" descr="data:image/jpeg;base64,/9j/4AAQSkZJRgABAQAAAQABAAD/2wCEAAkGBxQTEhUUExQWFhUXGR4ZGRgYGR8YHRoiHSEdHxsgIRsfHCggHBonICAcIjEhJSkrLi4uGx8zODMsNygtLisBCgoKDg0OGxAQGywkICYsLCwsNCwsLCwsLCw0LDQsLCwsLCwsLCwsLC8sLCwsLCwsLCwsLCwsLCwsLCwsLCwsLP/AABEIALcBFAMBIgACEQEDEQH/xAAbAAACAwEBAQAAAAAAAAAAAAAEBQIDBgEAB//EAD8QAAIBAgQEBQEGBQMDBAMBAAECEQMhAAQSMQVBUWETIjJxgZEGI0JSocEUYrHR8HKC4TOS8RVTotIkY7IH/8QAGAEBAQEBAQAAAAAAAAAAAAAAAQIDAAT/xAApEQACAgICAQMCBwEAAAAAAAAAAQIRITFBURIDImFx8BMygZGhweGx/9oADAMBAAIRAxEAPwDC028UAtHlTUCBcXO3a2AKuRapU8SndWEMWtMj1fP9QeuGDfdsFFKVIMwSzTNrDlPLByMVjUNJO0ggH26HtjL6HjcnHQs4flXVStRAdLAqQdoFtuVrjp3GKKeaWhCb1AQX6dx7wScaNX6j6bYS/aXKkxVWDpHnIHL8J+NvaMCyzoz8nTFOZywDPTWSpGtDuOq/EagfY4qSiPCQSQWdzfsIx1WEUySfKzKesG9h8nBqeZAQJgMSxm9ws9J2+mLNnhFGXeKjVfTyS8wTeR7AfUjEuFVdL1CRKkMCO22w57W7YGCgWG/O/NrkAe0Ysp1NLPeTaD15nnuCR+uOeTg+jmNJCTzEHlOkBTHJY3PfAJy7U1XyEgEqZmLgSCeTftHTHaZFwTpsVk3tJAI67n6DBOZqK6KQ2p1mT6S+kACZ5i3xfBoVg4o002prIJYWEgsJ73i/zfBtKmjZJlkhvFE+WI0hjEjuV+mFGVeXpqRAjUecG7zfYRv83wbDECnYga2OnuZnofSPjA0OnQf9oiWUE3+7B6zpZfrM/EnFGfZjlxc6yskRHqCn5kRYdMGZuolSig5mmEYk7a7T1sU+pxBnWrUrKGtA0EjlIWJ2Fo+QfiUVPs5wev8Aw2SaoxbVmiaSRutNPW3WCZEdrYqyWcqAmmSGQK3lIlWmmSDG8TAtG8Y5m6viU6jDajoSkm0qQwg3iOZI3k47wzKuGplmUuA0wwJhgxUW3USTI5kAbYp1sHoZfx7U0LiQ1RiwFypAtcGYMAtYi8DAOaYmprEtJggubE3hpmxGx6H3wRnF06GbxSkCEAhZ6l4MmT6TjuaopT9QC+X70yXGwhF2ZmQRJsNRImxxCJ8XVlT5oUkZWYGgxDAGWKrI0sBzMkSOh3E49DK65ejT+7aHZwQNQsSWciyzeAQLgXtPeJhWoUqquCNRpsIgraLjaZiBtbEaJ1UxTuNVOCP5qJUGerR1n0/OHgbaO8PzHg02QOfO7DUDYnSNBINwJMnrPbEFzDu9V4A8CkdPlAKkiBIFp1NIP9sLDL+IwEXF9rkMFnv0ONHkcwHyrsKfnrtSpVG6FCfwxzlSb98DpGsQSggWjSQDTripMjYkKPgwY7DAOYhcui3lWAf3YBhHTYYYZ5g2swVVYTswGnQL9heP5LXJwBkMsaxelA1NUpvJ6SwYkDZVA+gvjkjBvNjJ/uKCNaWYRzMsx+ulAD74AzMqqq0Dwg0NFr6oPuPLPfBH2hzoWkGDDUDpUAwVm+o+48sWsTgAKKrIWaz0WVp2BQAGehsMcuzoKhhVzBSghA0tWzAqey0U8vxrdz/tGLeIoxr0yNqNODyBLbC/eT8HFeVYVBSSDFNVX6t5vqNQ/wBoxziDE5iNwrFie51MB3Av9B1wkyef3GdNtVHMSdNgoc3GiUqAn/T5wOthjPcRDVydAmmqhBcze4gbdWP68gNB9nzqoVaNTSWKDUpH5msJmAQuonoB2wIKQ0yJNNSqKmwdiRJci7LFzEDygdccmMHVi7i2WDMVEayAAP8ASF3/AFuYtg7gtM00ZQQzw5W0gFFJEqRuCLbfJMDmbqKlSoSt9RJN5aDpCgmwEC8Xv1xTkuJvqVtPmMnQBFiYULa4K47NDtAlAhMv4mrVUqMCd5mKk+7SRi0OUFKnHnDhY9WgkADVaNW03tJxVm881BUpKBqQAkkeklZgHrJN/wB8L8jpdwskqx3NjLW//oAfOKUbyO1ZTm6bMRpaAAF3ImNyepPXHseoVGCgQZ578rY7irY+TNHxqrUp1SEkTJMCSRIiOgMx1nAopLSpsKxZ6jEM6q0+GJsSTbVyj298aNKjHMsdPkAi+zTpiO1rnGSz5IzNQaw0khyIiCORFreW3YYiDvBgsqhrl80VgMZUzpcbGOvQ9sHZn0N7GeYI529rYSU8xblpcNq7xAn32Pt7YJ4XxRCxQyCDfVt/3bY5olwaeBTnaS06YO6HSyMBYqZsb2PIze2J1jNFQhNhJHOCxJt2MT7TgvQtVWoi0KtROhgjUPmTHSB1wvyNVldRBkAmIvY3Efp84rZtYB4slSO5MdSD/TBmYqGWGwhT1j+20QML8uJ1Da8jtM/sf0wwDKUlgZMTyMeaP0nFMpqmFVSf4cRvGk29o9sJ8qxJAmOcj2ufa1+sYdJUbwXv6QD0uAD9TeMLMgF1EIDDki+6r1+v104mOEzo6YcaaMzsoI1ALAAGmwBEdoPwcDJWKxFrEW5yII+cWZWkFXUAVbzAkNqFhDfG87++I5jLNICqWBUiVEieX7YSbXkH0Y8PUvmYDTtcSR9Jk/qBvinLZvQ4G9wCNpLRO4senxifDaZUPIOmAfMdOq5E7yLHF9PLjUNZupBBMLIEW80SZ2MYHgpyAqtceG0qbPpAP4okgn5Ow5AYZcKSaiO4Oo8rmIUyZFheADzk45XIUnQg1A+YE+I0j0xNtUG3sd8V0sy7VCCSTpaFmBYG8mwAJiewxIN+QZls3UpO1WGBMyjsKasZlZnkp83wOpxfWppo8Z4KaWuZZ3JPX0BR+cWv1iFNLSFBVVLXkbJ2ZiTaLW/FyGJU89NSdbM5Gkm4W0kwNo5dLRE3xNHO2XmoxOh1hDqVrBQJClYmJIO3ud8dytIAjxLlXAblGsBGPKxImf5sWZqiKihlBbmaYN5ELYkiBaYM7nfFj5Rd6jCW8hCmYIuATyMD9DhJk7A+HU6QDqBUYhgrAlR6S17DYHVfDDK1VpowVT6lUeYkEjWJj4Im036YX0M2hzFJYC065W9pJJC+YxyMYtTMEoCyqy62NwQy+SQZWIhiwvO53wTXZS/oszXECpYlaZWAEnzHS2wJLEbkiLbYYcFlDVqMiEQSCqhPKAQ0kXPmjncC2+EmbBNSADBF7DlM8o6EfPfGm4WywqAO3ijwgCPxFWqObW56bdMdLCGUMWZPOZ6oyMQwHmkQBMeaRty+tjgngzCojmfSrG/5St+W0jC2rTZKRIkzVBXqLElT0mbdQQeeGHDsmVoPUiBU8iDcwGUvbmQx0Rvvi2sEvCwX5Cg1El2IRkLAH1KStiI6RJ7Fbb4W0MwdTECFidTfiJ6/AmB0ww4xSAIVpLnWInVJHq7ElrHcSDyxVRoEaEswWCTy1QdZM7gCAPnrg+obyMvs/kdVHMBwQ1SmGv01RfnMNcjr3xFyP4ijSJhNSaYHrZnGpzz25cgo7YLq19OXzTAhfKgJjUSpfed7mwHv1x0ZdsxmMpWUeQUw7naHFgB1mVt2PTEvlhF8sS5ml4tZ9IYtJCiTpJMwADuYM2nbnjuW0JUZCddQjSzg2TT+FTz2gkd72xzP5xxqp5YMa1UkM0XCxdU/Ksbvzk7DfnC8rToU65c+JUp0tUA+RDZVEiNR1EbW3vi6wUnhHM9kfELEsACdzALAQIB2MRAmMBimqu1NVYNTcTqAJg7Hex2N8V8XrOy6T6zpaqAAI1elAAI7kDt0w1yc1GoqwIdKdOakTqH5X/mEgg89jaDjtIpKo2zleg7MXRvI8MsBfxAE773nHsOcnxWkF+9gT6ZXSSosCRaCSCdhj2IbfQeaWKAc/qZGKtpLwZI3HbkBjHFCpCixA2+n16fGNhXRgoXtEG2M/ncsyl6jbkwqzcDmf3xcEzP05HVreQJpk6jB6iDPwSSLdsez2TqU1UwwQm4FyeQ1Rt2H74L4dVVadMetwGAkWFi1/ptinhGp8zSZ6h+8ZQ17nUQoWxEgTPaDijRPPwQ1mk41zHhwSPkSD7/0xynUZKoYGDpZZ26zc8zf3xbxTLy7jdqVUqe41ET2JiSOxwHmgZK2MEgAi1jHvN/074KHTBnqwSQvrgkW3vP63xYaRNPYk6omecbz87d8QoUgzjWhAgGNyQRaJ6n9MMs1VKglNMKT1v6ZIERfl0AHTFHN5pExTKq2ssA4jTYRZR82B/TFPENFNKY02qAkENCiCQQbAlhuRtcYoU6mQTJLDvMxvz5G2GVWhrA8slNQZBBBFyCZmDzt3HKcBFJbBFqvPkKqYEkWuYNydhMD4745XrEUx5rzBN562jn33+uCMxTVaQ1QBfUEGo76tzZOe5OI0GDED/pjWBeLBgwmfcTOOs7ooyiMqOXlVjaxffe+w+l+uKChGx9UMrNzPKf1xdXoMlR0qj8QFiAO8H2vjlRpF5OmDblaSP8ATECOUd5xyZQwy2eDagx0wZD/AJSZKqwALFBvzIA57YrymXelqVzA0z6tYYHmsbg8zheEJ0sAVM+YXWbDY2j9vbB2Tr1CfDYAwbyLLtE8gZmetsDRzVIty1TWkkQAdUmCBP4bzJ2Fh+I9ME0coaa63J0i/UtzMyPiAOuLWzaoQDolAAhMlF3ghbTBO0xNxhe6639evdSZ8u0zcAqZ5fEYmgdv6BOZzdRwFSUI1kqkSQl4m0nSdVieeK+E50OwpkDV6tYEeJHpJiCHm3yfkbO/d0VemA7UyFLkREWmAbx6PNewtfHKVcu9LSfumnSiiBTa+pRESeYJvthpUX4pxwMuJZXzI49VMqRMAPLCI6OCAD7i9xi+uT49WmBCASZ2io5ZZM2EECeUdsMqNHUPDc2IBnrJlWB/w/TCqrUIRgCwqFlUsD+JUP8A8ha/84xPwZp4BaVSTpLEECIgeqxMzcyCRaeffGhWu1HMZWdqMVYBksarAKCOsMLHaLYUZnIq4p1UkHVSNRB0qeUP7WFhzntDHiLeLqrrDOGpr5rADyuvyZ0/7RgezRJiLjFBvErUm/DmGibAKQSBPQcvphnnaeiihDQKSIF6s5bUSeQ/E/sF6jFmcEvVJW4hjaSXEj5Oqw6D2xSHDCmpGpRqLoXnzX1HV+QHSOpFvZvBE6AK7z5mY6lQIC1luAd+1o7x0xXQVpCm3mGqdzGyC8BdyTzEfPc+zMdLEKATbYTuzeyiI7+2JtKp7ofVy1+WSORgYpaJdhmSrU6lLM+o+KiKGMkTrBNlEIANt5992vBK/wB/SIMUk1MVjlpK045evTI3wl4PlylDMKJ8wRlgb6XEqOkyFnfnG2L8tTcI1UgLYIQTf8x8uwIjeb2xLwxl8feAFq+urUSn5aakkmfNUBsstvpvOkQOszjuTqrTp1mUq7NpXQNgQS0SbGPKTG0bm8T/AIPUjwulSQSDYmYCgkXLc9ItbpfAvEH85FNbszxYSDIX23Bueow7OS4K8ul21jXrYELq03O7E+p7zbtvGGnD6bNWXzBUQQQZABiVQCOsDf8ADfAPBFCuzSDoRizm21onkJPuQvxi/wCzpdqwOk+GNbQTdmIBLaebEwL9QML5LtLLGHEOHpVclrlfKCX07dvefmcewNxSh41QncL5LmPTvF7iZvecexJkpNc/x/oLm0fQzs7GAeZvhHnkZGKtIOkGJuAevxBjuBjU1suWXRr06+ZjeYAv/TnhaOAl6zBySRGp5JLHnvJHyTyxUZVsYOK2K+EKSREeVgYJO7HSP0Iwwy7hc3l6YI+7qrqYHdpBJn8oEAexwZmPDoKQigFgEBJuQIDP7cgOeBvs/QXxMvU1SqM2swb6dT9LGCRfeBhvk2Wckc7mAK2ZMSrP5R/qLN/UEfOF+fJNSpFwQKkc4IE/OLcxXGmGnUx8RjPo1klPkLeP5sWZxYWmZ2SCRewJ/ry+cIN5GFPLkU5PqFNmsNoHXsSAPnFPDcsPAlmC31BjsF8piD8meuPUcwFZmLSKukGPwgG/tJHzi6hVGhcy4BVWPh0yTpZ9UID1C6dTdRE+rATFNrH6snWikzIqnXpFRRHmINyBzUT02tjvD6jrmaYq6RTZlUhYjzRMxN7yQT164GrZp1LMWl9WpwRuHB1FjzaZM9TyxElNaMROx3IBEgxEXEC9xA98AKKR7iLA6hop+UGF0C5JAG1r3Y+8YEo6SKoCgRpZR+EgXM8p/wCemGXEaGiq1Nio1a1ImDctpK9li07gHriNLKaCAulxMkg7RyK7gbiL35468HPCaCspS/isu1M3r09QjnCMAFM213gHoe2AHy5sQ1tZVQBvpgGTIgXubm+2LclWDs5BAaGIgTp8wJJ+pPYgYukV016IrCQRP/UU/iUiYeJkEX5c8F0LVFeUyCFgZDKE2m0bmTvMQR/UYpzjvAkXEyNttrdSNN7m3tgjhmWphncE2pkspiFLQACwtHpB7jAOZpOpBuqC87iSTNxI3nnzwrYtIsp0hGt/MynVp2BtAHv07nCvP1i2kWVQsKFEASx5e3Ob274ZrOioCJFmiJgr5iLdp+JxzP5bQgIKMpp6tUG7SetgYtAnblGKKUTiVvulzCl9IqKlbTuLEA9IaAY6g4JqcOIIrUani03YMrM0lagOoap3PK9zPthf9n8yYdCZpVAEqKT6FOolr2AUgGf3w3yHEMtlHdNJOq1RFl1YAT+MKCLyrC1+YOB4OUXwHs8ouryAh6ZPJTJKXsQBBHaO+K+JU5ZahYqNZDqPTq3JJkaZ0jkZ+MHZikTRLow0swZWO/mAKqw66jIPY8jZfSrKwqK0hHQgcypE+GY7ECR0xk3yQsOuyPC8wzs8gKXohFvYFXGnfl6h0IxLMkTXXYM5ZRF5QKAIO1zqHtIwNwitJVCsgR5QJ1AsdQ99LGO+GA4e7opqsq1NJuSAVAZkBgAktpCmf5ow1kryrZzi+rU6qp1iHImQWaWUTzsZ9l74rzdZZFJbui+epy1FQYE7ALBn36YM4nXQVomo7MVssKt0QyWMmNBmw5xbFGeZpBy6p94SDpHn1i7AsZIWBqkD0jtgS4M/hC1OFvVHiMAlKLNUOmYsAAYmQBfuTF7FVRSZzqLVTEqqgogjyiWjUxkwABvMY8cslarRmp4kEl6puzBSDIuYmDpEzDCYNsWVs74YquiqXgEhTOmxFOmvMgAyWG8ttiymWPlzRp1mNgTSiktmADgXJNi0x/c4szglFpuv4S7gdXuF+EFMf7jhfwXKioXRpAqlCwaBCoAahPaFnlgivmwTVqsdIJ8QsBqAuoSRaYAFucDEvZm1mixc6tTN6T/06QUKQPSQAsxs0xJ7AQcLqnC4SrVBiIpByYEv56hURJeJjoD7YacA4Mazt4AOnRckczpuSTyUtgLi2cp1C4pEqgCquo2lSod+cs0TIgbdLqeTTbBHMUa7IAdTpTUAXAUF29wYU9sW/Z4MlOrUqHzadCDmOZg+8fQ469FVy9DXshaoY3ZmMgxuRpt9fbE2zn3CM4gswOkyBBMC3IQAI6Sd8L0RJ3hdi7M8TanoVAhGmTMbkmfjHMW5GqSshtMkkxABM3InHcNhcVhnM8NehnsqklhyFrfthq2bU0fVNWQNrleRJ68vgYW8VQpTdLKAEBJ6Nz+mPcVy58LLZcatRQ1WUCT5z93Pson/AHY5KzlG6FfGzLIQwMdIaOu3Pti/7MVQmqow1FZZV2DGNK+8apjtjh+z9UAnQzW9Mqu1xz/84t4ajacw9QH7qlCgrpGpzo/QM36YptUbwrSYFlKUlqjd57kTEb9vYTiGaqAqgB9JIv8A197+1zip6wUkrBAttIbrI5n9bdsX5tV/h6bKApZiNIkxYEmd9yLciIwi8k6VAsUCw2sEi9lN5LHkALk9AcG8SYOKWjV4aKUVQNwTPiRsNRE/ScVZKm+kNp9cgLeG1C94sGjqN7c4HfMMXE7fiEwTJ5fhkQO1sHIIYZEsztpBYOLnTZSFgXnaQB8nBbZSmzJo8zgEaBBFxJBYjYENBAtYcsJ1qlWAAkq2sHssNPWYHL9cTp5yKpdTpkmAscwJufjBQNcjHj1b/wDIrEBQAwsBBOsKTLXjflG2K6aCmrCYYQzNfmwCi3vP/g4uolWfXUgqEWo5IvqHkVY2mVCzbCvNZwlnZTLMwYdCJ2AiTG89B3wJYSCk3oa5apFJnddZZtCqRJggklWF4gc5ja+2K62TQqQjik8SBVAEt0FYQs7dNh8B5XPtpBZiSDA5QoBUAGN7kfJ578yNNlkhSWIGm0wYIJ80SINl2m/LDRp49B5zDCVqALUeJDAguFuCYPUm4sYBGOLQCAhWOXb0qHcAPPRtmUjmQR+uB8plqgUoDqQj0vDKPg7D2jBlKm6jQWlPykB172af1k98T41ojwlwdpK1Ko2pLtINoDBgL7RIveIIYjlgTilRTrpCRDRp9UAEC2xuL7WuL83Ao+Tw5YoSDpJ8o6QDdfYEbYrrZBDcr5vcmY25wThT7NVBiOllxSVUIjXepNyBr0oTyA1X2jbti7JZ0wKOYpCsJ0kemookgNTb8LBrQZUiARGzCpw1WRlJYhgAdRmI0xB3ER33OAhkXSuahhtURfbqYO+3XmcOwcWh/kMuJNJT41MLTZDMBjSdlk/lYWBHUc8JKlQiqCQIJuORE2O3ZgR2GCsjWalQZfDbVLRpEwrw0W3AZY6+Y4XrWLU0VlYMAA0qdj8bAgfr1xFPJlOOqQyr5ys7GHGhIIRVCqQ/lRhHcjnsD0x3hFAlM1TUFnFJQATBtVpM5mOkWPIHvgHIZlir01BOgqYG7IDt8eYgd8MuClGreEh81dKq1DOrVqpuVAH5QUG41EmemB4RyWVgsyVSKhEzcByREEUwU76YC2G5AwKDMKqaUKwzO3mcX8rAbSZYgD0iLy0xTUa1b1ADSoXuyLPsfNimkQC0sSQxcgQQSwhVt+VZBHYxhD8rYRnK9NZ0uQWAUAIS2kW2EBS256SAMLDmtJC0wSymSZliQL3sFA2ntbBNOnoYVHGozrKKdTC9gYsCJFuRN4jCirkGVm11NVJzLPtIFzq/K+wK8v1wxSZyjyzTZbNCnk8xXcAOzJRCKfUzAlwCLWW7EfmjF1DJl6LPTUGo9WnQpg3vKu5A5wDT7XGBuOUR/B0KS2GrWwH84Jiw5LoHycan7LUFFIV3vTo03e3/ALtV2WBz1CklED+ZlxCrZyXutBPGQMhlTlkZS5UPXcmJuqqvbUzTHNUfYHHzXI0WQMahgPfVEmIuexgfGNT9p6tRpUyaxqKxErqcIPwyYPmJuB+GIxmSjMWNQEbLpIjf+u39cUtHOXQw4y9QiktJILCdrLqmDPUiw/4xDPUFgJAbw9KAGSXMNcabk+QmP5r4szmYmqWuVSJ6EqLR/lyexwG9fTAHpJgyJJOxpnqJF437YUiIqv8Av7nqlZUhXrqpAsEJ0x2IYAiZvz6nHsPeHcOokMahTXqMmpEtESfaZAi1sew2V50K61eg+hJJAXRVDWsh8pk8okT2wZVz4NWpVgCQPNzCgWAPJQBjOZMjxKkTJptdojaR+v8ATDCvI1gCSaIEDaQOXeD+mOpEyWkcX7UqGIIcztZQcXZviQq5WoQCJqKkzNlHiH+mEJyDEnUBTESdQGrlyEtGGWUrU1yyEanSnVYM/oBLAQAJJHWT3xziuDVenGOUZ4ALfcDf+84ehQ1BdCzBLjk9gLDlEjvY2xXxLOmfLl0pAH/qKCzGL2c2Ej+uJpmWFJawmRXZBNxp0Boi8kEzO98WL7R3h2qo5VmJGgnT8eWALC07Yq4nTJ0qJMICYtqG6xeTzJwbQpBHpZhOTDUvMHn/AHxLimVCqXYqoKrpVfUCBJhdlpi31sMTyTGVsAyWW1p/NSt0Gh7KfYGR7EDlj3jhKWoqNZJ0joCAPqLxyHwIGynESlS4BFTyOs+pT1beef8A5xTmcq3iadWoRY9t9twd1jtiqNBrXqnwlQmSxLNAJgeYqL8j5m9zgXh/Dmdy8kAbGImLCPpgvI0PxG4tbvsPp9cPqL6lkbfXA3QxRRleGqoFhO2wPt2t+s4IFG3t0tginTJP74JSisAGx/riGy6F3gkCdrQf8/bHbf8AODwvLv8A574regDuLjBYgqkcvj4/znjrHnHv/nXHDQAMDnt0P9sdCn/j/nAUmVq+IU9U+WPnY9uonqMWVB2+MRFPVBm09/2vhQs8tYU4aqtTTbxNKsrLPMaxoYD+W+1hhrk+HCvbL1g7xq0HymOQknTI9+eFtPMI4CGmxuApZ2aCbEkBpEXMr6jvywLxmskhErE1UazAKpk/zKFKkAXAmSASZjGjoxTdjCvlqlNoZSrDqLj5+ThVlqPh5mhVUwFbsI3E/qJ9sav7N/amnmAuWz48xAVMzsZ5Cp/9u943wN9rPs8+XMMLG4YbH2xHwymzJJxI6K7NYsy3mfSok95j9cS3RSCSCrsIEm4IB/rHYHCTiMg6BtJt7/4MH0MyVqnUYVKZC9BICj+je9+uKcTzyW7CMpSZm0U01sBDXtBH3hJIgiOu8YqmKi0KYDl9IIgkEbKZJk2iG+k4qz+taAFEPpqMVYgXbpqi97+UcsN+BZRzmaNVwQKCHVIvFMEr+30xLwrKUcWyfHyWqUyhJFSu6CLeSkKa6Ym4mTPOfbGo4qPAp0ciAYRfHrkc6h9KT1B0/GjvgX7AZFavg1jJpUS9QavxOWCpPuwDR/LiDVSweo5l6zki/JNOo32mo4EdF7YyeMAl2Zfjn31UKZBpiAZkeaTc/m8wMdjOLmzjP5XUsqwEJs3lHqLfimSbyOWBs5QZSJgLU+8B92Yb8iQCOwK98a+p9m0ogGo2mm1UhQbvVckgKo2CLdi3K2841boPFtGeymUqVUdqZskCTCIukSfM1tUAncknYdLfs3kkqE1awKZZJ1X8z1SBpVeZqRqYsLKCSYtinjC1Avh0ah+7ZitMnSJ3lR6STYwb7xzw7fIGulEgGjRTSkKAoIeHbTI8tR7lrWtyAxyZKxlff+CfiubdqrEooFtOlJXSBA0x+HkOcC95x7FWf4zVqOfDdsvTTyJSplgEUbTcEvzJNyScexVMpLr+impTWQWkVWJDQLMNpPJSLx7nBPiBaxUwsgXO20D3nqMeqHUFP/7AP12wZm4cEVFLKkwVgOkXlfzCd05iYjAYqSk8mIGYNx0ME99jB3AthvwvKaqeapwS6UvFXT6JQgkwdyaeqPY4o49lFQhhGh76rxPSOsnbF/2TzGjN0C7EKSEPlILK4ZJP/dz7dcW9HpTBFqBqABEFSYgkTG/1HLtyx7OVF/hKAJIDPUqW5XCx7kCx/wDOKa6qK1SmYQaioAEBCpgEX6i/WTiOerx4SmDFJe8Fpbba8jCFUT4TUKVILQYECbNEED3vb5wbxamxWVkho0mdvUNO+x1C2M/TN4P159saPIZV9JqVSyrpmOZUmT7A/X2wPs7x91izIZBnI8omTc7AC841WR4etIQo835juf7DA+UJMeUgNcAdOWHuWy5Lw/M7d+WJcjRIF8ILyBJM7R/gxfQy7MbKThpRphAwgX3tf69McoVo5kdgcRZQOtBknniNViDzwXXM88RNMEeqI7TgGwGq/PE2/MMWVKPMSfbHCBFpxxxSo+mKSDf9cWPVG0HEPE7744SuqN74pQkTBIP0xaq6yFXcmBfriD0tMXkNqEjbyEAn6zjmyoonRrOG1BmgCAgGqTzmbbRFxz7HC7h3APHzlcNKqF8RCO9re23+04OVZtiFCqaVenWtYFCo/EpuYHIjkBM3nrik3REo8i7inAMxRcmmfFXtv8rt7RjR5H7UrUH8K5drRBEhTYAoxMwDyIHONowxznGaCaWZ0GoSJIE+2MvxTN+I6tll8IWZwdJV2DAzY7RcxuLnBb5LgrtJWZzioIqkAxe/+fTBFPLK6UnEl6lRUInmvlI7Alge3xjnF5aprOmCd1BAPKb7CL4ZcL4cx8NT6Qq5gGNySQLb6iskdguNLwYNU6OhKlapCj7ugChFMECQbkbCPwiTtc7mS+F1Hf8AiGOkhaehVkGS7KAJ3IgmThrlPswrqWGXrNGymoIPOdMBRO/zhtwDhgcGmEegWdUMkGBOpyIEQAIOM5PAJ2co0Xy+Uo0UJZqq18x7wvhUFtyBdG92Bwp435K7KvopIKYPUoSWP/eGbvONPSz4q1xVEL6vCB6sypSnsNKP/twhzvCvELGiJ8RmVAeciKY6gaQCeXmOISyHqZi/kVcDyiV6fhVncrS8OurDZZE1KZPSNom9sPuJ5gV6wzHmYU5SjTEQCwhbTuoFVyfbA/EsstKnT8IllUQtVdm8MANUvv6WA6ADfFnH8i6UQ9FBTpii9Yi5eTpDDV180dSDFubyVeHRlaStXzGkiSSAJFnk6RboWvPYnDziPFQtA6V1ojKrBWOohSV1gkQys49MRpZQcJOEZFqVF3/GyslJmMRI89Yk8lBCL3ZumCsvmiDQp0lVhpNNmEiIAEKOd/MT7YeccGen9/oRbMKpOqkKjG5NRmSoJAs4VY1D+2OYU56itN9IJn8UkzPeJvEX549jSjKkFcEBYODcKwIPWP3tg3N5+mFYg6jLKVW5m/4d4sPriVTKJRXXTkAm4nrYRhRUYUlJUQahJJIj9cQpXkypN2S+ztUu7U3AIZT5WtDBfL82j2wJxA6QK9NUenqgysNSa3laPS1rMLGMBZniTpVV1/DpPcwZ/rOG/EKvh13q0oKVhFSmbq4YAwR0NiDyInGp6It3nkA+1WUHivVpnUrPBIM3dQ/LsSPdThRXV6jEkQTA6bAAfoBjUVMutBZCsaNaIJ3BBsLCJExPMGcLs3lAHeIAnyxeO19+k88KZpZZwXhi6kdpJY2EWkTNvph3xfMk+GnpvfmT8dJ/bC/hzqsEyIMdpP8ATB7ZgOwJCsB6ZE+++BigwZi5nfSoFo3MC2HVKvMYTZbPo1Sn41FXCwvrZBAJIG5AHwIvjV5Z8i4hi+WYcydSGbjzea3cEYzargvYvqJqFjt2wKKoJIIg/wCfrjQVeGMAGQrUQ7MjBwf7YW5ugymRbqCP3wbOA2IETti0sNJi36nEHc7EwcVvW0i8fGOGrLEkg4hIIjBPD6AGX8eqSBUJ8NRbyj8XcG8dh3xPheW1ZLM5hlE6ylIHoqgmD1LMR204HIpRE9Qj+HrVxcI3hoPzNEn4Ege5PTDTj/DxSTL0Vux0h367GoZ5Wn6YsoZVU4XRsKpWp40AwGbVqYdwD5f9uOfarMVBSVYBqVSJCmYZo8s/MThoE7ar5KOMVVrtlhSWEeqEW0eVTDR2sfocAViKdUUmOpUcn4qsR+/6YYvlDSrZSnq8tClc/mYAgiP5mafrhJn6rBc1W5U6iaeZJWSbdPTgopM5RaR7Eg/BjEM4QBPO+9+8dvb2wRlaV6o/LVcexhW/c/XHM9TlTI2BjlyOFbFsx+dy5aoCJkXci0SesQBMifrth5wTKVAGLABVJJKkHSeU3/TC/ULkIDUBKh2nSOm9ibmwHK+DMioVNHjBjNk0voUttN/MD88sXLKoyjJxdoeZTgiZhVE1izySjBdLmTLATqsPxmNsMv4ijTqkD0LpX07BFhVUc/Kovtv74lk3FFUU1aa1J1OKhIepEnSPwhRPlUdicUcTpCrqFEMVBmWXzpYFgFFqidSD5TEgCcZKXZTjbss4wzljogL67CBcAyzc15STHLfFtDjajyq2tqlMp5R6RJ1QBFtMiPbrhGuYNVaUFguoIUMHy7jVa7C4I2Gr5wzZPDqA0giKuppsJjYAHqPpjpdGbdOkeOeqLViNCldKk76QCGnkDJg79cGav4Wk4ctUzFQklib0qZCrpAmzMB/tBte2K6WYUA1mg6RppKfzficj8UELAMCR74W8XTXUpMz63qMW0hWIOiNVxbUNxNhf3wchJYoZ8Fya1stVp1akq1RY8O2gFwCFYi481wPzHrOCePuwD0lqRTqVfLoPpWkPOxPX0qQbGO+BclUDmuKemn4S+VQQ8kMj7AWloG/LEaWVNRqlGmwPhUA+t7lmDanMbXbV9V5AYLtlcUZqtUNfUSoWnIUITHlvokAFi9iTbcttg/8AhRRFUqRqWklKejPdhtYQGmN/LyGCOK5Q1WWsCVo1QC6sNKo6QKiX/CRBA3IOD+Kqn8PRVSgqVdVc6jCksAieYWgQTuRcdZxdkOLzRRw/J1a6B6TIY8rkrfUAAd73Gk/OPYzuXoZnLTTLlWJ1MGEXIFxIMr0IMHlj2IccjXp8kszmS1Ngp80A9Znb+mL6fC1NF2Z91a5khJ2IAE7wSOeM5wao0knfUDtYgWP7YapxJqbqGbSHTmJSSSL89ovyxo4tYRgo1KjPHJEMyFkfT0b1f6WIie040zcP05TL15JDxRMgAAS2gmb8o/XAvE8gCIUDUh8yA+mTv0IvOHWWyz1aWcyhX0ZdKlCLgtRguP8AUQTbti3LBqvcyWXpDwapqOSVeGBGqCsQwPabfTGb4zQda5VQDqhl03kNcm9omcX5auwyxWSdRUteQYMj9v0wRxDM66JktqpEGFbTKPaRt6Xt21DDyNYsSV+IMkp4asu8kG3S4I/XfDOhxllF1AKwDYNAN/gdcIq+ZZSSNambSxPvMk4Z8NSqyNqRn1avwwTaR51vJNrzhZ2Q+pxmSzGmYpgFgYUwx3UDffnh3w3jOVqgKPK/T0N7Xs364zmVpq2oAkD0NTfcaokAjkSPgjviPFKICKIAgjtH/OD4Jc80bSllVJmk8E/iBNI/JWVb6DBQ4hWpCKo8Wnz8QSR7VELW91x8zXilSkAabMoa+k3XvAMx/nXDnIfbRnASpTJbqvP3BwSTNEa3O1qLJ4gDINwSRB9tiR7gYqpcDatRL1SUpkjSCCrOvM9lO3InccsNPs3lcs0VaoNWpOpRVJ0p0ASymOrAn2xb9seJ1aiHQVB6kwva/wDbGLTpuzZNeSikC0kfiGZ8MECnSQtUIsANkUdJIj2U4u+0lcLlKeXpsFYAKATBLMd/csf1wdwZEy+THgowDnU9VxpNUx6omQnJR0E85Kr7I5dMxnamZfzJlx5ZuPEaQO0gXjuD0xVVgLv3cLRd9saoy2WSimyIqgczH7k3wB9ocu9GllwGipTFPWxvDW1tHO5Nuwx37R1kfMZc1D5PGXV8GQPkwPnEf/8ARqpCuYsDz2+mH6glpL6ldYeLxCgBJRQatxEqq2t0JK4ScSY+FnzyV6YXpJ1yfb0/TGr4hQP8bQay0wh1MLSABCdgTB+MZTimXLNnUUGDQ8RQNvI0Tfs2+FHJ3/A1ylGKmaU/++f6CMB8YzOkE9B7/GGeao6GquSCKjK6xzGgSfab4zycUV20KhqOd+QUdzzPtzti0qjZndyEhrzZ5PLfYH25mYAG+H3A8pUzNRgqlUEEwJJMgwOf12GLOG/ZvVVNQhhTgnSoDsTEEDUQiT1MkXthjxHM1qS+EqDLZe8lyG1TuWbcm8AWURttiHJPCLrsnm80i6KToKlyII1KJIJl48++ymLm5xXnnqVK1MKYCwwJjyjmKaiAsC0i1yOeBGzpIDINS0idLMNIJIi45DeARyBxJ69V6ZFzWqwTpEaEuwBcxFgG0jlE74KQollivjjawgAXliylha5Nvjni6tkdca2CzEFjpgxa24Jtbe+OfZfJsKhcwsQFA80fimbeaFNu+LlzKaW8IEtqOqo4Es8C5AH4p35dMS9kyoVK3mKnU+qY1+QQDYaSZYfphtlm0JUd2tTo1DoTYM40BW7w02x2jSVqyklZ0ATHX25W6Yofh70RVLgL4jqTeQ0EaSG5gkLfse+OZnTsN+zSBDmHEKwQ6QPMJClzP82kAwdrYE4jUdRW/h2Uq4KuTsy7EE7LaDPvgzIK0U7xqaqSW5llKze5BksO30xn61LwYRnZ2UEBBYMJ59xeJg/TDFFvGUNODsCn8KSSXXTSqXMVRBEBvwfgEiTKnpg7iTeNACAxTutmZRpinK3IBA3AFy07CEGVzJRV8NWgEgD06OhGo+3Xlhx4gWmtUOBXJHmCjyKDJjWdIebdgD1kTJZFS+APL/aPM0FFMOSBsDS8TSPy6iOXTHsNHzJbzVHoMTcFqEGD2ANsew2uguXaMFlsmZqVWaAB5R+Y2Aj+XYTjnGXBZbhbAgn5kEAGZB/ycR4jV1owFvDI0jqo/wCfN9cTzOS8a2zgiPafN/fG3KZ58YbKcg6sVBJESiN0kekmbgcp641X2Zbwc5SeFGmoBWH50YaSyk8oMn25xjNVMpGoFglFVgbamIMyoMXLCJwflON0dK0q3iyDCuxVmUHc8iFkDnglktZVk8zlxlsxmMu5AC1TTBiYkkoRG1o7XwNRrgEXLJJVrfhax9iLGP7TjS8ZyVPMOlc6DrprLW1l08luhOkNfr3xkFqFSBEnme4s3x0wRdotStuKF5Jp19L3CtfmGG4I9wAcSo5hhp80TqaASLm0EchG2D8/liSGWSQDFh5gQT8MOnQ/GF+Y4eaYElW1agpHVdIiOW8jqDyxYWW8OzOk6pM3VusGLnuOv8uC84dVnMLsH5A/zAc9rdDiuhkTTVvGUhwzAJsWizav5VN+e1t8dpVAKbMF1NUcJpgnVpnVK9NoP9scCpuwDieXYEAgCAAIG46g7N74f/YbhqsxeVJEwD2j47/BxylTpqop1RoXTqCSWYHfyzYAqbqTN9pxzI1fCqzSVgpbyhgTA6k85E4mWVRpGrRt9B1RBk7AXJ9hirKmkHQZpGbTdFYhladi1MTfsfLzwCM+SoIbQbsCROoiRB2kG9u+NJ9jMqukNVINZwGbrMCI7QDjz/lVnomvnATxniC1kIYssiJIt2wDwbPUKNIZaiJLNJjzM7sLknqQB7ADpjbZvggqIQRpBHMTjF5+lT4dNXwzYQNIBjVYkC0Mep67i+KjNsy8Y0Ks9kWfOZfUr6Eqa2ttpGoSdrtAwd9sqfjKVVSzGIHUyI+O/Lng7gD1s1FRtVNGuqn1kdTyX2HTfGh/9EQberrzH74l+o1grxWzLcZJKaSQXA8+m6gnvzPQAd7YEyGXXwctWrmHSj4bqY+8B9Or4gkbz84q+2fB6gRmpO6sknTMBgOn9Ytgv7GcIZqFN67a2Kg35Tf698Lkqs6uBDxypUzNQU6Hk6uw0gDa07noB/bF32d+zPgN4ZKsTdmBN42Echjc1eBBwwiO42/5xl6VFMvWDDy+J5Tc+q4FupNp9sc/UbVAopM1WRygItykW7b4U8byfiKygAz+a/6Yd8IzyClJeAQDtNtzP8xnryxkuP8AG3qavAUKvNj6Z9+nYXOM4JtlMymVZUd6dVWqKjTqeysD6Ry1XAj2O8QWuRR6xJ1MoO52UACWjqxmL2seQOA8/mmdNFMl6hgMwAtJvbla8fJ3wy4FlzpdWKqiATB1TJuDeLkBj0AjnGPQ+yCPD80ipUk6SimQT6dZAjVzcDc9Sce4LTVVqLTJqGJ1xGkgLy5mJ+nviw5KmRIKjxHFR9YuFVTNjZjrYnl+HBWRzcArRABqTBmSXMm5tA2sIF+eBrBzFGW4eDWBqOVPlQBfzVCIA/0gCTHM8zhiiFEKmQGdhIYsykBYAmw62tfrjtHLmVamGOjzAwYY22MiCNIPmm2IZ4szIUQlRLHfykgc+s9cNZCSGOUzA1qGGq4VWBBgEGAe0qxuJBPLGZ4r95mHgE+F6QNmXfUo5iOUjY88Qz/EVof9IxrqASPNoYC1yQSPN9COmKMo5RAmqGYSrKfSARAHMjWur3juMNEsEZqS1DCoKim2tiALC4Ut1uI5X5Ya8JFUOpep5SDABhSSJFrAnbqe/Supl6SVXYU1aoq6iOQ2LaLQSOoHIgSIwTQyzV6ihz5l9AS6RuJAuOVxPKRaBMjRB1DirsDqqlSDENRSr/8AIkGO2PYp/wDRKwJ+6S5JvWC/pOPYz8UTk+cZDMW9rn2/z9MabJqGZgIDHzapjykDGUUKunSSxuGERH/2t/TDbK8TNIkpe3lnpsR9AD8Y9TPNNdDatOnVr86qQtgfaxso6nA2UywAUlYVSSQfxTzM7KOmK/HTRqJJIAcj5MGOSi1ut8VU+ILVK0zs1o+sE9sDM/czZZeimZy1QHUDQqLUVgSDpI0mIvAbSfnGLrcW1M4qABw0gwQN+nI/3xp/s3lSn/VbUvQHe9vpG2CONUsqzinXASR5ajeUP0huXyRiIumzb08Gcq5UikSWALbAXC81OrlczIxdVyY8NgD56h8wHlk21bbAkCY6DBma4OtEFaVUOnIEgkb8x6l+OuFmRIDgEX9Nzyn9v1E9MXdnTvgn9q2g0qsBy6DU+om6EKygcuRn+bC+pxMrq8Iquo3IsY6AnbmMOeIZbXSqUgPvKZaspAkNAHiBehKhWI56T3xT9neEK6a6hIYEhQPgk35X27YE0lkLSjkSLQYzpUgNB5kHqZO55T1B6Y1WTVVpU6RubsY80Ec4PsO0jvhdxig1MlWloIvBEz6Y5ne4FvKT79pPNHSToS2rudhAjne3L3OB5NIvkuz1USRqkyLFS/LcKd4newuMOM7mRTIKltJCE/gNwDynTf4M7dVuUzFOlopECPyvdiZOw3pkb6dxbY4I4hl6ZYMXNI6RqDKXBgWBcHUpFzJB3tiWjWzTcM49mkpuPvKiMBIqNqYAbWN9h15QcVcY4uuYCq91LqWDbkC8dhI+k4zGWytdVT7sVkEq7KygrBkMJN3Fjty2viXEkK+YqWRmJqCA73mdPmsvQTaTvGBqwSSyfTPs9xWm8dpEggwR7dun74fZritClSPKB1E3Me+/LHyDh+YokBqT1YBHkVQvwWbUBPbHTn1JICEsDu7ltPI+kAKe/OMR+GNmozmfVxq5FY536W3M9sS4JxtKdJEchXUKjrIJQgQRbnvbscZBc6zpqinTpkMNVNRrkmASbkDnJMe+LaudzCqCjBIsGRFWNvygX+tvfD+Gng7yNbxL7QNUdocqqgRYwLdOZmI/ryxk+I5jxCfukENJL1I256BOkg7CDvvi5lqVcsBVqaqtTUyAtqJSnbykwSSSTF7Ly5qsnw4LRNVqmlSLLEGra8X8oAETG4PPbkkUF1/tG6rSTRTYCwDICB8GdXvaT7YnU4mfDEhWUcjSpKt/ZO23t74Vs6sRp+8vdUOiOiC8mxmbRI3wdkKjgM7NSRFWGcIDpvAQCTLcgsj2POvFJaCz2S4sxI+7pqJBhgQwEgSNJEjYfEDfEuJ5xC6E66S3KeGRqIO+pD5dLXIAMwBgwosBtLqW2UhA1TudP4b9bkQBzwmr5DxJZHdFaWYVQrC0DVFotA+IwrsLDMrVqlQAyOIkKZpVDNxuGBjsSOeOUeMU0ZfPqCkgxYLMTImNQ7b9rDAtPhq89A0+WdWrTGwJiF+hjFigPpVm/iCwtpUIaS2v4jMSw9xJI5Ycgep8fpIVmS4EG95J1XBtpEnvjmbzjVnlURFjyqCbH8tjK7bnng7MU/BJKhdK2KiwNrAGd+Zme2A6S1TBqVWZfyIPDW4MgxcwL9f647eTuaLfCIT70BQYgONMkHbSxJgczykAXwH4qmppHmg3CqaSgmLTEuP9owXTyky7QgiFXsBFgPcgAD9ziylllWmbnVqIC2AAAENrvJJm18cJdlaqCqFC0xpE3FwpdVZi5JPpYnlzwFm8zUosyU25kwJBN7+YEG4g73nFmSyrrUk/jpwWmbFSAN73g4Nz+RL5UVFUNUpxTqrtII8r8rRzMEX7DE8hVMU0aRIlVRZ9WoFiTzJM/wBemPYKbhTWDV6SEDZagUfQKwnlM8sexX6nWjF1VFKFIHm9a/lI6HrttbEEAGki8nymIvte+PY9jXg84TwzJ1DUsoNwjAkXDkqP3+gxVlaYStCHZtJU8/nHsewdlUN8rnhTU6xAs0CTEj/g4vWstdUp1V0hmfSykyCNheQAwNzG/LHsexLCGyrMUlyyoV1sGYssELtYiORmbjfFB4srglqCwYhlYqUi9pmR2t749j2COVbNPFKQ8yvG9Xh1CW006q1DFpAGlhB99umLMw4p16lFTA9SCPwtBXtbaDyGPY9gr3GdWmZzOLUZyXNyDpkzAXc/O3t7YZcDzaB1LDV4updfMGAwKrMb3k36Rj2PYs0QHksqTV8Mi5knppHOZ1dLbz1w/rVVdF0XQDnOpTHqknzGBz745j2IkcnkzYzXhkDk2/PVtcgyNxtzjF2XpBxqHkg+ZV/LNyCTvM2xzHsUy1svWqRUgCJNxNiRAn3MgzivPZsrKqSdepgGMwJvPI8h9euPY9jlsXohwloAqMdT1NVjPpFokGxJHsAD1w8o5dcwniEEFCJlpDSjFSFFg1jeBzx3HsS9nLQJwuu7MhLMFRZ0gBfTJB1CWUXNl/rj1bOiujZqm7aqP/UWdPkJIDqQIHXTuCAQcex7HNcj8EclVWqSTuik81LaQ1iV2BjvvsMMRnACAUllQ6KTXRQ2xJHqJt072xzHsNZoiyjPcXDIrb1HbVFwRHlidiARGm4jpyrr8QaArCZ85I5LuvO95ke3vj2PY45AmWruCzgAhnJMEiDtcE3AJ2FueGXCcoWqUUOkj0iBpDXG9yRciI749j2CTFHK1Y6nBh1G++kgxEA35ixnbFQrtoUNBiBFxEH357W/THsewWLRFszpTTa/Pn1H079cEUc8wLFAA267z7kzz7dcex7CxD8pxNifO8yFUiD5TqU+xPL5wLkUgVVI8pLhgTIeDrE8x5kNscx7EkoGp5gxZjHIbR/hk/OOY9j2KLP/2Q=="/>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 name="Rectangle 1"/>
          <p:cNvSpPr/>
          <p:nvPr/>
        </p:nvSpPr>
        <p:spPr>
          <a:xfrm>
            <a:off x="4857439" y="1124445"/>
            <a:ext cx="6768504" cy="3170099"/>
          </a:xfrm>
          <a:prstGeom prst="rect">
            <a:avLst/>
          </a:prstGeom>
        </p:spPr>
        <p:txBody>
          <a:bodyPr wrap="square">
            <a:spAutoFit/>
          </a:bodyPr>
          <a:lstStyle/>
          <a:p>
            <a:r>
              <a:rPr lang="en-US" sz="2000" dirty="0">
                <a:solidFill>
                  <a:schemeClr val="bg1"/>
                </a:solidFill>
              </a:rPr>
              <a:t>By the breaking of a potter’s bottle or jar, Jeremiah represented the sacking and captivity of Judah. Once broken, the bottle “cannot be made whole again.” </a:t>
            </a:r>
          </a:p>
          <a:p>
            <a:endParaRPr lang="en-US" sz="2000" dirty="0">
              <a:solidFill>
                <a:schemeClr val="bg1"/>
              </a:solidFill>
            </a:endParaRPr>
          </a:p>
          <a:p>
            <a:endParaRPr lang="en-US" sz="2000" dirty="0">
              <a:solidFill>
                <a:schemeClr val="bg1"/>
              </a:solidFill>
            </a:endParaRPr>
          </a:p>
          <a:p>
            <a:r>
              <a:rPr lang="en-US" sz="2000" dirty="0">
                <a:solidFill>
                  <a:schemeClr val="bg1"/>
                </a:solidFill>
              </a:rPr>
              <a:t>Although the Jews did return from Babylonian captivity at the end of 70 years, nearly 1,900 years have elapsed since Jerusalem was destroyed and its inhabitants scattered by the Romans, and Israel is only now finally being gathered back into the covenant.</a:t>
            </a:r>
          </a:p>
        </p:txBody>
      </p:sp>
      <p:pic>
        <p:nvPicPr>
          <p:cNvPr id="10242" name="Picture 2" descr="https://shadowlilies.files.wordpress.com/2012/09/dsc_0049_600x0.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0375" y="973895"/>
            <a:ext cx="3936689" cy="2617899"/>
          </a:xfrm>
          <a:prstGeom prst="rect">
            <a:avLst/>
          </a:prstGeom>
          <a:noFill/>
          <a:extLst>
            <a:ext uri="{909E8E84-426E-40DD-AFC4-6F175D3DCCD1}">
              <a14:hiddenFill xmlns:a14="http://schemas.microsoft.com/office/drawing/2010/main">
                <a:solidFill>
                  <a:srgbClr val="FFFFFF"/>
                </a:solidFill>
              </a14:hiddenFill>
            </a:ext>
          </a:extLst>
        </p:spPr>
      </p:pic>
      <p:pic>
        <p:nvPicPr>
          <p:cNvPr id="10244" name="Picture 4" descr="http://www.unomaha.edu/israelcenter/img/jerusalem_israel.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39547" y="4294544"/>
            <a:ext cx="7429500" cy="2428875"/>
          </a:xfrm>
          <a:prstGeom prst="rect">
            <a:avLst/>
          </a:prstGeom>
          <a:noFill/>
          <a:extLst>
            <a:ext uri="{909E8E84-426E-40DD-AFC4-6F175D3DCCD1}">
              <a14:hiddenFill xmlns:a14="http://schemas.microsoft.com/office/drawing/2010/main">
                <a:solidFill>
                  <a:srgbClr val="FFFFFF"/>
                </a:solidFill>
              </a14:hiddenFill>
            </a:ext>
          </a:extLst>
        </p:spPr>
      </p:pic>
      <p:sp>
        <p:nvSpPr>
          <p:cNvPr id="10" name="Rectangle 9"/>
          <p:cNvSpPr/>
          <p:nvPr/>
        </p:nvSpPr>
        <p:spPr>
          <a:xfrm>
            <a:off x="11575340" y="6403993"/>
            <a:ext cx="442750" cy="369332"/>
          </a:xfrm>
          <a:prstGeom prst="rect">
            <a:avLst/>
          </a:prstGeom>
        </p:spPr>
        <p:txBody>
          <a:bodyPr wrap="none">
            <a:spAutoFit/>
          </a:bodyPr>
          <a:lstStyle/>
          <a:p>
            <a:r>
              <a:rPr lang="en-US" dirty="0">
                <a:solidFill>
                  <a:schemeClr val="bg1"/>
                </a:solidFill>
                <a:latin typeface="Calibri" panose="020F0502020204030204" pitchFamily="34" charset="0"/>
              </a:rPr>
              <a:t>(4)</a:t>
            </a:r>
            <a:endParaRPr lang="en-US" dirty="0"/>
          </a:p>
        </p:txBody>
      </p:sp>
    </p:spTree>
    <p:extLst>
      <p:ext uri="{BB962C8B-B14F-4D97-AF65-F5344CB8AC3E}">
        <p14:creationId xmlns:p14="http://schemas.microsoft.com/office/powerpoint/2010/main" val="41521295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par>
                                <p:cTn id="7" presetID="10" presetClass="entr" presetSubtype="0" fill="hold" nodeType="withEffect">
                                  <p:stCondLst>
                                    <p:cond delay="0"/>
                                  </p:stCondLst>
                                  <p:childTnLst>
                                    <p:set>
                                      <p:cBhvr>
                                        <p:cTn id="8" dur="1" fill="hold">
                                          <p:stCondLst>
                                            <p:cond delay="0"/>
                                          </p:stCondLst>
                                        </p:cTn>
                                        <p:tgtEl>
                                          <p:spTgt spid="10242"/>
                                        </p:tgtEl>
                                        <p:attrNameLst>
                                          <p:attrName>style.visibility</p:attrName>
                                        </p:attrNameLst>
                                      </p:cBhvr>
                                      <p:to>
                                        <p:strVal val="visible"/>
                                      </p:to>
                                    </p:set>
                                    <p:animEffect transition="in" filter="fade">
                                      <p:cBhvr>
                                        <p:cTn id="9" dur="500"/>
                                        <p:tgtEl>
                                          <p:spTgt spid="10242"/>
                                        </p:tgtEl>
                                      </p:cBhvr>
                                    </p:animEffec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nodeType="clickEffect">
                                  <p:stCondLst>
                                    <p:cond delay="0"/>
                                  </p:stCondLst>
                                  <p:childTnLst>
                                    <p:set>
                                      <p:cBhvr>
                                        <p:cTn id="13" dur="1" fill="hold">
                                          <p:stCondLst>
                                            <p:cond delay="0"/>
                                          </p:stCondLst>
                                        </p:cTn>
                                        <p:tgtEl>
                                          <p:spTgt spid="2">
                                            <p:txEl>
                                              <p:pRg st="3" end="3"/>
                                            </p:txEl>
                                          </p:spTgt>
                                        </p:tgtEl>
                                        <p:attrNameLst>
                                          <p:attrName>style.visibility</p:attrName>
                                        </p:attrNameLst>
                                      </p:cBhvr>
                                      <p:to>
                                        <p:strVal val="visible"/>
                                      </p:to>
                                    </p:set>
                                  </p:childTnLst>
                                </p:cTn>
                              </p:par>
                              <p:par>
                                <p:cTn id="14" presetID="10" presetClass="entr" presetSubtype="0" fill="hold" nodeType="withEffect">
                                  <p:stCondLst>
                                    <p:cond delay="0"/>
                                  </p:stCondLst>
                                  <p:childTnLst>
                                    <p:set>
                                      <p:cBhvr>
                                        <p:cTn id="15" dur="1" fill="hold">
                                          <p:stCondLst>
                                            <p:cond delay="0"/>
                                          </p:stCondLst>
                                        </p:cTn>
                                        <p:tgtEl>
                                          <p:spTgt spid="10244"/>
                                        </p:tgtEl>
                                        <p:attrNameLst>
                                          <p:attrName>style.visibility</p:attrName>
                                        </p:attrNameLst>
                                      </p:cBhvr>
                                      <p:to>
                                        <p:strVal val="visible"/>
                                      </p:to>
                                    </p:set>
                                    <p:animEffect transition="in" filter="fade">
                                      <p:cBhvr>
                                        <p:cTn id="16" dur="500"/>
                                        <p:tgtEl>
                                          <p:spTgt spid="1024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688"/>
            <a:ext cx="12192000" cy="6956252"/>
          </a:xfrm>
          <a:prstGeom prst="rect">
            <a:avLst/>
          </a:prstGeom>
        </p:spPr>
      </p:pic>
      <p:sp>
        <p:nvSpPr>
          <p:cNvPr id="6" name="TextBox 5"/>
          <p:cNvSpPr txBox="1"/>
          <p:nvPr/>
        </p:nvSpPr>
        <p:spPr>
          <a:xfrm>
            <a:off x="0" y="89150"/>
            <a:ext cx="12192000" cy="707886"/>
          </a:xfrm>
          <a:prstGeom prst="rect">
            <a:avLst/>
          </a:prstGeom>
          <a:noFill/>
        </p:spPr>
        <p:txBody>
          <a:bodyPr wrap="square" rtlCol="0">
            <a:spAutoFit/>
          </a:bodyPr>
          <a:lstStyle/>
          <a:p>
            <a:pPr algn="ctr"/>
            <a:r>
              <a:rPr lang="en-US" sz="4000" dirty="0">
                <a:solidFill>
                  <a:schemeClr val="bg1"/>
                </a:solidFill>
              </a:rPr>
              <a:t>Jeremiah is Put in Prison</a:t>
            </a:r>
          </a:p>
        </p:txBody>
      </p:sp>
      <p:sp>
        <p:nvSpPr>
          <p:cNvPr id="7" name="TextBox 6"/>
          <p:cNvSpPr txBox="1"/>
          <p:nvPr/>
        </p:nvSpPr>
        <p:spPr>
          <a:xfrm>
            <a:off x="94306" y="6485977"/>
            <a:ext cx="3781007" cy="369332"/>
          </a:xfrm>
          <a:prstGeom prst="rect">
            <a:avLst/>
          </a:prstGeom>
          <a:noFill/>
        </p:spPr>
        <p:txBody>
          <a:bodyPr wrap="square" rtlCol="0">
            <a:spAutoFit/>
          </a:bodyPr>
          <a:lstStyle/>
          <a:p>
            <a:r>
              <a:rPr lang="en-US" dirty="0">
                <a:solidFill>
                  <a:schemeClr val="bg1"/>
                </a:solidFill>
              </a:rPr>
              <a:t>Jeremiah 20:1-6</a:t>
            </a:r>
          </a:p>
        </p:txBody>
      </p:sp>
      <p:sp>
        <p:nvSpPr>
          <p:cNvPr id="3" name="AutoShape 4" descr="data:image/jpeg;base64,/9j/4AAQSkZJRgABAQAAAQABAAD/2wCEAAkGBxQTEhUUExQWFhUXGR4ZGRgYGR8YHRoiHSEdHxsgIRsfHCggHBonICAcIjEhJSkrLi4uGx8zODMsNygtLisBCgoKDg0OGxAQGywkICYsLCwsNCwsLCwsLCw0LDQsLCwsLCwsLCwsLC8sLCwsLCwsLCwsLCwsLCwsLCwsLCwsLP/AABEIALcBFAMBIgACEQEDEQH/xAAbAAACAwEBAQAAAAAAAAAAAAAEBQIDBgEAB//EAD8QAAIBAgQEBQEGBQMDBAMBAAECEQMhAAQSMQVBUWETIjJxgZEGI0JSocEUYrHR8HKC4TOS8RVTotIkY7IH/8QAGAEBAQEBAQAAAAAAAAAAAAAAAQIDAAT/xAApEQACAgICAQMCBwEAAAAAAAAAAQIRITFBURIDImFx8BMygZGhweGx/9oADAMBAAIRAxEAPwDC028UAtHlTUCBcXO3a2AKuRapU8SndWEMWtMj1fP9QeuGDfdsFFKVIMwSzTNrDlPLByMVjUNJO0ggH26HtjL6HjcnHQs4flXVStRAdLAqQdoFtuVrjp3GKKeaWhCb1AQX6dx7wScaNX6j6bYS/aXKkxVWDpHnIHL8J+NvaMCyzoz8nTFOZywDPTWSpGtDuOq/EagfY4qSiPCQSQWdzfsIx1WEUySfKzKesG9h8nBqeZAQJgMSxm9ws9J2+mLNnhFGXeKjVfTyS8wTeR7AfUjEuFVdL1CRKkMCO22w57W7YGCgWG/O/NrkAe0Ysp1NLPeTaD15nnuCR+uOeTg+jmNJCTzEHlOkBTHJY3PfAJy7U1XyEgEqZmLgSCeTftHTHaZFwTpsVk3tJAI67n6DBOZqK6KQ2p1mT6S+kACZ5i3xfBoVg4o002prIJYWEgsJ73i/zfBtKmjZJlkhvFE+WI0hjEjuV+mFGVeXpqRAjUecG7zfYRv83wbDECnYga2OnuZnofSPjA0OnQf9oiWUE3+7B6zpZfrM/EnFGfZjlxc6yskRHqCn5kRYdMGZuolSig5mmEYk7a7T1sU+pxBnWrUrKGtA0EjlIWJ2Fo+QfiUVPs5wev8Aw2SaoxbVmiaSRutNPW3WCZEdrYqyWcqAmmSGQK3lIlWmmSDG8TAtG8Y5m6viU6jDajoSkm0qQwg3iOZI3k47wzKuGplmUuA0wwJhgxUW3USTI5kAbYp1sHoZfx7U0LiQ1RiwFypAtcGYMAtYi8DAOaYmprEtJggubE3hpmxGx6H3wRnF06GbxSkCEAhZ6l4MmT6TjuaopT9QC+X70yXGwhF2ZmQRJsNRImxxCJ8XVlT5oUkZWYGgxDAGWKrI0sBzMkSOh3E49DK65ejT+7aHZwQNQsSWciyzeAQLgXtPeJhWoUqquCNRpsIgraLjaZiBtbEaJ1UxTuNVOCP5qJUGerR1n0/OHgbaO8PzHg02QOfO7DUDYnSNBINwJMnrPbEFzDu9V4A8CkdPlAKkiBIFp1NIP9sLDL+IwEXF9rkMFnv0ONHkcwHyrsKfnrtSpVG6FCfwxzlSb98DpGsQSggWjSQDTripMjYkKPgwY7DAOYhcui3lWAf3YBhHTYYYZ5g2swVVYTswGnQL9heP5LXJwBkMsaxelA1NUpvJ6SwYkDZVA+gvjkjBvNjJ/uKCNaWYRzMsx+ulAD74AzMqqq0Dwg0NFr6oPuPLPfBH2hzoWkGDDUDpUAwVm+o+48sWsTgAKKrIWaz0WVp2BQAGehsMcuzoKhhVzBSghA0tWzAqey0U8vxrdz/tGLeIoxr0yNqNODyBLbC/eT8HFeVYVBSSDFNVX6t5vqNQ/wBoxziDE5iNwrFie51MB3Av9B1wkyef3GdNtVHMSdNgoc3GiUqAn/T5wOthjPcRDVydAmmqhBcze4gbdWP68gNB9nzqoVaNTSWKDUpH5msJmAQuonoB2wIKQ0yJNNSqKmwdiRJci7LFzEDygdccmMHVi7i2WDMVEayAAP8ASF3/AFuYtg7gtM00ZQQzw5W0gFFJEqRuCLbfJMDmbqKlSoSt9RJN5aDpCgmwEC8Xv1xTkuJvqVtPmMnQBFiYULa4K47NDtAlAhMv4mrVUqMCd5mKk+7SRi0OUFKnHnDhY9WgkADVaNW03tJxVm881BUpKBqQAkkeklZgHrJN/wB8L8jpdwskqx3NjLW//oAfOKUbyO1ZTm6bMRpaAAF3ImNyepPXHseoVGCgQZ578rY7irY+TNHxqrUp1SEkTJMCSRIiOgMx1nAopLSpsKxZ6jEM6q0+GJsSTbVyj298aNKjHMsdPkAi+zTpiO1rnGSz5IzNQaw0khyIiCORFreW3YYiDvBgsqhrl80VgMZUzpcbGOvQ9sHZn0N7GeYI529rYSU8xblpcNq7xAn32Pt7YJ4XxRCxQyCDfVt/3bY5olwaeBTnaS06YO6HSyMBYqZsb2PIze2J1jNFQhNhJHOCxJt2MT7TgvQtVWoi0KtROhgjUPmTHSB1wvyNVldRBkAmIvY3Efp84rZtYB4slSO5MdSD/TBmYqGWGwhT1j+20QML8uJ1Da8jtM/sf0wwDKUlgZMTyMeaP0nFMpqmFVSf4cRvGk29o9sJ8qxJAmOcj2ufa1+sYdJUbwXv6QD0uAD9TeMLMgF1EIDDki+6r1+v104mOEzo6YcaaMzsoI1ALAAGmwBEdoPwcDJWKxFrEW5yII+cWZWkFXUAVbzAkNqFhDfG87++I5jLNICqWBUiVEieX7YSbXkH0Y8PUvmYDTtcSR9Jk/qBvinLZvQ4G9wCNpLRO4senxifDaZUPIOmAfMdOq5E7yLHF9PLjUNZupBBMLIEW80SZ2MYHgpyAqtceG0qbPpAP4okgn5Ow5AYZcKSaiO4Oo8rmIUyZFheADzk45XIUnQg1A+YE+I0j0xNtUG3sd8V0sy7VCCSTpaFmBYG8mwAJiewxIN+QZls3UpO1WGBMyjsKasZlZnkp83wOpxfWppo8Z4KaWuZZ3JPX0BR+cWv1iFNLSFBVVLXkbJ2ZiTaLW/FyGJU89NSdbM5Gkm4W0kwNo5dLRE3xNHO2XmoxOh1hDqVrBQJClYmJIO3ud8dytIAjxLlXAblGsBGPKxImf5sWZqiKihlBbmaYN5ELYkiBaYM7nfFj5Rd6jCW8hCmYIuATyMD9DhJk7A+HU6QDqBUYhgrAlR6S17DYHVfDDK1VpowVT6lUeYkEjWJj4Im036YX0M2hzFJYC065W9pJJC+YxyMYtTMEoCyqy62NwQy+SQZWIhiwvO53wTXZS/oszXECpYlaZWAEnzHS2wJLEbkiLbYYcFlDVqMiEQSCqhPKAQ0kXPmjncC2+EmbBNSADBF7DlM8o6EfPfGm4WywqAO3ijwgCPxFWqObW56bdMdLCGUMWZPOZ6oyMQwHmkQBMeaRty+tjgngzCojmfSrG/5St+W0jC2rTZKRIkzVBXqLElT0mbdQQeeGHDsmVoPUiBU8iDcwGUvbmQx0Rvvi2sEvCwX5Cg1El2IRkLAH1KStiI6RJ7Fbb4W0MwdTECFidTfiJ6/AmB0ww4xSAIVpLnWInVJHq7ElrHcSDyxVRoEaEswWCTy1QdZM7gCAPnrg+obyMvs/kdVHMBwQ1SmGv01RfnMNcjr3xFyP4ijSJhNSaYHrZnGpzz25cgo7YLq19OXzTAhfKgJjUSpfed7mwHv1x0ZdsxmMpWUeQUw7naHFgB1mVt2PTEvlhF8sS5ml4tZ9IYtJCiTpJMwADuYM2nbnjuW0JUZCddQjSzg2TT+FTz2gkd72xzP5xxqp5YMa1UkM0XCxdU/Ksbvzk7DfnC8rToU65c+JUp0tUA+RDZVEiNR1EbW3vi6wUnhHM9kfELEsACdzALAQIB2MRAmMBimqu1NVYNTcTqAJg7Hex2N8V8XrOy6T6zpaqAAI1elAAI7kDt0w1yc1GoqwIdKdOakTqH5X/mEgg89jaDjtIpKo2zleg7MXRvI8MsBfxAE773nHsOcnxWkF+9gT6ZXSSosCRaCSCdhj2IbfQeaWKAc/qZGKtpLwZI3HbkBjHFCpCixA2+n16fGNhXRgoXtEG2M/ncsyl6jbkwqzcDmf3xcEzP05HVreQJpk6jB6iDPwSSLdsez2TqU1UwwQm4FyeQ1Rt2H74L4dVVadMetwGAkWFi1/ptinhGp8zSZ6h+8ZQ17nUQoWxEgTPaDijRPPwQ1mk41zHhwSPkSD7/0xynUZKoYGDpZZ26zc8zf3xbxTLy7jdqVUqe41ET2JiSOxwHmgZK2MEgAi1jHvN/074KHTBnqwSQvrgkW3vP63xYaRNPYk6omecbz87d8QoUgzjWhAgGNyQRaJ6n9MMs1VKglNMKT1v6ZIERfl0AHTFHN5pExTKq2ssA4jTYRZR82B/TFPENFNKY02qAkENCiCQQbAlhuRtcYoU6mQTJLDvMxvz5G2GVWhrA8slNQZBBBFyCZmDzt3HKcBFJbBFqvPkKqYEkWuYNydhMD4745XrEUx5rzBN562jn33+uCMxTVaQ1QBfUEGo76tzZOe5OI0GDED/pjWBeLBgwmfcTOOs7ooyiMqOXlVjaxffe+w+l+uKChGx9UMrNzPKf1xdXoMlR0qj8QFiAO8H2vjlRpF5OmDblaSP8ATECOUd5xyZQwy2eDagx0wZD/AJSZKqwALFBvzIA57YrymXelqVzA0z6tYYHmsbg8zheEJ0sAVM+YXWbDY2j9vbB2Tr1CfDYAwbyLLtE8gZmetsDRzVIty1TWkkQAdUmCBP4bzJ2Fh+I9ME0coaa63J0i/UtzMyPiAOuLWzaoQDolAAhMlF3ghbTBO0xNxhe6639evdSZ8u0zcAqZ5fEYmgdv6BOZzdRwFSUI1kqkSQl4m0nSdVieeK+E50OwpkDV6tYEeJHpJiCHm3yfkbO/d0VemA7UyFLkREWmAbx6PNewtfHKVcu9LSfumnSiiBTa+pRESeYJvthpUX4pxwMuJZXzI49VMqRMAPLCI6OCAD7i9xi+uT49WmBCASZ2io5ZZM2EECeUdsMqNHUPDc2IBnrJlWB/w/TCqrUIRgCwqFlUsD+JUP8A8ha/84xPwZp4BaVSTpLEECIgeqxMzcyCRaeffGhWu1HMZWdqMVYBksarAKCOsMLHaLYUZnIq4p1UkHVSNRB0qeUP7WFhzntDHiLeLqrrDOGpr5rADyuvyZ0/7RgezRJiLjFBvErUm/DmGibAKQSBPQcvphnnaeiihDQKSIF6s5bUSeQ/E/sF6jFmcEvVJW4hjaSXEj5Oqw6D2xSHDCmpGpRqLoXnzX1HV+QHSOpFvZvBE6AK7z5mY6lQIC1luAd+1o7x0xXQVpCm3mGqdzGyC8BdyTzEfPc+zMdLEKATbYTuzeyiI7+2JtKp7ofVy1+WSORgYpaJdhmSrU6lLM+o+KiKGMkTrBNlEIANt5992vBK/wB/SIMUk1MVjlpK045evTI3wl4PlylDMKJ8wRlgb6XEqOkyFnfnG2L8tTcI1UgLYIQTf8x8uwIjeb2xLwxl8feAFq+urUSn5aakkmfNUBsstvpvOkQOszjuTqrTp1mUq7NpXQNgQS0SbGPKTG0bm8T/AIPUjwulSQSDYmYCgkXLc9ItbpfAvEH85FNbszxYSDIX23Bueow7OS4K8ul21jXrYELq03O7E+p7zbtvGGnD6bNWXzBUQQQZABiVQCOsDf8ADfAPBFCuzSDoRizm21onkJPuQvxi/wCzpdqwOk+GNbQTdmIBLaebEwL9QML5LtLLGHEOHpVclrlfKCX07dvefmcewNxSh41QncL5LmPTvF7iZvecexJkpNc/x/oLm0fQzs7GAeZvhHnkZGKtIOkGJuAevxBjuBjU1suWXRr06+ZjeYAv/TnhaOAl6zBySRGp5JLHnvJHyTyxUZVsYOK2K+EKSREeVgYJO7HSP0Iwwy7hc3l6YI+7qrqYHdpBJn8oEAexwZmPDoKQigFgEBJuQIDP7cgOeBvs/QXxMvU1SqM2swb6dT9LGCRfeBhvk2Wckc7mAK2ZMSrP5R/qLN/UEfOF+fJNSpFwQKkc4IE/OLcxXGmGnUx8RjPo1klPkLeP5sWZxYWmZ2SCRewJ/ry+cIN5GFPLkU5PqFNmsNoHXsSAPnFPDcsPAlmC31BjsF8piD8meuPUcwFZmLSKukGPwgG/tJHzi6hVGhcy4BVWPh0yTpZ9UID1C6dTdRE+rATFNrH6snWikzIqnXpFRRHmINyBzUT02tjvD6jrmaYq6RTZlUhYjzRMxN7yQT164GrZp1LMWl9WpwRuHB1FjzaZM9TyxElNaMROx3IBEgxEXEC9xA98AKKR7iLA6hop+UGF0C5JAG1r3Y+8YEo6SKoCgRpZR+EgXM8p/wCemGXEaGiq1Nio1a1ImDctpK9li07gHriNLKaCAulxMkg7RyK7gbiL35468HPCaCspS/isu1M3r09QjnCMAFM213gHoe2AHy5sQ1tZVQBvpgGTIgXubm+2LclWDs5BAaGIgTp8wJJ+pPYgYukV016IrCQRP/UU/iUiYeJkEX5c8F0LVFeUyCFgZDKE2m0bmTvMQR/UYpzjvAkXEyNttrdSNN7m3tgjhmWphncE2pkspiFLQACwtHpB7jAOZpOpBuqC87iSTNxI3nnzwrYtIsp0hGt/MynVp2BtAHv07nCvP1i2kWVQsKFEASx5e3Ob274ZrOioCJFmiJgr5iLdp+JxzP5bQgIKMpp6tUG7SetgYtAnblGKKUTiVvulzCl9IqKlbTuLEA9IaAY6g4JqcOIIrUani03YMrM0lagOoap3PK9zPthf9n8yYdCZpVAEqKT6FOolr2AUgGf3w3yHEMtlHdNJOq1RFl1YAT+MKCLyrC1+YOB4OUXwHs8ouryAh6ZPJTJKXsQBBHaO+K+JU5ZahYqNZDqPTq3JJkaZ0jkZ+MHZikTRLow0swZWO/mAKqw66jIPY8jZfSrKwqK0hHQgcypE+GY7ECR0xk3yQsOuyPC8wzs8gKXohFvYFXGnfl6h0IxLMkTXXYM5ZRF5QKAIO1zqHtIwNwitJVCsgR5QJ1AsdQ99LGO+GA4e7opqsq1NJuSAVAZkBgAktpCmf5ow1kryrZzi+rU6qp1iHImQWaWUTzsZ9l74rzdZZFJbui+epy1FQYE7ALBn36YM4nXQVomo7MVssKt0QyWMmNBmw5xbFGeZpBy6p94SDpHn1i7AsZIWBqkD0jtgS4M/hC1OFvVHiMAlKLNUOmYsAAYmQBfuTF7FVRSZzqLVTEqqgogjyiWjUxkwABvMY8cslarRmp4kEl6puzBSDIuYmDpEzDCYNsWVs74YquiqXgEhTOmxFOmvMgAyWG8ttiymWPlzRp1mNgTSiktmADgXJNi0x/c4szglFpuv4S7gdXuF+EFMf7jhfwXKioXRpAqlCwaBCoAahPaFnlgivmwTVqsdIJ8QsBqAuoSRaYAFucDEvZm1mixc6tTN6T/06QUKQPSQAsxs0xJ7AQcLqnC4SrVBiIpByYEv56hURJeJjoD7YacA4Mazt4AOnRckczpuSTyUtgLi2cp1C4pEqgCquo2lSod+cs0TIgbdLqeTTbBHMUa7IAdTpTUAXAUF29wYU9sW/Z4MlOrUqHzadCDmOZg+8fQ469FVy9DXshaoY3ZmMgxuRpt9fbE2zn3CM4gswOkyBBMC3IQAI6Sd8L0RJ3hdi7M8TanoVAhGmTMbkmfjHMW5GqSshtMkkxABM3InHcNhcVhnM8NehnsqklhyFrfthq2bU0fVNWQNrleRJ68vgYW8VQpTdLKAEBJ6Nz+mPcVy58LLZcatRQ1WUCT5z93Pson/AHY5KzlG6FfGzLIQwMdIaOu3Pti/7MVQmqow1FZZV2DGNK+8apjtjh+z9UAnQzW9Mqu1xz/84t4ajacw9QH7qlCgrpGpzo/QM36YptUbwrSYFlKUlqjd57kTEb9vYTiGaqAqgB9JIv8A197+1zip6wUkrBAttIbrI5n9bdsX5tV/h6bKApZiNIkxYEmd9yLciIwi8k6VAsUCw2sEi9lN5LHkALk9AcG8SYOKWjV4aKUVQNwTPiRsNRE/ScVZKm+kNp9cgLeG1C94sGjqN7c4HfMMXE7fiEwTJ5fhkQO1sHIIYZEsztpBYOLnTZSFgXnaQB8nBbZSmzJo8zgEaBBFxJBYjYENBAtYcsJ1qlWAAkq2sHssNPWYHL9cTp5yKpdTpkmAscwJufjBQNcjHj1b/wDIrEBQAwsBBOsKTLXjflG2K6aCmrCYYQzNfmwCi3vP/g4uolWfXUgqEWo5IvqHkVY2mVCzbCvNZwlnZTLMwYdCJ2AiTG89B3wJYSCk3oa5apFJnddZZtCqRJggklWF4gc5ja+2K62TQqQjik8SBVAEt0FYQs7dNh8B5XPtpBZiSDA5QoBUAGN7kfJ578yNNlkhSWIGm0wYIJ80SINl2m/LDRp49B5zDCVqALUeJDAguFuCYPUm4sYBGOLQCAhWOXb0qHcAPPRtmUjmQR+uB8plqgUoDqQj0vDKPg7D2jBlKm6jQWlPykB172af1k98T41ojwlwdpK1Ko2pLtINoDBgL7RIveIIYjlgTilRTrpCRDRp9UAEC2xuL7WuL83Ao+Tw5YoSDpJ8o6QDdfYEbYrrZBDcr5vcmY25wThT7NVBiOllxSVUIjXepNyBr0oTyA1X2jbti7JZ0wKOYpCsJ0kemookgNTb8LBrQZUiARGzCpw1WRlJYhgAdRmI0xB3ER33OAhkXSuahhtURfbqYO+3XmcOwcWh/kMuJNJT41MLTZDMBjSdlk/lYWBHUc8JKlQiqCQIJuORE2O3ZgR2GCsjWalQZfDbVLRpEwrw0W3AZY6+Y4XrWLU0VlYMAA0qdj8bAgfr1xFPJlOOqQyr5ys7GHGhIIRVCqQ/lRhHcjnsD0x3hFAlM1TUFnFJQATBtVpM5mOkWPIHvgHIZlir01BOgqYG7IDt8eYgd8MuClGreEh81dKq1DOrVqpuVAH5QUG41EmemB4RyWVgsyVSKhEzcByREEUwU76YC2G5AwKDMKqaUKwzO3mcX8rAbSZYgD0iLy0xTUa1b1ADSoXuyLPsfNimkQC0sSQxcgQQSwhVt+VZBHYxhD8rYRnK9NZ0uQWAUAIS2kW2EBS256SAMLDmtJC0wSymSZliQL3sFA2ntbBNOnoYVHGozrKKdTC9gYsCJFuRN4jCirkGVm11NVJzLPtIFzq/K+wK8v1wxSZyjyzTZbNCnk8xXcAOzJRCKfUzAlwCLWW7EfmjF1DJl6LPTUGo9WnQpg3vKu5A5wDT7XGBuOUR/B0KS2GrWwH84Jiw5LoHycan7LUFFIV3vTo03e3/ALtV2WBz1CklED+ZlxCrZyXutBPGQMhlTlkZS5UPXcmJuqqvbUzTHNUfYHHzXI0WQMahgPfVEmIuexgfGNT9p6tRpUyaxqKxErqcIPwyYPmJuB+GIxmSjMWNQEbLpIjf+u39cUtHOXQw4y9QiktJILCdrLqmDPUiw/4xDPUFgJAbw9KAGSXMNcabk+QmP5r4szmYmqWuVSJ6EqLR/lyexwG9fTAHpJgyJJOxpnqJF437YUiIqv8Av7nqlZUhXrqpAsEJ0x2IYAiZvz6nHsPeHcOokMahTXqMmpEtESfaZAi1sew2V50K61eg+hJJAXRVDWsh8pk8okT2wZVz4NWpVgCQPNzCgWAPJQBjOZMjxKkTJptdojaR+v8ATDCvI1gCSaIEDaQOXeD+mOpEyWkcX7UqGIIcztZQcXZviQq5WoQCJqKkzNlHiH+mEJyDEnUBTESdQGrlyEtGGWUrU1yyEanSnVYM/oBLAQAJJHWT3xziuDVenGOUZ4ALfcDf+84ehQ1BdCzBLjk9gLDlEjvY2xXxLOmfLl0pAH/qKCzGL2c2Ej+uJpmWFJawmRXZBNxp0Boi8kEzO98WL7R3h2qo5VmJGgnT8eWALC07Yq4nTJ0qJMICYtqG6xeTzJwbQpBHpZhOTDUvMHn/AHxLimVCqXYqoKrpVfUCBJhdlpi31sMTyTGVsAyWW1p/NSt0Gh7KfYGR7EDlj3jhKWoqNZJ0joCAPqLxyHwIGynESlS4BFTyOs+pT1beef8A5xTmcq3iadWoRY9t9twd1jtiqNBrXqnwlQmSxLNAJgeYqL8j5m9zgXh/Dmdy8kAbGImLCPpgvI0PxG4tbvsPp9cPqL6lkbfXA3QxRRleGqoFhO2wPt2t+s4IFG3t0tginTJP74JSisAGx/riGy6F3gkCdrQf8/bHbf8AODwvLv8A574regDuLjBYgqkcvj4/znjrHnHv/nXHDQAMDnt0P9sdCn/j/nAUmVq+IU9U+WPnY9uonqMWVB2+MRFPVBm09/2vhQs8tYU4aqtTTbxNKsrLPMaxoYD+W+1hhrk+HCvbL1g7xq0HymOQknTI9+eFtPMI4CGmxuApZ2aCbEkBpEXMr6jvywLxmskhErE1UazAKpk/zKFKkAXAmSASZjGjoxTdjCvlqlNoZSrDqLj5+ThVlqPh5mhVUwFbsI3E/qJ9sav7N/amnmAuWz48xAVMzsZ5Cp/9u943wN9rPs8+XMMLG4YbH2xHwymzJJxI6K7NYsy3mfSok95j9cS3RSCSCrsIEm4IB/rHYHCTiMg6BtJt7/4MH0MyVqnUYVKZC9BICj+je9+uKcTzyW7CMpSZm0U01sBDXtBH3hJIgiOu8YqmKi0KYDl9IIgkEbKZJk2iG+k4qz+taAFEPpqMVYgXbpqi97+UcsN+BZRzmaNVwQKCHVIvFMEr+30xLwrKUcWyfHyWqUyhJFSu6CLeSkKa6Ym4mTPOfbGo4qPAp0ciAYRfHrkc6h9KT1B0/GjvgX7AZFavg1jJpUS9QavxOWCpPuwDR/LiDVSweo5l6zki/JNOo32mo4EdF7YyeMAl2Zfjn31UKZBpiAZkeaTc/m8wMdjOLmzjP5XUsqwEJs3lHqLfimSbyOWBs5QZSJgLU+8B92Yb8iQCOwK98a+p9m0ogGo2mm1UhQbvVckgKo2CLdi3K2841boPFtGeymUqVUdqZskCTCIukSfM1tUAncknYdLfs3kkqE1awKZZJ1X8z1SBpVeZqRqYsLKCSYtinjC1Avh0ah+7ZitMnSJ3lR6STYwb7xzw7fIGulEgGjRTSkKAoIeHbTI8tR7lrWtyAxyZKxlff+CfiubdqrEooFtOlJXSBA0x+HkOcC95x7FWf4zVqOfDdsvTTyJSplgEUbTcEvzJNyScexVMpLr+impTWQWkVWJDQLMNpPJSLx7nBPiBaxUwsgXO20D3nqMeqHUFP/7AP12wZm4cEVFLKkwVgOkXlfzCd05iYjAYqSk8mIGYNx0ME99jB3AthvwvKaqeapwS6UvFXT6JQgkwdyaeqPY4o49lFQhhGh76rxPSOsnbF/2TzGjN0C7EKSEPlILK4ZJP/dz7dcW9HpTBFqBqABEFSYgkTG/1HLtyx7OVF/hKAJIDPUqW5XCx7kCx/wDOKa6qK1SmYQaioAEBCpgEX6i/WTiOerx4SmDFJe8Fpbba8jCFUT4TUKVILQYECbNEED3vb5wbxamxWVkho0mdvUNO+x1C2M/TN4P159saPIZV9JqVSyrpmOZUmT7A/X2wPs7x91izIZBnI8omTc7AC841WR4etIQo835juf7DA+UJMeUgNcAdOWHuWy5Lw/M7d+WJcjRIF8ILyBJM7R/gxfQy7MbKThpRphAwgX3tf69McoVo5kdgcRZQOtBknniNViDzwXXM88RNMEeqI7TgGwGq/PE2/MMWVKPMSfbHCBFpxxxSo+mKSDf9cWPVG0HEPE7744SuqN74pQkTBIP0xaq6yFXcmBfriD0tMXkNqEjbyEAn6zjmyoonRrOG1BmgCAgGqTzmbbRFxz7HC7h3APHzlcNKqF8RCO9re23+04OVZtiFCqaVenWtYFCo/EpuYHIjkBM3nrik3REo8i7inAMxRcmmfFXtv8rt7RjR5H7UrUH8K5drRBEhTYAoxMwDyIHONowxznGaCaWZ0GoSJIE+2MvxTN+I6tll8IWZwdJV2DAzY7RcxuLnBb5LgrtJWZzioIqkAxe/+fTBFPLK6UnEl6lRUInmvlI7Alge3xjnF5aprOmCd1BAPKb7CL4ZcL4cx8NT6Qq5gGNySQLb6iskdguNLwYNU6OhKlapCj7ugChFMECQbkbCPwiTtc7mS+F1Hf8AiGOkhaehVkGS7KAJ3IgmThrlPswrqWGXrNGymoIPOdMBRO/zhtwDhgcGmEegWdUMkGBOpyIEQAIOM5PAJ2co0Xy+Uo0UJZqq18x7wvhUFtyBdG92Bwp435K7KvopIKYPUoSWP/eGbvONPSz4q1xVEL6vCB6sypSnsNKP/twhzvCvELGiJ8RmVAeciKY6gaQCeXmOISyHqZi/kVcDyiV6fhVncrS8OurDZZE1KZPSNom9sPuJ5gV6wzHmYU5SjTEQCwhbTuoFVyfbA/EsstKnT8IllUQtVdm8MANUvv6WA6ADfFnH8i6UQ9FBTpii9Yi5eTpDDV180dSDFubyVeHRlaStXzGkiSSAJFnk6RboWvPYnDziPFQtA6V1ojKrBWOohSV1gkQys49MRpZQcJOEZFqVF3/GyslJmMRI89Yk8lBCL3ZumCsvmiDQp0lVhpNNmEiIAEKOd/MT7YeccGen9/oRbMKpOqkKjG5NRmSoJAs4VY1D+2OYU56itN9IJn8UkzPeJvEX549jSjKkFcEBYODcKwIPWP3tg3N5+mFYg6jLKVW5m/4d4sPriVTKJRXXTkAm4nrYRhRUYUlJUQahJJIj9cQpXkypN2S+ztUu7U3AIZT5WtDBfL82j2wJxA6QK9NUenqgysNSa3laPS1rMLGMBZniTpVV1/DpPcwZ/rOG/EKvh13q0oKVhFSmbq4YAwR0NiDyInGp6It3nkA+1WUHivVpnUrPBIM3dQ/LsSPdThRXV6jEkQTA6bAAfoBjUVMutBZCsaNaIJ3BBsLCJExPMGcLs3lAHeIAnyxeO19+k88KZpZZwXhi6kdpJY2EWkTNvph3xfMk+GnpvfmT8dJ/bC/hzqsEyIMdpP8ATB7ZgOwJCsB6ZE+++BigwZi5nfSoFo3MC2HVKvMYTZbPo1Sn41FXCwvrZBAJIG5AHwIvjV5Z8i4hi+WYcydSGbjzea3cEYzargvYvqJqFjt2wKKoJIIg/wCfrjQVeGMAGQrUQ7MjBwf7YW5ugymRbqCP3wbOA2IETti0sNJi36nEHc7EwcVvW0i8fGOGrLEkg4hIIjBPD6AGX8eqSBUJ8NRbyj8XcG8dh3xPheW1ZLM5hlE6ylIHoqgmD1LMR204HIpRE9Qj+HrVxcI3hoPzNEn4Ege5PTDTj/DxSTL0Vux0h367GoZ5Wn6YsoZVU4XRsKpWp40AwGbVqYdwD5f9uOfarMVBSVYBqVSJCmYZo8s/MThoE7ar5KOMVVrtlhSWEeqEW0eVTDR2sfocAViKdUUmOpUcn4qsR+/6YYvlDSrZSnq8tClc/mYAgiP5mafrhJn6rBc1W5U6iaeZJWSbdPTgopM5RaR7Eg/BjEM4QBPO+9+8dvb2wRlaV6o/LVcexhW/c/XHM9TlTI2BjlyOFbFsx+dy5aoCJkXci0SesQBMifrth5wTKVAGLABVJJKkHSeU3/TC/ULkIDUBKh2nSOm9ibmwHK+DMioVNHjBjNk0voUttN/MD88sXLKoyjJxdoeZTgiZhVE1izySjBdLmTLATqsPxmNsMv4ijTqkD0LpX07BFhVUc/Kovtv74lk3FFUU1aa1J1OKhIepEnSPwhRPlUdicUcTpCrqFEMVBmWXzpYFgFFqidSD5TEgCcZKXZTjbss4wzljogL67CBcAyzc15STHLfFtDjajyq2tqlMp5R6RJ1QBFtMiPbrhGuYNVaUFguoIUMHy7jVa7C4I2Gr5wzZPDqA0giKuppsJjYAHqPpjpdGbdOkeOeqLViNCldKk76QCGnkDJg79cGav4Wk4ctUzFQklib0qZCrpAmzMB/tBte2K6WYUA1mg6RppKfzficj8UELAMCR74W8XTXUpMz63qMW0hWIOiNVxbUNxNhf3wchJYoZ8Fya1stVp1akq1RY8O2gFwCFYi481wPzHrOCePuwD0lqRTqVfLoPpWkPOxPX0qQbGO+BclUDmuKemn4S+VQQ8kMj7AWloG/LEaWVNRqlGmwPhUA+t7lmDanMbXbV9V5AYLtlcUZqtUNfUSoWnIUITHlvokAFi9iTbcttg/8AhRRFUqRqWklKejPdhtYQGmN/LyGCOK5Q1WWsCVo1QC6sNKo6QKiX/CRBA3IOD+Kqn8PRVSgqVdVc6jCksAieYWgQTuRcdZxdkOLzRRw/J1a6B6TIY8rkrfUAAd73Gk/OPYzuXoZnLTTLlWJ1MGEXIFxIMr0IMHlj2IccjXp8kszmS1Ngp80A9Znb+mL6fC1NF2Z91a5khJ2IAE7wSOeM5wao0knfUDtYgWP7YapxJqbqGbSHTmJSSSL89ovyxo4tYRgo1KjPHJEMyFkfT0b1f6WIie040zcP05TL15JDxRMgAAS2gmb8o/XAvE8gCIUDUh8yA+mTv0IvOHWWyz1aWcyhX0ZdKlCLgtRguP8AUQTbti3LBqvcyWXpDwapqOSVeGBGqCsQwPabfTGb4zQda5VQDqhl03kNcm9omcX5auwyxWSdRUteQYMj9v0wRxDM66JktqpEGFbTKPaRt6Xt21DDyNYsSV+IMkp4asu8kG3S4I/XfDOhxllF1AKwDYNAN/gdcIq+ZZSSNambSxPvMk4Z8NSqyNqRn1avwwTaR51vJNrzhZ2Q+pxmSzGmYpgFgYUwx3UDffnh3w3jOVqgKPK/T0N7Xs364zmVpq2oAkD0NTfcaokAjkSPgjviPFKICKIAgjtH/OD4Jc80bSllVJmk8E/iBNI/JWVb6DBQ4hWpCKo8Wnz8QSR7VELW91x8zXilSkAabMoa+k3XvAMx/nXDnIfbRnASpTJbqvP3BwSTNEa3O1qLJ4gDINwSRB9tiR7gYqpcDatRL1SUpkjSCCrOvM9lO3InccsNPs3lcs0VaoNWpOpRVJ0p0ASymOrAn2xb9seJ1aiHQVB6kwva/wDbGLTpuzZNeSikC0kfiGZ8MECnSQtUIsANkUdJIj2U4u+0lcLlKeXpsFYAKATBLMd/csf1wdwZEy+THgowDnU9VxpNUx6omQnJR0E85Kr7I5dMxnamZfzJlx5ZuPEaQO0gXjuD0xVVgLv3cLRd9saoy2WSimyIqgczH7k3wB9ocu9GllwGipTFPWxvDW1tHO5Nuwx37R1kfMZc1D5PGXV8GQPkwPnEf/8ARqpCuYsDz2+mH6glpL6ldYeLxCgBJRQatxEqq2t0JK4ScSY+FnzyV6YXpJ1yfb0/TGr4hQP8bQay0wh1MLSABCdgTB+MZTimXLNnUUGDQ8RQNvI0Tfs2+FHJ3/A1ylGKmaU/++f6CMB8YzOkE9B7/GGeao6GquSCKjK6xzGgSfab4zycUV20KhqOd+QUdzzPtzti0qjZndyEhrzZ5PLfYH25mYAG+H3A8pUzNRgqlUEEwJJMgwOf12GLOG/ZvVVNQhhTgnSoDsTEEDUQiT1MkXthjxHM1qS+EqDLZe8lyG1TuWbcm8AWURttiHJPCLrsnm80i6KToKlyII1KJIJl48++ymLm5xXnnqVK1MKYCwwJjyjmKaiAsC0i1yOeBGzpIDINS0idLMNIJIi45DeARyBxJ69V6ZFzWqwTpEaEuwBcxFgG0jlE74KQollivjjawgAXliylha5Nvjni6tkdca2CzEFjpgxa24Jtbe+OfZfJsKhcwsQFA80fimbeaFNu+LlzKaW8IEtqOqo4Es8C5AH4p35dMS9kyoVK3mKnU+qY1+QQDYaSZYfphtlm0JUd2tTo1DoTYM40BW7w02x2jSVqyklZ0ATHX25W6Yofh70RVLgL4jqTeQ0EaSG5gkLfse+OZnTsN+zSBDmHEKwQ6QPMJClzP82kAwdrYE4jUdRW/h2Uq4KuTsy7EE7LaDPvgzIK0U7xqaqSW5llKze5BksO30xn61LwYRnZ2UEBBYMJ59xeJg/TDFFvGUNODsCn8KSSXXTSqXMVRBEBvwfgEiTKnpg7iTeNACAxTutmZRpinK3IBA3AFy07CEGVzJRV8NWgEgD06OhGo+3Xlhx4gWmtUOBXJHmCjyKDJjWdIebdgD1kTJZFS+APL/aPM0FFMOSBsDS8TSPy6iOXTHsNHzJbzVHoMTcFqEGD2ANsew2uguXaMFlsmZqVWaAB5R+Y2Aj+XYTjnGXBZbhbAgn5kEAGZB/ycR4jV1owFvDI0jqo/wCfN9cTzOS8a2zgiPafN/fG3KZ58YbKcg6sVBJESiN0kekmbgcp641X2Zbwc5SeFGmoBWH50YaSyk8oMn25xjNVMpGoFglFVgbamIMyoMXLCJwflON0dK0q3iyDCuxVmUHc8iFkDnglktZVk8zlxlsxmMu5AC1TTBiYkkoRG1o7XwNRrgEXLJJVrfhax9iLGP7TjS8ZyVPMOlc6DrprLW1l08luhOkNfr3xkFqFSBEnme4s3x0wRdotStuKF5Jp19L3CtfmGG4I9wAcSo5hhp80TqaASLm0EchG2D8/liSGWSQDFh5gQT8MOnQ/GF+Y4eaYElW1agpHVdIiOW8jqDyxYWW8OzOk6pM3VusGLnuOv8uC84dVnMLsH5A/zAc9rdDiuhkTTVvGUhwzAJsWizav5VN+e1t8dpVAKbMF1NUcJpgnVpnVK9NoP9scCpuwDieXYEAgCAAIG46g7N74f/YbhqsxeVJEwD2j47/BxylTpqop1RoXTqCSWYHfyzYAqbqTN9pxzI1fCqzSVgpbyhgTA6k85E4mWVRpGrRt9B1RBk7AXJ9hirKmkHQZpGbTdFYhladi1MTfsfLzwCM+SoIbQbsCROoiRB2kG9u+NJ9jMqukNVINZwGbrMCI7QDjz/lVnomvnATxniC1kIYssiJIt2wDwbPUKNIZaiJLNJjzM7sLknqQB7ADpjbZvggqIQRpBHMTjF5+lT4dNXwzYQNIBjVYkC0Mep67i+KjNsy8Y0Ks9kWfOZfUr6Eqa2ttpGoSdrtAwd9sqfjKVVSzGIHUyI+O/Lng7gD1s1FRtVNGuqn1kdTyX2HTfGh/9EQberrzH74l+o1grxWzLcZJKaSQXA8+m6gnvzPQAd7YEyGXXwctWrmHSj4bqY+8B9Or4gkbz84q+2fB6gRmpO6sknTMBgOn9Ytgv7GcIZqFN67a2Kg35Tf698Lkqs6uBDxypUzNQU6Hk6uw0gDa07noB/bF32d+zPgN4ZKsTdmBN42Echjc1eBBwwiO42/5xl6VFMvWDDy+J5Tc+q4FupNp9sc/UbVAopM1WRygItykW7b4U8byfiKygAz+a/6Yd8IzyClJeAQDtNtzP8xnryxkuP8AG3qavAUKvNj6Z9+nYXOM4JtlMymVZUd6dVWqKjTqeysD6Ry1XAj2O8QWuRR6xJ1MoO52UACWjqxmL2seQOA8/mmdNFMl6hgMwAtJvbla8fJ3wy4FlzpdWKqiATB1TJuDeLkBj0AjnGPQ+yCPD80ipUk6SimQT6dZAjVzcDc9Sce4LTVVqLTJqGJ1xGkgLy5mJ+nviw5KmRIKjxHFR9YuFVTNjZjrYnl+HBWRzcArRABqTBmSXMm5tA2sIF+eBrBzFGW4eDWBqOVPlQBfzVCIA/0gCTHM8zhiiFEKmQGdhIYsykBYAmw62tfrjtHLmVamGOjzAwYY22MiCNIPmm2IZ4szIUQlRLHfykgc+s9cNZCSGOUzA1qGGq4VWBBgEGAe0qxuJBPLGZ4r95mHgE+F6QNmXfUo5iOUjY88Qz/EVof9IxrqASPNoYC1yQSPN9COmKMo5RAmqGYSrKfSARAHMjWur3juMNEsEZqS1DCoKim2tiALC4Ut1uI5X5Ya8JFUOpep5SDABhSSJFrAnbqe/Supl6SVXYU1aoq6iOQ2LaLQSOoHIgSIwTQyzV6ihz5l9AS6RuJAuOVxPKRaBMjRB1DirsDqqlSDENRSr/8AIkGO2PYp/wDRKwJ+6S5JvWC/pOPYz8UTk+cZDMW9rn2/z9MabJqGZgIDHzapjykDGUUKunSSxuGERH/2t/TDbK8TNIkpe3lnpsR9AD8Y9TPNNdDatOnVr86qQtgfaxso6nA2UywAUlYVSSQfxTzM7KOmK/HTRqJJIAcj5MGOSi1ut8VU+ILVK0zs1o+sE9sDM/czZZeimZy1QHUDQqLUVgSDpI0mIvAbSfnGLrcW1M4qABw0gwQN+nI/3xp/s3lSn/VbUvQHe9vpG2CONUsqzinXASR5ajeUP0huXyRiIumzb08Gcq5UikSWALbAXC81OrlczIxdVyY8NgD56h8wHlk21bbAkCY6DBma4OtEFaVUOnIEgkb8x6l+OuFmRIDgEX9Nzyn9v1E9MXdnTvgn9q2g0qsBy6DU+om6EKygcuRn+bC+pxMrq8Iquo3IsY6AnbmMOeIZbXSqUgPvKZaspAkNAHiBehKhWI56T3xT9neEK6a6hIYEhQPgk35X27YE0lkLSjkSLQYzpUgNB5kHqZO55T1B6Y1WTVVpU6RubsY80Ec4PsO0jvhdxig1MlWloIvBEz6Y5ne4FvKT79pPNHSToS2rudhAjne3L3OB5NIvkuz1USRqkyLFS/LcKd4newuMOM7mRTIKltJCE/gNwDynTf4M7dVuUzFOlopECPyvdiZOw3pkb6dxbY4I4hl6ZYMXNI6RqDKXBgWBcHUpFzJB3tiWjWzTcM49mkpuPvKiMBIqNqYAbWN9h15QcVcY4uuYCq91LqWDbkC8dhI+k4zGWytdVT7sVkEq7KygrBkMJN3Fjty2viXEkK+YqWRmJqCA73mdPmsvQTaTvGBqwSSyfTPs9xWm8dpEggwR7dun74fZritClSPKB1E3Me+/LHyDh+YokBqT1YBHkVQvwWbUBPbHTn1JICEsDu7ltPI+kAKe/OMR+GNmozmfVxq5FY536W3M9sS4JxtKdJEchXUKjrIJQgQRbnvbscZBc6zpqinTpkMNVNRrkmASbkDnJMe+LaudzCqCjBIsGRFWNvygX+tvfD+Gng7yNbxL7QNUdocqqgRYwLdOZmI/ryxk+I5jxCfukENJL1I256BOkg7CDvvi5lqVcsBVqaqtTUyAtqJSnbykwSSSTF7Ly5qsnw4LRNVqmlSLLEGra8X8oAETG4PPbkkUF1/tG6rSTRTYCwDICB8GdXvaT7YnU4mfDEhWUcjSpKt/ZO23t74Vs6sRp+8vdUOiOiC8mxmbRI3wdkKjgM7NSRFWGcIDpvAQCTLcgsj2POvFJaCz2S4sxI+7pqJBhgQwEgSNJEjYfEDfEuJ5xC6E66S3KeGRqIO+pD5dLXIAMwBgwosBtLqW2UhA1TudP4b9bkQBzwmr5DxJZHdFaWYVQrC0DVFotA+IwrsLDMrVqlQAyOIkKZpVDNxuGBjsSOeOUeMU0ZfPqCkgxYLMTImNQ7b9rDAtPhq89A0+WdWrTGwJiF+hjFigPpVm/iCwtpUIaS2v4jMSw9xJI5Ycgep8fpIVmS4EG95J1XBtpEnvjmbzjVnlURFjyqCbH8tjK7bnng7MU/BJKhdK2KiwNrAGd+Zme2A6S1TBqVWZfyIPDW4MgxcwL9f647eTuaLfCIT70BQYgONMkHbSxJgczykAXwH4qmppHmg3CqaSgmLTEuP9owXTyky7QgiFXsBFgPcgAD9ziylllWmbnVqIC2AAAENrvJJm18cJdlaqCqFC0xpE3FwpdVZi5JPpYnlzwFm8zUosyU25kwJBN7+YEG4g73nFmSyrrUk/jpwWmbFSAN73g4Nz+RL5UVFUNUpxTqrtII8r8rRzMEX7DE8hVMU0aRIlVRZ9WoFiTzJM/wBemPYKbhTWDV6SEDZagUfQKwnlM8sexX6nWjF1VFKFIHm9a/lI6HrttbEEAGki8nymIvte+PY9jXg84TwzJ1DUsoNwjAkXDkqP3+gxVlaYStCHZtJU8/nHsewdlUN8rnhTU6xAs0CTEj/g4vWstdUp1V0hmfSykyCNheQAwNzG/LHsexLCGyrMUlyyoV1sGYssELtYiORmbjfFB4srglqCwYhlYqUi9pmR2t749j2COVbNPFKQ8yvG9Xh1CW006q1DFpAGlhB99umLMw4p16lFTA9SCPwtBXtbaDyGPY9gr3GdWmZzOLUZyXNyDpkzAXc/O3t7YZcDzaB1LDV4updfMGAwKrMb3k36Rj2PYs0QHksqTV8Mi5knppHOZ1dLbz1w/rVVdF0XQDnOpTHqknzGBz745j2IkcnkzYzXhkDk2/PVtcgyNxtzjF2XpBxqHkg+ZV/LNyCTvM2xzHsUy1svWqRUgCJNxNiRAn3MgzivPZsrKqSdepgGMwJvPI8h9euPY9jlsXohwloAqMdT1NVjPpFokGxJHsAD1w8o5dcwniEEFCJlpDSjFSFFg1jeBzx3HsS9nLQJwuu7MhLMFRZ0gBfTJB1CWUXNl/rj1bOiujZqm7aqP/UWdPkJIDqQIHXTuCAQcex7HNcj8EclVWqSTuik81LaQ1iV2BjvvsMMRnACAUllQ6KTXRQ2xJHqJt072xzHsNZoiyjPcXDIrb1HbVFwRHlidiARGm4jpyrr8QaArCZ85I5LuvO95ke3vj2PY45AmWruCzgAhnJMEiDtcE3AJ2FueGXCcoWqUUOkj0iBpDXG9yRciI749j2CTFHK1Y6nBh1G++kgxEA35ixnbFQrtoUNBiBFxEH357W/THsewWLRFszpTTa/Pn1H079cEUc8wLFAA267z7kzz7dcex7CxD8pxNifO8yFUiD5TqU+xPL5wLkUgVVI8pLhgTIeDrE8x5kNscx7EkoGp5gxZjHIbR/hk/OOY9j2KLP/2Q=="/>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 name="Rectangle 1"/>
          <p:cNvSpPr/>
          <p:nvPr/>
        </p:nvSpPr>
        <p:spPr>
          <a:xfrm>
            <a:off x="633781" y="1086961"/>
            <a:ext cx="6768504" cy="2554545"/>
          </a:xfrm>
          <a:prstGeom prst="rect">
            <a:avLst/>
          </a:prstGeom>
        </p:spPr>
        <p:txBody>
          <a:bodyPr wrap="square">
            <a:spAutoFit/>
          </a:bodyPr>
          <a:lstStyle/>
          <a:p>
            <a:r>
              <a:rPr lang="en-US" sz="2000" dirty="0">
                <a:solidFill>
                  <a:schemeClr val="bg1"/>
                </a:solidFill>
              </a:rPr>
              <a:t>After Jeremiah preached in the valley of </a:t>
            </a:r>
            <a:r>
              <a:rPr lang="en-US" sz="2000" dirty="0" err="1">
                <a:solidFill>
                  <a:schemeClr val="bg1"/>
                </a:solidFill>
              </a:rPr>
              <a:t>Hinnom</a:t>
            </a:r>
            <a:r>
              <a:rPr lang="en-US" sz="2000" dirty="0">
                <a:solidFill>
                  <a:schemeClr val="bg1"/>
                </a:solidFill>
              </a:rPr>
              <a:t>, he declared his warnings in the court of the temple. </a:t>
            </a:r>
          </a:p>
          <a:p>
            <a:endParaRPr lang="en-US" sz="2000" dirty="0">
              <a:solidFill>
                <a:schemeClr val="bg1"/>
              </a:solidFill>
            </a:endParaRPr>
          </a:p>
          <a:p>
            <a:r>
              <a:rPr lang="en-US" sz="2000" dirty="0">
                <a:solidFill>
                  <a:schemeClr val="bg1"/>
                </a:solidFill>
              </a:rPr>
              <a:t>The chief governor of the house of the Lord, </a:t>
            </a:r>
            <a:r>
              <a:rPr lang="en-US" sz="2000" dirty="0" err="1">
                <a:solidFill>
                  <a:schemeClr val="bg1"/>
                </a:solidFill>
              </a:rPr>
              <a:t>Pashur</a:t>
            </a:r>
            <a:r>
              <a:rPr lang="en-US" sz="2000" dirty="0">
                <a:solidFill>
                  <a:schemeClr val="bg1"/>
                </a:solidFill>
              </a:rPr>
              <a:t>, was angry with Jeremiah because of his message. </a:t>
            </a:r>
            <a:r>
              <a:rPr lang="en-US" sz="2000" dirty="0" err="1">
                <a:solidFill>
                  <a:schemeClr val="bg1"/>
                </a:solidFill>
              </a:rPr>
              <a:t>Pashur</a:t>
            </a:r>
            <a:r>
              <a:rPr lang="en-US" sz="2000" dirty="0">
                <a:solidFill>
                  <a:schemeClr val="bg1"/>
                </a:solidFill>
              </a:rPr>
              <a:t> smote him and imprisoned him by putting him into the stocks until the next day, but Jeremiah continued to warn about the Lord’s impending judgments.</a:t>
            </a:r>
          </a:p>
        </p:txBody>
      </p:sp>
      <p:pic>
        <p:nvPicPr>
          <p:cNvPr id="12290" name="Picture 2" descr="http://image.slidesharecdn.com/05-151107005639-lva1-app6891/95/05-more-woes-for-the-prophet-11-638.jpg?cb=1446857882"/>
          <p:cNvPicPr>
            <a:picLocks noChangeAspect="1" noChangeArrowheads="1"/>
          </p:cNvPicPr>
          <p:nvPr/>
        </p:nvPicPr>
        <p:blipFill rotWithShape="1">
          <a:blip r:embed="rId3">
            <a:extLst>
              <a:ext uri="{28A0092B-C50C-407E-A947-70E740481C1C}">
                <a14:useLocalDpi xmlns:a14="http://schemas.microsoft.com/office/drawing/2010/main" val="0"/>
              </a:ext>
            </a:extLst>
          </a:blip>
          <a:srcRect l="43014" t="9102" r="12024" b="31250"/>
          <a:stretch/>
        </p:blipFill>
        <p:spPr bwMode="auto">
          <a:xfrm>
            <a:off x="7957457" y="1104744"/>
            <a:ext cx="2732314" cy="2721428"/>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7"/>
          <p:cNvSpPr/>
          <p:nvPr/>
        </p:nvSpPr>
        <p:spPr>
          <a:xfrm>
            <a:off x="5431972" y="4223408"/>
            <a:ext cx="6096000" cy="1477328"/>
          </a:xfrm>
          <a:prstGeom prst="rect">
            <a:avLst/>
          </a:prstGeom>
        </p:spPr>
        <p:txBody>
          <a:bodyPr>
            <a:spAutoFit/>
          </a:bodyPr>
          <a:lstStyle/>
          <a:p>
            <a:r>
              <a:rPr lang="en-US" b="0" i="0" dirty="0">
                <a:solidFill>
                  <a:schemeClr val="bg1"/>
                </a:solidFill>
                <a:effectLst/>
                <a:latin typeface="Calibri" panose="020F0502020204030204" pitchFamily="34" charset="0"/>
              </a:rPr>
              <a:t>Stocks were an instrument of torture by which the body was forced into an unnatural position, much as the wooden stocks of medieval times confined parts of the body, such as the arms, legs, or head, by means of wooden beams that locked them into place. (4)</a:t>
            </a:r>
            <a:endParaRPr lang="en-US" dirty="0">
              <a:solidFill>
                <a:schemeClr val="bg1"/>
              </a:solidFill>
            </a:endParaRPr>
          </a:p>
        </p:txBody>
      </p:sp>
      <p:pic>
        <p:nvPicPr>
          <p:cNvPr id="12292" name="Picture 4" descr="http://image.slidesharecdn.com/05-151107005639-lva1-app6891/95/05-more-woes-for-the-prophet-8-638.jpg?cb=1446857882"/>
          <p:cNvPicPr>
            <a:picLocks noChangeAspect="1" noChangeArrowheads="1"/>
          </p:cNvPicPr>
          <p:nvPr/>
        </p:nvPicPr>
        <p:blipFill rotWithShape="1">
          <a:blip r:embed="rId4">
            <a:extLst>
              <a:ext uri="{28A0092B-C50C-407E-A947-70E740481C1C}">
                <a14:useLocalDpi xmlns:a14="http://schemas.microsoft.com/office/drawing/2010/main" val="0"/>
              </a:ext>
            </a:extLst>
          </a:blip>
          <a:srcRect l="37744" t="4011" r="2425" b="26082"/>
          <a:stretch/>
        </p:blipFill>
        <p:spPr bwMode="auto">
          <a:xfrm>
            <a:off x="1690318" y="3788657"/>
            <a:ext cx="3235467" cy="2838298"/>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8"/>
          <p:cNvSpPr/>
          <p:nvPr/>
        </p:nvSpPr>
        <p:spPr>
          <a:xfrm>
            <a:off x="5412937" y="6257623"/>
            <a:ext cx="4346062" cy="369332"/>
          </a:xfrm>
          <a:prstGeom prst="rect">
            <a:avLst/>
          </a:prstGeom>
        </p:spPr>
        <p:txBody>
          <a:bodyPr wrap="none">
            <a:spAutoFit/>
          </a:bodyPr>
          <a:lstStyle/>
          <a:p>
            <a:r>
              <a:rPr lang="en-US" b="0" i="0" dirty="0" err="1">
                <a:solidFill>
                  <a:srgbClr val="FFFF00"/>
                </a:solidFill>
                <a:effectLst/>
                <a:latin typeface="Palatino"/>
              </a:rPr>
              <a:t>Magor-missabib</a:t>
            </a:r>
            <a:r>
              <a:rPr lang="en-US" b="0" i="0" dirty="0">
                <a:solidFill>
                  <a:srgbClr val="FFFF00"/>
                </a:solidFill>
                <a:effectLst/>
                <a:latin typeface="Palatino"/>
              </a:rPr>
              <a:t> = Fear on every side (4)</a:t>
            </a:r>
            <a:endParaRPr lang="en-US" dirty="0">
              <a:solidFill>
                <a:srgbClr val="FFFF00"/>
              </a:solidFill>
            </a:endParaRPr>
          </a:p>
        </p:txBody>
      </p:sp>
    </p:spTree>
    <p:extLst>
      <p:ext uri="{BB962C8B-B14F-4D97-AF65-F5344CB8AC3E}">
        <p14:creationId xmlns:p14="http://schemas.microsoft.com/office/powerpoint/2010/main" val="16924634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childTnLst>
                                </p:cTn>
                              </p:par>
                              <p:par>
                                <p:cTn id="7" presetID="10" presetClass="entr" presetSubtype="0" fill="hold" nodeType="withEffect">
                                  <p:stCondLst>
                                    <p:cond delay="0"/>
                                  </p:stCondLst>
                                  <p:childTnLst>
                                    <p:set>
                                      <p:cBhvr>
                                        <p:cTn id="8" dur="1" fill="hold">
                                          <p:stCondLst>
                                            <p:cond delay="0"/>
                                          </p:stCondLst>
                                        </p:cTn>
                                        <p:tgtEl>
                                          <p:spTgt spid="12290"/>
                                        </p:tgtEl>
                                        <p:attrNameLst>
                                          <p:attrName>style.visibility</p:attrName>
                                        </p:attrNameLst>
                                      </p:cBhvr>
                                      <p:to>
                                        <p:strVal val="visible"/>
                                      </p:to>
                                    </p:set>
                                    <p:animEffect transition="in" filter="fade">
                                      <p:cBhvr>
                                        <p:cTn id="9" dur="500"/>
                                        <p:tgtEl>
                                          <p:spTgt spid="12290"/>
                                        </p:tgtEl>
                                      </p:cBhvr>
                                    </p:animEffec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childTnLst>
                                </p:cTn>
                              </p:par>
                              <p:par>
                                <p:cTn id="14" presetID="1" presetClass="entr" presetSubtype="0" fill="hold" nodeType="withEffect">
                                  <p:stCondLst>
                                    <p:cond delay="0"/>
                                  </p:stCondLst>
                                  <p:childTnLst>
                                    <p:set>
                                      <p:cBhvr>
                                        <p:cTn id="15" dur="1" fill="hold">
                                          <p:stCondLst>
                                            <p:cond delay="0"/>
                                          </p:stCondLst>
                                        </p:cTn>
                                        <p:tgtEl>
                                          <p:spTgt spid="12292"/>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grpId="0" nodeType="clickEffect">
                                  <p:stCondLst>
                                    <p:cond delay="0"/>
                                  </p:stCondLst>
                                  <p:childTnLst>
                                    <p:set>
                                      <p:cBhvr>
                                        <p:cTn id="19" dur="1" fill="hold">
                                          <p:stCondLst>
                                            <p:cond delay="0"/>
                                          </p:stCondLst>
                                        </p:cTn>
                                        <p:tgtEl>
                                          <p:spTgt spid="9"/>
                                        </p:tgtEl>
                                        <p:attrNameLst>
                                          <p:attrName>style.visibility</p:attrName>
                                        </p:attrNameLst>
                                      </p:cBhvr>
                                      <p:to>
                                        <p:strVal val="visible"/>
                                      </p:to>
                                    </p:set>
                                    <p:animEffect transition="in" filter="fade">
                                      <p:cBhvr>
                                        <p:cTn id="20" dur="1000"/>
                                        <p:tgtEl>
                                          <p:spTgt spid="9"/>
                                        </p:tgtEl>
                                      </p:cBhvr>
                                    </p:animEffect>
                                    <p:anim calcmode="lin" valueType="num">
                                      <p:cBhvr>
                                        <p:cTn id="21" dur="1000" fill="hold"/>
                                        <p:tgtEl>
                                          <p:spTgt spid="9"/>
                                        </p:tgtEl>
                                        <p:attrNameLst>
                                          <p:attrName>ppt_x</p:attrName>
                                        </p:attrNameLst>
                                      </p:cBhvr>
                                      <p:tavLst>
                                        <p:tav tm="0">
                                          <p:val>
                                            <p:strVal val="#ppt_x"/>
                                          </p:val>
                                        </p:tav>
                                        <p:tav tm="100000">
                                          <p:val>
                                            <p:strVal val="#ppt_x"/>
                                          </p:val>
                                        </p:tav>
                                      </p:tavLst>
                                    </p:anim>
                                    <p:anim calcmode="lin" valueType="num">
                                      <p:cBhvr>
                                        <p:cTn id="22"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688"/>
            <a:ext cx="12192000" cy="6852621"/>
          </a:xfrm>
          <a:prstGeom prst="rect">
            <a:avLst/>
          </a:prstGeom>
        </p:spPr>
      </p:pic>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688"/>
            <a:ext cx="12192000" cy="6855312"/>
          </a:xfrm>
          <a:prstGeom prst="rect">
            <a:avLst/>
          </a:prstGeom>
        </p:spPr>
      </p:pic>
      <p:sp>
        <p:nvSpPr>
          <p:cNvPr id="6" name="TextBox 5"/>
          <p:cNvSpPr txBox="1"/>
          <p:nvPr/>
        </p:nvSpPr>
        <p:spPr>
          <a:xfrm>
            <a:off x="0" y="89150"/>
            <a:ext cx="12192000" cy="707886"/>
          </a:xfrm>
          <a:prstGeom prst="rect">
            <a:avLst/>
          </a:prstGeom>
          <a:noFill/>
        </p:spPr>
        <p:txBody>
          <a:bodyPr wrap="square" rtlCol="0">
            <a:spAutoFit/>
          </a:bodyPr>
          <a:lstStyle/>
          <a:p>
            <a:pPr algn="ctr"/>
            <a:r>
              <a:rPr lang="en-US" sz="4000" dirty="0">
                <a:solidFill>
                  <a:schemeClr val="bg1"/>
                </a:solidFill>
              </a:rPr>
              <a:t>The Weight of God’s Word</a:t>
            </a:r>
          </a:p>
        </p:txBody>
      </p:sp>
      <p:sp>
        <p:nvSpPr>
          <p:cNvPr id="7" name="TextBox 6"/>
          <p:cNvSpPr txBox="1"/>
          <p:nvPr/>
        </p:nvSpPr>
        <p:spPr>
          <a:xfrm>
            <a:off x="94306" y="6485977"/>
            <a:ext cx="3781007" cy="369332"/>
          </a:xfrm>
          <a:prstGeom prst="rect">
            <a:avLst/>
          </a:prstGeom>
          <a:noFill/>
        </p:spPr>
        <p:txBody>
          <a:bodyPr wrap="square" rtlCol="0">
            <a:spAutoFit/>
          </a:bodyPr>
          <a:lstStyle/>
          <a:p>
            <a:r>
              <a:rPr lang="en-US" dirty="0">
                <a:solidFill>
                  <a:schemeClr val="bg1"/>
                </a:solidFill>
              </a:rPr>
              <a:t>Jeremiah 20:7-9</a:t>
            </a:r>
          </a:p>
        </p:txBody>
      </p:sp>
      <p:sp>
        <p:nvSpPr>
          <p:cNvPr id="3" name="AutoShape 4" descr="data:image/jpeg;base64,/9j/4AAQSkZJRgABAQAAAQABAAD/2wCEAAkGBxQTEhUUExQWFhUXGR4ZGRgYGR8YHRoiHSEdHxsgIRsfHCggHBonICAcIjEhJSkrLi4uGx8zODMsNygtLisBCgoKDg0OGxAQGywkICYsLCwsNCwsLCwsLCw0LDQsLCwsLCwsLCwsLC8sLCwsLCwsLCwsLCwsLCwsLCwsLCwsLP/AABEIALcBFAMBIgACEQEDEQH/xAAbAAACAwEBAQAAAAAAAAAAAAAEBQIDBgEAB//EAD8QAAIBAgQEBQEGBQMDBAMBAAECEQMhAAQSMQVBUWETIjJxgZEGI0JSocEUYrHR8HKC4TOS8RVTotIkY7IH/8QAGAEBAQEBAQAAAAAAAAAAAAAAAQIDAAT/xAApEQACAgICAQMCBwEAAAAAAAAAAQIRITFBURIDImFx8BMygZGhweGx/9oADAMBAAIRAxEAPwDC028UAtHlTUCBcXO3a2AKuRapU8SndWEMWtMj1fP9QeuGDfdsFFKVIMwSzTNrDlPLByMVjUNJO0ggH26HtjL6HjcnHQs4flXVStRAdLAqQdoFtuVrjp3GKKeaWhCb1AQX6dx7wScaNX6j6bYS/aXKkxVWDpHnIHL8J+NvaMCyzoz8nTFOZywDPTWSpGtDuOq/EagfY4qSiPCQSQWdzfsIx1WEUySfKzKesG9h8nBqeZAQJgMSxm9ws9J2+mLNnhFGXeKjVfTyS8wTeR7AfUjEuFVdL1CRKkMCO22w57W7YGCgWG/O/NrkAe0Ysp1NLPeTaD15nnuCR+uOeTg+jmNJCTzEHlOkBTHJY3PfAJy7U1XyEgEqZmLgSCeTftHTHaZFwTpsVk3tJAI67n6DBOZqK6KQ2p1mT6S+kACZ5i3xfBoVg4o002prIJYWEgsJ73i/zfBtKmjZJlkhvFE+WI0hjEjuV+mFGVeXpqRAjUecG7zfYRv83wbDECnYga2OnuZnofSPjA0OnQf9oiWUE3+7B6zpZfrM/EnFGfZjlxc6yskRHqCn5kRYdMGZuolSig5mmEYk7a7T1sU+pxBnWrUrKGtA0EjlIWJ2Fo+QfiUVPs5wev8Aw2SaoxbVmiaSRutNPW3WCZEdrYqyWcqAmmSGQK3lIlWmmSDG8TAtG8Y5m6viU6jDajoSkm0qQwg3iOZI3k47wzKuGplmUuA0wwJhgxUW3USTI5kAbYp1sHoZfx7U0LiQ1RiwFypAtcGYMAtYi8DAOaYmprEtJggubE3hpmxGx6H3wRnF06GbxSkCEAhZ6l4MmT6TjuaopT9QC+X70yXGwhF2ZmQRJsNRImxxCJ8XVlT5oUkZWYGgxDAGWKrI0sBzMkSOh3E49DK65ejT+7aHZwQNQsSWciyzeAQLgXtPeJhWoUqquCNRpsIgraLjaZiBtbEaJ1UxTuNVOCP5qJUGerR1n0/OHgbaO8PzHg02QOfO7DUDYnSNBINwJMnrPbEFzDu9V4A8CkdPlAKkiBIFp1NIP9sLDL+IwEXF9rkMFnv0ONHkcwHyrsKfnrtSpVG6FCfwxzlSb98DpGsQSggWjSQDTripMjYkKPgwY7DAOYhcui3lWAf3YBhHTYYYZ5g2swVVYTswGnQL9heP5LXJwBkMsaxelA1NUpvJ6SwYkDZVA+gvjkjBvNjJ/uKCNaWYRzMsx+ulAD74AzMqqq0Dwg0NFr6oPuPLPfBH2hzoWkGDDUDpUAwVm+o+48sWsTgAKKrIWaz0WVp2BQAGehsMcuzoKhhVzBSghA0tWzAqey0U8vxrdz/tGLeIoxr0yNqNODyBLbC/eT8HFeVYVBSSDFNVX6t5vqNQ/wBoxziDE5iNwrFie51MB3Av9B1wkyef3GdNtVHMSdNgoc3GiUqAn/T5wOthjPcRDVydAmmqhBcze4gbdWP68gNB9nzqoVaNTSWKDUpH5msJmAQuonoB2wIKQ0yJNNSqKmwdiRJci7LFzEDygdccmMHVi7i2WDMVEayAAP8ASF3/AFuYtg7gtM00ZQQzw5W0gFFJEqRuCLbfJMDmbqKlSoSt9RJN5aDpCgmwEC8Xv1xTkuJvqVtPmMnQBFiYULa4K47NDtAlAhMv4mrVUqMCd5mKk+7SRi0OUFKnHnDhY9WgkADVaNW03tJxVm881BUpKBqQAkkeklZgHrJN/wB8L8jpdwskqx3NjLW//oAfOKUbyO1ZTm6bMRpaAAF3ImNyepPXHseoVGCgQZ578rY7irY+TNHxqrUp1SEkTJMCSRIiOgMx1nAopLSpsKxZ6jEM6q0+GJsSTbVyj298aNKjHMsdPkAi+zTpiO1rnGSz5IzNQaw0khyIiCORFreW3YYiDvBgsqhrl80VgMZUzpcbGOvQ9sHZn0N7GeYI529rYSU8xblpcNq7xAn32Pt7YJ4XxRCxQyCDfVt/3bY5olwaeBTnaS06YO6HSyMBYqZsb2PIze2J1jNFQhNhJHOCxJt2MT7TgvQtVWoi0KtROhgjUPmTHSB1wvyNVldRBkAmIvY3Efp84rZtYB4slSO5MdSD/TBmYqGWGwhT1j+20QML8uJ1Da8jtM/sf0wwDKUlgZMTyMeaP0nFMpqmFVSf4cRvGk29o9sJ8qxJAmOcj2ufa1+sYdJUbwXv6QD0uAD9TeMLMgF1EIDDki+6r1+v104mOEzo6YcaaMzsoI1ALAAGmwBEdoPwcDJWKxFrEW5yII+cWZWkFXUAVbzAkNqFhDfG87++I5jLNICqWBUiVEieX7YSbXkH0Y8PUvmYDTtcSR9Jk/qBvinLZvQ4G9wCNpLRO4senxifDaZUPIOmAfMdOq5E7yLHF9PLjUNZupBBMLIEW80SZ2MYHgpyAqtceG0qbPpAP4okgn5Ow5AYZcKSaiO4Oo8rmIUyZFheADzk45XIUnQg1A+YE+I0j0xNtUG3sd8V0sy7VCCSTpaFmBYG8mwAJiewxIN+QZls3UpO1WGBMyjsKasZlZnkp83wOpxfWppo8Z4KaWuZZ3JPX0BR+cWv1iFNLSFBVVLXkbJ2ZiTaLW/FyGJU89NSdbM5Gkm4W0kwNo5dLRE3xNHO2XmoxOh1hDqVrBQJClYmJIO3ud8dytIAjxLlXAblGsBGPKxImf5sWZqiKihlBbmaYN5ELYkiBaYM7nfFj5Rd6jCW8hCmYIuATyMD9DhJk7A+HU6QDqBUYhgrAlR6S17DYHVfDDK1VpowVT6lUeYkEjWJj4Im036YX0M2hzFJYC065W9pJJC+YxyMYtTMEoCyqy62NwQy+SQZWIhiwvO53wTXZS/oszXECpYlaZWAEnzHS2wJLEbkiLbYYcFlDVqMiEQSCqhPKAQ0kXPmjncC2+EmbBNSADBF7DlM8o6EfPfGm4WywqAO3ijwgCPxFWqObW56bdMdLCGUMWZPOZ6oyMQwHmkQBMeaRty+tjgngzCojmfSrG/5St+W0jC2rTZKRIkzVBXqLElT0mbdQQeeGHDsmVoPUiBU8iDcwGUvbmQx0Rvvi2sEvCwX5Cg1El2IRkLAH1KStiI6RJ7Fbb4W0MwdTECFidTfiJ6/AmB0ww4xSAIVpLnWInVJHq7ElrHcSDyxVRoEaEswWCTy1QdZM7gCAPnrg+obyMvs/kdVHMBwQ1SmGv01RfnMNcjr3xFyP4ijSJhNSaYHrZnGpzz25cgo7YLq19OXzTAhfKgJjUSpfed7mwHv1x0ZdsxmMpWUeQUw7naHFgB1mVt2PTEvlhF8sS5ml4tZ9IYtJCiTpJMwADuYM2nbnjuW0JUZCddQjSzg2TT+FTz2gkd72xzP5xxqp5YMa1UkM0XCxdU/Ksbvzk7DfnC8rToU65c+JUp0tUA+RDZVEiNR1EbW3vi6wUnhHM9kfELEsACdzALAQIB2MRAmMBimqu1NVYNTcTqAJg7Hex2N8V8XrOy6T6zpaqAAI1elAAI7kDt0w1yc1GoqwIdKdOakTqH5X/mEgg89jaDjtIpKo2zleg7MXRvI8MsBfxAE773nHsOcnxWkF+9gT6ZXSSosCRaCSCdhj2IbfQeaWKAc/qZGKtpLwZI3HbkBjHFCpCixA2+n16fGNhXRgoXtEG2M/ncsyl6jbkwqzcDmf3xcEzP05HVreQJpk6jB6iDPwSSLdsez2TqU1UwwQm4FyeQ1Rt2H74L4dVVadMetwGAkWFi1/ptinhGp8zSZ6h+8ZQ17nUQoWxEgTPaDijRPPwQ1mk41zHhwSPkSD7/0xynUZKoYGDpZZ26zc8zf3xbxTLy7jdqVUqe41ET2JiSOxwHmgZK2MEgAi1jHvN/074KHTBnqwSQvrgkW3vP63xYaRNPYk6omecbz87d8QoUgzjWhAgGNyQRaJ6n9MMs1VKglNMKT1v6ZIERfl0AHTFHN5pExTKq2ssA4jTYRZR82B/TFPENFNKY02qAkENCiCQQbAlhuRtcYoU6mQTJLDvMxvz5G2GVWhrA8slNQZBBBFyCZmDzt3HKcBFJbBFqvPkKqYEkWuYNydhMD4745XrEUx5rzBN562jn33+uCMxTVaQ1QBfUEGo76tzZOe5OI0GDED/pjWBeLBgwmfcTOOs7ooyiMqOXlVjaxffe+w+l+uKChGx9UMrNzPKf1xdXoMlR0qj8QFiAO8H2vjlRpF5OmDblaSP8ATECOUd5xyZQwy2eDagx0wZD/AJSZKqwALFBvzIA57YrymXelqVzA0z6tYYHmsbg8zheEJ0sAVM+YXWbDY2j9vbB2Tr1CfDYAwbyLLtE8gZmetsDRzVIty1TWkkQAdUmCBP4bzJ2Fh+I9ME0coaa63J0i/UtzMyPiAOuLWzaoQDolAAhMlF3ghbTBO0xNxhe6639evdSZ8u0zcAqZ5fEYmgdv6BOZzdRwFSUI1kqkSQl4m0nSdVieeK+E50OwpkDV6tYEeJHpJiCHm3yfkbO/d0VemA7UyFLkREWmAbx6PNewtfHKVcu9LSfumnSiiBTa+pRESeYJvthpUX4pxwMuJZXzI49VMqRMAPLCI6OCAD7i9xi+uT49WmBCASZ2io5ZZM2EECeUdsMqNHUPDc2IBnrJlWB/w/TCqrUIRgCwqFlUsD+JUP8A8ha/84xPwZp4BaVSTpLEECIgeqxMzcyCRaeffGhWu1HMZWdqMVYBksarAKCOsMLHaLYUZnIq4p1UkHVSNRB0qeUP7WFhzntDHiLeLqrrDOGpr5rADyuvyZ0/7RgezRJiLjFBvErUm/DmGibAKQSBPQcvphnnaeiihDQKSIF6s5bUSeQ/E/sF6jFmcEvVJW4hjaSXEj5Oqw6D2xSHDCmpGpRqLoXnzX1HV+QHSOpFvZvBE6AK7z5mY6lQIC1luAd+1o7x0xXQVpCm3mGqdzGyC8BdyTzEfPc+zMdLEKATbYTuzeyiI7+2JtKp7ofVy1+WSORgYpaJdhmSrU6lLM+o+KiKGMkTrBNlEIANt5992vBK/wB/SIMUk1MVjlpK045evTI3wl4PlylDMKJ8wRlgb6XEqOkyFnfnG2L8tTcI1UgLYIQTf8x8uwIjeb2xLwxl8feAFq+urUSn5aakkmfNUBsstvpvOkQOszjuTqrTp1mUq7NpXQNgQS0SbGPKTG0bm8T/AIPUjwulSQSDYmYCgkXLc9ItbpfAvEH85FNbszxYSDIX23Bueow7OS4K8ul21jXrYELq03O7E+p7zbtvGGnD6bNWXzBUQQQZABiVQCOsDf8ADfAPBFCuzSDoRizm21onkJPuQvxi/wCzpdqwOk+GNbQTdmIBLaebEwL9QML5LtLLGHEOHpVclrlfKCX07dvefmcewNxSh41QncL5LmPTvF7iZvecexJkpNc/x/oLm0fQzs7GAeZvhHnkZGKtIOkGJuAevxBjuBjU1suWXRr06+ZjeYAv/TnhaOAl6zBySRGp5JLHnvJHyTyxUZVsYOK2K+EKSREeVgYJO7HSP0Iwwy7hc3l6YI+7qrqYHdpBJn8oEAexwZmPDoKQigFgEBJuQIDP7cgOeBvs/QXxMvU1SqM2swb6dT9LGCRfeBhvk2Wckc7mAK2ZMSrP5R/qLN/UEfOF+fJNSpFwQKkc4IE/OLcxXGmGnUx8RjPo1klPkLeP5sWZxYWmZ2SCRewJ/ry+cIN5GFPLkU5PqFNmsNoHXsSAPnFPDcsPAlmC31BjsF8piD8meuPUcwFZmLSKukGPwgG/tJHzi6hVGhcy4BVWPh0yTpZ9UID1C6dTdRE+rATFNrH6snWikzIqnXpFRRHmINyBzUT02tjvD6jrmaYq6RTZlUhYjzRMxN7yQT164GrZp1LMWl9WpwRuHB1FjzaZM9TyxElNaMROx3IBEgxEXEC9xA98AKKR7iLA6hop+UGF0C5JAG1r3Y+8YEo6SKoCgRpZR+EgXM8p/wCemGXEaGiq1Nio1a1ImDctpK9li07gHriNLKaCAulxMkg7RyK7gbiL35468HPCaCspS/isu1M3r09QjnCMAFM213gHoe2AHy5sQ1tZVQBvpgGTIgXubm+2LclWDs5BAaGIgTp8wJJ+pPYgYukV016IrCQRP/UU/iUiYeJkEX5c8F0LVFeUyCFgZDKE2m0bmTvMQR/UYpzjvAkXEyNttrdSNN7m3tgjhmWphncE2pkspiFLQACwtHpB7jAOZpOpBuqC87iSTNxI3nnzwrYtIsp0hGt/MynVp2BtAHv07nCvP1i2kWVQsKFEASx5e3Ob274ZrOioCJFmiJgr5iLdp+JxzP5bQgIKMpp6tUG7SetgYtAnblGKKUTiVvulzCl9IqKlbTuLEA9IaAY6g4JqcOIIrUani03YMrM0lagOoap3PK9zPthf9n8yYdCZpVAEqKT6FOolr2AUgGf3w3yHEMtlHdNJOq1RFl1YAT+MKCLyrC1+YOB4OUXwHs8ouryAh6ZPJTJKXsQBBHaO+K+JU5ZahYqNZDqPTq3JJkaZ0jkZ+MHZikTRLow0swZWO/mAKqw66jIPY8jZfSrKwqK0hHQgcypE+GY7ECR0xk3yQsOuyPC8wzs8gKXohFvYFXGnfl6h0IxLMkTXXYM5ZRF5QKAIO1zqHtIwNwitJVCsgR5QJ1AsdQ99LGO+GA4e7opqsq1NJuSAVAZkBgAktpCmf5ow1kryrZzi+rU6qp1iHImQWaWUTzsZ9l74rzdZZFJbui+epy1FQYE7ALBn36YM4nXQVomo7MVssKt0QyWMmNBmw5xbFGeZpBy6p94SDpHn1i7AsZIWBqkD0jtgS4M/hC1OFvVHiMAlKLNUOmYsAAYmQBfuTF7FVRSZzqLVTEqqgogjyiWjUxkwABvMY8cslarRmp4kEl6puzBSDIuYmDpEzDCYNsWVs74YquiqXgEhTOmxFOmvMgAyWG8ttiymWPlzRp1mNgTSiktmADgXJNi0x/c4szglFpuv4S7gdXuF+EFMf7jhfwXKioXRpAqlCwaBCoAahPaFnlgivmwTVqsdIJ8QsBqAuoSRaYAFucDEvZm1mixc6tTN6T/06QUKQPSQAsxs0xJ7AQcLqnC4SrVBiIpByYEv56hURJeJjoD7YacA4Mazt4AOnRckczpuSTyUtgLi2cp1C4pEqgCquo2lSod+cs0TIgbdLqeTTbBHMUa7IAdTpTUAXAUF29wYU9sW/Z4MlOrUqHzadCDmOZg+8fQ469FVy9DXshaoY3ZmMgxuRpt9fbE2zn3CM4gswOkyBBMC3IQAI6Sd8L0RJ3hdi7M8TanoVAhGmTMbkmfjHMW5GqSshtMkkxABM3InHcNhcVhnM8NehnsqklhyFrfthq2bU0fVNWQNrleRJ68vgYW8VQpTdLKAEBJ6Nz+mPcVy58LLZcatRQ1WUCT5z93Pson/AHY5KzlG6FfGzLIQwMdIaOu3Pti/7MVQmqow1FZZV2DGNK+8apjtjh+z9UAnQzW9Mqu1xz/84t4ajacw9QH7qlCgrpGpzo/QM36YptUbwrSYFlKUlqjd57kTEb9vYTiGaqAqgB9JIv8A197+1zip6wUkrBAttIbrI5n9bdsX5tV/h6bKApZiNIkxYEmd9yLciIwi8k6VAsUCw2sEi9lN5LHkALk9AcG8SYOKWjV4aKUVQNwTPiRsNRE/ScVZKm+kNp9cgLeG1C94sGjqN7c4HfMMXE7fiEwTJ5fhkQO1sHIIYZEsztpBYOLnTZSFgXnaQB8nBbZSmzJo8zgEaBBFxJBYjYENBAtYcsJ1qlWAAkq2sHssNPWYHL9cTp5yKpdTpkmAscwJufjBQNcjHj1b/wDIrEBQAwsBBOsKTLXjflG2K6aCmrCYYQzNfmwCi3vP/g4uolWfXUgqEWo5IvqHkVY2mVCzbCvNZwlnZTLMwYdCJ2AiTG89B3wJYSCk3oa5apFJnddZZtCqRJggklWF4gc5ja+2K62TQqQjik8SBVAEt0FYQs7dNh8B5XPtpBZiSDA5QoBUAGN7kfJ578yNNlkhSWIGm0wYIJ80SINl2m/LDRp49B5zDCVqALUeJDAguFuCYPUm4sYBGOLQCAhWOXb0qHcAPPRtmUjmQR+uB8plqgUoDqQj0vDKPg7D2jBlKm6jQWlPykB172af1k98T41ojwlwdpK1Ko2pLtINoDBgL7RIveIIYjlgTilRTrpCRDRp9UAEC2xuL7WuL83Ao+Tw5YoSDpJ8o6QDdfYEbYrrZBDcr5vcmY25wThT7NVBiOllxSVUIjXepNyBr0oTyA1X2jbti7JZ0wKOYpCsJ0kemookgNTb8LBrQZUiARGzCpw1WRlJYhgAdRmI0xB3ER33OAhkXSuahhtURfbqYO+3XmcOwcWh/kMuJNJT41MLTZDMBjSdlk/lYWBHUc8JKlQiqCQIJuORE2O3ZgR2GCsjWalQZfDbVLRpEwrw0W3AZY6+Y4XrWLU0VlYMAA0qdj8bAgfr1xFPJlOOqQyr5ys7GHGhIIRVCqQ/lRhHcjnsD0x3hFAlM1TUFnFJQATBtVpM5mOkWPIHvgHIZlir01BOgqYG7IDt8eYgd8MuClGreEh81dKq1DOrVqpuVAH5QUG41EmemB4RyWVgsyVSKhEzcByREEUwU76YC2G5AwKDMKqaUKwzO3mcX8rAbSZYgD0iLy0xTUa1b1ADSoXuyLPsfNimkQC0sSQxcgQQSwhVt+VZBHYxhD8rYRnK9NZ0uQWAUAIS2kW2EBS256SAMLDmtJC0wSymSZliQL3sFA2ntbBNOnoYVHGozrKKdTC9gYsCJFuRN4jCirkGVm11NVJzLPtIFzq/K+wK8v1wxSZyjyzTZbNCnk8xXcAOzJRCKfUzAlwCLWW7EfmjF1DJl6LPTUGo9WnQpg3vKu5A5wDT7XGBuOUR/B0KS2GrWwH84Jiw5LoHycan7LUFFIV3vTo03e3/ALtV2WBz1CklED+ZlxCrZyXutBPGQMhlTlkZS5UPXcmJuqqvbUzTHNUfYHHzXI0WQMahgPfVEmIuexgfGNT9p6tRpUyaxqKxErqcIPwyYPmJuB+GIxmSjMWNQEbLpIjf+u39cUtHOXQw4y9QiktJILCdrLqmDPUiw/4xDPUFgJAbw9KAGSXMNcabk+QmP5r4szmYmqWuVSJ6EqLR/lyexwG9fTAHpJgyJJOxpnqJF437YUiIqv8Av7nqlZUhXrqpAsEJ0x2IYAiZvz6nHsPeHcOokMahTXqMmpEtESfaZAi1sew2V50K61eg+hJJAXRVDWsh8pk8okT2wZVz4NWpVgCQPNzCgWAPJQBjOZMjxKkTJptdojaR+v8ATDCvI1gCSaIEDaQOXeD+mOpEyWkcX7UqGIIcztZQcXZviQq5WoQCJqKkzNlHiH+mEJyDEnUBTESdQGrlyEtGGWUrU1yyEanSnVYM/oBLAQAJJHWT3xziuDVenGOUZ4ALfcDf+84ehQ1BdCzBLjk9gLDlEjvY2xXxLOmfLl0pAH/qKCzGL2c2Ej+uJpmWFJawmRXZBNxp0Boi8kEzO98WL7R3h2qo5VmJGgnT8eWALC07Yq4nTJ0qJMICYtqG6xeTzJwbQpBHpZhOTDUvMHn/AHxLimVCqXYqoKrpVfUCBJhdlpi31sMTyTGVsAyWW1p/NSt0Gh7KfYGR7EDlj3jhKWoqNZJ0joCAPqLxyHwIGynESlS4BFTyOs+pT1beef8A5xTmcq3iadWoRY9t9twd1jtiqNBrXqnwlQmSxLNAJgeYqL8j5m9zgXh/Dmdy8kAbGImLCPpgvI0PxG4tbvsPp9cPqL6lkbfXA3QxRRleGqoFhO2wPt2t+s4IFG3t0tginTJP74JSisAGx/riGy6F3gkCdrQf8/bHbf8AODwvLv8A574regDuLjBYgqkcvj4/znjrHnHv/nXHDQAMDnt0P9sdCn/j/nAUmVq+IU9U+WPnY9uonqMWVB2+MRFPVBm09/2vhQs8tYU4aqtTTbxNKsrLPMaxoYD+W+1hhrk+HCvbL1g7xq0HymOQknTI9+eFtPMI4CGmxuApZ2aCbEkBpEXMr6jvywLxmskhErE1UazAKpk/zKFKkAXAmSASZjGjoxTdjCvlqlNoZSrDqLj5+ThVlqPh5mhVUwFbsI3E/qJ9sav7N/amnmAuWz48xAVMzsZ5Cp/9u943wN9rPs8+XMMLG4YbH2xHwymzJJxI6K7NYsy3mfSok95j9cS3RSCSCrsIEm4IB/rHYHCTiMg6BtJt7/4MH0MyVqnUYVKZC9BICj+je9+uKcTzyW7CMpSZm0U01sBDXtBH3hJIgiOu8YqmKi0KYDl9IIgkEbKZJk2iG+k4qz+taAFEPpqMVYgXbpqi97+UcsN+BZRzmaNVwQKCHVIvFMEr+30xLwrKUcWyfHyWqUyhJFSu6CLeSkKa6Ym4mTPOfbGo4qPAp0ciAYRfHrkc6h9KT1B0/GjvgX7AZFavg1jJpUS9QavxOWCpPuwDR/LiDVSweo5l6zki/JNOo32mo4EdF7YyeMAl2Zfjn31UKZBpiAZkeaTc/m8wMdjOLmzjP5XUsqwEJs3lHqLfimSbyOWBs5QZSJgLU+8B92Yb8iQCOwK98a+p9m0ogGo2mm1UhQbvVckgKo2CLdi3K2841boPFtGeymUqVUdqZskCTCIukSfM1tUAncknYdLfs3kkqE1awKZZJ1X8z1SBpVeZqRqYsLKCSYtinjC1Avh0ah+7ZitMnSJ3lR6STYwb7xzw7fIGulEgGjRTSkKAoIeHbTI8tR7lrWtyAxyZKxlff+CfiubdqrEooFtOlJXSBA0x+HkOcC95x7FWf4zVqOfDdsvTTyJSplgEUbTcEvzJNyScexVMpLr+impTWQWkVWJDQLMNpPJSLx7nBPiBaxUwsgXO20D3nqMeqHUFP/7AP12wZm4cEVFLKkwVgOkXlfzCd05iYjAYqSk8mIGYNx0ME99jB3AthvwvKaqeapwS6UvFXT6JQgkwdyaeqPY4o49lFQhhGh76rxPSOsnbF/2TzGjN0C7EKSEPlILK4ZJP/dz7dcW9HpTBFqBqABEFSYgkTG/1HLtyx7OVF/hKAJIDPUqW5XCx7kCx/wDOKa6qK1SmYQaioAEBCpgEX6i/WTiOerx4SmDFJe8Fpbba8jCFUT4TUKVILQYECbNEED3vb5wbxamxWVkho0mdvUNO+x1C2M/TN4P159saPIZV9JqVSyrpmOZUmT7A/X2wPs7x91izIZBnI8omTc7AC841WR4etIQo835juf7DA+UJMeUgNcAdOWHuWy5Lw/M7d+WJcjRIF8ILyBJM7R/gxfQy7MbKThpRphAwgX3tf69McoVo5kdgcRZQOtBknniNViDzwXXM88RNMEeqI7TgGwGq/PE2/MMWVKPMSfbHCBFpxxxSo+mKSDf9cWPVG0HEPE7744SuqN74pQkTBIP0xaq6yFXcmBfriD0tMXkNqEjbyEAn6zjmyoonRrOG1BmgCAgGqTzmbbRFxz7HC7h3APHzlcNKqF8RCO9re23+04OVZtiFCqaVenWtYFCo/EpuYHIjkBM3nrik3REo8i7inAMxRcmmfFXtv8rt7RjR5H7UrUH8K5drRBEhTYAoxMwDyIHONowxznGaCaWZ0GoSJIE+2MvxTN+I6tll8IWZwdJV2DAzY7RcxuLnBb5LgrtJWZzioIqkAxe/+fTBFPLK6UnEl6lRUInmvlI7Alge3xjnF5aprOmCd1BAPKb7CL4ZcL4cx8NT6Qq5gGNySQLb6iskdguNLwYNU6OhKlapCj7ugChFMECQbkbCPwiTtc7mS+F1Hf8AiGOkhaehVkGS7KAJ3IgmThrlPswrqWGXrNGymoIPOdMBRO/zhtwDhgcGmEegWdUMkGBOpyIEQAIOM5PAJ2co0Xy+Uo0UJZqq18x7wvhUFtyBdG92Bwp435K7KvopIKYPUoSWP/eGbvONPSz4q1xVEL6vCB6sypSnsNKP/twhzvCvELGiJ8RmVAeciKY6gaQCeXmOISyHqZi/kVcDyiV6fhVncrS8OurDZZE1KZPSNom9sPuJ5gV6wzHmYU5SjTEQCwhbTuoFVyfbA/EsstKnT8IllUQtVdm8MANUvv6WA6ADfFnH8i6UQ9FBTpii9Yi5eTpDDV180dSDFubyVeHRlaStXzGkiSSAJFnk6RboWvPYnDziPFQtA6V1ojKrBWOohSV1gkQys49MRpZQcJOEZFqVF3/GyslJmMRI89Yk8lBCL3ZumCsvmiDQp0lVhpNNmEiIAEKOd/MT7YeccGen9/oRbMKpOqkKjG5NRmSoJAs4VY1D+2OYU56itN9IJn8UkzPeJvEX549jSjKkFcEBYODcKwIPWP3tg3N5+mFYg6jLKVW5m/4d4sPriVTKJRXXTkAm4nrYRhRUYUlJUQahJJIj9cQpXkypN2S+ztUu7U3AIZT5WtDBfL82j2wJxA6QK9NUenqgysNSa3laPS1rMLGMBZniTpVV1/DpPcwZ/rOG/EKvh13q0oKVhFSmbq4YAwR0NiDyInGp6It3nkA+1WUHivVpnUrPBIM3dQ/LsSPdThRXV6jEkQTA6bAAfoBjUVMutBZCsaNaIJ3BBsLCJExPMGcLs3lAHeIAnyxeO19+k88KZpZZwXhi6kdpJY2EWkTNvph3xfMk+GnpvfmT8dJ/bC/hzqsEyIMdpP8ATB7ZgOwJCsB6ZE+++BigwZi5nfSoFo3MC2HVKvMYTZbPo1Sn41FXCwvrZBAJIG5AHwIvjV5Z8i4hi+WYcydSGbjzea3cEYzargvYvqJqFjt2wKKoJIIg/wCfrjQVeGMAGQrUQ7MjBwf7YW5ugymRbqCP3wbOA2IETti0sNJi36nEHc7EwcVvW0i8fGOGrLEkg4hIIjBPD6AGX8eqSBUJ8NRbyj8XcG8dh3xPheW1ZLM5hlE6ylIHoqgmD1LMR204HIpRE9Qj+HrVxcI3hoPzNEn4Ege5PTDTj/DxSTL0Vux0h367GoZ5Wn6YsoZVU4XRsKpWp40AwGbVqYdwD5f9uOfarMVBSVYBqVSJCmYZo8s/MThoE7ar5KOMVVrtlhSWEeqEW0eVTDR2sfocAViKdUUmOpUcn4qsR+/6YYvlDSrZSnq8tClc/mYAgiP5mafrhJn6rBc1W5U6iaeZJWSbdPTgopM5RaR7Eg/BjEM4QBPO+9+8dvb2wRlaV6o/LVcexhW/c/XHM9TlTI2BjlyOFbFsx+dy5aoCJkXci0SesQBMifrth5wTKVAGLABVJJKkHSeU3/TC/ULkIDUBKh2nSOm9ibmwHK+DMioVNHjBjNk0voUttN/MD88sXLKoyjJxdoeZTgiZhVE1izySjBdLmTLATqsPxmNsMv4ijTqkD0LpX07BFhVUc/Kovtv74lk3FFUU1aa1J1OKhIepEnSPwhRPlUdicUcTpCrqFEMVBmWXzpYFgFFqidSD5TEgCcZKXZTjbss4wzljogL67CBcAyzc15STHLfFtDjajyq2tqlMp5R6RJ1QBFtMiPbrhGuYNVaUFguoIUMHy7jVa7C4I2Gr5wzZPDqA0giKuppsJjYAHqPpjpdGbdOkeOeqLViNCldKk76QCGnkDJg79cGav4Wk4ctUzFQklib0qZCrpAmzMB/tBte2K6WYUA1mg6RppKfzficj8UELAMCR74W8XTXUpMz63qMW0hWIOiNVxbUNxNhf3wchJYoZ8Fya1stVp1akq1RY8O2gFwCFYi481wPzHrOCePuwD0lqRTqVfLoPpWkPOxPX0qQbGO+BclUDmuKemn4S+VQQ8kMj7AWloG/LEaWVNRqlGmwPhUA+t7lmDanMbXbV9V5AYLtlcUZqtUNfUSoWnIUITHlvokAFi9iTbcttg/8AhRRFUqRqWklKejPdhtYQGmN/LyGCOK5Q1WWsCVo1QC6sNKo6QKiX/CRBA3IOD+Kqn8PRVSgqVdVc6jCksAieYWgQTuRcdZxdkOLzRRw/J1a6B6TIY8rkrfUAAd73Gk/OPYzuXoZnLTTLlWJ1MGEXIFxIMr0IMHlj2IccjXp8kszmS1Ngp80A9Znb+mL6fC1NF2Z91a5khJ2IAE7wSOeM5wao0knfUDtYgWP7YapxJqbqGbSHTmJSSSL89ovyxo4tYRgo1KjPHJEMyFkfT0b1f6WIie040zcP05TL15JDxRMgAAS2gmb8o/XAvE8gCIUDUh8yA+mTv0IvOHWWyz1aWcyhX0ZdKlCLgtRguP8AUQTbti3LBqvcyWXpDwapqOSVeGBGqCsQwPabfTGb4zQda5VQDqhl03kNcm9omcX5auwyxWSdRUteQYMj9v0wRxDM66JktqpEGFbTKPaRt6Xt21DDyNYsSV+IMkp4asu8kG3S4I/XfDOhxllF1AKwDYNAN/gdcIq+ZZSSNambSxPvMk4Z8NSqyNqRn1avwwTaR51vJNrzhZ2Q+pxmSzGmYpgFgYUwx3UDffnh3w3jOVqgKPK/T0N7Xs364zmVpq2oAkD0NTfcaokAjkSPgjviPFKICKIAgjtH/OD4Jc80bSllVJmk8E/iBNI/JWVb6DBQ4hWpCKo8Wnz8QSR7VELW91x8zXilSkAabMoa+k3XvAMx/nXDnIfbRnASpTJbqvP3BwSTNEa3O1qLJ4gDINwSRB9tiR7gYqpcDatRL1SUpkjSCCrOvM9lO3InccsNPs3lcs0VaoNWpOpRVJ0p0ASymOrAn2xb9seJ1aiHQVB6kwva/wDbGLTpuzZNeSikC0kfiGZ8MECnSQtUIsANkUdJIj2U4u+0lcLlKeXpsFYAKATBLMd/csf1wdwZEy+THgowDnU9VxpNUx6omQnJR0E85Kr7I5dMxnamZfzJlx5ZuPEaQO0gXjuD0xVVgLv3cLRd9saoy2WSimyIqgczH7k3wB9ocu9GllwGipTFPWxvDW1tHO5Nuwx37R1kfMZc1D5PGXV8GQPkwPnEf/8ARqpCuYsDz2+mH6glpL6ldYeLxCgBJRQatxEqq2t0JK4ScSY+FnzyV6YXpJ1yfb0/TGr4hQP8bQay0wh1MLSABCdgTB+MZTimXLNnUUGDQ8RQNvI0Tfs2+FHJ3/A1ylGKmaU/++f6CMB8YzOkE9B7/GGeao6GquSCKjK6xzGgSfab4zycUV20KhqOd+QUdzzPtzti0qjZndyEhrzZ5PLfYH25mYAG+H3A8pUzNRgqlUEEwJJMgwOf12GLOG/ZvVVNQhhTgnSoDsTEEDUQiT1MkXthjxHM1qS+EqDLZe8lyG1TuWbcm8AWURttiHJPCLrsnm80i6KToKlyII1KJIJl48++ymLm5xXnnqVK1MKYCwwJjyjmKaiAsC0i1yOeBGzpIDINS0idLMNIJIi45DeARyBxJ69V6ZFzWqwTpEaEuwBcxFgG0jlE74KQollivjjawgAXliylha5Nvjni6tkdca2CzEFjpgxa24Jtbe+OfZfJsKhcwsQFA80fimbeaFNu+LlzKaW8IEtqOqo4Es8C5AH4p35dMS9kyoVK3mKnU+qY1+QQDYaSZYfphtlm0JUd2tTo1DoTYM40BW7w02x2jSVqyklZ0ATHX25W6Yofh70RVLgL4jqTeQ0EaSG5gkLfse+OZnTsN+zSBDmHEKwQ6QPMJClzP82kAwdrYE4jUdRW/h2Uq4KuTsy7EE7LaDPvgzIK0U7xqaqSW5llKze5BksO30xn61LwYRnZ2UEBBYMJ59xeJg/TDFFvGUNODsCn8KSSXXTSqXMVRBEBvwfgEiTKnpg7iTeNACAxTutmZRpinK3IBA3AFy07CEGVzJRV8NWgEgD06OhGo+3Xlhx4gWmtUOBXJHmCjyKDJjWdIebdgD1kTJZFS+APL/aPM0FFMOSBsDS8TSPy6iOXTHsNHzJbzVHoMTcFqEGD2ANsew2uguXaMFlsmZqVWaAB5R+Y2Aj+XYTjnGXBZbhbAgn5kEAGZB/ycR4jV1owFvDI0jqo/wCfN9cTzOS8a2zgiPafN/fG3KZ58YbKcg6sVBJESiN0kekmbgcp641X2Zbwc5SeFGmoBWH50YaSyk8oMn25xjNVMpGoFglFVgbamIMyoMXLCJwflON0dK0q3iyDCuxVmUHc8iFkDnglktZVk8zlxlsxmMu5AC1TTBiYkkoRG1o7XwNRrgEXLJJVrfhax9iLGP7TjS8ZyVPMOlc6DrprLW1l08luhOkNfr3xkFqFSBEnme4s3x0wRdotStuKF5Jp19L3CtfmGG4I9wAcSo5hhp80TqaASLm0EchG2D8/liSGWSQDFh5gQT8MOnQ/GF+Y4eaYElW1agpHVdIiOW8jqDyxYWW8OzOk6pM3VusGLnuOv8uC84dVnMLsH5A/zAc9rdDiuhkTTVvGUhwzAJsWizav5VN+e1t8dpVAKbMF1NUcJpgnVpnVK9NoP9scCpuwDieXYEAgCAAIG46g7N74f/YbhqsxeVJEwD2j47/BxylTpqop1RoXTqCSWYHfyzYAqbqTN9pxzI1fCqzSVgpbyhgTA6k85E4mWVRpGrRt9B1RBk7AXJ9hirKmkHQZpGbTdFYhladi1MTfsfLzwCM+SoIbQbsCROoiRB2kG9u+NJ9jMqukNVINZwGbrMCI7QDjz/lVnomvnATxniC1kIYssiJIt2wDwbPUKNIZaiJLNJjzM7sLknqQB7ADpjbZvggqIQRpBHMTjF5+lT4dNXwzYQNIBjVYkC0Mep67i+KjNsy8Y0Ks9kWfOZfUr6Eqa2ttpGoSdrtAwd9sqfjKVVSzGIHUyI+O/Lng7gD1s1FRtVNGuqn1kdTyX2HTfGh/9EQberrzH74l+o1grxWzLcZJKaSQXA8+m6gnvzPQAd7YEyGXXwctWrmHSj4bqY+8B9Or4gkbz84q+2fB6gRmpO6sknTMBgOn9Ytgv7GcIZqFN67a2Kg35Tf698Lkqs6uBDxypUzNQU6Hk6uw0gDa07noB/bF32d+zPgN4ZKsTdmBN42Echjc1eBBwwiO42/5xl6VFMvWDDy+J5Tc+q4FupNp9sc/UbVAopM1WRygItykW7b4U8byfiKygAz+a/6Yd8IzyClJeAQDtNtzP8xnryxkuP8AG3qavAUKvNj6Z9+nYXOM4JtlMymVZUd6dVWqKjTqeysD6Ry1XAj2O8QWuRR6xJ1MoO52UACWjqxmL2seQOA8/mmdNFMl6hgMwAtJvbla8fJ3wy4FlzpdWKqiATB1TJuDeLkBj0AjnGPQ+yCPD80ipUk6SimQT6dZAjVzcDc9Sce4LTVVqLTJqGJ1xGkgLy5mJ+nviw5KmRIKjxHFR9YuFVTNjZjrYnl+HBWRzcArRABqTBmSXMm5tA2sIF+eBrBzFGW4eDWBqOVPlQBfzVCIA/0gCTHM8zhiiFEKmQGdhIYsykBYAmw62tfrjtHLmVamGOjzAwYY22MiCNIPmm2IZ4szIUQlRLHfykgc+s9cNZCSGOUzA1qGGq4VWBBgEGAe0qxuJBPLGZ4r95mHgE+F6QNmXfUo5iOUjY88Qz/EVof9IxrqASPNoYC1yQSPN9COmKMo5RAmqGYSrKfSARAHMjWur3juMNEsEZqS1DCoKim2tiALC4Ut1uI5X5Ya8JFUOpep5SDABhSSJFrAnbqe/Supl6SVXYU1aoq6iOQ2LaLQSOoHIgSIwTQyzV6ihz5l9AS6RuJAuOVxPKRaBMjRB1DirsDqqlSDENRSr/8AIkGO2PYp/wDRKwJ+6S5JvWC/pOPYz8UTk+cZDMW9rn2/z9MabJqGZgIDHzapjykDGUUKunSSxuGERH/2t/TDbK8TNIkpe3lnpsR9AD8Y9TPNNdDatOnVr86qQtgfaxso6nA2UywAUlYVSSQfxTzM7KOmK/HTRqJJIAcj5MGOSi1ut8VU+ILVK0zs1o+sE9sDM/czZZeimZy1QHUDQqLUVgSDpI0mIvAbSfnGLrcW1M4qABw0gwQN+nI/3xp/s3lSn/VbUvQHe9vpG2CONUsqzinXASR5ajeUP0huXyRiIumzb08Gcq5UikSWALbAXC81OrlczIxdVyY8NgD56h8wHlk21bbAkCY6DBma4OtEFaVUOnIEgkb8x6l+OuFmRIDgEX9Nzyn9v1E9MXdnTvgn9q2g0qsBy6DU+om6EKygcuRn+bC+pxMrq8Iquo3IsY6AnbmMOeIZbXSqUgPvKZaspAkNAHiBehKhWI56T3xT9neEK6a6hIYEhQPgk35X27YE0lkLSjkSLQYzpUgNB5kHqZO55T1B6Y1WTVVpU6RubsY80Ec4PsO0jvhdxig1MlWloIvBEz6Y5ne4FvKT79pPNHSToS2rudhAjne3L3OB5NIvkuz1USRqkyLFS/LcKd4newuMOM7mRTIKltJCE/gNwDynTf4M7dVuUzFOlopECPyvdiZOw3pkb6dxbY4I4hl6ZYMXNI6RqDKXBgWBcHUpFzJB3tiWjWzTcM49mkpuPvKiMBIqNqYAbWN9h15QcVcY4uuYCq91LqWDbkC8dhI+k4zGWytdVT7sVkEq7KygrBkMJN3Fjty2viXEkK+YqWRmJqCA73mdPmsvQTaTvGBqwSSyfTPs9xWm8dpEggwR7dun74fZritClSPKB1E3Me+/LHyDh+YokBqT1YBHkVQvwWbUBPbHTn1JICEsDu7ltPI+kAKe/OMR+GNmozmfVxq5FY536W3M9sS4JxtKdJEchXUKjrIJQgQRbnvbscZBc6zpqinTpkMNVNRrkmASbkDnJMe+LaudzCqCjBIsGRFWNvygX+tvfD+Gng7yNbxL7QNUdocqqgRYwLdOZmI/ryxk+I5jxCfukENJL1I256BOkg7CDvvi5lqVcsBVqaqtTUyAtqJSnbykwSSSTF7Ly5qsnw4LRNVqmlSLLEGra8X8oAETG4PPbkkUF1/tG6rSTRTYCwDICB8GdXvaT7YnU4mfDEhWUcjSpKt/ZO23t74Vs6sRp+8vdUOiOiC8mxmbRI3wdkKjgM7NSRFWGcIDpvAQCTLcgsj2POvFJaCz2S4sxI+7pqJBhgQwEgSNJEjYfEDfEuJ5xC6E66S3KeGRqIO+pD5dLXIAMwBgwosBtLqW2UhA1TudP4b9bkQBzwmr5DxJZHdFaWYVQrC0DVFotA+IwrsLDMrVqlQAyOIkKZpVDNxuGBjsSOeOUeMU0ZfPqCkgxYLMTImNQ7b9rDAtPhq89A0+WdWrTGwJiF+hjFigPpVm/iCwtpUIaS2v4jMSw9xJI5Ycgep8fpIVmS4EG95J1XBtpEnvjmbzjVnlURFjyqCbH8tjK7bnng7MU/BJKhdK2KiwNrAGd+Zme2A6S1TBqVWZfyIPDW4MgxcwL9f647eTuaLfCIT70BQYgONMkHbSxJgczykAXwH4qmppHmg3CqaSgmLTEuP9owXTyky7QgiFXsBFgPcgAD9ziylllWmbnVqIC2AAAENrvJJm18cJdlaqCqFC0xpE3FwpdVZi5JPpYnlzwFm8zUosyU25kwJBN7+YEG4g73nFmSyrrUk/jpwWmbFSAN73g4Nz+RL5UVFUNUpxTqrtII8r8rRzMEX7DE8hVMU0aRIlVRZ9WoFiTzJM/wBemPYKbhTWDV6SEDZagUfQKwnlM8sexX6nWjF1VFKFIHm9a/lI6HrttbEEAGki8nymIvte+PY9jXg84TwzJ1DUsoNwjAkXDkqP3+gxVlaYStCHZtJU8/nHsewdlUN8rnhTU6xAs0CTEj/g4vWstdUp1V0hmfSykyCNheQAwNzG/LHsexLCGyrMUlyyoV1sGYssELtYiORmbjfFB4srglqCwYhlYqUi9pmR2t749j2COVbNPFKQ8yvG9Xh1CW006q1DFpAGlhB99umLMw4p16lFTA9SCPwtBXtbaDyGPY9gr3GdWmZzOLUZyXNyDpkzAXc/O3t7YZcDzaB1LDV4updfMGAwKrMb3k36Rj2PYs0QHksqTV8Mi5knppHOZ1dLbz1w/rVVdF0XQDnOpTHqknzGBz745j2IkcnkzYzXhkDk2/PVtcgyNxtzjF2XpBxqHkg+ZV/LNyCTvM2xzHsUy1svWqRUgCJNxNiRAn3MgzivPZsrKqSdepgGMwJvPI8h9euPY9jlsXohwloAqMdT1NVjPpFokGxJHsAD1w8o5dcwniEEFCJlpDSjFSFFg1jeBzx3HsS9nLQJwuu7MhLMFRZ0gBfTJB1CWUXNl/rj1bOiujZqm7aqP/UWdPkJIDqQIHXTuCAQcex7HNcj8EclVWqSTuik81LaQ1iV2BjvvsMMRnACAUllQ6KTXRQ2xJHqJt072xzHsNZoiyjPcXDIrb1HbVFwRHlidiARGm4jpyrr8QaArCZ85I5LuvO95ke3vj2PY45AmWruCzgAhnJMEiDtcE3AJ2FueGXCcoWqUUOkj0iBpDXG9yRciI749j2CTFHK1Y6nBh1G++kgxEA35ixnbFQrtoUNBiBFxEH357W/THsewWLRFszpTTa/Pn1H079cEUc8wLFAA267z7kzz7dcex7CxD8pxNifO8yFUiD5TqU+xPL5wLkUgVVI8pLhgTIeDrE8x5kNscx7EkoGp5gxZjHIbR/hk/OOY9j2KLP/2Q=="/>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 name="Rectangle 7"/>
          <p:cNvSpPr/>
          <p:nvPr/>
        </p:nvSpPr>
        <p:spPr>
          <a:xfrm>
            <a:off x="3337711" y="2519909"/>
            <a:ext cx="6096000" cy="1200329"/>
          </a:xfrm>
          <a:prstGeom prst="rect">
            <a:avLst/>
          </a:prstGeom>
        </p:spPr>
        <p:txBody>
          <a:bodyPr>
            <a:spAutoFit/>
          </a:bodyPr>
          <a:lstStyle/>
          <a:p>
            <a:pPr algn="ctr" fontAlgn="base"/>
            <a:r>
              <a:rPr lang="en-US" sz="2400" dirty="0">
                <a:solidFill>
                  <a:srgbClr val="FFFF00"/>
                </a:solidFill>
              </a:rPr>
              <a:t>Why did Jeremiah refuse to be silent even though at one time he wanted to stop declaring the Lord’s message?</a:t>
            </a:r>
            <a:endParaRPr lang="en-US" sz="2400" b="0" i="0" dirty="0">
              <a:solidFill>
                <a:srgbClr val="FFFF00"/>
              </a:solidFill>
              <a:effectLst/>
            </a:endParaRPr>
          </a:p>
        </p:txBody>
      </p:sp>
      <p:sp>
        <p:nvSpPr>
          <p:cNvPr id="9" name="Rectangle 8"/>
          <p:cNvSpPr/>
          <p:nvPr/>
        </p:nvSpPr>
        <p:spPr>
          <a:xfrm>
            <a:off x="2255247" y="4104078"/>
            <a:ext cx="6096000" cy="2308324"/>
          </a:xfrm>
          <a:prstGeom prst="rect">
            <a:avLst/>
          </a:prstGeom>
        </p:spPr>
        <p:txBody>
          <a:bodyPr>
            <a:spAutoFit/>
          </a:bodyPr>
          <a:lstStyle/>
          <a:p>
            <a:r>
              <a:rPr lang="en-US" b="1" dirty="0">
                <a:solidFill>
                  <a:schemeClr val="bg1"/>
                </a:solidFill>
              </a:rPr>
              <a:t>“You must know that Lucifer will oppose you, and be prepared for his opposition.</a:t>
            </a:r>
            <a:r>
              <a:rPr lang="en-US" dirty="0">
                <a:solidFill>
                  <a:schemeClr val="bg1"/>
                </a:solidFill>
              </a:rPr>
              <a:t> </a:t>
            </a:r>
          </a:p>
          <a:p>
            <a:endParaRPr lang="en-US" dirty="0">
              <a:solidFill>
                <a:schemeClr val="bg1"/>
              </a:solidFill>
            </a:endParaRPr>
          </a:p>
          <a:p>
            <a:r>
              <a:rPr lang="en-US" dirty="0">
                <a:solidFill>
                  <a:schemeClr val="bg1"/>
                </a:solidFill>
              </a:rPr>
              <a:t>Do not be surprised. He wants you to fail. Discouragement is one of the devil’s tools. Have courage and go forward. Recognize that the gospel has been preached with some pain and sorrow from the very beginning of time. Do not expect that your experience will be otherwise.” (5)</a:t>
            </a:r>
          </a:p>
        </p:txBody>
      </p:sp>
      <p:pic>
        <p:nvPicPr>
          <p:cNvPr id="10" name="Picture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2568" y="4273337"/>
            <a:ext cx="1581150" cy="1905000"/>
          </a:xfrm>
          <a:prstGeom prst="rect">
            <a:avLst/>
          </a:prstGeom>
        </p:spPr>
      </p:pic>
      <p:grpSp>
        <p:nvGrpSpPr>
          <p:cNvPr id="11" name="Group 10"/>
          <p:cNvGrpSpPr/>
          <p:nvPr/>
        </p:nvGrpSpPr>
        <p:grpSpPr>
          <a:xfrm>
            <a:off x="8541189" y="3984446"/>
            <a:ext cx="3505068" cy="2501531"/>
            <a:chOff x="228600" y="381000"/>
            <a:chExt cx="3505068" cy="2501531"/>
          </a:xfrm>
        </p:grpSpPr>
        <p:grpSp>
          <p:nvGrpSpPr>
            <p:cNvPr id="12" name="Group 11"/>
            <p:cNvGrpSpPr/>
            <p:nvPr/>
          </p:nvGrpSpPr>
          <p:grpSpPr>
            <a:xfrm>
              <a:off x="228600" y="381000"/>
              <a:ext cx="3505068" cy="2501531"/>
              <a:chOff x="534986" y="381000"/>
              <a:chExt cx="2637111" cy="2501531"/>
            </a:xfrm>
          </p:grpSpPr>
          <p:sp>
            <p:nvSpPr>
              <p:cNvPr id="14" name="Rectangle 13"/>
              <p:cNvSpPr/>
              <p:nvPr/>
            </p:nvSpPr>
            <p:spPr>
              <a:xfrm>
                <a:off x="902971" y="980041"/>
                <a:ext cx="1811926" cy="1425710"/>
              </a:xfrm>
              <a:prstGeom prst="rect">
                <a:avLst/>
              </a:prstGeom>
              <a:solidFill>
                <a:srgbClr val="DDC27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5" name="Group 14"/>
              <p:cNvGrpSpPr/>
              <p:nvPr/>
            </p:nvGrpSpPr>
            <p:grpSpPr>
              <a:xfrm>
                <a:off x="534986" y="384805"/>
                <a:ext cx="457200" cy="2497726"/>
                <a:chOff x="533400" y="381000"/>
                <a:chExt cx="457200" cy="2497726"/>
              </a:xfrm>
            </p:grpSpPr>
            <p:sp>
              <p:nvSpPr>
                <p:cNvPr id="21" name="Oval 20"/>
                <p:cNvSpPr/>
                <p:nvPr/>
              </p:nvSpPr>
              <p:spPr>
                <a:xfrm rot="16200000">
                  <a:off x="469990" y="2452006"/>
                  <a:ext cx="586739" cy="266702"/>
                </a:xfrm>
                <a:prstGeom prst="ellipse">
                  <a:avLst/>
                </a:prstGeom>
                <a:solidFill>
                  <a:srgbClr val="9E7D2A"/>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Rounded Rectangle 21"/>
                <p:cNvSpPr/>
                <p:nvPr/>
              </p:nvSpPr>
              <p:spPr>
                <a:xfrm>
                  <a:off x="533400" y="956854"/>
                  <a:ext cx="457200" cy="1524000"/>
                </a:xfrm>
                <a:prstGeom prst="roundRect">
                  <a:avLst/>
                </a:prstGeom>
                <a:solidFill>
                  <a:srgbClr val="D2AF5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Oval 22"/>
                <p:cNvSpPr/>
                <p:nvPr/>
              </p:nvSpPr>
              <p:spPr>
                <a:xfrm>
                  <a:off x="533400" y="868679"/>
                  <a:ext cx="457200" cy="152400"/>
                </a:xfrm>
                <a:prstGeom prst="ellipse">
                  <a:avLst/>
                </a:prstGeom>
                <a:solidFill>
                  <a:srgbClr val="D2AF5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Oval 23"/>
                <p:cNvSpPr/>
                <p:nvPr/>
              </p:nvSpPr>
              <p:spPr>
                <a:xfrm rot="16200000">
                  <a:off x="468631" y="541019"/>
                  <a:ext cx="586739" cy="266702"/>
                </a:xfrm>
                <a:prstGeom prst="ellipse">
                  <a:avLst/>
                </a:prstGeom>
                <a:solidFill>
                  <a:srgbClr val="9E7D2A"/>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6" name="Group 15"/>
              <p:cNvGrpSpPr/>
              <p:nvPr/>
            </p:nvGrpSpPr>
            <p:grpSpPr>
              <a:xfrm>
                <a:off x="2714897" y="381000"/>
                <a:ext cx="457200" cy="2497726"/>
                <a:chOff x="2714897" y="457200"/>
                <a:chExt cx="457200" cy="2497726"/>
              </a:xfrm>
            </p:grpSpPr>
            <p:sp>
              <p:nvSpPr>
                <p:cNvPr id="17" name="Oval 16"/>
                <p:cNvSpPr/>
                <p:nvPr/>
              </p:nvSpPr>
              <p:spPr>
                <a:xfrm rot="16200000">
                  <a:off x="2642509" y="2528206"/>
                  <a:ext cx="586739" cy="266702"/>
                </a:xfrm>
                <a:prstGeom prst="ellipse">
                  <a:avLst/>
                </a:prstGeom>
                <a:solidFill>
                  <a:srgbClr val="9E7D2A"/>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ounded Rectangle 17"/>
                <p:cNvSpPr/>
                <p:nvPr/>
              </p:nvSpPr>
              <p:spPr>
                <a:xfrm>
                  <a:off x="2714897" y="1043940"/>
                  <a:ext cx="457200" cy="1524000"/>
                </a:xfrm>
                <a:prstGeom prst="roundRect">
                  <a:avLst/>
                </a:prstGeom>
                <a:solidFill>
                  <a:srgbClr val="D2AF5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Oval 18"/>
                <p:cNvSpPr/>
                <p:nvPr/>
              </p:nvSpPr>
              <p:spPr>
                <a:xfrm>
                  <a:off x="2714897" y="956854"/>
                  <a:ext cx="457200" cy="152400"/>
                </a:xfrm>
                <a:prstGeom prst="ellipse">
                  <a:avLst/>
                </a:prstGeom>
                <a:solidFill>
                  <a:srgbClr val="D2AF5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val 19"/>
                <p:cNvSpPr/>
                <p:nvPr/>
              </p:nvSpPr>
              <p:spPr>
                <a:xfrm rot="16200000">
                  <a:off x="2642508" y="617219"/>
                  <a:ext cx="586739" cy="266702"/>
                </a:xfrm>
                <a:prstGeom prst="ellipse">
                  <a:avLst/>
                </a:prstGeom>
                <a:solidFill>
                  <a:srgbClr val="9E7D2A"/>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13" name="Rectangle 12"/>
            <p:cNvSpPr/>
            <p:nvPr/>
          </p:nvSpPr>
          <p:spPr>
            <a:xfrm>
              <a:off x="842492" y="1172035"/>
              <a:ext cx="2293346" cy="1077218"/>
            </a:xfrm>
            <a:prstGeom prst="rect">
              <a:avLst/>
            </a:prstGeom>
          </p:spPr>
          <p:txBody>
            <a:bodyPr wrap="square">
              <a:spAutoFit/>
            </a:bodyPr>
            <a:lstStyle/>
            <a:p>
              <a:pPr algn="ctr"/>
              <a:r>
                <a:rPr lang="en-US" sz="1600" b="1" dirty="0"/>
                <a:t>As our testimonies of the gospel deepen, our desire to do the Lord’s will increases.</a:t>
              </a:r>
              <a:r>
                <a:rPr lang="en-US" sz="1600" dirty="0"/>
                <a:t> </a:t>
              </a:r>
              <a:endParaRPr lang="en-US" sz="1600" i="1" dirty="0"/>
            </a:p>
          </p:txBody>
        </p:sp>
      </p:grpSp>
      <p:pic>
        <p:nvPicPr>
          <p:cNvPr id="1026" name="Picture 2" descr="http://www.catholica.com.au/gc1/dg/images/JeremiahLament_250x326.jpg"/>
          <p:cNvPicPr>
            <a:picLocks noChangeAspect="1" noChangeArrowheads="1"/>
          </p:cNvPicPr>
          <p:nvPr/>
        </p:nvPicPr>
        <p:blipFill rotWithShape="1">
          <a:blip r:embed="rId4">
            <a:extLst>
              <a:ext uri="{28A0092B-C50C-407E-A947-70E740481C1C}">
                <a14:useLocalDpi xmlns:a14="http://schemas.microsoft.com/office/drawing/2010/main" val="0"/>
              </a:ext>
            </a:extLst>
          </a:blip>
          <a:srcRect l="18179" t="26277" r="30115" b="37569"/>
          <a:stretch/>
        </p:blipFill>
        <p:spPr bwMode="auto">
          <a:xfrm>
            <a:off x="8309932" y="724848"/>
            <a:ext cx="1991971" cy="1816207"/>
          </a:xfrm>
          <a:prstGeom prst="rect">
            <a:avLst/>
          </a:prstGeom>
          <a:noFill/>
          <a:extLst>
            <a:ext uri="{909E8E84-426E-40DD-AFC4-6F175D3DCCD1}">
              <a14:hiddenFill xmlns:a14="http://schemas.microsoft.com/office/drawing/2010/main">
                <a:solidFill>
                  <a:srgbClr val="FFFFFF"/>
                </a:solidFill>
              </a14:hiddenFill>
            </a:ext>
          </a:extLst>
        </p:spPr>
      </p:pic>
      <p:grpSp>
        <p:nvGrpSpPr>
          <p:cNvPr id="25" name="Group 24"/>
          <p:cNvGrpSpPr/>
          <p:nvPr/>
        </p:nvGrpSpPr>
        <p:grpSpPr>
          <a:xfrm>
            <a:off x="409244" y="883498"/>
            <a:ext cx="6768504" cy="1631216"/>
            <a:chOff x="409244" y="883498"/>
            <a:chExt cx="6768504" cy="1631216"/>
          </a:xfrm>
        </p:grpSpPr>
        <p:sp>
          <p:nvSpPr>
            <p:cNvPr id="2" name="Rectangle 1"/>
            <p:cNvSpPr/>
            <p:nvPr/>
          </p:nvSpPr>
          <p:spPr>
            <a:xfrm>
              <a:off x="409244" y="883498"/>
              <a:ext cx="6768504" cy="1631216"/>
            </a:xfrm>
            <a:prstGeom prst="rect">
              <a:avLst/>
            </a:prstGeom>
          </p:spPr>
          <p:txBody>
            <a:bodyPr wrap="square">
              <a:spAutoFit/>
            </a:bodyPr>
            <a:lstStyle/>
            <a:p>
              <a:r>
                <a:rPr lang="en-US" sz="2000" dirty="0">
                  <a:solidFill>
                    <a:schemeClr val="bg1"/>
                  </a:solidFill>
                </a:rPr>
                <a:t>“deceived” = “enticed” or “persuaded.” </a:t>
              </a:r>
            </a:p>
            <a:p>
              <a:endParaRPr lang="en-US" sz="2000" dirty="0">
                <a:solidFill>
                  <a:schemeClr val="bg1"/>
                </a:solidFill>
              </a:endParaRPr>
            </a:p>
            <a:p>
              <a:r>
                <a:rPr lang="en-US" sz="2000" dirty="0">
                  <a:solidFill>
                    <a:schemeClr val="bg1"/>
                  </a:solidFill>
                </a:rPr>
                <a:t>The power that persuaded the prophet to continue to preach God’s word at such great personal cost was “as a burning fire shut up in [his] bones”  </a:t>
              </a:r>
            </a:p>
          </p:txBody>
        </p:sp>
        <p:sp>
          <p:nvSpPr>
            <p:cNvPr id="26" name="Rectangle 25"/>
            <p:cNvSpPr/>
            <p:nvPr/>
          </p:nvSpPr>
          <p:spPr>
            <a:xfrm>
              <a:off x="2766318" y="2116279"/>
              <a:ext cx="442750" cy="369332"/>
            </a:xfrm>
            <a:prstGeom prst="rect">
              <a:avLst/>
            </a:prstGeom>
          </p:spPr>
          <p:txBody>
            <a:bodyPr wrap="none">
              <a:spAutoFit/>
            </a:bodyPr>
            <a:lstStyle/>
            <a:p>
              <a:r>
                <a:rPr lang="en-US" dirty="0">
                  <a:solidFill>
                    <a:schemeClr val="bg1"/>
                  </a:solidFill>
                  <a:latin typeface="Calibri" panose="020F0502020204030204" pitchFamily="34" charset="0"/>
                </a:rPr>
                <a:t>(4)</a:t>
              </a:r>
              <a:endParaRPr lang="en-US" dirty="0"/>
            </a:p>
          </p:txBody>
        </p:sp>
      </p:grpSp>
    </p:spTree>
    <p:extLst>
      <p:ext uri="{BB962C8B-B14F-4D97-AF65-F5344CB8AC3E}">
        <p14:creationId xmlns:p14="http://schemas.microsoft.com/office/powerpoint/2010/main" val="42155213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fade">
                                      <p:cBhvr>
                                        <p:cTn id="11" dur="500"/>
                                        <p:tgtEl>
                                          <p:spTgt spid="8"/>
                                        </p:tgtEl>
                                      </p:cBhvr>
                                    </p:animEffect>
                                  </p:childTnLst>
                                </p:cTn>
                              </p:par>
                              <p:par>
                                <p:cTn id="12" presetID="10" presetClass="entr" presetSubtype="0" fill="hold" nodeType="withEffect">
                                  <p:stCondLst>
                                    <p:cond delay="0"/>
                                  </p:stCondLst>
                                  <p:childTnLst>
                                    <p:set>
                                      <p:cBhvr>
                                        <p:cTn id="13" dur="1" fill="hold">
                                          <p:stCondLst>
                                            <p:cond delay="0"/>
                                          </p:stCondLst>
                                        </p:cTn>
                                        <p:tgtEl>
                                          <p:spTgt spid="1026"/>
                                        </p:tgtEl>
                                        <p:attrNameLst>
                                          <p:attrName>style.visibility</p:attrName>
                                        </p:attrNameLst>
                                      </p:cBhvr>
                                      <p:to>
                                        <p:strVal val="visible"/>
                                      </p:to>
                                    </p:set>
                                    <p:animEffect transition="in" filter="fade">
                                      <p:cBhvr>
                                        <p:cTn id="14" dur="500"/>
                                        <p:tgtEl>
                                          <p:spTgt spid="1026"/>
                                        </p:tgtEl>
                                      </p:cBhvr>
                                    </p:animEffec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9">
                                            <p:txEl>
                                              <p:pRg st="0" end="0"/>
                                            </p:txEl>
                                          </p:spTgt>
                                        </p:tgtEl>
                                        <p:attrNameLst>
                                          <p:attrName>style.visibility</p:attrName>
                                        </p:attrNameLst>
                                      </p:cBhvr>
                                      <p:to>
                                        <p:strVal val="visible"/>
                                      </p:to>
                                    </p:set>
                                  </p:childTnLst>
                                </p:cTn>
                              </p:par>
                              <p:par>
                                <p:cTn id="19" presetID="10" presetClass="entr" presetSubtype="0" fill="hold" nodeType="with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500"/>
                                        <p:tgtEl>
                                          <p:spTgt spid="10"/>
                                        </p:tgtEl>
                                      </p:cBhvr>
                                    </p:animEffec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nodeType="clickEffect">
                                  <p:stCondLst>
                                    <p:cond delay="0"/>
                                  </p:stCondLst>
                                  <p:childTnLst>
                                    <p:set>
                                      <p:cBhvr>
                                        <p:cTn id="25" dur="1" fill="hold">
                                          <p:stCondLst>
                                            <p:cond delay="0"/>
                                          </p:stCondLst>
                                        </p:cTn>
                                        <p:tgtEl>
                                          <p:spTgt spid="9">
                                            <p:txEl>
                                              <p:pRg st="2" end="2"/>
                                            </p:txEl>
                                          </p:spTgt>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ID="16" presetClass="entr" presetSubtype="37" fill="hold" nodeType="clickEffect">
                                  <p:stCondLst>
                                    <p:cond delay="0"/>
                                  </p:stCondLst>
                                  <p:childTnLst>
                                    <p:set>
                                      <p:cBhvr>
                                        <p:cTn id="29" dur="1" fill="hold">
                                          <p:stCondLst>
                                            <p:cond delay="0"/>
                                          </p:stCondLst>
                                        </p:cTn>
                                        <p:tgtEl>
                                          <p:spTgt spid="11"/>
                                        </p:tgtEl>
                                        <p:attrNameLst>
                                          <p:attrName>style.visibility</p:attrName>
                                        </p:attrNameLst>
                                      </p:cBhvr>
                                      <p:to>
                                        <p:strVal val="visible"/>
                                      </p:to>
                                    </p:set>
                                    <p:animEffect transition="in" filter="barn(outVertical)">
                                      <p:cBhvr>
                                        <p:cTn id="30"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688"/>
            <a:ext cx="12192000" cy="6855312"/>
          </a:xfrm>
          <a:prstGeom prst="rect">
            <a:avLst/>
          </a:prstGeom>
        </p:spPr>
      </p:pic>
      <p:sp>
        <p:nvSpPr>
          <p:cNvPr id="6" name="TextBox 5"/>
          <p:cNvSpPr txBox="1"/>
          <p:nvPr/>
        </p:nvSpPr>
        <p:spPr>
          <a:xfrm>
            <a:off x="0" y="89150"/>
            <a:ext cx="12192000" cy="707886"/>
          </a:xfrm>
          <a:prstGeom prst="rect">
            <a:avLst/>
          </a:prstGeom>
          <a:noFill/>
        </p:spPr>
        <p:txBody>
          <a:bodyPr wrap="square" rtlCol="0">
            <a:spAutoFit/>
          </a:bodyPr>
          <a:lstStyle/>
          <a:p>
            <a:pPr algn="ctr"/>
            <a:r>
              <a:rPr lang="en-US" sz="4000" dirty="0">
                <a:solidFill>
                  <a:schemeClr val="bg1"/>
                </a:solidFill>
              </a:rPr>
              <a:t>However…Jeremiah Continues to Preach</a:t>
            </a:r>
          </a:p>
        </p:txBody>
      </p:sp>
      <p:sp>
        <p:nvSpPr>
          <p:cNvPr id="7" name="TextBox 6"/>
          <p:cNvSpPr txBox="1"/>
          <p:nvPr/>
        </p:nvSpPr>
        <p:spPr>
          <a:xfrm>
            <a:off x="94306" y="6485977"/>
            <a:ext cx="3781007" cy="369332"/>
          </a:xfrm>
          <a:prstGeom prst="rect">
            <a:avLst/>
          </a:prstGeom>
          <a:noFill/>
        </p:spPr>
        <p:txBody>
          <a:bodyPr wrap="square" rtlCol="0">
            <a:spAutoFit/>
          </a:bodyPr>
          <a:lstStyle/>
          <a:p>
            <a:r>
              <a:rPr lang="en-US" dirty="0">
                <a:solidFill>
                  <a:schemeClr val="bg1"/>
                </a:solidFill>
              </a:rPr>
              <a:t>Jeremiah 21:4-14; 22:4-5</a:t>
            </a:r>
          </a:p>
        </p:txBody>
      </p:sp>
      <p:sp>
        <p:nvSpPr>
          <p:cNvPr id="3" name="AutoShape 4" descr="data:image/jpeg;base64,/9j/4AAQSkZJRgABAQAAAQABAAD/2wCEAAkGBxQTEhUUExQWFhUXGR4ZGRgYGR8YHRoiHSEdHxsgIRsfHCggHBonICAcIjEhJSkrLi4uGx8zODMsNygtLisBCgoKDg0OGxAQGywkICYsLCwsNCwsLCwsLCw0LDQsLCwsLCwsLCwsLC8sLCwsLCwsLCwsLCwsLCwsLCwsLCwsLP/AABEIALcBFAMBIgACEQEDEQH/xAAbAAACAwEBAQAAAAAAAAAAAAAEBQIDBgEAB//EAD8QAAIBAgQEBQEGBQMDBAMBAAECEQMhAAQSMQVBUWETIjJxgZEGI0JSocEUYrHR8HKC4TOS8RVTotIkY7IH/8QAGAEBAQEBAQAAAAAAAAAAAAAAAQIDAAT/xAApEQACAgICAQMCBwEAAAAAAAAAAQIRITFBURIDImFx8BMygZGhweGx/9oADAMBAAIRAxEAPwDC028UAtHlTUCBcXO3a2AKuRapU8SndWEMWtMj1fP9QeuGDfdsFFKVIMwSzTNrDlPLByMVjUNJO0ggH26HtjL6HjcnHQs4flXVStRAdLAqQdoFtuVrjp3GKKeaWhCb1AQX6dx7wScaNX6j6bYS/aXKkxVWDpHnIHL8J+NvaMCyzoz8nTFOZywDPTWSpGtDuOq/EagfY4qSiPCQSQWdzfsIx1WEUySfKzKesG9h8nBqeZAQJgMSxm9ws9J2+mLNnhFGXeKjVfTyS8wTeR7AfUjEuFVdL1CRKkMCO22w57W7YGCgWG/O/NrkAe0Ysp1NLPeTaD15nnuCR+uOeTg+jmNJCTzEHlOkBTHJY3PfAJy7U1XyEgEqZmLgSCeTftHTHaZFwTpsVk3tJAI67n6DBOZqK6KQ2p1mT6S+kACZ5i3xfBoVg4o002prIJYWEgsJ73i/zfBtKmjZJlkhvFE+WI0hjEjuV+mFGVeXpqRAjUecG7zfYRv83wbDECnYga2OnuZnofSPjA0OnQf9oiWUE3+7B6zpZfrM/EnFGfZjlxc6yskRHqCn5kRYdMGZuolSig5mmEYk7a7T1sU+pxBnWrUrKGtA0EjlIWJ2Fo+QfiUVPs5wev8Aw2SaoxbVmiaSRutNPW3WCZEdrYqyWcqAmmSGQK3lIlWmmSDG8TAtG8Y5m6viU6jDajoSkm0qQwg3iOZI3k47wzKuGplmUuA0wwJhgxUW3USTI5kAbYp1sHoZfx7U0LiQ1RiwFypAtcGYMAtYi8DAOaYmprEtJggubE3hpmxGx6H3wRnF06GbxSkCEAhZ6l4MmT6TjuaopT9QC+X70yXGwhF2ZmQRJsNRImxxCJ8XVlT5oUkZWYGgxDAGWKrI0sBzMkSOh3E49DK65ejT+7aHZwQNQsSWciyzeAQLgXtPeJhWoUqquCNRpsIgraLjaZiBtbEaJ1UxTuNVOCP5qJUGerR1n0/OHgbaO8PzHg02QOfO7DUDYnSNBINwJMnrPbEFzDu9V4A8CkdPlAKkiBIFp1NIP9sLDL+IwEXF9rkMFnv0ONHkcwHyrsKfnrtSpVG6FCfwxzlSb98DpGsQSggWjSQDTripMjYkKPgwY7DAOYhcui3lWAf3YBhHTYYYZ5g2swVVYTswGnQL9heP5LXJwBkMsaxelA1NUpvJ6SwYkDZVA+gvjkjBvNjJ/uKCNaWYRzMsx+ulAD74AzMqqq0Dwg0NFr6oPuPLPfBH2hzoWkGDDUDpUAwVm+o+48sWsTgAKKrIWaz0WVp2BQAGehsMcuzoKhhVzBSghA0tWzAqey0U8vxrdz/tGLeIoxr0yNqNODyBLbC/eT8HFeVYVBSSDFNVX6t5vqNQ/wBoxziDE5iNwrFie51MB3Av9B1wkyef3GdNtVHMSdNgoc3GiUqAn/T5wOthjPcRDVydAmmqhBcze4gbdWP68gNB9nzqoVaNTSWKDUpH5msJmAQuonoB2wIKQ0yJNNSqKmwdiRJci7LFzEDygdccmMHVi7i2WDMVEayAAP8ASF3/AFuYtg7gtM00ZQQzw5W0gFFJEqRuCLbfJMDmbqKlSoSt9RJN5aDpCgmwEC8Xv1xTkuJvqVtPmMnQBFiYULa4K47NDtAlAhMv4mrVUqMCd5mKk+7SRi0OUFKnHnDhY9WgkADVaNW03tJxVm881BUpKBqQAkkeklZgHrJN/wB8L8jpdwskqx3NjLW//oAfOKUbyO1ZTm6bMRpaAAF3ImNyepPXHseoVGCgQZ578rY7irY+TNHxqrUp1SEkTJMCSRIiOgMx1nAopLSpsKxZ6jEM6q0+GJsSTbVyj298aNKjHMsdPkAi+zTpiO1rnGSz5IzNQaw0khyIiCORFreW3YYiDvBgsqhrl80VgMZUzpcbGOvQ9sHZn0N7GeYI529rYSU8xblpcNq7xAn32Pt7YJ4XxRCxQyCDfVt/3bY5olwaeBTnaS06YO6HSyMBYqZsb2PIze2J1jNFQhNhJHOCxJt2MT7TgvQtVWoi0KtROhgjUPmTHSB1wvyNVldRBkAmIvY3Efp84rZtYB4slSO5MdSD/TBmYqGWGwhT1j+20QML8uJ1Da8jtM/sf0wwDKUlgZMTyMeaP0nFMpqmFVSf4cRvGk29o9sJ8qxJAmOcj2ufa1+sYdJUbwXv6QD0uAD9TeMLMgF1EIDDki+6r1+v104mOEzo6YcaaMzsoI1ALAAGmwBEdoPwcDJWKxFrEW5yII+cWZWkFXUAVbzAkNqFhDfG87++I5jLNICqWBUiVEieX7YSbXkH0Y8PUvmYDTtcSR9Jk/qBvinLZvQ4G9wCNpLRO4senxifDaZUPIOmAfMdOq5E7yLHF9PLjUNZupBBMLIEW80SZ2MYHgpyAqtceG0qbPpAP4okgn5Ow5AYZcKSaiO4Oo8rmIUyZFheADzk45XIUnQg1A+YE+I0j0xNtUG3sd8V0sy7VCCSTpaFmBYG8mwAJiewxIN+QZls3UpO1WGBMyjsKasZlZnkp83wOpxfWppo8Z4KaWuZZ3JPX0BR+cWv1iFNLSFBVVLXkbJ2ZiTaLW/FyGJU89NSdbM5Gkm4W0kwNo5dLRE3xNHO2XmoxOh1hDqVrBQJClYmJIO3ud8dytIAjxLlXAblGsBGPKxImf5sWZqiKihlBbmaYN5ELYkiBaYM7nfFj5Rd6jCW8hCmYIuATyMD9DhJk7A+HU6QDqBUYhgrAlR6S17DYHVfDDK1VpowVT6lUeYkEjWJj4Im036YX0M2hzFJYC065W9pJJC+YxyMYtTMEoCyqy62NwQy+SQZWIhiwvO53wTXZS/oszXECpYlaZWAEnzHS2wJLEbkiLbYYcFlDVqMiEQSCqhPKAQ0kXPmjncC2+EmbBNSADBF7DlM8o6EfPfGm4WywqAO3ijwgCPxFWqObW56bdMdLCGUMWZPOZ6oyMQwHmkQBMeaRty+tjgngzCojmfSrG/5St+W0jC2rTZKRIkzVBXqLElT0mbdQQeeGHDsmVoPUiBU8iDcwGUvbmQx0Rvvi2sEvCwX5Cg1El2IRkLAH1KStiI6RJ7Fbb4W0MwdTECFidTfiJ6/AmB0ww4xSAIVpLnWInVJHq7ElrHcSDyxVRoEaEswWCTy1QdZM7gCAPnrg+obyMvs/kdVHMBwQ1SmGv01RfnMNcjr3xFyP4ijSJhNSaYHrZnGpzz25cgo7YLq19OXzTAhfKgJjUSpfed7mwHv1x0ZdsxmMpWUeQUw7naHFgB1mVt2PTEvlhF8sS5ml4tZ9IYtJCiTpJMwADuYM2nbnjuW0JUZCddQjSzg2TT+FTz2gkd72xzP5xxqp5YMa1UkM0XCxdU/Ksbvzk7DfnC8rToU65c+JUp0tUA+RDZVEiNR1EbW3vi6wUnhHM9kfELEsACdzALAQIB2MRAmMBimqu1NVYNTcTqAJg7Hex2N8V8XrOy6T6zpaqAAI1elAAI7kDt0w1yc1GoqwIdKdOakTqH5X/mEgg89jaDjtIpKo2zleg7MXRvI8MsBfxAE773nHsOcnxWkF+9gT6ZXSSosCRaCSCdhj2IbfQeaWKAc/qZGKtpLwZI3HbkBjHFCpCixA2+n16fGNhXRgoXtEG2M/ncsyl6jbkwqzcDmf3xcEzP05HVreQJpk6jB6iDPwSSLdsez2TqU1UwwQm4FyeQ1Rt2H74L4dVVadMetwGAkWFi1/ptinhGp8zSZ6h+8ZQ17nUQoWxEgTPaDijRPPwQ1mk41zHhwSPkSD7/0xynUZKoYGDpZZ26zc8zf3xbxTLy7jdqVUqe41ET2JiSOxwHmgZK2MEgAi1jHvN/074KHTBnqwSQvrgkW3vP63xYaRNPYk6omecbz87d8QoUgzjWhAgGNyQRaJ6n9MMs1VKglNMKT1v6ZIERfl0AHTFHN5pExTKq2ssA4jTYRZR82B/TFPENFNKY02qAkENCiCQQbAlhuRtcYoU6mQTJLDvMxvz5G2GVWhrA8slNQZBBBFyCZmDzt3HKcBFJbBFqvPkKqYEkWuYNydhMD4745XrEUx5rzBN562jn33+uCMxTVaQ1QBfUEGo76tzZOe5OI0GDED/pjWBeLBgwmfcTOOs7ooyiMqOXlVjaxffe+w+l+uKChGx9UMrNzPKf1xdXoMlR0qj8QFiAO8H2vjlRpF5OmDblaSP8ATECOUd5xyZQwy2eDagx0wZD/AJSZKqwALFBvzIA57YrymXelqVzA0z6tYYHmsbg8zheEJ0sAVM+YXWbDY2j9vbB2Tr1CfDYAwbyLLtE8gZmetsDRzVIty1TWkkQAdUmCBP4bzJ2Fh+I9ME0coaa63J0i/UtzMyPiAOuLWzaoQDolAAhMlF3ghbTBO0xNxhe6639evdSZ8u0zcAqZ5fEYmgdv6BOZzdRwFSUI1kqkSQl4m0nSdVieeK+E50OwpkDV6tYEeJHpJiCHm3yfkbO/d0VemA7UyFLkREWmAbx6PNewtfHKVcu9LSfumnSiiBTa+pRESeYJvthpUX4pxwMuJZXzI49VMqRMAPLCI6OCAD7i9xi+uT49WmBCASZ2io5ZZM2EECeUdsMqNHUPDc2IBnrJlWB/w/TCqrUIRgCwqFlUsD+JUP8A8ha/84xPwZp4BaVSTpLEECIgeqxMzcyCRaeffGhWu1HMZWdqMVYBksarAKCOsMLHaLYUZnIq4p1UkHVSNRB0qeUP7WFhzntDHiLeLqrrDOGpr5rADyuvyZ0/7RgezRJiLjFBvErUm/DmGibAKQSBPQcvphnnaeiihDQKSIF6s5bUSeQ/E/sF6jFmcEvVJW4hjaSXEj5Oqw6D2xSHDCmpGpRqLoXnzX1HV+QHSOpFvZvBE6AK7z5mY6lQIC1luAd+1o7x0xXQVpCm3mGqdzGyC8BdyTzEfPc+zMdLEKATbYTuzeyiI7+2JtKp7ofVy1+WSORgYpaJdhmSrU6lLM+o+KiKGMkTrBNlEIANt5992vBK/wB/SIMUk1MVjlpK045evTI3wl4PlylDMKJ8wRlgb6XEqOkyFnfnG2L8tTcI1UgLYIQTf8x8uwIjeb2xLwxl8feAFq+urUSn5aakkmfNUBsstvpvOkQOszjuTqrTp1mUq7NpXQNgQS0SbGPKTG0bm8T/AIPUjwulSQSDYmYCgkXLc9ItbpfAvEH85FNbszxYSDIX23Bueow7OS4K8ul21jXrYELq03O7E+p7zbtvGGnD6bNWXzBUQQQZABiVQCOsDf8ADfAPBFCuzSDoRizm21onkJPuQvxi/wCzpdqwOk+GNbQTdmIBLaebEwL9QML5LtLLGHEOHpVclrlfKCX07dvefmcewNxSh41QncL5LmPTvF7iZvecexJkpNc/x/oLm0fQzs7GAeZvhHnkZGKtIOkGJuAevxBjuBjU1suWXRr06+ZjeYAv/TnhaOAl6zBySRGp5JLHnvJHyTyxUZVsYOK2K+EKSREeVgYJO7HSP0Iwwy7hc3l6YI+7qrqYHdpBJn8oEAexwZmPDoKQigFgEBJuQIDP7cgOeBvs/QXxMvU1SqM2swb6dT9LGCRfeBhvk2Wckc7mAK2ZMSrP5R/qLN/UEfOF+fJNSpFwQKkc4IE/OLcxXGmGnUx8RjPo1klPkLeP5sWZxYWmZ2SCRewJ/ry+cIN5GFPLkU5PqFNmsNoHXsSAPnFPDcsPAlmC31BjsF8piD8meuPUcwFZmLSKukGPwgG/tJHzi6hVGhcy4BVWPh0yTpZ9UID1C6dTdRE+rATFNrH6snWikzIqnXpFRRHmINyBzUT02tjvD6jrmaYq6RTZlUhYjzRMxN7yQT164GrZp1LMWl9WpwRuHB1FjzaZM9TyxElNaMROx3IBEgxEXEC9xA98AKKR7iLA6hop+UGF0C5JAG1r3Y+8YEo6SKoCgRpZR+EgXM8p/wCemGXEaGiq1Nio1a1ImDctpK9li07gHriNLKaCAulxMkg7RyK7gbiL35468HPCaCspS/isu1M3r09QjnCMAFM213gHoe2AHy5sQ1tZVQBvpgGTIgXubm+2LclWDs5BAaGIgTp8wJJ+pPYgYukV016IrCQRP/UU/iUiYeJkEX5c8F0LVFeUyCFgZDKE2m0bmTvMQR/UYpzjvAkXEyNttrdSNN7m3tgjhmWphncE2pkspiFLQACwtHpB7jAOZpOpBuqC87iSTNxI3nnzwrYtIsp0hGt/MynVp2BtAHv07nCvP1i2kWVQsKFEASx5e3Ob274ZrOioCJFmiJgr5iLdp+JxzP5bQgIKMpp6tUG7SetgYtAnblGKKUTiVvulzCl9IqKlbTuLEA9IaAY6g4JqcOIIrUani03YMrM0lagOoap3PK9zPthf9n8yYdCZpVAEqKT6FOolr2AUgGf3w3yHEMtlHdNJOq1RFl1YAT+MKCLyrC1+YOB4OUXwHs8ouryAh6ZPJTJKXsQBBHaO+K+JU5ZahYqNZDqPTq3JJkaZ0jkZ+MHZikTRLow0swZWO/mAKqw66jIPY8jZfSrKwqK0hHQgcypE+GY7ECR0xk3yQsOuyPC8wzs8gKXohFvYFXGnfl6h0IxLMkTXXYM5ZRF5QKAIO1zqHtIwNwitJVCsgR5QJ1AsdQ99LGO+GA4e7opqsq1NJuSAVAZkBgAktpCmf5ow1kryrZzi+rU6qp1iHImQWaWUTzsZ9l74rzdZZFJbui+epy1FQYE7ALBn36YM4nXQVomo7MVssKt0QyWMmNBmw5xbFGeZpBy6p94SDpHn1i7AsZIWBqkD0jtgS4M/hC1OFvVHiMAlKLNUOmYsAAYmQBfuTF7FVRSZzqLVTEqqgogjyiWjUxkwABvMY8cslarRmp4kEl6puzBSDIuYmDpEzDCYNsWVs74YquiqXgEhTOmxFOmvMgAyWG8ttiymWPlzRp1mNgTSiktmADgXJNi0x/c4szglFpuv4S7gdXuF+EFMf7jhfwXKioXRpAqlCwaBCoAahPaFnlgivmwTVqsdIJ8QsBqAuoSRaYAFucDEvZm1mixc6tTN6T/06QUKQPSQAsxs0xJ7AQcLqnC4SrVBiIpByYEv56hURJeJjoD7YacA4Mazt4AOnRckczpuSTyUtgLi2cp1C4pEqgCquo2lSod+cs0TIgbdLqeTTbBHMUa7IAdTpTUAXAUF29wYU9sW/Z4MlOrUqHzadCDmOZg+8fQ469FVy9DXshaoY3ZmMgxuRpt9fbE2zn3CM4gswOkyBBMC3IQAI6Sd8L0RJ3hdi7M8TanoVAhGmTMbkmfjHMW5GqSshtMkkxABM3InHcNhcVhnM8NehnsqklhyFrfthq2bU0fVNWQNrleRJ68vgYW8VQpTdLKAEBJ6Nz+mPcVy58LLZcatRQ1WUCT5z93Pson/AHY5KzlG6FfGzLIQwMdIaOu3Pti/7MVQmqow1FZZV2DGNK+8apjtjh+z9UAnQzW9Mqu1xz/84t4ajacw9QH7qlCgrpGpzo/QM36YptUbwrSYFlKUlqjd57kTEb9vYTiGaqAqgB9JIv8A197+1zip6wUkrBAttIbrI5n9bdsX5tV/h6bKApZiNIkxYEmd9yLciIwi8k6VAsUCw2sEi9lN5LHkALk9AcG8SYOKWjV4aKUVQNwTPiRsNRE/ScVZKm+kNp9cgLeG1C94sGjqN7c4HfMMXE7fiEwTJ5fhkQO1sHIIYZEsztpBYOLnTZSFgXnaQB8nBbZSmzJo8zgEaBBFxJBYjYENBAtYcsJ1qlWAAkq2sHssNPWYHL9cTp5yKpdTpkmAscwJufjBQNcjHj1b/wDIrEBQAwsBBOsKTLXjflG2K6aCmrCYYQzNfmwCi3vP/g4uolWfXUgqEWo5IvqHkVY2mVCzbCvNZwlnZTLMwYdCJ2AiTG89B3wJYSCk3oa5apFJnddZZtCqRJggklWF4gc5ja+2K62TQqQjik8SBVAEt0FYQs7dNh8B5XPtpBZiSDA5QoBUAGN7kfJ578yNNlkhSWIGm0wYIJ80SINl2m/LDRp49B5zDCVqALUeJDAguFuCYPUm4sYBGOLQCAhWOXb0qHcAPPRtmUjmQR+uB8plqgUoDqQj0vDKPg7D2jBlKm6jQWlPykB172af1k98T41ojwlwdpK1Ko2pLtINoDBgL7RIveIIYjlgTilRTrpCRDRp9UAEC2xuL7WuL83Ao+Tw5YoSDpJ8o6QDdfYEbYrrZBDcr5vcmY25wThT7NVBiOllxSVUIjXepNyBr0oTyA1X2jbti7JZ0wKOYpCsJ0kemookgNTb8LBrQZUiARGzCpw1WRlJYhgAdRmI0xB3ER33OAhkXSuahhtURfbqYO+3XmcOwcWh/kMuJNJT41MLTZDMBjSdlk/lYWBHUc8JKlQiqCQIJuORE2O3ZgR2GCsjWalQZfDbVLRpEwrw0W3AZY6+Y4XrWLU0VlYMAA0qdj8bAgfr1xFPJlOOqQyr5ys7GHGhIIRVCqQ/lRhHcjnsD0x3hFAlM1TUFnFJQATBtVpM5mOkWPIHvgHIZlir01BOgqYG7IDt8eYgd8MuClGreEh81dKq1DOrVqpuVAH5QUG41EmemB4RyWVgsyVSKhEzcByREEUwU76YC2G5AwKDMKqaUKwzO3mcX8rAbSZYgD0iLy0xTUa1b1ADSoXuyLPsfNimkQC0sSQxcgQQSwhVt+VZBHYxhD8rYRnK9NZ0uQWAUAIS2kW2EBS256SAMLDmtJC0wSymSZliQL3sFA2ntbBNOnoYVHGozrKKdTC9gYsCJFuRN4jCirkGVm11NVJzLPtIFzq/K+wK8v1wxSZyjyzTZbNCnk8xXcAOzJRCKfUzAlwCLWW7EfmjF1DJl6LPTUGo9WnQpg3vKu5A5wDT7XGBuOUR/B0KS2GrWwH84Jiw5LoHycan7LUFFIV3vTo03e3/ALtV2WBz1CklED+ZlxCrZyXutBPGQMhlTlkZS5UPXcmJuqqvbUzTHNUfYHHzXI0WQMahgPfVEmIuexgfGNT9p6tRpUyaxqKxErqcIPwyYPmJuB+GIxmSjMWNQEbLpIjf+u39cUtHOXQw4y9QiktJILCdrLqmDPUiw/4xDPUFgJAbw9KAGSXMNcabk+QmP5r4szmYmqWuVSJ6EqLR/lyexwG9fTAHpJgyJJOxpnqJF437YUiIqv8Av7nqlZUhXrqpAsEJ0x2IYAiZvz6nHsPeHcOokMahTXqMmpEtESfaZAi1sew2V50K61eg+hJJAXRVDWsh8pk8okT2wZVz4NWpVgCQPNzCgWAPJQBjOZMjxKkTJptdojaR+v8ATDCvI1gCSaIEDaQOXeD+mOpEyWkcX7UqGIIcztZQcXZviQq5WoQCJqKkzNlHiH+mEJyDEnUBTESdQGrlyEtGGWUrU1yyEanSnVYM/oBLAQAJJHWT3xziuDVenGOUZ4ALfcDf+84ehQ1BdCzBLjk9gLDlEjvY2xXxLOmfLl0pAH/qKCzGL2c2Ej+uJpmWFJawmRXZBNxp0Boi8kEzO98WL7R3h2qo5VmJGgnT8eWALC07Yq4nTJ0qJMICYtqG6xeTzJwbQpBHpZhOTDUvMHn/AHxLimVCqXYqoKrpVfUCBJhdlpi31sMTyTGVsAyWW1p/NSt0Gh7KfYGR7EDlj3jhKWoqNZJ0joCAPqLxyHwIGynESlS4BFTyOs+pT1beef8A5xTmcq3iadWoRY9t9twd1jtiqNBrXqnwlQmSxLNAJgeYqL8j5m9zgXh/Dmdy8kAbGImLCPpgvI0PxG4tbvsPp9cPqL6lkbfXA3QxRRleGqoFhO2wPt2t+s4IFG3t0tginTJP74JSisAGx/riGy6F3gkCdrQf8/bHbf8AODwvLv8A574regDuLjBYgqkcvj4/znjrHnHv/nXHDQAMDnt0P9sdCn/j/nAUmVq+IU9U+WPnY9uonqMWVB2+MRFPVBm09/2vhQs8tYU4aqtTTbxNKsrLPMaxoYD+W+1hhrk+HCvbL1g7xq0HymOQknTI9+eFtPMI4CGmxuApZ2aCbEkBpEXMr6jvywLxmskhErE1UazAKpk/zKFKkAXAmSASZjGjoxTdjCvlqlNoZSrDqLj5+ThVlqPh5mhVUwFbsI3E/qJ9sav7N/amnmAuWz48xAVMzsZ5Cp/9u943wN9rPs8+XMMLG4YbH2xHwymzJJxI6K7NYsy3mfSok95j9cS3RSCSCrsIEm4IB/rHYHCTiMg6BtJt7/4MH0MyVqnUYVKZC9BICj+je9+uKcTzyW7CMpSZm0U01sBDXtBH3hJIgiOu8YqmKi0KYDl9IIgkEbKZJk2iG+k4qz+taAFEPpqMVYgXbpqi97+UcsN+BZRzmaNVwQKCHVIvFMEr+30xLwrKUcWyfHyWqUyhJFSu6CLeSkKa6Ym4mTPOfbGo4qPAp0ciAYRfHrkc6h9KT1B0/GjvgX7AZFavg1jJpUS9QavxOWCpPuwDR/LiDVSweo5l6zki/JNOo32mo4EdF7YyeMAl2Zfjn31UKZBpiAZkeaTc/m8wMdjOLmzjP5XUsqwEJs3lHqLfimSbyOWBs5QZSJgLU+8B92Yb8iQCOwK98a+p9m0ogGo2mm1UhQbvVckgKo2CLdi3K2841boPFtGeymUqVUdqZskCTCIukSfM1tUAncknYdLfs3kkqE1awKZZJ1X8z1SBpVeZqRqYsLKCSYtinjC1Avh0ah+7ZitMnSJ3lR6STYwb7xzw7fIGulEgGjRTSkKAoIeHbTI8tR7lrWtyAxyZKxlff+CfiubdqrEooFtOlJXSBA0x+HkOcC95x7FWf4zVqOfDdsvTTyJSplgEUbTcEvzJNyScexVMpLr+impTWQWkVWJDQLMNpPJSLx7nBPiBaxUwsgXO20D3nqMeqHUFP/7AP12wZm4cEVFLKkwVgOkXlfzCd05iYjAYqSk8mIGYNx0ME99jB3AthvwvKaqeapwS6UvFXT6JQgkwdyaeqPY4o49lFQhhGh76rxPSOsnbF/2TzGjN0C7EKSEPlILK4ZJP/dz7dcW9HpTBFqBqABEFSYgkTG/1HLtyx7OVF/hKAJIDPUqW5XCx7kCx/wDOKa6qK1SmYQaioAEBCpgEX6i/WTiOerx4SmDFJe8Fpbba8jCFUT4TUKVILQYECbNEED3vb5wbxamxWVkho0mdvUNO+x1C2M/TN4P159saPIZV9JqVSyrpmOZUmT7A/X2wPs7x91izIZBnI8omTc7AC841WR4etIQo835juf7DA+UJMeUgNcAdOWHuWy5Lw/M7d+WJcjRIF8ILyBJM7R/gxfQy7MbKThpRphAwgX3tf69McoVo5kdgcRZQOtBknniNViDzwXXM88RNMEeqI7TgGwGq/PE2/MMWVKPMSfbHCBFpxxxSo+mKSDf9cWPVG0HEPE7744SuqN74pQkTBIP0xaq6yFXcmBfriD0tMXkNqEjbyEAn6zjmyoonRrOG1BmgCAgGqTzmbbRFxz7HC7h3APHzlcNKqF8RCO9re23+04OVZtiFCqaVenWtYFCo/EpuYHIjkBM3nrik3REo8i7inAMxRcmmfFXtv8rt7RjR5H7UrUH8K5drRBEhTYAoxMwDyIHONowxznGaCaWZ0GoSJIE+2MvxTN+I6tll8IWZwdJV2DAzY7RcxuLnBb5LgrtJWZzioIqkAxe/+fTBFPLK6UnEl6lRUInmvlI7Alge3xjnF5aprOmCd1BAPKb7CL4ZcL4cx8NT6Qq5gGNySQLb6iskdguNLwYNU6OhKlapCj7ugChFMECQbkbCPwiTtc7mS+F1Hf8AiGOkhaehVkGS7KAJ3IgmThrlPswrqWGXrNGymoIPOdMBRO/zhtwDhgcGmEegWdUMkGBOpyIEQAIOM5PAJ2co0Xy+Uo0UJZqq18x7wvhUFtyBdG92Bwp435K7KvopIKYPUoSWP/eGbvONPSz4q1xVEL6vCB6sypSnsNKP/twhzvCvELGiJ8RmVAeciKY6gaQCeXmOISyHqZi/kVcDyiV6fhVncrS8OurDZZE1KZPSNom9sPuJ5gV6wzHmYU5SjTEQCwhbTuoFVyfbA/EsstKnT8IllUQtVdm8MANUvv6WA6ADfFnH8i6UQ9FBTpii9Yi5eTpDDV180dSDFubyVeHRlaStXzGkiSSAJFnk6RboWvPYnDziPFQtA6V1ojKrBWOohSV1gkQys49MRpZQcJOEZFqVF3/GyslJmMRI89Yk8lBCL3ZumCsvmiDQp0lVhpNNmEiIAEKOd/MT7YeccGen9/oRbMKpOqkKjG5NRmSoJAs4VY1D+2OYU56itN9IJn8UkzPeJvEX549jSjKkFcEBYODcKwIPWP3tg3N5+mFYg6jLKVW5m/4d4sPriVTKJRXXTkAm4nrYRhRUYUlJUQahJJIj9cQpXkypN2S+ztUu7U3AIZT5WtDBfL82j2wJxA6QK9NUenqgysNSa3laPS1rMLGMBZniTpVV1/DpPcwZ/rOG/EKvh13q0oKVhFSmbq4YAwR0NiDyInGp6It3nkA+1WUHivVpnUrPBIM3dQ/LsSPdThRXV6jEkQTA6bAAfoBjUVMutBZCsaNaIJ3BBsLCJExPMGcLs3lAHeIAnyxeO19+k88KZpZZwXhi6kdpJY2EWkTNvph3xfMk+GnpvfmT8dJ/bC/hzqsEyIMdpP8ATB7ZgOwJCsB6ZE+++BigwZi5nfSoFo3MC2HVKvMYTZbPo1Sn41FXCwvrZBAJIG5AHwIvjV5Z8i4hi+WYcydSGbjzea3cEYzargvYvqJqFjt2wKKoJIIg/wCfrjQVeGMAGQrUQ7MjBwf7YW5ugymRbqCP3wbOA2IETti0sNJi36nEHc7EwcVvW0i8fGOGrLEkg4hIIjBPD6AGX8eqSBUJ8NRbyj8XcG8dh3xPheW1ZLM5hlE6ylIHoqgmD1LMR204HIpRE9Qj+HrVxcI3hoPzNEn4Ege5PTDTj/DxSTL0Vux0h367GoZ5Wn6YsoZVU4XRsKpWp40AwGbVqYdwD5f9uOfarMVBSVYBqVSJCmYZo8s/MThoE7ar5KOMVVrtlhSWEeqEW0eVTDR2sfocAViKdUUmOpUcn4qsR+/6YYvlDSrZSnq8tClc/mYAgiP5mafrhJn6rBc1W5U6iaeZJWSbdPTgopM5RaR7Eg/BjEM4QBPO+9+8dvb2wRlaV6o/LVcexhW/c/XHM9TlTI2BjlyOFbFsx+dy5aoCJkXci0SesQBMifrth5wTKVAGLABVJJKkHSeU3/TC/ULkIDUBKh2nSOm9ibmwHK+DMioVNHjBjNk0voUttN/MD88sXLKoyjJxdoeZTgiZhVE1izySjBdLmTLATqsPxmNsMv4ijTqkD0LpX07BFhVUc/Kovtv74lk3FFUU1aa1J1OKhIepEnSPwhRPlUdicUcTpCrqFEMVBmWXzpYFgFFqidSD5TEgCcZKXZTjbss4wzljogL67CBcAyzc15STHLfFtDjajyq2tqlMp5R6RJ1QBFtMiPbrhGuYNVaUFguoIUMHy7jVa7C4I2Gr5wzZPDqA0giKuppsJjYAHqPpjpdGbdOkeOeqLViNCldKk76QCGnkDJg79cGav4Wk4ctUzFQklib0qZCrpAmzMB/tBte2K6WYUA1mg6RppKfzficj8UELAMCR74W8XTXUpMz63qMW0hWIOiNVxbUNxNhf3wchJYoZ8Fya1stVp1akq1RY8O2gFwCFYi481wPzHrOCePuwD0lqRTqVfLoPpWkPOxPX0qQbGO+BclUDmuKemn4S+VQQ8kMj7AWloG/LEaWVNRqlGmwPhUA+t7lmDanMbXbV9V5AYLtlcUZqtUNfUSoWnIUITHlvokAFi9iTbcttg/8AhRRFUqRqWklKejPdhtYQGmN/LyGCOK5Q1WWsCVo1QC6sNKo6QKiX/CRBA3IOD+Kqn8PRVSgqVdVc6jCksAieYWgQTuRcdZxdkOLzRRw/J1a6B6TIY8rkrfUAAd73Gk/OPYzuXoZnLTTLlWJ1MGEXIFxIMr0IMHlj2IccjXp8kszmS1Ngp80A9Znb+mL6fC1NF2Z91a5khJ2IAE7wSOeM5wao0knfUDtYgWP7YapxJqbqGbSHTmJSSSL89ovyxo4tYRgo1KjPHJEMyFkfT0b1f6WIie040zcP05TL15JDxRMgAAS2gmb8o/XAvE8gCIUDUh8yA+mTv0IvOHWWyz1aWcyhX0ZdKlCLgtRguP8AUQTbti3LBqvcyWXpDwapqOSVeGBGqCsQwPabfTGb4zQda5VQDqhl03kNcm9omcX5auwyxWSdRUteQYMj9v0wRxDM66JktqpEGFbTKPaRt6Xt21DDyNYsSV+IMkp4asu8kG3S4I/XfDOhxllF1AKwDYNAN/gdcIq+ZZSSNambSxPvMk4Z8NSqyNqRn1avwwTaR51vJNrzhZ2Q+pxmSzGmYpgFgYUwx3UDffnh3w3jOVqgKPK/T0N7Xs364zmVpq2oAkD0NTfcaokAjkSPgjviPFKICKIAgjtH/OD4Jc80bSllVJmk8E/iBNI/JWVb6DBQ4hWpCKo8Wnz8QSR7VELW91x8zXilSkAabMoa+k3XvAMx/nXDnIfbRnASpTJbqvP3BwSTNEa3O1qLJ4gDINwSRB9tiR7gYqpcDatRL1SUpkjSCCrOvM9lO3InccsNPs3lcs0VaoNWpOpRVJ0p0ASymOrAn2xb9seJ1aiHQVB6kwva/wDbGLTpuzZNeSikC0kfiGZ8MECnSQtUIsANkUdJIj2U4u+0lcLlKeXpsFYAKATBLMd/csf1wdwZEy+THgowDnU9VxpNUx6omQnJR0E85Kr7I5dMxnamZfzJlx5ZuPEaQO0gXjuD0xVVgLv3cLRd9saoy2WSimyIqgczH7k3wB9ocu9GllwGipTFPWxvDW1tHO5Nuwx37R1kfMZc1D5PGXV8GQPkwPnEf/8ARqpCuYsDz2+mH6glpL6ldYeLxCgBJRQatxEqq2t0JK4ScSY+FnzyV6YXpJ1yfb0/TGr4hQP8bQay0wh1MLSABCdgTB+MZTimXLNnUUGDQ8RQNvI0Tfs2+FHJ3/A1ylGKmaU/++f6CMB8YzOkE9B7/GGeao6GquSCKjK6xzGgSfab4zycUV20KhqOd+QUdzzPtzti0qjZndyEhrzZ5PLfYH25mYAG+H3A8pUzNRgqlUEEwJJMgwOf12GLOG/ZvVVNQhhTgnSoDsTEEDUQiT1MkXthjxHM1qS+EqDLZe8lyG1TuWbcm8AWURttiHJPCLrsnm80i6KToKlyII1KJIJl48++ymLm5xXnnqVK1MKYCwwJjyjmKaiAsC0i1yOeBGzpIDINS0idLMNIJIi45DeARyBxJ69V6ZFzWqwTpEaEuwBcxFgG0jlE74KQollivjjawgAXliylha5Nvjni6tkdca2CzEFjpgxa24Jtbe+OfZfJsKhcwsQFA80fimbeaFNu+LlzKaW8IEtqOqo4Es8C5AH4p35dMS9kyoVK3mKnU+qY1+QQDYaSZYfphtlm0JUd2tTo1DoTYM40BW7w02x2jSVqyklZ0ATHX25W6Yofh70RVLgL4jqTeQ0EaSG5gkLfse+OZnTsN+zSBDmHEKwQ6QPMJClzP82kAwdrYE4jUdRW/h2Uq4KuTsy7EE7LaDPvgzIK0U7xqaqSW5llKze5BksO30xn61LwYRnZ2UEBBYMJ59xeJg/TDFFvGUNODsCn8KSSXXTSqXMVRBEBvwfgEiTKnpg7iTeNACAxTutmZRpinK3IBA3AFy07CEGVzJRV8NWgEgD06OhGo+3Xlhx4gWmtUOBXJHmCjyKDJjWdIebdgD1kTJZFS+APL/aPM0FFMOSBsDS8TSPy6iOXTHsNHzJbzVHoMTcFqEGD2ANsew2uguXaMFlsmZqVWaAB5R+Y2Aj+XYTjnGXBZbhbAgn5kEAGZB/ycR4jV1owFvDI0jqo/wCfN9cTzOS8a2zgiPafN/fG3KZ58YbKcg6sVBJESiN0kekmbgcp641X2Zbwc5SeFGmoBWH50YaSyk8oMn25xjNVMpGoFglFVgbamIMyoMXLCJwflON0dK0q3iyDCuxVmUHc8iFkDnglktZVk8zlxlsxmMu5AC1TTBiYkkoRG1o7XwNRrgEXLJJVrfhax9iLGP7TjS8ZyVPMOlc6DrprLW1l08luhOkNfr3xkFqFSBEnme4s3x0wRdotStuKF5Jp19L3CtfmGG4I9wAcSo5hhp80TqaASLm0EchG2D8/liSGWSQDFh5gQT8MOnQ/GF+Y4eaYElW1agpHVdIiOW8jqDyxYWW8OzOk6pM3VusGLnuOv8uC84dVnMLsH5A/zAc9rdDiuhkTTVvGUhwzAJsWizav5VN+e1t8dpVAKbMF1NUcJpgnVpnVK9NoP9scCpuwDieXYEAgCAAIG46g7N74f/YbhqsxeVJEwD2j47/BxylTpqop1RoXTqCSWYHfyzYAqbqTN9pxzI1fCqzSVgpbyhgTA6k85E4mWVRpGrRt9B1RBk7AXJ9hirKmkHQZpGbTdFYhladi1MTfsfLzwCM+SoIbQbsCROoiRB2kG9u+NJ9jMqukNVINZwGbrMCI7QDjz/lVnomvnATxniC1kIYssiJIt2wDwbPUKNIZaiJLNJjzM7sLknqQB7ADpjbZvggqIQRpBHMTjF5+lT4dNXwzYQNIBjVYkC0Mep67i+KjNsy8Y0Ks9kWfOZfUr6Eqa2ttpGoSdrtAwd9sqfjKVVSzGIHUyI+O/Lng7gD1s1FRtVNGuqn1kdTyX2HTfGh/9EQberrzH74l+o1grxWzLcZJKaSQXA8+m6gnvzPQAd7YEyGXXwctWrmHSj4bqY+8B9Or4gkbz84q+2fB6gRmpO6sknTMBgOn9Ytgv7GcIZqFN67a2Kg35Tf698Lkqs6uBDxypUzNQU6Hk6uw0gDa07noB/bF32d+zPgN4ZKsTdmBN42Echjc1eBBwwiO42/5xl6VFMvWDDy+J5Tc+q4FupNp9sc/UbVAopM1WRygItykW7b4U8byfiKygAz+a/6Yd8IzyClJeAQDtNtzP8xnryxkuP8AG3qavAUKvNj6Z9+nYXOM4JtlMymVZUd6dVWqKjTqeysD6Ry1XAj2O8QWuRR6xJ1MoO52UACWjqxmL2seQOA8/mmdNFMl6hgMwAtJvbla8fJ3wy4FlzpdWKqiATB1TJuDeLkBj0AjnGPQ+yCPD80ipUk6SimQT6dZAjVzcDc9Sce4LTVVqLTJqGJ1xGkgLy5mJ+nviw5KmRIKjxHFR9YuFVTNjZjrYnl+HBWRzcArRABqTBmSXMm5tA2sIF+eBrBzFGW4eDWBqOVPlQBfzVCIA/0gCTHM8zhiiFEKmQGdhIYsykBYAmw62tfrjtHLmVamGOjzAwYY22MiCNIPmm2IZ4szIUQlRLHfykgc+s9cNZCSGOUzA1qGGq4VWBBgEGAe0qxuJBPLGZ4r95mHgE+F6QNmXfUo5iOUjY88Qz/EVof9IxrqASPNoYC1yQSPN9COmKMo5RAmqGYSrKfSARAHMjWur3juMNEsEZqS1DCoKim2tiALC4Ut1uI5X5Ya8JFUOpep5SDABhSSJFrAnbqe/Supl6SVXYU1aoq6iOQ2LaLQSOoHIgSIwTQyzV6ihz5l9AS6RuJAuOVxPKRaBMjRB1DirsDqqlSDENRSr/8AIkGO2PYp/wDRKwJ+6S5JvWC/pOPYz8UTk+cZDMW9rn2/z9MabJqGZgIDHzapjykDGUUKunSSxuGERH/2t/TDbK8TNIkpe3lnpsR9AD8Y9TPNNdDatOnVr86qQtgfaxso6nA2UywAUlYVSSQfxTzM7KOmK/HTRqJJIAcj5MGOSi1ut8VU+ILVK0zs1o+sE9sDM/czZZeimZy1QHUDQqLUVgSDpI0mIvAbSfnGLrcW1M4qABw0gwQN+nI/3xp/s3lSn/VbUvQHe9vpG2CONUsqzinXASR5ajeUP0huXyRiIumzb08Gcq5UikSWALbAXC81OrlczIxdVyY8NgD56h8wHlk21bbAkCY6DBma4OtEFaVUOnIEgkb8x6l+OuFmRIDgEX9Nzyn9v1E9MXdnTvgn9q2g0qsBy6DU+om6EKygcuRn+bC+pxMrq8Iquo3IsY6AnbmMOeIZbXSqUgPvKZaspAkNAHiBehKhWI56T3xT9neEK6a6hIYEhQPgk35X27YE0lkLSjkSLQYzpUgNB5kHqZO55T1B6Y1WTVVpU6RubsY80Ec4PsO0jvhdxig1MlWloIvBEz6Y5ne4FvKT79pPNHSToS2rudhAjne3L3OB5NIvkuz1USRqkyLFS/LcKd4newuMOM7mRTIKltJCE/gNwDynTf4M7dVuUzFOlopECPyvdiZOw3pkb6dxbY4I4hl6ZYMXNI6RqDKXBgWBcHUpFzJB3tiWjWzTcM49mkpuPvKiMBIqNqYAbWN9h15QcVcY4uuYCq91LqWDbkC8dhI+k4zGWytdVT7sVkEq7KygrBkMJN3Fjty2viXEkK+YqWRmJqCA73mdPmsvQTaTvGBqwSSyfTPs9xWm8dpEggwR7dun74fZritClSPKB1E3Me+/LHyDh+YokBqT1YBHkVQvwWbUBPbHTn1JICEsDu7ltPI+kAKe/OMR+GNmozmfVxq5FY536W3M9sS4JxtKdJEchXUKjrIJQgQRbnvbscZBc6zpqinTpkMNVNRrkmASbkDnJMe+LaudzCqCjBIsGRFWNvygX+tvfD+Gng7yNbxL7QNUdocqqgRYwLdOZmI/ryxk+I5jxCfukENJL1I256BOkg7CDvvi5lqVcsBVqaqtTUyAtqJSnbykwSSSTF7Ly5qsnw4LRNVqmlSLLEGra8X8oAETG4PPbkkUF1/tG6rSTRTYCwDICB8GdXvaT7YnU4mfDEhWUcjSpKt/ZO23t74Vs6sRp+8vdUOiOiC8mxmbRI3wdkKjgM7NSRFWGcIDpvAQCTLcgsj2POvFJaCz2S4sxI+7pqJBhgQwEgSNJEjYfEDfEuJ5xC6E66S3KeGRqIO+pD5dLXIAMwBgwosBtLqW2UhA1TudP4b9bkQBzwmr5DxJZHdFaWYVQrC0DVFotA+IwrsLDMrVqlQAyOIkKZpVDNxuGBjsSOeOUeMU0ZfPqCkgxYLMTImNQ7b9rDAtPhq89A0+WdWrTGwJiF+hjFigPpVm/iCwtpUIaS2v4jMSw9xJI5Ycgep8fpIVmS4EG95J1XBtpEnvjmbzjVnlURFjyqCbH8tjK7bnng7MU/BJKhdK2KiwNrAGd+Zme2A6S1TBqVWZfyIPDW4MgxcwL9f647eTuaLfCIT70BQYgONMkHbSxJgczykAXwH4qmppHmg3CqaSgmLTEuP9owXTyky7QgiFXsBFgPcgAD9ziylllWmbnVqIC2AAAENrvJJm18cJdlaqCqFC0xpE3FwpdVZi5JPpYnlzwFm8zUosyU25kwJBN7+YEG4g73nFmSyrrUk/jpwWmbFSAN73g4Nz+RL5UVFUNUpxTqrtII8r8rRzMEX7DE8hVMU0aRIlVRZ9WoFiTzJM/wBemPYKbhTWDV6SEDZagUfQKwnlM8sexX6nWjF1VFKFIHm9a/lI6HrttbEEAGki8nymIvte+PY9jXg84TwzJ1DUsoNwjAkXDkqP3+gxVlaYStCHZtJU8/nHsewdlUN8rnhTU6xAs0CTEj/g4vWstdUp1V0hmfSykyCNheQAwNzG/LHsexLCGyrMUlyyoV1sGYssELtYiORmbjfFB4srglqCwYhlYqUi9pmR2t749j2COVbNPFKQ8yvG9Xh1CW006q1DFpAGlhB99umLMw4p16lFTA9SCPwtBXtbaDyGPY9gr3GdWmZzOLUZyXNyDpkzAXc/O3t7YZcDzaB1LDV4updfMGAwKrMb3k36Rj2PYs0QHksqTV8Mi5knppHOZ1dLbz1w/rVVdF0XQDnOpTHqknzGBz745j2IkcnkzYzXhkDk2/PVtcgyNxtzjF2XpBxqHkg+ZV/LNyCTvM2xzHsUy1svWqRUgCJNxNiRAn3MgzivPZsrKqSdepgGMwJvPI8h9euPY9jlsXohwloAqMdT1NVjPpFokGxJHsAD1w8o5dcwniEEFCJlpDSjFSFFg1jeBzx3HsS9nLQJwuu7MhLMFRZ0gBfTJB1CWUXNl/rj1bOiujZqm7aqP/UWdPkJIDqQIHXTuCAQcex7HNcj8EclVWqSTuik81LaQ1iV2BjvvsMMRnACAUllQ6KTXRQ2xJHqJt072xzHsNZoiyjPcXDIrb1HbVFwRHlidiARGm4jpyrr8QaArCZ85I5LuvO95ke3vj2PY45AmWruCzgAhnJMEiDtcE3AJ2FueGXCcoWqUUOkj0iBpDXG9yRciI749j2CTFHK1Y6nBh1G++kgxEA35ixnbFQrtoUNBiBFxEH357W/THsewWLRFszpTTa/Pn1H079cEUc8wLFAA267z7kzz7dcex7CxD8pxNifO8yFUiD5TqU+xPL5wLkUgVVI8pLhgTIeDrE8x5kNscx7EkoGp5gxZjHIbR/hk/OOY9j2KLP/2Q=="/>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 name="Rectangle 1"/>
          <p:cNvSpPr/>
          <p:nvPr/>
        </p:nvSpPr>
        <p:spPr>
          <a:xfrm>
            <a:off x="228175" y="1953979"/>
            <a:ext cx="6768504" cy="4093428"/>
          </a:xfrm>
          <a:prstGeom prst="rect">
            <a:avLst/>
          </a:prstGeom>
        </p:spPr>
        <p:txBody>
          <a:bodyPr wrap="square">
            <a:spAutoFit/>
          </a:bodyPr>
          <a:lstStyle/>
          <a:p>
            <a:pPr marL="457200" indent="-457200">
              <a:buAutoNum type="arabicParenBoth"/>
            </a:pPr>
            <a:r>
              <a:rPr lang="en-US" sz="2000" dirty="0">
                <a:solidFill>
                  <a:schemeClr val="bg1"/>
                </a:solidFill>
              </a:rPr>
              <a:t>The answer to the king’s hope that the Lord would intervene to save Jerusalem from the Chaldeans was clear: there was no hope. </a:t>
            </a:r>
          </a:p>
          <a:p>
            <a:pPr marL="457200" indent="-457200">
              <a:buAutoNum type="arabicParenBoth"/>
            </a:pPr>
            <a:endParaRPr lang="en-US" sz="2000" dirty="0">
              <a:solidFill>
                <a:schemeClr val="bg1"/>
              </a:solidFill>
            </a:endParaRPr>
          </a:p>
          <a:p>
            <a:pPr marL="457200" indent="-457200">
              <a:buAutoNum type="arabicParenBoth"/>
            </a:pPr>
            <a:r>
              <a:rPr lang="en-US" sz="2000" dirty="0">
                <a:solidFill>
                  <a:schemeClr val="bg1"/>
                </a:solidFill>
              </a:rPr>
              <a:t>Counsel on how the people and the royal family could preserve their lives by surrendering to the Chaldeans rather than fighting them. </a:t>
            </a:r>
          </a:p>
          <a:p>
            <a:pPr marL="457200" indent="-457200">
              <a:buAutoNum type="arabicParenBoth"/>
            </a:pPr>
            <a:endParaRPr lang="en-US" sz="2000" dirty="0">
              <a:solidFill>
                <a:schemeClr val="bg1"/>
              </a:solidFill>
            </a:endParaRPr>
          </a:p>
          <a:p>
            <a:pPr marL="457200" indent="-457200">
              <a:buAutoNum type="arabicParenBoth"/>
            </a:pPr>
            <a:r>
              <a:rPr lang="en-US" sz="2000" dirty="0">
                <a:solidFill>
                  <a:schemeClr val="bg1"/>
                </a:solidFill>
              </a:rPr>
              <a:t>A prophecy concerning the house of David, to which Jeremiah gave an alternative: If the king and his people would turn back to righteousness, the throne of David would be preserved, but if not, it would “become a desolation”.</a:t>
            </a:r>
          </a:p>
        </p:txBody>
      </p:sp>
      <p:sp>
        <p:nvSpPr>
          <p:cNvPr id="25" name="Rectangle 24"/>
          <p:cNvSpPr/>
          <p:nvPr/>
        </p:nvSpPr>
        <p:spPr>
          <a:xfrm>
            <a:off x="2824681" y="797036"/>
            <a:ext cx="7229051" cy="646331"/>
          </a:xfrm>
          <a:prstGeom prst="rect">
            <a:avLst/>
          </a:prstGeom>
        </p:spPr>
        <p:txBody>
          <a:bodyPr wrap="square">
            <a:spAutoFit/>
          </a:bodyPr>
          <a:lstStyle/>
          <a:p>
            <a:r>
              <a:rPr lang="en-US" dirty="0">
                <a:solidFill>
                  <a:schemeClr val="bg1"/>
                </a:solidFill>
              </a:rPr>
              <a:t>King Zedekiah sent </a:t>
            </a:r>
            <a:r>
              <a:rPr lang="en-US" dirty="0" err="1">
                <a:solidFill>
                  <a:schemeClr val="bg1"/>
                </a:solidFill>
              </a:rPr>
              <a:t>Pashur</a:t>
            </a:r>
            <a:r>
              <a:rPr lang="en-US" dirty="0">
                <a:solidFill>
                  <a:schemeClr val="bg1"/>
                </a:solidFill>
              </a:rPr>
              <a:t> to inquire of the Lord through Jeremiah concerning Jerusalem. Jeremiah’s response had three parts: </a:t>
            </a:r>
          </a:p>
        </p:txBody>
      </p:sp>
      <p:sp>
        <p:nvSpPr>
          <p:cNvPr id="27" name="Rectangle 26"/>
          <p:cNvSpPr/>
          <p:nvPr/>
        </p:nvSpPr>
        <p:spPr>
          <a:xfrm>
            <a:off x="11575340" y="6403993"/>
            <a:ext cx="442750" cy="369332"/>
          </a:xfrm>
          <a:prstGeom prst="rect">
            <a:avLst/>
          </a:prstGeom>
        </p:spPr>
        <p:txBody>
          <a:bodyPr wrap="none">
            <a:spAutoFit/>
          </a:bodyPr>
          <a:lstStyle/>
          <a:p>
            <a:r>
              <a:rPr lang="en-US" dirty="0">
                <a:solidFill>
                  <a:schemeClr val="bg1"/>
                </a:solidFill>
                <a:latin typeface="Calibri" panose="020F0502020204030204" pitchFamily="34" charset="0"/>
              </a:rPr>
              <a:t>(4)</a:t>
            </a:r>
            <a:endParaRPr lang="en-US" dirty="0"/>
          </a:p>
        </p:txBody>
      </p:sp>
      <p:sp>
        <p:nvSpPr>
          <p:cNvPr id="26" name="Rectangle 25"/>
          <p:cNvSpPr/>
          <p:nvPr/>
        </p:nvSpPr>
        <p:spPr>
          <a:xfrm>
            <a:off x="6926090" y="5326775"/>
            <a:ext cx="4967146" cy="1077218"/>
          </a:xfrm>
          <a:prstGeom prst="rect">
            <a:avLst/>
          </a:prstGeom>
        </p:spPr>
        <p:txBody>
          <a:bodyPr wrap="square">
            <a:spAutoFit/>
          </a:bodyPr>
          <a:lstStyle/>
          <a:p>
            <a:r>
              <a:rPr lang="en-US" sz="1600" dirty="0">
                <a:solidFill>
                  <a:schemeClr val="bg1"/>
                </a:solidFill>
                <a:latin typeface="Calibri" panose="020F0502020204030204" pitchFamily="34" charset="0"/>
              </a:rPr>
              <a:t>Gilead symbolized the richest soil Israel knew, and Lebanon the highest mountain and the finest trees. But the Lord sent His destroyers, and the finest lands were desolated.</a:t>
            </a:r>
            <a:endParaRPr lang="en-US" sz="1600" dirty="0">
              <a:solidFill>
                <a:schemeClr val="bg1"/>
              </a:solidFill>
            </a:endParaRPr>
          </a:p>
        </p:txBody>
      </p:sp>
      <p:pic>
        <p:nvPicPr>
          <p:cNvPr id="2050" name="Picture 2" descr="https://s-media-cache-ak0.pinimg.com/736x/97/73/d8/9773d8977202af4eac3f978d455e0ea8.jpg"/>
          <p:cNvPicPr>
            <a:picLocks noChangeAspect="1" noChangeArrowheads="1"/>
          </p:cNvPicPr>
          <p:nvPr/>
        </p:nvPicPr>
        <p:blipFill rotWithShape="1">
          <a:blip r:embed="rId3">
            <a:extLst>
              <a:ext uri="{28A0092B-C50C-407E-A947-70E740481C1C}">
                <a14:useLocalDpi xmlns:a14="http://schemas.microsoft.com/office/drawing/2010/main" val="0"/>
              </a:ext>
            </a:extLst>
          </a:blip>
          <a:srcRect r="1000" b="6327"/>
          <a:stretch/>
        </p:blipFill>
        <p:spPr bwMode="auto">
          <a:xfrm>
            <a:off x="8746415" y="3300598"/>
            <a:ext cx="2828925" cy="2007521"/>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https://upload.wikimedia.org/wikipedia/commons/thumb/1/14/Zedekiah.jpg/220px-Zedekiah.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1912" y="419779"/>
            <a:ext cx="1476726" cy="1436452"/>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http://wp.patheos.com.s3.amazonaws.com/blogs/filmchat/files/2013/12/david-251x300.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224854" y="1566477"/>
            <a:ext cx="1450881" cy="17341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299922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4" end="4"/>
                                            </p:txEl>
                                          </p:spTgt>
                                        </p:tgtEl>
                                        <p:attrNameLst>
                                          <p:attrName>style.visibility</p:attrName>
                                        </p:attrNameLst>
                                      </p:cBhvr>
                                      <p:to>
                                        <p:strVal val="visible"/>
                                      </p:to>
                                    </p:set>
                                  </p:childTnLst>
                                </p:cTn>
                              </p:par>
                              <p:par>
                                <p:cTn id="15" presetID="10" presetClass="entr" presetSubtype="0" fill="hold" nodeType="withEffect">
                                  <p:stCondLst>
                                    <p:cond delay="0"/>
                                  </p:stCondLst>
                                  <p:childTnLst>
                                    <p:set>
                                      <p:cBhvr>
                                        <p:cTn id="16" dur="1" fill="hold">
                                          <p:stCondLst>
                                            <p:cond delay="0"/>
                                          </p:stCondLst>
                                        </p:cTn>
                                        <p:tgtEl>
                                          <p:spTgt spid="2056"/>
                                        </p:tgtEl>
                                        <p:attrNameLst>
                                          <p:attrName>style.visibility</p:attrName>
                                        </p:attrNameLst>
                                      </p:cBhvr>
                                      <p:to>
                                        <p:strVal val="visible"/>
                                      </p:to>
                                    </p:set>
                                    <p:animEffect transition="in" filter="fade">
                                      <p:cBhvr>
                                        <p:cTn id="17" dur="500"/>
                                        <p:tgtEl>
                                          <p:spTgt spid="2056"/>
                                        </p:tgtEl>
                                      </p:cBhvr>
                                    </p:animEffec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nodeType="clickEffect">
                                  <p:stCondLst>
                                    <p:cond delay="0"/>
                                  </p:stCondLst>
                                  <p:childTnLst>
                                    <p:set>
                                      <p:cBhvr>
                                        <p:cTn id="21" dur="1" fill="hold">
                                          <p:stCondLst>
                                            <p:cond delay="0"/>
                                          </p:stCondLst>
                                        </p:cTn>
                                        <p:tgtEl>
                                          <p:spTgt spid="2050"/>
                                        </p:tgtEl>
                                        <p:attrNameLst>
                                          <p:attrName>style.visibility</p:attrName>
                                        </p:attrNameLst>
                                      </p:cBhvr>
                                      <p:to>
                                        <p:strVal val="visible"/>
                                      </p:to>
                                    </p:set>
                                  </p:childTnLst>
                                </p:cTn>
                              </p:par>
                              <p:par>
                                <p:cTn id="22" presetID="1" presetClass="entr" presetSubtype="0" fill="hold" grpId="0" nodeType="withEffect">
                                  <p:stCondLst>
                                    <p:cond delay="0"/>
                                  </p:stCondLst>
                                  <p:childTnLst>
                                    <p:set>
                                      <p:cBhvr>
                                        <p:cTn id="23" dur="1" fill="hold">
                                          <p:stCondLst>
                                            <p:cond delay="0"/>
                                          </p:stCondLst>
                                        </p:cTn>
                                        <p:tgtEl>
                                          <p:spTgt spid="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688"/>
            <a:ext cx="12192000" cy="6944377"/>
          </a:xfrm>
          <a:prstGeom prst="rect">
            <a:avLst/>
          </a:prstGeom>
        </p:spPr>
      </p:pic>
      <p:sp>
        <p:nvSpPr>
          <p:cNvPr id="6" name="TextBox 5"/>
          <p:cNvSpPr txBox="1"/>
          <p:nvPr/>
        </p:nvSpPr>
        <p:spPr>
          <a:xfrm>
            <a:off x="0" y="89150"/>
            <a:ext cx="12192000" cy="707886"/>
          </a:xfrm>
          <a:prstGeom prst="rect">
            <a:avLst/>
          </a:prstGeom>
          <a:noFill/>
        </p:spPr>
        <p:txBody>
          <a:bodyPr wrap="square" rtlCol="0">
            <a:spAutoFit/>
          </a:bodyPr>
          <a:lstStyle/>
          <a:p>
            <a:pPr algn="ctr"/>
            <a:r>
              <a:rPr lang="en-US" sz="4000" dirty="0">
                <a:solidFill>
                  <a:schemeClr val="bg1"/>
                </a:solidFill>
              </a:rPr>
              <a:t>Weep Not</a:t>
            </a:r>
          </a:p>
        </p:txBody>
      </p:sp>
      <p:sp>
        <p:nvSpPr>
          <p:cNvPr id="7" name="TextBox 6"/>
          <p:cNvSpPr txBox="1"/>
          <p:nvPr/>
        </p:nvSpPr>
        <p:spPr>
          <a:xfrm>
            <a:off x="94306" y="6485977"/>
            <a:ext cx="3781007" cy="369332"/>
          </a:xfrm>
          <a:prstGeom prst="rect">
            <a:avLst/>
          </a:prstGeom>
          <a:noFill/>
        </p:spPr>
        <p:txBody>
          <a:bodyPr wrap="square" rtlCol="0">
            <a:spAutoFit/>
          </a:bodyPr>
          <a:lstStyle/>
          <a:p>
            <a:r>
              <a:rPr lang="en-US" dirty="0">
                <a:solidFill>
                  <a:schemeClr val="bg1"/>
                </a:solidFill>
              </a:rPr>
              <a:t>Jeremiah 22:10-12</a:t>
            </a:r>
          </a:p>
        </p:txBody>
      </p:sp>
      <p:sp>
        <p:nvSpPr>
          <p:cNvPr id="3" name="AutoShape 4" descr="data:image/jpeg;base64,/9j/4AAQSkZJRgABAQAAAQABAAD/2wCEAAkGBxQTEhUUExQWFhUXGR4ZGRgYGR8YHRoiHSEdHxsgIRsfHCggHBonICAcIjEhJSkrLi4uGx8zODMsNygtLisBCgoKDg0OGxAQGywkICYsLCwsNCwsLCwsLCw0LDQsLCwsLCwsLCwsLC8sLCwsLCwsLCwsLCwsLCwsLCwsLCwsLP/AABEIALcBFAMBIgACEQEDEQH/xAAbAAACAwEBAQAAAAAAAAAAAAAEBQIDBgEAB//EAD8QAAIBAgQEBQEGBQMDBAMBAAECEQMhAAQSMQVBUWETIjJxgZEGI0JSocEUYrHR8HKC4TOS8RVTotIkY7IH/8QAGAEBAQEBAQAAAAAAAAAAAAAAAQIDAAT/xAApEQACAgICAQMCBwEAAAAAAAAAAQIRITFBURIDImFx8BMygZGhweGx/9oADAMBAAIRAxEAPwDC028UAtHlTUCBcXO3a2AKuRapU8SndWEMWtMj1fP9QeuGDfdsFFKVIMwSzTNrDlPLByMVjUNJO0ggH26HtjL6HjcnHQs4flXVStRAdLAqQdoFtuVrjp3GKKeaWhCb1AQX6dx7wScaNX6j6bYS/aXKkxVWDpHnIHL8J+NvaMCyzoz8nTFOZywDPTWSpGtDuOq/EagfY4qSiPCQSQWdzfsIx1WEUySfKzKesG9h8nBqeZAQJgMSxm9ws9J2+mLNnhFGXeKjVfTyS8wTeR7AfUjEuFVdL1CRKkMCO22w57W7YGCgWG/O/NrkAe0Ysp1NLPeTaD15nnuCR+uOeTg+jmNJCTzEHlOkBTHJY3PfAJy7U1XyEgEqZmLgSCeTftHTHaZFwTpsVk3tJAI67n6DBOZqK6KQ2p1mT6S+kACZ5i3xfBoVg4o002prIJYWEgsJ73i/zfBtKmjZJlkhvFE+WI0hjEjuV+mFGVeXpqRAjUecG7zfYRv83wbDECnYga2OnuZnofSPjA0OnQf9oiWUE3+7B6zpZfrM/EnFGfZjlxc6yskRHqCn5kRYdMGZuolSig5mmEYk7a7T1sU+pxBnWrUrKGtA0EjlIWJ2Fo+QfiUVPs5wev8Aw2SaoxbVmiaSRutNPW3WCZEdrYqyWcqAmmSGQK3lIlWmmSDG8TAtG8Y5m6viU6jDajoSkm0qQwg3iOZI3k47wzKuGplmUuA0wwJhgxUW3USTI5kAbYp1sHoZfx7U0LiQ1RiwFypAtcGYMAtYi8DAOaYmprEtJggubE3hpmxGx6H3wRnF06GbxSkCEAhZ6l4MmT6TjuaopT9QC+X70yXGwhF2ZmQRJsNRImxxCJ8XVlT5oUkZWYGgxDAGWKrI0sBzMkSOh3E49DK65ejT+7aHZwQNQsSWciyzeAQLgXtPeJhWoUqquCNRpsIgraLjaZiBtbEaJ1UxTuNVOCP5qJUGerR1n0/OHgbaO8PzHg02QOfO7DUDYnSNBINwJMnrPbEFzDu9V4A8CkdPlAKkiBIFp1NIP9sLDL+IwEXF9rkMFnv0ONHkcwHyrsKfnrtSpVG6FCfwxzlSb98DpGsQSggWjSQDTripMjYkKPgwY7DAOYhcui3lWAf3YBhHTYYYZ5g2swVVYTswGnQL9heP5LXJwBkMsaxelA1NUpvJ6SwYkDZVA+gvjkjBvNjJ/uKCNaWYRzMsx+ulAD74AzMqqq0Dwg0NFr6oPuPLPfBH2hzoWkGDDUDpUAwVm+o+48sWsTgAKKrIWaz0WVp2BQAGehsMcuzoKhhVzBSghA0tWzAqey0U8vxrdz/tGLeIoxr0yNqNODyBLbC/eT8HFeVYVBSSDFNVX6t5vqNQ/wBoxziDE5iNwrFie51MB3Av9B1wkyef3GdNtVHMSdNgoc3GiUqAn/T5wOthjPcRDVydAmmqhBcze4gbdWP68gNB9nzqoVaNTSWKDUpH5msJmAQuonoB2wIKQ0yJNNSqKmwdiRJci7LFzEDygdccmMHVi7i2WDMVEayAAP8ASF3/AFuYtg7gtM00ZQQzw5W0gFFJEqRuCLbfJMDmbqKlSoSt9RJN5aDpCgmwEC8Xv1xTkuJvqVtPmMnQBFiYULa4K47NDtAlAhMv4mrVUqMCd5mKk+7SRi0OUFKnHnDhY9WgkADVaNW03tJxVm881BUpKBqQAkkeklZgHrJN/wB8L8jpdwskqx3NjLW//oAfOKUbyO1ZTm6bMRpaAAF3ImNyepPXHseoVGCgQZ578rY7irY+TNHxqrUp1SEkTJMCSRIiOgMx1nAopLSpsKxZ6jEM6q0+GJsSTbVyj298aNKjHMsdPkAi+zTpiO1rnGSz5IzNQaw0khyIiCORFreW3YYiDvBgsqhrl80VgMZUzpcbGOvQ9sHZn0N7GeYI529rYSU8xblpcNq7xAn32Pt7YJ4XxRCxQyCDfVt/3bY5olwaeBTnaS06YO6HSyMBYqZsb2PIze2J1jNFQhNhJHOCxJt2MT7TgvQtVWoi0KtROhgjUPmTHSB1wvyNVldRBkAmIvY3Efp84rZtYB4slSO5MdSD/TBmYqGWGwhT1j+20QML8uJ1Da8jtM/sf0wwDKUlgZMTyMeaP0nFMpqmFVSf4cRvGk29o9sJ8qxJAmOcj2ufa1+sYdJUbwXv6QD0uAD9TeMLMgF1EIDDki+6r1+v104mOEzo6YcaaMzsoI1ALAAGmwBEdoPwcDJWKxFrEW5yII+cWZWkFXUAVbzAkNqFhDfG87++I5jLNICqWBUiVEieX7YSbXkH0Y8PUvmYDTtcSR9Jk/qBvinLZvQ4G9wCNpLRO4senxifDaZUPIOmAfMdOq5E7yLHF9PLjUNZupBBMLIEW80SZ2MYHgpyAqtceG0qbPpAP4okgn5Ow5AYZcKSaiO4Oo8rmIUyZFheADzk45XIUnQg1A+YE+I0j0xNtUG3sd8V0sy7VCCSTpaFmBYG8mwAJiewxIN+QZls3UpO1WGBMyjsKasZlZnkp83wOpxfWppo8Z4KaWuZZ3JPX0BR+cWv1iFNLSFBVVLXkbJ2ZiTaLW/FyGJU89NSdbM5Gkm4W0kwNo5dLRE3xNHO2XmoxOh1hDqVrBQJClYmJIO3ud8dytIAjxLlXAblGsBGPKxImf5sWZqiKihlBbmaYN5ELYkiBaYM7nfFj5Rd6jCW8hCmYIuATyMD9DhJk7A+HU6QDqBUYhgrAlR6S17DYHVfDDK1VpowVT6lUeYkEjWJj4Im036YX0M2hzFJYC065W9pJJC+YxyMYtTMEoCyqy62NwQy+SQZWIhiwvO53wTXZS/oszXECpYlaZWAEnzHS2wJLEbkiLbYYcFlDVqMiEQSCqhPKAQ0kXPmjncC2+EmbBNSADBF7DlM8o6EfPfGm4WywqAO3ijwgCPxFWqObW56bdMdLCGUMWZPOZ6oyMQwHmkQBMeaRty+tjgngzCojmfSrG/5St+W0jC2rTZKRIkzVBXqLElT0mbdQQeeGHDsmVoPUiBU8iDcwGUvbmQx0Rvvi2sEvCwX5Cg1El2IRkLAH1KStiI6RJ7Fbb4W0MwdTECFidTfiJ6/AmB0ww4xSAIVpLnWInVJHq7ElrHcSDyxVRoEaEswWCTy1QdZM7gCAPnrg+obyMvs/kdVHMBwQ1SmGv01RfnMNcjr3xFyP4ijSJhNSaYHrZnGpzz25cgo7YLq19OXzTAhfKgJjUSpfed7mwHv1x0ZdsxmMpWUeQUw7naHFgB1mVt2PTEvlhF8sS5ml4tZ9IYtJCiTpJMwADuYM2nbnjuW0JUZCddQjSzg2TT+FTz2gkd72xzP5xxqp5YMa1UkM0XCxdU/Ksbvzk7DfnC8rToU65c+JUp0tUA+RDZVEiNR1EbW3vi6wUnhHM9kfELEsACdzALAQIB2MRAmMBimqu1NVYNTcTqAJg7Hex2N8V8XrOy6T6zpaqAAI1elAAI7kDt0w1yc1GoqwIdKdOakTqH5X/mEgg89jaDjtIpKo2zleg7MXRvI8MsBfxAE773nHsOcnxWkF+9gT6ZXSSosCRaCSCdhj2IbfQeaWKAc/qZGKtpLwZI3HbkBjHFCpCixA2+n16fGNhXRgoXtEG2M/ncsyl6jbkwqzcDmf3xcEzP05HVreQJpk6jB6iDPwSSLdsez2TqU1UwwQm4FyeQ1Rt2H74L4dVVadMetwGAkWFi1/ptinhGp8zSZ6h+8ZQ17nUQoWxEgTPaDijRPPwQ1mk41zHhwSPkSD7/0xynUZKoYGDpZZ26zc8zf3xbxTLy7jdqVUqe41ET2JiSOxwHmgZK2MEgAi1jHvN/074KHTBnqwSQvrgkW3vP63xYaRNPYk6omecbz87d8QoUgzjWhAgGNyQRaJ6n9MMs1VKglNMKT1v6ZIERfl0AHTFHN5pExTKq2ssA4jTYRZR82B/TFPENFNKY02qAkENCiCQQbAlhuRtcYoU6mQTJLDvMxvz5G2GVWhrA8slNQZBBBFyCZmDzt3HKcBFJbBFqvPkKqYEkWuYNydhMD4745XrEUx5rzBN562jn33+uCMxTVaQ1QBfUEGo76tzZOe5OI0GDED/pjWBeLBgwmfcTOOs7ooyiMqOXlVjaxffe+w+l+uKChGx9UMrNzPKf1xdXoMlR0qj8QFiAO8H2vjlRpF5OmDblaSP8ATECOUd5xyZQwy2eDagx0wZD/AJSZKqwALFBvzIA57YrymXelqVzA0z6tYYHmsbg8zheEJ0sAVM+YXWbDY2j9vbB2Tr1CfDYAwbyLLtE8gZmetsDRzVIty1TWkkQAdUmCBP4bzJ2Fh+I9ME0coaa63J0i/UtzMyPiAOuLWzaoQDolAAhMlF3ghbTBO0xNxhe6639evdSZ8u0zcAqZ5fEYmgdv6BOZzdRwFSUI1kqkSQl4m0nSdVieeK+E50OwpkDV6tYEeJHpJiCHm3yfkbO/d0VemA7UyFLkREWmAbx6PNewtfHKVcu9LSfumnSiiBTa+pRESeYJvthpUX4pxwMuJZXzI49VMqRMAPLCI6OCAD7i9xi+uT49WmBCASZ2io5ZZM2EECeUdsMqNHUPDc2IBnrJlWB/w/TCqrUIRgCwqFlUsD+JUP8A8ha/84xPwZp4BaVSTpLEECIgeqxMzcyCRaeffGhWu1HMZWdqMVYBksarAKCOsMLHaLYUZnIq4p1UkHVSNRB0qeUP7WFhzntDHiLeLqrrDOGpr5rADyuvyZ0/7RgezRJiLjFBvErUm/DmGibAKQSBPQcvphnnaeiihDQKSIF6s5bUSeQ/E/sF6jFmcEvVJW4hjaSXEj5Oqw6D2xSHDCmpGpRqLoXnzX1HV+QHSOpFvZvBE6AK7z5mY6lQIC1luAd+1o7x0xXQVpCm3mGqdzGyC8BdyTzEfPc+zMdLEKATbYTuzeyiI7+2JtKp7ofVy1+WSORgYpaJdhmSrU6lLM+o+KiKGMkTrBNlEIANt5992vBK/wB/SIMUk1MVjlpK045evTI3wl4PlylDMKJ8wRlgb6XEqOkyFnfnG2L8tTcI1UgLYIQTf8x8uwIjeb2xLwxl8feAFq+urUSn5aakkmfNUBsstvpvOkQOszjuTqrTp1mUq7NpXQNgQS0SbGPKTG0bm8T/AIPUjwulSQSDYmYCgkXLc9ItbpfAvEH85FNbszxYSDIX23Bueow7OS4K8ul21jXrYELq03O7E+p7zbtvGGnD6bNWXzBUQQQZABiVQCOsDf8ADfAPBFCuzSDoRizm21onkJPuQvxi/wCzpdqwOk+GNbQTdmIBLaebEwL9QML5LtLLGHEOHpVclrlfKCX07dvefmcewNxSh41QncL5LmPTvF7iZvecexJkpNc/x/oLm0fQzs7GAeZvhHnkZGKtIOkGJuAevxBjuBjU1suWXRr06+ZjeYAv/TnhaOAl6zBySRGp5JLHnvJHyTyxUZVsYOK2K+EKSREeVgYJO7HSP0Iwwy7hc3l6YI+7qrqYHdpBJn8oEAexwZmPDoKQigFgEBJuQIDP7cgOeBvs/QXxMvU1SqM2swb6dT9LGCRfeBhvk2Wckc7mAK2ZMSrP5R/qLN/UEfOF+fJNSpFwQKkc4IE/OLcxXGmGnUx8RjPo1klPkLeP5sWZxYWmZ2SCRewJ/ry+cIN5GFPLkU5PqFNmsNoHXsSAPnFPDcsPAlmC31BjsF8piD8meuPUcwFZmLSKukGPwgG/tJHzi6hVGhcy4BVWPh0yTpZ9UID1C6dTdRE+rATFNrH6snWikzIqnXpFRRHmINyBzUT02tjvD6jrmaYq6RTZlUhYjzRMxN7yQT164GrZp1LMWl9WpwRuHB1FjzaZM9TyxElNaMROx3IBEgxEXEC9xA98AKKR7iLA6hop+UGF0C5JAG1r3Y+8YEo6SKoCgRpZR+EgXM8p/wCemGXEaGiq1Nio1a1ImDctpK9li07gHriNLKaCAulxMkg7RyK7gbiL35468HPCaCspS/isu1M3r09QjnCMAFM213gHoe2AHy5sQ1tZVQBvpgGTIgXubm+2LclWDs5BAaGIgTp8wJJ+pPYgYukV016IrCQRP/UU/iUiYeJkEX5c8F0LVFeUyCFgZDKE2m0bmTvMQR/UYpzjvAkXEyNttrdSNN7m3tgjhmWphncE2pkspiFLQACwtHpB7jAOZpOpBuqC87iSTNxI3nnzwrYtIsp0hGt/MynVp2BtAHv07nCvP1i2kWVQsKFEASx5e3Ob274ZrOioCJFmiJgr5iLdp+JxzP5bQgIKMpp6tUG7SetgYtAnblGKKUTiVvulzCl9IqKlbTuLEA9IaAY6g4JqcOIIrUani03YMrM0lagOoap3PK9zPthf9n8yYdCZpVAEqKT6FOolr2AUgGf3w3yHEMtlHdNJOq1RFl1YAT+MKCLyrC1+YOB4OUXwHs8ouryAh6ZPJTJKXsQBBHaO+K+JU5ZahYqNZDqPTq3JJkaZ0jkZ+MHZikTRLow0swZWO/mAKqw66jIPY8jZfSrKwqK0hHQgcypE+GY7ECR0xk3yQsOuyPC8wzs8gKXohFvYFXGnfl6h0IxLMkTXXYM5ZRF5QKAIO1zqHtIwNwitJVCsgR5QJ1AsdQ99LGO+GA4e7opqsq1NJuSAVAZkBgAktpCmf5ow1kryrZzi+rU6qp1iHImQWaWUTzsZ9l74rzdZZFJbui+epy1FQYE7ALBn36YM4nXQVomo7MVssKt0QyWMmNBmw5xbFGeZpBy6p94SDpHn1i7AsZIWBqkD0jtgS4M/hC1OFvVHiMAlKLNUOmYsAAYmQBfuTF7FVRSZzqLVTEqqgogjyiWjUxkwABvMY8cslarRmp4kEl6puzBSDIuYmDpEzDCYNsWVs74YquiqXgEhTOmxFOmvMgAyWG8ttiymWPlzRp1mNgTSiktmADgXJNi0x/c4szglFpuv4S7gdXuF+EFMf7jhfwXKioXRpAqlCwaBCoAahPaFnlgivmwTVqsdIJ8QsBqAuoSRaYAFucDEvZm1mixc6tTN6T/06QUKQPSQAsxs0xJ7AQcLqnC4SrVBiIpByYEv56hURJeJjoD7YacA4Mazt4AOnRckczpuSTyUtgLi2cp1C4pEqgCquo2lSod+cs0TIgbdLqeTTbBHMUa7IAdTpTUAXAUF29wYU9sW/Z4MlOrUqHzadCDmOZg+8fQ469FVy9DXshaoY3ZmMgxuRpt9fbE2zn3CM4gswOkyBBMC3IQAI6Sd8L0RJ3hdi7M8TanoVAhGmTMbkmfjHMW5GqSshtMkkxABM3InHcNhcVhnM8NehnsqklhyFrfthq2bU0fVNWQNrleRJ68vgYW8VQpTdLKAEBJ6Nz+mPcVy58LLZcatRQ1WUCT5z93Pson/AHY5KzlG6FfGzLIQwMdIaOu3Pti/7MVQmqow1FZZV2DGNK+8apjtjh+z9UAnQzW9Mqu1xz/84t4ajacw9QH7qlCgrpGpzo/QM36YptUbwrSYFlKUlqjd57kTEb9vYTiGaqAqgB9JIv8A197+1zip6wUkrBAttIbrI5n9bdsX5tV/h6bKApZiNIkxYEmd9yLciIwi8k6VAsUCw2sEi9lN5LHkALk9AcG8SYOKWjV4aKUVQNwTPiRsNRE/ScVZKm+kNp9cgLeG1C94sGjqN7c4HfMMXE7fiEwTJ5fhkQO1sHIIYZEsztpBYOLnTZSFgXnaQB8nBbZSmzJo8zgEaBBFxJBYjYENBAtYcsJ1qlWAAkq2sHssNPWYHL9cTp5yKpdTpkmAscwJufjBQNcjHj1b/wDIrEBQAwsBBOsKTLXjflG2K6aCmrCYYQzNfmwCi3vP/g4uolWfXUgqEWo5IvqHkVY2mVCzbCvNZwlnZTLMwYdCJ2AiTG89B3wJYSCk3oa5apFJnddZZtCqRJggklWF4gc5ja+2K62TQqQjik8SBVAEt0FYQs7dNh8B5XPtpBZiSDA5QoBUAGN7kfJ578yNNlkhSWIGm0wYIJ80SINl2m/LDRp49B5zDCVqALUeJDAguFuCYPUm4sYBGOLQCAhWOXb0qHcAPPRtmUjmQR+uB8plqgUoDqQj0vDKPg7D2jBlKm6jQWlPykB172af1k98T41ojwlwdpK1Ko2pLtINoDBgL7RIveIIYjlgTilRTrpCRDRp9UAEC2xuL7WuL83Ao+Tw5YoSDpJ8o6QDdfYEbYrrZBDcr5vcmY25wThT7NVBiOllxSVUIjXepNyBr0oTyA1X2jbti7JZ0wKOYpCsJ0kemookgNTb8LBrQZUiARGzCpw1WRlJYhgAdRmI0xB3ER33OAhkXSuahhtURfbqYO+3XmcOwcWh/kMuJNJT41MLTZDMBjSdlk/lYWBHUc8JKlQiqCQIJuORE2O3ZgR2GCsjWalQZfDbVLRpEwrw0W3AZY6+Y4XrWLU0VlYMAA0qdj8bAgfr1xFPJlOOqQyr5ys7GHGhIIRVCqQ/lRhHcjnsD0x3hFAlM1TUFnFJQATBtVpM5mOkWPIHvgHIZlir01BOgqYG7IDt8eYgd8MuClGreEh81dKq1DOrVqpuVAH5QUG41EmemB4RyWVgsyVSKhEzcByREEUwU76YC2G5AwKDMKqaUKwzO3mcX8rAbSZYgD0iLy0xTUa1b1ADSoXuyLPsfNimkQC0sSQxcgQQSwhVt+VZBHYxhD8rYRnK9NZ0uQWAUAIS2kW2EBS256SAMLDmtJC0wSymSZliQL3sFA2ntbBNOnoYVHGozrKKdTC9gYsCJFuRN4jCirkGVm11NVJzLPtIFzq/K+wK8v1wxSZyjyzTZbNCnk8xXcAOzJRCKfUzAlwCLWW7EfmjF1DJl6LPTUGo9WnQpg3vKu5A5wDT7XGBuOUR/B0KS2GrWwH84Jiw5LoHycan7LUFFIV3vTo03e3/ALtV2WBz1CklED+ZlxCrZyXutBPGQMhlTlkZS5UPXcmJuqqvbUzTHNUfYHHzXI0WQMahgPfVEmIuexgfGNT9p6tRpUyaxqKxErqcIPwyYPmJuB+GIxmSjMWNQEbLpIjf+u39cUtHOXQw4y9QiktJILCdrLqmDPUiw/4xDPUFgJAbw9KAGSXMNcabk+QmP5r4szmYmqWuVSJ6EqLR/lyexwG9fTAHpJgyJJOxpnqJF437YUiIqv8Av7nqlZUhXrqpAsEJ0x2IYAiZvz6nHsPeHcOokMahTXqMmpEtESfaZAi1sew2V50K61eg+hJJAXRVDWsh8pk8okT2wZVz4NWpVgCQPNzCgWAPJQBjOZMjxKkTJptdojaR+v8ATDCvI1gCSaIEDaQOXeD+mOpEyWkcX7UqGIIcztZQcXZviQq5WoQCJqKkzNlHiH+mEJyDEnUBTESdQGrlyEtGGWUrU1yyEanSnVYM/oBLAQAJJHWT3xziuDVenGOUZ4ALfcDf+84ehQ1BdCzBLjk9gLDlEjvY2xXxLOmfLl0pAH/qKCzGL2c2Ej+uJpmWFJawmRXZBNxp0Boi8kEzO98WL7R3h2qo5VmJGgnT8eWALC07Yq4nTJ0qJMICYtqG6xeTzJwbQpBHpZhOTDUvMHn/AHxLimVCqXYqoKrpVfUCBJhdlpi31sMTyTGVsAyWW1p/NSt0Gh7KfYGR7EDlj3jhKWoqNZJ0joCAPqLxyHwIGynESlS4BFTyOs+pT1beef8A5xTmcq3iadWoRY9t9twd1jtiqNBrXqnwlQmSxLNAJgeYqL8j5m9zgXh/Dmdy8kAbGImLCPpgvI0PxG4tbvsPp9cPqL6lkbfXA3QxRRleGqoFhO2wPt2t+s4IFG3t0tginTJP74JSisAGx/riGy6F3gkCdrQf8/bHbf8AODwvLv8A574regDuLjBYgqkcvj4/znjrHnHv/nXHDQAMDnt0P9sdCn/j/nAUmVq+IU9U+WPnY9uonqMWVB2+MRFPVBm09/2vhQs8tYU4aqtTTbxNKsrLPMaxoYD+W+1hhrk+HCvbL1g7xq0HymOQknTI9+eFtPMI4CGmxuApZ2aCbEkBpEXMr6jvywLxmskhErE1UazAKpk/zKFKkAXAmSASZjGjoxTdjCvlqlNoZSrDqLj5+ThVlqPh5mhVUwFbsI3E/qJ9sav7N/amnmAuWz48xAVMzsZ5Cp/9u943wN9rPs8+XMMLG4YbH2xHwymzJJxI6K7NYsy3mfSok95j9cS3RSCSCrsIEm4IB/rHYHCTiMg6BtJt7/4MH0MyVqnUYVKZC9BICj+je9+uKcTzyW7CMpSZm0U01sBDXtBH3hJIgiOu8YqmKi0KYDl9IIgkEbKZJk2iG+k4qz+taAFEPpqMVYgXbpqi97+UcsN+BZRzmaNVwQKCHVIvFMEr+30xLwrKUcWyfHyWqUyhJFSu6CLeSkKa6Ym4mTPOfbGo4qPAp0ciAYRfHrkc6h9KT1B0/GjvgX7AZFavg1jJpUS9QavxOWCpPuwDR/LiDVSweo5l6zki/JNOo32mo4EdF7YyeMAl2Zfjn31UKZBpiAZkeaTc/m8wMdjOLmzjP5XUsqwEJs3lHqLfimSbyOWBs5QZSJgLU+8B92Yb8iQCOwK98a+p9m0ogGo2mm1UhQbvVckgKo2CLdi3K2841boPFtGeymUqVUdqZskCTCIukSfM1tUAncknYdLfs3kkqE1awKZZJ1X8z1SBpVeZqRqYsLKCSYtinjC1Avh0ah+7ZitMnSJ3lR6STYwb7xzw7fIGulEgGjRTSkKAoIeHbTI8tR7lrWtyAxyZKxlff+CfiubdqrEooFtOlJXSBA0x+HkOcC95x7FWf4zVqOfDdsvTTyJSplgEUbTcEvzJNyScexVMpLr+impTWQWkVWJDQLMNpPJSLx7nBPiBaxUwsgXO20D3nqMeqHUFP/7AP12wZm4cEVFLKkwVgOkXlfzCd05iYjAYqSk8mIGYNx0ME99jB3AthvwvKaqeapwS6UvFXT6JQgkwdyaeqPY4o49lFQhhGh76rxPSOsnbF/2TzGjN0C7EKSEPlILK4ZJP/dz7dcW9HpTBFqBqABEFSYgkTG/1HLtyx7OVF/hKAJIDPUqW5XCx7kCx/wDOKa6qK1SmYQaioAEBCpgEX6i/WTiOerx4SmDFJe8Fpbba8jCFUT4TUKVILQYECbNEED3vb5wbxamxWVkho0mdvUNO+x1C2M/TN4P159saPIZV9JqVSyrpmOZUmT7A/X2wPs7x91izIZBnI8omTc7AC841WR4etIQo835juf7DA+UJMeUgNcAdOWHuWy5Lw/M7d+WJcjRIF8ILyBJM7R/gxfQy7MbKThpRphAwgX3tf69McoVo5kdgcRZQOtBknniNViDzwXXM88RNMEeqI7TgGwGq/PE2/MMWVKPMSfbHCBFpxxxSo+mKSDf9cWPVG0HEPE7744SuqN74pQkTBIP0xaq6yFXcmBfriD0tMXkNqEjbyEAn6zjmyoonRrOG1BmgCAgGqTzmbbRFxz7HC7h3APHzlcNKqF8RCO9re23+04OVZtiFCqaVenWtYFCo/EpuYHIjkBM3nrik3REo8i7inAMxRcmmfFXtv8rt7RjR5H7UrUH8K5drRBEhTYAoxMwDyIHONowxznGaCaWZ0GoSJIE+2MvxTN+I6tll8IWZwdJV2DAzY7RcxuLnBb5LgrtJWZzioIqkAxe/+fTBFPLK6UnEl6lRUInmvlI7Alge3xjnF5aprOmCd1BAPKb7CL4ZcL4cx8NT6Qq5gGNySQLb6iskdguNLwYNU6OhKlapCj7ugChFMECQbkbCPwiTtc7mS+F1Hf8AiGOkhaehVkGS7KAJ3IgmThrlPswrqWGXrNGymoIPOdMBRO/zhtwDhgcGmEegWdUMkGBOpyIEQAIOM5PAJ2co0Xy+Uo0UJZqq18x7wvhUFtyBdG92Bwp435K7KvopIKYPUoSWP/eGbvONPSz4q1xVEL6vCB6sypSnsNKP/twhzvCvELGiJ8RmVAeciKY6gaQCeXmOISyHqZi/kVcDyiV6fhVncrS8OurDZZE1KZPSNom9sPuJ5gV6wzHmYU5SjTEQCwhbTuoFVyfbA/EsstKnT8IllUQtVdm8MANUvv6WA6ADfFnH8i6UQ9FBTpii9Yi5eTpDDV180dSDFubyVeHRlaStXzGkiSSAJFnk6RboWvPYnDziPFQtA6V1ojKrBWOohSV1gkQys49MRpZQcJOEZFqVF3/GyslJmMRI89Yk8lBCL3ZumCsvmiDQp0lVhpNNmEiIAEKOd/MT7YeccGen9/oRbMKpOqkKjG5NRmSoJAs4VY1D+2OYU56itN9IJn8UkzPeJvEX549jSjKkFcEBYODcKwIPWP3tg3N5+mFYg6jLKVW5m/4d4sPriVTKJRXXTkAm4nrYRhRUYUlJUQahJJIj9cQpXkypN2S+ztUu7U3AIZT5WtDBfL82j2wJxA6QK9NUenqgysNSa3laPS1rMLGMBZniTpVV1/DpPcwZ/rOG/EKvh13q0oKVhFSmbq4YAwR0NiDyInGp6It3nkA+1WUHivVpnUrPBIM3dQ/LsSPdThRXV6jEkQTA6bAAfoBjUVMutBZCsaNaIJ3BBsLCJExPMGcLs3lAHeIAnyxeO19+k88KZpZZwXhi6kdpJY2EWkTNvph3xfMk+GnpvfmT8dJ/bC/hzqsEyIMdpP8ATB7ZgOwJCsB6ZE+++BigwZi5nfSoFo3MC2HVKvMYTZbPo1Sn41FXCwvrZBAJIG5AHwIvjV5Z8i4hi+WYcydSGbjzea3cEYzargvYvqJqFjt2wKKoJIIg/wCfrjQVeGMAGQrUQ7MjBwf7YW5ugymRbqCP3wbOA2IETti0sNJi36nEHc7EwcVvW0i8fGOGrLEkg4hIIjBPD6AGX8eqSBUJ8NRbyj8XcG8dh3xPheW1ZLM5hlE6ylIHoqgmD1LMR204HIpRE9Qj+HrVxcI3hoPzNEn4Ege5PTDTj/DxSTL0Vux0h367GoZ5Wn6YsoZVU4XRsKpWp40AwGbVqYdwD5f9uOfarMVBSVYBqVSJCmYZo8s/MThoE7ar5KOMVVrtlhSWEeqEW0eVTDR2sfocAViKdUUmOpUcn4qsR+/6YYvlDSrZSnq8tClc/mYAgiP5mafrhJn6rBc1W5U6iaeZJWSbdPTgopM5RaR7Eg/BjEM4QBPO+9+8dvb2wRlaV6o/LVcexhW/c/XHM9TlTI2BjlyOFbFsx+dy5aoCJkXci0SesQBMifrth5wTKVAGLABVJJKkHSeU3/TC/ULkIDUBKh2nSOm9ibmwHK+DMioVNHjBjNk0voUttN/MD88sXLKoyjJxdoeZTgiZhVE1izySjBdLmTLATqsPxmNsMv4ijTqkD0LpX07BFhVUc/Kovtv74lk3FFUU1aa1J1OKhIepEnSPwhRPlUdicUcTpCrqFEMVBmWXzpYFgFFqidSD5TEgCcZKXZTjbss4wzljogL67CBcAyzc15STHLfFtDjajyq2tqlMp5R6RJ1QBFtMiPbrhGuYNVaUFguoIUMHy7jVa7C4I2Gr5wzZPDqA0giKuppsJjYAHqPpjpdGbdOkeOeqLViNCldKk76QCGnkDJg79cGav4Wk4ctUzFQklib0qZCrpAmzMB/tBte2K6WYUA1mg6RppKfzficj8UELAMCR74W8XTXUpMz63qMW0hWIOiNVxbUNxNhf3wchJYoZ8Fya1stVp1akq1RY8O2gFwCFYi481wPzHrOCePuwD0lqRTqVfLoPpWkPOxPX0qQbGO+BclUDmuKemn4S+VQQ8kMj7AWloG/LEaWVNRqlGmwPhUA+t7lmDanMbXbV9V5AYLtlcUZqtUNfUSoWnIUITHlvokAFi9iTbcttg/8AhRRFUqRqWklKejPdhtYQGmN/LyGCOK5Q1WWsCVo1QC6sNKo6QKiX/CRBA3IOD+Kqn8PRVSgqVdVc6jCksAieYWgQTuRcdZxdkOLzRRw/J1a6B6TIY8rkrfUAAd73Gk/OPYzuXoZnLTTLlWJ1MGEXIFxIMr0IMHlj2IccjXp8kszmS1Ngp80A9Znb+mL6fC1NF2Z91a5khJ2IAE7wSOeM5wao0knfUDtYgWP7YapxJqbqGbSHTmJSSSL89ovyxo4tYRgo1KjPHJEMyFkfT0b1f6WIie040zcP05TL15JDxRMgAAS2gmb8o/XAvE8gCIUDUh8yA+mTv0IvOHWWyz1aWcyhX0ZdKlCLgtRguP8AUQTbti3LBqvcyWXpDwapqOSVeGBGqCsQwPabfTGb4zQda5VQDqhl03kNcm9omcX5auwyxWSdRUteQYMj9v0wRxDM66JktqpEGFbTKPaRt6Xt21DDyNYsSV+IMkp4asu8kG3S4I/XfDOhxllF1AKwDYNAN/gdcIq+ZZSSNambSxPvMk4Z8NSqyNqRn1avwwTaR51vJNrzhZ2Q+pxmSzGmYpgFgYUwx3UDffnh3w3jOVqgKPK/T0N7Xs364zmVpq2oAkD0NTfcaokAjkSPgjviPFKICKIAgjtH/OD4Jc80bSllVJmk8E/iBNI/JWVb6DBQ4hWpCKo8Wnz8QSR7VELW91x8zXilSkAabMoa+k3XvAMx/nXDnIfbRnASpTJbqvP3BwSTNEa3O1qLJ4gDINwSRB9tiR7gYqpcDatRL1SUpkjSCCrOvM9lO3InccsNPs3lcs0VaoNWpOpRVJ0p0ASymOrAn2xb9seJ1aiHQVB6kwva/wDbGLTpuzZNeSikC0kfiGZ8MECnSQtUIsANkUdJIj2U4u+0lcLlKeXpsFYAKATBLMd/csf1wdwZEy+THgowDnU9VxpNUx6omQnJR0E85Kr7I5dMxnamZfzJlx5ZuPEaQO0gXjuD0xVVgLv3cLRd9saoy2WSimyIqgczH7k3wB9ocu9GllwGipTFPWxvDW1tHO5Nuwx37R1kfMZc1D5PGXV8GQPkwPnEf/8ARqpCuYsDz2+mH6glpL6ldYeLxCgBJRQatxEqq2t0JK4ScSY+FnzyV6YXpJ1yfb0/TGr4hQP8bQay0wh1MLSABCdgTB+MZTimXLNnUUGDQ8RQNvI0Tfs2+FHJ3/A1ylGKmaU/++f6CMB8YzOkE9B7/GGeao6GquSCKjK6xzGgSfab4zycUV20KhqOd+QUdzzPtzti0qjZndyEhrzZ5PLfYH25mYAG+H3A8pUzNRgqlUEEwJJMgwOf12GLOG/ZvVVNQhhTgnSoDsTEEDUQiT1MkXthjxHM1qS+EqDLZe8lyG1TuWbcm8AWURttiHJPCLrsnm80i6KToKlyII1KJIJl48++ymLm5xXnnqVK1MKYCwwJjyjmKaiAsC0i1yOeBGzpIDINS0idLMNIJIi45DeARyBxJ69V6ZFzWqwTpEaEuwBcxFgG0jlE74KQollivjjawgAXliylha5Nvjni6tkdca2CzEFjpgxa24Jtbe+OfZfJsKhcwsQFA80fimbeaFNu+LlzKaW8IEtqOqo4Es8C5AH4p35dMS9kyoVK3mKnU+qY1+QQDYaSZYfphtlm0JUd2tTo1DoTYM40BW7w02x2jSVqyklZ0ATHX25W6Yofh70RVLgL4jqTeQ0EaSG5gkLfse+OZnTsN+zSBDmHEKwQ6QPMJClzP82kAwdrYE4jUdRW/h2Uq4KuTsy7EE7LaDPvgzIK0U7xqaqSW5llKze5BksO30xn61LwYRnZ2UEBBYMJ59xeJg/TDFFvGUNODsCn8KSSXXTSqXMVRBEBvwfgEiTKnpg7iTeNACAxTutmZRpinK3IBA3AFy07CEGVzJRV8NWgEgD06OhGo+3Xlhx4gWmtUOBXJHmCjyKDJjWdIebdgD1kTJZFS+APL/aPM0FFMOSBsDS8TSPy6iOXTHsNHzJbzVHoMTcFqEGD2ANsew2uguXaMFlsmZqVWaAB5R+Y2Aj+XYTjnGXBZbhbAgn5kEAGZB/ycR4jV1owFvDI0jqo/wCfN9cTzOS8a2zgiPafN/fG3KZ58YbKcg6sVBJESiN0kekmbgcp641X2Zbwc5SeFGmoBWH50YaSyk8oMn25xjNVMpGoFglFVgbamIMyoMXLCJwflON0dK0q3iyDCuxVmUHc8iFkDnglktZVk8zlxlsxmMu5AC1TTBiYkkoRG1o7XwNRrgEXLJJVrfhax9iLGP7TjS8ZyVPMOlc6DrprLW1l08luhOkNfr3xkFqFSBEnme4s3x0wRdotStuKF5Jp19L3CtfmGG4I9wAcSo5hhp80TqaASLm0EchG2D8/liSGWSQDFh5gQT8MOnQ/GF+Y4eaYElW1agpHVdIiOW8jqDyxYWW8OzOk6pM3VusGLnuOv8uC84dVnMLsH5A/zAc9rdDiuhkTTVvGUhwzAJsWizav5VN+e1t8dpVAKbMF1NUcJpgnVpnVK9NoP9scCpuwDieXYEAgCAAIG46g7N74f/YbhqsxeVJEwD2j47/BxylTpqop1RoXTqCSWYHfyzYAqbqTN9pxzI1fCqzSVgpbyhgTA6k85E4mWVRpGrRt9B1RBk7AXJ9hirKmkHQZpGbTdFYhladi1MTfsfLzwCM+SoIbQbsCROoiRB2kG9u+NJ9jMqukNVINZwGbrMCI7QDjz/lVnomvnATxniC1kIYssiJIt2wDwbPUKNIZaiJLNJjzM7sLknqQB7ADpjbZvggqIQRpBHMTjF5+lT4dNXwzYQNIBjVYkC0Mep67i+KjNsy8Y0Ks9kWfOZfUr6Eqa2ttpGoSdrtAwd9sqfjKVVSzGIHUyI+O/Lng7gD1s1FRtVNGuqn1kdTyX2HTfGh/9EQberrzH74l+o1grxWzLcZJKaSQXA8+m6gnvzPQAd7YEyGXXwctWrmHSj4bqY+8B9Or4gkbz84q+2fB6gRmpO6sknTMBgOn9Ytgv7GcIZqFN67a2Kg35Tf698Lkqs6uBDxypUzNQU6Hk6uw0gDa07noB/bF32d+zPgN4ZKsTdmBN42Echjc1eBBwwiO42/5xl6VFMvWDDy+J5Tc+q4FupNp9sc/UbVAopM1WRygItykW7b4U8byfiKygAz+a/6Yd8IzyClJeAQDtNtzP8xnryxkuP8AG3qavAUKvNj6Z9+nYXOM4JtlMymVZUd6dVWqKjTqeysD6Ry1XAj2O8QWuRR6xJ1MoO52UACWjqxmL2seQOA8/mmdNFMl6hgMwAtJvbla8fJ3wy4FlzpdWKqiATB1TJuDeLkBj0AjnGPQ+yCPD80ipUk6SimQT6dZAjVzcDc9Sce4LTVVqLTJqGJ1xGkgLy5mJ+nviw5KmRIKjxHFR9YuFVTNjZjrYnl+HBWRzcArRABqTBmSXMm5tA2sIF+eBrBzFGW4eDWBqOVPlQBfzVCIA/0gCTHM8zhiiFEKmQGdhIYsykBYAmw62tfrjtHLmVamGOjzAwYY22MiCNIPmm2IZ4szIUQlRLHfykgc+s9cNZCSGOUzA1qGGq4VWBBgEGAe0qxuJBPLGZ4r95mHgE+F6QNmXfUo5iOUjY88Qz/EVof9IxrqASPNoYC1yQSPN9COmKMo5RAmqGYSrKfSARAHMjWur3juMNEsEZqS1DCoKim2tiALC4Ut1uI5X5Ya8JFUOpep5SDABhSSJFrAnbqe/Supl6SVXYU1aoq6iOQ2LaLQSOoHIgSIwTQyzV6ihz5l9AS6RuJAuOVxPKRaBMjRB1DirsDqqlSDENRSr/8AIkGO2PYp/wDRKwJ+6S5JvWC/pOPYz8UTk+cZDMW9rn2/z9MabJqGZgIDHzapjykDGUUKunSSxuGERH/2t/TDbK8TNIkpe3lnpsR9AD8Y9TPNNdDatOnVr86qQtgfaxso6nA2UywAUlYVSSQfxTzM7KOmK/HTRqJJIAcj5MGOSi1ut8VU+ILVK0zs1o+sE9sDM/czZZeimZy1QHUDQqLUVgSDpI0mIvAbSfnGLrcW1M4qABw0gwQN+nI/3xp/s3lSn/VbUvQHe9vpG2CONUsqzinXASR5ajeUP0huXyRiIumzb08Gcq5UikSWALbAXC81OrlczIxdVyY8NgD56h8wHlk21bbAkCY6DBma4OtEFaVUOnIEgkb8x6l+OuFmRIDgEX9Nzyn9v1E9MXdnTvgn9q2g0qsBy6DU+om6EKygcuRn+bC+pxMrq8Iquo3IsY6AnbmMOeIZbXSqUgPvKZaspAkNAHiBehKhWI56T3xT9neEK6a6hIYEhQPgk35X27YE0lkLSjkSLQYzpUgNB5kHqZO55T1B6Y1WTVVpU6RubsY80Ec4PsO0jvhdxig1MlWloIvBEz6Y5ne4FvKT79pPNHSToS2rudhAjne3L3OB5NIvkuz1USRqkyLFS/LcKd4newuMOM7mRTIKltJCE/gNwDynTf4M7dVuUzFOlopECPyvdiZOw3pkb6dxbY4I4hl6ZYMXNI6RqDKXBgWBcHUpFzJB3tiWjWzTcM49mkpuPvKiMBIqNqYAbWN9h15QcVcY4uuYCq91LqWDbkC8dhI+k4zGWytdVT7sVkEq7KygrBkMJN3Fjty2viXEkK+YqWRmJqCA73mdPmsvQTaTvGBqwSSyfTPs9xWm8dpEggwR7dun74fZritClSPKB1E3Me+/LHyDh+YokBqT1YBHkVQvwWbUBPbHTn1JICEsDu7ltPI+kAKe/OMR+GNmozmfVxq5FY536W3M9sS4JxtKdJEchXUKjrIJQgQRbnvbscZBc6zpqinTpkMNVNRrkmASbkDnJMe+LaudzCqCjBIsGRFWNvygX+tvfD+Gng7yNbxL7QNUdocqqgRYwLdOZmI/ryxk+I5jxCfukENJL1I256BOkg7CDvvi5lqVcsBVqaqtTUyAtqJSnbykwSSSTF7Ly5qsnw4LRNVqmlSLLEGra8X8oAETG4PPbkkUF1/tG6rSTRTYCwDICB8GdXvaT7YnU4mfDEhWUcjSpKt/ZO23t74Vs6sRp+8vdUOiOiC8mxmbRI3wdkKjgM7NSRFWGcIDpvAQCTLcgsj2POvFJaCz2S4sxI+7pqJBhgQwEgSNJEjYfEDfEuJ5xC6E66S3KeGRqIO+pD5dLXIAMwBgwosBtLqW2UhA1TudP4b9bkQBzwmr5DxJZHdFaWYVQrC0DVFotA+IwrsLDMrVqlQAyOIkKZpVDNxuGBjsSOeOUeMU0ZfPqCkgxYLMTImNQ7b9rDAtPhq89A0+WdWrTGwJiF+hjFigPpVm/iCwtpUIaS2v4jMSw9xJI5Ycgep8fpIVmS4EG95J1XBtpEnvjmbzjVnlURFjyqCbH8tjK7bnng7MU/BJKhdK2KiwNrAGd+Zme2A6S1TBqVWZfyIPDW4MgxcwL9f647eTuaLfCIT70BQYgONMkHbSxJgczykAXwH4qmppHmg3CqaSgmLTEuP9owXTyky7QgiFXsBFgPcgAD9ziylllWmbnVqIC2AAAENrvJJm18cJdlaqCqFC0xpE3FwpdVZi5JPpYnlzwFm8zUosyU25kwJBN7+YEG4g73nFmSyrrUk/jpwWmbFSAN73g4Nz+RL5UVFUNUpxTqrtII8r8rRzMEX7DE8hVMU0aRIlVRZ9WoFiTzJM/wBemPYKbhTWDV6SEDZagUfQKwnlM8sexX6nWjF1VFKFIHm9a/lI6HrttbEEAGki8nymIvte+PY9jXg84TwzJ1DUsoNwjAkXDkqP3+gxVlaYStCHZtJU8/nHsewdlUN8rnhTU6xAs0CTEj/g4vWstdUp1V0hmfSykyCNheQAwNzG/LHsexLCGyrMUlyyoV1sGYssELtYiORmbjfFB4srglqCwYhlYqUi9pmR2t749j2COVbNPFKQ8yvG9Xh1CW006q1DFpAGlhB99umLMw4p16lFTA9SCPwtBXtbaDyGPY9gr3GdWmZzOLUZyXNyDpkzAXc/O3t7YZcDzaB1LDV4updfMGAwKrMb3k36Rj2PYs0QHksqTV8Mi5knppHOZ1dLbz1w/rVVdF0XQDnOpTHqknzGBz745j2IkcnkzYzXhkDk2/PVtcgyNxtzjF2XpBxqHkg+ZV/LNyCTvM2xzHsUy1svWqRUgCJNxNiRAn3MgzivPZsrKqSdepgGMwJvPI8h9euPY9jlsXohwloAqMdT1NVjPpFokGxJHsAD1w8o5dcwniEEFCJlpDSjFSFFg1jeBzx3HsS9nLQJwuu7MhLMFRZ0gBfTJB1CWUXNl/rj1bOiujZqm7aqP/UWdPkJIDqQIHXTuCAQcex7HNcj8EclVWqSTuik81LaQ1iV2BjvvsMMRnACAUllQ6KTXRQ2xJHqJt072xzHsNZoiyjPcXDIrb1HbVFwRHlidiARGm4jpyrr8QaArCZ85I5LuvO95ke3vj2PY45AmWruCzgAhnJMEiDtcE3AJ2FueGXCcoWqUUOkj0iBpDXG9yRciI749j2CTFHK1Y6nBh1G++kgxEA35ixnbFQrtoUNBiBFxEH357W/THsewWLRFszpTTa/Pn1H079cEUc8wLFAA267z7kzz7dcex7CxD8pxNifO8yFUiD5TqU+xPL5wLkUgVVI8pLhgTIeDrE8x5kNscx7EkoGp5gxZjHIbR/hk/OOY9j2KLP/2Q=="/>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7" name="Rectangle 26"/>
          <p:cNvSpPr/>
          <p:nvPr/>
        </p:nvSpPr>
        <p:spPr>
          <a:xfrm>
            <a:off x="11575340" y="6403993"/>
            <a:ext cx="442750" cy="369332"/>
          </a:xfrm>
          <a:prstGeom prst="rect">
            <a:avLst/>
          </a:prstGeom>
        </p:spPr>
        <p:txBody>
          <a:bodyPr wrap="none">
            <a:spAutoFit/>
          </a:bodyPr>
          <a:lstStyle/>
          <a:p>
            <a:r>
              <a:rPr lang="en-US" dirty="0">
                <a:solidFill>
                  <a:schemeClr val="bg1"/>
                </a:solidFill>
                <a:latin typeface="Calibri" panose="020F0502020204030204" pitchFamily="34" charset="0"/>
              </a:rPr>
              <a:t>(4)</a:t>
            </a:r>
            <a:endParaRPr lang="en-US" dirty="0"/>
          </a:p>
        </p:txBody>
      </p:sp>
      <p:grpSp>
        <p:nvGrpSpPr>
          <p:cNvPr id="11" name="Group 10"/>
          <p:cNvGrpSpPr/>
          <p:nvPr/>
        </p:nvGrpSpPr>
        <p:grpSpPr>
          <a:xfrm>
            <a:off x="165707" y="835161"/>
            <a:ext cx="4180568" cy="3423930"/>
            <a:chOff x="165707" y="835161"/>
            <a:chExt cx="4180568" cy="3423930"/>
          </a:xfrm>
        </p:grpSpPr>
        <p:sp>
          <p:nvSpPr>
            <p:cNvPr id="8" name="Rectangle 7"/>
            <p:cNvSpPr/>
            <p:nvPr/>
          </p:nvSpPr>
          <p:spPr>
            <a:xfrm>
              <a:off x="343206" y="835161"/>
              <a:ext cx="3738937" cy="923330"/>
            </a:xfrm>
            <a:prstGeom prst="rect">
              <a:avLst/>
            </a:prstGeom>
          </p:spPr>
          <p:txBody>
            <a:bodyPr wrap="square">
              <a:spAutoFit/>
            </a:bodyPr>
            <a:lstStyle/>
            <a:p>
              <a:r>
                <a:rPr lang="en-US" dirty="0">
                  <a:solidFill>
                    <a:schemeClr val="bg1"/>
                  </a:solidFill>
                </a:rPr>
                <a:t>“Weep not for the dead” =  Josiah, king of Israel, who died of a wound received in the battle of Megiddo. </a:t>
              </a:r>
              <a:endParaRPr lang="en-US" dirty="0"/>
            </a:p>
          </p:txBody>
        </p:sp>
        <p:pic>
          <p:nvPicPr>
            <p:cNvPr id="4098" name="Picture 2" descr="http://www.haaretz.com/polopoly_fs/1.624048.1414922064!/image/656381554.jpg_gen/derivatives/headline_1218x685/656381554.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65707" y="1907950"/>
              <a:ext cx="4180568" cy="2351141"/>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2" name="Group 11"/>
          <p:cNvGrpSpPr/>
          <p:nvPr/>
        </p:nvGrpSpPr>
        <p:grpSpPr>
          <a:xfrm>
            <a:off x="5556778" y="792329"/>
            <a:ext cx="6096000" cy="2663636"/>
            <a:chOff x="5556778" y="792329"/>
            <a:chExt cx="6096000" cy="2663636"/>
          </a:xfrm>
        </p:grpSpPr>
        <p:sp>
          <p:nvSpPr>
            <p:cNvPr id="9" name="Rectangle 8"/>
            <p:cNvSpPr/>
            <p:nvPr/>
          </p:nvSpPr>
          <p:spPr>
            <a:xfrm>
              <a:off x="5556778" y="2532635"/>
              <a:ext cx="6096000" cy="923330"/>
            </a:xfrm>
            <a:prstGeom prst="rect">
              <a:avLst/>
            </a:prstGeom>
          </p:spPr>
          <p:txBody>
            <a:bodyPr>
              <a:spAutoFit/>
            </a:bodyPr>
            <a:lstStyle/>
            <a:p>
              <a:r>
                <a:rPr lang="en-US" dirty="0">
                  <a:solidFill>
                    <a:schemeClr val="bg1"/>
                  </a:solidFill>
                </a:rPr>
                <a:t>“Weep sore for him that </a:t>
              </a:r>
              <a:r>
                <a:rPr lang="en-US" dirty="0" err="1">
                  <a:solidFill>
                    <a:schemeClr val="bg1"/>
                  </a:solidFill>
                </a:rPr>
                <a:t>goeth</a:t>
              </a:r>
              <a:r>
                <a:rPr lang="en-US" dirty="0">
                  <a:solidFill>
                    <a:schemeClr val="bg1"/>
                  </a:solidFill>
                </a:rPr>
                <a:t> away” = Shallum, or </a:t>
              </a:r>
              <a:r>
                <a:rPr lang="en-US" dirty="0" err="1">
                  <a:solidFill>
                    <a:schemeClr val="bg1"/>
                  </a:solidFill>
                </a:rPr>
                <a:t>Jehoahaz</a:t>
              </a:r>
              <a:r>
                <a:rPr lang="en-US" dirty="0">
                  <a:solidFill>
                    <a:schemeClr val="bg1"/>
                  </a:solidFill>
                </a:rPr>
                <a:t>, the son of Josiah and successor to the throne, who was carried away to Egypt. </a:t>
              </a:r>
              <a:endParaRPr lang="en-US" dirty="0"/>
            </a:p>
          </p:txBody>
        </p:sp>
        <p:pic>
          <p:nvPicPr>
            <p:cNvPr id="4100" name="Picture 4" descr="http://gorepent.com/wp-content/uploads/posts12/death-of-elisha.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435249" y="792329"/>
              <a:ext cx="2705100" cy="1847851"/>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3" name="Group 12"/>
          <p:cNvGrpSpPr/>
          <p:nvPr/>
        </p:nvGrpSpPr>
        <p:grpSpPr>
          <a:xfrm>
            <a:off x="3446822" y="3490456"/>
            <a:ext cx="6875864" cy="3059136"/>
            <a:chOff x="3446822" y="3490456"/>
            <a:chExt cx="6875864" cy="3059136"/>
          </a:xfrm>
        </p:grpSpPr>
        <p:sp>
          <p:nvSpPr>
            <p:cNvPr id="10" name="Rectangle 9"/>
            <p:cNvSpPr/>
            <p:nvPr/>
          </p:nvSpPr>
          <p:spPr>
            <a:xfrm>
              <a:off x="3446822" y="5626262"/>
              <a:ext cx="6693527" cy="923330"/>
            </a:xfrm>
            <a:prstGeom prst="rect">
              <a:avLst/>
            </a:prstGeom>
          </p:spPr>
          <p:txBody>
            <a:bodyPr wrap="square">
              <a:spAutoFit/>
            </a:bodyPr>
            <a:lstStyle/>
            <a:p>
              <a:pPr fontAlgn="base"/>
              <a:r>
                <a:rPr lang="en-US" dirty="0">
                  <a:solidFill>
                    <a:schemeClr val="bg1"/>
                  </a:solidFill>
                </a:rPr>
                <a:t>Judah, faced great tragedy because of their iniquity. The people were not to mourn for their lost kings. Rather, they should mourn the impending tragedy and turn aside from their evil ways.</a:t>
              </a:r>
            </a:p>
          </p:txBody>
        </p:sp>
        <p:pic>
          <p:nvPicPr>
            <p:cNvPr id="4102" name="Picture 6" descr="http://www.ssnet.org/lessons/15d/images/gless03_large.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11982" y="3490456"/>
              <a:ext cx="5810704" cy="2053115"/>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23476136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500"/>
                                        <p:tgtEl>
                                          <p:spTgt spid="12"/>
                                        </p:tgtEl>
                                      </p:cBhvr>
                                    </p:animEffect>
                                  </p:childTnLst>
                                </p:cTn>
                              </p:par>
                              <p:par>
                                <p:cTn id="13" presetID="10" presetClass="exit" presetSubtype="0" fill="hold" nodeType="withEffect">
                                  <p:stCondLst>
                                    <p:cond delay="0"/>
                                  </p:stCondLst>
                                  <p:childTnLst>
                                    <p:animEffect transition="out" filter="fade">
                                      <p:cBhvr>
                                        <p:cTn id="14" dur="500"/>
                                        <p:tgtEl>
                                          <p:spTgt spid="11"/>
                                        </p:tgtEl>
                                      </p:cBhvr>
                                    </p:animEffect>
                                    <p:set>
                                      <p:cBhvr>
                                        <p:cTn id="15" dur="1" fill="hold">
                                          <p:stCondLst>
                                            <p:cond delay="499"/>
                                          </p:stCondLst>
                                        </p:cTn>
                                        <p:tgtEl>
                                          <p:spTgt spid="11"/>
                                        </p:tgtEl>
                                        <p:attrNameLst>
                                          <p:attrName>style.visibility</p:attrName>
                                        </p:attrNameLst>
                                      </p:cBhvr>
                                      <p:to>
                                        <p:strVal val="hidden"/>
                                      </p:to>
                                    </p:se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13"/>
                                        </p:tgtEl>
                                        <p:attrNameLst>
                                          <p:attrName>style.visibility</p:attrName>
                                        </p:attrNameLst>
                                      </p:cBhvr>
                                      <p:to>
                                        <p:strVal val="visible"/>
                                      </p:to>
                                    </p:set>
                                    <p:animEffect transition="in" filter="fade">
                                      <p:cBhvr>
                                        <p:cTn id="20" dur="500"/>
                                        <p:tgtEl>
                                          <p:spTgt spid="13"/>
                                        </p:tgtEl>
                                      </p:cBhvr>
                                    </p:animEffect>
                                  </p:childTnLst>
                                </p:cTn>
                              </p:par>
                              <p:par>
                                <p:cTn id="21" presetID="10" presetClass="exit" presetSubtype="0" fill="hold" nodeType="withEffect">
                                  <p:stCondLst>
                                    <p:cond delay="0"/>
                                  </p:stCondLst>
                                  <p:childTnLst>
                                    <p:animEffect transition="out" filter="fade">
                                      <p:cBhvr>
                                        <p:cTn id="22" dur="500"/>
                                        <p:tgtEl>
                                          <p:spTgt spid="12"/>
                                        </p:tgtEl>
                                      </p:cBhvr>
                                    </p:animEffect>
                                    <p:set>
                                      <p:cBhvr>
                                        <p:cTn id="23" dur="1" fill="hold">
                                          <p:stCondLst>
                                            <p:cond delay="499"/>
                                          </p:stCondLst>
                                        </p:cTn>
                                        <p:tgtEl>
                                          <p:spTgt spid="1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688"/>
            <a:ext cx="12192000" cy="6855312"/>
          </a:xfrm>
          <a:prstGeom prst="rect">
            <a:avLst/>
          </a:prstGeom>
        </p:spPr>
      </p:pic>
      <p:sp>
        <p:nvSpPr>
          <p:cNvPr id="6" name="TextBox 5"/>
          <p:cNvSpPr txBox="1"/>
          <p:nvPr/>
        </p:nvSpPr>
        <p:spPr>
          <a:xfrm>
            <a:off x="0" y="89150"/>
            <a:ext cx="12192000" cy="707886"/>
          </a:xfrm>
          <a:prstGeom prst="rect">
            <a:avLst/>
          </a:prstGeom>
          <a:noFill/>
        </p:spPr>
        <p:txBody>
          <a:bodyPr wrap="square" rtlCol="0">
            <a:spAutoFit/>
          </a:bodyPr>
          <a:lstStyle/>
          <a:p>
            <a:pPr algn="ctr"/>
            <a:r>
              <a:rPr lang="en-US" sz="4000" dirty="0">
                <a:solidFill>
                  <a:schemeClr val="bg1"/>
                </a:solidFill>
              </a:rPr>
              <a:t>Jeremiah Rebuked </a:t>
            </a:r>
            <a:r>
              <a:rPr lang="en-US" sz="4000" dirty="0" err="1">
                <a:solidFill>
                  <a:schemeClr val="bg1"/>
                </a:solidFill>
              </a:rPr>
              <a:t>Jehoiakim</a:t>
            </a:r>
            <a:endParaRPr lang="en-US" sz="4000" dirty="0">
              <a:solidFill>
                <a:schemeClr val="bg1"/>
              </a:solidFill>
            </a:endParaRPr>
          </a:p>
        </p:txBody>
      </p:sp>
      <p:sp>
        <p:nvSpPr>
          <p:cNvPr id="7" name="TextBox 6"/>
          <p:cNvSpPr txBox="1"/>
          <p:nvPr/>
        </p:nvSpPr>
        <p:spPr>
          <a:xfrm>
            <a:off x="94306" y="6485977"/>
            <a:ext cx="3781007" cy="369332"/>
          </a:xfrm>
          <a:prstGeom prst="rect">
            <a:avLst/>
          </a:prstGeom>
          <a:noFill/>
        </p:spPr>
        <p:txBody>
          <a:bodyPr wrap="square" rtlCol="0">
            <a:spAutoFit/>
          </a:bodyPr>
          <a:lstStyle/>
          <a:p>
            <a:r>
              <a:rPr lang="en-US" dirty="0">
                <a:solidFill>
                  <a:schemeClr val="bg1"/>
                </a:solidFill>
              </a:rPr>
              <a:t>Jeremiah 22:13-19</a:t>
            </a:r>
          </a:p>
        </p:txBody>
      </p:sp>
      <p:sp>
        <p:nvSpPr>
          <p:cNvPr id="3" name="AutoShape 4" descr="data:image/jpeg;base64,/9j/4AAQSkZJRgABAQAAAQABAAD/2wCEAAkGBxQTEhUUExQWFhUXGR4ZGRgYGR8YHRoiHSEdHxsgIRsfHCggHBonICAcIjEhJSkrLi4uGx8zODMsNygtLisBCgoKDg0OGxAQGywkICYsLCwsNCwsLCwsLCw0LDQsLCwsLCwsLCwsLC8sLCwsLCwsLCwsLCwsLCwsLCwsLCwsLP/AABEIALcBFAMBIgACEQEDEQH/xAAbAAACAwEBAQAAAAAAAAAAAAAEBQIDBgEAB//EAD8QAAIBAgQEBQEGBQMDBAMBAAECEQMhAAQSMQVBUWETIjJxgZEGI0JSocEUYrHR8HKC4TOS8RVTotIkY7IH/8QAGAEBAQEBAQAAAAAAAAAAAAAAAQIDAAT/xAApEQACAgICAQMCBwEAAAAAAAAAAQIRITFBURIDImFx8BMygZGhweGx/9oADAMBAAIRAxEAPwDC028UAtHlTUCBcXO3a2AKuRapU8SndWEMWtMj1fP9QeuGDfdsFFKVIMwSzTNrDlPLByMVjUNJO0ggH26HtjL6HjcnHQs4flXVStRAdLAqQdoFtuVrjp3GKKeaWhCb1AQX6dx7wScaNX6j6bYS/aXKkxVWDpHnIHL8J+NvaMCyzoz8nTFOZywDPTWSpGtDuOq/EagfY4qSiPCQSQWdzfsIx1WEUySfKzKesG9h8nBqeZAQJgMSxm9ws9J2+mLNnhFGXeKjVfTyS8wTeR7AfUjEuFVdL1CRKkMCO22w57W7YGCgWG/O/NrkAe0Ysp1NLPeTaD15nnuCR+uOeTg+jmNJCTzEHlOkBTHJY3PfAJy7U1XyEgEqZmLgSCeTftHTHaZFwTpsVk3tJAI67n6DBOZqK6KQ2p1mT6S+kACZ5i3xfBoVg4o002prIJYWEgsJ73i/zfBtKmjZJlkhvFE+WI0hjEjuV+mFGVeXpqRAjUecG7zfYRv83wbDECnYga2OnuZnofSPjA0OnQf9oiWUE3+7B6zpZfrM/EnFGfZjlxc6yskRHqCn5kRYdMGZuolSig5mmEYk7a7T1sU+pxBnWrUrKGtA0EjlIWJ2Fo+QfiUVPs5wev8Aw2SaoxbVmiaSRutNPW3WCZEdrYqyWcqAmmSGQK3lIlWmmSDG8TAtG8Y5m6viU6jDajoSkm0qQwg3iOZI3k47wzKuGplmUuA0wwJhgxUW3USTI5kAbYp1sHoZfx7U0LiQ1RiwFypAtcGYMAtYi8DAOaYmprEtJggubE3hpmxGx6H3wRnF06GbxSkCEAhZ6l4MmT6TjuaopT9QC+X70yXGwhF2ZmQRJsNRImxxCJ8XVlT5oUkZWYGgxDAGWKrI0sBzMkSOh3E49DK65ejT+7aHZwQNQsSWciyzeAQLgXtPeJhWoUqquCNRpsIgraLjaZiBtbEaJ1UxTuNVOCP5qJUGerR1n0/OHgbaO8PzHg02QOfO7DUDYnSNBINwJMnrPbEFzDu9V4A8CkdPlAKkiBIFp1NIP9sLDL+IwEXF9rkMFnv0ONHkcwHyrsKfnrtSpVG6FCfwxzlSb98DpGsQSggWjSQDTripMjYkKPgwY7DAOYhcui3lWAf3YBhHTYYYZ5g2swVVYTswGnQL9heP5LXJwBkMsaxelA1NUpvJ6SwYkDZVA+gvjkjBvNjJ/uKCNaWYRzMsx+ulAD74AzMqqq0Dwg0NFr6oPuPLPfBH2hzoWkGDDUDpUAwVm+o+48sWsTgAKKrIWaz0WVp2BQAGehsMcuzoKhhVzBSghA0tWzAqey0U8vxrdz/tGLeIoxr0yNqNODyBLbC/eT8HFeVYVBSSDFNVX6t5vqNQ/wBoxziDE5iNwrFie51MB3Av9B1wkyef3GdNtVHMSdNgoc3GiUqAn/T5wOthjPcRDVydAmmqhBcze4gbdWP68gNB9nzqoVaNTSWKDUpH5msJmAQuonoB2wIKQ0yJNNSqKmwdiRJci7LFzEDygdccmMHVi7i2WDMVEayAAP8ASF3/AFuYtg7gtM00ZQQzw5W0gFFJEqRuCLbfJMDmbqKlSoSt9RJN5aDpCgmwEC8Xv1xTkuJvqVtPmMnQBFiYULa4K47NDtAlAhMv4mrVUqMCd5mKk+7SRi0OUFKnHnDhY9WgkADVaNW03tJxVm881BUpKBqQAkkeklZgHrJN/wB8L8jpdwskqx3NjLW//oAfOKUbyO1ZTm6bMRpaAAF3ImNyepPXHseoVGCgQZ578rY7irY+TNHxqrUp1SEkTJMCSRIiOgMx1nAopLSpsKxZ6jEM6q0+GJsSTbVyj298aNKjHMsdPkAi+zTpiO1rnGSz5IzNQaw0khyIiCORFreW3YYiDvBgsqhrl80VgMZUzpcbGOvQ9sHZn0N7GeYI529rYSU8xblpcNq7xAn32Pt7YJ4XxRCxQyCDfVt/3bY5olwaeBTnaS06YO6HSyMBYqZsb2PIze2J1jNFQhNhJHOCxJt2MT7TgvQtVWoi0KtROhgjUPmTHSB1wvyNVldRBkAmIvY3Efp84rZtYB4slSO5MdSD/TBmYqGWGwhT1j+20QML8uJ1Da8jtM/sf0wwDKUlgZMTyMeaP0nFMpqmFVSf4cRvGk29o9sJ8qxJAmOcj2ufa1+sYdJUbwXv6QD0uAD9TeMLMgF1EIDDki+6r1+v104mOEzo6YcaaMzsoI1ALAAGmwBEdoPwcDJWKxFrEW5yII+cWZWkFXUAVbzAkNqFhDfG87++I5jLNICqWBUiVEieX7YSbXkH0Y8PUvmYDTtcSR9Jk/qBvinLZvQ4G9wCNpLRO4senxifDaZUPIOmAfMdOq5E7yLHF9PLjUNZupBBMLIEW80SZ2MYHgpyAqtceG0qbPpAP4okgn5Ow5AYZcKSaiO4Oo8rmIUyZFheADzk45XIUnQg1A+YE+I0j0xNtUG3sd8V0sy7VCCSTpaFmBYG8mwAJiewxIN+QZls3UpO1WGBMyjsKasZlZnkp83wOpxfWppo8Z4KaWuZZ3JPX0BR+cWv1iFNLSFBVVLXkbJ2ZiTaLW/FyGJU89NSdbM5Gkm4W0kwNo5dLRE3xNHO2XmoxOh1hDqVrBQJClYmJIO3ud8dytIAjxLlXAblGsBGPKxImf5sWZqiKihlBbmaYN5ELYkiBaYM7nfFj5Rd6jCW8hCmYIuATyMD9DhJk7A+HU6QDqBUYhgrAlR6S17DYHVfDDK1VpowVT6lUeYkEjWJj4Im036YX0M2hzFJYC065W9pJJC+YxyMYtTMEoCyqy62NwQy+SQZWIhiwvO53wTXZS/oszXECpYlaZWAEnzHS2wJLEbkiLbYYcFlDVqMiEQSCqhPKAQ0kXPmjncC2+EmbBNSADBF7DlM8o6EfPfGm4WywqAO3ijwgCPxFWqObW56bdMdLCGUMWZPOZ6oyMQwHmkQBMeaRty+tjgngzCojmfSrG/5St+W0jC2rTZKRIkzVBXqLElT0mbdQQeeGHDsmVoPUiBU8iDcwGUvbmQx0Rvvi2sEvCwX5Cg1El2IRkLAH1KStiI6RJ7Fbb4W0MwdTECFidTfiJ6/AmB0ww4xSAIVpLnWInVJHq7ElrHcSDyxVRoEaEswWCTy1QdZM7gCAPnrg+obyMvs/kdVHMBwQ1SmGv01RfnMNcjr3xFyP4ijSJhNSaYHrZnGpzz25cgo7YLq19OXzTAhfKgJjUSpfed7mwHv1x0ZdsxmMpWUeQUw7naHFgB1mVt2PTEvlhF8sS5ml4tZ9IYtJCiTpJMwADuYM2nbnjuW0JUZCddQjSzg2TT+FTz2gkd72xzP5xxqp5YMa1UkM0XCxdU/Ksbvzk7DfnC8rToU65c+JUp0tUA+RDZVEiNR1EbW3vi6wUnhHM9kfELEsACdzALAQIB2MRAmMBimqu1NVYNTcTqAJg7Hex2N8V8XrOy6T6zpaqAAI1elAAI7kDt0w1yc1GoqwIdKdOakTqH5X/mEgg89jaDjtIpKo2zleg7MXRvI8MsBfxAE773nHsOcnxWkF+9gT6ZXSSosCRaCSCdhj2IbfQeaWKAc/qZGKtpLwZI3HbkBjHFCpCixA2+n16fGNhXRgoXtEG2M/ncsyl6jbkwqzcDmf3xcEzP05HVreQJpk6jB6iDPwSSLdsez2TqU1UwwQm4FyeQ1Rt2H74L4dVVadMetwGAkWFi1/ptinhGp8zSZ6h+8ZQ17nUQoWxEgTPaDijRPPwQ1mk41zHhwSPkSD7/0xynUZKoYGDpZZ26zc8zf3xbxTLy7jdqVUqe41ET2JiSOxwHmgZK2MEgAi1jHvN/074KHTBnqwSQvrgkW3vP63xYaRNPYk6omecbz87d8QoUgzjWhAgGNyQRaJ6n9MMs1VKglNMKT1v6ZIERfl0AHTFHN5pExTKq2ssA4jTYRZR82B/TFPENFNKY02qAkENCiCQQbAlhuRtcYoU6mQTJLDvMxvz5G2GVWhrA8slNQZBBBFyCZmDzt3HKcBFJbBFqvPkKqYEkWuYNydhMD4745XrEUx5rzBN562jn33+uCMxTVaQ1QBfUEGo76tzZOe5OI0GDED/pjWBeLBgwmfcTOOs7ooyiMqOXlVjaxffe+w+l+uKChGx9UMrNzPKf1xdXoMlR0qj8QFiAO8H2vjlRpF5OmDblaSP8ATECOUd5xyZQwy2eDagx0wZD/AJSZKqwALFBvzIA57YrymXelqVzA0z6tYYHmsbg8zheEJ0sAVM+YXWbDY2j9vbB2Tr1CfDYAwbyLLtE8gZmetsDRzVIty1TWkkQAdUmCBP4bzJ2Fh+I9ME0coaa63J0i/UtzMyPiAOuLWzaoQDolAAhMlF3ghbTBO0xNxhe6639evdSZ8u0zcAqZ5fEYmgdv6BOZzdRwFSUI1kqkSQl4m0nSdVieeK+E50OwpkDV6tYEeJHpJiCHm3yfkbO/d0VemA7UyFLkREWmAbx6PNewtfHKVcu9LSfumnSiiBTa+pRESeYJvthpUX4pxwMuJZXzI49VMqRMAPLCI6OCAD7i9xi+uT49WmBCASZ2io5ZZM2EECeUdsMqNHUPDc2IBnrJlWB/w/TCqrUIRgCwqFlUsD+JUP8A8ha/84xPwZp4BaVSTpLEECIgeqxMzcyCRaeffGhWu1HMZWdqMVYBksarAKCOsMLHaLYUZnIq4p1UkHVSNRB0qeUP7WFhzntDHiLeLqrrDOGpr5rADyuvyZ0/7RgezRJiLjFBvErUm/DmGibAKQSBPQcvphnnaeiihDQKSIF6s5bUSeQ/E/sF6jFmcEvVJW4hjaSXEj5Oqw6D2xSHDCmpGpRqLoXnzX1HV+QHSOpFvZvBE6AK7z5mY6lQIC1luAd+1o7x0xXQVpCm3mGqdzGyC8BdyTzEfPc+zMdLEKATbYTuzeyiI7+2JtKp7ofVy1+WSORgYpaJdhmSrU6lLM+o+KiKGMkTrBNlEIANt5992vBK/wB/SIMUk1MVjlpK045evTI3wl4PlylDMKJ8wRlgb6XEqOkyFnfnG2L8tTcI1UgLYIQTf8x8uwIjeb2xLwxl8feAFq+urUSn5aakkmfNUBsstvpvOkQOszjuTqrTp1mUq7NpXQNgQS0SbGPKTG0bm8T/AIPUjwulSQSDYmYCgkXLc9ItbpfAvEH85FNbszxYSDIX23Bueow7OS4K8ul21jXrYELq03O7E+p7zbtvGGnD6bNWXzBUQQQZABiVQCOsDf8ADfAPBFCuzSDoRizm21onkJPuQvxi/wCzpdqwOk+GNbQTdmIBLaebEwL9QML5LtLLGHEOHpVclrlfKCX07dvefmcewNxSh41QncL5LmPTvF7iZvecexJkpNc/x/oLm0fQzs7GAeZvhHnkZGKtIOkGJuAevxBjuBjU1suWXRr06+ZjeYAv/TnhaOAl6zBySRGp5JLHnvJHyTyxUZVsYOK2K+EKSREeVgYJO7HSP0Iwwy7hc3l6YI+7qrqYHdpBJn8oEAexwZmPDoKQigFgEBJuQIDP7cgOeBvs/QXxMvU1SqM2swb6dT9LGCRfeBhvk2Wckc7mAK2ZMSrP5R/qLN/UEfOF+fJNSpFwQKkc4IE/OLcxXGmGnUx8RjPo1klPkLeP5sWZxYWmZ2SCRewJ/ry+cIN5GFPLkU5PqFNmsNoHXsSAPnFPDcsPAlmC31BjsF8piD8meuPUcwFZmLSKukGPwgG/tJHzi6hVGhcy4BVWPh0yTpZ9UID1C6dTdRE+rATFNrH6snWikzIqnXpFRRHmINyBzUT02tjvD6jrmaYq6RTZlUhYjzRMxN7yQT164GrZp1LMWl9WpwRuHB1FjzaZM9TyxElNaMROx3IBEgxEXEC9xA98AKKR7iLA6hop+UGF0C5JAG1r3Y+8YEo6SKoCgRpZR+EgXM8p/wCemGXEaGiq1Nio1a1ImDctpK9li07gHriNLKaCAulxMkg7RyK7gbiL35468HPCaCspS/isu1M3r09QjnCMAFM213gHoe2AHy5sQ1tZVQBvpgGTIgXubm+2LclWDs5BAaGIgTp8wJJ+pPYgYukV016IrCQRP/UU/iUiYeJkEX5c8F0LVFeUyCFgZDKE2m0bmTvMQR/UYpzjvAkXEyNttrdSNN7m3tgjhmWphncE2pkspiFLQACwtHpB7jAOZpOpBuqC87iSTNxI3nnzwrYtIsp0hGt/MynVp2BtAHv07nCvP1i2kWVQsKFEASx5e3Ob274ZrOioCJFmiJgr5iLdp+JxzP5bQgIKMpp6tUG7SetgYtAnblGKKUTiVvulzCl9IqKlbTuLEA9IaAY6g4JqcOIIrUani03YMrM0lagOoap3PK9zPthf9n8yYdCZpVAEqKT6FOolr2AUgGf3w3yHEMtlHdNJOq1RFl1YAT+MKCLyrC1+YOB4OUXwHs8ouryAh6ZPJTJKXsQBBHaO+K+JU5ZahYqNZDqPTq3JJkaZ0jkZ+MHZikTRLow0swZWO/mAKqw66jIPY8jZfSrKwqK0hHQgcypE+GY7ECR0xk3yQsOuyPC8wzs8gKXohFvYFXGnfl6h0IxLMkTXXYM5ZRF5QKAIO1zqHtIwNwitJVCsgR5QJ1AsdQ99LGO+GA4e7opqsq1NJuSAVAZkBgAktpCmf5ow1kryrZzi+rU6qp1iHImQWaWUTzsZ9l74rzdZZFJbui+epy1FQYE7ALBn36YM4nXQVomo7MVssKt0QyWMmNBmw5xbFGeZpBy6p94SDpHn1i7AsZIWBqkD0jtgS4M/hC1OFvVHiMAlKLNUOmYsAAYmQBfuTF7FVRSZzqLVTEqqgogjyiWjUxkwABvMY8cslarRmp4kEl6puzBSDIuYmDpEzDCYNsWVs74YquiqXgEhTOmxFOmvMgAyWG8ttiymWPlzRp1mNgTSiktmADgXJNi0x/c4szglFpuv4S7gdXuF+EFMf7jhfwXKioXRpAqlCwaBCoAahPaFnlgivmwTVqsdIJ8QsBqAuoSRaYAFucDEvZm1mixc6tTN6T/06QUKQPSQAsxs0xJ7AQcLqnC4SrVBiIpByYEv56hURJeJjoD7YacA4Mazt4AOnRckczpuSTyUtgLi2cp1C4pEqgCquo2lSod+cs0TIgbdLqeTTbBHMUa7IAdTpTUAXAUF29wYU9sW/Z4MlOrUqHzadCDmOZg+8fQ469FVy9DXshaoY3ZmMgxuRpt9fbE2zn3CM4gswOkyBBMC3IQAI6Sd8L0RJ3hdi7M8TanoVAhGmTMbkmfjHMW5GqSshtMkkxABM3InHcNhcVhnM8NehnsqklhyFrfthq2bU0fVNWQNrleRJ68vgYW8VQpTdLKAEBJ6Nz+mPcVy58LLZcatRQ1WUCT5z93Pson/AHY5KzlG6FfGzLIQwMdIaOu3Pti/7MVQmqow1FZZV2DGNK+8apjtjh+z9UAnQzW9Mqu1xz/84t4ajacw9QH7qlCgrpGpzo/QM36YptUbwrSYFlKUlqjd57kTEb9vYTiGaqAqgB9JIv8A197+1zip6wUkrBAttIbrI5n9bdsX5tV/h6bKApZiNIkxYEmd9yLciIwi8k6VAsUCw2sEi9lN5LHkALk9AcG8SYOKWjV4aKUVQNwTPiRsNRE/ScVZKm+kNp9cgLeG1C94sGjqN7c4HfMMXE7fiEwTJ5fhkQO1sHIIYZEsztpBYOLnTZSFgXnaQB8nBbZSmzJo8zgEaBBFxJBYjYENBAtYcsJ1qlWAAkq2sHssNPWYHL9cTp5yKpdTpkmAscwJufjBQNcjHj1b/wDIrEBQAwsBBOsKTLXjflG2K6aCmrCYYQzNfmwCi3vP/g4uolWfXUgqEWo5IvqHkVY2mVCzbCvNZwlnZTLMwYdCJ2AiTG89B3wJYSCk3oa5apFJnddZZtCqRJggklWF4gc5ja+2K62TQqQjik8SBVAEt0FYQs7dNh8B5XPtpBZiSDA5QoBUAGN7kfJ578yNNlkhSWIGm0wYIJ80SINl2m/LDRp49B5zDCVqALUeJDAguFuCYPUm4sYBGOLQCAhWOXb0qHcAPPRtmUjmQR+uB8plqgUoDqQj0vDKPg7D2jBlKm6jQWlPykB172af1k98T41ojwlwdpK1Ko2pLtINoDBgL7RIveIIYjlgTilRTrpCRDRp9UAEC2xuL7WuL83Ao+Tw5YoSDpJ8o6QDdfYEbYrrZBDcr5vcmY25wThT7NVBiOllxSVUIjXepNyBr0oTyA1X2jbti7JZ0wKOYpCsJ0kemookgNTb8LBrQZUiARGzCpw1WRlJYhgAdRmI0xB3ER33OAhkXSuahhtURfbqYO+3XmcOwcWh/kMuJNJT41MLTZDMBjSdlk/lYWBHUc8JKlQiqCQIJuORE2O3ZgR2GCsjWalQZfDbVLRpEwrw0W3AZY6+Y4XrWLU0VlYMAA0qdj8bAgfr1xFPJlOOqQyr5ys7GHGhIIRVCqQ/lRhHcjnsD0x3hFAlM1TUFnFJQATBtVpM5mOkWPIHvgHIZlir01BOgqYG7IDt8eYgd8MuClGreEh81dKq1DOrVqpuVAH5QUG41EmemB4RyWVgsyVSKhEzcByREEUwU76YC2G5AwKDMKqaUKwzO3mcX8rAbSZYgD0iLy0xTUa1b1ADSoXuyLPsfNimkQC0sSQxcgQQSwhVt+VZBHYxhD8rYRnK9NZ0uQWAUAIS2kW2EBS256SAMLDmtJC0wSymSZliQL3sFA2ntbBNOnoYVHGozrKKdTC9gYsCJFuRN4jCirkGVm11NVJzLPtIFzq/K+wK8v1wxSZyjyzTZbNCnk8xXcAOzJRCKfUzAlwCLWW7EfmjF1DJl6LPTUGo9WnQpg3vKu5A5wDT7XGBuOUR/B0KS2GrWwH84Jiw5LoHycan7LUFFIV3vTo03e3/ALtV2WBz1CklED+ZlxCrZyXutBPGQMhlTlkZS5UPXcmJuqqvbUzTHNUfYHHzXI0WQMahgPfVEmIuexgfGNT9p6tRpUyaxqKxErqcIPwyYPmJuB+GIxmSjMWNQEbLpIjf+u39cUtHOXQw4y9QiktJILCdrLqmDPUiw/4xDPUFgJAbw9KAGSXMNcabk+QmP5r4szmYmqWuVSJ6EqLR/lyexwG9fTAHpJgyJJOxpnqJF437YUiIqv8Av7nqlZUhXrqpAsEJ0x2IYAiZvz6nHsPeHcOokMahTXqMmpEtESfaZAi1sew2V50K61eg+hJJAXRVDWsh8pk8okT2wZVz4NWpVgCQPNzCgWAPJQBjOZMjxKkTJptdojaR+v8ATDCvI1gCSaIEDaQOXeD+mOpEyWkcX7UqGIIcztZQcXZviQq5WoQCJqKkzNlHiH+mEJyDEnUBTESdQGrlyEtGGWUrU1yyEanSnVYM/oBLAQAJJHWT3xziuDVenGOUZ4ALfcDf+84ehQ1BdCzBLjk9gLDlEjvY2xXxLOmfLl0pAH/qKCzGL2c2Ej+uJpmWFJawmRXZBNxp0Boi8kEzO98WL7R3h2qo5VmJGgnT8eWALC07Yq4nTJ0qJMICYtqG6xeTzJwbQpBHpZhOTDUvMHn/AHxLimVCqXYqoKrpVfUCBJhdlpi31sMTyTGVsAyWW1p/NSt0Gh7KfYGR7EDlj3jhKWoqNZJ0joCAPqLxyHwIGynESlS4BFTyOs+pT1beef8A5xTmcq3iadWoRY9t9twd1jtiqNBrXqnwlQmSxLNAJgeYqL8j5m9zgXh/Dmdy8kAbGImLCPpgvI0PxG4tbvsPp9cPqL6lkbfXA3QxRRleGqoFhO2wPt2t+s4IFG3t0tginTJP74JSisAGx/riGy6F3gkCdrQf8/bHbf8AODwvLv8A574regDuLjBYgqkcvj4/znjrHnHv/nXHDQAMDnt0P9sdCn/j/nAUmVq+IU9U+WPnY9uonqMWVB2+MRFPVBm09/2vhQs8tYU4aqtTTbxNKsrLPMaxoYD+W+1hhrk+HCvbL1g7xq0HymOQknTI9+eFtPMI4CGmxuApZ2aCbEkBpEXMr6jvywLxmskhErE1UazAKpk/zKFKkAXAmSASZjGjoxTdjCvlqlNoZSrDqLj5+ThVlqPh5mhVUwFbsI3E/qJ9sav7N/amnmAuWz48xAVMzsZ5Cp/9u943wN9rPs8+XMMLG4YbH2xHwymzJJxI6K7NYsy3mfSok95j9cS3RSCSCrsIEm4IB/rHYHCTiMg6BtJt7/4MH0MyVqnUYVKZC9BICj+je9+uKcTzyW7CMpSZm0U01sBDXtBH3hJIgiOu8YqmKi0KYDl9IIgkEbKZJk2iG+k4qz+taAFEPpqMVYgXbpqi97+UcsN+BZRzmaNVwQKCHVIvFMEr+30xLwrKUcWyfHyWqUyhJFSu6CLeSkKa6Ym4mTPOfbGo4qPAp0ciAYRfHrkc6h9KT1B0/GjvgX7AZFavg1jJpUS9QavxOWCpPuwDR/LiDVSweo5l6zki/JNOo32mo4EdF7YyeMAl2Zfjn31UKZBpiAZkeaTc/m8wMdjOLmzjP5XUsqwEJs3lHqLfimSbyOWBs5QZSJgLU+8B92Yb8iQCOwK98a+p9m0ogGo2mm1UhQbvVckgKo2CLdi3K2841boPFtGeymUqVUdqZskCTCIukSfM1tUAncknYdLfs3kkqE1awKZZJ1X8z1SBpVeZqRqYsLKCSYtinjC1Avh0ah+7ZitMnSJ3lR6STYwb7xzw7fIGulEgGjRTSkKAoIeHbTI8tR7lrWtyAxyZKxlff+CfiubdqrEooFtOlJXSBA0x+HkOcC95x7FWf4zVqOfDdsvTTyJSplgEUbTcEvzJNyScexVMpLr+impTWQWkVWJDQLMNpPJSLx7nBPiBaxUwsgXO20D3nqMeqHUFP/7AP12wZm4cEVFLKkwVgOkXlfzCd05iYjAYqSk8mIGYNx0ME99jB3AthvwvKaqeapwS6UvFXT6JQgkwdyaeqPY4o49lFQhhGh76rxPSOsnbF/2TzGjN0C7EKSEPlILK4ZJP/dz7dcW9HpTBFqBqABEFSYgkTG/1HLtyx7OVF/hKAJIDPUqW5XCx7kCx/wDOKa6qK1SmYQaioAEBCpgEX6i/WTiOerx4SmDFJe8Fpbba8jCFUT4TUKVILQYECbNEED3vb5wbxamxWVkho0mdvUNO+x1C2M/TN4P159saPIZV9JqVSyrpmOZUmT7A/X2wPs7x91izIZBnI8omTc7AC841WR4etIQo835juf7DA+UJMeUgNcAdOWHuWy5Lw/M7d+WJcjRIF8ILyBJM7R/gxfQy7MbKThpRphAwgX3tf69McoVo5kdgcRZQOtBknniNViDzwXXM88RNMEeqI7TgGwGq/PE2/MMWVKPMSfbHCBFpxxxSo+mKSDf9cWPVG0HEPE7744SuqN74pQkTBIP0xaq6yFXcmBfriD0tMXkNqEjbyEAn6zjmyoonRrOG1BmgCAgGqTzmbbRFxz7HC7h3APHzlcNKqF8RCO9re23+04OVZtiFCqaVenWtYFCo/EpuYHIjkBM3nrik3REo8i7inAMxRcmmfFXtv8rt7RjR5H7UrUH8K5drRBEhTYAoxMwDyIHONowxznGaCaWZ0GoSJIE+2MvxTN+I6tll8IWZwdJV2DAzY7RcxuLnBb5LgrtJWZzioIqkAxe/+fTBFPLK6UnEl6lRUInmvlI7Alge3xjnF5aprOmCd1BAPKb7CL4ZcL4cx8NT6Qq5gGNySQLb6iskdguNLwYNU6OhKlapCj7ugChFMECQbkbCPwiTtc7mS+F1Hf8AiGOkhaehVkGS7KAJ3IgmThrlPswrqWGXrNGymoIPOdMBRO/zhtwDhgcGmEegWdUMkGBOpyIEQAIOM5PAJ2co0Xy+Uo0UJZqq18x7wvhUFtyBdG92Bwp435K7KvopIKYPUoSWP/eGbvONPSz4q1xVEL6vCB6sypSnsNKP/twhzvCvELGiJ8RmVAeciKY6gaQCeXmOISyHqZi/kVcDyiV6fhVncrS8OurDZZE1KZPSNom9sPuJ5gV6wzHmYU5SjTEQCwhbTuoFVyfbA/EsstKnT8IllUQtVdm8MANUvv6WA6ADfFnH8i6UQ9FBTpii9Yi5eTpDDV180dSDFubyVeHRlaStXzGkiSSAJFnk6RboWvPYnDziPFQtA6V1ojKrBWOohSV1gkQys49MRpZQcJOEZFqVF3/GyslJmMRI89Yk8lBCL3ZumCsvmiDQp0lVhpNNmEiIAEKOd/MT7YeccGen9/oRbMKpOqkKjG5NRmSoJAs4VY1D+2OYU56itN9IJn8UkzPeJvEX549jSjKkFcEBYODcKwIPWP3tg3N5+mFYg6jLKVW5m/4d4sPriVTKJRXXTkAm4nrYRhRUYUlJUQahJJIj9cQpXkypN2S+ztUu7U3AIZT5WtDBfL82j2wJxA6QK9NUenqgysNSa3laPS1rMLGMBZniTpVV1/DpPcwZ/rOG/EKvh13q0oKVhFSmbq4YAwR0NiDyInGp6It3nkA+1WUHivVpnUrPBIM3dQ/LsSPdThRXV6jEkQTA6bAAfoBjUVMutBZCsaNaIJ3BBsLCJExPMGcLs3lAHeIAnyxeO19+k88KZpZZwXhi6kdpJY2EWkTNvph3xfMk+GnpvfmT8dJ/bC/hzqsEyIMdpP8ATB7ZgOwJCsB6ZE+++BigwZi5nfSoFo3MC2HVKvMYTZbPo1Sn41FXCwvrZBAJIG5AHwIvjV5Z8i4hi+WYcydSGbjzea3cEYzargvYvqJqFjt2wKKoJIIg/wCfrjQVeGMAGQrUQ7MjBwf7YW5ugymRbqCP3wbOA2IETti0sNJi36nEHc7EwcVvW0i8fGOGrLEkg4hIIjBPD6AGX8eqSBUJ8NRbyj8XcG8dh3xPheW1ZLM5hlE6ylIHoqgmD1LMR204HIpRE9Qj+HrVxcI3hoPzNEn4Ege5PTDTj/DxSTL0Vux0h367GoZ5Wn6YsoZVU4XRsKpWp40AwGbVqYdwD5f9uOfarMVBSVYBqVSJCmYZo8s/MThoE7ar5KOMVVrtlhSWEeqEW0eVTDR2sfocAViKdUUmOpUcn4qsR+/6YYvlDSrZSnq8tClc/mYAgiP5mafrhJn6rBc1W5U6iaeZJWSbdPTgopM5RaR7Eg/BjEM4QBPO+9+8dvb2wRlaV6o/LVcexhW/c/XHM9TlTI2BjlyOFbFsx+dy5aoCJkXci0SesQBMifrth5wTKVAGLABVJJKkHSeU3/TC/ULkIDUBKh2nSOm9ibmwHK+DMioVNHjBjNk0voUttN/MD88sXLKoyjJxdoeZTgiZhVE1izySjBdLmTLATqsPxmNsMv4ijTqkD0LpX07BFhVUc/Kovtv74lk3FFUU1aa1J1OKhIepEnSPwhRPlUdicUcTpCrqFEMVBmWXzpYFgFFqidSD5TEgCcZKXZTjbss4wzljogL67CBcAyzc15STHLfFtDjajyq2tqlMp5R6RJ1QBFtMiPbrhGuYNVaUFguoIUMHy7jVa7C4I2Gr5wzZPDqA0giKuppsJjYAHqPpjpdGbdOkeOeqLViNCldKk76QCGnkDJg79cGav4Wk4ctUzFQklib0qZCrpAmzMB/tBte2K6WYUA1mg6RppKfzficj8UELAMCR74W8XTXUpMz63qMW0hWIOiNVxbUNxNhf3wchJYoZ8Fya1stVp1akq1RY8O2gFwCFYi481wPzHrOCePuwD0lqRTqVfLoPpWkPOxPX0qQbGO+BclUDmuKemn4S+VQQ8kMj7AWloG/LEaWVNRqlGmwPhUA+t7lmDanMbXbV9V5AYLtlcUZqtUNfUSoWnIUITHlvokAFi9iTbcttg/8AhRRFUqRqWklKejPdhtYQGmN/LyGCOK5Q1WWsCVo1QC6sNKo6QKiX/CRBA3IOD+Kqn8PRVSgqVdVc6jCksAieYWgQTuRcdZxdkOLzRRw/J1a6B6TIY8rkrfUAAd73Gk/OPYzuXoZnLTTLlWJ1MGEXIFxIMr0IMHlj2IccjXp8kszmS1Ngp80A9Znb+mL6fC1NF2Z91a5khJ2IAE7wSOeM5wao0knfUDtYgWP7YapxJqbqGbSHTmJSSSL89ovyxo4tYRgo1KjPHJEMyFkfT0b1f6WIie040zcP05TL15JDxRMgAAS2gmb8o/XAvE8gCIUDUh8yA+mTv0IvOHWWyz1aWcyhX0ZdKlCLgtRguP8AUQTbti3LBqvcyWXpDwapqOSVeGBGqCsQwPabfTGb4zQda5VQDqhl03kNcm9omcX5auwyxWSdRUteQYMj9v0wRxDM66JktqpEGFbTKPaRt6Xt21DDyNYsSV+IMkp4asu8kG3S4I/XfDOhxllF1AKwDYNAN/gdcIq+ZZSSNambSxPvMk4Z8NSqyNqRn1avwwTaR51vJNrzhZ2Q+pxmSzGmYpgFgYUwx3UDffnh3w3jOVqgKPK/T0N7Xs364zmVpq2oAkD0NTfcaokAjkSPgjviPFKICKIAgjtH/OD4Jc80bSllVJmk8E/iBNI/JWVb6DBQ4hWpCKo8Wnz8QSR7VELW91x8zXilSkAabMoa+k3XvAMx/nXDnIfbRnASpTJbqvP3BwSTNEa3O1qLJ4gDINwSRB9tiR7gYqpcDatRL1SUpkjSCCrOvM9lO3InccsNPs3lcs0VaoNWpOpRVJ0p0ASymOrAn2xb9seJ1aiHQVB6kwva/wDbGLTpuzZNeSikC0kfiGZ8MECnSQtUIsANkUdJIj2U4u+0lcLlKeXpsFYAKATBLMd/csf1wdwZEy+THgowDnU9VxpNUx6omQnJR0E85Kr7I5dMxnamZfzJlx5ZuPEaQO0gXjuD0xVVgLv3cLRd9saoy2WSimyIqgczH7k3wB9ocu9GllwGipTFPWxvDW1tHO5Nuwx37R1kfMZc1D5PGXV8GQPkwPnEf/8ARqpCuYsDz2+mH6glpL6ldYeLxCgBJRQatxEqq2t0JK4ScSY+FnzyV6YXpJ1yfb0/TGr4hQP8bQay0wh1MLSABCdgTB+MZTimXLNnUUGDQ8RQNvI0Tfs2+FHJ3/A1ylGKmaU/++f6CMB8YzOkE9B7/GGeao6GquSCKjK6xzGgSfab4zycUV20KhqOd+QUdzzPtzti0qjZndyEhrzZ5PLfYH25mYAG+H3A8pUzNRgqlUEEwJJMgwOf12GLOG/ZvVVNQhhTgnSoDsTEEDUQiT1MkXthjxHM1qS+EqDLZe8lyG1TuWbcm8AWURttiHJPCLrsnm80i6KToKlyII1KJIJl48++ymLm5xXnnqVK1MKYCwwJjyjmKaiAsC0i1yOeBGzpIDINS0idLMNIJIi45DeARyBxJ69V6ZFzWqwTpEaEuwBcxFgG0jlE74KQollivjjawgAXliylha5Nvjni6tkdca2CzEFjpgxa24Jtbe+OfZfJsKhcwsQFA80fimbeaFNu+LlzKaW8IEtqOqo4Es8C5AH4p35dMS9kyoVK3mKnU+qY1+QQDYaSZYfphtlm0JUd2tTo1DoTYM40BW7w02x2jSVqyklZ0ATHX25W6Yofh70RVLgL4jqTeQ0EaSG5gkLfse+OZnTsN+zSBDmHEKwQ6QPMJClzP82kAwdrYE4jUdRW/h2Uq4KuTsy7EE7LaDPvgzIK0U7xqaqSW5llKze5BksO30xn61LwYRnZ2UEBBYMJ59xeJg/TDFFvGUNODsCn8KSSXXTSqXMVRBEBvwfgEiTKnpg7iTeNACAxTutmZRpinK3IBA3AFy07CEGVzJRV8NWgEgD06OhGo+3Xlhx4gWmtUOBXJHmCjyKDJjWdIebdgD1kTJZFS+APL/aPM0FFMOSBsDS8TSPy6iOXTHsNHzJbzVHoMTcFqEGD2ANsew2uguXaMFlsmZqVWaAB5R+Y2Aj+XYTjnGXBZbhbAgn5kEAGZB/ycR4jV1owFvDI0jqo/wCfN9cTzOS8a2zgiPafN/fG3KZ58YbKcg6sVBJESiN0kekmbgcp641X2Zbwc5SeFGmoBWH50YaSyk8oMn25xjNVMpGoFglFVgbamIMyoMXLCJwflON0dK0q3iyDCuxVmUHc8iFkDnglktZVk8zlxlsxmMu5AC1TTBiYkkoRG1o7XwNRrgEXLJJVrfhax9iLGP7TjS8ZyVPMOlc6DrprLW1l08luhOkNfr3xkFqFSBEnme4s3x0wRdotStuKF5Jp19L3CtfmGG4I9wAcSo5hhp80TqaASLm0EchG2D8/liSGWSQDFh5gQT8MOnQ/GF+Y4eaYElW1agpHVdIiOW8jqDyxYWW8OzOk6pM3VusGLnuOv8uC84dVnMLsH5A/zAc9rdDiuhkTTVvGUhwzAJsWizav5VN+e1t8dpVAKbMF1NUcJpgnVpnVK9NoP9scCpuwDieXYEAgCAAIG46g7N74f/YbhqsxeVJEwD2j47/BxylTpqop1RoXTqCSWYHfyzYAqbqTN9pxzI1fCqzSVgpbyhgTA6k85E4mWVRpGrRt9B1RBk7AXJ9hirKmkHQZpGbTdFYhladi1MTfsfLzwCM+SoIbQbsCROoiRB2kG9u+NJ9jMqukNVINZwGbrMCI7QDjz/lVnomvnATxniC1kIYssiJIt2wDwbPUKNIZaiJLNJjzM7sLknqQB7ADpjbZvggqIQRpBHMTjF5+lT4dNXwzYQNIBjVYkC0Mep67i+KjNsy8Y0Ks9kWfOZfUr6Eqa2ttpGoSdrtAwd9sqfjKVVSzGIHUyI+O/Lng7gD1s1FRtVNGuqn1kdTyX2HTfGh/9EQberrzH74l+o1grxWzLcZJKaSQXA8+m6gnvzPQAd7YEyGXXwctWrmHSj4bqY+8B9Or4gkbz84q+2fB6gRmpO6sknTMBgOn9Ytgv7GcIZqFN67a2Kg35Tf698Lkqs6uBDxypUzNQU6Hk6uw0gDa07noB/bF32d+zPgN4ZKsTdmBN42Echjc1eBBwwiO42/5xl6VFMvWDDy+J5Tc+q4FupNp9sc/UbVAopM1WRygItykW7b4U8byfiKygAz+a/6Yd8IzyClJeAQDtNtzP8xnryxkuP8AG3qavAUKvNj6Z9+nYXOM4JtlMymVZUd6dVWqKjTqeysD6Ry1XAj2O8QWuRR6xJ1MoO52UACWjqxmL2seQOA8/mmdNFMl6hgMwAtJvbla8fJ3wy4FlzpdWKqiATB1TJuDeLkBj0AjnGPQ+yCPD80ipUk6SimQT6dZAjVzcDc9Sce4LTVVqLTJqGJ1xGkgLy5mJ+nviw5KmRIKjxHFR9YuFVTNjZjrYnl+HBWRzcArRABqTBmSXMm5tA2sIF+eBrBzFGW4eDWBqOVPlQBfzVCIA/0gCTHM8zhiiFEKmQGdhIYsykBYAmw62tfrjtHLmVamGOjzAwYY22MiCNIPmm2IZ4szIUQlRLHfykgc+s9cNZCSGOUzA1qGGq4VWBBgEGAe0qxuJBPLGZ4r95mHgE+F6QNmXfUo5iOUjY88Qz/EVof9IxrqASPNoYC1yQSPN9COmKMo5RAmqGYSrKfSARAHMjWur3juMNEsEZqS1DCoKim2tiALC4Ut1uI5X5Ya8JFUOpep5SDABhSSJFrAnbqe/Supl6SVXYU1aoq6iOQ2LaLQSOoHIgSIwTQyzV6ihz5l9AS6RuJAuOVxPKRaBMjRB1DirsDqqlSDENRSr/8AIkGO2PYp/wDRKwJ+6S5JvWC/pOPYz8UTk+cZDMW9rn2/z9MabJqGZgIDHzapjykDGUUKunSSxuGERH/2t/TDbK8TNIkpe3lnpsR9AD8Y9TPNNdDatOnVr86qQtgfaxso6nA2UywAUlYVSSQfxTzM7KOmK/HTRqJJIAcj5MGOSi1ut8VU+ILVK0zs1o+sE9sDM/czZZeimZy1QHUDQqLUVgSDpI0mIvAbSfnGLrcW1M4qABw0gwQN+nI/3xp/s3lSn/VbUvQHe9vpG2CONUsqzinXASR5ajeUP0huXyRiIumzb08Gcq5UikSWALbAXC81OrlczIxdVyY8NgD56h8wHlk21bbAkCY6DBma4OtEFaVUOnIEgkb8x6l+OuFmRIDgEX9Nzyn9v1E9MXdnTvgn9q2g0qsBy6DU+om6EKygcuRn+bC+pxMrq8Iquo3IsY6AnbmMOeIZbXSqUgPvKZaspAkNAHiBehKhWI56T3xT9neEK6a6hIYEhQPgk35X27YE0lkLSjkSLQYzpUgNB5kHqZO55T1B6Y1WTVVpU6RubsY80Ec4PsO0jvhdxig1MlWloIvBEz6Y5ne4FvKT79pPNHSToS2rudhAjne3L3OB5NIvkuz1USRqkyLFS/LcKd4newuMOM7mRTIKltJCE/gNwDynTf4M7dVuUzFOlopECPyvdiZOw3pkb6dxbY4I4hl6ZYMXNI6RqDKXBgWBcHUpFzJB3tiWjWzTcM49mkpuPvKiMBIqNqYAbWN9h15QcVcY4uuYCq91LqWDbkC8dhI+k4zGWytdVT7sVkEq7KygrBkMJN3Fjty2viXEkK+YqWRmJqCA73mdPmsvQTaTvGBqwSSyfTPs9xWm8dpEggwR7dun74fZritClSPKB1E3Me+/LHyDh+YokBqT1YBHkVQvwWbUBPbHTn1JICEsDu7ltPI+kAKe/OMR+GNmozmfVxq5FY536W3M9sS4JxtKdJEchXUKjrIJQgQRbnvbscZBc6zpqinTpkMNVNRrkmASbkDnJMe+LaudzCqCjBIsGRFWNvygX+tvfD+Gng7yNbxL7QNUdocqqgRYwLdOZmI/ryxk+I5jxCfukENJL1I256BOkg7CDvvi5lqVcsBVqaqtTUyAtqJSnbykwSSSTF7Ly5qsnw4LRNVqmlSLLEGra8X8oAETG4PPbkkUF1/tG6rSTRTYCwDICB8GdXvaT7YnU4mfDEhWUcjSpKt/ZO23t74Vs6sRp+8vdUOiOiC8mxmbRI3wdkKjgM7NSRFWGcIDpvAQCTLcgsj2POvFJaCz2S4sxI+7pqJBhgQwEgSNJEjYfEDfEuJ5xC6E66S3KeGRqIO+pD5dLXIAMwBgwosBtLqW2UhA1TudP4b9bkQBzwmr5DxJZHdFaWYVQrC0DVFotA+IwrsLDMrVqlQAyOIkKZpVDNxuGBjsSOeOUeMU0ZfPqCkgxYLMTImNQ7b9rDAtPhq89A0+WdWrTGwJiF+hjFigPpVm/iCwtpUIaS2v4jMSw9xJI5Ycgep8fpIVmS4EG95J1XBtpEnvjmbzjVnlURFjyqCbH8tjK7bnng7MU/BJKhdK2KiwNrAGd+Zme2A6S1TBqVWZfyIPDW4MgxcwL9f647eTuaLfCIT70BQYgONMkHbSxJgczykAXwH4qmppHmg3CqaSgmLTEuP9owXTyky7QgiFXsBFgPcgAD9ziylllWmbnVqIC2AAAENrvJJm18cJdlaqCqFC0xpE3FwpdVZi5JPpYnlzwFm8zUosyU25kwJBN7+YEG4g73nFmSyrrUk/jpwWmbFSAN73g4Nz+RL5UVFUNUpxTqrtII8r8rRzMEX7DE8hVMU0aRIlVRZ9WoFiTzJM/wBemPYKbhTWDV6SEDZagUfQKwnlM8sexX6nWjF1VFKFIHm9a/lI6HrttbEEAGki8nymIvte+PY9jXg84TwzJ1DUsoNwjAkXDkqP3+gxVlaYStCHZtJU8/nHsewdlUN8rnhTU6xAs0CTEj/g4vWstdUp1V0hmfSykyCNheQAwNzG/LHsexLCGyrMUlyyoV1sGYssELtYiORmbjfFB4srglqCwYhlYqUi9pmR2t749j2COVbNPFKQ8yvG9Xh1CW006q1DFpAGlhB99umLMw4p16lFTA9SCPwtBXtbaDyGPY9gr3GdWmZzOLUZyXNyDpkzAXc/O3t7YZcDzaB1LDV4updfMGAwKrMb3k36Rj2PYs0QHksqTV8Mi5knppHOZ1dLbz1w/rVVdF0XQDnOpTHqknzGBz745j2IkcnkzYzXhkDk2/PVtcgyNxtzjF2XpBxqHkg+ZV/LNyCTvM2xzHsUy1svWqRUgCJNxNiRAn3MgzivPZsrKqSdepgGMwJvPI8h9euPY9jlsXohwloAqMdT1NVjPpFokGxJHsAD1w8o5dcwniEEFCJlpDSjFSFFg1jeBzx3HsS9nLQJwuu7MhLMFRZ0gBfTJB1CWUXNl/rj1bOiujZqm7aqP/UWdPkJIDqQIHXTuCAQcex7HNcj8EclVWqSTuik81LaQ1iV2BjvvsMMRnACAUllQ6KTXRQ2xJHqJt072xzHsNZoiyjPcXDIrb1HbVFwRHlidiARGm4jpyrr8QaArCZ85I5LuvO95ke3vj2PY45AmWruCzgAhnJMEiDtcE3AJ2FueGXCcoWqUUOkj0iBpDXG9yRciI749j2CTFHK1Y6nBh1G++kgxEA35ixnbFQrtoUNBiBFxEH357W/THsewWLRFszpTTa/Pn1H079cEUc8wLFAA267z7kzz7dcex7CxD8pxNifO8yFUiD5TqU+xPL5wLkUgVVI8pLhgTIeDrE8x5kNscx7EkoGp5gxZjHIbR/hk/OOY9j2KLP/2Q=="/>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 name="Rectangle 1"/>
          <p:cNvSpPr/>
          <p:nvPr/>
        </p:nvSpPr>
        <p:spPr>
          <a:xfrm>
            <a:off x="850182" y="2631018"/>
            <a:ext cx="6768504" cy="2246769"/>
          </a:xfrm>
          <a:prstGeom prst="rect">
            <a:avLst/>
          </a:prstGeom>
        </p:spPr>
        <p:txBody>
          <a:bodyPr wrap="square">
            <a:spAutoFit/>
          </a:bodyPr>
          <a:lstStyle/>
          <a:p>
            <a:pPr fontAlgn="base"/>
            <a:r>
              <a:rPr lang="en-US" sz="2000" dirty="0">
                <a:solidFill>
                  <a:schemeClr val="bg1"/>
                </a:solidFill>
              </a:rPr>
              <a:t>Jeremiah rebuked </a:t>
            </a:r>
            <a:r>
              <a:rPr lang="en-US" sz="2000" dirty="0" err="1">
                <a:solidFill>
                  <a:schemeClr val="bg1"/>
                </a:solidFill>
              </a:rPr>
              <a:t>Jehoiakim</a:t>
            </a:r>
            <a:r>
              <a:rPr lang="en-US" sz="2000" dirty="0">
                <a:solidFill>
                  <a:schemeClr val="bg1"/>
                </a:solidFill>
              </a:rPr>
              <a:t> for his self-centered life and his injustices to his people, which were particularly evident when compared to the righteous deeds of his father, Josiah.</a:t>
            </a:r>
          </a:p>
          <a:p>
            <a:pPr fontAlgn="base"/>
            <a:r>
              <a:rPr lang="en-US" sz="2000" dirty="0">
                <a:solidFill>
                  <a:schemeClr val="bg1"/>
                </a:solidFill>
              </a:rPr>
              <a:t>An ass’s burial meant to be left unburied in the open field. </a:t>
            </a:r>
          </a:p>
          <a:p>
            <a:pPr fontAlgn="base"/>
            <a:endParaRPr lang="en-US" sz="2000" dirty="0">
              <a:solidFill>
                <a:schemeClr val="bg1"/>
              </a:solidFill>
            </a:endParaRPr>
          </a:p>
          <a:p>
            <a:pPr fontAlgn="base"/>
            <a:r>
              <a:rPr lang="en-US" sz="2000" dirty="0">
                <a:solidFill>
                  <a:schemeClr val="bg1"/>
                </a:solidFill>
              </a:rPr>
              <a:t>This prophecy probably was fulfilled when </a:t>
            </a:r>
            <a:r>
              <a:rPr lang="en-US" sz="2000" dirty="0" err="1">
                <a:solidFill>
                  <a:schemeClr val="bg1"/>
                </a:solidFill>
              </a:rPr>
              <a:t>Jehoiakim</a:t>
            </a:r>
            <a:r>
              <a:rPr lang="en-US" sz="2000" dirty="0">
                <a:solidFill>
                  <a:schemeClr val="bg1"/>
                </a:solidFill>
              </a:rPr>
              <a:t> was taken captive during Nebuchadnezzar’s siege of Jerusalem.</a:t>
            </a:r>
          </a:p>
        </p:txBody>
      </p:sp>
      <p:sp>
        <p:nvSpPr>
          <p:cNvPr id="27" name="Rectangle 26"/>
          <p:cNvSpPr/>
          <p:nvPr/>
        </p:nvSpPr>
        <p:spPr>
          <a:xfrm>
            <a:off x="11575340" y="6403993"/>
            <a:ext cx="442750" cy="369332"/>
          </a:xfrm>
          <a:prstGeom prst="rect">
            <a:avLst/>
          </a:prstGeom>
        </p:spPr>
        <p:txBody>
          <a:bodyPr wrap="none">
            <a:spAutoFit/>
          </a:bodyPr>
          <a:lstStyle/>
          <a:p>
            <a:r>
              <a:rPr lang="en-US" dirty="0">
                <a:solidFill>
                  <a:schemeClr val="bg1"/>
                </a:solidFill>
                <a:latin typeface="Calibri" panose="020F0502020204030204" pitchFamily="34" charset="0"/>
              </a:rPr>
              <a:t>(4)</a:t>
            </a:r>
            <a:endParaRPr lang="en-US" dirty="0"/>
          </a:p>
        </p:txBody>
      </p:sp>
      <p:pic>
        <p:nvPicPr>
          <p:cNvPr id="3074" name="Picture 2" descr="https://upload.wikimedia.org/wikipedia/commons/thumb/0/01/Jehoiakim-Eliakim.jpg/200px-Jehoiakim-Eliakim.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0375" y="301227"/>
            <a:ext cx="1905000" cy="1905000"/>
          </a:xfrm>
          <a:prstGeom prst="rect">
            <a:avLst/>
          </a:prstGeom>
          <a:noFill/>
          <a:extLst>
            <a:ext uri="{909E8E84-426E-40DD-AFC4-6F175D3DCCD1}">
              <a14:hiddenFill xmlns:a14="http://schemas.microsoft.com/office/drawing/2010/main">
                <a:solidFill>
                  <a:srgbClr val="FFFFFF"/>
                </a:solidFill>
              </a14:hiddenFill>
            </a:ext>
          </a:extLst>
        </p:spPr>
      </p:pic>
      <p:sp>
        <p:nvSpPr>
          <p:cNvPr id="11" name="Rectangle 10"/>
          <p:cNvSpPr/>
          <p:nvPr/>
        </p:nvSpPr>
        <p:spPr>
          <a:xfrm>
            <a:off x="3220016" y="715051"/>
            <a:ext cx="6096000" cy="646331"/>
          </a:xfrm>
          <a:prstGeom prst="rect">
            <a:avLst/>
          </a:prstGeom>
        </p:spPr>
        <p:txBody>
          <a:bodyPr>
            <a:spAutoFit/>
          </a:bodyPr>
          <a:lstStyle/>
          <a:p>
            <a:r>
              <a:rPr lang="en-US" dirty="0">
                <a:solidFill>
                  <a:srgbClr val="FFFF00"/>
                </a:solidFill>
                <a:latin typeface="arial" panose="020B0604020202020204" pitchFamily="34" charset="0"/>
              </a:rPr>
              <a:t>Rebuke = express sharp disapproval or criticism of (someone) because of their behavior or actions.</a:t>
            </a:r>
            <a:endParaRPr lang="en-US" dirty="0">
              <a:solidFill>
                <a:srgbClr val="FFFF00"/>
              </a:solidFill>
            </a:endParaRPr>
          </a:p>
        </p:txBody>
      </p:sp>
      <p:pic>
        <p:nvPicPr>
          <p:cNvPr id="3076" name="Picture 4" descr="http://www.keyway.ca/gif/caravan.gif"/>
          <p:cNvPicPr>
            <a:picLocks noChangeAspect="1" noChangeArrowheads="1"/>
          </p:cNvPicPr>
          <p:nvPr/>
        </p:nvPicPr>
        <p:blipFill rotWithShape="1">
          <a:blip r:embed="rId4">
            <a:extLst>
              <a:ext uri="{28A0092B-C50C-407E-A947-70E740481C1C}">
                <a14:useLocalDpi xmlns:a14="http://schemas.microsoft.com/office/drawing/2010/main" val="0"/>
              </a:ext>
            </a:extLst>
          </a:blip>
          <a:srcRect r="172" b="6514"/>
          <a:stretch/>
        </p:blipFill>
        <p:spPr bwMode="auto">
          <a:xfrm>
            <a:off x="8004930" y="2142852"/>
            <a:ext cx="3262592" cy="37053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299984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
                                            <p:txEl>
                                              <p:pRg st="3" end="3"/>
                                            </p:txEl>
                                          </p:spTgt>
                                        </p:tgtEl>
                                        <p:attrNameLst>
                                          <p:attrName>style.visibility</p:attrName>
                                        </p:attrNameLst>
                                      </p:cBhvr>
                                      <p:to>
                                        <p:strVal val="visible"/>
                                      </p:to>
                                    </p:set>
                                  </p:childTnLst>
                                </p:cTn>
                              </p:par>
                              <p:par>
                                <p:cTn id="13" presetID="10" presetClass="entr" presetSubtype="0" fill="hold" nodeType="withEffect">
                                  <p:stCondLst>
                                    <p:cond delay="0"/>
                                  </p:stCondLst>
                                  <p:childTnLst>
                                    <p:set>
                                      <p:cBhvr>
                                        <p:cTn id="14" dur="1" fill="hold">
                                          <p:stCondLst>
                                            <p:cond delay="0"/>
                                          </p:stCondLst>
                                        </p:cTn>
                                        <p:tgtEl>
                                          <p:spTgt spid="3076"/>
                                        </p:tgtEl>
                                        <p:attrNameLst>
                                          <p:attrName>style.visibility</p:attrName>
                                        </p:attrNameLst>
                                      </p:cBhvr>
                                      <p:to>
                                        <p:strVal val="visible"/>
                                      </p:to>
                                    </p:set>
                                    <p:animEffect transition="in" filter="fade">
                                      <p:cBhvr>
                                        <p:cTn id="15" dur="500"/>
                                        <p:tgtEl>
                                          <p:spTgt spid="307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688"/>
            <a:ext cx="12192000" cy="6855312"/>
          </a:xfrm>
          <a:prstGeom prst="rect">
            <a:avLst/>
          </a:prstGeom>
        </p:spPr>
      </p:pic>
      <p:sp>
        <p:nvSpPr>
          <p:cNvPr id="6" name="TextBox 5"/>
          <p:cNvSpPr txBox="1"/>
          <p:nvPr/>
        </p:nvSpPr>
        <p:spPr>
          <a:xfrm>
            <a:off x="0" y="89150"/>
            <a:ext cx="12192000" cy="707886"/>
          </a:xfrm>
          <a:prstGeom prst="rect">
            <a:avLst/>
          </a:prstGeom>
          <a:noFill/>
        </p:spPr>
        <p:txBody>
          <a:bodyPr wrap="square" rtlCol="0">
            <a:spAutoFit/>
          </a:bodyPr>
          <a:lstStyle/>
          <a:p>
            <a:pPr algn="ctr"/>
            <a:r>
              <a:rPr lang="en-US" sz="4000" dirty="0">
                <a:solidFill>
                  <a:schemeClr val="bg1"/>
                </a:solidFill>
              </a:rPr>
              <a:t>Lebanon and Bashan</a:t>
            </a:r>
          </a:p>
        </p:txBody>
      </p:sp>
      <p:sp>
        <p:nvSpPr>
          <p:cNvPr id="7" name="TextBox 6"/>
          <p:cNvSpPr txBox="1"/>
          <p:nvPr/>
        </p:nvSpPr>
        <p:spPr>
          <a:xfrm>
            <a:off x="94306" y="6485977"/>
            <a:ext cx="3781007" cy="369332"/>
          </a:xfrm>
          <a:prstGeom prst="rect">
            <a:avLst/>
          </a:prstGeom>
          <a:noFill/>
        </p:spPr>
        <p:txBody>
          <a:bodyPr wrap="square" rtlCol="0">
            <a:spAutoFit/>
          </a:bodyPr>
          <a:lstStyle/>
          <a:p>
            <a:r>
              <a:rPr lang="en-US" dirty="0">
                <a:solidFill>
                  <a:schemeClr val="bg1"/>
                </a:solidFill>
              </a:rPr>
              <a:t>Jeremiah 21:20-23</a:t>
            </a:r>
          </a:p>
        </p:txBody>
      </p:sp>
      <p:sp>
        <p:nvSpPr>
          <p:cNvPr id="3" name="AutoShape 4" descr="data:image/jpeg;base64,/9j/4AAQSkZJRgABAQAAAQABAAD/2wCEAAkGBxQTEhUUExQWFhUXGR4ZGRgYGR8YHRoiHSEdHxsgIRsfHCggHBonICAcIjEhJSkrLi4uGx8zODMsNygtLisBCgoKDg0OGxAQGywkICYsLCwsNCwsLCwsLCw0LDQsLCwsLCwsLCwsLC8sLCwsLCwsLCwsLCwsLCwsLCwsLCwsLP/AABEIALcBFAMBIgACEQEDEQH/xAAbAAACAwEBAQAAAAAAAAAAAAAEBQIDBgEAB//EAD8QAAIBAgQEBQEGBQMDBAMBAAECEQMhAAQSMQVBUWETIjJxgZEGI0JSocEUYrHR8HKC4TOS8RVTotIkY7IH/8QAGAEBAQEBAQAAAAAAAAAAAAAAAQIDAAT/xAApEQACAgICAQMCBwEAAAAAAAAAAQIRITFBURIDImFx8BMygZGhweGx/9oADAMBAAIRAxEAPwDC028UAtHlTUCBcXO3a2AKuRapU8SndWEMWtMj1fP9QeuGDfdsFFKVIMwSzTNrDlPLByMVjUNJO0ggH26HtjL6HjcnHQs4flXVStRAdLAqQdoFtuVrjp3GKKeaWhCb1AQX6dx7wScaNX6j6bYS/aXKkxVWDpHnIHL8J+NvaMCyzoz8nTFOZywDPTWSpGtDuOq/EagfY4qSiPCQSQWdzfsIx1WEUySfKzKesG9h8nBqeZAQJgMSxm9ws9J2+mLNnhFGXeKjVfTyS8wTeR7AfUjEuFVdL1CRKkMCO22w57W7YGCgWG/O/NrkAe0Ysp1NLPeTaD15nnuCR+uOeTg+jmNJCTzEHlOkBTHJY3PfAJy7U1XyEgEqZmLgSCeTftHTHaZFwTpsVk3tJAI67n6DBOZqK6KQ2p1mT6S+kACZ5i3xfBoVg4o002prIJYWEgsJ73i/zfBtKmjZJlkhvFE+WI0hjEjuV+mFGVeXpqRAjUecG7zfYRv83wbDECnYga2OnuZnofSPjA0OnQf9oiWUE3+7B6zpZfrM/EnFGfZjlxc6yskRHqCn5kRYdMGZuolSig5mmEYk7a7T1sU+pxBnWrUrKGtA0EjlIWJ2Fo+QfiUVPs5wev8Aw2SaoxbVmiaSRutNPW3WCZEdrYqyWcqAmmSGQK3lIlWmmSDG8TAtG8Y5m6viU6jDajoSkm0qQwg3iOZI3k47wzKuGplmUuA0wwJhgxUW3USTI5kAbYp1sHoZfx7U0LiQ1RiwFypAtcGYMAtYi8DAOaYmprEtJggubE3hpmxGx6H3wRnF06GbxSkCEAhZ6l4MmT6TjuaopT9QC+X70yXGwhF2ZmQRJsNRImxxCJ8XVlT5oUkZWYGgxDAGWKrI0sBzMkSOh3E49DK65ejT+7aHZwQNQsSWciyzeAQLgXtPeJhWoUqquCNRpsIgraLjaZiBtbEaJ1UxTuNVOCP5qJUGerR1n0/OHgbaO8PzHg02QOfO7DUDYnSNBINwJMnrPbEFzDu9V4A8CkdPlAKkiBIFp1NIP9sLDL+IwEXF9rkMFnv0ONHkcwHyrsKfnrtSpVG6FCfwxzlSb98DpGsQSggWjSQDTripMjYkKPgwY7DAOYhcui3lWAf3YBhHTYYYZ5g2swVVYTswGnQL9heP5LXJwBkMsaxelA1NUpvJ6SwYkDZVA+gvjkjBvNjJ/uKCNaWYRzMsx+ulAD74AzMqqq0Dwg0NFr6oPuPLPfBH2hzoWkGDDUDpUAwVm+o+48sWsTgAKKrIWaz0WVp2BQAGehsMcuzoKhhVzBSghA0tWzAqey0U8vxrdz/tGLeIoxr0yNqNODyBLbC/eT8HFeVYVBSSDFNVX6t5vqNQ/wBoxziDE5iNwrFie51MB3Av9B1wkyef3GdNtVHMSdNgoc3GiUqAn/T5wOthjPcRDVydAmmqhBcze4gbdWP68gNB9nzqoVaNTSWKDUpH5msJmAQuonoB2wIKQ0yJNNSqKmwdiRJci7LFzEDygdccmMHVi7i2WDMVEayAAP8ASF3/AFuYtg7gtM00ZQQzw5W0gFFJEqRuCLbfJMDmbqKlSoSt9RJN5aDpCgmwEC8Xv1xTkuJvqVtPmMnQBFiYULa4K47NDtAlAhMv4mrVUqMCd5mKk+7SRi0OUFKnHnDhY9WgkADVaNW03tJxVm881BUpKBqQAkkeklZgHrJN/wB8L8jpdwskqx3NjLW//oAfOKUbyO1ZTm6bMRpaAAF3ImNyepPXHseoVGCgQZ578rY7irY+TNHxqrUp1SEkTJMCSRIiOgMx1nAopLSpsKxZ6jEM6q0+GJsSTbVyj298aNKjHMsdPkAi+zTpiO1rnGSz5IzNQaw0khyIiCORFreW3YYiDvBgsqhrl80VgMZUzpcbGOvQ9sHZn0N7GeYI529rYSU8xblpcNq7xAn32Pt7YJ4XxRCxQyCDfVt/3bY5olwaeBTnaS06YO6HSyMBYqZsb2PIze2J1jNFQhNhJHOCxJt2MT7TgvQtVWoi0KtROhgjUPmTHSB1wvyNVldRBkAmIvY3Efp84rZtYB4slSO5MdSD/TBmYqGWGwhT1j+20QML8uJ1Da8jtM/sf0wwDKUlgZMTyMeaP0nFMpqmFVSf4cRvGk29o9sJ8qxJAmOcj2ufa1+sYdJUbwXv6QD0uAD9TeMLMgF1EIDDki+6r1+v104mOEzo6YcaaMzsoI1ALAAGmwBEdoPwcDJWKxFrEW5yII+cWZWkFXUAVbzAkNqFhDfG87++I5jLNICqWBUiVEieX7YSbXkH0Y8PUvmYDTtcSR9Jk/qBvinLZvQ4G9wCNpLRO4senxifDaZUPIOmAfMdOq5E7yLHF9PLjUNZupBBMLIEW80SZ2MYHgpyAqtceG0qbPpAP4okgn5Ow5AYZcKSaiO4Oo8rmIUyZFheADzk45XIUnQg1A+YE+I0j0xNtUG3sd8V0sy7VCCSTpaFmBYG8mwAJiewxIN+QZls3UpO1WGBMyjsKasZlZnkp83wOpxfWppo8Z4KaWuZZ3JPX0BR+cWv1iFNLSFBVVLXkbJ2ZiTaLW/FyGJU89NSdbM5Gkm4W0kwNo5dLRE3xNHO2XmoxOh1hDqVrBQJClYmJIO3ud8dytIAjxLlXAblGsBGPKxImf5sWZqiKihlBbmaYN5ELYkiBaYM7nfFj5Rd6jCW8hCmYIuATyMD9DhJk7A+HU6QDqBUYhgrAlR6S17DYHVfDDK1VpowVT6lUeYkEjWJj4Im036YX0M2hzFJYC065W9pJJC+YxyMYtTMEoCyqy62NwQy+SQZWIhiwvO53wTXZS/oszXECpYlaZWAEnzHS2wJLEbkiLbYYcFlDVqMiEQSCqhPKAQ0kXPmjncC2+EmbBNSADBF7DlM8o6EfPfGm4WywqAO3ijwgCPxFWqObW56bdMdLCGUMWZPOZ6oyMQwHmkQBMeaRty+tjgngzCojmfSrG/5St+W0jC2rTZKRIkzVBXqLElT0mbdQQeeGHDsmVoPUiBU8iDcwGUvbmQx0Rvvi2sEvCwX5Cg1El2IRkLAH1KStiI6RJ7Fbb4W0MwdTECFidTfiJ6/AmB0ww4xSAIVpLnWInVJHq7ElrHcSDyxVRoEaEswWCTy1QdZM7gCAPnrg+obyMvs/kdVHMBwQ1SmGv01RfnMNcjr3xFyP4ijSJhNSaYHrZnGpzz25cgo7YLq19OXzTAhfKgJjUSpfed7mwHv1x0ZdsxmMpWUeQUw7naHFgB1mVt2PTEvlhF8sS5ml4tZ9IYtJCiTpJMwADuYM2nbnjuW0JUZCddQjSzg2TT+FTz2gkd72xzP5xxqp5YMa1UkM0XCxdU/Ksbvzk7DfnC8rToU65c+JUp0tUA+RDZVEiNR1EbW3vi6wUnhHM9kfELEsACdzALAQIB2MRAmMBimqu1NVYNTcTqAJg7Hex2N8V8XrOy6T6zpaqAAI1elAAI7kDt0w1yc1GoqwIdKdOakTqH5X/mEgg89jaDjtIpKo2zleg7MXRvI8MsBfxAE773nHsOcnxWkF+9gT6ZXSSosCRaCSCdhj2IbfQeaWKAc/qZGKtpLwZI3HbkBjHFCpCixA2+n16fGNhXRgoXtEG2M/ncsyl6jbkwqzcDmf3xcEzP05HVreQJpk6jB6iDPwSSLdsez2TqU1UwwQm4FyeQ1Rt2H74L4dVVadMetwGAkWFi1/ptinhGp8zSZ6h+8ZQ17nUQoWxEgTPaDijRPPwQ1mk41zHhwSPkSD7/0xynUZKoYGDpZZ26zc8zf3xbxTLy7jdqVUqe41ET2JiSOxwHmgZK2MEgAi1jHvN/074KHTBnqwSQvrgkW3vP63xYaRNPYk6omecbz87d8QoUgzjWhAgGNyQRaJ6n9MMs1VKglNMKT1v6ZIERfl0AHTFHN5pExTKq2ssA4jTYRZR82B/TFPENFNKY02qAkENCiCQQbAlhuRtcYoU6mQTJLDvMxvz5G2GVWhrA8slNQZBBBFyCZmDzt3HKcBFJbBFqvPkKqYEkWuYNydhMD4745XrEUx5rzBN562jn33+uCMxTVaQ1QBfUEGo76tzZOe5OI0GDED/pjWBeLBgwmfcTOOs7ooyiMqOXlVjaxffe+w+l+uKChGx9UMrNzPKf1xdXoMlR0qj8QFiAO8H2vjlRpF5OmDblaSP8ATECOUd5xyZQwy2eDagx0wZD/AJSZKqwALFBvzIA57YrymXelqVzA0z6tYYHmsbg8zheEJ0sAVM+YXWbDY2j9vbB2Tr1CfDYAwbyLLtE8gZmetsDRzVIty1TWkkQAdUmCBP4bzJ2Fh+I9ME0coaa63J0i/UtzMyPiAOuLWzaoQDolAAhMlF3ghbTBO0xNxhe6639evdSZ8u0zcAqZ5fEYmgdv6BOZzdRwFSUI1kqkSQl4m0nSdVieeK+E50OwpkDV6tYEeJHpJiCHm3yfkbO/d0VemA7UyFLkREWmAbx6PNewtfHKVcu9LSfumnSiiBTa+pRESeYJvthpUX4pxwMuJZXzI49VMqRMAPLCI6OCAD7i9xi+uT49WmBCASZ2io5ZZM2EECeUdsMqNHUPDc2IBnrJlWB/w/TCqrUIRgCwqFlUsD+JUP8A8ha/84xPwZp4BaVSTpLEECIgeqxMzcyCRaeffGhWu1HMZWdqMVYBksarAKCOsMLHaLYUZnIq4p1UkHVSNRB0qeUP7WFhzntDHiLeLqrrDOGpr5rADyuvyZ0/7RgezRJiLjFBvErUm/DmGibAKQSBPQcvphnnaeiihDQKSIF6s5bUSeQ/E/sF6jFmcEvVJW4hjaSXEj5Oqw6D2xSHDCmpGpRqLoXnzX1HV+QHSOpFvZvBE6AK7z5mY6lQIC1luAd+1o7x0xXQVpCm3mGqdzGyC8BdyTzEfPc+zMdLEKATbYTuzeyiI7+2JtKp7ofVy1+WSORgYpaJdhmSrU6lLM+o+KiKGMkTrBNlEIANt5992vBK/wB/SIMUk1MVjlpK045evTI3wl4PlylDMKJ8wRlgb6XEqOkyFnfnG2L8tTcI1UgLYIQTf8x8uwIjeb2xLwxl8feAFq+urUSn5aakkmfNUBsstvpvOkQOszjuTqrTp1mUq7NpXQNgQS0SbGPKTG0bm8T/AIPUjwulSQSDYmYCgkXLc9ItbpfAvEH85FNbszxYSDIX23Bueow7OS4K8ul21jXrYELq03O7E+p7zbtvGGnD6bNWXzBUQQQZABiVQCOsDf8ADfAPBFCuzSDoRizm21onkJPuQvxi/wCzpdqwOk+GNbQTdmIBLaebEwL9QML5LtLLGHEOHpVclrlfKCX07dvefmcewNxSh41QncL5LmPTvF7iZvecexJkpNc/x/oLm0fQzs7GAeZvhHnkZGKtIOkGJuAevxBjuBjU1suWXRr06+ZjeYAv/TnhaOAl6zBySRGp5JLHnvJHyTyxUZVsYOK2K+EKSREeVgYJO7HSP0Iwwy7hc3l6YI+7qrqYHdpBJn8oEAexwZmPDoKQigFgEBJuQIDP7cgOeBvs/QXxMvU1SqM2swb6dT9LGCRfeBhvk2Wckc7mAK2ZMSrP5R/qLN/UEfOF+fJNSpFwQKkc4IE/OLcxXGmGnUx8RjPo1klPkLeP5sWZxYWmZ2SCRewJ/ry+cIN5GFPLkU5PqFNmsNoHXsSAPnFPDcsPAlmC31BjsF8piD8meuPUcwFZmLSKukGPwgG/tJHzi6hVGhcy4BVWPh0yTpZ9UID1C6dTdRE+rATFNrH6snWikzIqnXpFRRHmINyBzUT02tjvD6jrmaYq6RTZlUhYjzRMxN7yQT164GrZp1LMWl9WpwRuHB1FjzaZM9TyxElNaMROx3IBEgxEXEC9xA98AKKR7iLA6hop+UGF0C5JAG1r3Y+8YEo6SKoCgRpZR+EgXM8p/wCemGXEaGiq1Nio1a1ImDctpK9li07gHriNLKaCAulxMkg7RyK7gbiL35468HPCaCspS/isu1M3r09QjnCMAFM213gHoe2AHy5sQ1tZVQBvpgGTIgXubm+2LclWDs5BAaGIgTp8wJJ+pPYgYukV016IrCQRP/UU/iUiYeJkEX5c8F0LVFeUyCFgZDKE2m0bmTvMQR/UYpzjvAkXEyNttrdSNN7m3tgjhmWphncE2pkspiFLQACwtHpB7jAOZpOpBuqC87iSTNxI3nnzwrYtIsp0hGt/MynVp2BtAHv07nCvP1i2kWVQsKFEASx5e3Ob274ZrOioCJFmiJgr5iLdp+JxzP5bQgIKMpp6tUG7SetgYtAnblGKKUTiVvulzCl9IqKlbTuLEA9IaAY6g4JqcOIIrUani03YMrM0lagOoap3PK9zPthf9n8yYdCZpVAEqKT6FOolr2AUgGf3w3yHEMtlHdNJOq1RFl1YAT+MKCLyrC1+YOB4OUXwHs8ouryAh6ZPJTJKXsQBBHaO+K+JU5ZahYqNZDqPTq3JJkaZ0jkZ+MHZikTRLow0swZWO/mAKqw66jIPY8jZfSrKwqK0hHQgcypE+GY7ECR0xk3yQsOuyPC8wzs8gKXohFvYFXGnfl6h0IxLMkTXXYM5ZRF5QKAIO1zqHtIwNwitJVCsgR5QJ1AsdQ99LGO+GA4e7opqsq1NJuSAVAZkBgAktpCmf5ow1kryrZzi+rU6qp1iHImQWaWUTzsZ9l74rzdZZFJbui+epy1FQYE7ALBn36YM4nXQVomo7MVssKt0QyWMmNBmw5xbFGeZpBy6p94SDpHn1i7AsZIWBqkD0jtgS4M/hC1OFvVHiMAlKLNUOmYsAAYmQBfuTF7FVRSZzqLVTEqqgogjyiWjUxkwABvMY8cslarRmp4kEl6puzBSDIuYmDpEzDCYNsWVs74YquiqXgEhTOmxFOmvMgAyWG8ttiymWPlzRp1mNgTSiktmADgXJNi0x/c4szglFpuv4S7gdXuF+EFMf7jhfwXKioXRpAqlCwaBCoAahPaFnlgivmwTVqsdIJ8QsBqAuoSRaYAFucDEvZm1mixc6tTN6T/06QUKQPSQAsxs0xJ7AQcLqnC4SrVBiIpByYEv56hURJeJjoD7YacA4Mazt4AOnRckczpuSTyUtgLi2cp1C4pEqgCquo2lSod+cs0TIgbdLqeTTbBHMUa7IAdTpTUAXAUF29wYU9sW/Z4MlOrUqHzadCDmOZg+8fQ469FVy9DXshaoY3ZmMgxuRpt9fbE2zn3CM4gswOkyBBMC3IQAI6Sd8L0RJ3hdi7M8TanoVAhGmTMbkmfjHMW5GqSshtMkkxABM3InHcNhcVhnM8NehnsqklhyFrfthq2bU0fVNWQNrleRJ68vgYW8VQpTdLKAEBJ6Nz+mPcVy58LLZcatRQ1WUCT5z93Pson/AHY5KzlG6FfGzLIQwMdIaOu3Pti/7MVQmqow1FZZV2DGNK+8apjtjh+z9UAnQzW9Mqu1xz/84t4ajacw9QH7qlCgrpGpzo/QM36YptUbwrSYFlKUlqjd57kTEb9vYTiGaqAqgB9JIv8A197+1zip6wUkrBAttIbrI5n9bdsX5tV/h6bKApZiNIkxYEmd9yLciIwi8k6VAsUCw2sEi9lN5LHkALk9AcG8SYOKWjV4aKUVQNwTPiRsNRE/ScVZKm+kNp9cgLeG1C94sGjqN7c4HfMMXE7fiEwTJ5fhkQO1sHIIYZEsztpBYOLnTZSFgXnaQB8nBbZSmzJo8zgEaBBFxJBYjYENBAtYcsJ1qlWAAkq2sHssNPWYHL9cTp5yKpdTpkmAscwJufjBQNcjHj1b/wDIrEBQAwsBBOsKTLXjflG2K6aCmrCYYQzNfmwCi3vP/g4uolWfXUgqEWo5IvqHkVY2mVCzbCvNZwlnZTLMwYdCJ2AiTG89B3wJYSCk3oa5apFJnddZZtCqRJggklWF4gc5ja+2K62TQqQjik8SBVAEt0FYQs7dNh8B5XPtpBZiSDA5QoBUAGN7kfJ578yNNlkhSWIGm0wYIJ80SINl2m/LDRp49B5zDCVqALUeJDAguFuCYPUm4sYBGOLQCAhWOXb0qHcAPPRtmUjmQR+uB8plqgUoDqQj0vDKPg7D2jBlKm6jQWlPykB172af1k98T41ojwlwdpK1Ko2pLtINoDBgL7RIveIIYjlgTilRTrpCRDRp9UAEC2xuL7WuL83Ao+Tw5YoSDpJ8o6QDdfYEbYrrZBDcr5vcmY25wThT7NVBiOllxSVUIjXepNyBr0oTyA1X2jbti7JZ0wKOYpCsJ0kemookgNTb8LBrQZUiARGzCpw1WRlJYhgAdRmI0xB3ER33OAhkXSuahhtURfbqYO+3XmcOwcWh/kMuJNJT41MLTZDMBjSdlk/lYWBHUc8JKlQiqCQIJuORE2O3ZgR2GCsjWalQZfDbVLRpEwrw0W3AZY6+Y4XrWLU0VlYMAA0qdj8bAgfr1xFPJlOOqQyr5ys7GHGhIIRVCqQ/lRhHcjnsD0x3hFAlM1TUFnFJQATBtVpM5mOkWPIHvgHIZlir01BOgqYG7IDt8eYgd8MuClGreEh81dKq1DOrVqpuVAH5QUG41EmemB4RyWVgsyVSKhEzcByREEUwU76YC2G5AwKDMKqaUKwzO3mcX8rAbSZYgD0iLy0xTUa1b1ADSoXuyLPsfNimkQC0sSQxcgQQSwhVt+VZBHYxhD8rYRnK9NZ0uQWAUAIS2kW2EBS256SAMLDmtJC0wSymSZliQL3sFA2ntbBNOnoYVHGozrKKdTC9gYsCJFuRN4jCirkGVm11NVJzLPtIFzq/K+wK8v1wxSZyjyzTZbNCnk8xXcAOzJRCKfUzAlwCLWW7EfmjF1DJl6LPTUGo9WnQpg3vKu5A5wDT7XGBuOUR/B0KS2GrWwH84Jiw5LoHycan7LUFFIV3vTo03e3/ALtV2WBz1CklED+ZlxCrZyXutBPGQMhlTlkZS5UPXcmJuqqvbUzTHNUfYHHzXI0WQMahgPfVEmIuexgfGNT9p6tRpUyaxqKxErqcIPwyYPmJuB+GIxmSjMWNQEbLpIjf+u39cUtHOXQw4y9QiktJILCdrLqmDPUiw/4xDPUFgJAbw9KAGSXMNcabk+QmP5r4szmYmqWuVSJ6EqLR/lyexwG9fTAHpJgyJJOxpnqJF437YUiIqv8Av7nqlZUhXrqpAsEJ0x2IYAiZvz6nHsPeHcOokMahTXqMmpEtESfaZAi1sew2V50K61eg+hJJAXRVDWsh8pk8okT2wZVz4NWpVgCQPNzCgWAPJQBjOZMjxKkTJptdojaR+v8ATDCvI1gCSaIEDaQOXeD+mOpEyWkcX7UqGIIcztZQcXZviQq5WoQCJqKkzNlHiH+mEJyDEnUBTESdQGrlyEtGGWUrU1yyEanSnVYM/oBLAQAJJHWT3xziuDVenGOUZ4ALfcDf+84ehQ1BdCzBLjk9gLDlEjvY2xXxLOmfLl0pAH/qKCzGL2c2Ej+uJpmWFJawmRXZBNxp0Boi8kEzO98WL7R3h2qo5VmJGgnT8eWALC07Yq4nTJ0qJMICYtqG6xeTzJwbQpBHpZhOTDUvMHn/AHxLimVCqXYqoKrpVfUCBJhdlpi31sMTyTGVsAyWW1p/NSt0Gh7KfYGR7EDlj3jhKWoqNZJ0joCAPqLxyHwIGynESlS4BFTyOs+pT1beef8A5xTmcq3iadWoRY9t9twd1jtiqNBrXqnwlQmSxLNAJgeYqL8j5m9zgXh/Dmdy8kAbGImLCPpgvI0PxG4tbvsPp9cPqL6lkbfXA3QxRRleGqoFhO2wPt2t+s4IFG3t0tginTJP74JSisAGx/riGy6F3gkCdrQf8/bHbf8AODwvLv8A574regDuLjBYgqkcvj4/znjrHnHv/nXHDQAMDnt0P9sdCn/j/nAUmVq+IU9U+WPnY9uonqMWVB2+MRFPVBm09/2vhQs8tYU4aqtTTbxNKsrLPMaxoYD+W+1hhrk+HCvbL1g7xq0HymOQknTI9+eFtPMI4CGmxuApZ2aCbEkBpEXMr6jvywLxmskhErE1UazAKpk/zKFKkAXAmSASZjGjoxTdjCvlqlNoZSrDqLj5+ThVlqPh5mhVUwFbsI3E/qJ9sav7N/amnmAuWz48xAVMzsZ5Cp/9u943wN9rPs8+XMMLG4YbH2xHwymzJJxI6K7NYsy3mfSok95j9cS3RSCSCrsIEm4IB/rHYHCTiMg6BtJt7/4MH0MyVqnUYVKZC9BICj+je9+uKcTzyW7CMpSZm0U01sBDXtBH3hJIgiOu8YqmKi0KYDl9IIgkEbKZJk2iG+k4qz+taAFEPpqMVYgXbpqi97+UcsN+BZRzmaNVwQKCHVIvFMEr+30xLwrKUcWyfHyWqUyhJFSu6CLeSkKa6Ym4mTPOfbGo4qPAp0ciAYRfHrkc6h9KT1B0/GjvgX7AZFavg1jJpUS9QavxOWCpPuwDR/LiDVSweo5l6zki/JNOo32mo4EdF7YyeMAl2Zfjn31UKZBpiAZkeaTc/m8wMdjOLmzjP5XUsqwEJs3lHqLfimSbyOWBs5QZSJgLU+8B92Yb8iQCOwK98a+p9m0ogGo2mm1UhQbvVckgKo2CLdi3K2841boPFtGeymUqVUdqZskCTCIukSfM1tUAncknYdLfs3kkqE1awKZZJ1X8z1SBpVeZqRqYsLKCSYtinjC1Avh0ah+7ZitMnSJ3lR6STYwb7xzw7fIGulEgGjRTSkKAoIeHbTI8tR7lrWtyAxyZKxlff+CfiubdqrEooFtOlJXSBA0x+HkOcC95x7FWf4zVqOfDdsvTTyJSplgEUbTcEvzJNyScexVMpLr+impTWQWkVWJDQLMNpPJSLx7nBPiBaxUwsgXO20D3nqMeqHUFP/7AP12wZm4cEVFLKkwVgOkXlfzCd05iYjAYqSk8mIGYNx0ME99jB3AthvwvKaqeapwS6UvFXT6JQgkwdyaeqPY4o49lFQhhGh76rxPSOsnbF/2TzGjN0C7EKSEPlILK4ZJP/dz7dcW9HpTBFqBqABEFSYgkTG/1HLtyx7OVF/hKAJIDPUqW5XCx7kCx/wDOKa6qK1SmYQaioAEBCpgEX6i/WTiOerx4SmDFJe8Fpbba8jCFUT4TUKVILQYECbNEED3vb5wbxamxWVkho0mdvUNO+x1C2M/TN4P159saPIZV9JqVSyrpmOZUmT7A/X2wPs7x91izIZBnI8omTc7AC841WR4etIQo835juf7DA+UJMeUgNcAdOWHuWy5Lw/M7d+WJcjRIF8ILyBJM7R/gxfQy7MbKThpRphAwgX3tf69McoVo5kdgcRZQOtBknniNViDzwXXM88RNMEeqI7TgGwGq/PE2/MMWVKPMSfbHCBFpxxxSo+mKSDf9cWPVG0HEPE7744SuqN74pQkTBIP0xaq6yFXcmBfriD0tMXkNqEjbyEAn6zjmyoonRrOG1BmgCAgGqTzmbbRFxz7HC7h3APHzlcNKqF8RCO9re23+04OVZtiFCqaVenWtYFCo/EpuYHIjkBM3nrik3REo8i7inAMxRcmmfFXtv8rt7RjR5H7UrUH8K5drRBEhTYAoxMwDyIHONowxznGaCaWZ0GoSJIE+2MvxTN+I6tll8IWZwdJV2DAzY7RcxuLnBb5LgrtJWZzioIqkAxe/+fTBFPLK6UnEl6lRUInmvlI7Alge3xjnF5aprOmCd1BAPKb7CL4ZcL4cx8NT6Qq5gGNySQLb6iskdguNLwYNU6OhKlapCj7ugChFMECQbkbCPwiTtc7mS+F1Hf8AiGOkhaehVkGS7KAJ3IgmThrlPswrqWGXrNGymoIPOdMBRO/zhtwDhgcGmEegWdUMkGBOpyIEQAIOM5PAJ2co0Xy+Uo0UJZqq18x7wvhUFtyBdG92Bwp435K7KvopIKYPUoSWP/eGbvONPSz4q1xVEL6vCB6sypSnsNKP/twhzvCvELGiJ8RmVAeciKY6gaQCeXmOISyHqZi/kVcDyiV6fhVncrS8OurDZZE1KZPSNom9sPuJ5gV6wzHmYU5SjTEQCwhbTuoFVyfbA/EsstKnT8IllUQtVdm8MANUvv6WA6ADfFnH8i6UQ9FBTpii9Yi5eTpDDV180dSDFubyVeHRlaStXzGkiSSAJFnk6RboWvPYnDziPFQtA6V1ojKrBWOohSV1gkQys49MRpZQcJOEZFqVF3/GyslJmMRI89Yk8lBCL3ZumCsvmiDQp0lVhpNNmEiIAEKOd/MT7YeccGen9/oRbMKpOqkKjG5NRmSoJAs4VY1D+2OYU56itN9IJn8UkzPeJvEX549jSjKkFcEBYODcKwIPWP3tg3N5+mFYg6jLKVW5m/4d4sPriVTKJRXXTkAm4nrYRhRUYUlJUQahJJIj9cQpXkypN2S+ztUu7U3AIZT5WtDBfL82j2wJxA6QK9NUenqgysNSa3laPS1rMLGMBZniTpVV1/DpPcwZ/rOG/EKvh13q0oKVhFSmbq4YAwR0NiDyInGp6It3nkA+1WUHivVpnUrPBIM3dQ/LsSPdThRXV6jEkQTA6bAAfoBjUVMutBZCsaNaIJ3BBsLCJExPMGcLs3lAHeIAnyxeO19+k88KZpZZwXhi6kdpJY2EWkTNvph3xfMk+GnpvfmT8dJ/bC/hzqsEyIMdpP8ATB7ZgOwJCsB6ZE+++BigwZi5nfSoFo3MC2HVKvMYTZbPo1Sn41FXCwvrZBAJIG5AHwIvjV5Z8i4hi+WYcydSGbjzea3cEYzargvYvqJqFjt2wKKoJIIg/wCfrjQVeGMAGQrUQ7MjBwf7YW5ugymRbqCP3wbOA2IETti0sNJi36nEHc7EwcVvW0i8fGOGrLEkg4hIIjBPD6AGX8eqSBUJ8NRbyj8XcG8dh3xPheW1ZLM5hlE6ylIHoqgmD1LMR204HIpRE9Qj+HrVxcI3hoPzNEn4Ege5PTDTj/DxSTL0Vux0h367GoZ5Wn6YsoZVU4XRsKpWp40AwGbVqYdwD5f9uOfarMVBSVYBqVSJCmYZo8s/MThoE7ar5KOMVVrtlhSWEeqEW0eVTDR2sfocAViKdUUmOpUcn4qsR+/6YYvlDSrZSnq8tClc/mYAgiP5mafrhJn6rBc1W5U6iaeZJWSbdPTgopM5RaR7Eg/BjEM4QBPO+9+8dvb2wRlaV6o/LVcexhW/c/XHM9TlTI2BjlyOFbFsx+dy5aoCJkXci0SesQBMifrth5wTKVAGLABVJJKkHSeU3/TC/ULkIDUBKh2nSOm9ibmwHK+DMioVNHjBjNk0voUttN/MD88sXLKoyjJxdoeZTgiZhVE1izySjBdLmTLATqsPxmNsMv4ijTqkD0LpX07BFhVUc/Kovtv74lk3FFUU1aa1J1OKhIepEnSPwhRPlUdicUcTpCrqFEMVBmWXzpYFgFFqidSD5TEgCcZKXZTjbss4wzljogL67CBcAyzc15STHLfFtDjajyq2tqlMp5R6RJ1QBFtMiPbrhGuYNVaUFguoIUMHy7jVa7C4I2Gr5wzZPDqA0giKuppsJjYAHqPpjpdGbdOkeOeqLViNCldKk76QCGnkDJg79cGav4Wk4ctUzFQklib0qZCrpAmzMB/tBte2K6WYUA1mg6RppKfzficj8UELAMCR74W8XTXUpMz63qMW0hWIOiNVxbUNxNhf3wchJYoZ8Fya1stVp1akq1RY8O2gFwCFYi481wPzHrOCePuwD0lqRTqVfLoPpWkPOxPX0qQbGO+BclUDmuKemn4S+VQQ8kMj7AWloG/LEaWVNRqlGmwPhUA+t7lmDanMbXbV9V5AYLtlcUZqtUNfUSoWnIUITHlvokAFi9iTbcttg/8AhRRFUqRqWklKejPdhtYQGmN/LyGCOK5Q1WWsCVo1QC6sNKo6QKiX/CRBA3IOD+Kqn8PRVSgqVdVc6jCksAieYWgQTuRcdZxdkOLzRRw/J1a6B6TIY8rkrfUAAd73Gk/OPYzuXoZnLTTLlWJ1MGEXIFxIMr0IMHlj2IccjXp8kszmS1Ngp80A9Znb+mL6fC1NF2Z91a5khJ2IAE7wSOeM5wao0knfUDtYgWP7YapxJqbqGbSHTmJSSSL89ovyxo4tYRgo1KjPHJEMyFkfT0b1f6WIie040zcP05TL15JDxRMgAAS2gmb8o/XAvE8gCIUDUh8yA+mTv0IvOHWWyz1aWcyhX0ZdKlCLgtRguP8AUQTbti3LBqvcyWXpDwapqOSVeGBGqCsQwPabfTGb4zQda5VQDqhl03kNcm9omcX5auwyxWSdRUteQYMj9v0wRxDM66JktqpEGFbTKPaRt6Xt21DDyNYsSV+IMkp4asu8kG3S4I/XfDOhxllF1AKwDYNAN/gdcIq+ZZSSNambSxPvMk4Z8NSqyNqRn1avwwTaR51vJNrzhZ2Q+pxmSzGmYpgFgYUwx3UDffnh3w3jOVqgKPK/T0N7Xs364zmVpq2oAkD0NTfcaokAjkSPgjviPFKICKIAgjtH/OD4Jc80bSllVJmk8E/iBNI/JWVb6DBQ4hWpCKo8Wnz8QSR7VELW91x8zXilSkAabMoa+k3XvAMx/nXDnIfbRnASpTJbqvP3BwSTNEa3O1qLJ4gDINwSRB9tiR7gYqpcDatRL1SUpkjSCCrOvM9lO3InccsNPs3lcs0VaoNWpOpRVJ0p0ASymOrAn2xb9seJ1aiHQVB6kwva/wDbGLTpuzZNeSikC0kfiGZ8MECnSQtUIsANkUdJIj2U4u+0lcLlKeXpsFYAKATBLMd/csf1wdwZEy+THgowDnU9VxpNUx6omQnJR0E85Kr7I5dMxnamZfzJlx5ZuPEaQO0gXjuD0xVVgLv3cLRd9saoy2WSimyIqgczH7k3wB9ocu9GllwGipTFPWxvDW1tHO5Nuwx37R1kfMZc1D5PGXV8GQPkwPnEf/8ARqpCuYsDz2+mH6glpL6ldYeLxCgBJRQatxEqq2t0JK4ScSY+FnzyV6YXpJ1yfb0/TGr4hQP8bQay0wh1MLSABCdgTB+MZTimXLNnUUGDQ8RQNvI0Tfs2+FHJ3/A1ylGKmaU/++f6CMB8YzOkE9B7/GGeao6GquSCKjK6xzGgSfab4zycUV20KhqOd+QUdzzPtzti0qjZndyEhrzZ5PLfYH25mYAG+H3A8pUzNRgqlUEEwJJMgwOf12GLOG/ZvVVNQhhTgnSoDsTEEDUQiT1MkXthjxHM1qS+EqDLZe8lyG1TuWbcm8AWURttiHJPCLrsnm80i6KToKlyII1KJIJl48++ymLm5xXnnqVK1MKYCwwJjyjmKaiAsC0i1yOeBGzpIDINS0idLMNIJIi45DeARyBxJ69V6ZFzWqwTpEaEuwBcxFgG0jlE74KQollivjjawgAXliylha5Nvjni6tkdca2CzEFjpgxa24Jtbe+OfZfJsKhcwsQFA80fimbeaFNu+LlzKaW8IEtqOqo4Es8C5AH4p35dMS9kyoVK3mKnU+qY1+QQDYaSZYfphtlm0JUd2tTo1DoTYM40BW7w02x2jSVqyklZ0ATHX25W6Yofh70RVLgL4jqTeQ0EaSG5gkLfse+OZnTsN+zSBDmHEKwQ6QPMJClzP82kAwdrYE4jUdRW/h2Uq4KuTsy7EE7LaDPvgzIK0U7xqaqSW5llKze5BksO30xn61LwYRnZ2UEBBYMJ59xeJg/TDFFvGUNODsCn8KSSXXTSqXMVRBEBvwfgEiTKnpg7iTeNACAxTutmZRpinK3IBA3AFy07CEGVzJRV8NWgEgD06OhGo+3Xlhx4gWmtUOBXJHmCjyKDJjWdIebdgD1kTJZFS+APL/aPM0FFMOSBsDS8TSPy6iOXTHsNHzJbzVHoMTcFqEGD2ANsew2uguXaMFlsmZqVWaAB5R+Y2Aj+XYTjnGXBZbhbAgn5kEAGZB/ycR4jV1owFvDI0jqo/wCfN9cTzOS8a2zgiPafN/fG3KZ58YbKcg6sVBJESiN0kekmbgcp641X2Zbwc5SeFGmoBWH50YaSyk8oMn25xjNVMpGoFglFVgbamIMyoMXLCJwflON0dK0q3iyDCuxVmUHc8iFkDnglktZVk8zlxlsxmMu5AC1TTBiYkkoRG1o7XwNRrgEXLJJVrfhax9iLGP7TjS8ZyVPMOlc6DrprLW1l08luhOkNfr3xkFqFSBEnme4s3x0wRdotStuKF5Jp19L3CtfmGG4I9wAcSo5hhp80TqaASLm0EchG2D8/liSGWSQDFh5gQT8MOnQ/GF+Y4eaYElW1agpHVdIiOW8jqDyxYWW8OzOk6pM3VusGLnuOv8uC84dVnMLsH5A/zAc9rdDiuhkTTVvGUhwzAJsWizav5VN+e1t8dpVAKbMF1NUcJpgnVpnVK9NoP9scCpuwDieXYEAgCAAIG46g7N74f/YbhqsxeVJEwD2j47/BxylTpqop1RoXTqCSWYHfyzYAqbqTN9pxzI1fCqzSVgpbyhgTA6k85E4mWVRpGrRt9B1RBk7AXJ9hirKmkHQZpGbTdFYhladi1MTfsfLzwCM+SoIbQbsCROoiRB2kG9u+NJ9jMqukNVINZwGbrMCI7QDjz/lVnomvnATxniC1kIYssiJIt2wDwbPUKNIZaiJLNJjzM7sLknqQB7ADpjbZvggqIQRpBHMTjF5+lT4dNXwzYQNIBjVYkC0Mep67i+KjNsy8Y0Ks9kWfOZfUr6Eqa2ttpGoSdrtAwd9sqfjKVVSzGIHUyI+O/Lng7gD1s1FRtVNGuqn1kdTyX2HTfGh/9EQberrzH74l+o1grxWzLcZJKaSQXA8+m6gnvzPQAd7YEyGXXwctWrmHSj4bqY+8B9Or4gkbz84q+2fB6gRmpO6sknTMBgOn9Ytgv7GcIZqFN67a2Kg35Tf698Lkqs6uBDxypUzNQU6Hk6uw0gDa07noB/bF32d+zPgN4ZKsTdmBN42Echjc1eBBwwiO42/5xl6VFMvWDDy+J5Tc+q4FupNp9sc/UbVAopM1WRygItykW7b4U8byfiKygAz+a/6Yd8IzyClJeAQDtNtzP8xnryxkuP8AG3qavAUKvNj6Z9+nYXOM4JtlMymVZUd6dVWqKjTqeysD6Ry1XAj2O8QWuRR6xJ1MoO52UACWjqxmL2seQOA8/mmdNFMl6hgMwAtJvbla8fJ3wy4FlzpdWKqiATB1TJuDeLkBj0AjnGPQ+yCPD80ipUk6SimQT6dZAjVzcDc9Sce4LTVVqLTJqGJ1xGkgLy5mJ+nviw5KmRIKjxHFR9YuFVTNjZjrYnl+HBWRzcArRABqTBmSXMm5tA2sIF+eBrBzFGW4eDWBqOVPlQBfzVCIA/0gCTHM8zhiiFEKmQGdhIYsykBYAmw62tfrjtHLmVamGOjzAwYY22MiCNIPmm2IZ4szIUQlRLHfykgc+s9cNZCSGOUzA1qGGq4VWBBgEGAe0qxuJBPLGZ4r95mHgE+F6QNmXfUo5iOUjY88Qz/EVof9IxrqASPNoYC1yQSPN9COmKMo5RAmqGYSrKfSARAHMjWur3juMNEsEZqS1DCoKim2tiALC4Ut1uI5X5Ya8JFUOpep5SDABhSSJFrAnbqe/Supl6SVXYU1aoq6iOQ2LaLQSOoHIgSIwTQyzV6ihz5l9AS6RuJAuOVxPKRaBMjRB1DirsDqqlSDENRSr/8AIkGO2PYp/wDRKwJ+6S5JvWC/pOPYz8UTk+cZDMW9rn2/z9MabJqGZgIDHzapjykDGUUKunSSxuGERH/2t/TDbK8TNIkpe3lnpsR9AD8Y9TPNNdDatOnVr86qQtgfaxso6nA2UywAUlYVSSQfxTzM7KOmK/HTRqJJIAcj5MGOSi1ut8VU+ILVK0zs1o+sE9sDM/czZZeimZy1QHUDQqLUVgSDpI0mIvAbSfnGLrcW1M4qABw0gwQN+nI/3xp/s3lSn/VbUvQHe9vpG2CONUsqzinXASR5ajeUP0huXyRiIumzb08Gcq5UikSWALbAXC81OrlczIxdVyY8NgD56h8wHlk21bbAkCY6DBma4OtEFaVUOnIEgkb8x6l+OuFmRIDgEX9Nzyn9v1E9MXdnTvgn9q2g0qsBy6DU+om6EKygcuRn+bC+pxMrq8Iquo3IsY6AnbmMOeIZbXSqUgPvKZaspAkNAHiBehKhWI56T3xT9neEK6a6hIYEhQPgk35X27YE0lkLSjkSLQYzpUgNB5kHqZO55T1B6Y1WTVVpU6RubsY80Ec4PsO0jvhdxig1MlWloIvBEz6Y5ne4FvKT79pPNHSToS2rudhAjne3L3OB5NIvkuz1USRqkyLFS/LcKd4newuMOM7mRTIKltJCE/gNwDynTf4M7dVuUzFOlopECPyvdiZOw3pkb6dxbY4I4hl6ZYMXNI6RqDKXBgWBcHUpFzJB3tiWjWzTcM49mkpuPvKiMBIqNqYAbWN9h15QcVcY4uuYCq91LqWDbkC8dhI+k4zGWytdVT7sVkEq7KygrBkMJN3Fjty2viXEkK+YqWRmJqCA73mdPmsvQTaTvGBqwSSyfTPs9xWm8dpEggwR7dun74fZritClSPKB1E3Me+/LHyDh+YokBqT1YBHkVQvwWbUBPbHTn1JICEsDu7ltPI+kAKe/OMR+GNmozmfVxq5FY536W3M9sS4JxtKdJEchXUKjrIJQgQRbnvbscZBc6zpqinTpkMNVNRrkmASbkDnJMe+LaudzCqCjBIsGRFWNvygX+tvfD+Gng7yNbxL7QNUdocqqgRYwLdOZmI/ryxk+I5jxCfukENJL1I256BOkg7CDvvi5lqVcsBVqaqtTUyAtqJSnbykwSSSTF7Ly5qsnw4LRNVqmlSLLEGra8X8oAETG4PPbkkUF1/tG6rSTRTYCwDICB8GdXvaT7YnU4mfDEhWUcjSpKt/ZO23t74Vs6sRp+8vdUOiOiC8mxmbRI3wdkKjgM7NSRFWGcIDpvAQCTLcgsj2POvFJaCz2S4sxI+7pqJBhgQwEgSNJEjYfEDfEuJ5xC6E66S3KeGRqIO+pD5dLXIAMwBgwosBtLqW2UhA1TudP4b9bkQBzwmr5DxJZHdFaWYVQrC0DVFotA+IwrsLDMrVqlQAyOIkKZpVDNxuGBjsSOeOUeMU0ZfPqCkgxYLMTImNQ7b9rDAtPhq89A0+WdWrTGwJiF+hjFigPpVm/iCwtpUIaS2v4jMSw9xJI5Ycgep8fpIVmS4EG95J1XBtpEnvjmbzjVnlURFjyqCbH8tjK7bnng7MU/BJKhdK2KiwNrAGd+Zme2A6S1TBqVWZfyIPDW4MgxcwL9f647eTuaLfCIT70BQYgONMkHbSxJgczykAXwH4qmppHmg3CqaSgmLTEuP9owXTyky7QgiFXsBFgPcgAD9ziylllWmbnVqIC2AAAENrvJJm18cJdlaqCqFC0xpE3FwpdVZi5JPpYnlzwFm8zUosyU25kwJBN7+YEG4g73nFmSyrrUk/jpwWmbFSAN73g4Nz+RL5UVFUNUpxTqrtII8r8rRzMEX7DE8hVMU0aRIlVRZ9WoFiTzJM/wBemPYKbhTWDV6SEDZagUfQKwnlM8sexX6nWjF1VFKFIHm9a/lI6HrttbEEAGki8nymIvte+PY9jXg84TwzJ1DUsoNwjAkXDkqP3+gxVlaYStCHZtJU8/nHsewdlUN8rnhTU6xAs0CTEj/g4vWstdUp1V0hmfSykyCNheQAwNzG/LHsexLCGyrMUlyyoV1sGYssELtYiORmbjfFB4srglqCwYhlYqUi9pmR2t749j2COVbNPFKQ8yvG9Xh1CW006q1DFpAGlhB99umLMw4p16lFTA9SCPwtBXtbaDyGPY9gr3GdWmZzOLUZyXNyDpkzAXc/O3t7YZcDzaB1LDV4updfMGAwKrMb3k36Rj2PYs0QHksqTV8Mi5knppHOZ1dLbz1w/rVVdF0XQDnOpTHqknzGBz745j2IkcnkzYzXhkDk2/PVtcgyNxtzjF2XpBxqHkg+ZV/LNyCTvM2xzHsUy1svWqRUgCJNxNiRAn3MgzivPZsrKqSdepgGMwJvPI8h9euPY9jlsXohwloAqMdT1NVjPpFokGxJHsAD1w8o5dcwniEEFCJlpDSjFSFFg1jeBzx3HsS9nLQJwuu7MhLMFRZ0gBfTJB1CWUXNl/rj1bOiujZqm7aqP/UWdPkJIDqQIHXTuCAQcex7HNcj8EclVWqSTuik81LaQ1iV2BjvvsMMRnACAUllQ6KTXRQ2xJHqJt072xzHsNZoiyjPcXDIrb1HbVFwRHlidiARGm4jpyrr8QaArCZ85I5LuvO95ke3vj2PY45AmWruCzgAhnJMEiDtcE3AJ2FueGXCcoWqUUOkj0iBpDXG9yRciI749j2CTFHK1Y6nBh1G++kgxEA35ixnbFQrtoUNBiBFxEH357W/THsewWLRFszpTTa/Pn1H079cEUc8wLFAA267z7kzz7dcex7CxD8pxNifO8yFUiD5TqU+xPL5wLkUgVVI8pLhgTIeDrE8x5kNscx7EkoGp5gxZjHIbR/hk/OOY9j2KLP/2Q=="/>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 name="Rectangle 1"/>
          <p:cNvSpPr/>
          <p:nvPr/>
        </p:nvSpPr>
        <p:spPr>
          <a:xfrm>
            <a:off x="692920" y="1590890"/>
            <a:ext cx="5403080" cy="1631216"/>
          </a:xfrm>
          <a:prstGeom prst="rect">
            <a:avLst/>
          </a:prstGeom>
        </p:spPr>
        <p:txBody>
          <a:bodyPr wrap="square">
            <a:spAutoFit/>
          </a:bodyPr>
          <a:lstStyle/>
          <a:p>
            <a:pPr fontAlgn="base"/>
            <a:r>
              <a:rPr lang="en-US" sz="2000" dirty="0">
                <a:solidFill>
                  <a:schemeClr val="bg1"/>
                </a:solidFill>
              </a:rPr>
              <a:t>Were described as the passage of Israel from Judah into Babylon. Just as the dry wind destroys the grazing land by eating the pastors, or pastures, so would Babylon destroy Judah’s shepherds and leaders.</a:t>
            </a:r>
          </a:p>
        </p:txBody>
      </p:sp>
      <p:sp>
        <p:nvSpPr>
          <p:cNvPr id="27" name="Rectangle 26"/>
          <p:cNvSpPr/>
          <p:nvPr/>
        </p:nvSpPr>
        <p:spPr>
          <a:xfrm>
            <a:off x="11575340" y="6403993"/>
            <a:ext cx="442750" cy="369332"/>
          </a:xfrm>
          <a:prstGeom prst="rect">
            <a:avLst/>
          </a:prstGeom>
        </p:spPr>
        <p:txBody>
          <a:bodyPr wrap="none">
            <a:spAutoFit/>
          </a:bodyPr>
          <a:lstStyle/>
          <a:p>
            <a:r>
              <a:rPr lang="en-US" dirty="0">
                <a:solidFill>
                  <a:schemeClr val="bg1"/>
                </a:solidFill>
                <a:latin typeface="Calibri" panose="020F0502020204030204" pitchFamily="34" charset="0"/>
              </a:rPr>
              <a:t>(4)</a:t>
            </a:r>
            <a:endParaRPr lang="en-US" dirty="0"/>
          </a:p>
        </p:txBody>
      </p:sp>
      <p:pic>
        <p:nvPicPr>
          <p:cNvPr id="5122" name="Picture 2" descr="http://www.bibleplaces.com/wp-content/uploads/2015/07/Nimrods-Fortress-view-from-keep-tb040903264-bibleplaces.jpg"/>
          <p:cNvPicPr>
            <a:picLocks noChangeAspect="1" noChangeArrowheads="1"/>
          </p:cNvPicPr>
          <p:nvPr/>
        </p:nvPicPr>
        <p:blipFill rotWithShape="1">
          <a:blip r:embed="rId3">
            <a:extLst>
              <a:ext uri="{28A0092B-C50C-407E-A947-70E740481C1C}">
                <a14:useLocalDpi xmlns:a14="http://schemas.microsoft.com/office/drawing/2010/main" val="0"/>
              </a:ext>
            </a:extLst>
          </a:blip>
          <a:srcRect r="717" b="6957"/>
          <a:stretch/>
        </p:blipFill>
        <p:spPr bwMode="auto">
          <a:xfrm>
            <a:off x="6520161" y="1167473"/>
            <a:ext cx="3782682" cy="2658699"/>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http://www.greenprophet.com/wp-content/uploads/2013/01/lebanon-olive-trees.jpe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33053" y="3804356"/>
            <a:ext cx="3696989" cy="2462459"/>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7"/>
          <p:cNvSpPr/>
          <p:nvPr/>
        </p:nvSpPr>
        <p:spPr>
          <a:xfrm>
            <a:off x="5631255" y="4015961"/>
            <a:ext cx="6096000" cy="1477328"/>
          </a:xfrm>
          <a:prstGeom prst="rect">
            <a:avLst/>
          </a:prstGeom>
        </p:spPr>
        <p:txBody>
          <a:bodyPr>
            <a:spAutoFit/>
          </a:bodyPr>
          <a:lstStyle/>
          <a:p>
            <a:pPr fontAlgn="base"/>
            <a:endParaRPr lang="en-US" dirty="0">
              <a:solidFill>
                <a:schemeClr val="bg1"/>
              </a:solidFill>
            </a:endParaRPr>
          </a:p>
          <a:p>
            <a:pPr fontAlgn="base"/>
            <a:r>
              <a:rPr lang="en-US" dirty="0">
                <a:solidFill>
                  <a:schemeClr val="bg1"/>
                </a:solidFill>
              </a:rPr>
              <a:t>Because of their loftiness and beauty, the cedars of Lebanon often were used as a symbol of pride. Here they are symbols of Judah’s leaders, who are told to consider just how great they will be when the pains of war come.</a:t>
            </a:r>
          </a:p>
        </p:txBody>
      </p:sp>
    </p:spTree>
    <p:extLst>
      <p:ext uri="{BB962C8B-B14F-4D97-AF65-F5344CB8AC3E}">
        <p14:creationId xmlns:p14="http://schemas.microsoft.com/office/powerpoint/2010/main" val="23626192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10" presetClass="entr" presetSubtype="0" fill="hold" nodeType="withEffect">
                                  <p:stCondLst>
                                    <p:cond delay="0"/>
                                  </p:stCondLst>
                                  <p:childTnLst>
                                    <p:set>
                                      <p:cBhvr>
                                        <p:cTn id="9" dur="1" fill="hold">
                                          <p:stCondLst>
                                            <p:cond delay="0"/>
                                          </p:stCondLst>
                                        </p:cTn>
                                        <p:tgtEl>
                                          <p:spTgt spid="5122"/>
                                        </p:tgtEl>
                                        <p:attrNameLst>
                                          <p:attrName>style.visibility</p:attrName>
                                        </p:attrNameLst>
                                      </p:cBhvr>
                                      <p:to>
                                        <p:strVal val="visible"/>
                                      </p:to>
                                    </p:set>
                                    <p:animEffect transition="in" filter="fade">
                                      <p:cBhvr>
                                        <p:cTn id="10" dur="500"/>
                                        <p:tgtEl>
                                          <p:spTgt spid="5122"/>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5124"/>
                                        </p:tgtEl>
                                        <p:attrNameLst>
                                          <p:attrName>style.visibility</p:attrName>
                                        </p:attrNameLst>
                                      </p:cBhvr>
                                      <p:to>
                                        <p:strVal val="visible"/>
                                      </p:to>
                                    </p:set>
                                    <p:animEffect transition="in" filter="fade">
                                      <p:cBhvr>
                                        <p:cTn id="15" dur="500"/>
                                        <p:tgtEl>
                                          <p:spTgt spid="5124"/>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fade">
                                      <p:cBhvr>
                                        <p:cTn id="18"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8"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688"/>
            <a:ext cx="12192000" cy="6855312"/>
          </a:xfrm>
          <a:prstGeom prst="rect">
            <a:avLst/>
          </a:prstGeom>
        </p:spPr>
      </p:pic>
      <p:sp>
        <p:nvSpPr>
          <p:cNvPr id="6" name="TextBox 5"/>
          <p:cNvSpPr txBox="1"/>
          <p:nvPr/>
        </p:nvSpPr>
        <p:spPr>
          <a:xfrm>
            <a:off x="0" y="89150"/>
            <a:ext cx="12192000" cy="707886"/>
          </a:xfrm>
          <a:prstGeom prst="rect">
            <a:avLst/>
          </a:prstGeom>
          <a:noFill/>
        </p:spPr>
        <p:txBody>
          <a:bodyPr wrap="square" rtlCol="0">
            <a:spAutoFit/>
          </a:bodyPr>
          <a:lstStyle/>
          <a:p>
            <a:pPr algn="ctr"/>
            <a:r>
              <a:rPr lang="en-US" sz="4000" dirty="0" err="1">
                <a:solidFill>
                  <a:schemeClr val="bg1"/>
                </a:solidFill>
              </a:rPr>
              <a:t>Jehoiachin</a:t>
            </a:r>
            <a:endParaRPr lang="en-US" sz="4000" dirty="0">
              <a:solidFill>
                <a:schemeClr val="bg1"/>
              </a:solidFill>
            </a:endParaRPr>
          </a:p>
        </p:txBody>
      </p:sp>
      <p:sp>
        <p:nvSpPr>
          <p:cNvPr id="7" name="TextBox 6"/>
          <p:cNvSpPr txBox="1"/>
          <p:nvPr/>
        </p:nvSpPr>
        <p:spPr>
          <a:xfrm>
            <a:off x="94306" y="6485977"/>
            <a:ext cx="3781007" cy="369332"/>
          </a:xfrm>
          <a:prstGeom prst="rect">
            <a:avLst/>
          </a:prstGeom>
          <a:noFill/>
        </p:spPr>
        <p:txBody>
          <a:bodyPr wrap="square" rtlCol="0">
            <a:spAutoFit/>
          </a:bodyPr>
          <a:lstStyle/>
          <a:p>
            <a:r>
              <a:rPr lang="en-US" dirty="0">
                <a:solidFill>
                  <a:schemeClr val="bg1"/>
                </a:solidFill>
              </a:rPr>
              <a:t>Jeremiah 21:25-27</a:t>
            </a:r>
          </a:p>
        </p:txBody>
      </p:sp>
      <p:sp>
        <p:nvSpPr>
          <p:cNvPr id="3" name="AutoShape 4" descr="data:image/jpeg;base64,/9j/4AAQSkZJRgABAQAAAQABAAD/2wCEAAkGBxQTEhUUExQWFhUXGR4ZGRgYGR8YHRoiHSEdHxsgIRsfHCggHBonICAcIjEhJSkrLi4uGx8zODMsNygtLisBCgoKDg0OGxAQGywkICYsLCwsNCwsLCwsLCw0LDQsLCwsLCwsLCwsLC8sLCwsLCwsLCwsLCwsLCwsLCwsLCwsLP/AABEIALcBFAMBIgACEQEDEQH/xAAbAAACAwEBAQAAAAAAAAAAAAAEBQIDBgEAB//EAD8QAAIBAgQEBQEGBQMDBAMBAAECEQMhAAQSMQVBUWETIjJxgZEGI0JSocEUYrHR8HKC4TOS8RVTotIkY7IH/8QAGAEBAQEBAQAAAAAAAAAAAAAAAQIDAAT/xAApEQACAgICAQMCBwEAAAAAAAAAAQIRITFBURIDImFx8BMygZGhweGx/9oADAMBAAIRAxEAPwDC028UAtHlTUCBcXO3a2AKuRapU8SndWEMWtMj1fP9QeuGDfdsFFKVIMwSzTNrDlPLByMVjUNJO0ggH26HtjL6HjcnHQs4flXVStRAdLAqQdoFtuVrjp3GKKeaWhCb1AQX6dx7wScaNX6j6bYS/aXKkxVWDpHnIHL8J+NvaMCyzoz8nTFOZywDPTWSpGtDuOq/EagfY4qSiPCQSQWdzfsIx1WEUySfKzKesG9h8nBqeZAQJgMSxm9ws9J2+mLNnhFGXeKjVfTyS8wTeR7AfUjEuFVdL1CRKkMCO22w57W7YGCgWG/O/NrkAe0Ysp1NLPeTaD15nnuCR+uOeTg+jmNJCTzEHlOkBTHJY3PfAJy7U1XyEgEqZmLgSCeTftHTHaZFwTpsVk3tJAI67n6DBOZqK6KQ2p1mT6S+kACZ5i3xfBoVg4o002prIJYWEgsJ73i/zfBtKmjZJlkhvFE+WI0hjEjuV+mFGVeXpqRAjUecG7zfYRv83wbDECnYga2OnuZnofSPjA0OnQf9oiWUE3+7B6zpZfrM/EnFGfZjlxc6yskRHqCn5kRYdMGZuolSig5mmEYk7a7T1sU+pxBnWrUrKGtA0EjlIWJ2Fo+QfiUVPs5wev8Aw2SaoxbVmiaSRutNPW3WCZEdrYqyWcqAmmSGQK3lIlWmmSDG8TAtG8Y5m6viU6jDajoSkm0qQwg3iOZI3k47wzKuGplmUuA0wwJhgxUW3USTI5kAbYp1sHoZfx7U0LiQ1RiwFypAtcGYMAtYi8DAOaYmprEtJggubE3hpmxGx6H3wRnF06GbxSkCEAhZ6l4MmT6TjuaopT9QC+X70yXGwhF2ZmQRJsNRImxxCJ8XVlT5oUkZWYGgxDAGWKrI0sBzMkSOh3E49DK65ejT+7aHZwQNQsSWciyzeAQLgXtPeJhWoUqquCNRpsIgraLjaZiBtbEaJ1UxTuNVOCP5qJUGerR1n0/OHgbaO8PzHg02QOfO7DUDYnSNBINwJMnrPbEFzDu9V4A8CkdPlAKkiBIFp1NIP9sLDL+IwEXF9rkMFnv0ONHkcwHyrsKfnrtSpVG6FCfwxzlSb98DpGsQSggWjSQDTripMjYkKPgwY7DAOYhcui3lWAf3YBhHTYYYZ5g2swVVYTswGnQL9heP5LXJwBkMsaxelA1NUpvJ6SwYkDZVA+gvjkjBvNjJ/uKCNaWYRzMsx+ulAD74AzMqqq0Dwg0NFr6oPuPLPfBH2hzoWkGDDUDpUAwVm+o+48sWsTgAKKrIWaz0WVp2BQAGehsMcuzoKhhVzBSghA0tWzAqey0U8vxrdz/tGLeIoxr0yNqNODyBLbC/eT8HFeVYVBSSDFNVX6t5vqNQ/wBoxziDE5iNwrFie51MB3Av9B1wkyef3GdNtVHMSdNgoc3GiUqAn/T5wOthjPcRDVydAmmqhBcze4gbdWP68gNB9nzqoVaNTSWKDUpH5msJmAQuonoB2wIKQ0yJNNSqKmwdiRJci7LFzEDygdccmMHVi7i2WDMVEayAAP8ASF3/AFuYtg7gtM00ZQQzw5W0gFFJEqRuCLbfJMDmbqKlSoSt9RJN5aDpCgmwEC8Xv1xTkuJvqVtPmMnQBFiYULa4K47NDtAlAhMv4mrVUqMCd5mKk+7SRi0OUFKnHnDhY9WgkADVaNW03tJxVm881BUpKBqQAkkeklZgHrJN/wB8L8jpdwskqx3NjLW//oAfOKUbyO1ZTm6bMRpaAAF3ImNyepPXHseoVGCgQZ578rY7irY+TNHxqrUp1SEkTJMCSRIiOgMx1nAopLSpsKxZ6jEM6q0+GJsSTbVyj298aNKjHMsdPkAi+zTpiO1rnGSz5IzNQaw0khyIiCORFreW3YYiDvBgsqhrl80VgMZUzpcbGOvQ9sHZn0N7GeYI529rYSU8xblpcNq7xAn32Pt7YJ4XxRCxQyCDfVt/3bY5olwaeBTnaS06YO6HSyMBYqZsb2PIze2J1jNFQhNhJHOCxJt2MT7TgvQtVWoi0KtROhgjUPmTHSB1wvyNVldRBkAmIvY3Efp84rZtYB4slSO5MdSD/TBmYqGWGwhT1j+20QML8uJ1Da8jtM/sf0wwDKUlgZMTyMeaP0nFMpqmFVSf4cRvGk29o9sJ8qxJAmOcj2ufa1+sYdJUbwXv6QD0uAD9TeMLMgF1EIDDki+6r1+v104mOEzo6YcaaMzsoI1ALAAGmwBEdoPwcDJWKxFrEW5yII+cWZWkFXUAVbzAkNqFhDfG87++I5jLNICqWBUiVEieX7YSbXkH0Y8PUvmYDTtcSR9Jk/qBvinLZvQ4G9wCNpLRO4senxifDaZUPIOmAfMdOq5E7yLHF9PLjUNZupBBMLIEW80SZ2MYHgpyAqtceG0qbPpAP4okgn5Ow5AYZcKSaiO4Oo8rmIUyZFheADzk45XIUnQg1A+YE+I0j0xNtUG3sd8V0sy7VCCSTpaFmBYG8mwAJiewxIN+QZls3UpO1WGBMyjsKasZlZnkp83wOpxfWppo8Z4KaWuZZ3JPX0BR+cWv1iFNLSFBVVLXkbJ2ZiTaLW/FyGJU89NSdbM5Gkm4W0kwNo5dLRE3xNHO2XmoxOh1hDqVrBQJClYmJIO3ud8dytIAjxLlXAblGsBGPKxImf5sWZqiKihlBbmaYN5ELYkiBaYM7nfFj5Rd6jCW8hCmYIuATyMD9DhJk7A+HU6QDqBUYhgrAlR6S17DYHVfDDK1VpowVT6lUeYkEjWJj4Im036YX0M2hzFJYC065W9pJJC+YxyMYtTMEoCyqy62NwQy+SQZWIhiwvO53wTXZS/oszXECpYlaZWAEnzHS2wJLEbkiLbYYcFlDVqMiEQSCqhPKAQ0kXPmjncC2+EmbBNSADBF7DlM8o6EfPfGm4WywqAO3ijwgCPxFWqObW56bdMdLCGUMWZPOZ6oyMQwHmkQBMeaRty+tjgngzCojmfSrG/5St+W0jC2rTZKRIkzVBXqLElT0mbdQQeeGHDsmVoPUiBU8iDcwGUvbmQx0Rvvi2sEvCwX5Cg1El2IRkLAH1KStiI6RJ7Fbb4W0MwdTECFidTfiJ6/AmB0ww4xSAIVpLnWInVJHq7ElrHcSDyxVRoEaEswWCTy1QdZM7gCAPnrg+obyMvs/kdVHMBwQ1SmGv01RfnMNcjr3xFyP4ijSJhNSaYHrZnGpzz25cgo7YLq19OXzTAhfKgJjUSpfed7mwHv1x0ZdsxmMpWUeQUw7naHFgB1mVt2PTEvlhF8sS5ml4tZ9IYtJCiTpJMwADuYM2nbnjuW0JUZCddQjSzg2TT+FTz2gkd72xzP5xxqp5YMa1UkM0XCxdU/Ksbvzk7DfnC8rToU65c+JUp0tUA+RDZVEiNR1EbW3vi6wUnhHM9kfELEsACdzALAQIB2MRAmMBimqu1NVYNTcTqAJg7Hex2N8V8XrOy6T6zpaqAAI1elAAI7kDt0w1yc1GoqwIdKdOakTqH5X/mEgg89jaDjtIpKo2zleg7MXRvI8MsBfxAE773nHsOcnxWkF+9gT6ZXSSosCRaCSCdhj2IbfQeaWKAc/qZGKtpLwZI3HbkBjHFCpCixA2+n16fGNhXRgoXtEG2M/ncsyl6jbkwqzcDmf3xcEzP05HVreQJpk6jB6iDPwSSLdsez2TqU1UwwQm4FyeQ1Rt2H74L4dVVadMetwGAkWFi1/ptinhGp8zSZ6h+8ZQ17nUQoWxEgTPaDijRPPwQ1mk41zHhwSPkSD7/0xynUZKoYGDpZZ26zc8zf3xbxTLy7jdqVUqe41ET2JiSOxwHmgZK2MEgAi1jHvN/074KHTBnqwSQvrgkW3vP63xYaRNPYk6omecbz87d8QoUgzjWhAgGNyQRaJ6n9MMs1VKglNMKT1v6ZIERfl0AHTFHN5pExTKq2ssA4jTYRZR82B/TFPENFNKY02qAkENCiCQQbAlhuRtcYoU6mQTJLDvMxvz5G2GVWhrA8slNQZBBBFyCZmDzt3HKcBFJbBFqvPkKqYEkWuYNydhMD4745XrEUx5rzBN562jn33+uCMxTVaQ1QBfUEGo76tzZOe5OI0GDED/pjWBeLBgwmfcTOOs7ooyiMqOXlVjaxffe+w+l+uKChGx9UMrNzPKf1xdXoMlR0qj8QFiAO8H2vjlRpF5OmDblaSP8ATECOUd5xyZQwy2eDagx0wZD/AJSZKqwALFBvzIA57YrymXelqVzA0z6tYYHmsbg8zheEJ0sAVM+YXWbDY2j9vbB2Tr1CfDYAwbyLLtE8gZmetsDRzVIty1TWkkQAdUmCBP4bzJ2Fh+I9ME0coaa63J0i/UtzMyPiAOuLWzaoQDolAAhMlF3ghbTBO0xNxhe6639evdSZ8u0zcAqZ5fEYmgdv6BOZzdRwFSUI1kqkSQl4m0nSdVieeK+E50OwpkDV6tYEeJHpJiCHm3yfkbO/d0VemA7UyFLkREWmAbx6PNewtfHKVcu9LSfumnSiiBTa+pRESeYJvthpUX4pxwMuJZXzI49VMqRMAPLCI6OCAD7i9xi+uT49WmBCASZ2io5ZZM2EECeUdsMqNHUPDc2IBnrJlWB/w/TCqrUIRgCwqFlUsD+JUP8A8ha/84xPwZp4BaVSTpLEECIgeqxMzcyCRaeffGhWu1HMZWdqMVYBksarAKCOsMLHaLYUZnIq4p1UkHVSNRB0qeUP7WFhzntDHiLeLqrrDOGpr5rADyuvyZ0/7RgezRJiLjFBvErUm/DmGibAKQSBPQcvphnnaeiihDQKSIF6s5bUSeQ/E/sF6jFmcEvVJW4hjaSXEj5Oqw6D2xSHDCmpGpRqLoXnzX1HV+QHSOpFvZvBE6AK7z5mY6lQIC1luAd+1o7x0xXQVpCm3mGqdzGyC8BdyTzEfPc+zMdLEKATbYTuzeyiI7+2JtKp7ofVy1+WSORgYpaJdhmSrU6lLM+o+KiKGMkTrBNlEIANt5992vBK/wB/SIMUk1MVjlpK045evTI3wl4PlylDMKJ8wRlgb6XEqOkyFnfnG2L8tTcI1UgLYIQTf8x8uwIjeb2xLwxl8feAFq+urUSn5aakkmfNUBsstvpvOkQOszjuTqrTp1mUq7NpXQNgQS0SbGPKTG0bm8T/AIPUjwulSQSDYmYCgkXLc9ItbpfAvEH85FNbszxYSDIX23Bueow7OS4K8ul21jXrYELq03O7E+p7zbtvGGnD6bNWXzBUQQQZABiVQCOsDf8ADfAPBFCuzSDoRizm21onkJPuQvxi/wCzpdqwOk+GNbQTdmIBLaebEwL9QML5LtLLGHEOHpVclrlfKCX07dvefmcewNxSh41QncL5LmPTvF7iZvecexJkpNc/x/oLm0fQzs7GAeZvhHnkZGKtIOkGJuAevxBjuBjU1suWXRr06+ZjeYAv/TnhaOAl6zBySRGp5JLHnvJHyTyxUZVsYOK2K+EKSREeVgYJO7HSP0Iwwy7hc3l6YI+7qrqYHdpBJn8oEAexwZmPDoKQigFgEBJuQIDP7cgOeBvs/QXxMvU1SqM2swb6dT9LGCRfeBhvk2Wckc7mAK2ZMSrP5R/qLN/UEfOF+fJNSpFwQKkc4IE/OLcxXGmGnUx8RjPo1klPkLeP5sWZxYWmZ2SCRewJ/ry+cIN5GFPLkU5PqFNmsNoHXsSAPnFPDcsPAlmC31BjsF8piD8meuPUcwFZmLSKukGPwgG/tJHzi6hVGhcy4BVWPh0yTpZ9UID1C6dTdRE+rATFNrH6snWikzIqnXpFRRHmINyBzUT02tjvD6jrmaYq6RTZlUhYjzRMxN7yQT164GrZp1LMWl9WpwRuHB1FjzaZM9TyxElNaMROx3IBEgxEXEC9xA98AKKR7iLA6hop+UGF0C5JAG1r3Y+8YEo6SKoCgRpZR+EgXM8p/wCemGXEaGiq1Nio1a1ImDctpK9li07gHriNLKaCAulxMkg7RyK7gbiL35468HPCaCspS/isu1M3r09QjnCMAFM213gHoe2AHy5sQ1tZVQBvpgGTIgXubm+2LclWDs5BAaGIgTp8wJJ+pPYgYukV016IrCQRP/UU/iUiYeJkEX5c8F0LVFeUyCFgZDKE2m0bmTvMQR/UYpzjvAkXEyNttrdSNN7m3tgjhmWphncE2pkspiFLQACwtHpB7jAOZpOpBuqC87iSTNxI3nnzwrYtIsp0hGt/MynVp2BtAHv07nCvP1i2kWVQsKFEASx5e3Ob274ZrOioCJFmiJgr5iLdp+JxzP5bQgIKMpp6tUG7SetgYtAnblGKKUTiVvulzCl9IqKlbTuLEA9IaAY6g4JqcOIIrUani03YMrM0lagOoap3PK9zPthf9n8yYdCZpVAEqKT6FOolr2AUgGf3w3yHEMtlHdNJOq1RFl1YAT+MKCLyrC1+YOB4OUXwHs8ouryAh6ZPJTJKXsQBBHaO+K+JU5ZahYqNZDqPTq3JJkaZ0jkZ+MHZikTRLow0swZWO/mAKqw66jIPY8jZfSrKwqK0hHQgcypE+GY7ECR0xk3yQsOuyPC8wzs8gKXohFvYFXGnfl6h0IxLMkTXXYM5ZRF5QKAIO1zqHtIwNwitJVCsgR5QJ1AsdQ99LGO+GA4e7opqsq1NJuSAVAZkBgAktpCmf5ow1kryrZzi+rU6qp1iHImQWaWUTzsZ9l74rzdZZFJbui+epy1FQYE7ALBn36YM4nXQVomo7MVssKt0QyWMmNBmw5xbFGeZpBy6p94SDpHn1i7AsZIWBqkD0jtgS4M/hC1OFvVHiMAlKLNUOmYsAAYmQBfuTF7FVRSZzqLVTEqqgogjyiWjUxkwABvMY8cslarRmp4kEl6puzBSDIuYmDpEzDCYNsWVs74YquiqXgEhTOmxFOmvMgAyWG8ttiymWPlzRp1mNgTSiktmADgXJNi0x/c4szglFpuv4S7gdXuF+EFMf7jhfwXKioXRpAqlCwaBCoAahPaFnlgivmwTVqsdIJ8QsBqAuoSRaYAFucDEvZm1mixc6tTN6T/06QUKQPSQAsxs0xJ7AQcLqnC4SrVBiIpByYEv56hURJeJjoD7YacA4Mazt4AOnRckczpuSTyUtgLi2cp1C4pEqgCquo2lSod+cs0TIgbdLqeTTbBHMUa7IAdTpTUAXAUF29wYU9sW/Z4MlOrUqHzadCDmOZg+8fQ469FVy9DXshaoY3ZmMgxuRpt9fbE2zn3CM4gswOkyBBMC3IQAI6Sd8L0RJ3hdi7M8TanoVAhGmTMbkmfjHMW5GqSshtMkkxABM3InHcNhcVhnM8NehnsqklhyFrfthq2bU0fVNWQNrleRJ68vgYW8VQpTdLKAEBJ6Nz+mPcVy58LLZcatRQ1WUCT5z93Pson/AHY5KzlG6FfGzLIQwMdIaOu3Pti/7MVQmqow1FZZV2DGNK+8apjtjh+z9UAnQzW9Mqu1xz/84t4ajacw9QH7qlCgrpGpzo/QM36YptUbwrSYFlKUlqjd57kTEb9vYTiGaqAqgB9JIv8A197+1zip6wUkrBAttIbrI5n9bdsX5tV/h6bKApZiNIkxYEmd9yLciIwi8k6VAsUCw2sEi9lN5LHkALk9AcG8SYOKWjV4aKUVQNwTPiRsNRE/ScVZKm+kNp9cgLeG1C94sGjqN7c4HfMMXE7fiEwTJ5fhkQO1sHIIYZEsztpBYOLnTZSFgXnaQB8nBbZSmzJo8zgEaBBFxJBYjYENBAtYcsJ1qlWAAkq2sHssNPWYHL9cTp5yKpdTpkmAscwJufjBQNcjHj1b/wDIrEBQAwsBBOsKTLXjflG2K6aCmrCYYQzNfmwCi3vP/g4uolWfXUgqEWo5IvqHkVY2mVCzbCvNZwlnZTLMwYdCJ2AiTG89B3wJYSCk3oa5apFJnddZZtCqRJggklWF4gc5ja+2K62TQqQjik8SBVAEt0FYQs7dNh8B5XPtpBZiSDA5QoBUAGN7kfJ578yNNlkhSWIGm0wYIJ80SINl2m/LDRp49B5zDCVqALUeJDAguFuCYPUm4sYBGOLQCAhWOXb0qHcAPPRtmUjmQR+uB8plqgUoDqQj0vDKPg7D2jBlKm6jQWlPykB172af1k98T41ojwlwdpK1Ko2pLtINoDBgL7RIveIIYjlgTilRTrpCRDRp9UAEC2xuL7WuL83Ao+Tw5YoSDpJ8o6QDdfYEbYrrZBDcr5vcmY25wThT7NVBiOllxSVUIjXepNyBr0oTyA1X2jbti7JZ0wKOYpCsJ0kemookgNTb8LBrQZUiARGzCpw1WRlJYhgAdRmI0xB3ER33OAhkXSuahhtURfbqYO+3XmcOwcWh/kMuJNJT41MLTZDMBjSdlk/lYWBHUc8JKlQiqCQIJuORE2O3ZgR2GCsjWalQZfDbVLRpEwrw0W3AZY6+Y4XrWLU0VlYMAA0qdj8bAgfr1xFPJlOOqQyr5ys7GHGhIIRVCqQ/lRhHcjnsD0x3hFAlM1TUFnFJQATBtVpM5mOkWPIHvgHIZlir01BOgqYG7IDt8eYgd8MuClGreEh81dKq1DOrVqpuVAH5QUG41EmemB4RyWVgsyVSKhEzcByREEUwU76YC2G5AwKDMKqaUKwzO3mcX8rAbSZYgD0iLy0xTUa1b1ADSoXuyLPsfNimkQC0sSQxcgQQSwhVt+VZBHYxhD8rYRnK9NZ0uQWAUAIS2kW2EBS256SAMLDmtJC0wSymSZliQL3sFA2ntbBNOnoYVHGozrKKdTC9gYsCJFuRN4jCirkGVm11NVJzLPtIFzq/K+wK8v1wxSZyjyzTZbNCnk8xXcAOzJRCKfUzAlwCLWW7EfmjF1DJl6LPTUGo9WnQpg3vKu5A5wDT7XGBuOUR/B0KS2GrWwH84Jiw5LoHycan7LUFFIV3vTo03e3/ALtV2WBz1CklED+ZlxCrZyXutBPGQMhlTlkZS5UPXcmJuqqvbUzTHNUfYHHzXI0WQMahgPfVEmIuexgfGNT9p6tRpUyaxqKxErqcIPwyYPmJuB+GIxmSjMWNQEbLpIjf+u39cUtHOXQw4y9QiktJILCdrLqmDPUiw/4xDPUFgJAbw9KAGSXMNcabk+QmP5r4szmYmqWuVSJ6EqLR/lyexwG9fTAHpJgyJJOxpnqJF437YUiIqv8Av7nqlZUhXrqpAsEJ0x2IYAiZvz6nHsPeHcOokMahTXqMmpEtESfaZAi1sew2V50K61eg+hJJAXRVDWsh8pk8okT2wZVz4NWpVgCQPNzCgWAPJQBjOZMjxKkTJptdojaR+v8ATDCvI1gCSaIEDaQOXeD+mOpEyWkcX7UqGIIcztZQcXZviQq5WoQCJqKkzNlHiH+mEJyDEnUBTESdQGrlyEtGGWUrU1yyEanSnVYM/oBLAQAJJHWT3xziuDVenGOUZ4ALfcDf+84ehQ1BdCzBLjk9gLDlEjvY2xXxLOmfLl0pAH/qKCzGL2c2Ej+uJpmWFJawmRXZBNxp0Boi8kEzO98WL7R3h2qo5VmJGgnT8eWALC07Yq4nTJ0qJMICYtqG6xeTzJwbQpBHpZhOTDUvMHn/AHxLimVCqXYqoKrpVfUCBJhdlpi31sMTyTGVsAyWW1p/NSt0Gh7KfYGR7EDlj3jhKWoqNZJ0joCAPqLxyHwIGynESlS4BFTyOs+pT1beef8A5xTmcq3iadWoRY9t9twd1jtiqNBrXqnwlQmSxLNAJgeYqL8j5m9zgXh/Dmdy8kAbGImLCPpgvI0PxG4tbvsPp9cPqL6lkbfXA3QxRRleGqoFhO2wPt2t+s4IFG3t0tginTJP74JSisAGx/riGy6F3gkCdrQf8/bHbf8AODwvLv8A574regDuLjBYgqkcvj4/znjrHnHv/nXHDQAMDnt0P9sdCn/j/nAUmVq+IU9U+WPnY9uonqMWVB2+MRFPVBm09/2vhQs8tYU4aqtTTbxNKsrLPMaxoYD+W+1hhrk+HCvbL1g7xq0HymOQknTI9+eFtPMI4CGmxuApZ2aCbEkBpEXMr6jvywLxmskhErE1UazAKpk/zKFKkAXAmSASZjGjoxTdjCvlqlNoZSrDqLj5+ThVlqPh5mhVUwFbsI3E/qJ9sav7N/amnmAuWz48xAVMzsZ5Cp/9u943wN9rPs8+XMMLG4YbH2xHwymzJJxI6K7NYsy3mfSok95j9cS3RSCSCrsIEm4IB/rHYHCTiMg6BtJt7/4MH0MyVqnUYVKZC9BICj+je9+uKcTzyW7CMpSZm0U01sBDXtBH3hJIgiOu8YqmKi0KYDl9IIgkEbKZJk2iG+k4qz+taAFEPpqMVYgXbpqi97+UcsN+BZRzmaNVwQKCHVIvFMEr+30xLwrKUcWyfHyWqUyhJFSu6CLeSkKa6Ym4mTPOfbGo4qPAp0ciAYRfHrkc6h9KT1B0/GjvgX7AZFavg1jJpUS9QavxOWCpPuwDR/LiDVSweo5l6zki/JNOo32mo4EdF7YyeMAl2Zfjn31UKZBpiAZkeaTc/m8wMdjOLmzjP5XUsqwEJs3lHqLfimSbyOWBs5QZSJgLU+8B92Yb8iQCOwK98a+p9m0ogGo2mm1UhQbvVckgKo2CLdi3K2841boPFtGeymUqVUdqZskCTCIukSfM1tUAncknYdLfs3kkqE1awKZZJ1X8z1SBpVeZqRqYsLKCSYtinjC1Avh0ah+7ZitMnSJ3lR6STYwb7xzw7fIGulEgGjRTSkKAoIeHbTI8tR7lrWtyAxyZKxlff+CfiubdqrEooFtOlJXSBA0x+HkOcC95x7FWf4zVqOfDdsvTTyJSplgEUbTcEvzJNyScexVMpLr+impTWQWkVWJDQLMNpPJSLx7nBPiBaxUwsgXO20D3nqMeqHUFP/7AP12wZm4cEVFLKkwVgOkXlfzCd05iYjAYqSk8mIGYNx0ME99jB3AthvwvKaqeapwS6UvFXT6JQgkwdyaeqPY4o49lFQhhGh76rxPSOsnbF/2TzGjN0C7EKSEPlILK4ZJP/dz7dcW9HpTBFqBqABEFSYgkTG/1HLtyx7OVF/hKAJIDPUqW5XCx7kCx/wDOKa6qK1SmYQaioAEBCpgEX6i/WTiOerx4SmDFJe8Fpbba8jCFUT4TUKVILQYECbNEED3vb5wbxamxWVkho0mdvUNO+x1C2M/TN4P159saPIZV9JqVSyrpmOZUmT7A/X2wPs7x91izIZBnI8omTc7AC841WR4etIQo835juf7DA+UJMeUgNcAdOWHuWy5Lw/M7d+WJcjRIF8ILyBJM7R/gxfQy7MbKThpRphAwgX3tf69McoVo5kdgcRZQOtBknniNViDzwXXM88RNMEeqI7TgGwGq/PE2/MMWVKPMSfbHCBFpxxxSo+mKSDf9cWPVG0HEPE7744SuqN74pQkTBIP0xaq6yFXcmBfriD0tMXkNqEjbyEAn6zjmyoonRrOG1BmgCAgGqTzmbbRFxz7HC7h3APHzlcNKqF8RCO9re23+04OVZtiFCqaVenWtYFCo/EpuYHIjkBM3nrik3REo8i7inAMxRcmmfFXtv8rt7RjR5H7UrUH8K5drRBEhTYAoxMwDyIHONowxznGaCaWZ0GoSJIE+2MvxTN+I6tll8IWZwdJV2DAzY7RcxuLnBb5LgrtJWZzioIqkAxe/+fTBFPLK6UnEl6lRUInmvlI7Alge3xjnF5aprOmCd1BAPKb7CL4ZcL4cx8NT6Qq5gGNySQLb6iskdguNLwYNU6OhKlapCj7ugChFMECQbkbCPwiTtc7mS+F1Hf8AiGOkhaehVkGS7KAJ3IgmThrlPswrqWGXrNGymoIPOdMBRO/zhtwDhgcGmEegWdUMkGBOpyIEQAIOM5PAJ2co0Xy+Uo0UJZqq18x7wvhUFtyBdG92Bwp435K7KvopIKYPUoSWP/eGbvONPSz4q1xVEL6vCB6sypSnsNKP/twhzvCvELGiJ8RmVAeciKY6gaQCeXmOISyHqZi/kVcDyiV6fhVncrS8OurDZZE1KZPSNom9sPuJ5gV6wzHmYU5SjTEQCwhbTuoFVyfbA/EsstKnT8IllUQtVdm8MANUvv6WA6ADfFnH8i6UQ9FBTpii9Yi5eTpDDV180dSDFubyVeHRlaStXzGkiSSAJFnk6RboWvPYnDziPFQtA6V1ojKrBWOohSV1gkQys49MRpZQcJOEZFqVF3/GyslJmMRI89Yk8lBCL3ZumCsvmiDQp0lVhpNNmEiIAEKOd/MT7YeccGen9/oRbMKpOqkKjG5NRmSoJAs4VY1D+2OYU56itN9IJn8UkzPeJvEX549jSjKkFcEBYODcKwIPWP3tg3N5+mFYg6jLKVW5m/4d4sPriVTKJRXXTkAm4nrYRhRUYUlJUQahJJIj9cQpXkypN2S+ztUu7U3AIZT5WtDBfL82j2wJxA6QK9NUenqgysNSa3laPS1rMLGMBZniTpVV1/DpPcwZ/rOG/EKvh13q0oKVhFSmbq4YAwR0NiDyInGp6It3nkA+1WUHivVpnUrPBIM3dQ/LsSPdThRXV6jEkQTA6bAAfoBjUVMutBZCsaNaIJ3BBsLCJExPMGcLs3lAHeIAnyxeO19+k88KZpZZwXhi6kdpJY2EWkTNvph3xfMk+GnpvfmT8dJ/bC/hzqsEyIMdpP8ATB7ZgOwJCsB6ZE+++BigwZi5nfSoFo3MC2HVKvMYTZbPo1Sn41FXCwvrZBAJIG5AHwIvjV5Z8i4hi+WYcydSGbjzea3cEYzargvYvqJqFjt2wKKoJIIg/wCfrjQVeGMAGQrUQ7MjBwf7YW5ugymRbqCP3wbOA2IETti0sNJi36nEHc7EwcVvW0i8fGOGrLEkg4hIIjBPD6AGX8eqSBUJ8NRbyj8XcG8dh3xPheW1ZLM5hlE6ylIHoqgmD1LMR204HIpRE9Qj+HrVxcI3hoPzNEn4Ege5PTDTj/DxSTL0Vux0h367GoZ5Wn6YsoZVU4XRsKpWp40AwGbVqYdwD5f9uOfarMVBSVYBqVSJCmYZo8s/MThoE7ar5KOMVVrtlhSWEeqEW0eVTDR2sfocAViKdUUmOpUcn4qsR+/6YYvlDSrZSnq8tClc/mYAgiP5mafrhJn6rBc1W5U6iaeZJWSbdPTgopM5RaR7Eg/BjEM4QBPO+9+8dvb2wRlaV6o/LVcexhW/c/XHM9TlTI2BjlyOFbFsx+dy5aoCJkXci0SesQBMifrth5wTKVAGLABVJJKkHSeU3/TC/ULkIDUBKh2nSOm9ibmwHK+DMioVNHjBjNk0voUttN/MD88sXLKoyjJxdoeZTgiZhVE1izySjBdLmTLATqsPxmNsMv4ijTqkD0LpX07BFhVUc/Kovtv74lk3FFUU1aa1J1OKhIepEnSPwhRPlUdicUcTpCrqFEMVBmWXzpYFgFFqidSD5TEgCcZKXZTjbss4wzljogL67CBcAyzc15STHLfFtDjajyq2tqlMp5R6RJ1QBFtMiPbrhGuYNVaUFguoIUMHy7jVa7C4I2Gr5wzZPDqA0giKuppsJjYAHqPpjpdGbdOkeOeqLViNCldKk76QCGnkDJg79cGav4Wk4ctUzFQklib0qZCrpAmzMB/tBte2K6WYUA1mg6RppKfzficj8UELAMCR74W8XTXUpMz63qMW0hWIOiNVxbUNxNhf3wchJYoZ8Fya1stVp1akq1RY8O2gFwCFYi481wPzHrOCePuwD0lqRTqVfLoPpWkPOxPX0qQbGO+BclUDmuKemn4S+VQQ8kMj7AWloG/LEaWVNRqlGmwPhUA+t7lmDanMbXbV9V5AYLtlcUZqtUNfUSoWnIUITHlvokAFi9iTbcttg/8AhRRFUqRqWklKejPdhtYQGmN/LyGCOK5Q1WWsCVo1QC6sNKo6QKiX/CRBA3IOD+Kqn8PRVSgqVdVc6jCksAieYWgQTuRcdZxdkOLzRRw/J1a6B6TIY8rkrfUAAd73Gk/OPYzuXoZnLTTLlWJ1MGEXIFxIMr0IMHlj2IccjXp8kszmS1Ngp80A9Znb+mL6fC1NF2Z91a5khJ2IAE7wSOeM5wao0knfUDtYgWP7YapxJqbqGbSHTmJSSSL89ovyxo4tYRgo1KjPHJEMyFkfT0b1f6WIie040zcP05TL15JDxRMgAAS2gmb8o/XAvE8gCIUDUh8yA+mTv0IvOHWWyz1aWcyhX0ZdKlCLgtRguP8AUQTbti3LBqvcyWXpDwapqOSVeGBGqCsQwPabfTGb4zQda5VQDqhl03kNcm9omcX5auwyxWSdRUteQYMj9v0wRxDM66JktqpEGFbTKPaRt6Xt21DDyNYsSV+IMkp4asu8kG3S4I/XfDOhxllF1AKwDYNAN/gdcIq+ZZSSNambSxPvMk4Z8NSqyNqRn1avwwTaR51vJNrzhZ2Q+pxmSzGmYpgFgYUwx3UDffnh3w3jOVqgKPK/T0N7Xs364zmVpq2oAkD0NTfcaokAjkSPgjviPFKICKIAgjtH/OD4Jc80bSllVJmk8E/iBNI/JWVb6DBQ4hWpCKo8Wnz8QSR7VELW91x8zXilSkAabMoa+k3XvAMx/nXDnIfbRnASpTJbqvP3BwSTNEa3O1qLJ4gDINwSRB9tiR7gYqpcDatRL1SUpkjSCCrOvM9lO3InccsNPs3lcs0VaoNWpOpRVJ0p0ASymOrAn2xb9seJ1aiHQVB6kwva/wDbGLTpuzZNeSikC0kfiGZ8MECnSQtUIsANkUdJIj2U4u+0lcLlKeXpsFYAKATBLMd/csf1wdwZEy+THgowDnU9VxpNUx6omQnJR0E85Kr7I5dMxnamZfzJlx5ZuPEaQO0gXjuD0xVVgLv3cLRd9saoy2WSimyIqgczH7k3wB9ocu9GllwGipTFPWxvDW1tHO5Nuwx37R1kfMZc1D5PGXV8GQPkwPnEf/8ARqpCuYsDz2+mH6glpL6ldYeLxCgBJRQatxEqq2t0JK4ScSY+FnzyV6YXpJ1yfb0/TGr4hQP8bQay0wh1MLSABCdgTB+MZTimXLNnUUGDQ8RQNvI0Tfs2+FHJ3/A1ylGKmaU/++f6CMB8YzOkE9B7/GGeao6GquSCKjK6xzGgSfab4zycUV20KhqOd+QUdzzPtzti0qjZndyEhrzZ5PLfYH25mYAG+H3A8pUzNRgqlUEEwJJMgwOf12GLOG/ZvVVNQhhTgnSoDsTEEDUQiT1MkXthjxHM1qS+EqDLZe8lyG1TuWbcm8AWURttiHJPCLrsnm80i6KToKlyII1KJIJl48++ymLm5xXnnqVK1MKYCwwJjyjmKaiAsC0i1yOeBGzpIDINS0idLMNIJIi45DeARyBxJ69V6ZFzWqwTpEaEuwBcxFgG0jlE74KQollivjjawgAXliylha5Nvjni6tkdca2CzEFjpgxa24Jtbe+OfZfJsKhcwsQFA80fimbeaFNu+LlzKaW8IEtqOqo4Es8C5AH4p35dMS9kyoVK3mKnU+qY1+QQDYaSZYfphtlm0JUd2tTo1DoTYM40BW7w02x2jSVqyklZ0ATHX25W6Yofh70RVLgL4jqTeQ0EaSG5gkLfse+OZnTsN+zSBDmHEKwQ6QPMJClzP82kAwdrYE4jUdRW/h2Uq4KuTsy7EE7LaDPvgzIK0U7xqaqSW5llKze5BksO30xn61LwYRnZ2UEBBYMJ59xeJg/TDFFvGUNODsCn8KSSXXTSqXMVRBEBvwfgEiTKnpg7iTeNACAxTutmZRpinK3IBA3AFy07CEGVzJRV8NWgEgD06OhGo+3Xlhx4gWmtUOBXJHmCjyKDJjWdIebdgD1kTJZFS+APL/aPM0FFMOSBsDS8TSPy6iOXTHsNHzJbzVHoMTcFqEGD2ANsew2uguXaMFlsmZqVWaAB5R+Y2Aj+XYTjnGXBZbhbAgn5kEAGZB/ycR4jV1owFvDI0jqo/wCfN9cTzOS8a2zgiPafN/fG3KZ58YbKcg6sVBJESiN0kekmbgcp641X2Zbwc5SeFGmoBWH50YaSyk8oMn25xjNVMpGoFglFVgbamIMyoMXLCJwflON0dK0q3iyDCuxVmUHc8iFkDnglktZVk8zlxlsxmMu5AC1TTBiYkkoRG1o7XwNRrgEXLJJVrfhax9iLGP7TjS8ZyVPMOlc6DrprLW1l08luhOkNfr3xkFqFSBEnme4s3x0wRdotStuKF5Jp19L3CtfmGG4I9wAcSo5hhp80TqaASLm0EchG2D8/liSGWSQDFh5gQT8MOnQ/GF+Y4eaYElW1agpHVdIiOW8jqDyxYWW8OzOk6pM3VusGLnuOv8uC84dVnMLsH5A/zAc9rdDiuhkTTVvGUhwzAJsWizav5VN+e1t8dpVAKbMF1NUcJpgnVpnVK9NoP9scCpuwDieXYEAgCAAIG46g7N74f/YbhqsxeVJEwD2j47/BxylTpqop1RoXTqCSWYHfyzYAqbqTN9pxzI1fCqzSVgpbyhgTA6k85E4mWVRpGrRt9B1RBk7AXJ9hirKmkHQZpGbTdFYhladi1MTfsfLzwCM+SoIbQbsCROoiRB2kG9u+NJ9jMqukNVINZwGbrMCI7QDjz/lVnomvnATxniC1kIYssiJIt2wDwbPUKNIZaiJLNJjzM7sLknqQB7ADpjbZvggqIQRpBHMTjF5+lT4dNXwzYQNIBjVYkC0Mep67i+KjNsy8Y0Ks9kWfOZfUr6Eqa2ttpGoSdrtAwd9sqfjKVVSzGIHUyI+O/Lng7gD1s1FRtVNGuqn1kdTyX2HTfGh/9EQberrzH74l+o1grxWzLcZJKaSQXA8+m6gnvzPQAd7YEyGXXwctWrmHSj4bqY+8B9Or4gkbz84q+2fB6gRmpO6sknTMBgOn9Ytgv7GcIZqFN67a2Kg35Tf698Lkqs6uBDxypUzNQU6Hk6uw0gDa07noB/bF32d+zPgN4ZKsTdmBN42Echjc1eBBwwiO42/5xl6VFMvWDDy+J5Tc+q4FupNp9sc/UbVAopM1WRygItykW7b4U8byfiKygAz+a/6Yd8IzyClJeAQDtNtzP8xnryxkuP8AG3qavAUKvNj6Z9+nYXOM4JtlMymVZUd6dVWqKjTqeysD6Ry1XAj2O8QWuRR6xJ1MoO52UACWjqxmL2seQOA8/mmdNFMl6hgMwAtJvbla8fJ3wy4FlzpdWKqiATB1TJuDeLkBj0AjnGPQ+yCPD80ipUk6SimQT6dZAjVzcDc9Sce4LTVVqLTJqGJ1xGkgLy5mJ+nviw5KmRIKjxHFR9YuFVTNjZjrYnl+HBWRzcArRABqTBmSXMm5tA2sIF+eBrBzFGW4eDWBqOVPlQBfzVCIA/0gCTHM8zhiiFEKmQGdhIYsykBYAmw62tfrjtHLmVamGOjzAwYY22MiCNIPmm2IZ4szIUQlRLHfykgc+s9cNZCSGOUzA1qGGq4VWBBgEGAe0qxuJBPLGZ4r95mHgE+F6QNmXfUo5iOUjY88Qz/EVof9IxrqASPNoYC1yQSPN9COmKMo5RAmqGYSrKfSARAHMjWur3juMNEsEZqS1DCoKim2tiALC4Ut1uI5X5Ya8JFUOpep5SDABhSSJFrAnbqe/Supl6SVXYU1aoq6iOQ2LaLQSOoHIgSIwTQyzV6ihz5l9AS6RuJAuOVxPKRaBMjRB1DirsDqqlSDENRSr/8AIkGO2PYp/wDRKwJ+6S5JvWC/pOPYz8UTk+cZDMW9rn2/z9MabJqGZgIDHzapjykDGUUKunSSxuGERH/2t/TDbK8TNIkpe3lnpsR9AD8Y9TPNNdDatOnVr86qQtgfaxso6nA2UywAUlYVSSQfxTzM7KOmK/HTRqJJIAcj5MGOSi1ut8VU+ILVK0zs1o+sE9sDM/czZZeimZy1QHUDQqLUVgSDpI0mIvAbSfnGLrcW1M4qABw0gwQN+nI/3xp/s3lSn/VbUvQHe9vpG2CONUsqzinXASR5ajeUP0huXyRiIumzb08Gcq5UikSWALbAXC81OrlczIxdVyY8NgD56h8wHlk21bbAkCY6DBma4OtEFaVUOnIEgkb8x6l+OuFmRIDgEX9Nzyn9v1E9MXdnTvgn9q2g0qsBy6DU+om6EKygcuRn+bC+pxMrq8Iquo3IsY6AnbmMOeIZbXSqUgPvKZaspAkNAHiBehKhWI56T3xT9neEK6a6hIYEhQPgk35X27YE0lkLSjkSLQYzpUgNB5kHqZO55T1B6Y1WTVVpU6RubsY80Ec4PsO0jvhdxig1MlWloIvBEz6Y5ne4FvKT79pPNHSToS2rudhAjne3L3OB5NIvkuz1USRqkyLFS/LcKd4newuMOM7mRTIKltJCE/gNwDynTf4M7dVuUzFOlopECPyvdiZOw3pkb6dxbY4I4hl6ZYMXNI6RqDKXBgWBcHUpFzJB3tiWjWzTcM49mkpuPvKiMBIqNqYAbWN9h15QcVcY4uuYCq91LqWDbkC8dhI+k4zGWytdVT7sVkEq7KygrBkMJN3Fjty2viXEkK+YqWRmJqCA73mdPmsvQTaTvGBqwSSyfTPs9xWm8dpEggwR7dun74fZritClSPKB1E3Me+/LHyDh+YokBqT1YBHkVQvwWbUBPbHTn1JICEsDu7ltPI+kAKe/OMR+GNmozmfVxq5FY536W3M9sS4JxtKdJEchXUKjrIJQgQRbnvbscZBc6zpqinTpkMNVNRrkmASbkDnJMe+LaudzCqCjBIsGRFWNvygX+tvfD+Gng7yNbxL7QNUdocqqgRYwLdOZmI/ryxk+I5jxCfukENJL1I256BOkg7CDvvi5lqVcsBVqaqtTUyAtqJSnbykwSSSTF7Ly5qsnw4LRNVqmlSLLEGra8X8oAETG4PPbkkUF1/tG6rSTRTYCwDICB8GdXvaT7YnU4mfDEhWUcjSpKt/ZO23t74Vs6sRp+8vdUOiOiC8mxmbRI3wdkKjgM7NSRFWGcIDpvAQCTLcgsj2POvFJaCz2S4sxI+7pqJBhgQwEgSNJEjYfEDfEuJ5xC6E66S3KeGRqIO+pD5dLXIAMwBgwosBtLqW2UhA1TudP4b9bkQBzwmr5DxJZHdFaWYVQrC0DVFotA+IwrsLDMrVqlQAyOIkKZpVDNxuGBjsSOeOUeMU0ZfPqCkgxYLMTImNQ7b9rDAtPhq89A0+WdWrTGwJiF+hjFigPpVm/iCwtpUIaS2v4jMSw9xJI5Ycgep8fpIVmS4EG95J1XBtpEnvjmbzjVnlURFjyqCbH8tjK7bnng7MU/BJKhdK2KiwNrAGd+Zme2A6S1TBqVWZfyIPDW4MgxcwL9f647eTuaLfCIT70BQYgONMkHbSxJgczykAXwH4qmppHmg3CqaSgmLTEuP9owXTyky7QgiFXsBFgPcgAD9ziylllWmbnVqIC2AAAENrvJJm18cJdlaqCqFC0xpE3FwpdVZi5JPpYnlzwFm8zUosyU25kwJBN7+YEG4g73nFmSyrrUk/jpwWmbFSAN73g4Nz+RL5UVFUNUpxTqrtII8r8rRzMEX7DE8hVMU0aRIlVRZ9WoFiTzJM/wBemPYKbhTWDV6SEDZagUfQKwnlM8sexX6nWjF1VFKFIHm9a/lI6HrttbEEAGki8nymIvte+PY9jXg84TwzJ1DUsoNwjAkXDkqP3+gxVlaYStCHZtJU8/nHsewdlUN8rnhTU6xAs0CTEj/g4vWstdUp1V0hmfSykyCNheQAwNzG/LHsexLCGyrMUlyyoV1sGYssELtYiORmbjfFB4srglqCwYhlYqUi9pmR2t749j2COVbNPFKQ8yvG9Xh1CW006q1DFpAGlhB99umLMw4p16lFTA9SCPwtBXtbaDyGPY9gr3GdWmZzOLUZyXNyDpkzAXc/O3t7YZcDzaB1LDV4updfMGAwKrMb3k36Rj2PYs0QHksqTV8Mi5knppHOZ1dLbz1w/rVVdF0XQDnOpTHqknzGBz745j2IkcnkzYzXhkDk2/PVtcgyNxtzjF2XpBxqHkg+ZV/LNyCTvM2xzHsUy1svWqRUgCJNxNiRAn3MgzivPZsrKqSdepgGMwJvPI8h9euPY9jlsXohwloAqMdT1NVjPpFokGxJHsAD1w8o5dcwniEEFCJlpDSjFSFFg1jeBzx3HsS9nLQJwuu7MhLMFRZ0gBfTJB1CWUXNl/rj1bOiujZqm7aqP/UWdPkJIDqQIHXTuCAQcex7HNcj8EclVWqSTuik81LaQ1iV2BjvvsMMRnACAUllQ6KTXRQ2xJHqJt072xzHsNZoiyjPcXDIrb1HbVFwRHlidiARGm4jpyrr8QaArCZ85I5LuvO95ke3vj2PY45AmWruCzgAhnJMEiDtcE3AJ2FueGXCcoWqUUOkj0iBpDXG9yRciI749j2CTFHK1Y6nBh1G++kgxEA35ixnbFQrtoUNBiBFxEH357W/THsewWLRFszpTTa/Pn1H079cEUc8wLFAA267z7kzz7dcex7CxD8pxNifO8yFUiD5TqU+xPL5wLkUgVVI8pLhgTIeDrE8x5kNscx7EkoGp5gxZjHIbR/hk/OOY9j2KLP/2Q=="/>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 name="Rectangle 1"/>
          <p:cNvSpPr/>
          <p:nvPr/>
        </p:nvSpPr>
        <p:spPr>
          <a:xfrm>
            <a:off x="460375" y="1646161"/>
            <a:ext cx="5403080" cy="3785652"/>
          </a:xfrm>
          <a:prstGeom prst="rect">
            <a:avLst/>
          </a:prstGeom>
        </p:spPr>
        <p:txBody>
          <a:bodyPr wrap="square">
            <a:spAutoFit/>
          </a:bodyPr>
          <a:lstStyle/>
          <a:p>
            <a:pPr fontAlgn="base"/>
            <a:r>
              <a:rPr lang="en-US" sz="2000" dirty="0" err="1">
                <a:solidFill>
                  <a:schemeClr val="bg1"/>
                </a:solidFill>
              </a:rPr>
              <a:t>Jehoiachin</a:t>
            </a:r>
            <a:r>
              <a:rPr lang="en-US" sz="2000" dirty="0">
                <a:solidFill>
                  <a:schemeClr val="bg1"/>
                </a:solidFill>
              </a:rPr>
              <a:t>, the son of </a:t>
            </a:r>
            <a:r>
              <a:rPr lang="en-US" sz="2000" dirty="0" err="1">
                <a:solidFill>
                  <a:schemeClr val="bg1"/>
                </a:solidFill>
              </a:rPr>
              <a:t>Jehoiakim</a:t>
            </a:r>
            <a:r>
              <a:rPr lang="en-US" sz="2000" dirty="0">
                <a:solidFill>
                  <a:schemeClr val="bg1"/>
                </a:solidFill>
              </a:rPr>
              <a:t>, was called </a:t>
            </a:r>
            <a:r>
              <a:rPr lang="en-US" sz="2000" dirty="0" err="1">
                <a:solidFill>
                  <a:schemeClr val="bg1"/>
                </a:solidFill>
              </a:rPr>
              <a:t>Coniah</a:t>
            </a:r>
            <a:r>
              <a:rPr lang="en-US" sz="2000" dirty="0">
                <a:solidFill>
                  <a:schemeClr val="bg1"/>
                </a:solidFill>
              </a:rPr>
              <a:t> by Jeremiah. </a:t>
            </a:r>
          </a:p>
          <a:p>
            <a:pPr fontAlgn="base"/>
            <a:endParaRPr lang="en-US" sz="2000" dirty="0">
              <a:solidFill>
                <a:schemeClr val="bg1"/>
              </a:solidFill>
            </a:endParaRPr>
          </a:p>
          <a:p>
            <a:pPr fontAlgn="base"/>
            <a:r>
              <a:rPr lang="en-US" sz="2000" dirty="0" err="1">
                <a:solidFill>
                  <a:schemeClr val="bg1"/>
                </a:solidFill>
              </a:rPr>
              <a:t>Coniah</a:t>
            </a:r>
            <a:r>
              <a:rPr lang="en-US" sz="2000" dirty="0">
                <a:solidFill>
                  <a:schemeClr val="bg1"/>
                </a:solidFill>
              </a:rPr>
              <a:t> was likened to a signet, which is a seal or ring that is valued both as a symbol of power and as a jewel. </a:t>
            </a:r>
          </a:p>
          <a:p>
            <a:pPr fontAlgn="base"/>
            <a:endParaRPr lang="en-US" sz="2000" dirty="0">
              <a:solidFill>
                <a:schemeClr val="bg1"/>
              </a:solidFill>
            </a:endParaRPr>
          </a:p>
          <a:p>
            <a:pPr fontAlgn="base"/>
            <a:r>
              <a:rPr lang="en-US" sz="2000" dirty="0">
                <a:solidFill>
                  <a:schemeClr val="bg1"/>
                </a:solidFill>
              </a:rPr>
              <a:t>Then </a:t>
            </a:r>
            <a:r>
              <a:rPr lang="en-US" sz="2000" dirty="0" err="1">
                <a:solidFill>
                  <a:schemeClr val="bg1"/>
                </a:solidFill>
              </a:rPr>
              <a:t>Coniah</a:t>
            </a:r>
            <a:r>
              <a:rPr lang="en-US" sz="2000" dirty="0">
                <a:solidFill>
                  <a:schemeClr val="bg1"/>
                </a:solidFill>
              </a:rPr>
              <a:t>, or </a:t>
            </a:r>
            <a:r>
              <a:rPr lang="en-US" sz="2000" dirty="0" err="1">
                <a:solidFill>
                  <a:schemeClr val="bg1"/>
                </a:solidFill>
              </a:rPr>
              <a:t>Jehoiachin</a:t>
            </a:r>
            <a:r>
              <a:rPr lang="en-US" sz="2000" dirty="0">
                <a:solidFill>
                  <a:schemeClr val="bg1"/>
                </a:solidFill>
              </a:rPr>
              <a:t>, was told that if he were all that God had of value, in </a:t>
            </a:r>
            <a:r>
              <a:rPr lang="en-US" sz="2000" dirty="0" err="1">
                <a:solidFill>
                  <a:schemeClr val="bg1"/>
                </a:solidFill>
              </a:rPr>
              <a:t>Jehoiachin’s</a:t>
            </a:r>
            <a:r>
              <a:rPr lang="en-US" sz="2000" dirty="0">
                <a:solidFill>
                  <a:schemeClr val="bg1"/>
                </a:solidFill>
              </a:rPr>
              <a:t> present state of unrighteousness, </a:t>
            </a:r>
            <a:r>
              <a:rPr lang="en-US" sz="2000" dirty="0" err="1">
                <a:solidFill>
                  <a:schemeClr val="bg1"/>
                </a:solidFill>
              </a:rPr>
              <a:t>Jehoiachin</a:t>
            </a:r>
            <a:r>
              <a:rPr lang="en-US" sz="2000" dirty="0">
                <a:solidFill>
                  <a:schemeClr val="bg1"/>
                </a:solidFill>
              </a:rPr>
              <a:t> still would have to be delivered into the hand of Nebuchadnezzar, never to return. </a:t>
            </a:r>
          </a:p>
        </p:txBody>
      </p:sp>
      <p:sp>
        <p:nvSpPr>
          <p:cNvPr id="27" name="Rectangle 26"/>
          <p:cNvSpPr/>
          <p:nvPr/>
        </p:nvSpPr>
        <p:spPr>
          <a:xfrm>
            <a:off x="11575340" y="6403993"/>
            <a:ext cx="442750" cy="369332"/>
          </a:xfrm>
          <a:prstGeom prst="rect">
            <a:avLst/>
          </a:prstGeom>
        </p:spPr>
        <p:txBody>
          <a:bodyPr wrap="none">
            <a:spAutoFit/>
          </a:bodyPr>
          <a:lstStyle/>
          <a:p>
            <a:r>
              <a:rPr lang="en-US" dirty="0">
                <a:solidFill>
                  <a:schemeClr val="bg1"/>
                </a:solidFill>
                <a:latin typeface="Calibri" panose="020F0502020204030204" pitchFamily="34" charset="0"/>
              </a:rPr>
              <a:t>(4)</a:t>
            </a:r>
            <a:endParaRPr lang="en-US" dirty="0"/>
          </a:p>
        </p:txBody>
      </p:sp>
      <p:sp>
        <p:nvSpPr>
          <p:cNvPr id="9" name="AutoShape 2" descr="Image result for jehoiachin"/>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6148" name="Picture 4" descr="https://upload.wikimedia.org/wikipedia/commons/thumb/d/d3/Jehoiachin-Jeconiah.jpg/220px-Jehoiachin-Jeconiah.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0" y="1112976"/>
            <a:ext cx="2316021" cy="2316022"/>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pic>
        <p:nvPicPr>
          <p:cNvPr id="6150" name="Picture 6" descr="https://lh4.googleusercontent.com/e-76Fnl3X8v_4v0y5oJK98KQ6CW-V9zs_LeP_EMixdw_gcT2ks8cyM4QWlF7gvhBJeYiM7mzzhkKRl1GkfMNjB0MMNMh9yWjBjmTBSv8GoGEFDS__YlUaSFYAw"/>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702211" y="3181964"/>
            <a:ext cx="2404041" cy="2824748"/>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161410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4" end="4"/>
                                            </p:txEl>
                                          </p:spTgt>
                                        </p:tgtEl>
                                        <p:attrNameLst>
                                          <p:attrName>style.visibility</p:attrName>
                                        </p:attrNameLst>
                                      </p:cBhvr>
                                      <p:to>
                                        <p:strVal val="visible"/>
                                      </p:to>
                                    </p:set>
                                  </p:childTnLst>
                                </p:cTn>
                              </p:par>
                              <p:par>
                                <p:cTn id="11" presetID="10" presetClass="entr" presetSubtype="0" fill="hold" nodeType="withEffect">
                                  <p:stCondLst>
                                    <p:cond delay="0"/>
                                  </p:stCondLst>
                                  <p:childTnLst>
                                    <p:set>
                                      <p:cBhvr>
                                        <p:cTn id="12" dur="1" fill="hold">
                                          <p:stCondLst>
                                            <p:cond delay="0"/>
                                          </p:stCondLst>
                                        </p:cTn>
                                        <p:tgtEl>
                                          <p:spTgt spid="6150"/>
                                        </p:tgtEl>
                                        <p:attrNameLst>
                                          <p:attrName>style.visibility</p:attrName>
                                        </p:attrNameLst>
                                      </p:cBhvr>
                                      <p:to>
                                        <p:strVal val="visible"/>
                                      </p:to>
                                    </p:set>
                                    <p:animEffect transition="in" filter="fade">
                                      <p:cBhvr>
                                        <p:cTn id="13" dur="500"/>
                                        <p:tgtEl>
                                          <p:spTgt spid="61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688"/>
            <a:ext cx="12192000" cy="6968128"/>
          </a:xfrm>
          <a:prstGeom prst="rect">
            <a:avLst/>
          </a:prstGeom>
        </p:spPr>
      </p:pic>
      <p:sp>
        <p:nvSpPr>
          <p:cNvPr id="6" name="TextBox 5"/>
          <p:cNvSpPr txBox="1"/>
          <p:nvPr/>
        </p:nvSpPr>
        <p:spPr>
          <a:xfrm>
            <a:off x="0" y="89150"/>
            <a:ext cx="12192000" cy="769441"/>
          </a:xfrm>
          <a:prstGeom prst="rect">
            <a:avLst/>
          </a:prstGeom>
          <a:noFill/>
        </p:spPr>
        <p:txBody>
          <a:bodyPr wrap="square" rtlCol="0">
            <a:spAutoFit/>
          </a:bodyPr>
          <a:lstStyle/>
          <a:p>
            <a:pPr algn="ctr"/>
            <a:r>
              <a:rPr lang="en-US" sz="4400" dirty="0">
                <a:solidFill>
                  <a:schemeClr val="bg1"/>
                </a:solidFill>
              </a:rPr>
              <a:t>Which Location Would You Choose to Live In?</a:t>
            </a:r>
          </a:p>
        </p:txBody>
      </p:sp>
      <p:pic>
        <p:nvPicPr>
          <p:cNvPr id="1026" name="Picture 2" descr="https://upload.wikimedia.org/wikipedia/commons/3/3c/Amargosa_desert.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50841" y="1714497"/>
            <a:ext cx="4972274" cy="3014905"/>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https://i.ytimg.com/vi/l-XdPcC0E2k/hqdefault.jpg"/>
          <p:cNvPicPr>
            <a:picLocks noChangeAspect="1" noChangeArrowheads="1"/>
          </p:cNvPicPr>
          <p:nvPr/>
        </p:nvPicPr>
        <p:blipFill rotWithShape="1">
          <a:blip r:embed="rId4">
            <a:extLst>
              <a:ext uri="{28A0092B-C50C-407E-A947-70E740481C1C}">
                <a14:useLocalDpi xmlns:a14="http://schemas.microsoft.com/office/drawing/2010/main" val="0"/>
              </a:ext>
            </a:extLst>
          </a:blip>
          <a:srcRect t="8413"/>
          <a:stretch/>
        </p:blipFill>
        <p:spPr bwMode="auto">
          <a:xfrm>
            <a:off x="6904041" y="1714496"/>
            <a:ext cx="4972274" cy="3014905"/>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2612572" y="1101877"/>
            <a:ext cx="7256578" cy="369332"/>
          </a:xfrm>
          <a:prstGeom prst="rect">
            <a:avLst/>
          </a:prstGeom>
        </p:spPr>
        <p:txBody>
          <a:bodyPr wrap="square">
            <a:spAutoFit/>
          </a:bodyPr>
          <a:lstStyle/>
          <a:p>
            <a:r>
              <a:rPr lang="en-US" dirty="0">
                <a:solidFill>
                  <a:srgbClr val="FFFF00"/>
                </a:solidFill>
                <a:latin typeface="Calibri" panose="020F0502020204030204" pitchFamily="34" charset="0"/>
              </a:rPr>
              <a:t>T</a:t>
            </a:r>
            <a:r>
              <a:rPr lang="en-US" b="0" i="0" dirty="0">
                <a:solidFill>
                  <a:srgbClr val="FFFF00"/>
                </a:solidFill>
                <a:effectLst/>
                <a:latin typeface="Calibri" panose="020F0502020204030204" pitchFamily="34" charset="0"/>
              </a:rPr>
              <a:t>hese landscapes could represent the spiritual condition of our lives</a:t>
            </a:r>
            <a:endParaRPr lang="en-US" dirty="0">
              <a:solidFill>
                <a:srgbClr val="FFFF00"/>
              </a:solidFill>
            </a:endParaRPr>
          </a:p>
        </p:txBody>
      </p:sp>
      <p:sp>
        <p:nvSpPr>
          <p:cNvPr id="3" name="Rectangle 2"/>
          <p:cNvSpPr/>
          <p:nvPr/>
        </p:nvSpPr>
        <p:spPr>
          <a:xfrm>
            <a:off x="1240971" y="5146023"/>
            <a:ext cx="9851571" cy="1077218"/>
          </a:xfrm>
          <a:prstGeom prst="rect">
            <a:avLst/>
          </a:prstGeom>
        </p:spPr>
        <p:txBody>
          <a:bodyPr wrap="square">
            <a:spAutoFit/>
          </a:bodyPr>
          <a:lstStyle/>
          <a:p>
            <a:pPr algn="ctr"/>
            <a:r>
              <a:rPr lang="en-US" sz="3200" b="0" i="0" dirty="0">
                <a:solidFill>
                  <a:schemeClr val="bg1"/>
                </a:solidFill>
                <a:effectLst/>
              </a:rPr>
              <a:t>Is your spiritual condition more like a desert or a fertile valley or somewhere in between?</a:t>
            </a:r>
            <a:endParaRPr lang="en-US" sz="3200" dirty="0">
              <a:solidFill>
                <a:schemeClr val="bg1"/>
              </a:solidFill>
            </a:endParaRPr>
          </a:p>
        </p:txBody>
      </p:sp>
    </p:spTree>
    <p:extLst>
      <p:ext uri="{BB962C8B-B14F-4D97-AF65-F5344CB8AC3E}">
        <p14:creationId xmlns:p14="http://schemas.microsoft.com/office/powerpoint/2010/main" val="2925080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688"/>
            <a:ext cx="12192000" cy="6855312"/>
          </a:xfrm>
          <a:prstGeom prst="rect">
            <a:avLst/>
          </a:prstGeom>
        </p:spPr>
      </p:pic>
      <p:sp>
        <p:nvSpPr>
          <p:cNvPr id="6" name="TextBox 5"/>
          <p:cNvSpPr txBox="1"/>
          <p:nvPr/>
        </p:nvSpPr>
        <p:spPr>
          <a:xfrm>
            <a:off x="0" y="89150"/>
            <a:ext cx="12192000" cy="707886"/>
          </a:xfrm>
          <a:prstGeom prst="rect">
            <a:avLst/>
          </a:prstGeom>
          <a:noFill/>
        </p:spPr>
        <p:txBody>
          <a:bodyPr wrap="square" rtlCol="0">
            <a:spAutoFit/>
          </a:bodyPr>
          <a:lstStyle/>
          <a:p>
            <a:pPr algn="ctr"/>
            <a:r>
              <a:rPr lang="en-US" sz="4000" dirty="0">
                <a:solidFill>
                  <a:schemeClr val="bg1"/>
                </a:solidFill>
              </a:rPr>
              <a:t>Parable of the Figs</a:t>
            </a:r>
          </a:p>
        </p:txBody>
      </p:sp>
      <p:sp>
        <p:nvSpPr>
          <p:cNvPr id="7" name="TextBox 6"/>
          <p:cNvSpPr txBox="1"/>
          <p:nvPr/>
        </p:nvSpPr>
        <p:spPr>
          <a:xfrm>
            <a:off x="94306" y="6485977"/>
            <a:ext cx="3781007" cy="369332"/>
          </a:xfrm>
          <a:prstGeom prst="rect">
            <a:avLst/>
          </a:prstGeom>
          <a:noFill/>
        </p:spPr>
        <p:txBody>
          <a:bodyPr wrap="square" rtlCol="0">
            <a:spAutoFit/>
          </a:bodyPr>
          <a:lstStyle/>
          <a:p>
            <a:r>
              <a:rPr lang="en-US" dirty="0">
                <a:solidFill>
                  <a:schemeClr val="bg1"/>
                </a:solidFill>
              </a:rPr>
              <a:t>Jeremiah 24</a:t>
            </a:r>
          </a:p>
        </p:txBody>
      </p:sp>
      <p:sp>
        <p:nvSpPr>
          <p:cNvPr id="3" name="AutoShape 4" descr="data:image/jpeg;base64,/9j/4AAQSkZJRgABAQAAAQABAAD/2wCEAAkGBxQTEhUUExQWFhUXGR4ZGRgYGR8YHRoiHSEdHxsgIRsfHCggHBonICAcIjEhJSkrLi4uGx8zODMsNygtLisBCgoKDg0OGxAQGywkICYsLCwsNCwsLCwsLCw0LDQsLCwsLCwsLCwsLC8sLCwsLCwsLCwsLCwsLCwsLCwsLCwsLP/AABEIALcBFAMBIgACEQEDEQH/xAAbAAACAwEBAQAAAAAAAAAAAAAEBQIDBgEAB//EAD8QAAIBAgQEBQEGBQMDBAMBAAECEQMhAAQSMQVBUWETIjJxgZEGI0JSocEUYrHR8HKC4TOS8RVTotIkY7IH/8QAGAEBAQEBAQAAAAAAAAAAAAAAAQIDAAT/xAApEQACAgICAQMCBwEAAAAAAAAAAQIRITFBURIDImFx8BMygZGhweGx/9oADAMBAAIRAxEAPwDC028UAtHlTUCBcXO3a2AKuRapU8SndWEMWtMj1fP9QeuGDfdsFFKVIMwSzTNrDlPLByMVjUNJO0ggH26HtjL6HjcnHQs4flXVStRAdLAqQdoFtuVrjp3GKKeaWhCb1AQX6dx7wScaNX6j6bYS/aXKkxVWDpHnIHL8J+NvaMCyzoz8nTFOZywDPTWSpGtDuOq/EagfY4qSiPCQSQWdzfsIx1WEUySfKzKesG9h8nBqeZAQJgMSxm9ws9J2+mLNnhFGXeKjVfTyS8wTeR7AfUjEuFVdL1CRKkMCO22w57W7YGCgWG/O/NrkAe0Ysp1NLPeTaD15nnuCR+uOeTg+jmNJCTzEHlOkBTHJY3PfAJy7U1XyEgEqZmLgSCeTftHTHaZFwTpsVk3tJAI67n6DBOZqK6KQ2p1mT6S+kACZ5i3xfBoVg4o002prIJYWEgsJ73i/zfBtKmjZJlkhvFE+WI0hjEjuV+mFGVeXpqRAjUecG7zfYRv83wbDECnYga2OnuZnofSPjA0OnQf9oiWUE3+7B6zpZfrM/EnFGfZjlxc6yskRHqCn5kRYdMGZuolSig5mmEYk7a7T1sU+pxBnWrUrKGtA0EjlIWJ2Fo+QfiUVPs5wev8Aw2SaoxbVmiaSRutNPW3WCZEdrYqyWcqAmmSGQK3lIlWmmSDG8TAtG8Y5m6viU6jDajoSkm0qQwg3iOZI3k47wzKuGplmUuA0wwJhgxUW3USTI5kAbYp1sHoZfx7U0LiQ1RiwFypAtcGYMAtYi8DAOaYmprEtJggubE3hpmxGx6H3wRnF06GbxSkCEAhZ6l4MmT6TjuaopT9QC+X70yXGwhF2ZmQRJsNRImxxCJ8XVlT5oUkZWYGgxDAGWKrI0sBzMkSOh3E49DK65ejT+7aHZwQNQsSWciyzeAQLgXtPeJhWoUqquCNRpsIgraLjaZiBtbEaJ1UxTuNVOCP5qJUGerR1n0/OHgbaO8PzHg02QOfO7DUDYnSNBINwJMnrPbEFzDu9V4A8CkdPlAKkiBIFp1NIP9sLDL+IwEXF9rkMFnv0ONHkcwHyrsKfnrtSpVG6FCfwxzlSb98DpGsQSggWjSQDTripMjYkKPgwY7DAOYhcui3lWAf3YBhHTYYYZ5g2swVVYTswGnQL9heP5LXJwBkMsaxelA1NUpvJ6SwYkDZVA+gvjkjBvNjJ/uKCNaWYRzMsx+ulAD74AzMqqq0Dwg0NFr6oPuPLPfBH2hzoWkGDDUDpUAwVm+o+48sWsTgAKKrIWaz0WVp2BQAGehsMcuzoKhhVzBSghA0tWzAqey0U8vxrdz/tGLeIoxr0yNqNODyBLbC/eT8HFeVYVBSSDFNVX6t5vqNQ/wBoxziDE5iNwrFie51MB3Av9B1wkyef3GdNtVHMSdNgoc3GiUqAn/T5wOthjPcRDVydAmmqhBcze4gbdWP68gNB9nzqoVaNTSWKDUpH5msJmAQuonoB2wIKQ0yJNNSqKmwdiRJci7LFzEDygdccmMHVi7i2WDMVEayAAP8ASF3/AFuYtg7gtM00ZQQzw5W0gFFJEqRuCLbfJMDmbqKlSoSt9RJN5aDpCgmwEC8Xv1xTkuJvqVtPmMnQBFiYULa4K47NDtAlAhMv4mrVUqMCd5mKk+7SRi0OUFKnHnDhY9WgkADVaNW03tJxVm881BUpKBqQAkkeklZgHrJN/wB8L8jpdwskqx3NjLW//oAfOKUbyO1ZTm6bMRpaAAF3ImNyepPXHseoVGCgQZ578rY7irY+TNHxqrUp1SEkTJMCSRIiOgMx1nAopLSpsKxZ6jEM6q0+GJsSTbVyj298aNKjHMsdPkAi+zTpiO1rnGSz5IzNQaw0khyIiCORFreW3YYiDvBgsqhrl80VgMZUzpcbGOvQ9sHZn0N7GeYI529rYSU8xblpcNq7xAn32Pt7YJ4XxRCxQyCDfVt/3bY5olwaeBTnaS06YO6HSyMBYqZsb2PIze2J1jNFQhNhJHOCxJt2MT7TgvQtVWoi0KtROhgjUPmTHSB1wvyNVldRBkAmIvY3Efp84rZtYB4slSO5MdSD/TBmYqGWGwhT1j+20QML8uJ1Da8jtM/sf0wwDKUlgZMTyMeaP0nFMpqmFVSf4cRvGk29o9sJ8qxJAmOcj2ufa1+sYdJUbwXv6QD0uAD9TeMLMgF1EIDDki+6r1+v104mOEzo6YcaaMzsoI1ALAAGmwBEdoPwcDJWKxFrEW5yII+cWZWkFXUAVbzAkNqFhDfG87++I5jLNICqWBUiVEieX7YSbXkH0Y8PUvmYDTtcSR9Jk/qBvinLZvQ4G9wCNpLRO4senxifDaZUPIOmAfMdOq5E7yLHF9PLjUNZupBBMLIEW80SZ2MYHgpyAqtceG0qbPpAP4okgn5Ow5AYZcKSaiO4Oo8rmIUyZFheADzk45XIUnQg1A+YE+I0j0xNtUG3sd8V0sy7VCCSTpaFmBYG8mwAJiewxIN+QZls3UpO1WGBMyjsKasZlZnkp83wOpxfWppo8Z4KaWuZZ3JPX0BR+cWv1iFNLSFBVVLXkbJ2ZiTaLW/FyGJU89NSdbM5Gkm4W0kwNo5dLRE3xNHO2XmoxOh1hDqVrBQJClYmJIO3ud8dytIAjxLlXAblGsBGPKxImf5sWZqiKihlBbmaYN5ELYkiBaYM7nfFj5Rd6jCW8hCmYIuATyMD9DhJk7A+HU6QDqBUYhgrAlR6S17DYHVfDDK1VpowVT6lUeYkEjWJj4Im036YX0M2hzFJYC065W9pJJC+YxyMYtTMEoCyqy62NwQy+SQZWIhiwvO53wTXZS/oszXECpYlaZWAEnzHS2wJLEbkiLbYYcFlDVqMiEQSCqhPKAQ0kXPmjncC2+EmbBNSADBF7DlM8o6EfPfGm4WywqAO3ijwgCPxFWqObW56bdMdLCGUMWZPOZ6oyMQwHmkQBMeaRty+tjgngzCojmfSrG/5St+W0jC2rTZKRIkzVBXqLElT0mbdQQeeGHDsmVoPUiBU8iDcwGUvbmQx0Rvvi2sEvCwX5Cg1El2IRkLAH1KStiI6RJ7Fbb4W0MwdTECFidTfiJ6/AmB0ww4xSAIVpLnWInVJHq7ElrHcSDyxVRoEaEswWCTy1QdZM7gCAPnrg+obyMvs/kdVHMBwQ1SmGv01RfnMNcjr3xFyP4ijSJhNSaYHrZnGpzz25cgo7YLq19OXzTAhfKgJjUSpfed7mwHv1x0ZdsxmMpWUeQUw7naHFgB1mVt2PTEvlhF8sS5ml4tZ9IYtJCiTpJMwADuYM2nbnjuW0JUZCddQjSzg2TT+FTz2gkd72xzP5xxqp5YMa1UkM0XCxdU/Ksbvzk7DfnC8rToU65c+JUp0tUA+RDZVEiNR1EbW3vi6wUnhHM9kfELEsACdzALAQIB2MRAmMBimqu1NVYNTcTqAJg7Hex2N8V8XrOy6T6zpaqAAI1elAAI7kDt0w1yc1GoqwIdKdOakTqH5X/mEgg89jaDjtIpKo2zleg7MXRvI8MsBfxAE773nHsOcnxWkF+9gT6ZXSSosCRaCSCdhj2IbfQeaWKAc/qZGKtpLwZI3HbkBjHFCpCixA2+n16fGNhXRgoXtEG2M/ncsyl6jbkwqzcDmf3xcEzP05HVreQJpk6jB6iDPwSSLdsez2TqU1UwwQm4FyeQ1Rt2H74L4dVVadMetwGAkWFi1/ptinhGp8zSZ6h+8ZQ17nUQoWxEgTPaDijRPPwQ1mk41zHhwSPkSD7/0xynUZKoYGDpZZ26zc8zf3xbxTLy7jdqVUqe41ET2JiSOxwHmgZK2MEgAi1jHvN/074KHTBnqwSQvrgkW3vP63xYaRNPYk6omecbz87d8QoUgzjWhAgGNyQRaJ6n9MMs1VKglNMKT1v6ZIERfl0AHTFHN5pExTKq2ssA4jTYRZR82B/TFPENFNKY02qAkENCiCQQbAlhuRtcYoU6mQTJLDvMxvz5G2GVWhrA8slNQZBBBFyCZmDzt3HKcBFJbBFqvPkKqYEkWuYNydhMD4745XrEUx5rzBN562jn33+uCMxTVaQ1QBfUEGo76tzZOe5OI0GDED/pjWBeLBgwmfcTOOs7ooyiMqOXlVjaxffe+w+l+uKChGx9UMrNzPKf1xdXoMlR0qj8QFiAO8H2vjlRpF5OmDblaSP8ATECOUd5xyZQwy2eDagx0wZD/AJSZKqwALFBvzIA57YrymXelqVzA0z6tYYHmsbg8zheEJ0sAVM+YXWbDY2j9vbB2Tr1CfDYAwbyLLtE8gZmetsDRzVIty1TWkkQAdUmCBP4bzJ2Fh+I9ME0coaa63J0i/UtzMyPiAOuLWzaoQDolAAhMlF3ghbTBO0xNxhe6639evdSZ8u0zcAqZ5fEYmgdv6BOZzdRwFSUI1kqkSQl4m0nSdVieeK+E50OwpkDV6tYEeJHpJiCHm3yfkbO/d0VemA7UyFLkREWmAbx6PNewtfHKVcu9LSfumnSiiBTa+pRESeYJvthpUX4pxwMuJZXzI49VMqRMAPLCI6OCAD7i9xi+uT49WmBCASZ2io5ZZM2EECeUdsMqNHUPDc2IBnrJlWB/w/TCqrUIRgCwqFlUsD+JUP8A8ha/84xPwZp4BaVSTpLEECIgeqxMzcyCRaeffGhWu1HMZWdqMVYBksarAKCOsMLHaLYUZnIq4p1UkHVSNRB0qeUP7WFhzntDHiLeLqrrDOGpr5rADyuvyZ0/7RgezRJiLjFBvErUm/DmGibAKQSBPQcvphnnaeiihDQKSIF6s5bUSeQ/E/sF6jFmcEvVJW4hjaSXEj5Oqw6D2xSHDCmpGpRqLoXnzX1HV+QHSOpFvZvBE6AK7z5mY6lQIC1luAd+1o7x0xXQVpCm3mGqdzGyC8BdyTzEfPc+zMdLEKATbYTuzeyiI7+2JtKp7ofVy1+WSORgYpaJdhmSrU6lLM+o+KiKGMkTrBNlEIANt5992vBK/wB/SIMUk1MVjlpK045evTI3wl4PlylDMKJ8wRlgb6XEqOkyFnfnG2L8tTcI1UgLYIQTf8x8uwIjeb2xLwxl8feAFq+urUSn5aakkmfNUBsstvpvOkQOszjuTqrTp1mUq7NpXQNgQS0SbGPKTG0bm8T/AIPUjwulSQSDYmYCgkXLc9ItbpfAvEH85FNbszxYSDIX23Bueow7OS4K8ul21jXrYELq03O7E+p7zbtvGGnD6bNWXzBUQQQZABiVQCOsDf8ADfAPBFCuzSDoRizm21onkJPuQvxi/wCzpdqwOk+GNbQTdmIBLaebEwL9QML5LtLLGHEOHpVclrlfKCX07dvefmcewNxSh41QncL5LmPTvF7iZvecexJkpNc/x/oLm0fQzs7GAeZvhHnkZGKtIOkGJuAevxBjuBjU1suWXRr06+ZjeYAv/TnhaOAl6zBySRGp5JLHnvJHyTyxUZVsYOK2K+EKSREeVgYJO7HSP0Iwwy7hc3l6YI+7qrqYHdpBJn8oEAexwZmPDoKQigFgEBJuQIDP7cgOeBvs/QXxMvU1SqM2swb6dT9LGCRfeBhvk2Wckc7mAK2ZMSrP5R/qLN/UEfOF+fJNSpFwQKkc4IE/OLcxXGmGnUx8RjPo1klPkLeP5sWZxYWmZ2SCRewJ/ry+cIN5GFPLkU5PqFNmsNoHXsSAPnFPDcsPAlmC31BjsF8piD8meuPUcwFZmLSKukGPwgG/tJHzi6hVGhcy4BVWPh0yTpZ9UID1C6dTdRE+rATFNrH6snWikzIqnXpFRRHmINyBzUT02tjvD6jrmaYq6RTZlUhYjzRMxN7yQT164GrZp1LMWl9WpwRuHB1FjzaZM9TyxElNaMROx3IBEgxEXEC9xA98AKKR7iLA6hop+UGF0C5JAG1r3Y+8YEo6SKoCgRpZR+EgXM8p/wCemGXEaGiq1Nio1a1ImDctpK9li07gHriNLKaCAulxMkg7RyK7gbiL35468HPCaCspS/isu1M3r09QjnCMAFM213gHoe2AHy5sQ1tZVQBvpgGTIgXubm+2LclWDs5BAaGIgTp8wJJ+pPYgYukV016IrCQRP/UU/iUiYeJkEX5c8F0LVFeUyCFgZDKE2m0bmTvMQR/UYpzjvAkXEyNttrdSNN7m3tgjhmWphncE2pkspiFLQACwtHpB7jAOZpOpBuqC87iSTNxI3nnzwrYtIsp0hGt/MynVp2BtAHv07nCvP1i2kWVQsKFEASx5e3Ob274ZrOioCJFmiJgr5iLdp+JxzP5bQgIKMpp6tUG7SetgYtAnblGKKUTiVvulzCl9IqKlbTuLEA9IaAY6g4JqcOIIrUani03YMrM0lagOoap3PK9zPthf9n8yYdCZpVAEqKT6FOolr2AUgGf3w3yHEMtlHdNJOq1RFl1YAT+MKCLyrC1+YOB4OUXwHs8ouryAh6ZPJTJKXsQBBHaO+K+JU5ZahYqNZDqPTq3JJkaZ0jkZ+MHZikTRLow0swZWO/mAKqw66jIPY8jZfSrKwqK0hHQgcypE+GY7ECR0xk3yQsOuyPC8wzs8gKXohFvYFXGnfl6h0IxLMkTXXYM5ZRF5QKAIO1zqHtIwNwitJVCsgR5QJ1AsdQ99LGO+GA4e7opqsq1NJuSAVAZkBgAktpCmf5ow1kryrZzi+rU6qp1iHImQWaWUTzsZ9l74rzdZZFJbui+epy1FQYE7ALBn36YM4nXQVomo7MVssKt0QyWMmNBmw5xbFGeZpBy6p94SDpHn1i7AsZIWBqkD0jtgS4M/hC1OFvVHiMAlKLNUOmYsAAYmQBfuTF7FVRSZzqLVTEqqgogjyiWjUxkwABvMY8cslarRmp4kEl6puzBSDIuYmDpEzDCYNsWVs74YquiqXgEhTOmxFOmvMgAyWG8ttiymWPlzRp1mNgTSiktmADgXJNi0x/c4szglFpuv4S7gdXuF+EFMf7jhfwXKioXRpAqlCwaBCoAahPaFnlgivmwTVqsdIJ8QsBqAuoSRaYAFucDEvZm1mixc6tTN6T/06QUKQPSQAsxs0xJ7AQcLqnC4SrVBiIpByYEv56hURJeJjoD7YacA4Mazt4AOnRckczpuSTyUtgLi2cp1C4pEqgCquo2lSod+cs0TIgbdLqeTTbBHMUa7IAdTpTUAXAUF29wYU9sW/Z4MlOrUqHzadCDmOZg+8fQ469FVy9DXshaoY3ZmMgxuRpt9fbE2zn3CM4gswOkyBBMC3IQAI6Sd8L0RJ3hdi7M8TanoVAhGmTMbkmfjHMW5GqSshtMkkxABM3InHcNhcVhnM8NehnsqklhyFrfthq2bU0fVNWQNrleRJ68vgYW8VQpTdLKAEBJ6Nz+mPcVy58LLZcatRQ1WUCT5z93Pson/AHY5KzlG6FfGzLIQwMdIaOu3Pti/7MVQmqow1FZZV2DGNK+8apjtjh+z9UAnQzW9Mqu1xz/84t4ajacw9QH7qlCgrpGpzo/QM36YptUbwrSYFlKUlqjd57kTEb9vYTiGaqAqgB9JIv8A197+1zip6wUkrBAttIbrI5n9bdsX5tV/h6bKApZiNIkxYEmd9yLciIwi8k6VAsUCw2sEi9lN5LHkALk9AcG8SYOKWjV4aKUVQNwTPiRsNRE/ScVZKm+kNp9cgLeG1C94sGjqN7c4HfMMXE7fiEwTJ5fhkQO1sHIIYZEsztpBYOLnTZSFgXnaQB8nBbZSmzJo8zgEaBBFxJBYjYENBAtYcsJ1qlWAAkq2sHssNPWYHL9cTp5yKpdTpkmAscwJufjBQNcjHj1b/wDIrEBQAwsBBOsKTLXjflG2K6aCmrCYYQzNfmwCi3vP/g4uolWfXUgqEWo5IvqHkVY2mVCzbCvNZwlnZTLMwYdCJ2AiTG89B3wJYSCk3oa5apFJnddZZtCqRJggklWF4gc5ja+2K62TQqQjik8SBVAEt0FYQs7dNh8B5XPtpBZiSDA5QoBUAGN7kfJ578yNNlkhSWIGm0wYIJ80SINl2m/LDRp49B5zDCVqALUeJDAguFuCYPUm4sYBGOLQCAhWOXb0qHcAPPRtmUjmQR+uB8plqgUoDqQj0vDKPg7D2jBlKm6jQWlPykB172af1k98T41ojwlwdpK1Ko2pLtINoDBgL7RIveIIYjlgTilRTrpCRDRp9UAEC2xuL7WuL83Ao+Tw5YoSDpJ8o6QDdfYEbYrrZBDcr5vcmY25wThT7NVBiOllxSVUIjXepNyBr0oTyA1X2jbti7JZ0wKOYpCsJ0kemookgNTb8LBrQZUiARGzCpw1WRlJYhgAdRmI0xB3ER33OAhkXSuahhtURfbqYO+3XmcOwcWh/kMuJNJT41MLTZDMBjSdlk/lYWBHUc8JKlQiqCQIJuORE2O3ZgR2GCsjWalQZfDbVLRpEwrw0W3AZY6+Y4XrWLU0VlYMAA0qdj8bAgfr1xFPJlOOqQyr5ys7GHGhIIRVCqQ/lRhHcjnsD0x3hFAlM1TUFnFJQATBtVpM5mOkWPIHvgHIZlir01BOgqYG7IDt8eYgd8MuClGreEh81dKq1DOrVqpuVAH5QUG41EmemB4RyWVgsyVSKhEzcByREEUwU76YC2G5AwKDMKqaUKwzO3mcX8rAbSZYgD0iLy0xTUa1b1ADSoXuyLPsfNimkQC0sSQxcgQQSwhVt+VZBHYxhD8rYRnK9NZ0uQWAUAIS2kW2EBS256SAMLDmtJC0wSymSZliQL3sFA2ntbBNOnoYVHGozrKKdTC9gYsCJFuRN4jCirkGVm11NVJzLPtIFzq/K+wK8v1wxSZyjyzTZbNCnk8xXcAOzJRCKfUzAlwCLWW7EfmjF1DJl6LPTUGo9WnQpg3vKu5A5wDT7XGBuOUR/B0KS2GrWwH84Jiw5LoHycan7LUFFIV3vTo03e3/ALtV2WBz1CklED+ZlxCrZyXutBPGQMhlTlkZS5UPXcmJuqqvbUzTHNUfYHHzXI0WQMahgPfVEmIuexgfGNT9p6tRpUyaxqKxErqcIPwyYPmJuB+GIxmSjMWNQEbLpIjf+u39cUtHOXQw4y9QiktJILCdrLqmDPUiw/4xDPUFgJAbw9KAGSXMNcabk+QmP5r4szmYmqWuVSJ6EqLR/lyexwG9fTAHpJgyJJOxpnqJF437YUiIqv8Av7nqlZUhXrqpAsEJ0x2IYAiZvz6nHsPeHcOokMahTXqMmpEtESfaZAi1sew2V50K61eg+hJJAXRVDWsh8pk8okT2wZVz4NWpVgCQPNzCgWAPJQBjOZMjxKkTJptdojaR+v8ATDCvI1gCSaIEDaQOXeD+mOpEyWkcX7UqGIIcztZQcXZviQq5WoQCJqKkzNlHiH+mEJyDEnUBTESdQGrlyEtGGWUrU1yyEanSnVYM/oBLAQAJJHWT3xziuDVenGOUZ4ALfcDf+84ehQ1BdCzBLjk9gLDlEjvY2xXxLOmfLl0pAH/qKCzGL2c2Ej+uJpmWFJawmRXZBNxp0Boi8kEzO98WL7R3h2qo5VmJGgnT8eWALC07Yq4nTJ0qJMICYtqG6xeTzJwbQpBHpZhOTDUvMHn/AHxLimVCqXYqoKrpVfUCBJhdlpi31sMTyTGVsAyWW1p/NSt0Gh7KfYGR7EDlj3jhKWoqNZJ0joCAPqLxyHwIGynESlS4BFTyOs+pT1beef8A5xTmcq3iadWoRY9t9twd1jtiqNBrXqnwlQmSxLNAJgeYqL8j5m9zgXh/Dmdy8kAbGImLCPpgvI0PxG4tbvsPp9cPqL6lkbfXA3QxRRleGqoFhO2wPt2t+s4IFG3t0tginTJP74JSisAGx/riGy6F3gkCdrQf8/bHbf8AODwvLv8A574regDuLjBYgqkcvj4/znjrHnHv/nXHDQAMDnt0P9sdCn/j/nAUmVq+IU9U+WPnY9uonqMWVB2+MRFPVBm09/2vhQs8tYU4aqtTTbxNKsrLPMaxoYD+W+1hhrk+HCvbL1g7xq0HymOQknTI9+eFtPMI4CGmxuApZ2aCbEkBpEXMr6jvywLxmskhErE1UazAKpk/zKFKkAXAmSASZjGjoxTdjCvlqlNoZSrDqLj5+ThVlqPh5mhVUwFbsI3E/qJ9sav7N/amnmAuWz48xAVMzsZ5Cp/9u943wN9rPs8+XMMLG4YbH2xHwymzJJxI6K7NYsy3mfSok95j9cS3RSCSCrsIEm4IB/rHYHCTiMg6BtJt7/4MH0MyVqnUYVKZC9BICj+je9+uKcTzyW7CMpSZm0U01sBDXtBH3hJIgiOu8YqmKi0KYDl9IIgkEbKZJk2iG+k4qz+taAFEPpqMVYgXbpqi97+UcsN+BZRzmaNVwQKCHVIvFMEr+30xLwrKUcWyfHyWqUyhJFSu6CLeSkKa6Ym4mTPOfbGo4qPAp0ciAYRfHrkc6h9KT1B0/GjvgX7AZFavg1jJpUS9QavxOWCpPuwDR/LiDVSweo5l6zki/JNOo32mo4EdF7YyeMAl2Zfjn31UKZBpiAZkeaTc/m8wMdjOLmzjP5XUsqwEJs3lHqLfimSbyOWBs5QZSJgLU+8B92Yb8iQCOwK98a+p9m0ogGo2mm1UhQbvVckgKo2CLdi3K2841boPFtGeymUqVUdqZskCTCIukSfM1tUAncknYdLfs3kkqE1awKZZJ1X8z1SBpVeZqRqYsLKCSYtinjC1Avh0ah+7ZitMnSJ3lR6STYwb7xzw7fIGulEgGjRTSkKAoIeHbTI8tR7lrWtyAxyZKxlff+CfiubdqrEooFtOlJXSBA0x+HkOcC95x7FWf4zVqOfDdsvTTyJSplgEUbTcEvzJNyScexVMpLr+impTWQWkVWJDQLMNpPJSLx7nBPiBaxUwsgXO20D3nqMeqHUFP/7AP12wZm4cEVFLKkwVgOkXlfzCd05iYjAYqSk8mIGYNx0ME99jB3AthvwvKaqeapwS6UvFXT6JQgkwdyaeqPY4o49lFQhhGh76rxPSOsnbF/2TzGjN0C7EKSEPlILK4ZJP/dz7dcW9HpTBFqBqABEFSYgkTG/1HLtyx7OVF/hKAJIDPUqW5XCx7kCx/wDOKa6qK1SmYQaioAEBCpgEX6i/WTiOerx4SmDFJe8Fpbba8jCFUT4TUKVILQYECbNEED3vb5wbxamxWVkho0mdvUNO+x1C2M/TN4P159saPIZV9JqVSyrpmOZUmT7A/X2wPs7x91izIZBnI8omTc7AC841WR4etIQo835juf7DA+UJMeUgNcAdOWHuWy5Lw/M7d+WJcjRIF8ILyBJM7R/gxfQy7MbKThpRphAwgX3tf69McoVo5kdgcRZQOtBknniNViDzwXXM88RNMEeqI7TgGwGq/PE2/MMWVKPMSfbHCBFpxxxSo+mKSDf9cWPVG0HEPE7744SuqN74pQkTBIP0xaq6yFXcmBfriD0tMXkNqEjbyEAn6zjmyoonRrOG1BmgCAgGqTzmbbRFxz7HC7h3APHzlcNKqF8RCO9re23+04OVZtiFCqaVenWtYFCo/EpuYHIjkBM3nrik3REo8i7inAMxRcmmfFXtv8rt7RjR5H7UrUH8K5drRBEhTYAoxMwDyIHONowxznGaCaWZ0GoSJIE+2MvxTN+I6tll8IWZwdJV2DAzY7RcxuLnBb5LgrtJWZzioIqkAxe/+fTBFPLK6UnEl6lRUInmvlI7Alge3xjnF5aprOmCd1BAPKb7CL4ZcL4cx8NT6Qq5gGNySQLb6iskdguNLwYNU6OhKlapCj7ugChFMECQbkbCPwiTtc7mS+F1Hf8AiGOkhaehVkGS7KAJ3IgmThrlPswrqWGXrNGymoIPOdMBRO/zhtwDhgcGmEegWdUMkGBOpyIEQAIOM5PAJ2co0Xy+Uo0UJZqq18x7wvhUFtyBdG92Bwp435K7KvopIKYPUoSWP/eGbvONPSz4q1xVEL6vCB6sypSnsNKP/twhzvCvELGiJ8RmVAeciKY6gaQCeXmOISyHqZi/kVcDyiV6fhVncrS8OurDZZE1KZPSNom9sPuJ5gV6wzHmYU5SjTEQCwhbTuoFVyfbA/EsstKnT8IllUQtVdm8MANUvv6WA6ADfFnH8i6UQ9FBTpii9Yi5eTpDDV180dSDFubyVeHRlaStXzGkiSSAJFnk6RboWvPYnDziPFQtA6V1ojKrBWOohSV1gkQys49MRpZQcJOEZFqVF3/GyslJmMRI89Yk8lBCL3ZumCsvmiDQp0lVhpNNmEiIAEKOd/MT7YeccGen9/oRbMKpOqkKjG5NRmSoJAs4VY1D+2OYU56itN9IJn8UkzPeJvEX549jSjKkFcEBYODcKwIPWP3tg3N5+mFYg6jLKVW5m/4d4sPriVTKJRXXTkAm4nrYRhRUYUlJUQahJJIj9cQpXkypN2S+ztUu7U3AIZT5WtDBfL82j2wJxA6QK9NUenqgysNSa3laPS1rMLGMBZniTpVV1/DpPcwZ/rOG/EKvh13q0oKVhFSmbq4YAwR0NiDyInGp6It3nkA+1WUHivVpnUrPBIM3dQ/LsSPdThRXV6jEkQTA6bAAfoBjUVMutBZCsaNaIJ3BBsLCJExPMGcLs3lAHeIAnyxeO19+k88KZpZZwXhi6kdpJY2EWkTNvph3xfMk+GnpvfmT8dJ/bC/hzqsEyIMdpP8ATB7ZgOwJCsB6ZE+++BigwZi5nfSoFo3MC2HVKvMYTZbPo1Sn41FXCwvrZBAJIG5AHwIvjV5Z8i4hi+WYcydSGbjzea3cEYzargvYvqJqFjt2wKKoJIIg/wCfrjQVeGMAGQrUQ7MjBwf7YW5ugymRbqCP3wbOA2IETti0sNJi36nEHc7EwcVvW0i8fGOGrLEkg4hIIjBPD6AGX8eqSBUJ8NRbyj8XcG8dh3xPheW1ZLM5hlE6ylIHoqgmD1LMR204HIpRE9Qj+HrVxcI3hoPzNEn4Ege5PTDTj/DxSTL0Vux0h367GoZ5Wn6YsoZVU4XRsKpWp40AwGbVqYdwD5f9uOfarMVBSVYBqVSJCmYZo8s/MThoE7ar5KOMVVrtlhSWEeqEW0eVTDR2sfocAViKdUUmOpUcn4qsR+/6YYvlDSrZSnq8tClc/mYAgiP5mafrhJn6rBc1W5U6iaeZJWSbdPTgopM5RaR7Eg/BjEM4QBPO+9+8dvb2wRlaV6o/LVcexhW/c/XHM9TlTI2BjlyOFbFsx+dy5aoCJkXci0SesQBMifrth5wTKVAGLABVJJKkHSeU3/TC/ULkIDUBKh2nSOm9ibmwHK+DMioVNHjBjNk0voUttN/MD88sXLKoyjJxdoeZTgiZhVE1izySjBdLmTLATqsPxmNsMv4ijTqkD0LpX07BFhVUc/Kovtv74lk3FFUU1aa1J1OKhIepEnSPwhRPlUdicUcTpCrqFEMVBmWXzpYFgFFqidSD5TEgCcZKXZTjbss4wzljogL67CBcAyzc15STHLfFtDjajyq2tqlMp5R6RJ1QBFtMiPbrhGuYNVaUFguoIUMHy7jVa7C4I2Gr5wzZPDqA0giKuppsJjYAHqPpjpdGbdOkeOeqLViNCldKk76QCGnkDJg79cGav4Wk4ctUzFQklib0qZCrpAmzMB/tBte2K6WYUA1mg6RppKfzficj8UELAMCR74W8XTXUpMz63qMW0hWIOiNVxbUNxNhf3wchJYoZ8Fya1stVp1akq1RY8O2gFwCFYi481wPzHrOCePuwD0lqRTqVfLoPpWkPOxPX0qQbGO+BclUDmuKemn4S+VQQ8kMj7AWloG/LEaWVNRqlGmwPhUA+t7lmDanMbXbV9V5AYLtlcUZqtUNfUSoWnIUITHlvokAFi9iTbcttg/8AhRRFUqRqWklKejPdhtYQGmN/LyGCOK5Q1WWsCVo1QC6sNKo6QKiX/CRBA3IOD+Kqn8PRVSgqVdVc6jCksAieYWgQTuRcdZxdkOLzRRw/J1a6B6TIY8rkrfUAAd73Gk/OPYzuXoZnLTTLlWJ1MGEXIFxIMr0IMHlj2IccjXp8kszmS1Ngp80A9Znb+mL6fC1NF2Z91a5khJ2IAE7wSOeM5wao0knfUDtYgWP7YapxJqbqGbSHTmJSSSL89ovyxo4tYRgo1KjPHJEMyFkfT0b1f6WIie040zcP05TL15JDxRMgAAS2gmb8o/XAvE8gCIUDUh8yA+mTv0IvOHWWyz1aWcyhX0ZdKlCLgtRguP8AUQTbti3LBqvcyWXpDwapqOSVeGBGqCsQwPabfTGb4zQda5VQDqhl03kNcm9omcX5auwyxWSdRUteQYMj9v0wRxDM66JktqpEGFbTKPaRt6Xt21DDyNYsSV+IMkp4asu8kG3S4I/XfDOhxllF1AKwDYNAN/gdcIq+ZZSSNambSxPvMk4Z8NSqyNqRn1avwwTaR51vJNrzhZ2Q+pxmSzGmYpgFgYUwx3UDffnh3w3jOVqgKPK/T0N7Xs364zmVpq2oAkD0NTfcaokAjkSPgjviPFKICKIAgjtH/OD4Jc80bSllVJmk8E/iBNI/JWVb6DBQ4hWpCKo8Wnz8QSR7VELW91x8zXilSkAabMoa+k3XvAMx/nXDnIfbRnASpTJbqvP3BwSTNEa3O1qLJ4gDINwSRB9tiR7gYqpcDatRL1SUpkjSCCrOvM9lO3InccsNPs3lcs0VaoNWpOpRVJ0p0ASymOrAn2xb9seJ1aiHQVB6kwva/wDbGLTpuzZNeSikC0kfiGZ8MECnSQtUIsANkUdJIj2U4u+0lcLlKeXpsFYAKATBLMd/csf1wdwZEy+THgowDnU9VxpNUx6omQnJR0E85Kr7I5dMxnamZfzJlx5ZuPEaQO0gXjuD0xVVgLv3cLRd9saoy2WSimyIqgczH7k3wB9ocu9GllwGipTFPWxvDW1tHO5Nuwx37R1kfMZc1D5PGXV8GQPkwPnEf/8ARqpCuYsDz2+mH6glpL6ldYeLxCgBJRQatxEqq2t0JK4ScSY+FnzyV6YXpJ1yfb0/TGr4hQP8bQay0wh1MLSABCdgTB+MZTimXLNnUUGDQ8RQNvI0Tfs2+FHJ3/A1ylGKmaU/++f6CMB8YzOkE9B7/GGeao6GquSCKjK6xzGgSfab4zycUV20KhqOd+QUdzzPtzti0qjZndyEhrzZ5PLfYH25mYAG+H3A8pUzNRgqlUEEwJJMgwOf12GLOG/ZvVVNQhhTgnSoDsTEEDUQiT1MkXthjxHM1qS+EqDLZe8lyG1TuWbcm8AWURttiHJPCLrsnm80i6KToKlyII1KJIJl48++ymLm5xXnnqVK1MKYCwwJjyjmKaiAsC0i1yOeBGzpIDINS0idLMNIJIi45DeARyBxJ69V6ZFzWqwTpEaEuwBcxFgG0jlE74KQollivjjawgAXliylha5Nvjni6tkdca2CzEFjpgxa24Jtbe+OfZfJsKhcwsQFA80fimbeaFNu+LlzKaW8IEtqOqo4Es8C5AH4p35dMS9kyoVK3mKnU+qY1+QQDYaSZYfphtlm0JUd2tTo1DoTYM40BW7w02x2jSVqyklZ0ATHX25W6Yofh70RVLgL4jqTeQ0EaSG5gkLfse+OZnTsN+zSBDmHEKwQ6QPMJClzP82kAwdrYE4jUdRW/h2Uq4KuTsy7EE7LaDPvgzIK0U7xqaqSW5llKze5BksO30xn61LwYRnZ2UEBBYMJ59xeJg/TDFFvGUNODsCn8KSSXXTSqXMVRBEBvwfgEiTKnpg7iTeNACAxTutmZRpinK3IBA3AFy07CEGVzJRV8NWgEgD06OhGo+3Xlhx4gWmtUOBXJHmCjyKDJjWdIebdgD1kTJZFS+APL/aPM0FFMOSBsDS8TSPy6iOXTHsNHzJbzVHoMTcFqEGD2ANsew2uguXaMFlsmZqVWaAB5R+Y2Aj+XYTjnGXBZbhbAgn5kEAGZB/ycR4jV1owFvDI0jqo/wCfN9cTzOS8a2zgiPafN/fG3KZ58YbKcg6sVBJESiN0kekmbgcp641X2Zbwc5SeFGmoBWH50YaSyk8oMn25xjNVMpGoFglFVgbamIMyoMXLCJwflON0dK0q3iyDCuxVmUHc8iFkDnglktZVk8zlxlsxmMu5AC1TTBiYkkoRG1o7XwNRrgEXLJJVrfhax9iLGP7TjS8ZyVPMOlc6DrprLW1l08luhOkNfr3xkFqFSBEnme4s3x0wRdotStuKF5Jp19L3CtfmGG4I9wAcSo5hhp80TqaASLm0EchG2D8/liSGWSQDFh5gQT8MOnQ/GF+Y4eaYElW1agpHVdIiOW8jqDyxYWW8OzOk6pM3VusGLnuOv8uC84dVnMLsH5A/zAc9rdDiuhkTTVvGUhwzAJsWizav5VN+e1t8dpVAKbMF1NUcJpgnVpnVK9NoP9scCpuwDieXYEAgCAAIG46g7N74f/YbhqsxeVJEwD2j47/BxylTpqop1RoXTqCSWYHfyzYAqbqTN9pxzI1fCqzSVgpbyhgTA6k85E4mWVRpGrRt9B1RBk7AXJ9hirKmkHQZpGbTdFYhladi1MTfsfLzwCM+SoIbQbsCROoiRB2kG9u+NJ9jMqukNVINZwGbrMCI7QDjz/lVnomvnATxniC1kIYssiJIt2wDwbPUKNIZaiJLNJjzM7sLknqQB7ADpjbZvggqIQRpBHMTjF5+lT4dNXwzYQNIBjVYkC0Mep67i+KjNsy8Y0Ks9kWfOZfUr6Eqa2ttpGoSdrtAwd9sqfjKVVSzGIHUyI+O/Lng7gD1s1FRtVNGuqn1kdTyX2HTfGh/9EQberrzH74l+o1grxWzLcZJKaSQXA8+m6gnvzPQAd7YEyGXXwctWrmHSj4bqY+8B9Or4gkbz84q+2fB6gRmpO6sknTMBgOn9Ytgv7GcIZqFN67a2Kg35Tf698Lkqs6uBDxypUzNQU6Hk6uw0gDa07noB/bF32d+zPgN4ZKsTdmBN42Echjc1eBBwwiO42/5xl6VFMvWDDy+J5Tc+q4FupNp9sc/UbVAopM1WRygItykW7b4U8byfiKygAz+a/6Yd8IzyClJeAQDtNtzP8xnryxkuP8AG3qavAUKvNj6Z9+nYXOM4JtlMymVZUd6dVWqKjTqeysD6Ry1XAj2O8QWuRR6xJ1MoO52UACWjqxmL2seQOA8/mmdNFMl6hgMwAtJvbla8fJ3wy4FlzpdWKqiATB1TJuDeLkBj0AjnGPQ+yCPD80ipUk6SimQT6dZAjVzcDc9Sce4LTVVqLTJqGJ1xGkgLy5mJ+nviw5KmRIKjxHFR9YuFVTNjZjrYnl+HBWRzcArRABqTBmSXMm5tA2sIF+eBrBzFGW4eDWBqOVPlQBfzVCIA/0gCTHM8zhiiFEKmQGdhIYsykBYAmw62tfrjtHLmVamGOjzAwYY22MiCNIPmm2IZ4szIUQlRLHfykgc+s9cNZCSGOUzA1qGGq4VWBBgEGAe0qxuJBPLGZ4r95mHgE+F6QNmXfUo5iOUjY88Qz/EVof9IxrqASPNoYC1yQSPN9COmKMo5RAmqGYSrKfSARAHMjWur3juMNEsEZqS1DCoKim2tiALC4Ut1uI5X5Ya8JFUOpep5SDABhSSJFrAnbqe/Supl6SVXYU1aoq6iOQ2LaLQSOoHIgSIwTQyzV6ihz5l9AS6RuJAuOVxPKRaBMjRB1DirsDqqlSDENRSr/8AIkGO2PYp/wDRKwJ+6S5JvWC/pOPYz8UTk+cZDMW9rn2/z9MabJqGZgIDHzapjykDGUUKunSSxuGERH/2t/TDbK8TNIkpe3lnpsR9AD8Y9TPNNdDatOnVr86qQtgfaxso6nA2UywAUlYVSSQfxTzM7KOmK/HTRqJJIAcj5MGOSi1ut8VU+ILVK0zs1o+sE9sDM/czZZeimZy1QHUDQqLUVgSDpI0mIvAbSfnGLrcW1M4qABw0gwQN+nI/3xp/s3lSn/VbUvQHe9vpG2CONUsqzinXASR5ajeUP0huXyRiIumzb08Gcq5UikSWALbAXC81OrlczIxdVyY8NgD56h8wHlk21bbAkCY6DBma4OtEFaVUOnIEgkb8x6l+OuFmRIDgEX9Nzyn9v1E9MXdnTvgn9q2g0qsBy6DU+om6EKygcuRn+bC+pxMrq8Iquo3IsY6AnbmMOeIZbXSqUgPvKZaspAkNAHiBehKhWI56T3xT9neEK6a6hIYEhQPgk35X27YE0lkLSjkSLQYzpUgNB5kHqZO55T1B6Y1WTVVpU6RubsY80Ec4PsO0jvhdxig1MlWloIvBEz6Y5ne4FvKT79pPNHSToS2rudhAjne3L3OB5NIvkuz1USRqkyLFS/LcKd4newuMOM7mRTIKltJCE/gNwDynTf4M7dVuUzFOlopECPyvdiZOw3pkb6dxbY4I4hl6ZYMXNI6RqDKXBgWBcHUpFzJB3tiWjWzTcM49mkpuPvKiMBIqNqYAbWN9h15QcVcY4uuYCq91LqWDbkC8dhI+k4zGWytdVT7sVkEq7KygrBkMJN3Fjty2viXEkK+YqWRmJqCA73mdPmsvQTaTvGBqwSSyfTPs9xWm8dpEggwR7dun74fZritClSPKB1E3Me+/LHyDh+YokBqT1YBHkVQvwWbUBPbHTn1JICEsDu7ltPI+kAKe/OMR+GNmozmfVxq5FY536W3M9sS4JxtKdJEchXUKjrIJQgQRbnvbscZBc6zpqinTpkMNVNRrkmASbkDnJMe+LaudzCqCjBIsGRFWNvygX+tvfD+Gng7yNbxL7QNUdocqqgRYwLdOZmI/ryxk+I5jxCfukENJL1I256BOkg7CDvvi5lqVcsBVqaqtTUyAtqJSnbykwSSSTF7Ly5qsnw4LRNVqmlSLLEGra8X8oAETG4PPbkkUF1/tG6rSTRTYCwDICB8GdXvaT7YnU4mfDEhWUcjSpKt/ZO23t74Vs6sRp+8vdUOiOiC8mxmbRI3wdkKjgM7NSRFWGcIDpvAQCTLcgsj2POvFJaCz2S4sxI+7pqJBhgQwEgSNJEjYfEDfEuJ5xC6E66S3KeGRqIO+pD5dLXIAMwBgwosBtLqW2UhA1TudP4b9bkQBzwmr5DxJZHdFaWYVQrC0DVFotA+IwrsLDMrVqlQAyOIkKZpVDNxuGBjsSOeOUeMU0ZfPqCkgxYLMTImNQ7b9rDAtPhq89A0+WdWrTGwJiF+hjFigPpVm/iCwtpUIaS2v4jMSw9xJI5Ycgep8fpIVmS4EG95J1XBtpEnvjmbzjVnlURFjyqCbH8tjK7bnng7MU/BJKhdK2KiwNrAGd+Zme2A6S1TBqVWZfyIPDW4MgxcwL9f647eTuaLfCIT70BQYgONMkHbSxJgczykAXwH4qmppHmg3CqaSgmLTEuP9owXTyky7QgiFXsBFgPcgAD9ziylllWmbnVqIC2AAAENrvJJm18cJdlaqCqFC0xpE3FwpdVZi5JPpYnlzwFm8zUosyU25kwJBN7+YEG4g73nFmSyrrUk/jpwWmbFSAN73g4Nz+RL5UVFUNUpxTqrtII8r8rRzMEX7DE8hVMU0aRIlVRZ9WoFiTzJM/wBemPYKbhTWDV6SEDZagUfQKwnlM8sexX6nWjF1VFKFIHm9a/lI6HrttbEEAGki8nymIvte+PY9jXg84TwzJ1DUsoNwjAkXDkqP3+gxVlaYStCHZtJU8/nHsewdlUN8rnhTU6xAs0CTEj/g4vWstdUp1V0hmfSykyCNheQAwNzG/LHsexLCGyrMUlyyoV1sGYssELtYiORmbjfFB4srglqCwYhlYqUi9pmR2t749j2COVbNPFKQ8yvG9Xh1CW006q1DFpAGlhB99umLMw4p16lFTA9SCPwtBXtbaDyGPY9gr3GdWmZzOLUZyXNyDpkzAXc/O3t7YZcDzaB1LDV4updfMGAwKrMb3k36Rj2PYs0QHksqTV8Mi5knppHOZ1dLbz1w/rVVdF0XQDnOpTHqknzGBz745j2IkcnkzYzXhkDk2/PVtcgyNxtzjF2XpBxqHkg+ZV/LNyCTvM2xzHsUy1svWqRUgCJNxNiRAn3MgzivPZsrKqSdepgGMwJvPI8h9euPY9jlsXohwloAqMdT1NVjPpFokGxJHsAD1w8o5dcwniEEFCJlpDSjFSFFg1jeBzx3HsS9nLQJwuu7MhLMFRZ0gBfTJB1CWUXNl/rj1bOiujZqm7aqP/UWdPkJIDqQIHXTuCAQcex7HNcj8EclVWqSTuik81LaQ1iV2BjvvsMMRnACAUllQ6KTXRQ2xJHqJt072xzHsNZoiyjPcXDIrb1HbVFwRHlidiARGm4jpyrr8QaArCZ85I5LuvO95ke3vj2PY45AmWruCzgAhnJMEiDtcE3AJ2FueGXCcoWqUUOkj0iBpDXG9yRciI749j2CTFHK1Y6nBh1G++kgxEA35ixnbFQrtoUNBiBFxEH357W/THsewWLRFszpTTa/Pn1H079cEUc8wLFAA267z7kzz7dcex7CxD8pxNifO8yFUiD5TqU+xPL5wLkUgVVI8pLhgTIeDrE8x5kNscx7EkoGp5gxZjHIbR/hk/OOY9j2KLP/2Q=="/>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 name="Rectangle 1"/>
          <p:cNvSpPr/>
          <p:nvPr/>
        </p:nvSpPr>
        <p:spPr>
          <a:xfrm>
            <a:off x="3925561" y="1286082"/>
            <a:ext cx="4604656" cy="1938992"/>
          </a:xfrm>
          <a:prstGeom prst="rect">
            <a:avLst/>
          </a:prstGeom>
        </p:spPr>
        <p:txBody>
          <a:bodyPr wrap="square">
            <a:spAutoFit/>
          </a:bodyPr>
          <a:lstStyle/>
          <a:p>
            <a:pPr fontAlgn="base"/>
            <a:r>
              <a:rPr lang="en-US" sz="2000" dirty="0">
                <a:solidFill>
                  <a:schemeClr val="bg1"/>
                </a:solidFill>
              </a:rPr>
              <a:t>“Under the type of </a:t>
            </a:r>
            <a:r>
              <a:rPr lang="en-US" sz="2000" i="1" dirty="0">
                <a:solidFill>
                  <a:schemeClr val="bg1"/>
                </a:solidFill>
              </a:rPr>
              <a:t>good</a:t>
            </a:r>
            <a:r>
              <a:rPr lang="en-US" sz="2000" dirty="0">
                <a:solidFill>
                  <a:schemeClr val="bg1"/>
                </a:solidFill>
              </a:rPr>
              <a:t> and </a:t>
            </a:r>
            <a:r>
              <a:rPr lang="en-US" sz="2000" i="1" dirty="0">
                <a:solidFill>
                  <a:schemeClr val="bg1"/>
                </a:solidFill>
              </a:rPr>
              <a:t>bad figs,</a:t>
            </a:r>
            <a:r>
              <a:rPr lang="en-US" sz="2000" dirty="0">
                <a:solidFill>
                  <a:schemeClr val="bg1"/>
                </a:solidFill>
              </a:rPr>
              <a:t> God represents the state of the persons who had already been carried captives into Babylon, with their king </a:t>
            </a:r>
            <a:r>
              <a:rPr lang="en-US" sz="2000" dirty="0" err="1">
                <a:solidFill>
                  <a:schemeClr val="bg1"/>
                </a:solidFill>
              </a:rPr>
              <a:t>Jeconiah</a:t>
            </a:r>
            <a:r>
              <a:rPr lang="en-US" sz="2000" dirty="0">
                <a:solidFill>
                  <a:schemeClr val="bg1"/>
                </a:solidFill>
              </a:rPr>
              <a:t>, compared with the state of those who should be carried away with Zedekiah. </a:t>
            </a:r>
          </a:p>
        </p:txBody>
      </p:sp>
      <p:sp>
        <p:nvSpPr>
          <p:cNvPr id="27" name="Rectangle 26"/>
          <p:cNvSpPr/>
          <p:nvPr/>
        </p:nvSpPr>
        <p:spPr>
          <a:xfrm>
            <a:off x="11575340" y="6403993"/>
            <a:ext cx="442750" cy="369332"/>
          </a:xfrm>
          <a:prstGeom prst="rect">
            <a:avLst/>
          </a:prstGeom>
        </p:spPr>
        <p:txBody>
          <a:bodyPr wrap="none">
            <a:spAutoFit/>
          </a:bodyPr>
          <a:lstStyle/>
          <a:p>
            <a:r>
              <a:rPr lang="en-US" dirty="0">
                <a:solidFill>
                  <a:schemeClr val="bg1"/>
                </a:solidFill>
                <a:latin typeface="Calibri" panose="020F0502020204030204" pitchFamily="34" charset="0"/>
              </a:rPr>
              <a:t>(6)</a:t>
            </a:r>
            <a:endParaRPr lang="en-US" dirty="0"/>
          </a:p>
        </p:txBody>
      </p:sp>
      <p:sp>
        <p:nvSpPr>
          <p:cNvPr id="9" name="AutoShape 2" descr="Image result for jehoiachin"/>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 name="Rectangle 7"/>
          <p:cNvSpPr/>
          <p:nvPr/>
        </p:nvSpPr>
        <p:spPr>
          <a:xfrm>
            <a:off x="4212770" y="3916807"/>
            <a:ext cx="4030237" cy="2246769"/>
          </a:xfrm>
          <a:prstGeom prst="rect">
            <a:avLst/>
          </a:prstGeom>
        </p:spPr>
        <p:txBody>
          <a:bodyPr wrap="square">
            <a:spAutoFit/>
          </a:bodyPr>
          <a:lstStyle/>
          <a:p>
            <a:pPr fontAlgn="base"/>
            <a:r>
              <a:rPr lang="en-US" sz="2000" dirty="0">
                <a:solidFill>
                  <a:schemeClr val="bg1"/>
                </a:solidFill>
              </a:rPr>
              <a:t>Those already carried away, being the </a:t>
            </a:r>
            <a:r>
              <a:rPr lang="en-US" sz="2000" i="1" dirty="0">
                <a:solidFill>
                  <a:schemeClr val="bg1"/>
                </a:solidFill>
              </a:rPr>
              <a:t>choice</a:t>
            </a:r>
            <a:r>
              <a:rPr lang="en-US" sz="2000" dirty="0">
                <a:solidFill>
                  <a:schemeClr val="bg1"/>
                </a:solidFill>
              </a:rPr>
              <a:t> of the people, are represented by the </a:t>
            </a:r>
            <a:r>
              <a:rPr lang="en-US" sz="2000" i="1" dirty="0">
                <a:solidFill>
                  <a:schemeClr val="bg1"/>
                </a:solidFill>
              </a:rPr>
              <a:t>good figs:</a:t>
            </a:r>
            <a:r>
              <a:rPr lang="en-US" sz="2000" dirty="0">
                <a:solidFill>
                  <a:schemeClr val="bg1"/>
                </a:solidFill>
              </a:rPr>
              <a:t> those now remaining, and soon to be carried into captivity, are represented by the </a:t>
            </a:r>
            <a:r>
              <a:rPr lang="en-US" sz="2000" i="1" dirty="0">
                <a:solidFill>
                  <a:schemeClr val="bg1"/>
                </a:solidFill>
              </a:rPr>
              <a:t>bad figs, that were good for nothing.</a:t>
            </a:r>
            <a:r>
              <a:rPr lang="en-US" sz="2000" dirty="0">
                <a:solidFill>
                  <a:schemeClr val="bg1"/>
                </a:solidFill>
              </a:rPr>
              <a:t> </a:t>
            </a:r>
          </a:p>
        </p:txBody>
      </p:sp>
      <p:pic>
        <p:nvPicPr>
          <p:cNvPr id="7170" name="Picture 2" descr="http://1.bp.blogspot.com/-7cR2Pj9Kcwo/UQ6UJahpS0I/AAAAAAAAEqA/lREkOFigkF8/s1600/Fig+Tree+after+trimming.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5400" t="23775" r="30791" b="25142"/>
          <a:stretch/>
        </p:blipFill>
        <p:spPr bwMode="auto">
          <a:xfrm>
            <a:off x="8764438" y="1286082"/>
            <a:ext cx="2765493" cy="1750816"/>
          </a:xfrm>
          <a:prstGeom prst="rect">
            <a:avLst/>
          </a:prstGeom>
          <a:noFill/>
          <a:extLst>
            <a:ext uri="{909E8E84-426E-40DD-AFC4-6F175D3DCCD1}">
              <a14:hiddenFill xmlns:a14="http://schemas.microsoft.com/office/drawing/2010/main">
                <a:solidFill>
                  <a:srgbClr val="FFFFFF"/>
                </a:solidFill>
              </a14:hiddenFill>
            </a:ext>
          </a:extLst>
        </p:spPr>
      </p:pic>
      <p:pic>
        <p:nvPicPr>
          <p:cNvPr id="7172" name="Picture 4" descr="https://encrypted-tbn2.gstatic.com/images?q=tbn:ANd9GcQlRDe5jO-yinvkTaaSOewoMuzgKOG9_-YHHI7nYSBtcosUDBUq"/>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7975" y="1286082"/>
            <a:ext cx="3259308" cy="1660795"/>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descr="http://italyonmymind.com.au/wp-content/uploads/2013/04/figs-on-a-tree1.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60234" y="4198865"/>
            <a:ext cx="2920000" cy="1892886"/>
          </a:xfrm>
          <a:prstGeom prst="rect">
            <a:avLst/>
          </a:prstGeom>
          <a:noFill/>
          <a:extLst>
            <a:ext uri="{909E8E84-426E-40DD-AFC4-6F175D3DCCD1}">
              <a14:hiddenFill xmlns:a14="http://schemas.microsoft.com/office/drawing/2010/main">
                <a:solidFill>
                  <a:srgbClr val="FFFFFF"/>
                </a:solidFill>
              </a14:hiddenFill>
            </a:ext>
          </a:extLst>
        </p:spPr>
      </p:pic>
      <p:pic>
        <p:nvPicPr>
          <p:cNvPr id="7176" name="Picture 8" descr="http://emmock.files.wordpress.com/2010/09/bad_fruit.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147401" y="3869412"/>
            <a:ext cx="1999569" cy="22467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689845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172"/>
                                        </p:tgtEl>
                                        <p:attrNameLst>
                                          <p:attrName>style.visibility</p:attrName>
                                        </p:attrNameLst>
                                      </p:cBhvr>
                                      <p:to>
                                        <p:strVal val="visible"/>
                                      </p:to>
                                    </p:set>
                                    <p:animEffect transition="in" filter="fade">
                                      <p:cBhvr>
                                        <p:cTn id="7" dur="500"/>
                                        <p:tgtEl>
                                          <p:spTgt spid="717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fade">
                                      <p:cBhvr>
                                        <p:cTn id="10" dur="500"/>
                                        <p:tgtEl>
                                          <p:spTgt spid="2"/>
                                        </p:tgtEl>
                                      </p:cBhvr>
                                    </p:animEffect>
                                  </p:childTnLst>
                                </p:cTn>
                              </p:par>
                              <p:par>
                                <p:cTn id="11" presetID="10" presetClass="entr" presetSubtype="0" fill="hold" nodeType="withEffect">
                                  <p:stCondLst>
                                    <p:cond delay="0"/>
                                  </p:stCondLst>
                                  <p:childTnLst>
                                    <p:set>
                                      <p:cBhvr>
                                        <p:cTn id="12" dur="1" fill="hold">
                                          <p:stCondLst>
                                            <p:cond delay="0"/>
                                          </p:stCondLst>
                                        </p:cTn>
                                        <p:tgtEl>
                                          <p:spTgt spid="7170"/>
                                        </p:tgtEl>
                                        <p:attrNameLst>
                                          <p:attrName>style.visibility</p:attrName>
                                        </p:attrNameLst>
                                      </p:cBhvr>
                                      <p:to>
                                        <p:strVal val="visible"/>
                                      </p:to>
                                    </p:set>
                                    <p:animEffect transition="in" filter="fade">
                                      <p:cBhvr>
                                        <p:cTn id="13" dur="500"/>
                                        <p:tgtEl>
                                          <p:spTgt spid="7170"/>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7174"/>
                                        </p:tgtEl>
                                        <p:attrNameLst>
                                          <p:attrName>style.visibility</p:attrName>
                                        </p:attrNameLst>
                                      </p:cBhvr>
                                      <p:to>
                                        <p:strVal val="visible"/>
                                      </p:to>
                                    </p:set>
                                    <p:animEffect transition="in" filter="fade">
                                      <p:cBhvr>
                                        <p:cTn id="18" dur="500"/>
                                        <p:tgtEl>
                                          <p:spTgt spid="7174"/>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fade">
                                      <p:cBhvr>
                                        <p:cTn id="21" dur="500"/>
                                        <p:tgtEl>
                                          <p:spTgt spid="8"/>
                                        </p:tgtEl>
                                      </p:cBhvr>
                                    </p:animEffect>
                                  </p:childTnLst>
                                </p:cTn>
                              </p:par>
                              <p:par>
                                <p:cTn id="22" presetID="10" presetClass="entr" presetSubtype="0" fill="hold" nodeType="withEffect">
                                  <p:stCondLst>
                                    <p:cond delay="0"/>
                                  </p:stCondLst>
                                  <p:childTnLst>
                                    <p:set>
                                      <p:cBhvr>
                                        <p:cTn id="23" dur="1" fill="hold">
                                          <p:stCondLst>
                                            <p:cond delay="0"/>
                                          </p:stCondLst>
                                        </p:cTn>
                                        <p:tgtEl>
                                          <p:spTgt spid="7176"/>
                                        </p:tgtEl>
                                        <p:attrNameLst>
                                          <p:attrName>style.visibility</p:attrName>
                                        </p:attrNameLst>
                                      </p:cBhvr>
                                      <p:to>
                                        <p:strVal val="visible"/>
                                      </p:to>
                                    </p:set>
                                    <p:animEffect transition="in" filter="fade">
                                      <p:cBhvr>
                                        <p:cTn id="24" dur="500"/>
                                        <p:tgtEl>
                                          <p:spTgt spid="717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8"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688"/>
            <a:ext cx="12192000" cy="6968128"/>
          </a:xfrm>
          <a:prstGeom prst="rect">
            <a:avLst/>
          </a:prstGeom>
        </p:spPr>
      </p:pic>
      <p:sp>
        <p:nvSpPr>
          <p:cNvPr id="6" name="TextBox 5"/>
          <p:cNvSpPr txBox="1"/>
          <p:nvPr/>
        </p:nvSpPr>
        <p:spPr>
          <a:xfrm>
            <a:off x="0" y="89150"/>
            <a:ext cx="12192000" cy="707886"/>
          </a:xfrm>
          <a:prstGeom prst="rect">
            <a:avLst/>
          </a:prstGeom>
          <a:noFill/>
        </p:spPr>
        <p:txBody>
          <a:bodyPr wrap="square" rtlCol="0">
            <a:spAutoFit/>
          </a:bodyPr>
          <a:lstStyle/>
          <a:p>
            <a:pPr algn="ctr"/>
            <a:r>
              <a:rPr lang="en-US" sz="4000" dirty="0">
                <a:solidFill>
                  <a:schemeClr val="bg1"/>
                </a:solidFill>
              </a:rPr>
              <a:t>Those Who Were Captured First</a:t>
            </a:r>
          </a:p>
        </p:txBody>
      </p:sp>
      <p:sp>
        <p:nvSpPr>
          <p:cNvPr id="7" name="TextBox 6"/>
          <p:cNvSpPr txBox="1"/>
          <p:nvPr/>
        </p:nvSpPr>
        <p:spPr>
          <a:xfrm>
            <a:off x="94306" y="6485977"/>
            <a:ext cx="3781007" cy="369332"/>
          </a:xfrm>
          <a:prstGeom prst="rect">
            <a:avLst/>
          </a:prstGeom>
          <a:noFill/>
        </p:spPr>
        <p:txBody>
          <a:bodyPr wrap="square" rtlCol="0">
            <a:spAutoFit/>
          </a:bodyPr>
          <a:lstStyle/>
          <a:p>
            <a:r>
              <a:rPr lang="en-US" dirty="0">
                <a:solidFill>
                  <a:schemeClr val="bg1"/>
                </a:solidFill>
              </a:rPr>
              <a:t>Jeremiah 24</a:t>
            </a:r>
          </a:p>
        </p:txBody>
      </p:sp>
      <p:sp>
        <p:nvSpPr>
          <p:cNvPr id="3" name="AutoShape 4" descr="data:image/jpeg;base64,/9j/4AAQSkZJRgABAQAAAQABAAD/2wCEAAkGBxQTEhUUExQWFhUXGR4ZGRgYGR8YHRoiHSEdHxsgIRsfHCggHBonICAcIjEhJSkrLi4uGx8zODMsNygtLisBCgoKDg0OGxAQGywkICYsLCwsNCwsLCwsLCw0LDQsLCwsLCwsLCwsLC8sLCwsLCwsLCwsLCwsLCwsLCwsLCwsLP/AABEIALcBFAMBIgACEQEDEQH/xAAbAAACAwEBAQAAAAAAAAAAAAAEBQIDBgEAB//EAD8QAAIBAgQEBQEGBQMDBAMBAAECEQMhAAQSMQVBUWETIjJxgZEGI0JSocEUYrHR8HKC4TOS8RVTotIkY7IH/8QAGAEBAQEBAQAAAAAAAAAAAAAAAQIDAAT/xAApEQACAgICAQMCBwEAAAAAAAAAAQIRITFBURIDImFx8BMygZGhweGx/9oADAMBAAIRAxEAPwDC028UAtHlTUCBcXO3a2AKuRapU8SndWEMWtMj1fP9QeuGDfdsFFKVIMwSzTNrDlPLByMVjUNJO0ggH26HtjL6HjcnHQs4flXVStRAdLAqQdoFtuVrjp3GKKeaWhCb1AQX6dx7wScaNX6j6bYS/aXKkxVWDpHnIHL8J+NvaMCyzoz8nTFOZywDPTWSpGtDuOq/EagfY4qSiPCQSQWdzfsIx1WEUySfKzKesG9h8nBqeZAQJgMSxm9ws9J2+mLNnhFGXeKjVfTyS8wTeR7AfUjEuFVdL1CRKkMCO22w57W7YGCgWG/O/NrkAe0Ysp1NLPeTaD15nnuCR+uOeTg+jmNJCTzEHlOkBTHJY3PfAJy7U1XyEgEqZmLgSCeTftHTHaZFwTpsVk3tJAI67n6DBOZqK6KQ2p1mT6S+kACZ5i3xfBoVg4o002prIJYWEgsJ73i/zfBtKmjZJlkhvFE+WI0hjEjuV+mFGVeXpqRAjUecG7zfYRv83wbDECnYga2OnuZnofSPjA0OnQf9oiWUE3+7B6zpZfrM/EnFGfZjlxc6yskRHqCn5kRYdMGZuolSig5mmEYk7a7T1sU+pxBnWrUrKGtA0EjlIWJ2Fo+QfiUVPs5wev8Aw2SaoxbVmiaSRutNPW3WCZEdrYqyWcqAmmSGQK3lIlWmmSDG8TAtG8Y5m6viU6jDajoSkm0qQwg3iOZI3k47wzKuGplmUuA0wwJhgxUW3USTI5kAbYp1sHoZfx7U0LiQ1RiwFypAtcGYMAtYi8DAOaYmprEtJggubE3hpmxGx6H3wRnF06GbxSkCEAhZ6l4MmT6TjuaopT9QC+X70yXGwhF2ZmQRJsNRImxxCJ8XVlT5oUkZWYGgxDAGWKrI0sBzMkSOh3E49DK65ejT+7aHZwQNQsSWciyzeAQLgXtPeJhWoUqquCNRpsIgraLjaZiBtbEaJ1UxTuNVOCP5qJUGerR1n0/OHgbaO8PzHg02QOfO7DUDYnSNBINwJMnrPbEFzDu9V4A8CkdPlAKkiBIFp1NIP9sLDL+IwEXF9rkMFnv0ONHkcwHyrsKfnrtSpVG6FCfwxzlSb98DpGsQSggWjSQDTripMjYkKPgwY7DAOYhcui3lWAf3YBhHTYYYZ5g2swVVYTswGnQL9heP5LXJwBkMsaxelA1NUpvJ6SwYkDZVA+gvjkjBvNjJ/uKCNaWYRzMsx+ulAD74AzMqqq0Dwg0NFr6oPuPLPfBH2hzoWkGDDUDpUAwVm+o+48sWsTgAKKrIWaz0WVp2BQAGehsMcuzoKhhVzBSghA0tWzAqey0U8vxrdz/tGLeIoxr0yNqNODyBLbC/eT8HFeVYVBSSDFNVX6t5vqNQ/wBoxziDE5iNwrFie51MB3Av9B1wkyef3GdNtVHMSdNgoc3GiUqAn/T5wOthjPcRDVydAmmqhBcze4gbdWP68gNB9nzqoVaNTSWKDUpH5msJmAQuonoB2wIKQ0yJNNSqKmwdiRJci7LFzEDygdccmMHVi7i2WDMVEayAAP8ASF3/AFuYtg7gtM00ZQQzw5W0gFFJEqRuCLbfJMDmbqKlSoSt9RJN5aDpCgmwEC8Xv1xTkuJvqVtPmMnQBFiYULa4K47NDtAlAhMv4mrVUqMCd5mKk+7SRi0OUFKnHnDhY9WgkADVaNW03tJxVm881BUpKBqQAkkeklZgHrJN/wB8L8jpdwskqx3NjLW//oAfOKUbyO1ZTm6bMRpaAAF3ImNyepPXHseoVGCgQZ578rY7irY+TNHxqrUp1SEkTJMCSRIiOgMx1nAopLSpsKxZ6jEM6q0+GJsSTbVyj298aNKjHMsdPkAi+zTpiO1rnGSz5IzNQaw0khyIiCORFreW3YYiDvBgsqhrl80VgMZUzpcbGOvQ9sHZn0N7GeYI529rYSU8xblpcNq7xAn32Pt7YJ4XxRCxQyCDfVt/3bY5olwaeBTnaS06YO6HSyMBYqZsb2PIze2J1jNFQhNhJHOCxJt2MT7TgvQtVWoi0KtROhgjUPmTHSB1wvyNVldRBkAmIvY3Efp84rZtYB4slSO5MdSD/TBmYqGWGwhT1j+20QML8uJ1Da8jtM/sf0wwDKUlgZMTyMeaP0nFMpqmFVSf4cRvGk29o9sJ8qxJAmOcj2ufa1+sYdJUbwXv6QD0uAD9TeMLMgF1EIDDki+6r1+v104mOEzo6YcaaMzsoI1ALAAGmwBEdoPwcDJWKxFrEW5yII+cWZWkFXUAVbzAkNqFhDfG87++I5jLNICqWBUiVEieX7YSbXkH0Y8PUvmYDTtcSR9Jk/qBvinLZvQ4G9wCNpLRO4senxifDaZUPIOmAfMdOq5E7yLHF9PLjUNZupBBMLIEW80SZ2MYHgpyAqtceG0qbPpAP4okgn5Ow5AYZcKSaiO4Oo8rmIUyZFheADzk45XIUnQg1A+YE+I0j0xNtUG3sd8V0sy7VCCSTpaFmBYG8mwAJiewxIN+QZls3UpO1WGBMyjsKasZlZnkp83wOpxfWppo8Z4KaWuZZ3JPX0BR+cWv1iFNLSFBVVLXkbJ2ZiTaLW/FyGJU89NSdbM5Gkm4W0kwNo5dLRE3xNHO2XmoxOh1hDqVrBQJClYmJIO3ud8dytIAjxLlXAblGsBGPKxImf5sWZqiKihlBbmaYN5ELYkiBaYM7nfFj5Rd6jCW8hCmYIuATyMD9DhJk7A+HU6QDqBUYhgrAlR6S17DYHVfDDK1VpowVT6lUeYkEjWJj4Im036YX0M2hzFJYC065W9pJJC+YxyMYtTMEoCyqy62NwQy+SQZWIhiwvO53wTXZS/oszXECpYlaZWAEnzHS2wJLEbkiLbYYcFlDVqMiEQSCqhPKAQ0kXPmjncC2+EmbBNSADBF7DlM8o6EfPfGm4WywqAO3ijwgCPxFWqObW56bdMdLCGUMWZPOZ6oyMQwHmkQBMeaRty+tjgngzCojmfSrG/5St+W0jC2rTZKRIkzVBXqLElT0mbdQQeeGHDsmVoPUiBU8iDcwGUvbmQx0Rvvi2sEvCwX5Cg1El2IRkLAH1KStiI6RJ7Fbb4W0MwdTECFidTfiJ6/AmB0ww4xSAIVpLnWInVJHq7ElrHcSDyxVRoEaEswWCTy1QdZM7gCAPnrg+obyMvs/kdVHMBwQ1SmGv01RfnMNcjr3xFyP4ijSJhNSaYHrZnGpzz25cgo7YLq19OXzTAhfKgJjUSpfed7mwHv1x0ZdsxmMpWUeQUw7naHFgB1mVt2PTEvlhF8sS5ml4tZ9IYtJCiTpJMwADuYM2nbnjuW0JUZCddQjSzg2TT+FTz2gkd72xzP5xxqp5YMa1UkM0XCxdU/Ksbvzk7DfnC8rToU65c+JUp0tUA+RDZVEiNR1EbW3vi6wUnhHM9kfELEsACdzALAQIB2MRAmMBimqu1NVYNTcTqAJg7Hex2N8V8XrOy6T6zpaqAAI1elAAI7kDt0w1yc1GoqwIdKdOakTqH5X/mEgg89jaDjtIpKo2zleg7MXRvI8MsBfxAE773nHsOcnxWkF+9gT6ZXSSosCRaCSCdhj2IbfQeaWKAc/qZGKtpLwZI3HbkBjHFCpCixA2+n16fGNhXRgoXtEG2M/ncsyl6jbkwqzcDmf3xcEzP05HVreQJpk6jB6iDPwSSLdsez2TqU1UwwQm4FyeQ1Rt2H74L4dVVadMetwGAkWFi1/ptinhGp8zSZ6h+8ZQ17nUQoWxEgTPaDijRPPwQ1mk41zHhwSPkSD7/0xynUZKoYGDpZZ26zc8zf3xbxTLy7jdqVUqe41ET2JiSOxwHmgZK2MEgAi1jHvN/074KHTBnqwSQvrgkW3vP63xYaRNPYk6omecbz87d8QoUgzjWhAgGNyQRaJ6n9MMs1VKglNMKT1v6ZIERfl0AHTFHN5pExTKq2ssA4jTYRZR82B/TFPENFNKY02qAkENCiCQQbAlhuRtcYoU6mQTJLDvMxvz5G2GVWhrA8slNQZBBBFyCZmDzt3HKcBFJbBFqvPkKqYEkWuYNydhMD4745XrEUx5rzBN562jn33+uCMxTVaQ1QBfUEGo76tzZOe5OI0GDED/pjWBeLBgwmfcTOOs7ooyiMqOXlVjaxffe+w+l+uKChGx9UMrNzPKf1xdXoMlR0qj8QFiAO8H2vjlRpF5OmDblaSP8ATECOUd5xyZQwy2eDagx0wZD/AJSZKqwALFBvzIA57YrymXelqVzA0z6tYYHmsbg8zheEJ0sAVM+YXWbDY2j9vbB2Tr1CfDYAwbyLLtE8gZmetsDRzVIty1TWkkQAdUmCBP4bzJ2Fh+I9ME0coaa63J0i/UtzMyPiAOuLWzaoQDolAAhMlF3ghbTBO0xNxhe6639evdSZ8u0zcAqZ5fEYmgdv6BOZzdRwFSUI1kqkSQl4m0nSdVieeK+E50OwpkDV6tYEeJHpJiCHm3yfkbO/d0VemA7UyFLkREWmAbx6PNewtfHKVcu9LSfumnSiiBTa+pRESeYJvthpUX4pxwMuJZXzI49VMqRMAPLCI6OCAD7i9xi+uT49WmBCASZ2io5ZZM2EECeUdsMqNHUPDc2IBnrJlWB/w/TCqrUIRgCwqFlUsD+JUP8A8ha/84xPwZp4BaVSTpLEECIgeqxMzcyCRaeffGhWu1HMZWdqMVYBksarAKCOsMLHaLYUZnIq4p1UkHVSNRB0qeUP7WFhzntDHiLeLqrrDOGpr5rADyuvyZ0/7RgezRJiLjFBvErUm/DmGibAKQSBPQcvphnnaeiihDQKSIF6s5bUSeQ/E/sF6jFmcEvVJW4hjaSXEj5Oqw6D2xSHDCmpGpRqLoXnzX1HV+QHSOpFvZvBE6AK7z5mY6lQIC1luAd+1o7x0xXQVpCm3mGqdzGyC8BdyTzEfPc+zMdLEKATbYTuzeyiI7+2JtKp7ofVy1+WSORgYpaJdhmSrU6lLM+o+KiKGMkTrBNlEIANt5992vBK/wB/SIMUk1MVjlpK045evTI3wl4PlylDMKJ8wRlgb6XEqOkyFnfnG2L8tTcI1UgLYIQTf8x8uwIjeb2xLwxl8feAFq+urUSn5aakkmfNUBsstvpvOkQOszjuTqrTp1mUq7NpXQNgQS0SbGPKTG0bm8T/AIPUjwulSQSDYmYCgkXLc9ItbpfAvEH85FNbszxYSDIX23Bueow7OS4K8ul21jXrYELq03O7E+p7zbtvGGnD6bNWXzBUQQQZABiVQCOsDf8ADfAPBFCuzSDoRizm21onkJPuQvxi/wCzpdqwOk+GNbQTdmIBLaebEwL9QML5LtLLGHEOHpVclrlfKCX07dvefmcewNxSh41QncL5LmPTvF7iZvecexJkpNc/x/oLm0fQzs7GAeZvhHnkZGKtIOkGJuAevxBjuBjU1suWXRr06+ZjeYAv/TnhaOAl6zBySRGp5JLHnvJHyTyxUZVsYOK2K+EKSREeVgYJO7HSP0Iwwy7hc3l6YI+7qrqYHdpBJn8oEAexwZmPDoKQigFgEBJuQIDP7cgOeBvs/QXxMvU1SqM2swb6dT9LGCRfeBhvk2Wckc7mAK2ZMSrP5R/qLN/UEfOF+fJNSpFwQKkc4IE/OLcxXGmGnUx8RjPo1klPkLeP5sWZxYWmZ2SCRewJ/ry+cIN5GFPLkU5PqFNmsNoHXsSAPnFPDcsPAlmC31BjsF8piD8meuPUcwFZmLSKukGPwgG/tJHzi6hVGhcy4BVWPh0yTpZ9UID1C6dTdRE+rATFNrH6snWikzIqnXpFRRHmINyBzUT02tjvD6jrmaYq6RTZlUhYjzRMxN7yQT164GrZp1LMWl9WpwRuHB1FjzaZM9TyxElNaMROx3IBEgxEXEC9xA98AKKR7iLA6hop+UGF0C5JAG1r3Y+8YEo6SKoCgRpZR+EgXM8p/wCemGXEaGiq1Nio1a1ImDctpK9li07gHriNLKaCAulxMkg7RyK7gbiL35468HPCaCspS/isu1M3r09QjnCMAFM213gHoe2AHy5sQ1tZVQBvpgGTIgXubm+2LclWDs5BAaGIgTp8wJJ+pPYgYukV016IrCQRP/UU/iUiYeJkEX5c8F0LVFeUyCFgZDKE2m0bmTvMQR/UYpzjvAkXEyNttrdSNN7m3tgjhmWphncE2pkspiFLQACwtHpB7jAOZpOpBuqC87iSTNxI3nnzwrYtIsp0hGt/MynVp2BtAHv07nCvP1i2kWVQsKFEASx5e3Ob274ZrOioCJFmiJgr5iLdp+JxzP5bQgIKMpp6tUG7SetgYtAnblGKKUTiVvulzCl9IqKlbTuLEA9IaAY6g4JqcOIIrUani03YMrM0lagOoap3PK9zPthf9n8yYdCZpVAEqKT6FOolr2AUgGf3w3yHEMtlHdNJOq1RFl1YAT+MKCLyrC1+YOB4OUXwHs8ouryAh6ZPJTJKXsQBBHaO+K+JU5ZahYqNZDqPTq3JJkaZ0jkZ+MHZikTRLow0swZWO/mAKqw66jIPY8jZfSrKwqK0hHQgcypE+GY7ECR0xk3yQsOuyPC8wzs8gKXohFvYFXGnfl6h0IxLMkTXXYM5ZRF5QKAIO1zqHtIwNwitJVCsgR5QJ1AsdQ99LGO+GA4e7opqsq1NJuSAVAZkBgAktpCmf5ow1kryrZzi+rU6qp1iHImQWaWUTzsZ9l74rzdZZFJbui+epy1FQYE7ALBn36YM4nXQVomo7MVssKt0QyWMmNBmw5xbFGeZpBy6p94SDpHn1i7AsZIWBqkD0jtgS4M/hC1OFvVHiMAlKLNUOmYsAAYmQBfuTF7FVRSZzqLVTEqqgogjyiWjUxkwABvMY8cslarRmp4kEl6puzBSDIuYmDpEzDCYNsWVs74YquiqXgEhTOmxFOmvMgAyWG8ttiymWPlzRp1mNgTSiktmADgXJNi0x/c4szglFpuv4S7gdXuF+EFMf7jhfwXKioXRpAqlCwaBCoAahPaFnlgivmwTVqsdIJ8QsBqAuoSRaYAFucDEvZm1mixc6tTN6T/06QUKQPSQAsxs0xJ7AQcLqnC4SrVBiIpByYEv56hURJeJjoD7YacA4Mazt4AOnRckczpuSTyUtgLi2cp1C4pEqgCquo2lSod+cs0TIgbdLqeTTbBHMUa7IAdTpTUAXAUF29wYU9sW/Z4MlOrUqHzadCDmOZg+8fQ469FVy9DXshaoY3ZmMgxuRpt9fbE2zn3CM4gswOkyBBMC3IQAI6Sd8L0RJ3hdi7M8TanoVAhGmTMbkmfjHMW5GqSshtMkkxABM3InHcNhcVhnM8NehnsqklhyFrfthq2bU0fVNWQNrleRJ68vgYW8VQpTdLKAEBJ6Nz+mPcVy58LLZcatRQ1WUCT5z93Pson/AHY5KzlG6FfGzLIQwMdIaOu3Pti/7MVQmqow1FZZV2DGNK+8apjtjh+z9UAnQzW9Mqu1xz/84t4ajacw9QH7qlCgrpGpzo/QM36YptUbwrSYFlKUlqjd57kTEb9vYTiGaqAqgB9JIv8A197+1zip6wUkrBAttIbrI5n9bdsX5tV/h6bKApZiNIkxYEmd9yLciIwi8k6VAsUCw2sEi9lN5LHkALk9AcG8SYOKWjV4aKUVQNwTPiRsNRE/ScVZKm+kNp9cgLeG1C94sGjqN7c4HfMMXE7fiEwTJ5fhkQO1sHIIYZEsztpBYOLnTZSFgXnaQB8nBbZSmzJo8zgEaBBFxJBYjYENBAtYcsJ1qlWAAkq2sHssNPWYHL9cTp5yKpdTpkmAscwJufjBQNcjHj1b/wDIrEBQAwsBBOsKTLXjflG2K6aCmrCYYQzNfmwCi3vP/g4uolWfXUgqEWo5IvqHkVY2mVCzbCvNZwlnZTLMwYdCJ2AiTG89B3wJYSCk3oa5apFJnddZZtCqRJggklWF4gc5ja+2K62TQqQjik8SBVAEt0FYQs7dNh8B5XPtpBZiSDA5QoBUAGN7kfJ578yNNlkhSWIGm0wYIJ80SINl2m/LDRp49B5zDCVqALUeJDAguFuCYPUm4sYBGOLQCAhWOXb0qHcAPPRtmUjmQR+uB8plqgUoDqQj0vDKPg7D2jBlKm6jQWlPykB172af1k98T41ojwlwdpK1Ko2pLtINoDBgL7RIveIIYjlgTilRTrpCRDRp9UAEC2xuL7WuL83Ao+Tw5YoSDpJ8o6QDdfYEbYrrZBDcr5vcmY25wThT7NVBiOllxSVUIjXepNyBr0oTyA1X2jbti7JZ0wKOYpCsJ0kemookgNTb8LBrQZUiARGzCpw1WRlJYhgAdRmI0xB3ER33OAhkXSuahhtURfbqYO+3XmcOwcWh/kMuJNJT41MLTZDMBjSdlk/lYWBHUc8JKlQiqCQIJuORE2O3ZgR2GCsjWalQZfDbVLRpEwrw0W3AZY6+Y4XrWLU0VlYMAA0qdj8bAgfr1xFPJlOOqQyr5ys7GHGhIIRVCqQ/lRhHcjnsD0x3hFAlM1TUFnFJQATBtVpM5mOkWPIHvgHIZlir01BOgqYG7IDt8eYgd8MuClGreEh81dKq1DOrVqpuVAH5QUG41EmemB4RyWVgsyVSKhEzcByREEUwU76YC2G5AwKDMKqaUKwzO3mcX8rAbSZYgD0iLy0xTUa1b1ADSoXuyLPsfNimkQC0sSQxcgQQSwhVt+VZBHYxhD8rYRnK9NZ0uQWAUAIS2kW2EBS256SAMLDmtJC0wSymSZliQL3sFA2ntbBNOnoYVHGozrKKdTC9gYsCJFuRN4jCirkGVm11NVJzLPtIFzq/K+wK8v1wxSZyjyzTZbNCnk8xXcAOzJRCKfUzAlwCLWW7EfmjF1DJl6LPTUGo9WnQpg3vKu5A5wDT7XGBuOUR/B0KS2GrWwH84Jiw5LoHycan7LUFFIV3vTo03e3/ALtV2WBz1CklED+ZlxCrZyXutBPGQMhlTlkZS5UPXcmJuqqvbUzTHNUfYHHzXI0WQMahgPfVEmIuexgfGNT9p6tRpUyaxqKxErqcIPwyYPmJuB+GIxmSjMWNQEbLpIjf+u39cUtHOXQw4y9QiktJILCdrLqmDPUiw/4xDPUFgJAbw9KAGSXMNcabk+QmP5r4szmYmqWuVSJ6EqLR/lyexwG9fTAHpJgyJJOxpnqJF437YUiIqv8Av7nqlZUhXrqpAsEJ0x2IYAiZvz6nHsPeHcOokMahTXqMmpEtESfaZAi1sew2V50K61eg+hJJAXRVDWsh8pk8okT2wZVz4NWpVgCQPNzCgWAPJQBjOZMjxKkTJptdojaR+v8ATDCvI1gCSaIEDaQOXeD+mOpEyWkcX7UqGIIcztZQcXZviQq5WoQCJqKkzNlHiH+mEJyDEnUBTESdQGrlyEtGGWUrU1yyEanSnVYM/oBLAQAJJHWT3xziuDVenGOUZ4ALfcDf+84ehQ1BdCzBLjk9gLDlEjvY2xXxLOmfLl0pAH/qKCzGL2c2Ej+uJpmWFJawmRXZBNxp0Boi8kEzO98WL7R3h2qo5VmJGgnT8eWALC07Yq4nTJ0qJMICYtqG6xeTzJwbQpBHpZhOTDUvMHn/AHxLimVCqXYqoKrpVfUCBJhdlpi31sMTyTGVsAyWW1p/NSt0Gh7KfYGR7EDlj3jhKWoqNZJ0joCAPqLxyHwIGynESlS4BFTyOs+pT1beef8A5xTmcq3iadWoRY9t9twd1jtiqNBrXqnwlQmSxLNAJgeYqL8j5m9zgXh/Dmdy8kAbGImLCPpgvI0PxG4tbvsPp9cPqL6lkbfXA3QxRRleGqoFhO2wPt2t+s4IFG3t0tginTJP74JSisAGx/riGy6F3gkCdrQf8/bHbf8AODwvLv8A574regDuLjBYgqkcvj4/znjrHnHv/nXHDQAMDnt0P9sdCn/j/nAUmVq+IU9U+WPnY9uonqMWVB2+MRFPVBm09/2vhQs8tYU4aqtTTbxNKsrLPMaxoYD+W+1hhrk+HCvbL1g7xq0HymOQknTI9+eFtPMI4CGmxuApZ2aCbEkBpEXMr6jvywLxmskhErE1UazAKpk/zKFKkAXAmSASZjGjoxTdjCvlqlNoZSrDqLj5+ThVlqPh5mhVUwFbsI3E/qJ9sav7N/amnmAuWz48xAVMzsZ5Cp/9u943wN9rPs8+XMMLG4YbH2xHwymzJJxI6K7NYsy3mfSok95j9cS3RSCSCrsIEm4IB/rHYHCTiMg6BtJt7/4MH0MyVqnUYVKZC9BICj+je9+uKcTzyW7CMpSZm0U01sBDXtBH3hJIgiOu8YqmKi0KYDl9IIgkEbKZJk2iG+k4qz+taAFEPpqMVYgXbpqi97+UcsN+BZRzmaNVwQKCHVIvFMEr+30xLwrKUcWyfHyWqUyhJFSu6CLeSkKa6Ym4mTPOfbGo4qPAp0ciAYRfHrkc6h9KT1B0/GjvgX7AZFavg1jJpUS9QavxOWCpPuwDR/LiDVSweo5l6zki/JNOo32mo4EdF7YyeMAl2Zfjn31UKZBpiAZkeaTc/m8wMdjOLmzjP5XUsqwEJs3lHqLfimSbyOWBs5QZSJgLU+8B92Yb8iQCOwK98a+p9m0ogGo2mm1UhQbvVckgKo2CLdi3K2841boPFtGeymUqVUdqZskCTCIukSfM1tUAncknYdLfs3kkqE1awKZZJ1X8z1SBpVeZqRqYsLKCSYtinjC1Avh0ah+7ZitMnSJ3lR6STYwb7xzw7fIGulEgGjRTSkKAoIeHbTI8tR7lrWtyAxyZKxlff+CfiubdqrEooFtOlJXSBA0x+HkOcC95x7FWf4zVqOfDdsvTTyJSplgEUbTcEvzJNyScexVMpLr+impTWQWkVWJDQLMNpPJSLx7nBPiBaxUwsgXO20D3nqMeqHUFP/7AP12wZm4cEVFLKkwVgOkXlfzCd05iYjAYqSk8mIGYNx0ME99jB3AthvwvKaqeapwS6UvFXT6JQgkwdyaeqPY4o49lFQhhGh76rxPSOsnbF/2TzGjN0C7EKSEPlILK4ZJP/dz7dcW9HpTBFqBqABEFSYgkTG/1HLtyx7OVF/hKAJIDPUqW5XCx7kCx/wDOKa6qK1SmYQaioAEBCpgEX6i/WTiOerx4SmDFJe8Fpbba8jCFUT4TUKVILQYECbNEED3vb5wbxamxWVkho0mdvUNO+x1C2M/TN4P159saPIZV9JqVSyrpmOZUmT7A/X2wPs7x91izIZBnI8omTc7AC841WR4etIQo835juf7DA+UJMeUgNcAdOWHuWy5Lw/M7d+WJcjRIF8ILyBJM7R/gxfQy7MbKThpRphAwgX3tf69McoVo5kdgcRZQOtBknniNViDzwXXM88RNMEeqI7TgGwGq/PE2/MMWVKPMSfbHCBFpxxxSo+mKSDf9cWPVG0HEPE7744SuqN74pQkTBIP0xaq6yFXcmBfriD0tMXkNqEjbyEAn6zjmyoonRrOG1BmgCAgGqTzmbbRFxz7HC7h3APHzlcNKqF8RCO9re23+04OVZtiFCqaVenWtYFCo/EpuYHIjkBM3nrik3REo8i7inAMxRcmmfFXtv8rt7RjR5H7UrUH8K5drRBEhTYAoxMwDyIHONowxznGaCaWZ0GoSJIE+2MvxTN+I6tll8IWZwdJV2DAzY7RcxuLnBb5LgrtJWZzioIqkAxe/+fTBFPLK6UnEl6lRUInmvlI7Alge3xjnF5aprOmCd1BAPKb7CL4ZcL4cx8NT6Qq5gGNySQLb6iskdguNLwYNU6OhKlapCj7ugChFMECQbkbCPwiTtc7mS+F1Hf8AiGOkhaehVkGS7KAJ3IgmThrlPswrqWGXrNGymoIPOdMBRO/zhtwDhgcGmEegWdUMkGBOpyIEQAIOM5PAJ2co0Xy+Uo0UJZqq18x7wvhUFtyBdG92Bwp435K7KvopIKYPUoSWP/eGbvONPSz4q1xVEL6vCB6sypSnsNKP/twhzvCvELGiJ8RmVAeciKY6gaQCeXmOISyHqZi/kVcDyiV6fhVncrS8OurDZZE1KZPSNom9sPuJ5gV6wzHmYU5SjTEQCwhbTuoFVyfbA/EsstKnT8IllUQtVdm8MANUvv6WA6ADfFnH8i6UQ9FBTpii9Yi5eTpDDV180dSDFubyVeHRlaStXzGkiSSAJFnk6RboWvPYnDziPFQtA6V1ojKrBWOohSV1gkQys49MRpZQcJOEZFqVF3/GyslJmMRI89Yk8lBCL3ZumCsvmiDQp0lVhpNNmEiIAEKOd/MT7YeccGen9/oRbMKpOqkKjG5NRmSoJAs4VY1D+2OYU56itN9IJn8UkzPeJvEX549jSjKkFcEBYODcKwIPWP3tg3N5+mFYg6jLKVW5m/4d4sPriVTKJRXXTkAm4nrYRhRUYUlJUQahJJIj9cQpXkypN2S+ztUu7U3AIZT5WtDBfL82j2wJxA6QK9NUenqgysNSa3laPS1rMLGMBZniTpVV1/DpPcwZ/rOG/EKvh13q0oKVhFSmbq4YAwR0NiDyInGp6It3nkA+1WUHivVpnUrPBIM3dQ/LsSPdThRXV6jEkQTA6bAAfoBjUVMutBZCsaNaIJ3BBsLCJExPMGcLs3lAHeIAnyxeO19+k88KZpZZwXhi6kdpJY2EWkTNvph3xfMk+GnpvfmT8dJ/bC/hzqsEyIMdpP8ATB7ZgOwJCsB6ZE+++BigwZi5nfSoFo3MC2HVKvMYTZbPo1Sn41FXCwvrZBAJIG5AHwIvjV5Z8i4hi+WYcydSGbjzea3cEYzargvYvqJqFjt2wKKoJIIg/wCfrjQVeGMAGQrUQ7MjBwf7YW5ugymRbqCP3wbOA2IETti0sNJi36nEHc7EwcVvW0i8fGOGrLEkg4hIIjBPD6AGX8eqSBUJ8NRbyj8XcG8dh3xPheW1ZLM5hlE6ylIHoqgmD1LMR204HIpRE9Qj+HrVxcI3hoPzNEn4Ege5PTDTj/DxSTL0Vux0h367GoZ5Wn6YsoZVU4XRsKpWp40AwGbVqYdwD5f9uOfarMVBSVYBqVSJCmYZo8s/MThoE7ar5KOMVVrtlhSWEeqEW0eVTDR2sfocAViKdUUmOpUcn4qsR+/6YYvlDSrZSnq8tClc/mYAgiP5mafrhJn6rBc1W5U6iaeZJWSbdPTgopM5RaR7Eg/BjEM4QBPO+9+8dvb2wRlaV6o/LVcexhW/c/XHM9TlTI2BjlyOFbFsx+dy5aoCJkXci0SesQBMifrth5wTKVAGLABVJJKkHSeU3/TC/ULkIDUBKh2nSOm9ibmwHK+DMioVNHjBjNk0voUttN/MD88sXLKoyjJxdoeZTgiZhVE1izySjBdLmTLATqsPxmNsMv4ijTqkD0LpX07BFhVUc/Kovtv74lk3FFUU1aa1J1OKhIepEnSPwhRPlUdicUcTpCrqFEMVBmWXzpYFgFFqidSD5TEgCcZKXZTjbss4wzljogL67CBcAyzc15STHLfFtDjajyq2tqlMp5R6RJ1QBFtMiPbrhGuYNVaUFguoIUMHy7jVa7C4I2Gr5wzZPDqA0giKuppsJjYAHqPpjpdGbdOkeOeqLViNCldKk76QCGnkDJg79cGav4Wk4ctUzFQklib0qZCrpAmzMB/tBte2K6WYUA1mg6RppKfzficj8UELAMCR74W8XTXUpMz63qMW0hWIOiNVxbUNxNhf3wchJYoZ8Fya1stVp1akq1RY8O2gFwCFYi481wPzHrOCePuwD0lqRTqVfLoPpWkPOxPX0qQbGO+BclUDmuKemn4S+VQQ8kMj7AWloG/LEaWVNRqlGmwPhUA+t7lmDanMbXbV9V5AYLtlcUZqtUNfUSoWnIUITHlvokAFi9iTbcttg/8AhRRFUqRqWklKejPdhtYQGmN/LyGCOK5Q1WWsCVo1QC6sNKo6QKiX/CRBA3IOD+Kqn8PRVSgqVdVc6jCksAieYWgQTuRcdZxdkOLzRRw/J1a6B6TIY8rkrfUAAd73Gk/OPYzuXoZnLTTLlWJ1MGEXIFxIMr0IMHlj2IccjXp8kszmS1Ngp80A9Znb+mL6fC1NF2Z91a5khJ2IAE7wSOeM5wao0knfUDtYgWP7YapxJqbqGbSHTmJSSSL89ovyxo4tYRgo1KjPHJEMyFkfT0b1f6WIie040zcP05TL15JDxRMgAAS2gmb8o/XAvE8gCIUDUh8yA+mTv0IvOHWWyz1aWcyhX0ZdKlCLgtRguP8AUQTbti3LBqvcyWXpDwapqOSVeGBGqCsQwPabfTGb4zQda5VQDqhl03kNcm9omcX5auwyxWSdRUteQYMj9v0wRxDM66JktqpEGFbTKPaRt6Xt21DDyNYsSV+IMkp4asu8kG3S4I/XfDOhxllF1AKwDYNAN/gdcIq+ZZSSNambSxPvMk4Z8NSqyNqRn1avwwTaR51vJNrzhZ2Q+pxmSzGmYpgFgYUwx3UDffnh3w3jOVqgKPK/T0N7Xs364zmVpq2oAkD0NTfcaokAjkSPgjviPFKICKIAgjtH/OD4Jc80bSllVJmk8E/iBNI/JWVb6DBQ4hWpCKo8Wnz8QSR7VELW91x8zXilSkAabMoa+k3XvAMx/nXDnIfbRnASpTJbqvP3BwSTNEa3O1qLJ4gDINwSRB9tiR7gYqpcDatRL1SUpkjSCCrOvM9lO3InccsNPs3lcs0VaoNWpOpRVJ0p0ASymOrAn2xb9seJ1aiHQVB6kwva/wDbGLTpuzZNeSikC0kfiGZ8MECnSQtUIsANkUdJIj2U4u+0lcLlKeXpsFYAKATBLMd/csf1wdwZEy+THgowDnU9VxpNUx6omQnJR0E85Kr7I5dMxnamZfzJlx5ZuPEaQO0gXjuD0xVVgLv3cLRd9saoy2WSimyIqgczH7k3wB9ocu9GllwGipTFPWxvDW1tHO5Nuwx37R1kfMZc1D5PGXV8GQPkwPnEf/8ARqpCuYsDz2+mH6glpL6ldYeLxCgBJRQatxEqq2t0JK4ScSY+FnzyV6YXpJ1yfb0/TGr4hQP8bQay0wh1MLSABCdgTB+MZTimXLNnUUGDQ8RQNvI0Tfs2+FHJ3/A1ylGKmaU/++f6CMB8YzOkE9B7/GGeao6GquSCKjK6xzGgSfab4zycUV20KhqOd+QUdzzPtzti0qjZndyEhrzZ5PLfYH25mYAG+H3A8pUzNRgqlUEEwJJMgwOf12GLOG/ZvVVNQhhTgnSoDsTEEDUQiT1MkXthjxHM1qS+EqDLZe8lyG1TuWbcm8AWURttiHJPCLrsnm80i6KToKlyII1KJIJl48++ymLm5xXnnqVK1MKYCwwJjyjmKaiAsC0i1yOeBGzpIDINS0idLMNIJIi45DeARyBxJ69V6ZFzWqwTpEaEuwBcxFgG0jlE74KQollivjjawgAXliylha5Nvjni6tkdca2CzEFjpgxa24Jtbe+OfZfJsKhcwsQFA80fimbeaFNu+LlzKaW8IEtqOqo4Es8C5AH4p35dMS9kyoVK3mKnU+qY1+QQDYaSZYfphtlm0JUd2tTo1DoTYM40BW7w02x2jSVqyklZ0ATHX25W6Yofh70RVLgL4jqTeQ0EaSG5gkLfse+OZnTsN+zSBDmHEKwQ6QPMJClzP82kAwdrYE4jUdRW/h2Uq4KuTsy7EE7LaDPvgzIK0U7xqaqSW5llKze5BksO30xn61LwYRnZ2UEBBYMJ59xeJg/TDFFvGUNODsCn8KSSXXTSqXMVRBEBvwfgEiTKnpg7iTeNACAxTutmZRpinK3IBA3AFy07CEGVzJRV8NWgEgD06OhGo+3Xlhx4gWmtUOBXJHmCjyKDJjWdIebdgD1kTJZFS+APL/aPM0FFMOSBsDS8TSPy6iOXTHsNHzJbzVHoMTcFqEGD2ANsew2uguXaMFlsmZqVWaAB5R+Y2Aj+XYTjnGXBZbhbAgn5kEAGZB/ycR4jV1owFvDI0jqo/wCfN9cTzOS8a2zgiPafN/fG3KZ58YbKcg6sVBJESiN0kekmbgcp641X2Zbwc5SeFGmoBWH50YaSyk8oMn25xjNVMpGoFglFVgbamIMyoMXLCJwflON0dK0q3iyDCuxVmUHc8iFkDnglktZVk8zlxlsxmMu5AC1TTBiYkkoRG1o7XwNRrgEXLJJVrfhax9iLGP7TjS8ZyVPMOlc6DrprLW1l08luhOkNfr3xkFqFSBEnme4s3x0wRdotStuKF5Jp19L3CtfmGG4I9wAcSo5hhp80TqaASLm0EchG2D8/liSGWSQDFh5gQT8MOnQ/GF+Y4eaYElW1agpHVdIiOW8jqDyxYWW8OzOk6pM3VusGLnuOv8uC84dVnMLsH5A/zAc9rdDiuhkTTVvGUhwzAJsWizav5VN+e1t8dpVAKbMF1NUcJpgnVpnVK9NoP9scCpuwDieXYEAgCAAIG46g7N74f/YbhqsxeVJEwD2j47/BxylTpqop1RoXTqCSWYHfyzYAqbqTN9pxzI1fCqzSVgpbyhgTA6k85E4mWVRpGrRt9B1RBk7AXJ9hirKmkHQZpGbTdFYhladi1MTfsfLzwCM+SoIbQbsCROoiRB2kG9u+NJ9jMqukNVINZwGbrMCI7QDjz/lVnomvnATxniC1kIYssiJIt2wDwbPUKNIZaiJLNJjzM7sLknqQB7ADpjbZvggqIQRpBHMTjF5+lT4dNXwzYQNIBjVYkC0Mep67i+KjNsy8Y0Ks9kWfOZfUr6Eqa2ttpGoSdrtAwd9sqfjKVVSzGIHUyI+O/Lng7gD1s1FRtVNGuqn1kdTyX2HTfGh/9EQberrzH74l+o1grxWzLcZJKaSQXA8+m6gnvzPQAd7YEyGXXwctWrmHSj4bqY+8B9Or4gkbz84q+2fB6gRmpO6sknTMBgOn9Ytgv7GcIZqFN67a2Kg35Tf698Lkqs6uBDxypUzNQU6Hk6uw0gDa07noB/bF32d+zPgN4ZKsTdmBN42Echjc1eBBwwiO42/5xl6VFMvWDDy+J5Tc+q4FupNp9sc/UbVAopM1WRygItykW7b4U8byfiKygAz+a/6Yd8IzyClJeAQDtNtzP8xnryxkuP8AG3qavAUKvNj6Z9+nYXOM4JtlMymVZUd6dVWqKjTqeysD6Ry1XAj2O8QWuRR6xJ1MoO52UACWjqxmL2seQOA8/mmdNFMl6hgMwAtJvbla8fJ3wy4FlzpdWKqiATB1TJuDeLkBj0AjnGPQ+yCPD80ipUk6SimQT6dZAjVzcDc9Sce4LTVVqLTJqGJ1xGkgLy5mJ+nviw5KmRIKjxHFR9YuFVTNjZjrYnl+HBWRzcArRABqTBmSXMm5tA2sIF+eBrBzFGW4eDWBqOVPlQBfzVCIA/0gCTHM8zhiiFEKmQGdhIYsykBYAmw62tfrjtHLmVamGOjzAwYY22MiCNIPmm2IZ4szIUQlRLHfykgc+s9cNZCSGOUzA1qGGq4VWBBgEGAe0qxuJBPLGZ4r95mHgE+F6QNmXfUo5iOUjY88Qz/EVof9IxrqASPNoYC1yQSPN9COmKMo5RAmqGYSrKfSARAHMjWur3juMNEsEZqS1DCoKim2tiALC4Ut1uI5X5Ya8JFUOpep5SDABhSSJFrAnbqe/Supl6SVXYU1aoq6iOQ2LaLQSOoHIgSIwTQyzV6ihz5l9AS6RuJAuOVxPKRaBMjRB1DirsDqqlSDENRSr/8AIkGO2PYp/wDRKwJ+6S5JvWC/pOPYz8UTk+cZDMW9rn2/z9MabJqGZgIDHzapjykDGUUKunSSxuGERH/2t/TDbK8TNIkpe3lnpsR9AD8Y9TPNNdDatOnVr86qQtgfaxso6nA2UywAUlYVSSQfxTzM7KOmK/HTRqJJIAcj5MGOSi1ut8VU+ILVK0zs1o+sE9sDM/czZZeimZy1QHUDQqLUVgSDpI0mIvAbSfnGLrcW1M4qABw0gwQN+nI/3xp/s3lSn/VbUvQHe9vpG2CONUsqzinXASR5ajeUP0huXyRiIumzb08Gcq5UikSWALbAXC81OrlczIxdVyY8NgD56h8wHlk21bbAkCY6DBma4OtEFaVUOnIEgkb8x6l+OuFmRIDgEX9Nzyn9v1E9MXdnTvgn9q2g0qsBy6DU+om6EKygcuRn+bC+pxMrq8Iquo3IsY6AnbmMOeIZbXSqUgPvKZaspAkNAHiBehKhWI56T3xT9neEK6a6hIYEhQPgk35X27YE0lkLSjkSLQYzpUgNB5kHqZO55T1B6Y1WTVVpU6RubsY80Ec4PsO0jvhdxig1MlWloIvBEz6Y5ne4FvKT79pPNHSToS2rudhAjne3L3OB5NIvkuz1USRqkyLFS/LcKd4newuMOM7mRTIKltJCE/gNwDynTf4M7dVuUzFOlopECPyvdiZOw3pkb6dxbY4I4hl6ZYMXNI6RqDKXBgWBcHUpFzJB3tiWjWzTcM49mkpuPvKiMBIqNqYAbWN9h15QcVcY4uuYCq91LqWDbkC8dhI+k4zGWytdVT7sVkEq7KygrBkMJN3Fjty2viXEkK+YqWRmJqCA73mdPmsvQTaTvGBqwSSyfTPs9xWm8dpEggwR7dun74fZritClSPKB1E3Me+/LHyDh+YokBqT1YBHkVQvwWbUBPbHTn1JICEsDu7ltPI+kAKe/OMR+GNmozmfVxq5FY536W3M9sS4JxtKdJEchXUKjrIJQgQRbnvbscZBc6zpqinTpkMNVNRrkmASbkDnJMe+LaudzCqCjBIsGRFWNvygX+tvfD+Gng7yNbxL7QNUdocqqgRYwLdOZmI/ryxk+I5jxCfukENJL1I256BOkg7CDvvi5lqVcsBVqaqtTUyAtqJSnbykwSSSTF7Ly5qsnw4LRNVqmlSLLEGra8X8oAETG4PPbkkUF1/tG6rSTRTYCwDICB8GdXvaT7YnU4mfDEhWUcjSpKt/ZO23t74Vs6sRp+8vdUOiOiC8mxmbRI3wdkKjgM7NSRFWGcIDpvAQCTLcgsj2POvFJaCz2S4sxI+7pqJBhgQwEgSNJEjYfEDfEuJ5xC6E66S3KeGRqIO+pD5dLXIAMwBgwosBtLqW2UhA1TudP4b9bkQBzwmr5DxJZHdFaWYVQrC0DVFotA+IwrsLDMrVqlQAyOIkKZpVDNxuGBjsSOeOUeMU0ZfPqCkgxYLMTImNQ7b9rDAtPhq89A0+WdWrTGwJiF+hjFigPpVm/iCwtpUIaS2v4jMSw9xJI5Ycgep8fpIVmS4EG95J1XBtpEnvjmbzjVnlURFjyqCbH8tjK7bnng7MU/BJKhdK2KiwNrAGd+Zme2A6S1TBqVWZfyIPDW4MgxcwL9f647eTuaLfCIT70BQYgONMkHbSxJgczykAXwH4qmppHmg3CqaSgmLTEuP9owXTyky7QgiFXsBFgPcgAD9ziylllWmbnVqIC2AAAENrvJJm18cJdlaqCqFC0xpE3FwpdVZi5JPpYnlzwFm8zUosyU25kwJBN7+YEG4g73nFmSyrrUk/jpwWmbFSAN73g4Nz+RL5UVFUNUpxTqrtII8r8rRzMEX7DE8hVMU0aRIlVRZ9WoFiTzJM/wBemPYKbhTWDV6SEDZagUfQKwnlM8sexX6nWjF1VFKFIHm9a/lI6HrttbEEAGki8nymIvte+PY9jXg84TwzJ1DUsoNwjAkXDkqP3+gxVlaYStCHZtJU8/nHsewdlUN8rnhTU6xAs0CTEj/g4vWstdUp1V0hmfSykyCNheQAwNzG/LHsexLCGyrMUlyyoV1sGYssELtYiORmbjfFB4srglqCwYhlYqUi9pmR2t749j2COVbNPFKQ8yvG9Xh1CW006q1DFpAGlhB99umLMw4p16lFTA9SCPwtBXtbaDyGPY9gr3GdWmZzOLUZyXNyDpkzAXc/O3t7YZcDzaB1LDV4updfMGAwKrMb3k36Rj2PYs0QHksqTV8Mi5knppHOZ1dLbz1w/rVVdF0XQDnOpTHqknzGBz745j2IkcnkzYzXhkDk2/PVtcgyNxtzjF2XpBxqHkg+ZV/LNyCTvM2xzHsUy1svWqRUgCJNxNiRAn3MgzivPZsrKqSdepgGMwJvPI8h9euPY9jlsXohwloAqMdT1NVjPpFokGxJHsAD1w8o5dcwniEEFCJlpDSjFSFFg1jeBzx3HsS9nLQJwuu7MhLMFRZ0gBfTJB1CWUXNl/rj1bOiujZqm7aqP/UWdPkJIDqQIHXTuCAQcex7HNcj8EclVWqSTuik81LaQ1iV2BjvvsMMRnACAUllQ6KTXRQ2xJHqJt072xzHsNZoiyjPcXDIrb1HbVFwRHlidiARGm4jpyrr8QaArCZ85I5LuvO95ke3vj2PY45AmWruCzgAhnJMEiDtcE3AJ2FueGXCcoWqUUOkj0iBpDXG9yRciI749j2CTFHK1Y6nBh1G++kgxEA35ixnbFQrtoUNBiBFxEH357W/THsewWLRFszpTTa/Pn1H079cEUc8wLFAA267z7kzz7dcex7CxD8pxNifO8yFUiD5TqU+xPL5wLkUgVVI8pLhgTIeDrE8x5kNscx7EkoGp5gxZjHIbR/hk/OOY9j2KLP/2Q=="/>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7" name="Rectangle 26"/>
          <p:cNvSpPr/>
          <p:nvPr/>
        </p:nvSpPr>
        <p:spPr>
          <a:xfrm>
            <a:off x="11575340" y="6403993"/>
            <a:ext cx="442750" cy="369332"/>
          </a:xfrm>
          <a:prstGeom prst="rect">
            <a:avLst/>
          </a:prstGeom>
        </p:spPr>
        <p:txBody>
          <a:bodyPr wrap="none">
            <a:spAutoFit/>
          </a:bodyPr>
          <a:lstStyle/>
          <a:p>
            <a:r>
              <a:rPr lang="en-US" dirty="0">
                <a:solidFill>
                  <a:schemeClr val="bg1"/>
                </a:solidFill>
                <a:latin typeface="Calibri" panose="020F0502020204030204" pitchFamily="34" charset="0"/>
              </a:rPr>
              <a:t>(6)</a:t>
            </a:r>
            <a:endParaRPr lang="en-US" dirty="0"/>
          </a:p>
        </p:txBody>
      </p:sp>
      <p:sp>
        <p:nvSpPr>
          <p:cNvPr id="9" name="AutoShape 2" descr="Image result for jehoiachin"/>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 name="Rectangle 9"/>
          <p:cNvSpPr/>
          <p:nvPr/>
        </p:nvSpPr>
        <p:spPr>
          <a:xfrm>
            <a:off x="307975" y="797036"/>
            <a:ext cx="7119042" cy="2862322"/>
          </a:xfrm>
          <a:prstGeom prst="rect">
            <a:avLst/>
          </a:prstGeom>
        </p:spPr>
        <p:txBody>
          <a:bodyPr wrap="square">
            <a:spAutoFit/>
          </a:bodyPr>
          <a:lstStyle/>
          <a:p>
            <a:pPr fontAlgn="base"/>
            <a:r>
              <a:rPr lang="en-US" sz="2000" dirty="0">
                <a:solidFill>
                  <a:schemeClr val="bg1"/>
                </a:solidFill>
              </a:rPr>
              <a:t>“The </a:t>
            </a:r>
            <a:r>
              <a:rPr lang="en-US" sz="2000" i="1" dirty="0">
                <a:solidFill>
                  <a:schemeClr val="bg1"/>
                </a:solidFill>
              </a:rPr>
              <a:t>state</a:t>
            </a:r>
            <a:r>
              <a:rPr lang="en-US" sz="2000" dirty="0">
                <a:solidFill>
                  <a:schemeClr val="bg1"/>
                </a:solidFill>
              </a:rPr>
              <a:t> also of the </a:t>
            </a:r>
            <a:r>
              <a:rPr lang="en-US" sz="2000" i="1" dirty="0">
                <a:solidFill>
                  <a:schemeClr val="bg1"/>
                </a:solidFill>
              </a:rPr>
              <a:t>former</a:t>
            </a:r>
            <a:r>
              <a:rPr lang="en-US" sz="2000" dirty="0">
                <a:solidFill>
                  <a:schemeClr val="bg1"/>
                </a:solidFill>
              </a:rPr>
              <a:t> in their captivity was vastly preferable to the </a:t>
            </a:r>
            <a:r>
              <a:rPr lang="en-US" sz="2000" i="1" dirty="0">
                <a:solidFill>
                  <a:schemeClr val="bg1"/>
                </a:solidFill>
              </a:rPr>
              <a:t>state</a:t>
            </a:r>
            <a:r>
              <a:rPr lang="en-US" sz="2000" dirty="0">
                <a:solidFill>
                  <a:schemeClr val="bg1"/>
                </a:solidFill>
              </a:rPr>
              <a:t> of </a:t>
            </a:r>
            <a:r>
              <a:rPr lang="en-US" sz="2000" i="1" dirty="0">
                <a:solidFill>
                  <a:schemeClr val="bg1"/>
                </a:solidFill>
              </a:rPr>
              <a:t>those</a:t>
            </a:r>
            <a:r>
              <a:rPr lang="en-US" sz="2000" dirty="0">
                <a:solidFill>
                  <a:schemeClr val="bg1"/>
                </a:solidFill>
              </a:rPr>
              <a:t> who were now about to be delivered into the hand of the king of Babylon. </a:t>
            </a:r>
          </a:p>
          <a:p>
            <a:pPr fontAlgn="base"/>
            <a:endParaRPr lang="en-US" sz="2000" dirty="0">
              <a:solidFill>
                <a:schemeClr val="bg1"/>
              </a:solidFill>
            </a:endParaRPr>
          </a:p>
          <a:p>
            <a:pPr fontAlgn="base"/>
            <a:r>
              <a:rPr lang="en-US" sz="2000" dirty="0">
                <a:solidFill>
                  <a:schemeClr val="bg1"/>
                </a:solidFill>
              </a:rPr>
              <a:t>The </a:t>
            </a:r>
            <a:r>
              <a:rPr lang="en-US" sz="2000" i="1" dirty="0">
                <a:solidFill>
                  <a:schemeClr val="bg1"/>
                </a:solidFill>
              </a:rPr>
              <a:t>latter</a:t>
            </a:r>
            <a:r>
              <a:rPr lang="en-US" sz="2000" dirty="0">
                <a:solidFill>
                  <a:schemeClr val="bg1"/>
                </a:solidFill>
              </a:rPr>
              <a:t> would be treated as </a:t>
            </a:r>
            <a:r>
              <a:rPr lang="en-US" sz="2000" i="1" dirty="0">
                <a:solidFill>
                  <a:schemeClr val="bg1"/>
                </a:solidFill>
              </a:rPr>
              <a:t>double rebels; </a:t>
            </a:r>
            <a:r>
              <a:rPr lang="en-US" sz="2000" dirty="0">
                <a:solidFill>
                  <a:schemeClr val="bg1"/>
                </a:solidFill>
              </a:rPr>
              <a:t>the </a:t>
            </a:r>
            <a:r>
              <a:rPr lang="en-US" sz="2000" i="1" dirty="0">
                <a:solidFill>
                  <a:schemeClr val="bg1"/>
                </a:solidFill>
              </a:rPr>
              <a:t>former,</a:t>
            </a:r>
            <a:r>
              <a:rPr lang="en-US" sz="2000" dirty="0">
                <a:solidFill>
                  <a:schemeClr val="bg1"/>
                </a:solidFill>
              </a:rPr>
              <a:t> being the most respectable of the inhabitants, were treated well; and even in captivity, a marked distinction would be made between them, God ordering it so. But the prophet sufficiently explains his own meaning. …</a:t>
            </a:r>
          </a:p>
        </p:txBody>
      </p:sp>
      <p:sp>
        <p:nvSpPr>
          <p:cNvPr id="11" name="Rectangle 10"/>
          <p:cNvSpPr/>
          <p:nvPr/>
        </p:nvSpPr>
        <p:spPr>
          <a:xfrm>
            <a:off x="5083629" y="4002267"/>
            <a:ext cx="6096000" cy="2308324"/>
          </a:xfrm>
          <a:prstGeom prst="rect">
            <a:avLst/>
          </a:prstGeom>
        </p:spPr>
        <p:txBody>
          <a:bodyPr>
            <a:spAutoFit/>
          </a:bodyPr>
          <a:lstStyle/>
          <a:p>
            <a:r>
              <a:rPr lang="en-US" dirty="0">
                <a:solidFill>
                  <a:schemeClr val="bg1"/>
                </a:solidFill>
                <a:latin typeface="Calibri" panose="020F0502020204030204" pitchFamily="34" charset="0"/>
              </a:rPr>
              <a:t>“[The Lord says,] Those already carried away into captivity, I esteem as far more excellent than those who still remain in the land. They have not sinned so deeply, and they are now penitent; and therefore, </a:t>
            </a:r>
            <a:r>
              <a:rPr lang="en-US" i="1" dirty="0">
                <a:solidFill>
                  <a:schemeClr val="bg1"/>
                </a:solidFill>
                <a:latin typeface="Calibri" panose="020F0502020204030204" pitchFamily="34" charset="0"/>
              </a:rPr>
              <a:t>I will set mine eyes upon them for good,</a:t>
            </a:r>
            <a:r>
              <a:rPr lang="en-US" dirty="0">
                <a:solidFill>
                  <a:schemeClr val="bg1"/>
                </a:solidFill>
                <a:latin typeface="Calibri" panose="020F0502020204030204" pitchFamily="34" charset="0"/>
              </a:rPr>
              <a:t> (ver. 6). </a:t>
            </a:r>
          </a:p>
          <a:p>
            <a:endParaRPr lang="en-US" dirty="0">
              <a:solidFill>
                <a:schemeClr val="bg1"/>
              </a:solidFill>
              <a:latin typeface="Calibri" panose="020F0502020204030204" pitchFamily="34" charset="0"/>
            </a:endParaRPr>
          </a:p>
          <a:p>
            <a:r>
              <a:rPr lang="en-US" dirty="0">
                <a:solidFill>
                  <a:schemeClr val="bg1"/>
                </a:solidFill>
                <a:latin typeface="Calibri" panose="020F0502020204030204" pitchFamily="34" charset="0"/>
              </a:rPr>
              <a:t>I will watch over them by an especial providence, and they shall be restored to their own land.” </a:t>
            </a:r>
            <a:endParaRPr lang="en-US" dirty="0">
              <a:solidFill>
                <a:schemeClr val="bg1"/>
              </a:solidFill>
            </a:endParaRPr>
          </a:p>
        </p:txBody>
      </p:sp>
      <p:pic>
        <p:nvPicPr>
          <p:cNvPr id="8194" name="Picture 2" descr="https://upload.wikimedia.org/wikipedia/commons/8/8f/Tissot_The_Flight_of_the_Prisoners.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70112" y="944187"/>
            <a:ext cx="4238625" cy="2895601"/>
          </a:xfrm>
          <a:prstGeom prst="rect">
            <a:avLst/>
          </a:prstGeom>
          <a:noFill/>
          <a:extLst>
            <a:ext uri="{909E8E84-426E-40DD-AFC4-6F175D3DCCD1}">
              <a14:hiddenFill xmlns:a14="http://schemas.microsoft.com/office/drawing/2010/main">
                <a:solidFill>
                  <a:srgbClr val="FFFFFF"/>
                </a:solidFill>
              </a14:hiddenFill>
            </a:ext>
          </a:extLst>
        </p:spPr>
      </p:pic>
      <p:pic>
        <p:nvPicPr>
          <p:cNvPr id="8196" name="Picture 4" descr="http://static.flickr.com/57/205537545_f8b9f9d2a2.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99881" y="3623655"/>
            <a:ext cx="3898456" cy="28458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433174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
                                            <p:txEl>
                                              <p:pRg st="0" end="0"/>
                                            </p:txEl>
                                          </p:spTgt>
                                        </p:tgtEl>
                                        <p:attrNameLst>
                                          <p:attrName>style.visibility</p:attrName>
                                        </p:attrNameLst>
                                      </p:cBhvr>
                                      <p:to>
                                        <p:strVal val="visible"/>
                                      </p:to>
                                    </p:set>
                                  </p:childTnLst>
                                </p:cTn>
                              </p:par>
                              <p:par>
                                <p:cTn id="11" presetID="10" presetClass="entr" presetSubtype="0" fill="hold" nodeType="withEffect">
                                  <p:stCondLst>
                                    <p:cond delay="0"/>
                                  </p:stCondLst>
                                  <p:childTnLst>
                                    <p:set>
                                      <p:cBhvr>
                                        <p:cTn id="12" dur="1" fill="hold">
                                          <p:stCondLst>
                                            <p:cond delay="0"/>
                                          </p:stCondLst>
                                        </p:cTn>
                                        <p:tgtEl>
                                          <p:spTgt spid="8196"/>
                                        </p:tgtEl>
                                        <p:attrNameLst>
                                          <p:attrName>style.visibility</p:attrName>
                                        </p:attrNameLst>
                                      </p:cBhvr>
                                      <p:to>
                                        <p:strVal val="visible"/>
                                      </p:to>
                                    </p:set>
                                    <p:animEffect transition="in" filter="fade">
                                      <p:cBhvr>
                                        <p:cTn id="13" dur="500"/>
                                        <p:tgtEl>
                                          <p:spTgt spid="8196"/>
                                        </p:tgtEl>
                                      </p:cBhvr>
                                    </p:animEffec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nodeType="clickEffect">
                                  <p:stCondLst>
                                    <p:cond delay="0"/>
                                  </p:stCondLst>
                                  <p:childTnLst>
                                    <p:set>
                                      <p:cBhvr>
                                        <p:cTn id="17" dur="1" fill="hold">
                                          <p:stCondLst>
                                            <p:cond delay="0"/>
                                          </p:stCondLst>
                                        </p:cTn>
                                        <p:tgtEl>
                                          <p:spTgt spid="11">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688"/>
            <a:ext cx="12192000" cy="6855312"/>
          </a:xfrm>
          <a:prstGeom prst="rect">
            <a:avLst/>
          </a:prstGeom>
        </p:spPr>
      </p:pic>
      <p:sp>
        <p:nvSpPr>
          <p:cNvPr id="6" name="TextBox 5"/>
          <p:cNvSpPr txBox="1"/>
          <p:nvPr/>
        </p:nvSpPr>
        <p:spPr>
          <a:xfrm>
            <a:off x="0" y="89150"/>
            <a:ext cx="12192000" cy="707886"/>
          </a:xfrm>
          <a:prstGeom prst="rect">
            <a:avLst/>
          </a:prstGeom>
          <a:noFill/>
        </p:spPr>
        <p:txBody>
          <a:bodyPr wrap="square" rtlCol="0">
            <a:spAutoFit/>
          </a:bodyPr>
          <a:lstStyle/>
          <a:p>
            <a:pPr algn="ctr"/>
            <a:r>
              <a:rPr lang="en-US" sz="4000" dirty="0">
                <a:solidFill>
                  <a:schemeClr val="bg1"/>
                </a:solidFill>
              </a:rPr>
              <a:t>Who Will Drink of the Cup?</a:t>
            </a:r>
          </a:p>
        </p:txBody>
      </p:sp>
      <p:sp>
        <p:nvSpPr>
          <p:cNvPr id="7" name="TextBox 6"/>
          <p:cNvSpPr txBox="1"/>
          <p:nvPr/>
        </p:nvSpPr>
        <p:spPr>
          <a:xfrm>
            <a:off x="94306" y="6485977"/>
            <a:ext cx="6023465" cy="369332"/>
          </a:xfrm>
          <a:prstGeom prst="rect">
            <a:avLst/>
          </a:prstGeom>
          <a:noFill/>
        </p:spPr>
        <p:txBody>
          <a:bodyPr wrap="square" rtlCol="0">
            <a:spAutoFit/>
          </a:bodyPr>
          <a:lstStyle/>
          <a:p>
            <a:r>
              <a:rPr lang="en-US" dirty="0">
                <a:solidFill>
                  <a:schemeClr val="bg1"/>
                </a:solidFill>
              </a:rPr>
              <a:t>Jeremiah 25:32-33  Revelation 20:7-9  Ezekiel 38-39</a:t>
            </a:r>
          </a:p>
        </p:txBody>
      </p:sp>
      <p:sp>
        <p:nvSpPr>
          <p:cNvPr id="3" name="AutoShape 4" descr="data:image/jpeg;base64,/9j/4AAQSkZJRgABAQAAAQABAAD/2wCEAAkGBxQTEhUUExQWFhUXGR4ZGRgYGR8YHRoiHSEdHxsgIRsfHCggHBonICAcIjEhJSkrLi4uGx8zODMsNygtLisBCgoKDg0OGxAQGywkICYsLCwsNCwsLCwsLCw0LDQsLCwsLCwsLCwsLC8sLCwsLCwsLCwsLCwsLCwsLCwsLCwsLP/AABEIALcBFAMBIgACEQEDEQH/xAAbAAACAwEBAQAAAAAAAAAAAAAEBQIDBgEAB//EAD8QAAIBAgQEBQEGBQMDBAMBAAECEQMhAAQSMQVBUWETIjJxgZEGI0JSocEUYrHR8HKC4TOS8RVTotIkY7IH/8QAGAEBAQEBAQAAAAAAAAAAAAAAAQIDAAT/xAApEQACAgICAQMCBwEAAAAAAAAAAQIRITFBURIDImFx8BMygZGhweGx/9oADAMBAAIRAxEAPwDC028UAtHlTUCBcXO3a2AKuRapU8SndWEMWtMj1fP9QeuGDfdsFFKVIMwSzTNrDlPLByMVjUNJO0ggH26HtjL6HjcnHQs4flXVStRAdLAqQdoFtuVrjp3GKKeaWhCb1AQX6dx7wScaNX6j6bYS/aXKkxVWDpHnIHL8J+NvaMCyzoz8nTFOZywDPTWSpGtDuOq/EagfY4qSiPCQSQWdzfsIx1WEUySfKzKesG9h8nBqeZAQJgMSxm9ws9J2+mLNnhFGXeKjVfTyS8wTeR7AfUjEuFVdL1CRKkMCO22w57W7YGCgWG/O/NrkAe0Ysp1NLPeTaD15nnuCR+uOeTg+jmNJCTzEHlOkBTHJY3PfAJy7U1XyEgEqZmLgSCeTftHTHaZFwTpsVk3tJAI67n6DBOZqK6KQ2p1mT6S+kACZ5i3xfBoVg4o002prIJYWEgsJ73i/zfBtKmjZJlkhvFE+WI0hjEjuV+mFGVeXpqRAjUecG7zfYRv83wbDECnYga2OnuZnofSPjA0OnQf9oiWUE3+7B6zpZfrM/EnFGfZjlxc6yskRHqCn5kRYdMGZuolSig5mmEYk7a7T1sU+pxBnWrUrKGtA0EjlIWJ2Fo+QfiUVPs5wev8Aw2SaoxbVmiaSRutNPW3WCZEdrYqyWcqAmmSGQK3lIlWmmSDG8TAtG8Y5m6viU6jDajoSkm0qQwg3iOZI3k47wzKuGplmUuA0wwJhgxUW3USTI5kAbYp1sHoZfx7U0LiQ1RiwFypAtcGYMAtYi8DAOaYmprEtJggubE3hpmxGx6H3wRnF06GbxSkCEAhZ6l4MmT6TjuaopT9QC+X70yXGwhF2ZmQRJsNRImxxCJ8XVlT5oUkZWYGgxDAGWKrI0sBzMkSOh3E49DK65ejT+7aHZwQNQsSWciyzeAQLgXtPeJhWoUqquCNRpsIgraLjaZiBtbEaJ1UxTuNVOCP5qJUGerR1n0/OHgbaO8PzHg02QOfO7DUDYnSNBINwJMnrPbEFzDu9V4A8CkdPlAKkiBIFp1NIP9sLDL+IwEXF9rkMFnv0ONHkcwHyrsKfnrtSpVG6FCfwxzlSb98DpGsQSggWjSQDTripMjYkKPgwY7DAOYhcui3lWAf3YBhHTYYYZ5g2swVVYTswGnQL9heP5LXJwBkMsaxelA1NUpvJ6SwYkDZVA+gvjkjBvNjJ/uKCNaWYRzMsx+ulAD74AzMqqq0Dwg0NFr6oPuPLPfBH2hzoWkGDDUDpUAwVm+o+48sWsTgAKKrIWaz0WVp2BQAGehsMcuzoKhhVzBSghA0tWzAqey0U8vxrdz/tGLeIoxr0yNqNODyBLbC/eT8HFeVYVBSSDFNVX6t5vqNQ/wBoxziDE5iNwrFie51MB3Av9B1wkyef3GdNtVHMSdNgoc3GiUqAn/T5wOthjPcRDVydAmmqhBcze4gbdWP68gNB9nzqoVaNTSWKDUpH5msJmAQuonoB2wIKQ0yJNNSqKmwdiRJci7LFzEDygdccmMHVi7i2WDMVEayAAP8ASF3/AFuYtg7gtM00ZQQzw5W0gFFJEqRuCLbfJMDmbqKlSoSt9RJN5aDpCgmwEC8Xv1xTkuJvqVtPmMnQBFiYULa4K47NDtAlAhMv4mrVUqMCd5mKk+7SRi0OUFKnHnDhY9WgkADVaNW03tJxVm881BUpKBqQAkkeklZgHrJN/wB8L8jpdwskqx3NjLW//oAfOKUbyO1ZTm6bMRpaAAF3ImNyepPXHseoVGCgQZ578rY7irY+TNHxqrUp1SEkTJMCSRIiOgMx1nAopLSpsKxZ6jEM6q0+GJsSTbVyj298aNKjHMsdPkAi+zTpiO1rnGSz5IzNQaw0khyIiCORFreW3YYiDvBgsqhrl80VgMZUzpcbGOvQ9sHZn0N7GeYI529rYSU8xblpcNq7xAn32Pt7YJ4XxRCxQyCDfVt/3bY5olwaeBTnaS06YO6HSyMBYqZsb2PIze2J1jNFQhNhJHOCxJt2MT7TgvQtVWoi0KtROhgjUPmTHSB1wvyNVldRBkAmIvY3Efp84rZtYB4slSO5MdSD/TBmYqGWGwhT1j+20QML8uJ1Da8jtM/sf0wwDKUlgZMTyMeaP0nFMpqmFVSf4cRvGk29o9sJ8qxJAmOcj2ufa1+sYdJUbwXv6QD0uAD9TeMLMgF1EIDDki+6r1+v104mOEzo6YcaaMzsoI1ALAAGmwBEdoPwcDJWKxFrEW5yII+cWZWkFXUAVbzAkNqFhDfG87++I5jLNICqWBUiVEieX7YSbXkH0Y8PUvmYDTtcSR9Jk/qBvinLZvQ4G9wCNpLRO4senxifDaZUPIOmAfMdOq5E7yLHF9PLjUNZupBBMLIEW80SZ2MYHgpyAqtceG0qbPpAP4okgn5Ow5AYZcKSaiO4Oo8rmIUyZFheADzk45XIUnQg1A+YE+I0j0xNtUG3sd8V0sy7VCCSTpaFmBYG8mwAJiewxIN+QZls3UpO1WGBMyjsKasZlZnkp83wOpxfWppo8Z4KaWuZZ3JPX0BR+cWv1iFNLSFBVVLXkbJ2ZiTaLW/FyGJU89NSdbM5Gkm4W0kwNo5dLRE3xNHO2XmoxOh1hDqVrBQJClYmJIO3ud8dytIAjxLlXAblGsBGPKxImf5sWZqiKihlBbmaYN5ELYkiBaYM7nfFj5Rd6jCW8hCmYIuATyMD9DhJk7A+HU6QDqBUYhgrAlR6S17DYHVfDDK1VpowVT6lUeYkEjWJj4Im036YX0M2hzFJYC065W9pJJC+YxyMYtTMEoCyqy62NwQy+SQZWIhiwvO53wTXZS/oszXECpYlaZWAEnzHS2wJLEbkiLbYYcFlDVqMiEQSCqhPKAQ0kXPmjncC2+EmbBNSADBF7DlM8o6EfPfGm4WywqAO3ijwgCPxFWqObW56bdMdLCGUMWZPOZ6oyMQwHmkQBMeaRty+tjgngzCojmfSrG/5St+W0jC2rTZKRIkzVBXqLElT0mbdQQeeGHDsmVoPUiBU8iDcwGUvbmQx0Rvvi2sEvCwX5Cg1El2IRkLAH1KStiI6RJ7Fbb4W0MwdTECFidTfiJ6/AmB0ww4xSAIVpLnWInVJHq7ElrHcSDyxVRoEaEswWCTy1QdZM7gCAPnrg+obyMvs/kdVHMBwQ1SmGv01RfnMNcjr3xFyP4ijSJhNSaYHrZnGpzz25cgo7YLq19OXzTAhfKgJjUSpfed7mwHv1x0ZdsxmMpWUeQUw7naHFgB1mVt2PTEvlhF8sS5ml4tZ9IYtJCiTpJMwADuYM2nbnjuW0JUZCddQjSzg2TT+FTz2gkd72xzP5xxqp5YMa1UkM0XCxdU/Ksbvzk7DfnC8rToU65c+JUp0tUA+RDZVEiNR1EbW3vi6wUnhHM9kfELEsACdzALAQIB2MRAmMBimqu1NVYNTcTqAJg7Hex2N8V8XrOy6T6zpaqAAI1elAAI7kDt0w1yc1GoqwIdKdOakTqH5X/mEgg89jaDjtIpKo2zleg7MXRvI8MsBfxAE773nHsOcnxWkF+9gT6ZXSSosCRaCSCdhj2IbfQeaWKAc/qZGKtpLwZI3HbkBjHFCpCixA2+n16fGNhXRgoXtEG2M/ncsyl6jbkwqzcDmf3xcEzP05HVreQJpk6jB6iDPwSSLdsez2TqU1UwwQm4FyeQ1Rt2H74L4dVVadMetwGAkWFi1/ptinhGp8zSZ6h+8ZQ17nUQoWxEgTPaDijRPPwQ1mk41zHhwSPkSD7/0xynUZKoYGDpZZ26zc8zf3xbxTLy7jdqVUqe41ET2JiSOxwHmgZK2MEgAi1jHvN/074KHTBnqwSQvrgkW3vP63xYaRNPYk6omecbz87d8QoUgzjWhAgGNyQRaJ6n9MMs1VKglNMKT1v6ZIERfl0AHTFHN5pExTKq2ssA4jTYRZR82B/TFPENFNKY02qAkENCiCQQbAlhuRtcYoU6mQTJLDvMxvz5G2GVWhrA8slNQZBBBFyCZmDzt3HKcBFJbBFqvPkKqYEkWuYNydhMD4745XrEUx5rzBN562jn33+uCMxTVaQ1QBfUEGo76tzZOe5OI0GDED/pjWBeLBgwmfcTOOs7ooyiMqOXlVjaxffe+w+l+uKChGx9UMrNzPKf1xdXoMlR0qj8QFiAO8H2vjlRpF5OmDblaSP8ATECOUd5xyZQwy2eDagx0wZD/AJSZKqwALFBvzIA57YrymXelqVzA0z6tYYHmsbg8zheEJ0sAVM+YXWbDY2j9vbB2Tr1CfDYAwbyLLtE8gZmetsDRzVIty1TWkkQAdUmCBP4bzJ2Fh+I9ME0coaa63J0i/UtzMyPiAOuLWzaoQDolAAhMlF3ghbTBO0xNxhe6639evdSZ8u0zcAqZ5fEYmgdv6BOZzdRwFSUI1kqkSQl4m0nSdVieeK+E50OwpkDV6tYEeJHpJiCHm3yfkbO/d0VemA7UyFLkREWmAbx6PNewtfHKVcu9LSfumnSiiBTa+pRESeYJvthpUX4pxwMuJZXzI49VMqRMAPLCI6OCAD7i9xi+uT49WmBCASZ2io5ZZM2EECeUdsMqNHUPDc2IBnrJlWB/w/TCqrUIRgCwqFlUsD+JUP8A8ha/84xPwZp4BaVSTpLEECIgeqxMzcyCRaeffGhWu1HMZWdqMVYBksarAKCOsMLHaLYUZnIq4p1UkHVSNRB0qeUP7WFhzntDHiLeLqrrDOGpr5rADyuvyZ0/7RgezRJiLjFBvErUm/DmGibAKQSBPQcvphnnaeiihDQKSIF6s5bUSeQ/E/sF6jFmcEvVJW4hjaSXEj5Oqw6D2xSHDCmpGpRqLoXnzX1HV+QHSOpFvZvBE6AK7z5mY6lQIC1luAd+1o7x0xXQVpCm3mGqdzGyC8BdyTzEfPc+zMdLEKATbYTuzeyiI7+2JtKp7ofVy1+WSORgYpaJdhmSrU6lLM+o+KiKGMkTrBNlEIANt5992vBK/wB/SIMUk1MVjlpK045evTI3wl4PlylDMKJ8wRlgb6XEqOkyFnfnG2L8tTcI1UgLYIQTf8x8uwIjeb2xLwxl8feAFq+urUSn5aakkmfNUBsstvpvOkQOszjuTqrTp1mUq7NpXQNgQS0SbGPKTG0bm8T/AIPUjwulSQSDYmYCgkXLc9ItbpfAvEH85FNbszxYSDIX23Bueow7OS4K8ul21jXrYELq03O7E+p7zbtvGGnD6bNWXzBUQQQZABiVQCOsDf8ADfAPBFCuzSDoRizm21onkJPuQvxi/wCzpdqwOk+GNbQTdmIBLaebEwL9QML5LtLLGHEOHpVclrlfKCX07dvefmcewNxSh41QncL5LmPTvF7iZvecexJkpNc/x/oLm0fQzs7GAeZvhHnkZGKtIOkGJuAevxBjuBjU1suWXRr06+ZjeYAv/TnhaOAl6zBySRGp5JLHnvJHyTyxUZVsYOK2K+EKSREeVgYJO7HSP0Iwwy7hc3l6YI+7qrqYHdpBJn8oEAexwZmPDoKQigFgEBJuQIDP7cgOeBvs/QXxMvU1SqM2swb6dT9LGCRfeBhvk2Wckc7mAK2ZMSrP5R/qLN/UEfOF+fJNSpFwQKkc4IE/OLcxXGmGnUx8RjPo1klPkLeP5sWZxYWmZ2SCRewJ/ry+cIN5GFPLkU5PqFNmsNoHXsSAPnFPDcsPAlmC31BjsF8piD8meuPUcwFZmLSKukGPwgG/tJHzi6hVGhcy4BVWPh0yTpZ9UID1C6dTdRE+rATFNrH6snWikzIqnXpFRRHmINyBzUT02tjvD6jrmaYq6RTZlUhYjzRMxN7yQT164GrZp1LMWl9WpwRuHB1FjzaZM9TyxElNaMROx3IBEgxEXEC9xA98AKKR7iLA6hop+UGF0C5JAG1r3Y+8YEo6SKoCgRpZR+EgXM8p/wCemGXEaGiq1Nio1a1ImDctpK9li07gHriNLKaCAulxMkg7RyK7gbiL35468HPCaCspS/isu1M3r09QjnCMAFM213gHoe2AHy5sQ1tZVQBvpgGTIgXubm+2LclWDs5BAaGIgTp8wJJ+pPYgYukV016IrCQRP/UU/iUiYeJkEX5c8F0LVFeUyCFgZDKE2m0bmTvMQR/UYpzjvAkXEyNttrdSNN7m3tgjhmWphncE2pkspiFLQACwtHpB7jAOZpOpBuqC87iSTNxI3nnzwrYtIsp0hGt/MynVp2BtAHv07nCvP1i2kWVQsKFEASx5e3Ob274ZrOioCJFmiJgr5iLdp+JxzP5bQgIKMpp6tUG7SetgYtAnblGKKUTiVvulzCl9IqKlbTuLEA9IaAY6g4JqcOIIrUani03YMrM0lagOoap3PK9zPthf9n8yYdCZpVAEqKT6FOolr2AUgGf3w3yHEMtlHdNJOq1RFl1YAT+MKCLyrC1+YOB4OUXwHs8ouryAh6ZPJTJKXsQBBHaO+K+JU5ZahYqNZDqPTq3JJkaZ0jkZ+MHZikTRLow0swZWO/mAKqw66jIPY8jZfSrKwqK0hHQgcypE+GY7ECR0xk3yQsOuyPC8wzs8gKXohFvYFXGnfl6h0IxLMkTXXYM5ZRF5QKAIO1zqHtIwNwitJVCsgR5QJ1AsdQ99LGO+GA4e7opqsq1NJuSAVAZkBgAktpCmf5ow1kryrZzi+rU6qp1iHImQWaWUTzsZ9l74rzdZZFJbui+epy1FQYE7ALBn36YM4nXQVomo7MVssKt0QyWMmNBmw5xbFGeZpBy6p94SDpHn1i7AsZIWBqkD0jtgS4M/hC1OFvVHiMAlKLNUOmYsAAYmQBfuTF7FVRSZzqLVTEqqgogjyiWjUxkwABvMY8cslarRmp4kEl6puzBSDIuYmDpEzDCYNsWVs74YquiqXgEhTOmxFOmvMgAyWG8ttiymWPlzRp1mNgTSiktmADgXJNi0x/c4szglFpuv4S7gdXuF+EFMf7jhfwXKioXRpAqlCwaBCoAahPaFnlgivmwTVqsdIJ8QsBqAuoSRaYAFucDEvZm1mixc6tTN6T/06QUKQPSQAsxs0xJ7AQcLqnC4SrVBiIpByYEv56hURJeJjoD7YacA4Mazt4AOnRckczpuSTyUtgLi2cp1C4pEqgCquo2lSod+cs0TIgbdLqeTTbBHMUa7IAdTpTUAXAUF29wYU9sW/Z4MlOrUqHzadCDmOZg+8fQ469FVy9DXshaoY3ZmMgxuRpt9fbE2zn3CM4gswOkyBBMC3IQAI6Sd8L0RJ3hdi7M8TanoVAhGmTMbkmfjHMW5GqSshtMkkxABM3InHcNhcVhnM8NehnsqklhyFrfthq2bU0fVNWQNrleRJ68vgYW8VQpTdLKAEBJ6Nz+mPcVy58LLZcatRQ1WUCT5z93Pson/AHY5KzlG6FfGzLIQwMdIaOu3Pti/7MVQmqow1FZZV2DGNK+8apjtjh+z9UAnQzW9Mqu1xz/84t4ajacw9QH7qlCgrpGpzo/QM36YptUbwrSYFlKUlqjd57kTEb9vYTiGaqAqgB9JIv8A197+1zip6wUkrBAttIbrI5n9bdsX5tV/h6bKApZiNIkxYEmd9yLciIwi8k6VAsUCw2sEi9lN5LHkALk9AcG8SYOKWjV4aKUVQNwTPiRsNRE/ScVZKm+kNp9cgLeG1C94sGjqN7c4HfMMXE7fiEwTJ5fhkQO1sHIIYZEsztpBYOLnTZSFgXnaQB8nBbZSmzJo8zgEaBBFxJBYjYENBAtYcsJ1qlWAAkq2sHssNPWYHL9cTp5yKpdTpkmAscwJufjBQNcjHj1b/wDIrEBQAwsBBOsKTLXjflG2K6aCmrCYYQzNfmwCi3vP/g4uolWfXUgqEWo5IvqHkVY2mVCzbCvNZwlnZTLMwYdCJ2AiTG89B3wJYSCk3oa5apFJnddZZtCqRJggklWF4gc5ja+2K62TQqQjik8SBVAEt0FYQs7dNh8B5XPtpBZiSDA5QoBUAGN7kfJ578yNNlkhSWIGm0wYIJ80SINl2m/LDRp49B5zDCVqALUeJDAguFuCYPUm4sYBGOLQCAhWOXb0qHcAPPRtmUjmQR+uB8plqgUoDqQj0vDKPg7D2jBlKm6jQWlPykB172af1k98T41ojwlwdpK1Ko2pLtINoDBgL7RIveIIYjlgTilRTrpCRDRp9UAEC2xuL7WuL83Ao+Tw5YoSDpJ8o6QDdfYEbYrrZBDcr5vcmY25wThT7NVBiOllxSVUIjXepNyBr0oTyA1X2jbti7JZ0wKOYpCsJ0kemookgNTb8LBrQZUiARGzCpw1WRlJYhgAdRmI0xB3ER33OAhkXSuahhtURfbqYO+3XmcOwcWh/kMuJNJT41MLTZDMBjSdlk/lYWBHUc8JKlQiqCQIJuORE2O3ZgR2GCsjWalQZfDbVLRpEwrw0W3AZY6+Y4XrWLU0VlYMAA0qdj8bAgfr1xFPJlOOqQyr5ys7GHGhIIRVCqQ/lRhHcjnsD0x3hFAlM1TUFnFJQATBtVpM5mOkWPIHvgHIZlir01BOgqYG7IDt8eYgd8MuClGreEh81dKq1DOrVqpuVAH5QUG41EmemB4RyWVgsyVSKhEzcByREEUwU76YC2G5AwKDMKqaUKwzO3mcX8rAbSZYgD0iLy0xTUa1b1ADSoXuyLPsfNimkQC0sSQxcgQQSwhVt+VZBHYxhD8rYRnK9NZ0uQWAUAIS2kW2EBS256SAMLDmtJC0wSymSZliQL3sFA2ntbBNOnoYVHGozrKKdTC9gYsCJFuRN4jCirkGVm11NVJzLPtIFzq/K+wK8v1wxSZyjyzTZbNCnk8xXcAOzJRCKfUzAlwCLWW7EfmjF1DJl6LPTUGo9WnQpg3vKu5A5wDT7XGBuOUR/B0KS2GrWwH84Jiw5LoHycan7LUFFIV3vTo03e3/ALtV2WBz1CklED+ZlxCrZyXutBPGQMhlTlkZS5UPXcmJuqqvbUzTHNUfYHHzXI0WQMahgPfVEmIuexgfGNT9p6tRpUyaxqKxErqcIPwyYPmJuB+GIxmSjMWNQEbLpIjf+u39cUtHOXQw4y9QiktJILCdrLqmDPUiw/4xDPUFgJAbw9KAGSXMNcabk+QmP5r4szmYmqWuVSJ6EqLR/lyexwG9fTAHpJgyJJOxpnqJF437YUiIqv8Av7nqlZUhXrqpAsEJ0x2IYAiZvz6nHsPeHcOokMahTXqMmpEtESfaZAi1sew2V50K61eg+hJJAXRVDWsh8pk8okT2wZVz4NWpVgCQPNzCgWAPJQBjOZMjxKkTJptdojaR+v8ATDCvI1gCSaIEDaQOXeD+mOpEyWkcX7UqGIIcztZQcXZviQq5WoQCJqKkzNlHiH+mEJyDEnUBTESdQGrlyEtGGWUrU1yyEanSnVYM/oBLAQAJJHWT3xziuDVenGOUZ4ALfcDf+84ehQ1BdCzBLjk9gLDlEjvY2xXxLOmfLl0pAH/qKCzGL2c2Ej+uJpmWFJawmRXZBNxp0Boi8kEzO98WL7R3h2qo5VmJGgnT8eWALC07Yq4nTJ0qJMICYtqG6xeTzJwbQpBHpZhOTDUvMHn/AHxLimVCqXYqoKrpVfUCBJhdlpi31sMTyTGVsAyWW1p/NSt0Gh7KfYGR7EDlj3jhKWoqNZJ0joCAPqLxyHwIGynESlS4BFTyOs+pT1beef8A5xTmcq3iadWoRY9t9twd1jtiqNBrXqnwlQmSxLNAJgeYqL8j5m9zgXh/Dmdy8kAbGImLCPpgvI0PxG4tbvsPp9cPqL6lkbfXA3QxRRleGqoFhO2wPt2t+s4IFG3t0tginTJP74JSisAGx/riGy6F3gkCdrQf8/bHbf8AODwvLv8A574regDuLjBYgqkcvj4/znjrHnHv/nXHDQAMDnt0P9sdCn/j/nAUmVq+IU9U+WPnY9uonqMWVB2+MRFPVBm09/2vhQs8tYU4aqtTTbxNKsrLPMaxoYD+W+1hhrk+HCvbL1g7xq0HymOQknTI9+eFtPMI4CGmxuApZ2aCbEkBpEXMr6jvywLxmskhErE1UazAKpk/zKFKkAXAmSASZjGjoxTdjCvlqlNoZSrDqLj5+ThVlqPh5mhVUwFbsI3E/qJ9sav7N/amnmAuWz48xAVMzsZ5Cp/9u943wN9rPs8+XMMLG4YbH2xHwymzJJxI6K7NYsy3mfSok95j9cS3RSCSCrsIEm4IB/rHYHCTiMg6BtJt7/4MH0MyVqnUYVKZC9BICj+je9+uKcTzyW7CMpSZm0U01sBDXtBH3hJIgiOu8YqmKi0KYDl9IIgkEbKZJk2iG+k4qz+taAFEPpqMVYgXbpqi97+UcsN+BZRzmaNVwQKCHVIvFMEr+30xLwrKUcWyfHyWqUyhJFSu6CLeSkKa6Ym4mTPOfbGo4qPAp0ciAYRfHrkc6h9KT1B0/GjvgX7AZFavg1jJpUS9QavxOWCpPuwDR/LiDVSweo5l6zki/JNOo32mo4EdF7YyeMAl2Zfjn31UKZBpiAZkeaTc/m8wMdjOLmzjP5XUsqwEJs3lHqLfimSbyOWBs5QZSJgLU+8B92Yb8iQCOwK98a+p9m0ogGo2mm1UhQbvVckgKo2CLdi3K2841boPFtGeymUqVUdqZskCTCIukSfM1tUAncknYdLfs3kkqE1awKZZJ1X8z1SBpVeZqRqYsLKCSYtinjC1Avh0ah+7ZitMnSJ3lR6STYwb7xzw7fIGulEgGjRTSkKAoIeHbTI8tR7lrWtyAxyZKxlff+CfiubdqrEooFtOlJXSBA0x+HkOcC95x7FWf4zVqOfDdsvTTyJSplgEUbTcEvzJNyScexVMpLr+impTWQWkVWJDQLMNpPJSLx7nBPiBaxUwsgXO20D3nqMeqHUFP/7AP12wZm4cEVFLKkwVgOkXlfzCd05iYjAYqSk8mIGYNx0ME99jB3AthvwvKaqeapwS6UvFXT6JQgkwdyaeqPY4o49lFQhhGh76rxPSOsnbF/2TzGjN0C7EKSEPlILK4ZJP/dz7dcW9HpTBFqBqABEFSYgkTG/1HLtyx7OVF/hKAJIDPUqW5XCx7kCx/wDOKa6qK1SmYQaioAEBCpgEX6i/WTiOerx4SmDFJe8Fpbba8jCFUT4TUKVILQYECbNEED3vb5wbxamxWVkho0mdvUNO+x1C2M/TN4P159saPIZV9JqVSyrpmOZUmT7A/X2wPs7x91izIZBnI8omTc7AC841WR4etIQo835juf7DA+UJMeUgNcAdOWHuWy5Lw/M7d+WJcjRIF8ILyBJM7R/gxfQy7MbKThpRphAwgX3tf69McoVo5kdgcRZQOtBknniNViDzwXXM88RNMEeqI7TgGwGq/PE2/MMWVKPMSfbHCBFpxxxSo+mKSDf9cWPVG0HEPE7744SuqN74pQkTBIP0xaq6yFXcmBfriD0tMXkNqEjbyEAn6zjmyoonRrOG1BmgCAgGqTzmbbRFxz7HC7h3APHzlcNKqF8RCO9re23+04OVZtiFCqaVenWtYFCo/EpuYHIjkBM3nrik3REo8i7inAMxRcmmfFXtv8rt7RjR5H7UrUH8K5drRBEhTYAoxMwDyIHONowxznGaCaWZ0GoSJIE+2MvxTN+I6tll8IWZwdJV2DAzY7RcxuLnBb5LgrtJWZzioIqkAxe/+fTBFPLK6UnEl6lRUInmvlI7Alge3xjnF5aprOmCd1BAPKb7CL4ZcL4cx8NT6Qq5gGNySQLb6iskdguNLwYNU6OhKlapCj7ugChFMECQbkbCPwiTtc7mS+F1Hf8AiGOkhaehVkGS7KAJ3IgmThrlPswrqWGXrNGymoIPOdMBRO/zhtwDhgcGmEegWdUMkGBOpyIEQAIOM5PAJ2co0Xy+Uo0UJZqq18x7wvhUFtyBdG92Bwp435K7KvopIKYPUoSWP/eGbvONPSz4q1xVEL6vCB6sypSnsNKP/twhzvCvELGiJ8RmVAeciKY6gaQCeXmOISyHqZi/kVcDyiV6fhVncrS8OurDZZE1KZPSNom9sPuJ5gV6wzHmYU5SjTEQCwhbTuoFVyfbA/EsstKnT8IllUQtVdm8MANUvv6WA6ADfFnH8i6UQ9FBTpii9Yi5eTpDDV180dSDFubyVeHRlaStXzGkiSSAJFnk6RboWvPYnDziPFQtA6V1ojKrBWOohSV1gkQys49MRpZQcJOEZFqVF3/GyslJmMRI89Yk8lBCL3ZumCsvmiDQp0lVhpNNmEiIAEKOd/MT7YeccGen9/oRbMKpOqkKjG5NRmSoJAs4VY1D+2OYU56itN9IJn8UkzPeJvEX549jSjKkFcEBYODcKwIPWP3tg3N5+mFYg6jLKVW5m/4d4sPriVTKJRXXTkAm4nrYRhRUYUlJUQahJJIj9cQpXkypN2S+ztUu7U3AIZT5WtDBfL82j2wJxA6QK9NUenqgysNSa3laPS1rMLGMBZniTpVV1/DpPcwZ/rOG/EKvh13q0oKVhFSmbq4YAwR0NiDyInGp6It3nkA+1WUHivVpnUrPBIM3dQ/LsSPdThRXV6jEkQTA6bAAfoBjUVMutBZCsaNaIJ3BBsLCJExPMGcLs3lAHeIAnyxeO19+k88KZpZZwXhi6kdpJY2EWkTNvph3xfMk+GnpvfmT8dJ/bC/hzqsEyIMdpP8ATB7ZgOwJCsB6ZE+++BigwZi5nfSoFo3MC2HVKvMYTZbPo1Sn41FXCwvrZBAJIG5AHwIvjV5Z8i4hi+WYcydSGbjzea3cEYzargvYvqJqFjt2wKKoJIIg/wCfrjQVeGMAGQrUQ7MjBwf7YW5ugymRbqCP3wbOA2IETti0sNJi36nEHc7EwcVvW0i8fGOGrLEkg4hIIjBPD6AGX8eqSBUJ8NRbyj8XcG8dh3xPheW1ZLM5hlE6ylIHoqgmD1LMR204HIpRE9Qj+HrVxcI3hoPzNEn4Ege5PTDTj/DxSTL0Vux0h367GoZ5Wn6YsoZVU4XRsKpWp40AwGbVqYdwD5f9uOfarMVBSVYBqVSJCmYZo8s/MThoE7ar5KOMVVrtlhSWEeqEW0eVTDR2sfocAViKdUUmOpUcn4qsR+/6YYvlDSrZSnq8tClc/mYAgiP5mafrhJn6rBc1W5U6iaeZJWSbdPTgopM5RaR7Eg/BjEM4QBPO+9+8dvb2wRlaV6o/LVcexhW/c/XHM9TlTI2BjlyOFbFsx+dy5aoCJkXci0SesQBMifrth5wTKVAGLABVJJKkHSeU3/TC/ULkIDUBKh2nSOm9ibmwHK+DMioVNHjBjNk0voUttN/MD88sXLKoyjJxdoeZTgiZhVE1izySjBdLmTLATqsPxmNsMv4ijTqkD0LpX07BFhVUc/Kovtv74lk3FFUU1aa1J1OKhIepEnSPwhRPlUdicUcTpCrqFEMVBmWXzpYFgFFqidSD5TEgCcZKXZTjbss4wzljogL67CBcAyzc15STHLfFtDjajyq2tqlMp5R6RJ1QBFtMiPbrhGuYNVaUFguoIUMHy7jVa7C4I2Gr5wzZPDqA0giKuppsJjYAHqPpjpdGbdOkeOeqLViNCldKk76QCGnkDJg79cGav4Wk4ctUzFQklib0qZCrpAmzMB/tBte2K6WYUA1mg6RppKfzficj8UELAMCR74W8XTXUpMz63qMW0hWIOiNVxbUNxNhf3wchJYoZ8Fya1stVp1akq1RY8O2gFwCFYi481wPzHrOCePuwD0lqRTqVfLoPpWkPOxPX0qQbGO+BclUDmuKemn4S+VQQ8kMj7AWloG/LEaWVNRqlGmwPhUA+t7lmDanMbXbV9V5AYLtlcUZqtUNfUSoWnIUITHlvokAFi9iTbcttg/8AhRRFUqRqWklKejPdhtYQGmN/LyGCOK5Q1WWsCVo1QC6sNKo6QKiX/CRBA3IOD+Kqn8PRVSgqVdVc6jCksAieYWgQTuRcdZxdkOLzRRw/J1a6B6TIY8rkrfUAAd73Gk/OPYzuXoZnLTTLlWJ1MGEXIFxIMr0IMHlj2IccjXp8kszmS1Ngp80A9Znb+mL6fC1NF2Z91a5khJ2IAE7wSOeM5wao0knfUDtYgWP7YapxJqbqGbSHTmJSSSL89ovyxo4tYRgo1KjPHJEMyFkfT0b1f6WIie040zcP05TL15JDxRMgAAS2gmb8o/XAvE8gCIUDUh8yA+mTv0IvOHWWyz1aWcyhX0ZdKlCLgtRguP8AUQTbti3LBqvcyWXpDwapqOSVeGBGqCsQwPabfTGb4zQda5VQDqhl03kNcm9omcX5auwyxWSdRUteQYMj9v0wRxDM66JktqpEGFbTKPaRt6Xt21DDyNYsSV+IMkp4asu8kG3S4I/XfDOhxllF1AKwDYNAN/gdcIq+ZZSSNambSxPvMk4Z8NSqyNqRn1avwwTaR51vJNrzhZ2Q+pxmSzGmYpgFgYUwx3UDffnh3w3jOVqgKPK/T0N7Xs364zmVpq2oAkD0NTfcaokAjkSPgjviPFKICKIAgjtH/OD4Jc80bSllVJmk8E/iBNI/JWVb6DBQ4hWpCKo8Wnz8QSR7VELW91x8zXilSkAabMoa+k3XvAMx/nXDnIfbRnASpTJbqvP3BwSTNEa3O1qLJ4gDINwSRB9tiR7gYqpcDatRL1SUpkjSCCrOvM9lO3InccsNPs3lcs0VaoNWpOpRVJ0p0ASymOrAn2xb9seJ1aiHQVB6kwva/wDbGLTpuzZNeSikC0kfiGZ8MECnSQtUIsANkUdJIj2U4u+0lcLlKeXpsFYAKATBLMd/csf1wdwZEy+THgowDnU9VxpNUx6omQnJR0E85Kr7I5dMxnamZfzJlx5ZuPEaQO0gXjuD0xVVgLv3cLRd9saoy2WSimyIqgczH7k3wB9ocu9GllwGipTFPWxvDW1tHO5Nuwx37R1kfMZc1D5PGXV8GQPkwPnEf/8ARqpCuYsDz2+mH6glpL6ldYeLxCgBJRQatxEqq2t0JK4ScSY+FnzyV6YXpJ1yfb0/TGr4hQP8bQay0wh1MLSABCdgTB+MZTimXLNnUUGDQ8RQNvI0Tfs2+FHJ3/A1ylGKmaU/++f6CMB8YzOkE9B7/GGeao6GquSCKjK6xzGgSfab4zycUV20KhqOd+QUdzzPtzti0qjZndyEhrzZ5PLfYH25mYAG+H3A8pUzNRgqlUEEwJJMgwOf12GLOG/ZvVVNQhhTgnSoDsTEEDUQiT1MkXthjxHM1qS+EqDLZe8lyG1TuWbcm8AWURttiHJPCLrsnm80i6KToKlyII1KJIJl48++ymLm5xXnnqVK1MKYCwwJjyjmKaiAsC0i1yOeBGzpIDINS0idLMNIJIi45DeARyBxJ69V6ZFzWqwTpEaEuwBcxFgG0jlE74KQollivjjawgAXliylha5Nvjni6tkdca2CzEFjpgxa24Jtbe+OfZfJsKhcwsQFA80fimbeaFNu+LlzKaW8IEtqOqo4Es8C5AH4p35dMS9kyoVK3mKnU+qY1+QQDYaSZYfphtlm0JUd2tTo1DoTYM40BW7w02x2jSVqyklZ0ATHX25W6Yofh70RVLgL4jqTeQ0EaSG5gkLfse+OZnTsN+zSBDmHEKwQ6QPMJClzP82kAwdrYE4jUdRW/h2Uq4KuTsy7EE7LaDPvgzIK0U7xqaqSW5llKze5BksO30xn61LwYRnZ2UEBBYMJ59xeJg/TDFFvGUNODsCn8KSSXXTSqXMVRBEBvwfgEiTKnpg7iTeNACAxTutmZRpinK3IBA3AFy07CEGVzJRV8NWgEgD06OhGo+3Xlhx4gWmtUOBXJHmCjyKDJjWdIebdgD1kTJZFS+APL/aPM0FFMOSBsDS8TSPy6iOXTHsNHzJbzVHoMTcFqEGD2ANsew2uguXaMFlsmZqVWaAB5R+Y2Aj+XYTjnGXBZbhbAgn5kEAGZB/ycR4jV1owFvDI0jqo/wCfN9cTzOS8a2zgiPafN/fG3KZ58YbKcg6sVBJESiN0kekmbgcp641X2Zbwc5SeFGmoBWH50YaSyk8oMn25xjNVMpGoFglFVgbamIMyoMXLCJwflON0dK0q3iyDCuxVmUHc8iFkDnglktZVk8zlxlsxmMu5AC1TTBiYkkoRG1o7XwNRrgEXLJJVrfhax9iLGP7TjS8ZyVPMOlc6DrprLW1l08luhOkNfr3xkFqFSBEnme4s3x0wRdotStuKF5Jp19L3CtfmGG4I9wAcSo5hhp80TqaASLm0EchG2D8/liSGWSQDFh5gQT8MOnQ/GF+Y4eaYElW1agpHVdIiOW8jqDyxYWW8OzOk6pM3VusGLnuOv8uC84dVnMLsH5A/zAc9rdDiuhkTTVvGUhwzAJsWizav5VN+e1t8dpVAKbMF1NUcJpgnVpnVK9NoP9scCpuwDieXYEAgCAAIG46g7N74f/YbhqsxeVJEwD2j47/BxylTpqop1RoXTqCSWYHfyzYAqbqTN9pxzI1fCqzSVgpbyhgTA6k85E4mWVRpGrRt9B1RBk7AXJ9hirKmkHQZpGbTdFYhladi1MTfsfLzwCM+SoIbQbsCROoiRB2kG9u+NJ9jMqukNVINZwGbrMCI7QDjz/lVnomvnATxniC1kIYssiJIt2wDwbPUKNIZaiJLNJjzM7sLknqQB7ADpjbZvggqIQRpBHMTjF5+lT4dNXwzYQNIBjVYkC0Mep67i+KjNsy8Y0Ks9kWfOZfUr6Eqa2ttpGoSdrtAwd9sqfjKVVSzGIHUyI+O/Lng7gD1s1FRtVNGuqn1kdTyX2HTfGh/9EQberrzH74l+o1grxWzLcZJKaSQXA8+m6gnvzPQAd7YEyGXXwctWrmHSj4bqY+8B9Or4gkbz84q+2fB6gRmpO6sknTMBgOn9Ytgv7GcIZqFN67a2Kg35Tf698Lkqs6uBDxypUzNQU6Hk6uw0gDa07noB/bF32d+zPgN4ZKsTdmBN42Echjc1eBBwwiO42/5xl6VFMvWDDy+J5Tc+q4FupNp9sc/UbVAopM1WRygItykW7b4U8byfiKygAz+a/6Yd8IzyClJeAQDtNtzP8xnryxkuP8AG3qavAUKvNj6Z9+nYXOM4JtlMymVZUd6dVWqKjTqeysD6Ry1XAj2O8QWuRR6xJ1MoO52UACWjqxmL2seQOA8/mmdNFMl6hgMwAtJvbla8fJ3wy4FlzpdWKqiATB1TJuDeLkBj0AjnGPQ+yCPD80ipUk6SimQT6dZAjVzcDc9Sce4LTVVqLTJqGJ1xGkgLy5mJ+nviw5KmRIKjxHFR9YuFVTNjZjrYnl+HBWRzcArRABqTBmSXMm5tA2sIF+eBrBzFGW4eDWBqOVPlQBfzVCIA/0gCTHM8zhiiFEKmQGdhIYsykBYAmw62tfrjtHLmVamGOjzAwYY22MiCNIPmm2IZ4szIUQlRLHfykgc+s9cNZCSGOUzA1qGGq4VWBBgEGAe0qxuJBPLGZ4r95mHgE+F6QNmXfUo5iOUjY88Qz/EVof9IxrqASPNoYC1yQSPN9COmKMo5RAmqGYSrKfSARAHMjWur3juMNEsEZqS1DCoKim2tiALC4Ut1uI5X5Ya8JFUOpep5SDABhSSJFrAnbqe/Supl6SVXYU1aoq6iOQ2LaLQSOoHIgSIwTQyzV6ihz5l9AS6RuJAuOVxPKRaBMjRB1DirsDqqlSDENRSr/8AIkGO2PYp/wDRKwJ+6S5JvWC/pOPYz8UTk+cZDMW9rn2/z9MabJqGZgIDHzapjykDGUUKunSSxuGERH/2t/TDbK8TNIkpe3lnpsR9AD8Y9TPNNdDatOnVr86qQtgfaxso6nA2UywAUlYVSSQfxTzM7KOmK/HTRqJJIAcj5MGOSi1ut8VU+ILVK0zs1o+sE9sDM/czZZeimZy1QHUDQqLUVgSDpI0mIvAbSfnGLrcW1M4qABw0gwQN+nI/3xp/s3lSn/VbUvQHe9vpG2CONUsqzinXASR5ajeUP0huXyRiIumzb08Gcq5UikSWALbAXC81OrlczIxdVyY8NgD56h8wHlk21bbAkCY6DBma4OtEFaVUOnIEgkb8x6l+OuFmRIDgEX9Nzyn9v1E9MXdnTvgn9q2g0qsBy6DU+om6EKygcuRn+bC+pxMrq8Iquo3IsY6AnbmMOeIZbXSqUgPvKZaspAkNAHiBehKhWI56T3xT9neEK6a6hIYEhQPgk35X27YE0lkLSjkSLQYzpUgNB5kHqZO55T1B6Y1WTVVpU6RubsY80Ec4PsO0jvhdxig1MlWloIvBEz6Y5ne4FvKT79pPNHSToS2rudhAjne3L3OB5NIvkuz1USRqkyLFS/LcKd4newuMOM7mRTIKltJCE/gNwDynTf4M7dVuUzFOlopECPyvdiZOw3pkb6dxbY4I4hl6ZYMXNI6RqDKXBgWBcHUpFzJB3tiWjWzTcM49mkpuPvKiMBIqNqYAbWN9h15QcVcY4uuYCq91LqWDbkC8dhI+k4zGWytdVT7sVkEq7KygrBkMJN3Fjty2viXEkK+YqWRmJqCA73mdPmsvQTaTvGBqwSSyfTPs9xWm8dpEggwR7dun74fZritClSPKB1E3Me+/LHyDh+YokBqT1YBHkVQvwWbUBPbHTn1JICEsDu7ltPI+kAKe/OMR+GNmozmfVxq5FY536W3M9sS4JxtKdJEchXUKjrIJQgQRbnvbscZBc6zpqinTpkMNVNRrkmASbkDnJMe+LaudzCqCjBIsGRFWNvygX+tvfD+Gng7yNbxL7QNUdocqqgRYwLdOZmI/ryxk+I5jxCfukENJL1I256BOkg7CDvvi5lqVcsBVqaqtTUyAtqJSnbykwSSSTF7Ly5qsnw4LRNVqmlSLLEGra8X8oAETG4PPbkkUF1/tG6rSTRTYCwDICB8GdXvaT7YnU4mfDEhWUcjSpKt/ZO23t74Vs6sRp+8vdUOiOiC8mxmbRI3wdkKjgM7NSRFWGcIDpvAQCTLcgsj2POvFJaCz2S4sxI+7pqJBhgQwEgSNJEjYfEDfEuJ5xC6E66S3KeGRqIO+pD5dLXIAMwBgwosBtLqW2UhA1TudP4b9bkQBzwmr5DxJZHdFaWYVQrC0DVFotA+IwrsLDMrVqlQAyOIkKZpVDNxuGBjsSOeOUeMU0ZfPqCkgxYLMTImNQ7b9rDAtPhq89A0+WdWrTGwJiF+hjFigPpVm/iCwtpUIaS2v4jMSw9xJI5Ycgep8fpIVmS4EG95J1XBtpEnvjmbzjVnlURFjyqCbH8tjK7bnng7MU/BJKhdK2KiwNrAGd+Zme2A6S1TBqVWZfyIPDW4MgxcwL9f647eTuaLfCIT70BQYgONMkHbSxJgczykAXwH4qmppHmg3CqaSgmLTEuP9owXTyky7QgiFXsBFgPcgAD9ziylllWmbnVqIC2AAAENrvJJm18cJdlaqCqFC0xpE3FwpdVZi5JPpYnlzwFm8zUosyU25kwJBN7+YEG4g73nFmSyrrUk/jpwWmbFSAN73g4Nz+RL5UVFUNUpxTqrtII8r8rRzMEX7DE8hVMU0aRIlVRZ9WoFiTzJM/wBemPYKbhTWDV6SEDZagUfQKwnlM8sexX6nWjF1VFKFIHm9a/lI6HrttbEEAGki8nymIvte+PY9jXg84TwzJ1DUsoNwjAkXDkqP3+gxVlaYStCHZtJU8/nHsewdlUN8rnhTU6xAs0CTEj/g4vWstdUp1V0hmfSykyCNheQAwNzG/LHsexLCGyrMUlyyoV1sGYssELtYiORmbjfFB4srglqCwYhlYqUi9pmR2t749j2COVbNPFKQ8yvG9Xh1CW006q1DFpAGlhB99umLMw4p16lFTA9SCPwtBXtbaDyGPY9gr3GdWmZzOLUZyXNyDpkzAXc/O3t7YZcDzaB1LDV4updfMGAwKrMb3k36Rj2PYs0QHksqTV8Mi5knppHOZ1dLbz1w/rVVdF0XQDnOpTHqknzGBz745j2IkcnkzYzXhkDk2/PVtcgyNxtzjF2XpBxqHkg+ZV/LNyCTvM2xzHsUy1svWqRUgCJNxNiRAn3MgzivPZsrKqSdepgGMwJvPI8h9euPY9jlsXohwloAqMdT1NVjPpFokGxJHsAD1w8o5dcwniEEFCJlpDSjFSFFg1jeBzx3HsS9nLQJwuu7MhLMFRZ0gBfTJB1CWUXNl/rj1bOiujZqm7aqP/UWdPkJIDqQIHXTuCAQcex7HNcj8EclVWqSTuik81LaQ1iV2BjvvsMMRnACAUllQ6KTXRQ2xJHqJt072xzHsNZoiyjPcXDIrb1HbVFwRHlidiARGm4jpyrr8QaArCZ85I5LuvO95ke3vj2PY45AmWruCzgAhnJMEiDtcE3AJ2FueGXCcoWqUUOkj0iBpDXG9yRciI749j2CTFHK1Y6nBh1G++kgxEA35ixnbFQrtoUNBiBFxEH357W/THsewWLRFszpTTa/Pn1H079cEUc8wLFAA267z7kzz7dcex7CxD8pxNifO8yFUiD5TqU+xPL5wLkUgVVI8pLhgTIeDrE8x5kNscx7EkoGp5gxZjHIbR/hk/OOY9j2KLP/2Q=="/>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7" name="Rectangle 26"/>
          <p:cNvSpPr/>
          <p:nvPr/>
        </p:nvSpPr>
        <p:spPr>
          <a:xfrm>
            <a:off x="11575340" y="6403993"/>
            <a:ext cx="442750" cy="369332"/>
          </a:xfrm>
          <a:prstGeom prst="rect">
            <a:avLst/>
          </a:prstGeom>
        </p:spPr>
        <p:txBody>
          <a:bodyPr wrap="none">
            <a:spAutoFit/>
          </a:bodyPr>
          <a:lstStyle/>
          <a:p>
            <a:r>
              <a:rPr lang="en-US" dirty="0">
                <a:solidFill>
                  <a:schemeClr val="bg1"/>
                </a:solidFill>
                <a:latin typeface="Calibri" panose="020F0502020204030204" pitchFamily="34" charset="0"/>
              </a:rPr>
              <a:t>(6)</a:t>
            </a:r>
            <a:endParaRPr lang="en-US" dirty="0"/>
          </a:p>
        </p:txBody>
      </p:sp>
      <p:sp>
        <p:nvSpPr>
          <p:cNvPr id="9" name="AutoShape 2" descr="Image result for jehoiachin"/>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 name="Rectangle 1"/>
          <p:cNvSpPr/>
          <p:nvPr/>
        </p:nvSpPr>
        <p:spPr>
          <a:xfrm>
            <a:off x="231775" y="1158149"/>
            <a:ext cx="4764768" cy="2308324"/>
          </a:xfrm>
          <a:prstGeom prst="rect">
            <a:avLst/>
          </a:prstGeom>
        </p:spPr>
        <p:txBody>
          <a:bodyPr wrap="square">
            <a:spAutoFit/>
          </a:bodyPr>
          <a:lstStyle/>
          <a:p>
            <a:r>
              <a:rPr lang="en-US" dirty="0">
                <a:solidFill>
                  <a:schemeClr val="bg1"/>
                </a:solidFill>
                <a:latin typeface="Calibri" panose="020F0502020204030204" pitchFamily="34" charset="0"/>
              </a:rPr>
              <a:t>That battle is depicted here to show Judah that the wicked nations will not escape the Lord’s judgment. </a:t>
            </a:r>
          </a:p>
          <a:p>
            <a:endParaRPr lang="en-US" dirty="0">
              <a:solidFill>
                <a:schemeClr val="bg1"/>
              </a:solidFill>
              <a:latin typeface="Calibri" panose="020F0502020204030204" pitchFamily="34" charset="0"/>
            </a:endParaRPr>
          </a:p>
          <a:p>
            <a:r>
              <a:rPr lang="en-US" dirty="0">
                <a:solidFill>
                  <a:schemeClr val="bg1"/>
                </a:solidFill>
                <a:latin typeface="Calibri" panose="020F0502020204030204" pitchFamily="34" charset="0"/>
              </a:rPr>
              <a:t>The language of these scriptures shows that what Jeremiah saw was the time when all nations shall gather together against the Lord’s people and be brought into judgment. </a:t>
            </a:r>
            <a:endParaRPr lang="en-US" dirty="0">
              <a:solidFill>
                <a:schemeClr val="bg1"/>
              </a:solidFill>
            </a:endParaRPr>
          </a:p>
        </p:txBody>
      </p:sp>
      <p:sp>
        <p:nvSpPr>
          <p:cNvPr id="8" name="Rectangle 7"/>
          <p:cNvSpPr/>
          <p:nvPr/>
        </p:nvSpPr>
        <p:spPr>
          <a:xfrm>
            <a:off x="4894356" y="693583"/>
            <a:ext cx="2253246" cy="369332"/>
          </a:xfrm>
          <a:prstGeom prst="rect">
            <a:avLst/>
          </a:prstGeom>
        </p:spPr>
        <p:txBody>
          <a:bodyPr wrap="none">
            <a:spAutoFit/>
          </a:bodyPr>
          <a:lstStyle/>
          <a:p>
            <a:r>
              <a:rPr lang="en-US" dirty="0">
                <a:solidFill>
                  <a:srgbClr val="FFFF00"/>
                </a:solidFill>
                <a:latin typeface="Calibri" panose="020F0502020204030204" pitchFamily="34" charset="0"/>
              </a:rPr>
              <a:t>Battle of Armageddon</a:t>
            </a:r>
            <a:endParaRPr lang="en-US" dirty="0">
              <a:solidFill>
                <a:srgbClr val="FFFF00"/>
              </a:solidFill>
            </a:endParaRPr>
          </a:p>
        </p:txBody>
      </p:sp>
      <p:sp>
        <p:nvSpPr>
          <p:cNvPr id="12" name="Rectangle 11"/>
          <p:cNvSpPr/>
          <p:nvPr/>
        </p:nvSpPr>
        <p:spPr>
          <a:xfrm>
            <a:off x="5735091" y="1113800"/>
            <a:ext cx="5327328" cy="2585323"/>
          </a:xfrm>
          <a:prstGeom prst="rect">
            <a:avLst/>
          </a:prstGeom>
        </p:spPr>
        <p:txBody>
          <a:bodyPr wrap="square">
            <a:spAutoFit/>
          </a:bodyPr>
          <a:lstStyle/>
          <a:p>
            <a:r>
              <a:rPr lang="en-US" dirty="0">
                <a:solidFill>
                  <a:schemeClr val="bg1"/>
                </a:solidFill>
                <a:latin typeface="Calibri" panose="020F0502020204030204" pitchFamily="34" charset="0"/>
              </a:rPr>
              <a:t>That the battle before the Millennium, which is known as the battle of Armageddon, makes reference to Gog and Magog may at first be confusing since the last great battle at the end of the Millennium is called the battle of Gog and Magog by John.</a:t>
            </a:r>
          </a:p>
          <a:p>
            <a:endParaRPr lang="en-US" dirty="0">
              <a:solidFill>
                <a:schemeClr val="bg1"/>
              </a:solidFill>
              <a:latin typeface="Calibri" panose="020F0502020204030204" pitchFamily="34" charset="0"/>
            </a:endParaRPr>
          </a:p>
          <a:p>
            <a:r>
              <a:rPr lang="en-US" dirty="0">
                <a:solidFill>
                  <a:schemeClr val="bg1"/>
                </a:solidFill>
                <a:latin typeface="Calibri" panose="020F0502020204030204" pitchFamily="34" charset="0"/>
              </a:rPr>
              <a:t>But the names “Gog” and “Magog” are used for both battles because they symbolize an alliance of great, evil power. </a:t>
            </a:r>
            <a:endParaRPr lang="en-US" dirty="0">
              <a:solidFill>
                <a:schemeClr val="bg1"/>
              </a:solidFill>
            </a:endParaRPr>
          </a:p>
        </p:txBody>
      </p:sp>
      <p:sp>
        <p:nvSpPr>
          <p:cNvPr id="13" name="Rectangle 12"/>
          <p:cNvSpPr/>
          <p:nvPr/>
        </p:nvSpPr>
        <p:spPr>
          <a:xfrm>
            <a:off x="3491367" y="4664760"/>
            <a:ext cx="4487448" cy="1200329"/>
          </a:xfrm>
          <a:prstGeom prst="rect">
            <a:avLst/>
          </a:prstGeom>
        </p:spPr>
        <p:txBody>
          <a:bodyPr wrap="square">
            <a:spAutoFit/>
          </a:bodyPr>
          <a:lstStyle/>
          <a:p>
            <a:r>
              <a:rPr lang="en-US" dirty="0">
                <a:solidFill>
                  <a:schemeClr val="bg1"/>
                </a:solidFill>
                <a:latin typeface="Calibri" panose="020F0502020204030204" pitchFamily="34" charset="0"/>
              </a:rPr>
              <a:t>“Before the coming of Christ, the great war, sometimes called Armageddon, will take place as spoken of by Ezekiel. Another war of Gog and Magog will be after the millennium.” (7)</a:t>
            </a:r>
            <a:endParaRPr lang="en-US" dirty="0">
              <a:solidFill>
                <a:schemeClr val="bg1"/>
              </a:solidFill>
            </a:endParaRPr>
          </a:p>
        </p:txBody>
      </p:sp>
      <p:pic>
        <p:nvPicPr>
          <p:cNvPr id="9220" name="Picture 4" descr="http://rtpricetag2.com/Gog&amp;Magog.jpg"/>
          <p:cNvPicPr>
            <a:picLocks noChangeAspect="1" noChangeArrowheads="1"/>
          </p:cNvPicPr>
          <p:nvPr/>
        </p:nvPicPr>
        <p:blipFill rotWithShape="1">
          <a:blip r:embed="rId3">
            <a:extLst>
              <a:ext uri="{28A0092B-C50C-407E-A947-70E740481C1C}">
                <a14:useLocalDpi xmlns:a14="http://schemas.microsoft.com/office/drawing/2010/main" val="0"/>
              </a:ext>
            </a:extLst>
          </a:blip>
          <a:srcRect l="1" t="3979" r="1120"/>
          <a:stretch/>
        </p:blipFill>
        <p:spPr bwMode="auto">
          <a:xfrm>
            <a:off x="282343" y="3773510"/>
            <a:ext cx="2731313" cy="2478588"/>
          </a:xfrm>
          <a:prstGeom prst="rect">
            <a:avLst/>
          </a:prstGeom>
          <a:noFill/>
          <a:extLst>
            <a:ext uri="{909E8E84-426E-40DD-AFC4-6F175D3DCCD1}">
              <a14:hiddenFill xmlns:a14="http://schemas.microsoft.com/office/drawing/2010/main">
                <a:solidFill>
                  <a:srgbClr val="FFFFFF"/>
                </a:solidFill>
              </a14:hiddenFill>
            </a:ext>
          </a:extLst>
        </p:spPr>
      </p:pic>
      <p:pic>
        <p:nvPicPr>
          <p:cNvPr id="9222" name="Picture 6" descr="http://www.quickening-spirit.com/images/ezek_armies.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28669" y="3976122"/>
            <a:ext cx="3333750" cy="25050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938038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childTnLst>
                                </p:cTn>
                              </p:par>
                              <p:par>
                                <p:cTn id="7" presetID="10" presetClass="entr" presetSubtype="0" fill="hold" nodeType="withEffect">
                                  <p:stCondLst>
                                    <p:cond delay="0"/>
                                  </p:stCondLst>
                                  <p:childTnLst>
                                    <p:set>
                                      <p:cBhvr>
                                        <p:cTn id="8" dur="1" fill="hold">
                                          <p:stCondLst>
                                            <p:cond delay="0"/>
                                          </p:stCondLst>
                                        </p:cTn>
                                        <p:tgtEl>
                                          <p:spTgt spid="9220"/>
                                        </p:tgtEl>
                                        <p:attrNameLst>
                                          <p:attrName>style.visibility</p:attrName>
                                        </p:attrNameLst>
                                      </p:cBhvr>
                                      <p:to>
                                        <p:strVal val="visible"/>
                                      </p:to>
                                    </p:set>
                                    <p:animEffect transition="in" filter="fade">
                                      <p:cBhvr>
                                        <p:cTn id="9" dur="500"/>
                                        <p:tgtEl>
                                          <p:spTgt spid="9220"/>
                                        </p:tgtEl>
                                      </p:cBhvr>
                                    </p:animEffec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nodeType="clickEffect">
                                  <p:stCondLst>
                                    <p:cond delay="0"/>
                                  </p:stCondLst>
                                  <p:childTnLst>
                                    <p:set>
                                      <p:cBhvr>
                                        <p:cTn id="13" dur="1" fill="hold">
                                          <p:stCondLst>
                                            <p:cond delay="0"/>
                                          </p:stCondLst>
                                        </p:cTn>
                                        <p:tgtEl>
                                          <p:spTgt spid="12">
                                            <p:txEl>
                                              <p:pRg st="0" end="0"/>
                                            </p:txEl>
                                          </p:spTgt>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nodeType="clickEffect">
                                  <p:stCondLst>
                                    <p:cond delay="0"/>
                                  </p:stCondLst>
                                  <p:childTnLst>
                                    <p:set>
                                      <p:cBhvr>
                                        <p:cTn id="17" dur="1" fill="hold">
                                          <p:stCondLst>
                                            <p:cond delay="0"/>
                                          </p:stCondLst>
                                        </p:cTn>
                                        <p:tgtEl>
                                          <p:spTgt spid="12">
                                            <p:txEl>
                                              <p:pRg st="2" end="2"/>
                                            </p:txEl>
                                          </p:spTgt>
                                        </p:tgtEl>
                                        <p:attrNameLst>
                                          <p:attrName>style.visibility</p:attrName>
                                        </p:attrNameLst>
                                      </p:cBhvr>
                                      <p:to>
                                        <p:strVal val="visible"/>
                                      </p:to>
                                    </p:set>
                                  </p:childTnLst>
                                </p:cTn>
                              </p:par>
                              <p:par>
                                <p:cTn id="18" presetID="10" presetClass="entr" presetSubtype="0" fill="hold" nodeType="withEffect">
                                  <p:stCondLst>
                                    <p:cond delay="0"/>
                                  </p:stCondLst>
                                  <p:childTnLst>
                                    <p:set>
                                      <p:cBhvr>
                                        <p:cTn id="19" dur="1" fill="hold">
                                          <p:stCondLst>
                                            <p:cond delay="0"/>
                                          </p:stCondLst>
                                        </p:cTn>
                                        <p:tgtEl>
                                          <p:spTgt spid="9222"/>
                                        </p:tgtEl>
                                        <p:attrNameLst>
                                          <p:attrName>style.visibility</p:attrName>
                                        </p:attrNameLst>
                                      </p:cBhvr>
                                      <p:to>
                                        <p:strVal val="visible"/>
                                      </p:to>
                                    </p:set>
                                    <p:animEffect transition="in" filter="fade">
                                      <p:cBhvr>
                                        <p:cTn id="20" dur="500"/>
                                        <p:tgtEl>
                                          <p:spTgt spid="9222"/>
                                        </p:tgtEl>
                                      </p:cBhvr>
                                    </p:animEffec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688"/>
            <a:ext cx="12192000" cy="6852621"/>
          </a:xfrm>
          <a:prstGeom prst="rect">
            <a:avLst/>
          </a:prstGeom>
        </p:spPr>
      </p:pic>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688"/>
            <a:ext cx="12192000" cy="6944377"/>
          </a:xfrm>
          <a:prstGeom prst="rect">
            <a:avLst/>
          </a:prstGeom>
        </p:spPr>
      </p:pic>
      <p:sp>
        <p:nvSpPr>
          <p:cNvPr id="6" name="TextBox 5"/>
          <p:cNvSpPr txBox="1"/>
          <p:nvPr/>
        </p:nvSpPr>
        <p:spPr>
          <a:xfrm>
            <a:off x="0" y="89150"/>
            <a:ext cx="12192000" cy="707886"/>
          </a:xfrm>
          <a:prstGeom prst="rect">
            <a:avLst/>
          </a:prstGeom>
          <a:noFill/>
        </p:spPr>
        <p:txBody>
          <a:bodyPr wrap="square" rtlCol="0">
            <a:spAutoFit/>
          </a:bodyPr>
          <a:lstStyle/>
          <a:p>
            <a:pPr algn="ctr"/>
            <a:r>
              <a:rPr lang="en-US" sz="4000" dirty="0">
                <a:solidFill>
                  <a:schemeClr val="bg1"/>
                </a:solidFill>
              </a:rPr>
              <a:t>Jeremiah’s Trial</a:t>
            </a:r>
          </a:p>
        </p:txBody>
      </p:sp>
      <p:sp>
        <p:nvSpPr>
          <p:cNvPr id="7" name="TextBox 6"/>
          <p:cNvSpPr txBox="1"/>
          <p:nvPr/>
        </p:nvSpPr>
        <p:spPr>
          <a:xfrm>
            <a:off x="94306" y="6485977"/>
            <a:ext cx="6023465" cy="369332"/>
          </a:xfrm>
          <a:prstGeom prst="rect">
            <a:avLst/>
          </a:prstGeom>
          <a:noFill/>
        </p:spPr>
        <p:txBody>
          <a:bodyPr wrap="square" rtlCol="0">
            <a:spAutoFit/>
          </a:bodyPr>
          <a:lstStyle/>
          <a:p>
            <a:r>
              <a:rPr lang="en-US" dirty="0">
                <a:solidFill>
                  <a:schemeClr val="bg1"/>
                </a:solidFill>
              </a:rPr>
              <a:t>Jeremiah 26:14-15</a:t>
            </a:r>
          </a:p>
        </p:txBody>
      </p:sp>
      <p:sp>
        <p:nvSpPr>
          <p:cNvPr id="3" name="AutoShape 4" descr="data:image/jpeg;base64,/9j/4AAQSkZJRgABAQAAAQABAAD/2wCEAAkGBxQTEhUUExQWFhUXGR4ZGRgYGR8YHRoiHSEdHxsgIRsfHCggHBonICAcIjEhJSkrLi4uGx8zODMsNygtLisBCgoKDg0OGxAQGywkICYsLCwsNCwsLCwsLCw0LDQsLCwsLCwsLCwsLC8sLCwsLCwsLCwsLCwsLCwsLCwsLCwsLP/AABEIALcBFAMBIgACEQEDEQH/xAAbAAACAwEBAQAAAAAAAAAAAAAEBQIDBgEAB//EAD8QAAIBAgQEBQEGBQMDBAMBAAECEQMhAAQSMQVBUWETIjJxgZEGI0JSocEUYrHR8HKC4TOS8RVTotIkY7IH/8QAGAEBAQEBAQAAAAAAAAAAAAAAAQIDAAT/xAApEQACAgICAQMCBwEAAAAAAAAAAQIRITFBURIDImFx8BMygZGhweGx/9oADAMBAAIRAxEAPwDC028UAtHlTUCBcXO3a2AKuRapU8SndWEMWtMj1fP9QeuGDfdsFFKVIMwSzTNrDlPLByMVjUNJO0ggH26HtjL6HjcnHQs4flXVStRAdLAqQdoFtuVrjp3GKKeaWhCb1AQX6dx7wScaNX6j6bYS/aXKkxVWDpHnIHL8J+NvaMCyzoz8nTFOZywDPTWSpGtDuOq/EagfY4qSiPCQSQWdzfsIx1WEUySfKzKesG9h8nBqeZAQJgMSxm9ws9J2+mLNnhFGXeKjVfTyS8wTeR7AfUjEuFVdL1CRKkMCO22w57W7YGCgWG/O/NrkAe0Ysp1NLPeTaD15nnuCR+uOeTg+jmNJCTzEHlOkBTHJY3PfAJy7U1XyEgEqZmLgSCeTftHTHaZFwTpsVk3tJAI67n6DBOZqK6KQ2p1mT6S+kACZ5i3xfBoVg4o002prIJYWEgsJ73i/zfBtKmjZJlkhvFE+WI0hjEjuV+mFGVeXpqRAjUecG7zfYRv83wbDECnYga2OnuZnofSPjA0OnQf9oiWUE3+7B6zpZfrM/EnFGfZjlxc6yskRHqCn5kRYdMGZuolSig5mmEYk7a7T1sU+pxBnWrUrKGtA0EjlIWJ2Fo+QfiUVPs5wev8Aw2SaoxbVmiaSRutNPW3WCZEdrYqyWcqAmmSGQK3lIlWmmSDG8TAtG8Y5m6viU6jDajoSkm0qQwg3iOZI3k47wzKuGplmUuA0wwJhgxUW3USTI5kAbYp1sHoZfx7U0LiQ1RiwFypAtcGYMAtYi8DAOaYmprEtJggubE3hpmxGx6H3wRnF06GbxSkCEAhZ6l4MmT6TjuaopT9QC+X70yXGwhF2ZmQRJsNRImxxCJ8XVlT5oUkZWYGgxDAGWKrI0sBzMkSOh3E49DK65ejT+7aHZwQNQsSWciyzeAQLgXtPeJhWoUqquCNRpsIgraLjaZiBtbEaJ1UxTuNVOCP5qJUGerR1n0/OHgbaO8PzHg02QOfO7DUDYnSNBINwJMnrPbEFzDu9V4A8CkdPlAKkiBIFp1NIP9sLDL+IwEXF9rkMFnv0ONHkcwHyrsKfnrtSpVG6FCfwxzlSb98DpGsQSggWjSQDTripMjYkKPgwY7DAOYhcui3lWAf3YBhHTYYYZ5g2swVVYTswGnQL9heP5LXJwBkMsaxelA1NUpvJ6SwYkDZVA+gvjkjBvNjJ/uKCNaWYRzMsx+ulAD74AzMqqq0Dwg0NFr6oPuPLPfBH2hzoWkGDDUDpUAwVm+o+48sWsTgAKKrIWaz0WVp2BQAGehsMcuzoKhhVzBSghA0tWzAqey0U8vxrdz/tGLeIoxr0yNqNODyBLbC/eT8HFeVYVBSSDFNVX6t5vqNQ/wBoxziDE5iNwrFie51MB3Av9B1wkyef3GdNtVHMSdNgoc3GiUqAn/T5wOthjPcRDVydAmmqhBcze4gbdWP68gNB9nzqoVaNTSWKDUpH5msJmAQuonoB2wIKQ0yJNNSqKmwdiRJci7LFzEDygdccmMHVi7i2WDMVEayAAP8ASF3/AFuYtg7gtM00ZQQzw5W0gFFJEqRuCLbfJMDmbqKlSoSt9RJN5aDpCgmwEC8Xv1xTkuJvqVtPmMnQBFiYULa4K47NDtAlAhMv4mrVUqMCd5mKk+7SRi0OUFKnHnDhY9WgkADVaNW03tJxVm881BUpKBqQAkkeklZgHrJN/wB8L8jpdwskqx3NjLW//oAfOKUbyO1ZTm6bMRpaAAF3ImNyepPXHseoVGCgQZ578rY7irY+TNHxqrUp1SEkTJMCSRIiOgMx1nAopLSpsKxZ6jEM6q0+GJsSTbVyj298aNKjHMsdPkAi+zTpiO1rnGSz5IzNQaw0khyIiCORFreW3YYiDvBgsqhrl80VgMZUzpcbGOvQ9sHZn0N7GeYI529rYSU8xblpcNq7xAn32Pt7YJ4XxRCxQyCDfVt/3bY5olwaeBTnaS06YO6HSyMBYqZsb2PIze2J1jNFQhNhJHOCxJt2MT7TgvQtVWoi0KtROhgjUPmTHSB1wvyNVldRBkAmIvY3Efp84rZtYB4slSO5MdSD/TBmYqGWGwhT1j+20QML8uJ1Da8jtM/sf0wwDKUlgZMTyMeaP0nFMpqmFVSf4cRvGk29o9sJ8qxJAmOcj2ufa1+sYdJUbwXv6QD0uAD9TeMLMgF1EIDDki+6r1+v104mOEzo6YcaaMzsoI1ALAAGmwBEdoPwcDJWKxFrEW5yII+cWZWkFXUAVbzAkNqFhDfG87++I5jLNICqWBUiVEieX7YSbXkH0Y8PUvmYDTtcSR9Jk/qBvinLZvQ4G9wCNpLRO4senxifDaZUPIOmAfMdOq5E7yLHF9PLjUNZupBBMLIEW80SZ2MYHgpyAqtceG0qbPpAP4okgn5Ow5AYZcKSaiO4Oo8rmIUyZFheADzk45XIUnQg1A+YE+I0j0xNtUG3sd8V0sy7VCCSTpaFmBYG8mwAJiewxIN+QZls3UpO1WGBMyjsKasZlZnkp83wOpxfWppo8Z4KaWuZZ3JPX0BR+cWv1iFNLSFBVVLXkbJ2ZiTaLW/FyGJU89NSdbM5Gkm4W0kwNo5dLRE3xNHO2XmoxOh1hDqVrBQJClYmJIO3ud8dytIAjxLlXAblGsBGPKxImf5sWZqiKihlBbmaYN5ELYkiBaYM7nfFj5Rd6jCW8hCmYIuATyMD9DhJk7A+HU6QDqBUYhgrAlR6S17DYHVfDDK1VpowVT6lUeYkEjWJj4Im036YX0M2hzFJYC065W9pJJC+YxyMYtTMEoCyqy62NwQy+SQZWIhiwvO53wTXZS/oszXECpYlaZWAEnzHS2wJLEbkiLbYYcFlDVqMiEQSCqhPKAQ0kXPmjncC2+EmbBNSADBF7DlM8o6EfPfGm4WywqAO3ijwgCPxFWqObW56bdMdLCGUMWZPOZ6oyMQwHmkQBMeaRty+tjgngzCojmfSrG/5St+W0jC2rTZKRIkzVBXqLElT0mbdQQeeGHDsmVoPUiBU8iDcwGUvbmQx0Rvvi2sEvCwX5Cg1El2IRkLAH1KStiI6RJ7Fbb4W0MwdTECFidTfiJ6/AmB0ww4xSAIVpLnWInVJHq7ElrHcSDyxVRoEaEswWCTy1QdZM7gCAPnrg+obyMvs/kdVHMBwQ1SmGv01RfnMNcjr3xFyP4ijSJhNSaYHrZnGpzz25cgo7YLq19OXzTAhfKgJjUSpfed7mwHv1x0ZdsxmMpWUeQUw7naHFgB1mVt2PTEvlhF8sS5ml4tZ9IYtJCiTpJMwADuYM2nbnjuW0JUZCddQjSzg2TT+FTz2gkd72xzP5xxqp5YMa1UkM0XCxdU/Ksbvzk7DfnC8rToU65c+JUp0tUA+RDZVEiNR1EbW3vi6wUnhHM9kfELEsACdzALAQIB2MRAmMBimqu1NVYNTcTqAJg7Hex2N8V8XrOy6T6zpaqAAI1elAAI7kDt0w1yc1GoqwIdKdOakTqH5X/mEgg89jaDjtIpKo2zleg7MXRvI8MsBfxAE773nHsOcnxWkF+9gT6ZXSSosCRaCSCdhj2IbfQeaWKAc/qZGKtpLwZI3HbkBjHFCpCixA2+n16fGNhXRgoXtEG2M/ncsyl6jbkwqzcDmf3xcEzP05HVreQJpk6jB6iDPwSSLdsez2TqU1UwwQm4FyeQ1Rt2H74L4dVVadMetwGAkWFi1/ptinhGp8zSZ6h+8ZQ17nUQoWxEgTPaDijRPPwQ1mk41zHhwSPkSD7/0xynUZKoYGDpZZ26zc8zf3xbxTLy7jdqVUqe41ET2JiSOxwHmgZK2MEgAi1jHvN/074KHTBnqwSQvrgkW3vP63xYaRNPYk6omecbz87d8QoUgzjWhAgGNyQRaJ6n9MMs1VKglNMKT1v6ZIERfl0AHTFHN5pExTKq2ssA4jTYRZR82B/TFPENFNKY02qAkENCiCQQbAlhuRtcYoU6mQTJLDvMxvz5G2GVWhrA8slNQZBBBFyCZmDzt3HKcBFJbBFqvPkKqYEkWuYNydhMD4745XrEUx5rzBN562jn33+uCMxTVaQ1QBfUEGo76tzZOe5OI0GDED/pjWBeLBgwmfcTOOs7ooyiMqOXlVjaxffe+w+l+uKChGx9UMrNzPKf1xdXoMlR0qj8QFiAO8H2vjlRpF5OmDblaSP8ATECOUd5xyZQwy2eDagx0wZD/AJSZKqwALFBvzIA57YrymXelqVzA0z6tYYHmsbg8zheEJ0sAVM+YXWbDY2j9vbB2Tr1CfDYAwbyLLtE8gZmetsDRzVIty1TWkkQAdUmCBP4bzJ2Fh+I9ME0coaa63J0i/UtzMyPiAOuLWzaoQDolAAhMlF3ghbTBO0xNxhe6639evdSZ8u0zcAqZ5fEYmgdv6BOZzdRwFSUI1kqkSQl4m0nSdVieeK+E50OwpkDV6tYEeJHpJiCHm3yfkbO/d0VemA7UyFLkREWmAbx6PNewtfHKVcu9LSfumnSiiBTa+pRESeYJvthpUX4pxwMuJZXzI49VMqRMAPLCI6OCAD7i9xi+uT49WmBCASZ2io5ZZM2EECeUdsMqNHUPDc2IBnrJlWB/w/TCqrUIRgCwqFlUsD+JUP8A8ha/84xPwZp4BaVSTpLEECIgeqxMzcyCRaeffGhWu1HMZWdqMVYBksarAKCOsMLHaLYUZnIq4p1UkHVSNRB0qeUP7WFhzntDHiLeLqrrDOGpr5rADyuvyZ0/7RgezRJiLjFBvErUm/DmGibAKQSBPQcvphnnaeiihDQKSIF6s5bUSeQ/E/sF6jFmcEvVJW4hjaSXEj5Oqw6D2xSHDCmpGpRqLoXnzX1HV+QHSOpFvZvBE6AK7z5mY6lQIC1luAd+1o7x0xXQVpCm3mGqdzGyC8BdyTzEfPc+zMdLEKATbYTuzeyiI7+2JtKp7ofVy1+WSORgYpaJdhmSrU6lLM+o+KiKGMkTrBNlEIANt5992vBK/wB/SIMUk1MVjlpK045evTI3wl4PlylDMKJ8wRlgb6XEqOkyFnfnG2L8tTcI1UgLYIQTf8x8uwIjeb2xLwxl8feAFq+urUSn5aakkmfNUBsstvpvOkQOszjuTqrTp1mUq7NpXQNgQS0SbGPKTG0bm8T/AIPUjwulSQSDYmYCgkXLc9ItbpfAvEH85FNbszxYSDIX23Bueow7OS4K8ul21jXrYELq03O7E+p7zbtvGGnD6bNWXzBUQQQZABiVQCOsDf8ADfAPBFCuzSDoRizm21onkJPuQvxi/wCzpdqwOk+GNbQTdmIBLaebEwL9QML5LtLLGHEOHpVclrlfKCX07dvefmcewNxSh41QncL5LmPTvF7iZvecexJkpNc/x/oLm0fQzs7GAeZvhHnkZGKtIOkGJuAevxBjuBjU1suWXRr06+ZjeYAv/TnhaOAl6zBySRGp5JLHnvJHyTyxUZVsYOK2K+EKSREeVgYJO7HSP0Iwwy7hc3l6YI+7qrqYHdpBJn8oEAexwZmPDoKQigFgEBJuQIDP7cgOeBvs/QXxMvU1SqM2swb6dT9LGCRfeBhvk2Wckc7mAK2ZMSrP5R/qLN/UEfOF+fJNSpFwQKkc4IE/OLcxXGmGnUx8RjPo1klPkLeP5sWZxYWmZ2SCRewJ/ry+cIN5GFPLkU5PqFNmsNoHXsSAPnFPDcsPAlmC31BjsF8piD8meuPUcwFZmLSKukGPwgG/tJHzi6hVGhcy4BVWPh0yTpZ9UID1C6dTdRE+rATFNrH6snWikzIqnXpFRRHmINyBzUT02tjvD6jrmaYq6RTZlUhYjzRMxN7yQT164GrZp1LMWl9WpwRuHB1FjzaZM9TyxElNaMROx3IBEgxEXEC9xA98AKKR7iLA6hop+UGF0C5JAG1r3Y+8YEo6SKoCgRpZR+EgXM8p/wCemGXEaGiq1Nio1a1ImDctpK9li07gHriNLKaCAulxMkg7RyK7gbiL35468HPCaCspS/isu1M3r09QjnCMAFM213gHoe2AHy5sQ1tZVQBvpgGTIgXubm+2LclWDs5BAaGIgTp8wJJ+pPYgYukV016IrCQRP/UU/iUiYeJkEX5c8F0LVFeUyCFgZDKE2m0bmTvMQR/UYpzjvAkXEyNttrdSNN7m3tgjhmWphncE2pkspiFLQACwtHpB7jAOZpOpBuqC87iSTNxI3nnzwrYtIsp0hGt/MynVp2BtAHv07nCvP1i2kWVQsKFEASx5e3Ob274ZrOioCJFmiJgr5iLdp+JxzP5bQgIKMpp6tUG7SetgYtAnblGKKUTiVvulzCl9IqKlbTuLEA9IaAY6g4JqcOIIrUani03YMrM0lagOoap3PK9zPthf9n8yYdCZpVAEqKT6FOolr2AUgGf3w3yHEMtlHdNJOq1RFl1YAT+MKCLyrC1+YOB4OUXwHs8ouryAh6ZPJTJKXsQBBHaO+K+JU5ZahYqNZDqPTq3JJkaZ0jkZ+MHZikTRLow0swZWO/mAKqw66jIPY8jZfSrKwqK0hHQgcypE+GY7ECR0xk3yQsOuyPC8wzs8gKXohFvYFXGnfl6h0IxLMkTXXYM5ZRF5QKAIO1zqHtIwNwitJVCsgR5QJ1AsdQ99LGO+GA4e7opqsq1NJuSAVAZkBgAktpCmf5ow1kryrZzi+rU6qp1iHImQWaWUTzsZ9l74rzdZZFJbui+epy1FQYE7ALBn36YM4nXQVomo7MVssKt0QyWMmNBmw5xbFGeZpBy6p94SDpHn1i7AsZIWBqkD0jtgS4M/hC1OFvVHiMAlKLNUOmYsAAYmQBfuTF7FVRSZzqLVTEqqgogjyiWjUxkwABvMY8cslarRmp4kEl6puzBSDIuYmDpEzDCYNsWVs74YquiqXgEhTOmxFOmvMgAyWG8ttiymWPlzRp1mNgTSiktmADgXJNi0x/c4szglFpuv4S7gdXuF+EFMf7jhfwXKioXRpAqlCwaBCoAahPaFnlgivmwTVqsdIJ8QsBqAuoSRaYAFucDEvZm1mixc6tTN6T/06QUKQPSQAsxs0xJ7AQcLqnC4SrVBiIpByYEv56hURJeJjoD7YacA4Mazt4AOnRckczpuSTyUtgLi2cp1C4pEqgCquo2lSod+cs0TIgbdLqeTTbBHMUa7IAdTpTUAXAUF29wYU9sW/Z4MlOrUqHzadCDmOZg+8fQ469FVy9DXshaoY3ZmMgxuRpt9fbE2zn3CM4gswOkyBBMC3IQAI6Sd8L0RJ3hdi7M8TanoVAhGmTMbkmfjHMW5GqSshtMkkxABM3InHcNhcVhnM8NehnsqklhyFrfthq2bU0fVNWQNrleRJ68vgYW8VQpTdLKAEBJ6Nz+mPcVy58LLZcatRQ1WUCT5z93Pson/AHY5KzlG6FfGzLIQwMdIaOu3Pti/7MVQmqow1FZZV2DGNK+8apjtjh+z9UAnQzW9Mqu1xz/84t4ajacw9QH7qlCgrpGpzo/QM36YptUbwrSYFlKUlqjd57kTEb9vYTiGaqAqgB9JIv8A197+1zip6wUkrBAttIbrI5n9bdsX5tV/h6bKApZiNIkxYEmd9yLciIwi8k6VAsUCw2sEi9lN5LHkALk9AcG8SYOKWjV4aKUVQNwTPiRsNRE/ScVZKm+kNp9cgLeG1C94sGjqN7c4HfMMXE7fiEwTJ5fhkQO1sHIIYZEsztpBYOLnTZSFgXnaQB8nBbZSmzJo8zgEaBBFxJBYjYENBAtYcsJ1qlWAAkq2sHssNPWYHL9cTp5yKpdTpkmAscwJufjBQNcjHj1b/wDIrEBQAwsBBOsKTLXjflG2K6aCmrCYYQzNfmwCi3vP/g4uolWfXUgqEWo5IvqHkVY2mVCzbCvNZwlnZTLMwYdCJ2AiTG89B3wJYSCk3oa5apFJnddZZtCqRJggklWF4gc5ja+2K62TQqQjik8SBVAEt0FYQs7dNh8B5XPtpBZiSDA5QoBUAGN7kfJ578yNNlkhSWIGm0wYIJ80SINl2m/LDRp49B5zDCVqALUeJDAguFuCYPUm4sYBGOLQCAhWOXb0qHcAPPRtmUjmQR+uB8plqgUoDqQj0vDKPg7D2jBlKm6jQWlPykB172af1k98T41ojwlwdpK1Ko2pLtINoDBgL7RIveIIYjlgTilRTrpCRDRp9UAEC2xuL7WuL83Ao+Tw5YoSDpJ8o6QDdfYEbYrrZBDcr5vcmY25wThT7NVBiOllxSVUIjXepNyBr0oTyA1X2jbti7JZ0wKOYpCsJ0kemookgNTb8LBrQZUiARGzCpw1WRlJYhgAdRmI0xB3ER33OAhkXSuahhtURfbqYO+3XmcOwcWh/kMuJNJT41MLTZDMBjSdlk/lYWBHUc8JKlQiqCQIJuORE2O3ZgR2GCsjWalQZfDbVLRpEwrw0W3AZY6+Y4XrWLU0VlYMAA0qdj8bAgfr1xFPJlOOqQyr5ys7GHGhIIRVCqQ/lRhHcjnsD0x3hFAlM1TUFnFJQATBtVpM5mOkWPIHvgHIZlir01BOgqYG7IDt8eYgd8MuClGreEh81dKq1DOrVqpuVAH5QUG41EmemB4RyWVgsyVSKhEzcByREEUwU76YC2G5AwKDMKqaUKwzO3mcX8rAbSZYgD0iLy0xTUa1b1ADSoXuyLPsfNimkQC0sSQxcgQQSwhVt+VZBHYxhD8rYRnK9NZ0uQWAUAIS2kW2EBS256SAMLDmtJC0wSymSZliQL3sFA2ntbBNOnoYVHGozrKKdTC9gYsCJFuRN4jCirkGVm11NVJzLPtIFzq/K+wK8v1wxSZyjyzTZbNCnk8xXcAOzJRCKfUzAlwCLWW7EfmjF1DJl6LPTUGo9WnQpg3vKu5A5wDT7XGBuOUR/B0KS2GrWwH84Jiw5LoHycan7LUFFIV3vTo03e3/ALtV2WBz1CklED+ZlxCrZyXutBPGQMhlTlkZS5UPXcmJuqqvbUzTHNUfYHHzXI0WQMahgPfVEmIuexgfGNT9p6tRpUyaxqKxErqcIPwyYPmJuB+GIxmSjMWNQEbLpIjf+u39cUtHOXQw4y9QiktJILCdrLqmDPUiw/4xDPUFgJAbw9KAGSXMNcabk+QmP5r4szmYmqWuVSJ6EqLR/lyexwG9fTAHpJgyJJOxpnqJF437YUiIqv8Av7nqlZUhXrqpAsEJ0x2IYAiZvz6nHsPeHcOokMahTXqMmpEtESfaZAi1sew2V50K61eg+hJJAXRVDWsh8pk8okT2wZVz4NWpVgCQPNzCgWAPJQBjOZMjxKkTJptdojaR+v8ATDCvI1gCSaIEDaQOXeD+mOpEyWkcX7UqGIIcztZQcXZviQq5WoQCJqKkzNlHiH+mEJyDEnUBTESdQGrlyEtGGWUrU1yyEanSnVYM/oBLAQAJJHWT3xziuDVenGOUZ4ALfcDf+84ehQ1BdCzBLjk9gLDlEjvY2xXxLOmfLl0pAH/qKCzGL2c2Ej+uJpmWFJawmRXZBNxp0Boi8kEzO98WL7R3h2qo5VmJGgnT8eWALC07Yq4nTJ0qJMICYtqG6xeTzJwbQpBHpZhOTDUvMHn/AHxLimVCqXYqoKrpVfUCBJhdlpi31sMTyTGVsAyWW1p/NSt0Gh7KfYGR7EDlj3jhKWoqNZJ0joCAPqLxyHwIGynESlS4BFTyOs+pT1beef8A5xTmcq3iadWoRY9t9twd1jtiqNBrXqnwlQmSxLNAJgeYqL8j5m9zgXh/Dmdy8kAbGImLCPpgvI0PxG4tbvsPp9cPqL6lkbfXA3QxRRleGqoFhO2wPt2t+s4IFG3t0tginTJP74JSisAGx/riGy6F3gkCdrQf8/bHbf8AODwvLv8A574regDuLjBYgqkcvj4/znjrHnHv/nXHDQAMDnt0P9sdCn/j/nAUmVq+IU9U+WPnY9uonqMWVB2+MRFPVBm09/2vhQs8tYU4aqtTTbxNKsrLPMaxoYD+W+1hhrk+HCvbL1g7xq0HymOQknTI9+eFtPMI4CGmxuApZ2aCbEkBpEXMr6jvywLxmskhErE1UazAKpk/zKFKkAXAmSASZjGjoxTdjCvlqlNoZSrDqLj5+ThVlqPh5mhVUwFbsI3E/qJ9sav7N/amnmAuWz48xAVMzsZ5Cp/9u943wN9rPs8+XMMLG4YbH2xHwymzJJxI6K7NYsy3mfSok95j9cS3RSCSCrsIEm4IB/rHYHCTiMg6BtJt7/4MH0MyVqnUYVKZC9BICj+je9+uKcTzyW7CMpSZm0U01sBDXtBH3hJIgiOu8YqmKi0KYDl9IIgkEbKZJk2iG+k4qz+taAFEPpqMVYgXbpqi97+UcsN+BZRzmaNVwQKCHVIvFMEr+30xLwrKUcWyfHyWqUyhJFSu6CLeSkKa6Ym4mTPOfbGo4qPAp0ciAYRfHrkc6h9KT1B0/GjvgX7AZFavg1jJpUS9QavxOWCpPuwDR/LiDVSweo5l6zki/JNOo32mo4EdF7YyeMAl2Zfjn31UKZBpiAZkeaTc/m8wMdjOLmzjP5XUsqwEJs3lHqLfimSbyOWBs5QZSJgLU+8B92Yb8iQCOwK98a+p9m0ogGo2mm1UhQbvVckgKo2CLdi3K2841boPFtGeymUqVUdqZskCTCIukSfM1tUAncknYdLfs3kkqE1awKZZJ1X8z1SBpVeZqRqYsLKCSYtinjC1Avh0ah+7ZitMnSJ3lR6STYwb7xzw7fIGulEgGjRTSkKAoIeHbTI8tR7lrWtyAxyZKxlff+CfiubdqrEooFtOlJXSBA0x+HkOcC95x7FWf4zVqOfDdsvTTyJSplgEUbTcEvzJNyScexVMpLr+impTWQWkVWJDQLMNpPJSLx7nBPiBaxUwsgXO20D3nqMeqHUFP/7AP12wZm4cEVFLKkwVgOkXlfzCd05iYjAYqSk8mIGYNx0ME99jB3AthvwvKaqeapwS6UvFXT6JQgkwdyaeqPY4o49lFQhhGh76rxPSOsnbF/2TzGjN0C7EKSEPlILK4ZJP/dz7dcW9HpTBFqBqABEFSYgkTG/1HLtyx7OVF/hKAJIDPUqW5XCx7kCx/wDOKa6qK1SmYQaioAEBCpgEX6i/WTiOerx4SmDFJe8Fpbba8jCFUT4TUKVILQYECbNEED3vb5wbxamxWVkho0mdvUNO+x1C2M/TN4P159saPIZV9JqVSyrpmOZUmT7A/X2wPs7x91izIZBnI8omTc7AC841WR4etIQo835juf7DA+UJMeUgNcAdOWHuWy5Lw/M7d+WJcjRIF8ILyBJM7R/gxfQy7MbKThpRphAwgX3tf69McoVo5kdgcRZQOtBknniNViDzwXXM88RNMEeqI7TgGwGq/PE2/MMWVKPMSfbHCBFpxxxSo+mKSDf9cWPVG0HEPE7744SuqN74pQkTBIP0xaq6yFXcmBfriD0tMXkNqEjbyEAn6zjmyoonRrOG1BmgCAgGqTzmbbRFxz7HC7h3APHzlcNKqF8RCO9re23+04OVZtiFCqaVenWtYFCo/EpuYHIjkBM3nrik3REo8i7inAMxRcmmfFXtv8rt7RjR5H7UrUH8K5drRBEhTYAoxMwDyIHONowxznGaCaWZ0GoSJIE+2MvxTN+I6tll8IWZwdJV2DAzY7RcxuLnBb5LgrtJWZzioIqkAxe/+fTBFPLK6UnEl6lRUInmvlI7Alge3xjnF5aprOmCd1BAPKb7CL4ZcL4cx8NT6Qq5gGNySQLb6iskdguNLwYNU6OhKlapCj7ugChFMECQbkbCPwiTtc7mS+F1Hf8AiGOkhaehVkGS7KAJ3IgmThrlPswrqWGXrNGymoIPOdMBRO/zhtwDhgcGmEegWdUMkGBOpyIEQAIOM5PAJ2co0Xy+Uo0UJZqq18x7wvhUFtyBdG92Bwp435K7KvopIKYPUoSWP/eGbvONPSz4q1xVEL6vCB6sypSnsNKP/twhzvCvELGiJ8RmVAeciKY6gaQCeXmOISyHqZi/kVcDyiV6fhVncrS8OurDZZE1KZPSNom9sPuJ5gV6wzHmYU5SjTEQCwhbTuoFVyfbA/EsstKnT8IllUQtVdm8MANUvv6WA6ADfFnH8i6UQ9FBTpii9Yi5eTpDDV180dSDFubyVeHRlaStXzGkiSSAJFnk6RboWvPYnDziPFQtA6V1ojKrBWOohSV1gkQys49MRpZQcJOEZFqVF3/GyslJmMRI89Yk8lBCL3ZumCsvmiDQp0lVhpNNmEiIAEKOd/MT7YeccGen9/oRbMKpOqkKjG5NRmSoJAs4VY1D+2OYU56itN9IJn8UkzPeJvEX549jSjKkFcEBYODcKwIPWP3tg3N5+mFYg6jLKVW5m/4d4sPriVTKJRXXTkAm4nrYRhRUYUlJUQahJJIj9cQpXkypN2S+ztUu7U3AIZT5WtDBfL82j2wJxA6QK9NUenqgysNSa3laPS1rMLGMBZniTpVV1/DpPcwZ/rOG/EKvh13q0oKVhFSmbq4YAwR0NiDyInGp6It3nkA+1WUHivVpnUrPBIM3dQ/LsSPdThRXV6jEkQTA6bAAfoBjUVMutBZCsaNaIJ3BBsLCJExPMGcLs3lAHeIAnyxeO19+k88KZpZZwXhi6kdpJY2EWkTNvph3xfMk+GnpvfmT8dJ/bC/hzqsEyIMdpP8ATB7ZgOwJCsB6ZE+++BigwZi5nfSoFo3MC2HVKvMYTZbPo1Sn41FXCwvrZBAJIG5AHwIvjV5Z8i4hi+WYcydSGbjzea3cEYzargvYvqJqFjt2wKKoJIIg/wCfrjQVeGMAGQrUQ7MjBwf7YW5ugymRbqCP3wbOA2IETti0sNJi36nEHc7EwcVvW0i8fGOGrLEkg4hIIjBPD6AGX8eqSBUJ8NRbyj8XcG8dh3xPheW1ZLM5hlE6ylIHoqgmD1LMR204HIpRE9Qj+HrVxcI3hoPzNEn4Ege5PTDTj/DxSTL0Vux0h367GoZ5Wn6YsoZVU4XRsKpWp40AwGbVqYdwD5f9uOfarMVBSVYBqVSJCmYZo8s/MThoE7ar5KOMVVrtlhSWEeqEW0eVTDR2sfocAViKdUUmOpUcn4qsR+/6YYvlDSrZSnq8tClc/mYAgiP5mafrhJn6rBc1W5U6iaeZJWSbdPTgopM5RaR7Eg/BjEM4QBPO+9+8dvb2wRlaV6o/LVcexhW/c/XHM9TlTI2BjlyOFbFsx+dy5aoCJkXci0SesQBMifrth5wTKVAGLABVJJKkHSeU3/TC/ULkIDUBKh2nSOm9ibmwHK+DMioVNHjBjNk0voUttN/MD88sXLKoyjJxdoeZTgiZhVE1izySjBdLmTLATqsPxmNsMv4ijTqkD0LpX07BFhVUc/Kovtv74lk3FFUU1aa1J1OKhIepEnSPwhRPlUdicUcTpCrqFEMVBmWXzpYFgFFqidSD5TEgCcZKXZTjbss4wzljogL67CBcAyzc15STHLfFtDjajyq2tqlMp5R6RJ1QBFtMiPbrhGuYNVaUFguoIUMHy7jVa7C4I2Gr5wzZPDqA0giKuppsJjYAHqPpjpdGbdOkeOeqLViNCldKk76QCGnkDJg79cGav4Wk4ctUzFQklib0qZCrpAmzMB/tBte2K6WYUA1mg6RppKfzficj8UELAMCR74W8XTXUpMz63qMW0hWIOiNVxbUNxNhf3wchJYoZ8Fya1stVp1akq1RY8O2gFwCFYi481wPzHrOCePuwD0lqRTqVfLoPpWkPOxPX0qQbGO+BclUDmuKemn4S+VQQ8kMj7AWloG/LEaWVNRqlGmwPhUA+t7lmDanMbXbV9V5AYLtlcUZqtUNfUSoWnIUITHlvokAFi9iTbcttg/8AhRRFUqRqWklKejPdhtYQGmN/LyGCOK5Q1WWsCVo1QC6sNKo6QKiX/CRBA3IOD+Kqn8PRVSgqVdVc6jCksAieYWgQTuRcdZxdkOLzRRw/J1a6B6TIY8rkrfUAAd73Gk/OPYzuXoZnLTTLlWJ1MGEXIFxIMr0IMHlj2IccjXp8kszmS1Ngp80A9Znb+mL6fC1NF2Z91a5khJ2IAE7wSOeM5wao0knfUDtYgWP7YapxJqbqGbSHTmJSSSL89ovyxo4tYRgo1KjPHJEMyFkfT0b1f6WIie040zcP05TL15JDxRMgAAS2gmb8o/XAvE8gCIUDUh8yA+mTv0IvOHWWyz1aWcyhX0ZdKlCLgtRguP8AUQTbti3LBqvcyWXpDwapqOSVeGBGqCsQwPabfTGb4zQda5VQDqhl03kNcm9omcX5auwyxWSdRUteQYMj9v0wRxDM66JktqpEGFbTKPaRt6Xt21DDyNYsSV+IMkp4asu8kG3S4I/XfDOhxllF1AKwDYNAN/gdcIq+ZZSSNambSxPvMk4Z8NSqyNqRn1avwwTaR51vJNrzhZ2Q+pxmSzGmYpgFgYUwx3UDffnh3w3jOVqgKPK/T0N7Xs364zmVpq2oAkD0NTfcaokAjkSPgjviPFKICKIAgjtH/OD4Jc80bSllVJmk8E/iBNI/JWVb6DBQ4hWpCKo8Wnz8QSR7VELW91x8zXilSkAabMoa+k3XvAMx/nXDnIfbRnASpTJbqvP3BwSTNEa3O1qLJ4gDINwSRB9tiR7gYqpcDatRL1SUpkjSCCrOvM9lO3InccsNPs3lcs0VaoNWpOpRVJ0p0ASymOrAn2xb9seJ1aiHQVB6kwva/wDbGLTpuzZNeSikC0kfiGZ8MECnSQtUIsANkUdJIj2U4u+0lcLlKeXpsFYAKATBLMd/csf1wdwZEy+THgowDnU9VxpNUx6omQnJR0E85Kr7I5dMxnamZfzJlx5ZuPEaQO0gXjuD0xVVgLv3cLRd9saoy2WSimyIqgczH7k3wB9ocu9GllwGipTFPWxvDW1tHO5Nuwx37R1kfMZc1D5PGXV8GQPkwPnEf/8ARqpCuYsDz2+mH6glpL6ldYeLxCgBJRQatxEqq2t0JK4ScSY+FnzyV6YXpJ1yfb0/TGr4hQP8bQay0wh1MLSABCdgTB+MZTimXLNnUUGDQ8RQNvI0Tfs2+FHJ3/A1ylGKmaU/++f6CMB8YzOkE9B7/GGeao6GquSCKjK6xzGgSfab4zycUV20KhqOd+QUdzzPtzti0qjZndyEhrzZ5PLfYH25mYAG+H3A8pUzNRgqlUEEwJJMgwOf12GLOG/ZvVVNQhhTgnSoDsTEEDUQiT1MkXthjxHM1qS+EqDLZe8lyG1TuWbcm8AWURttiHJPCLrsnm80i6KToKlyII1KJIJl48++ymLm5xXnnqVK1MKYCwwJjyjmKaiAsC0i1yOeBGzpIDINS0idLMNIJIi45DeARyBxJ69V6ZFzWqwTpEaEuwBcxFgG0jlE74KQollivjjawgAXliylha5Nvjni6tkdca2CzEFjpgxa24Jtbe+OfZfJsKhcwsQFA80fimbeaFNu+LlzKaW8IEtqOqo4Es8C5AH4p35dMS9kyoVK3mKnU+qY1+QQDYaSZYfphtlm0JUd2tTo1DoTYM40BW7w02x2jSVqyklZ0ATHX25W6Yofh70RVLgL4jqTeQ0EaSG5gkLfse+OZnTsN+zSBDmHEKwQ6QPMJClzP82kAwdrYE4jUdRW/h2Uq4KuTsy7EE7LaDPvgzIK0U7xqaqSW5llKze5BksO30xn61LwYRnZ2UEBBYMJ59xeJg/TDFFvGUNODsCn8KSSXXTSqXMVRBEBvwfgEiTKnpg7iTeNACAxTutmZRpinK3IBA3AFy07CEGVzJRV8NWgEgD06OhGo+3Xlhx4gWmtUOBXJHmCjyKDJjWdIebdgD1kTJZFS+APL/aPM0FFMOSBsDS8TSPy6iOXTHsNHzJbzVHoMTcFqEGD2ANsew2uguXaMFlsmZqVWaAB5R+Y2Aj+XYTjnGXBZbhbAgn5kEAGZB/ycR4jV1owFvDI0jqo/wCfN9cTzOS8a2zgiPafN/fG3KZ58YbKcg6sVBJESiN0kekmbgcp641X2Zbwc5SeFGmoBWH50YaSyk8oMn25xjNVMpGoFglFVgbamIMyoMXLCJwflON0dK0q3iyDCuxVmUHc8iFkDnglktZVk8zlxlsxmMu5AC1TTBiYkkoRG1o7XwNRrgEXLJJVrfhax9iLGP7TjS8ZyVPMOlc6DrprLW1l08luhOkNfr3xkFqFSBEnme4s3x0wRdotStuKF5Jp19L3CtfmGG4I9wAcSo5hhp80TqaASLm0EchG2D8/liSGWSQDFh5gQT8MOnQ/GF+Y4eaYElW1agpHVdIiOW8jqDyxYWW8OzOk6pM3VusGLnuOv8uC84dVnMLsH5A/zAc9rdDiuhkTTVvGUhwzAJsWizav5VN+e1t8dpVAKbMF1NUcJpgnVpnVK9NoP9scCpuwDieXYEAgCAAIG46g7N74f/YbhqsxeVJEwD2j47/BxylTpqop1RoXTqCSWYHfyzYAqbqTN9pxzI1fCqzSVgpbyhgTA6k85E4mWVRpGrRt9B1RBk7AXJ9hirKmkHQZpGbTdFYhladi1MTfsfLzwCM+SoIbQbsCROoiRB2kG9u+NJ9jMqukNVINZwGbrMCI7QDjz/lVnomvnATxniC1kIYssiJIt2wDwbPUKNIZaiJLNJjzM7sLknqQB7ADpjbZvggqIQRpBHMTjF5+lT4dNXwzYQNIBjVYkC0Mep67i+KjNsy8Y0Ks9kWfOZfUr6Eqa2ttpGoSdrtAwd9sqfjKVVSzGIHUyI+O/Lng7gD1s1FRtVNGuqn1kdTyX2HTfGh/9EQberrzH74l+o1grxWzLcZJKaSQXA8+m6gnvzPQAd7YEyGXXwctWrmHSj4bqY+8B9Or4gkbz84q+2fB6gRmpO6sknTMBgOn9Ytgv7GcIZqFN67a2Kg35Tf698Lkqs6uBDxypUzNQU6Hk6uw0gDa07noB/bF32d+zPgN4ZKsTdmBN42Echjc1eBBwwiO42/5xl6VFMvWDDy+J5Tc+q4FupNp9sc/UbVAopM1WRygItykW7b4U8byfiKygAz+a/6Yd8IzyClJeAQDtNtzP8xnryxkuP8AG3qavAUKvNj6Z9+nYXOM4JtlMymVZUd6dVWqKjTqeysD6Ry1XAj2O8QWuRR6xJ1MoO52UACWjqxmL2seQOA8/mmdNFMl6hgMwAtJvbla8fJ3wy4FlzpdWKqiATB1TJuDeLkBj0AjnGPQ+yCPD80ipUk6SimQT6dZAjVzcDc9Sce4LTVVqLTJqGJ1xGkgLy5mJ+nviw5KmRIKjxHFR9YuFVTNjZjrYnl+HBWRzcArRABqTBmSXMm5tA2sIF+eBrBzFGW4eDWBqOVPlQBfzVCIA/0gCTHM8zhiiFEKmQGdhIYsykBYAmw62tfrjtHLmVamGOjzAwYY22MiCNIPmm2IZ4szIUQlRLHfykgc+s9cNZCSGOUzA1qGGq4VWBBgEGAe0qxuJBPLGZ4r95mHgE+F6QNmXfUo5iOUjY88Qz/EVof9IxrqASPNoYC1yQSPN9COmKMo5RAmqGYSrKfSARAHMjWur3juMNEsEZqS1DCoKim2tiALC4Ut1uI5X5Ya8JFUOpep5SDABhSSJFrAnbqe/Supl6SVXYU1aoq6iOQ2LaLQSOoHIgSIwTQyzV6ihz5l9AS6RuJAuOVxPKRaBMjRB1DirsDqqlSDENRSr/8AIkGO2PYp/wDRKwJ+6S5JvWC/pOPYz8UTk+cZDMW9rn2/z9MabJqGZgIDHzapjykDGUUKunSSxuGERH/2t/TDbK8TNIkpe3lnpsR9AD8Y9TPNNdDatOnVr86qQtgfaxso6nA2UywAUlYVSSQfxTzM7KOmK/HTRqJJIAcj5MGOSi1ut8VU+ILVK0zs1o+sE9sDM/czZZeimZy1QHUDQqLUVgSDpI0mIvAbSfnGLrcW1M4qABw0gwQN+nI/3xp/s3lSn/VbUvQHe9vpG2CONUsqzinXASR5ajeUP0huXyRiIumzb08Gcq5UikSWALbAXC81OrlczIxdVyY8NgD56h8wHlk21bbAkCY6DBma4OtEFaVUOnIEgkb8x6l+OuFmRIDgEX9Nzyn9v1E9MXdnTvgn9q2g0qsBy6DU+om6EKygcuRn+bC+pxMrq8Iquo3IsY6AnbmMOeIZbXSqUgPvKZaspAkNAHiBehKhWI56T3xT9neEK6a6hIYEhQPgk35X27YE0lkLSjkSLQYzpUgNB5kHqZO55T1B6Y1WTVVpU6RubsY80Ec4PsO0jvhdxig1MlWloIvBEz6Y5ne4FvKT79pPNHSToS2rudhAjne3L3OB5NIvkuz1USRqkyLFS/LcKd4newuMOM7mRTIKltJCE/gNwDynTf4M7dVuUzFOlopECPyvdiZOw3pkb6dxbY4I4hl6ZYMXNI6RqDKXBgWBcHUpFzJB3tiWjWzTcM49mkpuPvKiMBIqNqYAbWN9h15QcVcY4uuYCq91LqWDbkC8dhI+k4zGWytdVT7sVkEq7KygrBkMJN3Fjty2viXEkK+YqWRmJqCA73mdPmsvQTaTvGBqwSSyfTPs9xWm8dpEggwR7dun74fZritClSPKB1E3Me+/LHyDh+YokBqT1YBHkVQvwWbUBPbHTn1JICEsDu7ltPI+kAKe/OMR+GNmozmfVxq5FY536W3M9sS4JxtKdJEchXUKjrIJQgQRbnvbscZBc6zpqinTpkMNVNRrkmASbkDnJMe+LaudzCqCjBIsGRFWNvygX+tvfD+Gng7yNbxL7QNUdocqqgRYwLdOZmI/ryxk+I5jxCfukENJL1I256BOkg7CDvvi5lqVcsBVqaqtTUyAtqJSnbykwSSSTF7Ly5qsnw4LRNVqmlSLLEGra8X8oAETG4PPbkkUF1/tG6rSTRTYCwDICB8GdXvaT7YnU4mfDEhWUcjSpKt/ZO23t74Vs6sRp+8vdUOiOiC8mxmbRI3wdkKjgM7NSRFWGcIDpvAQCTLcgsj2POvFJaCz2S4sxI+7pqJBhgQwEgSNJEjYfEDfEuJ5xC6E66S3KeGRqIO+pD5dLXIAMwBgwosBtLqW2UhA1TudP4b9bkQBzwmr5DxJZHdFaWYVQrC0DVFotA+IwrsLDMrVqlQAyOIkKZpVDNxuGBjsSOeOUeMU0ZfPqCkgxYLMTImNQ7b9rDAtPhq89A0+WdWrTGwJiF+hjFigPpVm/iCwtpUIaS2v4jMSw9xJI5Ycgep8fpIVmS4EG95J1XBtpEnvjmbzjVnlURFjyqCbH8tjK7bnng7MU/BJKhdK2KiwNrAGd+Zme2A6S1TBqVWZfyIPDW4MgxcwL9f647eTuaLfCIT70BQYgONMkHbSxJgczykAXwH4qmppHmg3CqaSgmLTEuP9owXTyky7QgiFXsBFgPcgAD9ziylllWmbnVqIC2AAAENrvJJm18cJdlaqCqFC0xpE3FwpdVZi5JPpYnlzwFm8zUosyU25kwJBN7+YEG4g73nFmSyrrUk/jpwWmbFSAN73g4Nz+RL5UVFUNUpxTqrtII8r8rRzMEX7DE8hVMU0aRIlVRZ9WoFiTzJM/wBemPYKbhTWDV6SEDZagUfQKwnlM8sexX6nWjF1VFKFIHm9a/lI6HrttbEEAGki8nymIvte+PY9jXg84TwzJ1DUsoNwjAkXDkqP3+gxVlaYStCHZtJU8/nHsewdlUN8rnhTU6xAs0CTEj/g4vWstdUp1V0hmfSykyCNheQAwNzG/LHsexLCGyrMUlyyoV1sGYssELtYiORmbjfFB4srglqCwYhlYqUi9pmR2t749j2COVbNPFKQ8yvG9Xh1CW006q1DFpAGlhB99umLMw4p16lFTA9SCPwtBXtbaDyGPY9gr3GdWmZzOLUZyXNyDpkzAXc/O3t7YZcDzaB1LDV4updfMGAwKrMb3k36Rj2PYs0QHksqTV8Mi5knppHOZ1dLbz1w/rVVdF0XQDnOpTHqknzGBz745j2IkcnkzYzXhkDk2/PVtcgyNxtzjF2XpBxqHkg+ZV/LNyCTvM2xzHsUy1svWqRUgCJNxNiRAn3MgzivPZsrKqSdepgGMwJvPI8h9euPY9jlsXohwloAqMdT1NVjPpFokGxJHsAD1w8o5dcwniEEFCJlpDSjFSFFg1jeBzx3HsS9nLQJwuu7MhLMFRZ0gBfTJB1CWUXNl/rj1bOiujZqm7aqP/UWdPkJIDqQIHXTuCAQcex7HNcj8EclVWqSTuik81LaQ1iV2BjvvsMMRnACAUllQ6KTXRQ2xJHqJt072xzHsNZoiyjPcXDIrb1HbVFwRHlidiARGm4jpyrr8QaArCZ85I5LuvO95ke3vj2PY45AmWruCzgAhnJMEiDtcE3AJ2FueGXCcoWqUUOkj0iBpDXG9yRciI749j2CTFHK1Y6nBh1G++kgxEA35ixnbFQrtoUNBiBFxEH357W/THsewWLRFszpTTa/Pn1H079cEUc8wLFAA267z7kzz7dcex7CxD8pxNifO8yFUiD5TqU+xPL5wLkUgVVI8pLhgTIeDrE8x5kNscx7EkoGp5gxZjHIbR/hk/OOY9j2KLP/2Q=="/>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 name="AutoShape 2" descr="Image result for jehoiachin"/>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pSp>
        <p:nvGrpSpPr>
          <p:cNvPr id="16" name="Group 15"/>
          <p:cNvGrpSpPr/>
          <p:nvPr/>
        </p:nvGrpSpPr>
        <p:grpSpPr>
          <a:xfrm>
            <a:off x="460375" y="1008323"/>
            <a:ext cx="5055185" cy="5304930"/>
            <a:chOff x="460375" y="1008323"/>
            <a:chExt cx="5055185" cy="5304930"/>
          </a:xfrm>
        </p:grpSpPr>
        <p:grpSp>
          <p:nvGrpSpPr>
            <p:cNvPr id="10" name="Group 9"/>
            <p:cNvGrpSpPr/>
            <p:nvPr/>
          </p:nvGrpSpPr>
          <p:grpSpPr>
            <a:xfrm>
              <a:off x="460375" y="1008323"/>
              <a:ext cx="4906282" cy="2412319"/>
              <a:chOff x="231775" y="315490"/>
              <a:chExt cx="4906282" cy="2412319"/>
            </a:xfrm>
          </p:grpSpPr>
          <p:sp>
            <p:nvSpPr>
              <p:cNvPr id="2" name="Rectangle 1"/>
              <p:cNvSpPr/>
              <p:nvPr/>
            </p:nvSpPr>
            <p:spPr>
              <a:xfrm>
                <a:off x="231775" y="1158149"/>
                <a:ext cx="4764768" cy="1569660"/>
              </a:xfrm>
              <a:prstGeom prst="rect">
                <a:avLst/>
              </a:prstGeom>
            </p:spPr>
            <p:txBody>
              <a:bodyPr wrap="square">
                <a:spAutoFit/>
              </a:bodyPr>
              <a:lstStyle/>
              <a:p>
                <a:r>
                  <a:rPr lang="en-US" sz="2400" i="1" dirty="0">
                    <a:solidFill>
                      <a:srgbClr val="FFFF00"/>
                    </a:solidFill>
                  </a:rPr>
                  <a:t>As for me, behold, I am in your hand: do with me as </a:t>
                </a:r>
                <a:r>
                  <a:rPr lang="en-US" sz="2400" i="1" dirty="0" err="1">
                    <a:solidFill>
                      <a:srgbClr val="FFFF00"/>
                    </a:solidFill>
                  </a:rPr>
                  <a:t>seemeth</a:t>
                </a:r>
                <a:r>
                  <a:rPr lang="en-US" sz="2400" i="1" dirty="0">
                    <a:solidFill>
                      <a:srgbClr val="FFFF00"/>
                    </a:solidFill>
                  </a:rPr>
                  <a:t> good and meet unto you.</a:t>
                </a:r>
              </a:p>
              <a:p>
                <a:r>
                  <a:rPr lang="en-US" sz="2400" i="1" dirty="0">
                    <a:solidFill>
                      <a:srgbClr val="FFFF00"/>
                    </a:solidFill>
                  </a:rPr>
                  <a:t>Jeremiah 26:14</a:t>
                </a:r>
              </a:p>
            </p:txBody>
          </p:sp>
          <p:sp>
            <p:nvSpPr>
              <p:cNvPr id="14" name="Rectangle 13"/>
              <p:cNvSpPr/>
              <p:nvPr/>
            </p:nvSpPr>
            <p:spPr>
              <a:xfrm>
                <a:off x="1055914" y="315490"/>
                <a:ext cx="4082143" cy="584775"/>
              </a:xfrm>
              <a:prstGeom prst="rect">
                <a:avLst/>
              </a:prstGeom>
            </p:spPr>
            <p:txBody>
              <a:bodyPr wrap="square">
                <a:spAutoFit/>
              </a:bodyPr>
              <a:lstStyle/>
              <a:p>
                <a:r>
                  <a:rPr lang="en-US" sz="3200" dirty="0">
                    <a:solidFill>
                      <a:schemeClr val="bg1"/>
                    </a:solidFill>
                  </a:rPr>
                  <a:t>Words of Jeremiah</a:t>
                </a:r>
              </a:p>
            </p:txBody>
          </p:sp>
        </p:grpSp>
        <p:pic>
          <p:nvPicPr>
            <p:cNvPr id="10244" name="Picture 4" descr="https://thefirstpremise.files.wordpress.com/2011/12/prophet-jeremiah-in-dungeon.jpg"/>
            <p:cNvPicPr>
              <a:picLocks noChangeAspect="1" noChangeArrowheads="1"/>
            </p:cNvPicPr>
            <p:nvPr/>
          </p:nvPicPr>
          <p:blipFill rotWithShape="1">
            <a:blip r:embed="rId3">
              <a:extLst>
                <a:ext uri="{28A0092B-C50C-407E-A947-70E740481C1C}">
                  <a14:useLocalDpi xmlns:a14="http://schemas.microsoft.com/office/drawing/2010/main" val="0"/>
                </a:ext>
              </a:extLst>
            </a:blip>
            <a:srcRect l="9176" t="3809" r="30188" b="34476"/>
            <a:stretch/>
          </p:blipFill>
          <p:spPr bwMode="auto">
            <a:xfrm>
              <a:off x="2587302" y="2786281"/>
              <a:ext cx="2928258" cy="3526972"/>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7" name="Group 16"/>
          <p:cNvGrpSpPr/>
          <p:nvPr/>
        </p:nvGrpSpPr>
        <p:grpSpPr>
          <a:xfrm>
            <a:off x="5943600" y="836771"/>
            <a:ext cx="6172200" cy="5562844"/>
            <a:chOff x="5943600" y="836771"/>
            <a:chExt cx="6172200" cy="5562844"/>
          </a:xfrm>
        </p:grpSpPr>
        <p:grpSp>
          <p:nvGrpSpPr>
            <p:cNvPr id="11" name="Group 10"/>
            <p:cNvGrpSpPr/>
            <p:nvPr/>
          </p:nvGrpSpPr>
          <p:grpSpPr>
            <a:xfrm>
              <a:off x="5943600" y="3595340"/>
              <a:ext cx="6172200" cy="2804275"/>
              <a:chOff x="5867400" y="1363768"/>
              <a:chExt cx="6172200" cy="2804275"/>
            </a:xfrm>
          </p:grpSpPr>
          <p:sp>
            <p:nvSpPr>
              <p:cNvPr id="12" name="Rectangle 11"/>
              <p:cNvSpPr/>
              <p:nvPr/>
            </p:nvSpPr>
            <p:spPr>
              <a:xfrm>
                <a:off x="5867400" y="1859719"/>
                <a:ext cx="6172200" cy="2308324"/>
              </a:xfrm>
              <a:prstGeom prst="rect">
                <a:avLst/>
              </a:prstGeom>
            </p:spPr>
            <p:txBody>
              <a:bodyPr wrap="square">
                <a:spAutoFit/>
              </a:bodyPr>
              <a:lstStyle/>
              <a:p>
                <a:r>
                  <a:rPr lang="en-US" sz="2400" i="1" dirty="0">
                    <a:solidFill>
                      <a:srgbClr val="FFFF00"/>
                    </a:solidFill>
                  </a:rPr>
                  <a:t>Yea, and I will suffer even until death, and I will not recall my words, and they shall stand as a testimony against you. And if ye slay me ye will shed innocent blood, and this shall also stand as a testimony against you at the last day.</a:t>
                </a:r>
              </a:p>
              <a:p>
                <a:r>
                  <a:rPr lang="en-US" sz="2400" i="1" dirty="0">
                    <a:solidFill>
                      <a:srgbClr val="FFFF00"/>
                    </a:solidFill>
                  </a:rPr>
                  <a:t>Mosiah 17:10</a:t>
                </a:r>
              </a:p>
            </p:txBody>
          </p:sp>
          <p:sp>
            <p:nvSpPr>
              <p:cNvPr id="13" name="Rectangle 12"/>
              <p:cNvSpPr/>
              <p:nvPr/>
            </p:nvSpPr>
            <p:spPr>
              <a:xfrm>
                <a:off x="7708835" y="1363768"/>
                <a:ext cx="3080657" cy="461665"/>
              </a:xfrm>
              <a:prstGeom prst="rect">
                <a:avLst/>
              </a:prstGeom>
            </p:spPr>
            <p:txBody>
              <a:bodyPr wrap="square">
                <a:spAutoFit/>
              </a:bodyPr>
              <a:lstStyle/>
              <a:p>
                <a:r>
                  <a:rPr lang="en-US" sz="2400" dirty="0">
                    <a:solidFill>
                      <a:schemeClr val="bg1"/>
                    </a:solidFill>
                  </a:rPr>
                  <a:t>Words of Abinadi</a:t>
                </a:r>
              </a:p>
            </p:txBody>
          </p:sp>
        </p:grpSp>
        <p:pic>
          <p:nvPicPr>
            <p:cNvPr id="10246" name="Picture 6" descr="https://www.lds.org/scriptures/bc/scriptures/bofm/mosiah/11/images/075-075-abinadi-before-king-noah-full.jpg?download=true"/>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960515" y="836771"/>
              <a:ext cx="3786529" cy="2684993"/>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2796070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688"/>
            <a:ext cx="12192000" cy="6855312"/>
          </a:xfrm>
          <a:prstGeom prst="rect">
            <a:avLst/>
          </a:prstGeom>
        </p:spPr>
      </p:pic>
      <p:sp>
        <p:nvSpPr>
          <p:cNvPr id="6" name="TextBox 5"/>
          <p:cNvSpPr txBox="1"/>
          <p:nvPr/>
        </p:nvSpPr>
        <p:spPr>
          <a:xfrm>
            <a:off x="0" y="89150"/>
            <a:ext cx="12192000" cy="707886"/>
          </a:xfrm>
          <a:prstGeom prst="rect">
            <a:avLst/>
          </a:prstGeom>
          <a:noFill/>
        </p:spPr>
        <p:txBody>
          <a:bodyPr wrap="square" rtlCol="0">
            <a:spAutoFit/>
          </a:bodyPr>
          <a:lstStyle/>
          <a:p>
            <a:pPr algn="ctr"/>
            <a:r>
              <a:rPr lang="en-US" sz="4000" dirty="0">
                <a:solidFill>
                  <a:schemeClr val="bg1"/>
                </a:solidFill>
              </a:rPr>
              <a:t>Urijah</a:t>
            </a:r>
          </a:p>
        </p:txBody>
      </p:sp>
      <p:sp>
        <p:nvSpPr>
          <p:cNvPr id="7" name="TextBox 6"/>
          <p:cNvSpPr txBox="1"/>
          <p:nvPr/>
        </p:nvSpPr>
        <p:spPr>
          <a:xfrm>
            <a:off x="94306" y="6485977"/>
            <a:ext cx="6023465" cy="369332"/>
          </a:xfrm>
          <a:prstGeom prst="rect">
            <a:avLst/>
          </a:prstGeom>
          <a:noFill/>
        </p:spPr>
        <p:txBody>
          <a:bodyPr wrap="square" rtlCol="0">
            <a:spAutoFit/>
          </a:bodyPr>
          <a:lstStyle/>
          <a:p>
            <a:r>
              <a:rPr lang="en-US" dirty="0">
                <a:solidFill>
                  <a:schemeClr val="bg1"/>
                </a:solidFill>
              </a:rPr>
              <a:t>Jeremiah 26:20-24</a:t>
            </a:r>
          </a:p>
        </p:txBody>
      </p:sp>
      <p:sp>
        <p:nvSpPr>
          <p:cNvPr id="3" name="AutoShape 4" descr="data:image/jpeg;base64,/9j/4AAQSkZJRgABAQAAAQABAAD/2wCEAAkGBxQTEhUUExQWFhUXGR4ZGRgYGR8YHRoiHSEdHxsgIRsfHCggHBonICAcIjEhJSkrLi4uGx8zODMsNygtLisBCgoKDg0OGxAQGywkICYsLCwsNCwsLCwsLCw0LDQsLCwsLCwsLCwsLC8sLCwsLCwsLCwsLCwsLCwsLCwsLCwsLP/AABEIALcBFAMBIgACEQEDEQH/xAAbAAACAwEBAQAAAAAAAAAAAAAEBQIDBgEAB//EAD8QAAIBAgQEBQEGBQMDBAMBAAECEQMhAAQSMQVBUWETIjJxgZEGI0JSocEUYrHR8HKC4TOS8RVTotIkY7IH/8QAGAEBAQEBAQAAAAAAAAAAAAAAAQIDAAT/xAApEQACAgICAQMCBwEAAAAAAAAAAQIRITFBURIDImFx8BMygZGhweGx/9oADAMBAAIRAxEAPwDC028UAtHlTUCBcXO3a2AKuRapU8SndWEMWtMj1fP9QeuGDfdsFFKVIMwSzTNrDlPLByMVjUNJO0ggH26HtjL6HjcnHQs4flXVStRAdLAqQdoFtuVrjp3GKKeaWhCb1AQX6dx7wScaNX6j6bYS/aXKkxVWDpHnIHL8J+NvaMCyzoz8nTFOZywDPTWSpGtDuOq/EagfY4qSiPCQSQWdzfsIx1WEUySfKzKesG9h8nBqeZAQJgMSxm9ws9J2+mLNnhFGXeKjVfTyS8wTeR7AfUjEuFVdL1CRKkMCO22w57W7YGCgWG/O/NrkAe0Ysp1NLPeTaD15nnuCR+uOeTg+jmNJCTzEHlOkBTHJY3PfAJy7U1XyEgEqZmLgSCeTftHTHaZFwTpsVk3tJAI67n6DBOZqK6KQ2p1mT6S+kACZ5i3xfBoVg4o002prIJYWEgsJ73i/zfBtKmjZJlkhvFE+WI0hjEjuV+mFGVeXpqRAjUecG7zfYRv83wbDECnYga2OnuZnofSPjA0OnQf9oiWUE3+7B6zpZfrM/EnFGfZjlxc6yskRHqCn5kRYdMGZuolSig5mmEYk7a7T1sU+pxBnWrUrKGtA0EjlIWJ2Fo+QfiUVPs5wev8Aw2SaoxbVmiaSRutNPW3WCZEdrYqyWcqAmmSGQK3lIlWmmSDG8TAtG8Y5m6viU6jDajoSkm0qQwg3iOZI3k47wzKuGplmUuA0wwJhgxUW3USTI5kAbYp1sHoZfx7U0LiQ1RiwFypAtcGYMAtYi8DAOaYmprEtJggubE3hpmxGx6H3wRnF06GbxSkCEAhZ6l4MmT6TjuaopT9QC+X70yXGwhF2ZmQRJsNRImxxCJ8XVlT5oUkZWYGgxDAGWKrI0sBzMkSOh3E49DK65ejT+7aHZwQNQsSWciyzeAQLgXtPeJhWoUqquCNRpsIgraLjaZiBtbEaJ1UxTuNVOCP5qJUGerR1n0/OHgbaO8PzHg02QOfO7DUDYnSNBINwJMnrPbEFzDu9V4A8CkdPlAKkiBIFp1NIP9sLDL+IwEXF9rkMFnv0ONHkcwHyrsKfnrtSpVG6FCfwxzlSb98DpGsQSggWjSQDTripMjYkKPgwY7DAOYhcui3lWAf3YBhHTYYYZ5g2swVVYTswGnQL9heP5LXJwBkMsaxelA1NUpvJ6SwYkDZVA+gvjkjBvNjJ/uKCNaWYRzMsx+ulAD74AzMqqq0Dwg0NFr6oPuPLPfBH2hzoWkGDDUDpUAwVm+o+48sWsTgAKKrIWaz0WVp2BQAGehsMcuzoKhhVzBSghA0tWzAqey0U8vxrdz/tGLeIoxr0yNqNODyBLbC/eT8HFeVYVBSSDFNVX6t5vqNQ/wBoxziDE5iNwrFie51MB3Av9B1wkyef3GdNtVHMSdNgoc3GiUqAn/T5wOthjPcRDVydAmmqhBcze4gbdWP68gNB9nzqoVaNTSWKDUpH5msJmAQuonoB2wIKQ0yJNNSqKmwdiRJci7LFzEDygdccmMHVi7i2WDMVEayAAP8ASF3/AFuYtg7gtM00ZQQzw5W0gFFJEqRuCLbfJMDmbqKlSoSt9RJN5aDpCgmwEC8Xv1xTkuJvqVtPmMnQBFiYULa4K47NDtAlAhMv4mrVUqMCd5mKk+7SRi0OUFKnHnDhY9WgkADVaNW03tJxVm881BUpKBqQAkkeklZgHrJN/wB8L8jpdwskqx3NjLW//oAfOKUbyO1ZTm6bMRpaAAF3ImNyepPXHseoVGCgQZ578rY7irY+TNHxqrUp1SEkTJMCSRIiOgMx1nAopLSpsKxZ6jEM6q0+GJsSTbVyj298aNKjHMsdPkAi+zTpiO1rnGSz5IzNQaw0khyIiCORFreW3YYiDvBgsqhrl80VgMZUzpcbGOvQ9sHZn0N7GeYI529rYSU8xblpcNq7xAn32Pt7YJ4XxRCxQyCDfVt/3bY5olwaeBTnaS06YO6HSyMBYqZsb2PIze2J1jNFQhNhJHOCxJt2MT7TgvQtVWoi0KtROhgjUPmTHSB1wvyNVldRBkAmIvY3Efp84rZtYB4slSO5MdSD/TBmYqGWGwhT1j+20QML8uJ1Da8jtM/sf0wwDKUlgZMTyMeaP0nFMpqmFVSf4cRvGk29o9sJ8qxJAmOcj2ufa1+sYdJUbwXv6QD0uAD9TeMLMgF1EIDDki+6r1+v104mOEzo6YcaaMzsoI1ALAAGmwBEdoPwcDJWKxFrEW5yII+cWZWkFXUAVbzAkNqFhDfG87++I5jLNICqWBUiVEieX7YSbXkH0Y8PUvmYDTtcSR9Jk/qBvinLZvQ4G9wCNpLRO4senxifDaZUPIOmAfMdOq5E7yLHF9PLjUNZupBBMLIEW80SZ2MYHgpyAqtceG0qbPpAP4okgn5Ow5AYZcKSaiO4Oo8rmIUyZFheADzk45XIUnQg1A+YE+I0j0xNtUG3sd8V0sy7VCCSTpaFmBYG8mwAJiewxIN+QZls3UpO1WGBMyjsKasZlZnkp83wOpxfWppo8Z4KaWuZZ3JPX0BR+cWv1iFNLSFBVVLXkbJ2ZiTaLW/FyGJU89NSdbM5Gkm4W0kwNo5dLRE3xNHO2XmoxOh1hDqVrBQJClYmJIO3ud8dytIAjxLlXAblGsBGPKxImf5sWZqiKihlBbmaYN5ELYkiBaYM7nfFj5Rd6jCW8hCmYIuATyMD9DhJk7A+HU6QDqBUYhgrAlR6S17DYHVfDDK1VpowVT6lUeYkEjWJj4Im036YX0M2hzFJYC065W9pJJC+YxyMYtTMEoCyqy62NwQy+SQZWIhiwvO53wTXZS/oszXECpYlaZWAEnzHS2wJLEbkiLbYYcFlDVqMiEQSCqhPKAQ0kXPmjncC2+EmbBNSADBF7DlM8o6EfPfGm4WywqAO3ijwgCPxFWqObW56bdMdLCGUMWZPOZ6oyMQwHmkQBMeaRty+tjgngzCojmfSrG/5St+W0jC2rTZKRIkzVBXqLElT0mbdQQeeGHDsmVoPUiBU8iDcwGUvbmQx0Rvvi2sEvCwX5Cg1El2IRkLAH1KStiI6RJ7Fbb4W0MwdTECFidTfiJ6/AmB0ww4xSAIVpLnWInVJHq7ElrHcSDyxVRoEaEswWCTy1QdZM7gCAPnrg+obyMvs/kdVHMBwQ1SmGv01RfnMNcjr3xFyP4ijSJhNSaYHrZnGpzz25cgo7YLq19OXzTAhfKgJjUSpfed7mwHv1x0ZdsxmMpWUeQUw7naHFgB1mVt2PTEvlhF8sS5ml4tZ9IYtJCiTpJMwADuYM2nbnjuW0JUZCddQjSzg2TT+FTz2gkd72xzP5xxqp5YMa1UkM0XCxdU/Ksbvzk7DfnC8rToU65c+JUp0tUA+RDZVEiNR1EbW3vi6wUnhHM9kfELEsACdzALAQIB2MRAmMBimqu1NVYNTcTqAJg7Hex2N8V8XrOy6T6zpaqAAI1elAAI7kDt0w1yc1GoqwIdKdOakTqH5X/mEgg89jaDjtIpKo2zleg7MXRvI8MsBfxAE773nHsOcnxWkF+9gT6ZXSSosCRaCSCdhj2IbfQeaWKAc/qZGKtpLwZI3HbkBjHFCpCixA2+n16fGNhXRgoXtEG2M/ncsyl6jbkwqzcDmf3xcEzP05HVreQJpk6jB6iDPwSSLdsez2TqU1UwwQm4FyeQ1Rt2H74L4dVVadMetwGAkWFi1/ptinhGp8zSZ6h+8ZQ17nUQoWxEgTPaDijRPPwQ1mk41zHhwSPkSD7/0xynUZKoYGDpZZ26zc8zf3xbxTLy7jdqVUqe41ET2JiSOxwHmgZK2MEgAi1jHvN/074KHTBnqwSQvrgkW3vP63xYaRNPYk6omecbz87d8QoUgzjWhAgGNyQRaJ6n9MMs1VKglNMKT1v6ZIERfl0AHTFHN5pExTKq2ssA4jTYRZR82B/TFPENFNKY02qAkENCiCQQbAlhuRtcYoU6mQTJLDvMxvz5G2GVWhrA8slNQZBBBFyCZmDzt3HKcBFJbBFqvPkKqYEkWuYNydhMD4745XrEUx5rzBN562jn33+uCMxTVaQ1QBfUEGo76tzZOe5OI0GDED/pjWBeLBgwmfcTOOs7ooyiMqOXlVjaxffe+w+l+uKChGx9UMrNzPKf1xdXoMlR0qj8QFiAO8H2vjlRpF5OmDblaSP8ATECOUd5xyZQwy2eDagx0wZD/AJSZKqwALFBvzIA57YrymXelqVzA0z6tYYHmsbg8zheEJ0sAVM+YXWbDY2j9vbB2Tr1CfDYAwbyLLtE8gZmetsDRzVIty1TWkkQAdUmCBP4bzJ2Fh+I9ME0coaa63J0i/UtzMyPiAOuLWzaoQDolAAhMlF3ghbTBO0xNxhe6639evdSZ8u0zcAqZ5fEYmgdv6BOZzdRwFSUI1kqkSQl4m0nSdVieeK+E50OwpkDV6tYEeJHpJiCHm3yfkbO/d0VemA7UyFLkREWmAbx6PNewtfHKVcu9LSfumnSiiBTa+pRESeYJvthpUX4pxwMuJZXzI49VMqRMAPLCI6OCAD7i9xi+uT49WmBCASZ2io5ZZM2EECeUdsMqNHUPDc2IBnrJlWB/w/TCqrUIRgCwqFlUsD+JUP8A8ha/84xPwZp4BaVSTpLEECIgeqxMzcyCRaeffGhWu1HMZWdqMVYBksarAKCOsMLHaLYUZnIq4p1UkHVSNRB0qeUP7WFhzntDHiLeLqrrDOGpr5rADyuvyZ0/7RgezRJiLjFBvErUm/DmGibAKQSBPQcvphnnaeiihDQKSIF6s5bUSeQ/E/sF6jFmcEvVJW4hjaSXEj5Oqw6D2xSHDCmpGpRqLoXnzX1HV+QHSOpFvZvBE6AK7z5mY6lQIC1luAd+1o7x0xXQVpCm3mGqdzGyC8BdyTzEfPc+zMdLEKATbYTuzeyiI7+2JtKp7ofVy1+WSORgYpaJdhmSrU6lLM+o+KiKGMkTrBNlEIANt5992vBK/wB/SIMUk1MVjlpK045evTI3wl4PlylDMKJ8wRlgb6XEqOkyFnfnG2L8tTcI1UgLYIQTf8x8uwIjeb2xLwxl8feAFq+urUSn5aakkmfNUBsstvpvOkQOszjuTqrTp1mUq7NpXQNgQS0SbGPKTG0bm8T/AIPUjwulSQSDYmYCgkXLc9ItbpfAvEH85FNbszxYSDIX23Bueow7OS4K8ul21jXrYELq03O7E+p7zbtvGGnD6bNWXzBUQQQZABiVQCOsDf8ADfAPBFCuzSDoRizm21onkJPuQvxi/wCzpdqwOk+GNbQTdmIBLaebEwL9QML5LtLLGHEOHpVclrlfKCX07dvefmcewNxSh41QncL5LmPTvF7iZvecexJkpNc/x/oLm0fQzs7GAeZvhHnkZGKtIOkGJuAevxBjuBjU1suWXRr06+ZjeYAv/TnhaOAl6zBySRGp5JLHnvJHyTyxUZVsYOK2K+EKSREeVgYJO7HSP0Iwwy7hc3l6YI+7qrqYHdpBJn8oEAexwZmPDoKQigFgEBJuQIDP7cgOeBvs/QXxMvU1SqM2swb6dT9LGCRfeBhvk2Wckc7mAK2ZMSrP5R/qLN/UEfOF+fJNSpFwQKkc4IE/OLcxXGmGnUx8RjPo1klPkLeP5sWZxYWmZ2SCRewJ/ry+cIN5GFPLkU5PqFNmsNoHXsSAPnFPDcsPAlmC31BjsF8piD8meuPUcwFZmLSKukGPwgG/tJHzi6hVGhcy4BVWPh0yTpZ9UID1C6dTdRE+rATFNrH6snWikzIqnXpFRRHmINyBzUT02tjvD6jrmaYq6RTZlUhYjzRMxN7yQT164GrZp1LMWl9WpwRuHB1FjzaZM9TyxElNaMROx3IBEgxEXEC9xA98AKKR7iLA6hop+UGF0C5JAG1r3Y+8YEo6SKoCgRpZR+EgXM8p/wCemGXEaGiq1Nio1a1ImDctpK9li07gHriNLKaCAulxMkg7RyK7gbiL35468HPCaCspS/isu1M3r09QjnCMAFM213gHoe2AHy5sQ1tZVQBvpgGTIgXubm+2LclWDs5BAaGIgTp8wJJ+pPYgYukV016IrCQRP/UU/iUiYeJkEX5c8F0LVFeUyCFgZDKE2m0bmTvMQR/UYpzjvAkXEyNttrdSNN7m3tgjhmWphncE2pkspiFLQACwtHpB7jAOZpOpBuqC87iSTNxI3nnzwrYtIsp0hGt/MynVp2BtAHv07nCvP1i2kWVQsKFEASx5e3Ob274ZrOioCJFmiJgr5iLdp+JxzP5bQgIKMpp6tUG7SetgYtAnblGKKUTiVvulzCl9IqKlbTuLEA9IaAY6g4JqcOIIrUani03YMrM0lagOoap3PK9zPthf9n8yYdCZpVAEqKT6FOolr2AUgGf3w3yHEMtlHdNJOq1RFl1YAT+MKCLyrC1+YOB4OUXwHs8ouryAh6ZPJTJKXsQBBHaO+K+JU5ZahYqNZDqPTq3JJkaZ0jkZ+MHZikTRLow0swZWO/mAKqw66jIPY8jZfSrKwqK0hHQgcypE+GY7ECR0xk3yQsOuyPC8wzs8gKXohFvYFXGnfl6h0IxLMkTXXYM5ZRF5QKAIO1zqHtIwNwitJVCsgR5QJ1AsdQ99LGO+GA4e7opqsq1NJuSAVAZkBgAktpCmf5ow1kryrZzi+rU6qp1iHImQWaWUTzsZ9l74rzdZZFJbui+epy1FQYE7ALBn36YM4nXQVomo7MVssKt0QyWMmNBmw5xbFGeZpBy6p94SDpHn1i7AsZIWBqkD0jtgS4M/hC1OFvVHiMAlKLNUOmYsAAYmQBfuTF7FVRSZzqLVTEqqgogjyiWjUxkwABvMY8cslarRmp4kEl6puzBSDIuYmDpEzDCYNsWVs74YquiqXgEhTOmxFOmvMgAyWG8ttiymWPlzRp1mNgTSiktmADgXJNi0x/c4szglFpuv4S7gdXuF+EFMf7jhfwXKioXRpAqlCwaBCoAahPaFnlgivmwTVqsdIJ8QsBqAuoSRaYAFucDEvZm1mixc6tTN6T/06QUKQPSQAsxs0xJ7AQcLqnC4SrVBiIpByYEv56hURJeJjoD7YacA4Mazt4AOnRckczpuSTyUtgLi2cp1C4pEqgCquo2lSod+cs0TIgbdLqeTTbBHMUa7IAdTpTUAXAUF29wYU9sW/Z4MlOrUqHzadCDmOZg+8fQ469FVy9DXshaoY3ZmMgxuRpt9fbE2zn3CM4gswOkyBBMC3IQAI6Sd8L0RJ3hdi7M8TanoVAhGmTMbkmfjHMW5GqSshtMkkxABM3InHcNhcVhnM8NehnsqklhyFrfthq2bU0fVNWQNrleRJ68vgYW8VQpTdLKAEBJ6Nz+mPcVy58LLZcatRQ1WUCT5z93Pson/AHY5KzlG6FfGzLIQwMdIaOu3Pti/7MVQmqow1FZZV2DGNK+8apjtjh+z9UAnQzW9Mqu1xz/84t4ajacw9QH7qlCgrpGpzo/QM36YptUbwrSYFlKUlqjd57kTEb9vYTiGaqAqgB9JIv8A197+1zip6wUkrBAttIbrI5n9bdsX5tV/h6bKApZiNIkxYEmd9yLciIwi8k6VAsUCw2sEi9lN5LHkALk9AcG8SYOKWjV4aKUVQNwTPiRsNRE/ScVZKm+kNp9cgLeG1C94sGjqN7c4HfMMXE7fiEwTJ5fhkQO1sHIIYZEsztpBYOLnTZSFgXnaQB8nBbZSmzJo8zgEaBBFxJBYjYENBAtYcsJ1qlWAAkq2sHssNPWYHL9cTp5yKpdTpkmAscwJufjBQNcjHj1b/wDIrEBQAwsBBOsKTLXjflG2K6aCmrCYYQzNfmwCi3vP/g4uolWfXUgqEWo5IvqHkVY2mVCzbCvNZwlnZTLMwYdCJ2AiTG89B3wJYSCk3oa5apFJnddZZtCqRJggklWF4gc5ja+2K62TQqQjik8SBVAEt0FYQs7dNh8B5XPtpBZiSDA5QoBUAGN7kfJ578yNNlkhSWIGm0wYIJ80SINl2m/LDRp49B5zDCVqALUeJDAguFuCYPUm4sYBGOLQCAhWOXb0qHcAPPRtmUjmQR+uB8plqgUoDqQj0vDKPg7D2jBlKm6jQWlPykB172af1k98T41ojwlwdpK1Ko2pLtINoDBgL7RIveIIYjlgTilRTrpCRDRp9UAEC2xuL7WuL83Ao+Tw5YoSDpJ8o6QDdfYEbYrrZBDcr5vcmY25wThT7NVBiOllxSVUIjXepNyBr0oTyA1X2jbti7JZ0wKOYpCsJ0kemookgNTb8LBrQZUiARGzCpw1WRlJYhgAdRmI0xB3ER33OAhkXSuahhtURfbqYO+3XmcOwcWh/kMuJNJT41MLTZDMBjSdlk/lYWBHUc8JKlQiqCQIJuORE2O3ZgR2GCsjWalQZfDbVLRpEwrw0W3AZY6+Y4XrWLU0VlYMAA0qdj8bAgfr1xFPJlOOqQyr5ys7GHGhIIRVCqQ/lRhHcjnsD0x3hFAlM1TUFnFJQATBtVpM5mOkWPIHvgHIZlir01BOgqYG7IDt8eYgd8MuClGreEh81dKq1DOrVqpuVAH5QUG41EmemB4RyWVgsyVSKhEzcByREEUwU76YC2G5AwKDMKqaUKwzO3mcX8rAbSZYgD0iLy0xTUa1b1ADSoXuyLPsfNimkQC0sSQxcgQQSwhVt+VZBHYxhD8rYRnK9NZ0uQWAUAIS2kW2EBS256SAMLDmtJC0wSymSZliQL3sFA2ntbBNOnoYVHGozrKKdTC9gYsCJFuRN4jCirkGVm11NVJzLPtIFzq/K+wK8v1wxSZyjyzTZbNCnk8xXcAOzJRCKfUzAlwCLWW7EfmjF1DJl6LPTUGo9WnQpg3vKu5A5wDT7XGBuOUR/B0KS2GrWwH84Jiw5LoHycan7LUFFIV3vTo03e3/ALtV2WBz1CklED+ZlxCrZyXutBPGQMhlTlkZS5UPXcmJuqqvbUzTHNUfYHHzXI0WQMahgPfVEmIuexgfGNT9p6tRpUyaxqKxErqcIPwyYPmJuB+GIxmSjMWNQEbLpIjf+u39cUtHOXQw4y9QiktJILCdrLqmDPUiw/4xDPUFgJAbw9KAGSXMNcabk+QmP5r4szmYmqWuVSJ6EqLR/lyexwG9fTAHpJgyJJOxpnqJF437YUiIqv8Av7nqlZUhXrqpAsEJ0x2IYAiZvz6nHsPeHcOokMahTXqMmpEtESfaZAi1sew2V50K61eg+hJJAXRVDWsh8pk8okT2wZVz4NWpVgCQPNzCgWAPJQBjOZMjxKkTJptdojaR+v8ATDCvI1gCSaIEDaQOXeD+mOpEyWkcX7UqGIIcztZQcXZviQq5WoQCJqKkzNlHiH+mEJyDEnUBTESdQGrlyEtGGWUrU1yyEanSnVYM/oBLAQAJJHWT3xziuDVenGOUZ4ALfcDf+84ehQ1BdCzBLjk9gLDlEjvY2xXxLOmfLl0pAH/qKCzGL2c2Ej+uJpmWFJawmRXZBNxp0Boi8kEzO98WL7R3h2qo5VmJGgnT8eWALC07Yq4nTJ0qJMICYtqG6xeTzJwbQpBHpZhOTDUvMHn/AHxLimVCqXYqoKrpVfUCBJhdlpi31sMTyTGVsAyWW1p/NSt0Gh7KfYGR7EDlj3jhKWoqNZJ0joCAPqLxyHwIGynESlS4BFTyOs+pT1beef8A5xTmcq3iadWoRY9t9twd1jtiqNBrXqnwlQmSxLNAJgeYqL8j5m9zgXh/Dmdy8kAbGImLCPpgvI0PxG4tbvsPp9cPqL6lkbfXA3QxRRleGqoFhO2wPt2t+s4IFG3t0tginTJP74JSisAGx/riGy6F3gkCdrQf8/bHbf8AODwvLv8A574regDuLjBYgqkcvj4/znjrHnHv/nXHDQAMDnt0P9sdCn/j/nAUmVq+IU9U+WPnY9uonqMWVB2+MRFPVBm09/2vhQs8tYU4aqtTTbxNKsrLPMaxoYD+W+1hhrk+HCvbL1g7xq0HymOQknTI9+eFtPMI4CGmxuApZ2aCbEkBpEXMr6jvywLxmskhErE1UazAKpk/zKFKkAXAmSASZjGjoxTdjCvlqlNoZSrDqLj5+ThVlqPh5mhVUwFbsI3E/qJ9sav7N/amnmAuWz48xAVMzsZ5Cp/9u943wN9rPs8+XMMLG4YbH2xHwymzJJxI6K7NYsy3mfSok95j9cS3RSCSCrsIEm4IB/rHYHCTiMg6BtJt7/4MH0MyVqnUYVKZC9BICj+je9+uKcTzyW7CMpSZm0U01sBDXtBH3hJIgiOu8YqmKi0KYDl9IIgkEbKZJk2iG+k4qz+taAFEPpqMVYgXbpqi97+UcsN+BZRzmaNVwQKCHVIvFMEr+30xLwrKUcWyfHyWqUyhJFSu6CLeSkKa6Ym4mTPOfbGo4qPAp0ciAYRfHrkc6h9KT1B0/GjvgX7AZFavg1jJpUS9QavxOWCpPuwDR/LiDVSweo5l6zki/JNOo32mo4EdF7YyeMAl2Zfjn31UKZBpiAZkeaTc/m8wMdjOLmzjP5XUsqwEJs3lHqLfimSbyOWBs5QZSJgLU+8B92Yb8iQCOwK98a+p9m0ogGo2mm1UhQbvVckgKo2CLdi3K2841boPFtGeymUqVUdqZskCTCIukSfM1tUAncknYdLfs3kkqE1awKZZJ1X8z1SBpVeZqRqYsLKCSYtinjC1Avh0ah+7ZitMnSJ3lR6STYwb7xzw7fIGulEgGjRTSkKAoIeHbTI8tR7lrWtyAxyZKxlff+CfiubdqrEooFtOlJXSBA0x+HkOcC95x7FWf4zVqOfDdsvTTyJSplgEUbTcEvzJNyScexVMpLr+impTWQWkVWJDQLMNpPJSLx7nBPiBaxUwsgXO20D3nqMeqHUFP/7AP12wZm4cEVFLKkwVgOkXlfzCd05iYjAYqSk8mIGYNx0ME99jB3AthvwvKaqeapwS6UvFXT6JQgkwdyaeqPY4o49lFQhhGh76rxPSOsnbF/2TzGjN0C7EKSEPlILK4ZJP/dz7dcW9HpTBFqBqABEFSYgkTG/1HLtyx7OVF/hKAJIDPUqW5XCx7kCx/wDOKa6qK1SmYQaioAEBCpgEX6i/WTiOerx4SmDFJe8Fpbba8jCFUT4TUKVILQYECbNEED3vb5wbxamxWVkho0mdvUNO+x1C2M/TN4P159saPIZV9JqVSyrpmOZUmT7A/X2wPs7x91izIZBnI8omTc7AC841WR4etIQo835juf7DA+UJMeUgNcAdOWHuWy5Lw/M7d+WJcjRIF8ILyBJM7R/gxfQy7MbKThpRphAwgX3tf69McoVo5kdgcRZQOtBknniNViDzwXXM88RNMEeqI7TgGwGq/PE2/MMWVKPMSfbHCBFpxxxSo+mKSDf9cWPVG0HEPE7744SuqN74pQkTBIP0xaq6yFXcmBfriD0tMXkNqEjbyEAn6zjmyoonRrOG1BmgCAgGqTzmbbRFxz7HC7h3APHzlcNKqF8RCO9re23+04OVZtiFCqaVenWtYFCo/EpuYHIjkBM3nrik3REo8i7inAMxRcmmfFXtv8rt7RjR5H7UrUH8K5drRBEhTYAoxMwDyIHONowxznGaCaWZ0GoSJIE+2MvxTN+I6tll8IWZwdJV2DAzY7RcxuLnBb5LgrtJWZzioIqkAxe/+fTBFPLK6UnEl6lRUInmvlI7Alge3xjnF5aprOmCd1BAPKb7CL4ZcL4cx8NT6Qq5gGNySQLb6iskdguNLwYNU6OhKlapCj7ugChFMECQbkbCPwiTtc7mS+F1Hf8AiGOkhaehVkGS7KAJ3IgmThrlPswrqWGXrNGymoIPOdMBRO/zhtwDhgcGmEegWdUMkGBOpyIEQAIOM5PAJ2co0Xy+Uo0UJZqq18x7wvhUFtyBdG92Bwp435K7KvopIKYPUoSWP/eGbvONPSz4q1xVEL6vCB6sypSnsNKP/twhzvCvELGiJ8RmVAeciKY6gaQCeXmOISyHqZi/kVcDyiV6fhVncrS8OurDZZE1KZPSNom9sPuJ5gV6wzHmYU5SjTEQCwhbTuoFVyfbA/EsstKnT8IllUQtVdm8MANUvv6WA6ADfFnH8i6UQ9FBTpii9Yi5eTpDDV180dSDFubyVeHRlaStXzGkiSSAJFnk6RboWvPYnDziPFQtA6V1ojKrBWOohSV1gkQys49MRpZQcJOEZFqVF3/GyslJmMRI89Yk8lBCL3ZumCsvmiDQp0lVhpNNmEiIAEKOd/MT7YeccGen9/oRbMKpOqkKjG5NRmSoJAs4VY1D+2OYU56itN9IJn8UkzPeJvEX549jSjKkFcEBYODcKwIPWP3tg3N5+mFYg6jLKVW5m/4d4sPriVTKJRXXTkAm4nrYRhRUYUlJUQahJJIj9cQpXkypN2S+ztUu7U3AIZT5WtDBfL82j2wJxA6QK9NUenqgysNSa3laPS1rMLGMBZniTpVV1/DpPcwZ/rOG/EKvh13q0oKVhFSmbq4YAwR0NiDyInGp6It3nkA+1WUHivVpnUrPBIM3dQ/LsSPdThRXV6jEkQTA6bAAfoBjUVMutBZCsaNaIJ3BBsLCJExPMGcLs3lAHeIAnyxeO19+k88KZpZZwXhi6kdpJY2EWkTNvph3xfMk+GnpvfmT8dJ/bC/hzqsEyIMdpP8ATB7ZgOwJCsB6ZE+++BigwZi5nfSoFo3MC2HVKvMYTZbPo1Sn41FXCwvrZBAJIG5AHwIvjV5Z8i4hi+WYcydSGbjzea3cEYzargvYvqJqFjt2wKKoJIIg/wCfrjQVeGMAGQrUQ7MjBwf7YW5ugymRbqCP3wbOA2IETti0sNJi36nEHc7EwcVvW0i8fGOGrLEkg4hIIjBPD6AGX8eqSBUJ8NRbyj8XcG8dh3xPheW1ZLM5hlE6ylIHoqgmD1LMR204HIpRE9Qj+HrVxcI3hoPzNEn4Ege5PTDTj/DxSTL0Vux0h367GoZ5Wn6YsoZVU4XRsKpWp40AwGbVqYdwD5f9uOfarMVBSVYBqVSJCmYZo8s/MThoE7ar5KOMVVrtlhSWEeqEW0eVTDR2sfocAViKdUUmOpUcn4qsR+/6YYvlDSrZSnq8tClc/mYAgiP5mafrhJn6rBc1W5U6iaeZJWSbdPTgopM5RaR7Eg/BjEM4QBPO+9+8dvb2wRlaV6o/LVcexhW/c/XHM9TlTI2BjlyOFbFsx+dy5aoCJkXci0SesQBMifrth5wTKVAGLABVJJKkHSeU3/TC/ULkIDUBKh2nSOm9ibmwHK+DMioVNHjBjNk0voUttN/MD88sXLKoyjJxdoeZTgiZhVE1izySjBdLmTLATqsPxmNsMv4ijTqkD0LpX07BFhVUc/Kovtv74lk3FFUU1aa1J1OKhIepEnSPwhRPlUdicUcTpCrqFEMVBmWXzpYFgFFqidSD5TEgCcZKXZTjbss4wzljogL67CBcAyzc15STHLfFtDjajyq2tqlMp5R6RJ1QBFtMiPbrhGuYNVaUFguoIUMHy7jVa7C4I2Gr5wzZPDqA0giKuppsJjYAHqPpjpdGbdOkeOeqLViNCldKk76QCGnkDJg79cGav4Wk4ctUzFQklib0qZCrpAmzMB/tBte2K6WYUA1mg6RppKfzficj8UELAMCR74W8XTXUpMz63qMW0hWIOiNVxbUNxNhf3wchJYoZ8Fya1stVp1akq1RY8O2gFwCFYi481wPzHrOCePuwD0lqRTqVfLoPpWkPOxPX0qQbGO+BclUDmuKemn4S+VQQ8kMj7AWloG/LEaWVNRqlGmwPhUA+t7lmDanMbXbV9V5AYLtlcUZqtUNfUSoWnIUITHlvokAFi9iTbcttg/8AhRRFUqRqWklKejPdhtYQGmN/LyGCOK5Q1WWsCVo1QC6sNKo6QKiX/CRBA3IOD+Kqn8PRVSgqVdVc6jCksAieYWgQTuRcdZxdkOLzRRw/J1a6B6TIY8rkrfUAAd73Gk/OPYzuXoZnLTTLlWJ1MGEXIFxIMr0IMHlj2IccjXp8kszmS1Ngp80A9Znb+mL6fC1NF2Z91a5khJ2IAE7wSOeM5wao0knfUDtYgWP7YapxJqbqGbSHTmJSSSL89ovyxo4tYRgo1KjPHJEMyFkfT0b1f6WIie040zcP05TL15JDxRMgAAS2gmb8o/XAvE8gCIUDUh8yA+mTv0IvOHWWyz1aWcyhX0ZdKlCLgtRguP8AUQTbti3LBqvcyWXpDwapqOSVeGBGqCsQwPabfTGb4zQda5VQDqhl03kNcm9omcX5auwyxWSdRUteQYMj9v0wRxDM66JktqpEGFbTKPaRt6Xt21DDyNYsSV+IMkp4asu8kG3S4I/XfDOhxllF1AKwDYNAN/gdcIq+ZZSSNambSxPvMk4Z8NSqyNqRn1avwwTaR51vJNrzhZ2Q+pxmSzGmYpgFgYUwx3UDffnh3w3jOVqgKPK/T0N7Xs364zmVpq2oAkD0NTfcaokAjkSPgjviPFKICKIAgjtH/OD4Jc80bSllVJmk8E/iBNI/JWVb6DBQ4hWpCKo8Wnz8QSR7VELW91x8zXilSkAabMoa+k3XvAMx/nXDnIfbRnASpTJbqvP3BwSTNEa3O1qLJ4gDINwSRB9tiR7gYqpcDatRL1SUpkjSCCrOvM9lO3InccsNPs3lcs0VaoNWpOpRVJ0p0ASymOrAn2xb9seJ1aiHQVB6kwva/wDbGLTpuzZNeSikC0kfiGZ8MECnSQtUIsANkUdJIj2U4u+0lcLlKeXpsFYAKATBLMd/csf1wdwZEy+THgowDnU9VxpNUx6omQnJR0E85Kr7I5dMxnamZfzJlx5ZuPEaQO0gXjuD0xVVgLv3cLRd9saoy2WSimyIqgczH7k3wB9ocu9GllwGipTFPWxvDW1tHO5Nuwx37R1kfMZc1D5PGXV8GQPkwPnEf/8ARqpCuYsDz2+mH6glpL6ldYeLxCgBJRQatxEqq2t0JK4ScSY+FnzyV6YXpJ1yfb0/TGr4hQP8bQay0wh1MLSABCdgTB+MZTimXLNnUUGDQ8RQNvI0Tfs2+FHJ3/A1ylGKmaU/++f6CMB8YzOkE9B7/GGeao6GquSCKjK6xzGgSfab4zycUV20KhqOd+QUdzzPtzti0qjZndyEhrzZ5PLfYH25mYAG+H3A8pUzNRgqlUEEwJJMgwOf12GLOG/ZvVVNQhhTgnSoDsTEEDUQiT1MkXthjxHM1qS+EqDLZe8lyG1TuWbcm8AWURttiHJPCLrsnm80i6KToKlyII1KJIJl48++ymLm5xXnnqVK1MKYCwwJjyjmKaiAsC0i1yOeBGzpIDINS0idLMNIJIi45DeARyBxJ69V6ZFzWqwTpEaEuwBcxFgG0jlE74KQollivjjawgAXliylha5Nvjni6tkdca2CzEFjpgxa24Jtbe+OfZfJsKhcwsQFA80fimbeaFNu+LlzKaW8IEtqOqo4Es8C5AH4p35dMS9kyoVK3mKnU+qY1+QQDYaSZYfphtlm0JUd2tTo1DoTYM40BW7w02x2jSVqyklZ0ATHX25W6Yofh70RVLgL4jqTeQ0EaSG5gkLfse+OZnTsN+zSBDmHEKwQ6QPMJClzP82kAwdrYE4jUdRW/h2Uq4KuTsy7EE7LaDPvgzIK0U7xqaqSW5llKze5BksO30xn61LwYRnZ2UEBBYMJ59xeJg/TDFFvGUNODsCn8KSSXXTSqXMVRBEBvwfgEiTKnpg7iTeNACAxTutmZRpinK3IBA3AFy07CEGVzJRV8NWgEgD06OhGo+3Xlhx4gWmtUOBXJHmCjyKDJjWdIebdgD1kTJZFS+APL/aPM0FFMOSBsDS8TSPy6iOXTHsNHzJbzVHoMTcFqEGD2ANsew2uguXaMFlsmZqVWaAB5R+Y2Aj+XYTjnGXBZbhbAgn5kEAGZB/ycR4jV1owFvDI0jqo/wCfN9cTzOS8a2zgiPafN/fG3KZ58YbKcg6sVBJESiN0kekmbgcp641X2Zbwc5SeFGmoBWH50YaSyk8oMn25xjNVMpGoFglFVgbamIMyoMXLCJwflON0dK0q3iyDCuxVmUHc8iFkDnglktZVk8zlxlsxmMu5AC1TTBiYkkoRG1o7XwNRrgEXLJJVrfhax9iLGP7TjS8ZyVPMOlc6DrprLW1l08luhOkNfr3xkFqFSBEnme4s3x0wRdotStuKF5Jp19L3CtfmGG4I9wAcSo5hhp80TqaASLm0EchG2D8/liSGWSQDFh5gQT8MOnQ/GF+Y4eaYElW1agpHVdIiOW8jqDyxYWW8OzOk6pM3VusGLnuOv8uC84dVnMLsH5A/zAc9rdDiuhkTTVvGUhwzAJsWizav5VN+e1t8dpVAKbMF1NUcJpgnVpnVK9NoP9scCpuwDieXYEAgCAAIG46g7N74f/YbhqsxeVJEwD2j47/BxylTpqop1RoXTqCSWYHfyzYAqbqTN9pxzI1fCqzSVgpbyhgTA6k85E4mWVRpGrRt9B1RBk7AXJ9hirKmkHQZpGbTdFYhladi1MTfsfLzwCM+SoIbQbsCROoiRB2kG9u+NJ9jMqukNVINZwGbrMCI7QDjz/lVnomvnATxniC1kIYssiJIt2wDwbPUKNIZaiJLNJjzM7sLknqQB7ADpjbZvggqIQRpBHMTjF5+lT4dNXwzYQNIBjVYkC0Mep67i+KjNsy8Y0Ks9kWfOZfUr6Eqa2ttpGoSdrtAwd9sqfjKVVSzGIHUyI+O/Lng7gD1s1FRtVNGuqn1kdTyX2HTfGh/9EQberrzH74l+o1grxWzLcZJKaSQXA8+m6gnvzPQAd7YEyGXXwctWrmHSj4bqY+8B9Or4gkbz84q+2fB6gRmpO6sknTMBgOn9Ytgv7GcIZqFN67a2Kg35Tf698Lkqs6uBDxypUzNQU6Hk6uw0gDa07noB/bF32d+zPgN4ZKsTdmBN42Echjc1eBBwwiO42/5xl6VFMvWDDy+J5Tc+q4FupNp9sc/UbVAopM1WRygItykW7b4U8byfiKygAz+a/6Yd8IzyClJeAQDtNtzP8xnryxkuP8AG3qavAUKvNj6Z9+nYXOM4JtlMymVZUd6dVWqKjTqeysD6Ry1XAj2O8QWuRR6xJ1MoO52UACWjqxmL2seQOA8/mmdNFMl6hgMwAtJvbla8fJ3wy4FlzpdWKqiATB1TJuDeLkBj0AjnGPQ+yCPD80ipUk6SimQT6dZAjVzcDc9Sce4LTVVqLTJqGJ1xGkgLy5mJ+nviw5KmRIKjxHFR9YuFVTNjZjrYnl+HBWRzcArRABqTBmSXMm5tA2sIF+eBrBzFGW4eDWBqOVPlQBfzVCIA/0gCTHM8zhiiFEKmQGdhIYsykBYAmw62tfrjtHLmVamGOjzAwYY22MiCNIPmm2IZ4szIUQlRLHfykgc+s9cNZCSGOUzA1qGGq4VWBBgEGAe0qxuJBPLGZ4r95mHgE+F6QNmXfUo5iOUjY88Qz/EVof9IxrqASPNoYC1yQSPN9COmKMo5RAmqGYSrKfSARAHMjWur3juMNEsEZqS1DCoKim2tiALC4Ut1uI5X5Ya8JFUOpep5SDABhSSJFrAnbqe/Supl6SVXYU1aoq6iOQ2LaLQSOoHIgSIwTQyzV6ihz5l9AS6RuJAuOVxPKRaBMjRB1DirsDqqlSDENRSr/8AIkGO2PYp/wDRKwJ+6S5JvWC/pOPYz8UTk+cZDMW9rn2/z9MabJqGZgIDHzapjykDGUUKunSSxuGERH/2t/TDbK8TNIkpe3lnpsR9AD8Y9TPNNdDatOnVr86qQtgfaxso6nA2UywAUlYVSSQfxTzM7KOmK/HTRqJJIAcj5MGOSi1ut8VU+ILVK0zs1o+sE9sDM/czZZeimZy1QHUDQqLUVgSDpI0mIvAbSfnGLrcW1M4qABw0gwQN+nI/3xp/s3lSn/VbUvQHe9vpG2CONUsqzinXASR5ajeUP0huXyRiIumzb08Gcq5UikSWALbAXC81OrlczIxdVyY8NgD56h8wHlk21bbAkCY6DBma4OtEFaVUOnIEgkb8x6l+OuFmRIDgEX9Nzyn9v1E9MXdnTvgn9q2g0qsBy6DU+om6EKygcuRn+bC+pxMrq8Iquo3IsY6AnbmMOeIZbXSqUgPvKZaspAkNAHiBehKhWI56T3xT9neEK6a6hIYEhQPgk35X27YE0lkLSjkSLQYzpUgNB5kHqZO55T1B6Y1WTVVpU6RubsY80Ec4PsO0jvhdxig1MlWloIvBEz6Y5ne4FvKT79pPNHSToS2rudhAjne3L3OB5NIvkuz1USRqkyLFS/LcKd4newuMOM7mRTIKltJCE/gNwDynTf4M7dVuUzFOlopECPyvdiZOw3pkb6dxbY4I4hl6ZYMXNI6RqDKXBgWBcHUpFzJB3tiWjWzTcM49mkpuPvKiMBIqNqYAbWN9h15QcVcY4uuYCq91LqWDbkC8dhI+k4zGWytdVT7sVkEq7KygrBkMJN3Fjty2viXEkK+YqWRmJqCA73mdPmsvQTaTvGBqwSSyfTPs9xWm8dpEggwR7dun74fZritClSPKB1E3Me+/LHyDh+YokBqT1YBHkVQvwWbUBPbHTn1JICEsDu7ltPI+kAKe/OMR+GNmozmfVxq5FY536W3M9sS4JxtKdJEchXUKjrIJQgQRbnvbscZBc6zpqinTpkMNVNRrkmASbkDnJMe+LaudzCqCjBIsGRFWNvygX+tvfD+Gng7yNbxL7QNUdocqqgRYwLdOZmI/ryxk+I5jxCfukENJL1I256BOkg7CDvvi5lqVcsBVqaqtTUyAtqJSnbykwSSSTF7Ly5qsnw4LRNVqmlSLLEGra8X8oAETG4PPbkkUF1/tG6rSTRTYCwDICB8GdXvaT7YnU4mfDEhWUcjSpKt/ZO23t74Vs6sRp+8vdUOiOiC8mxmbRI3wdkKjgM7NSRFWGcIDpvAQCTLcgsj2POvFJaCz2S4sxI+7pqJBhgQwEgSNJEjYfEDfEuJ5xC6E66S3KeGRqIO+pD5dLXIAMwBgwosBtLqW2UhA1TudP4b9bkQBzwmr5DxJZHdFaWYVQrC0DVFotA+IwrsLDMrVqlQAyOIkKZpVDNxuGBjsSOeOUeMU0ZfPqCkgxYLMTImNQ7b9rDAtPhq89A0+WdWrTGwJiF+hjFigPpVm/iCwtpUIaS2v4jMSw9xJI5Ycgep8fpIVmS4EG95J1XBtpEnvjmbzjVnlURFjyqCbH8tjK7bnng7MU/BJKhdK2KiwNrAGd+Zme2A6S1TBqVWZfyIPDW4MgxcwL9f647eTuaLfCIT70BQYgONMkHbSxJgczykAXwH4qmppHmg3CqaSgmLTEuP9owXTyky7QgiFXsBFgPcgAD9ziylllWmbnVqIC2AAAENrvJJm18cJdlaqCqFC0xpE3FwpdVZi5JPpYnlzwFm8zUosyU25kwJBN7+YEG4g73nFmSyrrUk/jpwWmbFSAN73g4Nz+RL5UVFUNUpxTqrtII8r8rRzMEX7DE8hVMU0aRIlVRZ9WoFiTzJM/wBemPYKbhTWDV6SEDZagUfQKwnlM8sexX6nWjF1VFKFIHm9a/lI6HrttbEEAGki8nymIvte+PY9jXg84TwzJ1DUsoNwjAkXDkqP3+gxVlaYStCHZtJU8/nHsewdlUN8rnhTU6xAs0CTEj/g4vWstdUp1V0hmfSykyCNheQAwNzG/LHsexLCGyrMUlyyoV1sGYssELtYiORmbjfFB4srglqCwYhlYqUi9pmR2t749j2COVbNPFKQ8yvG9Xh1CW006q1DFpAGlhB99umLMw4p16lFTA9SCPwtBXtbaDyGPY9gr3GdWmZzOLUZyXNyDpkzAXc/O3t7YZcDzaB1LDV4updfMGAwKrMb3k36Rj2PYs0QHksqTV8Mi5knppHOZ1dLbz1w/rVVdF0XQDnOpTHqknzGBz745j2IkcnkzYzXhkDk2/PVtcgyNxtzjF2XpBxqHkg+ZV/LNyCTvM2xzHsUy1svWqRUgCJNxNiRAn3MgzivPZsrKqSdepgGMwJvPI8h9euPY9jlsXohwloAqMdT1NVjPpFokGxJHsAD1w8o5dcwniEEFCJlpDSjFSFFg1jeBzx3HsS9nLQJwuu7MhLMFRZ0gBfTJB1CWUXNl/rj1bOiujZqm7aqP/UWdPkJIDqQIHXTuCAQcex7HNcj8EclVWqSTuik81LaQ1iV2BjvvsMMRnACAUllQ6KTXRQ2xJHqJt072xzHsNZoiyjPcXDIrb1HbVFwRHlidiARGm4jpyrr8QaArCZ85I5LuvO95ke3vj2PY45AmWruCzgAhnJMEiDtcE3AJ2FueGXCcoWqUUOkj0iBpDXG9yRciI749j2CTFHK1Y6nBh1G++kgxEA35ixnbFQrtoUNBiBFxEH357W/THsewWLRFszpTTa/Pn1H079cEUc8wLFAA267z7kzz7dcex7CxD8pxNifO8yFUiD5TqU+xPL5wLkUgVVI8pLhgTIeDrE8x5kNscx7EkoGp5gxZjHIbR/hk/OOY9j2KLP/2Q=="/>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7" name="Rectangle 26"/>
          <p:cNvSpPr/>
          <p:nvPr/>
        </p:nvSpPr>
        <p:spPr>
          <a:xfrm>
            <a:off x="11575340" y="6403993"/>
            <a:ext cx="442750" cy="369332"/>
          </a:xfrm>
          <a:prstGeom prst="rect">
            <a:avLst/>
          </a:prstGeom>
        </p:spPr>
        <p:txBody>
          <a:bodyPr wrap="none">
            <a:spAutoFit/>
          </a:bodyPr>
          <a:lstStyle/>
          <a:p>
            <a:r>
              <a:rPr lang="en-US" dirty="0">
                <a:solidFill>
                  <a:schemeClr val="bg1"/>
                </a:solidFill>
                <a:latin typeface="Calibri" panose="020F0502020204030204" pitchFamily="34" charset="0"/>
              </a:rPr>
              <a:t>(4)</a:t>
            </a:r>
            <a:endParaRPr lang="en-US" dirty="0"/>
          </a:p>
        </p:txBody>
      </p:sp>
      <p:sp>
        <p:nvSpPr>
          <p:cNvPr id="9" name="AutoShape 2" descr="Image result for jehoiachin"/>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5" name="Rectangle 14"/>
          <p:cNvSpPr/>
          <p:nvPr/>
        </p:nvSpPr>
        <p:spPr>
          <a:xfrm>
            <a:off x="1898750" y="3818670"/>
            <a:ext cx="9150251" cy="2585323"/>
          </a:xfrm>
          <a:prstGeom prst="rect">
            <a:avLst/>
          </a:prstGeom>
        </p:spPr>
        <p:txBody>
          <a:bodyPr wrap="square">
            <a:spAutoFit/>
          </a:bodyPr>
          <a:lstStyle/>
          <a:p>
            <a:pPr fontAlgn="base"/>
            <a:r>
              <a:rPr lang="en-US" dirty="0">
                <a:solidFill>
                  <a:schemeClr val="bg1"/>
                </a:solidFill>
                <a:latin typeface="Calibri" panose="020F0502020204030204" pitchFamily="34" charset="0"/>
              </a:rPr>
              <a:t>Recounted at Jeremiah’s trial, shows the wickedness of King </a:t>
            </a:r>
            <a:r>
              <a:rPr lang="en-US" dirty="0" err="1">
                <a:solidFill>
                  <a:schemeClr val="bg1"/>
                </a:solidFill>
                <a:latin typeface="Calibri" panose="020F0502020204030204" pitchFamily="34" charset="0"/>
              </a:rPr>
              <a:t>Jehoiakim</a:t>
            </a:r>
            <a:r>
              <a:rPr lang="en-US" dirty="0">
                <a:solidFill>
                  <a:schemeClr val="bg1"/>
                </a:solidFill>
                <a:latin typeface="Calibri" panose="020F0502020204030204" pitchFamily="34" charset="0"/>
              </a:rPr>
              <a:t>. </a:t>
            </a:r>
          </a:p>
          <a:p>
            <a:pPr fontAlgn="base"/>
            <a:endParaRPr lang="en-US" dirty="0">
              <a:solidFill>
                <a:schemeClr val="bg1"/>
              </a:solidFill>
              <a:latin typeface="Calibri" panose="020F0502020204030204" pitchFamily="34" charset="0"/>
            </a:endParaRPr>
          </a:p>
          <a:p>
            <a:pPr fontAlgn="base"/>
            <a:r>
              <a:rPr lang="en-US" dirty="0">
                <a:solidFill>
                  <a:schemeClr val="bg1"/>
                </a:solidFill>
                <a:latin typeface="Calibri" panose="020F0502020204030204" pitchFamily="34" charset="0"/>
              </a:rPr>
              <a:t>When Urijah heard of the king’s intent to kill him, he fled into Egypt. But, evidently, Egypt offered him no asylum, for he was extradited and slain by </a:t>
            </a:r>
            <a:r>
              <a:rPr lang="en-US" dirty="0" err="1">
                <a:solidFill>
                  <a:schemeClr val="bg1"/>
                </a:solidFill>
                <a:latin typeface="Calibri" panose="020F0502020204030204" pitchFamily="34" charset="0"/>
              </a:rPr>
              <a:t>Jehoiakim</a:t>
            </a:r>
            <a:r>
              <a:rPr lang="en-US" dirty="0">
                <a:solidFill>
                  <a:schemeClr val="bg1"/>
                </a:solidFill>
                <a:latin typeface="Calibri" panose="020F0502020204030204" pitchFamily="34" charset="0"/>
              </a:rPr>
              <a:t> himself. That this is the only account there is of Urijah and his ministry suggests that there were probably many prophets of whom we know nothing.</a:t>
            </a:r>
          </a:p>
          <a:p>
            <a:pPr fontAlgn="base"/>
            <a:endParaRPr lang="en-US" dirty="0">
              <a:solidFill>
                <a:schemeClr val="bg1"/>
              </a:solidFill>
              <a:latin typeface="Calibri" panose="020F0502020204030204" pitchFamily="34" charset="0"/>
            </a:endParaRPr>
          </a:p>
          <a:p>
            <a:pPr fontAlgn="base"/>
            <a:r>
              <a:rPr lang="en-US" dirty="0">
                <a:solidFill>
                  <a:schemeClr val="bg1"/>
                </a:solidFill>
                <a:latin typeface="Calibri" panose="020F0502020204030204" pitchFamily="34" charset="0"/>
              </a:rPr>
              <a:t>Verse 24 implies that Jeremiah, although acquitted, would likely have suffered Urijah’s fate at the hands of the populace had it not been for </a:t>
            </a:r>
            <a:r>
              <a:rPr lang="en-US" dirty="0" err="1">
                <a:solidFill>
                  <a:schemeClr val="bg1"/>
                </a:solidFill>
                <a:latin typeface="Calibri" panose="020F0502020204030204" pitchFamily="34" charset="0"/>
              </a:rPr>
              <a:t>Ahikam</a:t>
            </a:r>
            <a:r>
              <a:rPr lang="en-US" dirty="0">
                <a:solidFill>
                  <a:schemeClr val="bg1"/>
                </a:solidFill>
                <a:latin typeface="Calibri" panose="020F0502020204030204" pitchFamily="34" charset="0"/>
              </a:rPr>
              <a:t>, who protected him.</a:t>
            </a:r>
            <a:endParaRPr lang="en-US" b="0" i="0" dirty="0">
              <a:solidFill>
                <a:schemeClr val="bg1"/>
              </a:solidFill>
              <a:effectLst/>
              <a:latin typeface="Calibri" panose="020F0502020204030204" pitchFamily="34" charset="0"/>
            </a:endParaRPr>
          </a:p>
        </p:txBody>
      </p:sp>
      <p:pic>
        <p:nvPicPr>
          <p:cNvPr id="10242" name="Picture 2" descr="http://wol.jw.org/en/wol/mp/r1/lp-e/jr/2010/7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46716" y="797036"/>
            <a:ext cx="4603040" cy="28155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102516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5">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688"/>
            <a:ext cx="12192000" cy="6855312"/>
          </a:xfrm>
          <a:prstGeom prst="rect">
            <a:avLst/>
          </a:prstGeom>
        </p:spPr>
      </p:pic>
      <p:sp>
        <p:nvSpPr>
          <p:cNvPr id="6" name="TextBox 5"/>
          <p:cNvSpPr txBox="1"/>
          <p:nvPr/>
        </p:nvSpPr>
        <p:spPr>
          <a:xfrm>
            <a:off x="0" y="89150"/>
            <a:ext cx="12192000" cy="707886"/>
          </a:xfrm>
          <a:prstGeom prst="rect">
            <a:avLst/>
          </a:prstGeom>
          <a:noFill/>
        </p:spPr>
        <p:txBody>
          <a:bodyPr wrap="square" rtlCol="0">
            <a:spAutoFit/>
          </a:bodyPr>
          <a:lstStyle/>
          <a:p>
            <a:pPr algn="ctr"/>
            <a:r>
              <a:rPr lang="en-US" sz="4000" dirty="0">
                <a:solidFill>
                  <a:schemeClr val="bg1"/>
                </a:solidFill>
              </a:rPr>
              <a:t>Make a Yoke</a:t>
            </a:r>
          </a:p>
        </p:txBody>
      </p:sp>
      <p:sp>
        <p:nvSpPr>
          <p:cNvPr id="7" name="TextBox 6"/>
          <p:cNvSpPr txBox="1"/>
          <p:nvPr/>
        </p:nvSpPr>
        <p:spPr>
          <a:xfrm>
            <a:off x="94306" y="6485977"/>
            <a:ext cx="6023465" cy="369332"/>
          </a:xfrm>
          <a:prstGeom prst="rect">
            <a:avLst/>
          </a:prstGeom>
          <a:noFill/>
        </p:spPr>
        <p:txBody>
          <a:bodyPr wrap="square" rtlCol="0">
            <a:spAutoFit/>
          </a:bodyPr>
          <a:lstStyle/>
          <a:p>
            <a:r>
              <a:rPr lang="en-US" dirty="0">
                <a:solidFill>
                  <a:schemeClr val="bg1"/>
                </a:solidFill>
              </a:rPr>
              <a:t>Jeremiah 27:2</a:t>
            </a:r>
          </a:p>
        </p:txBody>
      </p:sp>
      <p:sp>
        <p:nvSpPr>
          <p:cNvPr id="3" name="AutoShape 4" descr="data:image/jpeg;base64,/9j/4AAQSkZJRgABAQAAAQABAAD/2wCEAAkGBxQTEhUUExQWFhUXGR4ZGRgYGR8YHRoiHSEdHxsgIRsfHCggHBonICAcIjEhJSkrLi4uGx8zODMsNygtLisBCgoKDg0OGxAQGywkICYsLCwsNCwsLCwsLCw0LDQsLCwsLCwsLCwsLC8sLCwsLCwsLCwsLCwsLCwsLCwsLCwsLP/AABEIALcBFAMBIgACEQEDEQH/xAAbAAACAwEBAQAAAAAAAAAAAAAEBQIDBgEAB//EAD8QAAIBAgQEBQEGBQMDBAMBAAECEQMhAAQSMQVBUWETIjJxgZEGI0JSocEUYrHR8HKC4TOS8RVTotIkY7IH/8QAGAEBAQEBAQAAAAAAAAAAAAAAAQIDAAT/xAApEQACAgICAQMCBwEAAAAAAAAAAQIRITFBURIDImFx8BMygZGhweGx/9oADAMBAAIRAxEAPwDC028UAtHlTUCBcXO3a2AKuRapU8SndWEMWtMj1fP9QeuGDfdsFFKVIMwSzTNrDlPLByMVjUNJO0ggH26HtjL6HjcnHQs4flXVStRAdLAqQdoFtuVrjp3GKKeaWhCb1AQX6dx7wScaNX6j6bYS/aXKkxVWDpHnIHL8J+NvaMCyzoz8nTFOZywDPTWSpGtDuOq/EagfY4qSiPCQSQWdzfsIx1WEUySfKzKesG9h8nBqeZAQJgMSxm9ws9J2+mLNnhFGXeKjVfTyS8wTeR7AfUjEuFVdL1CRKkMCO22w57W7YGCgWG/O/NrkAe0Ysp1NLPeTaD15nnuCR+uOeTg+jmNJCTzEHlOkBTHJY3PfAJy7U1XyEgEqZmLgSCeTftHTHaZFwTpsVk3tJAI67n6DBOZqK6KQ2p1mT6S+kACZ5i3xfBoVg4o002prIJYWEgsJ73i/zfBtKmjZJlkhvFE+WI0hjEjuV+mFGVeXpqRAjUecG7zfYRv83wbDECnYga2OnuZnofSPjA0OnQf9oiWUE3+7B6zpZfrM/EnFGfZjlxc6yskRHqCn5kRYdMGZuolSig5mmEYk7a7T1sU+pxBnWrUrKGtA0EjlIWJ2Fo+QfiUVPs5wev8Aw2SaoxbVmiaSRutNPW3WCZEdrYqyWcqAmmSGQK3lIlWmmSDG8TAtG8Y5m6viU6jDajoSkm0qQwg3iOZI3k47wzKuGplmUuA0wwJhgxUW3USTI5kAbYp1sHoZfx7U0LiQ1RiwFypAtcGYMAtYi8DAOaYmprEtJggubE3hpmxGx6H3wRnF06GbxSkCEAhZ6l4MmT6TjuaopT9QC+X70yXGwhF2ZmQRJsNRImxxCJ8XVlT5oUkZWYGgxDAGWKrI0sBzMkSOh3E49DK65ejT+7aHZwQNQsSWciyzeAQLgXtPeJhWoUqquCNRpsIgraLjaZiBtbEaJ1UxTuNVOCP5qJUGerR1n0/OHgbaO8PzHg02QOfO7DUDYnSNBINwJMnrPbEFzDu9V4A8CkdPlAKkiBIFp1NIP9sLDL+IwEXF9rkMFnv0ONHkcwHyrsKfnrtSpVG6FCfwxzlSb98DpGsQSggWjSQDTripMjYkKPgwY7DAOYhcui3lWAf3YBhHTYYYZ5g2swVVYTswGnQL9heP5LXJwBkMsaxelA1NUpvJ6SwYkDZVA+gvjkjBvNjJ/uKCNaWYRzMsx+ulAD74AzMqqq0Dwg0NFr6oPuPLPfBH2hzoWkGDDUDpUAwVm+o+48sWsTgAKKrIWaz0WVp2BQAGehsMcuzoKhhVzBSghA0tWzAqey0U8vxrdz/tGLeIoxr0yNqNODyBLbC/eT8HFeVYVBSSDFNVX6t5vqNQ/wBoxziDE5iNwrFie51MB3Av9B1wkyef3GdNtVHMSdNgoc3GiUqAn/T5wOthjPcRDVydAmmqhBcze4gbdWP68gNB9nzqoVaNTSWKDUpH5msJmAQuonoB2wIKQ0yJNNSqKmwdiRJci7LFzEDygdccmMHVi7i2WDMVEayAAP8ASF3/AFuYtg7gtM00ZQQzw5W0gFFJEqRuCLbfJMDmbqKlSoSt9RJN5aDpCgmwEC8Xv1xTkuJvqVtPmMnQBFiYULa4K47NDtAlAhMv4mrVUqMCd5mKk+7SRi0OUFKnHnDhY9WgkADVaNW03tJxVm881BUpKBqQAkkeklZgHrJN/wB8L8jpdwskqx3NjLW//oAfOKUbyO1ZTm6bMRpaAAF3ImNyepPXHseoVGCgQZ578rY7irY+TNHxqrUp1SEkTJMCSRIiOgMx1nAopLSpsKxZ6jEM6q0+GJsSTbVyj298aNKjHMsdPkAi+zTpiO1rnGSz5IzNQaw0khyIiCORFreW3YYiDvBgsqhrl80VgMZUzpcbGOvQ9sHZn0N7GeYI529rYSU8xblpcNq7xAn32Pt7YJ4XxRCxQyCDfVt/3bY5olwaeBTnaS06YO6HSyMBYqZsb2PIze2J1jNFQhNhJHOCxJt2MT7TgvQtVWoi0KtROhgjUPmTHSB1wvyNVldRBkAmIvY3Efp84rZtYB4slSO5MdSD/TBmYqGWGwhT1j+20QML8uJ1Da8jtM/sf0wwDKUlgZMTyMeaP0nFMpqmFVSf4cRvGk29o9sJ8qxJAmOcj2ufa1+sYdJUbwXv6QD0uAD9TeMLMgF1EIDDki+6r1+v104mOEzo6YcaaMzsoI1ALAAGmwBEdoPwcDJWKxFrEW5yII+cWZWkFXUAVbzAkNqFhDfG87++I5jLNICqWBUiVEieX7YSbXkH0Y8PUvmYDTtcSR9Jk/qBvinLZvQ4G9wCNpLRO4senxifDaZUPIOmAfMdOq5E7yLHF9PLjUNZupBBMLIEW80SZ2MYHgpyAqtceG0qbPpAP4okgn5Ow5AYZcKSaiO4Oo8rmIUyZFheADzk45XIUnQg1A+YE+I0j0xNtUG3sd8V0sy7VCCSTpaFmBYG8mwAJiewxIN+QZls3UpO1WGBMyjsKasZlZnkp83wOpxfWppo8Z4KaWuZZ3JPX0BR+cWv1iFNLSFBVVLXkbJ2ZiTaLW/FyGJU89NSdbM5Gkm4W0kwNo5dLRE3xNHO2XmoxOh1hDqVrBQJClYmJIO3ud8dytIAjxLlXAblGsBGPKxImf5sWZqiKihlBbmaYN5ELYkiBaYM7nfFj5Rd6jCW8hCmYIuATyMD9DhJk7A+HU6QDqBUYhgrAlR6S17DYHVfDDK1VpowVT6lUeYkEjWJj4Im036YX0M2hzFJYC065W9pJJC+YxyMYtTMEoCyqy62NwQy+SQZWIhiwvO53wTXZS/oszXECpYlaZWAEnzHS2wJLEbkiLbYYcFlDVqMiEQSCqhPKAQ0kXPmjncC2+EmbBNSADBF7DlM8o6EfPfGm4WywqAO3ijwgCPxFWqObW56bdMdLCGUMWZPOZ6oyMQwHmkQBMeaRty+tjgngzCojmfSrG/5St+W0jC2rTZKRIkzVBXqLElT0mbdQQeeGHDsmVoPUiBU8iDcwGUvbmQx0Rvvi2sEvCwX5Cg1El2IRkLAH1KStiI6RJ7Fbb4W0MwdTECFidTfiJ6/AmB0ww4xSAIVpLnWInVJHq7ElrHcSDyxVRoEaEswWCTy1QdZM7gCAPnrg+obyMvs/kdVHMBwQ1SmGv01RfnMNcjr3xFyP4ijSJhNSaYHrZnGpzz25cgo7YLq19OXzTAhfKgJjUSpfed7mwHv1x0ZdsxmMpWUeQUw7naHFgB1mVt2PTEvlhF8sS5ml4tZ9IYtJCiTpJMwADuYM2nbnjuW0JUZCddQjSzg2TT+FTz2gkd72xzP5xxqp5YMa1UkM0XCxdU/Ksbvzk7DfnC8rToU65c+JUp0tUA+RDZVEiNR1EbW3vi6wUnhHM9kfELEsACdzALAQIB2MRAmMBimqu1NVYNTcTqAJg7Hex2N8V8XrOy6T6zpaqAAI1elAAI7kDt0w1yc1GoqwIdKdOakTqH5X/mEgg89jaDjtIpKo2zleg7MXRvI8MsBfxAE773nHsOcnxWkF+9gT6ZXSSosCRaCSCdhj2IbfQeaWKAc/qZGKtpLwZI3HbkBjHFCpCixA2+n16fGNhXRgoXtEG2M/ncsyl6jbkwqzcDmf3xcEzP05HVreQJpk6jB6iDPwSSLdsez2TqU1UwwQm4FyeQ1Rt2H74L4dVVadMetwGAkWFi1/ptinhGp8zSZ6h+8ZQ17nUQoWxEgTPaDijRPPwQ1mk41zHhwSPkSD7/0xynUZKoYGDpZZ26zc8zf3xbxTLy7jdqVUqe41ET2JiSOxwHmgZK2MEgAi1jHvN/074KHTBnqwSQvrgkW3vP63xYaRNPYk6omecbz87d8QoUgzjWhAgGNyQRaJ6n9MMs1VKglNMKT1v6ZIERfl0AHTFHN5pExTKq2ssA4jTYRZR82B/TFPENFNKY02qAkENCiCQQbAlhuRtcYoU6mQTJLDvMxvz5G2GVWhrA8slNQZBBBFyCZmDzt3HKcBFJbBFqvPkKqYEkWuYNydhMD4745XrEUx5rzBN562jn33+uCMxTVaQ1QBfUEGo76tzZOe5OI0GDED/pjWBeLBgwmfcTOOs7ooyiMqOXlVjaxffe+w+l+uKChGx9UMrNzPKf1xdXoMlR0qj8QFiAO8H2vjlRpF5OmDblaSP8ATECOUd5xyZQwy2eDagx0wZD/AJSZKqwALFBvzIA57YrymXelqVzA0z6tYYHmsbg8zheEJ0sAVM+YXWbDY2j9vbB2Tr1CfDYAwbyLLtE8gZmetsDRzVIty1TWkkQAdUmCBP4bzJ2Fh+I9ME0coaa63J0i/UtzMyPiAOuLWzaoQDolAAhMlF3ghbTBO0xNxhe6639evdSZ8u0zcAqZ5fEYmgdv6BOZzdRwFSUI1kqkSQl4m0nSdVieeK+E50OwpkDV6tYEeJHpJiCHm3yfkbO/d0VemA7UyFLkREWmAbx6PNewtfHKVcu9LSfumnSiiBTa+pRESeYJvthpUX4pxwMuJZXzI49VMqRMAPLCI6OCAD7i9xi+uT49WmBCASZ2io5ZZM2EECeUdsMqNHUPDc2IBnrJlWB/w/TCqrUIRgCwqFlUsD+JUP8A8ha/84xPwZp4BaVSTpLEECIgeqxMzcyCRaeffGhWu1HMZWdqMVYBksarAKCOsMLHaLYUZnIq4p1UkHVSNRB0qeUP7WFhzntDHiLeLqrrDOGpr5rADyuvyZ0/7RgezRJiLjFBvErUm/DmGibAKQSBPQcvphnnaeiihDQKSIF6s5bUSeQ/E/sF6jFmcEvVJW4hjaSXEj5Oqw6D2xSHDCmpGpRqLoXnzX1HV+QHSOpFvZvBE6AK7z5mY6lQIC1luAd+1o7x0xXQVpCm3mGqdzGyC8BdyTzEfPc+zMdLEKATbYTuzeyiI7+2JtKp7ofVy1+WSORgYpaJdhmSrU6lLM+o+KiKGMkTrBNlEIANt5992vBK/wB/SIMUk1MVjlpK045evTI3wl4PlylDMKJ8wRlgb6XEqOkyFnfnG2L8tTcI1UgLYIQTf8x8uwIjeb2xLwxl8feAFq+urUSn5aakkmfNUBsstvpvOkQOszjuTqrTp1mUq7NpXQNgQS0SbGPKTG0bm8T/AIPUjwulSQSDYmYCgkXLc9ItbpfAvEH85FNbszxYSDIX23Bueow7OS4K8ul21jXrYELq03O7E+p7zbtvGGnD6bNWXzBUQQQZABiVQCOsDf8ADfAPBFCuzSDoRizm21onkJPuQvxi/wCzpdqwOk+GNbQTdmIBLaebEwL9QML5LtLLGHEOHpVclrlfKCX07dvefmcewNxSh41QncL5LmPTvF7iZvecexJkpNc/x/oLm0fQzs7GAeZvhHnkZGKtIOkGJuAevxBjuBjU1suWXRr06+ZjeYAv/TnhaOAl6zBySRGp5JLHnvJHyTyxUZVsYOK2K+EKSREeVgYJO7HSP0Iwwy7hc3l6YI+7qrqYHdpBJn8oEAexwZmPDoKQigFgEBJuQIDP7cgOeBvs/QXxMvU1SqM2swb6dT9LGCRfeBhvk2Wckc7mAK2ZMSrP5R/qLN/UEfOF+fJNSpFwQKkc4IE/OLcxXGmGnUx8RjPo1klPkLeP5sWZxYWmZ2SCRewJ/ry+cIN5GFPLkU5PqFNmsNoHXsSAPnFPDcsPAlmC31BjsF8piD8meuPUcwFZmLSKukGPwgG/tJHzi6hVGhcy4BVWPh0yTpZ9UID1C6dTdRE+rATFNrH6snWikzIqnXpFRRHmINyBzUT02tjvD6jrmaYq6RTZlUhYjzRMxN7yQT164GrZp1LMWl9WpwRuHB1FjzaZM9TyxElNaMROx3IBEgxEXEC9xA98AKKR7iLA6hop+UGF0C5JAG1r3Y+8YEo6SKoCgRpZR+EgXM8p/wCemGXEaGiq1Nio1a1ImDctpK9li07gHriNLKaCAulxMkg7RyK7gbiL35468HPCaCspS/isu1M3r09QjnCMAFM213gHoe2AHy5sQ1tZVQBvpgGTIgXubm+2LclWDs5BAaGIgTp8wJJ+pPYgYukV016IrCQRP/UU/iUiYeJkEX5c8F0LVFeUyCFgZDKE2m0bmTvMQR/UYpzjvAkXEyNttrdSNN7m3tgjhmWphncE2pkspiFLQACwtHpB7jAOZpOpBuqC87iSTNxI3nnzwrYtIsp0hGt/MynVp2BtAHv07nCvP1i2kWVQsKFEASx5e3Ob274ZrOioCJFmiJgr5iLdp+JxzP5bQgIKMpp6tUG7SetgYtAnblGKKUTiVvulzCl9IqKlbTuLEA9IaAY6g4JqcOIIrUani03YMrM0lagOoap3PK9zPthf9n8yYdCZpVAEqKT6FOolr2AUgGf3w3yHEMtlHdNJOq1RFl1YAT+MKCLyrC1+YOB4OUXwHs8ouryAh6ZPJTJKXsQBBHaO+K+JU5ZahYqNZDqPTq3JJkaZ0jkZ+MHZikTRLow0swZWO/mAKqw66jIPY8jZfSrKwqK0hHQgcypE+GY7ECR0xk3yQsOuyPC8wzs8gKXohFvYFXGnfl6h0IxLMkTXXYM5ZRF5QKAIO1zqHtIwNwitJVCsgR5QJ1AsdQ99LGO+GA4e7opqsq1NJuSAVAZkBgAktpCmf5ow1kryrZzi+rU6qp1iHImQWaWUTzsZ9l74rzdZZFJbui+epy1FQYE7ALBn36YM4nXQVomo7MVssKt0QyWMmNBmw5xbFGeZpBy6p94SDpHn1i7AsZIWBqkD0jtgS4M/hC1OFvVHiMAlKLNUOmYsAAYmQBfuTF7FVRSZzqLVTEqqgogjyiWjUxkwABvMY8cslarRmp4kEl6puzBSDIuYmDpEzDCYNsWVs74YquiqXgEhTOmxFOmvMgAyWG8ttiymWPlzRp1mNgTSiktmADgXJNi0x/c4szglFpuv4S7gdXuF+EFMf7jhfwXKioXRpAqlCwaBCoAahPaFnlgivmwTVqsdIJ8QsBqAuoSRaYAFucDEvZm1mixc6tTN6T/06QUKQPSQAsxs0xJ7AQcLqnC4SrVBiIpByYEv56hURJeJjoD7YacA4Mazt4AOnRckczpuSTyUtgLi2cp1C4pEqgCquo2lSod+cs0TIgbdLqeTTbBHMUa7IAdTpTUAXAUF29wYU9sW/Z4MlOrUqHzadCDmOZg+8fQ469FVy9DXshaoY3ZmMgxuRpt9fbE2zn3CM4gswOkyBBMC3IQAI6Sd8L0RJ3hdi7M8TanoVAhGmTMbkmfjHMW5GqSshtMkkxABM3InHcNhcVhnM8NehnsqklhyFrfthq2bU0fVNWQNrleRJ68vgYW8VQpTdLKAEBJ6Nz+mPcVy58LLZcatRQ1WUCT5z93Pson/AHY5KzlG6FfGzLIQwMdIaOu3Pti/7MVQmqow1FZZV2DGNK+8apjtjh+z9UAnQzW9Mqu1xz/84t4ajacw9QH7qlCgrpGpzo/QM36YptUbwrSYFlKUlqjd57kTEb9vYTiGaqAqgB9JIv8A197+1zip6wUkrBAttIbrI5n9bdsX5tV/h6bKApZiNIkxYEmd9yLciIwi8k6VAsUCw2sEi9lN5LHkALk9AcG8SYOKWjV4aKUVQNwTPiRsNRE/ScVZKm+kNp9cgLeG1C94sGjqN7c4HfMMXE7fiEwTJ5fhkQO1sHIIYZEsztpBYOLnTZSFgXnaQB8nBbZSmzJo8zgEaBBFxJBYjYENBAtYcsJ1qlWAAkq2sHssNPWYHL9cTp5yKpdTpkmAscwJufjBQNcjHj1b/wDIrEBQAwsBBOsKTLXjflG2K6aCmrCYYQzNfmwCi3vP/g4uolWfXUgqEWo5IvqHkVY2mVCzbCvNZwlnZTLMwYdCJ2AiTG89B3wJYSCk3oa5apFJnddZZtCqRJggklWF4gc5ja+2K62TQqQjik8SBVAEt0FYQs7dNh8B5XPtpBZiSDA5QoBUAGN7kfJ578yNNlkhSWIGm0wYIJ80SINl2m/LDRp49B5zDCVqALUeJDAguFuCYPUm4sYBGOLQCAhWOXb0qHcAPPRtmUjmQR+uB8plqgUoDqQj0vDKPg7D2jBlKm6jQWlPykB172af1k98T41ojwlwdpK1Ko2pLtINoDBgL7RIveIIYjlgTilRTrpCRDRp9UAEC2xuL7WuL83Ao+Tw5YoSDpJ8o6QDdfYEbYrrZBDcr5vcmY25wThT7NVBiOllxSVUIjXepNyBr0oTyA1X2jbti7JZ0wKOYpCsJ0kemookgNTb8LBrQZUiARGzCpw1WRlJYhgAdRmI0xB3ER33OAhkXSuahhtURfbqYO+3XmcOwcWh/kMuJNJT41MLTZDMBjSdlk/lYWBHUc8JKlQiqCQIJuORE2O3ZgR2GCsjWalQZfDbVLRpEwrw0W3AZY6+Y4XrWLU0VlYMAA0qdj8bAgfr1xFPJlOOqQyr5ys7GHGhIIRVCqQ/lRhHcjnsD0x3hFAlM1TUFnFJQATBtVpM5mOkWPIHvgHIZlir01BOgqYG7IDt8eYgd8MuClGreEh81dKq1DOrVqpuVAH5QUG41EmemB4RyWVgsyVSKhEzcByREEUwU76YC2G5AwKDMKqaUKwzO3mcX8rAbSZYgD0iLy0xTUa1b1ADSoXuyLPsfNimkQC0sSQxcgQQSwhVt+VZBHYxhD8rYRnK9NZ0uQWAUAIS2kW2EBS256SAMLDmtJC0wSymSZliQL3sFA2ntbBNOnoYVHGozrKKdTC9gYsCJFuRN4jCirkGVm11NVJzLPtIFzq/K+wK8v1wxSZyjyzTZbNCnk8xXcAOzJRCKfUzAlwCLWW7EfmjF1DJl6LPTUGo9WnQpg3vKu5A5wDT7XGBuOUR/B0KS2GrWwH84Jiw5LoHycan7LUFFIV3vTo03e3/ALtV2WBz1CklED+ZlxCrZyXutBPGQMhlTlkZS5UPXcmJuqqvbUzTHNUfYHHzXI0WQMahgPfVEmIuexgfGNT9p6tRpUyaxqKxErqcIPwyYPmJuB+GIxmSjMWNQEbLpIjf+u39cUtHOXQw4y9QiktJILCdrLqmDPUiw/4xDPUFgJAbw9KAGSXMNcabk+QmP5r4szmYmqWuVSJ6EqLR/lyexwG9fTAHpJgyJJOxpnqJF437YUiIqv8Av7nqlZUhXrqpAsEJ0x2IYAiZvz6nHsPeHcOokMahTXqMmpEtESfaZAi1sew2V50K61eg+hJJAXRVDWsh8pk8okT2wZVz4NWpVgCQPNzCgWAPJQBjOZMjxKkTJptdojaR+v8ATDCvI1gCSaIEDaQOXeD+mOpEyWkcX7UqGIIcztZQcXZviQq5WoQCJqKkzNlHiH+mEJyDEnUBTESdQGrlyEtGGWUrU1yyEanSnVYM/oBLAQAJJHWT3xziuDVenGOUZ4ALfcDf+84ehQ1BdCzBLjk9gLDlEjvY2xXxLOmfLl0pAH/qKCzGL2c2Ej+uJpmWFJawmRXZBNxp0Boi8kEzO98WL7R3h2qo5VmJGgnT8eWALC07Yq4nTJ0qJMICYtqG6xeTzJwbQpBHpZhOTDUvMHn/AHxLimVCqXYqoKrpVfUCBJhdlpi31sMTyTGVsAyWW1p/NSt0Gh7KfYGR7EDlj3jhKWoqNZJ0joCAPqLxyHwIGynESlS4BFTyOs+pT1beef8A5xTmcq3iadWoRY9t9twd1jtiqNBrXqnwlQmSxLNAJgeYqL8j5m9zgXh/Dmdy8kAbGImLCPpgvI0PxG4tbvsPp9cPqL6lkbfXA3QxRRleGqoFhO2wPt2t+s4IFG3t0tginTJP74JSisAGx/riGy6F3gkCdrQf8/bHbf8AODwvLv8A574regDuLjBYgqkcvj4/znjrHnHv/nXHDQAMDnt0P9sdCn/j/nAUmVq+IU9U+WPnY9uonqMWVB2+MRFPVBm09/2vhQs8tYU4aqtTTbxNKsrLPMaxoYD+W+1hhrk+HCvbL1g7xq0HymOQknTI9+eFtPMI4CGmxuApZ2aCbEkBpEXMr6jvywLxmskhErE1UazAKpk/zKFKkAXAmSASZjGjoxTdjCvlqlNoZSrDqLj5+ThVlqPh5mhVUwFbsI3E/qJ9sav7N/amnmAuWz48xAVMzsZ5Cp/9u943wN9rPs8+XMMLG4YbH2xHwymzJJxI6K7NYsy3mfSok95j9cS3RSCSCrsIEm4IB/rHYHCTiMg6BtJt7/4MH0MyVqnUYVKZC9BICj+je9+uKcTzyW7CMpSZm0U01sBDXtBH3hJIgiOu8YqmKi0KYDl9IIgkEbKZJk2iG+k4qz+taAFEPpqMVYgXbpqi97+UcsN+BZRzmaNVwQKCHVIvFMEr+30xLwrKUcWyfHyWqUyhJFSu6CLeSkKa6Ym4mTPOfbGo4qPAp0ciAYRfHrkc6h9KT1B0/GjvgX7AZFavg1jJpUS9QavxOWCpPuwDR/LiDVSweo5l6zki/JNOo32mo4EdF7YyeMAl2Zfjn31UKZBpiAZkeaTc/m8wMdjOLmzjP5XUsqwEJs3lHqLfimSbyOWBs5QZSJgLU+8B92Yb8iQCOwK98a+p9m0ogGo2mm1UhQbvVckgKo2CLdi3K2841boPFtGeymUqVUdqZskCTCIukSfM1tUAncknYdLfs3kkqE1awKZZJ1X8z1SBpVeZqRqYsLKCSYtinjC1Avh0ah+7ZitMnSJ3lR6STYwb7xzw7fIGulEgGjRTSkKAoIeHbTI8tR7lrWtyAxyZKxlff+CfiubdqrEooFtOlJXSBA0x+HkOcC95x7FWf4zVqOfDdsvTTyJSplgEUbTcEvzJNyScexVMpLr+impTWQWkVWJDQLMNpPJSLx7nBPiBaxUwsgXO20D3nqMeqHUFP/7AP12wZm4cEVFLKkwVgOkXlfzCd05iYjAYqSk8mIGYNx0ME99jB3AthvwvKaqeapwS6UvFXT6JQgkwdyaeqPY4o49lFQhhGh76rxPSOsnbF/2TzGjN0C7EKSEPlILK4ZJP/dz7dcW9HpTBFqBqABEFSYgkTG/1HLtyx7OVF/hKAJIDPUqW5XCx7kCx/wDOKa6qK1SmYQaioAEBCpgEX6i/WTiOerx4SmDFJe8Fpbba8jCFUT4TUKVILQYECbNEED3vb5wbxamxWVkho0mdvUNO+x1C2M/TN4P159saPIZV9JqVSyrpmOZUmT7A/X2wPs7x91izIZBnI8omTc7AC841WR4etIQo835juf7DA+UJMeUgNcAdOWHuWy5Lw/M7d+WJcjRIF8ILyBJM7R/gxfQy7MbKThpRphAwgX3tf69McoVo5kdgcRZQOtBknniNViDzwXXM88RNMEeqI7TgGwGq/PE2/MMWVKPMSfbHCBFpxxxSo+mKSDf9cWPVG0HEPE7744SuqN74pQkTBIP0xaq6yFXcmBfriD0tMXkNqEjbyEAn6zjmyoonRrOG1BmgCAgGqTzmbbRFxz7HC7h3APHzlcNKqF8RCO9re23+04OVZtiFCqaVenWtYFCo/EpuYHIjkBM3nrik3REo8i7inAMxRcmmfFXtv8rt7RjR5H7UrUH8K5drRBEhTYAoxMwDyIHONowxznGaCaWZ0GoSJIE+2MvxTN+I6tll8IWZwdJV2DAzY7RcxuLnBb5LgrtJWZzioIqkAxe/+fTBFPLK6UnEl6lRUInmvlI7Alge3xjnF5aprOmCd1BAPKb7CL4ZcL4cx8NT6Qq5gGNySQLb6iskdguNLwYNU6OhKlapCj7ugChFMECQbkbCPwiTtc7mS+F1Hf8AiGOkhaehVkGS7KAJ3IgmThrlPswrqWGXrNGymoIPOdMBRO/zhtwDhgcGmEegWdUMkGBOpyIEQAIOM5PAJ2co0Xy+Uo0UJZqq18x7wvhUFtyBdG92Bwp435K7KvopIKYPUoSWP/eGbvONPSz4q1xVEL6vCB6sypSnsNKP/twhzvCvELGiJ8RmVAeciKY6gaQCeXmOISyHqZi/kVcDyiV6fhVncrS8OurDZZE1KZPSNom9sPuJ5gV6wzHmYU5SjTEQCwhbTuoFVyfbA/EsstKnT8IllUQtVdm8MANUvv6WA6ADfFnH8i6UQ9FBTpii9Yi5eTpDDV180dSDFubyVeHRlaStXzGkiSSAJFnk6RboWvPYnDziPFQtA6V1ojKrBWOohSV1gkQys49MRpZQcJOEZFqVF3/GyslJmMRI89Yk8lBCL3ZumCsvmiDQp0lVhpNNmEiIAEKOd/MT7YeccGen9/oRbMKpOqkKjG5NRmSoJAs4VY1D+2OYU56itN9IJn8UkzPeJvEX549jSjKkFcEBYODcKwIPWP3tg3N5+mFYg6jLKVW5m/4d4sPriVTKJRXXTkAm4nrYRhRUYUlJUQahJJIj9cQpXkypN2S+ztUu7U3AIZT5WtDBfL82j2wJxA6QK9NUenqgysNSa3laPS1rMLGMBZniTpVV1/DpPcwZ/rOG/EKvh13q0oKVhFSmbq4YAwR0NiDyInGp6It3nkA+1WUHivVpnUrPBIM3dQ/LsSPdThRXV6jEkQTA6bAAfoBjUVMutBZCsaNaIJ3BBsLCJExPMGcLs3lAHeIAnyxeO19+k88KZpZZwXhi6kdpJY2EWkTNvph3xfMk+GnpvfmT8dJ/bC/hzqsEyIMdpP8ATB7ZgOwJCsB6ZE+++BigwZi5nfSoFo3MC2HVKvMYTZbPo1Sn41FXCwvrZBAJIG5AHwIvjV5Z8i4hi+WYcydSGbjzea3cEYzargvYvqJqFjt2wKKoJIIg/wCfrjQVeGMAGQrUQ7MjBwf7YW5ugymRbqCP3wbOA2IETti0sNJi36nEHc7EwcVvW0i8fGOGrLEkg4hIIjBPD6AGX8eqSBUJ8NRbyj8XcG8dh3xPheW1ZLM5hlE6ylIHoqgmD1LMR204HIpRE9Qj+HrVxcI3hoPzNEn4Ege5PTDTj/DxSTL0Vux0h367GoZ5Wn6YsoZVU4XRsKpWp40AwGbVqYdwD5f9uOfarMVBSVYBqVSJCmYZo8s/MThoE7ar5KOMVVrtlhSWEeqEW0eVTDR2sfocAViKdUUmOpUcn4qsR+/6YYvlDSrZSnq8tClc/mYAgiP5mafrhJn6rBc1W5U6iaeZJWSbdPTgopM5RaR7Eg/BjEM4QBPO+9+8dvb2wRlaV6o/LVcexhW/c/XHM9TlTI2BjlyOFbFsx+dy5aoCJkXci0SesQBMifrth5wTKVAGLABVJJKkHSeU3/TC/ULkIDUBKh2nSOm9ibmwHK+DMioVNHjBjNk0voUttN/MD88sXLKoyjJxdoeZTgiZhVE1izySjBdLmTLATqsPxmNsMv4ijTqkD0LpX07BFhVUc/Kovtv74lk3FFUU1aa1J1OKhIepEnSPwhRPlUdicUcTpCrqFEMVBmWXzpYFgFFqidSD5TEgCcZKXZTjbss4wzljogL67CBcAyzc15STHLfFtDjajyq2tqlMp5R6RJ1QBFtMiPbrhGuYNVaUFguoIUMHy7jVa7C4I2Gr5wzZPDqA0giKuppsJjYAHqPpjpdGbdOkeOeqLViNCldKk76QCGnkDJg79cGav4Wk4ctUzFQklib0qZCrpAmzMB/tBte2K6WYUA1mg6RppKfzficj8UELAMCR74W8XTXUpMz63qMW0hWIOiNVxbUNxNhf3wchJYoZ8Fya1stVp1akq1RY8O2gFwCFYi481wPzHrOCePuwD0lqRTqVfLoPpWkPOxPX0qQbGO+BclUDmuKemn4S+VQQ8kMj7AWloG/LEaWVNRqlGmwPhUA+t7lmDanMbXbV9V5AYLtlcUZqtUNfUSoWnIUITHlvokAFi9iTbcttg/8AhRRFUqRqWklKejPdhtYQGmN/LyGCOK5Q1WWsCVo1QC6sNKo6QKiX/CRBA3IOD+Kqn8PRVSgqVdVc6jCksAieYWgQTuRcdZxdkOLzRRw/J1a6B6TIY8rkrfUAAd73Gk/OPYzuXoZnLTTLlWJ1MGEXIFxIMr0IMHlj2IccjXp8kszmS1Ngp80A9Znb+mL6fC1NF2Z91a5khJ2IAE7wSOeM5wao0knfUDtYgWP7YapxJqbqGbSHTmJSSSL89ovyxo4tYRgo1KjPHJEMyFkfT0b1f6WIie040zcP05TL15JDxRMgAAS2gmb8o/XAvE8gCIUDUh8yA+mTv0IvOHWWyz1aWcyhX0ZdKlCLgtRguP8AUQTbti3LBqvcyWXpDwapqOSVeGBGqCsQwPabfTGb4zQda5VQDqhl03kNcm9omcX5auwyxWSdRUteQYMj9v0wRxDM66JktqpEGFbTKPaRt6Xt21DDyNYsSV+IMkp4asu8kG3S4I/XfDOhxllF1AKwDYNAN/gdcIq+ZZSSNambSxPvMk4Z8NSqyNqRn1avwwTaR51vJNrzhZ2Q+pxmSzGmYpgFgYUwx3UDffnh3w3jOVqgKPK/T0N7Xs364zmVpq2oAkD0NTfcaokAjkSPgjviPFKICKIAgjtH/OD4Jc80bSllVJmk8E/iBNI/JWVb6DBQ4hWpCKo8Wnz8QSR7VELW91x8zXilSkAabMoa+k3XvAMx/nXDnIfbRnASpTJbqvP3BwSTNEa3O1qLJ4gDINwSRB9tiR7gYqpcDatRL1SUpkjSCCrOvM9lO3InccsNPs3lcs0VaoNWpOpRVJ0p0ASymOrAn2xb9seJ1aiHQVB6kwva/wDbGLTpuzZNeSikC0kfiGZ8MECnSQtUIsANkUdJIj2U4u+0lcLlKeXpsFYAKATBLMd/csf1wdwZEy+THgowDnU9VxpNUx6omQnJR0E85Kr7I5dMxnamZfzJlx5ZuPEaQO0gXjuD0xVVgLv3cLRd9saoy2WSimyIqgczH7k3wB9ocu9GllwGipTFPWxvDW1tHO5Nuwx37R1kfMZc1D5PGXV8GQPkwPnEf/8ARqpCuYsDz2+mH6glpL6ldYeLxCgBJRQatxEqq2t0JK4ScSY+FnzyV6YXpJ1yfb0/TGr4hQP8bQay0wh1MLSABCdgTB+MZTimXLNnUUGDQ8RQNvI0Tfs2+FHJ3/A1ylGKmaU/++f6CMB8YzOkE9B7/GGeao6GquSCKjK6xzGgSfab4zycUV20KhqOd+QUdzzPtzti0qjZndyEhrzZ5PLfYH25mYAG+H3A8pUzNRgqlUEEwJJMgwOf12GLOG/ZvVVNQhhTgnSoDsTEEDUQiT1MkXthjxHM1qS+EqDLZe8lyG1TuWbcm8AWURttiHJPCLrsnm80i6KToKlyII1KJIJl48++ymLm5xXnnqVK1MKYCwwJjyjmKaiAsC0i1yOeBGzpIDINS0idLMNIJIi45DeARyBxJ69V6ZFzWqwTpEaEuwBcxFgG0jlE74KQollivjjawgAXliylha5Nvjni6tkdca2CzEFjpgxa24Jtbe+OfZfJsKhcwsQFA80fimbeaFNu+LlzKaW8IEtqOqo4Es8C5AH4p35dMS9kyoVK3mKnU+qY1+QQDYaSZYfphtlm0JUd2tTo1DoTYM40BW7w02x2jSVqyklZ0ATHX25W6Yofh70RVLgL4jqTeQ0EaSG5gkLfse+OZnTsN+zSBDmHEKwQ6QPMJClzP82kAwdrYE4jUdRW/h2Uq4KuTsy7EE7LaDPvgzIK0U7xqaqSW5llKze5BksO30xn61LwYRnZ2UEBBYMJ59xeJg/TDFFvGUNODsCn8KSSXXTSqXMVRBEBvwfgEiTKnpg7iTeNACAxTutmZRpinK3IBA3AFy07CEGVzJRV8NWgEgD06OhGo+3Xlhx4gWmtUOBXJHmCjyKDJjWdIebdgD1kTJZFS+APL/aPM0FFMOSBsDS8TSPy6iOXTHsNHzJbzVHoMTcFqEGD2ANsew2uguXaMFlsmZqVWaAB5R+Y2Aj+XYTjnGXBZbhbAgn5kEAGZB/ycR4jV1owFvDI0jqo/wCfN9cTzOS8a2zgiPafN/fG3KZ58YbKcg6sVBJESiN0kekmbgcp641X2Zbwc5SeFGmoBWH50YaSyk8oMn25xjNVMpGoFglFVgbamIMyoMXLCJwflON0dK0q3iyDCuxVmUHc8iFkDnglktZVk8zlxlsxmMu5AC1TTBiYkkoRG1o7XwNRrgEXLJJVrfhax9iLGP7TjS8ZyVPMOlc6DrprLW1l08luhOkNfr3xkFqFSBEnme4s3x0wRdotStuKF5Jp19L3CtfmGG4I9wAcSo5hhp80TqaASLm0EchG2D8/liSGWSQDFh5gQT8MOnQ/GF+Y4eaYElW1agpHVdIiOW8jqDyxYWW8OzOk6pM3VusGLnuOv8uC84dVnMLsH5A/zAc9rdDiuhkTTVvGUhwzAJsWizav5VN+e1t8dpVAKbMF1NUcJpgnVpnVK9NoP9scCpuwDieXYEAgCAAIG46g7N74f/YbhqsxeVJEwD2j47/BxylTpqop1RoXTqCSWYHfyzYAqbqTN9pxzI1fCqzSVgpbyhgTA6k85E4mWVRpGrRt9B1RBk7AXJ9hirKmkHQZpGbTdFYhladi1MTfsfLzwCM+SoIbQbsCROoiRB2kG9u+NJ9jMqukNVINZwGbrMCI7QDjz/lVnomvnATxniC1kIYssiJIt2wDwbPUKNIZaiJLNJjzM7sLknqQB7ADpjbZvggqIQRpBHMTjF5+lT4dNXwzYQNIBjVYkC0Mep67i+KjNsy8Y0Ks9kWfOZfUr6Eqa2ttpGoSdrtAwd9sqfjKVVSzGIHUyI+O/Lng7gD1s1FRtVNGuqn1kdTyX2HTfGh/9EQberrzH74l+o1grxWzLcZJKaSQXA8+m6gnvzPQAd7YEyGXXwctWrmHSj4bqY+8B9Or4gkbz84q+2fB6gRmpO6sknTMBgOn9Ytgv7GcIZqFN67a2Kg35Tf698Lkqs6uBDxypUzNQU6Hk6uw0gDa07noB/bF32d+zPgN4ZKsTdmBN42Echjc1eBBwwiO42/5xl6VFMvWDDy+J5Tc+q4FupNp9sc/UbVAopM1WRygItykW7b4U8byfiKygAz+a/6Yd8IzyClJeAQDtNtzP8xnryxkuP8AG3qavAUKvNj6Z9+nYXOM4JtlMymVZUd6dVWqKjTqeysD6Ry1XAj2O8QWuRR6xJ1MoO52UACWjqxmL2seQOA8/mmdNFMl6hgMwAtJvbla8fJ3wy4FlzpdWKqiATB1TJuDeLkBj0AjnGPQ+yCPD80ipUk6SimQT6dZAjVzcDc9Sce4LTVVqLTJqGJ1xGkgLy5mJ+nviw5KmRIKjxHFR9YuFVTNjZjrYnl+HBWRzcArRABqTBmSXMm5tA2sIF+eBrBzFGW4eDWBqOVPlQBfzVCIA/0gCTHM8zhiiFEKmQGdhIYsykBYAmw62tfrjtHLmVamGOjzAwYY22MiCNIPmm2IZ4szIUQlRLHfykgc+s9cNZCSGOUzA1qGGq4VWBBgEGAe0qxuJBPLGZ4r95mHgE+F6QNmXfUo5iOUjY88Qz/EVof9IxrqASPNoYC1yQSPN9COmKMo5RAmqGYSrKfSARAHMjWur3juMNEsEZqS1DCoKim2tiALC4Ut1uI5X5Ya8JFUOpep5SDABhSSJFrAnbqe/Supl6SVXYU1aoq6iOQ2LaLQSOoHIgSIwTQyzV6ihz5l9AS6RuJAuOVxPKRaBMjRB1DirsDqqlSDENRSr/8AIkGO2PYp/wDRKwJ+6S5JvWC/pOPYz8UTk+cZDMW9rn2/z9MabJqGZgIDHzapjykDGUUKunSSxuGERH/2t/TDbK8TNIkpe3lnpsR9AD8Y9TPNNdDatOnVr86qQtgfaxso6nA2UywAUlYVSSQfxTzM7KOmK/HTRqJJIAcj5MGOSi1ut8VU+ILVK0zs1o+sE9sDM/czZZeimZy1QHUDQqLUVgSDpI0mIvAbSfnGLrcW1M4qABw0gwQN+nI/3xp/s3lSn/VbUvQHe9vpG2CONUsqzinXASR5ajeUP0huXyRiIumzb08Gcq5UikSWALbAXC81OrlczIxdVyY8NgD56h8wHlk21bbAkCY6DBma4OtEFaVUOnIEgkb8x6l+OuFmRIDgEX9Nzyn9v1E9MXdnTvgn9q2g0qsBy6DU+om6EKygcuRn+bC+pxMrq8Iquo3IsY6AnbmMOeIZbXSqUgPvKZaspAkNAHiBehKhWI56T3xT9neEK6a6hIYEhQPgk35X27YE0lkLSjkSLQYzpUgNB5kHqZO55T1B6Y1WTVVpU6RubsY80Ec4PsO0jvhdxig1MlWloIvBEz6Y5ne4FvKT79pPNHSToS2rudhAjne3L3OB5NIvkuz1USRqkyLFS/LcKd4newuMOM7mRTIKltJCE/gNwDynTf4M7dVuUzFOlopECPyvdiZOw3pkb6dxbY4I4hl6ZYMXNI6RqDKXBgWBcHUpFzJB3tiWjWzTcM49mkpuPvKiMBIqNqYAbWN9h15QcVcY4uuYCq91LqWDbkC8dhI+k4zGWytdVT7sVkEq7KygrBkMJN3Fjty2viXEkK+YqWRmJqCA73mdPmsvQTaTvGBqwSSyfTPs9xWm8dpEggwR7dun74fZritClSPKB1E3Me+/LHyDh+YokBqT1YBHkVQvwWbUBPbHTn1JICEsDu7ltPI+kAKe/OMR+GNmozmfVxq5FY536W3M9sS4JxtKdJEchXUKjrIJQgQRbnvbscZBc6zpqinTpkMNVNRrkmASbkDnJMe+LaudzCqCjBIsGRFWNvygX+tvfD+Gng7yNbxL7QNUdocqqgRYwLdOZmI/ryxk+I5jxCfukENJL1I256BOkg7CDvvi5lqVcsBVqaqtTUyAtqJSnbykwSSSTF7Ly5qsnw4LRNVqmlSLLEGra8X8oAETG4PPbkkUF1/tG6rSTRTYCwDICB8GdXvaT7YnU4mfDEhWUcjSpKt/ZO23t74Vs6sRp+8vdUOiOiC8mxmbRI3wdkKjgM7NSRFWGcIDpvAQCTLcgsj2POvFJaCz2S4sxI+7pqJBhgQwEgSNJEjYfEDfEuJ5xC6E66S3KeGRqIO+pD5dLXIAMwBgwosBtLqW2UhA1TudP4b9bkQBzwmr5DxJZHdFaWYVQrC0DVFotA+IwrsLDMrVqlQAyOIkKZpVDNxuGBjsSOeOUeMU0ZfPqCkgxYLMTImNQ7b9rDAtPhq89A0+WdWrTGwJiF+hjFigPpVm/iCwtpUIaS2v4jMSw9xJI5Ycgep8fpIVmS4EG95J1XBtpEnvjmbzjVnlURFjyqCbH8tjK7bnng7MU/BJKhdK2KiwNrAGd+Zme2A6S1TBqVWZfyIPDW4MgxcwL9f647eTuaLfCIT70BQYgONMkHbSxJgczykAXwH4qmppHmg3CqaSgmLTEuP9owXTyky7QgiFXsBFgPcgAD9ziylllWmbnVqIC2AAAENrvJJm18cJdlaqCqFC0xpE3FwpdVZi5JPpYnlzwFm8zUosyU25kwJBN7+YEG4g73nFmSyrrUk/jpwWmbFSAN73g4Nz+RL5UVFUNUpxTqrtII8r8rRzMEX7DE8hVMU0aRIlVRZ9WoFiTzJM/wBemPYKbhTWDV6SEDZagUfQKwnlM8sexX6nWjF1VFKFIHm9a/lI6HrttbEEAGki8nymIvte+PY9jXg84TwzJ1DUsoNwjAkXDkqP3+gxVlaYStCHZtJU8/nHsewdlUN8rnhTU6xAs0CTEj/g4vWstdUp1V0hmfSykyCNheQAwNzG/LHsexLCGyrMUlyyoV1sGYssELtYiORmbjfFB4srglqCwYhlYqUi9pmR2t749j2COVbNPFKQ8yvG9Xh1CW006q1DFpAGlhB99umLMw4p16lFTA9SCPwtBXtbaDyGPY9gr3GdWmZzOLUZyXNyDpkzAXc/O3t7YZcDzaB1LDV4updfMGAwKrMb3k36Rj2PYs0QHksqTV8Mi5knppHOZ1dLbz1w/rVVdF0XQDnOpTHqknzGBz745j2IkcnkzYzXhkDk2/PVtcgyNxtzjF2XpBxqHkg+ZV/LNyCTvM2xzHsUy1svWqRUgCJNxNiRAn3MgzivPZsrKqSdepgGMwJvPI8h9euPY9jlsXohwloAqMdT1NVjPpFokGxJHsAD1w8o5dcwniEEFCJlpDSjFSFFg1jeBzx3HsS9nLQJwuu7MhLMFRZ0gBfTJB1CWUXNl/rj1bOiujZqm7aqP/UWdPkJIDqQIHXTuCAQcex7HNcj8EclVWqSTuik81LaQ1iV2BjvvsMMRnACAUllQ6KTXRQ2xJHqJt072xzHsNZoiyjPcXDIrb1HbVFwRHlidiARGm4jpyrr8QaArCZ85I5LuvO95ke3vj2PY45AmWruCzgAhnJMEiDtcE3AJ2FueGXCcoWqUUOkj0iBpDXG9yRciI749j2CTFHK1Y6nBh1G++kgxEA35ixnbFQrtoUNBiBFxEH357W/THsewWLRFszpTTa/Pn1H079cEUc8wLFAA267z7kzz7dcex7CxD8pxNifO8yFUiD5TqU+xPL5wLkUgVVI8pLhgTIeDrE8x5kNscx7EkoGp5gxZjHIbR/hk/OOY9j2KLP/2Q=="/>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7" name="Rectangle 26"/>
          <p:cNvSpPr/>
          <p:nvPr/>
        </p:nvSpPr>
        <p:spPr>
          <a:xfrm>
            <a:off x="11575340" y="6403993"/>
            <a:ext cx="559769" cy="369332"/>
          </a:xfrm>
          <a:prstGeom prst="rect">
            <a:avLst/>
          </a:prstGeom>
        </p:spPr>
        <p:txBody>
          <a:bodyPr wrap="none">
            <a:spAutoFit/>
          </a:bodyPr>
          <a:lstStyle/>
          <a:p>
            <a:r>
              <a:rPr lang="en-US" dirty="0">
                <a:solidFill>
                  <a:schemeClr val="bg1"/>
                </a:solidFill>
                <a:latin typeface="Calibri" panose="020F0502020204030204" pitchFamily="34" charset="0"/>
              </a:rPr>
              <a:t>(10)</a:t>
            </a:r>
            <a:endParaRPr lang="en-US" dirty="0"/>
          </a:p>
        </p:txBody>
      </p:sp>
      <p:sp>
        <p:nvSpPr>
          <p:cNvPr id="9" name="AutoShape 2" descr="Image result for jehoiachin"/>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5" name="Rectangle 14"/>
          <p:cNvSpPr/>
          <p:nvPr/>
        </p:nvSpPr>
        <p:spPr>
          <a:xfrm>
            <a:off x="1920521" y="737772"/>
            <a:ext cx="9150251" cy="369332"/>
          </a:xfrm>
          <a:prstGeom prst="rect">
            <a:avLst/>
          </a:prstGeom>
        </p:spPr>
        <p:txBody>
          <a:bodyPr wrap="square">
            <a:spAutoFit/>
          </a:bodyPr>
          <a:lstStyle/>
          <a:p>
            <a:pPr fontAlgn="base"/>
            <a:r>
              <a:rPr lang="en-US" i="1" dirty="0">
                <a:solidFill>
                  <a:srgbClr val="FFFF00"/>
                </a:solidFill>
              </a:rPr>
              <a:t>Thus </a:t>
            </a:r>
            <a:r>
              <a:rPr lang="en-US" i="1" dirty="0" err="1">
                <a:solidFill>
                  <a:srgbClr val="FFFF00"/>
                </a:solidFill>
              </a:rPr>
              <a:t>saith</a:t>
            </a:r>
            <a:r>
              <a:rPr lang="en-US" i="1" dirty="0">
                <a:solidFill>
                  <a:srgbClr val="FFFF00"/>
                </a:solidFill>
              </a:rPr>
              <a:t> the </a:t>
            </a:r>
            <a:r>
              <a:rPr lang="en-US" i="1" cap="small" dirty="0">
                <a:solidFill>
                  <a:srgbClr val="FFFF00"/>
                </a:solidFill>
              </a:rPr>
              <a:t>Lord</a:t>
            </a:r>
            <a:r>
              <a:rPr lang="en-US" i="1" dirty="0">
                <a:solidFill>
                  <a:srgbClr val="FFFF00"/>
                </a:solidFill>
              </a:rPr>
              <a:t> to me; Make thee bonds and yokes, and put them upon thy neck,.</a:t>
            </a:r>
            <a:endParaRPr lang="en-US" b="0" i="1" dirty="0">
              <a:solidFill>
                <a:srgbClr val="FFFF00"/>
              </a:solidFill>
              <a:effectLst/>
            </a:endParaRPr>
          </a:p>
        </p:txBody>
      </p:sp>
      <p:pic>
        <p:nvPicPr>
          <p:cNvPr id="15362" name="Picture 2" descr="http://4.bp.blogspot.com/-t4MKzAIluqI/Vo6JmcKchYI/AAAAAAAASrc/GS2XrO_iIys/s1600/img-Jeremiah-the-Prophet.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32619" y="1555783"/>
            <a:ext cx="3345040" cy="4540779"/>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94306" y="1541265"/>
            <a:ext cx="4590596" cy="4154984"/>
          </a:xfrm>
          <a:prstGeom prst="rect">
            <a:avLst/>
          </a:prstGeom>
        </p:spPr>
        <p:txBody>
          <a:bodyPr wrap="square">
            <a:spAutoFit/>
          </a:bodyPr>
          <a:lstStyle/>
          <a:p>
            <a:r>
              <a:rPr lang="en-US" sz="2400" dirty="0">
                <a:solidFill>
                  <a:schemeClr val="bg1"/>
                </a:solidFill>
                <a:latin typeface="Abadi" panose="020B0604020104020204" pitchFamily="34" charset="0"/>
              </a:rPr>
              <a:t>A yoke is something put on the neck for the purpose of carrying burdens. </a:t>
            </a:r>
          </a:p>
          <a:p>
            <a:endParaRPr lang="en-US" sz="2400" dirty="0">
              <a:solidFill>
                <a:schemeClr val="bg1"/>
              </a:solidFill>
              <a:latin typeface="Abadi" panose="020B0604020104020204" pitchFamily="34" charset="0"/>
            </a:endParaRPr>
          </a:p>
          <a:p>
            <a:r>
              <a:rPr lang="en-US" sz="2400" dirty="0">
                <a:solidFill>
                  <a:schemeClr val="bg1"/>
                </a:solidFill>
                <a:latin typeface="Abadi" panose="020B0604020104020204" pitchFamily="34" charset="0"/>
              </a:rPr>
              <a:t>The yoke symbolized captivity or slavery. </a:t>
            </a:r>
          </a:p>
          <a:p>
            <a:endParaRPr lang="en-US" sz="2400" dirty="0">
              <a:solidFill>
                <a:schemeClr val="bg1"/>
              </a:solidFill>
              <a:latin typeface="Abadi" panose="020B0604020104020204" pitchFamily="34" charset="0"/>
            </a:endParaRPr>
          </a:p>
          <a:p>
            <a:r>
              <a:rPr lang="en-US" sz="2400" dirty="0">
                <a:solidFill>
                  <a:schemeClr val="bg1"/>
                </a:solidFill>
                <a:latin typeface="Abadi" panose="020B0604020104020204" pitchFamily="34" charset="0"/>
              </a:rPr>
              <a:t>Jeremiah taught the people that Judah and her surrounding nations would be under the “yoke” of Babylon.</a:t>
            </a:r>
            <a:endParaRPr lang="en-US" sz="2400" dirty="0">
              <a:solidFill>
                <a:schemeClr val="bg1"/>
              </a:solidFill>
            </a:endParaRPr>
          </a:p>
        </p:txBody>
      </p:sp>
      <p:sp>
        <p:nvSpPr>
          <p:cNvPr id="13" name="Rectangle 12"/>
          <p:cNvSpPr/>
          <p:nvPr/>
        </p:nvSpPr>
        <p:spPr>
          <a:xfrm>
            <a:off x="8125377" y="1755726"/>
            <a:ext cx="3855160" cy="4093428"/>
          </a:xfrm>
          <a:prstGeom prst="rect">
            <a:avLst/>
          </a:prstGeom>
        </p:spPr>
        <p:txBody>
          <a:bodyPr wrap="square">
            <a:spAutoFit/>
          </a:bodyPr>
          <a:lstStyle/>
          <a:p>
            <a:r>
              <a:rPr lang="en-US" sz="2000" dirty="0">
                <a:solidFill>
                  <a:schemeClr val="bg1"/>
                </a:solidFill>
              </a:rPr>
              <a:t>Jeremiah told King Zedekiah that if he and the people would humbly submit to the “yoke” of Babylon, they would not be destroyed. </a:t>
            </a:r>
          </a:p>
          <a:p>
            <a:endParaRPr lang="en-US" sz="2000" dirty="0">
              <a:solidFill>
                <a:schemeClr val="bg1"/>
              </a:solidFill>
            </a:endParaRPr>
          </a:p>
          <a:p>
            <a:r>
              <a:rPr lang="en-US" sz="2000" dirty="0">
                <a:solidFill>
                  <a:schemeClr val="bg1"/>
                </a:solidFill>
              </a:rPr>
              <a:t>As a sign that his words would be fulfilled, he prophesied that Nebuchadnezzar, king of Babylon, would carry away the rest of the treasures and holy articles from the temple. </a:t>
            </a:r>
          </a:p>
          <a:p>
            <a:endParaRPr lang="en-US" sz="2000" dirty="0">
              <a:solidFill>
                <a:schemeClr val="bg1"/>
              </a:solidFill>
            </a:endParaRPr>
          </a:p>
          <a:p>
            <a:r>
              <a:rPr lang="en-US" sz="2000" dirty="0">
                <a:solidFill>
                  <a:schemeClr val="bg1"/>
                </a:solidFill>
              </a:rPr>
              <a:t>The prophecy was fulfilled.</a:t>
            </a:r>
          </a:p>
        </p:txBody>
      </p:sp>
    </p:spTree>
    <p:extLst>
      <p:ext uri="{BB962C8B-B14F-4D97-AF65-F5344CB8AC3E}">
        <p14:creationId xmlns:p14="http://schemas.microsoft.com/office/powerpoint/2010/main" val="37906188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3">
                                            <p:txEl>
                                              <p:pRg st="0" end="0"/>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3">
                                            <p:txEl>
                                              <p:pRg st="2" end="2"/>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688"/>
            <a:ext cx="12192000" cy="6883737"/>
          </a:xfrm>
          <a:prstGeom prst="rect">
            <a:avLst/>
          </a:prstGeom>
        </p:spPr>
      </p:pic>
      <p:sp>
        <p:nvSpPr>
          <p:cNvPr id="6" name="TextBox 5"/>
          <p:cNvSpPr txBox="1"/>
          <p:nvPr/>
        </p:nvSpPr>
        <p:spPr>
          <a:xfrm>
            <a:off x="0" y="89150"/>
            <a:ext cx="12192000" cy="707886"/>
          </a:xfrm>
          <a:prstGeom prst="rect">
            <a:avLst/>
          </a:prstGeom>
          <a:noFill/>
        </p:spPr>
        <p:txBody>
          <a:bodyPr wrap="square" rtlCol="0">
            <a:spAutoFit/>
          </a:bodyPr>
          <a:lstStyle/>
          <a:p>
            <a:pPr algn="ctr"/>
            <a:r>
              <a:rPr lang="en-US" sz="4000" dirty="0">
                <a:solidFill>
                  <a:schemeClr val="bg1"/>
                </a:solidFill>
              </a:rPr>
              <a:t>False Prophet--</a:t>
            </a:r>
            <a:r>
              <a:rPr lang="en-US" sz="4000" dirty="0" err="1">
                <a:solidFill>
                  <a:schemeClr val="bg1"/>
                </a:solidFill>
              </a:rPr>
              <a:t>Hananiah</a:t>
            </a:r>
            <a:endParaRPr lang="en-US" sz="4000" dirty="0">
              <a:solidFill>
                <a:schemeClr val="bg1"/>
              </a:solidFill>
            </a:endParaRPr>
          </a:p>
        </p:txBody>
      </p:sp>
      <p:sp>
        <p:nvSpPr>
          <p:cNvPr id="7" name="TextBox 6"/>
          <p:cNvSpPr txBox="1"/>
          <p:nvPr/>
        </p:nvSpPr>
        <p:spPr>
          <a:xfrm>
            <a:off x="94306" y="6485977"/>
            <a:ext cx="6023465" cy="369332"/>
          </a:xfrm>
          <a:prstGeom prst="rect">
            <a:avLst/>
          </a:prstGeom>
          <a:noFill/>
        </p:spPr>
        <p:txBody>
          <a:bodyPr wrap="square" rtlCol="0">
            <a:spAutoFit/>
          </a:bodyPr>
          <a:lstStyle/>
          <a:p>
            <a:r>
              <a:rPr lang="en-US" dirty="0">
                <a:solidFill>
                  <a:schemeClr val="bg1"/>
                </a:solidFill>
              </a:rPr>
              <a:t>Jeremiah 28</a:t>
            </a:r>
          </a:p>
        </p:txBody>
      </p:sp>
      <p:sp>
        <p:nvSpPr>
          <p:cNvPr id="3" name="AutoShape 4" descr="data:image/jpeg;base64,/9j/4AAQSkZJRgABAQAAAQABAAD/2wCEAAkGBxQTEhUUExQWFhUXGR4ZGRgYGR8YHRoiHSEdHxsgIRsfHCggHBonICAcIjEhJSkrLi4uGx8zODMsNygtLisBCgoKDg0OGxAQGywkICYsLCwsNCwsLCwsLCw0LDQsLCwsLCwsLCwsLC8sLCwsLCwsLCwsLCwsLCwsLCwsLCwsLP/AABEIALcBFAMBIgACEQEDEQH/xAAbAAACAwEBAQAAAAAAAAAAAAAEBQIDBgEAB//EAD8QAAIBAgQEBQEGBQMDBAMBAAECEQMhAAQSMQVBUWETIjJxgZEGI0JSocEUYrHR8HKC4TOS8RVTotIkY7IH/8QAGAEBAQEBAQAAAAAAAAAAAAAAAQIDAAT/xAApEQACAgICAQMCBwEAAAAAAAAAAQIRITFBURIDImFx8BMygZGhweGx/9oADAMBAAIRAxEAPwDC028UAtHlTUCBcXO3a2AKuRapU8SndWEMWtMj1fP9QeuGDfdsFFKVIMwSzTNrDlPLByMVjUNJO0ggH26HtjL6HjcnHQs4flXVStRAdLAqQdoFtuVrjp3GKKeaWhCb1AQX6dx7wScaNX6j6bYS/aXKkxVWDpHnIHL8J+NvaMCyzoz8nTFOZywDPTWSpGtDuOq/EagfY4qSiPCQSQWdzfsIx1WEUySfKzKesG9h8nBqeZAQJgMSxm9ws9J2+mLNnhFGXeKjVfTyS8wTeR7AfUjEuFVdL1CRKkMCO22w57W7YGCgWG/O/NrkAe0Ysp1NLPeTaD15nnuCR+uOeTg+jmNJCTzEHlOkBTHJY3PfAJy7U1XyEgEqZmLgSCeTftHTHaZFwTpsVk3tJAI67n6DBOZqK6KQ2p1mT6S+kACZ5i3xfBoVg4o002prIJYWEgsJ73i/zfBtKmjZJlkhvFE+WI0hjEjuV+mFGVeXpqRAjUecG7zfYRv83wbDECnYga2OnuZnofSPjA0OnQf9oiWUE3+7B6zpZfrM/EnFGfZjlxc6yskRHqCn5kRYdMGZuolSig5mmEYk7a7T1sU+pxBnWrUrKGtA0EjlIWJ2Fo+QfiUVPs5wev8Aw2SaoxbVmiaSRutNPW3WCZEdrYqyWcqAmmSGQK3lIlWmmSDG8TAtG8Y5m6viU6jDajoSkm0qQwg3iOZI3k47wzKuGplmUuA0wwJhgxUW3USTI5kAbYp1sHoZfx7U0LiQ1RiwFypAtcGYMAtYi8DAOaYmprEtJggubE3hpmxGx6H3wRnF06GbxSkCEAhZ6l4MmT6TjuaopT9QC+X70yXGwhF2ZmQRJsNRImxxCJ8XVlT5oUkZWYGgxDAGWKrI0sBzMkSOh3E49DK65ejT+7aHZwQNQsSWciyzeAQLgXtPeJhWoUqquCNRpsIgraLjaZiBtbEaJ1UxTuNVOCP5qJUGerR1n0/OHgbaO8PzHg02QOfO7DUDYnSNBINwJMnrPbEFzDu9V4A8CkdPlAKkiBIFp1NIP9sLDL+IwEXF9rkMFnv0ONHkcwHyrsKfnrtSpVG6FCfwxzlSb98DpGsQSggWjSQDTripMjYkKPgwY7DAOYhcui3lWAf3YBhHTYYYZ5g2swVVYTswGnQL9heP5LXJwBkMsaxelA1NUpvJ6SwYkDZVA+gvjkjBvNjJ/uKCNaWYRzMsx+ulAD74AzMqqq0Dwg0NFr6oPuPLPfBH2hzoWkGDDUDpUAwVm+o+48sWsTgAKKrIWaz0WVp2BQAGehsMcuzoKhhVzBSghA0tWzAqey0U8vxrdz/tGLeIoxr0yNqNODyBLbC/eT8HFeVYVBSSDFNVX6t5vqNQ/wBoxziDE5iNwrFie51MB3Av9B1wkyef3GdNtVHMSdNgoc3GiUqAn/T5wOthjPcRDVydAmmqhBcze4gbdWP68gNB9nzqoVaNTSWKDUpH5msJmAQuonoB2wIKQ0yJNNSqKmwdiRJci7LFzEDygdccmMHVi7i2WDMVEayAAP8ASF3/AFuYtg7gtM00ZQQzw5W0gFFJEqRuCLbfJMDmbqKlSoSt9RJN5aDpCgmwEC8Xv1xTkuJvqVtPmMnQBFiYULa4K47NDtAlAhMv4mrVUqMCd5mKk+7SRi0OUFKnHnDhY9WgkADVaNW03tJxVm881BUpKBqQAkkeklZgHrJN/wB8L8jpdwskqx3NjLW//oAfOKUbyO1ZTm6bMRpaAAF3ImNyepPXHseoVGCgQZ578rY7irY+TNHxqrUp1SEkTJMCSRIiOgMx1nAopLSpsKxZ6jEM6q0+GJsSTbVyj298aNKjHMsdPkAi+zTpiO1rnGSz5IzNQaw0khyIiCORFreW3YYiDvBgsqhrl80VgMZUzpcbGOvQ9sHZn0N7GeYI529rYSU8xblpcNq7xAn32Pt7YJ4XxRCxQyCDfVt/3bY5olwaeBTnaS06YO6HSyMBYqZsb2PIze2J1jNFQhNhJHOCxJt2MT7TgvQtVWoi0KtROhgjUPmTHSB1wvyNVldRBkAmIvY3Efp84rZtYB4slSO5MdSD/TBmYqGWGwhT1j+20QML8uJ1Da8jtM/sf0wwDKUlgZMTyMeaP0nFMpqmFVSf4cRvGk29o9sJ8qxJAmOcj2ufa1+sYdJUbwXv6QD0uAD9TeMLMgF1EIDDki+6r1+v104mOEzo6YcaaMzsoI1ALAAGmwBEdoPwcDJWKxFrEW5yII+cWZWkFXUAVbzAkNqFhDfG87++I5jLNICqWBUiVEieX7YSbXkH0Y8PUvmYDTtcSR9Jk/qBvinLZvQ4G9wCNpLRO4senxifDaZUPIOmAfMdOq5E7yLHF9PLjUNZupBBMLIEW80SZ2MYHgpyAqtceG0qbPpAP4okgn5Ow5AYZcKSaiO4Oo8rmIUyZFheADzk45XIUnQg1A+YE+I0j0xNtUG3sd8V0sy7VCCSTpaFmBYG8mwAJiewxIN+QZls3UpO1WGBMyjsKasZlZnkp83wOpxfWppo8Z4KaWuZZ3JPX0BR+cWv1iFNLSFBVVLXkbJ2ZiTaLW/FyGJU89NSdbM5Gkm4W0kwNo5dLRE3xNHO2XmoxOh1hDqVrBQJClYmJIO3ud8dytIAjxLlXAblGsBGPKxImf5sWZqiKihlBbmaYN5ELYkiBaYM7nfFj5Rd6jCW8hCmYIuATyMD9DhJk7A+HU6QDqBUYhgrAlR6S17DYHVfDDK1VpowVT6lUeYkEjWJj4Im036YX0M2hzFJYC065W9pJJC+YxyMYtTMEoCyqy62NwQy+SQZWIhiwvO53wTXZS/oszXECpYlaZWAEnzHS2wJLEbkiLbYYcFlDVqMiEQSCqhPKAQ0kXPmjncC2+EmbBNSADBF7DlM8o6EfPfGm4WywqAO3ijwgCPxFWqObW56bdMdLCGUMWZPOZ6oyMQwHmkQBMeaRty+tjgngzCojmfSrG/5St+W0jC2rTZKRIkzVBXqLElT0mbdQQeeGHDsmVoPUiBU8iDcwGUvbmQx0Rvvi2sEvCwX5Cg1El2IRkLAH1KStiI6RJ7Fbb4W0MwdTECFidTfiJ6/AmB0ww4xSAIVpLnWInVJHq7ElrHcSDyxVRoEaEswWCTy1QdZM7gCAPnrg+obyMvs/kdVHMBwQ1SmGv01RfnMNcjr3xFyP4ijSJhNSaYHrZnGpzz25cgo7YLq19OXzTAhfKgJjUSpfed7mwHv1x0ZdsxmMpWUeQUw7naHFgB1mVt2PTEvlhF8sS5ml4tZ9IYtJCiTpJMwADuYM2nbnjuW0JUZCddQjSzg2TT+FTz2gkd72xzP5xxqp5YMa1UkM0XCxdU/Ksbvzk7DfnC8rToU65c+JUp0tUA+RDZVEiNR1EbW3vi6wUnhHM9kfELEsACdzALAQIB2MRAmMBimqu1NVYNTcTqAJg7Hex2N8V8XrOy6T6zpaqAAI1elAAI7kDt0w1yc1GoqwIdKdOakTqH5X/mEgg89jaDjtIpKo2zleg7MXRvI8MsBfxAE773nHsOcnxWkF+9gT6ZXSSosCRaCSCdhj2IbfQeaWKAc/qZGKtpLwZI3HbkBjHFCpCixA2+n16fGNhXRgoXtEG2M/ncsyl6jbkwqzcDmf3xcEzP05HVreQJpk6jB6iDPwSSLdsez2TqU1UwwQm4FyeQ1Rt2H74L4dVVadMetwGAkWFi1/ptinhGp8zSZ6h+8ZQ17nUQoWxEgTPaDijRPPwQ1mk41zHhwSPkSD7/0xynUZKoYGDpZZ26zc8zf3xbxTLy7jdqVUqe41ET2JiSOxwHmgZK2MEgAi1jHvN/074KHTBnqwSQvrgkW3vP63xYaRNPYk6omecbz87d8QoUgzjWhAgGNyQRaJ6n9MMs1VKglNMKT1v6ZIERfl0AHTFHN5pExTKq2ssA4jTYRZR82B/TFPENFNKY02qAkENCiCQQbAlhuRtcYoU6mQTJLDvMxvz5G2GVWhrA8slNQZBBBFyCZmDzt3HKcBFJbBFqvPkKqYEkWuYNydhMD4745XrEUx5rzBN562jn33+uCMxTVaQ1QBfUEGo76tzZOe5OI0GDED/pjWBeLBgwmfcTOOs7ooyiMqOXlVjaxffe+w+l+uKChGx9UMrNzPKf1xdXoMlR0qj8QFiAO8H2vjlRpF5OmDblaSP8ATECOUd5xyZQwy2eDagx0wZD/AJSZKqwALFBvzIA57YrymXelqVzA0z6tYYHmsbg8zheEJ0sAVM+YXWbDY2j9vbB2Tr1CfDYAwbyLLtE8gZmetsDRzVIty1TWkkQAdUmCBP4bzJ2Fh+I9ME0coaa63J0i/UtzMyPiAOuLWzaoQDolAAhMlF3ghbTBO0xNxhe6639evdSZ8u0zcAqZ5fEYmgdv6BOZzdRwFSUI1kqkSQl4m0nSdVieeK+E50OwpkDV6tYEeJHpJiCHm3yfkbO/d0VemA7UyFLkREWmAbx6PNewtfHKVcu9LSfumnSiiBTa+pRESeYJvthpUX4pxwMuJZXzI49VMqRMAPLCI6OCAD7i9xi+uT49WmBCASZ2io5ZZM2EECeUdsMqNHUPDc2IBnrJlWB/w/TCqrUIRgCwqFlUsD+JUP8A8ha/84xPwZp4BaVSTpLEECIgeqxMzcyCRaeffGhWu1HMZWdqMVYBksarAKCOsMLHaLYUZnIq4p1UkHVSNRB0qeUP7WFhzntDHiLeLqrrDOGpr5rADyuvyZ0/7RgezRJiLjFBvErUm/DmGibAKQSBPQcvphnnaeiihDQKSIF6s5bUSeQ/E/sF6jFmcEvVJW4hjaSXEj5Oqw6D2xSHDCmpGpRqLoXnzX1HV+QHSOpFvZvBE6AK7z5mY6lQIC1luAd+1o7x0xXQVpCm3mGqdzGyC8BdyTzEfPc+zMdLEKATbYTuzeyiI7+2JtKp7ofVy1+WSORgYpaJdhmSrU6lLM+o+KiKGMkTrBNlEIANt5992vBK/wB/SIMUk1MVjlpK045evTI3wl4PlylDMKJ8wRlgb6XEqOkyFnfnG2L8tTcI1UgLYIQTf8x8uwIjeb2xLwxl8feAFq+urUSn5aakkmfNUBsstvpvOkQOszjuTqrTp1mUq7NpXQNgQS0SbGPKTG0bm8T/AIPUjwulSQSDYmYCgkXLc9ItbpfAvEH85FNbszxYSDIX23Bueow7OS4K8ul21jXrYELq03O7E+p7zbtvGGnD6bNWXzBUQQQZABiVQCOsDf8ADfAPBFCuzSDoRizm21onkJPuQvxi/wCzpdqwOk+GNbQTdmIBLaebEwL9QML5LtLLGHEOHpVclrlfKCX07dvefmcewNxSh41QncL5LmPTvF7iZvecexJkpNc/x/oLm0fQzs7GAeZvhHnkZGKtIOkGJuAevxBjuBjU1suWXRr06+ZjeYAv/TnhaOAl6zBySRGp5JLHnvJHyTyxUZVsYOK2K+EKSREeVgYJO7HSP0Iwwy7hc3l6YI+7qrqYHdpBJn8oEAexwZmPDoKQigFgEBJuQIDP7cgOeBvs/QXxMvU1SqM2swb6dT9LGCRfeBhvk2Wckc7mAK2ZMSrP5R/qLN/UEfOF+fJNSpFwQKkc4IE/OLcxXGmGnUx8RjPo1klPkLeP5sWZxYWmZ2SCRewJ/ry+cIN5GFPLkU5PqFNmsNoHXsSAPnFPDcsPAlmC31BjsF8piD8meuPUcwFZmLSKukGPwgG/tJHzi6hVGhcy4BVWPh0yTpZ9UID1C6dTdRE+rATFNrH6snWikzIqnXpFRRHmINyBzUT02tjvD6jrmaYq6RTZlUhYjzRMxN7yQT164GrZp1LMWl9WpwRuHB1FjzaZM9TyxElNaMROx3IBEgxEXEC9xA98AKKR7iLA6hop+UGF0C5JAG1r3Y+8YEo6SKoCgRpZR+EgXM8p/wCemGXEaGiq1Nio1a1ImDctpK9li07gHriNLKaCAulxMkg7RyK7gbiL35468HPCaCspS/isu1M3r09QjnCMAFM213gHoe2AHy5sQ1tZVQBvpgGTIgXubm+2LclWDs5BAaGIgTp8wJJ+pPYgYukV016IrCQRP/UU/iUiYeJkEX5c8F0LVFeUyCFgZDKE2m0bmTvMQR/UYpzjvAkXEyNttrdSNN7m3tgjhmWphncE2pkspiFLQACwtHpB7jAOZpOpBuqC87iSTNxI3nnzwrYtIsp0hGt/MynVp2BtAHv07nCvP1i2kWVQsKFEASx5e3Ob274ZrOioCJFmiJgr5iLdp+JxzP5bQgIKMpp6tUG7SetgYtAnblGKKUTiVvulzCl9IqKlbTuLEA9IaAY6g4JqcOIIrUani03YMrM0lagOoap3PK9zPthf9n8yYdCZpVAEqKT6FOolr2AUgGf3w3yHEMtlHdNJOq1RFl1YAT+MKCLyrC1+YOB4OUXwHs8ouryAh6ZPJTJKXsQBBHaO+K+JU5ZahYqNZDqPTq3JJkaZ0jkZ+MHZikTRLow0swZWO/mAKqw66jIPY8jZfSrKwqK0hHQgcypE+GY7ECR0xk3yQsOuyPC8wzs8gKXohFvYFXGnfl6h0IxLMkTXXYM5ZRF5QKAIO1zqHtIwNwitJVCsgR5QJ1AsdQ99LGO+GA4e7opqsq1NJuSAVAZkBgAktpCmf5ow1kryrZzi+rU6qp1iHImQWaWUTzsZ9l74rzdZZFJbui+epy1FQYE7ALBn36YM4nXQVomo7MVssKt0QyWMmNBmw5xbFGeZpBy6p94SDpHn1i7AsZIWBqkD0jtgS4M/hC1OFvVHiMAlKLNUOmYsAAYmQBfuTF7FVRSZzqLVTEqqgogjyiWjUxkwABvMY8cslarRmp4kEl6puzBSDIuYmDpEzDCYNsWVs74YquiqXgEhTOmxFOmvMgAyWG8ttiymWPlzRp1mNgTSiktmADgXJNi0x/c4szglFpuv4S7gdXuF+EFMf7jhfwXKioXRpAqlCwaBCoAahPaFnlgivmwTVqsdIJ8QsBqAuoSRaYAFucDEvZm1mixc6tTN6T/06QUKQPSQAsxs0xJ7AQcLqnC4SrVBiIpByYEv56hURJeJjoD7YacA4Mazt4AOnRckczpuSTyUtgLi2cp1C4pEqgCquo2lSod+cs0TIgbdLqeTTbBHMUa7IAdTpTUAXAUF29wYU9sW/Z4MlOrUqHzadCDmOZg+8fQ469FVy9DXshaoY3ZmMgxuRpt9fbE2zn3CM4gswOkyBBMC3IQAI6Sd8L0RJ3hdi7M8TanoVAhGmTMbkmfjHMW5GqSshtMkkxABM3InHcNhcVhnM8NehnsqklhyFrfthq2bU0fVNWQNrleRJ68vgYW8VQpTdLKAEBJ6Nz+mPcVy58LLZcatRQ1WUCT5z93Pson/AHY5KzlG6FfGzLIQwMdIaOu3Pti/7MVQmqow1FZZV2DGNK+8apjtjh+z9UAnQzW9Mqu1xz/84t4ajacw9QH7qlCgrpGpzo/QM36YptUbwrSYFlKUlqjd57kTEb9vYTiGaqAqgB9JIv8A197+1zip6wUkrBAttIbrI5n9bdsX5tV/h6bKApZiNIkxYEmd9yLciIwi8k6VAsUCw2sEi9lN5LHkALk9AcG8SYOKWjV4aKUVQNwTPiRsNRE/ScVZKm+kNp9cgLeG1C94sGjqN7c4HfMMXE7fiEwTJ5fhkQO1sHIIYZEsztpBYOLnTZSFgXnaQB8nBbZSmzJo8zgEaBBFxJBYjYENBAtYcsJ1qlWAAkq2sHssNPWYHL9cTp5yKpdTpkmAscwJufjBQNcjHj1b/wDIrEBQAwsBBOsKTLXjflG2K6aCmrCYYQzNfmwCi3vP/g4uolWfXUgqEWo5IvqHkVY2mVCzbCvNZwlnZTLMwYdCJ2AiTG89B3wJYSCk3oa5apFJnddZZtCqRJggklWF4gc5ja+2K62TQqQjik8SBVAEt0FYQs7dNh8B5XPtpBZiSDA5QoBUAGN7kfJ578yNNlkhSWIGm0wYIJ80SINl2m/LDRp49B5zDCVqALUeJDAguFuCYPUm4sYBGOLQCAhWOXb0qHcAPPRtmUjmQR+uB8plqgUoDqQj0vDKPg7D2jBlKm6jQWlPykB172af1k98T41ojwlwdpK1Ko2pLtINoDBgL7RIveIIYjlgTilRTrpCRDRp9UAEC2xuL7WuL83Ao+Tw5YoSDpJ8o6QDdfYEbYrrZBDcr5vcmY25wThT7NVBiOllxSVUIjXepNyBr0oTyA1X2jbti7JZ0wKOYpCsJ0kemookgNTb8LBrQZUiARGzCpw1WRlJYhgAdRmI0xB3ER33OAhkXSuahhtURfbqYO+3XmcOwcWh/kMuJNJT41MLTZDMBjSdlk/lYWBHUc8JKlQiqCQIJuORE2O3ZgR2GCsjWalQZfDbVLRpEwrw0W3AZY6+Y4XrWLU0VlYMAA0qdj8bAgfr1xFPJlOOqQyr5ys7GHGhIIRVCqQ/lRhHcjnsD0x3hFAlM1TUFnFJQATBtVpM5mOkWPIHvgHIZlir01BOgqYG7IDt8eYgd8MuClGreEh81dKq1DOrVqpuVAH5QUG41EmemB4RyWVgsyVSKhEzcByREEUwU76YC2G5AwKDMKqaUKwzO3mcX8rAbSZYgD0iLy0xTUa1b1ADSoXuyLPsfNimkQC0sSQxcgQQSwhVt+VZBHYxhD8rYRnK9NZ0uQWAUAIS2kW2EBS256SAMLDmtJC0wSymSZliQL3sFA2ntbBNOnoYVHGozrKKdTC9gYsCJFuRN4jCirkGVm11NVJzLPtIFzq/K+wK8v1wxSZyjyzTZbNCnk8xXcAOzJRCKfUzAlwCLWW7EfmjF1DJl6LPTUGo9WnQpg3vKu5A5wDT7XGBuOUR/B0KS2GrWwH84Jiw5LoHycan7LUFFIV3vTo03e3/ALtV2WBz1CklED+ZlxCrZyXutBPGQMhlTlkZS5UPXcmJuqqvbUzTHNUfYHHzXI0WQMahgPfVEmIuexgfGNT9p6tRpUyaxqKxErqcIPwyYPmJuB+GIxmSjMWNQEbLpIjf+u39cUtHOXQw4y9QiktJILCdrLqmDPUiw/4xDPUFgJAbw9KAGSXMNcabk+QmP5r4szmYmqWuVSJ6EqLR/lyexwG9fTAHpJgyJJOxpnqJF437YUiIqv8Av7nqlZUhXrqpAsEJ0x2IYAiZvz6nHsPeHcOokMahTXqMmpEtESfaZAi1sew2V50K61eg+hJJAXRVDWsh8pk8okT2wZVz4NWpVgCQPNzCgWAPJQBjOZMjxKkTJptdojaR+v8ATDCvI1gCSaIEDaQOXeD+mOpEyWkcX7UqGIIcztZQcXZviQq5WoQCJqKkzNlHiH+mEJyDEnUBTESdQGrlyEtGGWUrU1yyEanSnVYM/oBLAQAJJHWT3xziuDVenGOUZ4ALfcDf+84ehQ1BdCzBLjk9gLDlEjvY2xXxLOmfLl0pAH/qKCzGL2c2Ej+uJpmWFJawmRXZBNxp0Boi8kEzO98WL7R3h2qo5VmJGgnT8eWALC07Yq4nTJ0qJMICYtqG6xeTzJwbQpBHpZhOTDUvMHn/AHxLimVCqXYqoKrpVfUCBJhdlpi31sMTyTGVsAyWW1p/NSt0Gh7KfYGR7EDlj3jhKWoqNZJ0joCAPqLxyHwIGynESlS4BFTyOs+pT1beef8A5xTmcq3iadWoRY9t9twd1jtiqNBrXqnwlQmSxLNAJgeYqL8j5m9zgXh/Dmdy8kAbGImLCPpgvI0PxG4tbvsPp9cPqL6lkbfXA3QxRRleGqoFhO2wPt2t+s4IFG3t0tginTJP74JSisAGx/riGy6F3gkCdrQf8/bHbf8AODwvLv8A574regDuLjBYgqkcvj4/znjrHnHv/nXHDQAMDnt0P9sdCn/j/nAUmVq+IU9U+WPnY9uonqMWVB2+MRFPVBm09/2vhQs8tYU4aqtTTbxNKsrLPMaxoYD+W+1hhrk+HCvbL1g7xq0HymOQknTI9+eFtPMI4CGmxuApZ2aCbEkBpEXMr6jvywLxmskhErE1UazAKpk/zKFKkAXAmSASZjGjoxTdjCvlqlNoZSrDqLj5+ThVlqPh5mhVUwFbsI3E/qJ9sav7N/amnmAuWz48xAVMzsZ5Cp/9u943wN9rPs8+XMMLG4YbH2xHwymzJJxI6K7NYsy3mfSok95j9cS3RSCSCrsIEm4IB/rHYHCTiMg6BtJt7/4MH0MyVqnUYVKZC9BICj+je9+uKcTzyW7CMpSZm0U01sBDXtBH3hJIgiOu8YqmKi0KYDl9IIgkEbKZJk2iG+k4qz+taAFEPpqMVYgXbpqi97+UcsN+BZRzmaNVwQKCHVIvFMEr+30xLwrKUcWyfHyWqUyhJFSu6CLeSkKa6Ym4mTPOfbGo4qPAp0ciAYRfHrkc6h9KT1B0/GjvgX7AZFavg1jJpUS9QavxOWCpPuwDR/LiDVSweo5l6zki/JNOo32mo4EdF7YyeMAl2Zfjn31UKZBpiAZkeaTc/m8wMdjOLmzjP5XUsqwEJs3lHqLfimSbyOWBs5QZSJgLU+8B92Yb8iQCOwK98a+p9m0ogGo2mm1UhQbvVckgKo2CLdi3K2841boPFtGeymUqVUdqZskCTCIukSfM1tUAncknYdLfs3kkqE1awKZZJ1X8z1SBpVeZqRqYsLKCSYtinjC1Avh0ah+7ZitMnSJ3lR6STYwb7xzw7fIGulEgGjRTSkKAoIeHbTI8tR7lrWtyAxyZKxlff+CfiubdqrEooFtOlJXSBA0x+HkOcC95x7FWf4zVqOfDdsvTTyJSplgEUbTcEvzJNyScexVMpLr+impTWQWkVWJDQLMNpPJSLx7nBPiBaxUwsgXO20D3nqMeqHUFP/7AP12wZm4cEVFLKkwVgOkXlfzCd05iYjAYqSk8mIGYNx0ME99jB3AthvwvKaqeapwS6UvFXT6JQgkwdyaeqPY4o49lFQhhGh76rxPSOsnbF/2TzGjN0C7EKSEPlILK4ZJP/dz7dcW9HpTBFqBqABEFSYgkTG/1HLtyx7OVF/hKAJIDPUqW5XCx7kCx/wDOKa6qK1SmYQaioAEBCpgEX6i/WTiOerx4SmDFJe8Fpbba8jCFUT4TUKVILQYECbNEED3vb5wbxamxWVkho0mdvUNO+x1C2M/TN4P159saPIZV9JqVSyrpmOZUmT7A/X2wPs7x91izIZBnI8omTc7AC841WR4etIQo835juf7DA+UJMeUgNcAdOWHuWy5Lw/M7d+WJcjRIF8ILyBJM7R/gxfQy7MbKThpRphAwgX3tf69McoVo5kdgcRZQOtBknniNViDzwXXM88RNMEeqI7TgGwGq/PE2/MMWVKPMSfbHCBFpxxxSo+mKSDf9cWPVG0HEPE7744SuqN74pQkTBIP0xaq6yFXcmBfriD0tMXkNqEjbyEAn6zjmyoonRrOG1BmgCAgGqTzmbbRFxz7HC7h3APHzlcNKqF8RCO9re23+04OVZtiFCqaVenWtYFCo/EpuYHIjkBM3nrik3REo8i7inAMxRcmmfFXtv8rt7RjR5H7UrUH8K5drRBEhTYAoxMwDyIHONowxznGaCaWZ0GoSJIE+2MvxTN+I6tll8IWZwdJV2DAzY7RcxuLnBb5LgrtJWZzioIqkAxe/+fTBFPLK6UnEl6lRUInmvlI7Alge3xjnF5aprOmCd1BAPKb7CL4ZcL4cx8NT6Qq5gGNySQLb6iskdguNLwYNU6OhKlapCj7ugChFMECQbkbCPwiTtc7mS+F1Hf8AiGOkhaehVkGS7KAJ3IgmThrlPswrqWGXrNGymoIPOdMBRO/zhtwDhgcGmEegWdUMkGBOpyIEQAIOM5PAJ2co0Xy+Uo0UJZqq18x7wvhUFtyBdG92Bwp435K7KvopIKYPUoSWP/eGbvONPSz4q1xVEL6vCB6sypSnsNKP/twhzvCvELGiJ8RmVAeciKY6gaQCeXmOISyHqZi/kVcDyiV6fhVncrS8OurDZZE1KZPSNom9sPuJ5gV6wzHmYU5SjTEQCwhbTuoFVyfbA/EsstKnT8IllUQtVdm8MANUvv6WA6ADfFnH8i6UQ9FBTpii9Yi5eTpDDV180dSDFubyVeHRlaStXzGkiSSAJFnk6RboWvPYnDziPFQtA6V1ojKrBWOohSV1gkQys49MRpZQcJOEZFqVF3/GyslJmMRI89Yk8lBCL3ZumCsvmiDQp0lVhpNNmEiIAEKOd/MT7YeccGen9/oRbMKpOqkKjG5NRmSoJAs4VY1D+2OYU56itN9IJn8UkzPeJvEX549jSjKkFcEBYODcKwIPWP3tg3N5+mFYg6jLKVW5m/4d4sPriVTKJRXXTkAm4nrYRhRUYUlJUQahJJIj9cQpXkypN2S+ztUu7U3AIZT5WtDBfL82j2wJxA6QK9NUenqgysNSa3laPS1rMLGMBZniTpVV1/DpPcwZ/rOG/EKvh13q0oKVhFSmbq4YAwR0NiDyInGp6It3nkA+1WUHivVpnUrPBIM3dQ/LsSPdThRXV6jEkQTA6bAAfoBjUVMutBZCsaNaIJ3BBsLCJExPMGcLs3lAHeIAnyxeO19+k88KZpZZwXhi6kdpJY2EWkTNvph3xfMk+GnpvfmT8dJ/bC/hzqsEyIMdpP8ATB7ZgOwJCsB6ZE+++BigwZi5nfSoFo3MC2HVKvMYTZbPo1Sn41FXCwvrZBAJIG5AHwIvjV5Z8i4hi+WYcydSGbjzea3cEYzargvYvqJqFjt2wKKoJIIg/wCfrjQVeGMAGQrUQ7MjBwf7YW5ugymRbqCP3wbOA2IETti0sNJi36nEHc7EwcVvW0i8fGOGrLEkg4hIIjBPD6AGX8eqSBUJ8NRbyj8XcG8dh3xPheW1ZLM5hlE6ylIHoqgmD1LMR204HIpRE9Qj+HrVxcI3hoPzNEn4Ege5PTDTj/DxSTL0Vux0h367GoZ5Wn6YsoZVU4XRsKpWp40AwGbVqYdwD5f9uOfarMVBSVYBqVSJCmYZo8s/MThoE7ar5KOMVVrtlhSWEeqEW0eVTDR2sfocAViKdUUmOpUcn4qsR+/6YYvlDSrZSnq8tClc/mYAgiP5mafrhJn6rBc1W5U6iaeZJWSbdPTgopM5RaR7Eg/BjEM4QBPO+9+8dvb2wRlaV6o/LVcexhW/c/XHM9TlTI2BjlyOFbFsx+dy5aoCJkXci0SesQBMifrth5wTKVAGLABVJJKkHSeU3/TC/ULkIDUBKh2nSOm9ibmwHK+DMioVNHjBjNk0voUttN/MD88sXLKoyjJxdoeZTgiZhVE1izySjBdLmTLATqsPxmNsMv4ijTqkD0LpX07BFhVUc/Kovtv74lk3FFUU1aa1J1OKhIepEnSPwhRPlUdicUcTpCrqFEMVBmWXzpYFgFFqidSD5TEgCcZKXZTjbss4wzljogL67CBcAyzc15STHLfFtDjajyq2tqlMp5R6RJ1QBFtMiPbrhGuYNVaUFguoIUMHy7jVa7C4I2Gr5wzZPDqA0giKuppsJjYAHqPpjpdGbdOkeOeqLViNCldKk76QCGnkDJg79cGav4Wk4ctUzFQklib0qZCrpAmzMB/tBte2K6WYUA1mg6RppKfzficj8UELAMCR74W8XTXUpMz63qMW0hWIOiNVxbUNxNhf3wchJYoZ8Fya1stVp1akq1RY8O2gFwCFYi481wPzHrOCePuwD0lqRTqVfLoPpWkPOxPX0qQbGO+BclUDmuKemn4S+VQQ8kMj7AWloG/LEaWVNRqlGmwPhUA+t7lmDanMbXbV9V5AYLtlcUZqtUNfUSoWnIUITHlvokAFi9iTbcttg/8AhRRFUqRqWklKejPdhtYQGmN/LyGCOK5Q1WWsCVo1QC6sNKo6QKiX/CRBA3IOD+Kqn8PRVSgqVdVc6jCksAieYWgQTuRcdZxdkOLzRRw/J1a6B6TIY8rkrfUAAd73Gk/OPYzuXoZnLTTLlWJ1MGEXIFxIMr0IMHlj2IccjXp8kszmS1Ngp80A9Znb+mL6fC1NF2Z91a5khJ2IAE7wSOeM5wao0knfUDtYgWP7YapxJqbqGbSHTmJSSSL89ovyxo4tYRgo1KjPHJEMyFkfT0b1f6WIie040zcP05TL15JDxRMgAAS2gmb8o/XAvE8gCIUDUh8yA+mTv0IvOHWWyz1aWcyhX0ZdKlCLgtRguP8AUQTbti3LBqvcyWXpDwapqOSVeGBGqCsQwPabfTGb4zQda5VQDqhl03kNcm9omcX5auwyxWSdRUteQYMj9v0wRxDM66JktqpEGFbTKPaRt6Xt21DDyNYsSV+IMkp4asu8kG3S4I/XfDOhxllF1AKwDYNAN/gdcIq+ZZSSNambSxPvMk4Z8NSqyNqRn1avwwTaR51vJNrzhZ2Q+pxmSzGmYpgFgYUwx3UDffnh3w3jOVqgKPK/T0N7Xs364zmVpq2oAkD0NTfcaokAjkSPgjviPFKICKIAgjtH/OD4Jc80bSllVJmk8E/iBNI/JWVb6DBQ4hWpCKo8Wnz8QSR7VELW91x8zXilSkAabMoa+k3XvAMx/nXDnIfbRnASpTJbqvP3BwSTNEa3O1qLJ4gDINwSRB9tiR7gYqpcDatRL1SUpkjSCCrOvM9lO3InccsNPs3lcs0VaoNWpOpRVJ0p0ASymOrAn2xb9seJ1aiHQVB6kwva/wDbGLTpuzZNeSikC0kfiGZ8MECnSQtUIsANkUdJIj2U4u+0lcLlKeXpsFYAKATBLMd/csf1wdwZEy+THgowDnU9VxpNUx6omQnJR0E85Kr7I5dMxnamZfzJlx5ZuPEaQO0gXjuD0xVVgLv3cLRd9saoy2WSimyIqgczH7k3wB9ocu9GllwGipTFPWxvDW1tHO5Nuwx37R1kfMZc1D5PGXV8GQPkwPnEf/8ARqpCuYsDz2+mH6glpL6ldYeLxCgBJRQatxEqq2t0JK4ScSY+FnzyV6YXpJ1yfb0/TGr4hQP8bQay0wh1MLSABCdgTB+MZTimXLNnUUGDQ8RQNvI0Tfs2+FHJ3/A1ylGKmaU/++f6CMB8YzOkE9B7/GGeao6GquSCKjK6xzGgSfab4zycUV20KhqOd+QUdzzPtzti0qjZndyEhrzZ5PLfYH25mYAG+H3A8pUzNRgqlUEEwJJMgwOf12GLOG/ZvVVNQhhTgnSoDsTEEDUQiT1MkXthjxHM1qS+EqDLZe8lyG1TuWbcm8AWURttiHJPCLrsnm80i6KToKlyII1KJIJl48++ymLm5xXnnqVK1MKYCwwJjyjmKaiAsC0i1yOeBGzpIDINS0idLMNIJIi45DeARyBxJ69V6ZFzWqwTpEaEuwBcxFgG0jlE74KQollivjjawgAXliylha5Nvjni6tkdca2CzEFjpgxa24Jtbe+OfZfJsKhcwsQFA80fimbeaFNu+LlzKaW8IEtqOqo4Es8C5AH4p35dMS9kyoVK3mKnU+qY1+QQDYaSZYfphtlm0JUd2tTo1DoTYM40BW7w02x2jSVqyklZ0ATHX25W6Yofh70RVLgL4jqTeQ0EaSG5gkLfse+OZnTsN+zSBDmHEKwQ6QPMJClzP82kAwdrYE4jUdRW/h2Uq4KuTsy7EE7LaDPvgzIK0U7xqaqSW5llKze5BksO30xn61LwYRnZ2UEBBYMJ59xeJg/TDFFvGUNODsCn8KSSXXTSqXMVRBEBvwfgEiTKnpg7iTeNACAxTutmZRpinK3IBA3AFy07CEGVzJRV8NWgEgD06OhGo+3Xlhx4gWmtUOBXJHmCjyKDJjWdIebdgD1kTJZFS+APL/aPM0FFMOSBsDS8TSPy6iOXTHsNHzJbzVHoMTcFqEGD2ANsew2uguXaMFlsmZqVWaAB5R+Y2Aj+XYTjnGXBZbhbAgn5kEAGZB/ycR4jV1owFvDI0jqo/wCfN9cTzOS8a2zgiPafN/fG3KZ58YbKcg6sVBJESiN0kekmbgcp641X2Zbwc5SeFGmoBWH50YaSyk8oMn25xjNVMpGoFglFVgbamIMyoMXLCJwflON0dK0q3iyDCuxVmUHc8iFkDnglktZVk8zlxlsxmMu5AC1TTBiYkkoRG1o7XwNRrgEXLJJVrfhax9iLGP7TjS8ZyVPMOlc6DrprLW1l08luhOkNfr3xkFqFSBEnme4s3x0wRdotStuKF5Jp19L3CtfmGG4I9wAcSo5hhp80TqaASLm0EchG2D8/liSGWSQDFh5gQT8MOnQ/GF+Y4eaYElW1agpHVdIiOW8jqDyxYWW8OzOk6pM3VusGLnuOv8uC84dVnMLsH5A/zAc9rdDiuhkTTVvGUhwzAJsWizav5VN+e1t8dpVAKbMF1NUcJpgnVpnVK9NoP9scCpuwDieXYEAgCAAIG46g7N74f/YbhqsxeVJEwD2j47/BxylTpqop1RoXTqCSWYHfyzYAqbqTN9pxzI1fCqzSVgpbyhgTA6k85E4mWVRpGrRt9B1RBk7AXJ9hirKmkHQZpGbTdFYhladi1MTfsfLzwCM+SoIbQbsCROoiRB2kG9u+NJ9jMqukNVINZwGbrMCI7QDjz/lVnomvnATxniC1kIYssiJIt2wDwbPUKNIZaiJLNJjzM7sLknqQB7ADpjbZvggqIQRpBHMTjF5+lT4dNXwzYQNIBjVYkC0Mep67i+KjNsy8Y0Ks9kWfOZfUr6Eqa2ttpGoSdrtAwd9sqfjKVVSzGIHUyI+O/Lng7gD1s1FRtVNGuqn1kdTyX2HTfGh/9EQberrzH74l+o1grxWzLcZJKaSQXA8+m6gnvzPQAd7YEyGXXwctWrmHSj4bqY+8B9Or4gkbz84q+2fB6gRmpO6sknTMBgOn9Ytgv7GcIZqFN67a2Kg35Tf698Lkqs6uBDxypUzNQU6Hk6uw0gDa07noB/bF32d+zPgN4ZKsTdmBN42Echjc1eBBwwiO42/5xl6VFMvWDDy+J5Tc+q4FupNp9sc/UbVAopM1WRygItykW7b4U8byfiKygAz+a/6Yd8IzyClJeAQDtNtzP8xnryxkuP8AG3qavAUKvNj6Z9+nYXOM4JtlMymVZUd6dVWqKjTqeysD6Ry1XAj2O8QWuRR6xJ1MoO52UACWjqxmL2seQOA8/mmdNFMl6hgMwAtJvbla8fJ3wy4FlzpdWKqiATB1TJuDeLkBj0AjnGPQ+yCPD80ipUk6SimQT6dZAjVzcDc9Sce4LTVVqLTJqGJ1xGkgLy5mJ+nviw5KmRIKjxHFR9YuFVTNjZjrYnl+HBWRzcArRABqTBmSXMm5tA2sIF+eBrBzFGW4eDWBqOVPlQBfzVCIA/0gCTHM8zhiiFEKmQGdhIYsykBYAmw62tfrjtHLmVamGOjzAwYY22MiCNIPmm2IZ4szIUQlRLHfykgc+s9cNZCSGOUzA1qGGq4VWBBgEGAe0qxuJBPLGZ4r95mHgE+F6QNmXfUo5iOUjY88Qz/EVof9IxrqASPNoYC1yQSPN9COmKMo5RAmqGYSrKfSARAHMjWur3juMNEsEZqS1DCoKim2tiALC4Ut1uI5X5Ya8JFUOpep5SDABhSSJFrAnbqe/Supl6SVXYU1aoq6iOQ2LaLQSOoHIgSIwTQyzV6ihz5l9AS6RuJAuOVxPKRaBMjRB1DirsDqqlSDENRSr/8AIkGO2PYp/wDRKwJ+6S5JvWC/pOPYz8UTk+cZDMW9rn2/z9MabJqGZgIDHzapjykDGUUKunSSxuGERH/2t/TDbK8TNIkpe3lnpsR9AD8Y9TPNNdDatOnVr86qQtgfaxso6nA2UywAUlYVSSQfxTzM7KOmK/HTRqJJIAcj5MGOSi1ut8VU+ILVK0zs1o+sE9sDM/czZZeimZy1QHUDQqLUVgSDpI0mIvAbSfnGLrcW1M4qABw0gwQN+nI/3xp/s3lSn/VbUvQHe9vpG2CONUsqzinXASR5ajeUP0huXyRiIumzb08Gcq5UikSWALbAXC81OrlczIxdVyY8NgD56h8wHlk21bbAkCY6DBma4OtEFaVUOnIEgkb8x6l+OuFmRIDgEX9Nzyn9v1E9MXdnTvgn9q2g0qsBy6DU+om6EKygcuRn+bC+pxMrq8Iquo3IsY6AnbmMOeIZbXSqUgPvKZaspAkNAHiBehKhWI56T3xT9neEK6a6hIYEhQPgk35X27YE0lkLSjkSLQYzpUgNB5kHqZO55T1B6Y1WTVVpU6RubsY80Ec4PsO0jvhdxig1MlWloIvBEz6Y5ne4FvKT79pPNHSToS2rudhAjne3L3OB5NIvkuz1USRqkyLFS/LcKd4newuMOM7mRTIKltJCE/gNwDynTf4M7dVuUzFOlopECPyvdiZOw3pkb6dxbY4I4hl6ZYMXNI6RqDKXBgWBcHUpFzJB3tiWjWzTcM49mkpuPvKiMBIqNqYAbWN9h15QcVcY4uuYCq91LqWDbkC8dhI+k4zGWytdVT7sVkEq7KygrBkMJN3Fjty2viXEkK+YqWRmJqCA73mdPmsvQTaTvGBqwSSyfTPs9xWm8dpEggwR7dun74fZritClSPKB1E3Me+/LHyDh+YokBqT1YBHkVQvwWbUBPbHTn1JICEsDu7ltPI+kAKe/OMR+GNmozmfVxq5FY536W3M9sS4JxtKdJEchXUKjrIJQgQRbnvbscZBc6zpqinTpkMNVNRrkmASbkDnJMe+LaudzCqCjBIsGRFWNvygX+tvfD+Gng7yNbxL7QNUdocqqgRYwLdOZmI/ryxk+I5jxCfukENJL1I256BOkg7CDvvi5lqVcsBVqaqtTUyAtqJSnbykwSSSTF7Ly5qsnw4LRNVqmlSLLEGra8X8oAETG4PPbkkUF1/tG6rSTRTYCwDICB8GdXvaT7YnU4mfDEhWUcjSpKt/ZO23t74Vs6sRp+8vdUOiOiC8mxmbRI3wdkKjgM7NSRFWGcIDpvAQCTLcgsj2POvFJaCz2S4sxI+7pqJBhgQwEgSNJEjYfEDfEuJ5xC6E66S3KeGRqIO+pD5dLXIAMwBgwosBtLqW2UhA1TudP4b9bkQBzwmr5DxJZHdFaWYVQrC0DVFotA+IwrsLDMrVqlQAyOIkKZpVDNxuGBjsSOeOUeMU0ZfPqCkgxYLMTImNQ7b9rDAtPhq89A0+WdWrTGwJiF+hjFigPpVm/iCwtpUIaS2v4jMSw9xJI5Ycgep8fpIVmS4EG95J1XBtpEnvjmbzjVnlURFjyqCbH8tjK7bnng7MU/BJKhdK2KiwNrAGd+Zme2A6S1TBqVWZfyIPDW4MgxcwL9f647eTuaLfCIT70BQYgONMkHbSxJgczykAXwH4qmppHmg3CqaSgmLTEuP9owXTyky7QgiFXsBFgPcgAD9ziylllWmbnVqIC2AAAENrvJJm18cJdlaqCqFC0xpE3FwpdVZi5JPpYnlzwFm8zUosyU25kwJBN7+YEG4g73nFmSyrrUk/jpwWmbFSAN73g4Nz+RL5UVFUNUpxTqrtII8r8rRzMEX7DE8hVMU0aRIlVRZ9WoFiTzJM/wBemPYKbhTWDV6SEDZagUfQKwnlM8sexX6nWjF1VFKFIHm9a/lI6HrttbEEAGki8nymIvte+PY9jXg84TwzJ1DUsoNwjAkXDkqP3+gxVlaYStCHZtJU8/nHsewdlUN8rnhTU6xAs0CTEj/g4vWstdUp1V0hmfSykyCNheQAwNzG/LHsexLCGyrMUlyyoV1sGYssELtYiORmbjfFB4srglqCwYhlYqUi9pmR2t749j2COVbNPFKQ8yvG9Xh1CW006q1DFpAGlhB99umLMw4p16lFTA9SCPwtBXtbaDyGPY9gr3GdWmZzOLUZyXNyDpkzAXc/O3t7YZcDzaB1LDV4updfMGAwKrMb3k36Rj2PYs0QHksqTV8Mi5knppHOZ1dLbz1w/rVVdF0XQDnOpTHqknzGBz745j2IkcnkzYzXhkDk2/PVtcgyNxtzjF2XpBxqHkg+ZV/LNyCTvM2xzHsUy1svWqRUgCJNxNiRAn3MgzivPZsrKqSdepgGMwJvPI8h9euPY9jlsXohwloAqMdT1NVjPpFokGxJHsAD1w8o5dcwniEEFCJlpDSjFSFFg1jeBzx3HsS9nLQJwuu7MhLMFRZ0gBfTJB1CWUXNl/rj1bOiujZqm7aqP/UWdPkJIDqQIHXTuCAQcex7HNcj8EclVWqSTuik81LaQ1iV2BjvvsMMRnACAUllQ6KTXRQ2xJHqJt072xzHsNZoiyjPcXDIrb1HbVFwRHlidiARGm4jpyrr8QaArCZ85I5LuvO95ke3vj2PY45AmWruCzgAhnJMEiDtcE3AJ2FueGXCcoWqUUOkj0iBpDXG9yRciI749j2CTFHK1Y6nBh1G++kgxEA35ixnbFQrtoUNBiBFxEH357W/THsewWLRFszpTTa/Pn1H079cEUc8wLFAA267z7kzz7dcex7CxD8pxNifO8yFUiD5TqU+xPL5wLkUgVVI8pLhgTIeDrE8x5kNscx7EkoGp5gxZjHIbR/hk/OOY9j2KLP/2Q=="/>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7" name="Rectangle 26"/>
          <p:cNvSpPr/>
          <p:nvPr/>
        </p:nvSpPr>
        <p:spPr>
          <a:xfrm>
            <a:off x="11443225" y="6391351"/>
            <a:ext cx="670376" cy="369332"/>
          </a:xfrm>
          <a:prstGeom prst="rect">
            <a:avLst/>
          </a:prstGeom>
        </p:spPr>
        <p:txBody>
          <a:bodyPr wrap="none">
            <a:spAutoFit/>
          </a:bodyPr>
          <a:lstStyle/>
          <a:p>
            <a:r>
              <a:rPr lang="en-US" dirty="0">
                <a:solidFill>
                  <a:schemeClr val="bg1"/>
                </a:solidFill>
                <a:latin typeface="Calibri" panose="020F0502020204030204" pitchFamily="34" charset="0"/>
              </a:rPr>
              <a:t>(4, 8)</a:t>
            </a:r>
            <a:endParaRPr lang="en-US" dirty="0"/>
          </a:p>
        </p:txBody>
      </p:sp>
      <p:sp>
        <p:nvSpPr>
          <p:cNvPr id="9" name="AutoShape 2" descr="Image result for jehoiachin"/>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1" name="Rectangle 10"/>
          <p:cNvSpPr/>
          <p:nvPr/>
        </p:nvSpPr>
        <p:spPr>
          <a:xfrm>
            <a:off x="155575" y="977115"/>
            <a:ext cx="9531701" cy="5909310"/>
          </a:xfrm>
          <a:prstGeom prst="rect">
            <a:avLst/>
          </a:prstGeom>
        </p:spPr>
        <p:txBody>
          <a:bodyPr wrap="square">
            <a:spAutoFit/>
          </a:bodyPr>
          <a:lstStyle/>
          <a:p>
            <a:pPr fontAlgn="base"/>
            <a:r>
              <a:rPr lang="en-US" dirty="0">
                <a:solidFill>
                  <a:schemeClr val="bg1"/>
                </a:solidFill>
              </a:rPr>
              <a:t>He was the son of Azur from Gibeon and a second-generation pseudo-holy man</a:t>
            </a:r>
          </a:p>
          <a:p>
            <a:pPr fontAlgn="base"/>
            <a:r>
              <a:rPr lang="en-US" dirty="0">
                <a:solidFill>
                  <a:schemeClr val="bg1"/>
                </a:solidFill>
              </a:rPr>
              <a:t>(Jeremiah 28:1)</a:t>
            </a:r>
          </a:p>
          <a:p>
            <a:pPr fontAlgn="base"/>
            <a:endParaRPr lang="en-US" b="0" i="0" dirty="0">
              <a:solidFill>
                <a:schemeClr val="bg1"/>
              </a:solidFill>
              <a:effectLst/>
            </a:endParaRPr>
          </a:p>
          <a:p>
            <a:pPr fontAlgn="base"/>
            <a:r>
              <a:rPr lang="en-US" dirty="0">
                <a:solidFill>
                  <a:schemeClr val="bg1"/>
                </a:solidFill>
              </a:rPr>
              <a:t>He claimed to know from God that not only would Zedekiah’s people not go into captivity, but that Babylonia’s power (yoke) had been broken, and the temple treasures and the captives would be returned within 2 years</a:t>
            </a:r>
          </a:p>
          <a:p>
            <a:pPr fontAlgn="base"/>
            <a:endParaRPr lang="en-US" dirty="0">
              <a:solidFill>
                <a:schemeClr val="bg1"/>
              </a:solidFill>
            </a:endParaRPr>
          </a:p>
          <a:p>
            <a:pPr fontAlgn="base"/>
            <a:r>
              <a:rPr lang="en-US" dirty="0">
                <a:solidFill>
                  <a:schemeClr val="bg1"/>
                </a:solidFill>
              </a:rPr>
              <a:t>He gained a vast amount of people that believed in him and they wanted to hear the great news</a:t>
            </a:r>
          </a:p>
          <a:p>
            <a:pPr fontAlgn="base"/>
            <a:endParaRPr lang="en-US" dirty="0">
              <a:solidFill>
                <a:schemeClr val="bg1"/>
              </a:solidFill>
            </a:endParaRPr>
          </a:p>
          <a:p>
            <a:pPr fontAlgn="base"/>
            <a:r>
              <a:rPr lang="en-US" dirty="0">
                <a:solidFill>
                  <a:schemeClr val="bg1"/>
                </a:solidFill>
              </a:rPr>
              <a:t>His words were opposite of what Jeremiah was preaching, and Jeremiah was willing to wait the 2 years</a:t>
            </a:r>
          </a:p>
          <a:p>
            <a:pPr fontAlgn="base"/>
            <a:endParaRPr lang="en-US" dirty="0">
              <a:solidFill>
                <a:schemeClr val="bg1"/>
              </a:solidFill>
            </a:endParaRPr>
          </a:p>
          <a:p>
            <a:pPr fontAlgn="base"/>
            <a:r>
              <a:rPr lang="en-US" dirty="0">
                <a:solidFill>
                  <a:schemeClr val="bg1"/>
                </a:solidFill>
              </a:rPr>
              <a:t>He dragged the wooden yoke off Jeremiah’s neck and smashed it</a:t>
            </a:r>
          </a:p>
          <a:p>
            <a:pPr fontAlgn="base"/>
            <a:endParaRPr lang="en-US" dirty="0">
              <a:solidFill>
                <a:schemeClr val="bg1"/>
              </a:solidFill>
            </a:endParaRPr>
          </a:p>
          <a:p>
            <a:pPr fontAlgn="base"/>
            <a:r>
              <a:rPr lang="en-US" dirty="0">
                <a:solidFill>
                  <a:schemeClr val="bg1"/>
                </a:solidFill>
              </a:rPr>
              <a:t>The Lord was displeased and had Jeremiah make a yoke of iron and professed that Hananiah would die</a:t>
            </a:r>
          </a:p>
          <a:p>
            <a:pPr fontAlgn="base"/>
            <a:endParaRPr lang="en-US" dirty="0">
              <a:solidFill>
                <a:schemeClr val="bg1"/>
              </a:solidFill>
            </a:endParaRPr>
          </a:p>
          <a:p>
            <a:pPr fontAlgn="base"/>
            <a:r>
              <a:rPr lang="en-US" dirty="0">
                <a:solidFill>
                  <a:schemeClr val="bg1"/>
                </a:solidFill>
              </a:rPr>
              <a:t>Within 2 months </a:t>
            </a:r>
            <a:r>
              <a:rPr lang="en-US" dirty="0" err="1">
                <a:solidFill>
                  <a:schemeClr val="bg1"/>
                </a:solidFill>
              </a:rPr>
              <a:t>Hananiah</a:t>
            </a:r>
            <a:r>
              <a:rPr lang="en-US" dirty="0">
                <a:solidFill>
                  <a:schemeClr val="bg1"/>
                </a:solidFill>
              </a:rPr>
              <a:t> died. With the death of Hananiah it should have convinced Zedekiah and the people which of these two men was the true prophet, but they were too hardened to respond</a:t>
            </a:r>
          </a:p>
          <a:p>
            <a:pPr fontAlgn="base"/>
            <a:endParaRPr lang="en-US" b="0" i="0" dirty="0">
              <a:solidFill>
                <a:schemeClr val="bg1"/>
              </a:solidFill>
              <a:effectLst/>
            </a:endParaRPr>
          </a:p>
          <a:p>
            <a:pPr fontAlgn="base"/>
            <a:endParaRPr lang="en-US" b="0" i="0" dirty="0">
              <a:solidFill>
                <a:schemeClr val="bg1"/>
              </a:solidFill>
              <a:effectLst/>
            </a:endParaRPr>
          </a:p>
        </p:txBody>
      </p:sp>
      <p:grpSp>
        <p:nvGrpSpPr>
          <p:cNvPr id="12" name="Group 11"/>
          <p:cNvGrpSpPr/>
          <p:nvPr/>
        </p:nvGrpSpPr>
        <p:grpSpPr>
          <a:xfrm>
            <a:off x="10005507" y="1794886"/>
            <a:ext cx="1560478" cy="4062572"/>
            <a:chOff x="7024667" y="1576228"/>
            <a:chExt cx="1531642" cy="3480177"/>
          </a:xfrm>
        </p:grpSpPr>
        <p:sp>
          <p:nvSpPr>
            <p:cNvPr id="13" name="Cloud 12"/>
            <p:cNvSpPr/>
            <p:nvPr/>
          </p:nvSpPr>
          <p:spPr>
            <a:xfrm>
              <a:off x="7049722" y="2331254"/>
              <a:ext cx="562905" cy="837900"/>
            </a:xfrm>
            <a:prstGeom prst="cloud">
              <a:avLst/>
            </a:prstGeom>
            <a:solidFill>
              <a:schemeClr val="tx1">
                <a:lumMod val="85000"/>
                <a:lumOff val="1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Cloud 13"/>
            <p:cNvSpPr/>
            <p:nvPr/>
          </p:nvSpPr>
          <p:spPr>
            <a:xfrm>
              <a:off x="7938440" y="2424212"/>
              <a:ext cx="562905" cy="867216"/>
            </a:xfrm>
            <a:prstGeom prst="cloud">
              <a:avLst/>
            </a:prstGeom>
            <a:solidFill>
              <a:schemeClr val="tx1">
                <a:lumMod val="85000"/>
                <a:lumOff val="1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Cloud 15"/>
            <p:cNvSpPr/>
            <p:nvPr/>
          </p:nvSpPr>
          <p:spPr>
            <a:xfrm rot="18695172">
              <a:off x="7764873" y="1703966"/>
              <a:ext cx="584786" cy="982987"/>
            </a:xfrm>
            <a:prstGeom prst="cloud">
              <a:avLst/>
            </a:prstGeom>
            <a:solidFill>
              <a:schemeClr val="tx1">
                <a:lumMod val="85000"/>
                <a:lumOff val="1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Cloud 16"/>
            <p:cNvSpPr/>
            <p:nvPr/>
          </p:nvSpPr>
          <p:spPr>
            <a:xfrm rot="1400185">
              <a:off x="7207525" y="1822588"/>
              <a:ext cx="509839" cy="816887"/>
            </a:xfrm>
            <a:prstGeom prst="cloud">
              <a:avLst/>
            </a:prstGeom>
            <a:solidFill>
              <a:schemeClr val="tx1">
                <a:lumMod val="85000"/>
                <a:lumOff val="1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p:cNvSpPr/>
            <p:nvPr/>
          </p:nvSpPr>
          <p:spPr>
            <a:xfrm rot="6128217">
              <a:off x="7860349" y="4739525"/>
              <a:ext cx="280000" cy="353760"/>
            </a:xfrm>
            <a:prstGeom prst="ellipse">
              <a:avLst/>
            </a:prstGeom>
            <a:solidFill>
              <a:srgbClr val="875A1D"/>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Oval 18"/>
            <p:cNvSpPr/>
            <p:nvPr/>
          </p:nvSpPr>
          <p:spPr>
            <a:xfrm rot="4472555">
              <a:off x="7530791" y="4730026"/>
              <a:ext cx="256507" cy="371815"/>
            </a:xfrm>
            <a:prstGeom prst="ellipse">
              <a:avLst/>
            </a:prstGeom>
            <a:solidFill>
              <a:srgbClr val="875A1D"/>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rapezoid 19"/>
            <p:cNvSpPr/>
            <p:nvPr/>
          </p:nvSpPr>
          <p:spPr>
            <a:xfrm>
              <a:off x="7269217" y="3026050"/>
              <a:ext cx="1138765" cy="1856573"/>
            </a:xfrm>
            <a:prstGeom prst="trapezoid">
              <a:avLst/>
            </a:prstGeom>
            <a:solidFill>
              <a:schemeClr val="accent2">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rapezoid 20"/>
            <p:cNvSpPr/>
            <p:nvPr/>
          </p:nvSpPr>
          <p:spPr>
            <a:xfrm rot="610840">
              <a:off x="7282080" y="2971474"/>
              <a:ext cx="492946" cy="1891748"/>
            </a:xfrm>
            <a:prstGeom prst="trapezoid">
              <a:avLst/>
            </a:prstGeom>
            <a:solidFill>
              <a:srgbClr val="EED19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val 21"/>
            <p:cNvSpPr/>
            <p:nvPr/>
          </p:nvSpPr>
          <p:spPr>
            <a:xfrm rot="2901859">
              <a:off x="7074091" y="3617836"/>
              <a:ext cx="309645" cy="408494"/>
            </a:xfrm>
            <a:prstGeom prst="ellipse">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Oval 22"/>
            <p:cNvSpPr/>
            <p:nvPr/>
          </p:nvSpPr>
          <p:spPr>
            <a:xfrm rot="20226769">
              <a:off x="8260040" y="3624241"/>
              <a:ext cx="296269" cy="390265"/>
            </a:xfrm>
            <a:prstGeom prst="ellipse">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rapezoid 23"/>
            <p:cNvSpPr/>
            <p:nvPr/>
          </p:nvSpPr>
          <p:spPr>
            <a:xfrm rot="1442139">
              <a:off x="7225914" y="2928943"/>
              <a:ext cx="380255" cy="972756"/>
            </a:xfrm>
            <a:prstGeom prst="trapezoid">
              <a:avLst/>
            </a:prstGeom>
            <a:solidFill>
              <a:schemeClr val="accent2">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rapezoid 24"/>
            <p:cNvSpPr/>
            <p:nvPr/>
          </p:nvSpPr>
          <p:spPr>
            <a:xfrm rot="20249249">
              <a:off x="8036563" y="2928773"/>
              <a:ext cx="378085" cy="972756"/>
            </a:xfrm>
            <a:prstGeom prst="trapezoid">
              <a:avLst/>
            </a:prstGeom>
            <a:solidFill>
              <a:schemeClr val="accent2">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Trapezoid 25"/>
            <p:cNvSpPr/>
            <p:nvPr/>
          </p:nvSpPr>
          <p:spPr>
            <a:xfrm rot="21059837">
              <a:off x="7903941" y="2972153"/>
              <a:ext cx="364232" cy="1891747"/>
            </a:xfrm>
            <a:prstGeom prst="trapezoid">
              <a:avLst/>
            </a:prstGeom>
            <a:solidFill>
              <a:srgbClr val="EED19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Oval 27"/>
            <p:cNvSpPr/>
            <p:nvPr/>
          </p:nvSpPr>
          <p:spPr>
            <a:xfrm>
              <a:off x="7383411" y="1985883"/>
              <a:ext cx="832175" cy="1250406"/>
            </a:xfrm>
            <a:prstGeom prst="ellipse">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Cloud 28"/>
            <p:cNvSpPr/>
            <p:nvPr/>
          </p:nvSpPr>
          <p:spPr>
            <a:xfrm rot="17055069">
              <a:off x="7461492" y="1662038"/>
              <a:ext cx="568125" cy="733079"/>
            </a:xfrm>
            <a:prstGeom prst="cloud">
              <a:avLst/>
            </a:prstGeom>
            <a:solidFill>
              <a:schemeClr val="tx1">
                <a:lumMod val="85000"/>
                <a:lumOff val="1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Chord 29"/>
            <p:cNvSpPr/>
            <p:nvPr/>
          </p:nvSpPr>
          <p:spPr>
            <a:xfrm rot="5400000">
              <a:off x="7307196" y="1451374"/>
              <a:ext cx="931434" cy="1181142"/>
            </a:xfrm>
            <a:prstGeom prst="chord">
              <a:avLst>
                <a:gd name="adj1" fmla="val 5540578"/>
                <a:gd name="adj2" fmla="val 16200000"/>
              </a:avLst>
            </a:prstGeom>
            <a:solidFill>
              <a:srgbClr val="E7BE6B"/>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Flowchart: Stored Data 30"/>
            <p:cNvSpPr/>
            <p:nvPr/>
          </p:nvSpPr>
          <p:spPr>
            <a:xfrm rot="5400000">
              <a:off x="7608671" y="1427985"/>
              <a:ext cx="341925" cy="1194585"/>
            </a:xfrm>
            <a:prstGeom prst="flowChartOnlineStorage">
              <a:avLst/>
            </a:prstGeom>
            <a:solidFill>
              <a:schemeClr val="bg2">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Cloud 31"/>
            <p:cNvSpPr/>
            <p:nvPr/>
          </p:nvSpPr>
          <p:spPr>
            <a:xfrm rot="18452792">
              <a:off x="7474003" y="2853466"/>
              <a:ext cx="694991" cy="752221"/>
            </a:xfrm>
            <a:prstGeom prst="cloud">
              <a:avLst/>
            </a:prstGeom>
            <a:solidFill>
              <a:schemeClr val="tx1">
                <a:lumMod val="85000"/>
                <a:lumOff val="1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Oval 32"/>
            <p:cNvSpPr/>
            <p:nvPr/>
          </p:nvSpPr>
          <p:spPr>
            <a:xfrm>
              <a:off x="7666521" y="2956530"/>
              <a:ext cx="253388" cy="141899"/>
            </a:xfrm>
            <a:prstGeom prst="ellipse">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4" name="Group 64"/>
            <p:cNvGrpSpPr/>
            <p:nvPr/>
          </p:nvGrpSpPr>
          <p:grpSpPr>
            <a:xfrm flipH="1">
              <a:off x="7290085" y="3797303"/>
              <a:ext cx="1137201" cy="1107825"/>
              <a:chOff x="7543805" y="3605661"/>
              <a:chExt cx="1066795" cy="1042539"/>
            </a:xfrm>
          </p:grpSpPr>
          <p:sp>
            <p:nvSpPr>
              <p:cNvPr id="43" name="Rounded Rectangle 42"/>
              <p:cNvSpPr/>
              <p:nvPr/>
            </p:nvSpPr>
            <p:spPr>
              <a:xfrm>
                <a:off x="7696200" y="3657600"/>
                <a:ext cx="914400" cy="152400"/>
              </a:xfrm>
              <a:prstGeom prst="roundRect">
                <a:avLst/>
              </a:prstGeom>
              <a:solidFill>
                <a:srgbClr val="D98A3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4" name="Group 162"/>
              <p:cNvGrpSpPr/>
              <p:nvPr/>
            </p:nvGrpSpPr>
            <p:grpSpPr>
              <a:xfrm>
                <a:off x="7543805" y="3605661"/>
                <a:ext cx="418448" cy="1042539"/>
                <a:chOff x="6827799" y="4847065"/>
                <a:chExt cx="794795" cy="1996712"/>
              </a:xfrm>
              <a:solidFill>
                <a:srgbClr val="D98A33"/>
              </a:solidFill>
            </p:grpSpPr>
            <p:sp>
              <p:nvSpPr>
                <p:cNvPr id="45" name="Double Wave 44"/>
                <p:cNvSpPr/>
                <p:nvPr/>
              </p:nvSpPr>
              <p:spPr>
                <a:xfrm rot="16516316">
                  <a:off x="6407650" y="5697864"/>
                  <a:ext cx="1828800" cy="457200"/>
                </a:xfrm>
                <a:prstGeom prst="doubleWave">
                  <a:avLst>
                    <a:gd name="adj1" fmla="val 12500"/>
                    <a:gd name="adj2" fmla="val -10000"/>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Double Wave 19"/>
                <p:cNvSpPr/>
                <p:nvPr/>
              </p:nvSpPr>
              <p:spPr>
                <a:xfrm rot="17633710">
                  <a:off x="6141999" y="5700777"/>
                  <a:ext cx="1828800" cy="457200"/>
                </a:xfrm>
                <a:prstGeom prst="doubleWave">
                  <a:avLst>
                    <a:gd name="adj1" fmla="val 12500"/>
                    <a:gd name="adj2" fmla="val -10000"/>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ounded Rectangle 46"/>
                <p:cNvSpPr/>
                <p:nvPr/>
              </p:nvSpPr>
              <p:spPr>
                <a:xfrm>
                  <a:off x="7103985" y="4847065"/>
                  <a:ext cx="518609" cy="470886"/>
                </a:xfrm>
                <a:prstGeom prst="round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35" name="Group 34"/>
            <p:cNvGrpSpPr/>
            <p:nvPr/>
          </p:nvGrpSpPr>
          <p:grpSpPr>
            <a:xfrm>
              <a:off x="7425288" y="1875833"/>
              <a:ext cx="724999" cy="220099"/>
              <a:chOff x="6248400" y="484862"/>
              <a:chExt cx="1428268" cy="433601"/>
            </a:xfrm>
          </p:grpSpPr>
          <p:sp>
            <p:nvSpPr>
              <p:cNvPr id="36" name="Isosceles Triangle 35"/>
              <p:cNvSpPr/>
              <p:nvPr/>
            </p:nvSpPr>
            <p:spPr>
              <a:xfrm>
                <a:off x="6248400" y="494572"/>
                <a:ext cx="356302" cy="419828"/>
              </a:xfrm>
              <a:prstGeom prst="triangle">
                <a:avLst/>
              </a:prstGeom>
              <a:solidFill>
                <a:schemeClr val="accent1">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Isosceles Triangle 36"/>
              <p:cNvSpPr/>
              <p:nvPr/>
            </p:nvSpPr>
            <p:spPr>
              <a:xfrm>
                <a:off x="6617097" y="494572"/>
                <a:ext cx="356302" cy="419828"/>
              </a:xfrm>
              <a:prstGeom prst="triangle">
                <a:avLst/>
              </a:prstGeom>
              <a:solidFill>
                <a:schemeClr val="accent1">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Isosceles Triangle 37"/>
              <p:cNvSpPr/>
              <p:nvPr/>
            </p:nvSpPr>
            <p:spPr>
              <a:xfrm>
                <a:off x="6973399" y="489728"/>
                <a:ext cx="356302" cy="419828"/>
              </a:xfrm>
              <a:prstGeom prst="triangle">
                <a:avLst/>
              </a:prstGeom>
              <a:solidFill>
                <a:schemeClr val="accent1">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Isosceles Triangle 38"/>
              <p:cNvSpPr/>
              <p:nvPr/>
            </p:nvSpPr>
            <p:spPr>
              <a:xfrm>
                <a:off x="7320366" y="484862"/>
                <a:ext cx="356302" cy="419828"/>
              </a:xfrm>
              <a:prstGeom prst="triangle">
                <a:avLst/>
              </a:prstGeom>
              <a:solidFill>
                <a:schemeClr val="accent1">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Left-Right-Up Arrow 39"/>
              <p:cNvSpPr/>
              <p:nvPr/>
            </p:nvSpPr>
            <p:spPr>
              <a:xfrm rot="10800000">
                <a:off x="6418403" y="616924"/>
                <a:ext cx="397387" cy="297476"/>
              </a:xfrm>
              <a:prstGeom prst="leftRightUpArrow">
                <a:avLst>
                  <a:gd name="adj1" fmla="val 50000"/>
                  <a:gd name="adj2" fmla="val 25000"/>
                  <a:gd name="adj3" fmla="val 25000"/>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Left-Right-Up Arrow 40"/>
              <p:cNvSpPr/>
              <p:nvPr/>
            </p:nvSpPr>
            <p:spPr>
              <a:xfrm rot="10800000">
                <a:off x="6762310" y="613755"/>
                <a:ext cx="397387" cy="297476"/>
              </a:xfrm>
              <a:prstGeom prst="leftRightUpArrow">
                <a:avLst>
                  <a:gd name="adj1" fmla="val 50000"/>
                  <a:gd name="adj2" fmla="val 25000"/>
                  <a:gd name="adj3" fmla="val 25000"/>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Left-Right-Up Arrow 41"/>
              <p:cNvSpPr/>
              <p:nvPr/>
            </p:nvSpPr>
            <p:spPr>
              <a:xfrm rot="10800000">
                <a:off x="7131007" y="620987"/>
                <a:ext cx="397387" cy="297476"/>
              </a:xfrm>
              <a:prstGeom prst="leftRightUpArrow">
                <a:avLst>
                  <a:gd name="adj1" fmla="val 50000"/>
                  <a:gd name="adj2" fmla="val 25000"/>
                  <a:gd name="adj3" fmla="val 25000"/>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Tree>
    <p:extLst>
      <p:ext uri="{BB962C8B-B14F-4D97-AF65-F5344CB8AC3E}">
        <p14:creationId xmlns:p14="http://schemas.microsoft.com/office/powerpoint/2010/main" val="42860970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1">
                                            <p:txEl>
                                              <p:pRg st="1" end="1"/>
                                            </p:txEl>
                                          </p:spTgt>
                                        </p:tgtEl>
                                        <p:attrNameLst>
                                          <p:attrName>style.visibility</p:attrName>
                                        </p:attrNameLst>
                                      </p:cBhvr>
                                      <p:to>
                                        <p:strVal val="visible"/>
                                      </p:to>
                                    </p:set>
                                  </p:childTnLst>
                                </p:cTn>
                              </p:par>
                              <p:par>
                                <p:cTn id="9" presetID="26" presetClass="entr" presetSubtype="0" fill="hold" nodeType="with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wipe(down)">
                                      <p:cBhvr>
                                        <p:cTn id="11" dur="580">
                                          <p:stCondLst>
                                            <p:cond delay="0"/>
                                          </p:stCondLst>
                                        </p:cTn>
                                        <p:tgtEl>
                                          <p:spTgt spid="12"/>
                                        </p:tgtEl>
                                      </p:cBhvr>
                                    </p:animEffect>
                                    <p:anim calcmode="lin" valueType="num">
                                      <p:cBhvr>
                                        <p:cTn id="12" dur="1822" tmFilter="0,0; 0.14,0.36; 0.43,0.73; 0.71,0.91; 1.0,1.0">
                                          <p:stCondLst>
                                            <p:cond delay="0"/>
                                          </p:stCondLst>
                                        </p:cTn>
                                        <p:tgtEl>
                                          <p:spTgt spid="12"/>
                                        </p:tgtEl>
                                        <p:attrNameLst>
                                          <p:attrName>ppt_x</p:attrName>
                                        </p:attrNameLst>
                                      </p:cBhvr>
                                      <p:tavLst>
                                        <p:tav tm="0">
                                          <p:val>
                                            <p:strVal val="#ppt_x-0.25"/>
                                          </p:val>
                                        </p:tav>
                                        <p:tav tm="100000">
                                          <p:val>
                                            <p:strVal val="#ppt_x"/>
                                          </p:val>
                                        </p:tav>
                                      </p:tavLst>
                                    </p:anim>
                                    <p:anim calcmode="lin" valueType="num">
                                      <p:cBhvr>
                                        <p:cTn id="13" dur="664" tmFilter="0.0,0.0; 0.25,0.07; 0.50,0.2; 0.75,0.467; 1.0,1.0">
                                          <p:stCondLst>
                                            <p:cond delay="0"/>
                                          </p:stCondLst>
                                        </p:cTn>
                                        <p:tgtEl>
                                          <p:spTgt spid="12"/>
                                        </p:tgtEl>
                                        <p:attrNameLst>
                                          <p:attrName>ppt_y</p:attrName>
                                        </p:attrNameLst>
                                      </p:cBhvr>
                                      <p:tavLst>
                                        <p:tav tm="0" fmla="#ppt_y-sin(pi*$)/3">
                                          <p:val>
                                            <p:fltVal val="0.5"/>
                                          </p:val>
                                        </p:tav>
                                        <p:tav tm="100000">
                                          <p:val>
                                            <p:fltVal val="1"/>
                                          </p:val>
                                        </p:tav>
                                      </p:tavLst>
                                    </p:anim>
                                    <p:anim calcmode="lin" valueType="num">
                                      <p:cBhvr>
                                        <p:cTn id="14" dur="664" tmFilter="0, 0; 0.125,0.2665; 0.25,0.4; 0.375,0.465; 0.5,0.5;  0.625,0.535; 0.75,0.6; 0.875,0.7335; 1,1">
                                          <p:stCondLst>
                                            <p:cond delay="664"/>
                                          </p:stCondLst>
                                        </p:cTn>
                                        <p:tgtEl>
                                          <p:spTgt spid="12"/>
                                        </p:tgtEl>
                                        <p:attrNameLst>
                                          <p:attrName>ppt_y</p:attrName>
                                        </p:attrNameLst>
                                      </p:cBhvr>
                                      <p:tavLst>
                                        <p:tav tm="0" fmla="#ppt_y-sin(pi*$)/9">
                                          <p:val>
                                            <p:fltVal val="0"/>
                                          </p:val>
                                        </p:tav>
                                        <p:tav tm="100000">
                                          <p:val>
                                            <p:fltVal val="1"/>
                                          </p:val>
                                        </p:tav>
                                      </p:tavLst>
                                    </p:anim>
                                    <p:anim calcmode="lin" valueType="num">
                                      <p:cBhvr>
                                        <p:cTn id="15" dur="332" tmFilter="0, 0; 0.125,0.2665; 0.25,0.4; 0.375,0.465; 0.5,0.5;  0.625,0.535; 0.75,0.6; 0.875,0.7335; 1,1">
                                          <p:stCondLst>
                                            <p:cond delay="1324"/>
                                          </p:stCondLst>
                                        </p:cTn>
                                        <p:tgtEl>
                                          <p:spTgt spid="12"/>
                                        </p:tgtEl>
                                        <p:attrNameLst>
                                          <p:attrName>ppt_y</p:attrName>
                                        </p:attrNameLst>
                                      </p:cBhvr>
                                      <p:tavLst>
                                        <p:tav tm="0" fmla="#ppt_y-sin(pi*$)/27">
                                          <p:val>
                                            <p:fltVal val="0"/>
                                          </p:val>
                                        </p:tav>
                                        <p:tav tm="100000">
                                          <p:val>
                                            <p:fltVal val="1"/>
                                          </p:val>
                                        </p:tav>
                                      </p:tavLst>
                                    </p:anim>
                                    <p:anim calcmode="lin" valueType="num">
                                      <p:cBhvr>
                                        <p:cTn id="16" dur="164" tmFilter="0, 0; 0.125,0.2665; 0.25,0.4; 0.375,0.465; 0.5,0.5;  0.625,0.535; 0.75,0.6; 0.875,0.7335; 1,1">
                                          <p:stCondLst>
                                            <p:cond delay="1656"/>
                                          </p:stCondLst>
                                        </p:cTn>
                                        <p:tgtEl>
                                          <p:spTgt spid="12"/>
                                        </p:tgtEl>
                                        <p:attrNameLst>
                                          <p:attrName>ppt_y</p:attrName>
                                        </p:attrNameLst>
                                      </p:cBhvr>
                                      <p:tavLst>
                                        <p:tav tm="0" fmla="#ppt_y-sin(pi*$)/81">
                                          <p:val>
                                            <p:fltVal val="0"/>
                                          </p:val>
                                        </p:tav>
                                        <p:tav tm="100000">
                                          <p:val>
                                            <p:fltVal val="1"/>
                                          </p:val>
                                        </p:tav>
                                      </p:tavLst>
                                    </p:anim>
                                    <p:animScale>
                                      <p:cBhvr>
                                        <p:cTn id="17" dur="26">
                                          <p:stCondLst>
                                            <p:cond delay="650"/>
                                          </p:stCondLst>
                                        </p:cTn>
                                        <p:tgtEl>
                                          <p:spTgt spid="12"/>
                                        </p:tgtEl>
                                      </p:cBhvr>
                                      <p:to x="100000" y="60000"/>
                                    </p:animScale>
                                    <p:animScale>
                                      <p:cBhvr>
                                        <p:cTn id="18" dur="166" decel="50000">
                                          <p:stCondLst>
                                            <p:cond delay="676"/>
                                          </p:stCondLst>
                                        </p:cTn>
                                        <p:tgtEl>
                                          <p:spTgt spid="12"/>
                                        </p:tgtEl>
                                      </p:cBhvr>
                                      <p:to x="100000" y="100000"/>
                                    </p:animScale>
                                    <p:animScale>
                                      <p:cBhvr>
                                        <p:cTn id="19" dur="26">
                                          <p:stCondLst>
                                            <p:cond delay="1312"/>
                                          </p:stCondLst>
                                        </p:cTn>
                                        <p:tgtEl>
                                          <p:spTgt spid="12"/>
                                        </p:tgtEl>
                                      </p:cBhvr>
                                      <p:to x="100000" y="80000"/>
                                    </p:animScale>
                                    <p:animScale>
                                      <p:cBhvr>
                                        <p:cTn id="20" dur="166" decel="50000">
                                          <p:stCondLst>
                                            <p:cond delay="1338"/>
                                          </p:stCondLst>
                                        </p:cTn>
                                        <p:tgtEl>
                                          <p:spTgt spid="12"/>
                                        </p:tgtEl>
                                      </p:cBhvr>
                                      <p:to x="100000" y="100000"/>
                                    </p:animScale>
                                    <p:animScale>
                                      <p:cBhvr>
                                        <p:cTn id="21" dur="26">
                                          <p:stCondLst>
                                            <p:cond delay="1642"/>
                                          </p:stCondLst>
                                        </p:cTn>
                                        <p:tgtEl>
                                          <p:spTgt spid="12"/>
                                        </p:tgtEl>
                                      </p:cBhvr>
                                      <p:to x="100000" y="90000"/>
                                    </p:animScale>
                                    <p:animScale>
                                      <p:cBhvr>
                                        <p:cTn id="22" dur="166" decel="50000">
                                          <p:stCondLst>
                                            <p:cond delay="1668"/>
                                          </p:stCondLst>
                                        </p:cTn>
                                        <p:tgtEl>
                                          <p:spTgt spid="12"/>
                                        </p:tgtEl>
                                      </p:cBhvr>
                                      <p:to x="100000" y="100000"/>
                                    </p:animScale>
                                    <p:animScale>
                                      <p:cBhvr>
                                        <p:cTn id="23" dur="26">
                                          <p:stCondLst>
                                            <p:cond delay="1808"/>
                                          </p:stCondLst>
                                        </p:cTn>
                                        <p:tgtEl>
                                          <p:spTgt spid="12"/>
                                        </p:tgtEl>
                                      </p:cBhvr>
                                      <p:to x="100000" y="95000"/>
                                    </p:animScale>
                                    <p:animScale>
                                      <p:cBhvr>
                                        <p:cTn id="24" dur="166" decel="50000">
                                          <p:stCondLst>
                                            <p:cond delay="1834"/>
                                          </p:stCondLst>
                                        </p:cTn>
                                        <p:tgtEl>
                                          <p:spTgt spid="12"/>
                                        </p:tgtEl>
                                      </p:cBhvr>
                                      <p:to x="100000" y="100000"/>
                                    </p:animScale>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11">
                                            <p:txEl>
                                              <p:pRg st="3" end="3"/>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11">
                                            <p:txEl>
                                              <p:pRg st="5" end="5"/>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11">
                                            <p:txEl>
                                              <p:pRg st="7" end="7"/>
                                            </p:txEl>
                                          </p:spTgt>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11">
                                            <p:txEl>
                                              <p:pRg st="9" end="9"/>
                                            </p:txEl>
                                          </p:spTgt>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0"/>
                                          </p:stCondLst>
                                        </p:cTn>
                                        <p:tgtEl>
                                          <p:spTgt spid="11">
                                            <p:txEl>
                                              <p:pRg st="11" end="11"/>
                                            </p:txEl>
                                          </p:spTgt>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nodeType="clickEffect">
                                  <p:stCondLst>
                                    <p:cond delay="0"/>
                                  </p:stCondLst>
                                  <p:childTnLst>
                                    <p:set>
                                      <p:cBhvr>
                                        <p:cTn id="48" dur="1" fill="hold">
                                          <p:stCondLst>
                                            <p:cond delay="0"/>
                                          </p:stCondLst>
                                        </p:cTn>
                                        <p:tgtEl>
                                          <p:spTgt spid="11">
                                            <p:txEl>
                                              <p:pRg st="13" end="1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688"/>
            <a:ext cx="12192000" cy="6980003"/>
          </a:xfrm>
          <a:prstGeom prst="rect">
            <a:avLst/>
          </a:prstGeom>
        </p:spPr>
      </p:pic>
      <p:sp>
        <p:nvSpPr>
          <p:cNvPr id="6" name="TextBox 5"/>
          <p:cNvSpPr txBox="1"/>
          <p:nvPr/>
        </p:nvSpPr>
        <p:spPr>
          <a:xfrm>
            <a:off x="0" y="89150"/>
            <a:ext cx="12192000" cy="707886"/>
          </a:xfrm>
          <a:prstGeom prst="rect">
            <a:avLst/>
          </a:prstGeom>
          <a:noFill/>
        </p:spPr>
        <p:txBody>
          <a:bodyPr wrap="square" rtlCol="0">
            <a:spAutoFit/>
          </a:bodyPr>
          <a:lstStyle/>
          <a:p>
            <a:pPr algn="ctr"/>
            <a:r>
              <a:rPr lang="en-US" sz="4000" dirty="0">
                <a:solidFill>
                  <a:schemeClr val="bg1"/>
                </a:solidFill>
              </a:rPr>
              <a:t>Jeremiah’s Letters To Those In Captivity</a:t>
            </a:r>
          </a:p>
        </p:txBody>
      </p:sp>
      <p:sp>
        <p:nvSpPr>
          <p:cNvPr id="7" name="TextBox 6"/>
          <p:cNvSpPr txBox="1"/>
          <p:nvPr/>
        </p:nvSpPr>
        <p:spPr>
          <a:xfrm>
            <a:off x="94306" y="6485977"/>
            <a:ext cx="6023465" cy="369332"/>
          </a:xfrm>
          <a:prstGeom prst="rect">
            <a:avLst/>
          </a:prstGeom>
          <a:noFill/>
        </p:spPr>
        <p:txBody>
          <a:bodyPr wrap="square" rtlCol="0">
            <a:spAutoFit/>
          </a:bodyPr>
          <a:lstStyle/>
          <a:p>
            <a:r>
              <a:rPr lang="en-US" dirty="0">
                <a:solidFill>
                  <a:schemeClr val="bg1"/>
                </a:solidFill>
              </a:rPr>
              <a:t>Jeremiah 29</a:t>
            </a:r>
          </a:p>
        </p:txBody>
      </p:sp>
      <p:sp>
        <p:nvSpPr>
          <p:cNvPr id="3" name="AutoShape 4" descr="data:image/jpeg;base64,/9j/4AAQSkZJRgABAQAAAQABAAD/2wCEAAkGBxQTEhUUExQWFhUXGR4ZGRgYGR8YHRoiHSEdHxsgIRsfHCggHBonICAcIjEhJSkrLi4uGx8zODMsNygtLisBCgoKDg0OGxAQGywkICYsLCwsNCwsLCwsLCw0LDQsLCwsLCwsLCwsLC8sLCwsLCwsLCwsLCwsLCwsLCwsLCwsLP/AABEIALcBFAMBIgACEQEDEQH/xAAbAAACAwEBAQAAAAAAAAAAAAAEBQIDBgEAB//EAD8QAAIBAgQEBQEGBQMDBAMBAAECEQMhAAQSMQVBUWETIjJxgZEGI0JSocEUYrHR8HKC4TOS8RVTotIkY7IH/8QAGAEBAQEBAQAAAAAAAAAAAAAAAQIDAAT/xAApEQACAgICAQMCBwEAAAAAAAAAAQIRITFBURIDImFx8BMygZGhweGx/9oADAMBAAIRAxEAPwDC028UAtHlTUCBcXO3a2AKuRapU8SndWEMWtMj1fP9QeuGDfdsFFKVIMwSzTNrDlPLByMVjUNJO0ggH26HtjL6HjcnHQs4flXVStRAdLAqQdoFtuVrjp3GKKeaWhCb1AQX6dx7wScaNX6j6bYS/aXKkxVWDpHnIHL8J+NvaMCyzoz8nTFOZywDPTWSpGtDuOq/EagfY4qSiPCQSQWdzfsIx1WEUySfKzKesG9h8nBqeZAQJgMSxm9ws9J2+mLNnhFGXeKjVfTyS8wTeR7AfUjEuFVdL1CRKkMCO22w57W7YGCgWG/O/NrkAe0Ysp1NLPeTaD15nnuCR+uOeTg+jmNJCTzEHlOkBTHJY3PfAJy7U1XyEgEqZmLgSCeTftHTHaZFwTpsVk3tJAI67n6DBOZqK6KQ2p1mT6S+kACZ5i3xfBoVg4o002prIJYWEgsJ73i/zfBtKmjZJlkhvFE+WI0hjEjuV+mFGVeXpqRAjUecG7zfYRv83wbDECnYga2OnuZnofSPjA0OnQf9oiWUE3+7B6zpZfrM/EnFGfZjlxc6yskRHqCn5kRYdMGZuolSig5mmEYk7a7T1sU+pxBnWrUrKGtA0EjlIWJ2Fo+QfiUVPs5wev8Aw2SaoxbVmiaSRutNPW3WCZEdrYqyWcqAmmSGQK3lIlWmmSDG8TAtG8Y5m6viU6jDajoSkm0qQwg3iOZI3k47wzKuGplmUuA0wwJhgxUW3USTI5kAbYp1sHoZfx7U0LiQ1RiwFypAtcGYMAtYi8DAOaYmprEtJggubE3hpmxGx6H3wRnF06GbxSkCEAhZ6l4MmT6TjuaopT9QC+X70yXGwhF2ZmQRJsNRImxxCJ8XVlT5oUkZWYGgxDAGWKrI0sBzMkSOh3E49DK65ejT+7aHZwQNQsSWciyzeAQLgXtPeJhWoUqquCNRpsIgraLjaZiBtbEaJ1UxTuNVOCP5qJUGerR1n0/OHgbaO8PzHg02QOfO7DUDYnSNBINwJMnrPbEFzDu9V4A8CkdPlAKkiBIFp1NIP9sLDL+IwEXF9rkMFnv0ONHkcwHyrsKfnrtSpVG6FCfwxzlSb98DpGsQSggWjSQDTripMjYkKPgwY7DAOYhcui3lWAf3YBhHTYYYZ5g2swVVYTswGnQL9heP5LXJwBkMsaxelA1NUpvJ6SwYkDZVA+gvjkjBvNjJ/uKCNaWYRzMsx+ulAD74AzMqqq0Dwg0NFr6oPuPLPfBH2hzoWkGDDUDpUAwVm+o+48sWsTgAKKrIWaz0WVp2BQAGehsMcuzoKhhVzBSghA0tWzAqey0U8vxrdz/tGLeIoxr0yNqNODyBLbC/eT8HFeVYVBSSDFNVX6t5vqNQ/wBoxziDE5iNwrFie51MB3Av9B1wkyef3GdNtVHMSdNgoc3GiUqAn/T5wOthjPcRDVydAmmqhBcze4gbdWP68gNB9nzqoVaNTSWKDUpH5msJmAQuonoB2wIKQ0yJNNSqKmwdiRJci7LFzEDygdccmMHVi7i2WDMVEayAAP8ASF3/AFuYtg7gtM00ZQQzw5W0gFFJEqRuCLbfJMDmbqKlSoSt9RJN5aDpCgmwEC8Xv1xTkuJvqVtPmMnQBFiYULa4K47NDtAlAhMv4mrVUqMCd5mKk+7SRi0OUFKnHnDhY9WgkADVaNW03tJxVm881BUpKBqQAkkeklZgHrJN/wB8L8jpdwskqx3NjLW//oAfOKUbyO1ZTm6bMRpaAAF3ImNyepPXHseoVGCgQZ578rY7irY+TNHxqrUp1SEkTJMCSRIiOgMx1nAopLSpsKxZ6jEM6q0+GJsSTbVyj298aNKjHMsdPkAi+zTpiO1rnGSz5IzNQaw0khyIiCORFreW3YYiDvBgsqhrl80VgMZUzpcbGOvQ9sHZn0N7GeYI529rYSU8xblpcNq7xAn32Pt7YJ4XxRCxQyCDfVt/3bY5olwaeBTnaS06YO6HSyMBYqZsb2PIze2J1jNFQhNhJHOCxJt2MT7TgvQtVWoi0KtROhgjUPmTHSB1wvyNVldRBkAmIvY3Efp84rZtYB4slSO5MdSD/TBmYqGWGwhT1j+20QML8uJ1Da8jtM/sf0wwDKUlgZMTyMeaP0nFMpqmFVSf4cRvGk29o9sJ8qxJAmOcj2ufa1+sYdJUbwXv6QD0uAD9TeMLMgF1EIDDki+6r1+v104mOEzo6YcaaMzsoI1ALAAGmwBEdoPwcDJWKxFrEW5yII+cWZWkFXUAVbzAkNqFhDfG87++I5jLNICqWBUiVEieX7YSbXkH0Y8PUvmYDTtcSR9Jk/qBvinLZvQ4G9wCNpLRO4senxifDaZUPIOmAfMdOq5E7yLHF9PLjUNZupBBMLIEW80SZ2MYHgpyAqtceG0qbPpAP4okgn5Ow5AYZcKSaiO4Oo8rmIUyZFheADzk45XIUnQg1A+YE+I0j0xNtUG3sd8V0sy7VCCSTpaFmBYG8mwAJiewxIN+QZls3UpO1WGBMyjsKasZlZnkp83wOpxfWppo8Z4KaWuZZ3JPX0BR+cWv1iFNLSFBVVLXkbJ2ZiTaLW/FyGJU89NSdbM5Gkm4W0kwNo5dLRE3xNHO2XmoxOh1hDqVrBQJClYmJIO3ud8dytIAjxLlXAblGsBGPKxImf5sWZqiKihlBbmaYN5ELYkiBaYM7nfFj5Rd6jCW8hCmYIuATyMD9DhJk7A+HU6QDqBUYhgrAlR6S17DYHVfDDK1VpowVT6lUeYkEjWJj4Im036YX0M2hzFJYC065W9pJJC+YxyMYtTMEoCyqy62NwQy+SQZWIhiwvO53wTXZS/oszXECpYlaZWAEnzHS2wJLEbkiLbYYcFlDVqMiEQSCqhPKAQ0kXPmjncC2+EmbBNSADBF7DlM8o6EfPfGm4WywqAO3ijwgCPxFWqObW56bdMdLCGUMWZPOZ6oyMQwHmkQBMeaRty+tjgngzCojmfSrG/5St+W0jC2rTZKRIkzVBXqLElT0mbdQQeeGHDsmVoPUiBU8iDcwGUvbmQx0Rvvi2sEvCwX5Cg1El2IRkLAH1KStiI6RJ7Fbb4W0MwdTECFidTfiJ6/AmB0ww4xSAIVpLnWInVJHq7ElrHcSDyxVRoEaEswWCTy1QdZM7gCAPnrg+obyMvs/kdVHMBwQ1SmGv01RfnMNcjr3xFyP4ijSJhNSaYHrZnGpzz25cgo7YLq19OXzTAhfKgJjUSpfed7mwHv1x0ZdsxmMpWUeQUw7naHFgB1mVt2PTEvlhF8sS5ml4tZ9IYtJCiTpJMwADuYM2nbnjuW0JUZCddQjSzg2TT+FTz2gkd72xzP5xxqp5YMa1UkM0XCxdU/Ksbvzk7DfnC8rToU65c+JUp0tUA+RDZVEiNR1EbW3vi6wUnhHM9kfELEsACdzALAQIB2MRAmMBimqu1NVYNTcTqAJg7Hex2N8V8XrOy6T6zpaqAAI1elAAI7kDt0w1yc1GoqwIdKdOakTqH5X/mEgg89jaDjtIpKo2zleg7MXRvI8MsBfxAE773nHsOcnxWkF+9gT6ZXSSosCRaCSCdhj2IbfQeaWKAc/qZGKtpLwZI3HbkBjHFCpCixA2+n16fGNhXRgoXtEG2M/ncsyl6jbkwqzcDmf3xcEzP05HVreQJpk6jB6iDPwSSLdsez2TqU1UwwQm4FyeQ1Rt2H74L4dVVadMetwGAkWFi1/ptinhGp8zSZ6h+8ZQ17nUQoWxEgTPaDijRPPwQ1mk41zHhwSPkSD7/0xynUZKoYGDpZZ26zc8zf3xbxTLy7jdqVUqe41ET2JiSOxwHmgZK2MEgAi1jHvN/074KHTBnqwSQvrgkW3vP63xYaRNPYk6omecbz87d8QoUgzjWhAgGNyQRaJ6n9MMs1VKglNMKT1v6ZIERfl0AHTFHN5pExTKq2ssA4jTYRZR82B/TFPENFNKY02qAkENCiCQQbAlhuRtcYoU6mQTJLDvMxvz5G2GVWhrA8slNQZBBBFyCZmDzt3HKcBFJbBFqvPkKqYEkWuYNydhMD4745XrEUx5rzBN562jn33+uCMxTVaQ1QBfUEGo76tzZOe5OI0GDED/pjWBeLBgwmfcTOOs7ooyiMqOXlVjaxffe+w+l+uKChGx9UMrNzPKf1xdXoMlR0qj8QFiAO8H2vjlRpF5OmDblaSP8ATECOUd5xyZQwy2eDagx0wZD/AJSZKqwALFBvzIA57YrymXelqVzA0z6tYYHmsbg8zheEJ0sAVM+YXWbDY2j9vbB2Tr1CfDYAwbyLLtE8gZmetsDRzVIty1TWkkQAdUmCBP4bzJ2Fh+I9ME0coaa63J0i/UtzMyPiAOuLWzaoQDolAAhMlF3ghbTBO0xNxhe6639evdSZ8u0zcAqZ5fEYmgdv6BOZzdRwFSUI1kqkSQl4m0nSdVieeK+E50OwpkDV6tYEeJHpJiCHm3yfkbO/d0VemA7UyFLkREWmAbx6PNewtfHKVcu9LSfumnSiiBTa+pRESeYJvthpUX4pxwMuJZXzI49VMqRMAPLCI6OCAD7i9xi+uT49WmBCASZ2io5ZZM2EECeUdsMqNHUPDc2IBnrJlWB/w/TCqrUIRgCwqFlUsD+JUP8A8ha/84xPwZp4BaVSTpLEECIgeqxMzcyCRaeffGhWu1HMZWdqMVYBksarAKCOsMLHaLYUZnIq4p1UkHVSNRB0qeUP7WFhzntDHiLeLqrrDOGpr5rADyuvyZ0/7RgezRJiLjFBvErUm/DmGibAKQSBPQcvphnnaeiihDQKSIF6s5bUSeQ/E/sF6jFmcEvVJW4hjaSXEj5Oqw6D2xSHDCmpGpRqLoXnzX1HV+QHSOpFvZvBE6AK7z5mY6lQIC1luAd+1o7x0xXQVpCm3mGqdzGyC8BdyTzEfPc+zMdLEKATbYTuzeyiI7+2JtKp7ofVy1+WSORgYpaJdhmSrU6lLM+o+KiKGMkTrBNlEIANt5992vBK/wB/SIMUk1MVjlpK045evTI3wl4PlylDMKJ8wRlgb6XEqOkyFnfnG2L8tTcI1UgLYIQTf8x8uwIjeb2xLwxl8feAFq+urUSn5aakkmfNUBsstvpvOkQOszjuTqrTp1mUq7NpXQNgQS0SbGPKTG0bm8T/AIPUjwulSQSDYmYCgkXLc9ItbpfAvEH85FNbszxYSDIX23Bueow7OS4K8ul21jXrYELq03O7E+p7zbtvGGnD6bNWXzBUQQQZABiVQCOsDf8ADfAPBFCuzSDoRizm21onkJPuQvxi/wCzpdqwOk+GNbQTdmIBLaebEwL9QML5LtLLGHEOHpVclrlfKCX07dvefmcewNxSh41QncL5LmPTvF7iZvecexJkpNc/x/oLm0fQzs7GAeZvhHnkZGKtIOkGJuAevxBjuBjU1suWXRr06+ZjeYAv/TnhaOAl6zBySRGp5JLHnvJHyTyxUZVsYOK2K+EKSREeVgYJO7HSP0Iwwy7hc3l6YI+7qrqYHdpBJn8oEAexwZmPDoKQigFgEBJuQIDP7cgOeBvs/QXxMvU1SqM2swb6dT9LGCRfeBhvk2Wckc7mAK2ZMSrP5R/qLN/UEfOF+fJNSpFwQKkc4IE/OLcxXGmGnUx8RjPo1klPkLeP5sWZxYWmZ2SCRewJ/ry+cIN5GFPLkU5PqFNmsNoHXsSAPnFPDcsPAlmC31BjsF8piD8meuPUcwFZmLSKukGPwgG/tJHzi6hVGhcy4BVWPh0yTpZ9UID1C6dTdRE+rATFNrH6snWikzIqnXpFRRHmINyBzUT02tjvD6jrmaYq6RTZlUhYjzRMxN7yQT164GrZp1LMWl9WpwRuHB1FjzaZM9TyxElNaMROx3IBEgxEXEC9xA98AKKR7iLA6hop+UGF0C5JAG1r3Y+8YEo6SKoCgRpZR+EgXM8p/wCemGXEaGiq1Nio1a1ImDctpK9li07gHriNLKaCAulxMkg7RyK7gbiL35468HPCaCspS/isu1M3r09QjnCMAFM213gHoe2AHy5sQ1tZVQBvpgGTIgXubm+2LclWDs5BAaGIgTp8wJJ+pPYgYukV016IrCQRP/UU/iUiYeJkEX5c8F0LVFeUyCFgZDKE2m0bmTvMQR/UYpzjvAkXEyNttrdSNN7m3tgjhmWphncE2pkspiFLQACwtHpB7jAOZpOpBuqC87iSTNxI3nnzwrYtIsp0hGt/MynVp2BtAHv07nCvP1i2kWVQsKFEASx5e3Ob274ZrOioCJFmiJgr5iLdp+JxzP5bQgIKMpp6tUG7SetgYtAnblGKKUTiVvulzCl9IqKlbTuLEA9IaAY6g4JqcOIIrUani03YMrM0lagOoap3PK9zPthf9n8yYdCZpVAEqKT6FOolr2AUgGf3w3yHEMtlHdNJOq1RFl1YAT+MKCLyrC1+YOB4OUXwHs8ouryAh6ZPJTJKXsQBBHaO+K+JU5ZahYqNZDqPTq3JJkaZ0jkZ+MHZikTRLow0swZWO/mAKqw66jIPY8jZfSrKwqK0hHQgcypE+GY7ECR0xk3yQsOuyPC8wzs8gKXohFvYFXGnfl6h0IxLMkTXXYM5ZRF5QKAIO1zqHtIwNwitJVCsgR5QJ1AsdQ99LGO+GA4e7opqsq1NJuSAVAZkBgAktpCmf5ow1kryrZzi+rU6qp1iHImQWaWUTzsZ9l74rzdZZFJbui+epy1FQYE7ALBn36YM4nXQVomo7MVssKt0QyWMmNBmw5xbFGeZpBy6p94SDpHn1i7AsZIWBqkD0jtgS4M/hC1OFvVHiMAlKLNUOmYsAAYmQBfuTF7FVRSZzqLVTEqqgogjyiWjUxkwABvMY8cslarRmp4kEl6puzBSDIuYmDpEzDCYNsWVs74YquiqXgEhTOmxFOmvMgAyWG8ttiymWPlzRp1mNgTSiktmADgXJNi0x/c4szglFpuv4S7gdXuF+EFMf7jhfwXKioXRpAqlCwaBCoAahPaFnlgivmwTVqsdIJ8QsBqAuoSRaYAFucDEvZm1mixc6tTN6T/06QUKQPSQAsxs0xJ7AQcLqnC4SrVBiIpByYEv56hURJeJjoD7YacA4Mazt4AOnRckczpuSTyUtgLi2cp1C4pEqgCquo2lSod+cs0TIgbdLqeTTbBHMUa7IAdTpTUAXAUF29wYU9sW/Z4MlOrUqHzadCDmOZg+8fQ469FVy9DXshaoY3ZmMgxuRpt9fbE2zn3CM4gswOkyBBMC3IQAI6Sd8L0RJ3hdi7M8TanoVAhGmTMbkmfjHMW5GqSshtMkkxABM3InHcNhcVhnM8NehnsqklhyFrfthq2bU0fVNWQNrleRJ68vgYW8VQpTdLKAEBJ6Nz+mPcVy58LLZcatRQ1WUCT5z93Pson/AHY5KzlG6FfGzLIQwMdIaOu3Pti/7MVQmqow1FZZV2DGNK+8apjtjh+z9UAnQzW9Mqu1xz/84t4ajacw9QH7qlCgrpGpzo/QM36YptUbwrSYFlKUlqjd57kTEb9vYTiGaqAqgB9JIv8A197+1zip6wUkrBAttIbrI5n9bdsX5tV/h6bKApZiNIkxYEmd9yLciIwi8k6VAsUCw2sEi9lN5LHkALk9AcG8SYOKWjV4aKUVQNwTPiRsNRE/ScVZKm+kNp9cgLeG1C94sGjqN7c4HfMMXE7fiEwTJ5fhkQO1sHIIYZEsztpBYOLnTZSFgXnaQB8nBbZSmzJo8zgEaBBFxJBYjYENBAtYcsJ1qlWAAkq2sHssNPWYHL9cTp5yKpdTpkmAscwJufjBQNcjHj1b/wDIrEBQAwsBBOsKTLXjflG2K6aCmrCYYQzNfmwCi3vP/g4uolWfXUgqEWo5IvqHkVY2mVCzbCvNZwlnZTLMwYdCJ2AiTG89B3wJYSCk3oa5apFJnddZZtCqRJggklWF4gc5ja+2K62TQqQjik8SBVAEt0FYQs7dNh8B5XPtpBZiSDA5QoBUAGN7kfJ578yNNlkhSWIGm0wYIJ80SINl2m/LDRp49B5zDCVqALUeJDAguFuCYPUm4sYBGOLQCAhWOXb0qHcAPPRtmUjmQR+uB8plqgUoDqQj0vDKPg7D2jBlKm6jQWlPykB172af1k98T41ojwlwdpK1Ko2pLtINoDBgL7RIveIIYjlgTilRTrpCRDRp9UAEC2xuL7WuL83Ao+Tw5YoSDpJ8o6QDdfYEbYrrZBDcr5vcmY25wThT7NVBiOllxSVUIjXepNyBr0oTyA1X2jbti7JZ0wKOYpCsJ0kemookgNTb8LBrQZUiARGzCpw1WRlJYhgAdRmI0xB3ER33OAhkXSuahhtURfbqYO+3XmcOwcWh/kMuJNJT41MLTZDMBjSdlk/lYWBHUc8JKlQiqCQIJuORE2O3ZgR2GCsjWalQZfDbVLRpEwrw0W3AZY6+Y4XrWLU0VlYMAA0qdj8bAgfr1xFPJlOOqQyr5ys7GHGhIIRVCqQ/lRhHcjnsD0x3hFAlM1TUFnFJQATBtVpM5mOkWPIHvgHIZlir01BOgqYG7IDt8eYgd8MuClGreEh81dKq1DOrVqpuVAH5QUG41EmemB4RyWVgsyVSKhEzcByREEUwU76YC2G5AwKDMKqaUKwzO3mcX8rAbSZYgD0iLy0xTUa1b1ADSoXuyLPsfNimkQC0sSQxcgQQSwhVt+VZBHYxhD8rYRnK9NZ0uQWAUAIS2kW2EBS256SAMLDmtJC0wSymSZliQL3sFA2ntbBNOnoYVHGozrKKdTC9gYsCJFuRN4jCirkGVm11NVJzLPtIFzq/K+wK8v1wxSZyjyzTZbNCnk8xXcAOzJRCKfUzAlwCLWW7EfmjF1DJl6LPTUGo9WnQpg3vKu5A5wDT7XGBuOUR/B0KS2GrWwH84Jiw5LoHycan7LUFFIV3vTo03e3/ALtV2WBz1CklED+ZlxCrZyXutBPGQMhlTlkZS5UPXcmJuqqvbUzTHNUfYHHzXI0WQMahgPfVEmIuexgfGNT9p6tRpUyaxqKxErqcIPwyYPmJuB+GIxmSjMWNQEbLpIjf+u39cUtHOXQw4y9QiktJILCdrLqmDPUiw/4xDPUFgJAbw9KAGSXMNcabk+QmP5r4szmYmqWuVSJ6EqLR/lyexwG9fTAHpJgyJJOxpnqJF437YUiIqv8Av7nqlZUhXrqpAsEJ0x2IYAiZvz6nHsPeHcOokMahTXqMmpEtESfaZAi1sew2V50K61eg+hJJAXRVDWsh8pk8okT2wZVz4NWpVgCQPNzCgWAPJQBjOZMjxKkTJptdojaR+v8ATDCvI1gCSaIEDaQOXeD+mOpEyWkcX7UqGIIcztZQcXZviQq5WoQCJqKkzNlHiH+mEJyDEnUBTESdQGrlyEtGGWUrU1yyEanSnVYM/oBLAQAJJHWT3xziuDVenGOUZ4ALfcDf+84ehQ1BdCzBLjk9gLDlEjvY2xXxLOmfLl0pAH/qKCzGL2c2Ej+uJpmWFJawmRXZBNxp0Boi8kEzO98WL7R3h2qo5VmJGgnT8eWALC07Yq4nTJ0qJMICYtqG6xeTzJwbQpBHpZhOTDUvMHn/AHxLimVCqXYqoKrpVfUCBJhdlpi31sMTyTGVsAyWW1p/NSt0Gh7KfYGR7EDlj3jhKWoqNZJ0joCAPqLxyHwIGynESlS4BFTyOs+pT1beef8A5xTmcq3iadWoRY9t9twd1jtiqNBrXqnwlQmSxLNAJgeYqL8j5m9zgXh/Dmdy8kAbGImLCPpgvI0PxG4tbvsPp9cPqL6lkbfXA3QxRRleGqoFhO2wPt2t+s4IFG3t0tginTJP74JSisAGx/riGy6F3gkCdrQf8/bHbf8AODwvLv8A574regDuLjBYgqkcvj4/znjrHnHv/nXHDQAMDnt0P9sdCn/j/nAUmVq+IU9U+WPnY9uonqMWVB2+MRFPVBm09/2vhQs8tYU4aqtTTbxNKsrLPMaxoYD+W+1hhrk+HCvbL1g7xq0HymOQknTI9+eFtPMI4CGmxuApZ2aCbEkBpEXMr6jvywLxmskhErE1UazAKpk/zKFKkAXAmSASZjGjoxTdjCvlqlNoZSrDqLj5+ThVlqPh5mhVUwFbsI3E/qJ9sav7N/amnmAuWz48xAVMzsZ5Cp/9u943wN9rPs8+XMMLG4YbH2xHwymzJJxI6K7NYsy3mfSok95j9cS3RSCSCrsIEm4IB/rHYHCTiMg6BtJt7/4MH0MyVqnUYVKZC9BICj+je9+uKcTzyW7CMpSZm0U01sBDXtBH3hJIgiOu8YqmKi0KYDl9IIgkEbKZJk2iG+k4qz+taAFEPpqMVYgXbpqi97+UcsN+BZRzmaNVwQKCHVIvFMEr+30xLwrKUcWyfHyWqUyhJFSu6CLeSkKa6Ym4mTPOfbGo4qPAp0ciAYRfHrkc6h9KT1B0/GjvgX7AZFavg1jJpUS9QavxOWCpPuwDR/LiDVSweo5l6zki/JNOo32mo4EdF7YyeMAl2Zfjn31UKZBpiAZkeaTc/m8wMdjOLmzjP5XUsqwEJs3lHqLfimSbyOWBs5QZSJgLU+8B92Yb8iQCOwK98a+p9m0ogGo2mm1UhQbvVckgKo2CLdi3K2841boPFtGeymUqVUdqZskCTCIukSfM1tUAncknYdLfs3kkqE1awKZZJ1X8z1SBpVeZqRqYsLKCSYtinjC1Avh0ah+7ZitMnSJ3lR6STYwb7xzw7fIGulEgGjRTSkKAoIeHbTI8tR7lrWtyAxyZKxlff+CfiubdqrEooFtOlJXSBA0x+HkOcC95x7FWf4zVqOfDdsvTTyJSplgEUbTcEvzJNyScexVMpLr+impTWQWkVWJDQLMNpPJSLx7nBPiBaxUwsgXO20D3nqMeqHUFP/7AP12wZm4cEVFLKkwVgOkXlfzCd05iYjAYqSk8mIGYNx0ME99jB3AthvwvKaqeapwS6UvFXT6JQgkwdyaeqPY4o49lFQhhGh76rxPSOsnbF/2TzGjN0C7EKSEPlILK4ZJP/dz7dcW9HpTBFqBqABEFSYgkTG/1HLtyx7OVF/hKAJIDPUqW5XCx7kCx/wDOKa6qK1SmYQaioAEBCpgEX6i/WTiOerx4SmDFJe8Fpbba8jCFUT4TUKVILQYECbNEED3vb5wbxamxWVkho0mdvUNO+x1C2M/TN4P159saPIZV9JqVSyrpmOZUmT7A/X2wPs7x91izIZBnI8omTc7AC841WR4etIQo835juf7DA+UJMeUgNcAdOWHuWy5Lw/M7d+WJcjRIF8ILyBJM7R/gxfQy7MbKThpRphAwgX3tf69McoVo5kdgcRZQOtBknniNViDzwXXM88RNMEeqI7TgGwGq/PE2/MMWVKPMSfbHCBFpxxxSo+mKSDf9cWPVG0HEPE7744SuqN74pQkTBIP0xaq6yFXcmBfriD0tMXkNqEjbyEAn6zjmyoonRrOG1BmgCAgGqTzmbbRFxz7HC7h3APHzlcNKqF8RCO9re23+04OVZtiFCqaVenWtYFCo/EpuYHIjkBM3nrik3REo8i7inAMxRcmmfFXtv8rt7RjR5H7UrUH8K5drRBEhTYAoxMwDyIHONowxznGaCaWZ0GoSJIE+2MvxTN+I6tll8IWZwdJV2DAzY7RcxuLnBb5LgrtJWZzioIqkAxe/+fTBFPLK6UnEl6lRUInmvlI7Alge3xjnF5aprOmCd1BAPKb7CL4ZcL4cx8NT6Qq5gGNySQLb6iskdguNLwYNU6OhKlapCj7ugChFMECQbkbCPwiTtc7mS+F1Hf8AiGOkhaehVkGS7KAJ3IgmThrlPswrqWGXrNGymoIPOdMBRO/zhtwDhgcGmEegWdUMkGBOpyIEQAIOM5PAJ2co0Xy+Uo0UJZqq18x7wvhUFtyBdG92Bwp435K7KvopIKYPUoSWP/eGbvONPSz4q1xVEL6vCB6sypSnsNKP/twhzvCvELGiJ8RmVAeciKY6gaQCeXmOISyHqZi/kVcDyiV6fhVncrS8OurDZZE1KZPSNom9sPuJ5gV6wzHmYU5SjTEQCwhbTuoFVyfbA/EsstKnT8IllUQtVdm8MANUvv6WA6ADfFnH8i6UQ9FBTpii9Yi5eTpDDV180dSDFubyVeHRlaStXzGkiSSAJFnk6RboWvPYnDziPFQtA6V1ojKrBWOohSV1gkQys49MRpZQcJOEZFqVF3/GyslJmMRI89Yk8lBCL3ZumCsvmiDQp0lVhpNNmEiIAEKOd/MT7YeccGen9/oRbMKpOqkKjG5NRmSoJAs4VY1D+2OYU56itN9IJn8UkzPeJvEX549jSjKkFcEBYODcKwIPWP3tg3N5+mFYg6jLKVW5m/4d4sPriVTKJRXXTkAm4nrYRhRUYUlJUQahJJIj9cQpXkypN2S+ztUu7U3AIZT5WtDBfL82j2wJxA6QK9NUenqgysNSa3laPS1rMLGMBZniTpVV1/DpPcwZ/rOG/EKvh13q0oKVhFSmbq4YAwR0NiDyInGp6It3nkA+1WUHivVpnUrPBIM3dQ/LsSPdThRXV6jEkQTA6bAAfoBjUVMutBZCsaNaIJ3BBsLCJExPMGcLs3lAHeIAnyxeO19+k88KZpZZwXhi6kdpJY2EWkTNvph3xfMk+GnpvfmT8dJ/bC/hzqsEyIMdpP8ATB7ZgOwJCsB6ZE+++BigwZi5nfSoFo3MC2HVKvMYTZbPo1Sn41FXCwvrZBAJIG5AHwIvjV5Z8i4hi+WYcydSGbjzea3cEYzargvYvqJqFjt2wKKoJIIg/wCfrjQVeGMAGQrUQ7MjBwf7YW5ugymRbqCP3wbOA2IETti0sNJi36nEHc7EwcVvW0i8fGOGrLEkg4hIIjBPD6AGX8eqSBUJ8NRbyj8XcG8dh3xPheW1ZLM5hlE6ylIHoqgmD1LMR204HIpRE9Qj+HrVxcI3hoPzNEn4Ege5PTDTj/DxSTL0Vux0h367GoZ5Wn6YsoZVU4XRsKpWp40AwGbVqYdwD5f9uOfarMVBSVYBqVSJCmYZo8s/MThoE7ar5KOMVVrtlhSWEeqEW0eVTDR2sfocAViKdUUmOpUcn4qsR+/6YYvlDSrZSnq8tClc/mYAgiP5mafrhJn6rBc1W5U6iaeZJWSbdPTgopM5RaR7Eg/BjEM4QBPO+9+8dvb2wRlaV6o/LVcexhW/c/XHM9TlTI2BjlyOFbFsx+dy5aoCJkXci0SesQBMifrth5wTKVAGLABVJJKkHSeU3/TC/ULkIDUBKh2nSOm9ibmwHK+DMioVNHjBjNk0voUttN/MD88sXLKoyjJxdoeZTgiZhVE1izySjBdLmTLATqsPxmNsMv4ijTqkD0LpX07BFhVUc/Kovtv74lk3FFUU1aa1J1OKhIepEnSPwhRPlUdicUcTpCrqFEMVBmWXzpYFgFFqidSD5TEgCcZKXZTjbss4wzljogL67CBcAyzc15STHLfFtDjajyq2tqlMp5R6RJ1QBFtMiPbrhGuYNVaUFguoIUMHy7jVa7C4I2Gr5wzZPDqA0giKuppsJjYAHqPpjpdGbdOkeOeqLViNCldKk76QCGnkDJg79cGav4Wk4ctUzFQklib0qZCrpAmzMB/tBte2K6WYUA1mg6RppKfzficj8UELAMCR74W8XTXUpMz63qMW0hWIOiNVxbUNxNhf3wchJYoZ8Fya1stVp1akq1RY8O2gFwCFYi481wPzHrOCePuwD0lqRTqVfLoPpWkPOxPX0qQbGO+BclUDmuKemn4S+VQQ8kMj7AWloG/LEaWVNRqlGmwPhUA+t7lmDanMbXbV9V5AYLtlcUZqtUNfUSoWnIUITHlvokAFi9iTbcttg/8AhRRFUqRqWklKejPdhtYQGmN/LyGCOK5Q1WWsCVo1QC6sNKo6QKiX/CRBA3IOD+Kqn8PRVSgqVdVc6jCksAieYWgQTuRcdZxdkOLzRRw/J1a6B6TIY8rkrfUAAd73Gk/OPYzuXoZnLTTLlWJ1MGEXIFxIMr0IMHlj2IccjXp8kszmS1Ngp80A9Znb+mL6fC1NF2Z91a5khJ2IAE7wSOeM5wao0knfUDtYgWP7YapxJqbqGbSHTmJSSSL89ovyxo4tYRgo1KjPHJEMyFkfT0b1f6WIie040zcP05TL15JDxRMgAAS2gmb8o/XAvE8gCIUDUh8yA+mTv0IvOHWWyz1aWcyhX0ZdKlCLgtRguP8AUQTbti3LBqvcyWXpDwapqOSVeGBGqCsQwPabfTGb4zQda5VQDqhl03kNcm9omcX5auwyxWSdRUteQYMj9v0wRxDM66JktqpEGFbTKPaRt6Xt21DDyNYsSV+IMkp4asu8kG3S4I/XfDOhxllF1AKwDYNAN/gdcIq+ZZSSNambSxPvMk4Z8NSqyNqRn1avwwTaR51vJNrzhZ2Q+pxmSzGmYpgFgYUwx3UDffnh3w3jOVqgKPK/T0N7Xs364zmVpq2oAkD0NTfcaokAjkSPgjviPFKICKIAgjtH/OD4Jc80bSllVJmk8E/iBNI/JWVb6DBQ4hWpCKo8Wnz8QSR7VELW91x8zXilSkAabMoa+k3XvAMx/nXDnIfbRnASpTJbqvP3BwSTNEa3O1qLJ4gDINwSRB9tiR7gYqpcDatRL1SUpkjSCCrOvM9lO3InccsNPs3lcs0VaoNWpOpRVJ0p0ASymOrAn2xb9seJ1aiHQVB6kwva/wDbGLTpuzZNeSikC0kfiGZ8MECnSQtUIsANkUdJIj2U4u+0lcLlKeXpsFYAKATBLMd/csf1wdwZEy+THgowDnU9VxpNUx6omQnJR0E85Kr7I5dMxnamZfzJlx5ZuPEaQO0gXjuD0xVVgLv3cLRd9saoy2WSimyIqgczH7k3wB9ocu9GllwGipTFPWxvDW1tHO5Nuwx37R1kfMZc1D5PGXV8GQPkwPnEf/8ARqpCuYsDz2+mH6glpL6ldYeLxCgBJRQatxEqq2t0JK4ScSY+FnzyV6YXpJ1yfb0/TGr4hQP8bQay0wh1MLSABCdgTB+MZTimXLNnUUGDQ8RQNvI0Tfs2+FHJ3/A1ylGKmaU/++f6CMB8YzOkE9B7/GGeao6GquSCKjK6xzGgSfab4zycUV20KhqOd+QUdzzPtzti0qjZndyEhrzZ5PLfYH25mYAG+H3A8pUzNRgqlUEEwJJMgwOf12GLOG/ZvVVNQhhTgnSoDsTEEDUQiT1MkXthjxHM1qS+EqDLZe8lyG1TuWbcm8AWURttiHJPCLrsnm80i6KToKlyII1KJIJl48++ymLm5xXnnqVK1MKYCwwJjyjmKaiAsC0i1yOeBGzpIDINS0idLMNIJIi45DeARyBxJ69V6ZFzWqwTpEaEuwBcxFgG0jlE74KQollivjjawgAXliylha5Nvjni6tkdca2CzEFjpgxa24Jtbe+OfZfJsKhcwsQFA80fimbeaFNu+LlzKaW8IEtqOqo4Es8C5AH4p35dMS9kyoVK3mKnU+qY1+QQDYaSZYfphtlm0JUd2tTo1DoTYM40BW7w02x2jSVqyklZ0ATHX25W6Yofh70RVLgL4jqTeQ0EaSG5gkLfse+OZnTsN+zSBDmHEKwQ6QPMJClzP82kAwdrYE4jUdRW/h2Uq4KuTsy7EE7LaDPvgzIK0U7xqaqSW5llKze5BksO30xn61LwYRnZ2UEBBYMJ59xeJg/TDFFvGUNODsCn8KSSXXTSqXMVRBEBvwfgEiTKnpg7iTeNACAxTutmZRpinK3IBA3AFy07CEGVzJRV8NWgEgD06OhGo+3Xlhx4gWmtUOBXJHmCjyKDJjWdIebdgD1kTJZFS+APL/aPM0FFMOSBsDS8TSPy6iOXTHsNHzJbzVHoMTcFqEGD2ANsew2uguXaMFlsmZqVWaAB5R+Y2Aj+XYTjnGXBZbhbAgn5kEAGZB/ycR4jV1owFvDI0jqo/wCfN9cTzOS8a2zgiPafN/fG3KZ58YbKcg6sVBJESiN0kekmbgcp641X2Zbwc5SeFGmoBWH50YaSyk8oMn25xjNVMpGoFglFVgbamIMyoMXLCJwflON0dK0q3iyDCuxVmUHc8iFkDnglktZVk8zlxlsxmMu5AC1TTBiYkkoRG1o7XwNRrgEXLJJVrfhax9iLGP7TjS8ZyVPMOlc6DrprLW1l08luhOkNfr3xkFqFSBEnme4s3x0wRdotStuKF5Jp19L3CtfmGG4I9wAcSo5hhp80TqaASLm0EchG2D8/liSGWSQDFh5gQT8MOnQ/GF+Y4eaYElW1agpHVdIiOW8jqDyxYWW8OzOk6pM3VusGLnuOv8uC84dVnMLsH5A/zAc9rdDiuhkTTVvGUhwzAJsWizav5VN+e1t8dpVAKbMF1NUcJpgnVpnVK9NoP9scCpuwDieXYEAgCAAIG46g7N74f/YbhqsxeVJEwD2j47/BxylTpqop1RoXTqCSWYHfyzYAqbqTN9pxzI1fCqzSVgpbyhgTA6k85E4mWVRpGrRt9B1RBk7AXJ9hirKmkHQZpGbTdFYhladi1MTfsfLzwCM+SoIbQbsCROoiRB2kG9u+NJ9jMqukNVINZwGbrMCI7QDjz/lVnomvnATxniC1kIYssiJIt2wDwbPUKNIZaiJLNJjzM7sLknqQB7ADpjbZvggqIQRpBHMTjF5+lT4dNXwzYQNIBjVYkC0Mep67i+KjNsy8Y0Ks9kWfOZfUr6Eqa2ttpGoSdrtAwd9sqfjKVVSzGIHUyI+O/Lng7gD1s1FRtVNGuqn1kdTyX2HTfGh/9EQberrzH74l+o1grxWzLcZJKaSQXA8+m6gnvzPQAd7YEyGXXwctWrmHSj4bqY+8B9Or4gkbz84q+2fB6gRmpO6sknTMBgOn9Ytgv7GcIZqFN67a2Kg35Tf698Lkqs6uBDxypUzNQU6Hk6uw0gDa07noB/bF32d+zPgN4ZKsTdmBN42Echjc1eBBwwiO42/5xl6VFMvWDDy+J5Tc+q4FupNp9sc/UbVAopM1WRygItykW7b4U8byfiKygAz+a/6Yd8IzyClJeAQDtNtzP8xnryxkuP8AG3qavAUKvNj6Z9+nYXOM4JtlMymVZUd6dVWqKjTqeysD6Ry1XAj2O8QWuRR6xJ1MoO52UACWjqxmL2seQOA8/mmdNFMl6hgMwAtJvbla8fJ3wy4FlzpdWKqiATB1TJuDeLkBj0AjnGPQ+yCPD80ipUk6SimQT6dZAjVzcDc9Sce4LTVVqLTJqGJ1xGkgLy5mJ+nviw5KmRIKjxHFR9YuFVTNjZjrYnl+HBWRzcArRABqTBmSXMm5tA2sIF+eBrBzFGW4eDWBqOVPlQBfzVCIA/0gCTHM8zhiiFEKmQGdhIYsykBYAmw62tfrjtHLmVamGOjzAwYY22MiCNIPmm2IZ4szIUQlRLHfykgc+s9cNZCSGOUzA1qGGq4VWBBgEGAe0qxuJBPLGZ4r95mHgE+F6QNmXfUo5iOUjY88Qz/EVof9IxrqASPNoYC1yQSPN9COmKMo5RAmqGYSrKfSARAHMjWur3juMNEsEZqS1DCoKim2tiALC4Ut1uI5X5Ya8JFUOpep5SDABhSSJFrAnbqe/Supl6SVXYU1aoq6iOQ2LaLQSOoHIgSIwTQyzV6ihz5l9AS6RuJAuOVxPKRaBMjRB1DirsDqqlSDENRSr/8AIkGO2PYp/wDRKwJ+6S5JvWC/pOPYz8UTk+cZDMW9rn2/z9MabJqGZgIDHzapjykDGUUKunSSxuGERH/2t/TDbK8TNIkpe3lnpsR9AD8Y9TPNNdDatOnVr86qQtgfaxso6nA2UywAUlYVSSQfxTzM7KOmK/HTRqJJIAcj5MGOSi1ut8VU+ILVK0zs1o+sE9sDM/czZZeimZy1QHUDQqLUVgSDpI0mIvAbSfnGLrcW1M4qABw0gwQN+nI/3xp/s3lSn/VbUvQHe9vpG2CONUsqzinXASR5ajeUP0huXyRiIumzb08Gcq5UikSWALbAXC81OrlczIxdVyY8NgD56h8wHlk21bbAkCY6DBma4OtEFaVUOnIEgkb8x6l+OuFmRIDgEX9Nzyn9v1E9MXdnTvgn9q2g0qsBy6DU+om6EKygcuRn+bC+pxMrq8Iquo3IsY6AnbmMOeIZbXSqUgPvKZaspAkNAHiBehKhWI56T3xT9neEK6a6hIYEhQPgk35X27YE0lkLSjkSLQYzpUgNB5kHqZO55T1B6Y1WTVVpU6RubsY80Ec4PsO0jvhdxig1MlWloIvBEz6Y5ne4FvKT79pPNHSToS2rudhAjne3L3OB5NIvkuz1USRqkyLFS/LcKd4newuMOM7mRTIKltJCE/gNwDynTf4M7dVuUzFOlopECPyvdiZOw3pkb6dxbY4I4hl6ZYMXNI6RqDKXBgWBcHUpFzJB3tiWjWzTcM49mkpuPvKiMBIqNqYAbWN9h15QcVcY4uuYCq91LqWDbkC8dhI+k4zGWytdVT7sVkEq7KygrBkMJN3Fjty2viXEkK+YqWRmJqCA73mdPmsvQTaTvGBqwSSyfTPs9xWm8dpEggwR7dun74fZritClSPKB1E3Me+/LHyDh+YokBqT1YBHkVQvwWbUBPbHTn1JICEsDu7ltPI+kAKe/OMR+GNmozmfVxq5FY536W3M9sS4JxtKdJEchXUKjrIJQgQRbnvbscZBc6zpqinTpkMNVNRrkmASbkDnJMe+LaudzCqCjBIsGRFWNvygX+tvfD+Gng7yNbxL7QNUdocqqgRYwLdOZmI/ryxk+I5jxCfukENJL1I256BOkg7CDvvi5lqVcsBVqaqtTUyAtqJSnbykwSSSTF7Ly5qsnw4LRNVqmlSLLEGra8X8oAETG4PPbkkUF1/tG6rSTRTYCwDICB8GdXvaT7YnU4mfDEhWUcjSpKt/ZO23t74Vs6sRp+8vdUOiOiC8mxmbRI3wdkKjgM7NSRFWGcIDpvAQCTLcgsj2POvFJaCz2S4sxI+7pqJBhgQwEgSNJEjYfEDfEuJ5xC6E66S3KeGRqIO+pD5dLXIAMwBgwosBtLqW2UhA1TudP4b9bkQBzwmr5DxJZHdFaWYVQrC0DVFotA+IwrsLDMrVqlQAyOIkKZpVDNxuGBjsSOeOUeMU0ZfPqCkgxYLMTImNQ7b9rDAtPhq89A0+WdWrTGwJiF+hjFigPpVm/iCwtpUIaS2v4jMSw9xJI5Ycgep8fpIVmS4EG95J1XBtpEnvjmbzjVnlURFjyqCbH8tjK7bnng7MU/BJKhdK2KiwNrAGd+Zme2A6S1TBqVWZfyIPDW4MgxcwL9f647eTuaLfCIT70BQYgONMkHbSxJgczykAXwH4qmppHmg3CqaSgmLTEuP9owXTyky7QgiFXsBFgPcgAD9ziylllWmbnVqIC2AAAENrvJJm18cJdlaqCqFC0xpE3FwpdVZi5JPpYnlzwFm8zUosyU25kwJBN7+YEG4g73nFmSyrrUk/jpwWmbFSAN73g4Nz+RL5UVFUNUpxTqrtII8r8rRzMEX7DE8hVMU0aRIlVRZ9WoFiTzJM/wBemPYKbhTWDV6SEDZagUfQKwnlM8sexX6nWjF1VFKFIHm9a/lI6HrttbEEAGki8nymIvte+PY9jXg84TwzJ1DUsoNwjAkXDkqP3+gxVlaYStCHZtJU8/nHsewdlUN8rnhTU6xAs0CTEj/g4vWstdUp1V0hmfSykyCNheQAwNzG/LHsexLCGyrMUlyyoV1sGYssELtYiORmbjfFB4srglqCwYhlYqUi9pmR2t749j2COVbNPFKQ8yvG9Xh1CW006q1DFpAGlhB99umLMw4p16lFTA9SCPwtBXtbaDyGPY9gr3GdWmZzOLUZyXNyDpkzAXc/O3t7YZcDzaB1LDV4updfMGAwKrMb3k36Rj2PYs0QHksqTV8Mi5knppHOZ1dLbz1w/rVVdF0XQDnOpTHqknzGBz745j2IkcnkzYzXhkDk2/PVtcgyNxtzjF2XpBxqHkg+ZV/LNyCTvM2xzHsUy1svWqRUgCJNxNiRAn3MgzivPZsrKqSdepgGMwJvPI8h9euPY9jlsXohwloAqMdT1NVjPpFokGxJHsAD1w8o5dcwniEEFCJlpDSjFSFFg1jeBzx3HsS9nLQJwuu7MhLMFRZ0gBfTJB1CWUXNl/rj1bOiujZqm7aqP/UWdPkJIDqQIHXTuCAQcex7HNcj8EclVWqSTuik81LaQ1iV2BjvvsMMRnACAUllQ6KTXRQ2xJHqJt072xzHsNZoiyjPcXDIrb1HbVFwRHlidiARGm4jpyrr8QaArCZ85I5LuvO95ke3vj2PY45AmWruCzgAhnJMEiDtcE3AJ2FueGXCcoWqUUOkj0iBpDXG9yRciI749j2CTFHK1Y6nBh1G++kgxEA35ixnbFQrtoUNBiBFxEH357W/THsewWLRFszpTTa/Pn1H079cEUc8wLFAA267z7kzz7dcex7CxD8pxNifO8yFUiD5TqU+xPL5wLkUgVVI8pLhgTIeDrE8x5kNscx7EkoGp5gxZjHIbR/hk/OOY9j2KLP/2Q=="/>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7" name="Rectangle 26"/>
          <p:cNvSpPr/>
          <p:nvPr/>
        </p:nvSpPr>
        <p:spPr>
          <a:xfrm>
            <a:off x="11575340" y="6403993"/>
            <a:ext cx="442750" cy="369332"/>
          </a:xfrm>
          <a:prstGeom prst="rect">
            <a:avLst/>
          </a:prstGeom>
        </p:spPr>
        <p:txBody>
          <a:bodyPr wrap="none">
            <a:spAutoFit/>
          </a:bodyPr>
          <a:lstStyle/>
          <a:p>
            <a:r>
              <a:rPr lang="en-US" dirty="0">
                <a:solidFill>
                  <a:schemeClr val="bg1"/>
                </a:solidFill>
                <a:latin typeface="Calibri" panose="020F0502020204030204" pitchFamily="34" charset="0"/>
              </a:rPr>
              <a:t>(9)</a:t>
            </a:r>
            <a:endParaRPr lang="en-US" dirty="0"/>
          </a:p>
        </p:txBody>
      </p:sp>
      <p:sp>
        <p:nvSpPr>
          <p:cNvPr id="9" name="AutoShape 2" descr="Image result for jehoiachin"/>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5" name="Rectangle 14"/>
          <p:cNvSpPr/>
          <p:nvPr/>
        </p:nvSpPr>
        <p:spPr>
          <a:xfrm>
            <a:off x="5108575" y="693583"/>
            <a:ext cx="2380796" cy="369332"/>
          </a:xfrm>
          <a:prstGeom prst="rect">
            <a:avLst/>
          </a:prstGeom>
        </p:spPr>
        <p:txBody>
          <a:bodyPr wrap="square">
            <a:spAutoFit/>
          </a:bodyPr>
          <a:lstStyle/>
          <a:p>
            <a:pPr fontAlgn="base"/>
            <a:r>
              <a:rPr lang="en-US" dirty="0">
                <a:solidFill>
                  <a:srgbClr val="FFFF00"/>
                </a:solidFill>
              </a:rPr>
              <a:t>About 606 B.C.</a:t>
            </a:r>
            <a:endParaRPr lang="en-US" b="0" i="0" dirty="0">
              <a:solidFill>
                <a:srgbClr val="FFFF00"/>
              </a:solidFill>
              <a:effectLst/>
              <a:latin typeface="Calibri" panose="020F0502020204030204" pitchFamily="34" charset="0"/>
            </a:endParaRPr>
          </a:p>
        </p:txBody>
      </p:sp>
      <p:sp>
        <p:nvSpPr>
          <p:cNvPr id="11" name="Rectangle 10"/>
          <p:cNvSpPr/>
          <p:nvPr/>
        </p:nvSpPr>
        <p:spPr>
          <a:xfrm>
            <a:off x="250125" y="1062915"/>
            <a:ext cx="5711825" cy="1938992"/>
          </a:xfrm>
          <a:prstGeom prst="rect">
            <a:avLst/>
          </a:prstGeom>
        </p:spPr>
        <p:txBody>
          <a:bodyPr wrap="square">
            <a:spAutoFit/>
          </a:bodyPr>
          <a:lstStyle/>
          <a:p>
            <a:pPr fontAlgn="base"/>
            <a:r>
              <a:rPr lang="en-US" sz="2000" dirty="0">
                <a:solidFill>
                  <a:schemeClr val="bg1"/>
                </a:solidFill>
              </a:rPr>
              <a:t>During Jeremiah’s day, a select group of Jews was carried away captive to Babylon.</a:t>
            </a:r>
          </a:p>
          <a:p>
            <a:pPr fontAlgn="base"/>
            <a:endParaRPr lang="en-US" sz="2000" dirty="0">
              <a:solidFill>
                <a:schemeClr val="bg1"/>
              </a:solidFill>
            </a:endParaRPr>
          </a:p>
          <a:p>
            <a:pPr fontAlgn="base"/>
            <a:r>
              <a:rPr lang="en-US" sz="2000" dirty="0">
                <a:solidFill>
                  <a:schemeClr val="bg1"/>
                </a:solidFill>
              </a:rPr>
              <a:t> Jeremiah promised these captives that if they searched after God with all their hearts, they would find Him, and the Lord would hearken unto them .</a:t>
            </a:r>
            <a:endParaRPr lang="en-US" sz="2000" b="0" i="0" dirty="0">
              <a:solidFill>
                <a:schemeClr val="bg1"/>
              </a:solidFill>
              <a:effectLst/>
              <a:latin typeface="Calibri" panose="020F0502020204030204" pitchFamily="34" charset="0"/>
            </a:endParaRPr>
          </a:p>
        </p:txBody>
      </p:sp>
      <p:sp>
        <p:nvSpPr>
          <p:cNvPr id="14" name="Rectangle 13"/>
          <p:cNvSpPr/>
          <p:nvPr/>
        </p:nvSpPr>
        <p:spPr>
          <a:xfrm>
            <a:off x="5557157" y="2987673"/>
            <a:ext cx="6096000" cy="3416320"/>
          </a:xfrm>
          <a:prstGeom prst="rect">
            <a:avLst/>
          </a:prstGeom>
        </p:spPr>
        <p:txBody>
          <a:bodyPr>
            <a:spAutoFit/>
          </a:bodyPr>
          <a:lstStyle/>
          <a:p>
            <a:r>
              <a:rPr lang="en-US" dirty="0">
                <a:solidFill>
                  <a:schemeClr val="bg1"/>
                </a:solidFill>
                <a:latin typeface="Calibri" panose="020F0502020204030204" pitchFamily="34" charset="0"/>
              </a:rPr>
              <a:t>He exhorted them to yield and submit their lot God had assigned to them</a:t>
            </a:r>
          </a:p>
          <a:p>
            <a:endParaRPr lang="en-US" dirty="0">
              <a:solidFill>
                <a:schemeClr val="bg1"/>
              </a:solidFill>
              <a:latin typeface="Calibri" panose="020F0502020204030204" pitchFamily="34" charset="0"/>
            </a:endParaRPr>
          </a:p>
          <a:p>
            <a:r>
              <a:rPr lang="en-US" dirty="0">
                <a:solidFill>
                  <a:schemeClr val="bg1"/>
                </a:solidFill>
                <a:latin typeface="Calibri" panose="020F0502020204030204" pitchFamily="34" charset="0"/>
              </a:rPr>
              <a:t>He counseled them to prepare by establishing their household there, for a long time in Babel</a:t>
            </a:r>
          </a:p>
          <a:p>
            <a:endParaRPr lang="en-US" dirty="0">
              <a:solidFill>
                <a:schemeClr val="bg1"/>
              </a:solidFill>
              <a:latin typeface="Calibri" panose="020F0502020204030204" pitchFamily="34" charset="0"/>
            </a:endParaRPr>
          </a:p>
          <a:p>
            <a:r>
              <a:rPr lang="en-US" dirty="0">
                <a:solidFill>
                  <a:schemeClr val="bg1"/>
                </a:solidFill>
                <a:latin typeface="Calibri" panose="020F0502020204030204" pitchFamily="34" charset="0"/>
              </a:rPr>
              <a:t>He told them to seek the welfare of that country as the necessary condition of their own (maintain peace)</a:t>
            </a:r>
          </a:p>
          <a:p>
            <a:endParaRPr lang="en-US" dirty="0">
              <a:solidFill>
                <a:schemeClr val="bg1"/>
              </a:solidFill>
              <a:latin typeface="Calibri" panose="020F0502020204030204" pitchFamily="34" charset="0"/>
            </a:endParaRPr>
          </a:p>
          <a:p>
            <a:r>
              <a:rPr lang="en-US" dirty="0">
                <a:solidFill>
                  <a:schemeClr val="bg1"/>
                </a:solidFill>
                <a:latin typeface="Calibri" panose="020F0502020204030204" pitchFamily="34" charset="0"/>
              </a:rPr>
              <a:t>They were to not be deceived by the false prophets</a:t>
            </a:r>
          </a:p>
          <a:p>
            <a:endParaRPr lang="en-US" dirty="0">
              <a:solidFill>
                <a:schemeClr val="bg1"/>
              </a:solidFill>
              <a:latin typeface="Calibri" panose="020F0502020204030204" pitchFamily="34" charset="0"/>
            </a:endParaRPr>
          </a:p>
          <a:p>
            <a:r>
              <a:rPr lang="en-US" dirty="0">
                <a:solidFill>
                  <a:schemeClr val="bg1"/>
                </a:solidFill>
                <a:latin typeface="Calibri" panose="020F0502020204030204" pitchFamily="34" charset="0"/>
              </a:rPr>
              <a:t>They were to reside there in captivity until after 70 years</a:t>
            </a:r>
            <a:endParaRPr lang="en-US" dirty="0">
              <a:solidFill>
                <a:schemeClr val="bg1"/>
              </a:solidFill>
            </a:endParaRPr>
          </a:p>
        </p:txBody>
      </p:sp>
      <p:pic>
        <p:nvPicPr>
          <p:cNvPr id="13316" name="Picture 4" descr="http://jeremiahcommunity.ca/wp-content/uploads/2013/01/Jeremiah-by-Dore.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0233" t="7033" r="13439" b="7619"/>
          <a:stretch/>
        </p:blipFill>
        <p:spPr bwMode="auto">
          <a:xfrm>
            <a:off x="1757421" y="3149057"/>
            <a:ext cx="2505486" cy="344856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566492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xEl>
                                              <p:pRg st="2" end="2"/>
                                            </p:txEl>
                                          </p:spTgt>
                                        </p:tgtEl>
                                        <p:attrNameLst>
                                          <p:attrName>style.visibility</p:attrName>
                                        </p:attrNameLst>
                                      </p:cBhvr>
                                      <p:to>
                                        <p:strVal val="visible"/>
                                      </p:to>
                                    </p:set>
                                  </p:childTnLst>
                                </p:cTn>
                              </p:par>
                              <p:par>
                                <p:cTn id="7" presetID="10" presetClass="entr" presetSubtype="0" fill="hold" nodeType="withEffect">
                                  <p:stCondLst>
                                    <p:cond delay="0"/>
                                  </p:stCondLst>
                                  <p:childTnLst>
                                    <p:set>
                                      <p:cBhvr>
                                        <p:cTn id="8" dur="1" fill="hold">
                                          <p:stCondLst>
                                            <p:cond delay="0"/>
                                          </p:stCondLst>
                                        </p:cTn>
                                        <p:tgtEl>
                                          <p:spTgt spid="13316"/>
                                        </p:tgtEl>
                                        <p:attrNameLst>
                                          <p:attrName>style.visibility</p:attrName>
                                        </p:attrNameLst>
                                      </p:cBhvr>
                                      <p:to>
                                        <p:strVal val="visible"/>
                                      </p:to>
                                    </p:set>
                                    <p:animEffect transition="in" filter="fade">
                                      <p:cBhvr>
                                        <p:cTn id="9" dur="500"/>
                                        <p:tgtEl>
                                          <p:spTgt spid="13316"/>
                                        </p:tgtEl>
                                      </p:cBhvr>
                                    </p:animEffec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nodeType="clickEffect">
                                  <p:stCondLst>
                                    <p:cond delay="0"/>
                                  </p:stCondLst>
                                  <p:childTnLst>
                                    <p:set>
                                      <p:cBhvr>
                                        <p:cTn id="13" dur="1" fill="hold">
                                          <p:stCondLst>
                                            <p:cond delay="0"/>
                                          </p:stCondLst>
                                        </p:cTn>
                                        <p:tgtEl>
                                          <p:spTgt spid="14">
                                            <p:txEl>
                                              <p:pRg st="0" end="0"/>
                                            </p:txEl>
                                          </p:spTgt>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nodeType="clickEffect">
                                  <p:stCondLst>
                                    <p:cond delay="0"/>
                                  </p:stCondLst>
                                  <p:childTnLst>
                                    <p:set>
                                      <p:cBhvr>
                                        <p:cTn id="17" dur="1" fill="hold">
                                          <p:stCondLst>
                                            <p:cond delay="0"/>
                                          </p:stCondLst>
                                        </p:cTn>
                                        <p:tgtEl>
                                          <p:spTgt spid="14">
                                            <p:txEl>
                                              <p:pRg st="2" end="2"/>
                                            </p:txEl>
                                          </p:spTgt>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nodeType="clickEffect">
                                  <p:stCondLst>
                                    <p:cond delay="0"/>
                                  </p:stCondLst>
                                  <p:childTnLst>
                                    <p:set>
                                      <p:cBhvr>
                                        <p:cTn id="21" dur="1" fill="hold">
                                          <p:stCondLst>
                                            <p:cond delay="0"/>
                                          </p:stCondLst>
                                        </p:cTn>
                                        <p:tgtEl>
                                          <p:spTgt spid="14">
                                            <p:txEl>
                                              <p:pRg st="4" end="4"/>
                                            </p:txEl>
                                          </p:spTgt>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nodeType="clickEffect">
                                  <p:stCondLst>
                                    <p:cond delay="0"/>
                                  </p:stCondLst>
                                  <p:childTnLst>
                                    <p:set>
                                      <p:cBhvr>
                                        <p:cTn id="25" dur="1" fill="hold">
                                          <p:stCondLst>
                                            <p:cond delay="0"/>
                                          </p:stCondLst>
                                        </p:cTn>
                                        <p:tgtEl>
                                          <p:spTgt spid="14">
                                            <p:txEl>
                                              <p:pRg st="6" end="6"/>
                                            </p:txEl>
                                          </p:spTgt>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nodeType="clickEffect">
                                  <p:stCondLst>
                                    <p:cond delay="0"/>
                                  </p:stCondLst>
                                  <p:childTnLst>
                                    <p:set>
                                      <p:cBhvr>
                                        <p:cTn id="29" dur="1" fill="hold">
                                          <p:stCondLst>
                                            <p:cond delay="0"/>
                                          </p:stCondLst>
                                        </p:cTn>
                                        <p:tgtEl>
                                          <p:spTgt spid="14">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688"/>
            <a:ext cx="12192000" cy="6855312"/>
          </a:xfrm>
          <a:prstGeom prst="rect">
            <a:avLst/>
          </a:prstGeom>
        </p:spPr>
      </p:pic>
      <p:sp>
        <p:nvSpPr>
          <p:cNvPr id="6" name="TextBox 5"/>
          <p:cNvSpPr txBox="1"/>
          <p:nvPr/>
        </p:nvSpPr>
        <p:spPr>
          <a:xfrm>
            <a:off x="0" y="89150"/>
            <a:ext cx="12192000" cy="707886"/>
          </a:xfrm>
          <a:prstGeom prst="rect">
            <a:avLst/>
          </a:prstGeom>
          <a:noFill/>
        </p:spPr>
        <p:txBody>
          <a:bodyPr wrap="square" rtlCol="0">
            <a:spAutoFit/>
          </a:bodyPr>
          <a:lstStyle/>
          <a:p>
            <a:pPr algn="ctr"/>
            <a:r>
              <a:rPr lang="en-US" sz="4000" dirty="0">
                <a:solidFill>
                  <a:schemeClr val="bg1"/>
                </a:solidFill>
              </a:rPr>
              <a:t>The Prophet Lehi</a:t>
            </a:r>
          </a:p>
        </p:txBody>
      </p:sp>
      <p:sp>
        <p:nvSpPr>
          <p:cNvPr id="7" name="TextBox 6"/>
          <p:cNvSpPr txBox="1"/>
          <p:nvPr/>
        </p:nvSpPr>
        <p:spPr>
          <a:xfrm>
            <a:off x="94306" y="6485977"/>
            <a:ext cx="6023465" cy="369332"/>
          </a:xfrm>
          <a:prstGeom prst="rect">
            <a:avLst/>
          </a:prstGeom>
          <a:noFill/>
        </p:spPr>
        <p:txBody>
          <a:bodyPr wrap="square" rtlCol="0">
            <a:spAutoFit/>
          </a:bodyPr>
          <a:lstStyle/>
          <a:p>
            <a:r>
              <a:rPr lang="en-US" dirty="0">
                <a:solidFill>
                  <a:schemeClr val="bg1"/>
                </a:solidFill>
              </a:rPr>
              <a:t>1 Nephi 1:4-6</a:t>
            </a:r>
          </a:p>
        </p:txBody>
      </p:sp>
      <p:sp>
        <p:nvSpPr>
          <p:cNvPr id="3" name="AutoShape 4" descr="data:image/jpeg;base64,/9j/4AAQSkZJRgABAQAAAQABAAD/2wCEAAkGBxQTEhUUExQWFhUXGR4ZGRgYGR8YHRoiHSEdHxsgIRsfHCggHBonICAcIjEhJSkrLi4uGx8zODMsNygtLisBCgoKDg0OGxAQGywkICYsLCwsNCwsLCwsLCw0LDQsLCwsLCwsLCwsLC8sLCwsLCwsLCwsLCwsLCwsLCwsLCwsLP/AABEIALcBFAMBIgACEQEDEQH/xAAbAAACAwEBAQAAAAAAAAAAAAAEBQIDBgEAB//EAD8QAAIBAgQEBQEGBQMDBAMBAAECEQMhAAQSMQVBUWETIjJxgZEGI0JSocEUYrHR8HKC4TOS8RVTotIkY7IH/8QAGAEBAQEBAQAAAAAAAAAAAAAAAQIDAAT/xAApEQACAgICAQMCBwEAAAAAAAAAAQIRITFBURIDImFx8BMygZGhweGx/9oADAMBAAIRAxEAPwDC028UAtHlTUCBcXO3a2AKuRapU8SndWEMWtMj1fP9QeuGDfdsFFKVIMwSzTNrDlPLByMVjUNJO0ggH26HtjL6HjcnHQs4flXVStRAdLAqQdoFtuVrjp3GKKeaWhCb1AQX6dx7wScaNX6j6bYS/aXKkxVWDpHnIHL8J+NvaMCyzoz8nTFOZywDPTWSpGtDuOq/EagfY4qSiPCQSQWdzfsIx1WEUySfKzKesG9h8nBqeZAQJgMSxm9ws9J2+mLNnhFGXeKjVfTyS8wTeR7AfUjEuFVdL1CRKkMCO22w57W7YGCgWG/O/NrkAe0Ysp1NLPeTaD15nnuCR+uOeTg+jmNJCTzEHlOkBTHJY3PfAJy7U1XyEgEqZmLgSCeTftHTHaZFwTpsVk3tJAI67n6DBOZqK6KQ2p1mT6S+kACZ5i3xfBoVg4o002prIJYWEgsJ73i/zfBtKmjZJlkhvFE+WI0hjEjuV+mFGVeXpqRAjUecG7zfYRv83wbDECnYga2OnuZnofSPjA0OnQf9oiWUE3+7B6zpZfrM/EnFGfZjlxc6yskRHqCn5kRYdMGZuolSig5mmEYk7a7T1sU+pxBnWrUrKGtA0EjlIWJ2Fo+QfiUVPs5wev8Aw2SaoxbVmiaSRutNPW3WCZEdrYqyWcqAmmSGQK3lIlWmmSDG8TAtG8Y5m6viU6jDajoSkm0qQwg3iOZI3k47wzKuGplmUuA0wwJhgxUW3USTI5kAbYp1sHoZfx7U0LiQ1RiwFypAtcGYMAtYi8DAOaYmprEtJggubE3hpmxGx6H3wRnF06GbxSkCEAhZ6l4MmT6TjuaopT9QC+X70yXGwhF2ZmQRJsNRImxxCJ8XVlT5oUkZWYGgxDAGWKrI0sBzMkSOh3E49DK65ejT+7aHZwQNQsSWciyzeAQLgXtPeJhWoUqquCNRpsIgraLjaZiBtbEaJ1UxTuNVOCP5qJUGerR1n0/OHgbaO8PzHg02QOfO7DUDYnSNBINwJMnrPbEFzDu9V4A8CkdPlAKkiBIFp1NIP9sLDL+IwEXF9rkMFnv0ONHkcwHyrsKfnrtSpVG6FCfwxzlSb98DpGsQSggWjSQDTripMjYkKPgwY7DAOYhcui3lWAf3YBhHTYYYZ5g2swVVYTswGnQL9heP5LXJwBkMsaxelA1NUpvJ6SwYkDZVA+gvjkjBvNjJ/uKCNaWYRzMsx+ulAD74AzMqqq0Dwg0NFr6oPuPLPfBH2hzoWkGDDUDpUAwVm+o+48sWsTgAKKrIWaz0WVp2BQAGehsMcuzoKhhVzBSghA0tWzAqey0U8vxrdz/tGLeIoxr0yNqNODyBLbC/eT8HFeVYVBSSDFNVX6t5vqNQ/wBoxziDE5iNwrFie51MB3Av9B1wkyef3GdNtVHMSdNgoc3GiUqAn/T5wOthjPcRDVydAmmqhBcze4gbdWP68gNB9nzqoVaNTSWKDUpH5msJmAQuonoB2wIKQ0yJNNSqKmwdiRJci7LFzEDygdccmMHVi7i2WDMVEayAAP8ASF3/AFuYtg7gtM00ZQQzw5W0gFFJEqRuCLbfJMDmbqKlSoSt9RJN5aDpCgmwEC8Xv1xTkuJvqVtPmMnQBFiYULa4K47NDtAlAhMv4mrVUqMCd5mKk+7SRi0OUFKnHnDhY9WgkADVaNW03tJxVm881BUpKBqQAkkeklZgHrJN/wB8L8jpdwskqx3NjLW//oAfOKUbyO1ZTm6bMRpaAAF3ImNyepPXHseoVGCgQZ578rY7irY+TNHxqrUp1SEkTJMCSRIiOgMx1nAopLSpsKxZ6jEM6q0+GJsSTbVyj298aNKjHMsdPkAi+zTpiO1rnGSz5IzNQaw0khyIiCORFreW3YYiDvBgsqhrl80VgMZUzpcbGOvQ9sHZn0N7GeYI529rYSU8xblpcNq7xAn32Pt7YJ4XxRCxQyCDfVt/3bY5olwaeBTnaS06YO6HSyMBYqZsb2PIze2J1jNFQhNhJHOCxJt2MT7TgvQtVWoi0KtROhgjUPmTHSB1wvyNVldRBkAmIvY3Efp84rZtYB4slSO5MdSD/TBmYqGWGwhT1j+20QML8uJ1Da8jtM/sf0wwDKUlgZMTyMeaP0nFMpqmFVSf4cRvGk29o9sJ8qxJAmOcj2ufa1+sYdJUbwXv6QD0uAD9TeMLMgF1EIDDki+6r1+v104mOEzo6YcaaMzsoI1ALAAGmwBEdoPwcDJWKxFrEW5yII+cWZWkFXUAVbzAkNqFhDfG87++I5jLNICqWBUiVEieX7YSbXkH0Y8PUvmYDTtcSR9Jk/qBvinLZvQ4G9wCNpLRO4senxifDaZUPIOmAfMdOq5E7yLHF9PLjUNZupBBMLIEW80SZ2MYHgpyAqtceG0qbPpAP4okgn5Ow5AYZcKSaiO4Oo8rmIUyZFheADzk45XIUnQg1A+YE+I0j0xNtUG3sd8V0sy7VCCSTpaFmBYG8mwAJiewxIN+QZls3UpO1WGBMyjsKasZlZnkp83wOpxfWppo8Z4KaWuZZ3JPX0BR+cWv1iFNLSFBVVLXkbJ2ZiTaLW/FyGJU89NSdbM5Gkm4W0kwNo5dLRE3xNHO2XmoxOh1hDqVrBQJClYmJIO3ud8dytIAjxLlXAblGsBGPKxImf5sWZqiKihlBbmaYN5ELYkiBaYM7nfFj5Rd6jCW8hCmYIuATyMD9DhJk7A+HU6QDqBUYhgrAlR6S17DYHVfDDK1VpowVT6lUeYkEjWJj4Im036YX0M2hzFJYC065W9pJJC+YxyMYtTMEoCyqy62NwQy+SQZWIhiwvO53wTXZS/oszXECpYlaZWAEnzHS2wJLEbkiLbYYcFlDVqMiEQSCqhPKAQ0kXPmjncC2+EmbBNSADBF7DlM8o6EfPfGm4WywqAO3ijwgCPxFWqObW56bdMdLCGUMWZPOZ6oyMQwHmkQBMeaRty+tjgngzCojmfSrG/5St+W0jC2rTZKRIkzVBXqLElT0mbdQQeeGHDsmVoPUiBU8iDcwGUvbmQx0Rvvi2sEvCwX5Cg1El2IRkLAH1KStiI6RJ7Fbb4W0MwdTECFidTfiJ6/AmB0ww4xSAIVpLnWInVJHq7ElrHcSDyxVRoEaEswWCTy1QdZM7gCAPnrg+obyMvs/kdVHMBwQ1SmGv01RfnMNcjr3xFyP4ijSJhNSaYHrZnGpzz25cgo7YLq19OXzTAhfKgJjUSpfed7mwHv1x0ZdsxmMpWUeQUw7naHFgB1mVt2PTEvlhF8sS5ml4tZ9IYtJCiTpJMwADuYM2nbnjuW0JUZCddQjSzg2TT+FTz2gkd72xzP5xxqp5YMa1UkM0XCxdU/Ksbvzk7DfnC8rToU65c+JUp0tUA+RDZVEiNR1EbW3vi6wUnhHM9kfELEsACdzALAQIB2MRAmMBimqu1NVYNTcTqAJg7Hex2N8V8XrOy6T6zpaqAAI1elAAI7kDt0w1yc1GoqwIdKdOakTqH5X/mEgg89jaDjtIpKo2zleg7MXRvI8MsBfxAE773nHsOcnxWkF+9gT6ZXSSosCRaCSCdhj2IbfQeaWKAc/qZGKtpLwZI3HbkBjHFCpCixA2+n16fGNhXRgoXtEG2M/ncsyl6jbkwqzcDmf3xcEzP05HVreQJpk6jB6iDPwSSLdsez2TqU1UwwQm4FyeQ1Rt2H74L4dVVadMetwGAkWFi1/ptinhGp8zSZ6h+8ZQ17nUQoWxEgTPaDijRPPwQ1mk41zHhwSPkSD7/0xynUZKoYGDpZZ26zc8zf3xbxTLy7jdqVUqe41ET2JiSOxwHmgZK2MEgAi1jHvN/074KHTBnqwSQvrgkW3vP63xYaRNPYk6omecbz87d8QoUgzjWhAgGNyQRaJ6n9MMs1VKglNMKT1v6ZIERfl0AHTFHN5pExTKq2ssA4jTYRZR82B/TFPENFNKY02qAkENCiCQQbAlhuRtcYoU6mQTJLDvMxvz5G2GVWhrA8slNQZBBBFyCZmDzt3HKcBFJbBFqvPkKqYEkWuYNydhMD4745XrEUx5rzBN562jn33+uCMxTVaQ1QBfUEGo76tzZOe5OI0GDED/pjWBeLBgwmfcTOOs7ooyiMqOXlVjaxffe+w+l+uKChGx9UMrNzPKf1xdXoMlR0qj8QFiAO8H2vjlRpF5OmDblaSP8ATECOUd5xyZQwy2eDagx0wZD/AJSZKqwALFBvzIA57YrymXelqVzA0z6tYYHmsbg8zheEJ0sAVM+YXWbDY2j9vbB2Tr1CfDYAwbyLLtE8gZmetsDRzVIty1TWkkQAdUmCBP4bzJ2Fh+I9ME0coaa63J0i/UtzMyPiAOuLWzaoQDolAAhMlF3ghbTBO0xNxhe6639evdSZ8u0zcAqZ5fEYmgdv6BOZzdRwFSUI1kqkSQl4m0nSdVieeK+E50OwpkDV6tYEeJHpJiCHm3yfkbO/d0VemA7UyFLkREWmAbx6PNewtfHKVcu9LSfumnSiiBTa+pRESeYJvthpUX4pxwMuJZXzI49VMqRMAPLCI6OCAD7i9xi+uT49WmBCASZ2io5ZZM2EECeUdsMqNHUPDc2IBnrJlWB/w/TCqrUIRgCwqFlUsD+JUP8A8ha/84xPwZp4BaVSTpLEECIgeqxMzcyCRaeffGhWu1HMZWdqMVYBksarAKCOsMLHaLYUZnIq4p1UkHVSNRB0qeUP7WFhzntDHiLeLqrrDOGpr5rADyuvyZ0/7RgezRJiLjFBvErUm/DmGibAKQSBPQcvphnnaeiihDQKSIF6s5bUSeQ/E/sF6jFmcEvVJW4hjaSXEj5Oqw6D2xSHDCmpGpRqLoXnzX1HV+QHSOpFvZvBE6AK7z5mY6lQIC1luAd+1o7x0xXQVpCm3mGqdzGyC8BdyTzEfPc+zMdLEKATbYTuzeyiI7+2JtKp7ofVy1+WSORgYpaJdhmSrU6lLM+o+KiKGMkTrBNlEIANt5992vBK/wB/SIMUk1MVjlpK045evTI3wl4PlylDMKJ8wRlgb6XEqOkyFnfnG2L8tTcI1UgLYIQTf8x8uwIjeb2xLwxl8feAFq+urUSn5aakkmfNUBsstvpvOkQOszjuTqrTp1mUq7NpXQNgQS0SbGPKTG0bm8T/AIPUjwulSQSDYmYCgkXLc9ItbpfAvEH85FNbszxYSDIX23Bueow7OS4K8ul21jXrYELq03O7E+p7zbtvGGnD6bNWXzBUQQQZABiVQCOsDf8ADfAPBFCuzSDoRizm21onkJPuQvxi/wCzpdqwOk+GNbQTdmIBLaebEwL9QML5LtLLGHEOHpVclrlfKCX07dvefmcewNxSh41QncL5LmPTvF7iZvecexJkpNc/x/oLm0fQzs7GAeZvhHnkZGKtIOkGJuAevxBjuBjU1suWXRr06+ZjeYAv/TnhaOAl6zBySRGp5JLHnvJHyTyxUZVsYOK2K+EKSREeVgYJO7HSP0Iwwy7hc3l6YI+7qrqYHdpBJn8oEAexwZmPDoKQigFgEBJuQIDP7cgOeBvs/QXxMvU1SqM2swb6dT9LGCRfeBhvk2Wckc7mAK2ZMSrP5R/qLN/UEfOF+fJNSpFwQKkc4IE/OLcxXGmGnUx8RjPo1klPkLeP5sWZxYWmZ2SCRewJ/ry+cIN5GFPLkU5PqFNmsNoHXsSAPnFPDcsPAlmC31BjsF8piD8meuPUcwFZmLSKukGPwgG/tJHzi6hVGhcy4BVWPh0yTpZ9UID1C6dTdRE+rATFNrH6snWikzIqnXpFRRHmINyBzUT02tjvD6jrmaYq6RTZlUhYjzRMxN7yQT164GrZp1LMWl9WpwRuHB1FjzaZM9TyxElNaMROx3IBEgxEXEC9xA98AKKR7iLA6hop+UGF0C5JAG1r3Y+8YEo6SKoCgRpZR+EgXM8p/wCemGXEaGiq1Nio1a1ImDctpK9li07gHriNLKaCAulxMkg7RyK7gbiL35468HPCaCspS/isu1M3r09QjnCMAFM213gHoe2AHy5sQ1tZVQBvpgGTIgXubm+2LclWDs5BAaGIgTp8wJJ+pPYgYukV016IrCQRP/UU/iUiYeJkEX5c8F0LVFeUyCFgZDKE2m0bmTvMQR/UYpzjvAkXEyNttrdSNN7m3tgjhmWphncE2pkspiFLQACwtHpB7jAOZpOpBuqC87iSTNxI3nnzwrYtIsp0hGt/MynVp2BtAHv07nCvP1i2kWVQsKFEASx5e3Ob274ZrOioCJFmiJgr5iLdp+JxzP5bQgIKMpp6tUG7SetgYtAnblGKKUTiVvulzCl9IqKlbTuLEA9IaAY6g4JqcOIIrUani03YMrM0lagOoap3PK9zPthf9n8yYdCZpVAEqKT6FOolr2AUgGf3w3yHEMtlHdNJOq1RFl1YAT+MKCLyrC1+YOB4OUXwHs8ouryAh6ZPJTJKXsQBBHaO+K+JU5ZahYqNZDqPTq3JJkaZ0jkZ+MHZikTRLow0swZWO/mAKqw66jIPY8jZfSrKwqK0hHQgcypE+GY7ECR0xk3yQsOuyPC8wzs8gKXohFvYFXGnfl6h0IxLMkTXXYM5ZRF5QKAIO1zqHtIwNwitJVCsgR5QJ1AsdQ99LGO+GA4e7opqsq1NJuSAVAZkBgAktpCmf5ow1kryrZzi+rU6qp1iHImQWaWUTzsZ9l74rzdZZFJbui+epy1FQYE7ALBn36YM4nXQVomo7MVssKt0QyWMmNBmw5xbFGeZpBy6p94SDpHn1i7AsZIWBqkD0jtgS4M/hC1OFvVHiMAlKLNUOmYsAAYmQBfuTF7FVRSZzqLVTEqqgogjyiWjUxkwABvMY8cslarRmp4kEl6puzBSDIuYmDpEzDCYNsWVs74YquiqXgEhTOmxFOmvMgAyWG8ttiymWPlzRp1mNgTSiktmADgXJNi0x/c4szglFpuv4S7gdXuF+EFMf7jhfwXKioXRpAqlCwaBCoAahPaFnlgivmwTVqsdIJ8QsBqAuoSRaYAFucDEvZm1mixc6tTN6T/06QUKQPSQAsxs0xJ7AQcLqnC4SrVBiIpByYEv56hURJeJjoD7YacA4Mazt4AOnRckczpuSTyUtgLi2cp1C4pEqgCquo2lSod+cs0TIgbdLqeTTbBHMUa7IAdTpTUAXAUF29wYU9sW/Z4MlOrUqHzadCDmOZg+8fQ469FVy9DXshaoY3ZmMgxuRpt9fbE2zn3CM4gswOkyBBMC3IQAI6Sd8L0RJ3hdi7M8TanoVAhGmTMbkmfjHMW5GqSshtMkkxABM3InHcNhcVhnM8NehnsqklhyFrfthq2bU0fVNWQNrleRJ68vgYW8VQpTdLKAEBJ6Nz+mPcVy58LLZcatRQ1WUCT5z93Pson/AHY5KzlG6FfGzLIQwMdIaOu3Pti/7MVQmqow1FZZV2DGNK+8apjtjh+z9UAnQzW9Mqu1xz/84t4ajacw9QH7qlCgrpGpzo/QM36YptUbwrSYFlKUlqjd57kTEb9vYTiGaqAqgB9JIv8A197+1zip6wUkrBAttIbrI5n9bdsX5tV/h6bKApZiNIkxYEmd9yLciIwi8k6VAsUCw2sEi9lN5LHkALk9AcG8SYOKWjV4aKUVQNwTPiRsNRE/ScVZKm+kNp9cgLeG1C94sGjqN7c4HfMMXE7fiEwTJ5fhkQO1sHIIYZEsztpBYOLnTZSFgXnaQB8nBbZSmzJo8zgEaBBFxJBYjYENBAtYcsJ1qlWAAkq2sHssNPWYHL9cTp5yKpdTpkmAscwJufjBQNcjHj1b/wDIrEBQAwsBBOsKTLXjflG2K6aCmrCYYQzNfmwCi3vP/g4uolWfXUgqEWo5IvqHkVY2mVCzbCvNZwlnZTLMwYdCJ2AiTG89B3wJYSCk3oa5apFJnddZZtCqRJggklWF4gc5ja+2K62TQqQjik8SBVAEt0FYQs7dNh8B5XPtpBZiSDA5QoBUAGN7kfJ578yNNlkhSWIGm0wYIJ80SINl2m/LDRp49B5zDCVqALUeJDAguFuCYPUm4sYBGOLQCAhWOXb0qHcAPPRtmUjmQR+uB8plqgUoDqQj0vDKPg7D2jBlKm6jQWlPykB172af1k98T41ojwlwdpK1Ko2pLtINoDBgL7RIveIIYjlgTilRTrpCRDRp9UAEC2xuL7WuL83Ao+Tw5YoSDpJ8o6QDdfYEbYrrZBDcr5vcmY25wThT7NVBiOllxSVUIjXepNyBr0oTyA1X2jbti7JZ0wKOYpCsJ0kemookgNTb8LBrQZUiARGzCpw1WRlJYhgAdRmI0xB3ER33OAhkXSuahhtURfbqYO+3XmcOwcWh/kMuJNJT41MLTZDMBjSdlk/lYWBHUc8JKlQiqCQIJuORE2O3ZgR2GCsjWalQZfDbVLRpEwrw0W3AZY6+Y4XrWLU0VlYMAA0qdj8bAgfr1xFPJlOOqQyr5ys7GHGhIIRVCqQ/lRhHcjnsD0x3hFAlM1TUFnFJQATBtVpM5mOkWPIHvgHIZlir01BOgqYG7IDt8eYgd8MuClGreEh81dKq1DOrVqpuVAH5QUG41EmemB4RyWVgsyVSKhEzcByREEUwU76YC2G5AwKDMKqaUKwzO3mcX8rAbSZYgD0iLy0xTUa1b1ADSoXuyLPsfNimkQC0sSQxcgQQSwhVt+VZBHYxhD8rYRnK9NZ0uQWAUAIS2kW2EBS256SAMLDmtJC0wSymSZliQL3sFA2ntbBNOnoYVHGozrKKdTC9gYsCJFuRN4jCirkGVm11NVJzLPtIFzq/K+wK8v1wxSZyjyzTZbNCnk8xXcAOzJRCKfUzAlwCLWW7EfmjF1DJl6LPTUGo9WnQpg3vKu5A5wDT7XGBuOUR/B0KS2GrWwH84Jiw5LoHycan7LUFFIV3vTo03e3/ALtV2WBz1CklED+ZlxCrZyXutBPGQMhlTlkZS5UPXcmJuqqvbUzTHNUfYHHzXI0WQMahgPfVEmIuexgfGNT9p6tRpUyaxqKxErqcIPwyYPmJuB+GIxmSjMWNQEbLpIjf+u39cUtHOXQw4y9QiktJILCdrLqmDPUiw/4xDPUFgJAbw9KAGSXMNcabk+QmP5r4szmYmqWuVSJ6EqLR/lyexwG9fTAHpJgyJJOxpnqJF437YUiIqv8Av7nqlZUhXrqpAsEJ0x2IYAiZvz6nHsPeHcOokMahTXqMmpEtESfaZAi1sew2V50K61eg+hJJAXRVDWsh8pk8okT2wZVz4NWpVgCQPNzCgWAPJQBjOZMjxKkTJptdojaR+v8ATDCvI1gCSaIEDaQOXeD+mOpEyWkcX7UqGIIcztZQcXZviQq5WoQCJqKkzNlHiH+mEJyDEnUBTESdQGrlyEtGGWUrU1yyEanSnVYM/oBLAQAJJHWT3xziuDVenGOUZ4ALfcDf+84ehQ1BdCzBLjk9gLDlEjvY2xXxLOmfLl0pAH/qKCzGL2c2Ej+uJpmWFJawmRXZBNxp0Boi8kEzO98WL7R3h2qo5VmJGgnT8eWALC07Yq4nTJ0qJMICYtqG6xeTzJwbQpBHpZhOTDUvMHn/AHxLimVCqXYqoKrpVfUCBJhdlpi31sMTyTGVsAyWW1p/NSt0Gh7KfYGR7EDlj3jhKWoqNZJ0joCAPqLxyHwIGynESlS4BFTyOs+pT1beef8A5xTmcq3iadWoRY9t9twd1jtiqNBrXqnwlQmSxLNAJgeYqL8j5m9zgXh/Dmdy8kAbGImLCPpgvI0PxG4tbvsPp9cPqL6lkbfXA3QxRRleGqoFhO2wPt2t+s4IFG3t0tginTJP74JSisAGx/riGy6F3gkCdrQf8/bHbf8AODwvLv8A574regDuLjBYgqkcvj4/znjrHnHv/nXHDQAMDnt0P9sdCn/j/nAUmVq+IU9U+WPnY9uonqMWVB2+MRFPVBm09/2vhQs8tYU4aqtTTbxNKsrLPMaxoYD+W+1hhrk+HCvbL1g7xq0HymOQknTI9+eFtPMI4CGmxuApZ2aCbEkBpEXMr6jvywLxmskhErE1UazAKpk/zKFKkAXAmSASZjGjoxTdjCvlqlNoZSrDqLj5+ThVlqPh5mhVUwFbsI3E/qJ9sav7N/amnmAuWz48xAVMzsZ5Cp/9u943wN9rPs8+XMMLG4YbH2xHwymzJJxI6K7NYsy3mfSok95j9cS3RSCSCrsIEm4IB/rHYHCTiMg6BtJt7/4MH0MyVqnUYVKZC9BICj+je9+uKcTzyW7CMpSZm0U01sBDXtBH3hJIgiOu8YqmKi0KYDl9IIgkEbKZJk2iG+k4qz+taAFEPpqMVYgXbpqi97+UcsN+BZRzmaNVwQKCHVIvFMEr+30xLwrKUcWyfHyWqUyhJFSu6CLeSkKa6Ym4mTPOfbGo4qPAp0ciAYRfHrkc6h9KT1B0/GjvgX7AZFavg1jJpUS9QavxOWCpPuwDR/LiDVSweo5l6zki/JNOo32mo4EdF7YyeMAl2Zfjn31UKZBpiAZkeaTc/m8wMdjOLmzjP5XUsqwEJs3lHqLfimSbyOWBs5QZSJgLU+8B92Yb8iQCOwK98a+p9m0ogGo2mm1UhQbvVckgKo2CLdi3K2841boPFtGeymUqVUdqZskCTCIukSfM1tUAncknYdLfs3kkqE1awKZZJ1X8z1SBpVeZqRqYsLKCSYtinjC1Avh0ah+7ZitMnSJ3lR6STYwb7xzw7fIGulEgGjRTSkKAoIeHbTI8tR7lrWtyAxyZKxlff+CfiubdqrEooFtOlJXSBA0x+HkOcC95x7FWf4zVqOfDdsvTTyJSplgEUbTcEvzJNyScexVMpLr+impTWQWkVWJDQLMNpPJSLx7nBPiBaxUwsgXO20D3nqMeqHUFP/7AP12wZm4cEVFLKkwVgOkXlfzCd05iYjAYqSk8mIGYNx0ME99jB3AthvwvKaqeapwS6UvFXT6JQgkwdyaeqPY4o49lFQhhGh76rxPSOsnbF/2TzGjN0C7EKSEPlILK4ZJP/dz7dcW9HpTBFqBqABEFSYgkTG/1HLtyx7OVF/hKAJIDPUqW5XCx7kCx/wDOKa6qK1SmYQaioAEBCpgEX6i/WTiOerx4SmDFJe8Fpbba8jCFUT4TUKVILQYECbNEED3vb5wbxamxWVkho0mdvUNO+x1C2M/TN4P159saPIZV9JqVSyrpmOZUmT7A/X2wPs7x91izIZBnI8omTc7AC841WR4etIQo835juf7DA+UJMeUgNcAdOWHuWy5Lw/M7d+WJcjRIF8ILyBJM7R/gxfQy7MbKThpRphAwgX3tf69McoVo5kdgcRZQOtBknniNViDzwXXM88RNMEeqI7TgGwGq/PE2/MMWVKPMSfbHCBFpxxxSo+mKSDf9cWPVG0HEPE7744SuqN74pQkTBIP0xaq6yFXcmBfriD0tMXkNqEjbyEAn6zjmyoonRrOG1BmgCAgGqTzmbbRFxz7HC7h3APHzlcNKqF8RCO9re23+04OVZtiFCqaVenWtYFCo/EpuYHIjkBM3nrik3REo8i7inAMxRcmmfFXtv8rt7RjR5H7UrUH8K5drRBEhTYAoxMwDyIHONowxznGaCaWZ0GoSJIE+2MvxTN+I6tll8IWZwdJV2DAzY7RcxuLnBb5LgrtJWZzioIqkAxe/+fTBFPLK6UnEl6lRUInmvlI7Alge3xjnF5aprOmCd1BAPKb7CL4ZcL4cx8NT6Qq5gGNySQLb6iskdguNLwYNU6OhKlapCj7ugChFMECQbkbCPwiTtc7mS+F1Hf8AiGOkhaehVkGS7KAJ3IgmThrlPswrqWGXrNGymoIPOdMBRO/zhtwDhgcGmEegWdUMkGBOpyIEQAIOM5PAJ2co0Xy+Uo0UJZqq18x7wvhUFtyBdG92Bwp435K7KvopIKYPUoSWP/eGbvONPSz4q1xVEL6vCB6sypSnsNKP/twhzvCvELGiJ8RmVAeciKY6gaQCeXmOISyHqZi/kVcDyiV6fhVncrS8OurDZZE1KZPSNom9sPuJ5gV6wzHmYU5SjTEQCwhbTuoFVyfbA/EsstKnT8IllUQtVdm8MANUvv6WA6ADfFnH8i6UQ9FBTpii9Yi5eTpDDV180dSDFubyVeHRlaStXzGkiSSAJFnk6RboWvPYnDziPFQtA6V1ojKrBWOohSV1gkQys49MRpZQcJOEZFqVF3/GyslJmMRI89Yk8lBCL3ZumCsvmiDQp0lVhpNNmEiIAEKOd/MT7YeccGen9/oRbMKpOqkKjG5NRmSoJAs4VY1D+2OYU56itN9IJn8UkzPeJvEX549jSjKkFcEBYODcKwIPWP3tg3N5+mFYg6jLKVW5m/4d4sPriVTKJRXXTkAm4nrYRhRUYUlJUQahJJIj9cQpXkypN2S+ztUu7U3AIZT5WtDBfL82j2wJxA6QK9NUenqgysNSa3laPS1rMLGMBZniTpVV1/DpPcwZ/rOG/EKvh13q0oKVhFSmbq4YAwR0NiDyInGp6It3nkA+1WUHivVpnUrPBIM3dQ/LsSPdThRXV6jEkQTA6bAAfoBjUVMutBZCsaNaIJ3BBsLCJExPMGcLs3lAHeIAnyxeO19+k88KZpZZwXhi6kdpJY2EWkTNvph3xfMk+GnpvfmT8dJ/bC/hzqsEyIMdpP8ATB7ZgOwJCsB6ZE+++BigwZi5nfSoFo3MC2HVKvMYTZbPo1Sn41FXCwvrZBAJIG5AHwIvjV5Z8i4hi+WYcydSGbjzea3cEYzargvYvqJqFjt2wKKoJIIg/wCfrjQVeGMAGQrUQ7MjBwf7YW5ugymRbqCP3wbOA2IETti0sNJi36nEHc7EwcVvW0i8fGOGrLEkg4hIIjBPD6AGX8eqSBUJ8NRbyj8XcG8dh3xPheW1ZLM5hlE6ylIHoqgmD1LMR204HIpRE9Qj+HrVxcI3hoPzNEn4Ege5PTDTj/DxSTL0Vux0h367GoZ5Wn6YsoZVU4XRsKpWp40AwGbVqYdwD5f9uOfarMVBSVYBqVSJCmYZo8s/MThoE7ar5KOMVVrtlhSWEeqEW0eVTDR2sfocAViKdUUmOpUcn4qsR+/6YYvlDSrZSnq8tClc/mYAgiP5mafrhJn6rBc1W5U6iaeZJWSbdPTgopM5RaR7Eg/BjEM4QBPO+9+8dvb2wRlaV6o/LVcexhW/c/XHM9TlTI2BjlyOFbFsx+dy5aoCJkXci0SesQBMifrth5wTKVAGLABVJJKkHSeU3/TC/ULkIDUBKh2nSOm9ibmwHK+DMioVNHjBjNk0voUttN/MD88sXLKoyjJxdoeZTgiZhVE1izySjBdLmTLATqsPxmNsMv4ijTqkD0LpX07BFhVUc/Kovtv74lk3FFUU1aa1J1OKhIepEnSPwhRPlUdicUcTpCrqFEMVBmWXzpYFgFFqidSD5TEgCcZKXZTjbss4wzljogL67CBcAyzc15STHLfFtDjajyq2tqlMp5R6RJ1QBFtMiPbrhGuYNVaUFguoIUMHy7jVa7C4I2Gr5wzZPDqA0giKuppsJjYAHqPpjpdGbdOkeOeqLViNCldKk76QCGnkDJg79cGav4Wk4ctUzFQklib0qZCrpAmzMB/tBte2K6WYUA1mg6RppKfzficj8UELAMCR74W8XTXUpMz63qMW0hWIOiNVxbUNxNhf3wchJYoZ8Fya1stVp1akq1RY8O2gFwCFYi481wPzHrOCePuwD0lqRTqVfLoPpWkPOxPX0qQbGO+BclUDmuKemn4S+VQQ8kMj7AWloG/LEaWVNRqlGmwPhUA+t7lmDanMbXbV9V5AYLtlcUZqtUNfUSoWnIUITHlvokAFi9iTbcttg/8AhRRFUqRqWklKejPdhtYQGmN/LyGCOK5Q1WWsCVo1QC6sNKo6QKiX/CRBA3IOD+Kqn8PRVSgqVdVc6jCksAieYWgQTuRcdZxdkOLzRRw/J1a6B6TIY8rkrfUAAd73Gk/OPYzuXoZnLTTLlWJ1MGEXIFxIMr0IMHlj2IccjXp8kszmS1Ngp80A9Znb+mL6fC1NF2Z91a5khJ2IAE7wSOeM5wao0knfUDtYgWP7YapxJqbqGbSHTmJSSSL89ovyxo4tYRgo1KjPHJEMyFkfT0b1f6WIie040zcP05TL15JDxRMgAAS2gmb8o/XAvE8gCIUDUh8yA+mTv0IvOHWWyz1aWcyhX0ZdKlCLgtRguP8AUQTbti3LBqvcyWXpDwapqOSVeGBGqCsQwPabfTGb4zQda5VQDqhl03kNcm9omcX5auwyxWSdRUteQYMj9v0wRxDM66JktqpEGFbTKPaRt6Xt21DDyNYsSV+IMkp4asu8kG3S4I/XfDOhxllF1AKwDYNAN/gdcIq+ZZSSNambSxPvMk4Z8NSqyNqRn1avwwTaR51vJNrzhZ2Q+pxmSzGmYpgFgYUwx3UDffnh3w3jOVqgKPK/T0N7Xs364zmVpq2oAkD0NTfcaokAjkSPgjviPFKICKIAgjtH/OD4Jc80bSllVJmk8E/iBNI/JWVb6DBQ4hWpCKo8Wnz8QSR7VELW91x8zXilSkAabMoa+k3XvAMx/nXDnIfbRnASpTJbqvP3BwSTNEa3O1qLJ4gDINwSRB9tiR7gYqpcDatRL1SUpkjSCCrOvM9lO3InccsNPs3lcs0VaoNWpOpRVJ0p0ASymOrAn2xb9seJ1aiHQVB6kwva/wDbGLTpuzZNeSikC0kfiGZ8MECnSQtUIsANkUdJIj2U4u+0lcLlKeXpsFYAKATBLMd/csf1wdwZEy+THgowDnU9VxpNUx6omQnJR0E85Kr7I5dMxnamZfzJlx5ZuPEaQO0gXjuD0xVVgLv3cLRd9saoy2WSimyIqgczH7k3wB9ocu9GllwGipTFPWxvDW1tHO5Nuwx37R1kfMZc1D5PGXV8GQPkwPnEf/8ARqpCuYsDz2+mH6glpL6ldYeLxCgBJRQatxEqq2t0JK4ScSY+FnzyV6YXpJ1yfb0/TGr4hQP8bQay0wh1MLSABCdgTB+MZTimXLNnUUGDQ8RQNvI0Tfs2+FHJ3/A1ylGKmaU/++f6CMB8YzOkE9B7/GGeao6GquSCKjK6xzGgSfab4zycUV20KhqOd+QUdzzPtzti0qjZndyEhrzZ5PLfYH25mYAG+H3A8pUzNRgqlUEEwJJMgwOf12GLOG/ZvVVNQhhTgnSoDsTEEDUQiT1MkXthjxHM1qS+EqDLZe8lyG1TuWbcm8AWURttiHJPCLrsnm80i6KToKlyII1KJIJl48++ymLm5xXnnqVK1MKYCwwJjyjmKaiAsC0i1yOeBGzpIDINS0idLMNIJIi45DeARyBxJ69V6ZFzWqwTpEaEuwBcxFgG0jlE74KQollivjjawgAXliylha5Nvjni6tkdca2CzEFjpgxa24Jtbe+OfZfJsKhcwsQFA80fimbeaFNu+LlzKaW8IEtqOqo4Es8C5AH4p35dMS9kyoVK3mKnU+qY1+QQDYaSZYfphtlm0JUd2tTo1DoTYM40BW7w02x2jSVqyklZ0ATHX25W6Yofh70RVLgL4jqTeQ0EaSG5gkLfse+OZnTsN+zSBDmHEKwQ6QPMJClzP82kAwdrYE4jUdRW/h2Uq4KuTsy7EE7LaDPvgzIK0U7xqaqSW5llKze5BksO30xn61LwYRnZ2UEBBYMJ59xeJg/TDFFvGUNODsCn8KSSXXTSqXMVRBEBvwfgEiTKnpg7iTeNACAxTutmZRpinK3IBA3AFy07CEGVzJRV8NWgEgD06OhGo+3Xlhx4gWmtUOBXJHmCjyKDJjWdIebdgD1kTJZFS+APL/aPM0FFMOSBsDS8TSPy6iOXTHsNHzJbzVHoMTcFqEGD2ANsew2uguXaMFlsmZqVWaAB5R+Y2Aj+XYTjnGXBZbhbAgn5kEAGZB/ycR4jV1owFvDI0jqo/wCfN9cTzOS8a2zgiPafN/fG3KZ58YbKcg6sVBJESiN0kekmbgcp641X2Zbwc5SeFGmoBWH50YaSyk8oMn25xjNVMpGoFglFVgbamIMyoMXLCJwflON0dK0q3iyDCuxVmUHc8iFkDnglktZVk8zlxlsxmMu5AC1TTBiYkkoRG1o7XwNRrgEXLJJVrfhax9iLGP7TjS8ZyVPMOlc6DrprLW1l08luhOkNfr3xkFqFSBEnme4s3x0wRdotStuKF5Jp19L3CtfmGG4I9wAcSo5hhp80TqaASLm0EchG2D8/liSGWSQDFh5gQT8MOnQ/GF+Y4eaYElW1agpHVdIiOW8jqDyxYWW8OzOk6pM3VusGLnuOv8uC84dVnMLsH5A/zAc9rdDiuhkTTVvGUhwzAJsWizav5VN+e1t8dpVAKbMF1NUcJpgnVpnVK9NoP9scCpuwDieXYEAgCAAIG46g7N74f/YbhqsxeVJEwD2j47/BxylTpqop1RoXTqCSWYHfyzYAqbqTN9pxzI1fCqzSVgpbyhgTA6k85E4mWVRpGrRt9B1RBk7AXJ9hirKmkHQZpGbTdFYhladi1MTfsfLzwCM+SoIbQbsCROoiRB2kG9u+NJ9jMqukNVINZwGbrMCI7QDjz/lVnomvnATxniC1kIYssiJIt2wDwbPUKNIZaiJLNJjzM7sLknqQB7ADpjbZvggqIQRpBHMTjF5+lT4dNXwzYQNIBjVYkC0Mep67i+KjNsy8Y0Ks9kWfOZfUr6Eqa2ttpGoSdrtAwd9sqfjKVVSzGIHUyI+O/Lng7gD1s1FRtVNGuqn1kdTyX2HTfGh/9EQberrzH74l+o1grxWzLcZJKaSQXA8+m6gnvzPQAd7YEyGXXwctWrmHSj4bqY+8B9Or4gkbz84q+2fB6gRmpO6sknTMBgOn9Ytgv7GcIZqFN67a2Kg35Tf698Lkqs6uBDxypUzNQU6Hk6uw0gDa07noB/bF32d+zPgN4ZKsTdmBN42Echjc1eBBwwiO42/5xl6VFMvWDDy+J5Tc+q4FupNp9sc/UbVAopM1WRygItykW7b4U8byfiKygAz+a/6Yd8IzyClJeAQDtNtzP8xnryxkuP8AG3qavAUKvNj6Z9+nYXOM4JtlMymVZUd6dVWqKjTqeysD6Ry1XAj2O8QWuRR6xJ1MoO52UACWjqxmL2seQOA8/mmdNFMl6hgMwAtJvbla8fJ3wy4FlzpdWKqiATB1TJuDeLkBj0AjnGPQ+yCPD80ipUk6SimQT6dZAjVzcDc9Sce4LTVVqLTJqGJ1xGkgLy5mJ+nviw5KmRIKjxHFR9YuFVTNjZjrYnl+HBWRzcArRABqTBmSXMm5tA2sIF+eBrBzFGW4eDWBqOVPlQBfzVCIA/0gCTHM8zhiiFEKmQGdhIYsykBYAmw62tfrjtHLmVamGOjzAwYY22MiCNIPmm2IZ4szIUQlRLHfykgc+s9cNZCSGOUzA1qGGq4VWBBgEGAe0qxuJBPLGZ4r95mHgE+F6QNmXfUo5iOUjY88Qz/EVof9IxrqASPNoYC1yQSPN9COmKMo5RAmqGYSrKfSARAHMjWur3juMNEsEZqS1DCoKim2tiALC4Ut1uI5X5Ya8JFUOpep5SDABhSSJFrAnbqe/Supl6SVXYU1aoq6iOQ2LaLQSOoHIgSIwTQyzV6ihz5l9AS6RuJAuOVxPKRaBMjRB1DirsDqqlSDENRSr/8AIkGO2PYp/wDRKwJ+6S5JvWC/pOPYz8UTk+cZDMW9rn2/z9MabJqGZgIDHzapjykDGUUKunSSxuGERH/2t/TDbK8TNIkpe3lnpsR9AD8Y9TPNNdDatOnVr86qQtgfaxso6nA2UywAUlYVSSQfxTzM7KOmK/HTRqJJIAcj5MGOSi1ut8VU+ILVK0zs1o+sE9sDM/czZZeimZy1QHUDQqLUVgSDpI0mIvAbSfnGLrcW1M4qABw0gwQN+nI/3xp/s3lSn/VbUvQHe9vpG2CONUsqzinXASR5ajeUP0huXyRiIumzb08Gcq5UikSWALbAXC81OrlczIxdVyY8NgD56h8wHlk21bbAkCY6DBma4OtEFaVUOnIEgkb8x6l+OuFmRIDgEX9Nzyn9v1E9MXdnTvgn9q2g0qsBy6DU+om6EKygcuRn+bC+pxMrq8Iquo3IsY6AnbmMOeIZbXSqUgPvKZaspAkNAHiBehKhWI56T3xT9neEK6a6hIYEhQPgk35X27YE0lkLSjkSLQYzpUgNB5kHqZO55T1B6Y1WTVVpU6RubsY80Ec4PsO0jvhdxig1MlWloIvBEz6Y5ne4FvKT79pPNHSToS2rudhAjne3L3OB5NIvkuz1USRqkyLFS/LcKd4newuMOM7mRTIKltJCE/gNwDynTf4M7dVuUzFOlopECPyvdiZOw3pkb6dxbY4I4hl6ZYMXNI6RqDKXBgWBcHUpFzJB3tiWjWzTcM49mkpuPvKiMBIqNqYAbWN9h15QcVcY4uuYCq91LqWDbkC8dhI+k4zGWytdVT7sVkEq7KygrBkMJN3Fjty2viXEkK+YqWRmJqCA73mdPmsvQTaTvGBqwSSyfTPs9xWm8dpEggwR7dun74fZritClSPKB1E3Me+/LHyDh+YokBqT1YBHkVQvwWbUBPbHTn1JICEsDu7ltPI+kAKe/OMR+GNmozmfVxq5FY536W3M9sS4JxtKdJEchXUKjrIJQgQRbnvbscZBc6zpqinTpkMNVNRrkmASbkDnJMe+LaudzCqCjBIsGRFWNvygX+tvfD+Gng7yNbxL7QNUdocqqgRYwLdOZmI/ryxk+I5jxCfukENJL1I256BOkg7CDvvi5lqVcsBVqaqtTUyAtqJSnbykwSSSTF7Ly5qsnw4LRNVqmlSLLEGra8X8oAETG4PPbkkUF1/tG6rSTRTYCwDICB8GdXvaT7YnU4mfDEhWUcjSpKt/ZO23t74Vs6sRp+8vdUOiOiC8mxmbRI3wdkKjgM7NSRFWGcIDpvAQCTLcgsj2POvFJaCz2S4sxI+7pqJBhgQwEgSNJEjYfEDfEuJ5xC6E66S3KeGRqIO+pD5dLXIAMwBgwosBtLqW2UhA1TudP4b9bkQBzwmr5DxJZHdFaWYVQrC0DVFotA+IwrsLDMrVqlQAyOIkKZpVDNxuGBjsSOeOUeMU0ZfPqCkgxYLMTImNQ7b9rDAtPhq89A0+WdWrTGwJiF+hjFigPpVm/iCwtpUIaS2v4jMSw9xJI5Ycgep8fpIVmS4EG95J1XBtpEnvjmbzjVnlURFjyqCbH8tjK7bnng7MU/BJKhdK2KiwNrAGd+Zme2A6S1TBqVWZfyIPDW4MgxcwL9f647eTuaLfCIT70BQYgONMkHbSxJgczykAXwH4qmppHmg3CqaSgmLTEuP9owXTyky7QgiFXsBFgPcgAD9ziylllWmbnVqIC2AAAENrvJJm18cJdlaqCqFC0xpE3FwpdVZi5JPpYnlzwFm8zUosyU25kwJBN7+YEG4g73nFmSyrrUk/jpwWmbFSAN73g4Nz+RL5UVFUNUpxTqrtII8r8rRzMEX7DE8hVMU0aRIlVRZ9WoFiTzJM/wBemPYKbhTWDV6SEDZagUfQKwnlM8sexX6nWjF1VFKFIHm9a/lI6HrttbEEAGki8nymIvte+PY9jXg84TwzJ1DUsoNwjAkXDkqP3+gxVlaYStCHZtJU8/nHsewdlUN8rnhTU6xAs0CTEj/g4vWstdUp1V0hmfSykyCNheQAwNzG/LHsexLCGyrMUlyyoV1sGYssELtYiORmbjfFB4srglqCwYhlYqUi9pmR2t749j2COVbNPFKQ8yvG9Xh1CW006q1DFpAGlhB99umLMw4p16lFTA9SCPwtBXtbaDyGPY9gr3GdWmZzOLUZyXNyDpkzAXc/O3t7YZcDzaB1LDV4updfMGAwKrMb3k36Rj2PYs0QHksqTV8Mi5knppHOZ1dLbz1w/rVVdF0XQDnOpTHqknzGBz745j2IkcnkzYzXhkDk2/PVtcgyNxtzjF2XpBxqHkg+ZV/LNyCTvM2xzHsUy1svWqRUgCJNxNiRAn3MgzivPZsrKqSdepgGMwJvPI8h9euPY9jlsXohwloAqMdT1NVjPpFokGxJHsAD1w8o5dcwniEEFCJlpDSjFSFFg1jeBzx3HsS9nLQJwuu7MhLMFRZ0gBfTJB1CWUXNl/rj1bOiujZqm7aqP/UWdPkJIDqQIHXTuCAQcex7HNcj8EclVWqSTuik81LaQ1iV2BjvvsMMRnACAUllQ6KTXRQ2xJHqJt072xzHsNZoiyjPcXDIrb1HbVFwRHlidiARGm4jpyrr8QaArCZ85I5LuvO95ke3vj2PY45AmWruCzgAhnJMEiDtcE3AJ2FueGXCcoWqUUOkj0iBpDXG9yRciI749j2CTFHK1Y6nBh1G++kgxEA35ixnbFQrtoUNBiBFxEH357W/THsewWLRFszpTTa/Pn1H079cEUc8wLFAA267z7kzz7dcex7CxD8pxNifO8yFUiD5TqU+xPL5wLkUgVVI8pLhgTIeDrE8x5kNscx7EkoGp5gxZjHIbR/hk/OOY9j2KLP/2Q=="/>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 name="AutoShape 2" descr="Image result for jehoiachin"/>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5" name="Rectangle 14"/>
          <p:cNvSpPr/>
          <p:nvPr/>
        </p:nvSpPr>
        <p:spPr>
          <a:xfrm>
            <a:off x="5108575" y="693583"/>
            <a:ext cx="2380796" cy="369332"/>
          </a:xfrm>
          <a:prstGeom prst="rect">
            <a:avLst/>
          </a:prstGeom>
        </p:spPr>
        <p:txBody>
          <a:bodyPr wrap="square">
            <a:spAutoFit/>
          </a:bodyPr>
          <a:lstStyle/>
          <a:p>
            <a:pPr fontAlgn="base"/>
            <a:r>
              <a:rPr lang="en-US" dirty="0">
                <a:solidFill>
                  <a:srgbClr val="FFFF00"/>
                </a:solidFill>
              </a:rPr>
              <a:t>About 600 B.C.</a:t>
            </a:r>
            <a:endParaRPr lang="en-US" b="0" i="0" dirty="0">
              <a:solidFill>
                <a:srgbClr val="FFFF00"/>
              </a:solidFill>
              <a:effectLst/>
              <a:latin typeface="Calibri" panose="020F0502020204030204" pitchFamily="34" charset="0"/>
            </a:endParaRPr>
          </a:p>
        </p:txBody>
      </p:sp>
      <p:sp>
        <p:nvSpPr>
          <p:cNvPr id="12" name="Rectangle 11"/>
          <p:cNvSpPr/>
          <p:nvPr/>
        </p:nvSpPr>
        <p:spPr>
          <a:xfrm>
            <a:off x="6950680" y="1642770"/>
            <a:ext cx="3991882" cy="3477875"/>
          </a:xfrm>
          <a:prstGeom prst="rect">
            <a:avLst/>
          </a:prstGeom>
        </p:spPr>
        <p:txBody>
          <a:bodyPr wrap="square">
            <a:spAutoFit/>
          </a:bodyPr>
          <a:lstStyle/>
          <a:p>
            <a:pPr fontAlgn="base"/>
            <a:r>
              <a:rPr lang="en-US" sz="2000" dirty="0">
                <a:solidFill>
                  <a:schemeClr val="bg1"/>
                </a:solidFill>
              </a:rPr>
              <a:t>This was about the same time that Lehi left Jerusalem during the first year of King Zedekiah’s reign and that Lehi was told that in 600 years the Messiah would be born.</a:t>
            </a:r>
          </a:p>
          <a:p>
            <a:pPr fontAlgn="base"/>
            <a:endParaRPr lang="en-US" sz="2000" b="0" i="0" dirty="0">
              <a:solidFill>
                <a:schemeClr val="bg1"/>
              </a:solidFill>
              <a:effectLst/>
              <a:latin typeface="Calibri" panose="020F0502020204030204" pitchFamily="34" charset="0"/>
            </a:endParaRPr>
          </a:p>
          <a:p>
            <a:pPr fontAlgn="base"/>
            <a:r>
              <a:rPr lang="en-US" sz="2000" dirty="0">
                <a:solidFill>
                  <a:schemeClr val="bg1"/>
                </a:solidFill>
                <a:latin typeface="Calibri" panose="020F0502020204030204" pitchFamily="34" charset="0"/>
              </a:rPr>
              <a:t>Lehi and his family were apparently there when Nebuchadnezzar swept down on Jerusalem, raided the temple and carried off more than 10,000 hostages. (8)</a:t>
            </a:r>
            <a:endParaRPr lang="en-US" sz="2000" b="0" i="0" dirty="0">
              <a:solidFill>
                <a:schemeClr val="bg1"/>
              </a:solidFill>
              <a:effectLst/>
              <a:latin typeface="Calibri" panose="020F0502020204030204" pitchFamily="34" charset="0"/>
            </a:endParaRPr>
          </a:p>
        </p:txBody>
      </p:sp>
      <p:pic>
        <p:nvPicPr>
          <p:cNvPr id="12290" name="Picture 2" descr="http://1.bp.blogspot.com/-KJkx0-HLO1w/VZQY9MI6XRI/AAAAAAAASRg/OjwBM2swlW4/s1600/178A-Image%2BLehi%2Bleaving%2BJerusalem.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7975" y="2021533"/>
            <a:ext cx="6334730" cy="34100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669123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688"/>
            <a:ext cx="12192000" cy="6855312"/>
          </a:xfrm>
          <a:prstGeom prst="rect">
            <a:avLst/>
          </a:prstGeom>
        </p:spPr>
      </p:pic>
      <p:sp>
        <p:nvSpPr>
          <p:cNvPr id="7" name="TextBox 6"/>
          <p:cNvSpPr txBox="1"/>
          <p:nvPr/>
        </p:nvSpPr>
        <p:spPr>
          <a:xfrm>
            <a:off x="76199" y="108857"/>
            <a:ext cx="12028283" cy="4247317"/>
          </a:xfrm>
          <a:prstGeom prst="rect">
            <a:avLst/>
          </a:prstGeom>
          <a:noFill/>
        </p:spPr>
        <p:txBody>
          <a:bodyPr wrap="square" rtlCol="0">
            <a:spAutoFit/>
          </a:bodyPr>
          <a:lstStyle/>
          <a:p>
            <a:r>
              <a:rPr lang="en-US" dirty="0">
                <a:solidFill>
                  <a:schemeClr val="bg1"/>
                </a:solidFill>
              </a:rPr>
              <a:t>Sources:</a:t>
            </a:r>
          </a:p>
          <a:p>
            <a:endParaRPr lang="en-US" dirty="0">
              <a:solidFill>
                <a:schemeClr val="bg1"/>
              </a:solidFill>
            </a:endParaRPr>
          </a:p>
          <a:p>
            <a:r>
              <a:rPr lang="en-US" dirty="0">
                <a:solidFill>
                  <a:schemeClr val="bg1"/>
                </a:solidFill>
              </a:rPr>
              <a:t>Video: </a:t>
            </a:r>
            <a:r>
              <a:rPr lang="en-US" b="1" dirty="0">
                <a:solidFill>
                  <a:schemeClr val="bg1"/>
                </a:solidFill>
              </a:rPr>
              <a:t>Keeping the Sabbath</a:t>
            </a:r>
            <a:r>
              <a:rPr lang="en-US" dirty="0">
                <a:solidFill>
                  <a:schemeClr val="bg1"/>
                </a:solidFill>
              </a:rPr>
              <a:t> (1:05)</a:t>
            </a:r>
          </a:p>
          <a:p>
            <a:endParaRPr lang="en-US" dirty="0">
              <a:solidFill>
                <a:schemeClr val="bg1"/>
              </a:solidFill>
            </a:endParaRPr>
          </a:p>
          <a:p>
            <a:pPr marL="342900" indent="-342900">
              <a:buAutoNum type="arabicPeriod"/>
            </a:pPr>
            <a:r>
              <a:rPr lang="en-US" dirty="0">
                <a:solidFill>
                  <a:schemeClr val="bg1"/>
                </a:solidFill>
              </a:rPr>
              <a:t>Sperry, </a:t>
            </a:r>
            <a:r>
              <a:rPr lang="en-US" i="1" dirty="0">
                <a:solidFill>
                  <a:schemeClr val="bg1"/>
                </a:solidFill>
              </a:rPr>
              <a:t>Voice of Israel’s Prophets,</a:t>
            </a:r>
            <a:r>
              <a:rPr lang="en-US" dirty="0">
                <a:solidFill>
                  <a:schemeClr val="bg1"/>
                </a:solidFill>
              </a:rPr>
              <a:t> pp. 172–73.</a:t>
            </a:r>
          </a:p>
          <a:p>
            <a:r>
              <a:rPr lang="en-US" dirty="0">
                <a:solidFill>
                  <a:schemeClr val="bg1"/>
                </a:solidFill>
              </a:rPr>
              <a:t>Presentation by ©http://fashionsbylynda.com/blog/</a:t>
            </a:r>
          </a:p>
          <a:p>
            <a:pPr marL="342900" indent="-342900">
              <a:buFont typeface="+mj-lt"/>
              <a:buAutoNum type="arabicPeriod" startAt="2"/>
            </a:pPr>
            <a:r>
              <a:rPr lang="en-US" dirty="0">
                <a:solidFill>
                  <a:schemeClr val="bg1"/>
                </a:solidFill>
              </a:rPr>
              <a:t>Elder Hugh W. Pinnock </a:t>
            </a:r>
            <a:r>
              <a:rPr lang="en-US" b="0" i="0" dirty="0">
                <a:solidFill>
                  <a:schemeClr val="bg1"/>
                </a:solidFill>
                <a:effectLst/>
              </a:rPr>
              <a:t>(</a:t>
            </a:r>
            <a:r>
              <a:rPr lang="en-US" b="0" i="0" u="none" strike="noStrike" dirty="0">
                <a:solidFill>
                  <a:schemeClr val="bg1"/>
                </a:solidFill>
                <a:effectLst/>
              </a:rPr>
              <a:t>“Beginning Again,”</a:t>
            </a:r>
            <a:r>
              <a:rPr lang="en-US" b="0" i="1" dirty="0">
                <a:solidFill>
                  <a:schemeClr val="bg1"/>
                </a:solidFill>
                <a:effectLst/>
              </a:rPr>
              <a:t> Ensign,</a:t>
            </a:r>
            <a:r>
              <a:rPr lang="en-US" b="0" i="0" dirty="0">
                <a:solidFill>
                  <a:schemeClr val="bg1"/>
                </a:solidFill>
                <a:effectLst/>
              </a:rPr>
              <a:t> May 1982, 12).</a:t>
            </a:r>
            <a:endParaRPr lang="en-US" dirty="0">
              <a:solidFill>
                <a:schemeClr val="bg1"/>
              </a:solidFill>
            </a:endParaRPr>
          </a:p>
          <a:p>
            <a:pPr marL="342900" indent="-342900">
              <a:buFont typeface="+mj-lt"/>
              <a:buAutoNum type="arabicPeriod" startAt="2"/>
            </a:pPr>
            <a:r>
              <a:rPr lang="en-US" b="0" i="0" dirty="0">
                <a:solidFill>
                  <a:schemeClr val="bg1"/>
                </a:solidFill>
                <a:effectLst/>
              </a:rPr>
              <a:t>(Clarke, </a:t>
            </a:r>
            <a:r>
              <a:rPr lang="en-US" b="0" i="1" dirty="0">
                <a:solidFill>
                  <a:schemeClr val="bg1"/>
                </a:solidFill>
                <a:effectLst/>
              </a:rPr>
              <a:t>Commentary,</a:t>
            </a:r>
            <a:r>
              <a:rPr lang="en-US" b="0" i="0" dirty="0">
                <a:solidFill>
                  <a:schemeClr val="bg1"/>
                </a:solidFill>
                <a:effectLst/>
              </a:rPr>
              <a:t> 4:303.)</a:t>
            </a:r>
            <a:endParaRPr lang="en-US" dirty="0">
              <a:solidFill>
                <a:schemeClr val="bg1"/>
              </a:solidFill>
            </a:endParaRPr>
          </a:p>
          <a:p>
            <a:pPr marL="342900" indent="-342900">
              <a:buFont typeface="+mj-lt"/>
              <a:buAutoNum type="arabicPeriod" startAt="2"/>
            </a:pPr>
            <a:r>
              <a:rPr lang="en-US" dirty="0">
                <a:solidFill>
                  <a:schemeClr val="bg1"/>
                </a:solidFill>
              </a:rPr>
              <a:t>Old Testament Institute Manual The Babylonian Captivity  Chapter 24</a:t>
            </a:r>
          </a:p>
          <a:p>
            <a:pPr marL="342900" indent="-342900">
              <a:buFont typeface="+mj-lt"/>
              <a:buAutoNum type="arabicPeriod" startAt="2"/>
            </a:pPr>
            <a:r>
              <a:rPr lang="en-US" dirty="0">
                <a:solidFill>
                  <a:schemeClr val="bg1"/>
                </a:solidFill>
              </a:rPr>
              <a:t>James E. Faust </a:t>
            </a:r>
            <a:r>
              <a:rPr lang="en-US" i="1" dirty="0">
                <a:solidFill>
                  <a:schemeClr val="bg1"/>
                </a:solidFill>
              </a:rPr>
              <a:t>What I Want My Son to Know before He Leaves on His Mission </a:t>
            </a:r>
            <a:r>
              <a:rPr lang="en-US" dirty="0">
                <a:solidFill>
                  <a:schemeClr val="bg1"/>
                </a:solidFill>
              </a:rPr>
              <a:t>April 1996 Gen. Conf.</a:t>
            </a:r>
          </a:p>
          <a:p>
            <a:pPr marL="342900" indent="-342900">
              <a:buFont typeface="+mj-lt"/>
              <a:buAutoNum type="arabicPeriod" startAt="2"/>
            </a:pPr>
            <a:r>
              <a:rPr lang="en-US" dirty="0">
                <a:solidFill>
                  <a:schemeClr val="bg1"/>
                </a:solidFill>
              </a:rPr>
              <a:t>Adam Clarke </a:t>
            </a:r>
            <a:r>
              <a:rPr lang="en-US" i="1" dirty="0">
                <a:solidFill>
                  <a:schemeClr val="bg1"/>
                </a:solidFill>
              </a:rPr>
              <a:t>The Holy Bible … with a Commentary and Critical Notes,</a:t>
            </a:r>
            <a:r>
              <a:rPr lang="en-US" dirty="0">
                <a:solidFill>
                  <a:schemeClr val="bg1"/>
                </a:solidFill>
              </a:rPr>
              <a:t> 4:316–17</a:t>
            </a:r>
          </a:p>
          <a:p>
            <a:pPr marL="342900" indent="-342900">
              <a:buFont typeface="+mj-lt"/>
              <a:buAutoNum type="arabicPeriod" startAt="2"/>
            </a:pPr>
            <a:r>
              <a:rPr lang="en-US" dirty="0">
                <a:solidFill>
                  <a:schemeClr val="bg1"/>
                </a:solidFill>
              </a:rPr>
              <a:t>Joseph Fielding Smith (</a:t>
            </a:r>
            <a:r>
              <a:rPr lang="en-US" i="1" dirty="0">
                <a:solidFill>
                  <a:schemeClr val="bg1"/>
                </a:solidFill>
              </a:rPr>
              <a:t>Doctrines of Salvation,</a:t>
            </a:r>
            <a:r>
              <a:rPr lang="en-US" dirty="0">
                <a:solidFill>
                  <a:schemeClr val="bg1"/>
                </a:solidFill>
              </a:rPr>
              <a:t> 3:45.)</a:t>
            </a:r>
          </a:p>
          <a:p>
            <a:pPr marL="342900" indent="-342900">
              <a:buFont typeface="+mj-lt"/>
              <a:buAutoNum type="arabicPeriod" startAt="2"/>
            </a:pPr>
            <a:r>
              <a:rPr lang="en-US" dirty="0">
                <a:solidFill>
                  <a:schemeClr val="bg1"/>
                </a:solidFill>
              </a:rPr>
              <a:t>W. Cleon Skousen </a:t>
            </a:r>
            <a:r>
              <a:rPr lang="en-US" i="1" dirty="0">
                <a:solidFill>
                  <a:schemeClr val="bg1"/>
                </a:solidFill>
              </a:rPr>
              <a:t>The Fourth Thousand Years </a:t>
            </a:r>
            <a:r>
              <a:rPr lang="en-US" dirty="0">
                <a:solidFill>
                  <a:schemeClr val="bg1"/>
                </a:solidFill>
              </a:rPr>
              <a:t> pp. 696-698, 701-702</a:t>
            </a:r>
          </a:p>
          <a:p>
            <a:pPr marL="342900" indent="-342900">
              <a:buFont typeface="+mj-lt"/>
              <a:buAutoNum type="arabicPeriod" startAt="2"/>
            </a:pPr>
            <a:r>
              <a:rPr lang="en-US" dirty="0">
                <a:solidFill>
                  <a:schemeClr val="bg1"/>
                </a:solidFill>
              </a:rPr>
              <a:t>(C. F. </a:t>
            </a:r>
            <a:r>
              <a:rPr lang="en-US" dirty="0" err="1">
                <a:solidFill>
                  <a:schemeClr val="bg1"/>
                </a:solidFill>
              </a:rPr>
              <a:t>Keil</a:t>
            </a:r>
            <a:r>
              <a:rPr lang="en-US" dirty="0">
                <a:solidFill>
                  <a:schemeClr val="bg1"/>
                </a:solidFill>
              </a:rPr>
              <a:t> and F. </a:t>
            </a:r>
            <a:r>
              <a:rPr lang="en-US" dirty="0" err="1">
                <a:solidFill>
                  <a:schemeClr val="bg1"/>
                </a:solidFill>
              </a:rPr>
              <a:t>Delitzsch</a:t>
            </a:r>
            <a:r>
              <a:rPr lang="en-US" dirty="0">
                <a:solidFill>
                  <a:schemeClr val="bg1"/>
                </a:solidFill>
              </a:rPr>
              <a:t>, </a:t>
            </a:r>
            <a:r>
              <a:rPr lang="en-US" i="1" dirty="0">
                <a:solidFill>
                  <a:schemeClr val="bg1"/>
                </a:solidFill>
              </a:rPr>
              <a:t>Commentary on the Old Testament,</a:t>
            </a:r>
            <a:r>
              <a:rPr lang="en-US" dirty="0">
                <a:solidFill>
                  <a:schemeClr val="bg1"/>
                </a:solidFill>
              </a:rPr>
              <a:t> 8:1:408–9.)</a:t>
            </a:r>
          </a:p>
          <a:p>
            <a:pPr marL="342900" indent="-342900">
              <a:buFont typeface="+mj-lt"/>
              <a:buAutoNum type="arabicPeriod" startAt="2"/>
            </a:pPr>
            <a:r>
              <a:rPr lang="en-US" i="1" dirty="0">
                <a:solidFill>
                  <a:schemeClr val="bg1"/>
                </a:solidFill>
              </a:rPr>
              <a:t>Old Testament Seminary Student Study Guide</a:t>
            </a:r>
            <a:r>
              <a:rPr lang="en-US" dirty="0">
                <a:solidFill>
                  <a:schemeClr val="bg1"/>
                </a:solidFill>
              </a:rPr>
              <a:t>, (2002), 161</a:t>
            </a:r>
          </a:p>
        </p:txBody>
      </p:sp>
      <p:grpSp>
        <p:nvGrpSpPr>
          <p:cNvPr id="53" name="Group 52"/>
          <p:cNvGrpSpPr/>
          <p:nvPr/>
        </p:nvGrpSpPr>
        <p:grpSpPr>
          <a:xfrm>
            <a:off x="3577680" y="556028"/>
            <a:ext cx="451802" cy="572282"/>
            <a:chOff x="7543800" y="3810000"/>
            <a:chExt cx="1143000" cy="1447800"/>
          </a:xfrm>
        </p:grpSpPr>
        <p:sp>
          <p:nvSpPr>
            <p:cNvPr id="54" name="Trapezoid 53"/>
            <p:cNvSpPr/>
            <p:nvPr/>
          </p:nvSpPr>
          <p:spPr>
            <a:xfrm rot="16200000">
              <a:off x="8243309" y="4391868"/>
              <a:ext cx="493691" cy="393290"/>
            </a:xfrm>
            <a:prstGeom prst="trapezoid">
              <a:avLst>
                <a:gd name="adj" fmla="val 41471"/>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Rounded Rectangle 54"/>
            <p:cNvSpPr/>
            <p:nvPr/>
          </p:nvSpPr>
          <p:spPr>
            <a:xfrm rot="4358081">
              <a:off x="7961518" y="4968574"/>
              <a:ext cx="417474" cy="112077"/>
            </a:xfrm>
            <a:prstGeom prst="roundRect">
              <a:avLst>
                <a:gd name="adj" fmla="val 18628"/>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Rounded Rectangle 55"/>
            <p:cNvSpPr/>
            <p:nvPr/>
          </p:nvSpPr>
          <p:spPr>
            <a:xfrm rot="6732551">
              <a:off x="7707087" y="4993024"/>
              <a:ext cx="417474" cy="112077"/>
            </a:xfrm>
            <a:prstGeom prst="roundRect">
              <a:avLst>
                <a:gd name="adj" fmla="val 18628"/>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Rounded Rectangle 56"/>
            <p:cNvSpPr/>
            <p:nvPr/>
          </p:nvSpPr>
          <p:spPr>
            <a:xfrm>
              <a:off x="7546258" y="4341668"/>
              <a:ext cx="904568" cy="531668"/>
            </a:xfrm>
            <a:prstGeom prst="roundRect">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8" name="Group 57"/>
            <p:cNvGrpSpPr/>
            <p:nvPr/>
          </p:nvGrpSpPr>
          <p:grpSpPr>
            <a:xfrm>
              <a:off x="7924800" y="3810000"/>
              <a:ext cx="645353" cy="610017"/>
              <a:chOff x="7924800" y="5867400"/>
              <a:chExt cx="645353" cy="610017"/>
            </a:xfrm>
          </p:grpSpPr>
          <p:grpSp>
            <p:nvGrpSpPr>
              <p:cNvPr id="66" name="Group 13"/>
              <p:cNvGrpSpPr/>
              <p:nvPr/>
            </p:nvGrpSpPr>
            <p:grpSpPr>
              <a:xfrm>
                <a:off x="7924800" y="5867400"/>
                <a:ext cx="645353" cy="610017"/>
                <a:chOff x="3037563" y="3121795"/>
                <a:chExt cx="1250371" cy="1224010"/>
              </a:xfrm>
            </p:grpSpPr>
            <p:sp>
              <p:nvSpPr>
                <p:cNvPr id="68" name="Oval 67"/>
                <p:cNvSpPr/>
                <p:nvPr/>
              </p:nvSpPr>
              <p:spPr>
                <a:xfrm rot="1737695">
                  <a:off x="3037563" y="3121795"/>
                  <a:ext cx="1250371" cy="1224010"/>
                </a:xfrm>
                <a:prstGeom prst="ellipse">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Oval 68"/>
                <p:cNvSpPr/>
                <p:nvPr/>
              </p:nvSpPr>
              <p:spPr>
                <a:xfrm rot="1737695">
                  <a:off x="3293344" y="3360266"/>
                  <a:ext cx="264234" cy="258662"/>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Oval 69"/>
                <p:cNvSpPr/>
                <p:nvPr/>
              </p:nvSpPr>
              <p:spPr>
                <a:xfrm rot="1737695">
                  <a:off x="3263187" y="3803877"/>
                  <a:ext cx="242335" cy="23722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Oval 70"/>
                <p:cNvSpPr/>
                <p:nvPr/>
              </p:nvSpPr>
              <p:spPr>
                <a:xfrm rot="1737695">
                  <a:off x="3738715" y="3834847"/>
                  <a:ext cx="262122" cy="256596"/>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7" name="Oval 66"/>
              <p:cNvSpPr/>
              <p:nvPr/>
            </p:nvSpPr>
            <p:spPr>
              <a:xfrm rot="1737695">
                <a:off x="8279177" y="5995452"/>
                <a:ext cx="136379" cy="128911"/>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9" name="Group 58"/>
            <p:cNvGrpSpPr/>
            <p:nvPr/>
          </p:nvGrpSpPr>
          <p:grpSpPr>
            <a:xfrm>
              <a:off x="7543800" y="4038600"/>
              <a:ext cx="403070" cy="381000"/>
              <a:chOff x="7924800" y="5867400"/>
              <a:chExt cx="645353" cy="610017"/>
            </a:xfrm>
          </p:grpSpPr>
          <p:grpSp>
            <p:nvGrpSpPr>
              <p:cNvPr id="60" name="Group 13"/>
              <p:cNvGrpSpPr/>
              <p:nvPr/>
            </p:nvGrpSpPr>
            <p:grpSpPr>
              <a:xfrm>
                <a:off x="7924800" y="5867400"/>
                <a:ext cx="645353" cy="610017"/>
                <a:chOff x="3037563" y="3121795"/>
                <a:chExt cx="1250371" cy="1224010"/>
              </a:xfrm>
            </p:grpSpPr>
            <p:sp>
              <p:nvSpPr>
                <p:cNvPr id="62" name="Oval 61"/>
                <p:cNvSpPr/>
                <p:nvPr/>
              </p:nvSpPr>
              <p:spPr>
                <a:xfrm rot="1737695">
                  <a:off x="3037563" y="3121795"/>
                  <a:ext cx="1250371" cy="1224010"/>
                </a:xfrm>
                <a:prstGeom prst="ellipse">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Oval 62"/>
                <p:cNvSpPr/>
                <p:nvPr/>
              </p:nvSpPr>
              <p:spPr>
                <a:xfrm rot="1737695">
                  <a:off x="3293344" y="3360266"/>
                  <a:ext cx="264234" cy="258662"/>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Oval 63"/>
                <p:cNvSpPr/>
                <p:nvPr/>
              </p:nvSpPr>
              <p:spPr>
                <a:xfrm rot="1737695">
                  <a:off x="3263187" y="3803877"/>
                  <a:ext cx="242335" cy="23722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Oval 64"/>
                <p:cNvSpPr/>
                <p:nvPr/>
              </p:nvSpPr>
              <p:spPr>
                <a:xfrm rot="1737695">
                  <a:off x="3738715" y="3834847"/>
                  <a:ext cx="262122" cy="256596"/>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1" name="Oval 60"/>
              <p:cNvSpPr/>
              <p:nvPr/>
            </p:nvSpPr>
            <p:spPr>
              <a:xfrm rot="1737695">
                <a:off x="8279177" y="5995452"/>
                <a:ext cx="136379" cy="128911"/>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Tree>
    <p:extLst>
      <p:ext uri="{BB962C8B-B14F-4D97-AF65-F5344CB8AC3E}">
        <p14:creationId xmlns:p14="http://schemas.microsoft.com/office/powerpoint/2010/main" val="7508160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688"/>
            <a:ext cx="12192000" cy="6855312"/>
          </a:xfrm>
          <a:prstGeom prst="rect">
            <a:avLst/>
          </a:prstGeom>
        </p:spPr>
      </p:pic>
      <p:sp>
        <p:nvSpPr>
          <p:cNvPr id="6" name="TextBox 5"/>
          <p:cNvSpPr txBox="1"/>
          <p:nvPr/>
        </p:nvSpPr>
        <p:spPr>
          <a:xfrm>
            <a:off x="0" y="89150"/>
            <a:ext cx="12192000" cy="769441"/>
          </a:xfrm>
          <a:prstGeom prst="rect">
            <a:avLst/>
          </a:prstGeom>
          <a:noFill/>
        </p:spPr>
        <p:txBody>
          <a:bodyPr wrap="square" rtlCol="0">
            <a:spAutoFit/>
          </a:bodyPr>
          <a:lstStyle/>
          <a:p>
            <a:pPr algn="ctr"/>
            <a:r>
              <a:rPr lang="en-US" sz="4400" dirty="0">
                <a:solidFill>
                  <a:schemeClr val="bg1"/>
                </a:solidFill>
              </a:rPr>
              <a:t>Judah’s Sin</a:t>
            </a:r>
          </a:p>
        </p:txBody>
      </p:sp>
      <p:sp>
        <p:nvSpPr>
          <p:cNvPr id="7" name="TextBox 6"/>
          <p:cNvSpPr txBox="1"/>
          <p:nvPr/>
        </p:nvSpPr>
        <p:spPr>
          <a:xfrm>
            <a:off x="94307" y="6485977"/>
            <a:ext cx="2286000" cy="369332"/>
          </a:xfrm>
          <a:prstGeom prst="rect">
            <a:avLst/>
          </a:prstGeom>
          <a:noFill/>
        </p:spPr>
        <p:txBody>
          <a:bodyPr wrap="square" rtlCol="0">
            <a:spAutoFit/>
          </a:bodyPr>
          <a:lstStyle/>
          <a:p>
            <a:r>
              <a:rPr lang="en-US" dirty="0">
                <a:solidFill>
                  <a:schemeClr val="bg1"/>
                </a:solidFill>
              </a:rPr>
              <a:t>Jeremiah 17:1-6</a:t>
            </a:r>
          </a:p>
        </p:txBody>
      </p:sp>
      <p:sp>
        <p:nvSpPr>
          <p:cNvPr id="8" name="Rectangle 7"/>
          <p:cNvSpPr/>
          <p:nvPr/>
        </p:nvSpPr>
        <p:spPr>
          <a:xfrm>
            <a:off x="457899" y="944306"/>
            <a:ext cx="2829587" cy="1200329"/>
          </a:xfrm>
          <a:prstGeom prst="rect">
            <a:avLst/>
          </a:prstGeom>
        </p:spPr>
        <p:txBody>
          <a:bodyPr wrap="square">
            <a:spAutoFit/>
          </a:bodyPr>
          <a:lstStyle/>
          <a:p>
            <a:r>
              <a:rPr lang="en-US" dirty="0">
                <a:solidFill>
                  <a:schemeClr val="bg1"/>
                </a:solidFill>
              </a:rPr>
              <a:t>“with a pen of iron and with the point of a diamond” = sin was deeply imbedded in Judah’s consciousness</a:t>
            </a:r>
            <a:endParaRPr lang="en-US" dirty="0"/>
          </a:p>
        </p:txBody>
      </p:sp>
      <p:sp>
        <p:nvSpPr>
          <p:cNvPr id="9" name="Rectangle 8"/>
          <p:cNvSpPr/>
          <p:nvPr/>
        </p:nvSpPr>
        <p:spPr>
          <a:xfrm>
            <a:off x="7892143" y="969760"/>
            <a:ext cx="3190213" cy="1200329"/>
          </a:xfrm>
          <a:prstGeom prst="rect">
            <a:avLst/>
          </a:prstGeom>
        </p:spPr>
        <p:txBody>
          <a:bodyPr wrap="square">
            <a:spAutoFit/>
          </a:bodyPr>
          <a:lstStyle/>
          <a:p>
            <a:pPr fontAlgn="base"/>
            <a:r>
              <a:rPr lang="en-US" dirty="0">
                <a:solidFill>
                  <a:schemeClr val="bg1"/>
                </a:solidFill>
              </a:rPr>
              <a:t>“O my mountain in the field” = a reference to Jerusalem, which is nestled in the hill country of Judea.</a:t>
            </a:r>
          </a:p>
        </p:txBody>
      </p:sp>
      <p:sp>
        <p:nvSpPr>
          <p:cNvPr id="10" name="Rectangle 9"/>
          <p:cNvSpPr/>
          <p:nvPr/>
        </p:nvSpPr>
        <p:spPr>
          <a:xfrm>
            <a:off x="631720" y="4502218"/>
            <a:ext cx="2481943" cy="923330"/>
          </a:xfrm>
          <a:prstGeom prst="rect">
            <a:avLst/>
          </a:prstGeom>
        </p:spPr>
        <p:txBody>
          <a:bodyPr wrap="square">
            <a:spAutoFit/>
          </a:bodyPr>
          <a:lstStyle/>
          <a:p>
            <a:pPr fontAlgn="base"/>
            <a:r>
              <a:rPr lang="en-US" dirty="0">
                <a:solidFill>
                  <a:schemeClr val="bg1"/>
                </a:solidFill>
              </a:rPr>
              <a:t>The focus of one’s trust = determining whether he is cursed or blessed.</a:t>
            </a:r>
          </a:p>
        </p:txBody>
      </p:sp>
      <p:sp>
        <p:nvSpPr>
          <p:cNvPr id="11" name="Rectangle 10"/>
          <p:cNvSpPr/>
          <p:nvPr/>
        </p:nvSpPr>
        <p:spPr>
          <a:xfrm>
            <a:off x="9097430" y="4414031"/>
            <a:ext cx="2901990" cy="1200329"/>
          </a:xfrm>
          <a:prstGeom prst="rect">
            <a:avLst/>
          </a:prstGeom>
        </p:spPr>
        <p:txBody>
          <a:bodyPr wrap="square">
            <a:spAutoFit/>
          </a:bodyPr>
          <a:lstStyle/>
          <a:p>
            <a:pPr fontAlgn="base"/>
            <a:r>
              <a:rPr lang="en-US" dirty="0">
                <a:solidFill>
                  <a:schemeClr val="bg1"/>
                </a:solidFill>
              </a:rPr>
              <a:t>“The heath in the desert”  = Judah as a withered tree without moisture or sustenance.</a:t>
            </a:r>
          </a:p>
        </p:txBody>
      </p:sp>
      <p:pic>
        <p:nvPicPr>
          <p:cNvPr id="3074" name="Picture 2" descr="http://eleazarphinehas.files.wordpress.com/2014/05/diamond-point-iron-pen1.png"/>
          <p:cNvPicPr>
            <a:picLocks noChangeAspect="1" noChangeArrowheads="1"/>
          </p:cNvPicPr>
          <p:nvPr/>
        </p:nvPicPr>
        <p:blipFill rotWithShape="1">
          <a:blip r:embed="rId3">
            <a:extLst>
              <a:ext uri="{28A0092B-C50C-407E-A947-70E740481C1C}">
                <a14:useLocalDpi xmlns:a14="http://schemas.microsoft.com/office/drawing/2010/main" val="0"/>
              </a:ext>
            </a:extLst>
          </a:blip>
          <a:srcRect l="37358" t="490" r="28356" b="43398"/>
          <a:stretch/>
        </p:blipFill>
        <p:spPr bwMode="auto">
          <a:xfrm>
            <a:off x="2827965" y="1948540"/>
            <a:ext cx="1665514" cy="1480458"/>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http://www.gia.edu/cs/Satellite?blobcol=gfile&amp;blobheader=image%2Fpng&amp;blobkey=id&amp;blobtable=GIA_MediaFile&amp;blobwhere=1355958458647&amp;ssbinary=true"/>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377746" y="969760"/>
            <a:ext cx="1115733" cy="839322"/>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https://s-media-cache-ak0.pinimg.com/236x/19/b0/59/19b059653c26dbe07cc3761eda17c077.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391603" y="1347942"/>
            <a:ext cx="2247900" cy="2247901"/>
          </a:xfrm>
          <a:prstGeom prst="rect">
            <a:avLst/>
          </a:prstGeom>
          <a:noFill/>
          <a:extLst>
            <a:ext uri="{909E8E84-426E-40DD-AFC4-6F175D3DCCD1}">
              <a14:hiddenFill xmlns:a14="http://schemas.microsoft.com/office/drawing/2010/main">
                <a:solidFill>
                  <a:srgbClr val="FFFFFF"/>
                </a:solidFill>
              </a14:hiddenFill>
            </a:ext>
          </a:extLst>
        </p:spPr>
      </p:pic>
      <p:pic>
        <p:nvPicPr>
          <p:cNvPr id="3080" name="Picture 8" descr="http://quickbase.intuit.com/blog/wp-content/uploads/sites/2/2012/11/trust_action.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037552" y="4414031"/>
            <a:ext cx="2580150" cy="1712006"/>
          </a:xfrm>
          <a:prstGeom prst="rect">
            <a:avLst/>
          </a:prstGeom>
          <a:noFill/>
          <a:extLst>
            <a:ext uri="{909E8E84-426E-40DD-AFC4-6F175D3DCCD1}">
              <a14:hiddenFill xmlns:a14="http://schemas.microsoft.com/office/drawing/2010/main">
                <a:solidFill>
                  <a:srgbClr val="FFFFFF"/>
                </a:solidFill>
              </a14:hiddenFill>
            </a:ext>
          </a:extLst>
        </p:spPr>
      </p:pic>
      <p:pic>
        <p:nvPicPr>
          <p:cNvPr id="3082" name="Picture 10" descr="http://1.bp.blogspot.com/_gXQrztwN1O4/TL9Vu0Toa5I/AAAAAAAAAHk/9cGsZm3qkD0/S1600-R/desert-tree.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872569" y="4055092"/>
            <a:ext cx="3032282" cy="20240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208419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074"/>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07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078"/>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9"/>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0"/>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08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082"/>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0" grpId="0"/>
      <p:bldP spid="11"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6096000" y="0"/>
            <a:ext cx="6096000" cy="4893647"/>
          </a:xfrm>
          <a:prstGeom prst="rect">
            <a:avLst/>
          </a:prstGeom>
          <a:ln>
            <a:solidFill>
              <a:schemeClr val="tx1"/>
            </a:solidFill>
          </a:ln>
        </p:spPr>
        <p:txBody>
          <a:bodyPr>
            <a:spAutoFit/>
          </a:bodyPr>
          <a:lstStyle/>
          <a:p>
            <a:r>
              <a:rPr lang="en-US" sz="1200" b="1" dirty="0">
                <a:latin typeface="Arial" panose="020B0604020202020204" pitchFamily="34" charset="0"/>
              </a:rPr>
              <a:t>Who is </a:t>
            </a:r>
            <a:r>
              <a:rPr lang="en-US" sz="1200" b="1" dirty="0" err="1">
                <a:latin typeface="Arial" panose="020B0604020202020204" pitchFamily="34" charset="0"/>
              </a:rPr>
              <a:t>Pashur</a:t>
            </a:r>
            <a:r>
              <a:rPr lang="en-US" sz="1200" dirty="0">
                <a:latin typeface="Arial" panose="020B0604020202020204" pitchFamily="34" charset="0"/>
              </a:rPr>
              <a:t> or </a:t>
            </a:r>
            <a:r>
              <a:rPr lang="en-US" sz="1200" b="1" dirty="0" err="1">
                <a:latin typeface="Arial" panose="020B0604020202020204" pitchFamily="34" charset="0"/>
              </a:rPr>
              <a:t>Pashhur</a:t>
            </a:r>
            <a:r>
              <a:rPr lang="en-US" sz="1200" b="1" dirty="0">
                <a:latin typeface="Arial" panose="020B0604020202020204" pitchFamily="34" charset="0"/>
              </a:rPr>
              <a:t>?</a:t>
            </a:r>
            <a:r>
              <a:rPr lang="en-US" sz="1200" dirty="0">
                <a:latin typeface="Arial" panose="020B0604020202020204" pitchFamily="34" charset="0"/>
              </a:rPr>
              <a:t> (Hebrew: </a:t>
            </a:r>
            <a:r>
              <a:rPr lang="he-IL" sz="1200" dirty="0">
                <a:latin typeface="Arial" panose="020B0604020202020204" pitchFamily="34" charset="0"/>
              </a:rPr>
              <a:t>פשחור </a:t>
            </a:r>
            <a:r>
              <a:rPr lang="en-US" sz="1200" dirty="0" err="1">
                <a:latin typeface="Arial" panose="020B0604020202020204" pitchFamily="34" charset="0"/>
              </a:rPr>
              <a:t>pash-</a:t>
            </a:r>
            <a:r>
              <a:rPr lang="en-US" sz="1200" i="1" dirty="0" err="1">
                <a:latin typeface="Arial" panose="020B0604020202020204" pitchFamily="34" charset="0"/>
              </a:rPr>
              <a:t>h</a:t>
            </a:r>
            <a:r>
              <a:rPr lang="en-US" sz="1200" dirty="0" err="1">
                <a:latin typeface="Arial" panose="020B0604020202020204" pitchFamily="34" charset="0"/>
              </a:rPr>
              <a:t>ur</a:t>
            </a:r>
            <a:r>
              <a:rPr lang="en-US" sz="1200" dirty="0">
                <a:latin typeface="Arial" panose="020B0604020202020204" pitchFamily="34" charset="0"/>
              </a:rPr>
              <a:t>) was the name of at least two priests contemporary with the prophet Jeremiah and who are mentioned in the Book of Jeremiah. The Name is of Egyptian origin, </a:t>
            </a:r>
            <a:r>
              <a:rPr lang="en-US" sz="1200" dirty="0" err="1">
                <a:latin typeface="Arial" panose="020B0604020202020204" pitchFamily="34" charset="0"/>
              </a:rPr>
              <a:t>Pš-Ḥr</a:t>
            </a:r>
            <a:r>
              <a:rPr lang="en-US" sz="1200" dirty="0">
                <a:latin typeface="Arial" panose="020B0604020202020204" pitchFamily="34" charset="0"/>
              </a:rPr>
              <a:t> </a:t>
            </a:r>
          </a:p>
          <a:p>
            <a:endParaRPr lang="en-US" sz="1200" dirty="0">
              <a:latin typeface="Arial" panose="020B0604020202020204" pitchFamily="34" charset="0"/>
            </a:endParaRPr>
          </a:p>
          <a:p>
            <a:r>
              <a:rPr lang="en-US" sz="1200" dirty="0">
                <a:latin typeface="Arial" panose="020B0604020202020204" pitchFamily="34" charset="0"/>
              </a:rPr>
              <a:t>(1). </a:t>
            </a:r>
            <a:r>
              <a:rPr lang="en-US" sz="1200" dirty="0" err="1">
                <a:latin typeface="Arial" panose="020B0604020202020204" pitchFamily="34" charset="0"/>
              </a:rPr>
              <a:t>Pashur</a:t>
            </a:r>
            <a:r>
              <a:rPr lang="en-US" sz="1200" dirty="0">
                <a:latin typeface="Arial" panose="020B0604020202020204" pitchFamily="34" charset="0"/>
              </a:rPr>
              <a:t> the son of </a:t>
            </a:r>
            <a:r>
              <a:rPr lang="en-US" sz="1200" dirty="0" err="1">
                <a:latin typeface="Arial" panose="020B0604020202020204" pitchFamily="34" charset="0"/>
              </a:rPr>
              <a:t>Immer</a:t>
            </a:r>
            <a:r>
              <a:rPr lang="en-US" sz="1200" dirty="0">
                <a:latin typeface="Arial" panose="020B0604020202020204" pitchFamily="34" charset="0"/>
              </a:rPr>
              <a:t> (possibly the same as </a:t>
            </a:r>
            <a:r>
              <a:rPr lang="en-US" sz="1200" dirty="0" err="1">
                <a:latin typeface="Arial" panose="020B0604020202020204" pitchFamily="34" charset="0"/>
              </a:rPr>
              <a:t>Amariah</a:t>
            </a:r>
            <a:r>
              <a:rPr lang="en-US" sz="1200" dirty="0">
                <a:latin typeface="Arial" panose="020B0604020202020204" pitchFamily="34" charset="0"/>
              </a:rPr>
              <a:t>, Nehemiah 10:3 ; 12:2), was deputy chief priest [Heb. </a:t>
            </a:r>
            <a:r>
              <a:rPr lang="en-US" sz="1200" i="1" dirty="0" err="1">
                <a:latin typeface="Arial" panose="020B0604020202020204" pitchFamily="34" charset="0"/>
              </a:rPr>
              <a:t>paqid</a:t>
            </a:r>
            <a:r>
              <a:rPr lang="en-US" sz="1200" i="1" dirty="0">
                <a:latin typeface="Arial" panose="020B0604020202020204" pitchFamily="34" charset="0"/>
              </a:rPr>
              <a:t> </a:t>
            </a:r>
            <a:r>
              <a:rPr lang="en-US" sz="1200" i="1" dirty="0" err="1">
                <a:latin typeface="Arial" panose="020B0604020202020204" pitchFamily="34" charset="0"/>
              </a:rPr>
              <a:t>nagid</a:t>
            </a:r>
            <a:r>
              <a:rPr lang="en-US" sz="1200" dirty="0">
                <a:latin typeface="Arial" panose="020B0604020202020204" pitchFamily="34" charset="0"/>
              </a:rPr>
              <a:t>] of the temple (Jeremiah 20:1, 2). (At this time, the </a:t>
            </a:r>
            <a:r>
              <a:rPr lang="en-US" sz="1200" i="1" dirty="0" err="1">
                <a:latin typeface="Arial" panose="020B0604020202020204" pitchFamily="34" charset="0"/>
              </a:rPr>
              <a:t>nagid</a:t>
            </a:r>
            <a:r>
              <a:rPr lang="en-US" sz="1200" dirty="0">
                <a:latin typeface="Arial" panose="020B0604020202020204" pitchFamily="34" charset="0"/>
              </a:rPr>
              <a:t>, or "governor", of the temple would have been </a:t>
            </a:r>
            <a:r>
              <a:rPr lang="en-US" sz="1200" dirty="0" err="1">
                <a:latin typeface="Arial" panose="020B0604020202020204" pitchFamily="34" charset="0"/>
              </a:rPr>
              <a:t>Seraiah</a:t>
            </a:r>
            <a:r>
              <a:rPr lang="en-US" sz="1200" dirty="0">
                <a:latin typeface="Arial" panose="020B0604020202020204" pitchFamily="34" charset="0"/>
              </a:rPr>
              <a:t> - 1 Chronicles 6:14). Apparently enraged at the plainness with which Jeremiah uttered his solemn warnings of coming judgements because of the abounding iniquity of the times, </a:t>
            </a:r>
            <a:r>
              <a:rPr lang="en-US" sz="1200" dirty="0" err="1">
                <a:latin typeface="Arial" panose="020B0604020202020204" pitchFamily="34" charset="0"/>
              </a:rPr>
              <a:t>Pashur</a:t>
            </a:r>
            <a:r>
              <a:rPr lang="en-US" sz="1200" dirty="0">
                <a:latin typeface="Arial" panose="020B0604020202020204" pitchFamily="34" charset="0"/>
              </a:rPr>
              <a:t> "smote Jeremiah the prophet" (this could mean that he ordered the temple police to seize him and inflict the corporal punishment of up to forty stripes found in Deuteronomy 25:3); then he placed him in the stocks in the high gate of Benjamin, where he remained all night.</a:t>
            </a:r>
          </a:p>
          <a:p>
            <a:r>
              <a:rPr lang="en-US" sz="1200" dirty="0">
                <a:latin typeface="Arial" panose="020B0604020202020204" pitchFamily="34" charset="0"/>
              </a:rPr>
              <a:t>Upon being set free in the morning, Jeremiah went to </a:t>
            </a:r>
            <a:r>
              <a:rPr lang="en-US" sz="1200" dirty="0" err="1">
                <a:latin typeface="Arial" panose="020B0604020202020204" pitchFamily="34" charset="0"/>
              </a:rPr>
              <a:t>Pashur</a:t>
            </a:r>
            <a:r>
              <a:rPr lang="en-US" sz="1200" dirty="0">
                <a:latin typeface="Arial" panose="020B0604020202020204" pitchFamily="34" charset="0"/>
              </a:rPr>
              <a:t> (Jeremiah 20:3, 5) and announced to him that God had changed his name to </a:t>
            </a:r>
            <a:r>
              <a:rPr lang="en-US" sz="1200" i="1" dirty="0" err="1">
                <a:latin typeface="Arial" panose="020B0604020202020204" pitchFamily="34" charset="0"/>
              </a:rPr>
              <a:t>Magor-missabib</a:t>
            </a:r>
            <a:r>
              <a:rPr lang="en-US" sz="1200" dirty="0">
                <a:latin typeface="Arial" panose="020B0604020202020204" pitchFamily="34" charset="0"/>
              </a:rPr>
              <a:t>, i.e., "terror on every side" and that he would be later carried captive to Babylon and die there.</a:t>
            </a:r>
          </a:p>
          <a:p>
            <a:endParaRPr lang="en-US" sz="1200" dirty="0">
              <a:latin typeface="Arial" panose="020B0604020202020204" pitchFamily="34" charset="0"/>
            </a:endParaRPr>
          </a:p>
          <a:p>
            <a:r>
              <a:rPr lang="en-US" sz="1200" dirty="0">
                <a:latin typeface="Arial" panose="020B0604020202020204" pitchFamily="34" charset="0"/>
              </a:rPr>
              <a:t>(2). </a:t>
            </a:r>
            <a:r>
              <a:rPr lang="en-US" sz="1200" dirty="0" err="1">
                <a:latin typeface="Arial" panose="020B0604020202020204" pitchFamily="34" charset="0"/>
              </a:rPr>
              <a:t>Pashur</a:t>
            </a:r>
            <a:r>
              <a:rPr lang="en-US" sz="1200" dirty="0">
                <a:latin typeface="Arial" panose="020B0604020202020204" pitchFamily="34" charset="0"/>
              </a:rPr>
              <a:t>, the son of </a:t>
            </a:r>
            <a:r>
              <a:rPr lang="en-US" sz="1200" dirty="0" err="1">
                <a:latin typeface="Arial" panose="020B0604020202020204" pitchFamily="34" charset="0"/>
              </a:rPr>
              <a:t>Malchiah</a:t>
            </a:r>
            <a:r>
              <a:rPr lang="en-US" sz="1200" dirty="0">
                <a:latin typeface="Arial" panose="020B0604020202020204" pitchFamily="34" charset="0"/>
              </a:rPr>
              <a:t>, was another priest, who was sent by king Zedekiah to Jeremiah to inquire of the Lord regarding the impending attack of King Nebuchadnezzar II of Babylon (Jeremiah 21:1). In Jeremiah 38:1 - 6, this </a:t>
            </a:r>
            <a:r>
              <a:rPr lang="en-US" sz="1200" dirty="0" err="1">
                <a:latin typeface="Arial" panose="020B0604020202020204" pitchFamily="34" charset="0"/>
              </a:rPr>
              <a:t>Pashur</a:t>
            </a:r>
            <a:r>
              <a:rPr lang="en-US" sz="1200" dirty="0">
                <a:latin typeface="Arial" panose="020B0604020202020204" pitchFamily="34" charset="0"/>
              </a:rPr>
              <a:t> was also one of four men who advised Zedekiah to put Jeremiah to death for his prophecies of doom but who ended up throwing him into a cistern.</a:t>
            </a:r>
          </a:p>
          <a:p>
            <a:endParaRPr lang="en-US" sz="1200" dirty="0">
              <a:latin typeface="Arial" panose="020B0604020202020204" pitchFamily="34" charset="0"/>
            </a:endParaRPr>
          </a:p>
          <a:p>
            <a:r>
              <a:rPr lang="en-US" sz="1200" dirty="0">
                <a:latin typeface="Arial" panose="020B0604020202020204" pitchFamily="34" charset="0"/>
              </a:rPr>
              <a:t>(3). </a:t>
            </a:r>
            <a:r>
              <a:rPr lang="en-US" sz="1200" dirty="0" err="1">
                <a:latin typeface="Arial" panose="020B0604020202020204" pitchFamily="34" charset="0"/>
              </a:rPr>
              <a:t>Pashur</a:t>
            </a:r>
            <a:r>
              <a:rPr lang="en-US" sz="1200" dirty="0">
                <a:latin typeface="Arial" panose="020B0604020202020204" pitchFamily="34" charset="0"/>
              </a:rPr>
              <a:t> the father of Gedaliah (Jeremiah 38:1), possibly the same </a:t>
            </a:r>
            <a:r>
              <a:rPr lang="en-US" sz="1200" dirty="0" err="1">
                <a:latin typeface="Arial" panose="020B0604020202020204" pitchFamily="34" charset="0"/>
              </a:rPr>
              <a:t>Pashur</a:t>
            </a:r>
            <a:r>
              <a:rPr lang="en-US" sz="1200" dirty="0">
                <a:latin typeface="Arial" panose="020B0604020202020204" pitchFamily="34" charset="0"/>
              </a:rPr>
              <a:t> as (1) above. Gedaliah was another of the four men who threw Jeremiah into the cistern.</a:t>
            </a:r>
          </a:p>
          <a:p>
            <a:r>
              <a:rPr lang="en-US" sz="1000" b="0" i="0" dirty="0">
                <a:effectLst/>
                <a:latin typeface="Arial" panose="020B0604020202020204" pitchFamily="34" charset="0"/>
              </a:rPr>
              <a:t>Wikipedia</a:t>
            </a:r>
          </a:p>
        </p:txBody>
      </p:sp>
      <p:sp>
        <p:nvSpPr>
          <p:cNvPr id="4" name="Rectangle 3"/>
          <p:cNvSpPr/>
          <p:nvPr/>
        </p:nvSpPr>
        <p:spPr>
          <a:xfrm>
            <a:off x="0" y="0"/>
            <a:ext cx="6096000" cy="1384995"/>
          </a:xfrm>
          <a:prstGeom prst="rect">
            <a:avLst/>
          </a:prstGeom>
          <a:ln>
            <a:solidFill>
              <a:schemeClr val="tx1"/>
            </a:solidFill>
          </a:ln>
        </p:spPr>
        <p:txBody>
          <a:bodyPr>
            <a:spAutoFit/>
          </a:bodyPr>
          <a:lstStyle/>
          <a:p>
            <a:pPr fontAlgn="base"/>
            <a:r>
              <a:rPr lang="en-US" sz="1200" b="1" dirty="0"/>
              <a:t>Transgression: Jeremiah 18:1-8</a:t>
            </a:r>
          </a:p>
          <a:p>
            <a:pPr fontAlgn="base"/>
            <a:r>
              <a:rPr lang="en-US" sz="1200" dirty="0"/>
              <a:t>“Transgression brings pain and sorrow. But there is a way out of ‘the gall of bitterness and bonds of iniquity’ (Mosiah 27:29). If we will turn to the Lord and believe on His name, we can change. He will give us the power to change our lives, the power to put away bad thoughts and feelings from our hearts. We can be taken from ‘the darkest abyss’ to ‘behold the marvelous light of God’ President James E. Faust (Mosiah 27:29). We can be forgiven. We can find peace” (“The Power to Change,”</a:t>
            </a:r>
            <a:r>
              <a:rPr lang="en-US" sz="1200" i="1" dirty="0"/>
              <a:t> Ensign</a:t>
            </a:r>
            <a:r>
              <a:rPr lang="en-US" sz="1200" dirty="0"/>
              <a:t> or </a:t>
            </a:r>
            <a:r>
              <a:rPr lang="en-US" sz="1200" i="1" dirty="0"/>
              <a:t>Liahona,</a:t>
            </a:r>
            <a:r>
              <a:rPr lang="en-US" sz="1200" dirty="0"/>
              <a:t> Nov. 2007, 123).</a:t>
            </a:r>
          </a:p>
        </p:txBody>
      </p:sp>
      <p:sp>
        <p:nvSpPr>
          <p:cNvPr id="5" name="Rectangle 4"/>
          <p:cNvSpPr/>
          <p:nvPr/>
        </p:nvSpPr>
        <p:spPr>
          <a:xfrm>
            <a:off x="0" y="1384995"/>
            <a:ext cx="6096000" cy="1938992"/>
          </a:xfrm>
          <a:prstGeom prst="rect">
            <a:avLst/>
          </a:prstGeom>
          <a:ln>
            <a:solidFill>
              <a:schemeClr val="tx1"/>
            </a:solidFill>
          </a:ln>
        </p:spPr>
        <p:txBody>
          <a:bodyPr>
            <a:spAutoFit/>
          </a:bodyPr>
          <a:lstStyle/>
          <a:p>
            <a:pPr fontAlgn="base"/>
            <a:r>
              <a:rPr lang="en-US" sz="1200" b="1" dirty="0"/>
              <a:t>Bearing the Burdens of Warnings   Jeremiah 20:7-9:</a:t>
            </a:r>
          </a:p>
          <a:p>
            <a:pPr fontAlgn="base"/>
            <a:r>
              <a:rPr lang="en-US" sz="1200" dirty="0"/>
              <a:t>“So here we have the burden of those called to bear the messianic message. In addition to teaching, encouraging, and cheering people on (that is the pleasant part of discipleship), from time to time these same messengers are called upon to worry, to warn, and sometimes just to weep (that is the painful part of discipleship). They know full well that the road leading to the promised land ‘flowing with milk and honey’ [Exodus 3:8] of necessity runs by way of Mount Sinai, flowing with ‘thou </a:t>
            </a:r>
            <a:r>
              <a:rPr lang="en-US" sz="1200" dirty="0" err="1"/>
              <a:t>shalts</a:t>
            </a:r>
            <a:r>
              <a:rPr lang="en-US" sz="1200" dirty="0"/>
              <a:t>’ and ‘thou shalt nots’ [see Exodus 20:3–17].</a:t>
            </a:r>
          </a:p>
          <a:p>
            <a:pPr fontAlgn="base"/>
            <a:r>
              <a:rPr lang="en-US" sz="1200" dirty="0"/>
              <a:t>“Unfortunately, messengers of divinely mandated commandments are often no more popular today than they were anciently” (“The Cost—and Blessings—of Discipleship,” </a:t>
            </a:r>
            <a:r>
              <a:rPr lang="en-US" sz="1200" i="1" dirty="0"/>
              <a:t>Ensign</a:t>
            </a:r>
            <a:r>
              <a:rPr lang="en-US" sz="1200" dirty="0"/>
              <a:t> or </a:t>
            </a:r>
            <a:r>
              <a:rPr lang="en-US" sz="1200" i="1" dirty="0"/>
              <a:t>Liahona,</a:t>
            </a:r>
            <a:r>
              <a:rPr lang="en-US" sz="1200" dirty="0"/>
              <a:t> May 2014, 7).</a:t>
            </a:r>
          </a:p>
        </p:txBody>
      </p:sp>
    </p:spTree>
    <p:extLst>
      <p:ext uri="{BB962C8B-B14F-4D97-AF65-F5344CB8AC3E}">
        <p14:creationId xmlns:p14="http://schemas.microsoft.com/office/powerpoint/2010/main" val="2730108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6096000" cy="5940088"/>
          </a:xfrm>
          <a:prstGeom prst="rect">
            <a:avLst/>
          </a:prstGeom>
          <a:ln>
            <a:solidFill>
              <a:schemeClr val="tx1"/>
            </a:solidFill>
          </a:ln>
        </p:spPr>
        <p:txBody>
          <a:bodyPr>
            <a:spAutoFit/>
          </a:bodyPr>
          <a:lstStyle/>
          <a:p>
            <a:pPr fontAlgn="base"/>
            <a:r>
              <a:rPr lang="en-US" sz="2000" b="1" dirty="0"/>
              <a:t>Buying the Field   Jeremiah 25:11</a:t>
            </a:r>
          </a:p>
          <a:p>
            <a:pPr fontAlgn="base"/>
            <a:r>
              <a:rPr lang="en-US" sz="2000" dirty="0"/>
              <a:t>The Lord’s purpose in having Jeremiah buy the field was to demonstrate to the Israelites that the Babylonian captivity was not permanent. Having the purchase documents preserved would allow Jeremiah’s heirs to establish their claim to the land once the captivity was over. Jeremiah had earlier prophesied that the captivity would last for 70 years (</a:t>
            </a:r>
            <a:r>
              <a:rPr lang="en-US" sz="2000" b="1" dirty="0"/>
              <a:t>Jer. 25:11</a:t>
            </a:r>
            <a:r>
              <a:rPr lang="en-US" sz="2000" dirty="0"/>
              <a:t>) and the purchase provided “real world” confirmation that after the 70 years were over, the Jews would come back and reestablish the nation. Otherwise recording the purchase and preserving the documents would have made no sense. </a:t>
            </a:r>
            <a:r>
              <a:rPr lang="en-US" sz="2000" dirty="0" err="1"/>
              <a:t>Gracethrufaith</a:t>
            </a:r>
            <a:endParaRPr lang="en-US" sz="2000" dirty="0"/>
          </a:p>
          <a:p>
            <a:pPr fontAlgn="base"/>
            <a:endParaRPr lang="en-US" sz="2000" dirty="0"/>
          </a:p>
          <a:p>
            <a:pPr fontAlgn="base"/>
            <a:endParaRPr lang="en-US" sz="2000" dirty="0"/>
          </a:p>
          <a:p>
            <a:pPr fontAlgn="base"/>
            <a:r>
              <a:rPr lang="en-US" sz="2000" dirty="0"/>
              <a:t> see also: </a:t>
            </a:r>
            <a:r>
              <a:rPr lang="en-US" sz="2000" dirty="0">
                <a:hlinkClick r:id="rId2"/>
              </a:rPr>
              <a:t>http://copper-scroll-project.com/the-copper-scroll-project-and-jeremiahs-deed/</a:t>
            </a:r>
            <a:r>
              <a:rPr lang="en-US" sz="2000" dirty="0"/>
              <a:t> for an interesting article of Jeremiah’s Cave. </a:t>
            </a:r>
            <a:r>
              <a:rPr lang="en-US" sz="2000" i="1" dirty="0"/>
              <a:t>The Copper Scroll and Jeremiah’s Deed</a:t>
            </a:r>
            <a:endParaRPr lang="en-US" sz="2000" dirty="0"/>
          </a:p>
        </p:txBody>
      </p:sp>
    </p:spTree>
    <p:extLst>
      <p:ext uri="{BB962C8B-B14F-4D97-AF65-F5344CB8AC3E}">
        <p14:creationId xmlns:p14="http://schemas.microsoft.com/office/powerpoint/2010/main" val="100581517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extLst>
              <p:ext uri="{D42A27DB-BD31-4B8C-83A1-F6EECF244321}">
                <p14:modId xmlns:p14="http://schemas.microsoft.com/office/powerpoint/2010/main" val="2270445188"/>
              </p:ext>
            </p:extLst>
          </p:nvPr>
        </p:nvGraphicFramePr>
        <p:xfrm>
          <a:off x="135468" y="533975"/>
          <a:ext cx="11904132" cy="5969000"/>
        </p:xfrm>
        <a:graphic>
          <a:graphicData uri="http://schemas.openxmlformats.org/drawingml/2006/table">
            <a:tbl>
              <a:tblPr firstRow="1" bandRow="1">
                <a:tableStyleId>{5940675A-B579-460E-94D1-54222C63F5DA}</a:tableStyleId>
              </a:tblPr>
              <a:tblGrid>
                <a:gridCol w="1845732">
                  <a:extLst>
                    <a:ext uri="{9D8B030D-6E8A-4147-A177-3AD203B41FA5}">
                      <a16:colId xmlns:a16="http://schemas.microsoft.com/office/drawing/2014/main" val="20000"/>
                    </a:ext>
                  </a:extLst>
                </a:gridCol>
                <a:gridCol w="3013097">
                  <a:extLst>
                    <a:ext uri="{9D8B030D-6E8A-4147-A177-3AD203B41FA5}">
                      <a16:colId xmlns:a16="http://schemas.microsoft.com/office/drawing/2014/main" val="20001"/>
                    </a:ext>
                  </a:extLst>
                </a:gridCol>
                <a:gridCol w="1839414">
                  <a:extLst>
                    <a:ext uri="{9D8B030D-6E8A-4147-A177-3AD203B41FA5}">
                      <a16:colId xmlns:a16="http://schemas.microsoft.com/office/drawing/2014/main" val="20002"/>
                    </a:ext>
                  </a:extLst>
                </a:gridCol>
                <a:gridCol w="5205889">
                  <a:extLst>
                    <a:ext uri="{9D8B030D-6E8A-4147-A177-3AD203B41FA5}">
                      <a16:colId xmlns:a16="http://schemas.microsoft.com/office/drawing/2014/main" val="20003"/>
                    </a:ext>
                  </a:extLst>
                </a:gridCol>
              </a:tblGrid>
              <a:tr h="707528">
                <a:tc>
                  <a:txBody>
                    <a:bodyPr/>
                    <a:lstStyle/>
                    <a:p>
                      <a:r>
                        <a:rPr lang="en-US" sz="1600" dirty="0">
                          <a:latin typeface="+mn-lt"/>
                        </a:rPr>
                        <a:t>Jeremiah 1-6</a:t>
                      </a:r>
                    </a:p>
                  </a:txBody>
                  <a:tcPr>
                    <a:solidFill>
                      <a:schemeClr val="bg1"/>
                    </a:solidFill>
                  </a:tcPr>
                </a:tc>
                <a:tc>
                  <a:txBody>
                    <a:bodyPr/>
                    <a:lstStyle/>
                    <a:p>
                      <a:r>
                        <a:rPr lang="en-US" sz="1600" dirty="0">
                          <a:latin typeface="+mn-lt"/>
                        </a:rPr>
                        <a:t>Prophecies of reign of Josiah</a:t>
                      </a:r>
                    </a:p>
                  </a:txBody>
                  <a:tcPr>
                    <a:solidFill>
                      <a:schemeClr val="bg1"/>
                    </a:solidFill>
                  </a:tcPr>
                </a:tc>
                <a:tc>
                  <a:txBody>
                    <a:bodyPr/>
                    <a:lstStyle/>
                    <a:p>
                      <a:r>
                        <a:rPr lang="en-US" sz="1600" dirty="0">
                          <a:latin typeface="+mn-lt"/>
                        </a:rPr>
                        <a:t>Jeremiah 1:4-5</a:t>
                      </a:r>
                    </a:p>
                    <a:p>
                      <a:r>
                        <a:rPr lang="en-US" sz="1600" dirty="0">
                          <a:latin typeface="+mn-lt"/>
                        </a:rPr>
                        <a:t>Jeremiah 3:12-19</a:t>
                      </a:r>
                    </a:p>
                  </a:txBody>
                  <a:tcPr>
                    <a:solidFill>
                      <a:schemeClr val="bg1"/>
                    </a:solidFill>
                  </a:tcPr>
                </a:tc>
                <a:tc>
                  <a:txBody>
                    <a:bodyPr/>
                    <a:lstStyle/>
                    <a:p>
                      <a:r>
                        <a:rPr lang="en-US" sz="1600" dirty="0">
                          <a:latin typeface="+mn-lt"/>
                        </a:rPr>
                        <a:t>Premortal Condition and Jeremiah’s Calling</a:t>
                      </a:r>
                    </a:p>
                    <a:p>
                      <a:r>
                        <a:rPr lang="en-US" sz="1600" b="0" i="0" kern="1200" dirty="0">
                          <a:solidFill>
                            <a:schemeClr val="tx1"/>
                          </a:solidFill>
                          <a:effectLst/>
                          <a:latin typeface="+mn-lt"/>
                          <a:ea typeface="+mn-ea"/>
                          <a:cs typeface="+mn-cs"/>
                        </a:rPr>
                        <a:t>Prophecy of the return of Israel from the scattered condition, gathering one of a city and two of a family to Zion, a pleasant land where Israel and Judah can dwell in safety and peace</a:t>
                      </a:r>
                      <a:endParaRPr lang="en-US" sz="1600" dirty="0">
                        <a:latin typeface="+mn-lt"/>
                      </a:endParaRPr>
                    </a:p>
                  </a:txBody>
                  <a:tcPr>
                    <a:solidFill>
                      <a:schemeClr val="bg1"/>
                    </a:solidFill>
                  </a:tcPr>
                </a:tc>
                <a:extLst>
                  <a:ext uri="{0D108BD9-81ED-4DB2-BD59-A6C34878D82A}">
                    <a16:rowId xmlns:a16="http://schemas.microsoft.com/office/drawing/2014/main" val="10000"/>
                  </a:ext>
                </a:extLst>
              </a:tr>
              <a:tr h="370840">
                <a:tc>
                  <a:txBody>
                    <a:bodyPr/>
                    <a:lstStyle/>
                    <a:p>
                      <a:r>
                        <a:rPr lang="en-US" sz="1600" dirty="0">
                          <a:latin typeface="+mn-lt"/>
                        </a:rPr>
                        <a:t>Jeremiah 7-20</a:t>
                      </a:r>
                    </a:p>
                  </a:txBody>
                  <a:tcPr>
                    <a:solidFill>
                      <a:schemeClr val="bg1"/>
                    </a:solidFill>
                  </a:tcPr>
                </a:tc>
                <a:tc>
                  <a:txBody>
                    <a:bodyPr/>
                    <a:lstStyle/>
                    <a:p>
                      <a:r>
                        <a:rPr lang="en-US" sz="1600" dirty="0">
                          <a:latin typeface="+mn-lt"/>
                        </a:rPr>
                        <a:t>Prophecies under </a:t>
                      </a:r>
                      <a:r>
                        <a:rPr lang="en-US" sz="1600" dirty="0" err="1">
                          <a:latin typeface="+mn-lt"/>
                        </a:rPr>
                        <a:t>Jehoiakim</a:t>
                      </a:r>
                      <a:endParaRPr lang="en-US" sz="1600" dirty="0">
                        <a:latin typeface="+mn-lt"/>
                      </a:endParaRPr>
                    </a:p>
                  </a:txBody>
                  <a:tcPr>
                    <a:solidFill>
                      <a:schemeClr val="bg1"/>
                    </a:solidFill>
                  </a:tcPr>
                </a:tc>
                <a:tc>
                  <a:txBody>
                    <a:bodyPr/>
                    <a:lstStyle/>
                    <a:p>
                      <a:endParaRPr lang="en-US" sz="1600" dirty="0">
                        <a:latin typeface="+mn-lt"/>
                      </a:endParaRPr>
                    </a:p>
                  </a:txBody>
                  <a:tcPr/>
                </a:tc>
                <a:tc>
                  <a:txBody>
                    <a:bodyPr/>
                    <a:lstStyle/>
                    <a:p>
                      <a:endParaRPr lang="en-US" sz="1600" dirty="0">
                        <a:latin typeface="+mn-lt"/>
                      </a:endParaRPr>
                    </a:p>
                  </a:txBody>
                  <a:tcPr/>
                </a:tc>
                <a:extLst>
                  <a:ext uri="{0D108BD9-81ED-4DB2-BD59-A6C34878D82A}">
                    <a16:rowId xmlns:a16="http://schemas.microsoft.com/office/drawing/2014/main" val="10001"/>
                  </a:ext>
                </a:extLst>
              </a:tr>
              <a:tr h="370840">
                <a:tc>
                  <a:txBody>
                    <a:bodyPr/>
                    <a:lstStyle/>
                    <a:p>
                      <a:r>
                        <a:rPr lang="en-US" sz="1600" dirty="0">
                          <a:latin typeface="+mn-lt"/>
                        </a:rPr>
                        <a:t>Jeremiah 21-38</a:t>
                      </a:r>
                    </a:p>
                  </a:txBody>
                  <a:tcPr>
                    <a:solidFill>
                      <a:schemeClr val="accent5">
                        <a:lumMod val="20000"/>
                        <a:lumOff val="80000"/>
                      </a:schemeClr>
                    </a:solidFill>
                  </a:tcPr>
                </a:tc>
                <a:tc>
                  <a:txBody>
                    <a:bodyPr/>
                    <a:lstStyle/>
                    <a:p>
                      <a:r>
                        <a:rPr lang="en-US" sz="1600" dirty="0">
                          <a:solidFill>
                            <a:srgbClr val="333333"/>
                          </a:solidFill>
                          <a:latin typeface="+mn-lt"/>
                        </a:rPr>
                        <a:t>Prophecies under Zedekiah </a:t>
                      </a:r>
                      <a:endParaRPr lang="en-US" sz="1600" dirty="0">
                        <a:latin typeface="+mn-lt"/>
                      </a:endParaRPr>
                    </a:p>
                  </a:txBody>
                  <a:tcPr>
                    <a:solidFill>
                      <a:schemeClr val="accent5">
                        <a:lumMod val="20000"/>
                        <a:lumOff val="80000"/>
                      </a:schemeClr>
                    </a:solidFill>
                  </a:tcPr>
                </a:tc>
                <a:tc>
                  <a:txBody>
                    <a:bodyPr/>
                    <a:lstStyle/>
                    <a:p>
                      <a:r>
                        <a:rPr lang="en-US" sz="1600" dirty="0">
                          <a:latin typeface="+mn-lt"/>
                        </a:rPr>
                        <a:t>Jeremiah 21-23</a:t>
                      </a:r>
                    </a:p>
                  </a:txBody>
                  <a:tcPr>
                    <a:solidFill>
                      <a:schemeClr val="accent5">
                        <a:lumMod val="20000"/>
                        <a:lumOff val="80000"/>
                      </a:schemeClr>
                    </a:solidFill>
                  </a:tcPr>
                </a:tc>
                <a:tc>
                  <a:txBody>
                    <a:bodyPr/>
                    <a:lstStyle/>
                    <a:p>
                      <a:r>
                        <a:rPr lang="en-US" sz="1600" dirty="0">
                          <a:latin typeface="+mn-lt"/>
                        </a:rPr>
                        <a:t>On</a:t>
                      </a:r>
                      <a:r>
                        <a:rPr lang="en-US" sz="1600" baseline="0" dirty="0">
                          <a:latin typeface="+mn-lt"/>
                        </a:rPr>
                        <a:t> pastors or rulers of people, with promise of king Messiah</a:t>
                      </a:r>
                      <a:endParaRPr lang="en-US" sz="1600" dirty="0">
                        <a:latin typeface="+mn-lt"/>
                      </a:endParaRPr>
                    </a:p>
                  </a:txBody>
                  <a:tcPr>
                    <a:solidFill>
                      <a:schemeClr val="accent5">
                        <a:lumMod val="20000"/>
                        <a:lumOff val="80000"/>
                      </a:schemeClr>
                    </a:solidFill>
                  </a:tcPr>
                </a:tc>
                <a:extLst>
                  <a:ext uri="{0D108BD9-81ED-4DB2-BD59-A6C34878D82A}">
                    <a16:rowId xmlns:a16="http://schemas.microsoft.com/office/drawing/2014/main" val="10002"/>
                  </a:ext>
                </a:extLst>
              </a:tr>
              <a:tr h="370840">
                <a:tc>
                  <a:txBody>
                    <a:bodyPr/>
                    <a:lstStyle/>
                    <a:p>
                      <a:endParaRPr lang="en-US" sz="1600">
                        <a:latin typeface="+mn-lt"/>
                      </a:endParaRPr>
                    </a:p>
                  </a:txBody>
                  <a:tcPr>
                    <a:solidFill>
                      <a:schemeClr val="accent5">
                        <a:lumMod val="20000"/>
                        <a:lumOff val="80000"/>
                      </a:schemeClr>
                    </a:solidFill>
                  </a:tcPr>
                </a:tc>
                <a:tc>
                  <a:txBody>
                    <a:bodyPr/>
                    <a:lstStyle/>
                    <a:p>
                      <a:endParaRPr lang="en-US" sz="1600">
                        <a:latin typeface="+mn-lt"/>
                      </a:endParaRPr>
                    </a:p>
                  </a:txBody>
                  <a:tcPr>
                    <a:solidFill>
                      <a:schemeClr val="accent5">
                        <a:lumMod val="20000"/>
                        <a:lumOff val="80000"/>
                      </a:schemeClr>
                    </a:solidFill>
                  </a:tcPr>
                </a:tc>
                <a:tc>
                  <a:txBody>
                    <a:bodyPr/>
                    <a:lstStyle/>
                    <a:p>
                      <a:r>
                        <a:rPr lang="en-US" sz="1600" dirty="0">
                          <a:latin typeface="+mn-lt"/>
                        </a:rPr>
                        <a:t>Jeremiah 24</a:t>
                      </a:r>
                    </a:p>
                  </a:txBody>
                  <a:tcPr>
                    <a:solidFill>
                      <a:schemeClr val="accent5">
                        <a:lumMod val="20000"/>
                        <a:lumOff val="80000"/>
                      </a:schemeClr>
                    </a:solidFill>
                  </a:tcPr>
                </a:tc>
                <a:tc>
                  <a:txBody>
                    <a:bodyPr/>
                    <a:lstStyle/>
                    <a:p>
                      <a:r>
                        <a:rPr lang="en-US" sz="1600" dirty="0">
                          <a:latin typeface="+mn-lt"/>
                        </a:rPr>
                        <a:t>Exiles carried away with </a:t>
                      </a:r>
                      <a:r>
                        <a:rPr lang="en-US" sz="1600" dirty="0" err="1">
                          <a:latin typeface="+mn-lt"/>
                        </a:rPr>
                        <a:t>Jehoiachin</a:t>
                      </a:r>
                      <a:endParaRPr lang="en-US" sz="1600" dirty="0">
                        <a:latin typeface="+mn-lt"/>
                      </a:endParaRPr>
                    </a:p>
                  </a:txBody>
                  <a:tcPr>
                    <a:solidFill>
                      <a:schemeClr val="accent5">
                        <a:lumMod val="20000"/>
                        <a:lumOff val="80000"/>
                      </a:schemeClr>
                    </a:solidFill>
                  </a:tcPr>
                </a:tc>
                <a:extLst>
                  <a:ext uri="{0D108BD9-81ED-4DB2-BD59-A6C34878D82A}">
                    <a16:rowId xmlns:a16="http://schemas.microsoft.com/office/drawing/2014/main" val="10003"/>
                  </a:ext>
                </a:extLst>
              </a:tr>
              <a:tr h="370840">
                <a:tc>
                  <a:txBody>
                    <a:bodyPr/>
                    <a:lstStyle/>
                    <a:p>
                      <a:endParaRPr lang="en-US" sz="1600">
                        <a:latin typeface="+mn-lt"/>
                      </a:endParaRPr>
                    </a:p>
                  </a:txBody>
                  <a:tcPr>
                    <a:solidFill>
                      <a:schemeClr val="accent5">
                        <a:lumMod val="20000"/>
                        <a:lumOff val="80000"/>
                      </a:schemeClr>
                    </a:solidFill>
                  </a:tcPr>
                </a:tc>
                <a:tc>
                  <a:txBody>
                    <a:bodyPr/>
                    <a:lstStyle/>
                    <a:p>
                      <a:endParaRPr lang="en-US" sz="1600" dirty="0">
                        <a:latin typeface="+mn-lt"/>
                      </a:endParaRPr>
                    </a:p>
                  </a:txBody>
                  <a:tcPr>
                    <a:solidFill>
                      <a:schemeClr val="accent5">
                        <a:lumMod val="20000"/>
                        <a:lumOff val="80000"/>
                      </a:schemeClr>
                    </a:solidFill>
                  </a:tcPr>
                </a:tc>
                <a:tc>
                  <a:txBody>
                    <a:bodyPr/>
                    <a:lstStyle/>
                    <a:p>
                      <a:r>
                        <a:rPr lang="en-US" sz="1600" dirty="0">
                          <a:latin typeface="+mn-lt"/>
                        </a:rPr>
                        <a:t>Jeremiah 26-29 </a:t>
                      </a:r>
                    </a:p>
                  </a:txBody>
                  <a:tcPr>
                    <a:solidFill>
                      <a:schemeClr val="accent5">
                        <a:lumMod val="20000"/>
                        <a:lumOff val="80000"/>
                      </a:schemeClr>
                    </a:solidFill>
                  </a:tcPr>
                </a:tc>
                <a:tc>
                  <a:txBody>
                    <a:bodyPr/>
                    <a:lstStyle/>
                    <a:p>
                      <a:r>
                        <a:rPr lang="en-US" sz="1600" dirty="0">
                          <a:latin typeface="+mn-lt"/>
                        </a:rPr>
                        <a:t>False prophets and containing the prophet’s letter to the exiles in Babylon, warning against the prophets there</a:t>
                      </a:r>
                    </a:p>
                  </a:txBody>
                  <a:tcPr>
                    <a:solidFill>
                      <a:schemeClr val="accent5">
                        <a:lumMod val="20000"/>
                        <a:lumOff val="80000"/>
                      </a:schemeClr>
                    </a:solidFill>
                  </a:tcPr>
                </a:tc>
                <a:extLst>
                  <a:ext uri="{0D108BD9-81ED-4DB2-BD59-A6C34878D82A}">
                    <a16:rowId xmlns:a16="http://schemas.microsoft.com/office/drawing/2014/main" val="10004"/>
                  </a:ext>
                </a:extLst>
              </a:tr>
              <a:tr h="370840">
                <a:tc>
                  <a:txBody>
                    <a:bodyPr/>
                    <a:lstStyle/>
                    <a:p>
                      <a:endParaRPr lang="en-US" sz="1600">
                        <a:latin typeface="+mn-lt"/>
                      </a:endParaRPr>
                    </a:p>
                  </a:txBody>
                  <a:tcPr/>
                </a:tc>
                <a:tc>
                  <a:txBody>
                    <a:bodyPr/>
                    <a:lstStyle/>
                    <a:p>
                      <a:endParaRPr lang="en-US" sz="1600" dirty="0">
                        <a:latin typeface="+mn-lt"/>
                      </a:endParaRPr>
                    </a:p>
                  </a:txBody>
                  <a:tcPr/>
                </a:tc>
                <a:tc>
                  <a:txBody>
                    <a:bodyPr/>
                    <a:lstStyle/>
                    <a:p>
                      <a:r>
                        <a:rPr lang="en-US" sz="1600" dirty="0">
                          <a:latin typeface="+mn-lt"/>
                        </a:rPr>
                        <a:t>Jeremiah 30-33</a:t>
                      </a:r>
                    </a:p>
                  </a:txBody>
                  <a:tcPr/>
                </a:tc>
                <a:tc>
                  <a:txBody>
                    <a:bodyPr/>
                    <a:lstStyle/>
                    <a:p>
                      <a:r>
                        <a:rPr lang="en-US" sz="1600" dirty="0">
                          <a:latin typeface="+mn-lt"/>
                        </a:rPr>
                        <a:t>Prophecies of the latter-day restoration of Israel and the gospel covenant, containing the story of the prophet’s buying a field, showing the firmness of his faith in the people’s restitution</a:t>
                      </a:r>
                    </a:p>
                  </a:txBody>
                  <a:tcPr/>
                </a:tc>
                <a:extLst>
                  <a:ext uri="{0D108BD9-81ED-4DB2-BD59-A6C34878D82A}">
                    <a16:rowId xmlns:a16="http://schemas.microsoft.com/office/drawing/2014/main" val="10005"/>
                  </a:ext>
                </a:extLst>
              </a:tr>
              <a:tr h="370840">
                <a:tc>
                  <a:txBody>
                    <a:bodyPr/>
                    <a:lstStyle/>
                    <a:p>
                      <a:endParaRPr lang="en-US" sz="1600">
                        <a:latin typeface="+mn-lt"/>
                      </a:endParaRPr>
                    </a:p>
                  </a:txBody>
                  <a:tcPr/>
                </a:tc>
                <a:tc>
                  <a:txBody>
                    <a:bodyPr/>
                    <a:lstStyle/>
                    <a:p>
                      <a:endParaRPr lang="en-US" sz="1600" dirty="0">
                        <a:latin typeface="+mn-lt"/>
                      </a:endParaRPr>
                    </a:p>
                  </a:txBody>
                  <a:tcPr/>
                </a:tc>
                <a:tc>
                  <a:txBody>
                    <a:bodyPr/>
                    <a:lstStyle/>
                    <a:p>
                      <a:r>
                        <a:rPr lang="en-US" sz="1600" dirty="0">
                          <a:latin typeface="+mn-lt"/>
                        </a:rPr>
                        <a:t>Jeremiah 34-38</a:t>
                      </a:r>
                    </a:p>
                  </a:txBody>
                  <a:tcPr/>
                </a:tc>
                <a:tc>
                  <a:txBody>
                    <a:bodyPr/>
                    <a:lstStyle/>
                    <a:p>
                      <a:r>
                        <a:rPr lang="en-US" sz="1600" dirty="0">
                          <a:latin typeface="+mn-lt"/>
                        </a:rPr>
                        <a:t>Narratives of the treatment of the prophet and other events during the last times of the siege</a:t>
                      </a:r>
                    </a:p>
                  </a:txBody>
                  <a:tcPr/>
                </a:tc>
                <a:extLst>
                  <a:ext uri="{0D108BD9-81ED-4DB2-BD59-A6C34878D82A}">
                    <a16:rowId xmlns:a16="http://schemas.microsoft.com/office/drawing/2014/main" val="10006"/>
                  </a:ext>
                </a:extLst>
              </a:tr>
              <a:tr h="370840">
                <a:tc>
                  <a:txBody>
                    <a:bodyPr/>
                    <a:lstStyle/>
                    <a:p>
                      <a:r>
                        <a:rPr lang="en-US" sz="1600" dirty="0">
                          <a:latin typeface="+mn-lt"/>
                        </a:rPr>
                        <a:t>Jeremiah 39-44</a:t>
                      </a:r>
                    </a:p>
                  </a:txBody>
                  <a:tcPr/>
                </a:tc>
                <a:tc>
                  <a:txBody>
                    <a:bodyPr/>
                    <a:lstStyle/>
                    <a:p>
                      <a:r>
                        <a:rPr lang="en-US" sz="1600" dirty="0">
                          <a:latin typeface="+mn-lt"/>
                        </a:rPr>
                        <a:t>The prophet’s history and other events after the fall of the city</a:t>
                      </a:r>
                    </a:p>
                  </a:txBody>
                  <a:tcPr/>
                </a:tc>
                <a:tc>
                  <a:txBody>
                    <a:bodyPr/>
                    <a:lstStyle/>
                    <a:p>
                      <a:endParaRPr lang="en-US" sz="1600" dirty="0">
                        <a:latin typeface="+mn-lt"/>
                      </a:endParaRPr>
                    </a:p>
                  </a:txBody>
                  <a:tcPr/>
                </a:tc>
                <a:tc>
                  <a:txBody>
                    <a:bodyPr/>
                    <a:lstStyle/>
                    <a:p>
                      <a:endParaRPr lang="en-US" sz="1600" dirty="0">
                        <a:latin typeface="+mn-lt"/>
                      </a:endParaRPr>
                    </a:p>
                  </a:txBody>
                  <a:tcPr/>
                </a:tc>
                <a:extLst>
                  <a:ext uri="{0D108BD9-81ED-4DB2-BD59-A6C34878D82A}">
                    <a16:rowId xmlns:a16="http://schemas.microsoft.com/office/drawing/2014/main" val="10007"/>
                  </a:ext>
                </a:extLst>
              </a:tr>
              <a:tr h="370840">
                <a:tc>
                  <a:txBody>
                    <a:bodyPr/>
                    <a:lstStyle/>
                    <a:p>
                      <a:r>
                        <a:rPr lang="en-US" sz="1600" dirty="0">
                          <a:latin typeface="+mn-lt"/>
                        </a:rPr>
                        <a:t>Jeremiah 46-51</a:t>
                      </a:r>
                    </a:p>
                  </a:txBody>
                  <a:tcPr/>
                </a:tc>
                <a:tc>
                  <a:txBody>
                    <a:bodyPr/>
                    <a:lstStyle/>
                    <a:p>
                      <a:r>
                        <a:rPr lang="en-US" sz="1600" dirty="0">
                          <a:latin typeface="+mn-lt"/>
                        </a:rPr>
                        <a:t>Prophecies against foreign</a:t>
                      </a:r>
                      <a:r>
                        <a:rPr lang="en-US" sz="1600" baseline="0" dirty="0">
                          <a:latin typeface="+mn-lt"/>
                        </a:rPr>
                        <a:t> nations</a:t>
                      </a:r>
                      <a:endParaRPr lang="en-US" sz="1600" dirty="0">
                        <a:latin typeface="+mn-lt"/>
                      </a:endParaRPr>
                    </a:p>
                  </a:txBody>
                  <a:tcPr/>
                </a:tc>
                <a:tc>
                  <a:txBody>
                    <a:bodyPr/>
                    <a:lstStyle/>
                    <a:p>
                      <a:r>
                        <a:rPr lang="en-US" sz="1600" dirty="0">
                          <a:latin typeface="+mn-lt"/>
                        </a:rPr>
                        <a:t>Jeremiah 50-51</a:t>
                      </a:r>
                    </a:p>
                  </a:txBody>
                  <a:tcPr/>
                </a:tc>
                <a:tc>
                  <a:txBody>
                    <a:bodyPr/>
                    <a:lstStyle/>
                    <a:p>
                      <a:r>
                        <a:rPr lang="en-US" sz="1600" dirty="0">
                          <a:latin typeface="+mn-lt"/>
                        </a:rPr>
                        <a:t>In their</a:t>
                      </a:r>
                      <a:r>
                        <a:rPr lang="en-US" sz="1600" baseline="0" dirty="0">
                          <a:latin typeface="+mn-lt"/>
                        </a:rPr>
                        <a:t> present form are later than Jeremiah</a:t>
                      </a:r>
                      <a:endParaRPr lang="en-US" sz="1600" dirty="0">
                        <a:latin typeface="+mn-lt"/>
                      </a:endParaRPr>
                    </a:p>
                  </a:txBody>
                  <a:tcPr/>
                </a:tc>
                <a:extLst>
                  <a:ext uri="{0D108BD9-81ED-4DB2-BD59-A6C34878D82A}">
                    <a16:rowId xmlns:a16="http://schemas.microsoft.com/office/drawing/2014/main" val="10008"/>
                  </a:ext>
                </a:extLst>
              </a:tr>
              <a:tr h="370840">
                <a:tc>
                  <a:txBody>
                    <a:bodyPr/>
                    <a:lstStyle/>
                    <a:p>
                      <a:r>
                        <a:rPr lang="en-US" sz="1600" dirty="0">
                          <a:latin typeface="+mn-lt"/>
                        </a:rPr>
                        <a:t>Jeremiah</a:t>
                      </a:r>
                      <a:r>
                        <a:rPr lang="en-US" sz="1600" baseline="0" dirty="0">
                          <a:latin typeface="+mn-lt"/>
                        </a:rPr>
                        <a:t> 52</a:t>
                      </a:r>
                      <a:endParaRPr lang="en-US" sz="1600" dirty="0">
                        <a:latin typeface="+mn-lt"/>
                      </a:endParaRPr>
                    </a:p>
                  </a:txBody>
                  <a:tcPr/>
                </a:tc>
                <a:tc>
                  <a:txBody>
                    <a:bodyPr/>
                    <a:lstStyle/>
                    <a:p>
                      <a:r>
                        <a:rPr lang="en-US" sz="1600" dirty="0">
                          <a:latin typeface="+mn-lt"/>
                        </a:rPr>
                        <a:t>Historical conclusion</a:t>
                      </a:r>
                    </a:p>
                  </a:txBody>
                  <a:tcPr/>
                </a:tc>
                <a:tc>
                  <a:txBody>
                    <a:bodyPr/>
                    <a:lstStyle/>
                    <a:p>
                      <a:endParaRPr lang="en-US" sz="1600" dirty="0">
                        <a:latin typeface="+mn-lt"/>
                      </a:endParaRPr>
                    </a:p>
                  </a:txBody>
                  <a:tcPr/>
                </a:tc>
                <a:tc>
                  <a:txBody>
                    <a:bodyPr/>
                    <a:lstStyle/>
                    <a:p>
                      <a:endParaRPr lang="en-US" sz="1600" dirty="0">
                        <a:latin typeface="+mn-lt"/>
                      </a:endParaRPr>
                    </a:p>
                  </a:txBody>
                  <a:tcPr/>
                </a:tc>
                <a:extLst>
                  <a:ext uri="{0D108BD9-81ED-4DB2-BD59-A6C34878D82A}">
                    <a16:rowId xmlns:a16="http://schemas.microsoft.com/office/drawing/2014/main" val="10009"/>
                  </a:ext>
                </a:extLst>
              </a:tr>
            </a:tbl>
          </a:graphicData>
        </a:graphic>
      </p:graphicFrame>
      <p:sp>
        <p:nvSpPr>
          <p:cNvPr id="4" name="TextBox 3"/>
          <p:cNvSpPr txBox="1"/>
          <p:nvPr/>
        </p:nvSpPr>
        <p:spPr>
          <a:xfrm>
            <a:off x="2751667" y="0"/>
            <a:ext cx="7687734" cy="584775"/>
          </a:xfrm>
          <a:prstGeom prst="rect">
            <a:avLst/>
          </a:prstGeom>
          <a:noFill/>
        </p:spPr>
        <p:txBody>
          <a:bodyPr wrap="square" rtlCol="0">
            <a:spAutoFit/>
          </a:bodyPr>
          <a:lstStyle/>
          <a:p>
            <a:r>
              <a:rPr lang="en-US" sz="3200" dirty="0"/>
              <a:t>Jeremiah At A Glance – Bible Dictionary</a:t>
            </a:r>
          </a:p>
        </p:txBody>
      </p:sp>
    </p:spTree>
    <p:extLst>
      <p:ext uri="{BB962C8B-B14F-4D97-AF65-F5344CB8AC3E}">
        <p14:creationId xmlns:p14="http://schemas.microsoft.com/office/powerpoint/2010/main" val="32944255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688"/>
            <a:ext cx="12192000" cy="6855312"/>
          </a:xfrm>
          <a:prstGeom prst="rect">
            <a:avLst/>
          </a:prstGeom>
        </p:spPr>
      </p:pic>
      <p:sp>
        <p:nvSpPr>
          <p:cNvPr id="6" name="TextBox 5"/>
          <p:cNvSpPr txBox="1"/>
          <p:nvPr/>
        </p:nvSpPr>
        <p:spPr>
          <a:xfrm>
            <a:off x="0" y="89150"/>
            <a:ext cx="12192000" cy="769441"/>
          </a:xfrm>
          <a:prstGeom prst="rect">
            <a:avLst/>
          </a:prstGeom>
          <a:noFill/>
        </p:spPr>
        <p:txBody>
          <a:bodyPr wrap="square" rtlCol="0">
            <a:spAutoFit/>
          </a:bodyPr>
          <a:lstStyle/>
          <a:p>
            <a:pPr algn="ctr"/>
            <a:r>
              <a:rPr lang="en-US" sz="4400" dirty="0">
                <a:solidFill>
                  <a:schemeClr val="bg1"/>
                </a:solidFill>
              </a:rPr>
              <a:t>Hope For Israel</a:t>
            </a:r>
          </a:p>
        </p:txBody>
      </p:sp>
      <p:sp>
        <p:nvSpPr>
          <p:cNvPr id="7" name="TextBox 6"/>
          <p:cNvSpPr txBox="1"/>
          <p:nvPr/>
        </p:nvSpPr>
        <p:spPr>
          <a:xfrm>
            <a:off x="94307" y="6485977"/>
            <a:ext cx="2286000" cy="369332"/>
          </a:xfrm>
          <a:prstGeom prst="rect">
            <a:avLst/>
          </a:prstGeom>
          <a:noFill/>
        </p:spPr>
        <p:txBody>
          <a:bodyPr wrap="square" rtlCol="0">
            <a:spAutoFit/>
          </a:bodyPr>
          <a:lstStyle/>
          <a:p>
            <a:r>
              <a:rPr lang="en-US" dirty="0">
                <a:solidFill>
                  <a:schemeClr val="bg1"/>
                </a:solidFill>
              </a:rPr>
              <a:t>Jeremiah 17:10-16</a:t>
            </a:r>
          </a:p>
        </p:txBody>
      </p:sp>
      <p:grpSp>
        <p:nvGrpSpPr>
          <p:cNvPr id="8" name="Group 7"/>
          <p:cNvGrpSpPr/>
          <p:nvPr/>
        </p:nvGrpSpPr>
        <p:grpSpPr>
          <a:xfrm>
            <a:off x="802694" y="858591"/>
            <a:ext cx="5043242" cy="2715794"/>
            <a:chOff x="802694" y="858591"/>
            <a:chExt cx="5043242" cy="2715794"/>
          </a:xfrm>
        </p:grpSpPr>
        <p:sp>
          <p:nvSpPr>
            <p:cNvPr id="12" name="Rectangle 11"/>
            <p:cNvSpPr/>
            <p:nvPr/>
          </p:nvSpPr>
          <p:spPr>
            <a:xfrm>
              <a:off x="802694" y="858591"/>
              <a:ext cx="2944840" cy="1200329"/>
            </a:xfrm>
            <a:prstGeom prst="rect">
              <a:avLst/>
            </a:prstGeom>
          </p:spPr>
          <p:txBody>
            <a:bodyPr wrap="square">
              <a:spAutoFit/>
            </a:bodyPr>
            <a:lstStyle/>
            <a:p>
              <a:r>
                <a:rPr lang="en-US" dirty="0">
                  <a:solidFill>
                    <a:schemeClr val="bg1"/>
                  </a:solidFill>
                </a:rPr>
                <a:t>The Lord searches the heart and tries the reins =  (the inner self) to determine directions </a:t>
              </a:r>
              <a:endParaRPr lang="en-US" dirty="0"/>
            </a:p>
          </p:txBody>
        </p:sp>
        <p:pic>
          <p:nvPicPr>
            <p:cNvPr id="2050" name="Picture 2" descr="http://www.mylifeatail.com/wp-content/uploads/2014/07/American-Income-Choose-Direction.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548741" y="1277190"/>
              <a:ext cx="2297195" cy="2297195"/>
            </a:xfrm>
            <a:prstGeom prst="rect">
              <a:avLst/>
            </a:prstGeom>
            <a:noFill/>
            <a:extLst>
              <a:ext uri="{909E8E84-426E-40DD-AFC4-6F175D3DCCD1}">
                <a14:hiddenFill xmlns:a14="http://schemas.microsoft.com/office/drawing/2010/main">
                  <a:solidFill>
                    <a:srgbClr val="FFFFFF"/>
                  </a:solidFill>
                </a14:hiddenFill>
              </a:ext>
            </a:extLst>
          </p:spPr>
        </p:pic>
      </p:grpSp>
      <p:sp>
        <p:nvSpPr>
          <p:cNvPr id="3" name="AutoShape 4" descr="data:image/jpeg;base64,/9j/4AAQSkZJRgABAQAAAQABAAD/2wCEAAkGBxQTEhUUExQWFhUXGR4ZGRgYGR8YHRoiHSEdHxsgIRsfHCggHBonICAcIjEhJSkrLi4uGx8zODMsNygtLisBCgoKDg0OGxAQGywkICYsLCwsNCwsLCwsLCw0LDQsLCwsLCwsLCwsLC8sLCwsLCwsLCwsLCwsLCwsLCwsLCwsLP/AABEIALcBFAMBIgACEQEDEQH/xAAbAAACAwEBAQAAAAAAAAAAAAAEBQIDBgEAB//EAD8QAAIBAgQEBQEGBQMDBAMBAAECEQMhAAQSMQVBUWETIjJxgZEGI0JSocEUYrHR8HKC4TOS8RVTotIkY7IH/8QAGAEBAQEBAQAAAAAAAAAAAAAAAQIDAAT/xAApEQACAgICAQMCBwEAAAAAAAAAAQIRITFBURIDImFx8BMygZGhweGx/9oADAMBAAIRAxEAPwDC028UAtHlTUCBcXO3a2AKuRapU8SndWEMWtMj1fP9QeuGDfdsFFKVIMwSzTNrDlPLByMVjUNJO0ggH26HtjL6HjcnHQs4flXVStRAdLAqQdoFtuVrjp3GKKeaWhCb1AQX6dx7wScaNX6j6bYS/aXKkxVWDpHnIHL8J+NvaMCyzoz8nTFOZywDPTWSpGtDuOq/EagfY4qSiPCQSQWdzfsIx1WEUySfKzKesG9h8nBqeZAQJgMSxm9ws9J2+mLNnhFGXeKjVfTyS8wTeR7AfUjEuFVdL1CRKkMCO22w57W7YGCgWG/O/NrkAe0Ysp1NLPeTaD15nnuCR+uOeTg+jmNJCTzEHlOkBTHJY3PfAJy7U1XyEgEqZmLgSCeTftHTHaZFwTpsVk3tJAI67n6DBOZqK6KQ2p1mT6S+kACZ5i3xfBoVg4o002prIJYWEgsJ73i/zfBtKmjZJlkhvFE+WI0hjEjuV+mFGVeXpqRAjUecG7zfYRv83wbDECnYga2OnuZnofSPjA0OnQf9oiWUE3+7B6zpZfrM/EnFGfZjlxc6yskRHqCn5kRYdMGZuolSig5mmEYk7a7T1sU+pxBnWrUrKGtA0EjlIWJ2Fo+QfiUVPs5wev8Aw2SaoxbVmiaSRutNPW3WCZEdrYqyWcqAmmSGQK3lIlWmmSDG8TAtG8Y5m6viU6jDajoSkm0qQwg3iOZI3k47wzKuGplmUuA0wwJhgxUW3USTI5kAbYp1sHoZfx7U0LiQ1RiwFypAtcGYMAtYi8DAOaYmprEtJggubE3hpmxGx6H3wRnF06GbxSkCEAhZ6l4MmT6TjuaopT9QC+X70yXGwhF2ZmQRJsNRImxxCJ8XVlT5oUkZWYGgxDAGWKrI0sBzMkSOh3E49DK65ejT+7aHZwQNQsSWciyzeAQLgXtPeJhWoUqquCNRpsIgraLjaZiBtbEaJ1UxTuNVOCP5qJUGerR1n0/OHgbaO8PzHg02QOfO7DUDYnSNBINwJMnrPbEFzDu9V4A8CkdPlAKkiBIFp1NIP9sLDL+IwEXF9rkMFnv0ONHkcwHyrsKfnrtSpVG6FCfwxzlSb98DpGsQSggWjSQDTripMjYkKPgwY7DAOYhcui3lWAf3YBhHTYYYZ5g2swVVYTswGnQL9heP5LXJwBkMsaxelA1NUpvJ6SwYkDZVA+gvjkjBvNjJ/uKCNaWYRzMsx+ulAD74AzMqqq0Dwg0NFr6oPuPLPfBH2hzoWkGDDUDpUAwVm+o+48sWsTgAKKrIWaz0WVp2BQAGehsMcuzoKhhVzBSghA0tWzAqey0U8vxrdz/tGLeIoxr0yNqNODyBLbC/eT8HFeVYVBSSDFNVX6t5vqNQ/wBoxziDE5iNwrFie51MB3Av9B1wkyef3GdNtVHMSdNgoc3GiUqAn/T5wOthjPcRDVydAmmqhBcze4gbdWP68gNB9nzqoVaNTSWKDUpH5msJmAQuonoB2wIKQ0yJNNSqKmwdiRJci7LFzEDygdccmMHVi7i2WDMVEayAAP8ASF3/AFuYtg7gtM00ZQQzw5W0gFFJEqRuCLbfJMDmbqKlSoSt9RJN5aDpCgmwEC8Xv1xTkuJvqVtPmMnQBFiYULa4K47NDtAlAhMv4mrVUqMCd5mKk+7SRi0OUFKnHnDhY9WgkADVaNW03tJxVm881BUpKBqQAkkeklZgHrJN/wB8L8jpdwskqx3NjLW//oAfOKUbyO1ZTm6bMRpaAAF3ImNyepPXHseoVGCgQZ578rY7irY+TNHxqrUp1SEkTJMCSRIiOgMx1nAopLSpsKxZ6jEM6q0+GJsSTbVyj298aNKjHMsdPkAi+zTpiO1rnGSz5IzNQaw0khyIiCORFreW3YYiDvBgsqhrl80VgMZUzpcbGOvQ9sHZn0N7GeYI529rYSU8xblpcNq7xAn32Pt7YJ4XxRCxQyCDfVt/3bY5olwaeBTnaS06YO6HSyMBYqZsb2PIze2J1jNFQhNhJHOCxJt2MT7TgvQtVWoi0KtROhgjUPmTHSB1wvyNVldRBkAmIvY3Efp84rZtYB4slSO5MdSD/TBmYqGWGwhT1j+20QML8uJ1Da8jtM/sf0wwDKUlgZMTyMeaP0nFMpqmFVSf4cRvGk29o9sJ8qxJAmOcj2ufa1+sYdJUbwXv6QD0uAD9TeMLMgF1EIDDki+6r1+v104mOEzo6YcaaMzsoI1ALAAGmwBEdoPwcDJWKxFrEW5yII+cWZWkFXUAVbzAkNqFhDfG87++I5jLNICqWBUiVEieX7YSbXkH0Y8PUvmYDTtcSR9Jk/qBvinLZvQ4G9wCNpLRO4senxifDaZUPIOmAfMdOq5E7yLHF9PLjUNZupBBMLIEW80SZ2MYHgpyAqtceG0qbPpAP4okgn5Ow5AYZcKSaiO4Oo8rmIUyZFheADzk45XIUnQg1A+YE+I0j0xNtUG3sd8V0sy7VCCSTpaFmBYG8mwAJiewxIN+QZls3UpO1WGBMyjsKasZlZnkp83wOpxfWppo8Z4KaWuZZ3JPX0BR+cWv1iFNLSFBVVLXkbJ2ZiTaLW/FyGJU89NSdbM5Gkm4W0kwNo5dLRE3xNHO2XmoxOh1hDqVrBQJClYmJIO3ud8dytIAjxLlXAblGsBGPKxImf5sWZqiKihlBbmaYN5ELYkiBaYM7nfFj5Rd6jCW8hCmYIuATyMD9DhJk7A+HU6QDqBUYhgrAlR6S17DYHVfDDK1VpowVT6lUeYkEjWJj4Im036YX0M2hzFJYC065W9pJJC+YxyMYtTMEoCyqy62NwQy+SQZWIhiwvO53wTXZS/oszXECpYlaZWAEnzHS2wJLEbkiLbYYcFlDVqMiEQSCqhPKAQ0kXPmjncC2+EmbBNSADBF7DlM8o6EfPfGm4WywqAO3ijwgCPxFWqObW56bdMdLCGUMWZPOZ6oyMQwHmkQBMeaRty+tjgngzCojmfSrG/5St+W0jC2rTZKRIkzVBXqLElT0mbdQQeeGHDsmVoPUiBU8iDcwGUvbmQx0Rvvi2sEvCwX5Cg1El2IRkLAH1KStiI6RJ7Fbb4W0MwdTECFidTfiJ6/AmB0ww4xSAIVpLnWInVJHq7ElrHcSDyxVRoEaEswWCTy1QdZM7gCAPnrg+obyMvs/kdVHMBwQ1SmGv01RfnMNcjr3xFyP4ijSJhNSaYHrZnGpzz25cgo7YLq19OXzTAhfKgJjUSpfed7mwHv1x0ZdsxmMpWUeQUw7naHFgB1mVt2PTEvlhF8sS5ml4tZ9IYtJCiTpJMwADuYM2nbnjuW0JUZCddQjSzg2TT+FTz2gkd72xzP5xxqp5YMa1UkM0XCxdU/Ksbvzk7DfnC8rToU65c+JUp0tUA+RDZVEiNR1EbW3vi6wUnhHM9kfELEsACdzALAQIB2MRAmMBimqu1NVYNTcTqAJg7Hex2N8V8XrOy6T6zpaqAAI1elAAI7kDt0w1yc1GoqwIdKdOakTqH5X/mEgg89jaDjtIpKo2zleg7MXRvI8MsBfxAE773nHsOcnxWkF+9gT6ZXSSosCRaCSCdhj2IbfQeaWKAc/qZGKtpLwZI3HbkBjHFCpCixA2+n16fGNhXRgoXtEG2M/ncsyl6jbkwqzcDmf3xcEzP05HVreQJpk6jB6iDPwSSLdsez2TqU1UwwQm4FyeQ1Rt2H74L4dVVadMetwGAkWFi1/ptinhGp8zSZ6h+8ZQ17nUQoWxEgTPaDijRPPwQ1mk41zHhwSPkSD7/0xynUZKoYGDpZZ26zc8zf3xbxTLy7jdqVUqe41ET2JiSOxwHmgZK2MEgAi1jHvN/074KHTBnqwSQvrgkW3vP63xYaRNPYk6omecbz87d8QoUgzjWhAgGNyQRaJ6n9MMs1VKglNMKT1v6ZIERfl0AHTFHN5pExTKq2ssA4jTYRZR82B/TFPENFNKY02qAkENCiCQQbAlhuRtcYoU6mQTJLDvMxvz5G2GVWhrA8slNQZBBBFyCZmDzt3HKcBFJbBFqvPkKqYEkWuYNydhMD4745XrEUx5rzBN562jn33+uCMxTVaQ1QBfUEGo76tzZOe5OI0GDED/pjWBeLBgwmfcTOOs7ooyiMqOXlVjaxffe+w+l+uKChGx9UMrNzPKf1xdXoMlR0qj8QFiAO8H2vjlRpF5OmDblaSP8ATECOUd5xyZQwy2eDagx0wZD/AJSZKqwALFBvzIA57YrymXelqVzA0z6tYYHmsbg8zheEJ0sAVM+YXWbDY2j9vbB2Tr1CfDYAwbyLLtE8gZmetsDRzVIty1TWkkQAdUmCBP4bzJ2Fh+I9ME0coaa63J0i/UtzMyPiAOuLWzaoQDolAAhMlF3ghbTBO0xNxhe6639evdSZ8u0zcAqZ5fEYmgdv6BOZzdRwFSUI1kqkSQl4m0nSdVieeK+E50OwpkDV6tYEeJHpJiCHm3yfkbO/d0VemA7UyFLkREWmAbx6PNewtfHKVcu9LSfumnSiiBTa+pRESeYJvthpUX4pxwMuJZXzI49VMqRMAPLCI6OCAD7i9xi+uT49WmBCASZ2io5ZZM2EECeUdsMqNHUPDc2IBnrJlWB/w/TCqrUIRgCwqFlUsD+JUP8A8ha/84xPwZp4BaVSTpLEECIgeqxMzcyCRaeffGhWu1HMZWdqMVYBksarAKCOsMLHaLYUZnIq4p1UkHVSNRB0qeUP7WFhzntDHiLeLqrrDOGpr5rADyuvyZ0/7RgezRJiLjFBvErUm/DmGibAKQSBPQcvphnnaeiihDQKSIF6s5bUSeQ/E/sF6jFmcEvVJW4hjaSXEj5Oqw6D2xSHDCmpGpRqLoXnzX1HV+QHSOpFvZvBE6AK7z5mY6lQIC1luAd+1o7x0xXQVpCm3mGqdzGyC8BdyTzEfPc+zMdLEKATbYTuzeyiI7+2JtKp7ofVy1+WSORgYpaJdhmSrU6lLM+o+KiKGMkTrBNlEIANt5992vBK/wB/SIMUk1MVjlpK045evTI3wl4PlylDMKJ8wRlgb6XEqOkyFnfnG2L8tTcI1UgLYIQTf8x8uwIjeb2xLwxl8feAFq+urUSn5aakkmfNUBsstvpvOkQOszjuTqrTp1mUq7NpXQNgQS0SbGPKTG0bm8T/AIPUjwulSQSDYmYCgkXLc9ItbpfAvEH85FNbszxYSDIX23Bueow7OS4K8ul21jXrYELq03O7E+p7zbtvGGnD6bNWXzBUQQQZABiVQCOsDf8ADfAPBFCuzSDoRizm21onkJPuQvxi/wCzpdqwOk+GNbQTdmIBLaebEwL9QML5LtLLGHEOHpVclrlfKCX07dvefmcewNxSh41QncL5LmPTvF7iZvecexJkpNc/x/oLm0fQzs7GAeZvhHnkZGKtIOkGJuAevxBjuBjU1suWXRr06+ZjeYAv/TnhaOAl6zBySRGp5JLHnvJHyTyxUZVsYOK2K+EKSREeVgYJO7HSP0Iwwy7hc3l6YI+7qrqYHdpBJn8oEAexwZmPDoKQigFgEBJuQIDP7cgOeBvs/QXxMvU1SqM2swb6dT9LGCRfeBhvk2Wckc7mAK2ZMSrP5R/qLN/UEfOF+fJNSpFwQKkc4IE/OLcxXGmGnUx8RjPo1klPkLeP5sWZxYWmZ2SCRewJ/ry+cIN5GFPLkU5PqFNmsNoHXsSAPnFPDcsPAlmC31BjsF8piD8meuPUcwFZmLSKukGPwgG/tJHzi6hVGhcy4BVWPh0yTpZ9UID1C6dTdRE+rATFNrH6snWikzIqnXpFRRHmINyBzUT02tjvD6jrmaYq6RTZlUhYjzRMxN7yQT164GrZp1LMWl9WpwRuHB1FjzaZM9TyxElNaMROx3IBEgxEXEC9xA98AKKR7iLA6hop+UGF0C5JAG1r3Y+8YEo6SKoCgRpZR+EgXM8p/wCemGXEaGiq1Nio1a1ImDctpK9li07gHriNLKaCAulxMkg7RyK7gbiL35468HPCaCspS/isu1M3r09QjnCMAFM213gHoe2AHy5sQ1tZVQBvpgGTIgXubm+2LclWDs5BAaGIgTp8wJJ+pPYgYukV016IrCQRP/UU/iUiYeJkEX5c8F0LVFeUyCFgZDKE2m0bmTvMQR/UYpzjvAkXEyNttrdSNN7m3tgjhmWphncE2pkspiFLQACwtHpB7jAOZpOpBuqC87iSTNxI3nnzwrYtIsp0hGt/MynVp2BtAHv07nCvP1i2kWVQsKFEASx5e3Ob274ZrOioCJFmiJgr5iLdp+JxzP5bQgIKMpp6tUG7SetgYtAnblGKKUTiVvulzCl9IqKlbTuLEA9IaAY6g4JqcOIIrUani03YMrM0lagOoap3PK9zPthf9n8yYdCZpVAEqKT6FOolr2AUgGf3w3yHEMtlHdNJOq1RFl1YAT+MKCLyrC1+YOB4OUXwHs8ouryAh6ZPJTJKXsQBBHaO+K+JU5ZahYqNZDqPTq3JJkaZ0jkZ+MHZikTRLow0swZWO/mAKqw66jIPY8jZfSrKwqK0hHQgcypE+GY7ECR0xk3yQsOuyPC8wzs8gKXohFvYFXGnfl6h0IxLMkTXXYM5ZRF5QKAIO1zqHtIwNwitJVCsgR5QJ1AsdQ99LGO+GA4e7opqsq1NJuSAVAZkBgAktpCmf5ow1kryrZzi+rU6qp1iHImQWaWUTzsZ9l74rzdZZFJbui+epy1FQYE7ALBn36YM4nXQVomo7MVssKt0QyWMmNBmw5xbFGeZpBy6p94SDpHn1i7AsZIWBqkD0jtgS4M/hC1OFvVHiMAlKLNUOmYsAAYmQBfuTF7FVRSZzqLVTEqqgogjyiWjUxkwABvMY8cslarRmp4kEl6puzBSDIuYmDpEzDCYNsWVs74YquiqXgEhTOmxFOmvMgAyWG8ttiymWPlzRp1mNgTSiktmADgXJNi0x/c4szglFpuv4S7gdXuF+EFMf7jhfwXKioXRpAqlCwaBCoAahPaFnlgivmwTVqsdIJ8QsBqAuoSRaYAFucDEvZm1mixc6tTN6T/06QUKQPSQAsxs0xJ7AQcLqnC4SrVBiIpByYEv56hURJeJjoD7YacA4Mazt4AOnRckczpuSTyUtgLi2cp1C4pEqgCquo2lSod+cs0TIgbdLqeTTbBHMUa7IAdTpTUAXAUF29wYU9sW/Z4MlOrUqHzadCDmOZg+8fQ469FVy9DXshaoY3ZmMgxuRpt9fbE2zn3CM4gswOkyBBMC3IQAI6Sd8L0RJ3hdi7M8TanoVAhGmTMbkmfjHMW5GqSshtMkkxABM3InHcNhcVhnM8NehnsqklhyFrfthq2bU0fVNWQNrleRJ68vgYW8VQpTdLKAEBJ6Nz+mPcVy58LLZcatRQ1WUCT5z93Pson/AHY5KzlG6FfGzLIQwMdIaOu3Pti/7MVQmqow1FZZV2DGNK+8apjtjh+z9UAnQzW9Mqu1xz/84t4ajacw9QH7qlCgrpGpzo/QM36YptUbwrSYFlKUlqjd57kTEb9vYTiGaqAqgB9JIv8A197+1zip6wUkrBAttIbrI5n9bdsX5tV/h6bKApZiNIkxYEmd9yLciIwi8k6VAsUCw2sEi9lN5LHkALk9AcG8SYOKWjV4aKUVQNwTPiRsNRE/ScVZKm+kNp9cgLeG1C94sGjqN7c4HfMMXE7fiEwTJ5fhkQO1sHIIYZEsztpBYOLnTZSFgXnaQB8nBbZSmzJo8zgEaBBFxJBYjYENBAtYcsJ1qlWAAkq2sHssNPWYHL9cTp5yKpdTpkmAscwJufjBQNcjHj1b/wDIrEBQAwsBBOsKTLXjflG2K6aCmrCYYQzNfmwCi3vP/g4uolWfXUgqEWo5IvqHkVY2mVCzbCvNZwlnZTLMwYdCJ2AiTG89B3wJYSCk3oa5apFJnddZZtCqRJggklWF4gc5ja+2K62TQqQjik8SBVAEt0FYQs7dNh8B5XPtpBZiSDA5QoBUAGN7kfJ578yNNlkhSWIGm0wYIJ80SINl2m/LDRp49B5zDCVqALUeJDAguFuCYPUm4sYBGOLQCAhWOXb0qHcAPPRtmUjmQR+uB8plqgUoDqQj0vDKPg7D2jBlKm6jQWlPykB172af1k98T41ojwlwdpK1Ko2pLtINoDBgL7RIveIIYjlgTilRTrpCRDRp9UAEC2xuL7WuL83Ao+Tw5YoSDpJ8o6QDdfYEbYrrZBDcr5vcmY25wThT7NVBiOllxSVUIjXepNyBr0oTyA1X2jbti7JZ0wKOYpCsJ0kemookgNTb8LBrQZUiARGzCpw1WRlJYhgAdRmI0xB3ER33OAhkXSuahhtURfbqYO+3XmcOwcWh/kMuJNJT41MLTZDMBjSdlk/lYWBHUc8JKlQiqCQIJuORE2O3ZgR2GCsjWalQZfDbVLRpEwrw0W3AZY6+Y4XrWLU0VlYMAA0qdj8bAgfr1xFPJlOOqQyr5ys7GHGhIIRVCqQ/lRhHcjnsD0x3hFAlM1TUFnFJQATBtVpM5mOkWPIHvgHIZlir01BOgqYG7IDt8eYgd8MuClGreEh81dKq1DOrVqpuVAH5QUG41EmemB4RyWVgsyVSKhEzcByREEUwU76YC2G5AwKDMKqaUKwzO3mcX8rAbSZYgD0iLy0xTUa1b1ADSoXuyLPsfNimkQC0sSQxcgQQSwhVt+VZBHYxhD8rYRnK9NZ0uQWAUAIS2kW2EBS256SAMLDmtJC0wSymSZliQL3sFA2ntbBNOnoYVHGozrKKdTC9gYsCJFuRN4jCirkGVm11NVJzLPtIFzq/K+wK8v1wxSZyjyzTZbNCnk8xXcAOzJRCKfUzAlwCLWW7EfmjF1DJl6LPTUGo9WnQpg3vKu5A5wDT7XGBuOUR/B0KS2GrWwH84Jiw5LoHycan7LUFFIV3vTo03e3/ALtV2WBz1CklED+ZlxCrZyXutBPGQMhlTlkZS5UPXcmJuqqvbUzTHNUfYHHzXI0WQMahgPfVEmIuexgfGNT9p6tRpUyaxqKxErqcIPwyYPmJuB+GIxmSjMWNQEbLpIjf+u39cUtHOXQw4y9QiktJILCdrLqmDPUiw/4xDPUFgJAbw9KAGSXMNcabk+QmP5r4szmYmqWuVSJ6EqLR/lyexwG9fTAHpJgyJJOxpnqJF437YUiIqv8Av7nqlZUhXrqpAsEJ0x2IYAiZvz6nHsPeHcOokMahTXqMmpEtESfaZAi1sew2V50K61eg+hJJAXRVDWsh8pk8okT2wZVz4NWpVgCQPNzCgWAPJQBjOZMjxKkTJptdojaR+v8ATDCvI1gCSaIEDaQOXeD+mOpEyWkcX7UqGIIcztZQcXZviQq5WoQCJqKkzNlHiH+mEJyDEnUBTESdQGrlyEtGGWUrU1yyEanSnVYM/oBLAQAJJHWT3xziuDVenGOUZ4ALfcDf+84ehQ1BdCzBLjk9gLDlEjvY2xXxLOmfLl0pAH/qKCzGL2c2Ej+uJpmWFJawmRXZBNxp0Boi8kEzO98WL7R3h2qo5VmJGgnT8eWALC07Yq4nTJ0qJMICYtqG6xeTzJwbQpBHpZhOTDUvMHn/AHxLimVCqXYqoKrpVfUCBJhdlpi31sMTyTGVsAyWW1p/NSt0Gh7KfYGR7EDlj3jhKWoqNZJ0joCAPqLxyHwIGynESlS4BFTyOs+pT1beef8A5xTmcq3iadWoRY9t9twd1jtiqNBrXqnwlQmSxLNAJgeYqL8j5m9zgXh/Dmdy8kAbGImLCPpgvI0PxG4tbvsPp9cPqL6lkbfXA3QxRRleGqoFhO2wPt2t+s4IFG3t0tginTJP74JSisAGx/riGy6F3gkCdrQf8/bHbf8AODwvLv8A574regDuLjBYgqkcvj4/znjrHnHv/nXHDQAMDnt0P9sdCn/j/nAUmVq+IU9U+WPnY9uonqMWVB2+MRFPVBm09/2vhQs8tYU4aqtTTbxNKsrLPMaxoYD+W+1hhrk+HCvbL1g7xq0HymOQknTI9+eFtPMI4CGmxuApZ2aCbEkBpEXMr6jvywLxmskhErE1UazAKpk/zKFKkAXAmSASZjGjoxTdjCvlqlNoZSrDqLj5+ThVlqPh5mhVUwFbsI3E/qJ9sav7N/amnmAuWz48xAVMzsZ5Cp/9u943wN9rPs8+XMMLG4YbH2xHwymzJJxI6K7NYsy3mfSok95j9cS3RSCSCrsIEm4IB/rHYHCTiMg6BtJt7/4MH0MyVqnUYVKZC9BICj+je9+uKcTzyW7CMpSZm0U01sBDXtBH3hJIgiOu8YqmKi0KYDl9IIgkEbKZJk2iG+k4qz+taAFEPpqMVYgXbpqi97+UcsN+BZRzmaNVwQKCHVIvFMEr+30xLwrKUcWyfHyWqUyhJFSu6CLeSkKa6Ym4mTPOfbGo4qPAp0ciAYRfHrkc6h9KT1B0/GjvgX7AZFavg1jJpUS9QavxOWCpPuwDR/LiDVSweo5l6zki/JNOo32mo4EdF7YyeMAl2Zfjn31UKZBpiAZkeaTc/m8wMdjOLmzjP5XUsqwEJs3lHqLfimSbyOWBs5QZSJgLU+8B92Yb8iQCOwK98a+p9m0ogGo2mm1UhQbvVckgKo2CLdi3K2841boPFtGeymUqVUdqZskCTCIukSfM1tUAncknYdLfs3kkqE1awKZZJ1X8z1SBpVeZqRqYsLKCSYtinjC1Avh0ah+7ZitMnSJ3lR6STYwb7xzw7fIGulEgGjRTSkKAoIeHbTI8tR7lrWtyAxyZKxlff+CfiubdqrEooFtOlJXSBA0x+HkOcC95x7FWf4zVqOfDdsvTTyJSplgEUbTcEvzJNyScexVMpLr+impTWQWkVWJDQLMNpPJSLx7nBPiBaxUwsgXO20D3nqMeqHUFP/7AP12wZm4cEVFLKkwVgOkXlfzCd05iYjAYqSk8mIGYNx0ME99jB3AthvwvKaqeapwS6UvFXT6JQgkwdyaeqPY4o49lFQhhGh76rxPSOsnbF/2TzGjN0C7EKSEPlILK4ZJP/dz7dcW9HpTBFqBqABEFSYgkTG/1HLtyx7OVF/hKAJIDPUqW5XCx7kCx/wDOKa6qK1SmYQaioAEBCpgEX6i/WTiOerx4SmDFJe8Fpbba8jCFUT4TUKVILQYECbNEED3vb5wbxamxWVkho0mdvUNO+x1C2M/TN4P159saPIZV9JqVSyrpmOZUmT7A/X2wPs7x91izIZBnI8omTc7AC841WR4etIQo835juf7DA+UJMeUgNcAdOWHuWy5Lw/M7d+WJcjRIF8ILyBJM7R/gxfQy7MbKThpRphAwgX3tf69McoVo5kdgcRZQOtBknniNViDzwXXM88RNMEeqI7TgGwGq/PE2/MMWVKPMSfbHCBFpxxxSo+mKSDf9cWPVG0HEPE7744SuqN74pQkTBIP0xaq6yFXcmBfriD0tMXkNqEjbyEAn6zjmyoonRrOG1BmgCAgGqTzmbbRFxz7HC7h3APHzlcNKqF8RCO9re23+04OVZtiFCqaVenWtYFCo/EpuYHIjkBM3nrik3REo8i7inAMxRcmmfFXtv8rt7RjR5H7UrUH8K5drRBEhTYAoxMwDyIHONowxznGaCaWZ0GoSJIE+2MvxTN+I6tll8IWZwdJV2DAzY7RcxuLnBb5LgrtJWZzioIqkAxe/+fTBFPLK6UnEl6lRUInmvlI7Alge3xjnF5aprOmCd1BAPKb7CL4ZcL4cx8NT6Qq5gGNySQLb6iskdguNLwYNU6OhKlapCj7ugChFMECQbkbCPwiTtc7mS+F1Hf8AiGOkhaehVkGS7KAJ3IgmThrlPswrqWGXrNGymoIPOdMBRO/zhtwDhgcGmEegWdUMkGBOpyIEQAIOM5PAJ2co0Xy+Uo0UJZqq18x7wvhUFtyBdG92Bwp435K7KvopIKYPUoSWP/eGbvONPSz4q1xVEL6vCB6sypSnsNKP/twhzvCvELGiJ8RmVAeciKY6gaQCeXmOISyHqZi/kVcDyiV6fhVncrS8OurDZZE1KZPSNom9sPuJ5gV6wzHmYU5SjTEQCwhbTuoFVyfbA/EsstKnT8IllUQtVdm8MANUvv6WA6ADfFnH8i6UQ9FBTpii9Yi5eTpDDV180dSDFubyVeHRlaStXzGkiSSAJFnk6RboWvPYnDziPFQtA6V1ojKrBWOohSV1gkQys49MRpZQcJOEZFqVF3/GyslJmMRI89Yk8lBCL3ZumCsvmiDQp0lVhpNNmEiIAEKOd/MT7YeccGen9/oRbMKpOqkKjG5NRmSoJAs4VY1D+2OYU56itN9IJn8UkzPeJvEX549jSjKkFcEBYODcKwIPWP3tg3N5+mFYg6jLKVW5m/4d4sPriVTKJRXXTkAm4nrYRhRUYUlJUQahJJIj9cQpXkypN2S+ztUu7U3AIZT5WtDBfL82j2wJxA6QK9NUenqgysNSa3laPS1rMLGMBZniTpVV1/DpPcwZ/rOG/EKvh13q0oKVhFSmbq4YAwR0NiDyInGp6It3nkA+1WUHivVpnUrPBIM3dQ/LsSPdThRXV6jEkQTA6bAAfoBjUVMutBZCsaNaIJ3BBsLCJExPMGcLs3lAHeIAnyxeO19+k88KZpZZwXhi6kdpJY2EWkTNvph3xfMk+GnpvfmT8dJ/bC/hzqsEyIMdpP8ATB7ZgOwJCsB6ZE+++BigwZi5nfSoFo3MC2HVKvMYTZbPo1Sn41FXCwvrZBAJIG5AHwIvjV5Z8i4hi+WYcydSGbjzea3cEYzargvYvqJqFjt2wKKoJIIg/wCfrjQVeGMAGQrUQ7MjBwf7YW5ugymRbqCP3wbOA2IETti0sNJi36nEHc7EwcVvW0i8fGOGrLEkg4hIIjBPD6AGX8eqSBUJ8NRbyj8XcG8dh3xPheW1ZLM5hlE6ylIHoqgmD1LMR204HIpRE9Qj+HrVxcI3hoPzNEn4Ege5PTDTj/DxSTL0Vux0h367GoZ5Wn6YsoZVU4XRsKpWp40AwGbVqYdwD5f9uOfarMVBSVYBqVSJCmYZo8s/MThoE7ar5KOMVVrtlhSWEeqEW0eVTDR2sfocAViKdUUmOpUcn4qsR+/6YYvlDSrZSnq8tClc/mYAgiP5mafrhJn6rBc1W5U6iaeZJWSbdPTgopM5RaR7Eg/BjEM4QBPO+9+8dvb2wRlaV6o/LVcexhW/c/XHM9TlTI2BjlyOFbFsx+dy5aoCJkXci0SesQBMifrth5wTKVAGLABVJJKkHSeU3/TC/ULkIDUBKh2nSOm9ibmwHK+DMioVNHjBjNk0voUttN/MD88sXLKoyjJxdoeZTgiZhVE1izySjBdLmTLATqsPxmNsMv4ijTqkD0LpX07BFhVUc/Kovtv74lk3FFUU1aa1J1OKhIepEnSPwhRPlUdicUcTpCrqFEMVBmWXzpYFgFFqidSD5TEgCcZKXZTjbss4wzljogL67CBcAyzc15STHLfFtDjajyq2tqlMp5R6RJ1QBFtMiPbrhGuYNVaUFguoIUMHy7jVa7C4I2Gr5wzZPDqA0giKuppsJjYAHqPpjpdGbdOkeOeqLViNCldKk76QCGnkDJg79cGav4Wk4ctUzFQklib0qZCrpAmzMB/tBte2K6WYUA1mg6RppKfzficj8UELAMCR74W8XTXUpMz63qMW0hWIOiNVxbUNxNhf3wchJYoZ8Fya1stVp1akq1RY8O2gFwCFYi481wPzHrOCePuwD0lqRTqVfLoPpWkPOxPX0qQbGO+BclUDmuKemn4S+VQQ8kMj7AWloG/LEaWVNRqlGmwPhUA+t7lmDanMbXbV9V5AYLtlcUZqtUNfUSoWnIUITHlvokAFi9iTbcttg/8AhRRFUqRqWklKejPdhtYQGmN/LyGCOK5Q1WWsCVo1QC6sNKo6QKiX/CRBA3IOD+Kqn8PRVSgqVdVc6jCksAieYWgQTuRcdZxdkOLzRRw/J1a6B6TIY8rkrfUAAd73Gk/OPYzuXoZnLTTLlWJ1MGEXIFxIMr0IMHlj2IccjXp8kszmS1Ngp80A9Znb+mL6fC1NF2Z91a5khJ2IAE7wSOeM5wao0knfUDtYgWP7YapxJqbqGbSHTmJSSSL89ovyxo4tYRgo1KjPHJEMyFkfT0b1f6WIie040zcP05TL15JDxRMgAAS2gmb8o/XAvE8gCIUDUh8yA+mTv0IvOHWWyz1aWcyhX0ZdKlCLgtRguP8AUQTbti3LBqvcyWXpDwapqOSVeGBGqCsQwPabfTGb4zQda5VQDqhl03kNcm9omcX5auwyxWSdRUteQYMj9v0wRxDM66JktqpEGFbTKPaRt6Xt21DDyNYsSV+IMkp4asu8kG3S4I/XfDOhxllF1AKwDYNAN/gdcIq+ZZSSNambSxPvMk4Z8NSqyNqRn1avwwTaR51vJNrzhZ2Q+pxmSzGmYpgFgYUwx3UDffnh3w3jOVqgKPK/T0N7Xs364zmVpq2oAkD0NTfcaokAjkSPgjviPFKICKIAgjtH/OD4Jc80bSllVJmk8E/iBNI/JWVb6DBQ4hWpCKo8Wnz8QSR7VELW91x8zXilSkAabMoa+k3XvAMx/nXDnIfbRnASpTJbqvP3BwSTNEa3O1qLJ4gDINwSRB9tiR7gYqpcDatRL1SUpkjSCCrOvM9lO3InccsNPs3lcs0VaoNWpOpRVJ0p0ASymOrAn2xb9seJ1aiHQVB6kwva/wDbGLTpuzZNeSikC0kfiGZ8MECnSQtUIsANkUdJIj2U4u+0lcLlKeXpsFYAKATBLMd/csf1wdwZEy+THgowDnU9VxpNUx6omQnJR0E85Kr7I5dMxnamZfzJlx5ZuPEaQO0gXjuD0xVVgLv3cLRd9saoy2WSimyIqgczH7k3wB9ocu9GllwGipTFPWxvDW1tHO5Nuwx37R1kfMZc1D5PGXV8GQPkwPnEf/8ARqpCuYsDz2+mH6glpL6ldYeLxCgBJRQatxEqq2t0JK4ScSY+FnzyV6YXpJ1yfb0/TGr4hQP8bQay0wh1MLSABCdgTB+MZTimXLNnUUGDQ8RQNvI0Tfs2+FHJ3/A1ylGKmaU/++f6CMB8YzOkE9B7/GGeao6GquSCKjK6xzGgSfab4zycUV20KhqOd+QUdzzPtzti0qjZndyEhrzZ5PLfYH25mYAG+H3A8pUzNRgqlUEEwJJMgwOf12GLOG/ZvVVNQhhTgnSoDsTEEDUQiT1MkXthjxHM1qS+EqDLZe8lyG1TuWbcm8AWURttiHJPCLrsnm80i6KToKlyII1KJIJl48++ymLm5xXnnqVK1MKYCwwJjyjmKaiAsC0i1yOeBGzpIDINS0idLMNIJIi45DeARyBxJ69V6ZFzWqwTpEaEuwBcxFgG0jlE74KQollivjjawgAXliylha5Nvjni6tkdca2CzEFjpgxa24Jtbe+OfZfJsKhcwsQFA80fimbeaFNu+LlzKaW8IEtqOqo4Es8C5AH4p35dMS9kyoVK3mKnU+qY1+QQDYaSZYfphtlm0JUd2tTo1DoTYM40BW7w02x2jSVqyklZ0ATHX25W6Yofh70RVLgL4jqTeQ0EaSG5gkLfse+OZnTsN+zSBDmHEKwQ6QPMJClzP82kAwdrYE4jUdRW/h2Uq4KuTsy7EE7LaDPvgzIK0U7xqaqSW5llKze5BksO30xn61LwYRnZ2UEBBYMJ59xeJg/TDFFvGUNODsCn8KSSXXTSqXMVRBEBvwfgEiTKnpg7iTeNACAxTutmZRpinK3IBA3AFy07CEGVzJRV8NWgEgD06OhGo+3Xlhx4gWmtUOBXJHmCjyKDJjWdIebdgD1kTJZFS+APL/aPM0FFMOSBsDS8TSPy6iOXTHsNHzJbzVHoMTcFqEGD2ANsew2uguXaMFlsmZqVWaAB5R+Y2Aj+XYTjnGXBZbhbAgn5kEAGZB/ycR4jV1owFvDI0jqo/wCfN9cTzOS8a2zgiPafN/fG3KZ58YbKcg6sVBJESiN0kekmbgcp641X2Zbwc5SeFGmoBWH50YaSyk8oMn25xjNVMpGoFglFVgbamIMyoMXLCJwflON0dK0q3iyDCuxVmUHc8iFkDnglktZVk8zlxlsxmMu5AC1TTBiYkkoRG1o7XwNRrgEXLJJVrfhax9iLGP7TjS8ZyVPMOlc6DrprLW1l08luhOkNfr3xkFqFSBEnme4s3x0wRdotStuKF5Jp19L3CtfmGG4I9wAcSo5hhp80TqaASLm0EchG2D8/liSGWSQDFh5gQT8MOnQ/GF+Y4eaYElW1agpHVdIiOW8jqDyxYWW8OzOk6pM3VusGLnuOv8uC84dVnMLsH5A/zAc9rdDiuhkTTVvGUhwzAJsWizav5VN+e1t8dpVAKbMF1NUcJpgnVpnVK9NoP9scCpuwDieXYEAgCAAIG46g7N74f/YbhqsxeVJEwD2j47/BxylTpqop1RoXTqCSWYHfyzYAqbqTN9pxzI1fCqzSVgpbyhgTA6k85E4mWVRpGrRt9B1RBk7AXJ9hirKmkHQZpGbTdFYhladi1MTfsfLzwCM+SoIbQbsCROoiRB2kG9u+NJ9jMqukNVINZwGbrMCI7QDjz/lVnomvnATxniC1kIYssiJIt2wDwbPUKNIZaiJLNJjzM7sLknqQB7ADpjbZvggqIQRpBHMTjF5+lT4dNXwzYQNIBjVYkC0Mep67i+KjNsy8Y0Ks9kWfOZfUr6Eqa2ttpGoSdrtAwd9sqfjKVVSzGIHUyI+O/Lng7gD1s1FRtVNGuqn1kdTyX2HTfGh/9EQberrzH74l+o1grxWzLcZJKaSQXA8+m6gnvzPQAd7YEyGXXwctWrmHSj4bqY+8B9Or4gkbz84q+2fB6gRmpO6sknTMBgOn9Ytgv7GcIZqFN67a2Kg35Tf698Lkqs6uBDxypUzNQU6Hk6uw0gDa07noB/bF32d+zPgN4ZKsTdmBN42Echjc1eBBwwiO42/5xl6VFMvWDDy+J5Tc+q4FupNp9sc/UbVAopM1WRygItykW7b4U8byfiKygAz+a/6Yd8IzyClJeAQDtNtzP8xnryxkuP8AG3qavAUKvNj6Z9+nYXOM4JtlMymVZUd6dVWqKjTqeysD6Ry1XAj2O8QWuRR6xJ1MoO52UACWjqxmL2seQOA8/mmdNFMl6hgMwAtJvbla8fJ3wy4FlzpdWKqiATB1TJuDeLkBj0AjnGPQ+yCPD80ipUk6SimQT6dZAjVzcDc9Sce4LTVVqLTJqGJ1xGkgLy5mJ+nviw5KmRIKjxHFR9YuFVTNjZjrYnl+HBWRzcArRABqTBmSXMm5tA2sIF+eBrBzFGW4eDWBqOVPlQBfzVCIA/0gCTHM8zhiiFEKmQGdhIYsykBYAmw62tfrjtHLmVamGOjzAwYY22MiCNIPmm2IZ4szIUQlRLHfykgc+s9cNZCSGOUzA1qGGq4VWBBgEGAe0qxuJBPLGZ4r95mHgE+F6QNmXfUo5iOUjY88Qz/EVof9IxrqASPNoYC1yQSPN9COmKMo5RAmqGYSrKfSARAHMjWur3juMNEsEZqS1DCoKim2tiALC4Ut1uI5X5Ya8JFUOpep5SDABhSSJFrAnbqe/Supl6SVXYU1aoq6iOQ2LaLQSOoHIgSIwTQyzV6ihz5l9AS6RuJAuOVxPKRaBMjRB1DirsDqqlSDENRSr/8AIkGO2PYp/wDRKwJ+6S5JvWC/pOPYz8UTk+cZDMW9rn2/z9MabJqGZgIDHzapjykDGUUKunSSxuGERH/2t/TDbK8TNIkpe3lnpsR9AD8Y9TPNNdDatOnVr86qQtgfaxso6nA2UywAUlYVSSQfxTzM7KOmK/HTRqJJIAcj5MGOSi1ut8VU+ILVK0zs1o+sE9sDM/czZZeimZy1QHUDQqLUVgSDpI0mIvAbSfnGLrcW1M4qABw0gwQN+nI/3xp/s3lSn/VbUvQHe9vpG2CONUsqzinXASR5ajeUP0huXyRiIumzb08Gcq5UikSWALbAXC81OrlczIxdVyY8NgD56h8wHlk21bbAkCY6DBma4OtEFaVUOnIEgkb8x6l+OuFmRIDgEX9Nzyn9v1E9MXdnTvgn9q2g0qsBy6DU+om6EKygcuRn+bC+pxMrq8Iquo3IsY6AnbmMOeIZbXSqUgPvKZaspAkNAHiBehKhWI56T3xT9neEK6a6hIYEhQPgk35X27YE0lkLSjkSLQYzpUgNB5kHqZO55T1B6Y1WTVVpU6RubsY80Ec4PsO0jvhdxig1MlWloIvBEz6Y5ne4FvKT79pPNHSToS2rudhAjne3L3OB5NIvkuz1USRqkyLFS/LcKd4newuMOM7mRTIKltJCE/gNwDynTf4M7dVuUzFOlopECPyvdiZOw3pkb6dxbY4I4hl6ZYMXNI6RqDKXBgWBcHUpFzJB3tiWjWzTcM49mkpuPvKiMBIqNqYAbWN9h15QcVcY4uuYCq91LqWDbkC8dhI+k4zGWytdVT7sVkEq7KygrBkMJN3Fjty2viXEkK+YqWRmJqCA73mdPmsvQTaTvGBqwSSyfTPs9xWm8dpEggwR7dun74fZritClSPKB1E3Me+/LHyDh+YokBqT1YBHkVQvwWbUBPbHTn1JICEsDu7ltPI+kAKe/OMR+GNmozmfVxq5FY536W3M9sS4JxtKdJEchXUKjrIJQgQRbnvbscZBc6zpqinTpkMNVNRrkmASbkDnJMe+LaudzCqCjBIsGRFWNvygX+tvfD+Gng7yNbxL7QNUdocqqgRYwLdOZmI/ryxk+I5jxCfukENJL1I256BOkg7CDvvi5lqVcsBVqaqtTUyAtqJSnbykwSSSTF7Ly5qsnw4LRNVqmlSLLEGra8X8oAETG4PPbkkUF1/tG6rSTRTYCwDICB8GdXvaT7YnU4mfDEhWUcjSpKt/ZO23t74Vs6sRp+8vdUOiOiC8mxmbRI3wdkKjgM7NSRFWGcIDpvAQCTLcgsj2POvFJaCz2S4sxI+7pqJBhgQwEgSNJEjYfEDfEuJ5xC6E66S3KeGRqIO+pD5dLXIAMwBgwosBtLqW2UhA1TudP4b9bkQBzwmr5DxJZHdFaWYVQrC0DVFotA+IwrsLDMrVqlQAyOIkKZpVDNxuGBjsSOeOUeMU0ZfPqCkgxYLMTImNQ7b9rDAtPhq89A0+WdWrTGwJiF+hjFigPpVm/iCwtpUIaS2v4jMSw9xJI5Ycgep8fpIVmS4EG95J1XBtpEnvjmbzjVnlURFjyqCbH8tjK7bnng7MU/BJKhdK2KiwNrAGd+Zme2A6S1TBqVWZfyIPDW4MgxcwL9f647eTuaLfCIT70BQYgONMkHbSxJgczykAXwH4qmppHmg3CqaSgmLTEuP9owXTyky7QgiFXsBFgPcgAD9ziylllWmbnVqIC2AAAENrvJJm18cJdlaqCqFC0xpE3FwpdVZi5JPpYnlzwFm8zUosyU25kwJBN7+YEG4g73nFmSyrrUk/jpwWmbFSAN73g4Nz+RL5UVFUNUpxTqrtII8r8rRzMEX7DE8hVMU0aRIlVRZ9WoFiTzJM/wBemPYKbhTWDV6SEDZagUfQKwnlM8sexX6nWjF1VFKFIHm9a/lI6HrttbEEAGki8nymIvte+PY9jXg84TwzJ1DUsoNwjAkXDkqP3+gxVlaYStCHZtJU8/nHsewdlUN8rnhTU6xAs0CTEj/g4vWstdUp1V0hmfSykyCNheQAwNzG/LHsexLCGyrMUlyyoV1sGYssELtYiORmbjfFB4srglqCwYhlYqUi9pmR2t749j2COVbNPFKQ8yvG9Xh1CW006q1DFpAGlhB99umLMw4p16lFTA9SCPwtBXtbaDyGPY9gr3GdWmZzOLUZyXNyDpkzAXc/O3t7YZcDzaB1LDV4updfMGAwKrMb3k36Rj2PYs0QHksqTV8Mi5knppHOZ1dLbz1w/rVVdF0XQDnOpTHqknzGBz745j2IkcnkzYzXhkDk2/PVtcgyNxtzjF2XpBxqHkg+ZV/LNyCTvM2xzHsUy1svWqRUgCJNxNiRAn3MgzivPZsrKqSdepgGMwJvPI8h9euPY9jlsXohwloAqMdT1NVjPpFokGxJHsAD1w8o5dcwniEEFCJlpDSjFSFFg1jeBzx3HsS9nLQJwuu7MhLMFRZ0gBfTJB1CWUXNl/rj1bOiujZqm7aqP/UWdPkJIDqQIHXTuCAQcex7HNcj8EclVWqSTuik81LaQ1iV2BjvvsMMRnACAUllQ6KTXRQ2xJHqJt072xzHsNZoiyjPcXDIrb1HbVFwRHlidiARGm4jpyrr8QaArCZ85I5LuvO95ke3vj2PY45AmWruCzgAhnJMEiDtcE3AJ2FueGXCcoWqUUOkj0iBpDXG9yRciI749j2CTFHK1Y6nBh1G++kgxEA35ixnbFQrtoUNBiBFxEH357W/THsewWLRFszpTTa/Pn1H079cEUc8wLFAA267z7kzz7dcex7CxD8pxNifO8yFUiD5TqU+xPL5wLkUgVVI8pLhgTIeDrE8x5kNscx7EkoGp5gxZjHIbR/hk/OOY9j2KLP/2Q=="/>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pSp>
        <p:nvGrpSpPr>
          <p:cNvPr id="10" name="Group 9"/>
          <p:cNvGrpSpPr/>
          <p:nvPr/>
        </p:nvGrpSpPr>
        <p:grpSpPr>
          <a:xfrm>
            <a:off x="6493581" y="1225527"/>
            <a:ext cx="4743822" cy="2827842"/>
            <a:chOff x="6493581" y="1225527"/>
            <a:chExt cx="4743822" cy="2827842"/>
          </a:xfrm>
        </p:grpSpPr>
        <p:sp>
          <p:nvSpPr>
            <p:cNvPr id="2" name="Rectangle 1"/>
            <p:cNvSpPr/>
            <p:nvPr/>
          </p:nvSpPr>
          <p:spPr>
            <a:xfrm>
              <a:off x="6493581" y="1225527"/>
              <a:ext cx="3789226" cy="1200329"/>
            </a:xfrm>
            <a:prstGeom prst="rect">
              <a:avLst/>
            </a:prstGeom>
          </p:spPr>
          <p:txBody>
            <a:bodyPr wrap="square">
              <a:spAutoFit/>
            </a:bodyPr>
            <a:lstStyle/>
            <a:p>
              <a:pPr fontAlgn="base"/>
              <a:r>
                <a:rPr lang="en-US" dirty="0">
                  <a:solidFill>
                    <a:schemeClr val="bg1"/>
                  </a:solidFill>
                </a:rPr>
                <a:t>Like a bird (partridge) that sits on eggs that will not hatch, so those of Judah who get rich by being dishonest = will leave empty-handed</a:t>
              </a:r>
            </a:p>
          </p:txBody>
        </p:sp>
        <p:pic>
          <p:nvPicPr>
            <p:cNvPr id="15" name="Picture 14"/>
            <p:cNvPicPr>
              <a:picLocks noChangeAspect="1"/>
            </p:cNvPicPr>
            <p:nvPr/>
          </p:nvPicPr>
          <p:blipFill rotWithShape="1">
            <a:blip r:embed="rId4"/>
            <a:srcRect l="23363" t="24207" r="56250" b="49338"/>
            <a:stretch/>
          </p:blipFill>
          <p:spPr>
            <a:xfrm>
              <a:off x="8860588" y="2318465"/>
              <a:ext cx="2376815" cy="1734904"/>
            </a:xfrm>
            <a:prstGeom prst="rect">
              <a:avLst/>
            </a:prstGeom>
          </p:spPr>
        </p:pic>
      </p:grpSp>
      <p:grpSp>
        <p:nvGrpSpPr>
          <p:cNvPr id="11" name="Group 10"/>
          <p:cNvGrpSpPr/>
          <p:nvPr/>
        </p:nvGrpSpPr>
        <p:grpSpPr>
          <a:xfrm>
            <a:off x="940589" y="3702363"/>
            <a:ext cx="5158191" cy="2624363"/>
            <a:chOff x="940589" y="3702363"/>
            <a:chExt cx="5158191" cy="2624363"/>
          </a:xfrm>
        </p:grpSpPr>
        <p:sp>
          <p:nvSpPr>
            <p:cNvPr id="13" name="Rectangle 12"/>
            <p:cNvSpPr/>
            <p:nvPr/>
          </p:nvSpPr>
          <p:spPr>
            <a:xfrm>
              <a:off x="2908567" y="4503279"/>
              <a:ext cx="3190213" cy="646331"/>
            </a:xfrm>
            <a:prstGeom prst="rect">
              <a:avLst/>
            </a:prstGeom>
          </p:spPr>
          <p:txBody>
            <a:bodyPr wrap="square">
              <a:spAutoFit/>
            </a:bodyPr>
            <a:lstStyle/>
            <a:p>
              <a:pPr fontAlgn="base"/>
              <a:r>
                <a:rPr lang="en-US" dirty="0">
                  <a:solidFill>
                    <a:schemeClr val="bg1"/>
                  </a:solidFill>
                </a:rPr>
                <a:t>“hope of Israel” = Jesus Christ (Jehovah in the Old Testament)</a:t>
              </a:r>
            </a:p>
          </p:txBody>
        </p:sp>
        <p:grpSp>
          <p:nvGrpSpPr>
            <p:cNvPr id="14" name="Group 13"/>
            <p:cNvGrpSpPr/>
            <p:nvPr/>
          </p:nvGrpSpPr>
          <p:grpSpPr>
            <a:xfrm>
              <a:off x="940589" y="3702363"/>
              <a:ext cx="1934937" cy="2624363"/>
              <a:chOff x="3870220" y="3924889"/>
              <a:chExt cx="1934937" cy="2624363"/>
            </a:xfrm>
          </p:grpSpPr>
          <p:pic>
            <p:nvPicPr>
              <p:cNvPr id="2054" name="Picture 6" descr="http://mormonartist.net/images/interviews/del-parson/del-parson-10.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870220" y="3924889"/>
                <a:ext cx="1934937" cy="2579916"/>
              </a:xfrm>
              <a:prstGeom prst="rect">
                <a:avLst/>
              </a:prstGeom>
              <a:noFill/>
              <a:extLst>
                <a:ext uri="{909E8E84-426E-40DD-AFC4-6F175D3DCCD1}">
                  <a14:hiddenFill xmlns:a14="http://schemas.microsoft.com/office/drawing/2010/main">
                    <a:solidFill>
                      <a:srgbClr val="FFFFFF"/>
                    </a:solidFill>
                  </a14:hiddenFill>
                </a:ext>
              </a:extLst>
            </p:spPr>
          </p:pic>
          <p:sp>
            <p:nvSpPr>
              <p:cNvPr id="17" name="Rectangle 16"/>
              <p:cNvSpPr/>
              <p:nvPr/>
            </p:nvSpPr>
            <p:spPr>
              <a:xfrm>
                <a:off x="3870220" y="6287642"/>
                <a:ext cx="819277" cy="261610"/>
              </a:xfrm>
              <a:prstGeom prst="rect">
                <a:avLst/>
              </a:prstGeom>
            </p:spPr>
            <p:txBody>
              <a:bodyPr wrap="square">
                <a:spAutoFit/>
              </a:bodyPr>
              <a:lstStyle/>
              <a:p>
                <a:pPr fontAlgn="base"/>
                <a:r>
                  <a:rPr lang="en-US" sz="1100" dirty="0">
                    <a:solidFill>
                      <a:schemeClr val="bg1"/>
                    </a:solidFill>
                  </a:rPr>
                  <a:t>Del Parson</a:t>
                </a:r>
              </a:p>
            </p:txBody>
          </p:sp>
        </p:grpSp>
      </p:grpSp>
      <p:grpSp>
        <p:nvGrpSpPr>
          <p:cNvPr id="18" name="Group 17"/>
          <p:cNvGrpSpPr/>
          <p:nvPr/>
        </p:nvGrpSpPr>
        <p:grpSpPr>
          <a:xfrm>
            <a:off x="6261533" y="3809837"/>
            <a:ext cx="5409106" cy="2589214"/>
            <a:chOff x="6261533" y="3809837"/>
            <a:chExt cx="5409106" cy="2589214"/>
          </a:xfrm>
        </p:grpSpPr>
        <p:sp>
          <p:nvSpPr>
            <p:cNvPr id="9" name="Rectangle 8"/>
            <p:cNvSpPr/>
            <p:nvPr/>
          </p:nvSpPr>
          <p:spPr>
            <a:xfrm>
              <a:off x="8480426" y="4753182"/>
              <a:ext cx="3190213" cy="923330"/>
            </a:xfrm>
            <a:prstGeom prst="rect">
              <a:avLst/>
            </a:prstGeom>
          </p:spPr>
          <p:txBody>
            <a:bodyPr wrap="square">
              <a:spAutoFit/>
            </a:bodyPr>
            <a:lstStyle/>
            <a:p>
              <a:pPr fontAlgn="base"/>
              <a:r>
                <a:rPr lang="en-US" dirty="0">
                  <a:solidFill>
                    <a:schemeClr val="bg1"/>
                  </a:solidFill>
                </a:rPr>
                <a:t>A Pastor = Like the Good Shepherd…Those who will follow Him</a:t>
              </a:r>
            </a:p>
          </p:txBody>
        </p:sp>
        <p:grpSp>
          <p:nvGrpSpPr>
            <p:cNvPr id="16" name="Group 15"/>
            <p:cNvGrpSpPr/>
            <p:nvPr/>
          </p:nvGrpSpPr>
          <p:grpSpPr>
            <a:xfrm>
              <a:off x="6261533" y="3809837"/>
              <a:ext cx="1922571" cy="2589214"/>
              <a:chOff x="5909004" y="3949281"/>
              <a:chExt cx="1922571" cy="2589214"/>
            </a:xfrm>
          </p:grpSpPr>
          <p:pic>
            <p:nvPicPr>
              <p:cNvPr id="2056" name="Picture 8" descr="07.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942045" y="3949281"/>
                <a:ext cx="1889530" cy="253669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19"/>
              <p:cNvSpPr/>
              <p:nvPr/>
            </p:nvSpPr>
            <p:spPr>
              <a:xfrm>
                <a:off x="5909004" y="6276885"/>
                <a:ext cx="819277" cy="261610"/>
              </a:xfrm>
              <a:prstGeom prst="rect">
                <a:avLst/>
              </a:prstGeom>
            </p:spPr>
            <p:txBody>
              <a:bodyPr wrap="square">
                <a:spAutoFit/>
              </a:bodyPr>
              <a:lstStyle/>
              <a:p>
                <a:pPr fontAlgn="base"/>
                <a:r>
                  <a:rPr lang="en-US" sz="1100" dirty="0">
                    <a:solidFill>
                      <a:schemeClr val="bg1"/>
                    </a:solidFill>
                  </a:rPr>
                  <a:t>Del Parson</a:t>
                </a:r>
              </a:p>
            </p:txBody>
          </p:sp>
        </p:grpSp>
      </p:grpSp>
    </p:spTree>
    <p:extLst>
      <p:ext uri="{BB962C8B-B14F-4D97-AF65-F5344CB8AC3E}">
        <p14:creationId xmlns:p14="http://schemas.microsoft.com/office/powerpoint/2010/main" val="31982079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688"/>
            <a:ext cx="12192000" cy="6855312"/>
          </a:xfrm>
          <a:prstGeom prst="rect">
            <a:avLst/>
          </a:prstGeom>
        </p:spPr>
      </p:pic>
      <p:sp>
        <p:nvSpPr>
          <p:cNvPr id="6" name="TextBox 5"/>
          <p:cNvSpPr txBox="1"/>
          <p:nvPr/>
        </p:nvSpPr>
        <p:spPr>
          <a:xfrm>
            <a:off x="0" y="89150"/>
            <a:ext cx="12192000" cy="707886"/>
          </a:xfrm>
          <a:prstGeom prst="rect">
            <a:avLst/>
          </a:prstGeom>
          <a:noFill/>
        </p:spPr>
        <p:txBody>
          <a:bodyPr wrap="square" rtlCol="0">
            <a:spAutoFit/>
          </a:bodyPr>
          <a:lstStyle/>
          <a:p>
            <a:pPr algn="ctr"/>
            <a:r>
              <a:rPr lang="en-US" sz="4000" dirty="0">
                <a:solidFill>
                  <a:schemeClr val="bg1"/>
                </a:solidFill>
              </a:rPr>
              <a:t>Jeremiah Teaches Judah About Observing the Sabbath</a:t>
            </a:r>
          </a:p>
        </p:txBody>
      </p:sp>
      <p:sp>
        <p:nvSpPr>
          <p:cNvPr id="7" name="TextBox 6"/>
          <p:cNvSpPr txBox="1"/>
          <p:nvPr/>
        </p:nvSpPr>
        <p:spPr>
          <a:xfrm>
            <a:off x="94307" y="6485977"/>
            <a:ext cx="2286000" cy="369332"/>
          </a:xfrm>
          <a:prstGeom prst="rect">
            <a:avLst/>
          </a:prstGeom>
          <a:noFill/>
        </p:spPr>
        <p:txBody>
          <a:bodyPr wrap="square" rtlCol="0">
            <a:spAutoFit/>
          </a:bodyPr>
          <a:lstStyle/>
          <a:p>
            <a:r>
              <a:rPr lang="en-US" dirty="0">
                <a:solidFill>
                  <a:schemeClr val="bg1"/>
                </a:solidFill>
              </a:rPr>
              <a:t>Jeremiah 17:19-27</a:t>
            </a:r>
          </a:p>
        </p:txBody>
      </p:sp>
      <p:sp>
        <p:nvSpPr>
          <p:cNvPr id="12" name="Rectangle 11"/>
          <p:cNvSpPr/>
          <p:nvPr/>
        </p:nvSpPr>
        <p:spPr>
          <a:xfrm>
            <a:off x="460375" y="1373592"/>
            <a:ext cx="4618392" cy="2308324"/>
          </a:xfrm>
          <a:prstGeom prst="rect">
            <a:avLst/>
          </a:prstGeom>
        </p:spPr>
        <p:txBody>
          <a:bodyPr wrap="square">
            <a:spAutoFit/>
          </a:bodyPr>
          <a:lstStyle/>
          <a:p>
            <a:r>
              <a:rPr lang="en-US" sz="2400" dirty="0">
                <a:solidFill>
                  <a:schemeClr val="bg1"/>
                </a:solidFill>
              </a:rPr>
              <a:t>“Living as we do in an age when the spirit of Sabbath observance is so flagrantly violated, it may be well for us to observe the remarkable importance attached by Jeremiah to keeping this day holy. </a:t>
            </a:r>
          </a:p>
        </p:txBody>
      </p:sp>
      <p:sp>
        <p:nvSpPr>
          <p:cNvPr id="3" name="AutoShape 4" descr="data:image/jpeg;base64,/9j/4AAQSkZJRgABAQAAAQABAAD/2wCEAAkGBxQTEhUUExQWFhUXGR4ZGRgYGR8YHRoiHSEdHxsgIRsfHCggHBonICAcIjEhJSkrLi4uGx8zODMsNygtLisBCgoKDg0OGxAQGywkICYsLCwsNCwsLCwsLCw0LDQsLCwsLCwsLCwsLC8sLCwsLCwsLCwsLCwsLCwsLCwsLCwsLP/AABEIALcBFAMBIgACEQEDEQH/xAAbAAACAwEBAQAAAAAAAAAAAAAEBQIDBgEAB//EAD8QAAIBAgQEBQEGBQMDBAMBAAECEQMhAAQSMQVBUWETIjJxgZEGI0JSocEUYrHR8HKC4TOS8RVTotIkY7IH/8QAGAEBAQEBAQAAAAAAAAAAAAAAAQIDAAT/xAApEQACAgICAQMCBwEAAAAAAAAAAQIRITFBURIDImFx8BMygZGhweGx/9oADAMBAAIRAxEAPwDC028UAtHlTUCBcXO3a2AKuRapU8SndWEMWtMj1fP9QeuGDfdsFFKVIMwSzTNrDlPLByMVjUNJO0ggH26HtjL6HjcnHQs4flXVStRAdLAqQdoFtuVrjp3GKKeaWhCb1AQX6dx7wScaNX6j6bYS/aXKkxVWDpHnIHL8J+NvaMCyzoz8nTFOZywDPTWSpGtDuOq/EagfY4qSiPCQSQWdzfsIx1WEUySfKzKesG9h8nBqeZAQJgMSxm9ws9J2+mLNnhFGXeKjVfTyS8wTeR7AfUjEuFVdL1CRKkMCO22w57W7YGCgWG/O/NrkAe0Ysp1NLPeTaD15nnuCR+uOeTg+jmNJCTzEHlOkBTHJY3PfAJy7U1XyEgEqZmLgSCeTftHTHaZFwTpsVk3tJAI67n6DBOZqK6KQ2p1mT6S+kACZ5i3xfBoVg4o002prIJYWEgsJ73i/zfBtKmjZJlkhvFE+WI0hjEjuV+mFGVeXpqRAjUecG7zfYRv83wbDECnYga2OnuZnofSPjA0OnQf9oiWUE3+7B6zpZfrM/EnFGfZjlxc6yskRHqCn5kRYdMGZuolSig5mmEYk7a7T1sU+pxBnWrUrKGtA0EjlIWJ2Fo+QfiUVPs5wev8Aw2SaoxbVmiaSRutNPW3WCZEdrYqyWcqAmmSGQK3lIlWmmSDG8TAtG8Y5m6viU6jDajoSkm0qQwg3iOZI3k47wzKuGplmUuA0wwJhgxUW3USTI5kAbYp1sHoZfx7U0LiQ1RiwFypAtcGYMAtYi8DAOaYmprEtJggubE3hpmxGx6H3wRnF06GbxSkCEAhZ6l4MmT6TjuaopT9QC+X70yXGwhF2ZmQRJsNRImxxCJ8XVlT5oUkZWYGgxDAGWKrI0sBzMkSOh3E49DK65ejT+7aHZwQNQsSWciyzeAQLgXtPeJhWoUqquCNRpsIgraLjaZiBtbEaJ1UxTuNVOCP5qJUGerR1n0/OHgbaO8PzHg02QOfO7DUDYnSNBINwJMnrPbEFzDu9V4A8CkdPlAKkiBIFp1NIP9sLDL+IwEXF9rkMFnv0ONHkcwHyrsKfnrtSpVG6FCfwxzlSb98DpGsQSggWjSQDTripMjYkKPgwY7DAOYhcui3lWAf3YBhHTYYYZ5g2swVVYTswGnQL9heP5LXJwBkMsaxelA1NUpvJ6SwYkDZVA+gvjkjBvNjJ/uKCNaWYRzMsx+ulAD74AzMqqq0Dwg0NFr6oPuPLPfBH2hzoWkGDDUDpUAwVm+o+48sWsTgAKKrIWaz0WVp2BQAGehsMcuzoKhhVzBSghA0tWzAqey0U8vxrdz/tGLeIoxr0yNqNODyBLbC/eT8HFeVYVBSSDFNVX6t5vqNQ/wBoxziDE5iNwrFie51MB3Av9B1wkyef3GdNtVHMSdNgoc3GiUqAn/T5wOthjPcRDVydAmmqhBcze4gbdWP68gNB9nzqoVaNTSWKDUpH5msJmAQuonoB2wIKQ0yJNNSqKmwdiRJci7LFzEDygdccmMHVi7i2WDMVEayAAP8ASF3/AFuYtg7gtM00ZQQzw5W0gFFJEqRuCLbfJMDmbqKlSoSt9RJN5aDpCgmwEC8Xv1xTkuJvqVtPmMnQBFiYULa4K47NDtAlAhMv4mrVUqMCd5mKk+7SRi0OUFKnHnDhY9WgkADVaNW03tJxVm881BUpKBqQAkkeklZgHrJN/wB8L8jpdwskqx3NjLW//oAfOKUbyO1ZTm6bMRpaAAF3ImNyepPXHseoVGCgQZ578rY7irY+TNHxqrUp1SEkTJMCSRIiOgMx1nAopLSpsKxZ6jEM6q0+GJsSTbVyj298aNKjHMsdPkAi+zTpiO1rnGSz5IzNQaw0khyIiCORFreW3YYiDvBgsqhrl80VgMZUzpcbGOvQ9sHZn0N7GeYI529rYSU8xblpcNq7xAn32Pt7YJ4XxRCxQyCDfVt/3bY5olwaeBTnaS06YO6HSyMBYqZsb2PIze2J1jNFQhNhJHOCxJt2MT7TgvQtVWoi0KtROhgjUPmTHSB1wvyNVldRBkAmIvY3Efp84rZtYB4slSO5MdSD/TBmYqGWGwhT1j+20QML8uJ1Da8jtM/sf0wwDKUlgZMTyMeaP0nFMpqmFVSf4cRvGk29o9sJ8qxJAmOcj2ufa1+sYdJUbwXv6QD0uAD9TeMLMgF1EIDDki+6r1+v104mOEzo6YcaaMzsoI1ALAAGmwBEdoPwcDJWKxFrEW5yII+cWZWkFXUAVbzAkNqFhDfG87++I5jLNICqWBUiVEieX7YSbXkH0Y8PUvmYDTtcSR9Jk/qBvinLZvQ4G9wCNpLRO4senxifDaZUPIOmAfMdOq5E7yLHF9PLjUNZupBBMLIEW80SZ2MYHgpyAqtceG0qbPpAP4okgn5Ow5AYZcKSaiO4Oo8rmIUyZFheADzk45XIUnQg1A+YE+I0j0xNtUG3sd8V0sy7VCCSTpaFmBYG8mwAJiewxIN+QZls3UpO1WGBMyjsKasZlZnkp83wOpxfWppo8Z4KaWuZZ3JPX0BR+cWv1iFNLSFBVVLXkbJ2ZiTaLW/FyGJU89NSdbM5Gkm4W0kwNo5dLRE3xNHO2XmoxOh1hDqVrBQJClYmJIO3ud8dytIAjxLlXAblGsBGPKxImf5sWZqiKihlBbmaYN5ELYkiBaYM7nfFj5Rd6jCW8hCmYIuATyMD9DhJk7A+HU6QDqBUYhgrAlR6S17DYHVfDDK1VpowVT6lUeYkEjWJj4Im036YX0M2hzFJYC065W9pJJC+YxyMYtTMEoCyqy62NwQy+SQZWIhiwvO53wTXZS/oszXECpYlaZWAEnzHS2wJLEbkiLbYYcFlDVqMiEQSCqhPKAQ0kXPmjncC2+EmbBNSADBF7DlM8o6EfPfGm4WywqAO3ijwgCPxFWqObW56bdMdLCGUMWZPOZ6oyMQwHmkQBMeaRty+tjgngzCojmfSrG/5St+W0jC2rTZKRIkzVBXqLElT0mbdQQeeGHDsmVoPUiBU8iDcwGUvbmQx0Rvvi2sEvCwX5Cg1El2IRkLAH1KStiI6RJ7Fbb4W0MwdTECFidTfiJ6/AmB0ww4xSAIVpLnWInVJHq7ElrHcSDyxVRoEaEswWCTy1QdZM7gCAPnrg+obyMvs/kdVHMBwQ1SmGv01RfnMNcjr3xFyP4ijSJhNSaYHrZnGpzz25cgo7YLq19OXzTAhfKgJjUSpfed7mwHv1x0ZdsxmMpWUeQUw7naHFgB1mVt2PTEvlhF8sS5ml4tZ9IYtJCiTpJMwADuYM2nbnjuW0JUZCddQjSzg2TT+FTz2gkd72xzP5xxqp5YMa1UkM0XCxdU/Ksbvzk7DfnC8rToU65c+JUp0tUA+RDZVEiNR1EbW3vi6wUnhHM9kfELEsACdzALAQIB2MRAmMBimqu1NVYNTcTqAJg7Hex2N8V8XrOy6T6zpaqAAI1elAAI7kDt0w1yc1GoqwIdKdOakTqH5X/mEgg89jaDjtIpKo2zleg7MXRvI8MsBfxAE773nHsOcnxWkF+9gT6ZXSSosCRaCSCdhj2IbfQeaWKAc/qZGKtpLwZI3HbkBjHFCpCixA2+n16fGNhXRgoXtEG2M/ncsyl6jbkwqzcDmf3xcEzP05HVreQJpk6jB6iDPwSSLdsez2TqU1UwwQm4FyeQ1Rt2H74L4dVVadMetwGAkWFi1/ptinhGp8zSZ6h+8ZQ17nUQoWxEgTPaDijRPPwQ1mk41zHhwSPkSD7/0xynUZKoYGDpZZ26zc8zf3xbxTLy7jdqVUqe41ET2JiSOxwHmgZK2MEgAi1jHvN/074KHTBnqwSQvrgkW3vP63xYaRNPYk6omecbz87d8QoUgzjWhAgGNyQRaJ6n9MMs1VKglNMKT1v6ZIERfl0AHTFHN5pExTKq2ssA4jTYRZR82B/TFPENFNKY02qAkENCiCQQbAlhuRtcYoU6mQTJLDvMxvz5G2GVWhrA8slNQZBBBFyCZmDzt3HKcBFJbBFqvPkKqYEkWuYNydhMD4745XrEUx5rzBN562jn33+uCMxTVaQ1QBfUEGo76tzZOe5OI0GDED/pjWBeLBgwmfcTOOs7ooyiMqOXlVjaxffe+w+l+uKChGx9UMrNzPKf1xdXoMlR0qj8QFiAO8H2vjlRpF5OmDblaSP8ATECOUd5xyZQwy2eDagx0wZD/AJSZKqwALFBvzIA57YrymXelqVzA0z6tYYHmsbg8zheEJ0sAVM+YXWbDY2j9vbB2Tr1CfDYAwbyLLtE8gZmetsDRzVIty1TWkkQAdUmCBP4bzJ2Fh+I9ME0coaa63J0i/UtzMyPiAOuLWzaoQDolAAhMlF3ghbTBO0xNxhe6639evdSZ8u0zcAqZ5fEYmgdv6BOZzdRwFSUI1kqkSQl4m0nSdVieeK+E50OwpkDV6tYEeJHpJiCHm3yfkbO/d0VemA7UyFLkREWmAbx6PNewtfHKVcu9LSfumnSiiBTa+pRESeYJvthpUX4pxwMuJZXzI49VMqRMAPLCI6OCAD7i9xi+uT49WmBCASZ2io5ZZM2EECeUdsMqNHUPDc2IBnrJlWB/w/TCqrUIRgCwqFlUsD+JUP8A8ha/84xPwZp4BaVSTpLEECIgeqxMzcyCRaeffGhWu1HMZWdqMVYBksarAKCOsMLHaLYUZnIq4p1UkHVSNRB0qeUP7WFhzntDHiLeLqrrDOGpr5rADyuvyZ0/7RgezRJiLjFBvErUm/DmGibAKQSBPQcvphnnaeiihDQKSIF6s5bUSeQ/E/sF6jFmcEvVJW4hjaSXEj5Oqw6D2xSHDCmpGpRqLoXnzX1HV+QHSOpFvZvBE6AK7z5mY6lQIC1luAd+1o7x0xXQVpCm3mGqdzGyC8BdyTzEfPc+zMdLEKATbYTuzeyiI7+2JtKp7ofVy1+WSORgYpaJdhmSrU6lLM+o+KiKGMkTrBNlEIANt5992vBK/wB/SIMUk1MVjlpK045evTI3wl4PlylDMKJ8wRlgb6XEqOkyFnfnG2L8tTcI1UgLYIQTf8x8uwIjeb2xLwxl8feAFq+urUSn5aakkmfNUBsstvpvOkQOszjuTqrTp1mUq7NpXQNgQS0SbGPKTG0bm8T/AIPUjwulSQSDYmYCgkXLc9ItbpfAvEH85FNbszxYSDIX23Bueow7OS4K8ul21jXrYELq03O7E+p7zbtvGGnD6bNWXzBUQQQZABiVQCOsDf8ADfAPBFCuzSDoRizm21onkJPuQvxi/wCzpdqwOk+GNbQTdmIBLaebEwL9QML5LtLLGHEOHpVclrlfKCX07dvefmcewNxSh41QncL5LmPTvF7iZvecexJkpNc/x/oLm0fQzs7GAeZvhHnkZGKtIOkGJuAevxBjuBjU1suWXRr06+ZjeYAv/TnhaOAl6zBySRGp5JLHnvJHyTyxUZVsYOK2K+EKSREeVgYJO7HSP0Iwwy7hc3l6YI+7qrqYHdpBJn8oEAexwZmPDoKQigFgEBJuQIDP7cgOeBvs/QXxMvU1SqM2swb6dT9LGCRfeBhvk2Wckc7mAK2ZMSrP5R/qLN/UEfOF+fJNSpFwQKkc4IE/OLcxXGmGnUx8RjPo1klPkLeP5sWZxYWmZ2SCRewJ/ry+cIN5GFPLkU5PqFNmsNoHXsSAPnFPDcsPAlmC31BjsF8piD8meuPUcwFZmLSKukGPwgG/tJHzi6hVGhcy4BVWPh0yTpZ9UID1C6dTdRE+rATFNrH6snWikzIqnXpFRRHmINyBzUT02tjvD6jrmaYq6RTZlUhYjzRMxN7yQT164GrZp1LMWl9WpwRuHB1FjzaZM9TyxElNaMROx3IBEgxEXEC9xA98AKKR7iLA6hop+UGF0C5JAG1r3Y+8YEo6SKoCgRpZR+EgXM8p/wCemGXEaGiq1Nio1a1ImDctpK9li07gHriNLKaCAulxMkg7RyK7gbiL35468HPCaCspS/isu1M3r09QjnCMAFM213gHoe2AHy5sQ1tZVQBvpgGTIgXubm+2LclWDs5BAaGIgTp8wJJ+pPYgYukV016IrCQRP/UU/iUiYeJkEX5c8F0LVFeUyCFgZDKE2m0bmTvMQR/UYpzjvAkXEyNttrdSNN7m3tgjhmWphncE2pkspiFLQACwtHpB7jAOZpOpBuqC87iSTNxI3nnzwrYtIsp0hGt/MynVp2BtAHv07nCvP1i2kWVQsKFEASx5e3Ob274ZrOioCJFmiJgr5iLdp+JxzP5bQgIKMpp6tUG7SetgYtAnblGKKUTiVvulzCl9IqKlbTuLEA9IaAY6g4JqcOIIrUani03YMrM0lagOoap3PK9zPthf9n8yYdCZpVAEqKT6FOolr2AUgGf3w3yHEMtlHdNJOq1RFl1YAT+MKCLyrC1+YOB4OUXwHs8ouryAh6ZPJTJKXsQBBHaO+K+JU5ZahYqNZDqPTq3JJkaZ0jkZ+MHZikTRLow0swZWO/mAKqw66jIPY8jZfSrKwqK0hHQgcypE+GY7ECR0xk3yQsOuyPC8wzs8gKXohFvYFXGnfl6h0IxLMkTXXYM5ZRF5QKAIO1zqHtIwNwitJVCsgR5QJ1AsdQ99LGO+GA4e7opqsq1NJuSAVAZkBgAktpCmf5ow1kryrZzi+rU6qp1iHImQWaWUTzsZ9l74rzdZZFJbui+epy1FQYE7ALBn36YM4nXQVomo7MVssKt0QyWMmNBmw5xbFGeZpBy6p94SDpHn1i7AsZIWBqkD0jtgS4M/hC1OFvVHiMAlKLNUOmYsAAYmQBfuTF7FVRSZzqLVTEqqgogjyiWjUxkwABvMY8cslarRmp4kEl6puzBSDIuYmDpEzDCYNsWVs74YquiqXgEhTOmxFOmvMgAyWG8ttiymWPlzRp1mNgTSiktmADgXJNi0x/c4szglFpuv4S7gdXuF+EFMf7jhfwXKioXRpAqlCwaBCoAahPaFnlgivmwTVqsdIJ8QsBqAuoSRaYAFucDEvZm1mixc6tTN6T/06QUKQPSQAsxs0xJ7AQcLqnC4SrVBiIpByYEv56hURJeJjoD7YacA4Mazt4AOnRckczpuSTyUtgLi2cp1C4pEqgCquo2lSod+cs0TIgbdLqeTTbBHMUa7IAdTpTUAXAUF29wYU9sW/Z4MlOrUqHzadCDmOZg+8fQ469FVy9DXshaoY3ZmMgxuRpt9fbE2zn3CM4gswOkyBBMC3IQAI6Sd8L0RJ3hdi7M8TanoVAhGmTMbkmfjHMW5GqSshtMkkxABM3InHcNhcVhnM8NehnsqklhyFrfthq2bU0fVNWQNrleRJ68vgYW8VQpTdLKAEBJ6Nz+mPcVy58LLZcatRQ1WUCT5z93Pson/AHY5KzlG6FfGzLIQwMdIaOu3Pti/7MVQmqow1FZZV2DGNK+8apjtjh+z9UAnQzW9Mqu1xz/84t4ajacw9QH7qlCgrpGpzo/QM36YptUbwrSYFlKUlqjd57kTEb9vYTiGaqAqgB9JIv8A197+1zip6wUkrBAttIbrI5n9bdsX5tV/h6bKApZiNIkxYEmd9yLciIwi8k6VAsUCw2sEi9lN5LHkALk9AcG8SYOKWjV4aKUVQNwTPiRsNRE/ScVZKm+kNp9cgLeG1C94sGjqN7c4HfMMXE7fiEwTJ5fhkQO1sHIIYZEsztpBYOLnTZSFgXnaQB8nBbZSmzJo8zgEaBBFxJBYjYENBAtYcsJ1qlWAAkq2sHssNPWYHL9cTp5yKpdTpkmAscwJufjBQNcjHj1b/wDIrEBQAwsBBOsKTLXjflG2K6aCmrCYYQzNfmwCi3vP/g4uolWfXUgqEWo5IvqHkVY2mVCzbCvNZwlnZTLMwYdCJ2AiTG89B3wJYSCk3oa5apFJnddZZtCqRJggklWF4gc5ja+2K62TQqQjik8SBVAEt0FYQs7dNh8B5XPtpBZiSDA5QoBUAGN7kfJ578yNNlkhSWIGm0wYIJ80SINl2m/LDRp49B5zDCVqALUeJDAguFuCYPUm4sYBGOLQCAhWOXb0qHcAPPRtmUjmQR+uB8plqgUoDqQj0vDKPg7D2jBlKm6jQWlPykB172af1k98T41ojwlwdpK1Ko2pLtINoDBgL7RIveIIYjlgTilRTrpCRDRp9UAEC2xuL7WuL83Ao+Tw5YoSDpJ8o6QDdfYEbYrrZBDcr5vcmY25wThT7NVBiOllxSVUIjXepNyBr0oTyA1X2jbti7JZ0wKOYpCsJ0kemookgNTb8LBrQZUiARGzCpw1WRlJYhgAdRmI0xB3ER33OAhkXSuahhtURfbqYO+3XmcOwcWh/kMuJNJT41MLTZDMBjSdlk/lYWBHUc8JKlQiqCQIJuORE2O3ZgR2GCsjWalQZfDbVLRpEwrw0W3AZY6+Y4XrWLU0VlYMAA0qdj8bAgfr1xFPJlOOqQyr5ys7GHGhIIRVCqQ/lRhHcjnsD0x3hFAlM1TUFnFJQATBtVpM5mOkWPIHvgHIZlir01BOgqYG7IDt8eYgd8MuClGreEh81dKq1DOrVqpuVAH5QUG41EmemB4RyWVgsyVSKhEzcByREEUwU76YC2G5AwKDMKqaUKwzO3mcX8rAbSZYgD0iLy0xTUa1b1ADSoXuyLPsfNimkQC0sSQxcgQQSwhVt+VZBHYxhD8rYRnK9NZ0uQWAUAIS2kW2EBS256SAMLDmtJC0wSymSZliQL3sFA2ntbBNOnoYVHGozrKKdTC9gYsCJFuRN4jCirkGVm11NVJzLPtIFzq/K+wK8v1wxSZyjyzTZbNCnk8xXcAOzJRCKfUzAlwCLWW7EfmjF1DJl6LPTUGo9WnQpg3vKu5A5wDT7XGBuOUR/B0KS2GrWwH84Jiw5LoHycan7LUFFIV3vTo03e3/ALtV2WBz1CklED+ZlxCrZyXutBPGQMhlTlkZS5UPXcmJuqqvbUzTHNUfYHHzXI0WQMahgPfVEmIuexgfGNT9p6tRpUyaxqKxErqcIPwyYPmJuB+GIxmSjMWNQEbLpIjf+u39cUtHOXQw4y9QiktJILCdrLqmDPUiw/4xDPUFgJAbw9KAGSXMNcabk+QmP5r4szmYmqWuVSJ6EqLR/lyexwG9fTAHpJgyJJOxpnqJF437YUiIqv8Av7nqlZUhXrqpAsEJ0x2IYAiZvz6nHsPeHcOokMahTXqMmpEtESfaZAi1sew2V50K61eg+hJJAXRVDWsh8pk8okT2wZVz4NWpVgCQPNzCgWAPJQBjOZMjxKkTJptdojaR+v8ATDCvI1gCSaIEDaQOXeD+mOpEyWkcX7UqGIIcztZQcXZviQq5WoQCJqKkzNlHiH+mEJyDEnUBTESdQGrlyEtGGWUrU1yyEanSnVYM/oBLAQAJJHWT3xziuDVenGOUZ4ALfcDf+84ehQ1BdCzBLjk9gLDlEjvY2xXxLOmfLl0pAH/qKCzGL2c2Ej+uJpmWFJawmRXZBNxp0Boi8kEzO98WL7R3h2qo5VmJGgnT8eWALC07Yq4nTJ0qJMICYtqG6xeTzJwbQpBHpZhOTDUvMHn/AHxLimVCqXYqoKrpVfUCBJhdlpi31sMTyTGVsAyWW1p/NSt0Gh7KfYGR7EDlj3jhKWoqNZJ0joCAPqLxyHwIGynESlS4BFTyOs+pT1beef8A5xTmcq3iadWoRY9t9twd1jtiqNBrXqnwlQmSxLNAJgeYqL8j5m9zgXh/Dmdy8kAbGImLCPpgvI0PxG4tbvsPp9cPqL6lkbfXA3QxRRleGqoFhO2wPt2t+s4IFG3t0tginTJP74JSisAGx/riGy6F3gkCdrQf8/bHbf8AODwvLv8A574regDuLjBYgqkcvj4/znjrHnHv/nXHDQAMDnt0P9sdCn/j/nAUmVq+IU9U+WPnY9uonqMWVB2+MRFPVBm09/2vhQs8tYU4aqtTTbxNKsrLPMaxoYD+W+1hhrk+HCvbL1g7xq0HymOQknTI9+eFtPMI4CGmxuApZ2aCbEkBpEXMr6jvywLxmskhErE1UazAKpk/zKFKkAXAmSASZjGjoxTdjCvlqlNoZSrDqLj5+ThVlqPh5mhVUwFbsI3E/qJ9sav7N/amnmAuWz48xAVMzsZ5Cp/9u943wN9rPs8+XMMLG4YbH2xHwymzJJxI6K7NYsy3mfSok95j9cS3RSCSCrsIEm4IB/rHYHCTiMg6BtJt7/4MH0MyVqnUYVKZC9BICj+je9+uKcTzyW7CMpSZm0U01sBDXtBH3hJIgiOu8YqmKi0KYDl9IIgkEbKZJk2iG+k4qz+taAFEPpqMVYgXbpqi97+UcsN+BZRzmaNVwQKCHVIvFMEr+30xLwrKUcWyfHyWqUyhJFSu6CLeSkKa6Ym4mTPOfbGo4qPAp0ciAYRfHrkc6h9KT1B0/GjvgX7AZFavg1jJpUS9QavxOWCpPuwDR/LiDVSweo5l6zki/JNOo32mo4EdF7YyeMAl2Zfjn31UKZBpiAZkeaTc/m8wMdjOLmzjP5XUsqwEJs3lHqLfimSbyOWBs5QZSJgLU+8B92Yb8iQCOwK98a+p9m0ogGo2mm1UhQbvVckgKo2CLdi3K2841boPFtGeymUqVUdqZskCTCIukSfM1tUAncknYdLfs3kkqE1awKZZJ1X8z1SBpVeZqRqYsLKCSYtinjC1Avh0ah+7ZitMnSJ3lR6STYwb7xzw7fIGulEgGjRTSkKAoIeHbTI8tR7lrWtyAxyZKxlff+CfiubdqrEooFtOlJXSBA0x+HkOcC95x7FWf4zVqOfDdsvTTyJSplgEUbTcEvzJNyScexVMpLr+impTWQWkVWJDQLMNpPJSLx7nBPiBaxUwsgXO20D3nqMeqHUFP/7AP12wZm4cEVFLKkwVgOkXlfzCd05iYjAYqSk8mIGYNx0ME99jB3AthvwvKaqeapwS6UvFXT6JQgkwdyaeqPY4o49lFQhhGh76rxPSOsnbF/2TzGjN0C7EKSEPlILK4ZJP/dz7dcW9HpTBFqBqABEFSYgkTG/1HLtyx7OVF/hKAJIDPUqW5XCx7kCx/wDOKa6qK1SmYQaioAEBCpgEX6i/WTiOerx4SmDFJe8Fpbba8jCFUT4TUKVILQYECbNEED3vb5wbxamxWVkho0mdvUNO+x1C2M/TN4P159saPIZV9JqVSyrpmOZUmT7A/X2wPs7x91izIZBnI8omTc7AC841WR4etIQo835juf7DA+UJMeUgNcAdOWHuWy5Lw/M7d+WJcjRIF8ILyBJM7R/gxfQy7MbKThpRphAwgX3tf69McoVo5kdgcRZQOtBknniNViDzwXXM88RNMEeqI7TgGwGq/PE2/MMWVKPMSfbHCBFpxxxSo+mKSDf9cWPVG0HEPE7744SuqN74pQkTBIP0xaq6yFXcmBfriD0tMXkNqEjbyEAn6zjmyoonRrOG1BmgCAgGqTzmbbRFxz7HC7h3APHzlcNKqF8RCO9re23+04OVZtiFCqaVenWtYFCo/EpuYHIjkBM3nrik3REo8i7inAMxRcmmfFXtv8rt7RjR5H7UrUH8K5drRBEhTYAoxMwDyIHONowxznGaCaWZ0GoSJIE+2MvxTN+I6tll8IWZwdJV2DAzY7RcxuLnBb5LgrtJWZzioIqkAxe/+fTBFPLK6UnEl6lRUInmvlI7Alge3xjnF5aprOmCd1BAPKb7CL4ZcL4cx8NT6Qq5gGNySQLb6iskdguNLwYNU6OhKlapCj7ugChFMECQbkbCPwiTtc7mS+F1Hf8AiGOkhaehVkGS7KAJ3IgmThrlPswrqWGXrNGymoIPOdMBRO/zhtwDhgcGmEegWdUMkGBOpyIEQAIOM5PAJ2co0Xy+Uo0UJZqq18x7wvhUFtyBdG92Bwp435K7KvopIKYPUoSWP/eGbvONPSz4q1xVEL6vCB6sypSnsNKP/twhzvCvELGiJ8RmVAeciKY6gaQCeXmOISyHqZi/kVcDyiV6fhVncrS8OurDZZE1KZPSNom9sPuJ5gV6wzHmYU5SjTEQCwhbTuoFVyfbA/EsstKnT8IllUQtVdm8MANUvv6WA6ADfFnH8i6UQ9FBTpii9Yi5eTpDDV180dSDFubyVeHRlaStXzGkiSSAJFnk6RboWvPYnDziPFQtA6V1ojKrBWOohSV1gkQys49MRpZQcJOEZFqVF3/GyslJmMRI89Yk8lBCL3ZumCsvmiDQp0lVhpNNmEiIAEKOd/MT7YeccGen9/oRbMKpOqkKjG5NRmSoJAs4VY1D+2OYU56itN9IJn8UkzPeJvEX549jSjKkFcEBYODcKwIPWP3tg3N5+mFYg6jLKVW5m/4d4sPriVTKJRXXTkAm4nrYRhRUYUlJUQahJJIj9cQpXkypN2S+ztUu7U3AIZT5WtDBfL82j2wJxA6QK9NUenqgysNSa3laPS1rMLGMBZniTpVV1/DpPcwZ/rOG/EKvh13q0oKVhFSmbq4YAwR0NiDyInGp6It3nkA+1WUHivVpnUrPBIM3dQ/LsSPdThRXV6jEkQTA6bAAfoBjUVMutBZCsaNaIJ3BBsLCJExPMGcLs3lAHeIAnyxeO19+k88KZpZZwXhi6kdpJY2EWkTNvph3xfMk+GnpvfmT8dJ/bC/hzqsEyIMdpP8ATB7ZgOwJCsB6ZE+++BigwZi5nfSoFo3MC2HVKvMYTZbPo1Sn41FXCwvrZBAJIG5AHwIvjV5Z8i4hi+WYcydSGbjzea3cEYzargvYvqJqFjt2wKKoJIIg/wCfrjQVeGMAGQrUQ7MjBwf7YW5ugymRbqCP3wbOA2IETti0sNJi36nEHc7EwcVvW0i8fGOGrLEkg4hIIjBPD6AGX8eqSBUJ8NRbyj8XcG8dh3xPheW1ZLM5hlE6ylIHoqgmD1LMR204HIpRE9Qj+HrVxcI3hoPzNEn4Ege5PTDTj/DxSTL0Vux0h367GoZ5Wn6YsoZVU4XRsKpWp40AwGbVqYdwD5f9uOfarMVBSVYBqVSJCmYZo8s/MThoE7ar5KOMVVrtlhSWEeqEW0eVTDR2sfocAViKdUUmOpUcn4qsR+/6YYvlDSrZSnq8tClc/mYAgiP5mafrhJn6rBc1W5U6iaeZJWSbdPTgopM5RaR7Eg/BjEM4QBPO+9+8dvb2wRlaV6o/LVcexhW/c/XHM9TlTI2BjlyOFbFsx+dy5aoCJkXci0SesQBMifrth5wTKVAGLABVJJKkHSeU3/TC/ULkIDUBKh2nSOm9ibmwHK+DMioVNHjBjNk0voUttN/MD88sXLKoyjJxdoeZTgiZhVE1izySjBdLmTLATqsPxmNsMv4ijTqkD0LpX07BFhVUc/Kovtv74lk3FFUU1aa1J1OKhIepEnSPwhRPlUdicUcTpCrqFEMVBmWXzpYFgFFqidSD5TEgCcZKXZTjbss4wzljogL67CBcAyzc15STHLfFtDjajyq2tqlMp5R6RJ1QBFtMiPbrhGuYNVaUFguoIUMHy7jVa7C4I2Gr5wzZPDqA0giKuppsJjYAHqPpjpdGbdOkeOeqLViNCldKk76QCGnkDJg79cGav4Wk4ctUzFQklib0qZCrpAmzMB/tBte2K6WYUA1mg6RppKfzficj8UELAMCR74W8XTXUpMz63qMW0hWIOiNVxbUNxNhf3wchJYoZ8Fya1stVp1akq1RY8O2gFwCFYi481wPzHrOCePuwD0lqRTqVfLoPpWkPOxPX0qQbGO+BclUDmuKemn4S+VQQ8kMj7AWloG/LEaWVNRqlGmwPhUA+t7lmDanMbXbV9V5AYLtlcUZqtUNfUSoWnIUITHlvokAFi9iTbcttg/8AhRRFUqRqWklKejPdhtYQGmN/LyGCOK5Q1WWsCVo1QC6sNKo6QKiX/CRBA3IOD+Kqn8PRVSgqVdVc6jCksAieYWgQTuRcdZxdkOLzRRw/J1a6B6TIY8rkrfUAAd73Gk/OPYzuXoZnLTTLlWJ1MGEXIFxIMr0IMHlj2IccjXp8kszmS1Ngp80A9Znb+mL6fC1NF2Z91a5khJ2IAE7wSOeM5wao0knfUDtYgWP7YapxJqbqGbSHTmJSSSL89ovyxo4tYRgo1KjPHJEMyFkfT0b1f6WIie040zcP05TL15JDxRMgAAS2gmb8o/XAvE8gCIUDUh8yA+mTv0IvOHWWyz1aWcyhX0ZdKlCLgtRguP8AUQTbti3LBqvcyWXpDwapqOSVeGBGqCsQwPabfTGb4zQda5VQDqhl03kNcm9omcX5auwyxWSdRUteQYMj9v0wRxDM66JktqpEGFbTKPaRt6Xt21DDyNYsSV+IMkp4asu8kG3S4I/XfDOhxllF1AKwDYNAN/gdcIq+ZZSSNambSxPvMk4Z8NSqyNqRn1avwwTaR51vJNrzhZ2Q+pxmSzGmYpgFgYUwx3UDffnh3w3jOVqgKPK/T0N7Xs364zmVpq2oAkD0NTfcaokAjkSPgjviPFKICKIAgjtH/OD4Jc80bSllVJmk8E/iBNI/JWVb6DBQ4hWpCKo8Wnz8QSR7VELW91x8zXilSkAabMoa+k3XvAMx/nXDnIfbRnASpTJbqvP3BwSTNEa3O1qLJ4gDINwSRB9tiR7gYqpcDatRL1SUpkjSCCrOvM9lO3InccsNPs3lcs0VaoNWpOpRVJ0p0ASymOrAn2xb9seJ1aiHQVB6kwva/wDbGLTpuzZNeSikC0kfiGZ8MECnSQtUIsANkUdJIj2U4u+0lcLlKeXpsFYAKATBLMd/csf1wdwZEy+THgowDnU9VxpNUx6omQnJR0E85Kr7I5dMxnamZfzJlx5ZuPEaQO0gXjuD0xVVgLv3cLRd9saoy2WSimyIqgczH7k3wB9ocu9GllwGipTFPWxvDW1tHO5Nuwx37R1kfMZc1D5PGXV8GQPkwPnEf/8ARqpCuYsDz2+mH6glpL6ldYeLxCgBJRQatxEqq2t0JK4ScSY+FnzyV6YXpJ1yfb0/TGr4hQP8bQay0wh1MLSABCdgTB+MZTimXLNnUUGDQ8RQNvI0Tfs2+FHJ3/A1ylGKmaU/++f6CMB8YzOkE9B7/GGeao6GquSCKjK6xzGgSfab4zycUV20KhqOd+QUdzzPtzti0qjZndyEhrzZ5PLfYH25mYAG+H3A8pUzNRgqlUEEwJJMgwOf12GLOG/ZvVVNQhhTgnSoDsTEEDUQiT1MkXthjxHM1qS+EqDLZe8lyG1TuWbcm8AWURttiHJPCLrsnm80i6KToKlyII1KJIJl48++ymLm5xXnnqVK1MKYCwwJjyjmKaiAsC0i1yOeBGzpIDINS0idLMNIJIi45DeARyBxJ69V6ZFzWqwTpEaEuwBcxFgG0jlE74KQollivjjawgAXliylha5Nvjni6tkdca2CzEFjpgxa24Jtbe+OfZfJsKhcwsQFA80fimbeaFNu+LlzKaW8IEtqOqo4Es8C5AH4p35dMS9kyoVK3mKnU+qY1+QQDYaSZYfphtlm0JUd2tTo1DoTYM40BW7w02x2jSVqyklZ0ATHX25W6Yofh70RVLgL4jqTeQ0EaSG5gkLfse+OZnTsN+zSBDmHEKwQ6QPMJClzP82kAwdrYE4jUdRW/h2Uq4KuTsy7EE7LaDPvgzIK0U7xqaqSW5llKze5BksO30xn61LwYRnZ2UEBBYMJ59xeJg/TDFFvGUNODsCn8KSSXXTSqXMVRBEBvwfgEiTKnpg7iTeNACAxTutmZRpinK3IBA3AFy07CEGVzJRV8NWgEgD06OhGo+3Xlhx4gWmtUOBXJHmCjyKDJjWdIebdgD1kTJZFS+APL/aPM0FFMOSBsDS8TSPy6iOXTHsNHzJbzVHoMTcFqEGD2ANsew2uguXaMFlsmZqVWaAB5R+Y2Aj+XYTjnGXBZbhbAgn5kEAGZB/ycR4jV1owFvDI0jqo/wCfN9cTzOS8a2zgiPafN/fG3KZ58YbKcg6sVBJESiN0kekmbgcp641X2Zbwc5SeFGmoBWH50YaSyk8oMn25xjNVMpGoFglFVgbamIMyoMXLCJwflON0dK0q3iyDCuxVmUHc8iFkDnglktZVk8zlxlsxmMu5AC1TTBiYkkoRG1o7XwNRrgEXLJJVrfhax9iLGP7TjS8ZyVPMOlc6DrprLW1l08luhOkNfr3xkFqFSBEnme4s3x0wRdotStuKF5Jp19L3CtfmGG4I9wAcSo5hhp80TqaASLm0EchG2D8/liSGWSQDFh5gQT8MOnQ/GF+Y4eaYElW1agpHVdIiOW8jqDyxYWW8OzOk6pM3VusGLnuOv8uC84dVnMLsH5A/zAc9rdDiuhkTTVvGUhwzAJsWizav5VN+e1t8dpVAKbMF1NUcJpgnVpnVK9NoP9scCpuwDieXYEAgCAAIG46g7N74f/YbhqsxeVJEwD2j47/BxylTpqop1RoXTqCSWYHfyzYAqbqTN9pxzI1fCqzSVgpbyhgTA6k85E4mWVRpGrRt9B1RBk7AXJ9hirKmkHQZpGbTdFYhladi1MTfsfLzwCM+SoIbQbsCROoiRB2kG9u+NJ9jMqukNVINZwGbrMCI7QDjz/lVnomvnATxniC1kIYssiJIt2wDwbPUKNIZaiJLNJjzM7sLknqQB7ADpjbZvggqIQRpBHMTjF5+lT4dNXwzYQNIBjVYkC0Mep67i+KjNsy8Y0Ks9kWfOZfUr6Eqa2ttpGoSdrtAwd9sqfjKVVSzGIHUyI+O/Lng7gD1s1FRtVNGuqn1kdTyX2HTfGh/9EQberrzH74l+o1grxWzLcZJKaSQXA8+m6gnvzPQAd7YEyGXXwctWrmHSj4bqY+8B9Or4gkbz84q+2fB6gRmpO6sknTMBgOn9Ytgv7GcIZqFN67a2Kg35Tf698Lkqs6uBDxypUzNQU6Hk6uw0gDa07noB/bF32d+zPgN4ZKsTdmBN42Echjc1eBBwwiO42/5xl6VFMvWDDy+J5Tc+q4FupNp9sc/UbVAopM1WRygItykW7b4U8byfiKygAz+a/6Yd8IzyClJeAQDtNtzP8xnryxkuP8AG3qavAUKvNj6Z9+nYXOM4JtlMymVZUd6dVWqKjTqeysD6Ry1XAj2O8QWuRR6xJ1MoO52UACWjqxmL2seQOA8/mmdNFMl6hgMwAtJvbla8fJ3wy4FlzpdWKqiATB1TJuDeLkBj0AjnGPQ+yCPD80ipUk6SimQT6dZAjVzcDc9Sce4LTVVqLTJqGJ1xGkgLy5mJ+nviw5KmRIKjxHFR9YuFVTNjZjrYnl+HBWRzcArRABqTBmSXMm5tA2sIF+eBrBzFGW4eDWBqOVPlQBfzVCIA/0gCTHM8zhiiFEKmQGdhIYsykBYAmw62tfrjtHLmVamGOjzAwYY22MiCNIPmm2IZ4szIUQlRLHfykgc+s9cNZCSGOUzA1qGGq4VWBBgEGAe0qxuJBPLGZ4r95mHgE+F6QNmXfUo5iOUjY88Qz/EVof9IxrqASPNoYC1yQSPN9COmKMo5RAmqGYSrKfSARAHMjWur3juMNEsEZqS1DCoKim2tiALC4Ut1uI5X5Ya8JFUOpep5SDABhSSJFrAnbqe/Supl6SVXYU1aoq6iOQ2LaLQSOoHIgSIwTQyzV6ihz5l9AS6RuJAuOVxPKRaBMjRB1DirsDqqlSDENRSr/8AIkGO2PYp/wDRKwJ+6S5JvWC/pOPYz8UTk+cZDMW9rn2/z9MabJqGZgIDHzapjykDGUUKunSSxuGERH/2t/TDbK8TNIkpe3lnpsR9AD8Y9TPNNdDatOnVr86qQtgfaxso6nA2UywAUlYVSSQfxTzM7KOmK/HTRqJJIAcj5MGOSi1ut8VU+ILVK0zs1o+sE9sDM/czZZeimZy1QHUDQqLUVgSDpI0mIvAbSfnGLrcW1M4qABw0gwQN+nI/3xp/s3lSn/VbUvQHe9vpG2CONUsqzinXASR5ajeUP0huXyRiIumzb08Gcq5UikSWALbAXC81OrlczIxdVyY8NgD56h8wHlk21bbAkCY6DBma4OtEFaVUOnIEgkb8x6l+OuFmRIDgEX9Nzyn9v1E9MXdnTvgn9q2g0qsBy6DU+om6EKygcuRn+bC+pxMrq8Iquo3IsY6AnbmMOeIZbXSqUgPvKZaspAkNAHiBehKhWI56T3xT9neEK6a6hIYEhQPgk35X27YE0lkLSjkSLQYzpUgNB5kHqZO55T1B6Y1WTVVpU6RubsY80Ec4PsO0jvhdxig1MlWloIvBEz6Y5ne4FvKT79pPNHSToS2rudhAjne3L3OB5NIvkuz1USRqkyLFS/LcKd4newuMOM7mRTIKltJCE/gNwDynTf4M7dVuUzFOlopECPyvdiZOw3pkb6dxbY4I4hl6ZYMXNI6RqDKXBgWBcHUpFzJB3tiWjWzTcM49mkpuPvKiMBIqNqYAbWN9h15QcVcY4uuYCq91LqWDbkC8dhI+k4zGWytdVT7sVkEq7KygrBkMJN3Fjty2viXEkK+YqWRmJqCA73mdPmsvQTaTvGBqwSSyfTPs9xWm8dpEggwR7dun74fZritClSPKB1E3Me+/LHyDh+YokBqT1YBHkVQvwWbUBPbHTn1JICEsDu7ltPI+kAKe/OMR+GNmozmfVxq5FY536W3M9sS4JxtKdJEchXUKjrIJQgQRbnvbscZBc6zpqinTpkMNVNRrkmASbkDnJMe+LaudzCqCjBIsGRFWNvygX+tvfD+Gng7yNbxL7QNUdocqqgRYwLdOZmI/ryxk+I5jxCfukENJL1I256BOkg7CDvvi5lqVcsBVqaqtTUyAtqJSnbykwSSSTF7Ly5qsnw4LRNVqmlSLLEGra8X8oAETG4PPbkkUF1/tG6rSTRTYCwDICB8GdXvaT7YnU4mfDEhWUcjSpKt/ZO23t74Vs6sRp+8vdUOiOiC8mxmbRI3wdkKjgM7NSRFWGcIDpvAQCTLcgsj2POvFJaCz2S4sxI+7pqJBhgQwEgSNJEjYfEDfEuJ5xC6E66S3KeGRqIO+pD5dLXIAMwBgwosBtLqW2UhA1TudP4b9bkQBzwmr5DxJZHdFaWYVQrC0DVFotA+IwrsLDMrVqlQAyOIkKZpVDNxuGBjsSOeOUeMU0ZfPqCkgxYLMTImNQ7b9rDAtPhq89A0+WdWrTGwJiF+hjFigPpVm/iCwtpUIaS2v4jMSw9xJI5Ycgep8fpIVmS4EG95J1XBtpEnvjmbzjVnlURFjyqCbH8tjK7bnng7MU/BJKhdK2KiwNrAGd+Zme2A6S1TBqVWZfyIPDW4MgxcwL9f647eTuaLfCIT70BQYgONMkHbSxJgczykAXwH4qmppHmg3CqaSgmLTEuP9owXTyky7QgiFXsBFgPcgAD9ziylllWmbnVqIC2AAAENrvJJm18cJdlaqCqFC0xpE3FwpdVZi5JPpYnlzwFm8zUosyU25kwJBN7+YEG4g73nFmSyrrUk/jpwWmbFSAN73g4Nz+RL5UVFUNUpxTqrtII8r8rRzMEX7DE8hVMU0aRIlVRZ9WoFiTzJM/wBemPYKbhTWDV6SEDZagUfQKwnlM8sexX6nWjF1VFKFIHm9a/lI6HrttbEEAGki8nymIvte+PY9jXg84TwzJ1DUsoNwjAkXDkqP3+gxVlaYStCHZtJU8/nHsewdlUN8rnhTU6xAs0CTEj/g4vWstdUp1V0hmfSykyCNheQAwNzG/LHsexLCGyrMUlyyoV1sGYssELtYiORmbjfFB4srglqCwYhlYqUi9pmR2t749j2COVbNPFKQ8yvG9Xh1CW006q1DFpAGlhB99umLMw4p16lFTA9SCPwtBXtbaDyGPY9gr3GdWmZzOLUZyXNyDpkzAXc/O3t7YZcDzaB1LDV4updfMGAwKrMb3k36Rj2PYs0QHksqTV8Mi5knppHOZ1dLbz1w/rVVdF0XQDnOpTHqknzGBz745j2IkcnkzYzXhkDk2/PVtcgyNxtzjF2XpBxqHkg+ZV/LNyCTvM2xzHsUy1svWqRUgCJNxNiRAn3MgzivPZsrKqSdepgGMwJvPI8h9euPY9jlsXohwloAqMdT1NVjPpFokGxJHsAD1w8o5dcwniEEFCJlpDSjFSFFg1jeBzx3HsS9nLQJwuu7MhLMFRZ0gBfTJB1CWUXNl/rj1bOiujZqm7aqP/UWdPkJIDqQIHXTuCAQcex7HNcj8EclVWqSTuik81LaQ1iV2BjvvsMMRnACAUllQ6KTXRQ2xJHqJt072xzHsNZoiyjPcXDIrb1HbVFwRHlidiARGm4jpyrr8QaArCZ85I5LuvO95ke3vj2PY45AmWruCzgAhnJMEiDtcE3AJ2FueGXCcoWqUUOkj0iBpDXG9yRciI749j2CTFHK1Y6nBh1G++kgxEA35ixnbFQrtoUNBiBFxEH357W/THsewWLRFszpTTa/Pn1H079cEUc8wLFAA267z7kzz7dcex7CxD8pxNifO8yFUiD5TqU+xPL5wLkUgVVI8pLhgTIeDrE8x5kNscx7EkoGp5gxZjHIbR/hk/OOY9j2KLP/2Q=="/>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 name="Rectangle 7"/>
          <p:cNvSpPr/>
          <p:nvPr/>
        </p:nvSpPr>
        <p:spPr>
          <a:xfrm>
            <a:off x="5595257" y="4254865"/>
            <a:ext cx="6096000" cy="1938992"/>
          </a:xfrm>
          <a:prstGeom prst="rect">
            <a:avLst/>
          </a:prstGeom>
        </p:spPr>
        <p:txBody>
          <a:bodyPr>
            <a:spAutoFit/>
          </a:bodyPr>
          <a:lstStyle/>
          <a:p>
            <a:r>
              <a:rPr lang="en-US" sz="2400" dirty="0">
                <a:solidFill>
                  <a:schemeClr val="bg1"/>
                </a:solidFill>
              </a:rPr>
              <a:t>“Not only did the prophet command the people to hallow the day and not do any work therein, but he went so far as to promise that the city of Jerusalem would remain or be inhabited forever: …” (1)</a:t>
            </a:r>
          </a:p>
        </p:txBody>
      </p:sp>
      <p:pic>
        <p:nvPicPr>
          <p:cNvPr id="4098" name="Picture 2" descr="https://www.lds.org/bc/content/ldsorg/church/news/2015/07/20/580-1340659-sacrament.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2657" y="3829067"/>
            <a:ext cx="4849943" cy="2500230"/>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https://www.lds.org/scriptures/bc/scriptures/nt/matt/26/images/054-054-TheLastSupper-full.jpg?download=true"/>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878287" y="995587"/>
            <a:ext cx="4510540" cy="28600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110240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09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4100"/>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8"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688"/>
            <a:ext cx="12192000" cy="6855312"/>
          </a:xfrm>
          <a:prstGeom prst="rect">
            <a:avLst/>
          </a:prstGeom>
        </p:spPr>
      </p:pic>
      <p:sp>
        <p:nvSpPr>
          <p:cNvPr id="6" name="TextBox 5"/>
          <p:cNvSpPr txBox="1"/>
          <p:nvPr/>
        </p:nvSpPr>
        <p:spPr>
          <a:xfrm>
            <a:off x="0" y="89150"/>
            <a:ext cx="12192000" cy="707886"/>
          </a:xfrm>
          <a:prstGeom prst="rect">
            <a:avLst/>
          </a:prstGeom>
          <a:noFill/>
        </p:spPr>
        <p:txBody>
          <a:bodyPr wrap="square" rtlCol="0">
            <a:spAutoFit/>
          </a:bodyPr>
          <a:lstStyle/>
          <a:p>
            <a:pPr algn="ctr"/>
            <a:r>
              <a:rPr lang="en-US" sz="4000" dirty="0">
                <a:solidFill>
                  <a:schemeClr val="bg1"/>
                </a:solidFill>
              </a:rPr>
              <a:t>Jeremiah Teaches Judah About Observing the Sabbath</a:t>
            </a:r>
          </a:p>
        </p:txBody>
      </p:sp>
      <p:sp>
        <p:nvSpPr>
          <p:cNvPr id="7" name="TextBox 6"/>
          <p:cNvSpPr txBox="1"/>
          <p:nvPr/>
        </p:nvSpPr>
        <p:spPr>
          <a:xfrm>
            <a:off x="94306" y="6485977"/>
            <a:ext cx="3781007" cy="369332"/>
          </a:xfrm>
          <a:prstGeom prst="rect">
            <a:avLst/>
          </a:prstGeom>
          <a:noFill/>
        </p:spPr>
        <p:txBody>
          <a:bodyPr wrap="square" rtlCol="0">
            <a:spAutoFit/>
          </a:bodyPr>
          <a:lstStyle/>
          <a:p>
            <a:r>
              <a:rPr lang="en-US" dirty="0">
                <a:solidFill>
                  <a:schemeClr val="bg1"/>
                </a:solidFill>
              </a:rPr>
              <a:t>Jeremiah 17:19-27; D&amp;C 9-24</a:t>
            </a:r>
          </a:p>
        </p:txBody>
      </p:sp>
      <p:sp>
        <p:nvSpPr>
          <p:cNvPr id="12" name="Rectangle 11"/>
          <p:cNvSpPr/>
          <p:nvPr/>
        </p:nvSpPr>
        <p:spPr>
          <a:xfrm>
            <a:off x="460375" y="1373592"/>
            <a:ext cx="4618392" cy="2308324"/>
          </a:xfrm>
          <a:prstGeom prst="rect">
            <a:avLst/>
          </a:prstGeom>
        </p:spPr>
        <p:txBody>
          <a:bodyPr wrap="square">
            <a:spAutoFit/>
          </a:bodyPr>
          <a:lstStyle/>
          <a:p>
            <a:r>
              <a:rPr lang="en-US" sz="2400" i="1" dirty="0">
                <a:solidFill>
                  <a:srgbClr val="FFFF00"/>
                </a:solidFill>
              </a:rPr>
              <a:t>But remember that on this, the Lord’s day, thou shalt offer thine oblations and thy sacraments unto the Most High, confessing thy sins unto thy brethren, and before the Lord. D&amp;C 59:12</a:t>
            </a:r>
          </a:p>
        </p:txBody>
      </p:sp>
      <p:sp>
        <p:nvSpPr>
          <p:cNvPr id="3" name="AutoShape 4" descr="data:image/jpeg;base64,/9j/4AAQSkZJRgABAQAAAQABAAD/2wCEAAkGBxQTEhUUExQWFhUXGR4ZGRgYGR8YHRoiHSEdHxsgIRsfHCggHBonICAcIjEhJSkrLi4uGx8zODMsNygtLisBCgoKDg0OGxAQGywkICYsLCwsNCwsLCwsLCw0LDQsLCwsLCwsLCwsLC8sLCwsLCwsLCwsLCwsLCwsLCwsLCwsLP/AABEIALcBFAMBIgACEQEDEQH/xAAbAAACAwEBAQAAAAAAAAAAAAAEBQIDBgEAB//EAD8QAAIBAgQEBQEGBQMDBAMBAAECEQMhAAQSMQVBUWETIjJxgZEGI0JSocEUYrHR8HKC4TOS8RVTotIkY7IH/8QAGAEBAQEBAQAAAAAAAAAAAAAAAQIDAAT/xAApEQACAgICAQMCBwEAAAAAAAAAAQIRITFBURIDImFx8BMygZGhweGx/9oADAMBAAIRAxEAPwDC028UAtHlTUCBcXO3a2AKuRapU8SndWEMWtMj1fP9QeuGDfdsFFKVIMwSzTNrDlPLByMVjUNJO0ggH26HtjL6HjcnHQs4flXVStRAdLAqQdoFtuVrjp3GKKeaWhCb1AQX6dx7wScaNX6j6bYS/aXKkxVWDpHnIHL8J+NvaMCyzoz8nTFOZywDPTWSpGtDuOq/EagfY4qSiPCQSQWdzfsIx1WEUySfKzKesG9h8nBqeZAQJgMSxm9ws9J2+mLNnhFGXeKjVfTyS8wTeR7AfUjEuFVdL1CRKkMCO22w57W7YGCgWG/O/NrkAe0Ysp1NLPeTaD15nnuCR+uOeTg+jmNJCTzEHlOkBTHJY3PfAJy7U1XyEgEqZmLgSCeTftHTHaZFwTpsVk3tJAI67n6DBOZqK6KQ2p1mT6S+kACZ5i3xfBoVg4o002prIJYWEgsJ73i/zfBtKmjZJlkhvFE+WI0hjEjuV+mFGVeXpqRAjUecG7zfYRv83wbDECnYga2OnuZnofSPjA0OnQf9oiWUE3+7B6zpZfrM/EnFGfZjlxc6yskRHqCn5kRYdMGZuolSig5mmEYk7a7T1sU+pxBnWrUrKGtA0EjlIWJ2Fo+QfiUVPs5wev8Aw2SaoxbVmiaSRutNPW3WCZEdrYqyWcqAmmSGQK3lIlWmmSDG8TAtG8Y5m6viU6jDajoSkm0qQwg3iOZI3k47wzKuGplmUuA0wwJhgxUW3USTI5kAbYp1sHoZfx7U0LiQ1RiwFypAtcGYMAtYi8DAOaYmprEtJggubE3hpmxGx6H3wRnF06GbxSkCEAhZ6l4MmT6TjuaopT9QC+X70yXGwhF2ZmQRJsNRImxxCJ8XVlT5oUkZWYGgxDAGWKrI0sBzMkSOh3E49DK65ejT+7aHZwQNQsSWciyzeAQLgXtPeJhWoUqquCNRpsIgraLjaZiBtbEaJ1UxTuNVOCP5qJUGerR1n0/OHgbaO8PzHg02QOfO7DUDYnSNBINwJMnrPbEFzDu9V4A8CkdPlAKkiBIFp1NIP9sLDL+IwEXF9rkMFnv0ONHkcwHyrsKfnrtSpVG6FCfwxzlSb98DpGsQSggWjSQDTripMjYkKPgwY7DAOYhcui3lWAf3YBhHTYYYZ5g2swVVYTswGnQL9heP5LXJwBkMsaxelA1NUpvJ6SwYkDZVA+gvjkjBvNjJ/uKCNaWYRzMsx+ulAD74AzMqqq0Dwg0NFr6oPuPLPfBH2hzoWkGDDUDpUAwVm+o+48sWsTgAKKrIWaz0WVp2BQAGehsMcuzoKhhVzBSghA0tWzAqey0U8vxrdz/tGLeIoxr0yNqNODyBLbC/eT8HFeVYVBSSDFNVX6t5vqNQ/wBoxziDE5iNwrFie51MB3Av9B1wkyef3GdNtVHMSdNgoc3GiUqAn/T5wOthjPcRDVydAmmqhBcze4gbdWP68gNB9nzqoVaNTSWKDUpH5msJmAQuonoB2wIKQ0yJNNSqKmwdiRJci7LFzEDygdccmMHVi7i2WDMVEayAAP8ASF3/AFuYtg7gtM00ZQQzw5W0gFFJEqRuCLbfJMDmbqKlSoSt9RJN5aDpCgmwEC8Xv1xTkuJvqVtPmMnQBFiYULa4K47NDtAlAhMv4mrVUqMCd5mKk+7SRi0OUFKnHnDhY9WgkADVaNW03tJxVm881BUpKBqQAkkeklZgHrJN/wB8L8jpdwskqx3NjLW//oAfOKUbyO1ZTm6bMRpaAAF3ImNyepPXHseoVGCgQZ578rY7irY+TNHxqrUp1SEkTJMCSRIiOgMx1nAopLSpsKxZ6jEM6q0+GJsSTbVyj298aNKjHMsdPkAi+zTpiO1rnGSz5IzNQaw0khyIiCORFreW3YYiDvBgsqhrl80VgMZUzpcbGOvQ9sHZn0N7GeYI529rYSU8xblpcNq7xAn32Pt7YJ4XxRCxQyCDfVt/3bY5olwaeBTnaS06YO6HSyMBYqZsb2PIze2J1jNFQhNhJHOCxJt2MT7TgvQtVWoi0KtROhgjUPmTHSB1wvyNVldRBkAmIvY3Efp84rZtYB4slSO5MdSD/TBmYqGWGwhT1j+20QML8uJ1Da8jtM/sf0wwDKUlgZMTyMeaP0nFMpqmFVSf4cRvGk29o9sJ8qxJAmOcj2ufa1+sYdJUbwXv6QD0uAD9TeMLMgF1EIDDki+6r1+v104mOEzo6YcaaMzsoI1ALAAGmwBEdoPwcDJWKxFrEW5yII+cWZWkFXUAVbzAkNqFhDfG87++I5jLNICqWBUiVEieX7YSbXkH0Y8PUvmYDTtcSR9Jk/qBvinLZvQ4G9wCNpLRO4senxifDaZUPIOmAfMdOq5E7yLHF9PLjUNZupBBMLIEW80SZ2MYHgpyAqtceG0qbPpAP4okgn5Ow5AYZcKSaiO4Oo8rmIUyZFheADzk45XIUnQg1A+YE+I0j0xNtUG3sd8V0sy7VCCSTpaFmBYG8mwAJiewxIN+QZls3UpO1WGBMyjsKasZlZnkp83wOpxfWppo8Z4KaWuZZ3JPX0BR+cWv1iFNLSFBVVLXkbJ2ZiTaLW/FyGJU89NSdbM5Gkm4W0kwNo5dLRE3xNHO2XmoxOh1hDqVrBQJClYmJIO3ud8dytIAjxLlXAblGsBGPKxImf5sWZqiKihlBbmaYN5ELYkiBaYM7nfFj5Rd6jCW8hCmYIuATyMD9DhJk7A+HU6QDqBUYhgrAlR6S17DYHVfDDK1VpowVT6lUeYkEjWJj4Im036YX0M2hzFJYC065W9pJJC+YxyMYtTMEoCyqy62NwQy+SQZWIhiwvO53wTXZS/oszXECpYlaZWAEnzHS2wJLEbkiLbYYcFlDVqMiEQSCqhPKAQ0kXPmjncC2+EmbBNSADBF7DlM8o6EfPfGm4WywqAO3ijwgCPxFWqObW56bdMdLCGUMWZPOZ6oyMQwHmkQBMeaRty+tjgngzCojmfSrG/5St+W0jC2rTZKRIkzVBXqLElT0mbdQQeeGHDsmVoPUiBU8iDcwGUvbmQx0Rvvi2sEvCwX5Cg1El2IRkLAH1KStiI6RJ7Fbb4W0MwdTECFidTfiJ6/AmB0ww4xSAIVpLnWInVJHq7ElrHcSDyxVRoEaEswWCTy1QdZM7gCAPnrg+obyMvs/kdVHMBwQ1SmGv01RfnMNcjr3xFyP4ijSJhNSaYHrZnGpzz25cgo7YLq19OXzTAhfKgJjUSpfed7mwHv1x0ZdsxmMpWUeQUw7naHFgB1mVt2PTEvlhF8sS5ml4tZ9IYtJCiTpJMwADuYM2nbnjuW0JUZCddQjSzg2TT+FTz2gkd72xzP5xxqp5YMa1UkM0XCxdU/Ksbvzk7DfnC8rToU65c+JUp0tUA+RDZVEiNR1EbW3vi6wUnhHM9kfELEsACdzALAQIB2MRAmMBimqu1NVYNTcTqAJg7Hex2N8V8XrOy6T6zpaqAAI1elAAI7kDt0w1yc1GoqwIdKdOakTqH5X/mEgg89jaDjtIpKo2zleg7MXRvI8MsBfxAE773nHsOcnxWkF+9gT6ZXSSosCRaCSCdhj2IbfQeaWKAc/qZGKtpLwZI3HbkBjHFCpCixA2+n16fGNhXRgoXtEG2M/ncsyl6jbkwqzcDmf3xcEzP05HVreQJpk6jB6iDPwSSLdsez2TqU1UwwQm4FyeQ1Rt2H74L4dVVadMetwGAkWFi1/ptinhGp8zSZ6h+8ZQ17nUQoWxEgTPaDijRPPwQ1mk41zHhwSPkSD7/0xynUZKoYGDpZZ26zc8zf3xbxTLy7jdqVUqe41ET2JiSOxwHmgZK2MEgAi1jHvN/074KHTBnqwSQvrgkW3vP63xYaRNPYk6omecbz87d8QoUgzjWhAgGNyQRaJ6n9MMs1VKglNMKT1v6ZIERfl0AHTFHN5pExTKq2ssA4jTYRZR82B/TFPENFNKY02qAkENCiCQQbAlhuRtcYoU6mQTJLDvMxvz5G2GVWhrA8slNQZBBBFyCZmDzt3HKcBFJbBFqvPkKqYEkWuYNydhMD4745XrEUx5rzBN562jn33+uCMxTVaQ1QBfUEGo76tzZOe5OI0GDED/pjWBeLBgwmfcTOOs7ooyiMqOXlVjaxffe+w+l+uKChGx9UMrNzPKf1xdXoMlR0qj8QFiAO8H2vjlRpF5OmDblaSP8ATECOUd5xyZQwy2eDagx0wZD/AJSZKqwALFBvzIA57YrymXelqVzA0z6tYYHmsbg8zheEJ0sAVM+YXWbDY2j9vbB2Tr1CfDYAwbyLLtE8gZmetsDRzVIty1TWkkQAdUmCBP4bzJ2Fh+I9ME0coaa63J0i/UtzMyPiAOuLWzaoQDolAAhMlF3ghbTBO0xNxhe6639evdSZ8u0zcAqZ5fEYmgdv6BOZzdRwFSUI1kqkSQl4m0nSdVieeK+E50OwpkDV6tYEeJHpJiCHm3yfkbO/d0VemA7UyFLkREWmAbx6PNewtfHKVcu9LSfumnSiiBTa+pRESeYJvthpUX4pxwMuJZXzI49VMqRMAPLCI6OCAD7i9xi+uT49WmBCASZ2io5ZZM2EECeUdsMqNHUPDc2IBnrJlWB/w/TCqrUIRgCwqFlUsD+JUP8A8ha/84xPwZp4BaVSTpLEECIgeqxMzcyCRaeffGhWu1HMZWdqMVYBksarAKCOsMLHaLYUZnIq4p1UkHVSNRB0qeUP7WFhzntDHiLeLqrrDOGpr5rADyuvyZ0/7RgezRJiLjFBvErUm/DmGibAKQSBPQcvphnnaeiihDQKSIF6s5bUSeQ/E/sF6jFmcEvVJW4hjaSXEj5Oqw6D2xSHDCmpGpRqLoXnzX1HV+QHSOpFvZvBE6AK7z5mY6lQIC1luAd+1o7x0xXQVpCm3mGqdzGyC8BdyTzEfPc+zMdLEKATbYTuzeyiI7+2JtKp7ofVy1+WSORgYpaJdhmSrU6lLM+o+KiKGMkTrBNlEIANt5992vBK/wB/SIMUk1MVjlpK045evTI3wl4PlylDMKJ8wRlgb6XEqOkyFnfnG2L8tTcI1UgLYIQTf8x8uwIjeb2xLwxl8feAFq+urUSn5aakkmfNUBsstvpvOkQOszjuTqrTp1mUq7NpXQNgQS0SbGPKTG0bm8T/AIPUjwulSQSDYmYCgkXLc9ItbpfAvEH85FNbszxYSDIX23Bueow7OS4K8ul21jXrYELq03O7E+p7zbtvGGnD6bNWXzBUQQQZABiVQCOsDf8ADfAPBFCuzSDoRizm21onkJPuQvxi/wCzpdqwOk+GNbQTdmIBLaebEwL9QML5LtLLGHEOHpVclrlfKCX07dvefmcewNxSh41QncL5LmPTvF7iZvecexJkpNc/x/oLm0fQzs7GAeZvhHnkZGKtIOkGJuAevxBjuBjU1suWXRr06+ZjeYAv/TnhaOAl6zBySRGp5JLHnvJHyTyxUZVsYOK2K+EKSREeVgYJO7HSP0Iwwy7hc3l6YI+7qrqYHdpBJn8oEAexwZmPDoKQigFgEBJuQIDP7cgOeBvs/QXxMvU1SqM2swb6dT9LGCRfeBhvk2Wckc7mAK2ZMSrP5R/qLN/UEfOF+fJNSpFwQKkc4IE/OLcxXGmGnUx8RjPo1klPkLeP5sWZxYWmZ2SCRewJ/ry+cIN5GFPLkU5PqFNmsNoHXsSAPnFPDcsPAlmC31BjsF8piD8meuPUcwFZmLSKukGPwgG/tJHzi6hVGhcy4BVWPh0yTpZ9UID1C6dTdRE+rATFNrH6snWikzIqnXpFRRHmINyBzUT02tjvD6jrmaYq6RTZlUhYjzRMxN7yQT164GrZp1LMWl9WpwRuHB1FjzaZM9TyxElNaMROx3IBEgxEXEC9xA98AKKR7iLA6hop+UGF0C5JAG1r3Y+8YEo6SKoCgRpZR+EgXM8p/wCemGXEaGiq1Nio1a1ImDctpK9li07gHriNLKaCAulxMkg7RyK7gbiL35468HPCaCspS/isu1M3r09QjnCMAFM213gHoe2AHy5sQ1tZVQBvpgGTIgXubm+2LclWDs5BAaGIgTp8wJJ+pPYgYukV016IrCQRP/UU/iUiYeJkEX5c8F0LVFeUyCFgZDKE2m0bmTvMQR/UYpzjvAkXEyNttrdSNN7m3tgjhmWphncE2pkspiFLQACwtHpB7jAOZpOpBuqC87iSTNxI3nnzwrYtIsp0hGt/MynVp2BtAHv07nCvP1i2kWVQsKFEASx5e3Ob274ZrOioCJFmiJgr5iLdp+JxzP5bQgIKMpp6tUG7SetgYtAnblGKKUTiVvulzCl9IqKlbTuLEA9IaAY6g4JqcOIIrUani03YMrM0lagOoap3PK9zPthf9n8yYdCZpVAEqKT6FOolr2AUgGf3w3yHEMtlHdNJOq1RFl1YAT+MKCLyrC1+YOB4OUXwHs8ouryAh6ZPJTJKXsQBBHaO+K+JU5ZahYqNZDqPTq3JJkaZ0jkZ+MHZikTRLow0swZWO/mAKqw66jIPY8jZfSrKwqK0hHQgcypE+GY7ECR0xk3yQsOuyPC8wzs8gKXohFvYFXGnfl6h0IxLMkTXXYM5ZRF5QKAIO1zqHtIwNwitJVCsgR5QJ1AsdQ99LGO+GA4e7opqsq1NJuSAVAZkBgAktpCmf5ow1kryrZzi+rU6qp1iHImQWaWUTzsZ9l74rzdZZFJbui+epy1FQYE7ALBn36YM4nXQVomo7MVssKt0QyWMmNBmw5xbFGeZpBy6p94SDpHn1i7AsZIWBqkD0jtgS4M/hC1OFvVHiMAlKLNUOmYsAAYmQBfuTF7FVRSZzqLVTEqqgogjyiWjUxkwABvMY8cslarRmp4kEl6puzBSDIuYmDpEzDCYNsWVs74YquiqXgEhTOmxFOmvMgAyWG8ttiymWPlzRp1mNgTSiktmADgXJNi0x/c4szglFpuv4S7gdXuF+EFMf7jhfwXKioXRpAqlCwaBCoAahPaFnlgivmwTVqsdIJ8QsBqAuoSRaYAFucDEvZm1mixc6tTN6T/06QUKQPSQAsxs0xJ7AQcLqnC4SrVBiIpByYEv56hURJeJjoD7YacA4Mazt4AOnRckczpuSTyUtgLi2cp1C4pEqgCquo2lSod+cs0TIgbdLqeTTbBHMUa7IAdTpTUAXAUF29wYU9sW/Z4MlOrUqHzadCDmOZg+8fQ469FVy9DXshaoY3ZmMgxuRpt9fbE2zn3CM4gswOkyBBMC3IQAI6Sd8L0RJ3hdi7M8TanoVAhGmTMbkmfjHMW5GqSshtMkkxABM3InHcNhcVhnM8NehnsqklhyFrfthq2bU0fVNWQNrleRJ68vgYW8VQpTdLKAEBJ6Nz+mPcVy58LLZcatRQ1WUCT5z93Pson/AHY5KzlG6FfGzLIQwMdIaOu3Pti/7MVQmqow1FZZV2DGNK+8apjtjh+z9UAnQzW9Mqu1xz/84t4ajacw9QH7qlCgrpGpzo/QM36YptUbwrSYFlKUlqjd57kTEb9vYTiGaqAqgB9JIv8A197+1zip6wUkrBAttIbrI5n9bdsX5tV/h6bKApZiNIkxYEmd9yLciIwi8k6VAsUCw2sEi9lN5LHkALk9AcG8SYOKWjV4aKUVQNwTPiRsNRE/ScVZKm+kNp9cgLeG1C94sGjqN7c4HfMMXE7fiEwTJ5fhkQO1sHIIYZEsztpBYOLnTZSFgXnaQB8nBbZSmzJo8zgEaBBFxJBYjYENBAtYcsJ1qlWAAkq2sHssNPWYHL9cTp5yKpdTpkmAscwJufjBQNcjHj1b/wDIrEBQAwsBBOsKTLXjflG2K6aCmrCYYQzNfmwCi3vP/g4uolWfXUgqEWo5IvqHkVY2mVCzbCvNZwlnZTLMwYdCJ2AiTG89B3wJYSCk3oa5apFJnddZZtCqRJggklWF4gc5ja+2K62TQqQjik8SBVAEt0FYQs7dNh8B5XPtpBZiSDA5QoBUAGN7kfJ578yNNlkhSWIGm0wYIJ80SINl2m/LDRp49B5zDCVqALUeJDAguFuCYPUm4sYBGOLQCAhWOXb0qHcAPPRtmUjmQR+uB8plqgUoDqQj0vDKPg7D2jBlKm6jQWlPykB172af1k98T41ojwlwdpK1Ko2pLtINoDBgL7RIveIIYjlgTilRTrpCRDRp9UAEC2xuL7WuL83Ao+Tw5YoSDpJ8o6QDdfYEbYrrZBDcr5vcmY25wThT7NVBiOllxSVUIjXepNyBr0oTyA1X2jbti7JZ0wKOYpCsJ0kemookgNTb8LBrQZUiARGzCpw1WRlJYhgAdRmI0xB3ER33OAhkXSuahhtURfbqYO+3XmcOwcWh/kMuJNJT41MLTZDMBjSdlk/lYWBHUc8JKlQiqCQIJuORE2O3ZgR2GCsjWalQZfDbVLRpEwrw0W3AZY6+Y4XrWLU0VlYMAA0qdj8bAgfr1xFPJlOOqQyr5ys7GHGhIIRVCqQ/lRhHcjnsD0x3hFAlM1TUFnFJQATBtVpM5mOkWPIHvgHIZlir01BOgqYG7IDt8eYgd8MuClGreEh81dKq1DOrVqpuVAH5QUG41EmemB4RyWVgsyVSKhEzcByREEUwU76YC2G5AwKDMKqaUKwzO3mcX8rAbSZYgD0iLy0xTUa1b1ADSoXuyLPsfNimkQC0sSQxcgQQSwhVt+VZBHYxhD8rYRnK9NZ0uQWAUAIS2kW2EBS256SAMLDmtJC0wSymSZliQL3sFA2ntbBNOnoYVHGozrKKdTC9gYsCJFuRN4jCirkGVm11NVJzLPtIFzq/K+wK8v1wxSZyjyzTZbNCnk8xXcAOzJRCKfUzAlwCLWW7EfmjF1DJl6LPTUGo9WnQpg3vKu5A5wDT7XGBuOUR/B0KS2GrWwH84Jiw5LoHycan7LUFFIV3vTo03e3/ALtV2WBz1CklED+ZlxCrZyXutBPGQMhlTlkZS5UPXcmJuqqvbUzTHNUfYHHzXI0WQMahgPfVEmIuexgfGNT9p6tRpUyaxqKxErqcIPwyYPmJuB+GIxmSjMWNQEbLpIjf+u39cUtHOXQw4y9QiktJILCdrLqmDPUiw/4xDPUFgJAbw9KAGSXMNcabk+QmP5r4szmYmqWuVSJ6EqLR/lyexwG9fTAHpJgyJJOxpnqJF437YUiIqv8Av7nqlZUhXrqpAsEJ0x2IYAiZvz6nHsPeHcOokMahTXqMmpEtESfaZAi1sew2V50K61eg+hJJAXRVDWsh8pk8okT2wZVz4NWpVgCQPNzCgWAPJQBjOZMjxKkTJptdojaR+v8ATDCvI1gCSaIEDaQOXeD+mOpEyWkcX7UqGIIcztZQcXZviQq5WoQCJqKkzNlHiH+mEJyDEnUBTESdQGrlyEtGGWUrU1yyEanSnVYM/oBLAQAJJHWT3xziuDVenGOUZ4ALfcDf+84ehQ1BdCzBLjk9gLDlEjvY2xXxLOmfLl0pAH/qKCzGL2c2Ej+uJpmWFJawmRXZBNxp0Boi8kEzO98WL7R3h2qo5VmJGgnT8eWALC07Yq4nTJ0qJMICYtqG6xeTzJwbQpBHpZhOTDUvMHn/AHxLimVCqXYqoKrpVfUCBJhdlpi31sMTyTGVsAyWW1p/NSt0Gh7KfYGR7EDlj3jhKWoqNZJ0joCAPqLxyHwIGynESlS4BFTyOs+pT1beef8A5xTmcq3iadWoRY9t9twd1jtiqNBrXqnwlQmSxLNAJgeYqL8j5m9zgXh/Dmdy8kAbGImLCPpgvI0PxG4tbvsPp9cPqL6lkbfXA3QxRRleGqoFhO2wPt2t+s4IFG3t0tginTJP74JSisAGx/riGy6F3gkCdrQf8/bHbf8AODwvLv8A574regDuLjBYgqkcvj4/znjrHnHv/nXHDQAMDnt0P9sdCn/j/nAUmVq+IU9U+WPnY9uonqMWVB2+MRFPVBm09/2vhQs8tYU4aqtTTbxNKsrLPMaxoYD+W+1hhrk+HCvbL1g7xq0HymOQknTI9+eFtPMI4CGmxuApZ2aCbEkBpEXMr6jvywLxmskhErE1UazAKpk/zKFKkAXAmSASZjGjoxTdjCvlqlNoZSrDqLj5+ThVlqPh5mhVUwFbsI3E/qJ9sav7N/amnmAuWz48xAVMzsZ5Cp/9u943wN9rPs8+XMMLG4YbH2xHwymzJJxI6K7NYsy3mfSok95j9cS3RSCSCrsIEm4IB/rHYHCTiMg6BtJt7/4MH0MyVqnUYVKZC9BICj+je9+uKcTzyW7CMpSZm0U01sBDXtBH3hJIgiOu8YqmKi0KYDl9IIgkEbKZJk2iG+k4qz+taAFEPpqMVYgXbpqi97+UcsN+BZRzmaNVwQKCHVIvFMEr+30xLwrKUcWyfHyWqUyhJFSu6CLeSkKa6Ym4mTPOfbGo4qPAp0ciAYRfHrkc6h9KT1B0/GjvgX7AZFavg1jJpUS9QavxOWCpPuwDR/LiDVSweo5l6zki/JNOo32mo4EdF7YyeMAl2Zfjn31UKZBpiAZkeaTc/m8wMdjOLmzjP5XUsqwEJs3lHqLfimSbyOWBs5QZSJgLU+8B92Yb8iQCOwK98a+p9m0ogGo2mm1UhQbvVckgKo2CLdi3K2841boPFtGeymUqVUdqZskCTCIukSfM1tUAncknYdLfs3kkqE1awKZZJ1X8z1SBpVeZqRqYsLKCSYtinjC1Avh0ah+7ZitMnSJ3lR6STYwb7xzw7fIGulEgGjRTSkKAoIeHbTI8tR7lrWtyAxyZKxlff+CfiubdqrEooFtOlJXSBA0x+HkOcC95x7FWf4zVqOfDdsvTTyJSplgEUbTcEvzJNyScexVMpLr+impTWQWkVWJDQLMNpPJSLx7nBPiBaxUwsgXO20D3nqMeqHUFP/7AP12wZm4cEVFLKkwVgOkXlfzCd05iYjAYqSk8mIGYNx0ME99jB3AthvwvKaqeapwS6UvFXT6JQgkwdyaeqPY4o49lFQhhGh76rxPSOsnbF/2TzGjN0C7EKSEPlILK4ZJP/dz7dcW9HpTBFqBqABEFSYgkTG/1HLtyx7OVF/hKAJIDPUqW5XCx7kCx/wDOKa6qK1SmYQaioAEBCpgEX6i/WTiOerx4SmDFJe8Fpbba8jCFUT4TUKVILQYECbNEED3vb5wbxamxWVkho0mdvUNO+x1C2M/TN4P159saPIZV9JqVSyrpmOZUmT7A/X2wPs7x91izIZBnI8omTc7AC841WR4etIQo835juf7DA+UJMeUgNcAdOWHuWy5Lw/M7d+WJcjRIF8ILyBJM7R/gxfQy7MbKThpRphAwgX3tf69McoVo5kdgcRZQOtBknniNViDzwXXM88RNMEeqI7TgGwGq/PE2/MMWVKPMSfbHCBFpxxxSo+mKSDf9cWPVG0HEPE7744SuqN74pQkTBIP0xaq6yFXcmBfriD0tMXkNqEjbyEAn6zjmyoonRrOG1BmgCAgGqTzmbbRFxz7HC7h3APHzlcNKqF8RCO9re23+04OVZtiFCqaVenWtYFCo/EpuYHIjkBM3nrik3REo8i7inAMxRcmmfFXtv8rt7RjR5H7UrUH8K5drRBEhTYAoxMwDyIHONowxznGaCaWZ0GoSJIE+2MvxTN+I6tll8IWZwdJV2DAzY7RcxuLnBb5LgrtJWZzioIqkAxe/+fTBFPLK6UnEl6lRUInmvlI7Alge3xjnF5aprOmCd1BAPKb7CL4ZcL4cx8NT6Qq5gGNySQLb6iskdguNLwYNU6OhKlapCj7ugChFMECQbkbCPwiTtc7mS+F1Hf8AiGOkhaehVkGS7KAJ3IgmThrlPswrqWGXrNGymoIPOdMBRO/zhtwDhgcGmEegWdUMkGBOpyIEQAIOM5PAJ2co0Xy+Uo0UJZqq18x7wvhUFtyBdG92Bwp435K7KvopIKYPUoSWP/eGbvONPSz4q1xVEL6vCB6sypSnsNKP/twhzvCvELGiJ8RmVAeciKY6gaQCeXmOISyHqZi/kVcDyiV6fhVncrS8OurDZZE1KZPSNom9sPuJ5gV6wzHmYU5SjTEQCwhbTuoFVyfbA/EsstKnT8IllUQtVdm8MANUvv6WA6ADfFnH8i6UQ9FBTpii9Yi5eTpDDV180dSDFubyVeHRlaStXzGkiSSAJFnk6RboWvPYnDziPFQtA6V1ojKrBWOohSV1gkQys49MRpZQcJOEZFqVF3/GyslJmMRI89Yk8lBCL3ZumCsvmiDQp0lVhpNNmEiIAEKOd/MT7YeccGen9/oRbMKpOqkKjG5NRmSoJAs4VY1D+2OYU56itN9IJn8UkzPeJvEX549jSjKkFcEBYODcKwIPWP3tg3N5+mFYg6jLKVW5m/4d4sPriVTKJRXXTkAm4nrYRhRUYUlJUQahJJIj9cQpXkypN2S+ztUu7U3AIZT5WtDBfL82j2wJxA6QK9NUenqgysNSa3laPS1rMLGMBZniTpVV1/DpPcwZ/rOG/EKvh13q0oKVhFSmbq4YAwR0NiDyInGp6It3nkA+1WUHivVpnUrPBIM3dQ/LsSPdThRXV6jEkQTA6bAAfoBjUVMutBZCsaNaIJ3BBsLCJExPMGcLs3lAHeIAnyxeO19+k88KZpZZwXhi6kdpJY2EWkTNvph3xfMk+GnpvfmT8dJ/bC/hzqsEyIMdpP8ATB7ZgOwJCsB6ZE+++BigwZi5nfSoFo3MC2HVKvMYTZbPo1Sn41FXCwvrZBAJIG5AHwIvjV5Z8i4hi+WYcydSGbjzea3cEYzargvYvqJqFjt2wKKoJIIg/wCfrjQVeGMAGQrUQ7MjBwf7YW5ugymRbqCP3wbOA2IETti0sNJi36nEHc7EwcVvW0i8fGOGrLEkg4hIIjBPD6AGX8eqSBUJ8NRbyj8XcG8dh3xPheW1ZLM5hlE6ylIHoqgmD1LMR204HIpRE9Qj+HrVxcI3hoPzNEn4Ege5PTDTj/DxSTL0Vux0h367GoZ5Wn6YsoZVU4XRsKpWp40AwGbVqYdwD5f9uOfarMVBSVYBqVSJCmYZo8s/MThoE7ar5KOMVVrtlhSWEeqEW0eVTDR2sfocAViKdUUmOpUcn4qsR+/6YYvlDSrZSnq8tClc/mYAgiP5mafrhJn6rBc1W5U6iaeZJWSbdPTgopM5RaR7Eg/BjEM4QBPO+9+8dvb2wRlaV6o/LVcexhW/c/XHM9TlTI2BjlyOFbFsx+dy5aoCJkXci0SesQBMifrth5wTKVAGLABVJJKkHSeU3/TC/ULkIDUBKh2nSOm9ibmwHK+DMioVNHjBjNk0voUttN/MD88sXLKoyjJxdoeZTgiZhVE1izySjBdLmTLATqsPxmNsMv4ijTqkD0LpX07BFhVUc/Kovtv74lk3FFUU1aa1J1OKhIepEnSPwhRPlUdicUcTpCrqFEMVBmWXzpYFgFFqidSD5TEgCcZKXZTjbss4wzljogL67CBcAyzc15STHLfFtDjajyq2tqlMp5R6RJ1QBFtMiPbrhGuYNVaUFguoIUMHy7jVa7C4I2Gr5wzZPDqA0giKuppsJjYAHqPpjpdGbdOkeOeqLViNCldKk76QCGnkDJg79cGav4Wk4ctUzFQklib0qZCrpAmzMB/tBte2K6WYUA1mg6RppKfzficj8UELAMCR74W8XTXUpMz63qMW0hWIOiNVxbUNxNhf3wchJYoZ8Fya1stVp1akq1RY8O2gFwCFYi481wPzHrOCePuwD0lqRTqVfLoPpWkPOxPX0qQbGO+BclUDmuKemn4S+VQQ8kMj7AWloG/LEaWVNRqlGmwPhUA+t7lmDanMbXbV9V5AYLtlcUZqtUNfUSoWnIUITHlvokAFi9iTbcttg/8AhRRFUqRqWklKejPdhtYQGmN/LyGCOK5Q1WWsCVo1QC6sNKo6QKiX/CRBA3IOD+Kqn8PRVSgqVdVc6jCksAieYWgQTuRcdZxdkOLzRRw/J1a6B6TIY8rkrfUAAd73Gk/OPYzuXoZnLTTLlWJ1MGEXIFxIMr0IMHlj2IccjXp8kszmS1Ngp80A9Znb+mL6fC1NF2Z91a5khJ2IAE7wSOeM5wao0knfUDtYgWP7YapxJqbqGbSHTmJSSSL89ovyxo4tYRgo1KjPHJEMyFkfT0b1f6WIie040zcP05TL15JDxRMgAAS2gmb8o/XAvE8gCIUDUh8yA+mTv0IvOHWWyz1aWcyhX0ZdKlCLgtRguP8AUQTbti3LBqvcyWXpDwapqOSVeGBGqCsQwPabfTGb4zQda5VQDqhl03kNcm9omcX5auwyxWSdRUteQYMj9v0wRxDM66JktqpEGFbTKPaRt6Xt21DDyNYsSV+IMkp4asu8kG3S4I/XfDOhxllF1AKwDYNAN/gdcIq+ZZSSNambSxPvMk4Z8NSqyNqRn1avwwTaR51vJNrzhZ2Q+pxmSzGmYpgFgYUwx3UDffnh3w3jOVqgKPK/T0N7Xs364zmVpq2oAkD0NTfcaokAjkSPgjviPFKICKIAgjtH/OD4Jc80bSllVJmk8E/iBNI/JWVb6DBQ4hWpCKo8Wnz8QSR7VELW91x8zXilSkAabMoa+k3XvAMx/nXDnIfbRnASpTJbqvP3BwSTNEa3O1qLJ4gDINwSRB9tiR7gYqpcDatRL1SUpkjSCCrOvM9lO3InccsNPs3lcs0VaoNWpOpRVJ0p0ASymOrAn2xb9seJ1aiHQVB6kwva/wDbGLTpuzZNeSikC0kfiGZ8MECnSQtUIsANkUdJIj2U4u+0lcLlKeXpsFYAKATBLMd/csf1wdwZEy+THgowDnU9VxpNUx6omQnJR0E85Kr7I5dMxnamZfzJlx5ZuPEaQO0gXjuD0xVVgLv3cLRd9saoy2WSimyIqgczH7k3wB9ocu9GllwGipTFPWxvDW1tHO5Nuwx37R1kfMZc1D5PGXV8GQPkwPnEf/8ARqpCuYsDz2+mH6glpL6ldYeLxCgBJRQatxEqq2t0JK4ScSY+FnzyV6YXpJ1yfb0/TGr4hQP8bQay0wh1MLSABCdgTB+MZTimXLNnUUGDQ8RQNvI0Tfs2+FHJ3/A1ylGKmaU/++f6CMB8YzOkE9B7/GGeao6GquSCKjK6xzGgSfab4zycUV20KhqOd+QUdzzPtzti0qjZndyEhrzZ5PLfYH25mYAG+H3A8pUzNRgqlUEEwJJMgwOf12GLOG/ZvVVNQhhTgnSoDsTEEDUQiT1MkXthjxHM1qS+EqDLZe8lyG1TuWbcm8AWURttiHJPCLrsnm80i6KToKlyII1KJIJl48++ymLm5xXnnqVK1MKYCwwJjyjmKaiAsC0i1yOeBGzpIDINS0idLMNIJIi45DeARyBxJ69V6ZFzWqwTpEaEuwBcxFgG0jlE74KQollivjjawgAXliylha5Nvjni6tkdca2CzEFjpgxa24Jtbe+OfZfJsKhcwsQFA80fimbeaFNu+LlzKaW8IEtqOqo4Es8C5AH4p35dMS9kyoVK3mKnU+qY1+QQDYaSZYfphtlm0JUd2tTo1DoTYM40BW7w02x2jSVqyklZ0ATHX25W6Yofh70RVLgL4jqTeQ0EaSG5gkLfse+OZnTsN+zSBDmHEKwQ6QPMJClzP82kAwdrYE4jUdRW/h2Uq4KuTsy7EE7LaDPvgzIK0U7xqaqSW5llKze5BksO30xn61LwYRnZ2UEBBYMJ59xeJg/TDFFvGUNODsCn8KSSXXTSqXMVRBEBvwfgEiTKnpg7iTeNACAxTutmZRpinK3IBA3AFy07CEGVzJRV8NWgEgD06OhGo+3Xlhx4gWmtUOBXJHmCjyKDJjWdIebdgD1kTJZFS+APL/aPM0FFMOSBsDS8TSPy6iOXTHsNHzJbzVHoMTcFqEGD2ANsew2uguXaMFlsmZqVWaAB5R+Y2Aj+XYTjnGXBZbhbAgn5kEAGZB/ycR4jV1owFvDI0jqo/wCfN9cTzOS8a2zgiPafN/fG3KZ58YbKcg6sVBJESiN0kekmbgcp641X2Zbwc5SeFGmoBWH50YaSyk8oMn25xjNVMpGoFglFVgbamIMyoMXLCJwflON0dK0q3iyDCuxVmUHc8iFkDnglktZVk8zlxlsxmMu5AC1TTBiYkkoRG1o7XwNRrgEXLJJVrfhax9iLGP7TjS8ZyVPMOlc6DrprLW1l08luhOkNfr3xkFqFSBEnme4s3x0wRdotStuKF5Jp19L3CtfmGG4I9wAcSo5hhp80TqaASLm0EchG2D8/liSGWSQDFh5gQT8MOnQ/GF+Y4eaYElW1agpHVdIiOW8jqDyxYWW8OzOk6pM3VusGLnuOv8uC84dVnMLsH5A/zAc9rdDiuhkTTVvGUhwzAJsWizav5VN+e1t8dpVAKbMF1NUcJpgnVpnVK9NoP9scCpuwDieXYEAgCAAIG46g7N74f/YbhqsxeVJEwD2j47/BxylTpqop1RoXTqCSWYHfyzYAqbqTN9pxzI1fCqzSVgpbyhgTA6k85E4mWVRpGrRt9B1RBk7AXJ9hirKmkHQZpGbTdFYhladi1MTfsfLzwCM+SoIbQbsCROoiRB2kG9u+NJ9jMqukNVINZwGbrMCI7QDjz/lVnomvnATxniC1kIYssiJIt2wDwbPUKNIZaiJLNJjzM7sLknqQB7ADpjbZvggqIQRpBHMTjF5+lT4dNXwzYQNIBjVYkC0Mep67i+KjNsy8Y0Ks9kWfOZfUr6Eqa2ttpGoSdrtAwd9sqfjKVVSzGIHUyI+O/Lng7gD1s1FRtVNGuqn1kdTyX2HTfGh/9EQberrzH74l+o1grxWzLcZJKaSQXA8+m6gnvzPQAd7YEyGXXwctWrmHSj4bqY+8B9Or4gkbz84q+2fB6gRmpO6sknTMBgOn9Ytgv7GcIZqFN67a2Kg35Tf698Lkqs6uBDxypUzNQU6Hk6uw0gDa07noB/bF32d+zPgN4ZKsTdmBN42Echjc1eBBwwiO42/5xl6VFMvWDDy+J5Tc+q4FupNp9sc/UbVAopM1WRygItykW7b4U8byfiKygAz+a/6Yd8IzyClJeAQDtNtzP8xnryxkuP8AG3qavAUKvNj6Z9+nYXOM4JtlMymVZUd6dVWqKjTqeysD6Ry1XAj2O8QWuRR6xJ1MoO52UACWjqxmL2seQOA8/mmdNFMl6hgMwAtJvbla8fJ3wy4FlzpdWKqiATB1TJuDeLkBj0AjnGPQ+yCPD80ipUk6SimQT6dZAjVzcDc9Sce4LTVVqLTJqGJ1xGkgLy5mJ+nviw5KmRIKjxHFR9YuFVTNjZjrYnl+HBWRzcArRABqTBmSXMm5tA2sIF+eBrBzFGW4eDWBqOVPlQBfzVCIA/0gCTHM8zhiiFEKmQGdhIYsykBYAmw62tfrjtHLmVamGOjzAwYY22MiCNIPmm2IZ4szIUQlRLHfykgc+s9cNZCSGOUzA1qGGq4VWBBgEGAe0qxuJBPLGZ4r95mHgE+F6QNmXfUo5iOUjY88Qz/EVof9IxrqASPNoYC1yQSPN9COmKMo5RAmqGYSrKfSARAHMjWur3juMNEsEZqS1DCoKim2tiALC4Ut1uI5X5Ya8JFUOpep5SDABhSSJFrAnbqe/Supl6SVXYU1aoq6iOQ2LaLQSOoHIgSIwTQyzV6ihz5l9AS6RuJAuOVxPKRaBMjRB1DirsDqqlSDENRSr/8AIkGO2PYp/wDRKwJ+6S5JvWC/pOPYz8UTk+cZDMW9rn2/z9MabJqGZgIDHzapjykDGUUKunSSxuGERH/2t/TDbK8TNIkpe3lnpsR9AD8Y9TPNNdDatOnVr86qQtgfaxso6nA2UywAUlYVSSQfxTzM7KOmK/HTRqJJIAcj5MGOSi1ut8VU+ILVK0zs1o+sE9sDM/czZZeimZy1QHUDQqLUVgSDpI0mIvAbSfnGLrcW1M4qABw0gwQN+nI/3xp/s3lSn/VbUvQHe9vpG2CONUsqzinXASR5ajeUP0huXyRiIumzb08Gcq5UikSWALbAXC81OrlczIxdVyY8NgD56h8wHlk21bbAkCY6DBma4OtEFaVUOnIEgkb8x6l+OuFmRIDgEX9Nzyn9v1E9MXdnTvgn9q2g0qsBy6DU+om6EKygcuRn+bC+pxMrq8Iquo3IsY6AnbmMOeIZbXSqUgPvKZaspAkNAHiBehKhWI56T3xT9neEK6a6hIYEhQPgk35X27YE0lkLSjkSLQYzpUgNB5kHqZO55T1B6Y1WTVVpU6RubsY80Ec4PsO0jvhdxig1MlWloIvBEz6Y5ne4FvKT79pPNHSToS2rudhAjne3L3OB5NIvkuz1USRqkyLFS/LcKd4newuMOM7mRTIKltJCE/gNwDynTf4M7dVuUzFOlopECPyvdiZOw3pkb6dxbY4I4hl6ZYMXNI6RqDKXBgWBcHUpFzJB3tiWjWzTcM49mkpuPvKiMBIqNqYAbWN9h15QcVcY4uuYCq91LqWDbkC8dhI+k4zGWytdVT7sVkEq7KygrBkMJN3Fjty2viXEkK+YqWRmJqCA73mdPmsvQTaTvGBqwSSyfTPs9xWm8dpEggwR7dun74fZritClSPKB1E3Me+/LHyDh+YokBqT1YBHkVQvwWbUBPbHTn1JICEsDu7ltPI+kAKe/OMR+GNmozmfVxq5FY536W3M9sS4JxtKdJEchXUKjrIJQgQRbnvbscZBc6zpqinTpkMNVNRrkmASbkDnJMe+LaudzCqCjBIsGRFWNvygX+tvfD+Gng7yNbxL7QNUdocqqgRYwLdOZmI/ryxk+I5jxCfukENJL1I256BOkg7CDvvi5lqVcsBVqaqtTUyAtqJSnbykwSSSTF7Ly5qsnw4LRNVqmlSLLEGra8X8oAETG4PPbkkUF1/tG6rSTRTYCwDICB8GdXvaT7YnU4mfDEhWUcjSpKt/ZO23t74Vs6sRp+8vdUOiOiC8mxmbRI3wdkKjgM7NSRFWGcIDpvAQCTLcgsj2POvFJaCz2S4sxI+7pqJBhgQwEgSNJEjYfEDfEuJ5xC6E66S3KeGRqIO+pD5dLXIAMwBgwosBtLqW2UhA1TudP4b9bkQBzwmr5DxJZHdFaWYVQrC0DVFotA+IwrsLDMrVqlQAyOIkKZpVDNxuGBjsSOeOUeMU0ZfPqCkgxYLMTImNQ7b9rDAtPhq89A0+WdWrTGwJiF+hjFigPpVm/iCwtpUIaS2v4jMSw9xJI5Ycgep8fpIVmS4EG95J1XBtpEnvjmbzjVnlURFjyqCbH8tjK7bnng7MU/BJKhdK2KiwNrAGd+Zme2A6S1TBqVWZfyIPDW4MgxcwL9f647eTuaLfCIT70BQYgONMkHbSxJgczykAXwH4qmppHmg3CqaSgmLTEuP9owXTyky7QgiFXsBFgPcgAD9ziylllWmbnVqIC2AAAENrvJJm18cJdlaqCqFC0xpE3FwpdVZi5JPpYnlzwFm8zUosyU25kwJBN7+YEG4g73nFmSyrrUk/jpwWmbFSAN73g4Nz+RL5UVFUNUpxTqrtII8r8rRzMEX7DE8hVMU0aRIlVRZ9WoFiTzJM/wBemPYKbhTWDV6SEDZagUfQKwnlM8sexX6nWjF1VFKFIHm9a/lI6HrttbEEAGki8nymIvte+PY9jXg84TwzJ1DUsoNwjAkXDkqP3+gxVlaYStCHZtJU8/nHsewdlUN8rnhTU6xAs0CTEj/g4vWstdUp1V0hmfSykyCNheQAwNzG/LHsexLCGyrMUlyyoV1sGYssELtYiORmbjfFB4srglqCwYhlYqUi9pmR2t749j2COVbNPFKQ8yvG9Xh1CW006q1DFpAGlhB99umLMw4p16lFTA9SCPwtBXtbaDyGPY9gr3GdWmZzOLUZyXNyDpkzAXc/O3t7YZcDzaB1LDV4updfMGAwKrMb3k36Rj2PYs0QHksqTV8Mi5knppHOZ1dLbz1w/rVVdF0XQDnOpTHqknzGBz745j2IkcnkzYzXhkDk2/PVtcgyNxtzjF2XpBxqHkg+ZV/LNyCTvM2xzHsUy1svWqRUgCJNxNiRAn3MgzivPZsrKqSdepgGMwJvPI8h9euPY9jlsXohwloAqMdT1NVjPpFokGxJHsAD1w8o5dcwniEEFCJlpDSjFSFFg1jeBzx3HsS9nLQJwuu7MhLMFRZ0gBfTJB1CWUXNl/rj1bOiujZqm7aqP/UWdPkJIDqQIHXTuCAQcex7HNcj8EclVWqSTuik81LaQ1iV2BjvvsMMRnACAUllQ6KTXRQ2xJHqJt072xzHsNZoiyjPcXDIrb1HbVFwRHlidiARGm4jpyrr8QaArCZ85I5LuvO95ke3vj2PY45AmWruCzgAhnJMEiDtcE3AJ2FueGXCcoWqUUOkj0iBpDXG9yRciI749j2CTFHK1Y6nBh1G++kgxEA35ixnbFQrtoUNBiBFxEH357W/THsewWLRFszpTTa/Pn1H079cEUc8wLFAA267z7kzz7dcex7CxD8pxNifO8yFUiD5TqU+xPL5wLkUgVVI8pLhgTIeDrE8x5kNscx7EkoGp5gxZjHIbR/hk/OOY9j2KLP/2Q=="/>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pSp>
        <p:nvGrpSpPr>
          <p:cNvPr id="11" name="Group 10"/>
          <p:cNvGrpSpPr/>
          <p:nvPr/>
        </p:nvGrpSpPr>
        <p:grpSpPr>
          <a:xfrm>
            <a:off x="7421686" y="3604986"/>
            <a:ext cx="3505068" cy="2501531"/>
            <a:chOff x="228600" y="381000"/>
            <a:chExt cx="3505068" cy="2501531"/>
          </a:xfrm>
        </p:grpSpPr>
        <p:grpSp>
          <p:nvGrpSpPr>
            <p:cNvPr id="13" name="Group 12"/>
            <p:cNvGrpSpPr/>
            <p:nvPr/>
          </p:nvGrpSpPr>
          <p:grpSpPr>
            <a:xfrm>
              <a:off x="228600" y="381000"/>
              <a:ext cx="3505068" cy="2501531"/>
              <a:chOff x="534986" y="381000"/>
              <a:chExt cx="2637111" cy="2501531"/>
            </a:xfrm>
          </p:grpSpPr>
          <p:sp>
            <p:nvSpPr>
              <p:cNvPr id="15" name="Rectangle 14"/>
              <p:cNvSpPr/>
              <p:nvPr/>
            </p:nvSpPr>
            <p:spPr>
              <a:xfrm>
                <a:off x="902971" y="980041"/>
                <a:ext cx="1811926" cy="1425710"/>
              </a:xfrm>
              <a:prstGeom prst="rect">
                <a:avLst/>
              </a:prstGeom>
              <a:solidFill>
                <a:srgbClr val="DDC27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6" name="Group 15"/>
              <p:cNvGrpSpPr/>
              <p:nvPr/>
            </p:nvGrpSpPr>
            <p:grpSpPr>
              <a:xfrm>
                <a:off x="534986" y="384805"/>
                <a:ext cx="457200" cy="2497726"/>
                <a:chOff x="533400" y="381000"/>
                <a:chExt cx="457200" cy="2497726"/>
              </a:xfrm>
            </p:grpSpPr>
            <p:sp>
              <p:nvSpPr>
                <p:cNvPr id="22" name="Oval 21"/>
                <p:cNvSpPr/>
                <p:nvPr/>
              </p:nvSpPr>
              <p:spPr>
                <a:xfrm rot="16200000">
                  <a:off x="469990" y="2452006"/>
                  <a:ext cx="586739" cy="266702"/>
                </a:xfrm>
                <a:prstGeom prst="ellipse">
                  <a:avLst/>
                </a:prstGeom>
                <a:solidFill>
                  <a:srgbClr val="9E7D2A"/>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Rounded Rectangle 22"/>
                <p:cNvSpPr/>
                <p:nvPr/>
              </p:nvSpPr>
              <p:spPr>
                <a:xfrm>
                  <a:off x="533400" y="956854"/>
                  <a:ext cx="457200" cy="1524000"/>
                </a:xfrm>
                <a:prstGeom prst="roundRect">
                  <a:avLst/>
                </a:prstGeom>
                <a:solidFill>
                  <a:srgbClr val="D2AF5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Oval 23"/>
                <p:cNvSpPr/>
                <p:nvPr/>
              </p:nvSpPr>
              <p:spPr>
                <a:xfrm>
                  <a:off x="533400" y="868679"/>
                  <a:ext cx="457200" cy="152400"/>
                </a:xfrm>
                <a:prstGeom prst="ellipse">
                  <a:avLst/>
                </a:prstGeom>
                <a:solidFill>
                  <a:srgbClr val="D2AF5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Oval 24"/>
                <p:cNvSpPr/>
                <p:nvPr/>
              </p:nvSpPr>
              <p:spPr>
                <a:xfrm rot="16200000">
                  <a:off x="468631" y="541019"/>
                  <a:ext cx="586739" cy="266702"/>
                </a:xfrm>
                <a:prstGeom prst="ellipse">
                  <a:avLst/>
                </a:prstGeom>
                <a:solidFill>
                  <a:srgbClr val="9E7D2A"/>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7" name="Group 16"/>
              <p:cNvGrpSpPr/>
              <p:nvPr/>
            </p:nvGrpSpPr>
            <p:grpSpPr>
              <a:xfrm>
                <a:off x="2714897" y="381000"/>
                <a:ext cx="457200" cy="2497726"/>
                <a:chOff x="2714897" y="457200"/>
                <a:chExt cx="457200" cy="2497726"/>
              </a:xfrm>
            </p:grpSpPr>
            <p:sp>
              <p:nvSpPr>
                <p:cNvPr id="18" name="Oval 17"/>
                <p:cNvSpPr/>
                <p:nvPr/>
              </p:nvSpPr>
              <p:spPr>
                <a:xfrm rot="16200000">
                  <a:off x="2642509" y="2528206"/>
                  <a:ext cx="586739" cy="266702"/>
                </a:xfrm>
                <a:prstGeom prst="ellipse">
                  <a:avLst/>
                </a:prstGeom>
                <a:solidFill>
                  <a:srgbClr val="9E7D2A"/>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ounded Rectangle 18"/>
                <p:cNvSpPr/>
                <p:nvPr/>
              </p:nvSpPr>
              <p:spPr>
                <a:xfrm>
                  <a:off x="2714897" y="1043940"/>
                  <a:ext cx="457200" cy="1524000"/>
                </a:xfrm>
                <a:prstGeom prst="roundRect">
                  <a:avLst/>
                </a:prstGeom>
                <a:solidFill>
                  <a:srgbClr val="D2AF5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val 19"/>
                <p:cNvSpPr/>
                <p:nvPr/>
              </p:nvSpPr>
              <p:spPr>
                <a:xfrm>
                  <a:off x="2714897" y="956854"/>
                  <a:ext cx="457200" cy="152400"/>
                </a:xfrm>
                <a:prstGeom prst="ellipse">
                  <a:avLst/>
                </a:prstGeom>
                <a:solidFill>
                  <a:srgbClr val="D2AF5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Oval 20"/>
                <p:cNvSpPr/>
                <p:nvPr/>
              </p:nvSpPr>
              <p:spPr>
                <a:xfrm rot="16200000">
                  <a:off x="2642508" y="617219"/>
                  <a:ext cx="586739" cy="266702"/>
                </a:xfrm>
                <a:prstGeom prst="ellipse">
                  <a:avLst/>
                </a:prstGeom>
                <a:solidFill>
                  <a:srgbClr val="9E7D2A"/>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14" name="Rectangle 13"/>
            <p:cNvSpPr/>
            <p:nvPr/>
          </p:nvSpPr>
          <p:spPr>
            <a:xfrm>
              <a:off x="842492" y="1172035"/>
              <a:ext cx="2293346" cy="1077218"/>
            </a:xfrm>
            <a:prstGeom prst="rect">
              <a:avLst/>
            </a:prstGeom>
          </p:spPr>
          <p:txBody>
            <a:bodyPr wrap="square">
              <a:spAutoFit/>
            </a:bodyPr>
            <a:lstStyle/>
            <a:p>
              <a:pPr algn="ctr"/>
              <a:r>
                <a:rPr lang="en-US" sz="1600" b="1" dirty="0"/>
                <a:t>If we keep the Sabbath day holy, then the Lord will preserve us and help us prosper</a:t>
              </a:r>
              <a:endParaRPr lang="en-US" sz="1600" i="1" dirty="0"/>
            </a:p>
          </p:txBody>
        </p:sp>
      </p:grpSp>
      <p:pic>
        <p:nvPicPr>
          <p:cNvPr id="5122" name="Picture 2" descr="https://www.lds.org/bc/content/shared/content/images/gospel-library/manual/36907/word-of-wisdom-revelation-corbett_198823_inl.jpg"/>
          <p:cNvPicPr>
            <a:picLocks noChangeAspect="1" noChangeArrowheads="1"/>
          </p:cNvPicPr>
          <p:nvPr/>
        </p:nvPicPr>
        <p:blipFill rotWithShape="1">
          <a:blip r:embed="rId3">
            <a:extLst>
              <a:ext uri="{28A0092B-C50C-407E-A947-70E740481C1C}">
                <a14:useLocalDpi xmlns:a14="http://schemas.microsoft.com/office/drawing/2010/main" val="0"/>
              </a:ext>
            </a:extLst>
          </a:blip>
          <a:srcRect r="19137"/>
          <a:stretch/>
        </p:blipFill>
        <p:spPr bwMode="auto">
          <a:xfrm>
            <a:off x="3664052" y="3829067"/>
            <a:ext cx="2621965" cy="2334594"/>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http://www.stjohnvianneykamloops.ca/wp-content/uploads/2011/11/family_051.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483894" y="1528573"/>
            <a:ext cx="2925810" cy="1947974"/>
          </a:xfrm>
          <a:prstGeom prst="rect">
            <a:avLst/>
          </a:prstGeom>
          <a:noFill/>
          <a:extLst>
            <a:ext uri="{909E8E84-426E-40DD-AFC4-6F175D3DCCD1}">
              <a14:hiddenFill xmlns:a14="http://schemas.microsoft.com/office/drawing/2010/main">
                <a:solidFill>
                  <a:srgbClr val="FFFFFF"/>
                </a:solidFill>
              </a14:hiddenFill>
            </a:ext>
          </a:extLst>
        </p:spPr>
      </p:pic>
      <p:pic>
        <p:nvPicPr>
          <p:cNvPr id="5126" name="Picture 6" descr="http://askgramps.org/files/2014/11/Jewish-Feast-Days.jpg"/>
          <p:cNvPicPr>
            <a:picLocks noChangeAspect="1" noChangeArrowheads="1"/>
          </p:cNvPicPr>
          <p:nvPr/>
        </p:nvPicPr>
        <p:blipFill rotWithShape="1">
          <a:blip r:embed="rId5">
            <a:extLst>
              <a:ext uri="{28A0092B-C50C-407E-A947-70E740481C1C}">
                <a14:useLocalDpi xmlns:a14="http://schemas.microsoft.com/office/drawing/2010/main" val="0"/>
              </a:ext>
            </a:extLst>
          </a:blip>
          <a:srcRect l="3162" t="2510"/>
          <a:stretch/>
        </p:blipFill>
        <p:spPr bwMode="auto">
          <a:xfrm>
            <a:off x="5122813" y="1439933"/>
            <a:ext cx="2634343" cy="19890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479284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37"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arn(outVertical)">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688"/>
            <a:ext cx="12192000" cy="6855312"/>
          </a:xfrm>
          <a:prstGeom prst="rect">
            <a:avLst/>
          </a:prstGeom>
        </p:spPr>
      </p:pic>
      <p:sp>
        <p:nvSpPr>
          <p:cNvPr id="6" name="TextBox 5"/>
          <p:cNvSpPr txBox="1"/>
          <p:nvPr/>
        </p:nvSpPr>
        <p:spPr>
          <a:xfrm>
            <a:off x="0" y="89150"/>
            <a:ext cx="12192000" cy="707886"/>
          </a:xfrm>
          <a:prstGeom prst="rect">
            <a:avLst/>
          </a:prstGeom>
          <a:noFill/>
        </p:spPr>
        <p:txBody>
          <a:bodyPr wrap="square" rtlCol="0">
            <a:spAutoFit/>
          </a:bodyPr>
          <a:lstStyle/>
          <a:p>
            <a:pPr algn="ctr"/>
            <a:r>
              <a:rPr lang="en-US" sz="4000" dirty="0">
                <a:solidFill>
                  <a:schemeClr val="bg1"/>
                </a:solidFill>
              </a:rPr>
              <a:t>Potter’s Clay</a:t>
            </a:r>
          </a:p>
        </p:txBody>
      </p:sp>
      <p:sp>
        <p:nvSpPr>
          <p:cNvPr id="7" name="TextBox 6"/>
          <p:cNvSpPr txBox="1"/>
          <p:nvPr/>
        </p:nvSpPr>
        <p:spPr>
          <a:xfrm>
            <a:off x="94306" y="6485977"/>
            <a:ext cx="3781007" cy="369332"/>
          </a:xfrm>
          <a:prstGeom prst="rect">
            <a:avLst/>
          </a:prstGeom>
          <a:noFill/>
        </p:spPr>
        <p:txBody>
          <a:bodyPr wrap="square" rtlCol="0">
            <a:spAutoFit/>
          </a:bodyPr>
          <a:lstStyle/>
          <a:p>
            <a:r>
              <a:rPr lang="en-US" dirty="0">
                <a:solidFill>
                  <a:schemeClr val="bg1"/>
                </a:solidFill>
              </a:rPr>
              <a:t>Jeremiah 18:6-10</a:t>
            </a:r>
          </a:p>
        </p:txBody>
      </p:sp>
      <p:sp>
        <p:nvSpPr>
          <p:cNvPr id="3" name="AutoShape 4" descr="data:image/jpeg;base64,/9j/4AAQSkZJRgABAQAAAQABAAD/2wCEAAkGBxQTEhUUExQWFhUXGR4ZGRgYGR8YHRoiHSEdHxsgIRsfHCggHBonICAcIjEhJSkrLi4uGx8zODMsNygtLisBCgoKDg0OGxAQGywkICYsLCwsNCwsLCwsLCw0LDQsLCwsLCwsLCwsLC8sLCwsLCwsLCwsLCwsLCwsLCwsLCwsLP/AABEIALcBFAMBIgACEQEDEQH/xAAbAAACAwEBAQAAAAAAAAAAAAAEBQIDBgEAB//EAD8QAAIBAgQEBQEGBQMDBAMBAAECEQMhAAQSMQVBUWETIjJxgZEGI0JSocEUYrHR8HKC4TOS8RVTotIkY7IH/8QAGAEBAQEBAQAAAAAAAAAAAAAAAQIDAAT/xAApEQACAgICAQMCBwEAAAAAAAAAAQIRITFBURIDImFx8BMygZGhweGx/9oADAMBAAIRAxEAPwDC028UAtHlTUCBcXO3a2AKuRapU8SndWEMWtMj1fP9QeuGDfdsFFKVIMwSzTNrDlPLByMVjUNJO0ggH26HtjL6HjcnHQs4flXVStRAdLAqQdoFtuVrjp3GKKeaWhCb1AQX6dx7wScaNX6j6bYS/aXKkxVWDpHnIHL8J+NvaMCyzoz8nTFOZywDPTWSpGtDuOq/EagfY4qSiPCQSQWdzfsIx1WEUySfKzKesG9h8nBqeZAQJgMSxm9ws9J2+mLNnhFGXeKjVfTyS8wTeR7AfUjEuFVdL1CRKkMCO22w57W7YGCgWG/O/NrkAe0Ysp1NLPeTaD15nnuCR+uOeTg+jmNJCTzEHlOkBTHJY3PfAJy7U1XyEgEqZmLgSCeTftHTHaZFwTpsVk3tJAI67n6DBOZqK6KQ2p1mT6S+kACZ5i3xfBoVg4o002prIJYWEgsJ73i/zfBtKmjZJlkhvFE+WI0hjEjuV+mFGVeXpqRAjUecG7zfYRv83wbDECnYga2OnuZnofSPjA0OnQf9oiWUE3+7B6zpZfrM/EnFGfZjlxc6yskRHqCn5kRYdMGZuolSig5mmEYk7a7T1sU+pxBnWrUrKGtA0EjlIWJ2Fo+QfiUVPs5wev8Aw2SaoxbVmiaSRutNPW3WCZEdrYqyWcqAmmSGQK3lIlWmmSDG8TAtG8Y5m6viU6jDajoSkm0qQwg3iOZI3k47wzKuGplmUuA0wwJhgxUW3USTI5kAbYp1sHoZfx7U0LiQ1RiwFypAtcGYMAtYi8DAOaYmprEtJggubE3hpmxGx6H3wRnF06GbxSkCEAhZ6l4MmT6TjuaopT9QC+X70yXGwhF2ZmQRJsNRImxxCJ8XVlT5oUkZWYGgxDAGWKrI0sBzMkSOh3E49DK65ejT+7aHZwQNQsSWciyzeAQLgXtPeJhWoUqquCNRpsIgraLjaZiBtbEaJ1UxTuNVOCP5qJUGerR1n0/OHgbaO8PzHg02QOfO7DUDYnSNBINwJMnrPbEFzDu9V4A8CkdPlAKkiBIFp1NIP9sLDL+IwEXF9rkMFnv0ONHkcwHyrsKfnrtSpVG6FCfwxzlSb98DpGsQSggWjSQDTripMjYkKPgwY7DAOYhcui3lWAf3YBhHTYYYZ5g2swVVYTswGnQL9heP5LXJwBkMsaxelA1NUpvJ6SwYkDZVA+gvjkjBvNjJ/uKCNaWYRzMsx+ulAD74AzMqqq0Dwg0NFr6oPuPLPfBH2hzoWkGDDUDpUAwVm+o+48sWsTgAKKrIWaz0WVp2BQAGehsMcuzoKhhVzBSghA0tWzAqey0U8vxrdz/tGLeIoxr0yNqNODyBLbC/eT8HFeVYVBSSDFNVX6t5vqNQ/wBoxziDE5iNwrFie51MB3Av9B1wkyef3GdNtVHMSdNgoc3GiUqAn/T5wOthjPcRDVydAmmqhBcze4gbdWP68gNB9nzqoVaNTSWKDUpH5msJmAQuonoB2wIKQ0yJNNSqKmwdiRJci7LFzEDygdccmMHVi7i2WDMVEayAAP8ASF3/AFuYtg7gtM00ZQQzw5W0gFFJEqRuCLbfJMDmbqKlSoSt9RJN5aDpCgmwEC8Xv1xTkuJvqVtPmMnQBFiYULa4K47NDtAlAhMv4mrVUqMCd5mKk+7SRi0OUFKnHnDhY9WgkADVaNW03tJxVm881BUpKBqQAkkeklZgHrJN/wB8L8jpdwskqx3NjLW//oAfOKUbyO1ZTm6bMRpaAAF3ImNyepPXHseoVGCgQZ578rY7irY+TNHxqrUp1SEkTJMCSRIiOgMx1nAopLSpsKxZ6jEM6q0+GJsSTbVyj298aNKjHMsdPkAi+zTpiO1rnGSz5IzNQaw0khyIiCORFreW3YYiDvBgsqhrl80VgMZUzpcbGOvQ9sHZn0N7GeYI529rYSU8xblpcNq7xAn32Pt7YJ4XxRCxQyCDfVt/3bY5olwaeBTnaS06YO6HSyMBYqZsb2PIze2J1jNFQhNhJHOCxJt2MT7TgvQtVWoi0KtROhgjUPmTHSB1wvyNVldRBkAmIvY3Efp84rZtYB4slSO5MdSD/TBmYqGWGwhT1j+20QML8uJ1Da8jtM/sf0wwDKUlgZMTyMeaP0nFMpqmFVSf4cRvGk29o9sJ8qxJAmOcj2ufa1+sYdJUbwXv6QD0uAD9TeMLMgF1EIDDki+6r1+v104mOEzo6YcaaMzsoI1ALAAGmwBEdoPwcDJWKxFrEW5yII+cWZWkFXUAVbzAkNqFhDfG87++I5jLNICqWBUiVEieX7YSbXkH0Y8PUvmYDTtcSR9Jk/qBvinLZvQ4G9wCNpLRO4senxifDaZUPIOmAfMdOq5E7yLHF9PLjUNZupBBMLIEW80SZ2MYHgpyAqtceG0qbPpAP4okgn5Ow5AYZcKSaiO4Oo8rmIUyZFheADzk45XIUnQg1A+YE+I0j0xNtUG3sd8V0sy7VCCSTpaFmBYG8mwAJiewxIN+QZls3UpO1WGBMyjsKasZlZnkp83wOpxfWppo8Z4KaWuZZ3JPX0BR+cWv1iFNLSFBVVLXkbJ2ZiTaLW/FyGJU89NSdbM5Gkm4W0kwNo5dLRE3xNHO2XmoxOh1hDqVrBQJClYmJIO3ud8dytIAjxLlXAblGsBGPKxImf5sWZqiKihlBbmaYN5ELYkiBaYM7nfFj5Rd6jCW8hCmYIuATyMD9DhJk7A+HU6QDqBUYhgrAlR6S17DYHVfDDK1VpowVT6lUeYkEjWJj4Im036YX0M2hzFJYC065W9pJJC+YxyMYtTMEoCyqy62NwQy+SQZWIhiwvO53wTXZS/oszXECpYlaZWAEnzHS2wJLEbkiLbYYcFlDVqMiEQSCqhPKAQ0kXPmjncC2+EmbBNSADBF7DlM8o6EfPfGm4WywqAO3ijwgCPxFWqObW56bdMdLCGUMWZPOZ6oyMQwHmkQBMeaRty+tjgngzCojmfSrG/5St+W0jC2rTZKRIkzVBXqLElT0mbdQQeeGHDsmVoPUiBU8iDcwGUvbmQx0Rvvi2sEvCwX5Cg1El2IRkLAH1KStiI6RJ7Fbb4W0MwdTECFidTfiJ6/AmB0ww4xSAIVpLnWInVJHq7ElrHcSDyxVRoEaEswWCTy1QdZM7gCAPnrg+obyMvs/kdVHMBwQ1SmGv01RfnMNcjr3xFyP4ijSJhNSaYHrZnGpzz25cgo7YLq19OXzTAhfKgJjUSpfed7mwHv1x0ZdsxmMpWUeQUw7naHFgB1mVt2PTEvlhF8sS5ml4tZ9IYtJCiTpJMwADuYM2nbnjuW0JUZCddQjSzg2TT+FTz2gkd72xzP5xxqp5YMa1UkM0XCxdU/Ksbvzk7DfnC8rToU65c+JUp0tUA+RDZVEiNR1EbW3vi6wUnhHM9kfELEsACdzALAQIB2MRAmMBimqu1NVYNTcTqAJg7Hex2N8V8XrOy6T6zpaqAAI1elAAI7kDt0w1yc1GoqwIdKdOakTqH5X/mEgg89jaDjtIpKo2zleg7MXRvI8MsBfxAE773nHsOcnxWkF+9gT6ZXSSosCRaCSCdhj2IbfQeaWKAc/qZGKtpLwZI3HbkBjHFCpCixA2+n16fGNhXRgoXtEG2M/ncsyl6jbkwqzcDmf3xcEzP05HVreQJpk6jB6iDPwSSLdsez2TqU1UwwQm4FyeQ1Rt2H74L4dVVadMetwGAkWFi1/ptinhGp8zSZ6h+8ZQ17nUQoWxEgTPaDijRPPwQ1mk41zHhwSPkSD7/0xynUZKoYGDpZZ26zc8zf3xbxTLy7jdqVUqe41ET2JiSOxwHmgZK2MEgAi1jHvN/074KHTBnqwSQvrgkW3vP63xYaRNPYk6omecbz87d8QoUgzjWhAgGNyQRaJ6n9MMs1VKglNMKT1v6ZIERfl0AHTFHN5pExTKq2ssA4jTYRZR82B/TFPENFNKY02qAkENCiCQQbAlhuRtcYoU6mQTJLDvMxvz5G2GVWhrA8slNQZBBBFyCZmDzt3HKcBFJbBFqvPkKqYEkWuYNydhMD4745XrEUx5rzBN562jn33+uCMxTVaQ1QBfUEGo76tzZOe5OI0GDED/pjWBeLBgwmfcTOOs7ooyiMqOXlVjaxffe+w+l+uKChGx9UMrNzPKf1xdXoMlR0qj8QFiAO8H2vjlRpF5OmDblaSP8ATECOUd5xyZQwy2eDagx0wZD/AJSZKqwALFBvzIA57YrymXelqVzA0z6tYYHmsbg8zheEJ0sAVM+YXWbDY2j9vbB2Tr1CfDYAwbyLLtE8gZmetsDRzVIty1TWkkQAdUmCBP4bzJ2Fh+I9ME0coaa63J0i/UtzMyPiAOuLWzaoQDolAAhMlF3ghbTBO0xNxhe6639evdSZ8u0zcAqZ5fEYmgdv6BOZzdRwFSUI1kqkSQl4m0nSdVieeK+E50OwpkDV6tYEeJHpJiCHm3yfkbO/d0VemA7UyFLkREWmAbx6PNewtfHKVcu9LSfumnSiiBTa+pRESeYJvthpUX4pxwMuJZXzI49VMqRMAPLCI6OCAD7i9xi+uT49WmBCASZ2io5ZZM2EECeUdsMqNHUPDc2IBnrJlWB/w/TCqrUIRgCwqFlUsD+JUP8A8ha/84xPwZp4BaVSTpLEECIgeqxMzcyCRaeffGhWu1HMZWdqMVYBksarAKCOsMLHaLYUZnIq4p1UkHVSNRB0qeUP7WFhzntDHiLeLqrrDOGpr5rADyuvyZ0/7RgezRJiLjFBvErUm/DmGibAKQSBPQcvphnnaeiihDQKSIF6s5bUSeQ/E/sF6jFmcEvVJW4hjaSXEj5Oqw6D2xSHDCmpGpRqLoXnzX1HV+QHSOpFvZvBE6AK7z5mY6lQIC1luAd+1o7x0xXQVpCm3mGqdzGyC8BdyTzEfPc+zMdLEKATbYTuzeyiI7+2JtKp7ofVy1+WSORgYpaJdhmSrU6lLM+o+KiKGMkTrBNlEIANt5992vBK/wB/SIMUk1MVjlpK045evTI3wl4PlylDMKJ8wRlgb6XEqOkyFnfnG2L8tTcI1UgLYIQTf8x8uwIjeb2xLwxl8feAFq+urUSn5aakkmfNUBsstvpvOkQOszjuTqrTp1mUq7NpXQNgQS0SbGPKTG0bm8T/AIPUjwulSQSDYmYCgkXLc9ItbpfAvEH85FNbszxYSDIX23Bueow7OS4K8ul21jXrYELq03O7E+p7zbtvGGnD6bNWXzBUQQQZABiVQCOsDf8ADfAPBFCuzSDoRizm21onkJPuQvxi/wCzpdqwOk+GNbQTdmIBLaebEwL9QML5LtLLGHEOHpVclrlfKCX07dvefmcewNxSh41QncL5LmPTvF7iZvecexJkpNc/x/oLm0fQzs7GAeZvhHnkZGKtIOkGJuAevxBjuBjU1suWXRr06+ZjeYAv/TnhaOAl6zBySRGp5JLHnvJHyTyxUZVsYOK2K+EKSREeVgYJO7HSP0Iwwy7hc3l6YI+7qrqYHdpBJn8oEAexwZmPDoKQigFgEBJuQIDP7cgOeBvs/QXxMvU1SqM2swb6dT9LGCRfeBhvk2Wckc7mAK2ZMSrP5R/qLN/UEfOF+fJNSpFwQKkc4IE/OLcxXGmGnUx8RjPo1klPkLeP5sWZxYWmZ2SCRewJ/ry+cIN5GFPLkU5PqFNmsNoHXsSAPnFPDcsPAlmC31BjsF8piD8meuPUcwFZmLSKukGPwgG/tJHzi6hVGhcy4BVWPh0yTpZ9UID1C6dTdRE+rATFNrH6snWikzIqnXpFRRHmINyBzUT02tjvD6jrmaYq6RTZlUhYjzRMxN7yQT164GrZp1LMWl9WpwRuHB1FjzaZM9TyxElNaMROx3IBEgxEXEC9xA98AKKR7iLA6hop+UGF0C5JAG1r3Y+8YEo6SKoCgRpZR+EgXM8p/wCemGXEaGiq1Nio1a1ImDctpK9li07gHriNLKaCAulxMkg7RyK7gbiL35468HPCaCspS/isu1M3r09QjnCMAFM213gHoe2AHy5sQ1tZVQBvpgGTIgXubm+2LclWDs5BAaGIgTp8wJJ+pPYgYukV016IrCQRP/UU/iUiYeJkEX5c8F0LVFeUyCFgZDKE2m0bmTvMQR/UYpzjvAkXEyNttrdSNN7m3tgjhmWphncE2pkspiFLQACwtHpB7jAOZpOpBuqC87iSTNxI3nnzwrYtIsp0hGt/MynVp2BtAHv07nCvP1i2kWVQsKFEASx5e3Ob274ZrOioCJFmiJgr5iLdp+JxzP5bQgIKMpp6tUG7SetgYtAnblGKKUTiVvulzCl9IqKlbTuLEA9IaAY6g4JqcOIIrUani03YMrM0lagOoap3PK9zPthf9n8yYdCZpVAEqKT6FOolr2AUgGf3w3yHEMtlHdNJOq1RFl1YAT+MKCLyrC1+YOB4OUXwHs8ouryAh6ZPJTJKXsQBBHaO+K+JU5ZahYqNZDqPTq3JJkaZ0jkZ+MHZikTRLow0swZWO/mAKqw66jIPY8jZfSrKwqK0hHQgcypE+GY7ECR0xk3yQsOuyPC8wzs8gKXohFvYFXGnfl6h0IxLMkTXXYM5ZRF5QKAIO1zqHtIwNwitJVCsgR5QJ1AsdQ99LGO+GA4e7opqsq1NJuSAVAZkBgAktpCmf5ow1kryrZzi+rU6qp1iHImQWaWUTzsZ9l74rzdZZFJbui+epy1FQYE7ALBn36YM4nXQVomo7MVssKt0QyWMmNBmw5xbFGeZpBy6p94SDpHn1i7AsZIWBqkD0jtgS4M/hC1OFvVHiMAlKLNUOmYsAAYmQBfuTF7FVRSZzqLVTEqqgogjyiWjUxkwABvMY8cslarRmp4kEl6puzBSDIuYmDpEzDCYNsWVs74YquiqXgEhTOmxFOmvMgAyWG8ttiymWPlzRp1mNgTSiktmADgXJNi0x/c4szglFpuv4S7gdXuF+EFMf7jhfwXKioXRpAqlCwaBCoAahPaFnlgivmwTVqsdIJ8QsBqAuoSRaYAFucDEvZm1mixc6tTN6T/06QUKQPSQAsxs0xJ7AQcLqnC4SrVBiIpByYEv56hURJeJjoD7YacA4Mazt4AOnRckczpuSTyUtgLi2cp1C4pEqgCquo2lSod+cs0TIgbdLqeTTbBHMUa7IAdTpTUAXAUF29wYU9sW/Z4MlOrUqHzadCDmOZg+8fQ469FVy9DXshaoY3ZmMgxuRpt9fbE2zn3CM4gswOkyBBMC3IQAI6Sd8L0RJ3hdi7M8TanoVAhGmTMbkmfjHMW5GqSshtMkkxABM3InHcNhcVhnM8NehnsqklhyFrfthq2bU0fVNWQNrleRJ68vgYW8VQpTdLKAEBJ6Nz+mPcVy58LLZcatRQ1WUCT5z93Pson/AHY5KzlG6FfGzLIQwMdIaOu3Pti/7MVQmqow1FZZV2DGNK+8apjtjh+z9UAnQzW9Mqu1xz/84t4ajacw9QH7qlCgrpGpzo/QM36YptUbwrSYFlKUlqjd57kTEb9vYTiGaqAqgB9JIv8A197+1zip6wUkrBAttIbrI5n9bdsX5tV/h6bKApZiNIkxYEmd9yLciIwi8k6VAsUCw2sEi9lN5LHkALk9AcG8SYOKWjV4aKUVQNwTPiRsNRE/ScVZKm+kNp9cgLeG1C94sGjqN7c4HfMMXE7fiEwTJ5fhkQO1sHIIYZEsztpBYOLnTZSFgXnaQB8nBbZSmzJo8zgEaBBFxJBYjYENBAtYcsJ1qlWAAkq2sHssNPWYHL9cTp5yKpdTpkmAscwJufjBQNcjHj1b/wDIrEBQAwsBBOsKTLXjflG2K6aCmrCYYQzNfmwCi3vP/g4uolWfXUgqEWo5IvqHkVY2mVCzbCvNZwlnZTLMwYdCJ2AiTG89B3wJYSCk3oa5apFJnddZZtCqRJggklWF4gc5ja+2K62TQqQjik8SBVAEt0FYQs7dNh8B5XPtpBZiSDA5QoBUAGN7kfJ578yNNlkhSWIGm0wYIJ80SINl2m/LDRp49B5zDCVqALUeJDAguFuCYPUm4sYBGOLQCAhWOXb0qHcAPPRtmUjmQR+uB8plqgUoDqQj0vDKPg7D2jBlKm6jQWlPykB172af1k98T41ojwlwdpK1Ko2pLtINoDBgL7RIveIIYjlgTilRTrpCRDRp9UAEC2xuL7WuL83Ao+Tw5YoSDpJ8o6QDdfYEbYrrZBDcr5vcmY25wThT7NVBiOllxSVUIjXepNyBr0oTyA1X2jbti7JZ0wKOYpCsJ0kemookgNTb8LBrQZUiARGzCpw1WRlJYhgAdRmI0xB3ER33OAhkXSuahhtURfbqYO+3XmcOwcWh/kMuJNJT41MLTZDMBjSdlk/lYWBHUc8JKlQiqCQIJuORE2O3ZgR2GCsjWalQZfDbVLRpEwrw0W3AZY6+Y4XrWLU0VlYMAA0qdj8bAgfr1xFPJlOOqQyr5ys7GHGhIIRVCqQ/lRhHcjnsD0x3hFAlM1TUFnFJQATBtVpM5mOkWPIHvgHIZlir01BOgqYG7IDt8eYgd8MuClGreEh81dKq1DOrVqpuVAH5QUG41EmemB4RyWVgsyVSKhEzcByREEUwU76YC2G5AwKDMKqaUKwzO3mcX8rAbSZYgD0iLy0xTUa1b1ADSoXuyLPsfNimkQC0sSQxcgQQSwhVt+VZBHYxhD8rYRnK9NZ0uQWAUAIS2kW2EBS256SAMLDmtJC0wSymSZliQL3sFA2ntbBNOnoYVHGozrKKdTC9gYsCJFuRN4jCirkGVm11NVJzLPtIFzq/K+wK8v1wxSZyjyzTZbNCnk8xXcAOzJRCKfUzAlwCLWW7EfmjF1DJl6LPTUGo9WnQpg3vKu5A5wDT7XGBuOUR/B0KS2GrWwH84Jiw5LoHycan7LUFFIV3vTo03e3/ALtV2WBz1CklED+ZlxCrZyXutBPGQMhlTlkZS5UPXcmJuqqvbUzTHNUfYHHzXI0WQMahgPfVEmIuexgfGNT9p6tRpUyaxqKxErqcIPwyYPmJuB+GIxmSjMWNQEbLpIjf+u39cUtHOXQw4y9QiktJILCdrLqmDPUiw/4xDPUFgJAbw9KAGSXMNcabk+QmP5r4szmYmqWuVSJ6EqLR/lyexwG9fTAHpJgyJJOxpnqJF437YUiIqv8Av7nqlZUhXrqpAsEJ0x2IYAiZvz6nHsPeHcOokMahTXqMmpEtESfaZAi1sew2V50K61eg+hJJAXRVDWsh8pk8okT2wZVz4NWpVgCQPNzCgWAPJQBjOZMjxKkTJptdojaR+v8ATDCvI1gCSaIEDaQOXeD+mOpEyWkcX7UqGIIcztZQcXZviQq5WoQCJqKkzNlHiH+mEJyDEnUBTESdQGrlyEtGGWUrU1yyEanSnVYM/oBLAQAJJHWT3xziuDVenGOUZ4ALfcDf+84ehQ1BdCzBLjk9gLDlEjvY2xXxLOmfLl0pAH/qKCzGL2c2Ej+uJpmWFJawmRXZBNxp0Boi8kEzO98WL7R3h2qo5VmJGgnT8eWALC07Yq4nTJ0qJMICYtqG6xeTzJwbQpBHpZhOTDUvMHn/AHxLimVCqXYqoKrpVfUCBJhdlpi31sMTyTGVsAyWW1p/NSt0Gh7KfYGR7EDlj3jhKWoqNZJ0joCAPqLxyHwIGynESlS4BFTyOs+pT1beef8A5xTmcq3iadWoRY9t9twd1jtiqNBrXqnwlQmSxLNAJgeYqL8j5m9zgXh/Dmdy8kAbGImLCPpgvI0PxG4tbvsPp9cPqL6lkbfXA3QxRRleGqoFhO2wPt2t+s4IFG3t0tginTJP74JSisAGx/riGy6F3gkCdrQf8/bHbf8AODwvLv8A574regDuLjBYgqkcvj4/znjrHnHv/nXHDQAMDnt0P9sdCn/j/nAUmVq+IU9U+WPnY9uonqMWVB2+MRFPVBm09/2vhQs8tYU4aqtTTbxNKsrLPMaxoYD+W+1hhrk+HCvbL1g7xq0HymOQknTI9+eFtPMI4CGmxuApZ2aCbEkBpEXMr6jvywLxmskhErE1UazAKpk/zKFKkAXAmSASZjGjoxTdjCvlqlNoZSrDqLj5+ThVlqPh5mhVUwFbsI3E/qJ9sav7N/amnmAuWz48xAVMzsZ5Cp/9u943wN9rPs8+XMMLG4YbH2xHwymzJJxI6K7NYsy3mfSok95j9cS3RSCSCrsIEm4IB/rHYHCTiMg6BtJt7/4MH0MyVqnUYVKZC9BICj+je9+uKcTzyW7CMpSZm0U01sBDXtBH3hJIgiOu8YqmKi0KYDl9IIgkEbKZJk2iG+k4qz+taAFEPpqMVYgXbpqi97+UcsN+BZRzmaNVwQKCHVIvFMEr+30xLwrKUcWyfHyWqUyhJFSu6CLeSkKa6Ym4mTPOfbGo4qPAp0ciAYRfHrkc6h9KT1B0/GjvgX7AZFavg1jJpUS9QavxOWCpPuwDR/LiDVSweo5l6zki/JNOo32mo4EdF7YyeMAl2Zfjn31UKZBpiAZkeaTc/m8wMdjOLmzjP5XUsqwEJs3lHqLfimSbyOWBs5QZSJgLU+8B92Yb8iQCOwK98a+p9m0ogGo2mm1UhQbvVckgKo2CLdi3K2841boPFtGeymUqVUdqZskCTCIukSfM1tUAncknYdLfs3kkqE1awKZZJ1X8z1SBpVeZqRqYsLKCSYtinjC1Avh0ah+7ZitMnSJ3lR6STYwb7xzw7fIGulEgGjRTSkKAoIeHbTI8tR7lrWtyAxyZKxlff+CfiubdqrEooFtOlJXSBA0x+HkOcC95x7FWf4zVqOfDdsvTTyJSplgEUbTcEvzJNyScexVMpLr+impTWQWkVWJDQLMNpPJSLx7nBPiBaxUwsgXO20D3nqMeqHUFP/7AP12wZm4cEVFLKkwVgOkXlfzCd05iYjAYqSk8mIGYNx0ME99jB3AthvwvKaqeapwS6UvFXT6JQgkwdyaeqPY4o49lFQhhGh76rxPSOsnbF/2TzGjN0C7EKSEPlILK4ZJP/dz7dcW9HpTBFqBqABEFSYgkTG/1HLtyx7OVF/hKAJIDPUqW5XCx7kCx/wDOKa6qK1SmYQaioAEBCpgEX6i/WTiOerx4SmDFJe8Fpbba8jCFUT4TUKVILQYECbNEED3vb5wbxamxWVkho0mdvUNO+x1C2M/TN4P159saPIZV9JqVSyrpmOZUmT7A/X2wPs7x91izIZBnI8omTc7AC841WR4etIQo835juf7DA+UJMeUgNcAdOWHuWy5Lw/M7d+WJcjRIF8ILyBJM7R/gxfQy7MbKThpRphAwgX3tf69McoVo5kdgcRZQOtBknniNViDzwXXM88RNMEeqI7TgGwGq/PE2/MMWVKPMSfbHCBFpxxxSo+mKSDf9cWPVG0HEPE7744SuqN74pQkTBIP0xaq6yFXcmBfriD0tMXkNqEjbyEAn6zjmyoonRrOG1BmgCAgGqTzmbbRFxz7HC7h3APHzlcNKqF8RCO9re23+04OVZtiFCqaVenWtYFCo/EpuYHIjkBM3nrik3REo8i7inAMxRcmmfFXtv8rt7RjR5H7UrUH8K5drRBEhTYAoxMwDyIHONowxznGaCaWZ0GoSJIE+2MvxTN+I6tll8IWZwdJV2DAzY7RcxuLnBb5LgrtJWZzioIqkAxe/+fTBFPLK6UnEl6lRUInmvlI7Alge3xjnF5aprOmCd1BAPKb7CL4ZcL4cx8NT6Qq5gGNySQLb6iskdguNLwYNU6OhKlapCj7ugChFMECQbkbCPwiTtc7mS+F1Hf8AiGOkhaehVkGS7KAJ3IgmThrlPswrqWGXrNGymoIPOdMBRO/zhtwDhgcGmEegWdUMkGBOpyIEQAIOM5PAJ2co0Xy+Uo0UJZqq18x7wvhUFtyBdG92Bwp435K7KvopIKYPUoSWP/eGbvONPSz4q1xVEL6vCB6sypSnsNKP/twhzvCvELGiJ8RmVAeciKY6gaQCeXmOISyHqZi/kVcDyiV6fhVncrS8OurDZZE1KZPSNom9sPuJ5gV6wzHmYU5SjTEQCwhbTuoFVyfbA/EsstKnT8IllUQtVdm8MANUvv6WA6ADfFnH8i6UQ9FBTpii9Yi5eTpDDV180dSDFubyVeHRlaStXzGkiSSAJFnk6RboWvPYnDziPFQtA6V1ojKrBWOohSV1gkQys49MRpZQcJOEZFqVF3/GyslJmMRI89Yk8lBCL3ZumCsvmiDQp0lVhpNNmEiIAEKOd/MT7YeccGen9/oRbMKpOqkKjG5NRmSoJAs4VY1D+2OYU56itN9IJn8UkzPeJvEX549jSjKkFcEBYODcKwIPWP3tg3N5+mFYg6jLKVW5m/4d4sPriVTKJRXXTkAm4nrYRhRUYUlJUQahJJIj9cQpXkypN2S+ztUu7U3AIZT5WtDBfL82j2wJxA6QK9NUenqgysNSa3laPS1rMLGMBZniTpVV1/DpPcwZ/rOG/EKvh13q0oKVhFSmbq4YAwR0NiDyInGp6It3nkA+1WUHivVpnUrPBIM3dQ/LsSPdThRXV6jEkQTA6bAAfoBjUVMutBZCsaNaIJ3BBsLCJExPMGcLs3lAHeIAnyxeO19+k88KZpZZwXhi6kdpJY2EWkTNvph3xfMk+GnpvfmT8dJ/bC/hzqsEyIMdpP8ATB7ZgOwJCsB6ZE+++BigwZi5nfSoFo3MC2HVKvMYTZbPo1Sn41FXCwvrZBAJIG5AHwIvjV5Z8i4hi+WYcydSGbjzea3cEYzargvYvqJqFjt2wKKoJIIg/wCfrjQVeGMAGQrUQ7MjBwf7YW5ugymRbqCP3wbOA2IETti0sNJi36nEHc7EwcVvW0i8fGOGrLEkg4hIIjBPD6AGX8eqSBUJ8NRbyj8XcG8dh3xPheW1ZLM5hlE6ylIHoqgmD1LMR204HIpRE9Qj+HrVxcI3hoPzNEn4Ege5PTDTj/DxSTL0Vux0h367GoZ5Wn6YsoZVU4XRsKpWp40AwGbVqYdwD5f9uOfarMVBSVYBqVSJCmYZo8s/MThoE7ar5KOMVVrtlhSWEeqEW0eVTDR2sfocAViKdUUmOpUcn4qsR+/6YYvlDSrZSnq8tClc/mYAgiP5mafrhJn6rBc1W5U6iaeZJWSbdPTgopM5RaR7Eg/BjEM4QBPO+9+8dvb2wRlaV6o/LVcexhW/c/XHM9TlTI2BjlyOFbFsx+dy5aoCJkXci0SesQBMifrth5wTKVAGLABVJJKkHSeU3/TC/ULkIDUBKh2nSOm9ibmwHK+DMioVNHjBjNk0voUttN/MD88sXLKoyjJxdoeZTgiZhVE1izySjBdLmTLATqsPxmNsMv4ijTqkD0LpX07BFhVUc/Kovtv74lk3FFUU1aa1J1OKhIepEnSPwhRPlUdicUcTpCrqFEMVBmWXzpYFgFFqidSD5TEgCcZKXZTjbss4wzljogL67CBcAyzc15STHLfFtDjajyq2tqlMp5R6RJ1QBFtMiPbrhGuYNVaUFguoIUMHy7jVa7C4I2Gr5wzZPDqA0giKuppsJjYAHqPpjpdGbdOkeOeqLViNCldKk76QCGnkDJg79cGav4Wk4ctUzFQklib0qZCrpAmzMB/tBte2K6WYUA1mg6RppKfzficj8UELAMCR74W8XTXUpMz63qMW0hWIOiNVxbUNxNhf3wchJYoZ8Fya1stVp1akq1RY8O2gFwCFYi481wPzHrOCePuwD0lqRTqVfLoPpWkPOxPX0qQbGO+BclUDmuKemn4S+VQQ8kMj7AWloG/LEaWVNRqlGmwPhUA+t7lmDanMbXbV9V5AYLtlcUZqtUNfUSoWnIUITHlvokAFi9iTbcttg/8AhRRFUqRqWklKejPdhtYQGmN/LyGCOK5Q1WWsCVo1QC6sNKo6QKiX/CRBA3IOD+Kqn8PRVSgqVdVc6jCksAieYWgQTuRcdZxdkOLzRRw/J1a6B6TIY8rkrfUAAd73Gk/OPYzuXoZnLTTLlWJ1MGEXIFxIMr0IMHlj2IccjXp8kszmS1Ngp80A9Znb+mL6fC1NF2Z91a5khJ2IAE7wSOeM5wao0knfUDtYgWP7YapxJqbqGbSHTmJSSSL89ovyxo4tYRgo1KjPHJEMyFkfT0b1f6WIie040zcP05TL15JDxRMgAAS2gmb8o/XAvE8gCIUDUh8yA+mTv0IvOHWWyz1aWcyhX0ZdKlCLgtRguP8AUQTbti3LBqvcyWXpDwapqOSVeGBGqCsQwPabfTGb4zQda5VQDqhl03kNcm9omcX5auwyxWSdRUteQYMj9v0wRxDM66JktqpEGFbTKPaRt6Xt21DDyNYsSV+IMkp4asu8kG3S4I/XfDOhxllF1AKwDYNAN/gdcIq+ZZSSNambSxPvMk4Z8NSqyNqRn1avwwTaR51vJNrzhZ2Q+pxmSzGmYpgFgYUwx3UDffnh3w3jOVqgKPK/T0N7Xs364zmVpq2oAkD0NTfcaokAjkSPgjviPFKICKIAgjtH/OD4Jc80bSllVJmk8E/iBNI/JWVb6DBQ4hWpCKo8Wnz8QSR7VELW91x8zXilSkAabMoa+k3XvAMx/nXDnIfbRnASpTJbqvP3BwSTNEa3O1qLJ4gDINwSRB9tiR7gYqpcDatRL1SUpkjSCCrOvM9lO3InccsNPs3lcs0VaoNWpOpRVJ0p0ASymOrAn2xb9seJ1aiHQVB6kwva/wDbGLTpuzZNeSikC0kfiGZ8MECnSQtUIsANkUdJIj2U4u+0lcLlKeXpsFYAKATBLMd/csf1wdwZEy+THgowDnU9VxpNUx6omQnJR0E85Kr7I5dMxnamZfzJlx5ZuPEaQO0gXjuD0xVVgLv3cLRd9saoy2WSimyIqgczH7k3wB9ocu9GllwGipTFPWxvDW1tHO5Nuwx37R1kfMZc1D5PGXV8GQPkwPnEf/8ARqpCuYsDz2+mH6glpL6ldYeLxCgBJRQatxEqq2t0JK4ScSY+FnzyV6YXpJ1yfb0/TGr4hQP8bQay0wh1MLSABCdgTB+MZTimXLNnUUGDQ8RQNvI0Tfs2+FHJ3/A1ylGKmaU/++f6CMB8YzOkE9B7/GGeao6GquSCKjK6xzGgSfab4zycUV20KhqOd+QUdzzPtzti0qjZndyEhrzZ5PLfYH25mYAG+H3A8pUzNRgqlUEEwJJMgwOf12GLOG/ZvVVNQhhTgnSoDsTEEDUQiT1MkXthjxHM1qS+EqDLZe8lyG1TuWbcm8AWURttiHJPCLrsnm80i6KToKlyII1KJIJl48++ymLm5xXnnqVK1MKYCwwJjyjmKaiAsC0i1yOeBGzpIDINS0idLMNIJIi45DeARyBxJ69V6ZFzWqwTpEaEuwBcxFgG0jlE74KQollivjjawgAXliylha5Nvjni6tkdca2CzEFjpgxa24Jtbe+OfZfJsKhcwsQFA80fimbeaFNu+LlzKaW8IEtqOqo4Es8C5AH4p35dMS9kyoVK3mKnU+qY1+QQDYaSZYfphtlm0JUd2tTo1DoTYM40BW7w02x2jSVqyklZ0ATHX25W6Yofh70RVLgL4jqTeQ0EaSG5gkLfse+OZnTsN+zSBDmHEKwQ6QPMJClzP82kAwdrYE4jUdRW/h2Uq4KuTsy7EE7LaDPvgzIK0U7xqaqSW5llKze5BksO30xn61LwYRnZ2UEBBYMJ59xeJg/TDFFvGUNODsCn8KSSXXTSqXMVRBEBvwfgEiTKnpg7iTeNACAxTutmZRpinK3IBA3AFy07CEGVzJRV8NWgEgD06OhGo+3Xlhx4gWmtUOBXJHmCjyKDJjWdIebdgD1kTJZFS+APL/aPM0FFMOSBsDS8TSPy6iOXTHsNHzJbzVHoMTcFqEGD2ANsew2uguXaMFlsmZqVWaAB5R+Y2Aj+XYTjnGXBZbhbAgn5kEAGZB/ycR4jV1owFvDI0jqo/wCfN9cTzOS8a2zgiPafN/fG3KZ58YbKcg6sVBJESiN0kekmbgcp641X2Zbwc5SeFGmoBWH50YaSyk8oMn25xjNVMpGoFglFVgbamIMyoMXLCJwflON0dK0q3iyDCuxVmUHc8iFkDnglktZVk8zlxlsxmMu5AC1TTBiYkkoRG1o7XwNRrgEXLJJVrfhax9iLGP7TjS8ZyVPMOlc6DrprLW1l08luhOkNfr3xkFqFSBEnme4s3x0wRdotStuKF5Jp19L3CtfmGG4I9wAcSo5hhp80TqaASLm0EchG2D8/liSGWSQDFh5gQT8MOnQ/GF+Y4eaYElW1agpHVdIiOW8jqDyxYWW8OzOk6pM3VusGLnuOv8uC84dVnMLsH5A/zAc9rdDiuhkTTVvGUhwzAJsWizav5VN+e1t8dpVAKbMF1NUcJpgnVpnVK9NoP9scCpuwDieXYEAgCAAIG46g7N74f/YbhqsxeVJEwD2j47/BxylTpqop1RoXTqCSWYHfyzYAqbqTN9pxzI1fCqzSVgpbyhgTA6k85E4mWVRpGrRt9B1RBk7AXJ9hirKmkHQZpGbTdFYhladi1MTfsfLzwCM+SoIbQbsCROoiRB2kG9u+NJ9jMqukNVINZwGbrMCI7QDjz/lVnomvnATxniC1kIYssiJIt2wDwbPUKNIZaiJLNJjzM7sLknqQB7ADpjbZvggqIQRpBHMTjF5+lT4dNXwzYQNIBjVYkC0Mep67i+KjNsy8Y0Ks9kWfOZfUr6Eqa2ttpGoSdrtAwd9sqfjKVVSzGIHUyI+O/Lng7gD1s1FRtVNGuqn1kdTyX2HTfGh/9EQberrzH74l+o1grxWzLcZJKaSQXA8+m6gnvzPQAd7YEyGXXwctWrmHSj4bqY+8B9Or4gkbz84q+2fB6gRmpO6sknTMBgOn9Ytgv7GcIZqFN67a2Kg35Tf698Lkqs6uBDxypUzNQU6Hk6uw0gDa07noB/bF32d+zPgN4ZKsTdmBN42Echjc1eBBwwiO42/5xl6VFMvWDDy+J5Tc+q4FupNp9sc/UbVAopM1WRygItykW7b4U8byfiKygAz+a/6Yd8IzyClJeAQDtNtzP8xnryxkuP8AG3qavAUKvNj6Z9+nYXOM4JtlMymVZUd6dVWqKjTqeysD6Ry1XAj2O8QWuRR6xJ1MoO52UACWjqxmL2seQOA8/mmdNFMl6hgMwAtJvbla8fJ3wy4FlzpdWKqiATB1TJuDeLkBj0AjnGPQ+yCPD80ipUk6SimQT6dZAjVzcDc9Sce4LTVVqLTJqGJ1xGkgLy5mJ+nviw5KmRIKjxHFR9YuFVTNjZjrYnl+HBWRzcArRABqTBmSXMm5tA2sIF+eBrBzFGW4eDWBqOVPlQBfzVCIA/0gCTHM8zhiiFEKmQGdhIYsykBYAmw62tfrjtHLmVamGOjzAwYY22MiCNIPmm2IZ4szIUQlRLHfykgc+s9cNZCSGOUzA1qGGq4VWBBgEGAe0qxuJBPLGZ4r95mHgE+F6QNmXfUo5iOUjY88Qz/EVof9IxrqASPNoYC1yQSPN9COmKMo5RAmqGYSrKfSARAHMjWur3juMNEsEZqS1DCoKim2tiALC4Ut1uI5X5Ya8JFUOpep5SDABhSSJFrAnbqe/Supl6SVXYU1aoq6iOQ2LaLQSOoHIgSIwTQyzV6ihz5l9AS6RuJAuOVxPKRaBMjRB1DirsDqqlSDENRSr/8AIkGO2PYp/wDRKwJ+6S5JvWC/pOPYz8UTk+cZDMW9rn2/z9MabJqGZgIDHzapjykDGUUKunSSxuGERH/2t/TDbK8TNIkpe3lnpsR9AD8Y9TPNNdDatOnVr86qQtgfaxso6nA2UywAUlYVSSQfxTzM7KOmK/HTRqJJIAcj5MGOSi1ut8VU+ILVK0zs1o+sE9sDM/czZZeimZy1QHUDQqLUVgSDpI0mIvAbSfnGLrcW1M4qABw0gwQN+nI/3xp/s3lSn/VbUvQHe9vpG2CONUsqzinXASR5ajeUP0huXyRiIumzb08Gcq5UikSWALbAXC81OrlczIxdVyY8NgD56h8wHlk21bbAkCY6DBma4OtEFaVUOnIEgkb8x6l+OuFmRIDgEX9Nzyn9v1E9MXdnTvgn9q2g0qsBy6DU+om6EKygcuRn+bC+pxMrq8Iquo3IsY6AnbmMOeIZbXSqUgPvKZaspAkNAHiBehKhWI56T3xT9neEK6a6hIYEhQPgk35X27YE0lkLSjkSLQYzpUgNB5kHqZO55T1B6Y1WTVVpU6RubsY80Ec4PsO0jvhdxig1MlWloIvBEz6Y5ne4FvKT79pPNHSToS2rudhAjne3L3OB5NIvkuz1USRqkyLFS/LcKd4newuMOM7mRTIKltJCE/gNwDynTf4M7dVuUzFOlopECPyvdiZOw3pkb6dxbY4I4hl6ZYMXNI6RqDKXBgWBcHUpFzJB3tiWjWzTcM49mkpuPvKiMBIqNqYAbWN9h15QcVcY4uuYCq91LqWDbkC8dhI+k4zGWytdVT7sVkEq7KygrBkMJN3Fjty2viXEkK+YqWRmJqCA73mdPmsvQTaTvGBqwSSyfTPs9xWm8dpEggwR7dun74fZritClSPKB1E3Me+/LHyDh+YokBqT1YBHkVQvwWbUBPbHTn1JICEsDu7ltPI+kAKe/OMR+GNmozmfVxq5FY536W3M9sS4JxtKdJEchXUKjrIJQgQRbnvbscZBc6zpqinTpkMNVNRrkmASbkDnJMe+LaudzCqCjBIsGRFWNvygX+tvfD+Gng7yNbxL7QNUdocqqgRYwLdOZmI/ryxk+I5jxCfukENJL1I256BOkg7CDvvi5lqVcsBVqaqtTUyAtqJSnbykwSSSTF7Ly5qsnw4LRNVqmlSLLEGra8X8oAETG4PPbkkUF1/tG6rSTRTYCwDICB8GdXvaT7YnU4mfDEhWUcjSpKt/ZO23t74Vs6sRp+8vdUOiOiC8mxmbRI3wdkKjgM7NSRFWGcIDpvAQCTLcgsj2POvFJaCz2S4sxI+7pqJBhgQwEgSNJEjYfEDfEuJ5xC6E66S3KeGRqIO+pD5dLXIAMwBgwosBtLqW2UhA1TudP4b9bkQBzwmr5DxJZHdFaWYVQrC0DVFotA+IwrsLDMrVqlQAyOIkKZpVDNxuGBjsSOeOUeMU0ZfPqCkgxYLMTImNQ7b9rDAtPhq89A0+WdWrTGwJiF+hjFigPpVm/iCwtpUIaS2v4jMSw9xJI5Ycgep8fpIVmS4EG95J1XBtpEnvjmbzjVnlURFjyqCbH8tjK7bnng7MU/BJKhdK2KiwNrAGd+Zme2A6S1TBqVWZfyIPDW4MgxcwL9f647eTuaLfCIT70BQYgONMkHbSxJgczykAXwH4qmppHmg3CqaSgmLTEuP9owXTyky7QgiFXsBFgPcgAD9ziylllWmbnVqIC2AAAENrvJJm18cJdlaqCqFC0xpE3FwpdVZi5JPpYnlzwFm8zUosyU25kwJBN7+YEG4g73nFmSyrrUk/jpwWmbFSAN73g4Nz+RL5UVFUNUpxTqrtII8r8rRzMEX7DE8hVMU0aRIlVRZ9WoFiTzJM/wBemPYKbhTWDV6SEDZagUfQKwnlM8sexX6nWjF1VFKFIHm9a/lI6HrttbEEAGki8nymIvte+PY9jXg84TwzJ1DUsoNwjAkXDkqP3+gxVlaYStCHZtJU8/nHsewdlUN8rnhTU6xAs0CTEj/g4vWstdUp1V0hmfSykyCNheQAwNzG/LHsexLCGyrMUlyyoV1sGYssELtYiORmbjfFB4srglqCwYhlYqUi9pmR2t749j2COVbNPFKQ8yvG9Xh1CW006q1DFpAGlhB99umLMw4p16lFTA9SCPwtBXtbaDyGPY9gr3GdWmZzOLUZyXNyDpkzAXc/O3t7YZcDzaB1LDV4updfMGAwKrMb3k36Rj2PYs0QHksqTV8Mi5knppHOZ1dLbz1w/rVVdF0XQDnOpTHqknzGBz745j2IkcnkzYzXhkDk2/PVtcgyNxtzjF2XpBxqHkg+ZV/LNyCTvM2xzHsUy1svWqRUgCJNxNiRAn3MgzivPZsrKqSdepgGMwJvPI8h9euPY9jlsXohwloAqMdT1NVjPpFokGxJHsAD1w8o5dcwniEEFCJlpDSjFSFFg1jeBzx3HsS9nLQJwuu7MhLMFRZ0gBfTJB1CWUXNl/rj1bOiujZqm7aqP/UWdPkJIDqQIHXTuCAQcex7HNcj8EclVWqSTuik81LaQ1iV2BjvvsMMRnACAUllQ6KTXRQ2xJHqJt072xzHsNZoiyjPcXDIrb1HbVFwRHlidiARGm4jpyrr8QaArCZ85I5LuvO95ke3vj2PY45AmWruCzgAhnJMEiDtcE3AJ2FueGXCcoWqUUOkj0iBpDXG9yRciI749j2CTFHK1Y6nBh1G++kgxEA35ixnbFQrtoUNBiBFxEH357W/THsewWLRFszpTTa/Pn1H079cEUc8wLFAA267z7kzz7dcex7CxD8pxNifO8yFUiD5TqU+xPL5wLkUgVVI8pLhgTIeDrE8x5kNscx7EkoGp5gxZjHIbR/hk/OOY9j2KLP/2Q=="/>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6146" name="Picture 2" descr="http://www.legana.org/e-newz/images/2015/02feb2015/2015feb01/potter-w-clay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7939" y="1660240"/>
            <a:ext cx="3295650" cy="2400301"/>
          </a:xfrm>
          <a:prstGeom prst="rect">
            <a:avLst/>
          </a:prstGeom>
          <a:noFill/>
          <a:extLst>
            <a:ext uri="{909E8E84-426E-40DD-AFC4-6F175D3DCCD1}">
              <a14:hiddenFill xmlns:a14="http://schemas.microsoft.com/office/drawing/2010/main">
                <a:solidFill>
                  <a:srgbClr val="FFFFFF"/>
                </a:solidFill>
              </a14:hiddenFill>
            </a:ext>
          </a:extLst>
        </p:spPr>
      </p:pic>
      <p:pic>
        <p:nvPicPr>
          <p:cNvPr id="6148" name="Picture 4" descr="http://arteast.org/wp-content/uploads/wheel-throwing-hands-on-clay1.jpe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142525" y="1706504"/>
            <a:ext cx="3077028" cy="2307771"/>
          </a:xfrm>
          <a:prstGeom prst="rect">
            <a:avLst/>
          </a:prstGeom>
          <a:noFill/>
          <a:extLst>
            <a:ext uri="{909E8E84-426E-40DD-AFC4-6F175D3DCCD1}">
              <a14:hiddenFill xmlns:a14="http://schemas.microsoft.com/office/drawing/2010/main">
                <a:solidFill>
                  <a:srgbClr val="FFFFFF"/>
                </a:solidFill>
              </a14:hiddenFill>
            </a:ext>
          </a:extLst>
        </p:spPr>
      </p:pic>
      <p:pic>
        <p:nvPicPr>
          <p:cNvPr id="6152" name="Picture 8" descr="https://beingthepottersclay.files.wordpress.com/2012/04/img_0240.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857755" y="1660240"/>
            <a:ext cx="3247875" cy="2435906"/>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2108200" y="4466611"/>
            <a:ext cx="8414657" cy="1200329"/>
          </a:xfrm>
          <a:prstGeom prst="rect">
            <a:avLst/>
          </a:prstGeom>
        </p:spPr>
        <p:txBody>
          <a:bodyPr wrap="square">
            <a:spAutoFit/>
          </a:bodyPr>
          <a:lstStyle/>
          <a:p>
            <a:pPr fontAlgn="base"/>
            <a:r>
              <a:rPr lang="en-US" sz="3600" b="0" i="0" dirty="0">
                <a:solidFill>
                  <a:srgbClr val="FFFF00"/>
                </a:solidFill>
                <a:effectLst/>
                <a:latin typeface="Calibri" panose="020F0502020204030204" pitchFamily="34" charset="0"/>
              </a:rPr>
              <a:t>What can you do if you do not like the look of the pot you have just made?</a:t>
            </a:r>
          </a:p>
        </p:txBody>
      </p:sp>
    </p:spTree>
    <p:extLst>
      <p:ext uri="{BB962C8B-B14F-4D97-AF65-F5344CB8AC3E}">
        <p14:creationId xmlns:p14="http://schemas.microsoft.com/office/powerpoint/2010/main" val="18213800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148"/>
                                        </p:tgtEl>
                                        <p:attrNameLst>
                                          <p:attrName>style.visibility</p:attrName>
                                        </p:attrNameLst>
                                      </p:cBhvr>
                                      <p:to>
                                        <p:strVal val="visible"/>
                                      </p:to>
                                    </p:set>
                                    <p:animEffect transition="in" filter="fade">
                                      <p:cBhvr>
                                        <p:cTn id="7" dur="1000"/>
                                        <p:tgtEl>
                                          <p:spTgt spid="6148"/>
                                        </p:tgtEl>
                                      </p:cBhvr>
                                    </p:animEffect>
                                    <p:anim calcmode="lin" valueType="num">
                                      <p:cBhvr>
                                        <p:cTn id="8" dur="1000" fill="hold"/>
                                        <p:tgtEl>
                                          <p:spTgt spid="6148"/>
                                        </p:tgtEl>
                                        <p:attrNameLst>
                                          <p:attrName>ppt_x</p:attrName>
                                        </p:attrNameLst>
                                      </p:cBhvr>
                                      <p:tavLst>
                                        <p:tav tm="0">
                                          <p:val>
                                            <p:strVal val="#ppt_x"/>
                                          </p:val>
                                        </p:tav>
                                        <p:tav tm="100000">
                                          <p:val>
                                            <p:strVal val="#ppt_x"/>
                                          </p:val>
                                        </p:tav>
                                      </p:tavLst>
                                    </p:anim>
                                    <p:anim calcmode="lin" valueType="num">
                                      <p:cBhvr>
                                        <p:cTn id="9" dur="1000" fill="hold"/>
                                        <p:tgtEl>
                                          <p:spTgt spid="614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6152"/>
                                        </p:tgtEl>
                                        <p:attrNameLst>
                                          <p:attrName>style.visibility</p:attrName>
                                        </p:attrNameLst>
                                      </p:cBhvr>
                                      <p:to>
                                        <p:strVal val="visible"/>
                                      </p:to>
                                    </p:set>
                                    <p:animEffect transition="in" filter="fade">
                                      <p:cBhvr>
                                        <p:cTn id="14" dur="1000"/>
                                        <p:tgtEl>
                                          <p:spTgt spid="6152"/>
                                        </p:tgtEl>
                                      </p:cBhvr>
                                    </p:animEffect>
                                    <p:anim calcmode="lin" valueType="num">
                                      <p:cBhvr>
                                        <p:cTn id="15" dur="1000" fill="hold"/>
                                        <p:tgtEl>
                                          <p:spTgt spid="6152"/>
                                        </p:tgtEl>
                                        <p:attrNameLst>
                                          <p:attrName>ppt_x</p:attrName>
                                        </p:attrNameLst>
                                      </p:cBhvr>
                                      <p:tavLst>
                                        <p:tav tm="0">
                                          <p:val>
                                            <p:strVal val="#ppt_x"/>
                                          </p:val>
                                        </p:tav>
                                        <p:tav tm="100000">
                                          <p:val>
                                            <p:strVal val="#ppt_x"/>
                                          </p:val>
                                        </p:tav>
                                      </p:tavLst>
                                    </p:anim>
                                    <p:anim calcmode="lin" valueType="num">
                                      <p:cBhvr>
                                        <p:cTn id="16" dur="1000" fill="hold"/>
                                        <p:tgtEl>
                                          <p:spTgt spid="6152"/>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2"/>
                                        </p:tgtEl>
                                        <p:attrNameLst>
                                          <p:attrName>style.visibility</p:attrName>
                                        </p:attrNameLst>
                                      </p:cBhvr>
                                      <p:to>
                                        <p:strVal val="visible"/>
                                      </p:to>
                                    </p:set>
                                    <p:animEffect transition="in" filter="fade">
                                      <p:cBhvr>
                                        <p:cTn id="21"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688"/>
            <a:ext cx="12192000" cy="6855312"/>
          </a:xfrm>
          <a:prstGeom prst="rect">
            <a:avLst/>
          </a:prstGeom>
        </p:spPr>
      </p:pic>
      <p:sp>
        <p:nvSpPr>
          <p:cNvPr id="6" name="TextBox 5"/>
          <p:cNvSpPr txBox="1"/>
          <p:nvPr/>
        </p:nvSpPr>
        <p:spPr>
          <a:xfrm>
            <a:off x="0" y="89150"/>
            <a:ext cx="12192000" cy="707886"/>
          </a:xfrm>
          <a:prstGeom prst="rect">
            <a:avLst/>
          </a:prstGeom>
          <a:noFill/>
        </p:spPr>
        <p:txBody>
          <a:bodyPr wrap="square" rtlCol="0">
            <a:spAutoFit/>
          </a:bodyPr>
          <a:lstStyle/>
          <a:p>
            <a:pPr algn="ctr"/>
            <a:r>
              <a:rPr lang="en-US" sz="4000" dirty="0">
                <a:solidFill>
                  <a:schemeClr val="bg1"/>
                </a:solidFill>
              </a:rPr>
              <a:t>Reshaping</a:t>
            </a:r>
          </a:p>
        </p:txBody>
      </p:sp>
      <p:sp>
        <p:nvSpPr>
          <p:cNvPr id="7" name="TextBox 6"/>
          <p:cNvSpPr txBox="1"/>
          <p:nvPr/>
        </p:nvSpPr>
        <p:spPr>
          <a:xfrm>
            <a:off x="94306" y="6485977"/>
            <a:ext cx="3781007" cy="369332"/>
          </a:xfrm>
          <a:prstGeom prst="rect">
            <a:avLst/>
          </a:prstGeom>
          <a:noFill/>
        </p:spPr>
        <p:txBody>
          <a:bodyPr wrap="square" rtlCol="0">
            <a:spAutoFit/>
          </a:bodyPr>
          <a:lstStyle/>
          <a:p>
            <a:r>
              <a:rPr lang="en-US" dirty="0">
                <a:solidFill>
                  <a:schemeClr val="bg1"/>
                </a:solidFill>
              </a:rPr>
              <a:t>Jeremiah 18:6-10</a:t>
            </a:r>
          </a:p>
        </p:txBody>
      </p:sp>
      <p:sp>
        <p:nvSpPr>
          <p:cNvPr id="3" name="AutoShape 4" descr="data:image/jpeg;base64,/9j/4AAQSkZJRgABAQAAAQABAAD/2wCEAAkGBxQTEhUUExQWFhUXGR4ZGRgYGR8YHRoiHSEdHxsgIRsfHCggHBonICAcIjEhJSkrLi4uGx8zODMsNygtLisBCgoKDg0OGxAQGywkICYsLCwsNCwsLCwsLCw0LDQsLCwsLCwsLCwsLC8sLCwsLCwsLCwsLCwsLCwsLCwsLCwsLP/AABEIALcBFAMBIgACEQEDEQH/xAAbAAACAwEBAQAAAAAAAAAAAAAEBQIDBgEAB//EAD8QAAIBAgQEBQEGBQMDBAMBAAECEQMhAAQSMQVBUWETIjJxgZEGI0JSocEUYrHR8HKC4TOS8RVTotIkY7IH/8QAGAEBAQEBAQAAAAAAAAAAAAAAAQIDAAT/xAApEQACAgICAQMCBwEAAAAAAAAAAQIRITFBURIDImFx8BMygZGhweGx/9oADAMBAAIRAxEAPwDC028UAtHlTUCBcXO3a2AKuRapU8SndWEMWtMj1fP9QeuGDfdsFFKVIMwSzTNrDlPLByMVjUNJO0ggH26HtjL6HjcnHQs4flXVStRAdLAqQdoFtuVrjp3GKKeaWhCb1AQX6dx7wScaNX6j6bYS/aXKkxVWDpHnIHL8J+NvaMCyzoz8nTFOZywDPTWSpGtDuOq/EagfY4qSiPCQSQWdzfsIx1WEUySfKzKesG9h8nBqeZAQJgMSxm9ws9J2+mLNnhFGXeKjVfTyS8wTeR7AfUjEuFVdL1CRKkMCO22w57W7YGCgWG/O/NrkAe0Ysp1NLPeTaD15nnuCR+uOeTg+jmNJCTzEHlOkBTHJY3PfAJy7U1XyEgEqZmLgSCeTftHTHaZFwTpsVk3tJAI67n6DBOZqK6KQ2p1mT6S+kACZ5i3xfBoVg4o002prIJYWEgsJ73i/zfBtKmjZJlkhvFE+WI0hjEjuV+mFGVeXpqRAjUecG7zfYRv83wbDECnYga2OnuZnofSPjA0OnQf9oiWUE3+7B6zpZfrM/EnFGfZjlxc6yskRHqCn5kRYdMGZuolSig5mmEYk7a7T1sU+pxBnWrUrKGtA0EjlIWJ2Fo+QfiUVPs5wev8Aw2SaoxbVmiaSRutNPW3WCZEdrYqyWcqAmmSGQK3lIlWmmSDG8TAtG8Y5m6viU6jDajoSkm0qQwg3iOZI3k47wzKuGplmUuA0wwJhgxUW3USTI5kAbYp1sHoZfx7U0LiQ1RiwFypAtcGYMAtYi8DAOaYmprEtJggubE3hpmxGx6H3wRnF06GbxSkCEAhZ6l4MmT6TjuaopT9QC+X70yXGwhF2ZmQRJsNRImxxCJ8XVlT5oUkZWYGgxDAGWKrI0sBzMkSOh3E49DK65ejT+7aHZwQNQsSWciyzeAQLgXtPeJhWoUqquCNRpsIgraLjaZiBtbEaJ1UxTuNVOCP5qJUGerR1n0/OHgbaO8PzHg02QOfO7DUDYnSNBINwJMnrPbEFzDu9V4A8CkdPlAKkiBIFp1NIP9sLDL+IwEXF9rkMFnv0ONHkcwHyrsKfnrtSpVG6FCfwxzlSb98DpGsQSggWjSQDTripMjYkKPgwY7DAOYhcui3lWAf3YBhHTYYYZ5g2swVVYTswGnQL9heP5LXJwBkMsaxelA1NUpvJ6SwYkDZVA+gvjkjBvNjJ/uKCNaWYRzMsx+ulAD74AzMqqq0Dwg0NFr6oPuPLPfBH2hzoWkGDDUDpUAwVm+o+48sWsTgAKKrIWaz0WVp2BQAGehsMcuzoKhhVzBSghA0tWzAqey0U8vxrdz/tGLeIoxr0yNqNODyBLbC/eT8HFeVYVBSSDFNVX6t5vqNQ/wBoxziDE5iNwrFie51MB3Av9B1wkyef3GdNtVHMSdNgoc3GiUqAn/T5wOthjPcRDVydAmmqhBcze4gbdWP68gNB9nzqoVaNTSWKDUpH5msJmAQuonoB2wIKQ0yJNNSqKmwdiRJci7LFzEDygdccmMHVi7i2WDMVEayAAP8ASF3/AFuYtg7gtM00ZQQzw5W0gFFJEqRuCLbfJMDmbqKlSoSt9RJN5aDpCgmwEC8Xv1xTkuJvqVtPmMnQBFiYULa4K47NDtAlAhMv4mrVUqMCd5mKk+7SRi0OUFKnHnDhY9WgkADVaNW03tJxVm881BUpKBqQAkkeklZgHrJN/wB8L8jpdwskqx3NjLW//oAfOKUbyO1ZTm6bMRpaAAF3ImNyepPXHseoVGCgQZ578rY7irY+TNHxqrUp1SEkTJMCSRIiOgMx1nAopLSpsKxZ6jEM6q0+GJsSTbVyj298aNKjHMsdPkAi+zTpiO1rnGSz5IzNQaw0khyIiCORFreW3YYiDvBgsqhrl80VgMZUzpcbGOvQ9sHZn0N7GeYI529rYSU8xblpcNq7xAn32Pt7YJ4XxRCxQyCDfVt/3bY5olwaeBTnaS06YO6HSyMBYqZsb2PIze2J1jNFQhNhJHOCxJt2MT7TgvQtVWoi0KtROhgjUPmTHSB1wvyNVldRBkAmIvY3Efp84rZtYB4slSO5MdSD/TBmYqGWGwhT1j+20QML8uJ1Da8jtM/sf0wwDKUlgZMTyMeaP0nFMpqmFVSf4cRvGk29o9sJ8qxJAmOcj2ufa1+sYdJUbwXv6QD0uAD9TeMLMgF1EIDDki+6r1+v104mOEzo6YcaaMzsoI1ALAAGmwBEdoPwcDJWKxFrEW5yII+cWZWkFXUAVbzAkNqFhDfG87++I5jLNICqWBUiVEieX7YSbXkH0Y8PUvmYDTtcSR9Jk/qBvinLZvQ4G9wCNpLRO4senxifDaZUPIOmAfMdOq5E7yLHF9PLjUNZupBBMLIEW80SZ2MYHgpyAqtceG0qbPpAP4okgn5Ow5AYZcKSaiO4Oo8rmIUyZFheADzk45XIUnQg1A+YE+I0j0xNtUG3sd8V0sy7VCCSTpaFmBYG8mwAJiewxIN+QZls3UpO1WGBMyjsKasZlZnkp83wOpxfWppo8Z4KaWuZZ3JPX0BR+cWv1iFNLSFBVVLXkbJ2ZiTaLW/FyGJU89NSdbM5Gkm4W0kwNo5dLRE3xNHO2XmoxOh1hDqVrBQJClYmJIO3ud8dytIAjxLlXAblGsBGPKxImf5sWZqiKihlBbmaYN5ELYkiBaYM7nfFj5Rd6jCW8hCmYIuATyMD9DhJk7A+HU6QDqBUYhgrAlR6S17DYHVfDDK1VpowVT6lUeYkEjWJj4Im036YX0M2hzFJYC065W9pJJC+YxyMYtTMEoCyqy62NwQy+SQZWIhiwvO53wTXZS/oszXECpYlaZWAEnzHS2wJLEbkiLbYYcFlDVqMiEQSCqhPKAQ0kXPmjncC2+EmbBNSADBF7DlM8o6EfPfGm4WywqAO3ijwgCPxFWqObW56bdMdLCGUMWZPOZ6oyMQwHmkQBMeaRty+tjgngzCojmfSrG/5St+W0jC2rTZKRIkzVBXqLElT0mbdQQeeGHDsmVoPUiBU8iDcwGUvbmQx0Rvvi2sEvCwX5Cg1El2IRkLAH1KStiI6RJ7Fbb4W0MwdTECFidTfiJ6/AmB0ww4xSAIVpLnWInVJHq7ElrHcSDyxVRoEaEswWCTy1QdZM7gCAPnrg+obyMvs/kdVHMBwQ1SmGv01RfnMNcjr3xFyP4ijSJhNSaYHrZnGpzz25cgo7YLq19OXzTAhfKgJjUSpfed7mwHv1x0ZdsxmMpWUeQUw7naHFgB1mVt2PTEvlhF8sS5ml4tZ9IYtJCiTpJMwADuYM2nbnjuW0JUZCddQjSzg2TT+FTz2gkd72xzP5xxqp5YMa1UkM0XCxdU/Ksbvzk7DfnC8rToU65c+JUp0tUA+RDZVEiNR1EbW3vi6wUnhHM9kfELEsACdzALAQIB2MRAmMBimqu1NVYNTcTqAJg7Hex2N8V8XrOy6T6zpaqAAI1elAAI7kDt0w1yc1GoqwIdKdOakTqH5X/mEgg89jaDjtIpKo2zleg7MXRvI8MsBfxAE773nHsOcnxWkF+9gT6ZXSSosCRaCSCdhj2IbfQeaWKAc/qZGKtpLwZI3HbkBjHFCpCixA2+n16fGNhXRgoXtEG2M/ncsyl6jbkwqzcDmf3xcEzP05HVreQJpk6jB6iDPwSSLdsez2TqU1UwwQm4FyeQ1Rt2H74L4dVVadMetwGAkWFi1/ptinhGp8zSZ6h+8ZQ17nUQoWxEgTPaDijRPPwQ1mk41zHhwSPkSD7/0xynUZKoYGDpZZ26zc8zf3xbxTLy7jdqVUqe41ET2JiSOxwHmgZK2MEgAi1jHvN/074KHTBnqwSQvrgkW3vP63xYaRNPYk6omecbz87d8QoUgzjWhAgGNyQRaJ6n9MMs1VKglNMKT1v6ZIERfl0AHTFHN5pExTKq2ssA4jTYRZR82B/TFPENFNKY02qAkENCiCQQbAlhuRtcYoU6mQTJLDvMxvz5G2GVWhrA8slNQZBBBFyCZmDzt3HKcBFJbBFqvPkKqYEkWuYNydhMD4745XrEUx5rzBN562jn33+uCMxTVaQ1QBfUEGo76tzZOe5OI0GDED/pjWBeLBgwmfcTOOs7ooyiMqOXlVjaxffe+w+l+uKChGx9UMrNzPKf1xdXoMlR0qj8QFiAO8H2vjlRpF5OmDblaSP8ATECOUd5xyZQwy2eDagx0wZD/AJSZKqwALFBvzIA57YrymXelqVzA0z6tYYHmsbg8zheEJ0sAVM+YXWbDY2j9vbB2Tr1CfDYAwbyLLtE8gZmetsDRzVIty1TWkkQAdUmCBP4bzJ2Fh+I9ME0coaa63J0i/UtzMyPiAOuLWzaoQDolAAhMlF3ghbTBO0xNxhe6639evdSZ8u0zcAqZ5fEYmgdv6BOZzdRwFSUI1kqkSQl4m0nSdVieeK+E50OwpkDV6tYEeJHpJiCHm3yfkbO/d0VemA7UyFLkREWmAbx6PNewtfHKVcu9LSfumnSiiBTa+pRESeYJvthpUX4pxwMuJZXzI49VMqRMAPLCI6OCAD7i9xi+uT49WmBCASZ2io5ZZM2EECeUdsMqNHUPDc2IBnrJlWB/w/TCqrUIRgCwqFlUsD+JUP8A8ha/84xPwZp4BaVSTpLEECIgeqxMzcyCRaeffGhWu1HMZWdqMVYBksarAKCOsMLHaLYUZnIq4p1UkHVSNRB0qeUP7WFhzntDHiLeLqrrDOGpr5rADyuvyZ0/7RgezRJiLjFBvErUm/DmGibAKQSBPQcvphnnaeiihDQKSIF6s5bUSeQ/E/sF6jFmcEvVJW4hjaSXEj5Oqw6D2xSHDCmpGpRqLoXnzX1HV+QHSOpFvZvBE6AK7z5mY6lQIC1luAd+1o7x0xXQVpCm3mGqdzGyC8BdyTzEfPc+zMdLEKATbYTuzeyiI7+2JtKp7ofVy1+WSORgYpaJdhmSrU6lLM+o+KiKGMkTrBNlEIANt5992vBK/wB/SIMUk1MVjlpK045evTI3wl4PlylDMKJ8wRlgb6XEqOkyFnfnG2L8tTcI1UgLYIQTf8x8uwIjeb2xLwxl8feAFq+urUSn5aakkmfNUBsstvpvOkQOszjuTqrTp1mUq7NpXQNgQS0SbGPKTG0bm8T/AIPUjwulSQSDYmYCgkXLc9ItbpfAvEH85FNbszxYSDIX23Bueow7OS4K8ul21jXrYELq03O7E+p7zbtvGGnD6bNWXzBUQQQZABiVQCOsDf8ADfAPBFCuzSDoRizm21onkJPuQvxi/wCzpdqwOk+GNbQTdmIBLaebEwL9QML5LtLLGHEOHpVclrlfKCX07dvefmcewNxSh41QncL5LmPTvF7iZvecexJkpNc/x/oLm0fQzs7GAeZvhHnkZGKtIOkGJuAevxBjuBjU1suWXRr06+ZjeYAv/TnhaOAl6zBySRGp5JLHnvJHyTyxUZVsYOK2K+EKSREeVgYJO7HSP0Iwwy7hc3l6YI+7qrqYHdpBJn8oEAexwZmPDoKQigFgEBJuQIDP7cgOeBvs/QXxMvU1SqM2swb6dT9LGCRfeBhvk2Wckc7mAK2ZMSrP5R/qLN/UEfOF+fJNSpFwQKkc4IE/OLcxXGmGnUx8RjPo1klPkLeP5sWZxYWmZ2SCRewJ/ry+cIN5GFPLkU5PqFNmsNoHXsSAPnFPDcsPAlmC31BjsF8piD8meuPUcwFZmLSKukGPwgG/tJHzi6hVGhcy4BVWPh0yTpZ9UID1C6dTdRE+rATFNrH6snWikzIqnXpFRRHmINyBzUT02tjvD6jrmaYq6RTZlUhYjzRMxN7yQT164GrZp1LMWl9WpwRuHB1FjzaZM9TyxElNaMROx3IBEgxEXEC9xA98AKKR7iLA6hop+UGF0C5JAG1r3Y+8YEo6SKoCgRpZR+EgXM8p/wCemGXEaGiq1Nio1a1ImDctpK9li07gHriNLKaCAulxMkg7RyK7gbiL35468HPCaCspS/isu1M3r09QjnCMAFM213gHoe2AHy5sQ1tZVQBvpgGTIgXubm+2LclWDs5BAaGIgTp8wJJ+pPYgYukV016IrCQRP/UU/iUiYeJkEX5c8F0LVFeUyCFgZDKE2m0bmTvMQR/UYpzjvAkXEyNttrdSNN7m3tgjhmWphncE2pkspiFLQACwtHpB7jAOZpOpBuqC87iSTNxI3nnzwrYtIsp0hGt/MynVp2BtAHv07nCvP1i2kWVQsKFEASx5e3Ob274ZrOioCJFmiJgr5iLdp+JxzP5bQgIKMpp6tUG7SetgYtAnblGKKUTiVvulzCl9IqKlbTuLEA9IaAY6g4JqcOIIrUani03YMrM0lagOoap3PK9zPthf9n8yYdCZpVAEqKT6FOolr2AUgGf3w3yHEMtlHdNJOq1RFl1YAT+MKCLyrC1+YOB4OUXwHs8ouryAh6ZPJTJKXsQBBHaO+K+JU5ZahYqNZDqPTq3JJkaZ0jkZ+MHZikTRLow0swZWO/mAKqw66jIPY8jZfSrKwqK0hHQgcypE+GY7ECR0xk3yQsOuyPC8wzs8gKXohFvYFXGnfl6h0IxLMkTXXYM5ZRF5QKAIO1zqHtIwNwitJVCsgR5QJ1AsdQ99LGO+GA4e7opqsq1NJuSAVAZkBgAktpCmf5ow1kryrZzi+rU6qp1iHImQWaWUTzsZ9l74rzdZZFJbui+epy1FQYE7ALBn36YM4nXQVomo7MVssKt0QyWMmNBmw5xbFGeZpBy6p94SDpHn1i7AsZIWBqkD0jtgS4M/hC1OFvVHiMAlKLNUOmYsAAYmQBfuTF7FVRSZzqLVTEqqgogjyiWjUxkwABvMY8cslarRmp4kEl6puzBSDIuYmDpEzDCYNsWVs74YquiqXgEhTOmxFOmvMgAyWG8ttiymWPlzRp1mNgTSiktmADgXJNi0x/c4szglFpuv4S7gdXuF+EFMf7jhfwXKioXRpAqlCwaBCoAahPaFnlgivmwTVqsdIJ8QsBqAuoSRaYAFucDEvZm1mixc6tTN6T/06QUKQPSQAsxs0xJ7AQcLqnC4SrVBiIpByYEv56hURJeJjoD7YacA4Mazt4AOnRckczpuSTyUtgLi2cp1C4pEqgCquo2lSod+cs0TIgbdLqeTTbBHMUa7IAdTpTUAXAUF29wYU9sW/Z4MlOrUqHzadCDmOZg+8fQ469FVy9DXshaoY3ZmMgxuRpt9fbE2zn3CM4gswOkyBBMC3IQAI6Sd8L0RJ3hdi7M8TanoVAhGmTMbkmfjHMW5GqSshtMkkxABM3InHcNhcVhnM8NehnsqklhyFrfthq2bU0fVNWQNrleRJ68vgYW8VQpTdLKAEBJ6Nz+mPcVy58LLZcatRQ1WUCT5z93Pson/AHY5KzlG6FfGzLIQwMdIaOu3Pti/7MVQmqow1FZZV2DGNK+8apjtjh+z9UAnQzW9Mqu1xz/84t4ajacw9QH7qlCgrpGpzo/QM36YptUbwrSYFlKUlqjd57kTEb9vYTiGaqAqgB9JIv8A197+1zip6wUkrBAttIbrI5n9bdsX5tV/h6bKApZiNIkxYEmd9yLciIwi8k6VAsUCw2sEi9lN5LHkALk9AcG8SYOKWjV4aKUVQNwTPiRsNRE/ScVZKm+kNp9cgLeG1C94sGjqN7c4HfMMXE7fiEwTJ5fhkQO1sHIIYZEsztpBYOLnTZSFgXnaQB8nBbZSmzJo8zgEaBBFxJBYjYENBAtYcsJ1qlWAAkq2sHssNPWYHL9cTp5yKpdTpkmAscwJufjBQNcjHj1b/wDIrEBQAwsBBOsKTLXjflG2K6aCmrCYYQzNfmwCi3vP/g4uolWfXUgqEWo5IvqHkVY2mVCzbCvNZwlnZTLMwYdCJ2AiTG89B3wJYSCk3oa5apFJnddZZtCqRJggklWF4gc5ja+2K62TQqQjik8SBVAEt0FYQs7dNh8B5XPtpBZiSDA5QoBUAGN7kfJ578yNNlkhSWIGm0wYIJ80SINl2m/LDRp49B5zDCVqALUeJDAguFuCYPUm4sYBGOLQCAhWOXb0qHcAPPRtmUjmQR+uB8plqgUoDqQj0vDKPg7D2jBlKm6jQWlPykB172af1k98T41ojwlwdpK1Ko2pLtINoDBgL7RIveIIYjlgTilRTrpCRDRp9UAEC2xuL7WuL83Ao+Tw5YoSDpJ8o6QDdfYEbYrrZBDcr5vcmY25wThT7NVBiOllxSVUIjXepNyBr0oTyA1X2jbti7JZ0wKOYpCsJ0kemookgNTb8LBrQZUiARGzCpw1WRlJYhgAdRmI0xB3ER33OAhkXSuahhtURfbqYO+3XmcOwcWh/kMuJNJT41MLTZDMBjSdlk/lYWBHUc8JKlQiqCQIJuORE2O3ZgR2GCsjWalQZfDbVLRpEwrw0W3AZY6+Y4XrWLU0VlYMAA0qdj8bAgfr1xFPJlOOqQyr5ys7GHGhIIRVCqQ/lRhHcjnsD0x3hFAlM1TUFnFJQATBtVpM5mOkWPIHvgHIZlir01BOgqYG7IDt8eYgd8MuClGreEh81dKq1DOrVqpuVAH5QUG41EmemB4RyWVgsyVSKhEzcByREEUwU76YC2G5AwKDMKqaUKwzO3mcX8rAbSZYgD0iLy0xTUa1b1ADSoXuyLPsfNimkQC0sSQxcgQQSwhVt+VZBHYxhD8rYRnK9NZ0uQWAUAIS2kW2EBS256SAMLDmtJC0wSymSZliQL3sFA2ntbBNOnoYVHGozrKKdTC9gYsCJFuRN4jCirkGVm11NVJzLPtIFzq/K+wK8v1wxSZyjyzTZbNCnk8xXcAOzJRCKfUzAlwCLWW7EfmjF1DJl6LPTUGo9WnQpg3vKu5A5wDT7XGBuOUR/B0KS2GrWwH84Jiw5LoHycan7LUFFIV3vTo03e3/ALtV2WBz1CklED+ZlxCrZyXutBPGQMhlTlkZS5UPXcmJuqqvbUzTHNUfYHHzXI0WQMahgPfVEmIuexgfGNT9p6tRpUyaxqKxErqcIPwyYPmJuB+GIxmSjMWNQEbLpIjf+u39cUtHOXQw4y9QiktJILCdrLqmDPUiw/4xDPUFgJAbw9KAGSXMNcabk+QmP5r4szmYmqWuVSJ6EqLR/lyexwG9fTAHpJgyJJOxpnqJF437YUiIqv8Av7nqlZUhXrqpAsEJ0x2IYAiZvz6nHsPeHcOokMahTXqMmpEtESfaZAi1sew2V50K61eg+hJJAXRVDWsh8pk8okT2wZVz4NWpVgCQPNzCgWAPJQBjOZMjxKkTJptdojaR+v8ATDCvI1gCSaIEDaQOXeD+mOpEyWkcX7UqGIIcztZQcXZviQq5WoQCJqKkzNlHiH+mEJyDEnUBTESdQGrlyEtGGWUrU1yyEanSnVYM/oBLAQAJJHWT3xziuDVenGOUZ4ALfcDf+84ehQ1BdCzBLjk9gLDlEjvY2xXxLOmfLl0pAH/qKCzGL2c2Ej+uJpmWFJawmRXZBNxp0Boi8kEzO98WL7R3h2qo5VmJGgnT8eWALC07Yq4nTJ0qJMICYtqG6xeTzJwbQpBHpZhOTDUvMHn/AHxLimVCqXYqoKrpVfUCBJhdlpi31sMTyTGVsAyWW1p/NSt0Gh7KfYGR7EDlj3jhKWoqNZJ0joCAPqLxyHwIGynESlS4BFTyOs+pT1beef8A5xTmcq3iadWoRY9t9twd1jtiqNBrXqnwlQmSxLNAJgeYqL8j5m9zgXh/Dmdy8kAbGImLCPpgvI0PxG4tbvsPp9cPqL6lkbfXA3QxRRleGqoFhO2wPt2t+s4IFG3t0tginTJP74JSisAGx/riGy6F3gkCdrQf8/bHbf8AODwvLv8A574regDuLjBYgqkcvj4/znjrHnHv/nXHDQAMDnt0P9sdCn/j/nAUmVq+IU9U+WPnY9uonqMWVB2+MRFPVBm09/2vhQs8tYU4aqtTTbxNKsrLPMaxoYD+W+1hhrk+HCvbL1g7xq0HymOQknTI9+eFtPMI4CGmxuApZ2aCbEkBpEXMr6jvywLxmskhErE1UazAKpk/zKFKkAXAmSASZjGjoxTdjCvlqlNoZSrDqLj5+ThVlqPh5mhVUwFbsI3E/qJ9sav7N/amnmAuWz48xAVMzsZ5Cp/9u943wN9rPs8+XMMLG4YbH2xHwymzJJxI6K7NYsy3mfSok95j9cS3RSCSCrsIEm4IB/rHYHCTiMg6BtJt7/4MH0MyVqnUYVKZC9BICj+je9+uKcTzyW7CMpSZm0U01sBDXtBH3hJIgiOu8YqmKi0KYDl9IIgkEbKZJk2iG+k4qz+taAFEPpqMVYgXbpqi97+UcsN+BZRzmaNVwQKCHVIvFMEr+30xLwrKUcWyfHyWqUyhJFSu6CLeSkKa6Ym4mTPOfbGo4qPAp0ciAYRfHrkc6h9KT1B0/GjvgX7AZFavg1jJpUS9QavxOWCpPuwDR/LiDVSweo5l6zki/JNOo32mo4EdF7YyeMAl2Zfjn31UKZBpiAZkeaTc/m8wMdjOLmzjP5XUsqwEJs3lHqLfimSbyOWBs5QZSJgLU+8B92Yb8iQCOwK98a+p9m0ogGo2mm1UhQbvVckgKo2CLdi3K2841boPFtGeymUqVUdqZskCTCIukSfM1tUAncknYdLfs3kkqE1awKZZJ1X8z1SBpVeZqRqYsLKCSYtinjC1Avh0ah+7ZitMnSJ3lR6STYwb7xzw7fIGulEgGjRTSkKAoIeHbTI8tR7lrWtyAxyZKxlff+CfiubdqrEooFtOlJXSBA0x+HkOcC95x7FWf4zVqOfDdsvTTyJSplgEUbTcEvzJNyScexVMpLr+impTWQWkVWJDQLMNpPJSLx7nBPiBaxUwsgXO20D3nqMeqHUFP/7AP12wZm4cEVFLKkwVgOkXlfzCd05iYjAYqSk8mIGYNx0ME99jB3AthvwvKaqeapwS6UvFXT6JQgkwdyaeqPY4o49lFQhhGh76rxPSOsnbF/2TzGjN0C7EKSEPlILK4ZJP/dz7dcW9HpTBFqBqABEFSYgkTG/1HLtyx7OVF/hKAJIDPUqW5XCx7kCx/wDOKa6qK1SmYQaioAEBCpgEX6i/WTiOerx4SmDFJe8Fpbba8jCFUT4TUKVILQYECbNEED3vb5wbxamxWVkho0mdvUNO+x1C2M/TN4P159saPIZV9JqVSyrpmOZUmT7A/X2wPs7x91izIZBnI8omTc7AC841WR4etIQo835juf7DA+UJMeUgNcAdOWHuWy5Lw/M7d+WJcjRIF8ILyBJM7R/gxfQy7MbKThpRphAwgX3tf69McoVo5kdgcRZQOtBknniNViDzwXXM88RNMEeqI7TgGwGq/PE2/MMWVKPMSfbHCBFpxxxSo+mKSDf9cWPVG0HEPE7744SuqN74pQkTBIP0xaq6yFXcmBfriD0tMXkNqEjbyEAn6zjmyoonRrOG1BmgCAgGqTzmbbRFxz7HC7h3APHzlcNKqF8RCO9re23+04OVZtiFCqaVenWtYFCo/EpuYHIjkBM3nrik3REo8i7inAMxRcmmfFXtv8rt7RjR5H7UrUH8K5drRBEhTYAoxMwDyIHONowxznGaCaWZ0GoSJIE+2MvxTN+I6tll8IWZwdJV2DAzY7RcxuLnBb5LgrtJWZzioIqkAxe/+fTBFPLK6UnEl6lRUInmvlI7Alge3xjnF5aprOmCd1BAPKb7CL4ZcL4cx8NT6Qq5gGNySQLb6iskdguNLwYNU6OhKlapCj7ugChFMECQbkbCPwiTtc7mS+F1Hf8AiGOkhaehVkGS7KAJ3IgmThrlPswrqWGXrNGymoIPOdMBRO/zhtwDhgcGmEegWdUMkGBOpyIEQAIOM5PAJ2co0Xy+Uo0UJZqq18x7wvhUFtyBdG92Bwp435K7KvopIKYPUoSWP/eGbvONPSz4q1xVEL6vCB6sypSnsNKP/twhzvCvELGiJ8RmVAeciKY6gaQCeXmOISyHqZi/kVcDyiV6fhVncrS8OurDZZE1KZPSNom9sPuJ5gV6wzHmYU5SjTEQCwhbTuoFVyfbA/EsstKnT8IllUQtVdm8MANUvv6WA6ADfFnH8i6UQ9FBTpii9Yi5eTpDDV180dSDFubyVeHRlaStXzGkiSSAJFnk6RboWvPYnDziPFQtA6V1ojKrBWOohSV1gkQys49MRpZQcJOEZFqVF3/GyslJmMRI89Yk8lBCL3ZumCsvmiDQp0lVhpNNmEiIAEKOd/MT7YeccGen9/oRbMKpOqkKjG5NRmSoJAs4VY1D+2OYU56itN9IJn8UkzPeJvEX549jSjKkFcEBYODcKwIPWP3tg3N5+mFYg6jLKVW5m/4d4sPriVTKJRXXTkAm4nrYRhRUYUlJUQahJJIj9cQpXkypN2S+ztUu7U3AIZT5WtDBfL82j2wJxA6QK9NUenqgysNSa3laPS1rMLGMBZniTpVV1/DpPcwZ/rOG/EKvh13q0oKVhFSmbq4YAwR0NiDyInGp6It3nkA+1WUHivVpnUrPBIM3dQ/LsSPdThRXV6jEkQTA6bAAfoBjUVMutBZCsaNaIJ3BBsLCJExPMGcLs3lAHeIAnyxeO19+k88KZpZZwXhi6kdpJY2EWkTNvph3xfMk+GnpvfmT8dJ/bC/hzqsEyIMdpP8ATB7ZgOwJCsB6ZE+++BigwZi5nfSoFo3MC2HVKvMYTZbPo1Sn41FXCwvrZBAJIG5AHwIvjV5Z8i4hi+WYcydSGbjzea3cEYzargvYvqJqFjt2wKKoJIIg/wCfrjQVeGMAGQrUQ7MjBwf7YW5ugymRbqCP3wbOA2IETti0sNJi36nEHc7EwcVvW0i8fGOGrLEkg4hIIjBPD6AGX8eqSBUJ8NRbyj8XcG8dh3xPheW1ZLM5hlE6ylIHoqgmD1LMR204HIpRE9Qj+HrVxcI3hoPzNEn4Ege5PTDTj/DxSTL0Vux0h367GoZ5Wn6YsoZVU4XRsKpWp40AwGbVqYdwD5f9uOfarMVBSVYBqVSJCmYZo8s/MThoE7ar5KOMVVrtlhSWEeqEW0eVTDR2sfocAViKdUUmOpUcn4qsR+/6YYvlDSrZSnq8tClc/mYAgiP5mafrhJn6rBc1W5U6iaeZJWSbdPTgopM5RaR7Eg/BjEM4QBPO+9+8dvb2wRlaV6o/LVcexhW/c/XHM9TlTI2BjlyOFbFsx+dy5aoCJkXci0SesQBMifrth5wTKVAGLABVJJKkHSeU3/TC/ULkIDUBKh2nSOm9ibmwHK+DMioVNHjBjNk0voUttN/MD88sXLKoyjJxdoeZTgiZhVE1izySjBdLmTLATqsPxmNsMv4ijTqkD0LpX07BFhVUc/Kovtv74lk3FFUU1aa1J1OKhIepEnSPwhRPlUdicUcTpCrqFEMVBmWXzpYFgFFqidSD5TEgCcZKXZTjbss4wzljogL67CBcAyzc15STHLfFtDjajyq2tqlMp5R6RJ1QBFtMiPbrhGuYNVaUFguoIUMHy7jVa7C4I2Gr5wzZPDqA0giKuppsJjYAHqPpjpdGbdOkeOeqLViNCldKk76QCGnkDJg79cGav4Wk4ctUzFQklib0qZCrpAmzMB/tBte2K6WYUA1mg6RppKfzficj8UELAMCR74W8XTXUpMz63qMW0hWIOiNVxbUNxNhf3wchJYoZ8Fya1stVp1akq1RY8O2gFwCFYi481wPzHrOCePuwD0lqRTqVfLoPpWkPOxPX0qQbGO+BclUDmuKemn4S+VQQ8kMj7AWloG/LEaWVNRqlGmwPhUA+t7lmDanMbXbV9V5AYLtlcUZqtUNfUSoWnIUITHlvokAFi9iTbcttg/8AhRRFUqRqWklKejPdhtYQGmN/LyGCOK5Q1WWsCVo1QC6sNKo6QKiX/CRBA3IOD+Kqn8PRVSgqVdVc6jCksAieYWgQTuRcdZxdkOLzRRw/J1a6B6TIY8rkrfUAAd73Gk/OPYzuXoZnLTTLlWJ1MGEXIFxIMr0IMHlj2IccjXp8kszmS1Ngp80A9Znb+mL6fC1NF2Z91a5khJ2IAE7wSOeM5wao0knfUDtYgWP7YapxJqbqGbSHTmJSSSL89ovyxo4tYRgo1KjPHJEMyFkfT0b1f6WIie040zcP05TL15JDxRMgAAS2gmb8o/XAvE8gCIUDUh8yA+mTv0IvOHWWyz1aWcyhX0ZdKlCLgtRguP8AUQTbti3LBqvcyWXpDwapqOSVeGBGqCsQwPabfTGb4zQda5VQDqhl03kNcm9omcX5auwyxWSdRUteQYMj9v0wRxDM66JktqpEGFbTKPaRt6Xt21DDyNYsSV+IMkp4asu8kG3S4I/XfDOhxllF1AKwDYNAN/gdcIq+ZZSSNambSxPvMk4Z8NSqyNqRn1avwwTaR51vJNrzhZ2Q+pxmSzGmYpgFgYUwx3UDffnh3w3jOVqgKPK/T0N7Xs364zmVpq2oAkD0NTfcaokAjkSPgjviPFKICKIAgjtH/OD4Jc80bSllVJmk8E/iBNI/JWVb6DBQ4hWpCKo8Wnz8QSR7VELW91x8zXilSkAabMoa+k3XvAMx/nXDnIfbRnASpTJbqvP3BwSTNEa3O1qLJ4gDINwSRB9tiR7gYqpcDatRL1SUpkjSCCrOvM9lO3InccsNPs3lcs0VaoNWpOpRVJ0p0ASymOrAn2xb9seJ1aiHQVB6kwva/wDbGLTpuzZNeSikC0kfiGZ8MECnSQtUIsANkUdJIj2U4u+0lcLlKeXpsFYAKATBLMd/csf1wdwZEy+THgowDnU9VxpNUx6omQnJR0E85Kr7I5dMxnamZfzJlx5ZuPEaQO0gXjuD0xVVgLv3cLRd9saoy2WSimyIqgczH7k3wB9ocu9GllwGipTFPWxvDW1tHO5Nuwx37R1kfMZc1D5PGXV8GQPkwPnEf/8ARqpCuYsDz2+mH6glpL6ldYeLxCgBJRQatxEqq2t0JK4ScSY+FnzyV6YXpJ1yfb0/TGr4hQP8bQay0wh1MLSABCdgTB+MZTimXLNnUUGDQ8RQNvI0Tfs2+FHJ3/A1ylGKmaU/++f6CMB8YzOkE9B7/GGeao6GquSCKjK6xzGgSfab4zycUV20KhqOd+QUdzzPtzti0qjZndyEhrzZ5PLfYH25mYAG+H3A8pUzNRgqlUEEwJJMgwOf12GLOG/ZvVVNQhhTgnSoDsTEEDUQiT1MkXthjxHM1qS+EqDLZe8lyG1TuWbcm8AWURttiHJPCLrsnm80i6KToKlyII1KJIJl48++ymLm5xXnnqVK1MKYCwwJjyjmKaiAsC0i1yOeBGzpIDINS0idLMNIJIi45DeARyBxJ69V6ZFzWqwTpEaEuwBcxFgG0jlE74KQollivjjawgAXliylha5Nvjni6tkdca2CzEFjpgxa24Jtbe+OfZfJsKhcwsQFA80fimbeaFNu+LlzKaW8IEtqOqo4Es8C5AH4p35dMS9kyoVK3mKnU+qY1+QQDYaSZYfphtlm0JUd2tTo1DoTYM40BW7w02x2jSVqyklZ0ATHX25W6Yofh70RVLgL4jqTeQ0EaSG5gkLfse+OZnTsN+zSBDmHEKwQ6QPMJClzP82kAwdrYE4jUdRW/h2Uq4KuTsy7EE7LaDPvgzIK0U7xqaqSW5llKze5BksO30xn61LwYRnZ2UEBBYMJ59xeJg/TDFFvGUNODsCn8KSSXXTSqXMVRBEBvwfgEiTKnpg7iTeNACAxTutmZRpinK3IBA3AFy07CEGVzJRV8NWgEgD06OhGo+3Xlhx4gWmtUOBXJHmCjyKDJjWdIebdgD1kTJZFS+APL/aPM0FFMOSBsDS8TSPy6iOXTHsNHzJbzVHoMTcFqEGD2ANsew2uguXaMFlsmZqVWaAB5R+Y2Aj+XYTjnGXBZbhbAgn5kEAGZB/ycR4jV1owFvDI0jqo/wCfN9cTzOS8a2zgiPafN/fG3KZ58YbKcg6sVBJESiN0kekmbgcp641X2Zbwc5SeFGmoBWH50YaSyk8oMn25xjNVMpGoFglFVgbamIMyoMXLCJwflON0dK0q3iyDCuxVmUHc8iFkDnglktZVk8zlxlsxmMu5AC1TTBiYkkoRG1o7XwNRrgEXLJJVrfhax9iLGP7TjS8ZyVPMOlc6DrprLW1l08luhOkNfr3xkFqFSBEnme4s3x0wRdotStuKF5Jp19L3CtfmGG4I9wAcSo5hhp80TqaASLm0EchG2D8/liSGWSQDFh5gQT8MOnQ/GF+Y4eaYElW1agpHVdIiOW8jqDyxYWW8OzOk6pM3VusGLnuOv8uC84dVnMLsH5A/zAc9rdDiuhkTTVvGUhwzAJsWizav5VN+e1t8dpVAKbMF1NUcJpgnVpnVK9NoP9scCpuwDieXYEAgCAAIG46g7N74f/YbhqsxeVJEwD2j47/BxylTpqop1RoXTqCSWYHfyzYAqbqTN9pxzI1fCqzSVgpbyhgTA6k85E4mWVRpGrRt9B1RBk7AXJ9hirKmkHQZpGbTdFYhladi1MTfsfLzwCM+SoIbQbsCROoiRB2kG9u+NJ9jMqukNVINZwGbrMCI7QDjz/lVnomvnATxniC1kIYssiJIt2wDwbPUKNIZaiJLNJjzM7sLknqQB7ADpjbZvggqIQRpBHMTjF5+lT4dNXwzYQNIBjVYkC0Mep67i+KjNsy8Y0Ks9kWfOZfUr6Eqa2ttpGoSdrtAwd9sqfjKVVSzGIHUyI+O/Lng7gD1s1FRtVNGuqn1kdTyX2HTfGh/9EQberrzH74l+o1grxWzLcZJKaSQXA8+m6gnvzPQAd7YEyGXXwctWrmHSj4bqY+8B9Or4gkbz84q+2fB6gRmpO6sknTMBgOn9Ytgv7GcIZqFN67a2Kg35Tf698Lkqs6uBDxypUzNQU6Hk6uw0gDa07noB/bF32d+zPgN4ZKsTdmBN42Echjc1eBBwwiO42/5xl6VFMvWDDy+J5Tc+q4FupNp9sc/UbVAopM1WRygItykW7b4U8byfiKygAz+a/6Yd8IzyClJeAQDtNtzP8xnryxkuP8AG3qavAUKvNj6Z9+nYXOM4JtlMymVZUd6dVWqKjTqeysD6Ry1XAj2O8QWuRR6xJ1MoO52UACWjqxmL2seQOA8/mmdNFMl6hgMwAtJvbla8fJ3wy4FlzpdWKqiATB1TJuDeLkBj0AjnGPQ+yCPD80ipUk6SimQT6dZAjVzcDc9Sce4LTVVqLTJqGJ1xGkgLy5mJ+nviw5KmRIKjxHFR9YuFVTNjZjrYnl+HBWRzcArRABqTBmSXMm5tA2sIF+eBrBzFGW4eDWBqOVPlQBfzVCIA/0gCTHM8zhiiFEKmQGdhIYsykBYAmw62tfrjtHLmVamGOjzAwYY22MiCNIPmm2IZ4szIUQlRLHfykgc+s9cNZCSGOUzA1qGGq4VWBBgEGAe0qxuJBPLGZ4r95mHgE+F6QNmXfUo5iOUjY88Qz/EVof9IxrqASPNoYC1yQSPN9COmKMo5RAmqGYSrKfSARAHMjWur3juMNEsEZqS1DCoKim2tiALC4Ut1uI5X5Ya8JFUOpep5SDABhSSJFrAnbqe/Supl6SVXYU1aoq6iOQ2LaLQSOoHIgSIwTQyzV6ihz5l9AS6RuJAuOVxPKRaBMjRB1DirsDqqlSDENRSr/8AIkGO2PYp/wDRKwJ+6S5JvWC/pOPYz8UTk+cZDMW9rn2/z9MabJqGZgIDHzapjykDGUUKunSSxuGERH/2t/TDbK8TNIkpe3lnpsR9AD8Y9TPNNdDatOnVr86qQtgfaxso6nA2UywAUlYVSSQfxTzM7KOmK/HTRqJJIAcj5MGOSi1ut8VU+ILVK0zs1o+sE9sDM/czZZeimZy1QHUDQqLUVgSDpI0mIvAbSfnGLrcW1M4qABw0gwQN+nI/3xp/s3lSn/VbUvQHe9vpG2CONUsqzinXASR5ajeUP0huXyRiIumzb08Gcq5UikSWALbAXC81OrlczIxdVyY8NgD56h8wHlk21bbAkCY6DBma4OtEFaVUOnIEgkb8x6l+OuFmRIDgEX9Nzyn9v1E9MXdnTvgn9q2g0qsBy6DU+om6EKygcuRn+bC+pxMrq8Iquo3IsY6AnbmMOeIZbXSqUgPvKZaspAkNAHiBehKhWI56T3xT9neEK6a6hIYEhQPgk35X27YE0lkLSjkSLQYzpUgNB5kHqZO55T1B6Y1WTVVpU6RubsY80Ec4PsO0jvhdxig1MlWloIvBEz6Y5ne4FvKT79pPNHSToS2rudhAjne3L3OB5NIvkuz1USRqkyLFS/LcKd4newuMOM7mRTIKltJCE/gNwDynTf4M7dVuUzFOlopECPyvdiZOw3pkb6dxbY4I4hl6ZYMXNI6RqDKXBgWBcHUpFzJB3tiWjWzTcM49mkpuPvKiMBIqNqYAbWN9h15QcVcY4uuYCq91LqWDbkC8dhI+k4zGWytdVT7sVkEq7KygrBkMJN3Fjty2viXEkK+YqWRmJqCA73mdPmsvQTaTvGBqwSSyfTPs9xWm8dpEggwR7dun74fZritClSPKB1E3Me+/LHyDh+YokBqT1YBHkVQvwWbUBPbHTn1JICEsDu7ltPI+kAKe/OMR+GNmozmfVxq5FY536W3M9sS4JxtKdJEchXUKjrIJQgQRbnvbscZBc6zpqinTpkMNVNRrkmASbkDnJMe+LaudzCqCjBIsGRFWNvygX+tvfD+Gng7yNbxL7QNUdocqqgRYwLdOZmI/ryxk+I5jxCfukENJL1I256BOkg7CDvvi5lqVcsBVqaqtTUyAtqJSnbykwSSSTF7Ly5qsnw4LRNVqmlSLLEGra8X8oAETG4PPbkkUF1/tG6rSTRTYCwDICB8GdXvaT7YnU4mfDEhWUcjSpKt/ZO23t74Vs6sRp+8vdUOiOiC8mxmbRI3wdkKjgM7NSRFWGcIDpvAQCTLcgsj2POvFJaCz2S4sxI+7pqJBhgQwEgSNJEjYfEDfEuJ5xC6E66S3KeGRqIO+pD5dLXIAMwBgwosBtLqW2UhA1TudP4b9bkQBzwmr5DxJZHdFaWYVQrC0DVFotA+IwrsLDMrVqlQAyOIkKZpVDNxuGBjsSOeOUeMU0ZfPqCkgxYLMTImNQ7b9rDAtPhq89A0+WdWrTGwJiF+hjFigPpVm/iCwtpUIaS2v4jMSw9xJI5Ycgep8fpIVmS4EG95J1XBtpEnvjmbzjVnlURFjyqCbH8tjK7bnng7MU/BJKhdK2KiwNrAGd+Zme2A6S1TBqVWZfyIPDW4MgxcwL9f647eTuaLfCIT70BQYgONMkHbSxJgczykAXwH4qmppHmg3CqaSgmLTEuP9owXTyky7QgiFXsBFgPcgAD9ziylllWmbnVqIC2AAAENrvJJm18cJdlaqCqFC0xpE3FwpdVZi5JPpYnlzwFm8zUosyU25kwJBN7+YEG4g73nFmSyrrUk/jpwWmbFSAN73g4Nz+RL5UVFUNUpxTqrtII8r8rRzMEX7DE8hVMU0aRIlVRZ9WoFiTzJM/wBemPYKbhTWDV6SEDZagUfQKwnlM8sexX6nWjF1VFKFIHm9a/lI6HrttbEEAGki8nymIvte+PY9jXg84TwzJ1DUsoNwjAkXDkqP3+gxVlaYStCHZtJU8/nHsewdlUN8rnhTU6xAs0CTEj/g4vWstdUp1V0hmfSykyCNheQAwNzG/LHsexLCGyrMUlyyoV1sGYssELtYiORmbjfFB4srglqCwYhlYqUi9pmR2t749j2COVbNPFKQ8yvG9Xh1CW006q1DFpAGlhB99umLMw4p16lFTA9SCPwtBXtbaDyGPY9gr3GdWmZzOLUZyXNyDpkzAXc/O3t7YZcDzaB1LDV4updfMGAwKrMb3k36Rj2PYs0QHksqTV8Mi5knppHOZ1dLbz1w/rVVdF0XQDnOpTHqknzGBz745j2IkcnkzYzXhkDk2/PVtcgyNxtzjF2XpBxqHkg+ZV/LNyCTvM2xzHsUy1svWqRUgCJNxNiRAn3MgzivPZsrKqSdepgGMwJvPI8h9euPY9jlsXohwloAqMdT1NVjPpFokGxJHsAD1w8o5dcwniEEFCJlpDSjFSFFg1jeBzx3HsS9nLQJwuu7MhLMFRZ0gBfTJB1CWUXNl/rj1bOiujZqm7aqP/UWdPkJIDqQIHXTuCAQcex7HNcj8EclVWqSTuik81LaQ1iV2BjvvsMMRnACAUllQ6KTXRQ2xJHqJt072xzHsNZoiyjPcXDIrb1HbVFwRHlidiARGm4jpyrr8QaArCZ85I5LuvO95ke3vj2PY45AmWruCzgAhnJMEiDtcE3AJ2FueGXCcoWqUUOkj0iBpDXG9yRciI749j2CTFHK1Y6nBh1G++kgxEA35ixnbFQrtoUNBiBFxEH357W/THsewWLRFszpTTa/Pn1H079cEUc8wLFAA267z7kzz7dcex7CxD8pxNifO8yFUiD5TqU+xPL5wLkUgVVI8pLhgTIeDrE8x5kNscx7EkoGp5gxZjHIbR/hk/OOY9j2KLP/2Q=="/>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6150" name="Picture 6" descr="https://thelegacybuilder.files.wordpress.com/2009/08/potter.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79901" y="932339"/>
            <a:ext cx="3278586" cy="2318429"/>
          </a:xfrm>
          <a:prstGeom prst="rect">
            <a:avLst/>
          </a:prstGeom>
          <a:noFill/>
          <a:extLst>
            <a:ext uri="{909E8E84-426E-40DD-AFC4-6F175D3DCCD1}">
              <a14:hiddenFill xmlns:a14="http://schemas.microsoft.com/office/drawing/2010/main">
                <a:solidFill>
                  <a:srgbClr val="FFFFFF"/>
                </a:solidFill>
              </a14:hiddenFill>
            </a:ext>
          </a:extLst>
        </p:spPr>
      </p:pic>
      <p:pic>
        <p:nvPicPr>
          <p:cNvPr id="6156" name="Picture 12" descr="http://media.salemwebnetwork.com/cms/BST/12791-dirty-hands-poverty-poor.800w.tn.jpg"/>
          <p:cNvPicPr>
            <a:picLocks noChangeAspect="1" noChangeArrowheads="1"/>
          </p:cNvPicPr>
          <p:nvPr/>
        </p:nvPicPr>
        <p:blipFill rotWithShape="1">
          <a:blip r:embed="rId4">
            <a:extLst>
              <a:ext uri="{28A0092B-C50C-407E-A947-70E740481C1C}">
                <a14:useLocalDpi xmlns:a14="http://schemas.microsoft.com/office/drawing/2010/main" val="0"/>
              </a:ext>
            </a:extLst>
          </a:blip>
          <a:srcRect l="21238" t="-432" r="20110"/>
          <a:stretch/>
        </p:blipFill>
        <p:spPr bwMode="auto">
          <a:xfrm>
            <a:off x="8510100" y="3870073"/>
            <a:ext cx="2830287" cy="2532232"/>
          </a:xfrm>
          <a:prstGeom prst="rect">
            <a:avLst/>
          </a:prstGeom>
          <a:noFill/>
          <a:extLst>
            <a:ext uri="{909E8E84-426E-40DD-AFC4-6F175D3DCCD1}">
              <a14:hiddenFill xmlns:a14="http://schemas.microsoft.com/office/drawing/2010/main">
                <a:solidFill>
                  <a:srgbClr val="FFFFFF"/>
                </a:solidFill>
              </a14:hiddenFill>
            </a:ext>
          </a:extLst>
        </p:spPr>
      </p:pic>
      <p:pic>
        <p:nvPicPr>
          <p:cNvPr id="6158" name="Picture 14" descr="https://usercontent1.hubstatic.com/12245068_f260.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510100" y="797036"/>
            <a:ext cx="2476500" cy="2476501"/>
          </a:xfrm>
          <a:prstGeom prst="rect">
            <a:avLst/>
          </a:prstGeom>
          <a:noFill/>
          <a:extLst>
            <a:ext uri="{909E8E84-426E-40DD-AFC4-6F175D3DCCD1}">
              <a14:hiddenFill xmlns:a14="http://schemas.microsoft.com/office/drawing/2010/main">
                <a:solidFill>
                  <a:srgbClr val="FFFFFF"/>
                </a:solidFill>
              </a14:hiddenFill>
            </a:ext>
          </a:extLst>
        </p:spPr>
      </p:pic>
      <p:grpSp>
        <p:nvGrpSpPr>
          <p:cNvPr id="15" name="Group 14"/>
          <p:cNvGrpSpPr/>
          <p:nvPr/>
        </p:nvGrpSpPr>
        <p:grpSpPr>
          <a:xfrm>
            <a:off x="4388259" y="3608854"/>
            <a:ext cx="3505068" cy="2501531"/>
            <a:chOff x="228600" y="381000"/>
            <a:chExt cx="3505068" cy="2501531"/>
          </a:xfrm>
        </p:grpSpPr>
        <p:grpSp>
          <p:nvGrpSpPr>
            <p:cNvPr id="16" name="Group 15"/>
            <p:cNvGrpSpPr/>
            <p:nvPr/>
          </p:nvGrpSpPr>
          <p:grpSpPr>
            <a:xfrm>
              <a:off x="228600" y="381000"/>
              <a:ext cx="3505068" cy="2501531"/>
              <a:chOff x="534986" y="381000"/>
              <a:chExt cx="2637111" cy="2501531"/>
            </a:xfrm>
          </p:grpSpPr>
          <p:sp>
            <p:nvSpPr>
              <p:cNvPr id="18" name="Rectangle 17"/>
              <p:cNvSpPr/>
              <p:nvPr/>
            </p:nvSpPr>
            <p:spPr>
              <a:xfrm>
                <a:off x="902971" y="980041"/>
                <a:ext cx="1811926" cy="1425710"/>
              </a:xfrm>
              <a:prstGeom prst="rect">
                <a:avLst/>
              </a:prstGeom>
              <a:solidFill>
                <a:srgbClr val="DDC27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9" name="Group 18"/>
              <p:cNvGrpSpPr/>
              <p:nvPr/>
            </p:nvGrpSpPr>
            <p:grpSpPr>
              <a:xfrm>
                <a:off x="534986" y="384805"/>
                <a:ext cx="457200" cy="2497726"/>
                <a:chOff x="533400" y="381000"/>
                <a:chExt cx="457200" cy="2497726"/>
              </a:xfrm>
            </p:grpSpPr>
            <p:sp>
              <p:nvSpPr>
                <p:cNvPr id="25" name="Oval 24"/>
                <p:cNvSpPr/>
                <p:nvPr/>
              </p:nvSpPr>
              <p:spPr>
                <a:xfrm rot="16200000">
                  <a:off x="469990" y="2452006"/>
                  <a:ext cx="586739" cy="266702"/>
                </a:xfrm>
                <a:prstGeom prst="ellipse">
                  <a:avLst/>
                </a:prstGeom>
                <a:solidFill>
                  <a:srgbClr val="9E7D2A"/>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 name="Rounded Rectangle 25"/>
                <p:cNvSpPr/>
                <p:nvPr/>
              </p:nvSpPr>
              <p:spPr>
                <a:xfrm>
                  <a:off x="533400" y="956854"/>
                  <a:ext cx="457200" cy="1524000"/>
                </a:xfrm>
                <a:prstGeom prst="roundRect">
                  <a:avLst/>
                </a:prstGeom>
                <a:solidFill>
                  <a:srgbClr val="D2AF5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Oval 26"/>
                <p:cNvSpPr/>
                <p:nvPr/>
              </p:nvSpPr>
              <p:spPr>
                <a:xfrm>
                  <a:off x="533400" y="868679"/>
                  <a:ext cx="457200" cy="152400"/>
                </a:xfrm>
                <a:prstGeom prst="ellipse">
                  <a:avLst/>
                </a:prstGeom>
                <a:solidFill>
                  <a:srgbClr val="D2AF5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Oval 27"/>
                <p:cNvSpPr/>
                <p:nvPr/>
              </p:nvSpPr>
              <p:spPr>
                <a:xfrm rot="16200000">
                  <a:off x="468631" y="541019"/>
                  <a:ext cx="586739" cy="266702"/>
                </a:xfrm>
                <a:prstGeom prst="ellipse">
                  <a:avLst/>
                </a:prstGeom>
                <a:solidFill>
                  <a:srgbClr val="9E7D2A"/>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0" name="Group 19"/>
              <p:cNvGrpSpPr/>
              <p:nvPr/>
            </p:nvGrpSpPr>
            <p:grpSpPr>
              <a:xfrm>
                <a:off x="2714897" y="381000"/>
                <a:ext cx="457200" cy="2497726"/>
                <a:chOff x="2714897" y="457200"/>
                <a:chExt cx="457200" cy="2497726"/>
              </a:xfrm>
            </p:grpSpPr>
            <p:sp>
              <p:nvSpPr>
                <p:cNvPr id="21" name="Oval 20"/>
                <p:cNvSpPr/>
                <p:nvPr/>
              </p:nvSpPr>
              <p:spPr>
                <a:xfrm rot="16200000">
                  <a:off x="2642509" y="2528206"/>
                  <a:ext cx="586739" cy="266702"/>
                </a:xfrm>
                <a:prstGeom prst="ellipse">
                  <a:avLst/>
                </a:prstGeom>
                <a:solidFill>
                  <a:srgbClr val="9E7D2A"/>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ounded Rectangle 21"/>
                <p:cNvSpPr/>
                <p:nvPr/>
              </p:nvSpPr>
              <p:spPr>
                <a:xfrm>
                  <a:off x="2714897" y="1043940"/>
                  <a:ext cx="457200" cy="1524000"/>
                </a:xfrm>
                <a:prstGeom prst="roundRect">
                  <a:avLst/>
                </a:prstGeom>
                <a:solidFill>
                  <a:srgbClr val="D2AF5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Oval 22"/>
                <p:cNvSpPr/>
                <p:nvPr/>
              </p:nvSpPr>
              <p:spPr>
                <a:xfrm>
                  <a:off x="2714897" y="956854"/>
                  <a:ext cx="457200" cy="152400"/>
                </a:xfrm>
                <a:prstGeom prst="ellipse">
                  <a:avLst/>
                </a:prstGeom>
                <a:solidFill>
                  <a:srgbClr val="D2AF5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Oval 23"/>
                <p:cNvSpPr/>
                <p:nvPr/>
              </p:nvSpPr>
              <p:spPr>
                <a:xfrm rot="16200000">
                  <a:off x="2642508" y="617219"/>
                  <a:ext cx="586739" cy="266702"/>
                </a:xfrm>
                <a:prstGeom prst="ellipse">
                  <a:avLst/>
                </a:prstGeom>
                <a:solidFill>
                  <a:srgbClr val="9E7D2A"/>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17" name="Rectangle 16"/>
            <p:cNvSpPr/>
            <p:nvPr/>
          </p:nvSpPr>
          <p:spPr>
            <a:xfrm>
              <a:off x="842492" y="1172035"/>
              <a:ext cx="2293346" cy="830997"/>
            </a:xfrm>
            <a:prstGeom prst="rect">
              <a:avLst/>
            </a:prstGeom>
          </p:spPr>
          <p:txBody>
            <a:bodyPr wrap="square">
              <a:spAutoFit/>
            </a:bodyPr>
            <a:lstStyle/>
            <a:p>
              <a:pPr algn="ctr"/>
              <a:r>
                <a:rPr lang="en-US" sz="1600" dirty="0"/>
                <a:t> </a:t>
              </a:r>
              <a:r>
                <a:rPr lang="en-US" sz="1600" b="1" dirty="0"/>
                <a:t>If we choose to repent, the Lord can mold and reshape our lives</a:t>
              </a:r>
              <a:endParaRPr lang="en-US" sz="1600" i="1" dirty="0"/>
            </a:p>
          </p:txBody>
        </p:sp>
      </p:grpSp>
      <p:pic>
        <p:nvPicPr>
          <p:cNvPr id="30" name="Picture 6" descr="https://transformingclay.files.wordpress.com/2011/06/img_4534.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86059" y="1038634"/>
            <a:ext cx="2807784" cy="2105838"/>
          </a:xfrm>
          <a:prstGeom prst="rect">
            <a:avLst/>
          </a:prstGeom>
          <a:noFill/>
          <a:extLst>
            <a:ext uri="{909E8E84-426E-40DD-AFC4-6F175D3DCCD1}">
              <a14:hiddenFill xmlns:a14="http://schemas.microsoft.com/office/drawing/2010/main">
                <a:solidFill>
                  <a:srgbClr val="FFFFFF"/>
                </a:solidFill>
              </a14:hiddenFill>
            </a:ext>
          </a:extLst>
        </p:spPr>
      </p:pic>
      <p:pic>
        <p:nvPicPr>
          <p:cNvPr id="8194" name="Picture 2" descr="http://www.comeaside.com/images/jesus_open_hands.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333087" y="3469081"/>
            <a:ext cx="2438400" cy="30480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27104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150"/>
                                        </p:tgtEl>
                                        <p:attrNameLst>
                                          <p:attrName>style.visibility</p:attrName>
                                        </p:attrNameLst>
                                      </p:cBhvr>
                                      <p:to>
                                        <p:strVal val="visible"/>
                                      </p:to>
                                    </p:set>
                                    <p:animEffect transition="in" filter="fade">
                                      <p:cBhvr>
                                        <p:cTn id="7" dur="500"/>
                                        <p:tgtEl>
                                          <p:spTgt spid="615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158"/>
                                        </p:tgtEl>
                                        <p:attrNameLst>
                                          <p:attrName>style.visibility</p:attrName>
                                        </p:attrNameLst>
                                      </p:cBhvr>
                                      <p:to>
                                        <p:strVal val="visible"/>
                                      </p:to>
                                    </p:set>
                                    <p:animEffect transition="in" filter="fade">
                                      <p:cBhvr>
                                        <p:cTn id="12" dur="500"/>
                                        <p:tgtEl>
                                          <p:spTgt spid="6158"/>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37" fill="hold" nodeType="click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barn(outVertical)">
                                      <p:cBhvr>
                                        <p:cTn id="17" dur="500"/>
                                        <p:tgtEl>
                                          <p:spTgt spid="15"/>
                                        </p:tgtEl>
                                      </p:cBhvr>
                                    </p:animEffect>
                                  </p:childTnLst>
                                </p:cTn>
                              </p:par>
                              <p:par>
                                <p:cTn id="18" presetID="10" presetClass="entr" presetSubtype="0" fill="hold" nodeType="withEffect">
                                  <p:stCondLst>
                                    <p:cond delay="0"/>
                                  </p:stCondLst>
                                  <p:childTnLst>
                                    <p:set>
                                      <p:cBhvr>
                                        <p:cTn id="19" dur="1" fill="hold">
                                          <p:stCondLst>
                                            <p:cond delay="0"/>
                                          </p:stCondLst>
                                        </p:cTn>
                                        <p:tgtEl>
                                          <p:spTgt spid="8194"/>
                                        </p:tgtEl>
                                        <p:attrNameLst>
                                          <p:attrName>style.visibility</p:attrName>
                                        </p:attrNameLst>
                                      </p:cBhvr>
                                      <p:to>
                                        <p:strVal val="visible"/>
                                      </p:to>
                                    </p:set>
                                    <p:animEffect transition="in" filter="fade">
                                      <p:cBhvr>
                                        <p:cTn id="20" dur="500"/>
                                        <p:tgtEl>
                                          <p:spTgt spid="8194"/>
                                        </p:tgtEl>
                                      </p:cBhvr>
                                    </p:animEffect>
                                  </p:childTnLst>
                                </p:cTn>
                              </p:par>
                              <p:par>
                                <p:cTn id="21" presetID="10" presetClass="entr" presetSubtype="0" fill="hold" nodeType="withEffect">
                                  <p:stCondLst>
                                    <p:cond delay="0"/>
                                  </p:stCondLst>
                                  <p:childTnLst>
                                    <p:set>
                                      <p:cBhvr>
                                        <p:cTn id="22" dur="1" fill="hold">
                                          <p:stCondLst>
                                            <p:cond delay="0"/>
                                          </p:stCondLst>
                                        </p:cTn>
                                        <p:tgtEl>
                                          <p:spTgt spid="6156"/>
                                        </p:tgtEl>
                                        <p:attrNameLst>
                                          <p:attrName>style.visibility</p:attrName>
                                        </p:attrNameLst>
                                      </p:cBhvr>
                                      <p:to>
                                        <p:strVal val="visible"/>
                                      </p:to>
                                    </p:set>
                                    <p:animEffect transition="in" filter="fade">
                                      <p:cBhvr>
                                        <p:cTn id="23" dur="500"/>
                                        <p:tgtEl>
                                          <p:spTgt spid="61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688"/>
            <a:ext cx="12192000" cy="6944377"/>
          </a:xfrm>
          <a:prstGeom prst="rect">
            <a:avLst/>
          </a:prstGeom>
        </p:spPr>
      </p:pic>
      <p:sp>
        <p:nvSpPr>
          <p:cNvPr id="7" name="TextBox 6"/>
          <p:cNvSpPr txBox="1"/>
          <p:nvPr/>
        </p:nvSpPr>
        <p:spPr>
          <a:xfrm>
            <a:off x="94306" y="6485977"/>
            <a:ext cx="3781007" cy="369332"/>
          </a:xfrm>
          <a:prstGeom prst="rect">
            <a:avLst/>
          </a:prstGeom>
          <a:noFill/>
        </p:spPr>
        <p:txBody>
          <a:bodyPr wrap="square" rtlCol="0">
            <a:spAutoFit/>
          </a:bodyPr>
          <a:lstStyle/>
          <a:p>
            <a:r>
              <a:rPr lang="en-US" dirty="0">
                <a:solidFill>
                  <a:schemeClr val="bg1"/>
                </a:solidFill>
              </a:rPr>
              <a:t>Jeremiah 18:6-10</a:t>
            </a:r>
          </a:p>
        </p:txBody>
      </p:sp>
      <p:sp>
        <p:nvSpPr>
          <p:cNvPr id="3" name="AutoShape 4" descr="data:image/jpeg;base64,/9j/4AAQSkZJRgABAQAAAQABAAD/2wCEAAkGBxQTEhUUExQWFhUXGR4ZGRgYGR8YHRoiHSEdHxsgIRsfHCggHBonICAcIjEhJSkrLi4uGx8zODMsNygtLisBCgoKDg0OGxAQGywkICYsLCwsNCwsLCwsLCw0LDQsLCwsLCwsLCwsLC8sLCwsLCwsLCwsLCwsLCwsLCwsLCwsLP/AABEIALcBFAMBIgACEQEDEQH/xAAbAAACAwEBAQAAAAAAAAAAAAAEBQIDBgEAB//EAD8QAAIBAgQEBQEGBQMDBAMBAAECEQMhAAQSMQVBUWETIjJxgZEGI0JSocEUYrHR8HKC4TOS8RVTotIkY7IH/8QAGAEBAQEBAQAAAAAAAAAAAAAAAQIDAAT/xAApEQACAgICAQMCBwEAAAAAAAAAAQIRITFBURIDImFx8BMygZGhweGx/9oADAMBAAIRAxEAPwDC028UAtHlTUCBcXO3a2AKuRapU8SndWEMWtMj1fP9QeuGDfdsFFKVIMwSzTNrDlPLByMVjUNJO0ggH26HtjL6HjcnHQs4flXVStRAdLAqQdoFtuVrjp3GKKeaWhCb1AQX6dx7wScaNX6j6bYS/aXKkxVWDpHnIHL8J+NvaMCyzoz8nTFOZywDPTWSpGtDuOq/EagfY4qSiPCQSQWdzfsIx1WEUySfKzKesG9h8nBqeZAQJgMSxm9ws9J2+mLNnhFGXeKjVfTyS8wTeR7AfUjEuFVdL1CRKkMCO22w57W7YGCgWG/O/NrkAe0Ysp1NLPeTaD15nnuCR+uOeTg+jmNJCTzEHlOkBTHJY3PfAJy7U1XyEgEqZmLgSCeTftHTHaZFwTpsVk3tJAI67n6DBOZqK6KQ2p1mT6S+kACZ5i3xfBoVg4o002prIJYWEgsJ73i/zfBtKmjZJlkhvFE+WI0hjEjuV+mFGVeXpqRAjUecG7zfYRv83wbDECnYga2OnuZnofSPjA0OnQf9oiWUE3+7B6zpZfrM/EnFGfZjlxc6yskRHqCn5kRYdMGZuolSig5mmEYk7a7T1sU+pxBnWrUrKGtA0EjlIWJ2Fo+QfiUVPs5wev8Aw2SaoxbVmiaSRutNPW3WCZEdrYqyWcqAmmSGQK3lIlWmmSDG8TAtG8Y5m6viU6jDajoSkm0qQwg3iOZI3k47wzKuGplmUuA0wwJhgxUW3USTI5kAbYp1sHoZfx7U0LiQ1RiwFypAtcGYMAtYi8DAOaYmprEtJggubE3hpmxGx6H3wRnF06GbxSkCEAhZ6l4MmT6TjuaopT9QC+X70yXGwhF2ZmQRJsNRImxxCJ8XVlT5oUkZWYGgxDAGWKrI0sBzMkSOh3E49DK65ejT+7aHZwQNQsSWciyzeAQLgXtPeJhWoUqquCNRpsIgraLjaZiBtbEaJ1UxTuNVOCP5qJUGerR1n0/OHgbaO8PzHg02QOfO7DUDYnSNBINwJMnrPbEFzDu9V4A8CkdPlAKkiBIFp1NIP9sLDL+IwEXF9rkMFnv0ONHkcwHyrsKfnrtSpVG6FCfwxzlSb98DpGsQSggWjSQDTripMjYkKPgwY7DAOYhcui3lWAf3YBhHTYYYZ5g2swVVYTswGnQL9heP5LXJwBkMsaxelA1NUpvJ6SwYkDZVA+gvjkjBvNjJ/uKCNaWYRzMsx+ulAD74AzMqqq0Dwg0NFr6oPuPLPfBH2hzoWkGDDUDpUAwVm+o+48sWsTgAKKrIWaz0WVp2BQAGehsMcuzoKhhVzBSghA0tWzAqey0U8vxrdz/tGLeIoxr0yNqNODyBLbC/eT8HFeVYVBSSDFNVX6t5vqNQ/wBoxziDE5iNwrFie51MB3Av9B1wkyef3GdNtVHMSdNgoc3GiUqAn/T5wOthjPcRDVydAmmqhBcze4gbdWP68gNB9nzqoVaNTSWKDUpH5msJmAQuonoB2wIKQ0yJNNSqKmwdiRJci7LFzEDygdccmMHVi7i2WDMVEayAAP8ASF3/AFuYtg7gtM00ZQQzw5W0gFFJEqRuCLbfJMDmbqKlSoSt9RJN5aDpCgmwEC8Xv1xTkuJvqVtPmMnQBFiYULa4K47NDtAlAhMv4mrVUqMCd5mKk+7SRi0OUFKnHnDhY9WgkADVaNW03tJxVm881BUpKBqQAkkeklZgHrJN/wB8L8jpdwskqx3NjLW//oAfOKUbyO1ZTm6bMRpaAAF3ImNyepPXHseoVGCgQZ578rY7irY+TNHxqrUp1SEkTJMCSRIiOgMx1nAopLSpsKxZ6jEM6q0+GJsSTbVyj298aNKjHMsdPkAi+zTpiO1rnGSz5IzNQaw0khyIiCORFreW3YYiDvBgsqhrl80VgMZUzpcbGOvQ9sHZn0N7GeYI529rYSU8xblpcNq7xAn32Pt7YJ4XxRCxQyCDfVt/3bY5olwaeBTnaS06YO6HSyMBYqZsb2PIze2J1jNFQhNhJHOCxJt2MT7TgvQtVWoi0KtROhgjUPmTHSB1wvyNVldRBkAmIvY3Efp84rZtYB4slSO5MdSD/TBmYqGWGwhT1j+20QML8uJ1Da8jtM/sf0wwDKUlgZMTyMeaP0nFMpqmFVSf4cRvGk29o9sJ8qxJAmOcj2ufa1+sYdJUbwXv6QD0uAD9TeMLMgF1EIDDki+6r1+v104mOEzo6YcaaMzsoI1ALAAGmwBEdoPwcDJWKxFrEW5yII+cWZWkFXUAVbzAkNqFhDfG87++I5jLNICqWBUiVEieX7YSbXkH0Y8PUvmYDTtcSR9Jk/qBvinLZvQ4G9wCNpLRO4senxifDaZUPIOmAfMdOq5E7yLHF9PLjUNZupBBMLIEW80SZ2MYHgpyAqtceG0qbPpAP4okgn5Ow5AYZcKSaiO4Oo8rmIUyZFheADzk45XIUnQg1A+YE+I0j0xNtUG3sd8V0sy7VCCSTpaFmBYG8mwAJiewxIN+QZls3UpO1WGBMyjsKasZlZnkp83wOpxfWppo8Z4KaWuZZ3JPX0BR+cWv1iFNLSFBVVLXkbJ2ZiTaLW/FyGJU89NSdbM5Gkm4W0kwNo5dLRE3xNHO2XmoxOh1hDqVrBQJClYmJIO3ud8dytIAjxLlXAblGsBGPKxImf5sWZqiKihlBbmaYN5ELYkiBaYM7nfFj5Rd6jCW8hCmYIuATyMD9DhJk7A+HU6QDqBUYhgrAlR6S17DYHVfDDK1VpowVT6lUeYkEjWJj4Im036YX0M2hzFJYC065W9pJJC+YxyMYtTMEoCyqy62NwQy+SQZWIhiwvO53wTXZS/oszXECpYlaZWAEnzHS2wJLEbkiLbYYcFlDVqMiEQSCqhPKAQ0kXPmjncC2+EmbBNSADBF7DlM8o6EfPfGm4WywqAO3ijwgCPxFWqObW56bdMdLCGUMWZPOZ6oyMQwHmkQBMeaRty+tjgngzCojmfSrG/5St+W0jC2rTZKRIkzVBXqLElT0mbdQQeeGHDsmVoPUiBU8iDcwGUvbmQx0Rvvi2sEvCwX5Cg1El2IRkLAH1KStiI6RJ7Fbb4W0MwdTECFidTfiJ6/AmB0ww4xSAIVpLnWInVJHq7ElrHcSDyxVRoEaEswWCTy1QdZM7gCAPnrg+obyMvs/kdVHMBwQ1SmGv01RfnMNcjr3xFyP4ijSJhNSaYHrZnGpzz25cgo7YLq19OXzTAhfKgJjUSpfed7mwHv1x0ZdsxmMpWUeQUw7naHFgB1mVt2PTEvlhF8sS5ml4tZ9IYtJCiTpJMwADuYM2nbnjuW0JUZCddQjSzg2TT+FTz2gkd72xzP5xxqp5YMa1UkM0XCxdU/Ksbvzk7DfnC8rToU65c+JUp0tUA+RDZVEiNR1EbW3vi6wUnhHM9kfELEsACdzALAQIB2MRAmMBimqu1NVYNTcTqAJg7Hex2N8V8XrOy6T6zpaqAAI1elAAI7kDt0w1yc1GoqwIdKdOakTqH5X/mEgg89jaDjtIpKo2zleg7MXRvI8MsBfxAE773nHsOcnxWkF+9gT6ZXSSosCRaCSCdhj2IbfQeaWKAc/qZGKtpLwZI3HbkBjHFCpCixA2+n16fGNhXRgoXtEG2M/ncsyl6jbkwqzcDmf3xcEzP05HVreQJpk6jB6iDPwSSLdsez2TqU1UwwQm4FyeQ1Rt2H74L4dVVadMetwGAkWFi1/ptinhGp8zSZ6h+8ZQ17nUQoWxEgTPaDijRPPwQ1mk41zHhwSPkSD7/0xynUZKoYGDpZZ26zc8zf3xbxTLy7jdqVUqe41ET2JiSOxwHmgZK2MEgAi1jHvN/074KHTBnqwSQvrgkW3vP63xYaRNPYk6omecbz87d8QoUgzjWhAgGNyQRaJ6n9MMs1VKglNMKT1v6ZIERfl0AHTFHN5pExTKq2ssA4jTYRZR82B/TFPENFNKY02qAkENCiCQQbAlhuRtcYoU6mQTJLDvMxvz5G2GVWhrA8slNQZBBBFyCZmDzt3HKcBFJbBFqvPkKqYEkWuYNydhMD4745XrEUx5rzBN562jn33+uCMxTVaQ1QBfUEGo76tzZOe5OI0GDED/pjWBeLBgwmfcTOOs7ooyiMqOXlVjaxffe+w+l+uKChGx9UMrNzPKf1xdXoMlR0qj8QFiAO8H2vjlRpF5OmDblaSP8ATECOUd5xyZQwy2eDagx0wZD/AJSZKqwALFBvzIA57YrymXelqVzA0z6tYYHmsbg8zheEJ0sAVM+YXWbDY2j9vbB2Tr1CfDYAwbyLLtE8gZmetsDRzVIty1TWkkQAdUmCBP4bzJ2Fh+I9ME0coaa63J0i/UtzMyPiAOuLWzaoQDolAAhMlF3ghbTBO0xNxhe6639evdSZ8u0zcAqZ5fEYmgdv6BOZzdRwFSUI1kqkSQl4m0nSdVieeK+E50OwpkDV6tYEeJHpJiCHm3yfkbO/d0VemA7UyFLkREWmAbx6PNewtfHKVcu9LSfumnSiiBTa+pRESeYJvthpUX4pxwMuJZXzI49VMqRMAPLCI6OCAD7i9xi+uT49WmBCASZ2io5ZZM2EECeUdsMqNHUPDc2IBnrJlWB/w/TCqrUIRgCwqFlUsD+JUP8A8ha/84xPwZp4BaVSTpLEECIgeqxMzcyCRaeffGhWu1HMZWdqMVYBksarAKCOsMLHaLYUZnIq4p1UkHVSNRB0qeUP7WFhzntDHiLeLqrrDOGpr5rADyuvyZ0/7RgezRJiLjFBvErUm/DmGibAKQSBPQcvphnnaeiihDQKSIF6s5bUSeQ/E/sF6jFmcEvVJW4hjaSXEj5Oqw6D2xSHDCmpGpRqLoXnzX1HV+QHSOpFvZvBE6AK7z5mY6lQIC1luAd+1o7x0xXQVpCm3mGqdzGyC8BdyTzEfPc+zMdLEKATbYTuzeyiI7+2JtKp7ofVy1+WSORgYpaJdhmSrU6lLM+o+KiKGMkTrBNlEIANt5992vBK/wB/SIMUk1MVjlpK045evTI3wl4PlylDMKJ8wRlgb6XEqOkyFnfnG2L8tTcI1UgLYIQTf8x8uwIjeb2xLwxl8feAFq+urUSn5aakkmfNUBsstvpvOkQOszjuTqrTp1mUq7NpXQNgQS0SbGPKTG0bm8T/AIPUjwulSQSDYmYCgkXLc9ItbpfAvEH85FNbszxYSDIX23Bueow7OS4K8ul21jXrYELq03O7E+p7zbtvGGnD6bNWXzBUQQQZABiVQCOsDf8ADfAPBFCuzSDoRizm21onkJPuQvxi/wCzpdqwOk+GNbQTdmIBLaebEwL9QML5LtLLGHEOHpVclrlfKCX07dvefmcewNxSh41QncL5LmPTvF7iZvecexJkpNc/x/oLm0fQzs7GAeZvhHnkZGKtIOkGJuAevxBjuBjU1suWXRr06+ZjeYAv/TnhaOAl6zBySRGp5JLHnvJHyTyxUZVsYOK2K+EKSREeVgYJO7HSP0Iwwy7hc3l6YI+7qrqYHdpBJn8oEAexwZmPDoKQigFgEBJuQIDP7cgOeBvs/QXxMvU1SqM2swb6dT9LGCRfeBhvk2Wckc7mAK2ZMSrP5R/qLN/UEfOF+fJNSpFwQKkc4IE/OLcxXGmGnUx8RjPo1klPkLeP5sWZxYWmZ2SCRewJ/ry+cIN5GFPLkU5PqFNmsNoHXsSAPnFPDcsPAlmC31BjsF8piD8meuPUcwFZmLSKukGPwgG/tJHzi6hVGhcy4BVWPh0yTpZ9UID1C6dTdRE+rATFNrH6snWikzIqnXpFRRHmINyBzUT02tjvD6jrmaYq6RTZlUhYjzRMxN7yQT164GrZp1LMWl9WpwRuHB1FjzaZM9TyxElNaMROx3IBEgxEXEC9xA98AKKR7iLA6hop+UGF0C5JAG1r3Y+8YEo6SKoCgRpZR+EgXM8p/wCemGXEaGiq1Nio1a1ImDctpK9li07gHriNLKaCAulxMkg7RyK7gbiL35468HPCaCspS/isu1M3r09QjnCMAFM213gHoe2AHy5sQ1tZVQBvpgGTIgXubm+2LclWDs5BAaGIgTp8wJJ+pPYgYukV016IrCQRP/UU/iUiYeJkEX5c8F0LVFeUyCFgZDKE2m0bmTvMQR/UYpzjvAkXEyNttrdSNN7m3tgjhmWphncE2pkspiFLQACwtHpB7jAOZpOpBuqC87iSTNxI3nnzwrYtIsp0hGt/MynVp2BtAHv07nCvP1i2kWVQsKFEASx5e3Ob274ZrOioCJFmiJgr5iLdp+JxzP5bQgIKMpp6tUG7SetgYtAnblGKKUTiVvulzCl9IqKlbTuLEA9IaAY6g4JqcOIIrUani03YMrM0lagOoap3PK9zPthf9n8yYdCZpVAEqKT6FOolr2AUgGf3w3yHEMtlHdNJOq1RFl1YAT+MKCLyrC1+YOB4OUXwHs8ouryAh6ZPJTJKXsQBBHaO+K+JU5ZahYqNZDqPTq3JJkaZ0jkZ+MHZikTRLow0swZWO/mAKqw66jIPY8jZfSrKwqK0hHQgcypE+GY7ECR0xk3yQsOuyPC8wzs8gKXohFvYFXGnfl6h0IxLMkTXXYM5ZRF5QKAIO1zqHtIwNwitJVCsgR5QJ1AsdQ99LGO+GA4e7opqsq1NJuSAVAZkBgAktpCmf5ow1kryrZzi+rU6qp1iHImQWaWUTzsZ9l74rzdZZFJbui+epy1FQYE7ALBn36YM4nXQVomo7MVssKt0QyWMmNBmw5xbFGeZpBy6p94SDpHn1i7AsZIWBqkD0jtgS4M/hC1OFvVHiMAlKLNUOmYsAAYmQBfuTF7FVRSZzqLVTEqqgogjyiWjUxkwABvMY8cslarRmp4kEl6puzBSDIuYmDpEzDCYNsWVs74YquiqXgEhTOmxFOmvMgAyWG8ttiymWPlzRp1mNgTSiktmADgXJNi0x/c4szglFpuv4S7gdXuF+EFMf7jhfwXKioXRpAqlCwaBCoAahPaFnlgivmwTVqsdIJ8QsBqAuoSRaYAFucDEvZm1mixc6tTN6T/06QUKQPSQAsxs0xJ7AQcLqnC4SrVBiIpByYEv56hURJeJjoD7YacA4Mazt4AOnRckczpuSTyUtgLi2cp1C4pEqgCquo2lSod+cs0TIgbdLqeTTbBHMUa7IAdTpTUAXAUF29wYU9sW/Z4MlOrUqHzadCDmOZg+8fQ469FVy9DXshaoY3ZmMgxuRpt9fbE2zn3CM4gswOkyBBMC3IQAI6Sd8L0RJ3hdi7M8TanoVAhGmTMbkmfjHMW5GqSshtMkkxABM3InHcNhcVhnM8NehnsqklhyFrfthq2bU0fVNWQNrleRJ68vgYW8VQpTdLKAEBJ6Nz+mPcVy58LLZcatRQ1WUCT5z93Pson/AHY5KzlG6FfGzLIQwMdIaOu3Pti/7MVQmqow1FZZV2DGNK+8apjtjh+z9UAnQzW9Mqu1xz/84t4ajacw9QH7qlCgrpGpzo/QM36YptUbwrSYFlKUlqjd57kTEb9vYTiGaqAqgB9JIv8A197+1zip6wUkrBAttIbrI5n9bdsX5tV/h6bKApZiNIkxYEmd9yLciIwi8k6VAsUCw2sEi9lN5LHkALk9AcG8SYOKWjV4aKUVQNwTPiRsNRE/ScVZKm+kNp9cgLeG1C94sGjqN7c4HfMMXE7fiEwTJ5fhkQO1sHIIYZEsztpBYOLnTZSFgXnaQB8nBbZSmzJo8zgEaBBFxJBYjYENBAtYcsJ1qlWAAkq2sHssNPWYHL9cTp5yKpdTpkmAscwJufjBQNcjHj1b/wDIrEBQAwsBBOsKTLXjflG2K6aCmrCYYQzNfmwCi3vP/g4uolWfXUgqEWo5IvqHkVY2mVCzbCvNZwlnZTLMwYdCJ2AiTG89B3wJYSCk3oa5apFJnddZZtCqRJggklWF4gc5ja+2K62TQqQjik8SBVAEt0FYQs7dNh8B5XPtpBZiSDA5QoBUAGN7kfJ578yNNlkhSWIGm0wYIJ80SINl2m/LDRp49B5zDCVqALUeJDAguFuCYPUm4sYBGOLQCAhWOXb0qHcAPPRtmUjmQR+uB8plqgUoDqQj0vDKPg7D2jBlKm6jQWlPykB172af1k98T41ojwlwdpK1Ko2pLtINoDBgL7RIveIIYjlgTilRTrpCRDRp9UAEC2xuL7WuL83Ao+Tw5YoSDpJ8o6QDdfYEbYrrZBDcr5vcmY25wThT7NVBiOllxSVUIjXepNyBr0oTyA1X2jbti7JZ0wKOYpCsJ0kemookgNTb8LBrQZUiARGzCpw1WRlJYhgAdRmI0xB3ER33OAhkXSuahhtURfbqYO+3XmcOwcWh/kMuJNJT41MLTZDMBjSdlk/lYWBHUc8JKlQiqCQIJuORE2O3ZgR2GCsjWalQZfDbVLRpEwrw0W3AZY6+Y4XrWLU0VlYMAA0qdj8bAgfr1xFPJlOOqQyr5ys7GHGhIIRVCqQ/lRhHcjnsD0x3hFAlM1TUFnFJQATBtVpM5mOkWPIHvgHIZlir01BOgqYG7IDt8eYgd8MuClGreEh81dKq1DOrVqpuVAH5QUG41EmemB4RyWVgsyVSKhEzcByREEUwU76YC2G5AwKDMKqaUKwzO3mcX8rAbSZYgD0iLy0xTUa1b1ADSoXuyLPsfNimkQC0sSQxcgQQSwhVt+VZBHYxhD8rYRnK9NZ0uQWAUAIS2kW2EBS256SAMLDmtJC0wSymSZliQL3sFA2ntbBNOnoYVHGozrKKdTC9gYsCJFuRN4jCirkGVm11NVJzLPtIFzq/K+wK8v1wxSZyjyzTZbNCnk8xXcAOzJRCKfUzAlwCLWW7EfmjF1DJl6LPTUGo9WnQpg3vKu5A5wDT7XGBuOUR/B0KS2GrWwH84Jiw5LoHycan7LUFFIV3vTo03e3/ALtV2WBz1CklED+ZlxCrZyXutBPGQMhlTlkZS5UPXcmJuqqvbUzTHNUfYHHzXI0WQMahgPfVEmIuexgfGNT9p6tRpUyaxqKxErqcIPwyYPmJuB+GIxmSjMWNQEbLpIjf+u39cUtHOXQw4y9QiktJILCdrLqmDPUiw/4xDPUFgJAbw9KAGSXMNcabk+QmP5r4szmYmqWuVSJ6EqLR/lyexwG9fTAHpJgyJJOxpnqJF437YUiIqv8Av7nqlZUhXrqpAsEJ0x2IYAiZvz6nHsPeHcOokMahTXqMmpEtESfaZAi1sew2V50K61eg+hJJAXRVDWsh8pk8okT2wZVz4NWpVgCQPNzCgWAPJQBjOZMjxKkTJptdojaR+v8ATDCvI1gCSaIEDaQOXeD+mOpEyWkcX7UqGIIcztZQcXZviQq5WoQCJqKkzNlHiH+mEJyDEnUBTESdQGrlyEtGGWUrU1yyEanSnVYM/oBLAQAJJHWT3xziuDVenGOUZ4ALfcDf+84ehQ1BdCzBLjk9gLDlEjvY2xXxLOmfLl0pAH/qKCzGL2c2Ej+uJpmWFJawmRXZBNxp0Boi8kEzO98WL7R3h2qo5VmJGgnT8eWALC07Yq4nTJ0qJMICYtqG6xeTzJwbQpBHpZhOTDUvMHn/AHxLimVCqXYqoKrpVfUCBJhdlpi31sMTyTGVsAyWW1p/NSt0Gh7KfYGR7EDlj3jhKWoqNZJ0joCAPqLxyHwIGynESlS4BFTyOs+pT1beef8A5xTmcq3iadWoRY9t9twd1jtiqNBrXqnwlQmSxLNAJgeYqL8j5m9zgXh/Dmdy8kAbGImLCPpgvI0PxG4tbvsPp9cPqL6lkbfXA3QxRRleGqoFhO2wPt2t+s4IFG3t0tginTJP74JSisAGx/riGy6F3gkCdrQf8/bHbf8AODwvLv8A574regDuLjBYgqkcvj4/znjrHnHv/nXHDQAMDnt0P9sdCn/j/nAUmVq+IU9U+WPnY9uonqMWVB2+MRFPVBm09/2vhQs8tYU4aqtTTbxNKsrLPMaxoYD+W+1hhrk+HCvbL1g7xq0HymOQknTI9+eFtPMI4CGmxuApZ2aCbEkBpEXMr6jvywLxmskhErE1UazAKpk/zKFKkAXAmSASZjGjoxTdjCvlqlNoZSrDqLj5+ThVlqPh5mhVUwFbsI3E/qJ9sav7N/amnmAuWz48xAVMzsZ5Cp/9u943wN9rPs8+XMMLG4YbH2xHwymzJJxI6K7NYsy3mfSok95j9cS3RSCSCrsIEm4IB/rHYHCTiMg6BtJt7/4MH0MyVqnUYVKZC9BICj+je9+uKcTzyW7CMpSZm0U01sBDXtBH3hJIgiOu8YqmKi0KYDl9IIgkEbKZJk2iG+k4qz+taAFEPpqMVYgXbpqi97+UcsN+BZRzmaNVwQKCHVIvFMEr+30xLwrKUcWyfHyWqUyhJFSu6CLeSkKa6Ym4mTPOfbGo4qPAp0ciAYRfHrkc6h9KT1B0/GjvgX7AZFavg1jJpUS9QavxOWCpPuwDR/LiDVSweo5l6zki/JNOo32mo4EdF7YyeMAl2Zfjn31UKZBpiAZkeaTc/m8wMdjOLmzjP5XUsqwEJs3lHqLfimSbyOWBs5QZSJgLU+8B92Yb8iQCOwK98a+p9m0ogGo2mm1UhQbvVckgKo2CLdi3K2841boPFtGeymUqVUdqZskCTCIukSfM1tUAncknYdLfs3kkqE1awKZZJ1X8z1SBpVeZqRqYsLKCSYtinjC1Avh0ah+7ZitMnSJ3lR6STYwb7xzw7fIGulEgGjRTSkKAoIeHbTI8tR7lrWtyAxyZKxlff+CfiubdqrEooFtOlJXSBA0x+HkOcC95x7FWf4zVqOfDdsvTTyJSplgEUbTcEvzJNyScexVMpLr+impTWQWkVWJDQLMNpPJSLx7nBPiBaxUwsgXO20D3nqMeqHUFP/7AP12wZm4cEVFLKkwVgOkXlfzCd05iYjAYqSk8mIGYNx0ME99jB3AthvwvKaqeapwS6UvFXT6JQgkwdyaeqPY4o49lFQhhGh76rxPSOsnbF/2TzGjN0C7EKSEPlILK4ZJP/dz7dcW9HpTBFqBqABEFSYgkTG/1HLtyx7OVF/hKAJIDPUqW5XCx7kCx/wDOKa6qK1SmYQaioAEBCpgEX6i/WTiOerx4SmDFJe8Fpbba8jCFUT4TUKVILQYECbNEED3vb5wbxamxWVkho0mdvUNO+x1C2M/TN4P159saPIZV9JqVSyrpmOZUmT7A/X2wPs7x91izIZBnI8omTc7AC841WR4etIQo835juf7DA+UJMeUgNcAdOWHuWy5Lw/M7d+WJcjRIF8ILyBJM7R/gxfQy7MbKThpRphAwgX3tf69McoVo5kdgcRZQOtBknniNViDzwXXM88RNMEeqI7TgGwGq/PE2/MMWVKPMSfbHCBFpxxxSo+mKSDf9cWPVG0HEPE7744SuqN74pQkTBIP0xaq6yFXcmBfriD0tMXkNqEjbyEAn6zjmyoonRrOG1BmgCAgGqTzmbbRFxz7HC7h3APHzlcNKqF8RCO9re23+04OVZtiFCqaVenWtYFCo/EpuYHIjkBM3nrik3REo8i7inAMxRcmmfFXtv8rt7RjR5H7UrUH8K5drRBEhTYAoxMwDyIHONowxznGaCaWZ0GoSJIE+2MvxTN+I6tll8IWZwdJV2DAzY7RcxuLnBb5LgrtJWZzioIqkAxe/+fTBFPLK6UnEl6lRUInmvlI7Alge3xjnF5aprOmCd1BAPKb7CL4ZcL4cx8NT6Qq5gGNySQLb6iskdguNLwYNU6OhKlapCj7ugChFMECQbkbCPwiTtc7mS+F1Hf8AiGOkhaehVkGS7KAJ3IgmThrlPswrqWGXrNGymoIPOdMBRO/zhtwDhgcGmEegWdUMkGBOpyIEQAIOM5PAJ2co0Xy+Uo0UJZqq18x7wvhUFtyBdG92Bwp435K7KvopIKYPUoSWP/eGbvONPSz4q1xVEL6vCB6sypSnsNKP/twhzvCvELGiJ8RmVAeciKY6gaQCeXmOISyHqZi/kVcDyiV6fhVncrS8OurDZZE1KZPSNom9sPuJ5gV6wzHmYU5SjTEQCwhbTuoFVyfbA/EsstKnT8IllUQtVdm8MANUvv6WA6ADfFnH8i6UQ9FBTpii9Yi5eTpDDV180dSDFubyVeHRlaStXzGkiSSAJFnk6RboWvPYnDziPFQtA6V1ojKrBWOohSV1gkQys49MRpZQcJOEZFqVF3/GyslJmMRI89Yk8lBCL3ZumCsvmiDQp0lVhpNNmEiIAEKOd/MT7YeccGen9/oRbMKpOqkKjG5NRmSoJAs4VY1D+2OYU56itN9IJn8UkzPeJvEX549jSjKkFcEBYODcKwIPWP3tg3N5+mFYg6jLKVW5m/4d4sPriVTKJRXXTkAm4nrYRhRUYUlJUQahJJIj9cQpXkypN2S+ztUu7U3AIZT5WtDBfL82j2wJxA6QK9NUenqgysNSa3laPS1rMLGMBZniTpVV1/DpPcwZ/rOG/EKvh13q0oKVhFSmbq4YAwR0NiDyInGp6It3nkA+1WUHivVpnUrPBIM3dQ/LsSPdThRXV6jEkQTA6bAAfoBjUVMutBZCsaNaIJ3BBsLCJExPMGcLs3lAHeIAnyxeO19+k88KZpZZwXhi6kdpJY2EWkTNvph3xfMk+GnpvfmT8dJ/bC/hzqsEyIMdpP8ATB7ZgOwJCsB6ZE+++BigwZi5nfSoFo3MC2HVKvMYTZbPo1Sn41FXCwvrZBAJIG5AHwIvjV5Z8i4hi+WYcydSGbjzea3cEYzargvYvqJqFjt2wKKoJIIg/wCfrjQVeGMAGQrUQ7MjBwf7YW5ugymRbqCP3wbOA2IETti0sNJi36nEHc7EwcVvW0i8fGOGrLEkg4hIIjBPD6AGX8eqSBUJ8NRbyj8XcG8dh3xPheW1ZLM5hlE6ylIHoqgmD1LMR204HIpRE9Qj+HrVxcI3hoPzNEn4Ege5PTDTj/DxSTL0Vux0h367GoZ5Wn6YsoZVU4XRsKpWp40AwGbVqYdwD5f9uOfarMVBSVYBqVSJCmYZo8s/MThoE7ar5KOMVVrtlhSWEeqEW0eVTDR2sfocAViKdUUmOpUcn4qsR+/6YYvlDSrZSnq8tClc/mYAgiP5mafrhJn6rBc1W5U6iaeZJWSbdPTgopM5RaR7Eg/BjEM4QBPO+9+8dvb2wRlaV6o/LVcexhW/c/XHM9TlTI2BjlyOFbFsx+dy5aoCJkXci0SesQBMifrth5wTKVAGLABVJJKkHSeU3/TC/ULkIDUBKh2nSOm9ibmwHK+DMioVNHjBjNk0voUttN/MD88sXLKoyjJxdoeZTgiZhVE1izySjBdLmTLATqsPxmNsMv4ijTqkD0LpX07BFhVUc/Kovtv74lk3FFUU1aa1J1OKhIepEnSPwhRPlUdicUcTpCrqFEMVBmWXzpYFgFFqidSD5TEgCcZKXZTjbss4wzljogL67CBcAyzc15STHLfFtDjajyq2tqlMp5R6RJ1QBFtMiPbrhGuYNVaUFguoIUMHy7jVa7C4I2Gr5wzZPDqA0giKuppsJjYAHqPpjpdGbdOkeOeqLViNCldKk76QCGnkDJg79cGav4Wk4ctUzFQklib0qZCrpAmzMB/tBte2K6WYUA1mg6RppKfzficj8UELAMCR74W8XTXUpMz63qMW0hWIOiNVxbUNxNhf3wchJYoZ8Fya1stVp1akq1RY8O2gFwCFYi481wPzHrOCePuwD0lqRTqVfLoPpWkPOxPX0qQbGO+BclUDmuKemn4S+VQQ8kMj7AWloG/LEaWVNRqlGmwPhUA+t7lmDanMbXbV9V5AYLtlcUZqtUNfUSoWnIUITHlvokAFi9iTbcttg/8AhRRFUqRqWklKejPdhtYQGmN/LyGCOK5Q1WWsCVo1QC6sNKo6QKiX/CRBA3IOD+Kqn8PRVSgqVdVc6jCksAieYWgQTuRcdZxdkOLzRRw/J1a6B6TIY8rkrfUAAd73Gk/OPYzuXoZnLTTLlWJ1MGEXIFxIMr0IMHlj2IccjXp8kszmS1Ngp80A9Znb+mL6fC1NF2Z91a5khJ2IAE7wSOeM5wao0knfUDtYgWP7YapxJqbqGbSHTmJSSSL89ovyxo4tYRgo1KjPHJEMyFkfT0b1f6WIie040zcP05TL15JDxRMgAAS2gmb8o/XAvE8gCIUDUh8yA+mTv0IvOHWWyz1aWcyhX0ZdKlCLgtRguP8AUQTbti3LBqvcyWXpDwapqOSVeGBGqCsQwPabfTGb4zQda5VQDqhl03kNcm9omcX5auwyxWSdRUteQYMj9v0wRxDM66JktqpEGFbTKPaRt6Xt21DDyNYsSV+IMkp4asu8kG3S4I/XfDOhxllF1AKwDYNAN/gdcIq+ZZSSNambSxPvMk4Z8NSqyNqRn1avwwTaR51vJNrzhZ2Q+pxmSzGmYpgFgYUwx3UDffnh3w3jOVqgKPK/T0N7Xs364zmVpq2oAkD0NTfcaokAjkSPgjviPFKICKIAgjtH/OD4Jc80bSllVJmk8E/iBNI/JWVb6DBQ4hWpCKo8Wnz8QSR7VELW91x8zXilSkAabMoa+k3XvAMx/nXDnIfbRnASpTJbqvP3BwSTNEa3O1qLJ4gDINwSRB9tiR7gYqpcDatRL1SUpkjSCCrOvM9lO3InccsNPs3lcs0VaoNWpOpRVJ0p0ASymOrAn2xb9seJ1aiHQVB6kwva/wDbGLTpuzZNeSikC0kfiGZ8MECnSQtUIsANkUdJIj2U4u+0lcLlKeXpsFYAKATBLMd/csf1wdwZEy+THgowDnU9VxpNUx6omQnJR0E85Kr7I5dMxnamZfzJlx5ZuPEaQO0gXjuD0xVVgLv3cLRd9saoy2WSimyIqgczH7k3wB9ocu9GllwGipTFPWxvDW1tHO5Nuwx37R1kfMZc1D5PGXV8GQPkwPnEf/8ARqpCuYsDz2+mH6glpL6ldYeLxCgBJRQatxEqq2t0JK4ScSY+FnzyV6YXpJ1yfb0/TGr4hQP8bQay0wh1MLSABCdgTB+MZTimXLNnUUGDQ8RQNvI0Tfs2+FHJ3/A1ylGKmaU/++f6CMB8YzOkE9B7/GGeao6GquSCKjK6xzGgSfab4zycUV20KhqOd+QUdzzPtzti0qjZndyEhrzZ5PLfYH25mYAG+H3A8pUzNRgqlUEEwJJMgwOf12GLOG/ZvVVNQhhTgnSoDsTEEDUQiT1MkXthjxHM1qS+EqDLZe8lyG1TuWbcm8AWURttiHJPCLrsnm80i6KToKlyII1KJIJl48++ymLm5xXnnqVK1MKYCwwJjyjmKaiAsC0i1yOeBGzpIDINS0idLMNIJIi45DeARyBxJ69V6ZFzWqwTpEaEuwBcxFgG0jlE74KQollivjjawgAXliylha5Nvjni6tkdca2CzEFjpgxa24Jtbe+OfZfJsKhcwsQFA80fimbeaFNu+LlzKaW8IEtqOqo4Es8C5AH4p35dMS9kyoVK3mKnU+qY1+QQDYaSZYfphtlm0JUd2tTo1DoTYM40BW7w02x2jSVqyklZ0ATHX25W6Yofh70RVLgL4jqTeQ0EaSG5gkLfse+OZnTsN+zSBDmHEKwQ6QPMJClzP82kAwdrYE4jUdRW/h2Uq4KuTsy7EE7LaDPvgzIK0U7xqaqSW5llKze5BksO30xn61LwYRnZ2UEBBYMJ59xeJg/TDFFvGUNODsCn8KSSXXTSqXMVRBEBvwfgEiTKnpg7iTeNACAxTutmZRpinK3IBA3AFy07CEGVzJRV8NWgEgD06OhGo+3Xlhx4gWmtUOBXJHmCjyKDJjWdIebdgD1kTJZFS+APL/aPM0FFMOSBsDS8TSPy6iOXTHsNHzJbzVHoMTcFqEGD2ANsew2uguXaMFlsmZqVWaAB5R+Y2Aj+XYTjnGXBZbhbAgn5kEAGZB/ycR4jV1owFvDI0jqo/wCfN9cTzOS8a2zgiPafN/fG3KZ58YbKcg6sVBJESiN0kekmbgcp641X2Zbwc5SeFGmoBWH50YaSyk8oMn25xjNVMpGoFglFVgbamIMyoMXLCJwflON0dK0q3iyDCuxVmUHc8iFkDnglktZVk8zlxlsxmMu5AC1TTBiYkkoRG1o7XwNRrgEXLJJVrfhax9iLGP7TjS8ZyVPMOlc6DrprLW1l08luhOkNfr3xkFqFSBEnme4s3x0wRdotStuKF5Jp19L3CtfmGG4I9wAcSo5hhp80TqaASLm0EchG2D8/liSGWSQDFh5gQT8MOnQ/GF+Y4eaYElW1agpHVdIiOW8jqDyxYWW8OzOk6pM3VusGLnuOv8uC84dVnMLsH5A/zAc9rdDiuhkTTVvGUhwzAJsWizav5VN+e1t8dpVAKbMF1NUcJpgnVpnVK9NoP9scCpuwDieXYEAgCAAIG46g7N74f/YbhqsxeVJEwD2j47/BxylTpqop1RoXTqCSWYHfyzYAqbqTN9pxzI1fCqzSVgpbyhgTA6k85E4mWVRpGrRt9B1RBk7AXJ9hirKmkHQZpGbTdFYhladi1MTfsfLzwCM+SoIbQbsCROoiRB2kG9u+NJ9jMqukNVINZwGbrMCI7QDjz/lVnomvnATxniC1kIYssiJIt2wDwbPUKNIZaiJLNJjzM7sLknqQB7ADpjbZvggqIQRpBHMTjF5+lT4dNXwzYQNIBjVYkC0Mep67i+KjNsy8Y0Ks9kWfOZfUr6Eqa2ttpGoSdrtAwd9sqfjKVVSzGIHUyI+O/Lng7gD1s1FRtVNGuqn1kdTyX2HTfGh/9EQberrzH74l+o1grxWzLcZJKaSQXA8+m6gnvzPQAd7YEyGXXwctWrmHSj4bqY+8B9Or4gkbz84q+2fB6gRmpO6sknTMBgOn9Ytgv7GcIZqFN67a2Kg35Tf698Lkqs6uBDxypUzNQU6Hk6uw0gDa07noB/bF32d+zPgN4ZKsTdmBN42Echjc1eBBwwiO42/5xl6VFMvWDDy+J5Tc+q4FupNp9sc/UbVAopM1WRygItykW7b4U8byfiKygAz+a/6Yd8IzyClJeAQDtNtzP8xnryxkuP8AG3qavAUKvNj6Z9+nYXOM4JtlMymVZUd6dVWqKjTqeysD6Ry1XAj2O8QWuRR6xJ1MoO52UACWjqxmL2seQOA8/mmdNFMl6hgMwAtJvbla8fJ3wy4FlzpdWKqiATB1TJuDeLkBj0AjnGPQ+yCPD80ipUk6SimQT6dZAjVzcDc9Sce4LTVVqLTJqGJ1xGkgLy5mJ+nviw5KmRIKjxHFR9YuFVTNjZjrYnl+HBWRzcArRABqTBmSXMm5tA2sIF+eBrBzFGW4eDWBqOVPlQBfzVCIA/0gCTHM8zhiiFEKmQGdhIYsykBYAmw62tfrjtHLmVamGOjzAwYY22MiCNIPmm2IZ4szIUQlRLHfykgc+s9cNZCSGOUzA1qGGq4VWBBgEGAe0qxuJBPLGZ4r95mHgE+F6QNmXfUo5iOUjY88Qz/EVof9IxrqASPNoYC1yQSPN9COmKMo5RAmqGYSrKfSARAHMjWur3juMNEsEZqS1DCoKim2tiALC4Ut1uI5X5Ya8JFUOpep5SDABhSSJFrAnbqe/Supl6SVXYU1aoq6iOQ2LaLQSOoHIgSIwTQyzV6ihz5l9AS6RuJAuOVxPKRaBMjRB1DirsDqqlSDENRSr/8AIkGO2PYp/wDRKwJ+6S5JvWC/pOPYz8UTk+cZDMW9rn2/z9MabJqGZgIDHzapjykDGUUKunSSxuGERH/2t/TDbK8TNIkpe3lnpsR9AD8Y9TPNNdDatOnVr86qQtgfaxso6nA2UywAUlYVSSQfxTzM7KOmK/HTRqJJIAcj5MGOSi1ut8VU+ILVK0zs1o+sE9sDM/czZZeimZy1QHUDQqLUVgSDpI0mIvAbSfnGLrcW1M4qABw0gwQN+nI/3xp/s3lSn/VbUvQHe9vpG2CONUsqzinXASR5ajeUP0huXyRiIumzb08Gcq5UikSWALbAXC81OrlczIxdVyY8NgD56h8wHlk21bbAkCY6DBma4OtEFaVUOnIEgkb8x6l+OuFmRIDgEX9Nzyn9v1E9MXdnTvgn9q2g0qsBy6DU+om6EKygcuRn+bC+pxMrq8Iquo3IsY6AnbmMOeIZbXSqUgPvKZaspAkNAHiBehKhWI56T3xT9neEK6a6hIYEhQPgk35X27YE0lkLSjkSLQYzpUgNB5kHqZO55T1B6Y1WTVVpU6RubsY80Ec4PsO0jvhdxig1MlWloIvBEz6Y5ne4FvKT79pPNHSToS2rudhAjne3L3OB5NIvkuz1USRqkyLFS/LcKd4newuMOM7mRTIKltJCE/gNwDynTf4M7dVuUzFOlopECPyvdiZOw3pkb6dxbY4I4hl6ZYMXNI6RqDKXBgWBcHUpFzJB3tiWjWzTcM49mkpuPvKiMBIqNqYAbWN9h15QcVcY4uuYCq91LqWDbkC8dhI+k4zGWytdVT7sVkEq7KygrBkMJN3Fjty2viXEkK+YqWRmJqCA73mdPmsvQTaTvGBqwSSyfTPs9xWm8dpEggwR7dun74fZritClSPKB1E3Me+/LHyDh+YokBqT1YBHkVQvwWbUBPbHTn1JICEsDu7ltPI+kAKe/OMR+GNmozmfVxq5FY536W3M9sS4JxtKdJEchXUKjrIJQgQRbnvbscZBc6zpqinTpkMNVNRrkmASbkDnJMe+LaudzCqCjBIsGRFWNvygX+tvfD+Gng7yNbxL7QNUdocqqgRYwLdOZmI/ryxk+I5jxCfukENJL1I256BOkg7CDvvi5lqVcsBVqaqtTUyAtqJSnbykwSSSTF7Ly5qsnw4LRNVqmlSLLEGra8X8oAETG4PPbkkUF1/tG6rSTRTYCwDICB8GdXvaT7YnU4mfDEhWUcjSpKt/ZO23t74Vs6sRp+8vdUOiOiC8mxmbRI3wdkKjgM7NSRFWGcIDpvAQCTLcgsj2POvFJaCz2S4sxI+7pqJBhgQwEgSNJEjYfEDfEuJ5xC6E66S3KeGRqIO+pD5dLXIAMwBgwosBtLqW2UhA1TudP4b9bkQBzwmr5DxJZHdFaWYVQrC0DVFotA+IwrsLDMrVqlQAyOIkKZpVDNxuGBjsSOeOUeMU0ZfPqCkgxYLMTImNQ7b9rDAtPhq89A0+WdWrTGwJiF+hjFigPpVm/iCwtpUIaS2v4jMSw9xJI5Ycgep8fpIVmS4EG95J1XBtpEnvjmbzjVnlURFjyqCbH8tjK7bnng7MU/BJKhdK2KiwNrAGd+Zme2A6S1TBqVWZfyIPDW4MgxcwL9f647eTuaLfCIT70BQYgONMkHbSxJgczykAXwH4qmppHmg3CqaSgmLTEuP9owXTyky7QgiFXsBFgPcgAD9ziylllWmbnVqIC2AAAENrvJJm18cJdlaqCqFC0xpE3FwpdVZi5JPpYnlzwFm8zUosyU25kwJBN7+YEG4g73nFmSyrrUk/jpwWmbFSAN73g4Nz+RL5UVFUNUpxTqrtII8r8rRzMEX7DE8hVMU0aRIlVRZ9WoFiTzJM/wBemPYKbhTWDV6SEDZagUfQKwnlM8sexX6nWjF1VFKFIHm9a/lI6HrttbEEAGki8nymIvte+PY9jXg84TwzJ1DUsoNwjAkXDkqP3+gxVlaYStCHZtJU8/nHsewdlUN8rnhTU6xAs0CTEj/g4vWstdUp1V0hmfSykyCNheQAwNzG/LHsexLCGyrMUlyyoV1sGYssELtYiORmbjfFB4srglqCwYhlYqUi9pmR2t749j2COVbNPFKQ8yvG9Xh1CW006q1DFpAGlhB99umLMw4p16lFTA9SCPwtBXtbaDyGPY9gr3GdWmZzOLUZyXNyDpkzAXc/O3t7YZcDzaB1LDV4updfMGAwKrMb3k36Rj2PYs0QHksqTV8Mi5knppHOZ1dLbz1w/rVVdF0XQDnOpTHqknzGBz745j2IkcnkzYzXhkDk2/PVtcgyNxtzjF2XpBxqHkg+ZV/LNyCTvM2xzHsUy1svWqRUgCJNxNiRAn3MgzivPZsrKqSdepgGMwJvPI8h9euPY9jlsXohwloAqMdT1NVjPpFokGxJHsAD1w8o5dcwniEEFCJlpDSjFSFFg1jeBzx3HsS9nLQJwuu7MhLMFRZ0gBfTJB1CWUXNl/rj1bOiujZqm7aqP/UWdPkJIDqQIHXTuCAQcex7HNcj8EclVWqSTuik81LaQ1iV2BjvvsMMRnACAUllQ6KTXRQ2xJHqJt072xzHsNZoiyjPcXDIrb1HbVFwRHlidiARGm4jpyrr8QaArCZ85I5LuvO95ke3vj2PY45AmWruCzgAhnJMEiDtcE3AJ2FueGXCcoWqUUOkj0iBpDXG9yRciI749j2CTFHK1Y6nBh1G++kgxEA35ixnbFQrtoUNBiBFxEH357W/THsewWLRFszpTTa/Pn1H079cEUc8wLFAA267z7kzz7dcex7CxD8pxNifO8yFUiD5TqU+xPL5wLkUgVVI8pLhgTIeDrE8x5kNscx7EkoGp5gxZjHIbR/hk/OOY9j2KLP/2Q=="/>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 name="Rectangle 7"/>
          <p:cNvSpPr/>
          <p:nvPr/>
        </p:nvSpPr>
        <p:spPr>
          <a:xfrm>
            <a:off x="307975" y="883498"/>
            <a:ext cx="6096000" cy="3139321"/>
          </a:xfrm>
          <a:prstGeom prst="rect">
            <a:avLst/>
          </a:prstGeom>
        </p:spPr>
        <p:txBody>
          <a:bodyPr>
            <a:spAutoFit/>
          </a:bodyPr>
          <a:lstStyle/>
          <a:p>
            <a:r>
              <a:rPr lang="en-US" b="0" i="0" dirty="0">
                <a:solidFill>
                  <a:schemeClr val="bg1"/>
                </a:solidFill>
                <a:effectLst/>
                <a:latin typeface="Calibri" panose="020F0502020204030204" pitchFamily="34" charset="0"/>
              </a:rPr>
              <a:t>“The Lord explained to Jeremiah that when we make mistakes, as ancient Israel was making, we can take what we have marred and begin again. </a:t>
            </a:r>
          </a:p>
          <a:p>
            <a:endParaRPr lang="en-US" dirty="0">
              <a:solidFill>
                <a:schemeClr val="bg1"/>
              </a:solidFill>
              <a:latin typeface="Calibri" panose="020F0502020204030204" pitchFamily="34" charset="0"/>
            </a:endParaRPr>
          </a:p>
          <a:p>
            <a:r>
              <a:rPr lang="en-US" b="0" i="0" dirty="0">
                <a:solidFill>
                  <a:schemeClr val="bg1"/>
                </a:solidFill>
                <a:effectLst/>
                <a:latin typeface="Calibri" panose="020F0502020204030204" pitchFamily="34" charset="0"/>
              </a:rPr>
              <a:t>The potter did not give up and throw the clay away, just because he had made a mistake. </a:t>
            </a:r>
          </a:p>
          <a:p>
            <a:endParaRPr lang="en-US" dirty="0">
              <a:solidFill>
                <a:schemeClr val="bg1"/>
              </a:solidFill>
              <a:latin typeface="Calibri" panose="020F0502020204030204" pitchFamily="34" charset="0"/>
            </a:endParaRPr>
          </a:p>
          <a:p>
            <a:r>
              <a:rPr lang="en-US" b="0" i="0" dirty="0">
                <a:solidFill>
                  <a:schemeClr val="bg1"/>
                </a:solidFill>
                <a:effectLst/>
                <a:latin typeface="Calibri" panose="020F0502020204030204" pitchFamily="34" charset="0"/>
              </a:rPr>
              <a:t>And we are not to feel hopeless and reject ourselves?</a:t>
            </a:r>
          </a:p>
          <a:p>
            <a:endParaRPr lang="en-US" dirty="0">
              <a:solidFill>
                <a:schemeClr val="bg1"/>
              </a:solidFill>
              <a:latin typeface="Calibri" panose="020F0502020204030204" pitchFamily="34" charset="0"/>
            </a:endParaRPr>
          </a:p>
          <a:p>
            <a:r>
              <a:rPr lang="en-US" b="0" i="0" dirty="0">
                <a:solidFill>
                  <a:schemeClr val="bg1"/>
                </a:solidFill>
                <a:effectLst/>
                <a:latin typeface="Calibri" panose="020F0502020204030204" pitchFamily="34" charset="0"/>
              </a:rPr>
              <a:t>Yes, our task is to overcome our problems, take what we have and are, and start again.</a:t>
            </a:r>
            <a:endParaRPr lang="en-US" dirty="0">
              <a:solidFill>
                <a:schemeClr val="bg1"/>
              </a:solidFill>
            </a:endParaRPr>
          </a:p>
        </p:txBody>
      </p:sp>
      <p:sp>
        <p:nvSpPr>
          <p:cNvPr id="2" name="Rectangle 1"/>
          <p:cNvSpPr/>
          <p:nvPr/>
        </p:nvSpPr>
        <p:spPr>
          <a:xfrm>
            <a:off x="6008914" y="4790263"/>
            <a:ext cx="6096000" cy="1477328"/>
          </a:xfrm>
          <a:prstGeom prst="rect">
            <a:avLst/>
          </a:prstGeom>
        </p:spPr>
        <p:txBody>
          <a:bodyPr>
            <a:spAutoFit/>
          </a:bodyPr>
          <a:lstStyle/>
          <a:p>
            <a:r>
              <a:rPr lang="en-US" b="0" i="0" dirty="0">
                <a:solidFill>
                  <a:schemeClr val="bg1"/>
                </a:solidFill>
                <a:effectLst/>
                <a:latin typeface="Calibri" panose="020F0502020204030204" pitchFamily="34" charset="0"/>
              </a:rPr>
              <a:t>“Some of you who are listening have sinned in ways that are significant, embarrassing, and destructive. Yet, by following the simple instruction given by the Master, you can talk with your bishop, when necessary, and begin again as a renewed person.” (2)</a:t>
            </a:r>
            <a:endParaRPr lang="en-US" dirty="0">
              <a:solidFill>
                <a:schemeClr val="bg1"/>
              </a:solidFill>
            </a:endParaRPr>
          </a:p>
        </p:txBody>
      </p:sp>
      <p:pic>
        <p:nvPicPr>
          <p:cNvPr id="7170" name="Picture 2" descr="Elder Hugh W. Pinnoc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812690" y="160338"/>
            <a:ext cx="1095375" cy="1457326"/>
          </a:xfrm>
          <a:prstGeom prst="rect">
            <a:avLst/>
          </a:prstGeom>
          <a:noFill/>
          <a:extLst>
            <a:ext uri="{909E8E84-426E-40DD-AFC4-6F175D3DCCD1}">
              <a14:hiddenFill xmlns:a14="http://schemas.microsoft.com/office/drawing/2010/main">
                <a:solidFill>
                  <a:srgbClr val="FFFFFF"/>
                </a:solidFill>
              </a14:hiddenFill>
            </a:ext>
          </a:extLst>
        </p:spPr>
      </p:pic>
      <p:pic>
        <p:nvPicPr>
          <p:cNvPr id="7172" name="Picture 4" descr="https://jennygulchpottery.files.wordpress.com/2008/08/5.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844217" y="1365758"/>
            <a:ext cx="3542748" cy="2657061"/>
          </a:xfrm>
          <a:prstGeom prst="rect">
            <a:avLst/>
          </a:prstGeom>
          <a:noFill/>
          <a:extLst>
            <a:ext uri="{909E8E84-426E-40DD-AFC4-6F175D3DCCD1}">
              <a14:hiddenFill xmlns:a14="http://schemas.microsoft.com/office/drawing/2010/main">
                <a:solidFill>
                  <a:srgbClr val="FFFFFF"/>
                </a:solidFill>
              </a14:hiddenFill>
            </a:ext>
          </a:extLst>
        </p:spPr>
      </p:pic>
      <p:pic>
        <p:nvPicPr>
          <p:cNvPr id="7176" name="Picture 8" descr="http://i.huffpost.com/gen/2151220/images/o-DIALING-PHONE-facebook.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183596" y="4240022"/>
            <a:ext cx="4344758" cy="21723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020328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xEl>
                                              <p:pRg st="2" end="2"/>
                                            </p:txEl>
                                          </p:spTgt>
                                        </p:tgtEl>
                                        <p:attrNameLst>
                                          <p:attrName>style.visibility</p:attrName>
                                        </p:attrNameLst>
                                      </p:cBhvr>
                                      <p:to>
                                        <p:strVal val="visible"/>
                                      </p:to>
                                    </p:set>
                                  </p:childTnLst>
                                </p:cTn>
                              </p:par>
                              <p:par>
                                <p:cTn id="7" presetID="10" presetClass="entr" presetSubtype="0" fill="hold" nodeType="withEffect">
                                  <p:stCondLst>
                                    <p:cond delay="0"/>
                                  </p:stCondLst>
                                  <p:childTnLst>
                                    <p:set>
                                      <p:cBhvr>
                                        <p:cTn id="8" dur="1" fill="hold">
                                          <p:stCondLst>
                                            <p:cond delay="0"/>
                                          </p:stCondLst>
                                        </p:cTn>
                                        <p:tgtEl>
                                          <p:spTgt spid="7172"/>
                                        </p:tgtEl>
                                        <p:attrNameLst>
                                          <p:attrName>style.visibility</p:attrName>
                                        </p:attrNameLst>
                                      </p:cBhvr>
                                      <p:to>
                                        <p:strVal val="visible"/>
                                      </p:to>
                                    </p:set>
                                    <p:animEffect transition="in" filter="fade">
                                      <p:cBhvr>
                                        <p:cTn id="9" dur="500"/>
                                        <p:tgtEl>
                                          <p:spTgt spid="7172"/>
                                        </p:tgtEl>
                                      </p:cBhvr>
                                    </p:animEffec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nodeType="clickEffect">
                                  <p:stCondLst>
                                    <p:cond delay="0"/>
                                  </p:stCondLst>
                                  <p:childTnLst>
                                    <p:set>
                                      <p:cBhvr>
                                        <p:cTn id="13" dur="1" fill="hold">
                                          <p:stCondLst>
                                            <p:cond delay="0"/>
                                          </p:stCondLst>
                                        </p:cTn>
                                        <p:tgtEl>
                                          <p:spTgt spid="8">
                                            <p:txEl>
                                              <p:pRg st="4" end="4"/>
                                            </p:txEl>
                                          </p:spTgt>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nodeType="clickEffect">
                                  <p:stCondLst>
                                    <p:cond delay="0"/>
                                  </p:stCondLst>
                                  <p:childTnLst>
                                    <p:set>
                                      <p:cBhvr>
                                        <p:cTn id="17" dur="1" fill="hold">
                                          <p:stCondLst>
                                            <p:cond delay="0"/>
                                          </p:stCondLst>
                                        </p:cTn>
                                        <p:tgtEl>
                                          <p:spTgt spid="8">
                                            <p:txEl>
                                              <p:pRg st="6" end="6"/>
                                            </p:txEl>
                                          </p:spTgt>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2"/>
                                        </p:tgtEl>
                                        <p:attrNameLst>
                                          <p:attrName>style.visibility</p:attrName>
                                        </p:attrNameLst>
                                      </p:cBhvr>
                                      <p:to>
                                        <p:strVal val="visible"/>
                                      </p:to>
                                    </p:set>
                                  </p:childTnLst>
                                </p:cTn>
                              </p:par>
                              <p:par>
                                <p:cTn id="22" presetID="1" presetClass="entr" presetSubtype="0" fill="hold" nodeType="withEffect">
                                  <p:stCondLst>
                                    <p:cond delay="0"/>
                                  </p:stCondLst>
                                  <p:childTnLst>
                                    <p:set>
                                      <p:cBhvr>
                                        <p:cTn id="23" dur="1" fill="hold">
                                          <p:stCondLst>
                                            <p:cond delay="0"/>
                                          </p:stCondLst>
                                        </p:cTn>
                                        <p:tgtEl>
                                          <p:spTgt spid="717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theme/theme1.xml><?xml version="1.0" encoding="utf-8"?>
<a:theme xmlns:a="http://schemas.openxmlformats.org/drawingml/2006/main" name="Office Theme">
  <a:themeElements>
    <a:clrScheme name="Office 2007-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345</TotalTime>
  <Words>4020</Words>
  <Application>Microsoft Office PowerPoint</Application>
  <PresentationFormat>Widescreen</PresentationFormat>
  <Paragraphs>281</Paragraphs>
  <Slides>32</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32</vt:i4>
      </vt:variant>
    </vt:vector>
  </HeadingPairs>
  <TitlesOfParts>
    <vt:vector size="39" baseType="lpstr">
      <vt:lpstr>Calibri</vt:lpstr>
      <vt:lpstr>arial</vt:lpstr>
      <vt:lpstr>arial</vt:lpstr>
      <vt:lpstr>Abadi</vt:lpstr>
      <vt:lpstr>Palatino</vt:lpstr>
      <vt:lpstr>Calibri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lynda blau</dc:creator>
  <cp:lastModifiedBy>Brad Blau</cp:lastModifiedBy>
  <cp:revision>38</cp:revision>
  <dcterms:created xsi:type="dcterms:W3CDTF">2016-04-04T14:11:49Z</dcterms:created>
  <dcterms:modified xsi:type="dcterms:W3CDTF">2025-12-16T16:10:51Z</dcterms:modified>
</cp:coreProperties>
</file>