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58" r:id="rId3"/>
    <p:sldId id="259" r:id="rId4"/>
    <p:sldId id="264" r:id="rId5"/>
    <p:sldId id="274" r:id="rId6"/>
    <p:sldId id="275" r:id="rId7"/>
    <p:sldId id="263" r:id="rId8"/>
    <p:sldId id="273" r:id="rId9"/>
    <p:sldId id="265" r:id="rId10"/>
    <p:sldId id="266" r:id="rId11"/>
    <p:sldId id="276" r:id="rId12"/>
    <p:sldId id="277" r:id="rId13"/>
    <p:sldId id="267" r:id="rId14"/>
    <p:sldId id="268" r:id="rId15"/>
    <p:sldId id="269" r:id="rId16"/>
    <p:sldId id="270" r:id="rId17"/>
    <p:sldId id="271" r:id="rId18"/>
    <p:sldId id="260" r:id="rId19"/>
    <p:sldId id="261" r:id="rId20"/>
    <p:sldId id="272" r:id="rId21"/>
    <p:sldId id="262" r:id="rId22"/>
  </p:sldIdLst>
  <p:sldSz cx="12192000" cy="6858000"/>
  <p:notesSz cx="6858000" cy="9144000"/>
  <p:embeddedFontLst>
    <p:embeddedFont>
      <p:font typeface="Abadi"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8" autoAdjust="0"/>
    <p:restoredTop sz="94660"/>
  </p:normalViewPr>
  <p:slideViewPr>
    <p:cSldViewPr snapToGrid="0">
      <p:cViewPr varScale="1">
        <p:scale>
          <a:sx n="47" d="100"/>
          <a:sy n="47" d="100"/>
        </p:scale>
        <p:origin x="68" y="3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AD2D8C8-168F-4F0B-8059-22F1186FDA14}" type="datetimeFigureOut">
              <a:rPr lang="en-US" smtClean="0"/>
              <a:t>12/17/2025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C41C8A-738C-4DA4-9C97-39C1F389F0DF}" type="slidenum">
              <a:rPr lang="en-US" smtClean="0"/>
              <a:t>‹#›</a:t>
            </a:fld>
            <a:endParaRPr lang="en-US"/>
          </a:p>
        </p:txBody>
      </p:sp>
    </p:spTree>
    <p:extLst>
      <p:ext uri="{BB962C8B-B14F-4D97-AF65-F5344CB8AC3E}">
        <p14:creationId xmlns:p14="http://schemas.microsoft.com/office/powerpoint/2010/main" val="3984258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D2D8C8-168F-4F0B-8059-22F1186FDA14}" type="datetimeFigureOut">
              <a:rPr lang="en-US" smtClean="0"/>
              <a:t>12/17/2025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C41C8A-738C-4DA4-9C97-39C1F389F0DF}" type="slidenum">
              <a:rPr lang="en-US" smtClean="0"/>
              <a:t>‹#›</a:t>
            </a:fld>
            <a:endParaRPr lang="en-US"/>
          </a:p>
        </p:txBody>
      </p:sp>
    </p:spTree>
    <p:extLst>
      <p:ext uri="{BB962C8B-B14F-4D97-AF65-F5344CB8AC3E}">
        <p14:creationId xmlns:p14="http://schemas.microsoft.com/office/powerpoint/2010/main" val="3525945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D2D8C8-168F-4F0B-8059-22F1186FDA14}" type="datetimeFigureOut">
              <a:rPr lang="en-US" smtClean="0"/>
              <a:t>12/17/2025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C41C8A-738C-4DA4-9C97-39C1F389F0DF}" type="slidenum">
              <a:rPr lang="en-US" smtClean="0"/>
              <a:t>‹#›</a:t>
            </a:fld>
            <a:endParaRPr lang="en-US"/>
          </a:p>
        </p:txBody>
      </p:sp>
    </p:spTree>
    <p:extLst>
      <p:ext uri="{BB962C8B-B14F-4D97-AF65-F5344CB8AC3E}">
        <p14:creationId xmlns:p14="http://schemas.microsoft.com/office/powerpoint/2010/main" val="844644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D2D8C8-168F-4F0B-8059-22F1186FDA14}" type="datetimeFigureOut">
              <a:rPr lang="en-US" smtClean="0"/>
              <a:t>12/17/2025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C41C8A-738C-4DA4-9C97-39C1F389F0DF}" type="slidenum">
              <a:rPr lang="en-US" smtClean="0"/>
              <a:t>‹#›</a:t>
            </a:fld>
            <a:endParaRPr lang="en-US"/>
          </a:p>
        </p:txBody>
      </p:sp>
    </p:spTree>
    <p:extLst>
      <p:ext uri="{BB962C8B-B14F-4D97-AF65-F5344CB8AC3E}">
        <p14:creationId xmlns:p14="http://schemas.microsoft.com/office/powerpoint/2010/main" val="1651918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D2D8C8-168F-4F0B-8059-22F1186FDA14}" type="datetimeFigureOut">
              <a:rPr lang="en-US" smtClean="0"/>
              <a:t>12/17/2025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C41C8A-738C-4DA4-9C97-39C1F389F0DF}" type="slidenum">
              <a:rPr lang="en-US" smtClean="0"/>
              <a:t>‹#›</a:t>
            </a:fld>
            <a:endParaRPr lang="en-US"/>
          </a:p>
        </p:txBody>
      </p:sp>
    </p:spTree>
    <p:extLst>
      <p:ext uri="{BB962C8B-B14F-4D97-AF65-F5344CB8AC3E}">
        <p14:creationId xmlns:p14="http://schemas.microsoft.com/office/powerpoint/2010/main" val="2083723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D2D8C8-168F-4F0B-8059-22F1186FDA14}" type="datetimeFigureOut">
              <a:rPr lang="en-US" smtClean="0"/>
              <a:t>12/17/2025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C41C8A-738C-4DA4-9C97-39C1F389F0DF}" type="slidenum">
              <a:rPr lang="en-US" smtClean="0"/>
              <a:t>‹#›</a:t>
            </a:fld>
            <a:endParaRPr lang="en-US"/>
          </a:p>
        </p:txBody>
      </p:sp>
    </p:spTree>
    <p:extLst>
      <p:ext uri="{BB962C8B-B14F-4D97-AF65-F5344CB8AC3E}">
        <p14:creationId xmlns:p14="http://schemas.microsoft.com/office/powerpoint/2010/main" val="2482116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D2D8C8-168F-4F0B-8059-22F1186FDA14}" type="datetimeFigureOut">
              <a:rPr lang="en-US" smtClean="0"/>
              <a:t>12/17/2025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C41C8A-738C-4DA4-9C97-39C1F389F0DF}" type="slidenum">
              <a:rPr lang="en-US" smtClean="0"/>
              <a:t>‹#›</a:t>
            </a:fld>
            <a:endParaRPr lang="en-US"/>
          </a:p>
        </p:txBody>
      </p:sp>
    </p:spTree>
    <p:extLst>
      <p:ext uri="{BB962C8B-B14F-4D97-AF65-F5344CB8AC3E}">
        <p14:creationId xmlns:p14="http://schemas.microsoft.com/office/powerpoint/2010/main" val="2307030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D2D8C8-168F-4F0B-8059-22F1186FDA14}" type="datetimeFigureOut">
              <a:rPr lang="en-US" smtClean="0"/>
              <a:t>12/17/2025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C41C8A-738C-4DA4-9C97-39C1F389F0DF}" type="slidenum">
              <a:rPr lang="en-US" smtClean="0"/>
              <a:t>‹#›</a:t>
            </a:fld>
            <a:endParaRPr lang="en-US"/>
          </a:p>
        </p:txBody>
      </p:sp>
    </p:spTree>
    <p:extLst>
      <p:ext uri="{BB962C8B-B14F-4D97-AF65-F5344CB8AC3E}">
        <p14:creationId xmlns:p14="http://schemas.microsoft.com/office/powerpoint/2010/main" val="3467068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D2D8C8-168F-4F0B-8059-22F1186FDA14}" type="datetimeFigureOut">
              <a:rPr lang="en-US" smtClean="0"/>
              <a:t>12/17/2025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C41C8A-738C-4DA4-9C97-39C1F389F0DF}" type="slidenum">
              <a:rPr lang="en-US" smtClean="0"/>
              <a:t>‹#›</a:t>
            </a:fld>
            <a:endParaRPr lang="en-US"/>
          </a:p>
        </p:txBody>
      </p:sp>
    </p:spTree>
    <p:extLst>
      <p:ext uri="{BB962C8B-B14F-4D97-AF65-F5344CB8AC3E}">
        <p14:creationId xmlns:p14="http://schemas.microsoft.com/office/powerpoint/2010/main" val="3682445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D2D8C8-168F-4F0B-8059-22F1186FDA14}" type="datetimeFigureOut">
              <a:rPr lang="en-US" smtClean="0"/>
              <a:t>12/17/2025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C41C8A-738C-4DA4-9C97-39C1F389F0DF}" type="slidenum">
              <a:rPr lang="en-US" smtClean="0"/>
              <a:t>‹#›</a:t>
            </a:fld>
            <a:endParaRPr lang="en-US"/>
          </a:p>
        </p:txBody>
      </p:sp>
    </p:spTree>
    <p:extLst>
      <p:ext uri="{BB962C8B-B14F-4D97-AF65-F5344CB8AC3E}">
        <p14:creationId xmlns:p14="http://schemas.microsoft.com/office/powerpoint/2010/main" val="1864361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D2D8C8-168F-4F0B-8059-22F1186FDA14}" type="datetimeFigureOut">
              <a:rPr lang="en-US" smtClean="0"/>
              <a:t>12/17/2025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C41C8A-738C-4DA4-9C97-39C1F389F0DF}" type="slidenum">
              <a:rPr lang="en-US" smtClean="0"/>
              <a:t>‹#›</a:t>
            </a:fld>
            <a:endParaRPr lang="en-US"/>
          </a:p>
        </p:txBody>
      </p:sp>
    </p:spTree>
    <p:extLst>
      <p:ext uri="{BB962C8B-B14F-4D97-AF65-F5344CB8AC3E}">
        <p14:creationId xmlns:p14="http://schemas.microsoft.com/office/powerpoint/2010/main" val="657899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D2D8C8-168F-4F0B-8059-22F1186FDA14}" type="datetimeFigureOut">
              <a:rPr lang="en-US" smtClean="0"/>
              <a:t>12/17/2025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C41C8A-738C-4DA4-9C97-39C1F389F0DF}" type="slidenum">
              <a:rPr lang="en-US" smtClean="0"/>
              <a:t>‹#›</a:t>
            </a:fld>
            <a:endParaRPr lang="en-US"/>
          </a:p>
        </p:txBody>
      </p:sp>
    </p:spTree>
    <p:extLst>
      <p:ext uri="{BB962C8B-B14F-4D97-AF65-F5344CB8AC3E}">
        <p14:creationId xmlns:p14="http://schemas.microsoft.com/office/powerpoint/2010/main" val="42077317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16.gif"/></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20.jpg"/><Relationship Id="rId5" Type="http://schemas.openxmlformats.org/officeDocument/2006/relationships/image" Target="../media/image19.jpeg"/><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52">
            <a:extLst>
              <a:ext uri="{FF2B5EF4-FFF2-40B4-BE49-F238E27FC236}">
                <a16:creationId xmlns:a16="http://schemas.microsoft.com/office/drawing/2014/main" id="{7C3E81A1-9D01-43B5-A0A6-9F76295209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684727" y="1051705"/>
            <a:ext cx="10822546" cy="1538883"/>
          </a:xfrm>
          <a:prstGeom prst="rect">
            <a:avLst/>
          </a:prstGeom>
          <a:noFill/>
        </p:spPr>
        <p:txBody>
          <a:bodyPr wrap="square" rtlCol="0">
            <a:spAutoFit/>
          </a:bodyPr>
          <a:lstStyle/>
          <a:p>
            <a:pPr algn="ctr"/>
            <a:r>
              <a:rPr lang="en-US" sz="5400" dirty="0">
                <a:solidFill>
                  <a:schemeClr val="bg1"/>
                </a:solidFill>
              </a:rPr>
              <a:t>Jeremiah and </a:t>
            </a:r>
            <a:r>
              <a:rPr lang="en-US" sz="5400">
                <a:solidFill>
                  <a:schemeClr val="bg1"/>
                </a:solidFill>
              </a:rPr>
              <a:t>the Word of God</a:t>
            </a:r>
            <a:endParaRPr lang="en-US" sz="5400" dirty="0">
              <a:solidFill>
                <a:schemeClr val="bg1"/>
              </a:solidFill>
            </a:endParaRPr>
          </a:p>
          <a:p>
            <a:pPr algn="ctr"/>
            <a:r>
              <a:rPr lang="en-US" sz="4000" dirty="0">
                <a:solidFill>
                  <a:schemeClr val="bg1"/>
                </a:solidFill>
              </a:rPr>
              <a:t>Jeremiah 34-41</a:t>
            </a:r>
          </a:p>
        </p:txBody>
      </p:sp>
      <p:grpSp>
        <p:nvGrpSpPr>
          <p:cNvPr id="8" name="Group 7"/>
          <p:cNvGrpSpPr/>
          <p:nvPr/>
        </p:nvGrpSpPr>
        <p:grpSpPr>
          <a:xfrm>
            <a:off x="1219200" y="2086381"/>
            <a:ext cx="2094907" cy="4500142"/>
            <a:chOff x="6523258" y="1056356"/>
            <a:chExt cx="1727835" cy="3565259"/>
          </a:xfrm>
        </p:grpSpPr>
        <p:sp>
          <p:nvSpPr>
            <p:cNvPr id="9" name="Oval 8"/>
            <p:cNvSpPr/>
            <p:nvPr/>
          </p:nvSpPr>
          <p:spPr>
            <a:xfrm rot="2451945">
              <a:off x="7959751" y="3177572"/>
              <a:ext cx="291342" cy="318072"/>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586780">
              <a:off x="6523258" y="3207933"/>
              <a:ext cx="296538" cy="3060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apezoid 10"/>
            <p:cNvSpPr/>
            <p:nvPr/>
          </p:nvSpPr>
          <p:spPr>
            <a:xfrm rot="20102191">
              <a:off x="7453356" y="2331675"/>
              <a:ext cx="661560"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apezoid 11"/>
            <p:cNvSpPr/>
            <p:nvPr/>
          </p:nvSpPr>
          <p:spPr>
            <a:xfrm rot="1327004">
              <a:off x="6643920" y="2293720"/>
              <a:ext cx="556436"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rot="258165">
              <a:off x="6834073" y="1643897"/>
              <a:ext cx="1056213" cy="1220238"/>
            </a:xfrm>
            <a:prstGeom prst="ellipse">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apezoid 13"/>
            <p:cNvSpPr/>
            <p:nvPr/>
          </p:nvSpPr>
          <p:spPr>
            <a:xfrm>
              <a:off x="7083312" y="2128360"/>
              <a:ext cx="581783" cy="260054"/>
            </a:xfrm>
            <a:prstGeom prst="trapezoid">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6833658" y="4171244"/>
              <a:ext cx="1048088" cy="450371"/>
              <a:chOff x="2553716" y="4097121"/>
              <a:chExt cx="1072559" cy="580393"/>
            </a:xfrm>
          </p:grpSpPr>
          <p:grpSp>
            <p:nvGrpSpPr>
              <p:cNvPr id="45" name="Group 3"/>
              <p:cNvGrpSpPr/>
              <p:nvPr/>
            </p:nvGrpSpPr>
            <p:grpSpPr>
              <a:xfrm rot="2754858">
                <a:off x="2662540" y="4014465"/>
                <a:ext cx="362746" cy="580393"/>
                <a:chOff x="1676400" y="2133600"/>
                <a:chExt cx="1447800" cy="2088845"/>
              </a:xfrm>
            </p:grpSpPr>
            <p:sp>
              <p:nvSpPr>
                <p:cNvPr id="50" name="Oval 49"/>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Moon 50"/>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Moon 51"/>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18"/>
              <p:cNvGrpSpPr/>
              <p:nvPr/>
            </p:nvGrpSpPr>
            <p:grpSpPr>
              <a:xfrm rot="19182012">
                <a:off x="3263529" y="4097121"/>
                <a:ext cx="362746" cy="580393"/>
                <a:chOff x="1676400" y="2133600"/>
                <a:chExt cx="1447800" cy="2088845"/>
              </a:xfrm>
            </p:grpSpPr>
            <p:sp>
              <p:nvSpPr>
                <p:cNvPr id="47" name="Oval 46"/>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Moon 47"/>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Moon 48"/>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 name="Trapezoid 15"/>
            <p:cNvSpPr/>
            <p:nvPr/>
          </p:nvSpPr>
          <p:spPr>
            <a:xfrm rot="10800000">
              <a:off x="6891216" y="2254148"/>
              <a:ext cx="956933" cy="915089"/>
            </a:xfrm>
            <a:prstGeom prst="trapezoid">
              <a:avLst>
                <a:gd name="adj" fmla="val 23765"/>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6873690" y="1199200"/>
              <a:ext cx="1037808" cy="10478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 Diagonal Corner Rectangle 17"/>
            <p:cNvSpPr/>
            <p:nvPr/>
          </p:nvSpPr>
          <p:spPr>
            <a:xfrm rot="18489317">
              <a:off x="6591622" y="1532771"/>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 Diagonal Corner Rectangle 18"/>
            <p:cNvSpPr/>
            <p:nvPr/>
          </p:nvSpPr>
          <p:spPr>
            <a:xfrm rot="3110683" flipH="1">
              <a:off x="7580336" y="1537094"/>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 Diagonal Corner Rectangle 19"/>
            <p:cNvSpPr/>
            <p:nvPr/>
          </p:nvSpPr>
          <p:spPr>
            <a:xfrm rot="7361430" flipH="1">
              <a:off x="6792803" y="1130807"/>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 Diagonal Corner Rectangle 20"/>
            <p:cNvSpPr/>
            <p:nvPr/>
          </p:nvSpPr>
          <p:spPr>
            <a:xfrm rot="14238570">
              <a:off x="7321428" y="1157253"/>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9586780">
              <a:off x="7184704" y="1150519"/>
              <a:ext cx="296538" cy="306083"/>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9586780">
              <a:off x="6796638" y="1442679"/>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9586780">
              <a:off x="7646600" y="1454112"/>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apezoid 24"/>
            <p:cNvSpPr/>
            <p:nvPr/>
          </p:nvSpPr>
          <p:spPr>
            <a:xfrm>
              <a:off x="6833658" y="3168084"/>
              <a:ext cx="1078919" cy="1146033"/>
            </a:xfrm>
            <a:prstGeom prst="trapezoid">
              <a:avLst>
                <a:gd name="adj" fmla="val 25099"/>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7256897" y="3073042"/>
              <a:ext cx="404948" cy="177410"/>
            </a:xfrm>
            <a:prstGeom prst="roundRect">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6952896" y="2202573"/>
              <a:ext cx="636861" cy="2098903"/>
              <a:chOff x="6959643" y="2218714"/>
              <a:chExt cx="645186" cy="2113891"/>
            </a:xfrm>
          </p:grpSpPr>
          <p:sp>
            <p:nvSpPr>
              <p:cNvPr id="42" name="Trapezoid 41"/>
              <p:cNvSpPr/>
              <p:nvPr/>
            </p:nvSpPr>
            <p:spPr>
              <a:xfrm rot="20275138">
                <a:off x="7048393" y="2218714"/>
                <a:ext cx="556436" cy="2086706"/>
              </a:xfrm>
              <a:prstGeom prst="trapezoid">
                <a:avLst>
                  <a:gd name="adj" fmla="val 3413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Moon 42"/>
              <p:cNvSpPr/>
              <p:nvPr/>
            </p:nvSpPr>
            <p:spPr>
              <a:xfrm rot="20453033">
                <a:off x="6959643" y="2298060"/>
                <a:ext cx="310560" cy="2022516"/>
              </a:xfrm>
              <a:prstGeom prst="moon">
                <a:avLst>
                  <a:gd name="adj" fmla="val 87500"/>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Moon 43"/>
              <p:cNvSpPr/>
              <p:nvPr/>
            </p:nvSpPr>
            <p:spPr>
              <a:xfrm rot="20453033">
                <a:off x="7017451" y="2271333"/>
                <a:ext cx="297061" cy="2061272"/>
              </a:xfrm>
              <a:prstGeom prst="moon">
                <a:avLst>
                  <a:gd name="adj" fmla="val 87500"/>
                </a:avLst>
              </a:prstGeom>
              <a:solidFill>
                <a:srgbClr val="E7BE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p:nvPr/>
          </p:nvGrpSpPr>
          <p:grpSpPr>
            <a:xfrm>
              <a:off x="6753934" y="1458100"/>
              <a:ext cx="1286562" cy="216177"/>
              <a:chOff x="6753934" y="1458100"/>
              <a:chExt cx="1286562" cy="216177"/>
            </a:xfrm>
          </p:grpSpPr>
          <p:sp>
            <p:nvSpPr>
              <p:cNvPr id="37" name="Rounded Rectangle 36"/>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Quad Arrow 37"/>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Quad Arrow 38"/>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Quad Arrow 39"/>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Quad Arrow 40"/>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Quad Arrow 28"/>
            <p:cNvSpPr/>
            <p:nvPr/>
          </p:nvSpPr>
          <p:spPr>
            <a:xfrm>
              <a:off x="6751823" y="2183630"/>
              <a:ext cx="340630" cy="299070"/>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Quad Arrow 29"/>
            <p:cNvSpPr/>
            <p:nvPr/>
          </p:nvSpPr>
          <p:spPr>
            <a:xfrm>
              <a:off x="6840451" y="2253428"/>
              <a:ext cx="154614" cy="146670"/>
            </a:xfrm>
            <a:prstGeom prst="quadArrow">
              <a:avLst>
                <a:gd name="adj1" fmla="val 45000"/>
                <a:gd name="adj2" fmla="val 22500"/>
                <a:gd name="adj3" fmla="val 22500"/>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p:cNvGrpSpPr/>
            <p:nvPr/>
          </p:nvGrpSpPr>
          <p:grpSpPr>
            <a:xfrm>
              <a:off x="7125206" y="2246482"/>
              <a:ext cx="511959" cy="211463"/>
              <a:chOff x="6753934" y="1458100"/>
              <a:chExt cx="1286562" cy="216177"/>
            </a:xfrm>
          </p:grpSpPr>
          <p:sp>
            <p:nvSpPr>
              <p:cNvPr id="32" name="Rounded Rectangle 31"/>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Quad Arrow 32"/>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Quad Arrow 33"/>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Quad Arrow 34"/>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Quad Arrow 35"/>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Rectangle 1"/>
          <p:cNvSpPr/>
          <p:nvPr/>
        </p:nvSpPr>
        <p:spPr>
          <a:xfrm>
            <a:off x="3561091" y="2747130"/>
            <a:ext cx="6478071" cy="369332"/>
          </a:xfrm>
          <a:prstGeom prst="rect">
            <a:avLst/>
          </a:prstGeom>
        </p:spPr>
        <p:txBody>
          <a:bodyPr wrap="square">
            <a:spAutoFit/>
          </a:bodyPr>
          <a:lstStyle/>
          <a:p>
            <a:endParaRPr lang="en-US" i="1" dirty="0">
              <a:solidFill>
                <a:schemeClr val="bg1"/>
              </a:solidFill>
            </a:endParaRPr>
          </a:p>
        </p:txBody>
      </p:sp>
      <p:sp>
        <p:nvSpPr>
          <p:cNvPr id="5" name="Rectangle 4"/>
          <p:cNvSpPr/>
          <p:nvPr/>
        </p:nvSpPr>
        <p:spPr>
          <a:xfrm>
            <a:off x="4561091" y="3489088"/>
            <a:ext cx="6096000" cy="1200329"/>
          </a:xfrm>
          <a:prstGeom prst="rect">
            <a:avLst/>
          </a:prstGeom>
        </p:spPr>
        <p:txBody>
          <a:bodyPr>
            <a:spAutoFit/>
          </a:bodyPr>
          <a:lstStyle/>
          <a:p>
            <a:r>
              <a:rPr lang="en-US" b="0" i="1" dirty="0">
                <a:solidFill>
                  <a:schemeClr val="bg1"/>
                </a:solidFill>
                <a:effectLst/>
                <a:latin typeface="Abadi" panose="020B0604020104020204" pitchFamily="34" charset="0"/>
              </a:rPr>
              <a:t> And the spirit of the </a:t>
            </a:r>
            <a:r>
              <a:rPr lang="en-US" b="0" i="1" cap="small" dirty="0">
                <a:solidFill>
                  <a:schemeClr val="bg1"/>
                </a:solidFill>
                <a:effectLst/>
                <a:latin typeface="Abadi" panose="020B0604020104020204" pitchFamily="34" charset="0"/>
              </a:rPr>
              <a:t>Lord</a:t>
            </a:r>
            <a:r>
              <a:rPr lang="en-US" b="0" i="1" dirty="0">
                <a:solidFill>
                  <a:schemeClr val="bg1"/>
                </a:solidFill>
                <a:effectLst/>
                <a:latin typeface="Abadi" panose="020B0604020104020204" pitchFamily="34" charset="0"/>
              </a:rPr>
              <a:t> shall rest upon him, the spirit of wisdom and understanding, the spirit of counsel and might, the spirit of knowledge and of the fear of the </a:t>
            </a:r>
            <a:r>
              <a:rPr lang="en-US" b="0" i="1" cap="small" dirty="0">
                <a:solidFill>
                  <a:schemeClr val="bg1"/>
                </a:solidFill>
                <a:effectLst/>
                <a:latin typeface="Abadi" panose="020B0604020104020204" pitchFamily="34" charset="0"/>
              </a:rPr>
              <a:t>Lord</a:t>
            </a:r>
            <a:r>
              <a:rPr lang="en-US" b="0" i="1" dirty="0">
                <a:solidFill>
                  <a:schemeClr val="bg1"/>
                </a:solidFill>
                <a:effectLst/>
                <a:latin typeface="Abadi" panose="020B0604020104020204" pitchFamily="34" charset="0"/>
              </a:rPr>
              <a:t>; </a:t>
            </a:r>
          </a:p>
          <a:p>
            <a:r>
              <a:rPr lang="en-US" i="1" dirty="0">
                <a:solidFill>
                  <a:schemeClr val="bg1"/>
                </a:solidFill>
                <a:latin typeface="Abadi" panose="020B0604020104020204" pitchFamily="34" charset="0"/>
              </a:rPr>
              <a:t>Isaiah 11:2</a:t>
            </a:r>
            <a:endParaRPr lang="en-US" i="1" dirty="0">
              <a:solidFill>
                <a:schemeClr val="bg1"/>
              </a:solidFill>
            </a:endParaRPr>
          </a:p>
        </p:txBody>
      </p:sp>
    </p:spTree>
    <p:extLst>
      <p:ext uri="{BB962C8B-B14F-4D97-AF65-F5344CB8AC3E}">
        <p14:creationId xmlns:p14="http://schemas.microsoft.com/office/powerpoint/2010/main" val="1568305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King (Jehoiakim) Cuts the Roll Destroying It</a:t>
            </a:r>
          </a:p>
        </p:txBody>
      </p:sp>
      <p:sp>
        <p:nvSpPr>
          <p:cNvPr id="7" name="Rectangle 6"/>
          <p:cNvSpPr/>
          <p:nvPr/>
        </p:nvSpPr>
        <p:spPr>
          <a:xfrm>
            <a:off x="95114" y="6386289"/>
            <a:ext cx="5272082" cy="400110"/>
          </a:xfrm>
          <a:prstGeom prst="rect">
            <a:avLst/>
          </a:prstGeom>
        </p:spPr>
        <p:txBody>
          <a:bodyPr wrap="square">
            <a:spAutoFit/>
          </a:bodyPr>
          <a:lstStyle/>
          <a:p>
            <a:r>
              <a:rPr lang="en-US" sz="2000" dirty="0">
                <a:solidFill>
                  <a:schemeClr val="bg1"/>
                </a:solidFill>
              </a:rPr>
              <a:t>Jeremiah 36:20-32</a:t>
            </a:r>
          </a:p>
        </p:txBody>
      </p:sp>
      <p:sp>
        <p:nvSpPr>
          <p:cNvPr id="2" name="Rectangle 1"/>
          <p:cNvSpPr/>
          <p:nvPr/>
        </p:nvSpPr>
        <p:spPr>
          <a:xfrm>
            <a:off x="332714" y="1057468"/>
            <a:ext cx="3933731" cy="3170099"/>
          </a:xfrm>
          <a:prstGeom prst="rect">
            <a:avLst/>
          </a:prstGeom>
        </p:spPr>
        <p:txBody>
          <a:bodyPr wrap="square">
            <a:spAutoFit/>
          </a:bodyPr>
          <a:lstStyle/>
          <a:p>
            <a:r>
              <a:rPr lang="en-US" sz="2000" dirty="0">
                <a:solidFill>
                  <a:schemeClr val="bg1"/>
                </a:solidFill>
              </a:rPr>
              <a:t>At their advice, the king had the roll brought and some of it read before him; but scarcely had some few columns been read, when he cut the roll into pieces and threw them into the pan of coals burning in the room, at the same time commanding that Baruch and Jeremiah should be brought to him; but God hid them.</a:t>
            </a:r>
          </a:p>
        </p:txBody>
      </p:sp>
      <p:sp>
        <p:nvSpPr>
          <p:cNvPr id="8" name="Rectangle 7"/>
          <p:cNvSpPr/>
          <p:nvPr/>
        </p:nvSpPr>
        <p:spPr>
          <a:xfrm>
            <a:off x="11661085" y="6417067"/>
            <a:ext cx="495649" cy="369332"/>
          </a:xfrm>
          <a:prstGeom prst="rect">
            <a:avLst/>
          </a:prstGeom>
        </p:spPr>
        <p:txBody>
          <a:bodyPr wrap="none">
            <a:spAutoFit/>
          </a:bodyPr>
          <a:lstStyle/>
          <a:p>
            <a:r>
              <a:rPr lang="en-US" b="0" i="0" dirty="0">
                <a:solidFill>
                  <a:schemeClr val="bg1"/>
                </a:solidFill>
                <a:effectLst/>
                <a:latin typeface="Calibri" panose="020F0502020204030204" pitchFamily="34" charset="0"/>
              </a:rPr>
              <a:t> (3)</a:t>
            </a:r>
            <a:endParaRPr lang="en-US" dirty="0">
              <a:solidFill>
                <a:schemeClr val="bg1"/>
              </a:solidFill>
            </a:endParaRPr>
          </a:p>
        </p:txBody>
      </p:sp>
      <p:sp>
        <p:nvSpPr>
          <p:cNvPr id="10" name="Rectangle 9"/>
          <p:cNvSpPr/>
          <p:nvPr/>
        </p:nvSpPr>
        <p:spPr>
          <a:xfrm>
            <a:off x="6916847" y="1317988"/>
            <a:ext cx="4287658" cy="1938992"/>
          </a:xfrm>
          <a:prstGeom prst="rect">
            <a:avLst/>
          </a:prstGeom>
        </p:spPr>
        <p:txBody>
          <a:bodyPr wrap="square">
            <a:spAutoFit/>
          </a:bodyPr>
          <a:lstStyle/>
          <a:p>
            <a:r>
              <a:rPr lang="en-US" sz="2000" dirty="0">
                <a:solidFill>
                  <a:schemeClr val="bg1"/>
                </a:solidFill>
              </a:rPr>
              <a:t>After this roll had been burnt, the Lord commanded the prophet to get all his words written on a new roll, and to predict an ignominious fate for King </a:t>
            </a:r>
            <a:r>
              <a:rPr lang="en-US" sz="2000" dirty="0" err="1">
                <a:solidFill>
                  <a:schemeClr val="bg1"/>
                </a:solidFill>
              </a:rPr>
              <a:t>Jehoiakim</a:t>
            </a:r>
            <a:r>
              <a:rPr lang="en-US" sz="2000" dirty="0">
                <a:solidFill>
                  <a:schemeClr val="bg1"/>
                </a:solidFill>
              </a:rPr>
              <a:t>; whereupon Jeremiah once more dictated his addresses to Baruch.”</a:t>
            </a:r>
          </a:p>
        </p:txBody>
      </p:sp>
      <p:grpSp>
        <p:nvGrpSpPr>
          <p:cNvPr id="9" name="Group 8"/>
          <p:cNvGrpSpPr/>
          <p:nvPr/>
        </p:nvGrpSpPr>
        <p:grpSpPr>
          <a:xfrm>
            <a:off x="2996552" y="3937154"/>
            <a:ext cx="3505068" cy="2501531"/>
            <a:chOff x="228600" y="381000"/>
            <a:chExt cx="3505068" cy="2501531"/>
          </a:xfrm>
        </p:grpSpPr>
        <p:grpSp>
          <p:nvGrpSpPr>
            <p:cNvPr id="11" name="Group 10"/>
            <p:cNvGrpSpPr/>
            <p:nvPr/>
          </p:nvGrpSpPr>
          <p:grpSpPr>
            <a:xfrm>
              <a:off x="228600" y="381000"/>
              <a:ext cx="3505068" cy="2501531"/>
              <a:chOff x="534986" y="381000"/>
              <a:chExt cx="2637111" cy="2501531"/>
            </a:xfrm>
          </p:grpSpPr>
          <p:sp>
            <p:nvSpPr>
              <p:cNvPr id="13" name="Rectangle 12"/>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534986" y="384805"/>
                <a:ext cx="457200" cy="2497726"/>
                <a:chOff x="533400" y="381000"/>
                <a:chExt cx="457200" cy="2497726"/>
              </a:xfrm>
            </p:grpSpPr>
            <p:sp>
              <p:nvSpPr>
                <p:cNvPr id="20" name="Oval 19"/>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ounded Rectangle 20"/>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2714897" y="381000"/>
                <a:ext cx="457200" cy="2497726"/>
                <a:chOff x="2714897" y="457200"/>
                <a:chExt cx="457200" cy="2497726"/>
              </a:xfrm>
            </p:grpSpPr>
            <p:sp>
              <p:nvSpPr>
                <p:cNvPr id="16" name="Oval 15"/>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2" name="Rectangle 11"/>
            <p:cNvSpPr/>
            <p:nvPr/>
          </p:nvSpPr>
          <p:spPr>
            <a:xfrm>
              <a:off x="831533" y="1191131"/>
              <a:ext cx="2293346" cy="1077218"/>
            </a:xfrm>
            <a:prstGeom prst="rect">
              <a:avLst/>
            </a:prstGeom>
          </p:spPr>
          <p:txBody>
            <a:bodyPr wrap="square">
              <a:spAutoFit/>
            </a:bodyPr>
            <a:lstStyle/>
            <a:p>
              <a:pPr algn="ctr"/>
              <a:r>
                <a:rPr lang="en-US" sz="1600" b="1" dirty="0"/>
                <a:t>The Lord’s words will be fulfilled regardless of whether we believe in them</a:t>
              </a:r>
              <a:endParaRPr lang="en-US" sz="1600" i="1" dirty="0"/>
            </a:p>
          </p:txBody>
        </p:sp>
      </p:grpSp>
      <p:pic>
        <p:nvPicPr>
          <p:cNvPr id="24" name="Picture 4" descr="https://upload.wikimedia.org/wikipedia/commons/d/d4/The_House_of_Leaves_-_Burning_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8001" t="5034"/>
          <a:stretch/>
        </p:blipFill>
        <p:spPr bwMode="auto">
          <a:xfrm>
            <a:off x="8625801" y="3428998"/>
            <a:ext cx="2377836" cy="3256984"/>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http://www.keyway.ca/jpg/jehoiakim.jpg"/>
          <p:cNvPicPr>
            <a:picLocks noChangeAspect="1" noChangeArrowheads="1"/>
          </p:cNvPicPr>
          <p:nvPr/>
        </p:nvPicPr>
        <p:blipFill rotWithShape="1">
          <a:blip r:embed="rId4">
            <a:extLst>
              <a:ext uri="{28A0092B-C50C-407E-A947-70E740481C1C}">
                <a14:useLocalDpi xmlns:a14="http://schemas.microsoft.com/office/drawing/2010/main" val="0"/>
              </a:ext>
            </a:extLst>
          </a:blip>
          <a:srcRect r="5447" b="14731"/>
          <a:stretch/>
        </p:blipFill>
        <p:spPr bwMode="auto">
          <a:xfrm>
            <a:off x="4278327" y="1243432"/>
            <a:ext cx="2258188" cy="2470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2892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outVertical)">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D3881-467B-B4FA-60FE-F4CA5AB38A8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078822B-1C1A-0D10-D0D7-5EDAECE85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7003754"/>
          </a:xfrm>
          <a:prstGeom prst="rect">
            <a:avLst/>
          </a:prstGeom>
        </p:spPr>
      </p:pic>
      <p:sp>
        <p:nvSpPr>
          <p:cNvPr id="3" name="TextBox 2">
            <a:extLst>
              <a:ext uri="{FF2B5EF4-FFF2-40B4-BE49-F238E27FC236}">
                <a16:creationId xmlns:a16="http://schemas.microsoft.com/office/drawing/2014/main" id="{4B2CEC5E-BDDB-C5A5-CA7B-12D102FBAF81}"/>
              </a:ext>
            </a:extLst>
          </p:cNvPr>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The Purpose of the Scriptures</a:t>
            </a:r>
          </a:p>
        </p:txBody>
      </p:sp>
      <p:sp>
        <p:nvSpPr>
          <p:cNvPr id="6" name="TextBox 5">
            <a:extLst>
              <a:ext uri="{FF2B5EF4-FFF2-40B4-BE49-F238E27FC236}">
                <a16:creationId xmlns:a16="http://schemas.microsoft.com/office/drawing/2014/main" id="{53A2B816-9E2F-739F-FEE4-D36694283900}"/>
              </a:ext>
            </a:extLst>
          </p:cNvPr>
          <p:cNvSpPr txBox="1"/>
          <p:nvPr/>
        </p:nvSpPr>
        <p:spPr>
          <a:xfrm>
            <a:off x="1854602" y="1829496"/>
            <a:ext cx="5216076" cy="3970318"/>
          </a:xfrm>
          <a:prstGeom prst="rect">
            <a:avLst/>
          </a:prstGeom>
          <a:noFill/>
        </p:spPr>
        <p:txBody>
          <a:bodyPr wrap="square">
            <a:spAutoFit/>
          </a:bodyPr>
          <a:lstStyle/>
          <a:p>
            <a:r>
              <a:rPr lang="en-US" sz="2800" b="0" i="0" dirty="0">
                <a:solidFill>
                  <a:schemeClr val="bg1"/>
                </a:solidFill>
                <a:effectLst/>
              </a:rPr>
              <a:t>Through the scriptures, God does indeed “show forth his power” to save and exalt His children. </a:t>
            </a:r>
          </a:p>
          <a:p>
            <a:endParaRPr lang="en-US" sz="2800" dirty="0">
              <a:solidFill>
                <a:schemeClr val="bg1"/>
              </a:solidFill>
            </a:endParaRPr>
          </a:p>
          <a:p>
            <a:r>
              <a:rPr lang="en-US" sz="2800" b="0" i="0" dirty="0">
                <a:solidFill>
                  <a:schemeClr val="bg1"/>
                </a:solidFill>
                <a:effectLst/>
              </a:rPr>
              <a:t>By His word … He enlarges our memory, sheds light on falsehood and error, and brings us to repentance and to rejoice in Jesus Christ, our Redeemer.</a:t>
            </a:r>
            <a:endParaRPr lang="en-US" sz="2800" dirty="0">
              <a:solidFill>
                <a:schemeClr val="bg1"/>
              </a:solidFill>
            </a:endParaRPr>
          </a:p>
        </p:txBody>
      </p:sp>
      <p:sp>
        <p:nvSpPr>
          <p:cNvPr id="53" name="TextBox 52">
            <a:extLst>
              <a:ext uri="{FF2B5EF4-FFF2-40B4-BE49-F238E27FC236}">
                <a16:creationId xmlns:a16="http://schemas.microsoft.com/office/drawing/2014/main" id="{E3B4D373-FF5A-3953-36F2-D7A3B47DA9A4}"/>
              </a:ext>
            </a:extLst>
          </p:cNvPr>
          <p:cNvSpPr txBox="1"/>
          <p:nvPr/>
        </p:nvSpPr>
        <p:spPr>
          <a:xfrm>
            <a:off x="5735472" y="6399518"/>
            <a:ext cx="6093724" cy="369332"/>
          </a:xfrm>
          <a:prstGeom prst="rect">
            <a:avLst/>
          </a:prstGeom>
          <a:noFill/>
        </p:spPr>
        <p:txBody>
          <a:bodyPr wrap="square">
            <a:spAutoFit/>
          </a:bodyPr>
          <a:lstStyle/>
          <a:p>
            <a:pPr algn="r"/>
            <a:r>
              <a:rPr lang="en-US" dirty="0">
                <a:solidFill>
                  <a:schemeClr val="bg1"/>
                </a:solidFill>
              </a:rPr>
              <a:t>(6)</a:t>
            </a:r>
            <a:endParaRPr lang="en-US" dirty="0"/>
          </a:p>
        </p:txBody>
      </p:sp>
      <p:pic>
        <p:nvPicPr>
          <p:cNvPr id="55" name="Picture 54">
            <a:extLst>
              <a:ext uri="{FF2B5EF4-FFF2-40B4-BE49-F238E27FC236}">
                <a16:creationId xmlns:a16="http://schemas.microsoft.com/office/drawing/2014/main" id="{0F9C06E7-7060-CCF7-C924-1665FC4F3F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303" y="304870"/>
            <a:ext cx="1569299" cy="2110783"/>
          </a:xfrm>
          <a:prstGeom prst="rect">
            <a:avLst/>
          </a:prstGeom>
        </p:spPr>
      </p:pic>
      <p:pic>
        <p:nvPicPr>
          <p:cNvPr id="1028" name="Picture 4" descr="Bible animation on Make a GIF">
            <a:extLst>
              <a:ext uri="{FF2B5EF4-FFF2-40B4-BE49-F238E27FC236}">
                <a16:creationId xmlns:a16="http://schemas.microsoft.com/office/drawing/2014/main" id="{5E96B131-B13C-070D-C9DE-912196FCC3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0678" y="2219944"/>
            <a:ext cx="4572000" cy="3390900"/>
          </a:xfrm>
          <a:prstGeom prst="rect">
            <a:avLst/>
          </a:prstGeom>
          <a:noFill/>
          <a:extLst>
            <a:ext uri="{909E8E84-426E-40DD-AFC4-6F175D3DCCD1}">
              <a14:hiddenFill xmlns:a14="http://schemas.microsoft.com/office/drawing/2010/main">
                <a:solidFill>
                  <a:srgbClr val="FFFFFF"/>
                </a:solidFill>
              </a14:hiddenFill>
            </a:ext>
          </a:extLst>
        </p:spPr>
      </p:pic>
      <p:sp>
        <p:nvSpPr>
          <p:cNvPr id="57" name="TextBox 56">
            <a:extLst>
              <a:ext uri="{FF2B5EF4-FFF2-40B4-BE49-F238E27FC236}">
                <a16:creationId xmlns:a16="http://schemas.microsoft.com/office/drawing/2014/main" id="{4032C683-C9FF-EC41-1A25-4881CA69C598}"/>
              </a:ext>
            </a:extLst>
          </p:cNvPr>
          <p:cNvSpPr txBox="1"/>
          <p:nvPr/>
        </p:nvSpPr>
        <p:spPr>
          <a:xfrm>
            <a:off x="791569" y="5875134"/>
            <a:ext cx="10085695" cy="954107"/>
          </a:xfrm>
          <a:prstGeom prst="rect">
            <a:avLst/>
          </a:prstGeom>
          <a:noFill/>
        </p:spPr>
        <p:txBody>
          <a:bodyPr wrap="square">
            <a:spAutoFit/>
          </a:bodyPr>
          <a:lstStyle/>
          <a:p>
            <a:pPr algn="ctr"/>
            <a:r>
              <a:rPr lang="en-US" sz="2800" b="0" i="0" dirty="0">
                <a:solidFill>
                  <a:srgbClr val="FFFF00"/>
                </a:solidFill>
                <a:effectLst/>
              </a:rPr>
              <a:t>In the end, the central purpose of all scripture is to fill our souls with faith in God the Father and in His Son, Jesus Christ</a:t>
            </a:r>
            <a:endParaRPr lang="en-US" sz="2800" dirty="0">
              <a:solidFill>
                <a:srgbClr val="FFFF00"/>
              </a:solidFill>
            </a:endParaRPr>
          </a:p>
        </p:txBody>
      </p:sp>
    </p:spTree>
    <p:extLst>
      <p:ext uri="{BB962C8B-B14F-4D97-AF65-F5344CB8AC3E}">
        <p14:creationId xmlns:p14="http://schemas.microsoft.com/office/powerpoint/2010/main" val="592432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7"/>
                                        </p:tgtEl>
                                        <p:attrNameLst>
                                          <p:attrName>style.visibility</p:attrName>
                                        </p:attrNameLst>
                                      </p:cBhvr>
                                      <p:to>
                                        <p:strVal val="visible"/>
                                      </p:to>
                                    </p:set>
                                    <p:animEffect transition="in" filter="fade">
                                      <p:cBhvr>
                                        <p:cTn id="11" dur="1000"/>
                                        <p:tgtEl>
                                          <p:spTgt spid="57"/>
                                        </p:tgtEl>
                                      </p:cBhvr>
                                    </p:animEffect>
                                    <p:anim calcmode="lin" valueType="num">
                                      <p:cBhvr>
                                        <p:cTn id="12" dur="1000" fill="hold"/>
                                        <p:tgtEl>
                                          <p:spTgt spid="57"/>
                                        </p:tgtEl>
                                        <p:attrNameLst>
                                          <p:attrName>ppt_x</p:attrName>
                                        </p:attrNameLst>
                                      </p:cBhvr>
                                      <p:tavLst>
                                        <p:tav tm="0">
                                          <p:val>
                                            <p:strVal val="#ppt_x"/>
                                          </p:val>
                                        </p:tav>
                                        <p:tav tm="100000">
                                          <p:val>
                                            <p:strVal val="#ppt_x"/>
                                          </p:val>
                                        </p:tav>
                                      </p:tavLst>
                                    </p:anim>
                                    <p:anim calcmode="lin" valueType="num">
                                      <p:cBhvr>
                                        <p:cTn id="13"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26CB1-70F4-410F-4A47-52AC2E9BB25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01C0746-60CA-0BDD-2593-AD052D2215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7003754"/>
          </a:xfrm>
          <a:prstGeom prst="rect">
            <a:avLst/>
          </a:prstGeom>
        </p:spPr>
      </p:pic>
      <p:sp>
        <p:nvSpPr>
          <p:cNvPr id="3" name="TextBox 2">
            <a:extLst>
              <a:ext uri="{FF2B5EF4-FFF2-40B4-BE49-F238E27FC236}">
                <a16:creationId xmlns:a16="http://schemas.microsoft.com/office/drawing/2014/main" id="{11455008-9088-D1DB-898F-2F95F46054B8}"/>
              </a:ext>
            </a:extLst>
          </p:cNvPr>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Blessings of the Scriptures</a:t>
            </a:r>
          </a:p>
        </p:txBody>
      </p:sp>
      <p:sp>
        <p:nvSpPr>
          <p:cNvPr id="6" name="TextBox 5">
            <a:extLst>
              <a:ext uri="{FF2B5EF4-FFF2-40B4-BE49-F238E27FC236}">
                <a16:creationId xmlns:a16="http://schemas.microsoft.com/office/drawing/2014/main" id="{267B0A74-022A-D667-1686-5A01A5BA31DE}"/>
              </a:ext>
            </a:extLst>
          </p:cNvPr>
          <p:cNvSpPr txBox="1"/>
          <p:nvPr/>
        </p:nvSpPr>
        <p:spPr>
          <a:xfrm>
            <a:off x="3901293" y="1187512"/>
            <a:ext cx="4444638" cy="5632311"/>
          </a:xfrm>
          <a:prstGeom prst="rect">
            <a:avLst/>
          </a:prstGeom>
          <a:noFill/>
        </p:spPr>
        <p:txBody>
          <a:bodyPr wrap="square">
            <a:spAutoFit/>
          </a:bodyPr>
          <a:lstStyle/>
          <a:p>
            <a:r>
              <a:rPr lang="en-US" sz="2400" dirty="0">
                <a:solidFill>
                  <a:schemeClr val="bg1"/>
                </a:solidFill>
              </a:rPr>
              <a:t>I promise that as you prayerfully study the Book of Mormon </a:t>
            </a:r>
            <a:r>
              <a:rPr lang="en-US" sz="2400" i="1" dirty="0">
                <a:solidFill>
                  <a:schemeClr val="bg1"/>
                </a:solidFill>
              </a:rPr>
              <a:t>every day</a:t>
            </a:r>
            <a:r>
              <a:rPr lang="en-US" sz="2400" dirty="0">
                <a:solidFill>
                  <a:schemeClr val="bg1"/>
                </a:solidFill>
              </a:rPr>
              <a:t>, you will make better decisions—</a:t>
            </a:r>
            <a:r>
              <a:rPr lang="en-US" sz="2400" i="1" dirty="0">
                <a:solidFill>
                  <a:schemeClr val="bg1"/>
                </a:solidFill>
              </a:rPr>
              <a:t>every day</a:t>
            </a:r>
            <a:r>
              <a:rPr lang="en-US" sz="2400" dirty="0">
                <a:solidFill>
                  <a:schemeClr val="bg1"/>
                </a:solidFill>
              </a:rPr>
              <a:t>.</a:t>
            </a:r>
          </a:p>
          <a:p>
            <a:endParaRPr lang="en-US" sz="2400" dirty="0">
              <a:solidFill>
                <a:schemeClr val="bg1"/>
              </a:solidFill>
            </a:endParaRPr>
          </a:p>
          <a:p>
            <a:r>
              <a:rPr lang="en-US" sz="2400" dirty="0">
                <a:solidFill>
                  <a:schemeClr val="bg1"/>
                </a:solidFill>
              </a:rPr>
              <a:t>I promise that as you ponder what you study, the windows of heaven will open, and you will receive answers to your own questions and direction for your own life. </a:t>
            </a:r>
          </a:p>
          <a:p>
            <a:endParaRPr lang="en-US" sz="2400" dirty="0">
              <a:solidFill>
                <a:schemeClr val="bg1"/>
              </a:solidFill>
            </a:endParaRPr>
          </a:p>
          <a:p>
            <a:r>
              <a:rPr lang="en-US" sz="2400" dirty="0">
                <a:solidFill>
                  <a:schemeClr val="bg1"/>
                </a:solidFill>
              </a:rPr>
              <a:t>I promise that as you daily immerse yourself in the Book of Mormon, you can be immunized against the evils of the day</a:t>
            </a:r>
          </a:p>
        </p:txBody>
      </p:sp>
      <p:sp>
        <p:nvSpPr>
          <p:cNvPr id="53" name="TextBox 52">
            <a:extLst>
              <a:ext uri="{FF2B5EF4-FFF2-40B4-BE49-F238E27FC236}">
                <a16:creationId xmlns:a16="http://schemas.microsoft.com/office/drawing/2014/main" id="{488855CF-4693-E30A-BBDB-B1305F0C38C6}"/>
              </a:ext>
            </a:extLst>
          </p:cNvPr>
          <p:cNvSpPr txBox="1"/>
          <p:nvPr/>
        </p:nvSpPr>
        <p:spPr>
          <a:xfrm>
            <a:off x="5878418" y="6485980"/>
            <a:ext cx="6093724" cy="369332"/>
          </a:xfrm>
          <a:prstGeom prst="rect">
            <a:avLst/>
          </a:prstGeom>
          <a:noFill/>
        </p:spPr>
        <p:txBody>
          <a:bodyPr wrap="square">
            <a:spAutoFit/>
          </a:bodyPr>
          <a:lstStyle/>
          <a:p>
            <a:pPr algn="r"/>
            <a:r>
              <a:rPr lang="en-US" dirty="0">
                <a:solidFill>
                  <a:schemeClr val="bg1"/>
                </a:solidFill>
              </a:rPr>
              <a:t>(8)</a:t>
            </a:r>
            <a:endParaRPr lang="en-US" dirty="0"/>
          </a:p>
        </p:txBody>
      </p:sp>
      <p:pic>
        <p:nvPicPr>
          <p:cNvPr id="5" name="Picture 4">
            <a:extLst>
              <a:ext uri="{FF2B5EF4-FFF2-40B4-BE49-F238E27FC236}">
                <a16:creationId xmlns:a16="http://schemas.microsoft.com/office/drawing/2014/main" id="{5EAD498A-ACE8-6395-A82F-325E373E00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205" y="312344"/>
            <a:ext cx="1486397" cy="1750336"/>
          </a:xfrm>
          <a:prstGeom prst="rect">
            <a:avLst/>
          </a:prstGeom>
        </p:spPr>
      </p:pic>
      <p:pic>
        <p:nvPicPr>
          <p:cNvPr id="8" name="Picture 7">
            <a:extLst>
              <a:ext uri="{FF2B5EF4-FFF2-40B4-BE49-F238E27FC236}">
                <a16:creationId xmlns:a16="http://schemas.microsoft.com/office/drawing/2014/main" id="{8E94F3BB-1FEF-8487-6356-DA52BE5829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248" y="4060753"/>
            <a:ext cx="2171700" cy="2714625"/>
          </a:xfrm>
          <a:prstGeom prst="rect">
            <a:avLst/>
          </a:prstGeom>
        </p:spPr>
      </p:pic>
      <p:pic>
        <p:nvPicPr>
          <p:cNvPr id="10" name="Picture 9">
            <a:extLst>
              <a:ext uri="{FF2B5EF4-FFF2-40B4-BE49-F238E27FC236}">
                <a16:creationId xmlns:a16="http://schemas.microsoft.com/office/drawing/2014/main" id="{9B70F681-784F-EE9C-3A87-9FF196DF4E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74961" y="2285874"/>
            <a:ext cx="2171700" cy="1543816"/>
          </a:xfrm>
          <a:prstGeom prst="rect">
            <a:avLst/>
          </a:prstGeom>
        </p:spPr>
      </p:pic>
      <p:pic>
        <p:nvPicPr>
          <p:cNvPr id="12" name="Picture 11">
            <a:extLst>
              <a:ext uri="{FF2B5EF4-FFF2-40B4-BE49-F238E27FC236}">
                <a16:creationId xmlns:a16="http://schemas.microsoft.com/office/drawing/2014/main" id="{199D3B10-2A5D-486C-A89C-1622EEA5E2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41718" y="3382143"/>
            <a:ext cx="3295650" cy="2790825"/>
          </a:xfrm>
          <a:prstGeom prst="rect">
            <a:avLst/>
          </a:prstGeom>
        </p:spPr>
      </p:pic>
      <p:pic>
        <p:nvPicPr>
          <p:cNvPr id="14" name="Picture 13">
            <a:extLst>
              <a:ext uri="{FF2B5EF4-FFF2-40B4-BE49-F238E27FC236}">
                <a16:creationId xmlns:a16="http://schemas.microsoft.com/office/drawing/2014/main" id="{5EAF657B-F081-10BB-2188-F22EB1DE53D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32343" y="638871"/>
            <a:ext cx="2105025" cy="2381250"/>
          </a:xfrm>
          <a:prstGeom prst="rect">
            <a:avLst/>
          </a:prstGeom>
        </p:spPr>
      </p:pic>
    </p:spTree>
    <p:extLst>
      <p:ext uri="{BB962C8B-B14F-4D97-AF65-F5344CB8AC3E}">
        <p14:creationId xmlns:p14="http://schemas.microsoft.com/office/powerpoint/2010/main" val="3162739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King (</a:t>
            </a:r>
            <a:r>
              <a:rPr lang="en-US" sz="4400" dirty="0" err="1">
                <a:solidFill>
                  <a:schemeClr val="bg1"/>
                </a:solidFill>
              </a:rPr>
              <a:t>Jehoiakim</a:t>
            </a:r>
            <a:r>
              <a:rPr lang="en-US" sz="4400" dirty="0">
                <a:solidFill>
                  <a:schemeClr val="bg1"/>
                </a:solidFill>
              </a:rPr>
              <a:t>) Rebels Against Babylon</a:t>
            </a:r>
          </a:p>
        </p:txBody>
      </p:sp>
      <p:sp>
        <p:nvSpPr>
          <p:cNvPr id="7" name="Rectangle 6"/>
          <p:cNvSpPr/>
          <p:nvPr/>
        </p:nvSpPr>
        <p:spPr>
          <a:xfrm>
            <a:off x="95114" y="6386289"/>
            <a:ext cx="5272082" cy="400110"/>
          </a:xfrm>
          <a:prstGeom prst="rect">
            <a:avLst/>
          </a:prstGeom>
        </p:spPr>
        <p:txBody>
          <a:bodyPr wrap="square">
            <a:spAutoFit/>
          </a:bodyPr>
          <a:lstStyle/>
          <a:p>
            <a:r>
              <a:rPr lang="en-US" sz="2000" dirty="0">
                <a:solidFill>
                  <a:schemeClr val="bg1"/>
                </a:solidFill>
              </a:rPr>
              <a:t>Jeremiah 37-39</a:t>
            </a:r>
          </a:p>
        </p:txBody>
      </p:sp>
      <p:sp>
        <p:nvSpPr>
          <p:cNvPr id="2" name="Rectangle 1"/>
          <p:cNvSpPr/>
          <p:nvPr/>
        </p:nvSpPr>
        <p:spPr>
          <a:xfrm>
            <a:off x="737856" y="1237172"/>
            <a:ext cx="4485993" cy="4801314"/>
          </a:xfrm>
          <a:prstGeom prst="rect">
            <a:avLst/>
          </a:prstGeom>
        </p:spPr>
        <p:txBody>
          <a:bodyPr wrap="square">
            <a:spAutoFit/>
          </a:bodyPr>
          <a:lstStyle/>
          <a:p>
            <a:r>
              <a:rPr lang="en-US" dirty="0">
                <a:solidFill>
                  <a:schemeClr val="bg1"/>
                </a:solidFill>
              </a:rPr>
              <a:t>When King </a:t>
            </a:r>
            <a:r>
              <a:rPr lang="en-US" dirty="0" err="1">
                <a:solidFill>
                  <a:schemeClr val="bg1"/>
                </a:solidFill>
              </a:rPr>
              <a:t>Jehoiachin</a:t>
            </a:r>
            <a:r>
              <a:rPr lang="en-US" dirty="0">
                <a:solidFill>
                  <a:schemeClr val="bg1"/>
                </a:solidFill>
              </a:rPr>
              <a:t> rebelled against Babylon, he was deposed and his uncle, Zedekiah, was placed on the throne. </a:t>
            </a:r>
          </a:p>
          <a:p>
            <a:endParaRPr lang="en-US" dirty="0">
              <a:solidFill>
                <a:schemeClr val="bg1"/>
              </a:solidFill>
            </a:endParaRPr>
          </a:p>
          <a:p>
            <a:r>
              <a:rPr lang="en-US" dirty="0">
                <a:solidFill>
                  <a:schemeClr val="bg1"/>
                </a:solidFill>
              </a:rPr>
              <a:t>By this time, it should have been obvious that Jeremiah’s prophecies were coming to pass. </a:t>
            </a:r>
          </a:p>
          <a:p>
            <a:endParaRPr lang="en-US" dirty="0">
              <a:solidFill>
                <a:schemeClr val="bg1"/>
              </a:solidFill>
            </a:endParaRPr>
          </a:p>
          <a:p>
            <a:r>
              <a:rPr lang="en-US" dirty="0">
                <a:solidFill>
                  <a:schemeClr val="bg1"/>
                </a:solidFill>
              </a:rPr>
              <a:t>Twice Nebuchadnezzar had come, and twice he had humbled Judah. But Zedekiah was no wiser than his brother, </a:t>
            </a:r>
            <a:r>
              <a:rPr lang="en-US" dirty="0" err="1">
                <a:solidFill>
                  <a:schemeClr val="bg1"/>
                </a:solidFill>
              </a:rPr>
              <a:t>Jehoiakim</a:t>
            </a:r>
            <a:r>
              <a:rPr lang="en-US" dirty="0">
                <a:solidFill>
                  <a:schemeClr val="bg1"/>
                </a:solidFill>
              </a:rPr>
              <a:t>, and his nephew, </a:t>
            </a:r>
            <a:r>
              <a:rPr lang="en-US" dirty="0" err="1">
                <a:solidFill>
                  <a:schemeClr val="bg1"/>
                </a:solidFill>
              </a:rPr>
              <a:t>Jehoiachin</a:t>
            </a:r>
            <a:r>
              <a:rPr lang="en-US" dirty="0">
                <a:solidFill>
                  <a:schemeClr val="bg1"/>
                </a:solidFill>
              </a:rPr>
              <a:t>.</a:t>
            </a:r>
          </a:p>
          <a:p>
            <a:endParaRPr lang="en-US" dirty="0">
              <a:solidFill>
                <a:schemeClr val="bg1"/>
              </a:solidFill>
            </a:endParaRPr>
          </a:p>
          <a:p>
            <a:r>
              <a:rPr lang="en-US" dirty="0">
                <a:solidFill>
                  <a:schemeClr val="bg1"/>
                </a:solidFill>
              </a:rPr>
              <a:t>He too began to look for ways to break the Babylonian yoke. Ignoring the repeated warnings of Jeremiah, he rebelled, and once again the Babylonians came against Jerusalem. </a:t>
            </a:r>
          </a:p>
        </p:txBody>
      </p:sp>
      <p:sp>
        <p:nvSpPr>
          <p:cNvPr id="8" name="Rectangle 7"/>
          <p:cNvSpPr/>
          <p:nvPr/>
        </p:nvSpPr>
        <p:spPr>
          <a:xfrm>
            <a:off x="11661085" y="6417067"/>
            <a:ext cx="495649" cy="369332"/>
          </a:xfrm>
          <a:prstGeom prst="rect">
            <a:avLst/>
          </a:prstGeom>
        </p:spPr>
        <p:txBody>
          <a:bodyPr wrap="none">
            <a:spAutoFit/>
          </a:bodyPr>
          <a:lstStyle/>
          <a:p>
            <a:r>
              <a:rPr lang="en-US" b="0" i="0" dirty="0">
                <a:solidFill>
                  <a:schemeClr val="bg1"/>
                </a:solidFill>
                <a:effectLst/>
                <a:latin typeface="Calibri" panose="020F0502020204030204" pitchFamily="34" charset="0"/>
              </a:rPr>
              <a:t> (1)</a:t>
            </a:r>
            <a:endParaRPr lang="en-US" dirty="0">
              <a:solidFill>
                <a:schemeClr val="bg1"/>
              </a:solidFill>
            </a:endParaRPr>
          </a:p>
        </p:txBody>
      </p:sp>
      <p:pic>
        <p:nvPicPr>
          <p:cNvPr id="6146" name="Picture 2" descr="http://www.worldhistoryplus.com/worldhistorypictures/-6/3%5bJEWS%5d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7196" y="1306941"/>
            <a:ext cx="6160274" cy="4586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6746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6146"/>
                                        </p:tgtEl>
                                        <p:attrNameLst>
                                          <p:attrName>style.visibility</p:attrName>
                                        </p:attrNameLst>
                                      </p:cBhvr>
                                      <p:to>
                                        <p:strVal val="visible"/>
                                      </p:to>
                                    </p:set>
                                    <p:animEffect transition="in" filter="fade">
                                      <p:cBhvr>
                                        <p:cTn id="9" dur="500"/>
                                        <p:tgtEl>
                                          <p:spTgt spid="614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Siege Is Lifted Temporarily</a:t>
            </a:r>
          </a:p>
        </p:txBody>
      </p:sp>
      <p:sp>
        <p:nvSpPr>
          <p:cNvPr id="7" name="Rectangle 6"/>
          <p:cNvSpPr/>
          <p:nvPr/>
        </p:nvSpPr>
        <p:spPr>
          <a:xfrm>
            <a:off x="95114" y="6386289"/>
            <a:ext cx="5272082" cy="400110"/>
          </a:xfrm>
          <a:prstGeom prst="rect">
            <a:avLst/>
          </a:prstGeom>
        </p:spPr>
        <p:txBody>
          <a:bodyPr wrap="square">
            <a:spAutoFit/>
          </a:bodyPr>
          <a:lstStyle/>
          <a:p>
            <a:r>
              <a:rPr lang="en-US" sz="2000" dirty="0">
                <a:solidFill>
                  <a:schemeClr val="bg1"/>
                </a:solidFill>
              </a:rPr>
              <a:t>Jeremiah 37-39</a:t>
            </a:r>
          </a:p>
        </p:txBody>
      </p:sp>
      <p:sp>
        <p:nvSpPr>
          <p:cNvPr id="2" name="Rectangle 1"/>
          <p:cNvSpPr/>
          <p:nvPr/>
        </p:nvSpPr>
        <p:spPr>
          <a:xfrm>
            <a:off x="692589" y="1568371"/>
            <a:ext cx="4485993" cy="1754326"/>
          </a:xfrm>
          <a:prstGeom prst="rect">
            <a:avLst/>
          </a:prstGeom>
        </p:spPr>
        <p:txBody>
          <a:bodyPr wrap="square">
            <a:spAutoFit/>
          </a:bodyPr>
          <a:lstStyle/>
          <a:p>
            <a:r>
              <a:rPr lang="en-US" dirty="0">
                <a:solidFill>
                  <a:schemeClr val="bg1"/>
                </a:solidFill>
              </a:rPr>
              <a:t>Jeremiah returns to the land of Benjamin—probably his hometown.</a:t>
            </a:r>
          </a:p>
          <a:p>
            <a:endParaRPr lang="en-US" dirty="0">
              <a:solidFill>
                <a:schemeClr val="bg1"/>
              </a:solidFill>
            </a:endParaRPr>
          </a:p>
          <a:p>
            <a:r>
              <a:rPr lang="en-US" dirty="0">
                <a:solidFill>
                  <a:schemeClr val="bg1"/>
                </a:solidFill>
              </a:rPr>
              <a:t>He was accused of joining the Chaldeans and arrested by the Jewish leaders. They beat him and threw him into a muddy dungeon.</a:t>
            </a:r>
          </a:p>
        </p:txBody>
      </p:sp>
      <p:sp>
        <p:nvSpPr>
          <p:cNvPr id="8" name="Rectangle 7"/>
          <p:cNvSpPr/>
          <p:nvPr/>
        </p:nvSpPr>
        <p:spPr>
          <a:xfrm>
            <a:off x="11661085" y="6417067"/>
            <a:ext cx="495649" cy="369332"/>
          </a:xfrm>
          <a:prstGeom prst="rect">
            <a:avLst/>
          </a:prstGeom>
        </p:spPr>
        <p:txBody>
          <a:bodyPr wrap="none">
            <a:spAutoFit/>
          </a:bodyPr>
          <a:lstStyle/>
          <a:p>
            <a:r>
              <a:rPr lang="en-US" b="0" i="0" dirty="0">
                <a:solidFill>
                  <a:schemeClr val="bg1"/>
                </a:solidFill>
                <a:effectLst/>
                <a:latin typeface="Calibri" panose="020F0502020204030204" pitchFamily="34" charset="0"/>
              </a:rPr>
              <a:t> (1)</a:t>
            </a:r>
            <a:endParaRPr lang="en-US" dirty="0">
              <a:solidFill>
                <a:schemeClr val="bg1"/>
              </a:solidFill>
            </a:endParaRPr>
          </a:p>
        </p:txBody>
      </p:sp>
      <p:sp>
        <p:nvSpPr>
          <p:cNvPr id="10" name="Rectangle 9"/>
          <p:cNvSpPr/>
          <p:nvPr/>
        </p:nvSpPr>
        <p:spPr>
          <a:xfrm>
            <a:off x="2842789" y="798930"/>
            <a:ext cx="7070756" cy="369332"/>
          </a:xfrm>
          <a:prstGeom prst="rect">
            <a:avLst/>
          </a:prstGeom>
        </p:spPr>
        <p:txBody>
          <a:bodyPr wrap="square">
            <a:spAutoFit/>
          </a:bodyPr>
          <a:lstStyle/>
          <a:p>
            <a:r>
              <a:rPr lang="en-US" dirty="0">
                <a:solidFill>
                  <a:srgbClr val="FFFF00"/>
                </a:solidFill>
              </a:rPr>
              <a:t>The approaching Egyptian army--Zedekiah wants Egypt as an ally</a:t>
            </a:r>
          </a:p>
        </p:txBody>
      </p:sp>
      <p:pic>
        <p:nvPicPr>
          <p:cNvPr id="5122" name="Picture 2" descr="http://www.stephenricker.com/study/jeremiah/jeremiah_pit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3674" y="3625767"/>
            <a:ext cx="2038350" cy="245745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lordspeacechapel.org/images/john/zedekia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5092" y="1406898"/>
            <a:ext cx="2914650" cy="28384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9" name="Rectangle 8"/>
          <p:cNvSpPr/>
          <p:nvPr/>
        </p:nvSpPr>
        <p:spPr>
          <a:xfrm>
            <a:off x="6059015" y="4555019"/>
            <a:ext cx="4485993" cy="2031325"/>
          </a:xfrm>
          <a:prstGeom prst="rect">
            <a:avLst/>
          </a:prstGeom>
        </p:spPr>
        <p:txBody>
          <a:bodyPr wrap="square">
            <a:spAutoFit/>
          </a:bodyPr>
          <a:lstStyle/>
          <a:p>
            <a:r>
              <a:rPr lang="en-US" dirty="0">
                <a:solidFill>
                  <a:schemeClr val="bg1"/>
                </a:solidFill>
              </a:rPr>
              <a:t>Zedekiah called to Jeremiah secretly and asked Jeremiah about Jerusalem’s fate. When the accusers demanded Jeremiah’s death Zedekiah said that Jeremiah was in their hands…but when Jeremiah’s friends pleaded for his life, Zedekiah had him secretly removed from prison.</a:t>
            </a:r>
          </a:p>
        </p:txBody>
      </p:sp>
    </p:spTree>
    <p:extLst>
      <p:ext uri="{BB962C8B-B14F-4D97-AF65-F5344CB8AC3E}">
        <p14:creationId xmlns:p14="http://schemas.microsoft.com/office/powerpoint/2010/main" val="2471498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1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91878"/>
          </a:xfrm>
          <a:prstGeom prst="rect">
            <a:avLst/>
          </a:prstGeom>
        </p:spPr>
      </p:pic>
      <p:sp>
        <p:nvSpPr>
          <p:cNvPr id="6" name="TextBox 5"/>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 Dungeon of </a:t>
            </a:r>
            <a:r>
              <a:rPr lang="en-US" sz="4400" dirty="0" err="1">
                <a:solidFill>
                  <a:schemeClr val="bg1"/>
                </a:solidFill>
              </a:rPr>
              <a:t>Malchiah</a:t>
            </a:r>
            <a:r>
              <a:rPr lang="en-US" sz="4400" dirty="0">
                <a:solidFill>
                  <a:schemeClr val="bg1"/>
                </a:solidFill>
              </a:rPr>
              <a:t> </a:t>
            </a:r>
          </a:p>
        </p:txBody>
      </p:sp>
      <p:sp>
        <p:nvSpPr>
          <p:cNvPr id="7" name="Rectangle 6"/>
          <p:cNvSpPr/>
          <p:nvPr/>
        </p:nvSpPr>
        <p:spPr>
          <a:xfrm>
            <a:off x="95114" y="6386289"/>
            <a:ext cx="5272082" cy="400110"/>
          </a:xfrm>
          <a:prstGeom prst="rect">
            <a:avLst/>
          </a:prstGeom>
        </p:spPr>
        <p:txBody>
          <a:bodyPr wrap="square">
            <a:spAutoFit/>
          </a:bodyPr>
          <a:lstStyle/>
          <a:p>
            <a:r>
              <a:rPr lang="en-US" sz="2000" dirty="0">
                <a:solidFill>
                  <a:schemeClr val="bg1"/>
                </a:solidFill>
              </a:rPr>
              <a:t>Jeremiah 38:6</a:t>
            </a:r>
          </a:p>
        </p:txBody>
      </p:sp>
      <p:sp>
        <p:nvSpPr>
          <p:cNvPr id="2" name="Rectangle 1"/>
          <p:cNvSpPr/>
          <p:nvPr/>
        </p:nvSpPr>
        <p:spPr>
          <a:xfrm>
            <a:off x="3963499" y="1548626"/>
            <a:ext cx="3772593" cy="2308324"/>
          </a:xfrm>
          <a:prstGeom prst="rect">
            <a:avLst/>
          </a:prstGeom>
        </p:spPr>
        <p:txBody>
          <a:bodyPr wrap="square">
            <a:spAutoFit/>
          </a:bodyPr>
          <a:lstStyle/>
          <a:p>
            <a:r>
              <a:rPr lang="en-US" dirty="0">
                <a:solidFill>
                  <a:schemeClr val="bg1"/>
                </a:solidFill>
              </a:rPr>
              <a:t>Then took they Jeremiah, and cast him into the dungeon of </a:t>
            </a:r>
            <a:r>
              <a:rPr lang="en-US" dirty="0" err="1">
                <a:solidFill>
                  <a:schemeClr val="bg1"/>
                </a:solidFill>
              </a:rPr>
              <a:t>Malchiah</a:t>
            </a:r>
            <a:r>
              <a:rPr lang="en-US" dirty="0">
                <a:solidFill>
                  <a:schemeClr val="bg1"/>
                </a:solidFill>
              </a:rPr>
              <a:t> the son of </a:t>
            </a:r>
            <a:r>
              <a:rPr lang="en-US" dirty="0" err="1">
                <a:solidFill>
                  <a:schemeClr val="bg1"/>
                </a:solidFill>
              </a:rPr>
              <a:t>Hammelech</a:t>
            </a:r>
            <a:r>
              <a:rPr lang="en-US" dirty="0">
                <a:solidFill>
                  <a:schemeClr val="bg1"/>
                </a:solidFill>
              </a:rPr>
              <a:t>, that [was] in the court of the prison: and they let down Jeremiah with cords. And in the dungeon [there was] no water, but mire: so Jeremiah sunk in the mire.</a:t>
            </a:r>
          </a:p>
          <a:p>
            <a:r>
              <a:rPr lang="en-US" dirty="0">
                <a:solidFill>
                  <a:schemeClr val="bg1"/>
                </a:solidFill>
              </a:rPr>
              <a:t>(4)</a:t>
            </a:r>
          </a:p>
        </p:txBody>
      </p:sp>
      <p:sp>
        <p:nvSpPr>
          <p:cNvPr id="8" name="Rectangle 7"/>
          <p:cNvSpPr/>
          <p:nvPr/>
        </p:nvSpPr>
        <p:spPr>
          <a:xfrm>
            <a:off x="11661085" y="6417067"/>
            <a:ext cx="495649" cy="369332"/>
          </a:xfrm>
          <a:prstGeom prst="rect">
            <a:avLst/>
          </a:prstGeom>
        </p:spPr>
        <p:txBody>
          <a:bodyPr wrap="none">
            <a:spAutoFit/>
          </a:bodyPr>
          <a:lstStyle/>
          <a:p>
            <a:r>
              <a:rPr lang="en-US" b="0" i="0" dirty="0">
                <a:solidFill>
                  <a:schemeClr val="bg1"/>
                </a:solidFill>
                <a:effectLst/>
                <a:latin typeface="Calibri" panose="020F0502020204030204" pitchFamily="34" charset="0"/>
              </a:rPr>
              <a:t> (1)</a:t>
            </a:r>
            <a:endParaRPr lang="en-US" dirty="0">
              <a:solidFill>
                <a:schemeClr val="bg1"/>
              </a:solidFill>
            </a:endParaRPr>
          </a:p>
        </p:txBody>
      </p:sp>
      <p:pic>
        <p:nvPicPr>
          <p:cNvPr id="4098" name="Picture 2" descr="http://www.keyway.ca/jpg/cister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5247" y="1014807"/>
            <a:ext cx="3260849" cy="394308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834836" y="4354508"/>
            <a:ext cx="6096000" cy="1477328"/>
          </a:xfrm>
          <a:prstGeom prst="rect">
            <a:avLst/>
          </a:prstGeom>
        </p:spPr>
        <p:txBody>
          <a:bodyPr>
            <a:spAutoFit/>
          </a:bodyPr>
          <a:lstStyle/>
          <a:p>
            <a:r>
              <a:rPr lang="en-US" b="0" i="0" dirty="0">
                <a:solidFill>
                  <a:schemeClr val="bg1"/>
                </a:solidFill>
                <a:effectLst/>
                <a:latin typeface="Abadi" panose="020B0604020104020204" pitchFamily="34" charset="0"/>
              </a:rPr>
              <a:t>The dungeon - The cistern. Every house in Jerusalem was supplied with a subterranean cistern, so well constructed that the city never suffered in a siege from want of water. So large were they that when dry they seem to have been used for prisons</a:t>
            </a:r>
            <a:r>
              <a:rPr lang="en-US" dirty="0">
                <a:solidFill>
                  <a:schemeClr val="bg1"/>
                </a:solidFill>
                <a:latin typeface="Abadi" panose="020B0604020104020204" pitchFamily="34" charset="0"/>
              </a:rPr>
              <a:t>.(5)</a:t>
            </a:r>
            <a:endParaRPr lang="en-US" dirty="0">
              <a:solidFill>
                <a:schemeClr val="bg1"/>
              </a:solidFill>
            </a:endParaRPr>
          </a:p>
        </p:txBody>
      </p:sp>
      <p:sp>
        <p:nvSpPr>
          <p:cNvPr id="5" name="Rectangle 4"/>
          <p:cNvSpPr/>
          <p:nvPr/>
        </p:nvSpPr>
        <p:spPr>
          <a:xfrm>
            <a:off x="4786265" y="5851358"/>
            <a:ext cx="6096000" cy="923330"/>
          </a:xfrm>
          <a:prstGeom prst="rect">
            <a:avLst/>
          </a:prstGeom>
        </p:spPr>
        <p:txBody>
          <a:bodyPr>
            <a:spAutoFit/>
          </a:bodyPr>
          <a:lstStyle/>
          <a:p>
            <a:r>
              <a:rPr lang="en-US" b="0" i="1" dirty="0">
                <a:solidFill>
                  <a:srgbClr val="FFFF00"/>
                </a:solidFill>
                <a:effectLst/>
                <a:latin typeface="Abadi" panose="020B0604020104020204" pitchFamily="34" charset="0"/>
              </a:rPr>
              <a:t>As for thee also, by the </a:t>
            </a:r>
            <a:r>
              <a:rPr lang="en-US" b="0" i="1" u="none" strike="noStrike" dirty="0">
                <a:solidFill>
                  <a:srgbClr val="FFFF00"/>
                </a:solidFill>
                <a:effectLst/>
                <a:latin typeface="Abadi" panose="020B0604020104020204" pitchFamily="34" charset="0"/>
              </a:rPr>
              <a:t>blood</a:t>
            </a:r>
            <a:r>
              <a:rPr lang="en-US" b="0" i="1" dirty="0">
                <a:solidFill>
                  <a:srgbClr val="FFFF00"/>
                </a:solidFill>
                <a:effectLst/>
                <a:latin typeface="Abadi" panose="020B0604020104020204" pitchFamily="34" charset="0"/>
              </a:rPr>
              <a:t> of thy </a:t>
            </a:r>
            <a:r>
              <a:rPr lang="en-US" b="0" i="1" u="none" strike="noStrike" dirty="0">
                <a:solidFill>
                  <a:srgbClr val="FFFF00"/>
                </a:solidFill>
                <a:effectLst/>
                <a:latin typeface="Abadi" panose="020B0604020104020204" pitchFamily="34" charset="0"/>
              </a:rPr>
              <a:t>covenant</a:t>
            </a:r>
            <a:r>
              <a:rPr lang="en-US" b="0" i="1" dirty="0">
                <a:solidFill>
                  <a:srgbClr val="FFFF00"/>
                </a:solidFill>
                <a:effectLst/>
                <a:latin typeface="Abadi" panose="020B0604020104020204" pitchFamily="34" charset="0"/>
              </a:rPr>
              <a:t> I have sent forth thy </a:t>
            </a:r>
            <a:r>
              <a:rPr lang="en-US" b="0" i="1" u="none" strike="noStrike" dirty="0">
                <a:solidFill>
                  <a:srgbClr val="FFFF00"/>
                </a:solidFill>
                <a:effectLst/>
                <a:latin typeface="Abadi" panose="020B0604020104020204" pitchFamily="34" charset="0"/>
              </a:rPr>
              <a:t>prisoners</a:t>
            </a:r>
            <a:r>
              <a:rPr lang="en-US" i="1" dirty="0">
                <a:solidFill>
                  <a:srgbClr val="FFFF00"/>
                </a:solidFill>
                <a:latin typeface="Abadi" panose="020B0604020104020204" pitchFamily="34" charset="0"/>
              </a:rPr>
              <a:t> </a:t>
            </a:r>
            <a:r>
              <a:rPr lang="en-US" b="0" i="1" dirty="0">
                <a:solidFill>
                  <a:srgbClr val="FFFF00"/>
                </a:solidFill>
                <a:effectLst/>
                <a:latin typeface="Abadi" panose="020B0604020104020204" pitchFamily="34" charset="0"/>
              </a:rPr>
              <a:t>out of the </a:t>
            </a:r>
            <a:r>
              <a:rPr lang="en-US" b="0" i="1" u="none" strike="noStrike" dirty="0">
                <a:solidFill>
                  <a:srgbClr val="FFFF00"/>
                </a:solidFill>
                <a:effectLst/>
                <a:latin typeface="Abadi" panose="020B0604020104020204" pitchFamily="34" charset="0"/>
              </a:rPr>
              <a:t>pit</a:t>
            </a:r>
            <a:r>
              <a:rPr lang="en-US" b="0" i="1" dirty="0">
                <a:solidFill>
                  <a:srgbClr val="FFFF00"/>
                </a:solidFill>
                <a:effectLst/>
                <a:latin typeface="Abadi" panose="020B0604020104020204" pitchFamily="34" charset="0"/>
              </a:rPr>
              <a:t> wherein is no water. Zechariah 9:11</a:t>
            </a:r>
            <a:endParaRPr lang="en-US" i="1" dirty="0">
              <a:solidFill>
                <a:srgbClr val="FFFF00"/>
              </a:solidFill>
            </a:endParaRPr>
          </a:p>
        </p:txBody>
      </p:sp>
      <p:pic>
        <p:nvPicPr>
          <p:cNvPr id="4100" name="Picture 4" descr="https://cbcirwin.files.wordpress.com/2013/10/cister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450" y="1548626"/>
            <a:ext cx="327660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952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09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68128"/>
          </a:xfrm>
          <a:prstGeom prst="rect">
            <a:avLst/>
          </a:prstGeom>
        </p:spPr>
      </p:pic>
      <p:sp>
        <p:nvSpPr>
          <p:cNvPr id="6" name="TextBox 5"/>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 Jeremiah Sent to Governor of Judah </a:t>
            </a:r>
          </a:p>
        </p:txBody>
      </p:sp>
      <p:sp>
        <p:nvSpPr>
          <p:cNvPr id="7" name="Rectangle 6"/>
          <p:cNvSpPr/>
          <p:nvPr/>
        </p:nvSpPr>
        <p:spPr>
          <a:xfrm>
            <a:off x="95114" y="6386289"/>
            <a:ext cx="5272082" cy="400110"/>
          </a:xfrm>
          <a:prstGeom prst="rect">
            <a:avLst/>
          </a:prstGeom>
        </p:spPr>
        <p:txBody>
          <a:bodyPr wrap="square">
            <a:spAutoFit/>
          </a:bodyPr>
          <a:lstStyle/>
          <a:p>
            <a:r>
              <a:rPr lang="en-US" sz="2000" dirty="0">
                <a:solidFill>
                  <a:schemeClr val="bg1"/>
                </a:solidFill>
              </a:rPr>
              <a:t>Jeremiah 40:1-14</a:t>
            </a:r>
          </a:p>
        </p:txBody>
      </p:sp>
      <p:sp>
        <p:nvSpPr>
          <p:cNvPr id="2" name="Rectangle 1"/>
          <p:cNvSpPr/>
          <p:nvPr/>
        </p:nvSpPr>
        <p:spPr>
          <a:xfrm>
            <a:off x="434479" y="870124"/>
            <a:ext cx="5541778" cy="2031325"/>
          </a:xfrm>
          <a:prstGeom prst="rect">
            <a:avLst/>
          </a:prstGeom>
        </p:spPr>
        <p:txBody>
          <a:bodyPr wrap="square">
            <a:spAutoFit/>
          </a:bodyPr>
          <a:lstStyle/>
          <a:p>
            <a:r>
              <a:rPr lang="en-US" dirty="0">
                <a:solidFill>
                  <a:schemeClr val="bg1"/>
                </a:solidFill>
              </a:rPr>
              <a:t>Jeremiah was first taken in chains with all the other captured Jews as far as Ramah, a town about five miles north of Jerusalem. Here the Babylonian ‘captain of the guard’ loosed his bonds, ‘gave him an allowance and a present,’ and sent him back to Gedaliah, the new governor of Judah, with instructions permitting him to dwell among the people or to go wherever he chose. </a:t>
            </a:r>
          </a:p>
        </p:txBody>
      </p:sp>
      <p:sp>
        <p:nvSpPr>
          <p:cNvPr id="8" name="Rectangle 7"/>
          <p:cNvSpPr/>
          <p:nvPr/>
        </p:nvSpPr>
        <p:spPr>
          <a:xfrm>
            <a:off x="11661085" y="6417067"/>
            <a:ext cx="495649" cy="369332"/>
          </a:xfrm>
          <a:prstGeom prst="rect">
            <a:avLst/>
          </a:prstGeom>
        </p:spPr>
        <p:txBody>
          <a:bodyPr wrap="none">
            <a:spAutoFit/>
          </a:bodyPr>
          <a:lstStyle/>
          <a:p>
            <a:r>
              <a:rPr lang="en-US" b="0" i="0" dirty="0">
                <a:solidFill>
                  <a:schemeClr val="bg1"/>
                </a:solidFill>
                <a:effectLst/>
                <a:latin typeface="Calibri" panose="020F0502020204030204" pitchFamily="34" charset="0"/>
              </a:rPr>
              <a:t> (1)</a:t>
            </a:r>
            <a:endParaRPr lang="en-US" dirty="0">
              <a:solidFill>
                <a:schemeClr val="bg1"/>
              </a:solidFill>
            </a:endParaRPr>
          </a:p>
        </p:txBody>
      </p:sp>
      <p:sp>
        <p:nvSpPr>
          <p:cNvPr id="9" name="Rectangle 8"/>
          <p:cNvSpPr/>
          <p:nvPr/>
        </p:nvSpPr>
        <p:spPr>
          <a:xfrm>
            <a:off x="5302312" y="4009445"/>
            <a:ext cx="6096000" cy="2031325"/>
          </a:xfrm>
          <a:prstGeom prst="rect">
            <a:avLst/>
          </a:prstGeom>
        </p:spPr>
        <p:txBody>
          <a:bodyPr>
            <a:spAutoFit/>
          </a:bodyPr>
          <a:lstStyle/>
          <a:p>
            <a:r>
              <a:rPr lang="en-US" b="0" i="0" dirty="0">
                <a:solidFill>
                  <a:schemeClr val="bg1"/>
                </a:solidFill>
                <a:effectLst/>
                <a:latin typeface="Calibri" panose="020F0502020204030204" pitchFamily="34" charset="0"/>
              </a:rPr>
              <a:t>“Following Gedaliah’s appointment as governor of Judah, many Jews in the lands round about regained confidence and returned to their own country. </a:t>
            </a:r>
          </a:p>
          <a:p>
            <a:endParaRPr lang="en-US" dirty="0">
              <a:solidFill>
                <a:schemeClr val="bg1"/>
              </a:solidFill>
              <a:latin typeface="Calibri" panose="020F0502020204030204" pitchFamily="34" charset="0"/>
            </a:endParaRPr>
          </a:p>
          <a:p>
            <a:r>
              <a:rPr lang="en-US" b="0" i="0" dirty="0">
                <a:solidFill>
                  <a:schemeClr val="bg1"/>
                </a:solidFill>
                <a:effectLst/>
                <a:latin typeface="Calibri" panose="020F0502020204030204" pitchFamily="34" charset="0"/>
              </a:rPr>
              <a:t>But one of them, Ishmael the son of </a:t>
            </a:r>
            <a:r>
              <a:rPr lang="en-US" b="0" i="0" dirty="0" err="1">
                <a:solidFill>
                  <a:schemeClr val="bg1"/>
                </a:solidFill>
                <a:effectLst/>
                <a:latin typeface="Calibri" panose="020F0502020204030204" pitchFamily="34" charset="0"/>
              </a:rPr>
              <a:t>Nethaniah</a:t>
            </a:r>
            <a:r>
              <a:rPr lang="en-US" b="0" i="0" dirty="0">
                <a:solidFill>
                  <a:schemeClr val="bg1"/>
                </a:solidFill>
                <a:effectLst/>
                <a:latin typeface="Calibri" panose="020F0502020204030204" pitchFamily="34" charset="0"/>
              </a:rPr>
              <a:t>, seems to have been sent by </a:t>
            </a:r>
            <a:r>
              <a:rPr lang="en-US" b="0" i="0" dirty="0" err="1">
                <a:solidFill>
                  <a:schemeClr val="bg1"/>
                </a:solidFill>
                <a:effectLst/>
                <a:latin typeface="Calibri" panose="020F0502020204030204" pitchFamily="34" charset="0"/>
              </a:rPr>
              <a:t>Baalis</a:t>
            </a:r>
            <a:r>
              <a:rPr lang="en-US" b="0" i="0" dirty="0">
                <a:solidFill>
                  <a:schemeClr val="bg1"/>
                </a:solidFill>
                <a:effectLst/>
                <a:latin typeface="Calibri" panose="020F0502020204030204" pitchFamily="34" charset="0"/>
              </a:rPr>
              <a:t>, the king of Ammon, for the express purpose of slaying Gedaliah. </a:t>
            </a:r>
            <a:endParaRPr lang="en-US" dirty="0">
              <a:solidFill>
                <a:schemeClr val="bg1"/>
              </a:solidFill>
            </a:endParaRPr>
          </a:p>
        </p:txBody>
      </p:sp>
      <p:pic>
        <p:nvPicPr>
          <p:cNvPr id="11268" name="Picture 4" descr="http://www.i-heart-god.com/images/Bible_Character_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4351" t="-404" r="25790" b="915"/>
          <a:stretch/>
        </p:blipFill>
        <p:spPr bwMode="auto">
          <a:xfrm>
            <a:off x="2882848" y="3217991"/>
            <a:ext cx="1312752" cy="3150606"/>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descr="http://media.ldscdn.org/images/media-library/old-testament-seminary-curriculum-images/king-david-harston-207787-wallpaper.jpg?download=tru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8018" t="892" r="22279" b="42590"/>
          <a:stretch/>
        </p:blipFill>
        <p:spPr bwMode="auto">
          <a:xfrm>
            <a:off x="6596744" y="921105"/>
            <a:ext cx="2865678" cy="2760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363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27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childTnLst>
                                </p:cTn>
                              </p:par>
                              <p:par>
                                <p:cTn id="17" presetID="10" presetClass="entr" presetSubtype="0" fill="hold" nodeType="withEffect">
                                  <p:stCondLst>
                                    <p:cond delay="0"/>
                                  </p:stCondLst>
                                  <p:childTnLst>
                                    <p:set>
                                      <p:cBhvr>
                                        <p:cTn id="18" dur="1" fill="hold">
                                          <p:stCondLst>
                                            <p:cond delay="0"/>
                                          </p:stCondLst>
                                        </p:cTn>
                                        <p:tgtEl>
                                          <p:spTgt spid="11268"/>
                                        </p:tgtEl>
                                        <p:attrNameLst>
                                          <p:attrName>style.visibility</p:attrName>
                                        </p:attrNameLst>
                                      </p:cBhvr>
                                      <p:to>
                                        <p:strVal val="visible"/>
                                      </p:to>
                                    </p:set>
                                    <p:animEffect transition="in" filter="fade">
                                      <p:cBhvr>
                                        <p:cTn id="19"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44377"/>
          </a:xfrm>
          <a:prstGeom prst="rect">
            <a:avLst/>
          </a:prstGeom>
        </p:spPr>
      </p:pic>
      <p:sp>
        <p:nvSpPr>
          <p:cNvPr id="6" name="TextBox 5"/>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Gedaliah is Warned But Killed </a:t>
            </a:r>
          </a:p>
        </p:txBody>
      </p:sp>
      <p:sp>
        <p:nvSpPr>
          <p:cNvPr id="7" name="Rectangle 6"/>
          <p:cNvSpPr/>
          <p:nvPr/>
        </p:nvSpPr>
        <p:spPr>
          <a:xfrm>
            <a:off x="95114" y="6386289"/>
            <a:ext cx="5272082" cy="400110"/>
          </a:xfrm>
          <a:prstGeom prst="rect">
            <a:avLst/>
          </a:prstGeom>
        </p:spPr>
        <p:txBody>
          <a:bodyPr wrap="square">
            <a:spAutoFit/>
          </a:bodyPr>
          <a:lstStyle/>
          <a:p>
            <a:r>
              <a:rPr lang="en-US" sz="2000" dirty="0">
                <a:solidFill>
                  <a:schemeClr val="bg1"/>
                </a:solidFill>
              </a:rPr>
              <a:t>Jeremiah 41:1-15</a:t>
            </a:r>
          </a:p>
        </p:txBody>
      </p:sp>
      <p:sp>
        <p:nvSpPr>
          <p:cNvPr id="2" name="Rectangle 1"/>
          <p:cNvSpPr/>
          <p:nvPr/>
        </p:nvSpPr>
        <p:spPr>
          <a:xfrm>
            <a:off x="423594" y="1304182"/>
            <a:ext cx="4943602" cy="2585323"/>
          </a:xfrm>
          <a:prstGeom prst="rect">
            <a:avLst/>
          </a:prstGeom>
        </p:spPr>
        <p:txBody>
          <a:bodyPr wrap="square">
            <a:spAutoFit/>
          </a:bodyPr>
          <a:lstStyle/>
          <a:p>
            <a:r>
              <a:rPr lang="en-US" dirty="0">
                <a:solidFill>
                  <a:schemeClr val="bg1"/>
                </a:solidFill>
              </a:rPr>
              <a:t>The good governor was warned of this, but he would not believe those who had informed him of the plot. The result was that he and the Jews and Chaldeans with him at </a:t>
            </a:r>
            <a:r>
              <a:rPr lang="en-US" dirty="0" err="1">
                <a:solidFill>
                  <a:schemeClr val="bg1"/>
                </a:solidFill>
              </a:rPr>
              <a:t>Mizpah</a:t>
            </a:r>
            <a:r>
              <a:rPr lang="en-US" dirty="0">
                <a:solidFill>
                  <a:schemeClr val="bg1"/>
                </a:solidFill>
              </a:rPr>
              <a:t> were slain in cold blood by Ishmael and his fellow conspirators. </a:t>
            </a:r>
          </a:p>
          <a:p>
            <a:endParaRPr lang="en-US" dirty="0">
              <a:solidFill>
                <a:schemeClr val="bg1"/>
              </a:solidFill>
            </a:endParaRPr>
          </a:p>
          <a:p>
            <a:r>
              <a:rPr lang="en-US" dirty="0">
                <a:solidFill>
                  <a:schemeClr val="bg1"/>
                </a:solidFill>
              </a:rPr>
              <a:t>Other Jews met their death at the hands of Ishmael, but he escaped to Ammon before he could be apprehended. </a:t>
            </a:r>
          </a:p>
        </p:txBody>
      </p:sp>
      <p:sp>
        <p:nvSpPr>
          <p:cNvPr id="8" name="Rectangle 7"/>
          <p:cNvSpPr/>
          <p:nvPr/>
        </p:nvSpPr>
        <p:spPr>
          <a:xfrm>
            <a:off x="11661085" y="6417067"/>
            <a:ext cx="495649" cy="369332"/>
          </a:xfrm>
          <a:prstGeom prst="rect">
            <a:avLst/>
          </a:prstGeom>
        </p:spPr>
        <p:txBody>
          <a:bodyPr wrap="none">
            <a:spAutoFit/>
          </a:bodyPr>
          <a:lstStyle/>
          <a:p>
            <a:r>
              <a:rPr lang="en-US" b="0" i="0" dirty="0">
                <a:solidFill>
                  <a:schemeClr val="bg1"/>
                </a:solidFill>
                <a:effectLst/>
                <a:latin typeface="Calibri" panose="020F0502020204030204" pitchFamily="34" charset="0"/>
              </a:rPr>
              <a:t> (1)</a:t>
            </a:r>
            <a:endParaRPr lang="en-US" dirty="0">
              <a:solidFill>
                <a:schemeClr val="bg1"/>
              </a:solidFill>
            </a:endParaRPr>
          </a:p>
        </p:txBody>
      </p:sp>
      <p:sp>
        <p:nvSpPr>
          <p:cNvPr id="9" name="Rectangle 8"/>
          <p:cNvSpPr/>
          <p:nvPr/>
        </p:nvSpPr>
        <p:spPr>
          <a:xfrm>
            <a:off x="5227992" y="4628657"/>
            <a:ext cx="6096000" cy="923330"/>
          </a:xfrm>
          <a:prstGeom prst="rect">
            <a:avLst/>
          </a:prstGeom>
        </p:spPr>
        <p:txBody>
          <a:bodyPr>
            <a:spAutoFit/>
          </a:bodyPr>
          <a:lstStyle/>
          <a:p>
            <a:r>
              <a:rPr lang="en-US" dirty="0">
                <a:solidFill>
                  <a:schemeClr val="bg1"/>
                </a:solidFill>
              </a:rPr>
              <a:t>After this incident, Jeremiah was approached by the people of Judah, who asked him to pray to God in their behalf and ask His advice and counsel…</a:t>
            </a:r>
          </a:p>
        </p:txBody>
      </p:sp>
      <p:sp>
        <p:nvSpPr>
          <p:cNvPr id="10" name="Rectangle 9"/>
          <p:cNvSpPr/>
          <p:nvPr/>
        </p:nvSpPr>
        <p:spPr>
          <a:xfrm>
            <a:off x="2797521" y="5671048"/>
            <a:ext cx="8673219" cy="646331"/>
          </a:xfrm>
          <a:prstGeom prst="rect">
            <a:avLst/>
          </a:prstGeom>
        </p:spPr>
        <p:txBody>
          <a:bodyPr wrap="square">
            <a:spAutoFit/>
          </a:bodyPr>
          <a:lstStyle/>
          <a:p>
            <a:r>
              <a:rPr lang="en-US" sz="3600" dirty="0">
                <a:solidFill>
                  <a:srgbClr val="FFFF00"/>
                </a:solidFill>
              </a:rPr>
              <a:t>Which you will learn in the next lesson…</a:t>
            </a:r>
          </a:p>
        </p:txBody>
      </p:sp>
      <p:pic>
        <p:nvPicPr>
          <p:cNvPr id="10242" name="Picture 2" descr="http://www.womeninthebible.net/james-tissot-saul-falls-upon-his-sword.jpg"/>
          <p:cNvPicPr>
            <a:picLocks noChangeAspect="1" noChangeArrowheads="1"/>
          </p:cNvPicPr>
          <p:nvPr/>
        </p:nvPicPr>
        <p:blipFill rotWithShape="1">
          <a:blip r:embed="rId3">
            <a:extLst>
              <a:ext uri="{28A0092B-C50C-407E-A947-70E740481C1C}">
                <a14:useLocalDpi xmlns:a14="http://schemas.microsoft.com/office/drawing/2010/main" val="0"/>
              </a:ext>
            </a:extLst>
          </a:blip>
          <a:srcRect l="57924" b="3251"/>
          <a:stretch/>
        </p:blipFill>
        <p:spPr bwMode="auto">
          <a:xfrm>
            <a:off x="6753130" y="869475"/>
            <a:ext cx="2316475" cy="3667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830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0242"/>
                                        </p:tgtEl>
                                        <p:attrNameLst>
                                          <p:attrName>style.visibility</p:attrName>
                                        </p:attrNameLst>
                                      </p:cBhvr>
                                      <p:to>
                                        <p:strVal val="visible"/>
                                      </p:to>
                                    </p:set>
                                    <p:animEffect transition="in" filter="fade">
                                      <p:cBhvr>
                                        <p:cTn id="9" dur="500"/>
                                        <p:tgtEl>
                                          <p:spTgt spid="1024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1250" fill="hold"/>
                                        <p:tgtEl>
                                          <p:spTgt spid="10"/>
                                        </p:tgtEl>
                                        <p:attrNameLst>
                                          <p:attrName>ppt_w</p:attrName>
                                        </p:attrNameLst>
                                      </p:cBhvr>
                                      <p:tavLst>
                                        <p:tav tm="0">
                                          <p:val>
                                            <p:fltVal val="0"/>
                                          </p:val>
                                        </p:tav>
                                        <p:tav tm="100000">
                                          <p:val>
                                            <p:strVal val="#ppt_w"/>
                                          </p:val>
                                        </p:tav>
                                      </p:tavLst>
                                    </p:anim>
                                    <p:anim calcmode="lin" valueType="num">
                                      <p:cBhvr>
                                        <p:cTn id="19" dur="1250" fill="hold"/>
                                        <p:tgtEl>
                                          <p:spTgt spid="10"/>
                                        </p:tgtEl>
                                        <p:attrNameLst>
                                          <p:attrName>ppt_h</p:attrName>
                                        </p:attrNameLst>
                                      </p:cBhvr>
                                      <p:tavLst>
                                        <p:tav tm="0">
                                          <p:val>
                                            <p:fltVal val="0"/>
                                          </p:val>
                                        </p:tav>
                                        <p:tav tm="100000">
                                          <p:val>
                                            <p:strVal val="#ppt_h"/>
                                          </p:val>
                                        </p:tav>
                                      </p:tavLst>
                                    </p:anim>
                                    <p:animEffect transition="in" filter="fade">
                                      <p:cBhvr>
                                        <p:cTn id="20"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44377"/>
          </a:xfrm>
          <a:prstGeom prst="rect">
            <a:avLst/>
          </a:prstGeom>
        </p:spPr>
      </p:pic>
      <p:sp>
        <p:nvSpPr>
          <p:cNvPr id="7" name="TextBox 6"/>
          <p:cNvSpPr txBox="1"/>
          <p:nvPr/>
        </p:nvSpPr>
        <p:spPr>
          <a:xfrm>
            <a:off x="76199" y="108857"/>
            <a:ext cx="12028283" cy="4862870"/>
          </a:xfrm>
          <a:prstGeom prst="rect">
            <a:avLst/>
          </a:prstGeom>
          <a:noFill/>
        </p:spPr>
        <p:txBody>
          <a:bodyPr wrap="square" rtlCol="0">
            <a:spAutoFit/>
          </a:bodyPr>
          <a:lstStyle/>
          <a:p>
            <a:r>
              <a:rPr lang="en-US" dirty="0">
                <a:solidFill>
                  <a:schemeClr val="bg1"/>
                </a:solidFill>
              </a:rPr>
              <a:t>Sources:</a:t>
            </a:r>
          </a:p>
          <a:p>
            <a:endParaRPr lang="en-US" dirty="0">
              <a:solidFill>
                <a:schemeClr val="bg1"/>
              </a:solidFill>
            </a:endParaRPr>
          </a:p>
          <a:p>
            <a:r>
              <a:rPr lang="en-US" dirty="0">
                <a:solidFill>
                  <a:schemeClr val="bg1"/>
                </a:solidFill>
              </a:rPr>
              <a:t>Video:</a:t>
            </a:r>
          </a:p>
          <a:p>
            <a:r>
              <a:rPr lang="en-US" b="1" dirty="0">
                <a:solidFill>
                  <a:schemeClr val="bg1"/>
                </a:solidFill>
              </a:rPr>
              <a:t>Which Way Do You Face?</a:t>
            </a:r>
            <a:r>
              <a:rPr lang="en-US" dirty="0">
                <a:solidFill>
                  <a:schemeClr val="bg1"/>
                </a:solidFill>
              </a:rPr>
              <a:t> (1:30)</a:t>
            </a:r>
          </a:p>
          <a:p>
            <a:pPr marL="342900" indent="-342900">
              <a:buAutoNum type="arabicPeriod"/>
            </a:pPr>
            <a:endParaRPr lang="en-US" dirty="0">
              <a:solidFill>
                <a:schemeClr val="bg1"/>
              </a:solidFill>
            </a:endParaRPr>
          </a:p>
          <a:p>
            <a:pPr marL="342900" indent="-342900" fontAlgn="base">
              <a:buAutoNum type="arabicPeriod"/>
            </a:pPr>
            <a:r>
              <a:rPr lang="en-US" dirty="0">
                <a:solidFill>
                  <a:schemeClr val="bg1"/>
                </a:solidFill>
              </a:rPr>
              <a:t>Old Testament Institute Manual  </a:t>
            </a:r>
            <a:r>
              <a:rPr lang="en-US" i="1" dirty="0">
                <a:solidFill>
                  <a:schemeClr val="bg1"/>
                </a:solidFill>
              </a:rPr>
              <a:t>The Babylonian Captivity Chapter 24</a:t>
            </a:r>
          </a:p>
          <a:p>
            <a:pPr marL="342900" indent="-342900" fontAlgn="base">
              <a:buFontTx/>
              <a:buAutoNum type="arabicPeriod"/>
            </a:pPr>
            <a:r>
              <a:rPr lang="en-US" b="0" i="0" dirty="0">
                <a:solidFill>
                  <a:schemeClr val="bg1"/>
                </a:solidFill>
                <a:effectLst/>
                <a:latin typeface="Calibri" panose="020F0502020204030204" pitchFamily="34" charset="0"/>
              </a:rPr>
              <a:t>Sidney B. Sperry, </a:t>
            </a:r>
            <a:r>
              <a:rPr lang="en-US" b="0" i="1" dirty="0">
                <a:solidFill>
                  <a:schemeClr val="bg1"/>
                </a:solidFill>
                <a:effectLst/>
                <a:latin typeface="Calibri" panose="020F0502020204030204" pitchFamily="34" charset="0"/>
              </a:rPr>
              <a:t>The Voice of Israel’s Prophets,</a:t>
            </a:r>
            <a:r>
              <a:rPr lang="en-US" b="0" i="0" dirty="0">
                <a:solidFill>
                  <a:schemeClr val="bg1"/>
                </a:solidFill>
                <a:effectLst/>
                <a:latin typeface="Calibri" panose="020F0502020204030204" pitchFamily="34" charset="0"/>
              </a:rPr>
              <a:t> pp. 182–83.</a:t>
            </a:r>
            <a:endParaRPr lang="en-US" dirty="0">
              <a:solidFill>
                <a:schemeClr val="bg1"/>
              </a:solidFill>
            </a:endParaRPr>
          </a:p>
          <a:p>
            <a:pPr marL="342900" indent="-342900" fontAlgn="base">
              <a:buAutoNum type="arabicPeriod"/>
            </a:pPr>
            <a:r>
              <a:rPr lang="en-US" dirty="0">
                <a:solidFill>
                  <a:schemeClr val="bg1"/>
                </a:solidFill>
              </a:rPr>
              <a:t> Keil and Delitzsch, </a:t>
            </a:r>
            <a:r>
              <a:rPr lang="en-US" i="1" dirty="0">
                <a:solidFill>
                  <a:schemeClr val="bg1"/>
                </a:solidFill>
              </a:rPr>
              <a:t>Commentary,</a:t>
            </a:r>
            <a:r>
              <a:rPr lang="en-US" dirty="0">
                <a:solidFill>
                  <a:schemeClr val="bg1"/>
                </a:solidFill>
              </a:rPr>
              <a:t> 8:2:93 found in (source 1)</a:t>
            </a:r>
          </a:p>
          <a:p>
            <a:pPr marL="342900" indent="-342900" fontAlgn="base">
              <a:buAutoNum type="arabicPeriod"/>
            </a:pPr>
            <a:r>
              <a:rPr lang="en-US" dirty="0">
                <a:solidFill>
                  <a:schemeClr val="bg1"/>
                </a:solidFill>
              </a:rPr>
              <a:t>Bible History.com</a:t>
            </a:r>
          </a:p>
          <a:p>
            <a:r>
              <a:rPr lang="en-US" dirty="0">
                <a:solidFill>
                  <a:schemeClr val="bg1"/>
                </a:solidFill>
              </a:rPr>
              <a:t>Presentation by ©http://fashionsbylynda.com/blog/</a:t>
            </a:r>
          </a:p>
          <a:p>
            <a:pPr fontAlgn="base"/>
            <a:r>
              <a:rPr lang="en-US" dirty="0">
                <a:solidFill>
                  <a:schemeClr val="bg1"/>
                </a:solidFill>
              </a:rPr>
              <a:t>5. BibleHub.com</a:t>
            </a:r>
          </a:p>
          <a:p>
            <a:pPr fontAlgn="base"/>
            <a:r>
              <a:rPr lang="en-US" dirty="0">
                <a:solidFill>
                  <a:schemeClr val="bg1"/>
                </a:solidFill>
              </a:rPr>
              <a:t>6. . Elder D. Todd Christofferson (“The Blessing of Scripture,” </a:t>
            </a:r>
            <a:r>
              <a:rPr lang="en-US" i="1" dirty="0">
                <a:solidFill>
                  <a:schemeClr val="bg1"/>
                </a:solidFill>
              </a:rPr>
              <a:t>Ensign</a:t>
            </a:r>
            <a:r>
              <a:rPr lang="en-US" dirty="0">
                <a:solidFill>
                  <a:schemeClr val="bg1"/>
                </a:solidFill>
              </a:rPr>
              <a:t> or </a:t>
            </a:r>
            <a:r>
              <a:rPr lang="en-US" i="1" dirty="0">
                <a:solidFill>
                  <a:schemeClr val="bg1"/>
                </a:solidFill>
              </a:rPr>
              <a:t>Liahona</a:t>
            </a:r>
            <a:r>
              <a:rPr lang="en-US" dirty="0">
                <a:solidFill>
                  <a:schemeClr val="bg1"/>
                </a:solidFill>
              </a:rPr>
              <a:t>, May 2010, 33)</a:t>
            </a:r>
          </a:p>
          <a:p>
            <a:pPr fontAlgn="base"/>
            <a:r>
              <a:rPr lang="en-US" dirty="0">
                <a:solidFill>
                  <a:schemeClr val="bg1"/>
                </a:solidFill>
              </a:rPr>
              <a:t>7. Who’s Who in the Old Testament by Ed J. Pinegar and Richard J. Allen pg. 25, 87</a:t>
            </a:r>
          </a:p>
          <a:p>
            <a:pPr fontAlgn="base"/>
            <a:r>
              <a:rPr lang="en-US" dirty="0">
                <a:solidFill>
                  <a:schemeClr val="bg1"/>
                </a:solidFill>
              </a:rPr>
              <a:t>8. President Russell M. Nelson (“The Book of Mormon: What Would Your Life Be Like without It?,” </a:t>
            </a:r>
            <a:r>
              <a:rPr lang="en-US" i="1" dirty="0">
                <a:solidFill>
                  <a:schemeClr val="bg1"/>
                </a:solidFill>
              </a:rPr>
              <a:t>Ensign</a:t>
            </a:r>
            <a:r>
              <a:rPr lang="en-US" dirty="0">
                <a:solidFill>
                  <a:schemeClr val="bg1"/>
                </a:solidFill>
              </a:rPr>
              <a:t> or </a:t>
            </a:r>
            <a:r>
              <a:rPr lang="en-US" i="1" dirty="0">
                <a:solidFill>
                  <a:schemeClr val="bg1"/>
                </a:solidFill>
              </a:rPr>
              <a:t>Liahona</a:t>
            </a:r>
            <a:r>
              <a:rPr lang="en-US" dirty="0">
                <a:solidFill>
                  <a:schemeClr val="bg1"/>
                </a:solidFill>
              </a:rPr>
              <a:t>, Nov. 2017, 62–63)</a:t>
            </a:r>
          </a:p>
          <a:p>
            <a:pPr marL="342900" indent="-342900">
              <a:buFontTx/>
              <a:buAutoNum type="arabicPeriod" startAt="4"/>
            </a:pPr>
            <a:endParaRPr lang="en-US" dirty="0">
              <a:solidFill>
                <a:schemeClr val="bg1"/>
              </a:solidFill>
            </a:endParaRPr>
          </a:p>
          <a:p>
            <a:pPr marL="342900" indent="-342900">
              <a:buAutoNum type="arabicPeriod" startAt="4"/>
            </a:pPr>
            <a:endParaRPr lang="en-US" dirty="0">
              <a:solidFill>
                <a:schemeClr val="bg1"/>
              </a:solidFill>
            </a:endParaRPr>
          </a:p>
        </p:txBody>
      </p:sp>
      <p:grpSp>
        <p:nvGrpSpPr>
          <p:cNvPr id="53" name="Group 52"/>
          <p:cNvGrpSpPr/>
          <p:nvPr/>
        </p:nvGrpSpPr>
        <p:grpSpPr>
          <a:xfrm>
            <a:off x="3414214" y="451971"/>
            <a:ext cx="711329" cy="871363"/>
            <a:chOff x="7543800" y="3810000"/>
            <a:chExt cx="1143000" cy="1447800"/>
          </a:xfrm>
        </p:grpSpPr>
        <p:sp>
          <p:nvSpPr>
            <p:cNvPr id="54" name="Trapezoid 53"/>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ed Rectangle 54"/>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ounded Rectangle 56"/>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p:cNvGrpSpPr/>
            <p:nvPr/>
          </p:nvGrpSpPr>
          <p:grpSpPr>
            <a:xfrm>
              <a:off x="7924800" y="3810000"/>
              <a:ext cx="645353" cy="610017"/>
              <a:chOff x="7924800" y="5867400"/>
              <a:chExt cx="645353" cy="610017"/>
            </a:xfrm>
          </p:grpSpPr>
          <p:grpSp>
            <p:nvGrpSpPr>
              <p:cNvPr id="66" name="Group 13"/>
              <p:cNvGrpSpPr/>
              <p:nvPr/>
            </p:nvGrpSpPr>
            <p:grpSpPr>
              <a:xfrm>
                <a:off x="7924800" y="5867400"/>
                <a:ext cx="645353" cy="610017"/>
                <a:chOff x="3037563" y="3121795"/>
                <a:chExt cx="1250371" cy="1224010"/>
              </a:xfrm>
            </p:grpSpPr>
            <p:sp>
              <p:nvSpPr>
                <p:cNvPr id="68" name="Oval 67"/>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7" name="Oval 66"/>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58"/>
            <p:cNvGrpSpPr/>
            <p:nvPr/>
          </p:nvGrpSpPr>
          <p:grpSpPr>
            <a:xfrm>
              <a:off x="7543800" y="4038600"/>
              <a:ext cx="403070" cy="381000"/>
              <a:chOff x="7924800" y="5867400"/>
              <a:chExt cx="645353" cy="610017"/>
            </a:xfrm>
          </p:grpSpPr>
          <p:grpSp>
            <p:nvGrpSpPr>
              <p:cNvPr id="60" name="Group 13"/>
              <p:cNvGrpSpPr/>
              <p:nvPr/>
            </p:nvGrpSpPr>
            <p:grpSpPr>
              <a:xfrm>
                <a:off x="7924800" y="5867400"/>
                <a:ext cx="645353" cy="610017"/>
                <a:chOff x="3037563" y="3121795"/>
                <a:chExt cx="1250371" cy="1224010"/>
              </a:xfrm>
            </p:grpSpPr>
            <p:sp>
              <p:nvSpPr>
                <p:cNvPr id="62" name="Oval 61"/>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 name="Oval 60"/>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4119323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6645244" cy="1569660"/>
          </a:xfrm>
          <a:prstGeom prst="rect">
            <a:avLst/>
          </a:prstGeom>
          <a:ln>
            <a:solidFill>
              <a:schemeClr val="tx1"/>
            </a:solidFill>
          </a:ln>
        </p:spPr>
        <p:txBody>
          <a:bodyPr wrap="square">
            <a:spAutoFit/>
          </a:bodyPr>
          <a:lstStyle/>
          <a:p>
            <a:pPr fontAlgn="base"/>
            <a:r>
              <a:rPr lang="en-US" sz="1200" b="1" dirty="0"/>
              <a:t>Other Events Preceding Jeremiah Under the new Governor  Jeremiah 40</a:t>
            </a:r>
          </a:p>
          <a:p>
            <a:pPr fontAlgn="base"/>
            <a:r>
              <a:rPr lang="en-US" sz="1200" dirty="0"/>
              <a:t>“Following Gedaliah’s appointment as governor of Judah, many Jews in the lands round about regained confidence and returned to their own country. But one of them, Ishmael the son of </a:t>
            </a:r>
            <a:r>
              <a:rPr lang="en-US" sz="1200" dirty="0" err="1"/>
              <a:t>Nethaniah</a:t>
            </a:r>
            <a:r>
              <a:rPr lang="en-US" sz="1200" dirty="0"/>
              <a:t>, seems to have been sent by </a:t>
            </a:r>
            <a:r>
              <a:rPr lang="en-US" sz="1200" dirty="0" err="1"/>
              <a:t>Baalis</a:t>
            </a:r>
            <a:r>
              <a:rPr lang="en-US" sz="1200" dirty="0"/>
              <a:t>, the king of Ammon, for the express purpose of slaying Gedaliah. (40:14) The good governor was warned of this, but he would not believe those who had informed him of the plot. The result was that he and the Jews and Chaldeans with him at </a:t>
            </a:r>
            <a:r>
              <a:rPr lang="en-US" sz="1200" dirty="0" err="1"/>
              <a:t>Mizpah</a:t>
            </a:r>
            <a:r>
              <a:rPr lang="en-US" sz="1200" dirty="0"/>
              <a:t> were slain in cold blood by Ishmael and his fellow conspirators. (41:1–3) Other Jews met their death at the hands of Ishmael, but he escaped to Ammon before he could be apprehended. (41:4–15) OT Institute Manual Chapter 24</a:t>
            </a:r>
          </a:p>
        </p:txBody>
      </p:sp>
      <p:sp>
        <p:nvSpPr>
          <p:cNvPr id="5" name="Rectangle 4"/>
          <p:cNvSpPr/>
          <p:nvPr/>
        </p:nvSpPr>
        <p:spPr>
          <a:xfrm>
            <a:off x="0" y="1569660"/>
            <a:ext cx="6645244" cy="5078313"/>
          </a:xfrm>
          <a:prstGeom prst="rect">
            <a:avLst/>
          </a:prstGeom>
          <a:ln>
            <a:solidFill>
              <a:schemeClr val="tx1"/>
            </a:solidFill>
          </a:ln>
        </p:spPr>
        <p:txBody>
          <a:bodyPr wrap="square">
            <a:spAutoFit/>
          </a:bodyPr>
          <a:lstStyle/>
          <a:p>
            <a:r>
              <a:rPr lang="en-US" sz="1200" b="1" dirty="0"/>
              <a:t>The </a:t>
            </a:r>
            <a:r>
              <a:rPr lang="en-US" sz="1200" b="1" dirty="0" err="1"/>
              <a:t>Rachabites</a:t>
            </a:r>
            <a:r>
              <a:rPr lang="en-US" sz="1200" b="1" dirty="0"/>
              <a:t>:</a:t>
            </a:r>
          </a:p>
          <a:p>
            <a:r>
              <a:rPr lang="en-US" sz="1200" dirty="0"/>
              <a:t>are a biblical clan, the descendants of </a:t>
            </a:r>
            <a:r>
              <a:rPr lang="en-US" sz="1200" dirty="0" err="1"/>
              <a:t>Rechab</a:t>
            </a:r>
            <a:r>
              <a:rPr lang="en-US" sz="1200" dirty="0"/>
              <a:t> through </a:t>
            </a:r>
            <a:r>
              <a:rPr lang="en-US" sz="1200" dirty="0" err="1"/>
              <a:t>Jehonadab</a:t>
            </a:r>
            <a:r>
              <a:rPr lang="en-US" sz="1200" dirty="0"/>
              <a:t>. They belonged to the </a:t>
            </a:r>
            <a:r>
              <a:rPr lang="en-US" sz="1200" dirty="0" err="1"/>
              <a:t>Kenites</a:t>
            </a:r>
            <a:r>
              <a:rPr lang="en-US" sz="1200" dirty="0"/>
              <a:t>, who accompanied the Israelites into the Holy Land and dwelt among them. The main body of the </a:t>
            </a:r>
            <a:r>
              <a:rPr lang="en-US" sz="1200" dirty="0" err="1"/>
              <a:t>Kenites</a:t>
            </a:r>
            <a:r>
              <a:rPr lang="en-US" sz="1200" dirty="0"/>
              <a:t> dwelt in cities and adopted settled habits of life but </a:t>
            </a:r>
            <a:r>
              <a:rPr lang="en-US" sz="1200" dirty="0" err="1"/>
              <a:t>Jehonadab</a:t>
            </a:r>
            <a:r>
              <a:rPr lang="en-US" sz="1200" dirty="0"/>
              <a:t> forbade his descendants to drink wine or to live in cities. They were commanded to always lead a nomadic life.</a:t>
            </a:r>
          </a:p>
          <a:p>
            <a:r>
              <a:rPr lang="en-US" sz="1200" dirty="0"/>
              <a:t>The </a:t>
            </a:r>
            <a:r>
              <a:rPr lang="en-US" sz="1200" dirty="0" err="1"/>
              <a:t>Rechabites</a:t>
            </a:r>
            <a:r>
              <a:rPr lang="en-US" sz="1200" dirty="0"/>
              <a:t> adhered to the law laid down by </a:t>
            </a:r>
            <a:r>
              <a:rPr lang="en-US" sz="1200" dirty="0" err="1"/>
              <a:t>Jonadab</a:t>
            </a:r>
            <a:r>
              <a:rPr lang="en-US" sz="1200" dirty="0"/>
              <a:t>, and were noted for their fidelity to the old-established custom of their family in the days of Jeremiah (Jeremiah 35); and this feature of their character is referred to by God for the purpose of giving point to his message to the King of Judah. Wikipedia</a:t>
            </a:r>
          </a:p>
          <a:p>
            <a:endParaRPr lang="en-US" sz="1200" dirty="0"/>
          </a:p>
          <a:p>
            <a:r>
              <a:rPr lang="en-US" sz="1200" dirty="0"/>
              <a:t>Members of a family descended from </a:t>
            </a:r>
            <a:r>
              <a:rPr lang="en-US" sz="1200" dirty="0" err="1"/>
              <a:t>Hammath</a:t>
            </a:r>
            <a:r>
              <a:rPr lang="en-US" sz="1200" dirty="0"/>
              <a:t>, the progenitor of the house of </a:t>
            </a:r>
            <a:r>
              <a:rPr lang="en-US" sz="1200" dirty="0" err="1"/>
              <a:t>Rechab</a:t>
            </a:r>
            <a:r>
              <a:rPr lang="en-US" sz="1200" dirty="0"/>
              <a:t>; otherwise known as the </a:t>
            </a:r>
            <a:r>
              <a:rPr lang="en-US" sz="1200" dirty="0" err="1"/>
              <a:t>Kenites</a:t>
            </a:r>
            <a:r>
              <a:rPr lang="en-US" sz="1200" dirty="0"/>
              <a:t> (I Chron. ii. 55), who were the descendants of </a:t>
            </a:r>
            <a:r>
              <a:rPr lang="en-US" sz="1200" dirty="0" err="1"/>
              <a:t>Hobab</a:t>
            </a:r>
            <a:r>
              <a:rPr lang="en-US" sz="1200" dirty="0"/>
              <a:t> (Jethro), the father-in-law of Moses (Judges iv. 11). In Jeremiah (xxxv.) it is recorded that the prophet took some </a:t>
            </a:r>
            <a:r>
              <a:rPr lang="en-US" sz="1200" dirty="0" err="1"/>
              <a:t>Rechabites</a:t>
            </a:r>
            <a:r>
              <a:rPr lang="en-US" sz="1200" dirty="0"/>
              <a:t> into the Temple and offered them wine to drink, and that they declined on the ground that </a:t>
            </a:r>
            <a:r>
              <a:rPr lang="en-US" sz="1200" dirty="0" err="1"/>
              <a:t>Jehonadab</a:t>
            </a:r>
            <a:r>
              <a:rPr lang="en-US" sz="1200" dirty="0"/>
              <a:t>, son of </a:t>
            </a:r>
            <a:r>
              <a:rPr lang="en-US" sz="1200" dirty="0" err="1"/>
              <a:t>Rechab</a:t>
            </a:r>
            <a:r>
              <a:rPr lang="en-US" sz="1200" dirty="0"/>
              <a:t>, their ancestor, had commanded them not to drink wine or other strong drink, or to live in houses, or to sow seed, or to plant vineyards, and had enjoined them to dwell in tents all their days. Jeremiah used this fidelity of the </a:t>
            </a:r>
            <a:r>
              <a:rPr lang="en-US" sz="1200" dirty="0" err="1"/>
              <a:t>Rechabites</a:t>
            </a:r>
            <a:r>
              <a:rPr lang="en-US" sz="1200" dirty="0"/>
              <a:t> to their principles as an object-lesson in his exhortations to his contemporaries. </a:t>
            </a:r>
          </a:p>
          <a:p>
            <a:r>
              <a:rPr lang="en-US" sz="1200" dirty="0"/>
              <a:t>Jewish Encyclopedia</a:t>
            </a:r>
          </a:p>
          <a:p>
            <a:endParaRPr lang="en-US" sz="1200" dirty="0"/>
          </a:p>
          <a:p>
            <a:pPr fontAlgn="base"/>
            <a:r>
              <a:rPr lang="en-US" sz="1200" dirty="0"/>
              <a:t>“ For example, the recurring “flight of the righteous into the wilderness” was a noteworthy practice. Lehi’s flight from Jerusalem, and Alma’s departure to the Waters of Mormon, are consistent with a repeated pattern of bands of people going out into the wilderness to live in righteousness. The same pattern is seen in the histories of the Jewish desert sectaries, the </a:t>
            </a:r>
            <a:r>
              <a:rPr lang="en-US" sz="1200" b="1" u="sng" dirty="0" err="1"/>
              <a:t>Rechabites</a:t>
            </a:r>
            <a:r>
              <a:rPr lang="en-US" sz="1200" dirty="0"/>
              <a:t>, and the Dead Sea community at Qumran. ” April 1985 Ensign Hugh Nibley and the Book of Mormon </a:t>
            </a:r>
            <a:r>
              <a:rPr lang="en-US" sz="1200" dirty="0">
                <a:effectLst/>
              </a:rPr>
              <a:t>By </a:t>
            </a:r>
            <a:r>
              <a:rPr lang="en-US" sz="1200" dirty="0"/>
              <a:t>John W. Welch</a:t>
            </a:r>
          </a:p>
          <a:p>
            <a:pPr fontAlgn="base"/>
            <a:r>
              <a:rPr lang="en-US" sz="1200" dirty="0"/>
              <a:t>For more information see: </a:t>
            </a:r>
          </a:p>
          <a:p>
            <a:pPr fontAlgn="base"/>
            <a:r>
              <a:rPr lang="en-US" sz="1200" dirty="0"/>
              <a:t>http://inthecavityofarock.blogspot.com/2013/08/correlations-between-book-of-mormon-and.html</a:t>
            </a:r>
          </a:p>
        </p:txBody>
      </p:sp>
      <p:sp>
        <p:nvSpPr>
          <p:cNvPr id="6" name="Rectangle 5"/>
          <p:cNvSpPr/>
          <p:nvPr/>
        </p:nvSpPr>
        <p:spPr>
          <a:xfrm>
            <a:off x="6645244" y="0"/>
            <a:ext cx="5546756" cy="6555641"/>
          </a:xfrm>
          <a:prstGeom prst="rect">
            <a:avLst/>
          </a:prstGeom>
          <a:ln>
            <a:solidFill>
              <a:schemeClr val="tx1"/>
            </a:solidFill>
          </a:ln>
        </p:spPr>
        <p:txBody>
          <a:bodyPr wrap="square">
            <a:spAutoFit/>
          </a:bodyPr>
          <a:lstStyle/>
          <a:p>
            <a:r>
              <a:rPr lang="en-US" sz="1200" b="1" dirty="0"/>
              <a:t>More Information about Jeremiah and the Siege: Jeremiah 37-39:</a:t>
            </a:r>
          </a:p>
          <a:p>
            <a:r>
              <a:rPr lang="en-US" sz="1200" dirty="0"/>
              <a:t>It was in this setting that the events of these chapters took place. Jerusalem was under siege, and Jeremiah’s counsel to surrender was not welcome. He was viewed as a traitor and a subversive. At this point an army of the pharaoh moved north to meet Nebuchadnezzar’s forces (see Jeremiah 37:5). Nebuchadnezzar temporarily pulled away from Jerusalem to meet the threat from the south. The hopes of the Jews soared, but again Jeremiah dashed them to pieces. He prophesied that the Egyptian army would return to Egypt (see v. 7) and that the siege would be </a:t>
            </a:r>
            <a:r>
              <a:rPr lang="en-US" sz="1200" dirty="0" err="1"/>
              <a:t>reimposed</a:t>
            </a:r>
            <a:r>
              <a:rPr lang="en-US" sz="1200" dirty="0"/>
              <a:t>. So helpless would Judah be, according to Jeremiah, that even if the entire Chaldean army were wounded in the battle with Egypt, they would still succeed in destroying Jerusalem (see vv. 8–10).</a:t>
            </a:r>
          </a:p>
          <a:p>
            <a:pPr fontAlgn="base"/>
            <a:r>
              <a:rPr lang="en-US" sz="1200" dirty="0"/>
              <a:t>During the time that the siege was lifted, Jeremiah decided to return to the land of Benjamin, probably to visit his hometown. His enemies seized this opportunity to make their move. Accusing him of fleeing to join the Chaldeans, the Jewish leaders had Jeremiah arrested, beaten, and thrown into prison (see vv. 11–15).</a:t>
            </a:r>
          </a:p>
          <a:p>
            <a:pPr fontAlgn="base"/>
            <a:r>
              <a:rPr lang="en-US" sz="1200" dirty="0"/>
              <a:t>The weak, vacillating character of King Zedekiah manifested itself. He called Jeremiah to him secretly, asking if there was any word from the Lord concerning Jerusalem’s fate (see vv. 16–17). Yet when the other leaders demanded Jeremiah’s death for preaching surrender (see Jeremiah 38:1–4), Zedekiah responded weakly, “Behold, he is in your hand: for the king is not he that can do any thing against you” (v. 5). But when Jeremiah’s friends pleaded for his life, Zedekiah relented and had him secretly delivered out of the prison (see vv. 7–13).</a:t>
            </a:r>
          </a:p>
          <a:p>
            <a:pPr fontAlgn="base"/>
            <a:r>
              <a:rPr lang="en-US" sz="1200" dirty="0"/>
              <a:t>Jeremiah’s sarcastic question to Zedekiah is recorded in Jeremiah 37:19. The false prophets had promised that the Babylonians would not come against Jerusalem and the captives already taken would be returned. At that time Jeremiah cited the words of Moses for determining the true from the false prophets. Now, with the Babylonians surrounding the city, Jeremiah asked where all those other prophets were. Jeremiah’s word had been proven true, and he was in prison. Their word had been proven false, and where were they?</a:t>
            </a:r>
          </a:p>
          <a:p>
            <a:pPr fontAlgn="base"/>
            <a:r>
              <a:rPr lang="en-US" sz="1200" dirty="0"/>
              <a:t>Chapter 39 of Jeremiah details the fall of Jerusalem and the tragic end of Zedekiah and his family. Because Jeremiah had foretold Babylon’s eventual success, he was released by the Chaldeans and allowed to remain in Jerusalem as a free person (see vv. 11–14).</a:t>
            </a:r>
          </a:p>
          <a:p>
            <a:pPr fontAlgn="base"/>
            <a:r>
              <a:rPr lang="en-US" sz="1200" dirty="0"/>
              <a:t>OT Institute manual chapter 24</a:t>
            </a:r>
          </a:p>
          <a:p>
            <a:pPr fontAlgn="base"/>
            <a:endParaRPr lang="en-US" sz="1200" dirty="0"/>
          </a:p>
          <a:p>
            <a:endParaRPr lang="en-US" sz="1200" dirty="0"/>
          </a:p>
        </p:txBody>
      </p:sp>
    </p:spTree>
    <p:extLst>
      <p:ext uri="{BB962C8B-B14F-4D97-AF65-F5344CB8AC3E}">
        <p14:creationId xmlns:p14="http://schemas.microsoft.com/office/powerpoint/2010/main" val="1179157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Previously…</a:t>
            </a:r>
          </a:p>
        </p:txBody>
      </p:sp>
      <p:sp>
        <p:nvSpPr>
          <p:cNvPr id="7" name="TextBox 6"/>
          <p:cNvSpPr txBox="1"/>
          <p:nvPr/>
        </p:nvSpPr>
        <p:spPr>
          <a:xfrm>
            <a:off x="94307" y="6485977"/>
            <a:ext cx="2286000" cy="369332"/>
          </a:xfrm>
          <a:prstGeom prst="rect">
            <a:avLst/>
          </a:prstGeom>
          <a:noFill/>
        </p:spPr>
        <p:txBody>
          <a:bodyPr wrap="square" rtlCol="0">
            <a:spAutoFit/>
          </a:bodyPr>
          <a:lstStyle/>
          <a:p>
            <a:r>
              <a:rPr lang="en-US" dirty="0">
                <a:solidFill>
                  <a:schemeClr val="bg1"/>
                </a:solidFill>
              </a:rPr>
              <a:t>Jeremiah 30:3</a:t>
            </a:r>
          </a:p>
        </p:txBody>
      </p:sp>
      <p:sp>
        <p:nvSpPr>
          <p:cNvPr id="12" name="Rectangle 11"/>
          <p:cNvSpPr/>
          <p:nvPr/>
        </p:nvSpPr>
        <p:spPr>
          <a:xfrm>
            <a:off x="307975" y="1573647"/>
            <a:ext cx="5712089" cy="3785652"/>
          </a:xfrm>
          <a:prstGeom prst="rect">
            <a:avLst/>
          </a:prstGeom>
        </p:spPr>
        <p:txBody>
          <a:bodyPr wrap="square">
            <a:spAutoFit/>
          </a:bodyPr>
          <a:lstStyle/>
          <a:p>
            <a:r>
              <a:rPr lang="en-US" sz="2400" dirty="0">
                <a:solidFill>
                  <a:schemeClr val="bg1"/>
                </a:solidFill>
              </a:rPr>
              <a:t>Jeremiah was first taken in chains with all the other captured Jews as far as Ramah, a town about five miles north of Jerusalem. </a:t>
            </a:r>
          </a:p>
          <a:p>
            <a:endParaRPr lang="en-US" sz="2400" dirty="0">
              <a:solidFill>
                <a:schemeClr val="bg1"/>
              </a:solidFill>
            </a:endParaRPr>
          </a:p>
          <a:p>
            <a:r>
              <a:rPr lang="en-US" sz="2400" dirty="0">
                <a:solidFill>
                  <a:schemeClr val="bg1"/>
                </a:solidFill>
              </a:rPr>
              <a:t>The Babylonian ‘captain of the guard’ loosed his bonds, ‘gave him an allowance and a present,’ and sent him back to Gedaliah, the new governor of Judah, with instructions permitting him to dwell among the people or to go wherever he chose.</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TextBox 12"/>
          <p:cNvSpPr txBox="1"/>
          <p:nvPr/>
        </p:nvSpPr>
        <p:spPr>
          <a:xfrm>
            <a:off x="9906000" y="6516725"/>
            <a:ext cx="2286000" cy="369332"/>
          </a:xfrm>
          <a:prstGeom prst="rect">
            <a:avLst/>
          </a:prstGeom>
          <a:noFill/>
        </p:spPr>
        <p:txBody>
          <a:bodyPr wrap="square" rtlCol="0">
            <a:spAutoFit/>
          </a:bodyPr>
          <a:lstStyle/>
          <a:p>
            <a:pPr algn="r"/>
            <a:r>
              <a:rPr lang="en-US" dirty="0">
                <a:solidFill>
                  <a:schemeClr val="bg1"/>
                </a:solidFill>
              </a:rPr>
              <a:t>(1)</a:t>
            </a:r>
          </a:p>
        </p:txBody>
      </p:sp>
      <p:pic>
        <p:nvPicPr>
          <p:cNvPr id="9218" name="Picture 2" descr="http://www.onefaithonechurch.com/wp-content/uploads/2014/11/paul-in-chains-472x28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9792" y="1807708"/>
            <a:ext cx="5880732" cy="3488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4237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96000" cy="5693866"/>
          </a:xfrm>
          <a:prstGeom prst="rect">
            <a:avLst/>
          </a:prstGeom>
          <a:ln>
            <a:solidFill>
              <a:schemeClr val="tx1"/>
            </a:solidFill>
          </a:ln>
        </p:spPr>
        <p:txBody>
          <a:bodyPr>
            <a:spAutoFit/>
          </a:bodyPr>
          <a:lstStyle/>
          <a:p>
            <a:pPr fontAlgn="base"/>
            <a:r>
              <a:rPr lang="en-US" sz="1400" b="1" i="0" dirty="0">
                <a:solidFill>
                  <a:srgbClr val="333333"/>
                </a:solidFill>
                <a:effectLst/>
              </a:rPr>
              <a:t>Following the Prophet:</a:t>
            </a:r>
          </a:p>
          <a:p>
            <a:pPr fontAlgn="base"/>
            <a:r>
              <a:rPr lang="en-US" sz="1400" b="0" i="0" dirty="0">
                <a:solidFill>
                  <a:srgbClr val="333333"/>
                </a:solidFill>
                <a:effectLst/>
              </a:rPr>
              <a:t>“The prophet tells us what we need to know, not always what we want to know. …</a:t>
            </a:r>
          </a:p>
          <a:p>
            <a:pPr fontAlgn="base"/>
            <a:endParaRPr lang="en-US" sz="1400" b="0" i="0" dirty="0">
              <a:solidFill>
                <a:srgbClr val="333333"/>
              </a:solidFill>
              <a:effectLst/>
            </a:endParaRPr>
          </a:p>
          <a:p>
            <a:pPr fontAlgn="base"/>
            <a:r>
              <a:rPr lang="en-US" sz="1400" b="0" i="0" dirty="0">
                <a:solidFill>
                  <a:srgbClr val="333333"/>
                </a:solidFill>
                <a:effectLst/>
              </a:rPr>
              <a:t>“‘You may not like what comes from the authority of the Church. It may conflict with your political views. It may contradict your social views. It may interfere with some of your social life. … Your safety and ours depends upon whether or not we follow. … Let’s keep our eye on the President of the Church.’ [In Conference Report, October 1970, pp. 152–153]</a:t>
            </a:r>
          </a:p>
          <a:p>
            <a:pPr fontAlgn="base"/>
            <a:endParaRPr lang="en-US" sz="1400" b="0" i="0" dirty="0">
              <a:solidFill>
                <a:srgbClr val="333333"/>
              </a:solidFill>
              <a:effectLst/>
            </a:endParaRPr>
          </a:p>
          <a:p>
            <a:pPr fontAlgn="base"/>
            <a:r>
              <a:rPr lang="en-US" sz="1400" b="0" i="0" dirty="0">
                <a:solidFill>
                  <a:srgbClr val="333333"/>
                </a:solidFill>
                <a:effectLst/>
              </a:rPr>
              <a:t>“But it is the living prophet who really upsets the world. ‘Even in the Church,’ said President Kimball, ‘many are prone to garnish the sepulchers of yesterday’s prophets and mentally stone the living ones’ (</a:t>
            </a:r>
            <a:r>
              <a:rPr lang="en-US" sz="1400" b="0" i="1" dirty="0">
                <a:solidFill>
                  <a:srgbClr val="333333"/>
                </a:solidFill>
                <a:effectLst/>
              </a:rPr>
              <a:t>Instructor,</a:t>
            </a:r>
            <a:r>
              <a:rPr lang="en-US" sz="1400" b="0" i="0" dirty="0">
                <a:solidFill>
                  <a:srgbClr val="333333"/>
                </a:solidFill>
                <a:effectLst/>
              </a:rPr>
              <a:t> 95:257).</a:t>
            </a:r>
          </a:p>
          <a:p>
            <a:pPr fontAlgn="base"/>
            <a:endParaRPr lang="en-US" sz="1400" b="0" i="0" dirty="0">
              <a:solidFill>
                <a:srgbClr val="333333"/>
              </a:solidFill>
              <a:effectLst/>
            </a:endParaRPr>
          </a:p>
          <a:p>
            <a:pPr fontAlgn="base"/>
            <a:r>
              <a:rPr lang="en-US" sz="1400" b="0" i="0" dirty="0">
                <a:solidFill>
                  <a:srgbClr val="333333"/>
                </a:solidFill>
                <a:effectLst/>
              </a:rPr>
              <a:t>“Why? Because the living prophet gets at what we need to know now, and the world prefers that prophets either be dead or mind their own business. Some so-called experts of political science want the prophet to keep still on politics. Some would-be authorities on evolution want the prophet to keep still on evolution. And so the list goes on and on.</a:t>
            </a:r>
          </a:p>
          <a:p>
            <a:pPr fontAlgn="base"/>
            <a:endParaRPr lang="en-US" sz="1400" b="0" i="0" dirty="0">
              <a:solidFill>
                <a:srgbClr val="333333"/>
              </a:solidFill>
              <a:effectLst/>
            </a:endParaRPr>
          </a:p>
          <a:p>
            <a:pPr fontAlgn="base"/>
            <a:r>
              <a:rPr lang="en-US" sz="1400" dirty="0"/>
              <a:t>“How we respond to the words of a living prophet when he tells us what we need to know, but would rather not hear, is a test of our faithfulness.”</a:t>
            </a:r>
          </a:p>
          <a:p>
            <a:pPr fontAlgn="base"/>
            <a:endParaRPr lang="en-US" sz="1400" dirty="0"/>
          </a:p>
          <a:p>
            <a:pPr fontAlgn="base"/>
            <a:r>
              <a:rPr lang="en-US" sz="1400" dirty="0"/>
              <a:t>President Ezra Taft Benson quoted Presidents Harold B. Lee and Spencer W. Kimball (“Fourteen Fundamentals in Following the Prophet,” [Brigham Young University devotional, Feb. 26, 1980], 3–4; speeches.byu.edu).</a:t>
            </a:r>
            <a:endParaRPr lang="en-US" sz="1400" b="0" i="0" dirty="0">
              <a:solidFill>
                <a:srgbClr val="333333"/>
              </a:solidFill>
              <a:effectLst/>
            </a:endParaRPr>
          </a:p>
        </p:txBody>
      </p:sp>
    </p:spTree>
    <p:extLst>
      <p:ext uri="{BB962C8B-B14F-4D97-AF65-F5344CB8AC3E}">
        <p14:creationId xmlns:p14="http://schemas.microsoft.com/office/powerpoint/2010/main" val="2803390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579598009"/>
              </p:ext>
            </p:extLst>
          </p:nvPr>
        </p:nvGraphicFramePr>
        <p:xfrm>
          <a:off x="135468" y="533975"/>
          <a:ext cx="11904132" cy="5969000"/>
        </p:xfrm>
        <a:graphic>
          <a:graphicData uri="http://schemas.openxmlformats.org/drawingml/2006/table">
            <a:tbl>
              <a:tblPr firstRow="1" bandRow="1">
                <a:tableStyleId>{5940675A-B579-460E-94D1-54222C63F5DA}</a:tableStyleId>
              </a:tblPr>
              <a:tblGrid>
                <a:gridCol w="1845732">
                  <a:extLst>
                    <a:ext uri="{9D8B030D-6E8A-4147-A177-3AD203B41FA5}">
                      <a16:colId xmlns:a16="http://schemas.microsoft.com/office/drawing/2014/main" val="20000"/>
                    </a:ext>
                  </a:extLst>
                </a:gridCol>
                <a:gridCol w="3013097">
                  <a:extLst>
                    <a:ext uri="{9D8B030D-6E8A-4147-A177-3AD203B41FA5}">
                      <a16:colId xmlns:a16="http://schemas.microsoft.com/office/drawing/2014/main" val="20001"/>
                    </a:ext>
                  </a:extLst>
                </a:gridCol>
                <a:gridCol w="1839414">
                  <a:extLst>
                    <a:ext uri="{9D8B030D-6E8A-4147-A177-3AD203B41FA5}">
                      <a16:colId xmlns:a16="http://schemas.microsoft.com/office/drawing/2014/main" val="20002"/>
                    </a:ext>
                  </a:extLst>
                </a:gridCol>
                <a:gridCol w="5205889">
                  <a:extLst>
                    <a:ext uri="{9D8B030D-6E8A-4147-A177-3AD203B41FA5}">
                      <a16:colId xmlns:a16="http://schemas.microsoft.com/office/drawing/2014/main" val="20003"/>
                    </a:ext>
                  </a:extLst>
                </a:gridCol>
              </a:tblGrid>
              <a:tr h="707528">
                <a:tc>
                  <a:txBody>
                    <a:bodyPr/>
                    <a:lstStyle/>
                    <a:p>
                      <a:r>
                        <a:rPr lang="en-US" sz="1600" dirty="0">
                          <a:latin typeface="+mn-lt"/>
                        </a:rPr>
                        <a:t>Jeremiah 1-6</a:t>
                      </a:r>
                    </a:p>
                  </a:txBody>
                  <a:tcPr>
                    <a:solidFill>
                      <a:schemeClr val="bg1"/>
                    </a:solidFill>
                  </a:tcPr>
                </a:tc>
                <a:tc>
                  <a:txBody>
                    <a:bodyPr/>
                    <a:lstStyle/>
                    <a:p>
                      <a:r>
                        <a:rPr lang="en-US" sz="1600" dirty="0">
                          <a:latin typeface="+mn-lt"/>
                        </a:rPr>
                        <a:t>Prophecies of reign of Josiah</a:t>
                      </a:r>
                    </a:p>
                  </a:txBody>
                  <a:tcPr>
                    <a:solidFill>
                      <a:schemeClr val="bg1"/>
                    </a:solidFill>
                  </a:tcPr>
                </a:tc>
                <a:tc>
                  <a:txBody>
                    <a:bodyPr/>
                    <a:lstStyle/>
                    <a:p>
                      <a:r>
                        <a:rPr lang="en-US" sz="1600" dirty="0">
                          <a:latin typeface="+mn-lt"/>
                        </a:rPr>
                        <a:t>Jeremiah 1:4-5</a:t>
                      </a:r>
                    </a:p>
                    <a:p>
                      <a:r>
                        <a:rPr lang="en-US" sz="1600" dirty="0">
                          <a:latin typeface="+mn-lt"/>
                        </a:rPr>
                        <a:t>Jeremiah 3:12-19</a:t>
                      </a:r>
                    </a:p>
                  </a:txBody>
                  <a:tcPr>
                    <a:solidFill>
                      <a:schemeClr val="bg1"/>
                    </a:solidFill>
                  </a:tcPr>
                </a:tc>
                <a:tc>
                  <a:txBody>
                    <a:bodyPr/>
                    <a:lstStyle/>
                    <a:p>
                      <a:r>
                        <a:rPr lang="en-US" sz="1600" dirty="0">
                          <a:latin typeface="+mn-lt"/>
                        </a:rPr>
                        <a:t>Premortal Condition and Jeremiah’s Calling</a:t>
                      </a:r>
                    </a:p>
                    <a:p>
                      <a:r>
                        <a:rPr lang="en-US" sz="1600" b="0" i="0" kern="1200" dirty="0">
                          <a:solidFill>
                            <a:schemeClr val="tx1"/>
                          </a:solidFill>
                          <a:effectLst/>
                          <a:latin typeface="+mn-lt"/>
                          <a:ea typeface="+mn-ea"/>
                          <a:cs typeface="+mn-cs"/>
                        </a:rPr>
                        <a:t>Prophecy of the return of Israel from the scattered condition, gathering one of a city and two of a family to Zion, a pleasant land where Israel and Judah can dwell in safety and peace</a:t>
                      </a:r>
                      <a:endParaRPr lang="en-US" sz="1600" dirty="0">
                        <a:latin typeface="+mn-lt"/>
                      </a:endParaRPr>
                    </a:p>
                  </a:txBody>
                  <a:tcPr>
                    <a:solidFill>
                      <a:schemeClr val="bg1"/>
                    </a:solidFill>
                  </a:tcPr>
                </a:tc>
                <a:extLst>
                  <a:ext uri="{0D108BD9-81ED-4DB2-BD59-A6C34878D82A}">
                    <a16:rowId xmlns:a16="http://schemas.microsoft.com/office/drawing/2014/main" val="10000"/>
                  </a:ext>
                </a:extLst>
              </a:tr>
              <a:tr h="370840">
                <a:tc>
                  <a:txBody>
                    <a:bodyPr/>
                    <a:lstStyle/>
                    <a:p>
                      <a:r>
                        <a:rPr lang="en-US" sz="1600" dirty="0">
                          <a:latin typeface="+mn-lt"/>
                        </a:rPr>
                        <a:t>Jeremiah 7-20</a:t>
                      </a:r>
                    </a:p>
                  </a:txBody>
                  <a:tcPr>
                    <a:solidFill>
                      <a:schemeClr val="bg1"/>
                    </a:solidFill>
                  </a:tcPr>
                </a:tc>
                <a:tc>
                  <a:txBody>
                    <a:bodyPr/>
                    <a:lstStyle/>
                    <a:p>
                      <a:r>
                        <a:rPr lang="en-US" sz="1600" dirty="0">
                          <a:latin typeface="+mn-lt"/>
                        </a:rPr>
                        <a:t>Prophecies under </a:t>
                      </a:r>
                      <a:r>
                        <a:rPr lang="en-US" sz="1600" dirty="0" err="1">
                          <a:latin typeface="+mn-lt"/>
                        </a:rPr>
                        <a:t>Jehoiakim</a:t>
                      </a:r>
                      <a:endParaRPr lang="en-US" sz="1600" dirty="0">
                        <a:latin typeface="+mn-lt"/>
                      </a:endParaRPr>
                    </a:p>
                  </a:txBody>
                  <a:tcPr>
                    <a:solidFill>
                      <a:schemeClr val="bg1"/>
                    </a:solidFill>
                  </a:tcPr>
                </a:tc>
                <a:tc>
                  <a:txBody>
                    <a:bodyPr/>
                    <a:lstStyle/>
                    <a:p>
                      <a:endParaRPr lang="en-US" sz="1600" dirty="0">
                        <a:latin typeface="+mn-lt"/>
                      </a:endParaRPr>
                    </a:p>
                  </a:txBody>
                  <a:tcPr/>
                </a:tc>
                <a:tc>
                  <a:txBody>
                    <a:bodyPr/>
                    <a:lstStyle/>
                    <a:p>
                      <a:endParaRPr lang="en-US" sz="1600" dirty="0">
                        <a:latin typeface="+mn-lt"/>
                      </a:endParaRPr>
                    </a:p>
                  </a:txBody>
                  <a:tcPr/>
                </a:tc>
                <a:extLst>
                  <a:ext uri="{0D108BD9-81ED-4DB2-BD59-A6C34878D82A}">
                    <a16:rowId xmlns:a16="http://schemas.microsoft.com/office/drawing/2014/main" val="10001"/>
                  </a:ext>
                </a:extLst>
              </a:tr>
              <a:tr h="370840">
                <a:tc>
                  <a:txBody>
                    <a:bodyPr/>
                    <a:lstStyle/>
                    <a:p>
                      <a:r>
                        <a:rPr lang="en-US" sz="1600" dirty="0">
                          <a:latin typeface="+mn-lt"/>
                        </a:rPr>
                        <a:t>Jeremiah 21-38</a:t>
                      </a:r>
                    </a:p>
                  </a:txBody>
                  <a:tcPr>
                    <a:solidFill>
                      <a:schemeClr val="bg1"/>
                    </a:solidFill>
                  </a:tcPr>
                </a:tc>
                <a:tc>
                  <a:txBody>
                    <a:bodyPr/>
                    <a:lstStyle/>
                    <a:p>
                      <a:r>
                        <a:rPr lang="en-US" sz="1600" dirty="0">
                          <a:solidFill>
                            <a:srgbClr val="333333"/>
                          </a:solidFill>
                          <a:latin typeface="+mn-lt"/>
                        </a:rPr>
                        <a:t>Prophecies under Zedekiah </a:t>
                      </a:r>
                      <a:endParaRPr lang="en-US" sz="1600" dirty="0">
                        <a:latin typeface="+mn-lt"/>
                      </a:endParaRPr>
                    </a:p>
                  </a:txBody>
                  <a:tcPr>
                    <a:solidFill>
                      <a:schemeClr val="bg1"/>
                    </a:solidFill>
                  </a:tcPr>
                </a:tc>
                <a:tc>
                  <a:txBody>
                    <a:bodyPr/>
                    <a:lstStyle/>
                    <a:p>
                      <a:r>
                        <a:rPr lang="en-US" sz="1600" dirty="0">
                          <a:latin typeface="+mn-lt"/>
                        </a:rPr>
                        <a:t>Jeremiah 21-23</a:t>
                      </a:r>
                    </a:p>
                  </a:txBody>
                  <a:tcPr>
                    <a:solidFill>
                      <a:schemeClr val="bg1"/>
                    </a:solidFill>
                  </a:tcPr>
                </a:tc>
                <a:tc>
                  <a:txBody>
                    <a:bodyPr/>
                    <a:lstStyle/>
                    <a:p>
                      <a:r>
                        <a:rPr lang="en-US" sz="1600" dirty="0">
                          <a:latin typeface="+mn-lt"/>
                        </a:rPr>
                        <a:t>On</a:t>
                      </a:r>
                      <a:r>
                        <a:rPr lang="en-US" sz="1600" baseline="0" dirty="0">
                          <a:latin typeface="+mn-lt"/>
                        </a:rPr>
                        <a:t> pastors or rulers of people, with promise of king Messiah</a:t>
                      </a:r>
                      <a:endParaRPr lang="en-US" sz="1600" dirty="0">
                        <a:latin typeface="+mn-lt"/>
                      </a:endParaRPr>
                    </a:p>
                  </a:txBody>
                  <a:tcPr>
                    <a:solidFill>
                      <a:schemeClr val="bg1"/>
                    </a:solidFill>
                  </a:tcPr>
                </a:tc>
                <a:extLst>
                  <a:ext uri="{0D108BD9-81ED-4DB2-BD59-A6C34878D82A}">
                    <a16:rowId xmlns:a16="http://schemas.microsoft.com/office/drawing/2014/main" val="10002"/>
                  </a:ext>
                </a:extLst>
              </a:tr>
              <a:tr h="370840">
                <a:tc>
                  <a:txBody>
                    <a:bodyPr/>
                    <a:lstStyle/>
                    <a:p>
                      <a:endParaRPr lang="en-US" sz="1600">
                        <a:latin typeface="+mn-lt"/>
                      </a:endParaRPr>
                    </a:p>
                  </a:txBody>
                  <a:tcPr>
                    <a:solidFill>
                      <a:schemeClr val="bg1"/>
                    </a:solidFill>
                  </a:tcPr>
                </a:tc>
                <a:tc>
                  <a:txBody>
                    <a:bodyPr/>
                    <a:lstStyle/>
                    <a:p>
                      <a:endParaRPr lang="en-US" sz="1600">
                        <a:latin typeface="+mn-lt"/>
                      </a:endParaRPr>
                    </a:p>
                  </a:txBody>
                  <a:tcPr>
                    <a:solidFill>
                      <a:schemeClr val="bg1"/>
                    </a:solidFill>
                  </a:tcPr>
                </a:tc>
                <a:tc>
                  <a:txBody>
                    <a:bodyPr/>
                    <a:lstStyle/>
                    <a:p>
                      <a:r>
                        <a:rPr lang="en-US" sz="1600" dirty="0">
                          <a:latin typeface="+mn-lt"/>
                        </a:rPr>
                        <a:t>Jeremiah 24</a:t>
                      </a:r>
                    </a:p>
                  </a:txBody>
                  <a:tcPr>
                    <a:solidFill>
                      <a:schemeClr val="bg1"/>
                    </a:solidFill>
                  </a:tcPr>
                </a:tc>
                <a:tc>
                  <a:txBody>
                    <a:bodyPr/>
                    <a:lstStyle/>
                    <a:p>
                      <a:r>
                        <a:rPr lang="en-US" sz="1600" dirty="0">
                          <a:latin typeface="+mn-lt"/>
                        </a:rPr>
                        <a:t>Exiles carried away with </a:t>
                      </a:r>
                      <a:r>
                        <a:rPr lang="en-US" sz="1600" dirty="0" err="1">
                          <a:latin typeface="+mn-lt"/>
                        </a:rPr>
                        <a:t>Jehoiachin</a:t>
                      </a:r>
                      <a:endParaRPr lang="en-US" sz="1600" dirty="0">
                        <a:latin typeface="+mn-lt"/>
                      </a:endParaRPr>
                    </a:p>
                  </a:txBody>
                  <a:tcPr>
                    <a:solidFill>
                      <a:schemeClr val="bg1"/>
                    </a:solidFill>
                  </a:tcPr>
                </a:tc>
                <a:extLst>
                  <a:ext uri="{0D108BD9-81ED-4DB2-BD59-A6C34878D82A}">
                    <a16:rowId xmlns:a16="http://schemas.microsoft.com/office/drawing/2014/main" val="10003"/>
                  </a:ext>
                </a:extLst>
              </a:tr>
              <a:tr h="370840">
                <a:tc>
                  <a:txBody>
                    <a:bodyPr/>
                    <a:lstStyle/>
                    <a:p>
                      <a:endParaRPr lang="en-US" sz="1600">
                        <a:latin typeface="+mn-lt"/>
                      </a:endParaRPr>
                    </a:p>
                  </a:txBody>
                  <a:tcPr>
                    <a:solidFill>
                      <a:schemeClr val="bg1"/>
                    </a:solidFill>
                  </a:tcPr>
                </a:tc>
                <a:tc>
                  <a:txBody>
                    <a:bodyPr/>
                    <a:lstStyle/>
                    <a:p>
                      <a:endParaRPr lang="en-US" sz="1600" dirty="0">
                        <a:latin typeface="+mn-lt"/>
                      </a:endParaRPr>
                    </a:p>
                  </a:txBody>
                  <a:tcPr>
                    <a:solidFill>
                      <a:schemeClr val="bg1"/>
                    </a:solidFill>
                  </a:tcPr>
                </a:tc>
                <a:tc>
                  <a:txBody>
                    <a:bodyPr/>
                    <a:lstStyle/>
                    <a:p>
                      <a:r>
                        <a:rPr lang="en-US" sz="1600" dirty="0">
                          <a:latin typeface="+mn-lt"/>
                        </a:rPr>
                        <a:t>Jeremiah 26-29 </a:t>
                      </a:r>
                    </a:p>
                  </a:txBody>
                  <a:tcPr>
                    <a:solidFill>
                      <a:schemeClr val="bg1"/>
                    </a:solidFill>
                  </a:tcPr>
                </a:tc>
                <a:tc>
                  <a:txBody>
                    <a:bodyPr/>
                    <a:lstStyle/>
                    <a:p>
                      <a:r>
                        <a:rPr lang="en-US" sz="1600" dirty="0">
                          <a:latin typeface="+mn-lt"/>
                        </a:rPr>
                        <a:t>False prophets and containing the prophet’s letter to the exiles in Babylon, warning against the prophets there</a:t>
                      </a:r>
                    </a:p>
                  </a:txBody>
                  <a:tcPr>
                    <a:solidFill>
                      <a:schemeClr val="bg1"/>
                    </a:solidFill>
                  </a:tcPr>
                </a:tc>
                <a:extLst>
                  <a:ext uri="{0D108BD9-81ED-4DB2-BD59-A6C34878D82A}">
                    <a16:rowId xmlns:a16="http://schemas.microsoft.com/office/drawing/2014/main" val="10004"/>
                  </a:ext>
                </a:extLst>
              </a:tr>
              <a:tr h="370840">
                <a:tc>
                  <a:txBody>
                    <a:bodyPr/>
                    <a:lstStyle/>
                    <a:p>
                      <a:endParaRPr lang="en-US" sz="1600">
                        <a:latin typeface="+mn-lt"/>
                      </a:endParaRPr>
                    </a:p>
                  </a:txBody>
                  <a:tcPr>
                    <a:solidFill>
                      <a:schemeClr val="bg1"/>
                    </a:solidFill>
                  </a:tcPr>
                </a:tc>
                <a:tc>
                  <a:txBody>
                    <a:bodyPr/>
                    <a:lstStyle/>
                    <a:p>
                      <a:endParaRPr lang="en-US" sz="1600" dirty="0">
                        <a:latin typeface="+mn-lt"/>
                      </a:endParaRPr>
                    </a:p>
                  </a:txBody>
                  <a:tcPr>
                    <a:solidFill>
                      <a:schemeClr val="bg1"/>
                    </a:solidFill>
                  </a:tcPr>
                </a:tc>
                <a:tc>
                  <a:txBody>
                    <a:bodyPr/>
                    <a:lstStyle/>
                    <a:p>
                      <a:r>
                        <a:rPr lang="en-US" sz="1600" dirty="0">
                          <a:latin typeface="+mn-lt"/>
                        </a:rPr>
                        <a:t>Jeremiah 30-33</a:t>
                      </a:r>
                    </a:p>
                  </a:txBody>
                  <a:tcPr>
                    <a:solidFill>
                      <a:schemeClr val="bg1"/>
                    </a:solidFill>
                  </a:tcPr>
                </a:tc>
                <a:tc>
                  <a:txBody>
                    <a:bodyPr/>
                    <a:lstStyle/>
                    <a:p>
                      <a:r>
                        <a:rPr lang="en-US" sz="1600" dirty="0">
                          <a:latin typeface="+mn-lt"/>
                        </a:rPr>
                        <a:t>Prophecies of the latter-day restoration of Israel and the gospel covenant, containing the story of the prophet’s buying a field, showing the firmness of his faith in the people’s restitution</a:t>
                      </a:r>
                    </a:p>
                  </a:txBody>
                  <a:tcPr>
                    <a:solidFill>
                      <a:schemeClr val="bg1"/>
                    </a:solidFill>
                  </a:tcPr>
                </a:tc>
                <a:extLst>
                  <a:ext uri="{0D108BD9-81ED-4DB2-BD59-A6C34878D82A}">
                    <a16:rowId xmlns:a16="http://schemas.microsoft.com/office/drawing/2014/main" val="10005"/>
                  </a:ext>
                </a:extLst>
              </a:tr>
              <a:tr h="370840">
                <a:tc>
                  <a:txBody>
                    <a:bodyPr/>
                    <a:lstStyle/>
                    <a:p>
                      <a:endParaRPr lang="en-US" sz="1600">
                        <a:latin typeface="+mn-lt"/>
                      </a:endParaRPr>
                    </a:p>
                  </a:txBody>
                  <a:tcPr>
                    <a:solidFill>
                      <a:schemeClr val="accent5">
                        <a:lumMod val="20000"/>
                        <a:lumOff val="80000"/>
                      </a:schemeClr>
                    </a:solidFill>
                  </a:tcPr>
                </a:tc>
                <a:tc>
                  <a:txBody>
                    <a:bodyPr/>
                    <a:lstStyle/>
                    <a:p>
                      <a:endParaRPr lang="en-US" sz="1600" dirty="0">
                        <a:latin typeface="+mn-lt"/>
                      </a:endParaRPr>
                    </a:p>
                  </a:txBody>
                  <a:tcPr>
                    <a:solidFill>
                      <a:schemeClr val="accent5">
                        <a:lumMod val="20000"/>
                        <a:lumOff val="80000"/>
                      </a:schemeClr>
                    </a:solidFill>
                  </a:tcPr>
                </a:tc>
                <a:tc>
                  <a:txBody>
                    <a:bodyPr/>
                    <a:lstStyle/>
                    <a:p>
                      <a:r>
                        <a:rPr lang="en-US" sz="1600" dirty="0">
                          <a:latin typeface="+mn-lt"/>
                        </a:rPr>
                        <a:t>Jeremiah 34-38</a:t>
                      </a:r>
                    </a:p>
                  </a:txBody>
                  <a:tcPr>
                    <a:solidFill>
                      <a:schemeClr val="accent5">
                        <a:lumMod val="20000"/>
                        <a:lumOff val="80000"/>
                      </a:schemeClr>
                    </a:solidFill>
                  </a:tcPr>
                </a:tc>
                <a:tc>
                  <a:txBody>
                    <a:bodyPr/>
                    <a:lstStyle/>
                    <a:p>
                      <a:r>
                        <a:rPr lang="en-US" sz="1600" dirty="0">
                          <a:latin typeface="+mn-lt"/>
                        </a:rPr>
                        <a:t>Narratives of the treatment of the prophet and other events during the last times of the siege</a:t>
                      </a:r>
                    </a:p>
                  </a:txBody>
                  <a:tcPr>
                    <a:solidFill>
                      <a:schemeClr val="accent5">
                        <a:lumMod val="20000"/>
                        <a:lumOff val="80000"/>
                      </a:schemeClr>
                    </a:solidFill>
                  </a:tcPr>
                </a:tc>
                <a:extLst>
                  <a:ext uri="{0D108BD9-81ED-4DB2-BD59-A6C34878D82A}">
                    <a16:rowId xmlns:a16="http://schemas.microsoft.com/office/drawing/2014/main" val="10006"/>
                  </a:ext>
                </a:extLst>
              </a:tr>
              <a:tr h="370840">
                <a:tc>
                  <a:txBody>
                    <a:bodyPr/>
                    <a:lstStyle/>
                    <a:p>
                      <a:r>
                        <a:rPr lang="en-US" sz="1600" dirty="0">
                          <a:latin typeface="+mn-lt"/>
                        </a:rPr>
                        <a:t>Jeremiah 39-44</a:t>
                      </a:r>
                    </a:p>
                  </a:txBody>
                  <a:tcPr>
                    <a:solidFill>
                      <a:schemeClr val="accent5">
                        <a:lumMod val="20000"/>
                        <a:lumOff val="80000"/>
                      </a:schemeClr>
                    </a:solidFill>
                  </a:tcPr>
                </a:tc>
                <a:tc>
                  <a:txBody>
                    <a:bodyPr/>
                    <a:lstStyle/>
                    <a:p>
                      <a:r>
                        <a:rPr lang="en-US" sz="1600" dirty="0">
                          <a:latin typeface="+mn-lt"/>
                        </a:rPr>
                        <a:t>The prophet’s history and other events after the fall of the city</a:t>
                      </a:r>
                    </a:p>
                  </a:txBody>
                  <a:tcPr>
                    <a:solidFill>
                      <a:schemeClr val="accent5">
                        <a:lumMod val="20000"/>
                        <a:lumOff val="80000"/>
                      </a:schemeClr>
                    </a:solidFill>
                  </a:tcPr>
                </a:tc>
                <a:tc>
                  <a:txBody>
                    <a:bodyPr/>
                    <a:lstStyle/>
                    <a:p>
                      <a:endParaRPr lang="en-US" sz="1600" dirty="0">
                        <a:latin typeface="+mn-lt"/>
                      </a:endParaRPr>
                    </a:p>
                  </a:txBody>
                  <a:tcPr>
                    <a:solidFill>
                      <a:schemeClr val="accent5">
                        <a:lumMod val="20000"/>
                        <a:lumOff val="80000"/>
                      </a:schemeClr>
                    </a:solidFill>
                  </a:tcPr>
                </a:tc>
                <a:tc>
                  <a:txBody>
                    <a:bodyPr/>
                    <a:lstStyle/>
                    <a:p>
                      <a:endParaRPr lang="en-US" sz="1600" dirty="0">
                        <a:latin typeface="+mn-lt"/>
                      </a:endParaRPr>
                    </a:p>
                  </a:txBody>
                  <a:tcPr>
                    <a:solidFill>
                      <a:schemeClr val="accent5">
                        <a:lumMod val="20000"/>
                        <a:lumOff val="80000"/>
                      </a:schemeClr>
                    </a:solidFill>
                  </a:tcPr>
                </a:tc>
                <a:extLst>
                  <a:ext uri="{0D108BD9-81ED-4DB2-BD59-A6C34878D82A}">
                    <a16:rowId xmlns:a16="http://schemas.microsoft.com/office/drawing/2014/main" val="10007"/>
                  </a:ext>
                </a:extLst>
              </a:tr>
              <a:tr h="370840">
                <a:tc>
                  <a:txBody>
                    <a:bodyPr/>
                    <a:lstStyle/>
                    <a:p>
                      <a:r>
                        <a:rPr lang="en-US" sz="1600" dirty="0">
                          <a:latin typeface="+mn-lt"/>
                        </a:rPr>
                        <a:t>Jeremiah 46-51</a:t>
                      </a:r>
                    </a:p>
                  </a:txBody>
                  <a:tcPr/>
                </a:tc>
                <a:tc>
                  <a:txBody>
                    <a:bodyPr/>
                    <a:lstStyle/>
                    <a:p>
                      <a:r>
                        <a:rPr lang="en-US" sz="1600" dirty="0">
                          <a:latin typeface="+mn-lt"/>
                        </a:rPr>
                        <a:t>Prophecies against foreign</a:t>
                      </a:r>
                      <a:r>
                        <a:rPr lang="en-US" sz="1600" baseline="0" dirty="0">
                          <a:latin typeface="+mn-lt"/>
                        </a:rPr>
                        <a:t> nations</a:t>
                      </a:r>
                      <a:endParaRPr lang="en-US" sz="1600" dirty="0">
                        <a:latin typeface="+mn-lt"/>
                      </a:endParaRPr>
                    </a:p>
                  </a:txBody>
                  <a:tcPr/>
                </a:tc>
                <a:tc>
                  <a:txBody>
                    <a:bodyPr/>
                    <a:lstStyle/>
                    <a:p>
                      <a:r>
                        <a:rPr lang="en-US" sz="1600" dirty="0">
                          <a:latin typeface="+mn-lt"/>
                        </a:rPr>
                        <a:t>Jeremiah 50-51</a:t>
                      </a:r>
                    </a:p>
                  </a:txBody>
                  <a:tcPr/>
                </a:tc>
                <a:tc>
                  <a:txBody>
                    <a:bodyPr/>
                    <a:lstStyle/>
                    <a:p>
                      <a:r>
                        <a:rPr lang="en-US" sz="1600" dirty="0">
                          <a:latin typeface="+mn-lt"/>
                        </a:rPr>
                        <a:t>In their</a:t>
                      </a:r>
                      <a:r>
                        <a:rPr lang="en-US" sz="1600" baseline="0" dirty="0">
                          <a:latin typeface="+mn-lt"/>
                        </a:rPr>
                        <a:t> present form are later than Jeremiah</a:t>
                      </a:r>
                      <a:endParaRPr lang="en-US" sz="1600" dirty="0">
                        <a:latin typeface="+mn-lt"/>
                      </a:endParaRPr>
                    </a:p>
                  </a:txBody>
                  <a:tcPr/>
                </a:tc>
                <a:extLst>
                  <a:ext uri="{0D108BD9-81ED-4DB2-BD59-A6C34878D82A}">
                    <a16:rowId xmlns:a16="http://schemas.microsoft.com/office/drawing/2014/main" val="10008"/>
                  </a:ext>
                </a:extLst>
              </a:tr>
              <a:tr h="370840">
                <a:tc>
                  <a:txBody>
                    <a:bodyPr/>
                    <a:lstStyle/>
                    <a:p>
                      <a:r>
                        <a:rPr lang="en-US" sz="1600" dirty="0">
                          <a:latin typeface="+mn-lt"/>
                        </a:rPr>
                        <a:t>Jeremiah</a:t>
                      </a:r>
                      <a:r>
                        <a:rPr lang="en-US" sz="1600" baseline="0" dirty="0">
                          <a:latin typeface="+mn-lt"/>
                        </a:rPr>
                        <a:t> 52</a:t>
                      </a:r>
                      <a:endParaRPr lang="en-US" sz="1600" dirty="0">
                        <a:latin typeface="+mn-lt"/>
                      </a:endParaRPr>
                    </a:p>
                  </a:txBody>
                  <a:tcPr/>
                </a:tc>
                <a:tc>
                  <a:txBody>
                    <a:bodyPr/>
                    <a:lstStyle/>
                    <a:p>
                      <a:r>
                        <a:rPr lang="en-US" sz="1600" dirty="0">
                          <a:latin typeface="+mn-lt"/>
                        </a:rPr>
                        <a:t>Historical conclusion</a:t>
                      </a:r>
                    </a:p>
                  </a:txBody>
                  <a:tcPr/>
                </a:tc>
                <a:tc>
                  <a:txBody>
                    <a:bodyPr/>
                    <a:lstStyle/>
                    <a:p>
                      <a:endParaRPr lang="en-US" sz="1600" dirty="0">
                        <a:latin typeface="+mn-lt"/>
                      </a:endParaRPr>
                    </a:p>
                  </a:txBody>
                  <a:tcPr/>
                </a:tc>
                <a:tc>
                  <a:txBody>
                    <a:bodyPr/>
                    <a:lstStyle/>
                    <a:p>
                      <a:endParaRPr lang="en-US" sz="1600" dirty="0">
                        <a:latin typeface="+mn-lt"/>
                      </a:endParaRPr>
                    </a:p>
                  </a:txBody>
                  <a:tcPr/>
                </a:tc>
                <a:extLst>
                  <a:ext uri="{0D108BD9-81ED-4DB2-BD59-A6C34878D82A}">
                    <a16:rowId xmlns:a16="http://schemas.microsoft.com/office/drawing/2014/main" val="10009"/>
                  </a:ext>
                </a:extLst>
              </a:tr>
            </a:tbl>
          </a:graphicData>
        </a:graphic>
      </p:graphicFrame>
      <p:sp>
        <p:nvSpPr>
          <p:cNvPr id="4" name="TextBox 3"/>
          <p:cNvSpPr txBox="1"/>
          <p:nvPr/>
        </p:nvSpPr>
        <p:spPr>
          <a:xfrm>
            <a:off x="2751667" y="0"/>
            <a:ext cx="7687734" cy="584775"/>
          </a:xfrm>
          <a:prstGeom prst="rect">
            <a:avLst/>
          </a:prstGeom>
          <a:noFill/>
        </p:spPr>
        <p:txBody>
          <a:bodyPr wrap="square" rtlCol="0">
            <a:spAutoFit/>
          </a:bodyPr>
          <a:lstStyle/>
          <a:p>
            <a:r>
              <a:rPr lang="en-US" sz="3200" dirty="0"/>
              <a:t>Jeremiah At A Glance – Bible Dictionary</a:t>
            </a:r>
          </a:p>
        </p:txBody>
      </p:sp>
    </p:spTree>
    <p:extLst>
      <p:ext uri="{BB962C8B-B14F-4D97-AF65-F5344CB8AC3E}">
        <p14:creationId xmlns:p14="http://schemas.microsoft.com/office/powerpoint/2010/main" val="1735246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Zedekiah Breaks A Covenant</a:t>
            </a:r>
          </a:p>
        </p:txBody>
      </p:sp>
      <p:sp>
        <p:nvSpPr>
          <p:cNvPr id="3" name="Rectangle 2"/>
          <p:cNvSpPr/>
          <p:nvPr/>
        </p:nvSpPr>
        <p:spPr>
          <a:xfrm>
            <a:off x="359173" y="1917958"/>
            <a:ext cx="5272082" cy="1938992"/>
          </a:xfrm>
          <a:prstGeom prst="rect">
            <a:avLst/>
          </a:prstGeom>
        </p:spPr>
        <p:txBody>
          <a:bodyPr wrap="square">
            <a:spAutoFit/>
          </a:bodyPr>
          <a:lstStyle/>
          <a:p>
            <a:r>
              <a:rPr lang="en-US" sz="2000" dirty="0">
                <a:solidFill>
                  <a:schemeClr val="bg1"/>
                </a:solidFill>
              </a:rPr>
              <a:t>“During the early period of the siege of Jerusalem, the men of the city released their Hebrew slaves. This may have been done partly because the old law required the release of slaves as provided for, and partly because of the need of manpower to defend the besieged city. </a:t>
            </a:r>
          </a:p>
        </p:txBody>
      </p:sp>
      <p:sp>
        <p:nvSpPr>
          <p:cNvPr id="7" name="Rectangle 6"/>
          <p:cNvSpPr/>
          <p:nvPr/>
        </p:nvSpPr>
        <p:spPr>
          <a:xfrm>
            <a:off x="95114" y="6386289"/>
            <a:ext cx="5272082" cy="400110"/>
          </a:xfrm>
          <a:prstGeom prst="rect">
            <a:avLst/>
          </a:prstGeom>
        </p:spPr>
        <p:txBody>
          <a:bodyPr wrap="square">
            <a:spAutoFit/>
          </a:bodyPr>
          <a:lstStyle/>
          <a:p>
            <a:r>
              <a:rPr lang="en-US" sz="2000" dirty="0">
                <a:solidFill>
                  <a:schemeClr val="bg1"/>
                </a:solidFill>
              </a:rPr>
              <a:t>Jeremiah 34; Exodus 21:1</a:t>
            </a:r>
          </a:p>
        </p:txBody>
      </p:sp>
      <p:sp>
        <p:nvSpPr>
          <p:cNvPr id="5" name="Rectangle 4"/>
          <p:cNvSpPr/>
          <p:nvPr/>
        </p:nvSpPr>
        <p:spPr>
          <a:xfrm>
            <a:off x="1964602" y="738265"/>
            <a:ext cx="8736593" cy="923330"/>
          </a:xfrm>
          <a:prstGeom prst="rect">
            <a:avLst/>
          </a:prstGeom>
        </p:spPr>
        <p:txBody>
          <a:bodyPr wrap="square">
            <a:spAutoFit/>
          </a:bodyPr>
          <a:lstStyle/>
          <a:p>
            <a:r>
              <a:rPr lang="en-US" b="0" i="1" dirty="0">
                <a:solidFill>
                  <a:srgbClr val="FFFF00"/>
                </a:solidFill>
                <a:effectLst/>
                <a:latin typeface="Abadi" panose="020B0604020104020204" pitchFamily="34" charset="0"/>
              </a:rPr>
              <a:t>And if thy brother, an Hebrew man, or an Hebrew woman, be sold unto thee, and serve thee six years; then in the seventh year thou shalt let him go free from thee. Deut. 15:12</a:t>
            </a:r>
            <a:endParaRPr lang="en-US" i="1" dirty="0">
              <a:solidFill>
                <a:srgbClr val="FFFF00"/>
              </a:solidFill>
            </a:endParaRPr>
          </a:p>
        </p:txBody>
      </p:sp>
      <p:sp>
        <p:nvSpPr>
          <p:cNvPr id="8" name="Rectangle 7"/>
          <p:cNvSpPr/>
          <p:nvPr/>
        </p:nvSpPr>
        <p:spPr>
          <a:xfrm>
            <a:off x="11661085" y="6417067"/>
            <a:ext cx="495649" cy="369332"/>
          </a:xfrm>
          <a:prstGeom prst="rect">
            <a:avLst/>
          </a:prstGeom>
        </p:spPr>
        <p:txBody>
          <a:bodyPr wrap="none">
            <a:spAutoFit/>
          </a:bodyPr>
          <a:lstStyle/>
          <a:p>
            <a:r>
              <a:rPr lang="en-US" b="0" i="0" dirty="0">
                <a:solidFill>
                  <a:schemeClr val="bg1"/>
                </a:solidFill>
                <a:effectLst/>
                <a:latin typeface="Calibri" panose="020F0502020204030204" pitchFamily="34" charset="0"/>
              </a:rPr>
              <a:t> (2)</a:t>
            </a:r>
            <a:endParaRPr lang="en-US" dirty="0">
              <a:solidFill>
                <a:schemeClr val="bg1"/>
              </a:solidFill>
            </a:endParaRPr>
          </a:p>
        </p:txBody>
      </p:sp>
      <p:pic>
        <p:nvPicPr>
          <p:cNvPr id="10" name="Picture 4" descr="http://www.lordspeacechapel.org/images/john/zedekia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6606" y="1406329"/>
            <a:ext cx="2389870" cy="232739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2" name="Rectangle 1"/>
          <p:cNvSpPr/>
          <p:nvPr/>
        </p:nvSpPr>
        <p:spPr>
          <a:xfrm>
            <a:off x="5631255" y="4023737"/>
            <a:ext cx="6096000" cy="2031325"/>
          </a:xfrm>
          <a:prstGeom prst="rect">
            <a:avLst/>
          </a:prstGeom>
        </p:spPr>
        <p:txBody>
          <a:bodyPr>
            <a:spAutoFit/>
          </a:bodyPr>
          <a:lstStyle/>
          <a:p>
            <a:r>
              <a:rPr lang="en-US" dirty="0">
                <a:solidFill>
                  <a:schemeClr val="bg1"/>
                </a:solidFill>
                <a:latin typeface="Calibri" panose="020F0502020204030204" pitchFamily="34" charset="0"/>
              </a:rPr>
              <a:t>“T</a:t>
            </a:r>
            <a:r>
              <a:rPr lang="en-US" b="0" i="0" dirty="0">
                <a:solidFill>
                  <a:schemeClr val="bg1"/>
                </a:solidFill>
                <a:effectLst/>
                <a:latin typeface="Calibri" panose="020F0502020204030204" pitchFamily="34" charset="0"/>
              </a:rPr>
              <a:t>he release was guaranteed by a solemn covenant. Then the advance of the Egyptians seems to have caused the Babylonians to lift the siege. In spite of their solemn oath, and by ignoring the claims of brotherly love and ordinary justice, the men of the city proceeded to re-enslave their unfortunate brethren. This unrighteous act immediately brought down the Lord’s denunciation and terrible condemnation.”</a:t>
            </a:r>
            <a:endParaRPr lang="en-US" dirty="0">
              <a:solidFill>
                <a:schemeClr val="bg1"/>
              </a:solidFill>
            </a:endParaRPr>
          </a:p>
        </p:txBody>
      </p:sp>
      <p:pic>
        <p:nvPicPr>
          <p:cNvPr id="2050" name="Picture 2" descr="http://4.bp.blogspot.com/-_KzIvo3nORI/VNfEFD6RFZI/AAAAAAAAA7s/AWgav9vWprU/s1600/Screen%2BShot%2B2015-02-08%2Bat%2B2.15.34%2BPM.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6373" y="4190934"/>
            <a:ext cx="3597772" cy="2018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380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Who Are the </a:t>
            </a:r>
            <a:r>
              <a:rPr lang="en-US" sz="4400" dirty="0" err="1">
                <a:solidFill>
                  <a:schemeClr val="bg1"/>
                </a:solidFill>
              </a:rPr>
              <a:t>Rachabites</a:t>
            </a:r>
            <a:r>
              <a:rPr lang="en-US" sz="4400" dirty="0">
                <a:solidFill>
                  <a:schemeClr val="bg1"/>
                </a:solidFill>
              </a:rPr>
              <a:t>?</a:t>
            </a:r>
          </a:p>
        </p:txBody>
      </p:sp>
      <p:sp>
        <p:nvSpPr>
          <p:cNvPr id="3" name="Rectangle 2"/>
          <p:cNvSpPr/>
          <p:nvPr/>
        </p:nvSpPr>
        <p:spPr>
          <a:xfrm>
            <a:off x="4261217" y="744998"/>
            <a:ext cx="5272082" cy="400110"/>
          </a:xfrm>
          <a:prstGeom prst="rect">
            <a:avLst/>
          </a:prstGeom>
        </p:spPr>
        <p:txBody>
          <a:bodyPr wrap="square">
            <a:spAutoFit/>
          </a:bodyPr>
          <a:lstStyle/>
          <a:p>
            <a:r>
              <a:rPr lang="en-US" sz="2000" dirty="0">
                <a:solidFill>
                  <a:srgbClr val="FFFF00"/>
                </a:solidFill>
              </a:rPr>
              <a:t>During the reign of </a:t>
            </a:r>
            <a:r>
              <a:rPr lang="en-US" sz="2000" dirty="0" err="1">
                <a:solidFill>
                  <a:srgbClr val="FFFF00"/>
                </a:solidFill>
              </a:rPr>
              <a:t>Jehoiakim</a:t>
            </a:r>
            <a:r>
              <a:rPr lang="en-US" sz="2000" dirty="0">
                <a:solidFill>
                  <a:srgbClr val="FFFF00"/>
                </a:solidFill>
              </a:rPr>
              <a:t> </a:t>
            </a:r>
          </a:p>
        </p:txBody>
      </p:sp>
      <p:sp>
        <p:nvSpPr>
          <p:cNvPr id="7" name="Rectangle 6"/>
          <p:cNvSpPr/>
          <p:nvPr/>
        </p:nvSpPr>
        <p:spPr>
          <a:xfrm>
            <a:off x="95114" y="6386289"/>
            <a:ext cx="5272082" cy="400110"/>
          </a:xfrm>
          <a:prstGeom prst="rect">
            <a:avLst/>
          </a:prstGeom>
        </p:spPr>
        <p:txBody>
          <a:bodyPr wrap="square">
            <a:spAutoFit/>
          </a:bodyPr>
          <a:lstStyle/>
          <a:p>
            <a:r>
              <a:rPr lang="en-US" sz="2000" dirty="0">
                <a:solidFill>
                  <a:schemeClr val="bg1"/>
                </a:solidFill>
              </a:rPr>
              <a:t>Jeremiah 35; 2 Kings 10:15; 1 Chr. 2:55</a:t>
            </a:r>
          </a:p>
        </p:txBody>
      </p:sp>
      <p:sp>
        <p:nvSpPr>
          <p:cNvPr id="2" name="Rectangle 1"/>
          <p:cNvSpPr/>
          <p:nvPr/>
        </p:nvSpPr>
        <p:spPr>
          <a:xfrm>
            <a:off x="203703" y="1254874"/>
            <a:ext cx="3648546" cy="2308324"/>
          </a:xfrm>
          <a:prstGeom prst="rect">
            <a:avLst/>
          </a:prstGeom>
        </p:spPr>
        <p:txBody>
          <a:bodyPr wrap="square">
            <a:spAutoFit/>
          </a:bodyPr>
          <a:lstStyle/>
          <a:p>
            <a:r>
              <a:rPr lang="en-US" dirty="0">
                <a:solidFill>
                  <a:schemeClr val="bg1"/>
                </a:solidFill>
              </a:rPr>
              <a:t>The </a:t>
            </a:r>
            <a:r>
              <a:rPr lang="en-US" dirty="0" err="1">
                <a:solidFill>
                  <a:schemeClr val="bg1"/>
                </a:solidFill>
              </a:rPr>
              <a:t>Rechabites</a:t>
            </a:r>
            <a:r>
              <a:rPr lang="en-US" dirty="0">
                <a:solidFill>
                  <a:schemeClr val="bg1"/>
                </a:solidFill>
              </a:rPr>
              <a:t> made a covenant never to drink wine, refused to drink it when offered it by Jeremiah in the house of God. (These people had moved to Jerusalem to escape the invading Babylonians.)</a:t>
            </a:r>
          </a:p>
          <a:p>
            <a:endParaRPr lang="en-US" dirty="0">
              <a:solidFill>
                <a:schemeClr val="bg1"/>
              </a:solidFill>
            </a:endParaRPr>
          </a:p>
          <a:p>
            <a:r>
              <a:rPr lang="en-US" dirty="0">
                <a:solidFill>
                  <a:schemeClr val="bg1"/>
                </a:solidFill>
              </a:rPr>
              <a:t>They dwelt in tents</a:t>
            </a:r>
          </a:p>
        </p:txBody>
      </p:sp>
      <p:sp>
        <p:nvSpPr>
          <p:cNvPr id="8" name="Rectangle 7"/>
          <p:cNvSpPr/>
          <p:nvPr/>
        </p:nvSpPr>
        <p:spPr>
          <a:xfrm>
            <a:off x="11661085" y="6417067"/>
            <a:ext cx="495649" cy="369332"/>
          </a:xfrm>
          <a:prstGeom prst="rect">
            <a:avLst/>
          </a:prstGeom>
        </p:spPr>
        <p:txBody>
          <a:bodyPr wrap="none">
            <a:spAutoFit/>
          </a:bodyPr>
          <a:lstStyle/>
          <a:p>
            <a:r>
              <a:rPr lang="en-US" b="0" i="0" dirty="0">
                <a:solidFill>
                  <a:schemeClr val="bg1"/>
                </a:solidFill>
                <a:effectLst/>
                <a:latin typeface="Calibri" panose="020F0502020204030204" pitchFamily="34" charset="0"/>
              </a:rPr>
              <a:t> (2)</a:t>
            </a:r>
            <a:endParaRPr lang="en-US" dirty="0">
              <a:solidFill>
                <a:schemeClr val="bg1"/>
              </a:solidFill>
            </a:endParaRPr>
          </a:p>
        </p:txBody>
      </p:sp>
      <p:sp>
        <p:nvSpPr>
          <p:cNvPr id="9" name="Rectangle 8"/>
          <p:cNvSpPr/>
          <p:nvPr/>
        </p:nvSpPr>
        <p:spPr>
          <a:xfrm>
            <a:off x="7148480" y="1406448"/>
            <a:ext cx="3616090" cy="1200329"/>
          </a:xfrm>
          <a:prstGeom prst="rect">
            <a:avLst/>
          </a:prstGeom>
        </p:spPr>
        <p:txBody>
          <a:bodyPr wrap="square">
            <a:spAutoFit/>
          </a:bodyPr>
          <a:lstStyle/>
          <a:p>
            <a:r>
              <a:rPr lang="en-US" dirty="0">
                <a:solidFill>
                  <a:schemeClr val="bg1"/>
                </a:solidFill>
                <a:latin typeface="Calibri" panose="020F0502020204030204" pitchFamily="34" charset="0"/>
              </a:rPr>
              <a:t>T</a:t>
            </a:r>
            <a:r>
              <a:rPr lang="en-US" b="0" i="0" dirty="0">
                <a:solidFill>
                  <a:schemeClr val="bg1"/>
                </a:solidFill>
                <a:effectLst/>
                <a:latin typeface="Calibri" panose="020F0502020204030204" pitchFamily="34" charset="0"/>
              </a:rPr>
              <a:t>he </a:t>
            </a:r>
            <a:r>
              <a:rPr lang="en-US" b="0" i="0" dirty="0" err="1">
                <a:solidFill>
                  <a:schemeClr val="bg1"/>
                </a:solidFill>
                <a:effectLst/>
                <a:latin typeface="Calibri" panose="020F0502020204030204" pitchFamily="34" charset="0"/>
              </a:rPr>
              <a:t>Rechabites</a:t>
            </a:r>
            <a:r>
              <a:rPr lang="en-US" b="0" i="0" dirty="0">
                <a:solidFill>
                  <a:schemeClr val="bg1"/>
                </a:solidFill>
                <a:effectLst/>
                <a:latin typeface="Calibri" panose="020F0502020204030204" pitchFamily="34" charset="0"/>
              </a:rPr>
              <a:t> observed their covenants faithfully, even though they were not the covenant people of the Lord. </a:t>
            </a:r>
            <a:endParaRPr lang="en-US" dirty="0">
              <a:solidFill>
                <a:schemeClr val="bg1"/>
              </a:solidFill>
            </a:endParaRPr>
          </a:p>
        </p:txBody>
      </p:sp>
      <p:pic>
        <p:nvPicPr>
          <p:cNvPr id="1026" name="Picture 2" descr="http://1.bp.blogspot.com/-pH1vvcn5Au4/UgGUEQTE4_I/AAAAAAAABDo/2OnZaS0p00s/s1600/beduin-bedouin-camel-racing-nil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1742" y="3033608"/>
            <a:ext cx="3837129" cy="27304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focusmagazine.org/wp-content/uploads/2013/08/Rechabites-Pict-1.jpg"/>
          <p:cNvPicPr>
            <a:picLocks noChangeAspect="1" noChangeArrowheads="1"/>
          </p:cNvPicPr>
          <p:nvPr/>
        </p:nvPicPr>
        <p:blipFill rotWithShape="1">
          <a:blip r:embed="rId4">
            <a:extLst>
              <a:ext uri="{28A0092B-C50C-407E-A947-70E740481C1C}">
                <a14:useLocalDpi xmlns:a14="http://schemas.microsoft.com/office/drawing/2010/main" val="0"/>
              </a:ext>
            </a:extLst>
          </a:blip>
          <a:srcRect l="11520" t="47013"/>
          <a:stretch/>
        </p:blipFill>
        <p:spPr bwMode="auto">
          <a:xfrm>
            <a:off x="1766195" y="3672965"/>
            <a:ext cx="4172107" cy="2426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4986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FFA077-92A9-FF20-10C3-1E367D8CF7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7003754"/>
          </a:xfrm>
          <a:prstGeom prst="rect">
            <a:avLst/>
          </a:prstGeom>
        </p:spPr>
      </p:pic>
      <p:sp>
        <p:nvSpPr>
          <p:cNvPr id="3" name="TextBox 2">
            <a:extLst>
              <a:ext uri="{FF2B5EF4-FFF2-40B4-BE49-F238E27FC236}">
                <a16:creationId xmlns:a16="http://schemas.microsoft.com/office/drawing/2014/main" id="{C6D9D8F8-FBAC-F5E1-1C0F-DF68A5BFF593}"/>
              </a:ext>
            </a:extLst>
          </p:cNvPr>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Jehoiakim</a:t>
            </a:r>
          </a:p>
        </p:txBody>
      </p:sp>
      <p:sp>
        <p:nvSpPr>
          <p:cNvPr id="5" name="TextBox 4">
            <a:extLst>
              <a:ext uri="{FF2B5EF4-FFF2-40B4-BE49-F238E27FC236}">
                <a16:creationId xmlns:a16="http://schemas.microsoft.com/office/drawing/2014/main" id="{15FC2DD8-38E9-8BD0-820F-DCCA47A350B3}"/>
              </a:ext>
            </a:extLst>
          </p:cNvPr>
          <p:cNvSpPr txBox="1"/>
          <p:nvPr/>
        </p:nvSpPr>
        <p:spPr>
          <a:xfrm>
            <a:off x="412667" y="858591"/>
            <a:ext cx="6097978" cy="5355312"/>
          </a:xfrm>
          <a:prstGeom prst="rect">
            <a:avLst/>
          </a:prstGeom>
          <a:noFill/>
        </p:spPr>
        <p:txBody>
          <a:bodyPr wrap="square">
            <a:spAutoFit/>
          </a:bodyPr>
          <a:lstStyle/>
          <a:p>
            <a:r>
              <a:rPr lang="en-US" sz="1800" dirty="0">
                <a:solidFill>
                  <a:schemeClr val="bg1"/>
                </a:solidFill>
              </a:rPr>
              <a:t>He was originally called Eliakim</a:t>
            </a:r>
          </a:p>
          <a:p>
            <a:endParaRPr lang="en-US" dirty="0">
              <a:solidFill>
                <a:schemeClr val="bg1"/>
              </a:solidFill>
            </a:endParaRPr>
          </a:p>
          <a:p>
            <a:r>
              <a:rPr lang="en-US" sz="1800" dirty="0">
                <a:solidFill>
                  <a:schemeClr val="bg1"/>
                </a:solidFill>
              </a:rPr>
              <a:t>He was elevated by the king of Egypt to the throne of Judah in place of his brother Jehoahaz (2 Kings 23:34)</a:t>
            </a:r>
          </a:p>
          <a:p>
            <a:endParaRPr lang="en-US" dirty="0">
              <a:solidFill>
                <a:schemeClr val="bg1"/>
              </a:solidFill>
            </a:endParaRPr>
          </a:p>
          <a:p>
            <a:r>
              <a:rPr lang="en-US" dirty="0">
                <a:solidFill>
                  <a:schemeClr val="bg1"/>
                </a:solidFill>
              </a:rPr>
              <a:t>He was 25 years old when he ascended  to the throne</a:t>
            </a:r>
          </a:p>
          <a:p>
            <a:endParaRPr lang="en-US" dirty="0">
              <a:solidFill>
                <a:schemeClr val="bg1"/>
              </a:solidFill>
            </a:endParaRPr>
          </a:p>
          <a:p>
            <a:r>
              <a:rPr lang="en-US" dirty="0">
                <a:solidFill>
                  <a:schemeClr val="bg1"/>
                </a:solidFill>
              </a:rPr>
              <a:t>He reigned in wickedness for 11 years</a:t>
            </a:r>
          </a:p>
          <a:p>
            <a:endParaRPr lang="en-US" dirty="0">
              <a:solidFill>
                <a:schemeClr val="bg1"/>
              </a:solidFill>
            </a:endParaRPr>
          </a:p>
          <a:p>
            <a:r>
              <a:rPr lang="en-US" dirty="0">
                <a:solidFill>
                  <a:schemeClr val="bg1"/>
                </a:solidFill>
              </a:rPr>
              <a:t>Nebuchadnezzar invaded Judah carrying away Jehoiakim to prison but later restoring him as a *vassal king (Daniel 1:1-2)</a:t>
            </a:r>
          </a:p>
          <a:p>
            <a:endParaRPr lang="en-US" dirty="0">
              <a:solidFill>
                <a:schemeClr val="bg1"/>
              </a:solidFill>
            </a:endParaRPr>
          </a:p>
          <a:p>
            <a:r>
              <a:rPr lang="en-US" dirty="0">
                <a:solidFill>
                  <a:schemeClr val="bg1"/>
                </a:solidFill>
              </a:rPr>
              <a:t>Jeremiah, a prisoner of the state at this time caused prophecies to be written down which Jehoiakim destroyed by fire</a:t>
            </a:r>
          </a:p>
          <a:p>
            <a:endParaRPr lang="en-US" dirty="0">
              <a:solidFill>
                <a:schemeClr val="bg1"/>
              </a:solidFill>
            </a:endParaRPr>
          </a:p>
          <a:p>
            <a:r>
              <a:rPr lang="en-US" dirty="0">
                <a:solidFill>
                  <a:schemeClr val="bg1"/>
                </a:solidFill>
              </a:rPr>
              <a:t>In a prophecy by Jeremiah, Jehoiakim would not be mourned for his death (Jeremiah 22:18)</a:t>
            </a:r>
          </a:p>
          <a:p>
            <a:endParaRPr lang="en-US" dirty="0">
              <a:solidFill>
                <a:schemeClr val="bg1"/>
              </a:solidFill>
            </a:endParaRPr>
          </a:p>
          <a:p>
            <a:endParaRPr lang="en-US" dirty="0"/>
          </a:p>
        </p:txBody>
      </p:sp>
      <p:sp>
        <p:nvSpPr>
          <p:cNvPr id="7" name="TextBox 6">
            <a:extLst>
              <a:ext uri="{FF2B5EF4-FFF2-40B4-BE49-F238E27FC236}">
                <a16:creationId xmlns:a16="http://schemas.microsoft.com/office/drawing/2014/main" id="{30D68FEE-E1E4-CBF7-D3A3-BE9CF3168352}"/>
              </a:ext>
            </a:extLst>
          </p:cNvPr>
          <p:cNvSpPr txBox="1"/>
          <p:nvPr/>
        </p:nvSpPr>
        <p:spPr>
          <a:xfrm>
            <a:off x="2122715" y="6122519"/>
            <a:ext cx="6097978" cy="646331"/>
          </a:xfrm>
          <a:prstGeom prst="rect">
            <a:avLst/>
          </a:prstGeom>
          <a:noFill/>
        </p:spPr>
        <p:txBody>
          <a:bodyPr wrap="square">
            <a:spAutoFit/>
          </a:bodyPr>
          <a:lstStyle/>
          <a:p>
            <a:r>
              <a:rPr lang="en-US" b="0" i="0" dirty="0">
                <a:solidFill>
                  <a:schemeClr val="bg1"/>
                </a:solidFill>
                <a:effectLst/>
              </a:rPr>
              <a:t>*A vassal king is </a:t>
            </a:r>
            <a:r>
              <a:rPr lang="en-US" dirty="0">
                <a:solidFill>
                  <a:schemeClr val="bg1"/>
                </a:solidFill>
              </a:rPr>
              <a:t>a monarch who owes allegiance to a more powerful ruler, known as a suzerain or overlord</a:t>
            </a:r>
          </a:p>
        </p:txBody>
      </p:sp>
      <p:grpSp>
        <p:nvGrpSpPr>
          <p:cNvPr id="8" name="Group 7">
            <a:extLst>
              <a:ext uri="{FF2B5EF4-FFF2-40B4-BE49-F238E27FC236}">
                <a16:creationId xmlns:a16="http://schemas.microsoft.com/office/drawing/2014/main" id="{408F6F7E-5857-DAC4-702B-ABD3FDF77C3C}"/>
              </a:ext>
            </a:extLst>
          </p:cNvPr>
          <p:cNvGrpSpPr/>
          <p:nvPr/>
        </p:nvGrpSpPr>
        <p:grpSpPr>
          <a:xfrm>
            <a:off x="7687786" y="601848"/>
            <a:ext cx="3066475" cy="5777415"/>
            <a:chOff x="230082" y="749517"/>
            <a:chExt cx="3066475" cy="5777415"/>
          </a:xfrm>
        </p:grpSpPr>
        <p:sp>
          <p:nvSpPr>
            <p:cNvPr id="9" name="Oval 8">
              <a:extLst>
                <a:ext uri="{FF2B5EF4-FFF2-40B4-BE49-F238E27FC236}">
                  <a16:creationId xmlns:a16="http://schemas.microsoft.com/office/drawing/2014/main" id="{B5F24CB3-63F6-90BF-9FE3-AE8ACB26F62D}"/>
                </a:ext>
              </a:extLst>
            </p:cNvPr>
            <p:cNvSpPr/>
            <p:nvPr/>
          </p:nvSpPr>
          <p:spPr>
            <a:xfrm rot="19225293">
              <a:off x="2866586" y="4358660"/>
              <a:ext cx="429971" cy="566089"/>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0D6BD6B-9112-5607-5C63-BF595C8C1158}"/>
                </a:ext>
              </a:extLst>
            </p:cNvPr>
            <p:cNvSpPr/>
            <p:nvPr/>
          </p:nvSpPr>
          <p:spPr>
            <a:xfrm rot="1893423">
              <a:off x="230082" y="4397469"/>
              <a:ext cx="444281" cy="566089"/>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Manual Operation 10">
              <a:extLst>
                <a:ext uri="{FF2B5EF4-FFF2-40B4-BE49-F238E27FC236}">
                  <a16:creationId xmlns:a16="http://schemas.microsoft.com/office/drawing/2014/main" id="{71226D03-06BD-C9F6-3589-DC0445BD332E}"/>
                </a:ext>
              </a:extLst>
            </p:cNvPr>
            <p:cNvSpPr/>
            <p:nvPr/>
          </p:nvSpPr>
          <p:spPr>
            <a:xfrm rot="12596204">
              <a:off x="558058" y="2875637"/>
              <a:ext cx="779223" cy="1867796"/>
            </a:xfrm>
            <a:prstGeom prst="flowChartManualOperati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Manual Operation 11">
              <a:extLst>
                <a:ext uri="{FF2B5EF4-FFF2-40B4-BE49-F238E27FC236}">
                  <a16:creationId xmlns:a16="http://schemas.microsoft.com/office/drawing/2014/main" id="{5399FBB1-8957-967D-7F5F-0477221EA8E8}"/>
                </a:ext>
              </a:extLst>
            </p:cNvPr>
            <p:cNvSpPr/>
            <p:nvPr/>
          </p:nvSpPr>
          <p:spPr>
            <a:xfrm rot="8763267">
              <a:off x="2155288" y="2679862"/>
              <a:ext cx="779223" cy="2102628"/>
            </a:xfrm>
            <a:prstGeom prst="flowChartManualOperati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8E473677-35AD-192C-25BE-19A3CC06BE5B}"/>
                </a:ext>
              </a:extLst>
            </p:cNvPr>
            <p:cNvSpPr/>
            <p:nvPr/>
          </p:nvSpPr>
          <p:spPr>
            <a:xfrm rot="2911776">
              <a:off x="1089051" y="5915122"/>
              <a:ext cx="497236" cy="707612"/>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156DCC-705F-2FAE-4CD2-2CDC3D283D7B}"/>
                </a:ext>
              </a:extLst>
            </p:cNvPr>
            <p:cNvSpPr/>
            <p:nvPr/>
          </p:nvSpPr>
          <p:spPr>
            <a:xfrm rot="18805716">
              <a:off x="1835400" y="5889564"/>
              <a:ext cx="567125" cy="707612"/>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Manual Operation 14">
              <a:extLst>
                <a:ext uri="{FF2B5EF4-FFF2-40B4-BE49-F238E27FC236}">
                  <a16:creationId xmlns:a16="http://schemas.microsoft.com/office/drawing/2014/main" id="{1A9FEEF8-8B35-4DC3-DE21-733C6488286B}"/>
                </a:ext>
              </a:extLst>
            </p:cNvPr>
            <p:cNvSpPr/>
            <p:nvPr/>
          </p:nvSpPr>
          <p:spPr>
            <a:xfrm rot="10800000">
              <a:off x="824231" y="4325125"/>
              <a:ext cx="1851879" cy="1829335"/>
            </a:xfrm>
            <a:prstGeom prst="flowChartManualOperation">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Manual Operation 15">
              <a:extLst>
                <a:ext uri="{FF2B5EF4-FFF2-40B4-BE49-F238E27FC236}">
                  <a16:creationId xmlns:a16="http://schemas.microsoft.com/office/drawing/2014/main" id="{3971AB6F-EEE3-476D-236D-EA7C1E1F3BC6}"/>
                </a:ext>
              </a:extLst>
            </p:cNvPr>
            <p:cNvSpPr/>
            <p:nvPr/>
          </p:nvSpPr>
          <p:spPr>
            <a:xfrm>
              <a:off x="856187" y="2825257"/>
              <a:ext cx="1768079" cy="1604640"/>
            </a:xfrm>
            <a:prstGeom prst="flowChartManualOperation">
              <a:avLst/>
            </a:prstGeom>
            <a:solidFill>
              <a:srgbClr val="E1AE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A4D795A2-E5B3-4239-E799-2060E75E1691}"/>
                </a:ext>
              </a:extLst>
            </p:cNvPr>
            <p:cNvSpPr/>
            <p:nvPr/>
          </p:nvSpPr>
          <p:spPr>
            <a:xfrm rot="5002778">
              <a:off x="550405" y="1056841"/>
              <a:ext cx="2273260" cy="2106144"/>
            </a:xfrm>
            <a:custGeom>
              <a:avLst/>
              <a:gdLst>
                <a:gd name="connsiteX0" fmla="*/ 91114 w 2273260"/>
                <a:gd name="connsiteY0" fmla="*/ 330721 h 2122244"/>
                <a:gd name="connsiteX1" fmla="*/ 111343 w 2273260"/>
                <a:gd name="connsiteY1" fmla="*/ 277279 h 2122244"/>
                <a:gd name="connsiteX2" fmla="*/ 225104 w 2273260"/>
                <a:gd name="connsiteY2" fmla="*/ 190444 h 2122244"/>
                <a:gd name="connsiteX3" fmla="*/ 225377 w 2273260"/>
                <a:gd name="connsiteY3" fmla="*/ 189907 h 2122244"/>
                <a:gd name="connsiteX4" fmla="*/ 246631 w 2273260"/>
                <a:gd name="connsiteY4" fmla="*/ 148216 h 2122244"/>
                <a:gd name="connsiteX5" fmla="*/ 341558 w 2273260"/>
                <a:gd name="connsiteY5" fmla="*/ 73530 h 2122244"/>
                <a:gd name="connsiteX6" fmla="*/ 439827 w 2273260"/>
                <a:gd name="connsiteY6" fmla="*/ 97935 h 2122244"/>
                <a:gd name="connsiteX7" fmla="*/ 599887 w 2273260"/>
                <a:gd name="connsiteY7" fmla="*/ 82308 h 2122244"/>
                <a:gd name="connsiteX8" fmla="*/ 617427 w 2273260"/>
                <a:gd name="connsiteY8" fmla="*/ 97338 h 2122244"/>
                <a:gd name="connsiteX9" fmla="*/ 638732 w 2273260"/>
                <a:gd name="connsiteY9" fmla="*/ 85820 h 2122244"/>
                <a:gd name="connsiteX10" fmla="*/ 1003139 w 2273260"/>
                <a:gd name="connsiteY10" fmla="*/ 64194 h 2122244"/>
                <a:gd name="connsiteX11" fmla="*/ 1003220 w 2273260"/>
                <a:gd name="connsiteY11" fmla="*/ 64158 h 2122244"/>
                <a:gd name="connsiteX12" fmla="*/ 1075690 w 2273260"/>
                <a:gd name="connsiteY12" fmla="*/ 31632 h 2122244"/>
                <a:gd name="connsiteX13" fmla="*/ 1370546 w 2273260"/>
                <a:gd name="connsiteY13" fmla="*/ 41743 h 2122244"/>
                <a:gd name="connsiteX14" fmla="*/ 1371855 w 2273260"/>
                <a:gd name="connsiteY14" fmla="*/ 41131 h 2122244"/>
                <a:gd name="connsiteX15" fmla="*/ 1429410 w 2273260"/>
                <a:gd name="connsiteY15" fmla="*/ 14230 h 2122244"/>
                <a:gd name="connsiteX16" fmla="*/ 1513708 w 2273260"/>
                <a:gd name="connsiteY16" fmla="*/ 749 h 2122244"/>
                <a:gd name="connsiteX17" fmla="*/ 1612364 w 2273260"/>
                <a:gd name="connsiteY17" fmla="*/ 5640 h 2122244"/>
                <a:gd name="connsiteX18" fmla="*/ 1688973 w 2273260"/>
                <a:gd name="connsiteY18" fmla="*/ 28984 h 2122244"/>
                <a:gd name="connsiteX19" fmla="*/ 1691260 w 2273260"/>
                <a:gd name="connsiteY19" fmla="*/ 29681 h 2122244"/>
                <a:gd name="connsiteX20" fmla="*/ 1870243 w 2273260"/>
                <a:gd name="connsiteY20" fmla="*/ 411 h 2122244"/>
                <a:gd name="connsiteX21" fmla="*/ 1936024 w 2273260"/>
                <a:gd name="connsiteY21" fmla="*/ 6964 h 2122244"/>
                <a:gd name="connsiteX22" fmla="*/ 2060144 w 2273260"/>
                <a:gd name="connsiteY22" fmla="*/ 68938 h 2122244"/>
                <a:gd name="connsiteX23" fmla="*/ 2060829 w 2273260"/>
                <a:gd name="connsiteY23" fmla="*/ 69091 h 2122244"/>
                <a:gd name="connsiteX24" fmla="*/ 2158832 w 2273260"/>
                <a:gd name="connsiteY24" fmla="*/ 91030 h 2122244"/>
                <a:gd name="connsiteX25" fmla="*/ 2219437 w 2273260"/>
                <a:gd name="connsiteY25" fmla="*/ 129085 h 2122244"/>
                <a:gd name="connsiteX26" fmla="*/ 2212307 w 2273260"/>
                <a:gd name="connsiteY26" fmla="*/ 194306 h 2122244"/>
                <a:gd name="connsiteX27" fmla="*/ 2264390 w 2273260"/>
                <a:gd name="connsiteY27" fmla="*/ 294027 h 2122244"/>
                <a:gd name="connsiteX28" fmla="*/ 2020408 w 2273260"/>
                <a:gd name="connsiteY28" fmla="*/ 381318 h 2122244"/>
                <a:gd name="connsiteX29" fmla="*/ 1933067 w 2273260"/>
                <a:gd name="connsiteY29" fmla="*/ 456116 h 2122244"/>
                <a:gd name="connsiteX30" fmla="*/ 1635699 w 2273260"/>
                <a:gd name="connsiteY30" fmla="*/ 465172 h 2122244"/>
                <a:gd name="connsiteX31" fmla="*/ 1423194 w 2273260"/>
                <a:gd name="connsiteY31" fmla="*/ 544967 h 2122244"/>
                <a:gd name="connsiteX32" fmla="*/ 1110740 w 2273260"/>
                <a:gd name="connsiteY32" fmla="*/ 496260 h 2122244"/>
                <a:gd name="connsiteX33" fmla="*/ 853303 w 2273260"/>
                <a:gd name="connsiteY33" fmla="*/ 511064 h 2122244"/>
                <a:gd name="connsiteX34" fmla="*/ 809575 w 2273260"/>
                <a:gd name="connsiteY34" fmla="*/ 502666 h 2122244"/>
                <a:gd name="connsiteX35" fmla="*/ 809119 w 2273260"/>
                <a:gd name="connsiteY35" fmla="*/ 535132 h 2122244"/>
                <a:gd name="connsiteX36" fmla="*/ 762761 w 2273260"/>
                <a:gd name="connsiteY36" fmla="*/ 659069 h 2122244"/>
                <a:gd name="connsiteX37" fmla="*/ 851253 w 2273260"/>
                <a:gd name="connsiteY37" fmla="*/ 860217 h 2122244"/>
                <a:gd name="connsiteX38" fmla="*/ 728380 w 2273260"/>
                <a:gd name="connsiteY38" fmla="*/ 1109102 h 2122244"/>
                <a:gd name="connsiteX39" fmla="*/ 727100 w 2273260"/>
                <a:gd name="connsiteY39" fmla="*/ 1276685 h 2122244"/>
                <a:gd name="connsiteX40" fmla="*/ 715396 w 2273260"/>
                <a:gd name="connsiteY40" fmla="*/ 1314838 h 2122244"/>
                <a:gd name="connsiteX41" fmla="*/ 759093 w 2273260"/>
                <a:gd name="connsiteY41" fmla="*/ 1327784 h 2122244"/>
                <a:gd name="connsiteX42" fmla="*/ 930595 w 2273260"/>
                <a:gd name="connsiteY42" fmla="*/ 1415915 h 2122244"/>
                <a:gd name="connsiteX43" fmla="*/ 930683 w 2273260"/>
                <a:gd name="connsiteY43" fmla="*/ 1415917 h 2122244"/>
                <a:gd name="connsiteX44" fmla="*/ 1009155 w 2273260"/>
                <a:gd name="connsiteY44" fmla="*/ 1417330 h 2122244"/>
                <a:gd name="connsiteX45" fmla="*/ 1277287 w 2273260"/>
                <a:gd name="connsiteY45" fmla="*/ 1542344 h 2122244"/>
                <a:gd name="connsiteX46" fmla="*/ 1278714 w 2273260"/>
                <a:gd name="connsiteY46" fmla="*/ 1542349 h 2122244"/>
                <a:gd name="connsiteX47" fmla="*/ 1341421 w 2273260"/>
                <a:gd name="connsiteY47" fmla="*/ 1542576 h 2122244"/>
                <a:gd name="connsiteX48" fmla="*/ 1423957 w 2273260"/>
                <a:gd name="connsiteY48" fmla="*/ 1564609 h 2122244"/>
                <a:gd name="connsiteX49" fmla="*/ 1513130 w 2273260"/>
                <a:gd name="connsiteY49" fmla="*/ 1607700 h 2122244"/>
                <a:gd name="connsiteX50" fmla="*/ 1575357 w 2273260"/>
                <a:gd name="connsiteY50" fmla="*/ 1657526 h 2122244"/>
                <a:gd name="connsiteX51" fmla="*/ 1577215 w 2273260"/>
                <a:gd name="connsiteY51" fmla="*/ 1659013 h 2122244"/>
                <a:gd name="connsiteX52" fmla="*/ 1752690 w 2273260"/>
                <a:gd name="connsiteY52" fmla="*/ 1705254 h 2122244"/>
                <a:gd name="connsiteX53" fmla="*/ 1810966 w 2273260"/>
                <a:gd name="connsiteY53" fmla="*/ 1736741 h 2122244"/>
                <a:gd name="connsiteX54" fmla="*/ 1903113 w 2273260"/>
                <a:gd name="connsiteY54" fmla="*/ 1837691 h 2122244"/>
                <a:gd name="connsiteX55" fmla="*/ 1903689 w 2273260"/>
                <a:gd name="connsiteY55" fmla="*/ 1838090 h 2122244"/>
                <a:gd name="connsiteX56" fmla="*/ 1986139 w 2273260"/>
                <a:gd name="connsiteY56" fmla="*/ 1895196 h 2122244"/>
                <a:gd name="connsiteX57" fmla="*/ 2028332 w 2273260"/>
                <a:gd name="connsiteY57" fmla="*/ 1951013 h 2122244"/>
                <a:gd name="connsiteX58" fmla="*/ 1998342 w 2273260"/>
                <a:gd name="connsiteY58" fmla="*/ 2002801 h 2122244"/>
                <a:gd name="connsiteX59" fmla="*/ 2010540 w 2273260"/>
                <a:gd name="connsiteY59" fmla="*/ 2106881 h 2122244"/>
                <a:gd name="connsiteX60" fmla="*/ 1754324 w 2273260"/>
                <a:gd name="connsiteY60" fmla="*/ 2083527 h 2122244"/>
                <a:gd name="connsiteX61" fmla="*/ 1646966 w 2273260"/>
                <a:gd name="connsiteY61" fmla="*/ 2111629 h 2122244"/>
                <a:gd name="connsiteX62" fmla="*/ 1369635 w 2273260"/>
                <a:gd name="connsiteY62" fmla="*/ 2001670 h 2122244"/>
                <a:gd name="connsiteX63" fmla="*/ 1145122 w 2273260"/>
                <a:gd name="connsiteY63" fmla="*/ 1984482 h 2122244"/>
                <a:gd name="connsiteX64" fmla="*/ 874628 w 2273260"/>
                <a:gd name="connsiteY64" fmla="*/ 1820198 h 2122244"/>
                <a:gd name="connsiteX65" fmla="*/ 531946 w 2273260"/>
                <a:gd name="connsiteY65" fmla="*/ 1665564 h 2122244"/>
                <a:gd name="connsiteX66" fmla="*/ 493426 w 2273260"/>
                <a:gd name="connsiteY66" fmla="*/ 1631269 h 2122244"/>
                <a:gd name="connsiteX67" fmla="*/ 469396 w 2273260"/>
                <a:gd name="connsiteY67" fmla="*/ 1642064 h 2122244"/>
                <a:gd name="connsiteX68" fmla="*/ 366043 w 2273260"/>
                <a:gd name="connsiteY68" fmla="*/ 1585005 h 2122244"/>
                <a:gd name="connsiteX69" fmla="*/ 238698 w 2273260"/>
                <a:gd name="connsiteY69" fmla="*/ 1641466 h 2122244"/>
                <a:gd name="connsiteX70" fmla="*/ 164444 w 2273260"/>
                <a:gd name="connsiteY70" fmla="*/ 1481509 h 2122244"/>
                <a:gd name="connsiteX71" fmla="*/ 162046 w 2273260"/>
                <a:gd name="connsiteY71" fmla="*/ 1479667 h 2122244"/>
                <a:gd name="connsiteX72" fmla="*/ 29474 w 2273260"/>
                <a:gd name="connsiteY72" fmla="*/ 1389981 h 2122244"/>
                <a:gd name="connsiteX73" fmla="*/ 53270 w 2273260"/>
                <a:gd name="connsiteY73" fmla="*/ 1077573 h 2122244"/>
                <a:gd name="connsiteX74" fmla="*/ 53227 w 2273260"/>
                <a:gd name="connsiteY74" fmla="*/ 1077494 h 2122244"/>
                <a:gd name="connsiteX75" fmla="*/ 14952 w 2273260"/>
                <a:gd name="connsiteY75" fmla="*/ 1007398 h 2122244"/>
                <a:gd name="connsiteX76" fmla="*/ 76277 w 2273260"/>
                <a:gd name="connsiteY76" fmla="*/ 762411 h 2122244"/>
                <a:gd name="connsiteX77" fmla="*/ 75548 w 2273260"/>
                <a:gd name="connsiteY77" fmla="*/ 761138 h 2122244"/>
                <a:gd name="connsiteX78" fmla="*/ 43521 w 2273260"/>
                <a:gd name="connsiteY78" fmla="*/ 705165 h 2122244"/>
                <a:gd name="connsiteX79" fmla="*/ 36107 w 2273260"/>
                <a:gd name="connsiteY79" fmla="*/ 630502 h 2122244"/>
                <a:gd name="connsiteX80" fmla="*/ 58923 w 2273260"/>
                <a:gd name="connsiteY80" fmla="*/ 548958 h 2122244"/>
                <a:gd name="connsiteX81" fmla="*/ 106423 w 2273260"/>
                <a:gd name="connsiteY81" fmla="*/ 491154 h 2122244"/>
                <a:gd name="connsiteX82" fmla="*/ 107841 w 2273260"/>
                <a:gd name="connsiteY82" fmla="*/ 489429 h 2122244"/>
                <a:gd name="connsiteX83" fmla="*/ 91114 w 2273260"/>
                <a:gd name="connsiteY83" fmla="*/ 330721 h 212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273260" h="2122244">
                  <a:moveTo>
                    <a:pt x="91114" y="330721"/>
                  </a:moveTo>
                  <a:cubicBezTo>
                    <a:pt x="95719" y="312229"/>
                    <a:pt x="102466" y="294174"/>
                    <a:pt x="111343" y="277279"/>
                  </a:cubicBezTo>
                  <a:cubicBezTo>
                    <a:pt x="138395" y="225784"/>
                    <a:pt x="181098" y="193177"/>
                    <a:pt x="225104" y="190444"/>
                  </a:cubicBezTo>
                  <a:lnTo>
                    <a:pt x="225377" y="189907"/>
                  </a:lnTo>
                  <a:lnTo>
                    <a:pt x="246631" y="148216"/>
                  </a:lnTo>
                  <a:cubicBezTo>
                    <a:pt x="271377" y="109626"/>
                    <a:pt x="305086" y="82648"/>
                    <a:pt x="341558" y="73530"/>
                  </a:cubicBezTo>
                  <a:cubicBezTo>
                    <a:pt x="376860" y="64687"/>
                    <a:pt x="411817" y="73356"/>
                    <a:pt x="439827" y="97935"/>
                  </a:cubicBezTo>
                  <a:cubicBezTo>
                    <a:pt x="491541" y="59854"/>
                    <a:pt x="550498" y="54108"/>
                    <a:pt x="599887" y="82308"/>
                  </a:cubicBezTo>
                  <a:lnTo>
                    <a:pt x="617427" y="97338"/>
                  </a:lnTo>
                  <a:lnTo>
                    <a:pt x="638732" y="85820"/>
                  </a:lnTo>
                  <a:cubicBezTo>
                    <a:pt x="732290" y="45473"/>
                    <a:pt x="883974" y="36480"/>
                    <a:pt x="1003139" y="64194"/>
                  </a:cubicBezTo>
                  <a:lnTo>
                    <a:pt x="1003220" y="64158"/>
                  </a:lnTo>
                  <a:lnTo>
                    <a:pt x="1075690" y="31632"/>
                  </a:lnTo>
                  <a:cubicBezTo>
                    <a:pt x="1163350" y="7523"/>
                    <a:pt x="1287661" y="9304"/>
                    <a:pt x="1370546" y="41743"/>
                  </a:cubicBezTo>
                  <a:lnTo>
                    <a:pt x="1371855" y="41131"/>
                  </a:lnTo>
                  <a:lnTo>
                    <a:pt x="1429410" y="14230"/>
                  </a:lnTo>
                  <a:cubicBezTo>
                    <a:pt x="1453996" y="7189"/>
                    <a:pt x="1482820" y="2487"/>
                    <a:pt x="1513708" y="749"/>
                  </a:cubicBezTo>
                  <a:cubicBezTo>
                    <a:pt x="1547706" y="-1167"/>
                    <a:pt x="1581681" y="641"/>
                    <a:pt x="1612364" y="5640"/>
                  </a:cubicBezTo>
                  <a:lnTo>
                    <a:pt x="1688973" y="28984"/>
                  </a:lnTo>
                  <a:lnTo>
                    <a:pt x="1691260" y="29681"/>
                  </a:lnTo>
                  <a:cubicBezTo>
                    <a:pt x="1736322" y="8619"/>
                    <a:pt x="1803490" y="-1833"/>
                    <a:pt x="1870243" y="411"/>
                  </a:cubicBezTo>
                  <a:cubicBezTo>
                    <a:pt x="1892494" y="1159"/>
                    <a:pt x="1914699" y="3317"/>
                    <a:pt x="1936024" y="6964"/>
                  </a:cubicBezTo>
                  <a:cubicBezTo>
                    <a:pt x="2001019" y="18075"/>
                    <a:pt x="2047624" y="41338"/>
                    <a:pt x="2060144" y="68938"/>
                  </a:cubicBezTo>
                  <a:lnTo>
                    <a:pt x="2060829" y="69091"/>
                  </a:lnTo>
                  <a:lnTo>
                    <a:pt x="2158832" y="91030"/>
                  </a:lnTo>
                  <a:cubicBezTo>
                    <a:pt x="2186222" y="101371"/>
                    <a:pt x="2207264" y="114372"/>
                    <a:pt x="2219437" y="129085"/>
                  </a:cubicBezTo>
                  <a:cubicBezTo>
                    <a:pt x="2237131" y="150445"/>
                    <a:pt x="2234609" y="173644"/>
                    <a:pt x="2212307" y="194306"/>
                  </a:cubicBezTo>
                  <a:cubicBezTo>
                    <a:pt x="2267128" y="222642"/>
                    <a:pt x="2286301" y="259375"/>
                    <a:pt x="2264390" y="294027"/>
                  </a:cubicBezTo>
                  <a:cubicBezTo>
                    <a:pt x="2235261" y="340095"/>
                    <a:pt x="2138834" y="374596"/>
                    <a:pt x="2020408" y="381318"/>
                  </a:cubicBezTo>
                  <a:cubicBezTo>
                    <a:pt x="2019843" y="410073"/>
                    <a:pt x="1987976" y="437343"/>
                    <a:pt x="1933067" y="456116"/>
                  </a:cubicBezTo>
                  <a:cubicBezTo>
                    <a:pt x="1849639" y="484642"/>
                    <a:pt x="1729127" y="488308"/>
                    <a:pt x="1635699" y="465172"/>
                  </a:cubicBezTo>
                  <a:cubicBezTo>
                    <a:pt x="1605484" y="504911"/>
                    <a:pt x="1524577" y="535289"/>
                    <a:pt x="1423194" y="544967"/>
                  </a:cubicBezTo>
                  <a:cubicBezTo>
                    <a:pt x="1303724" y="556370"/>
                    <a:pt x="1179039" y="536938"/>
                    <a:pt x="1110740" y="496260"/>
                  </a:cubicBezTo>
                  <a:cubicBezTo>
                    <a:pt x="1030137" y="515565"/>
                    <a:pt x="937492" y="519792"/>
                    <a:pt x="853303" y="511064"/>
                  </a:cubicBezTo>
                  <a:lnTo>
                    <a:pt x="809575" y="502666"/>
                  </a:lnTo>
                  <a:lnTo>
                    <a:pt x="809119" y="535132"/>
                  </a:lnTo>
                  <a:cubicBezTo>
                    <a:pt x="803407" y="579487"/>
                    <a:pt x="787661" y="623070"/>
                    <a:pt x="762761" y="659069"/>
                  </a:cubicBezTo>
                  <a:cubicBezTo>
                    <a:pt x="818607" y="695685"/>
                    <a:pt x="852295" y="772267"/>
                    <a:pt x="851253" y="860217"/>
                  </a:cubicBezTo>
                  <a:cubicBezTo>
                    <a:pt x="850024" y="963856"/>
                    <a:pt x="800998" y="1063176"/>
                    <a:pt x="728380" y="1109102"/>
                  </a:cubicBezTo>
                  <a:cubicBezTo>
                    <a:pt x="741028" y="1164002"/>
                    <a:pt x="739697" y="1222202"/>
                    <a:pt x="727100" y="1276685"/>
                  </a:cubicBezTo>
                  <a:lnTo>
                    <a:pt x="715396" y="1314838"/>
                  </a:lnTo>
                  <a:lnTo>
                    <a:pt x="759093" y="1327784"/>
                  </a:lnTo>
                  <a:cubicBezTo>
                    <a:pt x="819926" y="1350079"/>
                    <a:pt x="880654" y="1380762"/>
                    <a:pt x="930595" y="1415915"/>
                  </a:cubicBezTo>
                  <a:lnTo>
                    <a:pt x="930683" y="1415917"/>
                  </a:lnTo>
                  <a:lnTo>
                    <a:pt x="1009155" y="1417330"/>
                  </a:lnTo>
                  <a:cubicBezTo>
                    <a:pt x="1098606" y="1431794"/>
                    <a:pt x="1212542" y="1482422"/>
                    <a:pt x="1277287" y="1542344"/>
                  </a:cubicBezTo>
                  <a:lnTo>
                    <a:pt x="1278714" y="1542349"/>
                  </a:lnTo>
                  <a:lnTo>
                    <a:pt x="1341421" y="1542576"/>
                  </a:lnTo>
                  <a:cubicBezTo>
                    <a:pt x="1366609" y="1546398"/>
                    <a:pt x="1394864" y="1553854"/>
                    <a:pt x="1423957" y="1564609"/>
                  </a:cubicBezTo>
                  <a:cubicBezTo>
                    <a:pt x="1455980" y="1576443"/>
                    <a:pt x="1486646" y="1591386"/>
                    <a:pt x="1513130" y="1607700"/>
                  </a:cubicBezTo>
                  <a:lnTo>
                    <a:pt x="1575357" y="1657526"/>
                  </a:lnTo>
                  <a:lnTo>
                    <a:pt x="1577215" y="1659013"/>
                  </a:lnTo>
                  <a:cubicBezTo>
                    <a:pt x="1626310" y="1659191"/>
                    <a:pt x="1691971" y="1676989"/>
                    <a:pt x="1752690" y="1705254"/>
                  </a:cubicBezTo>
                  <a:cubicBezTo>
                    <a:pt x="1772930" y="1714675"/>
                    <a:pt x="1792621" y="1725259"/>
                    <a:pt x="1810966" y="1736741"/>
                  </a:cubicBezTo>
                  <a:cubicBezTo>
                    <a:pt x="1866880" y="1771735"/>
                    <a:pt x="1901483" y="1809633"/>
                    <a:pt x="1903113" y="1837691"/>
                  </a:cubicBezTo>
                  <a:lnTo>
                    <a:pt x="1903689" y="1838090"/>
                  </a:lnTo>
                  <a:lnTo>
                    <a:pt x="1986139" y="1895196"/>
                  </a:lnTo>
                  <a:cubicBezTo>
                    <a:pt x="2007670" y="1914680"/>
                    <a:pt x="2022396" y="1933883"/>
                    <a:pt x="2028332" y="1951013"/>
                  </a:cubicBezTo>
                  <a:cubicBezTo>
                    <a:pt x="2036971" y="1975891"/>
                    <a:pt x="2026317" y="1994318"/>
                    <a:pt x="1998342" y="2002801"/>
                  </a:cubicBezTo>
                  <a:cubicBezTo>
                    <a:pt x="2038696" y="2048196"/>
                    <a:pt x="2043177" y="2086529"/>
                    <a:pt x="2010540" y="2106881"/>
                  </a:cubicBezTo>
                  <a:cubicBezTo>
                    <a:pt x="1967151" y="2133938"/>
                    <a:pt x="1865888" y="2124709"/>
                    <a:pt x="1754324" y="2083527"/>
                  </a:cubicBezTo>
                  <a:cubicBezTo>
                    <a:pt x="1743478" y="2107379"/>
                    <a:pt x="1704315" y="2117615"/>
                    <a:pt x="1646966" y="2111629"/>
                  </a:cubicBezTo>
                  <a:cubicBezTo>
                    <a:pt x="1559829" y="2102535"/>
                    <a:pt x="1447439" y="2057970"/>
                    <a:pt x="1369635" y="2001670"/>
                  </a:cubicBezTo>
                  <a:cubicBezTo>
                    <a:pt x="1327518" y="2022999"/>
                    <a:pt x="1242040" y="2016453"/>
                    <a:pt x="1145122" y="1984482"/>
                  </a:cubicBezTo>
                  <a:cubicBezTo>
                    <a:pt x="1030915" y="1946806"/>
                    <a:pt x="922972" y="1881252"/>
                    <a:pt x="874628" y="1820198"/>
                  </a:cubicBezTo>
                  <a:cubicBezTo>
                    <a:pt x="752795" y="1796653"/>
                    <a:pt x="618171" y="1733993"/>
                    <a:pt x="531946" y="1665564"/>
                  </a:cubicBezTo>
                  <a:lnTo>
                    <a:pt x="493426" y="1631269"/>
                  </a:lnTo>
                  <a:lnTo>
                    <a:pt x="469396" y="1642064"/>
                  </a:lnTo>
                  <a:cubicBezTo>
                    <a:pt x="427689" y="1650627"/>
                    <a:pt x="388406" y="1628949"/>
                    <a:pt x="366043" y="1585005"/>
                  </a:cubicBezTo>
                  <a:cubicBezTo>
                    <a:pt x="332793" y="1635314"/>
                    <a:pt x="282767" y="1657493"/>
                    <a:pt x="238698" y="1641466"/>
                  </a:cubicBezTo>
                  <a:cubicBezTo>
                    <a:pt x="187105" y="1622685"/>
                    <a:pt x="156270" y="1556270"/>
                    <a:pt x="164444" y="1481509"/>
                  </a:cubicBezTo>
                  <a:cubicBezTo>
                    <a:pt x="163636" y="1480906"/>
                    <a:pt x="162854" y="1480270"/>
                    <a:pt x="162046" y="1479667"/>
                  </a:cubicBezTo>
                  <a:cubicBezTo>
                    <a:pt x="107778" y="1479856"/>
                    <a:pt x="59178" y="1446964"/>
                    <a:pt x="29474" y="1389981"/>
                  </a:cubicBezTo>
                  <a:cubicBezTo>
                    <a:pt x="-17435" y="1299950"/>
                    <a:pt x="-7516" y="1169913"/>
                    <a:pt x="53270" y="1077573"/>
                  </a:cubicBezTo>
                  <a:lnTo>
                    <a:pt x="53227" y="1077494"/>
                  </a:lnTo>
                  <a:lnTo>
                    <a:pt x="14952" y="1007398"/>
                  </a:lnTo>
                  <a:cubicBezTo>
                    <a:pt x="-8132" y="926909"/>
                    <a:pt x="13941" y="822922"/>
                    <a:pt x="76277" y="762411"/>
                  </a:cubicBezTo>
                  <a:lnTo>
                    <a:pt x="75548" y="761138"/>
                  </a:lnTo>
                  <a:lnTo>
                    <a:pt x="43521" y="705165"/>
                  </a:lnTo>
                  <a:cubicBezTo>
                    <a:pt x="36621" y="682512"/>
                    <a:pt x="33944" y="656957"/>
                    <a:pt x="36107" y="630502"/>
                  </a:cubicBezTo>
                  <a:cubicBezTo>
                    <a:pt x="38483" y="601385"/>
                    <a:pt x="46528" y="573337"/>
                    <a:pt x="58923" y="548958"/>
                  </a:cubicBezTo>
                  <a:lnTo>
                    <a:pt x="106423" y="491154"/>
                  </a:lnTo>
                  <a:lnTo>
                    <a:pt x="107841" y="489429"/>
                  </a:lnTo>
                  <a:cubicBezTo>
                    <a:pt x="82766" y="445606"/>
                    <a:pt x="77300" y="386197"/>
                    <a:pt x="91114" y="330721"/>
                  </a:cubicBezTo>
                  <a:close/>
                </a:path>
              </a:pathLst>
            </a:cu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Arrow: Pentagon 17">
              <a:extLst>
                <a:ext uri="{FF2B5EF4-FFF2-40B4-BE49-F238E27FC236}">
                  <a16:creationId xmlns:a16="http://schemas.microsoft.com/office/drawing/2014/main" id="{229554F3-FFDA-091B-C940-4C40D798605B}"/>
                </a:ext>
              </a:extLst>
            </p:cNvPr>
            <p:cNvSpPr/>
            <p:nvPr/>
          </p:nvSpPr>
          <p:spPr>
            <a:xfrm rot="5400000">
              <a:off x="931831" y="1800517"/>
              <a:ext cx="1604640" cy="1261130"/>
            </a:xfrm>
            <a:prstGeom prst="homePlate">
              <a:avLst>
                <a:gd name="adj" fmla="val 29131"/>
              </a:avLst>
            </a:prstGeom>
            <a:solidFill>
              <a:schemeClr val="accent6">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Arrow: Pentagon 18">
              <a:extLst>
                <a:ext uri="{FF2B5EF4-FFF2-40B4-BE49-F238E27FC236}">
                  <a16:creationId xmlns:a16="http://schemas.microsoft.com/office/drawing/2014/main" id="{6D8A3421-C8B6-E925-B2CE-1138EF3BF54E}"/>
                </a:ext>
              </a:extLst>
            </p:cNvPr>
            <p:cNvSpPr/>
            <p:nvPr/>
          </p:nvSpPr>
          <p:spPr>
            <a:xfrm rot="16200000">
              <a:off x="1481487" y="598159"/>
              <a:ext cx="603617" cy="1778162"/>
            </a:xfrm>
            <a:prstGeom prst="homePlate">
              <a:avLst>
                <a:gd name="adj" fmla="val 29131"/>
              </a:avLst>
            </a:prstGeom>
            <a:solidFill>
              <a:srgbClr val="FFC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2C9EB390-F873-6968-D21B-90E7BBAD738B}"/>
                </a:ext>
              </a:extLst>
            </p:cNvPr>
            <p:cNvSpPr/>
            <p:nvPr/>
          </p:nvSpPr>
          <p:spPr>
            <a:xfrm rot="5400000">
              <a:off x="1454488" y="3671162"/>
              <a:ext cx="605520" cy="1335566"/>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FFC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grpSp>
          <p:nvGrpSpPr>
            <p:cNvPr id="21" name="Group 20">
              <a:extLst>
                <a:ext uri="{FF2B5EF4-FFF2-40B4-BE49-F238E27FC236}">
                  <a16:creationId xmlns:a16="http://schemas.microsoft.com/office/drawing/2014/main" id="{84312792-45A0-41E1-9211-B5A3D6FD5D85}"/>
                </a:ext>
              </a:extLst>
            </p:cNvPr>
            <p:cNvGrpSpPr/>
            <p:nvPr/>
          </p:nvGrpSpPr>
          <p:grpSpPr>
            <a:xfrm>
              <a:off x="1105013" y="4377131"/>
              <a:ext cx="1377757" cy="1031338"/>
              <a:chOff x="3313728" y="2222260"/>
              <a:chExt cx="2675093" cy="1646180"/>
            </a:xfrm>
          </p:grpSpPr>
          <p:grpSp>
            <p:nvGrpSpPr>
              <p:cNvPr id="40" name="Group 39">
                <a:extLst>
                  <a:ext uri="{FF2B5EF4-FFF2-40B4-BE49-F238E27FC236}">
                    <a16:creationId xmlns:a16="http://schemas.microsoft.com/office/drawing/2014/main" id="{B0504261-6B0C-7511-5FF8-971BBFD6421A}"/>
                  </a:ext>
                </a:extLst>
              </p:cNvPr>
              <p:cNvGrpSpPr/>
              <p:nvPr/>
            </p:nvGrpSpPr>
            <p:grpSpPr>
              <a:xfrm>
                <a:off x="3313728" y="2281165"/>
                <a:ext cx="605520" cy="1587275"/>
                <a:chOff x="3313728" y="2281165"/>
                <a:chExt cx="605520" cy="1587275"/>
              </a:xfrm>
            </p:grpSpPr>
            <p:sp>
              <p:nvSpPr>
                <p:cNvPr id="50" name="Freeform: Shape 49">
                  <a:extLst>
                    <a:ext uri="{FF2B5EF4-FFF2-40B4-BE49-F238E27FC236}">
                      <a16:creationId xmlns:a16="http://schemas.microsoft.com/office/drawing/2014/main" id="{1EFB69FB-DDDD-5B0F-BF41-2AB09BE4AA91}"/>
                    </a:ext>
                  </a:extLst>
                </p:cNvPr>
                <p:cNvSpPr/>
                <p:nvPr/>
              </p:nvSpPr>
              <p:spPr>
                <a:xfrm rot="10800000">
                  <a:off x="3313728" y="2281165"/>
                  <a:ext cx="605520" cy="1587275"/>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FFC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sp>
              <p:nvSpPr>
                <p:cNvPr id="51" name="Freeform: Shape 50">
                  <a:extLst>
                    <a:ext uri="{FF2B5EF4-FFF2-40B4-BE49-F238E27FC236}">
                      <a16:creationId xmlns:a16="http://schemas.microsoft.com/office/drawing/2014/main" id="{5A1F0C8C-968A-E94C-B8FB-5B7A9424FBFA}"/>
                    </a:ext>
                  </a:extLst>
                </p:cNvPr>
                <p:cNvSpPr/>
                <p:nvPr/>
              </p:nvSpPr>
              <p:spPr>
                <a:xfrm rot="10800000">
                  <a:off x="3395174" y="2487625"/>
                  <a:ext cx="438999" cy="1139952"/>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FFC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grpSp>
          <p:grpSp>
            <p:nvGrpSpPr>
              <p:cNvPr id="41" name="Group 40">
                <a:extLst>
                  <a:ext uri="{FF2B5EF4-FFF2-40B4-BE49-F238E27FC236}">
                    <a16:creationId xmlns:a16="http://schemas.microsoft.com/office/drawing/2014/main" id="{9A11723B-0559-D9F2-13A9-9A9F30BF9033}"/>
                  </a:ext>
                </a:extLst>
              </p:cNvPr>
              <p:cNvGrpSpPr/>
              <p:nvPr/>
            </p:nvGrpSpPr>
            <p:grpSpPr>
              <a:xfrm>
                <a:off x="3982860" y="2281165"/>
                <a:ext cx="605520" cy="1587275"/>
                <a:chOff x="3313728" y="2281165"/>
                <a:chExt cx="605520" cy="1587275"/>
              </a:xfrm>
            </p:grpSpPr>
            <p:sp>
              <p:nvSpPr>
                <p:cNvPr id="48" name="Freeform: Shape 47">
                  <a:extLst>
                    <a:ext uri="{FF2B5EF4-FFF2-40B4-BE49-F238E27FC236}">
                      <a16:creationId xmlns:a16="http://schemas.microsoft.com/office/drawing/2014/main" id="{9645D4F2-5835-4791-BBF3-11C87B5BFF32}"/>
                    </a:ext>
                  </a:extLst>
                </p:cNvPr>
                <p:cNvSpPr/>
                <p:nvPr/>
              </p:nvSpPr>
              <p:spPr>
                <a:xfrm rot="10800000">
                  <a:off x="3313728" y="2281165"/>
                  <a:ext cx="605520" cy="1587275"/>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FFC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sp>
              <p:nvSpPr>
                <p:cNvPr id="49" name="Freeform: Shape 48">
                  <a:extLst>
                    <a:ext uri="{FF2B5EF4-FFF2-40B4-BE49-F238E27FC236}">
                      <a16:creationId xmlns:a16="http://schemas.microsoft.com/office/drawing/2014/main" id="{6DD4D4BC-EB0B-7818-D7C5-0D9CB10D3D6A}"/>
                    </a:ext>
                  </a:extLst>
                </p:cNvPr>
                <p:cNvSpPr/>
                <p:nvPr/>
              </p:nvSpPr>
              <p:spPr>
                <a:xfrm rot="10800000">
                  <a:off x="3395174" y="2487625"/>
                  <a:ext cx="438999" cy="1139952"/>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FFC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grpSp>
          <p:grpSp>
            <p:nvGrpSpPr>
              <p:cNvPr id="42" name="Group 41">
                <a:extLst>
                  <a:ext uri="{FF2B5EF4-FFF2-40B4-BE49-F238E27FC236}">
                    <a16:creationId xmlns:a16="http://schemas.microsoft.com/office/drawing/2014/main" id="{503F065A-3B5B-6332-6BD9-2627678D9378}"/>
                  </a:ext>
                </a:extLst>
              </p:cNvPr>
              <p:cNvGrpSpPr/>
              <p:nvPr/>
            </p:nvGrpSpPr>
            <p:grpSpPr>
              <a:xfrm>
                <a:off x="4651991" y="2263963"/>
                <a:ext cx="605520" cy="1587275"/>
                <a:chOff x="3313728" y="2281165"/>
                <a:chExt cx="605520" cy="1587275"/>
              </a:xfrm>
            </p:grpSpPr>
            <p:sp>
              <p:nvSpPr>
                <p:cNvPr id="46" name="Freeform: Shape 45">
                  <a:extLst>
                    <a:ext uri="{FF2B5EF4-FFF2-40B4-BE49-F238E27FC236}">
                      <a16:creationId xmlns:a16="http://schemas.microsoft.com/office/drawing/2014/main" id="{738A987C-C844-61C8-411C-44772A645A05}"/>
                    </a:ext>
                  </a:extLst>
                </p:cNvPr>
                <p:cNvSpPr/>
                <p:nvPr/>
              </p:nvSpPr>
              <p:spPr>
                <a:xfrm rot="10800000">
                  <a:off x="3313728" y="2281165"/>
                  <a:ext cx="605520" cy="1587275"/>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FFC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sp>
              <p:nvSpPr>
                <p:cNvPr id="47" name="Freeform: Shape 46">
                  <a:extLst>
                    <a:ext uri="{FF2B5EF4-FFF2-40B4-BE49-F238E27FC236}">
                      <a16:creationId xmlns:a16="http://schemas.microsoft.com/office/drawing/2014/main" id="{EC48E4EF-20FF-9232-44A5-80DF828EBA52}"/>
                    </a:ext>
                  </a:extLst>
                </p:cNvPr>
                <p:cNvSpPr/>
                <p:nvPr/>
              </p:nvSpPr>
              <p:spPr>
                <a:xfrm rot="10800000">
                  <a:off x="3395174" y="2487625"/>
                  <a:ext cx="438999" cy="1139952"/>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FFC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grpSp>
          <p:grpSp>
            <p:nvGrpSpPr>
              <p:cNvPr id="43" name="Group 42">
                <a:extLst>
                  <a:ext uri="{FF2B5EF4-FFF2-40B4-BE49-F238E27FC236}">
                    <a16:creationId xmlns:a16="http://schemas.microsoft.com/office/drawing/2014/main" id="{13E446C8-3663-72B7-F33E-DD0F255D722F}"/>
                  </a:ext>
                </a:extLst>
              </p:cNvPr>
              <p:cNvGrpSpPr/>
              <p:nvPr/>
            </p:nvGrpSpPr>
            <p:grpSpPr>
              <a:xfrm>
                <a:off x="5383301" y="2222260"/>
                <a:ext cx="605520" cy="1587275"/>
                <a:chOff x="3313728" y="2281165"/>
                <a:chExt cx="605520" cy="1587275"/>
              </a:xfrm>
            </p:grpSpPr>
            <p:sp>
              <p:nvSpPr>
                <p:cNvPr id="44" name="Freeform: Shape 43">
                  <a:extLst>
                    <a:ext uri="{FF2B5EF4-FFF2-40B4-BE49-F238E27FC236}">
                      <a16:creationId xmlns:a16="http://schemas.microsoft.com/office/drawing/2014/main" id="{6621DBE8-65EC-1C86-60F7-518F9B2E384C}"/>
                    </a:ext>
                  </a:extLst>
                </p:cNvPr>
                <p:cNvSpPr/>
                <p:nvPr/>
              </p:nvSpPr>
              <p:spPr>
                <a:xfrm rot="10800000">
                  <a:off x="3313728" y="2281165"/>
                  <a:ext cx="605520" cy="1587275"/>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FFC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sp>
              <p:nvSpPr>
                <p:cNvPr id="45" name="Freeform: Shape 44">
                  <a:extLst>
                    <a:ext uri="{FF2B5EF4-FFF2-40B4-BE49-F238E27FC236}">
                      <a16:creationId xmlns:a16="http://schemas.microsoft.com/office/drawing/2014/main" id="{38A7827D-EF86-0879-94AE-BBCF058028E5}"/>
                    </a:ext>
                  </a:extLst>
                </p:cNvPr>
                <p:cNvSpPr/>
                <p:nvPr/>
              </p:nvSpPr>
              <p:spPr>
                <a:xfrm rot="10800000">
                  <a:off x="3395174" y="2487625"/>
                  <a:ext cx="438999" cy="1139952"/>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FFC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grpSp>
        </p:grpSp>
        <p:grpSp>
          <p:nvGrpSpPr>
            <p:cNvPr id="22" name="Group 21">
              <a:extLst>
                <a:ext uri="{FF2B5EF4-FFF2-40B4-BE49-F238E27FC236}">
                  <a16:creationId xmlns:a16="http://schemas.microsoft.com/office/drawing/2014/main" id="{1FD20EB1-1FAC-4E23-70FB-2155BFD86E18}"/>
                </a:ext>
              </a:extLst>
            </p:cNvPr>
            <p:cNvGrpSpPr/>
            <p:nvPr/>
          </p:nvGrpSpPr>
          <p:grpSpPr>
            <a:xfrm>
              <a:off x="1117852" y="749517"/>
              <a:ext cx="1377906" cy="1005211"/>
              <a:chOff x="3313728" y="2263963"/>
              <a:chExt cx="2675382" cy="1604477"/>
            </a:xfrm>
          </p:grpSpPr>
          <p:grpSp>
            <p:nvGrpSpPr>
              <p:cNvPr id="28" name="Group 27">
                <a:extLst>
                  <a:ext uri="{FF2B5EF4-FFF2-40B4-BE49-F238E27FC236}">
                    <a16:creationId xmlns:a16="http://schemas.microsoft.com/office/drawing/2014/main" id="{5CE4369F-CBEE-5385-8C30-08E16AF76A2C}"/>
                  </a:ext>
                </a:extLst>
              </p:cNvPr>
              <p:cNvGrpSpPr/>
              <p:nvPr/>
            </p:nvGrpSpPr>
            <p:grpSpPr>
              <a:xfrm>
                <a:off x="3313728" y="2281165"/>
                <a:ext cx="605520" cy="1587275"/>
                <a:chOff x="3313728" y="2281165"/>
                <a:chExt cx="605520" cy="1587275"/>
              </a:xfrm>
            </p:grpSpPr>
            <p:sp>
              <p:nvSpPr>
                <p:cNvPr id="38" name="Freeform: Shape 37">
                  <a:extLst>
                    <a:ext uri="{FF2B5EF4-FFF2-40B4-BE49-F238E27FC236}">
                      <a16:creationId xmlns:a16="http://schemas.microsoft.com/office/drawing/2014/main" id="{DC4CA388-86A4-BA0E-F658-029D5FDA2164}"/>
                    </a:ext>
                  </a:extLst>
                </p:cNvPr>
                <p:cNvSpPr/>
                <p:nvPr/>
              </p:nvSpPr>
              <p:spPr>
                <a:xfrm rot="10800000">
                  <a:off x="3313728" y="2281165"/>
                  <a:ext cx="605520" cy="1587275"/>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FFC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id="{E0992833-5CD9-23F9-8E93-37AAE175776D}"/>
                    </a:ext>
                  </a:extLst>
                </p:cNvPr>
                <p:cNvSpPr/>
                <p:nvPr/>
              </p:nvSpPr>
              <p:spPr>
                <a:xfrm rot="10800000">
                  <a:off x="3395174" y="2487625"/>
                  <a:ext cx="438999" cy="1139952"/>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FFC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grpSp>
          <p:grpSp>
            <p:nvGrpSpPr>
              <p:cNvPr id="29" name="Group 28">
                <a:extLst>
                  <a:ext uri="{FF2B5EF4-FFF2-40B4-BE49-F238E27FC236}">
                    <a16:creationId xmlns:a16="http://schemas.microsoft.com/office/drawing/2014/main" id="{3D96A308-B29E-91ED-3461-4B0E6DB0069B}"/>
                  </a:ext>
                </a:extLst>
              </p:cNvPr>
              <p:cNvGrpSpPr/>
              <p:nvPr/>
            </p:nvGrpSpPr>
            <p:grpSpPr>
              <a:xfrm>
                <a:off x="3982860" y="2281165"/>
                <a:ext cx="605520" cy="1587275"/>
                <a:chOff x="3313728" y="2281165"/>
                <a:chExt cx="605520" cy="1587275"/>
              </a:xfrm>
            </p:grpSpPr>
            <p:sp>
              <p:nvSpPr>
                <p:cNvPr id="36" name="Freeform: Shape 35">
                  <a:extLst>
                    <a:ext uri="{FF2B5EF4-FFF2-40B4-BE49-F238E27FC236}">
                      <a16:creationId xmlns:a16="http://schemas.microsoft.com/office/drawing/2014/main" id="{0266F830-4E2F-3E67-956B-98B44D90E61F}"/>
                    </a:ext>
                  </a:extLst>
                </p:cNvPr>
                <p:cNvSpPr/>
                <p:nvPr/>
              </p:nvSpPr>
              <p:spPr>
                <a:xfrm rot="10800000">
                  <a:off x="3313728" y="2281165"/>
                  <a:ext cx="605520" cy="1587275"/>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FFC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sp>
              <p:nvSpPr>
                <p:cNvPr id="37" name="Freeform: Shape 36">
                  <a:extLst>
                    <a:ext uri="{FF2B5EF4-FFF2-40B4-BE49-F238E27FC236}">
                      <a16:creationId xmlns:a16="http://schemas.microsoft.com/office/drawing/2014/main" id="{1C28B00E-1C3A-3C6E-0D22-A1CDCDB685D1}"/>
                    </a:ext>
                  </a:extLst>
                </p:cNvPr>
                <p:cNvSpPr/>
                <p:nvPr/>
              </p:nvSpPr>
              <p:spPr>
                <a:xfrm rot="10800000">
                  <a:off x="3395174" y="2487625"/>
                  <a:ext cx="438999" cy="1139952"/>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FFC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grpSp>
          <p:grpSp>
            <p:nvGrpSpPr>
              <p:cNvPr id="30" name="Group 29">
                <a:extLst>
                  <a:ext uri="{FF2B5EF4-FFF2-40B4-BE49-F238E27FC236}">
                    <a16:creationId xmlns:a16="http://schemas.microsoft.com/office/drawing/2014/main" id="{869D615F-9248-B93E-3520-BAFC68349B65}"/>
                  </a:ext>
                </a:extLst>
              </p:cNvPr>
              <p:cNvGrpSpPr/>
              <p:nvPr/>
            </p:nvGrpSpPr>
            <p:grpSpPr>
              <a:xfrm>
                <a:off x="4651991" y="2263963"/>
                <a:ext cx="605520" cy="1587275"/>
                <a:chOff x="3313728" y="2281165"/>
                <a:chExt cx="605520" cy="1587275"/>
              </a:xfrm>
            </p:grpSpPr>
            <p:sp>
              <p:nvSpPr>
                <p:cNvPr id="34" name="Freeform: Shape 33">
                  <a:extLst>
                    <a:ext uri="{FF2B5EF4-FFF2-40B4-BE49-F238E27FC236}">
                      <a16:creationId xmlns:a16="http://schemas.microsoft.com/office/drawing/2014/main" id="{AF24980C-3BB8-4214-50AB-599C5D4D21A8}"/>
                    </a:ext>
                  </a:extLst>
                </p:cNvPr>
                <p:cNvSpPr/>
                <p:nvPr/>
              </p:nvSpPr>
              <p:spPr>
                <a:xfrm rot="10800000">
                  <a:off x="3313728" y="2281165"/>
                  <a:ext cx="605520" cy="1587275"/>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FFC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BF3070B4-5940-D261-6394-9640C07AE6E2}"/>
                    </a:ext>
                  </a:extLst>
                </p:cNvPr>
                <p:cNvSpPr/>
                <p:nvPr/>
              </p:nvSpPr>
              <p:spPr>
                <a:xfrm rot="10800000">
                  <a:off x="3395174" y="2487625"/>
                  <a:ext cx="438999" cy="1139952"/>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FFC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grpSp>
          <p:grpSp>
            <p:nvGrpSpPr>
              <p:cNvPr id="31" name="Group 30">
                <a:extLst>
                  <a:ext uri="{FF2B5EF4-FFF2-40B4-BE49-F238E27FC236}">
                    <a16:creationId xmlns:a16="http://schemas.microsoft.com/office/drawing/2014/main" id="{5DFB726E-1ED7-1308-464F-BD67409D79D5}"/>
                  </a:ext>
                </a:extLst>
              </p:cNvPr>
              <p:cNvGrpSpPr/>
              <p:nvPr/>
            </p:nvGrpSpPr>
            <p:grpSpPr>
              <a:xfrm>
                <a:off x="5383590" y="2274362"/>
                <a:ext cx="605520" cy="1587275"/>
                <a:chOff x="3314017" y="2333267"/>
                <a:chExt cx="605520" cy="1587275"/>
              </a:xfrm>
            </p:grpSpPr>
            <p:sp>
              <p:nvSpPr>
                <p:cNvPr id="32" name="Freeform: Shape 31">
                  <a:extLst>
                    <a:ext uri="{FF2B5EF4-FFF2-40B4-BE49-F238E27FC236}">
                      <a16:creationId xmlns:a16="http://schemas.microsoft.com/office/drawing/2014/main" id="{6898BF1A-707D-87AE-5BDF-2DC79C2634E6}"/>
                    </a:ext>
                  </a:extLst>
                </p:cNvPr>
                <p:cNvSpPr/>
                <p:nvPr/>
              </p:nvSpPr>
              <p:spPr>
                <a:xfrm rot="10800000">
                  <a:off x="3314017" y="2333267"/>
                  <a:ext cx="605520" cy="1587275"/>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FFC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C1D23BE1-F385-6E4E-4DA9-68F7ABBFB305}"/>
                    </a:ext>
                  </a:extLst>
                </p:cNvPr>
                <p:cNvSpPr/>
                <p:nvPr/>
              </p:nvSpPr>
              <p:spPr>
                <a:xfrm rot="10800000">
                  <a:off x="3397278" y="2534586"/>
                  <a:ext cx="438998" cy="1139951"/>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FFC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grpSp>
        </p:grpSp>
        <p:grpSp>
          <p:nvGrpSpPr>
            <p:cNvPr id="23" name="Group 22">
              <a:extLst>
                <a:ext uri="{FF2B5EF4-FFF2-40B4-BE49-F238E27FC236}">
                  <a16:creationId xmlns:a16="http://schemas.microsoft.com/office/drawing/2014/main" id="{A013966C-8EDE-DE3F-9AA8-5BDB9F7001A9}"/>
                </a:ext>
              </a:extLst>
            </p:cNvPr>
            <p:cNvGrpSpPr/>
            <p:nvPr/>
          </p:nvGrpSpPr>
          <p:grpSpPr>
            <a:xfrm>
              <a:off x="1567953" y="3265820"/>
              <a:ext cx="368395" cy="873244"/>
              <a:chOff x="5436503" y="2805807"/>
              <a:chExt cx="605520" cy="1587275"/>
            </a:xfrm>
          </p:grpSpPr>
          <p:grpSp>
            <p:nvGrpSpPr>
              <p:cNvPr id="24" name="Group 23">
                <a:extLst>
                  <a:ext uri="{FF2B5EF4-FFF2-40B4-BE49-F238E27FC236}">
                    <a16:creationId xmlns:a16="http://schemas.microsoft.com/office/drawing/2014/main" id="{7041CFFB-C45E-759A-B644-86F6A4EC160F}"/>
                  </a:ext>
                </a:extLst>
              </p:cNvPr>
              <p:cNvGrpSpPr/>
              <p:nvPr/>
            </p:nvGrpSpPr>
            <p:grpSpPr>
              <a:xfrm>
                <a:off x="5436503" y="2805807"/>
                <a:ext cx="605520" cy="1587275"/>
                <a:chOff x="3313728" y="2281165"/>
                <a:chExt cx="605520" cy="1587275"/>
              </a:xfrm>
            </p:grpSpPr>
            <p:sp>
              <p:nvSpPr>
                <p:cNvPr id="26" name="Freeform: Shape 25">
                  <a:extLst>
                    <a:ext uri="{FF2B5EF4-FFF2-40B4-BE49-F238E27FC236}">
                      <a16:creationId xmlns:a16="http://schemas.microsoft.com/office/drawing/2014/main" id="{0174BA84-1EF0-CAD5-50A1-2FAD16C790CA}"/>
                    </a:ext>
                  </a:extLst>
                </p:cNvPr>
                <p:cNvSpPr/>
                <p:nvPr/>
              </p:nvSpPr>
              <p:spPr>
                <a:xfrm rot="10800000">
                  <a:off x="3313728" y="2281165"/>
                  <a:ext cx="605520" cy="1587275"/>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FFC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FA85EFF7-3B92-5710-53B8-A9A4C76F2AB3}"/>
                    </a:ext>
                  </a:extLst>
                </p:cNvPr>
                <p:cNvSpPr/>
                <p:nvPr/>
              </p:nvSpPr>
              <p:spPr>
                <a:xfrm rot="10800000">
                  <a:off x="3395174" y="2487625"/>
                  <a:ext cx="438999" cy="1139952"/>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FFC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grpSp>
          <p:sp>
            <p:nvSpPr>
              <p:cNvPr id="25" name="Freeform: Shape 24">
                <a:extLst>
                  <a:ext uri="{FF2B5EF4-FFF2-40B4-BE49-F238E27FC236}">
                    <a16:creationId xmlns:a16="http://schemas.microsoft.com/office/drawing/2014/main" id="{DB5E0699-32E7-1A3C-2649-481F1418F6C1}"/>
                  </a:ext>
                </a:extLst>
              </p:cNvPr>
              <p:cNvSpPr/>
              <p:nvPr/>
            </p:nvSpPr>
            <p:spPr>
              <a:xfrm rot="10800000">
                <a:off x="5569636" y="3146483"/>
                <a:ext cx="335624" cy="871518"/>
              </a:xfrm>
              <a:custGeom>
                <a:avLst/>
                <a:gdLst>
                  <a:gd name="connsiteX0" fmla="*/ 0 w 882380"/>
                  <a:gd name="connsiteY0" fmla="*/ 889081 h 1778163"/>
                  <a:gd name="connsiteX1" fmla="*/ 175840 w 882380"/>
                  <a:gd name="connsiteY1" fmla="*/ 0 h 1778163"/>
                  <a:gd name="connsiteX2" fmla="*/ 603617 w 882380"/>
                  <a:gd name="connsiteY2" fmla="*/ 0 h 1778163"/>
                  <a:gd name="connsiteX3" fmla="*/ 603617 w 882380"/>
                  <a:gd name="connsiteY3" fmla="*/ 1 h 1778163"/>
                  <a:gd name="connsiteX4" fmla="*/ 706540 w 882380"/>
                  <a:gd name="connsiteY4" fmla="*/ 1 h 1778163"/>
                  <a:gd name="connsiteX5" fmla="*/ 882380 w 882380"/>
                  <a:gd name="connsiteY5" fmla="*/ 889082 h 1778163"/>
                  <a:gd name="connsiteX6" fmla="*/ 706540 w 882380"/>
                  <a:gd name="connsiteY6" fmla="*/ 1778163 h 1778163"/>
                  <a:gd name="connsiteX7" fmla="*/ 278763 w 882380"/>
                  <a:gd name="connsiteY7" fmla="*/ 1778163 h 1778163"/>
                  <a:gd name="connsiteX8" fmla="*/ 278763 w 882380"/>
                  <a:gd name="connsiteY8" fmla="*/ 1778162 h 1778163"/>
                  <a:gd name="connsiteX9" fmla="*/ 175840 w 882380"/>
                  <a:gd name="connsiteY9" fmla="*/ 1778162 h 177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2380" h="1778163">
                    <a:moveTo>
                      <a:pt x="0" y="889081"/>
                    </a:moveTo>
                    <a:lnTo>
                      <a:pt x="175840" y="0"/>
                    </a:lnTo>
                    <a:lnTo>
                      <a:pt x="603617" y="0"/>
                    </a:lnTo>
                    <a:lnTo>
                      <a:pt x="603617" y="1"/>
                    </a:lnTo>
                    <a:lnTo>
                      <a:pt x="706540" y="1"/>
                    </a:lnTo>
                    <a:lnTo>
                      <a:pt x="882380" y="889082"/>
                    </a:lnTo>
                    <a:lnTo>
                      <a:pt x="706540" y="1778163"/>
                    </a:lnTo>
                    <a:lnTo>
                      <a:pt x="278763" y="1778163"/>
                    </a:lnTo>
                    <a:lnTo>
                      <a:pt x="278763" y="1778162"/>
                    </a:lnTo>
                    <a:lnTo>
                      <a:pt x="175840" y="1778162"/>
                    </a:lnTo>
                    <a:close/>
                  </a:path>
                </a:pathLst>
              </a:custGeom>
              <a:solidFill>
                <a:srgbClr val="C00000"/>
              </a:solidFill>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p>
            </p:txBody>
          </p:sp>
        </p:grpSp>
      </p:grpSp>
      <p:sp>
        <p:nvSpPr>
          <p:cNvPr id="52" name="TextBox 51">
            <a:extLst>
              <a:ext uri="{FF2B5EF4-FFF2-40B4-BE49-F238E27FC236}">
                <a16:creationId xmlns:a16="http://schemas.microsoft.com/office/drawing/2014/main" id="{E4B5F801-8929-5BA7-6BE6-44B4A541EC13}"/>
              </a:ext>
            </a:extLst>
          </p:cNvPr>
          <p:cNvSpPr txBox="1"/>
          <p:nvPr/>
        </p:nvSpPr>
        <p:spPr>
          <a:xfrm>
            <a:off x="5735472" y="6399518"/>
            <a:ext cx="6093724" cy="369332"/>
          </a:xfrm>
          <a:prstGeom prst="rect">
            <a:avLst/>
          </a:prstGeom>
          <a:noFill/>
        </p:spPr>
        <p:txBody>
          <a:bodyPr wrap="square">
            <a:spAutoFit/>
          </a:bodyPr>
          <a:lstStyle/>
          <a:p>
            <a:pPr algn="r"/>
            <a:r>
              <a:rPr lang="en-US" dirty="0">
                <a:solidFill>
                  <a:schemeClr val="bg1"/>
                </a:solidFill>
              </a:rPr>
              <a:t>(7)</a:t>
            </a:r>
            <a:endParaRPr lang="en-US" dirty="0"/>
          </a:p>
        </p:txBody>
      </p:sp>
    </p:spTree>
    <p:extLst>
      <p:ext uri="{BB962C8B-B14F-4D97-AF65-F5344CB8AC3E}">
        <p14:creationId xmlns:p14="http://schemas.microsoft.com/office/powerpoint/2010/main" val="3334135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26"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wipe(down)">
                                      <p:cBhvr>
                                        <p:cTn id="9" dur="580">
                                          <p:stCondLst>
                                            <p:cond delay="0"/>
                                          </p:stCondLst>
                                        </p:cTn>
                                        <p:tgtEl>
                                          <p:spTgt spid="8"/>
                                        </p:tgtEl>
                                      </p:cBhvr>
                                    </p:animEffect>
                                    <p:anim calcmode="lin" valueType="num">
                                      <p:cBhvr>
                                        <p:cTn id="1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5" dur="26">
                                          <p:stCondLst>
                                            <p:cond delay="650"/>
                                          </p:stCondLst>
                                        </p:cTn>
                                        <p:tgtEl>
                                          <p:spTgt spid="8"/>
                                        </p:tgtEl>
                                      </p:cBhvr>
                                      <p:to x="100000" y="60000"/>
                                    </p:animScale>
                                    <p:animScale>
                                      <p:cBhvr>
                                        <p:cTn id="16" dur="166" decel="50000">
                                          <p:stCondLst>
                                            <p:cond delay="676"/>
                                          </p:stCondLst>
                                        </p:cTn>
                                        <p:tgtEl>
                                          <p:spTgt spid="8"/>
                                        </p:tgtEl>
                                      </p:cBhvr>
                                      <p:to x="100000" y="100000"/>
                                    </p:animScale>
                                    <p:animScale>
                                      <p:cBhvr>
                                        <p:cTn id="17" dur="26">
                                          <p:stCondLst>
                                            <p:cond delay="1312"/>
                                          </p:stCondLst>
                                        </p:cTn>
                                        <p:tgtEl>
                                          <p:spTgt spid="8"/>
                                        </p:tgtEl>
                                      </p:cBhvr>
                                      <p:to x="100000" y="80000"/>
                                    </p:animScale>
                                    <p:animScale>
                                      <p:cBhvr>
                                        <p:cTn id="18" dur="166" decel="50000">
                                          <p:stCondLst>
                                            <p:cond delay="1338"/>
                                          </p:stCondLst>
                                        </p:cTn>
                                        <p:tgtEl>
                                          <p:spTgt spid="8"/>
                                        </p:tgtEl>
                                      </p:cBhvr>
                                      <p:to x="100000" y="100000"/>
                                    </p:animScale>
                                    <p:animScale>
                                      <p:cBhvr>
                                        <p:cTn id="19" dur="26">
                                          <p:stCondLst>
                                            <p:cond delay="1642"/>
                                          </p:stCondLst>
                                        </p:cTn>
                                        <p:tgtEl>
                                          <p:spTgt spid="8"/>
                                        </p:tgtEl>
                                      </p:cBhvr>
                                      <p:to x="100000" y="90000"/>
                                    </p:animScale>
                                    <p:animScale>
                                      <p:cBhvr>
                                        <p:cTn id="20" dur="166" decel="50000">
                                          <p:stCondLst>
                                            <p:cond delay="1668"/>
                                          </p:stCondLst>
                                        </p:cTn>
                                        <p:tgtEl>
                                          <p:spTgt spid="8"/>
                                        </p:tgtEl>
                                      </p:cBhvr>
                                      <p:to x="100000" y="100000"/>
                                    </p:animScale>
                                    <p:animScale>
                                      <p:cBhvr>
                                        <p:cTn id="21" dur="26">
                                          <p:stCondLst>
                                            <p:cond delay="1808"/>
                                          </p:stCondLst>
                                        </p:cTn>
                                        <p:tgtEl>
                                          <p:spTgt spid="8"/>
                                        </p:tgtEl>
                                      </p:cBhvr>
                                      <p:to x="100000" y="95000"/>
                                    </p:animScale>
                                    <p:animScale>
                                      <p:cBhvr>
                                        <p:cTn id="22" dur="166" decel="50000">
                                          <p:stCondLst>
                                            <p:cond delay="1834"/>
                                          </p:stCondLst>
                                        </p:cTn>
                                        <p:tgtEl>
                                          <p:spTgt spid="8"/>
                                        </p:tgtEl>
                                      </p:cBhvr>
                                      <p:to x="100000" y="100000"/>
                                    </p:animScale>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14326-5E02-63F8-AF02-3B07B7ED8F6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296AFD68-3BDB-84FF-1F4F-128F46B349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7003754"/>
          </a:xfrm>
          <a:prstGeom prst="rect">
            <a:avLst/>
          </a:prstGeom>
        </p:spPr>
      </p:pic>
      <p:sp>
        <p:nvSpPr>
          <p:cNvPr id="3" name="TextBox 2">
            <a:extLst>
              <a:ext uri="{FF2B5EF4-FFF2-40B4-BE49-F238E27FC236}">
                <a16:creationId xmlns:a16="http://schemas.microsoft.com/office/drawing/2014/main" id="{12F06C6A-6B52-B225-4306-4E442AFF6F1A}"/>
              </a:ext>
            </a:extLst>
          </p:cNvPr>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Baruch</a:t>
            </a:r>
          </a:p>
        </p:txBody>
      </p:sp>
      <p:sp>
        <p:nvSpPr>
          <p:cNvPr id="5" name="TextBox 4">
            <a:extLst>
              <a:ext uri="{FF2B5EF4-FFF2-40B4-BE49-F238E27FC236}">
                <a16:creationId xmlns:a16="http://schemas.microsoft.com/office/drawing/2014/main" id="{F118E920-01C5-9D7C-0D08-165B99C13281}"/>
              </a:ext>
            </a:extLst>
          </p:cNvPr>
          <p:cNvSpPr txBox="1"/>
          <p:nvPr/>
        </p:nvSpPr>
        <p:spPr>
          <a:xfrm>
            <a:off x="412667" y="858591"/>
            <a:ext cx="6097978" cy="5632311"/>
          </a:xfrm>
          <a:prstGeom prst="rect">
            <a:avLst/>
          </a:prstGeom>
          <a:noFill/>
        </p:spPr>
        <p:txBody>
          <a:bodyPr wrap="square">
            <a:spAutoFit/>
          </a:bodyPr>
          <a:lstStyle/>
          <a:p>
            <a:r>
              <a:rPr lang="en-US" sz="1800" dirty="0">
                <a:solidFill>
                  <a:schemeClr val="bg1"/>
                </a:solidFill>
              </a:rPr>
              <a:t>He was the son of Neriah from the tribe of Judah</a:t>
            </a:r>
          </a:p>
          <a:p>
            <a:endParaRPr lang="en-US" dirty="0">
              <a:solidFill>
                <a:schemeClr val="bg1"/>
              </a:solidFill>
            </a:endParaRPr>
          </a:p>
          <a:p>
            <a:r>
              <a:rPr lang="en-US" dirty="0">
                <a:solidFill>
                  <a:schemeClr val="bg1"/>
                </a:solidFill>
              </a:rPr>
              <a:t>His name means blessed</a:t>
            </a:r>
          </a:p>
          <a:p>
            <a:endParaRPr lang="en-US" dirty="0">
              <a:solidFill>
                <a:schemeClr val="bg1"/>
              </a:solidFill>
            </a:endParaRPr>
          </a:p>
          <a:p>
            <a:r>
              <a:rPr lang="en-US" dirty="0">
                <a:solidFill>
                  <a:schemeClr val="bg1"/>
                </a:solidFill>
              </a:rPr>
              <a:t>He served as a scribe for the prophet Jeremiah and recorded the prophet’s words of inspiration as they were given</a:t>
            </a:r>
          </a:p>
          <a:p>
            <a:endParaRPr lang="en-US" dirty="0">
              <a:solidFill>
                <a:schemeClr val="bg1"/>
              </a:solidFill>
            </a:endParaRPr>
          </a:p>
          <a:p>
            <a:r>
              <a:rPr lang="en-US" dirty="0">
                <a:solidFill>
                  <a:schemeClr val="bg1"/>
                </a:solidFill>
              </a:rPr>
              <a:t>He read the prophecies before the people as a warning to repent (Jeremiah 36:4-6) </a:t>
            </a:r>
          </a:p>
          <a:p>
            <a:endParaRPr lang="en-US" dirty="0">
              <a:solidFill>
                <a:schemeClr val="bg1"/>
              </a:solidFill>
            </a:endParaRPr>
          </a:p>
          <a:p>
            <a:r>
              <a:rPr lang="en-US" dirty="0">
                <a:solidFill>
                  <a:schemeClr val="bg1"/>
                </a:solidFill>
              </a:rPr>
              <a:t>After the king burned the records, Jeremiah had Baruch rewrite the words, manifesting that the word of the Lord cannot be annulled or destroyed</a:t>
            </a:r>
          </a:p>
          <a:p>
            <a:endParaRPr lang="en-US" dirty="0">
              <a:solidFill>
                <a:schemeClr val="bg1"/>
              </a:solidFill>
            </a:endParaRPr>
          </a:p>
          <a:p>
            <a:r>
              <a:rPr lang="en-US" dirty="0">
                <a:solidFill>
                  <a:schemeClr val="bg1"/>
                </a:solidFill>
              </a:rPr>
              <a:t>He accompanied Jeremiah to Egypt</a:t>
            </a:r>
          </a:p>
          <a:p>
            <a:endParaRPr lang="en-US" dirty="0">
              <a:solidFill>
                <a:schemeClr val="bg1"/>
              </a:solidFill>
            </a:endParaRPr>
          </a:p>
          <a:p>
            <a:r>
              <a:rPr lang="en-US" dirty="0">
                <a:solidFill>
                  <a:schemeClr val="bg1"/>
                </a:solidFill>
              </a:rPr>
              <a:t>Because of his faithfulness Jeremiah promised him that his life would be preserved (Jeremiah 45)</a:t>
            </a:r>
          </a:p>
          <a:p>
            <a:endParaRPr lang="en-US" dirty="0">
              <a:solidFill>
                <a:schemeClr val="bg1"/>
              </a:solidFill>
            </a:endParaRPr>
          </a:p>
          <a:p>
            <a:endParaRPr lang="en-US" dirty="0"/>
          </a:p>
        </p:txBody>
      </p:sp>
      <p:grpSp>
        <p:nvGrpSpPr>
          <p:cNvPr id="4" name="Group 3">
            <a:extLst>
              <a:ext uri="{FF2B5EF4-FFF2-40B4-BE49-F238E27FC236}">
                <a16:creationId xmlns:a16="http://schemas.microsoft.com/office/drawing/2014/main" id="{DBC6E45B-257D-FE89-F7E5-B816C68991F9}"/>
              </a:ext>
            </a:extLst>
          </p:cNvPr>
          <p:cNvGrpSpPr/>
          <p:nvPr/>
        </p:nvGrpSpPr>
        <p:grpSpPr>
          <a:xfrm>
            <a:off x="7714374" y="870152"/>
            <a:ext cx="2827205" cy="5620750"/>
            <a:chOff x="7495495" y="937782"/>
            <a:chExt cx="2827205" cy="5620750"/>
          </a:xfrm>
        </p:grpSpPr>
        <p:sp>
          <p:nvSpPr>
            <p:cNvPr id="6" name="Oval 5">
              <a:extLst>
                <a:ext uri="{FF2B5EF4-FFF2-40B4-BE49-F238E27FC236}">
                  <a16:creationId xmlns:a16="http://schemas.microsoft.com/office/drawing/2014/main" id="{CBD70F0F-72B8-15F7-8C48-7DE2C8ED087A}"/>
                </a:ext>
              </a:extLst>
            </p:cNvPr>
            <p:cNvSpPr/>
            <p:nvPr/>
          </p:nvSpPr>
          <p:spPr>
            <a:xfrm rot="2901859">
              <a:off x="7589539" y="4138342"/>
              <a:ext cx="542311" cy="7303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D6F1B9A6-4C5D-005F-892D-8A58044615F4}"/>
                </a:ext>
              </a:extLst>
            </p:cNvPr>
            <p:cNvSpPr/>
            <p:nvPr/>
          </p:nvSpPr>
          <p:spPr>
            <a:xfrm rot="20226769">
              <a:off x="9765494" y="4301559"/>
              <a:ext cx="487088" cy="645005"/>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rapezoid 52">
              <a:extLst>
                <a:ext uri="{FF2B5EF4-FFF2-40B4-BE49-F238E27FC236}">
                  <a16:creationId xmlns:a16="http://schemas.microsoft.com/office/drawing/2014/main" id="{C84B7E6C-522C-53AB-153E-FA9C00B7D37A}"/>
                </a:ext>
              </a:extLst>
            </p:cNvPr>
            <p:cNvSpPr/>
            <p:nvPr/>
          </p:nvSpPr>
          <p:spPr>
            <a:xfrm rot="1704187">
              <a:off x="7893406" y="2826634"/>
              <a:ext cx="665977" cy="1801182"/>
            </a:xfrm>
            <a:prstGeom prst="trapezoid">
              <a:avLst/>
            </a:prstGeom>
            <a:solidFill>
              <a:srgbClr val="E0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rapezoid 53">
              <a:extLst>
                <a:ext uri="{FF2B5EF4-FFF2-40B4-BE49-F238E27FC236}">
                  <a16:creationId xmlns:a16="http://schemas.microsoft.com/office/drawing/2014/main" id="{C5D0436A-3AB7-FC10-AB37-80C69D4D1781}"/>
                </a:ext>
              </a:extLst>
            </p:cNvPr>
            <p:cNvSpPr/>
            <p:nvPr/>
          </p:nvSpPr>
          <p:spPr>
            <a:xfrm rot="20249249">
              <a:off x="9245394" y="2850311"/>
              <a:ext cx="793900" cy="1890340"/>
            </a:xfrm>
            <a:prstGeom prst="trapezoid">
              <a:avLst/>
            </a:prstGeom>
            <a:solidFill>
              <a:srgbClr val="E0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5405B882-C3B8-C699-1616-531ED98DF14B}"/>
                </a:ext>
              </a:extLst>
            </p:cNvPr>
            <p:cNvSpPr/>
            <p:nvPr/>
          </p:nvSpPr>
          <p:spPr>
            <a:xfrm rot="1400185">
              <a:off x="7836054" y="937782"/>
              <a:ext cx="2486646" cy="2509450"/>
            </a:xfrm>
            <a:custGeom>
              <a:avLst/>
              <a:gdLst>
                <a:gd name="connsiteX0" fmla="*/ 319064 w 2486646"/>
                <a:gd name="connsiteY0" fmla="*/ 114253 h 2509450"/>
                <a:gd name="connsiteX1" fmla="*/ 454447 w 2486646"/>
                <a:gd name="connsiteY1" fmla="*/ 118162 h 2509450"/>
                <a:gd name="connsiteX2" fmla="*/ 454486 w 2486646"/>
                <a:gd name="connsiteY2" fmla="*/ 118108 h 2509450"/>
                <a:gd name="connsiteX3" fmla="*/ 488941 w 2486646"/>
                <a:gd name="connsiteY3" fmla="*/ 70530 h 2509450"/>
                <a:gd name="connsiteX4" fmla="*/ 629127 w 2486646"/>
                <a:gd name="connsiteY4" fmla="*/ 85321 h 2509450"/>
                <a:gd name="connsiteX5" fmla="*/ 629749 w 2486646"/>
                <a:gd name="connsiteY5" fmla="*/ 84426 h 2509450"/>
                <a:gd name="connsiteX6" fmla="*/ 657114 w 2486646"/>
                <a:gd name="connsiteY6" fmla="*/ 45075 h 2509450"/>
                <a:gd name="connsiteX7" fmla="*/ 697193 w 2486646"/>
                <a:gd name="connsiteY7" fmla="*/ 25355 h 2509450"/>
                <a:gd name="connsiteX8" fmla="*/ 711919 w 2486646"/>
                <a:gd name="connsiteY8" fmla="*/ 27601 h 2509450"/>
                <a:gd name="connsiteX9" fmla="*/ 729619 w 2486646"/>
                <a:gd name="connsiteY9" fmla="*/ 21694 h 2509450"/>
                <a:gd name="connsiteX10" fmla="*/ 835116 w 2486646"/>
                <a:gd name="connsiteY10" fmla="*/ 20001 h 2509450"/>
                <a:gd name="connsiteX11" fmla="*/ 864050 w 2486646"/>
                <a:gd name="connsiteY11" fmla="*/ 25353 h 2509450"/>
                <a:gd name="connsiteX12" fmla="*/ 866704 w 2486646"/>
                <a:gd name="connsiteY12" fmla="*/ 24860 h 2509450"/>
                <a:gd name="connsiteX13" fmla="*/ 874801 w 2486646"/>
                <a:gd name="connsiteY13" fmla="*/ 27342 h 2509450"/>
                <a:gd name="connsiteX14" fmla="*/ 896744 w 2486646"/>
                <a:gd name="connsiteY14" fmla="*/ 31402 h 2509450"/>
                <a:gd name="connsiteX15" fmla="*/ 897189 w 2486646"/>
                <a:gd name="connsiteY15" fmla="*/ 31161 h 2509450"/>
                <a:gd name="connsiteX16" fmla="*/ 931768 w 2486646"/>
                <a:gd name="connsiteY16" fmla="*/ 12426 h 2509450"/>
                <a:gd name="connsiteX17" fmla="*/ 1103420 w 2486646"/>
                <a:gd name="connsiteY17" fmla="*/ 8084 h 2509450"/>
                <a:gd name="connsiteX18" fmla="*/ 1296813 w 2486646"/>
                <a:gd name="connsiteY18" fmla="*/ 75950 h 2509450"/>
                <a:gd name="connsiteX19" fmla="*/ 1603263 w 2486646"/>
                <a:gd name="connsiteY19" fmla="*/ 147093 h 2509450"/>
                <a:gd name="connsiteX20" fmla="*/ 1822063 w 2486646"/>
                <a:gd name="connsiteY20" fmla="*/ 359339 h 2509450"/>
                <a:gd name="connsiteX21" fmla="*/ 2030332 w 2486646"/>
                <a:gd name="connsiteY21" fmla="*/ 478167 h 2509450"/>
                <a:gd name="connsiteX22" fmla="*/ 2006572 w 2486646"/>
                <a:gd name="connsiteY22" fmla="*/ 641085 h 2509450"/>
                <a:gd name="connsiteX23" fmla="*/ 2208379 w 2486646"/>
                <a:gd name="connsiteY23" fmla="*/ 829653 h 2509450"/>
                <a:gd name="connsiteX24" fmla="*/ 2207071 w 2486646"/>
                <a:gd name="connsiteY24" fmla="*/ 839427 h 2509450"/>
                <a:gd name="connsiteX25" fmla="*/ 2236956 w 2486646"/>
                <a:gd name="connsiteY25" fmla="*/ 843678 h 2509450"/>
                <a:gd name="connsiteX26" fmla="*/ 2328086 w 2486646"/>
                <a:gd name="connsiteY26" fmla="*/ 914268 h 2509450"/>
                <a:gd name="connsiteX27" fmla="*/ 2375323 w 2486646"/>
                <a:gd name="connsiteY27" fmla="*/ 1033208 h 2509450"/>
                <a:gd name="connsiteX28" fmla="*/ 2477904 w 2486646"/>
                <a:gd name="connsiteY28" fmla="*/ 1201966 h 2509450"/>
                <a:gd name="connsiteX29" fmla="*/ 2428130 w 2486646"/>
                <a:gd name="connsiteY29" fmla="*/ 1409901 h 2509450"/>
                <a:gd name="connsiteX30" fmla="*/ 2444146 w 2486646"/>
                <a:gd name="connsiteY30" fmla="*/ 1562764 h 2509450"/>
                <a:gd name="connsiteX31" fmla="*/ 2307855 w 2486646"/>
                <a:gd name="connsiteY31" fmla="*/ 1640909 h 2509450"/>
                <a:gd name="connsiteX32" fmla="*/ 2267428 w 2486646"/>
                <a:gd name="connsiteY32" fmla="*/ 1828799 h 2509450"/>
                <a:gd name="connsiteX33" fmla="*/ 2078988 w 2486646"/>
                <a:gd name="connsiteY33" fmla="*/ 1806055 h 2509450"/>
                <a:gd name="connsiteX34" fmla="*/ 1817893 w 2486646"/>
                <a:gd name="connsiteY34" fmla="*/ 1815902 h 2509450"/>
                <a:gd name="connsiteX35" fmla="*/ 1677925 w 2486646"/>
                <a:gd name="connsiteY35" fmla="*/ 1761896 h 2509450"/>
                <a:gd name="connsiteX36" fmla="*/ 1642781 w 2486646"/>
                <a:gd name="connsiteY36" fmla="*/ 1622648 h 2509450"/>
                <a:gd name="connsiteX37" fmla="*/ 1540780 w 2486646"/>
                <a:gd name="connsiteY37" fmla="*/ 1508235 h 2509450"/>
                <a:gd name="connsiteX38" fmla="*/ 1570615 w 2486646"/>
                <a:gd name="connsiteY38" fmla="*/ 1354555 h 2509450"/>
                <a:gd name="connsiteX39" fmla="*/ 1570039 w 2486646"/>
                <a:gd name="connsiteY39" fmla="*/ 1351092 h 2509450"/>
                <a:gd name="connsiteX40" fmla="*/ 1535905 w 2486646"/>
                <a:gd name="connsiteY40" fmla="*/ 1257615 h 2509450"/>
                <a:gd name="connsiteX41" fmla="*/ 1532801 w 2486646"/>
                <a:gd name="connsiteY41" fmla="*/ 1170701 h 2509450"/>
                <a:gd name="connsiteX42" fmla="*/ 1477106 w 2486646"/>
                <a:gd name="connsiteY42" fmla="*/ 1153001 h 2509450"/>
                <a:gd name="connsiteX43" fmla="*/ 1383942 w 2486646"/>
                <a:gd name="connsiteY43" fmla="*/ 1095868 h 2509450"/>
                <a:gd name="connsiteX44" fmla="*/ 1146925 w 2486646"/>
                <a:gd name="connsiteY44" fmla="*/ 1070586 h 2509450"/>
                <a:gd name="connsiteX45" fmla="*/ 978950 w 2486646"/>
                <a:gd name="connsiteY45" fmla="*/ 918636 h 2509450"/>
                <a:gd name="connsiteX46" fmla="*/ 974039 w 2486646"/>
                <a:gd name="connsiteY46" fmla="*/ 916094 h 2509450"/>
                <a:gd name="connsiteX47" fmla="*/ 897034 w 2486646"/>
                <a:gd name="connsiteY47" fmla="*/ 891617 h 2509450"/>
                <a:gd name="connsiteX48" fmla="*/ 866252 w 2486646"/>
                <a:gd name="connsiteY48" fmla="*/ 878428 h 2509450"/>
                <a:gd name="connsiteX49" fmla="*/ 881451 w 2486646"/>
                <a:gd name="connsiteY49" fmla="*/ 933503 h 2509450"/>
                <a:gd name="connsiteX50" fmla="*/ 889883 w 2486646"/>
                <a:gd name="connsiteY50" fmla="*/ 1134704 h 2509450"/>
                <a:gd name="connsiteX51" fmla="*/ 813815 w 2486646"/>
                <a:gd name="connsiteY51" fmla="*/ 1336520 h 2509450"/>
                <a:gd name="connsiteX52" fmla="*/ 785558 w 2486646"/>
                <a:gd name="connsiteY52" fmla="*/ 1354990 h 2509450"/>
                <a:gd name="connsiteX53" fmla="*/ 804628 w 2486646"/>
                <a:gd name="connsiteY53" fmla="*/ 1367004 h 2509450"/>
                <a:gd name="connsiteX54" fmla="*/ 851610 w 2486646"/>
                <a:gd name="connsiteY54" fmla="*/ 1421188 h 2509450"/>
                <a:gd name="connsiteX55" fmla="*/ 907411 w 2486646"/>
                <a:gd name="connsiteY55" fmla="*/ 1559979 h 2509450"/>
                <a:gd name="connsiteX56" fmla="*/ 1023089 w 2486646"/>
                <a:gd name="connsiteY56" fmla="*/ 1759090 h 2509450"/>
                <a:gd name="connsiteX57" fmla="*/ 984776 w 2486646"/>
                <a:gd name="connsiteY57" fmla="*/ 1993595 h 2509450"/>
                <a:gd name="connsiteX58" fmla="*/ 1010614 w 2486646"/>
                <a:gd name="connsiteY58" fmla="*/ 2169226 h 2509450"/>
                <a:gd name="connsiteX59" fmla="*/ 875514 w 2486646"/>
                <a:gd name="connsiteY59" fmla="*/ 2250126 h 2509450"/>
                <a:gd name="connsiteX60" fmla="*/ 845565 w 2486646"/>
                <a:gd name="connsiteY60" fmla="*/ 2462305 h 2509450"/>
                <a:gd name="connsiteX61" fmla="*/ 650729 w 2486646"/>
                <a:gd name="connsiteY61" fmla="*/ 2424735 h 2509450"/>
                <a:gd name="connsiteX62" fmla="*/ 383314 w 2486646"/>
                <a:gd name="connsiteY62" fmla="*/ 2419935 h 2509450"/>
                <a:gd name="connsiteX63" fmla="*/ 236316 w 2486646"/>
                <a:gd name="connsiteY63" fmla="*/ 2349628 h 2509450"/>
                <a:gd name="connsiteX64" fmla="*/ 191678 w 2486646"/>
                <a:gd name="connsiteY64" fmla="*/ 2188378 h 2509450"/>
                <a:gd name="connsiteX65" fmla="*/ 79937 w 2486646"/>
                <a:gd name="connsiteY65" fmla="*/ 2051391 h 2509450"/>
                <a:gd name="connsiteX66" fmla="*/ 101117 w 2486646"/>
                <a:gd name="connsiteY66" fmla="*/ 1877647 h 2509450"/>
                <a:gd name="connsiteX67" fmla="*/ 100314 w 2486646"/>
                <a:gd name="connsiteY67" fmla="*/ 1873654 h 2509450"/>
                <a:gd name="connsiteX68" fmla="*/ 50441 w 2486646"/>
                <a:gd name="connsiteY68" fmla="*/ 1658791 h 2509450"/>
                <a:gd name="connsiteX69" fmla="*/ 100629 w 2486646"/>
                <a:gd name="connsiteY69" fmla="*/ 1546403 h 2509450"/>
                <a:gd name="connsiteX70" fmla="*/ 121132 w 2486646"/>
                <a:gd name="connsiteY70" fmla="*/ 1538333 h 2509450"/>
                <a:gd name="connsiteX71" fmla="*/ 120723 w 2486646"/>
                <a:gd name="connsiteY71" fmla="*/ 1537087 h 2509450"/>
                <a:gd name="connsiteX72" fmla="*/ 23699 w 2486646"/>
                <a:gd name="connsiteY72" fmla="*/ 1397263 h 2509450"/>
                <a:gd name="connsiteX73" fmla="*/ 44431 w 2486646"/>
                <a:gd name="connsiteY73" fmla="*/ 1208524 h 2509450"/>
                <a:gd name="connsiteX74" fmla="*/ 653 w 2486646"/>
                <a:gd name="connsiteY74" fmla="*/ 1014883 h 2509450"/>
                <a:gd name="connsiteX75" fmla="*/ 80602 w 2486646"/>
                <a:gd name="connsiteY75" fmla="*/ 842770 h 2509450"/>
                <a:gd name="connsiteX76" fmla="*/ 81368 w 2486646"/>
                <a:gd name="connsiteY76" fmla="*/ 838232 h 2509450"/>
                <a:gd name="connsiteX77" fmla="*/ 116981 w 2486646"/>
                <a:gd name="connsiteY77" fmla="*/ 591074 h 2509450"/>
                <a:gd name="connsiteX78" fmla="*/ 199043 w 2486646"/>
                <a:gd name="connsiteY78" fmla="*/ 496200 h 2509450"/>
                <a:gd name="connsiteX79" fmla="*/ 208040 w 2486646"/>
                <a:gd name="connsiteY79" fmla="*/ 494919 h 2509450"/>
                <a:gd name="connsiteX80" fmla="*/ 173563 w 2486646"/>
                <a:gd name="connsiteY80" fmla="*/ 449516 h 2509450"/>
                <a:gd name="connsiteX81" fmla="*/ 164866 w 2486646"/>
                <a:gd name="connsiteY81" fmla="*/ 387231 h 2509450"/>
                <a:gd name="connsiteX82" fmla="*/ 244816 w 2486646"/>
                <a:gd name="connsiteY82" fmla="*/ 290806 h 2509450"/>
                <a:gd name="connsiteX83" fmla="*/ 245581 w 2486646"/>
                <a:gd name="connsiteY83" fmla="*/ 288264 h 2509450"/>
                <a:gd name="connsiteX84" fmla="*/ 281195 w 2486646"/>
                <a:gd name="connsiteY84" fmla="*/ 149796 h 2509450"/>
                <a:gd name="connsiteX85" fmla="*/ 319064 w 2486646"/>
                <a:gd name="connsiteY85" fmla="*/ 114253 h 2509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2486646" h="2509450">
                  <a:moveTo>
                    <a:pt x="319064" y="114253"/>
                  </a:moveTo>
                  <a:cubicBezTo>
                    <a:pt x="360768" y="87555"/>
                    <a:pt x="411956" y="87756"/>
                    <a:pt x="454447" y="118162"/>
                  </a:cubicBezTo>
                  <a:lnTo>
                    <a:pt x="454486" y="118108"/>
                  </a:lnTo>
                  <a:lnTo>
                    <a:pt x="488941" y="70530"/>
                  </a:lnTo>
                  <a:cubicBezTo>
                    <a:pt x="530618" y="35264"/>
                    <a:pt x="589720" y="37870"/>
                    <a:pt x="629127" y="85321"/>
                  </a:cubicBezTo>
                  <a:lnTo>
                    <a:pt x="629749" y="84426"/>
                  </a:lnTo>
                  <a:lnTo>
                    <a:pt x="657114" y="45075"/>
                  </a:lnTo>
                  <a:cubicBezTo>
                    <a:pt x="668803" y="34775"/>
                    <a:pt x="682506" y="27897"/>
                    <a:pt x="697193" y="25355"/>
                  </a:cubicBezTo>
                  <a:lnTo>
                    <a:pt x="711919" y="27601"/>
                  </a:lnTo>
                  <a:lnTo>
                    <a:pt x="729619" y="21694"/>
                  </a:lnTo>
                  <a:cubicBezTo>
                    <a:pt x="759213" y="15714"/>
                    <a:pt x="795462" y="15131"/>
                    <a:pt x="835116" y="20001"/>
                  </a:cubicBezTo>
                  <a:lnTo>
                    <a:pt x="864050" y="25353"/>
                  </a:lnTo>
                  <a:lnTo>
                    <a:pt x="866704" y="24860"/>
                  </a:lnTo>
                  <a:lnTo>
                    <a:pt x="874801" y="27342"/>
                  </a:lnTo>
                  <a:lnTo>
                    <a:pt x="896744" y="31402"/>
                  </a:lnTo>
                  <a:lnTo>
                    <a:pt x="897189" y="31161"/>
                  </a:lnTo>
                  <a:lnTo>
                    <a:pt x="931768" y="12426"/>
                  </a:lnTo>
                  <a:cubicBezTo>
                    <a:pt x="973563" y="-2307"/>
                    <a:pt x="1034447" y="-4174"/>
                    <a:pt x="1103420" y="8084"/>
                  </a:cubicBezTo>
                  <a:cubicBezTo>
                    <a:pt x="1170176" y="19938"/>
                    <a:pt x="1238968" y="44070"/>
                    <a:pt x="1296813" y="75950"/>
                  </a:cubicBezTo>
                  <a:cubicBezTo>
                    <a:pt x="1390726" y="75437"/>
                    <a:pt x="1503606" y="101650"/>
                    <a:pt x="1603263" y="147093"/>
                  </a:cubicBezTo>
                  <a:cubicBezTo>
                    <a:pt x="1735750" y="207507"/>
                    <a:pt x="1822227" y="291392"/>
                    <a:pt x="1822063" y="359339"/>
                  </a:cubicBezTo>
                  <a:cubicBezTo>
                    <a:pt x="1907766" y="387923"/>
                    <a:pt x="1983695" y="431260"/>
                    <a:pt x="2030332" y="478167"/>
                  </a:cubicBezTo>
                  <a:cubicBezTo>
                    <a:pt x="2101204" y="549443"/>
                    <a:pt x="2091560" y="615462"/>
                    <a:pt x="2006572" y="641085"/>
                  </a:cubicBezTo>
                  <a:cubicBezTo>
                    <a:pt x="2119988" y="695833"/>
                    <a:pt x="2196815" y="767624"/>
                    <a:pt x="2208379" y="829653"/>
                  </a:cubicBezTo>
                  <a:lnTo>
                    <a:pt x="2207071" y="839427"/>
                  </a:lnTo>
                  <a:lnTo>
                    <a:pt x="2236956" y="843678"/>
                  </a:lnTo>
                  <a:cubicBezTo>
                    <a:pt x="2269565" y="853458"/>
                    <a:pt x="2302138" y="878319"/>
                    <a:pt x="2328086" y="914268"/>
                  </a:cubicBezTo>
                  <a:cubicBezTo>
                    <a:pt x="2353210" y="949056"/>
                    <a:pt x="2370019" y="991359"/>
                    <a:pt x="2375323" y="1033208"/>
                  </a:cubicBezTo>
                  <a:cubicBezTo>
                    <a:pt x="2423762" y="1072838"/>
                    <a:pt x="2461542" y="1135004"/>
                    <a:pt x="2477904" y="1201966"/>
                  </a:cubicBezTo>
                  <a:cubicBezTo>
                    <a:pt x="2499658" y="1290987"/>
                    <a:pt x="2479986" y="1373169"/>
                    <a:pt x="2428130" y="1409901"/>
                  </a:cubicBezTo>
                  <a:cubicBezTo>
                    <a:pt x="2450197" y="1461803"/>
                    <a:pt x="2456027" y="1517540"/>
                    <a:pt x="2444146" y="1562764"/>
                  </a:cubicBezTo>
                  <a:cubicBezTo>
                    <a:pt x="2426099" y="1631486"/>
                    <a:pt x="2370862" y="1663147"/>
                    <a:pt x="2307855" y="1640909"/>
                  </a:cubicBezTo>
                  <a:cubicBezTo>
                    <a:pt x="2324168" y="1718757"/>
                    <a:pt x="2308774" y="1790289"/>
                    <a:pt x="2267428" y="1828799"/>
                  </a:cubicBezTo>
                  <a:cubicBezTo>
                    <a:pt x="2218707" y="1874176"/>
                    <a:pt x="2143511" y="1865109"/>
                    <a:pt x="2078988" y="1806055"/>
                  </a:cubicBezTo>
                  <a:cubicBezTo>
                    <a:pt x="2031289" y="1909109"/>
                    <a:pt x="1913511" y="1913562"/>
                    <a:pt x="1817893" y="1815902"/>
                  </a:cubicBezTo>
                  <a:cubicBezTo>
                    <a:pt x="1776917" y="1842711"/>
                    <a:pt x="1717731" y="1819882"/>
                    <a:pt x="1677925" y="1761896"/>
                  </a:cubicBezTo>
                  <a:cubicBezTo>
                    <a:pt x="1649118" y="1719946"/>
                    <a:pt x="1635755" y="1667025"/>
                    <a:pt x="1642781" y="1622648"/>
                  </a:cubicBezTo>
                  <a:cubicBezTo>
                    <a:pt x="1599679" y="1608812"/>
                    <a:pt x="1559609" y="1563864"/>
                    <a:pt x="1540780" y="1508235"/>
                  </a:cubicBezTo>
                  <a:cubicBezTo>
                    <a:pt x="1518742" y="1443099"/>
                    <a:pt x="1531128" y="1379285"/>
                    <a:pt x="1570615" y="1354555"/>
                  </a:cubicBezTo>
                  <a:cubicBezTo>
                    <a:pt x="1570414" y="1353396"/>
                    <a:pt x="1570242" y="1352250"/>
                    <a:pt x="1570039" y="1351092"/>
                  </a:cubicBezTo>
                  <a:cubicBezTo>
                    <a:pt x="1553832" y="1321331"/>
                    <a:pt x="1542299" y="1289398"/>
                    <a:pt x="1535905" y="1257615"/>
                  </a:cubicBezTo>
                  <a:lnTo>
                    <a:pt x="1532801" y="1170701"/>
                  </a:lnTo>
                  <a:lnTo>
                    <a:pt x="1477106" y="1153001"/>
                  </a:lnTo>
                  <a:cubicBezTo>
                    <a:pt x="1441182" y="1136837"/>
                    <a:pt x="1408911" y="1117245"/>
                    <a:pt x="1383942" y="1095868"/>
                  </a:cubicBezTo>
                  <a:cubicBezTo>
                    <a:pt x="1327547" y="1114568"/>
                    <a:pt x="1234435" y="1104635"/>
                    <a:pt x="1146925" y="1070586"/>
                  </a:cubicBezTo>
                  <a:cubicBezTo>
                    <a:pt x="1044467" y="1030709"/>
                    <a:pt x="974716" y="967618"/>
                    <a:pt x="978950" y="918636"/>
                  </a:cubicBezTo>
                  <a:cubicBezTo>
                    <a:pt x="977297" y="917792"/>
                    <a:pt x="975691" y="916939"/>
                    <a:pt x="974039" y="916094"/>
                  </a:cubicBezTo>
                  <a:cubicBezTo>
                    <a:pt x="947865" y="909155"/>
                    <a:pt x="922057" y="900927"/>
                    <a:pt x="897034" y="891617"/>
                  </a:cubicBezTo>
                  <a:lnTo>
                    <a:pt x="866252" y="878428"/>
                  </a:lnTo>
                  <a:lnTo>
                    <a:pt x="881451" y="933503"/>
                  </a:lnTo>
                  <a:cubicBezTo>
                    <a:pt x="894522" y="995932"/>
                    <a:pt x="897697" y="1066845"/>
                    <a:pt x="889883" y="1134704"/>
                  </a:cubicBezTo>
                  <a:cubicBezTo>
                    <a:pt x="879496" y="1224918"/>
                    <a:pt x="851111" y="1298141"/>
                    <a:pt x="813815" y="1336520"/>
                  </a:cubicBezTo>
                  <a:lnTo>
                    <a:pt x="785558" y="1354990"/>
                  </a:lnTo>
                  <a:lnTo>
                    <a:pt x="804628" y="1367004"/>
                  </a:lnTo>
                  <a:cubicBezTo>
                    <a:pt x="821235" y="1381586"/>
                    <a:pt x="837188" y="1399854"/>
                    <a:pt x="851610" y="1421188"/>
                  </a:cubicBezTo>
                  <a:cubicBezTo>
                    <a:pt x="879539" y="1462476"/>
                    <a:pt x="899396" y="1511841"/>
                    <a:pt x="907411" y="1559979"/>
                  </a:cubicBezTo>
                  <a:cubicBezTo>
                    <a:pt x="959572" y="1608233"/>
                    <a:pt x="1002175" y="1681579"/>
                    <a:pt x="1023089" y="1759090"/>
                  </a:cubicBezTo>
                  <a:cubicBezTo>
                    <a:pt x="1050891" y="1862132"/>
                    <a:pt x="1035751" y="1954817"/>
                    <a:pt x="984776" y="1993595"/>
                  </a:cubicBezTo>
                  <a:cubicBezTo>
                    <a:pt x="1010619" y="2054249"/>
                    <a:pt x="1020029" y="2118287"/>
                    <a:pt x="1010614" y="2169226"/>
                  </a:cubicBezTo>
                  <a:cubicBezTo>
                    <a:pt x="996313" y="2246630"/>
                    <a:pt x="941558" y="2279405"/>
                    <a:pt x="875514" y="2250126"/>
                  </a:cubicBezTo>
                  <a:cubicBezTo>
                    <a:pt x="897044" y="2340070"/>
                    <a:pt x="885640" y="2420849"/>
                    <a:pt x="845565" y="2462305"/>
                  </a:cubicBezTo>
                  <a:cubicBezTo>
                    <a:pt x="798340" y="2511153"/>
                    <a:pt x="720594" y="2496170"/>
                    <a:pt x="650729" y="2424735"/>
                  </a:cubicBezTo>
                  <a:cubicBezTo>
                    <a:pt x="608098" y="2539539"/>
                    <a:pt x="487472" y="2537388"/>
                    <a:pt x="383314" y="2419935"/>
                  </a:cubicBezTo>
                  <a:cubicBezTo>
                    <a:pt x="342899" y="2448043"/>
                    <a:pt x="280741" y="2418324"/>
                    <a:pt x="236316" y="2349628"/>
                  </a:cubicBezTo>
                  <a:cubicBezTo>
                    <a:pt x="204163" y="2299930"/>
                    <a:pt x="187193" y="2238647"/>
                    <a:pt x="191678" y="2188378"/>
                  </a:cubicBezTo>
                  <a:cubicBezTo>
                    <a:pt x="146581" y="2169921"/>
                    <a:pt x="102686" y="2116104"/>
                    <a:pt x="79937" y="2051391"/>
                  </a:cubicBezTo>
                  <a:cubicBezTo>
                    <a:pt x="53312" y="1975617"/>
                    <a:pt x="62103" y="1903474"/>
                    <a:pt x="101117" y="1877647"/>
                  </a:cubicBezTo>
                  <a:cubicBezTo>
                    <a:pt x="100838" y="1876310"/>
                    <a:pt x="100592" y="1874991"/>
                    <a:pt x="100314" y="1873654"/>
                  </a:cubicBezTo>
                  <a:cubicBezTo>
                    <a:pt x="63380" y="1803658"/>
                    <a:pt x="45104" y="1724884"/>
                    <a:pt x="50441" y="1658791"/>
                  </a:cubicBezTo>
                  <a:cubicBezTo>
                    <a:pt x="54665" y="1606593"/>
                    <a:pt x="73012" y="1567874"/>
                    <a:pt x="100629" y="1546403"/>
                  </a:cubicBezTo>
                  <a:lnTo>
                    <a:pt x="121132" y="1538333"/>
                  </a:lnTo>
                  <a:lnTo>
                    <a:pt x="120723" y="1537087"/>
                  </a:lnTo>
                  <a:cubicBezTo>
                    <a:pt x="77027" y="1548248"/>
                    <a:pt x="35998" y="1489131"/>
                    <a:pt x="23699" y="1397263"/>
                  </a:cubicBezTo>
                  <a:cubicBezTo>
                    <a:pt x="14791" y="1330796"/>
                    <a:pt x="22666" y="1259062"/>
                    <a:pt x="44431" y="1208524"/>
                  </a:cubicBezTo>
                  <a:cubicBezTo>
                    <a:pt x="13550" y="1168882"/>
                    <a:pt x="-3647" y="1092809"/>
                    <a:pt x="653" y="1014883"/>
                  </a:cubicBezTo>
                  <a:cubicBezTo>
                    <a:pt x="5696" y="923644"/>
                    <a:pt x="38892" y="852176"/>
                    <a:pt x="80602" y="842770"/>
                  </a:cubicBezTo>
                  <a:cubicBezTo>
                    <a:pt x="80851" y="841247"/>
                    <a:pt x="81121" y="839756"/>
                    <a:pt x="81368" y="838232"/>
                  </a:cubicBezTo>
                  <a:cubicBezTo>
                    <a:pt x="75766" y="748384"/>
                    <a:pt x="88829" y="657774"/>
                    <a:pt x="116981" y="591074"/>
                  </a:cubicBezTo>
                  <a:cubicBezTo>
                    <a:pt x="139222" y="538400"/>
                    <a:pt x="168371" y="506193"/>
                    <a:pt x="199043" y="496200"/>
                  </a:cubicBezTo>
                  <a:lnTo>
                    <a:pt x="208040" y="494919"/>
                  </a:lnTo>
                  <a:lnTo>
                    <a:pt x="173563" y="449516"/>
                  </a:lnTo>
                  <a:cubicBezTo>
                    <a:pt x="165941" y="430628"/>
                    <a:pt x="162716" y="409059"/>
                    <a:pt x="164866" y="387231"/>
                  </a:cubicBezTo>
                  <a:cubicBezTo>
                    <a:pt x="169909" y="336115"/>
                    <a:pt x="203105" y="296075"/>
                    <a:pt x="244816" y="290806"/>
                  </a:cubicBezTo>
                  <a:cubicBezTo>
                    <a:pt x="245064" y="289952"/>
                    <a:pt x="245332" y="289118"/>
                    <a:pt x="245581" y="288264"/>
                  </a:cubicBezTo>
                  <a:cubicBezTo>
                    <a:pt x="239979" y="237927"/>
                    <a:pt x="253042" y="187164"/>
                    <a:pt x="281195" y="149796"/>
                  </a:cubicBezTo>
                  <a:cubicBezTo>
                    <a:pt x="292316" y="135041"/>
                    <a:pt x="305162" y="123153"/>
                    <a:pt x="319064" y="114253"/>
                  </a:cubicBezTo>
                  <a:close/>
                </a:path>
              </a:pathLst>
            </a:custGeom>
            <a:solidFill>
              <a:srgbClr val="934D1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6" name="Oval 55">
              <a:extLst>
                <a:ext uri="{FF2B5EF4-FFF2-40B4-BE49-F238E27FC236}">
                  <a16:creationId xmlns:a16="http://schemas.microsoft.com/office/drawing/2014/main" id="{302C9963-75E9-D88F-2CFB-B6FBCE1CD21C}"/>
                </a:ext>
              </a:extLst>
            </p:cNvPr>
            <p:cNvSpPr/>
            <p:nvPr/>
          </p:nvSpPr>
          <p:spPr>
            <a:xfrm rot="6128217">
              <a:off x="9027743" y="6003550"/>
              <a:ext cx="490391" cy="619574"/>
            </a:xfrm>
            <a:prstGeom prst="ellipse">
              <a:avLst/>
            </a:prstGeom>
            <a:solidFill>
              <a:srgbClr val="875A1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91198E6F-590F-D4BB-E3E2-24741093CB27}"/>
                </a:ext>
              </a:extLst>
            </p:cNvPr>
            <p:cNvSpPr/>
            <p:nvPr/>
          </p:nvSpPr>
          <p:spPr>
            <a:xfrm rot="4472555">
              <a:off x="8450556" y="5986914"/>
              <a:ext cx="449245" cy="651195"/>
            </a:xfrm>
            <a:prstGeom prst="ellipse">
              <a:avLst/>
            </a:prstGeom>
            <a:solidFill>
              <a:srgbClr val="875A1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rapezoid 57">
              <a:extLst>
                <a:ext uri="{FF2B5EF4-FFF2-40B4-BE49-F238E27FC236}">
                  <a16:creationId xmlns:a16="http://schemas.microsoft.com/office/drawing/2014/main" id="{7858F692-E37B-D95F-00EA-AC19A92BAD5B}"/>
                </a:ext>
              </a:extLst>
            </p:cNvPr>
            <p:cNvSpPr/>
            <p:nvPr/>
          </p:nvSpPr>
          <p:spPr>
            <a:xfrm>
              <a:off x="7992436" y="3002576"/>
              <a:ext cx="1994429" cy="3251596"/>
            </a:xfrm>
            <a:prstGeom prst="trapezoid">
              <a:avLst>
                <a:gd name="adj" fmla="val 31324"/>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rapezoid 58">
              <a:extLst>
                <a:ext uri="{FF2B5EF4-FFF2-40B4-BE49-F238E27FC236}">
                  <a16:creationId xmlns:a16="http://schemas.microsoft.com/office/drawing/2014/main" id="{F2E8043A-C362-4BBA-6A1D-D82FFD1581E4}"/>
                </a:ext>
              </a:extLst>
            </p:cNvPr>
            <p:cNvSpPr/>
            <p:nvPr/>
          </p:nvSpPr>
          <p:spPr>
            <a:xfrm rot="610840">
              <a:off x="8014964" y="2906992"/>
              <a:ext cx="863344" cy="3313201"/>
            </a:xfrm>
            <a:prstGeom prst="trapezoid">
              <a:avLst/>
            </a:prstGeom>
            <a:solidFill>
              <a:srgbClr val="E0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rapezoid 59">
              <a:extLst>
                <a:ext uri="{FF2B5EF4-FFF2-40B4-BE49-F238E27FC236}">
                  <a16:creationId xmlns:a16="http://schemas.microsoft.com/office/drawing/2014/main" id="{F5D1F855-6D8A-3A89-02EE-9B3585CB89C7}"/>
                </a:ext>
              </a:extLst>
            </p:cNvPr>
            <p:cNvSpPr/>
            <p:nvPr/>
          </p:nvSpPr>
          <p:spPr>
            <a:xfrm rot="21059837">
              <a:off x="9104089" y="2908181"/>
              <a:ext cx="637915" cy="3313199"/>
            </a:xfrm>
            <a:prstGeom prst="trapezoid">
              <a:avLst/>
            </a:prstGeom>
            <a:solidFill>
              <a:srgbClr val="E0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1F8E807B-8681-80A4-F479-86FD015F85BF}"/>
                </a:ext>
              </a:extLst>
            </p:cNvPr>
            <p:cNvSpPr/>
            <p:nvPr/>
          </p:nvSpPr>
          <p:spPr>
            <a:xfrm>
              <a:off x="8301491" y="1148932"/>
              <a:ext cx="1297431" cy="208714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Cloud 61">
              <a:extLst>
                <a:ext uri="{FF2B5EF4-FFF2-40B4-BE49-F238E27FC236}">
                  <a16:creationId xmlns:a16="http://schemas.microsoft.com/office/drawing/2014/main" id="{9BCFEDA6-C159-1C27-418C-4B50753A1ED8}"/>
                </a:ext>
              </a:extLst>
            </p:cNvPr>
            <p:cNvSpPr/>
            <p:nvPr/>
          </p:nvSpPr>
          <p:spPr>
            <a:xfrm rot="1400185">
              <a:off x="8485528" y="2789042"/>
              <a:ext cx="892930" cy="801530"/>
            </a:xfrm>
            <a:prstGeom prst="cloud">
              <a:avLst/>
            </a:prstGeom>
            <a:solidFill>
              <a:srgbClr val="934D1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97D2163A-BC38-6525-489C-FFCCAA124E88}"/>
                </a:ext>
              </a:extLst>
            </p:cNvPr>
            <p:cNvSpPr/>
            <p:nvPr/>
          </p:nvSpPr>
          <p:spPr>
            <a:xfrm>
              <a:off x="8741204" y="2934121"/>
              <a:ext cx="338174" cy="161253"/>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CE4DFC68-187E-1604-634E-CE32308FF3DC}"/>
                </a:ext>
              </a:extLst>
            </p:cNvPr>
            <p:cNvGrpSpPr/>
            <p:nvPr/>
          </p:nvGrpSpPr>
          <p:grpSpPr>
            <a:xfrm rot="20101451">
              <a:off x="7672553" y="3380684"/>
              <a:ext cx="531413" cy="1770179"/>
              <a:chOff x="768625" y="1209260"/>
              <a:chExt cx="1225827" cy="4083328"/>
            </a:xfrm>
          </p:grpSpPr>
          <p:sp>
            <p:nvSpPr>
              <p:cNvPr id="66" name="Rectangle: Rounded Corners 65">
                <a:extLst>
                  <a:ext uri="{FF2B5EF4-FFF2-40B4-BE49-F238E27FC236}">
                    <a16:creationId xmlns:a16="http://schemas.microsoft.com/office/drawing/2014/main" id="{5D2D6961-2137-B1CE-336E-ACFAD0C23A35}"/>
                  </a:ext>
                </a:extLst>
              </p:cNvPr>
              <p:cNvSpPr/>
              <p:nvPr/>
            </p:nvSpPr>
            <p:spPr>
              <a:xfrm>
                <a:off x="1149625" y="1577008"/>
                <a:ext cx="457200" cy="3429000"/>
              </a:xfrm>
              <a:prstGeom prst="roundRect">
                <a:avLst>
                  <a:gd name="adj" fmla="val 32816"/>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67" name="Group 66">
                <a:extLst>
                  <a:ext uri="{FF2B5EF4-FFF2-40B4-BE49-F238E27FC236}">
                    <a16:creationId xmlns:a16="http://schemas.microsoft.com/office/drawing/2014/main" id="{F1D8CEFF-F894-0B49-E051-5407BA6B60A5}"/>
                  </a:ext>
                </a:extLst>
              </p:cNvPr>
              <p:cNvGrpSpPr/>
              <p:nvPr/>
            </p:nvGrpSpPr>
            <p:grpSpPr>
              <a:xfrm>
                <a:off x="768625" y="1209260"/>
                <a:ext cx="593036" cy="4083328"/>
                <a:chOff x="768625" y="1209260"/>
                <a:chExt cx="593036" cy="4083328"/>
              </a:xfrm>
            </p:grpSpPr>
            <p:sp>
              <p:nvSpPr>
                <p:cNvPr id="75" name="Rectangle: Rounded Corners 74">
                  <a:extLst>
                    <a:ext uri="{FF2B5EF4-FFF2-40B4-BE49-F238E27FC236}">
                      <a16:creationId xmlns:a16="http://schemas.microsoft.com/office/drawing/2014/main" id="{ACBB4EC1-A309-01B3-CDDE-A9B732EA3584}"/>
                    </a:ext>
                  </a:extLst>
                </p:cNvPr>
                <p:cNvSpPr/>
                <p:nvPr/>
              </p:nvSpPr>
              <p:spPr>
                <a:xfrm>
                  <a:off x="838200" y="1524000"/>
                  <a:ext cx="457200" cy="3429000"/>
                </a:xfrm>
                <a:prstGeom prst="roundRect">
                  <a:avLst>
                    <a:gd name="adj" fmla="val 32816"/>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53EF2390-1F72-C7EF-AFBA-F33596213756}"/>
                    </a:ext>
                  </a:extLst>
                </p:cNvPr>
                <p:cNvSpPr/>
                <p:nvPr/>
              </p:nvSpPr>
              <p:spPr>
                <a:xfrm>
                  <a:off x="838200" y="1470992"/>
                  <a:ext cx="453887" cy="190500"/>
                </a:xfrm>
                <a:prstGeom prst="ellipse">
                  <a:avLst/>
                </a:prstGeom>
                <a:solidFill>
                  <a:schemeClr val="bg2">
                    <a:lumMod val="50000"/>
                  </a:schemeClr>
                </a:solidFill>
                <a:scene3d>
                  <a:camera prst="orthographicFront"/>
                  <a:lightRig rig="threePt" dir="t"/>
                </a:scene3d>
                <a:sp3d>
                  <a:bevelT/>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7" name="Oval 76">
                  <a:extLst>
                    <a:ext uri="{FF2B5EF4-FFF2-40B4-BE49-F238E27FC236}">
                      <a16:creationId xmlns:a16="http://schemas.microsoft.com/office/drawing/2014/main" id="{87DDB05F-F571-832C-7A44-FCBA322E479E}"/>
                    </a:ext>
                  </a:extLst>
                </p:cNvPr>
                <p:cNvSpPr/>
                <p:nvPr/>
              </p:nvSpPr>
              <p:spPr>
                <a:xfrm>
                  <a:off x="775252" y="1209260"/>
                  <a:ext cx="586409" cy="321365"/>
                </a:xfrm>
                <a:prstGeom prst="ellipse">
                  <a:avLst/>
                </a:prstGeom>
                <a:solidFill>
                  <a:schemeClr val="bg2">
                    <a:lumMod val="50000"/>
                  </a:schemeClr>
                </a:solidFill>
                <a:scene3d>
                  <a:camera prst="orthographicFront"/>
                  <a:lightRig rig="threePt" dir="t"/>
                </a:scene3d>
                <a:sp3d>
                  <a:bevelT/>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78" name="Group 77">
                  <a:extLst>
                    <a:ext uri="{FF2B5EF4-FFF2-40B4-BE49-F238E27FC236}">
                      <a16:creationId xmlns:a16="http://schemas.microsoft.com/office/drawing/2014/main" id="{E110495B-4F66-6F0B-BEE6-CFF55F37B830}"/>
                    </a:ext>
                  </a:extLst>
                </p:cNvPr>
                <p:cNvGrpSpPr/>
                <p:nvPr/>
              </p:nvGrpSpPr>
              <p:grpSpPr>
                <a:xfrm flipH="1" flipV="1">
                  <a:off x="768625" y="4840356"/>
                  <a:ext cx="586409" cy="452232"/>
                  <a:chOff x="927652" y="1361660"/>
                  <a:chExt cx="586409" cy="452232"/>
                </a:xfrm>
              </p:grpSpPr>
              <p:sp>
                <p:nvSpPr>
                  <p:cNvPr id="79" name="Oval 78">
                    <a:extLst>
                      <a:ext uri="{FF2B5EF4-FFF2-40B4-BE49-F238E27FC236}">
                        <a16:creationId xmlns:a16="http://schemas.microsoft.com/office/drawing/2014/main" id="{BBE71C01-7CB6-53C4-9228-C648DAB1A898}"/>
                      </a:ext>
                    </a:extLst>
                  </p:cNvPr>
                  <p:cNvSpPr/>
                  <p:nvPr/>
                </p:nvSpPr>
                <p:spPr>
                  <a:xfrm>
                    <a:off x="990600" y="1623392"/>
                    <a:ext cx="453887" cy="190500"/>
                  </a:xfrm>
                  <a:prstGeom prst="ellipse">
                    <a:avLst/>
                  </a:prstGeom>
                  <a:solidFill>
                    <a:schemeClr val="bg2">
                      <a:lumMod val="50000"/>
                    </a:schemeClr>
                  </a:solidFill>
                  <a:scene3d>
                    <a:camera prst="orthographicFront"/>
                    <a:lightRig rig="threePt" dir="t"/>
                  </a:scene3d>
                  <a:sp3d>
                    <a:bevelT/>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0" name="Oval 79">
                    <a:extLst>
                      <a:ext uri="{FF2B5EF4-FFF2-40B4-BE49-F238E27FC236}">
                        <a16:creationId xmlns:a16="http://schemas.microsoft.com/office/drawing/2014/main" id="{B1E18BD3-E52E-D9C9-91CC-2C4E53A64570}"/>
                      </a:ext>
                    </a:extLst>
                  </p:cNvPr>
                  <p:cNvSpPr/>
                  <p:nvPr/>
                </p:nvSpPr>
                <p:spPr>
                  <a:xfrm>
                    <a:off x="927652" y="1361660"/>
                    <a:ext cx="586409" cy="321365"/>
                  </a:xfrm>
                  <a:prstGeom prst="ellipse">
                    <a:avLst/>
                  </a:prstGeom>
                  <a:solidFill>
                    <a:schemeClr val="bg2">
                      <a:lumMod val="50000"/>
                    </a:schemeClr>
                  </a:solidFill>
                  <a:scene3d>
                    <a:camera prst="orthographicFront"/>
                    <a:lightRig rig="threePt" dir="t"/>
                  </a:scene3d>
                  <a:sp3d>
                    <a:bevelT/>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grpSp>
          <p:grpSp>
            <p:nvGrpSpPr>
              <p:cNvPr id="68" name="Group 67">
                <a:extLst>
                  <a:ext uri="{FF2B5EF4-FFF2-40B4-BE49-F238E27FC236}">
                    <a16:creationId xmlns:a16="http://schemas.microsoft.com/office/drawing/2014/main" id="{ADACF2C2-F029-4B38-561D-80AB0C1B4832}"/>
                  </a:ext>
                </a:extLst>
              </p:cNvPr>
              <p:cNvGrpSpPr/>
              <p:nvPr/>
            </p:nvGrpSpPr>
            <p:grpSpPr>
              <a:xfrm>
                <a:off x="1401416" y="1209260"/>
                <a:ext cx="593036" cy="4083328"/>
                <a:chOff x="768625" y="1209260"/>
                <a:chExt cx="593036" cy="4083328"/>
              </a:xfrm>
            </p:grpSpPr>
            <p:sp>
              <p:nvSpPr>
                <p:cNvPr id="69" name="Rectangle: Rounded Corners 68">
                  <a:extLst>
                    <a:ext uri="{FF2B5EF4-FFF2-40B4-BE49-F238E27FC236}">
                      <a16:creationId xmlns:a16="http://schemas.microsoft.com/office/drawing/2014/main" id="{8786E4EC-72E1-855A-B86C-A9CCEB41CD90}"/>
                    </a:ext>
                  </a:extLst>
                </p:cNvPr>
                <p:cNvSpPr/>
                <p:nvPr/>
              </p:nvSpPr>
              <p:spPr>
                <a:xfrm>
                  <a:off x="838200" y="1524000"/>
                  <a:ext cx="457200" cy="3429000"/>
                </a:xfrm>
                <a:prstGeom prst="roundRect">
                  <a:avLst>
                    <a:gd name="adj" fmla="val 32816"/>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08EB6976-FB42-179F-7F40-7E5970191A0F}"/>
                    </a:ext>
                  </a:extLst>
                </p:cNvPr>
                <p:cNvSpPr/>
                <p:nvPr/>
              </p:nvSpPr>
              <p:spPr>
                <a:xfrm>
                  <a:off x="838200" y="1470992"/>
                  <a:ext cx="453887" cy="190500"/>
                </a:xfrm>
                <a:prstGeom prst="ellipse">
                  <a:avLst/>
                </a:prstGeom>
                <a:solidFill>
                  <a:schemeClr val="bg2">
                    <a:lumMod val="50000"/>
                  </a:schemeClr>
                </a:solidFill>
                <a:scene3d>
                  <a:camera prst="orthographicFront"/>
                  <a:lightRig rig="threePt" dir="t"/>
                </a:scene3d>
                <a:sp3d>
                  <a:bevelT/>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1" name="Oval 70">
                  <a:extLst>
                    <a:ext uri="{FF2B5EF4-FFF2-40B4-BE49-F238E27FC236}">
                      <a16:creationId xmlns:a16="http://schemas.microsoft.com/office/drawing/2014/main" id="{402C6680-B1E5-1C58-5B7D-55A02B0F490F}"/>
                    </a:ext>
                  </a:extLst>
                </p:cNvPr>
                <p:cNvSpPr/>
                <p:nvPr/>
              </p:nvSpPr>
              <p:spPr>
                <a:xfrm>
                  <a:off x="775252" y="1209260"/>
                  <a:ext cx="586409" cy="321365"/>
                </a:xfrm>
                <a:prstGeom prst="ellipse">
                  <a:avLst/>
                </a:prstGeom>
                <a:solidFill>
                  <a:schemeClr val="bg2">
                    <a:lumMod val="50000"/>
                  </a:schemeClr>
                </a:solidFill>
                <a:scene3d>
                  <a:camera prst="orthographicFront"/>
                  <a:lightRig rig="threePt" dir="t"/>
                </a:scene3d>
                <a:sp3d>
                  <a:bevelT/>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72" name="Group 71">
                  <a:extLst>
                    <a:ext uri="{FF2B5EF4-FFF2-40B4-BE49-F238E27FC236}">
                      <a16:creationId xmlns:a16="http://schemas.microsoft.com/office/drawing/2014/main" id="{2A111A0F-AE42-434B-759A-95C289F7C1E9}"/>
                    </a:ext>
                  </a:extLst>
                </p:cNvPr>
                <p:cNvGrpSpPr/>
                <p:nvPr/>
              </p:nvGrpSpPr>
              <p:grpSpPr>
                <a:xfrm flipH="1" flipV="1">
                  <a:off x="768625" y="4840356"/>
                  <a:ext cx="586409" cy="452232"/>
                  <a:chOff x="927652" y="1361660"/>
                  <a:chExt cx="586409" cy="452232"/>
                </a:xfrm>
              </p:grpSpPr>
              <p:sp>
                <p:nvSpPr>
                  <p:cNvPr id="73" name="Oval 72">
                    <a:extLst>
                      <a:ext uri="{FF2B5EF4-FFF2-40B4-BE49-F238E27FC236}">
                        <a16:creationId xmlns:a16="http://schemas.microsoft.com/office/drawing/2014/main" id="{2DFBB534-B671-56E0-60CB-05030D598B6B}"/>
                      </a:ext>
                    </a:extLst>
                  </p:cNvPr>
                  <p:cNvSpPr/>
                  <p:nvPr/>
                </p:nvSpPr>
                <p:spPr>
                  <a:xfrm>
                    <a:off x="990600" y="1623392"/>
                    <a:ext cx="453887" cy="190500"/>
                  </a:xfrm>
                  <a:prstGeom prst="ellipse">
                    <a:avLst/>
                  </a:prstGeom>
                  <a:solidFill>
                    <a:schemeClr val="bg2">
                      <a:lumMod val="50000"/>
                    </a:schemeClr>
                  </a:solidFill>
                  <a:scene3d>
                    <a:camera prst="orthographicFront"/>
                    <a:lightRig rig="threePt" dir="t"/>
                  </a:scene3d>
                  <a:sp3d>
                    <a:bevelT/>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4" name="Oval 73">
                    <a:extLst>
                      <a:ext uri="{FF2B5EF4-FFF2-40B4-BE49-F238E27FC236}">
                        <a16:creationId xmlns:a16="http://schemas.microsoft.com/office/drawing/2014/main" id="{F02EA5A3-A424-D3ED-FFA3-3E979F3259BE}"/>
                      </a:ext>
                    </a:extLst>
                  </p:cNvPr>
                  <p:cNvSpPr/>
                  <p:nvPr/>
                </p:nvSpPr>
                <p:spPr>
                  <a:xfrm>
                    <a:off x="927652" y="1361660"/>
                    <a:ext cx="586409" cy="321365"/>
                  </a:xfrm>
                  <a:prstGeom prst="ellipse">
                    <a:avLst/>
                  </a:prstGeom>
                  <a:solidFill>
                    <a:schemeClr val="bg2">
                      <a:lumMod val="50000"/>
                    </a:schemeClr>
                  </a:solidFill>
                  <a:scene3d>
                    <a:camera prst="orthographicFront"/>
                    <a:lightRig rig="threePt" dir="t"/>
                  </a:scene3d>
                  <a:sp3d>
                    <a:bevelT/>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grpSp>
        </p:grpSp>
        <p:sp>
          <p:nvSpPr>
            <p:cNvPr id="65" name="Oval 64">
              <a:extLst>
                <a:ext uri="{FF2B5EF4-FFF2-40B4-BE49-F238E27FC236}">
                  <a16:creationId xmlns:a16="http://schemas.microsoft.com/office/drawing/2014/main" id="{161AA3E2-CBEB-59BB-3902-B399CB9A6FC4}"/>
                </a:ext>
              </a:extLst>
            </p:cNvPr>
            <p:cNvSpPr/>
            <p:nvPr/>
          </p:nvSpPr>
          <p:spPr>
            <a:xfrm rot="15165664">
              <a:off x="7748678" y="4485269"/>
              <a:ext cx="270597" cy="364447"/>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TextBox 80">
            <a:extLst>
              <a:ext uri="{FF2B5EF4-FFF2-40B4-BE49-F238E27FC236}">
                <a16:creationId xmlns:a16="http://schemas.microsoft.com/office/drawing/2014/main" id="{7EAD087C-9843-0C0A-75E1-06DF46C29665}"/>
              </a:ext>
            </a:extLst>
          </p:cNvPr>
          <p:cNvSpPr txBox="1"/>
          <p:nvPr/>
        </p:nvSpPr>
        <p:spPr>
          <a:xfrm>
            <a:off x="5735472" y="6399518"/>
            <a:ext cx="6093724" cy="369332"/>
          </a:xfrm>
          <a:prstGeom prst="rect">
            <a:avLst/>
          </a:prstGeom>
          <a:noFill/>
        </p:spPr>
        <p:txBody>
          <a:bodyPr wrap="square">
            <a:spAutoFit/>
          </a:bodyPr>
          <a:lstStyle/>
          <a:p>
            <a:pPr algn="r"/>
            <a:r>
              <a:rPr lang="en-US" dirty="0">
                <a:solidFill>
                  <a:schemeClr val="bg1"/>
                </a:solidFill>
              </a:rPr>
              <a:t>(7)</a:t>
            </a:r>
            <a:endParaRPr lang="en-US" dirty="0"/>
          </a:p>
        </p:txBody>
      </p:sp>
    </p:spTree>
    <p:extLst>
      <p:ext uri="{BB962C8B-B14F-4D97-AF65-F5344CB8AC3E}">
        <p14:creationId xmlns:p14="http://schemas.microsoft.com/office/powerpoint/2010/main" val="1496247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26"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wipe(down)">
                                      <p:cBhvr>
                                        <p:cTn id="9" dur="580">
                                          <p:stCondLst>
                                            <p:cond delay="0"/>
                                          </p:stCondLst>
                                        </p:cTn>
                                        <p:tgtEl>
                                          <p:spTgt spid="4"/>
                                        </p:tgtEl>
                                      </p:cBhvr>
                                    </p:animEffect>
                                    <p:anim calcmode="lin" valueType="num">
                                      <p:cBhvr>
                                        <p:cTn id="1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5" dur="26">
                                          <p:stCondLst>
                                            <p:cond delay="650"/>
                                          </p:stCondLst>
                                        </p:cTn>
                                        <p:tgtEl>
                                          <p:spTgt spid="4"/>
                                        </p:tgtEl>
                                      </p:cBhvr>
                                      <p:to x="100000" y="60000"/>
                                    </p:animScale>
                                    <p:animScale>
                                      <p:cBhvr>
                                        <p:cTn id="16" dur="166" decel="50000">
                                          <p:stCondLst>
                                            <p:cond delay="676"/>
                                          </p:stCondLst>
                                        </p:cTn>
                                        <p:tgtEl>
                                          <p:spTgt spid="4"/>
                                        </p:tgtEl>
                                      </p:cBhvr>
                                      <p:to x="100000" y="100000"/>
                                    </p:animScale>
                                    <p:animScale>
                                      <p:cBhvr>
                                        <p:cTn id="17" dur="26">
                                          <p:stCondLst>
                                            <p:cond delay="1312"/>
                                          </p:stCondLst>
                                        </p:cTn>
                                        <p:tgtEl>
                                          <p:spTgt spid="4"/>
                                        </p:tgtEl>
                                      </p:cBhvr>
                                      <p:to x="100000" y="80000"/>
                                    </p:animScale>
                                    <p:animScale>
                                      <p:cBhvr>
                                        <p:cTn id="18" dur="166" decel="50000">
                                          <p:stCondLst>
                                            <p:cond delay="1338"/>
                                          </p:stCondLst>
                                        </p:cTn>
                                        <p:tgtEl>
                                          <p:spTgt spid="4"/>
                                        </p:tgtEl>
                                      </p:cBhvr>
                                      <p:to x="100000" y="100000"/>
                                    </p:animScale>
                                    <p:animScale>
                                      <p:cBhvr>
                                        <p:cTn id="19" dur="26">
                                          <p:stCondLst>
                                            <p:cond delay="1642"/>
                                          </p:stCondLst>
                                        </p:cTn>
                                        <p:tgtEl>
                                          <p:spTgt spid="4"/>
                                        </p:tgtEl>
                                      </p:cBhvr>
                                      <p:to x="100000" y="90000"/>
                                    </p:animScale>
                                    <p:animScale>
                                      <p:cBhvr>
                                        <p:cTn id="20" dur="166" decel="50000">
                                          <p:stCondLst>
                                            <p:cond delay="1668"/>
                                          </p:stCondLst>
                                        </p:cTn>
                                        <p:tgtEl>
                                          <p:spTgt spid="4"/>
                                        </p:tgtEl>
                                      </p:cBhvr>
                                      <p:to x="100000" y="100000"/>
                                    </p:animScale>
                                    <p:animScale>
                                      <p:cBhvr>
                                        <p:cTn id="21" dur="26">
                                          <p:stCondLst>
                                            <p:cond delay="1808"/>
                                          </p:stCondLst>
                                        </p:cTn>
                                        <p:tgtEl>
                                          <p:spTgt spid="4"/>
                                        </p:tgtEl>
                                      </p:cBhvr>
                                      <p:to x="100000" y="95000"/>
                                    </p:animScale>
                                    <p:animScale>
                                      <p:cBhvr>
                                        <p:cTn id="22" dur="166" decel="50000">
                                          <p:stCondLst>
                                            <p:cond delay="1834"/>
                                          </p:stCondLst>
                                        </p:cTn>
                                        <p:tgtEl>
                                          <p:spTgt spid="4"/>
                                        </p:tgtEl>
                                      </p:cBhvr>
                                      <p:to x="100000" y="100000"/>
                                    </p:animScale>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7003754"/>
          </a:xfrm>
          <a:prstGeom prst="rect">
            <a:avLst/>
          </a:prstGeom>
        </p:spPr>
      </p:pic>
      <p:sp>
        <p:nvSpPr>
          <p:cNvPr id="6" name="TextBox 5"/>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Baruch--Scribe</a:t>
            </a:r>
          </a:p>
        </p:txBody>
      </p:sp>
      <p:sp>
        <p:nvSpPr>
          <p:cNvPr id="7" name="Rectangle 6"/>
          <p:cNvSpPr/>
          <p:nvPr/>
        </p:nvSpPr>
        <p:spPr>
          <a:xfrm>
            <a:off x="95114" y="6386289"/>
            <a:ext cx="5272082" cy="400110"/>
          </a:xfrm>
          <a:prstGeom prst="rect">
            <a:avLst/>
          </a:prstGeom>
        </p:spPr>
        <p:txBody>
          <a:bodyPr wrap="square">
            <a:spAutoFit/>
          </a:bodyPr>
          <a:lstStyle/>
          <a:p>
            <a:r>
              <a:rPr lang="en-US" sz="2000" dirty="0">
                <a:solidFill>
                  <a:schemeClr val="bg1"/>
                </a:solidFill>
              </a:rPr>
              <a:t>Jeremiah 36:1-8</a:t>
            </a:r>
          </a:p>
        </p:txBody>
      </p:sp>
      <p:sp>
        <p:nvSpPr>
          <p:cNvPr id="2" name="Rectangle 1"/>
          <p:cNvSpPr/>
          <p:nvPr/>
        </p:nvSpPr>
        <p:spPr>
          <a:xfrm>
            <a:off x="744615" y="945053"/>
            <a:ext cx="4278146" cy="2246769"/>
          </a:xfrm>
          <a:prstGeom prst="rect">
            <a:avLst/>
          </a:prstGeom>
        </p:spPr>
        <p:txBody>
          <a:bodyPr wrap="square">
            <a:spAutoFit/>
          </a:bodyPr>
          <a:lstStyle/>
          <a:p>
            <a:r>
              <a:rPr lang="en-US" sz="2000" dirty="0">
                <a:solidFill>
                  <a:schemeClr val="bg1"/>
                </a:solidFill>
              </a:rPr>
              <a:t>“In the fourth year of the reign of </a:t>
            </a:r>
            <a:r>
              <a:rPr lang="en-US" sz="2000" dirty="0" err="1">
                <a:solidFill>
                  <a:schemeClr val="bg1"/>
                </a:solidFill>
              </a:rPr>
              <a:t>Jehoiakim</a:t>
            </a:r>
            <a:r>
              <a:rPr lang="en-US" sz="2000" dirty="0">
                <a:solidFill>
                  <a:schemeClr val="bg1"/>
                </a:solidFill>
              </a:rPr>
              <a:t> the word of the Lord came to Jeremiah, bidding him commit to writing all the addresses he had previously delivered, that Judah might, if it were possible, still regard the </a:t>
            </a:r>
            <a:r>
              <a:rPr lang="en-US" sz="2000" dirty="0" err="1">
                <a:solidFill>
                  <a:schemeClr val="bg1"/>
                </a:solidFill>
              </a:rPr>
              <a:t>threatenings</a:t>
            </a:r>
            <a:r>
              <a:rPr lang="en-US" sz="2000" dirty="0">
                <a:solidFill>
                  <a:schemeClr val="bg1"/>
                </a:solidFill>
              </a:rPr>
              <a:t> and return.</a:t>
            </a:r>
          </a:p>
        </p:txBody>
      </p:sp>
      <p:sp>
        <p:nvSpPr>
          <p:cNvPr id="8" name="Rectangle 7"/>
          <p:cNvSpPr/>
          <p:nvPr/>
        </p:nvSpPr>
        <p:spPr>
          <a:xfrm>
            <a:off x="11661085" y="6417067"/>
            <a:ext cx="495649" cy="369332"/>
          </a:xfrm>
          <a:prstGeom prst="rect">
            <a:avLst/>
          </a:prstGeom>
        </p:spPr>
        <p:txBody>
          <a:bodyPr wrap="none">
            <a:spAutoFit/>
          </a:bodyPr>
          <a:lstStyle/>
          <a:p>
            <a:r>
              <a:rPr lang="en-US" b="0" i="0" dirty="0">
                <a:solidFill>
                  <a:schemeClr val="bg1"/>
                </a:solidFill>
                <a:effectLst/>
                <a:latin typeface="Calibri" panose="020F0502020204030204" pitchFamily="34" charset="0"/>
              </a:rPr>
              <a:t> (3)</a:t>
            </a:r>
            <a:endParaRPr lang="en-US" dirty="0">
              <a:solidFill>
                <a:schemeClr val="bg1"/>
              </a:solidFill>
            </a:endParaRPr>
          </a:p>
        </p:txBody>
      </p:sp>
      <p:sp>
        <p:nvSpPr>
          <p:cNvPr id="10" name="Rectangle 9"/>
          <p:cNvSpPr/>
          <p:nvPr/>
        </p:nvSpPr>
        <p:spPr>
          <a:xfrm>
            <a:off x="4325557" y="4642697"/>
            <a:ext cx="7147937" cy="1323439"/>
          </a:xfrm>
          <a:prstGeom prst="rect">
            <a:avLst/>
          </a:prstGeom>
        </p:spPr>
        <p:txBody>
          <a:bodyPr wrap="square">
            <a:spAutoFit/>
          </a:bodyPr>
          <a:lstStyle/>
          <a:p>
            <a:r>
              <a:rPr lang="en-US" sz="2000" b="0" i="0" dirty="0">
                <a:solidFill>
                  <a:schemeClr val="bg1"/>
                </a:solidFill>
                <a:effectLst/>
              </a:rPr>
              <a:t>In accordance with this command, he got all the words of the Lord written down in a book by his attendant Baruch, with the further instruction that this should be read on the fast-day in the temple to the people who came out of the country into Jerusalem.</a:t>
            </a:r>
            <a:endParaRPr lang="en-US" sz="2000" dirty="0">
              <a:solidFill>
                <a:schemeClr val="bg1"/>
              </a:solidFill>
            </a:endParaRPr>
          </a:p>
        </p:txBody>
      </p:sp>
      <p:pic>
        <p:nvPicPr>
          <p:cNvPr id="1030" name="Picture 6" descr="Jeremiah’s recor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8999" y="945053"/>
            <a:ext cx="4286250" cy="312420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bibleexplained.com/prophets/jere/scrib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4619" y="3491799"/>
            <a:ext cx="2315592" cy="2894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2243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4BEA5-FA50-8952-C0FA-EE083343C00B}"/>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E4F5FBFE-5630-B099-9C2D-AC56C6C2A3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256"/>
            <a:ext cx="12279086" cy="7036779"/>
          </a:xfrm>
          <a:prstGeom prst="rect">
            <a:avLst/>
          </a:prstGeom>
        </p:spPr>
      </p:pic>
      <p:sp>
        <p:nvSpPr>
          <p:cNvPr id="6" name="TextBox 5">
            <a:extLst>
              <a:ext uri="{FF2B5EF4-FFF2-40B4-BE49-F238E27FC236}">
                <a16:creationId xmlns:a16="http://schemas.microsoft.com/office/drawing/2014/main" id="{16F63744-B683-A4F1-2EE3-2E438D7B5F63}"/>
              </a:ext>
            </a:extLst>
          </p:cNvPr>
          <p:cNvSpPr txBox="1"/>
          <p:nvPr/>
        </p:nvSpPr>
        <p:spPr>
          <a:xfrm>
            <a:off x="0" y="798913"/>
            <a:ext cx="12192000" cy="584775"/>
          </a:xfrm>
          <a:prstGeom prst="rect">
            <a:avLst/>
          </a:prstGeom>
          <a:noFill/>
        </p:spPr>
        <p:txBody>
          <a:bodyPr wrap="square" rtlCol="0">
            <a:spAutoFit/>
          </a:bodyPr>
          <a:lstStyle/>
          <a:p>
            <a:pPr algn="ctr"/>
            <a:r>
              <a:rPr lang="en-US" sz="3200" b="1" dirty="0">
                <a:solidFill>
                  <a:schemeClr val="bg1"/>
                </a:solidFill>
              </a:rPr>
              <a:t>The scriptures help us turn to the Lord and receive His forgiveness</a:t>
            </a:r>
            <a:endParaRPr lang="en-US" sz="3200" dirty="0">
              <a:solidFill>
                <a:schemeClr val="bg1"/>
              </a:solidFill>
            </a:endParaRPr>
          </a:p>
        </p:txBody>
      </p:sp>
      <p:sp>
        <p:nvSpPr>
          <p:cNvPr id="7" name="Rectangle 6">
            <a:extLst>
              <a:ext uri="{FF2B5EF4-FFF2-40B4-BE49-F238E27FC236}">
                <a16:creationId xmlns:a16="http://schemas.microsoft.com/office/drawing/2014/main" id="{479C9D83-7B87-DB7A-B2A2-0B0433479C93}"/>
              </a:ext>
            </a:extLst>
          </p:cNvPr>
          <p:cNvSpPr/>
          <p:nvPr/>
        </p:nvSpPr>
        <p:spPr>
          <a:xfrm>
            <a:off x="95114" y="6386289"/>
            <a:ext cx="5272082" cy="400110"/>
          </a:xfrm>
          <a:prstGeom prst="rect">
            <a:avLst/>
          </a:prstGeom>
        </p:spPr>
        <p:txBody>
          <a:bodyPr wrap="square">
            <a:spAutoFit/>
          </a:bodyPr>
          <a:lstStyle/>
          <a:p>
            <a:r>
              <a:rPr lang="en-US" sz="2000" dirty="0">
                <a:solidFill>
                  <a:schemeClr val="bg1"/>
                </a:solidFill>
              </a:rPr>
              <a:t>Jeremiah 36:3</a:t>
            </a:r>
          </a:p>
        </p:txBody>
      </p:sp>
      <p:sp>
        <p:nvSpPr>
          <p:cNvPr id="8" name="Rectangle 7">
            <a:extLst>
              <a:ext uri="{FF2B5EF4-FFF2-40B4-BE49-F238E27FC236}">
                <a16:creationId xmlns:a16="http://schemas.microsoft.com/office/drawing/2014/main" id="{A23E694E-1B12-7D30-6124-0EA44D45BDAE}"/>
              </a:ext>
            </a:extLst>
          </p:cNvPr>
          <p:cNvSpPr/>
          <p:nvPr/>
        </p:nvSpPr>
        <p:spPr>
          <a:xfrm>
            <a:off x="11661085" y="6417067"/>
            <a:ext cx="495649" cy="369332"/>
          </a:xfrm>
          <a:prstGeom prst="rect">
            <a:avLst/>
          </a:prstGeom>
        </p:spPr>
        <p:txBody>
          <a:bodyPr wrap="none">
            <a:spAutoFit/>
          </a:bodyPr>
          <a:lstStyle/>
          <a:p>
            <a:r>
              <a:rPr lang="en-US" b="0" i="0" dirty="0">
                <a:solidFill>
                  <a:schemeClr val="bg1"/>
                </a:solidFill>
                <a:effectLst/>
                <a:latin typeface="Calibri" panose="020F0502020204030204" pitchFamily="34" charset="0"/>
              </a:rPr>
              <a:t> (3)</a:t>
            </a:r>
            <a:endParaRPr lang="en-US" dirty="0">
              <a:solidFill>
                <a:schemeClr val="bg1"/>
              </a:solidFill>
            </a:endParaRPr>
          </a:p>
        </p:txBody>
      </p:sp>
      <p:grpSp>
        <p:nvGrpSpPr>
          <p:cNvPr id="13" name="Group 12">
            <a:extLst>
              <a:ext uri="{FF2B5EF4-FFF2-40B4-BE49-F238E27FC236}">
                <a16:creationId xmlns:a16="http://schemas.microsoft.com/office/drawing/2014/main" id="{523755A7-DF72-B3FE-7EBD-D8E44EDCDC1D}"/>
              </a:ext>
            </a:extLst>
          </p:cNvPr>
          <p:cNvGrpSpPr/>
          <p:nvPr/>
        </p:nvGrpSpPr>
        <p:grpSpPr>
          <a:xfrm>
            <a:off x="168248" y="1559915"/>
            <a:ext cx="4278146" cy="1789704"/>
            <a:chOff x="168248" y="1559915"/>
            <a:chExt cx="4278146" cy="1789704"/>
          </a:xfrm>
        </p:grpSpPr>
        <p:sp>
          <p:nvSpPr>
            <p:cNvPr id="2" name="Rectangle 1">
              <a:extLst>
                <a:ext uri="{FF2B5EF4-FFF2-40B4-BE49-F238E27FC236}">
                  <a16:creationId xmlns:a16="http://schemas.microsoft.com/office/drawing/2014/main" id="{6385D9D5-3D6D-C127-C51F-25EBBBEF93CF}"/>
                </a:ext>
              </a:extLst>
            </p:cNvPr>
            <p:cNvSpPr/>
            <p:nvPr/>
          </p:nvSpPr>
          <p:spPr>
            <a:xfrm>
              <a:off x="168248" y="2149290"/>
              <a:ext cx="4278146" cy="1200329"/>
            </a:xfrm>
            <a:prstGeom prst="rect">
              <a:avLst/>
            </a:prstGeom>
          </p:spPr>
          <p:txBody>
            <a:bodyPr wrap="square">
              <a:spAutoFit/>
            </a:bodyPr>
            <a:lstStyle/>
            <a:p>
              <a:r>
                <a:rPr lang="en-US" b="1" i="1" dirty="0">
                  <a:solidFill>
                    <a:srgbClr val="FFFF00"/>
                  </a:solidFill>
                </a:rPr>
                <a:t> All scripture is given by inspiration of God, and is profitable for doctrine, for reproof, for correction, for instruction in righteousness:</a:t>
              </a:r>
              <a:endParaRPr lang="en-US" sz="2000" b="1" i="1" dirty="0">
                <a:solidFill>
                  <a:srgbClr val="FFFF00"/>
                </a:solidFill>
              </a:endParaRPr>
            </a:p>
          </p:txBody>
        </p:sp>
        <p:sp>
          <p:nvSpPr>
            <p:cNvPr id="3" name="TextBox 2">
              <a:extLst>
                <a:ext uri="{FF2B5EF4-FFF2-40B4-BE49-F238E27FC236}">
                  <a16:creationId xmlns:a16="http://schemas.microsoft.com/office/drawing/2014/main" id="{F17066D0-FCBF-04AC-8FE4-20FEF28C5E07}"/>
                </a:ext>
              </a:extLst>
            </p:cNvPr>
            <p:cNvSpPr txBox="1"/>
            <p:nvPr/>
          </p:nvSpPr>
          <p:spPr>
            <a:xfrm>
              <a:off x="563663" y="1559915"/>
              <a:ext cx="2731325" cy="369332"/>
            </a:xfrm>
            <a:prstGeom prst="rect">
              <a:avLst/>
            </a:prstGeom>
            <a:solidFill>
              <a:schemeClr val="accent3">
                <a:lumMod val="40000"/>
                <a:lumOff val="60000"/>
              </a:schemeClr>
            </a:solidFill>
          </p:spPr>
          <p:txBody>
            <a:bodyPr wrap="square" rtlCol="0">
              <a:spAutoFit/>
            </a:bodyPr>
            <a:lstStyle/>
            <a:p>
              <a:pPr algn="ctr"/>
              <a:r>
                <a:rPr lang="en-US" dirty="0"/>
                <a:t>2 Timothy 3:16</a:t>
              </a:r>
            </a:p>
          </p:txBody>
        </p:sp>
      </p:grpSp>
      <p:grpSp>
        <p:nvGrpSpPr>
          <p:cNvPr id="14" name="Group 13">
            <a:extLst>
              <a:ext uri="{FF2B5EF4-FFF2-40B4-BE49-F238E27FC236}">
                <a16:creationId xmlns:a16="http://schemas.microsoft.com/office/drawing/2014/main" id="{DBD67084-2FAA-DB1E-9FA0-1F3FE2DCECAE}"/>
              </a:ext>
            </a:extLst>
          </p:cNvPr>
          <p:cNvGrpSpPr/>
          <p:nvPr/>
        </p:nvGrpSpPr>
        <p:grpSpPr>
          <a:xfrm>
            <a:off x="4457819" y="1559915"/>
            <a:ext cx="3788679" cy="3423269"/>
            <a:chOff x="4824639" y="1559915"/>
            <a:chExt cx="3788679" cy="3423269"/>
          </a:xfrm>
        </p:grpSpPr>
        <p:sp>
          <p:nvSpPr>
            <p:cNvPr id="5" name="TextBox 4">
              <a:extLst>
                <a:ext uri="{FF2B5EF4-FFF2-40B4-BE49-F238E27FC236}">
                  <a16:creationId xmlns:a16="http://schemas.microsoft.com/office/drawing/2014/main" id="{88696750-5285-F07C-2FBB-CF564FA259AA}"/>
                </a:ext>
              </a:extLst>
            </p:cNvPr>
            <p:cNvSpPr txBox="1"/>
            <p:nvPr/>
          </p:nvSpPr>
          <p:spPr>
            <a:xfrm>
              <a:off x="5034637" y="1559915"/>
              <a:ext cx="2731325" cy="369332"/>
            </a:xfrm>
            <a:prstGeom prst="rect">
              <a:avLst/>
            </a:prstGeom>
            <a:solidFill>
              <a:schemeClr val="accent3">
                <a:lumMod val="40000"/>
                <a:lumOff val="60000"/>
              </a:schemeClr>
            </a:solidFill>
          </p:spPr>
          <p:txBody>
            <a:bodyPr wrap="square" rtlCol="0">
              <a:spAutoFit/>
            </a:bodyPr>
            <a:lstStyle/>
            <a:p>
              <a:pPr algn="ctr"/>
              <a:r>
                <a:rPr lang="en-US" dirty="0"/>
                <a:t>Alma 37:8</a:t>
              </a:r>
            </a:p>
          </p:txBody>
        </p:sp>
        <p:sp>
          <p:nvSpPr>
            <p:cNvPr id="12" name="TextBox 11">
              <a:extLst>
                <a:ext uri="{FF2B5EF4-FFF2-40B4-BE49-F238E27FC236}">
                  <a16:creationId xmlns:a16="http://schemas.microsoft.com/office/drawing/2014/main" id="{9AAD459D-548C-1EB5-2580-B005A6D0F4EC}"/>
                </a:ext>
              </a:extLst>
            </p:cNvPr>
            <p:cNvSpPr txBox="1"/>
            <p:nvPr/>
          </p:nvSpPr>
          <p:spPr>
            <a:xfrm>
              <a:off x="4824639" y="2397861"/>
              <a:ext cx="3788679" cy="2585323"/>
            </a:xfrm>
            <a:prstGeom prst="rect">
              <a:avLst/>
            </a:prstGeom>
            <a:noFill/>
          </p:spPr>
          <p:txBody>
            <a:bodyPr wrap="square">
              <a:spAutoFit/>
            </a:bodyPr>
            <a:lstStyle/>
            <a:p>
              <a:r>
                <a:rPr lang="en-US" b="1" i="1" dirty="0">
                  <a:solidFill>
                    <a:srgbClr val="FFFF00"/>
                  </a:solidFill>
                  <a:effectLst/>
                </a:rPr>
                <a:t>And now, it has hitherto been wisdom in God that these things should be preserved; for behold, they have enlarged the memory of this people, yea, and convinced many of the error of their ways, and brought them to the knowledge of their God unto the salvation of their souls.</a:t>
              </a:r>
              <a:endParaRPr lang="en-US" b="1" i="1" dirty="0">
                <a:solidFill>
                  <a:srgbClr val="FFFF00"/>
                </a:solidFill>
              </a:endParaRPr>
            </a:p>
          </p:txBody>
        </p:sp>
      </p:grpSp>
      <p:grpSp>
        <p:nvGrpSpPr>
          <p:cNvPr id="17" name="Group 16">
            <a:extLst>
              <a:ext uri="{FF2B5EF4-FFF2-40B4-BE49-F238E27FC236}">
                <a16:creationId xmlns:a16="http://schemas.microsoft.com/office/drawing/2014/main" id="{4AD48E44-F334-B70C-C65D-1B8914416693}"/>
              </a:ext>
            </a:extLst>
          </p:cNvPr>
          <p:cNvGrpSpPr/>
          <p:nvPr/>
        </p:nvGrpSpPr>
        <p:grpSpPr>
          <a:xfrm>
            <a:off x="8544552" y="1559915"/>
            <a:ext cx="3734534" cy="4171733"/>
            <a:chOff x="8269348" y="1559915"/>
            <a:chExt cx="3734534" cy="4171733"/>
          </a:xfrm>
        </p:grpSpPr>
        <p:sp>
          <p:nvSpPr>
            <p:cNvPr id="9" name="TextBox 8">
              <a:extLst>
                <a:ext uri="{FF2B5EF4-FFF2-40B4-BE49-F238E27FC236}">
                  <a16:creationId xmlns:a16="http://schemas.microsoft.com/office/drawing/2014/main" id="{A5627730-D576-BC66-DF00-F0B324D4F05D}"/>
                </a:ext>
              </a:extLst>
            </p:cNvPr>
            <p:cNvSpPr txBox="1"/>
            <p:nvPr/>
          </p:nvSpPr>
          <p:spPr>
            <a:xfrm>
              <a:off x="8453252" y="1559915"/>
              <a:ext cx="2731325" cy="369332"/>
            </a:xfrm>
            <a:prstGeom prst="rect">
              <a:avLst/>
            </a:prstGeom>
            <a:solidFill>
              <a:schemeClr val="accent3">
                <a:lumMod val="40000"/>
                <a:lumOff val="60000"/>
              </a:schemeClr>
            </a:solidFill>
          </p:spPr>
          <p:txBody>
            <a:bodyPr wrap="square" rtlCol="0">
              <a:spAutoFit/>
            </a:bodyPr>
            <a:lstStyle/>
            <a:p>
              <a:pPr algn="ctr"/>
              <a:r>
                <a:rPr lang="en-US" dirty="0"/>
                <a:t>Helaman 15:7</a:t>
              </a:r>
            </a:p>
          </p:txBody>
        </p:sp>
        <p:sp>
          <p:nvSpPr>
            <p:cNvPr id="16" name="TextBox 15">
              <a:extLst>
                <a:ext uri="{FF2B5EF4-FFF2-40B4-BE49-F238E27FC236}">
                  <a16:creationId xmlns:a16="http://schemas.microsoft.com/office/drawing/2014/main" id="{33E52A45-FA78-7ED3-8852-BFE5F2363A89}"/>
                </a:ext>
              </a:extLst>
            </p:cNvPr>
            <p:cNvSpPr txBox="1"/>
            <p:nvPr/>
          </p:nvSpPr>
          <p:spPr>
            <a:xfrm>
              <a:off x="8269348" y="2038329"/>
              <a:ext cx="3734534" cy="3693319"/>
            </a:xfrm>
            <a:prstGeom prst="rect">
              <a:avLst/>
            </a:prstGeom>
            <a:noFill/>
          </p:spPr>
          <p:txBody>
            <a:bodyPr wrap="square">
              <a:spAutoFit/>
            </a:bodyPr>
            <a:lstStyle/>
            <a:p>
              <a:r>
                <a:rPr lang="en-US" b="1" i="1" dirty="0">
                  <a:solidFill>
                    <a:srgbClr val="FFFF00"/>
                  </a:solidFill>
                  <a:effectLst/>
                </a:rPr>
                <a:t>And behold, ye do know of yourselves, for ye have witnessed it, that as many of them as are brought to the knowledge of the truth, and to know of the wicked and abominable traditions of their fathers, and are led to believe the holy scriptures, yea, the prophecies of the holy prophets, which are written, which leadeth them to faith on the Lord, and unto repentance, which faith and repentance bringeth a change of heart unto them—</a:t>
              </a:r>
              <a:endParaRPr lang="en-US" b="1" i="1" dirty="0">
                <a:solidFill>
                  <a:srgbClr val="FFFF00"/>
                </a:solidFill>
              </a:endParaRPr>
            </a:p>
          </p:txBody>
        </p:sp>
      </p:grpSp>
      <p:sp>
        <p:nvSpPr>
          <p:cNvPr id="18" name="TextBox 17">
            <a:extLst>
              <a:ext uri="{FF2B5EF4-FFF2-40B4-BE49-F238E27FC236}">
                <a16:creationId xmlns:a16="http://schemas.microsoft.com/office/drawing/2014/main" id="{D2F19AF0-A89A-B951-EC4F-91E61D86BA2B}"/>
              </a:ext>
            </a:extLst>
          </p:cNvPr>
          <p:cNvSpPr txBox="1"/>
          <p:nvPr/>
        </p:nvSpPr>
        <p:spPr>
          <a:xfrm>
            <a:off x="0" y="-23256"/>
            <a:ext cx="12192000" cy="769441"/>
          </a:xfrm>
          <a:prstGeom prst="rect">
            <a:avLst/>
          </a:prstGeom>
          <a:noFill/>
        </p:spPr>
        <p:txBody>
          <a:bodyPr wrap="square" rtlCol="0">
            <a:spAutoFit/>
          </a:bodyPr>
          <a:lstStyle/>
          <a:p>
            <a:pPr algn="ctr"/>
            <a:r>
              <a:rPr lang="en-US" sz="4400" dirty="0">
                <a:solidFill>
                  <a:schemeClr val="bg1"/>
                </a:solidFill>
              </a:rPr>
              <a:t>Return From Evil Ways</a:t>
            </a:r>
          </a:p>
        </p:txBody>
      </p:sp>
    </p:spTree>
    <p:extLst>
      <p:ext uri="{BB962C8B-B14F-4D97-AF65-F5344CB8AC3E}">
        <p14:creationId xmlns:p14="http://schemas.microsoft.com/office/powerpoint/2010/main" val="1908154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Baruch Reads Prophecy</a:t>
            </a:r>
          </a:p>
        </p:txBody>
      </p:sp>
      <p:sp>
        <p:nvSpPr>
          <p:cNvPr id="7" name="Rectangle 6"/>
          <p:cNvSpPr/>
          <p:nvPr/>
        </p:nvSpPr>
        <p:spPr>
          <a:xfrm>
            <a:off x="95114" y="6386289"/>
            <a:ext cx="5272082" cy="400110"/>
          </a:xfrm>
          <a:prstGeom prst="rect">
            <a:avLst/>
          </a:prstGeom>
        </p:spPr>
        <p:txBody>
          <a:bodyPr wrap="square">
            <a:spAutoFit/>
          </a:bodyPr>
          <a:lstStyle/>
          <a:p>
            <a:r>
              <a:rPr lang="en-US" sz="2000" dirty="0">
                <a:solidFill>
                  <a:schemeClr val="bg1"/>
                </a:solidFill>
              </a:rPr>
              <a:t>Jeremiah 36:9-19</a:t>
            </a:r>
          </a:p>
        </p:txBody>
      </p:sp>
      <p:sp>
        <p:nvSpPr>
          <p:cNvPr id="2" name="Rectangle 1"/>
          <p:cNvSpPr/>
          <p:nvPr/>
        </p:nvSpPr>
        <p:spPr>
          <a:xfrm>
            <a:off x="653553" y="1035691"/>
            <a:ext cx="4522011" cy="1631216"/>
          </a:xfrm>
          <a:prstGeom prst="rect">
            <a:avLst/>
          </a:prstGeom>
        </p:spPr>
        <p:txBody>
          <a:bodyPr wrap="square">
            <a:spAutoFit/>
          </a:bodyPr>
          <a:lstStyle/>
          <a:p>
            <a:r>
              <a:rPr lang="en-US" sz="2000" dirty="0">
                <a:solidFill>
                  <a:schemeClr val="bg1"/>
                </a:solidFill>
              </a:rPr>
              <a:t>When, after this, in the ninth month of the fifth year of </a:t>
            </a:r>
            <a:r>
              <a:rPr lang="en-US" sz="2000" dirty="0" err="1">
                <a:solidFill>
                  <a:schemeClr val="bg1"/>
                </a:solidFill>
              </a:rPr>
              <a:t>Jehoiakim</a:t>
            </a:r>
            <a:r>
              <a:rPr lang="en-US" sz="2000" dirty="0">
                <a:solidFill>
                  <a:schemeClr val="bg1"/>
                </a:solidFill>
              </a:rPr>
              <a:t>, a fast was appointed, Baruch read the prophecies to the assembled people in the chamber of </a:t>
            </a:r>
            <a:r>
              <a:rPr lang="en-US" sz="2000" dirty="0" err="1">
                <a:solidFill>
                  <a:schemeClr val="bg1"/>
                </a:solidFill>
              </a:rPr>
              <a:t>Gemariah</a:t>
            </a:r>
            <a:r>
              <a:rPr lang="en-US" sz="2000" dirty="0">
                <a:solidFill>
                  <a:schemeClr val="bg1"/>
                </a:solidFill>
              </a:rPr>
              <a:t> in the temple.</a:t>
            </a:r>
          </a:p>
        </p:txBody>
      </p:sp>
      <p:sp>
        <p:nvSpPr>
          <p:cNvPr id="8" name="Rectangle 7"/>
          <p:cNvSpPr/>
          <p:nvPr/>
        </p:nvSpPr>
        <p:spPr>
          <a:xfrm>
            <a:off x="11661085" y="6417067"/>
            <a:ext cx="495649" cy="369332"/>
          </a:xfrm>
          <a:prstGeom prst="rect">
            <a:avLst/>
          </a:prstGeom>
        </p:spPr>
        <p:txBody>
          <a:bodyPr wrap="none">
            <a:spAutoFit/>
          </a:bodyPr>
          <a:lstStyle/>
          <a:p>
            <a:r>
              <a:rPr lang="en-US" b="0" i="0" dirty="0">
                <a:solidFill>
                  <a:schemeClr val="bg1"/>
                </a:solidFill>
                <a:effectLst/>
                <a:latin typeface="Calibri" panose="020F0502020204030204" pitchFamily="34" charset="0"/>
              </a:rPr>
              <a:t> (3)</a:t>
            </a:r>
            <a:endParaRPr lang="en-US" dirty="0">
              <a:solidFill>
                <a:schemeClr val="bg1"/>
              </a:solidFill>
            </a:endParaRPr>
          </a:p>
        </p:txBody>
      </p:sp>
      <p:sp>
        <p:nvSpPr>
          <p:cNvPr id="10" name="Rectangle 9"/>
          <p:cNvSpPr/>
          <p:nvPr/>
        </p:nvSpPr>
        <p:spPr>
          <a:xfrm>
            <a:off x="5175564" y="4298251"/>
            <a:ext cx="6096000" cy="1938992"/>
          </a:xfrm>
          <a:prstGeom prst="rect">
            <a:avLst/>
          </a:prstGeom>
        </p:spPr>
        <p:txBody>
          <a:bodyPr>
            <a:spAutoFit/>
          </a:bodyPr>
          <a:lstStyle/>
          <a:p>
            <a:r>
              <a:rPr lang="en-US" sz="2000" dirty="0">
                <a:solidFill>
                  <a:schemeClr val="bg1"/>
                </a:solidFill>
              </a:rPr>
              <a:t>Michaiah the son of Gemariah mentioned the matter to the princes who were assembled in the royal palace; these then sent for Baruch with the roll and made him read it to them. But they were so frightened by what was read to them that they deemed it necessary to inform the king regarding it.</a:t>
            </a:r>
          </a:p>
        </p:txBody>
      </p:sp>
      <p:pic>
        <p:nvPicPr>
          <p:cNvPr id="8194" name="Picture 2" descr="https://upload.wikimedia.org/wikipedia/commons/thumb/8/84/YemeniJew1914.jpg/416px-YemeniJew191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3761" y="858591"/>
            <a:ext cx="2189587" cy="3158058"/>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http://bibleencyclopedia.com/picturesjpeg/Josiah_finds_book_of_law_1124-343.jpg"/>
          <p:cNvPicPr>
            <a:picLocks noChangeAspect="1" noChangeArrowheads="1"/>
          </p:cNvPicPr>
          <p:nvPr/>
        </p:nvPicPr>
        <p:blipFill rotWithShape="1">
          <a:blip r:embed="rId4">
            <a:extLst>
              <a:ext uri="{28A0092B-C50C-407E-A947-70E740481C1C}">
                <a14:useLocalDpi xmlns:a14="http://schemas.microsoft.com/office/drawing/2010/main" val="0"/>
              </a:ext>
            </a:extLst>
          </a:blip>
          <a:srcRect l="1619" t="15171" r="241" b="19589"/>
          <a:stretch/>
        </p:blipFill>
        <p:spPr bwMode="auto">
          <a:xfrm>
            <a:off x="1550902" y="3151783"/>
            <a:ext cx="2901288" cy="2936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6063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20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TotalTime>
  <Words>3660</Words>
  <Application>Microsoft Office PowerPoint</Application>
  <PresentationFormat>Widescreen</PresentationFormat>
  <Paragraphs>208</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Calibri</vt:lpstr>
      <vt:lpstr>Abadi</vt:lpstr>
      <vt:lpstr>Arial</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24</cp:revision>
  <dcterms:created xsi:type="dcterms:W3CDTF">2016-04-07T14:17:17Z</dcterms:created>
  <dcterms:modified xsi:type="dcterms:W3CDTF">2025-12-17T15:47:17Z</dcterms:modified>
</cp:coreProperties>
</file>