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75" r:id="rId4"/>
    <p:sldId id="260" r:id="rId5"/>
    <p:sldId id="274" r:id="rId6"/>
    <p:sldId id="264" r:id="rId7"/>
    <p:sldId id="266" r:id="rId8"/>
    <p:sldId id="261" r:id="rId9"/>
    <p:sldId id="276" r:id="rId10"/>
    <p:sldId id="267" r:id="rId11"/>
    <p:sldId id="268" r:id="rId12"/>
    <p:sldId id="262" r:id="rId13"/>
    <p:sldId id="263" r:id="rId14"/>
    <p:sldId id="270" r:id="rId15"/>
    <p:sldId id="273" r:id="rId16"/>
    <p:sldId id="271" r:id="rId17"/>
    <p:sldId id="277" r:id="rId18"/>
    <p:sldId id="272" r:id="rId19"/>
    <p:sldId id="278" r:id="rId20"/>
    <p:sldId id="257" r:id="rId21"/>
    <p:sldId id="259" r:id="rId22"/>
  </p:sldIdLst>
  <p:sldSz cx="12192000" cy="6858000"/>
  <p:notesSz cx="6858000" cy="9144000"/>
  <p:embeddedFontLst>
    <p:embeddedFont>
      <p:font typeface="Abadi" panose="020B0604020202020204" charset="0"/>
      <p:regular r:id="rId23"/>
    </p:embeddedFont>
    <p:embeddedFont>
      <p:font typeface="Bradley Hand ITC" panose="03070402050302030203" pitchFamily="66" charset="0"/>
      <p:regular r:id="rId24"/>
    </p:embeddedFont>
    <p:embeddedFont>
      <p:font typeface="Palatino" panose="020B0604020202020204"/>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88" d="100"/>
          <a:sy n="88" d="100"/>
        </p:scale>
        <p:origin x="90" y="6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EB4E324-5D5E-4AE9-99BB-90091AE4E255}"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60A40E-6AA0-4C28-B873-8E21A6B4891D}" type="slidenum">
              <a:rPr lang="en-US" smtClean="0"/>
              <a:t>‹#›</a:t>
            </a:fld>
            <a:endParaRPr lang="en-US"/>
          </a:p>
        </p:txBody>
      </p:sp>
    </p:spTree>
    <p:extLst>
      <p:ext uri="{BB962C8B-B14F-4D97-AF65-F5344CB8AC3E}">
        <p14:creationId xmlns:p14="http://schemas.microsoft.com/office/powerpoint/2010/main" val="4070266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B4E324-5D5E-4AE9-99BB-90091AE4E255}"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60A40E-6AA0-4C28-B873-8E21A6B4891D}" type="slidenum">
              <a:rPr lang="en-US" smtClean="0"/>
              <a:t>‹#›</a:t>
            </a:fld>
            <a:endParaRPr lang="en-US"/>
          </a:p>
        </p:txBody>
      </p:sp>
    </p:spTree>
    <p:extLst>
      <p:ext uri="{BB962C8B-B14F-4D97-AF65-F5344CB8AC3E}">
        <p14:creationId xmlns:p14="http://schemas.microsoft.com/office/powerpoint/2010/main" val="1605356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B4E324-5D5E-4AE9-99BB-90091AE4E255}"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60A40E-6AA0-4C28-B873-8E21A6B4891D}" type="slidenum">
              <a:rPr lang="en-US" smtClean="0"/>
              <a:t>‹#›</a:t>
            </a:fld>
            <a:endParaRPr lang="en-US"/>
          </a:p>
        </p:txBody>
      </p:sp>
    </p:spTree>
    <p:extLst>
      <p:ext uri="{BB962C8B-B14F-4D97-AF65-F5344CB8AC3E}">
        <p14:creationId xmlns:p14="http://schemas.microsoft.com/office/powerpoint/2010/main" val="1280525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B4E324-5D5E-4AE9-99BB-90091AE4E255}"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60A40E-6AA0-4C28-B873-8E21A6B4891D}" type="slidenum">
              <a:rPr lang="en-US" smtClean="0"/>
              <a:t>‹#›</a:t>
            </a:fld>
            <a:endParaRPr lang="en-US"/>
          </a:p>
        </p:txBody>
      </p:sp>
    </p:spTree>
    <p:extLst>
      <p:ext uri="{BB962C8B-B14F-4D97-AF65-F5344CB8AC3E}">
        <p14:creationId xmlns:p14="http://schemas.microsoft.com/office/powerpoint/2010/main" val="1081381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B4E324-5D5E-4AE9-99BB-90091AE4E255}"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60A40E-6AA0-4C28-B873-8E21A6B4891D}" type="slidenum">
              <a:rPr lang="en-US" smtClean="0"/>
              <a:t>‹#›</a:t>
            </a:fld>
            <a:endParaRPr lang="en-US"/>
          </a:p>
        </p:txBody>
      </p:sp>
    </p:spTree>
    <p:extLst>
      <p:ext uri="{BB962C8B-B14F-4D97-AF65-F5344CB8AC3E}">
        <p14:creationId xmlns:p14="http://schemas.microsoft.com/office/powerpoint/2010/main" val="88066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EB4E324-5D5E-4AE9-99BB-90091AE4E255}" type="datetimeFigureOut">
              <a:rPr lang="en-US" smtClean="0"/>
              <a:t>12/22/2025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60A40E-6AA0-4C28-B873-8E21A6B4891D}" type="slidenum">
              <a:rPr lang="en-US" smtClean="0"/>
              <a:t>‹#›</a:t>
            </a:fld>
            <a:endParaRPr lang="en-US"/>
          </a:p>
        </p:txBody>
      </p:sp>
    </p:spTree>
    <p:extLst>
      <p:ext uri="{BB962C8B-B14F-4D97-AF65-F5344CB8AC3E}">
        <p14:creationId xmlns:p14="http://schemas.microsoft.com/office/powerpoint/2010/main" val="2080300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EB4E324-5D5E-4AE9-99BB-90091AE4E255}" type="datetimeFigureOut">
              <a:rPr lang="en-US" smtClean="0"/>
              <a:t>12/22/2025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60A40E-6AA0-4C28-B873-8E21A6B4891D}" type="slidenum">
              <a:rPr lang="en-US" smtClean="0"/>
              <a:t>‹#›</a:t>
            </a:fld>
            <a:endParaRPr lang="en-US"/>
          </a:p>
        </p:txBody>
      </p:sp>
    </p:spTree>
    <p:extLst>
      <p:ext uri="{BB962C8B-B14F-4D97-AF65-F5344CB8AC3E}">
        <p14:creationId xmlns:p14="http://schemas.microsoft.com/office/powerpoint/2010/main" val="2907285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EB4E324-5D5E-4AE9-99BB-90091AE4E255}" type="datetimeFigureOut">
              <a:rPr lang="en-US" smtClean="0"/>
              <a:t>12/22/2025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60A40E-6AA0-4C28-B873-8E21A6B4891D}" type="slidenum">
              <a:rPr lang="en-US" smtClean="0"/>
              <a:t>‹#›</a:t>
            </a:fld>
            <a:endParaRPr lang="en-US"/>
          </a:p>
        </p:txBody>
      </p:sp>
    </p:spTree>
    <p:extLst>
      <p:ext uri="{BB962C8B-B14F-4D97-AF65-F5344CB8AC3E}">
        <p14:creationId xmlns:p14="http://schemas.microsoft.com/office/powerpoint/2010/main" val="117881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B4E324-5D5E-4AE9-99BB-90091AE4E255}" type="datetimeFigureOut">
              <a:rPr lang="en-US" smtClean="0"/>
              <a:t>12/22/2025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60A40E-6AA0-4C28-B873-8E21A6B4891D}" type="slidenum">
              <a:rPr lang="en-US" smtClean="0"/>
              <a:t>‹#›</a:t>
            </a:fld>
            <a:endParaRPr lang="en-US"/>
          </a:p>
        </p:txBody>
      </p:sp>
    </p:spTree>
    <p:extLst>
      <p:ext uri="{BB962C8B-B14F-4D97-AF65-F5344CB8AC3E}">
        <p14:creationId xmlns:p14="http://schemas.microsoft.com/office/powerpoint/2010/main" val="1362717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B4E324-5D5E-4AE9-99BB-90091AE4E255}" type="datetimeFigureOut">
              <a:rPr lang="en-US" smtClean="0"/>
              <a:t>12/22/2025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60A40E-6AA0-4C28-B873-8E21A6B4891D}" type="slidenum">
              <a:rPr lang="en-US" smtClean="0"/>
              <a:t>‹#›</a:t>
            </a:fld>
            <a:endParaRPr lang="en-US"/>
          </a:p>
        </p:txBody>
      </p:sp>
    </p:spTree>
    <p:extLst>
      <p:ext uri="{BB962C8B-B14F-4D97-AF65-F5344CB8AC3E}">
        <p14:creationId xmlns:p14="http://schemas.microsoft.com/office/powerpoint/2010/main" val="102738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B4E324-5D5E-4AE9-99BB-90091AE4E255}" type="datetimeFigureOut">
              <a:rPr lang="en-US" smtClean="0"/>
              <a:t>12/22/2025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60A40E-6AA0-4C28-B873-8E21A6B4891D}" type="slidenum">
              <a:rPr lang="en-US" smtClean="0"/>
              <a:t>‹#›</a:t>
            </a:fld>
            <a:endParaRPr lang="en-US"/>
          </a:p>
        </p:txBody>
      </p:sp>
    </p:spTree>
    <p:extLst>
      <p:ext uri="{BB962C8B-B14F-4D97-AF65-F5344CB8AC3E}">
        <p14:creationId xmlns:p14="http://schemas.microsoft.com/office/powerpoint/2010/main" val="1625731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badi" panose="020B0604020202020204" charset="0"/>
              </a:defRPr>
            </a:lvl1pPr>
          </a:lstStyle>
          <a:p>
            <a:fld id="{9EB4E324-5D5E-4AE9-99BB-90091AE4E255}" type="datetimeFigureOut">
              <a:rPr lang="en-US" smtClean="0"/>
              <a:pPr/>
              <a:t>12/22/2025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badi" panose="020B060402020202020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badi" panose="020B0604020202020204" charset="0"/>
              </a:defRPr>
            </a:lvl1pPr>
          </a:lstStyle>
          <a:p>
            <a:fld id="{9460A40E-6AA0-4C28-B873-8E21A6B4891D}" type="slidenum">
              <a:rPr lang="en-US" smtClean="0"/>
              <a:pPr/>
              <a:t>‹#›</a:t>
            </a:fld>
            <a:endParaRPr lang="en-US" dirty="0"/>
          </a:p>
        </p:txBody>
      </p:sp>
    </p:spTree>
    <p:extLst>
      <p:ext uri="{BB962C8B-B14F-4D97-AF65-F5344CB8AC3E}">
        <p14:creationId xmlns:p14="http://schemas.microsoft.com/office/powerpoint/2010/main" val="1994050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badi" panose="020B060402020202020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badi" panose="020B060402020202020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badi" panose="020B060402020202020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badi" panose="020B060402020202020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badi" panose="020B060402020202020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badi" panose="020B060402020202020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gif"/><Relationship Id="rId4" Type="http://schemas.openxmlformats.org/officeDocument/2006/relationships/image" Target="../media/image23.jpeg"/><Relationship Id="rId9"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F6E0D8-8142-4FF8-90C6-B8BEA02EFB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107133" y="596020"/>
            <a:ext cx="12006404" cy="1754326"/>
          </a:xfrm>
          <a:prstGeom prst="rect">
            <a:avLst/>
          </a:prstGeom>
          <a:noFill/>
        </p:spPr>
        <p:txBody>
          <a:bodyPr wrap="square" rtlCol="0">
            <a:spAutoFit/>
          </a:bodyPr>
          <a:lstStyle/>
          <a:p>
            <a:pPr algn="ctr"/>
            <a:r>
              <a:rPr lang="en-US" sz="5400" dirty="0">
                <a:solidFill>
                  <a:schemeClr val="bg1"/>
                </a:solidFill>
                <a:latin typeface="Abadi" panose="020B0604020202020204" charset="0"/>
              </a:rPr>
              <a:t>Faith and Wisdom</a:t>
            </a:r>
          </a:p>
          <a:p>
            <a:pPr algn="ctr"/>
            <a:r>
              <a:rPr lang="en-US" sz="5400" dirty="0">
                <a:solidFill>
                  <a:schemeClr val="bg1"/>
                </a:solidFill>
                <a:latin typeface="Abadi" panose="020B0604020202020204" charset="0"/>
              </a:rPr>
              <a:t>Daniel 1</a:t>
            </a:r>
          </a:p>
        </p:txBody>
      </p:sp>
      <p:sp>
        <p:nvSpPr>
          <p:cNvPr id="2" name="Rectangle 1"/>
          <p:cNvSpPr/>
          <p:nvPr/>
        </p:nvSpPr>
        <p:spPr>
          <a:xfrm>
            <a:off x="3048000" y="2551837"/>
            <a:ext cx="6096000" cy="2862322"/>
          </a:xfrm>
          <a:prstGeom prst="rect">
            <a:avLst/>
          </a:prstGeom>
        </p:spPr>
        <p:txBody>
          <a:bodyPr>
            <a:spAutoFit/>
          </a:bodyPr>
          <a:lstStyle/>
          <a:p>
            <a:pPr fontAlgn="base"/>
            <a:r>
              <a:rPr lang="en-US" i="1" dirty="0">
                <a:solidFill>
                  <a:schemeClr val="bg1"/>
                </a:solidFill>
                <a:latin typeface="Abadi" panose="020B0604020202020204" charset="0"/>
              </a:rPr>
              <a:t> And shall find wisdom and great treasures of knowledge, even hidden treasures;</a:t>
            </a:r>
          </a:p>
          <a:p>
            <a:pPr fontAlgn="base"/>
            <a:endParaRPr lang="en-US" i="1" dirty="0">
              <a:solidFill>
                <a:schemeClr val="bg1"/>
              </a:solidFill>
              <a:latin typeface="Abadi" panose="020B0604020202020204" charset="0"/>
            </a:endParaRPr>
          </a:p>
          <a:p>
            <a:pPr fontAlgn="base"/>
            <a:r>
              <a:rPr lang="en-US" i="1" dirty="0">
                <a:solidFill>
                  <a:schemeClr val="bg1"/>
                </a:solidFill>
                <a:latin typeface="Abadi" panose="020B0604020202020204" charset="0"/>
              </a:rPr>
              <a:t> And shall run and not be weary,  and shall walk and not faint.</a:t>
            </a:r>
          </a:p>
          <a:p>
            <a:pPr fontAlgn="base"/>
            <a:endParaRPr lang="en-US" i="1" dirty="0">
              <a:solidFill>
                <a:schemeClr val="bg1"/>
              </a:solidFill>
              <a:latin typeface="Abadi" panose="020B0604020202020204" charset="0"/>
            </a:endParaRPr>
          </a:p>
          <a:p>
            <a:pPr fontAlgn="base"/>
            <a:r>
              <a:rPr lang="en-US" i="1" dirty="0">
                <a:solidFill>
                  <a:schemeClr val="bg1"/>
                </a:solidFill>
                <a:latin typeface="Abadi" panose="020B0604020202020204" charset="0"/>
              </a:rPr>
              <a:t> And I, the Lord, give unto them a promise, that the destroying angel shall pass by them, as the children of Israel, and not slay them. Amen. </a:t>
            </a:r>
          </a:p>
          <a:p>
            <a:pPr fontAlgn="base"/>
            <a:r>
              <a:rPr lang="en-US" i="1" dirty="0">
                <a:solidFill>
                  <a:schemeClr val="bg1"/>
                </a:solidFill>
                <a:latin typeface="Abadi" panose="020B0604020202020204" charset="0"/>
              </a:rPr>
              <a:t>D&amp;C 89:19-21</a:t>
            </a:r>
            <a:endParaRPr lang="en-US" dirty="0">
              <a:latin typeface="Abadi" panose="020B0604020202020204" charset="0"/>
            </a:endParaRPr>
          </a:p>
        </p:txBody>
      </p:sp>
      <p:grpSp>
        <p:nvGrpSpPr>
          <p:cNvPr id="7" name="Group 6"/>
          <p:cNvGrpSpPr/>
          <p:nvPr/>
        </p:nvGrpSpPr>
        <p:grpSpPr>
          <a:xfrm>
            <a:off x="452628" y="1647624"/>
            <a:ext cx="2311358" cy="4684456"/>
            <a:chOff x="3712629" y="1371600"/>
            <a:chExt cx="2311358" cy="4684456"/>
          </a:xfrm>
        </p:grpSpPr>
        <p:sp>
          <p:nvSpPr>
            <p:cNvPr id="8" name="Cloud 7"/>
            <p:cNvSpPr/>
            <p:nvPr/>
          </p:nvSpPr>
          <p:spPr>
            <a:xfrm rot="17260406">
              <a:off x="3825689" y="1792207"/>
              <a:ext cx="1604208" cy="1178385"/>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 name="Oval 8"/>
            <p:cNvSpPr/>
            <p:nvPr/>
          </p:nvSpPr>
          <p:spPr>
            <a:xfrm rot="19298980">
              <a:off x="4926664" y="5459047"/>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 name="Oval 9"/>
            <p:cNvSpPr/>
            <p:nvPr/>
          </p:nvSpPr>
          <p:spPr>
            <a:xfrm rot="2191397">
              <a:off x="4355671" y="5496126"/>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 name="Trapezoid 10"/>
            <p:cNvSpPr/>
            <p:nvPr/>
          </p:nvSpPr>
          <p:spPr>
            <a:xfrm>
              <a:off x="4145995" y="3240165"/>
              <a:ext cx="1447800" cy="2519730"/>
            </a:xfrm>
            <a:prstGeom prst="trapezoid">
              <a:avLst/>
            </a:prstGeom>
            <a:solidFill>
              <a:srgbClr val="9E4B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 name="Oval 11"/>
            <p:cNvSpPr/>
            <p:nvPr/>
          </p:nvSpPr>
          <p:spPr>
            <a:xfrm>
              <a:off x="3712629" y="4210648"/>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 name="Oval 12"/>
            <p:cNvSpPr/>
            <p:nvPr/>
          </p:nvSpPr>
          <p:spPr>
            <a:xfrm rot="19268108">
              <a:off x="5642987" y="4111224"/>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4" name="Group 66"/>
            <p:cNvGrpSpPr/>
            <p:nvPr/>
          </p:nvGrpSpPr>
          <p:grpSpPr>
            <a:xfrm rot="2243516">
              <a:off x="3864923" y="2907104"/>
              <a:ext cx="847978" cy="1715610"/>
              <a:chOff x="1915520" y="3755765"/>
              <a:chExt cx="647469" cy="1609248"/>
            </a:xfrm>
          </p:grpSpPr>
          <p:sp>
            <p:nvSpPr>
              <p:cNvPr id="42" name="Trapezoid 41"/>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3" name="Trapezoid 42"/>
              <p:cNvSpPr/>
              <p:nvPr/>
            </p:nvSpPr>
            <p:spPr>
              <a:xfrm rot="20718797">
                <a:off x="1915520" y="3755765"/>
                <a:ext cx="609002" cy="134057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5" name="Group 67"/>
            <p:cNvGrpSpPr/>
            <p:nvPr/>
          </p:nvGrpSpPr>
          <p:grpSpPr>
            <a:xfrm rot="21030224">
              <a:off x="5127555" y="2869402"/>
              <a:ext cx="643323" cy="1609596"/>
              <a:chOff x="1919666" y="3755417"/>
              <a:chExt cx="643323" cy="1609596"/>
            </a:xfrm>
          </p:grpSpPr>
          <p:sp>
            <p:nvSpPr>
              <p:cNvPr id="40" name="Trapezoid 39"/>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1" name="Trapezoid 40"/>
              <p:cNvSpPr/>
              <p:nvPr/>
            </p:nvSpPr>
            <p:spPr>
              <a:xfrm rot="20718797">
                <a:off x="1919666" y="3755417"/>
                <a:ext cx="609002" cy="136180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6" name="Trapezoid 15"/>
            <p:cNvSpPr/>
            <p:nvPr/>
          </p:nvSpPr>
          <p:spPr>
            <a:xfrm>
              <a:off x="4072994" y="2930656"/>
              <a:ext cx="1555129" cy="2168547"/>
            </a:xfrm>
            <a:prstGeom prst="trapezoid">
              <a:avLst>
                <a:gd name="adj" fmla="val 39225"/>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 name="Isosceles Triangle 16"/>
            <p:cNvSpPr/>
            <p:nvPr/>
          </p:nvSpPr>
          <p:spPr>
            <a:xfrm rot="10800000">
              <a:off x="4650476" y="2887363"/>
              <a:ext cx="381000" cy="685800"/>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 name="Cloud 17"/>
            <p:cNvSpPr/>
            <p:nvPr/>
          </p:nvSpPr>
          <p:spPr>
            <a:xfrm rot="15924034">
              <a:off x="4364317" y="1882745"/>
              <a:ext cx="1722947" cy="76755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 name="Oval 18"/>
            <p:cNvSpPr/>
            <p:nvPr/>
          </p:nvSpPr>
          <p:spPr>
            <a:xfrm>
              <a:off x="4316972" y="1524000"/>
              <a:ext cx="990600" cy="1676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 name="Cloud 19"/>
            <p:cNvSpPr/>
            <p:nvPr/>
          </p:nvSpPr>
          <p:spPr>
            <a:xfrm>
              <a:off x="4164572" y="1371600"/>
              <a:ext cx="1295400" cy="60960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 name="Oval 20"/>
            <p:cNvSpPr/>
            <p:nvPr/>
          </p:nvSpPr>
          <p:spPr>
            <a:xfrm rot="20003796">
              <a:off x="4254239" y="1605696"/>
              <a:ext cx="762000" cy="240296"/>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2" name="Oval 21"/>
            <p:cNvSpPr/>
            <p:nvPr/>
          </p:nvSpPr>
          <p:spPr>
            <a:xfrm rot="2856679">
              <a:off x="4946037" y="1646071"/>
              <a:ext cx="572720" cy="215302"/>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 name="Rounded Rectangle 22"/>
            <p:cNvSpPr/>
            <p:nvPr/>
          </p:nvSpPr>
          <p:spPr>
            <a:xfrm>
              <a:off x="4164572" y="1600200"/>
              <a:ext cx="1295400" cy="228600"/>
            </a:xfrm>
            <a:prstGeom prst="roundRect">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24" name="Group 81"/>
            <p:cNvGrpSpPr/>
            <p:nvPr/>
          </p:nvGrpSpPr>
          <p:grpSpPr>
            <a:xfrm>
              <a:off x="4155607" y="1640542"/>
              <a:ext cx="1308847" cy="156882"/>
              <a:chOff x="5576342" y="299803"/>
              <a:chExt cx="3728801" cy="1069299"/>
            </a:xfrm>
          </p:grpSpPr>
          <p:grpSp>
            <p:nvGrpSpPr>
              <p:cNvPr id="25" name="Group 14"/>
              <p:cNvGrpSpPr/>
              <p:nvPr/>
            </p:nvGrpSpPr>
            <p:grpSpPr>
              <a:xfrm>
                <a:off x="5576342" y="299803"/>
                <a:ext cx="1304143" cy="1064302"/>
                <a:chOff x="5861535" y="315726"/>
                <a:chExt cx="1078476" cy="998095"/>
              </a:xfrm>
            </p:grpSpPr>
            <p:sp>
              <p:nvSpPr>
                <p:cNvPr id="36" name="Hexagon 10"/>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7" name="Chevron 11"/>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38" name="Chevron 12"/>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39" name="Oval 13"/>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6" name="Group 15"/>
              <p:cNvGrpSpPr/>
              <p:nvPr/>
            </p:nvGrpSpPr>
            <p:grpSpPr>
              <a:xfrm>
                <a:off x="6781800" y="304800"/>
                <a:ext cx="1304143" cy="1064302"/>
                <a:chOff x="5861535" y="315726"/>
                <a:chExt cx="1078476" cy="998095"/>
              </a:xfrm>
            </p:grpSpPr>
            <p:sp>
              <p:nvSpPr>
                <p:cNvPr id="32" name="Hexagon 31"/>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3" name="Chevron 32"/>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34" name="Chevron 33"/>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35" name="Oval 34"/>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7" name="Group 20"/>
              <p:cNvGrpSpPr/>
              <p:nvPr/>
            </p:nvGrpSpPr>
            <p:grpSpPr>
              <a:xfrm>
                <a:off x="8001000" y="304800"/>
                <a:ext cx="1304143" cy="1064302"/>
                <a:chOff x="5861535" y="315726"/>
                <a:chExt cx="1078476" cy="998095"/>
              </a:xfrm>
            </p:grpSpPr>
            <p:sp>
              <p:nvSpPr>
                <p:cNvPr id="28" name="Hexagon 27"/>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9" name="Chevron 28"/>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30" name="Chevron 29"/>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31" name="Oval 30"/>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grpSp>
      <p:grpSp>
        <p:nvGrpSpPr>
          <p:cNvPr id="44" name="Group 43"/>
          <p:cNvGrpSpPr/>
          <p:nvPr/>
        </p:nvGrpSpPr>
        <p:grpSpPr>
          <a:xfrm>
            <a:off x="8720705" y="4196387"/>
            <a:ext cx="2654289" cy="1839532"/>
            <a:chOff x="4069329" y="2529516"/>
            <a:chExt cx="1525466" cy="1057211"/>
          </a:xfrm>
        </p:grpSpPr>
        <p:grpSp>
          <p:nvGrpSpPr>
            <p:cNvPr id="45" name="Group 44"/>
            <p:cNvGrpSpPr/>
            <p:nvPr/>
          </p:nvGrpSpPr>
          <p:grpSpPr>
            <a:xfrm>
              <a:off x="4182926" y="2529516"/>
              <a:ext cx="1270772" cy="961950"/>
              <a:chOff x="5777466" y="124981"/>
              <a:chExt cx="1270772" cy="961950"/>
            </a:xfrm>
          </p:grpSpPr>
          <p:grpSp>
            <p:nvGrpSpPr>
              <p:cNvPr id="54" name="Group 53"/>
              <p:cNvGrpSpPr/>
              <p:nvPr/>
            </p:nvGrpSpPr>
            <p:grpSpPr>
              <a:xfrm>
                <a:off x="5956453" y="124981"/>
                <a:ext cx="875981" cy="801069"/>
                <a:chOff x="5426957" y="5382991"/>
                <a:chExt cx="659674" cy="801069"/>
              </a:xfrm>
            </p:grpSpPr>
            <p:grpSp>
              <p:nvGrpSpPr>
                <p:cNvPr id="57" name="Group 56"/>
                <p:cNvGrpSpPr/>
                <p:nvPr/>
              </p:nvGrpSpPr>
              <p:grpSpPr>
                <a:xfrm rot="187338">
                  <a:off x="5426957" y="5382991"/>
                  <a:ext cx="659674" cy="422851"/>
                  <a:chOff x="5664926" y="1939349"/>
                  <a:chExt cx="659674" cy="422851"/>
                </a:xfrm>
                <a:solidFill>
                  <a:schemeClr val="accent3"/>
                </a:solidFill>
              </p:grpSpPr>
              <p:sp>
                <p:nvSpPr>
                  <p:cNvPr id="59" name="Rounded Rectangle 58"/>
                  <p:cNvSpPr/>
                  <p:nvPr/>
                </p:nvSpPr>
                <p:spPr>
                  <a:xfrm>
                    <a:off x="5943601" y="1939349"/>
                    <a:ext cx="75090" cy="422851"/>
                  </a:xfrm>
                  <a:prstGeom prst="roundRect">
                    <a:avLst>
                      <a:gd name="adj" fmla="val 7067"/>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0" name="Round Diagonal Corner Rectangle 59"/>
                  <p:cNvSpPr/>
                  <p:nvPr/>
                </p:nvSpPr>
                <p:spPr>
                  <a:xfrm>
                    <a:off x="6019800" y="1981200"/>
                    <a:ext cx="304800" cy="304800"/>
                  </a:xfrm>
                  <a:prstGeom prst="round2DiagRect">
                    <a:avLst>
                      <a:gd name="adj1" fmla="val 50000"/>
                      <a:gd name="adj2" fmla="val 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1" name="Round Diagonal Corner Rectangle 60"/>
                  <p:cNvSpPr/>
                  <p:nvPr/>
                </p:nvSpPr>
                <p:spPr>
                  <a:xfrm rot="15316813">
                    <a:off x="5664926" y="2053046"/>
                    <a:ext cx="304800" cy="304800"/>
                  </a:xfrm>
                  <a:prstGeom prst="round2DiagRect">
                    <a:avLst>
                      <a:gd name="adj1" fmla="val 50000"/>
                      <a:gd name="adj2" fmla="val 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58" name="Oval 57"/>
                <p:cNvSpPr/>
                <p:nvPr/>
              </p:nvSpPr>
              <p:spPr>
                <a:xfrm>
                  <a:off x="5507405" y="5639342"/>
                  <a:ext cx="514052" cy="544718"/>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55" name="Oval 54"/>
              <p:cNvSpPr/>
              <p:nvPr/>
            </p:nvSpPr>
            <p:spPr>
              <a:xfrm>
                <a:off x="6485929" y="542213"/>
                <a:ext cx="562309" cy="544718"/>
              </a:xfrm>
              <a:prstGeom prst="ellipse">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6" name="Moon 55"/>
              <p:cNvSpPr/>
              <p:nvPr/>
            </p:nvSpPr>
            <p:spPr>
              <a:xfrm rot="14915731">
                <a:off x="6102691" y="426082"/>
                <a:ext cx="267377" cy="917828"/>
              </a:xfrm>
              <a:prstGeom prst="moon">
                <a:avLst>
                  <a:gd name="adj" fmla="val 87500"/>
                </a:avLst>
              </a:prstGeom>
              <a:solidFill>
                <a:srgbClr val="F1E28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46" name="Rounded Rectangle 45"/>
            <p:cNvSpPr/>
            <p:nvPr/>
          </p:nvSpPr>
          <p:spPr>
            <a:xfrm>
              <a:off x="4535775" y="3302173"/>
              <a:ext cx="516319" cy="138353"/>
            </a:xfrm>
            <a:prstGeom prst="roundRect">
              <a:avLst>
                <a:gd name="adj" fmla="val 34450"/>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47" name="Group 46"/>
            <p:cNvGrpSpPr/>
            <p:nvPr/>
          </p:nvGrpSpPr>
          <p:grpSpPr>
            <a:xfrm>
              <a:off x="4069329" y="3299363"/>
              <a:ext cx="1495043" cy="151657"/>
              <a:chOff x="4069329" y="3299363"/>
              <a:chExt cx="1495043" cy="151657"/>
            </a:xfrm>
          </p:grpSpPr>
          <p:sp>
            <p:nvSpPr>
              <p:cNvPr id="52" name="Rounded Rectangle 51"/>
              <p:cNvSpPr/>
              <p:nvPr/>
            </p:nvSpPr>
            <p:spPr>
              <a:xfrm>
                <a:off x="4069329" y="3299363"/>
                <a:ext cx="516319" cy="138353"/>
              </a:xfrm>
              <a:prstGeom prst="roundRect">
                <a:avLst>
                  <a:gd name="adj" fmla="val 34450"/>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3" name="Rounded Rectangle 52"/>
              <p:cNvSpPr/>
              <p:nvPr/>
            </p:nvSpPr>
            <p:spPr>
              <a:xfrm>
                <a:off x="5048053" y="3312667"/>
                <a:ext cx="516319" cy="138353"/>
              </a:xfrm>
              <a:prstGeom prst="roundRect">
                <a:avLst>
                  <a:gd name="adj" fmla="val 34450"/>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48" name="Group 47"/>
            <p:cNvGrpSpPr/>
            <p:nvPr/>
          </p:nvGrpSpPr>
          <p:grpSpPr>
            <a:xfrm>
              <a:off x="4099752" y="3435070"/>
              <a:ext cx="1495043" cy="151657"/>
              <a:chOff x="4069329" y="3299363"/>
              <a:chExt cx="1495043" cy="151657"/>
            </a:xfrm>
          </p:grpSpPr>
          <p:sp>
            <p:nvSpPr>
              <p:cNvPr id="50" name="Rounded Rectangle 49"/>
              <p:cNvSpPr/>
              <p:nvPr/>
            </p:nvSpPr>
            <p:spPr>
              <a:xfrm>
                <a:off x="4069329" y="3299363"/>
                <a:ext cx="516319" cy="138353"/>
              </a:xfrm>
              <a:prstGeom prst="roundRect">
                <a:avLst>
                  <a:gd name="adj" fmla="val 34450"/>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1" name="Rounded Rectangle 50"/>
              <p:cNvSpPr/>
              <p:nvPr/>
            </p:nvSpPr>
            <p:spPr>
              <a:xfrm>
                <a:off x="5048053" y="3312667"/>
                <a:ext cx="516319" cy="138353"/>
              </a:xfrm>
              <a:prstGeom prst="roundRect">
                <a:avLst>
                  <a:gd name="adj" fmla="val 34450"/>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49" name="Rounded Rectangle 48"/>
            <p:cNvSpPr/>
            <p:nvPr/>
          </p:nvSpPr>
          <p:spPr>
            <a:xfrm flipV="1">
              <a:off x="4582802" y="3438575"/>
              <a:ext cx="516319" cy="121178"/>
            </a:xfrm>
            <a:prstGeom prst="roundRect">
              <a:avLst>
                <a:gd name="adj" fmla="val 34450"/>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Tree>
    <p:extLst>
      <p:ext uri="{BB962C8B-B14F-4D97-AF65-F5344CB8AC3E}">
        <p14:creationId xmlns:p14="http://schemas.microsoft.com/office/powerpoint/2010/main" val="1430811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4615" y="0"/>
            <a:ext cx="12006404"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Refusal</a:t>
            </a:r>
          </a:p>
        </p:txBody>
      </p:sp>
      <p:sp>
        <p:nvSpPr>
          <p:cNvPr id="2" name="Rectangle 1"/>
          <p:cNvSpPr/>
          <p:nvPr/>
        </p:nvSpPr>
        <p:spPr>
          <a:xfrm>
            <a:off x="2886805" y="1115735"/>
            <a:ext cx="6096000" cy="923330"/>
          </a:xfrm>
          <a:prstGeom prst="rect">
            <a:avLst/>
          </a:prstGeom>
        </p:spPr>
        <p:txBody>
          <a:bodyPr>
            <a:spAutoFit/>
          </a:bodyPr>
          <a:lstStyle/>
          <a:p>
            <a:pPr algn="ctr"/>
            <a:r>
              <a:rPr lang="en-US" b="0" i="0" dirty="0">
                <a:solidFill>
                  <a:schemeClr val="bg1"/>
                </a:solidFill>
                <a:effectLst/>
                <a:latin typeface="Abadi" panose="020B0604020202020204" charset="0"/>
              </a:rPr>
              <a:t>Daniel, Shadrach, Meshach, and Abed-</a:t>
            </a:r>
            <a:r>
              <a:rPr lang="en-US" b="0" i="0" dirty="0" err="1">
                <a:solidFill>
                  <a:schemeClr val="bg1"/>
                </a:solidFill>
                <a:effectLst/>
                <a:latin typeface="Abadi" panose="020B0604020202020204" charset="0"/>
              </a:rPr>
              <a:t>nego</a:t>
            </a:r>
            <a:r>
              <a:rPr lang="en-US" b="0" i="0" dirty="0">
                <a:solidFill>
                  <a:schemeClr val="bg1"/>
                </a:solidFill>
                <a:effectLst/>
                <a:latin typeface="Abadi" panose="020B0604020202020204" charset="0"/>
              </a:rPr>
              <a:t> refused to drink or eat (</a:t>
            </a:r>
            <a:r>
              <a:rPr lang="en-US" dirty="0">
                <a:solidFill>
                  <a:schemeClr val="bg1"/>
                </a:solidFill>
                <a:latin typeface="Abadi" panose="020B0604020202020204" charset="0"/>
              </a:rPr>
              <a:t>daily provision of the king’s meat, and of the wine) </a:t>
            </a:r>
            <a:r>
              <a:rPr lang="en-US" b="0" i="0" dirty="0">
                <a:solidFill>
                  <a:schemeClr val="bg1"/>
                </a:solidFill>
                <a:effectLst/>
                <a:latin typeface="Abadi" panose="020B0604020202020204" charset="0"/>
              </a:rPr>
              <a:t>of the rich rations furnished to them on orders of the king.</a:t>
            </a:r>
            <a:endParaRPr lang="en-US" dirty="0">
              <a:solidFill>
                <a:schemeClr val="bg1"/>
              </a:solidFill>
              <a:latin typeface="Abadi" panose="020B0604020202020204" charset="0"/>
            </a:endParaRPr>
          </a:p>
        </p:txBody>
      </p:sp>
      <p:pic>
        <p:nvPicPr>
          <p:cNvPr id="2050" name="Picture 2" descr="A painting by Del Parson showing Daniel and his friends refusing the meat and wine being offered to th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569" y="2039065"/>
            <a:ext cx="2922625" cy="4325873"/>
          </a:xfrm>
          <a:prstGeom prst="rect">
            <a:avLst/>
          </a:prstGeom>
          <a:noFill/>
          <a:extLst>
            <a:ext uri="{909E8E84-426E-40DD-AFC4-6F175D3DCCD1}">
              <a14:hiddenFill xmlns:a14="http://schemas.microsoft.com/office/drawing/2010/main">
                <a:solidFill>
                  <a:srgbClr val="FFFFFF"/>
                </a:solidFill>
              </a14:hiddenFill>
            </a:ext>
          </a:extLst>
        </p:spPr>
      </p:pic>
      <p:sp>
        <p:nvSpPr>
          <p:cNvPr id="200" name="Rectangle 199"/>
          <p:cNvSpPr/>
          <p:nvPr/>
        </p:nvSpPr>
        <p:spPr>
          <a:xfrm>
            <a:off x="3389386" y="2129377"/>
            <a:ext cx="5251266" cy="4524315"/>
          </a:xfrm>
          <a:prstGeom prst="rect">
            <a:avLst/>
          </a:prstGeom>
        </p:spPr>
        <p:txBody>
          <a:bodyPr wrap="square">
            <a:spAutoFit/>
          </a:bodyPr>
          <a:lstStyle/>
          <a:p>
            <a:r>
              <a:rPr lang="en-US" dirty="0">
                <a:solidFill>
                  <a:schemeClr val="bg1"/>
                </a:solidFill>
                <a:latin typeface="Abadi" panose="020B0604020202020204" charset="0"/>
              </a:rPr>
              <a:t>1. Some of the foods used by the Babylonians were likely among the items forbidden for consumption in the Mosaic law. </a:t>
            </a:r>
            <a:r>
              <a:rPr lang="en-US" dirty="0">
                <a:solidFill>
                  <a:srgbClr val="FFFF00"/>
                </a:solidFill>
                <a:latin typeface="Abadi" panose="020B0604020202020204" charset="0"/>
              </a:rPr>
              <a:t>(Leviticus 11; Deuteronomy 14)</a:t>
            </a:r>
            <a:endParaRPr lang="en-US" dirty="0">
              <a:solidFill>
                <a:schemeClr val="bg1"/>
              </a:solidFill>
              <a:latin typeface="Abadi" panose="020B0604020202020204" charset="0"/>
            </a:endParaRPr>
          </a:p>
          <a:p>
            <a:pPr marL="342900" indent="-342900">
              <a:buAutoNum type="arabicParenBoth"/>
            </a:pPr>
            <a:endParaRPr lang="en-US" dirty="0">
              <a:solidFill>
                <a:schemeClr val="bg1"/>
              </a:solidFill>
              <a:latin typeface="Abadi" panose="020B0604020202020204" charset="0"/>
            </a:endParaRPr>
          </a:p>
          <a:p>
            <a:r>
              <a:rPr lang="en-US" dirty="0">
                <a:solidFill>
                  <a:schemeClr val="bg1"/>
                </a:solidFill>
                <a:latin typeface="Abadi" panose="020B0604020202020204" charset="0"/>
              </a:rPr>
              <a:t>2. Babylonians, like other heathens, ate beasts that had not been properly drained of blood </a:t>
            </a:r>
            <a:r>
              <a:rPr lang="en-US" dirty="0">
                <a:solidFill>
                  <a:srgbClr val="FFFF00"/>
                </a:solidFill>
                <a:latin typeface="Abadi" panose="020B0604020202020204" charset="0"/>
              </a:rPr>
              <a:t>(Leviticus 3:17) </a:t>
            </a:r>
            <a:r>
              <a:rPr lang="en-US" dirty="0">
                <a:solidFill>
                  <a:schemeClr val="bg1"/>
                </a:solidFill>
                <a:latin typeface="Abadi" panose="020B0604020202020204" charset="0"/>
              </a:rPr>
              <a:t>and thereby violated the Mosaic law. </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3. The heathens consecrated the food of their feasts by offering up part of the food and drink as sacrifices to their gods. Consuming such food would be participating in the worship of false gods. Moreover, food was viewed as contaminated and unclean according to Jewish law when it was prepared by anyone considered unclean, such as the heathens. </a:t>
            </a:r>
            <a:r>
              <a:rPr lang="en-US" dirty="0">
                <a:solidFill>
                  <a:srgbClr val="FFFF00"/>
                </a:solidFill>
                <a:latin typeface="Abadi" panose="020B0604020202020204" charset="0"/>
              </a:rPr>
              <a:t>(Leviticus 7:19–21) </a:t>
            </a:r>
          </a:p>
        </p:txBody>
      </p:sp>
      <p:sp>
        <p:nvSpPr>
          <p:cNvPr id="201" name="Rectangle 200"/>
          <p:cNvSpPr/>
          <p:nvPr/>
        </p:nvSpPr>
        <p:spPr>
          <a:xfrm>
            <a:off x="11817" y="6469026"/>
            <a:ext cx="6096000" cy="369332"/>
          </a:xfrm>
          <a:prstGeom prst="rect">
            <a:avLst/>
          </a:prstGeom>
        </p:spPr>
        <p:txBody>
          <a:bodyPr>
            <a:spAutoFit/>
          </a:bodyPr>
          <a:lstStyle/>
          <a:p>
            <a:r>
              <a:rPr lang="en-US" b="0" i="0" dirty="0">
                <a:solidFill>
                  <a:schemeClr val="bg1"/>
                </a:solidFill>
                <a:effectLst/>
                <a:latin typeface="Calibri" panose="020F0502020204030204" pitchFamily="34" charset="0"/>
              </a:rPr>
              <a:t>Daniel 1:5</a:t>
            </a:r>
            <a:endParaRPr lang="en-US" dirty="0">
              <a:solidFill>
                <a:schemeClr val="bg1"/>
              </a:solidFill>
              <a:latin typeface="Abadi" panose="020B0604020202020204" charset="0"/>
            </a:endParaRPr>
          </a:p>
        </p:txBody>
      </p:sp>
      <p:sp>
        <p:nvSpPr>
          <p:cNvPr id="202" name="Rectangle 201"/>
          <p:cNvSpPr/>
          <p:nvPr/>
        </p:nvSpPr>
        <p:spPr>
          <a:xfrm>
            <a:off x="3777689" y="654953"/>
            <a:ext cx="6096000" cy="369332"/>
          </a:xfrm>
          <a:prstGeom prst="rect">
            <a:avLst/>
          </a:prstGeom>
        </p:spPr>
        <p:txBody>
          <a:bodyPr>
            <a:spAutoFit/>
          </a:bodyPr>
          <a:lstStyle/>
          <a:p>
            <a:r>
              <a:rPr lang="en-US" b="0" i="0" dirty="0">
                <a:solidFill>
                  <a:srgbClr val="FFFF00"/>
                </a:solidFill>
                <a:effectLst/>
                <a:latin typeface="Abadi" panose="020B0604020202020204" charset="0"/>
              </a:rPr>
              <a:t>Meat = food that graced the king’s table</a:t>
            </a:r>
            <a:endParaRPr lang="en-US" dirty="0">
              <a:solidFill>
                <a:srgbClr val="FFFF00"/>
              </a:solidFill>
              <a:latin typeface="Abadi" panose="020B0604020202020204" charset="0"/>
            </a:endParaRPr>
          </a:p>
        </p:txBody>
      </p:sp>
      <p:sp>
        <p:nvSpPr>
          <p:cNvPr id="203" name="Rectangle 202"/>
          <p:cNvSpPr/>
          <p:nvPr/>
        </p:nvSpPr>
        <p:spPr>
          <a:xfrm>
            <a:off x="6015019" y="6455345"/>
            <a:ext cx="6096000" cy="369332"/>
          </a:xfrm>
          <a:prstGeom prst="rect">
            <a:avLst/>
          </a:prstGeom>
        </p:spPr>
        <p:txBody>
          <a:bodyPr>
            <a:spAutoFit/>
          </a:bodyPr>
          <a:lstStyle/>
          <a:p>
            <a:pPr algn="r"/>
            <a:r>
              <a:rPr lang="en-US" b="0" i="0" dirty="0">
                <a:solidFill>
                  <a:schemeClr val="bg1"/>
                </a:solidFill>
                <a:effectLst/>
                <a:latin typeface="Calibri" panose="020F0502020204030204" pitchFamily="34" charset="0"/>
              </a:rPr>
              <a:t>(6)</a:t>
            </a:r>
            <a:endParaRPr lang="en-US" dirty="0">
              <a:solidFill>
                <a:schemeClr val="bg1"/>
              </a:solidFill>
              <a:latin typeface="Abadi" panose="020B0604020202020204" charset="0"/>
            </a:endParaRPr>
          </a:p>
        </p:txBody>
      </p:sp>
      <p:pic>
        <p:nvPicPr>
          <p:cNvPr id="2052" name="Picture 4" descr="https://s-media-cache-ak0.pinimg.com/736x/7f/f7/c7/7ff7c757d87614b1b625da31fd88e693.jpg"/>
          <p:cNvPicPr>
            <a:picLocks noChangeAspect="1" noChangeArrowheads="1"/>
          </p:cNvPicPr>
          <p:nvPr/>
        </p:nvPicPr>
        <p:blipFill rotWithShape="1">
          <a:blip r:embed="rId4">
            <a:extLst>
              <a:ext uri="{28A0092B-C50C-407E-A947-70E740481C1C}">
                <a14:useLocalDpi xmlns:a14="http://schemas.microsoft.com/office/drawing/2010/main" val="0"/>
              </a:ext>
            </a:extLst>
          </a:blip>
          <a:srcRect t="61307" r="1201"/>
          <a:stretch/>
        </p:blipFill>
        <p:spPr bwMode="auto">
          <a:xfrm>
            <a:off x="8821844" y="2607545"/>
            <a:ext cx="3104069" cy="1783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255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fade">
                                      <p:cBhvr>
                                        <p:cTn id="10" dur="5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0">
                                            <p:txEl>
                                              <p:pRg st="0" end="0"/>
                                            </p:txEl>
                                          </p:spTgt>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fade">
                                      <p:cBhvr>
                                        <p:cTn id="17" dur="500"/>
                                        <p:tgtEl>
                                          <p:spTgt spid="2052"/>
                                        </p:tgtEl>
                                      </p:cBhvr>
                                    </p:animEffect>
                                  </p:childTnLst>
                                </p:cTn>
                              </p:par>
                              <p:par>
                                <p:cTn id="18" presetID="10" presetClass="exit" presetSubtype="0" fill="hold" grpId="1" nodeType="withEffect">
                                  <p:stCondLst>
                                    <p:cond delay="0"/>
                                  </p:stCondLst>
                                  <p:childTnLst>
                                    <p:animEffect transition="out" filter="fade">
                                      <p:cBhvr>
                                        <p:cTn id="19" dur="500"/>
                                        <p:tgtEl>
                                          <p:spTgt spid="2"/>
                                        </p:tgtEl>
                                      </p:cBhvr>
                                    </p:animEffect>
                                    <p:set>
                                      <p:cBhvr>
                                        <p:cTn id="20" dur="1" fill="hold">
                                          <p:stCondLst>
                                            <p:cond delay="499"/>
                                          </p:stCondLst>
                                        </p:cTn>
                                        <p:tgtEl>
                                          <p:spTgt spid="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0">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4615" y="0"/>
            <a:ext cx="12006404"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Pulse and Water</a:t>
            </a:r>
          </a:p>
        </p:txBody>
      </p:sp>
      <p:sp>
        <p:nvSpPr>
          <p:cNvPr id="200" name="Rectangle 199"/>
          <p:cNvSpPr/>
          <p:nvPr/>
        </p:nvSpPr>
        <p:spPr>
          <a:xfrm>
            <a:off x="4399984" y="875423"/>
            <a:ext cx="4890612" cy="646331"/>
          </a:xfrm>
          <a:prstGeom prst="rect">
            <a:avLst/>
          </a:prstGeom>
        </p:spPr>
        <p:txBody>
          <a:bodyPr wrap="square">
            <a:spAutoFit/>
          </a:bodyPr>
          <a:lstStyle/>
          <a:p>
            <a:pPr algn="ctr"/>
            <a:r>
              <a:rPr lang="en-US" b="0" i="0" dirty="0">
                <a:solidFill>
                  <a:schemeClr val="bg1"/>
                </a:solidFill>
                <a:effectLst/>
                <a:latin typeface="Abadi" panose="020B0604020202020204" charset="0"/>
              </a:rPr>
              <a:t>They did, however, say they partake in “</a:t>
            </a:r>
            <a:r>
              <a:rPr lang="en-US" dirty="0">
                <a:solidFill>
                  <a:schemeClr val="bg1"/>
                </a:solidFill>
                <a:latin typeface="Abadi" panose="020B0604020202020204" charset="0"/>
              </a:rPr>
              <a:t>pulse to eat, and water to drink” for 10 days</a:t>
            </a:r>
          </a:p>
        </p:txBody>
      </p:sp>
      <p:sp>
        <p:nvSpPr>
          <p:cNvPr id="201" name="Rectangle 200"/>
          <p:cNvSpPr/>
          <p:nvPr/>
        </p:nvSpPr>
        <p:spPr>
          <a:xfrm>
            <a:off x="11817" y="6469026"/>
            <a:ext cx="6096000" cy="369332"/>
          </a:xfrm>
          <a:prstGeom prst="rect">
            <a:avLst/>
          </a:prstGeom>
        </p:spPr>
        <p:txBody>
          <a:bodyPr>
            <a:spAutoFit/>
          </a:bodyPr>
          <a:lstStyle/>
          <a:p>
            <a:r>
              <a:rPr lang="en-US" b="0" i="0" dirty="0">
                <a:solidFill>
                  <a:schemeClr val="bg1"/>
                </a:solidFill>
                <a:effectLst/>
                <a:latin typeface="Calibri" panose="020F0502020204030204" pitchFamily="34" charset="0"/>
              </a:rPr>
              <a:t>Daniel 1:5, 15</a:t>
            </a:r>
            <a:endParaRPr lang="en-US" dirty="0">
              <a:solidFill>
                <a:schemeClr val="bg1"/>
              </a:solidFill>
              <a:latin typeface="Abadi" panose="020B0604020202020204" charset="0"/>
            </a:endParaRPr>
          </a:p>
        </p:txBody>
      </p:sp>
      <p:sp>
        <p:nvSpPr>
          <p:cNvPr id="3" name="Rectangle 2"/>
          <p:cNvSpPr/>
          <p:nvPr/>
        </p:nvSpPr>
        <p:spPr>
          <a:xfrm>
            <a:off x="5251626" y="1837127"/>
            <a:ext cx="6096000" cy="1477328"/>
          </a:xfrm>
          <a:prstGeom prst="rect">
            <a:avLst/>
          </a:prstGeom>
        </p:spPr>
        <p:txBody>
          <a:bodyPr>
            <a:spAutoFit/>
          </a:bodyPr>
          <a:lstStyle/>
          <a:p>
            <a:r>
              <a:rPr lang="en-US" dirty="0">
                <a:solidFill>
                  <a:schemeClr val="bg1"/>
                </a:solidFill>
                <a:latin typeface="Abadi" panose="020B0604020202020204" charset="0"/>
              </a:rPr>
              <a:t>Pulse = usually means peas, beans and the seeds that grow in pods.  Something from the ground (sown)</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Also "seeds" of any kind. Seeds and grains as peas, wheat, barley, and rye. </a:t>
            </a:r>
          </a:p>
        </p:txBody>
      </p:sp>
      <p:pic>
        <p:nvPicPr>
          <p:cNvPr id="5122" name="Picture 2" descr="https://s-media-cache-ak0.pinimg.com/236x/24/3f/1a/243f1ad864848202e1b7c4b92951c19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128" y="1600390"/>
            <a:ext cx="3914856" cy="3035674"/>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6845290" y="3528079"/>
            <a:ext cx="4026955" cy="3235185"/>
            <a:chOff x="6609206" y="3591453"/>
            <a:chExt cx="4026955" cy="3235185"/>
          </a:xfrm>
        </p:grpSpPr>
        <p:pic>
          <p:nvPicPr>
            <p:cNvPr id="5126" name="Picture 6" descr="http://world-crops.com/wordpress/wp-content/uploads/Tokarski_Still_life_with_pe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9206" y="3591453"/>
              <a:ext cx="4026955" cy="304718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609206" y="6580417"/>
              <a:ext cx="2230092" cy="246221"/>
            </a:xfrm>
            <a:prstGeom prst="rect">
              <a:avLst/>
            </a:prstGeom>
          </p:spPr>
          <p:txBody>
            <a:bodyPr wrap="square">
              <a:spAutoFit/>
            </a:bodyPr>
            <a:lstStyle/>
            <a:p>
              <a:r>
                <a:rPr lang="en-US" sz="1000" b="0" i="0" dirty="0">
                  <a:solidFill>
                    <a:schemeClr val="bg1"/>
                  </a:solidFill>
                  <a:effectLst/>
                  <a:latin typeface="Calibri" panose="020F0502020204030204" pitchFamily="34" charset="0"/>
                </a:rPr>
                <a:t>William Merritt Chase</a:t>
              </a:r>
              <a:endParaRPr lang="en-US" sz="1000" dirty="0">
                <a:solidFill>
                  <a:schemeClr val="bg1"/>
                </a:solidFill>
                <a:latin typeface="Abadi" panose="020B0604020202020204" charset="0"/>
              </a:endParaRPr>
            </a:p>
          </p:txBody>
        </p:sp>
      </p:grpSp>
      <p:sp>
        <p:nvSpPr>
          <p:cNvPr id="5" name="Rectangle 4"/>
          <p:cNvSpPr/>
          <p:nvPr/>
        </p:nvSpPr>
        <p:spPr>
          <a:xfrm>
            <a:off x="1775222" y="5067328"/>
            <a:ext cx="4273236" cy="1200329"/>
          </a:xfrm>
          <a:prstGeom prst="rect">
            <a:avLst/>
          </a:prstGeom>
        </p:spPr>
        <p:txBody>
          <a:bodyPr wrap="square">
            <a:spAutoFit/>
          </a:bodyPr>
          <a:lstStyle/>
          <a:p>
            <a:r>
              <a:rPr lang="en-US" i="1" dirty="0">
                <a:solidFill>
                  <a:srgbClr val="FFFF00"/>
                </a:solidFill>
                <a:latin typeface="Abadi" panose="020B0604020202020204" charset="0"/>
              </a:rPr>
              <a:t>And at the end of ten days their countenances appeared fairer and fatter in flesh than all the children which did eat the portion of the king’s meat.</a:t>
            </a:r>
          </a:p>
        </p:txBody>
      </p:sp>
    </p:spTree>
    <p:extLst>
      <p:ext uri="{BB962C8B-B14F-4D97-AF65-F5344CB8AC3E}">
        <p14:creationId xmlns:p14="http://schemas.microsoft.com/office/powerpoint/2010/main" val="168991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2798" y="0"/>
            <a:ext cx="12006404" cy="923330"/>
          </a:xfrm>
          <a:prstGeom prst="rect">
            <a:avLst/>
          </a:prstGeom>
          <a:noFill/>
        </p:spPr>
        <p:txBody>
          <a:bodyPr wrap="square" rtlCol="0">
            <a:spAutoFit/>
          </a:bodyPr>
          <a:lstStyle/>
          <a:p>
            <a:pPr algn="ctr"/>
            <a:r>
              <a:rPr lang="en-US" sz="5400" dirty="0">
                <a:solidFill>
                  <a:schemeClr val="bg1"/>
                </a:solidFill>
              </a:rPr>
              <a:t>Creed </a:t>
            </a:r>
            <a:r>
              <a:rPr lang="en-US" sz="5400" dirty="0" err="1">
                <a:solidFill>
                  <a:schemeClr val="bg1"/>
                </a:solidFill>
              </a:rPr>
              <a:t>Haymond</a:t>
            </a:r>
            <a:endParaRPr lang="en-US" sz="5400" dirty="0">
              <a:solidFill>
                <a:schemeClr val="bg1"/>
              </a:solidFill>
            </a:endParaRPr>
          </a:p>
        </p:txBody>
      </p:sp>
      <p:sp>
        <p:nvSpPr>
          <p:cNvPr id="2" name="Rectangle 1"/>
          <p:cNvSpPr/>
          <p:nvPr/>
        </p:nvSpPr>
        <p:spPr>
          <a:xfrm>
            <a:off x="313854" y="923330"/>
            <a:ext cx="6096000" cy="1569660"/>
          </a:xfrm>
          <a:prstGeom prst="rect">
            <a:avLst/>
          </a:prstGeom>
        </p:spPr>
        <p:txBody>
          <a:bodyPr>
            <a:spAutoFit/>
          </a:bodyPr>
          <a:lstStyle/>
          <a:p>
            <a:r>
              <a:rPr lang="en-US" sz="2400" b="0" i="0" dirty="0">
                <a:solidFill>
                  <a:schemeClr val="bg1"/>
                </a:solidFill>
                <a:effectLst/>
                <a:latin typeface="Calibri" panose="020F0502020204030204" pitchFamily="34" charset="0"/>
              </a:rPr>
              <a:t>Creed </a:t>
            </a:r>
            <a:r>
              <a:rPr lang="en-US" sz="2400" b="0" i="0" dirty="0" err="1">
                <a:solidFill>
                  <a:schemeClr val="bg1"/>
                </a:solidFill>
                <a:effectLst/>
                <a:latin typeface="Calibri" panose="020F0502020204030204" pitchFamily="34" charset="0"/>
              </a:rPr>
              <a:t>Haymond</a:t>
            </a:r>
            <a:r>
              <a:rPr lang="en-US" sz="2400" b="0" i="0" dirty="0">
                <a:solidFill>
                  <a:schemeClr val="bg1"/>
                </a:solidFill>
                <a:effectLst/>
                <a:latin typeface="Calibri" panose="020F0502020204030204" pitchFamily="34" charset="0"/>
              </a:rPr>
              <a:t>, a member of the Church, was captain of his college track team. The night before a large track meet, Creed’s coach offered him some wine to refresh himself. </a:t>
            </a:r>
            <a:endParaRPr lang="en-US" sz="2400" dirty="0">
              <a:solidFill>
                <a:schemeClr val="bg1"/>
              </a:solidFill>
            </a:endParaRPr>
          </a:p>
        </p:txBody>
      </p:sp>
      <p:sp>
        <p:nvSpPr>
          <p:cNvPr id="3" name="Rectangle 2"/>
          <p:cNvSpPr/>
          <p:nvPr/>
        </p:nvSpPr>
        <p:spPr>
          <a:xfrm>
            <a:off x="5549266" y="3836406"/>
            <a:ext cx="6096000" cy="2677656"/>
          </a:xfrm>
          <a:prstGeom prst="rect">
            <a:avLst/>
          </a:prstGeom>
        </p:spPr>
        <p:txBody>
          <a:bodyPr>
            <a:spAutoFit/>
          </a:bodyPr>
          <a:lstStyle/>
          <a:p>
            <a:r>
              <a:rPr lang="en-US" sz="2400" b="0" i="0" dirty="0">
                <a:solidFill>
                  <a:schemeClr val="bg1"/>
                </a:solidFill>
                <a:effectLst/>
                <a:latin typeface="Calibri" panose="020F0502020204030204" pitchFamily="34" charset="0"/>
              </a:rPr>
              <a:t>When Creed twice refused to drink the wine, his coach responded, “Remember, Creed, you’re captain of the team and our best point winner; fourteen thousand students are looking to you personally to win this meet. If you fail us we’ll lose. I ought to know what is good for you” (3)</a:t>
            </a:r>
            <a:endParaRPr lang="en-US" sz="2400" dirty="0">
              <a:solidFill>
                <a:schemeClr val="bg1"/>
              </a:solidFill>
            </a:endParaRPr>
          </a:p>
        </p:txBody>
      </p:sp>
      <p:pic>
        <p:nvPicPr>
          <p:cNvPr id="2054" name="Picture 6" descr="http://ecx.images-amazon.com/images/I/51nly%2Bcf6dL._SX258_BO1,204,203,200_.jpg"/>
          <p:cNvPicPr>
            <a:picLocks noChangeAspect="1" noChangeArrowheads="1"/>
          </p:cNvPicPr>
          <p:nvPr/>
        </p:nvPicPr>
        <p:blipFill rotWithShape="1">
          <a:blip r:embed="rId3">
            <a:extLst>
              <a:ext uri="{28A0092B-C50C-407E-A947-70E740481C1C}">
                <a14:useLocalDpi xmlns:a14="http://schemas.microsoft.com/office/drawing/2010/main" val="0"/>
              </a:ext>
            </a:extLst>
          </a:blip>
          <a:srcRect l="7976" t="30333" r="996" b="6997"/>
          <a:stretch/>
        </p:blipFill>
        <p:spPr bwMode="auto">
          <a:xfrm>
            <a:off x="1361683" y="3429000"/>
            <a:ext cx="3218659" cy="23267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FE64A1F-8C02-045A-D2F8-F0F79D7341EB}"/>
              </a:ext>
            </a:extLst>
          </p:cNvPr>
          <p:cNvPicPr>
            <a:picLocks noChangeAspect="1"/>
          </p:cNvPicPr>
          <p:nvPr/>
        </p:nvPicPr>
        <p:blipFill>
          <a:blip r:embed="rId4"/>
          <a:stretch>
            <a:fillRect/>
          </a:stretch>
        </p:blipFill>
        <p:spPr>
          <a:xfrm>
            <a:off x="8801663" y="343938"/>
            <a:ext cx="1686160" cy="2934109"/>
          </a:xfrm>
          <a:prstGeom prst="rect">
            <a:avLst/>
          </a:prstGeom>
        </p:spPr>
      </p:pic>
    </p:spTree>
    <p:extLst>
      <p:ext uri="{BB962C8B-B14F-4D97-AF65-F5344CB8AC3E}">
        <p14:creationId xmlns:p14="http://schemas.microsoft.com/office/powerpoint/2010/main" val="3546243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s-media-cache-ak0.pinimg.com/736x/6d/7f/3f/6d7f3f9aeccc95283ace91bafdc473d3.jpg"/>
          <p:cNvPicPr>
            <a:picLocks noChangeAspect="1" noChangeArrowheads="1"/>
          </p:cNvPicPr>
          <p:nvPr/>
        </p:nvPicPr>
        <p:blipFill rotWithShape="1">
          <a:blip r:embed="rId3">
            <a:extLst>
              <a:ext uri="{28A0092B-C50C-407E-A947-70E740481C1C}">
                <a14:useLocalDpi xmlns:a14="http://schemas.microsoft.com/office/drawing/2010/main" val="0"/>
              </a:ext>
            </a:extLst>
          </a:blip>
          <a:srcRect l="18702" t="1748"/>
          <a:stretch/>
        </p:blipFill>
        <p:spPr bwMode="auto">
          <a:xfrm>
            <a:off x="6690510" y="1683943"/>
            <a:ext cx="5038409" cy="318519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97255" y="452488"/>
            <a:ext cx="6096000" cy="5632311"/>
          </a:xfrm>
          <a:prstGeom prst="rect">
            <a:avLst/>
          </a:prstGeom>
        </p:spPr>
        <p:txBody>
          <a:bodyPr>
            <a:spAutoFit/>
          </a:bodyPr>
          <a:lstStyle/>
          <a:p>
            <a:pPr fontAlgn="base"/>
            <a:r>
              <a:rPr lang="en-US" b="0" i="0" dirty="0">
                <a:solidFill>
                  <a:schemeClr val="bg1"/>
                </a:solidFill>
                <a:effectLst/>
                <a:latin typeface="Abadi" panose="020B0604020202020204" charset="0"/>
              </a:rPr>
              <a:t>After Creed’s coach left, Creed worried that his refusal to drink the wine would cause him to lose the track meet for his school. He knelt and asked the Lord to give him a testimony regarding the source of the Word of Wisdom.</a:t>
            </a:r>
          </a:p>
          <a:p>
            <a:pPr fontAlgn="base"/>
            <a:endParaRPr lang="en-US" dirty="0">
              <a:solidFill>
                <a:schemeClr val="bg1"/>
              </a:solidFill>
              <a:latin typeface="Abadi" panose="020B0604020202020204" charset="0"/>
            </a:endParaRPr>
          </a:p>
          <a:p>
            <a:pPr fontAlgn="base"/>
            <a:endParaRPr lang="en-US" b="0" i="0" dirty="0">
              <a:solidFill>
                <a:schemeClr val="bg1"/>
              </a:solidFill>
              <a:effectLst/>
              <a:latin typeface="Abadi" panose="020B0604020202020204" charset="0"/>
            </a:endParaRPr>
          </a:p>
          <a:p>
            <a:pPr fontAlgn="base"/>
            <a:r>
              <a:rPr lang="en-US" b="0" i="0" dirty="0">
                <a:solidFill>
                  <a:schemeClr val="bg1"/>
                </a:solidFill>
                <a:effectLst/>
                <a:latin typeface="Abadi" panose="020B0604020202020204" charset="0"/>
              </a:rPr>
              <a:t>The next morning, all of the boys on his team were sick. They underperformed in their events, and one teammate was even too sick to participate. Despite falling at the beginning of the 100-yard (91-meter) dash, Creed caught up and won the race. Later in the day, he was forced to begin the 220-yard (201-meter) final despite having had only five minutes to rest following the semifinal. He won that race as well, finishing in the fastest time that race had ever been run.</a:t>
            </a:r>
            <a:endParaRPr lang="en-US" dirty="0">
              <a:solidFill>
                <a:schemeClr val="bg1"/>
              </a:solidFill>
              <a:latin typeface="Abadi" panose="020B0604020202020204" charset="0"/>
            </a:endParaRPr>
          </a:p>
          <a:p>
            <a:pPr fontAlgn="base"/>
            <a:endParaRPr lang="en-US" b="0" i="0" dirty="0">
              <a:solidFill>
                <a:schemeClr val="bg1"/>
              </a:solidFill>
              <a:effectLst/>
              <a:latin typeface="Abadi" panose="020B0604020202020204" charset="0"/>
            </a:endParaRPr>
          </a:p>
          <a:p>
            <a:pPr fontAlgn="base"/>
            <a:r>
              <a:rPr lang="en-US" b="0" i="0" dirty="0">
                <a:solidFill>
                  <a:schemeClr val="bg1"/>
                </a:solidFill>
                <a:effectLst/>
                <a:latin typeface="Abadi" panose="020B0604020202020204" charset="0"/>
              </a:rPr>
              <a:t>That night, the question he asked the Lord about the Word of Wisdom came back into his mind. As he lay in bed contemplating on the events of the day, he received the assurance that the Word of Wisdom was from God.</a:t>
            </a:r>
          </a:p>
        </p:txBody>
      </p:sp>
      <p:sp>
        <p:nvSpPr>
          <p:cNvPr id="5" name="Rectangle 4"/>
          <p:cNvSpPr/>
          <p:nvPr/>
        </p:nvSpPr>
        <p:spPr>
          <a:xfrm>
            <a:off x="6015019" y="6455345"/>
            <a:ext cx="6096000" cy="369332"/>
          </a:xfrm>
          <a:prstGeom prst="rect">
            <a:avLst/>
          </a:prstGeom>
        </p:spPr>
        <p:txBody>
          <a:bodyPr>
            <a:spAutoFit/>
          </a:bodyPr>
          <a:lstStyle/>
          <a:p>
            <a:pPr algn="r"/>
            <a:r>
              <a:rPr lang="en-US" b="0" i="0" dirty="0">
                <a:solidFill>
                  <a:schemeClr val="bg1"/>
                </a:solidFill>
                <a:effectLst/>
                <a:latin typeface="Calibri" panose="020F0502020204030204" pitchFamily="34" charset="0"/>
              </a:rPr>
              <a:t>(3)</a:t>
            </a:r>
            <a:endParaRPr lang="en-US" dirty="0">
              <a:solidFill>
                <a:schemeClr val="bg1"/>
              </a:solidFill>
              <a:latin typeface="Abadi" panose="020B0604020202020204" charset="0"/>
            </a:endParaRPr>
          </a:p>
        </p:txBody>
      </p:sp>
      <p:sp>
        <p:nvSpPr>
          <p:cNvPr id="2" name="TextBox 1"/>
          <p:cNvSpPr txBox="1"/>
          <p:nvPr/>
        </p:nvSpPr>
        <p:spPr>
          <a:xfrm>
            <a:off x="7306147" y="367622"/>
            <a:ext cx="4327556" cy="523220"/>
          </a:xfrm>
          <a:prstGeom prst="rect">
            <a:avLst/>
          </a:prstGeom>
          <a:noFill/>
        </p:spPr>
        <p:txBody>
          <a:bodyPr wrap="square" rtlCol="0">
            <a:spAutoFit/>
          </a:bodyPr>
          <a:lstStyle/>
          <a:p>
            <a:r>
              <a:rPr lang="en-US" sz="2800" dirty="0">
                <a:solidFill>
                  <a:schemeClr val="bg1"/>
                </a:solidFill>
                <a:latin typeface="Abadi" panose="020B0604020202020204" charset="0"/>
              </a:rPr>
              <a:t>The Story Continues…</a:t>
            </a:r>
          </a:p>
        </p:txBody>
      </p:sp>
    </p:spTree>
    <p:extLst>
      <p:ext uri="{BB962C8B-B14F-4D97-AF65-F5344CB8AC3E}">
        <p14:creationId xmlns:p14="http://schemas.microsoft.com/office/powerpoint/2010/main" val="253478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2052"/>
                                        </p:tgtEl>
                                        <p:attrNameLst>
                                          <p:attrName>style.visibility</p:attrName>
                                        </p:attrNameLst>
                                      </p:cBhvr>
                                      <p:to>
                                        <p:strVal val="visible"/>
                                      </p:to>
                                    </p:set>
                                    <p:animEffect transition="in" filter="fade">
                                      <p:cBhvr>
                                        <p:cTn id="13" dur="500"/>
                                        <p:tgtEl>
                                          <p:spTgt spid="205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4615" y="0"/>
            <a:ext cx="12006404" cy="707886"/>
          </a:xfrm>
          <a:prstGeom prst="rect">
            <a:avLst/>
          </a:prstGeom>
          <a:noFill/>
        </p:spPr>
        <p:txBody>
          <a:bodyPr wrap="square" rtlCol="0">
            <a:spAutoFit/>
          </a:bodyPr>
          <a:lstStyle/>
          <a:p>
            <a:pPr algn="ctr"/>
            <a:r>
              <a:rPr lang="en-US" sz="4000" dirty="0">
                <a:solidFill>
                  <a:schemeClr val="bg1"/>
                </a:solidFill>
                <a:latin typeface="Abadi" panose="020B0604020202020204" charset="0"/>
              </a:rPr>
              <a:t>Food and Substances We Should Refuse</a:t>
            </a:r>
          </a:p>
        </p:txBody>
      </p:sp>
      <p:pic>
        <p:nvPicPr>
          <p:cNvPr id="6146" name="Picture 2" descr="https://s-media-cache-ak0.pinimg.com/736x/07/4d/b8/074db8bbe28f3431d2e951a9029c827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233" y="1071450"/>
            <a:ext cx="2907783" cy="163562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www.alcoholprofessor.com/wp-content/uploads/2014/06/AlcProfSummerPenn1935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1388" y="1071450"/>
            <a:ext cx="2628020" cy="2102416"/>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4438842" y="4223245"/>
            <a:ext cx="3259118" cy="1571958"/>
            <a:chOff x="4326248" y="3860121"/>
            <a:chExt cx="4066924" cy="1961584"/>
          </a:xfrm>
        </p:grpSpPr>
        <p:pic>
          <p:nvPicPr>
            <p:cNvPr id="6152" name="Picture 8" descr="http://4.bp.blogspot.com/-M8QkwaISL28/VZvh3a6AlhI/AAAAAAAALrs/gvHwOIuWOmE/s1600/healthy%2Bliver.jpg"/>
            <p:cNvPicPr>
              <a:picLocks noChangeAspect="1" noChangeArrowheads="1"/>
            </p:cNvPicPr>
            <p:nvPr/>
          </p:nvPicPr>
          <p:blipFill rotWithShape="1">
            <a:blip r:embed="rId5">
              <a:extLst>
                <a:ext uri="{28A0092B-C50C-407E-A947-70E740481C1C}">
                  <a14:useLocalDpi xmlns:a14="http://schemas.microsoft.com/office/drawing/2010/main" val="0"/>
                </a:ext>
              </a:extLst>
            </a:blip>
            <a:srcRect l="57973" t="21753" r="-1341"/>
            <a:stretch/>
          </p:blipFill>
          <p:spPr bwMode="auto">
            <a:xfrm>
              <a:off x="6290693" y="3860121"/>
              <a:ext cx="2102479" cy="196158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http://4.bp.blogspot.com/-M8QkwaISL28/VZvh3a6AlhI/AAAAAAAALrs/gvHwOIuWOmE/s1600/healthy%2Bliver.jpg"/>
            <p:cNvPicPr>
              <a:picLocks noChangeAspect="1" noChangeArrowheads="1"/>
            </p:cNvPicPr>
            <p:nvPr/>
          </p:nvPicPr>
          <p:blipFill rotWithShape="1">
            <a:blip r:embed="rId5">
              <a:extLst>
                <a:ext uri="{28A0092B-C50C-407E-A947-70E740481C1C}">
                  <a14:useLocalDpi xmlns:a14="http://schemas.microsoft.com/office/drawing/2010/main" val="0"/>
                </a:ext>
              </a:extLst>
            </a:blip>
            <a:srcRect t="24286" r="60791"/>
            <a:stretch/>
          </p:blipFill>
          <p:spPr bwMode="auto">
            <a:xfrm>
              <a:off x="4326248" y="3860121"/>
              <a:ext cx="1964445" cy="196158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p:cNvGrpSpPr/>
          <p:nvPr/>
        </p:nvGrpSpPr>
        <p:grpSpPr>
          <a:xfrm>
            <a:off x="380639" y="3934511"/>
            <a:ext cx="3564970" cy="2009957"/>
            <a:chOff x="380639" y="3934511"/>
            <a:chExt cx="3564970" cy="2009957"/>
          </a:xfrm>
        </p:grpSpPr>
        <p:pic>
          <p:nvPicPr>
            <p:cNvPr id="6148" name="Picture 4" descr="https://i.ytimg.com/vi/-SY8MXns3p0/maxresdefault.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0639" y="3934511"/>
              <a:ext cx="3564970" cy="20052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33330" y="5667469"/>
              <a:ext cx="1548142" cy="276999"/>
            </a:xfrm>
            <a:prstGeom prst="rect">
              <a:avLst/>
            </a:prstGeom>
            <a:noFill/>
          </p:spPr>
          <p:txBody>
            <a:bodyPr wrap="square" rtlCol="0">
              <a:spAutoFit/>
            </a:bodyPr>
            <a:lstStyle/>
            <a:p>
              <a:r>
                <a:rPr lang="en-US" sz="1200" dirty="0">
                  <a:solidFill>
                    <a:schemeClr val="bg1"/>
                  </a:solidFill>
                  <a:latin typeface="Abadi" panose="020B0604020202020204" charset="0"/>
                </a:rPr>
                <a:t>Healthy lung</a:t>
              </a:r>
            </a:p>
          </p:txBody>
        </p:sp>
        <p:sp>
          <p:nvSpPr>
            <p:cNvPr id="18" name="TextBox 17"/>
            <p:cNvSpPr txBox="1"/>
            <p:nvPr/>
          </p:nvSpPr>
          <p:spPr>
            <a:xfrm>
              <a:off x="2388807" y="5656704"/>
              <a:ext cx="1548142" cy="276999"/>
            </a:xfrm>
            <a:prstGeom prst="rect">
              <a:avLst/>
            </a:prstGeom>
            <a:noFill/>
          </p:spPr>
          <p:txBody>
            <a:bodyPr wrap="square" rtlCol="0">
              <a:spAutoFit/>
            </a:bodyPr>
            <a:lstStyle/>
            <a:p>
              <a:r>
                <a:rPr lang="en-US" sz="1200" dirty="0">
                  <a:solidFill>
                    <a:schemeClr val="bg1"/>
                  </a:solidFill>
                  <a:latin typeface="Abadi" panose="020B0604020202020204" charset="0"/>
                </a:rPr>
                <a:t>Diseased lung</a:t>
              </a:r>
            </a:p>
          </p:txBody>
        </p:sp>
      </p:grpSp>
      <p:sp>
        <p:nvSpPr>
          <p:cNvPr id="10" name="Down Arrow 9"/>
          <p:cNvSpPr/>
          <p:nvPr/>
        </p:nvSpPr>
        <p:spPr>
          <a:xfrm>
            <a:off x="1819747" y="2951430"/>
            <a:ext cx="601221" cy="688063"/>
          </a:xfrm>
          <a:prstGeom prst="downArrow">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8" name="Down Arrow 27"/>
          <p:cNvSpPr/>
          <p:nvPr/>
        </p:nvSpPr>
        <p:spPr>
          <a:xfrm>
            <a:off x="5712482" y="3306912"/>
            <a:ext cx="601221" cy="688063"/>
          </a:xfrm>
          <a:prstGeom prst="downArrow">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2" name="Group 11"/>
          <p:cNvGrpSpPr/>
          <p:nvPr/>
        </p:nvGrpSpPr>
        <p:grpSpPr>
          <a:xfrm>
            <a:off x="7993892" y="3410189"/>
            <a:ext cx="3778465" cy="2857444"/>
            <a:chOff x="7993892" y="3410189"/>
            <a:chExt cx="3778465" cy="2857444"/>
          </a:xfrm>
        </p:grpSpPr>
        <p:grpSp>
          <p:nvGrpSpPr>
            <p:cNvPr id="9" name="Group 8"/>
            <p:cNvGrpSpPr/>
            <p:nvPr/>
          </p:nvGrpSpPr>
          <p:grpSpPr>
            <a:xfrm>
              <a:off x="7993892" y="4124985"/>
              <a:ext cx="3778465" cy="1469584"/>
              <a:chOff x="7993892" y="4124985"/>
              <a:chExt cx="3778465" cy="1469584"/>
            </a:xfrm>
          </p:grpSpPr>
          <p:pic>
            <p:nvPicPr>
              <p:cNvPr id="6156" name="Picture 12" descr="fat cells"/>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1464" b="8604"/>
              <a:stretch/>
            </p:blipFill>
            <p:spPr bwMode="auto">
              <a:xfrm>
                <a:off x="9945223" y="4124985"/>
                <a:ext cx="1827134" cy="1459871"/>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fat cell"/>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r="14785" b="23110"/>
              <a:stretch/>
            </p:blipFill>
            <p:spPr bwMode="auto">
              <a:xfrm>
                <a:off x="7993892" y="4423879"/>
                <a:ext cx="1951331" cy="1170690"/>
              </a:xfrm>
              <a:prstGeom prst="rect">
                <a:avLst/>
              </a:prstGeom>
              <a:noFill/>
              <a:extLst>
                <a:ext uri="{909E8E84-426E-40DD-AFC4-6F175D3DCCD1}">
                  <a14:hiddenFill xmlns:a14="http://schemas.microsoft.com/office/drawing/2010/main">
                    <a:solidFill>
                      <a:srgbClr val="FFFFFF"/>
                    </a:solidFill>
                  </a14:hiddenFill>
                </a:ext>
              </a:extLst>
            </p:spPr>
          </p:pic>
        </p:grpSp>
        <p:sp>
          <p:nvSpPr>
            <p:cNvPr id="25" name="TextBox 24"/>
            <p:cNvSpPr txBox="1"/>
            <p:nvPr/>
          </p:nvSpPr>
          <p:spPr>
            <a:xfrm>
              <a:off x="8195486" y="5621302"/>
              <a:ext cx="1548142" cy="646331"/>
            </a:xfrm>
            <a:prstGeom prst="rect">
              <a:avLst/>
            </a:prstGeom>
            <a:noFill/>
          </p:spPr>
          <p:txBody>
            <a:bodyPr wrap="square" rtlCol="0">
              <a:spAutoFit/>
            </a:bodyPr>
            <a:lstStyle/>
            <a:p>
              <a:r>
                <a:rPr lang="en-US" sz="1200" dirty="0">
                  <a:solidFill>
                    <a:schemeClr val="bg1"/>
                  </a:solidFill>
                  <a:latin typeface="Abadi" panose="020B0604020202020204" charset="0"/>
                </a:rPr>
                <a:t>Healthy fat cells that provide warmth and energy</a:t>
              </a:r>
            </a:p>
          </p:txBody>
        </p:sp>
        <p:sp>
          <p:nvSpPr>
            <p:cNvPr id="26" name="TextBox 25"/>
            <p:cNvSpPr txBox="1"/>
            <p:nvPr/>
          </p:nvSpPr>
          <p:spPr>
            <a:xfrm>
              <a:off x="10140038" y="5594569"/>
              <a:ext cx="1548142" cy="646331"/>
            </a:xfrm>
            <a:prstGeom prst="rect">
              <a:avLst/>
            </a:prstGeom>
            <a:noFill/>
          </p:spPr>
          <p:txBody>
            <a:bodyPr wrap="square" rtlCol="0">
              <a:spAutoFit/>
            </a:bodyPr>
            <a:lstStyle/>
            <a:p>
              <a:r>
                <a:rPr lang="en-US" sz="1200" dirty="0">
                  <a:solidFill>
                    <a:schemeClr val="bg1"/>
                  </a:solidFill>
                  <a:latin typeface="Abadi" panose="020B0604020202020204" charset="0"/>
                </a:rPr>
                <a:t>Unhealthy fat cells that causes metabolic diseases</a:t>
              </a:r>
            </a:p>
          </p:txBody>
        </p:sp>
        <p:sp>
          <p:nvSpPr>
            <p:cNvPr id="29" name="Down Arrow 28"/>
            <p:cNvSpPr/>
            <p:nvPr/>
          </p:nvSpPr>
          <p:spPr>
            <a:xfrm>
              <a:off x="9570495" y="3410189"/>
              <a:ext cx="601221" cy="688063"/>
            </a:xfrm>
            <a:prstGeom prst="downArrow">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1" name="Group 10"/>
          <p:cNvGrpSpPr/>
          <p:nvPr/>
        </p:nvGrpSpPr>
        <p:grpSpPr>
          <a:xfrm>
            <a:off x="8093780" y="939292"/>
            <a:ext cx="3865711" cy="2321450"/>
            <a:chOff x="8093780" y="939292"/>
            <a:chExt cx="3865711" cy="2321450"/>
          </a:xfrm>
        </p:grpSpPr>
        <p:pic>
          <p:nvPicPr>
            <p:cNvPr id="6154" name="Picture 10" descr="http://ichef.bbci.co.uk/news/660/media/images/82620000/jpg/_82620468_f0078240-iced_drink,_artwork-spl.jpg"/>
            <p:cNvPicPr>
              <a:picLocks noChangeAspect="1" noChangeArrowheads="1"/>
            </p:cNvPicPr>
            <p:nvPr/>
          </p:nvPicPr>
          <p:blipFill rotWithShape="1">
            <a:blip r:embed="rId9">
              <a:extLst>
                <a:ext uri="{28A0092B-C50C-407E-A947-70E740481C1C}">
                  <a14:useLocalDpi xmlns:a14="http://schemas.microsoft.com/office/drawing/2010/main" val="0"/>
                </a:ext>
              </a:extLst>
            </a:blip>
            <a:srcRect r="622" b="8686"/>
            <a:stretch/>
          </p:blipFill>
          <p:spPr bwMode="auto">
            <a:xfrm>
              <a:off x="8093780" y="939292"/>
              <a:ext cx="3702886" cy="1912550"/>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p:cNvSpPr txBox="1"/>
            <p:nvPr/>
          </p:nvSpPr>
          <p:spPr>
            <a:xfrm>
              <a:off x="8320584" y="2799077"/>
              <a:ext cx="3638907" cy="461665"/>
            </a:xfrm>
            <a:prstGeom prst="rect">
              <a:avLst/>
            </a:prstGeom>
            <a:noFill/>
          </p:spPr>
          <p:txBody>
            <a:bodyPr wrap="square" rtlCol="0">
              <a:spAutoFit/>
            </a:bodyPr>
            <a:lstStyle/>
            <a:p>
              <a:r>
                <a:rPr lang="en-US" sz="1200" dirty="0">
                  <a:solidFill>
                    <a:schemeClr val="bg1"/>
                  </a:solidFill>
                  <a:latin typeface="Abadi" panose="020B0604020202020204" charset="0"/>
                </a:rPr>
                <a:t>Excessive = lack of moderation in an activity, especially eating or drinking</a:t>
              </a:r>
            </a:p>
          </p:txBody>
        </p:sp>
      </p:grpSp>
    </p:spTree>
    <p:extLst>
      <p:ext uri="{BB962C8B-B14F-4D97-AF65-F5344CB8AC3E}">
        <p14:creationId xmlns:p14="http://schemas.microsoft.com/office/powerpoint/2010/main" val="1741080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4615" y="0"/>
            <a:ext cx="12006404" cy="707886"/>
          </a:xfrm>
          <a:prstGeom prst="rect">
            <a:avLst/>
          </a:prstGeom>
          <a:noFill/>
        </p:spPr>
        <p:txBody>
          <a:bodyPr wrap="square" rtlCol="0">
            <a:spAutoFit/>
          </a:bodyPr>
          <a:lstStyle/>
          <a:p>
            <a:pPr algn="ctr"/>
            <a:r>
              <a:rPr lang="en-US" sz="4000" dirty="0">
                <a:solidFill>
                  <a:schemeClr val="bg1"/>
                </a:solidFill>
                <a:latin typeface="Abadi" panose="020B0604020202020204" charset="0"/>
              </a:rPr>
              <a:t>Out Bodies Are Our Temples</a:t>
            </a:r>
          </a:p>
        </p:txBody>
      </p:sp>
      <p:sp>
        <p:nvSpPr>
          <p:cNvPr id="3" name="Rectangle 2"/>
          <p:cNvSpPr/>
          <p:nvPr/>
        </p:nvSpPr>
        <p:spPr>
          <a:xfrm>
            <a:off x="3584941" y="1878725"/>
            <a:ext cx="4310742" cy="3970318"/>
          </a:xfrm>
          <a:prstGeom prst="rect">
            <a:avLst/>
          </a:prstGeom>
        </p:spPr>
        <p:txBody>
          <a:bodyPr wrap="square">
            <a:spAutoFit/>
          </a:bodyPr>
          <a:lstStyle/>
          <a:p>
            <a:r>
              <a:rPr lang="en-US" sz="2800" dirty="0">
                <a:solidFill>
                  <a:schemeClr val="bg1"/>
                </a:solidFill>
                <a:latin typeface="Abadi" panose="020B0604020202020204" charset="0"/>
              </a:rPr>
              <a:t>“When we understand our nature and our purpose on earth, and that our bodies are physical temples of God, we will realize that it is sacrilege to let anything enter the body that might defile it.”</a:t>
            </a:r>
            <a:endParaRPr lang="en-US" sz="2800" dirty="0">
              <a:solidFill>
                <a:schemeClr val="bg1"/>
              </a:solidFill>
              <a:latin typeface="Calibri" panose="020F0502020204030204" pitchFamily="34" charset="0"/>
            </a:endParaRPr>
          </a:p>
          <a:p>
            <a:endParaRPr lang="en-US" sz="2800" dirty="0">
              <a:solidFill>
                <a:schemeClr val="bg1"/>
              </a:solidFill>
              <a:latin typeface="Abadi" panose="020B0604020202020204" charset="0"/>
            </a:endParaRPr>
          </a:p>
        </p:txBody>
      </p:sp>
      <p:sp>
        <p:nvSpPr>
          <p:cNvPr id="4" name="Rectangle 3"/>
          <p:cNvSpPr/>
          <p:nvPr/>
        </p:nvSpPr>
        <p:spPr>
          <a:xfrm>
            <a:off x="11544946" y="6357648"/>
            <a:ext cx="442750" cy="369332"/>
          </a:xfrm>
          <a:prstGeom prst="rect">
            <a:avLst/>
          </a:prstGeom>
        </p:spPr>
        <p:txBody>
          <a:bodyPr wrap="none">
            <a:spAutoFit/>
          </a:bodyPr>
          <a:lstStyle/>
          <a:p>
            <a:r>
              <a:rPr lang="en-US" dirty="0">
                <a:solidFill>
                  <a:schemeClr val="bg1"/>
                </a:solidFill>
                <a:latin typeface="Calibri" panose="020F0502020204030204" pitchFamily="34" charset="0"/>
              </a:rPr>
              <a:t>(8)</a:t>
            </a:r>
            <a:endParaRPr lang="en-US" dirty="0">
              <a:latin typeface="Abadi" panose="020B060402020202020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995" y="707886"/>
            <a:ext cx="936671" cy="1170839"/>
          </a:xfrm>
          <a:prstGeom prst="rect">
            <a:avLst/>
          </a:prstGeom>
        </p:spPr>
      </p:pic>
      <p:grpSp>
        <p:nvGrpSpPr>
          <p:cNvPr id="12" name="Group 11"/>
          <p:cNvGrpSpPr/>
          <p:nvPr/>
        </p:nvGrpSpPr>
        <p:grpSpPr>
          <a:xfrm>
            <a:off x="279878" y="1733843"/>
            <a:ext cx="3062038" cy="3889967"/>
            <a:chOff x="356077" y="2004851"/>
            <a:chExt cx="3062038" cy="3889967"/>
          </a:xfrm>
        </p:grpSpPr>
        <p:pic>
          <p:nvPicPr>
            <p:cNvPr id="9220" name="Picture 4" descr="http://www.rockwellportraits.com/wp-content/uploads/2011/05/teen-oil-portrait-15-bt-315-c.jpg"/>
            <p:cNvPicPr>
              <a:picLocks noChangeAspect="1" noChangeArrowheads="1"/>
            </p:cNvPicPr>
            <p:nvPr/>
          </p:nvPicPr>
          <p:blipFill rotWithShape="1">
            <a:blip r:embed="rId4">
              <a:extLst>
                <a:ext uri="{28A0092B-C50C-407E-A947-70E740481C1C}">
                  <a14:useLocalDpi xmlns:a14="http://schemas.microsoft.com/office/drawing/2010/main" val="0"/>
                </a:ext>
              </a:extLst>
            </a:blip>
            <a:srcRect r="3830" b="12865"/>
            <a:stretch/>
          </p:blipFill>
          <p:spPr bwMode="auto">
            <a:xfrm>
              <a:off x="372003" y="2004851"/>
              <a:ext cx="3046112" cy="3699263"/>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p:cNvSpPr/>
            <p:nvPr/>
          </p:nvSpPr>
          <p:spPr>
            <a:xfrm>
              <a:off x="356077" y="5663986"/>
              <a:ext cx="2327881" cy="230832"/>
            </a:xfrm>
            <a:prstGeom prst="rect">
              <a:avLst/>
            </a:prstGeom>
          </p:spPr>
          <p:txBody>
            <a:bodyPr wrap="none">
              <a:spAutoFit/>
            </a:bodyPr>
            <a:lstStyle/>
            <a:p>
              <a:r>
                <a:rPr lang="en-US" sz="900" dirty="0">
                  <a:solidFill>
                    <a:schemeClr val="bg1"/>
                  </a:solidFill>
                  <a:latin typeface="Calibri" panose="020F0502020204030204" pitchFamily="34" charset="0"/>
                </a:rPr>
                <a:t>Jessica Rockwell—cousin to Norman Rockwell</a:t>
              </a:r>
              <a:endParaRPr lang="en-US" sz="900" dirty="0">
                <a:latin typeface="Abadi" panose="020B0604020202020204" charset="0"/>
              </a:endParaRPr>
            </a:p>
          </p:txBody>
        </p:sp>
      </p:grpSp>
      <p:grpSp>
        <p:nvGrpSpPr>
          <p:cNvPr id="13" name="Group 12"/>
          <p:cNvGrpSpPr/>
          <p:nvPr/>
        </p:nvGrpSpPr>
        <p:grpSpPr>
          <a:xfrm>
            <a:off x="8055796" y="1406666"/>
            <a:ext cx="3722547" cy="4696679"/>
            <a:chOff x="7927962" y="1425134"/>
            <a:chExt cx="3722547" cy="4696679"/>
          </a:xfrm>
        </p:grpSpPr>
        <p:pic>
          <p:nvPicPr>
            <p:cNvPr id="9218" name="Picture 2" descr="http://orig10.deviantart.net/003a/f/2013/106/7/8/remember_me____by_alicexz-d61ybu7.jpg"/>
            <p:cNvPicPr>
              <a:picLocks noChangeAspect="1" noChangeArrowheads="1"/>
            </p:cNvPicPr>
            <p:nvPr/>
          </p:nvPicPr>
          <p:blipFill rotWithShape="1">
            <a:blip r:embed="rId5">
              <a:extLst>
                <a:ext uri="{28A0092B-C50C-407E-A947-70E740481C1C}">
                  <a14:useLocalDpi xmlns:a14="http://schemas.microsoft.com/office/drawing/2010/main" val="0"/>
                </a:ext>
              </a:extLst>
            </a:blip>
            <a:srcRect l="20407" t="5460" r="10641" b="12254"/>
            <a:stretch/>
          </p:blipFill>
          <p:spPr bwMode="auto">
            <a:xfrm>
              <a:off x="7927962" y="1425134"/>
              <a:ext cx="3722547" cy="4442377"/>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p:cNvSpPr/>
            <p:nvPr/>
          </p:nvSpPr>
          <p:spPr>
            <a:xfrm>
              <a:off x="10700249" y="5890981"/>
              <a:ext cx="665567" cy="230832"/>
            </a:xfrm>
            <a:prstGeom prst="rect">
              <a:avLst/>
            </a:prstGeom>
          </p:spPr>
          <p:txBody>
            <a:bodyPr wrap="none">
              <a:spAutoFit/>
            </a:bodyPr>
            <a:lstStyle/>
            <a:p>
              <a:r>
                <a:rPr lang="en-US" sz="900" dirty="0">
                  <a:solidFill>
                    <a:schemeClr val="bg1"/>
                  </a:solidFill>
                  <a:latin typeface="Calibri" panose="020F0502020204030204" pitchFamily="34" charset="0"/>
                </a:rPr>
                <a:t>Amy Pond</a:t>
              </a:r>
              <a:endParaRPr lang="en-US" sz="900" dirty="0">
                <a:latin typeface="Abadi" panose="020B0604020202020204" charset="0"/>
              </a:endParaRPr>
            </a:p>
          </p:txBody>
        </p:sp>
      </p:grpSp>
    </p:spTree>
    <p:extLst>
      <p:ext uri="{BB962C8B-B14F-4D97-AF65-F5344CB8AC3E}">
        <p14:creationId xmlns:p14="http://schemas.microsoft.com/office/powerpoint/2010/main" val="2727329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4615" y="0"/>
            <a:ext cx="12006404"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Physical and Emotional Health</a:t>
            </a:r>
          </a:p>
        </p:txBody>
      </p:sp>
      <p:sp>
        <p:nvSpPr>
          <p:cNvPr id="201" name="Rectangle 200"/>
          <p:cNvSpPr/>
          <p:nvPr/>
        </p:nvSpPr>
        <p:spPr>
          <a:xfrm>
            <a:off x="11817" y="6469026"/>
            <a:ext cx="6096000" cy="369332"/>
          </a:xfrm>
          <a:prstGeom prst="rect">
            <a:avLst/>
          </a:prstGeom>
        </p:spPr>
        <p:txBody>
          <a:bodyPr>
            <a:spAutoFit/>
          </a:bodyPr>
          <a:lstStyle/>
          <a:p>
            <a:r>
              <a:rPr lang="en-US" b="0" i="0" dirty="0">
                <a:solidFill>
                  <a:schemeClr val="bg1"/>
                </a:solidFill>
                <a:effectLst/>
                <a:latin typeface="Calibri" panose="020F0502020204030204" pitchFamily="34" charset="0"/>
              </a:rPr>
              <a:t>Daniel 1:17</a:t>
            </a:r>
            <a:endParaRPr lang="en-US" dirty="0">
              <a:solidFill>
                <a:schemeClr val="bg1"/>
              </a:solidFill>
              <a:latin typeface="Abadi" panose="020B0604020202020204" charset="0"/>
            </a:endParaRPr>
          </a:p>
        </p:txBody>
      </p:sp>
      <p:pic>
        <p:nvPicPr>
          <p:cNvPr id="8194" name="Picture 2" descr="https://s-media-cache-ak0.pinimg.com/736x/94/fe/05/94fe0571764dfa948a8c10538f496ce9.jpg"/>
          <p:cNvPicPr>
            <a:picLocks noChangeAspect="1" noChangeArrowheads="1"/>
          </p:cNvPicPr>
          <p:nvPr/>
        </p:nvPicPr>
        <p:blipFill rotWithShape="1">
          <a:blip r:embed="rId3">
            <a:extLst>
              <a:ext uri="{28A0092B-C50C-407E-A947-70E740481C1C}">
                <a14:useLocalDpi xmlns:a14="http://schemas.microsoft.com/office/drawing/2010/main" val="0"/>
              </a:ext>
            </a:extLst>
          </a:blip>
          <a:srcRect l="50496" t="2736" r="479" b="23038"/>
          <a:stretch/>
        </p:blipFill>
        <p:spPr bwMode="auto">
          <a:xfrm>
            <a:off x="796705" y="1068309"/>
            <a:ext cx="2062603" cy="310092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file.vintageadbrowser.com/4y1xo6jxp36alz.jpg"/>
          <p:cNvPicPr>
            <a:picLocks noChangeAspect="1" noChangeArrowheads="1"/>
          </p:cNvPicPr>
          <p:nvPr/>
        </p:nvPicPr>
        <p:blipFill rotWithShape="1">
          <a:blip r:embed="rId4">
            <a:extLst>
              <a:ext uri="{28A0092B-C50C-407E-A947-70E740481C1C}">
                <a14:useLocalDpi xmlns:a14="http://schemas.microsoft.com/office/drawing/2010/main" val="0"/>
              </a:ext>
            </a:extLst>
          </a:blip>
          <a:srcRect t="15336" r="4540" b="35791"/>
          <a:stretch/>
        </p:blipFill>
        <p:spPr bwMode="auto">
          <a:xfrm>
            <a:off x="4427252" y="1172040"/>
            <a:ext cx="3818896" cy="2625506"/>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www.tias.com/stores/adsbydee/pictures/16105a.jpg"/>
          <p:cNvPicPr>
            <a:picLocks noChangeAspect="1" noChangeArrowheads="1"/>
          </p:cNvPicPr>
          <p:nvPr/>
        </p:nvPicPr>
        <p:blipFill rotWithShape="1">
          <a:blip r:embed="rId5">
            <a:extLst>
              <a:ext uri="{28A0092B-C50C-407E-A947-70E740481C1C}">
                <a14:useLocalDpi xmlns:a14="http://schemas.microsoft.com/office/drawing/2010/main" val="0"/>
              </a:ext>
            </a:extLst>
          </a:blip>
          <a:srcRect l="7863" t="16119" r="10395" b="26376"/>
          <a:stretch/>
        </p:blipFill>
        <p:spPr bwMode="auto">
          <a:xfrm>
            <a:off x="9204787" y="1400513"/>
            <a:ext cx="2335794" cy="2190939"/>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http://www.themormonhome.com/wp-content/uploads/2014/08/MAd-Be-friendly-and-Reverent.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8797" t="11632" r="53668" b="24749"/>
          <a:stretch/>
        </p:blipFill>
        <p:spPr bwMode="auto">
          <a:xfrm>
            <a:off x="2354231" y="4274044"/>
            <a:ext cx="2291067" cy="2479140"/>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http://3.bp.blogspot.com/-GYNusyUbm3E/UkNZYA1AC6I/AAAAAAAAB6A/UIvzC-YVApA/s1600/BOM.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657060" y="3869326"/>
            <a:ext cx="2011762" cy="268234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660EE8B7-7464-DDDF-F5B8-1D0DC6996C8E}"/>
              </a:ext>
            </a:extLst>
          </p:cNvPr>
          <p:cNvGrpSpPr/>
          <p:nvPr/>
        </p:nvGrpSpPr>
        <p:grpSpPr>
          <a:xfrm>
            <a:off x="4898645" y="4120770"/>
            <a:ext cx="3505068" cy="2501531"/>
            <a:chOff x="228600" y="381000"/>
            <a:chExt cx="3505068" cy="2501531"/>
          </a:xfrm>
        </p:grpSpPr>
        <p:grpSp>
          <p:nvGrpSpPr>
            <p:cNvPr id="3" name="Group 2">
              <a:extLst>
                <a:ext uri="{FF2B5EF4-FFF2-40B4-BE49-F238E27FC236}">
                  <a16:creationId xmlns:a16="http://schemas.microsoft.com/office/drawing/2014/main" id="{74983AA7-FA41-C3C6-1292-AA4ACBEF87BD}"/>
                </a:ext>
              </a:extLst>
            </p:cNvPr>
            <p:cNvGrpSpPr/>
            <p:nvPr/>
          </p:nvGrpSpPr>
          <p:grpSpPr>
            <a:xfrm>
              <a:off x="228600" y="381000"/>
              <a:ext cx="3505068" cy="2501531"/>
              <a:chOff x="534986" y="381000"/>
              <a:chExt cx="2637111" cy="2501531"/>
            </a:xfrm>
          </p:grpSpPr>
          <p:sp>
            <p:nvSpPr>
              <p:cNvPr id="5" name="Rectangle 4">
                <a:extLst>
                  <a:ext uri="{FF2B5EF4-FFF2-40B4-BE49-F238E27FC236}">
                    <a16:creationId xmlns:a16="http://schemas.microsoft.com/office/drawing/2014/main" id="{9C459B7C-F315-77CE-377E-7B0F7770E7FD}"/>
                  </a:ext>
                </a:extLst>
              </p:cNvPr>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7" name="Group 6">
                <a:extLst>
                  <a:ext uri="{FF2B5EF4-FFF2-40B4-BE49-F238E27FC236}">
                    <a16:creationId xmlns:a16="http://schemas.microsoft.com/office/drawing/2014/main" id="{8FA950C6-3121-6995-89B2-8C70AE7518DA}"/>
                  </a:ext>
                </a:extLst>
              </p:cNvPr>
              <p:cNvGrpSpPr/>
              <p:nvPr/>
            </p:nvGrpSpPr>
            <p:grpSpPr>
              <a:xfrm>
                <a:off x="534986" y="384805"/>
                <a:ext cx="457200" cy="2497726"/>
                <a:chOff x="533400" y="381000"/>
                <a:chExt cx="457200" cy="2497726"/>
              </a:xfrm>
            </p:grpSpPr>
            <p:sp>
              <p:nvSpPr>
                <p:cNvPr id="13" name="Oval 12">
                  <a:extLst>
                    <a:ext uri="{FF2B5EF4-FFF2-40B4-BE49-F238E27FC236}">
                      <a16:creationId xmlns:a16="http://schemas.microsoft.com/office/drawing/2014/main" id="{A71C7EB6-3C20-C511-3041-B2BE37DD2ADB}"/>
                    </a:ext>
                  </a:extLst>
                </p:cNvPr>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 name="Rounded Rectangle 27">
                  <a:extLst>
                    <a:ext uri="{FF2B5EF4-FFF2-40B4-BE49-F238E27FC236}">
                      <a16:creationId xmlns:a16="http://schemas.microsoft.com/office/drawing/2014/main" id="{406562CF-0D16-078F-D48B-30F56B277B6D}"/>
                    </a:ext>
                  </a:extLst>
                </p:cNvPr>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 name="Oval 14">
                  <a:extLst>
                    <a:ext uri="{FF2B5EF4-FFF2-40B4-BE49-F238E27FC236}">
                      <a16:creationId xmlns:a16="http://schemas.microsoft.com/office/drawing/2014/main" id="{0AF1E540-3A1E-5BAA-3FA4-4B0F4520C3CE}"/>
                    </a:ext>
                  </a:extLst>
                </p:cNvPr>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 name="Oval 15">
                  <a:extLst>
                    <a:ext uri="{FF2B5EF4-FFF2-40B4-BE49-F238E27FC236}">
                      <a16:creationId xmlns:a16="http://schemas.microsoft.com/office/drawing/2014/main" id="{4D8B79B0-5615-06CA-9104-F9BCE23E1B80}"/>
                    </a:ext>
                  </a:extLst>
                </p:cNvPr>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8" name="Group 7">
                <a:extLst>
                  <a:ext uri="{FF2B5EF4-FFF2-40B4-BE49-F238E27FC236}">
                    <a16:creationId xmlns:a16="http://schemas.microsoft.com/office/drawing/2014/main" id="{C0256B38-4587-E608-AE21-10AF58E397C6}"/>
                  </a:ext>
                </a:extLst>
              </p:cNvPr>
              <p:cNvGrpSpPr/>
              <p:nvPr/>
            </p:nvGrpSpPr>
            <p:grpSpPr>
              <a:xfrm>
                <a:off x="2714897" y="381000"/>
                <a:ext cx="457200" cy="2497726"/>
                <a:chOff x="2714897" y="457200"/>
                <a:chExt cx="457200" cy="2497726"/>
              </a:xfrm>
            </p:grpSpPr>
            <p:sp>
              <p:nvSpPr>
                <p:cNvPr id="9" name="Oval 8">
                  <a:extLst>
                    <a:ext uri="{FF2B5EF4-FFF2-40B4-BE49-F238E27FC236}">
                      <a16:creationId xmlns:a16="http://schemas.microsoft.com/office/drawing/2014/main" id="{3989365D-E64B-230F-F2CD-E613707FA472}"/>
                    </a:ext>
                  </a:extLst>
                </p:cNvPr>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 name="Rounded Rectangle 23">
                  <a:extLst>
                    <a:ext uri="{FF2B5EF4-FFF2-40B4-BE49-F238E27FC236}">
                      <a16:creationId xmlns:a16="http://schemas.microsoft.com/office/drawing/2014/main" id="{6DB0A707-4D3C-1C86-8E0F-E8C66B502A3E}"/>
                    </a:ext>
                  </a:extLst>
                </p:cNvPr>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 name="Oval 10">
                  <a:extLst>
                    <a:ext uri="{FF2B5EF4-FFF2-40B4-BE49-F238E27FC236}">
                      <a16:creationId xmlns:a16="http://schemas.microsoft.com/office/drawing/2014/main" id="{3A747C56-7FB0-6974-1783-DFC9014F38D0}"/>
                    </a:ext>
                  </a:extLst>
                </p:cNvPr>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 name="Oval 11">
                  <a:extLst>
                    <a:ext uri="{FF2B5EF4-FFF2-40B4-BE49-F238E27FC236}">
                      <a16:creationId xmlns:a16="http://schemas.microsoft.com/office/drawing/2014/main" id="{353F7947-988E-3E77-780A-431625088D07}"/>
                    </a:ext>
                  </a:extLst>
                </p:cNvPr>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sp>
          <p:nvSpPr>
            <p:cNvPr id="4" name="Rectangle 3">
              <a:extLst>
                <a:ext uri="{FF2B5EF4-FFF2-40B4-BE49-F238E27FC236}">
                  <a16:creationId xmlns:a16="http://schemas.microsoft.com/office/drawing/2014/main" id="{7F7F4866-E277-7BAC-A1DE-0E73C5040E09}"/>
                </a:ext>
              </a:extLst>
            </p:cNvPr>
            <p:cNvSpPr/>
            <p:nvPr/>
          </p:nvSpPr>
          <p:spPr>
            <a:xfrm>
              <a:off x="842492" y="1068020"/>
              <a:ext cx="2293346" cy="1323439"/>
            </a:xfrm>
            <a:prstGeom prst="rect">
              <a:avLst/>
            </a:prstGeom>
          </p:spPr>
          <p:txBody>
            <a:bodyPr wrap="square">
              <a:spAutoFit/>
            </a:bodyPr>
            <a:lstStyle/>
            <a:p>
              <a:pPr algn="ctr"/>
              <a:r>
                <a:rPr lang="en-US" sz="1600" b="1" dirty="0">
                  <a:latin typeface="Abadi" panose="020B0604020202020204" charset="0"/>
                </a:rPr>
                <a:t>As we keep the Lord’s commandment to obey the Word of Wisdom, He will bless us physically and spiritually.</a:t>
              </a:r>
              <a:endParaRPr lang="en-US" sz="1600" i="1" dirty="0">
                <a:latin typeface="Abadi" panose="020B0604020202020204" charset="0"/>
              </a:endParaRPr>
            </a:p>
          </p:txBody>
        </p:sp>
      </p:grpSp>
    </p:spTree>
    <p:extLst>
      <p:ext uri="{BB962C8B-B14F-4D97-AF65-F5344CB8AC3E}">
        <p14:creationId xmlns:p14="http://schemas.microsoft.com/office/powerpoint/2010/main" val="950790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750"/>
                                        <p:tgtEl>
                                          <p:spTgt spid="8194"/>
                                        </p:tgtEl>
                                      </p:cBhvr>
                                    </p:animEffect>
                                  </p:childTnLst>
                                </p:cTn>
                              </p:par>
                              <p:par>
                                <p:cTn id="8" presetID="10" presetClass="entr" presetSubtype="0" fill="hold" nodeType="withEffect">
                                  <p:stCondLst>
                                    <p:cond delay="0"/>
                                  </p:stCondLst>
                                  <p:childTnLst>
                                    <p:set>
                                      <p:cBhvr>
                                        <p:cTn id="9" dur="1" fill="hold">
                                          <p:stCondLst>
                                            <p:cond delay="0"/>
                                          </p:stCondLst>
                                        </p:cTn>
                                        <p:tgtEl>
                                          <p:spTgt spid="8196"/>
                                        </p:tgtEl>
                                        <p:attrNameLst>
                                          <p:attrName>style.visibility</p:attrName>
                                        </p:attrNameLst>
                                      </p:cBhvr>
                                      <p:to>
                                        <p:strVal val="visible"/>
                                      </p:to>
                                    </p:set>
                                    <p:animEffect transition="in" filter="fade">
                                      <p:cBhvr>
                                        <p:cTn id="10" dur="1750"/>
                                        <p:tgtEl>
                                          <p:spTgt spid="8196"/>
                                        </p:tgtEl>
                                      </p:cBhvr>
                                    </p:animEffect>
                                  </p:childTnLst>
                                </p:cTn>
                              </p:par>
                              <p:par>
                                <p:cTn id="11" presetID="10" presetClass="entr" presetSubtype="0" fill="hold" nodeType="withEffect">
                                  <p:stCondLst>
                                    <p:cond delay="0"/>
                                  </p:stCondLst>
                                  <p:childTnLst>
                                    <p:set>
                                      <p:cBhvr>
                                        <p:cTn id="12" dur="1" fill="hold">
                                          <p:stCondLst>
                                            <p:cond delay="0"/>
                                          </p:stCondLst>
                                        </p:cTn>
                                        <p:tgtEl>
                                          <p:spTgt spid="8200"/>
                                        </p:tgtEl>
                                        <p:attrNameLst>
                                          <p:attrName>style.visibility</p:attrName>
                                        </p:attrNameLst>
                                      </p:cBhvr>
                                      <p:to>
                                        <p:strVal val="visible"/>
                                      </p:to>
                                    </p:set>
                                    <p:animEffect transition="in" filter="fade">
                                      <p:cBhvr>
                                        <p:cTn id="13" dur="1750"/>
                                        <p:tgtEl>
                                          <p:spTgt spid="8200"/>
                                        </p:tgtEl>
                                      </p:cBhvr>
                                    </p:animEffect>
                                  </p:childTnLst>
                                </p:cTn>
                              </p:par>
                              <p:par>
                                <p:cTn id="14" presetID="10" presetClass="entr" presetSubtype="0" fill="hold" nodeType="withEffect">
                                  <p:stCondLst>
                                    <p:cond delay="0"/>
                                  </p:stCondLst>
                                  <p:childTnLst>
                                    <p:set>
                                      <p:cBhvr>
                                        <p:cTn id="15" dur="1" fill="hold">
                                          <p:stCondLst>
                                            <p:cond delay="0"/>
                                          </p:stCondLst>
                                        </p:cTn>
                                        <p:tgtEl>
                                          <p:spTgt spid="8198"/>
                                        </p:tgtEl>
                                        <p:attrNameLst>
                                          <p:attrName>style.visibility</p:attrName>
                                        </p:attrNameLst>
                                      </p:cBhvr>
                                      <p:to>
                                        <p:strVal val="visible"/>
                                      </p:to>
                                    </p:set>
                                    <p:animEffect transition="in" filter="fade">
                                      <p:cBhvr>
                                        <p:cTn id="16" dur="1750"/>
                                        <p:tgtEl>
                                          <p:spTgt spid="8198"/>
                                        </p:tgtEl>
                                      </p:cBhvr>
                                    </p:animEffect>
                                  </p:childTnLst>
                                </p:cTn>
                              </p:par>
                              <p:par>
                                <p:cTn id="17" presetID="10" presetClass="entr" presetSubtype="0" fill="hold" nodeType="withEffect">
                                  <p:stCondLst>
                                    <p:cond delay="0"/>
                                  </p:stCondLst>
                                  <p:childTnLst>
                                    <p:set>
                                      <p:cBhvr>
                                        <p:cTn id="18" dur="1" fill="hold">
                                          <p:stCondLst>
                                            <p:cond delay="0"/>
                                          </p:stCondLst>
                                        </p:cTn>
                                        <p:tgtEl>
                                          <p:spTgt spid="8202"/>
                                        </p:tgtEl>
                                        <p:attrNameLst>
                                          <p:attrName>style.visibility</p:attrName>
                                        </p:attrNameLst>
                                      </p:cBhvr>
                                      <p:to>
                                        <p:strVal val="visible"/>
                                      </p:to>
                                    </p:set>
                                    <p:animEffect transition="in" filter="fade">
                                      <p:cBhvr>
                                        <p:cTn id="19" dur="1750"/>
                                        <p:tgtEl>
                                          <p:spTgt spid="820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37"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outVertic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EF4B9-B8CE-3244-D285-159252C8F580}"/>
            </a:ext>
          </a:extLst>
        </p:cNvPr>
        <p:cNvGrpSpPr/>
        <p:nvPr/>
      </p:nvGrpSpPr>
      <p:grpSpPr>
        <a:xfrm>
          <a:off x="0" y="0"/>
          <a:ext cx="0" cy="0"/>
          <a:chOff x="0" y="0"/>
          <a:chExt cx="0" cy="0"/>
        </a:xfrm>
      </p:grpSpPr>
      <p:pic>
        <p:nvPicPr>
          <p:cNvPr id="1026" name="Picture 2" descr="http://wallpaperswide.com/download/aero_brown-wallpaper-1366x768.jpg">
            <a:extLst>
              <a:ext uri="{FF2B5EF4-FFF2-40B4-BE49-F238E27FC236}">
                <a16:creationId xmlns:a16="http://schemas.microsoft.com/office/drawing/2014/main" id="{5B5B604C-52D4-581E-E506-FCAD3A4387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469DFCB-D47C-5A69-3DCD-005D6636501E}"/>
              </a:ext>
            </a:extLst>
          </p:cNvPr>
          <p:cNvSpPr txBox="1"/>
          <p:nvPr/>
        </p:nvSpPr>
        <p:spPr>
          <a:xfrm>
            <a:off x="104615" y="0"/>
            <a:ext cx="12006404"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Run and Not Be Weary</a:t>
            </a:r>
          </a:p>
        </p:txBody>
      </p:sp>
      <p:sp>
        <p:nvSpPr>
          <p:cNvPr id="201" name="Rectangle 200">
            <a:extLst>
              <a:ext uri="{FF2B5EF4-FFF2-40B4-BE49-F238E27FC236}">
                <a16:creationId xmlns:a16="http://schemas.microsoft.com/office/drawing/2014/main" id="{F47431CC-420E-56B9-91C1-E678AC77F598}"/>
              </a:ext>
            </a:extLst>
          </p:cNvPr>
          <p:cNvSpPr/>
          <p:nvPr/>
        </p:nvSpPr>
        <p:spPr>
          <a:xfrm>
            <a:off x="11817" y="6469026"/>
            <a:ext cx="6096000" cy="369332"/>
          </a:xfrm>
          <a:prstGeom prst="rect">
            <a:avLst/>
          </a:prstGeom>
        </p:spPr>
        <p:txBody>
          <a:bodyPr>
            <a:spAutoFit/>
          </a:bodyPr>
          <a:lstStyle/>
          <a:p>
            <a:r>
              <a:rPr lang="en-US" b="0" i="0" dirty="0">
                <a:solidFill>
                  <a:schemeClr val="bg1"/>
                </a:solidFill>
                <a:effectLst/>
                <a:latin typeface="Calibri" panose="020F0502020204030204" pitchFamily="34" charset="0"/>
              </a:rPr>
              <a:t>D&amp;C 89:18-21</a:t>
            </a:r>
            <a:endParaRPr lang="en-US" dirty="0">
              <a:solidFill>
                <a:schemeClr val="bg1"/>
              </a:solidFill>
              <a:latin typeface="Abadi" panose="020B0604020202020204" charset="0"/>
            </a:endParaRPr>
          </a:p>
        </p:txBody>
      </p:sp>
      <p:sp>
        <p:nvSpPr>
          <p:cNvPr id="3" name="TextBox 2">
            <a:extLst>
              <a:ext uri="{FF2B5EF4-FFF2-40B4-BE49-F238E27FC236}">
                <a16:creationId xmlns:a16="http://schemas.microsoft.com/office/drawing/2014/main" id="{EE634CBB-E744-A3E8-64B3-8E354CA616D3}"/>
              </a:ext>
            </a:extLst>
          </p:cNvPr>
          <p:cNvSpPr txBox="1"/>
          <p:nvPr/>
        </p:nvSpPr>
        <p:spPr>
          <a:xfrm>
            <a:off x="3532415" y="1664853"/>
            <a:ext cx="5197928" cy="4247317"/>
          </a:xfrm>
          <a:prstGeom prst="rect">
            <a:avLst/>
          </a:prstGeom>
          <a:noFill/>
        </p:spPr>
        <p:txBody>
          <a:bodyPr wrap="square">
            <a:spAutoFit/>
          </a:bodyPr>
          <a:lstStyle/>
          <a:p>
            <a:pPr algn="l" fontAlgn="base">
              <a:buNone/>
            </a:pPr>
            <a:r>
              <a:rPr lang="en-US" b="0" i="1" dirty="0">
                <a:solidFill>
                  <a:srgbClr val="FFFF00"/>
                </a:solidFill>
                <a:effectLst/>
                <a:latin typeface="Abadi" panose="020B0604020202020204" charset="0"/>
              </a:rPr>
              <a:t>And all saints who remember to keep and do these sayings, walking in obedience to the commandments, shall receive health in their navel and marrow to their bones;</a:t>
            </a:r>
          </a:p>
          <a:p>
            <a:pPr algn="l" fontAlgn="base">
              <a:buNone/>
            </a:pPr>
            <a:endParaRPr lang="en-US" b="0" i="1" dirty="0">
              <a:solidFill>
                <a:srgbClr val="FFFF00"/>
              </a:solidFill>
              <a:effectLst/>
              <a:latin typeface="Abadi" panose="020B0604020202020204" charset="0"/>
            </a:endParaRPr>
          </a:p>
          <a:p>
            <a:pPr algn="l" fontAlgn="base">
              <a:buNone/>
            </a:pPr>
            <a:r>
              <a:rPr lang="en-US" b="0" i="1" dirty="0">
                <a:solidFill>
                  <a:srgbClr val="FFFF00"/>
                </a:solidFill>
                <a:effectLst/>
                <a:latin typeface="Abadi" panose="020B0604020202020204" charset="0"/>
              </a:rPr>
              <a:t>And shall find wisdom and great treasures of knowledge, even hidden treasures;</a:t>
            </a:r>
          </a:p>
          <a:p>
            <a:pPr algn="l" fontAlgn="base">
              <a:buNone/>
            </a:pPr>
            <a:endParaRPr lang="en-US" b="0" i="1" dirty="0">
              <a:solidFill>
                <a:srgbClr val="FFFF00"/>
              </a:solidFill>
              <a:effectLst/>
              <a:latin typeface="Abadi" panose="020B0604020202020204" charset="0"/>
            </a:endParaRPr>
          </a:p>
          <a:p>
            <a:pPr algn="l" fontAlgn="base">
              <a:buNone/>
            </a:pPr>
            <a:r>
              <a:rPr lang="en-US" b="0" i="1" dirty="0">
                <a:solidFill>
                  <a:srgbClr val="FFFF00"/>
                </a:solidFill>
                <a:effectLst/>
                <a:latin typeface="Abadi" panose="020B0604020202020204" charset="0"/>
              </a:rPr>
              <a:t>And shall run and not be weary, and shall walk and not faint.</a:t>
            </a:r>
          </a:p>
          <a:p>
            <a:pPr algn="l" fontAlgn="base">
              <a:buNone/>
            </a:pPr>
            <a:endParaRPr lang="en-US" b="0" i="1" dirty="0">
              <a:solidFill>
                <a:srgbClr val="FFFF00"/>
              </a:solidFill>
              <a:effectLst/>
              <a:latin typeface="Abadi" panose="020B0604020202020204" charset="0"/>
            </a:endParaRPr>
          </a:p>
          <a:p>
            <a:pPr algn="l" fontAlgn="base">
              <a:buNone/>
            </a:pPr>
            <a:r>
              <a:rPr lang="en-US" b="0" i="1" dirty="0">
                <a:solidFill>
                  <a:srgbClr val="FFFF00"/>
                </a:solidFill>
                <a:effectLst/>
                <a:latin typeface="Abadi" panose="020B0604020202020204" charset="0"/>
              </a:rPr>
              <a:t>And I, the Lord, give unto them a promise, that the destroying angel shall pass by them, as the children of Israel, and not slay them. Amen. </a:t>
            </a:r>
          </a:p>
        </p:txBody>
      </p:sp>
      <p:pic>
        <p:nvPicPr>
          <p:cNvPr id="12" name="Picture 11">
            <a:extLst>
              <a:ext uri="{FF2B5EF4-FFF2-40B4-BE49-F238E27FC236}">
                <a16:creationId xmlns:a16="http://schemas.microsoft.com/office/drawing/2014/main" id="{A06DB336-ED5E-0281-A7C9-832276D3151A}"/>
              </a:ext>
            </a:extLst>
          </p:cNvPr>
          <p:cNvPicPr>
            <a:picLocks noChangeAspect="1"/>
          </p:cNvPicPr>
          <p:nvPr/>
        </p:nvPicPr>
        <p:blipFill>
          <a:blip r:embed="rId3"/>
          <a:stretch>
            <a:fillRect/>
          </a:stretch>
        </p:blipFill>
        <p:spPr>
          <a:xfrm>
            <a:off x="9324830" y="1923869"/>
            <a:ext cx="2076740" cy="2724530"/>
          </a:xfrm>
          <a:prstGeom prst="rect">
            <a:avLst/>
          </a:prstGeom>
        </p:spPr>
      </p:pic>
      <p:pic>
        <p:nvPicPr>
          <p:cNvPr id="14" name="Picture 13">
            <a:extLst>
              <a:ext uri="{FF2B5EF4-FFF2-40B4-BE49-F238E27FC236}">
                <a16:creationId xmlns:a16="http://schemas.microsoft.com/office/drawing/2014/main" id="{DFDE1BB2-6251-93AD-F4ED-1E2D7DD2684A}"/>
              </a:ext>
            </a:extLst>
          </p:cNvPr>
          <p:cNvPicPr>
            <a:picLocks noChangeAspect="1"/>
          </p:cNvPicPr>
          <p:nvPr/>
        </p:nvPicPr>
        <p:blipFill>
          <a:blip r:embed="rId4"/>
          <a:stretch>
            <a:fillRect/>
          </a:stretch>
        </p:blipFill>
        <p:spPr>
          <a:xfrm>
            <a:off x="887817" y="1923869"/>
            <a:ext cx="2152950" cy="3410426"/>
          </a:xfrm>
          <a:prstGeom prst="rect">
            <a:avLst/>
          </a:prstGeom>
        </p:spPr>
      </p:pic>
    </p:spTree>
    <p:extLst>
      <p:ext uri="{BB962C8B-B14F-4D97-AF65-F5344CB8AC3E}">
        <p14:creationId xmlns:p14="http://schemas.microsoft.com/office/powerpoint/2010/main" val="2120360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15685" y="1744458"/>
            <a:ext cx="7794171" cy="3139321"/>
          </a:xfrm>
          <a:prstGeom prst="rect">
            <a:avLst/>
          </a:prstGeom>
        </p:spPr>
        <p:txBody>
          <a:bodyPr wrap="square">
            <a:spAutoFit/>
          </a:bodyPr>
          <a:lstStyle/>
          <a:p>
            <a:pPr fontAlgn="base"/>
            <a:r>
              <a:rPr lang="en-US" dirty="0">
                <a:solidFill>
                  <a:schemeClr val="bg1"/>
                </a:solidFill>
                <a:latin typeface="Abadi" panose="020B0604020202020204" charset="0"/>
              </a:rPr>
              <a:t>Remarkable as your body is, its prime purpose, as stated earlier, is of even greater importance—to serve as tenement for your eternal spirit.</a:t>
            </a:r>
          </a:p>
          <a:p>
            <a:pPr fontAlgn="base"/>
            <a:r>
              <a:rPr lang="en-US" dirty="0">
                <a:solidFill>
                  <a:schemeClr val="bg1"/>
                </a:solidFill>
                <a:latin typeface="Abadi" panose="020B0604020202020204" charset="0"/>
              </a:rPr>
              <a:t>Your spirit acquired your body and became a living soul to experience mortality and the associated trials and testing. </a:t>
            </a:r>
          </a:p>
          <a:p>
            <a:pPr fontAlgn="base"/>
            <a:endParaRPr lang="en-US" dirty="0">
              <a:solidFill>
                <a:schemeClr val="bg1"/>
              </a:solidFill>
              <a:latin typeface="Abadi" panose="020B0604020202020204" charset="0"/>
            </a:endParaRPr>
          </a:p>
          <a:p>
            <a:pPr fontAlgn="base"/>
            <a:r>
              <a:rPr lang="en-US" dirty="0">
                <a:solidFill>
                  <a:schemeClr val="bg1"/>
                </a:solidFill>
                <a:latin typeface="Abadi" panose="020B0604020202020204" charset="0"/>
              </a:rPr>
              <a:t>Part of that testing is to determine if the appetites of your body can become mastered by the spirit that dwells within it.</a:t>
            </a:r>
          </a:p>
          <a:p>
            <a:pPr fontAlgn="base"/>
            <a:endParaRPr lang="en-US" dirty="0">
              <a:solidFill>
                <a:schemeClr val="bg1"/>
              </a:solidFill>
              <a:latin typeface="Abadi" panose="020B0604020202020204" charset="0"/>
            </a:endParaRPr>
          </a:p>
          <a:p>
            <a:pPr fontAlgn="base"/>
            <a:r>
              <a:rPr lang="en-US" dirty="0">
                <a:solidFill>
                  <a:schemeClr val="bg1"/>
                </a:solidFill>
                <a:latin typeface="Abadi" panose="020B0604020202020204" charset="0"/>
              </a:rPr>
              <a:t>When we understand our nature and our purpose on earth and that our bodies are physical temples of God, we will realize that it is sacrilege to let anything enter that might defile the body. (7)</a:t>
            </a:r>
          </a:p>
        </p:txBody>
      </p:sp>
      <p:pic>
        <p:nvPicPr>
          <p:cNvPr id="7" name="Picture 6">
            <a:extLst>
              <a:ext uri="{FF2B5EF4-FFF2-40B4-BE49-F238E27FC236}">
                <a16:creationId xmlns:a16="http://schemas.microsoft.com/office/drawing/2014/main" id="{31B1E517-B7BA-03A7-93CF-E097CCCD18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5541" y="1744458"/>
            <a:ext cx="2533650" cy="3171825"/>
          </a:xfrm>
          <a:prstGeom prst="rect">
            <a:avLst/>
          </a:prstGeom>
        </p:spPr>
      </p:pic>
    </p:spTree>
    <p:extLst>
      <p:ext uri="{BB962C8B-B14F-4D97-AF65-F5344CB8AC3E}">
        <p14:creationId xmlns:p14="http://schemas.microsoft.com/office/powerpoint/2010/main" val="1332964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08B20-B203-7369-C840-FD5C7CDFD79A}"/>
            </a:ext>
          </a:extLst>
        </p:cNvPr>
        <p:cNvGrpSpPr/>
        <p:nvPr/>
      </p:nvGrpSpPr>
      <p:grpSpPr>
        <a:xfrm>
          <a:off x="0" y="0"/>
          <a:ext cx="0" cy="0"/>
          <a:chOff x="0" y="0"/>
          <a:chExt cx="0" cy="0"/>
        </a:xfrm>
      </p:grpSpPr>
      <p:pic>
        <p:nvPicPr>
          <p:cNvPr id="1026" name="Picture 2" descr="http://wallpaperswide.com/download/aero_brown-wallpaper-1366x768.jpg">
            <a:extLst>
              <a:ext uri="{FF2B5EF4-FFF2-40B4-BE49-F238E27FC236}">
                <a16:creationId xmlns:a16="http://schemas.microsoft.com/office/drawing/2014/main" id="{706E8A71-45FE-BC07-E378-F70489FF42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4008A584-8530-718D-4302-F0327759FA5C}"/>
              </a:ext>
            </a:extLst>
          </p:cNvPr>
          <p:cNvSpPr/>
          <p:nvPr/>
        </p:nvSpPr>
        <p:spPr>
          <a:xfrm>
            <a:off x="2198914" y="1189286"/>
            <a:ext cx="7794171" cy="923330"/>
          </a:xfrm>
          <a:prstGeom prst="rect">
            <a:avLst/>
          </a:prstGeom>
        </p:spPr>
        <p:txBody>
          <a:bodyPr wrap="square">
            <a:spAutoFit/>
          </a:bodyPr>
          <a:lstStyle/>
          <a:p>
            <a:pPr fontAlgn="base"/>
            <a:r>
              <a:rPr lang="en-US" dirty="0">
                <a:solidFill>
                  <a:schemeClr val="bg1"/>
                </a:solidFill>
                <a:latin typeface="Abadi" panose="020B0604020202020204" charset="0"/>
              </a:rPr>
              <a:t>The Word of Wisdom does not promise you perfect health, but it teaches how to keep the body you were born with in the best condition and your mind alert to delicate spiritual promptings. (9)</a:t>
            </a:r>
          </a:p>
        </p:txBody>
      </p:sp>
      <p:sp>
        <p:nvSpPr>
          <p:cNvPr id="3" name="TextBox 2">
            <a:extLst>
              <a:ext uri="{FF2B5EF4-FFF2-40B4-BE49-F238E27FC236}">
                <a16:creationId xmlns:a16="http://schemas.microsoft.com/office/drawing/2014/main" id="{00179873-E3D7-D6AA-2808-FE14A0E3E941}"/>
              </a:ext>
            </a:extLst>
          </p:cNvPr>
          <p:cNvSpPr txBox="1"/>
          <p:nvPr/>
        </p:nvSpPr>
        <p:spPr>
          <a:xfrm>
            <a:off x="104615" y="0"/>
            <a:ext cx="12006404"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No Promises</a:t>
            </a:r>
          </a:p>
        </p:txBody>
      </p:sp>
      <p:pic>
        <p:nvPicPr>
          <p:cNvPr id="6" name="Picture 5">
            <a:extLst>
              <a:ext uri="{FF2B5EF4-FFF2-40B4-BE49-F238E27FC236}">
                <a16:creationId xmlns:a16="http://schemas.microsoft.com/office/drawing/2014/main" id="{D4BD1A74-68C4-B051-DB87-CB753A6081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641" y="206552"/>
            <a:ext cx="1158945" cy="1444399"/>
          </a:xfrm>
          <a:prstGeom prst="rect">
            <a:avLst/>
          </a:prstGeom>
        </p:spPr>
      </p:pic>
      <p:pic>
        <p:nvPicPr>
          <p:cNvPr id="9" name="Picture 8">
            <a:extLst>
              <a:ext uri="{FF2B5EF4-FFF2-40B4-BE49-F238E27FC236}">
                <a16:creationId xmlns:a16="http://schemas.microsoft.com/office/drawing/2014/main" id="{33F05E54-D91D-F557-E260-BD9F600D3653}"/>
              </a:ext>
            </a:extLst>
          </p:cNvPr>
          <p:cNvPicPr>
            <a:picLocks noChangeAspect="1"/>
          </p:cNvPicPr>
          <p:nvPr/>
        </p:nvPicPr>
        <p:blipFill>
          <a:blip r:embed="rId4"/>
          <a:stretch>
            <a:fillRect/>
          </a:stretch>
        </p:blipFill>
        <p:spPr>
          <a:xfrm>
            <a:off x="2703586" y="2269715"/>
            <a:ext cx="2582366" cy="3952142"/>
          </a:xfrm>
          <a:prstGeom prst="rect">
            <a:avLst/>
          </a:prstGeom>
        </p:spPr>
      </p:pic>
      <p:sp>
        <p:nvSpPr>
          <p:cNvPr id="11" name="TextBox 10">
            <a:extLst>
              <a:ext uri="{FF2B5EF4-FFF2-40B4-BE49-F238E27FC236}">
                <a16:creationId xmlns:a16="http://schemas.microsoft.com/office/drawing/2014/main" id="{BEBA8856-2004-C4B9-BBFE-003413483A82}"/>
              </a:ext>
            </a:extLst>
          </p:cNvPr>
          <p:cNvSpPr txBox="1"/>
          <p:nvPr/>
        </p:nvSpPr>
        <p:spPr>
          <a:xfrm>
            <a:off x="5697351" y="2660736"/>
            <a:ext cx="6106884" cy="3170099"/>
          </a:xfrm>
          <a:prstGeom prst="rect">
            <a:avLst/>
          </a:prstGeom>
          <a:noFill/>
        </p:spPr>
        <p:txBody>
          <a:bodyPr wrap="square">
            <a:spAutoFit/>
          </a:bodyPr>
          <a:lstStyle/>
          <a:p>
            <a:pPr algn="l" fontAlgn="base">
              <a:spcAft>
                <a:spcPts val="1200"/>
              </a:spcAft>
            </a:pPr>
            <a:r>
              <a:rPr lang="en-US" sz="4000" b="0" i="0" dirty="0">
                <a:solidFill>
                  <a:srgbClr val="FFFF00"/>
                </a:solidFill>
                <a:effectLst/>
                <a:latin typeface="Abadi" panose="020B0604020202020204" charset="0"/>
              </a:rPr>
              <a:t>What physical or spiritual blessings have you or someone you know received by obeying the Word of Wisdom?</a:t>
            </a:r>
          </a:p>
        </p:txBody>
      </p:sp>
    </p:spTree>
    <p:extLst>
      <p:ext uri="{BB962C8B-B14F-4D97-AF65-F5344CB8AC3E}">
        <p14:creationId xmlns:p14="http://schemas.microsoft.com/office/powerpoint/2010/main" val="749669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52673" y="1108666"/>
            <a:ext cx="3785951" cy="1477328"/>
          </a:xfrm>
          <a:prstGeom prst="rect">
            <a:avLst/>
          </a:prstGeom>
          <a:noFill/>
        </p:spPr>
        <p:txBody>
          <a:bodyPr wrap="square" rtlCol="0">
            <a:spAutoFit/>
          </a:bodyPr>
          <a:lstStyle/>
          <a:p>
            <a:r>
              <a:rPr lang="en-US" dirty="0">
                <a:solidFill>
                  <a:schemeClr val="bg1"/>
                </a:solidFill>
                <a:latin typeface="Abadi" panose="020B0604020202020204" charset="0"/>
              </a:rPr>
              <a:t>Mateo is an active member of The Church of Jesus Christ of Latter-day Saints. He has a reputation for trying new things, so his friends often give him challenges…</a:t>
            </a:r>
            <a:endParaRPr lang="en-US" sz="2000" dirty="0">
              <a:solidFill>
                <a:schemeClr val="bg1"/>
              </a:solidFill>
              <a:latin typeface="Abadi" panose="020B0604020202020204" charset="0"/>
            </a:endParaRPr>
          </a:p>
        </p:txBody>
      </p:sp>
      <p:sp>
        <p:nvSpPr>
          <p:cNvPr id="6" name="TextBox 5"/>
          <p:cNvSpPr txBox="1"/>
          <p:nvPr/>
        </p:nvSpPr>
        <p:spPr>
          <a:xfrm>
            <a:off x="104615" y="0"/>
            <a:ext cx="12006404"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Mateo and the Challenges </a:t>
            </a:r>
          </a:p>
        </p:txBody>
      </p:sp>
      <p:sp>
        <p:nvSpPr>
          <p:cNvPr id="10" name="TextBox 9">
            <a:extLst>
              <a:ext uri="{FF2B5EF4-FFF2-40B4-BE49-F238E27FC236}">
                <a16:creationId xmlns:a16="http://schemas.microsoft.com/office/drawing/2014/main" id="{06D32398-FE13-EC7E-2F6C-DF971853CB88}"/>
              </a:ext>
            </a:extLst>
          </p:cNvPr>
          <p:cNvSpPr txBox="1"/>
          <p:nvPr/>
        </p:nvSpPr>
        <p:spPr>
          <a:xfrm>
            <a:off x="7063215" y="1355868"/>
            <a:ext cx="5119452" cy="646331"/>
          </a:xfrm>
          <a:prstGeom prst="rect">
            <a:avLst/>
          </a:prstGeom>
          <a:noFill/>
        </p:spPr>
        <p:txBody>
          <a:bodyPr wrap="square">
            <a:spAutoFit/>
          </a:bodyPr>
          <a:lstStyle/>
          <a:p>
            <a:pPr algn="l" fontAlgn="base">
              <a:spcAft>
                <a:spcPts val="1200"/>
              </a:spcAft>
            </a:pPr>
            <a:r>
              <a:rPr lang="en-US" b="0" i="0" dirty="0">
                <a:solidFill>
                  <a:schemeClr val="bg1"/>
                </a:solidFill>
                <a:effectLst/>
                <a:latin typeface="Abadi" panose="020B0604020202020204" charset="0"/>
              </a:rPr>
              <a:t>Once a friend challenged him to run a marathon. Mateo took the challenge.</a:t>
            </a:r>
          </a:p>
        </p:txBody>
      </p:sp>
      <p:sp>
        <p:nvSpPr>
          <p:cNvPr id="12" name="TextBox 11">
            <a:extLst>
              <a:ext uri="{FF2B5EF4-FFF2-40B4-BE49-F238E27FC236}">
                <a16:creationId xmlns:a16="http://schemas.microsoft.com/office/drawing/2014/main" id="{612D5F2E-5EF4-2412-4B79-AE21B79F31FB}"/>
              </a:ext>
            </a:extLst>
          </p:cNvPr>
          <p:cNvSpPr txBox="1"/>
          <p:nvPr/>
        </p:nvSpPr>
        <p:spPr>
          <a:xfrm>
            <a:off x="279022" y="5554044"/>
            <a:ext cx="6650007" cy="800219"/>
          </a:xfrm>
          <a:prstGeom prst="rect">
            <a:avLst/>
          </a:prstGeom>
          <a:noFill/>
        </p:spPr>
        <p:txBody>
          <a:bodyPr wrap="square">
            <a:spAutoFit/>
          </a:bodyPr>
          <a:lstStyle/>
          <a:p>
            <a:pPr algn="l" fontAlgn="base">
              <a:spcAft>
                <a:spcPts val="1200"/>
              </a:spcAft>
            </a:pPr>
            <a:r>
              <a:rPr lang="en-US" b="0" i="0" dirty="0">
                <a:solidFill>
                  <a:schemeClr val="bg1"/>
                </a:solidFill>
                <a:effectLst/>
                <a:latin typeface="Abadi" panose="020B0604020202020204" charset="0"/>
              </a:rPr>
              <a:t>One day Mateo’s friends challenge him to drink alcohol at a party.</a:t>
            </a:r>
          </a:p>
          <a:p>
            <a:pPr algn="l" fontAlgn="base">
              <a:spcAft>
                <a:spcPts val="1200"/>
              </a:spcAft>
            </a:pPr>
            <a:r>
              <a:rPr lang="en-US" b="0" i="0" dirty="0">
                <a:solidFill>
                  <a:schemeClr val="bg1"/>
                </a:solidFill>
                <a:effectLst/>
                <a:latin typeface="Abadi" panose="020B0604020202020204" charset="0"/>
              </a:rPr>
              <a:t>How do you think Mateo might respond? Why?</a:t>
            </a:r>
          </a:p>
        </p:txBody>
      </p:sp>
      <p:grpSp>
        <p:nvGrpSpPr>
          <p:cNvPr id="13" name="Group 12">
            <a:extLst>
              <a:ext uri="{FF2B5EF4-FFF2-40B4-BE49-F238E27FC236}">
                <a16:creationId xmlns:a16="http://schemas.microsoft.com/office/drawing/2014/main" id="{77391011-C223-031D-0D25-07B253DBF653}"/>
              </a:ext>
            </a:extLst>
          </p:cNvPr>
          <p:cNvGrpSpPr/>
          <p:nvPr/>
        </p:nvGrpSpPr>
        <p:grpSpPr>
          <a:xfrm>
            <a:off x="4981954" y="1018335"/>
            <a:ext cx="1947075" cy="1427627"/>
            <a:chOff x="6148130" y="1487184"/>
            <a:chExt cx="5149257" cy="3775520"/>
          </a:xfrm>
        </p:grpSpPr>
        <p:sp>
          <p:nvSpPr>
            <p:cNvPr id="14" name="Oval 13">
              <a:extLst>
                <a:ext uri="{FF2B5EF4-FFF2-40B4-BE49-F238E27FC236}">
                  <a16:creationId xmlns:a16="http://schemas.microsoft.com/office/drawing/2014/main" id="{6EF43BB9-0EDD-8B6F-992A-816445156A03}"/>
                </a:ext>
              </a:extLst>
            </p:cNvPr>
            <p:cNvSpPr/>
            <p:nvPr/>
          </p:nvSpPr>
          <p:spPr>
            <a:xfrm>
              <a:off x="10104524" y="1487184"/>
              <a:ext cx="1027416" cy="102741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21" name="Rectangle 20">
              <a:extLst>
                <a:ext uri="{FF2B5EF4-FFF2-40B4-BE49-F238E27FC236}">
                  <a16:creationId xmlns:a16="http://schemas.microsoft.com/office/drawing/2014/main" id="{445CFB6F-DA3D-BC92-80CA-CEDE44E6E880}"/>
                </a:ext>
              </a:extLst>
            </p:cNvPr>
            <p:cNvSpPr/>
            <p:nvPr/>
          </p:nvSpPr>
          <p:spPr>
            <a:xfrm rot="2427481">
              <a:off x="9053943" y="2493749"/>
              <a:ext cx="2221276" cy="32128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22" name="Rounded Rectangle 26">
              <a:extLst>
                <a:ext uri="{FF2B5EF4-FFF2-40B4-BE49-F238E27FC236}">
                  <a16:creationId xmlns:a16="http://schemas.microsoft.com/office/drawing/2014/main" id="{8E2BCFA4-85BF-F218-9B40-B59993154AC6}"/>
                </a:ext>
              </a:extLst>
            </p:cNvPr>
            <p:cNvSpPr/>
            <p:nvPr/>
          </p:nvSpPr>
          <p:spPr>
            <a:xfrm rot="18990557">
              <a:off x="8705882" y="2096556"/>
              <a:ext cx="980610" cy="338693"/>
            </a:xfrm>
            <a:prstGeom prst="roundRect">
              <a:avLst>
                <a:gd name="adj"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23" name="Rounded Rectangle 27">
              <a:extLst>
                <a:ext uri="{FF2B5EF4-FFF2-40B4-BE49-F238E27FC236}">
                  <a16:creationId xmlns:a16="http://schemas.microsoft.com/office/drawing/2014/main" id="{D120A49A-397F-9BCF-0388-C47220B25283}"/>
                </a:ext>
              </a:extLst>
            </p:cNvPr>
            <p:cNvSpPr/>
            <p:nvPr/>
          </p:nvSpPr>
          <p:spPr>
            <a:xfrm rot="18755186">
              <a:off x="10650178" y="2860862"/>
              <a:ext cx="980610" cy="313809"/>
            </a:xfrm>
            <a:prstGeom prst="roundRect">
              <a:avLst>
                <a:gd name="adj"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24" name="Trapezoid 23">
              <a:extLst>
                <a:ext uri="{FF2B5EF4-FFF2-40B4-BE49-F238E27FC236}">
                  <a16:creationId xmlns:a16="http://schemas.microsoft.com/office/drawing/2014/main" id="{806F6BD5-FD75-DF51-F9EE-013947C4BEC3}"/>
                </a:ext>
              </a:extLst>
            </p:cNvPr>
            <p:cNvSpPr/>
            <p:nvPr/>
          </p:nvSpPr>
          <p:spPr>
            <a:xfrm rot="13331815">
              <a:off x="9236369" y="2494149"/>
              <a:ext cx="991578" cy="1240971"/>
            </a:xfrm>
            <a:prstGeom prst="trapezoid">
              <a:avLst>
                <a:gd name="adj" fmla="val 2069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25" name="Trapezoid 24">
              <a:extLst>
                <a:ext uri="{FF2B5EF4-FFF2-40B4-BE49-F238E27FC236}">
                  <a16:creationId xmlns:a16="http://schemas.microsoft.com/office/drawing/2014/main" id="{4DB4796F-6D86-9F2B-15AB-C41C06CF808E}"/>
                </a:ext>
              </a:extLst>
            </p:cNvPr>
            <p:cNvSpPr/>
            <p:nvPr/>
          </p:nvSpPr>
          <p:spPr>
            <a:xfrm rot="13203122">
              <a:off x="8790295" y="3344302"/>
              <a:ext cx="467271" cy="980696"/>
            </a:xfrm>
            <a:prstGeom prst="trapezoid">
              <a:avLst>
                <a:gd name="adj" fmla="val 2069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26" name="Rounded Rectangle 30">
              <a:extLst>
                <a:ext uri="{FF2B5EF4-FFF2-40B4-BE49-F238E27FC236}">
                  <a16:creationId xmlns:a16="http://schemas.microsoft.com/office/drawing/2014/main" id="{A3C12AFA-8DFA-00CE-DE1F-09D44C301C3D}"/>
                </a:ext>
              </a:extLst>
            </p:cNvPr>
            <p:cNvSpPr/>
            <p:nvPr/>
          </p:nvSpPr>
          <p:spPr>
            <a:xfrm rot="12145031">
              <a:off x="7756795" y="3712285"/>
              <a:ext cx="1174145" cy="307062"/>
            </a:xfrm>
            <a:prstGeom prst="roundRect">
              <a:avLst>
                <a:gd name="adj"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27" name="Rounded Rectangle 31">
              <a:extLst>
                <a:ext uri="{FF2B5EF4-FFF2-40B4-BE49-F238E27FC236}">
                  <a16:creationId xmlns:a16="http://schemas.microsoft.com/office/drawing/2014/main" id="{8FF8A15D-B430-40BA-6631-732B9A10606C}"/>
                </a:ext>
              </a:extLst>
            </p:cNvPr>
            <p:cNvSpPr/>
            <p:nvPr/>
          </p:nvSpPr>
          <p:spPr>
            <a:xfrm rot="14935518">
              <a:off x="8753868" y="4212221"/>
              <a:ext cx="1760498" cy="340467"/>
            </a:xfrm>
            <a:prstGeom prst="roundRect">
              <a:avLst>
                <a:gd name="adj"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28" name="Rounded Rectangle 32">
              <a:extLst>
                <a:ext uri="{FF2B5EF4-FFF2-40B4-BE49-F238E27FC236}">
                  <a16:creationId xmlns:a16="http://schemas.microsoft.com/office/drawing/2014/main" id="{4D52F8AD-DFA4-7580-5346-0763960F03B8}"/>
                </a:ext>
              </a:extLst>
            </p:cNvPr>
            <p:cNvSpPr/>
            <p:nvPr/>
          </p:nvSpPr>
          <p:spPr>
            <a:xfrm rot="10800000" flipV="1">
              <a:off x="6677468" y="4388461"/>
              <a:ext cx="1489152" cy="45719"/>
            </a:xfrm>
            <a:prstGeom prst="roundRect">
              <a:avLst>
                <a:gd name="adj"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29" name="Rounded Rectangle 33">
              <a:extLst>
                <a:ext uri="{FF2B5EF4-FFF2-40B4-BE49-F238E27FC236}">
                  <a16:creationId xmlns:a16="http://schemas.microsoft.com/office/drawing/2014/main" id="{7846F5EB-B600-18D9-61D7-CD356D303A41}"/>
                </a:ext>
              </a:extLst>
            </p:cNvPr>
            <p:cNvSpPr/>
            <p:nvPr/>
          </p:nvSpPr>
          <p:spPr>
            <a:xfrm rot="10800000" flipV="1">
              <a:off x="6148130" y="3811790"/>
              <a:ext cx="1489152" cy="45719"/>
            </a:xfrm>
            <a:prstGeom prst="roundRect">
              <a:avLst>
                <a:gd name="adj"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30" name="Rounded Rectangle 34">
              <a:extLst>
                <a:ext uri="{FF2B5EF4-FFF2-40B4-BE49-F238E27FC236}">
                  <a16:creationId xmlns:a16="http://schemas.microsoft.com/office/drawing/2014/main" id="{DFB736FE-F083-30A6-1A0A-D7F2219D5494}"/>
                </a:ext>
              </a:extLst>
            </p:cNvPr>
            <p:cNvSpPr/>
            <p:nvPr/>
          </p:nvSpPr>
          <p:spPr>
            <a:xfrm rot="10800000" flipV="1">
              <a:off x="6896244" y="3007363"/>
              <a:ext cx="1489152" cy="45719"/>
            </a:xfrm>
            <a:prstGeom prst="roundRect">
              <a:avLst>
                <a:gd name="adj"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31" name="Rounded Rectangle 35">
              <a:extLst>
                <a:ext uri="{FF2B5EF4-FFF2-40B4-BE49-F238E27FC236}">
                  <a16:creationId xmlns:a16="http://schemas.microsoft.com/office/drawing/2014/main" id="{CE455D84-E463-3F16-35E7-9979A6D692DF}"/>
                </a:ext>
              </a:extLst>
            </p:cNvPr>
            <p:cNvSpPr/>
            <p:nvPr/>
          </p:nvSpPr>
          <p:spPr>
            <a:xfrm rot="10800000" flipV="1">
              <a:off x="6376572" y="2435248"/>
              <a:ext cx="1489152" cy="45719"/>
            </a:xfrm>
            <a:prstGeom prst="roundRect">
              <a:avLst>
                <a:gd name="adj"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32" name="Rounded Rectangle 36">
              <a:extLst>
                <a:ext uri="{FF2B5EF4-FFF2-40B4-BE49-F238E27FC236}">
                  <a16:creationId xmlns:a16="http://schemas.microsoft.com/office/drawing/2014/main" id="{8B907530-777E-FD2E-90C3-97BEF31BF766}"/>
                </a:ext>
              </a:extLst>
            </p:cNvPr>
            <p:cNvSpPr/>
            <p:nvPr/>
          </p:nvSpPr>
          <p:spPr>
            <a:xfrm rot="10800000" flipV="1">
              <a:off x="7265170" y="1873157"/>
              <a:ext cx="1489152" cy="45719"/>
            </a:xfrm>
            <a:prstGeom prst="roundRect">
              <a:avLst>
                <a:gd name="adj"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grpSp>
      <p:grpSp>
        <p:nvGrpSpPr>
          <p:cNvPr id="11286" name="Group 11285">
            <a:extLst>
              <a:ext uri="{FF2B5EF4-FFF2-40B4-BE49-F238E27FC236}">
                <a16:creationId xmlns:a16="http://schemas.microsoft.com/office/drawing/2014/main" id="{FCCA9B96-B4EC-6D6B-3986-41D3285A1D68}"/>
              </a:ext>
            </a:extLst>
          </p:cNvPr>
          <p:cNvGrpSpPr/>
          <p:nvPr/>
        </p:nvGrpSpPr>
        <p:grpSpPr>
          <a:xfrm>
            <a:off x="5887811" y="2901960"/>
            <a:ext cx="1800138" cy="1560957"/>
            <a:chOff x="8101374" y="3746231"/>
            <a:chExt cx="3127406" cy="2711872"/>
          </a:xfrm>
        </p:grpSpPr>
        <p:grpSp>
          <p:nvGrpSpPr>
            <p:cNvPr id="53" name="Group 52">
              <a:extLst>
                <a:ext uri="{FF2B5EF4-FFF2-40B4-BE49-F238E27FC236}">
                  <a16:creationId xmlns:a16="http://schemas.microsoft.com/office/drawing/2014/main" id="{F91E69A4-61CD-E693-A10E-524844D88188}"/>
                </a:ext>
              </a:extLst>
            </p:cNvPr>
            <p:cNvGrpSpPr/>
            <p:nvPr/>
          </p:nvGrpSpPr>
          <p:grpSpPr>
            <a:xfrm>
              <a:off x="8101374" y="3920022"/>
              <a:ext cx="1406036" cy="2471888"/>
              <a:chOff x="5925217" y="2124603"/>
              <a:chExt cx="2423850" cy="4261260"/>
            </a:xfrm>
          </p:grpSpPr>
          <p:sp>
            <p:nvSpPr>
              <p:cNvPr id="54" name="Oval 53">
                <a:extLst>
                  <a:ext uri="{FF2B5EF4-FFF2-40B4-BE49-F238E27FC236}">
                    <a16:creationId xmlns:a16="http://schemas.microsoft.com/office/drawing/2014/main" id="{1DBEC6CE-89D2-53FF-CFAC-11013953543E}"/>
                  </a:ext>
                </a:extLst>
              </p:cNvPr>
              <p:cNvSpPr/>
              <p:nvPr/>
            </p:nvSpPr>
            <p:spPr>
              <a:xfrm>
                <a:off x="6777318" y="2124603"/>
                <a:ext cx="806823" cy="91676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5" name="Rectangle: Rounded Corners 54">
                <a:extLst>
                  <a:ext uri="{FF2B5EF4-FFF2-40B4-BE49-F238E27FC236}">
                    <a16:creationId xmlns:a16="http://schemas.microsoft.com/office/drawing/2014/main" id="{2E2D9887-FF69-D5EB-8207-C6969AF79143}"/>
                  </a:ext>
                </a:extLst>
              </p:cNvPr>
              <p:cNvSpPr/>
              <p:nvPr/>
            </p:nvSpPr>
            <p:spPr>
              <a:xfrm rot="460198">
                <a:off x="6738014" y="3121033"/>
                <a:ext cx="615368" cy="1813581"/>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6" name="Rectangle: Rounded Corners 55">
                <a:extLst>
                  <a:ext uri="{FF2B5EF4-FFF2-40B4-BE49-F238E27FC236}">
                    <a16:creationId xmlns:a16="http://schemas.microsoft.com/office/drawing/2014/main" id="{67AD6F16-8ED6-2CD3-2AF7-EAB8287571C6}"/>
                  </a:ext>
                </a:extLst>
              </p:cNvPr>
              <p:cNvSpPr/>
              <p:nvPr/>
            </p:nvSpPr>
            <p:spPr>
              <a:xfrm rot="3330722">
                <a:off x="7538998" y="2748570"/>
                <a:ext cx="263499" cy="112539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7" name="Rectangle: Rounded Corners 56">
                <a:extLst>
                  <a:ext uri="{FF2B5EF4-FFF2-40B4-BE49-F238E27FC236}">
                    <a16:creationId xmlns:a16="http://schemas.microsoft.com/office/drawing/2014/main" id="{C8EAD3F4-91BA-379A-9D97-264D35F08A76}"/>
                  </a:ext>
                </a:extLst>
              </p:cNvPr>
              <p:cNvSpPr/>
              <p:nvPr/>
            </p:nvSpPr>
            <p:spPr>
              <a:xfrm rot="7881304">
                <a:off x="7654619" y="2187534"/>
                <a:ext cx="263499" cy="112539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8" name="Rectangle: Rounded Corners 57">
                <a:extLst>
                  <a:ext uri="{FF2B5EF4-FFF2-40B4-BE49-F238E27FC236}">
                    <a16:creationId xmlns:a16="http://schemas.microsoft.com/office/drawing/2014/main" id="{13EDAE1A-AEAE-C729-7B53-FAA2D796CDE6}"/>
                  </a:ext>
                </a:extLst>
              </p:cNvPr>
              <p:cNvSpPr/>
              <p:nvPr/>
            </p:nvSpPr>
            <p:spPr>
              <a:xfrm rot="3330722">
                <a:off x="6367072" y="3036284"/>
                <a:ext cx="263499" cy="112539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9" name="Rectangle: Rounded Corners 58">
                <a:extLst>
                  <a:ext uri="{FF2B5EF4-FFF2-40B4-BE49-F238E27FC236}">
                    <a16:creationId xmlns:a16="http://schemas.microsoft.com/office/drawing/2014/main" id="{A9C83C98-B978-3753-5CED-FA24DF4A8EBA}"/>
                  </a:ext>
                </a:extLst>
              </p:cNvPr>
              <p:cNvSpPr/>
              <p:nvPr/>
            </p:nvSpPr>
            <p:spPr>
              <a:xfrm rot="7874587">
                <a:off x="6356165" y="3567874"/>
                <a:ext cx="263499" cy="112539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0" name="Rectangle: Rounded Corners 59">
                <a:extLst>
                  <a:ext uri="{FF2B5EF4-FFF2-40B4-BE49-F238E27FC236}">
                    <a16:creationId xmlns:a16="http://schemas.microsoft.com/office/drawing/2014/main" id="{8535AA5F-2011-2A05-CA0F-C9B6F01654BB}"/>
                  </a:ext>
                </a:extLst>
              </p:cNvPr>
              <p:cNvSpPr/>
              <p:nvPr/>
            </p:nvSpPr>
            <p:spPr>
              <a:xfrm rot="167472">
                <a:off x="6633973" y="4644690"/>
                <a:ext cx="270362" cy="1741173"/>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61" name="Group 60">
                <a:extLst>
                  <a:ext uri="{FF2B5EF4-FFF2-40B4-BE49-F238E27FC236}">
                    <a16:creationId xmlns:a16="http://schemas.microsoft.com/office/drawing/2014/main" id="{2DD73F58-F366-C11E-6A97-7CBD0BCF0042}"/>
                  </a:ext>
                </a:extLst>
              </p:cNvPr>
              <p:cNvGrpSpPr/>
              <p:nvPr/>
            </p:nvGrpSpPr>
            <p:grpSpPr>
              <a:xfrm rot="21318737" flipH="1">
                <a:off x="7208666" y="4542527"/>
                <a:ext cx="339206" cy="1838099"/>
                <a:chOff x="6596189" y="4470333"/>
                <a:chExt cx="339206" cy="1838099"/>
              </a:xfrm>
            </p:grpSpPr>
            <p:sp>
              <p:nvSpPr>
                <p:cNvPr id="62" name="Rectangle: Rounded Corners 61">
                  <a:extLst>
                    <a:ext uri="{FF2B5EF4-FFF2-40B4-BE49-F238E27FC236}">
                      <a16:creationId xmlns:a16="http://schemas.microsoft.com/office/drawing/2014/main" id="{830A1382-FD1D-7B08-F902-4A50E3DA248A}"/>
                    </a:ext>
                  </a:extLst>
                </p:cNvPr>
                <p:cNvSpPr/>
                <p:nvPr/>
              </p:nvSpPr>
              <p:spPr>
                <a:xfrm rot="1251045">
                  <a:off x="6596189" y="4470333"/>
                  <a:ext cx="339206" cy="112539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3" name="Rectangle: Rounded Corners 62">
                  <a:extLst>
                    <a:ext uri="{FF2B5EF4-FFF2-40B4-BE49-F238E27FC236}">
                      <a16:creationId xmlns:a16="http://schemas.microsoft.com/office/drawing/2014/main" id="{04170D2C-DCC6-D974-C25D-5E9BB129B8C2}"/>
                    </a:ext>
                  </a:extLst>
                </p:cNvPr>
                <p:cNvSpPr/>
                <p:nvPr/>
              </p:nvSpPr>
              <p:spPr>
                <a:xfrm rot="8987413">
                  <a:off x="6672611" y="5183036"/>
                  <a:ext cx="258187" cy="112539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grpSp>
          <p:nvGrpSpPr>
            <p:cNvPr id="11264" name="Group 11263">
              <a:extLst>
                <a:ext uri="{FF2B5EF4-FFF2-40B4-BE49-F238E27FC236}">
                  <a16:creationId xmlns:a16="http://schemas.microsoft.com/office/drawing/2014/main" id="{2BB70163-6026-9E3F-1465-DFFC6EB101A6}"/>
                </a:ext>
              </a:extLst>
            </p:cNvPr>
            <p:cNvGrpSpPr/>
            <p:nvPr/>
          </p:nvGrpSpPr>
          <p:grpSpPr>
            <a:xfrm>
              <a:off x="10459050" y="3998201"/>
              <a:ext cx="769730" cy="2459902"/>
              <a:chOff x="7205858" y="1350098"/>
              <a:chExt cx="1204256" cy="3848561"/>
            </a:xfrm>
          </p:grpSpPr>
          <p:grpSp>
            <p:nvGrpSpPr>
              <p:cNvPr id="11265" name="Group 11264">
                <a:extLst>
                  <a:ext uri="{FF2B5EF4-FFF2-40B4-BE49-F238E27FC236}">
                    <a16:creationId xmlns:a16="http://schemas.microsoft.com/office/drawing/2014/main" id="{7E8EB4A5-AC08-E86B-BA38-18F743BE2633}"/>
                  </a:ext>
                </a:extLst>
              </p:cNvPr>
              <p:cNvGrpSpPr/>
              <p:nvPr/>
            </p:nvGrpSpPr>
            <p:grpSpPr>
              <a:xfrm>
                <a:off x="7322943" y="1350098"/>
                <a:ext cx="1003199" cy="3848561"/>
                <a:chOff x="3729193" y="976912"/>
                <a:chExt cx="1003199" cy="3848561"/>
              </a:xfrm>
            </p:grpSpPr>
            <p:sp>
              <p:nvSpPr>
                <p:cNvPr id="11269" name="Rounded Rectangle 54">
                  <a:extLst>
                    <a:ext uri="{FF2B5EF4-FFF2-40B4-BE49-F238E27FC236}">
                      <a16:creationId xmlns:a16="http://schemas.microsoft.com/office/drawing/2014/main" id="{3413F9C6-AA74-EC6F-7451-A8E5DF59C036}"/>
                    </a:ext>
                  </a:extLst>
                </p:cNvPr>
                <p:cNvSpPr/>
                <p:nvPr/>
              </p:nvSpPr>
              <p:spPr>
                <a:xfrm>
                  <a:off x="3969136" y="1851513"/>
                  <a:ext cx="473009" cy="180480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270" name="Rounded Rectangle 55">
                  <a:extLst>
                    <a:ext uri="{FF2B5EF4-FFF2-40B4-BE49-F238E27FC236}">
                      <a16:creationId xmlns:a16="http://schemas.microsoft.com/office/drawing/2014/main" id="{D7C87410-09F7-7CDB-D590-92E0F64DED66}"/>
                    </a:ext>
                  </a:extLst>
                </p:cNvPr>
                <p:cNvSpPr/>
                <p:nvPr/>
              </p:nvSpPr>
              <p:spPr>
                <a:xfrm rot="19769779">
                  <a:off x="4468757" y="1811105"/>
                  <a:ext cx="263635" cy="1488011"/>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271" name="Rounded Rectangle 56">
                  <a:extLst>
                    <a:ext uri="{FF2B5EF4-FFF2-40B4-BE49-F238E27FC236}">
                      <a16:creationId xmlns:a16="http://schemas.microsoft.com/office/drawing/2014/main" id="{438D2D4E-C051-42B1-22A5-41706F7A4100}"/>
                    </a:ext>
                  </a:extLst>
                </p:cNvPr>
                <p:cNvSpPr/>
                <p:nvPr/>
              </p:nvSpPr>
              <p:spPr>
                <a:xfrm rot="1069183">
                  <a:off x="3771165" y="3357495"/>
                  <a:ext cx="310163" cy="146797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272" name="Rounded Rectangle 57">
                  <a:extLst>
                    <a:ext uri="{FF2B5EF4-FFF2-40B4-BE49-F238E27FC236}">
                      <a16:creationId xmlns:a16="http://schemas.microsoft.com/office/drawing/2014/main" id="{81863650-B92F-73F5-4B1F-2C17542BD5A2}"/>
                    </a:ext>
                  </a:extLst>
                </p:cNvPr>
                <p:cNvSpPr/>
                <p:nvPr/>
              </p:nvSpPr>
              <p:spPr>
                <a:xfrm rot="9815699">
                  <a:off x="4320769" y="3360887"/>
                  <a:ext cx="308310" cy="137069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273" name="Oval 11272">
                  <a:extLst>
                    <a:ext uri="{FF2B5EF4-FFF2-40B4-BE49-F238E27FC236}">
                      <a16:creationId xmlns:a16="http://schemas.microsoft.com/office/drawing/2014/main" id="{B72280A7-FD66-F50C-4F2D-3494868E1051}"/>
                    </a:ext>
                  </a:extLst>
                </p:cNvPr>
                <p:cNvSpPr/>
                <p:nvPr/>
              </p:nvSpPr>
              <p:spPr>
                <a:xfrm>
                  <a:off x="3774774" y="976912"/>
                  <a:ext cx="808212" cy="80828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274" name="Rounded Rectangle 59">
                  <a:extLst>
                    <a:ext uri="{FF2B5EF4-FFF2-40B4-BE49-F238E27FC236}">
                      <a16:creationId xmlns:a16="http://schemas.microsoft.com/office/drawing/2014/main" id="{5AB66F4E-D4CC-FA83-B47C-B414F9557649}"/>
                    </a:ext>
                  </a:extLst>
                </p:cNvPr>
                <p:cNvSpPr/>
                <p:nvPr/>
              </p:nvSpPr>
              <p:spPr>
                <a:xfrm rot="7027031">
                  <a:off x="3113315" y="2417911"/>
                  <a:ext cx="1490836" cy="259079"/>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1267" name="Isosceles Triangle 11266">
                <a:extLst>
                  <a:ext uri="{FF2B5EF4-FFF2-40B4-BE49-F238E27FC236}">
                    <a16:creationId xmlns:a16="http://schemas.microsoft.com/office/drawing/2014/main" id="{BF93A1D2-BA54-12F2-6E6E-17D9EFB0FE7F}"/>
                  </a:ext>
                </a:extLst>
              </p:cNvPr>
              <p:cNvSpPr/>
              <p:nvPr/>
            </p:nvSpPr>
            <p:spPr>
              <a:xfrm>
                <a:off x="7205858" y="2529430"/>
                <a:ext cx="1204256" cy="1827809"/>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1285" name="Group 11284">
              <a:extLst>
                <a:ext uri="{FF2B5EF4-FFF2-40B4-BE49-F238E27FC236}">
                  <a16:creationId xmlns:a16="http://schemas.microsoft.com/office/drawing/2014/main" id="{96230653-9861-EA8D-D103-6DE2FE318D79}"/>
                </a:ext>
              </a:extLst>
            </p:cNvPr>
            <p:cNvGrpSpPr/>
            <p:nvPr/>
          </p:nvGrpSpPr>
          <p:grpSpPr>
            <a:xfrm>
              <a:off x="9200538" y="3746231"/>
              <a:ext cx="598529" cy="2674842"/>
              <a:chOff x="323188" y="3878358"/>
              <a:chExt cx="598529" cy="2674842"/>
            </a:xfrm>
          </p:grpSpPr>
          <p:sp>
            <p:nvSpPr>
              <p:cNvPr id="11275" name="Rectangle: Rounded Corners 11274">
                <a:extLst>
                  <a:ext uri="{FF2B5EF4-FFF2-40B4-BE49-F238E27FC236}">
                    <a16:creationId xmlns:a16="http://schemas.microsoft.com/office/drawing/2014/main" id="{DB39CE03-2900-AFBA-5686-2C02740F0E59}"/>
                  </a:ext>
                </a:extLst>
              </p:cNvPr>
              <p:cNvSpPr/>
              <p:nvPr/>
            </p:nvSpPr>
            <p:spPr>
              <a:xfrm>
                <a:off x="323188" y="3878358"/>
                <a:ext cx="598529" cy="267484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1281" name="Group 11280">
                <a:extLst>
                  <a:ext uri="{FF2B5EF4-FFF2-40B4-BE49-F238E27FC236}">
                    <a16:creationId xmlns:a16="http://schemas.microsoft.com/office/drawing/2014/main" id="{4FA6FC18-9F5D-CCDB-6286-1992BFF9E7EA}"/>
                  </a:ext>
                </a:extLst>
              </p:cNvPr>
              <p:cNvGrpSpPr/>
              <p:nvPr/>
            </p:nvGrpSpPr>
            <p:grpSpPr>
              <a:xfrm rot="16200000">
                <a:off x="510006" y="4051268"/>
                <a:ext cx="224892" cy="269305"/>
                <a:chOff x="1171575" y="3920022"/>
                <a:chExt cx="466725" cy="558897"/>
              </a:xfrm>
            </p:grpSpPr>
            <p:cxnSp>
              <p:nvCxnSpPr>
                <p:cNvPr id="11277" name="Straight Connector 11276">
                  <a:extLst>
                    <a:ext uri="{FF2B5EF4-FFF2-40B4-BE49-F238E27FC236}">
                      <a16:creationId xmlns:a16="http://schemas.microsoft.com/office/drawing/2014/main" id="{E6650701-0282-F750-37B4-CF0F36549796}"/>
                    </a:ext>
                  </a:extLst>
                </p:cNvPr>
                <p:cNvCxnSpPr/>
                <p:nvPr/>
              </p:nvCxnSpPr>
              <p:spPr>
                <a:xfrm>
                  <a:off x="1171575" y="3920022"/>
                  <a:ext cx="0" cy="55889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278" name="Straight Connector 11277">
                  <a:extLst>
                    <a:ext uri="{FF2B5EF4-FFF2-40B4-BE49-F238E27FC236}">
                      <a16:creationId xmlns:a16="http://schemas.microsoft.com/office/drawing/2014/main" id="{4B88ABAA-87D9-1A55-9A8E-54FBB41ED94A}"/>
                    </a:ext>
                  </a:extLst>
                </p:cNvPr>
                <p:cNvCxnSpPr/>
                <p:nvPr/>
              </p:nvCxnSpPr>
              <p:spPr>
                <a:xfrm>
                  <a:off x="1323975" y="3920022"/>
                  <a:ext cx="0" cy="55889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279" name="Straight Connector 11278">
                  <a:extLst>
                    <a:ext uri="{FF2B5EF4-FFF2-40B4-BE49-F238E27FC236}">
                      <a16:creationId xmlns:a16="http://schemas.microsoft.com/office/drawing/2014/main" id="{2AE479C6-D62A-CCCB-580B-B0EE222D8CED}"/>
                    </a:ext>
                  </a:extLst>
                </p:cNvPr>
                <p:cNvCxnSpPr/>
                <p:nvPr/>
              </p:nvCxnSpPr>
              <p:spPr>
                <a:xfrm>
                  <a:off x="1476375" y="3920022"/>
                  <a:ext cx="0" cy="55889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280" name="Straight Connector 11279">
                  <a:extLst>
                    <a:ext uri="{FF2B5EF4-FFF2-40B4-BE49-F238E27FC236}">
                      <a16:creationId xmlns:a16="http://schemas.microsoft.com/office/drawing/2014/main" id="{A764F4C4-DE06-A034-F020-83F03E89504F}"/>
                    </a:ext>
                  </a:extLst>
                </p:cNvPr>
                <p:cNvCxnSpPr/>
                <p:nvPr/>
              </p:nvCxnSpPr>
              <p:spPr>
                <a:xfrm>
                  <a:off x="1638300" y="3920022"/>
                  <a:ext cx="0" cy="55889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284" name="Group 11283">
                <a:extLst>
                  <a:ext uri="{FF2B5EF4-FFF2-40B4-BE49-F238E27FC236}">
                    <a16:creationId xmlns:a16="http://schemas.microsoft.com/office/drawing/2014/main" id="{A9D97D31-5505-CA10-6CD7-104D0D0F32A9}"/>
                  </a:ext>
                </a:extLst>
              </p:cNvPr>
              <p:cNvGrpSpPr/>
              <p:nvPr/>
            </p:nvGrpSpPr>
            <p:grpSpPr>
              <a:xfrm>
                <a:off x="670634" y="5023105"/>
                <a:ext cx="196745" cy="182280"/>
                <a:chOff x="1185886" y="4328461"/>
                <a:chExt cx="388885" cy="360294"/>
              </a:xfrm>
            </p:grpSpPr>
            <p:sp>
              <p:nvSpPr>
                <p:cNvPr id="11282" name="Oval 11281">
                  <a:extLst>
                    <a:ext uri="{FF2B5EF4-FFF2-40B4-BE49-F238E27FC236}">
                      <a16:creationId xmlns:a16="http://schemas.microsoft.com/office/drawing/2014/main" id="{ED331057-D0FB-74A0-69B4-1EE036842238}"/>
                    </a:ext>
                  </a:extLst>
                </p:cNvPr>
                <p:cNvSpPr/>
                <p:nvPr/>
              </p:nvSpPr>
              <p:spPr>
                <a:xfrm>
                  <a:off x="1185886" y="4328461"/>
                  <a:ext cx="388885" cy="360294"/>
                </a:xfrm>
                <a:prstGeom prst="ellipse">
                  <a:avLst/>
                </a:prstGeom>
                <a:solidFill>
                  <a:schemeClr val="bg1"/>
                </a:solidFill>
                <a:scene3d>
                  <a:camera prst="orthographicFront"/>
                  <a:lightRig rig="threePt" dir="t"/>
                </a:scene3d>
                <a:sp3d>
                  <a:bevelT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283" name="Oval 11282">
                  <a:extLst>
                    <a:ext uri="{FF2B5EF4-FFF2-40B4-BE49-F238E27FC236}">
                      <a16:creationId xmlns:a16="http://schemas.microsoft.com/office/drawing/2014/main" id="{C0B206C5-2CE8-2CEB-0596-FCFFDDD4C20D}"/>
                    </a:ext>
                  </a:extLst>
                </p:cNvPr>
                <p:cNvSpPr/>
                <p:nvPr/>
              </p:nvSpPr>
              <p:spPr>
                <a:xfrm>
                  <a:off x="1262085" y="4389142"/>
                  <a:ext cx="236485" cy="237807"/>
                </a:xfrm>
                <a:prstGeom prst="ellipse">
                  <a:avLst/>
                </a:prstGeom>
                <a:solidFill>
                  <a:schemeClr val="bg1">
                    <a:lumMod val="75000"/>
                  </a:schemeClr>
                </a:solidFill>
                <a:scene3d>
                  <a:camera prst="orthographicFront"/>
                  <a:lightRig rig="threePt" dir="t"/>
                </a:scene3d>
                <a:sp3d>
                  <a:bevelT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grpSp>
      <p:grpSp>
        <p:nvGrpSpPr>
          <p:cNvPr id="11313" name="Group 11312">
            <a:extLst>
              <a:ext uri="{FF2B5EF4-FFF2-40B4-BE49-F238E27FC236}">
                <a16:creationId xmlns:a16="http://schemas.microsoft.com/office/drawing/2014/main" id="{8C6F36DC-497B-1FD0-23C7-C34C6ED581B2}"/>
              </a:ext>
            </a:extLst>
          </p:cNvPr>
          <p:cNvGrpSpPr/>
          <p:nvPr/>
        </p:nvGrpSpPr>
        <p:grpSpPr>
          <a:xfrm>
            <a:off x="7454241" y="4743667"/>
            <a:ext cx="1813664" cy="1871381"/>
            <a:chOff x="7832758" y="689234"/>
            <a:chExt cx="2674925" cy="2760050"/>
          </a:xfrm>
          <a:solidFill>
            <a:srgbClr val="FFFF00"/>
          </a:solidFill>
        </p:grpSpPr>
        <p:grpSp>
          <p:nvGrpSpPr>
            <p:cNvPr id="11314" name="Group 11313">
              <a:extLst>
                <a:ext uri="{FF2B5EF4-FFF2-40B4-BE49-F238E27FC236}">
                  <a16:creationId xmlns:a16="http://schemas.microsoft.com/office/drawing/2014/main" id="{52F0E71C-12C6-F9E8-3694-5DE9EFD7D40B}"/>
                </a:ext>
              </a:extLst>
            </p:cNvPr>
            <p:cNvGrpSpPr/>
            <p:nvPr/>
          </p:nvGrpSpPr>
          <p:grpSpPr>
            <a:xfrm>
              <a:off x="9164491" y="1499640"/>
              <a:ext cx="191699" cy="745112"/>
              <a:chOff x="9677400" y="3196006"/>
              <a:chExt cx="428625" cy="1666012"/>
            </a:xfrm>
            <a:grpFill/>
          </p:grpSpPr>
          <p:sp>
            <p:nvSpPr>
              <p:cNvPr id="1038" name="Rectangle: Rounded Corners 1037">
                <a:extLst>
                  <a:ext uri="{FF2B5EF4-FFF2-40B4-BE49-F238E27FC236}">
                    <a16:creationId xmlns:a16="http://schemas.microsoft.com/office/drawing/2014/main" id="{276C9743-2926-7E37-BC03-FBF0EE9B2364}"/>
                  </a:ext>
                </a:extLst>
              </p:cNvPr>
              <p:cNvSpPr/>
              <p:nvPr/>
            </p:nvSpPr>
            <p:spPr>
              <a:xfrm>
                <a:off x="9677400" y="3747037"/>
                <a:ext cx="428625" cy="1114981"/>
              </a:xfrm>
              <a:prstGeom prst="roundRect">
                <a:avLst>
                  <a:gd name="adj" fmla="val 26344"/>
                </a:avLst>
              </a:prstGeom>
              <a:grp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39" name="Rectangle: Rounded Corners 1038">
                <a:extLst>
                  <a:ext uri="{FF2B5EF4-FFF2-40B4-BE49-F238E27FC236}">
                    <a16:creationId xmlns:a16="http://schemas.microsoft.com/office/drawing/2014/main" id="{E46A3B32-770A-F51A-6663-53BCF4FB1B91}"/>
                  </a:ext>
                </a:extLst>
              </p:cNvPr>
              <p:cNvSpPr/>
              <p:nvPr/>
            </p:nvSpPr>
            <p:spPr>
              <a:xfrm>
                <a:off x="9782176" y="3196006"/>
                <a:ext cx="219074" cy="634501"/>
              </a:xfrm>
              <a:prstGeom prst="roundRect">
                <a:avLst>
                  <a:gd name="adj" fmla="val 26344"/>
                </a:avLst>
              </a:prstGeom>
              <a:grp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40" name="Oval 1039">
                <a:extLst>
                  <a:ext uri="{FF2B5EF4-FFF2-40B4-BE49-F238E27FC236}">
                    <a16:creationId xmlns:a16="http://schemas.microsoft.com/office/drawing/2014/main" id="{B234BFE0-E527-145D-0848-2639E25B32B2}"/>
                  </a:ext>
                </a:extLst>
              </p:cNvPr>
              <p:cNvSpPr/>
              <p:nvPr/>
            </p:nvSpPr>
            <p:spPr>
              <a:xfrm>
                <a:off x="9782176" y="3196006"/>
                <a:ext cx="219074" cy="90119"/>
              </a:xfrm>
              <a:prstGeom prst="ellipse">
                <a:avLst/>
              </a:prstGeom>
              <a:grp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1315" name="Group 11314">
              <a:extLst>
                <a:ext uri="{FF2B5EF4-FFF2-40B4-BE49-F238E27FC236}">
                  <a16:creationId xmlns:a16="http://schemas.microsoft.com/office/drawing/2014/main" id="{C46583DF-E157-7C66-8E03-31C701BE61B6}"/>
                </a:ext>
              </a:extLst>
            </p:cNvPr>
            <p:cNvGrpSpPr/>
            <p:nvPr/>
          </p:nvGrpSpPr>
          <p:grpSpPr>
            <a:xfrm>
              <a:off x="7832758" y="689234"/>
              <a:ext cx="2674925" cy="2760050"/>
              <a:chOff x="7832758" y="689234"/>
              <a:chExt cx="2674925" cy="2760050"/>
            </a:xfrm>
            <a:grpFill/>
          </p:grpSpPr>
          <p:grpSp>
            <p:nvGrpSpPr>
              <p:cNvPr id="11316" name="Group 11315">
                <a:extLst>
                  <a:ext uri="{FF2B5EF4-FFF2-40B4-BE49-F238E27FC236}">
                    <a16:creationId xmlns:a16="http://schemas.microsoft.com/office/drawing/2014/main" id="{EC71E1B9-C314-649A-8997-23B337E685BF}"/>
                  </a:ext>
                </a:extLst>
              </p:cNvPr>
              <p:cNvGrpSpPr/>
              <p:nvPr/>
            </p:nvGrpSpPr>
            <p:grpSpPr>
              <a:xfrm>
                <a:off x="8400286" y="932833"/>
                <a:ext cx="928781" cy="2440146"/>
                <a:chOff x="3719927" y="990600"/>
                <a:chExt cx="1438555" cy="3779455"/>
              </a:xfrm>
              <a:grpFill/>
            </p:grpSpPr>
            <p:sp>
              <p:nvSpPr>
                <p:cNvPr id="1031" name="Rounded Rectangle 13">
                  <a:extLst>
                    <a:ext uri="{FF2B5EF4-FFF2-40B4-BE49-F238E27FC236}">
                      <a16:creationId xmlns:a16="http://schemas.microsoft.com/office/drawing/2014/main" id="{E3C3ED2E-BA5B-5C76-70DC-D6B5FE0E5FB5}"/>
                    </a:ext>
                  </a:extLst>
                </p:cNvPr>
                <p:cNvSpPr/>
                <p:nvPr/>
              </p:nvSpPr>
              <p:spPr>
                <a:xfrm>
                  <a:off x="3969136" y="1851513"/>
                  <a:ext cx="473009" cy="1804808"/>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32" name="Rounded Rectangle 14">
                  <a:extLst>
                    <a:ext uri="{FF2B5EF4-FFF2-40B4-BE49-F238E27FC236}">
                      <a16:creationId xmlns:a16="http://schemas.microsoft.com/office/drawing/2014/main" id="{856CFB41-CD5F-69EC-8805-8ECC9C353D35}"/>
                    </a:ext>
                  </a:extLst>
                </p:cNvPr>
                <p:cNvSpPr/>
                <p:nvPr/>
              </p:nvSpPr>
              <p:spPr>
                <a:xfrm rot="469201">
                  <a:off x="4596697" y="2775315"/>
                  <a:ext cx="561785" cy="210028"/>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33" name="Rounded Rectangle 15">
                  <a:extLst>
                    <a:ext uri="{FF2B5EF4-FFF2-40B4-BE49-F238E27FC236}">
                      <a16:creationId xmlns:a16="http://schemas.microsoft.com/office/drawing/2014/main" id="{B99B61F7-94E5-CD94-468B-ED2D78C2D597}"/>
                    </a:ext>
                  </a:extLst>
                </p:cNvPr>
                <p:cNvSpPr/>
                <p:nvPr/>
              </p:nvSpPr>
              <p:spPr>
                <a:xfrm rot="20356230">
                  <a:off x="4337990" y="1882799"/>
                  <a:ext cx="290675" cy="1084061"/>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34" name="Rounded Rectangle 16">
                  <a:extLst>
                    <a:ext uri="{FF2B5EF4-FFF2-40B4-BE49-F238E27FC236}">
                      <a16:creationId xmlns:a16="http://schemas.microsoft.com/office/drawing/2014/main" id="{7E97D64E-4B5F-0E3F-DE53-F8DBC1EB695B}"/>
                    </a:ext>
                  </a:extLst>
                </p:cNvPr>
                <p:cNvSpPr/>
                <p:nvPr/>
              </p:nvSpPr>
              <p:spPr>
                <a:xfrm rot="1069183">
                  <a:off x="3817347" y="3302077"/>
                  <a:ext cx="310163" cy="1467978"/>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35" name="Rounded Rectangle 17">
                  <a:extLst>
                    <a:ext uri="{FF2B5EF4-FFF2-40B4-BE49-F238E27FC236}">
                      <a16:creationId xmlns:a16="http://schemas.microsoft.com/office/drawing/2014/main" id="{38583C7D-1A6E-9372-D516-9A0D1A17DA64}"/>
                    </a:ext>
                  </a:extLst>
                </p:cNvPr>
                <p:cNvSpPr/>
                <p:nvPr/>
              </p:nvSpPr>
              <p:spPr>
                <a:xfrm rot="10017092">
                  <a:off x="4245417" y="3449161"/>
                  <a:ext cx="339233" cy="1284648"/>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36" name="Oval 1035">
                  <a:extLst>
                    <a:ext uri="{FF2B5EF4-FFF2-40B4-BE49-F238E27FC236}">
                      <a16:creationId xmlns:a16="http://schemas.microsoft.com/office/drawing/2014/main" id="{5DFED132-F731-B442-AA01-FB47B6D9C56C}"/>
                    </a:ext>
                  </a:extLst>
                </p:cNvPr>
                <p:cNvSpPr/>
                <p:nvPr/>
              </p:nvSpPr>
              <p:spPr>
                <a:xfrm>
                  <a:off x="3828296" y="990600"/>
                  <a:ext cx="754690" cy="754759"/>
                </a:xfrm>
                <a:prstGeom prst="ellipse">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37" name="Rounded Rectangle 19">
                  <a:extLst>
                    <a:ext uri="{FF2B5EF4-FFF2-40B4-BE49-F238E27FC236}">
                      <a16:creationId xmlns:a16="http://schemas.microsoft.com/office/drawing/2014/main" id="{656ED2B8-142A-E6B6-F067-8116F95BB005}"/>
                    </a:ext>
                  </a:extLst>
                </p:cNvPr>
                <p:cNvSpPr/>
                <p:nvPr/>
              </p:nvSpPr>
              <p:spPr>
                <a:xfrm rot="7107398">
                  <a:off x="3174592" y="2376991"/>
                  <a:ext cx="1349509" cy="258840"/>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1317" name="Group 11316">
                <a:extLst>
                  <a:ext uri="{FF2B5EF4-FFF2-40B4-BE49-F238E27FC236}">
                    <a16:creationId xmlns:a16="http://schemas.microsoft.com/office/drawing/2014/main" id="{79307D6C-E3EB-17B7-2EBD-11357B8DE9C0}"/>
                  </a:ext>
                </a:extLst>
              </p:cNvPr>
              <p:cNvGrpSpPr/>
              <p:nvPr/>
            </p:nvGrpSpPr>
            <p:grpSpPr>
              <a:xfrm>
                <a:off x="9778163" y="989382"/>
                <a:ext cx="729520" cy="2459902"/>
                <a:chOff x="10840270" y="2103016"/>
                <a:chExt cx="729520" cy="2459902"/>
              </a:xfrm>
              <a:grpFill/>
            </p:grpSpPr>
            <p:grpSp>
              <p:nvGrpSpPr>
                <p:cNvPr id="11326" name="Group 11325">
                  <a:extLst>
                    <a:ext uri="{FF2B5EF4-FFF2-40B4-BE49-F238E27FC236}">
                      <a16:creationId xmlns:a16="http://schemas.microsoft.com/office/drawing/2014/main" id="{13FBC319-4017-EF29-8C2A-51DFEB7B7598}"/>
                    </a:ext>
                  </a:extLst>
                </p:cNvPr>
                <p:cNvGrpSpPr/>
                <p:nvPr/>
              </p:nvGrpSpPr>
              <p:grpSpPr>
                <a:xfrm>
                  <a:off x="10840270" y="2103016"/>
                  <a:ext cx="729520" cy="2459902"/>
                  <a:chOff x="3729193" y="976912"/>
                  <a:chExt cx="1141349" cy="3848561"/>
                </a:xfrm>
                <a:grpFill/>
              </p:grpSpPr>
              <p:sp>
                <p:nvSpPr>
                  <p:cNvPr id="1024" name="Rounded Rectangle 54">
                    <a:extLst>
                      <a:ext uri="{FF2B5EF4-FFF2-40B4-BE49-F238E27FC236}">
                        <a16:creationId xmlns:a16="http://schemas.microsoft.com/office/drawing/2014/main" id="{38EF825A-DF55-C3B2-71BD-629E6617DA18}"/>
                      </a:ext>
                    </a:extLst>
                  </p:cNvPr>
                  <p:cNvSpPr/>
                  <p:nvPr/>
                </p:nvSpPr>
                <p:spPr>
                  <a:xfrm>
                    <a:off x="3969136" y="1851513"/>
                    <a:ext cx="473009" cy="1804808"/>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25" name="Rounded Rectangle 55">
                    <a:extLst>
                      <a:ext uri="{FF2B5EF4-FFF2-40B4-BE49-F238E27FC236}">
                        <a16:creationId xmlns:a16="http://schemas.microsoft.com/office/drawing/2014/main" id="{4FAC6C67-D534-BCB3-9F4D-773A869D5446}"/>
                      </a:ext>
                    </a:extLst>
                  </p:cNvPr>
                  <p:cNvSpPr/>
                  <p:nvPr/>
                </p:nvSpPr>
                <p:spPr>
                  <a:xfrm rot="17598643">
                    <a:off x="4317868" y="1854517"/>
                    <a:ext cx="251657" cy="853690"/>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27" name="Rounded Rectangle 56">
                    <a:extLst>
                      <a:ext uri="{FF2B5EF4-FFF2-40B4-BE49-F238E27FC236}">
                        <a16:creationId xmlns:a16="http://schemas.microsoft.com/office/drawing/2014/main" id="{6C91D702-E1FA-7C18-BB32-E7981E86E4E6}"/>
                      </a:ext>
                    </a:extLst>
                  </p:cNvPr>
                  <p:cNvSpPr/>
                  <p:nvPr/>
                </p:nvSpPr>
                <p:spPr>
                  <a:xfrm rot="1069183">
                    <a:off x="3771165" y="3357495"/>
                    <a:ext cx="310163" cy="1467978"/>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28" name="Rounded Rectangle 57">
                    <a:extLst>
                      <a:ext uri="{FF2B5EF4-FFF2-40B4-BE49-F238E27FC236}">
                        <a16:creationId xmlns:a16="http://schemas.microsoft.com/office/drawing/2014/main" id="{3C2EA515-B7E7-796E-0096-6CE61DB53983}"/>
                      </a:ext>
                    </a:extLst>
                  </p:cNvPr>
                  <p:cNvSpPr/>
                  <p:nvPr/>
                </p:nvSpPr>
                <p:spPr>
                  <a:xfrm rot="9815699">
                    <a:off x="4320769" y="3360887"/>
                    <a:ext cx="308310" cy="1370698"/>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29" name="Oval 1028">
                    <a:extLst>
                      <a:ext uri="{FF2B5EF4-FFF2-40B4-BE49-F238E27FC236}">
                        <a16:creationId xmlns:a16="http://schemas.microsoft.com/office/drawing/2014/main" id="{1A0A921F-3439-A7BF-FE03-C2E504906C86}"/>
                      </a:ext>
                    </a:extLst>
                  </p:cNvPr>
                  <p:cNvSpPr/>
                  <p:nvPr/>
                </p:nvSpPr>
                <p:spPr>
                  <a:xfrm>
                    <a:off x="3774774" y="976912"/>
                    <a:ext cx="808212" cy="808286"/>
                  </a:xfrm>
                  <a:prstGeom prst="ellipse">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30" name="Rounded Rectangle 59">
                    <a:extLst>
                      <a:ext uri="{FF2B5EF4-FFF2-40B4-BE49-F238E27FC236}">
                        <a16:creationId xmlns:a16="http://schemas.microsoft.com/office/drawing/2014/main" id="{C124A707-3A3D-B8AB-EF72-FA2EEEFB03D2}"/>
                      </a:ext>
                    </a:extLst>
                  </p:cNvPr>
                  <p:cNvSpPr/>
                  <p:nvPr/>
                </p:nvSpPr>
                <p:spPr>
                  <a:xfrm rot="7027031">
                    <a:off x="3113315" y="2417911"/>
                    <a:ext cx="1490836" cy="259079"/>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1327" name="Rounded Rectangle 55">
                  <a:extLst>
                    <a:ext uri="{FF2B5EF4-FFF2-40B4-BE49-F238E27FC236}">
                      <a16:creationId xmlns:a16="http://schemas.microsoft.com/office/drawing/2014/main" id="{FE62789D-FF6B-BB76-103D-7FEDA9544688}"/>
                    </a:ext>
                  </a:extLst>
                </p:cNvPr>
                <p:cNvSpPr/>
                <p:nvPr/>
              </p:nvSpPr>
              <p:spPr>
                <a:xfrm rot="19769779">
                  <a:off x="11321752" y="2504849"/>
                  <a:ext cx="129283" cy="612298"/>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1318" name="Group 11317">
                <a:extLst>
                  <a:ext uri="{FF2B5EF4-FFF2-40B4-BE49-F238E27FC236}">
                    <a16:creationId xmlns:a16="http://schemas.microsoft.com/office/drawing/2014/main" id="{2F36AA5B-77BE-BC2C-D93F-BBF6DD8A71F2}"/>
                  </a:ext>
                </a:extLst>
              </p:cNvPr>
              <p:cNvGrpSpPr/>
              <p:nvPr/>
            </p:nvGrpSpPr>
            <p:grpSpPr>
              <a:xfrm>
                <a:off x="7832758" y="689234"/>
                <a:ext cx="615006" cy="2357370"/>
                <a:chOff x="3719927" y="990600"/>
                <a:chExt cx="986008" cy="3779455"/>
              </a:xfrm>
              <a:grpFill/>
            </p:grpSpPr>
            <p:sp>
              <p:nvSpPr>
                <p:cNvPr id="11319" name="Rounded Rectangle 13">
                  <a:extLst>
                    <a:ext uri="{FF2B5EF4-FFF2-40B4-BE49-F238E27FC236}">
                      <a16:creationId xmlns:a16="http://schemas.microsoft.com/office/drawing/2014/main" id="{42316FF1-3499-5665-36E4-6BAC5DBA8D7C}"/>
                    </a:ext>
                  </a:extLst>
                </p:cNvPr>
                <p:cNvSpPr/>
                <p:nvPr/>
              </p:nvSpPr>
              <p:spPr>
                <a:xfrm>
                  <a:off x="3969136" y="1851513"/>
                  <a:ext cx="473009" cy="1804808"/>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320" name="Rounded Rectangle 14">
                  <a:extLst>
                    <a:ext uri="{FF2B5EF4-FFF2-40B4-BE49-F238E27FC236}">
                      <a16:creationId xmlns:a16="http://schemas.microsoft.com/office/drawing/2014/main" id="{2FFE61C7-6BA7-3C01-EC48-DF473FEA0B02}"/>
                    </a:ext>
                  </a:extLst>
                </p:cNvPr>
                <p:cNvSpPr/>
                <p:nvPr/>
              </p:nvSpPr>
              <p:spPr>
                <a:xfrm rot="5745961">
                  <a:off x="4320028" y="2856130"/>
                  <a:ext cx="561785" cy="210028"/>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321" name="Rounded Rectangle 15">
                  <a:extLst>
                    <a:ext uri="{FF2B5EF4-FFF2-40B4-BE49-F238E27FC236}">
                      <a16:creationId xmlns:a16="http://schemas.microsoft.com/office/drawing/2014/main" id="{B3064BF2-60D2-4B32-7327-167C5F71F8DA}"/>
                    </a:ext>
                  </a:extLst>
                </p:cNvPr>
                <p:cNvSpPr/>
                <p:nvPr/>
              </p:nvSpPr>
              <p:spPr>
                <a:xfrm rot="20356230">
                  <a:off x="4318730" y="1891268"/>
                  <a:ext cx="263635" cy="970284"/>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322" name="Rounded Rectangle 16">
                  <a:extLst>
                    <a:ext uri="{FF2B5EF4-FFF2-40B4-BE49-F238E27FC236}">
                      <a16:creationId xmlns:a16="http://schemas.microsoft.com/office/drawing/2014/main" id="{CCA3AEA6-BCC4-5A8F-C459-88E4E972A9A2}"/>
                    </a:ext>
                  </a:extLst>
                </p:cNvPr>
                <p:cNvSpPr/>
                <p:nvPr/>
              </p:nvSpPr>
              <p:spPr>
                <a:xfrm rot="1069183">
                  <a:off x="3817347" y="3302077"/>
                  <a:ext cx="310163" cy="1467978"/>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323" name="Rounded Rectangle 17">
                  <a:extLst>
                    <a:ext uri="{FF2B5EF4-FFF2-40B4-BE49-F238E27FC236}">
                      <a16:creationId xmlns:a16="http://schemas.microsoft.com/office/drawing/2014/main" id="{31B559A2-5E92-5CD2-1657-A10B74317CAA}"/>
                    </a:ext>
                  </a:extLst>
                </p:cNvPr>
                <p:cNvSpPr/>
                <p:nvPr/>
              </p:nvSpPr>
              <p:spPr>
                <a:xfrm rot="10017092">
                  <a:off x="4245417" y="3449161"/>
                  <a:ext cx="339233" cy="1284648"/>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324" name="Oval 11323">
                  <a:extLst>
                    <a:ext uri="{FF2B5EF4-FFF2-40B4-BE49-F238E27FC236}">
                      <a16:creationId xmlns:a16="http://schemas.microsoft.com/office/drawing/2014/main" id="{E7AF318B-7390-31E1-9F81-FBE0A4012D18}"/>
                    </a:ext>
                  </a:extLst>
                </p:cNvPr>
                <p:cNvSpPr/>
                <p:nvPr/>
              </p:nvSpPr>
              <p:spPr>
                <a:xfrm>
                  <a:off x="3828296" y="990600"/>
                  <a:ext cx="754690" cy="754759"/>
                </a:xfrm>
                <a:prstGeom prst="ellipse">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325" name="Rounded Rectangle 19">
                  <a:extLst>
                    <a:ext uri="{FF2B5EF4-FFF2-40B4-BE49-F238E27FC236}">
                      <a16:creationId xmlns:a16="http://schemas.microsoft.com/office/drawing/2014/main" id="{E2F6F8EA-D12F-65D0-6BBE-52A7AE4FD8E5}"/>
                    </a:ext>
                  </a:extLst>
                </p:cNvPr>
                <p:cNvSpPr/>
                <p:nvPr/>
              </p:nvSpPr>
              <p:spPr>
                <a:xfrm rot="7107398">
                  <a:off x="3174592" y="2376991"/>
                  <a:ext cx="1349509" cy="258840"/>
                </a:xfrm>
                <a:prstGeom prst="roundRect">
                  <a:avLst>
                    <a:gd name="adj" fmla="val 50000"/>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grpSp>
      <p:sp>
        <p:nvSpPr>
          <p:cNvPr id="1042" name="TextBox 1041">
            <a:extLst>
              <a:ext uri="{FF2B5EF4-FFF2-40B4-BE49-F238E27FC236}">
                <a16:creationId xmlns:a16="http://schemas.microsoft.com/office/drawing/2014/main" id="{F9A55FB7-68F0-46C2-633B-E2255822EBFF}"/>
              </a:ext>
            </a:extLst>
          </p:cNvPr>
          <p:cNvSpPr txBox="1"/>
          <p:nvPr/>
        </p:nvSpPr>
        <p:spPr>
          <a:xfrm>
            <a:off x="417048" y="3332694"/>
            <a:ext cx="3282790" cy="923330"/>
          </a:xfrm>
          <a:prstGeom prst="rect">
            <a:avLst/>
          </a:prstGeom>
          <a:noFill/>
        </p:spPr>
        <p:txBody>
          <a:bodyPr wrap="square">
            <a:spAutoFit/>
          </a:bodyPr>
          <a:lstStyle/>
          <a:p>
            <a:pPr algn="l" fontAlgn="base">
              <a:spcAft>
                <a:spcPts val="1200"/>
              </a:spcAft>
            </a:pPr>
            <a:r>
              <a:rPr lang="en-US" b="0" i="0" dirty="0">
                <a:solidFill>
                  <a:schemeClr val="bg1"/>
                </a:solidFill>
                <a:effectLst/>
                <a:latin typeface="Abadi" panose="020B0604020202020204" charset="0"/>
              </a:rPr>
              <a:t>Once a friend challenged him to dive into an ice-cold lake. Mateo took the challenge.</a:t>
            </a:r>
          </a:p>
        </p:txBody>
      </p:sp>
      <p:sp>
        <p:nvSpPr>
          <p:cNvPr id="1044" name="TextBox 1043">
            <a:extLst>
              <a:ext uri="{FF2B5EF4-FFF2-40B4-BE49-F238E27FC236}">
                <a16:creationId xmlns:a16="http://schemas.microsoft.com/office/drawing/2014/main" id="{5E8FA076-B047-2FFE-10FB-B2B9AD50D708}"/>
              </a:ext>
            </a:extLst>
          </p:cNvPr>
          <p:cNvSpPr txBox="1"/>
          <p:nvPr/>
        </p:nvSpPr>
        <p:spPr>
          <a:xfrm>
            <a:off x="7793907" y="3142390"/>
            <a:ext cx="3730074" cy="923330"/>
          </a:xfrm>
          <a:prstGeom prst="rect">
            <a:avLst/>
          </a:prstGeom>
          <a:noFill/>
        </p:spPr>
        <p:txBody>
          <a:bodyPr wrap="square">
            <a:spAutoFit/>
          </a:bodyPr>
          <a:lstStyle/>
          <a:p>
            <a:pPr algn="l" fontAlgn="base">
              <a:spcAft>
                <a:spcPts val="1200"/>
              </a:spcAft>
            </a:pPr>
            <a:r>
              <a:rPr lang="en-US" b="0" i="0" dirty="0">
                <a:solidFill>
                  <a:schemeClr val="bg1"/>
                </a:solidFill>
                <a:effectLst/>
                <a:latin typeface="Abadi" panose="020B0604020202020204" charset="0"/>
              </a:rPr>
              <a:t>Once a friend challenged him to introduce himself to a new girl at school. Mateo took the challenge.</a:t>
            </a:r>
          </a:p>
        </p:txBody>
      </p:sp>
      <p:grpSp>
        <p:nvGrpSpPr>
          <p:cNvPr id="1046" name="Group 1045">
            <a:extLst>
              <a:ext uri="{FF2B5EF4-FFF2-40B4-BE49-F238E27FC236}">
                <a16:creationId xmlns:a16="http://schemas.microsoft.com/office/drawing/2014/main" id="{61C916A0-AFA5-C51A-E848-474F4053C195}"/>
              </a:ext>
            </a:extLst>
          </p:cNvPr>
          <p:cNvGrpSpPr/>
          <p:nvPr/>
        </p:nvGrpSpPr>
        <p:grpSpPr>
          <a:xfrm>
            <a:off x="3254603" y="2512663"/>
            <a:ext cx="2077679" cy="2632654"/>
            <a:chOff x="3334722" y="2464269"/>
            <a:chExt cx="2077679" cy="2632654"/>
          </a:xfrm>
        </p:grpSpPr>
        <p:grpSp>
          <p:nvGrpSpPr>
            <p:cNvPr id="33" name="Group 32">
              <a:extLst>
                <a:ext uri="{FF2B5EF4-FFF2-40B4-BE49-F238E27FC236}">
                  <a16:creationId xmlns:a16="http://schemas.microsoft.com/office/drawing/2014/main" id="{D38AEB11-F9FD-7E4C-CF5E-672EA3AAF639}"/>
                </a:ext>
              </a:extLst>
            </p:cNvPr>
            <p:cNvGrpSpPr/>
            <p:nvPr/>
          </p:nvGrpSpPr>
          <p:grpSpPr>
            <a:xfrm>
              <a:off x="3504318" y="2464269"/>
              <a:ext cx="1141340" cy="2245746"/>
              <a:chOff x="-152400" y="685800"/>
              <a:chExt cx="3200400" cy="6297234"/>
            </a:xfrm>
            <a:solidFill>
              <a:schemeClr val="accent6">
                <a:lumMod val="50000"/>
              </a:schemeClr>
            </a:solidFill>
          </p:grpSpPr>
          <p:sp>
            <p:nvSpPr>
              <p:cNvPr id="34" name="Freeform 2">
                <a:extLst>
                  <a:ext uri="{FF2B5EF4-FFF2-40B4-BE49-F238E27FC236}">
                    <a16:creationId xmlns:a16="http://schemas.microsoft.com/office/drawing/2014/main" id="{9AE9F72B-3682-5ACA-B83C-641257B6E077}"/>
                  </a:ext>
                </a:extLst>
              </p:cNvPr>
              <p:cNvSpPr/>
              <p:nvPr/>
            </p:nvSpPr>
            <p:spPr>
              <a:xfrm>
                <a:off x="-152400" y="2819400"/>
                <a:ext cx="2993181" cy="4163634"/>
              </a:xfrm>
              <a:custGeom>
                <a:avLst/>
                <a:gdLst>
                  <a:gd name="connsiteX0" fmla="*/ 107092 w 2993181"/>
                  <a:gd name="connsiteY0" fmla="*/ 0 h 4163634"/>
                  <a:gd name="connsiteX1" fmla="*/ 107092 w 2993181"/>
                  <a:gd name="connsiteY1" fmla="*/ 0 h 4163634"/>
                  <a:gd name="connsiteX2" fmla="*/ 172995 w 2993181"/>
                  <a:gd name="connsiteY2" fmla="*/ 24713 h 4163634"/>
                  <a:gd name="connsiteX3" fmla="*/ 296562 w 2993181"/>
                  <a:gd name="connsiteY3" fmla="*/ 32951 h 4163634"/>
                  <a:gd name="connsiteX4" fmla="*/ 436606 w 2993181"/>
                  <a:gd name="connsiteY4" fmla="*/ 49427 h 4163634"/>
                  <a:gd name="connsiteX5" fmla="*/ 617838 w 2993181"/>
                  <a:gd name="connsiteY5" fmla="*/ 65902 h 4163634"/>
                  <a:gd name="connsiteX6" fmla="*/ 675503 w 2993181"/>
                  <a:gd name="connsiteY6" fmla="*/ 82378 h 4163634"/>
                  <a:gd name="connsiteX7" fmla="*/ 766119 w 2993181"/>
                  <a:gd name="connsiteY7" fmla="*/ 90616 h 4163634"/>
                  <a:gd name="connsiteX8" fmla="*/ 881449 w 2993181"/>
                  <a:gd name="connsiteY8" fmla="*/ 107092 h 4163634"/>
                  <a:gd name="connsiteX9" fmla="*/ 922638 w 2993181"/>
                  <a:gd name="connsiteY9" fmla="*/ 115329 h 4163634"/>
                  <a:gd name="connsiteX10" fmla="*/ 1013254 w 2993181"/>
                  <a:gd name="connsiteY10" fmla="*/ 123567 h 4163634"/>
                  <a:gd name="connsiteX11" fmla="*/ 1120346 w 2993181"/>
                  <a:gd name="connsiteY11" fmla="*/ 148281 h 4163634"/>
                  <a:gd name="connsiteX12" fmla="*/ 1416908 w 2993181"/>
                  <a:gd name="connsiteY12" fmla="*/ 164756 h 4163634"/>
                  <a:gd name="connsiteX13" fmla="*/ 1449860 w 2993181"/>
                  <a:gd name="connsiteY13" fmla="*/ 172994 h 4163634"/>
                  <a:gd name="connsiteX14" fmla="*/ 1524000 w 2993181"/>
                  <a:gd name="connsiteY14" fmla="*/ 189470 h 4163634"/>
                  <a:gd name="connsiteX15" fmla="*/ 1548714 w 2993181"/>
                  <a:gd name="connsiteY15" fmla="*/ 197708 h 4163634"/>
                  <a:gd name="connsiteX16" fmla="*/ 1639330 w 2993181"/>
                  <a:gd name="connsiteY16" fmla="*/ 205946 h 4163634"/>
                  <a:gd name="connsiteX17" fmla="*/ 1738184 w 2993181"/>
                  <a:gd name="connsiteY17" fmla="*/ 222421 h 4163634"/>
                  <a:gd name="connsiteX18" fmla="*/ 1762898 w 2993181"/>
                  <a:gd name="connsiteY18" fmla="*/ 230659 h 4163634"/>
                  <a:gd name="connsiteX19" fmla="*/ 1869989 w 2993181"/>
                  <a:gd name="connsiteY19" fmla="*/ 247135 h 4163634"/>
                  <a:gd name="connsiteX20" fmla="*/ 1894703 w 2993181"/>
                  <a:gd name="connsiteY20" fmla="*/ 255373 h 4163634"/>
                  <a:gd name="connsiteX21" fmla="*/ 1960606 w 2993181"/>
                  <a:gd name="connsiteY21" fmla="*/ 271848 h 4163634"/>
                  <a:gd name="connsiteX22" fmla="*/ 2010033 w 2993181"/>
                  <a:gd name="connsiteY22" fmla="*/ 288324 h 4163634"/>
                  <a:gd name="connsiteX23" fmla="*/ 2034746 w 2993181"/>
                  <a:gd name="connsiteY23" fmla="*/ 304800 h 4163634"/>
                  <a:gd name="connsiteX24" fmla="*/ 2100649 w 2993181"/>
                  <a:gd name="connsiteY24" fmla="*/ 321275 h 4163634"/>
                  <a:gd name="connsiteX25" fmla="*/ 2125362 w 2993181"/>
                  <a:gd name="connsiteY25" fmla="*/ 337751 h 4163634"/>
                  <a:gd name="connsiteX26" fmla="*/ 2150076 w 2993181"/>
                  <a:gd name="connsiteY26" fmla="*/ 345989 h 4163634"/>
                  <a:gd name="connsiteX27" fmla="*/ 2356022 w 2993181"/>
                  <a:gd name="connsiteY27" fmla="*/ 354227 h 4163634"/>
                  <a:gd name="connsiteX28" fmla="*/ 2430162 w 2993181"/>
                  <a:gd name="connsiteY28" fmla="*/ 370702 h 4163634"/>
                  <a:gd name="connsiteX29" fmla="*/ 2496065 w 2993181"/>
                  <a:gd name="connsiteY29" fmla="*/ 387178 h 4163634"/>
                  <a:gd name="connsiteX30" fmla="*/ 2520779 w 2993181"/>
                  <a:gd name="connsiteY30" fmla="*/ 395416 h 4163634"/>
                  <a:gd name="connsiteX31" fmla="*/ 2603157 w 2993181"/>
                  <a:gd name="connsiteY31" fmla="*/ 403654 h 4163634"/>
                  <a:gd name="connsiteX32" fmla="*/ 2702011 w 2993181"/>
                  <a:gd name="connsiteY32" fmla="*/ 420129 h 4163634"/>
                  <a:gd name="connsiteX33" fmla="*/ 2751438 w 2993181"/>
                  <a:gd name="connsiteY33" fmla="*/ 436605 h 4163634"/>
                  <a:gd name="connsiteX34" fmla="*/ 2784389 w 2993181"/>
                  <a:gd name="connsiteY34" fmla="*/ 461319 h 4163634"/>
                  <a:gd name="connsiteX35" fmla="*/ 2809103 w 2993181"/>
                  <a:gd name="connsiteY35" fmla="*/ 477794 h 4163634"/>
                  <a:gd name="connsiteX36" fmla="*/ 2858530 w 2993181"/>
                  <a:gd name="connsiteY36" fmla="*/ 510746 h 4163634"/>
                  <a:gd name="connsiteX37" fmla="*/ 2907957 w 2993181"/>
                  <a:gd name="connsiteY37" fmla="*/ 560173 h 4163634"/>
                  <a:gd name="connsiteX38" fmla="*/ 2965622 w 2993181"/>
                  <a:gd name="connsiteY38" fmla="*/ 626075 h 4163634"/>
                  <a:gd name="connsiteX39" fmla="*/ 2982098 w 2993181"/>
                  <a:gd name="connsiteY39" fmla="*/ 650789 h 4163634"/>
                  <a:gd name="connsiteX40" fmla="*/ 2982098 w 2993181"/>
                  <a:gd name="connsiteY40" fmla="*/ 782594 h 4163634"/>
                  <a:gd name="connsiteX41" fmla="*/ 2957384 w 2993181"/>
                  <a:gd name="connsiteY41" fmla="*/ 799070 h 4163634"/>
                  <a:gd name="connsiteX42" fmla="*/ 2940908 w 2993181"/>
                  <a:gd name="connsiteY42" fmla="*/ 848497 h 4163634"/>
                  <a:gd name="connsiteX43" fmla="*/ 2891481 w 2993181"/>
                  <a:gd name="connsiteY43" fmla="*/ 922637 h 4163634"/>
                  <a:gd name="connsiteX44" fmla="*/ 2875006 w 2993181"/>
                  <a:gd name="connsiteY44" fmla="*/ 947351 h 4163634"/>
                  <a:gd name="connsiteX45" fmla="*/ 2858530 w 2993181"/>
                  <a:gd name="connsiteY45" fmla="*/ 996778 h 4163634"/>
                  <a:gd name="connsiteX46" fmla="*/ 2817341 w 2993181"/>
                  <a:gd name="connsiteY46" fmla="*/ 1070919 h 4163634"/>
                  <a:gd name="connsiteX47" fmla="*/ 2784389 w 2993181"/>
                  <a:gd name="connsiteY47" fmla="*/ 1095632 h 4163634"/>
                  <a:gd name="connsiteX48" fmla="*/ 2767914 w 2993181"/>
                  <a:gd name="connsiteY48" fmla="*/ 1145059 h 4163634"/>
                  <a:gd name="connsiteX49" fmla="*/ 2751438 w 2993181"/>
                  <a:gd name="connsiteY49" fmla="*/ 1202724 h 4163634"/>
                  <a:gd name="connsiteX50" fmla="*/ 2718487 w 2993181"/>
                  <a:gd name="connsiteY50" fmla="*/ 1252151 h 4163634"/>
                  <a:gd name="connsiteX51" fmla="*/ 2685535 w 2993181"/>
                  <a:gd name="connsiteY51" fmla="*/ 1301578 h 4163634"/>
                  <a:gd name="connsiteX52" fmla="*/ 2660822 w 2993181"/>
                  <a:gd name="connsiteY52" fmla="*/ 1408670 h 4163634"/>
                  <a:gd name="connsiteX53" fmla="*/ 2636108 w 2993181"/>
                  <a:gd name="connsiteY53" fmla="*/ 1507524 h 4163634"/>
                  <a:gd name="connsiteX54" fmla="*/ 2619633 w 2993181"/>
                  <a:gd name="connsiteY54" fmla="*/ 1556951 h 4163634"/>
                  <a:gd name="connsiteX55" fmla="*/ 2611395 w 2993181"/>
                  <a:gd name="connsiteY55" fmla="*/ 1581665 h 4163634"/>
                  <a:gd name="connsiteX56" fmla="*/ 2594919 w 2993181"/>
                  <a:gd name="connsiteY56" fmla="*/ 1606378 h 4163634"/>
                  <a:gd name="connsiteX57" fmla="*/ 2570206 w 2993181"/>
                  <a:gd name="connsiteY57" fmla="*/ 1861751 h 4163634"/>
                  <a:gd name="connsiteX58" fmla="*/ 2578444 w 2993181"/>
                  <a:gd name="connsiteY58" fmla="*/ 2265405 h 4163634"/>
                  <a:gd name="connsiteX59" fmla="*/ 2586681 w 2993181"/>
                  <a:gd name="connsiteY59" fmla="*/ 2306594 h 4163634"/>
                  <a:gd name="connsiteX60" fmla="*/ 2594919 w 2993181"/>
                  <a:gd name="connsiteY60" fmla="*/ 2372497 h 4163634"/>
                  <a:gd name="connsiteX61" fmla="*/ 2611395 w 2993181"/>
                  <a:gd name="connsiteY61" fmla="*/ 2479589 h 4163634"/>
                  <a:gd name="connsiteX62" fmla="*/ 2619633 w 2993181"/>
                  <a:gd name="connsiteY62" fmla="*/ 2553729 h 4163634"/>
                  <a:gd name="connsiteX63" fmla="*/ 2636108 w 2993181"/>
                  <a:gd name="connsiteY63" fmla="*/ 2603156 h 4163634"/>
                  <a:gd name="connsiteX64" fmla="*/ 2644346 w 2993181"/>
                  <a:gd name="connsiteY64" fmla="*/ 2660821 h 4163634"/>
                  <a:gd name="connsiteX65" fmla="*/ 2652584 w 2993181"/>
                  <a:gd name="connsiteY65" fmla="*/ 2702010 h 4163634"/>
                  <a:gd name="connsiteX66" fmla="*/ 2669060 w 2993181"/>
                  <a:gd name="connsiteY66" fmla="*/ 2875005 h 4163634"/>
                  <a:gd name="connsiteX67" fmla="*/ 2677298 w 2993181"/>
                  <a:gd name="connsiteY67" fmla="*/ 3089189 h 4163634"/>
                  <a:gd name="connsiteX68" fmla="*/ 2685535 w 2993181"/>
                  <a:gd name="connsiteY68" fmla="*/ 3130378 h 4163634"/>
                  <a:gd name="connsiteX69" fmla="*/ 2702011 w 2993181"/>
                  <a:gd name="connsiteY69" fmla="*/ 3278659 h 4163634"/>
                  <a:gd name="connsiteX70" fmla="*/ 2718487 w 2993181"/>
                  <a:gd name="connsiteY70" fmla="*/ 3509319 h 4163634"/>
                  <a:gd name="connsiteX71" fmla="*/ 2743200 w 2993181"/>
                  <a:gd name="connsiteY71" fmla="*/ 3583459 h 4163634"/>
                  <a:gd name="connsiteX72" fmla="*/ 2751438 w 2993181"/>
                  <a:gd name="connsiteY72" fmla="*/ 3608173 h 4163634"/>
                  <a:gd name="connsiteX73" fmla="*/ 2767914 w 2993181"/>
                  <a:gd name="connsiteY73" fmla="*/ 3781167 h 4163634"/>
                  <a:gd name="connsiteX74" fmla="*/ 2776152 w 2993181"/>
                  <a:gd name="connsiteY74" fmla="*/ 3871783 h 4163634"/>
                  <a:gd name="connsiteX75" fmla="*/ 2792627 w 2993181"/>
                  <a:gd name="connsiteY75" fmla="*/ 3954162 h 4163634"/>
                  <a:gd name="connsiteX76" fmla="*/ 2817341 w 2993181"/>
                  <a:gd name="connsiteY76" fmla="*/ 4085967 h 4163634"/>
                  <a:gd name="connsiteX77" fmla="*/ 2809103 w 2993181"/>
                  <a:gd name="connsiteY77" fmla="*/ 4151870 h 4163634"/>
                  <a:gd name="connsiteX78" fmla="*/ 2421925 w 2993181"/>
                  <a:gd name="connsiteY78" fmla="*/ 4135394 h 4163634"/>
                  <a:gd name="connsiteX79" fmla="*/ 1894703 w 2993181"/>
                  <a:gd name="connsiteY79" fmla="*/ 4143632 h 4163634"/>
                  <a:gd name="connsiteX80" fmla="*/ 1853514 w 2993181"/>
                  <a:gd name="connsiteY80" fmla="*/ 4151870 h 4163634"/>
                  <a:gd name="connsiteX81" fmla="*/ 1070919 w 2993181"/>
                  <a:gd name="connsiteY81" fmla="*/ 4143632 h 4163634"/>
                  <a:gd name="connsiteX82" fmla="*/ 988541 w 2993181"/>
                  <a:gd name="connsiteY82" fmla="*/ 4135394 h 4163634"/>
                  <a:gd name="connsiteX83" fmla="*/ 963827 w 2993181"/>
                  <a:gd name="connsiteY83" fmla="*/ 4127156 h 4163634"/>
                  <a:gd name="connsiteX84" fmla="*/ 897925 w 2993181"/>
                  <a:gd name="connsiteY84" fmla="*/ 4118919 h 4163634"/>
                  <a:gd name="connsiteX85" fmla="*/ 733168 w 2993181"/>
                  <a:gd name="connsiteY85" fmla="*/ 4094205 h 4163634"/>
                  <a:gd name="connsiteX86" fmla="*/ 222422 w 2993181"/>
                  <a:gd name="connsiteY86" fmla="*/ 4085967 h 4163634"/>
                  <a:gd name="connsiteX87" fmla="*/ 131806 w 2993181"/>
                  <a:gd name="connsiteY87" fmla="*/ 4077729 h 4163634"/>
                  <a:gd name="connsiteX88" fmla="*/ 98854 w 2993181"/>
                  <a:gd name="connsiteY88" fmla="*/ 4069492 h 4163634"/>
                  <a:gd name="connsiteX89" fmla="*/ 123568 w 2993181"/>
                  <a:gd name="connsiteY89" fmla="*/ 3978875 h 4163634"/>
                  <a:gd name="connsiteX90" fmla="*/ 156519 w 2993181"/>
                  <a:gd name="connsiteY90" fmla="*/ 3855308 h 4163634"/>
                  <a:gd name="connsiteX91" fmla="*/ 172995 w 2993181"/>
                  <a:gd name="connsiteY91" fmla="*/ 3764692 h 4163634"/>
                  <a:gd name="connsiteX92" fmla="*/ 164757 w 2993181"/>
                  <a:gd name="connsiteY92" fmla="*/ 3566983 h 4163634"/>
                  <a:gd name="connsiteX93" fmla="*/ 148281 w 2993181"/>
                  <a:gd name="connsiteY93" fmla="*/ 3542270 h 4163634"/>
                  <a:gd name="connsiteX94" fmla="*/ 131806 w 2993181"/>
                  <a:gd name="connsiteY94" fmla="*/ 3492843 h 4163634"/>
                  <a:gd name="connsiteX95" fmla="*/ 123568 w 2993181"/>
                  <a:gd name="connsiteY95" fmla="*/ 3468129 h 4163634"/>
                  <a:gd name="connsiteX96" fmla="*/ 115330 w 2993181"/>
                  <a:gd name="connsiteY96" fmla="*/ 3435178 h 4163634"/>
                  <a:gd name="connsiteX97" fmla="*/ 98854 w 2993181"/>
                  <a:gd name="connsiteY97" fmla="*/ 3410465 h 4163634"/>
                  <a:gd name="connsiteX98" fmla="*/ 82379 w 2993181"/>
                  <a:gd name="connsiteY98" fmla="*/ 3377513 h 4163634"/>
                  <a:gd name="connsiteX99" fmla="*/ 74141 w 2993181"/>
                  <a:gd name="connsiteY99" fmla="*/ 3336324 h 4163634"/>
                  <a:gd name="connsiteX100" fmla="*/ 41189 w 2993181"/>
                  <a:gd name="connsiteY100" fmla="*/ 3278659 h 4163634"/>
                  <a:gd name="connsiteX101" fmla="*/ 32952 w 2993181"/>
                  <a:gd name="connsiteY101" fmla="*/ 3212756 h 4163634"/>
                  <a:gd name="connsiteX102" fmla="*/ 16476 w 2993181"/>
                  <a:gd name="connsiteY102" fmla="*/ 3097427 h 4163634"/>
                  <a:gd name="connsiteX103" fmla="*/ 8238 w 2993181"/>
                  <a:gd name="connsiteY103" fmla="*/ 2809102 h 4163634"/>
                  <a:gd name="connsiteX104" fmla="*/ 0 w 2993181"/>
                  <a:gd name="connsiteY104" fmla="*/ 2710248 h 4163634"/>
                  <a:gd name="connsiteX105" fmla="*/ 8238 w 2993181"/>
                  <a:gd name="connsiteY105" fmla="*/ 1985319 h 4163634"/>
                  <a:gd name="connsiteX106" fmla="*/ 16476 w 2993181"/>
                  <a:gd name="connsiteY106" fmla="*/ 1960605 h 4163634"/>
                  <a:gd name="connsiteX107" fmla="*/ 24714 w 2993181"/>
                  <a:gd name="connsiteY107" fmla="*/ 1919416 h 4163634"/>
                  <a:gd name="connsiteX108" fmla="*/ 41189 w 2993181"/>
                  <a:gd name="connsiteY108" fmla="*/ 1787610 h 4163634"/>
                  <a:gd name="connsiteX109" fmla="*/ 49427 w 2993181"/>
                  <a:gd name="connsiteY109" fmla="*/ 1738183 h 4163634"/>
                  <a:gd name="connsiteX110" fmla="*/ 57665 w 2993181"/>
                  <a:gd name="connsiteY110" fmla="*/ 1713470 h 4163634"/>
                  <a:gd name="connsiteX111" fmla="*/ 74141 w 2993181"/>
                  <a:gd name="connsiteY111" fmla="*/ 1622854 h 4163634"/>
                  <a:gd name="connsiteX112" fmla="*/ 82379 w 2993181"/>
                  <a:gd name="connsiteY112" fmla="*/ 1491048 h 4163634"/>
                  <a:gd name="connsiteX113" fmla="*/ 90616 w 2993181"/>
                  <a:gd name="connsiteY113" fmla="*/ 1441621 h 4163634"/>
                  <a:gd name="connsiteX114" fmla="*/ 107092 w 2993181"/>
                  <a:gd name="connsiteY114" fmla="*/ 1293340 h 4163634"/>
                  <a:gd name="connsiteX115" fmla="*/ 115330 w 2993181"/>
                  <a:gd name="connsiteY115" fmla="*/ 1194486 h 4163634"/>
                  <a:gd name="connsiteX116" fmla="*/ 123568 w 2993181"/>
                  <a:gd name="connsiteY116" fmla="*/ 1145059 h 4163634"/>
                  <a:gd name="connsiteX117" fmla="*/ 148281 w 2993181"/>
                  <a:gd name="connsiteY117" fmla="*/ 733167 h 4163634"/>
                  <a:gd name="connsiteX118" fmla="*/ 140044 w 2993181"/>
                  <a:gd name="connsiteY118" fmla="*/ 222421 h 4163634"/>
                  <a:gd name="connsiteX119" fmla="*/ 131806 w 2993181"/>
                  <a:gd name="connsiteY119" fmla="*/ 140043 h 4163634"/>
                  <a:gd name="connsiteX120" fmla="*/ 123568 w 2993181"/>
                  <a:gd name="connsiteY120" fmla="*/ 98854 h 4163634"/>
                  <a:gd name="connsiteX121" fmla="*/ 107092 w 2993181"/>
                  <a:gd name="connsiteY121" fmla="*/ 0 h 416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2993181" h="4163634">
                    <a:moveTo>
                      <a:pt x="107092" y="0"/>
                    </a:moveTo>
                    <a:lnTo>
                      <a:pt x="107092" y="0"/>
                    </a:lnTo>
                    <a:cubicBezTo>
                      <a:pt x="129060" y="8238"/>
                      <a:pt x="149881" y="20693"/>
                      <a:pt x="172995" y="24713"/>
                    </a:cubicBezTo>
                    <a:cubicBezTo>
                      <a:pt x="213665" y="31786"/>
                      <a:pt x="255424" y="29523"/>
                      <a:pt x="296562" y="32951"/>
                    </a:cubicBezTo>
                    <a:cubicBezTo>
                      <a:pt x="328611" y="35622"/>
                      <a:pt x="403095" y="45238"/>
                      <a:pt x="436606" y="49427"/>
                    </a:cubicBezTo>
                    <a:cubicBezTo>
                      <a:pt x="514708" y="75462"/>
                      <a:pt x="429634" y="49537"/>
                      <a:pt x="617838" y="65902"/>
                    </a:cubicBezTo>
                    <a:cubicBezTo>
                      <a:pt x="696032" y="72701"/>
                      <a:pt x="611809" y="73279"/>
                      <a:pt x="675503" y="82378"/>
                    </a:cubicBezTo>
                    <a:cubicBezTo>
                      <a:pt x="705528" y="86667"/>
                      <a:pt x="735914" y="87870"/>
                      <a:pt x="766119" y="90616"/>
                    </a:cubicBezTo>
                    <a:cubicBezTo>
                      <a:pt x="824256" y="109995"/>
                      <a:pt x="765945" y="92655"/>
                      <a:pt x="881449" y="107092"/>
                    </a:cubicBezTo>
                    <a:cubicBezTo>
                      <a:pt x="895342" y="108829"/>
                      <a:pt x="908745" y="113592"/>
                      <a:pt x="922638" y="115329"/>
                    </a:cubicBezTo>
                    <a:cubicBezTo>
                      <a:pt x="952734" y="119091"/>
                      <a:pt x="983049" y="120821"/>
                      <a:pt x="1013254" y="123567"/>
                    </a:cubicBezTo>
                    <a:cubicBezTo>
                      <a:pt x="1061591" y="155792"/>
                      <a:pt x="1026272" y="137828"/>
                      <a:pt x="1120346" y="148281"/>
                    </a:cubicBezTo>
                    <a:cubicBezTo>
                      <a:pt x="1288790" y="166997"/>
                      <a:pt x="1073075" y="152477"/>
                      <a:pt x="1416908" y="164756"/>
                    </a:cubicBezTo>
                    <a:lnTo>
                      <a:pt x="1449860" y="172994"/>
                    </a:lnTo>
                    <a:cubicBezTo>
                      <a:pt x="1474528" y="178687"/>
                      <a:pt x="1499440" y="183330"/>
                      <a:pt x="1524000" y="189470"/>
                    </a:cubicBezTo>
                    <a:cubicBezTo>
                      <a:pt x="1532424" y="191576"/>
                      <a:pt x="1540118" y="196480"/>
                      <a:pt x="1548714" y="197708"/>
                    </a:cubicBezTo>
                    <a:cubicBezTo>
                      <a:pt x="1578739" y="201997"/>
                      <a:pt x="1609125" y="203200"/>
                      <a:pt x="1639330" y="205946"/>
                    </a:cubicBezTo>
                    <a:cubicBezTo>
                      <a:pt x="1697271" y="225257"/>
                      <a:pt x="1627816" y="204026"/>
                      <a:pt x="1738184" y="222421"/>
                    </a:cubicBezTo>
                    <a:cubicBezTo>
                      <a:pt x="1746749" y="223849"/>
                      <a:pt x="1754474" y="228553"/>
                      <a:pt x="1762898" y="230659"/>
                    </a:cubicBezTo>
                    <a:cubicBezTo>
                      <a:pt x="1800637" y="240094"/>
                      <a:pt x="1829972" y="242133"/>
                      <a:pt x="1869989" y="247135"/>
                    </a:cubicBezTo>
                    <a:cubicBezTo>
                      <a:pt x="1878227" y="249881"/>
                      <a:pt x="1886325" y="253088"/>
                      <a:pt x="1894703" y="255373"/>
                    </a:cubicBezTo>
                    <a:cubicBezTo>
                      <a:pt x="1916549" y="261331"/>
                      <a:pt x="1939124" y="264687"/>
                      <a:pt x="1960606" y="271848"/>
                    </a:cubicBezTo>
                    <a:lnTo>
                      <a:pt x="2010033" y="288324"/>
                    </a:lnTo>
                    <a:cubicBezTo>
                      <a:pt x="2018271" y="293816"/>
                      <a:pt x="2025442" y="301417"/>
                      <a:pt x="2034746" y="304800"/>
                    </a:cubicBezTo>
                    <a:cubicBezTo>
                      <a:pt x="2056026" y="312538"/>
                      <a:pt x="2100649" y="321275"/>
                      <a:pt x="2100649" y="321275"/>
                    </a:cubicBezTo>
                    <a:cubicBezTo>
                      <a:pt x="2108887" y="326767"/>
                      <a:pt x="2116507" y="333323"/>
                      <a:pt x="2125362" y="337751"/>
                    </a:cubicBezTo>
                    <a:cubicBezTo>
                      <a:pt x="2133129" y="341634"/>
                      <a:pt x="2141414" y="345370"/>
                      <a:pt x="2150076" y="345989"/>
                    </a:cubicBezTo>
                    <a:cubicBezTo>
                      <a:pt x="2218605" y="350884"/>
                      <a:pt x="2287373" y="351481"/>
                      <a:pt x="2356022" y="354227"/>
                    </a:cubicBezTo>
                    <a:cubicBezTo>
                      <a:pt x="2408641" y="371767"/>
                      <a:pt x="2348971" y="353304"/>
                      <a:pt x="2430162" y="370702"/>
                    </a:cubicBezTo>
                    <a:cubicBezTo>
                      <a:pt x="2452303" y="375446"/>
                      <a:pt x="2474583" y="380017"/>
                      <a:pt x="2496065" y="387178"/>
                    </a:cubicBezTo>
                    <a:cubicBezTo>
                      <a:pt x="2504303" y="389924"/>
                      <a:pt x="2512196" y="394096"/>
                      <a:pt x="2520779" y="395416"/>
                    </a:cubicBezTo>
                    <a:cubicBezTo>
                      <a:pt x="2548054" y="399612"/>
                      <a:pt x="2575698" y="400908"/>
                      <a:pt x="2603157" y="403654"/>
                    </a:cubicBezTo>
                    <a:cubicBezTo>
                      <a:pt x="2670732" y="426179"/>
                      <a:pt x="2564057" y="392539"/>
                      <a:pt x="2702011" y="420129"/>
                    </a:cubicBezTo>
                    <a:cubicBezTo>
                      <a:pt x="2719041" y="423535"/>
                      <a:pt x="2751438" y="436605"/>
                      <a:pt x="2751438" y="436605"/>
                    </a:cubicBezTo>
                    <a:cubicBezTo>
                      <a:pt x="2762422" y="444843"/>
                      <a:pt x="2773217" y="453339"/>
                      <a:pt x="2784389" y="461319"/>
                    </a:cubicBezTo>
                    <a:cubicBezTo>
                      <a:pt x="2792446" y="467074"/>
                      <a:pt x="2801497" y="471456"/>
                      <a:pt x="2809103" y="477794"/>
                    </a:cubicBezTo>
                    <a:cubicBezTo>
                      <a:pt x="2850243" y="512077"/>
                      <a:pt x="2815096" y="496268"/>
                      <a:pt x="2858530" y="510746"/>
                    </a:cubicBezTo>
                    <a:cubicBezTo>
                      <a:pt x="2875006" y="527222"/>
                      <a:pt x="2895033" y="540786"/>
                      <a:pt x="2907957" y="560173"/>
                    </a:cubicBezTo>
                    <a:cubicBezTo>
                      <a:pt x="2946400" y="617838"/>
                      <a:pt x="2924432" y="598617"/>
                      <a:pt x="2965622" y="626075"/>
                    </a:cubicBezTo>
                    <a:cubicBezTo>
                      <a:pt x="2971114" y="634313"/>
                      <a:pt x="2977670" y="641933"/>
                      <a:pt x="2982098" y="650789"/>
                    </a:cubicBezTo>
                    <a:cubicBezTo>
                      <a:pt x="3001584" y="689762"/>
                      <a:pt x="2991297" y="748096"/>
                      <a:pt x="2982098" y="782594"/>
                    </a:cubicBezTo>
                    <a:cubicBezTo>
                      <a:pt x="2979547" y="792161"/>
                      <a:pt x="2965622" y="793578"/>
                      <a:pt x="2957384" y="799070"/>
                    </a:cubicBezTo>
                    <a:cubicBezTo>
                      <a:pt x="2951892" y="815546"/>
                      <a:pt x="2950541" y="834047"/>
                      <a:pt x="2940908" y="848497"/>
                    </a:cubicBezTo>
                    <a:lnTo>
                      <a:pt x="2891481" y="922637"/>
                    </a:lnTo>
                    <a:cubicBezTo>
                      <a:pt x="2885989" y="930875"/>
                      <a:pt x="2878137" y="937958"/>
                      <a:pt x="2875006" y="947351"/>
                    </a:cubicBezTo>
                    <a:lnTo>
                      <a:pt x="2858530" y="996778"/>
                    </a:lnTo>
                    <a:cubicBezTo>
                      <a:pt x="2849551" y="1023714"/>
                      <a:pt x="2842519" y="1052036"/>
                      <a:pt x="2817341" y="1070919"/>
                    </a:cubicBezTo>
                    <a:lnTo>
                      <a:pt x="2784389" y="1095632"/>
                    </a:lnTo>
                    <a:cubicBezTo>
                      <a:pt x="2778897" y="1112108"/>
                      <a:pt x="2772126" y="1128211"/>
                      <a:pt x="2767914" y="1145059"/>
                    </a:cubicBezTo>
                    <a:cubicBezTo>
                      <a:pt x="2765975" y="1152815"/>
                      <a:pt x="2756810" y="1193055"/>
                      <a:pt x="2751438" y="1202724"/>
                    </a:cubicBezTo>
                    <a:cubicBezTo>
                      <a:pt x="2741822" y="1220033"/>
                      <a:pt x="2724749" y="1233366"/>
                      <a:pt x="2718487" y="1252151"/>
                    </a:cubicBezTo>
                    <a:cubicBezTo>
                      <a:pt x="2706565" y="1287917"/>
                      <a:pt x="2716389" y="1270725"/>
                      <a:pt x="2685535" y="1301578"/>
                    </a:cubicBezTo>
                    <a:cubicBezTo>
                      <a:pt x="2664833" y="1363686"/>
                      <a:pt x="2669377" y="1340229"/>
                      <a:pt x="2660822" y="1408670"/>
                    </a:cubicBezTo>
                    <a:cubicBezTo>
                      <a:pt x="2650055" y="1494804"/>
                      <a:pt x="2666948" y="1461263"/>
                      <a:pt x="2636108" y="1507524"/>
                    </a:cubicBezTo>
                    <a:lnTo>
                      <a:pt x="2619633" y="1556951"/>
                    </a:lnTo>
                    <a:cubicBezTo>
                      <a:pt x="2616887" y="1565189"/>
                      <a:pt x="2616212" y="1574440"/>
                      <a:pt x="2611395" y="1581665"/>
                    </a:cubicBezTo>
                    <a:lnTo>
                      <a:pt x="2594919" y="1606378"/>
                    </a:lnTo>
                    <a:cubicBezTo>
                      <a:pt x="2556719" y="1720983"/>
                      <a:pt x="2579138" y="1638452"/>
                      <a:pt x="2570206" y="1861751"/>
                    </a:cubicBezTo>
                    <a:cubicBezTo>
                      <a:pt x="2572952" y="1996302"/>
                      <a:pt x="2573463" y="2130918"/>
                      <a:pt x="2578444" y="2265405"/>
                    </a:cubicBezTo>
                    <a:cubicBezTo>
                      <a:pt x="2578962" y="2279397"/>
                      <a:pt x="2584552" y="2292755"/>
                      <a:pt x="2586681" y="2306594"/>
                    </a:cubicBezTo>
                    <a:cubicBezTo>
                      <a:pt x="2590047" y="2328475"/>
                      <a:pt x="2592474" y="2350494"/>
                      <a:pt x="2594919" y="2372497"/>
                    </a:cubicBezTo>
                    <a:cubicBezTo>
                      <a:pt x="2605538" y="2468066"/>
                      <a:pt x="2593953" y="2427263"/>
                      <a:pt x="2611395" y="2479589"/>
                    </a:cubicBezTo>
                    <a:cubicBezTo>
                      <a:pt x="2614141" y="2504302"/>
                      <a:pt x="2614757" y="2529346"/>
                      <a:pt x="2619633" y="2553729"/>
                    </a:cubicBezTo>
                    <a:cubicBezTo>
                      <a:pt x="2623039" y="2570759"/>
                      <a:pt x="2636108" y="2603156"/>
                      <a:pt x="2636108" y="2603156"/>
                    </a:cubicBezTo>
                    <a:cubicBezTo>
                      <a:pt x="2638854" y="2622378"/>
                      <a:pt x="2641154" y="2641668"/>
                      <a:pt x="2644346" y="2660821"/>
                    </a:cubicBezTo>
                    <a:cubicBezTo>
                      <a:pt x="2646648" y="2674632"/>
                      <a:pt x="2651191" y="2688078"/>
                      <a:pt x="2652584" y="2702010"/>
                    </a:cubicBezTo>
                    <a:cubicBezTo>
                      <a:pt x="2673619" y="2912361"/>
                      <a:pt x="2649307" y="2756488"/>
                      <a:pt x="2669060" y="2875005"/>
                    </a:cubicBezTo>
                    <a:cubicBezTo>
                      <a:pt x="2671806" y="2946400"/>
                      <a:pt x="2672698" y="3017890"/>
                      <a:pt x="2677298" y="3089189"/>
                    </a:cubicBezTo>
                    <a:cubicBezTo>
                      <a:pt x="2678199" y="3103161"/>
                      <a:pt x="2684142" y="3116446"/>
                      <a:pt x="2685535" y="3130378"/>
                    </a:cubicBezTo>
                    <a:cubicBezTo>
                      <a:pt x="2700646" y="3281496"/>
                      <a:pt x="2679394" y="3210811"/>
                      <a:pt x="2702011" y="3278659"/>
                    </a:cubicBezTo>
                    <a:cubicBezTo>
                      <a:pt x="2702416" y="3285543"/>
                      <a:pt x="2712251" y="3478140"/>
                      <a:pt x="2718487" y="3509319"/>
                    </a:cubicBezTo>
                    <a:cubicBezTo>
                      <a:pt x="2723596" y="3534863"/>
                      <a:pt x="2734962" y="3558746"/>
                      <a:pt x="2743200" y="3583459"/>
                    </a:cubicBezTo>
                    <a:lnTo>
                      <a:pt x="2751438" y="3608173"/>
                    </a:lnTo>
                    <a:cubicBezTo>
                      <a:pt x="2771928" y="3895023"/>
                      <a:pt x="2748750" y="3608694"/>
                      <a:pt x="2767914" y="3781167"/>
                    </a:cubicBezTo>
                    <a:cubicBezTo>
                      <a:pt x="2771263" y="3811311"/>
                      <a:pt x="2772608" y="3841661"/>
                      <a:pt x="2776152" y="3871783"/>
                    </a:cubicBezTo>
                    <a:cubicBezTo>
                      <a:pt x="2790656" y="3995068"/>
                      <a:pt x="2777352" y="3862512"/>
                      <a:pt x="2792627" y="3954162"/>
                    </a:cubicBezTo>
                    <a:cubicBezTo>
                      <a:pt x="2814720" y="4086716"/>
                      <a:pt x="2784198" y="3953397"/>
                      <a:pt x="2817341" y="4085967"/>
                    </a:cubicBezTo>
                    <a:cubicBezTo>
                      <a:pt x="2814595" y="4107935"/>
                      <a:pt x="2830940" y="4148230"/>
                      <a:pt x="2809103" y="4151870"/>
                    </a:cubicBezTo>
                    <a:cubicBezTo>
                      <a:pt x="2657813" y="4177085"/>
                      <a:pt x="2552305" y="4157124"/>
                      <a:pt x="2421925" y="4135394"/>
                    </a:cubicBezTo>
                    <a:lnTo>
                      <a:pt x="1894703" y="4143632"/>
                    </a:lnTo>
                    <a:cubicBezTo>
                      <a:pt x="1880707" y="4144038"/>
                      <a:pt x="1867516" y="4151870"/>
                      <a:pt x="1853514" y="4151870"/>
                    </a:cubicBezTo>
                    <a:cubicBezTo>
                      <a:pt x="1592635" y="4151870"/>
                      <a:pt x="1331784" y="4146378"/>
                      <a:pt x="1070919" y="4143632"/>
                    </a:cubicBezTo>
                    <a:cubicBezTo>
                      <a:pt x="1043460" y="4140886"/>
                      <a:pt x="1015816" y="4139590"/>
                      <a:pt x="988541" y="4135394"/>
                    </a:cubicBezTo>
                    <a:cubicBezTo>
                      <a:pt x="979958" y="4134074"/>
                      <a:pt x="972371" y="4128709"/>
                      <a:pt x="963827" y="4127156"/>
                    </a:cubicBezTo>
                    <a:cubicBezTo>
                      <a:pt x="942046" y="4123196"/>
                      <a:pt x="919762" y="4122558"/>
                      <a:pt x="897925" y="4118919"/>
                    </a:cubicBezTo>
                    <a:cubicBezTo>
                      <a:pt x="820390" y="4105997"/>
                      <a:pt x="811970" y="4096394"/>
                      <a:pt x="733168" y="4094205"/>
                    </a:cubicBezTo>
                    <a:cubicBezTo>
                      <a:pt x="562963" y="4089477"/>
                      <a:pt x="392671" y="4088713"/>
                      <a:pt x="222422" y="4085967"/>
                    </a:cubicBezTo>
                    <a:cubicBezTo>
                      <a:pt x="192217" y="4083221"/>
                      <a:pt x="161870" y="4081737"/>
                      <a:pt x="131806" y="4077729"/>
                    </a:cubicBezTo>
                    <a:cubicBezTo>
                      <a:pt x="120583" y="4076233"/>
                      <a:pt x="103917" y="4079619"/>
                      <a:pt x="98854" y="4069492"/>
                    </a:cubicBezTo>
                    <a:cubicBezTo>
                      <a:pt x="94196" y="4060177"/>
                      <a:pt x="122884" y="3980928"/>
                      <a:pt x="123568" y="3978875"/>
                    </a:cubicBezTo>
                    <a:cubicBezTo>
                      <a:pt x="137405" y="3937364"/>
                      <a:pt x="149812" y="3902254"/>
                      <a:pt x="156519" y="3855308"/>
                    </a:cubicBezTo>
                    <a:cubicBezTo>
                      <a:pt x="166358" y="3786435"/>
                      <a:pt x="160048" y="3816480"/>
                      <a:pt x="172995" y="3764692"/>
                    </a:cubicBezTo>
                    <a:cubicBezTo>
                      <a:pt x="170249" y="3698789"/>
                      <a:pt x="172041" y="3632540"/>
                      <a:pt x="164757" y="3566983"/>
                    </a:cubicBezTo>
                    <a:cubicBezTo>
                      <a:pt x="163664" y="3557143"/>
                      <a:pt x="152302" y="3551317"/>
                      <a:pt x="148281" y="3542270"/>
                    </a:cubicBezTo>
                    <a:cubicBezTo>
                      <a:pt x="141228" y="3526400"/>
                      <a:pt x="137298" y="3509319"/>
                      <a:pt x="131806" y="3492843"/>
                    </a:cubicBezTo>
                    <a:cubicBezTo>
                      <a:pt x="129060" y="3484605"/>
                      <a:pt x="125674" y="3476553"/>
                      <a:pt x="123568" y="3468129"/>
                    </a:cubicBezTo>
                    <a:cubicBezTo>
                      <a:pt x="120822" y="3457145"/>
                      <a:pt x="119790" y="3445584"/>
                      <a:pt x="115330" y="3435178"/>
                    </a:cubicBezTo>
                    <a:cubicBezTo>
                      <a:pt x="111430" y="3426078"/>
                      <a:pt x="103766" y="3419061"/>
                      <a:pt x="98854" y="3410465"/>
                    </a:cubicBezTo>
                    <a:cubicBezTo>
                      <a:pt x="92761" y="3399803"/>
                      <a:pt x="87871" y="3388497"/>
                      <a:pt x="82379" y="3377513"/>
                    </a:cubicBezTo>
                    <a:cubicBezTo>
                      <a:pt x="79633" y="3363783"/>
                      <a:pt x="78569" y="3349607"/>
                      <a:pt x="74141" y="3336324"/>
                    </a:cubicBezTo>
                    <a:cubicBezTo>
                      <a:pt x="67174" y="3315422"/>
                      <a:pt x="53241" y="3296736"/>
                      <a:pt x="41189" y="3278659"/>
                    </a:cubicBezTo>
                    <a:cubicBezTo>
                      <a:pt x="38443" y="3256691"/>
                      <a:pt x="35397" y="3234759"/>
                      <a:pt x="32952" y="3212756"/>
                    </a:cubicBezTo>
                    <a:cubicBezTo>
                      <a:pt x="21716" y="3111626"/>
                      <a:pt x="32175" y="3160222"/>
                      <a:pt x="16476" y="3097427"/>
                    </a:cubicBezTo>
                    <a:cubicBezTo>
                      <a:pt x="13730" y="3001319"/>
                      <a:pt x="12326" y="2905163"/>
                      <a:pt x="8238" y="2809102"/>
                    </a:cubicBezTo>
                    <a:cubicBezTo>
                      <a:pt x="6832" y="2776066"/>
                      <a:pt x="0" y="2743314"/>
                      <a:pt x="0" y="2710248"/>
                    </a:cubicBezTo>
                    <a:cubicBezTo>
                      <a:pt x="0" y="2468589"/>
                      <a:pt x="2928" y="2226919"/>
                      <a:pt x="8238" y="1985319"/>
                    </a:cubicBezTo>
                    <a:cubicBezTo>
                      <a:pt x="8429" y="1976637"/>
                      <a:pt x="14370" y="1969029"/>
                      <a:pt x="16476" y="1960605"/>
                    </a:cubicBezTo>
                    <a:cubicBezTo>
                      <a:pt x="19872" y="1947021"/>
                      <a:pt x="22734" y="1933277"/>
                      <a:pt x="24714" y="1919416"/>
                    </a:cubicBezTo>
                    <a:cubicBezTo>
                      <a:pt x="61581" y="1661352"/>
                      <a:pt x="8755" y="1998441"/>
                      <a:pt x="41189" y="1787610"/>
                    </a:cubicBezTo>
                    <a:cubicBezTo>
                      <a:pt x="43729" y="1771101"/>
                      <a:pt x="45804" y="1754488"/>
                      <a:pt x="49427" y="1738183"/>
                    </a:cubicBezTo>
                    <a:cubicBezTo>
                      <a:pt x="51311" y="1729706"/>
                      <a:pt x="55559" y="1721894"/>
                      <a:pt x="57665" y="1713470"/>
                    </a:cubicBezTo>
                    <a:cubicBezTo>
                      <a:pt x="63422" y="1690443"/>
                      <a:pt x="70469" y="1644887"/>
                      <a:pt x="74141" y="1622854"/>
                    </a:cubicBezTo>
                    <a:cubicBezTo>
                      <a:pt x="76887" y="1578919"/>
                      <a:pt x="78394" y="1534888"/>
                      <a:pt x="82379" y="1491048"/>
                    </a:cubicBezTo>
                    <a:cubicBezTo>
                      <a:pt x="83891" y="1474414"/>
                      <a:pt x="88954" y="1458241"/>
                      <a:pt x="90616" y="1441621"/>
                    </a:cubicBezTo>
                    <a:cubicBezTo>
                      <a:pt x="105689" y="1290885"/>
                      <a:pt x="87736" y="1370766"/>
                      <a:pt x="107092" y="1293340"/>
                    </a:cubicBezTo>
                    <a:cubicBezTo>
                      <a:pt x="109838" y="1260389"/>
                      <a:pt x="111678" y="1227349"/>
                      <a:pt x="115330" y="1194486"/>
                    </a:cubicBezTo>
                    <a:cubicBezTo>
                      <a:pt x="117175" y="1177885"/>
                      <a:pt x="122378" y="1161719"/>
                      <a:pt x="123568" y="1145059"/>
                    </a:cubicBezTo>
                    <a:cubicBezTo>
                      <a:pt x="133368" y="1007864"/>
                      <a:pt x="148281" y="733167"/>
                      <a:pt x="148281" y="733167"/>
                    </a:cubicBezTo>
                    <a:cubicBezTo>
                      <a:pt x="145535" y="562918"/>
                      <a:pt x="144772" y="392626"/>
                      <a:pt x="140044" y="222421"/>
                    </a:cubicBezTo>
                    <a:cubicBezTo>
                      <a:pt x="139278" y="194835"/>
                      <a:pt x="135453" y="167397"/>
                      <a:pt x="131806" y="140043"/>
                    </a:cubicBezTo>
                    <a:cubicBezTo>
                      <a:pt x="129955" y="126164"/>
                      <a:pt x="125548" y="112715"/>
                      <a:pt x="123568" y="98854"/>
                    </a:cubicBezTo>
                    <a:cubicBezTo>
                      <a:pt x="114724" y="36944"/>
                      <a:pt x="109838" y="16476"/>
                      <a:pt x="107092" y="0"/>
                    </a:cubicBezTo>
                    <a:close/>
                  </a:path>
                </a:pathLst>
              </a:cu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35" name="Group 34">
                <a:extLst>
                  <a:ext uri="{FF2B5EF4-FFF2-40B4-BE49-F238E27FC236}">
                    <a16:creationId xmlns:a16="http://schemas.microsoft.com/office/drawing/2014/main" id="{01B951DD-4396-A694-26BF-ED370B2EF2DF}"/>
                  </a:ext>
                </a:extLst>
              </p:cNvPr>
              <p:cNvGrpSpPr/>
              <p:nvPr/>
            </p:nvGrpSpPr>
            <p:grpSpPr>
              <a:xfrm>
                <a:off x="1795158" y="685800"/>
                <a:ext cx="1252842" cy="2527030"/>
                <a:chOff x="3369330" y="990600"/>
                <a:chExt cx="1891155" cy="3847529"/>
              </a:xfrm>
              <a:grpFill/>
            </p:grpSpPr>
            <p:sp>
              <p:nvSpPr>
                <p:cNvPr id="44" name="Rounded Rectangle 21">
                  <a:extLst>
                    <a:ext uri="{FF2B5EF4-FFF2-40B4-BE49-F238E27FC236}">
                      <a16:creationId xmlns:a16="http://schemas.microsoft.com/office/drawing/2014/main" id="{649A8FA8-2203-0A39-53DB-E830CCF967FF}"/>
                    </a:ext>
                  </a:extLst>
                </p:cNvPr>
                <p:cNvSpPr/>
                <p:nvPr/>
              </p:nvSpPr>
              <p:spPr>
                <a:xfrm>
                  <a:off x="3969136" y="1851513"/>
                  <a:ext cx="473009" cy="1804808"/>
                </a:xfrm>
                <a:prstGeom prst="roundRect">
                  <a:avLst>
                    <a:gd name="adj" fmla="val 5000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5" name="Rounded Rectangle 22">
                  <a:extLst>
                    <a:ext uri="{FF2B5EF4-FFF2-40B4-BE49-F238E27FC236}">
                      <a16:creationId xmlns:a16="http://schemas.microsoft.com/office/drawing/2014/main" id="{6FE462A2-1541-BEAC-EE79-5C234512AFB4}"/>
                    </a:ext>
                  </a:extLst>
                </p:cNvPr>
                <p:cNvSpPr/>
                <p:nvPr/>
              </p:nvSpPr>
              <p:spPr>
                <a:xfrm rot="5745961">
                  <a:off x="4829111" y="2296036"/>
                  <a:ext cx="221193" cy="641554"/>
                </a:xfrm>
                <a:prstGeom prst="roundRect">
                  <a:avLst>
                    <a:gd name="adj" fmla="val 5000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6" name="Rounded Rectangle 23">
                  <a:extLst>
                    <a:ext uri="{FF2B5EF4-FFF2-40B4-BE49-F238E27FC236}">
                      <a16:creationId xmlns:a16="http://schemas.microsoft.com/office/drawing/2014/main" id="{0B840A71-323F-94AE-7348-90ADDBC11ADD}"/>
                    </a:ext>
                  </a:extLst>
                </p:cNvPr>
                <p:cNvSpPr/>
                <p:nvPr/>
              </p:nvSpPr>
              <p:spPr>
                <a:xfrm rot="19242442">
                  <a:off x="4383575" y="1823704"/>
                  <a:ext cx="263635" cy="970284"/>
                </a:xfrm>
                <a:prstGeom prst="roundRect">
                  <a:avLst>
                    <a:gd name="adj" fmla="val 5000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7" name="Rounded Rectangle 24">
                  <a:extLst>
                    <a:ext uri="{FF2B5EF4-FFF2-40B4-BE49-F238E27FC236}">
                      <a16:creationId xmlns:a16="http://schemas.microsoft.com/office/drawing/2014/main" id="{E634F2EC-C075-89E8-3D3C-86E154FCDEC0}"/>
                    </a:ext>
                  </a:extLst>
                </p:cNvPr>
                <p:cNvSpPr/>
                <p:nvPr/>
              </p:nvSpPr>
              <p:spPr>
                <a:xfrm rot="1069183">
                  <a:off x="3771165" y="3357495"/>
                  <a:ext cx="310163" cy="1467978"/>
                </a:xfrm>
                <a:prstGeom prst="roundRect">
                  <a:avLst>
                    <a:gd name="adj" fmla="val 5000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8" name="Rounded Rectangle 25">
                  <a:extLst>
                    <a:ext uri="{FF2B5EF4-FFF2-40B4-BE49-F238E27FC236}">
                      <a16:creationId xmlns:a16="http://schemas.microsoft.com/office/drawing/2014/main" id="{22D1310C-26ED-28FF-9870-74A3A486CA0E}"/>
                    </a:ext>
                  </a:extLst>
                </p:cNvPr>
                <p:cNvSpPr/>
                <p:nvPr/>
              </p:nvSpPr>
              <p:spPr>
                <a:xfrm rot="9295279">
                  <a:off x="4266027" y="3422313"/>
                  <a:ext cx="285031" cy="720726"/>
                </a:xfrm>
                <a:prstGeom prst="roundRect">
                  <a:avLst>
                    <a:gd name="adj" fmla="val 5000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9" name="Oval 48">
                  <a:extLst>
                    <a:ext uri="{FF2B5EF4-FFF2-40B4-BE49-F238E27FC236}">
                      <a16:creationId xmlns:a16="http://schemas.microsoft.com/office/drawing/2014/main" id="{22C119B3-EFF5-0F8B-549B-7DCED358A07E}"/>
                    </a:ext>
                  </a:extLst>
                </p:cNvPr>
                <p:cNvSpPr/>
                <p:nvPr/>
              </p:nvSpPr>
              <p:spPr>
                <a:xfrm>
                  <a:off x="3828296" y="990600"/>
                  <a:ext cx="754690" cy="754759"/>
                </a:xfrm>
                <a:prstGeom prst="ellipse">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0" name="Rounded Rectangle 27">
                  <a:extLst>
                    <a:ext uri="{FF2B5EF4-FFF2-40B4-BE49-F238E27FC236}">
                      <a16:creationId xmlns:a16="http://schemas.microsoft.com/office/drawing/2014/main" id="{91B3B2CA-04C7-6B72-0A86-92AB98AC0083}"/>
                    </a:ext>
                  </a:extLst>
                </p:cNvPr>
                <p:cNvSpPr/>
                <p:nvPr/>
              </p:nvSpPr>
              <p:spPr>
                <a:xfrm rot="8114643">
                  <a:off x="3369330" y="2096811"/>
                  <a:ext cx="1062605" cy="258840"/>
                </a:xfrm>
                <a:prstGeom prst="roundRect">
                  <a:avLst>
                    <a:gd name="adj" fmla="val 5000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1" name="Rounded Rectangle 28">
                  <a:extLst>
                    <a:ext uri="{FF2B5EF4-FFF2-40B4-BE49-F238E27FC236}">
                      <a16:creationId xmlns:a16="http://schemas.microsoft.com/office/drawing/2014/main" id="{59E3D649-F98D-7A90-7F30-501B13CB94D8}"/>
                    </a:ext>
                  </a:extLst>
                </p:cNvPr>
                <p:cNvSpPr/>
                <p:nvPr/>
              </p:nvSpPr>
              <p:spPr>
                <a:xfrm>
                  <a:off x="4402138" y="3967783"/>
                  <a:ext cx="252342" cy="870346"/>
                </a:xfrm>
                <a:prstGeom prst="roundRect">
                  <a:avLst>
                    <a:gd name="adj" fmla="val 5000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2" name="Rounded Rectangle 29">
                  <a:extLst>
                    <a:ext uri="{FF2B5EF4-FFF2-40B4-BE49-F238E27FC236}">
                      <a16:creationId xmlns:a16="http://schemas.microsoft.com/office/drawing/2014/main" id="{D1BBC0FC-B7E8-73A7-D69F-D512803122C9}"/>
                    </a:ext>
                  </a:extLst>
                </p:cNvPr>
                <p:cNvSpPr/>
                <p:nvPr/>
              </p:nvSpPr>
              <p:spPr>
                <a:xfrm rot="240782">
                  <a:off x="3453400" y="2446870"/>
                  <a:ext cx="221193" cy="753305"/>
                </a:xfrm>
                <a:prstGeom prst="roundRect">
                  <a:avLst>
                    <a:gd name="adj" fmla="val 5000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6" name="Group 35">
                <a:extLst>
                  <a:ext uri="{FF2B5EF4-FFF2-40B4-BE49-F238E27FC236}">
                    <a16:creationId xmlns:a16="http://schemas.microsoft.com/office/drawing/2014/main" id="{CC6F22B9-0DC0-0E24-4D9B-AF3759E45403}"/>
                  </a:ext>
                </a:extLst>
              </p:cNvPr>
              <p:cNvGrpSpPr/>
              <p:nvPr/>
            </p:nvGrpSpPr>
            <p:grpSpPr>
              <a:xfrm rot="1922468">
                <a:off x="2571225" y="3110688"/>
                <a:ext cx="245320" cy="501338"/>
                <a:chOff x="3107480" y="2927662"/>
                <a:chExt cx="475020" cy="729938"/>
              </a:xfrm>
              <a:grpFill/>
            </p:grpSpPr>
            <p:sp>
              <p:nvSpPr>
                <p:cNvPr id="41" name="Moon 40">
                  <a:extLst>
                    <a:ext uri="{FF2B5EF4-FFF2-40B4-BE49-F238E27FC236}">
                      <a16:creationId xmlns:a16="http://schemas.microsoft.com/office/drawing/2014/main" id="{777D8A88-CD52-6422-864B-4B27DC907384}"/>
                    </a:ext>
                  </a:extLst>
                </p:cNvPr>
                <p:cNvSpPr/>
                <p:nvPr/>
              </p:nvSpPr>
              <p:spPr>
                <a:xfrm>
                  <a:off x="3200400" y="2929070"/>
                  <a:ext cx="152400" cy="381000"/>
                </a:xfrm>
                <a:prstGeom prst="moon">
                  <a:avLst>
                    <a:gd name="adj" fmla="val 8750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2" name="Moon 41">
                  <a:extLst>
                    <a:ext uri="{FF2B5EF4-FFF2-40B4-BE49-F238E27FC236}">
                      <a16:creationId xmlns:a16="http://schemas.microsoft.com/office/drawing/2014/main" id="{C635F5B5-706A-A0E8-063E-3A4938486CB6}"/>
                    </a:ext>
                  </a:extLst>
                </p:cNvPr>
                <p:cNvSpPr/>
                <p:nvPr/>
              </p:nvSpPr>
              <p:spPr>
                <a:xfrm rot="19397167">
                  <a:off x="3107480" y="2976956"/>
                  <a:ext cx="245319" cy="680644"/>
                </a:xfrm>
                <a:prstGeom prst="moon">
                  <a:avLst>
                    <a:gd name="adj" fmla="val 8750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3" name="Moon 42">
                  <a:extLst>
                    <a:ext uri="{FF2B5EF4-FFF2-40B4-BE49-F238E27FC236}">
                      <a16:creationId xmlns:a16="http://schemas.microsoft.com/office/drawing/2014/main" id="{9F8CC45D-EB53-84F4-7A0D-906A43C3C6DA}"/>
                    </a:ext>
                  </a:extLst>
                </p:cNvPr>
                <p:cNvSpPr/>
                <p:nvPr/>
              </p:nvSpPr>
              <p:spPr>
                <a:xfrm rot="12969248">
                  <a:off x="3337181" y="2927662"/>
                  <a:ext cx="245319" cy="680644"/>
                </a:xfrm>
                <a:prstGeom prst="moon">
                  <a:avLst>
                    <a:gd name="adj" fmla="val 8750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7" name="Group 36">
                <a:extLst>
                  <a:ext uri="{FF2B5EF4-FFF2-40B4-BE49-F238E27FC236}">
                    <a16:creationId xmlns:a16="http://schemas.microsoft.com/office/drawing/2014/main" id="{478FCF19-F171-B340-37B1-E1B1EA60F89F}"/>
                  </a:ext>
                </a:extLst>
              </p:cNvPr>
              <p:cNvGrpSpPr/>
              <p:nvPr/>
            </p:nvGrpSpPr>
            <p:grpSpPr>
              <a:xfrm rot="1922468">
                <a:off x="2350231" y="3813977"/>
                <a:ext cx="245320" cy="501338"/>
                <a:chOff x="3107480" y="2927662"/>
                <a:chExt cx="475020" cy="729938"/>
              </a:xfrm>
              <a:grpFill/>
            </p:grpSpPr>
            <p:sp>
              <p:nvSpPr>
                <p:cNvPr id="38" name="Moon 37">
                  <a:extLst>
                    <a:ext uri="{FF2B5EF4-FFF2-40B4-BE49-F238E27FC236}">
                      <a16:creationId xmlns:a16="http://schemas.microsoft.com/office/drawing/2014/main" id="{13E59F81-F2B0-0715-7D54-BE33ED50B52B}"/>
                    </a:ext>
                  </a:extLst>
                </p:cNvPr>
                <p:cNvSpPr/>
                <p:nvPr/>
              </p:nvSpPr>
              <p:spPr>
                <a:xfrm>
                  <a:off x="3200400" y="2929070"/>
                  <a:ext cx="152400" cy="381000"/>
                </a:xfrm>
                <a:prstGeom prst="moon">
                  <a:avLst>
                    <a:gd name="adj" fmla="val 8750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9" name="Moon 38">
                  <a:extLst>
                    <a:ext uri="{FF2B5EF4-FFF2-40B4-BE49-F238E27FC236}">
                      <a16:creationId xmlns:a16="http://schemas.microsoft.com/office/drawing/2014/main" id="{66777541-44A2-E1A5-7DB5-3B3A79A44CF5}"/>
                    </a:ext>
                  </a:extLst>
                </p:cNvPr>
                <p:cNvSpPr/>
                <p:nvPr/>
              </p:nvSpPr>
              <p:spPr>
                <a:xfrm rot="19397167">
                  <a:off x="3107480" y="2976956"/>
                  <a:ext cx="245319" cy="680644"/>
                </a:xfrm>
                <a:prstGeom prst="moon">
                  <a:avLst>
                    <a:gd name="adj" fmla="val 8750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0" name="Moon 39">
                  <a:extLst>
                    <a:ext uri="{FF2B5EF4-FFF2-40B4-BE49-F238E27FC236}">
                      <a16:creationId xmlns:a16="http://schemas.microsoft.com/office/drawing/2014/main" id="{B38B6EC5-B301-2D87-18CE-CCF85654FDE4}"/>
                    </a:ext>
                  </a:extLst>
                </p:cNvPr>
                <p:cNvSpPr/>
                <p:nvPr/>
              </p:nvSpPr>
              <p:spPr>
                <a:xfrm rot="12969248">
                  <a:off x="3337181" y="2927662"/>
                  <a:ext cx="245319" cy="680644"/>
                </a:xfrm>
                <a:prstGeom prst="moon">
                  <a:avLst>
                    <a:gd name="adj" fmla="val 8750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sp>
          <p:nvSpPr>
            <p:cNvPr id="1045" name="Freeform: Shape 1044">
              <a:extLst>
                <a:ext uri="{FF2B5EF4-FFF2-40B4-BE49-F238E27FC236}">
                  <a16:creationId xmlns:a16="http://schemas.microsoft.com/office/drawing/2014/main" id="{DAD5BCDE-7086-FEF8-AEDD-2128E5E247C3}"/>
                </a:ext>
              </a:extLst>
            </p:cNvPr>
            <p:cNvSpPr/>
            <p:nvPr/>
          </p:nvSpPr>
          <p:spPr>
            <a:xfrm>
              <a:off x="3334722" y="4382548"/>
              <a:ext cx="2077679" cy="714375"/>
            </a:xfrm>
            <a:custGeom>
              <a:avLst/>
              <a:gdLst>
                <a:gd name="csX0" fmla="*/ 1010791 w 2077679"/>
                <a:gd name="csY0" fmla="*/ 76200 h 714375"/>
                <a:gd name="csX1" fmla="*/ 1010791 w 2077679"/>
                <a:gd name="csY1" fmla="*/ 76200 h 714375"/>
                <a:gd name="csX2" fmla="*/ 820291 w 2077679"/>
                <a:gd name="csY2" fmla="*/ 57150 h 714375"/>
                <a:gd name="csX3" fmla="*/ 715516 w 2077679"/>
                <a:gd name="csY3" fmla="*/ 28575 h 714375"/>
                <a:gd name="csX4" fmla="*/ 572641 w 2077679"/>
                <a:gd name="csY4" fmla="*/ 0 h 714375"/>
                <a:gd name="csX5" fmla="*/ 391666 w 2077679"/>
                <a:gd name="csY5" fmla="*/ 19050 h 714375"/>
                <a:gd name="csX6" fmla="*/ 277366 w 2077679"/>
                <a:gd name="csY6" fmla="*/ 114300 h 714375"/>
                <a:gd name="csX7" fmla="*/ 191641 w 2077679"/>
                <a:gd name="csY7" fmla="*/ 190500 h 714375"/>
                <a:gd name="csX8" fmla="*/ 124966 w 2077679"/>
                <a:gd name="csY8" fmla="*/ 238125 h 714375"/>
                <a:gd name="csX9" fmla="*/ 67816 w 2077679"/>
                <a:gd name="csY9" fmla="*/ 266700 h 714375"/>
                <a:gd name="csX10" fmla="*/ 10666 w 2077679"/>
                <a:gd name="csY10" fmla="*/ 342900 h 714375"/>
                <a:gd name="csX11" fmla="*/ 1141 w 2077679"/>
                <a:gd name="csY11" fmla="*/ 400050 h 714375"/>
                <a:gd name="csX12" fmla="*/ 39241 w 2077679"/>
                <a:gd name="csY12" fmla="*/ 457200 h 714375"/>
                <a:gd name="csX13" fmla="*/ 153541 w 2077679"/>
                <a:gd name="csY13" fmla="*/ 485775 h 714375"/>
                <a:gd name="csX14" fmla="*/ 229741 w 2077679"/>
                <a:gd name="csY14" fmla="*/ 514350 h 714375"/>
                <a:gd name="csX15" fmla="*/ 410716 w 2077679"/>
                <a:gd name="csY15" fmla="*/ 533400 h 714375"/>
                <a:gd name="csX16" fmla="*/ 534541 w 2077679"/>
                <a:gd name="csY16" fmla="*/ 561975 h 714375"/>
                <a:gd name="csX17" fmla="*/ 601216 w 2077679"/>
                <a:gd name="csY17" fmla="*/ 571500 h 714375"/>
                <a:gd name="csX18" fmla="*/ 734566 w 2077679"/>
                <a:gd name="csY18" fmla="*/ 647700 h 714375"/>
                <a:gd name="csX19" fmla="*/ 791716 w 2077679"/>
                <a:gd name="csY19" fmla="*/ 676275 h 714375"/>
                <a:gd name="csX20" fmla="*/ 915541 w 2077679"/>
                <a:gd name="csY20" fmla="*/ 714375 h 714375"/>
                <a:gd name="csX21" fmla="*/ 1096516 w 2077679"/>
                <a:gd name="csY21" fmla="*/ 704850 h 714375"/>
                <a:gd name="csX22" fmla="*/ 1334641 w 2077679"/>
                <a:gd name="csY22" fmla="*/ 695325 h 714375"/>
                <a:gd name="csX23" fmla="*/ 1420366 w 2077679"/>
                <a:gd name="csY23" fmla="*/ 676275 h 714375"/>
                <a:gd name="csX24" fmla="*/ 1553716 w 2077679"/>
                <a:gd name="csY24" fmla="*/ 609600 h 714375"/>
                <a:gd name="csX25" fmla="*/ 1763266 w 2077679"/>
                <a:gd name="csY25" fmla="*/ 600075 h 714375"/>
                <a:gd name="csX26" fmla="*/ 1896616 w 2077679"/>
                <a:gd name="csY26" fmla="*/ 581025 h 714375"/>
                <a:gd name="csX27" fmla="*/ 2049016 w 2077679"/>
                <a:gd name="csY27" fmla="*/ 533400 h 714375"/>
                <a:gd name="csX28" fmla="*/ 2077591 w 2077679"/>
                <a:gd name="csY28" fmla="*/ 457200 h 714375"/>
                <a:gd name="csX29" fmla="*/ 2029966 w 2077679"/>
                <a:gd name="csY29" fmla="*/ 295275 h 714375"/>
                <a:gd name="csX30" fmla="*/ 1982341 w 2077679"/>
                <a:gd name="csY30" fmla="*/ 228600 h 714375"/>
                <a:gd name="csX31" fmla="*/ 1829941 w 2077679"/>
                <a:gd name="csY31" fmla="*/ 152400 h 714375"/>
                <a:gd name="csX32" fmla="*/ 1753741 w 2077679"/>
                <a:gd name="csY32" fmla="*/ 114300 h 714375"/>
                <a:gd name="csX33" fmla="*/ 1677541 w 2077679"/>
                <a:gd name="csY33" fmla="*/ 104775 h 714375"/>
                <a:gd name="csX34" fmla="*/ 1544191 w 2077679"/>
                <a:gd name="csY34" fmla="*/ 95250 h 714375"/>
                <a:gd name="csX35" fmla="*/ 1163191 w 2077679"/>
                <a:gd name="csY35" fmla="*/ 85725 h 714375"/>
                <a:gd name="csX36" fmla="*/ 1010791 w 2077679"/>
                <a:gd name="csY36" fmla="*/ 76200 h 7143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2077679" h="714375">
                  <a:moveTo>
                    <a:pt x="1010791" y="76200"/>
                  </a:moveTo>
                  <a:lnTo>
                    <a:pt x="1010791" y="76200"/>
                  </a:lnTo>
                  <a:cubicBezTo>
                    <a:pt x="947291" y="69850"/>
                    <a:pt x="883293" y="67312"/>
                    <a:pt x="820291" y="57150"/>
                  </a:cubicBezTo>
                  <a:cubicBezTo>
                    <a:pt x="784552" y="51386"/>
                    <a:pt x="750790" y="36715"/>
                    <a:pt x="715516" y="28575"/>
                  </a:cubicBezTo>
                  <a:cubicBezTo>
                    <a:pt x="668192" y="17654"/>
                    <a:pt x="620266" y="9525"/>
                    <a:pt x="572641" y="0"/>
                  </a:cubicBezTo>
                  <a:cubicBezTo>
                    <a:pt x="512316" y="6350"/>
                    <a:pt x="448234" y="-2847"/>
                    <a:pt x="391666" y="19050"/>
                  </a:cubicBezTo>
                  <a:cubicBezTo>
                    <a:pt x="345415" y="36954"/>
                    <a:pt x="315021" y="82024"/>
                    <a:pt x="277366" y="114300"/>
                  </a:cubicBezTo>
                  <a:cubicBezTo>
                    <a:pt x="248338" y="139181"/>
                    <a:pt x="222752" y="168278"/>
                    <a:pt x="191641" y="190500"/>
                  </a:cubicBezTo>
                  <a:cubicBezTo>
                    <a:pt x="169416" y="206375"/>
                    <a:pt x="148227" y="223811"/>
                    <a:pt x="124966" y="238125"/>
                  </a:cubicBezTo>
                  <a:cubicBezTo>
                    <a:pt x="106827" y="249288"/>
                    <a:pt x="85537" y="254886"/>
                    <a:pt x="67816" y="266700"/>
                  </a:cubicBezTo>
                  <a:cubicBezTo>
                    <a:pt x="40039" y="285218"/>
                    <a:pt x="27083" y="315538"/>
                    <a:pt x="10666" y="342900"/>
                  </a:cubicBezTo>
                  <a:cubicBezTo>
                    <a:pt x="7491" y="361950"/>
                    <a:pt x="-3543" y="381314"/>
                    <a:pt x="1141" y="400050"/>
                  </a:cubicBezTo>
                  <a:cubicBezTo>
                    <a:pt x="6694" y="422262"/>
                    <a:pt x="20725" y="443734"/>
                    <a:pt x="39241" y="457200"/>
                  </a:cubicBezTo>
                  <a:cubicBezTo>
                    <a:pt x="60691" y="472800"/>
                    <a:pt x="125829" y="477248"/>
                    <a:pt x="153541" y="485775"/>
                  </a:cubicBezTo>
                  <a:cubicBezTo>
                    <a:pt x="179469" y="493753"/>
                    <a:pt x="203424" y="507771"/>
                    <a:pt x="229741" y="514350"/>
                  </a:cubicBezTo>
                  <a:cubicBezTo>
                    <a:pt x="253526" y="520296"/>
                    <a:pt x="399931" y="532420"/>
                    <a:pt x="410716" y="533400"/>
                  </a:cubicBezTo>
                  <a:cubicBezTo>
                    <a:pt x="451991" y="542925"/>
                    <a:pt x="493004" y="553668"/>
                    <a:pt x="534541" y="561975"/>
                  </a:cubicBezTo>
                  <a:cubicBezTo>
                    <a:pt x="556556" y="566378"/>
                    <a:pt x="580581" y="562656"/>
                    <a:pt x="601216" y="571500"/>
                  </a:cubicBezTo>
                  <a:cubicBezTo>
                    <a:pt x="648272" y="591667"/>
                    <a:pt x="689708" y="623028"/>
                    <a:pt x="734566" y="647700"/>
                  </a:cubicBezTo>
                  <a:cubicBezTo>
                    <a:pt x="753228" y="657964"/>
                    <a:pt x="771731" y="668912"/>
                    <a:pt x="791716" y="676275"/>
                  </a:cubicBezTo>
                  <a:cubicBezTo>
                    <a:pt x="832238" y="691204"/>
                    <a:pt x="874266" y="701675"/>
                    <a:pt x="915541" y="714375"/>
                  </a:cubicBezTo>
                  <a:lnTo>
                    <a:pt x="1096516" y="704850"/>
                  </a:lnTo>
                  <a:cubicBezTo>
                    <a:pt x="1175873" y="701243"/>
                    <a:pt x="1255510" y="702307"/>
                    <a:pt x="1334641" y="695325"/>
                  </a:cubicBezTo>
                  <a:cubicBezTo>
                    <a:pt x="1363800" y="692752"/>
                    <a:pt x="1391791" y="682625"/>
                    <a:pt x="1420366" y="676275"/>
                  </a:cubicBezTo>
                  <a:cubicBezTo>
                    <a:pt x="1455583" y="655145"/>
                    <a:pt x="1517321" y="615470"/>
                    <a:pt x="1553716" y="609600"/>
                  </a:cubicBezTo>
                  <a:cubicBezTo>
                    <a:pt x="1622746" y="598466"/>
                    <a:pt x="1693416" y="603250"/>
                    <a:pt x="1763266" y="600075"/>
                  </a:cubicBezTo>
                  <a:cubicBezTo>
                    <a:pt x="1807716" y="593725"/>
                    <a:pt x="1852587" y="589831"/>
                    <a:pt x="1896616" y="581025"/>
                  </a:cubicBezTo>
                  <a:cubicBezTo>
                    <a:pt x="1973788" y="565591"/>
                    <a:pt x="1988608" y="557563"/>
                    <a:pt x="2049016" y="533400"/>
                  </a:cubicBezTo>
                  <a:cubicBezTo>
                    <a:pt x="2058095" y="515241"/>
                    <a:pt x="2079212" y="479895"/>
                    <a:pt x="2077591" y="457200"/>
                  </a:cubicBezTo>
                  <a:cubicBezTo>
                    <a:pt x="2073914" y="405725"/>
                    <a:pt x="2056274" y="341314"/>
                    <a:pt x="2029966" y="295275"/>
                  </a:cubicBezTo>
                  <a:cubicBezTo>
                    <a:pt x="2016415" y="271561"/>
                    <a:pt x="2002410" y="247125"/>
                    <a:pt x="1982341" y="228600"/>
                  </a:cubicBezTo>
                  <a:cubicBezTo>
                    <a:pt x="1929219" y="179564"/>
                    <a:pt x="1892452" y="179749"/>
                    <a:pt x="1829941" y="152400"/>
                  </a:cubicBezTo>
                  <a:cubicBezTo>
                    <a:pt x="1803924" y="141018"/>
                    <a:pt x="1780846" y="122770"/>
                    <a:pt x="1753741" y="114300"/>
                  </a:cubicBezTo>
                  <a:cubicBezTo>
                    <a:pt x="1729309" y="106665"/>
                    <a:pt x="1703034" y="107093"/>
                    <a:pt x="1677541" y="104775"/>
                  </a:cubicBezTo>
                  <a:cubicBezTo>
                    <a:pt x="1633161" y="100740"/>
                    <a:pt x="1588724" y="96899"/>
                    <a:pt x="1544191" y="95250"/>
                  </a:cubicBezTo>
                  <a:cubicBezTo>
                    <a:pt x="1417238" y="90548"/>
                    <a:pt x="1290191" y="88900"/>
                    <a:pt x="1163191" y="85725"/>
                  </a:cubicBezTo>
                  <a:cubicBezTo>
                    <a:pt x="1001340" y="65494"/>
                    <a:pt x="1036191" y="77788"/>
                    <a:pt x="1010791" y="76200"/>
                  </a:cubicBez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Tree>
    <p:extLst>
      <p:ext uri="{BB962C8B-B14F-4D97-AF65-F5344CB8AC3E}">
        <p14:creationId xmlns:p14="http://schemas.microsoft.com/office/powerpoint/2010/main" val="2954179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4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4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28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4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313"/>
                                        </p:tgtEl>
                                        <p:attrNameLst>
                                          <p:attrName>style.visibility</p:attrName>
                                        </p:attrNameLst>
                                      </p:cBhvr>
                                      <p:to>
                                        <p:strVal val="visible"/>
                                      </p:to>
                                    </p:set>
                                  </p:childTnLst>
                                </p:cTn>
                              </p:par>
                              <p:par>
                                <p:cTn id="33" presetID="10" presetClass="exit" presetSubtype="0" fill="hold" grpId="1" nodeType="withEffect">
                                  <p:stCondLst>
                                    <p:cond delay="0"/>
                                  </p:stCondLst>
                                  <p:childTnLst>
                                    <p:animEffect transition="out" filter="fade">
                                      <p:cBhvr>
                                        <p:cTn id="34" dur="500"/>
                                        <p:tgtEl>
                                          <p:spTgt spid="4"/>
                                        </p:tgtEl>
                                      </p:cBhvr>
                                    </p:animEffect>
                                    <p:set>
                                      <p:cBhvr>
                                        <p:cTn id="35" dur="1" fill="hold">
                                          <p:stCondLst>
                                            <p:cond delay="499"/>
                                          </p:stCondLst>
                                        </p:cTn>
                                        <p:tgtEl>
                                          <p:spTgt spid="4"/>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13"/>
                                        </p:tgtEl>
                                      </p:cBhvr>
                                    </p:animEffect>
                                    <p:set>
                                      <p:cBhvr>
                                        <p:cTn id="38" dur="1" fill="hold">
                                          <p:stCondLst>
                                            <p:cond delay="499"/>
                                          </p:stCondLst>
                                        </p:cTn>
                                        <p:tgtEl>
                                          <p:spTgt spid="13"/>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10"/>
                                        </p:tgtEl>
                                      </p:cBhvr>
                                    </p:animEffect>
                                    <p:set>
                                      <p:cBhvr>
                                        <p:cTn id="41" dur="1" fill="hold">
                                          <p:stCondLst>
                                            <p:cond delay="499"/>
                                          </p:stCondLst>
                                        </p:cTn>
                                        <p:tgtEl>
                                          <p:spTgt spid="10"/>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1042"/>
                                        </p:tgtEl>
                                      </p:cBhvr>
                                    </p:animEffect>
                                    <p:set>
                                      <p:cBhvr>
                                        <p:cTn id="44" dur="1" fill="hold">
                                          <p:stCondLst>
                                            <p:cond delay="499"/>
                                          </p:stCondLst>
                                        </p:cTn>
                                        <p:tgtEl>
                                          <p:spTgt spid="1042"/>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1046"/>
                                        </p:tgtEl>
                                      </p:cBhvr>
                                    </p:animEffect>
                                    <p:set>
                                      <p:cBhvr>
                                        <p:cTn id="47" dur="1" fill="hold">
                                          <p:stCondLst>
                                            <p:cond delay="499"/>
                                          </p:stCondLst>
                                        </p:cTn>
                                        <p:tgtEl>
                                          <p:spTgt spid="1046"/>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11286"/>
                                        </p:tgtEl>
                                      </p:cBhvr>
                                    </p:animEffect>
                                    <p:set>
                                      <p:cBhvr>
                                        <p:cTn id="50" dur="1" fill="hold">
                                          <p:stCondLst>
                                            <p:cond delay="499"/>
                                          </p:stCondLst>
                                        </p:cTn>
                                        <p:tgtEl>
                                          <p:spTgt spid="11286"/>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500"/>
                                        <p:tgtEl>
                                          <p:spTgt spid="1044"/>
                                        </p:tgtEl>
                                      </p:cBhvr>
                                    </p:animEffect>
                                    <p:set>
                                      <p:cBhvr>
                                        <p:cTn id="53" dur="1" fill="hold">
                                          <p:stCondLst>
                                            <p:cond delay="499"/>
                                          </p:stCondLst>
                                        </p:cTn>
                                        <p:tgtEl>
                                          <p:spTgt spid="1044"/>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0" grpId="0"/>
      <p:bldP spid="10" grpId="1"/>
      <p:bldP spid="1042" grpId="0"/>
      <p:bldP spid="1042" grpId="1"/>
      <p:bldP spid="1044" grpId="0"/>
      <p:bldP spid="1044"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0"/>
            <a:ext cx="12215634" cy="6186309"/>
          </a:xfrm>
          <a:prstGeom prst="rect">
            <a:avLst/>
          </a:prstGeom>
          <a:noFill/>
        </p:spPr>
        <p:txBody>
          <a:bodyPr wrap="square" rtlCol="0">
            <a:spAutoFit/>
          </a:bodyPr>
          <a:lstStyle/>
          <a:p>
            <a:r>
              <a:rPr lang="en-US" dirty="0">
                <a:solidFill>
                  <a:schemeClr val="bg1"/>
                </a:solidFill>
                <a:latin typeface="Abadi" panose="020B0604020202020204" charset="0"/>
              </a:rPr>
              <a:t>Sources:</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Videos:</a:t>
            </a:r>
          </a:p>
          <a:p>
            <a:r>
              <a:rPr lang="en-US" b="1" dirty="0">
                <a:solidFill>
                  <a:schemeClr val="bg1"/>
                </a:solidFill>
                <a:latin typeface="Abadi" panose="020B0604020202020204" charset="0"/>
              </a:rPr>
              <a:t>God Gave Them Knowledge </a:t>
            </a:r>
            <a:r>
              <a:rPr lang="en-US" dirty="0">
                <a:solidFill>
                  <a:schemeClr val="bg1"/>
                </a:solidFill>
                <a:latin typeface="Abadi" panose="020B0604020202020204" charset="0"/>
              </a:rPr>
              <a:t>(13:49)</a:t>
            </a:r>
          </a:p>
          <a:p>
            <a:r>
              <a:rPr lang="en-US" b="1" dirty="0">
                <a:solidFill>
                  <a:schemeClr val="bg1"/>
                </a:solidFill>
                <a:latin typeface="Abadi" panose="020B0604020202020204" charset="0"/>
              </a:rPr>
              <a:t>“Run and Not Be Weary”</a:t>
            </a:r>
            <a:r>
              <a:rPr lang="en-US" dirty="0">
                <a:solidFill>
                  <a:schemeClr val="bg1"/>
                </a:solidFill>
                <a:latin typeface="Abadi" panose="020B0604020202020204" charset="0"/>
              </a:rPr>
              <a:t> (8:18)</a:t>
            </a:r>
          </a:p>
          <a:p>
            <a:r>
              <a:rPr lang="en-US" dirty="0">
                <a:solidFill>
                  <a:schemeClr val="bg1"/>
                </a:solidFill>
                <a:latin typeface="Abadi" panose="020B0604020202020204" charset="0"/>
              </a:rPr>
              <a:t>“A Brand New Year: Physical Health”</a:t>
            </a:r>
          </a:p>
          <a:p>
            <a:endParaRPr lang="en-US" dirty="0">
              <a:solidFill>
                <a:schemeClr val="bg1"/>
              </a:solidFill>
              <a:latin typeface="Abadi" panose="020B0604020202020204" charset="0"/>
            </a:endParaRPr>
          </a:p>
          <a:p>
            <a:pPr marL="342900" indent="-342900">
              <a:buAutoNum type="arabicPeriod"/>
            </a:pPr>
            <a:r>
              <a:rPr lang="en-US" dirty="0">
                <a:solidFill>
                  <a:schemeClr val="bg1"/>
                </a:solidFill>
                <a:latin typeface="Abadi" panose="020B0604020202020204" charset="0"/>
              </a:rPr>
              <a:t>Gleason L. Archer Jr., “Daniel,” in The Expositor’s Bible Commentary, ed. Frank E. </a:t>
            </a:r>
            <a:r>
              <a:rPr lang="en-US" dirty="0" err="1">
                <a:solidFill>
                  <a:schemeClr val="bg1"/>
                </a:solidFill>
                <a:latin typeface="Abadi" panose="020B0604020202020204" charset="0"/>
              </a:rPr>
              <a:t>Gaebelein</a:t>
            </a:r>
            <a:r>
              <a:rPr lang="en-US" dirty="0">
                <a:solidFill>
                  <a:schemeClr val="bg1"/>
                </a:solidFill>
                <a:latin typeface="Abadi" panose="020B0604020202020204" charset="0"/>
              </a:rPr>
              <a:t>, 12 vols. [1976–1992], 7:6.)</a:t>
            </a:r>
          </a:p>
          <a:p>
            <a:pPr marL="342900" indent="-342900">
              <a:buAutoNum type="arabicPeriod"/>
            </a:pPr>
            <a:r>
              <a:rPr lang="en-US" dirty="0">
                <a:solidFill>
                  <a:schemeClr val="bg1"/>
                </a:solidFill>
                <a:latin typeface="Abadi" panose="020B0604020202020204" charset="0"/>
              </a:rPr>
              <a:t>Bible Dictionary</a:t>
            </a:r>
          </a:p>
          <a:p>
            <a:r>
              <a:rPr lang="en-US" dirty="0">
                <a:solidFill>
                  <a:schemeClr val="bg1"/>
                </a:solidFill>
                <a:latin typeface="Abadi" panose="020B0604020202020204" charset="0"/>
              </a:rPr>
              <a:t>Presentation by ©http://fashionsbylynda.com/blog/</a:t>
            </a:r>
          </a:p>
          <a:p>
            <a:pPr marL="342900" indent="-342900">
              <a:buFont typeface="+mj-lt"/>
              <a:buAutoNum type="arabicPeriod" startAt="3"/>
            </a:pPr>
            <a:r>
              <a:rPr lang="en-US" b="0" dirty="0">
                <a:solidFill>
                  <a:schemeClr val="bg1"/>
                </a:solidFill>
                <a:effectLst/>
                <a:latin typeface="Abadi" panose="020B0604020202020204" charset="0"/>
              </a:rPr>
              <a:t>Joseph J. Cannon, “Speed and the Spirit,” Improvement Era, Oct. 1928, 1001–7).</a:t>
            </a:r>
          </a:p>
          <a:p>
            <a:pPr marL="342900" indent="-342900">
              <a:buFont typeface="+mj-lt"/>
              <a:buAutoNum type="arabicPeriod" startAt="3"/>
            </a:pPr>
            <a:r>
              <a:rPr lang="en-US" dirty="0">
                <a:solidFill>
                  <a:schemeClr val="bg1"/>
                </a:solidFill>
                <a:latin typeface="Abadi" panose="020B0604020202020204" charset="0"/>
              </a:rPr>
              <a:t>Who’s Who in the Old Testament by Ed J. </a:t>
            </a:r>
            <a:r>
              <a:rPr lang="en-US" dirty="0" err="1">
                <a:solidFill>
                  <a:schemeClr val="bg1"/>
                </a:solidFill>
                <a:latin typeface="Abadi" panose="020B0604020202020204" charset="0"/>
              </a:rPr>
              <a:t>Pinegar</a:t>
            </a:r>
            <a:r>
              <a:rPr lang="en-US" dirty="0">
                <a:solidFill>
                  <a:schemeClr val="bg1"/>
                </a:solidFill>
                <a:latin typeface="Abadi" panose="020B0604020202020204" charset="0"/>
              </a:rPr>
              <a:t> and Richard J. Allen pp. 36-37, 142</a:t>
            </a:r>
          </a:p>
          <a:p>
            <a:pPr marL="342900" indent="-342900">
              <a:buFont typeface="+mj-lt"/>
              <a:buAutoNum type="arabicPeriod" startAt="3"/>
            </a:pPr>
            <a:r>
              <a:rPr lang="en-US" dirty="0">
                <a:solidFill>
                  <a:schemeClr val="bg1"/>
                </a:solidFill>
                <a:latin typeface="Abadi" panose="020B0604020202020204" charset="0"/>
              </a:rPr>
              <a:t>William Smith, A Dictionary of the Bible,  </a:t>
            </a:r>
            <a:r>
              <a:rPr lang="en-US" dirty="0" err="1">
                <a:solidFill>
                  <a:schemeClr val="bg1"/>
                </a:solidFill>
                <a:latin typeface="Abadi" panose="020B0604020202020204" charset="0"/>
              </a:rPr>
              <a:t>s.v</a:t>
            </a:r>
            <a:r>
              <a:rPr lang="en-US" dirty="0">
                <a:solidFill>
                  <a:schemeClr val="bg1"/>
                </a:solidFill>
                <a:latin typeface="Abadi" panose="020B0604020202020204" charset="0"/>
              </a:rPr>
              <a:t>. “Shinar.”</a:t>
            </a:r>
          </a:p>
          <a:p>
            <a:pPr marL="342900" indent="-342900">
              <a:buFont typeface="+mj-lt"/>
              <a:buAutoNum type="arabicPeriod" startAt="3"/>
            </a:pPr>
            <a:r>
              <a:rPr lang="en-US" dirty="0">
                <a:solidFill>
                  <a:schemeClr val="bg1"/>
                </a:solidFill>
                <a:latin typeface="Abadi" panose="020B0604020202020204" charset="0"/>
              </a:rPr>
              <a:t>Old Testament Institute Manual Daniel: Prophet of God, Companion of Kings Chapter 28</a:t>
            </a:r>
          </a:p>
          <a:p>
            <a:pPr marL="342900" indent="-342900">
              <a:buFont typeface="+mj-lt"/>
              <a:buAutoNum type="arabicPeriod" startAt="3"/>
            </a:pPr>
            <a:r>
              <a:rPr lang="en-US" dirty="0">
                <a:solidFill>
                  <a:schemeClr val="bg1"/>
                </a:solidFill>
                <a:latin typeface="Abadi" panose="020B0604020202020204" charset="0"/>
              </a:rPr>
              <a:t>President Russell M. Nelson (“Your Body: A Magnificent Gift to Cherish,” </a:t>
            </a:r>
            <a:r>
              <a:rPr lang="en-US" i="1" dirty="0">
                <a:solidFill>
                  <a:schemeClr val="bg1"/>
                </a:solidFill>
                <a:latin typeface="Abadi" panose="020B0604020202020204" charset="0"/>
              </a:rPr>
              <a:t>New Era</a:t>
            </a:r>
            <a:r>
              <a:rPr lang="en-US" dirty="0">
                <a:solidFill>
                  <a:schemeClr val="bg1"/>
                </a:solidFill>
                <a:latin typeface="Abadi" panose="020B0604020202020204" charset="0"/>
              </a:rPr>
              <a:t>, Aug. 2019, 5-6</a:t>
            </a:r>
          </a:p>
          <a:p>
            <a:pPr marL="342900" indent="-342900">
              <a:buFont typeface="+mj-lt"/>
              <a:buAutoNum type="arabicPeriod" startAt="3"/>
            </a:pPr>
            <a:r>
              <a:rPr lang="en-US" dirty="0">
                <a:solidFill>
                  <a:schemeClr val="bg1"/>
                </a:solidFill>
                <a:latin typeface="Abadi" panose="020B0604020202020204" charset="0"/>
              </a:rPr>
              <a:t> Elder Russell M. Nelson (“The Magnificence of Man,” Ensign, Jan. 1988, 68).</a:t>
            </a:r>
          </a:p>
          <a:p>
            <a:pPr marL="342900" indent="-342900">
              <a:buFont typeface="+mj-lt"/>
              <a:buAutoNum type="arabicPeriod" startAt="3"/>
            </a:pPr>
            <a:r>
              <a:rPr lang="en-US" dirty="0">
                <a:solidFill>
                  <a:schemeClr val="bg1"/>
                </a:solidFill>
                <a:latin typeface="Abadi" panose="020B0604020202020204" charset="0"/>
              </a:rPr>
              <a:t>President Boyd K. Packer (“The Word of Wisdom: The Principle and the Promises,” </a:t>
            </a:r>
            <a:r>
              <a:rPr lang="en-US" i="1" dirty="0">
                <a:solidFill>
                  <a:schemeClr val="bg1"/>
                </a:solidFill>
                <a:latin typeface="Abadi" panose="020B0604020202020204" charset="0"/>
              </a:rPr>
              <a:t>Ensign</a:t>
            </a:r>
            <a:r>
              <a:rPr lang="en-US" dirty="0">
                <a:solidFill>
                  <a:schemeClr val="bg1"/>
                </a:solidFill>
                <a:latin typeface="Abadi" panose="020B0604020202020204" charset="0"/>
              </a:rPr>
              <a:t>, May 1996, 18)</a:t>
            </a:r>
          </a:p>
          <a:p>
            <a:pPr marL="342900" indent="-342900">
              <a:buFontTx/>
              <a:buAutoNum type="arabicPeriod" startAt="3"/>
            </a:pPr>
            <a:endParaRPr lang="en-US" dirty="0">
              <a:solidFill>
                <a:schemeClr val="bg1"/>
              </a:solidFill>
              <a:latin typeface="Abadi" panose="020B0604020202020204" charset="0"/>
            </a:endParaRPr>
          </a:p>
          <a:p>
            <a:pPr marL="342900" indent="-342900">
              <a:buFontTx/>
              <a:buAutoNum type="arabicPeriod" startAt="3"/>
            </a:pPr>
            <a:endParaRPr lang="en-US" dirty="0">
              <a:solidFill>
                <a:schemeClr val="bg1"/>
              </a:solidFill>
              <a:latin typeface="Abadi" panose="020B0604020202020204" charset="0"/>
            </a:endParaRPr>
          </a:p>
          <a:p>
            <a:pPr marL="342900" indent="-342900">
              <a:buFontTx/>
              <a:buAutoNum type="arabicPeriod" startAt="3"/>
            </a:pPr>
            <a:endParaRPr lang="en-US" b="0" dirty="0">
              <a:solidFill>
                <a:schemeClr val="bg1"/>
              </a:solidFill>
              <a:effectLst/>
              <a:latin typeface="Abadi" panose="020B0604020202020204" charset="0"/>
            </a:endParaRPr>
          </a:p>
          <a:p>
            <a:pPr marL="342900" indent="-342900">
              <a:buAutoNum type="arabicPeriod" startAt="3"/>
            </a:pPr>
            <a:endParaRPr lang="en-US" dirty="0">
              <a:solidFill>
                <a:schemeClr val="bg1"/>
              </a:solidFill>
              <a:latin typeface="Abadi" panose="020B0604020202020204" charset="0"/>
            </a:endParaRPr>
          </a:p>
        </p:txBody>
      </p:sp>
      <p:grpSp>
        <p:nvGrpSpPr>
          <p:cNvPr id="11" name="Group 10">
            <a:extLst>
              <a:ext uri="{FF2B5EF4-FFF2-40B4-BE49-F238E27FC236}">
                <a16:creationId xmlns:a16="http://schemas.microsoft.com/office/drawing/2014/main" id="{8F842978-E67D-44DC-90A7-D62A6716186A}"/>
              </a:ext>
            </a:extLst>
          </p:cNvPr>
          <p:cNvGrpSpPr/>
          <p:nvPr/>
        </p:nvGrpSpPr>
        <p:grpSpPr>
          <a:xfrm>
            <a:off x="4027460" y="791452"/>
            <a:ext cx="724787" cy="918064"/>
            <a:chOff x="7543800" y="3810000"/>
            <a:chExt cx="1143000" cy="1447800"/>
          </a:xfrm>
        </p:grpSpPr>
        <p:sp>
          <p:nvSpPr>
            <p:cNvPr id="12" name="Trapezoid 11">
              <a:extLst>
                <a:ext uri="{FF2B5EF4-FFF2-40B4-BE49-F238E27FC236}">
                  <a16:creationId xmlns:a16="http://schemas.microsoft.com/office/drawing/2014/main" id="{6849BA04-7813-4E76-8E59-C6A925361A9D}"/>
                </a:ext>
              </a:extLst>
            </p:cNvPr>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 name="Rounded Rectangle 79">
              <a:extLst>
                <a:ext uri="{FF2B5EF4-FFF2-40B4-BE49-F238E27FC236}">
                  <a16:creationId xmlns:a16="http://schemas.microsoft.com/office/drawing/2014/main" id="{3FB7D2E4-7DE5-4182-B3EF-808B271D3778}"/>
                </a:ext>
              </a:extLst>
            </p:cNvPr>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 name="Rounded Rectangle 80">
              <a:extLst>
                <a:ext uri="{FF2B5EF4-FFF2-40B4-BE49-F238E27FC236}">
                  <a16:creationId xmlns:a16="http://schemas.microsoft.com/office/drawing/2014/main" id="{D30C0BD6-91FA-4EDF-BCE1-2A5FE2151C5E}"/>
                </a:ext>
              </a:extLst>
            </p:cNvPr>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 name="Rounded Rectangle 81">
              <a:extLst>
                <a:ext uri="{FF2B5EF4-FFF2-40B4-BE49-F238E27FC236}">
                  <a16:creationId xmlns:a16="http://schemas.microsoft.com/office/drawing/2014/main" id="{93617BDA-F276-416B-B2BE-DC1DD0A9970C}"/>
                </a:ext>
              </a:extLst>
            </p:cNvPr>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6" name="Group 15">
              <a:extLst>
                <a:ext uri="{FF2B5EF4-FFF2-40B4-BE49-F238E27FC236}">
                  <a16:creationId xmlns:a16="http://schemas.microsoft.com/office/drawing/2014/main" id="{D77978D4-B97A-46A4-9E70-57FFEED177BE}"/>
                </a:ext>
              </a:extLst>
            </p:cNvPr>
            <p:cNvGrpSpPr/>
            <p:nvPr/>
          </p:nvGrpSpPr>
          <p:grpSpPr>
            <a:xfrm>
              <a:off x="7924800" y="3810000"/>
              <a:ext cx="645353" cy="610017"/>
              <a:chOff x="7924800" y="5867400"/>
              <a:chExt cx="645353" cy="610017"/>
            </a:xfrm>
          </p:grpSpPr>
          <p:grpSp>
            <p:nvGrpSpPr>
              <p:cNvPr id="24" name="Group 13">
                <a:extLst>
                  <a:ext uri="{FF2B5EF4-FFF2-40B4-BE49-F238E27FC236}">
                    <a16:creationId xmlns:a16="http://schemas.microsoft.com/office/drawing/2014/main" id="{8F7470CD-355D-42D6-9924-3CE3398AEBC1}"/>
                  </a:ext>
                </a:extLst>
              </p:cNvPr>
              <p:cNvGrpSpPr/>
              <p:nvPr/>
            </p:nvGrpSpPr>
            <p:grpSpPr>
              <a:xfrm>
                <a:off x="7924800" y="5867400"/>
                <a:ext cx="645353" cy="610017"/>
                <a:chOff x="3037563" y="3121795"/>
                <a:chExt cx="1250371" cy="1224010"/>
              </a:xfrm>
            </p:grpSpPr>
            <p:sp>
              <p:nvSpPr>
                <p:cNvPr id="26" name="Oval 25">
                  <a:extLst>
                    <a:ext uri="{FF2B5EF4-FFF2-40B4-BE49-F238E27FC236}">
                      <a16:creationId xmlns:a16="http://schemas.microsoft.com/office/drawing/2014/main" id="{2B2EBB39-4D17-4993-A0BC-110765F8BBAB}"/>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7" name="Oval 26">
                  <a:extLst>
                    <a:ext uri="{FF2B5EF4-FFF2-40B4-BE49-F238E27FC236}">
                      <a16:creationId xmlns:a16="http://schemas.microsoft.com/office/drawing/2014/main" id="{DDC806C7-1E51-4396-B4A1-A942185C6409}"/>
                    </a:ext>
                  </a:extLst>
                </p:cNvPr>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8" name="Oval 27">
                  <a:extLst>
                    <a:ext uri="{FF2B5EF4-FFF2-40B4-BE49-F238E27FC236}">
                      <a16:creationId xmlns:a16="http://schemas.microsoft.com/office/drawing/2014/main" id="{0AE023F4-3A7C-47B9-B3D8-00A940AD565D}"/>
                    </a:ext>
                  </a:extLst>
                </p:cNvPr>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9" name="Oval 28">
                  <a:extLst>
                    <a:ext uri="{FF2B5EF4-FFF2-40B4-BE49-F238E27FC236}">
                      <a16:creationId xmlns:a16="http://schemas.microsoft.com/office/drawing/2014/main" id="{CE17D72E-53D9-4D09-97C0-A892385997BE}"/>
                    </a:ext>
                  </a:extLst>
                </p:cNvPr>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25" name="Oval 24">
                <a:extLst>
                  <a:ext uri="{FF2B5EF4-FFF2-40B4-BE49-F238E27FC236}">
                    <a16:creationId xmlns:a16="http://schemas.microsoft.com/office/drawing/2014/main" id="{FE36D779-CA37-49A4-B8D7-95C18F034EE8}"/>
                  </a:ext>
                </a:extLst>
              </p:cNvPr>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7" name="Group 16">
              <a:extLst>
                <a:ext uri="{FF2B5EF4-FFF2-40B4-BE49-F238E27FC236}">
                  <a16:creationId xmlns:a16="http://schemas.microsoft.com/office/drawing/2014/main" id="{69F64B22-DBC5-4341-8EA4-660E05C17D44}"/>
                </a:ext>
              </a:extLst>
            </p:cNvPr>
            <p:cNvGrpSpPr/>
            <p:nvPr/>
          </p:nvGrpSpPr>
          <p:grpSpPr>
            <a:xfrm>
              <a:off x="7543800" y="4038600"/>
              <a:ext cx="403070" cy="381000"/>
              <a:chOff x="7924800" y="5867400"/>
              <a:chExt cx="645353" cy="610017"/>
            </a:xfrm>
          </p:grpSpPr>
          <p:grpSp>
            <p:nvGrpSpPr>
              <p:cNvPr id="18" name="Group 13">
                <a:extLst>
                  <a:ext uri="{FF2B5EF4-FFF2-40B4-BE49-F238E27FC236}">
                    <a16:creationId xmlns:a16="http://schemas.microsoft.com/office/drawing/2014/main" id="{473DB080-ED71-45AF-93C0-2B8BFD8DBAEC}"/>
                  </a:ext>
                </a:extLst>
              </p:cNvPr>
              <p:cNvGrpSpPr/>
              <p:nvPr/>
            </p:nvGrpSpPr>
            <p:grpSpPr>
              <a:xfrm>
                <a:off x="7924800" y="5867400"/>
                <a:ext cx="645353" cy="610017"/>
                <a:chOff x="3037563" y="3121795"/>
                <a:chExt cx="1250371" cy="1224010"/>
              </a:xfrm>
            </p:grpSpPr>
            <p:sp>
              <p:nvSpPr>
                <p:cNvPr id="20" name="Oval 19">
                  <a:extLst>
                    <a:ext uri="{FF2B5EF4-FFF2-40B4-BE49-F238E27FC236}">
                      <a16:creationId xmlns:a16="http://schemas.microsoft.com/office/drawing/2014/main" id="{6C4BA2F0-06D9-4CEA-AED4-9BFAFC25B59E}"/>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 name="Oval 20">
                  <a:extLst>
                    <a:ext uri="{FF2B5EF4-FFF2-40B4-BE49-F238E27FC236}">
                      <a16:creationId xmlns:a16="http://schemas.microsoft.com/office/drawing/2014/main" id="{FFC58E75-DFCF-4B2E-9769-B9E7BF8476F8}"/>
                    </a:ext>
                  </a:extLst>
                </p:cNvPr>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2" name="Oval 21">
                  <a:extLst>
                    <a:ext uri="{FF2B5EF4-FFF2-40B4-BE49-F238E27FC236}">
                      <a16:creationId xmlns:a16="http://schemas.microsoft.com/office/drawing/2014/main" id="{C262EBFA-174F-4D82-8647-1A4149AB2D22}"/>
                    </a:ext>
                  </a:extLst>
                </p:cNvPr>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 name="Oval 22">
                  <a:extLst>
                    <a:ext uri="{FF2B5EF4-FFF2-40B4-BE49-F238E27FC236}">
                      <a16:creationId xmlns:a16="http://schemas.microsoft.com/office/drawing/2014/main" id="{B39F062C-156E-4EC0-8C0D-3590A5183722}"/>
                    </a:ext>
                  </a:extLst>
                </p:cNvPr>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9" name="Oval 18">
                <a:extLst>
                  <a:ext uri="{FF2B5EF4-FFF2-40B4-BE49-F238E27FC236}">
                    <a16:creationId xmlns:a16="http://schemas.microsoft.com/office/drawing/2014/main" id="{2F8D01B9-D23C-45A3-BAD4-CC47B53B42A7}"/>
                  </a:ext>
                </a:extLst>
              </p:cNvPr>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spTree>
    <p:extLst>
      <p:ext uri="{BB962C8B-B14F-4D97-AF65-F5344CB8AC3E}">
        <p14:creationId xmlns:p14="http://schemas.microsoft.com/office/powerpoint/2010/main" val="333873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Table 110"/>
          <p:cNvGraphicFramePr>
            <a:graphicFrameLocks noGrp="1"/>
          </p:cNvGraphicFramePr>
          <p:nvPr>
            <p:extLst>
              <p:ext uri="{D42A27DB-BD31-4B8C-83A1-F6EECF244321}">
                <p14:modId xmlns:p14="http://schemas.microsoft.com/office/powerpoint/2010/main" val="225979594"/>
              </p:ext>
            </p:extLst>
          </p:nvPr>
        </p:nvGraphicFramePr>
        <p:xfrm>
          <a:off x="102841" y="113134"/>
          <a:ext cx="8441892" cy="3571240"/>
        </p:xfrm>
        <a:graphic>
          <a:graphicData uri="http://schemas.openxmlformats.org/drawingml/2006/table">
            <a:tbl>
              <a:tblPr firstRow="1" bandRow="1">
                <a:tableStyleId>{5940675A-B579-460E-94D1-54222C63F5DA}</a:tableStyleId>
              </a:tblPr>
              <a:tblGrid>
                <a:gridCol w="1406982">
                  <a:extLst>
                    <a:ext uri="{9D8B030D-6E8A-4147-A177-3AD203B41FA5}">
                      <a16:colId xmlns:a16="http://schemas.microsoft.com/office/drawing/2014/main" val="20000"/>
                    </a:ext>
                  </a:extLst>
                </a:gridCol>
                <a:gridCol w="1406982">
                  <a:extLst>
                    <a:ext uri="{9D8B030D-6E8A-4147-A177-3AD203B41FA5}">
                      <a16:colId xmlns:a16="http://schemas.microsoft.com/office/drawing/2014/main" val="20001"/>
                    </a:ext>
                  </a:extLst>
                </a:gridCol>
                <a:gridCol w="1406982">
                  <a:extLst>
                    <a:ext uri="{9D8B030D-6E8A-4147-A177-3AD203B41FA5}">
                      <a16:colId xmlns:a16="http://schemas.microsoft.com/office/drawing/2014/main" val="20002"/>
                    </a:ext>
                  </a:extLst>
                </a:gridCol>
                <a:gridCol w="1406982">
                  <a:extLst>
                    <a:ext uri="{9D8B030D-6E8A-4147-A177-3AD203B41FA5}">
                      <a16:colId xmlns:a16="http://schemas.microsoft.com/office/drawing/2014/main" val="20003"/>
                    </a:ext>
                  </a:extLst>
                </a:gridCol>
                <a:gridCol w="1406982">
                  <a:extLst>
                    <a:ext uri="{9D8B030D-6E8A-4147-A177-3AD203B41FA5}">
                      <a16:colId xmlns:a16="http://schemas.microsoft.com/office/drawing/2014/main" val="20004"/>
                    </a:ext>
                  </a:extLst>
                </a:gridCol>
                <a:gridCol w="1406982">
                  <a:extLst>
                    <a:ext uri="{9D8B030D-6E8A-4147-A177-3AD203B41FA5}">
                      <a16:colId xmlns:a16="http://schemas.microsoft.com/office/drawing/2014/main" val="20005"/>
                    </a:ext>
                  </a:extLst>
                </a:gridCol>
              </a:tblGrid>
              <a:tr h="370840">
                <a:tc>
                  <a:txBody>
                    <a:bodyPr/>
                    <a:lstStyle/>
                    <a:p>
                      <a:r>
                        <a:rPr lang="en-US" dirty="0">
                          <a:latin typeface="Abadi" panose="020B0604020202020204" charset="0"/>
                        </a:rPr>
                        <a:t>Daniel 1</a:t>
                      </a:r>
                    </a:p>
                  </a:txBody>
                  <a:tcPr>
                    <a:solidFill>
                      <a:schemeClr val="accent5">
                        <a:lumMod val="20000"/>
                        <a:lumOff val="80000"/>
                      </a:schemeClr>
                    </a:solidFill>
                  </a:tcPr>
                </a:tc>
                <a:tc>
                  <a:txBody>
                    <a:bodyPr/>
                    <a:lstStyle/>
                    <a:p>
                      <a:r>
                        <a:rPr lang="en-US" dirty="0">
                          <a:latin typeface="Abadi" panose="020B0604020202020204" charset="0"/>
                        </a:rPr>
                        <a:t>Daniel 2</a:t>
                      </a:r>
                    </a:p>
                  </a:txBody>
                  <a:tcPr/>
                </a:tc>
                <a:tc>
                  <a:txBody>
                    <a:bodyPr/>
                    <a:lstStyle/>
                    <a:p>
                      <a:r>
                        <a:rPr lang="en-US" dirty="0">
                          <a:latin typeface="Abadi" panose="020B0604020202020204" charset="0"/>
                        </a:rPr>
                        <a:t>Daniel 3</a:t>
                      </a:r>
                    </a:p>
                  </a:txBody>
                  <a:tcPr/>
                </a:tc>
                <a:tc>
                  <a:txBody>
                    <a:bodyPr/>
                    <a:lstStyle/>
                    <a:p>
                      <a:r>
                        <a:rPr lang="en-US" dirty="0">
                          <a:latin typeface="Abadi" panose="020B0604020202020204" charset="0"/>
                        </a:rPr>
                        <a:t>Daniel 4-5</a:t>
                      </a:r>
                    </a:p>
                  </a:txBody>
                  <a:tcPr/>
                </a:tc>
                <a:tc>
                  <a:txBody>
                    <a:bodyPr/>
                    <a:lstStyle/>
                    <a:p>
                      <a:r>
                        <a:rPr lang="en-US" dirty="0">
                          <a:latin typeface="Abadi" panose="020B0604020202020204" charset="0"/>
                        </a:rPr>
                        <a:t>Daniel 6</a:t>
                      </a:r>
                    </a:p>
                  </a:txBody>
                  <a:tcPr/>
                </a:tc>
                <a:tc>
                  <a:txBody>
                    <a:bodyPr/>
                    <a:lstStyle/>
                    <a:p>
                      <a:r>
                        <a:rPr lang="en-US" dirty="0">
                          <a:latin typeface="Abadi" panose="020B0604020202020204" charset="0"/>
                        </a:rPr>
                        <a:t>Daniel 7-12</a:t>
                      </a:r>
                    </a:p>
                  </a:txBody>
                  <a:tcPr/>
                </a:tc>
                <a:extLst>
                  <a:ext uri="{0D108BD9-81ED-4DB2-BD59-A6C34878D82A}">
                    <a16:rowId xmlns:a16="http://schemas.microsoft.com/office/drawing/2014/main" val="10000"/>
                  </a:ext>
                </a:extLst>
              </a:tr>
              <a:tr h="370840">
                <a:tc>
                  <a:txBody>
                    <a:bodyPr/>
                    <a:lstStyle/>
                    <a:p>
                      <a:r>
                        <a:rPr lang="en-US" sz="1200" kern="1200" dirty="0">
                          <a:effectLst/>
                          <a:latin typeface="Abadi" panose="020B0604020202020204" charset="0"/>
                        </a:rPr>
                        <a:t>Daniel and his companions are faithful to the law of </a:t>
                      </a:r>
                      <a:r>
                        <a:rPr lang="en-US" sz="1200" u="none" strike="noStrike" kern="1200" dirty="0">
                          <a:effectLst/>
                        </a:rPr>
                        <a:t>Moses</a:t>
                      </a:r>
                      <a:r>
                        <a:rPr lang="en-US" sz="1200" kern="1200" dirty="0">
                          <a:effectLst/>
                        </a:rPr>
                        <a:t> and God blesses them with knowledge and wisdom. They receive positions of service in King Nebuchadnezzar’s court.</a:t>
                      </a:r>
                      <a:endParaRPr lang="en-US" sz="1200" dirty="0"/>
                    </a:p>
                  </a:txBody>
                  <a:tcPr>
                    <a:solidFill>
                      <a:schemeClr val="accent5">
                        <a:lumMod val="20000"/>
                        <a:lumOff val="80000"/>
                      </a:schemeClr>
                    </a:solidFill>
                  </a:tcPr>
                </a:tc>
                <a:tc>
                  <a:txBody>
                    <a:bodyPr/>
                    <a:lstStyle/>
                    <a:p>
                      <a:r>
                        <a:rPr lang="en-US" sz="1200" b="0" i="0" kern="1200" dirty="0">
                          <a:solidFill>
                            <a:schemeClr val="tx1"/>
                          </a:solidFill>
                          <a:effectLst/>
                          <a:latin typeface="Abadi" panose="020B0604020202020204" charset="0"/>
                          <a:ea typeface="+mn-ea"/>
                          <a:cs typeface="+mn-cs"/>
                        </a:rPr>
                        <a:t>By revelation Daniel interprets King Nebuchadnezzar’s dream, which concerns the destinies of kingdoms of the earth and the kingdom of God in the last days.</a:t>
                      </a:r>
                      <a:endParaRPr lang="en-US" sz="1200" dirty="0"/>
                    </a:p>
                  </a:txBody>
                  <a:tcPr/>
                </a:tc>
                <a:tc>
                  <a:txBody>
                    <a:bodyPr/>
                    <a:lstStyle/>
                    <a:p>
                      <a:r>
                        <a:rPr lang="en-US" sz="1200" b="0" i="0" kern="1200" dirty="0">
                          <a:solidFill>
                            <a:schemeClr val="tx1"/>
                          </a:solidFill>
                          <a:effectLst/>
                          <a:latin typeface="Abadi" panose="020B0604020202020204" charset="0"/>
                          <a:ea typeface="+mn-ea"/>
                          <a:cs typeface="+mn-cs"/>
                        </a:rPr>
                        <a:t>Shadrach, Meshach, and Abednego refuse to worship King Nebuchadnezzar’s golden idol and are cast into a fiery furnace, but the Lord delivers them.</a:t>
                      </a:r>
                      <a:endParaRPr lang="en-US" sz="1200" dirty="0"/>
                    </a:p>
                  </a:txBody>
                  <a:tcPr/>
                </a:tc>
                <a:tc>
                  <a:txBody>
                    <a:bodyPr/>
                    <a:lstStyle/>
                    <a:p>
                      <a:r>
                        <a:rPr lang="en-US" sz="1200" b="0" i="0" kern="1200" dirty="0">
                          <a:solidFill>
                            <a:schemeClr val="tx1"/>
                          </a:solidFill>
                          <a:effectLst/>
                          <a:latin typeface="Abadi" panose="020B0604020202020204" charset="0"/>
                          <a:ea typeface="+mn-ea"/>
                          <a:cs typeface="+mn-cs"/>
                        </a:rPr>
                        <a:t>Daniel interprets another dream of King Nebuchadnezzar’s and later interprets writing on a wall regarding Babylon’s impending fall to the Medes and Persians.</a:t>
                      </a:r>
                      <a:endParaRPr lang="en-US" sz="1200" dirty="0"/>
                    </a:p>
                  </a:txBody>
                  <a:tcPr/>
                </a:tc>
                <a:tc>
                  <a:txBody>
                    <a:bodyPr/>
                    <a:lstStyle/>
                    <a:p>
                      <a:r>
                        <a:rPr lang="en-US" sz="1200" b="0" i="0" kern="1200" dirty="0">
                          <a:solidFill>
                            <a:schemeClr val="tx1"/>
                          </a:solidFill>
                          <a:effectLst/>
                          <a:latin typeface="Abadi" panose="020B0604020202020204" charset="0"/>
                          <a:ea typeface="+mn-ea"/>
                          <a:cs typeface="+mn-cs"/>
                        </a:rPr>
                        <a:t>Daniel is delivered from a den of lions. He was cast into the den for praying to the Lord rather than obeying King Darius’s decree forbidding petitioning any god or man other than the king.</a:t>
                      </a:r>
                      <a:endParaRPr lang="en-US" sz="1200" dirty="0"/>
                    </a:p>
                  </a:txBody>
                  <a:tcPr/>
                </a:tc>
                <a:tc>
                  <a:txBody>
                    <a:bodyPr/>
                    <a:lstStyle/>
                    <a:p>
                      <a:r>
                        <a:rPr lang="en-US" sz="1200" b="0" i="0" kern="1200" dirty="0">
                          <a:solidFill>
                            <a:schemeClr val="tx1"/>
                          </a:solidFill>
                          <a:effectLst/>
                          <a:latin typeface="Abadi" panose="020B0604020202020204" charset="0"/>
                          <a:ea typeface="+mn-ea"/>
                          <a:cs typeface="+mn-cs"/>
                        </a:rPr>
                        <a:t>Daniel has prophetic visions of events from soon after his time through the last days. These events include conquests of kingdoms of the earth, the coming of the Messiah, the distress and deliverance of God’s people in the last days, and the </a:t>
                      </a:r>
                      <a:r>
                        <a:rPr lang="en-US" sz="1200" b="0" i="0" u="none" strike="noStrike" kern="1200" dirty="0">
                          <a:solidFill>
                            <a:schemeClr val="tx1"/>
                          </a:solidFill>
                          <a:effectLst/>
                          <a:latin typeface="Abadi" panose="020B0604020202020204" charset="0"/>
                          <a:ea typeface="+mn-ea"/>
                          <a:cs typeface="+mn-cs"/>
                        </a:rPr>
                        <a:t>Resurrection</a:t>
                      </a:r>
                      <a:r>
                        <a:rPr lang="en-US" sz="1200" b="0" i="0" kern="1200" dirty="0">
                          <a:solidFill>
                            <a:schemeClr val="tx1"/>
                          </a:solidFill>
                          <a:effectLst/>
                          <a:latin typeface="Abadi" panose="020B0604020202020204" charset="0"/>
                          <a:ea typeface="+mn-ea"/>
                          <a:cs typeface="+mn-cs"/>
                        </a:rPr>
                        <a:t> of the dead.</a:t>
                      </a:r>
                      <a:endParaRPr lang="en-US" sz="1200" dirty="0"/>
                    </a:p>
                  </a:txBody>
                  <a:tcPr/>
                </a:tc>
                <a:extLst>
                  <a:ext uri="{0D108BD9-81ED-4DB2-BD59-A6C34878D82A}">
                    <a16:rowId xmlns:a16="http://schemas.microsoft.com/office/drawing/2014/main" val="10001"/>
                  </a:ext>
                </a:extLst>
              </a:tr>
            </a:tbl>
          </a:graphicData>
        </a:graphic>
      </p:graphicFrame>
      <p:sp>
        <p:nvSpPr>
          <p:cNvPr id="4" name="Rectangle 3"/>
          <p:cNvSpPr/>
          <p:nvPr/>
        </p:nvSpPr>
        <p:spPr>
          <a:xfrm>
            <a:off x="0" y="3684374"/>
            <a:ext cx="8713075" cy="2862322"/>
          </a:xfrm>
          <a:prstGeom prst="rect">
            <a:avLst/>
          </a:prstGeom>
          <a:ln>
            <a:solidFill>
              <a:schemeClr val="tx1"/>
            </a:solidFill>
          </a:ln>
        </p:spPr>
        <p:txBody>
          <a:bodyPr wrap="square">
            <a:spAutoFit/>
          </a:bodyPr>
          <a:lstStyle/>
          <a:p>
            <a:pPr fontAlgn="base"/>
            <a:r>
              <a:rPr lang="en-US" sz="1200" b="1" i="0" dirty="0">
                <a:effectLst/>
                <a:latin typeface="Calibri" panose="020F0502020204030204" pitchFamily="34" charset="0"/>
              </a:rPr>
              <a:t>Nebuchadnezzar:</a:t>
            </a:r>
          </a:p>
          <a:p>
            <a:pPr fontAlgn="base"/>
            <a:r>
              <a:rPr lang="en-US" sz="1200" b="0" i="0" dirty="0">
                <a:effectLst/>
                <a:latin typeface="Calibri" panose="020F0502020204030204" pitchFamily="34" charset="0"/>
              </a:rPr>
              <a:t>Most scholars agree that Nebuchadnezzar, as a Babylonian prince, was in command of his father’s troops in 605  B.C. when they soundly defeated the Egyptian forces at Carchemish (see </a:t>
            </a:r>
            <a:r>
              <a:rPr lang="en-US" sz="1200" b="0" i="0" u="none" strike="noStrike" dirty="0">
                <a:effectLst/>
                <a:latin typeface="Calibri" panose="020F0502020204030204" pitchFamily="34" charset="0"/>
              </a:rPr>
              <a:t>Jeremiah 46:2</a:t>
            </a:r>
            <a:r>
              <a:rPr lang="en-US" sz="1200" b="0" i="0" dirty="0">
                <a:effectLst/>
                <a:latin typeface="Calibri" panose="020F0502020204030204" pitchFamily="34" charset="0"/>
              </a:rPr>
              <a:t>). This defeat marked the beginning of the end of the Egyptian Empire as a world power and put the known world on notice that it would now have to reckon with Babylon.</a:t>
            </a:r>
          </a:p>
          <a:p>
            <a:pPr fontAlgn="base"/>
            <a:r>
              <a:rPr lang="en-US" sz="1200" b="0" i="0" dirty="0">
                <a:effectLst/>
                <a:latin typeface="Calibri" panose="020F0502020204030204" pitchFamily="34" charset="0"/>
              </a:rPr>
              <a:t>Nebuchadnezzar pursued the Egyptians southward and dealt them a worse defeat near </a:t>
            </a:r>
            <a:r>
              <a:rPr lang="en-US" sz="1200" b="0" i="0" dirty="0" err="1">
                <a:effectLst/>
                <a:latin typeface="Calibri" panose="020F0502020204030204" pitchFamily="34" charset="0"/>
              </a:rPr>
              <a:t>Hamath</a:t>
            </a:r>
            <a:r>
              <a:rPr lang="en-US" sz="1200" b="0" i="0" dirty="0">
                <a:effectLst/>
                <a:latin typeface="Calibri" panose="020F0502020204030204" pitchFamily="34" charset="0"/>
              </a:rPr>
              <a:t> in Syria (see Harry Thomas Frank, </a:t>
            </a:r>
            <a:r>
              <a:rPr lang="en-US" sz="1200" b="0" i="1" dirty="0">
                <a:effectLst/>
                <a:latin typeface="Calibri" panose="020F0502020204030204" pitchFamily="34" charset="0"/>
              </a:rPr>
              <a:t>Discovering the Biblical World ,</a:t>
            </a:r>
            <a:r>
              <a:rPr lang="en-US" sz="1200" b="0" i="0" dirty="0">
                <a:effectLst/>
                <a:latin typeface="Calibri" panose="020F0502020204030204" pitchFamily="34" charset="0"/>
              </a:rPr>
              <a:t>p. 127), thus securing Syria and Judea for the expanded Babylonian Empire. As seen in </a:t>
            </a:r>
            <a:r>
              <a:rPr lang="en-US" sz="1200" b="0" i="0" u="none" strike="noStrike" dirty="0">
                <a:effectLst/>
                <a:latin typeface="Calibri" panose="020F0502020204030204" pitchFamily="34" charset="0"/>
              </a:rPr>
              <a:t>Daniel 1:1</a:t>
            </a:r>
            <a:r>
              <a:rPr lang="en-US" sz="1200" b="0" i="0" dirty="0">
                <a:effectLst/>
                <a:latin typeface="Calibri" panose="020F0502020204030204" pitchFamily="34" charset="0"/>
              </a:rPr>
              <a:t>, this drive resulted in the siege of Jerusalem in the third year of the reign of </a:t>
            </a:r>
            <a:r>
              <a:rPr lang="en-US" sz="1200" b="0" i="0" dirty="0" err="1">
                <a:effectLst/>
                <a:latin typeface="Calibri" panose="020F0502020204030204" pitchFamily="34" charset="0"/>
              </a:rPr>
              <a:t>Jehoiakim</a:t>
            </a:r>
            <a:r>
              <a:rPr lang="en-US" sz="1200" b="0" i="0" dirty="0">
                <a:effectLst/>
                <a:latin typeface="Calibri" panose="020F0502020204030204" pitchFamily="34" charset="0"/>
              </a:rPr>
              <a:t> and in Judah’s being made a vassal to Babylon for the next three years (see </a:t>
            </a:r>
            <a:r>
              <a:rPr lang="en-US" sz="1200" b="0" i="0" u="none" strike="noStrike" dirty="0">
                <a:effectLst/>
                <a:latin typeface="Calibri" panose="020F0502020204030204" pitchFamily="34" charset="0"/>
              </a:rPr>
              <a:t>2 Kings 24:1</a:t>
            </a:r>
            <a:r>
              <a:rPr lang="en-US" sz="1200" b="0" i="0" dirty="0">
                <a:effectLst/>
                <a:latin typeface="Calibri" panose="020F0502020204030204" pitchFamily="34" charset="0"/>
              </a:rPr>
              <a:t>). At that time many of the finest vessels of the temple were taken to Babylon as tribute (see</a:t>
            </a:r>
            <a:r>
              <a:rPr lang="en-US" sz="1200" b="0" i="0" u="none" strike="noStrike" dirty="0">
                <a:effectLst/>
                <a:latin typeface="Calibri" panose="020F0502020204030204" pitchFamily="34" charset="0"/>
              </a:rPr>
              <a:t>2 Chronicles 36:7</a:t>
            </a:r>
            <a:r>
              <a:rPr lang="en-US" sz="1200" b="0" i="0" dirty="0">
                <a:effectLst/>
                <a:latin typeface="Calibri" panose="020F0502020204030204" pitchFamily="34" charset="0"/>
              </a:rPr>
              <a:t>). Selected members of Judah’s upper class, which included Daniel (see </a:t>
            </a:r>
            <a:r>
              <a:rPr lang="en-US" sz="1200" b="0" i="0" u="none" strike="noStrike" dirty="0">
                <a:effectLst/>
                <a:latin typeface="Calibri" panose="020F0502020204030204" pitchFamily="34" charset="0"/>
              </a:rPr>
              <a:t>2 Kings 20:14–18</a:t>
            </a:r>
            <a:r>
              <a:rPr lang="en-US" sz="1200" b="0" i="0" dirty="0">
                <a:effectLst/>
                <a:latin typeface="Calibri" panose="020F0502020204030204" pitchFamily="34" charset="0"/>
              </a:rPr>
              <a:t>;</a:t>
            </a:r>
            <a:r>
              <a:rPr lang="en-US" sz="1200" b="0" i="0" u="none" strike="noStrike" dirty="0">
                <a:effectLst/>
                <a:latin typeface="Calibri" panose="020F0502020204030204" pitchFamily="34" charset="0"/>
              </a:rPr>
              <a:t>Daniel 6:13</a:t>
            </a:r>
            <a:r>
              <a:rPr lang="en-US" sz="1200" b="0" i="0" dirty="0">
                <a:effectLst/>
                <a:latin typeface="Calibri" panose="020F0502020204030204" pitchFamily="34" charset="0"/>
              </a:rPr>
              <a:t>), were carried captive to Babylon. Sometime during this campaign, Nebuchadnezzar learned of the death of his father, and within the year he returned to Babylon to be made king (see </a:t>
            </a:r>
            <a:r>
              <a:rPr lang="en-US" sz="1200" b="0" i="0" u="none" strike="noStrike" dirty="0">
                <a:effectLst/>
                <a:latin typeface="Calibri" panose="020F0502020204030204" pitchFamily="34" charset="0"/>
              </a:rPr>
              <a:t>Jeremiah 25:1</a:t>
            </a:r>
            <a:r>
              <a:rPr lang="en-US" sz="1200" b="0" i="0" dirty="0">
                <a:effectLst/>
                <a:latin typeface="Calibri" panose="020F0502020204030204" pitchFamily="34" charset="0"/>
              </a:rPr>
              <a:t>). Later he </a:t>
            </a:r>
            <a:r>
              <a:rPr lang="en-US" sz="1200" dirty="0">
                <a:latin typeface="Abadi" panose="020B0604020202020204" charset="0"/>
              </a:rPr>
              <a:t>besieged Jerusalem twice more, carrying off additional captives both times, and eventually destroying Jerusalem about 587  B.C. All the evidence suggests that Daniel and his three companions were taken into captivity during the first exile to Babylon (see Daniel 1:6). Daniel lived in Jerusalem at the same time Lehi did, though there is no evidence to suggest that they knew each other. OT Institute Manual Daniel: Prophet of God, Companion of Kings (Daniel) Chapter 28</a:t>
            </a:r>
            <a:endParaRPr lang="en-US" sz="1200" b="0" i="0" dirty="0">
              <a:effectLst/>
              <a:latin typeface="Calibri" panose="020F0502020204030204" pitchFamily="34" charset="0"/>
            </a:endParaRPr>
          </a:p>
        </p:txBody>
      </p:sp>
      <p:sp>
        <p:nvSpPr>
          <p:cNvPr id="5" name="Rectangle 4"/>
          <p:cNvSpPr/>
          <p:nvPr/>
        </p:nvSpPr>
        <p:spPr>
          <a:xfrm>
            <a:off x="8713075" y="113134"/>
            <a:ext cx="3268717" cy="4524315"/>
          </a:xfrm>
          <a:prstGeom prst="rect">
            <a:avLst/>
          </a:prstGeom>
          <a:ln>
            <a:solidFill>
              <a:schemeClr val="tx1"/>
            </a:solidFill>
          </a:ln>
        </p:spPr>
        <p:txBody>
          <a:bodyPr wrap="square">
            <a:spAutoFit/>
          </a:bodyPr>
          <a:lstStyle/>
          <a:p>
            <a:pPr fontAlgn="base"/>
            <a:r>
              <a:rPr lang="en-US" sz="1200" b="1" dirty="0">
                <a:latin typeface="Abadi" panose="020B0604020202020204" charset="0"/>
              </a:rPr>
              <a:t>Eunuch  Daniel 1:3:  </a:t>
            </a:r>
            <a:r>
              <a:rPr lang="en-US" sz="1200" b="1" dirty="0" err="1">
                <a:latin typeface="Abadi" panose="020B0604020202020204" charset="0"/>
              </a:rPr>
              <a:t>Melzar</a:t>
            </a:r>
            <a:r>
              <a:rPr lang="en-US" sz="1200" b="1" dirty="0">
                <a:latin typeface="Abadi" panose="020B0604020202020204" charset="0"/>
              </a:rPr>
              <a:t>-- </a:t>
            </a:r>
            <a:r>
              <a:rPr lang="en-US" sz="1200" dirty="0">
                <a:latin typeface="Abadi" panose="020B0604020202020204" charset="0"/>
              </a:rPr>
              <a:t>The name or the official title of a butler or steward at the court of Nebuchadnezzar (</a:t>
            </a:r>
            <a:r>
              <a:rPr lang="en-US" sz="1200" dirty="0" err="1">
                <a:latin typeface="Abadi" panose="020B0604020202020204" charset="0"/>
              </a:rPr>
              <a:t>BibleHub</a:t>
            </a:r>
            <a:r>
              <a:rPr lang="en-US" sz="1200" dirty="0">
                <a:latin typeface="Abadi" panose="020B0604020202020204" charset="0"/>
              </a:rPr>
              <a:t>) Daniel 1:11</a:t>
            </a:r>
            <a:endParaRPr lang="en-US" sz="1200" b="1" dirty="0">
              <a:latin typeface="Abadi" panose="020B0604020202020204" charset="0"/>
            </a:endParaRPr>
          </a:p>
          <a:p>
            <a:pPr fontAlgn="base"/>
            <a:r>
              <a:rPr lang="en-US" sz="1200" dirty="0">
                <a:latin typeface="Abadi" panose="020B0604020202020204" charset="0"/>
              </a:rPr>
              <a:t>The word </a:t>
            </a:r>
            <a:r>
              <a:rPr lang="en-US" sz="1200" i="1" dirty="0">
                <a:latin typeface="Abadi" panose="020B0604020202020204" charset="0"/>
              </a:rPr>
              <a:t>eunuch</a:t>
            </a:r>
            <a:r>
              <a:rPr lang="en-US" sz="1200" dirty="0">
                <a:latin typeface="Abadi" panose="020B0604020202020204" charset="0"/>
              </a:rPr>
              <a:t> is “the English form of the Greek word which means </a:t>
            </a:r>
            <a:r>
              <a:rPr lang="en-US" sz="1200" i="1" dirty="0">
                <a:latin typeface="Abadi" panose="020B0604020202020204" charset="0"/>
              </a:rPr>
              <a:t>bed-keeper.</a:t>
            </a:r>
            <a:r>
              <a:rPr lang="en-US" sz="1200" dirty="0">
                <a:latin typeface="Abadi" panose="020B0604020202020204" charset="0"/>
              </a:rPr>
              <a:t> In the strict and proper sense, they were the persons who had charge of the bed-chambers in palaces and larger houses. But as the jealous and dissolute temperament of the East required this charge to be in the hands of persons who had been deprived of their virility, the word eunuch came naturally to denote persons in that condition. But as some of these rose to be confidential advisers of their royal masters or mistresses, the word was occasionally employed to denote persons in such a position, without indicating anything of their proper manhood.” (Smith, </a:t>
            </a:r>
            <a:r>
              <a:rPr lang="en-US" sz="1200" i="1" dirty="0">
                <a:latin typeface="Abadi" panose="020B0604020202020204" charset="0"/>
              </a:rPr>
              <a:t>Dictionary of the Bible,</a:t>
            </a:r>
            <a:r>
              <a:rPr lang="en-US" sz="1200" dirty="0">
                <a:latin typeface="Abadi" panose="020B0604020202020204" charset="0"/>
              </a:rPr>
              <a:t> </a:t>
            </a:r>
            <a:r>
              <a:rPr lang="en-US" sz="1200" dirty="0" err="1">
                <a:latin typeface="Abadi" panose="020B0604020202020204" charset="0"/>
              </a:rPr>
              <a:t>s.v</a:t>
            </a:r>
            <a:r>
              <a:rPr lang="en-US" sz="1200" dirty="0">
                <a:latin typeface="Abadi" panose="020B0604020202020204" charset="0"/>
              </a:rPr>
              <a:t>. “eunuch.”)</a:t>
            </a:r>
          </a:p>
          <a:p>
            <a:pPr fontAlgn="base"/>
            <a:endParaRPr lang="en-US" sz="1200" b="0" i="0" dirty="0">
              <a:effectLst/>
              <a:latin typeface="Calibri" panose="020F0502020204030204" pitchFamily="34" charset="0"/>
            </a:endParaRPr>
          </a:p>
          <a:p>
            <a:pPr fontAlgn="base"/>
            <a:r>
              <a:rPr lang="en-US" sz="1200" dirty="0">
                <a:latin typeface="Abadi" panose="020B0604020202020204" charset="0"/>
              </a:rPr>
              <a:t>“This word </a:t>
            </a:r>
            <a:r>
              <a:rPr lang="en-US" sz="1200" i="1" dirty="0">
                <a:latin typeface="Abadi" panose="020B0604020202020204" charset="0"/>
              </a:rPr>
              <a:t>eunuchs</a:t>
            </a:r>
            <a:r>
              <a:rPr lang="en-US" sz="1200" dirty="0">
                <a:latin typeface="Abadi" panose="020B0604020202020204" charset="0"/>
              </a:rPr>
              <a:t> signifies officers about or in the palace, whether literally eunuchs or not” (Adam Clarke, </a:t>
            </a:r>
            <a:r>
              <a:rPr lang="en-US" sz="1200" i="1" dirty="0">
                <a:latin typeface="Abadi" panose="020B0604020202020204" charset="0"/>
              </a:rPr>
              <a:t>The Holy Bible … with a Commentary and Critical Notes,</a:t>
            </a:r>
            <a:r>
              <a:rPr lang="en-US" sz="1200" dirty="0">
                <a:latin typeface="Abadi" panose="020B0604020202020204" charset="0"/>
              </a:rPr>
              <a:t>4:563).</a:t>
            </a:r>
            <a:endParaRPr lang="en-US" sz="1200" b="0" i="0" dirty="0">
              <a:effectLst/>
              <a:latin typeface="Calibri" panose="020F0502020204030204" pitchFamily="34" charset="0"/>
            </a:endParaRPr>
          </a:p>
        </p:txBody>
      </p:sp>
    </p:spTree>
    <p:extLst>
      <p:ext uri="{BB962C8B-B14F-4D97-AF65-F5344CB8AC3E}">
        <p14:creationId xmlns:p14="http://schemas.microsoft.com/office/powerpoint/2010/main" val="811925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AF6A4-A799-7529-EF1F-88E0C5066F0D}"/>
            </a:ext>
          </a:extLst>
        </p:cNvPr>
        <p:cNvGrpSpPr/>
        <p:nvPr/>
      </p:nvGrpSpPr>
      <p:grpSpPr>
        <a:xfrm>
          <a:off x="0" y="0"/>
          <a:ext cx="0" cy="0"/>
          <a:chOff x="0" y="0"/>
          <a:chExt cx="0" cy="0"/>
        </a:xfrm>
      </p:grpSpPr>
      <p:pic>
        <p:nvPicPr>
          <p:cNvPr id="1026" name="Picture 2" descr="http://wallpaperswide.com/download/aero_brown-wallpaper-1366x768.jpg">
            <a:extLst>
              <a:ext uri="{FF2B5EF4-FFF2-40B4-BE49-F238E27FC236}">
                <a16:creationId xmlns:a16="http://schemas.microsoft.com/office/drawing/2014/main" id="{EBCFC4D0-4067-A415-00CB-0F6885A18C2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CCCFCFD-E0B1-889C-1A46-CF3CF2412118}"/>
              </a:ext>
            </a:extLst>
          </p:cNvPr>
          <p:cNvSpPr txBox="1"/>
          <p:nvPr/>
        </p:nvSpPr>
        <p:spPr>
          <a:xfrm>
            <a:off x="452674" y="1108666"/>
            <a:ext cx="2951430" cy="1938992"/>
          </a:xfrm>
          <a:prstGeom prst="rect">
            <a:avLst/>
          </a:prstGeom>
          <a:noFill/>
        </p:spPr>
        <p:txBody>
          <a:bodyPr wrap="square" rtlCol="0">
            <a:spAutoFit/>
          </a:bodyPr>
          <a:lstStyle/>
          <a:p>
            <a:r>
              <a:rPr lang="en-US" sz="2000" dirty="0">
                <a:solidFill>
                  <a:schemeClr val="bg1"/>
                </a:solidFill>
                <a:latin typeface="Abadi" panose="020B0604020202020204" charset="0"/>
              </a:rPr>
              <a:t>The book of Daniel provides an account of the experiences of Daniel and other faithful Jews who were taken captive to Babylon. </a:t>
            </a:r>
          </a:p>
        </p:txBody>
      </p:sp>
      <p:sp>
        <p:nvSpPr>
          <p:cNvPr id="6" name="TextBox 5">
            <a:extLst>
              <a:ext uri="{FF2B5EF4-FFF2-40B4-BE49-F238E27FC236}">
                <a16:creationId xmlns:a16="http://schemas.microsoft.com/office/drawing/2014/main" id="{CFDA496E-6002-4D31-4D00-EDE65A80177C}"/>
              </a:ext>
            </a:extLst>
          </p:cNvPr>
          <p:cNvSpPr txBox="1"/>
          <p:nvPr/>
        </p:nvSpPr>
        <p:spPr>
          <a:xfrm>
            <a:off x="104615" y="0"/>
            <a:ext cx="12006404"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Daniel </a:t>
            </a:r>
          </a:p>
        </p:txBody>
      </p:sp>
      <p:sp>
        <p:nvSpPr>
          <p:cNvPr id="2" name="Rectangle 1">
            <a:extLst>
              <a:ext uri="{FF2B5EF4-FFF2-40B4-BE49-F238E27FC236}">
                <a16:creationId xmlns:a16="http://schemas.microsoft.com/office/drawing/2014/main" id="{7865258F-00A6-B3F5-E218-ABFF434576D8}"/>
              </a:ext>
            </a:extLst>
          </p:cNvPr>
          <p:cNvSpPr/>
          <p:nvPr/>
        </p:nvSpPr>
        <p:spPr>
          <a:xfrm>
            <a:off x="7134897" y="1136893"/>
            <a:ext cx="3420374" cy="1938992"/>
          </a:xfrm>
          <a:prstGeom prst="rect">
            <a:avLst/>
          </a:prstGeom>
        </p:spPr>
        <p:txBody>
          <a:bodyPr wrap="square">
            <a:spAutoFit/>
          </a:bodyPr>
          <a:lstStyle/>
          <a:p>
            <a:r>
              <a:rPr lang="en-US" sz="2000" b="0" i="0" dirty="0">
                <a:solidFill>
                  <a:schemeClr val="bg1"/>
                </a:solidFill>
                <a:effectLst/>
                <a:latin typeface="Abadi" panose="020B0604020202020204" charset="0"/>
              </a:rPr>
              <a:t>It also contains the interpretation of an important dream that King Nebuchadnezzar had about the kingdom of God in the last days.</a:t>
            </a:r>
            <a:endParaRPr lang="en-US" sz="2000" dirty="0">
              <a:solidFill>
                <a:schemeClr val="bg1"/>
              </a:solidFill>
              <a:latin typeface="Abadi" panose="020B0604020202020204" charset="0"/>
            </a:endParaRPr>
          </a:p>
        </p:txBody>
      </p:sp>
      <p:sp>
        <p:nvSpPr>
          <p:cNvPr id="3" name="Rectangle 2">
            <a:extLst>
              <a:ext uri="{FF2B5EF4-FFF2-40B4-BE49-F238E27FC236}">
                <a16:creationId xmlns:a16="http://schemas.microsoft.com/office/drawing/2014/main" id="{7CF698BF-9DD9-0896-B8C0-75D6FFDA06ED}"/>
              </a:ext>
            </a:extLst>
          </p:cNvPr>
          <p:cNvSpPr/>
          <p:nvPr/>
        </p:nvSpPr>
        <p:spPr>
          <a:xfrm>
            <a:off x="3621386" y="3335727"/>
            <a:ext cx="5750063" cy="1323439"/>
          </a:xfrm>
          <a:prstGeom prst="rect">
            <a:avLst/>
          </a:prstGeom>
        </p:spPr>
        <p:txBody>
          <a:bodyPr wrap="square">
            <a:spAutoFit/>
          </a:bodyPr>
          <a:lstStyle/>
          <a:p>
            <a:r>
              <a:rPr lang="en-US" sz="2000" b="0" i="0" dirty="0">
                <a:solidFill>
                  <a:schemeClr val="bg1"/>
                </a:solidFill>
                <a:effectLst/>
                <a:latin typeface="Abadi" panose="020B0604020202020204" charset="0"/>
              </a:rPr>
              <a:t>The prophet Daniel is the author of this book. </a:t>
            </a:r>
            <a:r>
              <a:rPr lang="en-US" sz="2000" dirty="0">
                <a:solidFill>
                  <a:schemeClr val="bg1"/>
                </a:solidFill>
                <a:latin typeface="Abadi" panose="020B0604020202020204" charset="0"/>
              </a:rPr>
              <a:t>likely written around 530 B.C. while Daniel was living in Babylon.</a:t>
            </a:r>
            <a:r>
              <a:rPr lang="en-US" sz="2000" b="0" i="0" dirty="0">
                <a:solidFill>
                  <a:schemeClr val="bg1"/>
                </a:solidFill>
                <a:effectLst/>
                <a:latin typeface="Abadi" panose="020B0604020202020204" charset="0"/>
              </a:rPr>
              <a:t> Daniel may have been 90 years old when he wrote this book. (1)</a:t>
            </a:r>
            <a:endParaRPr lang="en-US" sz="2000" dirty="0">
              <a:solidFill>
                <a:schemeClr val="bg1"/>
              </a:solidFill>
              <a:latin typeface="Abadi" panose="020B0604020202020204" charset="0"/>
            </a:endParaRPr>
          </a:p>
        </p:txBody>
      </p:sp>
      <p:graphicFrame>
        <p:nvGraphicFramePr>
          <p:cNvPr id="7" name="Table 6">
            <a:extLst>
              <a:ext uri="{FF2B5EF4-FFF2-40B4-BE49-F238E27FC236}">
                <a16:creationId xmlns:a16="http://schemas.microsoft.com/office/drawing/2014/main" id="{3DB85A7F-B839-0D64-B4FC-E70C902C738C}"/>
              </a:ext>
            </a:extLst>
          </p:cNvPr>
          <p:cNvGraphicFramePr>
            <a:graphicFrameLocks noGrp="1"/>
          </p:cNvGraphicFramePr>
          <p:nvPr/>
        </p:nvGraphicFramePr>
        <p:xfrm>
          <a:off x="474287" y="4811010"/>
          <a:ext cx="8128000" cy="1833880"/>
        </p:xfrm>
        <a:graphic>
          <a:graphicData uri="http://schemas.openxmlformats.org/drawingml/2006/table">
            <a:tbl>
              <a:tblPr firstRow="1" bandRow="1">
                <a:tableStyleId>{125E5076-3810-47DD-B79F-674D7AD40C01}</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ctr"/>
                      <a:r>
                        <a:rPr lang="en-US" dirty="0">
                          <a:latin typeface="Abadi" panose="020B0604020202020204" charset="0"/>
                        </a:rPr>
                        <a:t>Daniel 1-6</a:t>
                      </a:r>
                    </a:p>
                  </a:txBody>
                  <a:tcPr/>
                </a:tc>
                <a:tc>
                  <a:txBody>
                    <a:bodyPr/>
                    <a:lstStyle/>
                    <a:p>
                      <a:pPr algn="ctr"/>
                      <a:r>
                        <a:rPr lang="en-US" dirty="0">
                          <a:latin typeface="Abadi" panose="020B0604020202020204" charset="0"/>
                        </a:rPr>
                        <a:t>Daniel 7-12</a:t>
                      </a:r>
                    </a:p>
                  </a:txBody>
                  <a:tcPr/>
                </a:tc>
                <a:extLst>
                  <a:ext uri="{0D108BD9-81ED-4DB2-BD59-A6C34878D82A}">
                    <a16:rowId xmlns:a16="http://schemas.microsoft.com/office/drawing/2014/main" val="10000"/>
                  </a:ext>
                </a:extLst>
              </a:tr>
              <a:tr h="370840">
                <a:tc>
                  <a:txBody>
                    <a:bodyPr/>
                    <a:lstStyle/>
                    <a:p>
                      <a:r>
                        <a:rPr lang="en-US" dirty="0">
                          <a:effectLst/>
                          <a:latin typeface="Abadi" panose="020B0604020202020204" charset="0"/>
                        </a:rPr>
                        <a:t>Contains narratives regarding Daniel and his three companions</a:t>
                      </a:r>
                      <a:endParaRPr lang="en-US" dirty="0">
                        <a:latin typeface="Abadi" panose="020B0604020202020204" charset="0"/>
                      </a:endParaRPr>
                    </a:p>
                  </a:txBody>
                  <a:tcPr/>
                </a:tc>
                <a:tc>
                  <a:txBody>
                    <a:bodyPr/>
                    <a:lstStyle/>
                    <a:p>
                      <a:r>
                        <a:rPr lang="en-US" dirty="0">
                          <a:effectLst/>
                          <a:latin typeface="Abadi" panose="020B0604020202020204" charset="0"/>
                        </a:rPr>
                        <a:t>Contains prophetic visions seen by Daniel and reported in his own name.</a:t>
                      </a:r>
                      <a:r>
                        <a:rPr lang="en-US" baseline="0" dirty="0">
                          <a:effectLst/>
                          <a:latin typeface="Abadi" panose="020B0604020202020204" charset="0"/>
                        </a:rPr>
                        <a:t> some of these visions relate to the last days and the Second Coming of Jesus Christ.  (2)</a:t>
                      </a:r>
                      <a:endParaRPr lang="en-US" b="0" i="0" dirty="0">
                        <a:solidFill>
                          <a:srgbClr val="333333"/>
                        </a:solidFill>
                        <a:effectLst/>
                        <a:latin typeface="Calibri" panose="020F0502020204030204" pitchFamily="34" charset="0"/>
                      </a:endParaRPr>
                    </a:p>
                  </a:txBody>
                  <a:tcPr/>
                </a:tc>
                <a:extLst>
                  <a:ext uri="{0D108BD9-81ED-4DB2-BD59-A6C34878D82A}">
                    <a16:rowId xmlns:a16="http://schemas.microsoft.com/office/drawing/2014/main" val="10001"/>
                  </a:ext>
                </a:extLst>
              </a:tr>
            </a:tbl>
          </a:graphicData>
        </a:graphic>
      </p:graphicFrame>
      <p:grpSp>
        <p:nvGrpSpPr>
          <p:cNvPr id="19" name="Group 18">
            <a:extLst>
              <a:ext uri="{FF2B5EF4-FFF2-40B4-BE49-F238E27FC236}">
                <a16:creationId xmlns:a16="http://schemas.microsoft.com/office/drawing/2014/main" id="{DD5BB39A-A348-BEBA-77CA-4A78187C36A6}"/>
              </a:ext>
            </a:extLst>
          </p:cNvPr>
          <p:cNvGrpSpPr/>
          <p:nvPr/>
        </p:nvGrpSpPr>
        <p:grpSpPr>
          <a:xfrm rot="5400000">
            <a:off x="8653057" y="-629372"/>
            <a:ext cx="607679" cy="2497726"/>
            <a:chOff x="3856778" y="570266"/>
            <a:chExt cx="607679" cy="2497726"/>
          </a:xfrm>
        </p:grpSpPr>
        <p:grpSp>
          <p:nvGrpSpPr>
            <p:cNvPr id="9" name="Group 8">
              <a:extLst>
                <a:ext uri="{FF2B5EF4-FFF2-40B4-BE49-F238E27FC236}">
                  <a16:creationId xmlns:a16="http://schemas.microsoft.com/office/drawing/2014/main" id="{C616DB51-D68B-A3AD-2948-F27BD63CC311}"/>
                </a:ext>
              </a:extLst>
            </p:cNvPr>
            <p:cNvGrpSpPr/>
            <p:nvPr/>
          </p:nvGrpSpPr>
          <p:grpSpPr>
            <a:xfrm>
              <a:off x="3856778" y="570266"/>
              <a:ext cx="607679" cy="2497726"/>
              <a:chOff x="533400" y="381000"/>
              <a:chExt cx="457200" cy="2497726"/>
            </a:xfrm>
          </p:grpSpPr>
          <p:sp>
            <p:nvSpPr>
              <p:cNvPr id="15" name="Oval 14">
                <a:extLst>
                  <a:ext uri="{FF2B5EF4-FFF2-40B4-BE49-F238E27FC236}">
                    <a16:creationId xmlns:a16="http://schemas.microsoft.com/office/drawing/2014/main" id="{A14C67E2-6829-5479-1B01-02AD320844C6}"/>
                  </a:ext>
                </a:extLst>
              </p:cNvPr>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 name="Rounded Rectangle 15">
                <a:extLst>
                  <a:ext uri="{FF2B5EF4-FFF2-40B4-BE49-F238E27FC236}">
                    <a16:creationId xmlns:a16="http://schemas.microsoft.com/office/drawing/2014/main" id="{1FC8CDDE-D460-CC42-AB02-B67FAD57C5C2}"/>
                  </a:ext>
                </a:extLst>
              </p:cNvPr>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 name="Oval 16">
                <a:extLst>
                  <a:ext uri="{FF2B5EF4-FFF2-40B4-BE49-F238E27FC236}">
                    <a16:creationId xmlns:a16="http://schemas.microsoft.com/office/drawing/2014/main" id="{58B2BA62-FA3C-CF62-BF22-F2CDD60EAE7C}"/>
                  </a:ext>
                </a:extLst>
              </p:cNvPr>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 name="Oval 17">
                <a:extLst>
                  <a:ext uri="{FF2B5EF4-FFF2-40B4-BE49-F238E27FC236}">
                    <a16:creationId xmlns:a16="http://schemas.microsoft.com/office/drawing/2014/main" id="{D740A01A-3DD5-8CBD-A0DD-F30C734AC9E0}"/>
                  </a:ext>
                </a:extLst>
              </p:cNvPr>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5" name="TextBox 4">
              <a:extLst>
                <a:ext uri="{FF2B5EF4-FFF2-40B4-BE49-F238E27FC236}">
                  <a16:creationId xmlns:a16="http://schemas.microsoft.com/office/drawing/2014/main" id="{91497F69-A289-5E3F-A634-760480CA3D42}"/>
                </a:ext>
              </a:extLst>
            </p:cNvPr>
            <p:cNvSpPr txBox="1"/>
            <p:nvPr/>
          </p:nvSpPr>
          <p:spPr>
            <a:xfrm rot="16200000">
              <a:off x="3472049" y="1571395"/>
              <a:ext cx="1354233" cy="584775"/>
            </a:xfrm>
            <a:prstGeom prst="rect">
              <a:avLst/>
            </a:prstGeom>
            <a:noFill/>
          </p:spPr>
          <p:txBody>
            <a:bodyPr wrap="square" rtlCol="0">
              <a:spAutoFit/>
            </a:bodyPr>
            <a:lstStyle/>
            <a:p>
              <a:r>
                <a:rPr lang="en-US" sz="3200" b="1" dirty="0">
                  <a:latin typeface="Bradley Hand ITC" panose="03070402050302030203" pitchFamily="66" charset="0"/>
                </a:rPr>
                <a:t>Daniel</a:t>
              </a:r>
            </a:p>
          </p:txBody>
        </p:sp>
      </p:grpSp>
      <p:pic>
        <p:nvPicPr>
          <p:cNvPr id="11266" name="Picture 2" descr="http://i2.wp.com/www.churchofgodperspective.org/wp-content/uploads/2015/03/Fasting_eating_Bible_on_plate_w_silverware.jpg">
            <a:extLst>
              <a:ext uri="{FF2B5EF4-FFF2-40B4-BE49-F238E27FC236}">
                <a16:creationId xmlns:a16="http://schemas.microsoft.com/office/drawing/2014/main" id="{52F2895B-78A8-4232-3D54-CFA039C87C0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8069" y="991281"/>
            <a:ext cx="2898348" cy="2173762"/>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christians-in-recovery.org/attach/graphics/biblical/danielpraying1.jpg">
            <a:extLst>
              <a:ext uri="{FF2B5EF4-FFF2-40B4-BE49-F238E27FC236}">
                <a16:creationId xmlns:a16="http://schemas.microsoft.com/office/drawing/2014/main" id="{F61ED993-55E4-4D86-E9BD-5A88C32C27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1449" y="3428999"/>
            <a:ext cx="2367643" cy="284117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A chart explaining the different elements of the golden statue in Nebuchadnezzar’s dream.">
            <a:extLst>
              <a:ext uri="{FF2B5EF4-FFF2-40B4-BE49-F238E27FC236}">
                <a16:creationId xmlns:a16="http://schemas.microsoft.com/office/drawing/2014/main" id="{2BA57915-3ACF-10FD-FE5D-A25D9B3761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95467" y="900427"/>
            <a:ext cx="1356124" cy="227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1572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par>
                                <p:cTn id="18" presetID="10" presetClass="entr" presetSubtype="0" fill="hold" nodeType="withEffect">
                                  <p:stCondLst>
                                    <p:cond delay="0"/>
                                  </p:stCondLst>
                                  <p:childTnLst>
                                    <p:set>
                                      <p:cBhvr>
                                        <p:cTn id="19" dur="1" fill="hold">
                                          <p:stCondLst>
                                            <p:cond delay="0"/>
                                          </p:stCondLst>
                                        </p:cTn>
                                        <p:tgtEl>
                                          <p:spTgt spid="11268"/>
                                        </p:tgtEl>
                                        <p:attrNameLst>
                                          <p:attrName>style.visibility</p:attrName>
                                        </p:attrNameLst>
                                      </p:cBhvr>
                                      <p:to>
                                        <p:strVal val="visible"/>
                                      </p:to>
                                    </p:set>
                                    <p:animEffect transition="in" filter="fade">
                                      <p:cBhvr>
                                        <p:cTn id="20" dur="500"/>
                                        <p:tgtEl>
                                          <p:spTgt spid="1126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80657" y="797511"/>
            <a:ext cx="8850908" cy="6186309"/>
          </a:xfrm>
          <a:prstGeom prst="rect">
            <a:avLst/>
          </a:prstGeom>
          <a:noFill/>
        </p:spPr>
        <p:txBody>
          <a:bodyPr wrap="square" rtlCol="0">
            <a:spAutoFit/>
          </a:bodyPr>
          <a:lstStyle/>
          <a:p>
            <a:r>
              <a:rPr lang="en-US" dirty="0">
                <a:solidFill>
                  <a:schemeClr val="bg1"/>
                </a:solidFill>
                <a:latin typeface="Abadi" panose="020B0604020202020204" charset="0"/>
              </a:rPr>
              <a:t>He was apparently from royal heritage (Daniel 1:3) and taken captive 8 years before the 10,000 exiles were brought to the court of the Babylonian king,  around 604-562 B.C.</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He was one of the Old Testament’s great prophets and author of the book that bears his name</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His writings are from the time of the Babylonian conquest of Jerusalem</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He was renamed “</a:t>
            </a:r>
            <a:r>
              <a:rPr lang="en-US" dirty="0" err="1">
                <a:solidFill>
                  <a:schemeClr val="bg1"/>
                </a:solidFill>
                <a:latin typeface="Abadi" panose="020B0604020202020204" charset="0"/>
              </a:rPr>
              <a:t>Belteshazzar</a:t>
            </a:r>
            <a:r>
              <a:rPr lang="en-US" dirty="0">
                <a:solidFill>
                  <a:schemeClr val="bg1"/>
                </a:solidFill>
                <a:latin typeface="Abadi" panose="020B0604020202020204" charset="0"/>
              </a:rPr>
              <a:t>” by  an officer of the royal court</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He prophesied during his captivity around the same time as Jeremiah and Ezekiel</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He was faithful and received blessings of wisdom and light and prophesied of future events</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He interpreted King Nebuchadnezzar’s many dreams</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He was loyal to his covenants and along with his companions, Shadrach, Meshach, and Abednego, who were with him during the fiery furnace experience</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He also survived a time in a ‘lion’s den’</a:t>
            </a:r>
          </a:p>
          <a:p>
            <a:endParaRPr lang="en-US" dirty="0">
              <a:solidFill>
                <a:schemeClr val="bg1"/>
              </a:solidFill>
              <a:latin typeface="Abadi" panose="020B0604020202020204" charset="0"/>
            </a:endParaRPr>
          </a:p>
        </p:txBody>
      </p:sp>
      <p:sp>
        <p:nvSpPr>
          <p:cNvPr id="6" name="TextBox 5"/>
          <p:cNvSpPr txBox="1"/>
          <p:nvPr/>
        </p:nvSpPr>
        <p:spPr>
          <a:xfrm>
            <a:off x="185596" y="0"/>
            <a:ext cx="12006404"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Daniel </a:t>
            </a:r>
          </a:p>
        </p:txBody>
      </p:sp>
      <p:grpSp>
        <p:nvGrpSpPr>
          <p:cNvPr id="5" name="Group 4"/>
          <p:cNvGrpSpPr/>
          <p:nvPr/>
        </p:nvGrpSpPr>
        <p:grpSpPr>
          <a:xfrm>
            <a:off x="9063228" y="1244852"/>
            <a:ext cx="2311358" cy="4684456"/>
            <a:chOff x="3712629" y="1371600"/>
            <a:chExt cx="2311358" cy="4684456"/>
          </a:xfrm>
        </p:grpSpPr>
        <p:sp>
          <p:nvSpPr>
            <p:cNvPr id="7" name="Cloud 6"/>
            <p:cNvSpPr/>
            <p:nvPr/>
          </p:nvSpPr>
          <p:spPr>
            <a:xfrm rot="17260406">
              <a:off x="3825689" y="1792207"/>
              <a:ext cx="1604208" cy="1178385"/>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 name="Oval 7"/>
            <p:cNvSpPr/>
            <p:nvPr/>
          </p:nvSpPr>
          <p:spPr>
            <a:xfrm rot="19298980">
              <a:off x="4926664" y="5459047"/>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 name="Oval 8"/>
            <p:cNvSpPr/>
            <p:nvPr/>
          </p:nvSpPr>
          <p:spPr>
            <a:xfrm rot="2191397">
              <a:off x="4355671" y="5496126"/>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 name="Trapezoid 9"/>
            <p:cNvSpPr/>
            <p:nvPr/>
          </p:nvSpPr>
          <p:spPr>
            <a:xfrm>
              <a:off x="4145995" y="3240165"/>
              <a:ext cx="1447800" cy="2519730"/>
            </a:xfrm>
            <a:prstGeom prst="trapezoid">
              <a:avLst/>
            </a:prstGeom>
            <a:solidFill>
              <a:srgbClr val="9E4B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 name="Oval 10"/>
            <p:cNvSpPr/>
            <p:nvPr/>
          </p:nvSpPr>
          <p:spPr>
            <a:xfrm>
              <a:off x="3712629" y="4210648"/>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 name="Oval 11"/>
            <p:cNvSpPr/>
            <p:nvPr/>
          </p:nvSpPr>
          <p:spPr>
            <a:xfrm rot="19268108">
              <a:off x="5642987" y="4111224"/>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3" name="Group 66"/>
            <p:cNvGrpSpPr/>
            <p:nvPr/>
          </p:nvGrpSpPr>
          <p:grpSpPr>
            <a:xfrm rot="2243516">
              <a:off x="3864923" y="2907104"/>
              <a:ext cx="847978" cy="1715610"/>
              <a:chOff x="1915520" y="3755765"/>
              <a:chExt cx="647469" cy="1609248"/>
            </a:xfrm>
          </p:grpSpPr>
          <p:sp>
            <p:nvSpPr>
              <p:cNvPr id="41" name="Trapezoid 40"/>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2" name="Trapezoid 41"/>
              <p:cNvSpPr/>
              <p:nvPr/>
            </p:nvSpPr>
            <p:spPr>
              <a:xfrm rot="20718797">
                <a:off x="1915520" y="3755765"/>
                <a:ext cx="609002" cy="134057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4" name="Group 67"/>
            <p:cNvGrpSpPr/>
            <p:nvPr/>
          </p:nvGrpSpPr>
          <p:grpSpPr>
            <a:xfrm rot="21030224">
              <a:off x="5127555" y="2869402"/>
              <a:ext cx="643323" cy="1609596"/>
              <a:chOff x="1919666" y="3755417"/>
              <a:chExt cx="643323" cy="1609596"/>
            </a:xfrm>
          </p:grpSpPr>
          <p:sp>
            <p:nvSpPr>
              <p:cNvPr id="39" name="Trapezoid 38"/>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0" name="Trapezoid 39"/>
              <p:cNvSpPr/>
              <p:nvPr/>
            </p:nvSpPr>
            <p:spPr>
              <a:xfrm rot="20718797">
                <a:off x="1919666" y="3755417"/>
                <a:ext cx="609002" cy="136180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5" name="Trapezoid 14"/>
            <p:cNvSpPr/>
            <p:nvPr/>
          </p:nvSpPr>
          <p:spPr>
            <a:xfrm>
              <a:off x="4072994" y="2930656"/>
              <a:ext cx="1555129" cy="2168547"/>
            </a:xfrm>
            <a:prstGeom prst="trapezoid">
              <a:avLst>
                <a:gd name="adj" fmla="val 39225"/>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 name="Isosceles Triangle 15"/>
            <p:cNvSpPr/>
            <p:nvPr/>
          </p:nvSpPr>
          <p:spPr>
            <a:xfrm rot="10800000">
              <a:off x="4650476" y="2887363"/>
              <a:ext cx="381000" cy="685800"/>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 name="Cloud 16"/>
            <p:cNvSpPr/>
            <p:nvPr/>
          </p:nvSpPr>
          <p:spPr>
            <a:xfrm rot="15924034">
              <a:off x="4364317" y="1882745"/>
              <a:ext cx="1722947" cy="76755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 name="Oval 17"/>
            <p:cNvSpPr/>
            <p:nvPr/>
          </p:nvSpPr>
          <p:spPr>
            <a:xfrm>
              <a:off x="4316972" y="1524000"/>
              <a:ext cx="990600" cy="1676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 name="Cloud 18"/>
            <p:cNvSpPr/>
            <p:nvPr/>
          </p:nvSpPr>
          <p:spPr>
            <a:xfrm>
              <a:off x="4164572" y="1371600"/>
              <a:ext cx="1295400" cy="60960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 name="Oval 19"/>
            <p:cNvSpPr/>
            <p:nvPr/>
          </p:nvSpPr>
          <p:spPr>
            <a:xfrm rot="20003796">
              <a:off x="4254239" y="1605696"/>
              <a:ext cx="762000" cy="240296"/>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 name="Oval 20"/>
            <p:cNvSpPr/>
            <p:nvPr/>
          </p:nvSpPr>
          <p:spPr>
            <a:xfrm rot="2856679">
              <a:off x="4946037" y="1646071"/>
              <a:ext cx="572720" cy="215302"/>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2" name="Rounded Rectangle 21"/>
            <p:cNvSpPr/>
            <p:nvPr/>
          </p:nvSpPr>
          <p:spPr>
            <a:xfrm>
              <a:off x="4164572" y="1600200"/>
              <a:ext cx="1295400" cy="228600"/>
            </a:xfrm>
            <a:prstGeom prst="roundRect">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23" name="Group 81"/>
            <p:cNvGrpSpPr/>
            <p:nvPr/>
          </p:nvGrpSpPr>
          <p:grpSpPr>
            <a:xfrm>
              <a:off x="4155607" y="1640542"/>
              <a:ext cx="1308847" cy="156882"/>
              <a:chOff x="5576342" y="299803"/>
              <a:chExt cx="3728801" cy="1069299"/>
            </a:xfrm>
          </p:grpSpPr>
          <p:grpSp>
            <p:nvGrpSpPr>
              <p:cNvPr id="24" name="Group 14"/>
              <p:cNvGrpSpPr/>
              <p:nvPr/>
            </p:nvGrpSpPr>
            <p:grpSpPr>
              <a:xfrm>
                <a:off x="5576342" y="299803"/>
                <a:ext cx="1304143" cy="1064302"/>
                <a:chOff x="5861535" y="315726"/>
                <a:chExt cx="1078476" cy="998095"/>
              </a:xfrm>
            </p:grpSpPr>
            <p:sp>
              <p:nvSpPr>
                <p:cNvPr id="35" name="Hexagon 10"/>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6" name="Chevron 11"/>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37" name="Chevron 12"/>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38" name="Oval 13"/>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5" name="Group 15"/>
              <p:cNvGrpSpPr/>
              <p:nvPr/>
            </p:nvGrpSpPr>
            <p:grpSpPr>
              <a:xfrm>
                <a:off x="6781800" y="304800"/>
                <a:ext cx="1304143" cy="1064302"/>
                <a:chOff x="5861535" y="315726"/>
                <a:chExt cx="1078476" cy="998095"/>
              </a:xfrm>
            </p:grpSpPr>
            <p:sp>
              <p:nvSpPr>
                <p:cNvPr id="31" name="Hexagon 30"/>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2" name="Chevron 31"/>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33" name="Chevron 32"/>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34" name="Oval 33"/>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6" name="Group 20"/>
              <p:cNvGrpSpPr/>
              <p:nvPr/>
            </p:nvGrpSpPr>
            <p:grpSpPr>
              <a:xfrm>
                <a:off x="8001000" y="304800"/>
                <a:ext cx="1304143" cy="1064302"/>
                <a:chOff x="5861535" y="315726"/>
                <a:chExt cx="1078476" cy="998095"/>
              </a:xfrm>
            </p:grpSpPr>
            <p:sp>
              <p:nvSpPr>
                <p:cNvPr id="27" name="Hexagon 26"/>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8" name="Chevron 27"/>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9" name="Chevron 28"/>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30" name="Oval 29"/>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grpSp>
      <p:sp>
        <p:nvSpPr>
          <p:cNvPr id="43" name="Rectangle 42"/>
          <p:cNvSpPr/>
          <p:nvPr/>
        </p:nvSpPr>
        <p:spPr>
          <a:xfrm>
            <a:off x="6015019" y="6455345"/>
            <a:ext cx="6096000" cy="369332"/>
          </a:xfrm>
          <a:prstGeom prst="rect">
            <a:avLst/>
          </a:prstGeom>
        </p:spPr>
        <p:txBody>
          <a:bodyPr>
            <a:spAutoFit/>
          </a:bodyPr>
          <a:lstStyle/>
          <a:p>
            <a:pPr algn="r"/>
            <a:r>
              <a:rPr lang="en-US" b="0" i="0" dirty="0">
                <a:solidFill>
                  <a:schemeClr val="bg1"/>
                </a:solidFill>
                <a:effectLst/>
                <a:latin typeface="Calibri" panose="020F0502020204030204" pitchFamily="34" charset="0"/>
              </a:rPr>
              <a:t>(2,4)</a:t>
            </a:r>
            <a:endParaRPr lang="en-US" dirty="0">
              <a:solidFill>
                <a:schemeClr val="bg1"/>
              </a:solidFill>
              <a:latin typeface="Abadi" panose="020B0604020202020204" charset="0"/>
            </a:endParaRPr>
          </a:p>
        </p:txBody>
      </p:sp>
    </p:spTree>
    <p:extLst>
      <p:ext uri="{BB962C8B-B14F-4D97-AF65-F5344CB8AC3E}">
        <p14:creationId xmlns:p14="http://schemas.microsoft.com/office/powerpoint/2010/main" val="420681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wipe(down)">
                                      <p:cBhvr>
                                        <p:cTn id="9" dur="580">
                                          <p:stCondLst>
                                            <p:cond delay="0"/>
                                          </p:stCondLst>
                                        </p:cTn>
                                        <p:tgtEl>
                                          <p:spTgt spid="5"/>
                                        </p:tgtEl>
                                      </p:cBhvr>
                                    </p:animEffect>
                                    <p:anim calcmode="lin" valueType="num">
                                      <p:cBhvr>
                                        <p:cTn id="1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5" dur="26">
                                          <p:stCondLst>
                                            <p:cond delay="650"/>
                                          </p:stCondLst>
                                        </p:cTn>
                                        <p:tgtEl>
                                          <p:spTgt spid="5"/>
                                        </p:tgtEl>
                                      </p:cBhvr>
                                      <p:to x="100000" y="60000"/>
                                    </p:animScale>
                                    <p:animScale>
                                      <p:cBhvr>
                                        <p:cTn id="16" dur="166" decel="50000">
                                          <p:stCondLst>
                                            <p:cond delay="676"/>
                                          </p:stCondLst>
                                        </p:cTn>
                                        <p:tgtEl>
                                          <p:spTgt spid="5"/>
                                        </p:tgtEl>
                                      </p:cBhvr>
                                      <p:to x="100000" y="100000"/>
                                    </p:animScale>
                                    <p:animScale>
                                      <p:cBhvr>
                                        <p:cTn id="17" dur="26">
                                          <p:stCondLst>
                                            <p:cond delay="1312"/>
                                          </p:stCondLst>
                                        </p:cTn>
                                        <p:tgtEl>
                                          <p:spTgt spid="5"/>
                                        </p:tgtEl>
                                      </p:cBhvr>
                                      <p:to x="100000" y="80000"/>
                                    </p:animScale>
                                    <p:animScale>
                                      <p:cBhvr>
                                        <p:cTn id="18" dur="166" decel="50000">
                                          <p:stCondLst>
                                            <p:cond delay="1338"/>
                                          </p:stCondLst>
                                        </p:cTn>
                                        <p:tgtEl>
                                          <p:spTgt spid="5"/>
                                        </p:tgtEl>
                                      </p:cBhvr>
                                      <p:to x="100000" y="100000"/>
                                    </p:animScale>
                                    <p:animScale>
                                      <p:cBhvr>
                                        <p:cTn id="19" dur="26">
                                          <p:stCondLst>
                                            <p:cond delay="1642"/>
                                          </p:stCondLst>
                                        </p:cTn>
                                        <p:tgtEl>
                                          <p:spTgt spid="5"/>
                                        </p:tgtEl>
                                      </p:cBhvr>
                                      <p:to x="100000" y="90000"/>
                                    </p:animScale>
                                    <p:animScale>
                                      <p:cBhvr>
                                        <p:cTn id="20" dur="166" decel="50000">
                                          <p:stCondLst>
                                            <p:cond delay="1668"/>
                                          </p:stCondLst>
                                        </p:cTn>
                                        <p:tgtEl>
                                          <p:spTgt spid="5"/>
                                        </p:tgtEl>
                                      </p:cBhvr>
                                      <p:to x="100000" y="100000"/>
                                    </p:animScale>
                                    <p:animScale>
                                      <p:cBhvr>
                                        <p:cTn id="21" dur="26">
                                          <p:stCondLst>
                                            <p:cond delay="1808"/>
                                          </p:stCondLst>
                                        </p:cTn>
                                        <p:tgtEl>
                                          <p:spTgt spid="5"/>
                                        </p:tgtEl>
                                      </p:cBhvr>
                                      <p:to x="100000" y="95000"/>
                                    </p:animScale>
                                    <p:animScale>
                                      <p:cBhvr>
                                        <p:cTn id="22" dur="166" decel="50000">
                                          <p:stCondLst>
                                            <p:cond delay="1834"/>
                                          </p:stCondLst>
                                        </p:cTn>
                                        <p:tgtEl>
                                          <p:spTgt spid="5"/>
                                        </p:tgtEl>
                                      </p:cBhvr>
                                      <p:to x="100000" y="100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2798" y="0"/>
            <a:ext cx="12006404" cy="769441"/>
          </a:xfrm>
          <a:prstGeom prst="rect">
            <a:avLst/>
          </a:prstGeom>
          <a:noFill/>
        </p:spPr>
        <p:txBody>
          <a:bodyPr wrap="square" rtlCol="0">
            <a:spAutoFit/>
          </a:bodyPr>
          <a:lstStyle/>
          <a:p>
            <a:pPr algn="ctr"/>
            <a:r>
              <a:rPr lang="en-US" sz="4400" dirty="0">
                <a:solidFill>
                  <a:schemeClr val="bg1"/>
                </a:solidFill>
                <a:latin typeface="Abadi" panose="020B0604020202020204" charset="0"/>
              </a:rPr>
              <a:t>Daniel, Shadrach, Meshach, and Abed-</a:t>
            </a:r>
            <a:r>
              <a:rPr lang="en-US" sz="4400" dirty="0" err="1">
                <a:solidFill>
                  <a:schemeClr val="bg1"/>
                </a:solidFill>
                <a:latin typeface="Abadi" panose="020B0604020202020204" charset="0"/>
              </a:rPr>
              <a:t>nego</a:t>
            </a:r>
            <a:endParaRPr lang="en-US" sz="4400" dirty="0">
              <a:solidFill>
                <a:schemeClr val="bg1"/>
              </a:solidFill>
              <a:latin typeface="Abadi" panose="020B0604020202020204" charset="0"/>
            </a:endParaRPr>
          </a:p>
        </p:txBody>
      </p:sp>
      <p:sp>
        <p:nvSpPr>
          <p:cNvPr id="5" name="TextBox 4">
            <a:extLst>
              <a:ext uri="{FF2B5EF4-FFF2-40B4-BE49-F238E27FC236}">
                <a16:creationId xmlns:a16="http://schemas.microsoft.com/office/drawing/2014/main" id="{7A6B85A4-7078-3BCB-6285-1D6999A58FD1}"/>
              </a:ext>
            </a:extLst>
          </p:cNvPr>
          <p:cNvSpPr txBox="1"/>
          <p:nvPr/>
        </p:nvSpPr>
        <p:spPr>
          <a:xfrm>
            <a:off x="7293429" y="1274711"/>
            <a:ext cx="4272640" cy="4247317"/>
          </a:xfrm>
          <a:prstGeom prst="rect">
            <a:avLst/>
          </a:prstGeom>
          <a:noFill/>
        </p:spPr>
        <p:txBody>
          <a:bodyPr wrap="square">
            <a:spAutoFit/>
          </a:bodyPr>
          <a:lstStyle/>
          <a:p>
            <a:r>
              <a:rPr lang="en-US" b="0" i="0" dirty="0">
                <a:solidFill>
                  <a:schemeClr val="bg1"/>
                </a:solidFill>
                <a:effectLst/>
                <a:latin typeface="Abadi" panose="020B0604020202020204" charset="0"/>
              </a:rPr>
              <a:t>Around 606 BC, Nebuchadnezzar, king of Babylon, attacked Jerusalem and took certain Israelites captive into Babylon.</a:t>
            </a:r>
          </a:p>
          <a:p>
            <a:endParaRPr lang="en-US" dirty="0">
              <a:solidFill>
                <a:schemeClr val="bg1"/>
              </a:solidFill>
              <a:latin typeface="Abadi" panose="020B0604020202020204" charset="0"/>
            </a:endParaRPr>
          </a:p>
          <a:p>
            <a:r>
              <a:rPr lang="en-US" b="0" i="0" dirty="0">
                <a:solidFill>
                  <a:schemeClr val="bg1"/>
                </a:solidFill>
                <a:effectLst/>
                <a:latin typeface="Abadi" panose="020B0604020202020204" charset="0"/>
              </a:rPr>
              <a:t>The king commanded that some of the Israelite youth be trained for service in his household.</a:t>
            </a:r>
          </a:p>
          <a:p>
            <a:endParaRPr lang="en-US" dirty="0">
              <a:solidFill>
                <a:schemeClr val="bg1"/>
              </a:solidFill>
              <a:latin typeface="Abadi" panose="020B0604020202020204" charset="0"/>
            </a:endParaRPr>
          </a:p>
          <a:p>
            <a:r>
              <a:rPr lang="en-US" b="0" i="0" dirty="0">
                <a:solidFill>
                  <a:schemeClr val="bg1"/>
                </a:solidFill>
                <a:effectLst/>
                <a:latin typeface="Abadi" panose="020B0604020202020204" charset="0"/>
              </a:rPr>
              <a:t>Among these youth were four young men named Daniel, Hananiah, Mishael, and Azariah. </a:t>
            </a:r>
          </a:p>
          <a:p>
            <a:endParaRPr lang="en-US" dirty="0">
              <a:solidFill>
                <a:schemeClr val="bg1"/>
              </a:solidFill>
              <a:latin typeface="Abadi" panose="020B0604020202020204" charset="0"/>
            </a:endParaRPr>
          </a:p>
          <a:p>
            <a:r>
              <a:rPr lang="en-US" b="0" i="0" dirty="0">
                <a:solidFill>
                  <a:schemeClr val="bg1"/>
                </a:solidFill>
                <a:effectLst/>
                <a:latin typeface="Abadi" panose="020B0604020202020204" charset="0"/>
              </a:rPr>
              <a:t>In Babylon, their names were changed to Belteshazzar, Shadrach, Meshach, and Abed-</a:t>
            </a:r>
            <a:r>
              <a:rPr lang="en-US" b="0" i="0" dirty="0" err="1">
                <a:solidFill>
                  <a:schemeClr val="bg1"/>
                </a:solidFill>
                <a:effectLst/>
                <a:latin typeface="Abadi" panose="020B0604020202020204" charset="0"/>
              </a:rPr>
              <a:t>nego</a:t>
            </a:r>
            <a:endParaRPr lang="en-US" dirty="0">
              <a:solidFill>
                <a:schemeClr val="bg1"/>
              </a:solidFill>
              <a:latin typeface="Abadi" panose="020B0604020202020204" charset="0"/>
            </a:endParaRPr>
          </a:p>
        </p:txBody>
      </p:sp>
      <p:sp>
        <p:nvSpPr>
          <p:cNvPr id="7" name="Rectangle 6">
            <a:extLst>
              <a:ext uri="{FF2B5EF4-FFF2-40B4-BE49-F238E27FC236}">
                <a16:creationId xmlns:a16="http://schemas.microsoft.com/office/drawing/2014/main" id="{27C4F3AF-A609-E2C6-2984-F0C27EA25353}"/>
              </a:ext>
            </a:extLst>
          </p:cNvPr>
          <p:cNvSpPr/>
          <p:nvPr/>
        </p:nvSpPr>
        <p:spPr>
          <a:xfrm>
            <a:off x="92798" y="6488668"/>
            <a:ext cx="6096000" cy="369332"/>
          </a:xfrm>
          <a:prstGeom prst="rect">
            <a:avLst/>
          </a:prstGeom>
        </p:spPr>
        <p:txBody>
          <a:bodyPr>
            <a:spAutoFit/>
          </a:bodyPr>
          <a:lstStyle/>
          <a:p>
            <a:r>
              <a:rPr lang="en-US" b="0" i="0" dirty="0">
                <a:solidFill>
                  <a:schemeClr val="bg1"/>
                </a:solidFill>
                <a:effectLst/>
                <a:latin typeface="Calibri" panose="020F0502020204030204" pitchFamily="34" charset="0"/>
              </a:rPr>
              <a:t>Daniel 1:1-7</a:t>
            </a:r>
            <a:endParaRPr lang="en-US" dirty="0">
              <a:solidFill>
                <a:schemeClr val="bg1"/>
              </a:solidFill>
              <a:latin typeface="Abadi" panose="020B0604020202020204" charset="0"/>
            </a:endParaRPr>
          </a:p>
        </p:txBody>
      </p:sp>
      <p:pic>
        <p:nvPicPr>
          <p:cNvPr id="13" name="Picture 12">
            <a:extLst>
              <a:ext uri="{FF2B5EF4-FFF2-40B4-BE49-F238E27FC236}">
                <a16:creationId xmlns:a16="http://schemas.microsoft.com/office/drawing/2014/main" id="{27C3EF20-2D3A-F68D-35D8-56D2673F0301}"/>
              </a:ext>
            </a:extLst>
          </p:cNvPr>
          <p:cNvPicPr>
            <a:picLocks noChangeAspect="1"/>
          </p:cNvPicPr>
          <p:nvPr/>
        </p:nvPicPr>
        <p:blipFill>
          <a:blip r:embed="rId3"/>
          <a:stretch>
            <a:fillRect/>
          </a:stretch>
        </p:blipFill>
        <p:spPr>
          <a:xfrm>
            <a:off x="1094974" y="1540022"/>
            <a:ext cx="5734850" cy="3982006"/>
          </a:xfrm>
          <a:prstGeom prst="rect">
            <a:avLst/>
          </a:prstGeom>
        </p:spPr>
      </p:pic>
    </p:spTree>
    <p:extLst>
      <p:ext uri="{BB962C8B-B14F-4D97-AF65-F5344CB8AC3E}">
        <p14:creationId xmlns:p14="http://schemas.microsoft.com/office/powerpoint/2010/main" val="3370028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4615" y="0"/>
            <a:ext cx="12006404"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Nebuchadnezzar</a:t>
            </a:r>
          </a:p>
        </p:txBody>
      </p:sp>
      <p:sp>
        <p:nvSpPr>
          <p:cNvPr id="2" name="Rectangle 1"/>
          <p:cNvSpPr/>
          <p:nvPr/>
        </p:nvSpPr>
        <p:spPr>
          <a:xfrm>
            <a:off x="263577" y="968394"/>
            <a:ext cx="9033720" cy="5909310"/>
          </a:xfrm>
          <a:prstGeom prst="rect">
            <a:avLst/>
          </a:prstGeom>
        </p:spPr>
        <p:txBody>
          <a:bodyPr wrap="square">
            <a:spAutoFit/>
          </a:bodyPr>
          <a:lstStyle/>
          <a:p>
            <a:r>
              <a:rPr lang="en-US" dirty="0">
                <a:solidFill>
                  <a:schemeClr val="bg1"/>
                </a:solidFill>
                <a:latin typeface="Abadi" panose="020B0604020202020204" charset="0"/>
              </a:rPr>
              <a:t>He was the son of </a:t>
            </a:r>
            <a:r>
              <a:rPr lang="en-US" dirty="0" err="1">
                <a:solidFill>
                  <a:schemeClr val="bg1"/>
                </a:solidFill>
                <a:latin typeface="Abadi" panose="020B0604020202020204" charset="0"/>
              </a:rPr>
              <a:t>Nabopolassar</a:t>
            </a:r>
            <a:r>
              <a:rPr lang="en-US" dirty="0">
                <a:solidFill>
                  <a:schemeClr val="bg1"/>
                </a:solidFill>
                <a:latin typeface="Abadi" panose="020B0604020202020204" charset="0"/>
              </a:rPr>
              <a:t>, the founder of the empire</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He was king of Babylon at approximately 605 B.C.</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His conquests were: Defeating Necho, king of Egypt, at Carchemish then drives the Egyptians from Syria and subdues Judah, then besieges Jerusalem and takes it, carrying away the king (Jehoiakim) and the people</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He took items from the temple and a select group of Jews back to Babylon</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 He burned down all the great houses and the Lord’s Temple in Jerusalem</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He commanded an official in his palace to take certain captive Israelite youth and train them for service in his household which included Daniel, Shadrach, Meshach, and Abed-</a:t>
            </a:r>
            <a:r>
              <a:rPr lang="en-US" dirty="0" err="1">
                <a:solidFill>
                  <a:schemeClr val="bg1"/>
                </a:solidFill>
                <a:latin typeface="Abadi" panose="020B0604020202020204" charset="0"/>
              </a:rPr>
              <a:t>nego</a:t>
            </a:r>
            <a:endParaRPr lang="en-US" dirty="0">
              <a:solidFill>
                <a:schemeClr val="bg1"/>
              </a:solidFill>
              <a:latin typeface="Abadi" panose="020B0604020202020204" charset="0"/>
            </a:endParaRPr>
          </a:p>
          <a:p>
            <a:endParaRPr lang="en-US" dirty="0">
              <a:solidFill>
                <a:schemeClr val="bg1"/>
              </a:solidFill>
              <a:latin typeface="Abadi" panose="020B0604020202020204" charset="0"/>
            </a:endParaRPr>
          </a:p>
          <a:p>
            <a:r>
              <a:rPr lang="en-US" dirty="0">
                <a:solidFill>
                  <a:schemeClr val="bg1"/>
                </a:solidFill>
                <a:latin typeface="Abadi" panose="020B0604020202020204" charset="0"/>
              </a:rPr>
              <a:t>He dreamed of a stone hewn from the mountain without hands that destroyed a mighty image in human form in which Daniel was able to interpret </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He was for a time smitten with madness and on his recovery acknowledged God’s power and goodness</a:t>
            </a:r>
          </a:p>
        </p:txBody>
      </p:sp>
      <p:grpSp>
        <p:nvGrpSpPr>
          <p:cNvPr id="200" name="Group 199"/>
          <p:cNvGrpSpPr/>
          <p:nvPr/>
        </p:nvGrpSpPr>
        <p:grpSpPr>
          <a:xfrm>
            <a:off x="9330350" y="923330"/>
            <a:ext cx="2133600" cy="4525866"/>
            <a:chOff x="838200" y="630429"/>
            <a:chExt cx="2133600" cy="4525866"/>
          </a:xfrm>
        </p:grpSpPr>
        <p:sp>
          <p:nvSpPr>
            <p:cNvPr id="201" name="Oval 200"/>
            <p:cNvSpPr/>
            <p:nvPr/>
          </p:nvSpPr>
          <p:spPr>
            <a:xfrm>
              <a:off x="1116757" y="2799240"/>
              <a:ext cx="342153" cy="1661816"/>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2" name="Oval 201"/>
            <p:cNvSpPr/>
            <p:nvPr/>
          </p:nvSpPr>
          <p:spPr>
            <a:xfrm>
              <a:off x="2270966" y="2831799"/>
              <a:ext cx="342153" cy="1661816"/>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3" name="Oval 202"/>
            <p:cNvSpPr/>
            <p:nvPr/>
          </p:nvSpPr>
          <p:spPr>
            <a:xfrm rot="19336703">
              <a:off x="1842735" y="4649075"/>
              <a:ext cx="367862" cy="507220"/>
            </a:xfrm>
            <a:prstGeom prst="ellipse">
              <a:avLst/>
            </a:prstGeom>
            <a:solidFill>
              <a:srgbClr val="A27B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4" name="Oval 203"/>
            <p:cNvSpPr/>
            <p:nvPr/>
          </p:nvSpPr>
          <p:spPr>
            <a:xfrm rot="2192056">
              <a:off x="1407605" y="4621553"/>
              <a:ext cx="367862" cy="505234"/>
            </a:xfrm>
            <a:prstGeom prst="ellipse">
              <a:avLst/>
            </a:prstGeom>
            <a:solidFill>
              <a:srgbClr val="A27B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5" name="Trapezoid 204"/>
            <p:cNvSpPr/>
            <p:nvPr/>
          </p:nvSpPr>
          <p:spPr>
            <a:xfrm>
              <a:off x="1353207" y="2548320"/>
              <a:ext cx="1177159" cy="2292208"/>
            </a:xfrm>
            <a:prstGeom prst="trapezoid">
              <a:avLst/>
            </a:prstGeom>
            <a:solidFill>
              <a:schemeClr val="tx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6" name="Oval 205"/>
            <p:cNvSpPr/>
            <p:nvPr/>
          </p:nvSpPr>
          <p:spPr>
            <a:xfrm>
              <a:off x="2603938" y="3155081"/>
              <a:ext cx="367862" cy="40450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7" name="Oval 206"/>
            <p:cNvSpPr/>
            <p:nvPr/>
          </p:nvSpPr>
          <p:spPr>
            <a:xfrm>
              <a:off x="838200" y="3087663"/>
              <a:ext cx="367862" cy="40450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8" name="Trapezoid 207"/>
            <p:cNvSpPr/>
            <p:nvPr/>
          </p:nvSpPr>
          <p:spPr>
            <a:xfrm rot="19984891">
              <a:off x="2236618" y="2187469"/>
              <a:ext cx="515007" cy="1231568"/>
            </a:xfrm>
            <a:prstGeom prst="trapezoid">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9" name="Trapezoid 208"/>
            <p:cNvSpPr/>
            <p:nvPr/>
          </p:nvSpPr>
          <p:spPr>
            <a:xfrm rot="2090544">
              <a:off x="1099794" y="2232290"/>
              <a:ext cx="515007" cy="1166870"/>
            </a:xfrm>
            <a:prstGeom prst="trapezoid">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0" name="Trapezoid 209"/>
            <p:cNvSpPr/>
            <p:nvPr/>
          </p:nvSpPr>
          <p:spPr>
            <a:xfrm>
              <a:off x="1353207" y="2278649"/>
              <a:ext cx="1177159" cy="2292208"/>
            </a:xfrm>
            <a:prstGeom prst="trapezoid">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1" name="Cloud 210"/>
            <p:cNvSpPr/>
            <p:nvPr/>
          </p:nvSpPr>
          <p:spPr>
            <a:xfrm rot="16854792">
              <a:off x="721271" y="1487889"/>
              <a:ext cx="1482516" cy="624458"/>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2" name="Cloud 211"/>
            <p:cNvSpPr/>
            <p:nvPr/>
          </p:nvSpPr>
          <p:spPr>
            <a:xfrm rot="15902291">
              <a:off x="1810033" y="1505630"/>
              <a:ext cx="1461447" cy="624458"/>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3" name="Isosceles Triangle 212"/>
            <p:cNvSpPr/>
            <p:nvPr/>
          </p:nvSpPr>
          <p:spPr>
            <a:xfrm rot="10800000">
              <a:off x="1721069" y="2346066"/>
              <a:ext cx="441434" cy="269672"/>
            </a:xfrm>
            <a:prstGeom prst="triangl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4" name="Trapezoid 213"/>
            <p:cNvSpPr/>
            <p:nvPr/>
          </p:nvSpPr>
          <p:spPr>
            <a:xfrm rot="657615">
              <a:off x="1170342" y="2306985"/>
              <a:ext cx="588579" cy="2514761"/>
            </a:xfrm>
            <a:prstGeom prst="trapezoid">
              <a:avLst>
                <a:gd name="adj" fmla="val 30882"/>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5" name="Trapezoid 214"/>
            <p:cNvSpPr/>
            <p:nvPr/>
          </p:nvSpPr>
          <p:spPr>
            <a:xfrm rot="21232594">
              <a:off x="2014814" y="2300145"/>
              <a:ext cx="588579" cy="2547592"/>
            </a:xfrm>
            <a:prstGeom prst="trapezoid">
              <a:avLst>
                <a:gd name="adj" fmla="val 30882"/>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6" name="Oval 215"/>
            <p:cNvSpPr/>
            <p:nvPr/>
          </p:nvSpPr>
          <p:spPr>
            <a:xfrm>
              <a:off x="1426779" y="1267380"/>
              <a:ext cx="1030014" cy="114610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217" name="Group 25"/>
            <p:cNvGrpSpPr/>
            <p:nvPr/>
          </p:nvGrpSpPr>
          <p:grpSpPr>
            <a:xfrm rot="21175658">
              <a:off x="2171104" y="4544211"/>
              <a:ext cx="486438" cy="269672"/>
              <a:chOff x="5638800" y="4267200"/>
              <a:chExt cx="2590800" cy="838200"/>
            </a:xfrm>
          </p:grpSpPr>
          <p:sp>
            <p:nvSpPr>
              <p:cNvPr id="303" name="Left-Right-Up Arrow 21"/>
              <p:cNvSpPr/>
              <p:nvPr/>
            </p:nvSpPr>
            <p:spPr>
              <a:xfrm>
                <a:off x="56388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04" name="Left-Right-Up Arrow 22"/>
              <p:cNvSpPr/>
              <p:nvPr/>
            </p:nvSpPr>
            <p:spPr>
              <a:xfrm rot="10800000">
                <a:off x="61722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05" name="Left-Right-Up Arrow 23"/>
              <p:cNvSpPr/>
              <p:nvPr/>
            </p:nvSpPr>
            <p:spPr>
              <a:xfrm>
                <a:off x="67056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06" name="Left-Right-Up Arrow 24"/>
              <p:cNvSpPr/>
              <p:nvPr/>
            </p:nvSpPr>
            <p:spPr>
              <a:xfrm rot="10800000">
                <a:off x="72390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18" name="Group 26"/>
            <p:cNvGrpSpPr/>
            <p:nvPr/>
          </p:nvGrpSpPr>
          <p:grpSpPr>
            <a:xfrm rot="718744">
              <a:off x="974193" y="4509440"/>
              <a:ext cx="525471" cy="269672"/>
              <a:chOff x="5638800" y="4267200"/>
              <a:chExt cx="2590800" cy="838200"/>
            </a:xfrm>
          </p:grpSpPr>
          <p:sp>
            <p:nvSpPr>
              <p:cNvPr id="299" name="Left-Right-Up Arrow 27"/>
              <p:cNvSpPr/>
              <p:nvPr/>
            </p:nvSpPr>
            <p:spPr>
              <a:xfrm>
                <a:off x="56388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00" name="Left-Right-Up Arrow 28"/>
              <p:cNvSpPr/>
              <p:nvPr/>
            </p:nvSpPr>
            <p:spPr>
              <a:xfrm rot="10800000">
                <a:off x="61722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01" name="Left-Right-Up Arrow 300"/>
              <p:cNvSpPr/>
              <p:nvPr/>
            </p:nvSpPr>
            <p:spPr>
              <a:xfrm>
                <a:off x="67056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02" name="Left-Right-Up Arrow 301"/>
              <p:cNvSpPr/>
              <p:nvPr/>
            </p:nvSpPr>
            <p:spPr>
              <a:xfrm rot="10800000">
                <a:off x="72390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219" name="Cloud 218"/>
            <p:cNvSpPr/>
            <p:nvPr/>
          </p:nvSpPr>
          <p:spPr>
            <a:xfrm>
              <a:off x="1239815" y="914400"/>
              <a:ext cx="1324303" cy="682374"/>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220" name="Group 42"/>
            <p:cNvGrpSpPr/>
            <p:nvPr/>
          </p:nvGrpSpPr>
          <p:grpSpPr>
            <a:xfrm rot="2071358">
              <a:off x="1431647" y="2435890"/>
              <a:ext cx="356576" cy="124330"/>
              <a:chOff x="6286413" y="968958"/>
              <a:chExt cx="2408834" cy="2185901"/>
            </a:xfrm>
            <a:solidFill>
              <a:srgbClr val="FFC000"/>
            </a:solidFill>
          </p:grpSpPr>
          <p:grpSp>
            <p:nvGrpSpPr>
              <p:cNvPr id="291" name="Group 37"/>
              <p:cNvGrpSpPr/>
              <p:nvPr/>
            </p:nvGrpSpPr>
            <p:grpSpPr>
              <a:xfrm>
                <a:off x="6286413" y="968958"/>
                <a:ext cx="1151447" cy="2164259"/>
                <a:chOff x="6286413" y="968958"/>
                <a:chExt cx="1151447" cy="2164259"/>
              </a:xfrm>
              <a:grpFill/>
            </p:grpSpPr>
            <p:sp>
              <p:nvSpPr>
                <p:cNvPr id="296" name="Donut 295"/>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97" name="Donut 296"/>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98" name="Donut 297"/>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grpSp>
            <p:nvGrpSpPr>
              <p:cNvPr id="292" name="Group 38"/>
              <p:cNvGrpSpPr/>
              <p:nvPr/>
            </p:nvGrpSpPr>
            <p:grpSpPr>
              <a:xfrm flipH="1">
                <a:off x="7543800" y="990600"/>
                <a:ext cx="1151447" cy="2164259"/>
                <a:chOff x="6286413" y="968958"/>
                <a:chExt cx="1151447" cy="2164259"/>
              </a:xfrm>
              <a:grpFill/>
            </p:grpSpPr>
            <p:sp>
              <p:nvSpPr>
                <p:cNvPr id="293" name="Donut 292"/>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94" name="Donut 293"/>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95" name="Donut 294"/>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grpSp>
        <p:grpSp>
          <p:nvGrpSpPr>
            <p:cNvPr id="221" name="Group 220"/>
            <p:cNvGrpSpPr/>
            <p:nvPr/>
          </p:nvGrpSpPr>
          <p:grpSpPr>
            <a:xfrm>
              <a:off x="1449801" y="2871483"/>
              <a:ext cx="929288" cy="292032"/>
              <a:chOff x="1449801" y="2871483"/>
              <a:chExt cx="929288" cy="292032"/>
            </a:xfrm>
          </p:grpSpPr>
          <p:sp>
            <p:nvSpPr>
              <p:cNvPr id="284" name="Moon 283"/>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285" name="Group 284"/>
              <p:cNvGrpSpPr/>
              <p:nvPr/>
            </p:nvGrpSpPr>
            <p:grpSpPr>
              <a:xfrm>
                <a:off x="2091847" y="2871483"/>
                <a:ext cx="287242" cy="281886"/>
                <a:chOff x="4931460" y="2665388"/>
                <a:chExt cx="371689" cy="319843"/>
              </a:xfrm>
            </p:grpSpPr>
            <p:sp>
              <p:nvSpPr>
                <p:cNvPr id="289" name="Hexagon 288"/>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badi" panose="020B0604020202020204" charset="0"/>
                  </a:endParaRPr>
                </a:p>
              </p:txBody>
            </p:sp>
            <p:sp>
              <p:nvSpPr>
                <p:cNvPr id="290" name="Hexagon 289"/>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badi" panose="020B0604020202020204" charset="0"/>
                  </a:endParaRPr>
                </a:p>
              </p:txBody>
            </p:sp>
          </p:grpSp>
          <p:grpSp>
            <p:nvGrpSpPr>
              <p:cNvPr id="286" name="Group 285"/>
              <p:cNvGrpSpPr/>
              <p:nvPr/>
            </p:nvGrpSpPr>
            <p:grpSpPr>
              <a:xfrm>
                <a:off x="1449801" y="2881629"/>
                <a:ext cx="287242" cy="281886"/>
                <a:chOff x="4931460" y="2665388"/>
                <a:chExt cx="371689" cy="319843"/>
              </a:xfrm>
            </p:grpSpPr>
            <p:sp>
              <p:nvSpPr>
                <p:cNvPr id="287" name="Hexagon 286"/>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badi" panose="020B0604020202020204" charset="0"/>
                  </a:endParaRPr>
                </a:p>
              </p:txBody>
            </p:sp>
            <p:sp>
              <p:nvSpPr>
                <p:cNvPr id="288" name="Hexagon 287"/>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badi" panose="020B0604020202020204" charset="0"/>
                  </a:endParaRPr>
                </a:p>
              </p:txBody>
            </p:sp>
          </p:grpSp>
        </p:grpSp>
        <p:sp>
          <p:nvSpPr>
            <p:cNvPr id="222" name="Cloud 221"/>
            <p:cNvSpPr/>
            <p:nvPr/>
          </p:nvSpPr>
          <p:spPr>
            <a:xfrm>
              <a:off x="1571932" y="2023569"/>
              <a:ext cx="707622" cy="471925"/>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23" name="Oval 222"/>
            <p:cNvSpPr/>
            <p:nvPr/>
          </p:nvSpPr>
          <p:spPr>
            <a:xfrm>
              <a:off x="1793215" y="2097300"/>
              <a:ext cx="231956" cy="17666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224" name="Group 42"/>
            <p:cNvGrpSpPr/>
            <p:nvPr/>
          </p:nvGrpSpPr>
          <p:grpSpPr>
            <a:xfrm rot="19477773">
              <a:off x="2117439" y="2388263"/>
              <a:ext cx="356576" cy="124330"/>
              <a:chOff x="6286413" y="968958"/>
              <a:chExt cx="2408834" cy="2185901"/>
            </a:xfrm>
            <a:solidFill>
              <a:srgbClr val="FFC000"/>
            </a:solidFill>
          </p:grpSpPr>
          <p:grpSp>
            <p:nvGrpSpPr>
              <p:cNvPr id="276" name="Group 37"/>
              <p:cNvGrpSpPr/>
              <p:nvPr/>
            </p:nvGrpSpPr>
            <p:grpSpPr>
              <a:xfrm>
                <a:off x="6286413" y="968958"/>
                <a:ext cx="1151447" cy="2164259"/>
                <a:chOff x="6286413" y="968958"/>
                <a:chExt cx="1151447" cy="2164259"/>
              </a:xfrm>
              <a:grpFill/>
            </p:grpSpPr>
            <p:sp>
              <p:nvSpPr>
                <p:cNvPr id="281" name="Donut 280"/>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82" name="Donut 281"/>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83" name="Donut 282"/>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grpSp>
            <p:nvGrpSpPr>
              <p:cNvPr id="277" name="Group 38"/>
              <p:cNvGrpSpPr/>
              <p:nvPr/>
            </p:nvGrpSpPr>
            <p:grpSpPr>
              <a:xfrm flipH="1">
                <a:off x="7543800" y="990600"/>
                <a:ext cx="1151447" cy="2164259"/>
                <a:chOff x="6286413" y="968958"/>
                <a:chExt cx="1151447" cy="2164259"/>
              </a:xfrm>
              <a:grpFill/>
            </p:grpSpPr>
            <p:sp>
              <p:nvSpPr>
                <p:cNvPr id="278" name="Donut 277"/>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79" name="Donut 278"/>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80" name="Donut 279"/>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grpSp>
        <p:sp>
          <p:nvSpPr>
            <p:cNvPr id="225" name="Oval 224"/>
            <p:cNvSpPr/>
            <p:nvPr/>
          </p:nvSpPr>
          <p:spPr>
            <a:xfrm>
              <a:off x="1236213" y="1184007"/>
              <a:ext cx="342153" cy="354418"/>
            </a:xfrm>
            <a:prstGeom prst="ellipse">
              <a:avLst/>
            </a:prstGeom>
            <a:solidFill>
              <a:srgbClr val="7F520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26" name="Oval 225"/>
            <p:cNvSpPr/>
            <p:nvPr/>
          </p:nvSpPr>
          <p:spPr>
            <a:xfrm>
              <a:off x="2294514" y="1126554"/>
              <a:ext cx="342153" cy="354418"/>
            </a:xfrm>
            <a:prstGeom prst="ellipse">
              <a:avLst/>
            </a:prstGeom>
            <a:solidFill>
              <a:srgbClr val="7F520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227" name="Group 42"/>
            <p:cNvGrpSpPr/>
            <p:nvPr/>
          </p:nvGrpSpPr>
          <p:grpSpPr>
            <a:xfrm rot="2071358">
              <a:off x="1685119" y="2629183"/>
              <a:ext cx="356576" cy="124330"/>
              <a:chOff x="6286413" y="968958"/>
              <a:chExt cx="2408834" cy="2185901"/>
            </a:xfrm>
            <a:solidFill>
              <a:srgbClr val="FFC000"/>
            </a:solidFill>
          </p:grpSpPr>
          <p:grpSp>
            <p:nvGrpSpPr>
              <p:cNvPr id="268" name="Group 37"/>
              <p:cNvGrpSpPr/>
              <p:nvPr/>
            </p:nvGrpSpPr>
            <p:grpSpPr>
              <a:xfrm>
                <a:off x="6286413" y="968958"/>
                <a:ext cx="1151447" cy="2164259"/>
                <a:chOff x="6286413" y="968958"/>
                <a:chExt cx="1151447" cy="2164259"/>
              </a:xfrm>
              <a:grpFill/>
            </p:grpSpPr>
            <p:sp>
              <p:nvSpPr>
                <p:cNvPr id="273" name="Donut 272"/>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74" name="Donut 273"/>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75" name="Donut 274"/>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grpSp>
            <p:nvGrpSpPr>
              <p:cNvPr id="269" name="Group 38"/>
              <p:cNvGrpSpPr/>
              <p:nvPr/>
            </p:nvGrpSpPr>
            <p:grpSpPr>
              <a:xfrm flipH="1">
                <a:off x="7543800" y="990600"/>
                <a:ext cx="1151447" cy="2164259"/>
                <a:chOff x="6286413" y="968958"/>
                <a:chExt cx="1151447" cy="2164259"/>
              </a:xfrm>
              <a:grpFill/>
            </p:grpSpPr>
            <p:sp>
              <p:nvSpPr>
                <p:cNvPr id="270" name="Donut 269"/>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71" name="Donut 270"/>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72" name="Donut 271"/>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grpSp>
        <p:grpSp>
          <p:nvGrpSpPr>
            <p:cNvPr id="228" name="Group 42"/>
            <p:cNvGrpSpPr/>
            <p:nvPr/>
          </p:nvGrpSpPr>
          <p:grpSpPr>
            <a:xfrm rot="18831304">
              <a:off x="1888908" y="2595774"/>
              <a:ext cx="356576" cy="124330"/>
              <a:chOff x="6286413" y="968958"/>
              <a:chExt cx="2408834" cy="2185901"/>
            </a:xfrm>
            <a:solidFill>
              <a:srgbClr val="FFC000"/>
            </a:solidFill>
          </p:grpSpPr>
          <p:grpSp>
            <p:nvGrpSpPr>
              <p:cNvPr id="260" name="Group 37"/>
              <p:cNvGrpSpPr/>
              <p:nvPr/>
            </p:nvGrpSpPr>
            <p:grpSpPr>
              <a:xfrm>
                <a:off x="6286413" y="968958"/>
                <a:ext cx="1151447" cy="2164259"/>
                <a:chOff x="6286413" y="968958"/>
                <a:chExt cx="1151447" cy="2164259"/>
              </a:xfrm>
              <a:grpFill/>
            </p:grpSpPr>
            <p:sp>
              <p:nvSpPr>
                <p:cNvPr id="265" name="Donut 264"/>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66" name="Donut 265"/>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67" name="Donut 266"/>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grpSp>
            <p:nvGrpSpPr>
              <p:cNvPr id="261" name="Group 38"/>
              <p:cNvGrpSpPr/>
              <p:nvPr/>
            </p:nvGrpSpPr>
            <p:grpSpPr>
              <a:xfrm flipH="1">
                <a:off x="7543800" y="990600"/>
                <a:ext cx="1151447" cy="2164259"/>
                <a:chOff x="6286413" y="968958"/>
                <a:chExt cx="1151447" cy="2164259"/>
              </a:xfrm>
              <a:grpFill/>
            </p:grpSpPr>
            <p:sp>
              <p:nvSpPr>
                <p:cNvPr id="262" name="Donut 261"/>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63" name="Donut 262"/>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64" name="Donut 263"/>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grpSp>
        <p:grpSp>
          <p:nvGrpSpPr>
            <p:cNvPr id="229" name="Group 228"/>
            <p:cNvGrpSpPr/>
            <p:nvPr/>
          </p:nvGrpSpPr>
          <p:grpSpPr>
            <a:xfrm>
              <a:off x="1410827" y="3279978"/>
              <a:ext cx="929288" cy="292032"/>
              <a:chOff x="1449801" y="2871483"/>
              <a:chExt cx="929288" cy="292032"/>
            </a:xfrm>
          </p:grpSpPr>
          <p:sp>
            <p:nvSpPr>
              <p:cNvPr id="253" name="Moon 252"/>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254" name="Group 253"/>
              <p:cNvGrpSpPr/>
              <p:nvPr/>
            </p:nvGrpSpPr>
            <p:grpSpPr>
              <a:xfrm>
                <a:off x="2091847" y="2871483"/>
                <a:ext cx="287242" cy="281886"/>
                <a:chOff x="4931460" y="2665388"/>
                <a:chExt cx="371689" cy="319843"/>
              </a:xfrm>
            </p:grpSpPr>
            <p:sp>
              <p:nvSpPr>
                <p:cNvPr id="258" name="Hexagon 257"/>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badi" panose="020B0604020202020204" charset="0"/>
                  </a:endParaRPr>
                </a:p>
              </p:txBody>
            </p:sp>
            <p:sp>
              <p:nvSpPr>
                <p:cNvPr id="259" name="Hexagon 258"/>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badi" panose="020B0604020202020204" charset="0"/>
                  </a:endParaRPr>
                </a:p>
              </p:txBody>
            </p:sp>
          </p:grpSp>
          <p:grpSp>
            <p:nvGrpSpPr>
              <p:cNvPr id="255" name="Group 254"/>
              <p:cNvGrpSpPr/>
              <p:nvPr/>
            </p:nvGrpSpPr>
            <p:grpSpPr>
              <a:xfrm>
                <a:off x="1449801" y="2881629"/>
                <a:ext cx="287242" cy="281886"/>
                <a:chOff x="4931460" y="2665388"/>
                <a:chExt cx="371689" cy="319843"/>
              </a:xfrm>
            </p:grpSpPr>
            <p:sp>
              <p:nvSpPr>
                <p:cNvPr id="256" name="Hexagon 255"/>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badi" panose="020B0604020202020204" charset="0"/>
                  </a:endParaRPr>
                </a:p>
              </p:txBody>
            </p:sp>
            <p:sp>
              <p:nvSpPr>
                <p:cNvPr id="257" name="Hexagon 256"/>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badi" panose="020B0604020202020204" charset="0"/>
                  </a:endParaRPr>
                </a:p>
              </p:txBody>
            </p:sp>
          </p:grpSp>
        </p:grpSp>
        <p:grpSp>
          <p:nvGrpSpPr>
            <p:cNvPr id="230" name="Group 229"/>
            <p:cNvGrpSpPr/>
            <p:nvPr/>
          </p:nvGrpSpPr>
          <p:grpSpPr>
            <a:xfrm>
              <a:off x="1327098" y="3689223"/>
              <a:ext cx="1096384" cy="292032"/>
              <a:chOff x="1449801" y="2871483"/>
              <a:chExt cx="929288" cy="292032"/>
            </a:xfrm>
          </p:grpSpPr>
          <p:sp>
            <p:nvSpPr>
              <p:cNvPr id="246" name="Moon 245"/>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247" name="Group 246"/>
              <p:cNvGrpSpPr/>
              <p:nvPr/>
            </p:nvGrpSpPr>
            <p:grpSpPr>
              <a:xfrm>
                <a:off x="2091847" y="2871483"/>
                <a:ext cx="287242" cy="281886"/>
                <a:chOff x="4931460" y="2665388"/>
                <a:chExt cx="371689" cy="319843"/>
              </a:xfrm>
            </p:grpSpPr>
            <p:sp>
              <p:nvSpPr>
                <p:cNvPr id="251" name="Hexagon 250"/>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badi" panose="020B0604020202020204" charset="0"/>
                  </a:endParaRPr>
                </a:p>
              </p:txBody>
            </p:sp>
            <p:sp>
              <p:nvSpPr>
                <p:cNvPr id="252" name="Hexagon 251"/>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badi" panose="020B0604020202020204" charset="0"/>
                  </a:endParaRPr>
                </a:p>
              </p:txBody>
            </p:sp>
          </p:grpSp>
          <p:grpSp>
            <p:nvGrpSpPr>
              <p:cNvPr id="248" name="Group 247"/>
              <p:cNvGrpSpPr/>
              <p:nvPr/>
            </p:nvGrpSpPr>
            <p:grpSpPr>
              <a:xfrm>
                <a:off x="1449801" y="2881629"/>
                <a:ext cx="287242" cy="281886"/>
                <a:chOff x="4931460" y="2665388"/>
                <a:chExt cx="371689" cy="319843"/>
              </a:xfrm>
            </p:grpSpPr>
            <p:sp>
              <p:nvSpPr>
                <p:cNvPr id="249" name="Hexagon 248"/>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badi" panose="020B0604020202020204" charset="0"/>
                  </a:endParaRPr>
                </a:p>
              </p:txBody>
            </p:sp>
            <p:sp>
              <p:nvSpPr>
                <p:cNvPr id="250" name="Hexagon 249"/>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badi" panose="020B0604020202020204" charset="0"/>
                  </a:endParaRPr>
                </a:p>
              </p:txBody>
            </p:sp>
          </p:grpSp>
        </p:grpSp>
        <p:grpSp>
          <p:nvGrpSpPr>
            <p:cNvPr id="231" name="Group 230"/>
            <p:cNvGrpSpPr/>
            <p:nvPr/>
          </p:nvGrpSpPr>
          <p:grpSpPr>
            <a:xfrm>
              <a:off x="1246842" y="630429"/>
              <a:ext cx="1389825" cy="782489"/>
              <a:chOff x="4648200" y="2161320"/>
              <a:chExt cx="2502434" cy="1408902"/>
            </a:xfrm>
          </p:grpSpPr>
          <p:sp>
            <p:nvSpPr>
              <p:cNvPr id="232" name="Rounded Rectangle 231"/>
              <p:cNvSpPr/>
              <p:nvPr/>
            </p:nvSpPr>
            <p:spPr>
              <a:xfrm>
                <a:off x="4648200" y="3119388"/>
                <a:ext cx="2502434" cy="450834"/>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3" name="Regular Pentagon 232"/>
              <p:cNvSpPr/>
              <p:nvPr/>
            </p:nvSpPr>
            <p:spPr>
              <a:xfrm>
                <a:off x="5574221" y="2465693"/>
                <a:ext cx="801011" cy="665735"/>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4" name="Regular Pentagon 233"/>
              <p:cNvSpPr/>
              <p:nvPr/>
            </p:nvSpPr>
            <p:spPr>
              <a:xfrm>
                <a:off x="4792918" y="2676126"/>
                <a:ext cx="537924" cy="447078"/>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5" name="Regular Pentagon 234"/>
              <p:cNvSpPr/>
              <p:nvPr/>
            </p:nvSpPr>
            <p:spPr>
              <a:xfrm>
                <a:off x="6516531" y="2669331"/>
                <a:ext cx="537924" cy="447078"/>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6" name="Diamond 235"/>
              <p:cNvSpPr/>
              <p:nvPr/>
            </p:nvSpPr>
            <p:spPr>
              <a:xfrm>
                <a:off x="5859638" y="2629702"/>
                <a:ext cx="186327" cy="447078"/>
              </a:xfrm>
              <a:prstGeom prst="diamond">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7" name="Diamond 236"/>
              <p:cNvSpPr/>
              <p:nvPr/>
            </p:nvSpPr>
            <p:spPr>
              <a:xfrm>
                <a:off x="4830869" y="2411080"/>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8" name="Diamond 237"/>
              <p:cNvSpPr/>
              <p:nvPr/>
            </p:nvSpPr>
            <p:spPr>
              <a:xfrm>
                <a:off x="6572533" y="2445792"/>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9" name="Diamond 238"/>
              <p:cNvSpPr/>
              <p:nvPr/>
            </p:nvSpPr>
            <p:spPr>
              <a:xfrm>
                <a:off x="5742278" y="2161320"/>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0" name="Quad Arrow Callout 239"/>
              <p:cNvSpPr/>
              <p:nvPr/>
            </p:nvSpPr>
            <p:spPr>
              <a:xfrm>
                <a:off x="4716798" y="3153369"/>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1" name="Quad Arrow Callout 240"/>
              <p:cNvSpPr/>
              <p:nvPr/>
            </p:nvSpPr>
            <p:spPr>
              <a:xfrm>
                <a:off x="5114153" y="3149047"/>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2" name="Quad Arrow Callout 241"/>
              <p:cNvSpPr/>
              <p:nvPr/>
            </p:nvSpPr>
            <p:spPr>
              <a:xfrm>
                <a:off x="5506786" y="3160118"/>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3" name="Quad Arrow Callout 242"/>
              <p:cNvSpPr/>
              <p:nvPr/>
            </p:nvSpPr>
            <p:spPr>
              <a:xfrm>
                <a:off x="5899417" y="3149047"/>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4" name="Quad Arrow Callout 243"/>
              <p:cNvSpPr/>
              <p:nvPr/>
            </p:nvSpPr>
            <p:spPr>
              <a:xfrm>
                <a:off x="6320215" y="3157284"/>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5" name="Quad Arrow Callout 244"/>
              <p:cNvSpPr/>
              <p:nvPr/>
            </p:nvSpPr>
            <p:spPr>
              <a:xfrm>
                <a:off x="6717570" y="3164604"/>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sp>
        <p:nvSpPr>
          <p:cNvPr id="112" name="Rectangle 111"/>
          <p:cNvSpPr/>
          <p:nvPr/>
        </p:nvSpPr>
        <p:spPr>
          <a:xfrm>
            <a:off x="6015019" y="6455345"/>
            <a:ext cx="6096000" cy="369332"/>
          </a:xfrm>
          <a:prstGeom prst="rect">
            <a:avLst/>
          </a:prstGeom>
        </p:spPr>
        <p:txBody>
          <a:bodyPr>
            <a:spAutoFit/>
          </a:bodyPr>
          <a:lstStyle/>
          <a:p>
            <a:pPr algn="r"/>
            <a:r>
              <a:rPr lang="en-US" b="0" i="0" dirty="0">
                <a:solidFill>
                  <a:schemeClr val="bg1"/>
                </a:solidFill>
                <a:effectLst/>
                <a:latin typeface="Calibri" panose="020F0502020204030204" pitchFamily="34" charset="0"/>
              </a:rPr>
              <a:t>(2, 4)</a:t>
            </a:r>
            <a:endParaRPr lang="en-US" dirty="0">
              <a:solidFill>
                <a:schemeClr val="bg1"/>
              </a:solidFill>
              <a:latin typeface="Abadi" panose="020B0604020202020204" charset="0"/>
            </a:endParaRPr>
          </a:p>
        </p:txBody>
      </p:sp>
    </p:spTree>
    <p:extLst>
      <p:ext uri="{BB962C8B-B14F-4D97-AF65-F5344CB8AC3E}">
        <p14:creationId xmlns:p14="http://schemas.microsoft.com/office/powerpoint/2010/main" val="3681639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200"/>
                                        </p:tgtEl>
                                        <p:attrNameLst>
                                          <p:attrName>style.visibility</p:attrName>
                                        </p:attrNameLst>
                                      </p:cBhvr>
                                      <p:to>
                                        <p:strVal val="visible"/>
                                      </p:to>
                                    </p:set>
                                    <p:animEffect transition="in" filter="wipe(down)">
                                      <p:cBhvr>
                                        <p:cTn id="9" dur="580">
                                          <p:stCondLst>
                                            <p:cond delay="0"/>
                                          </p:stCondLst>
                                        </p:cTn>
                                        <p:tgtEl>
                                          <p:spTgt spid="200"/>
                                        </p:tgtEl>
                                      </p:cBhvr>
                                    </p:animEffect>
                                    <p:anim calcmode="lin" valueType="num">
                                      <p:cBhvr>
                                        <p:cTn id="10" dur="1822" tmFilter="0,0; 0.14,0.36; 0.43,0.73; 0.71,0.91; 1.0,1.0">
                                          <p:stCondLst>
                                            <p:cond delay="0"/>
                                          </p:stCondLst>
                                        </p:cTn>
                                        <p:tgtEl>
                                          <p:spTgt spid="200"/>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200"/>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200"/>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200"/>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200"/>
                                        </p:tgtEl>
                                        <p:attrNameLst>
                                          <p:attrName>ppt_y</p:attrName>
                                        </p:attrNameLst>
                                      </p:cBhvr>
                                      <p:tavLst>
                                        <p:tav tm="0" fmla="#ppt_y-sin(pi*$)/81">
                                          <p:val>
                                            <p:fltVal val="0"/>
                                          </p:val>
                                        </p:tav>
                                        <p:tav tm="100000">
                                          <p:val>
                                            <p:fltVal val="1"/>
                                          </p:val>
                                        </p:tav>
                                      </p:tavLst>
                                    </p:anim>
                                    <p:animScale>
                                      <p:cBhvr>
                                        <p:cTn id="15" dur="26">
                                          <p:stCondLst>
                                            <p:cond delay="650"/>
                                          </p:stCondLst>
                                        </p:cTn>
                                        <p:tgtEl>
                                          <p:spTgt spid="200"/>
                                        </p:tgtEl>
                                      </p:cBhvr>
                                      <p:to x="100000" y="60000"/>
                                    </p:animScale>
                                    <p:animScale>
                                      <p:cBhvr>
                                        <p:cTn id="16" dur="166" decel="50000">
                                          <p:stCondLst>
                                            <p:cond delay="676"/>
                                          </p:stCondLst>
                                        </p:cTn>
                                        <p:tgtEl>
                                          <p:spTgt spid="200"/>
                                        </p:tgtEl>
                                      </p:cBhvr>
                                      <p:to x="100000" y="100000"/>
                                    </p:animScale>
                                    <p:animScale>
                                      <p:cBhvr>
                                        <p:cTn id="17" dur="26">
                                          <p:stCondLst>
                                            <p:cond delay="1312"/>
                                          </p:stCondLst>
                                        </p:cTn>
                                        <p:tgtEl>
                                          <p:spTgt spid="200"/>
                                        </p:tgtEl>
                                      </p:cBhvr>
                                      <p:to x="100000" y="80000"/>
                                    </p:animScale>
                                    <p:animScale>
                                      <p:cBhvr>
                                        <p:cTn id="18" dur="166" decel="50000">
                                          <p:stCondLst>
                                            <p:cond delay="1338"/>
                                          </p:stCondLst>
                                        </p:cTn>
                                        <p:tgtEl>
                                          <p:spTgt spid="200"/>
                                        </p:tgtEl>
                                      </p:cBhvr>
                                      <p:to x="100000" y="100000"/>
                                    </p:animScale>
                                    <p:animScale>
                                      <p:cBhvr>
                                        <p:cTn id="19" dur="26">
                                          <p:stCondLst>
                                            <p:cond delay="1642"/>
                                          </p:stCondLst>
                                        </p:cTn>
                                        <p:tgtEl>
                                          <p:spTgt spid="200"/>
                                        </p:tgtEl>
                                      </p:cBhvr>
                                      <p:to x="100000" y="90000"/>
                                    </p:animScale>
                                    <p:animScale>
                                      <p:cBhvr>
                                        <p:cTn id="20" dur="166" decel="50000">
                                          <p:stCondLst>
                                            <p:cond delay="1668"/>
                                          </p:stCondLst>
                                        </p:cTn>
                                        <p:tgtEl>
                                          <p:spTgt spid="200"/>
                                        </p:tgtEl>
                                      </p:cBhvr>
                                      <p:to x="100000" y="100000"/>
                                    </p:animScale>
                                    <p:animScale>
                                      <p:cBhvr>
                                        <p:cTn id="21" dur="26">
                                          <p:stCondLst>
                                            <p:cond delay="1808"/>
                                          </p:stCondLst>
                                        </p:cTn>
                                        <p:tgtEl>
                                          <p:spTgt spid="200"/>
                                        </p:tgtEl>
                                      </p:cBhvr>
                                      <p:to x="100000" y="95000"/>
                                    </p:animScale>
                                    <p:animScale>
                                      <p:cBhvr>
                                        <p:cTn id="22" dur="166" decel="50000">
                                          <p:stCondLst>
                                            <p:cond delay="1834"/>
                                          </p:stCondLst>
                                        </p:cTn>
                                        <p:tgtEl>
                                          <p:spTgt spid="200"/>
                                        </p:tgtEl>
                                      </p:cBhvr>
                                      <p:to x="100000" y="100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2798" y="0"/>
            <a:ext cx="12006404"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Shinar</a:t>
            </a:r>
          </a:p>
        </p:txBody>
      </p:sp>
      <p:sp>
        <p:nvSpPr>
          <p:cNvPr id="2" name="Rectangle 1"/>
          <p:cNvSpPr/>
          <p:nvPr/>
        </p:nvSpPr>
        <p:spPr>
          <a:xfrm>
            <a:off x="775581" y="1214915"/>
            <a:ext cx="6096000" cy="1477328"/>
          </a:xfrm>
          <a:prstGeom prst="rect">
            <a:avLst/>
          </a:prstGeom>
        </p:spPr>
        <p:txBody>
          <a:bodyPr>
            <a:spAutoFit/>
          </a:bodyPr>
          <a:lstStyle/>
          <a:p>
            <a:r>
              <a:rPr lang="en-US" dirty="0">
                <a:solidFill>
                  <a:schemeClr val="bg1"/>
                </a:solidFill>
                <a:latin typeface="Abadi" panose="020B0604020202020204" charset="0"/>
              </a:rPr>
              <a:t>Shinar was the plain of the lower delta country between the Tigris and the Euphrates rivers where they approach the Persian Gulf. </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It was the ancient land of Chaldea, or Babylonia. (5)</a:t>
            </a:r>
          </a:p>
        </p:txBody>
      </p:sp>
      <p:sp>
        <p:nvSpPr>
          <p:cNvPr id="7" name="Rectangle 6"/>
          <p:cNvSpPr/>
          <p:nvPr/>
        </p:nvSpPr>
        <p:spPr>
          <a:xfrm>
            <a:off x="92798" y="6488668"/>
            <a:ext cx="6096000" cy="369332"/>
          </a:xfrm>
          <a:prstGeom prst="rect">
            <a:avLst/>
          </a:prstGeom>
        </p:spPr>
        <p:txBody>
          <a:bodyPr>
            <a:spAutoFit/>
          </a:bodyPr>
          <a:lstStyle/>
          <a:p>
            <a:r>
              <a:rPr lang="en-US" b="0" i="0" dirty="0">
                <a:solidFill>
                  <a:schemeClr val="bg1"/>
                </a:solidFill>
                <a:effectLst/>
                <a:latin typeface="Calibri" panose="020F0502020204030204" pitchFamily="34" charset="0"/>
              </a:rPr>
              <a:t>Daniel 1:2</a:t>
            </a:r>
            <a:endParaRPr lang="en-US" dirty="0">
              <a:solidFill>
                <a:schemeClr val="bg1"/>
              </a:solidFill>
              <a:latin typeface="Abadi" panose="020B0604020202020204" charset="0"/>
            </a:endParaRPr>
          </a:p>
        </p:txBody>
      </p:sp>
      <p:pic>
        <p:nvPicPr>
          <p:cNvPr id="10242" name="Picture 2" descr="http://www.bible-history.com/geography/bibleplaces/Shinar-map-thumb.jpg"/>
          <p:cNvPicPr>
            <a:picLocks noChangeAspect="1" noChangeArrowheads="1"/>
          </p:cNvPicPr>
          <p:nvPr/>
        </p:nvPicPr>
        <p:blipFill rotWithShape="1">
          <a:blip r:embed="rId3">
            <a:extLst>
              <a:ext uri="{28A0092B-C50C-407E-A947-70E740481C1C}">
                <a14:useLocalDpi xmlns:a14="http://schemas.microsoft.com/office/drawing/2010/main" val="0"/>
              </a:ext>
            </a:extLst>
          </a:blip>
          <a:srcRect r="1739" b="11597"/>
          <a:stretch/>
        </p:blipFill>
        <p:spPr bwMode="auto">
          <a:xfrm>
            <a:off x="7248811" y="968597"/>
            <a:ext cx="3416172" cy="1684068"/>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1.bp.blogspot.com/-HBFTK7Qz9dA/UBcKZx5jolI/AAAAAAAAAB8/SA66RnY_S_0/s1600/Shina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2071" y="3429000"/>
            <a:ext cx="3127927" cy="3143645"/>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547578" y="3032987"/>
            <a:ext cx="6986675" cy="3455681"/>
            <a:chOff x="547578" y="3032987"/>
            <a:chExt cx="6986675" cy="3455681"/>
          </a:xfrm>
        </p:grpSpPr>
        <p:sp>
          <p:nvSpPr>
            <p:cNvPr id="4" name="Rectangle 3"/>
            <p:cNvSpPr/>
            <p:nvPr/>
          </p:nvSpPr>
          <p:spPr>
            <a:xfrm>
              <a:off x="1438253" y="5565338"/>
              <a:ext cx="6096000" cy="923330"/>
            </a:xfrm>
            <a:prstGeom prst="rect">
              <a:avLst/>
            </a:prstGeom>
          </p:spPr>
          <p:txBody>
            <a:bodyPr>
              <a:spAutoFit/>
            </a:bodyPr>
            <a:lstStyle/>
            <a:p>
              <a:r>
                <a:rPr lang="en-US" b="0" i="1" dirty="0">
                  <a:solidFill>
                    <a:srgbClr val="FFFF00"/>
                  </a:solidFill>
                  <a:effectLst/>
                  <a:latin typeface="Palatino"/>
                </a:rPr>
                <a:t>And it came to pass, as they journeyed from the east, that they found a plain in the land of </a:t>
              </a:r>
              <a:r>
                <a:rPr lang="en-US" b="0" i="1" u="sng" dirty="0">
                  <a:solidFill>
                    <a:srgbClr val="FFFF00"/>
                  </a:solidFill>
                  <a:effectLst/>
                  <a:latin typeface="Palatino"/>
                </a:rPr>
                <a:t>Shinar</a:t>
              </a:r>
              <a:r>
                <a:rPr lang="en-US" b="0" i="1" dirty="0">
                  <a:solidFill>
                    <a:srgbClr val="FFFF00"/>
                  </a:solidFill>
                  <a:effectLst/>
                  <a:latin typeface="Palatino"/>
                </a:rPr>
                <a:t>; and they dwelt there. Genesis 11:2</a:t>
              </a:r>
              <a:endParaRPr lang="en-US" i="1" dirty="0">
                <a:solidFill>
                  <a:srgbClr val="FFFF00"/>
                </a:solidFill>
                <a:latin typeface="Abadi" panose="020B0604020202020204" charset="0"/>
              </a:endParaRPr>
            </a:p>
          </p:txBody>
        </p:sp>
        <p:sp>
          <p:nvSpPr>
            <p:cNvPr id="5" name="Rectangle 4"/>
            <p:cNvSpPr/>
            <p:nvPr/>
          </p:nvSpPr>
          <p:spPr>
            <a:xfrm>
              <a:off x="3140798" y="3999491"/>
              <a:ext cx="3730783" cy="646331"/>
            </a:xfrm>
            <a:prstGeom prst="rect">
              <a:avLst/>
            </a:prstGeom>
          </p:spPr>
          <p:txBody>
            <a:bodyPr wrap="square">
              <a:spAutoFit/>
            </a:bodyPr>
            <a:lstStyle/>
            <a:p>
              <a:r>
                <a:rPr lang="en-US" b="0" i="0" dirty="0">
                  <a:solidFill>
                    <a:schemeClr val="bg1"/>
                  </a:solidFill>
                  <a:effectLst/>
                  <a:latin typeface="Arial" panose="020B0604020202020204" pitchFamily="34" charset="0"/>
                </a:rPr>
                <a:t> Shinar is the site of the tower of Babel— </a:t>
              </a:r>
              <a:r>
                <a:rPr lang="en-US" sz="1200" b="0" i="0" dirty="0">
                  <a:solidFill>
                    <a:schemeClr val="bg1"/>
                  </a:solidFill>
                  <a:effectLst/>
                  <a:latin typeface="Arial" panose="020B0604020202020204" pitchFamily="34" charset="0"/>
                </a:rPr>
                <a:t>Jewish encyclopedia</a:t>
              </a:r>
              <a:endParaRPr lang="en-US" sz="1200" dirty="0">
                <a:solidFill>
                  <a:schemeClr val="bg1"/>
                </a:solidFill>
                <a:latin typeface="Abadi" panose="020B0604020202020204" charset="0"/>
              </a:endParaRPr>
            </a:p>
          </p:txBody>
        </p:sp>
        <p:pic>
          <p:nvPicPr>
            <p:cNvPr id="10246" name="Picture 6" descr="http://cultured.com/images/image_files/2864/3391_o_the_tower_of_babe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578" y="3032987"/>
              <a:ext cx="2529846" cy="21630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27558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swide.com/download/aero_brown-wallpaper-1366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4615" y="0"/>
            <a:ext cx="12006404"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Shadrach, Meshach, and Abed-</a:t>
            </a:r>
            <a:r>
              <a:rPr lang="en-US" sz="5400" dirty="0" err="1">
                <a:solidFill>
                  <a:schemeClr val="bg1"/>
                </a:solidFill>
                <a:latin typeface="Abadi" panose="020B0604020202020204" charset="0"/>
              </a:rPr>
              <a:t>nego</a:t>
            </a:r>
            <a:endParaRPr lang="en-US" sz="5400" dirty="0">
              <a:solidFill>
                <a:schemeClr val="bg1"/>
              </a:solidFill>
              <a:latin typeface="Abadi" panose="020B0604020202020204" charset="0"/>
            </a:endParaRPr>
          </a:p>
        </p:txBody>
      </p:sp>
      <p:grpSp>
        <p:nvGrpSpPr>
          <p:cNvPr id="1024" name="Group 1023"/>
          <p:cNvGrpSpPr/>
          <p:nvPr/>
        </p:nvGrpSpPr>
        <p:grpSpPr>
          <a:xfrm>
            <a:off x="6129631" y="1478787"/>
            <a:ext cx="2346769" cy="3378824"/>
            <a:chOff x="4525615" y="1471047"/>
            <a:chExt cx="2346769" cy="3378824"/>
          </a:xfrm>
        </p:grpSpPr>
        <p:grpSp>
          <p:nvGrpSpPr>
            <p:cNvPr id="86" name="Group 85"/>
            <p:cNvGrpSpPr/>
            <p:nvPr/>
          </p:nvGrpSpPr>
          <p:grpSpPr>
            <a:xfrm>
              <a:off x="4676074" y="1471047"/>
              <a:ext cx="1331535" cy="2802520"/>
              <a:chOff x="6742739" y="2405823"/>
              <a:chExt cx="1690032" cy="3557059"/>
            </a:xfrm>
          </p:grpSpPr>
          <p:sp>
            <p:nvSpPr>
              <p:cNvPr id="87" name="Round Diagonal Corner Rectangle 86"/>
              <p:cNvSpPr/>
              <p:nvPr/>
            </p:nvSpPr>
            <p:spPr>
              <a:xfrm rot="12442700" flipH="1">
                <a:off x="6874723" y="2735846"/>
                <a:ext cx="782432" cy="770644"/>
              </a:xfrm>
              <a:prstGeom prst="round2DiagRect">
                <a:avLst>
                  <a:gd name="adj1" fmla="val 50000"/>
                  <a:gd name="adj2" fmla="val 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8" name="Round Diagonal Corner Rectangle 87"/>
              <p:cNvSpPr/>
              <p:nvPr/>
            </p:nvSpPr>
            <p:spPr>
              <a:xfrm rot="19930279">
                <a:off x="7582685" y="2716438"/>
                <a:ext cx="798913" cy="770644"/>
              </a:xfrm>
              <a:prstGeom prst="round2DiagRect">
                <a:avLst>
                  <a:gd name="adj1" fmla="val 50000"/>
                  <a:gd name="adj2" fmla="val 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badi" panose="020B0604020202020204" charset="0"/>
                  </a:rPr>
                  <a:t>v</a:t>
                </a:r>
              </a:p>
            </p:txBody>
          </p:sp>
          <p:sp>
            <p:nvSpPr>
              <p:cNvPr id="89" name="Oval 88"/>
              <p:cNvSpPr/>
              <p:nvPr/>
            </p:nvSpPr>
            <p:spPr>
              <a:xfrm rot="20028610">
                <a:off x="8150715" y="4468832"/>
                <a:ext cx="282056" cy="56246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0" name="Oval 89"/>
              <p:cNvSpPr/>
              <p:nvPr/>
            </p:nvSpPr>
            <p:spPr>
              <a:xfrm rot="1538320">
                <a:off x="6742739" y="4420432"/>
                <a:ext cx="294430" cy="56246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1" name="Oval 90"/>
              <p:cNvSpPr/>
              <p:nvPr/>
            </p:nvSpPr>
            <p:spPr>
              <a:xfrm rot="3039363">
                <a:off x="7257750" y="5555601"/>
                <a:ext cx="294431" cy="50621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2" name="Oval 91"/>
              <p:cNvSpPr/>
              <p:nvPr/>
            </p:nvSpPr>
            <p:spPr>
              <a:xfrm rot="18422559">
                <a:off x="7664448" y="5555601"/>
                <a:ext cx="308348" cy="50621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3" name="Trapezoid 92"/>
              <p:cNvSpPr/>
              <p:nvPr/>
            </p:nvSpPr>
            <p:spPr>
              <a:xfrm rot="1996156">
                <a:off x="6865705" y="3728842"/>
                <a:ext cx="557430" cy="1065394"/>
              </a:xfrm>
              <a:prstGeom prst="trapezoid">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4" name="Trapezoid 93"/>
              <p:cNvSpPr/>
              <p:nvPr/>
            </p:nvSpPr>
            <p:spPr>
              <a:xfrm rot="2041752">
                <a:off x="6949409" y="3599269"/>
                <a:ext cx="554140" cy="964341"/>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5" name="Trapezoid 94"/>
              <p:cNvSpPr/>
              <p:nvPr/>
            </p:nvSpPr>
            <p:spPr>
              <a:xfrm rot="19870960">
                <a:off x="7784705" y="3731803"/>
                <a:ext cx="523595" cy="1065394"/>
              </a:xfrm>
              <a:prstGeom prst="trapezoid">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6" name="Trapezoid 95"/>
              <p:cNvSpPr/>
              <p:nvPr/>
            </p:nvSpPr>
            <p:spPr>
              <a:xfrm rot="20036208">
                <a:off x="7682427" y="3615474"/>
                <a:ext cx="554140" cy="964341"/>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7" name="Trapezoid 96"/>
              <p:cNvSpPr/>
              <p:nvPr/>
            </p:nvSpPr>
            <p:spPr>
              <a:xfrm>
                <a:off x="7215689" y="3643236"/>
                <a:ext cx="799168" cy="2137349"/>
              </a:xfrm>
              <a:prstGeom prst="trapezoid">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8" name="Oval 97"/>
              <p:cNvSpPr/>
              <p:nvPr/>
            </p:nvSpPr>
            <p:spPr>
              <a:xfrm>
                <a:off x="7437029" y="3474498"/>
                <a:ext cx="330974" cy="38703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9" name="Trapezoid 98"/>
              <p:cNvSpPr/>
              <p:nvPr/>
            </p:nvSpPr>
            <p:spPr>
              <a:xfrm rot="21335299">
                <a:off x="7646080" y="3530240"/>
                <a:ext cx="385894" cy="2139795"/>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0" name="Trapezoid 99"/>
              <p:cNvSpPr/>
              <p:nvPr/>
            </p:nvSpPr>
            <p:spPr>
              <a:xfrm rot="353417">
                <a:off x="7206268" y="3586342"/>
                <a:ext cx="385894" cy="2045397"/>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1" name="Oval 100"/>
              <p:cNvSpPr/>
              <p:nvPr/>
            </p:nvSpPr>
            <p:spPr>
              <a:xfrm>
                <a:off x="7221297" y="2559760"/>
                <a:ext cx="799168" cy="113972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02" name="Group 46"/>
              <p:cNvGrpSpPr/>
              <p:nvPr/>
            </p:nvGrpSpPr>
            <p:grpSpPr>
              <a:xfrm>
                <a:off x="6848352" y="2405823"/>
                <a:ext cx="1533708" cy="744487"/>
                <a:chOff x="518540" y="1084217"/>
                <a:chExt cx="2193567" cy="1008603"/>
              </a:xfrm>
              <a:solidFill>
                <a:srgbClr val="663300"/>
              </a:solidFill>
            </p:grpSpPr>
            <p:sp>
              <p:nvSpPr>
                <p:cNvPr id="151" name="Moon 150"/>
                <p:cNvSpPr/>
                <p:nvPr/>
              </p:nvSpPr>
              <p:spPr>
                <a:xfrm rot="11330407" flipH="1">
                  <a:off x="1256173" y="1163792"/>
                  <a:ext cx="427636" cy="799712"/>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2" name="Moon 151"/>
                <p:cNvSpPr/>
                <p:nvPr/>
              </p:nvSpPr>
              <p:spPr>
                <a:xfrm rot="10269593">
                  <a:off x="1478527" y="1236244"/>
                  <a:ext cx="427636" cy="799712"/>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3" name="Moon 152"/>
                <p:cNvSpPr/>
                <p:nvPr/>
              </p:nvSpPr>
              <p:spPr>
                <a:xfrm rot="7949056">
                  <a:off x="1504138" y="942187"/>
                  <a:ext cx="476935" cy="1156867"/>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4" name="Moon 153"/>
                <p:cNvSpPr/>
                <p:nvPr/>
              </p:nvSpPr>
              <p:spPr>
                <a:xfrm rot="2951385">
                  <a:off x="1415446" y="972167"/>
                  <a:ext cx="476935" cy="1156867"/>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5" name="Moon 154"/>
                <p:cNvSpPr/>
                <p:nvPr/>
              </p:nvSpPr>
              <p:spPr>
                <a:xfrm rot="5057621">
                  <a:off x="1239664" y="485246"/>
                  <a:ext cx="721072" cy="1919014"/>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6" name="Moon 155"/>
                <p:cNvSpPr/>
                <p:nvPr/>
              </p:nvSpPr>
              <p:spPr>
                <a:xfrm rot="6757078">
                  <a:off x="1392064" y="637646"/>
                  <a:ext cx="721072" cy="1919014"/>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7" name="Moon 156"/>
                <p:cNvSpPr/>
                <p:nvPr/>
              </p:nvSpPr>
              <p:spPr>
                <a:xfrm rot="3854531">
                  <a:off x="1117511" y="772777"/>
                  <a:ext cx="721072" cy="1919014"/>
                </a:xfrm>
                <a:prstGeom prst="moon">
                  <a:avLst>
                    <a:gd name="adj" fmla="val 4796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8" name="Moon 157"/>
                <p:cNvSpPr/>
                <p:nvPr/>
              </p:nvSpPr>
              <p:spPr>
                <a:xfrm rot="16200000">
                  <a:off x="1358623" y="843960"/>
                  <a:ext cx="484534" cy="1517624"/>
                </a:xfrm>
                <a:prstGeom prst="moon">
                  <a:avLst>
                    <a:gd name="adj" fmla="val 875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9" name="Oval 158"/>
                <p:cNvSpPr/>
                <p:nvPr/>
              </p:nvSpPr>
              <p:spPr>
                <a:xfrm>
                  <a:off x="993098" y="1147996"/>
                  <a:ext cx="1219200" cy="60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03" name="Group 102"/>
              <p:cNvGrpSpPr/>
              <p:nvPr/>
            </p:nvGrpSpPr>
            <p:grpSpPr>
              <a:xfrm>
                <a:off x="7320459" y="4107464"/>
                <a:ext cx="623199" cy="121057"/>
                <a:chOff x="4492674" y="468559"/>
                <a:chExt cx="2030314" cy="440258"/>
              </a:xfrm>
            </p:grpSpPr>
            <p:grpSp>
              <p:nvGrpSpPr>
                <p:cNvPr id="140" name="Group 139"/>
                <p:cNvGrpSpPr/>
                <p:nvPr/>
              </p:nvGrpSpPr>
              <p:grpSpPr>
                <a:xfrm>
                  <a:off x="4492674" y="468559"/>
                  <a:ext cx="724258" cy="436918"/>
                  <a:chOff x="4492674" y="468559"/>
                  <a:chExt cx="724258" cy="436918"/>
                </a:xfrm>
              </p:grpSpPr>
              <p:sp>
                <p:nvSpPr>
                  <p:cNvPr id="148" name="Hexagon 147"/>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9" name="Diamond 148"/>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0" name="Diamond 149"/>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41" name="Group 140"/>
                <p:cNvGrpSpPr/>
                <p:nvPr/>
              </p:nvGrpSpPr>
              <p:grpSpPr>
                <a:xfrm>
                  <a:off x="5229042" y="471899"/>
                  <a:ext cx="724258" cy="436918"/>
                  <a:chOff x="4492674" y="468559"/>
                  <a:chExt cx="724258" cy="436918"/>
                </a:xfrm>
              </p:grpSpPr>
              <p:sp>
                <p:nvSpPr>
                  <p:cNvPr id="145" name="Hexagon 144"/>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6" name="Diamond 145"/>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7" name="Diamond 146"/>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42" name="Group 141"/>
                <p:cNvGrpSpPr/>
                <p:nvPr/>
              </p:nvGrpSpPr>
              <p:grpSpPr>
                <a:xfrm>
                  <a:off x="5960371" y="491492"/>
                  <a:ext cx="562617" cy="394746"/>
                  <a:chOff x="4492674" y="499522"/>
                  <a:chExt cx="562617" cy="394746"/>
                </a:xfrm>
              </p:grpSpPr>
              <p:sp>
                <p:nvSpPr>
                  <p:cNvPr id="143" name="Hexagon 142"/>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4" name="Diamond 143"/>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grpSp>
            <p:nvGrpSpPr>
              <p:cNvPr id="104" name="Group 103"/>
              <p:cNvGrpSpPr/>
              <p:nvPr/>
            </p:nvGrpSpPr>
            <p:grpSpPr>
              <a:xfrm>
                <a:off x="6927590" y="2686172"/>
                <a:ext cx="1371051" cy="192879"/>
                <a:chOff x="4492674" y="468559"/>
                <a:chExt cx="2030314" cy="440258"/>
              </a:xfrm>
            </p:grpSpPr>
            <p:grpSp>
              <p:nvGrpSpPr>
                <p:cNvPr id="129" name="Group 128"/>
                <p:cNvGrpSpPr/>
                <p:nvPr/>
              </p:nvGrpSpPr>
              <p:grpSpPr>
                <a:xfrm>
                  <a:off x="4492674" y="468559"/>
                  <a:ext cx="724258" cy="436918"/>
                  <a:chOff x="4492674" y="468559"/>
                  <a:chExt cx="724258" cy="436918"/>
                </a:xfrm>
              </p:grpSpPr>
              <p:sp>
                <p:nvSpPr>
                  <p:cNvPr id="137" name="Hexagon 136"/>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8" name="Diamond 137"/>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9" name="Diamond 138"/>
                  <p:cNvSpPr/>
                  <p:nvPr/>
                </p:nvSpPr>
                <p:spPr>
                  <a:xfrm>
                    <a:off x="5052159" y="468559"/>
                    <a:ext cx="164773" cy="436918"/>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30" name="Group 129"/>
                <p:cNvGrpSpPr/>
                <p:nvPr/>
              </p:nvGrpSpPr>
              <p:grpSpPr>
                <a:xfrm>
                  <a:off x="5229042" y="471899"/>
                  <a:ext cx="724258" cy="436918"/>
                  <a:chOff x="4492674" y="468559"/>
                  <a:chExt cx="724258" cy="436918"/>
                </a:xfrm>
              </p:grpSpPr>
              <p:sp>
                <p:nvSpPr>
                  <p:cNvPr id="134" name="Hexagon 133"/>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5" name="Diamond 134"/>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6" name="Diamond 135"/>
                  <p:cNvSpPr/>
                  <p:nvPr/>
                </p:nvSpPr>
                <p:spPr>
                  <a:xfrm>
                    <a:off x="5052159" y="468559"/>
                    <a:ext cx="164773" cy="436918"/>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31" name="Group 130"/>
                <p:cNvGrpSpPr/>
                <p:nvPr/>
              </p:nvGrpSpPr>
              <p:grpSpPr>
                <a:xfrm>
                  <a:off x="5960371" y="491492"/>
                  <a:ext cx="562617" cy="394746"/>
                  <a:chOff x="4492674" y="499522"/>
                  <a:chExt cx="562617" cy="394746"/>
                </a:xfrm>
              </p:grpSpPr>
              <p:sp>
                <p:nvSpPr>
                  <p:cNvPr id="132" name="Hexagon 131"/>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3" name="Diamond 132"/>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grpSp>
            <p:nvGrpSpPr>
              <p:cNvPr id="105" name="Group 104"/>
              <p:cNvGrpSpPr/>
              <p:nvPr/>
            </p:nvGrpSpPr>
            <p:grpSpPr>
              <a:xfrm>
                <a:off x="7307904" y="4401736"/>
                <a:ext cx="623199" cy="121057"/>
                <a:chOff x="4492674" y="468559"/>
                <a:chExt cx="2030314" cy="440258"/>
              </a:xfrm>
            </p:grpSpPr>
            <p:grpSp>
              <p:nvGrpSpPr>
                <p:cNvPr id="118" name="Group 117"/>
                <p:cNvGrpSpPr/>
                <p:nvPr/>
              </p:nvGrpSpPr>
              <p:grpSpPr>
                <a:xfrm>
                  <a:off x="4492674" y="468559"/>
                  <a:ext cx="724258" cy="436918"/>
                  <a:chOff x="4492674" y="468559"/>
                  <a:chExt cx="724258" cy="436918"/>
                </a:xfrm>
              </p:grpSpPr>
              <p:sp>
                <p:nvSpPr>
                  <p:cNvPr id="126" name="Hexagon 125"/>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7" name="Diamond 126"/>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8" name="Diamond 127"/>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19" name="Group 118"/>
                <p:cNvGrpSpPr/>
                <p:nvPr/>
              </p:nvGrpSpPr>
              <p:grpSpPr>
                <a:xfrm>
                  <a:off x="5229042" y="471899"/>
                  <a:ext cx="724258" cy="436918"/>
                  <a:chOff x="4492674" y="468559"/>
                  <a:chExt cx="724258" cy="436918"/>
                </a:xfrm>
              </p:grpSpPr>
              <p:sp>
                <p:nvSpPr>
                  <p:cNvPr id="123" name="Hexagon 122"/>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4" name="Diamond 123"/>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5" name="Diamond 124"/>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20" name="Group 119"/>
                <p:cNvGrpSpPr/>
                <p:nvPr/>
              </p:nvGrpSpPr>
              <p:grpSpPr>
                <a:xfrm>
                  <a:off x="5960371" y="491492"/>
                  <a:ext cx="562617" cy="394746"/>
                  <a:chOff x="4492674" y="499522"/>
                  <a:chExt cx="562617" cy="394746"/>
                </a:xfrm>
              </p:grpSpPr>
              <p:sp>
                <p:nvSpPr>
                  <p:cNvPr id="121" name="Hexagon 120"/>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2" name="Diamond 121"/>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grpSp>
            <p:nvGrpSpPr>
              <p:cNvPr id="106" name="Group 105"/>
              <p:cNvGrpSpPr/>
              <p:nvPr/>
            </p:nvGrpSpPr>
            <p:grpSpPr>
              <a:xfrm>
                <a:off x="7307904" y="4778764"/>
                <a:ext cx="623199" cy="121057"/>
                <a:chOff x="4492674" y="468559"/>
                <a:chExt cx="2030314" cy="440258"/>
              </a:xfrm>
            </p:grpSpPr>
            <p:grpSp>
              <p:nvGrpSpPr>
                <p:cNvPr id="107" name="Group 106"/>
                <p:cNvGrpSpPr/>
                <p:nvPr/>
              </p:nvGrpSpPr>
              <p:grpSpPr>
                <a:xfrm>
                  <a:off x="4492674" y="468559"/>
                  <a:ext cx="724258" cy="436918"/>
                  <a:chOff x="4492674" y="468559"/>
                  <a:chExt cx="724258" cy="436918"/>
                </a:xfrm>
              </p:grpSpPr>
              <p:sp>
                <p:nvSpPr>
                  <p:cNvPr id="115" name="Hexagon 114"/>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6" name="Diamond 115"/>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7" name="Diamond 116"/>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08" name="Group 107"/>
                <p:cNvGrpSpPr/>
                <p:nvPr/>
              </p:nvGrpSpPr>
              <p:grpSpPr>
                <a:xfrm>
                  <a:off x="5229042" y="471899"/>
                  <a:ext cx="724258" cy="436918"/>
                  <a:chOff x="4492674" y="468559"/>
                  <a:chExt cx="724258" cy="436918"/>
                </a:xfrm>
              </p:grpSpPr>
              <p:sp>
                <p:nvSpPr>
                  <p:cNvPr id="112" name="Hexagon 111"/>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3" name="Diamond 112"/>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4" name="Diamond 113"/>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09" name="Group 108"/>
                <p:cNvGrpSpPr/>
                <p:nvPr/>
              </p:nvGrpSpPr>
              <p:grpSpPr>
                <a:xfrm>
                  <a:off x="5960371" y="491492"/>
                  <a:ext cx="562617" cy="394746"/>
                  <a:chOff x="4492674" y="499522"/>
                  <a:chExt cx="562617" cy="394746"/>
                </a:xfrm>
              </p:grpSpPr>
              <p:sp>
                <p:nvSpPr>
                  <p:cNvPr id="110" name="Hexagon 109"/>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1" name="Diamond 110"/>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grpSp>
        <p:sp>
          <p:nvSpPr>
            <p:cNvPr id="160" name="Rectangle 159"/>
            <p:cNvSpPr/>
            <p:nvPr/>
          </p:nvSpPr>
          <p:spPr>
            <a:xfrm>
              <a:off x="4525615" y="4588261"/>
              <a:ext cx="2346769" cy="261610"/>
            </a:xfrm>
            <a:prstGeom prst="rect">
              <a:avLst/>
            </a:prstGeom>
          </p:spPr>
          <p:txBody>
            <a:bodyPr wrap="square">
              <a:spAutoFit/>
            </a:bodyPr>
            <a:lstStyle/>
            <a:p>
              <a:r>
                <a:rPr lang="en-US" sz="1100" dirty="0">
                  <a:solidFill>
                    <a:schemeClr val="bg1"/>
                  </a:solidFill>
                  <a:latin typeface="Palatino"/>
                </a:rPr>
                <a:t> </a:t>
              </a:r>
              <a:r>
                <a:rPr lang="en-US" sz="1100" dirty="0" err="1">
                  <a:solidFill>
                    <a:schemeClr val="bg1"/>
                  </a:solidFill>
                  <a:latin typeface="Palatino"/>
                </a:rPr>
                <a:t>Azariah</a:t>
              </a:r>
              <a:r>
                <a:rPr lang="en-US" sz="1100" dirty="0">
                  <a:solidFill>
                    <a:schemeClr val="bg1"/>
                  </a:solidFill>
                  <a:latin typeface="Palatino"/>
                </a:rPr>
                <a:t>, of Abed-</a:t>
              </a:r>
              <a:r>
                <a:rPr lang="en-US" sz="1100" dirty="0" err="1">
                  <a:solidFill>
                    <a:schemeClr val="bg1"/>
                  </a:solidFill>
                  <a:latin typeface="Palatino"/>
                </a:rPr>
                <a:t>nego</a:t>
              </a:r>
              <a:endParaRPr lang="en-US" sz="1100" dirty="0">
                <a:solidFill>
                  <a:schemeClr val="bg1"/>
                </a:solidFill>
                <a:latin typeface="Abadi" panose="020B0604020202020204" charset="0"/>
              </a:endParaRPr>
            </a:p>
          </p:txBody>
        </p:sp>
      </p:grpSp>
      <p:grpSp>
        <p:nvGrpSpPr>
          <p:cNvPr id="4" name="Group 3"/>
          <p:cNvGrpSpPr/>
          <p:nvPr/>
        </p:nvGrpSpPr>
        <p:grpSpPr>
          <a:xfrm>
            <a:off x="867270" y="1711144"/>
            <a:ext cx="1627369" cy="3176043"/>
            <a:chOff x="867270" y="1711144"/>
            <a:chExt cx="1627369" cy="3176043"/>
          </a:xfrm>
        </p:grpSpPr>
        <p:grpSp>
          <p:nvGrpSpPr>
            <p:cNvPr id="7" name="Group 6"/>
            <p:cNvGrpSpPr/>
            <p:nvPr/>
          </p:nvGrpSpPr>
          <p:grpSpPr>
            <a:xfrm>
              <a:off x="1132225" y="1711144"/>
              <a:ext cx="1234334" cy="2872957"/>
              <a:chOff x="4890879" y="535463"/>
              <a:chExt cx="1633514" cy="3802064"/>
            </a:xfrm>
          </p:grpSpPr>
          <p:sp>
            <p:nvSpPr>
              <p:cNvPr id="8" name="Cloud 7"/>
              <p:cNvSpPr/>
              <p:nvPr/>
            </p:nvSpPr>
            <p:spPr>
              <a:xfrm rot="1026084">
                <a:off x="5097500" y="689331"/>
                <a:ext cx="1228753" cy="1087745"/>
              </a:xfrm>
              <a:prstGeom prst="cloud">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 name="Oval 8"/>
              <p:cNvSpPr/>
              <p:nvPr/>
            </p:nvSpPr>
            <p:spPr>
              <a:xfrm rot="19671902">
                <a:off x="6166049" y="2534692"/>
                <a:ext cx="358344" cy="6391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 name="Oval 9"/>
              <p:cNvSpPr/>
              <p:nvPr/>
            </p:nvSpPr>
            <p:spPr>
              <a:xfrm rot="2647766">
                <a:off x="4890879" y="2422727"/>
                <a:ext cx="338282" cy="6391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 name="Oval 10"/>
              <p:cNvSpPr/>
              <p:nvPr/>
            </p:nvSpPr>
            <p:spPr>
              <a:xfrm rot="19352409">
                <a:off x="5823852" y="3698427"/>
                <a:ext cx="312670" cy="639100"/>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 name="Oval 11"/>
              <p:cNvSpPr/>
              <p:nvPr/>
            </p:nvSpPr>
            <p:spPr>
              <a:xfrm rot="2647766">
                <a:off x="5464397" y="3685786"/>
                <a:ext cx="311174" cy="639100"/>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 name="Trapezoid 12"/>
              <p:cNvSpPr/>
              <p:nvPr/>
            </p:nvSpPr>
            <p:spPr>
              <a:xfrm rot="20169292">
                <a:off x="5745639" y="1721279"/>
                <a:ext cx="667754" cy="1223073"/>
              </a:xfrm>
              <a:prstGeom prst="trapezoid">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 name="Trapezoid 13"/>
              <p:cNvSpPr/>
              <p:nvPr/>
            </p:nvSpPr>
            <p:spPr>
              <a:xfrm rot="1790291">
                <a:off x="5058803" y="1747703"/>
                <a:ext cx="667754" cy="1139981"/>
              </a:xfrm>
              <a:prstGeom prst="trapezoid">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 name="Trapezoid 14"/>
              <p:cNvSpPr/>
              <p:nvPr/>
            </p:nvSpPr>
            <p:spPr>
              <a:xfrm>
                <a:off x="5255245" y="1765376"/>
                <a:ext cx="996184" cy="2249270"/>
              </a:xfrm>
              <a:prstGeom prst="trapezoid">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 name="Cloud 15"/>
              <p:cNvSpPr/>
              <p:nvPr/>
            </p:nvSpPr>
            <p:spPr>
              <a:xfrm rot="5145672">
                <a:off x="5490596" y="513593"/>
                <a:ext cx="501658" cy="545398"/>
              </a:xfrm>
              <a:prstGeom prst="clou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 name="Oval 16"/>
              <p:cNvSpPr/>
              <p:nvPr/>
            </p:nvSpPr>
            <p:spPr>
              <a:xfrm>
                <a:off x="5441172" y="712260"/>
                <a:ext cx="171486" cy="186095"/>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 name="Oval 17"/>
              <p:cNvSpPr/>
              <p:nvPr/>
            </p:nvSpPr>
            <p:spPr>
              <a:xfrm>
                <a:off x="5835542" y="771164"/>
                <a:ext cx="227788" cy="173752"/>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 name="Rectangle 18"/>
              <p:cNvSpPr/>
              <p:nvPr/>
            </p:nvSpPr>
            <p:spPr>
              <a:xfrm rot="19280275">
                <a:off x="5666759" y="1726871"/>
                <a:ext cx="167367" cy="940378"/>
              </a:xfrm>
              <a:prstGeom prst="rect">
                <a:avLst/>
              </a:prstGeom>
              <a:solidFill>
                <a:srgbClr val="442C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 name="Rectangle 19"/>
              <p:cNvSpPr/>
              <p:nvPr/>
            </p:nvSpPr>
            <p:spPr>
              <a:xfrm rot="2317021">
                <a:off x="5670460" y="1726573"/>
                <a:ext cx="171063" cy="964432"/>
              </a:xfrm>
              <a:prstGeom prst="rect">
                <a:avLst/>
              </a:prstGeom>
              <a:solidFill>
                <a:srgbClr val="442C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 name="Oval 20"/>
              <p:cNvSpPr/>
              <p:nvPr/>
            </p:nvSpPr>
            <p:spPr>
              <a:xfrm>
                <a:off x="5388208" y="771164"/>
                <a:ext cx="706534" cy="1166551"/>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2" name="Cloud 21"/>
              <p:cNvSpPr/>
              <p:nvPr/>
            </p:nvSpPr>
            <p:spPr>
              <a:xfrm rot="1026084">
                <a:off x="5387395" y="726953"/>
                <a:ext cx="687486" cy="435924"/>
              </a:xfrm>
              <a:prstGeom prst="cloud">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 name="Oval 22"/>
              <p:cNvSpPr/>
              <p:nvPr/>
            </p:nvSpPr>
            <p:spPr>
              <a:xfrm>
                <a:off x="5437575" y="619232"/>
                <a:ext cx="607699" cy="42108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 name="Flowchart: Manual Operation 23"/>
              <p:cNvSpPr/>
              <p:nvPr/>
            </p:nvSpPr>
            <p:spPr>
              <a:xfrm rot="10800000">
                <a:off x="5221044" y="2560736"/>
                <a:ext cx="1045837" cy="1299917"/>
              </a:xfrm>
              <a:prstGeom prst="flowChartManualOperation">
                <a:avLst/>
              </a:prstGeom>
              <a:solidFill>
                <a:srgbClr val="442C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5" name="Rectangle 24"/>
              <p:cNvSpPr/>
              <p:nvPr/>
            </p:nvSpPr>
            <p:spPr>
              <a:xfrm rot="5400000">
                <a:off x="5645906" y="2147872"/>
                <a:ext cx="217493" cy="709745"/>
              </a:xfrm>
              <a:prstGeom prst="rect">
                <a:avLst/>
              </a:prstGeom>
              <a:solidFill>
                <a:srgbClr val="442C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26" name="Group 25"/>
              <p:cNvGrpSpPr/>
              <p:nvPr/>
            </p:nvGrpSpPr>
            <p:grpSpPr>
              <a:xfrm>
                <a:off x="5423857" y="2472787"/>
                <a:ext cx="606329" cy="71032"/>
                <a:chOff x="6420511" y="1732161"/>
                <a:chExt cx="2402889" cy="377339"/>
              </a:xfrm>
            </p:grpSpPr>
            <p:cxnSp>
              <p:nvCxnSpPr>
                <p:cNvPr id="27" name="Elbow Connector 26"/>
                <p:cNvCxnSpPr/>
                <p:nvPr/>
              </p:nvCxnSpPr>
              <p:spPr>
                <a:xfrm>
                  <a:off x="7242681" y="1740112"/>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28" name="Group 27"/>
                <p:cNvGrpSpPr/>
                <p:nvPr/>
              </p:nvGrpSpPr>
              <p:grpSpPr>
                <a:xfrm>
                  <a:off x="6420511" y="1732161"/>
                  <a:ext cx="2402889" cy="377339"/>
                  <a:chOff x="6420511" y="1732161"/>
                  <a:chExt cx="2402889" cy="377339"/>
                </a:xfrm>
              </p:grpSpPr>
              <p:cxnSp>
                <p:nvCxnSpPr>
                  <p:cNvPr id="29" name="Elbow Connector 28"/>
                  <p:cNvCxnSpPr/>
                  <p:nvPr/>
                </p:nvCxnSpPr>
                <p:spPr>
                  <a:xfrm>
                    <a:off x="6420511" y="1740112"/>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30" name="Group 29"/>
                  <p:cNvGrpSpPr/>
                  <p:nvPr/>
                </p:nvGrpSpPr>
                <p:grpSpPr>
                  <a:xfrm>
                    <a:off x="6789923" y="1732161"/>
                    <a:ext cx="2033477" cy="373835"/>
                    <a:chOff x="6789923" y="1732161"/>
                    <a:chExt cx="2033477" cy="373835"/>
                  </a:xfrm>
                </p:grpSpPr>
                <p:cxnSp>
                  <p:nvCxnSpPr>
                    <p:cNvPr id="31" name="Elbow Connector 30"/>
                    <p:cNvCxnSpPr/>
                    <p:nvPr/>
                  </p:nvCxnSpPr>
                  <p:spPr>
                    <a:xfrm flipH="1">
                      <a:off x="6789923" y="1735665"/>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2" name="Elbow Connector 31"/>
                    <p:cNvCxnSpPr/>
                    <p:nvPr/>
                  </p:nvCxnSpPr>
                  <p:spPr>
                    <a:xfrm flipH="1">
                      <a:off x="7612093" y="1735665"/>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a:off x="7920588" y="1736608"/>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Elbow Connector 33"/>
                    <p:cNvCxnSpPr/>
                    <p:nvPr/>
                  </p:nvCxnSpPr>
                  <p:spPr>
                    <a:xfrm flipH="1">
                      <a:off x="8290000" y="1732161"/>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pSp>
            </p:grpSp>
          </p:grpSp>
        </p:grpSp>
        <p:sp>
          <p:nvSpPr>
            <p:cNvPr id="161" name="Rectangle 160"/>
            <p:cNvSpPr/>
            <p:nvPr/>
          </p:nvSpPr>
          <p:spPr>
            <a:xfrm>
              <a:off x="867270" y="4625577"/>
              <a:ext cx="1627369" cy="261610"/>
            </a:xfrm>
            <a:prstGeom prst="rect">
              <a:avLst/>
            </a:prstGeom>
          </p:spPr>
          <p:txBody>
            <a:bodyPr wrap="none">
              <a:spAutoFit/>
            </a:bodyPr>
            <a:lstStyle/>
            <a:p>
              <a:r>
                <a:rPr lang="en-US" sz="1100" dirty="0" err="1">
                  <a:solidFill>
                    <a:schemeClr val="bg1"/>
                  </a:solidFill>
                  <a:latin typeface="Palatino"/>
                </a:rPr>
                <a:t>Hananiah</a:t>
              </a:r>
              <a:r>
                <a:rPr lang="en-US" sz="1100" dirty="0">
                  <a:solidFill>
                    <a:schemeClr val="bg1"/>
                  </a:solidFill>
                  <a:latin typeface="Palatino"/>
                </a:rPr>
                <a:t>, of Shadrach</a:t>
              </a:r>
              <a:endParaRPr lang="en-US" sz="1100" dirty="0">
                <a:solidFill>
                  <a:schemeClr val="bg1"/>
                </a:solidFill>
                <a:latin typeface="Abadi" panose="020B0604020202020204" charset="0"/>
              </a:endParaRPr>
            </a:p>
          </p:txBody>
        </p:sp>
      </p:grpSp>
      <p:grpSp>
        <p:nvGrpSpPr>
          <p:cNvPr id="5" name="Group 4"/>
          <p:cNvGrpSpPr/>
          <p:nvPr/>
        </p:nvGrpSpPr>
        <p:grpSpPr>
          <a:xfrm>
            <a:off x="3591606" y="1694934"/>
            <a:ext cx="1515158" cy="3192253"/>
            <a:chOff x="2802730" y="1694934"/>
            <a:chExt cx="1515158" cy="3192253"/>
          </a:xfrm>
        </p:grpSpPr>
        <p:grpSp>
          <p:nvGrpSpPr>
            <p:cNvPr id="35" name="Group 34"/>
            <p:cNvGrpSpPr/>
            <p:nvPr/>
          </p:nvGrpSpPr>
          <p:grpSpPr>
            <a:xfrm>
              <a:off x="2991866" y="1694934"/>
              <a:ext cx="1244436" cy="2814835"/>
              <a:chOff x="6741023" y="732522"/>
              <a:chExt cx="1451024" cy="3282123"/>
            </a:xfrm>
          </p:grpSpPr>
          <p:sp>
            <p:nvSpPr>
              <p:cNvPr id="36" name="Round Diagonal Corner Rectangle 35"/>
              <p:cNvSpPr/>
              <p:nvPr/>
            </p:nvSpPr>
            <p:spPr>
              <a:xfrm rot="18776454">
                <a:off x="6970596" y="869498"/>
                <a:ext cx="986503" cy="950206"/>
              </a:xfrm>
              <a:prstGeom prst="round2DiagRect">
                <a:avLst>
                  <a:gd name="adj1" fmla="val 50000"/>
                  <a:gd name="adj2" fmla="val 3052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7" name="Oval 36"/>
              <p:cNvSpPr/>
              <p:nvPr/>
            </p:nvSpPr>
            <p:spPr>
              <a:xfrm rot="19671902">
                <a:off x="7847435" y="2338294"/>
                <a:ext cx="344612" cy="588234"/>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8" name="Oval 37"/>
              <p:cNvSpPr/>
              <p:nvPr/>
            </p:nvSpPr>
            <p:spPr>
              <a:xfrm rot="2647766">
                <a:off x="6741023" y="2269605"/>
                <a:ext cx="307232" cy="588234"/>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9" name="Oval 38"/>
              <p:cNvSpPr/>
              <p:nvPr/>
            </p:nvSpPr>
            <p:spPr>
              <a:xfrm rot="19352409">
                <a:off x="7541610" y="3426411"/>
                <a:ext cx="267458" cy="58823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0" name="Oval 39"/>
              <p:cNvSpPr/>
              <p:nvPr/>
            </p:nvSpPr>
            <p:spPr>
              <a:xfrm rot="2647766">
                <a:off x="7234131" y="3414776"/>
                <a:ext cx="266178" cy="58823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1" name="Trapezoid 40"/>
              <p:cNvSpPr/>
              <p:nvPr/>
            </p:nvSpPr>
            <p:spPr>
              <a:xfrm rot="20169292">
                <a:off x="7510634" y="1665323"/>
                <a:ext cx="571197" cy="1049249"/>
              </a:xfrm>
              <a:prstGeom prst="trapezoi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2" name="Trapezoid 41"/>
              <p:cNvSpPr/>
              <p:nvPr/>
            </p:nvSpPr>
            <p:spPr>
              <a:xfrm rot="1790291">
                <a:off x="6887186" y="1630945"/>
                <a:ext cx="571197" cy="1049249"/>
              </a:xfrm>
              <a:prstGeom prst="trapezoi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3" name="Trapezoid 42"/>
              <p:cNvSpPr/>
              <p:nvPr/>
            </p:nvSpPr>
            <p:spPr>
              <a:xfrm>
                <a:off x="7055222" y="1800346"/>
                <a:ext cx="852136" cy="1917115"/>
              </a:xfrm>
              <a:prstGeom prst="trapezoi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4" name="Oval 43"/>
              <p:cNvSpPr/>
              <p:nvPr/>
            </p:nvSpPr>
            <p:spPr>
              <a:xfrm>
                <a:off x="7322924" y="1472852"/>
                <a:ext cx="259285" cy="57815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5" name="Trapezoid 44"/>
              <p:cNvSpPr/>
              <p:nvPr/>
            </p:nvSpPr>
            <p:spPr>
              <a:xfrm rot="288688">
                <a:off x="7009085" y="1802043"/>
                <a:ext cx="372999" cy="1879318"/>
              </a:xfrm>
              <a:prstGeom prst="trapezoid">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6" name="Trapezoid 45"/>
              <p:cNvSpPr/>
              <p:nvPr/>
            </p:nvSpPr>
            <p:spPr>
              <a:xfrm rot="21256574">
                <a:off x="7525152" y="1815660"/>
                <a:ext cx="372999" cy="1879318"/>
              </a:xfrm>
              <a:prstGeom prst="trapezoid">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47" name="Group 46"/>
              <p:cNvGrpSpPr/>
              <p:nvPr/>
            </p:nvGrpSpPr>
            <p:grpSpPr>
              <a:xfrm>
                <a:off x="6993102" y="732522"/>
                <a:ext cx="967272" cy="1164525"/>
                <a:chOff x="6993102" y="732522"/>
                <a:chExt cx="967272" cy="1164525"/>
              </a:xfrm>
            </p:grpSpPr>
            <p:sp>
              <p:nvSpPr>
                <p:cNvPr id="70" name="Oval 69"/>
                <p:cNvSpPr/>
                <p:nvPr/>
              </p:nvSpPr>
              <p:spPr>
                <a:xfrm>
                  <a:off x="7055222" y="797705"/>
                  <a:ext cx="812192" cy="109934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1" name="Round Diagonal Corner Rectangle 70"/>
                <p:cNvSpPr/>
                <p:nvPr/>
              </p:nvSpPr>
              <p:spPr>
                <a:xfrm rot="4857679">
                  <a:off x="7486019" y="768855"/>
                  <a:ext cx="488003" cy="431355"/>
                </a:xfrm>
                <a:prstGeom prst="round2DiagRect">
                  <a:avLst>
                    <a:gd name="adj1" fmla="val 50000"/>
                    <a:gd name="adj2" fmla="val 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2" name="Round Diagonal Corner Rectangle 71"/>
                <p:cNvSpPr/>
                <p:nvPr/>
              </p:nvSpPr>
              <p:spPr>
                <a:xfrm rot="385135">
                  <a:off x="7035075" y="732522"/>
                  <a:ext cx="488003" cy="431355"/>
                </a:xfrm>
                <a:prstGeom prst="round2DiagRect">
                  <a:avLst>
                    <a:gd name="adj1" fmla="val 50000"/>
                    <a:gd name="adj2" fmla="val 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3" name="Oval 72"/>
                <p:cNvSpPr/>
                <p:nvPr/>
              </p:nvSpPr>
              <p:spPr>
                <a:xfrm>
                  <a:off x="7322924" y="771164"/>
                  <a:ext cx="307797" cy="285428"/>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4" name="Rounded Rectangle 73"/>
                <p:cNvSpPr/>
                <p:nvPr/>
              </p:nvSpPr>
              <p:spPr>
                <a:xfrm>
                  <a:off x="6993102" y="950043"/>
                  <a:ext cx="967272" cy="121276"/>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75" name="Group 74"/>
                <p:cNvGrpSpPr/>
                <p:nvPr/>
              </p:nvGrpSpPr>
              <p:grpSpPr>
                <a:xfrm>
                  <a:off x="7018978" y="925549"/>
                  <a:ext cx="918437" cy="134395"/>
                  <a:chOff x="6357136" y="5611391"/>
                  <a:chExt cx="1579456" cy="231122"/>
                </a:xfrm>
              </p:grpSpPr>
              <p:grpSp>
                <p:nvGrpSpPr>
                  <p:cNvPr id="76" name="Group 75"/>
                  <p:cNvGrpSpPr/>
                  <p:nvPr/>
                </p:nvGrpSpPr>
                <p:grpSpPr>
                  <a:xfrm flipV="1">
                    <a:off x="6357136" y="5621572"/>
                    <a:ext cx="1579456" cy="220941"/>
                    <a:chOff x="4343400" y="1905000"/>
                    <a:chExt cx="4721772" cy="1143000"/>
                  </a:xfrm>
                  <a:solidFill>
                    <a:schemeClr val="accent2"/>
                  </a:solidFill>
                </p:grpSpPr>
                <p:sp>
                  <p:nvSpPr>
                    <p:cNvPr id="81" name="Quad Arrow Callout 80"/>
                    <p:cNvSpPr/>
                    <p:nvPr/>
                  </p:nvSpPr>
                  <p:spPr>
                    <a:xfrm>
                      <a:off x="43434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2" name="Quad Arrow Callout 81"/>
                    <p:cNvSpPr/>
                    <p:nvPr/>
                  </p:nvSpPr>
                  <p:spPr>
                    <a:xfrm>
                      <a:off x="52578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3" name="Quad Arrow Callout 82"/>
                    <p:cNvSpPr/>
                    <p:nvPr/>
                  </p:nvSpPr>
                  <p:spPr>
                    <a:xfrm>
                      <a:off x="61722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4" name="Quad Arrow Callout 83"/>
                    <p:cNvSpPr/>
                    <p:nvPr/>
                  </p:nvSpPr>
                  <p:spPr>
                    <a:xfrm>
                      <a:off x="70866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5" name="Quad Arrow Callout 84"/>
                    <p:cNvSpPr/>
                    <p:nvPr/>
                  </p:nvSpPr>
                  <p:spPr>
                    <a:xfrm>
                      <a:off x="80010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77" name="Diamond 76"/>
                  <p:cNvSpPr/>
                  <p:nvPr/>
                </p:nvSpPr>
                <p:spPr>
                  <a:xfrm>
                    <a:off x="6602168" y="5617569"/>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Abadi" panose="020B0604020202020204" charset="0"/>
                    </a:endParaRPr>
                  </a:p>
                </p:txBody>
              </p:sp>
              <p:sp>
                <p:nvSpPr>
                  <p:cNvPr id="78" name="Diamond 77"/>
                  <p:cNvSpPr/>
                  <p:nvPr/>
                </p:nvSpPr>
                <p:spPr>
                  <a:xfrm>
                    <a:off x="6927092" y="5611391"/>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9" name="Diamond 78"/>
                  <p:cNvSpPr/>
                  <p:nvPr/>
                </p:nvSpPr>
                <p:spPr>
                  <a:xfrm>
                    <a:off x="7222710" y="5615114"/>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0" name="Diamond 79"/>
                  <p:cNvSpPr/>
                  <p:nvPr/>
                </p:nvSpPr>
                <p:spPr>
                  <a:xfrm>
                    <a:off x="7538368" y="5613440"/>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grpSp>
            <p:nvGrpSpPr>
              <p:cNvPr id="48" name="Group 47"/>
              <p:cNvGrpSpPr/>
              <p:nvPr/>
            </p:nvGrpSpPr>
            <p:grpSpPr>
              <a:xfrm rot="4957370">
                <a:off x="6941494" y="2701708"/>
                <a:ext cx="1579456" cy="231122"/>
                <a:chOff x="6357136" y="5611391"/>
                <a:chExt cx="1579456" cy="231122"/>
              </a:xfrm>
              <a:solidFill>
                <a:srgbClr val="E7BE6B"/>
              </a:solidFill>
            </p:grpSpPr>
            <p:grpSp>
              <p:nvGrpSpPr>
                <p:cNvPr id="60" name="Group 59"/>
                <p:cNvGrpSpPr/>
                <p:nvPr/>
              </p:nvGrpSpPr>
              <p:grpSpPr>
                <a:xfrm flipV="1">
                  <a:off x="6357136" y="5621572"/>
                  <a:ext cx="1579456" cy="220941"/>
                  <a:chOff x="4343400" y="1905000"/>
                  <a:chExt cx="4721772" cy="1143000"/>
                </a:xfrm>
                <a:grpFill/>
              </p:grpSpPr>
              <p:sp>
                <p:nvSpPr>
                  <p:cNvPr id="65" name="Quad Arrow Callout 64"/>
                  <p:cNvSpPr/>
                  <p:nvPr/>
                </p:nvSpPr>
                <p:spPr>
                  <a:xfrm>
                    <a:off x="43434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6" name="Quad Arrow Callout 65"/>
                  <p:cNvSpPr/>
                  <p:nvPr/>
                </p:nvSpPr>
                <p:spPr>
                  <a:xfrm>
                    <a:off x="52578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7" name="Quad Arrow Callout 66"/>
                  <p:cNvSpPr/>
                  <p:nvPr/>
                </p:nvSpPr>
                <p:spPr>
                  <a:xfrm>
                    <a:off x="61722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8" name="Quad Arrow Callout 67"/>
                  <p:cNvSpPr/>
                  <p:nvPr/>
                </p:nvSpPr>
                <p:spPr>
                  <a:xfrm>
                    <a:off x="70866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9" name="Quad Arrow Callout 68"/>
                  <p:cNvSpPr/>
                  <p:nvPr/>
                </p:nvSpPr>
                <p:spPr>
                  <a:xfrm>
                    <a:off x="80010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61" name="Diamond 60"/>
                <p:cNvSpPr/>
                <p:nvPr/>
              </p:nvSpPr>
              <p:spPr>
                <a:xfrm>
                  <a:off x="6602168" y="5617569"/>
                  <a:ext cx="126011" cy="224944"/>
                </a:xfrm>
                <a:prstGeom prst="diamon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Abadi" panose="020B0604020202020204" charset="0"/>
                  </a:endParaRPr>
                </a:p>
              </p:txBody>
            </p:sp>
            <p:sp>
              <p:nvSpPr>
                <p:cNvPr id="62" name="Diamond 61"/>
                <p:cNvSpPr/>
                <p:nvPr/>
              </p:nvSpPr>
              <p:spPr>
                <a:xfrm>
                  <a:off x="6927092" y="5611391"/>
                  <a:ext cx="126011" cy="224944"/>
                </a:xfrm>
                <a:prstGeom prst="diamon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3" name="Diamond 62"/>
                <p:cNvSpPr/>
                <p:nvPr/>
              </p:nvSpPr>
              <p:spPr>
                <a:xfrm>
                  <a:off x="7222710" y="5615114"/>
                  <a:ext cx="126011" cy="224944"/>
                </a:xfrm>
                <a:prstGeom prst="diamon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4" name="Diamond 63"/>
                <p:cNvSpPr/>
                <p:nvPr/>
              </p:nvSpPr>
              <p:spPr>
                <a:xfrm>
                  <a:off x="7538368" y="5613440"/>
                  <a:ext cx="126011" cy="224944"/>
                </a:xfrm>
                <a:prstGeom prst="diamon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49" name="Group 48"/>
              <p:cNvGrpSpPr/>
              <p:nvPr/>
            </p:nvGrpSpPr>
            <p:grpSpPr>
              <a:xfrm rot="5724953">
                <a:off x="6392957" y="2687661"/>
                <a:ext cx="1579456" cy="231122"/>
                <a:chOff x="6357136" y="5611391"/>
                <a:chExt cx="1579456" cy="231122"/>
              </a:xfrm>
              <a:solidFill>
                <a:srgbClr val="E7BE6B"/>
              </a:solidFill>
            </p:grpSpPr>
            <p:grpSp>
              <p:nvGrpSpPr>
                <p:cNvPr id="50" name="Group 49"/>
                <p:cNvGrpSpPr/>
                <p:nvPr/>
              </p:nvGrpSpPr>
              <p:grpSpPr>
                <a:xfrm flipV="1">
                  <a:off x="6357136" y="5621572"/>
                  <a:ext cx="1579456" cy="220941"/>
                  <a:chOff x="4343400" y="1905000"/>
                  <a:chExt cx="4721772" cy="1143000"/>
                </a:xfrm>
                <a:grpFill/>
              </p:grpSpPr>
              <p:sp>
                <p:nvSpPr>
                  <p:cNvPr id="55" name="Quad Arrow Callout 54"/>
                  <p:cNvSpPr/>
                  <p:nvPr/>
                </p:nvSpPr>
                <p:spPr>
                  <a:xfrm>
                    <a:off x="43434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6" name="Quad Arrow Callout 55"/>
                  <p:cNvSpPr/>
                  <p:nvPr/>
                </p:nvSpPr>
                <p:spPr>
                  <a:xfrm>
                    <a:off x="52578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7" name="Quad Arrow Callout 56"/>
                  <p:cNvSpPr/>
                  <p:nvPr/>
                </p:nvSpPr>
                <p:spPr>
                  <a:xfrm>
                    <a:off x="61722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8" name="Quad Arrow Callout 57"/>
                  <p:cNvSpPr/>
                  <p:nvPr/>
                </p:nvSpPr>
                <p:spPr>
                  <a:xfrm>
                    <a:off x="70866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9" name="Quad Arrow Callout 58"/>
                  <p:cNvSpPr/>
                  <p:nvPr/>
                </p:nvSpPr>
                <p:spPr>
                  <a:xfrm>
                    <a:off x="80010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51" name="Diamond 50"/>
                <p:cNvSpPr/>
                <p:nvPr/>
              </p:nvSpPr>
              <p:spPr>
                <a:xfrm>
                  <a:off x="6602168" y="5617569"/>
                  <a:ext cx="126011" cy="224944"/>
                </a:xfrm>
                <a:prstGeom prst="diamond">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Abadi" panose="020B0604020202020204" charset="0"/>
                  </a:endParaRPr>
                </a:p>
              </p:txBody>
            </p:sp>
            <p:sp>
              <p:nvSpPr>
                <p:cNvPr id="52" name="Diamond 51"/>
                <p:cNvSpPr/>
                <p:nvPr/>
              </p:nvSpPr>
              <p:spPr>
                <a:xfrm>
                  <a:off x="6927092" y="5611391"/>
                  <a:ext cx="126011" cy="224944"/>
                </a:xfrm>
                <a:prstGeom prst="diamond">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3" name="Diamond 52"/>
                <p:cNvSpPr/>
                <p:nvPr/>
              </p:nvSpPr>
              <p:spPr>
                <a:xfrm>
                  <a:off x="7222710" y="5615114"/>
                  <a:ext cx="126011" cy="224944"/>
                </a:xfrm>
                <a:prstGeom prst="diamond">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4" name="Diamond 53"/>
                <p:cNvSpPr/>
                <p:nvPr/>
              </p:nvSpPr>
              <p:spPr>
                <a:xfrm>
                  <a:off x="7538368" y="5613440"/>
                  <a:ext cx="126011" cy="224944"/>
                </a:xfrm>
                <a:prstGeom prst="diamond">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sp>
          <p:nvSpPr>
            <p:cNvPr id="162" name="Rectangle 161"/>
            <p:cNvSpPr/>
            <p:nvPr/>
          </p:nvSpPr>
          <p:spPr>
            <a:xfrm>
              <a:off x="2802730" y="4625577"/>
              <a:ext cx="1515158" cy="261610"/>
            </a:xfrm>
            <a:prstGeom prst="rect">
              <a:avLst/>
            </a:prstGeom>
          </p:spPr>
          <p:txBody>
            <a:bodyPr wrap="none">
              <a:spAutoFit/>
            </a:bodyPr>
            <a:lstStyle/>
            <a:p>
              <a:r>
                <a:rPr lang="en-US" sz="1100" dirty="0" err="1">
                  <a:solidFill>
                    <a:schemeClr val="bg1"/>
                  </a:solidFill>
                  <a:latin typeface="Palatino"/>
                </a:rPr>
                <a:t>Mishael</a:t>
              </a:r>
              <a:r>
                <a:rPr lang="en-US" sz="1100" dirty="0">
                  <a:solidFill>
                    <a:schemeClr val="bg1"/>
                  </a:solidFill>
                  <a:latin typeface="Palatino"/>
                </a:rPr>
                <a:t>, of Meshach</a:t>
              </a:r>
              <a:endParaRPr lang="en-US" sz="1100" dirty="0">
                <a:solidFill>
                  <a:schemeClr val="bg1"/>
                </a:solidFill>
                <a:latin typeface="Abadi" panose="020B0604020202020204" charset="0"/>
              </a:endParaRPr>
            </a:p>
          </p:txBody>
        </p:sp>
      </p:grpSp>
      <p:sp>
        <p:nvSpPr>
          <p:cNvPr id="2" name="Rectangle 1"/>
          <p:cNvSpPr/>
          <p:nvPr/>
        </p:nvSpPr>
        <p:spPr>
          <a:xfrm>
            <a:off x="5557437" y="5234874"/>
            <a:ext cx="6453338" cy="1200329"/>
          </a:xfrm>
          <a:prstGeom prst="rect">
            <a:avLst/>
          </a:prstGeom>
        </p:spPr>
        <p:txBody>
          <a:bodyPr wrap="square">
            <a:spAutoFit/>
          </a:bodyPr>
          <a:lstStyle/>
          <a:p>
            <a:r>
              <a:rPr lang="en-US" sz="2400" b="0" i="0" dirty="0">
                <a:solidFill>
                  <a:schemeClr val="bg1"/>
                </a:solidFill>
                <a:effectLst/>
                <a:latin typeface="Abadi" panose="020B0604020202020204" charset="0"/>
              </a:rPr>
              <a:t>Daniel, Shadrach, Meshach, and Abed-</a:t>
            </a:r>
            <a:r>
              <a:rPr lang="en-US" sz="2400" b="0" i="0" dirty="0" err="1">
                <a:solidFill>
                  <a:schemeClr val="bg1"/>
                </a:solidFill>
                <a:effectLst/>
                <a:latin typeface="Abadi" panose="020B0604020202020204" charset="0"/>
              </a:rPr>
              <a:t>nego</a:t>
            </a:r>
            <a:r>
              <a:rPr lang="en-US" sz="2400" b="0" i="0" dirty="0">
                <a:solidFill>
                  <a:schemeClr val="bg1"/>
                </a:solidFill>
                <a:effectLst/>
                <a:latin typeface="Abadi" panose="020B0604020202020204" charset="0"/>
              </a:rPr>
              <a:t> refused to eat or drink the rich rations furnished to them on orders of the king.</a:t>
            </a:r>
            <a:endParaRPr lang="en-US" sz="2400" dirty="0">
              <a:solidFill>
                <a:schemeClr val="bg1"/>
              </a:solidFill>
              <a:latin typeface="Abadi" panose="020B0604020202020204" charset="0"/>
            </a:endParaRPr>
          </a:p>
        </p:txBody>
      </p:sp>
      <p:sp>
        <p:nvSpPr>
          <p:cNvPr id="200" name="Rectangle 199"/>
          <p:cNvSpPr/>
          <p:nvPr/>
        </p:nvSpPr>
        <p:spPr>
          <a:xfrm>
            <a:off x="2987261" y="762801"/>
            <a:ext cx="6096000" cy="369332"/>
          </a:xfrm>
          <a:prstGeom prst="rect">
            <a:avLst/>
          </a:prstGeom>
        </p:spPr>
        <p:txBody>
          <a:bodyPr>
            <a:spAutoFit/>
          </a:bodyPr>
          <a:lstStyle/>
          <a:p>
            <a:pPr algn="ctr"/>
            <a:r>
              <a:rPr lang="en-US" b="0" i="0" dirty="0">
                <a:solidFill>
                  <a:schemeClr val="bg1"/>
                </a:solidFill>
                <a:effectLst/>
                <a:latin typeface="Calibri" panose="020F0502020204030204" pitchFamily="34" charset="0"/>
              </a:rPr>
              <a:t>Children of Judah</a:t>
            </a:r>
            <a:endParaRPr lang="en-US" dirty="0">
              <a:solidFill>
                <a:schemeClr val="bg1"/>
              </a:solidFill>
              <a:latin typeface="Abadi" panose="020B0604020202020204" charset="0"/>
            </a:endParaRPr>
          </a:p>
        </p:txBody>
      </p:sp>
      <p:sp>
        <p:nvSpPr>
          <p:cNvPr id="201" name="Rectangle 200"/>
          <p:cNvSpPr/>
          <p:nvPr/>
        </p:nvSpPr>
        <p:spPr>
          <a:xfrm>
            <a:off x="11817" y="6469026"/>
            <a:ext cx="6096000" cy="369332"/>
          </a:xfrm>
          <a:prstGeom prst="rect">
            <a:avLst/>
          </a:prstGeom>
        </p:spPr>
        <p:txBody>
          <a:bodyPr>
            <a:spAutoFit/>
          </a:bodyPr>
          <a:lstStyle/>
          <a:p>
            <a:r>
              <a:rPr lang="en-US" b="0" i="0" dirty="0">
                <a:solidFill>
                  <a:schemeClr val="bg1"/>
                </a:solidFill>
                <a:effectLst/>
                <a:latin typeface="Calibri" panose="020F0502020204030204" pitchFamily="34" charset="0"/>
              </a:rPr>
              <a:t>Daniel 1:6-7</a:t>
            </a:r>
            <a:endParaRPr lang="en-US" dirty="0">
              <a:solidFill>
                <a:schemeClr val="bg1"/>
              </a:solidFill>
              <a:latin typeface="Abadi" panose="020B0604020202020204" charset="0"/>
            </a:endParaRPr>
          </a:p>
        </p:txBody>
      </p:sp>
      <p:grpSp>
        <p:nvGrpSpPr>
          <p:cNvPr id="1025" name="Group 1024"/>
          <p:cNvGrpSpPr/>
          <p:nvPr/>
        </p:nvGrpSpPr>
        <p:grpSpPr>
          <a:xfrm>
            <a:off x="9246300" y="1302687"/>
            <a:ext cx="2346769" cy="3612650"/>
            <a:chOff x="7411551" y="1336308"/>
            <a:chExt cx="2346769" cy="3612650"/>
          </a:xfrm>
        </p:grpSpPr>
        <p:grpSp>
          <p:nvGrpSpPr>
            <p:cNvPr id="163" name="Group 162"/>
            <p:cNvGrpSpPr/>
            <p:nvPr/>
          </p:nvGrpSpPr>
          <p:grpSpPr>
            <a:xfrm>
              <a:off x="7546321" y="1336308"/>
              <a:ext cx="1481874" cy="3278505"/>
              <a:chOff x="3712629" y="1371600"/>
              <a:chExt cx="2311358" cy="4684456"/>
            </a:xfrm>
          </p:grpSpPr>
          <p:sp>
            <p:nvSpPr>
              <p:cNvPr id="164" name="Cloud 163"/>
              <p:cNvSpPr/>
              <p:nvPr/>
            </p:nvSpPr>
            <p:spPr>
              <a:xfrm rot="17260406">
                <a:off x="3825689" y="1792207"/>
                <a:ext cx="1604208" cy="1178385"/>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5" name="Oval 164"/>
              <p:cNvSpPr/>
              <p:nvPr/>
            </p:nvSpPr>
            <p:spPr>
              <a:xfrm rot="19298980">
                <a:off x="4926664" y="5459047"/>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6" name="Oval 165"/>
              <p:cNvSpPr/>
              <p:nvPr/>
            </p:nvSpPr>
            <p:spPr>
              <a:xfrm rot="2191397">
                <a:off x="4355671" y="5496126"/>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7" name="Trapezoid 166"/>
              <p:cNvSpPr/>
              <p:nvPr/>
            </p:nvSpPr>
            <p:spPr>
              <a:xfrm>
                <a:off x="4145995" y="3240165"/>
                <a:ext cx="1447800" cy="2519730"/>
              </a:xfrm>
              <a:prstGeom prst="trapezoid">
                <a:avLst/>
              </a:prstGeom>
              <a:solidFill>
                <a:srgbClr val="9E4B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8" name="Oval 167"/>
              <p:cNvSpPr/>
              <p:nvPr/>
            </p:nvSpPr>
            <p:spPr>
              <a:xfrm>
                <a:off x="3712629" y="4210648"/>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9" name="Oval 168"/>
              <p:cNvSpPr/>
              <p:nvPr/>
            </p:nvSpPr>
            <p:spPr>
              <a:xfrm rot="19268108">
                <a:off x="5642987" y="4111224"/>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70" name="Group 66"/>
              <p:cNvGrpSpPr/>
              <p:nvPr/>
            </p:nvGrpSpPr>
            <p:grpSpPr>
              <a:xfrm rot="2243516">
                <a:off x="3864923" y="2907104"/>
                <a:ext cx="847978" cy="1715610"/>
                <a:chOff x="1915520" y="3755765"/>
                <a:chExt cx="647469" cy="1609248"/>
              </a:xfrm>
            </p:grpSpPr>
            <p:sp>
              <p:nvSpPr>
                <p:cNvPr id="198" name="Trapezoid 197"/>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9" name="Trapezoid 198"/>
                <p:cNvSpPr/>
                <p:nvPr/>
              </p:nvSpPr>
              <p:spPr>
                <a:xfrm rot="20718797">
                  <a:off x="1915520" y="3755765"/>
                  <a:ext cx="609002" cy="134057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71" name="Group 67"/>
              <p:cNvGrpSpPr/>
              <p:nvPr/>
            </p:nvGrpSpPr>
            <p:grpSpPr>
              <a:xfrm rot="21030224">
                <a:off x="5127555" y="2869402"/>
                <a:ext cx="643323" cy="1609596"/>
                <a:chOff x="1919666" y="3755417"/>
                <a:chExt cx="643323" cy="1609596"/>
              </a:xfrm>
            </p:grpSpPr>
            <p:sp>
              <p:nvSpPr>
                <p:cNvPr id="196" name="Trapezoid 195"/>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7" name="Trapezoid 196"/>
                <p:cNvSpPr/>
                <p:nvPr/>
              </p:nvSpPr>
              <p:spPr>
                <a:xfrm rot="20718797">
                  <a:off x="1919666" y="3755417"/>
                  <a:ext cx="609002" cy="136180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72" name="Trapezoid 171"/>
              <p:cNvSpPr/>
              <p:nvPr/>
            </p:nvSpPr>
            <p:spPr>
              <a:xfrm>
                <a:off x="4072994" y="2930656"/>
                <a:ext cx="1555129" cy="2168547"/>
              </a:xfrm>
              <a:prstGeom prst="trapezoid">
                <a:avLst>
                  <a:gd name="adj" fmla="val 39225"/>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3" name="Isosceles Triangle 172"/>
              <p:cNvSpPr/>
              <p:nvPr/>
            </p:nvSpPr>
            <p:spPr>
              <a:xfrm rot="10800000">
                <a:off x="4650476" y="2887363"/>
                <a:ext cx="381000" cy="685800"/>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4" name="Cloud 173"/>
              <p:cNvSpPr/>
              <p:nvPr/>
            </p:nvSpPr>
            <p:spPr>
              <a:xfrm rot="15924034">
                <a:off x="4364317" y="1882745"/>
                <a:ext cx="1722947" cy="76755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5" name="Oval 174"/>
              <p:cNvSpPr/>
              <p:nvPr/>
            </p:nvSpPr>
            <p:spPr>
              <a:xfrm>
                <a:off x="4316972" y="1524000"/>
                <a:ext cx="990600" cy="1676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6" name="Cloud 175"/>
              <p:cNvSpPr/>
              <p:nvPr/>
            </p:nvSpPr>
            <p:spPr>
              <a:xfrm>
                <a:off x="4164572" y="1371600"/>
                <a:ext cx="1295400" cy="60960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7" name="Oval 176"/>
              <p:cNvSpPr/>
              <p:nvPr/>
            </p:nvSpPr>
            <p:spPr>
              <a:xfrm rot="20003796">
                <a:off x="4254239" y="1605696"/>
                <a:ext cx="762000" cy="240296"/>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8" name="Oval 177"/>
              <p:cNvSpPr/>
              <p:nvPr/>
            </p:nvSpPr>
            <p:spPr>
              <a:xfrm rot="2856679">
                <a:off x="4946037" y="1646071"/>
                <a:ext cx="572720" cy="215302"/>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9" name="Rounded Rectangle 178"/>
              <p:cNvSpPr/>
              <p:nvPr/>
            </p:nvSpPr>
            <p:spPr>
              <a:xfrm>
                <a:off x="4164572" y="1600200"/>
                <a:ext cx="1295400" cy="228600"/>
              </a:xfrm>
              <a:prstGeom prst="roundRect">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80" name="Group 81"/>
              <p:cNvGrpSpPr/>
              <p:nvPr/>
            </p:nvGrpSpPr>
            <p:grpSpPr>
              <a:xfrm>
                <a:off x="4155607" y="1640542"/>
                <a:ext cx="1308847" cy="156882"/>
                <a:chOff x="5576342" y="299803"/>
                <a:chExt cx="3728801" cy="1069299"/>
              </a:xfrm>
            </p:grpSpPr>
            <p:grpSp>
              <p:nvGrpSpPr>
                <p:cNvPr id="181" name="Group 14"/>
                <p:cNvGrpSpPr/>
                <p:nvPr/>
              </p:nvGrpSpPr>
              <p:grpSpPr>
                <a:xfrm>
                  <a:off x="5576342" y="299803"/>
                  <a:ext cx="1304143" cy="1064302"/>
                  <a:chOff x="5861535" y="315726"/>
                  <a:chExt cx="1078476" cy="998095"/>
                </a:xfrm>
              </p:grpSpPr>
              <p:sp>
                <p:nvSpPr>
                  <p:cNvPr id="192" name="Hexagon 10"/>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3" name="Chevron 11"/>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94" name="Chevron 12"/>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95" name="Oval 13"/>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82" name="Group 15"/>
                <p:cNvGrpSpPr/>
                <p:nvPr/>
              </p:nvGrpSpPr>
              <p:grpSpPr>
                <a:xfrm>
                  <a:off x="6781800" y="304800"/>
                  <a:ext cx="1304143" cy="1064302"/>
                  <a:chOff x="5861535" y="315726"/>
                  <a:chExt cx="1078476" cy="998095"/>
                </a:xfrm>
              </p:grpSpPr>
              <p:sp>
                <p:nvSpPr>
                  <p:cNvPr id="188" name="Hexagon 187"/>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9" name="Chevron 188"/>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90" name="Chevron 189"/>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91" name="Oval 190"/>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83" name="Group 20"/>
                <p:cNvGrpSpPr/>
                <p:nvPr/>
              </p:nvGrpSpPr>
              <p:grpSpPr>
                <a:xfrm>
                  <a:off x="8001000" y="304800"/>
                  <a:ext cx="1304143" cy="1064302"/>
                  <a:chOff x="5861535" y="315726"/>
                  <a:chExt cx="1078476" cy="998095"/>
                </a:xfrm>
              </p:grpSpPr>
              <p:sp>
                <p:nvSpPr>
                  <p:cNvPr id="184" name="Hexagon 183"/>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5" name="Chevron 184"/>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86" name="Chevron 185"/>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87" name="Oval 186"/>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grpSp>
        <p:sp>
          <p:nvSpPr>
            <p:cNvPr id="204" name="Rectangle 203"/>
            <p:cNvSpPr/>
            <p:nvPr/>
          </p:nvSpPr>
          <p:spPr>
            <a:xfrm>
              <a:off x="7411551" y="4687348"/>
              <a:ext cx="2346769" cy="261610"/>
            </a:xfrm>
            <a:prstGeom prst="rect">
              <a:avLst/>
            </a:prstGeom>
          </p:spPr>
          <p:txBody>
            <a:bodyPr wrap="square">
              <a:spAutoFit/>
            </a:bodyPr>
            <a:lstStyle/>
            <a:p>
              <a:r>
                <a:rPr lang="en-US" sz="1100" dirty="0">
                  <a:solidFill>
                    <a:schemeClr val="bg1"/>
                  </a:solidFill>
                  <a:latin typeface="Palatino"/>
                </a:rPr>
                <a:t>Daniel– also</a:t>
              </a:r>
              <a:r>
                <a:rPr lang="en-US" sz="1100" dirty="0">
                  <a:solidFill>
                    <a:schemeClr val="bg1"/>
                  </a:solidFill>
                  <a:latin typeface="Abadi" panose="020B0604020202020204" charset="0"/>
                </a:rPr>
                <a:t> called </a:t>
              </a:r>
              <a:r>
                <a:rPr lang="en-US" sz="1100" dirty="0" err="1">
                  <a:solidFill>
                    <a:schemeClr val="bg1"/>
                  </a:solidFill>
                  <a:latin typeface="Abadi" panose="020B0604020202020204" charset="0"/>
                </a:rPr>
                <a:t>Belteshazzar</a:t>
              </a:r>
              <a:endParaRPr lang="en-US" sz="1100" dirty="0">
                <a:solidFill>
                  <a:schemeClr val="bg1"/>
                </a:solidFill>
                <a:latin typeface="Abadi" panose="020B0604020202020204" charset="0"/>
              </a:endParaRPr>
            </a:p>
          </p:txBody>
        </p:sp>
      </p:grpSp>
      <p:sp>
        <p:nvSpPr>
          <p:cNvPr id="3" name="Rectangle 2">
            <a:extLst>
              <a:ext uri="{FF2B5EF4-FFF2-40B4-BE49-F238E27FC236}">
                <a16:creationId xmlns:a16="http://schemas.microsoft.com/office/drawing/2014/main" id="{A4D0AF2A-B365-461E-984E-5D5ABC1EA500}"/>
              </a:ext>
            </a:extLst>
          </p:cNvPr>
          <p:cNvSpPr/>
          <p:nvPr/>
        </p:nvSpPr>
        <p:spPr>
          <a:xfrm>
            <a:off x="428485" y="5133357"/>
            <a:ext cx="4227407" cy="1200329"/>
          </a:xfrm>
          <a:prstGeom prst="rect">
            <a:avLst/>
          </a:prstGeom>
        </p:spPr>
        <p:txBody>
          <a:bodyPr wrap="square">
            <a:spAutoFit/>
          </a:bodyPr>
          <a:lstStyle/>
          <a:p>
            <a:r>
              <a:rPr lang="en-US" dirty="0">
                <a:solidFill>
                  <a:schemeClr val="bg1"/>
                </a:solidFill>
                <a:latin typeface="Abadi" panose="020B0604020104020204" pitchFamily="34" charset="0"/>
              </a:rPr>
              <a:t>They were among the first group of Jews taken captive to Babylon and were selected to be trained for service in King Nebuchadnezzar’s household.</a:t>
            </a:r>
            <a:endParaRPr lang="en-US" dirty="0">
              <a:solidFill>
                <a:schemeClr val="bg1"/>
              </a:solidFill>
              <a:latin typeface="Abadi" panose="020B0604020202020204" charset="0"/>
            </a:endParaRPr>
          </a:p>
        </p:txBody>
      </p:sp>
    </p:spTree>
    <p:extLst>
      <p:ext uri="{BB962C8B-B14F-4D97-AF65-F5344CB8AC3E}">
        <p14:creationId xmlns:p14="http://schemas.microsoft.com/office/powerpoint/2010/main" val="2274505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24"/>
                                        </p:tgtEl>
                                        <p:attrNameLst>
                                          <p:attrName>style.visibility</p:attrName>
                                        </p:attrNameLst>
                                      </p:cBhvr>
                                      <p:to>
                                        <p:strVal val="visible"/>
                                      </p:to>
                                    </p:set>
                                    <p:animEffect transition="in" filter="wipe(down)">
                                      <p:cBhvr>
                                        <p:cTn id="43" dur="580">
                                          <p:stCondLst>
                                            <p:cond delay="0"/>
                                          </p:stCondLst>
                                        </p:cTn>
                                        <p:tgtEl>
                                          <p:spTgt spid="1024"/>
                                        </p:tgtEl>
                                      </p:cBhvr>
                                    </p:animEffect>
                                    <p:anim calcmode="lin" valueType="num">
                                      <p:cBhvr>
                                        <p:cTn id="44" dur="1822" tmFilter="0,0; 0.14,0.36; 0.43,0.73; 0.71,0.91; 1.0,1.0">
                                          <p:stCondLst>
                                            <p:cond delay="0"/>
                                          </p:stCondLst>
                                        </p:cTn>
                                        <p:tgtEl>
                                          <p:spTgt spid="1024"/>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024"/>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024"/>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024"/>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024"/>
                                        </p:tgtEl>
                                        <p:attrNameLst>
                                          <p:attrName>ppt_y</p:attrName>
                                        </p:attrNameLst>
                                      </p:cBhvr>
                                      <p:tavLst>
                                        <p:tav tm="0" fmla="#ppt_y-sin(pi*$)/81">
                                          <p:val>
                                            <p:fltVal val="0"/>
                                          </p:val>
                                        </p:tav>
                                        <p:tav tm="100000">
                                          <p:val>
                                            <p:fltVal val="1"/>
                                          </p:val>
                                        </p:tav>
                                      </p:tavLst>
                                    </p:anim>
                                    <p:animScale>
                                      <p:cBhvr>
                                        <p:cTn id="49" dur="26">
                                          <p:stCondLst>
                                            <p:cond delay="650"/>
                                          </p:stCondLst>
                                        </p:cTn>
                                        <p:tgtEl>
                                          <p:spTgt spid="1024"/>
                                        </p:tgtEl>
                                      </p:cBhvr>
                                      <p:to x="100000" y="60000"/>
                                    </p:animScale>
                                    <p:animScale>
                                      <p:cBhvr>
                                        <p:cTn id="50" dur="166" decel="50000">
                                          <p:stCondLst>
                                            <p:cond delay="676"/>
                                          </p:stCondLst>
                                        </p:cTn>
                                        <p:tgtEl>
                                          <p:spTgt spid="1024"/>
                                        </p:tgtEl>
                                      </p:cBhvr>
                                      <p:to x="100000" y="100000"/>
                                    </p:animScale>
                                    <p:animScale>
                                      <p:cBhvr>
                                        <p:cTn id="51" dur="26">
                                          <p:stCondLst>
                                            <p:cond delay="1312"/>
                                          </p:stCondLst>
                                        </p:cTn>
                                        <p:tgtEl>
                                          <p:spTgt spid="1024"/>
                                        </p:tgtEl>
                                      </p:cBhvr>
                                      <p:to x="100000" y="80000"/>
                                    </p:animScale>
                                    <p:animScale>
                                      <p:cBhvr>
                                        <p:cTn id="52" dur="166" decel="50000">
                                          <p:stCondLst>
                                            <p:cond delay="1338"/>
                                          </p:stCondLst>
                                        </p:cTn>
                                        <p:tgtEl>
                                          <p:spTgt spid="1024"/>
                                        </p:tgtEl>
                                      </p:cBhvr>
                                      <p:to x="100000" y="100000"/>
                                    </p:animScale>
                                    <p:animScale>
                                      <p:cBhvr>
                                        <p:cTn id="53" dur="26">
                                          <p:stCondLst>
                                            <p:cond delay="1642"/>
                                          </p:stCondLst>
                                        </p:cTn>
                                        <p:tgtEl>
                                          <p:spTgt spid="1024"/>
                                        </p:tgtEl>
                                      </p:cBhvr>
                                      <p:to x="100000" y="90000"/>
                                    </p:animScale>
                                    <p:animScale>
                                      <p:cBhvr>
                                        <p:cTn id="54" dur="166" decel="50000">
                                          <p:stCondLst>
                                            <p:cond delay="1668"/>
                                          </p:stCondLst>
                                        </p:cTn>
                                        <p:tgtEl>
                                          <p:spTgt spid="1024"/>
                                        </p:tgtEl>
                                      </p:cBhvr>
                                      <p:to x="100000" y="100000"/>
                                    </p:animScale>
                                    <p:animScale>
                                      <p:cBhvr>
                                        <p:cTn id="55" dur="26">
                                          <p:stCondLst>
                                            <p:cond delay="1808"/>
                                          </p:stCondLst>
                                        </p:cTn>
                                        <p:tgtEl>
                                          <p:spTgt spid="1024"/>
                                        </p:tgtEl>
                                      </p:cBhvr>
                                      <p:to x="100000" y="95000"/>
                                    </p:animScale>
                                    <p:animScale>
                                      <p:cBhvr>
                                        <p:cTn id="56" dur="166" decel="50000">
                                          <p:stCondLst>
                                            <p:cond delay="1834"/>
                                          </p:stCondLst>
                                        </p:cTn>
                                        <p:tgtEl>
                                          <p:spTgt spid="1024"/>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1025"/>
                                        </p:tgtEl>
                                        <p:attrNameLst>
                                          <p:attrName>style.visibility</p:attrName>
                                        </p:attrNameLst>
                                      </p:cBhvr>
                                      <p:to>
                                        <p:strVal val="visible"/>
                                      </p:to>
                                    </p:set>
                                    <p:animEffect transition="in" filter="wipe(down)">
                                      <p:cBhvr>
                                        <p:cTn id="61" dur="580">
                                          <p:stCondLst>
                                            <p:cond delay="0"/>
                                          </p:stCondLst>
                                        </p:cTn>
                                        <p:tgtEl>
                                          <p:spTgt spid="1025"/>
                                        </p:tgtEl>
                                      </p:cBhvr>
                                    </p:animEffect>
                                    <p:anim calcmode="lin" valueType="num">
                                      <p:cBhvr>
                                        <p:cTn id="62" dur="1822" tmFilter="0,0; 0.14,0.36; 0.43,0.73; 0.71,0.91; 1.0,1.0">
                                          <p:stCondLst>
                                            <p:cond delay="0"/>
                                          </p:stCondLst>
                                        </p:cTn>
                                        <p:tgtEl>
                                          <p:spTgt spid="1025"/>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025"/>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025"/>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025"/>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025"/>
                                        </p:tgtEl>
                                        <p:attrNameLst>
                                          <p:attrName>ppt_y</p:attrName>
                                        </p:attrNameLst>
                                      </p:cBhvr>
                                      <p:tavLst>
                                        <p:tav tm="0" fmla="#ppt_y-sin(pi*$)/81">
                                          <p:val>
                                            <p:fltVal val="0"/>
                                          </p:val>
                                        </p:tav>
                                        <p:tav tm="100000">
                                          <p:val>
                                            <p:fltVal val="1"/>
                                          </p:val>
                                        </p:tav>
                                      </p:tavLst>
                                    </p:anim>
                                    <p:animScale>
                                      <p:cBhvr>
                                        <p:cTn id="67" dur="26">
                                          <p:stCondLst>
                                            <p:cond delay="650"/>
                                          </p:stCondLst>
                                        </p:cTn>
                                        <p:tgtEl>
                                          <p:spTgt spid="1025"/>
                                        </p:tgtEl>
                                      </p:cBhvr>
                                      <p:to x="100000" y="60000"/>
                                    </p:animScale>
                                    <p:animScale>
                                      <p:cBhvr>
                                        <p:cTn id="68" dur="166" decel="50000">
                                          <p:stCondLst>
                                            <p:cond delay="676"/>
                                          </p:stCondLst>
                                        </p:cTn>
                                        <p:tgtEl>
                                          <p:spTgt spid="1025"/>
                                        </p:tgtEl>
                                      </p:cBhvr>
                                      <p:to x="100000" y="100000"/>
                                    </p:animScale>
                                    <p:animScale>
                                      <p:cBhvr>
                                        <p:cTn id="69" dur="26">
                                          <p:stCondLst>
                                            <p:cond delay="1312"/>
                                          </p:stCondLst>
                                        </p:cTn>
                                        <p:tgtEl>
                                          <p:spTgt spid="1025"/>
                                        </p:tgtEl>
                                      </p:cBhvr>
                                      <p:to x="100000" y="80000"/>
                                    </p:animScale>
                                    <p:animScale>
                                      <p:cBhvr>
                                        <p:cTn id="70" dur="166" decel="50000">
                                          <p:stCondLst>
                                            <p:cond delay="1338"/>
                                          </p:stCondLst>
                                        </p:cTn>
                                        <p:tgtEl>
                                          <p:spTgt spid="1025"/>
                                        </p:tgtEl>
                                      </p:cBhvr>
                                      <p:to x="100000" y="100000"/>
                                    </p:animScale>
                                    <p:animScale>
                                      <p:cBhvr>
                                        <p:cTn id="71" dur="26">
                                          <p:stCondLst>
                                            <p:cond delay="1642"/>
                                          </p:stCondLst>
                                        </p:cTn>
                                        <p:tgtEl>
                                          <p:spTgt spid="1025"/>
                                        </p:tgtEl>
                                      </p:cBhvr>
                                      <p:to x="100000" y="90000"/>
                                    </p:animScale>
                                    <p:animScale>
                                      <p:cBhvr>
                                        <p:cTn id="72" dur="166" decel="50000">
                                          <p:stCondLst>
                                            <p:cond delay="1668"/>
                                          </p:stCondLst>
                                        </p:cTn>
                                        <p:tgtEl>
                                          <p:spTgt spid="1025"/>
                                        </p:tgtEl>
                                      </p:cBhvr>
                                      <p:to x="100000" y="100000"/>
                                    </p:animScale>
                                    <p:animScale>
                                      <p:cBhvr>
                                        <p:cTn id="73" dur="26">
                                          <p:stCondLst>
                                            <p:cond delay="1808"/>
                                          </p:stCondLst>
                                        </p:cTn>
                                        <p:tgtEl>
                                          <p:spTgt spid="1025"/>
                                        </p:tgtEl>
                                      </p:cBhvr>
                                      <p:to x="100000" y="95000"/>
                                    </p:animScale>
                                    <p:animScale>
                                      <p:cBhvr>
                                        <p:cTn id="74" dur="166" decel="50000">
                                          <p:stCondLst>
                                            <p:cond delay="1834"/>
                                          </p:stCondLst>
                                        </p:cTn>
                                        <p:tgtEl>
                                          <p:spTgt spid="1025"/>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wallpaperswide.com/download/aero_brown-wallpaper-1366x768.jpg">
            <a:extLst>
              <a:ext uri="{FF2B5EF4-FFF2-40B4-BE49-F238E27FC236}">
                <a16:creationId xmlns:a16="http://schemas.microsoft.com/office/drawing/2014/main" id="{28CA2BCF-EE12-4EF6-E142-47B6B26F7C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71" b="5177"/>
          <a:stretch/>
        </p:blipFill>
        <p:spPr bwMode="auto">
          <a:xfrm>
            <a:off x="0" y="0"/>
            <a:ext cx="1221563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0919" y="6411686"/>
            <a:ext cx="3031510" cy="369332"/>
          </a:xfrm>
          <a:prstGeom prst="rect">
            <a:avLst/>
          </a:prstGeom>
          <a:noFill/>
        </p:spPr>
        <p:txBody>
          <a:bodyPr wrap="square" rtlCol="0">
            <a:spAutoFit/>
          </a:bodyPr>
          <a:lstStyle/>
          <a:p>
            <a:r>
              <a:rPr lang="en-US" dirty="0">
                <a:solidFill>
                  <a:schemeClr val="bg1"/>
                </a:solidFill>
              </a:rPr>
              <a:t>Deuteronomy 14:3-20</a:t>
            </a:r>
          </a:p>
        </p:txBody>
      </p:sp>
      <p:sp>
        <p:nvSpPr>
          <p:cNvPr id="7" name="TextBox 6"/>
          <p:cNvSpPr txBox="1"/>
          <p:nvPr/>
        </p:nvSpPr>
        <p:spPr>
          <a:xfrm>
            <a:off x="79218" y="-8384"/>
            <a:ext cx="12033564" cy="1077218"/>
          </a:xfrm>
          <a:prstGeom prst="rect">
            <a:avLst/>
          </a:prstGeom>
          <a:noFill/>
        </p:spPr>
        <p:txBody>
          <a:bodyPr wrap="square" rtlCol="0">
            <a:spAutoFit/>
          </a:bodyPr>
          <a:lstStyle/>
          <a:p>
            <a:pPr algn="ctr"/>
            <a:r>
              <a:rPr lang="en-US" sz="3200" dirty="0">
                <a:solidFill>
                  <a:schemeClr val="bg1"/>
                </a:solidFill>
                <a:latin typeface="Abadi" panose="020B0604020202020204" charset="0"/>
              </a:rPr>
              <a:t>RECAP- Word of Wisdom in the Old Testament </a:t>
            </a:r>
          </a:p>
          <a:p>
            <a:pPr algn="ctr"/>
            <a:r>
              <a:rPr lang="en-US" sz="3200" dirty="0">
                <a:solidFill>
                  <a:srgbClr val="FFFF00"/>
                </a:solidFill>
                <a:latin typeface="Abadi" panose="020B0604020202020204" charset="0"/>
              </a:rPr>
              <a:t>Deuteronomy 14</a:t>
            </a:r>
            <a:endParaRPr lang="en-US" sz="3200" dirty="0">
              <a:solidFill>
                <a:schemeClr val="bg1"/>
              </a:solidFill>
              <a:latin typeface="Abadi" panose="020B0604020202020204" charset="0"/>
            </a:endParaRPr>
          </a:p>
        </p:txBody>
      </p:sp>
      <p:grpSp>
        <p:nvGrpSpPr>
          <p:cNvPr id="4" name="Group 3"/>
          <p:cNvGrpSpPr/>
          <p:nvPr/>
        </p:nvGrpSpPr>
        <p:grpSpPr>
          <a:xfrm>
            <a:off x="177365" y="1187207"/>
            <a:ext cx="5524623" cy="5870810"/>
            <a:chOff x="177365" y="1187207"/>
            <a:chExt cx="5524623" cy="5870810"/>
          </a:xfrm>
        </p:grpSpPr>
        <p:sp>
          <p:nvSpPr>
            <p:cNvPr id="2" name="Rectangle 1"/>
            <p:cNvSpPr/>
            <p:nvPr/>
          </p:nvSpPr>
          <p:spPr>
            <a:xfrm>
              <a:off x="206829" y="2601487"/>
              <a:ext cx="3135991" cy="2031325"/>
            </a:xfrm>
            <a:prstGeom prst="rect">
              <a:avLst/>
            </a:prstGeom>
          </p:spPr>
          <p:txBody>
            <a:bodyPr wrap="square" numCol="1">
              <a:spAutoFit/>
            </a:bodyPr>
            <a:lstStyle/>
            <a:p>
              <a:r>
                <a:rPr lang="en-US" dirty="0">
                  <a:solidFill>
                    <a:schemeClr val="bg2"/>
                  </a:solidFill>
                  <a:latin typeface="Calibri" panose="020F0502020204030204" pitchFamily="34" charset="0"/>
                </a:rPr>
                <a:t>Camel</a:t>
              </a:r>
            </a:p>
            <a:p>
              <a:r>
                <a:rPr lang="en-US" dirty="0">
                  <a:solidFill>
                    <a:schemeClr val="bg2"/>
                  </a:solidFill>
                  <a:latin typeface="Calibri" panose="020F0502020204030204" pitchFamily="34" charset="0"/>
                </a:rPr>
                <a:t>Hare</a:t>
              </a:r>
            </a:p>
            <a:p>
              <a:r>
                <a:rPr lang="en-US" dirty="0">
                  <a:solidFill>
                    <a:schemeClr val="bg2"/>
                  </a:solidFill>
                  <a:latin typeface="Calibri" panose="020F0502020204030204" pitchFamily="34" charset="0"/>
                </a:rPr>
                <a:t>Coney</a:t>
              </a:r>
            </a:p>
            <a:p>
              <a:r>
                <a:rPr lang="en-US" dirty="0">
                  <a:solidFill>
                    <a:schemeClr val="bg2"/>
                  </a:solidFill>
                  <a:latin typeface="Calibri" panose="020F0502020204030204" pitchFamily="34" charset="0"/>
                </a:rPr>
                <a:t>Swine</a:t>
              </a:r>
            </a:p>
            <a:p>
              <a:r>
                <a:rPr lang="en-US" dirty="0">
                  <a:solidFill>
                    <a:schemeClr val="bg2"/>
                  </a:solidFill>
                  <a:latin typeface="Calibri" panose="020F0502020204030204" pitchFamily="34" charset="0"/>
                </a:rPr>
                <a:t>Fish with shells</a:t>
              </a:r>
            </a:p>
            <a:p>
              <a:endParaRPr lang="en-US" dirty="0">
                <a:solidFill>
                  <a:schemeClr val="bg2"/>
                </a:solidFill>
                <a:latin typeface="Calibri" panose="020F0502020204030204" pitchFamily="34" charset="0"/>
              </a:endParaRPr>
            </a:p>
            <a:p>
              <a:endParaRPr lang="en-US" dirty="0">
                <a:solidFill>
                  <a:schemeClr val="bg2"/>
                </a:solidFill>
              </a:endParaRPr>
            </a:p>
          </p:txBody>
        </p:sp>
        <p:sp>
          <p:nvSpPr>
            <p:cNvPr id="12" name="Rectangle 11"/>
            <p:cNvSpPr/>
            <p:nvPr/>
          </p:nvSpPr>
          <p:spPr>
            <a:xfrm>
              <a:off x="686706" y="1187207"/>
              <a:ext cx="3982180" cy="369332"/>
            </a:xfrm>
            <a:prstGeom prst="rect">
              <a:avLst/>
            </a:prstGeom>
          </p:spPr>
          <p:txBody>
            <a:bodyPr wrap="none">
              <a:spAutoFit/>
            </a:bodyPr>
            <a:lstStyle/>
            <a:p>
              <a:r>
                <a:rPr lang="en-US" dirty="0">
                  <a:solidFill>
                    <a:schemeClr val="bg2"/>
                  </a:solidFill>
                  <a:latin typeface="Calibri" panose="020F0502020204030204" pitchFamily="34" charset="0"/>
                </a:rPr>
                <a:t>Thou shalt not eat any abominable thing</a:t>
              </a:r>
            </a:p>
          </p:txBody>
        </p:sp>
        <p:sp>
          <p:nvSpPr>
            <p:cNvPr id="19" name="Rectangle 18"/>
            <p:cNvSpPr/>
            <p:nvPr/>
          </p:nvSpPr>
          <p:spPr>
            <a:xfrm>
              <a:off x="2515362" y="1702705"/>
              <a:ext cx="1927059" cy="5355312"/>
            </a:xfrm>
            <a:prstGeom prst="rect">
              <a:avLst/>
            </a:prstGeom>
          </p:spPr>
          <p:txBody>
            <a:bodyPr wrap="square">
              <a:spAutoFit/>
            </a:bodyPr>
            <a:lstStyle/>
            <a:p>
              <a:r>
                <a:rPr lang="en-US" dirty="0">
                  <a:solidFill>
                    <a:schemeClr val="bg2"/>
                  </a:solidFill>
                  <a:latin typeface="Calibri" panose="020F0502020204030204" pitchFamily="34" charset="0"/>
                </a:rPr>
                <a:t>Eagle</a:t>
              </a:r>
            </a:p>
            <a:p>
              <a:r>
                <a:rPr lang="en-US" dirty="0" err="1">
                  <a:solidFill>
                    <a:schemeClr val="bg2"/>
                  </a:solidFill>
                  <a:latin typeface="Calibri" panose="020F0502020204030204" pitchFamily="34" charset="0"/>
                </a:rPr>
                <a:t>Ossifrage</a:t>
              </a:r>
              <a:endParaRPr lang="en-US" dirty="0">
                <a:solidFill>
                  <a:schemeClr val="bg2"/>
                </a:solidFill>
                <a:latin typeface="Calibri" panose="020F0502020204030204" pitchFamily="34" charset="0"/>
              </a:endParaRPr>
            </a:p>
            <a:p>
              <a:r>
                <a:rPr lang="en-US" dirty="0" err="1">
                  <a:solidFill>
                    <a:schemeClr val="bg2"/>
                  </a:solidFill>
                  <a:latin typeface="Calibri" panose="020F0502020204030204" pitchFamily="34" charset="0"/>
                </a:rPr>
                <a:t>Ospray</a:t>
              </a:r>
              <a:endParaRPr lang="en-US" dirty="0">
                <a:solidFill>
                  <a:schemeClr val="bg2"/>
                </a:solidFill>
                <a:latin typeface="Calibri" panose="020F0502020204030204" pitchFamily="34" charset="0"/>
              </a:endParaRPr>
            </a:p>
            <a:p>
              <a:r>
                <a:rPr lang="en-US" dirty="0" err="1">
                  <a:solidFill>
                    <a:schemeClr val="bg2"/>
                  </a:solidFill>
                  <a:latin typeface="Calibri" panose="020F0502020204030204" pitchFamily="34" charset="0"/>
                </a:rPr>
                <a:t>Glede</a:t>
              </a:r>
              <a:endParaRPr lang="en-US" dirty="0">
                <a:solidFill>
                  <a:schemeClr val="bg2"/>
                </a:solidFill>
                <a:latin typeface="Calibri" panose="020F0502020204030204" pitchFamily="34" charset="0"/>
              </a:endParaRPr>
            </a:p>
            <a:p>
              <a:r>
                <a:rPr lang="en-US" dirty="0">
                  <a:solidFill>
                    <a:schemeClr val="bg2"/>
                  </a:solidFill>
                  <a:latin typeface="Calibri" panose="020F0502020204030204" pitchFamily="34" charset="0"/>
                </a:rPr>
                <a:t>Kite</a:t>
              </a:r>
            </a:p>
            <a:p>
              <a:r>
                <a:rPr lang="en-US" dirty="0">
                  <a:solidFill>
                    <a:schemeClr val="bg2"/>
                  </a:solidFill>
                  <a:latin typeface="Calibri" panose="020F0502020204030204" pitchFamily="34" charset="0"/>
                </a:rPr>
                <a:t>Vulture</a:t>
              </a:r>
            </a:p>
            <a:p>
              <a:r>
                <a:rPr lang="en-US" dirty="0">
                  <a:solidFill>
                    <a:schemeClr val="bg2"/>
                  </a:solidFill>
                  <a:latin typeface="Calibri" panose="020F0502020204030204" pitchFamily="34" charset="0"/>
                </a:rPr>
                <a:t>Raven</a:t>
              </a:r>
            </a:p>
            <a:p>
              <a:r>
                <a:rPr lang="en-US" dirty="0">
                  <a:solidFill>
                    <a:schemeClr val="bg2"/>
                  </a:solidFill>
                  <a:latin typeface="Calibri" panose="020F0502020204030204" pitchFamily="34" charset="0"/>
                </a:rPr>
                <a:t>Owl</a:t>
              </a:r>
            </a:p>
            <a:p>
              <a:r>
                <a:rPr lang="en-US" dirty="0">
                  <a:solidFill>
                    <a:schemeClr val="bg2"/>
                  </a:solidFill>
                  <a:latin typeface="Calibri" panose="020F0502020204030204" pitchFamily="34" charset="0"/>
                </a:rPr>
                <a:t>Night hawk</a:t>
              </a:r>
            </a:p>
            <a:p>
              <a:r>
                <a:rPr lang="en-US" dirty="0" err="1">
                  <a:solidFill>
                    <a:schemeClr val="bg2"/>
                  </a:solidFill>
                  <a:latin typeface="Calibri" panose="020F0502020204030204" pitchFamily="34" charset="0"/>
                </a:rPr>
                <a:t>Cuckow</a:t>
              </a:r>
              <a:endParaRPr lang="en-US" dirty="0">
                <a:solidFill>
                  <a:schemeClr val="bg2"/>
                </a:solidFill>
                <a:latin typeface="Calibri" panose="020F0502020204030204" pitchFamily="34" charset="0"/>
              </a:endParaRPr>
            </a:p>
            <a:p>
              <a:r>
                <a:rPr lang="en-US" dirty="0">
                  <a:solidFill>
                    <a:schemeClr val="bg2"/>
                  </a:solidFill>
                  <a:latin typeface="Calibri" panose="020F0502020204030204" pitchFamily="34" charset="0"/>
                </a:rPr>
                <a:t>Swan</a:t>
              </a:r>
            </a:p>
            <a:p>
              <a:r>
                <a:rPr lang="en-US" dirty="0">
                  <a:solidFill>
                    <a:schemeClr val="bg2"/>
                  </a:solidFill>
                  <a:latin typeface="Calibri" panose="020F0502020204030204" pitchFamily="34" charset="0"/>
                </a:rPr>
                <a:t>Pelican</a:t>
              </a:r>
            </a:p>
            <a:p>
              <a:r>
                <a:rPr lang="en-US" dirty="0">
                  <a:solidFill>
                    <a:schemeClr val="bg2"/>
                  </a:solidFill>
                  <a:latin typeface="Calibri" panose="020F0502020204030204" pitchFamily="34" charset="0"/>
                </a:rPr>
                <a:t>Stork</a:t>
              </a:r>
            </a:p>
            <a:p>
              <a:r>
                <a:rPr lang="en-US" dirty="0">
                  <a:solidFill>
                    <a:schemeClr val="bg2"/>
                  </a:solidFill>
                  <a:latin typeface="Calibri" panose="020F0502020204030204" pitchFamily="34" charset="0"/>
                </a:rPr>
                <a:t>Heron</a:t>
              </a:r>
            </a:p>
            <a:p>
              <a:r>
                <a:rPr lang="en-US" dirty="0" err="1">
                  <a:solidFill>
                    <a:schemeClr val="bg2"/>
                  </a:solidFill>
                  <a:latin typeface="Calibri" panose="020F0502020204030204" pitchFamily="34" charset="0"/>
                </a:rPr>
                <a:t>Lapwin</a:t>
              </a:r>
              <a:endParaRPr lang="en-US" dirty="0">
                <a:solidFill>
                  <a:schemeClr val="bg2"/>
                </a:solidFill>
                <a:latin typeface="Calibri" panose="020F0502020204030204" pitchFamily="34" charset="0"/>
              </a:endParaRPr>
            </a:p>
            <a:p>
              <a:r>
                <a:rPr lang="en-US" dirty="0">
                  <a:solidFill>
                    <a:schemeClr val="bg2"/>
                  </a:solidFill>
                  <a:latin typeface="Calibri" panose="020F0502020204030204" pitchFamily="34" charset="0"/>
                </a:rPr>
                <a:t>Bat</a:t>
              </a:r>
            </a:p>
            <a:p>
              <a:r>
                <a:rPr lang="en-US" dirty="0">
                  <a:solidFill>
                    <a:schemeClr val="bg2"/>
                  </a:solidFill>
                  <a:latin typeface="Calibri" panose="020F0502020204030204" pitchFamily="34" charset="0"/>
                </a:rPr>
                <a:t>Birds of Prey</a:t>
              </a:r>
            </a:p>
            <a:p>
              <a:endParaRPr lang="en-US" dirty="0">
                <a:solidFill>
                  <a:schemeClr val="bg2"/>
                </a:solidFill>
                <a:latin typeface="Calibri" panose="020F0502020204030204" pitchFamily="34" charset="0"/>
              </a:endParaRPr>
            </a:p>
            <a:p>
              <a:endParaRPr lang="en-US" dirty="0">
                <a:solidFill>
                  <a:schemeClr val="bg2"/>
                </a:solidFill>
              </a:endParaRPr>
            </a:p>
          </p:txBody>
        </p:sp>
        <p:grpSp>
          <p:nvGrpSpPr>
            <p:cNvPr id="23" name="Group 22"/>
            <p:cNvGrpSpPr/>
            <p:nvPr/>
          </p:nvGrpSpPr>
          <p:grpSpPr>
            <a:xfrm>
              <a:off x="177365" y="4276445"/>
              <a:ext cx="2111828" cy="1706555"/>
              <a:chOff x="177365" y="4276445"/>
              <a:chExt cx="2111828" cy="1706555"/>
            </a:xfrm>
          </p:grpSpPr>
          <p:pic>
            <p:nvPicPr>
              <p:cNvPr id="5124" name="Picture 4" descr="http://www.bibleplaces.com/images12/Hyrax,-rock-badger,-coney-at-En-Gedi,-tb010812277-bibleplaces.jpg"/>
              <p:cNvPicPr>
                <a:picLocks noChangeAspect="1" noChangeArrowheads="1"/>
              </p:cNvPicPr>
              <p:nvPr/>
            </p:nvPicPr>
            <p:blipFill rotWithShape="1">
              <a:blip r:embed="rId3">
                <a:extLst>
                  <a:ext uri="{28A0092B-C50C-407E-A947-70E740481C1C}">
                    <a14:useLocalDpi xmlns:a14="http://schemas.microsoft.com/office/drawing/2010/main" val="0"/>
                  </a:ext>
                </a:extLst>
              </a:blip>
              <a:srcRect l="29344" t="17058" r="15227" b="16418"/>
              <a:stretch/>
            </p:blipFill>
            <p:spPr bwMode="auto">
              <a:xfrm>
                <a:off x="177365" y="4276445"/>
                <a:ext cx="2111828" cy="1698171"/>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1374714" y="5613668"/>
                <a:ext cx="742319" cy="369332"/>
              </a:xfrm>
              <a:prstGeom prst="rect">
                <a:avLst/>
              </a:prstGeom>
            </p:spPr>
            <p:txBody>
              <a:bodyPr wrap="none">
                <a:spAutoFit/>
              </a:bodyPr>
              <a:lstStyle/>
              <a:p>
                <a:r>
                  <a:rPr lang="en-US" dirty="0" err="1">
                    <a:solidFill>
                      <a:srgbClr val="333333"/>
                    </a:solidFill>
                    <a:latin typeface="Calibri" panose="020F0502020204030204" pitchFamily="34" charset="0"/>
                  </a:rPr>
                  <a:t>coney</a:t>
                </a:r>
                <a:endParaRPr lang="en-US" dirty="0"/>
              </a:p>
            </p:txBody>
          </p:sp>
        </p:grpSp>
        <p:grpSp>
          <p:nvGrpSpPr>
            <p:cNvPr id="27" name="Group 26"/>
            <p:cNvGrpSpPr/>
            <p:nvPr/>
          </p:nvGrpSpPr>
          <p:grpSpPr>
            <a:xfrm>
              <a:off x="3874942" y="1610035"/>
              <a:ext cx="1827046" cy="1839212"/>
              <a:chOff x="3874942" y="1610035"/>
              <a:chExt cx="1827046" cy="1839212"/>
            </a:xfrm>
          </p:grpSpPr>
          <p:pic>
            <p:nvPicPr>
              <p:cNvPr id="5128" name="Picture 8" descr="http://www.rspb.org.uk/community/cfs-file.ashx/__key/communityserver-discussions-components-files/902/5224.IMG_5F00_095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13762" y="1610035"/>
                <a:ext cx="1788226" cy="1788226"/>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p:nvSpPr>
            <p:spPr>
              <a:xfrm>
                <a:off x="3874942" y="3079915"/>
                <a:ext cx="547650" cy="369332"/>
              </a:xfrm>
              <a:prstGeom prst="rect">
                <a:avLst/>
              </a:prstGeom>
            </p:spPr>
            <p:txBody>
              <a:bodyPr wrap="none">
                <a:spAutoFit/>
              </a:bodyPr>
              <a:lstStyle/>
              <a:p>
                <a:r>
                  <a:rPr lang="en-US" dirty="0">
                    <a:solidFill>
                      <a:srgbClr val="333333"/>
                    </a:solidFill>
                    <a:latin typeface="Calibri" panose="020F0502020204030204" pitchFamily="34" charset="0"/>
                  </a:rPr>
                  <a:t>Kite</a:t>
                </a:r>
                <a:endParaRPr lang="en-US" dirty="0"/>
              </a:p>
            </p:txBody>
          </p:sp>
        </p:grpSp>
      </p:grpSp>
      <p:grpSp>
        <p:nvGrpSpPr>
          <p:cNvPr id="5" name="Group 4"/>
          <p:cNvGrpSpPr/>
          <p:nvPr/>
        </p:nvGrpSpPr>
        <p:grpSpPr>
          <a:xfrm>
            <a:off x="5858182" y="1139476"/>
            <a:ext cx="6096000" cy="5272210"/>
            <a:chOff x="5858182" y="1139476"/>
            <a:chExt cx="6096000" cy="5272210"/>
          </a:xfrm>
        </p:grpSpPr>
        <p:sp>
          <p:nvSpPr>
            <p:cNvPr id="3" name="Rectangle 2"/>
            <p:cNvSpPr/>
            <p:nvPr/>
          </p:nvSpPr>
          <p:spPr>
            <a:xfrm>
              <a:off x="5858182" y="2718367"/>
              <a:ext cx="6096000" cy="3693319"/>
            </a:xfrm>
            <a:prstGeom prst="rect">
              <a:avLst/>
            </a:prstGeom>
          </p:spPr>
          <p:txBody>
            <a:bodyPr>
              <a:spAutoFit/>
            </a:bodyPr>
            <a:lstStyle/>
            <a:p>
              <a:pPr algn="ctr" fontAlgn="base"/>
              <a:r>
                <a:rPr lang="en-US" dirty="0">
                  <a:solidFill>
                    <a:schemeClr val="bg2"/>
                  </a:solidFill>
                  <a:latin typeface="Calibri" panose="020F0502020204030204" pitchFamily="34" charset="0"/>
                </a:rPr>
                <a:t>These </a:t>
              </a:r>
              <a:r>
                <a:rPr lang="en-US" i="1" dirty="0">
                  <a:solidFill>
                    <a:schemeClr val="bg2"/>
                  </a:solidFill>
                  <a:latin typeface="Calibri" panose="020F0502020204030204" pitchFamily="34" charset="0"/>
                </a:rPr>
                <a:t>are</a:t>
              </a:r>
              <a:r>
                <a:rPr lang="en-US" dirty="0">
                  <a:solidFill>
                    <a:schemeClr val="bg2"/>
                  </a:solidFill>
                  <a:latin typeface="Calibri" panose="020F0502020204030204" pitchFamily="34" charset="0"/>
                </a:rPr>
                <a:t> the beasts which ye shall eat: </a:t>
              </a:r>
            </a:p>
            <a:p>
              <a:pPr algn="ctr" fontAlgn="base"/>
              <a:r>
                <a:rPr lang="en-US" dirty="0">
                  <a:solidFill>
                    <a:schemeClr val="bg2"/>
                  </a:solidFill>
                  <a:latin typeface="Calibri" panose="020F0502020204030204" pitchFamily="34" charset="0"/>
                </a:rPr>
                <a:t>Ox</a:t>
              </a:r>
            </a:p>
            <a:p>
              <a:pPr algn="ctr" fontAlgn="base"/>
              <a:r>
                <a:rPr lang="en-US" dirty="0">
                  <a:solidFill>
                    <a:schemeClr val="bg2"/>
                  </a:solidFill>
                  <a:latin typeface="Calibri" panose="020F0502020204030204" pitchFamily="34" charset="0"/>
                </a:rPr>
                <a:t>Sheep</a:t>
              </a:r>
            </a:p>
            <a:p>
              <a:pPr algn="ctr" fontAlgn="base"/>
              <a:r>
                <a:rPr lang="en-US" dirty="0">
                  <a:solidFill>
                    <a:schemeClr val="bg2"/>
                  </a:solidFill>
                  <a:latin typeface="Calibri" panose="020F0502020204030204" pitchFamily="34" charset="0"/>
                </a:rPr>
                <a:t>Goat</a:t>
              </a:r>
            </a:p>
            <a:p>
              <a:pPr algn="ctr" fontAlgn="base"/>
              <a:r>
                <a:rPr lang="en-US" dirty="0">
                  <a:solidFill>
                    <a:schemeClr val="bg2"/>
                  </a:solidFill>
                  <a:latin typeface="Calibri" panose="020F0502020204030204" pitchFamily="34" charset="0"/>
                </a:rPr>
                <a:t>Hart</a:t>
              </a:r>
            </a:p>
            <a:p>
              <a:pPr algn="ctr" fontAlgn="base"/>
              <a:r>
                <a:rPr lang="en-US" dirty="0">
                  <a:solidFill>
                    <a:schemeClr val="bg2"/>
                  </a:solidFill>
                  <a:latin typeface="Calibri" panose="020F0502020204030204" pitchFamily="34" charset="0"/>
                </a:rPr>
                <a:t>Roebuck</a:t>
              </a:r>
            </a:p>
            <a:p>
              <a:pPr algn="ctr" fontAlgn="base"/>
              <a:r>
                <a:rPr lang="en-US" dirty="0">
                  <a:solidFill>
                    <a:schemeClr val="bg2"/>
                  </a:solidFill>
                  <a:latin typeface="Calibri" panose="020F0502020204030204" pitchFamily="34" charset="0"/>
                </a:rPr>
                <a:t>Fallow deer</a:t>
              </a:r>
            </a:p>
            <a:p>
              <a:pPr algn="ctr" fontAlgn="base"/>
              <a:r>
                <a:rPr lang="en-US" dirty="0">
                  <a:solidFill>
                    <a:schemeClr val="bg2"/>
                  </a:solidFill>
                  <a:latin typeface="Calibri" panose="020F0502020204030204" pitchFamily="34" charset="0"/>
                </a:rPr>
                <a:t>Wild goat</a:t>
              </a:r>
            </a:p>
            <a:p>
              <a:pPr algn="ctr" fontAlgn="base"/>
              <a:r>
                <a:rPr lang="en-US" dirty="0" err="1">
                  <a:solidFill>
                    <a:schemeClr val="bg2"/>
                  </a:solidFill>
                  <a:latin typeface="Calibri" panose="020F0502020204030204" pitchFamily="34" charset="0"/>
                </a:rPr>
                <a:t>Pygarg</a:t>
              </a:r>
              <a:endParaRPr lang="en-US" dirty="0">
                <a:solidFill>
                  <a:schemeClr val="bg2"/>
                </a:solidFill>
                <a:latin typeface="Calibri" panose="020F0502020204030204" pitchFamily="34" charset="0"/>
              </a:endParaRPr>
            </a:p>
            <a:p>
              <a:pPr algn="ctr" fontAlgn="base"/>
              <a:r>
                <a:rPr lang="en-US" dirty="0">
                  <a:solidFill>
                    <a:schemeClr val="bg2"/>
                  </a:solidFill>
                  <a:latin typeface="Calibri" panose="020F0502020204030204" pitchFamily="34" charset="0"/>
                </a:rPr>
                <a:t>Wild ox</a:t>
              </a:r>
            </a:p>
            <a:p>
              <a:pPr algn="ctr" fontAlgn="base"/>
              <a:r>
                <a:rPr lang="en-US" dirty="0">
                  <a:solidFill>
                    <a:schemeClr val="bg2"/>
                  </a:solidFill>
                  <a:latin typeface="Calibri" panose="020F0502020204030204" pitchFamily="34" charset="0"/>
                </a:rPr>
                <a:t>Chamois</a:t>
              </a:r>
            </a:p>
            <a:p>
              <a:pPr algn="ctr" fontAlgn="base"/>
              <a:r>
                <a:rPr lang="en-US" b="0" i="0" dirty="0">
                  <a:solidFill>
                    <a:schemeClr val="bg2"/>
                  </a:solidFill>
                  <a:effectLst/>
                  <a:latin typeface="Calibri" panose="020F0502020204030204" pitchFamily="34" charset="0"/>
                </a:rPr>
                <a:t>Fish that have fins and scales</a:t>
              </a:r>
            </a:p>
            <a:p>
              <a:pPr algn="ctr" fontAlgn="base"/>
              <a:r>
                <a:rPr lang="en-US" dirty="0">
                  <a:solidFill>
                    <a:schemeClr val="bg2"/>
                  </a:solidFill>
                  <a:latin typeface="Calibri" panose="020F0502020204030204" pitchFamily="34" charset="0"/>
                </a:rPr>
                <a:t>clean fowls—those that don’t eat other animals</a:t>
              </a:r>
              <a:endParaRPr lang="en-US" b="0" i="0" dirty="0">
                <a:solidFill>
                  <a:schemeClr val="bg2"/>
                </a:solidFill>
                <a:effectLst/>
                <a:latin typeface="Calibri" panose="020F0502020204030204" pitchFamily="34" charset="0"/>
              </a:endParaRPr>
            </a:p>
          </p:txBody>
        </p:sp>
        <p:grpSp>
          <p:nvGrpSpPr>
            <p:cNvPr id="21" name="Group 20"/>
            <p:cNvGrpSpPr/>
            <p:nvPr/>
          </p:nvGrpSpPr>
          <p:grpSpPr>
            <a:xfrm>
              <a:off x="5990045" y="3264581"/>
              <a:ext cx="2220686" cy="2425013"/>
              <a:chOff x="4354286" y="3003147"/>
              <a:chExt cx="2220686" cy="2425013"/>
            </a:xfrm>
          </p:grpSpPr>
          <p:pic>
            <p:nvPicPr>
              <p:cNvPr id="5122" name="Picture 2" descr="http://www.huntingpleasure.com/14-785-orig/hungary-roebuck-spring.jpg"/>
              <p:cNvPicPr>
                <a:picLocks noChangeAspect="1" noChangeArrowheads="1"/>
              </p:cNvPicPr>
              <p:nvPr/>
            </p:nvPicPr>
            <p:blipFill rotWithShape="1">
              <a:blip r:embed="rId5">
                <a:extLst>
                  <a:ext uri="{28A0092B-C50C-407E-A947-70E740481C1C}">
                    <a14:useLocalDpi xmlns:a14="http://schemas.microsoft.com/office/drawing/2010/main" val="0"/>
                  </a:ext>
                </a:extLst>
              </a:blip>
              <a:srcRect l="20674" t="6127" r="41231" b="7869"/>
              <a:stretch/>
            </p:blipFill>
            <p:spPr bwMode="auto">
              <a:xfrm>
                <a:off x="4354286" y="3003147"/>
                <a:ext cx="2220686" cy="2416629"/>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4354286" y="5058828"/>
                <a:ext cx="987835" cy="369332"/>
              </a:xfrm>
              <a:prstGeom prst="rect">
                <a:avLst/>
              </a:prstGeom>
            </p:spPr>
            <p:txBody>
              <a:bodyPr wrap="none">
                <a:spAutoFit/>
              </a:bodyPr>
              <a:lstStyle/>
              <a:p>
                <a:r>
                  <a:rPr lang="en-US" dirty="0">
                    <a:solidFill>
                      <a:srgbClr val="333333"/>
                    </a:solidFill>
                    <a:latin typeface="Calibri" panose="020F0502020204030204" pitchFamily="34" charset="0"/>
                  </a:rPr>
                  <a:t>Roebuck</a:t>
                </a:r>
                <a:endParaRPr lang="en-US" dirty="0"/>
              </a:p>
            </p:txBody>
          </p:sp>
        </p:grpSp>
        <p:grpSp>
          <p:nvGrpSpPr>
            <p:cNvPr id="25" name="Group 24"/>
            <p:cNvGrpSpPr/>
            <p:nvPr/>
          </p:nvGrpSpPr>
          <p:grpSpPr>
            <a:xfrm>
              <a:off x="9626492" y="3187130"/>
              <a:ext cx="1513114" cy="2317798"/>
              <a:chOff x="10178142" y="3138887"/>
              <a:chExt cx="1513114" cy="2317798"/>
            </a:xfrm>
          </p:grpSpPr>
          <p:pic>
            <p:nvPicPr>
              <p:cNvPr id="5126" name="Picture 6" descr="http://www.summitpost.org/images/original/813881.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5994" t="1043" r="28151" b="47122"/>
              <a:stretch/>
            </p:blipFill>
            <p:spPr bwMode="auto">
              <a:xfrm>
                <a:off x="10178142" y="3138887"/>
                <a:ext cx="1513114" cy="2275115"/>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p:nvSpPr>
            <p:spPr>
              <a:xfrm>
                <a:off x="10596084" y="5087353"/>
                <a:ext cx="989373" cy="369332"/>
              </a:xfrm>
              <a:prstGeom prst="rect">
                <a:avLst/>
              </a:prstGeom>
            </p:spPr>
            <p:txBody>
              <a:bodyPr wrap="none">
                <a:spAutoFit/>
              </a:bodyPr>
              <a:lstStyle/>
              <a:p>
                <a:r>
                  <a:rPr lang="en-US" dirty="0">
                    <a:solidFill>
                      <a:srgbClr val="333333"/>
                    </a:solidFill>
                    <a:latin typeface="Calibri" panose="020F0502020204030204" pitchFamily="34" charset="0"/>
                  </a:rPr>
                  <a:t>Chamois</a:t>
                </a:r>
                <a:endParaRPr lang="en-US" dirty="0"/>
              </a:p>
            </p:txBody>
          </p:sp>
        </p:grpSp>
        <p:pic>
          <p:nvPicPr>
            <p:cNvPr id="5130" name="Picture 10" descr="http://stylecupid.typepad.com/.a/6a0120a8e1932a970b01538fde6aad970b-320w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41895" y="1139476"/>
              <a:ext cx="2093851" cy="157038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96099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TotalTime>
  <Words>2897</Words>
  <Application>Microsoft Office PowerPoint</Application>
  <PresentationFormat>Widescreen</PresentationFormat>
  <Paragraphs>228</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Palatino</vt:lpstr>
      <vt:lpstr>Abadi</vt:lpstr>
      <vt:lpstr>Calibri</vt:lpstr>
      <vt:lpstr>Arial</vt:lpstr>
      <vt:lpstr>Bradley Hand ITC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27</cp:revision>
  <dcterms:created xsi:type="dcterms:W3CDTF">2016-04-18T13:54:27Z</dcterms:created>
  <dcterms:modified xsi:type="dcterms:W3CDTF">2025-12-22T16:09:49Z</dcterms:modified>
</cp:coreProperties>
</file>