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9" r:id="rId3"/>
    <p:sldId id="261" r:id="rId4"/>
    <p:sldId id="262" r:id="rId5"/>
    <p:sldId id="264" r:id="rId6"/>
    <p:sldId id="265" r:id="rId7"/>
    <p:sldId id="266" r:id="rId8"/>
    <p:sldId id="263" r:id="rId9"/>
    <p:sldId id="267" r:id="rId10"/>
    <p:sldId id="258" r:id="rId11"/>
    <p:sldId id="257" r:id="rId12"/>
    <p:sldId id="260" r:id="rId13"/>
  </p:sldIdLst>
  <p:sldSz cx="12192000" cy="6858000"/>
  <p:notesSz cx="6858000" cy="9144000"/>
  <p:embeddedFontLst>
    <p:embeddedFont>
      <p:font typeface="Colonna MT" panose="04020805060202030203" pitchFamily="82" charset="0"/>
      <p:regular r:id="rId14"/>
    </p:embeddedFont>
    <p:embeddedFont>
      <p:font typeface="Comic Sans MS" panose="030F0702030302020204" pitchFamily="66" charset="0"/>
      <p:regular r:id="rId15"/>
      <p:bold r:id="rId16"/>
      <p:italic r:id="rId17"/>
      <p:boldItalic r:id="rId18"/>
    </p:embeddedFont>
    <p:embeddedFont>
      <p:font typeface="Palatino" panose="020B0604020202020204"/>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4" autoAdjust="0"/>
    <p:restoredTop sz="94660"/>
  </p:normalViewPr>
  <p:slideViewPr>
    <p:cSldViewPr snapToGrid="0">
      <p:cViewPr varScale="1">
        <p:scale>
          <a:sx n="85" d="100"/>
          <a:sy n="85" d="100"/>
        </p:scale>
        <p:origin x="120" y="6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AC58E48-3C22-42CB-A32D-8D1B10FD5465}" type="datetimeFigureOut">
              <a:rPr lang="en-US" smtClean="0"/>
              <a:t>12/23/2025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610B75-EB85-41CB-AF44-BDC202EF1496}" type="slidenum">
              <a:rPr lang="en-US" smtClean="0"/>
              <a:t>‹#›</a:t>
            </a:fld>
            <a:endParaRPr lang="en-US"/>
          </a:p>
        </p:txBody>
      </p:sp>
    </p:spTree>
    <p:extLst>
      <p:ext uri="{BB962C8B-B14F-4D97-AF65-F5344CB8AC3E}">
        <p14:creationId xmlns:p14="http://schemas.microsoft.com/office/powerpoint/2010/main" val="2461430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C58E48-3C22-42CB-A32D-8D1B10FD5465}" type="datetimeFigureOut">
              <a:rPr lang="en-US" smtClean="0"/>
              <a:t>12/23/2025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610B75-EB85-41CB-AF44-BDC202EF1496}" type="slidenum">
              <a:rPr lang="en-US" smtClean="0"/>
              <a:t>‹#›</a:t>
            </a:fld>
            <a:endParaRPr lang="en-US"/>
          </a:p>
        </p:txBody>
      </p:sp>
    </p:spTree>
    <p:extLst>
      <p:ext uri="{BB962C8B-B14F-4D97-AF65-F5344CB8AC3E}">
        <p14:creationId xmlns:p14="http://schemas.microsoft.com/office/powerpoint/2010/main" val="1782278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C58E48-3C22-42CB-A32D-8D1B10FD5465}" type="datetimeFigureOut">
              <a:rPr lang="en-US" smtClean="0"/>
              <a:t>12/23/2025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610B75-EB85-41CB-AF44-BDC202EF1496}" type="slidenum">
              <a:rPr lang="en-US" smtClean="0"/>
              <a:t>‹#›</a:t>
            </a:fld>
            <a:endParaRPr lang="en-US"/>
          </a:p>
        </p:txBody>
      </p:sp>
    </p:spTree>
    <p:extLst>
      <p:ext uri="{BB962C8B-B14F-4D97-AF65-F5344CB8AC3E}">
        <p14:creationId xmlns:p14="http://schemas.microsoft.com/office/powerpoint/2010/main" val="121126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C58E48-3C22-42CB-A32D-8D1B10FD5465}" type="datetimeFigureOut">
              <a:rPr lang="en-US" smtClean="0"/>
              <a:t>12/23/2025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610B75-EB85-41CB-AF44-BDC202EF1496}" type="slidenum">
              <a:rPr lang="en-US" smtClean="0"/>
              <a:t>‹#›</a:t>
            </a:fld>
            <a:endParaRPr lang="en-US"/>
          </a:p>
        </p:txBody>
      </p:sp>
    </p:spTree>
    <p:extLst>
      <p:ext uri="{BB962C8B-B14F-4D97-AF65-F5344CB8AC3E}">
        <p14:creationId xmlns:p14="http://schemas.microsoft.com/office/powerpoint/2010/main" val="3089431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AC58E48-3C22-42CB-A32D-8D1B10FD5465}" type="datetimeFigureOut">
              <a:rPr lang="en-US" smtClean="0"/>
              <a:t>12/23/2025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610B75-EB85-41CB-AF44-BDC202EF1496}" type="slidenum">
              <a:rPr lang="en-US" smtClean="0"/>
              <a:t>‹#›</a:t>
            </a:fld>
            <a:endParaRPr lang="en-US"/>
          </a:p>
        </p:txBody>
      </p:sp>
    </p:spTree>
    <p:extLst>
      <p:ext uri="{BB962C8B-B14F-4D97-AF65-F5344CB8AC3E}">
        <p14:creationId xmlns:p14="http://schemas.microsoft.com/office/powerpoint/2010/main" val="2507944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AC58E48-3C22-42CB-A32D-8D1B10FD5465}" type="datetimeFigureOut">
              <a:rPr lang="en-US" smtClean="0"/>
              <a:t>12/23/2025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610B75-EB85-41CB-AF44-BDC202EF1496}" type="slidenum">
              <a:rPr lang="en-US" smtClean="0"/>
              <a:t>‹#›</a:t>
            </a:fld>
            <a:endParaRPr lang="en-US"/>
          </a:p>
        </p:txBody>
      </p:sp>
    </p:spTree>
    <p:extLst>
      <p:ext uri="{BB962C8B-B14F-4D97-AF65-F5344CB8AC3E}">
        <p14:creationId xmlns:p14="http://schemas.microsoft.com/office/powerpoint/2010/main" val="895847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AC58E48-3C22-42CB-A32D-8D1B10FD5465}" type="datetimeFigureOut">
              <a:rPr lang="en-US" smtClean="0"/>
              <a:t>12/23/2025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610B75-EB85-41CB-AF44-BDC202EF1496}" type="slidenum">
              <a:rPr lang="en-US" smtClean="0"/>
              <a:t>‹#›</a:t>
            </a:fld>
            <a:endParaRPr lang="en-US"/>
          </a:p>
        </p:txBody>
      </p:sp>
    </p:spTree>
    <p:extLst>
      <p:ext uri="{BB962C8B-B14F-4D97-AF65-F5344CB8AC3E}">
        <p14:creationId xmlns:p14="http://schemas.microsoft.com/office/powerpoint/2010/main" val="1237360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AC58E48-3C22-42CB-A32D-8D1B10FD5465}" type="datetimeFigureOut">
              <a:rPr lang="en-US" smtClean="0"/>
              <a:t>12/23/2025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610B75-EB85-41CB-AF44-BDC202EF1496}" type="slidenum">
              <a:rPr lang="en-US" smtClean="0"/>
              <a:t>‹#›</a:t>
            </a:fld>
            <a:endParaRPr lang="en-US"/>
          </a:p>
        </p:txBody>
      </p:sp>
    </p:spTree>
    <p:extLst>
      <p:ext uri="{BB962C8B-B14F-4D97-AF65-F5344CB8AC3E}">
        <p14:creationId xmlns:p14="http://schemas.microsoft.com/office/powerpoint/2010/main" val="3462193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C58E48-3C22-42CB-A32D-8D1B10FD5465}" type="datetimeFigureOut">
              <a:rPr lang="en-US" smtClean="0"/>
              <a:t>12/23/2025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610B75-EB85-41CB-AF44-BDC202EF1496}" type="slidenum">
              <a:rPr lang="en-US" smtClean="0"/>
              <a:t>‹#›</a:t>
            </a:fld>
            <a:endParaRPr lang="en-US"/>
          </a:p>
        </p:txBody>
      </p:sp>
    </p:spTree>
    <p:extLst>
      <p:ext uri="{BB962C8B-B14F-4D97-AF65-F5344CB8AC3E}">
        <p14:creationId xmlns:p14="http://schemas.microsoft.com/office/powerpoint/2010/main" val="675105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AC58E48-3C22-42CB-A32D-8D1B10FD5465}" type="datetimeFigureOut">
              <a:rPr lang="en-US" smtClean="0"/>
              <a:t>12/23/2025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610B75-EB85-41CB-AF44-BDC202EF1496}" type="slidenum">
              <a:rPr lang="en-US" smtClean="0"/>
              <a:t>‹#›</a:t>
            </a:fld>
            <a:endParaRPr lang="en-US"/>
          </a:p>
        </p:txBody>
      </p:sp>
    </p:spTree>
    <p:extLst>
      <p:ext uri="{BB962C8B-B14F-4D97-AF65-F5344CB8AC3E}">
        <p14:creationId xmlns:p14="http://schemas.microsoft.com/office/powerpoint/2010/main" val="1236471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AC58E48-3C22-42CB-A32D-8D1B10FD5465}" type="datetimeFigureOut">
              <a:rPr lang="en-US" smtClean="0"/>
              <a:t>12/23/2025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610B75-EB85-41CB-AF44-BDC202EF1496}" type="slidenum">
              <a:rPr lang="en-US" smtClean="0"/>
              <a:t>‹#›</a:t>
            </a:fld>
            <a:endParaRPr lang="en-US"/>
          </a:p>
        </p:txBody>
      </p:sp>
    </p:spTree>
    <p:extLst>
      <p:ext uri="{BB962C8B-B14F-4D97-AF65-F5344CB8AC3E}">
        <p14:creationId xmlns:p14="http://schemas.microsoft.com/office/powerpoint/2010/main" val="4189872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C58E48-3C22-42CB-A32D-8D1B10FD5465}" type="datetimeFigureOut">
              <a:rPr lang="en-US" smtClean="0"/>
              <a:t>12/23/2025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610B75-EB85-41CB-AF44-BDC202EF1496}" type="slidenum">
              <a:rPr lang="en-US" smtClean="0"/>
              <a:t>‹#›</a:t>
            </a:fld>
            <a:endParaRPr lang="en-US"/>
          </a:p>
        </p:txBody>
      </p:sp>
    </p:spTree>
    <p:extLst>
      <p:ext uri="{BB962C8B-B14F-4D97-AF65-F5344CB8AC3E}">
        <p14:creationId xmlns:p14="http://schemas.microsoft.com/office/powerpoint/2010/main" val="12594429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0.jp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gif"/><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 name="Picture 221">
            <a:extLst>
              <a:ext uri="{FF2B5EF4-FFF2-40B4-BE49-F238E27FC236}">
                <a16:creationId xmlns:a16="http://schemas.microsoft.com/office/drawing/2014/main" id="{BE26DB55-AD5E-4157-8E0F-3754BF5B8C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Box 6"/>
          <p:cNvSpPr txBox="1"/>
          <p:nvPr/>
        </p:nvSpPr>
        <p:spPr>
          <a:xfrm>
            <a:off x="107133" y="596020"/>
            <a:ext cx="12006404" cy="1754326"/>
          </a:xfrm>
          <a:prstGeom prst="rect">
            <a:avLst/>
          </a:prstGeom>
          <a:noFill/>
        </p:spPr>
        <p:txBody>
          <a:bodyPr wrap="square" rtlCol="0">
            <a:spAutoFit/>
          </a:bodyPr>
          <a:lstStyle/>
          <a:p>
            <a:pPr algn="ctr"/>
            <a:r>
              <a:rPr lang="en-US" sz="5400" dirty="0">
                <a:solidFill>
                  <a:schemeClr val="bg1"/>
                </a:solidFill>
              </a:rPr>
              <a:t>The Dream of Nebuchadnezzar</a:t>
            </a:r>
          </a:p>
          <a:p>
            <a:pPr algn="ctr"/>
            <a:r>
              <a:rPr lang="en-US" sz="5400" dirty="0">
                <a:solidFill>
                  <a:schemeClr val="bg1"/>
                </a:solidFill>
              </a:rPr>
              <a:t>Daniel 2</a:t>
            </a:r>
          </a:p>
        </p:txBody>
      </p:sp>
      <p:grpSp>
        <p:nvGrpSpPr>
          <p:cNvPr id="8" name="Group 7"/>
          <p:cNvGrpSpPr/>
          <p:nvPr/>
        </p:nvGrpSpPr>
        <p:grpSpPr>
          <a:xfrm>
            <a:off x="452628" y="1647624"/>
            <a:ext cx="2311358" cy="4684456"/>
            <a:chOff x="3712629" y="1371600"/>
            <a:chExt cx="2311358" cy="4684456"/>
          </a:xfrm>
        </p:grpSpPr>
        <p:sp>
          <p:nvSpPr>
            <p:cNvPr id="9" name="Cloud 8"/>
            <p:cNvSpPr/>
            <p:nvPr/>
          </p:nvSpPr>
          <p:spPr>
            <a:xfrm rot="17260406">
              <a:off x="3825689" y="1792207"/>
              <a:ext cx="1604208" cy="1178385"/>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298980">
              <a:off x="4926664" y="5459047"/>
              <a:ext cx="369088" cy="559930"/>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rot="2191397">
              <a:off x="4355671" y="5496126"/>
              <a:ext cx="369088" cy="559930"/>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apezoid 11"/>
            <p:cNvSpPr/>
            <p:nvPr/>
          </p:nvSpPr>
          <p:spPr>
            <a:xfrm>
              <a:off x="4145995" y="3240165"/>
              <a:ext cx="1447800" cy="2519730"/>
            </a:xfrm>
            <a:prstGeom prst="trapezoid">
              <a:avLst/>
            </a:prstGeom>
            <a:solidFill>
              <a:srgbClr val="9E4B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3712629" y="4210648"/>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rot="19268108">
              <a:off x="5642987" y="4111224"/>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66"/>
            <p:cNvGrpSpPr/>
            <p:nvPr/>
          </p:nvGrpSpPr>
          <p:grpSpPr>
            <a:xfrm rot="2243516">
              <a:off x="3864923" y="2907104"/>
              <a:ext cx="847978" cy="1715610"/>
              <a:chOff x="1915520" y="3755765"/>
              <a:chExt cx="647469" cy="1609248"/>
            </a:xfrm>
          </p:grpSpPr>
          <p:sp>
            <p:nvSpPr>
              <p:cNvPr id="43" name="Trapezoid 42"/>
              <p:cNvSpPr/>
              <p:nvPr/>
            </p:nvSpPr>
            <p:spPr>
              <a:xfrm rot="20665051">
                <a:off x="1953389" y="3786671"/>
                <a:ext cx="609600" cy="1578342"/>
              </a:xfrm>
              <a:prstGeom prst="trapezoid">
                <a:avLst>
                  <a:gd name="adj" fmla="val 37517"/>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rapezoid 43"/>
              <p:cNvSpPr/>
              <p:nvPr/>
            </p:nvSpPr>
            <p:spPr>
              <a:xfrm rot="20718797">
                <a:off x="1915520" y="3755765"/>
                <a:ext cx="609002" cy="1340573"/>
              </a:xfrm>
              <a:prstGeom prst="trapezoid">
                <a:avLst>
                  <a:gd name="adj" fmla="val 28986"/>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67"/>
            <p:cNvGrpSpPr/>
            <p:nvPr/>
          </p:nvGrpSpPr>
          <p:grpSpPr>
            <a:xfrm rot="21030224">
              <a:off x="5127555" y="2869402"/>
              <a:ext cx="643323" cy="1609596"/>
              <a:chOff x="1919666" y="3755417"/>
              <a:chExt cx="643323" cy="1609596"/>
            </a:xfrm>
          </p:grpSpPr>
          <p:sp>
            <p:nvSpPr>
              <p:cNvPr id="41" name="Trapezoid 40"/>
              <p:cNvSpPr/>
              <p:nvPr/>
            </p:nvSpPr>
            <p:spPr>
              <a:xfrm rot="20665051">
                <a:off x="1953389" y="3786671"/>
                <a:ext cx="609600" cy="1578342"/>
              </a:xfrm>
              <a:prstGeom prst="trapezoid">
                <a:avLst>
                  <a:gd name="adj" fmla="val 37517"/>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rapezoid 41"/>
              <p:cNvSpPr/>
              <p:nvPr/>
            </p:nvSpPr>
            <p:spPr>
              <a:xfrm rot="20718797">
                <a:off x="1919666" y="3755417"/>
                <a:ext cx="609002" cy="1361803"/>
              </a:xfrm>
              <a:prstGeom prst="trapezoid">
                <a:avLst>
                  <a:gd name="adj" fmla="val 28986"/>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rapezoid 16"/>
            <p:cNvSpPr/>
            <p:nvPr/>
          </p:nvSpPr>
          <p:spPr>
            <a:xfrm>
              <a:off x="4072994" y="2930656"/>
              <a:ext cx="1555129" cy="2168547"/>
            </a:xfrm>
            <a:prstGeom prst="trapezoid">
              <a:avLst>
                <a:gd name="adj" fmla="val 39225"/>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p:cNvSpPr/>
            <p:nvPr/>
          </p:nvSpPr>
          <p:spPr>
            <a:xfrm rot="10800000">
              <a:off x="4650476" y="2887363"/>
              <a:ext cx="381000" cy="685800"/>
            </a:xfrm>
            <a:prstGeom prst="triangl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loud 18"/>
            <p:cNvSpPr/>
            <p:nvPr/>
          </p:nvSpPr>
          <p:spPr>
            <a:xfrm rot="15924034">
              <a:off x="4364317" y="1882745"/>
              <a:ext cx="1722947" cy="76755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4316972" y="1524000"/>
              <a:ext cx="990600" cy="1676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loud 20"/>
            <p:cNvSpPr/>
            <p:nvPr/>
          </p:nvSpPr>
          <p:spPr>
            <a:xfrm>
              <a:off x="4164572" y="1371600"/>
              <a:ext cx="1295400" cy="60960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20003796">
              <a:off x="4254239" y="1605696"/>
              <a:ext cx="762000" cy="240296"/>
            </a:xfrm>
            <a:prstGeom prst="ellipse">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2856679">
              <a:off x="4946037" y="1646071"/>
              <a:ext cx="572720" cy="215302"/>
            </a:xfrm>
            <a:prstGeom prst="ellipse">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p:nvSpPr>
          <p:spPr>
            <a:xfrm>
              <a:off x="4164572" y="1600200"/>
              <a:ext cx="1295400" cy="228600"/>
            </a:xfrm>
            <a:prstGeom prst="roundRect">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81"/>
            <p:cNvGrpSpPr/>
            <p:nvPr/>
          </p:nvGrpSpPr>
          <p:grpSpPr>
            <a:xfrm>
              <a:off x="4155607" y="1640542"/>
              <a:ext cx="1308847" cy="156882"/>
              <a:chOff x="5576342" y="299803"/>
              <a:chExt cx="3728801" cy="1069299"/>
            </a:xfrm>
          </p:grpSpPr>
          <p:grpSp>
            <p:nvGrpSpPr>
              <p:cNvPr id="26" name="Group 14"/>
              <p:cNvGrpSpPr/>
              <p:nvPr/>
            </p:nvGrpSpPr>
            <p:grpSpPr>
              <a:xfrm>
                <a:off x="5576342" y="299803"/>
                <a:ext cx="1304143" cy="1064302"/>
                <a:chOff x="5861535" y="315726"/>
                <a:chExt cx="1078476" cy="998095"/>
              </a:xfrm>
            </p:grpSpPr>
            <p:sp>
              <p:nvSpPr>
                <p:cNvPr id="37" name="Hexagon 10"/>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Chevron 11"/>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 name="Chevron 12"/>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0" name="Oval 13"/>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15"/>
              <p:cNvGrpSpPr/>
              <p:nvPr/>
            </p:nvGrpSpPr>
            <p:grpSpPr>
              <a:xfrm>
                <a:off x="6781800" y="304800"/>
                <a:ext cx="1304143" cy="1064302"/>
                <a:chOff x="5861535" y="315726"/>
                <a:chExt cx="1078476" cy="998095"/>
              </a:xfrm>
            </p:grpSpPr>
            <p:sp>
              <p:nvSpPr>
                <p:cNvPr id="33" name="Hexagon 32"/>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Chevron 33"/>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Chevron 34"/>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Oval 35"/>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0"/>
              <p:cNvGrpSpPr/>
              <p:nvPr/>
            </p:nvGrpSpPr>
            <p:grpSpPr>
              <a:xfrm>
                <a:off x="8001000" y="304800"/>
                <a:ext cx="1304143" cy="1064302"/>
                <a:chOff x="5861535" y="315726"/>
                <a:chExt cx="1078476" cy="998095"/>
              </a:xfrm>
            </p:grpSpPr>
            <p:sp>
              <p:nvSpPr>
                <p:cNvPr id="29" name="Hexagon 28"/>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hevron 29"/>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Chevron 30"/>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Oval 31"/>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45" name="Group 44"/>
          <p:cNvGrpSpPr/>
          <p:nvPr/>
        </p:nvGrpSpPr>
        <p:grpSpPr>
          <a:xfrm>
            <a:off x="8634306" y="1647624"/>
            <a:ext cx="2133600" cy="4525866"/>
            <a:chOff x="838200" y="630429"/>
            <a:chExt cx="2133600" cy="4525866"/>
          </a:xfrm>
        </p:grpSpPr>
        <p:sp>
          <p:nvSpPr>
            <p:cNvPr id="46" name="Oval 45"/>
            <p:cNvSpPr/>
            <p:nvPr/>
          </p:nvSpPr>
          <p:spPr>
            <a:xfrm>
              <a:off x="1116757" y="2799240"/>
              <a:ext cx="342153" cy="1661816"/>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2270966" y="2831799"/>
              <a:ext cx="342153" cy="1661816"/>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rot="19336703">
              <a:off x="1842735" y="4649075"/>
              <a:ext cx="367862" cy="507220"/>
            </a:xfrm>
            <a:prstGeom prst="ellipse">
              <a:avLst/>
            </a:prstGeom>
            <a:solidFill>
              <a:srgbClr val="A27B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rot="2192056">
              <a:off x="1407605" y="4621553"/>
              <a:ext cx="367862" cy="505234"/>
            </a:xfrm>
            <a:prstGeom prst="ellipse">
              <a:avLst/>
            </a:prstGeom>
            <a:solidFill>
              <a:srgbClr val="A27B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rapezoid 49"/>
            <p:cNvSpPr/>
            <p:nvPr/>
          </p:nvSpPr>
          <p:spPr>
            <a:xfrm>
              <a:off x="1353207" y="2548320"/>
              <a:ext cx="1177159" cy="2292208"/>
            </a:xfrm>
            <a:prstGeom prst="trapezoid">
              <a:avLst/>
            </a:prstGeom>
            <a:solidFill>
              <a:schemeClr val="tx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2603938" y="3155081"/>
              <a:ext cx="367862" cy="40450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838200" y="3087663"/>
              <a:ext cx="367862" cy="40450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rapezoid 52"/>
            <p:cNvSpPr/>
            <p:nvPr/>
          </p:nvSpPr>
          <p:spPr>
            <a:xfrm rot="19984891">
              <a:off x="2236618" y="2187469"/>
              <a:ext cx="515007" cy="1231568"/>
            </a:xfrm>
            <a:prstGeom prst="trapezoid">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rapezoid 53"/>
            <p:cNvSpPr/>
            <p:nvPr/>
          </p:nvSpPr>
          <p:spPr>
            <a:xfrm rot="2090544">
              <a:off x="1099794" y="2232290"/>
              <a:ext cx="515007" cy="1166870"/>
            </a:xfrm>
            <a:prstGeom prst="trapezoid">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rapezoid 54"/>
            <p:cNvSpPr/>
            <p:nvPr/>
          </p:nvSpPr>
          <p:spPr>
            <a:xfrm>
              <a:off x="1353207" y="2278649"/>
              <a:ext cx="1177159" cy="2292208"/>
            </a:xfrm>
            <a:prstGeom prst="trapezoid">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Cloud 55"/>
            <p:cNvSpPr/>
            <p:nvPr/>
          </p:nvSpPr>
          <p:spPr>
            <a:xfrm rot="16854792">
              <a:off x="721271" y="1487889"/>
              <a:ext cx="1482516" cy="624458"/>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Cloud 56"/>
            <p:cNvSpPr/>
            <p:nvPr/>
          </p:nvSpPr>
          <p:spPr>
            <a:xfrm rot="15902291">
              <a:off x="1810033" y="1505630"/>
              <a:ext cx="1461447" cy="624458"/>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Isosceles Triangle 57"/>
            <p:cNvSpPr/>
            <p:nvPr/>
          </p:nvSpPr>
          <p:spPr>
            <a:xfrm rot="10800000">
              <a:off x="1721069" y="2346066"/>
              <a:ext cx="441434" cy="269672"/>
            </a:xfrm>
            <a:prstGeom prst="triangl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rapezoid 58"/>
            <p:cNvSpPr/>
            <p:nvPr/>
          </p:nvSpPr>
          <p:spPr>
            <a:xfrm rot="657615">
              <a:off x="1170342" y="2306985"/>
              <a:ext cx="588579" cy="2514761"/>
            </a:xfrm>
            <a:prstGeom prst="trapezoid">
              <a:avLst>
                <a:gd name="adj" fmla="val 30882"/>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rapezoid 59"/>
            <p:cNvSpPr/>
            <p:nvPr/>
          </p:nvSpPr>
          <p:spPr>
            <a:xfrm rot="21232594">
              <a:off x="2014814" y="2300145"/>
              <a:ext cx="588579" cy="2547592"/>
            </a:xfrm>
            <a:prstGeom prst="trapezoid">
              <a:avLst>
                <a:gd name="adj" fmla="val 30882"/>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1426779" y="1267380"/>
              <a:ext cx="1030014" cy="1146104"/>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2" name="Group 25"/>
            <p:cNvGrpSpPr/>
            <p:nvPr/>
          </p:nvGrpSpPr>
          <p:grpSpPr>
            <a:xfrm rot="21175658">
              <a:off x="2171104" y="4544211"/>
              <a:ext cx="486438" cy="269672"/>
              <a:chOff x="5638800" y="4267200"/>
              <a:chExt cx="2590800" cy="838200"/>
            </a:xfrm>
          </p:grpSpPr>
          <p:sp>
            <p:nvSpPr>
              <p:cNvPr id="148" name="Left-Right-Up Arrow 21"/>
              <p:cNvSpPr/>
              <p:nvPr/>
            </p:nvSpPr>
            <p:spPr>
              <a:xfrm>
                <a:off x="5638800" y="42672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Left-Right-Up Arrow 22"/>
              <p:cNvSpPr/>
              <p:nvPr/>
            </p:nvSpPr>
            <p:spPr>
              <a:xfrm rot="10800000">
                <a:off x="6172200" y="44196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Left-Right-Up Arrow 23"/>
              <p:cNvSpPr/>
              <p:nvPr/>
            </p:nvSpPr>
            <p:spPr>
              <a:xfrm>
                <a:off x="6705600" y="42672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Left-Right-Up Arrow 24"/>
              <p:cNvSpPr/>
              <p:nvPr/>
            </p:nvSpPr>
            <p:spPr>
              <a:xfrm rot="10800000">
                <a:off x="7239000" y="44196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 name="Group 26"/>
            <p:cNvGrpSpPr/>
            <p:nvPr/>
          </p:nvGrpSpPr>
          <p:grpSpPr>
            <a:xfrm rot="718744">
              <a:off x="974193" y="4509440"/>
              <a:ext cx="525471" cy="269672"/>
              <a:chOff x="5638800" y="4267200"/>
              <a:chExt cx="2590800" cy="838200"/>
            </a:xfrm>
          </p:grpSpPr>
          <p:sp>
            <p:nvSpPr>
              <p:cNvPr id="144" name="Left-Right-Up Arrow 27"/>
              <p:cNvSpPr/>
              <p:nvPr/>
            </p:nvSpPr>
            <p:spPr>
              <a:xfrm>
                <a:off x="5638800" y="42672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Left-Right-Up Arrow 28"/>
              <p:cNvSpPr/>
              <p:nvPr/>
            </p:nvSpPr>
            <p:spPr>
              <a:xfrm rot="10800000">
                <a:off x="6172200" y="44196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Left-Right-Up Arrow 145"/>
              <p:cNvSpPr/>
              <p:nvPr/>
            </p:nvSpPr>
            <p:spPr>
              <a:xfrm>
                <a:off x="6705600" y="42672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Left-Right-Up Arrow 146"/>
              <p:cNvSpPr/>
              <p:nvPr/>
            </p:nvSpPr>
            <p:spPr>
              <a:xfrm rot="10800000">
                <a:off x="7239000" y="44196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Cloud 63"/>
            <p:cNvSpPr/>
            <p:nvPr/>
          </p:nvSpPr>
          <p:spPr>
            <a:xfrm>
              <a:off x="1239815" y="914400"/>
              <a:ext cx="1324303" cy="682374"/>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 name="Group 42"/>
            <p:cNvGrpSpPr/>
            <p:nvPr/>
          </p:nvGrpSpPr>
          <p:grpSpPr>
            <a:xfrm rot="2071358">
              <a:off x="1431647" y="2435890"/>
              <a:ext cx="356576" cy="124330"/>
              <a:chOff x="6286413" y="968958"/>
              <a:chExt cx="2408834" cy="2185901"/>
            </a:xfrm>
            <a:solidFill>
              <a:srgbClr val="FFC000"/>
            </a:solidFill>
          </p:grpSpPr>
          <p:grpSp>
            <p:nvGrpSpPr>
              <p:cNvPr id="136" name="Group 37"/>
              <p:cNvGrpSpPr/>
              <p:nvPr/>
            </p:nvGrpSpPr>
            <p:grpSpPr>
              <a:xfrm>
                <a:off x="6286413" y="968958"/>
                <a:ext cx="1151447" cy="2164259"/>
                <a:chOff x="6286413" y="968958"/>
                <a:chExt cx="1151447" cy="2164259"/>
              </a:xfrm>
              <a:grpFill/>
            </p:grpSpPr>
            <p:sp>
              <p:nvSpPr>
                <p:cNvPr id="141" name="Donut 140"/>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2" name="Donut 141"/>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3" name="Donut 142"/>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37" name="Group 38"/>
              <p:cNvGrpSpPr/>
              <p:nvPr/>
            </p:nvGrpSpPr>
            <p:grpSpPr>
              <a:xfrm flipH="1">
                <a:off x="7543800" y="990600"/>
                <a:ext cx="1151447" cy="2164259"/>
                <a:chOff x="6286413" y="968958"/>
                <a:chExt cx="1151447" cy="2164259"/>
              </a:xfrm>
              <a:grpFill/>
            </p:grpSpPr>
            <p:sp>
              <p:nvSpPr>
                <p:cNvPr id="138" name="Donut 137"/>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9" name="Donut 138"/>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0" name="Donut 139"/>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66" name="Group 65"/>
            <p:cNvGrpSpPr/>
            <p:nvPr/>
          </p:nvGrpSpPr>
          <p:grpSpPr>
            <a:xfrm>
              <a:off x="1449801" y="2871483"/>
              <a:ext cx="929288" cy="292032"/>
              <a:chOff x="1449801" y="2871483"/>
              <a:chExt cx="929288" cy="292032"/>
            </a:xfrm>
          </p:grpSpPr>
          <p:sp>
            <p:nvSpPr>
              <p:cNvPr id="129" name="Moon 128"/>
              <p:cNvSpPr/>
              <p:nvPr/>
            </p:nvSpPr>
            <p:spPr>
              <a:xfrm rot="16200000">
                <a:off x="1815208" y="2668512"/>
                <a:ext cx="149002" cy="738536"/>
              </a:xfrm>
              <a:prstGeom prst="moon">
                <a:avLst>
                  <a:gd name="adj" fmla="val 875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0" name="Group 129"/>
              <p:cNvGrpSpPr/>
              <p:nvPr/>
            </p:nvGrpSpPr>
            <p:grpSpPr>
              <a:xfrm>
                <a:off x="2091847" y="2871483"/>
                <a:ext cx="287242" cy="281886"/>
                <a:chOff x="4931460" y="2665388"/>
                <a:chExt cx="371689" cy="319843"/>
              </a:xfrm>
            </p:grpSpPr>
            <p:sp>
              <p:nvSpPr>
                <p:cNvPr id="134" name="Hexagon 133"/>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35" name="Hexagon 134"/>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131" name="Group 130"/>
              <p:cNvGrpSpPr/>
              <p:nvPr/>
            </p:nvGrpSpPr>
            <p:grpSpPr>
              <a:xfrm>
                <a:off x="1449801" y="2881629"/>
                <a:ext cx="287242" cy="281886"/>
                <a:chOff x="4931460" y="2665388"/>
                <a:chExt cx="371689" cy="319843"/>
              </a:xfrm>
            </p:grpSpPr>
            <p:sp>
              <p:nvSpPr>
                <p:cNvPr id="132" name="Hexagon 131"/>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33" name="Hexagon 132"/>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sp>
          <p:nvSpPr>
            <p:cNvPr id="67" name="Cloud 66"/>
            <p:cNvSpPr/>
            <p:nvPr/>
          </p:nvSpPr>
          <p:spPr>
            <a:xfrm>
              <a:off x="1571932" y="2023569"/>
              <a:ext cx="707622" cy="471925"/>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1793215" y="2097300"/>
              <a:ext cx="231956" cy="17666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9" name="Group 42"/>
            <p:cNvGrpSpPr/>
            <p:nvPr/>
          </p:nvGrpSpPr>
          <p:grpSpPr>
            <a:xfrm rot="19477773">
              <a:off x="2117439" y="2388263"/>
              <a:ext cx="356576" cy="124330"/>
              <a:chOff x="6286413" y="968958"/>
              <a:chExt cx="2408834" cy="2185901"/>
            </a:xfrm>
            <a:solidFill>
              <a:srgbClr val="FFC000"/>
            </a:solidFill>
          </p:grpSpPr>
          <p:grpSp>
            <p:nvGrpSpPr>
              <p:cNvPr id="121" name="Group 37"/>
              <p:cNvGrpSpPr/>
              <p:nvPr/>
            </p:nvGrpSpPr>
            <p:grpSpPr>
              <a:xfrm>
                <a:off x="6286413" y="968958"/>
                <a:ext cx="1151447" cy="2164259"/>
                <a:chOff x="6286413" y="968958"/>
                <a:chExt cx="1151447" cy="2164259"/>
              </a:xfrm>
              <a:grpFill/>
            </p:grpSpPr>
            <p:sp>
              <p:nvSpPr>
                <p:cNvPr id="126" name="Donut 125"/>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7" name="Donut 126"/>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8" name="Donut 127"/>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2" name="Group 38"/>
              <p:cNvGrpSpPr/>
              <p:nvPr/>
            </p:nvGrpSpPr>
            <p:grpSpPr>
              <a:xfrm flipH="1">
                <a:off x="7543800" y="990600"/>
                <a:ext cx="1151447" cy="2164259"/>
                <a:chOff x="6286413" y="968958"/>
                <a:chExt cx="1151447" cy="2164259"/>
              </a:xfrm>
              <a:grpFill/>
            </p:grpSpPr>
            <p:sp>
              <p:nvSpPr>
                <p:cNvPr id="123" name="Donut 122"/>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4" name="Donut 123"/>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5" name="Donut 124"/>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70" name="Oval 69"/>
            <p:cNvSpPr/>
            <p:nvPr/>
          </p:nvSpPr>
          <p:spPr>
            <a:xfrm>
              <a:off x="1236213" y="1184007"/>
              <a:ext cx="342153" cy="354418"/>
            </a:xfrm>
            <a:prstGeom prst="ellipse">
              <a:avLst/>
            </a:prstGeom>
            <a:solidFill>
              <a:srgbClr val="7F520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2294514" y="1126554"/>
              <a:ext cx="342153" cy="354418"/>
            </a:xfrm>
            <a:prstGeom prst="ellipse">
              <a:avLst/>
            </a:prstGeom>
            <a:solidFill>
              <a:srgbClr val="7F520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2" name="Group 42"/>
            <p:cNvGrpSpPr/>
            <p:nvPr/>
          </p:nvGrpSpPr>
          <p:grpSpPr>
            <a:xfrm rot="2071358">
              <a:off x="1685119" y="2629183"/>
              <a:ext cx="356576" cy="124330"/>
              <a:chOff x="6286413" y="968958"/>
              <a:chExt cx="2408834" cy="2185901"/>
            </a:xfrm>
            <a:solidFill>
              <a:srgbClr val="FFC000"/>
            </a:solidFill>
          </p:grpSpPr>
          <p:grpSp>
            <p:nvGrpSpPr>
              <p:cNvPr id="113" name="Group 37"/>
              <p:cNvGrpSpPr/>
              <p:nvPr/>
            </p:nvGrpSpPr>
            <p:grpSpPr>
              <a:xfrm>
                <a:off x="6286413" y="968958"/>
                <a:ext cx="1151447" cy="2164259"/>
                <a:chOff x="6286413" y="968958"/>
                <a:chExt cx="1151447" cy="2164259"/>
              </a:xfrm>
              <a:grpFill/>
            </p:grpSpPr>
            <p:sp>
              <p:nvSpPr>
                <p:cNvPr id="118" name="Donut 117"/>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9" name="Donut 118"/>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0" name="Donut 119"/>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4" name="Group 38"/>
              <p:cNvGrpSpPr/>
              <p:nvPr/>
            </p:nvGrpSpPr>
            <p:grpSpPr>
              <a:xfrm flipH="1">
                <a:off x="7543800" y="990600"/>
                <a:ext cx="1151447" cy="2164259"/>
                <a:chOff x="6286413" y="968958"/>
                <a:chExt cx="1151447" cy="2164259"/>
              </a:xfrm>
              <a:grpFill/>
            </p:grpSpPr>
            <p:sp>
              <p:nvSpPr>
                <p:cNvPr id="115" name="Donut 114"/>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6" name="Donut 115"/>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7" name="Donut 116"/>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73" name="Group 42"/>
            <p:cNvGrpSpPr/>
            <p:nvPr/>
          </p:nvGrpSpPr>
          <p:grpSpPr>
            <a:xfrm rot="18831304">
              <a:off x="1888908" y="2595774"/>
              <a:ext cx="356576" cy="124330"/>
              <a:chOff x="6286413" y="968958"/>
              <a:chExt cx="2408834" cy="2185901"/>
            </a:xfrm>
            <a:solidFill>
              <a:srgbClr val="FFC000"/>
            </a:solidFill>
          </p:grpSpPr>
          <p:grpSp>
            <p:nvGrpSpPr>
              <p:cNvPr id="105" name="Group 37"/>
              <p:cNvGrpSpPr/>
              <p:nvPr/>
            </p:nvGrpSpPr>
            <p:grpSpPr>
              <a:xfrm>
                <a:off x="6286413" y="968958"/>
                <a:ext cx="1151447" cy="2164259"/>
                <a:chOff x="6286413" y="968958"/>
                <a:chExt cx="1151447" cy="2164259"/>
              </a:xfrm>
              <a:grpFill/>
            </p:grpSpPr>
            <p:sp>
              <p:nvSpPr>
                <p:cNvPr id="110" name="Donut 109"/>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1" name="Donut 110"/>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2" name="Donut 111"/>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06" name="Group 38"/>
              <p:cNvGrpSpPr/>
              <p:nvPr/>
            </p:nvGrpSpPr>
            <p:grpSpPr>
              <a:xfrm flipH="1">
                <a:off x="7543800" y="990600"/>
                <a:ext cx="1151447" cy="2164259"/>
                <a:chOff x="6286413" y="968958"/>
                <a:chExt cx="1151447" cy="2164259"/>
              </a:xfrm>
              <a:grpFill/>
            </p:grpSpPr>
            <p:sp>
              <p:nvSpPr>
                <p:cNvPr id="107" name="Donut 106"/>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8" name="Donut 107"/>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9" name="Donut 108"/>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74" name="Group 73"/>
            <p:cNvGrpSpPr/>
            <p:nvPr/>
          </p:nvGrpSpPr>
          <p:grpSpPr>
            <a:xfrm>
              <a:off x="1410827" y="3279978"/>
              <a:ext cx="929288" cy="292032"/>
              <a:chOff x="1449801" y="2871483"/>
              <a:chExt cx="929288" cy="292032"/>
            </a:xfrm>
          </p:grpSpPr>
          <p:sp>
            <p:nvSpPr>
              <p:cNvPr id="98" name="Moon 97"/>
              <p:cNvSpPr/>
              <p:nvPr/>
            </p:nvSpPr>
            <p:spPr>
              <a:xfrm rot="16200000">
                <a:off x="1815208" y="2668512"/>
                <a:ext cx="149002" cy="738536"/>
              </a:xfrm>
              <a:prstGeom prst="moon">
                <a:avLst>
                  <a:gd name="adj" fmla="val 875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9" name="Group 98"/>
              <p:cNvGrpSpPr/>
              <p:nvPr/>
            </p:nvGrpSpPr>
            <p:grpSpPr>
              <a:xfrm>
                <a:off x="2091847" y="2871483"/>
                <a:ext cx="287242" cy="281886"/>
                <a:chOff x="4931460" y="2665388"/>
                <a:chExt cx="371689" cy="319843"/>
              </a:xfrm>
            </p:grpSpPr>
            <p:sp>
              <p:nvSpPr>
                <p:cNvPr id="103" name="Hexagon 102"/>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4" name="Hexagon 103"/>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100" name="Group 99"/>
              <p:cNvGrpSpPr/>
              <p:nvPr/>
            </p:nvGrpSpPr>
            <p:grpSpPr>
              <a:xfrm>
                <a:off x="1449801" y="2881629"/>
                <a:ext cx="287242" cy="281886"/>
                <a:chOff x="4931460" y="2665388"/>
                <a:chExt cx="371689" cy="319843"/>
              </a:xfrm>
            </p:grpSpPr>
            <p:sp>
              <p:nvSpPr>
                <p:cNvPr id="101" name="Hexagon 100"/>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2" name="Hexagon 101"/>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grpSp>
          <p:nvGrpSpPr>
            <p:cNvPr id="75" name="Group 74"/>
            <p:cNvGrpSpPr/>
            <p:nvPr/>
          </p:nvGrpSpPr>
          <p:grpSpPr>
            <a:xfrm>
              <a:off x="1327098" y="3689223"/>
              <a:ext cx="1096384" cy="292032"/>
              <a:chOff x="1449801" y="2871483"/>
              <a:chExt cx="929288" cy="292032"/>
            </a:xfrm>
          </p:grpSpPr>
          <p:sp>
            <p:nvSpPr>
              <p:cNvPr id="91" name="Moon 90"/>
              <p:cNvSpPr/>
              <p:nvPr/>
            </p:nvSpPr>
            <p:spPr>
              <a:xfrm rot="16200000">
                <a:off x="1815208" y="2668512"/>
                <a:ext cx="149002" cy="738536"/>
              </a:xfrm>
              <a:prstGeom prst="moon">
                <a:avLst>
                  <a:gd name="adj" fmla="val 875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2" name="Group 91"/>
              <p:cNvGrpSpPr/>
              <p:nvPr/>
            </p:nvGrpSpPr>
            <p:grpSpPr>
              <a:xfrm>
                <a:off x="2091847" y="2871483"/>
                <a:ext cx="287242" cy="281886"/>
                <a:chOff x="4931460" y="2665388"/>
                <a:chExt cx="371689" cy="319843"/>
              </a:xfrm>
            </p:grpSpPr>
            <p:sp>
              <p:nvSpPr>
                <p:cNvPr id="96" name="Hexagon 95"/>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7" name="Hexagon 96"/>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93" name="Group 92"/>
              <p:cNvGrpSpPr/>
              <p:nvPr/>
            </p:nvGrpSpPr>
            <p:grpSpPr>
              <a:xfrm>
                <a:off x="1449801" y="2881629"/>
                <a:ext cx="287242" cy="281886"/>
                <a:chOff x="4931460" y="2665388"/>
                <a:chExt cx="371689" cy="319843"/>
              </a:xfrm>
            </p:grpSpPr>
            <p:sp>
              <p:nvSpPr>
                <p:cNvPr id="94" name="Hexagon 93"/>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5" name="Hexagon 94"/>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grpSp>
          <p:nvGrpSpPr>
            <p:cNvPr id="76" name="Group 75"/>
            <p:cNvGrpSpPr/>
            <p:nvPr/>
          </p:nvGrpSpPr>
          <p:grpSpPr>
            <a:xfrm>
              <a:off x="1246842" y="630429"/>
              <a:ext cx="1389825" cy="782489"/>
              <a:chOff x="4648200" y="2161320"/>
              <a:chExt cx="2502434" cy="1408902"/>
            </a:xfrm>
          </p:grpSpPr>
          <p:sp>
            <p:nvSpPr>
              <p:cNvPr id="77" name="Rounded Rectangle 76"/>
              <p:cNvSpPr/>
              <p:nvPr/>
            </p:nvSpPr>
            <p:spPr>
              <a:xfrm>
                <a:off x="4648200" y="3119388"/>
                <a:ext cx="2502434" cy="450834"/>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gular Pentagon 77"/>
              <p:cNvSpPr/>
              <p:nvPr/>
            </p:nvSpPr>
            <p:spPr>
              <a:xfrm>
                <a:off x="5574221" y="2465693"/>
                <a:ext cx="801011" cy="665735"/>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gular Pentagon 78"/>
              <p:cNvSpPr/>
              <p:nvPr/>
            </p:nvSpPr>
            <p:spPr>
              <a:xfrm>
                <a:off x="4792918" y="2676126"/>
                <a:ext cx="537924" cy="447078"/>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gular Pentagon 79"/>
              <p:cNvSpPr/>
              <p:nvPr/>
            </p:nvSpPr>
            <p:spPr>
              <a:xfrm>
                <a:off x="6516531" y="2669331"/>
                <a:ext cx="537924" cy="447078"/>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Diamond 80"/>
              <p:cNvSpPr/>
              <p:nvPr/>
            </p:nvSpPr>
            <p:spPr>
              <a:xfrm>
                <a:off x="5859638" y="2629702"/>
                <a:ext cx="186327" cy="447078"/>
              </a:xfrm>
              <a:prstGeom prst="diamond">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Diamond 81"/>
              <p:cNvSpPr/>
              <p:nvPr/>
            </p:nvSpPr>
            <p:spPr>
              <a:xfrm>
                <a:off x="4830869" y="2411080"/>
                <a:ext cx="447301" cy="447078"/>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Diamond 82"/>
              <p:cNvSpPr/>
              <p:nvPr/>
            </p:nvSpPr>
            <p:spPr>
              <a:xfrm>
                <a:off x="6572533" y="2445792"/>
                <a:ext cx="447301" cy="447078"/>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Diamond 83"/>
              <p:cNvSpPr/>
              <p:nvPr/>
            </p:nvSpPr>
            <p:spPr>
              <a:xfrm>
                <a:off x="5742278" y="2161320"/>
                <a:ext cx="447301" cy="447078"/>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Quad Arrow Callout 84"/>
              <p:cNvSpPr/>
              <p:nvPr/>
            </p:nvSpPr>
            <p:spPr>
              <a:xfrm>
                <a:off x="4716798" y="3153369"/>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Quad Arrow Callout 85"/>
              <p:cNvSpPr/>
              <p:nvPr/>
            </p:nvSpPr>
            <p:spPr>
              <a:xfrm>
                <a:off x="5114153" y="3149047"/>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Quad Arrow Callout 86"/>
              <p:cNvSpPr/>
              <p:nvPr/>
            </p:nvSpPr>
            <p:spPr>
              <a:xfrm>
                <a:off x="5506786" y="3160118"/>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Quad Arrow Callout 87"/>
              <p:cNvSpPr/>
              <p:nvPr/>
            </p:nvSpPr>
            <p:spPr>
              <a:xfrm>
                <a:off x="5899417" y="3149047"/>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Quad Arrow Callout 88"/>
              <p:cNvSpPr/>
              <p:nvPr/>
            </p:nvSpPr>
            <p:spPr>
              <a:xfrm>
                <a:off x="6320215" y="3157284"/>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Quad Arrow Callout 89"/>
              <p:cNvSpPr/>
              <p:nvPr/>
            </p:nvSpPr>
            <p:spPr>
              <a:xfrm>
                <a:off x="6717570" y="3164604"/>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52" name="Rectangle 151"/>
          <p:cNvSpPr/>
          <p:nvPr/>
        </p:nvSpPr>
        <p:spPr>
          <a:xfrm>
            <a:off x="2909347" y="2782861"/>
            <a:ext cx="6096000" cy="1754326"/>
          </a:xfrm>
          <a:prstGeom prst="rect">
            <a:avLst/>
          </a:prstGeom>
        </p:spPr>
        <p:txBody>
          <a:bodyPr>
            <a:spAutoFit/>
          </a:bodyPr>
          <a:lstStyle/>
          <a:p>
            <a:r>
              <a:rPr lang="en-US" i="1" dirty="0">
                <a:solidFill>
                  <a:schemeClr val="bg1"/>
                </a:solidFill>
                <a:latin typeface="Palatino"/>
              </a:rPr>
              <a:t>Wherefore, may the kingdom of God go forth, that the kingdom of heaven may come, that thou, O God, </a:t>
            </a:r>
            <a:r>
              <a:rPr lang="en-US" i="1" dirty="0" err="1">
                <a:solidFill>
                  <a:schemeClr val="bg1"/>
                </a:solidFill>
                <a:latin typeface="Palatino"/>
              </a:rPr>
              <a:t>mayest</a:t>
            </a:r>
            <a:r>
              <a:rPr lang="en-US" i="1" dirty="0">
                <a:solidFill>
                  <a:schemeClr val="bg1"/>
                </a:solidFill>
                <a:latin typeface="Palatino"/>
              </a:rPr>
              <a:t> be glorified in heaven so on earth, that thine enemies may be subdued; for thine is the honor, power and glory, forever and ever. Amen.</a:t>
            </a:r>
          </a:p>
          <a:p>
            <a:r>
              <a:rPr lang="en-US" i="1" dirty="0">
                <a:solidFill>
                  <a:schemeClr val="bg1"/>
                </a:solidFill>
                <a:latin typeface="Palatino"/>
              </a:rPr>
              <a:t>D&amp;C 65:6</a:t>
            </a:r>
            <a:endParaRPr lang="en-US" i="1" dirty="0">
              <a:solidFill>
                <a:schemeClr val="bg1"/>
              </a:solidFill>
            </a:endParaRPr>
          </a:p>
        </p:txBody>
      </p:sp>
      <p:grpSp>
        <p:nvGrpSpPr>
          <p:cNvPr id="221" name="Group 220"/>
          <p:cNvGrpSpPr/>
          <p:nvPr/>
        </p:nvGrpSpPr>
        <p:grpSpPr>
          <a:xfrm>
            <a:off x="10882627" y="375932"/>
            <a:ext cx="922002" cy="3144792"/>
            <a:chOff x="4444486" y="401839"/>
            <a:chExt cx="1590692" cy="5425580"/>
          </a:xfrm>
        </p:grpSpPr>
        <p:sp>
          <p:nvSpPr>
            <p:cNvPr id="153" name="Oval 152"/>
            <p:cNvSpPr/>
            <p:nvPr/>
          </p:nvSpPr>
          <p:spPr>
            <a:xfrm>
              <a:off x="4444486" y="3179316"/>
              <a:ext cx="416559" cy="521000"/>
            </a:xfrm>
            <a:prstGeom prst="ellipse">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p:cNvSpPr/>
            <p:nvPr/>
          </p:nvSpPr>
          <p:spPr>
            <a:xfrm>
              <a:off x="5618619" y="3192680"/>
              <a:ext cx="416559" cy="521000"/>
            </a:xfrm>
            <a:prstGeom prst="ellipse">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Trapezoid 154"/>
            <p:cNvSpPr/>
            <p:nvPr/>
          </p:nvSpPr>
          <p:spPr>
            <a:xfrm rot="20657109">
              <a:off x="5462774" y="2106323"/>
              <a:ext cx="511745" cy="1263649"/>
            </a:xfrm>
            <a:prstGeom prst="trapezoid">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Trapezoid 155"/>
            <p:cNvSpPr/>
            <p:nvPr/>
          </p:nvSpPr>
          <p:spPr>
            <a:xfrm rot="774726">
              <a:off x="4487254" y="2153533"/>
              <a:ext cx="511745" cy="1263649"/>
            </a:xfrm>
            <a:prstGeom prst="trapezoid">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p:cNvSpPr/>
            <p:nvPr/>
          </p:nvSpPr>
          <p:spPr>
            <a:xfrm rot="2855004">
              <a:off x="4654660" y="5358640"/>
              <a:ext cx="416559" cy="521000"/>
            </a:xfrm>
            <a:prstGeom prst="ellipse">
              <a:avLst/>
            </a:prstGeom>
            <a:solidFill>
              <a:srgbClr val="826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p:cNvSpPr/>
            <p:nvPr/>
          </p:nvSpPr>
          <p:spPr>
            <a:xfrm rot="2855004">
              <a:off x="5330057" y="5358639"/>
              <a:ext cx="416559" cy="521000"/>
            </a:xfrm>
            <a:prstGeom prst="ellipse">
              <a:avLst/>
            </a:prstGeom>
            <a:solidFill>
              <a:srgbClr val="826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Trapezoid 158"/>
            <p:cNvSpPr/>
            <p:nvPr/>
          </p:nvSpPr>
          <p:spPr>
            <a:xfrm rot="433191">
              <a:off x="4665495" y="4374530"/>
              <a:ext cx="607882" cy="1193439"/>
            </a:xfrm>
            <a:prstGeom prst="trapezoid">
              <a:avLst>
                <a:gd name="adj" fmla="val 14159"/>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Trapezoid 159"/>
            <p:cNvSpPr/>
            <p:nvPr/>
          </p:nvSpPr>
          <p:spPr>
            <a:xfrm rot="21313376">
              <a:off x="5214621" y="4378188"/>
              <a:ext cx="607882" cy="1193439"/>
            </a:xfrm>
            <a:prstGeom prst="trapezoid">
              <a:avLst>
                <a:gd name="adj" fmla="val 8738"/>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Trapezoid 160"/>
            <p:cNvSpPr/>
            <p:nvPr/>
          </p:nvSpPr>
          <p:spPr>
            <a:xfrm rot="10800000">
              <a:off x="4609480" y="2104597"/>
              <a:ext cx="1261662" cy="1676421"/>
            </a:xfrm>
            <a:prstGeom prst="trapezoid">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p:cNvSpPr/>
            <p:nvPr/>
          </p:nvSpPr>
          <p:spPr>
            <a:xfrm>
              <a:off x="4707674" y="997882"/>
              <a:ext cx="1066800" cy="1334271"/>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Flowchart: Manual Operation 162"/>
            <p:cNvSpPr/>
            <p:nvPr/>
          </p:nvSpPr>
          <p:spPr>
            <a:xfrm>
              <a:off x="4687093" y="401839"/>
              <a:ext cx="1062935" cy="790155"/>
            </a:xfrm>
            <a:prstGeom prst="flowChartManualOperati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Trapezoid 163"/>
            <p:cNvSpPr/>
            <p:nvPr/>
          </p:nvSpPr>
          <p:spPr>
            <a:xfrm>
              <a:off x="4572602" y="3500182"/>
              <a:ext cx="1361315" cy="1193439"/>
            </a:xfrm>
            <a:prstGeom prst="trapezoid">
              <a:avLst/>
            </a:prstGeom>
            <a:solidFill>
              <a:srgbClr val="DAA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Trapezoid 164"/>
            <p:cNvSpPr/>
            <p:nvPr/>
          </p:nvSpPr>
          <p:spPr>
            <a:xfrm>
              <a:off x="4725002" y="3487677"/>
              <a:ext cx="1025026" cy="318527"/>
            </a:xfrm>
            <a:prstGeom prst="trapezoid">
              <a:avLst/>
            </a:prstGeom>
            <a:solidFill>
              <a:srgbClr val="DAA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6" name="Group 165"/>
            <p:cNvGrpSpPr/>
            <p:nvPr/>
          </p:nvGrpSpPr>
          <p:grpSpPr>
            <a:xfrm>
              <a:off x="4784463" y="3477967"/>
              <a:ext cx="904061" cy="337945"/>
              <a:chOff x="3899750" y="2594666"/>
              <a:chExt cx="893806" cy="329057"/>
            </a:xfrm>
          </p:grpSpPr>
          <p:sp>
            <p:nvSpPr>
              <p:cNvPr id="167" name="Quad Arrow Callout 166"/>
              <p:cNvSpPr/>
              <p:nvPr/>
            </p:nvSpPr>
            <p:spPr>
              <a:xfrm>
                <a:off x="3899750" y="2594666"/>
                <a:ext cx="304800" cy="316700"/>
              </a:xfrm>
              <a:prstGeom prst="quadArrowCallout">
                <a:avLst>
                  <a:gd name="adj1" fmla="val 24693"/>
                  <a:gd name="adj2" fmla="val 18515"/>
                  <a:gd name="adj3" fmla="val 18515"/>
                  <a:gd name="adj4" fmla="val 48123"/>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Quad Arrow Callout 167"/>
              <p:cNvSpPr/>
              <p:nvPr/>
            </p:nvSpPr>
            <p:spPr>
              <a:xfrm>
                <a:off x="4192194" y="2598785"/>
                <a:ext cx="304800" cy="316700"/>
              </a:xfrm>
              <a:prstGeom prst="quadArrowCallout">
                <a:avLst>
                  <a:gd name="adj1" fmla="val 24693"/>
                  <a:gd name="adj2" fmla="val 18515"/>
                  <a:gd name="adj3" fmla="val 18515"/>
                  <a:gd name="adj4" fmla="val 48123"/>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Quad Arrow Callout 168"/>
              <p:cNvSpPr/>
              <p:nvPr/>
            </p:nvSpPr>
            <p:spPr>
              <a:xfrm>
                <a:off x="4488756" y="2607023"/>
                <a:ext cx="304800" cy="316700"/>
              </a:xfrm>
              <a:prstGeom prst="quadArrowCallout">
                <a:avLst>
                  <a:gd name="adj1" fmla="val 24693"/>
                  <a:gd name="adj2" fmla="val 18515"/>
                  <a:gd name="adj3" fmla="val 18515"/>
                  <a:gd name="adj4" fmla="val 48123"/>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0" name="Group 169"/>
            <p:cNvGrpSpPr/>
            <p:nvPr/>
          </p:nvGrpSpPr>
          <p:grpSpPr>
            <a:xfrm>
              <a:off x="4930767" y="1915982"/>
              <a:ext cx="549378" cy="1142262"/>
              <a:chOff x="3195988" y="2407806"/>
              <a:chExt cx="714211" cy="1726193"/>
            </a:xfrm>
          </p:grpSpPr>
          <p:sp>
            <p:nvSpPr>
              <p:cNvPr id="171" name="Rounded Rectangle 170"/>
              <p:cNvSpPr/>
              <p:nvPr/>
            </p:nvSpPr>
            <p:spPr>
              <a:xfrm>
                <a:off x="3298905" y="2980596"/>
                <a:ext cx="152324" cy="1113831"/>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ounded Rectangle 171"/>
              <p:cNvSpPr/>
              <p:nvPr/>
            </p:nvSpPr>
            <p:spPr>
              <a:xfrm>
                <a:off x="3426348" y="2896264"/>
                <a:ext cx="152324" cy="1113831"/>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ounded Rectangle 172"/>
              <p:cNvSpPr/>
              <p:nvPr/>
            </p:nvSpPr>
            <p:spPr>
              <a:xfrm>
                <a:off x="3565932" y="3020168"/>
                <a:ext cx="152324" cy="1113831"/>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ounded Rectangle 173"/>
              <p:cNvSpPr/>
              <p:nvPr/>
            </p:nvSpPr>
            <p:spPr>
              <a:xfrm>
                <a:off x="3682135" y="2957058"/>
                <a:ext cx="152324" cy="1113831"/>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Rounded Rectangle 174"/>
              <p:cNvSpPr/>
              <p:nvPr/>
            </p:nvSpPr>
            <p:spPr>
              <a:xfrm>
                <a:off x="3195988" y="2927408"/>
                <a:ext cx="125306" cy="530544"/>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Rounded Rectangle 175"/>
              <p:cNvSpPr/>
              <p:nvPr/>
            </p:nvSpPr>
            <p:spPr>
              <a:xfrm>
                <a:off x="3298905" y="3122741"/>
                <a:ext cx="125306" cy="530544"/>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ounded Rectangle 176"/>
              <p:cNvSpPr/>
              <p:nvPr/>
            </p:nvSpPr>
            <p:spPr>
              <a:xfrm>
                <a:off x="3431376" y="3220859"/>
                <a:ext cx="125306" cy="530544"/>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Rounded Rectangle 177"/>
              <p:cNvSpPr/>
              <p:nvPr/>
            </p:nvSpPr>
            <p:spPr>
              <a:xfrm>
                <a:off x="3554152" y="3369738"/>
                <a:ext cx="125306" cy="530544"/>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Rounded Rectangle 178"/>
              <p:cNvSpPr/>
              <p:nvPr/>
            </p:nvSpPr>
            <p:spPr>
              <a:xfrm>
                <a:off x="3667976" y="3136021"/>
                <a:ext cx="125306" cy="530544"/>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Rounded Rectangle 179"/>
              <p:cNvSpPr/>
              <p:nvPr/>
            </p:nvSpPr>
            <p:spPr>
              <a:xfrm>
                <a:off x="3784893" y="2907955"/>
                <a:ext cx="125306" cy="530544"/>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Rounded Rectangle 180"/>
              <p:cNvSpPr/>
              <p:nvPr/>
            </p:nvSpPr>
            <p:spPr>
              <a:xfrm>
                <a:off x="3223879" y="2615738"/>
                <a:ext cx="116096" cy="448049"/>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Rounded Rectangle 181"/>
              <p:cNvSpPr/>
              <p:nvPr/>
            </p:nvSpPr>
            <p:spPr>
              <a:xfrm>
                <a:off x="3768263" y="2663397"/>
                <a:ext cx="111937" cy="387231"/>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ounded Rectangle 182"/>
              <p:cNvSpPr/>
              <p:nvPr/>
            </p:nvSpPr>
            <p:spPr>
              <a:xfrm>
                <a:off x="3320122" y="2511565"/>
                <a:ext cx="108936" cy="282371"/>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ounded Rectangle 183"/>
              <p:cNvSpPr/>
              <p:nvPr/>
            </p:nvSpPr>
            <p:spPr>
              <a:xfrm>
                <a:off x="3714895" y="2516145"/>
                <a:ext cx="108936" cy="282371"/>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ounded Rectangle 184"/>
              <p:cNvSpPr/>
              <p:nvPr/>
            </p:nvSpPr>
            <p:spPr>
              <a:xfrm>
                <a:off x="3423021" y="2474552"/>
                <a:ext cx="108936" cy="282371"/>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Rounded Rectangle 185"/>
              <p:cNvSpPr/>
              <p:nvPr/>
            </p:nvSpPr>
            <p:spPr>
              <a:xfrm>
                <a:off x="3586420" y="2466697"/>
                <a:ext cx="108936" cy="282371"/>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ounded Rectangle 186"/>
              <p:cNvSpPr/>
              <p:nvPr/>
            </p:nvSpPr>
            <p:spPr>
              <a:xfrm>
                <a:off x="3497455" y="2407806"/>
                <a:ext cx="108936" cy="282371"/>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8" name="Group 187"/>
            <p:cNvGrpSpPr/>
            <p:nvPr/>
          </p:nvGrpSpPr>
          <p:grpSpPr>
            <a:xfrm rot="622153">
              <a:off x="4597317" y="1190739"/>
              <a:ext cx="381108" cy="1171319"/>
              <a:chOff x="3482981" y="1940962"/>
              <a:chExt cx="653728" cy="1171319"/>
            </a:xfrm>
          </p:grpSpPr>
          <p:sp>
            <p:nvSpPr>
              <p:cNvPr id="189" name="Rounded Rectangle 188"/>
              <p:cNvSpPr/>
              <p:nvPr/>
            </p:nvSpPr>
            <p:spPr>
              <a:xfrm>
                <a:off x="3576131" y="2135548"/>
                <a:ext cx="137868" cy="943222"/>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ounded Rectangle 189"/>
              <p:cNvSpPr/>
              <p:nvPr/>
            </p:nvSpPr>
            <p:spPr>
              <a:xfrm>
                <a:off x="3691478" y="2064133"/>
                <a:ext cx="137868" cy="943222"/>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ounded Rectangle 190"/>
              <p:cNvSpPr/>
              <p:nvPr/>
            </p:nvSpPr>
            <p:spPr>
              <a:xfrm>
                <a:off x="3817815" y="2169059"/>
                <a:ext cx="137868" cy="943222"/>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Rounded Rectangle 191"/>
              <p:cNvSpPr/>
              <p:nvPr/>
            </p:nvSpPr>
            <p:spPr>
              <a:xfrm>
                <a:off x="3922990" y="2115615"/>
                <a:ext cx="137868" cy="943222"/>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ounded Rectangle 192"/>
              <p:cNvSpPr/>
              <p:nvPr/>
            </p:nvSpPr>
            <p:spPr>
              <a:xfrm>
                <a:off x="3482981" y="2090507"/>
                <a:ext cx="113414" cy="449279"/>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ounded Rectangle 193"/>
              <p:cNvSpPr/>
              <p:nvPr/>
            </p:nvSpPr>
            <p:spPr>
              <a:xfrm>
                <a:off x="3576131" y="2255920"/>
                <a:ext cx="113414" cy="449279"/>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ounded Rectangle 194"/>
              <p:cNvSpPr/>
              <p:nvPr/>
            </p:nvSpPr>
            <p:spPr>
              <a:xfrm>
                <a:off x="3696029" y="2339009"/>
                <a:ext cx="113414" cy="449279"/>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Rounded Rectangle 195"/>
              <p:cNvSpPr/>
              <p:nvPr/>
            </p:nvSpPr>
            <p:spPr>
              <a:xfrm>
                <a:off x="3807153" y="2465084"/>
                <a:ext cx="113414" cy="449279"/>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ounded Rectangle 196"/>
              <p:cNvSpPr/>
              <p:nvPr/>
            </p:nvSpPr>
            <p:spPr>
              <a:xfrm>
                <a:off x="3910174" y="2267166"/>
                <a:ext cx="113414" cy="449279"/>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Rounded Rectangle 197"/>
              <p:cNvSpPr/>
              <p:nvPr/>
            </p:nvSpPr>
            <p:spPr>
              <a:xfrm>
                <a:off x="4023294" y="1964480"/>
                <a:ext cx="113415" cy="449279"/>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Rounded Rectangle 198"/>
              <p:cNvSpPr/>
              <p:nvPr/>
            </p:nvSpPr>
            <p:spPr>
              <a:xfrm>
                <a:off x="3915221" y="1940962"/>
                <a:ext cx="101313" cy="327918"/>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Rounded Rectangle 199"/>
              <p:cNvSpPr/>
              <p:nvPr/>
            </p:nvSpPr>
            <p:spPr>
              <a:xfrm>
                <a:off x="3836803" y="1991623"/>
                <a:ext cx="98597" cy="239119"/>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Rounded Rectangle 200"/>
              <p:cNvSpPr/>
              <p:nvPr/>
            </p:nvSpPr>
            <p:spPr>
              <a:xfrm>
                <a:off x="3619048" y="1954473"/>
                <a:ext cx="78423" cy="239119"/>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2" name="Group 201"/>
            <p:cNvGrpSpPr/>
            <p:nvPr/>
          </p:nvGrpSpPr>
          <p:grpSpPr>
            <a:xfrm rot="20668012">
              <a:off x="5534045" y="1176685"/>
              <a:ext cx="361449" cy="1171319"/>
              <a:chOff x="3509402" y="1940962"/>
              <a:chExt cx="620007" cy="1171319"/>
            </a:xfrm>
          </p:grpSpPr>
          <p:sp>
            <p:nvSpPr>
              <p:cNvPr id="203" name="Rounded Rectangle 202"/>
              <p:cNvSpPr/>
              <p:nvPr/>
            </p:nvSpPr>
            <p:spPr>
              <a:xfrm>
                <a:off x="3576131" y="2135548"/>
                <a:ext cx="137868" cy="943222"/>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Rounded Rectangle 203"/>
              <p:cNvSpPr/>
              <p:nvPr/>
            </p:nvSpPr>
            <p:spPr>
              <a:xfrm>
                <a:off x="3691478" y="2064133"/>
                <a:ext cx="137868" cy="943222"/>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Rounded Rectangle 204"/>
              <p:cNvSpPr/>
              <p:nvPr/>
            </p:nvSpPr>
            <p:spPr>
              <a:xfrm>
                <a:off x="3817815" y="2169059"/>
                <a:ext cx="137868" cy="943222"/>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Rounded Rectangle 205"/>
              <p:cNvSpPr/>
              <p:nvPr/>
            </p:nvSpPr>
            <p:spPr>
              <a:xfrm>
                <a:off x="3922990" y="2115615"/>
                <a:ext cx="137868" cy="943222"/>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Rounded Rectangle 206"/>
              <p:cNvSpPr/>
              <p:nvPr/>
            </p:nvSpPr>
            <p:spPr>
              <a:xfrm>
                <a:off x="3509402" y="1983060"/>
                <a:ext cx="107193" cy="449279"/>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Rounded Rectangle 207"/>
              <p:cNvSpPr/>
              <p:nvPr/>
            </p:nvSpPr>
            <p:spPr>
              <a:xfrm>
                <a:off x="3576131" y="2255920"/>
                <a:ext cx="113414" cy="449279"/>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Rounded Rectangle 208"/>
              <p:cNvSpPr/>
              <p:nvPr/>
            </p:nvSpPr>
            <p:spPr>
              <a:xfrm>
                <a:off x="3696029" y="2339009"/>
                <a:ext cx="113414" cy="449279"/>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Rounded Rectangle 209"/>
              <p:cNvSpPr/>
              <p:nvPr/>
            </p:nvSpPr>
            <p:spPr>
              <a:xfrm>
                <a:off x="3807153" y="2465084"/>
                <a:ext cx="113414" cy="449279"/>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Rounded Rectangle 210"/>
              <p:cNvSpPr/>
              <p:nvPr/>
            </p:nvSpPr>
            <p:spPr>
              <a:xfrm>
                <a:off x="3910174" y="2267166"/>
                <a:ext cx="113414" cy="449279"/>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Rounded Rectangle 211"/>
              <p:cNvSpPr/>
              <p:nvPr/>
            </p:nvSpPr>
            <p:spPr>
              <a:xfrm>
                <a:off x="4015995" y="2074034"/>
                <a:ext cx="113414" cy="449279"/>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Rounded Rectangle 212"/>
              <p:cNvSpPr/>
              <p:nvPr/>
            </p:nvSpPr>
            <p:spPr>
              <a:xfrm>
                <a:off x="3915221" y="1940962"/>
                <a:ext cx="101313" cy="327918"/>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Rounded Rectangle 213"/>
              <p:cNvSpPr/>
              <p:nvPr/>
            </p:nvSpPr>
            <p:spPr>
              <a:xfrm>
                <a:off x="3836803" y="1991623"/>
                <a:ext cx="98597" cy="239119"/>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Rounded Rectangle 214"/>
              <p:cNvSpPr/>
              <p:nvPr/>
            </p:nvSpPr>
            <p:spPr>
              <a:xfrm>
                <a:off x="3619048" y="1954473"/>
                <a:ext cx="78423" cy="239119"/>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6" name="Flowchart: Stored Data 215"/>
            <p:cNvSpPr/>
            <p:nvPr/>
          </p:nvSpPr>
          <p:spPr>
            <a:xfrm rot="16200000">
              <a:off x="5124217" y="778027"/>
              <a:ext cx="228600" cy="768117"/>
            </a:xfrm>
            <a:prstGeom prst="flowChartOnlineStorag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7" name="Group 216"/>
            <p:cNvGrpSpPr/>
            <p:nvPr/>
          </p:nvGrpSpPr>
          <p:grpSpPr>
            <a:xfrm>
              <a:off x="4958635" y="1090702"/>
              <a:ext cx="519850" cy="194324"/>
              <a:chOff x="3899750" y="2594666"/>
              <a:chExt cx="893806" cy="329057"/>
            </a:xfrm>
          </p:grpSpPr>
          <p:sp>
            <p:nvSpPr>
              <p:cNvPr id="218" name="Quad Arrow Callout 217"/>
              <p:cNvSpPr/>
              <p:nvPr/>
            </p:nvSpPr>
            <p:spPr>
              <a:xfrm>
                <a:off x="3899750" y="2594666"/>
                <a:ext cx="304800" cy="316700"/>
              </a:xfrm>
              <a:prstGeom prst="quadArrowCallout">
                <a:avLst>
                  <a:gd name="adj1" fmla="val 24693"/>
                  <a:gd name="adj2" fmla="val 18515"/>
                  <a:gd name="adj3" fmla="val 18515"/>
                  <a:gd name="adj4" fmla="val 48123"/>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Quad Arrow Callout 218"/>
              <p:cNvSpPr/>
              <p:nvPr/>
            </p:nvSpPr>
            <p:spPr>
              <a:xfrm>
                <a:off x="4192194" y="2598785"/>
                <a:ext cx="304800" cy="316700"/>
              </a:xfrm>
              <a:prstGeom prst="quadArrowCallout">
                <a:avLst>
                  <a:gd name="adj1" fmla="val 24693"/>
                  <a:gd name="adj2" fmla="val 18515"/>
                  <a:gd name="adj3" fmla="val 18515"/>
                  <a:gd name="adj4" fmla="val 48123"/>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Quad Arrow Callout 219"/>
              <p:cNvSpPr/>
              <p:nvPr/>
            </p:nvSpPr>
            <p:spPr>
              <a:xfrm>
                <a:off x="4488756" y="2607023"/>
                <a:ext cx="304800" cy="316700"/>
              </a:xfrm>
              <a:prstGeom prst="quadArrowCallout">
                <a:avLst>
                  <a:gd name="adj1" fmla="val 24693"/>
                  <a:gd name="adj2" fmla="val 18515"/>
                  <a:gd name="adj3" fmla="val 18515"/>
                  <a:gd name="adj4" fmla="val 48123"/>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484914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 y="0"/>
            <a:ext cx="12111135" cy="5078313"/>
          </a:xfrm>
          <a:prstGeom prst="rect">
            <a:avLst/>
          </a:prstGeom>
          <a:noFill/>
        </p:spPr>
        <p:txBody>
          <a:bodyPr wrap="square" rtlCol="0">
            <a:spAutoFit/>
          </a:bodyPr>
          <a:lstStyle/>
          <a:p>
            <a:r>
              <a:rPr lang="en-US" dirty="0">
                <a:solidFill>
                  <a:schemeClr val="bg1"/>
                </a:solidFill>
              </a:rPr>
              <a:t>Sources:</a:t>
            </a:r>
          </a:p>
          <a:p>
            <a:endParaRPr lang="en-US" dirty="0">
              <a:solidFill>
                <a:schemeClr val="bg1"/>
              </a:solidFill>
            </a:endParaRPr>
          </a:p>
          <a:p>
            <a:endParaRPr lang="en-US" dirty="0">
              <a:solidFill>
                <a:schemeClr val="bg1"/>
              </a:solidFill>
            </a:endParaRPr>
          </a:p>
          <a:p>
            <a:r>
              <a:rPr lang="en-US" dirty="0">
                <a:solidFill>
                  <a:schemeClr val="bg1"/>
                </a:solidFill>
              </a:rPr>
              <a:t>Videos: </a:t>
            </a:r>
            <a:r>
              <a:rPr lang="en-US" b="1" dirty="0">
                <a:solidFill>
                  <a:schemeClr val="bg1"/>
                </a:solidFill>
              </a:rPr>
              <a:t>The Gospel Shall Roll Forth</a:t>
            </a:r>
            <a:r>
              <a:rPr lang="en-US" dirty="0">
                <a:solidFill>
                  <a:schemeClr val="bg1"/>
                </a:solidFill>
              </a:rPr>
              <a:t> (2:44)</a:t>
            </a:r>
          </a:p>
          <a:p>
            <a:r>
              <a:rPr lang="en-US" dirty="0">
                <a:solidFill>
                  <a:schemeClr val="bg1"/>
                </a:solidFill>
              </a:rPr>
              <a:t>             God Gave Them Knowledge (13:49)</a:t>
            </a:r>
          </a:p>
          <a:p>
            <a:endParaRPr lang="en-US" dirty="0">
              <a:solidFill>
                <a:schemeClr val="bg1"/>
              </a:solidFill>
            </a:endParaRPr>
          </a:p>
          <a:p>
            <a:pPr marL="342900" indent="-342900">
              <a:buAutoNum type="arabicPeriod"/>
            </a:pPr>
            <a:r>
              <a:rPr lang="en-US" dirty="0">
                <a:solidFill>
                  <a:schemeClr val="bg1"/>
                </a:solidFill>
              </a:rPr>
              <a:t>Old Testament Institute Manual  </a:t>
            </a:r>
            <a:r>
              <a:rPr lang="en-US" i="1" dirty="0">
                <a:solidFill>
                  <a:schemeClr val="bg1"/>
                </a:solidFill>
              </a:rPr>
              <a:t>Daniel: Prophet of God, Companion of Kings </a:t>
            </a:r>
            <a:r>
              <a:rPr lang="en-US" dirty="0">
                <a:solidFill>
                  <a:schemeClr val="bg1"/>
                </a:solidFill>
              </a:rPr>
              <a:t>Chapter 28</a:t>
            </a:r>
          </a:p>
          <a:p>
            <a:pPr marL="342900" indent="-342900">
              <a:buFontTx/>
              <a:buAutoNum type="arabicPeriod"/>
            </a:pPr>
            <a:r>
              <a:rPr lang="en-US" dirty="0">
                <a:solidFill>
                  <a:schemeClr val="bg1"/>
                </a:solidFill>
              </a:rPr>
              <a:t>President Harold B. Lee (in </a:t>
            </a:r>
            <a:r>
              <a:rPr lang="en-US" i="1" dirty="0">
                <a:solidFill>
                  <a:schemeClr val="bg1"/>
                </a:solidFill>
              </a:rPr>
              <a:t>Church News,</a:t>
            </a:r>
            <a:r>
              <a:rPr lang="en-US" dirty="0">
                <a:solidFill>
                  <a:schemeClr val="bg1"/>
                </a:solidFill>
              </a:rPr>
              <a:t>15 Aug. 1970, p. 2).</a:t>
            </a:r>
          </a:p>
          <a:p>
            <a:pPr marL="342900" indent="-342900">
              <a:buFontTx/>
              <a:buAutoNum type="arabicPeriod"/>
            </a:pPr>
            <a:r>
              <a:rPr lang="en-US" dirty="0">
                <a:solidFill>
                  <a:schemeClr val="bg1"/>
                </a:solidFill>
              </a:rPr>
              <a:t>(Bruce R. McConkie, </a:t>
            </a:r>
            <a:r>
              <a:rPr lang="en-US" i="1" dirty="0">
                <a:solidFill>
                  <a:schemeClr val="bg1"/>
                </a:solidFill>
              </a:rPr>
              <a:t>Mormon Doctrine, </a:t>
            </a:r>
            <a:r>
              <a:rPr lang="en-US" dirty="0">
                <a:solidFill>
                  <a:schemeClr val="bg1"/>
                </a:solidFill>
              </a:rPr>
              <a:t>p. 416.)</a:t>
            </a:r>
          </a:p>
          <a:p>
            <a:r>
              <a:rPr lang="en-US" dirty="0">
                <a:solidFill>
                  <a:schemeClr val="bg1"/>
                </a:solidFill>
              </a:rPr>
              <a:t>Presentation by http://fashionsbylynda.com/blog/</a:t>
            </a:r>
          </a:p>
          <a:p>
            <a:r>
              <a:rPr lang="en-US" dirty="0">
                <a:solidFill>
                  <a:schemeClr val="bg1"/>
                </a:solidFill>
              </a:rPr>
              <a:t>4. Joseph Fielding Smith, </a:t>
            </a:r>
            <a:r>
              <a:rPr lang="en-US" i="1" dirty="0">
                <a:solidFill>
                  <a:schemeClr val="bg1"/>
                </a:solidFill>
              </a:rPr>
              <a:t>Doctrines of Salvation,</a:t>
            </a:r>
            <a:r>
              <a:rPr lang="en-US" dirty="0">
                <a:solidFill>
                  <a:schemeClr val="bg1"/>
                </a:solidFill>
              </a:rPr>
              <a:t> 1:230). </a:t>
            </a:r>
          </a:p>
          <a:p>
            <a:r>
              <a:rPr lang="en-US" dirty="0">
                <a:solidFill>
                  <a:schemeClr val="bg1"/>
                </a:solidFill>
              </a:rPr>
              <a:t>5. Elder D. Todd Christofferson (“Why the Church,” </a:t>
            </a:r>
            <a:r>
              <a:rPr lang="en-US" i="1" dirty="0">
                <a:solidFill>
                  <a:schemeClr val="bg1"/>
                </a:solidFill>
              </a:rPr>
              <a:t>Ensign</a:t>
            </a:r>
            <a:r>
              <a:rPr lang="en-US" dirty="0">
                <a:solidFill>
                  <a:schemeClr val="bg1"/>
                </a:solidFill>
              </a:rPr>
              <a:t> or </a:t>
            </a:r>
            <a:r>
              <a:rPr lang="en-US" i="1" dirty="0">
                <a:solidFill>
                  <a:schemeClr val="bg1"/>
                </a:solidFill>
              </a:rPr>
              <a:t>Liahona</a:t>
            </a:r>
            <a:r>
              <a:rPr lang="en-US" dirty="0">
                <a:solidFill>
                  <a:schemeClr val="bg1"/>
                </a:solidFill>
              </a:rPr>
              <a:t>, Nov. 2015, 111)</a:t>
            </a:r>
          </a:p>
          <a:p>
            <a:r>
              <a:rPr lang="en-US" dirty="0">
                <a:solidFill>
                  <a:schemeClr val="bg1"/>
                </a:solidFill>
              </a:rPr>
              <a:t>6. Elder Ronald A. Rasband (“Fulfillment of Prophecy,” </a:t>
            </a:r>
            <a:r>
              <a:rPr lang="en-US" i="1" dirty="0">
                <a:solidFill>
                  <a:schemeClr val="bg1"/>
                </a:solidFill>
              </a:rPr>
              <a:t>Ensign</a:t>
            </a:r>
            <a:r>
              <a:rPr lang="en-US" dirty="0">
                <a:solidFill>
                  <a:schemeClr val="bg1"/>
                </a:solidFill>
              </a:rPr>
              <a:t> or </a:t>
            </a:r>
            <a:r>
              <a:rPr lang="en-US" i="1" dirty="0">
                <a:solidFill>
                  <a:schemeClr val="bg1"/>
                </a:solidFill>
              </a:rPr>
              <a:t>Liahona</a:t>
            </a:r>
            <a:r>
              <a:rPr lang="en-US" dirty="0">
                <a:solidFill>
                  <a:schemeClr val="bg1"/>
                </a:solidFill>
              </a:rPr>
              <a:t>, May 2020, 75)</a:t>
            </a:r>
          </a:p>
          <a:p>
            <a:r>
              <a:rPr lang="en-US" dirty="0">
                <a:solidFill>
                  <a:schemeClr val="bg1"/>
                </a:solidFill>
              </a:rPr>
              <a:t>7. President Joseph Smith (</a:t>
            </a:r>
            <a:r>
              <a:rPr lang="en-US" i="1" dirty="0">
                <a:solidFill>
                  <a:schemeClr val="bg1"/>
                </a:solidFill>
              </a:rPr>
              <a:t>Teachings of Presidents of the Church: Joseph Smith</a:t>
            </a:r>
            <a:r>
              <a:rPr lang="en-US" dirty="0">
                <a:solidFill>
                  <a:schemeClr val="bg1"/>
                </a:solidFill>
              </a:rPr>
              <a:t> [2007], 142)</a:t>
            </a:r>
          </a:p>
          <a:p>
            <a:pPr marL="342900" indent="-342900">
              <a:buFontTx/>
              <a:buAutoNum type="arabicPeriod"/>
            </a:pPr>
            <a:endParaRPr lang="en-US" dirty="0">
              <a:solidFill>
                <a:schemeClr val="bg1"/>
              </a:solidFill>
            </a:endParaRPr>
          </a:p>
          <a:p>
            <a:pPr marL="342900" indent="-342900">
              <a:buFontTx/>
              <a:buAutoNum type="arabicPeriod"/>
            </a:pPr>
            <a:endParaRPr lang="en-US" dirty="0">
              <a:solidFill>
                <a:schemeClr val="bg1"/>
              </a:solidFill>
            </a:endParaRPr>
          </a:p>
          <a:p>
            <a:pPr marL="342900" indent="-342900">
              <a:buAutoNum type="arabicPeriod"/>
            </a:pPr>
            <a:endParaRPr lang="en-US" dirty="0">
              <a:solidFill>
                <a:schemeClr val="bg1"/>
              </a:solidFill>
            </a:endParaRPr>
          </a:p>
          <a:p>
            <a:endParaRPr lang="en-US" dirty="0">
              <a:solidFill>
                <a:schemeClr val="bg1"/>
              </a:solidFill>
            </a:endParaRPr>
          </a:p>
        </p:txBody>
      </p:sp>
      <p:grpSp>
        <p:nvGrpSpPr>
          <p:cNvPr id="152" name="Group 151"/>
          <p:cNvGrpSpPr/>
          <p:nvPr/>
        </p:nvGrpSpPr>
        <p:grpSpPr>
          <a:xfrm>
            <a:off x="4211727" y="715495"/>
            <a:ext cx="642422" cy="813735"/>
            <a:chOff x="7543800" y="3810000"/>
            <a:chExt cx="1143000" cy="1447800"/>
          </a:xfrm>
        </p:grpSpPr>
        <p:sp>
          <p:nvSpPr>
            <p:cNvPr id="153" name="Trapezoid 152"/>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ounded Rectangle 153"/>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ounded Rectangle 154"/>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ounded Rectangle 155"/>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7" name="Group 156"/>
            <p:cNvGrpSpPr/>
            <p:nvPr/>
          </p:nvGrpSpPr>
          <p:grpSpPr>
            <a:xfrm>
              <a:off x="7924800" y="3810000"/>
              <a:ext cx="645353" cy="610017"/>
              <a:chOff x="7924800" y="5867400"/>
              <a:chExt cx="645353" cy="610017"/>
            </a:xfrm>
          </p:grpSpPr>
          <p:grpSp>
            <p:nvGrpSpPr>
              <p:cNvPr id="165" name="Group 13"/>
              <p:cNvGrpSpPr/>
              <p:nvPr/>
            </p:nvGrpSpPr>
            <p:grpSpPr>
              <a:xfrm>
                <a:off x="7924800" y="5867400"/>
                <a:ext cx="645353" cy="610017"/>
                <a:chOff x="3037563" y="3121795"/>
                <a:chExt cx="1250371" cy="1224010"/>
              </a:xfrm>
            </p:grpSpPr>
            <p:sp>
              <p:nvSpPr>
                <p:cNvPr id="167" name="Oval 166"/>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Oval 167"/>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Oval 169"/>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6" name="Oval 165"/>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8" name="Group 157"/>
            <p:cNvGrpSpPr/>
            <p:nvPr/>
          </p:nvGrpSpPr>
          <p:grpSpPr>
            <a:xfrm>
              <a:off x="7543800" y="4038600"/>
              <a:ext cx="403070" cy="381000"/>
              <a:chOff x="7924800" y="5867400"/>
              <a:chExt cx="645353" cy="610017"/>
            </a:xfrm>
          </p:grpSpPr>
          <p:grpSp>
            <p:nvGrpSpPr>
              <p:cNvPr id="159" name="Group 13"/>
              <p:cNvGrpSpPr/>
              <p:nvPr/>
            </p:nvGrpSpPr>
            <p:grpSpPr>
              <a:xfrm>
                <a:off x="7924800" y="5867400"/>
                <a:ext cx="645353" cy="610017"/>
                <a:chOff x="3037563" y="3121795"/>
                <a:chExt cx="1250371" cy="1224010"/>
              </a:xfrm>
            </p:grpSpPr>
            <p:sp>
              <p:nvSpPr>
                <p:cNvPr id="161" name="Oval 160"/>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Oval 162"/>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Oval 163"/>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0" name="Oval 159"/>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965696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12253" y="511436"/>
          <a:ext cx="8128000" cy="1559560"/>
        </p:xfrm>
        <a:graphic>
          <a:graphicData uri="http://schemas.openxmlformats.org/drawingml/2006/table">
            <a:tbl>
              <a:tblPr firstRow="1" bandRow="1">
                <a:tableStyleId>{5940675A-B579-460E-94D1-54222C63F5DA}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40">
                <a:tc>
                  <a:txBody>
                    <a:bodyPr/>
                    <a:lstStyle/>
                    <a:p>
                      <a:pPr algn="ctr"/>
                      <a:r>
                        <a:rPr lang="en-US" dirty="0"/>
                        <a:t>Daniel 1-6</a:t>
                      </a:r>
                    </a:p>
                  </a:txBody>
                  <a:tcPr/>
                </a:tc>
                <a:tc>
                  <a:txBody>
                    <a:bodyPr/>
                    <a:lstStyle/>
                    <a:p>
                      <a:pPr algn="ctr"/>
                      <a:r>
                        <a:rPr lang="en-US" dirty="0"/>
                        <a:t>Daniel 7-12</a:t>
                      </a:r>
                    </a:p>
                  </a:txBody>
                  <a:tcPr/>
                </a:tc>
                <a:extLst>
                  <a:ext uri="{0D108BD9-81ED-4DB2-BD59-A6C34878D82A}">
                    <a16:rowId xmlns:a16="http://schemas.microsoft.com/office/drawing/2014/main" val="10000"/>
                  </a:ext>
                </a:extLst>
              </a:tr>
              <a:tr h="370840">
                <a:tc>
                  <a:txBody>
                    <a:bodyPr/>
                    <a:lstStyle/>
                    <a:p>
                      <a:r>
                        <a:rPr lang="en-US" b="0" i="0" dirty="0">
                          <a:solidFill>
                            <a:srgbClr val="333333"/>
                          </a:solidFill>
                          <a:effectLst/>
                          <a:latin typeface="Calibri" panose="020F0502020204030204" pitchFamily="34" charset="0"/>
                        </a:rPr>
                        <a:t>contains narratives regarding Daniel and his three companions</a:t>
                      </a:r>
                      <a:endParaRPr lang="en-US" dirty="0"/>
                    </a:p>
                  </a:txBody>
                  <a:tcPr/>
                </a:tc>
                <a:tc>
                  <a:txBody>
                    <a:bodyPr/>
                    <a:lstStyle/>
                    <a:p>
                      <a:r>
                        <a:rPr lang="en-US" b="0" i="0" dirty="0">
                          <a:solidFill>
                            <a:srgbClr val="333333"/>
                          </a:solidFill>
                          <a:effectLst/>
                          <a:latin typeface="Calibri" panose="020F0502020204030204" pitchFamily="34" charset="0"/>
                        </a:rPr>
                        <a:t>contains prophetic visions seen by Daniel and reported in his own name.</a:t>
                      </a:r>
                      <a:r>
                        <a:rPr lang="en-US" b="0" i="0" baseline="0" dirty="0">
                          <a:solidFill>
                            <a:srgbClr val="333333"/>
                          </a:solidFill>
                          <a:effectLst/>
                          <a:latin typeface="Calibri" panose="020F0502020204030204" pitchFamily="34" charset="0"/>
                        </a:rPr>
                        <a:t> some of these visions relate to the last days and the Second Coming of Jesus Christ.</a:t>
                      </a:r>
                      <a:endParaRPr lang="en-US" b="0" i="0" dirty="0">
                        <a:solidFill>
                          <a:srgbClr val="333333"/>
                        </a:solidFill>
                        <a:effectLst/>
                        <a:latin typeface="Calibri" panose="020F0502020204030204" pitchFamily="34" charset="0"/>
                      </a:endParaRPr>
                    </a:p>
                  </a:txBody>
                  <a:tcPr/>
                </a:tc>
                <a:extLst>
                  <a:ext uri="{0D108BD9-81ED-4DB2-BD59-A6C34878D82A}">
                    <a16:rowId xmlns:a16="http://schemas.microsoft.com/office/drawing/2014/main" val="10001"/>
                  </a:ext>
                </a:extLst>
              </a:tr>
            </a:tbl>
          </a:graphicData>
        </a:graphic>
      </p:graphicFrame>
      <p:graphicFrame>
        <p:nvGraphicFramePr>
          <p:cNvPr id="111" name="Table 110"/>
          <p:cNvGraphicFramePr>
            <a:graphicFrameLocks noGrp="1"/>
          </p:cNvGraphicFramePr>
          <p:nvPr>
            <p:extLst>
              <p:ext uri="{D42A27DB-BD31-4B8C-83A1-F6EECF244321}">
                <p14:modId xmlns:p14="http://schemas.microsoft.com/office/powerpoint/2010/main" val="629279230"/>
              </p:ext>
            </p:extLst>
          </p:nvPr>
        </p:nvGraphicFramePr>
        <p:xfrm>
          <a:off x="212449" y="2771123"/>
          <a:ext cx="8441892" cy="3388360"/>
        </p:xfrm>
        <a:graphic>
          <a:graphicData uri="http://schemas.openxmlformats.org/drawingml/2006/table">
            <a:tbl>
              <a:tblPr firstRow="1" bandRow="1">
                <a:tableStyleId>{5940675A-B579-460E-94D1-54222C63F5DA}</a:tableStyleId>
              </a:tblPr>
              <a:tblGrid>
                <a:gridCol w="1406982">
                  <a:extLst>
                    <a:ext uri="{9D8B030D-6E8A-4147-A177-3AD203B41FA5}">
                      <a16:colId xmlns:a16="http://schemas.microsoft.com/office/drawing/2014/main" val="20000"/>
                    </a:ext>
                  </a:extLst>
                </a:gridCol>
                <a:gridCol w="1406982">
                  <a:extLst>
                    <a:ext uri="{9D8B030D-6E8A-4147-A177-3AD203B41FA5}">
                      <a16:colId xmlns:a16="http://schemas.microsoft.com/office/drawing/2014/main" val="20001"/>
                    </a:ext>
                  </a:extLst>
                </a:gridCol>
                <a:gridCol w="1406982">
                  <a:extLst>
                    <a:ext uri="{9D8B030D-6E8A-4147-A177-3AD203B41FA5}">
                      <a16:colId xmlns:a16="http://schemas.microsoft.com/office/drawing/2014/main" val="20002"/>
                    </a:ext>
                  </a:extLst>
                </a:gridCol>
                <a:gridCol w="1406982">
                  <a:extLst>
                    <a:ext uri="{9D8B030D-6E8A-4147-A177-3AD203B41FA5}">
                      <a16:colId xmlns:a16="http://schemas.microsoft.com/office/drawing/2014/main" val="20003"/>
                    </a:ext>
                  </a:extLst>
                </a:gridCol>
                <a:gridCol w="1406982">
                  <a:extLst>
                    <a:ext uri="{9D8B030D-6E8A-4147-A177-3AD203B41FA5}">
                      <a16:colId xmlns:a16="http://schemas.microsoft.com/office/drawing/2014/main" val="20004"/>
                    </a:ext>
                  </a:extLst>
                </a:gridCol>
                <a:gridCol w="1406982">
                  <a:extLst>
                    <a:ext uri="{9D8B030D-6E8A-4147-A177-3AD203B41FA5}">
                      <a16:colId xmlns:a16="http://schemas.microsoft.com/office/drawing/2014/main" val="20005"/>
                    </a:ext>
                  </a:extLst>
                </a:gridCol>
              </a:tblGrid>
              <a:tr h="370840">
                <a:tc>
                  <a:txBody>
                    <a:bodyPr/>
                    <a:lstStyle/>
                    <a:p>
                      <a:r>
                        <a:rPr lang="en-US" dirty="0"/>
                        <a:t>Daniel 1</a:t>
                      </a:r>
                    </a:p>
                  </a:txBody>
                  <a:tcPr>
                    <a:solidFill>
                      <a:schemeClr val="bg1"/>
                    </a:solidFill>
                  </a:tcPr>
                </a:tc>
                <a:tc>
                  <a:txBody>
                    <a:bodyPr/>
                    <a:lstStyle/>
                    <a:p>
                      <a:r>
                        <a:rPr lang="en-US" dirty="0"/>
                        <a:t>Daniel 2</a:t>
                      </a:r>
                    </a:p>
                  </a:txBody>
                  <a:tcPr>
                    <a:solidFill>
                      <a:schemeClr val="accent5">
                        <a:lumMod val="20000"/>
                        <a:lumOff val="80000"/>
                      </a:schemeClr>
                    </a:solidFill>
                  </a:tcPr>
                </a:tc>
                <a:tc>
                  <a:txBody>
                    <a:bodyPr/>
                    <a:lstStyle/>
                    <a:p>
                      <a:r>
                        <a:rPr lang="en-US" dirty="0"/>
                        <a:t>Daniel 3</a:t>
                      </a:r>
                    </a:p>
                  </a:txBody>
                  <a:tcPr/>
                </a:tc>
                <a:tc>
                  <a:txBody>
                    <a:bodyPr/>
                    <a:lstStyle/>
                    <a:p>
                      <a:r>
                        <a:rPr lang="en-US" dirty="0"/>
                        <a:t>Daniel 4-5</a:t>
                      </a:r>
                    </a:p>
                  </a:txBody>
                  <a:tcPr/>
                </a:tc>
                <a:tc>
                  <a:txBody>
                    <a:bodyPr/>
                    <a:lstStyle/>
                    <a:p>
                      <a:r>
                        <a:rPr lang="en-US" dirty="0"/>
                        <a:t>Daniel 6</a:t>
                      </a:r>
                    </a:p>
                  </a:txBody>
                  <a:tcPr/>
                </a:tc>
                <a:tc>
                  <a:txBody>
                    <a:bodyPr/>
                    <a:lstStyle/>
                    <a:p>
                      <a:r>
                        <a:rPr lang="en-US" dirty="0"/>
                        <a:t>Daniel 7-12</a:t>
                      </a:r>
                    </a:p>
                  </a:txBody>
                  <a:tcPr/>
                </a:tc>
                <a:extLst>
                  <a:ext uri="{0D108BD9-81ED-4DB2-BD59-A6C34878D82A}">
                    <a16:rowId xmlns:a16="http://schemas.microsoft.com/office/drawing/2014/main" val="10000"/>
                  </a:ext>
                </a:extLst>
              </a:tr>
              <a:tr h="370840">
                <a:tc>
                  <a:txBody>
                    <a:bodyPr/>
                    <a:lstStyle/>
                    <a:p>
                      <a:r>
                        <a:rPr lang="en-US" sz="1200" kern="1200" dirty="0">
                          <a:effectLst/>
                        </a:rPr>
                        <a:t>Daniel and his companions are faithful to the law of </a:t>
                      </a:r>
                      <a:r>
                        <a:rPr lang="en-US" sz="1200" u="none" strike="noStrike" kern="1200" dirty="0">
                          <a:effectLst/>
                        </a:rPr>
                        <a:t>Moses</a:t>
                      </a:r>
                      <a:r>
                        <a:rPr lang="en-US" sz="1200" kern="1200" dirty="0">
                          <a:effectLst/>
                        </a:rPr>
                        <a:t> and God blesses them with knowledge and wisdom. They receive positions of service in King Nebuchadnezzar’s court.</a:t>
                      </a:r>
                      <a:endParaRPr lang="en-US" sz="1200" dirty="0"/>
                    </a:p>
                  </a:txBody>
                  <a:tcPr>
                    <a:solidFill>
                      <a:schemeClr val="bg1"/>
                    </a:solidFill>
                  </a:tcPr>
                </a:tc>
                <a:tc>
                  <a:txBody>
                    <a:bodyPr/>
                    <a:lstStyle/>
                    <a:p>
                      <a:r>
                        <a:rPr lang="en-US" sz="1200" b="0" i="0" kern="1200" dirty="0">
                          <a:solidFill>
                            <a:schemeClr val="tx1"/>
                          </a:solidFill>
                          <a:effectLst/>
                          <a:latin typeface="+mn-lt"/>
                          <a:ea typeface="+mn-ea"/>
                          <a:cs typeface="+mn-cs"/>
                        </a:rPr>
                        <a:t>By revelation Daniel interprets King Nebuchadnezzar’s dream, which concerns the destinies of kingdoms of the earth and the kingdom of God in the last days.</a:t>
                      </a:r>
                      <a:endParaRPr lang="en-US" sz="1200" dirty="0"/>
                    </a:p>
                  </a:txBody>
                  <a:tcPr>
                    <a:solidFill>
                      <a:schemeClr val="accent5">
                        <a:lumMod val="20000"/>
                        <a:lumOff val="80000"/>
                      </a:schemeClr>
                    </a:solidFill>
                  </a:tcPr>
                </a:tc>
                <a:tc>
                  <a:txBody>
                    <a:bodyPr/>
                    <a:lstStyle/>
                    <a:p>
                      <a:r>
                        <a:rPr lang="en-US" sz="1200" b="0" i="0" kern="1200" dirty="0">
                          <a:solidFill>
                            <a:schemeClr val="tx1"/>
                          </a:solidFill>
                          <a:effectLst/>
                          <a:latin typeface="+mn-lt"/>
                          <a:ea typeface="+mn-ea"/>
                          <a:cs typeface="+mn-cs"/>
                        </a:rPr>
                        <a:t>Shadrach, Meshach, and Abednego refuse to worship King Nebuchadnezzar’s golden idol and are cast into a fiery furnace, but the Lord delivers them.</a:t>
                      </a:r>
                      <a:endParaRPr lang="en-US" sz="1200" dirty="0"/>
                    </a:p>
                  </a:txBody>
                  <a:tcPr/>
                </a:tc>
                <a:tc>
                  <a:txBody>
                    <a:bodyPr/>
                    <a:lstStyle/>
                    <a:p>
                      <a:r>
                        <a:rPr lang="en-US" sz="1200" b="0" i="0" kern="1200" dirty="0">
                          <a:solidFill>
                            <a:schemeClr val="tx1"/>
                          </a:solidFill>
                          <a:effectLst/>
                          <a:latin typeface="+mn-lt"/>
                          <a:ea typeface="+mn-ea"/>
                          <a:cs typeface="+mn-cs"/>
                        </a:rPr>
                        <a:t>Daniel interprets another dream of King Nebuchadnezzar’s and later interprets writing on a wall regarding Babylon’s impending fall to the Medes and Persians.</a:t>
                      </a:r>
                      <a:endParaRPr lang="en-US" sz="1200" dirty="0"/>
                    </a:p>
                  </a:txBody>
                  <a:tcPr/>
                </a:tc>
                <a:tc>
                  <a:txBody>
                    <a:bodyPr/>
                    <a:lstStyle/>
                    <a:p>
                      <a:r>
                        <a:rPr lang="en-US" sz="1200" b="0" i="0" kern="1200" dirty="0">
                          <a:solidFill>
                            <a:schemeClr val="tx1"/>
                          </a:solidFill>
                          <a:effectLst/>
                          <a:latin typeface="+mn-lt"/>
                          <a:ea typeface="+mn-ea"/>
                          <a:cs typeface="+mn-cs"/>
                        </a:rPr>
                        <a:t>Daniel is delivered from a den of lions. He was cast into the den for praying to the Lord rather than obeying King Darius’s decree forbidding petitioning any god or man other than the king.</a:t>
                      </a:r>
                      <a:endParaRPr lang="en-US" sz="1200" dirty="0"/>
                    </a:p>
                  </a:txBody>
                  <a:tcPr/>
                </a:tc>
                <a:tc>
                  <a:txBody>
                    <a:bodyPr/>
                    <a:lstStyle/>
                    <a:p>
                      <a:r>
                        <a:rPr lang="en-US" sz="1200" b="0" i="0" kern="1200" dirty="0">
                          <a:solidFill>
                            <a:schemeClr val="tx1"/>
                          </a:solidFill>
                          <a:effectLst/>
                          <a:latin typeface="+mn-lt"/>
                          <a:ea typeface="+mn-ea"/>
                          <a:cs typeface="+mn-cs"/>
                        </a:rPr>
                        <a:t>Daniel has prophetic visions of events from soon after his time through the last days. These events include conquests of kingdoms of the earth, the coming of the Messiah, the distress and deliverance of God’s people in the last days, and the </a:t>
                      </a:r>
                      <a:r>
                        <a:rPr lang="en-US" sz="1200" b="0" i="0" u="none" strike="noStrike" kern="1200" dirty="0">
                          <a:solidFill>
                            <a:schemeClr val="tx1"/>
                          </a:solidFill>
                          <a:effectLst/>
                          <a:latin typeface="+mn-lt"/>
                          <a:ea typeface="+mn-ea"/>
                          <a:cs typeface="+mn-cs"/>
                        </a:rPr>
                        <a:t>Resurrection</a:t>
                      </a:r>
                      <a:r>
                        <a:rPr lang="en-US" sz="1200" b="0" i="0" kern="1200" dirty="0">
                          <a:solidFill>
                            <a:schemeClr val="tx1"/>
                          </a:solidFill>
                          <a:effectLst/>
                          <a:latin typeface="+mn-lt"/>
                          <a:ea typeface="+mn-ea"/>
                          <a:cs typeface="+mn-cs"/>
                        </a:rPr>
                        <a:t> of the dead.</a:t>
                      </a:r>
                      <a:endParaRPr lang="en-US" sz="1200" dirty="0"/>
                    </a:p>
                  </a:txBody>
                  <a:tcPr/>
                </a:tc>
                <a:extLst>
                  <a:ext uri="{0D108BD9-81ED-4DB2-BD59-A6C34878D82A}">
                    <a16:rowId xmlns:a16="http://schemas.microsoft.com/office/drawing/2014/main" val="10001"/>
                  </a:ext>
                </a:extLst>
              </a:tr>
            </a:tbl>
          </a:graphicData>
        </a:graphic>
      </p:graphicFrame>
      <p:pic>
        <p:nvPicPr>
          <p:cNvPr id="8194" name="Picture 2" descr="A chart explaining the different elements of the golden statue in Nebuchadnezzar’s dre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99987" y="1036653"/>
            <a:ext cx="2533650" cy="4257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5145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736702" cy="2308324"/>
          </a:xfrm>
          <a:prstGeom prst="rect">
            <a:avLst/>
          </a:prstGeom>
          <a:ln>
            <a:solidFill>
              <a:schemeClr val="tx1"/>
            </a:solidFill>
          </a:ln>
        </p:spPr>
        <p:txBody>
          <a:bodyPr wrap="square">
            <a:spAutoFit/>
          </a:bodyPr>
          <a:lstStyle/>
          <a:p>
            <a:r>
              <a:rPr lang="en-US" sz="1200" b="1" dirty="0">
                <a:solidFill>
                  <a:srgbClr val="333333"/>
                </a:solidFill>
              </a:rPr>
              <a:t>Nebuchadnezzar’s dream: Daniel 2:35-41:</a:t>
            </a:r>
          </a:p>
          <a:p>
            <a:r>
              <a:rPr lang="en-US" sz="1200" dirty="0">
                <a:solidFill>
                  <a:srgbClr val="333333"/>
                </a:solidFill>
              </a:rPr>
              <a:t>President </a:t>
            </a:r>
            <a:r>
              <a:rPr lang="en-US" sz="1200" dirty="0" err="1">
                <a:solidFill>
                  <a:srgbClr val="333333"/>
                </a:solidFill>
              </a:rPr>
              <a:t>Rudger</a:t>
            </a:r>
            <a:r>
              <a:rPr lang="en-US" sz="1200" dirty="0">
                <a:solidFill>
                  <a:srgbClr val="333333"/>
                </a:solidFill>
              </a:rPr>
              <a:t> Clawson elaborated on Daniel’s interpretation of Nebuchadnezzar’s dream: “The … world of today is witness of the fact that the very things which the great image stood for have occurred so far as time has gone. History certifies to the fact that King Nebuchadnezzar was the head of gold. </a:t>
            </a:r>
          </a:p>
          <a:p>
            <a:r>
              <a:rPr lang="en-US" sz="1200" b="1" dirty="0">
                <a:solidFill>
                  <a:srgbClr val="333333"/>
                </a:solidFill>
              </a:rPr>
              <a:t>The Medes and Persians</a:t>
            </a:r>
            <a:r>
              <a:rPr lang="en-US" sz="1200" dirty="0">
                <a:solidFill>
                  <a:srgbClr val="333333"/>
                </a:solidFill>
              </a:rPr>
              <a:t>, an inferior kingdom to Babylon, were the </a:t>
            </a:r>
            <a:r>
              <a:rPr lang="en-US" sz="1200" b="1" dirty="0">
                <a:solidFill>
                  <a:srgbClr val="333333"/>
                </a:solidFill>
              </a:rPr>
              <a:t>arms and breast of silver</a:t>
            </a:r>
            <a:r>
              <a:rPr lang="en-US" sz="1200" dirty="0">
                <a:solidFill>
                  <a:srgbClr val="333333"/>
                </a:solidFill>
              </a:rPr>
              <a:t>. </a:t>
            </a:r>
          </a:p>
          <a:p>
            <a:r>
              <a:rPr lang="en-US" sz="1200" b="1" dirty="0">
                <a:solidFill>
                  <a:srgbClr val="333333"/>
                </a:solidFill>
              </a:rPr>
              <a:t>The Macedonian kingdom</a:t>
            </a:r>
            <a:r>
              <a:rPr lang="en-US" sz="1200" dirty="0">
                <a:solidFill>
                  <a:srgbClr val="333333"/>
                </a:solidFill>
              </a:rPr>
              <a:t>, under Alexander the Great, was the </a:t>
            </a:r>
            <a:r>
              <a:rPr lang="en-US" sz="1200" b="1" dirty="0">
                <a:solidFill>
                  <a:srgbClr val="333333"/>
                </a:solidFill>
              </a:rPr>
              <a:t>belly and thighs of brass</a:t>
            </a:r>
            <a:r>
              <a:rPr lang="en-US" sz="1200" dirty="0">
                <a:solidFill>
                  <a:srgbClr val="333333"/>
                </a:solidFill>
              </a:rPr>
              <a:t>; and </a:t>
            </a:r>
            <a:r>
              <a:rPr lang="en-US" sz="1200" b="1" dirty="0">
                <a:solidFill>
                  <a:srgbClr val="333333"/>
                </a:solidFill>
              </a:rPr>
              <a:t>the Roman </a:t>
            </a:r>
            <a:r>
              <a:rPr lang="en-US" sz="1200" dirty="0">
                <a:solidFill>
                  <a:srgbClr val="333333"/>
                </a:solidFill>
              </a:rPr>
              <a:t>kingdom under the Caesars was </a:t>
            </a:r>
            <a:r>
              <a:rPr lang="en-US" sz="1200" b="1" dirty="0">
                <a:solidFill>
                  <a:srgbClr val="333333"/>
                </a:solidFill>
              </a:rPr>
              <a:t>the legs of iron</a:t>
            </a:r>
            <a:r>
              <a:rPr lang="en-US" sz="1200" dirty="0">
                <a:solidFill>
                  <a:srgbClr val="333333"/>
                </a:solidFill>
              </a:rPr>
              <a:t>. For mark you, later on the kingdom, or empire of Rome, was divided. </a:t>
            </a:r>
          </a:p>
          <a:p>
            <a:r>
              <a:rPr lang="en-US" sz="1200" dirty="0">
                <a:solidFill>
                  <a:srgbClr val="333333"/>
                </a:solidFill>
              </a:rPr>
              <a:t>The </a:t>
            </a:r>
            <a:r>
              <a:rPr lang="en-US" sz="1200" b="1" dirty="0">
                <a:solidFill>
                  <a:srgbClr val="333333"/>
                </a:solidFill>
              </a:rPr>
              <a:t>head of the government in one division was at Rome </a:t>
            </a:r>
            <a:r>
              <a:rPr lang="en-US" sz="1200" dirty="0">
                <a:solidFill>
                  <a:srgbClr val="333333"/>
                </a:solidFill>
              </a:rPr>
              <a:t>and the head of the government in the other division was at Constantinople. So these two great divisions represented </a:t>
            </a:r>
            <a:r>
              <a:rPr lang="en-US" sz="1200" b="1" dirty="0">
                <a:solidFill>
                  <a:srgbClr val="333333"/>
                </a:solidFill>
              </a:rPr>
              <a:t>the legs of iron</a:t>
            </a:r>
            <a:r>
              <a:rPr lang="en-US" sz="1200" dirty="0">
                <a:solidFill>
                  <a:srgbClr val="333333"/>
                </a:solidFill>
              </a:rPr>
              <a:t>. Finally, the </a:t>
            </a:r>
            <a:r>
              <a:rPr lang="en-US" sz="1200" b="1" dirty="0">
                <a:solidFill>
                  <a:srgbClr val="333333"/>
                </a:solidFill>
              </a:rPr>
              <a:t>Roman empire </a:t>
            </a:r>
            <a:r>
              <a:rPr lang="en-US" sz="1200" dirty="0">
                <a:solidFill>
                  <a:srgbClr val="333333"/>
                </a:solidFill>
              </a:rPr>
              <a:t>was broken up into smaller kingdoms, represented by the </a:t>
            </a:r>
            <a:r>
              <a:rPr lang="en-US" sz="1200" b="1" dirty="0">
                <a:solidFill>
                  <a:srgbClr val="333333"/>
                </a:solidFill>
              </a:rPr>
              <a:t>feet and toes of iron and clay.</a:t>
            </a:r>
            <a:r>
              <a:rPr lang="en-US" sz="1200" dirty="0">
                <a:solidFill>
                  <a:srgbClr val="333333"/>
                </a:solidFill>
              </a:rPr>
              <a:t>” (In Conference Report, Apr. 1930, p. 32).</a:t>
            </a:r>
            <a:endParaRPr lang="en-US" sz="1200" dirty="0"/>
          </a:p>
        </p:txBody>
      </p:sp>
      <p:sp>
        <p:nvSpPr>
          <p:cNvPr id="6" name="Rectangle 5"/>
          <p:cNvSpPr/>
          <p:nvPr/>
        </p:nvSpPr>
        <p:spPr>
          <a:xfrm>
            <a:off x="0" y="2308324"/>
            <a:ext cx="6736702" cy="1200329"/>
          </a:xfrm>
          <a:prstGeom prst="rect">
            <a:avLst/>
          </a:prstGeom>
          <a:ln>
            <a:solidFill>
              <a:schemeClr val="tx1"/>
            </a:solidFill>
          </a:ln>
        </p:spPr>
        <p:txBody>
          <a:bodyPr wrap="square">
            <a:spAutoFit/>
          </a:bodyPr>
          <a:lstStyle/>
          <a:p>
            <a:r>
              <a:rPr lang="en-US" sz="1200" b="1" dirty="0">
                <a:solidFill>
                  <a:srgbClr val="333333"/>
                </a:solidFill>
                <a:latin typeface="Calibri" panose="020F0502020204030204" pitchFamily="34" charset="0"/>
              </a:rPr>
              <a:t>Nebuchadnezzar’s dream: Daniel 2:35-41:</a:t>
            </a:r>
          </a:p>
          <a:p>
            <a:r>
              <a:rPr lang="en-US" sz="1200" dirty="0"/>
              <a:t>Elder Orson Pratt, in explaining why the toes were shown as being partly iron and partly clay, said that “the feet and toes were governments more modern to grow out of the iron kingdom [Roman Empire], after it should lose its strength. These are represented by the ten toes or ten kingdoms which should be partly strong and partly broken. They should not have the strength of the legs of iron, but they should be mixed with miry clay, indicating both strength and weakness.” (In </a:t>
            </a:r>
            <a:r>
              <a:rPr lang="en-US" sz="1200" i="1" dirty="0"/>
              <a:t>Journal of Discourses,</a:t>
            </a:r>
            <a:r>
              <a:rPr lang="en-US" sz="1200" dirty="0"/>
              <a:t> 18:337.)</a:t>
            </a:r>
          </a:p>
        </p:txBody>
      </p:sp>
      <p:sp>
        <p:nvSpPr>
          <p:cNvPr id="7" name="Rectangle 6"/>
          <p:cNvSpPr/>
          <p:nvPr/>
        </p:nvSpPr>
        <p:spPr>
          <a:xfrm>
            <a:off x="0" y="3508653"/>
            <a:ext cx="6736702" cy="2862322"/>
          </a:xfrm>
          <a:prstGeom prst="rect">
            <a:avLst/>
          </a:prstGeom>
          <a:ln>
            <a:solidFill>
              <a:schemeClr val="tx1"/>
            </a:solidFill>
          </a:ln>
        </p:spPr>
        <p:txBody>
          <a:bodyPr wrap="square">
            <a:spAutoFit/>
          </a:bodyPr>
          <a:lstStyle/>
          <a:p>
            <a:pPr fontAlgn="base"/>
            <a:r>
              <a:rPr lang="en-US" sz="1200" b="1" dirty="0">
                <a:solidFill>
                  <a:srgbClr val="333333"/>
                </a:solidFill>
                <a:latin typeface="Calibri" panose="020F0502020204030204" pitchFamily="34" charset="0"/>
              </a:rPr>
              <a:t>Nebuchadnezzar’s dream: Daniel 2:35-41:</a:t>
            </a:r>
          </a:p>
          <a:p>
            <a:pPr fontAlgn="base"/>
            <a:r>
              <a:rPr lang="en-US" sz="1200" dirty="0"/>
              <a:t>President Spencer W. Kimball further clarified the prophecy with the following explanation:</a:t>
            </a:r>
          </a:p>
          <a:p>
            <a:pPr fontAlgn="base"/>
            <a:r>
              <a:rPr lang="en-US" sz="1200" dirty="0"/>
              <a:t>“Rome would be replaced by a group of nations of Europe represented by the toes of the image.</a:t>
            </a:r>
          </a:p>
          <a:p>
            <a:pPr fontAlgn="base"/>
            <a:r>
              <a:rPr lang="en-US" sz="1200" dirty="0"/>
              <a:t>“With the history of the world delineated in brief, now came the real revelation. Daniel said:</a:t>
            </a:r>
          </a:p>
          <a:p>
            <a:pPr fontAlgn="base"/>
            <a:r>
              <a:rPr lang="en-US" sz="1200" dirty="0"/>
              <a:t>“‘And in the days of these kings [that is, the group of European nations] shall the God of heaven set up a kingdom, which shall never be destroyed …</a:t>
            </a:r>
          </a:p>
          <a:p>
            <a:pPr fontAlgn="base"/>
            <a:r>
              <a:rPr lang="en-US" sz="1200" dirty="0"/>
              <a:t>“This is a revelation concerning the history of the world, when one world power would supersede another until there would be numerous smaller kingdoms to share the control of the earth.</a:t>
            </a:r>
          </a:p>
          <a:p>
            <a:pPr fontAlgn="base"/>
            <a:r>
              <a:rPr lang="en-US" sz="1200" dirty="0"/>
              <a:t>“And it was in the days of these kings that power would not be given to men, but the God of heaven would set up a kingdom—the kingdom of God upon the earth, which should never be destroyed nor left to other people.</a:t>
            </a:r>
          </a:p>
          <a:p>
            <a:pPr fontAlgn="base"/>
            <a:r>
              <a:rPr lang="en-US" sz="1200" dirty="0"/>
              <a:t>“The Church of Jesus Christ of Latter-day Saints was restored in 1830 after numerous revelations from the divine source; and this is the kingdom, set up by the God of heaven, that would never be destroyed nor superseded, and the stone cut out of the mountain without hands that would become a great mountain and would fill the whole earth.” (In Conference Report, Apr. 1976, p. 10.)</a:t>
            </a:r>
          </a:p>
        </p:txBody>
      </p:sp>
      <p:sp>
        <p:nvSpPr>
          <p:cNvPr id="8" name="Rectangle 7"/>
          <p:cNvSpPr/>
          <p:nvPr/>
        </p:nvSpPr>
        <p:spPr>
          <a:xfrm>
            <a:off x="6736702" y="0"/>
            <a:ext cx="5455298" cy="2123658"/>
          </a:xfrm>
          <a:prstGeom prst="rect">
            <a:avLst/>
          </a:prstGeom>
          <a:ln>
            <a:solidFill>
              <a:schemeClr val="tx1"/>
            </a:solidFill>
          </a:ln>
        </p:spPr>
        <p:txBody>
          <a:bodyPr wrap="square">
            <a:spAutoFit/>
          </a:bodyPr>
          <a:lstStyle/>
          <a:p>
            <a:pPr fontAlgn="base"/>
            <a:r>
              <a:rPr lang="en-US" sz="1200" b="1" dirty="0"/>
              <a:t>Millennial Kingdom: D&amp;C 65 </a:t>
            </a:r>
          </a:p>
          <a:p>
            <a:pPr fontAlgn="base"/>
            <a:r>
              <a:rPr lang="en-US" sz="1200" dirty="0"/>
              <a:t>“The Lord God Almighty has set up a kingdom that will sway the </a:t>
            </a:r>
            <a:r>
              <a:rPr lang="en-US" sz="1200" dirty="0" err="1"/>
              <a:t>sceptre</a:t>
            </a:r>
            <a:r>
              <a:rPr lang="en-US" sz="1200" dirty="0"/>
              <a:t> of power and authority over all the kingdoms of the world, and will never be destroyed, it is the kingdom that Daniel saw and wrote of. It may be considered treason to say that the kingdom which that Prophet foretold is actually set up; </a:t>
            </a:r>
            <a:r>
              <a:rPr lang="en-US" sz="1200" i="1" dirty="0"/>
              <a:t>that</a:t>
            </a:r>
            <a:r>
              <a:rPr lang="en-US" sz="1200" dirty="0"/>
              <a:t> we cannot help, but we know it is so and call upon the nations to believe our testimony. The kingdom will continue to increase, to grow, to spread and prosper more and more. Every time its enemies undertake to overthrow it, it will become more extensive and powerful; instead of its decreasing, it will continue to increase, it will spread the more, become more wonderful and conspicuous to the nations, until it fills the whole earth.” President Brigham Young (In </a:t>
            </a:r>
            <a:r>
              <a:rPr lang="en-US" sz="1200" i="1" dirty="0"/>
              <a:t>Journal of Discourses,</a:t>
            </a:r>
            <a:r>
              <a:rPr lang="en-US" sz="1200" dirty="0"/>
              <a:t> 1:202–3.)</a:t>
            </a:r>
          </a:p>
        </p:txBody>
      </p:sp>
      <p:sp>
        <p:nvSpPr>
          <p:cNvPr id="9" name="Rectangle 8"/>
          <p:cNvSpPr/>
          <p:nvPr/>
        </p:nvSpPr>
        <p:spPr>
          <a:xfrm>
            <a:off x="6736702" y="2135349"/>
            <a:ext cx="5455298" cy="1384995"/>
          </a:xfrm>
          <a:prstGeom prst="rect">
            <a:avLst/>
          </a:prstGeom>
          <a:ln>
            <a:solidFill>
              <a:schemeClr val="tx1"/>
            </a:solidFill>
          </a:ln>
        </p:spPr>
        <p:txBody>
          <a:bodyPr wrap="square">
            <a:spAutoFit/>
          </a:bodyPr>
          <a:lstStyle/>
          <a:p>
            <a:pPr fontAlgn="base"/>
            <a:r>
              <a:rPr lang="en-US" sz="1200" b="1" dirty="0"/>
              <a:t>The Stone   </a:t>
            </a:r>
            <a:r>
              <a:rPr lang="en-US" sz="1200" dirty="0"/>
              <a:t>President Gordon B. Hinckley emphasized that we are eyewitnesses to the fulfillment of Daniel’s prophecy:</a:t>
            </a:r>
          </a:p>
          <a:p>
            <a:pPr fontAlgn="base"/>
            <a:r>
              <a:rPr lang="en-US" sz="1200" dirty="0"/>
              <a:t>“The Lord is fulfilling His promise that His gospel shall be as the stone cut out of the mountain without hands which would roll forth and fill the whole earth, as Daniel saw in vision (see Daniel 2:31–45; D&amp;C 65:2). A great miracle is taking place right before our eyes” (“The Stone Cut Out of the Mountain,”</a:t>
            </a:r>
            <a:r>
              <a:rPr lang="en-US" sz="1200" i="1" dirty="0"/>
              <a:t> Ensign</a:t>
            </a:r>
            <a:r>
              <a:rPr lang="en-US" sz="1200" dirty="0"/>
              <a:t> or </a:t>
            </a:r>
            <a:r>
              <a:rPr lang="en-US" sz="1200" i="1" dirty="0"/>
              <a:t>Liahona,</a:t>
            </a:r>
            <a:r>
              <a:rPr lang="en-US" sz="1200" dirty="0"/>
              <a:t> Nov. 2007, 83).</a:t>
            </a:r>
          </a:p>
        </p:txBody>
      </p:sp>
    </p:spTree>
    <p:extLst>
      <p:ext uri="{BB962C8B-B14F-4D97-AF65-F5344CB8AC3E}">
        <p14:creationId xmlns:p14="http://schemas.microsoft.com/office/powerpoint/2010/main" val="2832477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8285" y="6418158"/>
            <a:ext cx="2951430" cy="369332"/>
          </a:xfrm>
          <a:prstGeom prst="rect">
            <a:avLst/>
          </a:prstGeom>
          <a:noFill/>
        </p:spPr>
        <p:txBody>
          <a:bodyPr wrap="square" rtlCol="0">
            <a:spAutoFit/>
          </a:bodyPr>
          <a:lstStyle/>
          <a:p>
            <a:r>
              <a:rPr lang="en-US" dirty="0">
                <a:solidFill>
                  <a:schemeClr val="bg1"/>
                </a:solidFill>
              </a:rPr>
              <a:t>Daniel 2:10-19</a:t>
            </a:r>
          </a:p>
        </p:txBody>
      </p:sp>
      <p:sp>
        <p:nvSpPr>
          <p:cNvPr id="7" name="TextBox 6"/>
          <p:cNvSpPr txBox="1"/>
          <p:nvPr/>
        </p:nvSpPr>
        <p:spPr>
          <a:xfrm>
            <a:off x="104615" y="-6823"/>
            <a:ext cx="12006404" cy="923330"/>
          </a:xfrm>
          <a:prstGeom prst="rect">
            <a:avLst/>
          </a:prstGeom>
          <a:noFill/>
        </p:spPr>
        <p:txBody>
          <a:bodyPr wrap="square" rtlCol="0">
            <a:spAutoFit/>
          </a:bodyPr>
          <a:lstStyle/>
          <a:p>
            <a:pPr algn="ctr"/>
            <a:r>
              <a:rPr lang="en-US" sz="5400" dirty="0">
                <a:solidFill>
                  <a:schemeClr val="bg1"/>
                </a:solidFill>
              </a:rPr>
              <a:t>Magicians, Astrologers, and Sorcerers</a:t>
            </a:r>
          </a:p>
        </p:txBody>
      </p:sp>
      <p:pic>
        <p:nvPicPr>
          <p:cNvPr id="1030" name="Picture 6" descr="https://patgaines.files.wordpress.com/2013/02/hebrewsbeforenebuchadnezza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6" y="1189381"/>
            <a:ext cx="4010025" cy="2552700"/>
          </a:xfrm>
          <a:prstGeom prst="rect">
            <a:avLst/>
          </a:prstGeom>
          <a:noFill/>
          <a:extLst>
            <a:ext uri="{909E8E84-426E-40DD-AFC4-6F175D3DCCD1}">
              <a14:hiddenFill xmlns:a14="http://schemas.microsoft.com/office/drawing/2010/main">
                <a:solidFill>
                  <a:srgbClr val="FFFFFF"/>
                </a:solidFill>
              </a14:hiddenFill>
            </a:ext>
          </a:extLst>
        </p:spPr>
      </p:pic>
      <p:sp>
        <p:nvSpPr>
          <p:cNvPr id="152" name="Rectangle 151"/>
          <p:cNvSpPr/>
          <p:nvPr/>
        </p:nvSpPr>
        <p:spPr>
          <a:xfrm>
            <a:off x="5026089" y="1399258"/>
            <a:ext cx="6096000" cy="1477328"/>
          </a:xfrm>
          <a:prstGeom prst="rect">
            <a:avLst/>
          </a:prstGeom>
        </p:spPr>
        <p:txBody>
          <a:bodyPr>
            <a:spAutoFit/>
          </a:bodyPr>
          <a:lstStyle/>
          <a:p>
            <a:r>
              <a:rPr lang="en-US" dirty="0">
                <a:solidFill>
                  <a:schemeClr val="bg1"/>
                </a:solidFill>
                <a:latin typeface="Calibri" panose="020F0502020204030204" pitchFamily="34" charset="0"/>
              </a:rPr>
              <a:t>The king makes the point that he knows what he dreamt; therefore, if the interpreters can tell him the dream, he will know that </a:t>
            </a:r>
            <a:r>
              <a:rPr lang="en-US" i="1" dirty="0">
                <a:solidFill>
                  <a:schemeClr val="bg1"/>
                </a:solidFill>
                <a:latin typeface="Calibri" panose="020F0502020204030204" pitchFamily="34" charset="0"/>
              </a:rPr>
              <a:t>they</a:t>
            </a:r>
            <a:r>
              <a:rPr lang="en-US" dirty="0">
                <a:solidFill>
                  <a:schemeClr val="bg1"/>
                </a:solidFill>
                <a:latin typeface="Calibri" panose="020F0502020204030204" pitchFamily="34" charset="0"/>
              </a:rPr>
              <a:t> know what they are talking about and he will know whether he can have confidence in their interpretation or not!” (1)</a:t>
            </a:r>
            <a:endParaRPr lang="en-US" dirty="0">
              <a:solidFill>
                <a:schemeClr val="bg1"/>
              </a:solidFill>
            </a:endParaRPr>
          </a:p>
        </p:txBody>
      </p:sp>
      <p:sp>
        <p:nvSpPr>
          <p:cNvPr id="153" name="Rectangle 152"/>
          <p:cNvSpPr/>
          <p:nvPr/>
        </p:nvSpPr>
        <p:spPr>
          <a:xfrm>
            <a:off x="4576617" y="3186797"/>
            <a:ext cx="6994944" cy="646331"/>
          </a:xfrm>
          <a:prstGeom prst="rect">
            <a:avLst/>
          </a:prstGeom>
        </p:spPr>
        <p:txBody>
          <a:bodyPr wrap="square">
            <a:spAutoFit/>
          </a:bodyPr>
          <a:lstStyle/>
          <a:p>
            <a:r>
              <a:rPr lang="en-US" dirty="0">
                <a:solidFill>
                  <a:schemeClr val="bg1"/>
                </a:solidFill>
                <a:latin typeface="Calibri" panose="020F0502020204030204" pitchFamily="34" charset="0"/>
              </a:rPr>
              <a:t>Daniel and friends “desire mercies of the God of heaven” = to seek Heavenly Father’s help.</a:t>
            </a:r>
            <a:endParaRPr lang="en-US" dirty="0">
              <a:solidFill>
                <a:schemeClr val="bg1"/>
              </a:solidFill>
            </a:endParaRPr>
          </a:p>
        </p:txBody>
      </p:sp>
      <p:pic>
        <p:nvPicPr>
          <p:cNvPr id="1032" name="Picture 8" descr="http://www.godanddaniel.com/the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29991" y="3623382"/>
            <a:ext cx="2686977" cy="3009415"/>
          </a:xfrm>
          <a:prstGeom prst="rect">
            <a:avLst/>
          </a:prstGeom>
          <a:noFill/>
          <a:extLst>
            <a:ext uri="{909E8E84-426E-40DD-AFC4-6F175D3DCCD1}">
              <a14:hiddenFill xmlns:a14="http://schemas.microsoft.com/office/drawing/2010/main">
                <a:solidFill>
                  <a:srgbClr val="FFFFFF"/>
                </a:solidFill>
              </a14:hiddenFill>
            </a:ext>
          </a:extLst>
        </p:spPr>
      </p:pic>
      <p:sp>
        <p:nvSpPr>
          <p:cNvPr id="154" name="Rectangle 153"/>
          <p:cNvSpPr/>
          <p:nvPr/>
        </p:nvSpPr>
        <p:spPr>
          <a:xfrm>
            <a:off x="1777391" y="4593322"/>
            <a:ext cx="6096000" cy="1477328"/>
          </a:xfrm>
          <a:prstGeom prst="rect">
            <a:avLst/>
          </a:prstGeom>
        </p:spPr>
        <p:txBody>
          <a:bodyPr>
            <a:spAutoFit/>
          </a:bodyPr>
          <a:lstStyle/>
          <a:p>
            <a:r>
              <a:rPr lang="en-US" dirty="0">
                <a:solidFill>
                  <a:schemeClr val="bg1"/>
                </a:solidFill>
                <a:latin typeface="Calibri" panose="020F0502020204030204" pitchFamily="34" charset="0"/>
              </a:rPr>
              <a:t>“By faith in God you can be attuned to the Infinite and by power and wisdom obtained from your Heavenly Father harness the powers of the universe to serve you in your hour of need in the solution of problems too great for your human strength or intelligence.”  (2)</a:t>
            </a:r>
            <a:endParaRPr lang="en-US" dirty="0">
              <a:solidFill>
                <a:schemeClr val="bg1"/>
              </a:solidFill>
            </a:endParaRPr>
          </a:p>
        </p:txBody>
      </p:sp>
      <p:pic>
        <p:nvPicPr>
          <p:cNvPr id="155" name="Picture 15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6720" y="4572727"/>
            <a:ext cx="1097280" cy="1383792"/>
          </a:xfrm>
          <a:prstGeom prst="rect">
            <a:avLst/>
          </a:prstGeom>
        </p:spPr>
      </p:pic>
    </p:spTree>
    <p:extLst>
      <p:ext uri="{BB962C8B-B14F-4D97-AF65-F5344CB8AC3E}">
        <p14:creationId xmlns:p14="http://schemas.microsoft.com/office/powerpoint/2010/main" val="2023522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3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 grpId="0"/>
      <p:bldP spid="153" grpId="0"/>
      <p:bldP spid="15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8285" y="6418158"/>
            <a:ext cx="2951430" cy="369332"/>
          </a:xfrm>
          <a:prstGeom prst="rect">
            <a:avLst/>
          </a:prstGeom>
          <a:noFill/>
        </p:spPr>
        <p:txBody>
          <a:bodyPr wrap="square" rtlCol="0">
            <a:spAutoFit/>
          </a:bodyPr>
          <a:lstStyle/>
          <a:p>
            <a:r>
              <a:rPr lang="en-US" dirty="0">
                <a:solidFill>
                  <a:schemeClr val="bg1"/>
                </a:solidFill>
              </a:rPr>
              <a:t>Daniel 2:28, 31-45</a:t>
            </a:r>
          </a:p>
        </p:txBody>
      </p:sp>
      <p:sp>
        <p:nvSpPr>
          <p:cNvPr id="7" name="TextBox 6"/>
          <p:cNvSpPr txBox="1"/>
          <p:nvPr/>
        </p:nvSpPr>
        <p:spPr>
          <a:xfrm>
            <a:off x="104615" y="-6823"/>
            <a:ext cx="12006404" cy="923330"/>
          </a:xfrm>
          <a:prstGeom prst="rect">
            <a:avLst/>
          </a:prstGeom>
          <a:noFill/>
        </p:spPr>
        <p:txBody>
          <a:bodyPr wrap="square" rtlCol="0">
            <a:spAutoFit/>
          </a:bodyPr>
          <a:lstStyle/>
          <a:p>
            <a:pPr algn="ctr"/>
            <a:r>
              <a:rPr lang="en-US" sz="5400" dirty="0">
                <a:solidFill>
                  <a:schemeClr val="bg1"/>
                </a:solidFill>
              </a:rPr>
              <a:t>The Dream</a:t>
            </a:r>
          </a:p>
        </p:txBody>
      </p:sp>
      <p:sp>
        <p:nvSpPr>
          <p:cNvPr id="152" name="Rectangle 151"/>
          <p:cNvSpPr/>
          <p:nvPr/>
        </p:nvSpPr>
        <p:spPr>
          <a:xfrm>
            <a:off x="5026089" y="1399258"/>
            <a:ext cx="6096000" cy="369332"/>
          </a:xfrm>
          <a:prstGeom prst="rect">
            <a:avLst/>
          </a:prstGeom>
        </p:spPr>
        <p:txBody>
          <a:bodyPr>
            <a:spAutoFit/>
          </a:bodyPr>
          <a:lstStyle/>
          <a:p>
            <a:r>
              <a:rPr lang="en-US" dirty="0">
                <a:solidFill>
                  <a:schemeClr val="bg1"/>
                </a:solidFill>
                <a:latin typeface="Calibri" panose="020F0502020204030204" pitchFamily="34" charset="0"/>
              </a:rPr>
              <a:t>Head of fine gold = Babylonian Empire</a:t>
            </a:r>
            <a:endParaRPr lang="en-US" dirty="0">
              <a:solidFill>
                <a:schemeClr val="bg1"/>
              </a:solidFill>
            </a:endParaRPr>
          </a:p>
        </p:txBody>
      </p:sp>
      <p:sp>
        <p:nvSpPr>
          <p:cNvPr id="153" name="Rectangle 152"/>
          <p:cNvSpPr/>
          <p:nvPr/>
        </p:nvSpPr>
        <p:spPr>
          <a:xfrm>
            <a:off x="4127145" y="2269944"/>
            <a:ext cx="6994944" cy="369332"/>
          </a:xfrm>
          <a:prstGeom prst="rect">
            <a:avLst/>
          </a:prstGeom>
        </p:spPr>
        <p:txBody>
          <a:bodyPr wrap="square">
            <a:spAutoFit/>
          </a:bodyPr>
          <a:lstStyle/>
          <a:p>
            <a:r>
              <a:rPr lang="en-US" dirty="0">
                <a:solidFill>
                  <a:schemeClr val="bg1"/>
                </a:solidFill>
                <a:latin typeface="Calibri" panose="020F0502020204030204" pitchFamily="34" charset="0"/>
              </a:rPr>
              <a:t>Breast and Arms of Silver = Mede and Persian Empires</a:t>
            </a:r>
            <a:endParaRPr lang="en-US" dirty="0">
              <a:solidFill>
                <a:schemeClr val="bg1"/>
              </a:solidFill>
            </a:endParaRPr>
          </a:p>
        </p:txBody>
      </p:sp>
      <p:pic>
        <p:nvPicPr>
          <p:cNvPr id="3074" name="Picture 2" descr="http://bible-truth.org/Dan-Image.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48664" y="411162"/>
            <a:ext cx="1725351" cy="5848647"/>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4041558" y="3531153"/>
            <a:ext cx="6994944" cy="369332"/>
          </a:xfrm>
          <a:prstGeom prst="rect">
            <a:avLst/>
          </a:prstGeom>
        </p:spPr>
        <p:txBody>
          <a:bodyPr wrap="square">
            <a:spAutoFit/>
          </a:bodyPr>
          <a:lstStyle/>
          <a:p>
            <a:r>
              <a:rPr lang="en-US" dirty="0">
                <a:solidFill>
                  <a:schemeClr val="bg1"/>
                </a:solidFill>
                <a:latin typeface="Calibri" panose="020F0502020204030204" pitchFamily="34" charset="0"/>
              </a:rPr>
              <a:t>Belly and thighs of Brass = Macedonian Empire</a:t>
            </a:r>
            <a:endParaRPr lang="en-US" dirty="0">
              <a:solidFill>
                <a:schemeClr val="bg1"/>
              </a:solidFill>
            </a:endParaRPr>
          </a:p>
        </p:txBody>
      </p:sp>
      <p:sp>
        <p:nvSpPr>
          <p:cNvPr id="17" name="Rectangle 16"/>
          <p:cNvSpPr/>
          <p:nvPr/>
        </p:nvSpPr>
        <p:spPr>
          <a:xfrm>
            <a:off x="6773970" y="4607696"/>
            <a:ext cx="3548453" cy="369332"/>
          </a:xfrm>
          <a:prstGeom prst="rect">
            <a:avLst/>
          </a:prstGeom>
        </p:spPr>
        <p:txBody>
          <a:bodyPr wrap="square">
            <a:spAutoFit/>
          </a:bodyPr>
          <a:lstStyle/>
          <a:p>
            <a:r>
              <a:rPr lang="en-US" dirty="0">
                <a:solidFill>
                  <a:schemeClr val="bg1"/>
                </a:solidFill>
                <a:latin typeface="Calibri" panose="020F0502020204030204" pitchFamily="34" charset="0"/>
              </a:rPr>
              <a:t>Legs of Iron = Roman Empire</a:t>
            </a:r>
            <a:endParaRPr lang="en-US" dirty="0">
              <a:solidFill>
                <a:schemeClr val="bg1"/>
              </a:solidFill>
            </a:endParaRPr>
          </a:p>
        </p:txBody>
      </p:sp>
      <p:sp>
        <p:nvSpPr>
          <p:cNvPr id="18" name="Rectangle 17"/>
          <p:cNvSpPr/>
          <p:nvPr/>
        </p:nvSpPr>
        <p:spPr>
          <a:xfrm>
            <a:off x="4379071" y="5503902"/>
            <a:ext cx="5464725" cy="646331"/>
          </a:xfrm>
          <a:prstGeom prst="rect">
            <a:avLst/>
          </a:prstGeom>
        </p:spPr>
        <p:txBody>
          <a:bodyPr wrap="square">
            <a:spAutoFit/>
          </a:bodyPr>
          <a:lstStyle/>
          <a:p>
            <a:r>
              <a:rPr lang="en-US" dirty="0">
                <a:solidFill>
                  <a:schemeClr val="bg1"/>
                </a:solidFill>
                <a:latin typeface="Calibri" panose="020F0502020204030204" pitchFamily="34" charset="0"/>
              </a:rPr>
              <a:t>Feet and Toes of Clay = Kingdoms that arose after the fall of the Roman Empire</a:t>
            </a:r>
            <a:endParaRPr lang="en-US" dirty="0">
              <a:solidFill>
                <a:schemeClr val="bg1"/>
              </a:solidFill>
            </a:endParaRPr>
          </a:p>
        </p:txBody>
      </p:sp>
      <p:sp>
        <p:nvSpPr>
          <p:cNvPr id="8" name="Rectangle 7"/>
          <p:cNvSpPr/>
          <p:nvPr/>
        </p:nvSpPr>
        <p:spPr>
          <a:xfrm>
            <a:off x="392993" y="577590"/>
            <a:ext cx="4301412" cy="1477328"/>
          </a:xfrm>
          <a:prstGeom prst="rect">
            <a:avLst/>
          </a:prstGeom>
        </p:spPr>
        <p:txBody>
          <a:bodyPr wrap="square">
            <a:spAutoFit/>
          </a:bodyPr>
          <a:lstStyle/>
          <a:p>
            <a:r>
              <a:rPr lang="en-US" dirty="0">
                <a:solidFill>
                  <a:schemeClr val="bg1"/>
                </a:solidFill>
                <a:latin typeface="Calibri" panose="020F0502020204030204" pitchFamily="34" charset="0"/>
              </a:rPr>
              <a:t>The inspired interpretation of Nebuchadnezzar’s dream that Daniel gave made it clear that the fulfillment of the king’s dream would begin in the immediate future. Daniel said to Nebuchadnezzar</a:t>
            </a:r>
            <a:endParaRPr lang="en-US" dirty="0">
              <a:solidFill>
                <a:schemeClr val="bg1"/>
              </a:solidFill>
            </a:endParaRPr>
          </a:p>
        </p:txBody>
      </p:sp>
      <p:pic>
        <p:nvPicPr>
          <p:cNvPr id="20" name="Picture 4" descr="https://whatshotn.files.wordpress.com/2015/02/king-nebuchadnezzar-fell-on-his-fac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3727" y="2779907"/>
            <a:ext cx="3190211" cy="208958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389830" y="5022252"/>
            <a:ext cx="3737315" cy="1200329"/>
          </a:xfrm>
          <a:prstGeom prst="rect">
            <a:avLst/>
          </a:prstGeom>
        </p:spPr>
        <p:txBody>
          <a:bodyPr wrap="square">
            <a:spAutoFit/>
          </a:bodyPr>
          <a:lstStyle/>
          <a:p>
            <a:r>
              <a:rPr lang="en-US" dirty="0">
                <a:solidFill>
                  <a:schemeClr val="bg1"/>
                </a:solidFill>
                <a:latin typeface="Calibri" panose="020F0502020204030204" pitchFamily="34" charset="0"/>
              </a:rPr>
              <a:t>The dream revealed events that would take place over a long span of time. The culmination, however, was to take place in the last days</a:t>
            </a:r>
            <a:endParaRPr lang="en-US" dirty="0">
              <a:solidFill>
                <a:schemeClr val="bg1"/>
              </a:solidFill>
            </a:endParaRPr>
          </a:p>
        </p:txBody>
      </p:sp>
    </p:spTree>
    <p:extLst>
      <p:ext uri="{BB962C8B-B14F-4D97-AF65-F5344CB8AC3E}">
        <p14:creationId xmlns:p14="http://schemas.microsoft.com/office/powerpoint/2010/main" val="525313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fade">
                                      <p:cBhvr>
                                        <p:cTn id="17" dur="500"/>
                                        <p:tgtEl>
                                          <p:spTgt spid="3074"/>
                                        </p:tgtEl>
                                      </p:cBhvr>
                                    </p:animEffect>
                                  </p:childTnLst>
                                </p:cTn>
                              </p:par>
                              <p:par>
                                <p:cTn id="18" presetID="1" presetClass="entr" presetSubtype="0" fill="hold" grpId="0" nodeType="withEffect">
                                  <p:stCondLst>
                                    <p:cond delay="0"/>
                                  </p:stCondLst>
                                  <p:childTnLst>
                                    <p:set>
                                      <p:cBhvr>
                                        <p:cTn id="19" dur="1" fill="hold">
                                          <p:stCondLst>
                                            <p:cond delay="0"/>
                                          </p:stCondLst>
                                        </p:cTn>
                                        <p:tgtEl>
                                          <p:spTgt spid="15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5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 grpId="0"/>
      <p:bldP spid="153" grpId="0"/>
      <p:bldP spid="16" grpId="0"/>
      <p:bldP spid="17" grpId="0"/>
      <p:bldP spid="18" grpId="0"/>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04615" y="-6823"/>
            <a:ext cx="12006404" cy="923330"/>
          </a:xfrm>
          <a:prstGeom prst="rect">
            <a:avLst/>
          </a:prstGeom>
          <a:noFill/>
        </p:spPr>
        <p:txBody>
          <a:bodyPr wrap="square" rtlCol="0">
            <a:spAutoFit/>
          </a:bodyPr>
          <a:lstStyle/>
          <a:p>
            <a:pPr algn="ctr"/>
            <a:r>
              <a:rPr lang="en-US" sz="5400" dirty="0">
                <a:solidFill>
                  <a:schemeClr val="bg1"/>
                </a:solidFill>
              </a:rPr>
              <a:t>Doctrinal Mastery</a:t>
            </a:r>
          </a:p>
        </p:txBody>
      </p:sp>
      <p:sp>
        <p:nvSpPr>
          <p:cNvPr id="5" name="Rectangle 4"/>
          <p:cNvSpPr/>
          <p:nvPr/>
        </p:nvSpPr>
        <p:spPr>
          <a:xfrm>
            <a:off x="6107817" y="1401435"/>
            <a:ext cx="5358180" cy="4401205"/>
          </a:xfrm>
          <a:prstGeom prst="rect">
            <a:avLst/>
          </a:prstGeom>
        </p:spPr>
        <p:txBody>
          <a:bodyPr wrap="square">
            <a:spAutoFit/>
          </a:bodyPr>
          <a:lstStyle/>
          <a:p>
            <a:r>
              <a:rPr lang="en-US" sz="2000" dirty="0">
                <a:solidFill>
                  <a:schemeClr val="bg1"/>
                </a:solidFill>
              </a:rPr>
              <a:t>And in the days of these kings shall the God of heaven set up a kingdom, which shall never be destroyed: and the kingdom shall not be left to other people, but it shall break in pieces and consume all these kingdoms, and it shall stand for ever.</a:t>
            </a:r>
          </a:p>
          <a:p>
            <a:endParaRPr lang="en-US" sz="2000" dirty="0">
              <a:solidFill>
                <a:schemeClr val="bg1"/>
              </a:solidFill>
            </a:endParaRPr>
          </a:p>
          <a:p>
            <a:r>
              <a:rPr lang="en-US" sz="2000" dirty="0">
                <a:solidFill>
                  <a:schemeClr val="bg1"/>
                </a:solidFill>
              </a:rPr>
              <a:t>Forasmuch as thou </a:t>
            </a:r>
            <a:r>
              <a:rPr lang="en-US" sz="2000" dirty="0" err="1">
                <a:solidFill>
                  <a:schemeClr val="bg1"/>
                </a:solidFill>
              </a:rPr>
              <a:t>sawest</a:t>
            </a:r>
            <a:r>
              <a:rPr lang="en-US" sz="2000" dirty="0">
                <a:solidFill>
                  <a:schemeClr val="bg1"/>
                </a:solidFill>
              </a:rPr>
              <a:t> that the stone was cut out of the mountain without hands, and that it brake in pieces the iron, the brass, the clay, the silver, and the gold; the great God hath made known to the king what shall come to pass hereafter: and the dream </a:t>
            </a:r>
            <a:r>
              <a:rPr lang="en-US" sz="2000" i="1" dirty="0">
                <a:solidFill>
                  <a:schemeClr val="bg1"/>
                </a:solidFill>
              </a:rPr>
              <a:t>is</a:t>
            </a:r>
            <a:r>
              <a:rPr lang="en-US" sz="2000" dirty="0">
                <a:solidFill>
                  <a:schemeClr val="bg1"/>
                </a:solidFill>
              </a:rPr>
              <a:t> certain, and the interpretation thereof sure.</a:t>
            </a:r>
          </a:p>
        </p:txBody>
      </p:sp>
      <p:grpSp>
        <p:nvGrpSpPr>
          <p:cNvPr id="11" name="Group 10">
            <a:extLst>
              <a:ext uri="{FF2B5EF4-FFF2-40B4-BE49-F238E27FC236}">
                <a16:creationId xmlns:a16="http://schemas.microsoft.com/office/drawing/2014/main" id="{BA64B371-24BA-4ADC-AD54-D7E506A96184}"/>
              </a:ext>
            </a:extLst>
          </p:cNvPr>
          <p:cNvGrpSpPr/>
          <p:nvPr/>
        </p:nvGrpSpPr>
        <p:grpSpPr>
          <a:xfrm>
            <a:off x="1030634" y="1991640"/>
            <a:ext cx="2580969" cy="3266160"/>
            <a:chOff x="2819400" y="3657600"/>
            <a:chExt cx="1447800" cy="2121932"/>
          </a:xfrm>
        </p:grpSpPr>
        <p:sp>
          <p:nvSpPr>
            <p:cNvPr id="12" name="TextBox 11">
              <a:extLst>
                <a:ext uri="{FF2B5EF4-FFF2-40B4-BE49-F238E27FC236}">
                  <a16:creationId xmlns:a16="http://schemas.microsoft.com/office/drawing/2014/main" id="{C16C423D-1361-43B4-8B7C-380D66CD0DBA}"/>
                </a:ext>
              </a:extLst>
            </p:cNvPr>
            <p:cNvSpPr txBox="1"/>
            <p:nvPr/>
          </p:nvSpPr>
          <p:spPr>
            <a:xfrm>
              <a:off x="3869621" y="5410200"/>
              <a:ext cx="184731" cy="369332"/>
            </a:xfrm>
            <a:prstGeom prst="rect">
              <a:avLst/>
            </a:prstGeom>
            <a:noFill/>
          </p:spPr>
          <p:txBody>
            <a:bodyPr wrap="none" rtlCol="0">
              <a:spAutoFit/>
            </a:bodyPr>
            <a:lstStyle/>
            <a:p>
              <a:pPr algn="ctr"/>
              <a:endParaRPr lang="en-US" dirty="0">
                <a:latin typeface="Comic Sans MS" pitchFamily="66" charset="0"/>
              </a:endParaRPr>
            </a:p>
          </p:txBody>
        </p:sp>
        <p:sp>
          <p:nvSpPr>
            <p:cNvPr id="13" name="Rectangle 12">
              <a:extLst>
                <a:ext uri="{FF2B5EF4-FFF2-40B4-BE49-F238E27FC236}">
                  <a16:creationId xmlns:a16="http://schemas.microsoft.com/office/drawing/2014/main" id="{E0A3F124-1476-4FF5-9ECD-603002694B73}"/>
                </a:ext>
              </a:extLst>
            </p:cNvPr>
            <p:cNvSpPr/>
            <p:nvPr/>
          </p:nvSpPr>
          <p:spPr>
            <a:xfrm>
              <a:off x="2819400" y="3730770"/>
              <a:ext cx="1447800" cy="19755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452D341-38FE-4907-8CCC-F2DC9850B597}"/>
                </a:ext>
              </a:extLst>
            </p:cNvPr>
            <p:cNvSpPr/>
            <p:nvPr/>
          </p:nvSpPr>
          <p:spPr>
            <a:xfrm>
              <a:off x="2971800" y="3733799"/>
              <a:ext cx="1219200" cy="189939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FF8316F-6CD6-4B18-96E6-1C16E89A25F8}"/>
                </a:ext>
              </a:extLst>
            </p:cNvPr>
            <p:cNvSpPr/>
            <p:nvPr/>
          </p:nvSpPr>
          <p:spPr>
            <a:xfrm>
              <a:off x="2819400" y="3657600"/>
              <a:ext cx="1219200" cy="19755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C000"/>
                  </a:solidFill>
                  <a:latin typeface="Colonna MT" pitchFamily="82" charset="0"/>
                </a:rPr>
                <a:t> Daniel 2:44-45</a:t>
              </a:r>
            </a:p>
          </p:txBody>
        </p:sp>
        <p:sp>
          <p:nvSpPr>
            <p:cNvPr id="16" name="Rectangle 15">
              <a:extLst>
                <a:ext uri="{FF2B5EF4-FFF2-40B4-BE49-F238E27FC236}">
                  <a16:creationId xmlns:a16="http://schemas.microsoft.com/office/drawing/2014/main" id="{B4A6F605-54D7-49C6-A66C-F938C15CF256}"/>
                </a:ext>
              </a:extLst>
            </p:cNvPr>
            <p:cNvSpPr/>
            <p:nvPr/>
          </p:nvSpPr>
          <p:spPr>
            <a:xfrm>
              <a:off x="2819400" y="3657600"/>
              <a:ext cx="76200" cy="1975592"/>
            </a:xfrm>
            <a:prstGeom prst="rect">
              <a:avLst/>
            </a:prstGeom>
            <a:solidFill>
              <a:schemeClr val="tx1">
                <a:lumMod val="95000"/>
                <a:lumOff val="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Arrow: Right 7">
            <a:extLst>
              <a:ext uri="{FF2B5EF4-FFF2-40B4-BE49-F238E27FC236}">
                <a16:creationId xmlns:a16="http://schemas.microsoft.com/office/drawing/2014/main" id="{4944A6EE-F122-498F-844A-314F9A499A9D}"/>
              </a:ext>
            </a:extLst>
          </p:cNvPr>
          <p:cNvSpPr/>
          <p:nvPr/>
        </p:nvSpPr>
        <p:spPr>
          <a:xfrm>
            <a:off x="3991897" y="2959510"/>
            <a:ext cx="1317923" cy="796413"/>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8483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750" fill="hold"/>
                                        <p:tgtEl>
                                          <p:spTgt spid="11"/>
                                        </p:tgtEl>
                                        <p:attrNameLst>
                                          <p:attrName>ppt_x</p:attrName>
                                        </p:attrNameLst>
                                      </p:cBhvr>
                                      <p:tavLst>
                                        <p:tav tm="0">
                                          <p:val>
                                            <p:strVal val="0-#ppt_w/2"/>
                                          </p:val>
                                        </p:tav>
                                        <p:tav tm="100000">
                                          <p:val>
                                            <p:strVal val="#ppt_x"/>
                                          </p:val>
                                        </p:tav>
                                      </p:tavLst>
                                    </p:anim>
                                    <p:anim calcmode="lin" valueType="num">
                                      <p:cBhvr additive="base">
                                        <p:cTn id="8" dur="175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750" fill="hold"/>
                                        <p:tgtEl>
                                          <p:spTgt spid="8"/>
                                        </p:tgtEl>
                                        <p:attrNameLst>
                                          <p:attrName>ppt_x</p:attrName>
                                        </p:attrNameLst>
                                      </p:cBhvr>
                                      <p:tavLst>
                                        <p:tav tm="0">
                                          <p:val>
                                            <p:strVal val="0-#ppt_w/2"/>
                                          </p:val>
                                        </p:tav>
                                        <p:tav tm="100000">
                                          <p:val>
                                            <p:strVal val="#ppt_x"/>
                                          </p:val>
                                        </p:tav>
                                      </p:tavLst>
                                    </p:anim>
                                    <p:anim calcmode="lin" valueType="num">
                                      <p:cBhvr additive="base">
                                        <p:cTn id="12" dur="1750" fill="hold"/>
                                        <p:tgtEl>
                                          <p:spTgt spid="8"/>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1750" fill="hold"/>
                                        <p:tgtEl>
                                          <p:spTgt spid="5"/>
                                        </p:tgtEl>
                                        <p:attrNameLst>
                                          <p:attrName>ppt_x</p:attrName>
                                        </p:attrNameLst>
                                      </p:cBhvr>
                                      <p:tavLst>
                                        <p:tav tm="0">
                                          <p:val>
                                            <p:strVal val="0-#ppt_w/2"/>
                                          </p:val>
                                        </p:tav>
                                        <p:tav tm="100000">
                                          <p:val>
                                            <p:strVal val="#ppt_x"/>
                                          </p:val>
                                        </p:tav>
                                      </p:tavLst>
                                    </p:anim>
                                    <p:anim calcmode="lin" valueType="num">
                                      <p:cBhvr additive="base">
                                        <p:cTn id="16" dur="175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8285" y="6418158"/>
            <a:ext cx="2951430" cy="369332"/>
          </a:xfrm>
          <a:prstGeom prst="rect">
            <a:avLst/>
          </a:prstGeom>
          <a:noFill/>
        </p:spPr>
        <p:txBody>
          <a:bodyPr wrap="square" rtlCol="0">
            <a:spAutoFit/>
          </a:bodyPr>
          <a:lstStyle/>
          <a:p>
            <a:r>
              <a:rPr lang="en-US" dirty="0">
                <a:solidFill>
                  <a:schemeClr val="bg1"/>
                </a:solidFill>
              </a:rPr>
              <a:t>Daniel 2:44-45</a:t>
            </a:r>
          </a:p>
        </p:txBody>
      </p:sp>
      <p:sp>
        <p:nvSpPr>
          <p:cNvPr id="7" name="TextBox 6"/>
          <p:cNvSpPr txBox="1"/>
          <p:nvPr/>
        </p:nvSpPr>
        <p:spPr>
          <a:xfrm>
            <a:off x="104615" y="-6823"/>
            <a:ext cx="12006404" cy="923330"/>
          </a:xfrm>
          <a:prstGeom prst="rect">
            <a:avLst/>
          </a:prstGeom>
          <a:noFill/>
        </p:spPr>
        <p:txBody>
          <a:bodyPr wrap="square" rtlCol="0">
            <a:spAutoFit/>
          </a:bodyPr>
          <a:lstStyle/>
          <a:p>
            <a:pPr algn="ctr"/>
            <a:r>
              <a:rPr lang="en-US" sz="5400" dirty="0">
                <a:solidFill>
                  <a:schemeClr val="bg1"/>
                </a:solidFill>
              </a:rPr>
              <a:t>Fulfillment of Prophecy</a:t>
            </a:r>
          </a:p>
        </p:txBody>
      </p:sp>
      <p:sp>
        <p:nvSpPr>
          <p:cNvPr id="5" name="Rectangle 4"/>
          <p:cNvSpPr/>
          <p:nvPr/>
        </p:nvSpPr>
        <p:spPr>
          <a:xfrm>
            <a:off x="1594121" y="1030288"/>
            <a:ext cx="4329403" cy="1477328"/>
          </a:xfrm>
          <a:prstGeom prst="rect">
            <a:avLst/>
          </a:prstGeom>
        </p:spPr>
        <p:txBody>
          <a:bodyPr wrap="square">
            <a:spAutoFit/>
          </a:bodyPr>
          <a:lstStyle/>
          <a:p>
            <a:r>
              <a:rPr lang="en-US" dirty="0">
                <a:solidFill>
                  <a:schemeClr val="bg1"/>
                </a:solidFill>
                <a:latin typeface="Calibri" panose="020F0502020204030204" pitchFamily="34" charset="0"/>
              </a:rPr>
              <a:t>The Prophet Joseph Smith prayed that the ecclesiastical kingdom of God, which was established on the earth in his day, might roll forth that the future kingdom of heaven might come.</a:t>
            </a:r>
            <a:endParaRPr lang="en-US" dirty="0">
              <a:solidFill>
                <a:schemeClr val="bg1"/>
              </a:solidFill>
            </a:endParaRPr>
          </a:p>
        </p:txBody>
      </p:sp>
      <p:sp>
        <p:nvSpPr>
          <p:cNvPr id="10" name="Rectangle 9"/>
          <p:cNvSpPr/>
          <p:nvPr/>
        </p:nvSpPr>
        <p:spPr>
          <a:xfrm>
            <a:off x="4572000" y="5135472"/>
            <a:ext cx="6096000" cy="1200329"/>
          </a:xfrm>
          <a:prstGeom prst="rect">
            <a:avLst/>
          </a:prstGeom>
        </p:spPr>
        <p:txBody>
          <a:bodyPr>
            <a:spAutoFit/>
          </a:bodyPr>
          <a:lstStyle/>
          <a:p>
            <a:r>
              <a:rPr lang="en-US" dirty="0">
                <a:solidFill>
                  <a:schemeClr val="bg1"/>
                </a:solidFill>
                <a:latin typeface="Calibri" panose="020F0502020204030204" pitchFamily="34" charset="0"/>
              </a:rPr>
              <a:t>“During the millennium the </a:t>
            </a:r>
            <a:r>
              <a:rPr lang="en-US" i="1" dirty="0">
                <a:solidFill>
                  <a:schemeClr val="bg1"/>
                </a:solidFill>
                <a:latin typeface="Calibri" panose="020F0502020204030204" pitchFamily="34" charset="0"/>
              </a:rPr>
              <a:t>kingdom of God</a:t>
            </a:r>
            <a:r>
              <a:rPr lang="en-US" dirty="0">
                <a:solidFill>
                  <a:schemeClr val="bg1"/>
                </a:solidFill>
                <a:latin typeface="Calibri" panose="020F0502020204030204" pitchFamily="34" charset="0"/>
              </a:rPr>
              <a:t> will continue on earth, but in that day it will be both an </a:t>
            </a:r>
            <a:r>
              <a:rPr lang="en-US" i="1" dirty="0">
                <a:solidFill>
                  <a:schemeClr val="bg1"/>
                </a:solidFill>
                <a:latin typeface="Calibri" panose="020F0502020204030204" pitchFamily="34" charset="0"/>
              </a:rPr>
              <a:t>ecclesiastical </a:t>
            </a:r>
            <a:r>
              <a:rPr lang="en-US" dirty="0">
                <a:solidFill>
                  <a:schemeClr val="bg1"/>
                </a:solidFill>
                <a:latin typeface="Calibri" panose="020F0502020204030204" pitchFamily="34" charset="0"/>
              </a:rPr>
              <a:t>and a </a:t>
            </a:r>
            <a:r>
              <a:rPr lang="en-US" i="1" dirty="0">
                <a:solidFill>
                  <a:schemeClr val="bg1"/>
                </a:solidFill>
                <a:latin typeface="Calibri" panose="020F0502020204030204" pitchFamily="34" charset="0"/>
              </a:rPr>
              <a:t>political</a:t>
            </a:r>
            <a:r>
              <a:rPr lang="en-US" dirty="0">
                <a:solidFill>
                  <a:schemeClr val="bg1"/>
                </a:solidFill>
                <a:latin typeface="Calibri" panose="020F0502020204030204" pitchFamily="34" charset="0"/>
              </a:rPr>
              <a:t> kingdom. That is, the Church (which is the kingdom) will have the rule and government of the world given to it.” (3)</a:t>
            </a:r>
            <a:endParaRPr lang="en-US" dirty="0">
              <a:solidFill>
                <a:schemeClr val="bg1"/>
              </a:solidFill>
            </a:endParaRPr>
          </a:p>
        </p:txBody>
      </p:sp>
      <p:pic>
        <p:nvPicPr>
          <p:cNvPr id="6146" name="Picture 2" descr="https://i.ytimg.com/vi/LIBFxgbaHiw/hqdefaul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998" y="1078673"/>
            <a:ext cx="3971730" cy="297879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94FD0DE3-9D23-22FE-96B0-412B23B374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8000" y="4781535"/>
            <a:ext cx="1172506" cy="1636623"/>
          </a:xfrm>
          <a:prstGeom prst="rect">
            <a:avLst/>
          </a:prstGeom>
        </p:spPr>
      </p:pic>
      <p:sp>
        <p:nvSpPr>
          <p:cNvPr id="12" name="TextBox 11">
            <a:extLst>
              <a:ext uri="{FF2B5EF4-FFF2-40B4-BE49-F238E27FC236}">
                <a16:creationId xmlns:a16="http://schemas.microsoft.com/office/drawing/2014/main" id="{570382B5-D83D-5D10-D12B-F4AF7B2AB095}"/>
              </a:ext>
            </a:extLst>
          </p:cNvPr>
          <p:cNvSpPr txBox="1"/>
          <p:nvPr/>
        </p:nvSpPr>
        <p:spPr>
          <a:xfrm>
            <a:off x="544690" y="3768591"/>
            <a:ext cx="6109854" cy="1200329"/>
          </a:xfrm>
          <a:prstGeom prst="rect">
            <a:avLst/>
          </a:prstGeom>
          <a:noFill/>
        </p:spPr>
        <p:txBody>
          <a:bodyPr wrap="square">
            <a:spAutoFit/>
          </a:bodyPr>
          <a:lstStyle/>
          <a:p>
            <a:r>
              <a:rPr lang="en-US" b="0" i="0" dirty="0">
                <a:solidFill>
                  <a:schemeClr val="bg1"/>
                </a:solidFill>
                <a:effectLst/>
              </a:rPr>
              <a:t>The Church [of Jesus Christ of Latter-day Saints] is that prophesied latter-day kingdom, not created by man but set up by the God of heaven and rolling forth as a stone “cut out of the mountain without hands” to fill the earth. (5)</a:t>
            </a:r>
            <a:endParaRPr lang="en-US" dirty="0">
              <a:solidFill>
                <a:schemeClr val="bg1"/>
              </a:solidFill>
            </a:endParaRPr>
          </a:p>
        </p:txBody>
      </p:sp>
      <p:pic>
        <p:nvPicPr>
          <p:cNvPr id="14" name="Picture 13">
            <a:extLst>
              <a:ext uri="{FF2B5EF4-FFF2-40B4-BE49-F238E27FC236}">
                <a16:creationId xmlns:a16="http://schemas.microsoft.com/office/drawing/2014/main" id="{6009D682-2A29-BD97-331B-D8D2F96D6E6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3070" y="2427950"/>
            <a:ext cx="987779" cy="1322918"/>
          </a:xfrm>
          <a:prstGeom prst="rect">
            <a:avLst/>
          </a:prstGeom>
        </p:spPr>
      </p:pic>
    </p:spTree>
    <p:extLst>
      <p:ext uri="{BB962C8B-B14F-4D97-AF65-F5344CB8AC3E}">
        <p14:creationId xmlns:p14="http://schemas.microsoft.com/office/powerpoint/2010/main" val="3458657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1B18F-0F94-C5AA-EF4F-FFEC748434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D124F0-4957-2A1C-8DA3-BBA0386595E4}"/>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38413BE1-301C-CD5B-9F28-458B82070B5C}"/>
              </a:ext>
            </a:extLst>
          </p:cNvPr>
          <p:cNvSpPr>
            <a:spLocks noGrp="1"/>
          </p:cNvSpPr>
          <p:nvPr>
            <p:ph type="subTitle" idx="1"/>
          </p:nvPr>
        </p:nvSpPr>
        <p:spPr/>
        <p:txBody>
          <a:bodyPr/>
          <a:lstStyle/>
          <a:p>
            <a:endParaRPr lang="en-US"/>
          </a:p>
        </p:txBody>
      </p:sp>
      <p:pic>
        <p:nvPicPr>
          <p:cNvPr id="4" name="Picture 2" descr="http://wallpaperswide.com/download/aero_brown-wallpaper-1366x768.jpg">
            <a:extLst>
              <a:ext uri="{FF2B5EF4-FFF2-40B4-BE49-F238E27FC236}">
                <a16:creationId xmlns:a16="http://schemas.microsoft.com/office/drawing/2014/main" id="{755750A0-3478-065C-4232-D9B0C1A8C12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81B63AE-4A38-031D-2D64-50945B94DFF4}"/>
              </a:ext>
            </a:extLst>
          </p:cNvPr>
          <p:cNvSpPr txBox="1"/>
          <p:nvPr/>
        </p:nvSpPr>
        <p:spPr>
          <a:xfrm>
            <a:off x="48285" y="6418158"/>
            <a:ext cx="3947982" cy="369332"/>
          </a:xfrm>
          <a:prstGeom prst="rect">
            <a:avLst/>
          </a:prstGeom>
          <a:noFill/>
        </p:spPr>
        <p:txBody>
          <a:bodyPr wrap="square" rtlCol="0">
            <a:spAutoFit/>
          </a:bodyPr>
          <a:lstStyle/>
          <a:p>
            <a:r>
              <a:rPr lang="en-US" dirty="0">
                <a:solidFill>
                  <a:schemeClr val="bg1"/>
                </a:solidFill>
              </a:rPr>
              <a:t>Daniel 2:35; D&amp;C 65:2; 1 Nephi 14:14</a:t>
            </a:r>
          </a:p>
        </p:txBody>
      </p:sp>
      <p:sp>
        <p:nvSpPr>
          <p:cNvPr id="7" name="TextBox 6">
            <a:extLst>
              <a:ext uri="{FF2B5EF4-FFF2-40B4-BE49-F238E27FC236}">
                <a16:creationId xmlns:a16="http://schemas.microsoft.com/office/drawing/2014/main" id="{4AFC4E93-DEC9-4D5B-DB00-5340ED163056}"/>
              </a:ext>
            </a:extLst>
          </p:cNvPr>
          <p:cNvSpPr txBox="1"/>
          <p:nvPr/>
        </p:nvSpPr>
        <p:spPr>
          <a:xfrm>
            <a:off x="104615" y="-6823"/>
            <a:ext cx="12006404" cy="923330"/>
          </a:xfrm>
          <a:prstGeom prst="rect">
            <a:avLst/>
          </a:prstGeom>
          <a:noFill/>
        </p:spPr>
        <p:txBody>
          <a:bodyPr wrap="square" rtlCol="0">
            <a:spAutoFit/>
          </a:bodyPr>
          <a:lstStyle/>
          <a:p>
            <a:pPr algn="ctr"/>
            <a:r>
              <a:rPr lang="en-US" sz="5400" dirty="0">
                <a:solidFill>
                  <a:schemeClr val="bg1"/>
                </a:solidFill>
              </a:rPr>
              <a:t>Fill the Whole Earth</a:t>
            </a:r>
          </a:p>
        </p:txBody>
      </p:sp>
      <p:sp>
        <p:nvSpPr>
          <p:cNvPr id="15" name="TextBox 14">
            <a:extLst>
              <a:ext uri="{FF2B5EF4-FFF2-40B4-BE49-F238E27FC236}">
                <a16:creationId xmlns:a16="http://schemas.microsoft.com/office/drawing/2014/main" id="{DBF08575-31CF-3247-D152-9F565282BD35}"/>
              </a:ext>
            </a:extLst>
          </p:cNvPr>
          <p:cNvSpPr txBox="1"/>
          <p:nvPr/>
        </p:nvSpPr>
        <p:spPr>
          <a:xfrm>
            <a:off x="5167079" y="1087022"/>
            <a:ext cx="6107288" cy="1477328"/>
          </a:xfrm>
          <a:prstGeom prst="rect">
            <a:avLst/>
          </a:prstGeom>
          <a:noFill/>
        </p:spPr>
        <p:txBody>
          <a:bodyPr wrap="square">
            <a:spAutoFit/>
          </a:bodyPr>
          <a:lstStyle/>
          <a:p>
            <a:r>
              <a:rPr lang="en-US" b="0" i="1" dirty="0">
                <a:solidFill>
                  <a:srgbClr val="FFFF00"/>
                </a:solidFill>
                <a:effectLst/>
              </a:rPr>
              <a:t>The keys of the kingdom of God are committed unto man on the earth, and from thence shall the gospel roll forth unto the ends of the earth, as the stone which is cut out of the mountain without hands shall roll forth, until it has filled the whole earth.</a:t>
            </a:r>
          </a:p>
          <a:p>
            <a:r>
              <a:rPr lang="en-US" i="1" dirty="0">
                <a:solidFill>
                  <a:srgbClr val="FFFF00"/>
                </a:solidFill>
              </a:rPr>
              <a:t>D&amp;C 65:2</a:t>
            </a:r>
          </a:p>
        </p:txBody>
      </p:sp>
      <p:grpSp>
        <p:nvGrpSpPr>
          <p:cNvPr id="16" name="Group 15">
            <a:extLst>
              <a:ext uri="{FF2B5EF4-FFF2-40B4-BE49-F238E27FC236}">
                <a16:creationId xmlns:a16="http://schemas.microsoft.com/office/drawing/2014/main" id="{CF613E88-A2D4-E678-A657-C82115CD0EED}"/>
              </a:ext>
            </a:extLst>
          </p:cNvPr>
          <p:cNvGrpSpPr/>
          <p:nvPr/>
        </p:nvGrpSpPr>
        <p:grpSpPr>
          <a:xfrm>
            <a:off x="378968" y="785918"/>
            <a:ext cx="3115095" cy="2125557"/>
            <a:chOff x="4430487" y="4547169"/>
            <a:chExt cx="3115095" cy="2125557"/>
          </a:xfrm>
        </p:grpSpPr>
        <p:grpSp>
          <p:nvGrpSpPr>
            <p:cNvPr id="17" name="Group 11">
              <a:extLst>
                <a:ext uri="{FF2B5EF4-FFF2-40B4-BE49-F238E27FC236}">
                  <a16:creationId xmlns:a16="http://schemas.microsoft.com/office/drawing/2014/main" id="{6C259F54-2C1C-69B2-14F2-733FB9BEE1F6}"/>
                </a:ext>
              </a:extLst>
            </p:cNvPr>
            <p:cNvGrpSpPr/>
            <p:nvPr/>
          </p:nvGrpSpPr>
          <p:grpSpPr>
            <a:xfrm rot="10800000">
              <a:off x="4558894" y="6147992"/>
              <a:ext cx="242078" cy="524733"/>
              <a:chOff x="7010400" y="381000"/>
              <a:chExt cx="762000" cy="2033666"/>
            </a:xfrm>
          </p:grpSpPr>
          <p:sp>
            <p:nvSpPr>
              <p:cNvPr id="32" name="Rounded Rectangle 51">
                <a:extLst>
                  <a:ext uri="{FF2B5EF4-FFF2-40B4-BE49-F238E27FC236}">
                    <a16:creationId xmlns:a16="http://schemas.microsoft.com/office/drawing/2014/main" id="{E176E0DC-1C0E-D400-0333-BB8E88F6783E}"/>
                  </a:ext>
                </a:extLst>
              </p:cNvPr>
              <p:cNvSpPr/>
              <p:nvPr/>
            </p:nvSpPr>
            <p:spPr>
              <a:xfrm>
                <a:off x="7186534" y="1195466"/>
                <a:ext cx="457200" cy="1219200"/>
              </a:xfrm>
              <a:prstGeom prst="round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8580F533-5E8A-169C-1834-0244CD178AAF}"/>
                  </a:ext>
                </a:extLst>
              </p:cNvPr>
              <p:cNvSpPr/>
              <p:nvPr/>
            </p:nvSpPr>
            <p:spPr>
              <a:xfrm>
                <a:off x="7010400" y="381000"/>
                <a:ext cx="762000" cy="1219200"/>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Wave 2">
              <a:extLst>
                <a:ext uri="{FF2B5EF4-FFF2-40B4-BE49-F238E27FC236}">
                  <a16:creationId xmlns:a16="http://schemas.microsoft.com/office/drawing/2014/main" id="{897A6959-2B24-1E71-814A-E1C471145DE2}"/>
                </a:ext>
              </a:extLst>
            </p:cNvPr>
            <p:cNvSpPr/>
            <p:nvPr/>
          </p:nvSpPr>
          <p:spPr>
            <a:xfrm>
              <a:off x="4596228" y="4962252"/>
              <a:ext cx="2839871" cy="1363349"/>
            </a:xfrm>
            <a:prstGeom prst="wave">
              <a:avLst>
                <a:gd name="adj1" fmla="val 0"/>
                <a:gd name="adj2" fmla="val 383"/>
              </a:avLst>
            </a:prstGeom>
            <a:solidFill>
              <a:srgbClr val="DE9F7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an 1">
              <a:extLst>
                <a:ext uri="{FF2B5EF4-FFF2-40B4-BE49-F238E27FC236}">
                  <a16:creationId xmlns:a16="http://schemas.microsoft.com/office/drawing/2014/main" id="{93007C04-6C53-1829-AD2A-7491C348927C}"/>
                </a:ext>
              </a:extLst>
            </p:cNvPr>
            <p:cNvSpPr/>
            <p:nvPr/>
          </p:nvSpPr>
          <p:spPr>
            <a:xfrm>
              <a:off x="4430487" y="4870135"/>
              <a:ext cx="481525" cy="1496027"/>
            </a:xfrm>
            <a:prstGeom prst="can">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21CF2EE1-EB3A-B4C2-08A9-8DBE01B5977F}"/>
                </a:ext>
              </a:extLst>
            </p:cNvPr>
            <p:cNvGrpSpPr/>
            <p:nvPr/>
          </p:nvGrpSpPr>
          <p:grpSpPr>
            <a:xfrm>
              <a:off x="4543399" y="4554837"/>
              <a:ext cx="242078" cy="384161"/>
              <a:chOff x="7031201" y="834275"/>
              <a:chExt cx="762000" cy="1488861"/>
            </a:xfrm>
          </p:grpSpPr>
          <p:sp>
            <p:nvSpPr>
              <p:cNvPr id="30" name="Rounded Rectangle 49">
                <a:extLst>
                  <a:ext uri="{FF2B5EF4-FFF2-40B4-BE49-F238E27FC236}">
                    <a16:creationId xmlns:a16="http://schemas.microsoft.com/office/drawing/2014/main" id="{87C97AF7-A066-C691-E82A-2758FC4737C1}"/>
                  </a:ext>
                </a:extLst>
              </p:cNvPr>
              <p:cNvSpPr/>
              <p:nvPr/>
            </p:nvSpPr>
            <p:spPr>
              <a:xfrm>
                <a:off x="7279402" y="1563538"/>
                <a:ext cx="291165" cy="759598"/>
              </a:xfrm>
              <a:prstGeom prst="round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5">
                <a:extLst>
                  <a:ext uri="{FF2B5EF4-FFF2-40B4-BE49-F238E27FC236}">
                    <a16:creationId xmlns:a16="http://schemas.microsoft.com/office/drawing/2014/main" id="{35CEA5E9-3965-426B-6F73-1D2C7AC6FA97}"/>
                  </a:ext>
                </a:extLst>
              </p:cNvPr>
              <p:cNvSpPr/>
              <p:nvPr/>
            </p:nvSpPr>
            <p:spPr>
              <a:xfrm>
                <a:off x="7031201" y="834275"/>
                <a:ext cx="762000" cy="1219200"/>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A7D0DB19-C578-C6C1-AB15-DBD9EC93B955}"/>
                </a:ext>
              </a:extLst>
            </p:cNvPr>
            <p:cNvGrpSpPr/>
            <p:nvPr/>
          </p:nvGrpSpPr>
          <p:grpSpPr>
            <a:xfrm>
              <a:off x="7064057" y="4547169"/>
              <a:ext cx="481525" cy="2125557"/>
              <a:chOff x="7041669" y="4677390"/>
              <a:chExt cx="481525" cy="2125557"/>
            </a:xfrm>
          </p:grpSpPr>
          <p:grpSp>
            <p:nvGrpSpPr>
              <p:cNvPr id="23" name="Group 14">
                <a:extLst>
                  <a:ext uri="{FF2B5EF4-FFF2-40B4-BE49-F238E27FC236}">
                    <a16:creationId xmlns:a16="http://schemas.microsoft.com/office/drawing/2014/main" id="{9038E5D9-2969-CB08-2CB3-2A9AD0A64FE2}"/>
                  </a:ext>
                </a:extLst>
              </p:cNvPr>
              <p:cNvGrpSpPr/>
              <p:nvPr/>
            </p:nvGrpSpPr>
            <p:grpSpPr>
              <a:xfrm rot="10800000">
                <a:off x="7190985" y="6278214"/>
                <a:ext cx="242078" cy="524733"/>
                <a:chOff x="7010400" y="381000"/>
                <a:chExt cx="762000" cy="2033666"/>
              </a:xfrm>
            </p:grpSpPr>
            <p:sp>
              <p:nvSpPr>
                <p:cNvPr id="28" name="Rounded Rectangle 47">
                  <a:extLst>
                    <a:ext uri="{FF2B5EF4-FFF2-40B4-BE49-F238E27FC236}">
                      <a16:creationId xmlns:a16="http://schemas.microsoft.com/office/drawing/2014/main" id="{2646951B-1B91-25CE-0CE8-DE1B7A49105B}"/>
                    </a:ext>
                  </a:extLst>
                </p:cNvPr>
                <p:cNvSpPr/>
                <p:nvPr/>
              </p:nvSpPr>
              <p:spPr>
                <a:xfrm>
                  <a:off x="7186534" y="1195466"/>
                  <a:ext cx="457200" cy="1219200"/>
                </a:xfrm>
                <a:prstGeom prst="round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8E2042CC-E55B-77CD-F78F-89FDEC802632}"/>
                    </a:ext>
                  </a:extLst>
                </p:cNvPr>
                <p:cNvSpPr/>
                <p:nvPr/>
              </p:nvSpPr>
              <p:spPr>
                <a:xfrm>
                  <a:off x="7010400" y="381000"/>
                  <a:ext cx="762000" cy="1219200"/>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Can 3">
                <a:extLst>
                  <a:ext uri="{FF2B5EF4-FFF2-40B4-BE49-F238E27FC236}">
                    <a16:creationId xmlns:a16="http://schemas.microsoft.com/office/drawing/2014/main" id="{907C8A40-7853-F7DC-5E7C-1C256556D5B4}"/>
                  </a:ext>
                </a:extLst>
              </p:cNvPr>
              <p:cNvSpPr/>
              <p:nvPr/>
            </p:nvSpPr>
            <p:spPr>
              <a:xfrm>
                <a:off x="7041669" y="4991972"/>
                <a:ext cx="481525" cy="1496027"/>
              </a:xfrm>
              <a:prstGeom prst="can">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44E1E6A6-3172-2FCC-1D8B-CC6E55CCC057}"/>
                  </a:ext>
                </a:extLst>
              </p:cNvPr>
              <p:cNvGrpSpPr/>
              <p:nvPr/>
            </p:nvGrpSpPr>
            <p:grpSpPr>
              <a:xfrm>
                <a:off x="7171633" y="4677390"/>
                <a:ext cx="242078" cy="396510"/>
                <a:chOff x="7087348" y="824753"/>
                <a:chExt cx="762000" cy="1536722"/>
              </a:xfrm>
            </p:grpSpPr>
            <p:sp>
              <p:nvSpPr>
                <p:cNvPr id="26" name="Rounded Rectangle 45">
                  <a:extLst>
                    <a:ext uri="{FF2B5EF4-FFF2-40B4-BE49-F238E27FC236}">
                      <a16:creationId xmlns:a16="http://schemas.microsoft.com/office/drawing/2014/main" id="{67986ABC-0829-E767-1530-A3226E31D6C6}"/>
                    </a:ext>
                  </a:extLst>
                </p:cNvPr>
                <p:cNvSpPr/>
                <p:nvPr/>
              </p:nvSpPr>
              <p:spPr>
                <a:xfrm>
                  <a:off x="7339058" y="1803020"/>
                  <a:ext cx="258584" cy="558455"/>
                </a:xfrm>
                <a:prstGeom prst="round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5B0E1F3D-1102-31A7-BAB7-58DFF5B020EA}"/>
                    </a:ext>
                  </a:extLst>
                </p:cNvPr>
                <p:cNvSpPr/>
                <p:nvPr/>
              </p:nvSpPr>
              <p:spPr>
                <a:xfrm>
                  <a:off x="7087348" y="824753"/>
                  <a:ext cx="762000" cy="1219200"/>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2" name="Rectangle 21">
              <a:extLst>
                <a:ext uri="{FF2B5EF4-FFF2-40B4-BE49-F238E27FC236}">
                  <a16:creationId xmlns:a16="http://schemas.microsoft.com/office/drawing/2014/main" id="{1E128533-07A0-577C-FE80-475D10CE6588}"/>
                </a:ext>
              </a:extLst>
            </p:cNvPr>
            <p:cNvSpPr/>
            <p:nvPr/>
          </p:nvSpPr>
          <p:spPr>
            <a:xfrm>
              <a:off x="4888665" y="5022278"/>
              <a:ext cx="2213250" cy="1323439"/>
            </a:xfrm>
            <a:prstGeom prst="rect">
              <a:avLst/>
            </a:prstGeom>
          </p:spPr>
          <p:txBody>
            <a:bodyPr wrap="square">
              <a:spAutoFit/>
            </a:bodyPr>
            <a:lstStyle/>
            <a:p>
              <a:pPr algn="ctr"/>
              <a:r>
                <a:rPr lang="en-US" sz="1600" b="1" i="1" dirty="0">
                  <a:solidFill>
                    <a:srgbClr val="333333"/>
                  </a:solidFill>
                  <a:effectLst/>
                </a:rPr>
                <a:t>God established the Church of Jesus Christ of Latter-day Saints, which will fill the whole earth and stand forever.</a:t>
              </a:r>
              <a:endParaRPr lang="en-US" sz="1600" i="1" dirty="0"/>
            </a:p>
          </p:txBody>
        </p:sp>
      </p:grpSp>
      <p:sp>
        <p:nvSpPr>
          <p:cNvPr id="35" name="TextBox 34">
            <a:extLst>
              <a:ext uri="{FF2B5EF4-FFF2-40B4-BE49-F238E27FC236}">
                <a16:creationId xmlns:a16="http://schemas.microsoft.com/office/drawing/2014/main" id="{18FBAC91-B51E-44DE-A44B-B6647BB4D71B}"/>
              </a:ext>
            </a:extLst>
          </p:cNvPr>
          <p:cNvSpPr txBox="1"/>
          <p:nvPr/>
        </p:nvSpPr>
        <p:spPr>
          <a:xfrm>
            <a:off x="2891854" y="3162875"/>
            <a:ext cx="6737568" cy="707886"/>
          </a:xfrm>
          <a:prstGeom prst="rect">
            <a:avLst/>
          </a:prstGeom>
          <a:noFill/>
        </p:spPr>
        <p:txBody>
          <a:bodyPr wrap="square">
            <a:spAutoFit/>
          </a:bodyPr>
          <a:lstStyle/>
          <a:p>
            <a:r>
              <a:rPr lang="en-US" sz="2000" b="0" i="0" dirty="0">
                <a:solidFill>
                  <a:schemeClr val="bg1"/>
                </a:solidFill>
                <a:effectLst/>
              </a:rPr>
              <a:t>“filled the whole earth” does not mean that everyone will join the Lord’s Church, but that it will spread throughout the earth</a:t>
            </a:r>
            <a:endParaRPr lang="en-US" sz="2000" dirty="0">
              <a:solidFill>
                <a:schemeClr val="bg1"/>
              </a:solidFill>
            </a:endParaRPr>
          </a:p>
        </p:txBody>
      </p:sp>
      <p:sp>
        <p:nvSpPr>
          <p:cNvPr id="37" name="TextBox 36">
            <a:extLst>
              <a:ext uri="{FF2B5EF4-FFF2-40B4-BE49-F238E27FC236}">
                <a16:creationId xmlns:a16="http://schemas.microsoft.com/office/drawing/2014/main" id="{0D601382-C660-67AC-B4F4-A94DB6D4BE32}"/>
              </a:ext>
            </a:extLst>
          </p:cNvPr>
          <p:cNvSpPr txBox="1"/>
          <p:nvPr/>
        </p:nvSpPr>
        <p:spPr>
          <a:xfrm>
            <a:off x="5728322" y="4429919"/>
            <a:ext cx="6107288" cy="1754326"/>
          </a:xfrm>
          <a:prstGeom prst="rect">
            <a:avLst/>
          </a:prstGeom>
          <a:noFill/>
        </p:spPr>
        <p:txBody>
          <a:bodyPr wrap="square">
            <a:spAutoFit/>
          </a:bodyPr>
          <a:lstStyle/>
          <a:p>
            <a:r>
              <a:rPr lang="en-US" b="0" i="1" dirty="0">
                <a:solidFill>
                  <a:srgbClr val="FFFF00"/>
                </a:solidFill>
                <a:effectLst/>
              </a:rPr>
              <a:t>And it came to pass that I, Nephi, beheld the power of the Lamb of God, that it descended upon the saints of the church of the Lamb, and upon the covenant people of the Lord, who were scattered upon all the face of the earth; and they were armed with righteousness and with the power of God in great glory. 1 Nephi 14:14</a:t>
            </a:r>
            <a:endParaRPr lang="en-US" i="1" dirty="0">
              <a:solidFill>
                <a:srgbClr val="FFFF00"/>
              </a:solidFill>
            </a:endParaRPr>
          </a:p>
        </p:txBody>
      </p:sp>
      <p:pic>
        <p:nvPicPr>
          <p:cNvPr id="1026" name="Picture 2">
            <a:extLst>
              <a:ext uri="{FF2B5EF4-FFF2-40B4-BE49-F238E27FC236}">
                <a16:creationId xmlns:a16="http://schemas.microsoft.com/office/drawing/2014/main" id="{AE595DBD-6DA6-35AC-3A74-1A5F1BD543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9361" y="3962836"/>
            <a:ext cx="2509403" cy="250940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0108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5" grpId="0"/>
      <p:bldP spid="3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6BAAE-41BD-262E-1CA7-2757622F9C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C8CA68-BD16-4946-0769-ABF8168C3AED}"/>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B8E11404-1FDE-4F49-12F5-33479BCA59A0}"/>
              </a:ext>
            </a:extLst>
          </p:cNvPr>
          <p:cNvSpPr>
            <a:spLocks noGrp="1"/>
          </p:cNvSpPr>
          <p:nvPr>
            <p:ph type="subTitle" idx="1"/>
          </p:nvPr>
        </p:nvSpPr>
        <p:spPr/>
        <p:txBody>
          <a:bodyPr/>
          <a:lstStyle/>
          <a:p>
            <a:endParaRPr lang="en-US"/>
          </a:p>
        </p:txBody>
      </p:sp>
      <p:pic>
        <p:nvPicPr>
          <p:cNvPr id="4" name="Picture 2" descr="http://wallpaperswide.com/download/aero_brown-wallpaper-1366x768.jpg">
            <a:extLst>
              <a:ext uri="{FF2B5EF4-FFF2-40B4-BE49-F238E27FC236}">
                <a16:creationId xmlns:a16="http://schemas.microsoft.com/office/drawing/2014/main" id="{51C8AE49-E369-D768-DD56-2B484988A07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155CD44-0647-8E2F-7A3D-6E6DDC52A559}"/>
              </a:ext>
            </a:extLst>
          </p:cNvPr>
          <p:cNvSpPr txBox="1"/>
          <p:nvPr/>
        </p:nvSpPr>
        <p:spPr>
          <a:xfrm>
            <a:off x="48285" y="6418158"/>
            <a:ext cx="2951430" cy="369332"/>
          </a:xfrm>
          <a:prstGeom prst="rect">
            <a:avLst/>
          </a:prstGeom>
          <a:noFill/>
        </p:spPr>
        <p:txBody>
          <a:bodyPr wrap="square" rtlCol="0">
            <a:spAutoFit/>
          </a:bodyPr>
          <a:lstStyle/>
          <a:p>
            <a:r>
              <a:rPr lang="en-US" dirty="0">
                <a:solidFill>
                  <a:schemeClr val="bg1"/>
                </a:solidFill>
              </a:rPr>
              <a:t>Daniel 2:45</a:t>
            </a:r>
          </a:p>
        </p:txBody>
      </p:sp>
      <p:sp>
        <p:nvSpPr>
          <p:cNvPr id="7" name="TextBox 6">
            <a:extLst>
              <a:ext uri="{FF2B5EF4-FFF2-40B4-BE49-F238E27FC236}">
                <a16:creationId xmlns:a16="http://schemas.microsoft.com/office/drawing/2014/main" id="{8009A65A-463C-588D-334E-0EFDCA67907B}"/>
              </a:ext>
            </a:extLst>
          </p:cNvPr>
          <p:cNvSpPr txBox="1"/>
          <p:nvPr/>
        </p:nvSpPr>
        <p:spPr>
          <a:xfrm>
            <a:off x="104615" y="-6823"/>
            <a:ext cx="12006404" cy="923330"/>
          </a:xfrm>
          <a:prstGeom prst="rect">
            <a:avLst/>
          </a:prstGeom>
          <a:noFill/>
        </p:spPr>
        <p:txBody>
          <a:bodyPr wrap="square" rtlCol="0">
            <a:spAutoFit/>
          </a:bodyPr>
          <a:lstStyle/>
          <a:p>
            <a:pPr algn="ctr"/>
            <a:r>
              <a:rPr lang="en-US" sz="5400" dirty="0">
                <a:solidFill>
                  <a:schemeClr val="bg1"/>
                </a:solidFill>
              </a:rPr>
              <a:t>Stone Rolls Forth-Symbolism</a:t>
            </a:r>
          </a:p>
        </p:txBody>
      </p:sp>
      <p:sp>
        <p:nvSpPr>
          <p:cNvPr id="35" name="TextBox 34">
            <a:extLst>
              <a:ext uri="{FF2B5EF4-FFF2-40B4-BE49-F238E27FC236}">
                <a16:creationId xmlns:a16="http://schemas.microsoft.com/office/drawing/2014/main" id="{0622D64F-2D2E-A258-404C-FE36E667ED78}"/>
              </a:ext>
            </a:extLst>
          </p:cNvPr>
          <p:cNvSpPr txBox="1"/>
          <p:nvPr/>
        </p:nvSpPr>
        <p:spPr>
          <a:xfrm>
            <a:off x="449375" y="1153535"/>
            <a:ext cx="5100679" cy="923330"/>
          </a:xfrm>
          <a:prstGeom prst="rect">
            <a:avLst/>
          </a:prstGeom>
          <a:noFill/>
        </p:spPr>
        <p:txBody>
          <a:bodyPr wrap="square">
            <a:spAutoFit/>
          </a:bodyPr>
          <a:lstStyle/>
          <a:p>
            <a:r>
              <a:rPr lang="en-US" dirty="0">
                <a:solidFill>
                  <a:schemeClr val="bg1"/>
                </a:solidFill>
              </a:rPr>
              <a:t>The stone rolled away from Jesus' tomb symbolizes His victory over death and the removal of spiritual barriers, opening the way for salvation.</a:t>
            </a:r>
            <a:endParaRPr lang="en-US" sz="2000" dirty="0">
              <a:solidFill>
                <a:schemeClr val="bg1"/>
              </a:solidFill>
            </a:endParaRPr>
          </a:p>
        </p:txBody>
      </p:sp>
      <p:pic>
        <p:nvPicPr>
          <p:cNvPr id="14" name="Picture 13">
            <a:extLst>
              <a:ext uri="{FF2B5EF4-FFF2-40B4-BE49-F238E27FC236}">
                <a16:creationId xmlns:a16="http://schemas.microsoft.com/office/drawing/2014/main" id="{AF57EF38-2E57-EAB6-2050-6F66C85FA045}"/>
              </a:ext>
            </a:extLst>
          </p:cNvPr>
          <p:cNvPicPr>
            <a:picLocks noChangeAspect="1"/>
          </p:cNvPicPr>
          <p:nvPr/>
        </p:nvPicPr>
        <p:blipFill>
          <a:blip r:embed="rId3"/>
          <a:stretch>
            <a:fillRect/>
          </a:stretch>
        </p:blipFill>
        <p:spPr>
          <a:xfrm>
            <a:off x="906012" y="2320187"/>
            <a:ext cx="2994954" cy="3502908"/>
          </a:xfrm>
          <a:prstGeom prst="rect">
            <a:avLst/>
          </a:prstGeom>
        </p:spPr>
      </p:pic>
      <p:grpSp>
        <p:nvGrpSpPr>
          <p:cNvPr id="42" name="Group 41">
            <a:extLst>
              <a:ext uri="{FF2B5EF4-FFF2-40B4-BE49-F238E27FC236}">
                <a16:creationId xmlns:a16="http://schemas.microsoft.com/office/drawing/2014/main" id="{D042F703-8A34-3311-3500-D8BB26778E01}"/>
              </a:ext>
            </a:extLst>
          </p:cNvPr>
          <p:cNvGrpSpPr/>
          <p:nvPr/>
        </p:nvGrpSpPr>
        <p:grpSpPr>
          <a:xfrm>
            <a:off x="6339466" y="1054404"/>
            <a:ext cx="4851787" cy="2692089"/>
            <a:chOff x="6339466" y="1054404"/>
            <a:chExt cx="4851787" cy="2692089"/>
          </a:xfrm>
        </p:grpSpPr>
        <p:sp>
          <p:nvSpPr>
            <p:cNvPr id="10" name="TextBox 9">
              <a:extLst>
                <a:ext uri="{FF2B5EF4-FFF2-40B4-BE49-F238E27FC236}">
                  <a16:creationId xmlns:a16="http://schemas.microsoft.com/office/drawing/2014/main" id="{A08CBA09-B04B-F3C5-3D74-8498422B7D9F}"/>
                </a:ext>
              </a:extLst>
            </p:cNvPr>
            <p:cNvSpPr txBox="1"/>
            <p:nvPr/>
          </p:nvSpPr>
          <p:spPr>
            <a:xfrm>
              <a:off x="8579780" y="1477463"/>
              <a:ext cx="2611473" cy="1754326"/>
            </a:xfrm>
            <a:prstGeom prst="rect">
              <a:avLst/>
            </a:prstGeom>
            <a:noFill/>
          </p:spPr>
          <p:txBody>
            <a:bodyPr wrap="square">
              <a:spAutoFit/>
            </a:bodyPr>
            <a:lstStyle/>
            <a:p>
              <a:r>
                <a:rPr lang="en-US" dirty="0">
                  <a:solidFill>
                    <a:schemeClr val="bg1"/>
                  </a:solidFill>
                </a:rPr>
                <a:t>T</a:t>
              </a:r>
              <a:r>
                <a:rPr lang="en-US" b="0" i="0" dirty="0">
                  <a:solidFill>
                    <a:schemeClr val="bg1"/>
                  </a:solidFill>
                  <a:effectLst/>
                </a:rPr>
                <a:t>he "stone cut without hands" is the restored Church of Jesus Christ, which began with Joseph Smith and is prophesied to fill the earth.</a:t>
              </a:r>
              <a:endParaRPr lang="en-US" dirty="0">
                <a:solidFill>
                  <a:schemeClr val="bg1"/>
                </a:solidFill>
              </a:endParaRPr>
            </a:p>
          </p:txBody>
        </p:sp>
        <p:pic>
          <p:nvPicPr>
            <p:cNvPr id="36" name="Picture 35">
              <a:extLst>
                <a:ext uri="{FF2B5EF4-FFF2-40B4-BE49-F238E27FC236}">
                  <a16:creationId xmlns:a16="http://schemas.microsoft.com/office/drawing/2014/main" id="{761C630D-4CA2-CD34-1533-D27BBEA1529F}"/>
                </a:ext>
              </a:extLst>
            </p:cNvPr>
            <p:cNvPicPr>
              <a:picLocks noChangeAspect="1"/>
            </p:cNvPicPr>
            <p:nvPr/>
          </p:nvPicPr>
          <p:blipFill>
            <a:blip r:embed="rId4"/>
            <a:stretch>
              <a:fillRect/>
            </a:stretch>
          </p:blipFill>
          <p:spPr>
            <a:xfrm>
              <a:off x="6339466" y="1054404"/>
              <a:ext cx="1990428" cy="2692089"/>
            </a:xfrm>
            <a:prstGeom prst="rect">
              <a:avLst/>
            </a:prstGeom>
          </p:spPr>
        </p:pic>
      </p:grpSp>
      <p:grpSp>
        <p:nvGrpSpPr>
          <p:cNvPr id="43" name="Group 42">
            <a:extLst>
              <a:ext uri="{FF2B5EF4-FFF2-40B4-BE49-F238E27FC236}">
                <a16:creationId xmlns:a16="http://schemas.microsoft.com/office/drawing/2014/main" id="{13A1E83B-DA55-8FC8-A29E-E8475D723EB2}"/>
              </a:ext>
            </a:extLst>
          </p:cNvPr>
          <p:cNvGrpSpPr/>
          <p:nvPr/>
        </p:nvGrpSpPr>
        <p:grpSpPr>
          <a:xfrm>
            <a:off x="4518954" y="4070919"/>
            <a:ext cx="7121852" cy="2144527"/>
            <a:chOff x="4518954" y="4070919"/>
            <a:chExt cx="7121852" cy="2144527"/>
          </a:xfrm>
        </p:grpSpPr>
        <p:sp>
          <p:nvSpPr>
            <p:cNvPr id="8" name="TextBox 7">
              <a:extLst>
                <a:ext uri="{FF2B5EF4-FFF2-40B4-BE49-F238E27FC236}">
                  <a16:creationId xmlns:a16="http://schemas.microsoft.com/office/drawing/2014/main" id="{7652AF03-53FC-CC51-3E4F-55F43D1E8658}"/>
                </a:ext>
              </a:extLst>
            </p:cNvPr>
            <p:cNvSpPr txBox="1"/>
            <p:nvPr/>
          </p:nvSpPr>
          <p:spPr>
            <a:xfrm>
              <a:off x="4518954" y="4479749"/>
              <a:ext cx="4064652" cy="1477328"/>
            </a:xfrm>
            <a:prstGeom prst="rect">
              <a:avLst/>
            </a:prstGeom>
            <a:noFill/>
          </p:spPr>
          <p:txBody>
            <a:bodyPr wrap="square">
              <a:spAutoFit/>
            </a:bodyPr>
            <a:lstStyle/>
            <a:p>
              <a:r>
                <a:rPr lang="en-US" b="0" i="0" dirty="0">
                  <a:solidFill>
                    <a:schemeClr val="bg1"/>
                  </a:solidFill>
                  <a:effectLst/>
                </a:rPr>
                <a:t>The phrase is used to describe the missionary work and expansion of God's message, fulfilling prophecy as it reaches every nation. An effort to share the gospel as helping this stone roll forth.</a:t>
              </a:r>
              <a:endParaRPr lang="en-US" dirty="0">
                <a:solidFill>
                  <a:schemeClr val="bg1"/>
                </a:solidFill>
              </a:endParaRPr>
            </a:p>
          </p:txBody>
        </p:sp>
        <p:pic>
          <p:nvPicPr>
            <p:cNvPr id="41" name="Picture 40">
              <a:extLst>
                <a:ext uri="{FF2B5EF4-FFF2-40B4-BE49-F238E27FC236}">
                  <a16:creationId xmlns:a16="http://schemas.microsoft.com/office/drawing/2014/main" id="{71A4DCAA-9F20-3380-089A-DFDB4E3C0F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77966" y="4070919"/>
              <a:ext cx="2862840" cy="2144527"/>
            </a:xfrm>
            <a:prstGeom prst="rect">
              <a:avLst/>
            </a:prstGeom>
          </p:spPr>
        </p:pic>
      </p:grpSp>
    </p:spTree>
    <p:extLst>
      <p:ext uri="{BB962C8B-B14F-4D97-AF65-F5344CB8AC3E}">
        <p14:creationId xmlns:p14="http://schemas.microsoft.com/office/powerpoint/2010/main" val="2579382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6823"/>
            <a:ext cx="12192000" cy="688048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6" name="TextBox 5"/>
          <p:cNvSpPr txBox="1"/>
          <p:nvPr/>
        </p:nvSpPr>
        <p:spPr>
          <a:xfrm>
            <a:off x="48285" y="6418158"/>
            <a:ext cx="2951430" cy="369332"/>
          </a:xfrm>
          <a:prstGeom prst="rect">
            <a:avLst/>
          </a:prstGeom>
          <a:noFill/>
        </p:spPr>
        <p:txBody>
          <a:bodyPr wrap="square" rtlCol="0">
            <a:spAutoFit/>
          </a:bodyPr>
          <a:lstStyle/>
          <a:p>
            <a:r>
              <a:rPr lang="en-US" dirty="0">
                <a:solidFill>
                  <a:schemeClr val="bg1"/>
                </a:solidFill>
              </a:rPr>
              <a:t>Daniel 2:44-45</a:t>
            </a:r>
          </a:p>
        </p:txBody>
      </p:sp>
      <p:grpSp>
        <p:nvGrpSpPr>
          <p:cNvPr id="13" name="Group 12"/>
          <p:cNvGrpSpPr/>
          <p:nvPr/>
        </p:nvGrpSpPr>
        <p:grpSpPr>
          <a:xfrm>
            <a:off x="1598642" y="-6823"/>
            <a:ext cx="9173973" cy="6880483"/>
            <a:chOff x="1674331" y="0"/>
            <a:chExt cx="9173973" cy="6880483"/>
          </a:xfrm>
        </p:grpSpPr>
        <p:pic>
          <p:nvPicPr>
            <p:cNvPr id="5126" name="Picture 6" descr="http://cdn.makeagif.com/media/2-11-2015/YElJbE.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674331" y="0"/>
              <a:ext cx="9173973" cy="6880483"/>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8402465" y="6195527"/>
              <a:ext cx="2383170" cy="66247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p:cNvSpPr/>
          <p:nvPr/>
        </p:nvSpPr>
        <p:spPr>
          <a:xfrm>
            <a:off x="1096795" y="3705134"/>
            <a:ext cx="6096000" cy="2308324"/>
          </a:xfrm>
          <a:prstGeom prst="rect">
            <a:avLst/>
          </a:prstGeom>
        </p:spPr>
        <p:txBody>
          <a:bodyPr>
            <a:spAutoFit/>
          </a:bodyPr>
          <a:lstStyle/>
          <a:p>
            <a:endParaRPr lang="en-US" dirty="0">
              <a:solidFill>
                <a:schemeClr val="bg1"/>
              </a:solidFill>
            </a:endParaRPr>
          </a:p>
          <a:p>
            <a:r>
              <a:rPr lang="en-US" dirty="0">
                <a:solidFill>
                  <a:schemeClr val="bg1"/>
                </a:solidFill>
              </a:rPr>
              <a:t>The establishment of that kingdom is what the Lord taught the Saints to pray for in the Lord’s Prayer when He said, “Thy kingdom come” in Matthew 6:10. (4)</a:t>
            </a:r>
          </a:p>
          <a:p>
            <a:endParaRPr lang="en-US" dirty="0">
              <a:solidFill>
                <a:schemeClr val="bg1"/>
              </a:solidFill>
            </a:endParaRPr>
          </a:p>
          <a:p>
            <a:r>
              <a:rPr lang="en-US" dirty="0">
                <a:solidFill>
                  <a:schemeClr val="bg1"/>
                </a:solidFill>
              </a:rPr>
              <a:t>The coming forth of the kingdom on the earth is what Daniel saw when the stone rolled forth and smote the image, eventually filling the whole earth. (1)</a:t>
            </a:r>
          </a:p>
        </p:txBody>
      </p:sp>
      <p:sp>
        <p:nvSpPr>
          <p:cNvPr id="7" name="TextBox 6"/>
          <p:cNvSpPr txBox="1"/>
          <p:nvPr/>
        </p:nvSpPr>
        <p:spPr>
          <a:xfrm>
            <a:off x="104615" y="-6823"/>
            <a:ext cx="12006404" cy="923330"/>
          </a:xfrm>
          <a:prstGeom prst="rect">
            <a:avLst/>
          </a:prstGeom>
          <a:noFill/>
        </p:spPr>
        <p:txBody>
          <a:bodyPr wrap="square" rtlCol="0">
            <a:spAutoFit/>
          </a:bodyPr>
          <a:lstStyle/>
          <a:p>
            <a:pPr algn="ctr"/>
            <a:r>
              <a:rPr lang="en-US" sz="5400" dirty="0">
                <a:solidFill>
                  <a:schemeClr val="bg1"/>
                </a:solidFill>
              </a:rPr>
              <a:t>The Millennial Kingdom</a:t>
            </a:r>
          </a:p>
        </p:txBody>
      </p:sp>
      <p:pic>
        <p:nvPicPr>
          <p:cNvPr id="5122" name="Picture 2" descr="https://kingjamesbible101.files.wordpress.com/2014/03/jc.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155" y="916507"/>
            <a:ext cx="3914640" cy="264174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freebiblestudiesonline.org/wp-content/uploads/2013/02/free-bible-studies-online-bible-prophecy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7694642" y="3433418"/>
            <a:ext cx="3999170" cy="2997374"/>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8326776" y="848096"/>
            <a:ext cx="3140546" cy="1754326"/>
          </a:xfrm>
          <a:prstGeom prst="rect">
            <a:avLst/>
          </a:prstGeom>
        </p:spPr>
        <p:txBody>
          <a:bodyPr wrap="square">
            <a:spAutoFit/>
          </a:bodyPr>
          <a:lstStyle/>
          <a:p>
            <a:r>
              <a:rPr lang="en-US" dirty="0">
                <a:solidFill>
                  <a:schemeClr val="bg1"/>
                </a:solidFill>
              </a:rPr>
              <a:t>That millennial kingdom can also be properly referred to as the kingdom of heaven, as Joseph Smith did in his inspired prayer recorded in Doctrine and Covenants 65. </a:t>
            </a:r>
          </a:p>
        </p:txBody>
      </p:sp>
    </p:spTree>
    <p:extLst>
      <p:ext uri="{BB962C8B-B14F-4D97-AF65-F5344CB8AC3E}">
        <p14:creationId xmlns:p14="http://schemas.microsoft.com/office/powerpoint/2010/main" val="2058015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124"/>
                                        </p:tgtEl>
                                        <p:attrNameLst>
                                          <p:attrName>style.visibility</p:attrName>
                                        </p:attrNameLst>
                                      </p:cBhvr>
                                      <p:to>
                                        <p:strVal val="visible"/>
                                      </p:to>
                                    </p:set>
                                    <p:animEffect transition="in" filter="fade">
                                      <p:cBhvr>
                                        <p:cTn id="21" dur="500"/>
                                        <p:tgtEl>
                                          <p:spTgt spid="5124"/>
                                        </p:tgtEl>
                                      </p:cBhvr>
                                    </p:animEffect>
                                  </p:childTnLst>
                                </p:cTn>
                              </p:par>
                              <p:par>
                                <p:cTn id="22" presetID="1" presetClass="entr" presetSubtype="0" fill="hold" nodeType="withEffect">
                                  <p:stCondLst>
                                    <p:cond delay="0"/>
                                  </p:stCondLst>
                                  <p:childTnLst>
                                    <p:set>
                                      <p:cBhvr>
                                        <p:cTn id="23" dur="1" fill="hold">
                                          <p:stCondLst>
                                            <p:cond delay="2749"/>
                                          </p:stCondLst>
                                        </p:cTn>
                                        <p:tgtEl>
                                          <p:spTgt spid="13"/>
                                        </p:tgtEl>
                                        <p:attrNameLst>
                                          <p:attrName>style.visibility</p:attrName>
                                        </p:attrNameLst>
                                      </p:cBhvr>
                                      <p:to>
                                        <p:strVal val="visible"/>
                                      </p:to>
                                    </p:set>
                                  </p:childTnLst>
                                </p:cTn>
                              </p:par>
                              <p:par>
                                <p:cTn id="24" presetID="10" presetClass="exit" presetSubtype="0" fill="hold" nodeType="withEffect">
                                  <p:stCondLst>
                                    <p:cond delay="0"/>
                                  </p:stCondLst>
                                  <p:childTnLst>
                                    <p:animEffect transition="out" filter="fade">
                                      <p:cBhvr>
                                        <p:cTn id="25" dur="250"/>
                                        <p:tgtEl>
                                          <p:spTgt spid="5122"/>
                                        </p:tgtEl>
                                      </p:cBhvr>
                                    </p:animEffect>
                                    <p:set>
                                      <p:cBhvr>
                                        <p:cTn id="26" dur="1" fill="hold">
                                          <p:stCondLst>
                                            <p:cond delay="249"/>
                                          </p:stCondLst>
                                        </p:cTn>
                                        <p:tgtEl>
                                          <p:spTgt spid="5122"/>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250"/>
                                        <p:tgtEl>
                                          <p:spTgt spid="11"/>
                                        </p:tgtEl>
                                      </p:cBhvr>
                                    </p:animEffect>
                                    <p:set>
                                      <p:cBhvr>
                                        <p:cTn id="29" dur="1" fill="hold">
                                          <p:stCondLst>
                                            <p:cond delay="249"/>
                                          </p:stCondLst>
                                        </p:cTn>
                                        <p:tgtEl>
                                          <p:spTgt spid="11"/>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250"/>
                                        <p:tgtEl>
                                          <p:spTgt spid="5124"/>
                                        </p:tgtEl>
                                      </p:cBhvr>
                                    </p:animEffect>
                                    <p:set>
                                      <p:cBhvr>
                                        <p:cTn id="34" dur="1" fill="hold">
                                          <p:stCondLst>
                                            <p:cond delay="249"/>
                                          </p:stCondLst>
                                        </p:cTn>
                                        <p:tgtEl>
                                          <p:spTgt spid="5124"/>
                                        </p:tgtEl>
                                        <p:attrNameLst>
                                          <p:attrName>style.visibility</p:attrName>
                                        </p:attrNameLst>
                                      </p:cBhvr>
                                      <p:to>
                                        <p:strVal val="hidden"/>
                                      </p:to>
                                    </p:set>
                                  </p:childTnLst>
                                </p:cTn>
                              </p:par>
                              <p:par>
                                <p:cTn id="35" presetID="10" presetClass="exit" presetSubtype="0" fill="hold" grpId="0" nodeType="withEffect">
                                  <p:stCondLst>
                                    <p:cond delay="0"/>
                                  </p:stCondLst>
                                  <p:childTnLst>
                                    <p:animEffect transition="out" filter="fade">
                                      <p:cBhvr>
                                        <p:cTn id="36" dur="500"/>
                                        <p:tgtEl>
                                          <p:spTgt spid="10">
                                            <p:txEl>
                                              <p:pRg st="1" end="1"/>
                                            </p:txEl>
                                          </p:spTgt>
                                        </p:tgtEl>
                                      </p:cBhvr>
                                    </p:animEffect>
                                    <p:set>
                                      <p:cBhvr>
                                        <p:cTn id="37" dur="1" fill="hold">
                                          <p:stCondLst>
                                            <p:cond delay="499"/>
                                          </p:stCondLst>
                                        </p:cTn>
                                        <p:tgtEl>
                                          <p:spTgt spid="10">
                                            <p:txEl>
                                              <p:pRg st="1" end="1"/>
                                            </p:txEl>
                                          </p:spTgt>
                                        </p:tgtEl>
                                        <p:attrNameLst>
                                          <p:attrName>style.visibility</p:attrName>
                                        </p:attrNameLst>
                                      </p:cBhvr>
                                      <p:to>
                                        <p:strVal val="hidden"/>
                                      </p:to>
                                    </p:set>
                                  </p:childTnLst>
                                </p:cTn>
                              </p:par>
                              <p:par>
                                <p:cTn id="38" presetID="10" presetClass="exit" presetSubtype="0" fill="hold" grpId="0" nodeType="withEffect">
                                  <p:stCondLst>
                                    <p:cond delay="0"/>
                                  </p:stCondLst>
                                  <p:childTnLst>
                                    <p:animEffect transition="out" filter="fade">
                                      <p:cBhvr>
                                        <p:cTn id="39" dur="500"/>
                                        <p:tgtEl>
                                          <p:spTgt spid="10">
                                            <p:txEl>
                                              <p:pRg st="3" end="3"/>
                                            </p:txEl>
                                          </p:spTgt>
                                        </p:tgtEl>
                                      </p:cBhvr>
                                    </p:animEffect>
                                    <p:set>
                                      <p:cBhvr>
                                        <p:cTn id="40" dur="1" fill="hold">
                                          <p:stCondLst>
                                            <p:cond delay="499"/>
                                          </p:stCondLst>
                                        </p:cTn>
                                        <p:tgtEl>
                                          <p:spTgt spid="10">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bldP spid="11" grpId="0"/>
      <p:bldP spid="11"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4EC46-2319-41DF-A4BE-1D2AF5658B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B70F5F-1844-6F9D-83B9-00911A0BBBC4}"/>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43EBB9C9-9223-FB64-3BB8-9A237403CF27}"/>
              </a:ext>
            </a:extLst>
          </p:cNvPr>
          <p:cNvSpPr>
            <a:spLocks noGrp="1"/>
          </p:cNvSpPr>
          <p:nvPr>
            <p:ph type="subTitle" idx="1"/>
          </p:nvPr>
        </p:nvSpPr>
        <p:spPr/>
        <p:txBody>
          <a:bodyPr/>
          <a:lstStyle/>
          <a:p>
            <a:endParaRPr lang="en-US"/>
          </a:p>
        </p:txBody>
      </p:sp>
      <p:pic>
        <p:nvPicPr>
          <p:cNvPr id="4" name="Picture 2" descr="http://wallpaperswide.com/download/aero_brown-wallpaper-1366x768.jpg">
            <a:extLst>
              <a:ext uri="{FF2B5EF4-FFF2-40B4-BE49-F238E27FC236}">
                <a16:creationId xmlns:a16="http://schemas.microsoft.com/office/drawing/2014/main" id="{30A280F8-E6D0-B608-FB64-9DF8582486F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0CFCDEE5-6D64-6381-24C1-229B69E041E0}"/>
              </a:ext>
            </a:extLst>
          </p:cNvPr>
          <p:cNvSpPr txBox="1"/>
          <p:nvPr/>
        </p:nvSpPr>
        <p:spPr>
          <a:xfrm>
            <a:off x="1286934" y="618537"/>
            <a:ext cx="5354636" cy="2554545"/>
          </a:xfrm>
          <a:prstGeom prst="rect">
            <a:avLst/>
          </a:prstGeom>
          <a:noFill/>
        </p:spPr>
        <p:txBody>
          <a:bodyPr wrap="square">
            <a:spAutoFit/>
          </a:bodyPr>
          <a:lstStyle/>
          <a:p>
            <a:r>
              <a:rPr lang="en-US" sz="2000" dirty="0">
                <a:solidFill>
                  <a:schemeClr val="bg1"/>
                </a:solidFill>
              </a:rPr>
              <a:t>Interpreting a dream for Babylonian King Nebuchadnezzar, Daniel prophesied the Lord’s Church would rise in the last days as a small stone “cut out of the mountain without hands” “Without hands,” meaning by divine intervention, the Lord’s Church would increase in magnitude until it fills the whole earth, “never [to] be destroyed … [but to] stand for ever”. (6)</a:t>
            </a:r>
          </a:p>
        </p:txBody>
      </p:sp>
      <p:sp>
        <p:nvSpPr>
          <p:cNvPr id="12" name="TextBox 11">
            <a:extLst>
              <a:ext uri="{FF2B5EF4-FFF2-40B4-BE49-F238E27FC236}">
                <a16:creationId xmlns:a16="http://schemas.microsoft.com/office/drawing/2014/main" id="{DAF60C0E-854A-01B2-2D56-C98C7D6C2668}"/>
              </a:ext>
            </a:extLst>
          </p:cNvPr>
          <p:cNvSpPr txBox="1"/>
          <p:nvPr/>
        </p:nvSpPr>
        <p:spPr>
          <a:xfrm>
            <a:off x="5849497" y="3826639"/>
            <a:ext cx="6107288" cy="2862322"/>
          </a:xfrm>
          <a:prstGeom prst="rect">
            <a:avLst/>
          </a:prstGeom>
          <a:noFill/>
        </p:spPr>
        <p:txBody>
          <a:bodyPr wrap="square">
            <a:spAutoFit/>
          </a:bodyPr>
          <a:lstStyle/>
          <a:p>
            <a:r>
              <a:rPr lang="en-US" sz="2000" b="0" i="0" dirty="0">
                <a:solidFill>
                  <a:schemeClr val="bg1"/>
                </a:solidFill>
                <a:effectLst/>
              </a:rPr>
              <a:t>The Standard of Truth has been erected; no unhallowed hand can stop the work from progressing; persecutions may rage, mobs may combine, armies may assemble, calumny may defame, but the truth of God will go forth boldly, nobly, and independent, till it has penetrated every continent, visited every clime, swept every country, and sounded in every ear, till the purposes of God shall be accomplished, and the Great Jehovah shall say the work is done. (7)</a:t>
            </a:r>
            <a:endParaRPr lang="en-US" sz="2000" dirty="0">
              <a:solidFill>
                <a:schemeClr val="bg1"/>
              </a:solidFill>
            </a:endParaRPr>
          </a:p>
        </p:txBody>
      </p:sp>
      <p:pic>
        <p:nvPicPr>
          <p:cNvPr id="17" name="Picture 16">
            <a:extLst>
              <a:ext uri="{FF2B5EF4-FFF2-40B4-BE49-F238E27FC236}">
                <a16:creationId xmlns:a16="http://schemas.microsoft.com/office/drawing/2014/main" id="{DA90F3A6-3554-B32D-804E-7007F791D5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8217" y="3676908"/>
            <a:ext cx="2012070" cy="2874385"/>
          </a:xfrm>
          <a:prstGeom prst="rect">
            <a:avLst/>
          </a:prstGeom>
        </p:spPr>
      </p:pic>
      <p:pic>
        <p:nvPicPr>
          <p:cNvPr id="19" name="Picture 18">
            <a:extLst>
              <a:ext uri="{FF2B5EF4-FFF2-40B4-BE49-F238E27FC236}">
                <a16:creationId xmlns:a16="http://schemas.microsoft.com/office/drawing/2014/main" id="{628D2AD8-EF97-BF2E-254A-A9467478DAAC}"/>
              </a:ext>
            </a:extLst>
          </p:cNvPr>
          <p:cNvPicPr>
            <a:picLocks noChangeAspect="1"/>
          </p:cNvPicPr>
          <p:nvPr/>
        </p:nvPicPr>
        <p:blipFill>
          <a:blip r:embed="rId4"/>
          <a:stretch>
            <a:fillRect/>
          </a:stretch>
        </p:blipFill>
        <p:spPr>
          <a:xfrm>
            <a:off x="7144542" y="551401"/>
            <a:ext cx="2157501" cy="2757708"/>
          </a:xfrm>
          <a:prstGeom prst="rect">
            <a:avLst/>
          </a:prstGeom>
        </p:spPr>
      </p:pic>
    </p:spTree>
    <p:extLst>
      <p:ext uri="{BB962C8B-B14F-4D97-AF65-F5344CB8AC3E}">
        <p14:creationId xmlns:p14="http://schemas.microsoft.com/office/powerpoint/2010/main" val="2559067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0" presetClass="exit" presetSubtype="0" fill="hold" grpId="0" nodeType="withEffect">
                                  <p:stCondLst>
                                    <p:cond delay="0"/>
                                  </p:stCondLst>
                                  <p:childTnLst>
                                    <p:animEffect transition="out" filter="fade">
                                      <p:cBhvr>
                                        <p:cTn id="10" dur="500"/>
                                        <p:tgtEl>
                                          <p:spTgt spid="35"/>
                                        </p:tgtEl>
                                      </p:cBhvr>
                                    </p:animEffect>
                                    <p:set>
                                      <p:cBhvr>
                                        <p:cTn id="11" dur="1" fill="hold">
                                          <p:stCondLst>
                                            <p:cond delay="499"/>
                                          </p:stCondLst>
                                        </p:cTn>
                                        <p:tgtEl>
                                          <p:spTgt spid="35"/>
                                        </p:tgtEl>
                                        <p:attrNameLst>
                                          <p:attrName>style.visibility</p:attrName>
                                        </p:attrNameLst>
                                      </p:cBhvr>
                                      <p:to>
                                        <p:strVal val="hidden"/>
                                      </p:to>
                                    </p:set>
                                  </p:childTnLst>
                                </p:cTn>
                              </p:par>
                              <p:par>
                                <p:cTn id="12" presetID="10" presetClass="exit" presetSubtype="0" fill="hold" nodeType="withEffect">
                                  <p:stCondLst>
                                    <p:cond delay="0"/>
                                  </p:stCondLst>
                                  <p:childTnLst>
                                    <p:animEffect transition="out" filter="fade">
                                      <p:cBhvr>
                                        <p:cTn id="13" dur="500"/>
                                        <p:tgtEl>
                                          <p:spTgt spid="19"/>
                                        </p:tgtEl>
                                      </p:cBhvr>
                                    </p:animEffect>
                                    <p:set>
                                      <p:cBhvr>
                                        <p:cTn id="14"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12" grpId="0"/>
    </p:bld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TotalTime>
  <Words>2363</Words>
  <Application>Microsoft Office PowerPoint</Application>
  <PresentationFormat>Widescreen</PresentationFormat>
  <Paragraphs>100</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Comic Sans MS</vt:lpstr>
      <vt:lpstr>Palatino</vt:lpstr>
      <vt:lpstr>Calibri Light</vt:lpstr>
      <vt:lpstr>Calibri</vt:lpstr>
      <vt:lpstr>Colonna MT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15</cp:revision>
  <dcterms:created xsi:type="dcterms:W3CDTF">2016-04-19T14:49:09Z</dcterms:created>
  <dcterms:modified xsi:type="dcterms:W3CDTF">2025-12-23T16:16:38Z</dcterms:modified>
</cp:coreProperties>
</file>