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83" r:id="rId3"/>
    <p:sldId id="261" r:id="rId4"/>
    <p:sldId id="258" r:id="rId5"/>
    <p:sldId id="284" r:id="rId6"/>
    <p:sldId id="262" r:id="rId7"/>
    <p:sldId id="263" r:id="rId8"/>
    <p:sldId id="264" r:id="rId9"/>
    <p:sldId id="267" r:id="rId10"/>
    <p:sldId id="268" r:id="rId11"/>
    <p:sldId id="269" r:id="rId12"/>
    <p:sldId id="270" r:id="rId13"/>
    <p:sldId id="272" r:id="rId14"/>
    <p:sldId id="271" r:id="rId15"/>
    <p:sldId id="285" r:id="rId16"/>
    <p:sldId id="274" r:id="rId17"/>
    <p:sldId id="275" r:id="rId18"/>
    <p:sldId id="286" r:id="rId19"/>
    <p:sldId id="287" r:id="rId20"/>
    <p:sldId id="276" r:id="rId21"/>
    <p:sldId id="277" r:id="rId22"/>
    <p:sldId id="278" r:id="rId23"/>
    <p:sldId id="279" r:id="rId24"/>
    <p:sldId id="288" r:id="rId25"/>
    <p:sldId id="257" r:id="rId26"/>
    <p:sldId id="259" r:id="rId27"/>
    <p:sldId id="260" r:id="rId28"/>
    <p:sldId id="266" r:id="rId29"/>
    <p:sldId id="273" r:id="rId30"/>
    <p:sldId id="281" r:id="rId31"/>
  </p:sldIdLst>
  <p:sldSz cx="12192000" cy="6858000"/>
  <p:notesSz cx="6858000" cy="9144000"/>
  <p:embeddedFontLst>
    <p:embeddedFont>
      <p:font typeface="Bodoni MT Black" panose="02070A03080606020203" pitchFamily="18" charset="0"/>
      <p:bold r:id="rId32"/>
      <p:boldItalic r:id="rId33"/>
    </p:embeddedFont>
    <p:embeddedFont>
      <p:font typeface="Colonna MT" panose="04020805060202030203" pitchFamily="82" charset="0"/>
      <p:regular r:id="rId34"/>
    </p:embeddedFont>
    <p:embeddedFont>
      <p:font typeface="Comic Sans MS" panose="030F0702030302020204" pitchFamily="66" charset="0"/>
      <p:regular r:id="rId35"/>
      <p:bold r:id="rId36"/>
      <p:italic r:id="rId37"/>
      <p:boldItalic r:id="rId38"/>
    </p:embeddedFont>
    <p:embeddedFont>
      <p:font typeface="Magneto" panose="04030805050802020D02" pitchFamily="82" charset="0"/>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104" d="100"/>
          <a:sy n="104" d="100"/>
        </p:scale>
        <p:origin x="696"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B46839C-5227-4E77-81F4-9C9B1ED08F22}"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4242859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461506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46839C-5227-4E77-81F4-9C9B1ED08F22}"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37071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46839C-5227-4E77-81F4-9C9B1ED08F22}" type="datetimeFigureOut">
              <a:rPr lang="en-US" smtClean="0"/>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251433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46839C-5227-4E77-81F4-9C9B1ED08F22}" type="datetimeFigureOut">
              <a:rPr lang="en-US" smtClean="0"/>
              <a:t>12/31/2025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215379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46839C-5227-4E77-81F4-9C9B1ED08F22}" type="datetimeFigureOut">
              <a:rPr lang="en-US" smtClean="0"/>
              <a:t>12/31/2025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22354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6839C-5227-4E77-81F4-9C9B1ED08F22}" type="datetimeFigureOut">
              <a:rPr lang="en-US" smtClean="0"/>
              <a:t>12/31/2025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213013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46839C-5227-4E77-81F4-9C9B1ED08F22}" type="datetimeFigureOut">
              <a:rPr lang="en-US" smtClean="0"/>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246031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46839C-5227-4E77-81F4-9C9B1ED08F22}" type="datetimeFigureOut">
              <a:rPr lang="en-US" smtClean="0"/>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1265334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496899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t>‹#›</a:t>
            </a:fld>
            <a:endParaRPr lang="en-US"/>
          </a:p>
        </p:txBody>
      </p:sp>
    </p:spTree>
    <p:extLst>
      <p:ext uri="{BB962C8B-B14F-4D97-AF65-F5344CB8AC3E}">
        <p14:creationId xmlns:p14="http://schemas.microsoft.com/office/powerpoint/2010/main" val="4057313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839C-5227-4E77-81F4-9C9B1ED08F22}" type="datetimeFigureOut">
              <a:rPr lang="en-US" smtClean="0"/>
              <a:t>12/31/2025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97AF1-9ECB-46F9-9686-22C66F3B422D}" type="slidenum">
              <a:rPr lang="en-US" smtClean="0"/>
              <a:t>‹#›</a:t>
            </a:fld>
            <a:endParaRPr lang="en-US"/>
          </a:p>
        </p:txBody>
      </p:sp>
    </p:spTree>
    <p:extLst>
      <p:ext uri="{BB962C8B-B14F-4D97-AF65-F5344CB8AC3E}">
        <p14:creationId xmlns:p14="http://schemas.microsoft.com/office/powerpoint/2010/main" val="3270043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4AA5DE-711F-E2B7-F9CD-714213CBEC99}"/>
              </a:ext>
            </a:extLst>
          </p:cNvPr>
          <p:cNvPicPr>
            <a:picLocks noChangeAspect="1"/>
          </p:cNvPicPr>
          <p:nvPr/>
        </p:nvPicPr>
        <p:blipFill>
          <a:blip r:embed="rId2"/>
          <a:stretch>
            <a:fillRect/>
          </a:stretch>
        </p:blipFill>
        <p:spPr>
          <a:xfrm>
            <a:off x="-64655" y="-26903"/>
            <a:ext cx="12256654" cy="6938499"/>
          </a:xfrm>
          <a:prstGeom prst="rect">
            <a:avLst/>
          </a:prstGeom>
        </p:spPr>
      </p:pic>
      <p:sp>
        <p:nvSpPr>
          <p:cNvPr id="6" name="TextBox 5"/>
          <p:cNvSpPr txBox="1"/>
          <p:nvPr/>
        </p:nvSpPr>
        <p:spPr>
          <a:xfrm>
            <a:off x="1419099" y="364409"/>
            <a:ext cx="10133019" cy="1938992"/>
          </a:xfrm>
          <a:prstGeom prst="rect">
            <a:avLst/>
          </a:prstGeom>
          <a:noFill/>
        </p:spPr>
        <p:txBody>
          <a:bodyPr wrap="square" rtlCol="0">
            <a:spAutoFit/>
          </a:bodyPr>
          <a:lstStyle/>
          <a:p>
            <a:pPr algn="ctr"/>
            <a:r>
              <a:rPr lang="en-US" sz="6000" dirty="0">
                <a:solidFill>
                  <a:schemeClr val="bg1"/>
                </a:solidFill>
                <a:latin typeface="Bodoni MT Black" panose="02070A03080606020203" pitchFamily="18" charset="0"/>
              </a:rPr>
              <a:t>Behold the Days Come</a:t>
            </a:r>
          </a:p>
          <a:p>
            <a:pPr algn="ctr"/>
            <a:r>
              <a:rPr lang="en-US" sz="6000">
                <a:solidFill>
                  <a:schemeClr val="bg1"/>
                </a:solidFill>
                <a:latin typeface="Bodoni MT Black" panose="02070A03080606020203" pitchFamily="18" charset="0"/>
              </a:rPr>
              <a:t>Amos 1-7</a:t>
            </a:r>
            <a:endParaRPr lang="en-US" sz="6000" dirty="0">
              <a:solidFill>
                <a:schemeClr val="bg1"/>
              </a:solidFill>
              <a:latin typeface="Bodoni MT Black" panose="02070A03080606020203" pitchFamily="18" charset="0"/>
            </a:endParaRPr>
          </a:p>
        </p:txBody>
      </p:sp>
      <p:grpSp>
        <p:nvGrpSpPr>
          <p:cNvPr id="7" name="Group 6"/>
          <p:cNvGrpSpPr/>
          <p:nvPr/>
        </p:nvGrpSpPr>
        <p:grpSpPr>
          <a:xfrm>
            <a:off x="1123378" y="2131574"/>
            <a:ext cx="2079543" cy="4126933"/>
            <a:chOff x="7076594" y="260271"/>
            <a:chExt cx="1854797" cy="3656874"/>
          </a:xfrm>
        </p:grpSpPr>
        <p:sp>
          <p:nvSpPr>
            <p:cNvPr id="8" name="Oval 112"/>
            <p:cNvSpPr/>
            <p:nvPr/>
          </p:nvSpPr>
          <p:spPr>
            <a:xfrm rot="19166219" flipH="1">
              <a:off x="8073358" y="3513250"/>
              <a:ext cx="335717" cy="403895"/>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21027599" flipH="1">
              <a:off x="8079958" y="3471160"/>
              <a:ext cx="284217" cy="326190"/>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rot="1493237">
              <a:off x="7621247" y="3462672"/>
              <a:ext cx="335717" cy="426023"/>
              <a:chOff x="6827399" y="4158424"/>
              <a:chExt cx="321174" cy="461617"/>
            </a:xfrm>
          </p:grpSpPr>
          <p:sp>
            <p:nvSpPr>
              <p:cNvPr id="100" name="Oval 112"/>
              <p:cNvSpPr/>
              <p:nvPr/>
            </p:nvSpPr>
            <p:spPr>
              <a:xfrm rot="19377780" flipH="1">
                <a:off x="6827399" y="4213718"/>
                <a:ext cx="321174" cy="406323"/>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rot="21027599" flipH="1">
                <a:off x="6870449" y="4158424"/>
                <a:ext cx="271905" cy="353443"/>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20544376" flipH="1">
              <a:off x="8547998" y="2395701"/>
              <a:ext cx="284519" cy="478634"/>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860249" flipH="1">
              <a:off x="7076594" y="2511714"/>
              <a:ext cx="278887" cy="399982"/>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p:cNvSpPr/>
            <p:nvPr/>
          </p:nvSpPr>
          <p:spPr>
            <a:xfrm flipH="1">
              <a:off x="7548756" y="1914949"/>
              <a:ext cx="851345" cy="1720897"/>
            </a:xfrm>
            <a:prstGeom prst="trapezoid">
              <a:avLst>
                <a:gd name="adj" fmla="val 25153"/>
              </a:avLst>
            </a:prstGeom>
            <a:solidFill>
              <a:srgbClr val="BA781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p:cNvSpPr/>
            <p:nvPr/>
          </p:nvSpPr>
          <p:spPr>
            <a:xfrm rot="1719652" flipH="1">
              <a:off x="7216038" y="1485327"/>
              <a:ext cx="621785" cy="1303287"/>
            </a:xfrm>
            <a:prstGeom prst="trapezoid">
              <a:avLst>
                <a:gd name="adj" fmla="val 30203"/>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p:cNvSpPr/>
            <p:nvPr/>
          </p:nvSpPr>
          <p:spPr>
            <a:xfrm rot="20275101" flipH="1">
              <a:off x="8226579" y="1468755"/>
              <a:ext cx="547658" cy="1245357"/>
            </a:xfrm>
            <a:prstGeom prst="trapezoid">
              <a:avLst>
                <a:gd name="adj" fmla="val 43446"/>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p:cNvSpPr/>
            <p:nvPr/>
          </p:nvSpPr>
          <p:spPr>
            <a:xfrm flipH="1">
              <a:off x="7482877" y="1485592"/>
              <a:ext cx="1030414" cy="1934296"/>
            </a:xfrm>
            <a:prstGeom prst="trapezoid">
              <a:avLst>
                <a:gd name="adj" fmla="val 16081"/>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16"/>
            <p:cNvSpPr/>
            <p:nvPr/>
          </p:nvSpPr>
          <p:spPr>
            <a:xfrm rot="10800000" flipH="1">
              <a:off x="7813913" y="1357922"/>
              <a:ext cx="412438" cy="770083"/>
            </a:xfrm>
            <a:prstGeom prst="trapezoid">
              <a:avLst>
                <a:gd name="adj" fmla="val 50000"/>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500224" y="407309"/>
              <a:ext cx="1013069" cy="1380216"/>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284"/>
            <p:cNvGrpSpPr/>
            <p:nvPr/>
          </p:nvGrpSpPr>
          <p:grpSpPr>
            <a:xfrm flipH="1">
              <a:off x="7460132" y="260271"/>
              <a:ext cx="1101369" cy="670151"/>
              <a:chOff x="3818466" y="457200"/>
              <a:chExt cx="1547496" cy="1041881"/>
            </a:xfrm>
          </p:grpSpPr>
          <p:grpSp>
            <p:nvGrpSpPr>
              <p:cNvPr id="81" name="Group 18"/>
              <p:cNvGrpSpPr/>
              <p:nvPr/>
            </p:nvGrpSpPr>
            <p:grpSpPr>
              <a:xfrm flipH="1">
                <a:off x="3847638" y="457200"/>
                <a:ext cx="1518324" cy="1041881"/>
                <a:chOff x="4850118" y="788842"/>
                <a:chExt cx="2160282" cy="1573358"/>
              </a:xfrm>
            </p:grpSpPr>
            <p:grpSp>
              <p:nvGrpSpPr>
                <p:cNvPr id="84" name="Group 10"/>
                <p:cNvGrpSpPr/>
                <p:nvPr/>
              </p:nvGrpSpPr>
              <p:grpSpPr>
                <a:xfrm rot="10800000">
                  <a:off x="5181600" y="1371600"/>
                  <a:ext cx="1295400" cy="990600"/>
                  <a:chOff x="4850118" y="788842"/>
                  <a:chExt cx="2160282" cy="1497158"/>
                </a:xfrm>
              </p:grpSpPr>
              <p:sp>
                <p:nvSpPr>
                  <p:cNvPr id="93" name="Moon 92"/>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Moon 93"/>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9"/>
                <p:cNvGrpSpPr/>
                <p:nvPr/>
              </p:nvGrpSpPr>
              <p:grpSpPr>
                <a:xfrm>
                  <a:off x="4850118" y="788842"/>
                  <a:ext cx="2160282" cy="1497158"/>
                  <a:chOff x="4850118" y="788842"/>
                  <a:chExt cx="2160282" cy="1497158"/>
                </a:xfrm>
              </p:grpSpPr>
              <p:sp>
                <p:nvSpPr>
                  <p:cNvPr id="86" name="Moon 85"/>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2" name="Oval 81"/>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7561334" y="3086099"/>
              <a:ext cx="927061" cy="316396"/>
              <a:chOff x="1144117" y="5028973"/>
              <a:chExt cx="2692308" cy="1151706"/>
            </a:xfrm>
          </p:grpSpPr>
          <p:grpSp>
            <p:nvGrpSpPr>
              <p:cNvPr id="72" name="Group 71"/>
              <p:cNvGrpSpPr/>
              <p:nvPr/>
            </p:nvGrpSpPr>
            <p:grpSpPr>
              <a:xfrm>
                <a:off x="1144117" y="5029200"/>
                <a:ext cx="1000608" cy="1143000"/>
                <a:chOff x="1144117" y="5029200"/>
                <a:chExt cx="1000608" cy="1143000"/>
              </a:xfrm>
            </p:grpSpPr>
            <p:sp>
              <p:nvSpPr>
                <p:cNvPr id="79" name="Quad Arrow 78"/>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Quad Arrow 79"/>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1993171" y="5028973"/>
                <a:ext cx="1000608" cy="1143000"/>
                <a:chOff x="1144117" y="5029200"/>
                <a:chExt cx="1000608" cy="1143000"/>
              </a:xfrm>
            </p:grpSpPr>
            <p:sp>
              <p:nvSpPr>
                <p:cNvPr id="77" name="Quad Arrow 76"/>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Quad Arrow 77"/>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2835817" y="5037679"/>
                <a:ext cx="1000608" cy="1143000"/>
                <a:chOff x="1144117" y="5029200"/>
                <a:chExt cx="1000608" cy="1143000"/>
              </a:xfrm>
            </p:grpSpPr>
            <p:sp>
              <p:nvSpPr>
                <p:cNvPr id="75" name="Quad Arrow 74"/>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Quad Arrow 75"/>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 name="Group 284"/>
            <p:cNvGrpSpPr/>
            <p:nvPr/>
          </p:nvGrpSpPr>
          <p:grpSpPr>
            <a:xfrm rot="5739283" flipH="1">
              <a:off x="8045631" y="942212"/>
              <a:ext cx="1101369" cy="670151"/>
              <a:chOff x="3818466" y="457200"/>
              <a:chExt cx="1547496" cy="1041881"/>
            </a:xfrm>
          </p:grpSpPr>
          <p:grpSp>
            <p:nvGrpSpPr>
              <p:cNvPr id="53" name="Group 18"/>
              <p:cNvGrpSpPr/>
              <p:nvPr/>
            </p:nvGrpSpPr>
            <p:grpSpPr>
              <a:xfrm flipH="1">
                <a:off x="3847638" y="457200"/>
                <a:ext cx="1518324" cy="1041881"/>
                <a:chOff x="4850118" y="788842"/>
                <a:chExt cx="2160282" cy="1573358"/>
              </a:xfrm>
            </p:grpSpPr>
            <p:grpSp>
              <p:nvGrpSpPr>
                <p:cNvPr id="56" name="Group 10"/>
                <p:cNvGrpSpPr/>
                <p:nvPr/>
              </p:nvGrpSpPr>
              <p:grpSpPr>
                <a:xfrm rot="10800000">
                  <a:off x="5181600" y="1371600"/>
                  <a:ext cx="1295400" cy="990600"/>
                  <a:chOff x="4850118" y="788842"/>
                  <a:chExt cx="2160282" cy="1497158"/>
                </a:xfrm>
              </p:grpSpPr>
              <p:sp>
                <p:nvSpPr>
                  <p:cNvPr id="65" name="Moon 64"/>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Moon 65"/>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9"/>
                <p:cNvGrpSpPr/>
                <p:nvPr/>
              </p:nvGrpSpPr>
              <p:grpSpPr>
                <a:xfrm>
                  <a:off x="4850118" y="788842"/>
                  <a:ext cx="2160282" cy="1497158"/>
                  <a:chOff x="4850118" y="788842"/>
                  <a:chExt cx="2160282" cy="1497158"/>
                </a:xfrm>
              </p:grpSpPr>
              <p:sp>
                <p:nvSpPr>
                  <p:cNvPr id="58" name="Moon 57"/>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4" name="Oval 53"/>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84"/>
            <p:cNvGrpSpPr/>
            <p:nvPr/>
          </p:nvGrpSpPr>
          <p:grpSpPr>
            <a:xfrm rot="15860717">
              <a:off x="6887035" y="952281"/>
              <a:ext cx="1101369" cy="670151"/>
              <a:chOff x="3818466" y="457200"/>
              <a:chExt cx="1547496" cy="1041881"/>
            </a:xfrm>
          </p:grpSpPr>
          <p:grpSp>
            <p:nvGrpSpPr>
              <p:cNvPr id="34" name="Group 18"/>
              <p:cNvGrpSpPr/>
              <p:nvPr/>
            </p:nvGrpSpPr>
            <p:grpSpPr>
              <a:xfrm flipH="1">
                <a:off x="3847638" y="457200"/>
                <a:ext cx="1518324" cy="1041881"/>
                <a:chOff x="4850118" y="788842"/>
                <a:chExt cx="2160282" cy="1573358"/>
              </a:xfrm>
            </p:grpSpPr>
            <p:grpSp>
              <p:nvGrpSpPr>
                <p:cNvPr id="37" name="Group 10"/>
                <p:cNvGrpSpPr/>
                <p:nvPr/>
              </p:nvGrpSpPr>
              <p:grpSpPr>
                <a:xfrm rot="10800000">
                  <a:off x="5181600" y="1371600"/>
                  <a:ext cx="1295400" cy="990600"/>
                  <a:chOff x="4850118" y="788842"/>
                  <a:chExt cx="2160282" cy="1497158"/>
                </a:xfrm>
              </p:grpSpPr>
              <p:sp>
                <p:nvSpPr>
                  <p:cNvPr id="46" name="Moon 45"/>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Moon 46"/>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9"/>
                <p:cNvGrpSpPr/>
                <p:nvPr/>
              </p:nvGrpSpPr>
              <p:grpSpPr>
                <a:xfrm>
                  <a:off x="4850118" y="788842"/>
                  <a:ext cx="2160282" cy="1497158"/>
                  <a:chOff x="4850118" y="788842"/>
                  <a:chExt cx="2160282" cy="1497158"/>
                </a:xfrm>
              </p:grpSpPr>
              <p:sp>
                <p:nvSpPr>
                  <p:cNvPr id="39" name="Moon 38"/>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Oval 34"/>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ounded Rectangle 22"/>
            <p:cNvSpPr/>
            <p:nvPr/>
          </p:nvSpPr>
          <p:spPr>
            <a:xfrm>
              <a:off x="7340355" y="528393"/>
              <a:ext cx="1379090" cy="22894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7311875" y="471379"/>
              <a:ext cx="1488403" cy="316396"/>
              <a:chOff x="1144117" y="5028973"/>
              <a:chExt cx="2692308" cy="1151706"/>
            </a:xfrm>
          </p:grpSpPr>
          <p:grpSp>
            <p:nvGrpSpPr>
              <p:cNvPr id="25" name="Group 24"/>
              <p:cNvGrpSpPr/>
              <p:nvPr/>
            </p:nvGrpSpPr>
            <p:grpSpPr>
              <a:xfrm>
                <a:off x="1144117" y="5029200"/>
                <a:ext cx="1000608" cy="1143000"/>
                <a:chOff x="1144117" y="5029200"/>
                <a:chExt cx="1000608" cy="1143000"/>
              </a:xfrm>
            </p:grpSpPr>
            <p:sp>
              <p:nvSpPr>
                <p:cNvPr id="32" name="Quad Arrow 31"/>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Quad Arrow 32"/>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1993171" y="5028973"/>
                <a:ext cx="1000608" cy="1143000"/>
                <a:chOff x="1144117" y="5029200"/>
                <a:chExt cx="1000608" cy="1143000"/>
              </a:xfrm>
            </p:grpSpPr>
            <p:sp>
              <p:nvSpPr>
                <p:cNvPr id="30" name="Quad Arrow 29"/>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Quad Arrow 30"/>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2835817" y="5037679"/>
                <a:ext cx="1000608" cy="1143000"/>
                <a:chOff x="1144117" y="5029200"/>
                <a:chExt cx="1000608" cy="1143000"/>
              </a:xfrm>
            </p:grpSpPr>
            <p:sp>
              <p:nvSpPr>
                <p:cNvPr id="28" name="Quad Arrow 27"/>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Quad Arrow 28"/>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02" name="TextBox 101"/>
          <p:cNvSpPr txBox="1"/>
          <p:nvPr/>
        </p:nvSpPr>
        <p:spPr>
          <a:xfrm>
            <a:off x="3618952" y="2495371"/>
            <a:ext cx="5976877" cy="1323439"/>
          </a:xfrm>
          <a:prstGeom prst="rect">
            <a:avLst/>
          </a:prstGeom>
          <a:noFill/>
        </p:spPr>
        <p:txBody>
          <a:bodyPr wrap="square" rtlCol="0">
            <a:spAutoFit/>
          </a:bodyPr>
          <a:lstStyle/>
          <a:p>
            <a:r>
              <a:rPr lang="en-US" sz="2000" dirty="0">
                <a:solidFill>
                  <a:schemeClr val="bg1"/>
                </a:solidFill>
              </a:rPr>
              <a:t>“Behold, the days come, </a:t>
            </a:r>
            <a:r>
              <a:rPr lang="en-US" sz="2000" dirty="0" err="1">
                <a:solidFill>
                  <a:schemeClr val="bg1"/>
                </a:solidFill>
              </a:rPr>
              <a:t>saith</a:t>
            </a:r>
            <a:r>
              <a:rPr lang="en-US" sz="2000" dirty="0">
                <a:solidFill>
                  <a:schemeClr val="bg1"/>
                </a:solidFill>
              </a:rPr>
              <a:t> the Lord God, that I will send a famine in the land, not a famine of bread, nor a thirst for water, but of hearing the worlds of the Lord:”</a:t>
            </a:r>
          </a:p>
          <a:p>
            <a:r>
              <a:rPr lang="en-US" sz="2000" dirty="0">
                <a:solidFill>
                  <a:schemeClr val="bg1"/>
                </a:solidFill>
              </a:rPr>
              <a:t>Amos 8:11</a:t>
            </a:r>
          </a:p>
        </p:txBody>
      </p:sp>
      <p:grpSp>
        <p:nvGrpSpPr>
          <p:cNvPr id="2" name="Group 1"/>
          <p:cNvGrpSpPr/>
          <p:nvPr/>
        </p:nvGrpSpPr>
        <p:grpSpPr>
          <a:xfrm rot="553250">
            <a:off x="7832938" y="3583087"/>
            <a:ext cx="2699356" cy="2924302"/>
            <a:chOff x="7812384" y="3599201"/>
            <a:chExt cx="2919745" cy="3163057"/>
          </a:xfrm>
        </p:grpSpPr>
        <p:grpSp>
          <p:nvGrpSpPr>
            <p:cNvPr id="103" name="Group 102"/>
            <p:cNvGrpSpPr/>
            <p:nvPr/>
          </p:nvGrpSpPr>
          <p:grpSpPr>
            <a:xfrm>
              <a:off x="7812384" y="3599201"/>
              <a:ext cx="2919745" cy="3163057"/>
              <a:chOff x="6019800" y="2209800"/>
              <a:chExt cx="1828800" cy="1981200"/>
            </a:xfrm>
          </p:grpSpPr>
          <p:grpSp>
            <p:nvGrpSpPr>
              <p:cNvPr id="104" name="Group 10"/>
              <p:cNvGrpSpPr/>
              <p:nvPr/>
            </p:nvGrpSpPr>
            <p:grpSpPr>
              <a:xfrm>
                <a:off x="6019800" y="2209800"/>
                <a:ext cx="1828800" cy="1981200"/>
                <a:chOff x="6019800" y="2209800"/>
                <a:chExt cx="1828800" cy="1981200"/>
              </a:xfrm>
            </p:grpSpPr>
            <p:sp>
              <p:nvSpPr>
                <p:cNvPr id="109" name="Rounded Rectangle 108"/>
                <p:cNvSpPr/>
                <p:nvPr/>
              </p:nvSpPr>
              <p:spPr>
                <a:xfrm>
                  <a:off x="6096000" y="2895600"/>
                  <a:ext cx="1752600" cy="1295400"/>
                </a:xfrm>
                <a:prstGeom prst="roundRect">
                  <a:avLst/>
                </a:prstGeom>
                <a:solidFill>
                  <a:srgbClr val="CC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6019800" y="2209800"/>
                  <a:ext cx="1828800" cy="914400"/>
                </a:xfrm>
                <a:prstGeom prst="ellipse">
                  <a:avLst/>
                </a:prstGeom>
                <a:solidFill>
                  <a:srgbClr val="CC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6172200" y="2514600"/>
                  <a:ext cx="1600200" cy="990600"/>
                </a:xfrm>
                <a:prstGeom prst="ellipse">
                  <a:avLst/>
                </a:pr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1"/>
              <p:cNvGrpSpPr/>
              <p:nvPr/>
            </p:nvGrpSpPr>
            <p:grpSpPr>
              <a:xfrm>
                <a:off x="6172200" y="2362200"/>
                <a:ext cx="1547446" cy="1676400"/>
                <a:chOff x="6019800" y="2209800"/>
                <a:chExt cx="1828800" cy="1981200"/>
              </a:xfrm>
            </p:grpSpPr>
            <p:sp>
              <p:nvSpPr>
                <p:cNvPr id="106" name="Rounded Rectangle 105"/>
                <p:cNvSpPr/>
                <p:nvPr/>
              </p:nvSpPr>
              <p:spPr>
                <a:xfrm>
                  <a:off x="6096000" y="2895600"/>
                  <a:ext cx="1752600" cy="1295400"/>
                </a:xfrm>
                <a:prstGeom prst="roundRect">
                  <a:avLst/>
                </a:prstGeom>
                <a:solidFill>
                  <a:srgbClr val="E1DD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6019800" y="2209800"/>
                  <a:ext cx="1828800" cy="914400"/>
                </a:xfrm>
                <a:prstGeom prst="ellipse">
                  <a:avLst/>
                </a:prstGeom>
                <a:solidFill>
                  <a:srgbClr val="E1DD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6172200" y="2514600"/>
                  <a:ext cx="1600200" cy="990600"/>
                </a:xfrm>
                <a:prstGeom prst="ellipse">
                  <a:avLst/>
                </a:prstGeom>
                <a:solidFill>
                  <a:srgbClr val="E1D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2" name="Group 111"/>
            <p:cNvGrpSpPr/>
            <p:nvPr/>
          </p:nvGrpSpPr>
          <p:grpSpPr>
            <a:xfrm>
              <a:off x="8352874" y="4163915"/>
              <a:ext cx="1756196" cy="1765219"/>
              <a:chOff x="2118804" y="1066800"/>
              <a:chExt cx="3748596" cy="4419600"/>
            </a:xfrm>
          </p:grpSpPr>
          <p:sp>
            <p:nvSpPr>
              <p:cNvPr id="113" name="Isosceles Triangle 112"/>
              <p:cNvSpPr/>
              <p:nvPr/>
            </p:nvSpPr>
            <p:spPr>
              <a:xfrm>
                <a:off x="2514600" y="3048000"/>
                <a:ext cx="3048000" cy="22098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Isosceles Triangle 113"/>
              <p:cNvSpPr/>
              <p:nvPr/>
            </p:nvSpPr>
            <p:spPr>
              <a:xfrm rot="10800000">
                <a:off x="2514600" y="1447800"/>
                <a:ext cx="3048000" cy="22098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3810000" y="2971800"/>
                <a:ext cx="457200" cy="10668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ounded Rectangle 115"/>
              <p:cNvSpPr/>
              <p:nvPr/>
            </p:nvSpPr>
            <p:spPr>
              <a:xfrm>
                <a:off x="2133600" y="1066800"/>
                <a:ext cx="3733800" cy="457200"/>
              </a:xfrm>
              <a:prstGeom prst="roundRect">
                <a:avLst>
                  <a:gd name="adj" fmla="val 3381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ounded Rectangle 116"/>
              <p:cNvSpPr/>
              <p:nvPr/>
            </p:nvSpPr>
            <p:spPr>
              <a:xfrm>
                <a:off x="2118804" y="5029200"/>
                <a:ext cx="3733800" cy="457200"/>
              </a:xfrm>
              <a:prstGeom prst="roundRect">
                <a:avLst>
                  <a:gd name="adj" fmla="val 3381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8" name="Picture 2" descr="http://www.trikkiworld.com/images/bg/bg_sand/25012011/sand006.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1885950"/>
                <a:ext cx="1676400" cy="1257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9" name="Picture 2" descr="http://www.trikkiworld.com/images/bg/bg_sand/25012011/sand006.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2300" y="4038600"/>
                <a:ext cx="1676400" cy="1085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0" name="Picture 2" descr="http://www.trikkiworld.com/images/bg/bg_sand/25012011/sand006.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694955">
                <a:off x="3176587" y="3348037"/>
                <a:ext cx="1676400" cy="3524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1" name="Picture 2" descr="http://www.trikkiworld.com/images/bg/bg_sand/25012011/sand006.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9155" y="2209539"/>
                <a:ext cx="1676400" cy="99425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 name="Picture 2" descr="http://www.trikkiworld.com/images/bg/bg_sand/25012011/sand006.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70077" y="4428327"/>
                <a:ext cx="1088189" cy="704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3" name="Picture 2" descr="http://www.trikkiworld.com/images/bg/bg_sand/25012011/sand006.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546005">
                <a:off x="3171800" y="3145401"/>
                <a:ext cx="1685973" cy="4446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4" name="Picture 2" descr="http://www.trikkiworld.com/images/bg/bg_sand/25012011/sand006.jpe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46307" y="4407634"/>
                <a:ext cx="1088189" cy="704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pic>
        <p:nvPicPr>
          <p:cNvPr id="125" name="Picture 2" descr="http://www.trikkiworld.com/images/bg/bg_sand/25012011/sand006.jpe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8754202" y="4789681"/>
            <a:ext cx="892678" cy="4513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6" name="Footer Placeholder 14">
            <a:extLst>
              <a:ext uri="{FF2B5EF4-FFF2-40B4-BE49-F238E27FC236}">
                <a16:creationId xmlns:a16="http://schemas.microsoft.com/office/drawing/2014/main" id="{37B723A9-7B08-410C-A50C-D8305216E61D}"/>
              </a:ext>
            </a:extLst>
          </p:cNvPr>
          <p:cNvSpPr>
            <a:spLocks noGrp="1"/>
          </p:cNvSpPr>
          <p:nvPr/>
        </p:nvSpPr>
        <p:spPr>
          <a:xfrm>
            <a:off x="44981" y="6468228"/>
            <a:ext cx="5469294"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dirty="0">
                <a:solidFill>
                  <a:schemeClr val="bg1"/>
                </a:solidFill>
              </a:rPr>
              <a:t>Presentation by ©http://fashionsbylynda.com/blog/</a:t>
            </a:r>
          </a:p>
        </p:txBody>
      </p:sp>
    </p:spTree>
    <p:extLst>
      <p:ext uri="{BB962C8B-B14F-4D97-AF65-F5344CB8AC3E}">
        <p14:creationId xmlns:p14="http://schemas.microsoft.com/office/powerpoint/2010/main" val="1093033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EC242-29DF-867D-04D5-8F959E63ADA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8944608-81F2-93B9-BAAB-C407E6F7B7C7}"/>
              </a:ext>
            </a:extLst>
          </p:cNvPr>
          <p:cNvPicPr>
            <a:picLocks noChangeAspect="1"/>
          </p:cNvPicPr>
          <p:nvPr/>
        </p:nvPicPr>
        <p:blipFill>
          <a:blip r:embed="rId2"/>
          <a:stretch>
            <a:fillRect/>
          </a:stretch>
        </p:blipFill>
        <p:spPr>
          <a:xfrm>
            <a:off x="-64655" y="-26903"/>
            <a:ext cx="12256654" cy="6938499"/>
          </a:xfrm>
          <a:prstGeom prst="rect">
            <a:avLst/>
          </a:prstGeom>
        </p:spPr>
      </p:pic>
      <p:sp>
        <p:nvSpPr>
          <p:cNvPr id="6" name="TextBox 5">
            <a:extLst>
              <a:ext uri="{FF2B5EF4-FFF2-40B4-BE49-F238E27FC236}">
                <a16:creationId xmlns:a16="http://schemas.microsoft.com/office/drawing/2014/main" id="{215F1814-C9B8-1BB1-90EC-ABCEBAABC664}"/>
              </a:ext>
            </a:extLst>
          </p:cNvPr>
          <p:cNvSpPr txBox="1"/>
          <p:nvPr/>
        </p:nvSpPr>
        <p:spPr>
          <a:xfrm>
            <a:off x="2175122" y="-26903"/>
            <a:ext cx="8086478" cy="1015663"/>
          </a:xfrm>
          <a:prstGeom prst="rect">
            <a:avLst/>
          </a:prstGeom>
          <a:noFill/>
        </p:spPr>
        <p:txBody>
          <a:bodyPr wrap="square" rtlCol="0">
            <a:spAutoFit/>
          </a:bodyPr>
          <a:lstStyle/>
          <a:p>
            <a:pPr algn="ctr"/>
            <a:r>
              <a:rPr lang="en-US" sz="6000" dirty="0">
                <a:solidFill>
                  <a:schemeClr val="bg1"/>
                </a:solidFill>
                <a:latin typeface="Bodoni MT Black" panose="02070A03080606020203" pitchFamily="18" charset="0"/>
              </a:rPr>
              <a:t>Social Media</a:t>
            </a:r>
          </a:p>
        </p:txBody>
      </p:sp>
      <p:grpSp>
        <p:nvGrpSpPr>
          <p:cNvPr id="3" name="Group 2">
            <a:extLst>
              <a:ext uri="{FF2B5EF4-FFF2-40B4-BE49-F238E27FC236}">
                <a16:creationId xmlns:a16="http://schemas.microsoft.com/office/drawing/2014/main" id="{8BD93E84-0D0B-49CE-44B0-48364EE52DDC}"/>
              </a:ext>
            </a:extLst>
          </p:cNvPr>
          <p:cNvGrpSpPr/>
          <p:nvPr/>
        </p:nvGrpSpPr>
        <p:grpSpPr>
          <a:xfrm>
            <a:off x="625763" y="1680246"/>
            <a:ext cx="4800600" cy="3780503"/>
            <a:chOff x="1371600" y="1219200"/>
            <a:chExt cx="4800600" cy="3780503"/>
          </a:xfrm>
        </p:grpSpPr>
        <p:sp>
          <p:nvSpPr>
            <p:cNvPr id="4" name="Rounded Rectangle 3">
              <a:extLst>
                <a:ext uri="{FF2B5EF4-FFF2-40B4-BE49-F238E27FC236}">
                  <a16:creationId xmlns:a16="http://schemas.microsoft.com/office/drawing/2014/main" id="{AEBDC7A1-4633-5F5D-BD90-8D4D236028C7}"/>
                </a:ext>
              </a:extLst>
            </p:cNvPr>
            <p:cNvSpPr/>
            <p:nvPr/>
          </p:nvSpPr>
          <p:spPr>
            <a:xfrm>
              <a:off x="3384140" y="3795252"/>
              <a:ext cx="647700" cy="9525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1">
              <a:extLst>
                <a:ext uri="{FF2B5EF4-FFF2-40B4-BE49-F238E27FC236}">
                  <a16:creationId xmlns:a16="http://schemas.microsoft.com/office/drawing/2014/main" id="{A2E0D1AE-AE27-4A96-47E0-266373AA87D2}"/>
                </a:ext>
              </a:extLst>
            </p:cNvPr>
            <p:cNvSpPr/>
            <p:nvPr/>
          </p:nvSpPr>
          <p:spPr>
            <a:xfrm>
              <a:off x="1371600" y="1219200"/>
              <a:ext cx="4800600" cy="27432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2">
              <a:extLst>
                <a:ext uri="{FF2B5EF4-FFF2-40B4-BE49-F238E27FC236}">
                  <a16:creationId xmlns:a16="http://schemas.microsoft.com/office/drawing/2014/main" id="{F5B2B073-32DD-A3B0-7455-D6C1374F37A6}"/>
                </a:ext>
              </a:extLst>
            </p:cNvPr>
            <p:cNvSpPr/>
            <p:nvPr/>
          </p:nvSpPr>
          <p:spPr>
            <a:xfrm>
              <a:off x="1524000" y="1371600"/>
              <a:ext cx="4495800" cy="2438400"/>
            </a:xfrm>
            <a:prstGeom prst="round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4">
              <a:extLst>
                <a:ext uri="{FF2B5EF4-FFF2-40B4-BE49-F238E27FC236}">
                  <a16:creationId xmlns:a16="http://schemas.microsoft.com/office/drawing/2014/main" id="{F81D91FE-36CC-0069-0E66-2C2BD24B4B95}"/>
                </a:ext>
              </a:extLst>
            </p:cNvPr>
            <p:cNvSpPr/>
            <p:nvPr/>
          </p:nvSpPr>
          <p:spPr>
            <a:xfrm>
              <a:off x="2050025" y="4715797"/>
              <a:ext cx="3480619" cy="28390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6B9BFA07-CFAC-6B87-5452-8B897C327C48}"/>
              </a:ext>
            </a:extLst>
          </p:cNvPr>
          <p:cNvGrpSpPr/>
          <p:nvPr/>
        </p:nvGrpSpPr>
        <p:grpSpPr>
          <a:xfrm>
            <a:off x="8129321" y="988760"/>
            <a:ext cx="2647207" cy="4817951"/>
            <a:chOff x="609600" y="914400"/>
            <a:chExt cx="4114800" cy="3505200"/>
          </a:xfrm>
        </p:grpSpPr>
        <p:sp>
          <p:nvSpPr>
            <p:cNvPr id="10" name="Rounded Rectangle 172">
              <a:extLst>
                <a:ext uri="{FF2B5EF4-FFF2-40B4-BE49-F238E27FC236}">
                  <a16:creationId xmlns:a16="http://schemas.microsoft.com/office/drawing/2014/main" id="{E1F78A52-0019-EBA7-1CE6-D9ABAE46E337}"/>
                </a:ext>
              </a:extLst>
            </p:cNvPr>
            <p:cNvSpPr/>
            <p:nvPr/>
          </p:nvSpPr>
          <p:spPr>
            <a:xfrm>
              <a:off x="609600" y="914400"/>
              <a:ext cx="4114800" cy="3505200"/>
            </a:xfrm>
            <a:prstGeom prst="roundRect">
              <a:avLst>
                <a:gd name="adj" fmla="val 950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73">
              <a:extLst>
                <a:ext uri="{FF2B5EF4-FFF2-40B4-BE49-F238E27FC236}">
                  <a16:creationId xmlns:a16="http://schemas.microsoft.com/office/drawing/2014/main" id="{8006A8AA-64F4-FCBD-8395-AD239385012A}"/>
                </a:ext>
              </a:extLst>
            </p:cNvPr>
            <p:cNvSpPr/>
            <p:nvPr/>
          </p:nvSpPr>
          <p:spPr>
            <a:xfrm>
              <a:off x="833562" y="1061183"/>
              <a:ext cx="3693337" cy="2362200"/>
            </a:xfrm>
            <a:prstGeom prst="roundRect">
              <a:avLst>
                <a:gd name="adj" fmla="val 9506"/>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73">
              <a:extLst>
                <a:ext uri="{FF2B5EF4-FFF2-40B4-BE49-F238E27FC236}">
                  <a16:creationId xmlns:a16="http://schemas.microsoft.com/office/drawing/2014/main" id="{ED426101-DD01-C370-5133-0CDC3FAD8BE9}"/>
                </a:ext>
              </a:extLst>
            </p:cNvPr>
            <p:cNvGrpSpPr/>
            <p:nvPr/>
          </p:nvGrpSpPr>
          <p:grpSpPr>
            <a:xfrm>
              <a:off x="1447800" y="3200400"/>
              <a:ext cx="2590800" cy="1143000"/>
              <a:chOff x="1447800" y="4724400"/>
              <a:chExt cx="2590800" cy="1143000"/>
            </a:xfrm>
          </p:grpSpPr>
          <p:sp>
            <p:nvSpPr>
              <p:cNvPr id="13" name="Rounded Rectangle 175">
                <a:extLst>
                  <a:ext uri="{FF2B5EF4-FFF2-40B4-BE49-F238E27FC236}">
                    <a16:creationId xmlns:a16="http://schemas.microsoft.com/office/drawing/2014/main" id="{E4099B71-6383-244B-14BD-202C324258BD}"/>
                  </a:ext>
                </a:extLst>
              </p:cNvPr>
              <p:cNvSpPr/>
              <p:nvPr/>
            </p:nvSpPr>
            <p:spPr>
              <a:xfrm>
                <a:off x="1447800" y="4724400"/>
                <a:ext cx="2590800" cy="1143000"/>
              </a:xfrm>
              <a:prstGeom prst="roundRect">
                <a:avLst>
                  <a:gd name="adj" fmla="val 9506"/>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Keyboard.png">
                <a:extLst>
                  <a:ext uri="{FF2B5EF4-FFF2-40B4-BE49-F238E27FC236}">
                    <a16:creationId xmlns:a16="http://schemas.microsoft.com/office/drawing/2014/main" id="{CE62D9D6-C285-E212-CF4E-C542191A4B07}"/>
                  </a:ext>
                </a:extLst>
              </p:cNvPr>
              <p:cNvPicPr>
                <a:picLocks noChangeAspect="1"/>
              </p:cNvPicPr>
              <p:nvPr/>
            </p:nvPicPr>
            <p:blipFill>
              <a:blip r:embed="rId3" cstate="print"/>
              <a:stretch>
                <a:fillRect/>
              </a:stretch>
            </p:blipFill>
            <p:spPr>
              <a:xfrm>
                <a:off x="1524000" y="4800600"/>
                <a:ext cx="2438400" cy="946150"/>
              </a:xfrm>
              <a:prstGeom prst="rect">
                <a:avLst/>
              </a:prstGeom>
            </p:spPr>
          </p:pic>
        </p:grpSp>
      </p:grpSp>
      <p:sp>
        <p:nvSpPr>
          <p:cNvPr id="16" name="TextBox 15">
            <a:extLst>
              <a:ext uri="{FF2B5EF4-FFF2-40B4-BE49-F238E27FC236}">
                <a16:creationId xmlns:a16="http://schemas.microsoft.com/office/drawing/2014/main" id="{3C9B3B97-9324-A8E2-79D0-411F869F43BA}"/>
              </a:ext>
            </a:extLst>
          </p:cNvPr>
          <p:cNvSpPr txBox="1"/>
          <p:nvPr/>
        </p:nvSpPr>
        <p:spPr>
          <a:xfrm>
            <a:off x="8831316" y="1222721"/>
            <a:ext cx="1848651" cy="2985433"/>
          </a:xfrm>
          <a:prstGeom prst="rect">
            <a:avLst/>
          </a:prstGeom>
          <a:noFill/>
        </p:spPr>
        <p:txBody>
          <a:bodyPr wrap="square">
            <a:spAutoFit/>
          </a:bodyPr>
          <a:lstStyle/>
          <a:p>
            <a:pPr algn="r" fontAlgn="base">
              <a:spcAft>
                <a:spcPts val="1200"/>
              </a:spcAft>
              <a:buNone/>
            </a:pPr>
            <a:r>
              <a:rPr lang="en-US" sz="1400" b="0" i="0" dirty="0">
                <a:solidFill>
                  <a:schemeClr val="bg1"/>
                </a:solidFill>
                <a:effectLst/>
              </a:rPr>
              <a:t>“He has no business talking about this. He doesn’t understand.”</a:t>
            </a:r>
          </a:p>
          <a:p>
            <a:pPr algn="r" fontAlgn="base">
              <a:spcAft>
                <a:spcPts val="1200"/>
              </a:spcAft>
              <a:buNone/>
            </a:pPr>
            <a:r>
              <a:rPr lang="en-US" sz="1400" b="0" i="0" dirty="0">
                <a:solidFill>
                  <a:schemeClr val="bg1"/>
                </a:solidFill>
                <a:effectLst/>
              </a:rPr>
              <a:t>“He’s out of touch with what’s really happening.”</a:t>
            </a:r>
          </a:p>
          <a:p>
            <a:pPr algn="r" fontAlgn="base">
              <a:spcAft>
                <a:spcPts val="1200"/>
              </a:spcAft>
              <a:buNone/>
            </a:pPr>
            <a:r>
              <a:rPr lang="en-US" sz="1400" dirty="0">
                <a:solidFill>
                  <a:schemeClr val="bg1"/>
                </a:solidFill>
              </a:rPr>
              <a:t> </a:t>
            </a:r>
            <a:r>
              <a:rPr lang="en-US" sz="1400" b="0" i="0" dirty="0">
                <a:solidFill>
                  <a:schemeClr val="bg1"/>
                </a:solidFill>
                <a:effectLst/>
              </a:rPr>
              <a:t>“With everything else I need to do, I don’t see how I could possibly apply this counsel to my very busy life.”</a:t>
            </a:r>
          </a:p>
        </p:txBody>
      </p:sp>
      <p:sp>
        <p:nvSpPr>
          <p:cNvPr id="17" name="Rectangle 16">
            <a:extLst>
              <a:ext uri="{FF2B5EF4-FFF2-40B4-BE49-F238E27FC236}">
                <a16:creationId xmlns:a16="http://schemas.microsoft.com/office/drawing/2014/main" id="{3E146F36-789B-A644-5A5A-5A4CA633C035}"/>
              </a:ext>
            </a:extLst>
          </p:cNvPr>
          <p:cNvSpPr/>
          <p:nvPr/>
        </p:nvSpPr>
        <p:spPr>
          <a:xfrm>
            <a:off x="2638303" y="3528291"/>
            <a:ext cx="647700" cy="728007"/>
          </a:xfrm>
          <a:prstGeom prst="rect">
            <a:avLst/>
          </a:prstGeom>
          <a:solidFill>
            <a:srgbClr val="9933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E034755-83D2-7BBC-F82E-D089FAB30B87}"/>
              </a:ext>
            </a:extLst>
          </p:cNvPr>
          <p:cNvSpPr/>
          <p:nvPr/>
        </p:nvSpPr>
        <p:spPr>
          <a:xfrm>
            <a:off x="2555008" y="1984572"/>
            <a:ext cx="942109" cy="942109"/>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Delay 23">
            <a:extLst>
              <a:ext uri="{FF2B5EF4-FFF2-40B4-BE49-F238E27FC236}">
                <a16:creationId xmlns:a16="http://schemas.microsoft.com/office/drawing/2014/main" id="{9A47185A-82CB-B09C-4332-F339F13FFF47}"/>
              </a:ext>
            </a:extLst>
          </p:cNvPr>
          <p:cNvSpPr/>
          <p:nvPr/>
        </p:nvSpPr>
        <p:spPr>
          <a:xfrm rot="16200000">
            <a:off x="2711285" y="2615455"/>
            <a:ext cx="562598" cy="1163784"/>
          </a:xfrm>
          <a:prstGeom prst="flowChartDelay">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8B52D9-E855-782A-6E0F-15331B879739}"/>
              </a:ext>
            </a:extLst>
          </p:cNvPr>
          <p:cNvSpPr/>
          <p:nvPr/>
        </p:nvSpPr>
        <p:spPr>
          <a:xfrm>
            <a:off x="2175122" y="3429000"/>
            <a:ext cx="1534862" cy="310894"/>
          </a:xfrm>
          <a:prstGeom prst="rect">
            <a:avLst/>
          </a:prstGeom>
          <a:solidFill>
            <a:srgbClr val="9933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D4F1708-963B-AEFD-2B59-BC62B31619D4}"/>
              </a:ext>
            </a:extLst>
          </p:cNvPr>
          <p:cNvSpPr/>
          <p:nvPr/>
        </p:nvSpPr>
        <p:spPr>
          <a:xfrm>
            <a:off x="2925237" y="3121153"/>
            <a:ext cx="85847" cy="297873"/>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1441E7D-3218-5A24-1478-6C6AE28A3649}"/>
              </a:ext>
            </a:extLst>
          </p:cNvPr>
          <p:cNvSpPr/>
          <p:nvPr/>
        </p:nvSpPr>
        <p:spPr>
          <a:xfrm>
            <a:off x="2864733" y="2968753"/>
            <a:ext cx="248506" cy="230814"/>
          </a:xfrm>
          <a:prstGeom prst="ellipse">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7093F77-6C28-3F68-912C-2F7B5B70416E}"/>
              </a:ext>
            </a:extLst>
          </p:cNvPr>
          <p:cNvGrpSpPr/>
          <p:nvPr/>
        </p:nvGrpSpPr>
        <p:grpSpPr>
          <a:xfrm>
            <a:off x="3746900" y="2980066"/>
            <a:ext cx="1031432" cy="943630"/>
            <a:chOff x="1792595" y="1066800"/>
            <a:chExt cx="2748575" cy="2514600"/>
          </a:xfrm>
        </p:grpSpPr>
        <p:sp>
          <p:nvSpPr>
            <p:cNvPr id="26" name="Cloud 25">
              <a:extLst>
                <a:ext uri="{FF2B5EF4-FFF2-40B4-BE49-F238E27FC236}">
                  <a16:creationId xmlns:a16="http://schemas.microsoft.com/office/drawing/2014/main" id="{C28B0362-E64D-8DF6-A287-BB101D18CECE}"/>
                </a:ext>
              </a:extLst>
            </p:cNvPr>
            <p:cNvSpPr/>
            <p:nvPr/>
          </p:nvSpPr>
          <p:spPr>
            <a:xfrm>
              <a:off x="2438400" y="1981200"/>
              <a:ext cx="1752600" cy="1143000"/>
            </a:xfrm>
            <a:prstGeom prst="cloud">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oud 26">
              <a:extLst>
                <a:ext uri="{FF2B5EF4-FFF2-40B4-BE49-F238E27FC236}">
                  <a16:creationId xmlns:a16="http://schemas.microsoft.com/office/drawing/2014/main" id="{8CF51571-525A-3180-BB44-4AEF56555DA1}"/>
                </a:ext>
              </a:extLst>
            </p:cNvPr>
            <p:cNvSpPr/>
            <p:nvPr/>
          </p:nvSpPr>
          <p:spPr>
            <a:xfrm>
              <a:off x="2286000" y="2286000"/>
              <a:ext cx="1752600" cy="1143000"/>
            </a:xfrm>
            <a:prstGeom prst="cloud">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27">
              <a:extLst>
                <a:ext uri="{FF2B5EF4-FFF2-40B4-BE49-F238E27FC236}">
                  <a16:creationId xmlns:a16="http://schemas.microsoft.com/office/drawing/2014/main" id="{D3C16627-7BDB-7693-4D3C-DC728BC6A786}"/>
                </a:ext>
              </a:extLst>
            </p:cNvPr>
            <p:cNvSpPr/>
            <p:nvPr/>
          </p:nvSpPr>
          <p:spPr>
            <a:xfrm>
              <a:off x="3048000" y="2286000"/>
              <a:ext cx="1219200" cy="914400"/>
            </a:xfrm>
            <a:prstGeom prst="cloud">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2">
              <a:extLst>
                <a:ext uri="{FF2B5EF4-FFF2-40B4-BE49-F238E27FC236}">
                  <a16:creationId xmlns:a16="http://schemas.microsoft.com/office/drawing/2014/main" id="{3C770138-3326-FAF6-6D65-1EE36215C9A0}"/>
                </a:ext>
              </a:extLst>
            </p:cNvPr>
            <p:cNvGrpSpPr/>
            <p:nvPr/>
          </p:nvGrpSpPr>
          <p:grpSpPr>
            <a:xfrm>
              <a:off x="2514600" y="1371600"/>
              <a:ext cx="1433175" cy="1409818"/>
              <a:chOff x="7185317" y="571382"/>
              <a:chExt cx="1433175" cy="1409818"/>
            </a:xfrm>
          </p:grpSpPr>
          <p:sp>
            <p:nvSpPr>
              <p:cNvPr id="95" name="Moon 23">
                <a:extLst>
                  <a:ext uri="{FF2B5EF4-FFF2-40B4-BE49-F238E27FC236}">
                    <a16:creationId xmlns:a16="http://schemas.microsoft.com/office/drawing/2014/main" id="{C6C9C929-C820-DFE8-83E5-88EC64334601}"/>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Moon 24">
                <a:extLst>
                  <a:ext uri="{FF2B5EF4-FFF2-40B4-BE49-F238E27FC236}">
                    <a16:creationId xmlns:a16="http://schemas.microsoft.com/office/drawing/2014/main" id="{B47CE9EA-6FB8-067F-76D9-31FEC2F856A6}"/>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Moon 25">
                <a:extLst>
                  <a:ext uri="{FF2B5EF4-FFF2-40B4-BE49-F238E27FC236}">
                    <a16:creationId xmlns:a16="http://schemas.microsoft.com/office/drawing/2014/main" id="{B7C2C24E-DAAD-49DF-F2E8-8EA532A875D1}"/>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ardrop 26">
                <a:extLst>
                  <a:ext uri="{FF2B5EF4-FFF2-40B4-BE49-F238E27FC236}">
                    <a16:creationId xmlns:a16="http://schemas.microsoft.com/office/drawing/2014/main" id="{BB177145-E4CC-C4A5-AD72-8D6230A48430}"/>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64">
              <a:extLst>
                <a:ext uri="{FF2B5EF4-FFF2-40B4-BE49-F238E27FC236}">
                  <a16:creationId xmlns:a16="http://schemas.microsoft.com/office/drawing/2014/main" id="{FF332A90-6B59-CA08-5480-A0C14BD8A42A}"/>
                </a:ext>
              </a:extLst>
            </p:cNvPr>
            <p:cNvGrpSpPr/>
            <p:nvPr/>
          </p:nvGrpSpPr>
          <p:grpSpPr>
            <a:xfrm>
              <a:off x="2819400" y="1066800"/>
              <a:ext cx="838200" cy="914400"/>
              <a:chOff x="4191000" y="4876800"/>
              <a:chExt cx="1828800" cy="1981200"/>
            </a:xfrm>
          </p:grpSpPr>
          <p:sp>
            <p:nvSpPr>
              <p:cNvPr id="78" name="Teardrop 77">
                <a:extLst>
                  <a:ext uri="{FF2B5EF4-FFF2-40B4-BE49-F238E27FC236}">
                    <a16:creationId xmlns:a16="http://schemas.microsoft.com/office/drawing/2014/main" id="{71747269-30D0-EAF3-D193-65C8DE0AE95C}"/>
                  </a:ext>
                </a:extLst>
              </p:cNvPr>
              <p:cNvSpPr/>
              <p:nvPr/>
            </p:nvSpPr>
            <p:spPr>
              <a:xfrm rot="20612414">
                <a:off x="4540344" y="6007921"/>
                <a:ext cx="679968" cy="85007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ardrop 78">
                <a:extLst>
                  <a:ext uri="{FF2B5EF4-FFF2-40B4-BE49-F238E27FC236}">
                    <a16:creationId xmlns:a16="http://schemas.microsoft.com/office/drawing/2014/main" id="{D510CD16-F9FB-7FA4-49A1-1F60C5E2081D}"/>
                  </a:ext>
                </a:extLst>
              </p:cNvPr>
              <p:cNvSpPr/>
              <p:nvPr/>
            </p:nvSpPr>
            <p:spPr>
              <a:xfrm rot="12470521">
                <a:off x="5339832" y="5196325"/>
                <a:ext cx="679968" cy="85007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ardrop 79">
                <a:extLst>
                  <a:ext uri="{FF2B5EF4-FFF2-40B4-BE49-F238E27FC236}">
                    <a16:creationId xmlns:a16="http://schemas.microsoft.com/office/drawing/2014/main" id="{BF9158BE-5C25-7070-D081-4E0D2474731E}"/>
                  </a:ext>
                </a:extLst>
              </p:cNvPr>
              <p:cNvSpPr/>
              <p:nvPr/>
            </p:nvSpPr>
            <p:spPr>
              <a:xfrm rot="16498226">
                <a:off x="5197985" y="5921727"/>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ardrop 80">
                <a:extLst>
                  <a:ext uri="{FF2B5EF4-FFF2-40B4-BE49-F238E27FC236}">
                    <a16:creationId xmlns:a16="http://schemas.microsoft.com/office/drawing/2014/main" id="{7BE00E39-504F-87B2-AB27-BD384C4CC8EF}"/>
                  </a:ext>
                </a:extLst>
              </p:cNvPr>
              <p:cNvSpPr/>
              <p:nvPr/>
            </p:nvSpPr>
            <p:spPr>
              <a:xfrm rot="4891691">
                <a:off x="4186224" y="5300106"/>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ardrop 81">
                <a:extLst>
                  <a:ext uri="{FF2B5EF4-FFF2-40B4-BE49-F238E27FC236}">
                    <a16:creationId xmlns:a16="http://schemas.microsoft.com/office/drawing/2014/main" id="{3B2AA927-B587-BAB8-7049-30ACCD96C5F0}"/>
                  </a:ext>
                </a:extLst>
              </p:cNvPr>
              <p:cNvSpPr/>
              <p:nvPr/>
            </p:nvSpPr>
            <p:spPr>
              <a:xfrm rot="8037859">
                <a:off x="4705904" y="4881576"/>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5-Point Star 133">
                <a:extLst>
                  <a:ext uri="{FF2B5EF4-FFF2-40B4-BE49-F238E27FC236}">
                    <a16:creationId xmlns:a16="http://schemas.microsoft.com/office/drawing/2014/main" id="{0A33CA6C-95E0-A64F-1617-5576E67F47B1}"/>
                  </a:ext>
                </a:extLst>
              </p:cNvPr>
              <p:cNvSpPr/>
              <p:nvPr/>
            </p:nvSpPr>
            <p:spPr>
              <a:xfrm>
                <a:off x="4673898" y="5321894"/>
                <a:ext cx="906623" cy="1020095"/>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15">
                <a:extLst>
                  <a:ext uri="{FF2B5EF4-FFF2-40B4-BE49-F238E27FC236}">
                    <a16:creationId xmlns:a16="http://schemas.microsoft.com/office/drawing/2014/main" id="{2D97F3C8-6180-1DD5-4756-DFF0545A00F5}"/>
                  </a:ext>
                </a:extLst>
              </p:cNvPr>
              <p:cNvGrpSpPr/>
              <p:nvPr/>
            </p:nvGrpSpPr>
            <p:grpSpPr>
              <a:xfrm>
                <a:off x="4825002" y="5491910"/>
                <a:ext cx="604416" cy="765071"/>
                <a:chOff x="6254633" y="2139815"/>
                <a:chExt cx="790690" cy="814285"/>
              </a:xfrm>
            </p:grpSpPr>
            <p:sp>
              <p:nvSpPr>
                <p:cNvPr id="90" name="Teardrop 10">
                  <a:extLst>
                    <a:ext uri="{FF2B5EF4-FFF2-40B4-BE49-F238E27FC236}">
                      <a16:creationId xmlns:a16="http://schemas.microsoft.com/office/drawing/2014/main" id="{79885E60-1E14-CBE7-A174-4A4AB208F308}"/>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ardrop 60">
                  <a:extLst>
                    <a:ext uri="{FF2B5EF4-FFF2-40B4-BE49-F238E27FC236}">
                      <a16:creationId xmlns:a16="http://schemas.microsoft.com/office/drawing/2014/main" id="{2DFF5BC5-7ECC-6064-157C-8D6E4DEF8288}"/>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ardrop 91">
                  <a:extLst>
                    <a:ext uri="{FF2B5EF4-FFF2-40B4-BE49-F238E27FC236}">
                      <a16:creationId xmlns:a16="http://schemas.microsoft.com/office/drawing/2014/main" id="{C4B458DD-9EC5-99F2-CFCB-D78D00A94E1F}"/>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ardrop 92">
                  <a:extLst>
                    <a:ext uri="{FF2B5EF4-FFF2-40B4-BE49-F238E27FC236}">
                      <a16:creationId xmlns:a16="http://schemas.microsoft.com/office/drawing/2014/main" id="{8A5CCBBE-0B06-D5E2-2AC6-5FF3631F9AFF}"/>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ardrop 93">
                  <a:extLst>
                    <a:ext uri="{FF2B5EF4-FFF2-40B4-BE49-F238E27FC236}">
                      <a16:creationId xmlns:a16="http://schemas.microsoft.com/office/drawing/2014/main" id="{C7CA497D-9BA0-BB81-EF70-B759BA9BFDBB}"/>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 name="Oval 84">
                <a:extLst>
                  <a:ext uri="{FF2B5EF4-FFF2-40B4-BE49-F238E27FC236}">
                    <a16:creationId xmlns:a16="http://schemas.microsoft.com/office/drawing/2014/main" id="{4013DB83-9186-C635-0D24-F965554BF64A}"/>
                  </a:ext>
                </a:extLst>
              </p:cNvPr>
              <p:cNvSpPr/>
              <p:nvPr/>
            </p:nvSpPr>
            <p:spPr>
              <a:xfrm>
                <a:off x="5127210" y="5746935"/>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AD152D24-405E-7E99-8050-FBD90BCF569D}"/>
                  </a:ext>
                </a:extLst>
              </p:cNvPr>
              <p:cNvSpPr/>
              <p:nvPr/>
            </p:nvSpPr>
            <p:spPr>
              <a:xfrm>
                <a:off x="5202761" y="5831942"/>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15D04651-481E-61D8-79E5-CA8B14EB88A6}"/>
                  </a:ext>
                </a:extLst>
              </p:cNvPr>
              <p:cNvSpPr/>
              <p:nvPr/>
            </p:nvSpPr>
            <p:spPr>
              <a:xfrm>
                <a:off x="5051658" y="5916950"/>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E6CD1FA1-3735-3CF3-82E3-0BD39462718F}"/>
                  </a:ext>
                </a:extLst>
              </p:cNvPr>
              <p:cNvSpPr/>
              <p:nvPr/>
            </p:nvSpPr>
            <p:spPr>
              <a:xfrm>
                <a:off x="4976106" y="5831942"/>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5C2D4FE0-649A-C8AD-D9B0-DEB9C56005AD}"/>
                  </a:ext>
                </a:extLst>
              </p:cNvPr>
              <p:cNvSpPr/>
              <p:nvPr/>
            </p:nvSpPr>
            <p:spPr>
              <a:xfrm>
                <a:off x="5051658" y="5661926"/>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65">
              <a:extLst>
                <a:ext uri="{FF2B5EF4-FFF2-40B4-BE49-F238E27FC236}">
                  <a16:creationId xmlns:a16="http://schemas.microsoft.com/office/drawing/2014/main" id="{6E9185A3-44FB-636C-2E97-60BBD0332A51}"/>
                </a:ext>
              </a:extLst>
            </p:cNvPr>
            <p:cNvGrpSpPr/>
            <p:nvPr/>
          </p:nvGrpSpPr>
          <p:grpSpPr>
            <a:xfrm rot="19615177">
              <a:off x="1792595" y="1648463"/>
              <a:ext cx="1433175" cy="1409818"/>
              <a:chOff x="7185317" y="571382"/>
              <a:chExt cx="1433175" cy="1409818"/>
            </a:xfrm>
          </p:grpSpPr>
          <p:sp>
            <p:nvSpPr>
              <p:cNvPr id="74" name="Moon 73">
                <a:extLst>
                  <a:ext uri="{FF2B5EF4-FFF2-40B4-BE49-F238E27FC236}">
                    <a16:creationId xmlns:a16="http://schemas.microsoft.com/office/drawing/2014/main" id="{7EBDBD86-E729-9A45-FC5C-A2D22FFE9F48}"/>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Moon 74">
                <a:extLst>
                  <a:ext uri="{FF2B5EF4-FFF2-40B4-BE49-F238E27FC236}">
                    <a16:creationId xmlns:a16="http://schemas.microsoft.com/office/drawing/2014/main" id="{FEBA89BB-37D4-99EE-5D3D-07F82819146A}"/>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Moon 75">
                <a:extLst>
                  <a:ext uri="{FF2B5EF4-FFF2-40B4-BE49-F238E27FC236}">
                    <a16:creationId xmlns:a16="http://schemas.microsoft.com/office/drawing/2014/main" id="{952CF099-3DE6-E625-4682-5F66AEEA4180}"/>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ardrop 76">
                <a:extLst>
                  <a:ext uri="{FF2B5EF4-FFF2-40B4-BE49-F238E27FC236}">
                    <a16:creationId xmlns:a16="http://schemas.microsoft.com/office/drawing/2014/main" id="{97D47E99-94DD-0F73-5F5D-2DE96182D43E}"/>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4">
              <a:extLst>
                <a:ext uri="{FF2B5EF4-FFF2-40B4-BE49-F238E27FC236}">
                  <a16:creationId xmlns:a16="http://schemas.microsoft.com/office/drawing/2014/main" id="{44E784BE-49CB-9B82-1650-4DEF9EF4D617}"/>
                </a:ext>
              </a:extLst>
            </p:cNvPr>
            <p:cNvGrpSpPr/>
            <p:nvPr/>
          </p:nvGrpSpPr>
          <p:grpSpPr>
            <a:xfrm>
              <a:off x="1905000" y="1828800"/>
              <a:ext cx="914400" cy="914400"/>
              <a:chOff x="4084960" y="1963223"/>
              <a:chExt cx="1844487" cy="1775922"/>
            </a:xfrm>
          </p:grpSpPr>
          <p:sp>
            <p:nvSpPr>
              <p:cNvPr id="57" name="Teardrop 5">
                <a:extLst>
                  <a:ext uri="{FF2B5EF4-FFF2-40B4-BE49-F238E27FC236}">
                    <a16:creationId xmlns:a16="http://schemas.microsoft.com/office/drawing/2014/main" id="{5559CAC0-0D3E-5410-C6A2-236CFAEC4AB8}"/>
                  </a:ext>
                </a:extLst>
              </p:cNvPr>
              <p:cNvSpPr/>
              <p:nvPr/>
            </p:nvSpPr>
            <p:spPr>
              <a:xfrm rot="20612414">
                <a:off x="4437301" y="2977145"/>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ardrop 6">
                <a:extLst>
                  <a:ext uri="{FF2B5EF4-FFF2-40B4-BE49-F238E27FC236}">
                    <a16:creationId xmlns:a16="http://schemas.microsoft.com/office/drawing/2014/main" id="{CA1A51FA-1583-4AE2-C92C-FDFA5DAF7B90}"/>
                  </a:ext>
                </a:extLst>
              </p:cNvPr>
              <p:cNvSpPr/>
              <p:nvPr/>
            </p:nvSpPr>
            <p:spPr>
              <a:xfrm rot="12470521">
                <a:off x="5243647" y="2249641"/>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ardrop 7">
                <a:extLst>
                  <a:ext uri="{FF2B5EF4-FFF2-40B4-BE49-F238E27FC236}">
                    <a16:creationId xmlns:a16="http://schemas.microsoft.com/office/drawing/2014/main" id="{7E2E551E-5BBA-5380-AB3A-F2AC3E8FAB3A}"/>
                  </a:ext>
                </a:extLst>
              </p:cNvPr>
              <p:cNvSpPr/>
              <p:nvPr/>
            </p:nvSpPr>
            <p:spPr>
              <a:xfrm rot="16498226">
                <a:off x="5143500" y="2857500"/>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ardrop 8">
                <a:extLst>
                  <a:ext uri="{FF2B5EF4-FFF2-40B4-BE49-F238E27FC236}">
                    <a16:creationId xmlns:a16="http://schemas.microsoft.com/office/drawing/2014/main" id="{C1209DDD-0858-31BF-6797-56685CAC21A2}"/>
                  </a:ext>
                </a:extLst>
              </p:cNvPr>
              <p:cNvSpPr/>
              <p:nvPr/>
            </p:nvSpPr>
            <p:spPr>
              <a:xfrm rot="4891691">
                <a:off x="4123060" y="2300288"/>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ardrop 9">
                <a:extLst>
                  <a:ext uri="{FF2B5EF4-FFF2-40B4-BE49-F238E27FC236}">
                    <a16:creationId xmlns:a16="http://schemas.microsoft.com/office/drawing/2014/main" id="{F0555280-E0E8-0482-372D-29117B878692}"/>
                  </a:ext>
                </a:extLst>
              </p:cNvPr>
              <p:cNvSpPr/>
              <p:nvPr/>
            </p:nvSpPr>
            <p:spPr>
              <a:xfrm rot="8037859">
                <a:off x="4647197" y="1925123"/>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5-Point Star 10">
                <a:extLst>
                  <a:ext uri="{FF2B5EF4-FFF2-40B4-BE49-F238E27FC236}">
                    <a16:creationId xmlns:a16="http://schemas.microsoft.com/office/drawing/2014/main" id="{785C7854-F8C7-1826-413D-71B730123575}"/>
                  </a:ext>
                </a:extLst>
              </p:cNvPr>
              <p:cNvSpPr/>
              <p:nvPr/>
            </p:nvSpPr>
            <p:spPr>
              <a:xfrm>
                <a:off x="4572000" y="2362200"/>
                <a:ext cx="914400" cy="914400"/>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15">
                <a:extLst>
                  <a:ext uri="{FF2B5EF4-FFF2-40B4-BE49-F238E27FC236}">
                    <a16:creationId xmlns:a16="http://schemas.microsoft.com/office/drawing/2014/main" id="{DF65B0A5-AC18-6886-3999-4CE870D65734}"/>
                  </a:ext>
                </a:extLst>
              </p:cNvPr>
              <p:cNvGrpSpPr/>
              <p:nvPr/>
            </p:nvGrpSpPr>
            <p:grpSpPr>
              <a:xfrm>
                <a:off x="4724400" y="2514600"/>
                <a:ext cx="609600" cy="685800"/>
                <a:chOff x="6254633" y="2139815"/>
                <a:chExt cx="790690" cy="814285"/>
              </a:xfrm>
            </p:grpSpPr>
            <p:sp>
              <p:nvSpPr>
                <p:cNvPr id="69" name="Teardrop 10">
                  <a:extLst>
                    <a:ext uri="{FF2B5EF4-FFF2-40B4-BE49-F238E27FC236}">
                      <a16:creationId xmlns:a16="http://schemas.microsoft.com/office/drawing/2014/main" id="{A7B32041-9B54-3903-C704-AB4A9AC59448}"/>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ardrop 18">
                  <a:extLst>
                    <a:ext uri="{FF2B5EF4-FFF2-40B4-BE49-F238E27FC236}">
                      <a16:creationId xmlns:a16="http://schemas.microsoft.com/office/drawing/2014/main" id="{1445C07E-D61B-B2EC-2C70-40FADFC6FD1F}"/>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ardrop 19">
                  <a:extLst>
                    <a:ext uri="{FF2B5EF4-FFF2-40B4-BE49-F238E27FC236}">
                      <a16:creationId xmlns:a16="http://schemas.microsoft.com/office/drawing/2014/main" id="{8F4DE2F7-2941-A38A-BF71-F451AA6E412A}"/>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ardrop 20">
                  <a:extLst>
                    <a:ext uri="{FF2B5EF4-FFF2-40B4-BE49-F238E27FC236}">
                      <a16:creationId xmlns:a16="http://schemas.microsoft.com/office/drawing/2014/main" id="{3CADE30F-36DB-9BF0-7854-1D8F3352B533}"/>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ardrop 21">
                  <a:extLst>
                    <a:ext uri="{FF2B5EF4-FFF2-40B4-BE49-F238E27FC236}">
                      <a16:creationId xmlns:a16="http://schemas.microsoft.com/office/drawing/2014/main" id="{828DF259-A1E0-0386-79C5-1CE0A60A0D90}"/>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Oval 12">
                <a:extLst>
                  <a:ext uri="{FF2B5EF4-FFF2-40B4-BE49-F238E27FC236}">
                    <a16:creationId xmlns:a16="http://schemas.microsoft.com/office/drawing/2014/main" id="{DBFF8469-794D-C76C-3609-DEFCEE3EC3DB}"/>
                  </a:ext>
                </a:extLst>
              </p:cNvPr>
              <p:cNvSpPr/>
              <p:nvPr/>
            </p:nvSpPr>
            <p:spPr>
              <a:xfrm>
                <a:off x="5029200" y="27432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13">
                <a:extLst>
                  <a:ext uri="{FF2B5EF4-FFF2-40B4-BE49-F238E27FC236}">
                    <a16:creationId xmlns:a16="http://schemas.microsoft.com/office/drawing/2014/main" id="{1D45BCFD-5A4E-E4BF-C20B-26AE34DA1E61}"/>
                  </a:ext>
                </a:extLst>
              </p:cNvPr>
              <p:cNvSpPr/>
              <p:nvPr/>
            </p:nvSpPr>
            <p:spPr>
              <a:xfrm>
                <a:off x="5105400" y="28194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14">
                <a:extLst>
                  <a:ext uri="{FF2B5EF4-FFF2-40B4-BE49-F238E27FC236}">
                    <a16:creationId xmlns:a16="http://schemas.microsoft.com/office/drawing/2014/main" id="{08CC937D-672F-61AF-8C2E-9B770C449030}"/>
                  </a:ext>
                </a:extLst>
              </p:cNvPr>
              <p:cNvSpPr/>
              <p:nvPr/>
            </p:nvSpPr>
            <p:spPr>
              <a:xfrm>
                <a:off x="4953000" y="28956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15">
                <a:extLst>
                  <a:ext uri="{FF2B5EF4-FFF2-40B4-BE49-F238E27FC236}">
                    <a16:creationId xmlns:a16="http://schemas.microsoft.com/office/drawing/2014/main" id="{1CF8FC34-0EB5-9AAE-EE3E-CC5BD746AAAE}"/>
                  </a:ext>
                </a:extLst>
              </p:cNvPr>
              <p:cNvSpPr/>
              <p:nvPr/>
            </p:nvSpPr>
            <p:spPr>
              <a:xfrm>
                <a:off x="4876800" y="28194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16">
                <a:extLst>
                  <a:ext uri="{FF2B5EF4-FFF2-40B4-BE49-F238E27FC236}">
                    <a16:creationId xmlns:a16="http://schemas.microsoft.com/office/drawing/2014/main" id="{B04A37B5-AEA5-8CC4-1BC0-10382C6F5ABF}"/>
                  </a:ext>
                </a:extLst>
              </p:cNvPr>
              <p:cNvSpPr/>
              <p:nvPr/>
            </p:nvSpPr>
            <p:spPr>
              <a:xfrm>
                <a:off x="4953000" y="26670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70">
              <a:extLst>
                <a:ext uri="{FF2B5EF4-FFF2-40B4-BE49-F238E27FC236}">
                  <a16:creationId xmlns:a16="http://schemas.microsoft.com/office/drawing/2014/main" id="{725D8DFF-9BB7-0D67-AD26-34479EB4B6E4}"/>
                </a:ext>
              </a:extLst>
            </p:cNvPr>
            <p:cNvGrpSpPr/>
            <p:nvPr/>
          </p:nvGrpSpPr>
          <p:grpSpPr>
            <a:xfrm rot="2667597">
              <a:off x="3107995" y="1595519"/>
              <a:ext cx="1433175" cy="1409818"/>
              <a:chOff x="7185317" y="571382"/>
              <a:chExt cx="1433175" cy="1409818"/>
            </a:xfrm>
          </p:grpSpPr>
          <p:sp>
            <p:nvSpPr>
              <p:cNvPr id="53" name="Moon 52">
                <a:extLst>
                  <a:ext uri="{FF2B5EF4-FFF2-40B4-BE49-F238E27FC236}">
                    <a16:creationId xmlns:a16="http://schemas.microsoft.com/office/drawing/2014/main" id="{B008F023-8C79-CDCC-F8D8-5248646AC642}"/>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Moon 53">
                <a:extLst>
                  <a:ext uri="{FF2B5EF4-FFF2-40B4-BE49-F238E27FC236}">
                    <a16:creationId xmlns:a16="http://schemas.microsoft.com/office/drawing/2014/main" id="{2B744F57-3049-4B01-E0D9-1EDAE0669635}"/>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Moon 54">
                <a:extLst>
                  <a:ext uri="{FF2B5EF4-FFF2-40B4-BE49-F238E27FC236}">
                    <a16:creationId xmlns:a16="http://schemas.microsoft.com/office/drawing/2014/main" id="{8F344B6F-24A1-D194-93A8-5DEE666766AB}"/>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ardrop 55">
                <a:extLst>
                  <a:ext uri="{FF2B5EF4-FFF2-40B4-BE49-F238E27FC236}">
                    <a16:creationId xmlns:a16="http://schemas.microsoft.com/office/drawing/2014/main" id="{16D2A017-D92A-3102-535C-C1A9E9B6FAFE}"/>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45">
              <a:extLst>
                <a:ext uri="{FF2B5EF4-FFF2-40B4-BE49-F238E27FC236}">
                  <a16:creationId xmlns:a16="http://schemas.microsoft.com/office/drawing/2014/main" id="{E898C9D3-F71D-D2D7-810E-0DEF0D70011D}"/>
                </a:ext>
              </a:extLst>
            </p:cNvPr>
            <p:cNvGrpSpPr/>
            <p:nvPr/>
          </p:nvGrpSpPr>
          <p:grpSpPr>
            <a:xfrm>
              <a:off x="3200400" y="2133600"/>
              <a:ext cx="914400" cy="914400"/>
              <a:chOff x="3810000" y="4191000"/>
              <a:chExt cx="1524000" cy="1600200"/>
            </a:xfrm>
          </p:grpSpPr>
          <p:sp>
            <p:nvSpPr>
              <p:cNvPr id="36" name="Teardrop 35">
                <a:extLst>
                  <a:ext uri="{FF2B5EF4-FFF2-40B4-BE49-F238E27FC236}">
                    <a16:creationId xmlns:a16="http://schemas.microsoft.com/office/drawing/2014/main" id="{5917E9C5-BC44-F789-BEEB-5E8661DE3A2C}"/>
                  </a:ext>
                </a:extLst>
              </p:cNvPr>
              <p:cNvSpPr/>
              <p:nvPr/>
            </p:nvSpPr>
            <p:spPr>
              <a:xfrm rot="20612414">
                <a:off x="4101120" y="5104598"/>
                <a:ext cx="566640" cy="686602"/>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ardrop 36">
                <a:extLst>
                  <a:ext uri="{FF2B5EF4-FFF2-40B4-BE49-F238E27FC236}">
                    <a16:creationId xmlns:a16="http://schemas.microsoft.com/office/drawing/2014/main" id="{87DAA4AB-4B53-0AA8-2124-351A09C29579}"/>
                  </a:ext>
                </a:extLst>
              </p:cNvPr>
              <p:cNvSpPr/>
              <p:nvPr/>
            </p:nvSpPr>
            <p:spPr>
              <a:xfrm rot="12470521">
                <a:off x="4767360" y="4449078"/>
                <a:ext cx="566640" cy="686602"/>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ardrop 37">
                <a:extLst>
                  <a:ext uri="{FF2B5EF4-FFF2-40B4-BE49-F238E27FC236}">
                    <a16:creationId xmlns:a16="http://schemas.microsoft.com/office/drawing/2014/main" id="{D4DFED50-FBAF-F26B-FD2F-535A7119A29B}"/>
                  </a:ext>
                </a:extLst>
              </p:cNvPr>
              <p:cNvSpPr/>
              <p:nvPr/>
            </p:nvSpPr>
            <p:spPr>
              <a:xfrm rot="16498226">
                <a:off x="4658963" y="5025293"/>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ardrop 38">
                <a:extLst>
                  <a:ext uri="{FF2B5EF4-FFF2-40B4-BE49-F238E27FC236}">
                    <a16:creationId xmlns:a16="http://schemas.microsoft.com/office/drawing/2014/main" id="{621470BD-CB43-5F24-CAB3-22BC0BE3DBA3}"/>
                  </a:ext>
                </a:extLst>
              </p:cNvPr>
              <p:cNvSpPr/>
              <p:nvPr/>
            </p:nvSpPr>
            <p:spPr>
              <a:xfrm rot="4891691">
                <a:off x="3815829" y="4523215"/>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ardrop 39">
                <a:extLst>
                  <a:ext uri="{FF2B5EF4-FFF2-40B4-BE49-F238E27FC236}">
                    <a16:creationId xmlns:a16="http://schemas.microsoft.com/office/drawing/2014/main" id="{6B3087E8-6590-B96B-BFC0-8338CB5314DC}"/>
                  </a:ext>
                </a:extLst>
              </p:cNvPr>
              <p:cNvSpPr/>
              <p:nvPr/>
            </p:nvSpPr>
            <p:spPr>
              <a:xfrm rot="8037859">
                <a:off x="4248895" y="4185171"/>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5-Point Star 91">
                <a:extLst>
                  <a:ext uri="{FF2B5EF4-FFF2-40B4-BE49-F238E27FC236}">
                    <a16:creationId xmlns:a16="http://schemas.microsoft.com/office/drawing/2014/main" id="{8FE318FD-8D89-51DC-DD42-AE7E9CC5A611}"/>
                  </a:ext>
                </a:extLst>
              </p:cNvPr>
              <p:cNvSpPr/>
              <p:nvPr/>
            </p:nvSpPr>
            <p:spPr>
              <a:xfrm>
                <a:off x="4212415" y="4550499"/>
                <a:ext cx="755519" cy="823923"/>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15">
                <a:extLst>
                  <a:ext uri="{FF2B5EF4-FFF2-40B4-BE49-F238E27FC236}">
                    <a16:creationId xmlns:a16="http://schemas.microsoft.com/office/drawing/2014/main" id="{4564AEC5-E0C3-CB40-73B2-1C995F0B88A9}"/>
                  </a:ext>
                </a:extLst>
              </p:cNvPr>
              <p:cNvGrpSpPr/>
              <p:nvPr/>
            </p:nvGrpSpPr>
            <p:grpSpPr>
              <a:xfrm>
                <a:off x="4338335" y="4687820"/>
                <a:ext cx="503680" cy="617942"/>
                <a:chOff x="6254633" y="2139815"/>
                <a:chExt cx="790690" cy="814285"/>
              </a:xfrm>
            </p:grpSpPr>
            <p:sp>
              <p:nvSpPr>
                <p:cNvPr id="48" name="Teardrop 10">
                  <a:extLst>
                    <a:ext uri="{FF2B5EF4-FFF2-40B4-BE49-F238E27FC236}">
                      <a16:creationId xmlns:a16="http://schemas.microsoft.com/office/drawing/2014/main" id="{A96C0222-36E6-E862-AA25-C9E138146AB7}"/>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ardrop 48">
                  <a:extLst>
                    <a:ext uri="{FF2B5EF4-FFF2-40B4-BE49-F238E27FC236}">
                      <a16:creationId xmlns:a16="http://schemas.microsoft.com/office/drawing/2014/main" id="{4E30D96E-CBAC-A097-863B-627A47D1D4B2}"/>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ardrop 49">
                  <a:extLst>
                    <a:ext uri="{FF2B5EF4-FFF2-40B4-BE49-F238E27FC236}">
                      <a16:creationId xmlns:a16="http://schemas.microsoft.com/office/drawing/2014/main" id="{434120AB-3918-1A21-10A9-39D224340619}"/>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ardrop 50">
                  <a:extLst>
                    <a:ext uri="{FF2B5EF4-FFF2-40B4-BE49-F238E27FC236}">
                      <a16:creationId xmlns:a16="http://schemas.microsoft.com/office/drawing/2014/main" id="{A8E776D4-8FDA-3651-A838-208ADCD11570}"/>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ardrop 51">
                  <a:extLst>
                    <a:ext uri="{FF2B5EF4-FFF2-40B4-BE49-F238E27FC236}">
                      <a16:creationId xmlns:a16="http://schemas.microsoft.com/office/drawing/2014/main" id="{D45FF820-BDB2-AB6F-0F37-33EE0E2E7A22}"/>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Oval 42">
                <a:extLst>
                  <a:ext uri="{FF2B5EF4-FFF2-40B4-BE49-F238E27FC236}">
                    <a16:creationId xmlns:a16="http://schemas.microsoft.com/office/drawing/2014/main" id="{88BD968C-4B25-5360-DDD3-26F4B207E3CF}"/>
                  </a:ext>
                </a:extLst>
              </p:cNvPr>
              <p:cNvSpPr/>
              <p:nvPr/>
            </p:nvSpPr>
            <p:spPr>
              <a:xfrm>
                <a:off x="4590175" y="489380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46689DC-17E4-0728-A37C-5C965475369B}"/>
                  </a:ext>
                </a:extLst>
              </p:cNvPr>
              <p:cNvSpPr/>
              <p:nvPr/>
            </p:nvSpPr>
            <p:spPr>
              <a:xfrm>
                <a:off x="4653134" y="496246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DFDD7A5-52E4-60B5-96BC-1018B688340B}"/>
                  </a:ext>
                </a:extLst>
              </p:cNvPr>
              <p:cNvSpPr/>
              <p:nvPr/>
            </p:nvSpPr>
            <p:spPr>
              <a:xfrm>
                <a:off x="4527215" y="503112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953FE937-E5F5-69AB-9639-059DAB99530D}"/>
                  </a:ext>
                </a:extLst>
              </p:cNvPr>
              <p:cNvSpPr/>
              <p:nvPr/>
            </p:nvSpPr>
            <p:spPr>
              <a:xfrm>
                <a:off x="4464255" y="496246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87C21B34-BD92-7F41-324B-B121365039C2}"/>
                  </a:ext>
                </a:extLst>
              </p:cNvPr>
              <p:cNvSpPr/>
              <p:nvPr/>
            </p:nvSpPr>
            <p:spPr>
              <a:xfrm>
                <a:off x="4527215" y="4825140"/>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Flowchart: Delay 34">
              <a:extLst>
                <a:ext uri="{FF2B5EF4-FFF2-40B4-BE49-F238E27FC236}">
                  <a16:creationId xmlns:a16="http://schemas.microsoft.com/office/drawing/2014/main" id="{1A0D7678-D07B-D7DC-F1ED-041557A0D728}"/>
                </a:ext>
              </a:extLst>
            </p:cNvPr>
            <p:cNvSpPr/>
            <p:nvPr/>
          </p:nvSpPr>
          <p:spPr>
            <a:xfrm rot="5400000">
              <a:off x="3009900" y="2324100"/>
              <a:ext cx="457200" cy="2057400"/>
            </a:xfrm>
            <a:prstGeom prst="flowChartDelay">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Rectangle 98">
            <a:extLst>
              <a:ext uri="{FF2B5EF4-FFF2-40B4-BE49-F238E27FC236}">
                <a16:creationId xmlns:a16="http://schemas.microsoft.com/office/drawing/2014/main" id="{8CC52B23-6DA4-55AF-7343-35E40FC60F21}"/>
              </a:ext>
            </a:extLst>
          </p:cNvPr>
          <p:cNvSpPr/>
          <p:nvPr/>
        </p:nvSpPr>
        <p:spPr>
          <a:xfrm>
            <a:off x="981415" y="3923696"/>
            <a:ext cx="3877646" cy="334883"/>
          </a:xfrm>
          <a:prstGeom prst="rect">
            <a:avLst/>
          </a:prstGeom>
          <a:solidFill>
            <a:srgbClr val="9933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99">
            <a:extLst>
              <a:ext uri="{FF2B5EF4-FFF2-40B4-BE49-F238E27FC236}">
                <a16:creationId xmlns:a16="http://schemas.microsoft.com/office/drawing/2014/main" id="{9EBFEE7A-20A6-6674-A1B7-21941A857814}"/>
              </a:ext>
            </a:extLst>
          </p:cNvPr>
          <p:cNvGrpSpPr/>
          <p:nvPr/>
        </p:nvGrpSpPr>
        <p:grpSpPr>
          <a:xfrm>
            <a:off x="1091444" y="2974833"/>
            <a:ext cx="1031432" cy="943630"/>
            <a:chOff x="1792595" y="1066800"/>
            <a:chExt cx="2748575" cy="2514600"/>
          </a:xfrm>
        </p:grpSpPr>
        <p:sp>
          <p:nvSpPr>
            <p:cNvPr id="101" name="Cloud 100">
              <a:extLst>
                <a:ext uri="{FF2B5EF4-FFF2-40B4-BE49-F238E27FC236}">
                  <a16:creationId xmlns:a16="http://schemas.microsoft.com/office/drawing/2014/main" id="{388F0401-4D67-24D0-6AF6-E1DBFC5CE318}"/>
                </a:ext>
              </a:extLst>
            </p:cNvPr>
            <p:cNvSpPr/>
            <p:nvPr/>
          </p:nvSpPr>
          <p:spPr>
            <a:xfrm>
              <a:off x="2438400" y="1981200"/>
              <a:ext cx="1752600" cy="1143000"/>
            </a:xfrm>
            <a:prstGeom prst="cloud">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Cloud 140">
              <a:extLst>
                <a:ext uri="{FF2B5EF4-FFF2-40B4-BE49-F238E27FC236}">
                  <a16:creationId xmlns:a16="http://schemas.microsoft.com/office/drawing/2014/main" id="{8AD071B4-C755-0A8A-F726-C093B0926FD7}"/>
                </a:ext>
              </a:extLst>
            </p:cNvPr>
            <p:cNvSpPr/>
            <p:nvPr/>
          </p:nvSpPr>
          <p:spPr>
            <a:xfrm>
              <a:off x="2286000" y="2286000"/>
              <a:ext cx="1752600" cy="1143000"/>
            </a:xfrm>
            <a:prstGeom prst="cloud">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Cloud 141">
              <a:extLst>
                <a:ext uri="{FF2B5EF4-FFF2-40B4-BE49-F238E27FC236}">
                  <a16:creationId xmlns:a16="http://schemas.microsoft.com/office/drawing/2014/main" id="{CD1979D5-5257-3EE9-F703-497DE75FA1DA}"/>
                </a:ext>
              </a:extLst>
            </p:cNvPr>
            <p:cNvSpPr/>
            <p:nvPr/>
          </p:nvSpPr>
          <p:spPr>
            <a:xfrm>
              <a:off x="3048000" y="2286000"/>
              <a:ext cx="1219200" cy="914400"/>
            </a:xfrm>
            <a:prstGeom prst="cloud">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22">
              <a:extLst>
                <a:ext uri="{FF2B5EF4-FFF2-40B4-BE49-F238E27FC236}">
                  <a16:creationId xmlns:a16="http://schemas.microsoft.com/office/drawing/2014/main" id="{C44D99BA-21C2-1FE0-A0F7-DC10C0C6142A}"/>
                </a:ext>
              </a:extLst>
            </p:cNvPr>
            <p:cNvGrpSpPr/>
            <p:nvPr/>
          </p:nvGrpSpPr>
          <p:grpSpPr>
            <a:xfrm>
              <a:off x="2514600" y="1371600"/>
              <a:ext cx="1433175" cy="1409818"/>
              <a:chOff x="7185317" y="571382"/>
              <a:chExt cx="1433175" cy="1409818"/>
            </a:xfrm>
          </p:grpSpPr>
          <p:sp>
            <p:nvSpPr>
              <p:cNvPr id="209" name="Moon 23">
                <a:extLst>
                  <a:ext uri="{FF2B5EF4-FFF2-40B4-BE49-F238E27FC236}">
                    <a16:creationId xmlns:a16="http://schemas.microsoft.com/office/drawing/2014/main" id="{760FFD56-C25A-BE42-61E7-1AC88B0D7573}"/>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Moon 24">
                <a:extLst>
                  <a:ext uri="{FF2B5EF4-FFF2-40B4-BE49-F238E27FC236}">
                    <a16:creationId xmlns:a16="http://schemas.microsoft.com/office/drawing/2014/main" id="{B0FF7712-72BD-D4E9-9809-4139BEC484A2}"/>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Moon 25">
                <a:extLst>
                  <a:ext uri="{FF2B5EF4-FFF2-40B4-BE49-F238E27FC236}">
                    <a16:creationId xmlns:a16="http://schemas.microsoft.com/office/drawing/2014/main" id="{1300EE9C-C1C7-C83D-8DC3-ABBDA575AE70}"/>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Teardrop 26">
                <a:extLst>
                  <a:ext uri="{FF2B5EF4-FFF2-40B4-BE49-F238E27FC236}">
                    <a16:creationId xmlns:a16="http://schemas.microsoft.com/office/drawing/2014/main" id="{22C906D3-D52B-6E33-C3A6-85E980C2F1AA}"/>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64">
              <a:extLst>
                <a:ext uri="{FF2B5EF4-FFF2-40B4-BE49-F238E27FC236}">
                  <a16:creationId xmlns:a16="http://schemas.microsoft.com/office/drawing/2014/main" id="{17DF56CE-9438-6A64-0515-9D75FD68E3F3}"/>
                </a:ext>
              </a:extLst>
            </p:cNvPr>
            <p:cNvGrpSpPr/>
            <p:nvPr/>
          </p:nvGrpSpPr>
          <p:grpSpPr>
            <a:xfrm>
              <a:off x="2819400" y="1066800"/>
              <a:ext cx="838200" cy="914400"/>
              <a:chOff x="4191000" y="4876800"/>
              <a:chExt cx="1828800" cy="1981200"/>
            </a:xfrm>
          </p:grpSpPr>
          <p:sp>
            <p:nvSpPr>
              <p:cNvPr id="192" name="Teardrop 191">
                <a:extLst>
                  <a:ext uri="{FF2B5EF4-FFF2-40B4-BE49-F238E27FC236}">
                    <a16:creationId xmlns:a16="http://schemas.microsoft.com/office/drawing/2014/main" id="{C0968553-3876-FE74-CD07-6A142889651B}"/>
                  </a:ext>
                </a:extLst>
              </p:cNvPr>
              <p:cNvSpPr/>
              <p:nvPr/>
            </p:nvSpPr>
            <p:spPr>
              <a:xfrm rot="20612414">
                <a:off x="4540344" y="6007921"/>
                <a:ext cx="679968" cy="85007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Teardrop 192">
                <a:extLst>
                  <a:ext uri="{FF2B5EF4-FFF2-40B4-BE49-F238E27FC236}">
                    <a16:creationId xmlns:a16="http://schemas.microsoft.com/office/drawing/2014/main" id="{A6C040B4-EFF6-2944-CA03-6B4E3DE2501F}"/>
                  </a:ext>
                </a:extLst>
              </p:cNvPr>
              <p:cNvSpPr/>
              <p:nvPr/>
            </p:nvSpPr>
            <p:spPr>
              <a:xfrm rot="12470521">
                <a:off x="5339832" y="5196325"/>
                <a:ext cx="679968" cy="85007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ardrop 193">
                <a:extLst>
                  <a:ext uri="{FF2B5EF4-FFF2-40B4-BE49-F238E27FC236}">
                    <a16:creationId xmlns:a16="http://schemas.microsoft.com/office/drawing/2014/main" id="{0EED4E82-EF56-FFE7-DD7D-923A8F93F3B1}"/>
                  </a:ext>
                </a:extLst>
              </p:cNvPr>
              <p:cNvSpPr/>
              <p:nvPr/>
            </p:nvSpPr>
            <p:spPr>
              <a:xfrm rot="16498226">
                <a:off x="5197985" y="5921727"/>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Teardrop 194">
                <a:extLst>
                  <a:ext uri="{FF2B5EF4-FFF2-40B4-BE49-F238E27FC236}">
                    <a16:creationId xmlns:a16="http://schemas.microsoft.com/office/drawing/2014/main" id="{92B22BA7-3AC1-9ABF-7D31-EAF36EABC83D}"/>
                  </a:ext>
                </a:extLst>
              </p:cNvPr>
              <p:cNvSpPr/>
              <p:nvPr/>
            </p:nvSpPr>
            <p:spPr>
              <a:xfrm rot="4891691">
                <a:off x="4186224" y="5300106"/>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eardrop 195">
                <a:extLst>
                  <a:ext uri="{FF2B5EF4-FFF2-40B4-BE49-F238E27FC236}">
                    <a16:creationId xmlns:a16="http://schemas.microsoft.com/office/drawing/2014/main" id="{89047330-6F68-17B2-BF33-1E74DC623685}"/>
                  </a:ext>
                </a:extLst>
              </p:cNvPr>
              <p:cNvSpPr/>
              <p:nvPr/>
            </p:nvSpPr>
            <p:spPr>
              <a:xfrm rot="8037859">
                <a:off x="4705904" y="4881576"/>
                <a:ext cx="765071" cy="755519"/>
              </a:xfrm>
              <a:prstGeom prst="teardrop">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5-Point Star 133">
                <a:extLst>
                  <a:ext uri="{FF2B5EF4-FFF2-40B4-BE49-F238E27FC236}">
                    <a16:creationId xmlns:a16="http://schemas.microsoft.com/office/drawing/2014/main" id="{2FCC7773-7568-12CD-E7A7-7111E9173FE2}"/>
                  </a:ext>
                </a:extLst>
              </p:cNvPr>
              <p:cNvSpPr/>
              <p:nvPr/>
            </p:nvSpPr>
            <p:spPr>
              <a:xfrm>
                <a:off x="4673898" y="5321894"/>
                <a:ext cx="906623" cy="1020095"/>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8" name="Group 15">
                <a:extLst>
                  <a:ext uri="{FF2B5EF4-FFF2-40B4-BE49-F238E27FC236}">
                    <a16:creationId xmlns:a16="http://schemas.microsoft.com/office/drawing/2014/main" id="{97077F72-076C-1429-455E-2BD83036EE24}"/>
                  </a:ext>
                </a:extLst>
              </p:cNvPr>
              <p:cNvGrpSpPr/>
              <p:nvPr/>
            </p:nvGrpSpPr>
            <p:grpSpPr>
              <a:xfrm>
                <a:off x="4825002" y="5491910"/>
                <a:ext cx="604416" cy="765071"/>
                <a:chOff x="6254633" y="2139815"/>
                <a:chExt cx="790690" cy="814285"/>
              </a:xfrm>
            </p:grpSpPr>
            <p:sp>
              <p:nvSpPr>
                <p:cNvPr id="204" name="Teardrop 10">
                  <a:extLst>
                    <a:ext uri="{FF2B5EF4-FFF2-40B4-BE49-F238E27FC236}">
                      <a16:creationId xmlns:a16="http://schemas.microsoft.com/office/drawing/2014/main" id="{FA29EA85-95E9-BBF2-C8B0-319DEAD50A20}"/>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Teardrop 60">
                  <a:extLst>
                    <a:ext uri="{FF2B5EF4-FFF2-40B4-BE49-F238E27FC236}">
                      <a16:creationId xmlns:a16="http://schemas.microsoft.com/office/drawing/2014/main" id="{5BC24366-D867-A2BD-FA94-6C0F47E3F90A}"/>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eardrop 205">
                  <a:extLst>
                    <a:ext uri="{FF2B5EF4-FFF2-40B4-BE49-F238E27FC236}">
                      <a16:creationId xmlns:a16="http://schemas.microsoft.com/office/drawing/2014/main" id="{DE7B3E84-BD72-2E96-6966-F5C2D9E68080}"/>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eardrop 206">
                  <a:extLst>
                    <a:ext uri="{FF2B5EF4-FFF2-40B4-BE49-F238E27FC236}">
                      <a16:creationId xmlns:a16="http://schemas.microsoft.com/office/drawing/2014/main" id="{7301F13B-A8AB-EE0B-0B08-D03A389DCB65}"/>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eardrop 207">
                  <a:extLst>
                    <a:ext uri="{FF2B5EF4-FFF2-40B4-BE49-F238E27FC236}">
                      <a16:creationId xmlns:a16="http://schemas.microsoft.com/office/drawing/2014/main" id="{9743395E-61CC-66FF-8275-7F28B9F0BE06}"/>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9" name="Oval 198">
                <a:extLst>
                  <a:ext uri="{FF2B5EF4-FFF2-40B4-BE49-F238E27FC236}">
                    <a16:creationId xmlns:a16="http://schemas.microsoft.com/office/drawing/2014/main" id="{A6A78CE4-DCC2-C1F9-9046-185224176B67}"/>
                  </a:ext>
                </a:extLst>
              </p:cNvPr>
              <p:cNvSpPr/>
              <p:nvPr/>
            </p:nvSpPr>
            <p:spPr>
              <a:xfrm>
                <a:off x="5127210" y="5746935"/>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a:extLst>
                  <a:ext uri="{FF2B5EF4-FFF2-40B4-BE49-F238E27FC236}">
                    <a16:creationId xmlns:a16="http://schemas.microsoft.com/office/drawing/2014/main" id="{1506FCE0-78B7-443C-3C9D-418AA70D4E9E}"/>
                  </a:ext>
                </a:extLst>
              </p:cNvPr>
              <p:cNvSpPr/>
              <p:nvPr/>
            </p:nvSpPr>
            <p:spPr>
              <a:xfrm>
                <a:off x="5202761" y="5831942"/>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5FFB5020-2285-AA09-274E-7ECD94242C1B}"/>
                  </a:ext>
                </a:extLst>
              </p:cNvPr>
              <p:cNvSpPr/>
              <p:nvPr/>
            </p:nvSpPr>
            <p:spPr>
              <a:xfrm>
                <a:off x="5051658" y="5916950"/>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A9698807-4E36-1F7C-E4A1-87E0C4A36CCD}"/>
                  </a:ext>
                </a:extLst>
              </p:cNvPr>
              <p:cNvSpPr/>
              <p:nvPr/>
            </p:nvSpPr>
            <p:spPr>
              <a:xfrm>
                <a:off x="4976106" y="5831942"/>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ADBD9A90-2E3D-B825-72C9-3007CDB5C2BF}"/>
                  </a:ext>
                </a:extLst>
              </p:cNvPr>
              <p:cNvSpPr/>
              <p:nvPr/>
            </p:nvSpPr>
            <p:spPr>
              <a:xfrm>
                <a:off x="5051658" y="5661926"/>
                <a:ext cx="151104" cy="170015"/>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65">
              <a:extLst>
                <a:ext uri="{FF2B5EF4-FFF2-40B4-BE49-F238E27FC236}">
                  <a16:creationId xmlns:a16="http://schemas.microsoft.com/office/drawing/2014/main" id="{EE6E4BF9-59AB-6DA4-0EAC-C4B88938148C}"/>
                </a:ext>
              </a:extLst>
            </p:cNvPr>
            <p:cNvGrpSpPr/>
            <p:nvPr/>
          </p:nvGrpSpPr>
          <p:grpSpPr>
            <a:xfrm rot="19615177">
              <a:off x="1792595" y="1648463"/>
              <a:ext cx="1433175" cy="1409818"/>
              <a:chOff x="7185317" y="571382"/>
              <a:chExt cx="1433175" cy="1409818"/>
            </a:xfrm>
          </p:grpSpPr>
          <p:sp>
            <p:nvSpPr>
              <p:cNvPr id="188" name="Moon 187">
                <a:extLst>
                  <a:ext uri="{FF2B5EF4-FFF2-40B4-BE49-F238E27FC236}">
                    <a16:creationId xmlns:a16="http://schemas.microsoft.com/office/drawing/2014/main" id="{72D7EAA2-E21C-DD28-44D7-A5644BD0D399}"/>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Moon 188">
                <a:extLst>
                  <a:ext uri="{FF2B5EF4-FFF2-40B4-BE49-F238E27FC236}">
                    <a16:creationId xmlns:a16="http://schemas.microsoft.com/office/drawing/2014/main" id="{B4EDF0B6-0FDB-FF1D-3628-3C7CAD00676E}"/>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Moon 189">
                <a:extLst>
                  <a:ext uri="{FF2B5EF4-FFF2-40B4-BE49-F238E27FC236}">
                    <a16:creationId xmlns:a16="http://schemas.microsoft.com/office/drawing/2014/main" id="{C328BAAC-2E4E-D214-EE4A-B865DA55AAC2}"/>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eardrop 190">
                <a:extLst>
                  <a:ext uri="{FF2B5EF4-FFF2-40B4-BE49-F238E27FC236}">
                    <a16:creationId xmlns:a16="http://schemas.microsoft.com/office/drawing/2014/main" id="{6006B4E8-CAE9-BAA8-CC6E-0BA1E09DDF69}"/>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6" name="Group 4">
              <a:extLst>
                <a:ext uri="{FF2B5EF4-FFF2-40B4-BE49-F238E27FC236}">
                  <a16:creationId xmlns:a16="http://schemas.microsoft.com/office/drawing/2014/main" id="{C79FFE13-6B9F-E60D-270D-A71490C7375A}"/>
                </a:ext>
              </a:extLst>
            </p:cNvPr>
            <p:cNvGrpSpPr/>
            <p:nvPr/>
          </p:nvGrpSpPr>
          <p:grpSpPr>
            <a:xfrm>
              <a:off x="1905000" y="1828800"/>
              <a:ext cx="914400" cy="914400"/>
              <a:chOff x="4084960" y="1963223"/>
              <a:chExt cx="1844487" cy="1775922"/>
            </a:xfrm>
          </p:grpSpPr>
          <p:sp>
            <p:nvSpPr>
              <p:cNvPr id="171" name="Teardrop 5">
                <a:extLst>
                  <a:ext uri="{FF2B5EF4-FFF2-40B4-BE49-F238E27FC236}">
                    <a16:creationId xmlns:a16="http://schemas.microsoft.com/office/drawing/2014/main" id="{304D178D-3781-B719-F852-CF951D01FE7A}"/>
                  </a:ext>
                </a:extLst>
              </p:cNvPr>
              <p:cNvSpPr/>
              <p:nvPr/>
            </p:nvSpPr>
            <p:spPr>
              <a:xfrm rot="20612414">
                <a:off x="4437301" y="2977145"/>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Teardrop 6">
                <a:extLst>
                  <a:ext uri="{FF2B5EF4-FFF2-40B4-BE49-F238E27FC236}">
                    <a16:creationId xmlns:a16="http://schemas.microsoft.com/office/drawing/2014/main" id="{F335B286-55CC-A49B-8A77-1A46A81D0EFC}"/>
                  </a:ext>
                </a:extLst>
              </p:cNvPr>
              <p:cNvSpPr/>
              <p:nvPr/>
            </p:nvSpPr>
            <p:spPr>
              <a:xfrm rot="12470521">
                <a:off x="5243647" y="2249641"/>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eardrop 7">
                <a:extLst>
                  <a:ext uri="{FF2B5EF4-FFF2-40B4-BE49-F238E27FC236}">
                    <a16:creationId xmlns:a16="http://schemas.microsoft.com/office/drawing/2014/main" id="{DAFEF48A-5C22-76A4-9688-6A7ACE39B37B}"/>
                  </a:ext>
                </a:extLst>
              </p:cNvPr>
              <p:cNvSpPr/>
              <p:nvPr/>
            </p:nvSpPr>
            <p:spPr>
              <a:xfrm rot="16498226">
                <a:off x="5143500" y="2857500"/>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ardrop 8">
                <a:extLst>
                  <a:ext uri="{FF2B5EF4-FFF2-40B4-BE49-F238E27FC236}">
                    <a16:creationId xmlns:a16="http://schemas.microsoft.com/office/drawing/2014/main" id="{5DC6B135-DB1F-CDC5-1741-B2314AE9D1A9}"/>
                  </a:ext>
                </a:extLst>
              </p:cNvPr>
              <p:cNvSpPr/>
              <p:nvPr/>
            </p:nvSpPr>
            <p:spPr>
              <a:xfrm rot="4891691">
                <a:off x="4123060" y="2300288"/>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Teardrop 9">
                <a:extLst>
                  <a:ext uri="{FF2B5EF4-FFF2-40B4-BE49-F238E27FC236}">
                    <a16:creationId xmlns:a16="http://schemas.microsoft.com/office/drawing/2014/main" id="{1EAA7B3A-535F-60B1-2845-7758C8883170}"/>
                  </a:ext>
                </a:extLst>
              </p:cNvPr>
              <p:cNvSpPr/>
              <p:nvPr/>
            </p:nvSpPr>
            <p:spPr>
              <a:xfrm rot="8037859">
                <a:off x="4647197" y="1925123"/>
                <a:ext cx="685800" cy="762000"/>
              </a:xfrm>
              <a:prstGeom prst="teardrop">
                <a:avLst/>
              </a:prstGeom>
              <a:solidFill>
                <a:srgbClr val="5D56B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5-Point Star 10">
                <a:extLst>
                  <a:ext uri="{FF2B5EF4-FFF2-40B4-BE49-F238E27FC236}">
                    <a16:creationId xmlns:a16="http://schemas.microsoft.com/office/drawing/2014/main" id="{E61DC325-FAA8-6ADA-4E6A-C2E50480BB4B}"/>
                  </a:ext>
                </a:extLst>
              </p:cNvPr>
              <p:cNvSpPr/>
              <p:nvPr/>
            </p:nvSpPr>
            <p:spPr>
              <a:xfrm>
                <a:off x="4572000" y="2362200"/>
                <a:ext cx="914400" cy="914400"/>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5">
                <a:extLst>
                  <a:ext uri="{FF2B5EF4-FFF2-40B4-BE49-F238E27FC236}">
                    <a16:creationId xmlns:a16="http://schemas.microsoft.com/office/drawing/2014/main" id="{2A5BD0C2-AAED-7943-F9CE-F61EF18AD275}"/>
                  </a:ext>
                </a:extLst>
              </p:cNvPr>
              <p:cNvGrpSpPr/>
              <p:nvPr/>
            </p:nvGrpSpPr>
            <p:grpSpPr>
              <a:xfrm>
                <a:off x="4724400" y="2514600"/>
                <a:ext cx="609600" cy="685800"/>
                <a:chOff x="6254633" y="2139815"/>
                <a:chExt cx="790690" cy="814285"/>
              </a:xfrm>
            </p:grpSpPr>
            <p:sp>
              <p:nvSpPr>
                <p:cNvPr id="183" name="Teardrop 10">
                  <a:extLst>
                    <a:ext uri="{FF2B5EF4-FFF2-40B4-BE49-F238E27FC236}">
                      <a16:creationId xmlns:a16="http://schemas.microsoft.com/office/drawing/2014/main" id="{0574304D-53EA-A2F5-7376-57610433CCE3}"/>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Teardrop 18">
                  <a:extLst>
                    <a:ext uri="{FF2B5EF4-FFF2-40B4-BE49-F238E27FC236}">
                      <a16:creationId xmlns:a16="http://schemas.microsoft.com/office/drawing/2014/main" id="{69A1BB23-6425-14D9-D09B-6B60ECC4CBF3}"/>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Teardrop 19">
                  <a:extLst>
                    <a:ext uri="{FF2B5EF4-FFF2-40B4-BE49-F238E27FC236}">
                      <a16:creationId xmlns:a16="http://schemas.microsoft.com/office/drawing/2014/main" id="{992CAEE1-94F4-BA91-E1F0-BC39540DE483}"/>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eardrop 20">
                  <a:extLst>
                    <a:ext uri="{FF2B5EF4-FFF2-40B4-BE49-F238E27FC236}">
                      <a16:creationId xmlns:a16="http://schemas.microsoft.com/office/drawing/2014/main" id="{EC51C388-1961-05CF-D22D-B8AAA76D988C}"/>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ardrop 21">
                  <a:extLst>
                    <a:ext uri="{FF2B5EF4-FFF2-40B4-BE49-F238E27FC236}">
                      <a16:creationId xmlns:a16="http://schemas.microsoft.com/office/drawing/2014/main" id="{9798EF78-A5D7-EB55-992D-35FA397D06D9}"/>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8" name="Oval 12">
                <a:extLst>
                  <a:ext uri="{FF2B5EF4-FFF2-40B4-BE49-F238E27FC236}">
                    <a16:creationId xmlns:a16="http://schemas.microsoft.com/office/drawing/2014/main" id="{CE3A13B1-990D-8EB2-DE44-AA6F10864176}"/>
                  </a:ext>
                </a:extLst>
              </p:cNvPr>
              <p:cNvSpPr/>
              <p:nvPr/>
            </p:nvSpPr>
            <p:spPr>
              <a:xfrm>
                <a:off x="5029200" y="27432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3">
                <a:extLst>
                  <a:ext uri="{FF2B5EF4-FFF2-40B4-BE49-F238E27FC236}">
                    <a16:creationId xmlns:a16="http://schemas.microsoft.com/office/drawing/2014/main" id="{67446325-916E-EBBD-0C11-644B17D120FD}"/>
                  </a:ext>
                </a:extLst>
              </p:cNvPr>
              <p:cNvSpPr/>
              <p:nvPr/>
            </p:nvSpPr>
            <p:spPr>
              <a:xfrm>
                <a:off x="5105400" y="28194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4">
                <a:extLst>
                  <a:ext uri="{FF2B5EF4-FFF2-40B4-BE49-F238E27FC236}">
                    <a16:creationId xmlns:a16="http://schemas.microsoft.com/office/drawing/2014/main" id="{E42C6FB2-59AB-E335-D9F6-97D13823315C}"/>
                  </a:ext>
                </a:extLst>
              </p:cNvPr>
              <p:cNvSpPr/>
              <p:nvPr/>
            </p:nvSpPr>
            <p:spPr>
              <a:xfrm>
                <a:off x="4953000" y="28956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5">
                <a:extLst>
                  <a:ext uri="{FF2B5EF4-FFF2-40B4-BE49-F238E27FC236}">
                    <a16:creationId xmlns:a16="http://schemas.microsoft.com/office/drawing/2014/main" id="{A192B9FC-D49C-F1D4-AD12-C2809502B8C2}"/>
                  </a:ext>
                </a:extLst>
              </p:cNvPr>
              <p:cNvSpPr/>
              <p:nvPr/>
            </p:nvSpPr>
            <p:spPr>
              <a:xfrm>
                <a:off x="4876800" y="28194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6">
                <a:extLst>
                  <a:ext uri="{FF2B5EF4-FFF2-40B4-BE49-F238E27FC236}">
                    <a16:creationId xmlns:a16="http://schemas.microsoft.com/office/drawing/2014/main" id="{3AF0DA84-3549-FC8E-B669-5789C5EF807E}"/>
                  </a:ext>
                </a:extLst>
              </p:cNvPr>
              <p:cNvSpPr/>
              <p:nvPr/>
            </p:nvSpPr>
            <p:spPr>
              <a:xfrm>
                <a:off x="4953000" y="2667000"/>
                <a:ext cx="152400" cy="15240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70">
              <a:extLst>
                <a:ext uri="{FF2B5EF4-FFF2-40B4-BE49-F238E27FC236}">
                  <a16:creationId xmlns:a16="http://schemas.microsoft.com/office/drawing/2014/main" id="{1E4FED0F-3FCB-04BF-5759-38A9FECC8E60}"/>
                </a:ext>
              </a:extLst>
            </p:cNvPr>
            <p:cNvGrpSpPr/>
            <p:nvPr/>
          </p:nvGrpSpPr>
          <p:grpSpPr>
            <a:xfrm rot="2667597">
              <a:off x="3107995" y="1595519"/>
              <a:ext cx="1433175" cy="1409818"/>
              <a:chOff x="7185317" y="571382"/>
              <a:chExt cx="1433175" cy="1409818"/>
            </a:xfrm>
          </p:grpSpPr>
          <p:sp>
            <p:nvSpPr>
              <p:cNvPr id="167" name="Moon 166">
                <a:extLst>
                  <a:ext uri="{FF2B5EF4-FFF2-40B4-BE49-F238E27FC236}">
                    <a16:creationId xmlns:a16="http://schemas.microsoft.com/office/drawing/2014/main" id="{2DB315CF-A5F9-5127-2D94-2E4388E9D143}"/>
                  </a:ext>
                </a:extLst>
              </p:cNvPr>
              <p:cNvSpPr/>
              <p:nvPr/>
            </p:nvSpPr>
            <p:spPr>
              <a:xfrm>
                <a:off x="7543800" y="609600"/>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Moon 167">
                <a:extLst>
                  <a:ext uri="{FF2B5EF4-FFF2-40B4-BE49-F238E27FC236}">
                    <a16:creationId xmlns:a16="http://schemas.microsoft.com/office/drawing/2014/main" id="{1AE51D84-B697-41B7-3CB3-44CE641B7DAD}"/>
                  </a:ext>
                </a:extLst>
              </p:cNvPr>
              <p:cNvSpPr/>
              <p:nvPr/>
            </p:nvSpPr>
            <p:spPr>
              <a:xfrm rot="2635937">
                <a:off x="7856492" y="57138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Moon 168">
                <a:extLst>
                  <a:ext uri="{FF2B5EF4-FFF2-40B4-BE49-F238E27FC236}">
                    <a16:creationId xmlns:a16="http://schemas.microsoft.com/office/drawing/2014/main" id="{127CE7CA-1958-A1AF-2A47-A1B9ECAB37BE}"/>
                  </a:ext>
                </a:extLst>
              </p:cNvPr>
              <p:cNvSpPr/>
              <p:nvPr/>
            </p:nvSpPr>
            <p:spPr>
              <a:xfrm rot="17463133" flipH="1">
                <a:off x="7375817" y="751362"/>
                <a:ext cx="762000" cy="1143000"/>
              </a:xfrm>
              <a:prstGeom prst="moon">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Teardrop 169">
                <a:extLst>
                  <a:ext uri="{FF2B5EF4-FFF2-40B4-BE49-F238E27FC236}">
                    <a16:creationId xmlns:a16="http://schemas.microsoft.com/office/drawing/2014/main" id="{B125C7EF-C44B-750C-C728-48347F5B9552}"/>
                  </a:ext>
                </a:extLst>
              </p:cNvPr>
              <p:cNvSpPr/>
              <p:nvPr/>
            </p:nvSpPr>
            <p:spPr>
              <a:xfrm>
                <a:off x="7772400" y="1066800"/>
                <a:ext cx="457200" cy="914400"/>
              </a:xfrm>
              <a:prstGeom prst="teardrop">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45">
              <a:extLst>
                <a:ext uri="{FF2B5EF4-FFF2-40B4-BE49-F238E27FC236}">
                  <a16:creationId xmlns:a16="http://schemas.microsoft.com/office/drawing/2014/main" id="{DAA33537-F172-1A03-2AB5-0BFEDCDCBE86}"/>
                </a:ext>
              </a:extLst>
            </p:cNvPr>
            <p:cNvGrpSpPr/>
            <p:nvPr/>
          </p:nvGrpSpPr>
          <p:grpSpPr>
            <a:xfrm>
              <a:off x="3200400" y="2133600"/>
              <a:ext cx="914400" cy="914400"/>
              <a:chOff x="3810000" y="4191000"/>
              <a:chExt cx="1524000" cy="1600200"/>
            </a:xfrm>
          </p:grpSpPr>
          <p:sp>
            <p:nvSpPr>
              <p:cNvPr id="150" name="Teardrop 149">
                <a:extLst>
                  <a:ext uri="{FF2B5EF4-FFF2-40B4-BE49-F238E27FC236}">
                    <a16:creationId xmlns:a16="http://schemas.microsoft.com/office/drawing/2014/main" id="{5A556073-B772-E66E-FE5E-246CFB4D7FB7}"/>
                  </a:ext>
                </a:extLst>
              </p:cNvPr>
              <p:cNvSpPr/>
              <p:nvPr/>
            </p:nvSpPr>
            <p:spPr>
              <a:xfrm rot="20612414">
                <a:off x="4101120" y="5104598"/>
                <a:ext cx="566640" cy="686602"/>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Teardrop 150">
                <a:extLst>
                  <a:ext uri="{FF2B5EF4-FFF2-40B4-BE49-F238E27FC236}">
                    <a16:creationId xmlns:a16="http://schemas.microsoft.com/office/drawing/2014/main" id="{379693E5-054B-001D-98AE-F87BFEF84239}"/>
                  </a:ext>
                </a:extLst>
              </p:cNvPr>
              <p:cNvSpPr/>
              <p:nvPr/>
            </p:nvSpPr>
            <p:spPr>
              <a:xfrm rot="12470521">
                <a:off x="4767360" y="4449078"/>
                <a:ext cx="566640" cy="686602"/>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ardrop 151">
                <a:extLst>
                  <a:ext uri="{FF2B5EF4-FFF2-40B4-BE49-F238E27FC236}">
                    <a16:creationId xmlns:a16="http://schemas.microsoft.com/office/drawing/2014/main" id="{71BF72E2-B62B-0319-4E56-7098CCE8C86A}"/>
                  </a:ext>
                </a:extLst>
              </p:cNvPr>
              <p:cNvSpPr/>
              <p:nvPr/>
            </p:nvSpPr>
            <p:spPr>
              <a:xfrm rot="16498226">
                <a:off x="4658963" y="5025293"/>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ardrop 152">
                <a:extLst>
                  <a:ext uri="{FF2B5EF4-FFF2-40B4-BE49-F238E27FC236}">
                    <a16:creationId xmlns:a16="http://schemas.microsoft.com/office/drawing/2014/main" id="{21FA153D-DCDD-7248-84F1-E8420267AFD4}"/>
                  </a:ext>
                </a:extLst>
              </p:cNvPr>
              <p:cNvSpPr/>
              <p:nvPr/>
            </p:nvSpPr>
            <p:spPr>
              <a:xfrm rot="4891691">
                <a:off x="3815829" y="4523215"/>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Teardrop 153">
                <a:extLst>
                  <a:ext uri="{FF2B5EF4-FFF2-40B4-BE49-F238E27FC236}">
                    <a16:creationId xmlns:a16="http://schemas.microsoft.com/office/drawing/2014/main" id="{2B8643F7-D553-3E3A-D902-127D09BC2726}"/>
                  </a:ext>
                </a:extLst>
              </p:cNvPr>
              <p:cNvSpPr/>
              <p:nvPr/>
            </p:nvSpPr>
            <p:spPr>
              <a:xfrm rot="8037859">
                <a:off x="4248895" y="4185171"/>
                <a:ext cx="617942" cy="629599"/>
              </a:xfrm>
              <a:prstGeom prst="teardrop">
                <a:avLst/>
              </a:prstGeom>
              <a:solidFill>
                <a:srgbClr val="FF99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5-Point Star 91">
                <a:extLst>
                  <a:ext uri="{FF2B5EF4-FFF2-40B4-BE49-F238E27FC236}">
                    <a16:creationId xmlns:a16="http://schemas.microsoft.com/office/drawing/2014/main" id="{E111A280-1287-22AE-FBA9-BD4B181F60D8}"/>
                  </a:ext>
                </a:extLst>
              </p:cNvPr>
              <p:cNvSpPr/>
              <p:nvPr/>
            </p:nvSpPr>
            <p:spPr>
              <a:xfrm>
                <a:off x="4212415" y="4550499"/>
                <a:ext cx="755519" cy="823923"/>
              </a:xfrm>
              <a:prstGeom prst="star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6" name="Group 15">
                <a:extLst>
                  <a:ext uri="{FF2B5EF4-FFF2-40B4-BE49-F238E27FC236}">
                    <a16:creationId xmlns:a16="http://schemas.microsoft.com/office/drawing/2014/main" id="{A246DE56-C935-DA92-D710-112BA2497F54}"/>
                  </a:ext>
                </a:extLst>
              </p:cNvPr>
              <p:cNvGrpSpPr/>
              <p:nvPr/>
            </p:nvGrpSpPr>
            <p:grpSpPr>
              <a:xfrm>
                <a:off x="4338335" y="4687820"/>
                <a:ext cx="503680" cy="617942"/>
                <a:chOff x="6254633" y="2139815"/>
                <a:chExt cx="790690" cy="814285"/>
              </a:xfrm>
            </p:grpSpPr>
            <p:sp>
              <p:nvSpPr>
                <p:cNvPr id="162" name="Teardrop 10">
                  <a:extLst>
                    <a:ext uri="{FF2B5EF4-FFF2-40B4-BE49-F238E27FC236}">
                      <a16:creationId xmlns:a16="http://schemas.microsoft.com/office/drawing/2014/main" id="{5F65E982-8D4C-CE93-7204-7473A7B6B845}"/>
                    </a:ext>
                  </a:extLst>
                </p:cNvPr>
                <p:cNvSpPr/>
                <p:nvPr/>
              </p:nvSpPr>
              <p:spPr>
                <a:xfrm rot="8037859">
                  <a:off x="6483630" y="2123551"/>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ardrop 162">
                  <a:extLst>
                    <a:ext uri="{FF2B5EF4-FFF2-40B4-BE49-F238E27FC236}">
                      <a16:creationId xmlns:a16="http://schemas.microsoft.com/office/drawing/2014/main" id="{9DF6FFA1-E214-E899-69C1-2CC3A077DEBF}"/>
                    </a:ext>
                  </a:extLst>
                </p:cNvPr>
                <p:cNvSpPr/>
                <p:nvPr/>
              </p:nvSpPr>
              <p:spPr>
                <a:xfrm rot="12813022">
                  <a:off x="6719381" y="2264561"/>
                  <a:ext cx="325942" cy="423880"/>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eardrop 163">
                  <a:extLst>
                    <a:ext uri="{FF2B5EF4-FFF2-40B4-BE49-F238E27FC236}">
                      <a16:creationId xmlns:a16="http://schemas.microsoft.com/office/drawing/2014/main" id="{D86ECCC0-0357-D014-7061-C6A640A4CD89}"/>
                    </a:ext>
                  </a:extLst>
                </p:cNvPr>
                <p:cNvSpPr/>
                <p:nvPr/>
              </p:nvSpPr>
              <p:spPr>
                <a:xfrm rot="16504535">
                  <a:off x="6660125" y="2514300"/>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eardrop 164">
                  <a:extLst>
                    <a:ext uri="{FF2B5EF4-FFF2-40B4-BE49-F238E27FC236}">
                      <a16:creationId xmlns:a16="http://schemas.microsoft.com/office/drawing/2014/main" id="{F581BC6C-F43C-A068-33D1-07C01360600D}"/>
                    </a:ext>
                  </a:extLst>
                </p:cNvPr>
                <p:cNvSpPr/>
                <p:nvPr/>
              </p:nvSpPr>
              <p:spPr>
                <a:xfrm rot="2642164">
                  <a:off x="6254633" y="2352558"/>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Teardrop 165">
                  <a:extLst>
                    <a:ext uri="{FF2B5EF4-FFF2-40B4-BE49-F238E27FC236}">
                      <a16:creationId xmlns:a16="http://schemas.microsoft.com/office/drawing/2014/main" id="{9CCE7CB7-EFBA-2256-F315-1B319742D95E}"/>
                    </a:ext>
                  </a:extLst>
                </p:cNvPr>
                <p:cNvSpPr/>
                <p:nvPr/>
              </p:nvSpPr>
              <p:spPr>
                <a:xfrm rot="19608789">
                  <a:off x="6475720" y="2577965"/>
                  <a:ext cx="343608" cy="376135"/>
                </a:xfrm>
                <a:prstGeom prst="teardrop">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7" name="Oval 156">
                <a:extLst>
                  <a:ext uri="{FF2B5EF4-FFF2-40B4-BE49-F238E27FC236}">
                    <a16:creationId xmlns:a16="http://schemas.microsoft.com/office/drawing/2014/main" id="{4E880F55-AB1A-F781-FED8-71F6BD7F970C}"/>
                  </a:ext>
                </a:extLst>
              </p:cNvPr>
              <p:cNvSpPr/>
              <p:nvPr/>
            </p:nvSpPr>
            <p:spPr>
              <a:xfrm>
                <a:off x="4590175" y="489380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DAF006FE-DE9C-0641-DD58-E36888408799}"/>
                  </a:ext>
                </a:extLst>
              </p:cNvPr>
              <p:cNvSpPr/>
              <p:nvPr/>
            </p:nvSpPr>
            <p:spPr>
              <a:xfrm>
                <a:off x="4653134" y="496246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9A69859A-1F02-1192-3F72-AD347A7FD43A}"/>
                  </a:ext>
                </a:extLst>
              </p:cNvPr>
              <p:cNvSpPr/>
              <p:nvPr/>
            </p:nvSpPr>
            <p:spPr>
              <a:xfrm>
                <a:off x="4527215" y="503112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9A076E6E-5C6C-1CC3-6EB8-ACD975018906}"/>
                  </a:ext>
                </a:extLst>
              </p:cNvPr>
              <p:cNvSpPr/>
              <p:nvPr/>
            </p:nvSpPr>
            <p:spPr>
              <a:xfrm>
                <a:off x="4464255" y="4962461"/>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66347A2E-08DB-EB7C-5787-A014F69E597F}"/>
                  </a:ext>
                </a:extLst>
              </p:cNvPr>
              <p:cNvSpPr/>
              <p:nvPr/>
            </p:nvSpPr>
            <p:spPr>
              <a:xfrm>
                <a:off x="4527215" y="4825140"/>
                <a:ext cx="125920" cy="137320"/>
              </a:xfrm>
              <a:prstGeom prst="ellipse">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9" name="Flowchart: Delay 148">
              <a:extLst>
                <a:ext uri="{FF2B5EF4-FFF2-40B4-BE49-F238E27FC236}">
                  <a16:creationId xmlns:a16="http://schemas.microsoft.com/office/drawing/2014/main" id="{B727109F-9F29-A42F-1942-2AC63D29797B}"/>
                </a:ext>
              </a:extLst>
            </p:cNvPr>
            <p:cNvSpPr/>
            <p:nvPr/>
          </p:nvSpPr>
          <p:spPr>
            <a:xfrm rot="5400000">
              <a:off x="3009900" y="2324100"/>
              <a:ext cx="457200" cy="2057400"/>
            </a:xfrm>
            <a:prstGeom prst="flowChartDelay">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3" name="Group 242">
            <a:extLst>
              <a:ext uri="{FF2B5EF4-FFF2-40B4-BE49-F238E27FC236}">
                <a16:creationId xmlns:a16="http://schemas.microsoft.com/office/drawing/2014/main" id="{493476FB-EDBE-2EF4-F584-25A702D0B6D2}"/>
              </a:ext>
            </a:extLst>
          </p:cNvPr>
          <p:cNvGrpSpPr/>
          <p:nvPr/>
        </p:nvGrpSpPr>
        <p:grpSpPr>
          <a:xfrm>
            <a:off x="8430254" y="1359941"/>
            <a:ext cx="513726" cy="525005"/>
            <a:chOff x="6210333" y="1860190"/>
            <a:chExt cx="513726" cy="525005"/>
          </a:xfrm>
        </p:grpSpPr>
        <p:sp>
          <p:nvSpPr>
            <p:cNvPr id="214" name="Rectangle 213">
              <a:extLst>
                <a:ext uri="{FF2B5EF4-FFF2-40B4-BE49-F238E27FC236}">
                  <a16:creationId xmlns:a16="http://schemas.microsoft.com/office/drawing/2014/main" id="{5AAAB4F6-8447-CBE5-A4B7-6A2CDD469583}"/>
                </a:ext>
              </a:extLst>
            </p:cNvPr>
            <p:cNvSpPr/>
            <p:nvPr/>
          </p:nvSpPr>
          <p:spPr>
            <a:xfrm>
              <a:off x="6210333" y="1860190"/>
              <a:ext cx="513726" cy="525005"/>
            </a:xfrm>
            <a:prstGeom prst="rect">
              <a:avLst/>
            </a:prstGeom>
            <a:solidFill>
              <a:schemeClr val="accent1">
                <a:lumMod val="40000"/>
                <a:lumOff val="60000"/>
              </a:schemeClr>
            </a:solidFill>
            <a:ln w="762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9E03D457-89AC-0CB0-7427-2A1CB948E781}"/>
                </a:ext>
              </a:extLst>
            </p:cNvPr>
            <p:cNvSpPr/>
            <p:nvPr/>
          </p:nvSpPr>
          <p:spPr>
            <a:xfrm>
              <a:off x="6346170" y="1984349"/>
              <a:ext cx="277530" cy="277530"/>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Trapezoid 215">
              <a:extLst>
                <a:ext uri="{FF2B5EF4-FFF2-40B4-BE49-F238E27FC236}">
                  <a16:creationId xmlns:a16="http://schemas.microsoft.com/office/drawing/2014/main" id="{0A38D4A3-96CC-C32F-7382-32339E1E131B}"/>
                </a:ext>
              </a:extLst>
            </p:cNvPr>
            <p:cNvSpPr/>
            <p:nvPr/>
          </p:nvSpPr>
          <p:spPr>
            <a:xfrm>
              <a:off x="6346170" y="2201577"/>
              <a:ext cx="262923" cy="145228"/>
            </a:xfrm>
            <a:prstGeom prst="trapezoid">
              <a:avLst>
                <a:gd name="adj" fmla="val 57688"/>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Cloud 216">
              <a:extLst>
                <a:ext uri="{FF2B5EF4-FFF2-40B4-BE49-F238E27FC236}">
                  <a16:creationId xmlns:a16="http://schemas.microsoft.com/office/drawing/2014/main" id="{72C78B85-F7B0-30FB-6BD8-9B93D19576A8}"/>
                </a:ext>
              </a:extLst>
            </p:cNvPr>
            <p:cNvSpPr/>
            <p:nvPr/>
          </p:nvSpPr>
          <p:spPr>
            <a:xfrm>
              <a:off x="6273136" y="2002248"/>
              <a:ext cx="167978" cy="241731"/>
            </a:xfrm>
            <a:prstGeom prst="clou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Cloud 217">
              <a:extLst>
                <a:ext uri="{FF2B5EF4-FFF2-40B4-BE49-F238E27FC236}">
                  <a16:creationId xmlns:a16="http://schemas.microsoft.com/office/drawing/2014/main" id="{E8A277CB-38B5-E8A7-3860-8AF93156B105}"/>
                </a:ext>
              </a:extLst>
            </p:cNvPr>
            <p:cNvSpPr/>
            <p:nvPr/>
          </p:nvSpPr>
          <p:spPr>
            <a:xfrm rot="20338966">
              <a:off x="6526348" y="2006430"/>
              <a:ext cx="167978" cy="241731"/>
            </a:xfrm>
            <a:prstGeom prst="clou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Cloud 218">
              <a:extLst>
                <a:ext uri="{FF2B5EF4-FFF2-40B4-BE49-F238E27FC236}">
                  <a16:creationId xmlns:a16="http://schemas.microsoft.com/office/drawing/2014/main" id="{CD956A8C-FD16-886E-9800-112327908118}"/>
                </a:ext>
              </a:extLst>
            </p:cNvPr>
            <p:cNvSpPr/>
            <p:nvPr/>
          </p:nvSpPr>
          <p:spPr>
            <a:xfrm>
              <a:off x="6331563" y="1925718"/>
              <a:ext cx="281181" cy="241731"/>
            </a:xfrm>
            <a:prstGeom prst="cloud">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0" name="Group 219">
            <a:extLst>
              <a:ext uri="{FF2B5EF4-FFF2-40B4-BE49-F238E27FC236}">
                <a16:creationId xmlns:a16="http://schemas.microsoft.com/office/drawing/2014/main" id="{3CE52E61-93AF-174F-0977-080A948DD638}"/>
              </a:ext>
            </a:extLst>
          </p:cNvPr>
          <p:cNvGrpSpPr/>
          <p:nvPr/>
        </p:nvGrpSpPr>
        <p:grpSpPr>
          <a:xfrm>
            <a:off x="8430254" y="2079348"/>
            <a:ext cx="557089" cy="565674"/>
            <a:chOff x="9696960" y="3459212"/>
            <a:chExt cx="1726855" cy="1753470"/>
          </a:xfrm>
        </p:grpSpPr>
        <p:sp>
          <p:nvSpPr>
            <p:cNvPr id="221" name="Rectangle 220">
              <a:extLst>
                <a:ext uri="{FF2B5EF4-FFF2-40B4-BE49-F238E27FC236}">
                  <a16:creationId xmlns:a16="http://schemas.microsoft.com/office/drawing/2014/main" id="{F28C436B-8F5F-705C-C175-7A4B50A011DB}"/>
                </a:ext>
              </a:extLst>
            </p:cNvPr>
            <p:cNvSpPr/>
            <p:nvPr/>
          </p:nvSpPr>
          <p:spPr>
            <a:xfrm>
              <a:off x="9791500" y="3558049"/>
              <a:ext cx="1543802" cy="149742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2" name="Group 221">
              <a:extLst>
                <a:ext uri="{FF2B5EF4-FFF2-40B4-BE49-F238E27FC236}">
                  <a16:creationId xmlns:a16="http://schemas.microsoft.com/office/drawing/2014/main" id="{659EB2A9-6EA9-416A-0A0A-E5DFACEFA436}"/>
                </a:ext>
              </a:extLst>
            </p:cNvPr>
            <p:cNvGrpSpPr/>
            <p:nvPr/>
          </p:nvGrpSpPr>
          <p:grpSpPr>
            <a:xfrm>
              <a:off x="10100306" y="3735064"/>
              <a:ext cx="930774" cy="1393741"/>
              <a:chOff x="4508252" y="211638"/>
              <a:chExt cx="875337" cy="1373757"/>
            </a:xfrm>
            <a:solidFill>
              <a:schemeClr val="tx2">
                <a:lumMod val="20000"/>
                <a:lumOff val="80000"/>
              </a:schemeClr>
            </a:solidFill>
          </p:grpSpPr>
          <p:sp>
            <p:nvSpPr>
              <p:cNvPr id="224" name="Trapezoid 223">
                <a:extLst>
                  <a:ext uri="{FF2B5EF4-FFF2-40B4-BE49-F238E27FC236}">
                    <a16:creationId xmlns:a16="http://schemas.microsoft.com/office/drawing/2014/main" id="{FF435CC2-F8C3-265E-09E0-87303CC84C97}"/>
                  </a:ext>
                </a:extLst>
              </p:cNvPr>
              <p:cNvSpPr/>
              <p:nvPr/>
            </p:nvSpPr>
            <p:spPr>
              <a:xfrm>
                <a:off x="4616914" y="1236581"/>
                <a:ext cx="606083" cy="348814"/>
              </a:xfrm>
              <a:prstGeom prst="trapezoid">
                <a:avLst>
                  <a:gd name="adj" fmla="val 47147"/>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C299170F-90D4-70B3-2787-E47BA51D4CDC}"/>
                  </a:ext>
                </a:extLst>
              </p:cNvPr>
              <p:cNvSpPr/>
              <p:nvPr/>
            </p:nvSpPr>
            <p:spPr>
              <a:xfrm>
                <a:off x="4773081" y="843353"/>
                <a:ext cx="303042" cy="459948"/>
              </a:xfrm>
              <a:prstGeom prst="ellipse">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1E4E1119-8D05-3E15-D62A-356A1861DB3F}"/>
                  </a:ext>
                </a:extLst>
              </p:cNvPr>
              <p:cNvSpPr/>
              <p:nvPr/>
            </p:nvSpPr>
            <p:spPr>
              <a:xfrm>
                <a:off x="4574726" y="299777"/>
                <a:ext cx="727300" cy="919897"/>
              </a:xfrm>
              <a:prstGeom prst="ellipse">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Cloud 226">
                <a:extLst>
                  <a:ext uri="{FF2B5EF4-FFF2-40B4-BE49-F238E27FC236}">
                    <a16:creationId xmlns:a16="http://schemas.microsoft.com/office/drawing/2014/main" id="{1AFB0E11-F4F6-0458-1378-EDA724F6B08F}"/>
                  </a:ext>
                </a:extLst>
              </p:cNvPr>
              <p:cNvSpPr/>
              <p:nvPr/>
            </p:nvSpPr>
            <p:spPr>
              <a:xfrm rot="3627039">
                <a:off x="4968006" y="307581"/>
                <a:ext cx="503387" cy="327778"/>
              </a:xfrm>
              <a:prstGeom prst="cloud">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8" name="Cloud 227">
                <a:extLst>
                  <a:ext uri="{FF2B5EF4-FFF2-40B4-BE49-F238E27FC236}">
                    <a16:creationId xmlns:a16="http://schemas.microsoft.com/office/drawing/2014/main" id="{C7DEC5CF-44E8-C68B-AADA-75D2BBCC30C4}"/>
                  </a:ext>
                </a:extLst>
              </p:cNvPr>
              <p:cNvSpPr/>
              <p:nvPr/>
            </p:nvSpPr>
            <p:spPr>
              <a:xfrm rot="6849434">
                <a:off x="4420447" y="361433"/>
                <a:ext cx="503387" cy="327778"/>
              </a:xfrm>
              <a:prstGeom prst="cloud">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Cloud 228">
                <a:extLst>
                  <a:ext uri="{FF2B5EF4-FFF2-40B4-BE49-F238E27FC236}">
                    <a16:creationId xmlns:a16="http://schemas.microsoft.com/office/drawing/2014/main" id="{49A5432C-8B66-177E-674E-AE08B2A15C2A}"/>
                  </a:ext>
                </a:extLst>
              </p:cNvPr>
              <p:cNvSpPr/>
              <p:nvPr/>
            </p:nvSpPr>
            <p:spPr>
              <a:xfrm rot="21420985">
                <a:off x="4658183" y="211638"/>
                <a:ext cx="641327" cy="400315"/>
              </a:xfrm>
              <a:prstGeom prst="cloud">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3" name="Frame 222">
              <a:extLst>
                <a:ext uri="{FF2B5EF4-FFF2-40B4-BE49-F238E27FC236}">
                  <a16:creationId xmlns:a16="http://schemas.microsoft.com/office/drawing/2014/main" id="{5236A931-C3CA-B186-C5DB-BF79EDD1BF08}"/>
                </a:ext>
              </a:extLst>
            </p:cNvPr>
            <p:cNvSpPr/>
            <p:nvPr/>
          </p:nvSpPr>
          <p:spPr>
            <a:xfrm>
              <a:off x="9696960" y="3459212"/>
              <a:ext cx="1726855" cy="1753470"/>
            </a:xfrm>
            <a:prstGeom prst="frame">
              <a:avLst>
                <a:gd name="adj1" fmla="val 10988"/>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30" name="Group 229">
            <a:extLst>
              <a:ext uri="{FF2B5EF4-FFF2-40B4-BE49-F238E27FC236}">
                <a16:creationId xmlns:a16="http://schemas.microsoft.com/office/drawing/2014/main" id="{990C1ABE-FE91-957E-214F-228BDF900875}"/>
              </a:ext>
            </a:extLst>
          </p:cNvPr>
          <p:cNvGrpSpPr/>
          <p:nvPr/>
        </p:nvGrpSpPr>
        <p:grpSpPr>
          <a:xfrm>
            <a:off x="8440941" y="2869337"/>
            <a:ext cx="546402" cy="554823"/>
            <a:chOff x="9679806" y="1526158"/>
            <a:chExt cx="1726855" cy="1753470"/>
          </a:xfrm>
        </p:grpSpPr>
        <p:sp>
          <p:nvSpPr>
            <p:cNvPr id="231" name="Rectangle 230">
              <a:extLst>
                <a:ext uri="{FF2B5EF4-FFF2-40B4-BE49-F238E27FC236}">
                  <a16:creationId xmlns:a16="http://schemas.microsoft.com/office/drawing/2014/main" id="{150E8FC1-C791-570B-6363-13CDD1371C70}"/>
                </a:ext>
              </a:extLst>
            </p:cNvPr>
            <p:cNvSpPr/>
            <p:nvPr/>
          </p:nvSpPr>
          <p:spPr>
            <a:xfrm>
              <a:off x="9788487" y="1645175"/>
              <a:ext cx="1543802" cy="149742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2" name="Group 231">
              <a:extLst>
                <a:ext uri="{FF2B5EF4-FFF2-40B4-BE49-F238E27FC236}">
                  <a16:creationId xmlns:a16="http://schemas.microsoft.com/office/drawing/2014/main" id="{05F6DFC1-34E9-8A9C-B296-58696C6B694B}"/>
                </a:ext>
              </a:extLst>
            </p:cNvPr>
            <p:cNvGrpSpPr/>
            <p:nvPr/>
          </p:nvGrpSpPr>
          <p:grpSpPr>
            <a:xfrm>
              <a:off x="10197726" y="1829361"/>
              <a:ext cx="799917" cy="1320146"/>
              <a:chOff x="4455643" y="2321799"/>
              <a:chExt cx="1088409" cy="1874697"/>
            </a:xfrm>
            <a:solidFill>
              <a:schemeClr val="tx2">
                <a:lumMod val="20000"/>
                <a:lumOff val="80000"/>
              </a:schemeClr>
            </a:solidFill>
          </p:grpSpPr>
          <p:sp>
            <p:nvSpPr>
              <p:cNvPr id="234" name="Wave 233">
                <a:extLst>
                  <a:ext uri="{FF2B5EF4-FFF2-40B4-BE49-F238E27FC236}">
                    <a16:creationId xmlns:a16="http://schemas.microsoft.com/office/drawing/2014/main" id="{B9E94289-2688-A07F-52DA-5EDCAEE28B30}"/>
                  </a:ext>
                </a:extLst>
              </p:cNvPr>
              <p:cNvSpPr/>
              <p:nvPr/>
            </p:nvSpPr>
            <p:spPr>
              <a:xfrm rot="6166839" flipH="1">
                <a:off x="4154514" y="3006296"/>
                <a:ext cx="1066800" cy="464542"/>
              </a:xfrm>
              <a:prstGeom prst="wave">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Wave 234">
                <a:extLst>
                  <a:ext uri="{FF2B5EF4-FFF2-40B4-BE49-F238E27FC236}">
                    <a16:creationId xmlns:a16="http://schemas.microsoft.com/office/drawing/2014/main" id="{2E539F2A-D868-D6FB-491C-7EC0ECDF2949}"/>
                  </a:ext>
                </a:extLst>
              </p:cNvPr>
              <p:cNvSpPr/>
              <p:nvPr/>
            </p:nvSpPr>
            <p:spPr>
              <a:xfrm rot="15868271">
                <a:off x="4778381" y="2911827"/>
                <a:ext cx="1066800" cy="464542"/>
              </a:xfrm>
              <a:prstGeom prst="wave">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Trapezoid 235">
                <a:extLst>
                  <a:ext uri="{FF2B5EF4-FFF2-40B4-BE49-F238E27FC236}">
                    <a16:creationId xmlns:a16="http://schemas.microsoft.com/office/drawing/2014/main" id="{3FE02347-9A2B-0128-05E2-47A04F5E6A47}"/>
                  </a:ext>
                </a:extLst>
              </p:cNvPr>
              <p:cNvSpPr/>
              <p:nvPr/>
            </p:nvSpPr>
            <p:spPr>
              <a:xfrm>
                <a:off x="4496633" y="3570421"/>
                <a:ext cx="990603" cy="626075"/>
              </a:xfrm>
              <a:prstGeom prst="trapezoid">
                <a:avLst>
                  <a:gd name="adj" fmla="val 38827"/>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rapezoid 236">
                <a:extLst>
                  <a:ext uri="{FF2B5EF4-FFF2-40B4-BE49-F238E27FC236}">
                    <a16:creationId xmlns:a16="http://schemas.microsoft.com/office/drawing/2014/main" id="{97FD7D62-54A1-5A0D-18C1-C8AF596E9E80}"/>
                  </a:ext>
                </a:extLst>
              </p:cNvPr>
              <p:cNvSpPr/>
              <p:nvPr/>
            </p:nvSpPr>
            <p:spPr>
              <a:xfrm rot="10800000">
                <a:off x="4757351" y="3255270"/>
                <a:ext cx="457200" cy="533400"/>
              </a:xfrm>
              <a:prstGeom prst="trapezoid">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a:extLst>
                  <a:ext uri="{FF2B5EF4-FFF2-40B4-BE49-F238E27FC236}">
                    <a16:creationId xmlns:a16="http://schemas.microsoft.com/office/drawing/2014/main" id="{C198BC79-8CC7-2F82-8155-7586BD10FF32}"/>
                  </a:ext>
                </a:extLst>
              </p:cNvPr>
              <p:cNvSpPr/>
              <p:nvPr/>
            </p:nvSpPr>
            <p:spPr>
              <a:xfrm>
                <a:off x="4574059" y="2466498"/>
                <a:ext cx="838200" cy="1219200"/>
              </a:xfrm>
              <a:prstGeom prst="ellipse">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Teardrop 238">
                <a:extLst>
                  <a:ext uri="{FF2B5EF4-FFF2-40B4-BE49-F238E27FC236}">
                    <a16:creationId xmlns:a16="http://schemas.microsoft.com/office/drawing/2014/main" id="{7D3A9687-EA79-6CB7-E9E8-A5609DAA7BE7}"/>
                  </a:ext>
                </a:extLst>
              </p:cNvPr>
              <p:cNvSpPr/>
              <p:nvPr/>
            </p:nvSpPr>
            <p:spPr>
              <a:xfrm rot="4836040">
                <a:off x="4839833" y="2410186"/>
                <a:ext cx="670286" cy="493511"/>
              </a:xfrm>
              <a:prstGeom prst="teardrop">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ardrop 239">
                <a:extLst>
                  <a:ext uri="{FF2B5EF4-FFF2-40B4-BE49-F238E27FC236}">
                    <a16:creationId xmlns:a16="http://schemas.microsoft.com/office/drawing/2014/main" id="{8B66A24B-BA34-B7AE-D357-15D6C9D57964}"/>
                  </a:ext>
                </a:extLst>
              </p:cNvPr>
              <p:cNvSpPr/>
              <p:nvPr/>
            </p:nvSpPr>
            <p:spPr>
              <a:xfrm rot="9510633">
                <a:off x="4486696" y="2391619"/>
                <a:ext cx="670286" cy="493511"/>
              </a:xfrm>
              <a:prstGeom prst="teardrop">
                <a:avLst/>
              </a:prstGeom>
              <a:grp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3" name="Frame 232">
              <a:extLst>
                <a:ext uri="{FF2B5EF4-FFF2-40B4-BE49-F238E27FC236}">
                  <a16:creationId xmlns:a16="http://schemas.microsoft.com/office/drawing/2014/main" id="{E2E8A5E3-D5F3-88C6-79F1-988D1B2901F0}"/>
                </a:ext>
              </a:extLst>
            </p:cNvPr>
            <p:cNvSpPr/>
            <p:nvPr/>
          </p:nvSpPr>
          <p:spPr>
            <a:xfrm>
              <a:off x="9679806" y="1526158"/>
              <a:ext cx="1726855" cy="1753470"/>
            </a:xfrm>
            <a:prstGeom prst="frame">
              <a:avLst>
                <a:gd name="adj1" fmla="val 10988"/>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2" name="TextBox 241">
            <a:extLst>
              <a:ext uri="{FF2B5EF4-FFF2-40B4-BE49-F238E27FC236}">
                <a16:creationId xmlns:a16="http://schemas.microsoft.com/office/drawing/2014/main" id="{585F9FB5-0DD5-2F6D-2208-2B6A4DA8F867}"/>
              </a:ext>
            </a:extLst>
          </p:cNvPr>
          <p:cNvSpPr txBox="1"/>
          <p:nvPr/>
        </p:nvSpPr>
        <p:spPr>
          <a:xfrm>
            <a:off x="2175122" y="5557379"/>
            <a:ext cx="6128326" cy="1354217"/>
          </a:xfrm>
          <a:prstGeom prst="rect">
            <a:avLst/>
          </a:prstGeom>
          <a:noFill/>
        </p:spPr>
        <p:txBody>
          <a:bodyPr wrap="square">
            <a:spAutoFit/>
          </a:bodyPr>
          <a:lstStyle/>
          <a:p>
            <a:pPr algn="l" fontAlgn="base">
              <a:spcAft>
                <a:spcPts val="1200"/>
              </a:spcAft>
            </a:pPr>
            <a:r>
              <a:rPr lang="en-US" b="0" i="0" dirty="0">
                <a:solidFill>
                  <a:schemeClr val="bg1"/>
                </a:solidFill>
                <a:effectLst/>
              </a:rPr>
              <a:t>How do I feel about the prophet’s counsel? Do my feelings change depending on what counsel he gives?</a:t>
            </a:r>
          </a:p>
          <a:p>
            <a:pPr algn="l" fontAlgn="base">
              <a:spcAft>
                <a:spcPts val="1200"/>
              </a:spcAft>
            </a:pPr>
            <a:r>
              <a:rPr lang="en-US" b="0" i="0" dirty="0">
                <a:solidFill>
                  <a:schemeClr val="bg1"/>
                </a:solidFill>
                <a:effectLst/>
              </a:rPr>
              <a:t>What reasons might I give for following prophetic counsel? Are there any ways I struggle to follow prophetic counsel?</a:t>
            </a:r>
          </a:p>
        </p:txBody>
      </p:sp>
    </p:spTree>
    <p:extLst>
      <p:ext uri="{BB962C8B-B14F-4D97-AF65-F5344CB8AC3E}">
        <p14:creationId xmlns:p14="http://schemas.microsoft.com/office/powerpoint/2010/main" val="153421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42">
                                            <p:txEl>
                                              <p:pRg st="0" end="0"/>
                                            </p:txEl>
                                          </p:spTgt>
                                        </p:tgtEl>
                                        <p:attrNameLst>
                                          <p:attrName>style.visibility</p:attrName>
                                        </p:attrNameLst>
                                      </p:cBhvr>
                                      <p:to>
                                        <p:strVal val="visible"/>
                                      </p:to>
                                    </p:set>
                                    <p:animEffect transition="in" filter="fade">
                                      <p:cBhvr>
                                        <p:cTn id="25" dur="1000"/>
                                        <p:tgtEl>
                                          <p:spTgt spid="242">
                                            <p:txEl>
                                              <p:pRg st="0" end="0"/>
                                            </p:txEl>
                                          </p:spTgt>
                                        </p:tgtEl>
                                      </p:cBhvr>
                                    </p:animEffect>
                                    <p:anim calcmode="lin" valueType="num">
                                      <p:cBhvr>
                                        <p:cTn id="26" dur="1000" fill="hold"/>
                                        <p:tgtEl>
                                          <p:spTgt spid="24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4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42">
                                            <p:txEl>
                                              <p:pRg st="1" end="1"/>
                                            </p:txEl>
                                          </p:spTgt>
                                        </p:tgtEl>
                                        <p:attrNameLst>
                                          <p:attrName>style.visibility</p:attrName>
                                        </p:attrNameLst>
                                      </p:cBhvr>
                                      <p:to>
                                        <p:strVal val="visible"/>
                                      </p:to>
                                    </p:set>
                                    <p:animEffect transition="in" filter="fade">
                                      <p:cBhvr>
                                        <p:cTn id="32" dur="1000"/>
                                        <p:tgtEl>
                                          <p:spTgt spid="242">
                                            <p:txEl>
                                              <p:pRg st="1" end="1"/>
                                            </p:txEl>
                                          </p:spTgt>
                                        </p:tgtEl>
                                      </p:cBhvr>
                                    </p:animEffect>
                                    <p:anim calcmode="lin" valueType="num">
                                      <p:cBhvr>
                                        <p:cTn id="33" dur="1000" fill="hold"/>
                                        <p:tgtEl>
                                          <p:spTgt spid="242">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4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65D523-B42D-3F27-061D-5BF96E9D6774}"/>
              </a:ext>
            </a:extLst>
          </p:cNvPr>
          <p:cNvPicPr>
            <a:picLocks noChangeAspect="1"/>
          </p:cNvPicPr>
          <p:nvPr/>
        </p:nvPicPr>
        <p:blipFill>
          <a:blip r:embed="rId2"/>
          <a:stretch>
            <a:fillRect/>
          </a:stretch>
        </p:blipFill>
        <p:spPr>
          <a:xfrm>
            <a:off x="-64655" y="-26903"/>
            <a:ext cx="12256654" cy="6938499"/>
          </a:xfrm>
          <a:prstGeom prst="rect">
            <a:avLst/>
          </a:prstGeom>
        </p:spPr>
      </p:pic>
      <p:sp>
        <p:nvSpPr>
          <p:cNvPr id="6" name="TextBox 5"/>
          <p:cNvSpPr txBox="1"/>
          <p:nvPr/>
        </p:nvSpPr>
        <p:spPr>
          <a:xfrm>
            <a:off x="4105522" y="307357"/>
            <a:ext cx="8086478"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What Happened?</a:t>
            </a:r>
          </a:p>
        </p:txBody>
      </p:sp>
      <p:grpSp>
        <p:nvGrpSpPr>
          <p:cNvPr id="102" name="Group 101"/>
          <p:cNvGrpSpPr/>
          <p:nvPr/>
        </p:nvGrpSpPr>
        <p:grpSpPr>
          <a:xfrm>
            <a:off x="675806" y="871397"/>
            <a:ext cx="3509554" cy="3563471"/>
            <a:chOff x="1066800" y="1371600"/>
            <a:chExt cx="2362200" cy="2398490"/>
          </a:xfrm>
        </p:grpSpPr>
        <p:sp>
          <p:nvSpPr>
            <p:cNvPr id="103" name="Rounded Rectangle 102"/>
            <p:cNvSpPr/>
            <p:nvPr/>
          </p:nvSpPr>
          <p:spPr>
            <a:xfrm rot="18902810">
              <a:off x="1066800" y="1371600"/>
              <a:ext cx="2362200" cy="2398490"/>
            </a:xfrm>
            <a:prstGeom prst="roundRect">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ounded Rectangle 103"/>
            <p:cNvSpPr/>
            <p:nvPr/>
          </p:nvSpPr>
          <p:spPr>
            <a:xfrm rot="18902810">
              <a:off x="1270805" y="1598152"/>
              <a:ext cx="1958989" cy="1989085"/>
            </a:xfrm>
            <a:prstGeom prst="roundRect">
              <a:avLst/>
            </a:prstGeom>
            <a:solidFill>
              <a:srgbClr val="FFC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p:nvSpPr>
          <p:spPr>
            <a:xfrm>
              <a:off x="1359199" y="1791103"/>
              <a:ext cx="1828800" cy="1512248"/>
            </a:xfrm>
            <a:prstGeom prst="rect">
              <a:avLst/>
            </a:prstGeom>
            <a:noFill/>
          </p:spPr>
          <p:txBody>
            <a:bodyPr wrap="square" rtlCol="0">
              <a:spAutoFit/>
            </a:bodyPr>
            <a:lstStyle/>
            <a:p>
              <a:pPr algn="ctr"/>
              <a:r>
                <a:rPr lang="en-US" sz="2800" dirty="0"/>
                <a:t>Have you ever tried to warn someone who did not heed your warning? </a:t>
              </a:r>
              <a:endParaRPr lang="en-US" sz="2800" dirty="0">
                <a:latin typeface="Magneto" panose="04030805050802020D02" pitchFamily="82" charset="0"/>
              </a:endParaRPr>
            </a:p>
          </p:txBody>
        </p:sp>
      </p:grpSp>
      <p:grpSp>
        <p:nvGrpSpPr>
          <p:cNvPr id="106" name="Group 105"/>
          <p:cNvGrpSpPr/>
          <p:nvPr/>
        </p:nvGrpSpPr>
        <p:grpSpPr>
          <a:xfrm>
            <a:off x="8037773" y="2490124"/>
            <a:ext cx="3509554" cy="3563471"/>
            <a:chOff x="1066800" y="1371600"/>
            <a:chExt cx="2362200" cy="2398490"/>
          </a:xfrm>
        </p:grpSpPr>
        <p:sp>
          <p:nvSpPr>
            <p:cNvPr id="107" name="Rounded Rectangle 106"/>
            <p:cNvSpPr/>
            <p:nvPr/>
          </p:nvSpPr>
          <p:spPr>
            <a:xfrm rot="18902810">
              <a:off x="1066800" y="1371600"/>
              <a:ext cx="2362200" cy="2398490"/>
            </a:xfrm>
            <a:prstGeom prst="roundRect">
              <a:avLst/>
            </a:prstGeom>
            <a:solidFill>
              <a:srgbClr val="FFC0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ounded Rectangle 107"/>
            <p:cNvSpPr/>
            <p:nvPr/>
          </p:nvSpPr>
          <p:spPr>
            <a:xfrm rot="18902810">
              <a:off x="1270805" y="1598152"/>
              <a:ext cx="1958989" cy="1989085"/>
            </a:xfrm>
            <a:prstGeom prst="roundRect">
              <a:avLst/>
            </a:prstGeom>
            <a:solidFill>
              <a:srgbClr val="FFC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p:cNvSpPr txBox="1"/>
            <p:nvPr/>
          </p:nvSpPr>
          <p:spPr>
            <a:xfrm>
              <a:off x="1356425" y="1878347"/>
              <a:ext cx="1828800" cy="1512248"/>
            </a:xfrm>
            <a:prstGeom prst="rect">
              <a:avLst/>
            </a:prstGeom>
            <a:noFill/>
          </p:spPr>
          <p:txBody>
            <a:bodyPr wrap="square" rtlCol="0">
              <a:spAutoFit/>
            </a:bodyPr>
            <a:lstStyle/>
            <a:p>
              <a:pPr algn="ctr"/>
              <a:r>
                <a:rPr lang="en-US" sz="2800" dirty="0"/>
                <a:t>Has someone ever tried to warn you, but you did not heed the warning?</a:t>
              </a:r>
              <a:endParaRPr lang="en-US" sz="2800" dirty="0">
                <a:latin typeface="Magneto" panose="04030805050802020D02" pitchFamily="82" charset="0"/>
              </a:endParaRPr>
            </a:p>
          </p:txBody>
        </p:sp>
      </p:grpSp>
      <p:sp>
        <p:nvSpPr>
          <p:cNvPr id="110" name="TextBox 109"/>
          <p:cNvSpPr txBox="1"/>
          <p:nvPr/>
        </p:nvSpPr>
        <p:spPr>
          <a:xfrm>
            <a:off x="62283" y="5448065"/>
            <a:ext cx="8086478"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What Happened?</a:t>
            </a:r>
          </a:p>
        </p:txBody>
      </p:sp>
      <p:grpSp>
        <p:nvGrpSpPr>
          <p:cNvPr id="111" name="Group 110"/>
          <p:cNvGrpSpPr/>
          <p:nvPr/>
        </p:nvGrpSpPr>
        <p:grpSpPr>
          <a:xfrm>
            <a:off x="3810332" y="1422497"/>
            <a:ext cx="2309914" cy="4067867"/>
            <a:chOff x="1143000" y="1463318"/>
            <a:chExt cx="2309914" cy="4067867"/>
          </a:xfrm>
        </p:grpSpPr>
        <p:sp>
          <p:nvSpPr>
            <p:cNvPr id="112" name="Rounded Rectangle 111"/>
            <p:cNvSpPr/>
            <p:nvPr/>
          </p:nvSpPr>
          <p:spPr>
            <a:xfrm>
              <a:off x="1382943" y="2551001"/>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ounded Rectangle 112"/>
            <p:cNvSpPr/>
            <p:nvPr/>
          </p:nvSpPr>
          <p:spPr>
            <a:xfrm rot="12889820">
              <a:off x="1843523" y="1998864"/>
              <a:ext cx="325620" cy="116222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p:cNvSpPr/>
            <p:nvPr/>
          </p:nvSpPr>
          <p:spPr>
            <a:xfrm rot="1069183">
              <a:off x="1184972" y="4056983"/>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p:cNvSpPr/>
            <p:nvPr/>
          </p:nvSpPr>
          <p:spPr>
            <a:xfrm rot="9815699">
              <a:off x="1726788" y="4044712"/>
              <a:ext cx="308310" cy="1486473"/>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1143000" y="1463318"/>
              <a:ext cx="853793" cy="10213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ounded Rectangle 116"/>
            <p:cNvSpPr/>
            <p:nvPr/>
          </p:nvSpPr>
          <p:spPr>
            <a:xfrm rot="7027031">
              <a:off x="527122" y="3117399"/>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p:cNvGrpSpPr/>
            <p:nvPr/>
          </p:nvGrpSpPr>
          <p:grpSpPr>
            <a:xfrm rot="15377480">
              <a:off x="2344857" y="1177187"/>
              <a:ext cx="808109" cy="1408004"/>
              <a:chOff x="3495564" y="2691137"/>
              <a:chExt cx="1084538" cy="1923427"/>
            </a:xfrm>
          </p:grpSpPr>
          <p:sp>
            <p:nvSpPr>
              <p:cNvPr id="119" name="Trapezoid 118"/>
              <p:cNvSpPr/>
              <p:nvPr/>
            </p:nvSpPr>
            <p:spPr>
              <a:xfrm>
                <a:off x="3591663" y="2934611"/>
                <a:ext cx="944358" cy="1110127"/>
              </a:xfrm>
              <a:prstGeom prst="trapezoid">
                <a:avLst>
                  <a:gd name="adj" fmla="val 3137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rapezoid 119"/>
              <p:cNvSpPr/>
              <p:nvPr/>
            </p:nvSpPr>
            <p:spPr>
              <a:xfrm rot="10800000">
                <a:off x="3835242" y="2691137"/>
                <a:ext cx="457200" cy="221538"/>
              </a:xfrm>
              <a:prstGeom prst="trapezoi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Block Arc 120"/>
              <p:cNvSpPr/>
              <p:nvPr/>
            </p:nvSpPr>
            <p:spPr>
              <a:xfrm rot="16442815">
                <a:off x="3660489" y="2733482"/>
                <a:ext cx="754687" cy="1084538"/>
              </a:xfrm>
              <a:prstGeom prst="blockArc">
                <a:avLst>
                  <a:gd name="adj1" fmla="val 11917849"/>
                  <a:gd name="adj2" fmla="val 19860882"/>
                  <a:gd name="adj3" fmla="val 2249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2" name="Pie 121"/>
              <p:cNvSpPr/>
              <p:nvPr/>
            </p:nvSpPr>
            <p:spPr>
              <a:xfrm>
                <a:off x="3858584" y="3918165"/>
                <a:ext cx="421573" cy="332525"/>
              </a:xfrm>
              <a:prstGeom prst="pie">
                <a:avLst>
                  <a:gd name="adj1" fmla="val 0"/>
                  <a:gd name="adj2" fmla="val 1062005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3" name="Rounded Rectangle 122"/>
              <p:cNvSpPr/>
              <p:nvPr/>
            </p:nvSpPr>
            <p:spPr>
              <a:xfrm rot="18854812">
                <a:off x="3560431" y="4338682"/>
                <a:ext cx="308214" cy="5504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ounded Rectangle 123"/>
              <p:cNvSpPr/>
              <p:nvPr/>
            </p:nvSpPr>
            <p:spPr>
              <a:xfrm rot="13659117">
                <a:off x="4241404" y="4355056"/>
                <a:ext cx="229071" cy="4571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ounded Rectangle 124"/>
              <p:cNvSpPr/>
              <p:nvPr/>
            </p:nvSpPr>
            <p:spPr>
              <a:xfrm rot="16200000">
                <a:off x="3909530" y="4468870"/>
                <a:ext cx="245668" cy="4571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6" name="Group 125"/>
          <p:cNvGrpSpPr/>
          <p:nvPr/>
        </p:nvGrpSpPr>
        <p:grpSpPr>
          <a:xfrm flipH="1">
            <a:off x="6037581" y="1678127"/>
            <a:ext cx="2309914" cy="4067867"/>
            <a:chOff x="1143000" y="1463318"/>
            <a:chExt cx="2309914" cy="4067867"/>
          </a:xfrm>
        </p:grpSpPr>
        <p:sp>
          <p:nvSpPr>
            <p:cNvPr id="127" name="Rounded Rectangle 126"/>
            <p:cNvSpPr/>
            <p:nvPr/>
          </p:nvSpPr>
          <p:spPr>
            <a:xfrm>
              <a:off x="1382943" y="2551001"/>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ounded Rectangle 127"/>
            <p:cNvSpPr/>
            <p:nvPr/>
          </p:nvSpPr>
          <p:spPr>
            <a:xfrm rot="12889820">
              <a:off x="1843523" y="1998864"/>
              <a:ext cx="325620" cy="1162227"/>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ounded Rectangle 128"/>
            <p:cNvSpPr/>
            <p:nvPr/>
          </p:nvSpPr>
          <p:spPr>
            <a:xfrm rot="1069183">
              <a:off x="1184972" y="4056983"/>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ounded Rectangle 129"/>
            <p:cNvSpPr/>
            <p:nvPr/>
          </p:nvSpPr>
          <p:spPr>
            <a:xfrm rot="9815699">
              <a:off x="1726788" y="4044712"/>
              <a:ext cx="308310" cy="1486473"/>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1143000" y="1463318"/>
              <a:ext cx="853793" cy="10213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ounded Rectangle 131"/>
            <p:cNvSpPr/>
            <p:nvPr/>
          </p:nvSpPr>
          <p:spPr>
            <a:xfrm rot="7027031">
              <a:off x="527122" y="3117399"/>
              <a:ext cx="1490836" cy="25907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3" name="Group 132"/>
            <p:cNvGrpSpPr/>
            <p:nvPr/>
          </p:nvGrpSpPr>
          <p:grpSpPr>
            <a:xfrm rot="15377480">
              <a:off x="2344857" y="1177187"/>
              <a:ext cx="808109" cy="1408004"/>
              <a:chOff x="3495564" y="2691137"/>
              <a:chExt cx="1084538" cy="1923427"/>
            </a:xfrm>
          </p:grpSpPr>
          <p:sp>
            <p:nvSpPr>
              <p:cNvPr id="134" name="Trapezoid 133"/>
              <p:cNvSpPr/>
              <p:nvPr/>
            </p:nvSpPr>
            <p:spPr>
              <a:xfrm>
                <a:off x="3591663" y="2934611"/>
                <a:ext cx="944358" cy="1110127"/>
              </a:xfrm>
              <a:prstGeom prst="trapezoid">
                <a:avLst>
                  <a:gd name="adj" fmla="val 3137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rapezoid 134"/>
              <p:cNvSpPr/>
              <p:nvPr/>
            </p:nvSpPr>
            <p:spPr>
              <a:xfrm rot="10800000">
                <a:off x="3835242" y="2691137"/>
                <a:ext cx="457200" cy="221538"/>
              </a:xfrm>
              <a:prstGeom prst="trapezoi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Block Arc 135"/>
              <p:cNvSpPr/>
              <p:nvPr/>
            </p:nvSpPr>
            <p:spPr>
              <a:xfrm rot="16442815">
                <a:off x="3660489" y="2733482"/>
                <a:ext cx="754687" cy="1084538"/>
              </a:xfrm>
              <a:prstGeom prst="blockArc">
                <a:avLst>
                  <a:gd name="adj1" fmla="val 11917849"/>
                  <a:gd name="adj2" fmla="val 19860882"/>
                  <a:gd name="adj3" fmla="val 2249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7" name="Pie 136"/>
              <p:cNvSpPr/>
              <p:nvPr/>
            </p:nvSpPr>
            <p:spPr>
              <a:xfrm>
                <a:off x="3858584" y="3918165"/>
                <a:ext cx="421573" cy="332525"/>
              </a:xfrm>
              <a:prstGeom prst="pie">
                <a:avLst>
                  <a:gd name="adj1" fmla="val 0"/>
                  <a:gd name="adj2" fmla="val 1062005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8" name="Rounded Rectangle 137"/>
              <p:cNvSpPr/>
              <p:nvPr/>
            </p:nvSpPr>
            <p:spPr>
              <a:xfrm rot="18854812">
                <a:off x="3560431" y="4338682"/>
                <a:ext cx="308214" cy="5504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ounded Rectangle 138"/>
              <p:cNvSpPr/>
              <p:nvPr/>
            </p:nvSpPr>
            <p:spPr>
              <a:xfrm rot="13659117">
                <a:off x="4241404" y="4355056"/>
                <a:ext cx="229071" cy="4571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ounded Rectangle 139"/>
              <p:cNvSpPr/>
              <p:nvPr/>
            </p:nvSpPr>
            <p:spPr>
              <a:xfrm rot="16200000">
                <a:off x="3909530" y="4468870"/>
                <a:ext cx="245668" cy="45719"/>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2486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fade">
                                      <p:cBhvr>
                                        <p:cTn id="24"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288899-5E57-CA4D-8FE3-A77EDB59D75F}"/>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363075" y="2192853"/>
            <a:ext cx="3350482" cy="2554545"/>
          </a:xfrm>
          <a:prstGeom prst="rect">
            <a:avLst/>
          </a:prstGeom>
          <a:noFill/>
        </p:spPr>
        <p:txBody>
          <a:bodyPr wrap="square" rtlCol="0">
            <a:spAutoFit/>
          </a:bodyPr>
          <a:lstStyle/>
          <a:p>
            <a:r>
              <a:rPr lang="en-US" sz="2000" dirty="0">
                <a:solidFill>
                  <a:schemeClr val="bg1"/>
                </a:solidFill>
              </a:rPr>
              <a:t>By the time of Amos’s prophetic ministry to the northern kingdom of Israel, many of God’s covenant people had forsaken Him and His prophets and followed the wicked ways of neighboring nations.</a:t>
            </a:r>
          </a:p>
        </p:txBody>
      </p:sp>
      <p:sp>
        <p:nvSpPr>
          <p:cNvPr id="6" name="TextBox 5"/>
          <p:cNvSpPr txBox="1"/>
          <p:nvPr/>
        </p:nvSpPr>
        <p:spPr>
          <a:xfrm>
            <a:off x="936535" y="21146"/>
            <a:ext cx="10455364" cy="2123658"/>
          </a:xfrm>
          <a:prstGeom prst="rect">
            <a:avLst/>
          </a:prstGeom>
          <a:noFill/>
        </p:spPr>
        <p:txBody>
          <a:bodyPr wrap="square" rtlCol="0">
            <a:spAutoFit/>
          </a:bodyPr>
          <a:lstStyle/>
          <a:p>
            <a:pPr algn="ctr"/>
            <a:r>
              <a:rPr lang="en-US" sz="4400" dirty="0">
                <a:solidFill>
                  <a:schemeClr val="bg1"/>
                </a:solidFill>
                <a:latin typeface="Bodoni MT Black" panose="02070A03080606020203" pitchFamily="18" charset="0"/>
              </a:rPr>
              <a:t>Preview: </a:t>
            </a:r>
          </a:p>
          <a:p>
            <a:pPr algn="ctr"/>
            <a:r>
              <a:rPr lang="en-US" sz="4400" dirty="0">
                <a:solidFill>
                  <a:schemeClr val="bg1"/>
                </a:solidFill>
                <a:latin typeface="Bodoni MT Black" panose="02070A03080606020203" pitchFamily="18" charset="0"/>
              </a:rPr>
              <a:t>The Lord Reveals His Plans Through His Prophets </a:t>
            </a:r>
          </a:p>
        </p:txBody>
      </p:sp>
      <p:sp>
        <p:nvSpPr>
          <p:cNvPr id="5" name="TextBox 4">
            <a:extLst>
              <a:ext uri="{FF2B5EF4-FFF2-40B4-BE49-F238E27FC236}">
                <a16:creationId xmlns:a16="http://schemas.microsoft.com/office/drawing/2014/main" id="{D2726667-6116-E2DF-4794-5E0D1C3E1232}"/>
              </a:ext>
            </a:extLst>
          </p:cNvPr>
          <p:cNvSpPr txBox="1"/>
          <p:nvPr/>
        </p:nvSpPr>
        <p:spPr>
          <a:xfrm>
            <a:off x="7986910" y="4352721"/>
            <a:ext cx="3715233" cy="1938992"/>
          </a:xfrm>
          <a:prstGeom prst="rect">
            <a:avLst/>
          </a:prstGeom>
          <a:noFill/>
        </p:spPr>
        <p:txBody>
          <a:bodyPr wrap="square">
            <a:spAutoFit/>
          </a:bodyPr>
          <a:lstStyle/>
          <a:p>
            <a:r>
              <a:rPr lang="en-US" sz="2000" b="0" i="0" dirty="0">
                <a:solidFill>
                  <a:schemeClr val="bg1"/>
                </a:solidFill>
                <a:effectLst/>
              </a:rPr>
              <a:t>The Lord chose Amos to call them to repentance. </a:t>
            </a:r>
          </a:p>
          <a:p>
            <a:endParaRPr lang="en-US" sz="2000" dirty="0">
              <a:solidFill>
                <a:schemeClr val="bg1"/>
              </a:solidFill>
            </a:endParaRPr>
          </a:p>
          <a:p>
            <a:r>
              <a:rPr lang="en-US" sz="2000" b="0" i="0" dirty="0">
                <a:solidFill>
                  <a:schemeClr val="bg1"/>
                </a:solidFill>
                <a:effectLst/>
              </a:rPr>
              <a:t>Amos prophesied the destruction and captivity of King Jeroboam II and His people.</a:t>
            </a:r>
            <a:endParaRPr lang="en-US" sz="2000" dirty="0">
              <a:solidFill>
                <a:schemeClr val="bg1"/>
              </a:solidFill>
            </a:endParaRPr>
          </a:p>
        </p:txBody>
      </p:sp>
      <p:pic>
        <p:nvPicPr>
          <p:cNvPr id="104" name="Picture 103">
            <a:extLst>
              <a:ext uri="{FF2B5EF4-FFF2-40B4-BE49-F238E27FC236}">
                <a16:creationId xmlns:a16="http://schemas.microsoft.com/office/drawing/2014/main" id="{93EEAC8D-7513-98B7-EBE4-04D4D911FD9B}"/>
              </a:ext>
            </a:extLst>
          </p:cNvPr>
          <p:cNvPicPr>
            <a:picLocks noChangeAspect="1"/>
          </p:cNvPicPr>
          <p:nvPr/>
        </p:nvPicPr>
        <p:blipFill>
          <a:blip r:embed="rId3"/>
          <a:stretch>
            <a:fillRect/>
          </a:stretch>
        </p:blipFill>
        <p:spPr>
          <a:xfrm>
            <a:off x="3713557" y="3245961"/>
            <a:ext cx="3436832" cy="3266627"/>
          </a:xfrm>
          <a:prstGeom prst="rect">
            <a:avLst/>
          </a:prstGeom>
        </p:spPr>
      </p:pic>
      <p:sp>
        <p:nvSpPr>
          <p:cNvPr id="105" name="TextBox 104">
            <a:extLst>
              <a:ext uri="{FF2B5EF4-FFF2-40B4-BE49-F238E27FC236}">
                <a16:creationId xmlns:a16="http://schemas.microsoft.com/office/drawing/2014/main" id="{F61A6AB8-1333-A0D8-D54B-DF156EDE3EB5}"/>
              </a:ext>
            </a:extLst>
          </p:cNvPr>
          <p:cNvSpPr txBox="1"/>
          <p:nvPr/>
        </p:nvSpPr>
        <p:spPr>
          <a:xfrm>
            <a:off x="-1" y="6488668"/>
            <a:ext cx="2710543" cy="369332"/>
          </a:xfrm>
          <a:prstGeom prst="rect">
            <a:avLst/>
          </a:prstGeom>
          <a:noFill/>
        </p:spPr>
        <p:txBody>
          <a:bodyPr wrap="square" rtlCol="0">
            <a:spAutoFit/>
          </a:bodyPr>
          <a:lstStyle/>
          <a:p>
            <a:r>
              <a:rPr lang="en-US" dirty="0">
                <a:solidFill>
                  <a:schemeClr val="bg1"/>
                </a:solidFill>
              </a:rPr>
              <a:t>Amos 2:6-12; 7-9, 11,17</a:t>
            </a:r>
          </a:p>
        </p:txBody>
      </p:sp>
      <p:pic>
        <p:nvPicPr>
          <p:cNvPr id="107" name="Picture 106">
            <a:extLst>
              <a:ext uri="{FF2B5EF4-FFF2-40B4-BE49-F238E27FC236}">
                <a16:creationId xmlns:a16="http://schemas.microsoft.com/office/drawing/2014/main" id="{34CDA858-359D-5DB8-E74C-9C6356A512E7}"/>
              </a:ext>
            </a:extLst>
          </p:cNvPr>
          <p:cNvPicPr>
            <a:picLocks noChangeAspect="1"/>
          </p:cNvPicPr>
          <p:nvPr/>
        </p:nvPicPr>
        <p:blipFill>
          <a:blip r:embed="rId4"/>
          <a:stretch>
            <a:fillRect/>
          </a:stretch>
        </p:blipFill>
        <p:spPr>
          <a:xfrm>
            <a:off x="9284354" y="2095039"/>
            <a:ext cx="1306186" cy="2292357"/>
          </a:xfrm>
          <a:prstGeom prst="rect">
            <a:avLst/>
          </a:prstGeom>
        </p:spPr>
      </p:pic>
    </p:spTree>
    <p:extLst>
      <p:ext uri="{BB962C8B-B14F-4D97-AF65-F5344CB8AC3E}">
        <p14:creationId xmlns:p14="http://schemas.microsoft.com/office/powerpoint/2010/main" val="326288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B3484-F054-FDDC-AD94-04F1792425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AFAC5FD-0F73-4ACB-E469-A481E0CDFD5C}"/>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2E8BA23B-8945-B1A6-EDC4-FECB5AE6DBD0}"/>
              </a:ext>
            </a:extLst>
          </p:cNvPr>
          <p:cNvSpPr txBox="1"/>
          <p:nvPr/>
        </p:nvSpPr>
        <p:spPr>
          <a:xfrm>
            <a:off x="489060" y="1262710"/>
            <a:ext cx="8034021" cy="5078313"/>
          </a:xfrm>
          <a:prstGeom prst="rect">
            <a:avLst/>
          </a:prstGeom>
          <a:noFill/>
        </p:spPr>
        <p:txBody>
          <a:bodyPr wrap="square" rtlCol="0">
            <a:spAutoFit/>
          </a:bodyPr>
          <a:lstStyle/>
          <a:p>
            <a:r>
              <a:rPr lang="en-US" dirty="0">
                <a:solidFill>
                  <a:schemeClr val="bg1"/>
                </a:solidFill>
              </a:rPr>
              <a:t>He was a shepherd from Tekoa, a small village in the hill country of Judah, six miles south of Bethlehem, but his ministry was in the Northern Kingdom of Israel</a:t>
            </a:r>
          </a:p>
          <a:p>
            <a:endParaRPr lang="en-US" dirty="0">
              <a:solidFill>
                <a:schemeClr val="bg1"/>
              </a:solidFill>
            </a:endParaRPr>
          </a:p>
          <a:p>
            <a:r>
              <a:rPr lang="en-US" dirty="0">
                <a:solidFill>
                  <a:schemeClr val="bg1"/>
                </a:solidFill>
              </a:rPr>
              <a:t>His name means “bearer” or “burden”</a:t>
            </a:r>
          </a:p>
          <a:p>
            <a:endParaRPr lang="en-US" dirty="0">
              <a:solidFill>
                <a:schemeClr val="bg1"/>
              </a:solidFill>
            </a:endParaRPr>
          </a:p>
          <a:p>
            <a:r>
              <a:rPr lang="en-US" dirty="0">
                <a:solidFill>
                  <a:schemeClr val="bg1"/>
                </a:solidFill>
              </a:rPr>
              <a:t>He prophesied during the reign of Uzziah, king of Judah and Jeroboam II, king of Israel</a:t>
            </a:r>
          </a:p>
          <a:p>
            <a:endParaRPr lang="en-US" dirty="0">
              <a:solidFill>
                <a:schemeClr val="bg1"/>
              </a:solidFill>
            </a:endParaRPr>
          </a:p>
          <a:p>
            <a:r>
              <a:rPr lang="en-US" dirty="0">
                <a:solidFill>
                  <a:schemeClr val="bg1"/>
                </a:solidFill>
              </a:rPr>
              <a:t>His ministry is estimated about 750 BC, so he may have preached about the same time as Isaiah and Hosea</a:t>
            </a:r>
          </a:p>
          <a:p>
            <a:endParaRPr lang="en-US" dirty="0">
              <a:solidFill>
                <a:schemeClr val="bg1"/>
              </a:solidFill>
            </a:endParaRPr>
          </a:p>
          <a:p>
            <a:r>
              <a:rPr lang="en-US" dirty="0">
                <a:solidFill>
                  <a:schemeClr val="bg1"/>
                </a:solidFill>
              </a:rPr>
              <a:t>Either Amos or scribes of Amos wrote the book of Amos</a:t>
            </a:r>
          </a:p>
          <a:p>
            <a:endParaRPr lang="en-US" dirty="0">
              <a:solidFill>
                <a:schemeClr val="bg1"/>
              </a:solidFill>
            </a:endParaRPr>
          </a:p>
          <a:p>
            <a:r>
              <a:rPr lang="en-US" dirty="0">
                <a:solidFill>
                  <a:schemeClr val="bg1"/>
                </a:solidFill>
              </a:rPr>
              <a:t>He warned the people of impending destruction and spiritual famine if they would not repent</a:t>
            </a:r>
          </a:p>
          <a:p>
            <a:endParaRPr lang="en-US" dirty="0">
              <a:solidFill>
                <a:schemeClr val="bg1"/>
              </a:solidFill>
            </a:endParaRPr>
          </a:p>
          <a:p>
            <a:r>
              <a:rPr lang="en-US" dirty="0">
                <a:solidFill>
                  <a:schemeClr val="bg1"/>
                </a:solidFill>
              </a:rPr>
              <a:t>He promised that the Lord would bring about a restoration of His work and gather the faithful together in the light and truth </a:t>
            </a:r>
          </a:p>
        </p:txBody>
      </p:sp>
      <p:sp>
        <p:nvSpPr>
          <p:cNvPr id="6" name="TextBox 5">
            <a:extLst>
              <a:ext uri="{FF2B5EF4-FFF2-40B4-BE49-F238E27FC236}">
                <a16:creationId xmlns:a16="http://schemas.microsoft.com/office/drawing/2014/main" id="{B75B5F3F-0898-C5F2-51CB-7864DDF898AA}"/>
              </a:ext>
            </a:extLst>
          </p:cNvPr>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Amos</a:t>
            </a:r>
          </a:p>
        </p:txBody>
      </p:sp>
      <p:grpSp>
        <p:nvGrpSpPr>
          <p:cNvPr id="7" name="Group 6">
            <a:extLst>
              <a:ext uri="{FF2B5EF4-FFF2-40B4-BE49-F238E27FC236}">
                <a16:creationId xmlns:a16="http://schemas.microsoft.com/office/drawing/2014/main" id="{77761E95-34D9-1CF1-9681-4BD4C1FFF17B}"/>
              </a:ext>
            </a:extLst>
          </p:cNvPr>
          <p:cNvGrpSpPr/>
          <p:nvPr/>
        </p:nvGrpSpPr>
        <p:grpSpPr>
          <a:xfrm>
            <a:off x="9012141" y="1405467"/>
            <a:ext cx="2248526" cy="4459865"/>
            <a:chOff x="7076594" y="260271"/>
            <a:chExt cx="1854797" cy="3656874"/>
          </a:xfrm>
        </p:grpSpPr>
        <p:sp>
          <p:nvSpPr>
            <p:cNvPr id="8" name="Oval 112">
              <a:extLst>
                <a:ext uri="{FF2B5EF4-FFF2-40B4-BE49-F238E27FC236}">
                  <a16:creationId xmlns:a16="http://schemas.microsoft.com/office/drawing/2014/main" id="{19D75E86-E74D-F88D-820E-8C6A9CB4C5B2}"/>
                </a:ext>
              </a:extLst>
            </p:cNvPr>
            <p:cNvSpPr/>
            <p:nvPr/>
          </p:nvSpPr>
          <p:spPr>
            <a:xfrm rot="19166219" flipH="1">
              <a:off x="8073358" y="3513250"/>
              <a:ext cx="335717" cy="403895"/>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CA06AEE-99BB-51F5-B333-D64C28149E2D}"/>
                </a:ext>
              </a:extLst>
            </p:cNvPr>
            <p:cNvSpPr/>
            <p:nvPr/>
          </p:nvSpPr>
          <p:spPr>
            <a:xfrm rot="21027599" flipH="1">
              <a:off x="8079958" y="3471160"/>
              <a:ext cx="284217" cy="326190"/>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AF18851-200C-7220-FFD6-9A331FC5A867}"/>
                </a:ext>
              </a:extLst>
            </p:cNvPr>
            <p:cNvGrpSpPr/>
            <p:nvPr/>
          </p:nvGrpSpPr>
          <p:grpSpPr>
            <a:xfrm rot="1493237">
              <a:off x="7621247" y="3462672"/>
              <a:ext cx="335717" cy="426023"/>
              <a:chOff x="6827399" y="4158424"/>
              <a:chExt cx="321174" cy="461617"/>
            </a:xfrm>
          </p:grpSpPr>
          <p:sp>
            <p:nvSpPr>
              <p:cNvPr id="100" name="Oval 112">
                <a:extLst>
                  <a:ext uri="{FF2B5EF4-FFF2-40B4-BE49-F238E27FC236}">
                    <a16:creationId xmlns:a16="http://schemas.microsoft.com/office/drawing/2014/main" id="{A023059C-8F0F-2733-E495-A9335234DA20}"/>
                  </a:ext>
                </a:extLst>
              </p:cNvPr>
              <p:cNvSpPr/>
              <p:nvPr/>
            </p:nvSpPr>
            <p:spPr>
              <a:xfrm rot="19377780" flipH="1">
                <a:off x="6827399" y="4213718"/>
                <a:ext cx="321174" cy="406323"/>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11C302A9-0A00-A3AC-DF65-6855EBFE47AA}"/>
                  </a:ext>
                </a:extLst>
              </p:cNvPr>
              <p:cNvSpPr/>
              <p:nvPr/>
            </p:nvSpPr>
            <p:spPr>
              <a:xfrm rot="21027599" flipH="1">
                <a:off x="6870449" y="4158424"/>
                <a:ext cx="271905" cy="353443"/>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a:extLst>
                <a:ext uri="{FF2B5EF4-FFF2-40B4-BE49-F238E27FC236}">
                  <a16:creationId xmlns:a16="http://schemas.microsoft.com/office/drawing/2014/main" id="{0F0F5ACC-2826-31AE-6D9B-900BB33AD255}"/>
                </a:ext>
              </a:extLst>
            </p:cNvPr>
            <p:cNvSpPr/>
            <p:nvPr/>
          </p:nvSpPr>
          <p:spPr>
            <a:xfrm rot="20544376" flipH="1">
              <a:off x="8547998" y="2395701"/>
              <a:ext cx="284519" cy="478634"/>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F53EF6F-1073-DB80-F45C-3F05859B0E86}"/>
                </a:ext>
              </a:extLst>
            </p:cNvPr>
            <p:cNvSpPr/>
            <p:nvPr/>
          </p:nvSpPr>
          <p:spPr>
            <a:xfrm rot="860249" flipH="1">
              <a:off x="7076594" y="2511714"/>
              <a:ext cx="278887" cy="399982"/>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a:extLst>
                <a:ext uri="{FF2B5EF4-FFF2-40B4-BE49-F238E27FC236}">
                  <a16:creationId xmlns:a16="http://schemas.microsoft.com/office/drawing/2014/main" id="{8832ED62-29C9-AC4F-43AB-945ADD9BCB78}"/>
                </a:ext>
              </a:extLst>
            </p:cNvPr>
            <p:cNvSpPr/>
            <p:nvPr/>
          </p:nvSpPr>
          <p:spPr>
            <a:xfrm flipH="1">
              <a:off x="7548756" y="1914949"/>
              <a:ext cx="851345" cy="1720897"/>
            </a:xfrm>
            <a:prstGeom prst="trapezoid">
              <a:avLst>
                <a:gd name="adj" fmla="val 25153"/>
              </a:avLst>
            </a:prstGeom>
            <a:solidFill>
              <a:srgbClr val="BA781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CE12AB21-74BB-2BB5-49A1-8CCFCF8EEF8D}"/>
                </a:ext>
              </a:extLst>
            </p:cNvPr>
            <p:cNvSpPr/>
            <p:nvPr/>
          </p:nvSpPr>
          <p:spPr>
            <a:xfrm rot="1719652" flipH="1">
              <a:off x="7216038" y="1485327"/>
              <a:ext cx="621785" cy="1303287"/>
            </a:xfrm>
            <a:prstGeom prst="trapezoid">
              <a:avLst>
                <a:gd name="adj" fmla="val 30203"/>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a:extLst>
                <a:ext uri="{FF2B5EF4-FFF2-40B4-BE49-F238E27FC236}">
                  <a16:creationId xmlns:a16="http://schemas.microsoft.com/office/drawing/2014/main" id="{198618D1-EA30-87F5-6E75-E6233D0B262A}"/>
                </a:ext>
              </a:extLst>
            </p:cNvPr>
            <p:cNvSpPr/>
            <p:nvPr/>
          </p:nvSpPr>
          <p:spPr>
            <a:xfrm rot="20275101" flipH="1">
              <a:off x="8226579" y="1468755"/>
              <a:ext cx="547658" cy="1245357"/>
            </a:xfrm>
            <a:prstGeom prst="trapezoid">
              <a:avLst>
                <a:gd name="adj" fmla="val 43446"/>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a:extLst>
                <a:ext uri="{FF2B5EF4-FFF2-40B4-BE49-F238E27FC236}">
                  <a16:creationId xmlns:a16="http://schemas.microsoft.com/office/drawing/2014/main" id="{C6F954DB-4BD1-99A9-F77E-C90EFD760163}"/>
                </a:ext>
              </a:extLst>
            </p:cNvPr>
            <p:cNvSpPr/>
            <p:nvPr/>
          </p:nvSpPr>
          <p:spPr>
            <a:xfrm flipH="1">
              <a:off x="7482877" y="1485592"/>
              <a:ext cx="1030414" cy="1934296"/>
            </a:xfrm>
            <a:prstGeom prst="trapezoid">
              <a:avLst>
                <a:gd name="adj" fmla="val 16081"/>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16">
              <a:extLst>
                <a:ext uri="{FF2B5EF4-FFF2-40B4-BE49-F238E27FC236}">
                  <a16:creationId xmlns:a16="http://schemas.microsoft.com/office/drawing/2014/main" id="{8FC74059-9A70-1199-A267-655EC3CB2FE7}"/>
                </a:ext>
              </a:extLst>
            </p:cNvPr>
            <p:cNvSpPr/>
            <p:nvPr/>
          </p:nvSpPr>
          <p:spPr>
            <a:xfrm rot="10800000" flipH="1">
              <a:off x="7813913" y="1357922"/>
              <a:ext cx="412438" cy="770083"/>
            </a:xfrm>
            <a:prstGeom prst="trapezoid">
              <a:avLst>
                <a:gd name="adj" fmla="val 50000"/>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E428129-B12A-6276-7FB1-B8391A4A2A73}"/>
                </a:ext>
              </a:extLst>
            </p:cNvPr>
            <p:cNvSpPr/>
            <p:nvPr/>
          </p:nvSpPr>
          <p:spPr>
            <a:xfrm>
              <a:off x="7500224" y="407309"/>
              <a:ext cx="1013069" cy="1380216"/>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284">
              <a:extLst>
                <a:ext uri="{FF2B5EF4-FFF2-40B4-BE49-F238E27FC236}">
                  <a16:creationId xmlns:a16="http://schemas.microsoft.com/office/drawing/2014/main" id="{E51A9B49-B66F-9D79-1621-4BF4FF712CC5}"/>
                </a:ext>
              </a:extLst>
            </p:cNvPr>
            <p:cNvGrpSpPr/>
            <p:nvPr/>
          </p:nvGrpSpPr>
          <p:grpSpPr>
            <a:xfrm flipH="1">
              <a:off x="7460132" y="260271"/>
              <a:ext cx="1101369" cy="670151"/>
              <a:chOff x="3818466" y="457200"/>
              <a:chExt cx="1547496" cy="1041881"/>
            </a:xfrm>
          </p:grpSpPr>
          <p:grpSp>
            <p:nvGrpSpPr>
              <p:cNvPr id="81" name="Group 18">
                <a:extLst>
                  <a:ext uri="{FF2B5EF4-FFF2-40B4-BE49-F238E27FC236}">
                    <a16:creationId xmlns:a16="http://schemas.microsoft.com/office/drawing/2014/main" id="{9E70D9FF-D303-622A-767E-9455E7A3AEFC}"/>
                  </a:ext>
                </a:extLst>
              </p:cNvPr>
              <p:cNvGrpSpPr/>
              <p:nvPr/>
            </p:nvGrpSpPr>
            <p:grpSpPr>
              <a:xfrm flipH="1">
                <a:off x="3847638" y="457200"/>
                <a:ext cx="1518324" cy="1041881"/>
                <a:chOff x="4850118" y="788842"/>
                <a:chExt cx="2160282" cy="1573358"/>
              </a:xfrm>
            </p:grpSpPr>
            <p:grpSp>
              <p:nvGrpSpPr>
                <p:cNvPr id="84" name="Group 10">
                  <a:extLst>
                    <a:ext uri="{FF2B5EF4-FFF2-40B4-BE49-F238E27FC236}">
                      <a16:creationId xmlns:a16="http://schemas.microsoft.com/office/drawing/2014/main" id="{C048C516-B111-A05E-E6C3-223E5AADBC3B}"/>
                    </a:ext>
                  </a:extLst>
                </p:cNvPr>
                <p:cNvGrpSpPr/>
                <p:nvPr/>
              </p:nvGrpSpPr>
              <p:grpSpPr>
                <a:xfrm rot="10800000">
                  <a:off x="5181600" y="1371600"/>
                  <a:ext cx="1295400" cy="990600"/>
                  <a:chOff x="4850118" y="788842"/>
                  <a:chExt cx="2160282" cy="1497158"/>
                </a:xfrm>
              </p:grpSpPr>
              <p:sp>
                <p:nvSpPr>
                  <p:cNvPr id="93" name="Moon 92">
                    <a:extLst>
                      <a:ext uri="{FF2B5EF4-FFF2-40B4-BE49-F238E27FC236}">
                        <a16:creationId xmlns:a16="http://schemas.microsoft.com/office/drawing/2014/main" id="{11379A62-02B9-64C6-4875-4DF5BF99A08C}"/>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Moon 93">
                    <a:extLst>
                      <a:ext uri="{FF2B5EF4-FFF2-40B4-BE49-F238E27FC236}">
                        <a16:creationId xmlns:a16="http://schemas.microsoft.com/office/drawing/2014/main" id="{A7933C11-37BC-2780-EABA-EF38DF8699A6}"/>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Moon 13">
                    <a:extLst>
                      <a:ext uri="{FF2B5EF4-FFF2-40B4-BE49-F238E27FC236}">
                        <a16:creationId xmlns:a16="http://schemas.microsoft.com/office/drawing/2014/main" id="{B939EB45-D635-A648-5539-5F584AA9A90A}"/>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Moon 14">
                    <a:extLst>
                      <a:ext uri="{FF2B5EF4-FFF2-40B4-BE49-F238E27FC236}">
                        <a16:creationId xmlns:a16="http://schemas.microsoft.com/office/drawing/2014/main" id="{328C4E3C-0F75-5B86-2FEE-7517E7F06CCA}"/>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Moon 15">
                    <a:extLst>
                      <a:ext uri="{FF2B5EF4-FFF2-40B4-BE49-F238E27FC236}">
                        <a16:creationId xmlns:a16="http://schemas.microsoft.com/office/drawing/2014/main" id="{53EFDEEE-F15A-5EF5-C4CF-127F1C504B51}"/>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Moon 16">
                    <a:extLst>
                      <a:ext uri="{FF2B5EF4-FFF2-40B4-BE49-F238E27FC236}">
                        <a16:creationId xmlns:a16="http://schemas.microsoft.com/office/drawing/2014/main" id="{0D38DD8C-3F3C-1C42-76E4-F4FCF1496F68}"/>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7">
                    <a:extLst>
                      <a:ext uri="{FF2B5EF4-FFF2-40B4-BE49-F238E27FC236}">
                        <a16:creationId xmlns:a16="http://schemas.microsoft.com/office/drawing/2014/main" id="{120BBF3E-9002-2674-ED6E-487001AAEC1A}"/>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9">
                  <a:extLst>
                    <a:ext uri="{FF2B5EF4-FFF2-40B4-BE49-F238E27FC236}">
                      <a16:creationId xmlns:a16="http://schemas.microsoft.com/office/drawing/2014/main" id="{2CF1CC71-F184-1C7D-51C0-40031FEFD1B8}"/>
                    </a:ext>
                  </a:extLst>
                </p:cNvPr>
                <p:cNvGrpSpPr/>
                <p:nvPr/>
              </p:nvGrpSpPr>
              <p:grpSpPr>
                <a:xfrm>
                  <a:off x="4850118" y="788842"/>
                  <a:ext cx="2160282" cy="1497158"/>
                  <a:chOff x="4850118" y="788842"/>
                  <a:chExt cx="2160282" cy="1497158"/>
                </a:xfrm>
              </p:grpSpPr>
              <p:sp>
                <p:nvSpPr>
                  <p:cNvPr id="86" name="Moon 85">
                    <a:extLst>
                      <a:ext uri="{FF2B5EF4-FFF2-40B4-BE49-F238E27FC236}">
                        <a16:creationId xmlns:a16="http://schemas.microsoft.com/office/drawing/2014/main" id="{3C26D11F-4BCB-6FBA-EACD-BABD1E8362A5}"/>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Moon 2">
                    <a:extLst>
                      <a:ext uri="{FF2B5EF4-FFF2-40B4-BE49-F238E27FC236}">
                        <a16:creationId xmlns:a16="http://schemas.microsoft.com/office/drawing/2014/main" id="{CC9FA580-5429-8823-2B53-1DE20B65F2D8}"/>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3">
                    <a:extLst>
                      <a:ext uri="{FF2B5EF4-FFF2-40B4-BE49-F238E27FC236}">
                        <a16:creationId xmlns:a16="http://schemas.microsoft.com/office/drawing/2014/main" id="{B2C26572-B4A1-2A22-AF43-187A23DEBBAB}"/>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Moon 4">
                    <a:extLst>
                      <a:ext uri="{FF2B5EF4-FFF2-40B4-BE49-F238E27FC236}">
                        <a16:creationId xmlns:a16="http://schemas.microsoft.com/office/drawing/2014/main" id="{D6CAC5F4-5A04-4631-F0DA-F5BD2DBAB047}"/>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Moon 5">
                    <a:extLst>
                      <a:ext uri="{FF2B5EF4-FFF2-40B4-BE49-F238E27FC236}">
                        <a16:creationId xmlns:a16="http://schemas.microsoft.com/office/drawing/2014/main" id="{08A1A298-6584-CF2F-C1B2-5092D591D018}"/>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Moon 6">
                    <a:extLst>
                      <a:ext uri="{FF2B5EF4-FFF2-40B4-BE49-F238E27FC236}">
                        <a16:creationId xmlns:a16="http://schemas.microsoft.com/office/drawing/2014/main" id="{16809637-FDC8-B06D-F074-5E3B7B8E6B4A}"/>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8">
                    <a:extLst>
                      <a:ext uri="{FF2B5EF4-FFF2-40B4-BE49-F238E27FC236}">
                        <a16:creationId xmlns:a16="http://schemas.microsoft.com/office/drawing/2014/main" id="{709F5216-81B0-CFFD-CC9F-22E7EA910531}"/>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2" name="Oval 81">
                <a:extLst>
                  <a:ext uri="{FF2B5EF4-FFF2-40B4-BE49-F238E27FC236}">
                    <a16:creationId xmlns:a16="http://schemas.microsoft.com/office/drawing/2014/main" id="{B09AF3A0-31AD-B65E-6B26-5DEF78B7CCC6}"/>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C712FC60-F5AF-3152-DD0F-31F35B59131C}"/>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90C582C2-66F9-C616-E0BA-C8EA2C3FAD0B}"/>
                </a:ext>
              </a:extLst>
            </p:cNvPr>
            <p:cNvGrpSpPr/>
            <p:nvPr/>
          </p:nvGrpSpPr>
          <p:grpSpPr>
            <a:xfrm>
              <a:off x="7561334" y="3086099"/>
              <a:ext cx="927061" cy="316396"/>
              <a:chOff x="1144117" y="5028973"/>
              <a:chExt cx="2692308" cy="1151706"/>
            </a:xfrm>
          </p:grpSpPr>
          <p:grpSp>
            <p:nvGrpSpPr>
              <p:cNvPr id="72" name="Group 71">
                <a:extLst>
                  <a:ext uri="{FF2B5EF4-FFF2-40B4-BE49-F238E27FC236}">
                    <a16:creationId xmlns:a16="http://schemas.microsoft.com/office/drawing/2014/main" id="{9F57B492-C0C7-0137-4A52-A3B1A9D162FF}"/>
                  </a:ext>
                </a:extLst>
              </p:cNvPr>
              <p:cNvGrpSpPr/>
              <p:nvPr/>
            </p:nvGrpSpPr>
            <p:grpSpPr>
              <a:xfrm>
                <a:off x="1144117" y="5029200"/>
                <a:ext cx="1000608" cy="1143000"/>
                <a:chOff x="1144117" y="5029200"/>
                <a:chExt cx="1000608" cy="1143000"/>
              </a:xfrm>
            </p:grpSpPr>
            <p:sp>
              <p:nvSpPr>
                <p:cNvPr id="79" name="Quad Arrow 78">
                  <a:extLst>
                    <a:ext uri="{FF2B5EF4-FFF2-40B4-BE49-F238E27FC236}">
                      <a16:creationId xmlns:a16="http://schemas.microsoft.com/office/drawing/2014/main" id="{AD039458-3CA8-0CCC-058B-941D6FFDCBED}"/>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Quad Arrow 79">
                  <a:extLst>
                    <a:ext uri="{FF2B5EF4-FFF2-40B4-BE49-F238E27FC236}">
                      <a16:creationId xmlns:a16="http://schemas.microsoft.com/office/drawing/2014/main" id="{A355F7EF-9244-7CCA-2240-2128125D9BD3}"/>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6E6FFA39-B435-53A6-9861-A976BD3CECDE}"/>
                  </a:ext>
                </a:extLst>
              </p:cNvPr>
              <p:cNvGrpSpPr/>
              <p:nvPr/>
            </p:nvGrpSpPr>
            <p:grpSpPr>
              <a:xfrm>
                <a:off x="1993171" y="5028973"/>
                <a:ext cx="1000608" cy="1143000"/>
                <a:chOff x="1144117" y="5029200"/>
                <a:chExt cx="1000608" cy="1143000"/>
              </a:xfrm>
            </p:grpSpPr>
            <p:sp>
              <p:nvSpPr>
                <p:cNvPr id="77" name="Quad Arrow 76">
                  <a:extLst>
                    <a:ext uri="{FF2B5EF4-FFF2-40B4-BE49-F238E27FC236}">
                      <a16:creationId xmlns:a16="http://schemas.microsoft.com/office/drawing/2014/main" id="{5F3AF8AB-4561-2546-88B1-E6D23B135EDA}"/>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Quad Arrow 77">
                  <a:extLst>
                    <a:ext uri="{FF2B5EF4-FFF2-40B4-BE49-F238E27FC236}">
                      <a16:creationId xmlns:a16="http://schemas.microsoft.com/office/drawing/2014/main" id="{6EF01783-A2F3-A428-8116-5C153B09A4CF}"/>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DF59BFF0-7967-D3F9-96DA-3B29051B7F64}"/>
                  </a:ext>
                </a:extLst>
              </p:cNvPr>
              <p:cNvGrpSpPr/>
              <p:nvPr/>
            </p:nvGrpSpPr>
            <p:grpSpPr>
              <a:xfrm>
                <a:off x="2835817" y="5037679"/>
                <a:ext cx="1000608" cy="1143000"/>
                <a:chOff x="1144117" y="5029200"/>
                <a:chExt cx="1000608" cy="1143000"/>
              </a:xfrm>
            </p:grpSpPr>
            <p:sp>
              <p:nvSpPr>
                <p:cNvPr id="75" name="Quad Arrow 74">
                  <a:extLst>
                    <a:ext uri="{FF2B5EF4-FFF2-40B4-BE49-F238E27FC236}">
                      <a16:creationId xmlns:a16="http://schemas.microsoft.com/office/drawing/2014/main" id="{C8CD3FC5-EC28-3723-28C6-5198A1D04343}"/>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Quad Arrow 75">
                  <a:extLst>
                    <a:ext uri="{FF2B5EF4-FFF2-40B4-BE49-F238E27FC236}">
                      <a16:creationId xmlns:a16="http://schemas.microsoft.com/office/drawing/2014/main" id="{CB0D825F-1936-3C25-9DBA-ACCAAA19845E}"/>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 name="Group 284">
              <a:extLst>
                <a:ext uri="{FF2B5EF4-FFF2-40B4-BE49-F238E27FC236}">
                  <a16:creationId xmlns:a16="http://schemas.microsoft.com/office/drawing/2014/main" id="{977BA7A1-EE97-3271-AFAA-603AFC0B2A98}"/>
                </a:ext>
              </a:extLst>
            </p:cNvPr>
            <p:cNvGrpSpPr/>
            <p:nvPr/>
          </p:nvGrpSpPr>
          <p:grpSpPr>
            <a:xfrm rot="5739283" flipH="1">
              <a:off x="8045631" y="942212"/>
              <a:ext cx="1101369" cy="670151"/>
              <a:chOff x="3818466" y="457200"/>
              <a:chExt cx="1547496" cy="1041881"/>
            </a:xfrm>
          </p:grpSpPr>
          <p:grpSp>
            <p:nvGrpSpPr>
              <p:cNvPr id="53" name="Group 18">
                <a:extLst>
                  <a:ext uri="{FF2B5EF4-FFF2-40B4-BE49-F238E27FC236}">
                    <a16:creationId xmlns:a16="http://schemas.microsoft.com/office/drawing/2014/main" id="{ED4ADEED-7C74-5BDA-D180-442E9D45F67B}"/>
                  </a:ext>
                </a:extLst>
              </p:cNvPr>
              <p:cNvGrpSpPr/>
              <p:nvPr/>
            </p:nvGrpSpPr>
            <p:grpSpPr>
              <a:xfrm flipH="1">
                <a:off x="3847638" y="457200"/>
                <a:ext cx="1518324" cy="1041881"/>
                <a:chOff x="4850118" y="788842"/>
                <a:chExt cx="2160282" cy="1573358"/>
              </a:xfrm>
            </p:grpSpPr>
            <p:grpSp>
              <p:nvGrpSpPr>
                <p:cNvPr id="56" name="Group 10">
                  <a:extLst>
                    <a:ext uri="{FF2B5EF4-FFF2-40B4-BE49-F238E27FC236}">
                      <a16:creationId xmlns:a16="http://schemas.microsoft.com/office/drawing/2014/main" id="{F2263815-DE73-5104-FC3C-CC65B0275130}"/>
                    </a:ext>
                  </a:extLst>
                </p:cNvPr>
                <p:cNvGrpSpPr/>
                <p:nvPr/>
              </p:nvGrpSpPr>
              <p:grpSpPr>
                <a:xfrm rot="10800000">
                  <a:off x="5181600" y="1371600"/>
                  <a:ext cx="1295400" cy="990600"/>
                  <a:chOff x="4850118" y="788842"/>
                  <a:chExt cx="2160282" cy="1497158"/>
                </a:xfrm>
              </p:grpSpPr>
              <p:sp>
                <p:nvSpPr>
                  <p:cNvPr id="65" name="Moon 64">
                    <a:extLst>
                      <a:ext uri="{FF2B5EF4-FFF2-40B4-BE49-F238E27FC236}">
                        <a16:creationId xmlns:a16="http://schemas.microsoft.com/office/drawing/2014/main" id="{F10274BD-0CF1-ADA8-8145-1045A55EC105}"/>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Moon 65">
                    <a:extLst>
                      <a:ext uri="{FF2B5EF4-FFF2-40B4-BE49-F238E27FC236}">
                        <a16:creationId xmlns:a16="http://schemas.microsoft.com/office/drawing/2014/main" id="{18E82888-12A3-0A28-2DE6-5F8268D1898B}"/>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Moon 13">
                    <a:extLst>
                      <a:ext uri="{FF2B5EF4-FFF2-40B4-BE49-F238E27FC236}">
                        <a16:creationId xmlns:a16="http://schemas.microsoft.com/office/drawing/2014/main" id="{C4A0B6FB-5BBB-7993-0FA6-264913FBC600}"/>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Moon 14">
                    <a:extLst>
                      <a:ext uri="{FF2B5EF4-FFF2-40B4-BE49-F238E27FC236}">
                        <a16:creationId xmlns:a16="http://schemas.microsoft.com/office/drawing/2014/main" id="{7E4AC90C-210A-9A64-BE63-460A1E2C35F8}"/>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Moon 15">
                    <a:extLst>
                      <a:ext uri="{FF2B5EF4-FFF2-40B4-BE49-F238E27FC236}">
                        <a16:creationId xmlns:a16="http://schemas.microsoft.com/office/drawing/2014/main" id="{D3D51B9A-711A-0A8C-7487-4739E7CF9BC2}"/>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Moon 16">
                    <a:extLst>
                      <a:ext uri="{FF2B5EF4-FFF2-40B4-BE49-F238E27FC236}">
                        <a16:creationId xmlns:a16="http://schemas.microsoft.com/office/drawing/2014/main" id="{3CEE4E81-AA00-61C6-DE2F-7469C3C82B1D}"/>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17">
                    <a:extLst>
                      <a:ext uri="{FF2B5EF4-FFF2-40B4-BE49-F238E27FC236}">
                        <a16:creationId xmlns:a16="http://schemas.microsoft.com/office/drawing/2014/main" id="{90FE44A3-2D3B-E8D1-3267-76EB3C87BE15}"/>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9">
                  <a:extLst>
                    <a:ext uri="{FF2B5EF4-FFF2-40B4-BE49-F238E27FC236}">
                      <a16:creationId xmlns:a16="http://schemas.microsoft.com/office/drawing/2014/main" id="{1650D931-4E92-1253-6CD0-FA43FB704476}"/>
                    </a:ext>
                  </a:extLst>
                </p:cNvPr>
                <p:cNvGrpSpPr/>
                <p:nvPr/>
              </p:nvGrpSpPr>
              <p:grpSpPr>
                <a:xfrm>
                  <a:off x="4850118" y="788842"/>
                  <a:ext cx="2160282" cy="1497158"/>
                  <a:chOff x="4850118" y="788842"/>
                  <a:chExt cx="2160282" cy="1497158"/>
                </a:xfrm>
              </p:grpSpPr>
              <p:sp>
                <p:nvSpPr>
                  <p:cNvPr id="58" name="Moon 57">
                    <a:extLst>
                      <a:ext uri="{FF2B5EF4-FFF2-40B4-BE49-F238E27FC236}">
                        <a16:creationId xmlns:a16="http://schemas.microsoft.com/office/drawing/2014/main" id="{753294D5-2DAB-B4BC-5AF7-A47BC8604C4A}"/>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Moon 2">
                    <a:extLst>
                      <a:ext uri="{FF2B5EF4-FFF2-40B4-BE49-F238E27FC236}">
                        <a16:creationId xmlns:a16="http://schemas.microsoft.com/office/drawing/2014/main" id="{712D0546-6355-2813-473C-81F1AC05B7E4}"/>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oon 3">
                    <a:extLst>
                      <a:ext uri="{FF2B5EF4-FFF2-40B4-BE49-F238E27FC236}">
                        <a16:creationId xmlns:a16="http://schemas.microsoft.com/office/drawing/2014/main" id="{A46C9330-377C-424E-89D4-FC283969454F}"/>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Moon 4">
                    <a:extLst>
                      <a:ext uri="{FF2B5EF4-FFF2-40B4-BE49-F238E27FC236}">
                        <a16:creationId xmlns:a16="http://schemas.microsoft.com/office/drawing/2014/main" id="{0A8FD930-BF55-C7AB-9837-AA094C50CE81}"/>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Moon 5">
                    <a:extLst>
                      <a:ext uri="{FF2B5EF4-FFF2-40B4-BE49-F238E27FC236}">
                        <a16:creationId xmlns:a16="http://schemas.microsoft.com/office/drawing/2014/main" id="{58251845-EE26-9317-3F6C-0653553DD7EE}"/>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oon 6">
                    <a:extLst>
                      <a:ext uri="{FF2B5EF4-FFF2-40B4-BE49-F238E27FC236}">
                        <a16:creationId xmlns:a16="http://schemas.microsoft.com/office/drawing/2014/main" id="{246CF685-7F87-17DA-0483-00709F4AF279}"/>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8">
                    <a:extLst>
                      <a:ext uri="{FF2B5EF4-FFF2-40B4-BE49-F238E27FC236}">
                        <a16:creationId xmlns:a16="http://schemas.microsoft.com/office/drawing/2014/main" id="{E0657A3C-D3DC-7894-5F6C-2ADBF7D53FFE}"/>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4" name="Oval 53">
                <a:extLst>
                  <a:ext uri="{FF2B5EF4-FFF2-40B4-BE49-F238E27FC236}">
                    <a16:creationId xmlns:a16="http://schemas.microsoft.com/office/drawing/2014/main" id="{BFD61FB5-D5CF-E2C6-811E-6D0B7FAB3F0F}"/>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6EA1AB7-191D-9AED-7891-60EC6233C147}"/>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84">
              <a:extLst>
                <a:ext uri="{FF2B5EF4-FFF2-40B4-BE49-F238E27FC236}">
                  <a16:creationId xmlns:a16="http://schemas.microsoft.com/office/drawing/2014/main" id="{3C70531C-AFE9-E784-1EE0-192E180361A0}"/>
                </a:ext>
              </a:extLst>
            </p:cNvPr>
            <p:cNvGrpSpPr/>
            <p:nvPr/>
          </p:nvGrpSpPr>
          <p:grpSpPr>
            <a:xfrm rot="15860717">
              <a:off x="6887035" y="952281"/>
              <a:ext cx="1101369" cy="670151"/>
              <a:chOff x="3818466" y="457200"/>
              <a:chExt cx="1547496" cy="1041881"/>
            </a:xfrm>
          </p:grpSpPr>
          <p:grpSp>
            <p:nvGrpSpPr>
              <p:cNvPr id="34" name="Group 18">
                <a:extLst>
                  <a:ext uri="{FF2B5EF4-FFF2-40B4-BE49-F238E27FC236}">
                    <a16:creationId xmlns:a16="http://schemas.microsoft.com/office/drawing/2014/main" id="{203092D6-220C-F9AF-E093-4D3F92EB5B0F}"/>
                  </a:ext>
                </a:extLst>
              </p:cNvPr>
              <p:cNvGrpSpPr/>
              <p:nvPr/>
            </p:nvGrpSpPr>
            <p:grpSpPr>
              <a:xfrm flipH="1">
                <a:off x="3847638" y="457200"/>
                <a:ext cx="1518324" cy="1041881"/>
                <a:chOff x="4850118" y="788842"/>
                <a:chExt cx="2160282" cy="1573358"/>
              </a:xfrm>
            </p:grpSpPr>
            <p:grpSp>
              <p:nvGrpSpPr>
                <p:cNvPr id="37" name="Group 10">
                  <a:extLst>
                    <a:ext uri="{FF2B5EF4-FFF2-40B4-BE49-F238E27FC236}">
                      <a16:creationId xmlns:a16="http://schemas.microsoft.com/office/drawing/2014/main" id="{46421CC8-3ED0-D8C6-910C-E82A9D0DF6F0}"/>
                    </a:ext>
                  </a:extLst>
                </p:cNvPr>
                <p:cNvGrpSpPr/>
                <p:nvPr/>
              </p:nvGrpSpPr>
              <p:grpSpPr>
                <a:xfrm rot="10800000">
                  <a:off x="5181600" y="1371600"/>
                  <a:ext cx="1295400" cy="990600"/>
                  <a:chOff x="4850118" y="788842"/>
                  <a:chExt cx="2160282" cy="1497158"/>
                </a:xfrm>
              </p:grpSpPr>
              <p:sp>
                <p:nvSpPr>
                  <p:cNvPr id="46" name="Moon 45">
                    <a:extLst>
                      <a:ext uri="{FF2B5EF4-FFF2-40B4-BE49-F238E27FC236}">
                        <a16:creationId xmlns:a16="http://schemas.microsoft.com/office/drawing/2014/main" id="{26956566-BAB8-9A52-CE3A-D114803AFBE9}"/>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Moon 46">
                    <a:extLst>
                      <a:ext uri="{FF2B5EF4-FFF2-40B4-BE49-F238E27FC236}">
                        <a16:creationId xmlns:a16="http://schemas.microsoft.com/office/drawing/2014/main" id="{B938F7A8-806A-8FA6-0BF4-432C84D3B54D}"/>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Moon 13">
                    <a:extLst>
                      <a:ext uri="{FF2B5EF4-FFF2-40B4-BE49-F238E27FC236}">
                        <a16:creationId xmlns:a16="http://schemas.microsoft.com/office/drawing/2014/main" id="{C3332734-2F5D-F465-D30A-2591586B2A80}"/>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Moon 14">
                    <a:extLst>
                      <a:ext uri="{FF2B5EF4-FFF2-40B4-BE49-F238E27FC236}">
                        <a16:creationId xmlns:a16="http://schemas.microsoft.com/office/drawing/2014/main" id="{83AE32C0-50CF-2ED0-55D1-0CF39A6B448E}"/>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oon 15">
                    <a:extLst>
                      <a:ext uri="{FF2B5EF4-FFF2-40B4-BE49-F238E27FC236}">
                        <a16:creationId xmlns:a16="http://schemas.microsoft.com/office/drawing/2014/main" id="{694B0ACC-3895-9BF7-451C-64D938E7C3B2}"/>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oon 16">
                    <a:extLst>
                      <a:ext uri="{FF2B5EF4-FFF2-40B4-BE49-F238E27FC236}">
                        <a16:creationId xmlns:a16="http://schemas.microsoft.com/office/drawing/2014/main" id="{E71C5018-75CD-DCF5-ACF4-EDB9B8DA4400}"/>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17">
                    <a:extLst>
                      <a:ext uri="{FF2B5EF4-FFF2-40B4-BE49-F238E27FC236}">
                        <a16:creationId xmlns:a16="http://schemas.microsoft.com/office/drawing/2014/main" id="{8A2DC068-5734-4AEC-99C5-595ED23F983B}"/>
                      </a:ext>
                    </a:extLst>
                  </p:cNvPr>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9">
                  <a:extLst>
                    <a:ext uri="{FF2B5EF4-FFF2-40B4-BE49-F238E27FC236}">
                      <a16:creationId xmlns:a16="http://schemas.microsoft.com/office/drawing/2014/main" id="{D207EBBA-22F7-FF77-66BC-8846217D596E}"/>
                    </a:ext>
                  </a:extLst>
                </p:cNvPr>
                <p:cNvGrpSpPr/>
                <p:nvPr/>
              </p:nvGrpSpPr>
              <p:grpSpPr>
                <a:xfrm>
                  <a:off x="4850118" y="788842"/>
                  <a:ext cx="2160282" cy="1497158"/>
                  <a:chOff x="4850118" y="788842"/>
                  <a:chExt cx="2160282" cy="1497158"/>
                </a:xfrm>
              </p:grpSpPr>
              <p:sp>
                <p:nvSpPr>
                  <p:cNvPr id="39" name="Moon 38">
                    <a:extLst>
                      <a:ext uri="{FF2B5EF4-FFF2-40B4-BE49-F238E27FC236}">
                        <a16:creationId xmlns:a16="http://schemas.microsoft.com/office/drawing/2014/main" id="{A1A2D5BB-D07E-A5CB-5E07-5259A946CF68}"/>
                      </a:ext>
                    </a:extLst>
                  </p:cNvPr>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Moon 2">
                    <a:extLst>
                      <a:ext uri="{FF2B5EF4-FFF2-40B4-BE49-F238E27FC236}">
                        <a16:creationId xmlns:a16="http://schemas.microsoft.com/office/drawing/2014/main" id="{BECC435E-2B15-12F0-7805-F0CFD3791DFA}"/>
                      </a:ext>
                    </a:extLst>
                  </p:cNvPr>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oon 3">
                    <a:extLst>
                      <a:ext uri="{FF2B5EF4-FFF2-40B4-BE49-F238E27FC236}">
                        <a16:creationId xmlns:a16="http://schemas.microsoft.com/office/drawing/2014/main" id="{EA24F55F-A80D-A88D-C1FA-5E1489510EEC}"/>
                      </a:ext>
                    </a:extLst>
                  </p:cNvPr>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Moon 4">
                    <a:extLst>
                      <a:ext uri="{FF2B5EF4-FFF2-40B4-BE49-F238E27FC236}">
                        <a16:creationId xmlns:a16="http://schemas.microsoft.com/office/drawing/2014/main" id="{F02DD8C2-5374-A71E-52B8-526EF3DBFCE0}"/>
                      </a:ext>
                    </a:extLst>
                  </p:cNvPr>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oon 5">
                    <a:extLst>
                      <a:ext uri="{FF2B5EF4-FFF2-40B4-BE49-F238E27FC236}">
                        <a16:creationId xmlns:a16="http://schemas.microsoft.com/office/drawing/2014/main" id="{2F541CD0-9186-720B-740F-2D6868545DDA}"/>
                      </a:ext>
                    </a:extLst>
                  </p:cNvPr>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Moon 6">
                    <a:extLst>
                      <a:ext uri="{FF2B5EF4-FFF2-40B4-BE49-F238E27FC236}">
                        <a16:creationId xmlns:a16="http://schemas.microsoft.com/office/drawing/2014/main" id="{54B60760-6816-2B59-F5C4-4E5EECA71450}"/>
                      </a:ext>
                    </a:extLst>
                  </p:cNvPr>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8">
                    <a:extLst>
                      <a:ext uri="{FF2B5EF4-FFF2-40B4-BE49-F238E27FC236}">
                        <a16:creationId xmlns:a16="http://schemas.microsoft.com/office/drawing/2014/main" id="{07595B8C-300C-EEF8-C6B1-42FF6C583D04}"/>
                      </a:ext>
                    </a:extLst>
                  </p:cNvPr>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Oval 34">
                <a:extLst>
                  <a:ext uri="{FF2B5EF4-FFF2-40B4-BE49-F238E27FC236}">
                    <a16:creationId xmlns:a16="http://schemas.microsoft.com/office/drawing/2014/main" id="{0EB6FDD2-70FA-D9D2-3516-B6775188BFAF}"/>
                  </a:ext>
                </a:extLst>
              </p:cNvPr>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C225EA3-7A59-2370-5B3C-5358D245DAD8}"/>
                  </a:ext>
                </a:extLst>
              </p:cNvPr>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ounded Rectangle 22">
              <a:extLst>
                <a:ext uri="{FF2B5EF4-FFF2-40B4-BE49-F238E27FC236}">
                  <a16:creationId xmlns:a16="http://schemas.microsoft.com/office/drawing/2014/main" id="{DFC79205-13DD-B67A-BB99-3ECA5AA87FC4}"/>
                </a:ext>
              </a:extLst>
            </p:cNvPr>
            <p:cNvSpPr/>
            <p:nvPr/>
          </p:nvSpPr>
          <p:spPr>
            <a:xfrm>
              <a:off x="7340355" y="528393"/>
              <a:ext cx="1379090" cy="22894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A02BE60-063C-B2B8-0606-227BCD76A4CA}"/>
                </a:ext>
              </a:extLst>
            </p:cNvPr>
            <p:cNvGrpSpPr/>
            <p:nvPr/>
          </p:nvGrpSpPr>
          <p:grpSpPr>
            <a:xfrm>
              <a:off x="7311875" y="471379"/>
              <a:ext cx="1488403" cy="316396"/>
              <a:chOff x="1144117" y="5028973"/>
              <a:chExt cx="2692308" cy="1151706"/>
            </a:xfrm>
          </p:grpSpPr>
          <p:grpSp>
            <p:nvGrpSpPr>
              <p:cNvPr id="25" name="Group 24">
                <a:extLst>
                  <a:ext uri="{FF2B5EF4-FFF2-40B4-BE49-F238E27FC236}">
                    <a16:creationId xmlns:a16="http://schemas.microsoft.com/office/drawing/2014/main" id="{ACD07380-3661-B47A-7788-6B1E773C7D8D}"/>
                  </a:ext>
                </a:extLst>
              </p:cNvPr>
              <p:cNvGrpSpPr/>
              <p:nvPr/>
            </p:nvGrpSpPr>
            <p:grpSpPr>
              <a:xfrm>
                <a:off x="1144117" y="5029200"/>
                <a:ext cx="1000608" cy="1143000"/>
                <a:chOff x="1144117" y="5029200"/>
                <a:chExt cx="1000608" cy="1143000"/>
              </a:xfrm>
            </p:grpSpPr>
            <p:sp>
              <p:nvSpPr>
                <p:cNvPr id="32" name="Quad Arrow 31">
                  <a:extLst>
                    <a:ext uri="{FF2B5EF4-FFF2-40B4-BE49-F238E27FC236}">
                      <a16:creationId xmlns:a16="http://schemas.microsoft.com/office/drawing/2014/main" id="{1A29595A-C2C6-8DF2-256C-641A5BB6F0EB}"/>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Quad Arrow 32">
                  <a:extLst>
                    <a:ext uri="{FF2B5EF4-FFF2-40B4-BE49-F238E27FC236}">
                      <a16:creationId xmlns:a16="http://schemas.microsoft.com/office/drawing/2014/main" id="{0B61EA9D-7BCD-CAC3-6E99-A6042F986C11}"/>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6983F8B6-1F3B-188C-07F6-1A8A69150AA6}"/>
                  </a:ext>
                </a:extLst>
              </p:cNvPr>
              <p:cNvGrpSpPr/>
              <p:nvPr/>
            </p:nvGrpSpPr>
            <p:grpSpPr>
              <a:xfrm>
                <a:off x="1993171" y="5028973"/>
                <a:ext cx="1000608" cy="1143000"/>
                <a:chOff x="1144117" y="5029200"/>
                <a:chExt cx="1000608" cy="1143000"/>
              </a:xfrm>
            </p:grpSpPr>
            <p:sp>
              <p:nvSpPr>
                <p:cNvPr id="30" name="Quad Arrow 29">
                  <a:extLst>
                    <a:ext uri="{FF2B5EF4-FFF2-40B4-BE49-F238E27FC236}">
                      <a16:creationId xmlns:a16="http://schemas.microsoft.com/office/drawing/2014/main" id="{B07516CB-ED4A-8AAA-CE22-1EC67B3E5E19}"/>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Quad Arrow 30">
                  <a:extLst>
                    <a:ext uri="{FF2B5EF4-FFF2-40B4-BE49-F238E27FC236}">
                      <a16:creationId xmlns:a16="http://schemas.microsoft.com/office/drawing/2014/main" id="{DA82D027-9E56-2E6C-30E1-CB797499B375}"/>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DCB4A93A-057D-C9D1-8B00-664FE4F28A56}"/>
                  </a:ext>
                </a:extLst>
              </p:cNvPr>
              <p:cNvGrpSpPr/>
              <p:nvPr/>
            </p:nvGrpSpPr>
            <p:grpSpPr>
              <a:xfrm>
                <a:off x="2835817" y="5037679"/>
                <a:ext cx="1000608" cy="1143000"/>
                <a:chOff x="1144117" y="5029200"/>
                <a:chExt cx="1000608" cy="1143000"/>
              </a:xfrm>
            </p:grpSpPr>
            <p:sp>
              <p:nvSpPr>
                <p:cNvPr id="28" name="Quad Arrow 27">
                  <a:extLst>
                    <a:ext uri="{FF2B5EF4-FFF2-40B4-BE49-F238E27FC236}">
                      <a16:creationId xmlns:a16="http://schemas.microsoft.com/office/drawing/2014/main" id="{22F095D0-5EDB-C0B2-D238-E2D2E9F0BD56}"/>
                    </a:ext>
                  </a:extLst>
                </p:cNvPr>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Quad Arrow 28">
                  <a:extLst>
                    <a:ext uri="{FF2B5EF4-FFF2-40B4-BE49-F238E27FC236}">
                      <a16:creationId xmlns:a16="http://schemas.microsoft.com/office/drawing/2014/main" id="{C5F4FA10-216A-21EA-D114-CAF4188237DB}"/>
                    </a:ext>
                  </a:extLst>
                </p:cNvPr>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02" name="TextBox 101">
            <a:extLst>
              <a:ext uri="{FF2B5EF4-FFF2-40B4-BE49-F238E27FC236}">
                <a16:creationId xmlns:a16="http://schemas.microsoft.com/office/drawing/2014/main" id="{15139107-9766-D066-9138-7C3464D434EA}"/>
              </a:ext>
            </a:extLst>
          </p:cNvPr>
          <p:cNvSpPr txBox="1"/>
          <p:nvPr/>
        </p:nvSpPr>
        <p:spPr>
          <a:xfrm>
            <a:off x="4594896" y="6512588"/>
            <a:ext cx="7452917" cy="369332"/>
          </a:xfrm>
          <a:prstGeom prst="rect">
            <a:avLst/>
          </a:prstGeom>
          <a:noFill/>
        </p:spPr>
        <p:txBody>
          <a:bodyPr wrap="square" rtlCol="0">
            <a:spAutoFit/>
          </a:bodyPr>
          <a:lstStyle/>
          <a:p>
            <a:pPr algn="r"/>
            <a:r>
              <a:rPr lang="en-US" dirty="0">
                <a:solidFill>
                  <a:schemeClr val="bg1"/>
                </a:solidFill>
              </a:rPr>
              <a:t>(1,2)</a:t>
            </a:r>
          </a:p>
        </p:txBody>
      </p:sp>
    </p:spTree>
    <p:extLst>
      <p:ext uri="{BB962C8B-B14F-4D97-AF65-F5344CB8AC3E}">
        <p14:creationId xmlns:p14="http://schemas.microsoft.com/office/powerpoint/2010/main" val="351850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down)">
                                      <p:cBhvr>
                                        <p:cTn id="9" dur="580">
                                          <p:stCondLst>
                                            <p:cond delay="0"/>
                                          </p:stCondLst>
                                        </p:cTn>
                                        <p:tgtEl>
                                          <p:spTgt spid="7"/>
                                        </p:tgtEl>
                                      </p:cBhvr>
                                    </p:animEffect>
                                    <p:anim calcmode="lin" valueType="num">
                                      <p:cBhvr>
                                        <p:cTn id="1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5" dur="26">
                                          <p:stCondLst>
                                            <p:cond delay="650"/>
                                          </p:stCondLst>
                                        </p:cTn>
                                        <p:tgtEl>
                                          <p:spTgt spid="7"/>
                                        </p:tgtEl>
                                      </p:cBhvr>
                                      <p:to x="100000" y="60000"/>
                                    </p:animScale>
                                    <p:animScale>
                                      <p:cBhvr>
                                        <p:cTn id="16" dur="166" decel="50000">
                                          <p:stCondLst>
                                            <p:cond delay="676"/>
                                          </p:stCondLst>
                                        </p:cTn>
                                        <p:tgtEl>
                                          <p:spTgt spid="7"/>
                                        </p:tgtEl>
                                      </p:cBhvr>
                                      <p:to x="100000" y="100000"/>
                                    </p:animScale>
                                    <p:animScale>
                                      <p:cBhvr>
                                        <p:cTn id="17" dur="26">
                                          <p:stCondLst>
                                            <p:cond delay="1312"/>
                                          </p:stCondLst>
                                        </p:cTn>
                                        <p:tgtEl>
                                          <p:spTgt spid="7"/>
                                        </p:tgtEl>
                                      </p:cBhvr>
                                      <p:to x="100000" y="80000"/>
                                    </p:animScale>
                                    <p:animScale>
                                      <p:cBhvr>
                                        <p:cTn id="18" dur="166" decel="50000">
                                          <p:stCondLst>
                                            <p:cond delay="1338"/>
                                          </p:stCondLst>
                                        </p:cTn>
                                        <p:tgtEl>
                                          <p:spTgt spid="7"/>
                                        </p:tgtEl>
                                      </p:cBhvr>
                                      <p:to x="100000" y="100000"/>
                                    </p:animScale>
                                    <p:animScale>
                                      <p:cBhvr>
                                        <p:cTn id="19" dur="26">
                                          <p:stCondLst>
                                            <p:cond delay="1642"/>
                                          </p:stCondLst>
                                        </p:cTn>
                                        <p:tgtEl>
                                          <p:spTgt spid="7"/>
                                        </p:tgtEl>
                                      </p:cBhvr>
                                      <p:to x="100000" y="90000"/>
                                    </p:animScale>
                                    <p:animScale>
                                      <p:cBhvr>
                                        <p:cTn id="20" dur="166" decel="50000">
                                          <p:stCondLst>
                                            <p:cond delay="1668"/>
                                          </p:stCondLst>
                                        </p:cTn>
                                        <p:tgtEl>
                                          <p:spTgt spid="7"/>
                                        </p:tgtEl>
                                      </p:cBhvr>
                                      <p:to x="100000" y="100000"/>
                                    </p:animScale>
                                    <p:animScale>
                                      <p:cBhvr>
                                        <p:cTn id="21" dur="26">
                                          <p:stCondLst>
                                            <p:cond delay="1808"/>
                                          </p:stCondLst>
                                        </p:cTn>
                                        <p:tgtEl>
                                          <p:spTgt spid="7"/>
                                        </p:tgtEl>
                                      </p:cBhvr>
                                      <p:to x="100000" y="95000"/>
                                    </p:animScale>
                                    <p:animScale>
                                      <p:cBhvr>
                                        <p:cTn id="22" dur="166" decel="50000">
                                          <p:stCondLst>
                                            <p:cond delay="1834"/>
                                          </p:stCondLst>
                                        </p:cTn>
                                        <p:tgtEl>
                                          <p:spTgt spid="7"/>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176BE3-4D44-411E-9699-C3E5046D5B7F}"/>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331143" y="2336809"/>
            <a:ext cx="3394838" cy="3108543"/>
          </a:xfrm>
          <a:prstGeom prst="rect">
            <a:avLst/>
          </a:prstGeom>
          <a:noFill/>
        </p:spPr>
        <p:txBody>
          <a:bodyPr wrap="square" rtlCol="0">
            <a:spAutoFit/>
          </a:bodyPr>
          <a:lstStyle/>
          <a:p>
            <a:r>
              <a:rPr lang="en-US" sz="2800" b="1" dirty="0">
                <a:solidFill>
                  <a:schemeClr val="bg1"/>
                </a:solidFill>
              </a:rPr>
              <a:t>Amos was called by the Lord to preach to the Northern Kingdom of Israel and warn the people of the consequences of their sins. </a:t>
            </a:r>
          </a:p>
        </p:txBody>
      </p:sp>
      <p:sp>
        <p:nvSpPr>
          <p:cNvPr id="6" name="TextBox 5"/>
          <p:cNvSpPr txBox="1"/>
          <p:nvPr/>
        </p:nvSpPr>
        <p:spPr>
          <a:xfrm>
            <a:off x="211907" y="3100"/>
            <a:ext cx="11963400" cy="830997"/>
          </a:xfrm>
          <a:prstGeom prst="rect">
            <a:avLst/>
          </a:prstGeom>
          <a:noFill/>
        </p:spPr>
        <p:txBody>
          <a:bodyPr wrap="square" rtlCol="0">
            <a:spAutoFit/>
          </a:bodyPr>
          <a:lstStyle/>
          <a:p>
            <a:pPr algn="ctr"/>
            <a:r>
              <a:rPr lang="en-US" sz="4800" dirty="0">
                <a:solidFill>
                  <a:schemeClr val="bg1"/>
                </a:solidFill>
                <a:latin typeface="Bodoni MT Black" panose="02070A03080606020203" pitchFamily="18" charset="0"/>
              </a:rPr>
              <a:t>Called to Preach</a:t>
            </a:r>
          </a:p>
        </p:txBody>
      </p:sp>
      <p:grpSp>
        <p:nvGrpSpPr>
          <p:cNvPr id="3" name="Group 2"/>
          <p:cNvGrpSpPr/>
          <p:nvPr/>
        </p:nvGrpSpPr>
        <p:grpSpPr>
          <a:xfrm>
            <a:off x="360315" y="889547"/>
            <a:ext cx="3649003" cy="5844590"/>
            <a:chOff x="211907" y="818796"/>
            <a:chExt cx="3649003" cy="5844590"/>
          </a:xfrm>
        </p:grpSpPr>
        <p:pic>
          <p:nvPicPr>
            <p:cNvPr id="5122" name="Picture 2" descr="http://www.rapturechrist.com/mapisrael3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07" y="818796"/>
              <a:ext cx="3649003" cy="5844590"/>
            </a:xfrm>
            <a:prstGeom prst="rect">
              <a:avLst/>
            </a:prstGeom>
            <a:noFill/>
            <a:extLst>
              <a:ext uri="{909E8E84-426E-40DD-AFC4-6F175D3DCCD1}">
                <a14:hiddenFill xmlns:a14="http://schemas.microsoft.com/office/drawing/2010/main">
                  <a:solidFill>
                    <a:srgbClr val="FFFFFF"/>
                  </a:solidFill>
                </a14:hiddenFill>
              </a:ext>
            </a:extLst>
          </p:spPr>
        </p:pic>
        <p:sp>
          <p:nvSpPr>
            <p:cNvPr id="2" name="5-Point Star 1"/>
            <p:cNvSpPr/>
            <p:nvPr/>
          </p:nvSpPr>
          <p:spPr>
            <a:xfrm>
              <a:off x="1876490" y="4191921"/>
              <a:ext cx="159918" cy="18626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p:cNvSpPr txBox="1"/>
            <p:nvPr/>
          </p:nvSpPr>
          <p:spPr>
            <a:xfrm>
              <a:off x="1956449" y="4147355"/>
              <a:ext cx="1163927" cy="461665"/>
            </a:xfrm>
            <a:prstGeom prst="rect">
              <a:avLst/>
            </a:prstGeom>
            <a:noFill/>
          </p:spPr>
          <p:txBody>
            <a:bodyPr wrap="square" rtlCol="0">
              <a:spAutoFit/>
            </a:bodyPr>
            <a:lstStyle/>
            <a:p>
              <a:r>
                <a:rPr lang="en-US" sz="2400" b="1" dirty="0" err="1">
                  <a:solidFill>
                    <a:srgbClr val="FF0000"/>
                  </a:solidFill>
                </a:rPr>
                <a:t>Tekon</a:t>
              </a:r>
              <a:r>
                <a:rPr lang="en-US" sz="2400" b="1" dirty="0">
                  <a:solidFill>
                    <a:srgbClr val="FF0000"/>
                  </a:solidFill>
                </a:rPr>
                <a:t> </a:t>
              </a:r>
            </a:p>
          </p:txBody>
        </p:sp>
      </p:grpSp>
      <p:pic>
        <p:nvPicPr>
          <p:cNvPr id="5124" name="Picture 4" descr="http://previews.123rf.com/images/noep/noep0901/noep090100005/4114180-A-shepherd-in-traditional-dress-leads-a-ram-through-the-hills-of-Galilee-Israel-Stock-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7806" y="889548"/>
            <a:ext cx="3703795" cy="5781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009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95D62F-B7C9-5BEE-1ED2-525FA21DDCC9}"/>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622744" y="1432830"/>
            <a:ext cx="3394838" cy="3477875"/>
          </a:xfrm>
          <a:prstGeom prst="rect">
            <a:avLst/>
          </a:prstGeom>
          <a:noFill/>
        </p:spPr>
        <p:txBody>
          <a:bodyPr wrap="square" rtlCol="0">
            <a:spAutoFit/>
          </a:bodyPr>
          <a:lstStyle/>
          <a:p>
            <a:r>
              <a:rPr lang="en-US" sz="2000" dirty="0">
                <a:solidFill>
                  <a:schemeClr val="bg1"/>
                </a:solidFill>
              </a:rPr>
              <a:t>The mouth of a </a:t>
            </a:r>
            <a:r>
              <a:rPr lang="en-US" sz="2000" i="1" dirty="0">
                <a:solidFill>
                  <a:schemeClr val="bg1"/>
                </a:solidFill>
              </a:rPr>
              <a:t>herdsman</a:t>
            </a:r>
            <a:r>
              <a:rPr lang="en-US" sz="2000" dirty="0">
                <a:solidFill>
                  <a:schemeClr val="bg1"/>
                </a:solidFill>
              </a:rPr>
              <a:t> who was familiar with the roaring of lions, the bellowing of bulls, and the lowing of </a:t>
            </a:r>
            <a:r>
              <a:rPr lang="en-US" sz="2000" dirty="0" err="1">
                <a:solidFill>
                  <a:schemeClr val="bg1"/>
                </a:solidFill>
              </a:rPr>
              <a:t>kine</a:t>
            </a:r>
            <a:r>
              <a:rPr lang="en-US" sz="2000" dirty="0">
                <a:solidFill>
                  <a:schemeClr val="bg1"/>
                </a:solidFill>
              </a:rPr>
              <a:t> [cattle]. </a:t>
            </a:r>
          </a:p>
          <a:p>
            <a:endParaRPr lang="en-US" sz="2000" dirty="0">
              <a:solidFill>
                <a:schemeClr val="bg1"/>
              </a:solidFill>
            </a:endParaRPr>
          </a:p>
          <a:p>
            <a:r>
              <a:rPr lang="en-US" sz="2000" dirty="0">
                <a:solidFill>
                  <a:schemeClr val="bg1"/>
                </a:solidFill>
              </a:rPr>
              <a:t>The roaring of the lion in the forest is one of the most terrific sounds in nature; when near, it strikes terror into the heart of both man and beast.” (3) </a:t>
            </a:r>
            <a:endParaRPr lang="en-US" sz="20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Roar From Zion</a:t>
            </a:r>
          </a:p>
        </p:txBody>
      </p:sp>
      <p:sp>
        <p:nvSpPr>
          <p:cNvPr id="10" name="TextBox 9"/>
          <p:cNvSpPr txBox="1"/>
          <p:nvPr/>
        </p:nvSpPr>
        <p:spPr>
          <a:xfrm>
            <a:off x="0" y="6488668"/>
            <a:ext cx="2121408" cy="369332"/>
          </a:xfrm>
          <a:prstGeom prst="rect">
            <a:avLst/>
          </a:prstGeom>
          <a:noFill/>
        </p:spPr>
        <p:txBody>
          <a:bodyPr wrap="square" rtlCol="0">
            <a:spAutoFit/>
          </a:bodyPr>
          <a:lstStyle/>
          <a:p>
            <a:r>
              <a:rPr lang="en-US" dirty="0">
                <a:solidFill>
                  <a:schemeClr val="bg1"/>
                </a:solidFill>
              </a:rPr>
              <a:t>Amos 1:1-2</a:t>
            </a:r>
          </a:p>
        </p:txBody>
      </p:sp>
      <p:sp>
        <p:nvSpPr>
          <p:cNvPr id="5" name="Rectangle 4"/>
          <p:cNvSpPr/>
          <p:nvPr/>
        </p:nvSpPr>
        <p:spPr>
          <a:xfrm>
            <a:off x="4935215" y="4177244"/>
            <a:ext cx="4271605" cy="1938992"/>
          </a:xfrm>
          <a:prstGeom prst="rect">
            <a:avLst/>
          </a:prstGeom>
        </p:spPr>
        <p:txBody>
          <a:bodyPr wrap="square">
            <a:spAutoFit/>
          </a:bodyPr>
          <a:lstStyle/>
          <a:p>
            <a:r>
              <a:rPr lang="en-US" sz="2400" b="0" i="0" dirty="0">
                <a:solidFill>
                  <a:schemeClr val="bg1"/>
                </a:solidFill>
                <a:effectLst/>
                <a:latin typeface="Calibri" panose="020F0502020204030204" pitchFamily="34" charset="0"/>
              </a:rPr>
              <a:t>The term </a:t>
            </a:r>
            <a:r>
              <a:rPr lang="en-US" sz="2400" b="0" i="1" dirty="0">
                <a:solidFill>
                  <a:schemeClr val="bg1"/>
                </a:solidFill>
                <a:effectLst/>
                <a:latin typeface="Calibri" panose="020F0502020204030204" pitchFamily="34" charset="0"/>
              </a:rPr>
              <a:t>Zion</a:t>
            </a:r>
            <a:r>
              <a:rPr lang="en-US" sz="2400" b="0" i="0" dirty="0">
                <a:solidFill>
                  <a:schemeClr val="bg1"/>
                </a:solidFill>
                <a:effectLst/>
                <a:latin typeface="Calibri" panose="020F0502020204030204" pitchFamily="34" charset="0"/>
              </a:rPr>
              <a:t> sometimes refers to Jerusalem, where there is a hill by that name, but that is not always the case:</a:t>
            </a:r>
          </a:p>
          <a:p>
            <a:r>
              <a:rPr lang="en-US" sz="2400" b="0" i="0" dirty="0">
                <a:solidFill>
                  <a:schemeClr val="bg1"/>
                </a:solidFill>
                <a:effectLst/>
                <a:latin typeface="Calibri" panose="020F0502020204030204" pitchFamily="34" charset="0"/>
              </a:rPr>
              <a:t>See Notes*</a:t>
            </a:r>
            <a:endParaRPr lang="en-US" sz="2400" dirty="0">
              <a:solidFill>
                <a:schemeClr val="bg1"/>
              </a:solidFill>
            </a:endParaRPr>
          </a:p>
        </p:txBody>
      </p:sp>
      <p:pic>
        <p:nvPicPr>
          <p:cNvPr id="7170" name="Picture 2" descr="http://i5.glitter-graphics.org/pub/1845/1845615d14alpmgx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H="1">
            <a:off x="4017582" y="1111096"/>
            <a:ext cx="2855696" cy="27088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01FB32E-3D88-28DD-9378-9B851A2414B5}"/>
              </a:ext>
            </a:extLst>
          </p:cNvPr>
          <p:cNvPicPr>
            <a:picLocks noChangeAspect="1"/>
          </p:cNvPicPr>
          <p:nvPr/>
        </p:nvPicPr>
        <p:blipFill>
          <a:blip r:embed="rId4"/>
          <a:stretch>
            <a:fillRect/>
          </a:stretch>
        </p:blipFill>
        <p:spPr>
          <a:xfrm>
            <a:off x="8099819" y="1432830"/>
            <a:ext cx="3194656" cy="2820574"/>
          </a:xfrm>
          <a:prstGeom prst="rect">
            <a:avLst/>
          </a:prstGeom>
        </p:spPr>
      </p:pic>
    </p:spTree>
    <p:extLst>
      <p:ext uri="{BB962C8B-B14F-4D97-AF65-F5344CB8AC3E}">
        <p14:creationId xmlns:p14="http://schemas.microsoft.com/office/powerpoint/2010/main" val="404071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A8B92D-B394-7B47-480A-9D06D736A79D}"/>
              </a:ext>
            </a:extLst>
          </p:cNvPr>
          <p:cNvPicPr>
            <a:picLocks noChangeAspect="1"/>
          </p:cNvPicPr>
          <p:nvPr/>
        </p:nvPicPr>
        <p:blipFill>
          <a:blip r:embed="rId2"/>
          <a:stretch>
            <a:fillRect/>
          </a:stretch>
        </p:blipFill>
        <p:spPr>
          <a:xfrm>
            <a:off x="-64655" y="-26903"/>
            <a:ext cx="12256654" cy="6938499"/>
          </a:xfrm>
          <a:prstGeom prst="rect">
            <a:avLst/>
          </a:prstGeom>
        </p:spPr>
      </p:pic>
      <p:sp>
        <p:nvSpPr>
          <p:cNvPr id="6" name="TextBox 5"/>
          <p:cNvSpPr txBox="1"/>
          <p:nvPr/>
        </p:nvSpPr>
        <p:spPr>
          <a:xfrm>
            <a:off x="211907" y="3100"/>
            <a:ext cx="11963400" cy="646331"/>
          </a:xfrm>
          <a:prstGeom prst="rect">
            <a:avLst/>
          </a:prstGeom>
          <a:noFill/>
        </p:spPr>
        <p:txBody>
          <a:bodyPr wrap="square" rtlCol="0">
            <a:spAutoFit/>
          </a:bodyPr>
          <a:lstStyle/>
          <a:p>
            <a:r>
              <a:rPr lang="en-US" sz="3600" dirty="0">
                <a:solidFill>
                  <a:schemeClr val="bg1"/>
                </a:solidFill>
                <a:latin typeface="Bodoni MT Black" panose="02070A03080606020203" pitchFamily="18" charset="0"/>
              </a:rPr>
              <a:t>Judgments</a:t>
            </a:r>
          </a:p>
        </p:txBody>
      </p:sp>
      <p:sp>
        <p:nvSpPr>
          <p:cNvPr id="10" name="TextBox 9"/>
          <p:cNvSpPr txBox="1"/>
          <p:nvPr/>
        </p:nvSpPr>
        <p:spPr>
          <a:xfrm>
            <a:off x="0" y="6488668"/>
            <a:ext cx="2121408" cy="369332"/>
          </a:xfrm>
          <a:prstGeom prst="rect">
            <a:avLst/>
          </a:prstGeom>
          <a:noFill/>
        </p:spPr>
        <p:txBody>
          <a:bodyPr wrap="square" rtlCol="0">
            <a:spAutoFit/>
          </a:bodyPr>
          <a:lstStyle/>
          <a:p>
            <a:r>
              <a:rPr lang="en-US" dirty="0">
                <a:solidFill>
                  <a:schemeClr val="bg1"/>
                </a:solidFill>
              </a:rPr>
              <a:t>Amos 1:3-15</a:t>
            </a:r>
          </a:p>
        </p:txBody>
      </p:sp>
      <p:grpSp>
        <p:nvGrpSpPr>
          <p:cNvPr id="11" name="Group 10"/>
          <p:cNvGrpSpPr/>
          <p:nvPr/>
        </p:nvGrpSpPr>
        <p:grpSpPr>
          <a:xfrm>
            <a:off x="4099070" y="263264"/>
            <a:ext cx="4128247" cy="6480062"/>
            <a:chOff x="5096435" y="167022"/>
            <a:chExt cx="4128247" cy="6480062"/>
          </a:xfrm>
        </p:grpSpPr>
        <p:sp>
          <p:nvSpPr>
            <p:cNvPr id="12" name="Freeform 11"/>
            <p:cNvSpPr/>
            <p:nvPr/>
          </p:nvSpPr>
          <p:spPr>
            <a:xfrm>
              <a:off x="5116606" y="167022"/>
              <a:ext cx="2380129" cy="5096435"/>
            </a:xfrm>
            <a:custGeom>
              <a:avLst/>
              <a:gdLst>
                <a:gd name="connsiteX0" fmla="*/ 2272553 w 2380129"/>
                <a:gd name="connsiteY0" fmla="*/ 0 h 5096435"/>
                <a:gd name="connsiteX1" fmla="*/ 2272553 w 2380129"/>
                <a:gd name="connsiteY1" fmla="*/ 0 h 5096435"/>
                <a:gd name="connsiteX2" fmla="*/ 1976717 w 2380129"/>
                <a:gd name="connsiteY2" fmla="*/ 26894 h 5096435"/>
                <a:gd name="connsiteX3" fmla="*/ 1129553 w 2380129"/>
                <a:gd name="connsiteY3" fmla="*/ 40341 h 5096435"/>
                <a:gd name="connsiteX4" fmla="*/ 174811 w 2380129"/>
                <a:gd name="connsiteY4" fmla="*/ 53788 h 5096435"/>
                <a:gd name="connsiteX5" fmla="*/ 67235 w 2380129"/>
                <a:gd name="connsiteY5" fmla="*/ 67235 h 5096435"/>
                <a:gd name="connsiteX6" fmla="*/ 53788 w 2380129"/>
                <a:gd name="connsiteY6" fmla="*/ 134470 h 5096435"/>
                <a:gd name="connsiteX7" fmla="*/ 26894 w 2380129"/>
                <a:gd name="connsiteY7" fmla="*/ 389964 h 5096435"/>
                <a:gd name="connsiteX8" fmla="*/ 40341 w 2380129"/>
                <a:gd name="connsiteY8" fmla="*/ 2904564 h 5096435"/>
                <a:gd name="connsiteX9" fmla="*/ 53788 w 2380129"/>
                <a:gd name="connsiteY9" fmla="*/ 3092823 h 5096435"/>
                <a:gd name="connsiteX10" fmla="*/ 26894 w 2380129"/>
                <a:gd name="connsiteY10" fmla="*/ 3859306 h 5096435"/>
                <a:gd name="connsiteX11" fmla="*/ 13447 w 2380129"/>
                <a:gd name="connsiteY11" fmla="*/ 4329953 h 5096435"/>
                <a:gd name="connsiteX12" fmla="*/ 0 w 2380129"/>
                <a:gd name="connsiteY12" fmla="*/ 4437529 h 5096435"/>
                <a:gd name="connsiteX13" fmla="*/ 13447 w 2380129"/>
                <a:gd name="connsiteY13" fmla="*/ 4935070 h 5096435"/>
                <a:gd name="connsiteX14" fmla="*/ 40341 w 2380129"/>
                <a:gd name="connsiteY14" fmla="*/ 5096435 h 5096435"/>
                <a:gd name="connsiteX15" fmla="*/ 121023 w 2380129"/>
                <a:gd name="connsiteY15" fmla="*/ 5069541 h 5096435"/>
                <a:gd name="connsiteX16" fmla="*/ 215153 w 2380129"/>
                <a:gd name="connsiteY16" fmla="*/ 5042647 h 5096435"/>
                <a:gd name="connsiteX17" fmla="*/ 309282 w 2380129"/>
                <a:gd name="connsiteY17" fmla="*/ 5029200 h 5096435"/>
                <a:gd name="connsiteX18" fmla="*/ 416858 w 2380129"/>
                <a:gd name="connsiteY18" fmla="*/ 5002306 h 5096435"/>
                <a:gd name="connsiteX19" fmla="*/ 457200 w 2380129"/>
                <a:gd name="connsiteY19" fmla="*/ 4988859 h 5096435"/>
                <a:gd name="connsiteX20" fmla="*/ 618564 w 2380129"/>
                <a:gd name="connsiteY20" fmla="*/ 4961964 h 5096435"/>
                <a:gd name="connsiteX21" fmla="*/ 699247 w 2380129"/>
                <a:gd name="connsiteY21" fmla="*/ 4935070 h 5096435"/>
                <a:gd name="connsiteX22" fmla="*/ 766482 w 2380129"/>
                <a:gd name="connsiteY22" fmla="*/ 4894729 h 5096435"/>
                <a:gd name="connsiteX23" fmla="*/ 833717 w 2380129"/>
                <a:gd name="connsiteY23" fmla="*/ 4881282 h 5096435"/>
                <a:gd name="connsiteX24" fmla="*/ 887506 w 2380129"/>
                <a:gd name="connsiteY24" fmla="*/ 4867835 h 5096435"/>
                <a:gd name="connsiteX25" fmla="*/ 995082 w 2380129"/>
                <a:gd name="connsiteY25" fmla="*/ 4814047 h 5096435"/>
                <a:gd name="connsiteX26" fmla="*/ 1089211 w 2380129"/>
                <a:gd name="connsiteY26" fmla="*/ 4746812 h 5096435"/>
                <a:gd name="connsiteX27" fmla="*/ 1143000 w 2380129"/>
                <a:gd name="connsiteY27" fmla="*/ 4719917 h 5096435"/>
                <a:gd name="connsiteX28" fmla="*/ 1196788 w 2380129"/>
                <a:gd name="connsiteY28" fmla="*/ 4666129 h 5096435"/>
                <a:gd name="connsiteX29" fmla="*/ 1317811 w 2380129"/>
                <a:gd name="connsiteY29" fmla="*/ 4545106 h 5096435"/>
                <a:gd name="connsiteX30" fmla="*/ 1425388 w 2380129"/>
                <a:gd name="connsiteY30" fmla="*/ 4437529 h 5096435"/>
                <a:gd name="connsiteX31" fmla="*/ 1479176 w 2380129"/>
                <a:gd name="connsiteY31" fmla="*/ 4356847 h 5096435"/>
                <a:gd name="connsiteX32" fmla="*/ 1546411 w 2380129"/>
                <a:gd name="connsiteY32" fmla="*/ 4262717 h 5096435"/>
                <a:gd name="connsiteX33" fmla="*/ 1573306 w 2380129"/>
                <a:gd name="connsiteY33" fmla="*/ 4208929 h 5096435"/>
                <a:gd name="connsiteX34" fmla="*/ 1586753 w 2380129"/>
                <a:gd name="connsiteY34" fmla="*/ 4141694 h 5096435"/>
                <a:gd name="connsiteX35" fmla="*/ 1680882 w 2380129"/>
                <a:gd name="connsiteY35" fmla="*/ 3980329 h 5096435"/>
                <a:gd name="connsiteX36" fmla="*/ 1694329 w 2380129"/>
                <a:gd name="connsiteY36" fmla="*/ 3899647 h 5096435"/>
                <a:gd name="connsiteX37" fmla="*/ 1721223 w 2380129"/>
                <a:gd name="connsiteY37" fmla="*/ 3859306 h 5096435"/>
                <a:gd name="connsiteX38" fmla="*/ 1761564 w 2380129"/>
                <a:gd name="connsiteY38" fmla="*/ 3738282 h 5096435"/>
                <a:gd name="connsiteX39" fmla="*/ 1761564 w 2380129"/>
                <a:gd name="connsiteY39" fmla="*/ 3738282 h 5096435"/>
                <a:gd name="connsiteX40" fmla="*/ 1788458 w 2380129"/>
                <a:gd name="connsiteY40" fmla="*/ 3563470 h 5096435"/>
                <a:gd name="connsiteX41" fmla="*/ 1801906 w 2380129"/>
                <a:gd name="connsiteY41" fmla="*/ 3482788 h 5096435"/>
                <a:gd name="connsiteX42" fmla="*/ 1815353 w 2380129"/>
                <a:gd name="connsiteY42" fmla="*/ 3307976 h 5096435"/>
                <a:gd name="connsiteX43" fmla="*/ 1842247 w 2380129"/>
                <a:gd name="connsiteY43" fmla="*/ 3160059 h 5096435"/>
                <a:gd name="connsiteX44" fmla="*/ 1855694 w 2380129"/>
                <a:gd name="connsiteY44" fmla="*/ 2971800 h 5096435"/>
                <a:gd name="connsiteX45" fmla="*/ 1869141 w 2380129"/>
                <a:gd name="connsiteY45" fmla="*/ 2877670 h 5096435"/>
                <a:gd name="connsiteX46" fmla="*/ 1882588 w 2380129"/>
                <a:gd name="connsiteY46" fmla="*/ 2756647 h 5096435"/>
                <a:gd name="connsiteX47" fmla="*/ 1896035 w 2380129"/>
                <a:gd name="connsiteY47" fmla="*/ 2568388 h 5096435"/>
                <a:gd name="connsiteX48" fmla="*/ 1909482 w 2380129"/>
                <a:gd name="connsiteY48" fmla="*/ 2487706 h 5096435"/>
                <a:gd name="connsiteX49" fmla="*/ 1936376 w 2380129"/>
                <a:gd name="connsiteY49" fmla="*/ 2286000 h 5096435"/>
                <a:gd name="connsiteX50" fmla="*/ 1949823 w 2380129"/>
                <a:gd name="connsiteY50" fmla="*/ 2151529 h 5096435"/>
                <a:gd name="connsiteX51" fmla="*/ 1963270 w 2380129"/>
                <a:gd name="connsiteY51" fmla="*/ 1990164 h 5096435"/>
                <a:gd name="connsiteX52" fmla="*/ 1976717 w 2380129"/>
                <a:gd name="connsiteY52" fmla="*/ 1936376 h 5096435"/>
                <a:gd name="connsiteX53" fmla="*/ 2003611 w 2380129"/>
                <a:gd name="connsiteY53" fmla="*/ 1801906 h 5096435"/>
                <a:gd name="connsiteX54" fmla="*/ 2030506 w 2380129"/>
                <a:gd name="connsiteY54" fmla="*/ 1600200 h 5096435"/>
                <a:gd name="connsiteX55" fmla="*/ 2043953 w 2380129"/>
                <a:gd name="connsiteY55" fmla="*/ 1559859 h 5096435"/>
                <a:gd name="connsiteX56" fmla="*/ 2070847 w 2380129"/>
                <a:gd name="connsiteY56" fmla="*/ 1425388 h 5096435"/>
                <a:gd name="connsiteX57" fmla="*/ 2097741 w 2380129"/>
                <a:gd name="connsiteY57" fmla="*/ 1317812 h 5096435"/>
                <a:gd name="connsiteX58" fmla="*/ 2124635 w 2380129"/>
                <a:gd name="connsiteY58" fmla="*/ 1237129 h 5096435"/>
                <a:gd name="connsiteX59" fmla="*/ 2138082 w 2380129"/>
                <a:gd name="connsiteY59" fmla="*/ 1196788 h 5096435"/>
                <a:gd name="connsiteX60" fmla="*/ 2164976 w 2380129"/>
                <a:gd name="connsiteY60" fmla="*/ 1156447 h 5096435"/>
                <a:gd name="connsiteX61" fmla="*/ 2205317 w 2380129"/>
                <a:gd name="connsiteY61" fmla="*/ 1062317 h 5096435"/>
                <a:gd name="connsiteX62" fmla="*/ 2232211 w 2380129"/>
                <a:gd name="connsiteY62" fmla="*/ 941294 h 5096435"/>
                <a:gd name="connsiteX63" fmla="*/ 2245658 w 2380129"/>
                <a:gd name="connsiteY63" fmla="*/ 900953 h 5096435"/>
                <a:gd name="connsiteX64" fmla="*/ 2259106 w 2380129"/>
                <a:gd name="connsiteY64" fmla="*/ 833717 h 5096435"/>
                <a:gd name="connsiteX65" fmla="*/ 2272553 w 2380129"/>
                <a:gd name="connsiteY65" fmla="*/ 779929 h 5096435"/>
                <a:gd name="connsiteX66" fmla="*/ 2286000 w 2380129"/>
                <a:gd name="connsiteY66" fmla="*/ 712694 h 5096435"/>
                <a:gd name="connsiteX67" fmla="*/ 2299447 w 2380129"/>
                <a:gd name="connsiteY67" fmla="*/ 672353 h 5096435"/>
                <a:gd name="connsiteX68" fmla="*/ 2312894 w 2380129"/>
                <a:gd name="connsiteY68" fmla="*/ 605117 h 5096435"/>
                <a:gd name="connsiteX69" fmla="*/ 2339788 w 2380129"/>
                <a:gd name="connsiteY69" fmla="*/ 524435 h 5096435"/>
                <a:gd name="connsiteX70" fmla="*/ 2366682 w 2380129"/>
                <a:gd name="connsiteY70" fmla="*/ 376517 h 5096435"/>
                <a:gd name="connsiteX71" fmla="*/ 2380129 w 2380129"/>
                <a:gd name="connsiteY71" fmla="*/ 336176 h 5096435"/>
                <a:gd name="connsiteX72" fmla="*/ 2272553 w 2380129"/>
                <a:gd name="connsiteY72" fmla="*/ 0 h 509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380129" h="5096435">
                  <a:moveTo>
                    <a:pt x="2272553" y="0"/>
                  </a:moveTo>
                  <a:lnTo>
                    <a:pt x="2272553" y="0"/>
                  </a:lnTo>
                  <a:cubicBezTo>
                    <a:pt x="2217394" y="5516"/>
                    <a:pt x="2023593" y="25644"/>
                    <a:pt x="1976717" y="26894"/>
                  </a:cubicBezTo>
                  <a:cubicBezTo>
                    <a:pt x="1694394" y="34423"/>
                    <a:pt x="1411945" y="36126"/>
                    <a:pt x="1129553" y="40341"/>
                  </a:cubicBezTo>
                  <a:lnTo>
                    <a:pt x="174811" y="53788"/>
                  </a:lnTo>
                  <a:cubicBezTo>
                    <a:pt x="138952" y="58270"/>
                    <a:pt x="97303" y="47189"/>
                    <a:pt x="67235" y="67235"/>
                  </a:cubicBezTo>
                  <a:cubicBezTo>
                    <a:pt x="48218" y="79913"/>
                    <a:pt x="57263" y="111880"/>
                    <a:pt x="53788" y="134470"/>
                  </a:cubicBezTo>
                  <a:cubicBezTo>
                    <a:pt x="40730" y="219349"/>
                    <a:pt x="34667" y="304456"/>
                    <a:pt x="26894" y="389964"/>
                  </a:cubicBezTo>
                  <a:cubicBezTo>
                    <a:pt x="31376" y="1228164"/>
                    <a:pt x="32001" y="2066394"/>
                    <a:pt x="40341" y="2904564"/>
                  </a:cubicBezTo>
                  <a:cubicBezTo>
                    <a:pt x="40967" y="2967474"/>
                    <a:pt x="53788" y="3029910"/>
                    <a:pt x="53788" y="3092823"/>
                  </a:cubicBezTo>
                  <a:cubicBezTo>
                    <a:pt x="53788" y="3601131"/>
                    <a:pt x="55526" y="3544349"/>
                    <a:pt x="26894" y="3859306"/>
                  </a:cubicBezTo>
                  <a:cubicBezTo>
                    <a:pt x="22412" y="4016188"/>
                    <a:pt x="20739" y="4173176"/>
                    <a:pt x="13447" y="4329953"/>
                  </a:cubicBezTo>
                  <a:cubicBezTo>
                    <a:pt x="11768" y="4366052"/>
                    <a:pt x="0" y="4401391"/>
                    <a:pt x="0" y="4437529"/>
                  </a:cubicBezTo>
                  <a:cubicBezTo>
                    <a:pt x="0" y="4603437"/>
                    <a:pt x="6240" y="4769319"/>
                    <a:pt x="13447" y="4935070"/>
                  </a:cubicBezTo>
                  <a:cubicBezTo>
                    <a:pt x="17951" y="5038656"/>
                    <a:pt x="17728" y="5028597"/>
                    <a:pt x="40341" y="5096435"/>
                  </a:cubicBezTo>
                  <a:lnTo>
                    <a:pt x="121023" y="5069541"/>
                  </a:lnTo>
                  <a:cubicBezTo>
                    <a:pt x="155588" y="5058019"/>
                    <a:pt x="178004" y="5049401"/>
                    <a:pt x="215153" y="5042647"/>
                  </a:cubicBezTo>
                  <a:cubicBezTo>
                    <a:pt x="246337" y="5036977"/>
                    <a:pt x="278203" y="5035416"/>
                    <a:pt x="309282" y="5029200"/>
                  </a:cubicBezTo>
                  <a:cubicBezTo>
                    <a:pt x="345526" y="5021951"/>
                    <a:pt x="381792" y="5013994"/>
                    <a:pt x="416858" y="5002306"/>
                  </a:cubicBezTo>
                  <a:cubicBezTo>
                    <a:pt x="430305" y="4997824"/>
                    <a:pt x="443449" y="4992297"/>
                    <a:pt x="457200" y="4988859"/>
                  </a:cubicBezTo>
                  <a:cubicBezTo>
                    <a:pt x="509631" y="4975751"/>
                    <a:pt x="565438" y="4969554"/>
                    <a:pt x="618564" y="4961964"/>
                  </a:cubicBezTo>
                  <a:cubicBezTo>
                    <a:pt x="645458" y="4952999"/>
                    <a:pt x="674938" y="4949655"/>
                    <a:pt x="699247" y="4935070"/>
                  </a:cubicBezTo>
                  <a:cubicBezTo>
                    <a:pt x="721659" y="4921623"/>
                    <a:pt x="742215" y="4904436"/>
                    <a:pt x="766482" y="4894729"/>
                  </a:cubicBezTo>
                  <a:cubicBezTo>
                    <a:pt x="787703" y="4886241"/>
                    <a:pt x="811406" y="4886240"/>
                    <a:pt x="833717" y="4881282"/>
                  </a:cubicBezTo>
                  <a:cubicBezTo>
                    <a:pt x="851758" y="4877273"/>
                    <a:pt x="869576" y="4872317"/>
                    <a:pt x="887506" y="4867835"/>
                  </a:cubicBezTo>
                  <a:cubicBezTo>
                    <a:pt x="923365" y="4849906"/>
                    <a:pt x="963009" y="4838102"/>
                    <a:pt x="995082" y="4814047"/>
                  </a:cubicBezTo>
                  <a:cubicBezTo>
                    <a:pt x="1018172" y="4796730"/>
                    <a:pt x="1061682" y="4762543"/>
                    <a:pt x="1089211" y="4746812"/>
                  </a:cubicBezTo>
                  <a:cubicBezTo>
                    <a:pt x="1106616" y="4736866"/>
                    <a:pt x="1126963" y="4731945"/>
                    <a:pt x="1143000" y="4719917"/>
                  </a:cubicBezTo>
                  <a:cubicBezTo>
                    <a:pt x="1163285" y="4704703"/>
                    <a:pt x="1177706" y="4682826"/>
                    <a:pt x="1196788" y="4666129"/>
                  </a:cubicBezTo>
                  <a:cubicBezTo>
                    <a:pt x="1361052" y="4522398"/>
                    <a:pt x="1107407" y="4771694"/>
                    <a:pt x="1317811" y="4545106"/>
                  </a:cubicBezTo>
                  <a:cubicBezTo>
                    <a:pt x="1352318" y="4507944"/>
                    <a:pt x="1397258" y="4479724"/>
                    <a:pt x="1425388" y="4437529"/>
                  </a:cubicBezTo>
                  <a:cubicBezTo>
                    <a:pt x="1443317" y="4410635"/>
                    <a:pt x="1459782" y="4382705"/>
                    <a:pt x="1479176" y="4356847"/>
                  </a:cubicBezTo>
                  <a:cubicBezTo>
                    <a:pt x="1496499" y="4333749"/>
                    <a:pt x="1530677" y="4290252"/>
                    <a:pt x="1546411" y="4262717"/>
                  </a:cubicBezTo>
                  <a:cubicBezTo>
                    <a:pt x="1556357" y="4245312"/>
                    <a:pt x="1564341" y="4226858"/>
                    <a:pt x="1573306" y="4208929"/>
                  </a:cubicBezTo>
                  <a:cubicBezTo>
                    <a:pt x="1577788" y="4186517"/>
                    <a:pt x="1577750" y="4162702"/>
                    <a:pt x="1586753" y="4141694"/>
                  </a:cubicBezTo>
                  <a:cubicBezTo>
                    <a:pt x="1613784" y="4078621"/>
                    <a:pt x="1645217" y="4033826"/>
                    <a:pt x="1680882" y="3980329"/>
                  </a:cubicBezTo>
                  <a:cubicBezTo>
                    <a:pt x="1685364" y="3953435"/>
                    <a:pt x="1685707" y="3925513"/>
                    <a:pt x="1694329" y="3899647"/>
                  </a:cubicBezTo>
                  <a:cubicBezTo>
                    <a:pt x="1699440" y="3884315"/>
                    <a:pt x="1715007" y="3874224"/>
                    <a:pt x="1721223" y="3859306"/>
                  </a:cubicBezTo>
                  <a:cubicBezTo>
                    <a:pt x="1737578" y="3820054"/>
                    <a:pt x="1748117" y="3778623"/>
                    <a:pt x="1761564" y="3738282"/>
                  </a:cubicBezTo>
                  <a:lnTo>
                    <a:pt x="1761564" y="3738282"/>
                  </a:lnTo>
                  <a:cubicBezTo>
                    <a:pt x="1795120" y="3536944"/>
                    <a:pt x="1753836" y="3788508"/>
                    <a:pt x="1788458" y="3563470"/>
                  </a:cubicBezTo>
                  <a:cubicBezTo>
                    <a:pt x="1792604" y="3536522"/>
                    <a:pt x="1797423" y="3509682"/>
                    <a:pt x="1801906" y="3482788"/>
                  </a:cubicBezTo>
                  <a:cubicBezTo>
                    <a:pt x="1806388" y="3424517"/>
                    <a:pt x="1809235" y="3366098"/>
                    <a:pt x="1815353" y="3307976"/>
                  </a:cubicBezTo>
                  <a:cubicBezTo>
                    <a:pt x="1819176" y="3271656"/>
                    <a:pt x="1834670" y="3197944"/>
                    <a:pt x="1842247" y="3160059"/>
                  </a:cubicBezTo>
                  <a:cubicBezTo>
                    <a:pt x="1846729" y="3097306"/>
                    <a:pt x="1849729" y="3034429"/>
                    <a:pt x="1855694" y="2971800"/>
                  </a:cubicBezTo>
                  <a:cubicBezTo>
                    <a:pt x="1858699" y="2940248"/>
                    <a:pt x="1865210" y="2909120"/>
                    <a:pt x="1869141" y="2877670"/>
                  </a:cubicBezTo>
                  <a:cubicBezTo>
                    <a:pt x="1874175" y="2837394"/>
                    <a:pt x="1879072" y="2797084"/>
                    <a:pt x="1882588" y="2756647"/>
                  </a:cubicBezTo>
                  <a:cubicBezTo>
                    <a:pt x="1888038" y="2693971"/>
                    <a:pt x="1889775" y="2630989"/>
                    <a:pt x="1896035" y="2568388"/>
                  </a:cubicBezTo>
                  <a:cubicBezTo>
                    <a:pt x="1898748" y="2541258"/>
                    <a:pt x="1906296" y="2514784"/>
                    <a:pt x="1909482" y="2487706"/>
                  </a:cubicBezTo>
                  <a:cubicBezTo>
                    <a:pt x="1933002" y="2287782"/>
                    <a:pt x="1907786" y="2400362"/>
                    <a:pt x="1936376" y="2286000"/>
                  </a:cubicBezTo>
                  <a:cubicBezTo>
                    <a:pt x="1940858" y="2241176"/>
                    <a:pt x="1945745" y="2196391"/>
                    <a:pt x="1949823" y="2151529"/>
                  </a:cubicBezTo>
                  <a:cubicBezTo>
                    <a:pt x="1954710" y="2097776"/>
                    <a:pt x="1956575" y="2043722"/>
                    <a:pt x="1963270" y="1990164"/>
                  </a:cubicBezTo>
                  <a:cubicBezTo>
                    <a:pt x="1965562" y="1971826"/>
                    <a:pt x="1972845" y="1954447"/>
                    <a:pt x="1976717" y="1936376"/>
                  </a:cubicBezTo>
                  <a:cubicBezTo>
                    <a:pt x="1986295" y="1891680"/>
                    <a:pt x="1997941" y="1847264"/>
                    <a:pt x="2003611" y="1801906"/>
                  </a:cubicBezTo>
                  <a:cubicBezTo>
                    <a:pt x="2006886" y="1775709"/>
                    <a:pt x="2024317" y="1631146"/>
                    <a:pt x="2030506" y="1600200"/>
                  </a:cubicBezTo>
                  <a:cubicBezTo>
                    <a:pt x="2033286" y="1586301"/>
                    <a:pt x="2039471" y="1573306"/>
                    <a:pt x="2043953" y="1559859"/>
                  </a:cubicBezTo>
                  <a:cubicBezTo>
                    <a:pt x="2069900" y="1378225"/>
                    <a:pt x="2042683" y="1528655"/>
                    <a:pt x="2070847" y="1425388"/>
                  </a:cubicBezTo>
                  <a:cubicBezTo>
                    <a:pt x="2080572" y="1389728"/>
                    <a:pt x="2086053" y="1352878"/>
                    <a:pt x="2097741" y="1317812"/>
                  </a:cubicBezTo>
                  <a:lnTo>
                    <a:pt x="2124635" y="1237129"/>
                  </a:lnTo>
                  <a:cubicBezTo>
                    <a:pt x="2129117" y="1223682"/>
                    <a:pt x="2130219" y="1208582"/>
                    <a:pt x="2138082" y="1196788"/>
                  </a:cubicBezTo>
                  <a:lnTo>
                    <a:pt x="2164976" y="1156447"/>
                  </a:lnTo>
                  <a:cubicBezTo>
                    <a:pt x="2203581" y="1002027"/>
                    <a:pt x="2149599" y="1192327"/>
                    <a:pt x="2205317" y="1062317"/>
                  </a:cubicBezTo>
                  <a:cubicBezTo>
                    <a:pt x="2213600" y="1042991"/>
                    <a:pt x="2228382" y="956611"/>
                    <a:pt x="2232211" y="941294"/>
                  </a:cubicBezTo>
                  <a:cubicBezTo>
                    <a:pt x="2235649" y="927543"/>
                    <a:pt x="2242220" y="914704"/>
                    <a:pt x="2245658" y="900953"/>
                  </a:cubicBezTo>
                  <a:cubicBezTo>
                    <a:pt x="2251202" y="878780"/>
                    <a:pt x="2254148" y="856029"/>
                    <a:pt x="2259106" y="833717"/>
                  </a:cubicBezTo>
                  <a:cubicBezTo>
                    <a:pt x="2263115" y="815676"/>
                    <a:pt x="2268544" y="797970"/>
                    <a:pt x="2272553" y="779929"/>
                  </a:cubicBezTo>
                  <a:cubicBezTo>
                    <a:pt x="2277511" y="757618"/>
                    <a:pt x="2280457" y="734867"/>
                    <a:pt x="2286000" y="712694"/>
                  </a:cubicBezTo>
                  <a:cubicBezTo>
                    <a:pt x="2289438" y="698943"/>
                    <a:pt x="2296009" y="686104"/>
                    <a:pt x="2299447" y="672353"/>
                  </a:cubicBezTo>
                  <a:cubicBezTo>
                    <a:pt x="2304990" y="650180"/>
                    <a:pt x="2306880" y="627167"/>
                    <a:pt x="2312894" y="605117"/>
                  </a:cubicBezTo>
                  <a:cubicBezTo>
                    <a:pt x="2320353" y="577767"/>
                    <a:pt x="2335127" y="552398"/>
                    <a:pt x="2339788" y="524435"/>
                  </a:cubicBezTo>
                  <a:cubicBezTo>
                    <a:pt x="2345782" y="488471"/>
                    <a:pt x="2357286" y="414103"/>
                    <a:pt x="2366682" y="376517"/>
                  </a:cubicBezTo>
                  <a:cubicBezTo>
                    <a:pt x="2370120" y="362766"/>
                    <a:pt x="2375647" y="349623"/>
                    <a:pt x="2380129" y="336176"/>
                  </a:cubicBezTo>
                  <a:cubicBezTo>
                    <a:pt x="2365189" y="-22381"/>
                    <a:pt x="2290482" y="56029"/>
                    <a:pt x="2272553" y="0"/>
                  </a:cubicBezTo>
                  <a:close/>
                </a:path>
              </a:pathLst>
            </a:cu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096435" y="167022"/>
              <a:ext cx="4128247" cy="6480062"/>
            </a:xfrm>
            <a:custGeom>
              <a:avLst/>
              <a:gdLst>
                <a:gd name="connsiteX0" fmla="*/ 2286000 w 4128247"/>
                <a:gd name="connsiteY0" fmla="*/ 12027 h 6480062"/>
                <a:gd name="connsiteX1" fmla="*/ 2286000 w 4128247"/>
                <a:gd name="connsiteY1" fmla="*/ 12027 h 6480062"/>
                <a:gd name="connsiteX2" fmla="*/ 2245659 w 4128247"/>
                <a:gd name="connsiteY2" fmla="*/ 173391 h 6480062"/>
                <a:gd name="connsiteX3" fmla="*/ 2191870 w 4128247"/>
                <a:gd name="connsiteY3" fmla="*/ 186839 h 6480062"/>
                <a:gd name="connsiteX4" fmla="*/ 2151529 w 4128247"/>
                <a:gd name="connsiteY4" fmla="*/ 213733 h 6480062"/>
                <a:gd name="connsiteX5" fmla="*/ 2124635 w 4128247"/>
                <a:gd name="connsiteY5" fmla="*/ 294415 h 6480062"/>
                <a:gd name="connsiteX6" fmla="*/ 2111188 w 4128247"/>
                <a:gd name="connsiteY6" fmla="*/ 415439 h 6480062"/>
                <a:gd name="connsiteX7" fmla="*/ 2084294 w 4128247"/>
                <a:gd name="connsiteY7" fmla="*/ 523015 h 6480062"/>
                <a:gd name="connsiteX8" fmla="*/ 2057400 w 4128247"/>
                <a:gd name="connsiteY8" fmla="*/ 684380 h 6480062"/>
                <a:gd name="connsiteX9" fmla="*/ 2043953 w 4128247"/>
                <a:gd name="connsiteY9" fmla="*/ 778509 h 6480062"/>
                <a:gd name="connsiteX10" fmla="*/ 2030506 w 4128247"/>
                <a:gd name="connsiteY10" fmla="*/ 818850 h 6480062"/>
                <a:gd name="connsiteX11" fmla="*/ 2003611 w 4128247"/>
                <a:gd name="connsiteY11" fmla="*/ 912980 h 6480062"/>
                <a:gd name="connsiteX12" fmla="*/ 1976717 w 4128247"/>
                <a:gd name="connsiteY12" fmla="*/ 1047450 h 6480062"/>
                <a:gd name="connsiteX13" fmla="*/ 1949823 w 4128247"/>
                <a:gd name="connsiteY13" fmla="*/ 1141580 h 6480062"/>
                <a:gd name="connsiteX14" fmla="*/ 1922929 w 4128247"/>
                <a:gd name="connsiteY14" fmla="*/ 1289497 h 6480062"/>
                <a:gd name="connsiteX15" fmla="*/ 1882588 w 4128247"/>
                <a:gd name="connsiteY15" fmla="*/ 1370180 h 6480062"/>
                <a:gd name="connsiteX16" fmla="*/ 1842247 w 4128247"/>
                <a:gd name="connsiteY16" fmla="*/ 1397074 h 6480062"/>
                <a:gd name="connsiteX17" fmla="*/ 1828800 w 4128247"/>
                <a:gd name="connsiteY17" fmla="*/ 1477756 h 6480062"/>
                <a:gd name="connsiteX18" fmla="*/ 1815353 w 4128247"/>
                <a:gd name="connsiteY18" fmla="*/ 1571886 h 6480062"/>
                <a:gd name="connsiteX19" fmla="*/ 1788459 w 4128247"/>
                <a:gd name="connsiteY19" fmla="*/ 1652568 h 6480062"/>
                <a:gd name="connsiteX20" fmla="*/ 1775011 w 4128247"/>
                <a:gd name="connsiteY20" fmla="*/ 1692909 h 6480062"/>
                <a:gd name="connsiteX21" fmla="*/ 1734670 w 4128247"/>
                <a:gd name="connsiteY21" fmla="*/ 1719803 h 6480062"/>
                <a:gd name="connsiteX22" fmla="*/ 1707776 w 4128247"/>
                <a:gd name="connsiteY22" fmla="*/ 1760144 h 6480062"/>
                <a:gd name="connsiteX23" fmla="*/ 1680882 w 4128247"/>
                <a:gd name="connsiteY23" fmla="*/ 1787039 h 6480062"/>
                <a:gd name="connsiteX24" fmla="*/ 1667435 w 4128247"/>
                <a:gd name="connsiteY24" fmla="*/ 1827380 h 6480062"/>
                <a:gd name="connsiteX25" fmla="*/ 1640541 w 4128247"/>
                <a:gd name="connsiteY25" fmla="*/ 1867721 h 6480062"/>
                <a:gd name="connsiteX26" fmla="*/ 1613647 w 4128247"/>
                <a:gd name="connsiteY26" fmla="*/ 1988744 h 6480062"/>
                <a:gd name="connsiteX27" fmla="*/ 1600200 w 4128247"/>
                <a:gd name="connsiteY27" fmla="*/ 2042533 h 6480062"/>
                <a:gd name="connsiteX28" fmla="*/ 1586753 w 4128247"/>
                <a:gd name="connsiteY28" fmla="*/ 2136662 h 6480062"/>
                <a:gd name="connsiteX29" fmla="*/ 1573306 w 4128247"/>
                <a:gd name="connsiteY29" fmla="*/ 2177003 h 6480062"/>
                <a:gd name="connsiteX30" fmla="*/ 1546411 w 4128247"/>
                <a:gd name="connsiteY30" fmla="*/ 2284580 h 6480062"/>
                <a:gd name="connsiteX31" fmla="*/ 1506070 w 4128247"/>
                <a:gd name="connsiteY31" fmla="*/ 2311474 h 6480062"/>
                <a:gd name="connsiteX32" fmla="*/ 1479176 w 4128247"/>
                <a:gd name="connsiteY32" fmla="*/ 2271133 h 6480062"/>
                <a:gd name="connsiteX33" fmla="*/ 1438835 w 4128247"/>
                <a:gd name="connsiteY33" fmla="*/ 2298027 h 6480062"/>
                <a:gd name="connsiteX34" fmla="*/ 1425388 w 4128247"/>
                <a:gd name="connsiteY34" fmla="*/ 2351815 h 6480062"/>
                <a:gd name="connsiteX35" fmla="*/ 1411941 w 4128247"/>
                <a:gd name="connsiteY35" fmla="*/ 2392156 h 6480062"/>
                <a:gd name="connsiteX36" fmla="*/ 1371600 w 4128247"/>
                <a:gd name="connsiteY36" fmla="*/ 2607309 h 6480062"/>
                <a:gd name="connsiteX37" fmla="*/ 1358153 w 4128247"/>
                <a:gd name="connsiteY37" fmla="*/ 2674544 h 6480062"/>
                <a:gd name="connsiteX38" fmla="*/ 1344706 w 4128247"/>
                <a:gd name="connsiteY38" fmla="*/ 2728333 h 6480062"/>
                <a:gd name="connsiteX39" fmla="*/ 1331259 w 4128247"/>
                <a:gd name="connsiteY39" fmla="*/ 2835909 h 6480062"/>
                <a:gd name="connsiteX40" fmla="*/ 1317811 w 4128247"/>
                <a:gd name="connsiteY40" fmla="*/ 2876250 h 6480062"/>
                <a:gd name="connsiteX41" fmla="*/ 1290917 w 4128247"/>
                <a:gd name="connsiteY41" fmla="*/ 2983827 h 6480062"/>
                <a:gd name="connsiteX42" fmla="*/ 1250576 w 4128247"/>
                <a:gd name="connsiteY42" fmla="*/ 3104850 h 6480062"/>
                <a:gd name="connsiteX43" fmla="*/ 1223682 w 4128247"/>
                <a:gd name="connsiteY43" fmla="*/ 3185533 h 6480062"/>
                <a:gd name="connsiteX44" fmla="*/ 1210235 w 4128247"/>
                <a:gd name="connsiteY44" fmla="*/ 3225874 h 6480062"/>
                <a:gd name="connsiteX45" fmla="*/ 1156447 w 4128247"/>
                <a:gd name="connsiteY45" fmla="*/ 3306556 h 6480062"/>
                <a:gd name="connsiteX46" fmla="*/ 1143000 w 4128247"/>
                <a:gd name="connsiteY46" fmla="*/ 3346897 h 6480062"/>
                <a:gd name="connsiteX47" fmla="*/ 1116106 w 4128247"/>
                <a:gd name="connsiteY47" fmla="*/ 3387239 h 6480062"/>
                <a:gd name="connsiteX48" fmla="*/ 1089211 w 4128247"/>
                <a:gd name="connsiteY48" fmla="*/ 3467921 h 6480062"/>
                <a:gd name="connsiteX49" fmla="*/ 1062317 w 4128247"/>
                <a:gd name="connsiteY49" fmla="*/ 3508262 h 6480062"/>
                <a:gd name="connsiteX50" fmla="*/ 1035423 w 4128247"/>
                <a:gd name="connsiteY50" fmla="*/ 3588944 h 6480062"/>
                <a:gd name="connsiteX51" fmla="*/ 981635 w 4128247"/>
                <a:gd name="connsiteY51" fmla="*/ 3750309 h 6480062"/>
                <a:gd name="connsiteX52" fmla="*/ 968188 w 4128247"/>
                <a:gd name="connsiteY52" fmla="*/ 3790650 h 6480062"/>
                <a:gd name="connsiteX53" fmla="*/ 954741 w 4128247"/>
                <a:gd name="connsiteY53" fmla="*/ 3830991 h 6480062"/>
                <a:gd name="connsiteX54" fmla="*/ 927847 w 4128247"/>
                <a:gd name="connsiteY54" fmla="*/ 3857886 h 6480062"/>
                <a:gd name="connsiteX55" fmla="*/ 900953 w 4128247"/>
                <a:gd name="connsiteY55" fmla="*/ 3952015 h 6480062"/>
                <a:gd name="connsiteX56" fmla="*/ 887506 w 4128247"/>
                <a:gd name="connsiteY56" fmla="*/ 4005803 h 6480062"/>
                <a:gd name="connsiteX57" fmla="*/ 860611 w 4128247"/>
                <a:gd name="connsiteY57" fmla="*/ 4032697 h 6480062"/>
                <a:gd name="connsiteX58" fmla="*/ 820270 w 4128247"/>
                <a:gd name="connsiteY58" fmla="*/ 4113380 h 6480062"/>
                <a:gd name="connsiteX59" fmla="*/ 739588 w 4128247"/>
                <a:gd name="connsiteY59" fmla="*/ 4247850 h 6480062"/>
                <a:gd name="connsiteX60" fmla="*/ 699247 w 4128247"/>
                <a:gd name="connsiteY60" fmla="*/ 4274744 h 6480062"/>
                <a:gd name="connsiteX61" fmla="*/ 645459 w 4128247"/>
                <a:gd name="connsiteY61" fmla="*/ 4355427 h 6480062"/>
                <a:gd name="connsiteX62" fmla="*/ 632011 w 4128247"/>
                <a:gd name="connsiteY62" fmla="*/ 4395768 h 6480062"/>
                <a:gd name="connsiteX63" fmla="*/ 591670 w 4128247"/>
                <a:gd name="connsiteY63" fmla="*/ 4436109 h 6480062"/>
                <a:gd name="connsiteX64" fmla="*/ 524435 w 4128247"/>
                <a:gd name="connsiteY64" fmla="*/ 4503344 h 6480062"/>
                <a:gd name="connsiteX65" fmla="*/ 497541 w 4128247"/>
                <a:gd name="connsiteY65" fmla="*/ 4530239 h 6480062"/>
                <a:gd name="connsiteX66" fmla="*/ 416859 w 4128247"/>
                <a:gd name="connsiteY66" fmla="*/ 4584027 h 6480062"/>
                <a:gd name="connsiteX67" fmla="*/ 363070 w 4128247"/>
                <a:gd name="connsiteY67" fmla="*/ 4651262 h 6480062"/>
                <a:gd name="connsiteX68" fmla="*/ 336176 w 4128247"/>
                <a:gd name="connsiteY68" fmla="*/ 4691603 h 6480062"/>
                <a:gd name="connsiteX69" fmla="*/ 295835 w 4128247"/>
                <a:gd name="connsiteY69" fmla="*/ 4731944 h 6480062"/>
                <a:gd name="connsiteX70" fmla="*/ 228600 w 4128247"/>
                <a:gd name="connsiteY70" fmla="*/ 4799180 h 6480062"/>
                <a:gd name="connsiteX71" fmla="*/ 161364 w 4128247"/>
                <a:gd name="connsiteY71" fmla="*/ 4879862 h 6480062"/>
                <a:gd name="connsiteX72" fmla="*/ 94129 w 4128247"/>
                <a:gd name="connsiteY72" fmla="*/ 4947097 h 6480062"/>
                <a:gd name="connsiteX73" fmla="*/ 53788 w 4128247"/>
                <a:gd name="connsiteY73" fmla="*/ 5027780 h 6480062"/>
                <a:gd name="connsiteX74" fmla="*/ 26894 w 4128247"/>
                <a:gd name="connsiteY74" fmla="*/ 5108462 h 6480062"/>
                <a:gd name="connsiteX75" fmla="*/ 0 w 4128247"/>
                <a:gd name="connsiteY75" fmla="*/ 5216039 h 6480062"/>
                <a:gd name="connsiteX76" fmla="*/ 13447 w 4128247"/>
                <a:gd name="connsiteY76" fmla="*/ 5807709 h 6480062"/>
                <a:gd name="connsiteX77" fmla="*/ 40341 w 4128247"/>
                <a:gd name="connsiteY77" fmla="*/ 6157333 h 6480062"/>
                <a:gd name="connsiteX78" fmla="*/ 67235 w 4128247"/>
                <a:gd name="connsiteY78" fmla="*/ 6332144 h 6480062"/>
                <a:gd name="connsiteX79" fmla="*/ 80682 w 4128247"/>
                <a:gd name="connsiteY79" fmla="*/ 6426274 h 6480062"/>
                <a:gd name="connsiteX80" fmla="*/ 121023 w 4128247"/>
                <a:gd name="connsiteY80" fmla="*/ 6439721 h 6480062"/>
                <a:gd name="connsiteX81" fmla="*/ 645459 w 4128247"/>
                <a:gd name="connsiteY81" fmla="*/ 6453168 h 6480062"/>
                <a:gd name="connsiteX82" fmla="*/ 1008529 w 4128247"/>
                <a:gd name="connsiteY82" fmla="*/ 6480062 h 6480062"/>
                <a:gd name="connsiteX83" fmla="*/ 4074459 w 4128247"/>
                <a:gd name="connsiteY83" fmla="*/ 6466615 h 6480062"/>
                <a:gd name="connsiteX84" fmla="*/ 4101353 w 4128247"/>
                <a:gd name="connsiteY84" fmla="*/ 6318697 h 6480062"/>
                <a:gd name="connsiteX85" fmla="*/ 4114800 w 4128247"/>
                <a:gd name="connsiteY85" fmla="*/ 5901839 h 6480062"/>
                <a:gd name="connsiteX86" fmla="*/ 4128247 w 4128247"/>
                <a:gd name="connsiteY86" fmla="*/ 5673239 h 6480062"/>
                <a:gd name="connsiteX87" fmla="*/ 4101353 w 4128247"/>
                <a:gd name="connsiteY87" fmla="*/ 5068121 h 6480062"/>
                <a:gd name="connsiteX88" fmla="*/ 4074459 w 4128247"/>
                <a:gd name="connsiteY88" fmla="*/ 4745391 h 6480062"/>
                <a:gd name="connsiteX89" fmla="*/ 4061011 w 4128247"/>
                <a:gd name="connsiteY89" fmla="*/ 4678156 h 6480062"/>
                <a:gd name="connsiteX90" fmla="*/ 4061011 w 4128247"/>
                <a:gd name="connsiteY90" fmla="*/ 2956933 h 6480062"/>
                <a:gd name="connsiteX91" fmla="*/ 4047564 w 4128247"/>
                <a:gd name="connsiteY91" fmla="*/ 2849356 h 6480062"/>
                <a:gd name="connsiteX92" fmla="*/ 4061011 w 4128247"/>
                <a:gd name="connsiteY92" fmla="*/ 2190450 h 6480062"/>
                <a:gd name="connsiteX93" fmla="*/ 4074459 w 4128247"/>
                <a:gd name="connsiteY93" fmla="*/ 1867721 h 6480062"/>
                <a:gd name="connsiteX94" fmla="*/ 4061011 w 4128247"/>
                <a:gd name="connsiteY94" fmla="*/ 1007109 h 6480062"/>
                <a:gd name="connsiteX95" fmla="*/ 4074459 w 4128247"/>
                <a:gd name="connsiteY95" fmla="*/ 428886 h 6480062"/>
                <a:gd name="connsiteX96" fmla="*/ 4061011 w 4128247"/>
                <a:gd name="connsiteY96" fmla="*/ 52368 h 6480062"/>
                <a:gd name="connsiteX97" fmla="*/ 3361764 w 4128247"/>
                <a:gd name="connsiteY97" fmla="*/ 38921 h 6480062"/>
                <a:gd name="connsiteX98" fmla="*/ 3012141 w 4128247"/>
                <a:gd name="connsiteY98" fmla="*/ 12027 h 6480062"/>
                <a:gd name="connsiteX99" fmla="*/ 2286000 w 4128247"/>
                <a:gd name="connsiteY99" fmla="*/ 12027 h 648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128247" h="6480062">
                  <a:moveTo>
                    <a:pt x="2286000" y="12027"/>
                  </a:moveTo>
                  <a:lnTo>
                    <a:pt x="2286000" y="12027"/>
                  </a:lnTo>
                  <a:cubicBezTo>
                    <a:pt x="2283177" y="37431"/>
                    <a:pt x="2290127" y="143745"/>
                    <a:pt x="2245659" y="173391"/>
                  </a:cubicBezTo>
                  <a:cubicBezTo>
                    <a:pt x="2230281" y="183643"/>
                    <a:pt x="2209800" y="182356"/>
                    <a:pt x="2191870" y="186839"/>
                  </a:cubicBezTo>
                  <a:cubicBezTo>
                    <a:pt x="2178423" y="195804"/>
                    <a:pt x="2160094" y="200028"/>
                    <a:pt x="2151529" y="213733"/>
                  </a:cubicBezTo>
                  <a:cubicBezTo>
                    <a:pt x="2136504" y="237773"/>
                    <a:pt x="2124635" y="294415"/>
                    <a:pt x="2124635" y="294415"/>
                  </a:cubicBezTo>
                  <a:cubicBezTo>
                    <a:pt x="2120153" y="334756"/>
                    <a:pt x="2116928" y="375257"/>
                    <a:pt x="2111188" y="415439"/>
                  </a:cubicBezTo>
                  <a:cubicBezTo>
                    <a:pt x="2077851" y="648797"/>
                    <a:pt x="2115580" y="366586"/>
                    <a:pt x="2084294" y="523015"/>
                  </a:cubicBezTo>
                  <a:cubicBezTo>
                    <a:pt x="2073600" y="576486"/>
                    <a:pt x="2065112" y="630398"/>
                    <a:pt x="2057400" y="684380"/>
                  </a:cubicBezTo>
                  <a:cubicBezTo>
                    <a:pt x="2052918" y="715756"/>
                    <a:pt x="2050169" y="747430"/>
                    <a:pt x="2043953" y="778509"/>
                  </a:cubicBezTo>
                  <a:cubicBezTo>
                    <a:pt x="2041173" y="792408"/>
                    <a:pt x="2034400" y="805221"/>
                    <a:pt x="2030506" y="818850"/>
                  </a:cubicBezTo>
                  <a:cubicBezTo>
                    <a:pt x="1996744" y="937018"/>
                    <a:pt x="2035848" y="816277"/>
                    <a:pt x="2003611" y="912980"/>
                  </a:cubicBezTo>
                  <a:cubicBezTo>
                    <a:pt x="1993044" y="976379"/>
                    <a:pt x="1992765" y="991283"/>
                    <a:pt x="1976717" y="1047450"/>
                  </a:cubicBezTo>
                  <a:cubicBezTo>
                    <a:pt x="1959628" y="1107261"/>
                    <a:pt x="1963836" y="1071514"/>
                    <a:pt x="1949823" y="1141580"/>
                  </a:cubicBezTo>
                  <a:cubicBezTo>
                    <a:pt x="1937834" y="1201526"/>
                    <a:pt x="1937351" y="1231808"/>
                    <a:pt x="1922929" y="1289497"/>
                  </a:cubicBezTo>
                  <a:cubicBezTo>
                    <a:pt x="1915638" y="1318663"/>
                    <a:pt x="1904500" y="1348268"/>
                    <a:pt x="1882588" y="1370180"/>
                  </a:cubicBezTo>
                  <a:cubicBezTo>
                    <a:pt x="1871160" y="1381608"/>
                    <a:pt x="1855694" y="1388109"/>
                    <a:pt x="1842247" y="1397074"/>
                  </a:cubicBezTo>
                  <a:cubicBezTo>
                    <a:pt x="1837765" y="1423968"/>
                    <a:pt x="1832946" y="1450808"/>
                    <a:pt x="1828800" y="1477756"/>
                  </a:cubicBezTo>
                  <a:cubicBezTo>
                    <a:pt x="1823981" y="1509083"/>
                    <a:pt x="1822480" y="1541002"/>
                    <a:pt x="1815353" y="1571886"/>
                  </a:cubicBezTo>
                  <a:cubicBezTo>
                    <a:pt x="1808979" y="1599509"/>
                    <a:pt x="1797424" y="1625674"/>
                    <a:pt x="1788459" y="1652568"/>
                  </a:cubicBezTo>
                  <a:cubicBezTo>
                    <a:pt x="1783977" y="1666015"/>
                    <a:pt x="1786805" y="1685046"/>
                    <a:pt x="1775011" y="1692909"/>
                  </a:cubicBezTo>
                  <a:lnTo>
                    <a:pt x="1734670" y="1719803"/>
                  </a:lnTo>
                  <a:cubicBezTo>
                    <a:pt x="1725705" y="1733250"/>
                    <a:pt x="1717872" y="1747524"/>
                    <a:pt x="1707776" y="1760144"/>
                  </a:cubicBezTo>
                  <a:cubicBezTo>
                    <a:pt x="1699856" y="1770044"/>
                    <a:pt x="1687405" y="1776167"/>
                    <a:pt x="1680882" y="1787039"/>
                  </a:cubicBezTo>
                  <a:cubicBezTo>
                    <a:pt x="1673589" y="1799193"/>
                    <a:pt x="1673774" y="1814702"/>
                    <a:pt x="1667435" y="1827380"/>
                  </a:cubicBezTo>
                  <a:cubicBezTo>
                    <a:pt x="1660207" y="1841835"/>
                    <a:pt x="1647769" y="1853266"/>
                    <a:pt x="1640541" y="1867721"/>
                  </a:cubicBezTo>
                  <a:cubicBezTo>
                    <a:pt x="1623094" y="1902614"/>
                    <a:pt x="1620533" y="1954313"/>
                    <a:pt x="1613647" y="1988744"/>
                  </a:cubicBezTo>
                  <a:cubicBezTo>
                    <a:pt x="1610023" y="2006867"/>
                    <a:pt x="1603506" y="2024350"/>
                    <a:pt x="1600200" y="2042533"/>
                  </a:cubicBezTo>
                  <a:cubicBezTo>
                    <a:pt x="1594530" y="2073717"/>
                    <a:pt x="1592969" y="2105583"/>
                    <a:pt x="1586753" y="2136662"/>
                  </a:cubicBezTo>
                  <a:cubicBezTo>
                    <a:pt x="1583973" y="2150561"/>
                    <a:pt x="1577036" y="2163328"/>
                    <a:pt x="1573306" y="2177003"/>
                  </a:cubicBezTo>
                  <a:cubicBezTo>
                    <a:pt x="1563580" y="2212663"/>
                    <a:pt x="1577166" y="2264077"/>
                    <a:pt x="1546411" y="2284580"/>
                  </a:cubicBezTo>
                  <a:lnTo>
                    <a:pt x="1506070" y="2311474"/>
                  </a:lnTo>
                  <a:cubicBezTo>
                    <a:pt x="1497105" y="2298027"/>
                    <a:pt x="1495023" y="2274302"/>
                    <a:pt x="1479176" y="2271133"/>
                  </a:cubicBezTo>
                  <a:cubicBezTo>
                    <a:pt x="1463329" y="2267964"/>
                    <a:pt x="1447800" y="2284580"/>
                    <a:pt x="1438835" y="2298027"/>
                  </a:cubicBezTo>
                  <a:cubicBezTo>
                    <a:pt x="1428584" y="2313404"/>
                    <a:pt x="1430465" y="2334045"/>
                    <a:pt x="1425388" y="2351815"/>
                  </a:cubicBezTo>
                  <a:cubicBezTo>
                    <a:pt x="1421494" y="2365444"/>
                    <a:pt x="1415835" y="2378527"/>
                    <a:pt x="1411941" y="2392156"/>
                  </a:cubicBezTo>
                  <a:cubicBezTo>
                    <a:pt x="1387396" y="2478063"/>
                    <a:pt x="1395255" y="2489036"/>
                    <a:pt x="1371600" y="2607309"/>
                  </a:cubicBezTo>
                  <a:cubicBezTo>
                    <a:pt x="1367118" y="2629721"/>
                    <a:pt x="1363111" y="2652233"/>
                    <a:pt x="1358153" y="2674544"/>
                  </a:cubicBezTo>
                  <a:cubicBezTo>
                    <a:pt x="1354144" y="2692585"/>
                    <a:pt x="1347744" y="2710103"/>
                    <a:pt x="1344706" y="2728333"/>
                  </a:cubicBezTo>
                  <a:cubicBezTo>
                    <a:pt x="1338765" y="2763979"/>
                    <a:pt x="1337724" y="2800354"/>
                    <a:pt x="1331259" y="2835909"/>
                  </a:cubicBezTo>
                  <a:cubicBezTo>
                    <a:pt x="1328723" y="2849855"/>
                    <a:pt x="1321541" y="2862575"/>
                    <a:pt x="1317811" y="2876250"/>
                  </a:cubicBezTo>
                  <a:cubicBezTo>
                    <a:pt x="1308085" y="2911910"/>
                    <a:pt x="1302606" y="2948761"/>
                    <a:pt x="1290917" y="2983827"/>
                  </a:cubicBezTo>
                  <a:lnTo>
                    <a:pt x="1250576" y="3104850"/>
                  </a:lnTo>
                  <a:lnTo>
                    <a:pt x="1223682" y="3185533"/>
                  </a:lnTo>
                  <a:cubicBezTo>
                    <a:pt x="1219200" y="3198980"/>
                    <a:pt x="1218098" y="3214080"/>
                    <a:pt x="1210235" y="3225874"/>
                  </a:cubicBezTo>
                  <a:cubicBezTo>
                    <a:pt x="1192306" y="3252768"/>
                    <a:pt x="1166668" y="3275892"/>
                    <a:pt x="1156447" y="3306556"/>
                  </a:cubicBezTo>
                  <a:cubicBezTo>
                    <a:pt x="1151965" y="3320003"/>
                    <a:pt x="1149339" y="3334219"/>
                    <a:pt x="1143000" y="3346897"/>
                  </a:cubicBezTo>
                  <a:cubicBezTo>
                    <a:pt x="1135772" y="3361352"/>
                    <a:pt x="1122670" y="3372470"/>
                    <a:pt x="1116106" y="3387239"/>
                  </a:cubicBezTo>
                  <a:cubicBezTo>
                    <a:pt x="1104592" y="3413144"/>
                    <a:pt x="1104936" y="3444333"/>
                    <a:pt x="1089211" y="3467921"/>
                  </a:cubicBezTo>
                  <a:cubicBezTo>
                    <a:pt x="1080246" y="3481368"/>
                    <a:pt x="1068881" y="3493494"/>
                    <a:pt x="1062317" y="3508262"/>
                  </a:cubicBezTo>
                  <a:cubicBezTo>
                    <a:pt x="1050803" y="3534167"/>
                    <a:pt x="1044388" y="3562050"/>
                    <a:pt x="1035423" y="3588944"/>
                  </a:cubicBezTo>
                  <a:lnTo>
                    <a:pt x="981635" y="3750309"/>
                  </a:lnTo>
                  <a:lnTo>
                    <a:pt x="968188" y="3790650"/>
                  </a:lnTo>
                  <a:cubicBezTo>
                    <a:pt x="963706" y="3804097"/>
                    <a:pt x="964764" y="3820968"/>
                    <a:pt x="954741" y="3830991"/>
                  </a:cubicBezTo>
                  <a:lnTo>
                    <a:pt x="927847" y="3857886"/>
                  </a:lnTo>
                  <a:cubicBezTo>
                    <a:pt x="885809" y="4026036"/>
                    <a:pt x="939535" y="3816976"/>
                    <a:pt x="900953" y="3952015"/>
                  </a:cubicBezTo>
                  <a:cubicBezTo>
                    <a:pt x="895876" y="3969785"/>
                    <a:pt x="895771" y="3989273"/>
                    <a:pt x="887506" y="4005803"/>
                  </a:cubicBezTo>
                  <a:cubicBezTo>
                    <a:pt x="881836" y="4017143"/>
                    <a:pt x="869576" y="4023732"/>
                    <a:pt x="860611" y="4032697"/>
                  </a:cubicBezTo>
                  <a:cubicBezTo>
                    <a:pt x="835957" y="4106661"/>
                    <a:pt x="861978" y="4040392"/>
                    <a:pt x="820270" y="4113380"/>
                  </a:cubicBezTo>
                  <a:cubicBezTo>
                    <a:pt x="800343" y="4148252"/>
                    <a:pt x="769953" y="4227607"/>
                    <a:pt x="739588" y="4247850"/>
                  </a:cubicBezTo>
                  <a:lnTo>
                    <a:pt x="699247" y="4274744"/>
                  </a:lnTo>
                  <a:cubicBezTo>
                    <a:pt x="667275" y="4370663"/>
                    <a:pt x="712609" y="4254704"/>
                    <a:pt x="645459" y="4355427"/>
                  </a:cubicBezTo>
                  <a:cubicBezTo>
                    <a:pt x="637596" y="4367221"/>
                    <a:pt x="639874" y="4383974"/>
                    <a:pt x="632011" y="4395768"/>
                  </a:cubicBezTo>
                  <a:cubicBezTo>
                    <a:pt x="621462" y="4411591"/>
                    <a:pt x="603844" y="4421500"/>
                    <a:pt x="591670" y="4436109"/>
                  </a:cubicBezTo>
                  <a:cubicBezTo>
                    <a:pt x="510984" y="4532932"/>
                    <a:pt x="623050" y="4424451"/>
                    <a:pt x="524435" y="4503344"/>
                  </a:cubicBezTo>
                  <a:cubicBezTo>
                    <a:pt x="514535" y="4511264"/>
                    <a:pt x="507684" y="4522632"/>
                    <a:pt x="497541" y="4530239"/>
                  </a:cubicBezTo>
                  <a:cubicBezTo>
                    <a:pt x="471683" y="4549633"/>
                    <a:pt x="416859" y="4584027"/>
                    <a:pt x="416859" y="4584027"/>
                  </a:cubicBezTo>
                  <a:cubicBezTo>
                    <a:pt x="390678" y="4662564"/>
                    <a:pt x="423895" y="4590437"/>
                    <a:pt x="363070" y="4651262"/>
                  </a:cubicBezTo>
                  <a:cubicBezTo>
                    <a:pt x="351642" y="4662690"/>
                    <a:pt x="346522" y="4679188"/>
                    <a:pt x="336176" y="4691603"/>
                  </a:cubicBezTo>
                  <a:cubicBezTo>
                    <a:pt x="324002" y="4706212"/>
                    <a:pt x="308009" y="4717335"/>
                    <a:pt x="295835" y="4731944"/>
                  </a:cubicBezTo>
                  <a:cubicBezTo>
                    <a:pt x="239805" y="4799181"/>
                    <a:pt x="302559" y="4749874"/>
                    <a:pt x="228600" y="4799180"/>
                  </a:cubicBezTo>
                  <a:cubicBezTo>
                    <a:pt x="161828" y="4899339"/>
                    <a:pt x="247646" y="4776325"/>
                    <a:pt x="161364" y="4879862"/>
                  </a:cubicBezTo>
                  <a:cubicBezTo>
                    <a:pt x="105333" y="4947098"/>
                    <a:pt x="168089" y="4897790"/>
                    <a:pt x="94129" y="4947097"/>
                  </a:cubicBezTo>
                  <a:cubicBezTo>
                    <a:pt x="45090" y="5094217"/>
                    <a:pt x="123298" y="4871383"/>
                    <a:pt x="53788" y="5027780"/>
                  </a:cubicBezTo>
                  <a:cubicBezTo>
                    <a:pt x="42274" y="5053685"/>
                    <a:pt x="35859" y="5081568"/>
                    <a:pt x="26894" y="5108462"/>
                  </a:cubicBezTo>
                  <a:cubicBezTo>
                    <a:pt x="6219" y="5170486"/>
                    <a:pt x="16227" y="5134904"/>
                    <a:pt x="0" y="5216039"/>
                  </a:cubicBezTo>
                  <a:cubicBezTo>
                    <a:pt x="4482" y="5413262"/>
                    <a:pt x="6649" y="5610552"/>
                    <a:pt x="13447" y="5807709"/>
                  </a:cubicBezTo>
                  <a:cubicBezTo>
                    <a:pt x="14797" y="5846848"/>
                    <a:pt x="35347" y="6107396"/>
                    <a:pt x="40341" y="6157333"/>
                  </a:cubicBezTo>
                  <a:cubicBezTo>
                    <a:pt x="56599" y="6319913"/>
                    <a:pt x="46716" y="6209029"/>
                    <a:pt x="67235" y="6332144"/>
                  </a:cubicBezTo>
                  <a:cubicBezTo>
                    <a:pt x="72446" y="6363408"/>
                    <a:pt x="66508" y="6397925"/>
                    <a:pt x="80682" y="6426274"/>
                  </a:cubicBezTo>
                  <a:cubicBezTo>
                    <a:pt x="87021" y="6438952"/>
                    <a:pt x="106865" y="6439047"/>
                    <a:pt x="121023" y="6439721"/>
                  </a:cubicBezTo>
                  <a:cubicBezTo>
                    <a:pt x="295695" y="6448039"/>
                    <a:pt x="470647" y="6448686"/>
                    <a:pt x="645459" y="6453168"/>
                  </a:cubicBezTo>
                  <a:cubicBezTo>
                    <a:pt x="793500" y="6477842"/>
                    <a:pt x="787370" y="6480062"/>
                    <a:pt x="1008529" y="6480062"/>
                  </a:cubicBezTo>
                  <a:lnTo>
                    <a:pt x="4074459" y="6466615"/>
                  </a:lnTo>
                  <a:cubicBezTo>
                    <a:pt x="4095177" y="6404460"/>
                    <a:pt x="4096745" y="6408547"/>
                    <a:pt x="4101353" y="6318697"/>
                  </a:cubicBezTo>
                  <a:cubicBezTo>
                    <a:pt x="4108473" y="6179855"/>
                    <a:pt x="4109012" y="6040743"/>
                    <a:pt x="4114800" y="5901839"/>
                  </a:cubicBezTo>
                  <a:cubicBezTo>
                    <a:pt x="4117978" y="5825573"/>
                    <a:pt x="4123765" y="5749439"/>
                    <a:pt x="4128247" y="5673239"/>
                  </a:cubicBezTo>
                  <a:cubicBezTo>
                    <a:pt x="4105352" y="4894813"/>
                    <a:pt x="4131199" y="5456119"/>
                    <a:pt x="4101353" y="5068121"/>
                  </a:cubicBezTo>
                  <a:cubicBezTo>
                    <a:pt x="4091384" y="4938528"/>
                    <a:pt x="4091626" y="4865555"/>
                    <a:pt x="4074459" y="4745391"/>
                  </a:cubicBezTo>
                  <a:cubicBezTo>
                    <a:pt x="4071227" y="4722765"/>
                    <a:pt x="4065494" y="4700568"/>
                    <a:pt x="4061011" y="4678156"/>
                  </a:cubicBezTo>
                  <a:cubicBezTo>
                    <a:pt x="4095499" y="3953953"/>
                    <a:pt x="4084374" y="4300285"/>
                    <a:pt x="4061011" y="2956933"/>
                  </a:cubicBezTo>
                  <a:cubicBezTo>
                    <a:pt x="4060383" y="2920800"/>
                    <a:pt x="4052046" y="2885215"/>
                    <a:pt x="4047564" y="2849356"/>
                  </a:cubicBezTo>
                  <a:cubicBezTo>
                    <a:pt x="4052046" y="2629721"/>
                    <a:pt x="4054994" y="2410049"/>
                    <a:pt x="4061011" y="2190450"/>
                  </a:cubicBezTo>
                  <a:cubicBezTo>
                    <a:pt x="4063960" y="2082821"/>
                    <a:pt x="4074459" y="1975391"/>
                    <a:pt x="4074459" y="1867721"/>
                  </a:cubicBezTo>
                  <a:cubicBezTo>
                    <a:pt x="4074459" y="1580815"/>
                    <a:pt x="4065494" y="1293980"/>
                    <a:pt x="4061011" y="1007109"/>
                  </a:cubicBezTo>
                  <a:cubicBezTo>
                    <a:pt x="4065494" y="814368"/>
                    <a:pt x="4074459" y="621679"/>
                    <a:pt x="4074459" y="428886"/>
                  </a:cubicBezTo>
                  <a:cubicBezTo>
                    <a:pt x="4074459" y="303300"/>
                    <a:pt x="4171183" y="112651"/>
                    <a:pt x="4061011" y="52368"/>
                  </a:cubicBezTo>
                  <a:cubicBezTo>
                    <a:pt x="3856499" y="-59535"/>
                    <a:pt x="3594846" y="43403"/>
                    <a:pt x="3361764" y="38921"/>
                  </a:cubicBezTo>
                  <a:cubicBezTo>
                    <a:pt x="3229322" y="-5226"/>
                    <a:pt x="3293396" y="12027"/>
                    <a:pt x="3012141" y="12027"/>
                  </a:cubicBezTo>
                  <a:lnTo>
                    <a:pt x="2286000" y="12027"/>
                  </a:lnTo>
                  <a:close/>
                </a:path>
              </a:pathLst>
            </a:cu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7516906" y="2081447"/>
              <a:ext cx="503352" cy="3723909"/>
            </a:xfrm>
            <a:custGeom>
              <a:avLst/>
              <a:gdLst>
                <a:gd name="connsiteX0" fmla="*/ 349624 w 503352"/>
                <a:gd name="connsiteY0" fmla="*/ 29742 h 3723909"/>
                <a:gd name="connsiteX1" fmla="*/ 349624 w 503352"/>
                <a:gd name="connsiteY1" fmla="*/ 29742 h 3723909"/>
                <a:gd name="connsiteX2" fmla="*/ 389965 w 503352"/>
                <a:gd name="connsiteY2" fmla="*/ 137318 h 3723909"/>
                <a:gd name="connsiteX3" fmla="*/ 416859 w 503352"/>
                <a:gd name="connsiteY3" fmla="*/ 271789 h 3723909"/>
                <a:gd name="connsiteX4" fmla="*/ 376518 w 503352"/>
                <a:gd name="connsiteY4" fmla="*/ 433153 h 3723909"/>
                <a:gd name="connsiteX5" fmla="*/ 336177 w 503352"/>
                <a:gd name="connsiteY5" fmla="*/ 446600 h 3723909"/>
                <a:gd name="connsiteX6" fmla="*/ 282389 w 503352"/>
                <a:gd name="connsiteY6" fmla="*/ 513836 h 3723909"/>
                <a:gd name="connsiteX7" fmla="*/ 309283 w 503352"/>
                <a:gd name="connsiteY7" fmla="*/ 755883 h 3723909"/>
                <a:gd name="connsiteX8" fmla="*/ 336177 w 503352"/>
                <a:gd name="connsiteY8" fmla="*/ 957589 h 3723909"/>
                <a:gd name="connsiteX9" fmla="*/ 349624 w 503352"/>
                <a:gd name="connsiteY9" fmla="*/ 1024824 h 3723909"/>
                <a:gd name="connsiteX10" fmla="*/ 309283 w 503352"/>
                <a:gd name="connsiteY10" fmla="*/ 1576153 h 3723909"/>
                <a:gd name="connsiteX11" fmla="*/ 295836 w 503352"/>
                <a:gd name="connsiteY11" fmla="*/ 1764412 h 3723909"/>
                <a:gd name="connsiteX12" fmla="*/ 282389 w 503352"/>
                <a:gd name="connsiteY12" fmla="*/ 2288847 h 3723909"/>
                <a:gd name="connsiteX13" fmla="*/ 268942 w 503352"/>
                <a:gd name="connsiteY13" fmla="*/ 2329189 h 3723909"/>
                <a:gd name="connsiteX14" fmla="*/ 242047 w 503352"/>
                <a:gd name="connsiteY14" fmla="*/ 2356083 h 3723909"/>
                <a:gd name="connsiteX15" fmla="*/ 188259 w 503352"/>
                <a:gd name="connsiteY15" fmla="*/ 2436765 h 3723909"/>
                <a:gd name="connsiteX16" fmla="*/ 161365 w 503352"/>
                <a:gd name="connsiteY16" fmla="*/ 2517447 h 3723909"/>
                <a:gd name="connsiteX17" fmla="*/ 134471 w 503352"/>
                <a:gd name="connsiteY17" fmla="*/ 2557789 h 3723909"/>
                <a:gd name="connsiteX18" fmla="*/ 94130 w 503352"/>
                <a:gd name="connsiteY18" fmla="*/ 2678812 h 3723909"/>
                <a:gd name="connsiteX19" fmla="*/ 80683 w 503352"/>
                <a:gd name="connsiteY19" fmla="*/ 2719153 h 3723909"/>
                <a:gd name="connsiteX20" fmla="*/ 67236 w 503352"/>
                <a:gd name="connsiteY20" fmla="*/ 2813283 h 3723909"/>
                <a:gd name="connsiteX21" fmla="*/ 53789 w 503352"/>
                <a:gd name="connsiteY21" fmla="*/ 2853624 h 3723909"/>
                <a:gd name="connsiteX22" fmla="*/ 26894 w 503352"/>
                <a:gd name="connsiteY22" fmla="*/ 3068777 h 3723909"/>
                <a:gd name="connsiteX23" fmla="*/ 0 w 503352"/>
                <a:gd name="connsiteY23" fmla="*/ 3337718 h 3723909"/>
                <a:gd name="connsiteX24" fmla="*/ 26894 w 503352"/>
                <a:gd name="connsiteY24" fmla="*/ 3512530 h 3723909"/>
                <a:gd name="connsiteX25" fmla="*/ 53789 w 503352"/>
                <a:gd name="connsiteY25" fmla="*/ 3539424 h 3723909"/>
                <a:gd name="connsiteX26" fmla="*/ 80683 w 503352"/>
                <a:gd name="connsiteY26" fmla="*/ 3633553 h 3723909"/>
                <a:gd name="connsiteX27" fmla="*/ 67236 w 503352"/>
                <a:gd name="connsiteY27" fmla="*/ 3687342 h 3723909"/>
                <a:gd name="connsiteX28" fmla="*/ 188259 w 503352"/>
                <a:gd name="connsiteY28" fmla="*/ 3700789 h 3723909"/>
                <a:gd name="connsiteX29" fmla="*/ 201706 w 503352"/>
                <a:gd name="connsiteY29" fmla="*/ 3620106 h 3723909"/>
                <a:gd name="connsiteX30" fmla="*/ 255494 w 503352"/>
                <a:gd name="connsiteY30" fmla="*/ 3539424 h 3723909"/>
                <a:gd name="connsiteX31" fmla="*/ 242047 w 503352"/>
                <a:gd name="connsiteY31" fmla="*/ 3364612 h 3723909"/>
                <a:gd name="connsiteX32" fmla="*/ 201706 w 503352"/>
                <a:gd name="connsiteY32" fmla="*/ 3337718 h 3723909"/>
                <a:gd name="connsiteX33" fmla="*/ 215153 w 503352"/>
                <a:gd name="connsiteY33" fmla="*/ 3216695 h 3723909"/>
                <a:gd name="connsiteX34" fmla="*/ 268942 w 503352"/>
                <a:gd name="connsiteY34" fmla="*/ 3162906 h 3723909"/>
                <a:gd name="connsiteX35" fmla="*/ 309283 w 503352"/>
                <a:gd name="connsiteY35" fmla="*/ 3082224 h 3723909"/>
                <a:gd name="connsiteX36" fmla="*/ 336177 w 503352"/>
                <a:gd name="connsiteY36" fmla="*/ 3041883 h 3723909"/>
                <a:gd name="connsiteX37" fmla="*/ 363071 w 503352"/>
                <a:gd name="connsiteY37" fmla="*/ 2571236 h 3723909"/>
                <a:gd name="connsiteX38" fmla="*/ 376518 w 503352"/>
                <a:gd name="connsiteY38" fmla="*/ 2490553 h 3723909"/>
                <a:gd name="connsiteX39" fmla="*/ 349624 w 503352"/>
                <a:gd name="connsiteY39" fmla="*/ 2114036 h 3723909"/>
                <a:gd name="connsiteX40" fmla="*/ 322730 w 503352"/>
                <a:gd name="connsiteY40" fmla="*/ 1979565 h 3723909"/>
                <a:gd name="connsiteX41" fmla="*/ 336177 w 503352"/>
                <a:gd name="connsiteY41" fmla="*/ 1804753 h 3723909"/>
                <a:gd name="connsiteX42" fmla="*/ 363071 w 503352"/>
                <a:gd name="connsiteY42" fmla="*/ 1683730 h 3723909"/>
                <a:gd name="connsiteX43" fmla="*/ 376518 w 503352"/>
                <a:gd name="connsiteY43" fmla="*/ 1643389 h 3723909"/>
                <a:gd name="connsiteX44" fmla="*/ 403412 w 503352"/>
                <a:gd name="connsiteY44" fmla="*/ 1508918 h 3723909"/>
                <a:gd name="connsiteX45" fmla="*/ 416859 w 503352"/>
                <a:gd name="connsiteY45" fmla="*/ 1078612 h 3723909"/>
                <a:gd name="connsiteX46" fmla="*/ 430306 w 503352"/>
                <a:gd name="connsiteY46" fmla="*/ 742436 h 3723909"/>
                <a:gd name="connsiteX47" fmla="*/ 470647 w 503352"/>
                <a:gd name="connsiteY47" fmla="*/ 702095 h 3723909"/>
                <a:gd name="connsiteX48" fmla="*/ 484094 w 503352"/>
                <a:gd name="connsiteY48" fmla="*/ 433153 h 3723909"/>
                <a:gd name="connsiteX49" fmla="*/ 443753 w 503352"/>
                <a:gd name="connsiteY49" fmla="*/ 312130 h 3723909"/>
                <a:gd name="connsiteX50" fmla="*/ 430306 w 503352"/>
                <a:gd name="connsiteY50" fmla="*/ 271789 h 3723909"/>
                <a:gd name="connsiteX51" fmla="*/ 430306 w 503352"/>
                <a:gd name="connsiteY51" fmla="*/ 2847 h 3723909"/>
                <a:gd name="connsiteX52" fmla="*/ 403412 w 503352"/>
                <a:gd name="connsiteY52" fmla="*/ 29742 h 3723909"/>
                <a:gd name="connsiteX53" fmla="*/ 376518 w 503352"/>
                <a:gd name="connsiteY53" fmla="*/ 110424 h 3723909"/>
                <a:gd name="connsiteX54" fmla="*/ 376518 w 503352"/>
                <a:gd name="connsiteY54" fmla="*/ 110424 h 3723909"/>
                <a:gd name="connsiteX55" fmla="*/ 376518 w 503352"/>
                <a:gd name="connsiteY55" fmla="*/ 110424 h 3723909"/>
                <a:gd name="connsiteX56" fmla="*/ 376518 w 503352"/>
                <a:gd name="connsiteY56" fmla="*/ 164212 h 3723909"/>
                <a:gd name="connsiteX57" fmla="*/ 389965 w 503352"/>
                <a:gd name="connsiteY57" fmla="*/ 164212 h 3723909"/>
                <a:gd name="connsiteX58" fmla="*/ 389965 w 503352"/>
                <a:gd name="connsiteY58" fmla="*/ 164212 h 3723909"/>
                <a:gd name="connsiteX59" fmla="*/ 389965 w 503352"/>
                <a:gd name="connsiteY59" fmla="*/ 365918 h 3723909"/>
                <a:gd name="connsiteX60" fmla="*/ 376518 w 503352"/>
                <a:gd name="connsiteY60" fmla="*/ 177659 h 372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3352" h="3723909">
                  <a:moveTo>
                    <a:pt x="349624" y="29742"/>
                  </a:moveTo>
                  <a:lnTo>
                    <a:pt x="349624" y="29742"/>
                  </a:lnTo>
                  <a:cubicBezTo>
                    <a:pt x="363071" y="65601"/>
                    <a:pt x="377854" y="100986"/>
                    <a:pt x="389965" y="137318"/>
                  </a:cubicBezTo>
                  <a:cubicBezTo>
                    <a:pt x="403338" y="177438"/>
                    <a:pt x="410238" y="232064"/>
                    <a:pt x="416859" y="271789"/>
                  </a:cubicBezTo>
                  <a:cubicBezTo>
                    <a:pt x="412220" y="313536"/>
                    <a:pt x="421709" y="397000"/>
                    <a:pt x="376518" y="433153"/>
                  </a:cubicBezTo>
                  <a:cubicBezTo>
                    <a:pt x="365450" y="442008"/>
                    <a:pt x="349624" y="442118"/>
                    <a:pt x="336177" y="446600"/>
                  </a:cubicBezTo>
                  <a:cubicBezTo>
                    <a:pt x="323583" y="459194"/>
                    <a:pt x="283520" y="495743"/>
                    <a:pt x="282389" y="513836"/>
                  </a:cubicBezTo>
                  <a:cubicBezTo>
                    <a:pt x="275606" y="622370"/>
                    <a:pt x="292972" y="666172"/>
                    <a:pt x="309283" y="755883"/>
                  </a:cubicBezTo>
                  <a:cubicBezTo>
                    <a:pt x="337437" y="910732"/>
                    <a:pt x="307758" y="758657"/>
                    <a:pt x="336177" y="957589"/>
                  </a:cubicBezTo>
                  <a:cubicBezTo>
                    <a:pt x="339409" y="980215"/>
                    <a:pt x="345142" y="1002412"/>
                    <a:pt x="349624" y="1024824"/>
                  </a:cubicBezTo>
                  <a:cubicBezTo>
                    <a:pt x="325689" y="1407786"/>
                    <a:pt x="347345" y="1081348"/>
                    <a:pt x="309283" y="1576153"/>
                  </a:cubicBezTo>
                  <a:cubicBezTo>
                    <a:pt x="304458" y="1638881"/>
                    <a:pt x="295836" y="1764412"/>
                    <a:pt x="295836" y="1764412"/>
                  </a:cubicBezTo>
                  <a:cubicBezTo>
                    <a:pt x="291354" y="1939224"/>
                    <a:pt x="290707" y="2114176"/>
                    <a:pt x="282389" y="2288847"/>
                  </a:cubicBezTo>
                  <a:cubicBezTo>
                    <a:pt x="281715" y="2303006"/>
                    <a:pt x="276235" y="2317034"/>
                    <a:pt x="268942" y="2329189"/>
                  </a:cubicBezTo>
                  <a:cubicBezTo>
                    <a:pt x="262419" y="2340060"/>
                    <a:pt x="249654" y="2345940"/>
                    <a:pt x="242047" y="2356083"/>
                  </a:cubicBezTo>
                  <a:cubicBezTo>
                    <a:pt x="222653" y="2381941"/>
                    <a:pt x="198480" y="2406101"/>
                    <a:pt x="188259" y="2436765"/>
                  </a:cubicBezTo>
                  <a:cubicBezTo>
                    <a:pt x="179294" y="2463659"/>
                    <a:pt x="177090" y="2493859"/>
                    <a:pt x="161365" y="2517447"/>
                  </a:cubicBezTo>
                  <a:cubicBezTo>
                    <a:pt x="152400" y="2530894"/>
                    <a:pt x="141035" y="2543020"/>
                    <a:pt x="134471" y="2557789"/>
                  </a:cubicBezTo>
                  <a:lnTo>
                    <a:pt x="94130" y="2678812"/>
                  </a:lnTo>
                  <a:lnTo>
                    <a:pt x="80683" y="2719153"/>
                  </a:lnTo>
                  <a:cubicBezTo>
                    <a:pt x="76201" y="2750530"/>
                    <a:pt x="73452" y="2782203"/>
                    <a:pt x="67236" y="2813283"/>
                  </a:cubicBezTo>
                  <a:cubicBezTo>
                    <a:pt x="64456" y="2827182"/>
                    <a:pt x="56569" y="2839725"/>
                    <a:pt x="53789" y="2853624"/>
                  </a:cubicBezTo>
                  <a:cubicBezTo>
                    <a:pt x="46017" y="2892486"/>
                    <a:pt x="29224" y="3038487"/>
                    <a:pt x="26894" y="3068777"/>
                  </a:cubicBezTo>
                  <a:cubicBezTo>
                    <a:pt x="6902" y="3328665"/>
                    <a:pt x="38646" y="3221780"/>
                    <a:pt x="0" y="3337718"/>
                  </a:cubicBezTo>
                  <a:cubicBezTo>
                    <a:pt x="776" y="3345477"/>
                    <a:pt x="3633" y="3473762"/>
                    <a:pt x="26894" y="3512530"/>
                  </a:cubicBezTo>
                  <a:cubicBezTo>
                    <a:pt x="33417" y="3523401"/>
                    <a:pt x="44824" y="3530459"/>
                    <a:pt x="53789" y="3539424"/>
                  </a:cubicBezTo>
                  <a:cubicBezTo>
                    <a:pt x="60130" y="3558448"/>
                    <a:pt x="80683" y="3616668"/>
                    <a:pt x="80683" y="3633553"/>
                  </a:cubicBezTo>
                  <a:cubicBezTo>
                    <a:pt x="80683" y="3652034"/>
                    <a:pt x="71718" y="3669412"/>
                    <a:pt x="67236" y="3687342"/>
                  </a:cubicBezTo>
                  <a:cubicBezTo>
                    <a:pt x="101626" y="3710269"/>
                    <a:pt x="139948" y="3749101"/>
                    <a:pt x="188259" y="3700789"/>
                  </a:cubicBezTo>
                  <a:cubicBezTo>
                    <a:pt x="207538" y="3681509"/>
                    <a:pt x="191219" y="3645274"/>
                    <a:pt x="201706" y="3620106"/>
                  </a:cubicBezTo>
                  <a:cubicBezTo>
                    <a:pt x="214138" y="3590270"/>
                    <a:pt x="255494" y="3539424"/>
                    <a:pt x="255494" y="3539424"/>
                  </a:cubicBezTo>
                  <a:cubicBezTo>
                    <a:pt x="251012" y="3481153"/>
                    <a:pt x="257105" y="3421082"/>
                    <a:pt x="242047" y="3364612"/>
                  </a:cubicBezTo>
                  <a:cubicBezTo>
                    <a:pt x="237883" y="3348996"/>
                    <a:pt x="204597" y="3353619"/>
                    <a:pt x="201706" y="3337718"/>
                  </a:cubicBezTo>
                  <a:cubicBezTo>
                    <a:pt x="194445" y="3297783"/>
                    <a:pt x="200582" y="3254579"/>
                    <a:pt x="215153" y="3216695"/>
                  </a:cubicBezTo>
                  <a:cubicBezTo>
                    <a:pt x="224255" y="3193029"/>
                    <a:pt x="254877" y="3184004"/>
                    <a:pt x="268942" y="3162906"/>
                  </a:cubicBezTo>
                  <a:cubicBezTo>
                    <a:pt x="346016" y="3047294"/>
                    <a:pt x="253610" y="3193570"/>
                    <a:pt x="309283" y="3082224"/>
                  </a:cubicBezTo>
                  <a:cubicBezTo>
                    <a:pt x="316511" y="3067769"/>
                    <a:pt x="327212" y="3055330"/>
                    <a:pt x="336177" y="3041883"/>
                  </a:cubicBezTo>
                  <a:cubicBezTo>
                    <a:pt x="384952" y="2846784"/>
                    <a:pt x="336922" y="3054990"/>
                    <a:pt x="363071" y="2571236"/>
                  </a:cubicBezTo>
                  <a:cubicBezTo>
                    <a:pt x="364543" y="2544010"/>
                    <a:pt x="372036" y="2517447"/>
                    <a:pt x="376518" y="2490553"/>
                  </a:cubicBezTo>
                  <a:cubicBezTo>
                    <a:pt x="368485" y="2321869"/>
                    <a:pt x="374070" y="2252563"/>
                    <a:pt x="349624" y="2114036"/>
                  </a:cubicBezTo>
                  <a:cubicBezTo>
                    <a:pt x="341680" y="2069020"/>
                    <a:pt x="322730" y="1979565"/>
                    <a:pt x="322730" y="1979565"/>
                  </a:cubicBezTo>
                  <a:cubicBezTo>
                    <a:pt x="327212" y="1921294"/>
                    <a:pt x="329723" y="1862838"/>
                    <a:pt x="336177" y="1804753"/>
                  </a:cubicBezTo>
                  <a:cubicBezTo>
                    <a:pt x="338698" y="1782066"/>
                    <a:pt x="355846" y="1709016"/>
                    <a:pt x="363071" y="1683730"/>
                  </a:cubicBezTo>
                  <a:cubicBezTo>
                    <a:pt x="366965" y="1670101"/>
                    <a:pt x="372624" y="1657018"/>
                    <a:pt x="376518" y="1643389"/>
                  </a:cubicBezTo>
                  <a:cubicBezTo>
                    <a:pt x="392565" y="1587223"/>
                    <a:pt x="392846" y="1572315"/>
                    <a:pt x="403412" y="1508918"/>
                  </a:cubicBezTo>
                  <a:cubicBezTo>
                    <a:pt x="407894" y="1365483"/>
                    <a:pt x="411827" y="1222029"/>
                    <a:pt x="416859" y="1078612"/>
                  </a:cubicBezTo>
                  <a:cubicBezTo>
                    <a:pt x="420792" y="966533"/>
                    <a:pt x="414446" y="853457"/>
                    <a:pt x="430306" y="742436"/>
                  </a:cubicBezTo>
                  <a:cubicBezTo>
                    <a:pt x="432995" y="723610"/>
                    <a:pt x="457200" y="715542"/>
                    <a:pt x="470647" y="702095"/>
                  </a:cubicBezTo>
                  <a:cubicBezTo>
                    <a:pt x="512150" y="577589"/>
                    <a:pt x="511295" y="614490"/>
                    <a:pt x="484094" y="433153"/>
                  </a:cubicBezTo>
                  <a:lnTo>
                    <a:pt x="443753" y="312130"/>
                  </a:lnTo>
                  <a:lnTo>
                    <a:pt x="430306" y="271789"/>
                  </a:lnTo>
                  <a:cubicBezTo>
                    <a:pt x="442026" y="178026"/>
                    <a:pt x="459332" y="99601"/>
                    <a:pt x="430306" y="2847"/>
                  </a:cubicBezTo>
                  <a:cubicBezTo>
                    <a:pt x="426663" y="-9297"/>
                    <a:pt x="412377" y="20777"/>
                    <a:pt x="403412" y="29742"/>
                  </a:cubicBezTo>
                  <a:lnTo>
                    <a:pt x="376518" y="110424"/>
                  </a:lnTo>
                  <a:lnTo>
                    <a:pt x="376518" y="110424"/>
                  </a:lnTo>
                  <a:lnTo>
                    <a:pt x="376518" y="110424"/>
                  </a:lnTo>
                  <a:lnTo>
                    <a:pt x="376518" y="164212"/>
                  </a:lnTo>
                  <a:lnTo>
                    <a:pt x="389965" y="164212"/>
                  </a:lnTo>
                  <a:lnTo>
                    <a:pt x="389965" y="164212"/>
                  </a:lnTo>
                  <a:lnTo>
                    <a:pt x="389965" y="365918"/>
                  </a:lnTo>
                  <a:lnTo>
                    <a:pt x="376518" y="177659"/>
                  </a:lnTo>
                </a:path>
              </a:pathLst>
            </a:cu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Frame 17"/>
          <p:cNvSpPr/>
          <p:nvPr/>
        </p:nvSpPr>
        <p:spPr>
          <a:xfrm>
            <a:off x="4041786" y="140820"/>
            <a:ext cx="4343399" cy="6602506"/>
          </a:xfrm>
          <a:prstGeom prst="frame">
            <a:avLst>
              <a:gd name="adj1" fmla="val 480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177" name="Group 7176"/>
          <p:cNvGrpSpPr/>
          <p:nvPr/>
        </p:nvGrpSpPr>
        <p:grpSpPr>
          <a:xfrm>
            <a:off x="327108" y="2683734"/>
            <a:ext cx="5647824" cy="1106895"/>
            <a:chOff x="327108" y="2683734"/>
            <a:chExt cx="5647824" cy="1106895"/>
          </a:xfrm>
        </p:grpSpPr>
        <p:sp>
          <p:nvSpPr>
            <p:cNvPr id="4" name="TextBox 3"/>
            <p:cNvSpPr txBox="1"/>
            <p:nvPr/>
          </p:nvSpPr>
          <p:spPr>
            <a:xfrm>
              <a:off x="327108" y="3082743"/>
              <a:ext cx="3394838" cy="707886"/>
            </a:xfrm>
            <a:prstGeom prst="rect">
              <a:avLst/>
            </a:prstGeom>
            <a:noFill/>
          </p:spPr>
          <p:txBody>
            <a:bodyPr wrap="square" rtlCol="0">
              <a:spAutoFit/>
            </a:bodyPr>
            <a:lstStyle/>
            <a:p>
              <a:r>
                <a:rPr lang="en-US" sz="2000" dirty="0">
                  <a:solidFill>
                    <a:schemeClr val="bg1"/>
                  </a:solidFill>
                </a:rPr>
                <a:t>Carmel (an ancient Israelite town in Judea)= shall wither</a:t>
              </a:r>
              <a:endParaRPr lang="en-US" sz="2000" b="1" dirty="0">
                <a:solidFill>
                  <a:schemeClr val="bg1"/>
                </a:solidFill>
              </a:endParaRPr>
            </a:p>
          </p:txBody>
        </p:sp>
        <p:sp>
          <p:nvSpPr>
            <p:cNvPr id="16" name="5-Point Star 15"/>
            <p:cNvSpPr/>
            <p:nvPr/>
          </p:nvSpPr>
          <p:spPr>
            <a:xfrm>
              <a:off x="5719437" y="2683734"/>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3" name="Straight Arrow Connector 22"/>
            <p:cNvCxnSpPr/>
            <p:nvPr/>
          </p:nvCxnSpPr>
          <p:spPr>
            <a:xfrm flipV="1">
              <a:off x="3530553" y="2798831"/>
              <a:ext cx="2124741" cy="6378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84" name="Group 7183"/>
          <p:cNvGrpSpPr/>
          <p:nvPr/>
        </p:nvGrpSpPr>
        <p:grpSpPr>
          <a:xfrm>
            <a:off x="7554964" y="182663"/>
            <a:ext cx="4715970" cy="1204497"/>
            <a:chOff x="7554964" y="182663"/>
            <a:chExt cx="4715970" cy="1204497"/>
          </a:xfrm>
        </p:grpSpPr>
        <p:sp>
          <p:nvSpPr>
            <p:cNvPr id="15" name="5-Point Star 14"/>
            <p:cNvSpPr/>
            <p:nvPr/>
          </p:nvSpPr>
          <p:spPr>
            <a:xfrm>
              <a:off x="7554964" y="1131666"/>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7" name="Straight Arrow Connector 16"/>
            <p:cNvCxnSpPr/>
            <p:nvPr/>
          </p:nvCxnSpPr>
          <p:spPr>
            <a:xfrm flipH="1">
              <a:off x="7879626" y="574543"/>
              <a:ext cx="1750977" cy="6320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635946" y="182663"/>
              <a:ext cx="2634988" cy="707886"/>
            </a:xfrm>
            <a:prstGeom prst="rect">
              <a:avLst/>
            </a:prstGeom>
            <a:noFill/>
          </p:spPr>
          <p:txBody>
            <a:bodyPr wrap="square" rtlCol="0">
              <a:spAutoFit/>
            </a:bodyPr>
            <a:lstStyle/>
            <a:p>
              <a:r>
                <a:rPr lang="en-US" sz="2000" dirty="0">
                  <a:solidFill>
                    <a:schemeClr val="bg1"/>
                  </a:solidFill>
                </a:rPr>
                <a:t>Damascus = instruments of iron</a:t>
              </a:r>
              <a:endParaRPr lang="en-US" sz="2000" b="1" dirty="0">
                <a:solidFill>
                  <a:schemeClr val="bg1"/>
                </a:solidFill>
              </a:endParaRPr>
            </a:p>
          </p:txBody>
        </p:sp>
      </p:grpSp>
      <p:grpSp>
        <p:nvGrpSpPr>
          <p:cNvPr id="7183" name="Group 7182"/>
          <p:cNvGrpSpPr/>
          <p:nvPr/>
        </p:nvGrpSpPr>
        <p:grpSpPr>
          <a:xfrm>
            <a:off x="264985" y="507307"/>
            <a:ext cx="6362132" cy="1623898"/>
            <a:chOff x="264985" y="507307"/>
            <a:chExt cx="6362132" cy="1623898"/>
          </a:xfrm>
        </p:grpSpPr>
        <p:sp>
          <p:nvSpPr>
            <p:cNvPr id="26" name="5-Point Star 25"/>
            <p:cNvSpPr/>
            <p:nvPr/>
          </p:nvSpPr>
          <p:spPr>
            <a:xfrm>
              <a:off x="6371622" y="507307"/>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7" name="Straight Arrow Connector 26"/>
            <p:cNvCxnSpPr/>
            <p:nvPr/>
          </p:nvCxnSpPr>
          <p:spPr>
            <a:xfrm flipV="1">
              <a:off x="3475025" y="830966"/>
              <a:ext cx="2814410" cy="10532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64985" y="1115542"/>
              <a:ext cx="3394838" cy="1015663"/>
            </a:xfrm>
            <a:prstGeom prst="rect">
              <a:avLst/>
            </a:prstGeom>
            <a:noFill/>
          </p:spPr>
          <p:txBody>
            <a:bodyPr wrap="square" rtlCol="0">
              <a:spAutoFit/>
            </a:bodyPr>
            <a:lstStyle/>
            <a:p>
              <a:r>
                <a:rPr lang="en-US" sz="2000" dirty="0" err="1">
                  <a:solidFill>
                    <a:schemeClr val="bg1"/>
                  </a:solidFill>
                </a:rPr>
                <a:t>Hazael</a:t>
              </a:r>
              <a:r>
                <a:rPr lang="en-US" sz="2000" dirty="0">
                  <a:solidFill>
                    <a:schemeClr val="bg1"/>
                  </a:solidFill>
                </a:rPr>
                <a:t> was a court official and later a King of Syria = fire into the house of </a:t>
              </a:r>
              <a:r>
                <a:rPr lang="en-US" sz="2000" dirty="0" err="1">
                  <a:solidFill>
                    <a:schemeClr val="bg1"/>
                  </a:solidFill>
                </a:rPr>
                <a:t>Hazael</a:t>
              </a:r>
              <a:endParaRPr lang="en-US" sz="2000" dirty="0">
                <a:solidFill>
                  <a:schemeClr val="bg1"/>
                </a:solidFill>
              </a:endParaRPr>
            </a:p>
          </p:txBody>
        </p:sp>
      </p:grpSp>
      <p:grpSp>
        <p:nvGrpSpPr>
          <p:cNvPr id="7185" name="Group 7184"/>
          <p:cNvGrpSpPr/>
          <p:nvPr/>
        </p:nvGrpSpPr>
        <p:grpSpPr>
          <a:xfrm>
            <a:off x="7839984" y="1021353"/>
            <a:ext cx="4276024" cy="1631216"/>
            <a:chOff x="7839984" y="1021353"/>
            <a:chExt cx="4276024" cy="1631216"/>
          </a:xfrm>
        </p:grpSpPr>
        <p:cxnSp>
          <p:nvCxnSpPr>
            <p:cNvPr id="35" name="Straight Arrow Connector 34"/>
            <p:cNvCxnSpPr/>
            <p:nvPr/>
          </p:nvCxnSpPr>
          <p:spPr>
            <a:xfrm flipH="1" flipV="1">
              <a:off x="7839984" y="1479212"/>
              <a:ext cx="802252" cy="5975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8721170" y="1021353"/>
              <a:ext cx="3394838" cy="1631216"/>
            </a:xfrm>
            <a:prstGeom prst="rect">
              <a:avLst/>
            </a:prstGeom>
            <a:noFill/>
          </p:spPr>
          <p:txBody>
            <a:bodyPr wrap="square" rtlCol="0">
              <a:spAutoFit/>
            </a:bodyPr>
            <a:lstStyle/>
            <a:p>
              <a:r>
                <a:rPr lang="en-US" sz="2000" dirty="0" err="1">
                  <a:solidFill>
                    <a:schemeClr val="bg1"/>
                  </a:solidFill>
                </a:rPr>
                <a:t>Kir</a:t>
              </a:r>
              <a:r>
                <a:rPr lang="en-US" sz="2000" dirty="0">
                  <a:solidFill>
                    <a:schemeClr val="bg1"/>
                  </a:solidFill>
                </a:rPr>
                <a:t> A wall or fortress, a place to which </a:t>
              </a:r>
              <a:r>
                <a:rPr lang="en-US" sz="2000" dirty="0" err="1">
                  <a:solidFill>
                    <a:schemeClr val="bg1"/>
                  </a:solidFill>
                </a:rPr>
                <a:t>Tiglath-pileser</a:t>
              </a:r>
              <a:r>
                <a:rPr lang="en-US" sz="2000" dirty="0">
                  <a:solidFill>
                    <a:schemeClr val="bg1"/>
                  </a:solidFill>
                </a:rPr>
                <a:t> carried the Syrians captive after he had taken the city of Damascus</a:t>
              </a:r>
              <a:endParaRPr lang="en-US" sz="2000" b="1" dirty="0">
                <a:solidFill>
                  <a:schemeClr val="bg1"/>
                </a:solidFill>
              </a:endParaRPr>
            </a:p>
          </p:txBody>
        </p:sp>
      </p:grpSp>
      <p:grpSp>
        <p:nvGrpSpPr>
          <p:cNvPr id="7178" name="Group 7177"/>
          <p:cNvGrpSpPr/>
          <p:nvPr/>
        </p:nvGrpSpPr>
        <p:grpSpPr>
          <a:xfrm>
            <a:off x="287645" y="4039643"/>
            <a:ext cx="4338751" cy="1938992"/>
            <a:chOff x="287645" y="4039643"/>
            <a:chExt cx="4338751" cy="1938992"/>
          </a:xfrm>
        </p:grpSpPr>
        <p:sp>
          <p:nvSpPr>
            <p:cNvPr id="34" name="5-Point Star 33"/>
            <p:cNvSpPr/>
            <p:nvPr/>
          </p:nvSpPr>
          <p:spPr>
            <a:xfrm>
              <a:off x="4370901" y="5185922"/>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TextBox 38"/>
            <p:cNvSpPr txBox="1"/>
            <p:nvPr/>
          </p:nvSpPr>
          <p:spPr>
            <a:xfrm>
              <a:off x="287645" y="4039643"/>
              <a:ext cx="3394838" cy="1938992"/>
            </a:xfrm>
            <a:prstGeom prst="rect">
              <a:avLst/>
            </a:prstGeom>
            <a:noFill/>
          </p:spPr>
          <p:txBody>
            <a:bodyPr wrap="square" rtlCol="0">
              <a:spAutoFit/>
            </a:bodyPr>
            <a:lstStyle/>
            <a:p>
              <a:r>
                <a:rPr lang="en-US" sz="2000" dirty="0">
                  <a:solidFill>
                    <a:schemeClr val="bg1"/>
                  </a:solidFill>
                </a:rPr>
                <a:t>Gaza called also </a:t>
              </a:r>
              <a:r>
                <a:rPr lang="en-US" sz="2000" dirty="0" err="1">
                  <a:solidFill>
                    <a:schemeClr val="bg1"/>
                  </a:solidFill>
                </a:rPr>
                <a:t>Azzah</a:t>
              </a:r>
              <a:r>
                <a:rPr lang="en-US" sz="2000" dirty="0">
                  <a:solidFill>
                    <a:schemeClr val="bg1"/>
                  </a:solidFill>
                </a:rPr>
                <a:t>. (</a:t>
              </a:r>
              <a:r>
                <a:rPr lang="en-US" sz="2000" dirty="0" err="1">
                  <a:solidFill>
                    <a:schemeClr val="bg1"/>
                  </a:solidFill>
                </a:rPr>
                <a:t>Ashtod</a:t>
              </a:r>
              <a:r>
                <a:rPr lang="en-US" sz="2000" dirty="0">
                  <a:solidFill>
                    <a:schemeClr val="bg1"/>
                  </a:solidFill>
                </a:rPr>
                <a:t>) Stronghold on Mediterranean Sea.  It was the southernmost of the five great Philistine cities = devour the palaces</a:t>
              </a:r>
              <a:endParaRPr lang="en-US" sz="2000" b="1" dirty="0">
                <a:solidFill>
                  <a:schemeClr val="bg1"/>
                </a:solidFill>
              </a:endParaRPr>
            </a:p>
          </p:txBody>
        </p:sp>
        <p:cxnSp>
          <p:nvCxnSpPr>
            <p:cNvPr id="40" name="Straight Arrow Connector 39"/>
            <p:cNvCxnSpPr>
              <a:endCxn id="13" idx="71"/>
            </p:cNvCxnSpPr>
            <p:nvPr/>
          </p:nvCxnSpPr>
          <p:spPr>
            <a:xfrm>
              <a:off x="3411255" y="4733097"/>
              <a:ext cx="849179" cy="4100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79" name="Group 7178"/>
          <p:cNvGrpSpPr/>
          <p:nvPr/>
        </p:nvGrpSpPr>
        <p:grpSpPr>
          <a:xfrm>
            <a:off x="615867" y="55206"/>
            <a:ext cx="6074479" cy="835649"/>
            <a:chOff x="615867" y="55206"/>
            <a:chExt cx="6074479" cy="835649"/>
          </a:xfrm>
        </p:grpSpPr>
        <p:sp>
          <p:nvSpPr>
            <p:cNvPr id="44" name="5-Point Star 43"/>
            <p:cNvSpPr/>
            <p:nvPr/>
          </p:nvSpPr>
          <p:spPr>
            <a:xfrm>
              <a:off x="6434851" y="55206"/>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45" name="Straight Arrow Connector 44"/>
            <p:cNvCxnSpPr/>
            <p:nvPr/>
          </p:nvCxnSpPr>
          <p:spPr>
            <a:xfrm flipV="1">
              <a:off x="3411255" y="235489"/>
              <a:ext cx="3021699" cy="3995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15867" y="490745"/>
              <a:ext cx="3394838" cy="400110"/>
            </a:xfrm>
            <a:prstGeom prst="rect">
              <a:avLst/>
            </a:prstGeom>
            <a:noFill/>
          </p:spPr>
          <p:txBody>
            <a:bodyPr wrap="square" rtlCol="0">
              <a:spAutoFit/>
            </a:bodyPr>
            <a:lstStyle/>
            <a:p>
              <a:r>
                <a:rPr lang="en-US" sz="2000" dirty="0" err="1">
                  <a:solidFill>
                    <a:schemeClr val="bg1"/>
                  </a:solidFill>
                </a:rPr>
                <a:t>Tyre</a:t>
              </a:r>
              <a:r>
                <a:rPr lang="en-US" sz="2000" dirty="0">
                  <a:solidFill>
                    <a:schemeClr val="bg1"/>
                  </a:solidFill>
                </a:rPr>
                <a:t> or </a:t>
              </a:r>
              <a:r>
                <a:rPr lang="en-US" sz="2000" dirty="0" err="1">
                  <a:solidFill>
                    <a:schemeClr val="bg1"/>
                  </a:solidFill>
                </a:rPr>
                <a:t>Tyrus</a:t>
              </a:r>
              <a:r>
                <a:rPr lang="en-US" sz="2000" dirty="0">
                  <a:solidFill>
                    <a:schemeClr val="bg1"/>
                  </a:solidFill>
                </a:rPr>
                <a:t> = fire on the wall</a:t>
              </a:r>
              <a:endParaRPr lang="en-US" sz="2000" b="1" dirty="0">
                <a:solidFill>
                  <a:schemeClr val="bg1"/>
                </a:solidFill>
              </a:endParaRPr>
            </a:p>
          </p:txBody>
        </p:sp>
      </p:grpSp>
      <p:grpSp>
        <p:nvGrpSpPr>
          <p:cNvPr id="7180" name="Group 7179"/>
          <p:cNvGrpSpPr/>
          <p:nvPr/>
        </p:nvGrpSpPr>
        <p:grpSpPr>
          <a:xfrm>
            <a:off x="7277108" y="4855251"/>
            <a:ext cx="4819445" cy="707886"/>
            <a:chOff x="7277108" y="4855251"/>
            <a:chExt cx="4819445" cy="707886"/>
          </a:xfrm>
        </p:grpSpPr>
        <p:sp>
          <p:nvSpPr>
            <p:cNvPr id="49" name="5-Point Star 48"/>
            <p:cNvSpPr/>
            <p:nvPr/>
          </p:nvSpPr>
          <p:spPr>
            <a:xfrm>
              <a:off x="7277108" y="5105702"/>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50" name="Straight Arrow Connector 49"/>
            <p:cNvCxnSpPr/>
            <p:nvPr/>
          </p:nvCxnSpPr>
          <p:spPr>
            <a:xfrm flipH="1">
              <a:off x="7760939" y="5115444"/>
              <a:ext cx="1006209" cy="937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8701715" y="4855251"/>
              <a:ext cx="3394838" cy="707886"/>
            </a:xfrm>
            <a:prstGeom prst="rect">
              <a:avLst/>
            </a:prstGeom>
            <a:noFill/>
          </p:spPr>
          <p:txBody>
            <a:bodyPr wrap="square" rtlCol="0">
              <a:spAutoFit/>
            </a:bodyPr>
            <a:lstStyle/>
            <a:p>
              <a:r>
                <a:rPr lang="en-US" sz="2000" dirty="0">
                  <a:solidFill>
                    <a:schemeClr val="bg1"/>
                  </a:solidFill>
                </a:rPr>
                <a:t>Edom, </a:t>
              </a:r>
              <a:r>
                <a:rPr lang="en-US" sz="2000" dirty="0" err="1">
                  <a:solidFill>
                    <a:schemeClr val="bg1"/>
                  </a:solidFill>
                </a:rPr>
                <a:t>Teman</a:t>
              </a:r>
              <a:r>
                <a:rPr lang="en-US" sz="2000" dirty="0">
                  <a:solidFill>
                    <a:schemeClr val="bg1"/>
                  </a:solidFill>
                </a:rPr>
                <a:t> (Edomite Clan) = fire</a:t>
              </a:r>
              <a:endParaRPr lang="en-US" sz="2000" b="1" dirty="0">
                <a:solidFill>
                  <a:schemeClr val="bg1"/>
                </a:solidFill>
              </a:endParaRPr>
            </a:p>
          </p:txBody>
        </p:sp>
      </p:grpSp>
      <p:grpSp>
        <p:nvGrpSpPr>
          <p:cNvPr id="7181" name="Group 7180"/>
          <p:cNvGrpSpPr/>
          <p:nvPr/>
        </p:nvGrpSpPr>
        <p:grpSpPr>
          <a:xfrm>
            <a:off x="7149360" y="3435757"/>
            <a:ext cx="4819445" cy="707886"/>
            <a:chOff x="7149360" y="3435757"/>
            <a:chExt cx="4819445" cy="707886"/>
          </a:xfrm>
        </p:grpSpPr>
        <p:sp>
          <p:nvSpPr>
            <p:cNvPr id="54" name="5-Point Star 53"/>
            <p:cNvSpPr/>
            <p:nvPr/>
          </p:nvSpPr>
          <p:spPr>
            <a:xfrm>
              <a:off x="7149360" y="3686208"/>
              <a:ext cx="255495" cy="255494"/>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55" name="Straight Arrow Connector 54"/>
            <p:cNvCxnSpPr/>
            <p:nvPr/>
          </p:nvCxnSpPr>
          <p:spPr>
            <a:xfrm flipH="1">
              <a:off x="7633191" y="3695950"/>
              <a:ext cx="1006209" cy="937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8573967" y="3435757"/>
              <a:ext cx="3394838" cy="707886"/>
            </a:xfrm>
            <a:prstGeom prst="rect">
              <a:avLst/>
            </a:prstGeom>
            <a:noFill/>
          </p:spPr>
          <p:txBody>
            <a:bodyPr wrap="square" rtlCol="0">
              <a:spAutoFit/>
            </a:bodyPr>
            <a:lstStyle/>
            <a:p>
              <a:r>
                <a:rPr lang="en-US" sz="2000" dirty="0" err="1">
                  <a:solidFill>
                    <a:schemeClr val="bg1"/>
                  </a:solidFill>
                </a:rPr>
                <a:t>Rabbah</a:t>
              </a:r>
              <a:r>
                <a:rPr lang="en-US" sz="2000" dirty="0">
                  <a:solidFill>
                    <a:schemeClr val="bg1"/>
                  </a:solidFill>
                </a:rPr>
                <a:t> (Ammonite City) = battle and </a:t>
              </a:r>
              <a:r>
                <a:rPr lang="en-US" sz="2000" dirty="0" err="1">
                  <a:solidFill>
                    <a:schemeClr val="bg1"/>
                  </a:solidFill>
                </a:rPr>
                <a:t>whirlwing</a:t>
              </a:r>
              <a:endParaRPr lang="en-US" sz="2000" b="1" dirty="0">
                <a:solidFill>
                  <a:schemeClr val="bg1"/>
                </a:solidFill>
              </a:endParaRPr>
            </a:p>
          </p:txBody>
        </p:sp>
      </p:grpSp>
      <p:sp>
        <p:nvSpPr>
          <p:cNvPr id="7182" name="Rectangle 7181"/>
          <p:cNvSpPr/>
          <p:nvPr/>
        </p:nvSpPr>
        <p:spPr>
          <a:xfrm>
            <a:off x="690525" y="2076571"/>
            <a:ext cx="3063689" cy="646331"/>
          </a:xfrm>
          <a:prstGeom prst="rect">
            <a:avLst/>
          </a:prstGeom>
        </p:spPr>
        <p:txBody>
          <a:bodyPr wrap="square">
            <a:spAutoFit/>
          </a:bodyPr>
          <a:lstStyle/>
          <a:p>
            <a:r>
              <a:rPr lang="en-US" dirty="0" err="1">
                <a:solidFill>
                  <a:schemeClr val="bg1"/>
                </a:solidFill>
              </a:rPr>
              <a:t>Aven</a:t>
            </a:r>
            <a:r>
              <a:rPr lang="en-US" dirty="0">
                <a:solidFill>
                  <a:schemeClr val="bg1"/>
                </a:solidFill>
              </a:rPr>
              <a:t> also in Syria, abbreviation of “</a:t>
            </a:r>
            <a:r>
              <a:rPr lang="en-US" dirty="0" err="1">
                <a:solidFill>
                  <a:schemeClr val="bg1"/>
                </a:solidFill>
              </a:rPr>
              <a:t>Bethaven</a:t>
            </a:r>
            <a:r>
              <a:rPr lang="en-US" dirty="0">
                <a:solidFill>
                  <a:schemeClr val="bg1"/>
                </a:solidFill>
              </a:rPr>
              <a:t>”</a:t>
            </a:r>
          </a:p>
        </p:txBody>
      </p:sp>
    </p:spTree>
    <p:extLst>
      <p:ext uri="{BB962C8B-B14F-4D97-AF65-F5344CB8AC3E}">
        <p14:creationId xmlns:p14="http://schemas.microsoft.com/office/powerpoint/2010/main" val="17824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8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18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ctbythenumbers.info/files/2013/05/Law-of-Large-Numb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9128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17152" y="693949"/>
            <a:ext cx="7633750" cy="461665"/>
          </a:xfrm>
          <a:prstGeom prst="rect">
            <a:avLst/>
          </a:prstGeom>
          <a:noFill/>
        </p:spPr>
        <p:txBody>
          <a:bodyPr wrap="square" rtlCol="0">
            <a:spAutoFit/>
          </a:bodyPr>
          <a:lstStyle/>
          <a:p>
            <a:r>
              <a:rPr lang="en-US" sz="2400" dirty="0">
                <a:solidFill>
                  <a:srgbClr val="FF0000"/>
                </a:solidFill>
              </a:rPr>
              <a:t>The sins alluded to have been exceedingly abundant. </a:t>
            </a:r>
            <a:endParaRPr lang="en-US" sz="2400" b="1" dirty="0">
              <a:solidFill>
                <a:srgbClr val="FF0000"/>
              </a:solidFill>
            </a:endParaRPr>
          </a:p>
        </p:txBody>
      </p:sp>
      <p:sp>
        <p:nvSpPr>
          <p:cNvPr id="6" name="TextBox 5"/>
          <p:cNvSpPr txBox="1"/>
          <p:nvPr/>
        </p:nvSpPr>
        <p:spPr>
          <a:xfrm>
            <a:off x="211907" y="3100"/>
            <a:ext cx="11963400" cy="769441"/>
          </a:xfrm>
          <a:prstGeom prst="rect">
            <a:avLst/>
          </a:prstGeom>
          <a:noFill/>
        </p:spPr>
        <p:txBody>
          <a:bodyPr wrap="square" rtlCol="0">
            <a:spAutoFit/>
          </a:bodyPr>
          <a:lstStyle/>
          <a:p>
            <a:pPr algn="ctr"/>
            <a:r>
              <a:rPr lang="en-US" sz="4400" dirty="0">
                <a:solidFill>
                  <a:schemeClr val="bg1"/>
                </a:solidFill>
                <a:latin typeface="Bodoni MT Black" panose="02070A03080606020203" pitchFamily="18" charset="0"/>
              </a:rPr>
              <a:t>For Three Transgressions…and For Four</a:t>
            </a:r>
          </a:p>
        </p:txBody>
      </p:sp>
      <p:sp>
        <p:nvSpPr>
          <p:cNvPr id="10" name="TextBox 9"/>
          <p:cNvSpPr txBox="1"/>
          <p:nvPr/>
        </p:nvSpPr>
        <p:spPr>
          <a:xfrm>
            <a:off x="0" y="6488668"/>
            <a:ext cx="2121408" cy="369332"/>
          </a:xfrm>
          <a:prstGeom prst="rect">
            <a:avLst/>
          </a:prstGeom>
          <a:noFill/>
        </p:spPr>
        <p:txBody>
          <a:bodyPr wrap="square" rtlCol="0">
            <a:spAutoFit/>
          </a:bodyPr>
          <a:lstStyle/>
          <a:p>
            <a:r>
              <a:rPr lang="en-US" dirty="0">
                <a:solidFill>
                  <a:schemeClr val="bg1"/>
                </a:solidFill>
              </a:rPr>
              <a:t>Amos 1:3,6,11</a:t>
            </a:r>
          </a:p>
        </p:txBody>
      </p:sp>
      <p:sp>
        <p:nvSpPr>
          <p:cNvPr id="5" name="Rectangle 4"/>
          <p:cNvSpPr/>
          <p:nvPr/>
        </p:nvSpPr>
        <p:spPr>
          <a:xfrm>
            <a:off x="211907" y="1157539"/>
            <a:ext cx="4271605" cy="1569660"/>
          </a:xfrm>
          <a:prstGeom prst="rect">
            <a:avLst/>
          </a:prstGeom>
        </p:spPr>
        <p:txBody>
          <a:bodyPr wrap="square">
            <a:spAutoFit/>
          </a:bodyPr>
          <a:lstStyle/>
          <a:p>
            <a:r>
              <a:rPr lang="en-US" sz="2400" i="1" dirty="0">
                <a:solidFill>
                  <a:srgbClr val="FFFF00"/>
                </a:solidFill>
              </a:rPr>
              <a:t>These six things doth the </a:t>
            </a:r>
            <a:r>
              <a:rPr lang="en-US" sz="2400" i="1" cap="small" dirty="0">
                <a:solidFill>
                  <a:srgbClr val="FFFF00"/>
                </a:solidFill>
              </a:rPr>
              <a:t>Lord</a:t>
            </a:r>
            <a:r>
              <a:rPr lang="en-US" sz="2400" i="1" dirty="0">
                <a:solidFill>
                  <a:srgbClr val="FFFF00"/>
                </a:solidFill>
              </a:rPr>
              <a:t> hate: yea, seven are an abomination unto him:</a:t>
            </a:r>
          </a:p>
          <a:p>
            <a:r>
              <a:rPr lang="en-US" sz="2400" i="1" dirty="0">
                <a:solidFill>
                  <a:srgbClr val="FFFF00"/>
                </a:solidFill>
              </a:rPr>
              <a:t>Proverbs 6:16</a:t>
            </a:r>
          </a:p>
        </p:txBody>
      </p:sp>
      <p:sp>
        <p:nvSpPr>
          <p:cNvPr id="9" name="Rectangle 8"/>
          <p:cNvSpPr/>
          <p:nvPr/>
        </p:nvSpPr>
        <p:spPr>
          <a:xfrm>
            <a:off x="7748833" y="1503426"/>
            <a:ext cx="4271605" cy="3046988"/>
          </a:xfrm>
          <a:prstGeom prst="rect">
            <a:avLst/>
          </a:prstGeom>
          <a:solidFill>
            <a:schemeClr val="tx1">
              <a:lumMod val="95000"/>
              <a:lumOff val="5000"/>
            </a:schemeClr>
          </a:solidFill>
        </p:spPr>
        <p:txBody>
          <a:bodyPr wrap="square">
            <a:spAutoFit/>
          </a:bodyPr>
          <a:lstStyle/>
          <a:p>
            <a:pPr fontAlgn="base"/>
            <a:r>
              <a:rPr lang="en-US" sz="2400" i="1" dirty="0">
                <a:solidFill>
                  <a:srgbClr val="FFFF00"/>
                </a:solidFill>
              </a:rPr>
              <a:t>Lord, how oft shall my brother sin against me, and I forgive him? </a:t>
            </a:r>
          </a:p>
          <a:p>
            <a:pPr fontAlgn="base"/>
            <a:endParaRPr lang="en-US" sz="2400" i="1" dirty="0">
              <a:solidFill>
                <a:srgbClr val="FFFF00"/>
              </a:solidFill>
            </a:endParaRPr>
          </a:p>
          <a:p>
            <a:pPr fontAlgn="base"/>
            <a:r>
              <a:rPr lang="en-US" sz="2400" i="1" dirty="0">
                <a:solidFill>
                  <a:srgbClr val="FFFF00"/>
                </a:solidFill>
              </a:rPr>
              <a:t>Jesus </a:t>
            </a:r>
            <a:r>
              <a:rPr lang="en-US" sz="2400" i="1" dirty="0" err="1">
                <a:solidFill>
                  <a:srgbClr val="FFFF00"/>
                </a:solidFill>
              </a:rPr>
              <a:t>saith</a:t>
            </a:r>
            <a:r>
              <a:rPr lang="en-US" sz="2400" i="1" dirty="0">
                <a:solidFill>
                  <a:srgbClr val="FFFF00"/>
                </a:solidFill>
              </a:rPr>
              <a:t> unto him, I say not unto thee, Until seven times: but, Until seventy times seven. Matthew 18:21-22</a:t>
            </a:r>
          </a:p>
        </p:txBody>
      </p:sp>
      <p:sp>
        <p:nvSpPr>
          <p:cNvPr id="2" name="Rectangle 1"/>
          <p:cNvSpPr/>
          <p:nvPr/>
        </p:nvSpPr>
        <p:spPr>
          <a:xfrm>
            <a:off x="1769285" y="5951200"/>
            <a:ext cx="9418284" cy="769441"/>
          </a:xfrm>
          <a:prstGeom prst="rect">
            <a:avLst/>
          </a:prstGeom>
        </p:spPr>
        <p:txBody>
          <a:bodyPr wrap="none">
            <a:spAutoFit/>
          </a:bodyPr>
          <a:lstStyle/>
          <a:p>
            <a:r>
              <a:rPr lang="en-US" sz="4400" dirty="0">
                <a:solidFill>
                  <a:srgbClr val="FF0000"/>
                </a:solidFill>
              </a:rPr>
              <a:t>The number refers to an infinite number</a:t>
            </a:r>
          </a:p>
        </p:txBody>
      </p:sp>
    </p:spTree>
    <p:extLst>
      <p:ext uri="{BB962C8B-B14F-4D97-AF65-F5344CB8AC3E}">
        <p14:creationId xmlns:p14="http://schemas.microsoft.com/office/powerpoint/2010/main" val="133230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327FB0-ECF2-436E-0E4E-636E21EE6D3B}"/>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1261817"/>
            <a:ext cx="3394838" cy="3785652"/>
          </a:xfrm>
          <a:prstGeom prst="rect">
            <a:avLst/>
          </a:prstGeom>
          <a:noFill/>
        </p:spPr>
        <p:txBody>
          <a:bodyPr wrap="square" rtlCol="0">
            <a:spAutoFit/>
          </a:bodyPr>
          <a:lstStyle/>
          <a:p>
            <a:r>
              <a:rPr lang="en-US" sz="2000" dirty="0">
                <a:solidFill>
                  <a:schemeClr val="bg1"/>
                </a:solidFill>
              </a:rPr>
              <a:t>The reasons for the punishment of Judah and Israel differ from those for the punishment of the gentile nations. </a:t>
            </a:r>
          </a:p>
          <a:p>
            <a:endParaRPr lang="en-US" sz="2000" dirty="0">
              <a:solidFill>
                <a:schemeClr val="bg1"/>
              </a:solidFill>
            </a:endParaRPr>
          </a:p>
          <a:p>
            <a:r>
              <a:rPr lang="en-US" sz="2000" dirty="0">
                <a:solidFill>
                  <a:schemeClr val="bg1"/>
                </a:solidFill>
              </a:rPr>
              <a:t>No acts are mentioned except for the forsaking of the Lord and turning to wickedness. Israel had been given the law of God. Therefore, more was expected of them. </a:t>
            </a:r>
            <a:endParaRPr lang="en-US" sz="20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The Punishments</a:t>
            </a:r>
          </a:p>
        </p:txBody>
      </p:sp>
      <p:sp>
        <p:nvSpPr>
          <p:cNvPr id="10" name="TextBox 9"/>
          <p:cNvSpPr txBox="1"/>
          <p:nvPr/>
        </p:nvSpPr>
        <p:spPr>
          <a:xfrm>
            <a:off x="0" y="6488668"/>
            <a:ext cx="2121408" cy="369332"/>
          </a:xfrm>
          <a:prstGeom prst="rect">
            <a:avLst/>
          </a:prstGeom>
          <a:noFill/>
        </p:spPr>
        <p:txBody>
          <a:bodyPr wrap="square" rtlCol="0">
            <a:spAutoFit/>
          </a:bodyPr>
          <a:lstStyle/>
          <a:p>
            <a:r>
              <a:rPr lang="en-US" dirty="0">
                <a:solidFill>
                  <a:schemeClr val="bg1"/>
                </a:solidFill>
              </a:rPr>
              <a:t>Amos 2:4-6, 7</a:t>
            </a:r>
          </a:p>
        </p:txBody>
      </p:sp>
      <p:sp>
        <p:nvSpPr>
          <p:cNvPr id="5" name="Rectangle 4"/>
          <p:cNvSpPr/>
          <p:nvPr/>
        </p:nvSpPr>
        <p:spPr>
          <a:xfrm>
            <a:off x="7213665" y="1378939"/>
            <a:ext cx="4388789" cy="4154984"/>
          </a:xfrm>
          <a:prstGeom prst="rect">
            <a:avLst/>
          </a:prstGeom>
        </p:spPr>
        <p:txBody>
          <a:bodyPr wrap="square">
            <a:spAutoFit/>
          </a:bodyPr>
          <a:lstStyle/>
          <a:p>
            <a:r>
              <a:rPr lang="en-US" sz="2400" dirty="0">
                <a:solidFill>
                  <a:schemeClr val="bg1"/>
                </a:solidFill>
              </a:rPr>
              <a:t> “after the dust of the earth upon the head of the poor”  refers to the people being general oppressors of the poor, showing them neither justice nor mercy. </a:t>
            </a:r>
          </a:p>
          <a:p>
            <a:endParaRPr lang="en-US" sz="2400" dirty="0">
              <a:solidFill>
                <a:schemeClr val="bg1"/>
              </a:solidFill>
            </a:endParaRPr>
          </a:p>
          <a:p>
            <a:r>
              <a:rPr lang="en-US" sz="2400" dirty="0">
                <a:solidFill>
                  <a:schemeClr val="bg1"/>
                </a:solidFill>
              </a:rPr>
              <a:t>The idea is that the people longed to see the poor in such a state of misery that they threw dust on their heads (a sign of mourning).</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solidFill>
                  <a:schemeClr val="bg1"/>
                </a:solidFill>
              </a:rPr>
              <a:t>(1)</a:t>
            </a:r>
          </a:p>
        </p:txBody>
      </p:sp>
      <p:pic>
        <p:nvPicPr>
          <p:cNvPr id="9218" name="Picture 2" descr="https://upload.wikimedia.org/wikipedia/commons/0/0e/Tissot_Moses_Strikes_the_Rock.jpg"/>
          <p:cNvPicPr>
            <a:picLocks noChangeAspect="1" noChangeArrowheads="1"/>
          </p:cNvPicPr>
          <p:nvPr/>
        </p:nvPicPr>
        <p:blipFill rotWithShape="1">
          <a:blip r:embed="rId3">
            <a:extLst>
              <a:ext uri="{28A0092B-C50C-407E-A947-70E740481C1C}">
                <a14:useLocalDpi xmlns:a14="http://schemas.microsoft.com/office/drawing/2010/main" val="0"/>
              </a:ext>
            </a:extLst>
          </a:blip>
          <a:srcRect t="26194" r="26007"/>
          <a:stretch/>
        </p:blipFill>
        <p:spPr bwMode="auto">
          <a:xfrm>
            <a:off x="3818827" y="1261817"/>
            <a:ext cx="3136265" cy="4091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13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450422-6B5B-7894-3725-8A3FDB03A583}"/>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1261817"/>
            <a:ext cx="3394838" cy="400110"/>
          </a:xfrm>
          <a:prstGeom prst="rect">
            <a:avLst/>
          </a:prstGeom>
          <a:noFill/>
        </p:spPr>
        <p:txBody>
          <a:bodyPr wrap="square" rtlCol="0">
            <a:spAutoFit/>
          </a:bodyPr>
          <a:lstStyle/>
          <a:p>
            <a:r>
              <a:rPr lang="en-US" sz="2000" dirty="0"/>
              <a:t> </a:t>
            </a:r>
            <a:endParaRPr lang="en-US" sz="2000" b="1" dirty="0"/>
          </a:p>
        </p:txBody>
      </p:sp>
      <p:sp>
        <p:nvSpPr>
          <p:cNvPr id="6" name="TextBox 5"/>
          <p:cNvSpPr txBox="1"/>
          <p:nvPr/>
        </p:nvSpPr>
        <p:spPr>
          <a:xfrm>
            <a:off x="211907" y="3100"/>
            <a:ext cx="11963400"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Polluting The Members</a:t>
            </a:r>
          </a:p>
        </p:txBody>
      </p:sp>
      <p:sp>
        <p:nvSpPr>
          <p:cNvPr id="10" name="TextBox 9"/>
          <p:cNvSpPr txBox="1"/>
          <p:nvPr/>
        </p:nvSpPr>
        <p:spPr>
          <a:xfrm>
            <a:off x="0" y="6488668"/>
            <a:ext cx="3281082" cy="369332"/>
          </a:xfrm>
          <a:prstGeom prst="rect">
            <a:avLst/>
          </a:prstGeom>
          <a:noFill/>
        </p:spPr>
        <p:txBody>
          <a:bodyPr wrap="square" rtlCol="0">
            <a:spAutoFit/>
          </a:bodyPr>
          <a:lstStyle/>
          <a:p>
            <a:r>
              <a:rPr lang="en-US" dirty="0">
                <a:solidFill>
                  <a:schemeClr val="bg1"/>
                </a:solidFill>
              </a:rPr>
              <a:t>Amos 2:11-12, Numbers 6:2-21</a:t>
            </a:r>
          </a:p>
        </p:txBody>
      </p:sp>
      <p:sp>
        <p:nvSpPr>
          <p:cNvPr id="5" name="Rectangle 4"/>
          <p:cNvSpPr/>
          <p:nvPr/>
        </p:nvSpPr>
        <p:spPr>
          <a:xfrm>
            <a:off x="423989" y="1261817"/>
            <a:ext cx="5408847" cy="2308324"/>
          </a:xfrm>
          <a:prstGeom prst="rect">
            <a:avLst/>
          </a:prstGeom>
        </p:spPr>
        <p:txBody>
          <a:bodyPr wrap="square">
            <a:spAutoFit/>
          </a:bodyPr>
          <a:lstStyle/>
          <a:p>
            <a:r>
              <a:rPr lang="en-US" sz="2400" dirty="0">
                <a:solidFill>
                  <a:schemeClr val="bg1"/>
                </a:solidFill>
              </a:rPr>
              <a:t>Nazarites, who were instituted by the Lord to show the spiritual nature of His religion.</a:t>
            </a:r>
          </a:p>
          <a:p>
            <a:endParaRPr lang="en-US" sz="2400" dirty="0">
              <a:solidFill>
                <a:schemeClr val="bg1"/>
              </a:solidFill>
            </a:endParaRPr>
          </a:p>
          <a:p>
            <a:r>
              <a:rPr lang="en-US" sz="2400" dirty="0">
                <a:solidFill>
                  <a:schemeClr val="bg1"/>
                </a:solidFill>
              </a:rPr>
              <a:t>Amos condemned Israel for polluting the Nazarites by giving them wine to drink. </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solidFill>
                  <a:schemeClr val="bg1"/>
                </a:solidFill>
              </a:rPr>
              <a:t>(1)</a:t>
            </a:r>
          </a:p>
        </p:txBody>
      </p:sp>
      <p:sp>
        <p:nvSpPr>
          <p:cNvPr id="3" name="Rectangle 2"/>
          <p:cNvSpPr/>
          <p:nvPr/>
        </p:nvSpPr>
        <p:spPr>
          <a:xfrm>
            <a:off x="6306671" y="4806090"/>
            <a:ext cx="5102154" cy="1200329"/>
          </a:xfrm>
          <a:prstGeom prst="rect">
            <a:avLst/>
          </a:prstGeom>
        </p:spPr>
        <p:txBody>
          <a:bodyPr wrap="square">
            <a:spAutoFit/>
          </a:bodyPr>
          <a:lstStyle/>
          <a:p>
            <a:r>
              <a:rPr lang="en-US" sz="2400" dirty="0">
                <a:solidFill>
                  <a:schemeClr val="bg1"/>
                </a:solidFill>
                <a:latin typeface="Calibri" panose="020F0502020204030204" pitchFamily="34" charset="0"/>
              </a:rPr>
              <a:t>There are some Church members today that encourage fellow members to break their covenants</a:t>
            </a:r>
            <a:endParaRPr lang="en-US" sz="2400" dirty="0">
              <a:solidFill>
                <a:schemeClr val="bg1"/>
              </a:solidFill>
            </a:endParaRPr>
          </a:p>
        </p:txBody>
      </p:sp>
      <p:pic>
        <p:nvPicPr>
          <p:cNvPr id="8196" name="Picture 4" descr="http://cbsnews2.cbsistatic.com/hub/i/r/2012/07/16/be84e23b-a644-11e2-a3f0-029118418759/thumbnail/620x350/695cbbe33c76c93df24ff4f391c817b2/nash_beer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683" y="3720862"/>
            <a:ext cx="4534797" cy="25599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ECFC06A-8E7E-9D74-AA99-E080780C4CC6}"/>
              </a:ext>
            </a:extLst>
          </p:cNvPr>
          <p:cNvPicPr>
            <a:picLocks noChangeAspect="1"/>
          </p:cNvPicPr>
          <p:nvPr/>
        </p:nvPicPr>
        <p:blipFill>
          <a:blip r:embed="rId4"/>
          <a:stretch>
            <a:fillRect/>
          </a:stretch>
        </p:blipFill>
        <p:spPr>
          <a:xfrm>
            <a:off x="6763229" y="1326757"/>
            <a:ext cx="3717354" cy="3001053"/>
          </a:xfrm>
          <a:prstGeom prst="rect">
            <a:avLst/>
          </a:prstGeom>
        </p:spPr>
      </p:pic>
    </p:spTree>
    <p:extLst>
      <p:ext uri="{BB962C8B-B14F-4D97-AF65-F5344CB8AC3E}">
        <p14:creationId xmlns:p14="http://schemas.microsoft.com/office/powerpoint/2010/main" val="67982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9D6D35-3001-D94A-5C70-C325B59BB0E2}"/>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1261817"/>
            <a:ext cx="3394838" cy="400110"/>
          </a:xfrm>
          <a:prstGeom prst="rect">
            <a:avLst/>
          </a:prstGeom>
          <a:noFill/>
        </p:spPr>
        <p:txBody>
          <a:bodyPr wrap="square" rtlCol="0">
            <a:spAutoFit/>
          </a:bodyPr>
          <a:lstStyle/>
          <a:p>
            <a:r>
              <a:rPr lang="en-US" sz="2000" dirty="0"/>
              <a:t> </a:t>
            </a:r>
            <a:endParaRPr lang="en-US" sz="2000" b="1" dirty="0"/>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Prophecy Not</a:t>
            </a:r>
          </a:p>
        </p:txBody>
      </p:sp>
      <p:sp>
        <p:nvSpPr>
          <p:cNvPr id="10" name="TextBox 9"/>
          <p:cNvSpPr txBox="1"/>
          <p:nvPr/>
        </p:nvSpPr>
        <p:spPr>
          <a:xfrm>
            <a:off x="0" y="6488668"/>
            <a:ext cx="3281082" cy="369332"/>
          </a:xfrm>
          <a:prstGeom prst="rect">
            <a:avLst/>
          </a:prstGeom>
          <a:noFill/>
        </p:spPr>
        <p:txBody>
          <a:bodyPr wrap="square" rtlCol="0">
            <a:spAutoFit/>
          </a:bodyPr>
          <a:lstStyle/>
          <a:p>
            <a:r>
              <a:rPr lang="en-US" dirty="0">
                <a:solidFill>
                  <a:schemeClr val="bg1"/>
                </a:solidFill>
              </a:rPr>
              <a:t>Amos 2:12</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7" name="Rectangle 6"/>
          <p:cNvSpPr/>
          <p:nvPr/>
        </p:nvSpPr>
        <p:spPr>
          <a:xfrm>
            <a:off x="423988" y="1461872"/>
            <a:ext cx="6581929" cy="1200329"/>
          </a:xfrm>
          <a:prstGeom prst="rect">
            <a:avLst/>
          </a:prstGeom>
        </p:spPr>
        <p:txBody>
          <a:bodyPr wrap="square">
            <a:spAutoFit/>
          </a:bodyPr>
          <a:lstStyle/>
          <a:p>
            <a:r>
              <a:rPr lang="en-US" sz="2400" dirty="0">
                <a:solidFill>
                  <a:schemeClr val="bg1"/>
                </a:solidFill>
              </a:rPr>
              <a:t>They (Israelites) told the prophets to stop warning them about the consequences of sin and the coming destructions of Israel and Judah.</a:t>
            </a:r>
          </a:p>
        </p:txBody>
      </p:sp>
      <p:sp>
        <p:nvSpPr>
          <p:cNvPr id="8" name="Rectangle 7"/>
          <p:cNvSpPr/>
          <p:nvPr/>
        </p:nvSpPr>
        <p:spPr>
          <a:xfrm>
            <a:off x="5764306" y="4486873"/>
            <a:ext cx="6096000" cy="1938992"/>
          </a:xfrm>
          <a:prstGeom prst="rect">
            <a:avLst/>
          </a:prstGeom>
        </p:spPr>
        <p:txBody>
          <a:bodyPr>
            <a:spAutoFit/>
          </a:bodyPr>
          <a:lstStyle/>
          <a:p>
            <a:r>
              <a:rPr lang="en-US" sz="2400" dirty="0">
                <a:solidFill>
                  <a:schemeClr val="bg1"/>
                </a:solidFill>
              </a:rPr>
              <a:t>Amos later personally experienced this rejection when </a:t>
            </a:r>
            <a:r>
              <a:rPr lang="en-US" sz="2400" dirty="0" err="1">
                <a:solidFill>
                  <a:schemeClr val="bg1"/>
                </a:solidFill>
              </a:rPr>
              <a:t>Amaziah</a:t>
            </a:r>
            <a:r>
              <a:rPr lang="en-US" sz="2400" dirty="0">
                <a:solidFill>
                  <a:schemeClr val="bg1"/>
                </a:solidFill>
              </a:rPr>
              <a:t>, a wicked priest of King Jeroboam, told Amos to return to Judah and stop prophesying to the people of Israel that they would be destroyed.</a:t>
            </a:r>
          </a:p>
        </p:txBody>
      </p:sp>
      <p:pic>
        <p:nvPicPr>
          <p:cNvPr id="7170" name="Picture 2" descr="http://www.watchmanmedia.org/wp-content/uploads/2016/01/amo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988" y="2948981"/>
            <a:ext cx="5075943" cy="325081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carpescriptura.com/wp-content/uploads/2015/05/2-Kings-14-15-300x19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5917" y="2047663"/>
            <a:ext cx="3662116" cy="2380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24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CD26A9-1C6F-669C-F72E-788FD187485C}"/>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1261817"/>
            <a:ext cx="3394838" cy="400110"/>
          </a:xfrm>
          <a:prstGeom prst="rect">
            <a:avLst/>
          </a:prstGeom>
          <a:noFill/>
        </p:spPr>
        <p:txBody>
          <a:bodyPr wrap="square" rtlCol="0">
            <a:spAutoFit/>
          </a:bodyPr>
          <a:lstStyle/>
          <a:p>
            <a:r>
              <a:rPr lang="en-US" sz="2000" dirty="0"/>
              <a:t> </a:t>
            </a:r>
            <a:endParaRPr lang="en-US" sz="2000" b="1" dirty="0"/>
          </a:p>
        </p:txBody>
      </p:sp>
      <p:sp>
        <p:nvSpPr>
          <p:cNvPr id="6" name="TextBox 5"/>
          <p:cNvSpPr txBox="1"/>
          <p:nvPr/>
        </p:nvSpPr>
        <p:spPr>
          <a:xfrm>
            <a:off x="211907" y="3100"/>
            <a:ext cx="11963400" cy="769441"/>
          </a:xfrm>
          <a:prstGeom prst="rect">
            <a:avLst/>
          </a:prstGeom>
          <a:noFill/>
        </p:spPr>
        <p:txBody>
          <a:bodyPr wrap="square" rtlCol="0">
            <a:spAutoFit/>
          </a:bodyPr>
          <a:lstStyle/>
          <a:p>
            <a:pPr algn="ctr"/>
            <a:r>
              <a:rPr lang="en-US" sz="4400" dirty="0">
                <a:solidFill>
                  <a:schemeClr val="bg1"/>
                </a:solidFill>
                <a:latin typeface="Bodoni MT Black" panose="02070A03080606020203" pitchFamily="18" charset="0"/>
              </a:rPr>
              <a:t>Prophecy—a Direct Revelation</a:t>
            </a:r>
          </a:p>
        </p:txBody>
      </p:sp>
      <p:sp>
        <p:nvSpPr>
          <p:cNvPr id="10" name="TextBox 9"/>
          <p:cNvSpPr txBox="1"/>
          <p:nvPr/>
        </p:nvSpPr>
        <p:spPr>
          <a:xfrm>
            <a:off x="0" y="6488668"/>
            <a:ext cx="3281082" cy="369332"/>
          </a:xfrm>
          <a:prstGeom prst="rect">
            <a:avLst/>
          </a:prstGeom>
          <a:noFill/>
        </p:spPr>
        <p:txBody>
          <a:bodyPr wrap="square" rtlCol="0">
            <a:spAutoFit/>
          </a:bodyPr>
          <a:lstStyle/>
          <a:p>
            <a:r>
              <a:rPr lang="en-US" dirty="0">
                <a:solidFill>
                  <a:schemeClr val="bg1"/>
                </a:solidFill>
              </a:rPr>
              <a:t>Amos 3:7</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7" name="Rectangle 6"/>
          <p:cNvSpPr/>
          <p:nvPr/>
        </p:nvSpPr>
        <p:spPr>
          <a:xfrm>
            <a:off x="211907" y="795714"/>
            <a:ext cx="5452550" cy="3046988"/>
          </a:xfrm>
          <a:prstGeom prst="rect">
            <a:avLst/>
          </a:prstGeom>
        </p:spPr>
        <p:txBody>
          <a:bodyPr wrap="square">
            <a:spAutoFit/>
          </a:bodyPr>
          <a:lstStyle/>
          <a:p>
            <a:r>
              <a:rPr lang="en-US" sz="2400" dirty="0">
                <a:solidFill>
                  <a:schemeClr val="bg1"/>
                </a:solidFill>
              </a:rPr>
              <a:t>God has knowledge of all His children and their doings and justly warns and threatens with His judgments. </a:t>
            </a:r>
          </a:p>
          <a:p>
            <a:endParaRPr lang="en-US" sz="2400" dirty="0">
              <a:solidFill>
                <a:schemeClr val="bg1"/>
              </a:solidFill>
            </a:endParaRPr>
          </a:p>
          <a:p>
            <a:r>
              <a:rPr lang="en-US" sz="2400" dirty="0">
                <a:solidFill>
                  <a:schemeClr val="bg1"/>
                </a:solidFill>
              </a:rPr>
              <a:t>The fact that the prophets prophesy correctly is an indication that they are in communion with God and that they do indeed walk together.</a:t>
            </a:r>
          </a:p>
        </p:txBody>
      </p:sp>
      <p:sp>
        <p:nvSpPr>
          <p:cNvPr id="8" name="Rectangle 7"/>
          <p:cNvSpPr/>
          <p:nvPr/>
        </p:nvSpPr>
        <p:spPr>
          <a:xfrm>
            <a:off x="5871882" y="3675184"/>
            <a:ext cx="6096000" cy="3046988"/>
          </a:xfrm>
          <a:prstGeom prst="rect">
            <a:avLst/>
          </a:prstGeom>
        </p:spPr>
        <p:txBody>
          <a:bodyPr>
            <a:spAutoFit/>
          </a:bodyPr>
          <a:lstStyle/>
          <a:p>
            <a:r>
              <a:rPr lang="en-US" sz="2400" dirty="0">
                <a:solidFill>
                  <a:schemeClr val="bg1"/>
                </a:solidFill>
              </a:rPr>
              <a:t>“There are many scriptures which assure us that God is as interested in us today as he has been in all his children from the beginning, and thus we believe in continuous revelation from God through his prophets to guide us in these latter days. The Prophet Amos said, ‘Surely the Lord God will do nothing, but he </a:t>
            </a:r>
            <a:r>
              <a:rPr lang="en-US" sz="2400" dirty="0" err="1">
                <a:solidFill>
                  <a:schemeClr val="bg1"/>
                </a:solidFill>
              </a:rPr>
              <a:t>revealeth</a:t>
            </a:r>
            <a:r>
              <a:rPr lang="en-US" sz="2400" dirty="0">
                <a:solidFill>
                  <a:schemeClr val="bg1"/>
                </a:solidFill>
              </a:rPr>
              <a:t> his secret unto his servants the prophets.’” (4)</a:t>
            </a:r>
          </a:p>
        </p:txBody>
      </p:sp>
      <p:pic>
        <p:nvPicPr>
          <p:cNvPr id="6146" name="Picture 2" descr="https://familysearch.org/blog/en/files/2013/08/Danish-old-records-shutterstock_120903430-480x3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116" y="880606"/>
            <a:ext cx="3471848" cy="260388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mormonsoprano.files.wordpress.com/2012/03/thomas-s-mons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8482" y="4022684"/>
            <a:ext cx="3282684" cy="246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54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632F35-7203-8024-5E09-827021FF75BC}"/>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1261817"/>
            <a:ext cx="3394838" cy="400110"/>
          </a:xfrm>
          <a:prstGeom prst="rect">
            <a:avLst/>
          </a:prstGeom>
          <a:noFill/>
        </p:spPr>
        <p:txBody>
          <a:bodyPr wrap="square" rtlCol="0">
            <a:spAutoFit/>
          </a:bodyPr>
          <a:lstStyle/>
          <a:p>
            <a:r>
              <a:rPr lang="en-US" sz="2000" dirty="0"/>
              <a:t> </a:t>
            </a:r>
            <a:endParaRPr lang="en-US" sz="2000" b="1" dirty="0"/>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Doctrinal Mastery</a:t>
            </a:r>
          </a:p>
        </p:txBody>
      </p:sp>
      <p:sp>
        <p:nvSpPr>
          <p:cNvPr id="8" name="Rectangle 7"/>
          <p:cNvSpPr/>
          <p:nvPr/>
        </p:nvSpPr>
        <p:spPr>
          <a:xfrm>
            <a:off x="6391835" y="2425379"/>
            <a:ext cx="4823012" cy="2062103"/>
          </a:xfrm>
          <a:prstGeom prst="rect">
            <a:avLst/>
          </a:prstGeom>
        </p:spPr>
        <p:txBody>
          <a:bodyPr wrap="square">
            <a:spAutoFit/>
          </a:bodyPr>
          <a:lstStyle/>
          <a:p>
            <a:r>
              <a:rPr lang="en-US" sz="3200" dirty="0">
                <a:solidFill>
                  <a:schemeClr val="bg1"/>
                </a:solidFill>
              </a:rPr>
              <a:t>Surely the Lord </a:t>
            </a:r>
            <a:r>
              <a:rPr lang="en-US" sz="3200" cap="small" dirty="0">
                <a:solidFill>
                  <a:schemeClr val="bg1"/>
                </a:solidFill>
              </a:rPr>
              <a:t>God</a:t>
            </a:r>
            <a:r>
              <a:rPr lang="en-US" sz="3200" dirty="0">
                <a:solidFill>
                  <a:schemeClr val="bg1"/>
                </a:solidFill>
              </a:rPr>
              <a:t> will do nothing, but he </a:t>
            </a:r>
            <a:r>
              <a:rPr lang="en-US" sz="3200" dirty="0" err="1">
                <a:solidFill>
                  <a:schemeClr val="bg1"/>
                </a:solidFill>
              </a:rPr>
              <a:t>revealeth</a:t>
            </a:r>
            <a:endParaRPr lang="en-US" sz="3200" dirty="0">
              <a:solidFill>
                <a:schemeClr val="bg1"/>
              </a:solidFill>
            </a:endParaRPr>
          </a:p>
          <a:p>
            <a:r>
              <a:rPr lang="en-US" sz="3200" dirty="0">
                <a:solidFill>
                  <a:schemeClr val="bg1"/>
                </a:solidFill>
              </a:rPr>
              <a:t>his secret unto his servants the prophets.</a:t>
            </a:r>
          </a:p>
        </p:txBody>
      </p:sp>
      <p:grpSp>
        <p:nvGrpSpPr>
          <p:cNvPr id="11" name="Group 10"/>
          <p:cNvGrpSpPr/>
          <p:nvPr/>
        </p:nvGrpSpPr>
        <p:grpSpPr>
          <a:xfrm>
            <a:off x="917207" y="1611000"/>
            <a:ext cx="2979879" cy="3770972"/>
            <a:chOff x="2819400" y="3657600"/>
            <a:chExt cx="1447800" cy="2121932"/>
          </a:xfrm>
        </p:grpSpPr>
        <p:sp>
          <p:nvSpPr>
            <p:cNvPr id="12" name="TextBox 11"/>
            <p:cNvSpPr txBox="1"/>
            <p:nvPr/>
          </p:nvSpPr>
          <p:spPr>
            <a:xfrm>
              <a:off x="3869621" y="5410200"/>
              <a:ext cx="184731" cy="369332"/>
            </a:xfrm>
            <a:prstGeom prst="rect">
              <a:avLst/>
            </a:prstGeom>
            <a:noFill/>
          </p:spPr>
          <p:txBody>
            <a:bodyPr wrap="none" rtlCol="0">
              <a:spAutoFit/>
            </a:bodyPr>
            <a:lstStyle/>
            <a:p>
              <a:pPr algn="ctr"/>
              <a:endParaRPr lang="en-US" dirty="0">
                <a:latin typeface="Comic Sans MS" pitchFamily="66" charset="0"/>
              </a:endParaRPr>
            </a:p>
          </p:txBody>
        </p:sp>
        <p:sp>
          <p:nvSpPr>
            <p:cNvPr id="13" name="Rectangle 12"/>
            <p:cNvSpPr/>
            <p:nvPr/>
          </p:nvSpPr>
          <p:spPr>
            <a:xfrm>
              <a:off x="2819400" y="3730770"/>
              <a:ext cx="14478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971800" y="3733799"/>
              <a:ext cx="1219200" cy="18993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819400" y="3657600"/>
              <a:ext cx="1219200" cy="19755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C000"/>
                  </a:solidFill>
                  <a:latin typeface="Colonna MT" pitchFamily="82" charset="0"/>
                </a:rPr>
                <a:t>Amos 3:7</a:t>
              </a:r>
            </a:p>
          </p:txBody>
        </p:sp>
        <p:sp>
          <p:nvSpPr>
            <p:cNvPr id="16" name="Rectangle 15"/>
            <p:cNvSpPr/>
            <p:nvPr/>
          </p:nvSpPr>
          <p:spPr>
            <a:xfrm>
              <a:off x="2819400" y="3657600"/>
              <a:ext cx="76200" cy="1975592"/>
            </a:xfrm>
            <a:prstGeom prst="rect">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ight Arrow 1"/>
          <p:cNvSpPr/>
          <p:nvPr/>
        </p:nvSpPr>
        <p:spPr>
          <a:xfrm>
            <a:off x="4303059" y="2958353"/>
            <a:ext cx="1465729" cy="94129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12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3B842-D2E1-460F-E1A2-B7C2766F7C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C06AD4-B1FC-0BAF-4B33-D8E89CB23F48}"/>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2E45B805-5FEF-3F08-06A3-DCE4E25811DC}"/>
              </a:ext>
            </a:extLst>
          </p:cNvPr>
          <p:cNvSpPr txBox="1"/>
          <p:nvPr/>
        </p:nvSpPr>
        <p:spPr>
          <a:xfrm>
            <a:off x="423989" y="1261817"/>
            <a:ext cx="3394838" cy="400110"/>
          </a:xfrm>
          <a:prstGeom prst="rect">
            <a:avLst/>
          </a:prstGeom>
          <a:noFill/>
        </p:spPr>
        <p:txBody>
          <a:bodyPr wrap="square" rtlCol="0">
            <a:spAutoFit/>
          </a:bodyPr>
          <a:lstStyle/>
          <a:p>
            <a:r>
              <a:rPr lang="en-US" sz="2000" dirty="0"/>
              <a:t> </a:t>
            </a:r>
            <a:endParaRPr lang="en-US" sz="2000" b="1" dirty="0"/>
          </a:p>
        </p:txBody>
      </p:sp>
      <p:sp>
        <p:nvSpPr>
          <p:cNvPr id="6" name="TextBox 5">
            <a:extLst>
              <a:ext uri="{FF2B5EF4-FFF2-40B4-BE49-F238E27FC236}">
                <a16:creationId xmlns:a16="http://schemas.microsoft.com/office/drawing/2014/main" id="{2FF6FC24-C981-3FEA-324C-B16C6A6AB999}"/>
              </a:ext>
            </a:extLst>
          </p:cNvPr>
          <p:cNvSpPr txBox="1"/>
          <p:nvPr/>
        </p:nvSpPr>
        <p:spPr>
          <a:xfrm>
            <a:off x="211907" y="3100"/>
            <a:ext cx="11963400" cy="1015663"/>
          </a:xfrm>
          <a:prstGeom prst="rect">
            <a:avLst/>
          </a:prstGeom>
          <a:noFill/>
        </p:spPr>
        <p:txBody>
          <a:bodyPr wrap="square" rtlCol="0">
            <a:spAutoFit/>
          </a:bodyPr>
          <a:lstStyle/>
          <a:p>
            <a:pPr algn="ctr"/>
            <a:r>
              <a:rPr lang="en-US" sz="6000" dirty="0">
                <a:solidFill>
                  <a:schemeClr val="bg1"/>
                </a:solidFill>
                <a:latin typeface="Bodoni MT Black" panose="02070A03080606020203" pitchFamily="18" charset="0"/>
              </a:rPr>
              <a:t>Secrets=Counsel and Plan</a:t>
            </a:r>
          </a:p>
        </p:txBody>
      </p:sp>
      <p:grpSp>
        <p:nvGrpSpPr>
          <p:cNvPr id="5" name="Group 4">
            <a:extLst>
              <a:ext uri="{FF2B5EF4-FFF2-40B4-BE49-F238E27FC236}">
                <a16:creationId xmlns:a16="http://schemas.microsoft.com/office/drawing/2014/main" id="{926A42F0-F00F-08C7-5015-1586D16738B8}"/>
              </a:ext>
            </a:extLst>
          </p:cNvPr>
          <p:cNvGrpSpPr/>
          <p:nvPr/>
        </p:nvGrpSpPr>
        <p:grpSpPr>
          <a:xfrm>
            <a:off x="538824" y="1126093"/>
            <a:ext cx="3505068" cy="2501531"/>
            <a:chOff x="228600" y="381000"/>
            <a:chExt cx="3505068" cy="2501531"/>
          </a:xfrm>
        </p:grpSpPr>
        <p:grpSp>
          <p:nvGrpSpPr>
            <p:cNvPr id="7" name="Group 6">
              <a:extLst>
                <a:ext uri="{FF2B5EF4-FFF2-40B4-BE49-F238E27FC236}">
                  <a16:creationId xmlns:a16="http://schemas.microsoft.com/office/drawing/2014/main" id="{5823A25E-4311-3539-6513-C52301C713E9}"/>
                </a:ext>
              </a:extLst>
            </p:cNvPr>
            <p:cNvGrpSpPr/>
            <p:nvPr/>
          </p:nvGrpSpPr>
          <p:grpSpPr>
            <a:xfrm>
              <a:off x="228600" y="381000"/>
              <a:ext cx="3505068" cy="2501531"/>
              <a:chOff x="534986" y="381000"/>
              <a:chExt cx="2637111" cy="2501531"/>
            </a:xfrm>
          </p:grpSpPr>
          <p:sp>
            <p:nvSpPr>
              <p:cNvPr id="10" name="Rectangle 9">
                <a:extLst>
                  <a:ext uri="{FF2B5EF4-FFF2-40B4-BE49-F238E27FC236}">
                    <a16:creationId xmlns:a16="http://schemas.microsoft.com/office/drawing/2014/main" id="{9A0CA25B-C8BE-119E-5527-AD9E0D27F77D}"/>
                  </a:ext>
                </a:extLst>
              </p:cNvPr>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D6B8E2E-51FC-89F7-DE93-A0FE3B172F01}"/>
                  </a:ext>
                </a:extLst>
              </p:cNvPr>
              <p:cNvGrpSpPr/>
              <p:nvPr/>
            </p:nvGrpSpPr>
            <p:grpSpPr>
              <a:xfrm>
                <a:off x="534986" y="384805"/>
                <a:ext cx="457200" cy="2497726"/>
                <a:chOff x="533400" y="381000"/>
                <a:chExt cx="457200" cy="2497726"/>
              </a:xfrm>
            </p:grpSpPr>
            <p:sp>
              <p:nvSpPr>
                <p:cNvPr id="23" name="Oval 22">
                  <a:extLst>
                    <a:ext uri="{FF2B5EF4-FFF2-40B4-BE49-F238E27FC236}">
                      <a16:creationId xmlns:a16="http://schemas.microsoft.com/office/drawing/2014/main" id="{3C1C6BC9-0016-D77F-D638-F8E109D9AF99}"/>
                    </a:ext>
                  </a:extLst>
                </p:cNvPr>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ounded Rectangle 22">
                  <a:extLst>
                    <a:ext uri="{FF2B5EF4-FFF2-40B4-BE49-F238E27FC236}">
                      <a16:creationId xmlns:a16="http://schemas.microsoft.com/office/drawing/2014/main" id="{A5823EBD-95DE-00E2-7E00-3CE0B96681BB}"/>
                    </a:ext>
                  </a:extLst>
                </p:cNvPr>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A47F810-3DF1-9033-2529-62AFD7CF2403}"/>
                    </a:ext>
                  </a:extLst>
                </p:cNvPr>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9C943FB-1AA7-040F-EB92-377BE7B85A69}"/>
                    </a:ext>
                  </a:extLst>
                </p:cNvPr>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85B94FAE-F1E0-8E8A-6CB3-2F9B6D1BE218}"/>
                  </a:ext>
                </a:extLst>
              </p:cNvPr>
              <p:cNvGrpSpPr/>
              <p:nvPr/>
            </p:nvGrpSpPr>
            <p:grpSpPr>
              <a:xfrm>
                <a:off x="2714897" y="381000"/>
                <a:ext cx="457200" cy="2497726"/>
                <a:chOff x="2714897" y="457200"/>
                <a:chExt cx="457200" cy="2497726"/>
              </a:xfrm>
            </p:grpSpPr>
            <p:sp>
              <p:nvSpPr>
                <p:cNvPr id="19" name="Oval 18">
                  <a:extLst>
                    <a:ext uri="{FF2B5EF4-FFF2-40B4-BE49-F238E27FC236}">
                      <a16:creationId xmlns:a16="http://schemas.microsoft.com/office/drawing/2014/main" id="{62A3C0F4-5ECA-A338-BFD8-B8BB8F0A6B62}"/>
                    </a:ext>
                  </a:extLst>
                </p:cNvPr>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8">
                  <a:extLst>
                    <a:ext uri="{FF2B5EF4-FFF2-40B4-BE49-F238E27FC236}">
                      <a16:creationId xmlns:a16="http://schemas.microsoft.com/office/drawing/2014/main" id="{FDDE6421-4227-CBD0-1D9A-3CBCDA8691E6}"/>
                    </a:ext>
                  </a:extLst>
                </p:cNvPr>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73370C1-557A-9542-2DDD-8613AC47C79C}"/>
                    </a:ext>
                  </a:extLst>
                </p:cNvPr>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447F3FD-60A9-4DCE-08E7-CDEF3161FD62}"/>
                    </a:ext>
                  </a:extLst>
                </p:cNvPr>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Rectangle 8">
              <a:extLst>
                <a:ext uri="{FF2B5EF4-FFF2-40B4-BE49-F238E27FC236}">
                  <a16:creationId xmlns:a16="http://schemas.microsoft.com/office/drawing/2014/main" id="{CA419EA1-21A3-0FDF-04C9-60A7FB227C78}"/>
                </a:ext>
              </a:extLst>
            </p:cNvPr>
            <p:cNvSpPr/>
            <p:nvPr/>
          </p:nvSpPr>
          <p:spPr>
            <a:xfrm>
              <a:off x="794830" y="1198673"/>
              <a:ext cx="2293346" cy="923330"/>
            </a:xfrm>
            <a:prstGeom prst="rect">
              <a:avLst/>
            </a:prstGeom>
          </p:spPr>
          <p:txBody>
            <a:bodyPr wrap="square">
              <a:spAutoFit/>
            </a:bodyPr>
            <a:lstStyle/>
            <a:p>
              <a:pPr algn="ctr"/>
              <a:r>
                <a:rPr lang="en-US" b="1" dirty="0"/>
                <a:t>The Lord reveals His plans through His prophets</a:t>
              </a:r>
              <a:endParaRPr lang="en-US" sz="1600" dirty="0"/>
            </a:p>
          </p:txBody>
        </p:sp>
      </p:grpSp>
      <p:sp>
        <p:nvSpPr>
          <p:cNvPr id="28" name="TextBox 27">
            <a:extLst>
              <a:ext uri="{FF2B5EF4-FFF2-40B4-BE49-F238E27FC236}">
                <a16:creationId xmlns:a16="http://schemas.microsoft.com/office/drawing/2014/main" id="{12AE34B0-218C-82C3-3F77-4D1B974BC1BD}"/>
              </a:ext>
            </a:extLst>
          </p:cNvPr>
          <p:cNvSpPr txBox="1"/>
          <p:nvPr/>
        </p:nvSpPr>
        <p:spPr>
          <a:xfrm>
            <a:off x="595949" y="4259837"/>
            <a:ext cx="3941182" cy="1631216"/>
          </a:xfrm>
          <a:prstGeom prst="rect">
            <a:avLst/>
          </a:prstGeom>
          <a:noFill/>
        </p:spPr>
        <p:txBody>
          <a:bodyPr wrap="square">
            <a:spAutoFit/>
          </a:bodyPr>
          <a:lstStyle/>
          <a:p>
            <a:r>
              <a:rPr lang="en-US" sz="2000" dirty="0">
                <a:solidFill>
                  <a:schemeClr val="bg1"/>
                </a:solidFill>
              </a:rPr>
              <a:t>B</a:t>
            </a:r>
            <a:r>
              <a:rPr lang="en-US" sz="2000" b="0" i="0" dirty="0">
                <a:solidFill>
                  <a:schemeClr val="bg1"/>
                </a:solidFill>
                <a:effectLst/>
              </a:rPr>
              <a:t>efore Judah and Israel were eventually destroyed because of the wickedness of the people, the Lord revealed what would happen if the people did not repent </a:t>
            </a:r>
            <a:endParaRPr lang="en-US" sz="2000" dirty="0">
              <a:solidFill>
                <a:schemeClr val="bg1"/>
              </a:solidFill>
            </a:endParaRPr>
          </a:p>
        </p:txBody>
      </p:sp>
      <p:sp>
        <p:nvSpPr>
          <p:cNvPr id="31" name="TextBox 30">
            <a:extLst>
              <a:ext uri="{FF2B5EF4-FFF2-40B4-BE49-F238E27FC236}">
                <a16:creationId xmlns:a16="http://schemas.microsoft.com/office/drawing/2014/main" id="{A54ABB03-94C9-8D0F-1E28-D0789C33BADC}"/>
              </a:ext>
            </a:extLst>
          </p:cNvPr>
          <p:cNvSpPr txBox="1"/>
          <p:nvPr/>
        </p:nvSpPr>
        <p:spPr>
          <a:xfrm>
            <a:off x="8152439" y="1187525"/>
            <a:ext cx="2895600" cy="646331"/>
          </a:xfrm>
          <a:prstGeom prst="rect">
            <a:avLst/>
          </a:prstGeom>
          <a:solidFill>
            <a:schemeClr val="accent2">
              <a:lumMod val="75000"/>
            </a:schemeClr>
          </a:solidFill>
        </p:spPr>
        <p:txBody>
          <a:bodyPr wrap="square" rtlCol="0">
            <a:spAutoFit/>
          </a:bodyPr>
          <a:lstStyle/>
          <a:p>
            <a:pPr algn="ctr"/>
            <a:r>
              <a:rPr lang="en-US" dirty="0">
                <a:solidFill>
                  <a:schemeClr val="bg1"/>
                </a:solidFill>
              </a:rPr>
              <a:t>They will be punished for not keeping the commandments</a:t>
            </a:r>
          </a:p>
        </p:txBody>
      </p:sp>
      <p:sp>
        <p:nvSpPr>
          <p:cNvPr id="32" name="TextBox 31">
            <a:extLst>
              <a:ext uri="{FF2B5EF4-FFF2-40B4-BE49-F238E27FC236}">
                <a16:creationId xmlns:a16="http://schemas.microsoft.com/office/drawing/2014/main" id="{CC6E0AD1-2991-01F7-BF90-63DD7E4471F9}"/>
              </a:ext>
            </a:extLst>
          </p:cNvPr>
          <p:cNvSpPr txBox="1"/>
          <p:nvPr/>
        </p:nvSpPr>
        <p:spPr>
          <a:xfrm>
            <a:off x="8148110" y="2306422"/>
            <a:ext cx="2895600" cy="923330"/>
          </a:xfrm>
          <a:prstGeom prst="rect">
            <a:avLst/>
          </a:prstGeom>
          <a:solidFill>
            <a:schemeClr val="accent2">
              <a:lumMod val="75000"/>
            </a:schemeClr>
          </a:solidFill>
        </p:spPr>
        <p:txBody>
          <a:bodyPr wrap="square" rtlCol="0">
            <a:spAutoFit/>
          </a:bodyPr>
          <a:lstStyle/>
          <a:p>
            <a:pPr algn="ctr"/>
            <a:r>
              <a:rPr lang="en-US" dirty="0">
                <a:solidFill>
                  <a:schemeClr val="bg1"/>
                </a:solidFill>
              </a:rPr>
              <a:t>He will send fire on Judah and devour the palaces of Jerusalem</a:t>
            </a:r>
          </a:p>
        </p:txBody>
      </p:sp>
      <p:sp>
        <p:nvSpPr>
          <p:cNvPr id="33" name="TextBox 32">
            <a:extLst>
              <a:ext uri="{FF2B5EF4-FFF2-40B4-BE49-F238E27FC236}">
                <a16:creationId xmlns:a16="http://schemas.microsoft.com/office/drawing/2014/main" id="{9C0DF29E-3439-AE3D-7609-DE0D2B7DC21D}"/>
              </a:ext>
            </a:extLst>
          </p:cNvPr>
          <p:cNvSpPr txBox="1"/>
          <p:nvPr/>
        </p:nvSpPr>
        <p:spPr>
          <a:xfrm>
            <a:off x="8148110" y="3716921"/>
            <a:ext cx="2895600" cy="923330"/>
          </a:xfrm>
          <a:prstGeom prst="rect">
            <a:avLst/>
          </a:prstGeom>
          <a:solidFill>
            <a:schemeClr val="accent2">
              <a:lumMod val="75000"/>
            </a:schemeClr>
          </a:solidFill>
        </p:spPr>
        <p:txBody>
          <a:bodyPr wrap="square" rtlCol="0">
            <a:spAutoFit/>
          </a:bodyPr>
          <a:lstStyle/>
          <a:p>
            <a:pPr algn="ctr"/>
            <a:r>
              <a:rPr lang="en-US" dirty="0">
                <a:solidFill>
                  <a:schemeClr val="bg1"/>
                </a:solidFill>
              </a:rPr>
              <a:t>He will punish them because they took bribes and they sold their poor into slavery</a:t>
            </a:r>
          </a:p>
        </p:txBody>
      </p:sp>
      <p:sp>
        <p:nvSpPr>
          <p:cNvPr id="35" name="TextBox 34">
            <a:extLst>
              <a:ext uri="{FF2B5EF4-FFF2-40B4-BE49-F238E27FC236}">
                <a16:creationId xmlns:a16="http://schemas.microsoft.com/office/drawing/2014/main" id="{0196B844-CFF0-EFD3-CF78-F0AC6CAAA136}"/>
              </a:ext>
            </a:extLst>
          </p:cNvPr>
          <p:cNvSpPr txBox="1"/>
          <p:nvPr/>
        </p:nvSpPr>
        <p:spPr>
          <a:xfrm>
            <a:off x="5877810" y="5851247"/>
            <a:ext cx="6128656" cy="738664"/>
          </a:xfrm>
          <a:prstGeom prst="rect">
            <a:avLst/>
          </a:prstGeom>
          <a:noFill/>
        </p:spPr>
        <p:txBody>
          <a:bodyPr wrap="square">
            <a:spAutoFit/>
          </a:bodyPr>
          <a:lstStyle/>
          <a:p>
            <a:r>
              <a:rPr lang="en-US" sz="1400" b="0" i="0" dirty="0">
                <a:solidFill>
                  <a:schemeClr val="bg1"/>
                </a:solidFill>
                <a:effectLst/>
              </a:rPr>
              <a:t>Note: The Law of Moses (Torah) commanded protection for the poor and forbade taking bribes. By treating people as commodities, Israel violated the core ethical demands of their covenant with God</a:t>
            </a:r>
            <a:endParaRPr lang="en-US" sz="1400" dirty="0">
              <a:solidFill>
                <a:schemeClr val="bg1"/>
              </a:solidFill>
            </a:endParaRPr>
          </a:p>
        </p:txBody>
      </p:sp>
      <p:sp>
        <p:nvSpPr>
          <p:cNvPr id="37" name="TextBox 36">
            <a:extLst>
              <a:ext uri="{FF2B5EF4-FFF2-40B4-BE49-F238E27FC236}">
                <a16:creationId xmlns:a16="http://schemas.microsoft.com/office/drawing/2014/main" id="{4C2988CF-F661-6EE8-8B0D-4D80EBB2DB54}"/>
              </a:ext>
            </a:extLst>
          </p:cNvPr>
          <p:cNvSpPr txBox="1"/>
          <p:nvPr/>
        </p:nvSpPr>
        <p:spPr>
          <a:xfrm>
            <a:off x="-64655" y="6513265"/>
            <a:ext cx="6128656" cy="369332"/>
          </a:xfrm>
          <a:prstGeom prst="rect">
            <a:avLst/>
          </a:prstGeom>
          <a:noFill/>
        </p:spPr>
        <p:txBody>
          <a:bodyPr wrap="square">
            <a:spAutoFit/>
          </a:bodyPr>
          <a:lstStyle/>
          <a:p>
            <a:r>
              <a:rPr lang="en-US" sz="1800" b="0" i="0" dirty="0">
                <a:solidFill>
                  <a:schemeClr val="bg1"/>
                </a:solidFill>
                <a:effectLst/>
              </a:rPr>
              <a:t>Amos 2:4-6</a:t>
            </a:r>
            <a:endParaRPr lang="en-US" dirty="0"/>
          </a:p>
        </p:txBody>
      </p:sp>
      <p:pic>
        <p:nvPicPr>
          <p:cNvPr id="39" name="Picture 38">
            <a:extLst>
              <a:ext uri="{FF2B5EF4-FFF2-40B4-BE49-F238E27FC236}">
                <a16:creationId xmlns:a16="http://schemas.microsoft.com/office/drawing/2014/main" id="{8B4B5377-A57E-6E44-92B2-588355B0CA51}"/>
              </a:ext>
            </a:extLst>
          </p:cNvPr>
          <p:cNvPicPr>
            <a:picLocks noChangeAspect="1"/>
          </p:cNvPicPr>
          <p:nvPr/>
        </p:nvPicPr>
        <p:blipFill>
          <a:blip r:embed="rId3"/>
          <a:stretch>
            <a:fillRect/>
          </a:stretch>
        </p:blipFill>
        <p:spPr>
          <a:xfrm>
            <a:off x="4393218" y="1693777"/>
            <a:ext cx="3430637" cy="2499684"/>
          </a:xfrm>
          <a:prstGeom prst="rect">
            <a:avLst/>
          </a:prstGeom>
        </p:spPr>
      </p:pic>
    </p:spTree>
    <p:extLst>
      <p:ext uri="{BB962C8B-B14F-4D97-AF65-F5344CB8AC3E}">
        <p14:creationId xmlns:p14="http://schemas.microsoft.com/office/powerpoint/2010/main" val="182192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animBg="1"/>
      <p:bldP spid="32" grpId="0" animBg="1"/>
      <p:bldP spid="33" grpId="0" animBg="1"/>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B65539-359E-76F8-BF49-11B2679F08E6}"/>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23989" y="670147"/>
            <a:ext cx="3394838" cy="3477875"/>
          </a:xfrm>
          <a:prstGeom prst="rect">
            <a:avLst/>
          </a:prstGeom>
          <a:noFill/>
        </p:spPr>
        <p:txBody>
          <a:bodyPr wrap="square" rtlCol="0">
            <a:spAutoFit/>
          </a:bodyPr>
          <a:lstStyle/>
          <a:p>
            <a:r>
              <a:rPr lang="en-US" sz="2000" dirty="0">
                <a:solidFill>
                  <a:schemeClr val="bg1"/>
                </a:solidFill>
              </a:rPr>
              <a:t>It is like a shepherd who can recover no more of a sheep carried away by a lion than two of its legs or a piece of its ear, just enough to prove that they belonged to his sheep. </a:t>
            </a:r>
          </a:p>
          <a:p>
            <a:endParaRPr lang="en-US" sz="2000" dirty="0">
              <a:solidFill>
                <a:schemeClr val="bg1"/>
              </a:solidFill>
            </a:endParaRPr>
          </a:p>
          <a:p>
            <a:r>
              <a:rPr lang="en-US" sz="2000" dirty="0">
                <a:solidFill>
                  <a:schemeClr val="bg1"/>
                </a:solidFill>
              </a:rPr>
              <a:t>This prophecy saw fulfillment when Sargon took Samaria, part of the Northern Kingdom, captive about B.C.  721.</a:t>
            </a:r>
            <a:endParaRPr lang="en-US" sz="20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No Escape</a:t>
            </a:r>
          </a:p>
        </p:txBody>
      </p:sp>
      <p:sp>
        <p:nvSpPr>
          <p:cNvPr id="10" name="TextBox 9"/>
          <p:cNvSpPr txBox="1"/>
          <p:nvPr/>
        </p:nvSpPr>
        <p:spPr>
          <a:xfrm>
            <a:off x="0" y="6488668"/>
            <a:ext cx="2121408" cy="369332"/>
          </a:xfrm>
          <a:prstGeom prst="rect">
            <a:avLst/>
          </a:prstGeom>
          <a:noFill/>
        </p:spPr>
        <p:txBody>
          <a:bodyPr wrap="square" rtlCol="0">
            <a:spAutoFit/>
          </a:bodyPr>
          <a:lstStyle/>
          <a:p>
            <a:r>
              <a:rPr lang="en-US" dirty="0">
                <a:solidFill>
                  <a:schemeClr val="bg1"/>
                </a:solidFill>
              </a:rPr>
              <a:t>Amos 3:12-15</a:t>
            </a:r>
          </a:p>
        </p:txBody>
      </p:sp>
      <p:sp>
        <p:nvSpPr>
          <p:cNvPr id="5" name="Rectangle 4"/>
          <p:cNvSpPr/>
          <p:nvPr/>
        </p:nvSpPr>
        <p:spPr>
          <a:xfrm>
            <a:off x="7875770" y="1289518"/>
            <a:ext cx="4254989" cy="5016758"/>
          </a:xfrm>
          <a:prstGeom prst="rect">
            <a:avLst/>
          </a:prstGeom>
        </p:spPr>
        <p:txBody>
          <a:bodyPr wrap="square">
            <a:spAutoFit/>
          </a:bodyPr>
          <a:lstStyle/>
          <a:p>
            <a:r>
              <a:rPr lang="en-US" sz="2000" dirty="0">
                <a:solidFill>
                  <a:schemeClr val="bg1"/>
                </a:solidFill>
              </a:rPr>
              <a:t> In the East the corner is the most honorable place, and a couch in the corner of a room is the place of greatest distinction. </a:t>
            </a:r>
          </a:p>
          <a:p>
            <a:endParaRPr lang="en-US" sz="2000" dirty="0">
              <a:solidFill>
                <a:schemeClr val="bg1"/>
              </a:solidFill>
            </a:endParaRPr>
          </a:p>
          <a:p>
            <a:r>
              <a:rPr lang="en-US" sz="2000" dirty="0">
                <a:solidFill>
                  <a:schemeClr val="bg1"/>
                </a:solidFill>
              </a:rPr>
              <a:t>These words were used to mean that even in the cities which were in the most honorable part of the land, whether Samaria in Israel, or Damascus in Syria, none would escape the judgments. </a:t>
            </a:r>
          </a:p>
          <a:p>
            <a:endParaRPr lang="en-US" sz="2000" dirty="0">
              <a:solidFill>
                <a:schemeClr val="bg1"/>
              </a:solidFill>
            </a:endParaRPr>
          </a:p>
          <a:p>
            <a:r>
              <a:rPr lang="en-US" sz="2000" dirty="0">
                <a:solidFill>
                  <a:schemeClr val="bg1"/>
                </a:solidFill>
              </a:rPr>
              <a:t>In that day the Lord would remove His power from among Israel, as symbolized by the cutting off of the horns of the altar. (5)</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(1)</a:t>
            </a:r>
          </a:p>
        </p:txBody>
      </p:sp>
      <p:pic>
        <p:nvPicPr>
          <p:cNvPr id="3078" name="Picture 6" descr="https://brotherhoodofchristianaggies.files.wordpress.com/2011/09/1-king_solomon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889" t="5088" r="3845" b="3583"/>
          <a:stretch>
            <a:fillRect/>
          </a:stretch>
        </p:blipFill>
        <p:spPr bwMode="auto">
          <a:xfrm>
            <a:off x="4561114" y="1436914"/>
            <a:ext cx="2602099" cy="325483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4" name="Picture 12" descr="http://1.bp.blogspot.com/_W19ZkFqGT-M/SWxYroPAu9I/AAAAAAAAAqs/MRlvkh5mai0/s400/Dead+lambs+2+(sm).jpg"/>
          <p:cNvPicPr>
            <a:picLocks noChangeAspect="1" noChangeArrowheads="1"/>
          </p:cNvPicPr>
          <p:nvPr/>
        </p:nvPicPr>
        <p:blipFill rotWithShape="1">
          <a:blip r:embed="rId4">
            <a:extLst>
              <a:ext uri="{28A0092B-C50C-407E-A947-70E740481C1C}">
                <a14:useLocalDpi xmlns:a14="http://schemas.microsoft.com/office/drawing/2010/main" val="0"/>
              </a:ext>
            </a:extLst>
          </a:blip>
          <a:srcRect l="41093" t="58354" r="28554" b="3999"/>
          <a:stretch/>
        </p:blipFill>
        <p:spPr bwMode="auto">
          <a:xfrm>
            <a:off x="964959" y="4329545"/>
            <a:ext cx="2141311" cy="1991918"/>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s://s-media-cache-ak0.pinimg.com/736x/fa/0b/a8/fa0ba8f1213ac6caef9271f8d77cdc16.jpg"/>
          <p:cNvPicPr>
            <a:picLocks noChangeAspect="1" noChangeArrowheads="1"/>
          </p:cNvPicPr>
          <p:nvPr/>
        </p:nvPicPr>
        <p:blipFill rotWithShape="1">
          <a:blip r:embed="rId5">
            <a:extLst>
              <a:ext uri="{28A0092B-C50C-407E-A947-70E740481C1C}">
                <a14:useLocalDpi xmlns:a14="http://schemas.microsoft.com/office/drawing/2010/main" val="0"/>
              </a:ext>
            </a:extLst>
          </a:blip>
          <a:srcRect l="48612" t="50299" r="21656" b="11382"/>
          <a:stretch/>
        </p:blipFill>
        <p:spPr bwMode="auto">
          <a:xfrm>
            <a:off x="5641587" y="4963909"/>
            <a:ext cx="2084294" cy="1788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34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078"/>
                                        </p:tgtEl>
                                        <p:attrNameLst>
                                          <p:attrName>style.visibility</p:attrName>
                                        </p:attrNameLst>
                                      </p:cBhvr>
                                      <p:to>
                                        <p:strVal val="visible"/>
                                      </p:to>
                                    </p:set>
                                    <p:animEffect transition="in" filter="fade">
                                      <p:cBhvr>
                                        <p:cTn id="9" dur="500"/>
                                        <p:tgtEl>
                                          <p:spTgt spid="307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3086"/>
                                        </p:tgtEl>
                                        <p:attrNameLst>
                                          <p:attrName>style.visibility</p:attrName>
                                        </p:attrNameLst>
                                      </p:cBhvr>
                                      <p:to>
                                        <p:strVal val="visible"/>
                                      </p:to>
                                    </p:set>
                                    <p:animEffect transition="in" filter="fade">
                                      <p:cBhvr>
                                        <p:cTn id="20" dur="500"/>
                                        <p:tgtEl>
                                          <p:spTgt spid="3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2C1625-CFBE-2ACA-FD71-A82595160734}"/>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401015" y="1681546"/>
            <a:ext cx="3927849" cy="3046988"/>
          </a:xfrm>
          <a:prstGeom prst="rect">
            <a:avLst/>
          </a:prstGeom>
          <a:noFill/>
        </p:spPr>
        <p:txBody>
          <a:bodyPr wrap="square" rtlCol="0">
            <a:spAutoFit/>
          </a:bodyPr>
          <a:lstStyle/>
          <a:p>
            <a:r>
              <a:rPr lang="en-US" sz="2400" dirty="0">
                <a:solidFill>
                  <a:schemeClr val="bg1"/>
                </a:solidFill>
              </a:rPr>
              <a:t>The prophet was saying that not only the poor habitations of the villages and the country would be smitten but also those of the nobility, those who had summer and winter homes adorned with ivory vessels and carvings.</a:t>
            </a:r>
            <a:endParaRPr lang="en-US" sz="24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Bethel</a:t>
            </a:r>
          </a:p>
        </p:txBody>
      </p:sp>
      <p:sp>
        <p:nvSpPr>
          <p:cNvPr id="10" name="TextBox 9"/>
          <p:cNvSpPr txBox="1"/>
          <p:nvPr/>
        </p:nvSpPr>
        <p:spPr>
          <a:xfrm>
            <a:off x="-1" y="6488668"/>
            <a:ext cx="3779585" cy="369332"/>
          </a:xfrm>
          <a:prstGeom prst="rect">
            <a:avLst/>
          </a:prstGeom>
          <a:noFill/>
        </p:spPr>
        <p:txBody>
          <a:bodyPr wrap="square" rtlCol="0">
            <a:spAutoFit/>
          </a:bodyPr>
          <a:lstStyle/>
          <a:p>
            <a:r>
              <a:rPr lang="en-US" dirty="0">
                <a:solidFill>
                  <a:schemeClr val="bg1"/>
                </a:solidFill>
              </a:rPr>
              <a:t>Amos 3:14; Genesis 12-13</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3779585" y="904187"/>
            <a:ext cx="5170711" cy="369332"/>
          </a:xfrm>
          <a:prstGeom prst="rect">
            <a:avLst/>
          </a:prstGeom>
        </p:spPr>
        <p:txBody>
          <a:bodyPr wrap="none">
            <a:spAutoFit/>
          </a:bodyPr>
          <a:lstStyle/>
          <a:p>
            <a:r>
              <a:rPr lang="en-US" dirty="0">
                <a:solidFill>
                  <a:schemeClr val="bg1"/>
                </a:solidFill>
              </a:rPr>
              <a:t>The official religious capital of the Northern Kingdom.</a:t>
            </a:r>
          </a:p>
        </p:txBody>
      </p:sp>
      <p:pic>
        <p:nvPicPr>
          <p:cNvPr id="4098" name="Picture 2" descr="http://www.bible-history.com/geography/bibleplaces/bethel-map-thumb.jpg"/>
          <p:cNvPicPr>
            <a:picLocks noChangeAspect="1" noChangeArrowheads="1"/>
          </p:cNvPicPr>
          <p:nvPr/>
        </p:nvPicPr>
        <p:blipFill rotWithShape="1">
          <a:blip r:embed="rId3">
            <a:extLst>
              <a:ext uri="{28A0092B-C50C-407E-A947-70E740481C1C}">
                <a14:useLocalDpi xmlns:a14="http://schemas.microsoft.com/office/drawing/2010/main" val="0"/>
              </a:ext>
            </a:extLst>
          </a:blip>
          <a:srcRect r="3255" b="9667"/>
          <a:stretch/>
        </p:blipFill>
        <p:spPr bwMode="auto">
          <a:xfrm>
            <a:off x="8840882" y="1697376"/>
            <a:ext cx="2656354" cy="351811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11426" y="5101483"/>
            <a:ext cx="6096000" cy="923330"/>
          </a:xfrm>
          <a:prstGeom prst="rect">
            <a:avLst/>
          </a:prstGeom>
        </p:spPr>
        <p:txBody>
          <a:bodyPr>
            <a:spAutoFit/>
          </a:bodyPr>
          <a:lstStyle/>
          <a:p>
            <a:r>
              <a:rPr lang="en-US" dirty="0">
                <a:solidFill>
                  <a:schemeClr val="bg1"/>
                </a:solidFill>
                <a:latin typeface="Arial" panose="020B0604020202020204" pitchFamily="34" charset="0"/>
              </a:rPr>
              <a:t>Bethel was a border city described in the Hebrew Bible as being located between Benjamin and Ephraim and also a location named by Jacob. </a:t>
            </a:r>
            <a:r>
              <a:rPr lang="en-US" sz="1000" dirty="0">
                <a:solidFill>
                  <a:schemeClr val="bg1"/>
                </a:solidFill>
                <a:latin typeface="Arial" panose="020B0604020202020204" pitchFamily="34" charset="0"/>
              </a:rPr>
              <a:t>Wikipedia</a:t>
            </a:r>
            <a:endParaRPr lang="en-US" sz="1000" dirty="0">
              <a:solidFill>
                <a:schemeClr val="bg1"/>
              </a:solidFill>
            </a:endParaRPr>
          </a:p>
        </p:txBody>
      </p:sp>
      <p:grpSp>
        <p:nvGrpSpPr>
          <p:cNvPr id="11" name="Group 10"/>
          <p:cNvGrpSpPr/>
          <p:nvPr/>
        </p:nvGrpSpPr>
        <p:grpSpPr>
          <a:xfrm>
            <a:off x="234495" y="1746586"/>
            <a:ext cx="3577525" cy="2729510"/>
            <a:chOff x="234495" y="1746586"/>
            <a:chExt cx="3577525" cy="2729510"/>
          </a:xfrm>
        </p:grpSpPr>
        <p:pic>
          <p:nvPicPr>
            <p:cNvPr id="4100" name="Picture 4" descr="https://upload.wikimedia.org/wikipedia/commons/thumb/2/24/Bethel%2C_72.Holy_land_photographed._Daniel_B._Shepp._1894-1.jpg/250px-Bethel%2C_72.Holy_land_photographed._Daniel_B._Shepp._189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746586"/>
              <a:ext cx="3504045" cy="246684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34495" y="4229875"/>
              <a:ext cx="2446504" cy="246221"/>
            </a:xfrm>
            <a:prstGeom prst="rect">
              <a:avLst/>
            </a:prstGeom>
          </p:spPr>
          <p:txBody>
            <a:bodyPr wrap="none">
              <a:spAutoFit/>
            </a:bodyPr>
            <a:lstStyle/>
            <a:p>
              <a:r>
                <a:rPr lang="en-US" sz="1000" dirty="0">
                  <a:solidFill>
                    <a:schemeClr val="bg1"/>
                  </a:solidFill>
                  <a:latin typeface="Arial" panose="020B0604020202020204" pitchFamily="34" charset="0"/>
                </a:rPr>
                <a:t>photographed by Daniel B. </a:t>
              </a:r>
              <a:r>
                <a:rPr lang="en-US" sz="1000" dirty="0" err="1">
                  <a:solidFill>
                    <a:schemeClr val="bg1"/>
                  </a:solidFill>
                  <a:latin typeface="Arial" panose="020B0604020202020204" pitchFamily="34" charset="0"/>
                </a:rPr>
                <a:t>Shepp</a:t>
              </a:r>
              <a:r>
                <a:rPr lang="en-US" sz="1000" dirty="0">
                  <a:solidFill>
                    <a:schemeClr val="bg1"/>
                  </a:solidFill>
                  <a:latin typeface="Arial" panose="020B0604020202020204" pitchFamily="34" charset="0"/>
                </a:rPr>
                <a:t>. 1894</a:t>
              </a:r>
              <a:endParaRPr lang="en-US" sz="1000" dirty="0">
                <a:solidFill>
                  <a:schemeClr val="bg1"/>
                </a:solidFill>
              </a:endParaRPr>
            </a:p>
          </p:txBody>
        </p:sp>
      </p:grpSp>
    </p:spTree>
    <p:extLst>
      <p:ext uri="{BB962C8B-B14F-4D97-AF65-F5344CB8AC3E}">
        <p14:creationId xmlns:p14="http://schemas.microsoft.com/office/powerpoint/2010/main" val="351214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D91ED-DFCD-6978-1B85-74B87E1DF5C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25D4FF3-CE6E-0A62-6CD9-029655E77D4B}"/>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38FCFD0D-A933-141B-B339-6357DBABD828}"/>
              </a:ext>
            </a:extLst>
          </p:cNvPr>
          <p:cNvSpPr txBox="1"/>
          <p:nvPr/>
        </p:nvSpPr>
        <p:spPr>
          <a:xfrm>
            <a:off x="155575" y="764461"/>
            <a:ext cx="3927849" cy="1200329"/>
          </a:xfrm>
          <a:prstGeom prst="rect">
            <a:avLst/>
          </a:prstGeom>
          <a:noFill/>
        </p:spPr>
        <p:txBody>
          <a:bodyPr wrap="square" rtlCol="0">
            <a:spAutoFit/>
          </a:bodyPr>
          <a:lstStyle/>
          <a:p>
            <a:r>
              <a:rPr lang="en-US" b="1" i="1" dirty="0">
                <a:solidFill>
                  <a:srgbClr val="FFFF00"/>
                </a:solidFill>
              </a:rPr>
              <a:t>Son of man, I have made thee a watchman unto the house of Israel: therefore hear the word at my mouth, and give them warning from me.</a:t>
            </a:r>
            <a:endParaRPr lang="en-US" sz="2400" b="1" i="1" dirty="0">
              <a:solidFill>
                <a:srgbClr val="FFFF00"/>
              </a:solidFill>
            </a:endParaRPr>
          </a:p>
        </p:txBody>
      </p:sp>
      <p:sp>
        <p:nvSpPr>
          <p:cNvPr id="6" name="TextBox 5">
            <a:extLst>
              <a:ext uri="{FF2B5EF4-FFF2-40B4-BE49-F238E27FC236}">
                <a16:creationId xmlns:a16="http://schemas.microsoft.com/office/drawing/2014/main" id="{46FDC372-D505-D993-F4FD-E0CE82E96EE5}"/>
              </a:ext>
            </a:extLst>
          </p:cNvPr>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The Watchmen</a:t>
            </a:r>
          </a:p>
        </p:txBody>
      </p:sp>
      <p:sp>
        <p:nvSpPr>
          <p:cNvPr id="10" name="TextBox 9">
            <a:extLst>
              <a:ext uri="{FF2B5EF4-FFF2-40B4-BE49-F238E27FC236}">
                <a16:creationId xmlns:a16="http://schemas.microsoft.com/office/drawing/2014/main" id="{83A6AF6E-36C7-944D-424A-0B2F6042446C}"/>
              </a:ext>
            </a:extLst>
          </p:cNvPr>
          <p:cNvSpPr txBox="1"/>
          <p:nvPr/>
        </p:nvSpPr>
        <p:spPr>
          <a:xfrm>
            <a:off x="-1" y="6488668"/>
            <a:ext cx="3779585" cy="369332"/>
          </a:xfrm>
          <a:prstGeom prst="rect">
            <a:avLst/>
          </a:prstGeom>
          <a:noFill/>
        </p:spPr>
        <p:txBody>
          <a:bodyPr wrap="square" rtlCol="0">
            <a:spAutoFit/>
          </a:bodyPr>
          <a:lstStyle/>
          <a:p>
            <a:r>
              <a:rPr lang="en-US" dirty="0">
                <a:solidFill>
                  <a:schemeClr val="bg1"/>
                </a:solidFill>
              </a:rPr>
              <a:t>Ezekiel 3:16-17</a:t>
            </a:r>
          </a:p>
        </p:txBody>
      </p:sp>
      <p:sp>
        <p:nvSpPr>
          <p:cNvPr id="9" name="TextBox 8">
            <a:extLst>
              <a:ext uri="{FF2B5EF4-FFF2-40B4-BE49-F238E27FC236}">
                <a16:creationId xmlns:a16="http://schemas.microsoft.com/office/drawing/2014/main" id="{0135C266-ECAB-45DC-D0A8-DD4C2F95146A}"/>
              </a:ext>
            </a:extLst>
          </p:cNvPr>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2" name="AutoShape 10" descr="Image result for sheeps legs dead">
            <a:extLst>
              <a:ext uri="{FF2B5EF4-FFF2-40B4-BE49-F238E27FC236}">
                <a16:creationId xmlns:a16="http://schemas.microsoft.com/office/drawing/2014/main" id="{132F7B1B-D6E0-589F-126C-D46EC1D1E41E}"/>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F24033C5-1571-DAEA-97FC-105CEE644BC3}"/>
              </a:ext>
            </a:extLst>
          </p:cNvPr>
          <p:cNvSpPr txBox="1"/>
          <p:nvPr/>
        </p:nvSpPr>
        <p:spPr>
          <a:xfrm>
            <a:off x="6425881" y="1788985"/>
            <a:ext cx="5510301" cy="1938992"/>
          </a:xfrm>
          <a:prstGeom prst="rect">
            <a:avLst/>
          </a:prstGeom>
          <a:noFill/>
        </p:spPr>
        <p:txBody>
          <a:bodyPr wrap="square">
            <a:spAutoFit/>
          </a:bodyPr>
          <a:lstStyle/>
          <a:p>
            <a:r>
              <a:rPr lang="en-US" sz="2000" b="0" i="0" dirty="0">
                <a:solidFill>
                  <a:schemeClr val="bg1"/>
                </a:solidFill>
                <a:effectLst/>
              </a:rPr>
              <a:t>In the ancient Near East, watchmen were sentinels stationed on city walls or towers to scan the horizon for approaching enemies. If they saw danger and failed to blow the trumpet, the entire city could be destroyed, and the watchman was held responsible for the slaughter.</a:t>
            </a:r>
            <a:endParaRPr lang="en-US" sz="2000" dirty="0">
              <a:solidFill>
                <a:schemeClr val="bg1"/>
              </a:solidFill>
            </a:endParaRPr>
          </a:p>
        </p:txBody>
      </p:sp>
      <p:sp>
        <p:nvSpPr>
          <p:cNvPr id="15" name="TextBox 14">
            <a:extLst>
              <a:ext uri="{FF2B5EF4-FFF2-40B4-BE49-F238E27FC236}">
                <a16:creationId xmlns:a16="http://schemas.microsoft.com/office/drawing/2014/main" id="{90C0F468-E738-DCC8-B3E5-5FD283D16999}"/>
              </a:ext>
            </a:extLst>
          </p:cNvPr>
          <p:cNvSpPr txBox="1"/>
          <p:nvPr/>
        </p:nvSpPr>
        <p:spPr>
          <a:xfrm>
            <a:off x="979714" y="4965946"/>
            <a:ext cx="6335485" cy="1015663"/>
          </a:xfrm>
          <a:prstGeom prst="rect">
            <a:avLst/>
          </a:prstGeom>
          <a:noFill/>
        </p:spPr>
        <p:txBody>
          <a:bodyPr wrap="square">
            <a:spAutoFit/>
          </a:bodyPr>
          <a:lstStyle/>
          <a:p>
            <a:r>
              <a:rPr lang="en-US" sz="2000" b="0" i="0" dirty="0">
                <a:solidFill>
                  <a:schemeClr val="bg1"/>
                </a:solidFill>
                <a:effectLst/>
              </a:rPr>
              <a:t>If the watchman delivers the warning and the person still refuses to repent, the sinner dies for their own sin, but the watchman has "delivered his soul" and is free from guilt</a:t>
            </a:r>
            <a:endParaRPr lang="en-US" sz="2000" dirty="0">
              <a:solidFill>
                <a:schemeClr val="bg1"/>
              </a:solidFill>
            </a:endParaRPr>
          </a:p>
        </p:txBody>
      </p:sp>
      <p:pic>
        <p:nvPicPr>
          <p:cNvPr id="19" name="Picture 18">
            <a:extLst>
              <a:ext uri="{FF2B5EF4-FFF2-40B4-BE49-F238E27FC236}">
                <a16:creationId xmlns:a16="http://schemas.microsoft.com/office/drawing/2014/main" id="{2B01B80B-097B-19C1-5584-601E2E849F7C}"/>
              </a:ext>
            </a:extLst>
          </p:cNvPr>
          <p:cNvPicPr>
            <a:picLocks noChangeAspect="1"/>
          </p:cNvPicPr>
          <p:nvPr/>
        </p:nvPicPr>
        <p:blipFill>
          <a:blip r:embed="rId3"/>
          <a:stretch>
            <a:fillRect/>
          </a:stretch>
        </p:blipFill>
        <p:spPr>
          <a:xfrm flipH="1">
            <a:off x="7365356" y="4253407"/>
            <a:ext cx="4395483" cy="2415957"/>
          </a:xfrm>
          <a:prstGeom prst="rect">
            <a:avLst/>
          </a:prstGeom>
        </p:spPr>
      </p:pic>
      <p:pic>
        <p:nvPicPr>
          <p:cNvPr id="21" name="Picture 20">
            <a:extLst>
              <a:ext uri="{FF2B5EF4-FFF2-40B4-BE49-F238E27FC236}">
                <a16:creationId xmlns:a16="http://schemas.microsoft.com/office/drawing/2014/main" id="{CDDF1F71-C9BA-B314-5B6A-F34B1472A7AC}"/>
              </a:ext>
            </a:extLst>
          </p:cNvPr>
          <p:cNvPicPr>
            <a:picLocks noChangeAspect="1"/>
          </p:cNvPicPr>
          <p:nvPr/>
        </p:nvPicPr>
        <p:blipFill>
          <a:blip r:embed="rId4"/>
          <a:stretch>
            <a:fillRect/>
          </a:stretch>
        </p:blipFill>
        <p:spPr>
          <a:xfrm>
            <a:off x="4303654" y="1456278"/>
            <a:ext cx="2089175" cy="3164486"/>
          </a:xfrm>
          <a:prstGeom prst="rect">
            <a:avLst/>
          </a:prstGeom>
        </p:spPr>
      </p:pic>
    </p:spTree>
    <p:extLst>
      <p:ext uri="{BB962C8B-B14F-4D97-AF65-F5344CB8AC3E}">
        <p14:creationId xmlns:p14="http://schemas.microsoft.com/office/powerpoint/2010/main" val="72109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55E58-5647-A218-29D9-3E1BA50718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5C8152C-2497-D57F-3425-73947F0D7932}"/>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a:extLst>
              <a:ext uri="{FF2B5EF4-FFF2-40B4-BE49-F238E27FC236}">
                <a16:creationId xmlns:a16="http://schemas.microsoft.com/office/drawing/2014/main" id="{93D70A9F-1533-69C0-C34D-EA56F469CBC2}"/>
              </a:ext>
            </a:extLst>
          </p:cNvPr>
          <p:cNvSpPr txBox="1"/>
          <p:nvPr/>
        </p:nvSpPr>
        <p:spPr>
          <a:xfrm>
            <a:off x="195215" y="1076831"/>
            <a:ext cx="3927849" cy="2031325"/>
          </a:xfrm>
          <a:prstGeom prst="rect">
            <a:avLst/>
          </a:prstGeom>
          <a:noFill/>
        </p:spPr>
        <p:txBody>
          <a:bodyPr wrap="square" rtlCol="0">
            <a:spAutoFit/>
          </a:bodyPr>
          <a:lstStyle/>
          <a:p>
            <a:r>
              <a:rPr lang="en-US" b="1" i="1" dirty="0">
                <a:solidFill>
                  <a:srgbClr val="FFFF00"/>
                </a:solidFill>
              </a:rPr>
              <a:t>What I the Lord have spoken, I have spoken, and I excuse not myself; and though the heavens and the earth pass away, my word shall not pass away, but shall all be fulfilled, whether by mine own voice or by the voice of my servants, it is the same.</a:t>
            </a:r>
            <a:endParaRPr lang="en-US" sz="2400" b="1" i="1" dirty="0">
              <a:solidFill>
                <a:srgbClr val="FFFF00"/>
              </a:solidFill>
            </a:endParaRPr>
          </a:p>
        </p:txBody>
      </p:sp>
      <p:sp>
        <p:nvSpPr>
          <p:cNvPr id="6" name="TextBox 5">
            <a:extLst>
              <a:ext uri="{FF2B5EF4-FFF2-40B4-BE49-F238E27FC236}">
                <a16:creationId xmlns:a16="http://schemas.microsoft.com/office/drawing/2014/main" id="{17FE6BAC-E93B-12B7-B102-62A612E594D3}"/>
              </a:ext>
            </a:extLst>
          </p:cNvPr>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Voice of A Servant</a:t>
            </a:r>
          </a:p>
        </p:txBody>
      </p:sp>
      <p:sp>
        <p:nvSpPr>
          <p:cNvPr id="10" name="TextBox 9">
            <a:extLst>
              <a:ext uri="{FF2B5EF4-FFF2-40B4-BE49-F238E27FC236}">
                <a16:creationId xmlns:a16="http://schemas.microsoft.com/office/drawing/2014/main" id="{F066E152-4E9A-D624-1962-69F2AD9633EF}"/>
              </a:ext>
            </a:extLst>
          </p:cNvPr>
          <p:cNvSpPr txBox="1"/>
          <p:nvPr/>
        </p:nvSpPr>
        <p:spPr>
          <a:xfrm>
            <a:off x="-1" y="6488668"/>
            <a:ext cx="3779585" cy="369332"/>
          </a:xfrm>
          <a:prstGeom prst="rect">
            <a:avLst/>
          </a:prstGeom>
          <a:noFill/>
        </p:spPr>
        <p:txBody>
          <a:bodyPr wrap="square" rtlCol="0">
            <a:spAutoFit/>
          </a:bodyPr>
          <a:lstStyle/>
          <a:p>
            <a:r>
              <a:rPr lang="en-US" dirty="0">
                <a:solidFill>
                  <a:schemeClr val="bg1"/>
                </a:solidFill>
              </a:rPr>
              <a:t>D&amp;C 1:38</a:t>
            </a:r>
          </a:p>
        </p:txBody>
      </p:sp>
      <p:sp>
        <p:nvSpPr>
          <p:cNvPr id="9" name="TextBox 8">
            <a:extLst>
              <a:ext uri="{FF2B5EF4-FFF2-40B4-BE49-F238E27FC236}">
                <a16:creationId xmlns:a16="http://schemas.microsoft.com/office/drawing/2014/main" id="{C3404BE5-D2B4-D7D9-FD29-78AF834AC603}"/>
              </a:ext>
            </a:extLst>
          </p:cNvPr>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2" name="AutoShape 10" descr="Image result for sheeps legs dead">
            <a:extLst>
              <a:ext uri="{FF2B5EF4-FFF2-40B4-BE49-F238E27FC236}">
                <a16:creationId xmlns:a16="http://schemas.microsoft.com/office/drawing/2014/main" id="{F5A16AF9-5B2B-6E05-CD5E-7CFD1064F7B7}"/>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ECEC43A8-9DA4-B5DF-AA84-C57A1F9AAD57}"/>
              </a:ext>
            </a:extLst>
          </p:cNvPr>
          <p:cNvSpPr txBox="1"/>
          <p:nvPr/>
        </p:nvSpPr>
        <p:spPr>
          <a:xfrm>
            <a:off x="4933950" y="1238687"/>
            <a:ext cx="6800850" cy="4985980"/>
          </a:xfrm>
          <a:prstGeom prst="rect">
            <a:avLst/>
          </a:prstGeom>
          <a:noFill/>
        </p:spPr>
        <p:txBody>
          <a:bodyPr wrap="square">
            <a:spAutoFit/>
          </a:bodyPr>
          <a:lstStyle/>
          <a:p>
            <a:pPr algn="l" fontAlgn="base">
              <a:spcAft>
                <a:spcPts val="1200"/>
              </a:spcAft>
              <a:buNone/>
            </a:pPr>
            <a:r>
              <a:rPr lang="en-US" b="0" i="0" dirty="0">
                <a:solidFill>
                  <a:schemeClr val="bg1"/>
                </a:solidFill>
                <a:effectLst/>
              </a:rPr>
              <a:t>The scriptures tell us that the first thing God did after creating man and woman was speak to them. He had vital information and precious instructions to give them. His purpose was not to burden or worry them but to guide them to happiness and eternal glory.</a:t>
            </a:r>
          </a:p>
          <a:p>
            <a:pPr algn="l" fontAlgn="base">
              <a:spcAft>
                <a:spcPts val="1200"/>
              </a:spcAft>
              <a:buNone/>
            </a:pPr>
            <a:r>
              <a:rPr lang="en-US" b="0" i="0" dirty="0">
                <a:solidFill>
                  <a:schemeClr val="bg1"/>
                </a:solidFill>
                <a:effectLst/>
              </a:rPr>
              <a:t>And that was just the beginning. From that day to this, God has continued to communicate with His children. His words have been preserved, treasured, and studied by disciples of every generation. They are revered by those who seek to know the will of God, and they bear witness to the truth that “the Lord God will do nothing, but he </a:t>
            </a:r>
            <a:r>
              <a:rPr lang="en-US" b="0" i="0" dirty="0" err="1">
                <a:solidFill>
                  <a:schemeClr val="bg1"/>
                </a:solidFill>
                <a:effectLst/>
              </a:rPr>
              <a:t>revealeth</a:t>
            </a:r>
            <a:r>
              <a:rPr lang="en-US" b="0" i="0" dirty="0">
                <a:solidFill>
                  <a:schemeClr val="bg1"/>
                </a:solidFill>
                <a:effectLst/>
              </a:rPr>
              <a:t> his secret unto his servants the prophets”.</a:t>
            </a:r>
          </a:p>
          <a:p>
            <a:pPr algn="l" fontAlgn="base">
              <a:spcAft>
                <a:spcPts val="1200"/>
              </a:spcAft>
              <a:buNone/>
            </a:pPr>
            <a:r>
              <a:rPr lang="en-US" b="0" i="0" dirty="0">
                <a:solidFill>
                  <a:schemeClr val="bg1"/>
                </a:solidFill>
                <a:effectLst/>
              </a:rPr>
              <a:t>This has been the pattern since the beginning of time, and the pattern continues today. It is not just a nice Bible story; it is God’s established way of communicating essential messages to His children. …</a:t>
            </a:r>
          </a:p>
          <a:p>
            <a:pPr fontAlgn="base">
              <a:spcAft>
                <a:spcPts val="1200"/>
              </a:spcAft>
            </a:pPr>
            <a:r>
              <a:rPr lang="en-US" b="0" i="0" dirty="0">
                <a:solidFill>
                  <a:schemeClr val="bg1"/>
                </a:solidFill>
                <a:effectLst/>
              </a:rPr>
              <a:t>This is one of the most glorious, encouraging, and hopeful messages of the Restoration—God is not silent! He loves His children. He has not left us to wander in darkness. (9)</a:t>
            </a:r>
          </a:p>
        </p:txBody>
      </p:sp>
      <p:pic>
        <p:nvPicPr>
          <p:cNvPr id="11" name="Picture 10">
            <a:extLst>
              <a:ext uri="{FF2B5EF4-FFF2-40B4-BE49-F238E27FC236}">
                <a16:creationId xmlns:a16="http://schemas.microsoft.com/office/drawing/2014/main" id="{8822DE17-CA39-3D12-EFB7-9BACB888B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9442" y="7937"/>
            <a:ext cx="1027343" cy="1283147"/>
          </a:xfrm>
          <a:prstGeom prst="rect">
            <a:avLst/>
          </a:prstGeom>
        </p:spPr>
      </p:pic>
      <p:grpSp>
        <p:nvGrpSpPr>
          <p:cNvPr id="28" name="Group 27">
            <a:extLst>
              <a:ext uri="{FF2B5EF4-FFF2-40B4-BE49-F238E27FC236}">
                <a16:creationId xmlns:a16="http://schemas.microsoft.com/office/drawing/2014/main" id="{96C09B66-CA9D-B1A6-67EC-A17265669A88}"/>
              </a:ext>
            </a:extLst>
          </p:cNvPr>
          <p:cNvGrpSpPr/>
          <p:nvPr/>
        </p:nvGrpSpPr>
        <p:grpSpPr>
          <a:xfrm>
            <a:off x="982525" y="3225716"/>
            <a:ext cx="3339150" cy="3308463"/>
            <a:chOff x="285839" y="3225716"/>
            <a:chExt cx="3339150" cy="3308463"/>
          </a:xfrm>
        </p:grpSpPr>
        <p:pic>
          <p:nvPicPr>
            <p:cNvPr id="14" name="Picture 13">
              <a:extLst>
                <a:ext uri="{FF2B5EF4-FFF2-40B4-BE49-F238E27FC236}">
                  <a16:creationId xmlns:a16="http://schemas.microsoft.com/office/drawing/2014/main" id="{C8C09C65-402E-A380-0834-92B2E3004CA7}"/>
                </a:ext>
              </a:extLst>
            </p:cNvPr>
            <p:cNvPicPr>
              <a:picLocks noChangeAspect="1"/>
            </p:cNvPicPr>
            <p:nvPr/>
          </p:nvPicPr>
          <p:blipFill>
            <a:blip r:embed="rId4"/>
            <a:stretch>
              <a:fillRect/>
            </a:stretch>
          </p:blipFill>
          <p:spPr>
            <a:xfrm>
              <a:off x="307975" y="3225716"/>
              <a:ext cx="1038370" cy="1914792"/>
            </a:xfrm>
            <a:prstGeom prst="rect">
              <a:avLst/>
            </a:prstGeom>
          </p:spPr>
        </p:pic>
        <p:pic>
          <p:nvPicPr>
            <p:cNvPr id="17" name="Picture 16">
              <a:extLst>
                <a:ext uri="{FF2B5EF4-FFF2-40B4-BE49-F238E27FC236}">
                  <a16:creationId xmlns:a16="http://schemas.microsoft.com/office/drawing/2014/main" id="{1486A3AB-6134-586E-A926-6CB783B67CC2}"/>
                </a:ext>
              </a:extLst>
            </p:cNvPr>
            <p:cNvPicPr>
              <a:picLocks noChangeAspect="1"/>
            </p:cNvPicPr>
            <p:nvPr/>
          </p:nvPicPr>
          <p:blipFill>
            <a:blip r:embed="rId5"/>
            <a:stretch>
              <a:fillRect/>
            </a:stretch>
          </p:blipFill>
          <p:spPr>
            <a:xfrm>
              <a:off x="1346345" y="3225717"/>
              <a:ext cx="1138752" cy="1914792"/>
            </a:xfrm>
            <a:prstGeom prst="rect">
              <a:avLst/>
            </a:prstGeom>
          </p:spPr>
        </p:pic>
        <p:pic>
          <p:nvPicPr>
            <p:cNvPr id="20" name="Picture 19">
              <a:extLst>
                <a:ext uri="{FF2B5EF4-FFF2-40B4-BE49-F238E27FC236}">
                  <a16:creationId xmlns:a16="http://schemas.microsoft.com/office/drawing/2014/main" id="{529814E7-711C-768B-00EB-CEF1DD23F774}"/>
                </a:ext>
              </a:extLst>
            </p:cNvPr>
            <p:cNvPicPr>
              <a:picLocks noChangeAspect="1"/>
            </p:cNvPicPr>
            <p:nvPr/>
          </p:nvPicPr>
          <p:blipFill>
            <a:blip r:embed="rId6"/>
            <a:stretch>
              <a:fillRect/>
            </a:stretch>
          </p:blipFill>
          <p:spPr>
            <a:xfrm>
              <a:off x="2485097" y="3225716"/>
              <a:ext cx="1139892" cy="1914792"/>
            </a:xfrm>
            <a:prstGeom prst="rect">
              <a:avLst/>
            </a:prstGeom>
          </p:spPr>
        </p:pic>
        <p:pic>
          <p:nvPicPr>
            <p:cNvPr id="23" name="Picture 22">
              <a:extLst>
                <a:ext uri="{FF2B5EF4-FFF2-40B4-BE49-F238E27FC236}">
                  <a16:creationId xmlns:a16="http://schemas.microsoft.com/office/drawing/2014/main" id="{95FBE12E-C4DE-3D57-D5B8-E6B34D48B99D}"/>
                </a:ext>
              </a:extLst>
            </p:cNvPr>
            <p:cNvPicPr>
              <a:picLocks noChangeAspect="1"/>
            </p:cNvPicPr>
            <p:nvPr/>
          </p:nvPicPr>
          <p:blipFill>
            <a:blip r:embed="rId7"/>
            <a:stretch>
              <a:fillRect/>
            </a:stretch>
          </p:blipFill>
          <p:spPr>
            <a:xfrm>
              <a:off x="1295237" y="5140508"/>
              <a:ext cx="1167723" cy="1393671"/>
            </a:xfrm>
            <a:prstGeom prst="rect">
              <a:avLst/>
            </a:prstGeom>
          </p:spPr>
        </p:pic>
        <p:pic>
          <p:nvPicPr>
            <p:cNvPr id="25" name="Picture 24">
              <a:extLst>
                <a:ext uri="{FF2B5EF4-FFF2-40B4-BE49-F238E27FC236}">
                  <a16:creationId xmlns:a16="http://schemas.microsoft.com/office/drawing/2014/main" id="{FD181CB1-2E7F-C457-18F5-090CA7FEDE40}"/>
                </a:ext>
              </a:extLst>
            </p:cNvPr>
            <p:cNvPicPr>
              <a:picLocks noChangeAspect="1"/>
            </p:cNvPicPr>
            <p:nvPr/>
          </p:nvPicPr>
          <p:blipFill>
            <a:blip r:embed="rId8"/>
            <a:stretch>
              <a:fillRect/>
            </a:stretch>
          </p:blipFill>
          <p:spPr>
            <a:xfrm>
              <a:off x="285839" y="5127883"/>
              <a:ext cx="1038370" cy="1406296"/>
            </a:xfrm>
            <a:prstGeom prst="rect">
              <a:avLst/>
            </a:prstGeom>
          </p:spPr>
        </p:pic>
        <p:pic>
          <p:nvPicPr>
            <p:cNvPr id="27" name="Picture 26">
              <a:extLst>
                <a:ext uri="{FF2B5EF4-FFF2-40B4-BE49-F238E27FC236}">
                  <a16:creationId xmlns:a16="http://schemas.microsoft.com/office/drawing/2014/main" id="{5901D145-B1DB-5698-4E4D-16A3B2A79960}"/>
                </a:ext>
              </a:extLst>
            </p:cNvPr>
            <p:cNvPicPr>
              <a:picLocks noChangeAspect="1"/>
            </p:cNvPicPr>
            <p:nvPr/>
          </p:nvPicPr>
          <p:blipFill>
            <a:blip r:embed="rId9"/>
            <a:stretch>
              <a:fillRect/>
            </a:stretch>
          </p:blipFill>
          <p:spPr>
            <a:xfrm>
              <a:off x="2468405" y="5131428"/>
              <a:ext cx="1156014" cy="1402751"/>
            </a:xfrm>
            <a:prstGeom prst="rect">
              <a:avLst/>
            </a:prstGeom>
          </p:spPr>
        </p:pic>
      </p:grpSp>
    </p:spTree>
    <p:extLst>
      <p:ext uri="{BB962C8B-B14F-4D97-AF65-F5344CB8AC3E}">
        <p14:creationId xmlns:p14="http://schemas.microsoft.com/office/powerpoint/2010/main" val="426342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3D7DF1-CAF9-E603-A601-D54120029F96}"/>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66471" y="1772533"/>
            <a:ext cx="6626225" cy="4093428"/>
          </a:xfrm>
          <a:prstGeom prst="rect">
            <a:avLst/>
          </a:prstGeom>
          <a:noFill/>
        </p:spPr>
        <p:txBody>
          <a:bodyPr wrap="square" rtlCol="0">
            <a:spAutoFit/>
          </a:bodyPr>
          <a:lstStyle/>
          <a:p>
            <a:r>
              <a:rPr lang="en-US" sz="2000" dirty="0">
                <a:solidFill>
                  <a:schemeClr val="bg1"/>
                </a:solidFill>
              </a:rPr>
              <a:t>If women are cruel and covetous, their children will likely be the same. </a:t>
            </a:r>
          </a:p>
          <a:p>
            <a:endParaRPr lang="en-US" sz="2000" dirty="0">
              <a:solidFill>
                <a:schemeClr val="bg1"/>
              </a:solidFill>
            </a:endParaRPr>
          </a:p>
          <a:p>
            <a:r>
              <a:rPr lang="en-US" sz="2000" dirty="0">
                <a:solidFill>
                  <a:schemeClr val="bg1"/>
                </a:solidFill>
              </a:rPr>
              <a:t>Amos compared the women of Samaria with the cows (</a:t>
            </a:r>
            <a:r>
              <a:rPr lang="en-US" sz="2000" dirty="0" err="1">
                <a:solidFill>
                  <a:schemeClr val="bg1"/>
                </a:solidFill>
              </a:rPr>
              <a:t>kine</a:t>
            </a:r>
            <a:r>
              <a:rPr lang="en-US" sz="2000" dirty="0">
                <a:solidFill>
                  <a:schemeClr val="bg1"/>
                </a:solidFill>
              </a:rPr>
              <a:t>) which fed upon the rich pastures east of the Sea of Galilee, caring for little but eating and drinking. </a:t>
            </a:r>
          </a:p>
          <a:p>
            <a:endParaRPr lang="en-US" sz="2000" dirty="0">
              <a:solidFill>
                <a:schemeClr val="bg1"/>
              </a:solidFill>
            </a:endParaRPr>
          </a:p>
          <a:p>
            <a:r>
              <a:rPr lang="en-US" sz="2000" dirty="0">
                <a:solidFill>
                  <a:schemeClr val="bg1"/>
                </a:solidFill>
              </a:rPr>
              <a:t>Their sin consisted of urging their husbands to bring them food bought with money squeezed from the poor. Thus, in the same way that fish are caught with hooks and pulled from the pond, these women and their children would become ensnared by Israel’s enemies and violently torn from their affluence and debauchery. (6)</a:t>
            </a:r>
            <a:endParaRPr lang="en-US" sz="20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Israelite Women</a:t>
            </a:r>
          </a:p>
        </p:txBody>
      </p:sp>
      <p:sp>
        <p:nvSpPr>
          <p:cNvPr id="10" name="TextBox 9"/>
          <p:cNvSpPr txBox="1"/>
          <p:nvPr/>
        </p:nvSpPr>
        <p:spPr>
          <a:xfrm>
            <a:off x="-1" y="6488668"/>
            <a:ext cx="3779585" cy="369332"/>
          </a:xfrm>
          <a:prstGeom prst="rect">
            <a:avLst/>
          </a:prstGeom>
          <a:noFill/>
        </p:spPr>
        <p:txBody>
          <a:bodyPr wrap="square" rtlCol="0">
            <a:spAutoFit/>
          </a:bodyPr>
          <a:lstStyle/>
          <a:p>
            <a:r>
              <a:rPr lang="en-US" dirty="0">
                <a:solidFill>
                  <a:schemeClr val="bg1"/>
                </a:solidFill>
              </a:rPr>
              <a:t>Amos 4</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(1)</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2842305" y="926430"/>
            <a:ext cx="6702604" cy="369332"/>
          </a:xfrm>
          <a:prstGeom prst="rect">
            <a:avLst/>
          </a:prstGeom>
        </p:spPr>
        <p:txBody>
          <a:bodyPr wrap="none">
            <a:spAutoFit/>
          </a:bodyPr>
          <a:lstStyle/>
          <a:p>
            <a:r>
              <a:rPr lang="en-US" dirty="0">
                <a:solidFill>
                  <a:schemeClr val="bg1"/>
                </a:solidFill>
              </a:rPr>
              <a:t>The quality of life in any community is largely what its women make it</a:t>
            </a:r>
          </a:p>
        </p:txBody>
      </p:sp>
      <p:pic>
        <p:nvPicPr>
          <p:cNvPr id="5124" name="Picture 4" descr="https://s-media-cache-ak0.pinimg.com/236x/70/67/78/706778032049808286ea21e87e27057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685" y="1768106"/>
            <a:ext cx="2795068" cy="4097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82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2E8CB6-641A-7B57-4B10-AEEE67C6B254}"/>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307975" y="1523699"/>
            <a:ext cx="6626225" cy="1323439"/>
          </a:xfrm>
          <a:prstGeom prst="rect">
            <a:avLst/>
          </a:prstGeom>
          <a:noFill/>
        </p:spPr>
        <p:txBody>
          <a:bodyPr wrap="square" rtlCol="0">
            <a:spAutoFit/>
          </a:bodyPr>
          <a:lstStyle/>
          <a:p>
            <a:r>
              <a:rPr lang="en-US" sz="2000" dirty="0">
                <a:solidFill>
                  <a:schemeClr val="bg1"/>
                </a:solidFill>
              </a:rPr>
              <a:t> Bethel and Gilgal = “Israel was meticulous in its performance of the outward requirements of its religion, but the inner and less tangible requirements of love, mercy, justice and humility either were not understood or were disregarded.</a:t>
            </a:r>
            <a:endParaRPr lang="en-US" sz="2000" b="1" dirty="0">
              <a:solidFill>
                <a:schemeClr val="bg1"/>
              </a:solidFill>
            </a:endParaRPr>
          </a:p>
        </p:txBody>
      </p:sp>
      <p:sp>
        <p:nvSpPr>
          <p:cNvPr id="6" name="TextBox 5"/>
          <p:cNvSpPr txBox="1"/>
          <p:nvPr/>
        </p:nvSpPr>
        <p:spPr>
          <a:xfrm>
            <a:off x="211907" y="3100"/>
            <a:ext cx="11963400" cy="1107996"/>
          </a:xfrm>
          <a:prstGeom prst="rect">
            <a:avLst/>
          </a:prstGeom>
          <a:noFill/>
        </p:spPr>
        <p:txBody>
          <a:bodyPr wrap="square" rtlCol="0">
            <a:spAutoFit/>
          </a:bodyPr>
          <a:lstStyle/>
          <a:p>
            <a:pPr algn="ctr"/>
            <a:r>
              <a:rPr lang="en-US" sz="6600" dirty="0">
                <a:solidFill>
                  <a:schemeClr val="bg1"/>
                </a:solidFill>
                <a:latin typeface="Bodoni MT Black" panose="02070A03080606020203" pitchFamily="18" charset="0"/>
              </a:rPr>
              <a:t>Outward Religion</a:t>
            </a:r>
          </a:p>
        </p:txBody>
      </p:sp>
      <p:sp>
        <p:nvSpPr>
          <p:cNvPr id="10" name="TextBox 9"/>
          <p:cNvSpPr txBox="1"/>
          <p:nvPr/>
        </p:nvSpPr>
        <p:spPr>
          <a:xfrm>
            <a:off x="-1" y="6488668"/>
            <a:ext cx="3779585" cy="369332"/>
          </a:xfrm>
          <a:prstGeom prst="rect">
            <a:avLst/>
          </a:prstGeom>
          <a:noFill/>
        </p:spPr>
        <p:txBody>
          <a:bodyPr wrap="square" rtlCol="0">
            <a:spAutoFit/>
          </a:bodyPr>
          <a:lstStyle/>
          <a:p>
            <a:r>
              <a:rPr lang="en-US" dirty="0">
                <a:solidFill>
                  <a:schemeClr val="bg1"/>
                </a:solidFill>
              </a:rPr>
              <a:t>Amos 4:1-11</a:t>
            </a:r>
          </a:p>
        </p:txBody>
      </p:sp>
      <p:sp>
        <p:nvSpPr>
          <p:cNvPr id="9" name="TextBox 8"/>
          <p:cNvSpPr txBox="1"/>
          <p:nvPr/>
        </p:nvSpPr>
        <p:spPr>
          <a:xfrm>
            <a:off x="10053898" y="6488668"/>
            <a:ext cx="2121408" cy="369332"/>
          </a:xfrm>
          <a:prstGeom prst="rect">
            <a:avLst/>
          </a:prstGeom>
          <a:noFill/>
        </p:spPr>
        <p:txBody>
          <a:bodyPr wrap="square" rtlCol="0">
            <a:spAutoFit/>
          </a:bodyPr>
          <a:lstStyle/>
          <a:p>
            <a:pPr algn="r"/>
            <a:r>
              <a:rPr lang="en-US" dirty="0"/>
              <a:t>(3,7)</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3245716" y="953862"/>
            <a:ext cx="5268558" cy="369332"/>
          </a:xfrm>
          <a:prstGeom prst="rect">
            <a:avLst/>
          </a:prstGeom>
        </p:spPr>
        <p:txBody>
          <a:bodyPr wrap="none">
            <a:spAutoFit/>
          </a:bodyPr>
          <a:lstStyle/>
          <a:p>
            <a:r>
              <a:rPr lang="en-US" dirty="0">
                <a:solidFill>
                  <a:schemeClr val="bg1"/>
                </a:solidFill>
              </a:rPr>
              <a:t>Outward sacrifice without inward change is a mockery</a:t>
            </a:r>
          </a:p>
        </p:txBody>
      </p:sp>
      <p:sp>
        <p:nvSpPr>
          <p:cNvPr id="11" name="TextBox 10"/>
          <p:cNvSpPr txBox="1"/>
          <p:nvPr/>
        </p:nvSpPr>
        <p:spPr>
          <a:xfrm>
            <a:off x="4802502" y="3308146"/>
            <a:ext cx="6626225" cy="3170099"/>
          </a:xfrm>
          <a:prstGeom prst="rect">
            <a:avLst/>
          </a:prstGeom>
          <a:noFill/>
        </p:spPr>
        <p:txBody>
          <a:bodyPr wrap="square" rtlCol="0">
            <a:spAutoFit/>
          </a:bodyPr>
          <a:lstStyle/>
          <a:p>
            <a:r>
              <a:rPr lang="en-US" sz="2000" dirty="0">
                <a:solidFill>
                  <a:schemeClr val="bg1"/>
                </a:solidFill>
              </a:rPr>
              <a:t>Cleanness of teeth = hunger </a:t>
            </a:r>
          </a:p>
          <a:p>
            <a:endParaRPr lang="en-US" sz="2000" dirty="0">
              <a:solidFill>
                <a:schemeClr val="bg1"/>
              </a:solidFill>
            </a:endParaRPr>
          </a:p>
          <a:p>
            <a:r>
              <a:rPr lang="en-US" sz="2000" dirty="0" err="1">
                <a:solidFill>
                  <a:schemeClr val="bg1"/>
                </a:solidFill>
              </a:rPr>
              <a:t>Withholden</a:t>
            </a:r>
            <a:r>
              <a:rPr lang="en-US" sz="2000" dirty="0">
                <a:solidFill>
                  <a:schemeClr val="bg1"/>
                </a:solidFill>
              </a:rPr>
              <a:t> the rain = drought</a:t>
            </a:r>
          </a:p>
          <a:p>
            <a:endParaRPr lang="en-US" sz="2000" dirty="0">
              <a:solidFill>
                <a:schemeClr val="bg1"/>
              </a:solidFill>
            </a:endParaRPr>
          </a:p>
          <a:p>
            <a:r>
              <a:rPr lang="en-US" sz="2000" dirty="0">
                <a:solidFill>
                  <a:schemeClr val="bg1"/>
                </a:solidFill>
              </a:rPr>
              <a:t>Blasting and mildew = locust on the crops</a:t>
            </a:r>
          </a:p>
          <a:p>
            <a:endParaRPr lang="en-US" sz="2000" dirty="0">
              <a:solidFill>
                <a:schemeClr val="bg1"/>
              </a:solidFill>
            </a:endParaRPr>
          </a:p>
          <a:p>
            <a:r>
              <a:rPr lang="en-US" sz="2000" dirty="0">
                <a:solidFill>
                  <a:schemeClr val="bg1"/>
                </a:solidFill>
              </a:rPr>
              <a:t>Pestilence = insect pests, like those of the plagues of Egypt pestilence</a:t>
            </a:r>
          </a:p>
          <a:p>
            <a:endParaRPr lang="en-US" sz="2000" dirty="0">
              <a:solidFill>
                <a:schemeClr val="bg1"/>
              </a:solidFill>
            </a:endParaRPr>
          </a:p>
          <a:p>
            <a:r>
              <a:rPr lang="en-US" sz="2000" dirty="0">
                <a:solidFill>
                  <a:schemeClr val="bg1"/>
                </a:solidFill>
              </a:rPr>
              <a:t>Death by the sword = enemies attack and prevail over them</a:t>
            </a:r>
            <a:endParaRPr lang="en-US" sz="2000" b="1" dirty="0">
              <a:solidFill>
                <a:schemeClr val="bg1"/>
              </a:solidFill>
            </a:endParaRPr>
          </a:p>
        </p:txBody>
      </p:sp>
      <p:pic>
        <p:nvPicPr>
          <p:cNvPr id="5" name="Picture 2" descr="https://upload.wikimedia.org/wikipedia/commons/3/35/Cow_bas_relief_in_Mamallapura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5076" y="1319099"/>
            <a:ext cx="3257645" cy="24432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mariebaril.files.wordpress.com/2015/08/dry-land-photo-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907" y="3308146"/>
            <a:ext cx="4399230" cy="2749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72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90E2B2-E796-CC4B-DDFE-EDB9135EF521}"/>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307975" y="1523699"/>
            <a:ext cx="6626225" cy="4031873"/>
          </a:xfrm>
          <a:prstGeom prst="rect">
            <a:avLst/>
          </a:prstGeom>
          <a:noFill/>
        </p:spPr>
        <p:txBody>
          <a:bodyPr wrap="square" rtlCol="0">
            <a:spAutoFit/>
          </a:bodyPr>
          <a:lstStyle/>
          <a:p>
            <a:r>
              <a:rPr lang="en-US" sz="3200" dirty="0">
                <a:solidFill>
                  <a:schemeClr val="bg1"/>
                </a:solidFill>
              </a:rPr>
              <a:t>The Lord formed the earth, he created the wind; He knows the inmost thoughts of the heart, He is the Creator of darkness and light, he steps from mountain to mountain and has all things under his feet.</a:t>
            </a:r>
          </a:p>
          <a:p>
            <a:endParaRPr lang="en-US" sz="3200" dirty="0">
              <a:solidFill>
                <a:schemeClr val="bg1"/>
              </a:solidFill>
            </a:endParaRPr>
          </a:p>
          <a:p>
            <a:r>
              <a:rPr lang="en-US" sz="3200" dirty="0">
                <a:solidFill>
                  <a:schemeClr val="bg1"/>
                </a:solidFill>
              </a:rPr>
              <a:t>He has done all that He can.</a:t>
            </a:r>
          </a:p>
        </p:txBody>
      </p:sp>
      <p:sp>
        <p:nvSpPr>
          <p:cNvPr id="6" name="TextBox 5"/>
          <p:cNvSpPr txBox="1"/>
          <p:nvPr/>
        </p:nvSpPr>
        <p:spPr>
          <a:xfrm>
            <a:off x="211907" y="3100"/>
            <a:ext cx="11963400" cy="923330"/>
          </a:xfrm>
          <a:prstGeom prst="rect">
            <a:avLst/>
          </a:prstGeom>
          <a:noFill/>
        </p:spPr>
        <p:txBody>
          <a:bodyPr wrap="square" rtlCol="0">
            <a:spAutoFit/>
          </a:bodyPr>
          <a:lstStyle/>
          <a:p>
            <a:pPr algn="ctr"/>
            <a:r>
              <a:rPr lang="en-US" sz="5400" dirty="0">
                <a:solidFill>
                  <a:schemeClr val="bg1"/>
                </a:solidFill>
                <a:latin typeface="Bodoni MT Black" panose="02070A03080606020203" pitchFamily="18" charset="0"/>
              </a:rPr>
              <a:t>He That Formed the Earth</a:t>
            </a:r>
          </a:p>
        </p:txBody>
      </p:sp>
      <p:sp>
        <p:nvSpPr>
          <p:cNvPr id="10" name="TextBox 9"/>
          <p:cNvSpPr txBox="1"/>
          <p:nvPr/>
        </p:nvSpPr>
        <p:spPr>
          <a:xfrm>
            <a:off x="-1" y="6488668"/>
            <a:ext cx="3779585" cy="369332"/>
          </a:xfrm>
          <a:prstGeom prst="rect">
            <a:avLst/>
          </a:prstGeom>
          <a:noFill/>
        </p:spPr>
        <p:txBody>
          <a:bodyPr wrap="square" rtlCol="0">
            <a:spAutoFit/>
          </a:bodyPr>
          <a:lstStyle/>
          <a:p>
            <a:r>
              <a:rPr lang="en-US" dirty="0">
                <a:solidFill>
                  <a:schemeClr val="bg1"/>
                </a:solidFill>
              </a:rPr>
              <a:t>Amos 4:13</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(3,7)</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descr="http://onewithlove.files.wordpress.com/2012/11/jesus-holds-earth-in-han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2175" y="2015484"/>
            <a:ext cx="4159661" cy="3048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33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97B685-25D9-2C72-A181-8ED182CB6ABA}"/>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460375" y="1378504"/>
            <a:ext cx="6626225" cy="3046988"/>
          </a:xfrm>
          <a:prstGeom prst="rect">
            <a:avLst/>
          </a:prstGeom>
          <a:noFill/>
        </p:spPr>
        <p:txBody>
          <a:bodyPr wrap="square" rtlCol="0">
            <a:spAutoFit/>
          </a:bodyPr>
          <a:lstStyle/>
          <a:p>
            <a:r>
              <a:rPr lang="en-US" sz="3200" i="1" dirty="0">
                <a:solidFill>
                  <a:srgbClr val="FFFF00"/>
                </a:solidFill>
              </a:rPr>
              <a:t> And he hath said that: Inasmuch as ye shall keep my commandments ye shall prosper in the land; but inasmuch as ye will not keep my commandments ye shall be cut off from my presence.</a:t>
            </a:r>
          </a:p>
          <a:p>
            <a:r>
              <a:rPr lang="en-US" sz="3200" i="1" dirty="0">
                <a:solidFill>
                  <a:srgbClr val="FFFF00"/>
                </a:solidFill>
              </a:rPr>
              <a:t>2 Nephi 1:20</a:t>
            </a:r>
          </a:p>
        </p:txBody>
      </p:sp>
      <p:sp>
        <p:nvSpPr>
          <p:cNvPr id="6" name="TextBox 5"/>
          <p:cNvSpPr txBox="1"/>
          <p:nvPr/>
        </p:nvSpPr>
        <p:spPr>
          <a:xfrm>
            <a:off x="211907" y="3100"/>
            <a:ext cx="11963400" cy="830997"/>
          </a:xfrm>
          <a:prstGeom prst="rect">
            <a:avLst/>
          </a:prstGeom>
          <a:noFill/>
        </p:spPr>
        <p:txBody>
          <a:bodyPr wrap="square" rtlCol="0">
            <a:spAutoFit/>
          </a:bodyPr>
          <a:lstStyle/>
          <a:p>
            <a:pPr algn="ctr"/>
            <a:r>
              <a:rPr lang="en-US" sz="4800" dirty="0">
                <a:solidFill>
                  <a:schemeClr val="bg1"/>
                </a:solidFill>
                <a:latin typeface="Bodoni MT Black" panose="02070A03080606020203" pitchFamily="18" charset="0"/>
              </a:rPr>
              <a:t>“Seek The Lord And Ye Shall Live”</a:t>
            </a:r>
          </a:p>
        </p:txBody>
      </p:sp>
      <p:sp>
        <p:nvSpPr>
          <p:cNvPr id="10" name="TextBox 9"/>
          <p:cNvSpPr txBox="1"/>
          <p:nvPr/>
        </p:nvSpPr>
        <p:spPr>
          <a:xfrm>
            <a:off x="-1" y="6488668"/>
            <a:ext cx="3779585" cy="369332"/>
          </a:xfrm>
          <a:prstGeom prst="rect">
            <a:avLst/>
          </a:prstGeom>
          <a:noFill/>
        </p:spPr>
        <p:txBody>
          <a:bodyPr wrap="square" rtlCol="0">
            <a:spAutoFit/>
          </a:bodyPr>
          <a:lstStyle/>
          <a:p>
            <a:r>
              <a:rPr lang="en-US" dirty="0">
                <a:solidFill>
                  <a:schemeClr val="bg1"/>
                </a:solidFill>
              </a:rPr>
              <a:t>Amos 5</a:t>
            </a:r>
          </a:p>
        </p:txBody>
      </p:sp>
      <p:sp>
        <p:nvSpPr>
          <p:cNvPr id="9" name="TextBox 8"/>
          <p:cNvSpPr txBox="1"/>
          <p:nvPr/>
        </p:nvSpPr>
        <p:spPr>
          <a:xfrm>
            <a:off x="10053899" y="6484698"/>
            <a:ext cx="2121408" cy="369332"/>
          </a:xfrm>
          <a:prstGeom prst="rect">
            <a:avLst/>
          </a:prstGeom>
          <a:noFill/>
        </p:spPr>
        <p:txBody>
          <a:bodyPr wrap="square" rtlCol="0">
            <a:spAutoFit/>
          </a:bodyPr>
          <a:lstStyle/>
          <a:p>
            <a:pPr algn="r"/>
            <a:r>
              <a:rPr lang="en-US" dirty="0"/>
              <a:t>(3,7)</a:t>
            </a:r>
          </a:p>
        </p:txBody>
      </p:sp>
      <p:sp>
        <p:nvSpPr>
          <p:cNvPr id="2" name="AutoShape 10" descr="Image result for sheeps legs de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889791" y="778339"/>
            <a:ext cx="8510087" cy="400110"/>
          </a:xfrm>
          <a:prstGeom prst="rect">
            <a:avLst/>
          </a:prstGeom>
        </p:spPr>
        <p:txBody>
          <a:bodyPr wrap="square">
            <a:spAutoFit/>
          </a:bodyPr>
          <a:lstStyle/>
          <a:p>
            <a:r>
              <a:rPr lang="en-US" sz="2000" dirty="0">
                <a:solidFill>
                  <a:schemeClr val="bg1"/>
                </a:solidFill>
                <a:latin typeface="Calibri" panose="020F0502020204030204" pitchFamily="34" charset="0"/>
              </a:rPr>
              <a:t>In their sinful state, Amos could do nothing but warn the nation of Israel.</a:t>
            </a:r>
            <a:endParaRPr lang="en-US" sz="2000" dirty="0">
              <a:solidFill>
                <a:schemeClr val="bg1"/>
              </a:solidFill>
            </a:endParaRPr>
          </a:p>
        </p:txBody>
      </p:sp>
      <p:sp>
        <p:nvSpPr>
          <p:cNvPr id="11" name="TextBox 10"/>
          <p:cNvSpPr txBox="1"/>
          <p:nvPr/>
        </p:nvSpPr>
        <p:spPr>
          <a:xfrm>
            <a:off x="5061779" y="4604783"/>
            <a:ext cx="6626225" cy="2062103"/>
          </a:xfrm>
          <a:prstGeom prst="rect">
            <a:avLst/>
          </a:prstGeom>
          <a:noFill/>
        </p:spPr>
        <p:txBody>
          <a:bodyPr wrap="square" rtlCol="0">
            <a:spAutoFit/>
          </a:bodyPr>
          <a:lstStyle/>
          <a:p>
            <a:r>
              <a:rPr lang="en-US" sz="3200" i="1" dirty="0">
                <a:solidFill>
                  <a:srgbClr val="FFFF00"/>
                </a:solidFill>
              </a:rPr>
              <a:t>Yea, and as often as my people repent will I forgive them their trespasses against me. </a:t>
            </a:r>
          </a:p>
          <a:p>
            <a:r>
              <a:rPr lang="en-US" sz="3200" i="1" dirty="0">
                <a:solidFill>
                  <a:srgbClr val="FFFF00"/>
                </a:solidFill>
              </a:rPr>
              <a:t>Mosiah 26:30</a:t>
            </a:r>
          </a:p>
        </p:txBody>
      </p:sp>
      <p:pic>
        <p:nvPicPr>
          <p:cNvPr id="4098" name="Picture 2" descr="http://cdn.charismanews.com/images/archives/stories/featured-news/prayergi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6975" y="2142798"/>
            <a:ext cx="3810000" cy="209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28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E50AA-B68C-B41D-555A-48567C119F58}"/>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CC68D71-EBBD-8064-6913-CA22FAB7516B}"/>
              </a:ext>
            </a:extLst>
          </p:cNvPr>
          <p:cNvPicPr>
            <a:picLocks noChangeAspect="1"/>
          </p:cNvPicPr>
          <p:nvPr/>
        </p:nvPicPr>
        <p:blipFill>
          <a:blip r:embed="rId2"/>
          <a:stretch>
            <a:fillRect/>
          </a:stretch>
        </p:blipFill>
        <p:spPr>
          <a:xfrm rot="16200000">
            <a:off x="2705100" y="-2705102"/>
            <a:ext cx="6858001" cy="12268199"/>
          </a:xfrm>
          <a:prstGeom prst="rect">
            <a:avLst/>
          </a:prstGeom>
        </p:spPr>
      </p:pic>
      <p:sp>
        <p:nvSpPr>
          <p:cNvPr id="6" name="TextBox 5">
            <a:extLst>
              <a:ext uri="{FF2B5EF4-FFF2-40B4-BE49-F238E27FC236}">
                <a16:creationId xmlns:a16="http://schemas.microsoft.com/office/drawing/2014/main" id="{2C83520C-7C5F-560A-32C8-B4D4EFBB8235}"/>
              </a:ext>
            </a:extLst>
          </p:cNvPr>
          <p:cNvSpPr txBox="1"/>
          <p:nvPr/>
        </p:nvSpPr>
        <p:spPr>
          <a:xfrm>
            <a:off x="211907" y="3100"/>
            <a:ext cx="11963400" cy="646331"/>
          </a:xfrm>
          <a:prstGeom prst="rect">
            <a:avLst/>
          </a:prstGeom>
          <a:noFill/>
        </p:spPr>
        <p:txBody>
          <a:bodyPr wrap="square" rtlCol="0">
            <a:spAutoFit/>
          </a:bodyPr>
          <a:lstStyle/>
          <a:p>
            <a:pPr algn="ctr"/>
            <a:r>
              <a:rPr lang="en-US" sz="3600" dirty="0">
                <a:solidFill>
                  <a:schemeClr val="bg1"/>
                </a:solidFill>
                <a:latin typeface="Bodoni MT Black" panose="02070A03080606020203" pitchFamily="18" charset="0"/>
              </a:rPr>
              <a:t>Continued Revelation</a:t>
            </a:r>
          </a:p>
        </p:txBody>
      </p:sp>
      <p:sp>
        <p:nvSpPr>
          <p:cNvPr id="3" name="Rectangle 2">
            <a:extLst>
              <a:ext uri="{FF2B5EF4-FFF2-40B4-BE49-F238E27FC236}">
                <a16:creationId xmlns:a16="http://schemas.microsoft.com/office/drawing/2014/main" id="{5679272F-2593-8D9C-DC2D-0DB6FEDF72BC}"/>
              </a:ext>
            </a:extLst>
          </p:cNvPr>
          <p:cNvSpPr/>
          <p:nvPr/>
        </p:nvSpPr>
        <p:spPr>
          <a:xfrm>
            <a:off x="502017" y="829034"/>
            <a:ext cx="5925677" cy="707886"/>
          </a:xfrm>
          <a:prstGeom prst="rect">
            <a:avLst/>
          </a:prstGeom>
        </p:spPr>
        <p:txBody>
          <a:bodyPr wrap="square">
            <a:spAutoFit/>
          </a:bodyPr>
          <a:lstStyle/>
          <a:p>
            <a:r>
              <a:rPr lang="en-US" sz="2000" dirty="0">
                <a:solidFill>
                  <a:schemeClr val="bg1"/>
                </a:solidFill>
              </a:rPr>
              <a:t>Continuous revelation is indeed the very lifeblood of the gospel of the living Lord and Savior, Jesus Christ.</a:t>
            </a:r>
          </a:p>
        </p:txBody>
      </p:sp>
      <p:sp>
        <p:nvSpPr>
          <p:cNvPr id="5" name="Rectangle 4">
            <a:extLst>
              <a:ext uri="{FF2B5EF4-FFF2-40B4-BE49-F238E27FC236}">
                <a16:creationId xmlns:a16="http://schemas.microsoft.com/office/drawing/2014/main" id="{76E32061-B4C4-EE1D-6149-4B4B74D72398}"/>
              </a:ext>
            </a:extLst>
          </p:cNvPr>
          <p:cNvSpPr/>
          <p:nvPr/>
        </p:nvSpPr>
        <p:spPr>
          <a:xfrm>
            <a:off x="6736540" y="1396969"/>
            <a:ext cx="5146612" cy="1200329"/>
          </a:xfrm>
          <a:prstGeom prst="rect">
            <a:avLst/>
          </a:prstGeom>
        </p:spPr>
        <p:txBody>
          <a:bodyPr wrap="square">
            <a:spAutoFit/>
          </a:bodyPr>
          <a:lstStyle/>
          <a:p>
            <a:r>
              <a:rPr lang="en-US" b="1" i="1" dirty="0">
                <a:solidFill>
                  <a:srgbClr val="FFFF00"/>
                </a:solidFill>
              </a:rPr>
              <a:t>We believe all that God has revealed, all that He does now reveal, and we believe that He will yet reveal many great and important things pertaining to the Kingdom of God. (AofF 9)</a:t>
            </a:r>
          </a:p>
        </p:txBody>
      </p:sp>
      <p:sp>
        <p:nvSpPr>
          <p:cNvPr id="27" name="TextBox 26">
            <a:extLst>
              <a:ext uri="{FF2B5EF4-FFF2-40B4-BE49-F238E27FC236}">
                <a16:creationId xmlns:a16="http://schemas.microsoft.com/office/drawing/2014/main" id="{93CE1FAB-B6DE-FE53-E4FA-6EA0E9F7B240}"/>
              </a:ext>
            </a:extLst>
          </p:cNvPr>
          <p:cNvSpPr txBox="1"/>
          <p:nvPr/>
        </p:nvSpPr>
        <p:spPr>
          <a:xfrm>
            <a:off x="8395722" y="6429306"/>
            <a:ext cx="3779585" cy="369332"/>
          </a:xfrm>
          <a:prstGeom prst="rect">
            <a:avLst/>
          </a:prstGeom>
          <a:noFill/>
        </p:spPr>
        <p:txBody>
          <a:bodyPr wrap="square" rtlCol="0">
            <a:spAutoFit/>
          </a:bodyPr>
          <a:lstStyle/>
          <a:p>
            <a:pPr algn="r"/>
            <a:r>
              <a:rPr lang="en-US" dirty="0"/>
              <a:t>(8)</a:t>
            </a:r>
          </a:p>
        </p:txBody>
      </p:sp>
      <p:sp>
        <p:nvSpPr>
          <p:cNvPr id="11" name="TextBox 10">
            <a:extLst>
              <a:ext uri="{FF2B5EF4-FFF2-40B4-BE49-F238E27FC236}">
                <a16:creationId xmlns:a16="http://schemas.microsoft.com/office/drawing/2014/main" id="{8F0C6F0A-5DC7-7D80-9767-360CF471AECE}"/>
              </a:ext>
            </a:extLst>
          </p:cNvPr>
          <p:cNvSpPr txBox="1"/>
          <p:nvPr/>
        </p:nvSpPr>
        <p:spPr>
          <a:xfrm>
            <a:off x="382863" y="2305612"/>
            <a:ext cx="6144984" cy="2246769"/>
          </a:xfrm>
          <a:prstGeom prst="rect">
            <a:avLst/>
          </a:prstGeom>
          <a:noFill/>
        </p:spPr>
        <p:txBody>
          <a:bodyPr wrap="square">
            <a:spAutoFit/>
          </a:bodyPr>
          <a:lstStyle/>
          <a:p>
            <a:r>
              <a:rPr lang="en-US" sz="2000" b="0" i="0" dirty="0">
                <a:solidFill>
                  <a:schemeClr val="bg1"/>
                </a:solidFill>
                <a:effectLst/>
              </a:rPr>
              <a:t>“We do not accept the theory of the so-called teachers of Christianity, that the Old Testament constituted the total words of God’s prophets; nor do we believe the New Testament to be the end of revelation. We testify that rather than an end of revelations of God, they continue to pour forth from God for the welfare and benefit of men…</a:t>
            </a:r>
            <a:endParaRPr lang="en-US" sz="2000" dirty="0">
              <a:solidFill>
                <a:schemeClr val="bg1"/>
              </a:solidFill>
            </a:endParaRPr>
          </a:p>
        </p:txBody>
      </p:sp>
      <p:sp>
        <p:nvSpPr>
          <p:cNvPr id="13" name="TextBox 12">
            <a:extLst>
              <a:ext uri="{FF2B5EF4-FFF2-40B4-BE49-F238E27FC236}">
                <a16:creationId xmlns:a16="http://schemas.microsoft.com/office/drawing/2014/main" id="{FEA72C45-FDD8-EB80-54DF-0BA01298A4C2}"/>
              </a:ext>
            </a:extLst>
          </p:cNvPr>
          <p:cNvSpPr txBox="1"/>
          <p:nvPr/>
        </p:nvSpPr>
        <p:spPr>
          <a:xfrm>
            <a:off x="6910710" y="3816366"/>
            <a:ext cx="4298851" cy="1200329"/>
          </a:xfrm>
          <a:prstGeom prst="rect">
            <a:avLst/>
          </a:prstGeom>
          <a:noFill/>
        </p:spPr>
        <p:txBody>
          <a:bodyPr wrap="square">
            <a:spAutoFit/>
          </a:bodyPr>
          <a:lstStyle/>
          <a:p>
            <a:r>
              <a:rPr lang="en-US" b="1" i="1" dirty="0">
                <a:solidFill>
                  <a:srgbClr val="FFFF00"/>
                </a:solidFill>
                <a:effectLst/>
              </a:rPr>
              <a:t>For the prophecy came not in old time by the will of man: but holy men of God spake as they were moved by the Holy Ghost. 2 Peter 1:21</a:t>
            </a:r>
            <a:endParaRPr lang="en-US" b="1" i="1" dirty="0">
              <a:solidFill>
                <a:srgbClr val="FFFF00"/>
              </a:solidFill>
            </a:endParaRPr>
          </a:p>
        </p:txBody>
      </p:sp>
      <p:sp>
        <p:nvSpPr>
          <p:cNvPr id="15" name="TextBox 14">
            <a:extLst>
              <a:ext uri="{FF2B5EF4-FFF2-40B4-BE49-F238E27FC236}">
                <a16:creationId xmlns:a16="http://schemas.microsoft.com/office/drawing/2014/main" id="{BC6444CE-ADA7-8E79-C56A-20FC250A1F08}"/>
              </a:ext>
            </a:extLst>
          </p:cNvPr>
          <p:cNvSpPr txBox="1"/>
          <p:nvPr/>
        </p:nvSpPr>
        <p:spPr>
          <a:xfrm>
            <a:off x="502017" y="5016695"/>
            <a:ext cx="6144984" cy="1631216"/>
          </a:xfrm>
          <a:prstGeom prst="rect">
            <a:avLst/>
          </a:prstGeom>
          <a:noFill/>
        </p:spPr>
        <p:txBody>
          <a:bodyPr wrap="square">
            <a:spAutoFit/>
          </a:bodyPr>
          <a:lstStyle/>
          <a:p>
            <a:r>
              <a:rPr lang="en-US" sz="2000" b="0" i="0" dirty="0">
                <a:solidFill>
                  <a:schemeClr val="bg1"/>
                </a:solidFill>
                <a:effectLst/>
              </a:rPr>
              <a:t>“How this confused world of today needs revelation from God. …How absurd it would be to think that the Lord would give to a small handful of people in Palestine and the Old World his precious direction through revelation and now, in our extremity, close the heavens.”</a:t>
            </a:r>
            <a:endParaRPr lang="en-US" sz="2000" dirty="0">
              <a:solidFill>
                <a:schemeClr val="bg1"/>
              </a:solidFill>
            </a:endParaRPr>
          </a:p>
        </p:txBody>
      </p:sp>
      <p:pic>
        <p:nvPicPr>
          <p:cNvPr id="17" name="Picture 16">
            <a:extLst>
              <a:ext uri="{FF2B5EF4-FFF2-40B4-BE49-F238E27FC236}">
                <a16:creationId xmlns:a16="http://schemas.microsoft.com/office/drawing/2014/main" id="{304A2CC5-4870-ED24-4D16-4B01F9555D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1226" y="46962"/>
            <a:ext cx="1041926" cy="1384541"/>
          </a:xfrm>
          <a:prstGeom prst="rect">
            <a:avLst/>
          </a:prstGeom>
        </p:spPr>
      </p:pic>
    </p:spTree>
    <p:extLst>
      <p:ext uri="{BB962C8B-B14F-4D97-AF65-F5344CB8AC3E}">
        <p14:creationId xmlns:p14="http://schemas.microsoft.com/office/powerpoint/2010/main" val="6361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3"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3C1E04-1DC3-20F7-089B-BC88E7F4FA1D}"/>
              </a:ext>
            </a:extLst>
          </p:cNvPr>
          <p:cNvPicPr>
            <a:picLocks noChangeAspect="1"/>
          </p:cNvPicPr>
          <p:nvPr/>
        </p:nvPicPr>
        <p:blipFill>
          <a:blip r:embed="rId2"/>
          <a:stretch>
            <a:fillRect/>
          </a:stretch>
        </p:blipFill>
        <p:spPr>
          <a:xfrm>
            <a:off x="-64655" y="-26903"/>
            <a:ext cx="12256654" cy="6938499"/>
          </a:xfrm>
          <a:prstGeom prst="rect">
            <a:avLst/>
          </a:prstGeom>
        </p:spPr>
      </p:pic>
      <p:sp>
        <p:nvSpPr>
          <p:cNvPr id="4" name="TextBox 3"/>
          <p:cNvSpPr txBox="1"/>
          <p:nvPr/>
        </p:nvSpPr>
        <p:spPr>
          <a:xfrm>
            <a:off x="0" y="0"/>
            <a:ext cx="12192000" cy="5078313"/>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 We Need Living Prophets (2:45)</a:t>
            </a:r>
          </a:p>
          <a:p>
            <a:r>
              <a:rPr lang="en-US" dirty="0">
                <a:solidFill>
                  <a:schemeClr val="bg1"/>
                </a:solidFill>
              </a:rPr>
              <a:t>            God Reveals His Secrets (5:36)</a:t>
            </a:r>
          </a:p>
          <a:p>
            <a:endParaRPr lang="en-US" dirty="0">
              <a:solidFill>
                <a:schemeClr val="bg1"/>
              </a:solidFill>
            </a:endParaRPr>
          </a:p>
          <a:p>
            <a:pPr marL="342900" indent="-342900">
              <a:buAutoNum type="arabicPeriod"/>
            </a:pPr>
            <a:r>
              <a:rPr lang="en-US" dirty="0">
                <a:solidFill>
                  <a:schemeClr val="bg1"/>
                </a:solidFill>
              </a:rPr>
              <a:t>Old Testament Institute Manual </a:t>
            </a:r>
            <a:r>
              <a:rPr lang="en-US" i="1" dirty="0">
                <a:solidFill>
                  <a:schemeClr val="bg1"/>
                </a:solidFill>
              </a:rPr>
              <a:t>Amos: The Lord Reveals His Secrets to His Servants the Prophets </a:t>
            </a:r>
            <a:r>
              <a:rPr lang="en-US" dirty="0">
                <a:solidFill>
                  <a:schemeClr val="bg1"/>
                </a:solidFill>
              </a:rPr>
              <a:t>Chapter  8</a:t>
            </a:r>
          </a:p>
          <a:p>
            <a:pPr marL="342900" indent="-342900">
              <a:buAutoNum type="arabicPeriod"/>
            </a:pPr>
            <a:r>
              <a:rPr lang="en-US" i="1" dirty="0">
                <a:solidFill>
                  <a:schemeClr val="bg1"/>
                </a:solidFill>
              </a:rPr>
              <a:t>Who’s Who in the Old Testament </a:t>
            </a:r>
            <a:r>
              <a:rPr lang="en-US" dirty="0">
                <a:solidFill>
                  <a:schemeClr val="bg1"/>
                </a:solidFill>
              </a:rPr>
              <a:t> by Ed J. </a:t>
            </a:r>
            <a:r>
              <a:rPr lang="en-US" dirty="0" err="1">
                <a:solidFill>
                  <a:schemeClr val="bg1"/>
                </a:solidFill>
              </a:rPr>
              <a:t>Pinegar</a:t>
            </a:r>
            <a:r>
              <a:rPr lang="en-US" dirty="0">
                <a:solidFill>
                  <a:schemeClr val="bg1"/>
                </a:solidFill>
              </a:rPr>
              <a:t> and Richard J. Allen pp. 16-17</a:t>
            </a:r>
            <a:endParaRPr lang="en-US" i="1" dirty="0">
              <a:solidFill>
                <a:schemeClr val="bg1"/>
              </a:solidFill>
            </a:endParaRPr>
          </a:p>
          <a:p>
            <a:pPr marL="342900" indent="-342900">
              <a:buAutoNum type="arabicPeriod"/>
            </a:pPr>
            <a:r>
              <a:rPr lang="en-US" dirty="0">
                <a:solidFill>
                  <a:schemeClr val="bg1"/>
                </a:solidFill>
              </a:rPr>
              <a:t>Adam Clarke, </a:t>
            </a:r>
            <a:r>
              <a:rPr lang="en-US" i="1" dirty="0">
                <a:solidFill>
                  <a:schemeClr val="bg1"/>
                </a:solidFill>
              </a:rPr>
              <a:t>The Holy Bible … with a Commentary and Critical Notes,</a:t>
            </a:r>
            <a:r>
              <a:rPr lang="en-US" dirty="0">
                <a:solidFill>
                  <a:schemeClr val="bg1"/>
                </a:solidFill>
              </a:rPr>
              <a:t>4:672.)</a:t>
            </a:r>
          </a:p>
          <a:p>
            <a:r>
              <a:rPr lang="en-US" dirty="0">
                <a:solidFill>
                  <a:schemeClr val="bg1"/>
                </a:solidFill>
              </a:rPr>
              <a:t>Presentation by ©http://fashionsbylynda.com/blog/</a:t>
            </a:r>
            <a:endParaRPr lang="en-US" i="1" dirty="0">
              <a:solidFill>
                <a:schemeClr val="bg1"/>
              </a:solidFill>
            </a:endParaRPr>
          </a:p>
          <a:p>
            <a:pPr marL="342900" indent="-342900">
              <a:buFont typeface="+mj-lt"/>
              <a:buAutoNum type="arabicPeriod" startAt="4"/>
            </a:pPr>
            <a:r>
              <a:rPr lang="en-US" dirty="0">
                <a:solidFill>
                  <a:schemeClr val="bg1"/>
                </a:solidFill>
              </a:rPr>
              <a:t>President N. Eldon Tanner (In Conference Report, Apr. 1975, p. 52.)</a:t>
            </a:r>
          </a:p>
          <a:p>
            <a:pPr marL="342900" indent="-342900">
              <a:buFont typeface="+mj-lt"/>
              <a:buAutoNum type="arabicPeriod" startAt="4"/>
            </a:pPr>
            <a:r>
              <a:rPr lang="en-US" dirty="0">
                <a:solidFill>
                  <a:schemeClr val="bg1"/>
                </a:solidFill>
              </a:rPr>
              <a:t>(</a:t>
            </a:r>
            <a:r>
              <a:rPr lang="en-US" i="1" dirty="0">
                <a:solidFill>
                  <a:schemeClr val="bg1"/>
                </a:solidFill>
              </a:rPr>
              <a:t>Old Testament Student Manual: Genesis–2 Samuel</a:t>
            </a:r>
            <a:r>
              <a:rPr lang="en-US" dirty="0">
                <a:solidFill>
                  <a:schemeClr val="bg1"/>
                </a:solidFill>
              </a:rPr>
              <a:t>[religion 301, 2003], pp. 166–67 for an explanation of the horns as a symbol of power).</a:t>
            </a:r>
          </a:p>
          <a:p>
            <a:pPr marL="342900" indent="-342900">
              <a:buFont typeface="+mj-lt"/>
              <a:buAutoNum type="arabicPeriod" startAt="4"/>
            </a:pPr>
            <a:r>
              <a:rPr lang="en-US" dirty="0">
                <a:solidFill>
                  <a:schemeClr val="bg1"/>
                </a:solidFill>
              </a:rPr>
              <a:t>See Keil and Delitzsch, </a:t>
            </a:r>
            <a:r>
              <a:rPr lang="en-US" i="1" dirty="0">
                <a:solidFill>
                  <a:schemeClr val="bg1"/>
                </a:solidFill>
              </a:rPr>
              <a:t>Commentary,</a:t>
            </a:r>
            <a:r>
              <a:rPr lang="en-US" dirty="0">
                <a:solidFill>
                  <a:schemeClr val="bg1"/>
                </a:solidFill>
              </a:rPr>
              <a:t> 10:1:266–68.</a:t>
            </a:r>
          </a:p>
          <a:p>
            <a:pPr marL="342900" indent="-342900">
              <a:buFont typeface="+mj-lt"/>
              <a:buAutoNum type="arabicPeriod" startAt="4"/>
            </a:pPr>
            <a:r>
              <a:rPr lang="en-US" dirty="0">
                <a:solidFill>
                  <a:schemeClr val="bg1"/>
                </a:solidFill>
              </a:rPr>
              <a:t>Sidney B. Sperry </a:t>
            </a:r>
            <a:r>
              <a:rPr lang="en-US" i="1" dirty="0">
                <a:solidFill>
                  <a:schemeClr val="bg1"/>
                </a:solidFill>
              </a:rPr>
              <a:t>The Voices of Israel’s Prophets </a:t>
            </a:r>
            <a:r>
              <a:rPr lang="en-US" dirty="0">
                <a:solidFill>
                  <a:schemeClr val="bg1"/>
                </a:solidFill>
              </a:rPr>
              <a:t> p. 311</a:t>
            </a:r>
          </a:p>
          <a:p>
            <a:pPr marL="342900" indent="-342900">
              <a:buFont typeface="+mj-lt"/>
              <a:buAutoNum type="arabicPeriod" startAt="4"/>
            </a:pPr>
            <a:r>
              <a:rPr lang="en-US" dirty="0">
                <a:solidFill>
                  <a:schemeClr val="bg1"/>
                </a:solidFill>
              </a:rPr>
              <a:t>True to the Faith; A Gospel Reference [2004], 13</a:t>
            </a:r>
          </a:p>
          <a:p>
            <a:pPr marL="342900" indent="-342900">
              <a:buFont typeface="+mj-lt"/>
              <a:buAutoNum type="arabicPeriod" startAt="4"/>
            </a:pPr>
            <a:r>
              <a:rPr lang="en-US" dirty="0">
                <a:solidFill>
                  <a:schemeClr val="bg1"/>
                </a:solidFill>
              </a:rPr>
              <a:t>Elder Dieter F. Uchtdorf (“The Word of God to His Children,” </a:t>
            </a:r>
            <a:r>
              <a:rPr lang="en-US" i="1" dirty="0">
                <a:solidFill>
                  <a:schemeClr val="bg1"/>
                </a:solidFill>
              </a:rPr>
              <a:t>Ensign</a:t>
            </a:r>
            <a:r>
              <a:rPr lang="en-US" dirty="0">
                <a:solidFill>
                  <a:schemeClr val="bg1"/>
                </a:solidFill>
              </a:rPr>
              <a:t> or </a:t>
            </a:r>
            <a:r>
              <a:rPr lang="en-US" i="1" dirty="0">
                <a:solidFill>
                  <a:schemeClr val="bg1"/>
                </a:solidFill>
              </a:rPr>
              <a:t>Liahona</a:t>
            </a:r>
            <a:r>
              <a:rPr lang="en-US" dirty="0">
                <a:solidFill>
                  <a:schemeClr val="bg1"/>
                </a:solidFill>
              </a:rPr>
              <a:t>, Mar. 2018, 4)</a:t>
            </a:r>
          </a:p>
          <a:p>
            <a:pPr fontAlgn="base"/>
            <a:r>
              <a:rPr lang="en-US" dirty="0">
                <a:solidFill>
                  <a:schemeClr val="bg1"/>
                </a:solidFill>
              </a:rPr>
              <a:t>10. President Spencer W. Kimball “Revelation: The Word of the Lord to His Prophets” April 1977 Gen. Conf.</a:t>
            </a:r>
          </a:p>
          <a:p>
            <a:pPr marL="342900" indent="-342900">
              <a:buFont typeface="+mj-lt"/>
              <a:buAutoNum type="arabicPeriod" startAt="4"/>
            </a:pPr>
            <a:endParaRPr lang="en-US" dirty="0">
              <a:solidFill>
                <a:schemeClr val="bg1"/>
              </a:solidFill>
            </a:endParaRPr>
          </a:p>
        </p:txBody>
      </p:sp>
      <p:grpSp>
        <p:nvGrpSpPr>
          <p:cNvPr id="6" name="Group 5">
            <a:extLst>
              <a:ext uri="{FF2B5EF4-FFF2-40B4-BE49-F238E27FC236}">
                <a16:creationId xmlns:a16="http://schemas.microsoft.com/office/drawing/2014/main" id="{8D1C5615-DDA7-4A00-A780-2436F9683C19}"/>
              </a:ext>
            </a:extLst>
          </p:cNvPr>
          <p:cNvGrpSpPr/>
          <p:nvPr/>
        </p:nvGrpSpPr>
        <p:grpSpPr>
          <a:xfrm>
            <a:off x="3837581" y="362242"/>
            <a:ext cx="788468" cy="998726"/>
            <a:chOff x="7543800" y="3810000"/>
            <a:chExt cx="1143000" cy="1447800"/>
          </a:xfrm>
        </p:grpSpPr>
        <p:sp>
          <p:nvSpPr>
            <p:cNvPr id="7" name="Trapezoid 6">
              <a:extLst>
                <a:ext uri="{FF2B5EF4-FFF2-40B4-BE49-F238E27FC236}">
                  <a16:creationId xmlns:a16="http://schemas.microsoft.com/office/drawing/2014/main" id="{3AF54716-1902-4E10-88C4-AC007E0B3562}"/>
                </a:ext>
              </a:extLst>
            </p:cNvPr>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ounded Rectangle 79">
              <a:extLst>
                <a:ext uri="{FF2B5EF4-FFF2-40B4-BE49-F238E27FC236}">
                  <a16:creationId xmlns:a16="http://schemas.microsoft.com/office/drawing/2014/main" id="{A4C5F6B2-7D07-4E57-944B-B8D52398DD61}"/>
                </a:ext>
              </a:extLst>
            </p:cNvPr>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0">
              <a:extLst>
                <a:ext uri="{FF2B5EF4-FFF2-40B4-BE49-F238E27FC236}">
                  <a16:creationId xmlns:a16="http://schemas.microsoft.com/office/drawing/2014/main" id="{0BB56D14-6467-4532-AE78-56115E0EB26F}"/>
                </a:ext>
              </a:extLst>
            </p:cNvPr>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81">
              <a:extLst>
                <a:ext uri="{FF2B5EF4-FFF2-40B4-BE49-F238E27FC236}">
                  <a16:creationId xmlns:a16="http://schemas.microsoft.com/office/drawing/2014/main" id="{6E9B6DB1-9AC0-4A24-8F26-C73AC742D083}"/>
                </a:ext>
              </a:extLst>
            </p:cNvPr>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11" name="Group 10">
              <a:extLst>
                <a:ext uri="{FF2B5EF4-FFF2-40B4-BE49-F238E27FC236}">
                  <a16:creationId xmlns:a16="http://schemas.microsoft.com/office/drawing/2014/main" id="{50EBA80F-6B62-4D66-B3D5-C661D1740E6E}"/>
                </a:ext>
              </a:extLst>
            </p:cNvPr>
            <p:cNvGrpSpPr/>
            <p:nvPr/>
          </p:nvGrpSpPr>
          <p:grpSpPr>
            <a:xfrm>
              <a:off x="7924800" y="3810000"/>
              <a:ext cx="645353" cy="610017"/>
              <a:chOff x="7924800" y="5867400"/>
              <a:chExt cx="645353" cy="610017"/>
            </a:xfrm>
          </p:grpSpPr>
          <p:grpSp>
            <p:nvGrpSpPr>
              <p:cNvPr id="19" name="Group 18">
                <a:extLst>
                  <a:ext uri="{FF2B5EF4-FFF2-40B4-BE49-F238E27FC236}">
                    <a16:creationId xmlns:a16="http://schemas.microsoft.com/office/drawing/2014/main" id="{5DDEA7F6-5364-4E46-9977-8AC70EA41D68}"/>
                  </a:ext>
                </a:extLst>
              </p:cNvPr>
              <p:cNvGrpSpPr/>
              <p:nvPr/>
            </p:nvGrpSpPr>
            <p:grpSpPr>
              <a:xfrm>
                <a:off x="7924800" y="5867400"/>
                <a:ext cx="645353" cy="610017"/>
                <a:chOff x="3037563" y="3121795"/>
                <a:chExt cx="1250371" cy="1224010"/>
              </a:xfrm>
            </p:grpSpPr>
            <p:sp>
              <p:nvSpPr>
                <p:cNvPr id="21" name="Oval 20">
                  <a:extLst>
                    <a:ext uri="{FF2B5EF4-FFF2-40B4-BE49-F238E27FC236}">
                      <a16:creationId xmlns:a16="http://schemas.microsoft.com/office/drawing/2014/main" id="{5A5E5257-B891-4CA8-AE24-88D3B3E4C747}"/>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Oval 21">
                  <a:extLst>
                    <a:ext uri="{FF2B5EF4-FFF2-40B4-BE49-F238E27FC236}">
                      <a16:creationId xmlns:a16="http://schemas.microsoft.com/office/drawing/2014/main" id="{F0D376C6-1B96-4869-81B6-DCD7DA6DBF60}"/>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Oval 22">
                  <a:extLst>
                    <a:ext uri="{FF2B5EF4-FFF2-40B4-BE49-F238E27FC236}">
                      <a16:creationId xmlns:a16="http://schemas.microsoft.com/office/drawing/2014/main" id="{824D28C9-5ADD-45B5-96C8-1213606A1495}"/>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Oval 23">
                  <a:extLst>
                    <a:ext uri="{FF2B5EF4-FFF2-40B4-BE49-F238E27FC236}">
                      <a16:creationId xmlns:a16="http://schemas.microsoft.com/office/drawing/2014/main" id="{9C65980F-E290-4300-843D-6B64CB66ECC8}"/>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0" name="Oval 19">
                <a:extLst>
                  <a:ext uri="{FF2B5EF4-FFF2-40B4-BE49-F238E27FC236}">
                    <a16:creationId xmlns:a16="http://schemas.microsoft.com/office/drawing/2014/main" id="{ECF13E33-FD5C-4386-A60F-A9715AE70F53}"/>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2" name="Group 11">
              <a:extLst>
                <a:ext uri="{FF2B5EF4-FFF2-40B4-BE49-F238E27FC236}">
                  <a16:creationId xmlns:a16="http://schemas.microsoft.com/office/drawing/2014/main" id="{FE335788-E77A-40EC-825F-1FB107FE0F0A}"/>
                </a:ext>
              </a:extLst>
            </p:cNvPr>
            <p:cNvGrpSpPr/>
            <p:nvPr/>
          </p:nvGrpSpPr>
          <p:grpSpPr>
            <a:xfrm>
              <a:off x="7543800" y="4038600"/>
              <a:ext cx="403070" cy="381000"/>
              <a:chOff x="7924800" y="5867400"/>
              <a:chExt cx="645353" cy="610017"/>
            </a:xfrm>
          </p:grpSpPr>
          <p:grpSp>
            <p:nvGrpSpPr>
              <p:cNvPr id="13" name="Group 12">
                <a:extLst>
                  <a:ext uri="{FF2B5EF4-FFF2-40B4-BE49-F238E27FC236}">
                    <a16:creationId xmlns:a16="http://schemas.microsoft.com/office/drawing/2014/main" id="{D31A6323-2146-4B1C-AC63-45C3C276CE08}"/>
                  </a:ext>
                </a:extLst>
              </p:cNvPr>
              <p:cNvGrpSpPr/>
              <p:nvPr/>
            </p:nvGrpSpPr>
            <p:grpSpPr>
              <a:xfrm>
                <a:off x="7924800" y="5867400"/>
                <a:ext cx="645353" cy="610017"/>
                <a:chOff x="3037563" y="3121795"/>
                <a:chExt cx="1250371" cy="1224010"/>
              </a:xfrm>
            </p:grpSpPr>
            <p:sp>
              <p:nvSpPr>
                <p:cNvPr id="15" name="Oval 14">
                  <a:extLst>
                    <a:ext uri="{FF2B5EF4-FFF2-40B4-BE49-F238E27FC236}">
                      <a16:creationId xmlns:a16="http://schemas.microsoft.com/office/drawing/2014/main" id="{1B444DFF-9941-4BAF-BC15-212B723FF9BD}"/>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Oval 15">
                  <a:extLst>
                    <a:ext uri="{FF2B5EF4-FFF2-40B4-BE49-F238E27FC236}">
                      <a16:creationId xmlns:a16="http://schemas.microsoft.com/office/drawing/2014/main" id="{5EA32D50-78F4-4730-995B-672EA6483265}"/>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6">
                  <a:extLst>
                    <a:ext uri="{FF2B5EF4-FFF2-40B4-BE49-F238E27FC236}">
                      <a16:creationId xmlns:a16="http://schemas.microsoft.com/office/drawing/2014/main" id="{4E0E0F5C-35FB-40B1-94E6-38E3987C6CE7}"/>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Oval 17">
                  <a:extLst>
                    <a:ext uri="{FF2B5EF4-FFF2-40B4-BE49-F238E27FC236}">
                      <a16:creationId xmlns:a16="http://schemas.microsoft.com/office/drawing/2014/main" id="{F8797B65-7684-4264-8E26-61CDECDBE735}"/>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4" name="Oval 13">
                <a:extLst>
                  <a:ext uri="{FF2B5EF4-FFF2-40B4-BE49-F238E27FC236}">
                    <a16:creationId xmlns:a16="http://schemas.microsoft.com/office/drawing/2014/main" id="{998A83E5-876C-49CB-BBCD-DEB7062991C8}"/>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Tree>
    <p:extLst>
      <p:ext uri="{BB962C8B-B14F-4D97-AF65-F5344CB8AC3E}">
        <p14:creationId xmlns:p14="http://schemas.microsoft.com/office/powerpoint/2010/main" val="3720455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64742357"/>
              </p:ext>
            </p:extLst>
          </p:nvPr>
        </p:nvGraphicFramePr>
        <p:xfrm>
          <a:off x="161366" y="952013"/>
          <a:ext cx="11860304" cy="4302760"/>
        </p:xfrm>
        <a:graphic>
          <a:graphicData uri="http://schemas.openxmlformats.org/drawingml/2006/table">
            <a:tbl>
              <a:tblPr firstRow="1" bandRow="1">
                <a:tableStyleId>{5940675A-B579-460E-94D1-54222C63F5DA}</a:tableStyleId>
              </a:tblPr>
              <a:tblGrid>
                <a:gridCol w="2965076">
                  <a:extLst>
                    <a:ext uri="{9D8B030D-6E8A-4147-A177-3AD203B41FA5}">
                      <a16:colId xmlns:a16="http://schemas.microsoft.com/office/drawing/2014/main" val="20000"/>
                    </a:ext>
                  </a:extLst>
                </a:gridCol>
                <a:gridCol w="2965076">
                  <a:extLst>
                    <a:ext uri="{9D8B030D-6E8A-4147-A177-3AD203B41FA5}">
                      <a16:colId xmlns:a16="http://schemas.microsoft.com/office/drawing/2014/main" val="20001"/>
                    </a:ext>
                  </a:extLst>
                </a:gridCol>
                <a:gridCol w="2965076">
                  <a:extLst>
                    <a:ext uri="{9D8B030D-6E8A-4147-A177-3AD203B41FA5}">
                      <a16:colId xmlns:a16="http://schemas.microsoft.com/office/drawing/2014/main" val="20002"/>
                    </a:ext>
                  </a:extLst>
                </a:gridCol>
                <a:gridCol w="2965076">
                  <a:extLst>
                    <a:ext uri="{9D8B030D-6E8A-4147-A177-3AD203B41FA5}">
                      <a16:colId xmlns:a16="http://schemas.microsoft.com/office/drawing/2014/main" val="20003"/>
                    </a:ext>
                  </a:extLst>
                </a:gridCol>
              </a:tblGrid>
              <a:tr h="370840">
                <a:tc>
                  <a:txBody>
                    <a:bodyPr/>
                    <a:lstStyle/>
                    <a:p>
                      <a:r>
                        <a:rPr lang="en-US" sz="1400" dirty="0"/>
                        <a:t>Joel 3:16-17</a:t>
                      </a:r>
                    </a:p>
                  </a:txBody>
                  <a:tcPr/>
                </a:tc>
                <a:tc>
                  <a:txBody>
                    <a:bodyPr/>
                    <a:lstStyle/>
                    <a:p>
                      <a:r>
                        <a:rPr lang="en-US" sz="1400" dirty="0"/>
                        <a:t>Isaiah 2:2-3</a:t>
                      </a:r>
                    </a:p>
                  </a:txBody>
                  <a:tcPr/>
                </a:tc>
                <a:tc>
                  <a:txBody>
                    <a:bodyPr/>
                    <a:lstStyle/>
                    <a:p>
                      <a:r>
                        <a:rPr lang="en-US" sz="1400" dirty="0"/>
                        <a:t>Isaiah 40:9</a:t>
                      </a:r>
                    </a:p>
                  </a:txBody>
                  <a:tcPr/>
                </a:tc>
                <a:tc>
                  <a:txBody>
                    <a:bodyPr/>
                    <a:lstStyle/>
                    <a:p>
                      <a:r>
                        <a:rPr lang="en-US" sz="1400" dirty="0"/>
                        <a:t>Isaiah 64:10</a:t>
                      </a:r>
                    </a:p>
                  </a:txBody>
                  <a:tcPr/>
                </a:tc>
                <a:extLst>
                  <a:ext uri="{0D108BD9-81ED-4DB2-BD59-A6C34878D82A}">
                    <a16:rowId xmlns:a16="http://schemas.microsoft.com/office/drawing/2014/main" val="10000"/>
                  </a:ext>
                </a:extLst>
              </a:tr>
              <a:tr h="370840">
                <a:tc>
                  <a:txBody>
                    <a:bodyPr/>
                    <a:lstStyle/>
                    <a:p>
                      <a:pPr fontAlgn="base"/>
                      <a:r>
                        <a:rPr lang="en-US" sz="1400" b="0" i="0" kern="1200" dirty="0">
                          <a:solidFill>
                            <a:schemeClr val="tx1"/>
                          </a:solidFill>
                          <a:effectLst/>
                          <a:latin typeface="+mn-lt"/>
                          <a:ea typeface="+mn-ea"/>
                          <a:cs typeface="+mn-cs"/>
                        </a:rPr>
                        <a:t>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 also shall roar out of Zion, and utter his voice from Jerusalem; and the heavens and the earth shall shake: but 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 </a:t>
                      </a:r>
                      <a:r>
                        <a:rPr lang="en-US" sz="1400" b="0" i="1" kern="1200" dirty="0">
                          <a:solidFill>
                            <a:schemeClr val="tx1"/>
                          </a:solidFill>
                          <a:effectLst/>
                          <a:latin typeface="+mn-lt"/>
                          <a:ea typeface="+mn-ea"/>
                          <a:cs typeface="+mn-cs"/>
                        </a:rPr>
                        <a:t>will be</a:t>
                      </a:r>
                      <a:r>
                        <a:rPr lang="en-US" sz="1400" b="0" i="0" kern="1200" dirty="0">
                          <a:solidFill>
                            <a:schemeClr val="tx1"/>
                          </a:solidFill>
                          <a:effectLst/>
                          <a:latin typeface="+mn-lt"/>
                          <a:ea typeface="+mn-ea"/>
                          <a:cs typeface="+mn-cs"/>
                        </a:rPr>
                        <a:t> the hope of his people, and the strength of the children of Israel.</a:t>
                      </a:r>
                    </a:p>
                    <a:p>
                      <a:pPr fontAlgn="base"/>
                      <a:endParaRPr lang="en-US" sz="1400" b="0" i="0" kern="1200" dirty="0">
                        <a:solidFill>
                          <a:schemeClr val="tx1"/>
                        </a:solidFill>
                        <a:effectLst/>
                        <a:latin typeface="+mn-lt"/>
                        <a:ea typeface="+mn-ea"/>
                        <a:cs typeface="+mn-cs"/>
                      </a:endParaRPr>
                    </a:p>
                    <a:p>
                      <a:pPr fontAlgn="base"/>
                      <a:r>
                        <a:rPr lang="en-US" sz="1400" b="0" i="0" kern="1200" dirty="0">
                          <a:solidFill>
                            <a:schemeClr val="tx1"/>
                          </a:solidFill>
                          <a:effectLst/>
                          <a:latin typeface="+mn-lt"/>
                          <a:ea typeface="+mn-ea"/>
                          <a:cs typeface="+mn-cs"/>
                        </a:rPr>
                        <a:t>So shall ye know that I </a:t>
                      </a:r>
                      <a:r>
                        <a:rPr lang="en-US" sz="1400" b="0" i="1" kern="1200" dirty="0">
                          <a:solidFill>
                            <a:schemeClr val="tx1"/>
                          </a:solidFill>
                          <a:effectLst/>
                          <a:latin typeface="+mn-lt"/>
                          <a:ea typeface="+mn-ea"/>
                          <a:cs typeface="+mn-cs"/>
                        </a:rPr>
                        <a:t>am</a:t>
                      </a:r>
                      <a:r>
                        <a:rPr lang="en-US" sz="1400" b="0" i="0" kern="1200" dirty="0">
                          <a:solidFill>
                            <a:schemeClr val="tx1"/>
                          </a:solidFill>
                          <a:effectLst/>
                          <a:latin typeface="+mn-lt"/>
                          <a:ea typeface="+mn-ea"/>
                          <a:cs typeface="+mn-cs"/>
                        </a:rPr>
                        <a:t> 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 your God dwelling in Zion, my holy mountain: then shall Jerusalem be holy, and there shall no strangers pass through her anymore.</a:t>
                      </a:r>
                    </a:p>
                    <a:p>
                      <a:endParaRPr lang="en-US" sz="1400" dirty="0"/>
                    </a:p>
                  </a:txBody>
                  <a:tcPr/>
                </a:tc>
                <a:tc>
                  <a:txBody>
                    <a:bodyPr/>
                    <a:lstStyle/>
                    <a:p>
                      <a:pPr fontAlgn="base"/>
                      <a:r>
                        <a:rPr lang="en-US" sz="1400" b="0" i="0" kern="1200" dirty="0">
                          <a:solidFill>
                            <a:schemeClr val="tx1"/>
                          </a:solidFill>
                          <a:effectLst/>
                          <a:latin typeface="+mn-lt"/>
                          <a:ea typeface="+mn-ea"/>
                          <a:cs typeface="+mn-cs"/>
                        </a:rPr>
                        <a:t>And it shall come to pass in the last days, </a:t>
                      </a:r>
                      <a:r>
                        <a:rPr lang="en-US" sz="1400" b="0" i="1" kern="1200" dirty="0">
                          <a:solidFill>
                            <a:schemeClr val="tx1"/>
                          </a:solidFill>
                          <a:effectLst/>
                          <a:latin typeface="+mn-lt"/>
                          <a:ea typeface="+mn-ea"/>
                          <a:cs typeface="+mn-cs"/>
                        </a:rPr>
                        <a:t>that</a:t>
                      </a:r>
                      <a:r>
                        <a:rPr lang="en-US" sz="1400" b="0" i="0" kern="1200" dirty="0">
                          <a:solidFill>
                            <a:schemeClr val="tx1"/>
                          </a:solidFill>
                          <a:effectLst/>
                          <a:latin typeface="+mn-lt"/>
                          <a:ea typeface="+mn-ea"/>
                          <a:cs typeface="+mn-cs"/>
                        </a:rPr>
                        <a:t> the mountain of 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’s house shall be established in the top of the mountains, and shall be exalted above the hills; and all nations shall flow unto it.</a:t>
                      </a:r>
                    </a:p>
                    <a:p>
                      <a:pPr fontAlgn="base"/>
                      <a:endParaRPr lang="en-US" sz="1400" b="0" i="0" kern="1200" dirty="0">
                        <a:solidFill>
                          <a:schemeClr val="tx1"/>
                        </a:solidFill>
                        <a:effectLst/>
                        <a:latin typeface="+mn-lt"/>
                        <a:ea typeface="+mn-ea"/>
                        <a:cs typeface="+mn-cs"/>
                      </a:endParaRPr>
                    </a:p>
                    <a:p>
                      <a:pPr fontAlgn="base"/>
                      <a:r>
                        <a:rPr lang="en-US" sz="1400" b="0" i="0" kern="1200" dirty="0">
                          <a:solidFill>
                            <a:schemeClr val="tx1"/>
                          </a:solidFill>
                          <a:effectLst/>
                          <a:latin typeface="+mn-lt"/>
                          <a:ea typeface="+mn-ea"/>
                          <a:cs typeface="+mn-cs"/>
                        </a:rPr>
                        <a:t>And many people shall go and say, Come ye, and let us go up to the mountain of 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 to the house of the God of Jacob; and he will teach us of his ways, and we will walk in his paths: for out of Zion shall go forth the law, and the word of the </a:t>
                      </a:r>
                      <a:r>
                        <a:rPr lang="en-US" sz="1400" b="0" i="0" kern="1200" cap="small" dirty="0">
                          <a:solidFill>
                            <a:schemeClr val="tx1"/>
                          </a:solidFill>
                          <a:effectLst/>
                          <a:latin typeface="+mn-lt"/>
                          <a:ea typeface="+mn-ea"/>
                          <a:cs typeface="+mn-cs"/>
                        </a:rPr>
                        <a:t>Lord</a:t>
                      </a:r>
                      <a:r>
                        <a:rPr lang="en-US" sz="1400" b="0" i="0" kern="1200" dirty="0">
                          <a:solidFill>
                            <a:schemeClr val="tx1"/>
                          </a:solidFill>
                          <a:effectLst/>
                          <a:latin typeface="+mn-lt"/>
                          <a:ea typeface="+mn-ea"/>
                          <a:cs typeface="+mn-cs"/>
                        </a:rPr>
                        <a:t> from Jerusalem.</a:t>
                      </a:r>
                    </a:p>
                    <a:p>
                      <a:pPr fontAlgn="base"/>
                      <a:r>
                        <a:rPr lang="en-US" sz="1400" b="1" i="0" kern="1200" dirty="0">
                          <a:solidFill>
                            <a:schemeClr val="tx1"/>
                          </a:solidFill>
                          <a:effectLst/>
                          <a:latin typeface="+mn-lt"/>
                          <a:ea typeface="+mn-ea"/>
                          <a:cs typeface="+mn-cs"/>
                        </a:rPr>
                        <a:t>Latter-day Reference</a:t>
                      </a:r>
                    </a:p>
                    <a:p>
                      <a:endParaRPr lang="en-US" sz="1400" dirty="0"/>
                    </a:p>
                  </a:txBody>
                  <a:tcPr/>
                </a:tc>
                <a:tc>
                  <a:txBody>
                    <a:bodyPr/>
                    <a:lstStyle/>
                    <a:p>
                      <a:r>
                        <a:rPr lang="en-US" sz="1400" b="0" i="0" kern="1200" dirty="0">
                          <a:solidFill>
                            <a:schemeClr val="tx1"/>
                          </a:solidFill>
                          <a:effectLst/>
                          <a:latin typeface="+mn-lt"/>
                          <a:ea typeface="+mn-ea"/>
                          <a:cs typeface="+mn-cs"/>
                        </a:rPr>
                        <a:t>O Zion, that </a:t>
                      </a:r>
                      <a:r>
                        <a:rPr lang="en-US" sz="1400" b="0" i="0" kern="1200" dirty="0" err="1">
                          <a:solidFill>
                            <a:schemeClr val="tx1"/>
                          </a:solidFill>
                          <a:effectLst/>
                          <a:latin typeface="+mn-lt"/>
                          <a:ea typeface="+mn-ea"/>
                          <a:cs typeface="+mn-cs"/>
                        </a:rPr>
                        <a:t>bringest</a:t>
                      </a:r>
                      <a:r>
                        <a:rPr lang="en-US" sz="1400" b="0" i="0" kern="1200" dirty="0">
                          <a:solidFill>
                            <a:schemeClr val="tx1"/>
                          </a:solidFill>
                          <a:effectLst/>
                          <a:latin typeface="+mn-lt"/>
                          <a:ea typeface="+mn-ea"/>
                          <a:cs typeface="+mn-cs"/>
                        </a:rPr>
                        <a:t> good tidings, get thee up into the high mountain; O Jerusalem, that </a:t>
                      </a:r>
                      <a:r>
                        <a:rPr lang="en-US" sz="1400" b="0" i="0" kern="1200" dirty="0" err="1">
                          <a:solidFill>
                            <a:schemeClr val="tx1"/>
                          </a:solidFill>
                          <a:effectLst/>
                          <a:latin typeface="+mn-lt"/>
                          <a:ea typeface="+mn-ea"/>
                          <a:cs typeface="+mn-cs"/>
                        </a:rPr>
                        <a:t>bringest</a:t>
                      </a:r>
                      <a:r>
                        <a:rPr lang="en-US" sz="1400" b="0" i="0" kern="1200" dirty="0">
                          <a:solidFill>
                            <a:schemeClr val="tx1"/>
                          </a:solidFill>
                          <a:effectLst/>
                          <a:latin typeface="+mn-lt"/>
                          <a:ea typeface="+mn-ea"/>
                          <a:cs typeface="+mn-cs"/>
                        </a:rPr>
                        <a:t> good tidings, lift up thy voice with strength; lift </a:t>
                      </a:r>
                      <a:r>
                        <a:rPr lang="en-US" sz="1400" b="0" i="1" kern="1200" dirty="0">
                          <a:solidFill>
                            <a:schemeClr val="tx1"/>
                          </a:solidFill>
                          <a:effectLst/>
                          <a:latin typeface="+mn-lt"/>
                          <a:ea typeface="+mn-ea"/>
                          <a:cs typeface="+mn-cs"/>
                        </a:rPr>
                        <a:t>it</a:t>
                      </a:r>
                      <a:r>
                        <a:rPr lang="en-US" sz="1400" b="0" i="0" kern="1200" dirty="0">
                          <a:solidFill>
                            <a:schemeClr val="tx1"/>
                          </a:solidFill>
                          <a:effectLst/>
                          <a:latin typeface="+mn-lt"/>
                          <a:ea typeface="+mn-ea"/>
                          <a:cs typeface="+mn-cs"/>
                        </a:rPr>
                        <a:t> up, be not afraid; say unto the cities of Judah, Behold your God!</a:t>
                      </a:r>
                      <a:endParaRPr lang="en-US" sz="1400" dirty="0"/>
                    </a:p>
                  </a:txBody>
                  <a:tcPr/>
                </a:tc>
                <a:tc>
                  <a:txBody>
                    <a:bodyPr/>
                    <a:lstStyle/>
                    <a:p>
                      <a:r>
                        <a:rPr lang="en-US" sz="1400" b="0" i="0" kern="1200" dirty="0">
                          <a:solidFill>
                            <a:schemeClr val="tx1"/>
                          </a:solidFill>
                          <a:effectLst/>
                          <a:latin typeface="+mn-lt"/>
                          <a:ea typeface="+mn-ea"/>
                          <a:cs typeface="+mn-cs"/>
                        </a:rPr>
                        <a:t>Thy holy cities are a wilderness, Zion is a wilderness, Jerusalem a desolation.</a:t>
                      </a:r>
                      <a:endParaRPr lang="en-US" sz="1400" dirty="0"/>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161366" y="5368969"/>
            <a:ext cx="4993483" cy="646331"/>
          </a:xfrm>
          <a:prstGeom prst="rect">
            <a:avLst/>
          </a:prstGeom>
        </p:spPr>
        <p:txBody>
          <a:bodyPr wrap="none">
            <a:spAutoFit/>
          </a:bodyPr>
          <a:lstStyle/>
          <a:p>
            <a:r>
              <a:rPr lang="en-US" b="0" i="0" dirty="0">
                <a:solidFill>
                  <a:srgbClr val="333333"/>
                </a:solidFill>
                <a:effectLst/>
                <a:latin typeface="Calibri" panose="020F0502020204030204" pitchFamily="34" charset="0"/>
              </a:rPr>
              <a:t>This Zion will be located on the American continent</a:t>
            </a:r>
          </a:p>
          <a:p>
            <a:r>
              <a:rPr lang="en-US" dirty="0">
                <a:solidFill>
                  <a:srgbClr val="333333"/>
                </a:solidFill>
                <a:latin typeface="Calibri" panose="020F0502020204030204" pitchFamily="34" charset="0"/>
              </a:rPr>
              <a:t>Article of Faith 10</a:t>
            </a:r>
            <a:r>
              <a:rPr lang="en-US" b="0" i="0" dirty="0">
                <a:solidFill>
                  <a:srgbClr val="333333"/>
                </a:solidFill>
                <a:effectLst/>
                <a:latin typeface="Calibri" panose="020F0502020204030204" pitchFamily="34" charset="0"/>
              </a:rPr>
              <a:t> </a:t>
            </a:r>
            <a:endParaRPr lang="en-US" dirty="0"/>
          </a:p>
        </p:txBody>
      </p:sp>
      <p:sp>
        <p:nvSpPr>
          <p:cNvPr id="4" name="Rectangle 3"/>
          <p:cNvSpPr/>
          <p:nvPr/>
        </p:nvSpPr>
        <p:spPr>
          <a:xfrm>
            <a:off x="5818094" y="5368969"/>
            <a:ext cx="6096000" cy="1477328"/>
          </a:xfrm>
          <a:prstGeom prst="rect">
            <a:avLst/>
          </a:prstGeom>
        </p:spPr>
        <p:txBody>
          <a:bodyPr>
            <a:spAutoFit/>
          </a:bodyPr>
          <a:lstStyle/>
          <a:p>
            <a:r>
              <a:rPr lang="en-US" b="0" i="0" dirty="0">
                <a:solidFill>
                  <a:srgbClr val="333333"/>
                </a:solidFill>
                <a:effectLst/>
                <a:latin typeface="Calibri" panose="020F0502020204030204" pitchFamily="34" charset="0"/>
              </a:rPr>
              <a:t>We believe in the literal gathering of Israel and in the restoration of the Ten Tribes; that Zion (the New Jerusalem) will be built upon the American continent; that Christ will reign personally upon the earth; and, that the earth will be renewed and receive its paradisiacal glory.</a:t>
            </a:r>
            <a:endParaRPr lang="en-US" dirty="0"/>
          </a:p>
        </p:txBody>
      </p:sp>
      <p:sp>
        <p:nvSpPr>
          <p:cNvPr id="6" name="Rectangle 5"/>
          <p:cNvSpPr/>
          <p:nvPr/>
        </p:nvSpPr>
        <p:spPr>
          <a:xfrm>
            <a:off x="972672" y="196334"/>
            <a:ext cx="4207819" cy="461665"/>
          </a:xfrm>
          <a:prstGeom prst="rect">
            <a:avLst/>
          </a:prstGeom>
        </p:spPr>
        <p:txBody>
          <a:bodyPr wrap="none">
            <a:spAutoFit/>
          </a:bodyPr>
          <a:lstStyle/>
          <a:p>
            <a:r>
              <a:rPr lang="en-US" sz="2400" b="0" i="0" dirty="0">
                <a:solidFill>
                  <a:srgbClr val="333333"/>
                </a:solidFill>
                <a:effectLst/>
                <a:latin typeface="Calibri" panose="020F0502020204030204" pitchFamily="34" charset="0"/>
              </a:rPr>
              <a:t>* Reference to Zion in Amos 1:2 </a:t>
            </a:r>
            <a:endParaRPr lang="en-US" sz="2400" dirty="0"/>
          </a:p>
        </p:txBody>
      </p:sp>
    </p:spTree>
    <p:extLst>
      <p:ext uri="{BB962C8B-B14F-4D97-AF65-F5344CB8AC3E}">
        <p14:creationId xmlns:p14="http://schemas.microsoft.com/office/powerpoint/2010/main" val="47644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00594534"/>
              </p:ext>
            </p:extLst>
          </p:nvPr>
        </p:nvGraphicFramePr>
        <p:xfrm>
          <a:off x="297327" y="302807"/>
          <a:ext cx="11697448" cy="4028440"/>
        </p:xfrm>
        <a:graphic>
          <a:graphicData uri="http://schemas.openxmlformats.org/drawingml/2006/table">
            <a:tbl>
              <a:tblPr firstRow="1" bandRow="1">
                <a:tableStyleId>{5940675A-B579-460E-94D1-54222C63F5DA}</a:tableStyleId>
              </a:tblPr>
              <a:tblGrid>
                <a:gridCol w="2924362">
                  <a:extLst>
                    <a:ext uri="{9D8B030D-6E8A-4147-A177-3AD203B41FA5}">
                      <a16:colId xmlns:a16="http://schemas.microsoft.com/office/drawing/2014/main" val="20000"/>
                    </a:ext>
                  </a:extLst>
                </a:gridCol>
                <a:gridCol w="2924362">
                  <a:extLst>
                    <a:ext uri="{9D8B030D-6E8A-4147-A177-3AD203B41FA5}">
                      <a16:colId xmlns:a16="http://schemas.microsoft.com/office/drawing/2014/main" val="20001"/>
                    </a:ext>
                  </a:extLst>
                </a:gridCol>
                <a:gridCol w="2924362">
                  <a:extLst>
                    <a:ext uri="{9D8B030D-6E8A-4147-A177-3AD203B41FA5}">
                      <a16:colId xmlns:a16="http://schemas.microsoft.com/office/drawing/2014/main" val="20002"/>
                    </a:ext>
                  </a:extLst>
                </a:gridCol>
                <a:gridCol w="2924362">
                  <a:extLst>
                    <a:ext uri="{9D8B030D-6E8A-4147-A177-3AD203B41FA5}">
                      <a16:colId xmlns:a16="http://schemas.microsoft.com/office/drawing/2014/main" val="20003"/>
                    </a:ext>
                  </a:extLst>
                </a:gridCol>
              </a:tblGrid>
              <a:tr h="370840">
                <a:tc>
                  <a:txBody>
                    <a:bodyPr/>
                    <a:lstStyle/>
                    <a:p>
                      <a:r>
                        <a:rPr lang="en-US" dirty="0"/>
                        <a:t>Amos 1-2</a:t>
                      </a:r>
                    </a:p>
                  </a:txBody>
                  <a:tcPr/>
                </a:tc>
                <a:tc>
                  <a:txBody>
                    <a:bodyPr/>
                    <a:lstStyle/>
                    <a:p>
                      <a:r>
                        <a:rPr lang="en-US" dirty="0"/>
                        <a:t>Amos</a:t>
                      </a:r>
                      <a:r>
                        <a:rPr lang="en-US" baseline="0" dirty="0"/>
                        <a:t> 3-4</a:t>
                      </a:r>
                      <a:endParaRPr lang="en-US" dirty="0"/>
                    </a:p>
                  </a:txBody>
                  <a:tcPr/>
                </a:tc>
                <a:tc>
                  <a:txBody>
                    <a:bodyPr/>
                    <a:lstStyle/>
                    <a:p>
                      <a:r>
                        <a:rPr lang="en-US" dirty="0"/>
                        <a:t>Amos 5-6</a:t>
                      </a:r>
                    </a:p>
                  </a:txBody>
                  <a:tcPr/>
                </a:tc>
                <a:tc>
                  <a:txBody>
                    <a:bodyPr/>
                    <a:lstStyle/>
                    <a:p>
                      <a:r>
                        <a:rPr lang="en-US" dirty="0"/>
                        <a:t>Amos 7-9</a:t>
                      </a:r>
                    </a:p>
                  </a:txBody>
                  <a:tcPr/>
                </a:tc>
                <a:extLst>
                  <a:ext uri="{0D108BD9-81ED-4DB2-BD59-A6C34878D82A}">
                    <a16:rowId xmlns:a16="http://schemas.microsoft.com/office/drawing/2014/main" val="10000"/>
                  </a:ext>
                </a:extLst>
              </a:tr>
              <a:tr h="370840">
                <a:tc>
                  <a:txBody>
                    <a:bodyPr/>
                    <a:lstStyle/>
                    <a:p>
                      <a:r>
                        <a:rPr lang="en-US" sz="1800" b="0" i="0" kern="1200" dirty="0">
                          <a:solidFill>
                            <a:schemeClr val="tx1"/>
                          </a:solidFill>
                          <a:effectLst/>
                          <a:latin typeface="+mn-lt"/>
                          <a:ea typeface="+mn-ea"/>
                          <a:cs typeface="+mn-cs"/>
                        </a:rPr>
                        <a:t> Amos prophesies that the Lord would pour out judgments upon Syria, the Philistines, </a:t>
                      </a:r>
                      <a:r>
                        <a:rPr lang="en-US" sz="1800" b="0" i="0" kern="1200" dirty="0" err="1">
                          <a:solidFill>
                            <a:schemeClr val="tx1"/>
                          </a:solidFill>
                          <a:effectLst/>
                          <a:latin typeface="+mn-lt"/>
                          <a:ea typeface="+mn-ea"/>
                          <a:cs typeface="+mn-cs"/>
                        </a:rPr>
                        <a:t>Tyre</a:t>
                      </a:r>
                      <a:r>
                        <a:rPr lang="en-US" sz="1800" b="0" i="0" kern="1200" dirty="0">
                          <a:solidFill>
                            <a:schemeClr val="tx1"/>
                          </a:solidFill>
                          <a:effectLst/>
                          <a:latin typeface="+mn-lt"/>
                          <a:ea typeface="+mn-ea"/>
                          <a:cs typeface="+mn-cs"/>
                        </a:rPr>
                        <a:t>, Edom, the people of Ammon, and Moab because of their wickedness. Amos also preaches that Judah and Israel will be punished for embracing wickedness and rejecting the Lord.</a:t>
                      </a:r>
                      <a:endParaRPr lang="en-US" dirty="0"/>
                    </a:p>
                  </a:txBody>
                  <a:tcPr/>
                </a:tc>
                <a:tc>
                  <a:txBody>
                    <a:bodyPr/>
                    <a:lstStyle/>
                    <a:p>
                      <a:r>
                        <a:rPr lang="en-US" sz="1800" b="0" i="0" kern="1200" dirty="0">
                          <a:solidFill>
                            <a:schemeClr val="tx1"/>
                          </a:solidFill>
                          <a:effectLst/>
                          <a:latin typeface="+mn-lt"/>
                          <a:ea typeface="+mn-ea"/>
                          <a:cs typeface="+mn-cs"/>
                        </a:rPr>
                        <a:t>Amos describes the various efforts of the Lord to save His people, including sending prophets to warn them, withholding rain, and allowing pestilence and war to trouble them. However, the people did not humble themselves and return to the Lord.</a:t>
                      </a:r>
                      <a:endParaRPr lang="en-US" dirty="0"/>
                    </a:p>
                  </a:txBody>
                  <a:tcPr/>
                </a:tc>
                <a:tc>
                  <a:txBody>
                    <a:bodyPr/>
                    <a:lstStyle/>
                    <a:p>
                      <a:r>
                        <a:rPr lang="en-US" sz="1800" b="0" i="0" kern="1200" dirty="0">
                          <a:solidFill>
                            <a:schemeClr val="tx1"/>
                          </a:solidFill>
                          <a:effectLst/>
                          <a:latin typeface="+mn-lt"/>
                          <a:ea typeface="+mn-ea"/>
                          <a:cs typeface="+mn-cs"/>
                        </a:rPr>
                        <a:t>Amos teaches that if the people repent and sincerely seek the Lord, they can avoid destruction. In particular, he declares that the Lord does not accept the people’s offerings at the temple because the people’s hearts are focused on false gods. Amos prophesies that their casual approach to worshipping the Lord will lead them to destruction.</a:t>
                      </a:r>
                      <a:endParaRPr lang="en-US" dirty="0"/>
                    </a:p>
                  </a:txBody>
                  <a:tcPr/>
                </a:tc>
                <a:tc>
                  <a:txBody>
                    <a:bodyPr/>
                    <a:lstStyle/>
                    <a:p>
                      <a:r>
                        <a:rPr lang="en-US" sz="1800" b="0" i="0" kern="1200" dirty="0">
                          <a:solidFill>
                            <a:schemeClr val="tx1"/>
                          </a:solidFill>
                          <a:effectLst/>
                          <a:latin typeface="+mn-lt"/>
                          <a:ea typeface="+mn-ea"/>
                          <a:cs typeface="+mn-cs"/>
                        </a:rPr>
                        <a:t>After prophesying of the doom and consequences Israel will face for rejecting the Lord, Amos delivers a message of hope promising that the Lord will gather His people together and restore them to their land.</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44345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41889792"/>
              </p:ext>
            </p:extLst>
          </p:nvPr>
        </p:nvGraphicFramePr>
        <p:xfrm>
          <a:off x="230094" y="733113"/>
          <a:ext cx="11764683" cy="5491480"/>
        </p:xfrm>
        <a:graphic>
          <a:graphicData uri="http://schemas.openxmlformats.org/drawingml/2006/table">
            <a:tbl>
              <a:tblPr firstRow="1" bandRow="1">
                <a:tableStyleId>{5940675A-B579-460E-94D1-54222C63F5DA}</a:tableStyleId>
              </a:tblPr>
              <a:tblGrid>
                <a:gridCol w="1396999">
                  <a:extLst>
                    <a:ext uri="{9D8B030D-6E8A-4147-A177-3AD203B41FA5}">
                      <a16:colId xmlns:a16="http://schemas.microsoft.com/office/drawing/2014/main" val="20000"/>
                    </a:ext>
                  </a:extLst>
                </a:gridCol>
                <a:gridCol w="2702859">
                  <a:extLst>
                    <a:ext uri="{9D8B030D-6E8A-4147-A177-3AD203B41FA5}">
                      <a16:colId xmlns:a16="http://schemas.microsoft.com/office/drawing/2014/main" val="20001"/>
                    </a:ext>
                  </a:extLst>
                </a:gridCol>
                <a:gridCol w="1600201">
                  <a:extLst>
                    <a:ext uri="{9D8B030D-6E8A-4147-A177-3AD203B41FA5}">
                      <a16:colId xmlns:a16="http://schemas.microsoft.com/office/drawing/2014/main" val="20002"/>
                    </a:ext>
                  </a:extLst>
                </a:gridCol>
                <a:gridCol w="6064624">
                  <a:extLst>
                    <a:ext uri="{9D8B030D-6E8A-4147-A177-3AD203B41FA5}">
                      <a16:colId xmlns:a16="http://schemas.microsoft.com/office/drawing/2014/main" val="20003"/>
                    </a:ext>
                  </a:extLst>
                </a:gridCol>
              </a:tblGrid>
              <a:tr h="370840">
                <a:tc>
                  <a:txBody>
                    <a:bodyPr/>
                    <a:lstStyle/>
                    <a:p>
                      <a:pPr algn="ctr"/>
                      <a:r>
                        <a:rPr lang="en-US" sz="1400" dirty="0"/>
                        <a:t>Nation</a:t>
                      </a:r>
                    </a:p>
                  </a:txBody>
                  <a:tcPr/>
                </a:tc>
                <a:tc>
                  <a:txBody>
                    <a:bodyPr/>
                    <a:lstStyle/>
                    <a:p>
                      <a:pPr algn="ctr"/>
                      <a:r>
                        <a:rPr lang="en-US" sz="1400" dirty="0"/>
                        <a:t>Reason Mentioned</a:t>
                      </a:r>
                    </a:p>
                  </a:txBody>
                  <a:tcPr/>
                </a:tc>
                <a:tc>
                  <a:txBody>
                    <a:bodyPr/>
                    <a:lstStyle/>
                    <a:p>
                      <a:pPr algn="ctr"/>
                      <a:r>
                        <a:rPr lang="en-US" sz="1400" dirty="0"/>
                        <a:t>Scripture</a:t>
                      </a:r>
                    </a:p>
                  </a:txBody>
                  <a:tcPr/>
                </a:tc>
                <a:tc>
                  <a:txBody>
                    <a:bodyPr/>
                    <a:lstStyle/>
                    <a:p>
                      <a:pPr algn="ctr"/>
                      <a:r>
                        <a:rPr lang="en-US" sz="1400" dirty="0"/>
                        <a:t>Significance</a:t>
                      </a:r>
                    </a:p>
                  </a:txBody>
                  <a:tcPr/>
                </a:tc>
                <a:extLst>
                  <a:ext uri="{0D108BD9-81ED-4DB2-BD59-A6C34878D82A}">
                    <a16:rowId xmlns:a16="http://schemas.microsoft.com/office/drawing/2014/main" val="10000"/>
                  </a:ext>
                </a:extLst>
              </a:tr>
              <a:tr h="370840">
                <a:tc>
                  <a:txBody>
                    <a:bodyPr/>
                    <a:lstStyle/>
                    <a:p>
                      <a:r>
                        <a:rPr lang="en-US" sz="1200" dirty="0"/>
                        <a:t>Damascus</a:t>
                      </a:r>
                    </a:p>
                    <a:p>
                      <a:r>
                        <a:rPr lang="en-US" sz="1200" dirty="0"/>
                        <a:t>(Syria)</a:t>
                      </a:r>
                    </a:p>
                  </a:txBody>
                  <a:tcPr/>
                </a:tc>
                <a:tc>
                  <a:txBody>
                    <a:bodyPr/>
                    <a:lstStyle/>
                    <a:p>
                      <a:r>
                        <a:rPr lang="en-US" sz="1200" dirty="0"/>
                        <a:t>They “threshed Gilead with threshing instruments of iron” </a:t>
                      </a:r>
                    </a:p>
                  </a:txBody>
                  <a:tcPr/>
                </a:tc>
                <a:tc>
                  <a:txBody>
                    <a:bodyPr/>
                    <a:lstStyle/>
                    <a:p>
                      <a:r>
                        <a:rPr lang="en-US" sz="1200" dirty="0"/>
                        <a:t>Amos 1:3</a:t>
                      </a:r>
                    </a:p>
                    <a:p>
                      <a:r>
                        <a:rPr lang="en-US" sz="1200" dirty="0"/>
                        <a:t>Deut. 3:10-13</a:t>
                      </a:r>
                    </a:p>
                    <a:p>
                      <a:r>
                        <a:rPr lang="en-US" sz="1200" dirty="0"/>
                        <a:t>2 Kings 10:32-33</a:t>
                      </a:r>
                    </a:p>
                    <a:p>
                      <a:r>
                        <a:rPr lang="en-US" sz="1200" dirty="0"/>
                        <a:t>2 Samuel 12:31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Gilead was part of the land on the east side of the River Jordan inherited by the tribes of Gad, Reuben, and Manasseh.</a:t>
                      </a:r>
                      <a:r>
                        <a:rPr lang="en-US" sz="1200" baseline="0" dirty="0">
                          <a:effectLst/>
                        </a:rPr>
                        <a:t> </a:t>
                      </a:r>
                      <a:r>
                        <a:rPr lang="en-US" sz="1200" dirty="0">
                          <a:effectLst/>
                        </a:rPr>
                        <a:t>When the Syrians conquered it under </a:t>
                      </a:r>
                      <a:r>
                        <a:rPr lang="en-US" sz="1200" dirty="0" err="1">
                          <a:effectLst/>
                        </a:rPr>
                        <a:t>Hazael</a:t>
                      </a:r>
                      <a:r>
                        <a:rPr lang="en-US" sz="1200" dirty="0">
                          <a:effectLst/>
                        </a:rPr>
                        <a:t>, they evidently treated their </a:t>
                      </a:r>
                      <a:r>
                        <a:rPr lang="en-US" sz="1200" b="0" i="0" kern="1200" dirty="0">
                          <a:solidFill>
                            <a:schemeClr val="tx1"/>
                          </a:solidFill>
                          <a:effectLst/>
                          <a:latin typeface="+mn-lt"/>
                          <a:ea typeface="+mn-ea"/>
                          <a:cs typeface="+mn-cs"/>
                        </a:rPr>
                        <a:t>captives with barbaric cruelty, crushing them under iron threshing sleds. (A similar incident is recorded in</a:t>
                      </a:r>
                      <a:r>
                        <a:rPr lang="en-US" sz="1200" b="0" i="0" kern="1200" baseline="0" dirty="0">
                          <a:solidFill>
                            <a:schemeClr val="tx1"/>
                          </a:solidFill>
                          <a:effectLst/>
                          <a:latin typeface="+mn-lt"/>
                          <a:ea typeface="+mn-ea"/>
                          <a:cs typeface="+mn-cs"/>
                        </a:rPr>
                        <a:t> 2 Samuel</a:t>
                      </a:r>
                      <a:endParaRPr lang="en-US" sz="1200" dirty="0">
                        <a:effectLst/>
                      </a:endParaRPr>
                    </a:p>
                    <a:p>
                      <a:endParaRPr lang="en-US" sz="1200" dirty="0"/>
                    </a:p>
                  </a:txBody>
                  <a:tcPr/>
                </a:tc>
                <a:extLst>
                  <a:ext uri="{0D108BD9-81ED-4DB2-BD59-A6C34878D82A}">
                    <a16:rowId xmlns:a16="http://schemas.microsoft.com/office/drawing/2014/main" val="10001"/>
                  </a:ext>
                </a:extLst>
              </a:tr>
              <a:tr h="370840">
                <a:tc>
                  <a:txBody>
                    <a:bodyPr/>
                    <a:lstStyle/>
                    <a:p>
                      <a:r>
                        <a:rPr lang="en-US" sz="1200" dirty="0"/>
                        <a:t>Gaza</a:t>
                      </a:r>
                      <a:r>
                        <a:rPr lang="en-US" sz="1200" baseline="0" dirty="0"/>
                        <a:t> </a:t>
                      </a:r>
                    </a:p>
                    <a:p>
                      <a:r>
                        <a:rPr lang="en-US" sz="1200" baseline="0" dirty="0"/>
                        <a:t>(Philistines)</a:t>
                      </a:r>
                      <a:endParaRPr lang="en-US" sz="1200" dirty="0"/>
                    </a:p>
                  </a:txBody>
                  <a:tcPr/>
                </a:tc>
                <a:tc>
                  <a:txBody>
                    <a:bodyPr/>
                    <a:lstStyle/>
                    <a:p>
                      <a:r>
                        <a:rPr lang="en-US" sz="1200" b="0" i="0" kern="1200" dirty="0">
                          <a:solidFill>
                            <a:schemeClr val="tx1"/>
                          </a:solidFill>
                          <a:effectLst/>
                          <a:latin typeface="+mn-lt"/>
                          <a:ea typeface="+mn-ea"/>
                          <a:cs typeface="+mn-cs"/>
                        </a:rPr>
                        <a:t>They carried away “the whole captivity” to Edom </a:t>
                      </a:r>
                      <a:endParaRPr lang="en-US" sz="1200" dirty="0"/>
                    </a:p>
                  </a:txBody>
                  <a:tcPr/>
                </a:tc>
                <a:tc>
                  <a:txBody>
                    <a:bodyPr/>
                    <a:lstStyle/>
                    <a:p>
                      <a:r>
                        <a:rPr lang="en-US" sz="1200" dirty="0"/>
                        <a:t>Amos</a:t>
                      </a:r>
                      <a:r>
                        <a:rPr lang="en-US" sz="1200" baseline="0" dirty="0"/>
                        <a:t> 1:6</a:t>
                      </a:r>
                    </a:p>
                    <a:p>
                      <a:r>
                        <a:rPr lang="en-US" sz="1200" baseline="0" dirty="0"/>
                        <a:t>2 Chronicles 21:16-17</a:t>
                      </a:r>
                      <a:endParaRPr lang="en-US" sz="1200" dirty="0"/>
                    </a:p>
                  </a:txBody>
                  <a:tcPr/>
                </a:tc>
                <a:tc>
                  <a:txBody>
                    <a:bodyPr/>
                    <a:lstStyle/>
                    <a:p>
                      <a:r>
                        <a:rPr lang="en-US" sz="1200" b="0" i="0" kern="1200" dirty="0">
                          <a:solidFill>
                            <a:schemeClr val="tx1"/>
                          </a:solidFill>
                          <a:effectLst/>
                          <a:latin typeface="+mn-lt"/>
                          <a:ea typeface="+mn-ea"/>
                          <a:cs typeface="+mn-cs"/>
                        </a:rPr>
                        <a:t>This passage seems to refer to the time when the Philistines raided Judah under the reign of </a:t>
                      </a:r>
                      <a:r>
                        <a:rPr lang="en-US" sz="1200" b="0" i="0" kern="1200" dirty="0" err="1">
                          <a:solidFill>
                            <a:schemeClr val="tx1"/>
                          </a:solidFill>
                          <a:effectLst/>
                          <a:latin typeface="+mn-lt"/>
                          <a:ea typeface="+mn-ea"/>
                          <a:cs typeface="+mn-cs"/>
                        </a:rPr>
                        <a:t>Joram</a:t>
                      </a:r>
                      <a:r>
                        <a:rPr lang="en-US" sz="1200" b="0" i="0" kern="1200" dirty="0">
                          <a:solidFill>
                            <a:schemeClr val="tx1"/>
                          </a:solidFill>
                          <a:effectLst/>
                          <a:latin typeface="+mn-lt"/>
                          <a:ea typeface="+mn-ea"/>
                          <a:cs typeface="+mn-cs"/>
                        </a:rPr>
                        <a:t>. They sold all their captives to the archenemy of Israel, the </a:t>
                      </a:r>
                      <a:r>
                        <a:rPr lang="en-US" sz="1200" b="0" i="0" kern="1200" dirty="0" err="1">
                          <a:solidFill>
                            <a:schemeClr val="tx1"/>
                          </a:solidFill>
                          <a:effectLst/>
                          <a:latin typeface="+mn-lt"/>
                          <a:ea typeface="+mn-ea"/>
                          <a:cs typeface="+mn-cs"/>
                        </a:rPr>
                        <a:t>Edomites</a:t>
                      </a:r>
                      <a:r>
                        <a:rPr lang="en-US" sz="1200" b="0" i="0" kern="1200" dirty="0">
                          <a:solidFill>
                            <a:schemeClr val="tx1"/>
                          </a:solidFill>
                          <a:effectLst/>
                          <a:latin typeface="+mn-lt"/>
                          <a:ea typeface="+mn-ea"/>
                          <a:cs typeface="+mn-cs"/>
                        </a:rPr>
                        <a:t>.</a:t>
                      </a:r>
                      <a:endParaRPr lang="en-US" sz="1200" dirty="0"/>
                    </a:p>
                  </a:txBody>
                  <a:tcPr/>
                </a:tc>
                <a:extLst>
                  <a:ext uri="{0D108BD9-81ED-4DB2-BD59-A6C34878D82A}">
                    <a16:rowId xmlns:a16="http://schemas.microsoft.com/office/drawing/2014/main" val="10002"/>
                  </a:ext>
                </a:extLst>
              </a:tr>
              <a:tr h="370840">
                <a:tc>
                  <a:txBody>
                    <a:bodyPr/>
                    <a:lstStyle/>
                    <a:p>
                      <a:pPr fontAlgn="base"/>
                      <a:r>
                        <a:rPr lang="en-US" sz="1200" b="0" i="0" kern="1200" dirty="0" err="1">
                          <a:solidFill>
                            <a:schemeClr val="tx1"/>
                          </a:solidFill>
                          <a:effectLst/>
                          <a:latin typeface="+mn-lt"/>
                          <a:ea typeface="+mn-ea"/>
                          <a:cs typeface="+mn-cs"/>
                        </a:rPr>
                        <a:t>Tyrus</a:t>
                      </a:r>
                      <a:r>
                        <a:rPr lang="en-US" sz="1200" b="0" i="0" kern="1200" dirty="0">
                          <a:solidFill>
                            <a:schemeClr val="tx1"/>
                          </a:solidFill>
                          <a:effectLst/>
                          <a:latin typeface="+mn-lt"/>
                          <a:ea typeface="+mn-ea"/>
                          <a:cs typeface="+mn-cs"/>
                        </a:rPr>
                        <a:t> or </a:t>
                      </a:r>
                      <a:r>
                        <a:rPr lang="en-US" sz="1200" b="0" i="0" kern="1200" dirty="0" err="1">
                          <a:solidFill>
                            <a:schemeClr val="tx1"/>
                          </a:solidFill>
                          <a:effectLst/>
                          <a:latin typeface="+mn-lt"/>
                          <a:ea typeface="+mn-ea"/>
                          <a:cs typeface="+mn-cs"/>
                        </a:rPr>
                        <a:t>Tyre</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(Phoenicia)</a:t>
                      </a:r>
                    </a:p>
                    <a:p>
                      <a:endParaRPr lang="en-US" sz="1200" dirty="0"/>
                    </a:p>
                  </a:txBody>
                  <a:tcPr/>
                </a:tc>
                <a:tc>
                  <a:txBody>
                    <a:bodyPr/>
                    <a:lstStyle/>
                    <a:p>
                      <a:r>
                        <a:rPr lang="en-US" sz="1200" b="0" i="0" kern="1200" dirty="0">
                          <a:solidFill>
                            <a:schemeClr val="tx1"/>
                          </a:solidFill>
                          <a:effectLst/>
                          <a:latin typeface="+mn-lt"/>
                          <a:ea typeface="+mn-ea"/>
                          <a:cs typeface="+mn-cs"/>
                        </a:rPr>
                        <a:t>They delivered up the Israelite captives to Edom </a:t>
                      </a:r>
                      <a:endParaRPr lang="en-US" sz="1200" dirty="0"/>
                    </a:p>
                  </a:txBody>
                  <a:tcPr/>
                </a:tc>
                <a:tc>
                  <a:txBody>
                    <a:bodyPr/>
                    <a:lstStyle/>
                    <a:p>
                      <a:r>
                        <a:rPr lang="en-US" sz="1200" dirty="0"/>
                        <a:t>Amos 1:9</a:t>
                      </a:r>
                    </a:p>
                  </a:txBody>
                  <a:tcPr/>
                </a:tc>
                <a:tc>
                  <a:txBody>
                    <a:bodyPr/>
                    <a:lstStyle/>
                    <a:p>
                      <a:r>
                        <a:rPr lang="en-US" sz="1200" b="0" i="0" kern="1200" dirty="0">
                          <a:solidFill>
                            <a:schemeClr val="tx1"/>
                          </a:solidFill>
                          <a:effectLst/>
                          <a:latin typeface="+mn-lt"/>
                          <a:ea typeface="+mn-ea"/>
                          <a:cs typeface="+mn-cs"/>
                        </a:rPr>
                        <a:t>Like Gaza, Phoenicia also sold Israelite captives although it may be that Phoenicia bought the captives from other enemies of Israel such as Syria and then sold them to Edom, since there is no record of </a:t>
                      </a:r>
                      <a:r>
                        <a:rPr lang="en-US" sz="1200" b="0" i="0" kern="1200" dirty="0" err="1">
                          <a:solidFill>
                            <a:schemeClr val="tx1"/>
                          </a:solidFill>
                          <a:effectLst/>
                          <a:latin typeface="+mn-lt"/>
                          <a:ea typeface="+mn-ea"/>
                          <a:cs typeface="+mn-cs"/>
                        </a:rPr>
                        <a:t>Tyre</a:t>
                      </a:r>
                      <a:r>
                        <a:rPr lang="en-US" sz="1200" b="0" i="0" kern="1200" dirty="0">
                          <a:solidFill>
                            <a:schemeClr val="tx1"/>
                          </a:solidFill>
                          <a:effectLst/>
                          <a:latin typeface="+mn-lt"/>
                          <a:ea typeface="+mn-ea"/>
                          <a:cs typeface="+mn-cs"/>
                        </a:rPr>
                        <a:t> capturing Israelites directly.</a:t>
                      </a:r>
                      <a:endParaRPr lang="en-US" sz="1200" dirty="0"/>
                    </a:p>
                  </a:txBody>
                  <a:tcPr/>
                </a:tc>
                <a:extLst>
                  <a:ext uri="{0D108BD9-81ED-4DB2-BD59-A6C34878D82A}">
                    <a16:rowId xmlns:a16="http://schemas.microsoft.com/office/drawing/2014/main" val="10003"/>
                  </a:ext>
                </a:extLst>
              </a:tr>
              <a:tr h="370840">
                <a:tc>
                  <a:txBody>
                    <a:bodyPr/>
                    <a:lstStyle/>
                    <a:p>
                      <a:pPr fontAlgn="base"/>
                      <a:r>
                        <a:rPr lang="en-US" sz="1200" b="0" i="0" kern="1200" dirty="0">
                          <a:solidFill>
                            <a:schemeClr val="tx1"/>
                          </a:solidFill>
                          <a:effectLst/>
                          <a:latin typeface="+mn-lt"/>
                          <a:ea typeface="+mn-ea"/>
                          <a:cs typeface="+mn-cs"/>
                        </a:rPr>
                        <a:t>Edom</a:t>
                      </a:r>
                    </a:p>
                    <a:p>
                      <a:pPr fontAlgn="base"/>
                      <a:r>
                        <a:rPr lang="en-US"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Idumea</a:t>
                      </a:r>
                      <a:r>
                        <a:rPr lang="en-US" sz="1200" b="0" i="0" kern="1200" dirty="0">
                          <a:solidFill>
                            <a:schemeClr val="tx1"/>
                          </a:solidFill>
                          <a:effectLst/>
                          <a:latin typeface="+mn-lt"/>
                          <a:ea typeface="+mn-ea"/>
                          <a:cs typeface="+mn-cs"/>
                        </a:rPr>
                        <a:t>)</a:t>
                      </a:r>
                    </a:p>
                    <a:p>
                      <a:endParaRPr lang="en-US" sz="1200" dirty="0"/>
                    </a:p>
                  </a:txBody>
                  <a:tcPr/>
                </a:tc>
                <a:tc>
                  <a:txBody>
                    <a:bodyPr/>
                    <a:lstStyle/>
                    <a:p>
                      <a:r>
                        <a:rPr lang="en-US" sz="1200" b="0" i="0" kern="1200" dirty="0">
                          <a:solidFill>
                            <a:schemeClr val="tx1"/>
                          </a:solidFill>
                          <a:effectLst/>
                          <a:latin typeface="+mn-lt"/>
                          <a:ea typeface="+mn-ea"/>
                          <a:cs typeface="+mn-cs"/>
                        </a:rPr>
                        <a:t>Pursued his “brother” with the sword and kept his great wrath </a:t>
                      </a:r>
                      <a:endParaRPr lang="en-US" sz="1200" dirty="0"/>
                    </a:p>
                  </a:txBody>
                  <a:tcPr/>
                </a:tc>
                <a:tc>
                  <a:txBody>
                    <a:bodyPr/>
                    <a:lstStyle/>
                    <a:p>
                      <a:r>
                        <a:rPr lang="en-US" sz="1200" dirty="0"/>
                        <a:t>Amos 1:11</a:t>
                      </a:r>
                    </a:p>
                    <a:p>
                      <a:r>
                        <a:rPr lang="en-US" sz="1200" dirty="0"/>
                        <a:t>Genesis 25:30</a:t>
                      </a:r>
                    </a:p>
                  </a:txBody>
                  <a:tcPr/>
                </a:tc>
                <a:tc>
                  <a:txBody>
                    <a:bodyPr/>
                    <a:lstStyle/>
                    <a:p>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Edomites</a:t>
                      </a:r>
                      <a:r>
                        <a:rPr lang="en-US" sz="1200" b="0" i="0" kern="1200" dirty="0">
                          <a:solidFill>
                            <a:schemeClr val="tx1"/>
                          </a:solidFill>
                          <a:effectLst/>
                          <a:latin typeface="+mn-lt"/>
                          <a:ea typeface="+mn-ea"/>
                          <a:cs typeface="+mn-cs"/>
                        </a:rPr>
                        <a:t> were the descendants of Esau, whose name was also Edo. Thus, they were closely related peoples (“brothers”) to Israel but showed only bitter hatred and hostility. The </a:t>
                      </a:r>
                      <a:r>
                        <a:rPr lang="en-US" sz="1200" b="0" i="0" kern="1200" dirty="0" err="1">
                          <a:solidFill>
                            <a:schemeClr val="tx1"/>
                          </a:solidFill>
                          <a:effectLst/>
                          <a:latin typeface="+mn-lt"/>
                          <a:ea typeface="+mn-ea"/>
                          <a:cs typeface="+mn-cs"/>
                        </a:rPr>
                        <a:t>Edomites</a:t>
                      </a:r>
                      <a:r>
                        <a:rPr lang="en-US" sz="1200" b="0" i="0" kern="1200" dirty="0">
                          <a:solidFill>
                            <a:schemeClr val="tx1"/>
                          </a:solidFill>
                          <a:effectLst/>
                          <a:latin typeface="+mn-lt"/>
                          <a:ea typeface="+mn-ea"/>
                          <a:cs typeface="+mn-cs"/>
                        </a:rPr>
                        <a:t> were some of Israel’s most determined enemies.</a:t>
                      </a:r>
                      <a:endParaRPr lang="en-US" sz="1200" dirty="0"/>
                    </a:p>
                  </a:txBody>
                  <a:tcPr/>
                </a:tc>
                <a:extLst>
                  <a:ext uri="{0D108BD9-81ED-4DB2-BD59-A6C34878D82A}">
                    <a16:rowId xmlns:a16="http://schemas.microsoft.com/office/drawing/2014/main" val="10004"/>
                  </a:ext>
                </a:extLst>
              </a:tr>
              <a:tr h="370840">
                <a:tc>
                  <a:txBody>
                    <a:bodyPr/>
                    <a:lstStyle/>
                    <a:p>
                      <a:pPr fontAlgn="base"/>
                      <a:r>
                        <a:rPr lang="en-US" sz="1200" b="0" i="0" kern="1200" dirty="0">
                          <a:solidFill>
                            <a:schemeClr val="tx1"/>
                          </a:solidFill>
                          <a:effectLst/>
                          <a:latin typeface="+mn-lt"/>
                          <a:ea typeface="+mn-ea"/>
                          <a:cs typeface="+mn-cs"/>
                        </a:rPr>
                        <a:t>Ammon</a:t>
                      </a:r>
                    </a:p>
                    <a:p>
                      <a:pPr fontAlgn="base"/>
                      <a:r>
                        <a:rPr lang="en-US" sz="1200" b="0" i="0" kern="1200" dirty="0">
                          <a:solidFill>
                            <a:schemeClr val="tx1"/>
                          </a:solidFill>
                          <a:effectLst/>
                          <a:latin typeface="+mn-lt"/>
                          <a:ea typeface="+mn-ea"/>
                          <a:cs typeface="+mn-cs"/>
                        </a:rPr>
                        <a:t>(Ammonites; </a:t>
                      </a:r>
                      <a:r>
                        <a:rPr lang="en-US" sz="1200" b="0" i="0" kern="1200" dirty="0" err="1">
                          <a:solidFill>
                            <a:schemeClr val="tx1"/>
                          </a:solidFill>
                          <a:effectLst/>
                          <a:latin typeface="+mn-lt"/>
                          <a:ea typeface="+mn-ea"/>
                          <a:cs typeface="+mn-cs"/>
                        </a:rPr>
                        <a:t>Rabbah</a:t>
                      </a:r>
                      <a:r>
                        <a:rPr lang="en-US" sz="1200" b="0" i="0" kern="1200" dirty="0">
                          <a:solidFill>
                            <a:schemeClr val="tx1"/>
                          </a:solidFill>
                          <a:effectLst/>
                          <a:latin typeface="+mn-lt"/>
                          <a:ea typeface="+mn-ea"/>
                          <a:cs typeface="+mn-cs"/>
                        </a:rPr>
                        <a:t> was the capital of Ammon)</a:t>
                      </a:r>
                      <a:endParaRPr lang="en-US" sz="1200" dirty="0"/>
                    </a:p>
                  </a:txBody>
                  <a:tcPr/>
                </a:tc>
                <a:tc>
                  <a:txBody>
                    <a:bodyPr/>
                    <a:lstStyle/>
                    <a:p>
                      <a:r>
                        <a:rPr lang="en-US" sz="1200" b="0" i="0" kern="1200" dirty="0">
                          <a:solidFill>
                            <a:schemeClr val="tx1"/>
                          </a:solidFill>
                          <a:effectLst/>
                          <a:latin typeface="+mn-lt"/>
                          <a:ea typeface="+mn-ea"/>
                          <a:cs typeface="+mn-cs"/>
                        </a:rPr>
                        <a:t>They “ripped up the women with child of Gilead”.</a:t>
                      </a:r>
                      <a:endParaRPr lang="en-US" sz="1200" dirty="0"/>
                    </a:p>
                  </a:txBody>
                  <a:tcPr/>
                </a:tc>
                <a:tc>
                  <a:txBody>
                    <a:bodyPr/>
                    <a:lstStyle/>
                    <a:p>
                      <a:r>
                        <a:rPr lang="en-US" sz="1200" dirty="0"/>
                        <a:t>Amos 1:13</a:t>
                      </a:r>
                    </a:p>
                  </a:txBody>
                  <a:tcPr/>
                </a:tc>
                <a:tc>
                  <a:txBody>
                    <a:bodyPr/>
                    <a:lstStyle/>
                    <a:p>
                      <a:r>
                        <a:rPr lang="en-US" sz="1200" b="0" i="0" kern="1200" dirty="0">
                          <a:solidFill>
                            <a:schemeClr val="tx1"/>
                          </a:solidFill>
                          <a:effectLst/>
                          <a:latin typeface="+mn-lt"/>
                          <a:ea typeface="+mn-ea"/>
                          <a:cs typeface="+mn-cs"/>
                        </a:rPr>
                        <a:t>The incident mentioned here is not recorded in the Old Testament, but the Ammonites were a fierce desert people who often conquered parts of Israel. To kill pregnant women shows a particularly brutal nature.</a:t>
                      </a:r>
                      <a:endParaRPr lang="en-US" sz="1200" dirty="0"/>
                    </a:p>
                  </a:txBody>
                  <a:tcPr/>
                </a:tc>
                <a:extLst>
                  <a:ext uri="{0D108BD9-81ED-4DB2-BD59-A6C34878D82A}">
                    <a16:rowId xmlns:a16="http://schemas.microsoft.com/office/drawing/2014/main" val="10005"/>
                  </a:ext>
                </a:extLst>
              </a:tr>
              <a:tr h="370840">
                <a:tc>
                  <a:txBody>
                    <a:bodyPr/>
                    <a:lstStyle/>
                    <a:p>
                      <a:pPr fontAlgn="base"/>
                      <a:r>
                        <a:rPr lang="en-US" sz="1200" b="0" i="0" kern="1200" dirty="0">
                          <a:solidFill>
                            <a:schemeClr val="tx1"/>
                          </a:solidFill>
                          <a:effectLst/>
                          <a:latin typeface="+mn-lt"/>
                          <a:ea typeface="+mn-ea"/>
                          <a:cs typeface="+mn-cs"/>
                        </a:rPr>
                        <a:t>Moab</a:t>
                      </a:r>
                    </a:p>
                    <a:p>
                      <a:pPr fontAlgn="base"/>
                      <a:r>
                        <a:rPr lang="en-US" sz="1200" b="0" i="0" kern="1200" dirty="0">
                          <a:solidFill>
                            <a:schemeClr val="tx1"/>
                          </a:solidFill>
                          <a:effectLst/>
                          <a:latin typeface="+mn-lt"/>
                          <a:ea typeface="+mn-ea"/>
                          <a:cs typeface="+mn-cs"/>
                        </a:rPr>
                        <a:t>(Moabites)</a:t>
                      </a:r>
                    </a:p>
                    <a:p>
                      <a:endParaRPr lang="en-US" sz="1200" dirty="0"/>
                    </a:p>
                  </a:txBody>
                  <a:tcPr/>
                </a:tc>
                <a:tc>
                  <a:txBody>
                    <a:bodyPr/>
                    <a:lstStyle/>
                    <a:p>
                      <a:r>
                        <a:rPr lang="en-US" sz="1200" b="0" i="0" kern="1200" dirty="0">
                          <a:solidFill>
                            <a:schemeClr val="tx1"/>
                          </a:solidFill>
                          <a:effectLst/>
                          <a:latin typeface="+mn-lt"/>
                          <a:ea typeface="+mn-ea"/>
                          <a:cs typeface="+mn-cs"/>
                        </a:rPr>
                        <a:t>The king of Moab burned the bones of the king of Edom.</a:t>
                      </a:r>
                      <a:endParaRPr lang="en-US" sz="1200" dirty="0"/>
                    </a:p>
                  </a:txBody>
                  <a:tcPr/>
                </a:tc>
                <a:tc>
                  <a:txBody>
                    <a:bodyPr/>
                    <a:lstStyle/>
                    <a:p>
                      <a:r>
                        <a:rPr lang="en-US" sz="1200" dirty="0"/>
                        <a:t>Amos 2:1</a:t>
                      </a:r>
                    </a:p>
                    <a:p>
                      <a:r>
                        <a:rPr lang="en-US" sz="1200" dirty="0"/>
                        <a:t>2 Kings 3</a:t>
                      </a:r>
                    </a:p>
                  </a:txBody>
                  <a:tcPr/>
                </a:tc>
                <a:tc>
                  <a:txBody>
                    <a:bodyPr/>
                    <a:lstStyle/>
                    <a:p>
                      <a:r>
                        <a:rPr lang="en-US" sz="1200" b="0" i="0" kern="1200" dirty="0">
                          <a:solidFill>
                            <a:schemeClr val="tx1"/>
                          </a:solidFill>
                          <a:effectLst/>
                          <a:latin typeface="+mn-lt"/>
                          <a:ea typeface="+mn-ea"/>
                          <a:cs typeface="+mn-cs"/>
                        </a:rPr>
                        <a:t> “The burning of the bones of the king of Edom is not burning while he was still alive, but the burning of the corpse into lime, </a:t>
                      </a:r>
                      <a:r>
                        <a:rPr lang="en-US" sz="1200" b="0" i="1" kern="1200" dirty="0">
                          <a:solidFill>
                            <a:schemeClr val="tx1"/>
                          </a:solidFill>
                          <a:effectLst/>
                          <a:latin typeface="+mn-lt"/>
                          <a:ea typeface="+mn-ea"/>
                          <a:cs typeface="+mn-cs"/>
                        </a:rPr>
                        <a:t>i.e.</a:t>
                      </a:r>
                      <a:r>
                        <a:rPr lang="en-US" sz="1200" b="0" i="0" kern="1200" dirty="0">
                          <a:solidFill>
                            <a:schemeClr val="tx1"/>
                          </a:solidFill>
                          <a:effectLst/>
                          <a:latin typeface="+mn-lt"/>
                          <a:ea typeface="+mn-ea"/>
                          <a:cs typeface="+mn-cs"/>
                        </a:rPr>
                        <a:t> so completely that the bones turned into powder like lime. … No record has been preserved of this event in the historical books of the Old Testament; but it was no doubt connected with the war referred to in 2 Kings 3., which </a:t>
                      </a:r>
                      <a:r>
                        <a:rPr lang="en-US" sz="1200" b="0" i="0" kern="1200" dirty="0" err="1">
                          <a:solidFill>
                            <a:schemeClr val="tx1"/>
                          </a:solidFill>
                          <a:effectLst/>
                          <a:latin typeface="+mn-lt"/>
                          <a:ea typeface="+mn-ea"/>
                          <a:cs typeface="+mn-cs"/>
                        </a:rPr>
                        <a:t>Joram</a:t>
                      </a:r>
                      <a:r>
                        <a:rPr lang="en-US" sz="1200" b="0" i="0" kern="1200" dirty="0">
                          <a:solidFill>
                            <a:schemeClr val="tx1"/>
                          </a:solidFill>
                          <a:effectLst/>
                          <a:latin typeface="+mn-lt"/>
                          <a:ea typeface="+mn-ea"/>
                          <a:cs typeface="+mn-cs"/>
                        </a:rPr>
                        <a:t> of Israel and Jehoshaphat of Judah waged against the Moabites in company with the king of Edom; so that the Jewish tradition found in Jerome, viz. that after this war the Moabites dug up the bones of the king of Edom from the grave, and heaped insults upon them by burning them to ashes, is apparently not without foundation.” (</a:t>
                      </a:r>
                      <a:r>
                        <a:rPr lang="en-US" sz="1200" b="0" i="0" kern="1200" dirty="0" err="1">
                          <a:solidFill>
                            <a:schemeClr val="tx1"/>
                          </a:solidFill>
                          <a:effectLst/>
                          <a:latin typeface="+mn-lt"/>
                          <a:ea typeface="+mn-ea"/>
                          <a:cs typeface="+mn-cs"/>
                        </a:rPr>
                        <a:t>Keil</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Delitzsch</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Commentary,</a:t>
                      </a:r>
                      <a:r>
                        <a:rPr lang="en-US" sz="1200" b="0" i="0" kern="1200" dirty="0">
                          <a:solidFill>
                            <a:schemeClr val="tx1"/>
                          </a:solidFill>
                          <a:effectLst/>
                          <a:latin typeface="+mn-lt"/>
                          <a:ea typeface="+mn-ea"/>
                          <a:cs typeface="+mn-cs"/>
                        </a:rPr>
                        <a:t>10:1:250.)</a:t>
                      </a:r>
                      <a:endParaRPr lang="en-US" sz="1200" dirty="0"/>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107333" y="6488668"/>
            <a:ext cx="3237681" cy="307777"/>
          </a:xfrm>
          <a:prstGeom prst="rect">
            <a:avLst/>
          </a:prstGeom>
        </p:spPr>
        <p:txBody>
          <a:bodyPr wrap="none">
            <a:spAutoFit/>
          </a:bodyPr>
          <a:lstStyle/>
          <a:p>
            <a:r>
              <a:rPr lang="en-US" sz="1400" i="1" dirty="0">
                <a:solidFill>
                  <a:srgbClr val="333333"/>
                </a:solidFill>
                <a:latin typeface="Calibri" panose="020F0502020204030204" pitchFamily="34" charset="0"/>
              </a:rPr>
              <a:t>Old Testament Institute Manual Chapter 8</a:t>
            </a:r>
            <a:endParaRPr lang="en-US" sz="1400" dirty="0"/>
          </a:p>
        </p:txBody>
      </p:sp>
      <p:sp>
        <p:nvSpPr>
          <p:cNvPr id="6" name="Rectangle 5"/>
          <p:cNvSpPr/>
          <p:nvPr/>
        </p:nvSpPr>
        <p:spPr>
          <a:xfrm>
            <a:off x="4213168" y="91894"/>
            <a:ext cx="2249014" cy="369332"/>
          </a:xfrm>
          <a:prstGeom prst="rect">
            <a:avLst/>
          </a:prstGeom>
        </p:spPr>
        <p:txBody>
          <a:bodyPr wrap="none">
            <a:spAutoFit/>
          </a:bodyPr>
          <a:lstStyle/>
          <a:p>
            <a:r>
              <a:rPr lang="en-US" i="1" dirty="0">
                <a:solidFill>
                  <a:srgbClr val="333333"/>
                </a:solidFill>
                <a:latin typeface="Calibri" panose="020F0502020204030204" pitchFamily="34" charset="0"/>
              </a:rPr>
              <a:t>Amos Chapter 1 and 2</a:t>
            </a:r>
            <a:endParaRPr lang="en-US" dirty="0"/>
          </a:p>
        </p:txBody>
      </p:sp>
    </p:spTree>
    <p:extLst>
      <p:ext uri="{BB962C8B-B14F-4D97-AF65-F5344CB8AC3E}">
        <p14:creationId xmlns:p14="http://schemas.microsoft.com/office/powerpoint/2010/main" val="2725574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882" y="101803"/>
            <a:ext cx="6096000" cy="1384995"/>
          </a:xfrm>
          <a:prstGeom prst="rect">
            <a:avLst/>
          </a:prstGeom>
          <a:ln>
            <a:solidFill>
              <a:schemeClr val="tx1"/>
            </a:solidFill>
          </a:ln>
        </p:spPr>
        <p:txBody>
          <a:bodyPr>
            <a:spAutoFit/>
          </a:bodyPr>
          <a:lstStyle/>
          <a:p>
            <a:r>
              <a:rPr lang="en-US" sz="1200" b="1" dirty="0">
                <a:solidFill>
                  <a:srgbClr val="333333"/>
                </a:solidFill>
                <a:latin typeface="Calibri" panose="020F0502020204030204" pitchFamily="34" charset="0"/>
              </a:rPr>
              <a:t>Ashdod Amos 3:9-11:</a:t>
            </a:r>
          </a:p>
          <a:p>
            <a:r>
              <a:rPr lang="en-US" sz="1200" dirty="0">
                <a:solidFill>
                  <a:srgbClr val="333333"/>
                </a:solidFill>
                <a:latin typeface="Calibri" panose="020F0502020204030204" pitchFamily="34" charset="0"/>
              </a:rPr>
              <a:t>“Ashdod, one of the </a:t>
            </a:r>
            <a:r>
              <a:rPr lang="en-US" sz="1200" dirty="0" err="1">
                <a:solidFill>
                  <a:srgbClr val="333333"/>
                </a:solidFill>
                <a:latin typeface="Calibri" panose="020F0502020204030204" pitchFamily="34" charset="0"/>
              </a:rPr>
              <a:t>Philistian</a:t>
            </a:r>
            <a:r>
              <a:rPr lang="en-US" sz="1200" dirty="0">
                <a:solidFill>
                  <a:srgbClr val="333333"/>
                </a:solidFill>
                <a:latin typeface="Calibri" panose="020F0502020204030204" pitchFamily="34" charset="0"/>
              </a:rPr>
              <a:t> capitals, is mentioned by way of example, as a chief city of the uncircumcised, who were regarded by Israel as godless heathen; and Egypt is mentioned along with it, as the nation whose unrighteousness and ungodliness had once been experienced by Israel to satiety [</a:t>
            </a:r>
            <a:r>
              <a:rPr lang="en-US" sz="1200" dirty="0" err="1">
                <a:solidFill>
                  <a:srgbClr val="333333"/>
                </a:solidFill>
                <a:latin typeface="Calibri" panose="020F0502020204030204" pitchFamily="34" charset="0"/>
              </a:rPr>
              <a:t>fulness</a:t>
            </a:r>
            <a:r>
              <a:rPr lang="en-US" sz="1200" dirty="0">
                <a:solidFill>
                  <a:srgbClr val="333333"/>
                </a:solidFill>
                <a:latin typeface="Calibri" panose="020F0502020204030204" pitchFamily="34" charset="0"/>
              </a:rPr>
              <a:t>]. If therefore such heathen as these are called to behold the unrighteous and dissolute conduct to be seen in the places, it must have been great indeed.” (</a:t>
            </a:r>
            <a:r>
              <a:rPr lang="en-US" sz="1200" dirty="0" err="1">
                <a:solidFill>
                  <a:srgbClr val="333333"/>
                </a:solidFill>
                <a:latin typeface="Calibri" panose="020F0502020204030204" pitchFamily="34" charset="0"/>
              </a:rPr>
              <a:t>Keil</a:t>
            </a:r>
            <a:r>
              <a:rPr lang="en-US" sz="1200" dirty="0">
                <a:solidFill>
                  <a:srgbClr val="333333"/>
                </a:solidFill>
                <a:latin typeface="Calibri" panose="020F0502020204030204" pitchFamily="34" charset="0"/>
              </a:rPr>
              <a:t> and </a:t>
            </a:r>
            <a:r>
              <a:rPr lang="en-US" sz="1200" dirty="0" err="1">
                <a:solidFill>
                  <a:srgbClr val="333333"/>
                </a:solidFill>
                <a:latin typeface="Calibri" panose="020F0502020204030204" pitchFamily="34" charset="0"/>
              </a:rPr>
              <a:t>Delitzsch</a:t>
            </a:r>
            <a:r>
              <a:rPr lang="en-US" sz="1200" dirty="0">
                <a:solidFill>
                  <a:srgbClr val="333333"/>
                </a:solidFill>
                <a:latin typeface="Calibri" panose="020F0502020204030204" pitchFamily="34" charset="0"/>
              </a:rPr>
              <a:t>, </a:t>
            </a:r>
            <a:r>
              <a:rPr lang="en-US" sz="1200" i="1" dirty="0">
                <a:solidFill>
                  <a:srgbClr val="333333"/>
                </a:solidFill>
                <a:latin typeface="Calibri" panose="020F0502020204030204" pitchFamily="34" charset="0"/>
              </a:rPr>
              <a:t>Commentary,</a:t>
            </a:r>
            <a:r>
              <a:rPr lang="en-US" sz="1200" dirty="0">
                <a:solidFill>
                  <a:srgbClr val="333333"/>
                </a:solidFill>
                <a:latin typeface="Calibri" panose="020F0502020204030204" pitchFamily="34" charset="0"/>
              </a:rPr>
              <a:t> 10:1:262–63.)</a:t>
            </a:r>
            <a:endParaRPr lang="en-US" sz="1200" dirty="0"/>
          </a:p>
        </p:txBody>
      </p:sp>
      <p:sp>
        <p:nvSpPr>
          <p:cNvPr id="3" name="Rectangle 2"/>
          <p:cNvSpPr/>
          <p:nvPr/>
        </p:nvSpPr>
        <p:spPr>
          <a:xfrm>
            <a:off x="156882" y="1486798"/>
            <a:ext cx="6096000" cy="2123658"/>
          </a:xfrm>
          <a:prstGeom prst="rect">
            <a:avLst/>
          </a:prstGeom>
          <a:ln>
            <a:solidFill>
              <a:schemeClr val="tx1"/>
            </a:solidFill>
          </a:ln>
        </p:spPr>
        <p:txBody>
          <a:bodyPr>
            <a:spAutoFit/>
          </a:bodyPr>
          <a:lstStyle/>
          <a:p>
            <a:r>
              <a:rPr lang="en-US" sz="1200" b="1" dirty="0"/>
              <a:t>Bethel Amos 3:14:</a:t>
            </a:r>
          </a:p>
          <a:p>
            <a:r>
              <a:rPr lang="en-US" sz="1200" dirty="0"/>
              <a:t>Bethel is mentioned several times in Genesis. It is first mentioned in Genesis 12 and 13, as a place near where Abram stayed and built an altar on his way to Egypt and on his return. It is said to be close to Hai (Ai) and just to the west of it. More famously it is mentioned again in Genesis 28,</a:t>
            </a:r>
            <a:r>
              <a:rPr lang="en-US" sz="1200" baseline="30000" dirty="0"/>
              <a:t>[</a:t>
            </a:r>
            <a:r>
              <a:rPr lang="en-US" sz="1200" dirty="0"/>
              <a:t>when Jacob, fleeing from the wrath of his brother Esau, falls asleep on a stone and dreams of a ladder stretching between Heaven and Earth and thronged with angels; God stands at the top of the ladder, and promises Jacob the land of Canaan; when Jacob awakes he anoints the stone (</a:t>
            </a:r>
            <a:r>
              <a:rPr lang="en-US" sz="1200" dirty="0" err="1"/>
              <a:t>baetylus</a:t>
            </a:r>
            <a:r>
              <a:rPr lang="en-US" sz="1200" dirty="0"/>
              <a:t>) with oil and names the place Bethel. Another account, from Genesis 35 repeats the covenant with God and the naming of the place (as El-Bethel), and makes this the site of Jacob's own change of name to Israel. Both versions state that the original name of the place was Luz, a Canaanite name. </a:t>
            </a:r>
            <a:r>
              <a:rPr lang="en-US" sz="1200" dirty="0" err="1"/>
              <a:t>wikipedia</a:t>
            </a:r>
            <a:endParaRPr lang="en-US" sz="1200" dirty="0"/>
          </a:p>
        </p:txBody>
      </p:sp>
      <p:sp>
        <p:nvSpPr>
          <p:cNvPr id="4" name="Rectangle 3"/>
          <p:cNvSpPr/>
          <p:nvPr/>
        </p:nvSpPr>
        <p:spPr>
          <a:xfrm>
            <a:off x="156882" y="3610456"/>
            <a:ext cx="6096000" cy="1569660"/>
          </a:xfrm>
          <a:prstGeom prst="rect">
            <a:avLst/>
          </a:prstGeom>
          <a:ln>
            <a:solidFill>
              <a:schemeClr val="tx1"/>
            </a:solidFill>
          </a:ln>
        </p:spPr>
        <p:txBody>
          <a:bodyPr>
            <a:spAutoFit/>
          </a:bodyPr>
          <a:lstStyle/>
          <a:p>
            <a:pPr fontAlgn="base"/>
            <a:r>
              <a:rPr lang="en-US" sz="1200" b="1" dirty="0"/>
              <a:t>Famine, Amos 8:11-12:</a:t>
            </a:r>
          </a:p>
          <a:p>
            <a:pPr fontAlgn="base"/>
            <a:r>
              <a:rPr lang="en-US" sz="1200" dirty="0"/>
              <a:t>“Many centuries passed and that day came when a blanket of disbelief covered this earth, not a blanket of cotton or wool, but a blanket of apostasy, and a hunger and a thirst by many which was not satisfied.</a:t>
            </a:r>
          </a:p>
          <a:p>
            <a:pPr fontAlgn="base"/>
            <a:r>
              <a:rPr lang="en-US" sz="1200" dirty="0"/>
              <a:t>“It was the Lord our God who came to the earth and manifested himself and brought truth again to the earth with prophecy, revelations, authority, priesthood, organization and all of the benefits of mankind. It was the Lord our God who did all this for us.” President Spencer W. Kimball (In Conference Report, Temple View New Zealand Area Conference 1976, p. 4.)</a:t>
            </a:r>
          </a:p>
        </p:txBody>
      </p:sp>
      <p:sp>
        <p:nvSpPr>
          <p:cNvPr id="5" name="Rectangle 4"/>
          <p:cNvSpPr/>
          <p:nvPr/>
        </p:nvSpPr>
        <p:spPr>
          <a:xfrm>
            <a:off x="156882" y="5180116"/>
            <a:ext cx="6096000" cy="1200329"/>
          </a:xfrm>
          <a:prstGeom prst="rect">
            <a:avLst/>
          </a:prstGeom>
          <a:ln>
            <a:solidFill>
              <a:schemeClr val="tx1"/>
            </a:solidFill>
          </a:ln>
        </p:spPr>
        <p:txBody>
          <a:bodyPr wrap="square">
            <a:spAutoFit/>
          </a:bodyPr>
          <a:lstStyle/>
          <a:p>
            <a:r>
              <a:rPr lang="en-US" sz="1200" b="1" dirty="0"/>
              <a:t>Restoration:</a:t>
            </a:r>
          </a:p>
          <a:p>
            <a:r>
              <a:rPr lang="en-US" sz="1200" dirty="0"/>
              <a:t>“After centuries of spiritual darkness, … we solemnly announce to all the world that the spiritual famine is ended, the spiritual drought is spent, the word of the Lord in its purity and </a:t>
            </a:r>
            <a:r>
              <a:rPr lang="en-US" sz="1200" dirty="0" err="1"/>
              <a:t>totalness</a:t>
            </a:r>
            <a:r>
              <a:rPr lang="en-US" sz="1200" dirty="0"/>
              <a:t> is available to all men. One needs not wander from sea to sea nor from the north to the east, seeking the true gospel as Amos predicted, for the everlasting truth is available.” Spencer W. Kimball (In Conference Report, Apr. 1964, pp. 93–94.)</a:t>
            </a:r>
          </a:p>
        </p:txBody>
      </p:sp>
    </p:spTree>
    <p:extLst>
      <p:ext uri="{BB962C8B-B14F-4D97-AF65-F5344CB8AC3E}">
        <p14:creationId xmlns:p14="http://schemas.microsoft.com/office/powerpoint/2010/main" val="2554462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69452965"/>
              </p:ext>
            </p:extLst>
          </p:nvPr>
        </p:nvGraphicFramePr>
        <p:xfrm>
          <a:off x="230094" y="733113"/>
          <a:ext cx="11778131" cy="4714240"/>
        </p:xfrm>
        <a:graphic>
          <a:graphicData uri="http://schemas.openxmlformats.org/drawingml/2006/table">
            <a:tbl>
              <a:tblPr firstRow="1" bandRow="1">
                <a:tableStyleId>{5940675A-B579-460E-94D1-54222C63F5DA}</a:tableStyleId>
              </a:tblPr>
              <a:tblGrid>
                <a:gridCol w="1618778">
                  <a:extLst>
                    <a:ext uri="{9D8B030D-6E8A-4147-A177-3AD203B41FA5}">
                      <a16:colId xmlns:a16="http://schemas.microsoft.com/office/drawing/2014/main" val="20000"/>
                    </a:ext>
                  </a:extLst>
                </a:gridCol>
                <a:gridCol w="3131948">
                  <a:extLst>
                    <a:ext uri="{9D8B030D-6E8A-4147-A177-3AD203B41FA5}">
                      <a16:colId xmlns:a16="http://schemas.microsoft.com/office/drawing/2014/main" val="20001"/>
                    </a:ext>
                  </a:extLst>
                </a:gridCol>
                <a:gridCol w="7027405">
                  <a:extLst>
                    <a:ext uri="{9D8B030D-6E8A-4147-A177-3AD203B41FA5}">
                      <a16:colId xmlns:a16="http://schemas.microsoft.com/office/drawing/2014/main" val="20002"/>
                    </a:ext>
                  </a:extLst>
                </a:gridCol>
              </a:tblGrid>
              <a:tr h="370840">
                <a:tc>
                  <a:txBody>
                    <a:bodyPr/>
                    <a:lstStyle/>
                    <a:p>
                      <a:pPr algn="ctr"/>
                      <a:r>
                        <a:rPr lang="en-US" sz="1400" dirty="0"/>
                        <a:t>Scripture</a:t>
                      </a:r>
                    </a:p>
                  </a:txBody>
                  <a:tcPr/>
                </a:tc>
                <a:tc>
                  <a:txBody>
                    <a:bodyPr/>
                    <a:lstStyle/>
                    <a:p>
                      <a:pPr algn="ctr"/>
                      <a:r>
                        <a:rPr lang="en-US" sz="1400" dirty="0"/>
                        <a:t>Phrase </a:t>
                      </a:r>
                    </a:p>
                  </a:txBody>
                  <a:tcPr/>
                </a:tc>
                <a:tc>
                  <a:txBody>
                    <a:bodyPr/>
                    <a:lstStyle/>
                    <a:p>
                      <a:pPr algn="ctr"/>
                      <a:r>
                        <a:rPr lang="en-US" sz="1400" dirty="0"/>
                        <a:t>Meaning</a:t>
                      </a:r>
                    </a:p>
                  </a:txBody>
                  <a:tcPr/>
                </a:tc>
                <a:extLst>
                  <a:ext uri="{0D108BD9-81ED-4DB2-BD59-A6C34878D82A}">
                    <a16:rowId xmlns:a16="http://schemas.microsoft.com/office/drawing/2014/main" val="10000"/>
                  </a:ext>
                </a:extLst>
              </a:tr>
              <a:tr h="370840">
                <a:tc>
                  <a:txBody>
                    <a:bodyPr/>
                    <a:lstStyle/>
                    <a:p>
                      <a:r>
                        <a:rPr lang="en-US" sz="1200" dirty="0"/>
                        <a:t>Amos 7:1-3</a:t>
                      </a:r>
                    </a:p>
                  </a:txBody>
                  <a:tcPr/>
                </a:tc>
                <a:tc>
                  <a:txBody>
                    <a:bodyPr/>
                    <a:lstStyle/>
                    <a:p>
                      <a:r>
                        <a:rPr lang="en-US" sz="1200" b="0" i="1" kern="1200" dirty="0">
                          <a:solidFill>
                            <a:schemeClr val="tx1"/>
                          </a:solidFill>
                          <a:effectLst/>
                          <a:latin typeface="+mn-lt"/>
                          <a:ea typeface="+mn-ea"/>
                          <a:cs typeface="+mn-cs"/>
                        </a:rPr>
                        <a:t>A swarm of locusts</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king, who has had the early grass mown, is Jehovah; and the mowing of the grass denotes the judgments which Jehovah has already executed upon Israel. The growing of the second crop is a figurative representation of the prosperity which flourished again after those judgments; in actual fact, therefore, it denotes the time when the dawn had risen again for Israel (</a:t>
                      </a:r>
                      <a:r>
                        <a:rPr lang="en-US" sz="1200" b="0" i="0" kern="1200" dirty="0" err="1">
                          <a:solidFill>
                            <a:schemeClr val="tx1"/>
                          </a:solidFill>
                          <a:effectLst/>
                          <a:latin typeface="+mn-lt"/>
                          <a:ea typeface="+mn-ea"/>
                          <a:cs typeface="+mn-cs"/>
                        </a:rPr>
                        <a:t>ch.</a:t>
                      </a:r>
                      <a:r>
                        <a:rPr lang="en-US" sz="1200" b="0" i="0" kern="1200" dirty="0">
                          <a:solidFill>
                            <a:schemeClr val="tx1"/>
                          </a:solidFill>
                          <a:effectLst/>
                          <a:latin typeface="+mn-lt"/>
                          <a:ea typeface="+mn-ea"/>
                          <a:cs typeface="+mn-cs"/>
                        </a:rPr>
                        <a:t> iv. 13).” </a:t>
                      </a:r>
                      <a:r>
                        <a:rPr lang="en-US" sz="900" b="0" i="0" kern="1200" dirty="0">
                          <a:solidFill>
                            <a:schemeClr val="tx1"/>
                          </a:solidFill>
                          <a:effectLst/>
                          <a:latin typeface="+mn-lt"/>
                          <a:ea typeface="+mn-ea"/>
                          <a:cs typeface="+mn-cs"/>
                        </a:rPr>
                        <a:t>(</a:t>
                      </a:r>
                      <a:r>
                        <a:rPr lang="en-US" sz="900" b="0" i="0" kern="1200" dirty="0" err="1">
                          <a:solidFill>
                            <a:schemeClr val="tx1"/>
                          </a:solidFill>
                          <a:effectLst/>
                          <a:latin typeface="+mn-lt"/>
                          <a:ea typeface="+mn-ea"/>
                          <a:cs typeface="+mn-cs"/>
                        </a:rPr>
                        <a:t>Keil</a:t>
                      </a:r>
                      <a:r>
                        <a:rPr lang="en-US" sz="900" b="0" i="0" kern="1200" dirty="0">
                          <a:solidFill>
                            <a:schemeClr val="tx1"/>
                          </a:solidFill>
                          <a:effectLst/>
                          <a:latin typeface="+mn-lt"/>
                          <a:ea typeface="+mn-ea"/>
                          <a:cs typeface="+mn-cs"/>
                        </a:rPr>
                        <a:t> and </a:t>
                      </a:r>
                      <a:r>
                        <a:rPr lang="en-US" sz="900" b="0" i="0" kern="1200" dirty="0" err="1">
                          <a:solidFill>
                            <a:schemeClr val="tx1"/>
                          </a:solidFill>
                          <a:effectLst/>
                          <a:latin typeface="+mn-lt"/>
                          <a:ea typeface="+mn-ea"/>
                          <a:cs typeface="+mn-cs"/>
                        </a:rPr>
                        <a:t>Delitzsch</a:t>
                      </a:r>
                      <a:r>
                        <a:rPr lang="en-US" sz="900" b="0" i="0" kern="1200" dirty="0">
                          <a:solidFill>
                            <a:schemeClr val="tx1"/>
                          </a:solidFill>
                          <a:effectLst/>
                          <a:latin typeface="+mn-lt"/>
                          <a:ea typeface="+mn-ea"/>
                          <a:cs typeface="+mn-cs"/>
                        </a:rPr>
                        <a:t>, </a:t>
                      </a:r>
                      <a:r>
                        <a:rPr lang="en-US" sz="900" b="0" i="1" kern="1200" dirty="0">
                          <a:solidFill>
                            <a:schemeClr val="tx1"/>
                          </a:solidFill>
                          <a:effectLst/>
                          <a:latin typeface="+mn-lt"/>
                          <a:ea typeface="+mn-ea"/>
                          <a:cs typeface="+mn-cs"/>
                        </a:rPr>
                        <a:t>Commentary,</a:t>
                      </a:r>
                      <a:r>
                        <a:rPr lang="en-US" sz="900" b="0" i="0" kern="1200" dirty="0">
                          <a:solidFill>
                            <a:schemeClr val="tx1"/>
                          </a:solidFill>
                          <a:effectLst/>
                          <a:latin typeface="+mn-lt"/>
                          <a:ea typeface="+mn-ea"/>
                          <a:cs typeface="+mn-cs"/>
                        </a:rPr>
                        <a:t> 10:1:306–7.)</a:t>
                      </a:r>
                      <a:endParaRPr lang="en-US" sz="900" dirty="0"/>
                    </a:p>
                  </a:txBody>
                  <a:tcPr/>
                </a:tc>
                <a:extLst>
                  <a:ext uri="{0D108BD9-81ED-4DB2-BD59-A6C34878D82A}">
                    <a16:rowId xmlns:a16="http://schemas.microsoft.com/office/drawing/2014/main" val="10001"/>
                  </a:ext>
                </a:extLst>
              </a:tr>
              <a:tr h="370840">
                <a:tc>
                  <a:txBody>
                    <a:bodyPr/>
                    <a:lstStyle/>
                    <a:p>
                      <a:r>
                        <a:rPr lang="en-US" sz="1200" dirty="0"/>
                        <a:t>Amos 7:4-6</a:t>
                      </a:r>
                    </a:p>
                  </a:txBody>
                  <a:tcPr/>
                </a:tc>
                <a:tc>
                  <a:txBody>
                    <a:bodyPr/>
                    <a:lstStyle/>
                    <a:p>
                      <a:r>
                        <a:rPr lang="en-US" sz="1200" b="0" i="1" kern="1200" dirty="0">
                          <a:solidFill>
                            <a:schemeClr val="tx1"/>
                          </a:solidFill>
                          <a:effectLst/>
                          <a:latin typeface="+mn-lt"/>
                          <a:ea typeface="+mn-ea"/>
                          <a:cs typeface="+mn-cs"/>
                        </a:rPr>
                        <a:t>Devouring fire</a:t>
                      </a:r>
                      <a:endParaRPr lang="en-US" sz="1200" dirty="0"/>
                    </a:p>
                  </a:txBody>
                  <a:tcPr/>
                </a:tc>
                <a:tc>
                  <a:txBody>
                    <a:bodyPr/>
                    <a:lstStyle/>
                    <a:p>
                      <a:r>
                        <a:rPr lang="en-US" sz="1200" b="0" i="0" kern="1200" dirty="0">
                          <a:solidFill>
                            <a:schemeClr val="tx1"/>
                          </a:solidFill>
                          <a:effectLst/>
                          <a:latin typeface="+mn-lt"/>
                          <a:ea typeface="+mn-ea"/>
                          <a:cs typeface="+mn-cs"/>
                        </a:rPr>
                        <a:t>The fire that devoured the great deep (presumably the ocean) is symbolic of the partially destructive wars that Israel was later involved in. Like the fire which “did eat up a part” of the great deep, Israel’s land was partly despoiled and many of its people led away.</a:t>
                      </a:r>
                      <a:endParaRPr lang="en-US" sz="1200" dirty="0"/>
                    </a:p>
                  </a:txBody>
                  <a:tcPr/>
                </a:tc>
                <a:extLst>
                  <a:ext uri="{0D108BD9-81ED-4DB2-BD59-A6C34878D82A}">
                    <a16:rowId xmlns:a16="http://schemas.microsoft.com/office/drawing/2014/main" val="10002"/>
                  </a:ext>
                </a:extLst>
              </a:tr>
              <a:tr h="370840">
                <a:tc>
                  <a:txBody>
                    <a:bodyPr/>
                    <a:lstStyle/>
                    <a:p>
                      <a:pPr fontAlgn="base"/>
                      <a:r>
                        <a:rPr lang="en-US" sz="1200" b="0" i="0" kern="1200" dirty="0">
                          <a:solidFill>
                            <a:schemeClr val="tx1"/>
                          </a:solidFill>
                          <a:effectLst/>
                          <a:latin typeface="+mn-lt"/>
                          <a:ea typeface="+mn-ea"/>
                          <a:cs typeface="+mn-cs"/>
                        </a:rPr>
                        <a:t>Amos 7:7-9</a:t>
                      </a:r>
                    </a:p>
                    <a:p>
                      <a:endParaRPr lang="en-US" sz="1200" dirty="0"/>
                    </a:p>
                  </a:txBody>
                  <a:tcPr/>
                </a:tc>
                <a:tc>
                  <a:txBody>
                    <a:bodyPr/>
                    <a:lstStyle/>
                    <a:p>
                      <a:r>
                        <a:rPr lang="en-US" sz="1200" b="0" i="1" kern="1200" dirty="0">
                          <a:solidFill>
                            <a:schemeClr val="tx1"/>
                          </a:solidFill>
                          <a:effectLst/>
                          <a:latin typeface="+mn-lt"/>
                          <a:ea typeface="+mn-ea"/>
                          <a:cs typeface="+mn-cs"/>
                        </a:rPr>
                        <a:t>The master builder with the </a:t>
                      </a:r>
                      <a:r>
                        <a:rPr lang="en-US" sz="1200" b="0" i="1" kern="1200" dirty="0" err="1">
                          <a:solidFill>
                            <a:schemeClr val="tx1"/>
                          </a:solidFill>
                          <a:effectLst/>
                          <a:latin typeface="+mn-lt"/>
                          <a:ea typeface="+mn-ea"/>
                          <a:cs typeface="+mn-cs"/>
                        </a:rPr>
                        <a:t>plumbline</a:t>
                      </a:r>
                      <a:r>
                        <a:rPr lang="en-US" sz="1200" b="0" i="1" kern="1200" dirty="0">
                          <a:solidFill>
                            <a:schemeClr val="tx1"/>
                          </a:solidFill>
                          <a:effectLst/>
                          <a:latin typeface="+mn-lt"/>
                          <a:ea typeface="+mn-ea"/>
                          <a:cs typeface="+mn-cs"/>
                        </a:rPr>
                        <a:t> </a:t>
                      </a:r>
                      <a:endParaRPr lang="en-US" sz="1200" dirty="0"/>
                    </a:p>
                  </a:txBody>
                  <a:tcPr/>
                </a:tc>
                <a:tc>
                  <a:txBody>
                    <a:bodyPr/>
                    <a:lstStyle/>
                    <a:p>
                      <a:r>
                        <a:rPr lang="en-US" sz="1200" b="0" i="0" kern="1200" dirty="0">
                          <a:solidFill>
                            <a:schemeClr val="tx1"/>
                          </a:solidFill>
                          <a:effectLst/>
                          <a:latin typeface="+mn-lt"/>
                          <a:ea typeface="+mn-ea"/>
                          <a:cs typeface="+mn-cs"/>
                        </a:rPr>
                        <a:t>A </a:t>
                      </a:r>
                      <a:r>
                        <a:rPr lang="en-US" sz="1200" b="0" i="0" kern="1200" dirty="0" err="1">
                          <a:solidFill>
                            <a:schemeClr val="tx1"/>
                          </a:solidFill>
                          <a:effectLst/>
                          <a:latin typeface="+mn-lt"/>
                          <a:ea typeface="+mn-ea"/>
                          <a:cs typeface="+mn-cs"/>
                        </a:rPr>
                        <a:t>plumbline</a:t>
                      </a:r>
                      <a:r>
                        <a:rPr lang="en-US" sz="1200" b="0" i="0" kern="1200" dirty="0">
                          <a:solidFill>
                            <a:schemeClr val="tx1"/>
                          </a:solidFill>
                          <a:effectLst/>
                          <a:latin typeface="+mn-lt"/>
                          <a:ea typeface="+mn-ea"/>
                          <a:cs typeface="+mn-cs"/>
                        </a:rPr>
                        <a:t> is used to obtain exactness and accuracy in construction work. Here it seems to symbolize that God’s strict justice will prevail in judging Israel for her evil ways. All wickedness will be sought out, measured (judged), and destroyed.</a:t>
                      </a:r>
                      <a:endParaRPr lang="en-US" sz="1200" dirty="0"/>
                    </a:p>
                  </a:txBody>
                  <a:tcPr/>
                </a:tc>
                <a:extLst>
                  <a:ext uri="{0D108BD9-81ED-4DB2-BD59-A6C34878D82A}">
                    <a16:rowId xmlns:a16="http://schemas.microsoft.com/office/drawing/2014/main" val="10003"/>
                  </a:ext>
                </a:extLst>
              </a:tr>
              <a:tr h="370840">
                <a:tc>
                  <a:txBody>
                    <a:bodyPr/>
                    <a:lstStyle/>
                    <a:p>
                      <a:pPr fontAlgn="base"/>
                      <a:r>
                        <a:rPr lang="en-US" sz="1200" b="0" i="0" kern="1200" dirty="0">
                          <a:solidFill>
                            <a:schemeClr val="tx1"/>
                          </a:solidFill>
                          <a:effectLst/>
                          <a:latin typeface="+mn-lt"/>
                          <a:ea typeface="+mn-ea"/>
                          <a:cs typeface="+mn-cs"/>
                        </a:rPr>
                        <a:t>Amos 8:1-9)</a:t>
                      </a:r>
                    </a:p>
                    <a:p>
                      <a:endParaRPr lang="en-US" sz="1200" dirty="0"/>
                    </a:p>
                  </a:txBody>
                  <a:tcPr/>
                </a:tc>
                <a:tc>
                  <a:txBody>
                    <a:bodyPr/>
                    <a:lstStyle/>
                    <a:p>
                      <a:r>
                        <a:rPr lang="en-US" sz="1200" b="0" i="1" kern="1200" dirty="0">
                          <a:solidFill>
                            <a:schemeClr val="tx1"/>
                          </a:solidFill>
                          <a:effectLst/>
                          <a:latin typeface="+mn-lt"/>
                          <a:ea typeface="+mn-ea"/>
                          <a:cs typeface="+mn-cs"/>
                        </a:rPr>
                        <a:t>The basket of summer fruit</a:t>
                      </a:r>
                      <a:endParaRPr lang="en-US" sz="1200" dirty="0"/>
                    </a:p>
                  </a:txBody>
                  <a:tcPr/>
                </a:tc>
                <a:tc>
                  <a:txBody>
                    <a:bodyPr/>
                    <a:lstStyle/>
                    <a:p>
                      <a:r>
                        <a:rPr lang="en-US" sz="1200" b="0" i="0" kern="1200" dirty="0">
                          <a:solidFill>
                            <a:schemeClr val="tx1"/>
                          </a:solidFill>
                          <a:effectLst/>
                          <a:latin typeface="+mn-lt"/>
                          <a:ea typeface="+mn-ea"/>
                          <a:cs typeface="+mn-cs"/>
                        </a:rPr>
                        <a:t>The harvest of summer fruit symbolized the ripening of Israel. Just as summer fruit must be eaten when picked or it will spoil, Israel was ripe for picking and spoiling by enemies.</a:t>
                      </a:r>
                      <a:endParaRPr lang="en-US" sz="1200" dirty="0"/>
                    </a:p>
                  </a:txBody>
                  <a:tcPr/>
                </a:tc>
                <a:extLst>
                  <a:ext uri="{0D108BD9-81ED-4DB2-BD59-A6C34878D82A}">
                    <a16:rowId xmlns:a16="http://schemas.microsoft.com/office/drawing/2014/main" val="10004"/>
                  </a:ext>
                </a:extLst>
              </a:tr>
              <a:tr h="370840">
                <a:tc>
                  <a:txBody>
                    <a:bodyPr/>
                    <a:lstStyle/>
                    <a:p>
                      <a:pPr fontAlgn="base"/>
                      <a:r>
                        <a:rPr lang="en-US" sz="1200" b="0" i="0" kern="1200" dirty="0">
                          <a:solidFill>
                            <a:schemeClr val="tx1"/>
                          </a:solidFill>
                          <a:effectLst/>
                          <a:latin typeface="+mn-lt"/>
                          <a:ea typeface="+mn-ea"/>
                          <a:cs typeface="+mn-cs"/>
                        </a:rPr>
                        <a:t>Amos 8:9-14</a:t>
                      </a:r>
                      <a:endParaRPr lang="en-US" sz="1200" dirty="0"/>
                    </a:p>
                  </a:txBody>
                  <a:tcPr/>
                </a:tc>
                <a:tc>
                  <a:txBody>
                    <a:bodyPr/>
                    <a:lstStyle/>
                    <a:p>
                      <a:r>
                        <a:rPr lang="en-US" sz="1200" b="0" i="1" kern="1200" dirty="0">
                          <a:solidFill>
                            <a:schemeClr val="tx1"/>
                          </a:solidFill>
                          <a:effectLst/>
                          <a:latin typeface="+mn-lt"/>
                          <a:ea typeface="+mn-ea"/>
                          <a:cs typeface="+mn-cs"/>
                        </a:rPr>
                        <a:t>The sun going down at noon </a:t>
                      </a:r>
                      <a:endParaRPr lang="en-US" sz="1200" dirty="0"/>
                    </a:p>
                  </a:txBody>
                  <a:tcPr/>
                </a:tc>
                <a:tc>
                  <a:txBody>
                    <a:bodyPr/>
                    <a:lstStyle/>
                    <a:p>
                      <a:r>
                        <a:rPr lang="en-US" sz="1200" b="0" i="0" kern="1200" dirty="0">
                          <a:solidFill>
                            <a:schemeClr val="tx1"/>
                          </a:solidFill>
                          <a:effectLst/>
                          <a:latin typeface="+mn-lt"/>
                          <a:ea typeface="+mn-ea"/>
                          <a:cs typeface="+mn-cs"/>
                        </a:rPr>
                        <a:t>A man’s sun can be said to set at noon if he is taken by death during the prime of his life. A nation’s sun figuratively sets at noon when the country is destroyed in the midst of prosperity. But Amos’ dual prophecy is also a reminder that before the Second Coming of the Lord, the sun will be darkened and refuse to give her light. Indeed, it will be a sign for the wicked of the latter days that their sun is about to set at noon.</a:t>
                      </a:r>
                      <a:r>
                        <a:rPr lang="en-US" sz="900" b="0" i="0" kern="1200" dirty="0">
                          <a:solidFill>
                            <a:schemeClr val="tx1"/>
                          </a:solidFill>
                          <a:effectLst/>
                          <a:latin typeface="+mn-lt"/>
                          <a:ea typeface="+mn-ea"/>
                          <a:cs typeface="+mn-cs"/>
                        </a:rPr>
                        <a:t> (See </a:t>
                      </a:r>
                      <a:r>
                        <a:rPr lang="en-US" sz="900" b="0" i="0" kern="1200" dirty="0" err="1">
                          <a:solidFill>
                            <a:schemeClr val="tx1"/>
                          </a:solidFill>
                          <a:effectLst/>
                          <a:latin typeface="+mn-lt"/>
                          <a:ea typeface="+mn-ea"/>
                          <a:cs typeface="+mn-cs"/>
                        </a:rPr>
                        <a:t>Keil</a:t>
                      </a:r>
                      <a:r>
                        <a:rPr lang="en-US" sz="900" b="0" i="0" kern="1200" dirty="0">
                          <a:solidFill>
                            <a:schemeClr val="tx1"/>
                          </a:solidFill>
                          <a:effectLst/>
                          <a:latin typeface="+mn-lt"/>
                          <a:ea typeface="+mn-ea"/>
                          <a:cs typeface="+mn-cs"/>
                        </a:rPr>
                        <a:t> and </a:t>
                      </a:r>
                      <a:r>
                        <a:rPr lang="en-US" sz="900" b="0" i="0" kern="1200" dirty="0" err="1">
                          <a:solidFill>
                            <a:schemeClr val="tx1"/>
                          </a:solidFill>
                          <a:effectLst/>
                          <a:latin typeface="+mn-lt"/>
                          <a:ea typeface="+mn-ea"/>
                          <a:cs typeface="+mn-cs"/>
                        </a:rPr>
                        <a:t>Delitzsch</a:t>
                      </a:r>
                      <a:r>
                        <a:rPr lang="en-US" sz="900" b="0" i="0" kern="1200" dirty="0">
                          <a:solidFill>
                            <a:schemeClr val="tx1"/>
                          </a:solidFill>
                          <a:effectLst/>
                          <a:latin typeface="+mn-lt"/>
                          <a:ea typeface="+mn-ea"/>
                          <a:cs typeface="+mn-cs"/>
                        </a:rPr>
                        <a:t>, </a:t>
                      </a:r>
                      <a:r>
                        <a:rPr lang="en-US" sz="900" b="0" i="1" kern="1200" dirty="0">
                          <a:solidFill>
                            <a:schemeClr val="tx1"/>
                          </a:solidFill>
                          <a:effectLst/>
                          <a:latin typeface="+mn-lt"/>
                          <a:ea typeface="+mn-ea"/>
                          <a:cs typeface="+mn-cs"/>
                        </a:rPr>
                        <a:t>Commentary,</a:t>
                      </a:r>
                      <a:r>
                        <a:rPr lang="en-US" sz="900" b="0" i="0" kern="1200" dirty="0">
                          <a:solidFill>
                            <a:schemeClr val="tx1"/>
                          </a:solidFill>
                          <a:effectLst/>
                          <a:latin typeface="+mn-lt"/>
                          <a:ea typeface="+mn-ea"/>
                          <a:cs typeface="+mn-cs"/>
                        </a:rPr>
                        <a:t> 10:1:317.)</a:t>
                      </a:r>
                      <a:endParaRPr lang="en-US" sz="900" dirty="0"/>
                    </a:p>
                  </a:txBody>
                  <a:tcPr/>
                </a:tc>
                <a:extLst>
                  <a:ext uri="{0D108BD9-81ED-4DB2-BD59-A6C34878D82A}">
                    <a16:rowId xmlns:a16="http://schemas.microsoft.com/office/drawing/2014/main" val="10005"/>
                  </a:ext>
                </a:extLst>
              </a:tr>
              <a:tr h="370840">
                <a:tc>
                  <a:txBody>
                    <a:bodyPr/>
                    <a:lstStyle/>
                    <a:p>
                      <a:pPr fontAlgn="base"/>
                      <a:r>
                        <a:rPr lang="en-US" sz="1200" b="0" i="0" kern="1200" dirty="0">
                          <a:solidFill>
                            <a:schemeClr val="tx1"/>
                          </a:solidFill>
                          <a:effectLst/>
                          <a:latin typeface="+mn-lt"/>
                          <a:ea typeface="+mn-ea"/>
                          <a:cs typeface="+mn-cs"/>
                        </a:rPr>
                        <a:t>Amos 9:1-6</a:t>
                      </a:r>
                    </a:p>
                    <a:p>
                      <a:endParaRPr lang="en-US" sz="1200" dirty="0"/>
                    </a:p>
                  </a:txBody>
                  <a:tcPr/>
                </a:tc>
                <a:tc>
                  <a:txBody>
                    <a:bodyPr/>
                    <a:lstStyle/>
                    <a:p>
                      <a:r>
                        <a:rPr lang="en-US" sz="1200" b="0" i="1" kern="1200" dirty="0">
                          <a:solidFill>
                            <a:schemeClr val="tx1"/>
                          </a:solidFill>
                          <a:effectLst/>
                          <a:latin typeface="+mn-lt"/>
                          <a:ea typeface="+mn-ea"/>
                          <a:cs typeface="+mn-cs"/>
                        </a:rPr>
                        <a:t>The smitten sanctuary</a:t>
                      </a:r>
                      <a:endParaRPr lang="en-US" sz="1200" dirty="0"/>
                    </a:p>
                  </a:txBody>
                  <a:tcPr/>
                </a:tc>
                <a:tc>
                  <a:txBody>
                    <a:bodyPr/>
                    <a:lstStyle/>
                    <a:p>
                      <a:r>
                        <a:rPr lang="en-US" sz="1200" b="0" i="0" kern="1200" dirty="0">
                          <a:solidFill>
                            <a:schemeClr val="tx1"/>
                          </a:solidFill>
                          <a:effectLst/>
                          <a:latin typeface="+mn-lt"/>
                          <a:ea typeface="+mn-ea"/>
                          <a:cs typeface="+mn-cs"/>
                        </a:rPr>
                        <a:t>From His dwelling place, the Lord will smite the wicked. There is none to escape, hide where they may. Only the Second Coming of the Lord fulfills such a description, for when the Lord comes in His glory, the rewards of justice will be met. No mountain is high enough, no sea so deep that the unrepentant sinner can hide from the judgments of a just God.</a:t>
                      </a:r>
                      <a:endParaRPr lang="en-US" sz="1200" dirty="0"/>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107333" y="6488668"/>
            <a:ext cx="3237681" cy="307777"/>
          </a:xfrm>
          <a:prstGeom prst="rect">
            <a:avLst/>
          </a:prstGeom>
        </p:spPr>
        <p:txBody>
          <a:bodyPr wrap="none">
            <a:spAutoFit/>
          </a:bodyPr>
          <a:lstStyle/>
          <a:p>
            <a:r>
              <a:rPr lang="en-US" sz="1400" i="1" dirty="0">
                <a:solidFill>
                  <a:srgbClr val="333333"/>
                </a:solidFill>
                <a:latin typeface="Calibri" panose="020F0502020204030204" pitchFamily="34" charset="0"/>
              </a:rPr>
              <a:t>Old Testament Institute Manual Chapter 8</a:t>
            </a:r>
            <a:endParaRPr lang="en-US" sz="1400" dirty="0"/>
          </a:p>
        </p:txBody>
      </p:sp>
      <p:sp>
        <p:nvSpPr>
          <p:cNvPr id="6" name="Rectangle 5"/>
          <p:cNvSpPr/>
          <p:nvPr/>
        </p:nvSpPr>
        <p:spPr>
          <a:xfrm>
            <a:off x="4522450" y="132235"/>
            <a:ext cx="1910779" cy="369332"/>
          </a:xfrm>
          <a:prstGeom prst="rect">
            <a:avLst/>
          </a:prstGeom>
        </p:spPr>
        <p:txBody>
          <a:bodyPr wrap="none">
            <a:spAutoFit/>
          </a:bodyPr>
          <a:lstStyle/>
          <a:p>
            <a:r>
              <a:rPr lang="en-US" i="1" dirty="0">
                <a:solidFill>
                  <a:srgbClr val="333333"/>
                </a:solidFill>
                <a:latin typeface="Calibri" panose="020F0502020204030204" pitchFamily="34" charset="0"/>
              </a:rPr>
              <a:t>Amos Chapter 7 -9</a:t>
            </a:r>
            <a:endParaRPr lang="en-US" dirty="0"/>
          </a:p>
        </p:txBody>
      </p:sp>
    </p:spTree>
    <p:extLst>
      <p:ext uri="{BB962C8B-B14F-4D97-AF65-F5344CB8AC3E}">
        <p14:creationId xmlns:p14="http://schemas.microsoft.com/office/powerpoint/2010/main" val="2202379941"/>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TotalTime>
  <Words>4749</Words>
  <Application>Microsoft Office PowerPoint</Application>
  <PresentationFormat>Widescreen</PresentationFormat>
  <Paragraphs>303</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Calibri</vt:lpstr>
      <vt:lpstr>Colonna MT</vt:lpstr>
      <vt:lpstr>Arial</vt:lpstr>
      <vt:lpstr>Comic Sans MS</vt:lpstr>
      <vt:lpstr>Bodoni MT Black</vt:lpstr>
      <vt:lpstr>Calibri Light</vt:lpstr>
      <vt:lpstr>Magneto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45</cp:revision>
  <dcterms:created xsi:type="dcterms:W3CDTF">2016-04-28T13:36:48Z</dcterms:created>
  <dcterms:modified xsi:type="dcterms:W3CDTF">2025-12-31T15:28:22Z</dcterms:modified>
</cp:coreProperties>
</file>