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63" r:id="rId3"/>
    <p:sldId id="258" r:id="rId4"/>
    <p:sldId id="260" r:id="rId5"/>
    <p:sldId id="261" r:id="rId6"/>
    <p:sldId id="264" r:id="rId7"/>
    <p:sldId id="262" r:id="rId8"/>
    <p:sldId id="265" r:id="rId9"/>
    <p:sldId id="267" r:id="rId10"/>
    <p:sldId id="268" r:id="rId11"/>
    <p:sldId id="269" r:id="rId12"/>
    <p:sldId id="270" r:id="rId13"/>
    <p:sldId id="257" r:id="rId14"/>
    <p:sldId id="259" r:id="rId15"/>
  </p:sldIdLst>
  <p:sldSz cx="12192000" cy="6858000"/>
  <p:notesSz cx="6858000" cy="9144000"/>
  <p:embeddedFontLst>
    <p:embeddedFont>
      <p:font typeface="Arial Black" panose="020B0A04020102020204" pitchFamily="34" charset="0"/>
      <p:bold r:id="rId16"/>
    </p:embeddedFont>
    <p:embeddedFont>
      <p:font typeface="Palatino" panose="020B0604020202020204"/>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7" autoAdjust="0"/>
    <p:restoredTop sz="94660"/>
  </p:normalViewPr>
  <p:slideViewPr>
    <p:cSldViewPr snapToGrid="0">
      <p:cViewPr varScale="1">
        <p:scale>
          <a:sx n="104" d="100"/>
          <a:sy n="104" d="100"/>
        </p:scale>
        <p:origin x="696" y="3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56E1EAE-AEDE-4F12-8680-B937EA5FB4DC}" type="datetimeFigureOut">
              <a:rPr lang="en-US" smtClean="0"/>
              <a:pPr/>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01985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71978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6E1EAE-AEDE-4F12-8680-B937EA5FB4DC}" type="datetimeFigureOut">
              <a:rPr lang="en-US" smtClean="0"/>
              <a:pPr/>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61393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6E1EAE-AEDE-4F12-8680-B937EA5FB4DC}" type="datetimeFigureOut">
              <a:rPr lang="en-US" smtClean="0"/>
              <a:pPr/>
              <a:t>12/31/2025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04345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6E1EAE-AEDE-4F12-8680-B937EA5FB4DC}" type="datetimeFigureOut">
              <a:rPr lang="en-US" smtClean="0"/>
              <a:pPr/>
              <a:t>12/31/2025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46555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6E1EAE-AEDE-4F12-8680-B937EA5FB4DC}" type="datetimeFigureOut">
              <a:rPr lang="en-US" smtClean="0"/>
              <a:pPr/>
              <a:t>12/31/2025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699045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6E1EAE-AEDE-4F12-8680-B937EA5FB4DC}" type="datetimeFigureOut">
              <a:rPr lang="en-US" smtClean="0"/>
              <a:pPr/>
              <a:t>12/31/2025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864401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12/31/2025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7025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12/31/2025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66067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98817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12/31/2025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10312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6E1EAE-AEDE-4F12-8680-B937EA5FB4DC}" type="datetimeFigureOut">
              <a:rPr lang="en-US" smtClean="0"/>
              <a:pPr/>
              <a:t>12/31/2025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EA71B7-ED49-4210-86B3-AA84D7351108}" type="slidenum">
              <a:rPr lang="en-US" smtClean="0"/>
              <a:pPr/>
              <a:t>‹#›</a:t>
            </a:fld>
            <a:endParaRPr lang="en-US"/>
          </a:p>
        </p:txBody>
      </p:sp>
    </p:spTree>
    <p:extLst>
      <p:ext uri="{BB962C8B-B14F-4D97-AF65-F5344CB8AC3E}">
        <p14:creationId xmlns:p14="http://schemas.microsoft.com/office/powerpoint/2010/main" val="280109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943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p:cNvGrpSpPr/>
          <p:nvPr/>
        </p:nvGrpSpPr>
        <p:grpSpPr>
          <a:xfrm>
            <a:off x="1087148" y="1115604"/>
            <a:ext cx="2382193" cy="4589466"/>
            <a:chOff x="6398736" y="781053"/>
            <a:chExt cx="2046319" cy="3942381"/>
          </a:xfrm>
        </p:grpSpPr>
        <p:sp>
          <p:nvSpPr>
            <p:cNvPr id="7" name="Cloud 6"/>
            <p:cNvSpPr/>
            <p:nvPr/>
          </p:nvSpPr>
          <p:spPr>
            <a:xfrm rot="16200000" flipH="1">
              <a:off x="6358674" y="1364884"/>
              <a:ext cx="1099110" cy="569738"/>
            </a:xfrm>
            <a:prstGeom prst="cloud">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loud 7"/>
            <p:cNvSpPr/>
            <p:nvPr/>
          </p:nvSpPr>
          <p:spPr>
            <a:xfrm flipH="1">
              <a:off x="7551290" y="1086138"/>
              <a:ext cx="674070" cy="1163517"/>
            </a:xfrm>
            <a:prstGeom prst="cloud">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4"/>
            <p:cNvSpPr/>
            <p:nvPr/>
          </p:nvSpPr>
          <p:spPr>
            <a:xfrm flipH="1">
              <a:off x="6398736" y="3052990"/>
              <a:ext cx="448049" cy="55140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5"/>
            <p:cNvSpPr/>
            <p:nvPr/>
          </p:nvSpPr>
          <p:spPr>
            <a:xfrm flipH="1">
              <a:off x="7935009" y="3018714"/>
              <a:ext cx="510046" cy="611592"/>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6"/>
            <p:cNvSpPr/>
            <p:nvPr/>
          </p:nvSpPr>
          <p:spPr>
            <a:xfrm rot="18724763" flipH="1">
              <a:off x="7491383" y="4184769"/>
              <a:ext cx="420981" cy="656350"/>
            </a:xfrm>
            <a:prstGeom prst="ellipse">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7"/>
            <p:cNvSpPr/>
            <p:nvPr/>
          </p:nvSpPr>
          <p:spPr>
            <a:xfrm rot="3076064" flipH="1">
              <a:off x="6949462" y="4158484"/>
              <a:ext cx="420982" cy="656350"/>
            </a:xfrm>
            <a:prstGeom prst="ellipse">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apezoid 8"/>
            <p:cNvSpPr/>
            <p:nvPr/>
          </p:nvSpPr>
          <p:spPr>
            <a:xfrm rot="20366507" flipH="1">
              <a:off x="7523553" y="2186024"/>
              <a:ext cx="844938" cy="1257808"/>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0"/>
            <p:cNvSpPr/>
            <p:nvPr/>
          </p:nvSpPr>
          <p:spPr>
            <a:xfrm rot="1129774" flipH="1">
              <a:off x="6511645" y="2140977"/>
              <a:ext cx="793651" cy="1261150"/>
            </a:xfrm>
            <a:prstGeom prst="trapezoid">
              <a:avLst>
                <a:gd name="adj" fmla="val 32632"/>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apezoid 12"/>
            <p:cNvSpPr/>
            <p:nvPr/>
          </p:nvSpPr>
          <p:spPr>
            <a:xfrm flipH="1">
              <a:off x="6809296" y="2199306"/>
              <a:ext cx="1211358" cy="2287353"/>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6"/>
            <p:cNvSpPr/>
            <p:nvPr/>
          </p:nvSpPr>
          <p:spPr>
            <a:xfrm flipH="1">
              <a:off x="6809296" y="1014654"/>
              <a:ext cx="1249610" cy="1318958"/>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6881189" y="3922566"/>
              <a:ext cx="1088224" cy="560707"/>
              <a:chOff x="6553200" y="2979128"/>
              <a:chExt cx="1817276" cy="674913"/>
            </a:xfrm>
          </p:grpSpPr>
          <p:grpSp>
            <p:nvGrpSpPr>
              <p:cNvPr id="71" name="Group 70"/>
              <p:cNvGrpSpPr/>
              <p:nvPr/>
            </p:nvGrpSpPr>
            <p:grpSpPr>
              <a:xfrm>
                <a:off x="7036526" y="2983482"/>
                <a:ext cx="362945" cy="666204"/>
                <a:chOff x="6553200" y="2979128"/>
                <a:chExt cx="362945" cy="666204"/>
              </a:xfrm>
            </p:grpSpPr>
            <p:sp>
              <p:nvSpPr>
                <p:cNvPr id="84" name="Cross 83"/>
                <p:cNvSpPr/>
                <p:nvPr/>
              </p:nvSpPr>
              <p:spPr>
                <a:xfrm>
                  <a:off x="6553200" y="2979128"/>
                  <a:ext cx="361172" cy="666204"/>
                </a:xfrm>
                <a:prstGeom prst="plus">
                  <a:avLst/>
                </a:prstGeom>
                <a:solidFill>
                  <a:srgbClr val="E1AE47"/>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Diamond 84"/>
                <p:cNvSpPr/>
                <p:nvPr/>
              </p:nvSpPr>
              <p:spPr>
                <a:xfrm>
                  <a:off x="6559435" y="3127047"/>
                  <a:ext cx="356710" cy="356710"/>
                </a:xfrm>
                <a:prstGeom prst="diamond">
                  <a:avLst/>
                </a:prstGeom>
                <a:solidFill>
                  <a:srgbClr val="8263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2" name="Group 71"/>
              <p:cNvGrpSpPr/>
              <p:nvPr/>
            </p:nvGrpSpPr>
            <p:grpSpPr>
              <a:xfrm>
                <a:off x="6553200" y="2979128"/>
                <a:ext cx="362945" cy="666204"/>
                <a:chOff x="6553200" y="2979128"/>
                <a:chExt cx="362945" cy="666204"/>
              </a:xfrm>
            </p:grpSpPr>
            <p:sp>
              <p:nvSpPr>
                <p:cNvPr id="82" name="Cross 81"/>
                <p:cNvSpPr/>
                <p:nvPr/>
              </p:nvSpPr>
              <p:spPr>
                <a:xfrm>
                  <a:off x="6553200" y="2979128"/>
                  <a:ext cx="361172" cy="666204"/>
                </a:xfrm>
                <a:prstGeom prst="plus">
                  <a:avLst/>
                </a:prstGeom>
                <a:solidFill>
                  <a:srgbClr val="E1AE47"/>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Diamond 82"/>
                <p:cNvSpPr/>
                <p:nvPr/>
              </p:nvSpPr>
              <p:spPr>
                <a:xfrm>
                  <a:off x="6559435" y="3127047"/>
                  <a:ext cx="356710" cy="356710"/>
                </a:xfrm>
                <a:prstGeom prst="diamond">
                  <a:avLst/>
                </a:prstGeom>
                <a:solidFill>
                  <a:srgbClr val="8263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Diamond 72"/>
              <p:cNvSpPr/>
              <p:nvPr/>
            </p:nvSpPr>
            <p:spPr>
              <a:xfrm>
                <a:off x="6781800" y="3133875"/>
                <a:ext cx="356710" cy="356710"/>
              </a:xfrm>
              <a:prstGeom prst="diamond">
                <a:avLst/>
              </a:prstGeom>
              <a:solidFill>
                <a:srgbClr val="00B0F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73"/>
              <p:cNvGrpSpPr/>
              <p:nvPr/>
            </p:nvGrpSpPr>
            <p:grpSpPr>
              <a:xfrm>
                <a:off x="7528560" y="2987837"/>
                <a:ext cx="362945" cy="666204"/>
                <a:chOff x="6553200" y="2979128"/>
                <a:chExt cx="362945" cy="666204"/>
              </a:xfrm>
            </p:grpSpPr>
            <p:sp>
              <p:nvSpPr>
                <p:cNvPr id="80" name="Cross 79"/>
                <p:cNvSpPr/>
                <p:nvPr/>
              </p:nvSpPr>
              <p:spPr>
                <a:xfrm>
                  <a:off x="6553200" y="2979128"/>
                  <a:ext cx="361172" cy="666204"/>
                </a:xfrm>
                <a:prstGeom prst="plus">
                  <a:avLst/>
                </a:prstGeom>
                <a:solidFill>
                  <a:srgbClr val="E1AE47"/>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Diamond 80"/>
                <p:cNvSpPr/>
                <p:nvPr/>
              </p:nvSpPr>
              <p:spPr>
                <a:xfrm>
                  <a:off x="6559435" y="3127047"/>
                  <a:ext cx="356710" cy="356710"/>
                </a:xfrm>
                <a:prstGeom prst="diamond">
                  <a:avLst/>
                </a:prstGeom>
                <a:solidFill>
                  <a:srgbClr val="8263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Diamond 74"/>
              <p:cNvSpPr/>
              <p:nvPr/>
            </p:nvSpPr>
            <p:spPr>
              <a:xfrm>
                <a:off x="7273834" y="3138230"/>
                <a:ext cx="356710" cy="356710"/>
              </a:xfrm>
              <a:prstGeom prst="diamond">
                <a:avLst/>
              </a:prstGeom>
              <a:solidFill>
                <a:srgbClr val="00B0F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p:cNvGrpSpPr/>
              <p:nvPr/>
            </p:nvGrpSpPr>
            <p:grpSpPr>
              <a:xfrm>
                <a:off x="8007531" y="2979128"/>
                <a:ext cx="362945" cy="666204"/>
                <a:chOff x="6553200" y="2979128"/>
                <a:chExt cx="362945" cy="666204"/>
              </a:xfrm>
            </p:grpSpPr>
            <p:sp>
              <p:nvSpPr>
                <p:cNvPr id="78" name="Cross 77"/>
                <p:cNvSpPr/>
                <p:nvPr/>
              </p:nvSpPr>
              <p:spPr>
                <a:xfrm>
                  <a:off x="6553200" y="2979128"/>
                  <a:ext cx="361172" cy="666204"/>
                </a:xfrm>
                <a:prstGeom prst="plus">
                  <a:avLst/>
                </a:prstGeom>
                <a:solidFill>
                  <a:srgbClr val="E1AE47"/>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Diamond 78"/>
                <p:cNvSpPr/>
                <p:nvPr/>
              </p:nvSpPr>
              <p:spPr>
                <a:xfrm>
                  <a:off x="6559435" y="3127047"/>
                  <a:ext cx="356710" cy="356710"/>
                </a:xfrm>
                <a:prstGeom prst="diamond">
                  <a:avLst/>
                </a:prstGeom>
                <a:solidFill>
                  <a:srgbClr val="8263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7" name="Diamond 76"/>
              <p:cNvSpPr/>
              <p:nvPr/>
            </p:nvSpPr>
            <p:spPr>
              <a:xfrm>
                <a:off x="7752805" y="3129521"/>
                <a:ext cx="356710" cy="356710"/>
              </a:xfrm>
              <a:prstGeom prst="diamond">
                <a:avLst/>
              </a:prstGeom>
              <a:solidFill>
                <a:srgbClr val="00B0F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rapezoid 12"/>
            <p:cNvSpPr/>
            <p:nvPr/>
          </p:nvSpPr>
          <p:spPr>
            <a:xfrm rot="716205" flipH="1">
              <a:off x="6769561" y="2197719"/>
              <a:ext cx="704905" cy="1613045"/>
            </a:xfrm>
            <a:prstGeom prst="trapezoid">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apezoid 12"/>
            <p:cNvSpPr/>
            <p:nvPr/>
          </p:nvSpPr>
          <p:spPr>
            <a:xfrm rot="20949381" flipH="1">
              <a:off x="7453174" y="2217653"/>
              <a:ext cx="704905" cy="1613045"/>
            </a:xfrm>
            <a:prstGeom prst="trapezoid">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loud 19"/>
            <p:cNvSpPr/>
            <p:nvPr/>
          </p:nvSpPr>
          <p:spPr>
            <a:xfrm rot="20552374" flipH="1">
              <a:off x="6974874" y="1801361"/>
              <a:ext cx="960176" cy="706934"/>
            </a:xfrm>
            <a:prstGeom prst="cloud">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16"/>
            <p:cNvSpPr/>
            <p:nvPr/>
          </p:nvSpPr>
          <p:spPr>
            <a:xfrm flipH="1">
              <a:off x="7287463" y="1928077"/>
              <a:ext cx="318778" cy="158464"/>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rot="4697091">
              <a:off x="7275455" y="2953608"/>
              <a:ext cx="1088224" cy="317690"/>
              <a:chOff x="6553200" y="2979128"/>
              <a:chExt cx="1817276" cy="674913"/>
            </a:xfrm>
            <a:solidFill>
              <a:schemeClr val="accent1">
                <a:lumMod val="75000"/>
              </a:schemeClr>
            </a:solidFill>
          </p:grpSpPr>
          <p:grpSp>
            <p:nvGrpSpPr>
              <p:cNvPr id="56" name="Group 55"/>
              <p:cNvGrpSpPr/>
              <p:nvPr/>
            </p:nvGrpSpPr>
            <p:grpSpPr>
              <a:xfrm>
                <a:off x="7036526" y="2983482"/>
                <a:ext cx="362945" cy="666204"/>
                <a:chOff x="6553200" y="2979128"/>
                <a:chExt cx="362945" cy="666204"/>
              </a:xfrm>
              <a:grpFill/>
            </p:grpSpPr>
            <p:sp>
              <p:nvSpPr>
                <p:cNvPr id="69" name="Cross 68"/>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Diamond 69"/>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p:cNvGrpSpPr/>
              <p:nvPr/>
            </p:nvGrpSpPr>
            <p:grpSpPr>
              <a:xfrm>
                <a:off x="6553200" y="2979128"/>
                <a:ext cx="362945" cy="666204"/>
                <a:chOff x="6553200" y="2979128"/>
                <a:chExt cx="362945" cy="666204"/>
              </a:xfrm>
              <a:grpFill/>
            </p:grpSpPr>
            <p:sp>
              <p:nvSpPr>
                <p:cNvPr id="67" name="Cross 66"/>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Diamond 67"/>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Diamond 57"/>
              <p:cNvSpPr/>
              <p:nvPr/>
            </p:nvSpPr>
            <p:spPr>
              <a:xfrm>
                <a:off x="6781800" y="3133875"/>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p:cNvGrpSpPr/>
              <p:nvPr/>
            </p:nvGrpSpPr>
            <p:grpSpPr>
              <a:xfrm>
                <a:off x="7528560" y="2987837"/>
                <a:ext cx="362945" cy="666204"/>
                <a:chOff x="6553200" y="2979128"/>
                <a:chExt cx="362945" cy="666204"/>
              </a:xfrm>
              <a:grpFill/>
            </p:grpSpPr>
            <p:sp>
              <p:nvSpPr>
                <p:cNvPr id="65" name="Cross 64"/>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Diamond 65"/>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 name="Diamond 59"/>
              <p:cNvSpPr/>
              <p:nvPr/>
            </p:nvSpPr>
            <p:spPr>
              <a:xfrm>
                <a:off x="7273834" y="3138230"/>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p:cNvGrpSpPr/>
              <p:nvPr/>
            </p:nvGrpSpPr>
            <p:grpSpPr>
              <a:xfrm>
                <a:off x="8007531" y="2979128"/>
                <a:ext cx="362945" cy="666204"/>
                <a:chOff x="6553200" y="2979128"/>
                <a:chExt cx="362945" cy="666204"/>
              </a:xfrm>
              <a:grpFill/>
            </p:grpSpPr>
            <p:sp>
              <p:nvSpPr>
                <p:cNvPr id="63" name="Cross 62"/>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Diamond 63"/>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2" name="Diamond 61"/>
              <p:cNvSpPr/>
              <p:nvPr/>
            </p:nvSpPr>
            <p:spPr>
              <a:xfrm>
                <a:off x="7752805" y="3129521"/>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rot="6291281">
              <a:off x="6510847" y="2973021"/>
              <a:ext cx="1088224" cy="317690"/>
              <a:chOff x="6553200" y="2979128"/>
              <a:chExt cx="1817276" cy="674913"/>
            </a:xfrm>
            <a:solidFill>
              <a:schemeClr val="accent1">
                <a:lumMod val="75000"/>
              </a:schemeClr>
            </a:solidFill>
          </p:grpSpPr>
          <p:grpSp>
            <p:nvGrpSpPr>
              <p:cNvPr id="41" name="Group 40"/>
              <p:cNvGrpSpPr/>
              <p:nvPr/>
            </p:nvGrpSpPr>
            <p:grpSpPr>
              <a:xfrm>
                <a:off x="7036526" y="2983482"/>
                <a:ext cx="362945" cy="666204"/>
                <a:chOff x="6553200" y="2979128"/>
                <a:chExt cx="362945" cy="666204"/>
              </a:xfrm>
              <a:grpFill/>
            </p:grpSpPr>
            <p:sp>
              <p:nvSpPr>
                <p:cNvPr id="54" name="Cross 53"/>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Diamond 54"/>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p:cNvGrpSpPr/>
              <p:nvPr/>
            </p:nvGrpSpPr>
            <p:grpSpPr>
              <a:xfrm>
                <a:off x="6553200" y="2979128"/>
                <a:ext cx="362945" cy="666204"/>
                <a:chOff x="6553200" y="2979128"/>
                <a:chExt cx="362945" cy="666204"/>
              </a:xfrm>
              <a:grpFill/>
            </p:grpSpPr>
            <p:sp>
              <p:nvSpPr>
                <p:cNvPr id="52" name="Cross 51"/>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Diamond 52"/>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Diamond 42"/>
              <p:cNvSpPr/>
              <p:nvPr/>
            </p:nvSpPr>
            <p:spPr>
              <a:xfrm>
                <a:off x="6781800" y="3133875"/>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p:cNvGrpSpPr/>
              <p:nvPr/>
            </p:nvGrpSpPr>
            <p:grpSpPr>
              <a:xfrm>
                <a:off x="7528560" y="2987837"/>
                <a:ext cx="362945" cy="666204"/>
                <a:chOff x="6553200" y="2979128"/>
                <a:chExt cx="362945" cy="666204"/>
              </a:xfrm>
              <a:grpFill/>
            </p:grpSpPr>
            <p:sp>
              <p:nvSpPr>
                <p:cNvPr id="50" name="Cross 49"/>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Diamond 50"/>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Diamond 44"/>
              <p:cNvSpPr/>
              <p:nvPr/>
            </p:nvSpPr>
            <p:spPr>
              <a:xfrm>
                <a:off x="7273834" y="3138230"/>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p:cNvGrpSpPr/>
              <p:nvPr/>
            </p:nvGrpSpPr>
            <p:grpSpPr>
              <a:xfrm>
                <a:off x="8007531" y="2979128"/>
                <a:ext cx="362945" cy="666204"/>
                <a:chOff x="6553200" y="2979128"/>
                <a:chExt cx="362945" cy="666204"/>
              </a:xfrm>
              <a:grpFill/>
            </p:grpSpPr>
            <p:sp>
              <p:nvSpPr>
                <p:cNvPr id="48" name="Cross 47"/>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Diamond 48"/>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Diamond 46"/>
              <p:cNvSpPr/>
              <p:nvPr/>
            </p:nvSpPr>
            <p:spPr>
              <a:xfrm>
                <a:off x="7752805" y="3129521"/>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Flowchart: Stored Data 23"/>
            <p:cNvSpPr/>
            <p:nvPr/>
          </p:nvSpPr>
          <p:spPr>
            <a:xfrm rot="5400000">
              <a:off x="7158353" y="481922"/>
              <a:ext cx="533400" cy="1131661"/>
            </a:xfrm>
            <a:prstGeom prst="flowChartOnlineStorage">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p:nvPr/>
          </p:nvGrpSpPr>
          <p:grpSpPr>
            <a:xfrm>
              <a:off x="6889989" y="852423"/>
              <a:ext cx="1088224" cy="317690"/>
              <a:chOff x="6553200" y="2979128"/>
              <a:chExt cx="1817276" cy="674913"/>
            </a:xfrm>
            <a:solidFill>
              <a:schemeClr val="accent1">
                <a:lumMod val="75000"/>
              </a:schemeClr>
            </a:solidFill>
          </p:grpSpPr>
          <p:grpSp>
            <p:nvGrpSpPr>
              <p:cNvPr id="26" name="Group 25"/>
              <p:cNvGrpSpPr/>
              <p:nvPr/>
            </p:nvGrpSpPr>
            <p:grpSpPr>
              <a:xfrm>
                <a:off x="7036526" y="2983482"/>
                <a:ext cx="362945" cy="666204"/>
                <a:chOff x="6553200" y="2979128"/>
                <a:chExt cx="362945" cy="666204"/>
              </a:xfrm>
              <a:grpFill/>
            </p:grpSpPr>
            <p:sp>
              <p:nvSpPr>
                <p:cNvPr id="39" name="Cross 38"/>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Diamond 39"/>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6553200" y="2979128"/>
                <a:ext cx="362945" cy="666204"/>
                <a:chOff x="6553200" y="2979128"/>
                <a:chExt cx="362945" cy="666204"/>
              </a:xfrm>
              <a:grpFill/>
            </p:grpSpPr>
            <p:sp>
              <p:nvSpPr>
                <p:cNvPr id="37" name="Cross 36"/>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Diamond 37"/>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Diamond 27"/>
              <p:cNvSpPr/>
              <p:nvPr/>
            </p:nvSpPr>
            <p:spPr>
              <a:xfrm>
                <a:off x="6781800" y="3133875"/>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p:cNvGrpSpPr/>
              <p:nvPr/>
            </p:nvGrpSpPr>
            <p:grpSpPr>
              <a:xfrm>
                <a:off x="7528560" y="2987837"/>
                <a:ext cx="362945" cy="666204"/>
                <a:chOff x="6553200" y="2979128"/>
                <a:chExt cx="362945" cy="666204"/>
              </a:xfrm>
              <a:grpFill/>
            </p:grpSpPr>
            <p:sp>
              <p:nvSpPr>
                <p:cNvPr id="35" name="Cross 34"/>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Diamond 35"/>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Diamond 29"/>
              <p:cNvSpPr/>
              <p:nvPr/>
            </p:nvSpPr>
            <p:spPr>
              <a:xfrm>
                <a:off x="7273834" y="3138230"/>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8007531" y="2979128"/>
                <a:ext cx="362945" cy="666204"/>
                <a:chOff x="6553200" y="2979128"/>
                <a:chExt cx="362945" cy="666204"/>
              </a:xfrm>
              <a:grpFill/>
            </p:grpSpPr>
            <p:sp>
              <p:nvSpPr>
                <p:cNvPr id="33" name="Cross 32"/>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Diamond 33"/>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Diamond 31"/>
              <p:cNvSpPr/>
              <p:nvPr/>
            </p:nvSpPr>
            <p:spPr>
              <a:xfrm>
                <a:off x="7752805" y="3129521"/>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6" name="TextBox 85"/>
          <p:cNvSpPr txBox="1"/>
          <p:nvPr/>
        </p:nvSpPr>
        <p:spPr>
          <a:xfrm>
            <a:off x="2798749" y="1002523"/>
            <a:ext cx="8505311" cy="1569660"/>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Prophecy of Edom</a:t>
            </a:r>
          </a:p>
          <a:p>
            <a:pPr algn="ctr"/>
            <a:r>
              <a:rPr lang="en-US" sz="4800" dirty="0">
                <a:solidFill>
                  <a:schemeClr val="bg1"/>
                </a:solidFill>
                <a:latin typeface="Arial Black" panose="020B0A04020102020204" pitchFamily="34" charset="0"/>
              </a:rPr>
              <a:t>Obadiah</a:t>
            </a:r>
          </a:p>
        </p:txBody>
      </p:sp>
      <p:sp>
        <p:nvSpPr>
          <p:cNvPr id="5" name="Rectangle 4"/>
          <p:cNvSpPr/>
          <p:nvPr/>
        </p:nvSpPr>
        <p:spPr>
          <a:xfrm>
            <a:off x="4485520" y="3431246"/>
            <a:ext cx="6096000" cy="1200329"/>
          </a:xfrm>
          <a:prstGeom prst="rect">
            <a:avLst/>
          </a:prstGeom>
        </p:spPr>
        <p:txBody>
          <a:bodyPr>
            <a:spAutoFit/>
          </a:bodyPr>
          <a:lstStyle/>
          <a:p>
            <a:r>
              <a:rPr lang="en-US" b="0" i="1" dirty="0">
                <a:solidFill>
                  <a:schemeClr val="bg1"/>
                </a:solidFill>
                <a:effectLst/>
                <a:latin typeface="Palatino"/>
              </a:rPr>
              <a:t>And also the Lord shall have power over his saints, and shall reign in their midst, and shall come down in judgment upon </a:t>
            </a:r>
            <a:r>
              <a:rPr lang="en-US" b="0" i="1" dirty="0" err="1">
                <a:solidFill>
                  <a:schemeClr val="bg1"/>
                </a:solidFill>
                <a:effectLst/>
                <a:latin typeface="Palatino"/>
              </a:rPr>
              <a:t>Idumea</a:t>
            </a:r>
            <a:r>
              <a:rPr lang="en-US" b="0" i="1" dirty="0">
                <a:solidFill>
                  <a:schemeClr val="bg1"/>
                </a:solidFill>
                <a:effectLst/>
                <a:latin typeface="Palatino"/>
              </a:rPr>
              <a:t>, or the world.</a:t>
            </a:r>
          </a:p>
          <a:p>
            <a:r>
              <a:rPr lang="en-US" i="1" dirty="0">
                <a:solidFill>
                  <a:schemeClr val="bg1"/>
                </a:solidFill>
                <a:latin typeface="Palatino"/>
              </a:rPr>
              <a:t>D&amp;C 1:36</a:t>
            </a:r>
            <a:endParaRPr lang="en-US" i="1" dirty="0">
              <a:solidFill>
                <a:schemeClr val="bg1"/>
              </a:solidFill>
            </a:endParaRPr>
          </a:p>
        </p:txBody>
      </p:sp>
      <p:sp>
        <p:nvSpPr>
          <p:cNvPr id="87" name="Footer Placeholder 14">
            <a:extLst>
              <a:ext uri="{FF2B5EF4-FFF2-40B4-BE49-F238E27FC236}">
                <a16:creationId xmlns:a16="http://schemas.microsoft.com/office/drawing/2014/main" id="{163B5F9C-B8BD-4F32-9BCB-73E7499BA280}"/>
              </a:ext>
            </a:extLst>
          </p:cNvPr>
          <p:cNvSpPr>
            <a:spLocks noGrp="1"/>
          </p:cNvSpPr>
          <p:nvPr/>
        </p:nvSpPr>
        <p:spPr>
          <a:xfrm>
            <a:off x="64102" y="6422402"/>
            <a:ext cx="5469294" cy="365125"/>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dirty="0">
                <a:solidFill>
                  <a:schemeClr val="bg1"/>
                </a:solidFill>
              </a:rPr>
              <a:t>Presentation by ©http://fashionsbylynda.com/blog/</a:t>
            </a:r>
          </a:p>
        </p:txBody>
      </p:sp>
    </p:spTree>
    <p:extLst>
      <p:ext uri="{BB962C8B-B14F-4D97-AF65-F5344CB8AC3E}">
        <p14:creationId xmlns:p14="http://schemas.microsoft.com/office/powerpoint/2010/main" val="315973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9430"/>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p:cNvSpPr txBox="1"/>
          <p:nvPr/>
        </p:nvSpPr>
        <p:spPr>
          <a:xfrm>
            <a:off x="1548173" y="16791"/>
            <a:ext cx="8505311"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Scenarios</a:t>
            </a:r>
          </a:p>
        </p:txBody>
      </p:sp>
      <p:sp>
        <p:nvSpPr>
          <p:cNvPr id="3" name="Rectangle 2"/>
          <p:cNvSpPr/>
          <p:nvPr/>
        </p:nvSpPr>
        <p:spPr>
          <a:xfrm>
            <a:off x="8096937" y="1233911"/>
            <a:ext cx="3913094" cy="1938992"/>
          </a:xfrm>
          <a:prstGeom prst="rect">
            <a:avLst/>
          </a:prstGeom>
        </p:spPr>
        <p:txBody>
          <a:bodyPr wrap="square">
            <a:spAutoFit/>
          </a:bodyPr>
          <a:lstStyle/>
          <a:p>
            <a:r>
              <a:rPr lang="en-US" sz="2400" b="0" i="0" dirty="0">
                <a:solidFill>
                  <a:schemeClr val="bg1"/>
                </a:solidFill>
                <a:effectLst/>
                <a:latin typeface="Calibri" panose="020F0502020204030204" pitchFamily="34" charset="0"/>
              </a:rPr>
              <a:t>A young woman feels resentful when a classmate receives an award and recognition that she hoped to get.</a:t>
            </a:r>
            <a:endParaRPr lang="en-US" sz="2400" dirty="0">
              <a:solidFill>
                <a:schemeClr val="bg1"/>
              </a:solidFill>
            </a:endParaRPr>
          </a:p>
        </p:txBody>
      </p:sp>
      <p:grpSp>
        <p:nvGrpSpPr>
          <p:cNvPr id="10" name="Group 9"/>
          <p:cNvGrpSpPr/>
          <p:nvPr/>
        </p:nvGrpSpPr>
        <p:grpSpPr>
          <a:xfrm>
            <a:off x="331700" y="1066285"/>
            <a:ext cx="3366242" cy="4248648"/>
            <a:chOff x="331700" y="1066285"/>
            <a:chExt cx="3366242" cy="4248648"/>
          </a:xfrm>
        </p:grpSpPr>
        <p:sp>
          <p:nvSpPr>
            <p:cNvPr id="5" name="Rectangle 4"/>
            <p:cNvSpPr/>
            <p:nvPr/>
          </p:nvSpPr>
          <p:spPr>
            <a:xfrm>
              <a:off x="366430" y="1066285"/>
              <a:ext cx="3331512" cy="1938992"/>
            </a:xfrm>
            <a:prstGeom prst="rect">
              <a:avLst/>
            </a:prstGeom>
          </p:spPr>
          <p:txBody>
            <a:bodyPr wrap="square">
              <a:spAutoFit/>
            </a:bodyPr>
            <a:lstStyle/>
            <a:p>
              <a:r>
                <a:rPr lang="en-US" sz="2400" dirty="0">
                  <a:solidFill>
                    <a:schemeClr val="bg1"/>
                  </a:solidFill>
                </a:rPr>
                <a:t>A young man is very intelligent and talented and feels that he can succeed in life without the Lord’s help.</a:t>
              </a:r>
              <a:endParaRPr lang="en-US" sz="2400" i="1" dirty="0">
                <a:solidFill>
                  <a:schemeClr val="bg1"/>
                </a:solidFill>
              </a:endParaRPr>
            </a:p>
          </p:txBody>
        </p:sp>
        <p:pic>
          <p:nvPicPr>
            <p:cNvPr id="6146" name="Picture 2" descr="http://img3.wikia.nocookie.net/__cb20130419094316/runaway-love/images/thumb/c/ce/Emo-boy.jpg/500px-Emo-bo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1700" y="3223774"/>
              <a:ext cx="3139877" cy="209115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p:cNvGrpSpPr/>
          <p:nvPr/>
        </p:nvGrpSpPr>
        <p:grpSpPr>
          <a:xfrm>
            <a:off x="3803276" y="1413058"/>
            <a:ext cx="4585447" cy="4989371"/>
            <a:chOff x="3803276" y="1413058"/>
            <a:chExt cx="4585447" cy="4989371"/>
          </a:xfrm>
        </p:grpSpPr>
        <p:sp>
          <p:nvSpPr>
            <p:cNvPr id="2" name="Rectangle 1"/>
            <p:cNvSpPr/>
            <p:nvPr/>
          </p:nvSpPr>
          <p:spPr>
            <a:xfrm>
              <a:off x="3803276" y="4094105"/>
              <a:ext cx="4585447" cy="2308324"/>
            </a:xfrm>
            <a:prstGeom prst="rect">
              <a:avLst/>
            </a:prstGeom>
          </p:spPr>
          <p:txBody>
            <a:bodyPr wrap="square">
              <a:spAutoFit/>
            </a:bodyPr>
            <a:lstStyle/>
            <a:p>
              <a:r>
                <a:rPr lang="en-US" sz="2400" b="0" i="0" dirty="0">
                  <a:solidFill>
                    <a:schemeClr val="bg1"/>
                  </a:solidFill>
                  <a:effectLst/>
                  <a:latin typeface="Calibri" panose="020F0502020204030204" pitchFamily="34" charset="0"/>
                </a:rPr>
                <a:t>A young woman continues to associate with a group of friends who appear to like her, despite her parents’ concern that these friends do not have her best interests in mind. </a:t>
              </a:r>
              <a:endParaRPr lang="en-US" sz="2400" dirty="0">
                <a:solidFill>
                  <a:schemeClr val="bg1"/>
                </a:solidFill>
              </a:endParaRPr>
            </a:p>
          </p:txBody>
        </p:sp>
        <p:pic>
          <p:nvPicPr>
            <p:cNvPr id="6148" name="Picture 4" descr="http://www.heartlightministries.org/blogs/markgregston/wp-content/uploads/teen-valu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7646" y="1413058"/>
              <a:ext cx="3527490" cy="1904846"/>
            </a:xfrm>
            <a:prstGeom prst="rect">
              <a:avLst/>
            </a:prstGeom>
            <a:noFill/>
            <a:extLst>
              <a:ext uri="{909E8E84-426E-40DD-AFC4-6F175D3DCCD1}">
                <a14:hiddenFill xmlns:a14="http://schemas.microsoft.com/office/drawing/2010/main">
                  <a:solidFill>
                    <a:srgbClr val="FFFFFF"/>
                  </a:solidFill>
                </a14:hiddenFill>
              </a:ext>
            </a:extLst>
          </p:spPr>
        </p:pic>
      </p:grpSp>
      <p:pic>
        <p:nvPicPr>
          <p:cNvPr id="6156" name="Picture 12" descr="http://bacc.cc/wp-content/uploads/2011/09/Sibling-Rivalry.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80558" y="3434715"/>
            <a:ext cx="3419606" cy="226634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1F5C856-F4AE-4F40-0571-4465FA450448}"/>
              </a:ext>
            </a:extLst>
          </p:cNvPr>
          <p:cNvSpPr txBox="1"/>
          <p:nvPr/>
        </p:nvSpPr>
        <p:spPr>
          <a:xfrm>
            <a:off x="11323781" y="6402429"/>
            <a:ext cx="770015" cy="369332"/>
          </a:xfrm>
          <a:prstGeom prst="rect">
            <a:avLst/>
          </a:prstGeom>
          <a:noFill/>
        </p:spPr>
        <p:txBody>
          <a:bodyPr wrap="square">
            <a:spAutoFit/>
          </a:bodyPr>
          <a:lstStyle/>
          <a:p>
            <a:pPr algn="r"/>
            <a:r>
              <a:rPr lang="en-US" sz="1800" b="0" i="0" dirty="0">
                <a:solidFill>
                  <a:schemeClr val="bg1"/>
                </a:solidFill>
                <a:effectLst/>
                <a:latin typeface="Calibri" panose="020F0502020204030204" pitchFamily="34" charset="0"/>
              </a:rPr>
              <a:t>(2)</a:t>
            </a:r>
            <a:endParaRPr lang="en-US" dirty="0"/>
          </a:p>
        </p:txBody>
      </p:sp>
    </p:spTree>
    <p:extLst>
      <p:ext uri="{BB962C8B-B14F-4D97-AF65-F5344CB8AC3E}">
        <p14:creationId xmlns:p14="http://schemas.microsoft.com/office/powerpoint/2010/main" val="312007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0" presetClass="exit" presetSubtype="0" fill="hold" nodeType="withEffect">
                                  <p:stCondLst>
                                    <p:cond delay="0"/>
                                  </p:stCondLst>
                                  <p:childTnLst>
                                    <p:animEffect transition="out" filter="fade">
                                      <p:cBhvr>
                                        <p:cTn id="12" dur="2000"/>
                                        <p:tgtEl>
                                          <p:spTgt spid="10"/>
                                        </p:tgtEl>
                                      </p:cBhvr>
                                    </p:animEffect>
                                    <p:set>
                                      <p:cBhvr>
                                        <p:cTn id="13" dur="1" fill="hold">
                                          <p:stCondLst>
                                            <p:cond delay="1999"/>
                                          </p:stCondLst>
                                        </p:cTn>
                                        <p:tgtEl>
                                          <p:spTgt spid="10"/>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6156"/>
                                        </p:tgtEl>
                                        <p:attrNameLst>
                                          <p:attrName>style.visibility</p:attrName>
                                        </p:attrNameLst>
                                      </p:cBhvr>
                                      <p:to>
                                        <p:strVal val="visible"/>
                                      </p:to>
                                    </p:set>
                                  </p:childTnLst>
                                </p:cTn>
                              </p:par>
                              <p:par>
                                <p:cTn id="20" presetID="10" presetClass="exit" presetSubtype="0" fill="hold" nodeType="withEffect">
                                  <p:stCondLst>
                                    <p:cond delay="0"/>
                                  </p:stCondLst>
                                  <p:childTnLst>
                                    <p:animEffect transition="out" filter="fade">
                                      <p:cBhvr>
                                        <p:cTn id="21" dur="2000"/>
                                        <p:tgtEl>
                                          <p:spTgt spid="11"/>
                                        </p:tgtEl>
                                      </p:cBhvr>
                                    </p:animEffect>
                                    <p:set>
                                      <p:cBhvr>
                                        <p:cTn id="22" dur="1" fill="hold">
                                          <p:stCondLst>
                                            <p:cond delay="1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94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4182" y="749238"/>
            <a:ext cx="8996262" cy="5940088"/>
          </a:xfrm>
          <a:prstGeom prst="rect">
            <a:avLst/>
          </a:prstGeom>
          <a:noFill/>
        </p:spPr>
        <p:txBody>
          <a:bodyPr wrap="square" rtlCol="0">
            <a:spAutoFit/>
          </a:bodyPr>
          <a:lstStyle/>
          <a:p>
            <a:r>
              <a:rPr lang="en-US" sz="2000" dirty="0">
                <a:solidFill>
                  <a:schemeClr val="bg1"/>
                </a:solidFill>
              </a:rPr>
              <a:t>His name means “Servant of the Lord”</a:t>
            </a:r>
          </a:p>
          <a:p>
            <a:endParaRPr lang="en-US" sz="2000" dirty="0">
              <a:solidFill>
                <a:schemeClr val="bg1"/>
              </a:solidFill>
            </a:endParaRPr>
          </a:p>
          <a:p>
            <a:r>
              <a:rPr lang="en-US" sz="2000" dirty="0">
                <a:solidFill>
                  <a:schemeClr val="bg1"/>
                </a:solidFill>
              </a:rPr>
              <a:t>He was a prophet of the Lord who prophesied the downfall of Edom, a worldly kingdom of degeneracy and godless values and a prophet in the Southern Kingdom</a:t>
            </a:r>
          </a:p>
          <a:p>
            <a:endParaRPr lang="en-US" sz="2000" dirty="0">
              <a:solidFill>
                <a:schemeClr val="bg1"/>
              </a:solidFill>
            </a:endParaRPr>
          </a:p>
          <a:p>
            <a:r>
              <a:rPr lang="en-US" sz="2000" dirty="0">
                <a:solidFill>
                  <a:schemeClr val="bg1"/>
                </a:solidFill>
              </a:rPr>
              <a:t>The time of his writing is not known with certainty, but the book was written in the contest of the capture of Jerusalem, around 586 B.C.</a:t>
            </a:r>
          </a:p>
          <a:p>
            <a:endParaRPr lang="en-US" sz="2000" dirty="0">
              <a:solidFill>
                <a:schemeClr val="bg1"/>
              </a:solidFill>
            </a:endParaRPr>
          </a:p>
          <a:p>
            <a:r>
              <a:rPr lang="en-US" sz="2000" dirty="0">
                <a:solidFill>
                  <a:schemeClr val="bg1"/>
                </a:solidFill>
              </a:rPr>
              <a:t>The book is only 1 chapter and is concerned with brotherly love and the shame of the </a:t>
            </a:r>
            <a:r>
              <a:rPr lang="en-US" sz="2000" dirty="0" err="1">
                <a:solidFill>
                  <a:schemeClr val="bg1"/>
                </a:solidFill>
              </a:rPr>
              <a:t>Edomites</a:t>
            </a:r>
            <a:r>
              <a:rPr lang="en-US" sz="2000" dirty="0">
                <a:solidFill>
                  <a:schemeClr val="bg1"/>
                </a:solidFill>
              </a:rPr>
              <a:t> concerning their attack on Jerusalem</a:t>
            </a:r>
          </a:p>
          <a:p>
            <a:endParaRPr lang="en-US" sz="2000" dirty="0">
              <a:solidFill>
                <a:schemeClr val="bg1"/>
              </a:solidFill>
            </a:endParaRPr>
          </a:p>
          <a:p>
            <a:r>
              <a:rPr lang="en-US" sz="2000" dirty="0">
                <a:solidFill>
                  <a:schemeClr val="bg1"/>
                </a:solidFill>
              </a:rPr>
              <a:t>He prophesied that Mount Zion is to prevail in the triumph of the Lord’s plan for redemption of the righteous and the victory of truth and right associated with the Second Coming</a:t>
            </a:r>
          </a:p>
          <a:p>
            <a:endParaRPr lang="en-US" sz="2000" dirty="0">
              <a:solidFill>
                <a:schemeClr val="bg1"/>
              </a:solidFill>
            </a:endParaRPr>
          </a:p>
          <a:p>
            <a:r>
              <a:rPr lang="en-US" sz="2000" dirty="0">
                <a:solidFill>
                  <a:schemeClr val="bg1"/>
                </a:solidFill>
              </a:rPr>
              <a:t>There are 13 other Obadiah’s in the Old Testament referred  in 1 Kings,                       1–2 Chronicles, Ezra, and Nehemiah, these are references to other persons</a:t>
            </a:r>
          </a:p>
          <a:p>
            <a:endParaRPr lang="en-US" sz="2000" dirty="0">
              <a:solidFill>
                <a:schemeClr val="bg1"/>
              </a:solidFill>
            </a:endParaRPr>
          </a:p>
          <a:p>
            <a:r>
              <a:rPr lang="en-US" sz="2000" dirty="0">
                <a:solidFill>
                  <a:schemeClr val="bg1"/>
                </a:solidFill>
              </a:rPr>
              <a:t>The book of Obadiah is the shortest book in the Old Testament</a:t>
            </a:r>
          </a:p>
        </p:txBody>
      </p:sp>
      <p:grpSp>
        <p:nvGrpSpPr>
          <p:cNvPr id="6" name="Group 5"/>
          <p:cNvGrpSpPr/>
          <p:nvPr/>
        </p:nvGrpSpPr>
        <p:grpSpPr>
          <a:xfrm>
            <a:off x="9206516" y="1411439"/>
            <a:ext cx="2382193" cy="4589466"/>
            <a:chOff x="6398736" y="781053"/>
            <a:chExt cx="2046319" cy="3942381"/>
          </a:xfrm>
        </p:grpSpPr>
        <p:sp>
          <p:nvSpPr>
            <p:cNvPr id="7" name="Cloud 6"/>
            <p:cNvSpPr/>
            <p:nvPr/>
          </p:nvSpPr>
          <p:spPr>
            <a:xfrm rot="16200000" flipH="1">
              <a:off x="6358674" y="1364884"/>
              <a:ext cx="1099110" cy="569738"/>
            </a:xfrm>
            <a:prstGeom prst="cloud">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loud 7"/>
            <p:cNvSpPr/>
            <p:nvPr/>
          </p:nvSpPr>
          <p:spPr>
            <a:xfrm flipH="1">
              <a:off x="7551290" y="1086138"/>
              <a:ext cx="674070" cy="1163517"/>
            </a:xfrm>
            <a:prstGeom prst="cloud">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4"/>
            <p:cNvSpPr/>
            <p:nvPr/>
          </p:nvSpPr>
          <p:spPr>
            <a:xfrm flipH="1">
              <a:off x="6398736" y="3052990"/>
              <a:ext cx="448049" cy="55140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5"/>
            <p:cNvSpPr/>
            <p:nvPr/>
          </p:nvSpPr>
          <p:spPr>
            <a:xfrm flipH="1">
              <a:off x="7935009" y="3018714"/>
              <a:ext cx="510046" cy="611592"/>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6"/>
            <p:cNvSpPr/>
            <p:nvPr/>
          </p:nvSpPr>
          <p:spPr>
            <a:xfrm rot="18724763" flipH="1">
              <a:off x="7491383" y="4184769"/>
              <a:ext cx="420981" cy="656350"/>
            </a:xfrm>
            <a:prstGeom prst="ellipse">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7"/>
            <p:cNvSpPr/>
            <p:nvPr/>
          </p:nvSpPr>
          <p:spPr>
            <a:xfrm rot="3076064" flipH="1">
              <a:off x="6949462" y="4158484"/>
              <a:ext cx="420982" cy="656350"/>
            </a:xfrm>
            <a:prstGeom prst="ellipse">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apezoid 8"/>
            <p:cNvSpPr/>
            <p:nvPr/>
          </p:nvSpPr>
          <p:spPr>
            <a:xfrm rot="20366507" flipH="1">
              <a:off x="7523553" y="2186024"/>
              <a:ext cx="844938" cy="1257808"/>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0"/>
            <p:cNvSpPr/>
            <p:nvPr/>
          </p:nvSpPr>
          <p:spPr>
            <a:xfrm rot="1129774" flipH="1">
              <a:off x="6511645" y="2140977"/>
              <a:ext cx="793651" cy="1261150"/>
            </a:xfrm>
            <a:prstGeom prst="trapezoid">
              <a:avLst>
                <a:gd name="adj" fmla="val 32632"/>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apezoid 12"/>
            <p:cNvSpPr/>
            <p:nvPr/>
          </p:nvSpPr>
          <p:spPr>
            <a:xfrm flipH="1">
              <a:off x="6809296" y="2199306"/>
              <a:ext cx="1211358" cy="2287353"/>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6"/>
            <p:cNvSpPr/>
            <p:nvPr/>
          </p:nvSpPr>
          <p:spPr>
            <a:xfrm flipH="1">
              <a:off x="6809296" y="1014654"/>
              <a:ext cx="1249610" cy="1318958"/>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6881189" y="3922566"/>
              <a:ext cx="1088224" cy="560707"/>
              <a:chOff x="6553200" y="2979128"/>
              <a:chExt cx="1817276" cy="674913"/>
            </a:xfrm>
          </p:grpSpPr>
          <p:grpSp>
            <p:nvGrpSpPr>
              <p:cNvPr id="71" name="Group 70"/>
              <p:cNvGrpSpPr/>
              <p:nvPr/>
            </p:nvGrpSpPr>
            <p:grpSpPr>
              <a:xfrm>
                <a:off x="7036526" y="2983482"/>
                <a:ext cx="362945" cy="666204"/>
                <a:chOff x="6553200" y="2979128"/>
                <a:chExt cx="362945" cy="666204"/>
              </a:xfrm>
            </p:grpSpPr>
            <p:sp>
              <p:nvSpPr>
                <p:cNvPr id="84" name="Cross 83"/>
                <p:cNvSpPr/>
                <p:nvPr/>
              </p:nvSpPr>
              <p:spPr>
                <a:xfrm>
                  <a:off x="6553200" y="2979128"/>
                  <a:ext cx="361172" cy="666204"/>
                </a:xfrm>
                <a:prstGeom prst="plus">
                  <a:avLst/>
                </a:prstGeom>
                <a:solidFill>
                  <a:srgbClr val="E1AE47"/>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Diamond 84"/>
                <p:cNvSpPr/>
                <p:nvPr/>
              </p:nvSpPr>
              <p:spPr>
                <a:xfrm>
                  <a:off x="6559435" y="3127047"/>
                  <a:ext cx="356710" cy="356710"/>
                </a:xfrm>
                <a:prstGeom prst="diamond">
                  <a:avLst/>
                </a:prstGeom>
                <a:solidFill>
                  <a:srgbClr val="8263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2" name="Group 71"/>
              <p:cNvGrpSpPr/>
              <p:nvPr/>
            </p:nvGrpSpPr>
            <p:grpSpPr>
              <a:xfrm>
                <a:off x="6553200" y="2979128"/>
                <a:ext cx="362945" cy="666204"/>
                <a:chOff x="6553200" y="2979128"/>
                <a:chExt cx="362945" cy="666204"/>
              </a:xfrm>
            </p:grpSpPr>
            <p:sp>
              <p:nvSpPr>
                <p:cNvPr id="82" name="Cross 81"/>
                <p:cNvSpPr/>
                <p:nvPr/>
              </p:nvSpPr>
              <p:spPr>
                <a:xfrm>
                  <a:off x="6553200" y="2979128"/>
                  <a:ext cx="361172" cy="666204"/>
                </a:xfrm>
                <a:prstGeom prst="plus">
                  <a:avLst/>
                </a:prstGeom>
                <a:solidFill>
                  <a:srgbClr val="E1AE47"/>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Diamond 82"/>
                <p:cNvSpPr/>
                <p:nvPr/>
              </p:nvSpPr>
              <p:spPr>
                <a:xfrm>
                  <a:off x="6559435" y="3127047"/>
                  <a:ext cx="356710" cy="356710"/>
                </a:xfrm>
                <a:prstGeom prst="diamond">
                  <a:avLst/>
                </a:prstGeom>
                <a:solidFill>
                  <a:srgbClr val="8263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Diamond 72"/>
              <p:cNvSpPr/>
              <p:nvPr/>
            </p:nvSpPr>
            <p:spPr>
              <a:xfrm>
                <a:off x="6781800" y="3133875"/>
                <a:ext cx="356710" cy="356710"/>
              </a:xfrm>
              <a:prstGeom prst="diamond">
                <a:avLst/>
              </a:prstGeom>
              <a:solidFill>
                <a:srgbClr val="00B0F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73"/>
              <p:cNvGrpSpPr/>
              <p:nvPr/>
            </p:nvGrpSpPr>
            <p:grpSpPr>
              <a:xfrm>
                <a:off x="7528560" y="2987837"/>
                <a:ext cx="362945" cy="666204"/>
                <a:chOff x="6553200" y="2979128"/>
                <a:chExt cx="362945" cy="666204"/>
              </a:xfrm>
            </p:grpSpPr>
            <p:sp>
              <p:nvSpPr>
                <p:cNvPr id="80" name="Cross 79"/>
                <p:cNvSpPr/>
                <p:nvPr/>
              </p:nvSpPr>
              <p:spPr>
                <a:xfrm>
                  <a:off x="6553200" y="2979128"/>
                  <a:ext cx="361172" cy="666204"/>
                </a:xfrm>
                <a:prstGeom prst="plus">
                  <a:avLst/>
                </a:prstGeom>
                <a:solidFill>
                  <a:srgbClr val="E1AE47"/>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Diamond 80"/>
                <p:cNvSpPr/>
                <p:nvPr/>
              </p:nvSpPr>
              <p:spPr>
                <a:xfrm>
                  <a:off x="6559435" y="3127047"/>
                  <a:ext cx="356710" cy="356710"/>
                </a:xfrm>
                <a:prstGeom prst="diamond">
                  <a:avLst/>
                </a:prstGeom>
                <a:solidFill>
                  <a:srgbClr val="8263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Diamond 74"/>
              <p:cNvSpPr/>
              <p:nvPr/>
            </p:nvSpPr>
            <p:spPr>
              <a:xfrm>
                <a:off x="7273834" y="3138230"/>
                <a:ext cx="356710" cy="356710"/>
              </a:xfrm>
              <a:prstGeom prst="diamond">
                <a:avLst/>
              </a:prstGeom>
              <a:solidFill>
                <a:srgbClr val="00B0F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p:cNvGrpSpPr/>
              <p:nvPr/>
            </p:nvGrpSpPr>
            <p:grpSpPr>
              <a:xfrm>
                <a:off x="8007531" y="2979128"/>
                <a:ext cx="362945" cy="666204"/>
                <a:chOff x="6553200" y="2979128"/>
                <a:chExt cx="362945" cy="666204"/>
              </a:xfrm>
            </p:grpSpPr>
            <p:sp>
              <p:nvSpPr>
                <p:cNvPr id="78" name="Cross 77"/>
                <p:cNvSpPr/>
                <p:nvPr/>
              </p:nvSpPr>
              <p:spPr>
                <a:xfrm>
                  <a:off x="6553200" y="2979128"/>
                  <a:ext cx="361172" cy="666204"/>
                </a:xfrm>
                <a:prstGeom prst="plus">
                  <a:avLst/>
                </a:prstGeom>
                <a:solidFill>
                  <a:srgbClr val="E1AE47"/>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Diamond 78"/>
                <p:cNvSpPr/>
                <p:nvPr/>
              </p:nvSpPr>
              <p:spPr>
                <a:xfrm>
                  <a:off x="6559435" y="3127047"/>
                  <a:ext cx="356710" cy="356710"/>
                </a:xfrm>
                <a:prstGeom prst="diamond">
                  <a:avLst/>
                </a:prstGeom>
                <a:solidFill>
                  <a:srgbClr val="8263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7" name="Diamond 76"/>
              <p:cNvSpPr/>
              <p:nvPr/>
            </p:nvSpPr>
            <p:spPr>
              <a:xfrm>
                <a:off x="7752805" y="3129521"/>
                <a:ext cx="356710" cy="356710"/>
              </a:xfrm>
              <a:prstGeom prst="diamond">
                <a:avLst/>
              </a:prstGeom>
              <a:solidFill>
                <a:srgbClr val="00B0F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rapezoid 12"/>
            <p:cNvSpPr/>
            <p:nvPr/>
          </p:nvSpPr>
          <p:spPr>
            <a:xfrm rot="716205" flipH="1">
              <a:off x="6769561" y="2197719"/>
              <a:ext cx="704905" cy="1613045"/>
            </a:xfrm>
            <a:prstGeom prst="trapezoid">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apezoid 12"/>
            <p:cNvSpPr/>
            <p:nvPr/>
          </p:nvSpPr>
          <p:spPr>
            <a:xfrm rot="20949381" flipH="1">
              <a:off x="7453174" y="2217653"/>
              <a:ext cx="704905" cy="1613045"/>
            </a:xfrm>
            <a:prstGeom prst="trapezoid">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loud 19"/>
            <p:cNvSpPr/>
            <p:nvPr/>
          </p:nvSpPr>
          <p:spPr>
            <a:xfrm rot="20552374" flipH="1">
              <a:off x="6974874" y="1801361"/>
              <a:ext cx="960176" cy="706934"/>
            </a:xfrm>
            <a:prstGeom prst="cloud">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16"/>
            <p:cNvSpPr/>
            <p:nvPr/>
          </p:nvSpPr>
          <p:spPr>
            <a:xfrm flipH="1">
              <a:off x="7287463" y="1928077"/>
              <a:ext cx="318778" cy="158464"/>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rot="4697091">
              <a:off x="7275455" y="2953608"/>
              <a:ext cx="1088224" cy="317690"/>
              <a:chOff x="6553200" y="2979128"/>
              <a:chExt cx="1817276" cy="674913"/>
            </a:xfrm>
            <a:solidFill>
              <a:schemeClr val="accent1">
                <a:lumMod val="75000"/>
              </a:schemeClr>
            </a:solidFill>
          </p:grpSpPr>
          <p:grpSp>
            <p:nvGrpSpPr>
              <p:cNvPr id="56" name="Group 55"/>
              <p:cNvGrpSpPr/>
              <p:nvPr/>
            </p:nvGrpSpPr>
            <p:grpSpPr>
              <a:xfrm>
                <a:off x="7036526" y="2983482"/>
                <a:ext cx="362945" cy="666204"/>
                <a:chOff x="6553200" y="2979128"/>
                <a:chExt cx="362945" cy="666204"/>
              </a:xfrm>
              <a:grpFill/>
            </p:grpSpPr>
            <p:sp>
              <p:nvSpPr>
                <p:cNvPr id="69" name="Cross 68"/>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Diamond 69"/>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p:cNvGrpSpPr/>
              <p:nvPr/>
            </p:nvGrpSpPr>
            <p:grpSpPr>
              <a:xfrm>
                <a:off x="6553200" y="2979128"/>
                <a:ext cx="362945" cy="666204"/>
                <a:chOff x="6553200" y="2979128"/>
                <a:chExt cx="362945" cy="666204"/>
              </a:xfrm>
              <a:grpFill/>
            </p:grpSpPr>
            <p:sp>
              <p:nvSpPr>
                <p:cNvPr id="67" name="Cross 66"/>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Diamond 67"/>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Diamond 57"/>
              <p:cNvSpPr/>
              <p:nvPr/>
            </p:nvSpPr>
            <p:spPr>
              <a:xfrm>
                <a:off x="6781800" y="3133875"/>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p:cNvGrpSpPr/>
              <p:nvPr/>
            </p:nvGrpSpPr>
            <p:grpSpPr>
              <a:xfrm>
                <a:off x="7528560" y="2987837"/>
                <a:ext cx="362945" cy="666204"/>
                <a:chOff x="6553200" y="2979128"/>
                <a:chExt cx="362945" cy="666204"/>
              </a:xfrm>
              <a:grpFill/>
            </p:grpSpPr>
            <p:sp>
              <p:nvSpPr>
                <p:cNvPr id="65" name="Cross 64"/>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Diamond 65"/>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 name="Diamond 59"/>
              <p:cNvSpPr/>
              <p:nvPr/>
            </p:nvSpPr>
            <p:spPr>
              <a:xfrm>
                <a:off x="7273834" y="3138230"/>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p:cNvGrpSpPr/>
              <p:nvPr/>
            </p:nvGrpSpPr>
            <p:grpSpPr>
              <a:xfrm>
                <a:off x="8007531" y="2979128"/>
                <a:ext cx="362945" cy="666204"/>
                <a:chOff x="6553200" y="2979128"/>
                <a:chExt cx="362945" cy="666204"/>
              </a:xfrm>
              <a:grpFill/>
            </p:grpSpPr>
            <p:sp>
              <p:nvSpPr>
                <p:cNvPr id="63" name="Cross 62"/>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Diamond 63"/>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2" name="Diamond 61"/>
              <p:cNvSpPr/>
              <p:nvPr/>
            </p:nvSpPr>
            <p:spPr>
              <a:xfrm>
                <a:off x="7752805" y="3129521"/>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rot="6291281">
              <a:off x="6510847" y="2973021"/>
              <a:ext cx="1088224" cy="317690"/>
              <a:chOff x="6553200" y="2979128"/>
              <a:chExt cx="1817276" cy="674913"/>
            </a:xfrm>
            <a:solidFill>
              <a:schemeClr val="accent1">
                <a:lumMod val="75000"/>
              </a:schemeClr>
            </a:solidFill>
          </p:grpSpPr>
          <p:grpSp>
            <p:nvGrpSpPr>
              <p:cNvPr id="41" name="Group 40"/>
              <p:cNvGrpSpPr/>
              <p:nvPr/>
            </p:nvGrpSpPr>
            <p:grpSpPr>
              <a:xfrm>
                <a:off x="7036526" y="2983482"/>
                <a:ext cx="362945" cy="666204"/>
                <a:chOff x="6553200" y="2979128"/>
                <a:chExt cx="362945" cy="666204"/>
              </a:xfrm>
              <a:grpFill/>
            </p:grpSpPr>
            <p:sp>
              <p:nvSpPr>
                <p:cNvPr id="54" name="Cross 53"/>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Diamond 54"/>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p:cNvGrpSpPr/>
              <p:nvPr/>
            </p:nvGrpSpPr>
            <p:grpSpPr>
              <a:xfrm>
                <a:off x="6553200" y="2979128"/>
                <a:ext cx="362945" cy="666204"/>
                <a:chOff x="6553200" y="2979128"/>
                <a:chExt cx="362945" cy="666204"/>
              </a:xfrm>
              <a:grpFill/>
            </p:grpSpPr>
            <p:sp>
              <p:nvSpPr>
                <p:cNvPr id="52" name="Cross 51"/>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Diamond 52"/>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Diamond 42"/>
              <p:cNvSpPr/>
              <p:nvPr/>
            </p:nvSpPr>
            <p:spPr>
              <a:xfrm>
                <a:off x="6781800" y="3133875"/>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p:cNvGrpSpPr/>
              <p:nvPr/>
            </p:nvGrpSpPr>
            <p:grpSpPr>
              <a:xfrm>
                <a:off x="7528560" y="2987837"/>
                <a:ext cx="362945" cy="666204"/>
                <a:chOff x="6553200" y="2979128"/>
                <a:chExt cx="362945" cy="666204"/>
              </a:xfrm>
              <a:grpFill/>
            </p:grpSpPr>
            <p:sp>
              <p:nvSpPr>
                <p:cNvPr id="50" name="Cross 49"/>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Diamond 50"/>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Diamond 44"/>
              <p:cNvSpPr/>
              <p:nvPr/>
            </p:nvSpPr>
            <p:spPr>
              <a:xfrm>
                <a:off x="7273834" y="3138230"/>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p:cNvGrpSpPr/>
              <p:nvPr/>
            </p:nvGrpSpPr>
            <p:grpSpPr>
              <a:xfrm>
                <a:off x="8007531" y="2979128"/>
                <a:ext cx="362945" cy="666204"/>
                <a:chOff x="6553200" y="2979128"/>
                <a:chExt cx="362945" cy="666204"/>
              </a:xfrm>
              <a:grpFill/>
            </p:grpSpPr>
            <p:sp>
              <p:nvSpPr>
                <p:cNvPr id="48" name="Cross 47"/>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Diamond 48"/>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Diamond 46"/>
              <p:cNvSpPr/>
              <p:nvPr/>
            </p:nvSpPr>
            <p:spPr>
              <a:xfrm>
                <a:off x="7752805" y="3129521"/>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Flowchart: Stored Data 23"/>
            <p:cNvSpPr/>
            <p:nvPr/>
          </p:nvSpPr>
          <p:spPr>
            <a:xfrm rot="5400000">
              <a:off x="7158353" y="481922"/>
              <a:ext cx="533400" cy="1131661"/>
            </a:xfrm>
            <a:prstGeom prst="flowChartOnlineStorage">
              <a:avLst/>
            </a:prstGeom>
            <a:solidFill>
              <a:schemeClr val="accent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p:nvPr/>
          </p:nvGrpSpPr>
          <p:grpSpPr>
            <a:xfrm>
              <a:off x="6889989" y="852423"/>
              <a:ext cx="1088224" cy="317690"/>
              <a:chOff x="6553200" y="2979128"/>
              <a:chExt cx="1817276" cy="674913"/>
            </a:xfrm>
            <a:solidFill>
              <a:schemeClr val="accent1">
                <a:lumMod val="75000"/>
              </a:schemeClr>
            </a:solidFill>
          </p:grpSpPr>
          <p:grpSp>
            <p:nvGrpSpPr>
              <p:cNvPr id="26" name="Group 25"/>
              <p:cNvGrpSpPr/>
              <p:nvPr/>
            </p:nvGrpSpPr>
            <p:grpSpPr>
              <a:xfrm>
                <a:off x="7036526" y="2983482"/>
                <a:ext cx="362945" cy="666204"/>
                <a:chOff x="6553200" y="2979128"/>
                <a:chExt cx="362945" cy="666204"/>
              </a:xfrm>
              <a:grpFill/>
            </p:grpSpPr>
            <p:sp>
              <p:nvSpPr>
                <p:cNvPr id="39" name="Cross 38"/>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Diamond 39"/>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6553200" y="2979128"/>
                <a:ext cx="362945" cy="666204"/>
                <a:chOff x="6553200" y="2979128"/>
                <a:chExt cx="362945" cy="666204"/>
              </a:xfrm>
              <a:grpFill/>
            </p:grpSpPr>
            <p:sp>
              <p:nvSpPr>
                <p:cNvPr id="37" name="Cross 36"/>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Diamond 37"/>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Diamond 27"/>
              <p:cNvSpPr/>
              <p:nvPr/>
            </p:nvSpPr>
            <p:spPr>
              <a:xfrm>
                <a:off x="6781800" y="3133875"/>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p:cNvGrpSpPr/>
              <p:nvPr/>
            </p:nvGrpSpPr>
            <p:grpSpPr>
              <a:xfrm>
                <a:off x="7528560" y="2987837"/>
                <a:ext cx="362945" cy="666204"/>
                <a:chOff x="6553200" y="2979128"/>
                <a:chExt cx="362945" cy="666204"/>
              </a:xfrm>
              <a:grpFill/>
            </p:grpSpPr>
            <p:sp>
              <p:nvSpPr>
                <p:cNvPr id="35" name="Cross 34"/>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Diamond 35"/>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Diamond 29"/>
              <p:cNvSpPr/>
              <p:nvPr/>
            </p:nvSpPr>
            <p:spPr>
              <a:xfrm>
                <a:off x="7273834" y="3138230"/>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8007531" y="2979128"/>
                <a:ext cx="362945" cy="666204"/>
                <a:chOff x="6553200" y="2979128"/>
                <a:chExt cx="362945" cy="666204"/>
              </a:xfrm>
              <a:grpFill/>
            </p:grpSpPr>
            <p:sp>
              <p:nvSpPr>
                <p:cNvPr id="33" name="Cross 32"/>
                <p:cNvSpPr/>
                <p:nvPr/>
              </p:nvSpPr>
              <p:spPr>
                <a:xfrm>
                  <a:off x="6553200" y="2979128"/>
                  <a:ext cx="361172" cy="666204"/>
                </a:xfrm>
                <a:prstGeom prst="plus">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Diamond 33"/>
                <p:cNvSpPr/>
                <p:nvPr/>
              </p:nvSpPr>
              <p:spPr>
                <a:xfrm>
                  <a:off x="6559435" y="3127047"/>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Diamond 31"/>
              <p:cNvSpPr/>
              <p:nvPr/>
            </p:nvSpPr>
            <p:spPr>
              <a:xfrm>
                <a:off x="7752805" y="3129521"/>
                <a:ext cx="356710" cy="356710"/>
              </a:xfrm>
              <a:prstGeom prst="diamond">
                <a:avLst/>
              </a:prstGeom>
              <a:grp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Obadiah</a:t>
            </a:r>
          </a:p>
        </p:txBody>
      </p:sp>
      <p:sp>
        <p:nvSpPr>
          <p:cNvPr id="2" name="TextBox 1"/>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down)">
                                      <p:cBhvr>
                                        <p:cTn id="9" dur="580">
                                          <p:stCondLst>
                                            <p:cond delay="0"/>
                                          </p:stCondLst>
                                        </p:cTn>
                                        <p:tgtEl>
                                          <p:spTgt spid="6"/>
                                        </p:tgtEl>
                                      </p:cBhvr>
                                    </p:animEffect>
                                    <p:anim calcmode="lin" valueType="num">
                                      <p:cBhvr>
                                        <p:cTn id="1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5" dur="26">
                                          <p:stCondLst>
                                            <p:cond delay="650"/>
                                          </p:stCondLst>
                                        </p:cTn>
                                        <p:tgtEl>
                                          <p:spTgt spid="6"/>
                                        </p:tgtEl>
                                      </p:cBhvr>
                                      <p:to x="100000" y="60000"/>
                                    </p:animScale>
                                    <p:animScale>
                                      <p:cBhvr>
                                        <p:cTn id="16" dur="166" decel="50000">
                                          <p:stCondLst>
                                            <p:cond delay="676"/>
                                          </p:stCondLst>
                                        </p:cTn>
                                        <p:tgtEl>
                                          <p:spTgt spid="6"/>
                                        </p:tgtEl>
                                      </p:cBhvr>
                                      <p:to x="100000" y="100000"/>
                                    </p:animScale>
                                    <p:animScale>
                                      <p:cBhvr>
                                        <p:cTn id="17" dur="26">
                                          <p:stCondLst>
                                            <p:cond delay="1312"/>
                                          </p:stCondLst>
                                        </p:cTn>
                                        <p:tgtEl>
                                          <p:spTgt spid="6"/>
                                        </p:tgtEl>
                                      </p:cBhvr>
                                      <p:to x="100000" y="80000"/>
                                    </p:animScale>
                                    <p:animScale>
                                      <p:cBhvr>
                                        <p:cTn id="18" dur="166" decel="50000">
                                          <p:stCondLst>
                                            <p:cond delay="1338"/>
                                          </p:stCondLst>
                                        </p:cTn>
                                        <p:tgtEl>
                                          <p:spTgt spid="6"/>
                                        </p:tgtEl>
                                      </p:cBhvr>
                                      <p:to x="100000" y="100000"/>
                                    </p:animScale>
                                    <p:animScale>
                                      <p:cBhvr>
                                        <p:cTn id="19" dur="26">
                                          <p:stCondLst>
                                            <p:cond delay="1642"/>
                                          </p:stCondLst>
                                        </p:cTn>
                                        <p:tgtEl>
                                          <p:spTgt spid="6"/>
                                        </p:tgtEl>
                                      </p:cBhvr>
                                      <p:to x="100000" y="90000"/>
                                    </p:animScale>
                                    <p:animScale>
                                      <p:cBhvr>
                                        <p:cTn id="20" dur="166" decel="50000">
                                          <p:stCondLst>
                                            <p:cond delay="1668"/>
                                          </p:stCondLst>
                                        </p:cTn>
                                        <p:tgtEl>
                                          <p:spTgt spid="6"/>
                                        </p:tgtEl>
                                      </p:cBhvr>
                                      <p:to x="100000" y="100000"/>
                                    </p:animScale>
                                    <p:animScale>
                                      <p:cBhvr>
                                        <p:cTn id="21" dur="26">
                                          <p:stCondLst>
                                            <p:cond delay="1808"/>
                                          </p:stCondLst>
                                        </p:cTn>
                                        <p:tgtEl>
                                          <p:spTgt spid="6"/>
                                        </p:tgtEl>
                                      </p:cBhvr>
                                      <p:to x="100000" y="95000"/>
                                    </p:animScale>
                                    <p:animScale>
                                      <p:cBhvr>
                                        <p:cTn id="22" dur="166" decel="50000">
                                          <p:stCondLst>
                                            <p:cond delay="1834"/>
                                          </p:stCondLst>
                                        </p:cTn>
                                        <p:tgtEl>
                                          <p:spTgt spid="6"/>
                                        </p:tgtEl>
                                      </p:cBhvr>
                                      <p:to x="100000" y="10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94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30143" y="1951806"/>
            <a:ext cx="5084018" cy="3416320"/>
          </a:xfrm>
          <a:prstGeom prst="rect">
            <a:avLst/>
          </a:prstGeom>
          <a:noFill/>
        </p:spPr>
        <p:txBody>
          <a:bodyPr wrap="square" rtlCol="0">
            <a:spAutoFit/>
          </a:bodyPr>
          <a:lstStyle/>
          <a:p>
            <a:r>
              <a:rPr lang="en-US" sz="2400" dirty="0">
                <a:solidFill>
                  <a:schemeClr val="bg1"/>
                </a:solidFill>
              </a:rPr>
              <a:t>Edom is another name for Esau, Jacob’s brother. </a:t>
            </a:r>
          </a:p>
          <a:p>
            <a:endParaRPr lang="en-US" sz="2400" dirty="0">
              <a:solidFill>
                <a:schemeClr val="bg1"/>
              </a:solidFill>
            </a:endParaRPr>
          </a:p>
          <a:p>
            <a:r>
              <a:rPr lang="en-US" sz="2400" dirty="0">
                <a:solidFill>
                  <a:schemeClr val="bg1"/>
                </a:solidFill>
              </a:rPr>
              <a:t>Those who settled in Edom were close kin to the residents of Judah. </a:t>
            </a:r>
          </a:p>
          <a:p>
            <a:endParaRPr lang="en-US" sz="2400" dirty="0">
              <a:solidFill>
                <a:schemeClr val="bg1"/>
              </a:solidFill>
            </a:endParaRPr>
          </a:p>
          <a:p>
            <a:r>
              <a:rPr lang="en-US" sz="2400" dirty="0">
                <a:solidFill>
                  <a:schemeClr val="bg1"/>
                </a:solidFill>
              </a:rPr>
              <a:t>Because of their wickedness and lasting hatred for Israel, Edom, like Babylon, became a symbol of the world </a:t>
            </a:r>
          </a:p>
        </p:txBody>
      </p:sp>
      <p:sp>
        <p:nvSpPr>
          <p:cNvPr id="86" name="TextBox 85"/>
          <p:cNvSpPr txBox="1"/>
          <p:nvPr/>
        </p:nvSpPr>
        <p:spPr>
          <a:xfrm>
            <a:off x="1514883" y="6999"/>
            <a:ext cx="8505311"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Edom/</a:t>
            </a:r>
            <a:r>
              <a:rPr lang="en-US" sz="4800" dirty="0" err="1">
                <a:solidFill>
                  <a:schemeClr val="bg1"/>
                </a:solidFill>
                <a:latin typeface="Arial Black" panose="020B0A04020102020204" pitchFamily="34" charset="0"/>
              </a:rPr>
              <a:t>Idumea</a:t>
            </a:r>
            <a:endParaRPr lang="en-US" sz="4800" dirty="0">
              <a:solidFill>
                <a:schemeClr val="bg1"/>
              </a:solidFill>
              <a:latin typeface="Arial Black" panose="020B0A04020102020204" pitchFamily="34" charset="0"/>
            </a:endParaRPr>
          </a:p>
        </p:txBody>
      </p:sp>
      <p:pic>
        <p:nvPicPr>
          <p:cNvPr id="2050" name="Picture 2" descr="Edo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17187" y="1291590"/>
            <a:ext cx="2657475" cy="4286250"/>
          </a:xfrm>
          <a:prstGeom prst="rect">
            <a:avLst/>
          </a:prstGeom>
          <a:noFill/>
          <a:extLst>
            <a:ext uri="{909E8E84-426E-40DD-AFC4-6F175D3DCCD1}">
              <a14:hiddenFill xmlns:a14="http://schemas.microsoft.com/office/drawing/2010/main">
                <a:solidFill>
                  <a:srgbClr val="FFFFFF"/>
                </a:solidFill>
              </a14:hiddenFill>
            </a:ext>
          </a:extLst>
        </p:spPr>
      </p:pic>
      <p:grpSp>
        <p:nvGrpSpPr>
          <p:cNvPr id="87" name="Group 86"/>
          <p:cNvGrpSpPr/>
          <p:nvPr/>
        </p:nvGrpSpPr>
        <p:grpSpPr>
          <a:xfrm>
            <a:off x="1028728" y="1530871"/>
            <a:ext cx="2039471" cy="3807687"/>
            <a:chOff x="6931994" y="670255"/>
            <a:chExt cx="1661334" cy="3017017"/>
          </a:xfrm>
        </p:grpSpPr>
        <p:grpSp>
          <p:nvGrpSpPr>
            <p:cNvPr id="88" name="Group 87"/>
            <p:cNvGrpSpPr/>
            <p:nvPr/>
          </p:nvGrpSpPr>
          <p:grpSpPr>
            <a:xfrm>
              <a:off x="6931994" y="670255"/>
              <a:ext cx="1661334" cy="3017017"/>
              <a:chOff x="5659340" y="3383783"/>
              <a:chExt cx="1661334" cy="3017017"/>
            </a:xfrm>
          </p:grpSpPr>
          <p:sp>
            <p:nvSpPr>
              <p:cNvPr id="161" name="Cloud 160"/>
              <p:cNvSpPr/>
              <p:nvPr/>
            </p:nvSpPr>
            <p:spPr>
              <a:xfrm rot="2829162">
                <a:off x="5995997" y="3404051"/>
                <a:ext cx="1033965" cy="1084134"/>
              </a:xfrm>
              <a:prstGeom prst="cloud">
                <a:avLst/>
              </a:prstGeom>
              <a:solidFill>
                <a:srgbClr val="8B64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2" name="Group 161"/>
              <p:cNvGrpSpPr/>
              <p:nvPr/>
            </p:nvGrpSpPr>
            <p:grpSpPr>
              <a:xfrm>
                <a:off x="5659340" y="3383783"/>
                <a:ext cx="1661334" cy="3017017"/>
                <a:chOff x="5659340" y="3383783"/>
                <a:chExt cx="1661334" cy="3017017"/>
              </a:xfrm>
            </p:grpSpPr>
            <p:sp>
              <p:nvSpPr>
                <p:cNvPr id="163" name="Oval 162"/>
                <p:cNvSpPr/>
                <p:nvPr/>
              </p:nvSpPr>
              <p:spPr>
                <a:xfrm rot="19671902">
                  <a:off x="6963520" y="4954366"/>
                  <a:ext cx="357154" cy="50713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rot="2647766">
                  <a:off x="5659340" y="4881366"/>
                  <a:ext cx="337159" cy="50713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p:cNvSpPr/>
                <p:nvPr/>
              </p:nvSpPr>
              <p:spPr>
                <a:xfrm rot="19352409">
                  <a:off x="6589216" y="5893661"/>
                  <a:ext cx="311632" cy="50713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p:cNvSpPr/>
                <p:nvPr/>
              </p:nvSpPr>
              <p:spPr>
                <a:xfrm rot="2647766">
                  <a:off x="6230954" y="5883630"/>
                  <a:ext cx="310141" cy="50713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Trapezoid 166"/>
                <p:cNvSpPr/>
                <p:nvPr/>
              </p:nvSpPr>
              <p:spPr>
                <a:xfrm rot="20169292">
                  <a:off x="6553124" y="4375359"/>
                  <a:ext cx="665537" cy="904599"/>
                </a:xfrm>
                <a:prstGeom prst="trapezoid">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Trapezoid 167"/>
                <p:cNvSpPr/>
                <p:nvPr/>
              </p:nvSpPr>
              <p:spPr>
                <a:xfrm rot="1790291">
                  <a:off x="5826706" y="4345720"/>
                  <a:ext cx="665537" cy="904599"/>
                </a:xfrm>
                <a:prstGeom prst="trapezoid">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Trapezoid 168"/>
                <p:cNvSpPr/>
                <p:nvPr/>
              </p:nvSpPr>
              <p:spPr>
                <a:xfrm>
                  <a:off x="6022496" y="4359744"/>
                  <a:ext cx="992877" cy="1784843"/>
                </a:xfrm>
                <a:prstGeom prst="trapezoid">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p:cNvSpPr/>
                <p:nvPr/>
              </p:nvSpPr>
              <p:spPr>
                <a:xfrm>
                  <a:off x="6337737" y="4154751"/>
                  <a:ext cx="361230" cy="424517"/>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p:cNvSpPr/>
                <p:nvPr/>
              </p:nvSpPr>
              <p:spPr>
                <a:xfrm>
                  <a:off x="6155018" y="3570816"/>
                  <a:ext cx="704188" cy="92568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Cloud 171"/>
                <p:cNvSpPr/>
                <p:nvPr/>
              </p:nvSpPr>
              <p:spPr>
                <a:xfrm rot="5145672">
                  <a:off x="6308024" y="3311027"/>
                  <a:ext cx="398076" cy="543587"/>
                </a:xfrm>
                <a:prstGeom prst="cloud">
                  <a:avLst/>
                </a:prstGeom>
                <a:solidFill>
                  <a:srgbClr val="8B64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9" name="Group 88"/>
            <p:cNvGrpSpPr/>
            <p:nvPr/>
          </p:nvGrpSpPr>
          <p:grpSpPr>
            <a:xfrm rot="997471">
              <a:off x="7341147" y="2622182"/>
              <a:ext cx="142507" cy="584080"/>
              <a:chOff x="7091698" y="1740618"/>
              <a:chExt cx="217257" cy="890452"/>
            </a:xfrm>
          </p:grpSpPr>
          <p:sp>
            <p:nvSpPr>
              <p:cNvPr id="139" name="Pentagon 138"/>
              <p:cNvSpPr/>
              <p:nvPr/>
            </p:nvSpPr>
            <p:spPr>
              <a:xfrm rot="5400000">
                <a:off x="6755101" y="2077215"/>
                <a:ext cx="890452" cy="217257"/>
              </a:xfrm>
              <a:prstGeom prst="homePlat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0" name="Group 139"/>
              <p:cNvGrpSpPr/>
              <p:nvPr/>
            </p:nvGrpSpPr>
            <p:grpSpPr>
              <a:xfrm rot="5400000">
                <a:off x="6833381" y="2050526"/>
                <a:ext cx="715875" cy="153178"/>
                <a:chOff x="5881772" y="938753"/>
                <a:chExt cx="715875" cy="153178"/>
              </a:xfrm>
            </p:grpSpPr>
            <p:grpSp>
              <p:nvGrpSpPr>
                <p:cNvPr id="141" name="Group 140"/>
                <p:cNvGrpSpPr/>
                <p:nvPr/>
              </p:nvGrpSpPr>
              <p:grpSpPr>
                <a:xfrm rot="2670115">
                  <a:off x="5881772" y="940897"/>
                  <a:ext cx="152122" cy="148890"/>
                  <a:chOff x="5757466" y="974350"/>
                  <a:chExt cx="1743980" cy="1706926"/>
                </a:xfrm>
              </p:grpSpPr>
              <p:sp>
                <p:nvSpPr>
                  <p:cNvPr id="157" name="Donut 156"/>
                  <p:cNvSpPr/>
                  <p:nvPr/>
                </p:nvSpPr>
                <p:spPr>
                  <a:xfrm>
                    <a:off x="5757466" y="976466"/>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8" name="Donut 157"/>
                  <p:cNvSpPr/>
                  <p:nvPr/>
                </p:nvSpPr>
                <p:spPr>
                  <a:xfrm>
                    <a:off x="6467126" y="974350"/>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9" name="Donut 158"/>
                  <p:cNvSpPr/>
                  <p:nvPr/>
                </p:nvSpPr>
                <p:spPr>
                  <a:xfrm>
                    <a:off x="5776692" y="1673073"/>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0" name="Donut 159"/>
                  <p:cNvSpPr/>
                  <p:nvPr/>
                </p:nvSpPr>
                <p:spPr>
                  <a:xfrm>
                    <a:off x="6496242" y="1676072"/>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42" name="Group 141"/>
                <p:cNvGrpSpPr/>
                <p:nvPr/>
              </p:nvGrpSpPr>
              <p:grpSpPr>
                <a:xfrm rot="2670115">
                  <a:off x="6072548" y="943041"/>
                  <a:ext cx="152122" cy="148890"/>
                  <a:chOff x="5757466" y="974350"/>
                  <a:chExt cx="1743980" cy="1706926"/>
                </a:xfrm>
              </p:grpSpPr>
              <p:sp>
                <p:nvSpPr>
                  <p:cNvPr id="153" name="Donut 152"/>
                  <p:cNvSpPr/>
                  <p:nvPr/>
                </p:nvSpPr>
                <p:spPr>
                  <a:xfrm>
                    <a:off x="5757466" y="976466"/>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4" name="Donut 153"/>
                  <p:cNvSpPr/>
                  <p:nvPr/>
                </p:nvSpPr>
                <p:spPr>
                  <a:xfrm>
                    <a:off x="6467126" y="974350"/>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5" name="Donut 154"/>
                  <p:cNvSpPr/>
                  <p:nvPr/>
                </p:nvSpPr>
                <p:spPr>
                  <a:xfrm>
                    <a:off x="5776692" y="1673073"/>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6" name="Donut 155"/>
                  <p:cNvSpPr/>
                  <p:nvPr/>
                </p:nvSpPr>
                <p:spPr>
                  <a:xfrm>
                    <a:off x="6496242" y="1676072"/>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43" name="Group 142"/>
                <p:cNvGrpSpPr/>
                <p:nvPr/>
              </p:nvGrpSpPr>
              <p:grpSpPr>
                <a:xfrm rot="2670115">
                  <a:off x="6256892" y="943040"/>
                  <a:ext cx="152122" cy="148890"/>
                  <a:chOff x="5757466" y="974350"/>
                  <a:chExt cx="1743980" cy="1706926"/>
                </a:xfrm>
              </p:grpSpPr>
              <p:sp>
                <p:nvSpPr>
                  <p:cNvPr id="149" name="Donut 148"/>
                  <p:cNvSpPr/>
                  <p:nvPr/>
                </p:nvSpPr>
                <p:spPr>
                  <a:xfrm>
                    <a:off x="5757466" y="976466"/>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0" name="Donut 149"/>
                  <p:cNvSpPr/>
                  <p:nvPr/>
                </p:nvSpPr>
                <p:spPr>
                  <a:xfrm>
                    <a:off x="6467126" y="974350"/>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1" name="Donut 150"/>
                  <p:cNvSpPr/>
                  <p:nvPr/>
                </p:nvSpPr>
                <p:spPr>
                  <a:xfrm>
                    <a:off x="5776692" y="1673073"/>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2" name="Donut 151"/>
                  <p:cNvSpPr/>
                  <p:nvPr/>
                </p:nvSpPr>
                <p:spPr>
                  <a:xfrm>
                    <a:off x="6496242" y="1676072"/>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44" name="Group 143"/>
                <p:cNvGrpSpPr/>
                <p:nvPr/>
              </p:nvGrpSpPr>
              <p:grpSpPr>
                <a:xfrm rot="2670115">
                  <a:off x="6445525" y="938753"/>
                  <a:ext cx="152122" cy="148890"/>
                  <a:chOff x="5757466" y="974350"/>
                  <a:chExt cx="1743980" cy="1706926"/>
                </a:xfrm>
              </p:grpSpPr>
              <p:sp>
                <p:nvSpPr>
                  <p:cNvPr id="145" name="Donut 144"/>
                  <p:cNvSpPr/>
                  <p:nvPr/>
                </p:nvSpPr>
                <p:spPr>
                  <a:xfrm>
                    <a:off x="5757466" y="976466"/>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6" name="Donut 145"/>
                  <p:cNvSpPr/>
                  <p:nvPr/>
                </p:nvSpPr>
                <p:spPr>
                  <a:xfrm>
                    <a:off x="6467126" y="974350"/>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7" name="Donut 146"/>
                  <p:cNvSpPr/>
                  <p:nvPr/>
                </p:nvSpPr>
                <p:spPr>
                  <a:xfrm>
                    <a:off x="5776692" y="1673073"/>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8" name="Donut 147"/>
                  <p:cNvSpPr/>
                  <p:nvPr/>
                </p:nvSpPr>
                <p:spPr>
                  <a:xfrm>
                    <a:off x="6496242" y="1676072"/>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grpSp>
          <p:nvGrpSpPr>
            <p:cNvPr id="90" name="Group 89"/>
            <p:cNvGrpSpPr/>
            <p:nvPr/>
          </p:nvGrpSpPr>
          <p:grpSpPr>
            <a:xfrm rot="20602529" flipH="1">
              <a:off x="7524934" y="2558582"/>
              <a:ext cx="142507" cy="584080"/>
              <a:chOff x="7091698" y="1740618"/>
              <a:chExt cx="217257" cy="890452"/>
            </a:xfrm>
          </p:grpSpPr>
          <p:sp>
            <p:nvSpPr>
              <p:cNvPr id="117" name="Pentagon 116"/>
              <p:cNvSpPr/>
              <p:nvPr/>
            </p:nvSpPr>
            <p:spPr>
              <a:xfrm rot="5400000">
                <a:off x="6755101" y="2077215"/>
                <a:ext cx="890452" cy="217257"/>
              </a:xfrm>
              <a:prstGeom prst="homePlat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8" name="Group 117"/>
              <p:cNvGrpSpPr/>
              <p:nvPr/>
            </p:nvGrpSpPr>
            <p:grpSpPr>
              <a:xfrm rot="5400000">
                <a:off x="6833381" y="2050526"/>
                <a:ext cx="715875" cy="153178"/>
                <a:chOff x="5881772" y="938753"/>
                <a:chExt cx="715875" cy="153178"/>
              </a:xfrm>
            </p:grpSpPr>
            <p:grpSp>
              <p:nvGrpSpPr>
                <p:cNvPr id="119" name="Group 118"/>
                <p:cNvGrpSpPr/>
                <p:nvPr/>
              </p:nvGrpSpPr>
              <p:grpSpPr>
                <a:xfrm rot="2670115">
                  <a:off x="5881772" y="940897"/>
                  <a:ext cx="152122" cy="148890"/>
                  <a:chOff x="5757466" y="974350"/>
                  <a:chExt cx="1743980" cy="1706926"/>
                </a:xfrm>
              </p:grpSpPr>
              <p:sp>
                <p:nvSpPr>
                  <p:cNvPr id="135" name="Donut 134"/>
                  <p:cNvSpPr/>
                  <p:nvPr/>
                </p:nvSpPr>
                <p:spPr>
                  <a:xfrm>
                    <a:off x="5757466" y="976466"/>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6" name="Donut 135"/>
                  <p:cNvSpPr/>
                  <p:nvPr/>
                </p:nvSpPr>
                <p:spPr>
                  <a:xfrm>
                    <a:off x="6467126" y="974350"/>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7" name="Donut 136"/>
                  <p:cNvSpPr/>
                  <p:nvPr/>
                </p:nvSpPr>
                <p:spPr>
                  <a:xfrm>
                    <a:off x="5776692" y="1673073"/>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8" name="Donut 137"/>
                  <p:cNvSpPr/>
                  <p:nvPr/>
                </p:nvSpPr>
                <p:spPr>
                  <a:xfrm>
                    <a:off x="6496242" y="1676072"/>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20" name="Group 119"/>
                <p:cNvGrpSpPr/>
                <p:nvPr/>
              </p:nvGrpSpPr>
              <p:grpSpPr>
                <a:xfrm rot="2670115">
                  <a:off x="6072548" y="943041"/>
                  <a:ext cx="152122" cy="148890"/>
                  <a:chOff x="5757466" y="974350"/>
                  <a:chExt cx="1743980" cy="1706926"/>
                </a:xfrm>
              </p:grpSpPr>
              <p:sp>
                <p:nvSpPr>
                  <p:cNvPr id="131" name="Donut 130"/>
                  <p:cNvSpPr/>
                  <p:nvPr/>
                </p:nvSpPr>
                <p:spPr>
                  <a:xfrm>
                    <a:off x="5757466" y="976466"/>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2" name="Donut 131"/>
                  <p:cNvSpPr/>
                  <p:nvPr/>
                </p:nvSpPr>
                <p:spPr>
                  <a:xfrm>
                    <a:off x="6467126" y="974350"/>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3" name="Donut 132"/>
                  <p:cNvSpPr/>
                  <p:nvPr/>
                </p:nvSpPr>
                <p:spPr>
                  <a:xfrm>
                    <a:off x="5776692" y="1673073"/>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4" name="Donut 133"/>
                  <p:cNvSpPr/>
                  <p:nvPr/>
                </p:nvSpPr>
                <p:spPr>
                  <a:xfrm>
                    <a:off x="6496242" y="1676072"/>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21" name="Group 120"/>
                <p:cNvGrpSpPr/>
                <p:nvPr/>
              </p:nvGrpSpPr>
              <p:grpSpPr>
                <a:xfrm rot="2670115">
                  <a:off x="6256892" y="943040"/>
                  <a:ext cx="152122" cy="148890"/>
                  <a:chOff x="5757466" y="974350"/>
                  <a:chExt cx="1743980" cy="1706926"/>
                </a:xfrm>
              </p:grpSpPr>
              <p:sp>
                <p:nvSpPr>
                  <p:cNvPr id="127" name="Donut 126"/>
                  <p:cNvSpPr/>
                  <p:nvPr/>
                </p:nvSpPr>
                <p:spPr>
                  <a:xfrm>
                    <a:off x="5757466" y="976466"/>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8" name="Donut 127"/>
                  <p:cNvSpPr/>
                  <p:nvPr/>
                </p:nvSpPr>
                <p:spPr>
                  <a:xfrm>
                    <a:off x="6467126" y="974350"/>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9" name="Donut 128"/>
                  <p:cNvSpPr/>
                  <p:nvPr/>
                </p:nvSpPr>
                <p:spPr>
                  <a:xfrm>
                    <a:off x="5776692" y="1673073"/>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0" name="Donut 129"/>
                  <p:cNvSpPr/>
                  <p:nvPr/>
                </p:nvSpPr>
                <p:spPr>
                  <a:xfrm>
                    <a:off x="6496242" y="1676072"/>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22" name="Group 121"/>
                <p:cNvGrpSpPr/>
                <p:nvPr/>
              </p:nvGrpSpPr>
              <p:grpSpPr>
                <a:xfrm rot="2670115">
                  <a:off x="6445525" y="938753"/>
                  <a:ext cx="152122" cy="148890"/>
                  <a:chOff x="5757466" y="974350"/>
                  <a:chExt cx="1743980" cy="1706926"/>
                </a:xfrm>
              </p:grpSpPr>
              <p:sp>
                <p:nvSpPr>
                  <p:cNvPr id="123" name="Donut 122"/>
                  <p:cNvSpPr/>
                  <p:nvPr/>
                </p:nvSpPr>
                <p:spPr>
                  <a:xfrm>
                    <a:off x="5757466" y="976466"/>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4" name="Donut 123"/>
                  <p:cNvSpPr/>
                  <p:nvPr/>
                </p:nvSpPr>
                <p:spPr>
                  <a:xfrm>
                    <a:off x="6467126" y="974350"/>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5" name="Donut 124"/>
                  <p:cNvSpPr/>
                  <p:nvPr/>
                </p:nvSpPr>
                <p:spPr>
                  <a:xfrm>
                    <a:off x="5776692" y="1673073"/>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6" name="Donut 125"/>
                  <p:cNvSpPr/>
                  <p:nvPr/>
                </p:nvSpPr>
                <p:spPr>
                  <a:xfrm>
                    <a:off x="6496242" y="1676072"/>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grpSp>
          <p:nvGrpSpPr>
            <p:cNvPr id="91" name="Group 90"/>
            <p:cNvGrpSpPr/>
            <p:nvPr/>
          </p:nvGrpSpPr>
          <p:grpSpPr>
            <a:xfrm>
              <a:off x="7394133" y="2400116"/>
              <a:ext cx="795354" cy="173794"/>
              <a:chOff x="5757466" y="264089"/>
              <a:chExt cx="1615640" cy="353036"/>
            </a:xfrm>
          </p:grpSpPr>
          <p:sp>
            <p:nvSpPr>
              <p:cNvPr id="96" name="Rounded Rectangle 95"/>
              <p:cNvSpPr/>
              <p:nvPr/>
            </p:nvSpPr>
            <p:spPr>
              <a:xfrm>
                <a:off x="5757466" y="264089"/>
                <a:ext cx="1615640" cy="353036"/>
              </a:xfrm>
              <a:prstGeom prst="round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7" name="Group 96"/>
              <p:cNvGrpSpPr/>
              <p:nvPr/>
            </p:nvGrpSpPr>
            <p:grpSpPr>
              <a:xfrm rot="2670115">
                <a:off x="5867287" y="296724"/>
                <a:ext cx="309012" cy="302447"/>
                <a:chOff x="5757466" y="974350"/>
                <a:chExt cx="1743980" cy="1706926"/>
              </a:xfrm>
            </p:grpSpPr>
            <p:sp>
              <p:nvSpPr>
                <p:cNvPr id="113" name="Donut 112"/>
                <p:cNvSpPr/>
                <p:nvPr/>
              </p:nvSpPr>
              <p:spPr>
                <a:xfrm>
                  <a:off x="5757466" y="976466"/>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4" name="Donut 113"/>
                <p:cNvSpPr/>
                <p:nvPr/>
              </p:nvSpPr>
              <p:spPr>
                <a:xfrm>
                  <a:off x="6467126" y="974350"/>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5" name="Donut 114"/>
                <p:cNvSpPr/>
                <p:nvPr/>
              </p:nvSpPr>
              <p:spPr>
                <a:xfrm>
                  <a:off x="5776692" y="1673073"/>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 name="Donut 115"/>
                <p:cNvSpPr/>
                <p:nvPr/>
              </p:nvSpPr>
              <p:spPr>
                <a:xfrm>
                  <a:off x="6496242" y="1676072"/>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98" name="Group 97"/>
              <p:cNvGrpSpPr/>
              <p:nvPr/>
            </p:nvGrpSpPr>
            <p:grpSpPr>
              <a:xfrm rot="2670115">
                <a:off x="6254818" y="301079"/>
                <a:ext cx="309012" cy="302447"/>
                <a:chOff x="5757466" y="974350"/>
                <a:chExt cx="1743980" cy="1706926"/>
              </a:xfrm>
            </p:grpSpPr>
            <p:sp>
              <p:nvSpPr>
                <p:cNvPr id="109" name="Donut 108"/>
                <p:cNvSpPr/>
                <p:nvPr/>
              </p:nvSpPr>
              <p:spPr>
                <a:xfrm>
                  <a:off x="5757466" y="976466"/>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0" name="Donut 109"/>
                <p:cNvSpPr/>
                <p:nvPr/>
              </p:nvSpPr>
              <p:spPr>
                <a:xfrm>
                  <a:off x="6467126" y="974350"/>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1" name="Donut 110"/>
                <p:cNvSpPr/>
                <p:nvPr/>
              </p:nvSpPr>
              <p:spPr>
                <a:xfrm>
                  <a:off x="5776692" y="1673073"/>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2" name="Donut 111"/>
                <p:cNvSpPr/>
                <p:nvPr/>
              </p:nvSpPr>
              <p:spPr>
                <a:xfrm>
                  <a:off x="6496242" y="1676072"/>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99" name="Group 98"/>
              <p:cNvGrpSpPr/>
              <p:nvPr/>
            </p:nvGrpSpPr>
            <p:grpSpPr>
              <a:xfrm rot="2670115">
                <a:off x="6629286" y="301078"/>
                <a:ext cx="309012" cy="302447"/>
                <a:chOff x="5757466" y="974350"/>
                <a:chExt cx="1743980" cy="1706926"/>
              </a:xfrm>
            </p:grpSpPr>
            <p:sp>
              <p:nvSpPr>
                <p:cNvPr id="105" name="Donut 104"/>
                <p:cNvSpPr/>
                <p:nvPr/>
              </p:nvSpPr>
              <p:spPr>
                <a:xfrm>
                  <a:off x="5757466" y="976466"/>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6" name="Donut 105"/>
                <p:cNvSpPr/>
                <p:nvPr/>
              </p:nvSpPr>
              <p:spPr>
                <a:xfrm>
                  <a:off x="6467126" y="974350"/>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7" name="Donut 106"/>
                <p:cNvSpPr/>
                <p:nvPr/>
              </p:nvSpPr>
              <p:spPr>
                <a:xfrm>
                  <a:off x="5776692" y="1673073"/>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8" name="Donut 107"/>
                <p:cNvSpPr/>
                <p:nvPr/>
              </p:nvSpPr>
              <p:spPr>
                <a:xfrm>
                  <a:off x="6496242" y="1676072"/>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00" name="Group 99"/>
              <p:cNvGrpSpPr/>
              <p:nvPr/>
            </p:nvGrpSpPr>
            <p:grpSpPr>
              <a:xfrm rot="2670115">
                <a:off x="7012464" y="292369"/>
                <a:ext cx="309012" cy="302447"/>
                <a:chOff x="5757466" y="974350"/>
                <a:chExt cx="1743980" cy="1706926"/>
              </a:xfrm>
            </p:grpSpPr>
            <p:sp>
              <p:nvSpPr>
                <p:cNvPr id="101" name="Donut 100"/>
                <p:cNvSpPr/>
                <p:nvPr/>
              </p:nvSpPr>
              <p:spPr>
                <a:xfrm>
                  <a:off x="5757466" y="976466"/>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2" name="Donut 101"/>
                <p:cNvSpPr/>
                <p:nvPr/>
              </p:nvSpPr>
              <p:spPr>
                <a:xfrm>
                  <a:off x="6467126" y="974350"/>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3" name="Donut 102"/>
                <p:cNvSpPr/>
                <p:nvPr/>
              </p:nvSpPr>
              <p:spPr>
                <a:xfrm>
                  <a:off x="5776692" y="1673073"/>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4" name="Donut 103"/>
                <p:cNvSpPr/>
                <p:nvPr/>
              </p:nvSpPr>
              <p:spPr>
                <a:xfrm>
                  <a:off x="6496242" y="1676072"/>
                  <a:ext cx="1005204" cy="1005204"/>
                </a:xfrm>
                <a:prstGeom prst="donut">
                  <a:avLst>
                    <a:gd name="adj" fmla="val 8539"/>
                  </a:avLst>
                </a:prstGeom>
                <a:solidFill>
                  <a:srgbClr val="FFC000"/>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92" name="Oval 91"/>
            <p:cNvSpPr/>
            <p:nvPr/>
          </p:nvSpPr>
          <p:spPr>
            <a:xfrm>
              <a:off x="7480460" y="810546"/>
              <a:ext cx="170917" cy="147670"/>
            </a:xfrm>
            <a:prstGeom prst="ellipse">
              <a:avLst/>
            </a:prstGeom>
            <a:solidFill>
              <a:srgbClr val="8B6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p:cNvSpPr/>
            <p:nvPr/>
          </p:nvSpPr>
          <p:spPr>
            <a:xfrm>
              <a:off x="7918322" y="851940"/>
              <a:ext cx="227032" cy="137876"/>
            </a:xfrm>
            <a:prstGeom prst="ellipse">
              <a:avLst/>
            </a:prstGeom>
            <a:solidFill>
              <a:srgbClr val="8B64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Cloud 93"/>
            <p:cNvSpPr/>
            <p:nvPr/>
          </p:nvSpPr>
          <p:spPr>
            <a:xfrm rot="416318">
              <a:off x="7493250" y="1445273"/>
              <a:ext cx="542688" cy="500681"/>
            </a:xfrm>
            <a:prstGeom prst="cloud">
              <a:avLst/>
            </a:prstGeom>
            <a:solidFill>
              <a:srgbClr val="8B641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p:cNvSpPr/>
            <p:nvPr/>
          </p:nvSpPr>
          <p:spPr>
            <a:xfrm>
              <a:off x="7658678" y="1517841"/>
              <a:ext cx="225541" cy="14481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80994A11-7202-BF73-5BF3-ACAE7602C81E}"/>
              </a:ext>
            </a:extLst>
          </p:cNvPr>
          <p:cNvSpPr txBox="1"/>
          <p:nvPr/>
        </p:nvSpPr>
        <p:spPr>
          <a:xfrm>
            <a:off x="11323781" y="6402429"/>
            <a:ext cx="770015" cy="369332"/>
          </a:xfrm>
          <a:prstGeom prst="rect">
            <a:avLst/>
          </a:prstGeom>
          <a:noFill/>
        </p:spPr>
        <p:txBody>
          <a:bodyPr wrap="square">
            <a:spAutoFit/>
          </a:bodyPr>
          <a:lstStyle/>
          <a:p>
            <a:pPr algn="r"/>
            <a:r>
              <a:rPr lang="en-US" sz="1800" b="0" i="0" dirty="0">
                <a:solidFill>
                  <a:schemeClr val="bg1"/>
                </a:solidFill>
                <a:effectLst/>
                <a:latin typeface="Calibri" panose="020F0502020204030204" pitchFamily="34" charset="0"/>
              </a:rPr>
              <a:t>(2)</a:t>
            </a:r>
            <a:endParaRPr lang="en-US" dirty="0"/>
          </a:p>
        </p:txBody>
      </p:sp>
    </p:spTree>
    <p:extLst>
      <p:ext uri="{BB962C8B-B14F-4D97-AF65-F5344CB8AC3E}">
        <p14:creationId xmlns:p14="http://schemas.microsoft.com/office/powerpoint/2010/main" val="2152805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94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1936" y="1176057"/>
            <a:ext cx="5084018" cy="2677656"/>
          </a:xfrm>
          <a:prstGeom prst="rect">
            <a:avLst/>
          </a:prstGeom>
          <a:noFill/>
        </p:spPr>
        <p:txBody>
          <a:bodyPr wrap="square" rtlCol="0">
            <a:spAutoFit/>
          </a:bodyPr>
          <a:lstStyle/>
          <a:p>
            <a:r>
              <a:rPr lang="en-US" sz="2400" dirty="0">
                <a:solidFill>
                  <a:schemeClr val="bg1"/>
                </a:solidFill>
              </a:rPr>
              <a:t> A whole city was carved out of rock cliffs. It could be entered only through a narrow gorge.</a:t>
            </a:r>
          </a:p>
          <a:p>
            <a:endParaRPr lang="en-US" sz="2400" dirty="0">
              <a:solidFill>
                <a:schemeClr val="bg1"/>
              </a:solidFill>
            </a:endParaRPr>
          </a:p>
          <a:p>
            <a:r>
              <a:rPr lang="en-US" sz="2400" dirty="0">
                <a:solidFill>
                  <a:schemeClr val="bg1"/>
                </a:solidFill>
              </a:rPr>
              <a:t>From the high cliffs, the </a:t>
            </a:r>
            <a:r>
              <a:rPr lang="en-US" sz="2400" dirty="0" err="1">
                <a:solidFill>
                  <a:schemeClr val="bg1"/>
                </a:solidFill>
              </a:rPr>
              <a:t>Edomites</a:t>
            </a:r>
            <a:r>
              <a:rPr lang="en-US" sz="2400" dirty="0">
                <a:solidFill>
                  <a:schemeClr val="bg1"/>
                </a:solidFill>
              </a:rPr>
              <a:t> could protect themselves from invading enemies with great success. </a:t>
            </a:r>
          </a:p>
        </p:txBody>
      </p:sp>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A City Carved Out of Rock</a:t>
            </a:r>
          </a:p>
        </p:txBody>
      </p:sp>
      <p:pic>
        <p:nvPicPr>
          <p:cNvPr id="5122" name="Picture 2" descr="http://antikforever.com/Syrie-Palestine/Divers/Images/edom06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7890" y="844995"/>
            <a:ext cx="6399336" cy="35958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186953" y="4778931"/>
            <a:ext cx="7947211" cy="1569660"/>
          </a:xfrm>
          <a:prstGeom prst="rect">
            <a:avLst/>
          </a:prstGeom>
        </p:spPr>
        <p:txBody>
          <a:bodyPr wrap="square">
            <a:spAutoFit/>
          </a:bodyPr>
          <a:lstStyle/>
          <a:p>
            <a:r>
              <a:rPr lang="en-US" sz="2400" b="0" i="0" dirty="0">
                <a:solidFill>
                  <a:schemeClr val="bg1"/>
                </a:solidFill>
                <a:effectLst/>
              </a:rPr>
              <a:t>Petra, or Mount </a:t>
            </a:r>
            <a:r>
              <a:rPr lang="en-US" sz="2400" b="0" i="0" dirty="0" err="1">
                <a:solidFill>
                  <a:schemeClr val="bg1"/>
                </a:solidFill>
                <a:effectLst/>
              </a:rPr>
              <a:t>Seir</a:t>
            </a:r>
            <a:r>
              <a:rPr lang="en-US" sz="2400" b="0" i="0" dirty="0">
                <a:solidFill>
                  <a:schemeClr val="bg1"/>
                </a:solidFill>
                <a:effectLst/>
              </a:rPr>
              <a:t>, was in the land of Edom, and many scholars think it was the capital of </a:t>
            </a:r>
            <a:r>
              <a:rPr lang="en-US" sz="2400" b="0" i="0" dirty="0" err="1">
                <a:solidFill>
                  <a:schemeClr val="bg1"/>
                </a:solidFill>
                <a:effectLst/>
              </a:rPr>
              <a:t>Idumea</a:t>
            </a:r>
            <a:r>
              <a:rPr lang="en-US" sz="2400" b="0" i="0" dirty="0">
                <a:solidFill>
                  <a:schemeClr val="bg1"/>
                </a:solidFill>
                <a:effectLst/>
              </a:rPr>
              <a:t>. Though many of the ruins now visible at Petra date from a later period, they still give dramatic impact to Obadiah’s words.</a:t>
            </a:r>
            <a:endParaRPr lang="en-US" sz="2400" dirty="0">
              <a:solidFill>
                <a:schemeClr val="bg1"/>
              </a:solidFill>
            </a:endParaRPr>
          </a:p>
        </p:txBody>
      </p:sp>
      <p:sp>
        <p:nvSpPr>
          <p:cNvPr id="173" name="Rectangle 172"/>
          <p:cNvSpPr/>
          <p:nvPr/>
        </p:nvSpPr>
        <p:spPr>
          <a:xfrm>
            <a:off x="94130" y="6396335"/>
            <a:ext cx="7947211" cy="461665"/>
          </a:xfrm>
          <a:prstGeom prst="rect">
            <a:avLst/>
          </a:prstGeom>
        </p:spPr>
        <p:txBody>
          <a:bodyPr wrap="square">
            <a:spAutoFit/>
          </a:bodyPr>
          <a:lstStyle/>
          <a:p>
            <a:r>
              <a:rPr lang="en-US" sz="2400" b="0" i="0" dirty="0">
                <a:solidFill>
                  <a:schemeClr val="bg1"/>
                </a:solidFill>
                <a:effectLst/>
              </a:rPr>
              <a:t>Obadiah 1:3</a:t>
            </a:r>
            <a:endParaRPr lang="en-US" sz="2400" dirty="0">
              <a:solidFill>
                <a:schemeClr val="bg1"/>
              </a:solidFill>
            </a:endParaRPr>
          </a:p>
        </p:txBody>
      </p:sp>
      <p:sp>
        <p:nvSpPr>
          <p:cNvPr id="3" name="TextBox 2">
            <a:extLst>
              <a:ext uri="{FF2B5EF4-FFF2-40B4-BE49-F238E27FC236}">
                <a16:creationId xmlns:a16="http://schemas.microsoft.com/office/drawing/2014/main" id="{45A4602C-5717-B655-E96A-B6F89008AFBF}"/>
              </a:ext>
            </a:extLst>
          </p:cNvPr>
          <p:cNvSpPr txBox="1"/>
          <p:nvPr/>
        </p:nvSpPr>
        <p:spPr>
          <a:xfrm>
            <a:off x="11323781" y="6402429"/>
            <a:ext cx="770015" cy="369332"/>
          </a:xfrm>
          <a:prstGeom prst="rect">
            <a:avLst/>
          </a:prstGeom>
          <a:noFill/>
        </p:spPr>
        <p:txBody>
          <a:bodyPr wrap="square">
            <a:spAutoFit/>
          </a:bodyPr>
          <a:lstStyle/>
          <a:p>
            <a:pPr algn="r"/>
            <a:r>
              <a:rPr lang="en-US" sz="1800" b="0" i="0" dirty="0">
                <a:solidFill>
                  <a:schemeClr val="bg1"/>
                </a:solidFill>
                <a:effectLst/>
                <a:latin typeface="Calibri" panose="020F0502020204030204" pitchFamily="34" charset="0"/>
              </a:rPr>
              <a:t>(2)</a:t>
            </a:r>
            <a:endParaRPr lang="en-US" dirty="0"/>
          </a:p>
        </p:txBody>
      </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9430"/>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Exalt Thyself As An Eagle</a:t>
            </a:r>
          </a:p>
        </p:txBody>
      </p:sp>
      <p:sp>
        <p:nvSpPr>
          <p:cNvPr id="173" name="Rectangle 172"/>
          <p:cNvSpPr/>
          <p:nvPr/>
        </p:nvSpPr>
        <p:spPr>
          <a:xfrm>
            <a:off x="94130" y="6396335"/>
            <a:ext cx="7947211" cy="461665"/>
          </a:xfrm>
          <a:prstGeom prst="rect">
            <a:avLst/>
          </a:prstGeom>
        </p:spPr>
        <p:txBody>
          <a:bodyPr wrap="square">
            <a:spAutoFit/>
          </a:bodyPr>
          <a:lstStyle/>
          <a:p>
            <a:r>
              <a:rPr lang="en-US" sz="2400" b="0" i="0" dirty="0">
                <a:solidFill>
                  <a:schemeClr val="bg1"/>
                </a:solidFill>
                <a:effectLst/>
              </a:rPr>
              <a:t>Obadiah 1:3-4</a:t>
            </a:r>
            <a:endParaRPr lang="en-US" sz="2400" dirty="0">
              <a:solidFill>
                <a:schemeClr val="bg1"/>
              </a:solidFill>
            </a:endParaRPr>
          </a:p>
        </p:txBody>
      </p:sp>
      <p:pic>
        <p:nvPicPr>
          <p:cNvPr id="8" name="Picture 2" descr="http://www.uni.edu/becker/anImated%20question%20mark%20.gif"/>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78645" y="2086264"/>
            <a:ext cx="1762125" cy="299085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211936" y="1176057"/>
            <a:ext cx="5084018" cy="4553534"/>
            <a:chOff x="211936" y="1176057"/>
            <a:chExt cx="5084018" cy="4553534"/>
          </a:xfrm>
        </p:grpSpPr>
        <p:sp>
          <p:nvSpPr>
            <p:cNvPr id="4" name="TextBox 3"/>
            <p:cNvSpPr txBox="1"/>
            <p:nvPr/>
          </p:nvSpPr>
          <p:spPr>
            <a:xfrm>
              <a:off x="211936" y="1176057"/>
              <a:ext cx="5084018" cy="830997"/>
            </a:xfrm>
            <a:prstGeom prst="rect">
              <a:avLst/>
            </a:prstGeom>
            <a:noFill/>
          </p:spPr>
          <p:txBody>
            <a:bodyPr wrap="square" rtlCol="0">
              <a:spAutoFit/>
            </a:bodyPr>
            <a:lstStyle/>
            <a:p>
              <a:pPr algn="ctr" fontAlgn="base"/>
              <a:r>
                <a:rPr lang="en-US" sz="2400" dirty="0">
                  <a:solidFill>
                    <a:schemeClr val="bg1"/>
                  </a:solidFill>
                </a:rPr>
                <a:t> How can elevating ourselves above others cause us to be deceived?</a:t>
              </a:r>
            </a:p>
          </p:txBody>
        </p:sp>
        <p:pic>
          <p:nvPicPr>
            <p:cNvPr id="3" name="Picture 2" descr="http://cache4.asset-cache.net/gc/83396282-man-standing-on-a-pedestal-looking-down-gettyimages.jpg?v=1&amp;c=IWSAsset&amp;k=2&amp;d=5UC7fKVITB8zZ%2Bn2PZ7vJR9QPo6hEzcpazzuFAq8QBA%3D"/>
            <p:cNvPicPr>
              <a:picLocks noChangeAspect="1" noChangeArrowheads="1"/>
            </p:cNvPicPr>
            <p:nvPr/>
          </p:nvPicPr>
          <p:blipFill>
            <a:blip r:embed="rId4" cstate="print"/>
            <a:srcRect/>
            <a:stretch>
              <a:fillRect/>
            </a:stretch>
          </p:blipFill>
          <p:spPr bwMode="auto">
            <a:xfrm>
              <a:off x="1860100" y="2450389"/>
              <a:ext cx="2186134" cy="3279202"/>
            </a:xfrm>
            <a:prstGeom prst="rect">
              <a:avLst/>
            </a:prstGeom>
            <a:noFill/>
          </p:spPr>
        </p:pic>
      </p:grpSp>
      <p:grpSp>
        <p:nvGrpSpPr>
          <p:cNvPr id="13" name="Group 12"/>
          <p:cNvGrpSpPr/>
          <p:nvPr/>
        </p:nvGrpSpPr>
        <p:grpSpPr>
          <a:xfrm>
            <a:off x="6877455" y="2335281"/>
            <a:ext cx="4665270" cy="3468881"/>
            <a:chOff x="6877455" y="2335281"/>
            <a:chExt cx="4665270" cy="3468881"/>
          </a:xfrm>
        </p:grpSpPr>
        <p:sp>
          <p:nvSpPr>
            <p:cNvPr id="2" name="Rectangle 1"/>
            <p:cNvSpPr/>
            <p:nvPr/>
          </p:nvSpPr>
          <p:spPr>
            <a:xfrm>
              <a:off x="6877455" y="4603833"/>
              <a:ext cx="4665270" cy="1200329"/>
            </a:xfrm>
            <a:prstGeom prst="rect">
              <a:avLst/>
            </a:prstGeom>
          </p:spPr>
          <p:txBody>
            <a:bodyPr wrap="square">
              <a:spAutoFit/>
            </a:bodyPr>
            <a:lstStyle/>
            <a:p>
              <a:pPr algn="ctr" fontAlgn="base"/>
              <a:r>
                <a:rPr lang="en-US" sz="2400" dirty="0">
                  <a:solidFill>
                    <a:schemeClr val="bg1"/>
                  </a:solidFill>
                </a:rPr>
                <a:t>What can we do to avoid being deceived into putting ourselves above others?</a:t>
              </a:r>
            </a:p>
          </p:txBody>
        </p:sp>
        <p:pic>
          <p:nvPicPr>
            <p:cNvPr id="1028" name="Picture 4" descr="https://litreactor.com/sites/default/files/imagecache/header/images/column/headers/woman-looking-up-by-jenavieve-creative-commons.jpg"/>
            <p:cNvPicPr>
              <a:picLocks noChangeAspect="1" noChangeArrowheads="1"/>
            </p:cNvPicPr>
            <p:nvPr/>
          </p:nvPicPr>
          <p:blipFill>
            <a:blip r:embed="rId5" cstate="print"/>
            <a:srcRect/>
            <a:stretch>
              <a:fillRect/>
            </a:stretch>
          </p:blipFill>
          <p:spPr bwMode="auto">
            <a:xfrm>
              <a:off x="7451388" y="2335281"/>
              <a:ext cx="3582548" cy="1902862"/>
            </a:xfrm>
            <a:prstGeom prst="rect">
              <a:avLst/>
            </a:prstGeom>
            <a:noFill/>
          </p:spPr>
        </p:pic>
      </p:grpSp>
      <p:pic>
        <p:nvPicPr>
          <p:cNvPr id="1030" name="Picture 6" descr="http://www.pure-spirit.com/images/stories/Free_Photos/Birds/bald_eagle-normal%20closeup.jpg"/>
          <p:cNvPicPr>
            <a:picLocks noChangeAspect="1" noChangeArrowheads="1"/>
          </p:cNvPicPr>
          <p:nvPr/>
        </p:nvPicPr>
        <p:blipFill>
          <a:blip r:embed="rId6" cstate="print"/>
          <a:srcRect/>
          <a:stretch>
            <a:fillRect/>
          </a:stretch>
        </p:blipFill>
        <p:spPr bwMode="auto">
          <a:xfrm>
            <a:off x="10535123" y="155643"/>
            <a:ext cx="1656877" cy="1242658"/>
          </a:xfrm>
          <a:prstGeom prst="rect">
            <a:avLst/>
          </a:prstGeom>
          <a:noFill/>
        </p:spPr>
      </p:pic>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943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4130" y="6396335"/>
            <a:ext cx="7947211" cy="461665"/>
          </a:xfrm>
          <a:prstGeom prst="rect">
            <a:avLst/>
          </a:prstGeom>
        </p:spPr>
        <p:txBody>
          <a:bodyPr wrap="square">
            <a:spAutoFit/>
          </a:bodyPr>
          <a:lstStyle/>
          <a:p>
            <a:r>
              <a:rPr lang="en-US" sz="2400" b="0" i="0" dirty="0">
                <a:solidFill>
                  <a:schemeClr val="bg1"/>
                </a:solidFill>
                <a:effectLst/>
              </a:rPr>
              <a:t>Obadiah 1:3-4</a:t>
            </a:r>
            <a:endParaRPr lang="en-US" sz="2400" dirty="0">
              <a:solidFill>
                <a:schemeClr val="bg1"/>
              </a:solidFill>
            </a:endParaRPr>
          </a:p>
        </p:txBody>
      </p:sp>
      <p:sp>
        <p:nvSpPr>
          <p:cNvPr id="3" name="Rectangle 2"/>
          <p:cNvSpPr/>
          <p:nvPr/>
        </p:nvSpPr>
        <p:spPr>
          <a:xfrm>
            <a:off x="6031149" y="1708927"/>
            <a:ext cx="5391694" cy="4247317"/>
          </a:xfrm>
          <a:prstGeom prst="rect">
            <a:avLst/>
          </a:prstGeom>
        </p:spPr>
        <p:txBody>
          <a:bodyPr wrap="square">
            <a:spAutoFit/>
          </a:bodyPr>
          <a:lstStyle/>
          <a:p>
            <a:pPr fontAlgn="base"/>
            <a:r>
              <a:rPr lang="en-US" dirty="0">
                <a:solidFill>
                  <a:schemeClr val="bg1"/>
                </a:solidFill>
              </a:rPr>
              <a:t>“Pride is the great sin of self-elevation. …</a:t>
            </a:r>
          </a:p>
          <a:p>
            <a:pPr fontAlgn="base"/>
            <a:endParaRPr lang="en-US" dirty="0">
              <a:solidFill>
                <a:schemeClr val="bg1"/>
              </a:solidFill>
            </a:endParaRPr>
          </a:p>
          <a:p>
            <a:pPr fontAlgn="base"/>
            <a:r>
              <a:rPr lang="en-US" dirty="0">
                <a:solidFill>
                  <a:schemeClr val="bg1"/>
                </a:solidFill>
              </a:rPr>
              <a:t>“… It leads some to revel in their own perceived self-worth, accomplishments, talents, wealth, or position. They count these blessings as evidence of being ‘chosen,’ ‘superior,’ or ‘more righteous’ than others. …</a:t>
            </a:r>
          </a:p>
          <a:p>
            <a:pPr fontAlgn="base"/>
            <a:endParaRPr lang="en-US" dirty="0">
              <a:solidFill>
                <a:schemeClr val="bg1"/>
              </a:solidFill>
            </a:endParaRPr>
          </a:p>
          <a:p>
            <a:pPr fontAlgn="base"/>
            <a:r>
              <a:rPr lang="en-US" dirty="0">
                <a:solidFill>
                  <a:schemeClr val="bg1"/>
                </a:solidFill>
              </a:rPr>
              <a:t>“For others, pride turns to envy: they look bitterly at those who have better positions, more talents, or greater possessions than they do. </a:t>
            </a:r>
          </a:p>
          <a:p>
            <a:pPr fontAlgn="base"/>
            <a:endParaRPr lang="en-US" dirty="0">
              <a:solidFill>
                <a:schemeClr val="bg1"/>
              </a:solidFill>
            </a:endParaRPr>
          </a:p>
          <a:p>
            <a:pPr fontAlgn="base"/>
            <a:r>
              <a:rPr lang="en-US" dirty="0">
                <a:solidFill>
                  <a:schemeClr val="bg1"/>
                </a:solidFill>
              </a:rPr>
              <a:t>They seek to hurt, diminish, and tear down others in a misguided and unworthy attempt at self-elevation. When those they envy stumble or suffer, they secretly cheer.”</a:t>
            </a:r>
          </a:p>
        </p:txBody>
      </p:sp>
      <p:grpSp>
        <p:nvGrpSpPr>
          <p:cNvPr id="6" name="Group 5"/>
          <p:cNvGrpSpPr/>
          <p:nvPr/>
        </p:nvGrpSpPr>
        <p:grpSpPr>
          <a:xfrm>
            <a:off x="763621" y="857655"/>
            <a:ext cx="2699426" cy="1926553"/>
            <a:chOff x="228600" y="381000"/>
            <a:chExt cx="3505068" cy="2501531"/>
          </a:xfrm>
        </p:grpSpPr>
        <p:grpSp>
          <p:nvGrpSpPr>
            <p:cNvPr id="7" name="Group 144"/>
            <p:cNvGrpSpPr/>
            <p:nvPr/>
          </p:nvGrpSpPr>
          <p:grpSpPr>
            <a:xfrm>
              <a:off x="228600" y="381000"/>
              <a:ext cx="3505068" cy="2501531"/>
              <a:chOff x="534986" y="381000"/>
              <a:chExt cx="2637111" cy="2501531"/>
            </a:xfrm>
          </p:grpSpPr>
          <p:sp>
            <p:nvSpPr>
              <p:cNvPr id="9" name="Rectangle 8"/>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143"/>
              <p:cNvGrpSpPr/>
              <p:nvPr/>
            </p:nvGrpSpPr>
            <p:grpSpPr>
              <a:xfrm>
                <a:off x="534986" y="384805"/>
                <a:ext cx="457200" cy="2497726"/>
                <a:chOff x="533400" y="381000"/>
                <a:chExt cx="457200" cy="2497726"/>
              </a:xfrm>
            </p:grpSpPr>
            <p:sp>
              <p:nvSpPr>
                <p:cNvPr id="16" name="Oval 15"/>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42"/>
              <p:cNvGrpSpPr/>
              <p:nvPr/>
            </p:nvGrpSpPr>
            <p:grpSpPr>
              <a:xfrm>
                <a:off x="2714897" y="381000"/>
                <a:ext cx="457200" cy="2497726"/>
                <a:chOff x="2714897" y="457200"/>
                <a:chExt cx="457200" cy="2497726"/>
              </a:xfrm>
            </p:grpSpPr>
            <p:sp>
              <p:nvSpPr>
                <p:cNvPr id="12" name="Oval 11"/>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 name="Rectangle 7"/>
            <p:cNvSpPr/>
            <p:nvPr/>
          </p:nvSpPr>
          <p:spPr>
            <a:xfrm>
              <a:off x="848299" y="1120794"/>
              <a:ext cx="2293346" cy="584775"/>
            </a:xfrm>
            <a:prstGeom prst="rect">
              <a:avLst/>
            </a:prstGeom>
          </p:spPr>
          <p:txBody>
            <a:bodyPr wrap="square">
              <a:spAutoFit/>
            </a:bodyPr>
            <a:lstStyle/>
            <a:p>
              <a:pPr algn="ctr"/>
              <a:r>
                <a:rPr lang="en-US" sz="1600" b="1" dirty="0"/>
                <a:t>Yielding to pride can cause us to be deceived</a:t>
              </a:r>
              <a:endParaRPr lang="en-US" sz="1600" i="1" dirty="0"/>
            </a:p>
          </p:txBody>
        </p:sp>
      </p:grpSp>
      <p:pic>
        <p:nvPicPr>
          <p:cNvPr id="20" name="Picture 19" descr="dieter F. Uchtdorf.jpg"/>
          <p:cNvPicPr>
            <a:picLocks noChangeAspect="1"/>
          </p:cNvPicPr>
          <p:nvPr/>
        </p:nvPicPr>
        <p:blipFill>
          <a:blip r:embed="rId3" cstate="print"/>
          <a:stretch>
            <a:fillRect/>
          </a:stretch>
        </p:blipFill>
        <p:spPr>
          <a:xfrm>
            <a:off x="3372059" y="2909087"/>
            <a:ext cx="2102449" cy="2625951"/>
          </a:xfrm>
          <a:prstGeom prst="rect">
            <a:avLst/>
          </a:prstGeom>
        </p:spPr>
      </p:pic>
      <p:pic>
        <p:nvPicPr>
          <p:cNvPr id="21" name="Picture 2" descr="http://img3.wikia.nocookie.net/__cb20130419094316/runaway-love/images/thumb/c/ce/Emo-boy.jpg/500px-Emo-boy.jpg"/>
          <p:cNvPicPr>
            <a:picLocks noChangeAspect="1" noChangeArrowheads="1"/>
          </p:cNvPicPr>
          <p:nvPr/>
        </p:nvPicPr>
        <p:blipFill>
          <a:blip r:embed="rId4" cstate="print">
            <a:extLst>
              <a:ext uri="{28A0092B-C50C-407E-A947-70E740481C1C}">
                <a14:useLocalDpi xmlns:a14="http://schemas.microsoft.com/office/drawing/2010/main" val="0"/>
              </a:ext>
            </a:extLst>
          </a:blip>
          <a:srcRect l="38076" t="743" r="29704" b="53669"/>
          <a:stretch>
            <a:fillRect/>
          </a:stretch>
        </p:blipFill>
        <p:spPr bwMode="auto">
          <a:xfrm>
            <a:off x="5369668" y="321013"/>
            <a:ext cx="1145880" cy="107977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http://www.heartlightministries.org/blogs/markgregston/wp-content/uploads/teen-value.jpg"/>
          <p:cNvPicPr>
            <a:picLocks noChangeAspect="1" noChangeArrowheads="1"/>
          </p:cNvPicPr>
          <p:nvPr/>
        </p:nvPicPr>
        <p:blipFill>
          <a:blip r:embed="rId5" cstate="print">
            <a:extLst>
              <a:ext uri="{28A0092B-C50C-407E-A947-70E740481C1C}">
                <a14:useLocalDpi xmlns:a14="http://schemas.microsoft.com/office/drawing/2010/main" val="0"/>
              </a:ext>
            </a:extLst>
          </a:blip>
          <a:srcRect l="34797" t="14166" r="34593"/>
          <a:stretch>
            <a:fillRect/>
          </a:stretch>
        </p:blipFill>
        <p:spPr bwMode="auto">
          <a:xfrm>
            <a:off x="7354110" y="204281"/>
            <a:ext cx="856034" cy="12962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2" descr="http://bacc.cc/wp-content/uploads/2011/09/Sibling-Rivalry.jpg"/>
          <p:cNvPicPr>
            <a:picLocks noChangeAspect="1" noChangeArrowheads="1"/>
          </p:cNvPicPr>
          <p:nvPr/>
        </p:nvPicPr>
        <p:blipFill>
          <a:blip r:embed="rId6" cstate="print">
            <a:extLst>
              <a:ext uri="{28A0092B-C50C-407E-A947-70E740481C1C}">
                <a14:useLocalDpi xmlns:a14="http://schemas.microsoft.com/office/drawing/2010/main" val="0"/>
              </a:ext>
            </a:extLst>
          </a:blip>
          <a:srcRect l="56871" t="8547" r="9562" b="35225"/>
          <a:stretch>
            <a:fillRect/>
          </a:stretch>
        </p:blipFill>
        <p:spPr bwMode="auto">
          <a:xfrm>
            <a:off x="8939719" y="243191"/>
            <a:ext cx="1147863" cy="1274323"/>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a:xfrm>
            <a:off x="11588202" y="6488668"/>
            <a:ext cx="442750" cy="369332"/>
          </a:xfrm>
          <a:prstGeom prst="rect">
            <a:avLst/>
          </a:prstGeom>
        </p:spPr>
        <p:txBody>
          <a:bodyPr wrap="none">
            <a:spAutoFit/>
          </a:bodyPr>
          <a:lstStyle/>
          <a:p>
            <a:r>
              <a:rPr lang="en-US" dirty="0">
                <a:solidFill>
                  <a:schemeClr val="bg1"/>
                </a:solidFill>
              </a:rPr>
              <a:t>(4)</a:t>
            </a:r>
            <a:endParaRPr lang="en-US" dirty="0"/>
          </a:p>
        </p:txBody>
      </p:sp>
    </p:spTree>
    <p:extLst>
      <p:ext uri="{BB962C8B-B14F-4D97-AF65-F5344CB8AC3E}">
        <p14:creationId xmlns:p14="http://schemas.microsoft.com/office/powerpoint/2010/main" val="107863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animEffect transition="in" filter="fade">
                                      <p:cBhvr>
                                        <p:cTn id="9" dur="20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20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20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par>
                                <p:cTn id="28" presetID="10"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9430"/>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Prophecy For Edom</a:t>
            </a:r>
          </a:p>
        </p:txBody>
      </p:sp>
      <p:sp>
        <p:nvSpPr>
          <p:cNvPr id="2" name="Rectangle 1"/>
          <p:cNvSpPr/>
          <p:nvPr/>
        </p:nvSpPr>
        <p:spPr>
          <a:xfrm>
            <a:off x="3949429" y="819773"/>
            <a:ext cx="4665270" cy="461665"/>
          </a:xfrm>
          <a:prstGeom prst="rect">
            <a:avLst/>
          </a:prstGeom>
        </p:spPr>
        <p:txBody>
          <a:bodyPr wrap="square">
            <a:spAutoFit/>
          </a:bodyPr>
          <a:lstStyle/>
          <a:p>
            <a:pPr algn="ctr" fontAlgn="base"/>
            <a:r>
              <a:rPr lang="en-US" sz="2400" dirty="0">
                <a:solidFill>
                  <a:schemeClr val="bg1"/>
                </a:solidFill>
              </a:rPr>
              <a:t>A Day of Distress</a:t>
            </a:r>
          </a:p>
        </p:txBody>
      </p:sp>
      <p:sp>
        <p:nvSpPr>
          <p:cNvPr id="173" name="Rectangle 172"/>
          <p:cNvSpPr/>
          <p:nvPr/>
        </p:nvSpPr>
        <p:spPr>
          <a:xfrm>
            <a:off x="94130" y="6396335"/>
            <a:ext cx="7947211" cy="461665"/>
          </a:xfrm>
          <a:prstGeom prst="rect">
            <a:avLst/>
          </a:prstGeom>
        </p:spPr>
        <p:txBody>
          <a:bodyPr wrap="square">
            <a:spAutoFit/>
          </a:bodyPr>
          <a:lstStyle/>
          <a:p>
            <a:r>
              <a:rPr lang="en-US" sz="2400" b="0" i="0" dirty="0">
                <a:solidFill>
                  <a:schemeClr val="bg1"/>
                </a:solidFill>
                <a:effectLst/>
              </a:rPr>
              <a:t>Obadiah 1:5-14</a:t>
            </a:r>
            <a:endParaRPr lang="en-US" sz="2400" dirty="0">
              <a:solidFill>
                <a:schemeClr val="bg1"/>
              </a:solidFill>
            </a:endParaRPr>
          </a:p>
        </p:txBody>
      </p:sp>
      <p:sp>
        <p:nvSpPr>
          <p:cNvPr id="11" name="Rectangle 10"/>
          <p:cNvSpPr/>
          <p:nvPr/>
        </p:nvSpPr>
        <p:spPr>
          <a:xfrm>
            <a:off x="5561579" y="4500191"/>
            <a:ext cx="5110264" cy="1569660"/>
          </a:xfrm>
          <a:prstGeom prst="rect">
            <a:avLst/>
          </a:prstGeom>
        </p:spPr>
        <p:txBody>
          <a:bodyPr wrap="square">
            <a:spAutoFit/>
          </a:bodyPr>
          <a:lstStyle/>
          <a:p>
            <a:pPr fontAlgn="base"/>
            <a:r>
              <a:rPr lang="en-US" sz="2400" dirty="0">
                <a:solidFill>
                  <a:schemeClr val="bg1"/>
                </a:solidFill>
              </a:rPr>
              <a:t>Violence against thy brother Jacob = Edom was allies with Babylon and participated and assisted King Nebuchadnezzar in capturing Jerusalem</a:t>
            </a:r>
          </a:p>
        </p:txBody>
      </p:sp>
      <p:sp>
        <p:nvSpPr>
          <p:cNvPr id="12" name="Rectangle 11"/>
          <p:cNvSpPr/>
          <p:nvPr/>
        </p:nvSpPr>
        <p:spPr>
          <a:xfrm>
            <a:off x="830094" y="1503951"/>
            <a:ext cx="3167974" cy="1200329"/>
          </a:xfrm>
          <a:prstGeom prst="rect">
            <a:avLst/>
          </a:prstGeom>
        </p:spPr>
        <p:txBody>
          <a:bodyPr wrap="square">
            <a:spAutoFit/>
          </a:bodyPr>
          <a:lstStyle/>
          <a:p>
            <a:pPr fontAlgn="base"/>
            <a:r>
              <a:rPr lang="en-US" sz="2400" dirty="0">
                <a:solidFill>
                  <a:schemeClr val="bg1"/>
                </a:solidFill>
              </a:rPr>
              <a:t>Edom would be destroyed, cut off, and slaughtered</a:t>
            </a:r>
          </a:p>
        </p:txBody>
      </p:sp>
      <p:pic>
        <p:nvPicPr>
          <p:cNvPr id="13" name="Picture 2"/>
          <p:cNvPicPr>
            <a:picLocks noChangeAspect="1" noChangeArrowheads="1"/>
          </p:cNvPicPr>
          <p:nvPr/>
        </p:nvPicPr>
        <p:blipFill>
          <a:blip r:embed="rId3" cstate="print"/>
          <a:srcRect l="9929" t="58944" r="68617" b="26556"/>
          <a:stretch>
            <a:fillRect/>
          </a:stretch>
        </p:blipFill>
        <p:spPr bwMode="auto">
          <a:xfrm>
            <a:off x="544748" y="2879627"/>
            <a:ext cx="3249039" cy="1235173"/>
          </a:xfrm>
          <a:prstGeom prst="rect">
            <a:avLst/>
          </a:prstGeom>
          <a:noFill/>
          <a:ln w="9525">
            <a:noFill/>
            <a:miter lim="800000"/>
            <a:headEnd/>
            <a:tailEnd/>
          </a:ln>
        </p:spPr>
      </p:pic>
      <p:pic>
        <p:nvPicPr>
          <p:cNvPr id="23554" name="Picture 2" descr="http://ahyah.net/images/files/TB_Petra_Jordan_BW_22.jpg"/>
          <p:cNvPicPr>
            <a:picLocks noChangeAspect="1" noChangeArrowheads="1"/>
          </p:cNvPicPr>
          <p:nvPr/>
        </p:nvPicPr>
        <p:blipFill>
          <a:blip r:embed="rId4" cstate="print"/>
          <a:srcRect l="30146" r="2520" b="17277"/>
          <a:stretch>
            <a:fillRect/>
          </a:stretch>
        </p:blipFill>
        <p:spPr bwMode="auto">
          <a:xfrm>
            <a:off x="5330757" y="1566154"/>
            <a:ext cx="4649821" cy="2363821"/>
          </a:xfrm>
          <a:prstGeom prst="rect">
            <a:avLst/>
          </a:prstGeom>
          <a:noFill/>
        </p:spPr>
      </p:pic>
      <p:sp>
        <p:nvSpPr>
          <p:cNvPr id="3" name="TextBox 2">
            <a:extLst>
              <a:ext uri="{FF2B5EF4-FFF2-40B4-BE49-F238E27FC236}">
                <a16:creationId xmlns:a16="http://schemas.microsoft.com/office/drawing/2014/main" id="{F407A28A-E738-2F88-BFD7-9F4D57C0F1E6}"/>
              </a:ext>
            </a:extLst>
          </p:cNvPr>
          <p:cNvSpPr txBox="1"/>
          <p:nvPr/>
        </p:nvSpPr>
        <p:spPr>
          <a:xfrm>
            <a:off x="11323781" y="6402429"/>
            <a:ext cx="770015" cy="369332"/>
          </a:xfrm>
          <a:prstGeom prst="rect">
            <a:avLst/>
          </a:prstGeom>
          <a:noFill/>
        </p:spPr>
        <p:txBody>
          <a:bodyPr wrap="square">
            <a:spAutoFit/>
          </a:bodyPr>
          <a:lstStyle/>
          <a:p>
            <a:pPr algn="r"/>
            <a:r>
              <a:rPr lang="en-US" sz="1800" b="0" i="0" dirty="0">
                <a:solidFill>
                  <a:schemeClr val="bg1"/>
                </a:solidFill>
                <a:effectLst/>
                <a:latin typeface="Calibri" panose="020F0502020204030204" pitchFamily="34" charset="0"/>
              </a:rPr>
              <a:t>(2)</a:t>
            </a:r>
            <a:endParaRPr lang="en-US" dirty="0"/>
          </a:p>
        </p:txBody>
      </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9430"/>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A Day of Deliverance</a:t>
            </a:r>
          </a:p>
        </p:txBody>
      </p:sp>
      <p:sp>
        <p:nvSpPr>
          <p:cNvPr id="173" name="Rectangle 172"/>
          <p:cNvSpPr/>
          <p:nvPr/>
        </p:nvSpPr>
        <p:spPr>
          <a:xfrm>
            <a:off x="94130" y="6396335"/>
            <a:ext cx="7947211" cy="461665"/>
          </a:xfrm>
          <a:prstGeom prst="rect">
            <a:avLst/>
          </a:prstGeom>
        </p:spPr>
        <p:txBody>
          <a:bodyPr wrap="square">
            <a:spAutoFit/>
          </a:bodyPr>
          <a:lstStyle/>
          <a:p>
            <a:r>
              <a:rPr lang="en-US" sz="2400" b="0" i="0" dirty="0">
                <a:solidFill>
                  <a:schemeClr val="bg1"/>
                </a:solidFill>
                <a:effectLst/>
              </a:rPr>
              <a:t>Obadiah 1:16-21</a:t>
            </a:r>
            <a:endParaRPr lang="en-US" sz="2400" dirty="0">
              <a:solidFill>
                <a:schemeClr val="bg1"/>
              </a:solidFill>
            </a:endParaRPr>
          </a:p>
        </p:txBody>
      </p:sp>
      <p:sp>
        <p:nvSpPr>
          <p:cNvPr id="11" name="Rectangle 10"/>
          <p:cNvSpPr/>
          <p:nvPr/>
        </p:nvSpPr>
        <p:spPr>
          <a:xfrm>
            <a:off x="317769" y="1020811"/>
            <a:ext cx="5868541" cy="1569660"/>
          </a:xfrm>
          <a:prstGeom prst="rect">
            <a:avLst/>
          </a:prstGeom>
        </p:spPr>
        <p:txBody>
          <a:bodyPr wrap="square">
            <a:spAutoFit/>
          </a:bodyPr>
          <a:lstStyle/>
          <a:p>
            <a:pPr fontAlgn="base"/>
            <a:r>
              <a:rPr lang="en-US" sz="2400" dirty="0">
                <a:solidFill>
                  <a:schemeClr val="bg1"/>
                </a:solidFill>
              </a:rPr>
              <a:t>If Esau (Edom) represents the worldly wicked, these verses may be seen as referring to that day when Israel will be completely restored and evil eliminated. </a:t>
            </a:r>
          </a:p>
        </p:txBody>
      </p:sp>
      <p:sp>
        <p:nvSpPr>
          <p:cNvPr id="10" name="Rectangle 9"/>
          <p:cNvSpPr/>
          <p:nvPr/>
        </p:nvSpPr>
        <p:spPr>
          <a:xfrm>
            <a:off x="5108823" y="2726305"/>
            <a:ext cx="6096000" cy="923330"/>
          </a:xfrm>
          <a:prstGeom prst="rect">
            <a:avLst/>
          </a:prstGeom>
        </p:spPr>
        <p:txBody>
          <a:bodyPr>
            <a:spAutoFit/>
          </a:bodyPr>
          <a:lstStyle/>
          <a:p>
            <a:r>
              <a:rPr lang="en-US" dirty="0">
                <a:solidFill>
                  <a:schemeClr val="bg1"/>
                </a:solidFill>
              </a:rPr>
              <a:t>Mount Zion, a symbol for deliverance and holiness, will be the inheritance of the “house of Jacob,” whereas the “house of Esau” will be stubble, fit only to be burned. </a:t>
            </a:r>
            <a:endParaRPr lang="en-US" dirty="0"/>
          </a:p>
        </p:txBody>
      </p:sp>
      <p:sp>
        <p:nvSpPr>
          <p:cNvPr id="14" name="Rectangle 13"/>
          <p:cNvSpPr/>
          <p:nvPr/>
        </p:nvSpPr>
        <p:spPr>
          <a:xfrm>
            <a:off x="5471388" y="4891669"/>
            <a:ext cx="6096000" cy="1754326"/>
          </a:xfrm>
          <a:prstGeom prst="rect">
            <a:avLst/>
          </a:prstGeom>
        </p:spPr>
        <p:txBody>
          <a:bodyPr>
            <a:spAutoFit/>
          </a:bodyPr>
          <a:lstStyle/>
          <a:p>
            <a:r>
              <a:rPr lang="en-US" dirty="0">
                <a:solidFill>
                  <a:schemeClr val="bg1"/>
                </a:solidFill>
              </a:rPr>
              <a:t>The “house of Jacob shall be a fire, and the house of Joseph a flame … and they shall kindle in them [Esau], and devour them; and there shall not be any remaining of the house of Esau”. </a:t>
            </a:r>
          </a:p>
          <a:p>
            <a:endParaRPr lang="en-US" dirty="0">
              <a:solidFill>
                <a:schemeClr val="bg1"/>
              </a:solidFill>
            </a:endParaRPr>
          </a:p>
          <a:p>
            <a:r>
              <a:rPr lang="en-US" dirty="0">
                <a:solidFill>
                  <a:schemeClr val="bg1"/>
                </a:solidFill>
              </a:rPr>
              <a:t>Eventually, “saviors shall come up on mount Zion to judge the mount of Esau; and the kingdom shall be the Lord’s</a:t>
            </a:r>
            <a:endParaRPr lang="en-US" dirty="0"/>
          </a:p>
        </p:txBody>
      </p:sp>
      <p:pic>
        <p:nvPicPr>
          <p:cNvPr id="25602" name="Picture 2" descr="http://i34.photobucket.com/albums/d132/tonytaj/Tony%20Taj%20paintings/dark-city.jpg"/>
          <p:cNvPicPr>
            <a:picLocks noChangeAspect="1" noChangeArrowheads="1"/>
          </p:cNvPicPr>
          <p:nvPr/>
        </p:nvPicPr>
        <p:blipFill>
          <a:blip r:embed="rId3" cstate="print"/>
          <a:srcRect/>
          <a:stretch>
            <a:fillRect/>
          </a:stretch>
        </p:blipFill>
        <p:spPr bwMode="auto">
          <a:xfrm>
            <a:off x="835378" y="3010252"/>
            <a:ext cx="3804708" cy="3043766"/>
          </a:xfrm>
          <a:prstGeom prst="rect">
            <a:avLst/>
          </a:prstGeom>
          <a:noFill/>
        </p:spPr>
      </p:pic>
      <p:pic>
        <p:nvPicPr>
          <p:cNvPr id="25604" name="Picture 4" descr="https://thedailychapter.files.wordpress.com/2012/07/hay-straw-fire.jpg"/>
          <p:cNvPicPr>
            <a:picLocks noChangeAspect="1" noChangeArrowheads="1"/>
          </p:cNvPicPr>
          <p:nvPr/>
        </p:nvPicPr>
        <p:blipFill>
          <a:blip r:embed="rId4" cstate="print"/>
          <a:srcRect/>
          <a:stretch>
            <a:fillRect/>
          </a:stretch>
        </p:blipFill>
        <p:spPr bwMode="auto">
          <a:xfrm>
            <a:off x="8365066" y="733778"/>
            <a:ext cx="2812697" cy="1875131"/>
          </a:xfrm>
          <a:prstGeom prst="rect">
            <a:avLst/>
          </a:prstGeom>
          <a:noFill/>
        </p:spPr>
      </p:pic>
      <p:sp>
        <p:nvSpPr>
          <p:cNvPr id="2" name="TextBox 1">
            <a:extLst>
              <a:ext uri="{FF2B5EF4-FFF2-40B4-BE49-F238E27FC236}">
                <a16:creationId xmlns:a16="http://schemas.microsoft.com/office/drawing/2014/main" id="{51DCE189-90CB-3B9A-2519-781C341A1181}"/>
              </a:ext>
            </a:extLst>
          </p:cNvPr>
          <p:cNvSpPr txBox="1"/>
          <p:nvPr/>
        </p:nvSpPr>
        <p:spPr>
          <a:xfrm>
            <a:off x="11323781" y="6402429"/>
            <a:ext cx="770015" cy="369332"/>
          </a:xfrm>
          <a:prstGeom prst="rect">
            <a:avLst/>
          </a:prstGeom>
          <a:noFill/>
        </p:spPr>
        <p:txBody>
          <a:bodyPr wrap="square">
            <a:spAutoFit/>
          </a:bodyPr>
          <a:lstStyle/>
          <a:p>
            <a:pPr algn="r"/>
            <a:r>
              <a:rPr lang="en-US" sz="1800" b="0" i="0" dirty="0">
                <a:solidFill>
                  <a:schemeClr val="bg1"/>
                </a:solidFill>
                <a:effectLst/>
                <a:latin typeface="Calibri" panose="020F0502020204030204" pitchFamily="34" charset="0"/>
              </a:rPr>
              <a:t>(2)</a:t>
            </a:r>
            <a:endParaRPr lang="en-US" dirty="0"/>
          </a:p>
        </p:txBody>
      </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0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6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9430"/>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Saviors On Mount Zion</a:t>
            </a:r>
          </a:p>
        </p:txBody>
      </p:sp>
      <p:sp>
        <p:nvSpPr>
          <p:cNvPr id="173" name="Rectangle 172"/>
          <p:cNvSpPr/>
          <p:nvPr/>
        </p:nvSpPr>
        <p:spPr>
          <a:xfrm>
            <a:off x="94130" y="6396335"/>
            <a:ext cx="7947211" cy="461665"/>
          </a:xfrm>
          <a:prstGeom prst="rect">
            <a:avLst/>
          </a:prstGeom>
        </p:spPr>
        <p:txBody>
          <a:bodyPr wrap="square">
            <a:spAutoFit/>
          </a:bodyPr>
          <a:lstStyle/>
          <a:p>
            <a:r>
              <a:rPr lang="en-US" sz="2400" b="0" i="0" dirty="0">
                <a:solidFill>
                  <a:schemeClr val="bg1"/>
                </a:solidFill>
                <a:effectLst/>
              </a:rPr>
              <a:t>Obadiah 1:21</a:t>
            </a:r>
            <a:endParaRPr lang="en-US" sz="2400" dirty="0">
              <a:solidFill>
                <a:schemeClr val="bg1"/>
              </a:solidFill>
            </a:endParaRPr>
          </a:p>
        </p:txBody>
      </p:sp>
      <p:sp>
        <p:nvSpPr>
          <p:cNvPr id="11" name="Rectangle 10"/>
          <p:cNvSpPr/>
          <p:nvPr/>
        </p:nvSpPr>
        <p:spPr>
          <a:xfrm>
            <a:off x="317770" y="1020811"/>
            <a:ext cx="5110264" cy="1323439"/>
          </a:xfrm>
          <a:prstGeom prst="rect">
            <a:avLst/>
          </a:prstGeom>
        </p:spPr>
        <p:txBody>
          <a:bodyPr wrap="square">
            <a:spAutoFit/>
          </a:bodyPr>
          <a:lstStyle/>
          <a:p>
            <a:pPr fontAlgn="base"/>
            <a:r>
              <a:rPr lang="en-US" sz="2000" dirty="0">
                <a:solidFill>
                  <a:schemeClr val="bg1"/>
                </a:solidFill>
              </a:rPr>
              <a:t>“As revealed by the scriptures, one of the characteristics of these last days is the appearance of saviors on the earth. This was prophesied in Old Testament times:</a:t>
            </a:r>
          </a:p>
        </p:txBody>
      </p:sp>
      <p:sp>
        <p:nvSpPr>
          <p:cNvPr id="10" name="Rectangle 9"/>
          <p:cNvSpPr/>
          <p:nvPr/>
        </p:nvSpPr>
        <p:spPr>
          <a:xfrm>
            <a:off x="7354111" y="2218305"/>
            <a:ext cx="4494178" cy="2308324"/>
          </a:xfrm>
          <a:prstGeom prst="rect">
            <a:avLst/>
          </a:prstGeom>
        </p:spPr>
        <p:txBody>
          <a:bodyPr wrap="square">
            <a:spAutoFit/>
          </a:bodyPr>
          <a:lstStyle/>
          <a:p>
            <a:pPr fontAlgn="base"/>
            <a:r>
              <a:rPr lang="en-US" i="1" dirty="0">
                <a:solidFill>
                  <a:srgbClr val="FFFF00"/>
                </a:solidFill>
              </a:rPr>
              <a:t>And these all, having obtained a good report through faith, received not the promise:</a:t>
            </a:r>
          </a:p>
          <a:p>
            <a:pPr fontAlgn="base"/>
            <a:endParaRPr lang="en-US" i="1" dirty="0">
              <a:solidFill>
                <a:srgbClr val="FFFF00"/>
              </a:solidFill>
            </a:endParaRPr>
          </a:p>
          <a:p>
            <a:pPr fontAlgn="base"/>
            <a:r>
              <a:rPr lang="en-US" i="1" dirty="0">
                <a:solidFill>
                  <a:srgbClr val="FFFF00"/>
                </a:solidFill>
              </a:rPr>
              <a:t>God having provided some better thing for us, that they without us should not be made perfect.</a:t>
            </a:r>
          </a:p>
          <a:p>
            <a:pPr fontAlgn="base"/>
            <a:r>
              <a:rPr lang="en-US" i="1" dirty="0">
                <a:solidFill>
                  <a:srgbClr val="FFFF00"/>
                </a:solidFill>
              </a:rPr>
              <a:t>Hebrews 11:39-40</a:t>
            </a:r>
          </a:p>
        </p:txBody>
      </p:sp>
      <p:sp>
        <p:nvSpPr>
          <p:cNvPr id="14" name="Rectangle 13"/>
          <p:cNvSpPr/>
          <p:nvPr/>
        </p:nvSpPr>
        <p:spPr>
          <a:xfrm>
            <a:off x="6614809" y="1056089"/>
            <a:ext cx="4241260" cy="923330"/>
          </a:xfrm>
          <a:prstGeom prst="rect">
            <a:avLst/>
          </a:prstGeom>
        </p:spPr>
        <p:txBody>
          <a:bodyPr wrap="square">
            <a:spAutoFit/>
          </a:bodyPr>
          <a:lstStyle/>
          <a:p>
            <a:r>
              <a:rPr lang="en-US" dirty="0">
                <a:solidFill>
                  <a:schemeClr val="bg1"/>
                </a:solidFill>
              </a:rPr>
              <a:t>“It was prophesied by Paul in New Testament times, referring to people who had lived on the earth in times of old: </a:t>
            </a:r>
          </a:p>
        </p:txBody>
      </p:sp>
      <p:sp>
        <p:nvSpPr>
          <p:cNvPr id="8" name="Rectangle 7"/>
          <p:cNvSpPr/>
          <p:nvPr/>
        </p:nvSpPr>
        <p:spPr>
          <a:xfrm>
            <a:off x="590146" y="2458255"/>
            <a:ext cx="4494178" cy="923330"/>
          </a:xfrm>
          <a:prstGeom prst="rect">
            <a:avLst/>
          </a:prstGeom>
        </p:spPr>
        <p:txBody>
          <a:bodyPr wrap="square">
            <a:spAutoFit/>
          </a:bodyPr>
          <a:lstStyle/>
          <a:p>
            <a:pPr fontAlgn="base"/>
            <a:r>
              <a:rPr lang="en-US" i="1" dirty="0">
                <a:solidFill>
                  <a:srgbClr val="FFFF00"/>
                </a:solidFill>
              </a:rPr>
              <a:t>And </a:t>
            </a:r>
            <a:r>
              <a:rPr lang="en-US" i="1" dirty="0" err="1">
                <a:solidFill>
                  <a:srgbClr val="FFFF00"/>
                </a:solidFill>
              </a:rPr>
              <a:t>saviours</a:t>
            </a:r>
            <a:r>
              <a:rPr lang="en-US" i="1" dirty="0">
                <a:solidFill>
                  <a:srgbClr val="FFFF00"/>
                </a:solidFill>
              </a:rPr>
              <a:t> shall come up on mount Zion to judge the mount of Esau; and the kingdom shall be the </a:t>
            </a:r>
            <a:r>
              <a:rPr lang="en-US" i="1" cap="small" dirty="0">
                <a:solidFill>
                  <a:srgbClr val="FFFF00"/>
                </a:solidFill>
              </a:rPr>
              <a:t>Lord</a:t>
            </a:r>
            <a:r>
              <a:rPr lang="en-US" i="1" dirty="0">
                <a:solidFill>
                  <a:srgbClr val="FFFF00"/>
                </a:solidFill>
              </a:rPr>
              <a:t>’s.</a:t>
            </a:r>
          </a:p>
        </p:txBody>
      </p:sp>
      <p:sp>
        <p:nvSpPr>
          <p:cNvPr id="9" name="Rectangle 8"/>
          <p:cNvSpPr/>
          <p:nvPr/>
        </p:nvSpPr>
        <p:spPr>
          <a:xfrm>
            <a:off x="3107410" y="4936946"/>
            <a:ext cx="5494389" cy="400110"/>
          </a:xfrm>
          <a:prstGeom prst="rect">
            <a:avLst/>
          </a:prstGeom>
        </p:spPr>
        <p:txBody>
          <a:bodyPr wrap="none">
            <a:spAutoFit/>
          </a:bodyPr>
          <a:lstStyle/>
          <a:p>
            <a:r>
              <a:rPr lang="en-US" sz="2000" dirty="0">
                <a:solidFill>
                  <a:schemeClr val="bg1"/>
                </a:solidFill>
              </a:rPr>
              <a:t>“It has also been prophesied of us who live today:</a:t>
            </a:r>
          </a:p>
        </p:txBody>
      </p:sp>
      <p:sp>
        <p:nvSpPr>
          <p:cNvPr id="12" name="Rectangle 11"/>
          <p:cNvSpPr/>
          <p:nvPr/>
        </p:nvSpPr>
        <p:spPr>
          <a:xfrm>
            <a:off x="3317732" y="5418704"/>
            <a:ext cx="6096000" cy="1200329"/>
          </a:xfrm>
          <a:prstGeom prst="rect">
            <a:avLst/>
          </a:prstGeom>
        </p:spPr>
        <p:txBody>
          <a:bodyPr>
            <a:spAutoFit/>
          </a:bodyPr>
          <a:lstStyle/>
          <a:p>
            <a:r>
              <a:rPr lang="en-US" i="1" dirty="0">
                <a:solidFill>
                  <a:srgbClr val="FFFF00"/>
                </a:solidFill>
              </a:rPr>
              <a:t>Therefore, blessed are ye if ye continue in my goodness, a light unto the Gentiles, and through this priesthood, a savior unto my people Israel. The Lord hath said it. Amen.</a:t>
            </a:r>
          </a:p>
          <a:p>
            <a:r>
              <a:rPr lang="en-US" i="1" dirty="0">
                <a:solidFill>
                  <a:srgbClr val="FFFF00"/>
                </a:solidFill>
              </a:rPr>
              <a:t>D&amp;C 86:11</a:t>
            </a:r>
          </a:p>
        </p:txBody>
      </p:sp>
      <p:pic>
        <p:nvPicPr>
          <p:cNvPr id="24578" name="Picture 2" descr="https://mormonsoprano.files.wordpress.com/2008/09/open-scriptures.jpg"/>
          <p:cNvPicPr>
            <a:picLocks noChangeAspect="1" noChangeArrowheads="1"/>
          </p:cNvPicPr>
          <p:nvPr/>
        </p:nvPicPr>
        <p:blipFill>
          <a:blip r:embed="rId3" cstate="print"/>
          <a:srcRect/>
          <a:stretch>
            <a:fillRect/>
          </a:stretch>
        </p:blipFill>
        <p:spPr bwMode="auto">
          <a:xfrm>
            <a:off x="4416356" y="2286000"/>
            <a:ext cx="2604919" cy="2213737"/>
          </a:xfrm>
          <a:prstGeom prst="rect">
            <a:avLst/>
          </a:prstGeom>
          <a:noFill/>
        </p:spPr>
      </p:pic>
      <p:sp>
        <p:nvSpPr>
          <p:cNvPr id="2" name="TextBox 1">
            <a:extLst>
              <a:ext uri="{FF2B5EF4-FFF2-40B4-BE49-F238E27FC236}">
                <a16:creationId xmlns:a16="http://schemas.microsoft.com/office/drawing/2014/main" id="{DE8807D4-B014-1D42-28E5-86DFECC8D497}"/>
              </a:ext>
            </a:extLst>
          </p:cNvPr>
          <p:cNvSpPr txBox="1"/>
          <p:nvPr/>
        </p:nvSpPr>
        <p:spPr>
          <a:xfrm>
            <a:off x="11323781" y="6402429"/>
            <a:ext cx="770015" cy="369332"/>
          </a:xfrm>
          <a:prstGeom prst="rect">
            <a:avLst/>
          </a:prstGeom>
          <a:noFill/>
        </p:spPr>
        <p:txBody>
          <a:bodyPr wrap="square">
            <a:spAutoFit/>
          </a:bodyPr>
          <a:lstStyle/>
          <a:p>
            <a:pPr algn="r"/>
            <a:r>
              <a:rPr lang="en-US" sz="1800" b="0" i="0" dirty="0">
                <a:solidFill>
                  <a:schemeClr val="bg1"/>
                </a:solidFill>
                <a:effectLst/>
                <a:latin typeface="Calibri" panose="020F0502020204030204" pitchFamily="34" charset="0"/>
              </a:rPr>
              <a:t>(3)</a:t>
            </a:r>
            <a:endParaRPr lang="en-US" dirty="0"/>
          </a:p>
        </p:txBody>
      </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1"/>
      <p:bldP spid="14" grpId="1"/>
      <p:bldP spid="8" grpId="0"/>
      <p:bldP spid="9"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9430"/>
          </a:xfrm>
          <a:prstGeom prst="rect">
            <a:avLst/>
          </a:prstGeom>
          <a:noFill/>
          <a:extLst>
            <a:ext uri="{909E8E84-426E-40DD-AFC4-6F175D3DCCD1}">
              <a14:hiddenFill xmlns:a14="http://schemas.microsoft.com/office/drawing/2010/main">
                <a:solidFill>
                  <a:srgbClr val="FFFFFF"/>
                </a:solidFill>
              </a14:hiddenFill>
            </a:ext>
          </a:extLst>
        </p:spPr>
      </p:pic>
      <p:sp>
        <p:nvSpPr>
          <p:cNvPr id="173" name="Rectangle 172"/>
          <p:cNvSpPr/>
          <p:nvPr/>
        </p:nvSpPr>
        <p:spPr>
          <a:xfrm>
            <a:off x="94130" y="6396335"/>
            <a:ext cx="7947211" cy="461665"/>
          </a:xfrm>
          <a:prstGeom prst="rect">
            <a:avLst/>
          </a:prstGeom>
        </p:spPr>
        <p:txBody>
          <a:bodyPr wrap="square">
            <a:spAutoFit/>
          </a:bodyPr>
          <a:lstStyle/>
          <a:p>
            <a:r>
              <a:rPr lang="en-US" sz="2400" b="0" i="0" dirty="0">
                <a:solidFill>
                  <a:schemeClr val="bg1"/>
                </a:solidFill>
                <a:effectLst/>
              </a:rPr>
              <a:t>Obadiah 1:21</a:t>
            </a:r>
            <a:endParaRPr lang="en-US" sz="2400" dirty="0">
              <a:solidFill>
                <a:schemeClr val="bg1"/>
              </a:solidFill>
            </a:endParaRPr>
          </a:p>
        </p:txBody>
      </p:sp>
      <p:sp>
        <p:nvSpPr>
          <p:cNvPr id="11" name="Rectangle 10"/>
          <p:cNvSpPr/>
          <p:nvPr/>
        </p:nvSpPr>
        <p:spPr>
          <a:xfrm>
            <a:off x="911157" y="1088904"/>
            <a:ext cx="6092758" cy="4524315"/>
          </a:xfrm>
          <a:prstGeom prst="rect">
            <a:avLst/>
          </a:prstGeom>
        </p:spPr>
        <p:txBody>
          <a:bodyPr wrap="square">
            <a:spAutoFit/>
          </a:bodyPr>
          <a:lstStyle/>
          <a:p>
            <a:pPr fontAlgn="base"/>
            <a:r>
              <a:rPr lang="en-US" sz="2400" dirty="0">
                <a:solidFill>
                  <a:schemeClr val="bg1"/>
                </a:solidFill>
              </a:rPr>
              <a:t>“As “But how are they to become saviors on Mount Zion?</a:t>
            </a:r>
          </a:p>
          <a:p>
            <a:pPr fontAlgn="base"/>
            <a:endParaRPr lang="en-US" sz="2400" dirty="0">
              <a:solidFill>
                <a:schemeClr val="bg1"/>
              </a:solidFill>
            </a:endParaRPr>
          </a:p>
          <a:p>
            <a:pPr fontAlgn="base"/>
            <a:r>
              <a:rPr lang="en-US" sz="2400" dirty="0">
                <a:solidFill>
                  <a:schemeClr val="bg1"/>
                </a:solidFill>
              </a:rPr>
              <a:t>By building their temples, erecting their baptismal fonts, and going forth and receiving all the ordinances, baptisms, confirmations, washings, </a:t>
            </a:r>
            <a:r>
              <a:rPr lang="en-US" sz="2400" dirty="0" err="1">
                <a:solidFill>
                  <a:schemeClr val="bg1"/>
                </a:solidFill>
              </a:rPr>
              <a:t>anointings</a:t>
            </a:r>
            <a:r>
              <a:rPr lang="en-US" sz="2400" dirty="0">
                <a:solidFill>
                  <a:schemeClr val="bg1"/>
                </a:solidFill>
              </a:rPr>
              <a:t>, ordinations and sealing powers upon their heads, in behalf of all their progenitors who are dead, and redeem them that they may come forth in the first resurrection and be exalted to thrones of glory with them.” (5)</a:t>
            </a:r>
          </a:p>
        </p:txBody>
      </p:sp>
      <p:pic>
        <p:nvPicPr>
          <p:cNvPr id="13" name="Picture 12" descr="joseph smith1.jpg"/>
          <p:cNvPicPr>
            <a:picLocks noChangeAspect="1"/>
          </p:cNvPicPr>
          <p:nvPr/>
        </p:nvPicPr>
        <p:blipFill>
          <a:blip r:embed="rId3" cstate="print"/>
          <a:stretch>
            <a:fillRect/>
          </a:stretch>
        </p:blipFill>
        <p:spPr>
          <a:xfrm>
            <a:off x="7752425" y="1286062"/>
            <a:ext cx="3199285" cy="3879326"/>
          </a:xfrm>
          <a:prstGeom prst="rect">
            <a:avLst/>
          </a:prstGeom>
        </p:spPr>
      </p:pic>
    </p:spTree>
    <p:extLst>
      <p:ext uri="{BB962C8B-B14F-4D97-AF65-F5344CB8AC3E}">
        <p14:creationId xmlns:p14="http://schemas.microsoft.com/office/powerpoint/2010/main" val="1465365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430"/>
            <a:ext cx="12192000" cy="6869430"/>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p:cNvSpPr txBox="1"/>
          <p:nvPr/>
        </p:nvSpPr>
        <p:spPr>
          <a:xfrm>
            <a:off x="0" y="6999"/>
            <a:ext cx="12048565" cy="830997"/>
          </a:xfrm>
          <a:prstGeom prst="rect">
            <a:avLst/>
          </a:prstGeom>
          <a:noFill/>
        </p:spPr>
        <p:txBody>
          <a:bodyPr wrap="square" rtlCol="0">
            <a:spAutoFit/>
          </a:bodyPr>
          <a:lstStyle/>
          <a:p>
            <a:pPr algn="ctr"/>
            <a:r>
              <a:rPr lang="en-US" sz="4800" dirty="0">
                <a:solidFill>
                  <a:schemeClr val="bg1"/>
                </a:solidFill>
                <a:latin typeface="Arial Black" panose="020B0A04020102020204" pitchFamily="34" charset="0"/>
              </a:rPr>
              <a:t>Can We Be Saviors?</a:t>
            </a:r>
          </a:p>
        </p:txBody>
      </p:sp>
      <p:sp>
        <p:nvSpPr>
          <p:cNvPr id="11" name="Rectangle 10"/>
          <p:cNvSpPr/>
          <p:nvPr/>
        </p:nvSpPr>
        <p:spPr>
          <a:xfrm>
            <a:off x="317770" y="758164"/>
            <a:ext cx="5110264" cy="1938992"/>
          </a:xfrm>
          <a:prstGeom prst="rect">
            <a:avLst/>
          </a:prstGeom>
        </p:spPr>
        <p:txBody>
          <a:bodyPr wrap="square">
            <a:spAutoFit/>
          </a:bodyPr>
          <a:lstStyle/>
          <a:p>
            <a:pPr fontAlgn="base"/>
            <a:r>
              <a:rPr lang="en-US" sz="2000" dirty="0">
                <a:solidFill>
                  <a:schemeClr val="bg1"/>
                </a:solidFill>
              </a:rPr>
              <a:t>The word </a:t>
            </a:r>
            <a:r>
              <a:rPr lang="en-US" sz="2000" i="1" dirty="0" err="1">
                <a:solidFill>
                  <a:schemeClr val="bg1"/>
                </a:solidFill>
              </a:rPr>
              <a:t>saviour</a:t>
            </a:r>
            <a:r>
              <a:rPr lang="en-US" sz="2000" dirty="0">
                <a:solidFill>
                  <a:schemeClr val="bg1"/>
                </a:solidFill>
              </a:rPr>
              <a:t> can refer to one who saves, rescues, or delivers. </a:t>
            </a:r>
          </a:p>
          <a:p>
            <a:pPr fontAlgn="base"/>
            <a:endParaRPr lang="en-US" sz="2000" dirty="0">
              <a:solidFill>
                <a:schemeClr val="bg1"/>
              </a:solidFill>
            </a:endParaRPr>
          </a:p>
          <a:p>
            <a:pPr fontAlgn="base"/>
            <a:r>
              <a:rPr lang="en-US" sz="2000" dirty="0">
                <a:solidFill>
                  <a:schemeClr val="bg1"/>
                </a:solidFill>
              </a:rPr>
              <a:t>Jesus Christ is </a:t>
            </a:r>
            <a:r>
              <a:rPr lang="en-US" sz="2000" i="1" dirty="0">
                <a:solidFill>
                  <a:schemeClr val="bg1"/>
                </a:solidFill>
              </a:rPr>
              <a:t>the</a:t>
            </a:r>
            <a:r>
              <a:rPr lang="en-US" sz="2000" dirty="0">
                <a:solidFill>
                  <a:schemeClr val="bg1"/>
                </a:solidFill>
              </a:rPr>
              <a:t> Savior because He saved and delivered us from sin and death, which we could not do for ourselves.</a:t>
            </a:r>
          </a:p>
        </p:txBody>
      </p:sp>
      <p:grpSp>
        <p:nvGrpSpPr>
          <p:cNvPr id="13" name="Group 12"/>
          <p:cNvGrpSpPr/>
          <p:nvPr/>
        </p:nvGrpSpPr>
        <p:grpSpPr>
          <a:xfrm>
            <a:off x="4226668" y="2890736"/>
            <a:ext cx="4372584" cy="3120958"/>
            <a:chOff x="228600" y="381000"/>
            <a:chExt cx="3505068" cy="2501531"/>
          </a:xfrm>
        </p:grpSpPr>
        <p:grpSp>
          <p:nvGrpSpPr>
            <p:cNvPr id="15" name="Group 144"/>
            <p:cNvGrpSpPr/>
            <p:nvPr/>
          </p:nvGrpSpPr>
          <p:grpSpPr>
            <a:xfrm>
              <a:off x="228600" y="381000"/>
              <a:ext cx="3505068" cy="2501531"/>
              <a:chOff x="534986" y="381000"/>
              <a:chExt cx="2637111" cy="2501531"/>
            </a:xfrm>
          </p:grpSpPr>
          <p:sp>
            <p:nvSpPr>
              <p:cNvPr id="17" name="Rectangle 16"/>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43"/>
              <p:cNvGrpSpPr/>
              <p:nvPr/>
            </p:nvGrpSpPr>
            <p:grpSpPr>
              <a:xfrm>
                <a:off x="534986" y="384805"/>
                <a:ext cx="457200" cy="2497726"/>
                <a:chOff x="533400" y="381000"/>
                <a:chExt cx="457200" cy="2497726"/>
              </a:xfrm>
            </p:grpSpPr>
            <p:sp>
              <p:nvSpPr>
                <p:cNvPr id="24" name="Oval 23"/>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42"/>
              <p:cNvGrpSpPr/>
              <p:nvPr/>
            </p:nvGrpSpPr>
            <p:grpSpPr>
              <a:xfrm>
                <a:off x="2714897" y="381000"/>
                <a:ext cx="457200" cy="2497726"/>
                <a:chOff x="2714897" y="457200"/>
                <a:chExt cx="457200" cy="2497726"/>
              </a:xfrm>
            </p:grpSpPr>
            <p:sp>
              <p:nvSpPr>
                <p:cNvPr id="20" name="Oval 19"/>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Rectangle 15"/>
            <p:cNvSpPr/>
            <p:nvPr/>
          </p:nvSpPr>
          <p:spPr>
            <a:xfrm>
              <a:off x="836706" y="1213264"/>
              <a:ext cx="2293346" cy="1060772"/>
            </a:xfrm>
            <a:prstGeom prst="rect">
              <a:avLst/>
            </a:prstGeom>
          </p:spPr>
          <p:txBody>
            <a:bodyPr wrap="square">
              <a:spAutoFit/>
            </a:bodyPr>
            <a:lstStyle/>
            <a:p>
              <a:pPr algn="ctr"/>
              <a:r>
                <a:rPr lang="en-US" sz="1600" b="1" dirty="0"/>
                <a:t>We become saviors on Mount Zion as we identify our deceased family members and perform ordinances for them in the temple.</a:t>
              </a:r>
              <a:r>
                <a:rPr lang="en-US" sz="1600" dirty="0"/>
                <a:t> </a:t>
              </a:r>
              <a:endParaRPr lang="en-US" sz="1600" i="1" dirty="0"/>
            </a:p>
          </p:txBody>
        </p:sp>
      </p:grpSp>
      <p:pic>
        <p:nvPicPr>
          <p:cNvPr id="26626" name="Picture 2" descr="http://www.genealogynow.org/uploads/1/1/7/0/11700143/1482632_orig.jpg?707"/>
          <p:cNvPicPr>
            <a:picLocks noChangeAspect="1" noChangeArrowheads="1"/>
          </p:cNvPicPr>
          <p:nvPr/>
        </p:nvPicPr>
        <p:blipFill>
          <a:blip r:embed="rId3" cstate="print"/>
          <a:srcRect/>
          <a:stretch>
            <a:fillRect/>
          </a:stretch>
        </p:blipFill>
        <p:spPr bwMode="auto">
          <a:xfrm>
            <a:off x="5881752" y="821988"/>
            <a:ext cx="5279539" cy="1853118"/>
          </a:xfrm>
          <a:prstGeom prst="rect">
            <a:avLst/>
          </a:prstGeom>
          <a:noFill/>
        </p:spPr>
      </p:pic>
      <p:pic>
        <p:nvPicPr>
          <p:cNvPr id="26628" name="Picture 4" descr="https://s-media-cache-ak0.pinimg.com/736x/d9/8b/19/d98b1902b73a9050b31e08a1a2e38cf7.jpg"/>
          <p:cNvPicPr>
            <a:picLocks noChangeAspect="1" noChangeArrowheads="1"/>
          </p:cNvPicPr>
          <p:nvPr/>
        </p:nvPicPr>
        <p:blipFill>
          <a:blip r:embed="rId4" cstate="print"/>
          <a:srcRect/>
          <a:stretch>
            <a:fillRect/>
          </a:stretch>
        </p:blipFill>
        <p:spPr bwMode="auto">
          <a:xfrm>
            <a:off x="9033446" y="3475510"/>
            <a:ext cx="2657475" cy="2657476"/>
          </a:xfrm>
          <a:prstGeom prst="rect">
            <a:avLst/>
          </a:prstGeom>
          <a:noFill/>
        </p:spPr>
      </p:pic>
      <p:pic>
        <p:nvPicPr>
          <p:cNvPr id="26630" name="Picture 6" descr="https://www.lds.org/bc/content/ldsorg/callings/temple-and-family-history/family-history-consultants/gettingstartedwithyourfamilyhistory.jpg"/>
          <p:cNvPicPr>
            <a:picLocks noChangeAspect="1" noChangeArrowheads="1"/>
          </p:cNvPicPr>
          <p:nvPr/>
        </p:nvPicPr>
        <p:blipFill>
          <a:blip r:embed="rId5" cstate="print"/>
          <a:srcRect/>
          <a:stretch>
            <a:fillRect/>
          </a:stretch>
        </p:blipFill>
        <p:spPr bwMode="auto">
          <a:xfrm>
            <a:off x="239709" y="2826359"/>
            <a:ext cx="2145890" cy="1391252"/>
          </a:xfrm>
          <a:prstGeom prst="rect">
            <a:avLst/>
          </a:prstGeom>
          <a:noFill/>
        </p:spPr>
      </p:pic>
      <p:pic>
        <p:nvPicPr>
          <p:cNvPr id="26632" name="Picture 8" descr="http://mormonbeliefs.org/files/2011/08/mormon-family-history3.jpg"/>
          <p:cNvPicPr>
            <a:picLocks noChangeAspect="1" noChangeArrowheads="1"/>
          </p:cNvPicPr>
          <p:nvPr/>
        </p:nvPicPr>
        <p:blipFill>
          <a:blip r:embed="rId6" cstate="print"/>
          <a:srcRect/>
          <a:stretch>
            <a:fillRect/>
          </a:stretch>
        </p:blipFill>
        <p:spPr bwMode="auto">
          <a:xfrm>
            <a:off x="1178064" y="4376027"/>
            <a:ext cx="2816860" cy="2180415"/>
          </a:xfrm>
          <a:prstGeom prst="rect">
            <a:avLst/>
          </a:prstGeom>
          <a:noFill/>
        </p:spPr>
      </p:pic>
      <p:sp>
        <p:nvSpPr>
          <p:cNvPr id="2" name="TextBox 1">
            <a:extLst>
              <a:ext uri="{FF2B5EF4-FFF2-40B4-BE49-F238E27FC236}">
                <a16:creationId xmlns:a16="http://schemas.microsoft.com/office/drawing/2014/main" id="{CDA643CC-1D92-ABD0-5885-19E432E372E8}"/>
              </a:ext>
            </a:extLst>
          </p:cNvPr>
          <p:cNvSpPr txBox="1"/>
          <p:nvPr/>
        </p:nvSpPr>
        <p:spPr>
          <a:xfrm>
            <a:off x="11323781" y="6402429"/>
            <a:ext cx="770015" cy="369332"/>
          </a:xfrm>
          <a:prstGeom prst="rect">
            <a:avLst/>
          </a:prstGeom>
          <a:noFill/>
        </p:spPr>
        <p:txBody>
          <a:bodyPr wrap="square">
            <a:spAutoFit/>
          </a:bodyPr>
          <a:lstStyle/>
          <a:p>
            <a:pPr algn="r"/>
            <a:r>
              <a:rPr lang="en-US" sz="1800" b="0" i="0" dirty="0">
                <a:solidFill>
                  <a:schemeClr val="bg1"/>
                </a:solidFill>
                <a:effectLst/>
                <a:latin typeface="Calibri" panose="020F0502020204030204" pitchFamily="34" charset="0"/>
              </a:rPr>
              <a:t>(3)</a:t>
            </a:r>
            <a:endParaRPr lang="en-US" dirty="0"/>
          </a:p>
        </p:txBody>
      </p:sp>
    </p:spTree>
    <p:extLst>
      <p:ext uri="{BB962C8B-B14F-4D97-AF65-F5344CB8AC3E}">
        <p14:creationId xmlns:p14="http://schemas.microsoft.com/office/powerpoint/2010/main" val="146536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outVertical)">
                                      <p:cBhvr>
                                        <p:cTn id="11" dur="500"/>
                                        <p:tgtEl>
                                          <p:spTgt spid="13"/>
                                        </p:tgtEl>
                                      </p:cBhvr>
                                    </p:animEffect>
                                  </p:childTnLst>
                                </p:cTn>
                              </p:par>
                              <p:par>
                                <p:cTn id="12" presetID="10" presetClass="entr" presetSubtype="0" fill="hold" nodeType="withEffect">
                                  <p:stCondLst>
                                    <p:cond delay="0"/>
                                  </p:stCondLst>
                                  <p:childTnLst>
                                    <p:set>
                                      <p:cBhvr>
                                        <p:cTn id="13" dur="1" fill="hold">
                                          <p:stCondLst>
                                            <p:cond delay="0"/>
                                          </p:stCondLst>
                                        </p:cTn>
                                        <p:tgtEl>
                                          <p:spTgt spid="26628"/>
                                        </p:tgtEl>
                                        <p:attrNameLst>
                                          <p:attrName>style.visibility</p:attrName>
                                        </p:attrNameLst>
                                      </p:cBhvr>
                                      <p:to>
                                        <p:strVal val="visible"/>
                                      </p:to>
                                    </p:set>
                                    <p:animEffect transition="in" filter="fade">
                                      <p:cBhvr>
                                        <p:cTn id="14" dur="2000"/>
                                        <p:tgtEl>
                                          <p:spTgt spid="26628"/>
                                        </p:tgtEl>
                                      </p:cBhvr>
                                    </p:animEffect>
                                  </p:childTnLst>
                                </p:cTn>
                              </p:par>
                              <p:par>
                                <p:cTn id="15" presetID="10" presetClass="entr" presetSubtype="0" fill="hold" nodeType="withEffect">
                                  <p:stCondLst>
                                    <p:cond delay="0"/>
                                  </p:stCondLst>
                                  <p:childTnLst>
                                    <p:set>
                                      <p:cBhvr>
                                        <p:cTn id="16" dur="1" fill="hold">
                                          <p:stCondLst>
                                            <p:cond delay="0"/>
                                          </p:stCondLst>
                                        </p:cTn>
                                        <p:tgtEl>
                                          <p:spTgt spid="26626"/>
                                        </p:tgtEl>
                                        <p:attrNameLst>
                                          <p:attrName>style.visibility</p:attrName>
                                        </p:attrNameLst>
                                      </p:cBhvr>
                                      <p:to>
                                        <p:strVal val="visible"/>
                                      </p:to>
                                    </p:set>
                                    <p:animEffect transition="in" filter="fade">
                                      <p:cBhvr>
                                        <p:cTn id="17" dur="2000"/>
                                        <p:tgtEl>
                                          <p:spTgt spid="26626"/>
                                        </p:tgtEl>
                                      </p:cBhvr>
                                    </p:animEffect>
                                  </p:childTnLst>
                                </p:cTn>
                              </p:par>
                              <p:par>
                                <p:cTn id="18" presetID="10" presetClass="entr" presetSubtype="0" fill="hold" nodeType="withEffect">
                                  <p:stCondLst>
                                    <p:cond delay="0"/>
                                  </p:stCondLst>
                                  <p:childTnLst>
                                    <p:set>
                                      <p:cBhvr>
                                        <p:cTn id="19" dur="1" fill="hold">
                                          <p:stCondLst>
                                            <p:cond delay="0"/>
                                          </p:stCondLst>
                                        </p:cTn>
                                        <p:tgtEl>
                                          <p:spTgt spid="26630"/>
                                        </p:tgtEl>
                                        <p:attrNameLst>
                                          <p:attrName>style.visibility</p:attrName>
                                        </p:attrNameLst>
                                      </p:cBhvr>
                                      <p:to>
                                        <p:strVal val="visible"/>
                                      </p:to>
                                    </p:set>
                                    <p:animEffect transition="in" filter="fade">
                                      <p:cBhvr>
                                        <p:cTn id="20" dur="2000"/>
                                        <p:tgtEl>
                                          <p:spTgt spid="26630"/>
                                        </p:tgtEl>
                                      </p:cBhvr>
                                    </p:animEffect>
                                  </p:childTnLst>
                                </p:cTn>
                              </p:par>
                              <p:par>
                                <p:cTn id="21" presetID="10" presetClass="entr" presetSubtype="0" fill="hold" nodeType="withEffect">
                                  <p:stCondLst>
                                    <p:cond delay="0"/>
                                  </p:stCondLst>
                                  <p:childTnLst>
                                    <p:set>
                                      <p:cBhvr>
                                        <p:cTn id="22" dur="1" fill="hold">
                                          <p:stCondLst>
                                            <p:cond delay="0"/>
                                          </p:stCondLst>
                                        </p:cTn>
                                        <p:tgtEl>
                                          <p:spTgt spid="26632"/>
                                        </p:tgtEl>
                                        <p:attrNameLst>
                                          <p:attrName>style.visibility</p:attrName>
                                        </p:attrNameLst>
                                      </p:cBhvr>
                                      <p:to>
                                        <p:strVal val="visible"/>
                                      </p:to>
                                    </p:set>
                                    <p:animEffect transition="in" filter="fade">
                                      <p:cBhvr>
                                        <p:cTn id="23" dur="2000"/>
                                        <p:tgtEl>
                                          <p:spTgt spid="266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retethrowsnation.com/wp-content/uploads/Dark-Grey-Background-Texture-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694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76" y="0"/>
            <a:ext cx="11981330" cy="3693319"/>
          </a:xfrm>
          <a:prstGeom prst="rect">
            <a:avLst/>
          </a:prstGeom>
          <a:noFill/>
        </p:spPr>
        <p:txBody>
          <a:bodyPr wrap="square" rtlCol="0">
            <a:spAutoFit/>
          </a:bodyPr>
          <a:lstStyle/>
          <a:p>
            <a:r>
              <a:rPr lang="en-US" dirty="0">
                <a:solidFill>
                  <a:schemeClr val="bg1"/>
                </a:solidFill>
              </a:rPr>
              <a:t>Sources:</a:t>
            </a:r>
          </a:p>
          <a:p>
            <a:endParaRPr lang="en-US" dirty="0">
              <a:solidFill>
                <a:schemeClr val="bg1"/>
              </a:solidFill>
            </a:endParaRPr>
          </a:p>
          <a:p>
            <a:endParaRPr lang="en-US" i="1" dirty="0">
              <a:solidFill>
                <a:schemeClr val="bg1"/>
              </a:solidFill>
            </a:endParaRPr>
          </a:p>
          <a:p>
            <a:r>
              <a:rPr lang="en-US" dirty="0">
                <a:solidFill>
                  <a:schemeClr val="bg1"/>
                </a:solidFill>
              </a:rPr>
              <a:t>Video:</a:t>
            </a:r>
          </a:p>
          <a:p>
            <a:r>
              <a:rPr lang="en-US" b="1" dirty="0">
                <a:solidFill>
                  <a:schemeClr val="bg1"/>
                </a:solidFill>
              </a:rPr>
              <a:t>One Son or Daughter at a Time</a:t>
            </a:r>
            <a:r>
              <a:rPr lang="en-US" dirty="0">
                <a:solidFill>
                  <a:schemeClr val="bg1"/>
                </a:solidFill>
              </a:rPr>
              <a:t>(3:17)</a:t>
            </a:r>
          </a:p>
          <a:p>
            <a:endParaRPr lang="en-US" dirty="0">
              <a:solidFill>
                <a:schemeClr val="bg1"/>
              </a:solidFill>
            </a:endParaRPr>
          </a:p>
          <a:p>
            <a:pPr marL="342900" indent="-342900">
              <a:buAutoNum type="arabicPeriod"/>
            </a:pPr>
            <a:r>
              <a:rPr lang="en-US" i="1" dirty="0">
                <a:solidFill>
                  <a:schemeClr val="bg1"/>
                </a:solidFill>
              </a:rPr>
              <a:t>Who’s Who in the Old Testament </a:t>
            </a:r>
            <a:r>
              <a:rPr lang="en-US" dirty="0">
                <a:solidFill>
                  <a:schemeClr val="bg1"/>
                </a:solidFill>
              </a:rPr>
              <a:t>by Ed J. </a:t>
            </a:r>
            <a:r>
              <a:rPr lang="en-US" dirty="0" err="1">
                <a:solidFill>
                  <a:schemeClr val="bg1"/>
                </a:solidFill>
              </a:rPr>
              <a:t>Pinegar</a:t>
            </a:r>
            <a:r>
              <a:rPr lang="en-US" dirty="0">
                <a:solidFill>
                  <a:schemeClr val="bg1"/>
                </a:solidFill>
              </a:rPr>
              <a:t> and Richard J. Allen p. 147</a:t>
            </a:r>
          </a:p>
          <a:p>
            <a:pPr marL="342900" indent="-342900">
              <a:buFontTx/>
              <a:buAutoNum type="arabicPeriod"/>
            </a:pPr>
            <a:r>
              <a:rPr lang="en-US" dirty="0">
                <a:solidFill>
                  <a:schemeClr val="bg1"/>
                </a:solidFill>
              </a:rPr>
              <a:t>Old Testament Institute Manual </a:t>
            </a:r>
            <a:r>
              <a:rPr lang="en-US" i="1" dirty="0">
                <a:solidFill>
                  <a:schemeClr val="bg1"/>
                </a:solidFill>
              </a:rPr>
              <a:t>Prophecies of a Latter-day Gathering </a:t>
            </a:r>
            <a:r>
              <a:rPr lang="en-US" dirty="0">
                <a:solidFill>
                  <a:schemeClr val="bg1"/>
                </a:solidFill>
              </a:rPr>
              <a:t>Chapter 25</a:t>
            </a:r>
          </a:p>
          <a:p>
            <a:pPr marL="342900" indent="-342900">
              <a:buFontTx/>
              <a:buAutoNum type="arabicPeriod"/>
            </a:pPr>
            <a:r>
              <a:rPr lang="en-US" dirty="0">
                <a:solidFill>
                  <a:schemeClr val="bg1"/>
                </a:solidFill>
              </a:rPr>
              <a:t>R. </a:t>
            </a:r>
            <a:r>
              <a:rPr lang="en-US" dirty="0" err="1">
                <a:solidFill>
                  <a:schemeClr val="bg1"/>
                </a:solidFill>
              </a:rPr>
              <a:t>Dummelow</a:t>
            </a:r>
            <a:r>
              <a:rPr lang="en-US" dirty="0">
                <a:solidFill>
                  <a:schemeClr val="bg1"/>
                </a:solidFill>
              </a:rPr>
              <a:t>  </a:t>
            </a:r>
            <a:r>
              <a:rPr lang="en-US" i="1" dirty="0">
                <a:solidFill>
                  <a:schemeClr val="bg1"/>
                </a:solidFill>
              </a:rPr>
              <a:t>A Commentary on the Holy Bible, </a:t>
            </a:r>
            <a:r>
              <a:rPr lang="en-US" dirty="0">
                <a:solidFill>
                  <a:schemeClr val="bg1"/>
                </a:solidFill>
              </a:rPr>
              <a:t>p. 574).</a:t>
            </a:r>
          </a:p>
          <a:p>
            <a:r>
              <a:rPr lang="en-US" dirty="0">
                <a:solidFill>
                  <a:schemeClr val="bg1"/>
                </a:solidFill>
              </a:rPr>
              <a:t>Presentation by ©http://fashionsbylynda.com/blog/</a:t>
            </a:r>
          </a:p>
          <a:p>
            <a:r>
              <a:rPr lang="en-US" dirty="0">
                <a:solidFill>
                  <a:schemeClr val="bg1"/>
                </a:solidFill>
              </a:rPr>
              <a:t>4. President Dieter F. </a:t>
            </a:r>
            <a:r>
              <a:rPr lang="en-US" dirty="0" err="1">
                <a:solidFill>
                  <a:schemeClr val="bg1"/>
                </a:solidFill>
              </a:rPr>
              <a:t>Uchtdorf</a:t>
            </a:r>
            <a:r>
              <a:rPr lang="en-US" dirty="0">
                <a:solidFill>
                  <a:schemeClr val="bg1"/>
                </a:solidFill>
              </a:rPr>
              <a:t>  </a:t>
            </a:r>
            <a:r>
              <a:rPr lang="en-US" i="1" dirty="0">
                <a:solidFill>
                  <a:schemeClr val="bg1"/>
                </a:solidFill>
              </a:rPr>
              <a:t>Pride and the Priesthood</a:t>
            </a:r>
            <a:r>
              <a:rPr lang="en-US" dirty="0">
                <a:solidFill>
                  <a:schemeClr val="bg1"/>
                </a:solidFill>
              </a:rPr>
              <a:t>, </a:t>
            </a:r>
            <a:r>
              <a:rPr lang="en-US" i="1" dirty="0">
                <a:solidFill>
                  <a:schemeClr val="bg1"/>
                </a:solidFill>
              </a:rPr>
              <a:t> Ensign </a:t>
            </a:r>
            <a:r>
              <a:rPr lang="en-US" dirty="0">
                <a:solidFill>
                  <a:schemeClr val="bg1"/>
                </a:solidFill>
              </a:rPr>
              <a:t>or </a:t>
            </a:r>
            <a:r>
              <a:rPr lang="en-US" i="1" dirty="0">
                <a:solidFill>
                  <a:schemeClr val="bg1"/>
                </a:solidFill>
              </a:rPr>
              <a:t>Liahona,</a:t>
            </a:r>
            <a:r>
              <a:rPr lang="en-US" dirty="0">
                <a:solidFill>
                  <a:schemeClr val="bg1"/>
                </a:solidFill>
              </a:rPr>
              <a:t> Nov. 2010, 56.</a:t>
            </a:r>
          </a:p>
          <a:p>
            <a:r>
              <a:rPr lang="en-US" dirty="0">
                <a:solidFill>
                  <a:schemeClr val="bg1"/>
                </a:solidFill>
              </a:rPr>
              <a:t>5. Joseph Smith </a:t>
            </a:r>
            <a:r>
              <a:rPr lang="en-US" i="1" dirty="0">
                <a:solidFill>
                  <a:schemeClr val="bg1"/>
                </a:solidFill>
              </a:rPr>
              <a:t>Teachings of Presidents of the Church: Joseph Smith</a:t>
            </a:r>
            <a:r>
              <a:rPr lang="en-US" dirty="0">
                <a:solidFill>
                  <a:schemeClr val="bg1"/>
                </a:solidFill>
              </a:rPr>
              <a:t> [2007], 473.</a:t>
            </a:r>
          </a:p>
          <a:p>
            <a:pPr marL="342900" indent="-342900">
              <a:buAutoNum type="arabicPeriod"/>
            </a:pPr>
            <a:endParaRPr lang="en-US" dirty="0">
              <a:solidFill>
                <a:schemeClr val="bg1"/>
              </a:solidFill>
            </a:endParaRPr>
          </a:p>
        </p:txBody>
      </p:sp>
      <p:grpSp>
        <p:nvGrpSpPr>
          <p:cNvPr id="6" name="Group 5">
            <a:extLst>
              <a:ext uri="{FF2B5EF4-FFF2-40B4-BE49-F238E27FC236}">
                <a16:creationId xmlns:a16="http://schemas.microsoft.com/office/drawing/2014/main" id="{52A80A13-DDCC-49B7-832B-963EE337443D}"/>
              </a:ext>
            </a:extLst>
          </p:cNvPr>
          <p:cNvGrpSpPr/>
          <p:nvPr/>
        </p:nvGrpSpPr>
        <p:grpSpPr>
          <a:xfrm>
            <a:off x="3790410" y="620647"/>
            <a:ext cx="778406" cy="985981"/>
            <a:chOff x="7543800" y="3810000"/>
            <a:chExt cx="1143000" cy="1447800"/>
          </a:xfrm>
        </p:grpSpPr>
        <p:sp>
          <p:nvSpPr>
            <p:cNvPr id="7" name="Trapezoid 6">
              <a:extLst>
                <a:ext uri="{FF2B5EF4-FFF2-40B4-BE49-F238E27FC236}">
                  <a16:creationId xmlns:a16="http://schemas.microsoft.com/office/drawing/2014/main" id="{4FAD4435-43E3-4D44-BE33-4D3546E54A4A}"/>
                </a:ext>
              </a:extLst>
            </p:cNvPr>
            <p:cNvSpPr/>
            <p:nvPr/>
          </p:nvSpPr>
          <p:spPr>
            <a:xfrm rot="16200000">
              <a:off x="8243309" y="4391868"/>
              <a:ext cx="493691" cy="393290"/>
            </a:xfrm>
            <a:prstGeom prst="trapezoid">
              <a:avLst>
                <a:gd name="adj" fmla="val 41471"/>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9">
              <a:extLst>
                <a:ext uri="{FF2B5EF4-FFF2-40B4-BE49-F238E27FC236}">
                  <a16:creationId xmlns:a16="http://schemas.microsoft.com/office/drawing/2014/main" id="{600DFBF2-2454-4941-B04F-37224549BBB2}"/>
                </a:ext>
              </a:extLst>
            </p:cNvPr>
            <p:cNvSpPr/>
            <p:nvPr/>
          </p:nvSpPr>
          <p:spPr>
            <a:xfrm rot="4358081">
              <a:off x="7961518" y="496857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0">
              <a:extLst>
                <a:ext uri="{FF2B5EF4-FFF2-40B4-BE49-F238E27FC236}">
                  <a16:creationId xmlns:a16="http://schemas.microsoft.com/office/drawing/2014/main" id="{8406694D-9D1D-48C0-A74B-ABA5CB53122B}"/>
                </a:ext>
              </a:extLst>
            </p:cNvPr>
            <p:cNvSpPr/>
            <p:nvPr/>
          </p:nvSpPr>
          <p:spPr>
            <a:xfrm rot="6732551">
              <a:off x="7707087" y="499302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81">
              <a:extLst>
                <a:ext uri="{FF2B5EF4-FFF2-40B4-BE49-F238E27FC236}">
                  <a16:creationId xmlns:a16="http://schemas.microsoft.com/office/drawing/2014/main" id="{D84F1F6B-7320-4498-9BD5-E759A0D1AB52}"/>
                </a:ext>
              </a:extLst>
            </p:cNvPr>
            <p:cNvSpPr/>
            <p:nvPr/>
          </p:nvSpPr>
          <p:spPr>
            <a:xfrm>
              <a:off x="7546258" y="4341668"/>
              <a:ext cx="904568" cy="53166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5CB6994-93B8-4923-9AA4-AA5C73DB6A70}"/>
                </a:ext>
              </a:extLst>
            </p:cNvPr>
            <p:cNvGrpSpPr/>
            <p:nvPr/>
          </p:nvGrpSpPr>
          <p:grpSpPr>
            <a:xfrm>
              <a:off x="7924800" y="3810000"/>
              <a:ext cx="645353" cy="610017"/>
              <a:chOff x="7924800" y="5867400"/>
              <a:chExt cx="645353" cy="610017"/>
            </a:xfrm>
          </p:grpSpPr>
          <p:grpSp>
            <p:nvGrpSpPr>
              <p:cNvPr id="19" name="Group 13">
                <a:extLst>
                  <a:ext uri="{FF2B5EF4-FFF2-40B4-BE49-F238E27FC236}">
                    <a16:creationId xmlns:a16="http://schemas.microsoft.com/office/drawing/2014/main" id="{A9B7D85A-99DF-4E11-B698-56570EDE323C}"/>
                  </a:ext>
                </a:extLst>
              </p:cNvPr>
              <p:cNvGrpSpPr/>
              <p:nvPr/>
            </p:nvGrpSpPr>
            <p:grpSpPr>
              <a:xfrm>
                <a:off x="7924800" y="5867400"/>
                <a:ext cx="645353" cy="610017"/>
                <a:chOff x="3037563" y="3121795"/>
                <a:chExt cx="1250371" cy="1224010"/>
              </a:xfrm>
            </p:grpSpPr>
            <p:sp>
              <p:nvSpPr>
                <p:cNvPr id="21" name="Oval 20">
                  <a:extLst>
                    <a:ext uri="{FF2B5EF4-FFF2-40B4-BE49-F238E27FC236}">
                      <a16:creationId xmlns:a16="http://schemas.microsoft.com/office/drawing/2014/main" id="{23DD5EE8-AE56-41AD-B20E-A993B516DC4F}"/>
                    </a:ext>
                  </a:extLst>
                </p:cNvPr>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EC8C24F9-5F8F-40CC-B7FB-5A4759A5D63E}"/>
                    </a:ext>
                  </a:extLst>
                </p:cNvPr>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FF9FB3C-43AB-4EE0-AF8F-C738543436A9}"/>
                    </a:ext>
                  </a:extLst>
                </p:cNvPr>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A4883B07-F68C-4576-9BCD-9FED6F5E227C}"/>
                    </a:ext>
                  </a:extLst>
                </p:cNvPr>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Oval 19">
                <a:extLst>
                  <a:ext uri="{FF2B5EF4-FFF2-40B4-BE49-F238E27FC236}">
                    <a16:creationId xmlns:a16="http://schemas.microsoft.com/office/drawing/2014/main" id="{EBA0936E-9EAC-40D8-8FCC-7885DA4813C9}"/>
                  </a:ext>
                </a:extLst>
              </p:cNvPr>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BF3D5058-3FBA-4A3A-80AE-0B50124573A8}"/>
                </a:ext>
              </a:extLst>
            </p:cNvPr>
            <p:cNvGrpSpPr/>
            <p:nvPr/>
          </p:nvGrpSpPr>
          <p:grpSpPr>
            <a:xfrm>
              <a:off x="7543800" y="4038600"/>
              <a:ext cx="403070" cy="381000"/>
              <a:chOff x="7924800" y="5867400"/>
              <a:chExt cx="645353" cy="610017"/>
            </a:xfrm>
          </p:grpSpPr>
          <p:grpSp>
            <p:nvGrpSpPr>
              <p:cNvPr id="13" name="Group 13">
                <a:extLst>
                  <a:ext uri="{FF2B5EF4-FFF2-40B4-BE49-F238E27FC236}">
                    <a16:creationId xmlns:a16="http://schemas.microsoft.com/office/drawing/2014/main" id="{E1CD469A-4D29-43FD-8AC9-7F266F6FC2C1}"/>
                  </a:ext>
                </a:extLst>
              </p:cNvPr>
              <p:cNvGrpSpPr/>
              <p:nvPr/>
            </p:nvGrpSpPr>
            <p:grpSpPr>
              <a:xfrm>
                <a:off x="7924800" y="5867400"/>
                <a:ext cx="645353" cy="610017"/>
                <a:chOff x="3037563" y="3121795"/>
                <a:chExt cx="1250371" cy="1224010"/>
              </a:xfrm>
            </p:grpSpPr>
            <p:sp>
              <p:nvSpPr>
                <p:cNvPr id="15" name="Oval 14">
                  <a:extLst>
                    <a:ext uri="{FF2B5EF4-FFF2-40B4-BE49-F238E27FC236}">
                      <a16:creationId xmlns:a16="http://schemas.microsoft.com/office/drawing/2014/main" id="{98D60773-CF40-4076-94CD-A6B15642B2A6}"/>
                    </a:ext>
                  </a:extLst>
                </p:cNvPr>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A7898F9-C87B-423B-B643-22AEFCFA7E25}"/>
                    </a:ext>
                  </a:extLst>
                </p:cNvPr>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011B295-58C2-4138-A303-B4541F3513BB}"/>
                    </a:ext>
                  </a:extLst>
                </p:cNvPr>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DF9820E-80E7-448E-BFE5-B9E3B44B5221}"/>
                    </a:ext>
                  </a:extLst>
                </p:cNvPr>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Oval 13">
                <a:extLst>
                  <a:ext uri="{FF2B5EF4-FFF2-40B4-BE49-F238E27FC236}">
                    <a16:creationId xmlns:a16="http://schemas.microsoft.com/office/drawing/2014/main" id="{BCB6A5C7-9798-485B-8DB2-3644F68EEB9E}"/>
                  </a:ext>
                </a:extLst>
              </p:cNvPr>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416245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911690454"/>
              </p:ext>
            </p:extLst>
          </p:nvPr>
        </p:nvGraphicFramePr>
        <p:xfrm>
          <a:off x="176306" y="376518"/>
          <a:ext cx="11791575" cy="1317612"/>
        </p:xfrm>
        <a:graphic>
          <a:graphicData uri="http://schemas.openxmlformats.org/drawingml/2006/table">
            <a:tbl>
              <a:tblPr firstRow="1" bandRow="1">
                <a:tableStyleId>{5940675A-B579-460E-94D1-54222C63F5DA}</a:tableStyleId>
              </a:tblPr>
              <a:tblGrid>
                <a:gridCol w="3930525">
                  <a:extLst>
                    <a:ext uri="{9D8B030D-6E8A-4147-A177-3AD203B41FA5}">
                      <a16:colId xmlns:a16="http://schemas.microsoft.com/office/drawing/2014/main" val="20000"/>
                    </a:ext>
                  </a:extLst>
                </a:gridCol>
                <a:gridCol w="3930525">
                  <a:extLst>
                    <a:ext uri="{9D8B030D-6E8A-4147-A177-3AD203B41FA5}">
                      <a16:colId xmlns:a16="http://schemas.microsoft.com/office/drawing/2014/main" val="20001"/>
                    </a:ext>
                  </a:extLst>
                </a:gridCol>
                <a:gridCol w="3930525">
                  <a:extLst>
                    <a:ext uri="{9D8B030D-6E8A-4147-A177-3AD203B41FA5}">
                      <a16:colId xmlns:a16="http://schemas.microsoft.com/office/drawing/2014/main" val="20002"/>
                    </a:ext>
                  </a:extLst>
                </a:gridCol>
              </a:tblGrid>
              <a:tr h="403212">
                <a:tc>
                  <a:txBody>
                    <a:bodyPr/>
                    <a:lstStyle/>
                    <a:p>
                      <a:pPr algn="ctr"/>
                      <a:r>
                        <a:rPr lang="en-US" sz="2000" b="1" i="0" u="none" strike="noStrike" kern="1200" dirty="0">
                          <a:solidFill>
                            <a:schemeClr val="tx1"/>
                          </a:solidFill>
                          <a:effectLst/>
                          <a:latin typeface="+mn-lt"/>
                          <a:ea typeface="+mn-ea"/>
                          <a:cs typeface="+mn-cs"/>
                        </a:rPr>
                        <a:t>Obadiah 1:1–9</a:t>
                      </a:r>
                      <a:endParaRPr lang="en-US" sz="2000" b="1" dirty="0"/>
                    </a:p>
                  </a:txBody>
                  <a:tcPr/>
                </a:tc>
                <a:tc>
                  <a:txBody>
                    <a:bodyPr/>
                    <a:lstStyle/>
                    <a:p>
                      <a:pPr algn="ctr"/>
                      <a:r>
                        <a:rPr lang="en-US" sz="2000" b="1" dirty="0"/>
                        <a:t>Obadiah 1:10-16</a:t>
                      </a:r>
                    </a:p>
                  </a:txBody>
                  <a:tcPr/>
                </a:tc>
                <a:tc>
                  <a:txBody>
                    <a:bodyPr/>
                    <a:lstStyle/>
                    <a:p>
                      <a:pPr algn="ctr"/>
                      <a:r>
                        <a:rPr lang="en-US" sz="2000" b="1" dirty="0"/>
                        <a:t>Obadiah 1:17-21</a:t>
                      </a:r>
                    </a:p>
                  </a:txBody>
                  <a:tcPr/>
                </a:tc>
                <a:extLst>
                  <a:ext uri="{0D108BD9-81ED-4DB2-BD59-A6C34878D82A}">
                    <a16:rowId xmlns:a16="http://schemas.microsoft.com/office/drawing/2014/main" val="10000"/>
                  </a:ext>
                </a:extLst>
              </a:tr>
              <a:tr h="370840">
                <a:tc>
                  <a:txBody>
                    <a:bodyPr/>
                    <a:lstStyle/>
                    <a:p>
                      <a:r>
                        <a:rPr lang="en-US" sz="1800" b="0" i="0" kern="1200" dirty="0">
                          <a:solidFill>
                            <a:schemeClr val="tx1"/>
                          </a:solidFill>
                          <a:effectLst/>
                          <a:latin typeface="+mn-lt"/>
                          <a:ea typeface="+mn-ea"/>
                          <a:cs typeface="+mn-cs"/>
                        </a:rPr>
                        <a:t>Obadiah speaks against Edom’s pride and prophesies of its downfall and destruction.</a:t>
                      </a:r>
                      <a:endParaRPr lang="en-US" dirty="0"/>
                    </a:p>
                  </a:txBody>
                  <a:tcPr/>
                </a:tc>
                <a:tc>
                  <a:txBody>
                    <a:bodyPr/>
                    <a:lstStyle/>
                    <a:p>
                      <a:r>
                        <a:rPr lang="en-US" sz="1800" b="0" i="0" kern="1200" dirty="0">
                          <a:solidFill>
                            <a:schemeClr val="tx1"/>
                          </a:solidFill>
                          <a:effectLst/>
                          <a:latin typeface="+mn-lt"/>
                          <a:ea typeface="+mn-ea"/>
                          <a:cs typeface="+mn-cs"/>
                        </a:rPr>
                        <a:t>Edom will be cut off and destroyed because of its cruelty toward Judah.</a:t>
                      </a:r>
                      <a:endParaRPr lang="en-US" dirty="0"/>
                    </a:p>
                  </a:txBody>
                  <a:tcPr/>
                </a:tc>
                <a:tc>
                  <a:txBody>
                    <a:bodyPr/>
                    <a:lstStyle/>
                    <a:p>
                      <a:r>
                        <a:rPr lang="en-US" sz="1800" b="0" i="0" kern="1200" dirty="0">
                          <a:solidFill>
                            <a:schemeClr val="tx1"/>
                          </a:solidFill>
                          <a:effectLst/>
                          <a:latin typeface="+mn-lt"/>
                          <a:ea typeface="+mn-ea"/>
                          <a:cs typeface="+mn-cs"/>
                        </a:rPr>
                        <a:t>Obadiah prophesies of Israel’s future restoration.</a:t>
                      </a:r>
                      <a:endParaRPr lang="en-US" dirty="0"/>
                    </a:p>
                  </a:txBody>
                  <a:tcPr/>
                </a:tc>
                <a:extLst>
                  <a:ext uri="{0D108BD9-81ED-4DB2-BD59-A6C34878D82A}">
                    <a16:rowId xmlns:a16="http://schemas.microsoft.com/office/drawing/2014/main" val="10001"/>
                  </a:ext>
                </a:extLst>
              </a:tr>
            </a:tbl>
          </a:graphicData>
        </a:graphic>
      </p:graphicFrame>
      <p:sp>
        <p:nvSpPr>
          <p:cNvPr id="3" name="Rectangle 2"/>
          <p:cNvSpPr/>
          <p:nvPr/>
        </p:nvSpPr>
        <p:spPr>
          <a:xfrm>
            <a:off x="176306" y="1694130"/>
            <a:ext cx="6096000" cy="1569660"/>
          </a:xfrm>
          <a:prstGeom prst="rect">
            <a:avLst/>
          </a:prstGeom>
          <a:ln>
            <a:solidFill>
              <a:schemeClr val="tx1"/>
            </a:solidFill>
          </a:ln>
        </p:spPr>
        <p:txBody>
          <a:bodyPr>
            <a:spAutoFit/>
          </a:bodyPr>
          <a:lstStyle/>
          <a:p>
            <a:r>
              <a:rPr lang="en-US" sz="1200" b="1" dirty="0"/>
              <a:t> Edom:</a:t>
            </a:r>
          </a:p>
          <a:p>
            <a:r>
              <a:rPr lang="en-US" sz="1200" dirty="0"/>
              <a:t>“The history of the relations between Israel and Edom is from the beginning fraught with envy and hate. In Gen. 36:1 we have the following statement: ‘Now these are the generations of Esau—the same is Edom.’ This recalls to us the struggle for supremacy from birth, or even before, of Esau and his younger brother Jacob (Israel). … Esau sold his birthright to his brother for a mess of pottage and finally the holy patriarchal inheritance also. Esau, it will be recalled, married among the Canaanites, which fact was a great trial to his parents.” </a:t>
            </a:r>
          </a:p>
          <a:p>
            <a:r>
              <a:rPr lang="en-US" sz="1200" dirty="0"/>
              <a:t>Sidney B. Sperry (</a:t>
            </a:r>
            <a:r>
              <a:rPr lang="en-US" sz="1200" i="1" dirty="0"/>
              <a:t>The Voice of Israel’s Prophets, </a:t>
            </a:r>
            <a:r>
              <a:rPr lang="en-US" sz="1200" dirty="0"/>
              <a:t>pp. 318–19.)</a:t>
            </a:r>
          </a:p>
        </p:txBody>
      </p:sp>
      <p:sp>
        <p:nvSpPr>
          <p:cNvPr id="4" name="Rectangle 3"/>
          <p:cNvSpPr/>
          <p:nvPr/>
        </p:nvSpPr>
        <p:spPr>
          <a:xfrm>
            <a:off x="173063" y="3266768"/>
            <a:ext cx="6096000" cy="2308324"/>
          </a:xfrm>
          <a:prstGeom prst="rect">
            <a:avLst/>
          </a:prstGeom>
          <a:ln>
            <a:solidFill>
              <a:schemeClr val="tx1"/>
            </a:solidFill>
          </a:ln>
        </p:spPr>
        <p:txBody>
          <a:bodyPr>
            <a:spAutoFit/>
          </a:bodyPr>
          <a:lstStyle/>
          <a:p>
            <a:pPr fontAlgn="base"/>
            <a:r>
              <a:rPr lang="en-US" sz="1200" b="1" dirty="0"/>
              <a:t>Obadiah’s prophecy concerning Mount Zion Obadiah 1:17 Multiple Meanings:</a:t>
            </a:r>
          </a:p>
          <a:p>
            <a:pPr fontAlgn="base"/>
            <a:r>
              <a:rPr lang="en-US" sz="1200" dirty="0"/>
              <a:t>The word </a:t>
            </a:r>
            <a:r>
              <a:rPr lang="en-US" sz="1200" i="1" dirty="0"/>
              <a:t>deliverance</a:t>
            </a:r>
            <a:r>
              <a:rPr lang="en-US" sz="1200" dirty="0"/>
              <a:t> in Obadiah 1:17 implies escape from danger and destruction. One fulfillment of this prophecy occurred when a remnant of Israel returned from captivity, rebuilt Jerusalem and the temple, and covenanted once more to serve and obey God (see Ezra 1–6; Nehemiah 10). Anciently the restoration of Israel served as a type and shadow of the great latter-day gathering of Israel and the deliverance that would come to God’s children through the restoration of the gospel, which included the ordinances and covenants of the temple.</a:t>
            </a:r>
          </a:p>
          <a:p>
            <a:pPr fontAlgn="base"/>
            <a:r>
              <a:rPr lang="en-US" sz="1200" dirty="0"/>
              <a:t>Geographically, Mount Zion refers to the hill or mount upon which King Solomon built the temple in Jerusalem. However, the term can also refer more generally to the city of Jerusalem or to the entire land of Israel. Modern revelation also applies the term to the New Jerusalem, which will be built in America in the latter-days (see D&amp;C 84:2; Articles of Faith 1:10), and also to the celestial kingdom of God (see D&amp;C 76:66).</a:t>
            </a:r>
          </a:p>
        </p:txBody>
      </p:sp>
      <p:sp>
        <p:nvSpPr>
          <p:cNvPr id="5" name="Rectangle 4"/>
          <p:cNvSpPr/>
          <p:nvPr/>
        </p:nvSpPr>
        <p:spPr>
          <a:xfrm>
            <a:off x="6274340" y="1707101"/>
            <a:ext cx="5642043" cy="1200329"/>
          </a:xfrm>
          <a:prstGeom prst="rect">
            <a:avLst/>
          </a:prstGeom>
          <a:ln>
            <a:solidFill>
              <a:schemeClr val="tx1"/>
            </a:solidFill>
          </a:ln>
        </p:spPr>
        <p:txBody>
          <a:bodyPr wrap="square">
            <a:spAutoFit/>
          </a:bodyPr>
          <a:lstStyle/>
          <a:p>
            <a:pPr fontAlgn="base"/>
            <a:r>
              <a:rPr lang="en-US" sz="1200" b="1" dirty="0"/>
              <a:t>Savior: Obadiah 1:21</a:t>
            </a:r>
          </a:p>
          <a:p>
            <a:pPr fontAlgn="base"/>
            <a:r>
              <a:rPr lang="en-US" sz="1200" dirty="0"/>
              <a:t>“Just as our Redeemer gave His life as a vicarious sacrifice for all men, and in so doing became our Savior, even so we, in a small measure, when we engage in proxy work in the temple, become as saviors to those on the other side who have no means of advancing unless something is done in their behalf by those on earth” President Gordon B. Hinckley (“Closing Remarks,”</a:t>
            </a:r>
            <a:r>
              <a:rPr lang="en-US" sz="1200" i="1" dirty="0"/>
              <a:t> Ensign</a:t>
            </a:r>
            <a:r>
              <a:rPr lang="en-US" sz="1200" dirty="0"/>
              <a:t> or </a:t>
            </a:r>
            <a:r>
              <a:rPr lang="en-US" sz="1200" i="1" dirty="0"/>
              <a:t>Liahona,</a:t>
            </a:r>
            <a:r>
              <a:rPr lang="en-US" sz="1200" dirty="0"/>
              <a:t> Nov. 2004, 105).</a:t>
            </a:r>
          </a:p>
        </p:txBody>
      </p:sp>
      <p:sp>
        <p:nvSpPr>
          <p:cNvPr id="6" name="Rectangle 5"/>
          <p:cNvSpPr/>
          <p:nvPr/>
        </p:nvSpPr>
        <p:spPr>
          <a:xfrm>
            <a:off x="6271097" y="2910088"/>
            <a:ext cx="5642043" cy="830997"/>
          </a:xfrm>
          <a:prstGeom prst="rect">
            <a:avLst/>
          </a:prstGeom>
          <a:ln>
            <a:solidFill>
              <a:schemeClr val="tx1"/>
            </a:solidFill>
          </a:ln>
        </p:spPr>
        <p:txBody>
          <a:bodyPr wrap="square">
            <a:spAutoFit/>
          </a:bodyPr>
          <a:lstStyle/>
          <a:p>
            <a:pPr fontAlgn="base"/>
            <a:r>
              <a:rPr lang="en-US" sz="1200" b="1" dirty="0"/>
              <a:t>Temple Work:</a:t>
            </a:r>
          </a:p>
          <a:p>
            <a:pPr fontAlgn="base"/>
            <a:r>
              <a:rPr lang="en-US" sz="1200" dirty="0"/>
              <a:t>“Temple work enables us to do for others what they cannot do for themselves. It is a labor of love that permits our forefathers to continue their progress toward eternal life” (“Seeking the Good,” Elder Joseph B. </a:t>
            </a:r>
            <a:r>
              <a:rPr lang="en-US" sz="1200" dirty="0" err="1"/>
              <a:t>Wirthlin</a:t>
            </a:r>
            <a:r>
              <a:rPr lang="en-US" sz="1200" dirty="0"/>
              <a:t> </a:t>
            </a:r>
            <a:r>
              <a:rPr lang="en-US" sz="1200" i="1" dirty="0"/>
              <a:t> Ensign,</a:t>
            </a:r>
            <a:r>
              <a:rPr lang="en-US" sz="1200" dirty="0"/>
              <a:t> May 1992, 88).</a:t>
            </a:r>
          </a:p>
        </p:txBody>
      </p:sp>
    </p:spTree>
    <p:extLst>
      <p:ext uri="{BB962C8B-B14F-4D97-AF65-F5344CB8AC3E}">
        <p14:creationId xmlns:p14="http://schemas.microsoft.com/office/powerpoint/2010/main" val="3069665163"/>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TotalTime>
  <Words>1750</Words>
  <Application>Microsoft Office PowerPoint</Application>
  <PresentationFormat>Widescreen</PresentationFormat>
  <Paragraphs>118</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Calibri</vt:lpstr>
      <vt:lpstr>Arial</vt:lpstr>
      <vt:lpstr>Palatino</vt:lpstr>
      <vt:lpstr>Calibri Light</vt:lpstr>
      <vt:lpstr>Arial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Brad Blau</cp:lastModifiedBy>
  <cp:revision>18</cp:revision>
  <dcterms:created xsi:type="dcterms:W3CDTF">2016-05-02T12:24:41Z</dcterms:created>
  <dcterms:modified xsi:type="dcterms:W3CDTF">2025-12-31T17:21:20Z</dcterms:modified>
</cp:coreProperties>
</file>