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2"/>
    <p:sldId id="308" r:id="rId3"/>
    <p:sldId id="309" r:id="rId4"/>
    <p:sldId id="310" r:id="rId5"/>
    <p:sldId id="279" r:id="rId6"/>
    <p:sldId id="311" r:id="rId7"/>
    <p:sldId id="292" r:id="rId8"/>
    <p:sldId id="312" r:id="rId9"/>
    <p:sldId id="313" r:id="rId10"/>
    <p:sldId id="314" r:id="rId11"/>
    <p:sldId id="315" r:id="rId12"/>
    <p:sldId id="316" r:id="rId13"/>
    <p:sldId id="317" r:id="rId14"/>
    <p:sldId id="280" r:id="rId15"/>
    <p:sldId id="281" r:id="rId16"/>
    <p:sldId id="297" r:id="rId17"/>
    <p:sldId id="296" r:id="rId18"/>
    <p:sldId id="299" r:id="rId19"/>
    <p:sldId id="300" r:id="rId20"/>
    <p:sldId id="301" r:id="rId21"/>
    <p:sldId id="304" r:id="rId22"/>
    <p:sldId id="298" r:id="rId23"/>
    <p:sldId id="305" r:id="rId24"/>
    <p:sldId id="306" r:id="rId25"/>
    <p:sldId id="307" r:id="rId26"/>
    <p:sldId id="257" r:id="rId27"/>
    <p:sldId id="283" r:id="rId28"/>
    <p:sldId id="259" r:id="rId29"/>
    <p:sldId id="294" r:id="rId30"/>
    <p:sldId id="295" r:id="rId31"/>
  </p:sldIdLst>
  <p:sldSz cx="12192000" cy="6858000"/>
  <p:notesSz cx="6858000" cy="9144000"/>
  <p:embeddedFontLst>
    <p:embeddedFont>
      <p:font typeface="Georgia" panose="02040502050405020303" pitchFamily="18"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127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38" autoAdjust="0"/>
    <p:restoredTop sz="94660" autoAdjust="0"/>
  </p:normalViewPr>
  <p:slideViewPr>
    <p:cSldViewPr snapToGrid="0">
      <p:cViewPr varScale="1">
        <p:scale>
          <a:sx n="47" d="100"/>
          <a:sy n="47" d="100"/>
        </p:scale>
        <p:origin x="68" y="37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56E1EAE-AEDE-4F12-8680-B937EA5FB4DC}" type="datetimeFigureOut">
              <a:rPr lang="en-US" smtClean="0"/>
              <a:pPr/>
              <a:t>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3801985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6E1EAE-AEDE-4F12-8680-B937EA5FB4DC}" type="datetimeFigureOut">
              <a:rPr lang="en-US" smtClean="0"/>
              <a:pPr/>
              <a:t>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1871978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6E1EAE-AEDE-4F12-8680-B937EA5FB4DC}" type="datetimeFigureOut">
              <a:rPr lang="en-US" smtClean="0"/>
              <a:pPr/>
              <a:t>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3861393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56E1EAE-AEDE-4F12-8680-B937EA5FB4DC}" type="datetimeFigureOut">
              <a:rPr lang="en-US" smtClean="0"/>
              <a:pPr/>
              <a:t>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4004345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56E1EAE-AEDE-4F12-8680-B937EA5FB4DC}" type="datetimeFigureOut">
              <a:rPr lang="en-US" smtClean="0"/>
              <a:pPr/>
              <a:t>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1846555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56E1EAE-AEDE-4F12-8680-B937EA5FB4DC}" type="datetimeFigureOut">
              <a:rPr lang="en-US" smtClean="0"/>
              <a:pPr/>
              <a:t>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2699045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6E1EAE-AEDE-4F12-8680-B937EA5FB4DC}" type="datetimeFigureOut">
              <a:rPr lang="en-US" smtClean="0"/>
              <a:pPr/>
              <a:t>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2864401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6E1EAE-AEDE-4F12-8680-B937EA5FB4DC}" type="datetimeFigureOut">
              <a:rPr lang="en-US" smtClean="0"/>
              <a:pPr/>
              <a:t>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407025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6E1EAE-AEDE-4F12-8680-B937EA5FB4DC}" type="datetimeFigureOut">
              <a:rPr lang="en-US" smtClean="0"/>
              <a:pPr/>
              <a:t>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1866067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6E1EAE-AEDE-4F12-8680-B937EA5FB4DC}" type="datetimeFigureOut">
              <a:rPr lang="en-US" smtClean="0"/>
              <a:pPr/>
              <a:t>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988177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6E1EAE-AEDE-4F12-8680-B937EA5FB4DC}" type="datetimeFigureOut">
              <a:rPr lang="en-US" smtClean="0"/>
              <a:pPr/>
              <a:t>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4103123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6E1EAE-AEDE-4F12-8680-B937EA5FB4DC}" type="datetimeFigureOut">
              <a:rPr lang="en-US" smtClean="0"/>
              <a:pPr/>
              <a:t>1/6/2026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EA71B7-ED49-4210-86B3-AA84D7351108}" type="slidenum">
              <a:rPr lang="en-US" smtClean="0"/>
              <a:pPr/>
              <a:t>‹#›</a:t>
            </a:fld>
            <a:endParaRPr lang="en-US"/>
          </a:p>
        </p:txBody>
      </p:sp>
    </p:spTree>
    <p:extLst>
      <p:ext uri="{BB962C8B-B14F-4D97-AF65-F5344CB8AC3E}">
        <p14:creationId xmlns:p14="http://schemas.microsoft.com/office/powerpoint/2010/main" val="2801091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61505EF-47BE-4026-AA22-FF3D3A6CC6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6" name="TextBox 85"/>
          <p:cNvSpPr txBox="1"/>
          <p:nvPr/>
        </p:nvSpPr>
        <p:spPr>
          <a:xfrm>
            <a:off x="145279" y="486957"/>
            <a:ext cx="11921383" cy="1569660"/>
          </a:xfrm>
          <a:prstGeom prst="rect">
            <a:avLst/>
          </a:prstGeom>
          <a:noFill/>
        </p:spPr>
        <p:txBody>
          <a:bodyPr wrap="square" rtlCol="0">
            <a:spAutoFit/>
          </a:bodyPr>
          <a:lstStyle/>
          <a:p>
            <a:pPr algn="ctr"/>
            <a:r>
              <a:rPr lang="en-US" sz="4800" dirty="0">
                <a:solidFill>
                  <a:schemeClr val="bg1"/>
                </a:solidFill>
                <a:latin typeface="Georgia" pitchFamily="18" charset="0"/>
              </a:rPr>
              <a:t>Rebuilding Jerusalem</a:t>
            </a:r>
          </a:p>
          <a:p>
            <a:pPr algn="ctr"/>
            <a:r>
              <a:rPr lang="en-US" sz="4800" dirty="0">
                <a:solidFill>
                  <a:schemeClr val="bg1"/>
                </a:solidFill>
                <a:latin typeface="Georgia" pitchFamily="18" charset="0"/>
              </a:rPr>
              <a:t>Zechariah 1-8</a:t>
            </a:r>
          </a:p>
        </p:txBody>
      </p:sp>
      <p:grpSp>
        <p:nvGrpSpPr>
          <p:cNvPr id="316" name="Group 315"/>
          <p:cNvGrpSpPr/>
          <p:nvPr/>
        </p:nvGrpSpPr>
        <p:grpSpPr>
          <a:xfrm>
            <a:off x="3813242" y="2753755"/>
            <a:ext cx="4629909" cy="3685957"/>
            <a:chOff x="1172786" y="1041686"/>
            <a:chExt cx="7562195" cy="5398712"/>
          </a:xfrm>
        </p:grpSpPr>
        <p:sp>
          <p:nvSpPr>
            <p:cNvPr id="317" name="Rectangle 316"/>
            <p:cNvSpPr/>
            <p:nvPr/>
          </p:nvSpPr>
          <p:spPr>
            <a:xfrm>
              <a:off x="6381977" y="3195920"/>
              <a:ext cx="2179200" cy="1239111"/>
            </a:xfrm>
            <a:prstGeom prst="rect">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 name="Rectangle 317"/>
            <p:cNvSpPr/>
            <p:nvPr/>
          </p:nvSpPr>
          <p:spPr>
            <a:xfrm>
              <a:off x="1280500" y="3172600"/>
              <a:ext cx="2235739" cy="1206004"/>
            </a:xfrm>
            <a:prstGeom prst="rect">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 name="Rectangle 318"/>
            <p:cNvSpPr/>
            <p:nvPr/>
          </p:nvSpPr>
          <p:spPr>
            <a:xfrm>
              <a:off x="1284066" y="5605095"/>
              <a:ext cx="7327839" cy="835303"/>
            </a:xfrm>
            <a:prstGeom prst="rect">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0" name="Group 1028"/>
            <p:cNvGrpSpPr/>
            <p:nvPr/>
          </p:nvGrpSpPr>
          <p:grpSpPr>
            <a:xfrm>
              <a:off x="3893103" y="4660421"/>
              <a:ext cx="2027660" cy="1654678"/>
              <a:chOff x="222738" y="1474170"/>
              <a:chExt cx="2027660" cy="1654678"/>
            </a:xfrm>
          </p:grpSpPr>
          <p:sp>
            <p:nvSpPr>
              <p:cNvPr id="497" name="Oval 496"/>
              <p:cNvSpPr/>
              <p:nvPr/>
            </p:nvSpPr>
            <p:spPr>
              <a:xfrm>
                <a:off x="228600" y="1735605"/>
                <a:ext cx="2021798" cy="1393243"/>
              </a:xfrm>
              <a:prstGeom prst="ellipse">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8" name="Oval 497"/>
              <p:cNvSpPr/>
              <p:nvPr/>
            </p:nvSpPr>
            <p:spPr>
              <a:xfrm>
                <a:off x="222738" y="1590408"/>
                <a:ext cx="2021798" cy="1393243"/>
              </a:xfrm>
              <a:prstGeom prst="ellipse">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9" name="Oval 498"/>
              <p:cNvSpPr/>
              <p:nvPr/>
            </p:nvSpPr>
            <p:spPr>
              <a:xfrm>
                <a:off x="316064" y="1599959"/>
                <a:ext cx="1803279" cy="1242659"/>
              </a:xfrm>
              <a:prstGeom prst="ellipse">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0" name="Oval 499"/>
              <p:cNvSpPr/>
              <p:nvPr/>
            </p:nvSpPr>
            <p:spPr>
              <a:xfrm>
                <a:off x="338496" y="1474170"/>
                <a:ext cx="1803279" cy="1242659"/>
              </a:xfrm>
              <a:prstGeom prst="ellipse">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1" name="Group 19"/>
            <p:cNvGrpSpPr/>
            <p:nvPr/>
          </p:nvGrpSpPr>
          <p:grpSpPr>
            <a:xfrm>
              <a:off x="3596173" y="1041686"/>
              <a:ext cx="2523931" cy="411548"/>
              <a:chOff x="2383002" y="2209800"/>
              <a:chExt cx="2877525" cy="713380"/>
            </a:xfrm>
          </p:grpSpPr>
          <p:sp>
            <p:nvSpPr>
              <p:cNvPr id="491" name="Quad Arrow Callout 25"/>
              <p:cNvSpPr/>
              <p:nvPr/>
            </p:nvSpPr>
            <p:spPr>
              <a:xfrm>
                <a:off x="2383002"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2" name="Quad Arrow Callout 26"/>
              <p:cNvSpPr/>
              <p:nvPr/>
            </p:nvSpPr>
            <p:spPr>
              <a:xfrm>
                <a:off x="2858279"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3" name="Quad Arrow Callout 27"/>
              <p:cNvSpPr/>
              <p:nvPr/>
            </p:nvSpPr>
            <p:spPr>
              <a:xfrm>
                <a:off x="3317426"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4" name="Quad Arrow Callout 28"/>
              <p:cNvSpPr/>
              <p:nvPr/>
            </p:nvSpPr>
            <p:spPr>
              <a:xfrm>
                <a:off x="3792703"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5" name="Quad Arrow Callout 29"/>
              <p:cNvSpPr/>
              <p:nvPr/>
            </p:nvSpPr>
            <p:spPr>
              <a:xfrm>
                <a:off x="4251850"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6" name="Quad Arrow Callout 30"/>
              <p:cNvSpPr/>
              <p:nvPr/>
            </p:nvSpPr>
            <p:spPr>
              <a:xfrm>
                <a:off x="4727127"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2" name="Rectangle 321"/>
            <p:cNvSpPr/>
            <p:nvPr/>
          </p:nvSpPr>
          <p:spPr>
            <a:xfrm>
              <a:off x="3581400" y="2209800"/>
              <a:ext cx="2590800" cy="2667000"/>
            </a:xfrm>
            <a:prstGeom prst="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 name="Trapezoid 322"/>
            <p:cNvSpPr/>
            <p:nvPr/>
          </p:nvSpPr>
          <p:spPr>
            <a:xfrm>
              <a:off x="3303044" y="1981200"/>
              <a:ext cx="3163923" cy="228600"/>
            </a:xfrm>
            <a:prstGeom prst="trapezoid">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 name="Rectangle 6"/>
            <p:cNvSpPr/>
            <p:nvPr/>
          </p:nvSpPr>
          <p:spPr>
            <a:xfrm>
              <a:off x="3389438" y="1676400"/>
              <a:ext cx="2988150" cy="304799"/>
            </a:xfrm>
            <a:prstGeom prst="rect">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5" name="Group 7"/>
            <p:cNvGrpSpPr/>
            <p:nvPr/>
          </p:nvGrpSpPr>
          <p:grpSpPr>
            <a:xfrm>
              <a:off x="3562739" y="1698090"/>
              <a:ext cx="2590800" cy="283110"/>
              <a:chOff x="152400" y="2228073"/>
              <a:chExt cx="6782317" cy="1315227"/>
            </a:xfrm>
          </p:grpSpPr>
          <p:grpSp>
            <p:nvGrpSpPr>
              <p:cNvPr id="479" name="Group 5"/>
              <p:cNvGrpSpPr/>
              <p:nvPr/>
            </p:nvGrpSpPr>
            <p:grpSpPr>
              <a:xfrm>
                <a:off x="152400" y="2247900"/>
                <a:ext cx="1667970" cy="1295400"/>
                <a:chOff x="152400" y="2247900"/>
                <a:chExt cx="1667970" cy="1295400"/>
              </a:xfrm>
            </p:grpSpPr>
            <p:sp>
              <p:nvSpPr>
                <p:cNvPr id="489" name="Block Arc 4"/>
                <p:cNvSpPr/>
                <p:nvPr/>
              </p:nvSpPr>
              <p:spPr>
                <a:xfrm>
                  <a:off x="152400" y="2247900"/>
                  <a:ext cx="1271103" cy="1295400"/>
                </a:xfrm>
                <a:prstGeom prst="blockArc">
                  <a:avLst>
                    <a:gd name="adj1" fmla="val 3514426"/>
                    <a:gd name="adj2" fmla="val 0"/>
                    <a:gd name="adj3" fmla="val 13255"/>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90" name="Block Arc 8"/>
                <p:cNvSpPr/>
                <p:nvPr/>
              </p:nvSpPr>
              <p:spPr>
                <a:xfrm rot="12932157">
                  <a:off x="813942" y="2319120"/>
                  <a:ext cx="1006428" cy="1025666"/>
                </a:xfrm>
                <a:prstGeom prst="blockArc">
                  <a:avLst>
                    <a:gd name="adj1" fmla="val 3514426"/>
                    <a:gd name="adj2" fmla="val 0"/>
                    <a:gd name="adj3" fmla="val 13255"/>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480" name="Group 10"/>
              <p:cNvGrpSpPr/>
              <p:nvPr/>
            </p:nvGrpSpPr>
            <p:grpSpPr>
              <a:xfrm>
                <a:off x="1855891" y="2247900"/>
                <a:ext cx="1667970" cy="1295400"/>
                <a:chOff x="152400" y="2247900"/>
                <a:chExt cx="1667970" cy="1295400"/>
              </a:xfrm>
            </p:grpSpPr>
            <p:sp>
              <p:nvSpPr>
                <p:cNvPr id="487" name="Block Arc 11"/>
                <p:cNvSpPr/>
                <p:nvPr/>
              </p:nvSpPr>
              <p:spPr>
                <a:xfrm>
                  <a:off x="152400" y="2247900"/>
                  <a:ext cx="1271103" cy="1295400"/>
                </a:xfrm>
                <a:prstGeom prst="blockArc">
                  <a:avLst>
                    <a:gd name="adj1" fmla="val 3514426"/>
                    <a:gd name="adj2" fmla="val 0"/>
                    <a:gd name="adj3" fmla="val 13255"/>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88" name="Block Arc 12"/>
                <p:cNvSpPr/>
                <p:nvPr/>
              </p:nvSpPr>
              <p:spPr>
                <a:xfrm rot="12932157">
                  <a:off x="813942" y="2319120"/>
                  <a:ext cx="1006428" cy="1025666"/>
                </a:xfrm>
                <a:prstGeom prst="blockArc">
                  <a:avLst>
                    <a:gd name="adj1" fmla="val 3514426"/>
                    <a:gd name="adj2" fmla="val 0"/>
                    <a:gd name="adj3" fmla="val 13255"/>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481" name="Group 13"/>
              <p:cNvGrpSpPr/>
              <p:nvPr/>
            </p:nvGrpSpPr>
            <p:grpSpPr>
              <a:xfrm>
                <a:off x="3561319" y="2228073"/>
                <a:ext cx="1667970" cy="1295400"/>
                <a:chOff x="152400" y="2247900"/>
                <a:chExt cx="1667970" cy="1295400"/>
              </a:xfrm>
            </p:grpSpPr>
            <p:sp>
              <p:nvSpPr>
                <p:cNvPr id="485" name="Block Arc 14"/>
                <p:cNvSpPr/>
                <p:nvPr/>
              </p:nvSpPr>
              <p:spPr>
                <a:xfrm>
                  <a:off x="152400" y="2247900"/>
                  <a:ext cx="1271103" cy="1295400"/>
                </a:xfrm>
                <a:prstGeom prst="blockArc">
                  <a:avLst>
                    <a:gd name="adj1" fmla="val 3514426"/>
                    <a:gd name="adj2" fmla="val 0"/>
                    <a:gd name="adj3" fmla="val 13255"/>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86" name="Block Arc 15"/>
                <p:cNvSpPr/>
                <p:nvPr/>
              </p:nvSpPr>
              <p:spPr>
                <a:xfrm rot="12932157">
                  <a:off x="813942" y="2319120"/>
                  <a:ext cx="1006428" cy="1025666"/>
                </a:xfrm>
                <a:prstGeom prst="blockArc">
                  <a:avLst>
                    <a:gd name="adj1" fmla="val 3514426"/>
                    <a:gd name="adj2" fmla="val 0"/>
                    <a:gd name="adj3" fmla="val 13255"/>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482" name="Group 16"/>
              <p:cNvGrpSpPr/>
              <p:nvPr/>
            </p:nvGrpSpPr>
            <p:grpSpPr>
              <a:xfrm>
                <a:off x="5266747" y="2233906"/>
                <a:ext cx="1667970" cy="1295400"/>
                <a:chOff x="152400" y="2247900"/>
                <a:chExt cx="1667970" cy="1295400"/>
              </a:xfrm>
            </p:grpSpPr>
            <p:sp>
              <p:nvSpPr>
                <p:cNvPr id="483" name="Block Arc 17"/>
                <p:cNvSpPr/>
                <p:nvPr/>
              </p:nvSpPr>
              <p:spPr>
                <a:xfrm>
                  <a:off x="152400" y="2247900"/>
                  <a:ext cx="1271103" cy="1295400"/>
                </a:xfrm>
                <a:prstGeom prst="blockArc">
                  <a:avLst>
                    <a:gd name="adj1" fmla="val 3514426"/>
                    <a:gd name="adj2" fmla="val 0"/>
                    <a:gd name="adj3" fmla="val 13255"/>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84" name="Block Arc 18"/>
                <p:cNvSpPr/>
                <p:nvPr/>
              </p:nvSpPr>
              <p:spPr>
                <a:xfrm rot="12932157">
                  <a:off x="813942" y="2319120"/>
                  <a:ext cx="1006428" cy="1025666"/>
                </a:xfrm>
                <a:prstGeom prst="blockArc">
                  <a:avLst>
                    <a:gd name="adj1" fmla="val 3514426"/>
                    <a:gd name="adj2" fmla="val 0"/>
                    <a:gd name="adj3" fmla="val 13255"/>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sp>
          <p:nvSpPr>
            <p:cNvPr id="326" name="Trapezoid 325"/>
            <p:cNvSpPr/>
            <p:nvPr/>
          </p:nvSpPr>
          <p:spPr>
            <a:xfrm rot="10800000">
              <a:off x="3303043" y="1343566"/>
              <a:ext cx="3163923" cy="337895"/>
            </a:xfrm>
            <a:prstGeom prst="trapezoid">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 name="Rounded Rectangle 326"/>
            <p:cNvSpPr/>
            <p:nvPr/>
          </p:nvSpPr>
          <p:spPr>
            <a:xfrm>
              <a:off x="3981159" y="2241862"/>
              <a:ext cx="295108" cy="262504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 name="Rounded Rectangle 327"/>
            <p:cNvSpPr/>
            <p:nvPr/>
          </p:nvSpPr>
          <p:spPr>
            <a:xfrm>
              <a:off x="3376306" y="2214345"/>
              <a:ext cx="410777" cy="2663988"/>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 name="Rounded Rectangle 328"/>
            <p:cNvSpPr/>
            <p:nvPr/>
          </p:nvSpPr>
          <p:spPr>
            <a:xfrm>
              <a:off x="5382881" y="2219690"/>
              <a:ext cx="295108" cy="2663988"/>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 name="Rounded Rectangle 329"/>
            <p:cNvSpPr/>
            <p:nvPr/>
          </p:nvSpPr>
          <p:spPr>
            <a:xfrm>
              <a:off x="5966811" y="2241862"/>
              <a:ext cx="410777" cy="2625048"/>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 name="Rectangle 330"/>
            <p:cNvSpPr/>
            <p:nvPr/>
          </p:nvSpPr>
          <p:spPr>
            <a:xfrm>
              <a:off x="4392421" y="2894067"/>
              <a:ext cx="884730" cy="1972843"/>
            </a:xfrm>
            <a:prstGeom prst="rect">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 name="Rectangle 331"/>
            <p:cNvSpPr/>
            <p:nvPr/>
          </p:nvSpPr>
          <p:spPr>
            <a:xfrm>
              <a:off x="4508240" y="3228391"/>
              <a:ext cx="681974" cy="164529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 name="Trapezoid 332"/>
            <p:cNvSpPr/>
            <p:nvPr/>
          </p:nvSpPr>
          <p:spPr>
            <a:xfrm rot="10800000">
              <a:off x="4344230" y="2894067"/>
              <a:ext cx="965621" cy="320446"/>
            </a:xfrm>
            <a:prstGeom prst="trapezoid">
              <a:avLst>
                <a:gd name="adj" fmla="val 30824"/>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 name="Trapezoid 333"/>
            <p:cNvSpPr/>
            <p:nvPr/>
          </p:nvSpPr>
          <p:spPr>
            <a:xfrm rot="10800000">
              <a:off x="3303045" y="2215671"/>
              <a:ext cx="556710" cy="293865"/>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 name="Quad Arrow Callout 334"/>
            <p:cNvSpPr/>
            <p:nvPr/>
          </p:nvSpPr>
          <p:spPr>
            <a:xfrm>
              <a:off x="3395090" y="2210923"/>
              <a:ext cx="344866" cy="303361"/>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 name="Trapezoid 335"/>
            <p:cNvSpPr/>
            <p:nvPr/>
          </p:nvSpPr>
          <p:spPr>
            <a:xfrm rot="10800000">
              <a:off x="3924192" y="2216678"/>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 name="Quad Arrow Callout 336"/>
            <p:cNvSpPr/>
            <p:nvPr/>
          </p:nvSpPr>
          <p:spPr>
            <a:xfrm>
              <a:off x="4035748" y="2241863"/>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 name="Trapezoid 337"/>
            <p:cNvSpPr/>
            <p:nvPr/>
          </p:nvSpPr>
          <p:spPr>
            <a:xfrm rot="10800000">
              <a:off x="5898558" y="2218816"/>
              <a:ext cx="556710" cy="293865"/>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 name="Quad Arrow Callout 338"/>
            <p:cNvSpPr/>
            <p:nvPr/>
          </p:nvSpPr>
          <p:spPr>
            <a:xfrm>
              <a:off x="5990603" y="2214068"/>
              <a:ext cx="344866" cy="303361"/>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 name="Trapezoid 339"/>
            <p:cNvSpPr/>
            <p:nvPr/>
          </p:nvSpPr>
          <p:spPr>
            <a:xfrm rot="10800000">
              <a:off x="5326480" y="2229034"/>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 name="Quad Arrow Callout 340"/>
            <p:cNvSpPr/>
            <p:nvPr/>
          </p:nvSpPr>
          <p:spPr>
            <a:xfrm>
              <a:off x="5438036" y="2254219"/>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2" name="Group 1024"/>
            <p:cNvGrpSpPr/>
            <p:nvPr/>
          </p:nvGrpSpPr>
          <p:grpSpPr>
            <a:xfrm>
              <a:off x="2990109" y="3487235"/>
              <a:ext cx="3860786" cy="2215763"/>
              <a:chOff x="-614818" y="3311925"/>
              <a:chExt cx="3860786" cy="2215763"/>
            </a:xfrm>
          </p:grpSpPr>
          <p:grpSp>
            <p:nvGrpSpPr>
              <p:cNvPr id="417" name="Group 99"/>
              <p:cNvGrpSpPr/>
              <p:nvPr/>
            </p:nvGrpSpPr>
            <p:grpSpPr>
              <a:xfrm>
                <a:off x="29363" y="3311925"/>
                <a:ext cx="2486532" cy="411548"/>
                <a:chOff x="2383002" y="2209800"/>
                <a:chExt cx="2877525" cy="713380"/>
              </a:xfrm>
            </p:grpSpPr>
            <p:sp>
              <p:nvSpPr>
                <p:cNvPr id="473" name="Quad Arrow Callout 472"/>
                <p:cNvSpPr/>
                <p:nvPr/>
              </p:nvSpPr>
              <p:spPr>
                <a:xfrm>
                  <a:off x="2383002"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4" name="Quad Arrow Callout 473"/>
                <p:cNvSpPr/>
                <p:nvPr/>
              </p:nvSpPr>
              <p:spPr>
                <a:xfrm>
                  <a:off x="2858279"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5" name="Quad Arrow Callout 102"/>
                <p:cNvSpPr/>
                <p:nvPr/>
              </p:nvSpPr>
              <p:spPr>
                <a:xfrm>
                  <a:off x="3317426"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6" name="Quad Arrow Callout 475"/>
                <p:cNvSpPr/>
                <p:nvPr/>
              </p:nvSpPr>
              <p:spPr>
                <a:xfrm>
                  <a:off x="3792703"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7" name="Quad Arrow Callout 476"/>
                <p:cNvSpPr/>
                <p:nvPr/>
              </p:nvSpPr>
              <p:spPr>
                <a:xfrm>
                  <a:off x="4251850"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8" name="Quad Arrow Callout 477"/>
                <p:cNvSpPr/>
                <p:nvPr/>
              </p:nvSpPr>
              <p:spPr>
                <a:xfrm>
                  <a:off x="4727127"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8" name="Rectangle 49"/>
              <p:cNvSpPr/>
              <p:nvPr/>
            </p:nvSpPr>
            <p:spPr>
              <a:xfrm>
                <a:off x="-6168" y="3733800"/>
                <a:ext cx="2590800" cy="1793696"/>
              </a:xfrm>
              <a:prstGeom prst="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 name="Trapezoid 50"/>
              <p:cNvSpPr/>
              <p:nvPr/>
            </p:nvSpPr>
            <p:spPr>
              <a:xfrm>
                <a:off x="-38869" y="3551726"/>
                <a:ext cx="2623419" cy="181688"/>
              </a:xfrm>
              <a:prstGeom prst="trapezoid">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0" name="Rectangle 71"/>
              <p:cNvSpPr/>
              <p:nvPr/>
            </p:nvSpPr>
            <p:spPr>
              <a:xfrm>
                <a:off x="827920" y="4474799"/>
                <a:ext cx="830166" cy="104958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1" name="Group 87"/>
              <p:cNvGrpSpPr/>
              <p:nvPr/>
            </p:nvGrpSpPr>
            <p:grpSpPr>
              <a:xfrm>
                <a:off x="852796" y="3993193"/>
                <a:ext cx="936264" cy="928166"/>
                <a:chOff x="804497" y="4003838"/>
                <a:chExt cx="936264" cy="928166"/>
              </a:xfrm>
            </p:grpSpPr>
            <p:sp>
              <p:nvSpPr>
                <p:cNvPr id="471" name="Chord 32"/>
                <p:cNvSpPr/>
                <p:nvPr/>
              </p:nvSpPr>
              <p:spPr>
                <a:xfrm rot="8684568">
                  <a:off x="804497" y="4003838"/>
                  <a:ext cx="936264" cy="928166"/>
                </a:xfrm>
                <a:prstGeom prst="chord">
                  <a:avLst>
                    <a:gd name="adj1" fmla="val 2700000"/>
                    <a:gd name="adj2" fmla="val 12328797"/>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2" name="Chord 471"/>
                <p:cNvSpPr/>
                <p:nvPr/>
              </p:nvSpPr>
              <p:spPr>
                <a:xfrm rot="8684568">
                  <a:off x="911673" y="4057701"/>
                  <a:ext cx="737839" cy="731458"/>
                </a:xfrm>
                <a:prstGeom prst="chord">
                  <a:avLst>
                    <a:gd name="adj1" fmla="val 2700000"/>
                    <a:gd name="adj2" fmla="val 1232879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22" name="Flowchart: Delay 421"/>
              <p:cNvSpPr/>
              <p:nvPr/>
            </p:nvSpPr>
            <p:spPr>
              <a:xfrm rot="16200000">
                <a:off x="1872398" y="4102463"/>
                <a:ext cx="186455" cy="79056"/>
              </a:xfrm>
              <a:prstGeom prst="flowChartDelay">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3" name="Flowchart: Delay 422"/>
              <p:cNvSpPr/>
              <p:nvPr/>
            </p:nvSpPr>
            <p:spPr>
              <a:xfrm rot="16200000">
                <a:off x="546188" y="4090856"/>
                <a:ext cx="186455" cy="79056"/>
              </a:xfrm>
              <a:prstGeom prst="flowChartDelay">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4" name="Group 85"/>
              <p:cNvGrpSpPr/>
              <p:nvPr/>
            </p:nvGrpSpPr>
            <p:grpSpPr>
              <a:xfrm>
                <a:off x="1658085" y="4467921"/>
                <a:ext cx="213835" cy="1056465"/>
                <a:chOff x="1658085" y="4467921"/>
                <a:chExt cx="213835" cy="1056465"/>
              </a:xfrm>
            </p:grpSpPr>
            <p:grpSp>
              <p:nvGrpSpPr>
                <p:cNvPr id="466" name="Group 83"/>
                <p:cNvGrpSpPr/>
                <p:nvPr/>
              </p:nvGrpSpPr>
              <p:grpSpPr>
                <a:xfrm>
                  <a:off x="1658085" y="4467921"/>
                  <a:ext cx="213835" cy="1049684"/>
                  <a:chOff x="1738912" y="2870386"/>
                  <a:chExt cx="420039" cy="2663988"/>
                </a:xfrm>
              </p:grpSpPr>
              <p:sp>
                <p:nvSpPr>
                  <p:cNvPr id="468" name="Rounded Rectangle 467"/>
                  <p:cNvSpPr/>
                  <p:nvPr/>
                </p:nvSpPr>
                <p:spPr>
                  <a:xfrm>
                    <a:off x="1795313" y="2870386"/>
                    <a:ext cx="295108" cy="2663988"/>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9" name="Trapezoid 79"/>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0" name="Quad Arrow Callout 80"/>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7" name="Trapezoid 466"/>
                <p:cNvSpPr/>
                <p:nvPr/>
              </p:nvSpPr>
              <p:spPr>
                <a:xfrm>
                  <a:off x="1673150" y="5420530"/>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5" name="Group 91"/>
              <p:cNvGrpSpPr/>
              <p:nvPr/>
            </p:nvGrpSpPr>
            <p:grpSpPr>
              <a:xfrm>
                <a:off x="746290" y="4471223"/>
                <a:ext cx="213835" cy="1056465"/>
                <a:chOff x="1658085" y="4467921"/>
                <a:chExt cx="213835" cy="1056465"/>
              </a:xfrm>
            </p:grpSpPr>
            <p:grpSp>
              <p:nvGrpSpPr>
                <p:cNvPr id="461" name="Group 92"/>
                <p:cNvGrpSpPr/>
                <p:nvPr/>
              </p:nvGrpSpPr>
              <p:grpSpPr>
                <a:xfrm>
                  <a:off x="1658085" y="4467921"/>
                  <a:ext cx="213835" cy="1049684"/>
                  <a:chOff x="1738912" y="2870386"/>
                  <a:chExt cx="420039" cy="2663988"/>
                </a:xfrm>
              </p:grpSpPr>
              <p:sp>
                <p:nvSpPr>
                  <p:cNvPr id="463" name="Rounded Rectangle 462"/>
                  <p:cNvSpPr/>
                  <p:nvPr/>
                </p:nvSpPr>
                <p:spPr>
                  <a:xfrm>
                    <a:off x="1795313" y="2870386"/>
                    <a:ext cx="295108" cy="2663988"/>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4" name="Trapezoid 463"/>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5" name="Quad Arrow Callout 464"/>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2" name="Trapezoid 461"/>
                <p:cNvSpPr/>
                <p:nvPr/>
              </p:nvSpPr>
              <p:spPr>
                <a:xfrm>
                  <a:off x="1673150" y="5420530"/>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26" name="Rectangle 97"/>
              <p:cNvSpPr/>
              <p:nvPr/>
            </p:nvSpPr>
            <p:spPr>
              <a:xfrm>
                <a:off x="1942763" y="4924386"/>
                <a:ext cx="242404" cy="57606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7" name="Rectangle 426"/>
              <p:cNvSpPr/>
              <p:nvPr/>
            </p:nvSpPr>
            <p:spPr>
              <a:xfrm>
                <a:off x="396754" y="4942759"/>
                <a:ext cx="242404" cy="57606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8" name="Rectangle 82"/>
              <p:cNvSpPr/>
              <p:nvPr/>
            </p:nvSpPr>
            <p:spPr>
              <a:xfrm>
                <a:off x="746289" y="4378941"/>
                <a:ext cx="1123610" cy="82200"/>
              </a:xfrm>
              <a:prstGeom prst="rect">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9" name="Group 1023"/>
              <p:cNvGrpSpPr/>
              <p:nvPr/>
            </p:nvGrpSpPr>
            <p:grpSpPr>
              <a:xfrm>
                <a:off x="2441961" y="3842069"/>
                <a:ext cx="804007" cy="1670595"/>
                <a:chOff x="2759603" y="3435865"/>
                <a:chExt cx="1079572" cy="2243175"/>
              </a:xfrm>
            </p:grpSpPr>
            <p:grpSp>
              <p:nvGrpSpPr>
                <p:cNvPr id="446" name="Group 106"/>
                <p:cNvGrpSpPr/>
                <p:nvPr/>
              </p:nvGrpSpPr>
              <p:grpSpPr>
                <a:xfrm>
                  <a:off x="2759603" y="3435865"/>
                  <a:ext cx="1079572" cy="2243175"/>
                  <a:chOff x="2759603" y="3435865"/>
                  <a:chExt cx="1079572" cy="2243175"/>
                </a:xfrm>
              </p:grpSpPr>
              <p:sp>
                <p:nvSpPr>
                  <p:cNvPr id="453" name="Rectangle 452"/>
                  <p:cNvSpPr/>
                  <p:nvPr/>
                </p:nvSpPr>
                <p:spPr>
                  <a:xfrm>
                    <a:off x="3015773" y="3578852"/>
                    <a:ext cx="741361" cy="2073596"/>
                  </a:xfrm>
                  <a:prstGeom prst="rect">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54" name="Group 134"/>
                  <p:cNvGrpSpPr/>
                  <p:nvPr/>
                </p:nvGrpSpPr>
                <p:grpSpPr>
                  <a:xfrm>
                    <a:off x="2820097" y="3551684"/>
                    <a:ext cx="404954" cy="2127356"/>
                    <a:chOff x="1658085" y="4471603"/>
                    <a:chExt cx="213835" cy="1055032"/>
                  </a:xfrm>
                </p:grpSpPr>
                <p:grpSp>
                  <p:nvGrpSpPr>
                    <p:cNvPr id="456" name="Group 135"/>
                    <p:cNvGrpSpPr/>
                    <p:nvPr/>
                  </p:nvGrpSpPr>
                  <p:grpSpPr>
                    <a:xfrm>
                      <a:off x="1658085" y="4471603"/>
                      <a:ext cx="213835" cy="1046002"/>
                      <a:chOff x="1738912" y="2879730"/>
                      <a:chExt cx="420039" cy="2654644"/>
                    </a:xfrm>
                  </p:grpSpPr>
                  <p:sp>
                    <p:nvSpPr>
                      <p:cNvPr id="458" name="Rounded Rectangle 137"/>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9" name="Trapezoid 138"/>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 name="Quad Arrow Callout 139"/>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7" name="Trapezoid 136"/>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5" name="Trapezoid 454"/>
                  <p:cNvSpPr/>
                  <p:nvPr/>
                </p:nvSpPr>
                <p:spPr>
                  <a:xfrm>
                    <a:off x="2759603" y="3435865"/>
                    <a:ext cx="1079572" cy="124779"/>
                  </a:xfrm>
                  <a:prstGeom prst="trapezoid">
                    <a:avLst/>
                  </a:prstGeom>
                  <a:solidFill>
                    <a:srgbClr val="F7994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7" name="Group 140"/>
                <p:cNvGrpSpPr/>
                <p:nvPr/>
              </p:nvGrpSpPr>
              <p:grpSpPr>
                <a:xfrm>
                  <a:off x="3406372" y="3543300"/>
                  <a:ext cx="404954" cy="2127356"/>
                  <a:chOff x="1658085" y="4471603"/>
                  <a:chExt cx="213835" cy="1055032"/>
                </a:xfrm>
              </p:grpSpPr>
              <p:grpSp>
                <p:nvGrpSpPr>
                  <p:cNvPr id="448" name="Group 141"/>
                  <p:cNvGrpSpPr/>
                  <p:nvPr/>
                </p:nvGrpSpPr>
                <p:grpSpPr>
                  <a:xfrm>
                    <a:off x="1658085" y="4471603"/>
                    <a:ext cx="213835" cy="1046002"/>
                    <a:chOff x="1738912" y="2879730"/>
                    <a:chExt cx="420039" cy="2654644"/>
                  </a:xfrm>
                </p:grpSpPr>
                <p:sp>
                  <p:nvSpPr>
                    <p:cNvPr id="450" name="Rounded Rectangle 449"/>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1" name="Trapezoid 450"/>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2" name="Quad Arrow Callout 451"/>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9" name="Trapezoid 448"/>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30" name="Group 150"/>
              <p:cNvGrpSpPr/>
              <p:nvPr/>
            </p:nvGrpSpPr>
            <p:grpSpPr>
              <a:xfrm>
                <a:off x="-614818" y="3832158"/>
                <a:ext cx="804007" cy="1670595"/>
                <a:chOff x="2759603" y="3435865"/>
                <a:chExt cx="1079572" cy="2243175"/>
              </a:xfrm>
            </p:grpSpPr>
            <p:grpSp>
              <p:nvGrpSpPr>
                <p:cNvPr id="431" name="Group 151"/>
                <p:cNvGrpSpPr/>
                <p:nvPr/>
              </p:nvGrpSpPr>
              <p:grpSpPr>
                <a:xfrm>
                  <a:off x="2759603" y="3435865"/>
                  <a:ext cx="1079572" cy="2243175"/>
                  <a:chOff x="2759603" y="3435865"/>
                  <a:chExt cx="1079572" cy="2243175"/>
                </a:xfrm>
              </p:grpSpPr>
              <p:sp>
                <p:nvSpPr>
                  <p:cNvPr id="438" name="Rectangle 437"/>
                  <p:cNvSpPr/>
                  <p:nvPr/>
                </p:nvSpPr>
                <p:spPr>
                  <a:xfrm>
                    <a:off x="3015773" y="3578852"/>
                    <a:ext cx="741361" cy="2073596"/>
                  </a:xfrm>
                  <a:prstGeom prst="rect">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9" name="Group 159"/>
                  <p:cNvGrpSpPr/>
                  <p:nvPr/>
                </p:nvGrpSpPr>
                <p:grpSpPr>
                  <a:xfrm>
                    <a:off x="2820097" y="3551684"/>
                    <a:ext cx="404954" cy="2127356"/>
                    <a:chOff x="1658085" y="4471603"/>
                    <a:chExt cx="213835" cy="1055032"/>
                  </a:xfrm>
                </p:grpSpPr>
                <p:grpSp>
                  <p:nvGrpSpPr>
                    <p:cNvPr id="441" name="Group 161"/>
                    <p:cNvGrpSpPr/>
                    <p:nvPr/>
                  </p:nvGrpSpPr>
                  <p:grpSpPr>
                    <a:xfrm>
                      <a:off x="1658085" y="4471603"/>
                      <a:ext cx="213835" cy="1046002"/>
                      <a:chOff x="1738912" y="2879730"/>
                      <a:chExt cx="420039" cy="2654644"/>
                    </a:xfrm>
                  </p:grpSpPr>
                  <p:sp>
                    <p:nvSpPr>
                      <p:cNvPr id="443" name="Rounded Rectangle 442"/>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4" name="Trapezoid 443"/>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5" name="Quad Arrow Callout 444"/>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2" name="Trapezoid 441"/>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0" name="Trapezoid 439"/>
                  <p:cNvSpPr/>
                  <p:nvPr/>
                </p:nvSpPr>
                <p:spPr>
                  <a:xfrm>
                    <a:off x="2759603" y="3435865"/>
                    <a:ext cx="1079572" cy="124779"/>
                  </a:xfrm>
                  <a:prstGeom prst="trapezoid">
                    <a:avLst/>
                  </a:prstGeom>
                  <a:solidFill>
                    <a:srgbClr val="F7994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2" name="Group 152"/>
                <p:cNvGrpSpPr/>
                <p:nvPr/>
              </p:nvGrpSpPr>
              <p:grpSpPr>
                <a:xfrm>
                  <a:off x="3406372" y="3543300"/>
                  <a:ext cx="404954" cy="2127356"/>
                  <a:chOff x="1658085" y="4471603"/>
                  <a:chExt cx="213835" cy="1055032"/>
                </a:xfrm>
              </p:grpSpPr>
              <p:grpSp>
                <p:nvGrpSpPr>
                  <p:cNvPr id="433" name="Group 153"/>
                  <p:cNvGrpSpPr/>
                  <p:nvPr/>
                </p:nvGrpSpPr>
                <p:grpSpPr>
                  <a:xfrm>
                    <a:off x="1658085" y="4471603"/>
                    <a:ext cx="213835" cy="1046002"/>
                    <a:chOff x="1738912" y="2879730"/>
                    <a:chExt cx="420039" cy="2654644"/>
                  </a:xfrm>
                </p:grpSpPr>
                <p:sp>
                  <p:nvSpPr>
                    <p:cNvPr id="435" name="Rounded Rectangle 434"/>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6" name="Trapezoid 435"/>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7" name="Quad Arrow Callout 436"/>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4" name="Trapezoid 433"/>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343" name="Group 90"/>
            <p:cNvGrpSpPr/>
            <p:nvPr/>
          </p:nvGrpSpPr>
          <p:grpSpPr>
            <a:xfrm>
              <a:off x="1172786" y="3655069"/>
              <a:ext cx="2035534" cy="2090637"/>
              <a:chOff x="6872949" y="2928514"/>
              <a:chExt cx="2194852" cy="2254268"/>
            </a:xfrm>
          </p:grpSpPr>
          <p:sp>
            <p:nvSpPr>
              <p:cNvPr id="391" name="Rectangle 390"/>
              <p:cNvSpPr/>
              <p:nvPr/>
            </p:nvSpPr>
            <p:spPr>
              <a:xfrm>
                <a:off x="7112779" y="3054817"/>
                <a:ext cx="1767614" cy="2073596"/>
              </a:xfrm>
              <a:prstGeom prst="rect">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2" name="Group 107"/>
              <p:cNvGrpSpPr/>
              <p:nvPr/>
            </p:nvGrpSpPr>
            <p:grpSpPr>
              <a:xfrm>
                <a:off x="6938563" y="3055426"/>
                <a:ext cx="404954" cy="2127356"/>
                <a:chOff x="1658085" y="4471603"/>
                <a:chExt cx="213835" cy="1055032"/>
              </a:xfrm>
            </p:grpSpPr>
            <p:grpSp>
              <p:nvGrpSpPr>
                <p:cNvPr id="412" name="Group 108"/>
                <p:cNvGrpSpPr/>
                <p:nvPr/>
              </p:nvGrpSpPr>
              <p:grpSpPr>
                <a:xfrm>
                  <a:off x="1658085" y="4471603"/>
                  <a:ext cx="213835" cy="1046002"/>
                  <a:chOff x="1738912" y="2879730"/>
                  <a:chExt cx="420039" cy="2654644"/>
                </a:xfrm>
              </p:grpSpPr>
              <p:sp>
                <p:nvSpPr>
                  <p:cNvPr id="414" name="Rounded Rectangle 413"/>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5" name="Trapezoid 414"/>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6" name="Quad Arrow Callout 415"/>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3" name="Trapezoid 412"/>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3" name="Group 114"/>
              <p:cNvGrpSpPr/>
              <p:nvPr/>
            </p:nvGrpSpPr>
            <p:grpSpPr>
              <a:xfrm>
                <a:off x="7463357" y="3037218"/>
                <a:ext cx="404954" cy="2127356"/>
                <a:chOff x="1658085" y="4471603"/>
                <a:chExt cx="213835" cy="1055032"/>
              </a:xfrm>
            </p:grpSpPr>
            <p:grpSp>
              <p:nvGrpSpPr>
                <p:cNvPr id="407" name="Group 115"/>
                <p:cNvGrpSpPr/>
                <p:nvPr/>
              </p:nvGrpSpPr>
              <p:grpSpPr>
                <a:xfrm>
                  <a:off x="1658085" y="4471603"/>
                  <a:ext cx="213835" cy="1046002"/>
                  <a:chOff x="1738912" y="2879730"/>
                  <a:chExt cx="420039" cy="2654644"/>
                </a:xfrm>
              </p:grpSpPr>
              <p:sp>
                <p:nvSpPr>
                  <p:cNvPr id="409" name="Rounded Rectangle 408"/>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 name="Trapezoid 409"/>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 name="Quad Arrow Callout 410"/>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8" name="Trapezoid 407"/>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4" name="Group 120"/>
              <p:cNvGrpSpPr/>
              <p:nvPr/>
            </p:nvGrpSpPr>
            <p:grpSpPr>
              <a:xfrm>
                <a:off x="8024332" y="3037218"/>
                <a:ext cx="404954" cy="2127356"/>
                <a:chOff x="1658085" y="4471603"/>
                <a:chExt cx="213835" cy="1055032"/>
              </a:xfrm>
            </p:grpSpPr>
            <p:grpSp>
              <p:nvGrpSpPr>
                <p:cNvPr id="402" name="Group 121"/>
                <p:cNvGrpSpPr/>
                <p:nvPr/>
              </p:nvGrpSpPr>
              <p:grpSpPr>
                <a:xfrm>
                  <a:off x="1658085" y="4471603"/>
                  <a:ext cx="213835" cy="1046002"/>
                  <a:chOff x="1738912" y="2879730"/>
                  <a:chExt cx="420039" cy="2654644"/>
                </a:xfrm>
              </p:grpSpPr>
              <p:sp>
                <p:nvSpPr>
                  <p:cNvPr id="404" name="Rounded Rectangle 403"/>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5" name="Trapezoid 404"/>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6" name="Quad Arrow Callout 405"/>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3" name="Trapezoid 402"/>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5" name="Group 126"/>
              <p:cNvGrpSpPr/>
              <p:nvPr/>
            </p:nvGrpSpPr>
            <p:grpSpPr>
              <a:xfrm>
                <a:off x="8558281" y="3027937"/>
                <a:ext cx="404954" cy="2127356"/>
                <a:chOff x="1658085" y="4471603"/>
                <a:chExt cx="213835" cy="1055032"/>
              </a:xfrm>
            </p:grpSpPr>
            <p:grpSp>
              <p:nvGrpSpPr>
                <p:cNvPr id="397" name="Group 127"/>
                <p:cNvGrpSpPr/>
                <p:nvPr/>
              </p:nvGrpSpPr>
              <p:grpSpPr>
                <a:xfrm>
                  <a:off x="1658085" y="4471603"/>
                  <a:ext cx="213835" cy="1046002"/>
                  <a:chOff x="1738912" y="2879730"/>
                  <a:chExt cx="420039" cy="2654644"/>
                </a:xfrm>
              </p:grpSpPr>
              <p:sp>
                <p:nvSpPr>
                  <p:cNvPr id="399" name="Rounded Rectangle 398"/>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0" name="Trapezoid 399"/>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1" name="Quad Arrow Callout 400"/>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8" name="Trapezoid 397"/>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6" name="Trapezoid 395"/>
              <p:cNvSpPr/>
              <p:nvPr/>
            </p:nvSpPr>
            <p:spPr>
              <a:xfrm>
                <a:off x="6872949" y="2928514"/>
                <a:ext cx="2194852" cy="111468"/>
              </a:xfrm>
              <a:prstGeom prst="trapezoid">
                <a:avLst/>
              </a:prstGeom>
              <a:solidFill>
                <a:srgbClr val="F7994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4" name="Group 167"/>
            <p:cNvGrpSpPr/>
            <p:nvPr/>
          </p:nvGrpSpPr>
          <p:grpSpPr>
            <a:xfrm>
              <a:off x="6699447" y="3670436"/>
              <a:ext cx="2035534" cy="2090637"/>
              <a:chOff x="6872949" y="2928514"/>
              <a:chExt cx="2194852" cy="2254268"/>
            </a:xfrm>
          </p:grpSpPr>
          <p:sp>
            <p:nvSpPr>
              <p:cNvPr id="365" name="Rectangle 364"/>
              <p:cNvSpPr/>
              <p:nvPr/>
            </p:nvSpPr>
            <p:spPr>
              <a:xfrm>
                <a:off x="7112779" y="3054817"/>
                <a:ext cx="1767614" cy="2073596"/>
              </a:xfrm>
              <a:prstGeom prst="rect">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6" name="Group 169"/>
              <p:cNvGrpSpPr/>
              <p:nvPr/>
            </p:nvGrpSpPr>
            <p:grpSpPr>
              <a:xfrm>
                <a:off x="6938563" y="3055426"/>
                <a:ext cx="404954" cy="2127356"/>
                <a:chOff x="1658085" y="4471603"/>
                <a:chExt cx="213835" cy="1055032"/>
              </a:xfrm>
            </p:grpSpPr>
            <p:grpSp>
              <p:nvGrpSpPr>
                <p:cNvPr id="386" name="Group 189"/>
                <p:cNvGrpSpPr/>
                <p:nvPr/>
              </p:nvGrpSpPr>
              <p:grpSpPr>
                <a:xfrm>
                  <a:off x="1658085" y="4471603"/>
                  <a:ext cx="213835" cy="1046002"/>
                  <a:chOff x="1738912" y="2879730"/>
                  <a:chExt cx="420039" cy="2654644"/>
                </a:xfrm>
              </p:grpSpPr>
              <p:sp>
                <p:nvSpPr>
                  <p:cNvPr id="388" name="Rounded Rectangle 387"/>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 name="Trapezoid 388"/>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0" name="Quad Arrow Callout 389"/>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7" name="Trapezoid 386"/>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67" name="Group 170"/>
              <p:cNvGrpSpPr/>
              <p:nvPr/>
            </p:nvGrpSpPr>
            <p:grpSpPr>
              <a:xfrm>
                <a:off x="7463357" y="3037218"/>
                <a:ext cx="404954" cy="2127356"/>
                <a:chOff x="1658085" y="4471603"/>
                <a:chExt cx="213835" cy="1055032"/>
              </a:xfrm>
            </p:grpSpPr>
            <p:grpSp>
              <p:nvGrpSpPr>
                <p:cNvPr id="381" name="Group 184"/>
                <p:cNvGrpSpPr/>
                <p:nvPr/>
              </p:nvGrpSpPr>
              <p:grpSpPr>
                <a:xfrm>
                  <a:off x="1658085" y="4471603"/>
                  <a:ext cx="213835" cy="1046002"/>
                  <a:chOff x="1738912" y="2879730"/>
                  <a:chExt cx="420039" cy="2654644"/>
                </a:xfrm>
              </p:grpSpPr>
              <p:sp>
                <p:nvSpPr>
                  <p:cNvPr id="383" name="Rounded Rectangle 382"/>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4" name="Trapezoid 383"/>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5" name="Quad Arrow Callout 384"/>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2" name="Trapezoid 381"/>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68" name="Group 171"/>
              <p:cNvGrpSpPr/>
              <p:nvPr/>
            </p:nvGrpSpPr>
            <p:grpSpPr>
              <a:xfrm>
                <a:off x="8024332" y="3037218"/>
                <a:ext cx="404954" cy="2127356"/>
                <a:chOff x="1658085" y="4471603"/>
                <a:chExt cx="213835" cy="1055032"/>
              </a:xfrm>
            </p:grpSpPr>
            <p:grpSp>
              <p:nvGrpSpPr>
                <p:cNvPr id="376" name="Group 179"/>
                <p:cNvGrpSpPr/>
                <p:nvPr/>
              </p:nvGrpSpPr>
              <p:grpSpPr>
                <a:xfrm>
                  <a:off x="1658085" y="4471603"/>
                  <a:ext cx="213835" cy="1046002"/>
                  <a:chOff x="1738912" y="2879730"/>
                  <a:chExt cx="420039" cy="2654644"/>
                </a:xfrm>
              </p:grpSpPr>
              <p:sp>
                <p:nvSpPr>
                  <p:cNvPr id="378" name="Rounded Rectangle 377"/>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9" name="Trapezoid 378"/>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0" name="Quad Arrow Callout 379"/>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7" name="Trapezoid 376"/>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69" name="Group 172"/>
              <p:cNvGrpSpPr/>
              <p:nvPr/>
            </p:nvGrpSpPr>
            <p:grpSpPr>
              <a:xfrm>
                <a:off x="8558281" y="3027937"/>
                <a:ext cx="404954" cy="2127356"/>
                <a:chOff x="1658085" y="4471603"/>
                <a:chExt cx="213835" cy="1055032"/>
              </a:xfrm>
            </p:grpSpPr>
            <p:grpSp>
              <p:nvGrpSpPr>
                <p:cNvPr id="371" name="Group 174"/>
                <p:cNvGrpSpPr/>
                <p:nvPr/>
              </p:nvGrpSpPr>
              <p:grpSpPr>
                <a:xfrm>
                  <a:off x="1658085" y="4471603"/>
                  <a:ext cx="213835" cy="1046002"/>
                  <a:chOff x="1738912" y="2879730"/>
                  <a:chExt cx="420039" cy="2654644"/>
                </a:xfrm>
              </p:grpSpPr>
              <p:sp>
                <p:nvSpPr>
                  <p:cNvPr id="373" name="Rounded Rectangle 372"/>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4" name="Trapezoid 373"/>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5" name="Quad Arrow Callout 374"/>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2" name="Trapezoid 371"/>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0" name="Trapezoid 369"/>
              <p:cNvSpPr/>
              <p:nvPr/>
            </p:nvSpPr>
            <p:spPr>
              <a:xfrm>
                <a:off x="6872949" y="2928514"/>
                <a:ext cx="2194852" cy="111468"/>
              </a:xfrm>
              <a:prstGeom prst="trapezoid">
                <a:avLst/>
              </a:prstGeom>
              <a:solidFill>
                <a:srgbClr val="F7994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5" name="Group 1031"/>
            <p:cNvGrpSpPr/>
            <p:nvPr/>
          </p:nvGrpSpPr>
          <p:grpSpPr>
            <a:xfrm>
              <a:off x="1517323" y="3213753"/>
              <a:ext cx="1303571" cy="441034"/>
              <a:chOff x="1517323" y="3213753"/>
              <a:chExt cx="1303571" cy="441034"/>
            </a:xfrm>
          </p:grpSpPr>
          <p:grpSp>
            <p:nvGrpSpPr>
              <p:cNvPr id="356" name="Group 1030"/>
              <p:cNvGrpSpPr/>
              <p:nvPr/>
            </p:nvGrpSpPr>
            <p:grpSpPr>
              <a:xfrm>
                <a:off x="1517323" y="3228585"/>
                <a:ext cx="206600" cy="426202"/>
                <a:chOff x="479200" y="1790476"/>
                <a:chExt cx="464864" cy="659513"/>
              </a:xfrm>
            </p:grpSpPr>
            <p:sp>
              <p:nvSpPr>
                <p:cNvPr id="363" name="Flowchart: Delay 362"/>
                <p:cNvSpPr/>
                <p:nvPr/>
              </p:nvSpPr>
              <p:spPr>
                <a:xfrm rot="16200000">
                  <a:off x="381875" y="1887801"/>
                  <a:ext cx="659513" cy="464864"/>
                </a:xfrm>
                <a:prstGeom prst="flowChartDelay">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4" name="Flowchart: Delay 363"/>
                <p:cNvSpPr/>
                <p:nvPr/>
              </p:nvSpPr>
              <p:spPr>
                <a:xfrm rot="16200000">
                  <a:off x="521490" y="2058836"/>
                  <a:ext cx="406361" cy="236374"/>
                </a:xfrm>
                <a:prstGeom prst="flowChartDelay">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7" name="Group 269"/>
              <p:cNvGrpSpPr/>
              <p:nvPr/>
            </p:nvGrpSpPr>
            <p:grpSpPr>
              <a:xfrm>
                <a:off x="2097865" y="3221988"/>
                <a:ext cx="206600" cy="426202"/>
                <a:chOff x="479200" y="1790476"/>
                <a:chExt cx="464864" cy="659513"/>
              </a:xfrm>
            </p:grpSpPr>
            <p:sp>
              <p:nvSpPr>
                <p:cNvPr id="361" name="Flowchart: Delay 360"/>
                <p:cNvSpPr/>
                <p:nvPr/>
              </p:nvSpPr>
              <p:spPr>
                <a:xfrm rot="16200000">
                  <a:off x="381875" y="1887801"/>
                  <a:ext cx="659513" cy="464864"/>
                </a:xfrm>
                <a:prstGeom prst="flowChartDelay">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2" name="Flowchart: Delay 361"/>
                <p:cNvSpPr/>
                <p:nvPr/>
              </p:nvSpPr>
              <p:spPr>
                <a:xfrm rot="16200000">
                  <a:off x="521490" y="2058836"/>
                  <a:ext cx="406361" cy="236374"/>
                </a:xfrm>
                <a:prstGeom prst="flowChartDelay">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8" name="Group 272"/>
              <p:cNvGrpSpPr/>
              <p:nvPr/>
            </p:nvGrpSpPr>
            <p:grpSpPr>
              <a:xfrm>
                <a:off x="2614294" y="3213753"/>
                <a:ext cx="206600" cy="426202"/>
                <a:chOff x="479200" y="1790476"/>
                <a:chExt cx="464864" cy="659513"/>
              </a:xfrm>
            </p:grpSpPr>
            <p:sp>
              <p:nvSpPr>
                <p:cNvPr id="359" name="Flowchart: Delay 358"/>
                <p:cNvSpPr/>
                <p:nvPr/>
              </p:nvSpPr>
              <p:spPr>
                <a:xfrm rot="16200000">
                  <a:off x="381875" y="1887801"/>
                  <a:ext cx="659513" cy="464864"/>
                </a:xfrm>
                <a:prstGeom prst="flowChartDelay">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0" name="Flowchart: Delay 359"/>
                <p:cNvSpPr/>
                <p:nvPr/>
              </p:nvSpPr>
              <p:spPr>
                <a:xfrm rot="16200000">
                  <a:off x="521490" y="2058836"/>
                  <a:ext cx="406361" cy="236374"/>
                </a:xfrm>
                <a:prstGeom prst="flowChartDelay">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46" name="Group 276"/>
            <p:cNvGrpSpPr/>
            <p:nvPr/>
          </p:nvGrpSpPr>
          <p:grpSpPr>
            <a:xfrm>
              <a:off x="7058611" y="3237979"/>
              <a:ext cx="1303571" cy="441034"/>
              <a:chOff x="1517323" y="3213753"/>
              <a:chExt cx="1303571" cy="441034"/>
            </a:xfrm>
          </p:grpSpPr>
          <p:grpSp>
            <p:nvGrpSpPr>
              <p:cNvPr id="347" name="Group 277"/>
              <p:cNvGrpSpPr/>
              <p:nvPr/>
            </p:nvGrpSpPr>
            <p:grpSpPr>
              <a:xfrm>
                <a:off x="1517323" y="3228585"/>
                <a:ext cx="206600" cy="426202"/>
                <a:chOff x="479200" y="1790476"/>
                <a:chExt cx="464864" cy="659513"/>
              </a:xfrm>
            </p:grpSpPr>
            <p:sp>
              <p:nvSpPr>
                <p:cNvPr id="354" name="Flowchart: Delay 353"/>
                <p:cNvSpPr/>
                <p:nvPr/>
              </p:nvSpPr>
              <p:spPr>
                <a:xfrm rot="16200000">
                  <a:off x="381875" y="1887801"/>
                  <a:ext cx="659513" cy="464864"/>
                </a:xfrm>
                <a:prstGeom prst="flowChartDelay">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 name="Flowchart: Delay 354"/>
                <p:cNvSpPr/>
                <p:nvPr/>
              </p:nvSpPr>
              <p:spPr>
                <a:xfrm rot="16200000">
                  <a:off x="521490" y="2058836"/>
                  <a:ext cx="406361" cy="236374"/>
                </a:xfrm>
                <a:prstGeom prst="flowChartDelay">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8" name="Group 278"/>
              <p:cNvGrpSpPr/>
              <p:nvPr/>
            </p:nvGrpSpPr>
            <p:grpSpPr>
              <a:xfrm>
                <a:off x="2097865" y="3221988"/>
                <a:ext cx="206600" cy="426202"/>
                <a:chOff x="479200" y="1790476"/>
                <a:chExt cx="464864" cy="659513"/>
              </a:xfrm>
            </p:grpSpPr>
            <p:sp>
              <p:nvSpPr>
                <p:cNvPr id="352" name="Flowchart: Delay 351"/>
                <p:cNvSpPr/>
                <p:nvPr/>
              </p:nvSpPr>
              <p:spPr>
                <a:xfrm rot="16200000">
                  <a:off x="381875" y="1887801"/>
                  <a:ext cx="659513" cy="464864"/>
                </a:xfrm>
                <a:prstGeom prst="flowChartDelay">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3" name="Flowchart: Delay 352"/>
                <p:cNvSpPr/>
                <p:nvPr/>
              </p:nvSpPr>
              <p:spPr>
                <a:xfrm rot="16200000">
                  <a:off x="521490" y="2058836"/>
                  <a:ext cx="406361" cy="236374"/>
                </a:xfrm>
                <a:prstGeom prst="flowChartDelay">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9" name="Group 279"/>
              <p:cNvGrpSpPr/>
              <p:nvPr/>
            </p:nvGrpSpPr>
            <p:grpSpPr>
              <a:xfrm>
                <a:off x="2614294" y="3213753"/>
                <a:ext cx="206600" cy="426202"/>
                <a:chOff x="479200" y="1790476"/>
                <a:chExt cx="464864" cy="659513"/>
              </a:xfrm>
            </p:grpSpPr>
            <p:sp>
              <p:nvSpPr>
                <p:cNvPr id="350" name="Flowchart: Delay 349"/>
                <p:cNvSpPr/>
                <p:nvPr/>
              </p:nvSpPr>
              <p:spPr>
                <a:xfrm rot="16200000">
                  <a:off x="381875" y="1887801"/>
                  <a:ext cx="659513" cy="464864"/>
                </a:xfrm>
                <a:prstGeom prst="flowChartDelay">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1" name="Flowchart: Delay 350"/>
                <p:cNvSpPr/>
                <p:nvPr/>
              </p:nvSpPr>
              <p:spPr>
                <a:xfrm rot="16200000">
                  <a:off x="521490" y="2058836"/>
                  <a:ext cx="406361" cy="236374"/>
                </a:xfrm>
                <a:prstGeom prst="flowChartDelay">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592" name="Group 591"/>
          <p:cNvGrpSpPr/>
          <p:nvPr/>
        </p:nvGrpSpPr>
        <p:grpSpPr>
          <a:xfrm>
            <a:off x="9359778" y="2033081"/>
            <a:ext cx="1963218" cy="4277730"/>
            <a:chOff x="6313364" y="2072267"/>
            <a:chExt cx="1866386" cy="3947532"/>
          </a:xfrm>
        </p:grpSpPr>
        <p:sp>
          <p:nvSpPr>
            <p:cNvPr id="593" name="Oval 592"/>
            <p:cNvSpPr/>
            <p:nvPr/>
          </p:nvSpPr>
          <p:spPr>
            <a:xfrm rot="18242526">
              <a:off x="7827446" y="4432026"/>
              <a:ext cx="347472" cy="357136"/>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4" name="Oval 593"/>
            <p:cNvSpPr/>
            <p:nvPr/>
          </p:nvSpPr>
          <p:spPr>
            <a:xfrm>
              <a:off x="6313364" y="4363059"/>
              <a:ext cx="314713" cy="467417"/>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5" name="Flowchart: Manual Operation 594"/>
            <p:cNvSpPr/>
            <p:nvPr/>
          </p:nvSpPr>
          <p:spPr>
            <a:xfrm rot="12217775">
              <a:off x="6478214" y="3195841"/>
              <a:ext cx="529547" cy="1494369"/>
            </a:xfrm>
            <a:prstGeom prst="flowChartManualOperation">
              <a:avLst/>
            </a:prstGeom>
            <a:solidFill>
              <a:srgbClr val="E7BE6B"/>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6" name="Flowchart: Manual Operation 595"/>
            <p:cNvSpPr/>
            <p:nvPr/>
          </p:nvSpPr>
          <p:spPr>
            <a:xfrm rot="9181948" flipH="1">
              <a:off x="7384808" y="3276269"/>
              <a:ext cx="537366" cy="1414689"/>
            </a:xfrm>
            <a:prstGeom prst="flowChartManualOperation">
              <a:avLst/>
            </a:prstGeom>
            <a:solidFill>
              <a:srgbClr val="E7BE6B"/>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7" name="Oval 596"/>
            <p:cNvSpPr/>
            <p:nvPr/>
          </p:nvSpPr>
          <p:spPr>
            <a:xfrm>
              <a:off x="6775157" y="5659170"/>
              <a:ext cx="502639" cy="333868"/>
            </a:xfrm>
            <a:prstGeom prst="ellipse">
              <a:avLst/>
            </a:prstGeom>
            <a:solidFill>
              <a:schemeClr val="bg2">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8" name="Oval 597"/>
            <p:cNvSpPr/>
            <p:nvPr/>
          </p:nvSpPr>
          <p:spPr>
            <a:xfrm>
              <a:off x="7111164" y="5685931"/>
              <a:ext cx="502639" cy="333868"/>
            </a:xfrm>
            <a:prstGeom prst="ellipse">
              <a:avLst/>
            </a:prstGeom>
            <a:solidFill>
              <a:schemeClr val="bg2">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9" name="Cloud 598"/>
            <p:cNvSpPr/>
            <p:nvPr/>
          </p:nvSpPr>
          <p:spPr>
            <a:xfrm rot="20835976" flipH="1">
              <a:off x="7244076" y="2222461"/>
              <a:ext cx="808215" cy="1596437"/>
            </a:xfrm>
            <a:prstGeom prst="cloud">
              <a:avLst/>
            </a:prstGeom>
            <a:solidFill>
              <a:srgbClr val="8C4306"/>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0" name="Flowchart: Manual Operation 599"/>
            <p:cNvSpPr/>
            <p:nvPr/>
          </p:nvSpPr>
          <p:spPr>
            <a:xfrm rot="10800000">
              <a:off x="6680756" y="3255991"/>
              <a:ext cx="1003214" cy="2364639"/>
            </a:xfrm>
            <a:prstGeom prst="flowChartManualOperation">
              <a:avLst/>
            </a:prstGeom>
            <a:solidFill>
              <a:srgbClr val="E7BE6B"/>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1" name="Rectangle 600"/>
            <p:cNvSpPr/>
            <p:nvPr/>
          </p:nvSpPr>
          <p:spPr>
            <a:xfrm>
              <a:off x="6680756" y="5583656"/>
              <a:ext cx="997070" cy="224657"/>
            </a:xfrm>
            <a:prstGeom prst="rect">
              <a:avLst/>
            </a:prstGeom>
            <a:solidFill>
              <a:srgbClr val="7F520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2" name="Flowchart: Extract 601"/>
            <p:cNvSpPr/>
            <p:nvPr/>
          </p:nvSpPr>
          <p:spPr>
            <a:xfrm rot="10800000">
              <a:off x="6972623" y="3243716"/>
              <a:ext cx="439810" cy="515270"/>
            </a:xfrm>
            <a:prstGeom prst="flowChartExtract">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03" name="Cloud 602"/>
            <p:cNvSpPr/>
            <p:nvPr/>
          </p:nvSpPr>
          <p:spPr>
            <a:xfrm rot="764024">
              <a:off x="6338226" y="2236455"/>
              <a:ext cx="953813" cy="1656127"/>
            </a:xfrm>
            <a:prstGeom prst="cloud">
              <a:avLst/>
            </a:prstGeom>
            <a:solidFill>
              <a:srgbClr val="8C4306"/>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4" name="Oval 603"/>
            <p:cNvSpPr/>
            <p:nvPr/>
          </p:nvSpPr>
          <p:spPr>
            <a:xfrm>
              <a:off x="6763918" y="2215180"/>
              <a:ext cx="816787" cy="1325455"/>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5" name="Cloud 604"/>
            <p:cNvSpPr/>
            <p:nvPr/>
          </p:nvSpPr>
          <p:spPr>
            <a:xfrm rot="16200000" flipH="1">
              <a:off x="6954375" y="1734654"/>
              <a:ext cx="517973" cy="1256596"/>
            </a:xfrm>
            <a:prstGeom prst="cloud">
              <a:avLst/>
            </a:prstGeom>
            <a:solidFill>
              <a:srgbClr val="8C4306"/>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6" name="Rounded Rectangle 605"/>
            <p:cNvSpPr/>
            <p:nvPr/>
          </p:nvSpPr>
          <p:spPr>
            <a:xfrm>
              <a:off x="6769239" y="4515528"/>
              <a:ext cx="851856" cy="163352"/>
            </a:xfrm>
            <a:prstGeom prst="roundRect">
              <a:avLst/>
            </a:prstGeom>
            <a:solidFill>
              <a:srgbClr val="9966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07" name="Group 99"/>
            <p:cNvGrpSpPr/>
            <p:nvPr/>
          </p:nvGrpSpPr>
          <p:grpSpPr>
            <a:xfrm>
              <a:off x="7392215" y="4434289"/>
              <a:ext cx="546231" cy="1421573"/>
              <a:chOff x="5029205" y="1676401"/>
              <a:chExt cx="982013" cy="1407436"/>
            </a:xfrm>
            <a:solidFill>
              <a:srgbClr val="996633"/>
            </a:solidFill>
          </p:grpSpPr>
          <p:sp>
            <p:nvSpPr>
              <p:cNvPr id="610" name="Diagonal Stripe 609"/>
              <p:cNvSpPr/>
              <p:nvPr/>
            </p:nvSpPr>
            <p:spPr>
              <a:xfrm rot="19468279">
                <a:off x="5401618" y="1834736"/>
                <a:ext cx="609600" cy="1143000"/>
              </a:xfrm>
              <a:prstGeom prst="diagStrip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11" name="Diagonal Stripe 610"/>
              <p:cNvSpPr/>
              <p:nvPr/>
            </p:nvSpPr>
            <p:spPr>
              <a:xfrm rot="20963615">
                <a:off x="5066204" y="1940837"/>
                <a:ext cx="609600" cy="1143000"/>
              </a:xfrm>
              <a:prstGeom prst="diagStrip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12" name="Rounded Rectangle 611"/>
              <p:cNvSpPr/>
              <p:nvPr/>
            </p:nvSpPr>
            <p:spPr>
              <a:xfrm>
                <a:off x="5029205" y="1676401"/>
                <a:ext cx="548640" cy="334109"/>
              </a:xfrm>
              <a:prstGeom prst="round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08" name="Rounded Rectangle 607"/>
            <p:cNvSpPr/>
            <p:nvPr/>
          </p:nvSpPr>
          <p:spPr>
            <a:xfrm>
              <a:off x="6580124" y="2325437"/>
              <a:ext cx="1261535" cy="191081"/>
            </a:xfrm>
            <a:prstGeom prst="roundRect">
              <a:avLst/>
            </a:prstGeom>
            <a:solidFill>
              <a:srgbClr val="9966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9" name="Snip Diagonal Corner Rectangle 608"/>
            <p:cNvSpPr/>
            <p:nvPr/>
          </p:nvSpPr>
          <p:spPr>
            <a:xfrm>
              <a:off x="6460569" y="2072267"/>
              <a:ext cx="1469196" cy="269849"/>
            </a:xfrm>
            <a:prstGeom prst="snip2DiagRect">
              <a:avLst>
                <a:gd name="adj1" fmla="val 50000"/>
                <a:gd name="adj2" fmla="val 50000"/>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15973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encrypted-tbn0.gstatic.com/images?q=tbn:ANd9GcSDEob2LYL8lf-DO33nOM62GMDRW2zAWIBfHB1KEf5vsZLmI-m4">
            <a:extLst>
              <a:ext uri="{FF2B5EF4-FFF2-40B4-BE49-F238E27FC236}">
                <a16:creationId xmlns:a16="http://schemas.microsoft.com/office/drawing/2014/main" id="{17E83428-5863-98C8-68BB-F69AC8B9202C}"/>
              </a:ext>
            </a:extLst>
          </p:cNvPr>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4" name="TextBox 3">
            <a:extLst>
              <a:ext uri="{FF2B5EF4-FFF2-40B4-BE49-F238E27FC236}">
                <a16:creationId xmlns:a16="http://schemas.microsoft.com/office/drawing/2014/main" id="{2F682E0A-24DA-5B8B-5155-76D8E94DCE21}"/>
              </a:ext>
            </a:extLst>
          </p:cNvPr>
          <p:cNvSpPr txBox="1"/>
          <p:nvPr/>
        </p:nvSpPr>
        <p:spPr>
          <a:xfrm>
            <a:off x="3049138" y="258886"/>
            <a:ext cx="6093724" cy="830997"/>
          </a:xfrm>
          <a:prstGeom prst="rect">
            <a:avLst/>
          </a:prstGeom>
          <a:noFill/>
        </p:spPr>
        <p:txBody>
          <a:bodyPr wrap="square">
            <a:spAutoFit/>
          </a:bodyPr>
          <a:lstStyle/>
          <a:p>
            <a:pPr algn="ctr"/>
            <a:r>
              <a:rPr lang="en-US" sz="4800" dirty="0">
                <a:solidFill>
                  <a:schemeClr val="bg1"/>
                </a:solidFill>
                <a:latin typeface="Georgia" pitchFamily="18" charset="0"/>
              </a:rPr>
              <a:t>Previously…</a:t>
            </a:r>
          </a:p>
        </p:txBody>
      </p:sp>
      <p:sp>
        <p:nvSpPr>
          <p:cNvPr id="6" name="TextBox 5">
            <a:extLst>
              <a:ext uri="{FF2B5EF4-FFF2-40B4-BE49-F238E27FC236}">
                <a16:creationId xmlns:a16="http://schemas.microsoft.com/office/drawing/2014/main" id="{5E1CEBB4-E6CE-E8E0-0B44-737DBCB58876}"/>
              </a:ext>
            </a:extLst>
          </p:cNvPr>
          <p:cNvSpPr txBox="1"/>
          <p:nvPr/>
        </p:nvSpPr>
        <p:spPr>
          <a:xfrm>
            <a:off x="863221" y="1644473"/>
            <a:ext cx="6093724" cy="1569660"/>
          </a:xfrm>
          <a:prstGeom prst="rect">
            <a:avLst/>
          </a:prstGeom>
          <a:noFill/>
        </p:spPr>
        <p:txBody>
          <a:bodyPr wrap="square">
            <a:spAutoFit/>
          </a:bodyPr>
          <a:lstStyle/>
          <a:p>
            <a:r>
              <a:rPr lang="en-US" sz="2400" b="0" i="0" dirty="0">
                <a:solidFill>
                  <a:schemeClr val="bg1"/>
                </a:solidFill>
                <a:effectLst/>
              </a:rPr>
              <a:t>After 50 years of captivity in Babylon and Persia, a remnant of the house of Israel had physically returned to their holy land, but spiritually they were still far from the Lord.</a:t>
            </a:r>
            <a:endParaRPr lang="en-US" sz="2400" dirty="0">
              <a:solidFill>
                <a:schemeClr val="bg1"/>
              </a:solidFill>
            </a:endParaRPr>
          </a:p>
        </p:txBody>
      </p:sp>
      <p:sp>
        <p:nvSpPr>
          <p:cNvPr id="8" name="TextBox 7">
            <a:extLst>
              <a:ext uri="{FF2B5EF4-FFF2-40B4-BE49-F238E27FC236}">
                <a16:creationId xmlns:a16="http://schemas.microsoft.com/office/drawing/2014/main" id="{DAC5D79D-B024-EA44-9FCE-96634A4D5036}"/>
              </a:ext>
            </a:extLst>
          </p:cNvPr>
          <p:cNvSpPr txBox="1"/>
          <p:nvPr/>
        </p:nvSpPr>
        <p:spPr>
          <a:xfrm>
            <a:off x="5451144" y="4423645"/>
            <a:ext cx="6093724" cy="1569660"/>
          </a:xfrm>
          <a:prstGeom prst="rect">
            <a:avLst/>
          </a:prstGeom>
          <a:noFill/>
        </p:spPr>
        <p:txBody>
          <a:bodyPr wrap="square">
            <a:spAutoFit/>
          </a:bodyPr>
          <a:lstStyle/>
          <a:p>
            <a:r>
              <a:rPr lang="en-US" sz="2400" b="0" i="0" dirty="0">
                <a:solidFill>
                  <a:schemeClr val="bg1"/>
                </a:solidFill>
                <a:effectLst/>
              </a:rPr>
              <a:t>They rebuilt the city and started rebuilding the Lord’s temple. But though they had physically returned to Jerusalem, many people were still far from the Lord spiritually.</a:t>
            </a:r>
            <a:endParaRPr lang="en-US" sz="2400" dirty="0">
              <a:solidFill>
                <a:schemeClr val="bg1"/>
              </a:solidFill>
            </a:endParaRPr>
          </a:p>
        </p:txBody>
      </p:sp>
      <p:sp>
        <p:nvSpPr>
          <p:cNvPr id="10" name="TextBox 9">
            <a:extLst>
              <a:ext uri="{FF2B5EF4-FFF2-40B4-BE49-F238E27FC236}">
                <a16:creationId xmlns:a16="http://schemas.microsoft.com/office/drawing/2014/main" id="{B0ED1938-2820-55CE-3FAB-8FCE23190BB5}"/>
              </a:ext>
            </a:extLst>
          </p:cNvPr>
          <p:cNvSpPr txBox="1"/>
          <p:nvPr/>
        </p:nvSpPr>
        <p:spPr>
          <a:xfrm>
            <a:off x="122831" y="6328937"/>
            <a:ext cx="6093724" cy="369332"/>
          </a:xfrm>
          <a:prstGeom prst="rect">
            <a:avLst/>
          </a:prstGeom>
          <a:noFill/>
        </p:spPr>
        <p:txBody>
          <a:bodyPr wrap="square">
            <a:spAutoFit/>
          </a:bodyPr>
          <a:lstStyle/>
          <a:p>
            <a:r>
              <a:rPr lang="en-US" b="0" i="0" u="none" strike="noStrike" dirty="0">
                <a:solidFill>
                  <a:schemeClr val="bg1"/>
                </a:solidFill>
                <a:effectLst/>
              </a:rPr>
              <a:t>Ezra 5:1–2</a:t>
            </a:r>
            <a:r>
              <a:rPr lang="en-US" b="0" i="0" dirty="0">
                <a:solidFill>
                  <a:schemeClr val="bg1"/>
                </a:solidFill>
                <a:effectLst/>
              </a:rPr>
              <a:t>; </a:t>
            </a:r>
            <a:r>
              <a:rPr lang="en-US" b="0" i="0" u="none" strike="noStrike" dirty="0">
                <a:solidFill>
                  <a:schemeClr val="bg1"/>
                </a:solidFill>
                <a:effectLst/>
              </a:rPr>
              <a:t>6:14</a:t>
            </a:r>
            <a:endParaRPr lang="en-US" dirty="0"/>
          </a:p>
        </p:txBody>
      </p:sp>
      <p:pic>
        <p:nvPicPr>
          <p:cNvPr id="12" name="Picture 11">
            <a:extLst>
              <a:ext uri="{FF2B5EF4-FFF2-40B4-BE49-F238E27FC236}">
                <a16:creationId xmlns:a16="http://schemas.microsoft.com/office/drawing/2014/main" id="{9E0DD723-9D80-15D8-CEC6-1C6FFFB7A164}"/>
              </a:ext>
            </a:extLst>
          </p:cNvPr>
          <p:cNvPicPr>
            <a:picLocks noChangeAspect="1"/>
          </p:cNvPicPr>
          <p:nvPr/>
        </p:nvPicPr>
        <p:blipFill>
          <a:blip r:embed="rId3"/>
          <a:stretch>
            <a:fillRect/>
          </a:stretch>
        </p:blipFill>
        <p:spPr>
          <a:xfrm>
            <a:off x="6646963" y="1644473"/>
            <a:ext cx="4991797" cy="1857634"/>
          </a:xfrm>
          <a:prstGeom prst="rect">
            <a:avLst/>
          </a:prstGeom>
        </p:spPr>
      </p:pic>
      <p:pic>
        <p:nvPicPr>
          <p:cNvPr id="14" name="Picture 13">
            <a:extLst>
              <a:ext uri="{FF2B5EF4-FFF2-40B4-BE49-F238E27FC236}">
                <a16:creationId xmlns:a16="http://schemas.microsoft.com/office/drawing/2014/main" id="{1A7C1560-C8DF-106F-DDE6-1103C80CB1F1}"/>
              </a:ext>
            </a:extLst>
          </p:cNvPr>
          <p:cNvPicPr>
            <a:picLocks noChangeAspect="1"/>
          </p:cNvPicPr>
          <p:nvPr/>
        </p:nvPicPr>
        <p:blipFill>
          <a:blip r:embed="rId4"/>
          <a:stretch>
            <a:fillRect/>
          </a:stretch>
        </p:blipFill>
        <p:spPr>
          <a:xfrm>
            <a:off x="950795" y="3491577"/>
            <a:ext cx="4324954" cy="2734057"/>
          </a:xfrm>
          <a:prstGeom prst="rect">
            <a:avLst/>
          </a:prstGeom>
        </p:spPr>
      </p:pic>
    </p:spTree>
    <p:extLst>
      <p:ext uri="{BB962C8B-B14F-4D97-AF65-F5344CB8AC3E}">
        <p14:creationId xmlns:p14="http://schemas.microsoft.com/office/powerpoint/2010/main" val="558684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D58F1-98BB-9FF5-AF72-372D58A540FB}"/>
            </a:ext>
          </a:extLst>
        </p:cNvPr>
        <p:cNvGrpSpPr/>
        <p:nvPr/>
      </p:nvGrpSpPr>
      <p:grpSpPr>
        <a:xfrm>
          <a:off x="0" y="0"/>
          <a:ext cx="0" cy="0"/>
          <a:chOff x="0" y="0"/>
          <a:chExt cx="0" cy="0"/>
        </a:xfrm>
      </p:grpSpPr>
      <p:pic>
        <p:nvPicPr>
          <p:cNvPr id="2" name="Picture 2" descr="https://encrypted-tbn0.gstatic.com/images?q=tbn:ANd9GcSDEob2LYL8lf-DO33nOM62GMDRW2zAWIBfHB1KEf5vsZLmI-m4">
            <a:extLst>
              <a:ext uri="{FF2B5EF4-FFF2-40B4-BE49-F238E27FC236}">
                <a16:creationId xmlns:a16="http://schemas.microsoft.com/office/drawing/2014/main" id="{ECC58A9A-9CB5-0C3B-0D12-AB4ED51FCA8E}"/>
              </a:ext>
            </a:extLst>
          </p:cNvPr>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4" name="TextBox 3">
            <a:extLst>
              <a:ext uri="{FF2B5EF4-FFF2-40B4-BE49-F238E27FC236}">
                <a16:creationId xmlns:a16="http://schemas.microsoft.com/office/drawing/2014/main" id="{0FB66D24-9A47-8D03-225C-5DB3FA30A4D7}"/>
              </a:ext>
            </a:extLst>
          </p:cNvPr>
          <p:cNvSpPr txBox="1"/>
          <p:nvPr/>
        </p:nvSpPr>
        <p:spPr>
          <a:xfrm>
            <a:off x="3049138" y="258886"/>
            <a:ext cx="6093724" cy="830997"/>
          </a:xfrm>
          <a:prstGeom prst="rect">
            <a:avLst/>
          </a:prstGeom>
          <a:noFill/>
        </p:spPr>
        <p:txBody>
          <a:bodyPr wrap="square">
            <a:spAutoFit/>
          </a:bodyPr>
          <a:lstStyle/>
          <a:p>
            <a:pPr algn="ctr"/>
            <a:r>
              <a:rPr lang="en-US" sz="4800" dirty="0">
                <a:solidFill>
                  <a:schemeClr val="bg1"/>
                </a:solidFill>
                <a:latin typeface="Georgia" pitchFamily="18" charset="0"/>
              </a:rPr>
              <a:t>Turn Ye Unto Me…</a:t>
            </a:r>
          </a:p>
        </p:txBody>
      </p:sp>
      <p:sp>
        <p:nvSpPr>
          <p:cNvPr id="5" name="TextBox 4">
            <a:extLst>
              <a:ext uri="{FF2B5EF4-FFF2-40B4-BE49-F238E27FC236}">
                <a16:creationId xmlns:a16="http://schemas.microsoft.com/office/drawing/2014/main" id="{994EF905-8598-7FBC-D38C-022D5DE730E8}"/>
              </a:ext>
            </a:extLst>
          </p:cNvPr>
          <p:cNvSpPr txBox="1"/>
          <p:nvPr/>
        </p:nvSpPr>
        <p:spPr>
          <a:xfrm>
            <a:off x="122831" y="6414448"/>
            <a:ext cx="6093724" cy="369332"/>
          </a:xfrm>
          <a:prstGeom prst="rect">
            <a:avLst/>
          </a:prstGeom>
          <a:noFill/>
        </p:spPr>
        <p:txBody>
          <a:bodyPr wrap="square">
            <a:spAutoFit/>
          </a:bodyPr>
          <a:lstStyle/>
          <a:p>
            <a:r>
              <a:rPr lang="en-US" sz="1800" b="0" i="0" dirty="0">
                <a:solidFill>
                  <a:schemeClr val="bg1"/>
                </a:solidFill>
                <a:effectLst/>
              </a:rPr>
              <a:t>Zechariah 1:3; </a:t>
            </a:r>
            <a:r>
              <a:rPr lang="en-US" dirty="0">
                <a:solidFill>
                  <a:schemeClr val="bg1"/>
                </a:solidFill>
              </a:rPr>
              <a:t> Deuteronomy 4:30–31</a:t>
            </a:r>
          </a:p>
        </p:txBody>
      </p:sp>
      <p:grpSp>
        <p:nvGrpSpPr>
          <p:cNvPr id="27" name="Group 26">
            <a:extLst>
              <a:ext uri="{FF2B5EF4-FFF2-40B4-BE49-F238E27FC236}">
                <a16:creationId xmlns:a16="http://schemas.microsoft.com/office/drawing/2014/main" id="{5816D87A-A5E8-5A66-BE19-ADE26BE22B3F}"/>
              </a:ext>
            </a:extLst>
          </p:cNvPr>
          <p:cNvGrpSpPr/>
          <p:nvPr/>
        </p:nvGrpSpPr>
        <p:grpSpPr>
          <a:xfrm>
            <a:off x="8326455" y="1007729"/>
            <a:ext cx="3123638" cy="5459423"/>
            <a:chOff x="3542513" y="470494"/>
            <a:chExt cx="2996624" cy="4399218"/>
          </a:xfrm>
        </p:grpSpPr>
        <p:sp>
          <p:nvSpPr>
            <p:cNvPr id="28" name="Freeform 19">
              <a:extLst>
                <a:ext uri="{FF2B5EF4-FFF2-40B4-BE49-F238E27FC236}">
                  <a16:creationId xmlns:a16="http://schemas.microsoft.com/office/drawing/2014/main" id="{9BDDCD1D-D013-1195-CEC7-A3C523D406EA}"/>
                </a:ext>
              </a:extLst>
            </p:cNvPr>
            <p:cNvSpPr/>
            <p:nvPr/>
          </p:nvSpPr>
          <p:spPr>
            <a:xfrm flipH="1">
              <a:off x="3545956" y="2479943"/>
              <a:ext cx="2993181" cy="2389769"/>
            </a:xfrm>
            <a:custGeom>
              <a:avLst/>
              <a:gdLst>
                <a:gd name="connsiteX0" fmla="*/ 107092 w 2993181"/>
                <a:gd name="connsiteY0" fmla="*/ 0 h 4163634"/>
                <a:gd name="connsiteX1" fmla="*/ 107092 w 2993181"/>
                <a:gd name="connsiteY1" fmla="*/ 0 h 4163634"/>
                <a:gd name="connsiteX2" fmla="*/ 172995 w 2993181"/>
                <a:gd name="connsiteY2" fmla="*/ 24713 h 4163634"/>
                <a:gd name="connsiteX3" fmla="*/ 296562 w 2993181"/>
                <a:gd name="connsiteY3" fmla="*/ 32951 h 4163634"/>
                <a:gd name="connsiteX4" fmla="*/ 436606 w 2993181"/>
                <a:gd name="connsiteY4" fmla="*/ 49427 h 4163634"/>
                <a:gd name="connsiteX5" fmla="*/ 617838 w 2993181"/>
                <a:gd name="connsiteY5" fmla="*/ 65902 h 4163634"/>
                <a:gd name="connsiteX6" fmla="*/ 675503 w 2993181"/>
                <a:gd name="connsiteY6" fmla="*/ 82378 h 4163634"/>
                <a:gd name="connsiteX7" fmla="*/ 766119 w 2993181"/>
                <a:gd name="connsiteY7" fmla="*/ 90616 h 4163634"/>
                <a:gd name="connsiteX8" fmla="*/ 881449 w 2993181"/>
                <a:gd name="connsiteY8" fmla="*/ 107092 h 4163634"/>
                <a:gd name="connsiteX9" fmla="*/ 922638 w 2993181"/>
                <a:gd name="connsiteY9" fmla="*/ 115329 h 4163634"/>
                <a:gd name="connsiteX10" fmla="*/ 1013254 w 2993181"/>
                <a:gd name="connsiteY10" fmla="*/ 123567 h 4163634"/>
                <a:gd name="connsiteX11" fmla="*/ 1120346 w 2993181"/>
                <a:gd name="connsiteY11" fmla="*/ 148281 h 4163634"/>
                <a:gd name="connsiteX12" fmla="*/ 1416908 w 2993181"/>
                <a:gd name="connsiteY12" fmla="*/ 164756 h 4163634"/>
                <a:gd name="connsiteX13" fmla="*/ 1449860 w 2993181"/>
                <a:gd name="connsiteY13" fmla="*/ 172994 h 4163634"/>
                <a:gd name="connsiteX14" fmla="*/ 1524000 w 2993181"/>
                <a:gd name="connsiteY14" fmla="*/ 189470 h 4163634"/>
                <a:gd name="connsiteX15" fmla="*/ 1548714 w 2993181"/>
                <a:gd name="connsiteY15" fmla="*/ 197708 h 4163634"/>
                <a:gd name="connsiteX16" fmla="*/ 1639330 w 2993181"/>
                <a:gd name="connsiteY16" fmla="*/ 205946 h 4163634"/>
                <a:gd name="connsiteX17" fmla="*/ 1738184 w 2993181"/>
                <a:gd name="connsiteY17" fmla="*/ 222421 h 4163634"/>
                <a:gd name="connsiteX18" fmla="*/ 1762898 w 2993181"/>
                <a:gd name="connsiteY18" fmla="*/ 230659 h 4163634"/>
                <a:gd name="connsiteX19" fmla="*/ 1869989 w 2993181"/>
                <a:gd name="connsiteY19" fmla="*/ 247135 h 4163634"/>
                <a:gd name="connsiteX20" fmla="*/ 1894703 w 2993181"/>
                <a:gd name="connsiteY20" fmla="*/ 255373 h 4163634"/>
                <a:gd name="connsiteX21" fmla="*/ 1960606 w 2993181"/>
                <a:gd name="connsiteY21" fmla="*/ 271848 h 4163634"/>
                <a:gd name="connsiteX22" fmla="*/ 2010033 w 2993181"/>
                <a:gd name="connsiteY22" fmla="*/ 288324 h 4163634"/>
                <a:gd name="connsiteX23" fmla="*/ 2034746 w 2993181"/>
                <a:gd name="connsiteY23" fmla="*/ 304800 h 4163634"/>
                <a:gd name="connsiteX24" fmla="*/ 2100649 w 2993181"/>
                <a:gd name="connsiteY24" fmla="*/ 321275 h 4163634"/>
                <a:gd name="connsiteX25" fmla="*/ 2125362 w 2993181"/>
                <a:gd name="connsiteY25" fmla="*/ 337751 h 4163634"/>
                <a:gd name="connsiteX26" fmla="*/ 2150076 w 2993181"/>
                <a:gd name="connsiteY26" fmla="*/ 345989 h 4163634"/>
                <a:gd name="connsiteX27" fmla="*/ 2356022 w 2993181"/>
                <a:gd name="connsiteY27" fmla="*/ 354227 h 4163634"/>
                <a:gd name="connsiteX28" fmla="*/ 2430162 w 2993181"/>
                <a:gd name="connsiteY28" fmla="*/ 370702 h 4163634"/>
                <a:gd name="connsiteX29" fmla="*/ 2496065 w 2993181"/>
                <a:gd name="connsiteY29" fmla="*/ 387178 h 4163634"/>
                <a:gd name="connsiteX30" fmla="*/ 2520779 w 2993181"/>
                <a:gd name="connsiteY30" fmla="*/ 395416 h 4163634"/>
                <a:gd name="connsiteX31" fmla="*/ 2603157 w 2993181"/>
                <a:gd name="connsiteY31" fmla="*/ 403654 h 4163634"/>
                <a:gd name="connsiteX32" fmla="*/ 2702011 w 2993181"/>
                <a:gd name="connsiteY32" fmla="*/ 420129 h 4163634"/>
                <a:gd name="connsiteX33" fmla="*/ 2751438 w 2993181"/>
                <a:gd name="connsiteY33" fmla="*/ 436605 h 4163634"/>
                <a:gd name="connsiteX34" fmla="*/ 2784389 w 2993181"/>
                <a:gd name="connsiteY34" fmla="*/ 461319 h 4163634"/>
                <a:gd name="connsiteX35" fmla="*/ 2809103 w 2993181"/>
                <a:gd name="connsiteY35" fmla="*/ 477794 h 4163634"/>
                <a:gd name="connsiteX36" fmla="*/ 2858530 w 2993181"/>
                <a:gd name="connsiteY36" fmla="*/ 510746 h 4163634"/>
                <a:gd name="connsiteX37" fmla="*/ 2907957 w 2993181"/>
                <a:gd name="connsiteY37" fmla="*/ 560173 h 4163634"/>
                <a:gd name="connsiteX38" fmla="*/ 2965622 w 2993181"/>
                <a:gd name="connsiteY38" fmla="*/ 626075 h 4163634"/>
                <a:gd name="connsiteX39" fmla="*/ 2982098 w 2993181"/>
                <a:gd name="connsiteY39" fmla="*/ 650789 h 4163634"/>
                <a:gd name="connsiteX40" fmla="*/ 2982098 w 2993181"/>
                <a:gd name="connsiteY40" fmla="*/ 782594 h 4163634"/>
                <a:gd name="connsiteX41" fmla="*/ 2957384 w 2993181"/>
                <a:gd name="connsiteY41" fmla="*/ 799070 h 4163634"/>
                <a:gd name="connsiteX42" fmla="*/ 2940908 w 2993181"/>
                <a:gd name="connsiteY42" fmla="*/ 848497 h 4163634"/>
                <a:gd name="connsiteX43" fmla="*/ 2891481 w 2993181"/>
                <a:gd name="connsiteY43" fmla="*/ 922637 h 4163634"/>
                <a:gd name="connsiteX44" fmla="*/ 2875006 w 2993181"/>
                <a:gd name="connsiteY44" fmla="*/ 947351 h 4163634"/>
                <a:gd name="connsiteX45" fmla="*/ 2858530 w 2993181"/>
                <a:gd name="connsiteY45" fmla="*/ 996778 h 4163634"/>
                <a:gd name="connsiteX46" fmla="*/ 2817341 w 2993181"/>
                <a:gd name="connsiteY46" fmla="*/ 1070919 h 4163634"/>
                <a:gd name="connsiteX47" fmla="*/ 2784389 w 2993181"/>
                <a:gd name="connsiteY47" fmla="*/ 1095632 h 4163634"/>
                <a:gd name="connsiteX48" fmla="*/ 2767914 w 2993181"/>
                <a:gd name="connsiteY48" fmla="*/ 1145059 h 4163634"/>
                <a:gd name="connsiteX49" fmla="*/ 2751438 w 2993181"/>
                <a:gd name="connsiteY49" fmla="*/ 1202724 h 4163634"/>
                <a:gd name="connsiteX50" fmla="*/ 2718487 w 2993181"/>
                <a:gd name="connsiteY50" fmla="*/ 1252151 h 4163634"/>
                <a:gd name="connsiteX51" fmla="*/ 2685535 w 2993181"/>
                <a:gd name="connsiteY51" fmla="*/ 1301578 h 4163634"/>
                <a:gd name="connsiteX52" fmla="*/ 2660822 w 2993181"/>
                <a:gd name="connsiteY52" fmla="*/ 1408670 h 4163634"/>
                <a:gd name="connsiteX53" fmla="*/ 2636108 w 2993181"/>
                <a:gd name="connsiteY53" fmla="*/ 1507524 h 4163634"/>
                <a:gd name="connsiteX54" fmla="*/ 2619633 w 2993181"/>
                <a:gd name="connsiteY54" fmla="*/ 1556951 h 4163634"/>
                <a:gd name="connsiteX55" fmla="*/ 2611395 w 2993181"/>
                <a:gd name="connsiteY55" fmla="*/ 1581665 h 4163634"/>
                <a:gd name="connsiteX56" fmla="*/ 2594919 w 2993181"/>
                <a:gd name="connsiteY56" fmla="*/ 1606378 h 4163634"/>
                <a:gd name="connsiteX57" fmla="*/ 2570206 w 2993181"/>
                <a:gd name="connsiteY57" fmla="*/ 1861751 h 4163634"/>
                <a:gd name="connsiteX58" fmla="*/ 2578444 w 2993181"/>
                <a:gd name="connsiteY58" fmla="*/ 2265405 h 4163634"/>
                <a:gd name="connsiteX59" fmla="*/ 2586681 w 2993181"/>
                <a:gd name="connsiteY59" fmla="*/ 2306594 h 4163634"/>
                <a:gd name="connsiteX60" fmla="*/ 2594919 w 2993181"/>
                <a:gd name="connsiteY60" fmla="*/ 2372497 h 4163634"/>
                <a:gd name="connsiteX61" fmla="*/ 2611395 w 2993181"/>
                <a:gd name="connsiteY61" fmla="*/ 2479589 h 4163634"/>
                <a:gd name="connsiteX62" fmla="*/ 2619633 w 2993181"/>
                <a:gd name="connsiteY62" fmla="*/ 2553729 h 4163634"/>
                <a:gd name="connsiteX63" fmla="*/ 2636108 w 2993181"/>
                <a:gd name="connsiteY63" fmla="*/ 2603156 h 4163634"/>
                <a:gd name="connsiteX64" fmla="*/ 2644346 w 2993181"/>
                <a:gd name="connsiteY64" fmla="*/ 2660821 h 4163634"/>
                <a:gd name="connsiteX65" fmla="*/ 2652584 w 2993181"/>
                <a:gd name="connsiteY65" fmla="*/ 2702010 h 4163634"/>
                <a:gd name="connsiteX66" fmla="*/ 2669060 w 2993181"/>
                <a:gd name="connsiteY66" fmla="*/ 2875005 h 4163634"/>
                <a:gd name="connsiteX67" fmla="*/ 2677298 w 2993181"/>
                <a:gd name="connsiteY67" fmla="*/ 3089189 h 4163634"/>
                <a:gd name="connsiteX68" fmla="*/ 2685535 w 2993181"/>
                <a:gd name="connsiteY68" fmla="*/ 3130378 h 4163634"/>
                <a:gd name="connsiteX69" fmla="*/ 2702011 w 2993181"/>
                <a:gd name="connsiteY69" fmla="*/ 3278659 h 4163634"/>
                <a:gd name="connsiteX70" fmla="*/ 2718487 w 2993181"/>
                <a:gd name="connsiteY70" fmla="*/ 3509319 h 4163634"/>
                <a:gd name="connsiteX71" fmla="*/ 2743200 w 2993181"/>
                <a:gd name="connsiteY71" fmla="*/ 3583459 h 4163634"/>
                <a:gd name="connsiteX72" fmla="*/ 2751438 w 2993181"/>
                <a:gd name="connsiteY72" fmla="*/ 3608173 h 4163634"/>
                <a:gd name="connsiteX73" fmla="*/ 2767914 w 2993181"/>
                <a:gd name="connsiteY73" fmla="*/ 3781167 h 4163634"/>
                <a:gd name="connsiteX74" fmla="*/ 2776152 w 2993181"/>
                <a:gd name="connsiteY74" fmla="*/ 3871783 h 4163634"/>
                <a:gd name="connsiteX75" fmla="*/ 2792627 w 2993181"/>
                <a:gd name="connsiteY75" fmla="*/ 3954162 h 4163634"/>
                <a:gd name="connsiteX76" fmla="*/ 2817341 w 2993181"/>
                <a:gd name="connsiteY76" fmla="*/ 4085967 h 4163634"/>
                <a:gd name="connsiteX77" fmla="*/ 2809103 w 2993181"/>
                <a:gd name="connsiteY77" fmla="*/ 4151870 h 4163634"/>
                <a:gd name="connsiteX78" fmla="*/ 2421925 w 2993181"/>
                <a:gd name="connsiteY78" fmla="*/ 4135394 h 4163634"/>
                <a:gd name="connsiteX79" fmla="*/ 1894703 w 2993181"/>
                <a:gd name="connsiteY79" fmla="*/ 4143632 h 4163634"/>
                <a:gd name="connsiteX80" fmla="*/ 1853514 w 2993181"/>
                <a:gd name="connsiteY80" fmla="*/ 4151870 h 4163634"/>
                <a:gd name="connsiteX81" fmla="*/ 1070919 w 2993181"/>
                <a:gd name="connsiteY81" fmla="*/ 4143632 h 4163634"/>
                <a:gd name="connsiteX82" fmla="*/ 988541 w 2993181"/>
                <a:gd name="connsiteY82" fmla="*/ 4135394 h 4163634"/>
                <a:gd name="connsiteX83" fmla="*/ 963827 w 2993181"/>
                <a:gd name="connsiteY83" fmla="*/ 4127156 h 4163634"/>
                <a:gd name="connsiteX84" fmla="*/ 897925 w 2993181"/>
                <a:gd name="connsiteY84" fmla="*/ 4118919 h 4163634"/>
                <a:gd name="connsiteX85" fmla="*/ 733168 w 2993181"/>
                <a:gd name="connsiteY85" fmla="*/ 4094205 h 4163634"/>
                <a:gd name="connsiteX86" fmla="*/ 222422 w 2993181"/>
                <a:gd name="connsiteY86" fmla="*/ 4085967 h 4163634"/>
                <a:gd name="connsiteX87" fmla="*/ 131806 w 2993181"/>
                <a:gd name="connsiteY87" fmla="*/ 4077729 h 4163634"/>
                <a:gd name="connsiteX88" fmla="*/ 98854 w 2993181"/>
                <a:gd name="connsiteY88" fmla="*/ 4069492 h 4163634"/>
                <a:gd name="connsiteX89" fmla="*/ 123568 w 2993181"/>
                <a:gd name="connsiteY89" fmla="*/ 3978875 h 4163634"/>
                <a:gd name="connsiteX90" fmla="*/ 156519 w 2993181"/>
                <a:gd name="connsiteY90" fmla="*/ 3855308 h 4163634"/>
                <a:gd name="connsiteX91" fmla="*/ 172995 w 2993181"/>
                <a:gd name="connsiteY91" fmla="*/ 3764692 h 4163634"/>
                <a:gd name="connsiteX92" fmla="*/ 164757 w 2993181"/>
                <a:gd name="connsiteY92" fmla="*/ 3566983 h 4163634"/>
                <a:gd name="connsiteX93" fmla="*/ 148281 w 2993181"/>
                <a:gd name="connsiteY93" fmla="*/ 3542270 h 4163634"/>
                <a:gd name="connsiteX94" fmla="*/ 131806 w 2993181"/>
                <a:gd name="connsiteY94" fmla="*/ 3492843 h 4163634"/>
                <a:gd name="connsiteX95" fmla="*/ 123568 w 2993181"/>
                <a:gd name="connsiteY95" fmla="*/ 3468129 h 4163634"/>
                <a:gd name="connsiteX96" fmla="*/ 115330 w 2993181"/>
                <a:gd name="connsiteY96" fmla="*/ 3435178 h 4163634"/>
                <a:gd name="connsiteX97" fmla="*/ 98854 w 2993181"/>
                <a:gd name="connsiteY97" fmla="*/ 3410465 h 4163634"/>
                <a:gd name="connsiteX98" fmla="*/ 82379 w 2993181"/>
                <a:gd name="connsiteY98" fmla="*/ 3377513 h 4163634"/>
                <a:gd name="connsiteX99" fmla="*/ 74141 w 2993181"/>
                <a:gd name="connsiteY99" fmla="*/ 3336324 h 4163634"/>
                <a:gd name="connsiteX100" fmla="*/ 41189 w 2993181"/>
                <a:gd name="connsiteY100" fmla="*/ 3278659 h 4163634"/>
                <a:gd name="connsiteX101" fmla="*/ 32952 w 2993181"/>
                <a:gd name="connsiteY101" fmla="*/ 3212756 h 4163634"/>
                <a:gd name="connsiteX102" fmla="*/ 16476 w 2993181"/>
                <a:gd name="connsiteY102" fmla="*/ 3097427 h 4163634"/>
                <a:gd name="connsiteX103" fmla="*/ 8238 w 2993181"/>
                <a:gd name="connsiteY103" fmla="*/ 2809102 h 4163634"/>
                <a:gd name="connsiteX104" fmla="*/ 0 w 2993181"/>
                <a:gd name="connsiteY104" fmla="*/ 2710248 h 4163634"/>
                <a:gd name="connsiteX105" fmla="*/ 8238 w 2993181"/>
                <a:gd name="connsiteY105" fmla="*/ 1985319 h 4163634"/>
                <a:gd name="connsiteX106" fmla="*/ 16476 w 2993181"/>
                <a:gd name="connsiteY106" fmla="*/ 1960605 h 4163634"/>
                <a:gd name="connsiteX107" fmla="*/ 24714 w 2993181"/>
                <a:gd name="connsiteY107" fmla="*/ 1919416 h 4163634"/>
                <a:gd name="connsiteX108" fmla="*/ 41189 w 2993181"/>
                <a:gd name="connsiteY108" fmla="*/ 1787610 h 4163634"/>
                <a:gd name="connsiteX109" fmla="*/ 49427 w 2993181"/>
                <a:gd name="connsiteY109" fmla="*/ 1738183 h 4163634"/>
                <a:gd name="connsiteX110" fmla="*/ 57665 w 2993181"/>
                <a:gd name="connsiteY110" fmla="*/ 1713470 h 4163634"/>
                <a:gd name="connsiteX111" fmla="*/ 74141 w 2993181"/>
                <a:gd name="connsiteY111" fmla="*/ 1622854 h 4163634"/>
                <a:gd name="connsiteX112" fmla="*/ 82379 w 2993181"/>
                <a:gd name="connsiteY112" fmla="*/ 1491048 h 4163634"/>
                <a:gd name="connsiteX113" fmla="*/ 90616 w 2993181"/>
                <a:gd name="connsiteY113" fmla="*/ 1441621 h 4163634"/>
                <a:gd name="connsiteX114" fmla="*/ 107092 w 2993181"/>
                <a:gd name="connsiteY114" fmla="*/ 1293340 h 4163634"/>
                <a:gd name="connsiteX115" fmla="*/ 115330 w 2993181"/>
                <a:gd name="connsiteY115" fmla="*/ 1194486 h 4163634"/>
                <a:gd name="connsiteX116" fmla="*/ 123568 w 2993181"/>
                <a:gd name="connsiteY116" fmla="*/ 1145059 h 4163634"/>
                <a:gd name="connsiteX117" fmla="*/ 148281 w 2993181"/>
                <a:gd name="connsiteY117" fmla="*/ 733167 h 4163634"/>
                <a:gd name="connsiteX118" fmla="*/ 140044 w 2993181"/>
                <a:gd name="connsiteY118" fmla="*/ 222421 h 4163634"/>
                <a:gd name="connsiteX119" fmla="*/ 131806 w 2993181"/>
                <a:gd name="connsiteY119" fmla="*/ 140043 h 4163634"/>
                <a:gd name="connsiteX120" fmla="*/ 123568 w 2993181"/>
                <a:gd name="connsiteY120" fmla="*/ 98854 h 4163634"/>
                <a:gd name="connsiteX121" fmla="*/ 107092 w 2993181"/>
                <a:gd name="connsiteY121" fmla="*/ 0 h 4163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2993181" h="4163634">
                  <a:moveTo>
                    <a:pt x="107092" y="0"/>
                  </a:moveTo>
                  <a:lnTo>
                    <a:pt x="107092" y="0"/>
                  </a:lnTo>
                  <a:cubicBezTo>
                    <a:pt x="129060" y="8238"/>
                    <a:pt x="149881" y="20693"/>
                    <a:pt x="172995" y="24713"/>
                  </a:cubicBezTo>
                  <a:cubicBezTo>
                    <a:pt x="213665" y="31786"/>
                    <a:pt x="255424" y="29523"/>
                    <a:pt x="296562" y="32951"/>
                  </a:cubicBezTo>
                  <a:cubicBezTo>
                    <a:pt x="328611" y="35622"/>
                    <a:pt x="403095" y="45238"/>
                    <a:pt x="436606" y="49427"/>
                  </a:cubicBezTo>
                  <a:cubicBezTo>
                    <a:pt x="514708" y="75462"/>
                    <a:pt x="429634" y="49537"/>
                    <a:pt x="617838" y="65902"/>
                  </a:cubicBezTo>
                  <a:cubicBezTo>
                    <a:pt x="696032" y="72701"/>
                    <a:pt x="611809" y="73279"/>
                    <a:pt x="675503" y="82378"/>
                  </a:cubicBezTo>
                  <a:cubicBezTo>
                    <a:pt x="705528" y="86667"/>
                    <a:pt x="735914" y="87870"/>
                    <a:pt x="766119" y="90616"/>
                  </a:cubicBezTo>
                  <a:cubicBezTo>
                    <a:pt x="824256" y="109995"/>
                    <a:pt x="765945" y="92655"/>
                    <a:pt x="881449" y="107092"/>
                  </a:cubicBezTo>
                  <a:cubicBezTo>
                    <a:pt x="895342" y="108829"/>
                    <a:pt x="908745" y="113592"/>
                    <a:pt x="922638" y="115329"/>
                  </a:cubicBezTo>
                  <a:cubicBezTo>
                    <a:pt x="952734" y="119091"/>
                    <a:pt x="983049" y="120821"/>
                    <a:pt x="1013254" y="123567"/>
                  </a:cubicBezTo>
                  <a:cubicBezTo>
                    <a:pt x="1061591" y="155792"/>
                    <a:pt x="1026272" y="137828"/>
                    <a:pt x="1120346" y="148281"/>
                  </a:cubicBezTo>
                  <a:cubicBezTo>
                    <a:pt x="1288790" y="166997"/>
                    <a:pt x="1073075" y="152477"/>
                    <a:pt x="1416908" y="164756"/>
                  </a:cubicBezTo>
                  <a:lnTo>
                    <a:pt x="1449860" y="172994"/>
                  </a:lnTo>
                  <a:cubicBezTo>
                    <a:pt x="1474528" y="178687"/>
                    <a:pt x="1499440" y="183330"/>
                    <a:pt x="1524000" y="189470"/>
                  </a:cubicBezTo>
                  <a:cubicBezTo>
                    <a:pt x="1532424" y="191576"/>
                    <a:pt x="1540118" y="196480"/>
                    <a:pt x="1548714" y="197708"/>
                  </a:cubicBezTo>
                  <a:cubicBezTo>
                    <a:pt x="1578739" y="201997"/>
                    <a:pt x="1609125" y="203200"/>
                    <a:pt x="1639330" y="205946"/>
                  </a:cubicBezTo>
                  <a:cubicBezTo>
                    <a:pt x="1697271" y="225257"/>
                    <a:pt x="1627816" y="204026"/>
                    <a:pt x="1738184" y="222421"/>
                  </a:cubicBezTo>
                  <a:cubicBezTo>
                    <a:pt x="1746749" y="223849"/>
                    <a:pt x="1754474" y="228553"/>
                    <a:pt x="1762898" y="230659"/>
                  </a:cubicBezTo>
                  <a:cubicBezTo>
                    <a:pt x="1800637" y="240094"/>
                    <a:pt x="1829972" y="242133"/>
                    <a:pt x="1869989" y="247135"/>
                  </a:cubicBezTo>
                  <a:cubicBezTo>
                    <a:pt x="1878227" y="249881"/>
                    <a:pt x="1886325" y="253088"/>
                    <a:pt x="1894703" y="255373"/>
                  </a:cubicBezTo>
                  <a:cubicBezTo>
                    <a:pt x="1916549" y="261331"/>
                    <a:pt x="1939124" y="264687"/>
                    <a:pt x="1960606" y="271848"/>
                  </a:cubicBezTo>
                  <a:lnTo>
                    <a:pt x="2010033" y="288324"/>
                  </a:lnTo>
                  <a:cubicBezTo>
                    <a:pt x="2018271" y="293816"/>
                    <a:pt x="2025442" y="301417"/>
                    <a:pt x="2034746" y="304800"/>
                  </a:cubicBezTo>
                  <a:cubicBezTo>
                    <a:pt x="2056026" y="312538"/>
                    <a:pt x="2100649" y="321275"/>
                    <a:pt x="2100649" y="321275"/>
                  </a:cubicBezTo>
                  <a:cubicBezTo>
                    <a:pt x="2108887" y="326767"/>
                    <a:pt x="2116507" y="333323"/>
                    <a:pt x="2125362" y="337751"/>
                  </a:cubicBezTo>
                  <a:cubicBezTo>
                    <a:pt x="2133129" y="341634"/>
                    <a:pt x="2141414" y="345370"/>
                    <a:pt x="2150076" y="345989"/>
                  </a:cubicBezTo>
                  <a:cubicBezTo>
                    <a:pt x="2218605" y="350884"/>
                    <a:pt x="2287373" y="351481"/>
                    <a:pt x="2356022" y="354227"/>
                  </a:cubicBezTo>
                  <a:cubicBezTo>
                    <a:pt x="2408641" y="371767"/>
                    <a:pt x="2348971" y="353304"/>
                    <a:pt x="2430162" y="370702"/>
                  </a:cubicBezTo>
                  <a:cubicBezTo>
                    <a:pt x="2452303" y="375446"/>
                    <a:pt x="2474583" y="380017"/>
                    <a:pt x="2496065" y="387178"/>
                  </a:cubicBezTo>
                  <a:cubicBezTo>
                    <a:pt x="2504303" y="389924"/>
                    <a:pt x="2512196" y="394096"/>
                    <a:pt x="2520779" y="395416"/>
                  </a:cubicBezTo>
                  <a:cubicBezTo>
                    <a:pt x="2548054" y="399612"/>
                    <a:pt x="2575698" y="400908"/>
                    <a:pt x="2603157" y="403654"/>
                  </a:cubicBezTo>
                  <a:cubicBezTo>
                    <a:pt x="2670732" y="426179"/>
                    <a:pt x="2564057" y="392539"/>
                    <a:pt x="2702011" y="420129"/>
                  </a:cubicBezTo>
                  <a:cubicBezTo>
                    <a:pt x="2719041" y="423535"/>
                    <a:pt x="2751438" y="436605"/>
                    <a:pt x="2751438" y="436605"/>
                  </a:cubicBezTo>
                  <a:cubicBezTo>
                    <a:pt x="2762422" y="444843"/>
                    <a:pt x="2773217" y="453339"/>
                    <a:pt x="2784389" y="461319"/>
                  </a:cubicBezTo>
                  <a:cubicBezTo>
                    <a:pt x="2792446" y="467074"/>
                    <a:pt x="2801497" y="471456"/>
                    <a:pt x="2809103" y="477794"/>
                  </a:cubicBezTo>
                  <a:cubicBezTo>
                    <a:pt x="2850243" y="512077"/>
                    <a:pt x="2815096" y="496268"/>
                    <a:pt x="2858530" y="510746"/>
                  </a:cubicBezTo>
                  <a:cubicBezTo>
                    <a:pt x="2875006" y="527222"/>
                    <a:pt x="2895033" y="540786"/>
                    <a:pt x="2907957" y="560173"/>
                  </a:cubicBezTo>
                  <a:cubicBezTo>
                    <a:pt x="2946400" y="617838"/>
                    <a:pt x="2924432" y="598617"/>
                    <a:pt x="2965622" y="626075"/>
                  </a:cubicBezTo>
                  <a:cubicBezTo>
                    <a:pt x="2971114" y="634313"/>
                    <a:pt x="2977670" y="641933"/>
                    <a:pt x="2982098" y="650789"/>
                  </a:cubicBezTo>
                  <a:cubicBezTo>
                    <a:pt x="3001584" y="689762"/>
                    <a:pt x="2991297" y="748096"/>
                    <a:pt x="2982098" y="782594"/>
                  </a:cubicBezTo>
                  <a:cubicBezTo>
                    <a:pt x="2979547" y="792161"/>
                    <a:pt x="2965622" y="793578"/>
                    <a:pt x="2957384" y="799070"/>
                  </a:cubicBezTo>
                  <a:cubicBezTo>
                    <a:pt x="2951892" y="815546"/>
                    <a:pt x="2950541" y="834047"/>
                    <a:pt x="2940908" y="848497"/>
                  </a:cubicBezTo>
                  <a:lnTo>
                    <a:pt x="2891481" y="922637"/>
                  </a:lnTo>
                  <a:cubicBezTo>
                    <a:pt x="2885989" y="930875"/>
                    <a:pt x="2878137" y="937958"/>
                    <a:pt x="2875006" y="947351"/>
                  </a:cubicBezTo>
                  <a:lnTo>
                    <a:pt x="2858530" y="996778"/>
                  </a:lnTo>
                  <a:cubicBezTo>
                    <a:pt x="2849551" y="1023714"/>
                    <a:pt x="2842519" y="1052036"/>
                    <a:pt x="2817341" y="1070919"/>
                  </a:cubicBezTo>
                  <a:lnTo>
                    <a:pt x="2784389" y="1095632"/>
                  </a:lnTo>
                  <a:cubicBezTo>
                    <a:pt x="2778897" y="1112108"/>
                    <a:pt x="2772126" y="1128211"/>
                    <a:pt x="2767914" y="1145059"/>
                  </a:cubicBezTo>
                  <a:cubicBezTo>
                    <a:pt x="2765975" y="1152815"/>
                    <a:pt x="2756810" y="1193055"/>
                    <a:pt x="2751438" y="1202724"/>
                  </a:cubicBezTo>
                  <a:cubicBezTo>
                    <a:pt x="2741822" y="1220033"/>
                    <a:pt x="2724749" y="1233366"/>
                    <a:pt x="2718487" y="1252151"/>
                  </a:cubicBezTo>
                  <a:cubicBezTo>
                    <a:pt x="2706565" y="1287917"/>
                    <a:pt x="2716389" y="1270725"/>
                    <a:pt x="2685535" y="1301578"/>
                  </a:cubicBezTo>
                  <a:cubicBezTo>
                    <a:pt x="2664833" y="1363686"/>
                    <a:pt x="2669377" y="1340229"/>
                    <a:pt x="2660822" y="1408670"/>
                  </a:cubicBezTo>
                  <a:cubicBezTo>
                    <a:pt x="2650055" y="1494804"/>
                    <a:pt x="2666948" y="1461263"/>
                    <a:pt x="2636108" y="1507524"/>
                  </a:cubicBezTo>
                  <a:lnTo>
                    <a:pt x="2619633" y="1556951"/>
                  </a:lnTo>
                  <a:cubicBezTo>
                    <a:pt x="2616887" y="1565189"/>
                    <a:pt x="2616212" y="1574440"/>
                    <a:pt x="2611395" y="1581665"/>
                  </a:cubicBezTo>
                  <a:lnTo>
                    <a:pt x="2594919" y="1606378"/>
                  </a:lnTo>
                  <a:cubicBezTo>
                    <a:pt x="2556719" y="1720983"/>
                    <a:pt x="2579138" y="1638452"/>
                    <a:pt x="2570206" y="1861751"/>
                  </a:cubicBezTo>
                  <a:cubicBezTo>
                    <a:pt x="2572952" y="1996302"/>
                    <a:pt x="2573463" y="2130918"/>
                    <a:pt x="2578444" y="2265405"/>
                  </a:cubicBezTo>
                  <a:cubicBezTo>
                    <a:pt x="2578962" y="2279397"/>
                    <a:pt x="2584552" y="2292755"/>
                    <a:pt x="2586681" y="2306594"/>
                  </a:cubicBezTo>
                  <a:cubicBezTo>
                    <a:pt x="2590047" y="2328475"/>
                    <a:pt x="2592474" y="2350494"/>
                    <a:pt x="2594919" y="2372497"/>
                  </a:cubicBezTo>
                  <a:cubicBezTo>
                    <a:pt x="2605538" y="2468066"/>
                    <a:pt x="2593953" y="2427263"/>
                    <a:pt x="2611395" y="2479589"/>
                  </a:cubicBezTo>
                  <a:cubicBezTo>
                    <a:pt x="2614141" y="2504302"/>
                    <a:pt x="2614757" y="2529346"/>
                    <a:pt x="2619633" y="2553729"/>
                  </a:cubicBezTo>
                  <a:cubicBezTo>
                    <a:pt x="2623039" y="2570759"/>
                    <a:pt x="2636108" y="2603156"/>
                    <a:pt x="2636108" y="2603156"/>
                  </a:cubicBezTo>
                  <a:cubicBezTo>
                    <a:pt x="2638854" y="2622378"/>
                    <a:pt x="2641154" y="2641668"/>
                    <a:pt x="2644346" y="2660821"/>
                  </a:cubicBezTo>
                  <a:cubicBezTo>
                    <a:pt x="2646648" y="2674632"/>
                    <a:pt x="2651191" y="2688078"/>
                    <a:pt x="2652584" y="2702010"/>
                  </a:cubicBezTo>
                  <a:cubicBezTo>
                    <a:pt x="2673619" y="2912361"/>
                    <a:pt x="2649307" y="2756488"/>
                    <a:pt x="2669060" y="2875005"/>
                  </a:cubicBezTo>
                  <a:cubicBezTo>
                    <a:pt x="2671806" y="2946400"/>
                    <a:pt x="2672698" y="3017890"/>
                    <a:pt x="2677298" y="3089189"/>
                  </a:cubicBezTo>
                  <a:cubicBezTo>
                    <a:pt x="2678199" y="3103161"/>
                    <a:pt x="2684142" y="3116446"/>
                    <a:pt x="2685535" y="3130378"/>
                  </a:cubicBezTo>
                  <a:cubicBezTo>
                    <a:pt x="2700646" y="3281496"/>
                    <a:pt x="2679394" y="3210811"/>
                    <a:pt x="2702011" y="3278659"/>
                  </a:cubicBezTo>
                  <a:cubicBezTo>
                    <a:pt x="2702416" y="3285543"/>
                    <a:pt x="2712251" y="3478140"/>
                    <a:pt x="2718487" y="3509319"/>
                  </a:cubicBezTo>
                  <a:cubicBezTo>
                    <a:pt x="2723596" y="3534863"/>
                    <a:pt x="2734962" y="3558746"/>
                    <a:pt x="2743200" y="3583459"/>
                  </a:cubicBezTo>
                  <a:lnTo>
                    <a:pt x="2751438" y="3608173"/>
                  </a:lnTo>
                  <a:cubicBezTo>
                    <a:pt x="2771928" y="3895023"/>
                    <a:pt x="2748750" y="3608694"/>
                    <a:pt x="2767914" y="3781167"/>
                  </a:cubicBezTo>
                  <a:cubicBezTo>
                    <a:pt x="2771263" y="3811311"/>
                    <a:pt x="2772608" y="3841661"/>
                    <a:pt x="2776152" y="3871783"/>
                  </a:cubicBezTo>
                  <a:cubicBezTo>
                    <a:pt x="2790656" y="3995068"/>
                    <a:pt x="2777352" y="3862512"/>
                    <a:pt x="2792627" y="3954162"/>
                  </a:cubicBezTo>
                  <a:cubicBezTo>
                    <a:pt x="2814720" y="4086716"/>
                    <a:pt x="2784198" y="3953397"/>
                    <a:pt x="2817341" y="4085967"/>
                  </a:cubicBezTo>
                  <a:cubicBezTo>
                    <a:pt x="2814595" y="4107935"/>
                    <a:pt x="2830940" y="4148230"/>
                    <a:pt x="2809103" y="4151870"/>
                  </a:cubicBezTo>
                  <a:cubicBezTo>
                    <a:pt x="2657813" y="4177085"/>
                    <a:pt x="2552305" y="4157124"/>
                    <a:pt x="2421925" y="4135394"/>
                  </a:cubicBezTo>
                  <a:lnTo>
                    <a:pt x="1894703" y="4143632"/>
                  </a:lnTo>
                  <a:cubicBezTo>
                    <a:pt x="1880707" y="4144038"/>
                    <a:pt x="1867516" y="4151870"/>
                    <a:pt x="1853514" y="4151870"/>
                  </a:cubicBezTo>
                  <a:cubicBezTo>
                    <a:pt x="1592635" y="4151870"/>
                    <a:pt x="1331784" y="4146378"/>
                    <a:pt x="1070919" y="4143632"/>
                  </a:cubicBezTo>
                  <a:cubicBezTo>
                    <a:pt x="1043460" y="4140886"/>
                    <a:pt x="1015816" y="4139590"/>
                    <a:pt x="988541" y="4135394"/>
                  </a:cubicBezTo>
                  <a:cubicBezTo>
                    <a:pt x="979958" y="4134074"/>
                    <a:pt x="972371" y="4128709"/>
                    <a:pt x="963827" y="4127156"/>
                  </a:cubicBezTo>
                  <a:cubicBezTo>
                    <a:pt x="942046" y="4123196"/>
                    <a:pt x="919762" y="4122558"/>
                    <a:pt x="897925" y="4118919"/>
                  </a:cubicBezTo>
                  <a:cubicBezTo>
                    <a:pt x="820390" y="4105997"/>
                    <a:pt x="811970" y="4096394"/>
                    <a:pt x="733168" y="4094205"/>
                  </a:cubicBezTo>
                  <a:cubicBezTo>
                    <a:pt x="562963" y="4089477"/>
                    <a:pt x="392671" y="4088713"/>
                    <a:pt x="222422" y="4085967"/>
                  </a:cubicBezTo>
                  <a:cubicBezTo>
                    <a:pt x="192217" y="4083221"/>
                    <a:pt x="161870" y="4081737"/>
                    <a:pt x="131806" y="4077729"/>
                  </a:cubicBezTo>
                  <a:cubicBezTo>
                    <a:pt x="120583" y="4076233"/>
                    <a:pt x="103917" y="4079619"/>
                    <a:pt x="98854" y="4069492"/>
                  </a:cubicBezTo>
                  <a:cubicBezTo>
                    <a:pt x="94196" y="4060177"/>
                    <a:pt x="122884" y="3980928"/>
                    <a:pt x="123568" y="3978875"/>
                  </a:cubicBezTo>
                  <a:cubicBezTo>
                    <a:pt x="137405" y="3937364"/>
                    <a:pt x="149812" y="3902254"/>
                    <a:pt x="156519" y="3855308"/>
                  </a:cubicBezTo>
                  <a:cubicBezTo>
                    <a:pt x="166358" y="3786435"/>
                    <a:pt x="160048" y="3816480"/>
                    <a:pt x="172995" y="3764692"/>
                  </a:cubicBezTo>
                  <a:cubicBezTo>
                    <a:pt x="170249" y="3698789"/>
                    <a:pt x="172041" y="3632540"/>
                    <a:pt x="164757" y="3566983"/>
                  </a:cubicBezTo>
                  <a:cubicBezTo>
                    <a:pt x="163664" y="3557143"/>
                    <a:pt x="152302" y="3551317"/>
                    <a:pt x="148281" y="3542270"/>
                  </a:cubicBezTo>
                  <a:cubicBezTo>
                    <a:pt x="141228" y="3526400"/>
                    <a:pt x="137298" y="3509319"/>
                    <a:pt x="131806" y="3492843"/>
                  </a:cubicBezTo>
                  <a:cubicBezTo>
                    <a:pt x="129060" y="3484605"/>
                    <a:pt x="125674" y="3476553"/>
                    <a:pt x="123568" y="3468129"/>
                  </a:cubicBezTo>
                  <a:cubicBezTo>
                    <a:pt x="120822" y="3457145"/>
                    <a:pt x="119790" y="3445584"/>
                    <a:pt x="115330" y="3435178"/>
                  </a:cubicBezTo>
                  <a:cubicBezTo>
                    <a:pt x="111430" y="3426078"/>
                    <a:pt x="103766" y="3419061"/>
                    <a:pt x="98854" y="3410465"/>
                  </a:cubicBezTo>
                  <a:cubicBezTo>
                    <a:pt x="92761" y="3399803"/>
                    <a:pt x="87871" y="3388497"/>
                    <a:pt x="82379" y="3377513"/>
                  </a:cubicBezTo>
                  <a:cubicBezTo>
                    <a:pt x="79633" y="3363783"/>
                    <a:pt x="78569" y="3349607"/>
                    <a:pt x="74141" y="3336324"/>
                  </a:cubicBezTo>
                  <a:cubicBezTo>
                    <a:pt x="67174" y="3315422"/>
                    <a:pt x="53241" y="3296736"/>
                    <a:pt x="41189" y="3278659"/>
                  </a:cubicBezTo>
                  <a:cubicBezTo>
                    <a:pt x="38443" y="3256691"/>
                    <a:pt x="35397" y="3234759"/>
                    <a:pt x="32952" y="3212756"/>
                  </a:cubicBezTo>
                  <a:cubicBezTo>
                    <a:pt x="21716" y="3111626"/>
                    <a:pt x="32175" y="3160222"/>
                    <a:pt x="16476" y="3097427"/>
                  </a:cubicBezTo>
                  <a:cubicBezTo>
                    <a:pt x="13730" y="3001319"/>
                    <a:pt x="12326" y="2905163"/>
                    <a:pt x="8238" y="2809102"/>
                  </a:cubicBezTo>
                  <a:cubicBezTo>
                    <a:pt x="6832" y="2776066"/>
                    <a:pt x="0" y="2743314"/>
                    <a:pt x="0" y="2710248"/>
                  </a:cubicBezTo>
                  <a:cubicBezTo>
                    <a:pt x="0" y="2468589"/>
                    <a:pt x="2928" y="2226919"/>
                    <a:pt x="8238" y="1985319"/>
                  </a:cubicBezTo>
                  <a:cubicBezTo>
                    <a:pt x="8429" y="1976637"/>
                    <a:pt x="14370" y="1969029"/>
                    <a:pt x="16476" y="1960605"/>
                  </a:cubicBezTo>
                  <a:cubicBezTo>
                    <a:pt x="19872" y="1947021"/>
                    <a:pt x="22734" y="1933277"/>
                    <a:pt x="24714" y="1919416"/>
                  </a:cubicBezTo>
                  <a:cubicBezTo>
                    <a:pt x="61581" y="1661352"/>
                    <a:pt x="8755" y="1998441"/>
                    <a:pt x="41189" y="1787610"/>
                  </a:cubicBezTo>
                  <a:cubicBezTo>
                    <a:pt x="43729" y="1771101"/>
                    <a:pt x="45804" y="1754488"/>
                    <a:pt x="49427" y="1738183"/>
                  </a:cubicBezTo>
                  <a:cubicBezTo>
                    <a:pt x="51311" y="1729706"/>
                    <a:pt x="55559" y="1721894"/>
                    <a:pt x="57665" y="1713470"/>
                  </a:cubicBezTo>
                  <a:cubicBezTo>
                    <a:pt x="63422" y="1690443"/>
                    <a:pt x="70469" y="1644887"/>
                    <a:pt x="74141" y="1622854"/>
                  </a:cubicBezTo>
                  <a:cubicBezTo>
                    <a:pt x="76887" y="1578919"/>
                    <a:pt x="78394" y="1534888"/>
                    <a:pt x="82379" y="1491048"/>
                  </a:cubicBezTo>
                  <a:cubicBezTo>
                    <a:pt x="83891" y="1474414"/>
                    <a:pt x="88954" y="1458241"/>
                    <a:pt x="90616" y="1441621"/>
                  </a:cubicBezTo>
                  <a:cubicBezTo>
                    <a:pt x="105689" y="1290885"/>
                    <a:pt x="87736" y="1370766"/>
                    <a:pt x="107092" y="1293340"/>
                  </a:cubicBezTo>
                  <a:cubicBezTo>
                    <a:pt x="109838" y="1260389"/>
                    <a:pt x="111678" y="1227349"/>
                    <a:pt x="115330" y="1194486"/>
                  </a:cubicBezTo>
                  <a:cubicBezTo>
                    <a:pt x="117175" y="1177885"/>
                    <a:pt x="122378" y="1161719"/>
                    <a:pt x="123568" y="1145059"/>
                  </a:cubicBezTo>
                  <a:cubicBezTo>
                    <a:pt x="133368" y="1007864"/>
                    <a:pt x="148281" y="733167"/>
                    <a:pt x="148281" y="733167"/>
                  </a:cubicBezTo>
                  <a:cubicBezTo>
                    <a:pt x="145535" y="562918"/>
                    <a:pt x="144772" y="392626"/>
                    <a:pt x="140044" y="222421"/>
                  </a:cubicBezTo>
                  <a:cubicBezTo>
                    <a:pt x="139278" y="194835"/>
                    <a:pt x="135453" y="167397"/>
                    <a:pt x="131806" y="140043"/>
                  </a:cubicBezTo>
                  <a:cubicBezTo>
                    <a:pt x="129955" y="126164"/>
                    <a:pt x="125548" y="112715"/>
                    <a:pt x="123568" y="98854"/>
                  </a:cubicBezTo>
                  <a:cubicBezTo>
                    <a:pt x="114724" y="36944"/>
                    <a:pt x="109838" y="16476"/>
                    <a:pt x="107092"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8F636F27-A326-504B-4837-B9F9521859E3}"/>
                </a:ext>
              </a:extLst>
            </p:cNvPr>
            <p:cNvGrpSpPr/>
            <p:nvPr/>
          </p:nvGrpSpPr>
          <p:grpSpPr>
            <a:xfrm rot="1922468">
              <a:off x="3542513" y="2630831"/>
              <a:ext cx="245320" cy="501338"/>
              <a:chOff x="3107480" y="2927662"/>
              <a:chExt cx="475020" cy="729938"/>
            </a:xfrm>
          </p:grpSpPr>
          <p:sp>
            <p:nvSpPr>
              <p:cNvPr id="58" name="Moon 57">
                <a:extLst>
                  <a:ext uri="{FF2B5EF4-FFF2-40B4-BE49-F238E27FC236}">
                    <a16:creationId xmlns:a16="http://schemas.microsoft.com/office/drawing/2014/main" id="{6897B888-3C46-1B3E-527E-3FAB414F609D}"/>
                  </a:ext>
                </a:extLst>
              </p:cNvPr>
              <p:cNvSpPr/>
              <p:nvPr/>
            </p:nvSpPr>
            <p:spPr>
              <a:xfrm>
                <a:off x="3200400" y="2929070"/>
                <a:ext cx="152400" cy="381000"/>
              </a:xfrm>
              <a:prstGeom prst="moon">
                <a:avLst>
                  <a:gd name="adj" fmla="val 875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Moon 58">
                <a:extLst>
                  <a:ext uri="{FF2B5EF4-FFF2-40B4-BE49-F238E27FC236}">
                    <a16:creationId xmlns:a16="http://schemas.microsoft.com/office/drawing/2014/main" id="{98BDF765-C355-8FE9-9D58-DCBC9BEDC43B}"/>
                  </a:ext>
                </a:extLst>
              </p:cNvPr>
              <p:cNvSpPr/>
              <p:nvPr/>
            </p:nvSpPr>
            <p:spPr>
              <a:xfrm rot="19397167">
                <a:off x="3107480" y="2976956"/>
                <a:ext cx="245319" cy="680644"/>
              </a:xfrm>
              <a:prstGeom prst="moon">
                <a:avLst>
                  <a:gd name="adj" fmla="val 875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Moon 59">
                <a:extLst>
                  <a:ext uri="{FF2B5EF4-FFF2-40B4-BE49-F238E27FC236}">
                    <a16:creationId xmlns:a16="http://schemas.microsoft.com/office/drawing/2014/main" id="{C23718C4-1873-2761-DA4F-1BF1B31CF461}"/>
                  </a:ext>
                </a:extLst>
              </p:cNvPr>
              <p:cNvSpPr/>
              <p:nvPr/>
            </p:nvSpPr>
            <p:spPr>
              <a:xfrm rot="12969248">
                <a:off x="3337181" y="2927662"/>
                <a:ext cx="245319" cy="680644"/>
              </a:xfrm>
              <a:prstGeom prst="moon">
                <a:avLst>
                  <a:gd name="adj" fmla="val 875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 name="Group 29">
              <a:extLst>
                <a:ext uri="{FF2B5EF4-FFF2-40B4-BE49-F238E27FC236}">
                  <a16:creationId xmlns:a16="http://schemas.microsoft.com/office/drawing/2014/main" id="{CC47C878-9615-74F7-6EE5-4DD74831035C}"/>
                </a:ext>
              </a:extLst>
            </p:cNvPr>
            <p:cNvGrpSpPr/>
            <p:nvPr/>
          </p:nvGrpSpPr>
          <p:grpSpPr>
            <a:xfrm rot="19133131">
              <a:off x="3726470" y="3615197"/>
              <a:ext cx="245320" cy="501338"/>
              <a:chOff x="3107480" y="2927662"/>
              <a:chExt cx="475020" cy="729938"/>
            </a:xfrm>
          </p:grpSpPr>
          <p:sp>
            <p:nvSpPr>
              <p:cNvPr id="55" name="Moon 54">
                <a:extLst>
                  <a:ext uri="{FF2B5EF4-FFF2-40B4-BE49-F238E27FC236}">
                    <a16:creationId xmlns:a16="http://schemas.microsoft.com/office/drawing/2014/main" id="{47384E19-6F00-29C8-2088-DD7C4EC2C316}"/>
                  </a:ext>
                </a:extLst>
              </p:cNvPr>
              <p:cNvSpPr/>
              <p:nvPr/>
            </p:nvSpPr>
            <p:spPr>
              <a:xfrm>
                <a:off x="3200400" y="2929070"/>
                <a:ext cx="152400" cy="381000"/>
              </a:xfrm>
              <a:prstGeom prst="moon">
                <a:avLst>
                  <a:gd name="adj" fmla="val 875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Moon 55">
                <a:extLst>
                  <a:ext uri="{FF2B5EF4-FFF2-40B4-BE49-F238E27FC236}">
                    <a16:creationId xmlns:a16="http://schemas.microsoft.com/office/drawing/2014/main" id="{4DB06A80-80C8-F009-4A13-CC64CD26DE84}"/>
                  </a:ext>
                </a:extLst>
              </p:cNvPr>
              <p:cNvSpPr/>
              <p:nvPr/>
            </p:nvSpPr>
            <p:spPr>
              <a:xfrm rot="19397167">
                <a:off x="3107480" y="2976956"/>
                <a:ext cx="245319" cy="680644"/>
              </a:xfrm>
              <a:prstGeom prst="moon">
                <a:avLst>
                  <a:gd name="adj" fmla="val 875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Moon 56">
                <a:extLst>
                  <a:ext uri="{FF2B5EF4-FFF2-40B4-BE49-F238E27FC236}">
                    <a16:creationId xmlns:a16="http://schemas.microsoft.com/office/drawing/2014/main" id="{48686AC7-11A5-941A-C735-F3E685525182}"/>
                  </a:ext>
                </a:extLst>
              </p:cNvPr>
              <p:cNvSpPr/>
              <p:nvPr/>
            </p:nvSpPr>
            <p:spPr>
              <a:xfrm rot="12969248">
                <a:off x="3337181" y="2927662"/>
                <a:ext cx="245319" cy="680644"/>
              </a:xfrm>
              <a:prstGeom prst="moon">
                <a:avLst>
                  <a:gd name="adj" fmla="val 875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 name="Group 30">
              <a:extLst>
                <a:ext uri="{FF2B5EF4-FFF2-40B4-BE49-F238E27FC236}">
                  <a16:creationId xmlns:a16="http://schemas.microsoft.com/office/drawing/2014/main" id="{B3605BAC-9235-3BD2-40C9-CA225C46AEBA}"/>
                </a:ext>
              </a:extLst>
            </p:cNvPr>
            <p:cNvGrpSpPr/>
            <p:nvPr/>
          </p:nvGrpSpPr>
          <p:grpSpPr>
            <a:xfrm>
              <a:off x="4606998" y="470494"/>
              <a:ext cx="1041654" cy="2415616"/>
              <a:chOff x="8778410" y="470494"/>
              <a:chExt cx="2719260" cy="6306018"/>
            </a:xfrm>
          </p:grpSpPr>
          <p:grpSp>
            <p:nvGrpSpPr>
              <p:cNvPr id="32" name="Group 31">
                <a:extLst>
                  <a:ext uri="{FF2B5EF4-FFF2-40B4-BE49-F238E27FC236}">
                    <a16:creationId xmlns:a16="http://schemas.microsoft.com/office/drawing/2014/main" id="{558A08FB-6D2D-BA15-0B57-C10B1B5B8FF7}"/>
                  </a:ext>
                </a:extLst>
              </p:cNvPr>
              <p:cNvGrpSpPr/>
              <p:nvPr/>
            </p:nvGrpSpPr>
            <p:grpSpPr>
              <a:xfrm>
                <a:off x="8778410" y="470494"/>
                <a:ext cx="2719260" cy="6306018"/>
                <a:chOff x="1519855" y="349452"/>
                <a:chExt cx="2655905" cy="6159097"/>
              </a:xfrm>
              <a:solidFill>
                <a:schemeClr val="tx1"/>
              </a:solidFill>
            </p:grpSpPr>
            <p:sp>
              <p:nvSpPr>
                <p:cNvPr id="34" name="Freeform: Shape 33">
                  <a:extLst>
                    <a:ext uri="{FF2B5EF4-FFF2-40B4-BE49-F238E27FC236}">
                      <a16:creationId xmlns:a16="http://schemas.microsoft.com/office/drawing/2014/main" id="{9299ABFD-DBF3-CFED-31CE-4A2723B9F7C8}"/>
                    </a:ext>
                  </a:extLst>
                </p:cNvPr>
                <p:cNvSpPr/>
                <p:nvPr/>
              </p:nvSpPr>
              <p:spPr>
                <a:xfrm rot="10800000">
                  <a:off x="1551418" y="349452"/>
                  <a:ext cx="2588980" cy="2759669"/>
                </a:xfrm>
                <a:custGeom>
                  <a:avLst/>
                  <a:gdLst>
                    <a:gd name="connsiteX0" fmla="*/ 1656972 w 2588980"/>
                    <a:gd name="connsiteY0" fmla="*/ 2759669 h 2759669"/>
                    <a:gd name="connsiteX1" fmla="*/ 1288013 w 2588980"/>
                    <a:gd name="connsiteY1" fmla="*/ 2617194 h 2759669"/>
                    <a:gd name="connsiteX2" fmla="*/ 1256517 w 2588980"/>
                    <a:gd name="connsiteY2" fmla="*/ 2575051 h 2759669"/>
                    <a:gd name="connsiteX3" fmla="*/ 1225023 w 2588980"/>
                    <a:gd name="connsiteY3" fmla="*/ 2617193 h 2759669"/>
                    <a:gd name="connsiteX4" fmla="*/ 856063 w 2588980"/>
                    <a:gd name="connsiteY4" fmla="*/ 2759669 h 2759669"/>
                    <a:gd name="connsiteX5" fmla="*/ 411114 w 2588980"/>
                    <a:gd name="connsiteY5" fmla="*/ 2436513 h 2759669"/>
                    <a:gd name="connsiteX6" fmla="*/ 420154 w 2588980"/>
                    <a:gd name="connsiteY6" fmla="*/ 2371386 h 2759669"/>
                    <a:gd name="connsiteX7" fmla="*/ 420504 w 2588980"/>
                    <a:gd name="connsiteY7" fmla="*/ 2370568 h 2759669"/>
                    <a:gd name="connsiteX8" fmla="*/ 410857 w 2588980"/>
                    <a:gd name="connsiteY8" fmla="*/ 2354188 h 2759669"/>
                    <a:gd name="connsiteX9" fmla="*/ 380957 w 2588980"/>
                    <a:gd name="connsiteY9" fmla="*/ 2266634 h 2759669"/>
                    <a:gd name="connsiteX10" fmla="*/ 379983 w 2588980"/>
                    <a:gd name="connsiteY10" fmla="*/ 2266222 h 2759669"/>
                    <a:gd name="connsiteX11" fmla="*/ 304248 w 2588980"/>
                    <a:gd name="connsiteY11" fmla="*/ 2234205 h 2759669"/>
                    <a:gd name="connsiteX12" fmla="*/ 136290 w 2588980"/>
                    <a:gd name="connsiteY12" fmla="*/ 2014919 h 2759669"/>
                    <a:gd name="connsiteX13" fmla="*/ 117746 w 2588980"/>
                    <a:gd name="connsiteY13" fmla="*/ 1718328 h 2759669"/>
                    <a:gd name="connsiteX14" fmla="*/ 2978 w 2588980"/>
                    <a:gd name="connsiteY14" fmla="*/ 1273127 h 2759669"/>
                    <a:gd name="connsiteX15" fmla="*/ 299805 w 2588980"/>
                    <a:gd name="connsiteY15" fmla="*/ 845357 h 2759669"/>
                    <a:gd name="connsiteX16" fmla="*/ 387150 w 2588980"/>
                    <a:gd name="connsiteY16" fmla="*/ 494812 h 2759669"/>
                    <a:gd name="connsiteX17" fmla="*/ 791202 w 2588980"/>
                    <a:gd name="connsiteY17" fmla="*/ 414670 h 2759669"/>
                    <a:gd name="connsiteX18" fmla="*/ 1048100 w 2588980"/>
                    <a:gd name="connsiteY18" fmla="*/ 25019 h 2759669"/>
                    <a:gd name="connsiteX19" fmla="*/ 1497936 w 2588980"/>
                    <a:gd name="connsiteY19" fmla="*/ 204739 h 2759669"/>
                    <a:gd name="connsiteX20" fmla="*/ 2155625 w 2588980"/>
                    <a:gd name="connsiteY20" fmla="*/ 361875 h 2759669"/>
                    <a:gd name="connsiteX21" fmla="*/ 2458866 w 2588980"/>
                    <a:gd name="connsiteY21" fmla="*/ 577807 h 2759669"/>
                    <a:gd name="connsiteX22" fmla="*/ 2430434 w 2588980"/>
                    <a:gd name="connsiteY22" fmla="*/ 911218 h 2759669"/>
                    <a:gd name="connsiteX23" fmla="*/ 2588977 w 2588980"/>
                    <a:gd name="connsiteY23" fmla="*/ 1235303 h 2759669"/>
                    <a:gd name="connsiteX24" fmla="*/ 2386891 w 2588980"/>
                    <a:gd name="connsiteY24" fmla="*/ 1556223 h 2759669"/>
                    <a:gd name="connsiteX25" fmla="*/ 2385439 w 2588980"/>
                    <a:gd name="connsiteY25" fmla="*/ 1564313 h 2759669"/>
                    <a:gd name="connsiteX26" fmla="*/ 2323779 w 2588980"/>
                    <a:gd name="connsiteY26" fmla="*/ 2003264 h 2759669"/>
                    <a:gd name="connsiteX27" fmla="*/ 1968328 w 2588980"/>
                    <a:gd name="connsiteY27" fmla="*/ 2200239 h 2759669"/>
                    <a:gd name="connsiteX28" fmla="*/ 1951202 w 2588980"/>
                    <a:gd name="connsiteY28" fmla="*/ 2195785 h 2759669"/>
                    <a:gd name="connsiteX29" fmla="*/ 1971599 w 2588980"/>
                    <a:gd name="connsiteY29" fmla="*/ 2208008 h 2759669"/>
                    <a:gd name="connsiteX30" fmla="*/ 2101921 w 2588980"/>
                    <a:gd name="connsiteY30" fmla="*/ 2436514 h 2759669"/>
                    <a:gd name="connsiteX31" fmla="*/ 1656972 w 2588980"/>
                    <a:gd name="connsiteY31" fmla="*/ 2759669 h 2759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88980" h="2759669">
                      <a:moveTo>
                        <a:pt x="1656972" y="2759669"/>
                      </a:moveTo>
                      <a:cubicBezTo>
                        <a:pt x="1503385" y="2759669"/>
                        <a:pt x="1367974" y="2703154"/>
                        <a:pt x="1288013" y="2617194"/>
                      </a:cubicBezTo>
                      <a:lnTo>
                        <a:pt x="1256517" y="2575051"/>
                      </a:lnTo>
                      <a:lnTo>
                        <a:pt x="1225023" y="2617193"/>
                      </a:lnTo>
                      <a:cubicBezTo>
                        <a:pt x="1145062" y="2703153"/>
                        <a:pt x="1009651" y="2759669"/>
                        <a:pt x="856063" y="2759669"/>
                      </a:cubicBezTo>
                      <a:cubicBezTo>
                        <a:pt x="610325" y="2759669"/>
                        <a:pt x="411115" y="2614988"/>
                        <a:pt x="411114" y="2436513"/>
                      </a:cubicBezTo>
                      <a:cubicBezTo>
                        <a:pt x="411115" y="2414204"/>
                        <a:pt x="414228" y="2392423"/>
                        <a:pt x="420154" y="2371386"/>
                      </a:cubicBezTo>
                      <a:lnTo>
                        <a:pt x="420504" y="2370568"/>
                      </a:lnTo>
                      <a:lnTo>
                        <a:pt x="410857" y="2354188"/>
                      </a:lnTo>
                      <a:cubicBezTo>
                        <a:pt x="398345" y="2326860"/>
                        <a:pt x="388248" y="2297502"/>
                        <a:pt x="380957" y="2266634"/>
                      </a:cubicBezTo>
                      <a:lnTo>
                        <a:pt x="379983" y="2266222"/>
                      </a:lnTo>
                      <a:lnTo>
                        <a:pt x="304248" y="2234205"/>
                      </a:lnTo>
                      <a:cubicBezTo>
                        <a:pt x="231267" y="2190123"/>
                        <a:pt x="170926" y="2112565"/>
                        <a:pt x="136290" y="2014919"/>
                      </a:cubicBezTo>
                      <a:cubicBezTo>
                        <a:pt x="102736" y="1920419"/>
                        <a:pt x="96120" y="1814924"/>
                        <a:pt x="117746" y="1718328"/>
                      </a:cubicBezTo>
                      <a:cubicBezTo>
                        <a:pt x="30224" y="1597084"/>
                        <a:pt x="-12034" y="1433091"/>
                        <a:pt x="2978" y="1273127"/>
                      </a:cubicBezTo>
                      <a:cubicBezTo>
                        <a:pt x="22934" y="1060466"/>
                        <a:pt x="140247" y="891398"/>
                        <a:pt x="299805" y="845357"/>
                      </a:cubicBezTo>
                      <a:cubicBezTo>
                        <a:pt x="288092" y="714935"/>
                        <a:pt x="319969" y="587126"/>
                        <a:pt x="387150" y="494812"/>
                      </a:cubicBezTo>
                      <a:cubicBezTo>
                        <a:pt x="489224" y="354533"/>
                        <a:pt x="652973" y="322075"/>
                        <a:pt x="791202" y="414670"/>
                      </a:cubicBezTo>
                      <a:cubicBezTo>
                        <a:pt x="815398" y="230558"/>
                        <a:pt x="913207" y="82216"/>
                        <a:pt x="1048100" y="25019"/>
                      </a:cubicBezTo>
                      <a:cubicBezTo>
                        <a:pt x="1207057" y="-42376"/>
                        <a:pt x="1386565" y="29321"/>
                        <a:pt x="1497936" y="204739"/>
                      </a:cubicBezTo>
                      <a:cubicBezTo>
                        <a:pt x="1702338" y="8525"/>
                        <a:pt x="1999023" y="79383"/>
                        <a:pt x="2155625" y="361875"/>
                      </a:cubicBezTo>
                      <a:cubicBezTo>
                        <a:pt x="2279862" y="330418"/>
                        <a:pt x="2408094" y="421708"/>
                        <a:pt x="2458866" y="577807"/>
                      </a:cubicBezTo>
                      <a:cubicBezTo>
                        <a:pt x="2495629" y="690742"/>
                        <a:pt x="2484836" y="817459"/>
                        <a:pt x="2430434" y="911218"/>
                      </a:cubicBezTo>
                      <a:cubicBezTo>
                        <a:pt x="2526141" y="971505"/>
                        <a:pt x="2588421" y="1098823"/>
                        <a:pt x="2588977" y="1235303"/>
                      </a:cubicBezTo>
                      <a:cubicBezTo>
                        <a:pt x="2589599" y="1395104"/>
                        <a:pt x="2505694" y="1528362"/>
                        <a:pt x="2386891" y="1556223"/>
                      </a:cubicBezTo>
                      <a:cubicBezTo>
                        <a:pt x="2386429" y="1558938"/>
                        <a:pt x="2385901" y="1561599"/>
                        <a:pt x="2385439" y="1564313"/>
                      </a:cubicBezTo>
                      <a:cubicBezTo>
                        <a:pt x="2416548" y="1718756"/>
                        <a:pt x="2393924" y="1879681"/>
                        <a:pt x="2323779" y="2003264"/>
                      </a:cubicBezTo>
                      <a:cubicBezTo>
                        <a:pt x="2240652" y="2149663"/>
                        <a:pt x="2105006" y="2220408"/>
                        <a:pt x="1968328" y="2200239"/>
                      </a:cubicBezTo>
                      <a:lnTo>
                        <a:pt x="1951202" y="2195785"/>
                      </a:lnTo>
                      <a:lnTo>
                        <a:pt x="1971599" y="2208008"/>
                      </a:lnTo>
                      <a:cubicBezTo>
                        <a:pt x="2052118" y="2266487"/>
                        <a:pt x="2101921" y="2347276"/>
                        <a:pt x="2101921" y="2436514"/>
                      </a:cubicBezTo>
                      <a:cubicBezTo>
                        <a:pt x="2101921" y="2614987"/>
                        <a:pt x="1902711" y="2759670"/>
                        <a:pt x="1656972" y="2759669"/>
                      </a:cubicBezTo>
                      <a:close/>
                    </a:path>
                  </a:pathLst>
                </a:cu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35" name="Oval 34">
                  <a:extLst>
                    <a:ext uri="{FF2B5EF4-FFF2-40B4-BE49-F238E27FC236}">
                      <a16:creationId xmlns:a16="http://schemas.microsoft.com/office/drawing/2014/main" id="{20316299-5D3F-9CBE-2B45-CAC5D45F16E6}"/>
                    </a:ext>
                  </a:extLst>
                </p:cNvPr>
                <p:cNvSpPr/>
                <p:nvPr/>
              </p:nvSpPr>
              <p:spPr>
                <a:xfrm rot="976600">
                  <a:off x="1532204" y="3793170"/>
                  <a:ext cx="562732" cy="814699"/>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rapezoid 35">
                  <a:extLst>
                    <a:ext uri="{FF2B5EF4-FFF2-40B4-BE49-F238E27FC236}">
                      <a16:creationId xmlns:a16="http://schemas.microsoft.com/office/drawing/2014/main" id="{1431046D-7015-6FE7-B58C-D767388D2820}"/>
                    </a:ext>
                  </a:extLst>
                </p:cNvPr>
                <p:cNvSpPr/>
                <p:nvPr/>
              </p:nvSpPr>
              <p:spPr>
                <a:xfrm rot="808127">
                  <a:off x="1559473" y="2126026"/>
                  <a:ext cx="1407395" cy="2188537"/>
                </a:xfrm>
                <a:prstGeom prst="trapezoid">
                  <a:avLst>
                    <a:gd name="adj" fmla="val 50000"/>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rapezoid 36">
                  <a:extLst>
                    <a:ext uri="{FF2B5EF4-FFF2-40B4-BE49-F238E27FC236}">
                      <a16:creationId xmlns:a16="http://schemas.microsoft.com/office/drawing/2014/main" id="{6F80B2A2-AE83-742E-016B-296383C66F2E}"/>
                    </a:ext>
                  </a:extLst>
                </p:cNvPr>
                <p:cNvSpPr/>
                <p:nvPr/>
              </p:nvSpPr>
              <p:spPr>
                <a:xfrm>
                  <a:off x="2132755" y="2056936"/>
                  <a:ext cx="1430103" cy="1536987"/>
                </a:xfrm>
                <a:prstGeom prst="trapezoid">
                  <a:avLst>
                    <a:gd name="adj" fmla="val 24886"/>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A2FDEE7C-C424-03F6-1B1C-C65EA7D0EF3E}"/>
                    </a:ext>
                  </a:extLst>
                </p:cNvPr>
                <p:cNvSpPr/>
                <p:nvPr/>
              </p:nvSpPr>
              <p:spPr>
                <a:xfrm rot="886948" flipH="1">
                  <a:off x="2810938" y="5911767"/>
                  <a:ext cx="747999" cy="596782"/>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3B486500-11F9-7D2E-9EEB-228D027ECB32}"/>
                    </a:ext>
                  </a:extLst>
                </p:cNvPr>
                <p:cNvSpPr/>
                <p:nvPr/>
              </p:nvSpPr>
              <p:spPr>
                <a:xfrm rot="20713052">
                  <a:off x="1902937" y="5911767"/>
                  <a:ext cx="747999" cy="596782"/>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rapezoid 39">
                  <a:extLst>
                    <a:ext uri="{FF2B5EF4-FFF2-40B4-BE49-F238E27FC236}">
                      <a16:creationId xmlns:a16="http://schemas.microsoft.com/office/drawing/2014/main" id="{595336D2-A9B7-AC06-CC74-DC46912B3C45}"/>
                    </a:ext>
                  </a:extLst>
                </p:cNvPr>
                <p:cNvSpPr/>
                <p:nvPr/>
              </p:nvSpPr>
              <p:spPr>
                <a:xfrm>
                  <a:off x="1519855" y="2137830"/>
                  <a:ext cx="2655905" cy="4044699"/>
                </a:xfrm>
                <a:prstGeom prst="trapezoid">
                  <a:avLst>
                    <a:gd name="adj" fmla="val 34948"/>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786406CD-613A-18B1-66A1-6585CBBFD5C6}"/>
                    </a:ext>
                  </a:extLst>
                </p:cNvPr>
                <p:cNvSpPr/>
                <p:nvPr/>
              </p:nvSpPr>
              <p:spPr>
                <a:xfrm>
                  <a:off x="2117131" y="3491848"/>
                  <a:ext cx="1430103" cy="242680"/>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ed Rectangle 10">
                  <a:extLst>
                    <a:ext uri="{FF2B5EF4-FFF2-40B4-BE49-F238E27FC236}">
                      <a16:creationId xmlns:a16="http://schemas.microsoft.com/office/drawing/2014/main" id="{3476D756-4502-9414-C3CC-938EB59FBC73}"/>
                    </a:ext>
                  </a:extLst>
                </p:cNvPr>
                <p:cNvSpPr/>
                <p:nvPr/>
              </p:nvSpPr>
              <p:spPr>
                <a:xfrm>
                  <a:off x="2268956" y="3593919"/>
                  <a:ext cx="204301" cy="1132517"/>
                </a:xfrm>
                <a:prstGeom prst="round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ounded Rectangle 11">
                  <a:extLst>
                    <a:ext uri="{FF2B5EF4-FFF2-40B4-BE49-F238E27FC236}">
                      <a16:creationId xmlns:a16="http://schemas.microsoft.com/office/drawing/2014/main" id="{ED4E3F8A-40D9-00DF-AEF5-F7528239EAF3}"/>
                    </a:ext>
                  </a:extLst>
                </p:cNvPr>
                <p:cNvSpPr/>
                <p:nvPr/>
              </p:nvSpPr>
              <p:spPr>
                <a:xfrm rot="20563410">
                  <a:off x="2411039" y="3478127"/>
                  <a:ext cx="215948" cy="1375199"/>
                </a:xfrm>
                <a:prstGeom prst="round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ounded Rectangle 12">
                  <a:extLst>
                    <a:ext uri="{FF2B5EF4-FFF2-40B4-BE49-F238E27FC236}">
                      <a16:creationId xmlns:a16="http://schemas.microsoft.com/office/drawing/2014/main" id="{7B5409F4-D13D-2FE4-BDDB-38FD9653E11D}"/>
                    </a:ext>
                  </a:extLst>
                </p:cNvPr>
                <p:cNvSpPr/>
                <p:nvPr/>
              </p:nvSpPr>
              <p:spPr>
                <a:xfrm>
                  <a:off x="2200857" y="3432133"/>
                  <a:ext cx="272401" cy="242680"/>
                </a:xfrm>
                <a:prstGeom prst="round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221DD502-8C50-171F-6373-0703BBA713AE}"/>
                    </a:ext>
                  </a:extLst>
                </p:cNvPr>
                <p:cNvSpPr/>
                <p:nvPr/>
              </p:nvSpPr>
              <p:spPr>
                <a:xfrm flipH="1">
                  <a:off x="2564109" y="1438796"/>
                  <a:ext cx="615217" cy="1226318"/>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5">
                  <a:extLst>
                    <a:ext uri="{FF2B5EF4-FFF2-40B4-BE49-F238E27FC236}">
                      <a16:creationId xmlns:a16="http://schemas.microsoft.com/office/drawing/2014/main" id="{446CD412-DD0A-0D81-95AB-01F3EFFFDAA0}"/>
                    </a:ext>
                  </a:extLst>
                </p:cNvPr>
                <p:cNvSpPr/>
                <p:nvPr/>
              </p:nvSpPr>
              <p:spPr>
                <a:xfrm rot="533072">
                  <a:off x="3248970" y="3998884"/>
                  <a:ext cx="519990" cy="802772"/>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rapezoid 46">
                  <a:extLst>
                    <a:ext uri="{FF2B5EF4-FFF2-40B4-BE49-F238E27FC236}">
                      <a16:creationId xmlns:a16="http://schemas.microsoft.com/office/drawing/2014/main" id="{9D35E253-3D8F-2039-5F73-48FD9F47141D}"/>
                    </a:ext>
                  </a:extLst>
                </p:cNvPr>
                <p:cNvSpPr/>
                <p:nvPr/>
              </p:nvSpPr>
              <p:spPr>
                <a:xfrm rot="20482940" flipH="1">
                  <a:off x="2826247" y="2204025"/>
                  <a:ext cx="1216602" cy="2214231"/>
                </a:xfrm>
                <a:prstGeom prst="trapezoid">
                  <a:avLst>
                    <a:gd name="adj" fmla="val 45207"/>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55AE378A-56EF-2D96-770C-200AF821BB00}"/>
                    </a:ext>
                  </a:extLst>
                </p:cNvPr>
                <p:cNvSpPr/>
                <p:nvPr/>
              </p:nvSpPr>
              <p:spPr>
                <a:xfrm>
                  <a:off x="2216457" y="564889"/>
                  <a:ext cx="1245855" cy="1831214"/>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41FC2306-FA29-CF3E-FD4D-794BBEA7F6A9}"/>
                    </a:ext>
                  </a:extLst>
                </p:cNvPr>
                <p:cNvSpPr/>
                <p:nvPr/>
              </p:nvSpPr>
              <p:spPr>
                <a:xfrm>
                  <a:off x="1956532" y="1006559"/>
                  <a:ext cx="165766" cy="1478493"/>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Freeform: Shape 49">
                  <a:extLst>
                    <a:ext uri="{FF2B5EF4-FFF2-40B4-BE49-F238E27FC236}">
                      <a16:creationId xmlns:a16="http://schemas.microsoft.com/office/drawing/2014/main" id="{AA018D53-C1B6-A996-4D3A-3E2DB00F9817}"/>
                    </a:ext>
                  </a:extLst>
                </p:cNvPr>
                <p:cNvSpPr/>
                <p:nvPr/>
              </p:nvSpPr>
              <p:spPr>
                <a:xfrm rot="407483">
                  <a:off x="2227556" y="1734750"/>
                  <a:ext cx="1228391" cy="784543"/>
                </a:xfrm>
                <a:custGeom>
                  <a:avLst/>
                  <a:gdLst>
                    <a:gd name="connsiteX0" fmla="*/ 1656972 w 2588980"/>
                    <a:gd name="connsiteY0" fmla="*/ 2759669 h 2759669"/>
                    <a:gd name="connsiteX1" fmla="*/ 1288013 w 2588980"/>
                    <a:gd name="connsiteY1" fmla="*/ 2617194 h 2759669"/>
                    <a:gd name="connsiteX2" fmla="*/ 1256517 w 2588980"/>
                    <a:gd name="connsiteY2" fmla="*/ 2575051 h 2759669"/>
                    <a:gd name="connsiteX3" fmla="*/ 1225023 w 2588980"/>
                    <a:gd name="connsiteY3" fmla="*/ 2617193 h 2759669"/>
                    <a:gd name="connsiteX4" fmla="*/ 856063 w 2588980"/>
                    <a:gd name="connsiteY4" fmla="*/ 2759669 h 2759669"/>
                    <a:gd name="connsiteX5" fmla="*/ 411114 w 2588980"/>
                    <a:gd name="connsiteY5" fmla="*/ 2436513 h 2759669"/>
                    <a:gd name="connsiteX6" fmla="*/ 420154 w 2588980"/>
                    <a:gd name="connsiteY6" fmla="*/ 2371386 h 2759669"/>
                    <a:gd name="connsiteX7" fmla="*/ 420504 w 2588980"/>
                    <a:gd name="connsiteY7" fmla="*/ 2370568 h 2759669"/>
                    <a:gd name="connsiteX8" fmla="*/ 410857 w 2588980"/>
                    <a:gd name="connsiteY8" fmla="*/ 2354188 h 2759669"/>
                    <a:gd name="connsiteX9" fmla="*/ 380957 w 2588980"/>
                    <a:gd name="connsiteY9" fmla="*/ 2266634 h 2759669"/>
                    <a:gd name="connsiteX10" fmla="*/ 379983 w 2588980"/>
                    <a:gd name="connsiteY10" fmla="*/ 2266222 h 2759669"/>
                    <a:gd name="connsiteX11" fmla="*/ 304248 w 2588980"/>
                    <a:gd name="connsiteY11" fmla="*/ 2234205 h 2759669"/>
                    <a:gd name="connsiteX12" fmla="*/ 136290 w 2588980"/>
                    <a:gd name="connsiteY12" fmla="*/ 2014919 h 2759669"/>
                    <a:gd name="connsiteX13" fmla="*/ 117746 w 2588980"/>
                    <a:gd name="connsiteY13" fmla="*/ 1718328 h 2759669"/>
                    <a:gd name="connsiteX14" fmla="*/ 2978 w 2588980"/>
                    <a:gd name="connsiteY14" fmla="*/ 1273127 h 2759669"/>
                    <a:gd name="connsiteX15" fmla="*/ 299805 w 2588980"/>
                    <a:gd name="connsiteY15" fmla="*/ 845357 h 2759669"/>
                    <a:gd name="connsiteX16" fmla="*/ 387150 w 2588980"/>
                    <a:gd name="connsiteY16" fmla="*/ 494812 h 2759669"/>
                    <a:gd name="connsiteX17" fmla="*/ 791202 w 2588980"/>
                    <a:gd name="connsiteY17" fmla="*/ 414670 h 2759669"/>
                    <a:gd name="connsiteX18" fmla="*/ 1048100 w 2588980"/>
                    <a:gd name="connsiteY18" fmla="*/ 25019 h 2759669"/>
                    <a:gd name="connsiteX19" fmla="*/ 1497936 w 2588980"/>
                    <a:gd name="connsiteY19" fmla="*/ 204739 h 2759669"/>
                    <a:gd name="connsiteX20" fmla="*/ 2155625 w 2588980"/>
                    <a:gd name="connsiteY20" fmla="*/ 361875 h 2759669"/>
                    <a:gd name="connsiteX21" fmla="*/ 2458866 w 2588980"/>
                    <a:gd name="connsiteY21" fmla="*/ 577807 h 2759669"/>
                    <a:gd name="connsiteX22" fmla="*/ 2430434 w 2588980"/>
                    <a:gd name="connsiteY22" fmla="*/ 911218 h 2759669"/>
                    <a:gd name="connsiteX23" fmla="*/ 2588977 w 2588980"/>
                    <a:gd name="connsiteY23" fmla="*/ 1235303 h 2759669"/>
                    <a:gd name="connsiteX24" fmla="*/ 2386891 w 2588980"/>
                    <a:gd name="connsiteY24" fmla="*/ 1556223 h 2759669"/>
                    <a:gd name="connsiteX25" fmla="*/ 2385439 w 2588980"/>
                    <a:gd name="connsiteY25" fmla="*/ 1564313 h 2759669"/>
                    <a:gd name="connsiteX26" fmla="*/ 2323779 w 2588980"/>
                    <a:gd name="connsiteY26" fmla="*/ 2003264 h 2759669"/>
                    <a:gd name="connsiteX27" fmla="*/ 1968328 w 2588980"/>
                    <a:gd name="connsiteY27" fmla="*/ 2200239 h 2759669"/>
                    <a:gd name="connsiteX28" fmla="*/ 1951202 w 2588980"/>
                    <a:gd name="connsiteY28" fmla="*/ 2195785 h 2759669"/>
                    <a:gd name="connsiteX29" fmla="*/ 1971599 w 2588980"/>
                    <a:gd name="connsiteY29" fmla="*/ 2208008 h 2759669"/>
                    <a:gd name="connsiteX30" fmla="*/ 2101921 w 2588980"/>
                    <a:gd name="connsiteY30" fmla="*/ 2436514 h 2759669"/>
                    <a:gd name="connsiteX31" fmla="*/ 1656972 w 2588980"/>
                    <a:gd name="connsiteY31" fmla="*/ 2759669 h 2759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88980" h="2759669">
                      <a:moveTo>
                        <a:pt x="1656972" y="2759669"/>
                      </a:moveTo>
                      <a:cubicBezTo>
                        <a:pt x="1503385" y="2759669"/>
                        <a:pt x="1367974" y="2703154"/>
                        <a:pt x="1288013" y="2617194"/>
                      </a:cubicBezTo>
                      <a:lnTo>
                        <a:pt x="1256517" y="2575051"/>
                      </a:lnTo>
                      <a:lnTo>
                        <a:pt x="1225023" y="2617193"/>
                      </a:lnTo>
                      <a:cubicBezTo>
                        <a:pt x="1145062" y="2703153"/>
                        <a:pt x="1009651" y="2759669"/>
                        <a:pt x="856063" y="2759669"/>
                      </a:cubicBezTo>
                      <a:cubicBezTo>
                        <a:pt x="610325" y="2759669"/>
                        <a:pt x="411115" y="2614988"/>
                        <a:pt x="411114" y="2436513"/>
                      </a:cubicBezTo>
                      <a:cubicBezTo>
                        <a:pt x="411115" y="2414204"/>
                        <a:pt x="414228" y="2392423"/>
                        <a:pt x="420154" y="2371386"/>
                      </a:cubicBezTo>
                      <a:lnTo>
                        <a:pt x="420504" y="2370568"/>
                      </a:lnTo>
                      <a:lnTo>
                        <a:pt x="410857" y="2354188"/>
                      </a:lnTo>
                      <a:cubicBezTo>
                        <a:pt x="398345" y="2326860"/>
                        <a:pt x="388248" y="2297502"/>
                        <a:pt x="380957" y="2266634"/>
                      </a:cubicBezTo>
                      <a:lnTo>
                        <a:pt x="379983" y="2266222"/>
                      </a:lnTo>
                      <a:lnTo>
                        <a:pt x="304248" y="2234205"/>
                      </a:lnTo>
                      <a:cubicBezTo>
                        <a:pt x="231267" y="2190123"/>
                        <a:pt x="170926" y="2112565"/>
                        <a:pt x="136290" y="2014919"/>
                      </a:cubicBezTo>
                      <a:cubicBezTo>
                        <a:pt x="102736" y="1920419"/>
                        <a:pt x="96120" y="1814924"/>
                        <a:pt x="117746" y="1718328"/>
                      </a:cubicBezTo>
                      <a:cubicBezTo>
                        <a:pt x="30224" y="1597084"/>
                        <a:pt x="-12034" y="1433091"/>
                        <a:pt x="2978" y="1273127"/>
                      </a:cubicBezTo>
                      <a:cubicBezTo>
                        <a:pt x="22934" y="1060466"/>
                        <a:pt x="140247" y="891398"/>
                        <a:pt x="299805" y="845357"/>
                      </a:cubicBezTo>
                      <a:cubicBezTo>
                        <a:pt x="288092" y="714935"/>
                        <a:pt x="319969" y="587126"/>
                        <a:pt x="387150" y="494812"/>
                      </a:cubicBezTo>
                      <a:cubicBezTo>
                        <a:pt x="489224" y="354533"/>
                        <a:pt x="652973" y="322075"/>
                        <a:pt x="791202" y="414670"/>
                      </a:cubicBezTo>
                      <a:cubicBezTo>
                        <a:pt x="815398" y="230558"/>
                        <a:pt x="913207" y="82216"/>
                        <a:pt x="1048100" y="25019"/>
                      </a:cubicBezTo>
                      <a:cubicBezTo>
                        <a:pt x="1207057" y="-42376"/>
                        <a:pt x="1386565" y="29321"/>
                        <a:pt x="1497936" y="204739"/>
                      </a:cubicBezTo>
                      <a:cubicBezTo>
                        <a:pt x="1702338" y="8525"/>
                        <a:pt x="1999023" y="79383"/>
                        <a:pt x="2155625" y="361875"/>
                      </a:cubicBezTo>
                      <a:cubicBezTo>
                        <a:pt x="2279862" y="330418"/>
                        <a:pt x="2408094" y="421708"/>
                        <a:pt x="2458866" y="577807"/>
                      </a:cubicBezTo>
                      <a:cubicBezTo>
                        <a:pt x="2495629" y="690742"/>
                        <a:pt x="2484836" y="817459"/>
                        <a:pt x="2430434" y="911218"/>
                      </a:cubicBezTo>
                      <a:cubicBezTo>
                        <a:pt x="2526141" y="971505"/>
                        <a:pt x="2588421" y="1098823"/>
                        <a:pt x="2588977" y="1235303"/>
                      </a:cubicBezTo>
                      <a:cubicBezTo>
                        <a:pt x="2589599" y="1395104"/>
                        <a:pt x="2505694" y="1528362"/>
                        <a:pt x="2386891" y="1556223"/>
                      </a:cubicBezTo>
                      <a:cubicBezTo>
                        <a:pt x="2386429" y="1558938"/>
                        <a:pt x="2385901" y="1561599"/>
                        <a:pt x="2385439" y="1564313"/>
                      </a:cubicBezTo>
                      <a:cubicBezTo>
                        <a:pt x="2416548" y="1718756"/>
                        <a:pt x="2393924" y="1879681"/>
                        <a:pt x="2323779" y="2003264"/>
                      </a:cubicBezTo>
                      <a:cubicBezTo>
                        <a:pt x="2240652" y="2149663"/>
                        <a:pt x="2105006" y="2220408"/>
                        <a:pt x="1968328" y="2200239"/>
                      </a:cubicBezTo>
                      <a:lnTo>
                        <a:pt x="1951202" y="2195785"/>
                      </a:lnTo>
                      <a:lnTo>
                        <a:pt x="1971599" y="2208008"/>
                      </a:lnTo>
                      <a:cubicBezTo>
                        <a:pt x="2052118" y="2266487"/>
                        <a:pt x="2101921" y="2347276"/>
                        <a:pt x="2101921" y="2436514"/>
                      </a:cubicBezTo>
                      <a:cubicBezTo>
                        <a:pt x="2101921" y="2614987"/>
                        <a:pt x="1902711" y="2759670"/>
                        <a:pt x="1656972" y="2759669"/>
                      </a:cubicBezTo>
                      <a:close/>
                    </a:path>
                  </a:pathLst>
                </a:cu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51" name="Oval 50">
                  <a:extLst>
                    <a:ext uri="{FF2B5EF4-FFF2-40B4-BE49-F238E27FC236}">
                      <a16:creationId xmlns:a16="http://schemas.microsoft.com/office/drawing/2014/main" id="{4F5D2794-4FF8-8AE4-BFCB-F00015FCCC67}"/>
                    </a:ext>
                  </a:extLst>
                </p:cNvPr>
                <p:cNvSpPr/>
                <p:nvPr/>
              </p:nvSpPr>
              <p:spPr>
                <a:xfrm>
                  <a:off x="2602743" y="1834903"/>
                  <a:ext cx="457465" cy="222033"/>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Shape 51">
                  <a:extLst>
                    <a:ext uri="{FF2B5EF4-FFF2-40B4-BE49-F238E27FC236}">
                      <a16:creationId xmlns:a16="http://schemas.microsoft.com/office/drawing/2014/main" id="{556C7897-8953-110C-CE6C-4C893227924B}"/>
                    </a:ext>
                  </a:extLst>
                </p:cNvPr>
                <p:cNvSpPr/>
                <p:nvPr/>
              </p:nvSpPr>
              <p:spPr>
                <a:xfrm rot="10800000">
                  <a:off x="2263170" y="362873"/>
                  <a:ext cx="1177860" cy="716984"/>
                </a:xfrm>
                <a:custGeom>
                  <a:avLst/>
                  <a:gdLst>
                    <a:gd name="connsiteX0" fmla="*/ 1656972 w 2588980"/>
                    <a:gd name="connsiteY0" fmla="*/ 2759669 h 2759669"/>
                    <a:gd name="connsiteX1" fmla="*/ 1288013 w 2588980"/>
                    <a:gd name="connsiteY1" fmla="*/ 2617194 h 2759669"/>
                    <a:gd name="connsiteX2" fmla="*/ 1256517 w 2588980"/>
                    <a:gd name="connsiteY2" fmla="*/ 2575051 h 2759669"/>
                    <a:gd name="connsiteX3" fmla="*/ 1225023 w 2588980"/>
                    <a:gd name="connsiteY3" fmla="*/ 2617193 h 2759669"/>
                    <a:gd name="connsiteX4" fmla="*/ 856063 w 2588980"/>
                    <a:gd name="connsiteY4" fmla="*/ 2759669 h 2759669"/>
                    <a:gd name="connsiteX5" fmla="*/ 411114 w 2588980"/>
                    <a:gd name="connsiteY5" fmla="*/ 2436513 h 2759669"/>
                    <a:gd name="connsiteX6" fmla="*/ 420154 w 2588980"/>
                    <a:gd name="connsiteY6" fmla="*/ 2371386 h 2759669"/>
                    <a:gd name="connsiteX7" fmla="*/ 420504 w 2588980"/>
                    <a:gd name="connsiteY7" fmla="*/ 2370568 h 2759669"/>
                    <a:gd name="connsiteX8" fmla="*/ 410857 w 2588980"/>
                    <a:gd name="connsiteY8" fmla="*/ 2354188 h 2759669"/>
                    <a:gd name="connsiteX9" fmla="*/ 380957 w 2588980"/>
                    <a:gd name="connsiteY9" fmla="*/ 2266634 h 2759669"/>
                    <a:gd name="connsiteX10" fmla="*/ 379983 w 2588980"/>
                    <a:gd name="connsiteY10" fmla="*/ 2266222 h 2759669"/>
                    <a:gd name="connsiteX11" fmla="*/ 304248 w 2588980"/>
                    <a:gd name="connsiteY11" fmla="*/ 2234205 h 2759669"/>
                    <a:gd name="connsiteX12" fmla="*/ 136290 w 2588980"/>
                    <a:gd name="connsiteY12" fmla="*/ 2014919 h 2759669"/>
                    <a:gd name="connsiteX13" fmla="*/ 117746 w 2588980"/>
                    <a:gd name="connsiteY13" fmla="*/ 1718328 h 2759669"/>
                    <a:gd name="connsiteX14" fmla="*/ 2978 w 2588980"/>
                    <a:gd name="connsiteY14" fmla="*/ 1273127 h 2759669"/>
                    <a:gd name="connsiteX15" fmla="*/ 299805 w 2588980"/>
                    <a:gd name="connsiteY15" fmla="*/ 845357 h 2759669"/>
                    <a:gd name="connsiteX16" fmla="*/ 387150 w 2588980"/>
                    <a:gd name="connsiteY16" fmla="*/ 494812 h 2759669"/>
                    <a:gd name="connsiteX17" fmla="*/ 791202 w 2588980"/>
                    <a:gd name="connsiteY17" fmla="*/ 414670 h 2759669"/>
                    <a:gd name="connsiteX18" fmla="*/ 1048100 w 2588980"/>
                    <a:gd name="connsiteY18" fmla="*/ 25019 h 2759669"/>
                    <a:gd name="connsiteX19" fmla="*/ 1497936 w 2588980"/>
                    <a:gd name="connsiteY19" fmla="*/ 204739 h 2759669"/>
                    <a:gd name="connsiteX20" fmla="*/ 2155625 w 2588980"/>
                    <a:gd name="connsiteY20" fmla="*/ 361875 h 2759669"/>
                    <a:gd name="connsiteX21" fmla="*/ 2458866 w 2588980"/>
                    <a:gd name="connsiteY21" fmla="*/ 577807 h 2759669"/>
                    <a:gd name="connsiteX22" fmla="*/ 2430434 w 2588980"/>
                    <a:gd name="connsiteY22" fmla="*/ 911218 h 2759669"/>
                    <a:gd name="connsiteX23" fmla="*/ 2588977 w 2588980"/>
                    <a:gd name="connsiteY23" fmla="*/ 1235303 h 2759669"/>
                    <a:gd name="connsiteX24" fmla="*/ 2386891 w 2588980"/>
                    <a:gd name="connsiteY24" fmla="*/ 1556223 h 2759669"/>
                    <a:gd name="connsiteX25" fmla="*/ 2385439 w 2588980"/>
                    <a:gd name="connsiteY25" fmla="*/ 1564313 h 2759669"/>
                    <a:gd name="connsiteX26" fmla="*/ 2323779 w 2588980"/>
                    <a:gd name="connsiteY26" fmla="*/ 2003264 h 2759669"/>
                    <a:gd name="connsiteX27" fmla="*/ 1968328 w 2588980"/>
                    <a:gd name="connsiteY27" fmla="*/ 2200239 h 2759669"/>
                    <a:gd name="connsiteX28" fmla="*/ 1951202 w 2588980"/>
                    <a:gd name="connsiteY28" fmla="*/ 2195785 h 2759669"/>
                    <a:gd name="connsiteX29" fmla="*/ 1971599 w 2588980"/>
                    <a:gd name="connsiteY29" fmla="*/ 2208008 h 2759669"/>
                    <a:gd name="connsiteX30" fmla="*/ 2101921 w 2588980"/>
                    <a:gd name="connsiteY30" fmla="*/ 2436514 h 2759669"/>
                    <a:gd name="connsiteX31" fmla="*/ 1656972 w 2588980"/>
                    <a:gd name="connsiteY31" fmla="*/ 2759669 h 2759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88980" h="2759669">
                      <a:moveTo>
                        <a:pt x="1656972" y="2759669"/>
                      </a:moveTo>
                      <a:cubicBezTo>
                        <a:pt x="1503385" y="2759669"/>
                        <a:pt x="1367974" y="2703154"/>
                        <a:pt x="1288013" y="2617194"/>
                      </a:cubicBezTo>
                      <a:lnTo>
                        <a:pt x="1256517" y="2575051"/>
                      </a:lnTo>
                      <a:lnTo>
                        <a:pt x="1225023" y="2617193"/>
                      </a:lnTo>
                      <a:cubicBezTo>
                        <a:pt x="1145062" y="2703153"/>
                        <a:pt x="1009651" y="2759669"/>
                        <a:pt x="856063" y="2759669"/>
                      </a:cubicBezTo>
                      <a:cubicBezTo>
                        <a:pt x="610325" y="2759669"/>
                        <a:pt x="411115" y="2614988"/>
                        <a:pt x="411114" y="2436513"/>
                      </a:cubicBezTo>
                      <a:cubicBezTo>
                        <a:pt x="411115" y="2414204"/>
                        <a:pt x="414228" y="2392423"/>
                        <a:pt x="420154" y="2371386"/>
                      </a:cubicBezTo>
                      <a:lnTo>
                        <a:pt x="420504" y="2370568"/>
                      </a:lnTo>
                      <a:lnTo>
                        <a:pt x="410857" y="2354188"/>
                      </a:lnTo>
                      <a:cubicBezTo>
                        <a:pt x="398345" y="2326860"/>
                        <a:pt x="388248" y="2297502"/>
                        <a:pt x="380957" y="2266634"/>
                      </a:cubicBezTo>
                      <a:lnTo>
                        <a:pt x="379983" y="2266222"/>
                      </a:lnTo>
                      <a:lnTo>
                        <a:pt x="304248" y="2234205"/>
                      </a:lnTo>
                      <a:cubicBezTo>
                        <a:pt x="231267" y="2190123"/>
                        <a:pt x="170926" y="2112565"/>
                        <a:pt x="136290" y="2014919"/>
                      </a:cubicBezTo>
                      <a:cubicBezTo>
                        <a:pt x="102736" y="1920419"/>
                        <a:pt x="96120" y="1814924"/>
                        <a:pt x="117746" y="1718328"/>
                      </a:cubicBezTo>
                      <a:cubicBezTo>
                        <a:pt x="30224" y="1597084"/>
                        <a:pt x="-12034" y="1433091"/>
                        <a:pt x="2978" y="1273127"/>
                      </a:cubicBezTo>
                      <a:cubicBezTo>
                        <a:pt x="22934" y="1060466"/>
                        <a:pt x="140247" y="891398"/>
                        <a:pt x="299805" y="845357"/>
                      </a:cubicBezTo>
                      <a:cubicBezTo>
                        <a:pt x="288092" y="714935"/>
                        <a:pt x="319969" y="587126"/>
                        <a:pt x="387150" y="494812"/>
                      </a:cubicBezTo>
                      <a:cubicBezTo>
                        <a:pt x="489224" y="354533"/>
                        <a:pt x="652973" y="322075"/>
                        <a:pt x="791202" y="414670"/>
                      </a:cubicBezTo>
                      <a:cubicBezTo>
                        <a:pt x="815398" y="230558"/>
                        <a:pt x="913207" y="82216"/>
                        <a:pt x="1048100" y="25019"/>
                      </a:cubicBezTo>
                      <a:cubicBezTo>
                        <a:pt x="1207057" y="-42376"/>
                        <a:pt x="1386565" y="29321"/>
                        <a:pt x="1497936" y="204739"/>
                      </a:cubicBezTo>
                      <a:cubicBezTo>
                        <a:pt x="1702338" y="8525"/>
                        <a:pt x="1999023" y="79383"/>
                        <a:pt x="2155625" y="361875"/>
                      </a:cubicBezTo>
                      <a:cubicBezTo>
                        <a:pt x="2279862" y="330418"/>
                        <a:pt x="2408094" y="421708"/>
                        <a:pt x="2458866" y="577807"/>
                      </a:cubicBezTo>
                      <a:cubicBezTo>
                        <a:pt x="2495629" y="690742"/>
                        <a:pt x="2484836" y="817459"/>
                        <a:pt x="2430434" y="911218"/>
                      </a:cubicBezTo>
                      <a:cubicBezTo>
                        <a:pt x="2526141" y="971505"/>
                        <a:pt x="2588421" y="1098823"/>
                        <a:pt x="2588977" y="1235303"/>
                      </a:cubicBezTo>
                      <a:cubicBezTo>
                        <a:pt x="2589599" y="1395104"/>
                        <a:pt x="2505694" y="1528362"/>
                        <a:pt x="2386891" y="1556223"/>
                      </a:cubicBezTo>
                      <a:cubicBezTo>
                        <a:pt x="2386429" y="1558938"/>
                        <a:pt x="2385901" y="1561599"/>
                        <a:pt x="2385439" y="1564313"/>
                      </a:cubicBezTo>
                      <a:cubicBezTo>
                        <a:pt x="2416548" y="1718756"/>
                        <a:pt x="2393924" y="1879681"/>
                        <a:pt x="2323779" y="2003264"/>
                      </a:cubicBezTo>
                      <a:cubicBezTo>
                        <a:pt x="2240652" y="2149663"/>
                        <a:pt x="2105006" y="2220408"/>
                        <a:pt x="1968328" y="2200239"/>
                      </a:cubicBezTo>
                      <a:lnTo>
                        <a:pt x="1951202" y="2195785"/>
                      </a:lnTo>
                      <a:lnTo>
                        <a:pt x="1971599" y="2208008"/>
                      </a:lnTo>
                      <a:cubicBezTo>
                        <a:pt x="2052118" y="2266487"/>
                        <a:pt x="2101921" y="2347276"/>
                        <a:pt x="2101921" y="2436514"/>
                      </a:cubicBezTo>
                      <a:cubicBezTo>
                        <a:pt x="2101921" y="2614987"/>
                        <a:pt x="1902711" y="2759670"/>
                        <a:pt x="1656972" y="2759669"/>
                      </a:cubicBezTo>
                      <a:close/>
                    </a:path>
                  </a:pathLst>
                </a:cu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53" name="Oval 52">
                  <a:extLst>
                    <a:ext uri="{FF2B5EF4-FFF2-40B4-BE49-F238E27FC236}">
                      <a16:creationId xmlns:a16="http://schemas.microsoft.com/office/drawing/2014/main" id="{3D6C045B-C46F-ACA2-E0F1-427C8993C5E8}"/>
                    </a:ext>
                  </a:extLst>
                </p:cNvPr>
                <p:cNvSpPr/>
                <p:nvPr/>
              </p:nvSpPr>
              <p:spPr>
                <a:xfrm rot="886948" flipH="1">
                  <a:off x="3043127" y="398480"/>
                  <a:ext cx="532252" cy="537298"/>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4F712219-5F2D-7231-6356-F05CAD7A2435}"/>
                    </a:ext>
                  </a:extLst>
                </p:cNvPr>
                <p:cNvSpPr/>
                <p:nvPr/>
              </p:nvSpPr>
              <p:spPr>
                <a:xfrm rot="886948" flipH="1">
                  <a:off x="2104979" y="388309"/>
                  <a:ext cx="532252" cy="537298"/>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Oval 32">
                <a:extLst>
                  <a:ext uri="{FF2B5EF4-FFF2-40B4-BE49-F238E27FC236}">
                    <a16:creationId xmlns:a16="http://schemas.microsoft.com/office/drawing/2014/main" id="{D035E853-BD1B-D569-34CE-14342E5D1B81}"/>
                  </a:ext>
                </a:extLst>
              </p:cNvPr>
              <p:cNvSpPr/>
              <p:nvPr/>
            </p:nvSpPr>
            <p:spPr>
              <a:xfrm rot="19489945">
                <a:off x="10766317" y="4065763"/>
                <a:ext cx="576156" cy="834133"/>
              </a:xfrm>
              <a:prstGeom prst="ellipse">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67" name="Group 66">
            <a:extLst>
              <a:ext uri="{FF2B5EF4-FFF2-40B4-BE49-F238E27FC236}">
                <a16:creationId xmlns:a16="http://schemas.microsoft.com/office/drawing/2014/main" id="{27CC71AB-ECB5-B035-D8AB-95EA19B08900}"/>
              </a:ext>
            </a:extLst>
          </p:cNvPr>
          <p:cNvGrpSpPr/>
          <p:nvPr/>
        </p:nvGrpSpPr>
        <p:grpSpPr>
          <a:xfrm>
            <a:off x="620406" y="1047392"/>
            <a:ext cx="3752097" cy="5419760"/>
            <a:chOff x="1579212" y="1080608"/>
            <a:chExt cx="3752097" cy="5419760"/>
          </a:xfrm>
        </p:grpSpPr>
        <p:sp>
          <p:nvSpPr>
            <p:cNvPr id="8" name="Freeform 2">
              <a:extLst>
                <a:ext uri="{FF2B5EF4-FFF2-40B4-BE49-F238E27FC236}">
                  <a16:creationId xmlns:a16="http://schemas.microsoft.com/office/drawing/2014/main" id="{4DEBB2B9-1950-0DEC-EFBF-65D29F683485}"/>
                </a:ext>
              </a:extLst>
            </p:cNvPr>
            <p:cNvSpPr/>
            <p:nvPr/>
          </p:nvSpPr>
          <p:spPr>
            <a:xfrm>
              <a:off x="2788763" y="2963586"/>
              <a:ext cx="2542546" cy="3536782"/>
            </a:xfrm>
            <a:custGeom>
              <a:avLst/>
              <a:gdLst>
                <a:gd name="connsiteX0" fmla="*/ 107092 w 2993181"/>
                <a:gd name="connsiteY0" fmla="*/ 0 h 4163634"/>
                <a:gd name="connsiteX1" fmla="*/ 107092 w 2993181"/>
                <a:gd name="connsiteY1" fmla="*/ 0 h 4163634"/>
                <a:gd name="connsiteX2" fmla="*/ 172995 w 2993181"/>
                <a:gd name="connsiteY2" fmla="*/ 24713 h 4163634"/>
                <a:gd name="connsiteX3" fmla="*/ 296562 w 2993181"/>
                <a:gd name="connsiteY3" fmla="*/ 32951 h 4163634"/>
                <a:gd name="connsiteX4" fmla="*/ 436606 w 2993181"/>
                <a:gd name="connsiteY4" fmla="*/ 49427 h 4163634"/>
                <a:gd name="connsiteX5" fmla="*/ 617838 w 2993181"/>
                <a:gd name="connsiteY5" fmla="*/ 65902 h 4163634"/>
                <a:gd name="connsiteX6" fmla="*/ 675503 w 2993181"/>
                <a:gd name="connsiteY6" fmla="*/ 82378 h 4163634"/>
                <a:gd name="connsiteX7" fmla="*/ 766119 w 2993181"/>
                <a:gd name="connsiteY7" fmla="*/ 90616 h 4163634"/>
                <a:gd name="connsiteX8" fmla="*/ 881449 w 2993181"/>
                <a:gd name="connsiteY8" fmla="*/ 107092 h 4163634"/>
                <a:gd name="connsiteX9" fmla="*/ 922638 w 2993181"/>
                <a:gd name="connsiteY9" fmla="*/ 115329 h 4163634"/>
                <a:gd name="connsiteX10" fmla="*/ 1013254 w 2993181"/>
                <a:gd name="connsiteY10" fmla="*/ 123567 h 4163634"/>
                <a:gd name="connsiteX11" fmla="*/ 1120346 w 2993181"/>
                <a:gd name="connsiteY11" fmla="*/ 148281 h 4163634"/>
                <a:gd name="connsiteX12" fmla="*/ 1416908 w 2993181"/>
                <a:gd name="connsiteY12" fmla="*/ 164756 h 4163634"/>
                <a:gd name="connsiteX13" fmla="*/ 1449860 w 2993181"/>
                <a:gd name="connsiteY13" fmla="*/ 172994 h 4163634"/>
                <a:gd name="connsiteX14" fmla="*/ 1524000 w 2993181"/>
                <a:gd name="connsiteY14" fmla="*/ 189470 h 4163634"/>
                <a:gd name="connsiteX15" fmla="*/ 1548714 w 2993181"/>
                <a:gd name="connsiteY15" fmla="*/ 197708 h 4163634"/>
                <a:gd name="connsiteX16" fmla="*/ 1639330 w 2993181"/>
                <a:gd name="connsiteY16" fmla="*/ 205946 h 4163634"/>
                <a:gd name="connsiteX17" fmla="*/ 1738184 w 2993181"/>
                <a:gd name="connsiteY17" fmla="*/ 222421 h 4163634"/>
                <a:gd name="connsiteX18" fmla="*/ 1762898 w 2993181"/>
                <a:gd name="connsiteY18" fmla="*/ 230659 h 4163634"/>
                <a:gd name="connsiteX19" fmla="*/ 1869989 w 2993181"/>
                <a:gd name="connsiteY19" fmla="*/ 247135 h 4163634"/>
                <a:gd name="connsiteX20" fmla="*/ 1894703 w 2993181"/>
                <a:gd name="connsiteY20" fmla="*/ 255373 h 4163634"/>
                <a:gd name="connsiteX21" fmla="*/ 1960606 w 2993181"/>
                <a:gd name="connsiteY21" fmla="*/ 271848 h 4163634"/>
                <a:gd name="connsiteX22" fmla="*/ 2010033 w 2993181"/>
                <a:gd name="connsiteY22" fmla="*/ 288324 h 4163634"/>
                <a:gd name="connsiteX23" fmla="*/ 2034746 w 2993181"/>
                <a:gd name="connsiteY23" fmla="*/ 304800 h 4163634"/>
                <a:gd name="connsiteX24" fmla="*/ 2100649 w 2993181"/>
                <a:gd name="connsiteY24" fmla="*/ 321275 h 4163634"/>
                <a:gd name="connsiteX25" fmla="*/ 2125362 w 2993181"/>
                <a:gd name="connsiteY25" fmla="*/ 337751 h 4163634"/>
                <a:gd name="connsiteX26" fmla="*/ 2150076 w 2993181"/>
                <a:gd name="connsiteY26" fmla="*/ 345989 h 4163634"/>
                <a:gd name="connsiteX27" fmla="*/ 2356022 w 2993181"/>
                <a:gd name="connsiteY27" fmla="*/ 354227 h 4163634"/>
                <a:gd name="connsiteX28" fmla="*/ 2430162 w 2993181"/>
                <a:gd name="connsiteY28" fmla="*/ 370702 h 4163634"/>
                <a:gd name="connsiteX29" fmla="*/ 2496065 w 2993181"/>
                <a:gd name="connsiteY29" fmla="*/ 387178 h 4163634"/>
                <a:gd name="connsiteX30" fmla="*/ 2520779 w 2993181"/>
                <a:gd name="connsiteY30" fmla="*/ 395416 h 4163634"/>
                <a:gd name="connsiteX31" fmla="*/ 2603157 w 2993181"/>
                <a:gd name="connsiteY31" fmla="*/ 403654 h 4163634"/>
                <a:gd name="connsiteX32" fmla="*/ 2702011 w 2993181"/>
                <a:gd name="connsiteY32" fmla="*/ 420129 h 4163634"/>
                <a:gd name="connsiteX33" fmla="*/ 2751438 w 2993181"/>
                <a:gd name="connsiteY33" fmla="*/ 436605 h 4163634"/>
                <a:gd name="connsiteX34" fmla="*/ 2784389 w 2993181"/>
                <a:gd name="connsiteY34" fmla="*/ 461319 h 4163634"/>
                <a:gd name="connsiteX35" fmla="*/ 2809103 w 2993181"/>
                <a:gd name="connsiteY35" fmla="*/ 477794 h 4163634"/>
                <a:gd name="connsiteX36" fmla="*/ 2858530 w 2993181"/>
                <a:gd name="connsiteY36" fmla="*/ 510746 h 4163634"/>
                <a:gd name="connsiteX37" fmla="*/ 2907957 w 2993181"/>
                <a:gd name="connsiteY37" fmla="*/ 560173 h 4163634"/>
                <a:gd name="connsiteX38" fmla="*/ 2965622 w 2993181"/>
                <a:gd name="connsiteY38" fmla="*/ 626075 h 4163634"/>
                <a:gd name="connsiteX39" fmla="*/ 2982098 w 2993181"/>
                <a:gd name="connsiteY39" fmla="*/ 650789 h 4163634"/>
                <a:gd name="connsiteX40" fmla="*/ 2982098 w 2993181"/>
                <a:gd name="connsiteY40" fmla="*/ 782594 h 4163634"/>
                <a:gd name="connsiteX41" fmla="*/ 2957384 w 2993181"/>
                <a:gd name="connsiteY41" fmla="*/ 799070 h 4163634"/>
                <a:gd name="connsiteX42" fmla="*/ 2940908 w 2993181"/>
                <a:gd name="connsiteY42" fmla="*/ 848497 h 4163634"/>
                <a:gd name="connsiteX43" fmla="*/ 2891481 w 2993181"/>
                <a:gd name="connsiteY43" fmla="*/ 922637 h 4163634"/>
                <a:gd name="connsiteX44" fmla="*/ 2875006 w 2993181"/>
                <a:gd name="connsiteY44" fmla="*/ 947351 h 4163634"/>
                <a:gd name="connsiteX45" fmla="*/ 2858530 w 2993181"/>
                <a:gd name="connsiteY45" fmla="*/ 996778 h 4163634"/>
                <a:gd name="connsiteX46" fmla="*/ 2817341 w 2993181"/>
                <a:gd name="connsiteY46" fmla="*/ 1070919 h 4163634"/>
                <a:gd name="connsiteX47" fmla="*/ 2784389 w 2993181"/>
                <a:gd name="connsiteY47" fmla="*/ 1095632 h 4163634"/>
                <a:gd name="connsiteX48" fmla="*/ 2767914 w 2993181"/>
                <a:gd name="connsiteY48" fmla="*/ 1145059 h 4163634"/>
                <a:gd name="connsiteX49" fmla="*/ 2751438 w 2993181"/>
                <a:gd name="connsiteY49" fmla="*/ 1202724 h 4163634"/>
                <a:gd name="connsiteX50" fmla="*/ 2718487 w 2993181"/>
                <a:gd name="connsiteY50" fmla="*/ 1252151 h 4163634"/>
                <a:gd name="connsiteX51" fmla="*/ 2685535 w 2993181"/>
                <a:gd name="connsiteY51" fmla="*/ 1301578 h 4163634"/>
                <a:gd name="connsiteX52" fmla="*/ 2660822 w 2993181"/>
                <a:gd name="connsiteY52" fmla="*/ 1408670 h 4163634"/>
                <a:gd name="connsiteX53" fmla="*/ 2636108 w 2993181"/>
                <a:gd name="connsiteY53" fmla="*/ 1507524 h 4163634"/>
                <a:gd name="connsiteX54" fmla="*/ 2619633 w 2993181"/>
                <a:gd name="connsiteY54" fmla="*/ 1556951 h 4163634"/>
                <a:gd name="connsiteX55" fmla="*/ 2611395 w 2993181"/>
                <a:gd name="connsiteY55" fmla="*/ 1581665 h 4163634"/>
                <a:gd name="connsiteX56" fmla="*/ 2594919 w 2993181"/>
                <a:gd name="connsiteY56" fmla="*/ 1606378 h 4163634"/>
                <a:gd name="connsiteX57" fmla="*/ 2570206 w 2993181"/>
                <a:gd name="connsiteY57" fmla="*/ 1861751 h 4163634"/>
                <a:gd name="connsiteX58" fmla="*/ 2578444 w 2993181"/>
                <a:gd name="connsiteY58" fmla="*/ 2265405 h 4163634"/>
                <a:gd name="connsiteX59" fmla="*/ 2586681 w 2993181"/>
                <a:gd name="connsiteY59" fmla="*/ 2306594 h 4163634"/>
                <a:gd name="connsiteX60" fmla="*/ 2594919 w 2993181"/>
                <a:gd name="connsiteY60" fmla="*/ 2372497 h 4163634"/>
                <a:gd name="connsiteX61" fmla="*/ 2611395 w 2993181"/>
                <a:gd name="connsiteY61" fmla="*/ 2479589 h 4163634"/>
                <a:gd name="connsiteX62" fmla="*/ 2619633 w 2993181"/>
                <a:gd name="connsiteY62" fmla="*/ 2553729 h 4163634"/>
                <a:gd name="connsiteX63" fmla="*/ 2636108 w 2993181"/>
                <a:gd name="connsiteY63" fmla="*/ 2603156 h 4163634"/>
                <a:gd name="connsiteX64" fmla="*/ 2644346 w 2993181"/>
                <a:gd name="connsiteY64" fmla="*/ 2660821 h 4163634"/>
                <a:gd name="connsiteX65" fmla="*/ 2652584 w 2993181"/>
                <a:gd name="connsiteY65" fmla="*/ 2702010 h 4163634"/>
                <a:gd name="connsiteX66" fmla="*/ 2669060 w 2993181"/>
                <a:gd name="connsiteY66" fmla="*/ 2875005 h 4163634"/>
                <a:gd name="connsiteX67" fmla="*/ 2677298 w 2993181"/>
                <a:gd name="connsiteY67" fmla="*/ 3089189 h 4163634"/>
                <a:gd name="connsiteX68" fmla="*/ 2685535 w 2993181"/>
                <a:gd name="connsiteY68" fmla="*/ 3130378 h 4163634"/>
                <a:gd name="connsiteX69" fmla="*/ 2702011 w 2993181"/>
                <a:gd name="connsiteY69" fmla="*/ 3278659 h 4163634"/>
                <a:gd name="connsiteX70" fmla="*/ 2718487 w 2993181"/>
                <a:gd name="connsiteY70" fmla="*/ 3509319 h 4163634"/>
                <a:gd name="connsiteX71" fmla="*/ 2743200 w 2993181"/>
                <a:gd name="connsiteY71" fmla="*/ 3583459 h 4163634"/>
                <a:gd name="connsiteX72" fmla="*/ 2751438 w 2993181"/>
                <a:gd name="connsiteY72" fmla="*/ 3608173 h 4163634"/>
                <a:gd name="connsiteX73" fmla="*/ 2767914 w 2993181"/>
                <a:gd name="connsiteY73" fmla="*/ 3781167 h 4163634"/>
                <a:gd name="connsiteX74" fmla="*/ 2776152 w 2993181"/>
                <a:gd name="connsiteY74" fmla="*/ 3871783 h 4163634"/>
                <a:gd name="connsiteX75" fmla="*/ 2792627 w 2993181"/>
                <a:gd name="connsiteY75" fmla="*/ 3954162 h 4163634"/>
                <a:gd name="connsiteX76" fmla="*/ 2817341 w 2993181"/>
                <a:gd name="connsiteY76" fmla="*/ 4085967 h 4163634"/>
                <a:gd name="connsiteX77" fmla="*/ 2809103 w 2993181"/>
                <a:gd name="connsiteY77" fmla="*/ 4151870 h 4163634"/>
                <a:gd name="connsiteX78" fmla="*/ 2421925 w 2993181"/>
                <a:gd name="connsiteY78" fmla="*/ 4135394 h 4163634"/>
                <a:gd name="connsiteX79" fmla="*/ 1894703 w 2993181"/>
                <a:gd name="connsiteY79" fmla="*/ 4143632 h 4163634"/>
                <a:gd name="connsiteX80" fmla="*/ 1853514 w 2993181"/>
                <a:gd name="connsiteY80" fmla="*/ 4151870 h 4163634"/>
                <a:gd name="connsiteX81" fmla="*/ 1070919 w 2993181"/>
                <a:gd name="connsiteY81" fmla="*/ 4143632 h 4163634"/>
                <a:gd name="connsiteX82" fmla="*/ 988541 w 2993181"/>
                <a:gd name="connsiteY82" fmla="*/ 4135394 h 4163634"/>
                <a:gd name="connsiteX83" fmla="*/ 963827 w 2993181"/>
                <a:gd name="connsiteY83" fmla="*/ 4127156 h 4163634"/>
                <a:gd name="connsiteX84" fmla="*/ 897925 w 2993181"/>
                <a:gd name="connsiteY84" fmla="*/ 4118919 h 4163634"/>
                <a:gd name="connsiteX85" fmla="*/ 733168 w 2993181"/>
                <a:gd name="connsiteY85" fmla="*/ 4094205 h 4163634"/>
                <a:gd name="connsiteX86" fmla="*/ 222422 w 2993181"/>
                <a:gd name="connsiteY86" fmla="*/ 4085967 h 4163634"/>
                <a:gd name="connsiteX87" fmla="*/ 131806 w 2993181"/>
                <a:gd name="connsiteY87" fmla="*/ 4077729 h 4163634"/>
                <a:gd name="connsiteX88" fmla="*/ 98854 w 2993181"/>
                <a:gd name="connsiteY88" fmla="*/ 4069492 h 4163634"/>
                <a:gd name="connsiteX89" fmla="*/ 123568 w 2993181"/>
                <a:gd name="connsiteY89" fmla="*/ 3978875 h 4163634"/>
                <a:gd name="connsiteX90" fmla="*/ 156519 w 2993181"/>
                <a:gd name="connsiteY90" fmla="*/ 3855308 h 4163634"/>
                <a:gd name="connsiteX91" fmla="*/ 172995 w 2993181"/>
                <a:gd name="connsiteY91" fmla="*/ 3764692 h 4163634"/>
                <a:gd name="connsiteX92" fmla="*/ 164757 w 2993181"/>
                <a:gd name="connsiteY92" fmla="*/ 3566983 h 4163634"/>
                <a:gd name="connsiteX93" fmla="*/ 148281 w 2993181"/>
                <a:gd name="connsiteY93" fmla="*/ 3542270 h 4163634"/>
                <a:gd name="connsiteX94" fmla="*/ 131806 w 2993181"/>
                <a:gd name="connsiteY94" fmla="*/ 3492843 h 4163634"/>
                <a:gd name="connsiteX95" fmla="*/ 123568 w 2993181"/>
                <a:gd name="connsiteY95" fmla="*/ 3468129 h 4163634"/>
                <a:gd name="connsiteX96" fmla="*/ 115330 w 2993181"/>
                <a:gd name="connsiteY96" fmla="*/ 3435178 h 4163634"/>
                <a:gd name="connsiteX97" fmla="*/ 98854 w 2993181"/>
                <a:gd name="connsiteY97" fmla="*/ 3410465 h 4163634"/>
                <a:gd name="connsiteX98" fmla="*/ 82379 w 2993181"/>
                <a:gd name="connsiteY98" fmla="*/ 3377513 h 4163634"/>
                <a:gd name="connsiteX99" fmla="*/ 74141 w 2993181"/>
                <a:gd name="connsiteY99" fmla="*/ 3336324 h 4163634"/>
                <a:gd name="connsiteX100" fmla="*/ 41189 w 2993181"/>
                <a:gd name="connsiteY100" fmla="*/ 3278659 h 4163634"/>
                <a:gd name="connsiteX101" fmla="*/ 32952 w 2993181"/>
                <a:gd name="connsiteY101" fmla="*/ 3212756 h 4163634"/>
                <a:gd name="connsiteX102" fmla="*/ 16476 w 2993181"/>
                <a:gd name="connsiteY102" fmla="*/ 3097427 h 4163634"/>
                <a:gd name="connsiteX103" fmla="*/ 8238 w 2993181"/>
                <a:gd name="connsiteY103" fmla="*/ 2809102 h 4163634"/>
                <a:gd name="connsiteX104" fmla="*/ 0 w 2993181"/>
                <a:gd name="connsiteY104" fmla="*/ 2710248 h 4163634"/>
                <a:gd name="connsiteX105" fmla="*/ 8238 w 2993181"/>
                <a:gd name="connsiteY105" fmla="*/ 1985319 h 4163634"/>
                <a:gd name="connsiteX106" fmla="*/ 16476 w 2993181"/>
                <a:gd name="connsiteY106" fmla="*/ 1960605 h 4163634"/>
                <a:gd name="connsiteX107" fmla="*/ 24714 w 2993181"/>
                <a:gd name="connsiteY107" fmla="*/ 1919416 h 4163634"/>
                <a:gd name="connsiteX108" fmla="*/ 41189 w 2993181"/>
                <a:gd name="connsiteY108" fmla="*/ 1787610 h 4163634"/>
                <a:gd name="connsiteX109" fmla="*/ 49427 w 2993181"/>
                <a:gd name="connsiteY109" fmla="*/ 1738183 h 4163634"/>
                <a:gd name="connsiteX110" fmla="*/ 57665 w 2993181"/>
                <a:gd name="connsiteY110" fmla="*/ 1713470 h 4163634"/>
                <a:gd name="connsiteX111" fmla="*/ 74141 w 2993181"/>
                <a:gd name="connsiteY111" fmla="*/ 1622854 h 4163634"/>
                <a:gd name="connsiteX112" fmla="*/ 82379 w 2993181"/>
                <a:gd name="connsiteY112" fmla="*/ 1491048 h 4163634"/>
                <a:gd name="connsiteX113" fmla="*/ 90616 w 2993181"/>
                <a:gd name="connsiteY113" fmla="*/ 1441621 h 4163634"/>
                <a:gd name="connsiteX114" fmla="*/ 107092 w 2993181"/>
                <a:gd name="connsiteY114" fmla="*/ 1293340 h 4163634"/>
                <a:gd name="connsiteX115" fmla="*/ 115330 w 2993181"/>
                <a:gd name="connsiteY115" fmla="*/ 1194486 h 4163634"/>
                <a:gd name="connsiteX116" fmla="*/ 123568 w 2993181"/>
                <a:gd name="connsiteY116" fmla="*/ 1145059 h 4163634"/>
                <a:gd name="connsiteX117" fmla="*/ 148281 w 2993181"/>
                <a:gd name="connsiteY117" fmla="*/ 733167 h 4163634"/>
                <a:gd name="connsiteX118" fmla="*/ 140044 w 2993181"/>
                <a:gd name="connsiteY118" fmla="*/ 222421 h 4163634"/>
                <a:gd name="connsiteX119" fmla="*/ 131806 w 2993181"/>
                <a:gd name="connsiteY119" fmla="*/ 140043 h 4163634"/>
                <a:gd name="connsiteX120" fmla="*/ 123568 w 2993181"/>
                <a:gd name="connsiteY120" fmla="*/ 98854 h 4163634"/>
                <a:gd name="connsiteX121" fmla="*/ 107092 w 2993181"/>
                <a:gd name="connsiteY121" fmla="*/ 0 h 4163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2993181" h="4163634">
                  <a:moveTo>
                    <a:pt x="107092" y="0"/>
                  </a:moveTo>
                  <a:lnTo>
                    <a:pt x="107092" y="0"/>
                  </a:lnTo>
                  <a:cubicBezTo>
                    <a:pt x="129060" y="8238"/>
                    <a:pt x="149881" y="20693"/>
                    <a:pt x="172995" y="24713"/>
                  </a:cubicBezTo>
                  <a:cubicBezTo>
                    <a:pt x="213665" y="31786"/>
                    <a:pt x="255424" y="29523"/>
                    <a:pt x="296562" y="32951"/>
                  </a:cubicBezTo>
                  <a:cubicBezTo>
                    <a:pt x="328611" y="35622"/>
                    <a:pt x="403095" y="45238"/>
                    <a:pt x="436606" y="49427"/>
                  </a:cubicBezTo>
                  <a:cubicBezTo>
                    <a:pt x="514708" y="75462"/>
                    <a:pt x="429634" y="49537"/>
                    <a:pt x="617838" y="65902"/>
                  </a:cubicBezTo>
                  <a:cubicBezTo>
                    <a:pt x="696032" y="72701"/>
                    <a:pt x="611809" y="73279"/>
                    <a:pt x="675503" y="82378"/>
                  </a:cubicBezTo>
                  <a:cubicBezTo>
                    <a:pt x="705528" y="86667"/>
                    <a:pt x="735914" y="87870"/>
                    <a:pt x="766119" y="90616"/>
                  </a:cubicBezTo>
                  <a:cubicBezTo>
                    <a:pt x="824256" y="109995"/>
                    <a:pt x="765945" y="92655"/>
                    <a:pt x="881449" y="107092"/>
                  </a:cubicBezTo>
                  <a:cubicBezTo>
                    <a:pt x="895342" y="108829"/>
                    <a:pt x="908745" y="113592"/>
                    <a:pt x="922638" y="115329"/>
                  </a:cubicBezTo>
                  <a:cubicBezTo>
                    <a:pt x="952734" y="119091"/>
                    <a:pt x="983049" y="120821"/>
                    <a:pt x="1013254" y="123567"/>
                  </a:cubicBezTo>
                  <a:cubicBezTo>
                    <a:pt x="1061591" y="155792"/>
                    <a:pt x="1026272" y="137828"/>
                    <a:pt x="1120346" y="148281"/>
                  </a:cubicBezTo>
                  <a:cubicBezTo>
                    <a:pt x="1288790" y="166997"/>
                    <a:pt x="1073075" y="152477"/>
                    <a:pt x="1416908" y="164756"/>
                  </a:cubicBezTo>
                  <a:lnTo>
                    <a:pt x="1449860" y="172994"/>
                  </a:lnTo>
                  <a:cubicBezTo>
                    <a:pt x="1474528" y="178687"/>
                    <a:pt x="1499440" y="183330"/>
                    <a:pt x="1524000" y="189470"/>
                  </a:cubicBezTo>
                  <a:cubicBezTo>
                    <a:pt x="1532424" y="191576"/>
                    <a:pt x="1540118" y="196480"/>
                    <a:pt x="1548714" y="197708"/>
                  </a:cubicBezTo>
                  <a:cubicBezTo>
                    <a:pt x="1578739" y="201997"/>
                    <a:pt x="1609125" y="203200"/>
                    <a:pt x="1639330" y="205946"/>
                  </a:cubicBezTo>
                  <a:cubicBezTo>
                    <a:pt x="1697271" y="225257"/>
                    <a:pt x="1627816" y="204026"/>
                    <a:pt x="1738184" y="222421"/>
                  </a:cubicBezTo>
                  <a:cubicBezTo>
                    <a:pt x="1746749" y="223849"/>
                    <a:pt x="1754474" y="228553"/>
                    <a:pt x="1762898" y="230659"/>
                  </a:cubicBezTo>
                  <a:cubicBezTo>
                    <a:pt x="1800637" y="240094"/>
                    <a:pt x="1829972" y="242133"/>
                    <a:pt x="1869989" y="247135"/>
                  </a:cubicBezTo>
                  <a:cubicBezTo>
                    <a:pt x="1878227" y="249881"/>
                    <a:pt x="1886325" y="253088"/>
                    <a:pt x="1894703" y="255373"/>
                  </a:cubicBezTo>
                  <a:cubicBezTo>
                    <a:pt x="1916549" y="261331"/>
                    <a:pt x="1939124" y="264687"/>
                    <a:pt x="1960606" y="271848"/>
                  </a:cubicBezTo>
                  <a:lnTo>
                    <a:pt x="2010033" y="288324"/>
                  </a:lnTo>
                  <a:cubicBezTo>
                    <a:pt x="2018271" y="293816"/>
                    <a:pt x="2025442" y="301417"/>
                    <a:pt x="2034746" y="304800"/>
                  </a:cubicBezTo>
                  <a:cubicBezTo>
                    <a:pt x="2056026" y="312538"/>
                    <a:pt x="2100649" y="321275"/>
                    <a:pt x="2100649" y="321275"/>
                  </a:cubicBezTo>
                  <a:cubicBezTo>
                    <a:pt x="2108887" y="326767"/>
                    <a:pt x="2116507" y="333323"/>
                    <a:pt x="2125362" y="337751"/>
                  </a:cubicBezTo>
                  <a:cubicBezTo>
                    <a:pt x="2133129" y="341634"/>
                    <a:pt x="2141414" y="345370"/>
                    <a:pt x="2150076" y="345989"/>
                  </a:cubicBezTo>
                  <a:cubicBezTo>
                    <a:pt x="2218605" y="350884"/>
                    <a:pt x="2287373" y="351481"/>
                    <a:pt x="2356022" y="354227"/>
                  </a:cubicBezTo>
                  <a:cubicBezTo>
                    <a:pt x="2408641" y="371767"/>
                    <a:pt x="2348971" y="353304"/>
                    <a:pt x="2430162" y="370702"/>
                  </a:cubicBezTo>
                  <a:cubicBezTo>
                    <a:pt x="2452303" y="375446"/>
                    <a:pt x="2474583" y="380017"/>
                    <a:pt x="2496065" y="387178"/>
                  </a:cubicBezTo>
                  <a:cubicBezTo>
                    <a:pt x="2504303" y="389924"/>
                    <a:pt x="2512196" y="394096"/>
                    <a:pt x="2520779" y="395416"/>
                  </a:cubicBezTo>
                  <a:cubicBezTo>
                    <a:pt x="2548054" y="399612"/>
                    <a:pt x="2575698" y="400908"/>
                    <a:pt x="2603157" y="403654"/>
                  </a:cubicBezTo>
                  <a:cubicBezTo>
                    <a:pt x="2670732" y="426179"/>
                    <a:pt x="2564057" y="392539"/>
                    <a:pt x="2702011" y="420129"/>
                  </a:cubicBezTo>
                  <a:cubicBezTo>
                    <a:pt x="2719041" y="423535"/>
                    <a:pt x="2751438" y="436605"/>
                    <a:pt x="2751438" y="436605"/>
                  </a:cubicBezTo>
                  <a:cubicBezTo>
                    <a:pt x="2762422" y="444843"/>
                    <a:pt x="2773217" y="453339"/>
                    <a:pt x="2784389" y="461319"/>
                  </a:cubicBezTo>
                  <a:cubicBezTo>
                    <a:pt x="2792446" y="467074"/>
                    <a:pt x="2801497" y="471456"/>
                    <a:pt x="2809103" y="477794"/>
                  </a:cubicBezTo>
                  <a:cubicBezTo>
                    <a:pt x="2850243" y="512077"/>
                    <a:pt x="2815096" y="496268"/>
                    <a:pt x="2858530" y="510746"/>
                  </a:cubicBezTo>
                  <a:cubicBezTo>
                    <a:pt x="2875006" y="527222"/>
                    <a:pt x="2895033" y="540786"/>
                    <a:pt x="2907957" y="560173"/>
                  </a:cubicBezTo>
                  <a:cubicBezTo>
                    <a:pt x="2946400" y="617838"/>
                    <a:pt x="2924432" y="598617"/>
                    <a:pt x="2965622" y="626075"/>
                  </a:cubicBezTo>
                  <a:cubicBezTo>
                    <a:pt x="2971114" y="634313"/>
                    <a:pt x="2977670" y="641933"/>
                    <a:pt x="2982098" y="650789"/>
                  </a:cubicBezTo>
                  <a:cubicBezTo>
                    <a:pt x="3001584" y="689762"/>
                    <a:pt x="2991297" y="748096"/>
                    <a:pt x="2982098" y="782594"/>
                  </a:cubicBezTo>
                  <a:cubicBezTo>
                    <a:pt x="2979547" y="792161"/>
                    <a:pt x="2965622" y="793578"/>
                    <a:pt x="2957384" y="799070"/>
                  </a:cubicBezTo>
                  <a:cubicBezTo>
                    <a:pt x="2951892" y="815546"/>
                    <a:pt x="2950541" y="834047"/>
                    <a:pt x="2940908" y="848497"/>
                  </a:cubicBezTo>
                  <a:lnTo>
                    <a:pt x="2891481" y="922637"/>
                  </a:lnTo>
                  <a:cubicBezTo>
                    <a:pt x="2885989" y="930875"/>
                    <a:pt x="2878137" y="937958"/>
                    <a:pt x="2875006" y="947351"/>
                  </a:cubicBezTo>
                  <a:lnTo>
                    <a:pt x="2858530" y="996778"/>
                  </a:lnTo>
                  <a:cubicBezTo>
                    <a:pt x="2849551" y="1023714"/>
                    <a:pt x="2842519" y="1052036"/>
                    <a:pt x="2817341" y="1070919"/>
                  </a:cubicBezTo>
                  <a:lnTo>
                    <a:pt x="2784389" y="1095632"/>
                  </a:lnTo>
                  <a:cubicBezTo>
                    <a:pt x="2778897" y="1112108"/>
                    <a:pt x="2772126" y="1128211"/>
                    <a:pt x="2767914" y="1145059"/>
                  </a:cubicBezTo>
                  <a:cubicBezTo>
                    <a:pt x="2765975" y="1152815"/>
                    <a:pt x="2756810" y="1193055"/>
                    <a:pt x="2751438" y="1202724"/>
                  </a:cubicBezTo>
                  <a:cubicBezTo>
                    <a:pt x="2741822" y="1220033"/>
                    <a:pt x="2724749" y="1233366"/>
                    <a:pt x="2718487" y="1252151"/>
                  </a:cubicBezTo>
                  <a:cubicBezTo>
                    <a:pt x="2706565" y="1287917"/>
                    <a:pt x="2716389" y="1270725"/>
                    <a:pt x="2685535" y="1301578"/>
                  </a:cubicBezTo>
                  <a:cubicBezTo>
                    <a:pt x="2664833" y="1363686"/>
                    <a:pt x="2669377" y="1340229"/>
                    <a:pt x="2660822" y="1408670"/>
                  </a:cubicBezTo>
                  <a:cubicBezTo>
                    <a:pt x="2650055" y="1494804"/>
                    <a:pt x="2666948" y="1461263"/>
                    <a:pt x="2636108" y="1507524"/>
                  </a:cubicBezTo>
                  <a:lnTo>
                    <a:pt x="2619633" y="1556951"/>
                  </a:lnTo>
                  <a:cubicBezTo>
                    <a:pt x="2616887" y="1565189"/>
                    <a:pt x="2616212" y="1574440"/>
                    <a:pt x="2611395" y="1581665"/>
                  </a:cubicBezTo>
                  <a:lnTo>
                    <a:pt x="2594919" y="1606378"/>
                  </a:lnTo>
                  <a:cubicBezTo>
                    <a:pt x="2556719" y="1720983"/>
                    <a:pt x="2579138" y="1638452"/>
                    <a:pt x="2570206" y="1861751"/>
                  </a:cubicBezTo>
                  <a:cubicBezTo>
                    <a:pt x="2572952" y="1996302"/>
                    <a:pt x="2573463" y="2130918"/>
                    <a:pt x="2578444" y="2265405"/>
                  </a:cubicBezTo>
                  <a:cubicBezTo>
                    <a:pt x="2578962" y="2279397"/>
                    <a:pt x="2584552" y="2292755"/>
                    <a:pt x="2586681" y="2306594"/>
                  </a:cubicBezTo>
                  <a:cubicBezTo>
                    <a:pt x="2590047" y="2328475"/>
                    <a:pt x="2592474" y="2350494"/>
                    <a:pt x="2594919" y="2372497"/>
                  </a:cubicBezTo>
                  <a:cubicBezTo>
                    <a:pt x="2605538" y="2468066"/>
                    <a:pt x="2593953" y="2427263"/>
                    <a:pt x="2611395" y="2479589"/>
                  </a:cubicBezTo>
                  <a:cubicBezTo>
                    <a:pt x="2614141" y="2504302"/>
                    <a:pt x="2614757" y="2529346"/>
                    <a:pt x="2619633" y="2553729"/>
                  </a:cubicBezTo>
                  <a:cubicBezTo>
                    <a:pt x="2623039" y="2570759"/>
                    <a:pt x="2636108" y="2603156"/>
                    <a:pt x="2636108" y="2603156"/>
                  </a:cubicBezTo>
                  <a:cubicBezTo>
                    <a:pt x="2638854" y="2622378"/>
                    <a:pt x="2641154" y="2641668"/>
                    <a:pt x="2644346" y="2660821"/>
                  </a:cubicBezTo>
                  <a:cubicBezTo>
                    <a:pt x="2646648" y="2674632"/>
                    <a:pt x="2651191" y="2688078"/>
                    <a:pt x="2652584" y="2702010"/>
                  </a:cubicBezTo>
                  <a:cubicBezTo>
                    <a:pt x="2673619" y="2912361"/>
                    <a:pt x="2649307" y="2756488"/>
                    <a:pt x="2669060" y="2875005"/>
                  </a:cubicBezTo>
                  <a:cubicBezTo>
                    <a:pt x="2671806" y="2946400"/>
                    <a:pt x="2672698" y="3017890"/>
                    <a:pt x="2677298" y="3089189"/>
                  </a:cubicBezTo>
                  <a:cubicBezTo>
                    <a:pt x="2678199" y="3103161"/>
                    <a:pt x="2684142" y="3116446"/>
                    <a:pt x="2685535" y="3130378"/>
                  </a:cubicBezTo>
                  <a:cubicBezTo>
                    <a:pt x="2700646" y="3281496"/>
                    <a:pt x="2679394" y="3210811"/>
                    <a:pt x="2702011" y="3278659"/>
                  </a:cubicBezTo>
                  <a:cubicBezTo>
                    <a:pt x="2702416" y="3285543"/>
                    <a:pt x="2712251" y="3478140"/>
                    <a:pt x="2718487" y="3509319"/>
                  </a:cubicBezTo>
                  <a:cubicBezTo>
                    <a:pt x="2723596" y="3534863"/>
                    <a:pt x="2734962" y="3558746"/>
                    <a:pt x="2743200" y="3583459"/>
                  </a:cubicBezTo>
                  <a:lnTo>
                    <a:pt x="2751438" y="3608173"/>
                  </a:lnTo>
                  <a:cubicBezTo>
                    <a:pt x="2771928" y="3895023"/>
                    <a:pt x="2748750" y="3608694"/>
                    <a:pt x="2767914" y="3781167"/>
                  </a:cubicBezTo>
                  <a:cubicBezTo>
                    <a:pt x="2771263" y="3811311"/>
                    <a:pt x="2772608" y="3841661"/>
                    <a:pt x="2776152" y="3871783"/>
                  </a:cubicBezTo>
                  <a:cubicBezTo>
                    <a:pt x="2790656" y="3995068"/>
                    <a:pt x="2777352" y="3862512"/>
                    <a:pt x="2792627" y="3954162"/>
                  </a:cubicBezTo>
                  <a:cubicBezTo>
                    <a:pt x="2814720" y="4086716"/>
                    <a:pt x="2784198" y="3953397"/>
                    <a:pt x="2817341" y="4085967"/>
                  </a:cubicBezTo>
                  <a:cubicBezTo>
                    <a:pt x="2814595" y="4107935"/>
                    <a:pt x="2830940" y="4148230"/>
                    <a:pt x="2809103" y="4151870"/>
                  </a:cubicBezTo>
                  <a:cubicBezTo>
                    <a:pt x="2657813" y="4177085"/>
                    <a:pt x="2552305" y="4157124"/>
                    <a:pt x="2421925" y="4135394"/>
                  </a:cubicBezTo>
                  <a:lnTo>
                    <a:pt x="1894703" y="4143632"/>
                  </a:lnTo>
                  <a:cubicBezTo>
                    <a:pt x="1880707" y="4144038"/>
                    <a:pt x="1867516" y="4151870"/>
                    <a:pt x="1853514" y="4151870"/>
                  </a:cubicBezTo>
                  <a:cubicBezTo>
                    <a:pt x="1592635" y="4151870"/>
                    <a:pt x="1331784" y="4146378"/>
                    <a:pt x="1070919" y="4143632"/>
                  </a:cubicBezTo>
                  <a:cubicBezTo>
                    <a:pt x="1043460" y="4140886"/>
                    <a:pt x="1015816" y="4139590"/>
                    <a:pt x="988541" y="4135394"/>
                  </a:cubicBezTo>
                  <a:cubicBezTo>
                    <a:pt x="979958" y="4134074"/>
                    <a:pt x="972371" y="4128709"/>
                    <a:pt x="963827" y="4127156"/>
                  </a:cubicBezTo>
                  <a:cubicBezTo>
                    <a:pt x="942046" y="4123196"/>
                    <a:pt x="919762" y="4122558"/>
                    <a:pt x="897925" y="4118919"/>
                  </a:cubicBezTo>
                  <a:cubicBezTo>
                    <a:pt x="820390" y="4105997"/>
                    <a:pt x="811970" y="4096394"/>
                    <a:pt x="733168" y="4094205"/>
                  </a:cubicBezTo>
                  <a:cubicBezTo>
                    <a:pt x="562963" y="4089477"/>
                    <a:pt x="392671" y="4088713"/>
                    <a:pt x="222422" y="4085967"/>
                  </a:cubicBezTo>
                  <a:cubicBezTo>
                    <a:pt x="192217" y="4083221"/>
                    <a:pt x="161870" y="4081737"/>
                    <a:pt x="131806" y="4077729"/>
                  </a:cubicBezTo>
                  <a:cubicBezTo>
                    <a:pt x="120583" y="4076233"/>
                    <a:pt x="103917" y="4079619"/>
                    <a:pt x="98854" y="4069492"/>
                  </a:cubicBezTo>
                  <a:cubicBezTo>
                    <a:pt x="94196" y="4060177"/>
                    <a:pt x="122884" y="3980928"/>
                    <a:pt x="123568" y="3978875"/>
                  </a:cubicBezTo>
                  <a:cubicBezTo>
                    <a:pt x="137405" y="3937364"/>
                    <a:pt x="149812" y="3902254"/>
                    <a:pt x="156519" y="3855308"/>
                  </a:cubicBezTo>
                  <a:cubicBezTo>
                    <a:pt x="166358" y="3786435"/>
                    <a:pt x="160048" y="3816480"/>
                    <a:pt x="172995" y="3764692"/>
                  </a:cubicBezTo>
                  <a:cubicBezTo>
                    <a:pt x="170249" y="3698789"/>
                    <a:pt x="172041" y="3632540"/>
                    <a:pt x="164757" y="3566983"/>
                  </a:cubicBezTo>
                  <a:cubicBezTo>
                    <a:pt x="163664" y="3557143"/>
                    <a:pt x="152302" y="3551317"/>
                    <a:pt x="148281" y="3542270"/>
                  </a:cubicBezTo>
                  <a:cubicBezTo>
                    <a:pt x="141228" y="3526400"/>
                    <a:pt x="137298" y="3509319"/>
                    <a:pt x="131806" y="3492843"/>
                  </a:cubicBezTo>
                  <a:cubicBezTo>
                    <a:pt x="129060" y="3484605"/>
                    <a:pt x="125674" y="3476553"/>
                    <a:pt x="123568" y="3468129"/>
                  </a:cubicBezTo>
                  <a:cubicBezTo>
                    <a:pt x="120822" y="3457145"/>
                    <a:pt x="119790" y="3445584"/>
                    <a:pt x="115330" y="3435178"/>
                  </a:cubicBezTo>
                  <a:cubicBezTo>
                    <a:pt x="111430" y="3426078"/>
                    <a:pt x="103766" y="3419061"/>
                    <a:pt x="98854" y="3410465"/>
                  </a:cubicBezTo>
                  <a:cubicBezTo>
                    <a:pt x="92761" y="3399803"/>
                    <a:pt x="87871" y="3388497"/>
                    <a:pt x="82379" y="3377513"/>
                  </a:cubicBezTo>
                  <a:cubicBezTo>
                    <a:pt x="79633" y="3363783"/>
                    <a:pt x="78569" y="3349607"/>
                    <a:pt x="74141" y="3336324"/>
                  </a:cubicBezTo>
                  <a:cubicBezTo>
                    <a:pt x="67174" y="3315422"/>
                    <a:pt x="53241" y="3296736"/>
                    <a:pt x="41189" y="3278659"/>
                  </a:cubicBezTo>
                  <a:cubicBezTo>
                    <a:pt x="38443" y="3256691"/>
                    <a:pt x="35397" y="3234759"/>
                    <a:pt x="32952" y="3212756"/>
                  </a:cubicBezTo>
                  <a:cubicBezTo>
                    <a:pt x="21716" y="3111626"/>
                    <a:pt x="32175" y="3160222"/>
                    <a:pt x="16476" y="3097427"/>
                  </a:cubicBezTo>
                  <a:cubicBezTo>
                    <a:pt x="13730" y="3001319"/>
                    <a:pt x="12326" y="2905163"/>
                    <a:pt x="8238" y="2809102"/>
                  </a:cubicBezTo>
                  <a:cubicBezTo>
                    <a:pt x="6832" y="2776066"/>
                    <a:pt x="0" y="2743314"/>
                    <a:pt x="0" y="2710248"/>
                  </a:cubicBezTo>
                  <a:cubicBezTo>
                    <a:pt x="0" y="2468589"/>
                    <a:pt x="2928" y="2226919"/>
                    <a:pt x="8238" y="1985319"/>
                  </a:cubicBezTo>
                  <a:cubicBezTo>
                    <a:pt x="8429" y="1976637"/>
                    <a:pt x="14370" y="1969029"/>
                    <a:pt x="16476" y="1960605"/>
                  </a:cubicBezTo>
                  <a:cubicBezTo>
                    <a:pt x="19872" y="1947021"/>
                    <a:pt x="22734" y="1933277"/>
                    <a:pt x="24714" y="1919416"/>
                  </a:cubicBezTo>
                  <a:cubicBezTo>
                    <a:pt x="61581" y="1661352"/>
                    <a:pt x="8755" y="1998441"/>
                    <a:pt x="41189" y="1787610"/>
                  </a:cubicBezTo>
                  <a:cubicBezTo>
                    <a:pt x="43729" y="1771101"/>
                    <a:pt x="45804" y="1754488"/>
                    <a:pt x="49427" y="1738183"/>
                  </a:cubicBezTo>
                  <a:cubicBezTo>
                    <a:pt x="51311" y="1729706"/>
                    <a:pt x="55559" y="1721894"/>
                    <a:pt x="57665" y="1713470"/>
                  </a:cubicBezTo>
                  <a:cubicBezTo>
                    <a:pt x="63422" y="1690443"/>
                    <a:pt x="70469" y="1644887"/>
                    <a:pt x="74141" y="1622854"/>
                  </a:cubicBezTo>
                  <a:cubicBezTo>
                    <a:pt x="76887" y="1578919"/>
                    <a:pt x="78394" y="1534888"/>
                    <a:pt x="82379" y="1491048"/>
                  </a:cubicBezTo>
                  <a:cubicBezTo>
                    <a:pt x="83891" y="1474414"/>
                    <a:pt x="88954" y="1458241"/>
                    <a:pt x="90616" y="1441621"/>
                  </a:cubicBezTo>
                  <a:cubicBezTo>
                    <a:pt x="105689" y="1290885"/>
                    <a:pt x="87736" y="1370766"/>
                    <a:pt x="107092" y="1293340"/>
                  </a:cubicBezTo>
                  <a:cubicBezTo>
                    <a:pt x="109838" y="1260389"/>
                    <a:pt x="111678" y="1227349"/>
                    <a:pt x="115330" y="1194486"/>
                  </a:cubicBezTo>
                  <a:cubicBezTo>
                    <a:pt x="117175" y="1177885"/>
                    <a:pt x="122378" y="1161719"/>
                    <a:pt x="123568" y="1145059"/>
                  </a:cubicBezTo>
                  <a:cubicBezTo>
                    <a:pt x="133368" y="1007864"/>
                    <a:pt x="148281" y="733167"/>
                    <a:pt x="148281" y="733167"/>
                  </a:cubicBezTo>
                  <a:cubicBezTo>
                    <a:pt x="145535" y="562918"/>
                    <a:pt x="144772" y="392626"/>
                    <a:pt x="140044" y="222421"/>
                  </a:cubicBezTo>
                  <a:cubicBezTo>
                    <a:pt x="139278" y="194835"/>
                    <a:pt x="135453" y="167397"/>
                    <a:pt x="131806" y="140043"/>
                  </a:cubicBezTo>
                  <a:cubicBezTo>
                    <a:pt x="129955" y="126164"/>
                    <a:pt x="125548" y="112715"/>
                    <a:pt x="123568" y="98854"/>
                  </a:cubicBezTo>
                  <a:cubicBezTo>
                    <a:pt x="114724" y="36944"/>
                    <a:pt x="109838" y="16476"/>
                    <a:pt x="107092"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2C838E8B-ED4C-AEBB-3408-AB1E1428B0B5}"/>
                </a:ext>
              </a:extLst>
            </p:cNvPr>
            <p:cNvGrpSpPr/>
            <p:nvPr/>
          </p:nvGrpSpPr>
          <p:grpSpPr>
            <a:xfrm flipH="1">
              <a:off x="3528074" y="1080608"/>
              <a:ext cx="1064222" cy="2146575"/>
              <a:chOff x="3369330" y="990600"/>
              <a:chExt cx="1891155" cy="3847529"/>
            </a:xfrm>
          </p:grpSpPr>
          <p:sp>
            <p:nvSpPr>
              <p:cNvPr id="18" name="Rounded Rectangle 21">
                <a:extLst>
                  <a:ext uri="{FF2B5EF4-FFF2-40B4-BE49-F238E27FC236}">
                    <a16:creationId xmlns:a16="http://schemas.microsoft.com/office/drawing/2014/main" id="{73603B84-E3DA-4DDD-FEDB-5C8889211E8F}"/>
                  </a:ext>
                </a:extLst>
              </p:cNvPr>
              <p:cNvSpPr/>
              <p:nvPr/>
            </p:nvSpPr>
            <p:spPr>
              <a:xfrm>
                <a:off x="3969136" y="1851513"/>
                <a:ext cx="473009" cy="180480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22">
                <a:extLst>
                  <a:ext uri="{FF2B5EF4-FFF2-40B4-BE49-F238E27FC236}">
                    <a16:creationId xmlns:a16="http://schemas.microsoft.com/office/drawing/2014/main" id="{F1F7137C-8598-2154-17DC-02B77B44BE3D}"/>
                  </a:ext>
                </a:extLst>
              </p:cNvPr>
              <p:cNvSpPr/>
              <p:nvPr/>
            </p:nvSpPr>
            <p:spPr>
              <a:xfrm rot="5745961">
                <a:off x="4829111" y="2296036"/>
                <a:ext cx="221193" cy="641554"/>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23">
                <a:extLst>
                  <a:ext uri="{FF2B5EF4-FFF2-40B4-BE49-F238E27FC236}">
                    <a16:creationId xmlns:a16="http://schemas.microsoft.com/office/drawing/2014/main" id="{C3CBA19D-66AC-55F4-0036-4FBE8E3BEB09}"/>
                  </a:ext>
                </a:extLst>
              </p:cNvPr>
              <p:cNvSpPr/>
              <p:nvPr/>
            </p:nvSpPr>
            <p:spPr>
              <a:xfrm rot="19242442">
                <a:off x="4383575" y="1823704"/>
                <a:ext cx="263635" cy="970284"/>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4">
                <a:extLst>
                  <a:ext uri="{FF2B5EF4-FFF2-40B4-BE49-F238E27FC236}">
                    <a16:creationId xmlns:a16="http://schemas.microsoft.com/office/drawing/2014/main" id="{10DC2739-DE2D-58C3-155C-A6BAE767E818}"/>
                  </a:ext>
                </a:extLst>
              </p:cNvPr>
              <p:cNvSpPr/>
              <p:nvPr/>
            </p:nvSpPr>
            <p:spPr>
              <a:xfrm rot="1069183">
                <a:off x="3771165" y="3357495"/>
                <a:ext cx="310163" cy="146797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5">
                <a:extLst>
                  <a:ext uri="{FF2B5EF4-FFF2-40B4-BE49-F238E27FC236}">
                    <a16:creationId xmlns:a16="http://schemas.microsoft.com/office/drawing/2014/main" id="{55A8B5FC-65D8-42AD-914F-6F147167D4DA}"/>
                  </a:ext>
                </a:extLst>
              </p:cNvPr>
              <p:cNvSpPr/>
              <p:nvPr/>
            </p:nvSpPr>
            <p:spPr>
              <a:xfrm rot="9295279">
                <a:off x="4266027" y="3422313"/>
                <a:ext cx="285031" cy="720726"/>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B03408D0-B279-BC8F-A4A3-7D9303CDD731}"/>
                  </a:ext>
                </a:extLst>
              </p:cNvPr>
              <p:cNvSpPr/>
              <p:nvPr/>
            </p:nvSpPr>
            <p:spPr>
              <a:xfrm>
                <a:off x="3828296" y="990600"/>
                <a:ext cx="754690" cy="75475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7">
                <a:extLst>
                  <a:ext uri="{FF2B5EF4-FFF2-40B4-BE49-F238E27FC236}">
                    <a16:creationId xmlns:a16="http://schemas.microsoft.com/office/drawing/2014/main" id="{324B1481-6C27-FCE1-AC8B-ACC3740D3779}"/>
                  </a:ext>
                </a:extLst>
              </p:cNvPr>
              <p:cNvSpPr/>
              <p:nvPr/>
            </p:nvSpPr>
            <p:spPr>
              <a:xfrm rot="8114643">
                <a:off x="3369330" y="2096811"/>
                <a:ext cx="1062605" cy="258840"/>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ed Rectangle 28">
                <a:extLst>
                  <a:ext uri="{FF2B5EF4-FFF2-40B4-BE49-F238E27FC236}">
                    <a16:creationId xmlns:a16="http://schemas.microsoft.com/office/drawing/2014/main" id="{A649F611-090F-9B2B-8048-CB3C956DF825}"/>
                  </a:ext>
                </a:extLst>
              </p:cNvPr>
              <p:cNvSpPr/>
              <p:nvPr/>
            </p:nvSpPr>
            <p:spPr>
              <a:xfrm>
                <a:off x="4402138" y="3967783"/>
                <a:ext cx="252342" cy="870346"/>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9">
                <a:extLst>
                  <a:ext uri="{FF2B5EF4-FFF2-40B4-BE49-F238E27FC236}">
                    <a16:creationId xmlns:a16="http://schemas.microsoft.com/office/drawing/2014/main" id="{6F1E1384-2812-F221-A02E-C46A25F46958}"/>
                  </a:ext>
                </a:extLst>
              </p:cNvPr>
              <p:cNvSpPr/>
              <p:nvPr/>
            </p:nvSpPr>
            <p:spPr>
              <a:xfrm rot="240782">
                <a:off x="3453400" y="2446870"/>
                <a:ext cx="221193" cy="753305"/>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104EBF90-8207-FEA4-5841-113184A8F200}"/>
                </a:ext>
              </a:extLst>
            </p:cNvPr>
            <p:cNvGrpSpPr/>
            <p:nvPr/>
          </p:nvGrpSpPr>
          <p:grpSpPr>
            <a:xfrm rot="1922468">
              <a:off x="5112026" y="3242512"/>
              <a:ext cx="208386" cy="425860"/>
              <a:chOff x="3107480" y="2927662"/>
              <a:chExt cx="475020" cy="729938"/>
            </a:xfrm>
          </p:grpSpPr>
          <p:sp>
            <p:nvSpPr>
              <p:cNvPr id="15" name="Moon 14">
                <a:extLst>
                  <a:ext uri="{FF2B5EF4-FFF2-40B4-BE49-F238E27FC236}">
                    <a16:creationId xmlns:a16="http://schemas.microsoft.com/office/drawing/2014/main" id="{E2F56BF9-2DCF-FDCA-D04E-28DAA917E0E2}"/>
                  </a:ext>
                </a:extLst>
              </p:cNvPr>
              <p:cNvSpPr/>
              <p:nvPr/>
            </p:nvSpPr>
            <p:spPr>
              <a:xfrm>
                <a:off x="3200400" y="2929070"/>
                <a:ext cx="152400" cy="381000"/>
              </a:xfrm>
              <a:prstGeom prst="moon">
                <a:avLst>
                  <a:gd name="adj" fmla="val 875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Moon 15">
                <a:extLst>
                  <a:ext uri="{FF2B5EF4-FFF2-40B4-BE49-F238E27FC236}">
                    <a16:creationId xmlns:a16="http://schemas.microsoft.com/office/drawing/2014/main" id="{AC44A196-8C56-C5DC-BB14-9627CA60E1F5}"/>
                  </a:ext>
                </a:extLst>
              </p:cNvPr>
              <p:cNvSpPr/>
              <p:nvPr/>
            </p:nvSpPr>
            <p:spPr>
              <a:xfrm rot="19397167">
                <a:off x="3107480" y="2976956"/>
                <a:ext cx="245319" cy="680644"/>
              </a:xfrm>
              <a:prstGeom prst="moon">
                <a:avLst>
                  <a:gd name="adj" fmla="val 875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Moon 16">
                <a:extLst>
                  <a:ext uri="{FF2B5EF4-FFF2-40B4-BE49-F238E27FC236}">
                    <a16:creationId xmlns:a16="http://schemas.microsoft.com/office/drawing/2014/main" id="{00FF6228-5044-D254-128F-BD1419293826}"/>
                  </a:ext>
                </a:extLst>
              </p:cNvPr>
              <p:cNvSpPr/>
              <p:nvPr/>
            </p:nvSpPr>
            <p:spPr>
              <a:xfrm rot="12969248">
                <a:off x="3337181" y="2927662"/>
                <a:ext cx="245319" cy="680644"/>
              </a:xfrm>
              <a:prstGeom prst="moon">
                <a:avLst>
                  <a:gd name="adj" fmla="val 875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a:extLst>
                <a:ext uri="{FF2B5EF4-FFF2-40B4-BE49-F238E27FC236}">
                  <a16:creationId xmlns:a16="http://schemas.microsoft.com/office/drawing/2014/main" id="{0E62A89D-1E28-9CDE-0458-57489A044479}"/>
                </a:ext>
              </a:extLst>
            </p:cNvPr>
            <p:cNvGrpSpPr/>
            <p:nvPr/>
          </p:nvGrpSpPr>
          <p:grpSpPr>
            <a:xfrm rot="1922468">
              <a:off x="4924304" y="3839918"/>
              <a:ext cx="208386" cy="425860"/>
              <a:chOff x="3107480" y="2927662"/>
              <a:chExt cx="475020" cy="729938"/>
            </a:xfrm>
          </p:grpSpPr>
          <p:sp>
            <p:nvSpPr>
              <p:cNvPr id="12" name="Moon 11">
                <a:extLst>
                  <a:ext uri="{FF2B5EF4-FFF2-40B4-BE49-F238E27FC236}">
                    <a16:creationId xmlns:a16="http://schemas.microsoft.com/office/drawing/2014/main" id="{DA89E271-906A-A4D3-9300-5C4AC71F81C8}"/>
                  </a:ext>
                </a:extLst>
              </p:cNvPr>
              <p:cNvSpPr/>
              <p:nvPr/>
            </p:nvSpPr>
            <p:spPr>
              <a:xfrm>
                <a:off x="3200400" y="2929070"/>
                <a:ext cx="152400" cy="381000"/>
              </a:xfrm>
              <a:prstGeom prst="moon">
                <a:avLst>
                  <a:gd name="adj" fmla="val 875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Moon 12">
                <a:extLst>
                  <a:ext uri="{FF2B5EF4-FFF2-40B4-BE49-F238E27FC236}">
                    <a16:creationId xmlns:a16="http://schemas.microsoft.com/office/drawing/2014/main" id="{BEF9CF35-1E12-5747-552E-CA2B17CBCA15}"/>
                  </a:ext>
                </a:extLst>
              </p:cNvPr>
              <p:cNvSpPr/>
              <p:nvPr/>
            </p:nvSpPr>
            <p:spPr>
              <a:xfrm rot="19397167">
                <a:off x="3107480" y="2976956"/>
                <a:ext cx="245319" cy="680644"/>
              </a:xfrm>
              <a:prstGeom prst="moon">
                <a:avLst>
                  <a:gd name="adj" fmla="val 875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oon 13">
                <a:extLst>
                  <a:ext uri="{FF2B5EF4-FFF2-40B4-BE49-F238E27FC236}">
                    <a16:creationId xmlns:a16="http://schemas.microsoft.com/office/drawing/2014/main" id="{C6DF9D34-A814-D494-0466-3666017D1C17}"/>
                  </a:ext>
                </a:extLst>
              </p:cNvPr>
              <p:cNvSpPr/>
              <p:nvPr/>
            </p:nvSpPr>
            <p:spPr>
              <a:xfrm rot="12969248">
                <a:off x="3337181" y="2927662"/>
                <a:ext cx="245319" cy="680644"/>
              </a:xfrm>
              <a:prstGeom prst="moon">
                <a:avLst>
                  <a:gd name="adj" fmla="val 875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62" name="Straight Arrow Connector 61">
              <a:extLst>
                <a:ext uri="{FF2B5EF4-FFF2-40B4-BE49-F238E27FC236}">
                  <a16:creationId xmlns:a16="http://schemas.microsoft.com/office/drawing/2014/main" id="{F52BA43C-B2DE-7397-7A08-4184A3B7EA5C}"/>
                </a:ext>
              </a:extLst>
            </p:cNvPr>
            <p:cNvCxnSpPr/>
            <p:nvPr/>
          </p:nvCxnSpPr>
          <p:spPr>
            <a:xfrm flipH="1" flipV="1">
              <a:off x="1579212" y="2308304"/>
              <a:ext cx="1788520" cy="4262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64" name="TextBox 63">
            <a:extLst>
              <a:ext uri="{FF2B5EF4-FFF2-40B4-BE49-F238E27FC236}">
                <a16:creationId xmlns:a16="http://schemas.microsoft.com/office/drawing/2014/main" id="{3F38DFE5-2F98-5C72-3C85-47C5BCBC8B8C}"/>
              </a:ext>
            </a:extLst>
          </p:cNvPr>
          <p:cNvSpPr txBox="1"/>
          <p:nvPr/>
        </p:nvSpPr>
        <p:spPr>
          <a:xfrm>
            <a:off x="1959359" y="3646607"/>
            <a:ext cx="2178654" cy="1200329"/>
          </a:xfrm>
          <a:prstGeom prst="rect">
            <a:avLst/>
          </a:prstGeom>
          <a:noFill/>
        </p:spPr>
        <p:txBody>
          <a:bodyPr wrap="square">
            <a:spAutoFit/>
          </a:bodyPr>
          <a:lstStyle/>
          <a:p>
            <a:pPr algn="ctr" fontAlgn="base">
              <a:spcAft>
                <a:spcPts val="1200"/>
              </a:spcAft>
            </a:pPr>
            <a:r>
              <a:rPr lang="en-US" b="0" i="0" dirty="0">
                <a:solidFill>
                  <a:schemeClr val="bg1"/>
                </a:solidFill>
                <a:effectLst/>
              </a:rPr>
              <a:t>What are some reasons </a:t>
            </a:r>
            <a:r>
              <a:rPr lang="en-US" dirty="0">
                <a:solidFill>
                  <a:schemeClr val="bg1"/>
                </a:solidFill>
              </a:rPr>
              <a:t>we</a:t>
            </a:r>
            <a:r>
              <a:rPr lang="en-US" b="0" i="0" dirty="0">
                <a:solidFill>
                  <a:schemeClr val="bg1"/>
                </a:solidFill>
                <a:effectLst/>
              </a:rPr>
              <a:t> might turn away from the Lord?</a:t>
            </a:r>
          </a:p>
        </p:txBody>
      </p:sp>
      <p:sp>
        <p:nvSpPr>
          <p:cNvPr id="66" name="TextBox 65">
            <a:extLst>
              <a:ext uri="{FF2B5EF4-FFF2-40B4-BE49-F238E27FC236}">
                <a16:creationId xmlns:a16="http://schemas.microsoft.com/office/drawing/2014/main" id="{BDFC467A-AD16-24E2-CA6D-45719C5F7836}"/>
              </a:ext>
            </a:extLst>
          </p:cNvPr>
          <p:cNvSpPr txBox="1"/>
          <p:nvPr/>
        </p:nvSpPr>
        <p:spPr>
          <a:xfrm>
            <a:off x="4563932" y="1419768"/>
            <a:ext cx="4031645" cy="3170099"/>
          </a:xfrm>
          <a:prstGeom prst="rect">
            <a:avLst/>
          </a:prstGeom>
          <a:noFill/>
        </p:spPr>
        <p:txBody>
          <a:bodyPr wrap="square">
            <a:spAutoFit/>
          </a:bodyPr>
          <a:lstStyle/>
          <a:p>
            <a:pPr algn="l" fontAlgn="base">
              <a:buNone/>
            </a:pPr>
            <a:r>
              <a:rPr lang="en-US" sz="2000" b="0" i="1" dirty="0">
                <a:solidFill>
                  <a:srgbClr val="FFFF00"/>
                </a:solidFill>
                <a:effectLst/>
              </a:rPr>
              <a:t>When thou art in tribulation, and all these things are come upon thee, even in the latter days, if thou turn to the </a:t>
            </a:r>
            <a:r>
              <a:rPr lang="en-US" sz="2000" b="0" i="1" cap="small" dirty="0">
                <a:solidFill>
                  <a:srgbClr val="FFFF00"/>
                </a:solidFill>
                <a:effectLst/>
              </a:rPr>
              <a:t>Lord</a:t>
            </a:r>
            <a:r>
              <a:rPr lang="en-US" sz="2000" b="0" i="1" dirty="0">
                <a:solidFill>
                  <a:srgbClr val="FFFF00"/>
                </a:solidFill>
                <a:effectLst/>
              </a:rPr>
              <a:t> thy God, and shalt be obedient unto his voice;</a:t>
            </a:r>
          </a:p>
          <a:p>
            <a:pPr algn="l" fontAlgn="base">
              <a:buNone/>
            </a:pPr>
            <a:r>
              <a:rPr lang="en-US" sz="2000" b="0" i="1" dirty="0">
                <a:solidFill>
                  <a:srgbClr val="FFFF00"/>
                </a:solidFill>
                <a:effectLst/>
              </a:rPr>
              <a:t>(For the </a:t>
            </a:r>
            <a:r>
              <a:rPr lang="en-US" sz="2000" b="0" i="1" cap="small" dirty="0">
                <a:solidFill>
                  <a:srgbClr val="FFFF00"/>
                </a:solidFill>
                <a:effectLst/>
              </a:rPr>
              <a:t>Lord</a:t>
            </a:r>
            <a:r>
              <a:rPr lang="en-US" sz="2000" b="0" i="1" dirty="0">
                <a:solidFill>
                  <a:srgbClr val="FFFF00"/>
                </a:solidFill>
                <a:effectLst/>
              </a:rPr>
              <a:t> thy God is a merciful God;) he will not forsake thee, neither destroy thee, nor forget the covenant of thy fathers which he </a:t>
            </a:r>
            <a:r>
              <a:rPr lang="en-US" sz="2000" b="0" i="1" dirty="0" err="1">
                <a:solidFill>
                  <a:srgbClr val="FFFF00"/>
                </a:solidFill>
                <a:effectLst/>
              </a:rPr>
              <a:t>sware</a:t>
            </a:r>
            <a:r>
              <a:rPr lang="en-US" sz="2000" b="0" i="1" dirty="0">
                <a:solidFill>
                  <a:srgbClr val="FFFF00"/>
                </a:solidFill>
                <a:effectLst/>
              </a:rPr>
              <a:t> unto them.</a:t>
            </a:r>
          </a:p>
        </p:txBody>
      </p:sp>
      <p:sp>
        <p:nvSpPr>
          <p:cNvPr id="69" name="TextBox 68">
            <a:extLst>
              <a:ext uri="{FF2B5EF4-FFF2-40B4-BE49-F238E27FC236}">
                <a16:creationId xmlns:a16="http://schemas.microsoft.com/office/drawing/2014/main" id="{23432F77-18AC-CC75-6772-7D02067F1437}"/>
              </a:ext>
            </a:extLst>
          </p:cNvPr>
          <p:cNvSpPr txBox="1"/>
          <p:nvPr/>
        </p:nvSpPr>
        <p:spPr>
          <a:xfrm>
            <a:off x="4218544" y="5098854"/>
            <a:ext cx="4440467" cy="830997"/>
          </a:xfrm>
          <a:prstGeom prst="rect">
            <a:avLst/>
          </a:prstGeom>
          <a:noFill/>
        </p:spPr>
        <p:txBody>
          <a:bodyPr wrap="square">
            <a:spAutoFit/>
          </a:bodyPr>
          <a:lstStyle/>
          <a:p>
            <a:pPr algn="ctr"/>
            <a:r>
              <a:rPr lang="en-US" sz="2400" b="0" i="0" dirty="0">
                <a:solidFill>
                  <a:schemeClr val="bg1"/>
                </a:solidFill>
                <a:effectLst/>
              </a:rPr>
              <a:t>Sometimes we turn away without recognizing that we are drifting.</a:t>
            </a:r>
            <a:endParaRPr lang="en-US" sz="2400" dirty="0">
              <a:solidFill>
                <a:schemeClr val="bg1"/>
              </a:solidFill>
            </a:endParaRPr>
          </a:p>
        </p:txBody>
      </p:sp>
    </p:spTree>
    <p:extLst>
      <p:ext uri="{BB962C8B-B14F-4D97-AF65-F5344CB8AC3E}">
        <p14:creationId xmlns:p14="http://schemas.microsoft.com/office/powerpoint/2010/main" val="3524067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fade">
                                      <p:cBhvr>
                                        <p:cTn id="15" dur="1000"/>
                                        <p:tgtEl>
                                          <p:spTgt spid="69"/>
                                        </p:tgtEl>
                                      </p:cBhvr>
                                    </p:animEffect>
                                    <p:anim calcmode="lin" valueType="num">
                                      <p:cBhvr>
                                        <p:cTn id="16" dur="1000" fill="hold"/>
                                        <p:tgtEl>
                                          <p:spTgt spid="69"/>
                                        </p:tgtEl>
                                        <p:attrNameLst>
                                          <p:attrName>ppt_x</p:attrName>
                                        </p:attrNameLst>
                                      </p:cBhvr>
                                      <p:tavLst>
                                        <p:tav tm="0">
                                          <p:val>
                                            <p:strVal val="#ppt_x"/>
                                          </p:val>
                                        </p:tav>
                                        <p:tav tm="100000">
                                          <p:val>
                                            <p:strVal val="#ppt_x"/>
                                          </p:val>
                                        </p:tav>
                                      </p:tavLst>
                                    </p:anim>
                                    <p:anim calcmode="lin" valueType="num">
                                      <p:cBhvr>
                                        <p:cTn id="17"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6" grpId="0"/>
      <p:bldP spid="6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encrypted-tbn0.gstatic.com/images?q=tbn:ANd9GcSDEob2LYL8lf-DO33nOM62GMDRW2zAWIBfHB1KEf5vsZLmI-m4">
            <a:extLst>
              <a:ext uri="{FF2B5EF4-FFF2-40B4-BE49-F238E27FC236}">
                <a16:creationId xmlns:a16="http://schemas.microsoft.com/office/drawing/2014/main" id="{836AD24E-D13C-B4AE-B803-401C71CCE689}"/>
              </a:ext>
            </a:extLst>
          </p:cNvPr>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3" name="TextBox 2">
            <a:extLst>
              <a:ext uri="{FF2B5EF4-FFF2-40B4-BE49-F238E27FC236}">
                <a16:creationId xmlns:a16="http://schemas.microsoft.com/office/drawing/2014/main" id="{06EF4FC6-3E6C-329D-3D48-8FCCBB6DDC54}"/>
              </a:ext>
            </a:extLst>
          </p:cNvPr>
          <p:cNvSpPr txBox="1"/>
          <p:nvPr/>
        </p:nvSpPr>
        <p:spPr>
          <a:xfrm>
            <a:off x="2268372" y="156233"/>
            <a:ext cx="7896366" cy="830997"/>
          </a:xfrm>
          <a:prstGeom prst="rect">
            <a:avLst/>
          </a:prstGeom>
          <a:noFill/>
        </p:spPr>
        <p:txBody>
          <a:bodyPr wrap="square">
            <a:spAutoFit/>
          </a:bodyPr>
          <a:lstStyle/>
          <a:p>
            <a:pPr algn="ctr"/>
            <a:r>
              <a:rPr lang="en-US" sz="4800" dirty="0">
                <a:solidFill>
                  <a:schemeClr val="bg1"/>
                </a:solidFill>
                <a:latin typeface="Georgia" pitchFamily="18" charset="0"/>
              </a:rPr>
              <a:t>Which is True for You?</a:t>
            </a:r>
          </a:p>
        </p:txBody>
      </p:sp>
      <p:sp>
        <p:nvSpPr>
          <p:cNvPr id="4" name="TextBox 3">
            <a:extLst>
              <a:ext uri="{FF2B5EF4-FFF2-40B4-BE49-F238E27FC236}">
                <a16:creationId xmlns:a16="http://schemas.microsoft.com/office/drawing/2014/main" id="{529FAB7A-77AC-6A45-26B4-CF750AD917CD}"/>
              </a:ext>
            </a:extLst>
          </p:cNvPr>
          <p:cNvSpPr txBox="1"/>
          <p:nvPr/>
        </p:nvSpPr>
        <p:spPr>
          <a:xfrm>
            <a:off x="1151729" y="1874728"/>
            <a:ext cx="10409830" cy="3108543"/>
          </a:xfrm>
          <a:prstGeom prst="rect">
            <a:avLst/>
          </a:prstGeom>
          <a:noFill/>
        </p:spPr>
        <p:txBody>
          <a:bodyPr wrap="square">
            <a:spAutoFit/>
          </a:bodyPr>
          <a:lstStyle/>
          <a:p>
            <a:pPr fontAlgn="base"/>
            <a:r>
              <a:rPr lang="en-US" sz="2800" i="1" dirty="0">
                <a:solidFill>
                  <a:schemeClr val="bg1"/>
                </a:solidFill>
              </a:rPr>
              <a:t>I want to help people I care about who are turning away from the Lord.</a:t>
            </a:r>
          </a:p>
          <a:p>
            <a:pPr fontAlgn="base"/>
            <a:endParaRPr lang="en-US" sz="2800" dirty="0">
              <a:solidFill>
                <a:schemeClr val="bg1"/>
              </a:solidFill>
            </a:endParaRPr>
          </a:p>
          <a:p>
            <a:pPr fontAlgn="base"/>
            <a:r>
              <a:rPr lang="en-US" sz="2800" i="1" dirty="0">
                <a:solidFill>
                  <a:schemeClr val="bg1"/>
                </a:solidFill>
              </a:rPr>
              <a:t>I haven’t really thought about how close I am to the Lord.</a:t>
            </a:r>
          </a:p>
          <a:p>
            <a:pPr fontAlgn="base"/>
            <a:endParaRPr lang="en-US" sz="2800" dirty="0">
              <a:solidFill>
                <a:schemeClr val="bg1"/>
              </a:solidFill>
            </a:endParaRPr>
          </a:p>
          <a:p>
            <a:pPr fontAlgn="base"/>
            <a:r>
              <a:rPr lang="en-US" sz="2800" i="1" dirty="0">
                <a:solidFill>
                  <a:schemeClr val="bg1"/>
                </a:solidFill>
              </a:rPr>
              <a:t>I am feeling tempted to turn away from the Lord.</a:t>
            </a:r>
          </a:p>
          <a:p>
            <a:pPr fontAlgn="base"/>
            <a:endParaRPr lang="en-US" sz="2800" dirty="0">
              <a:solidFill>
                <a:schemeClr val="bg1"/>
              </a:solidFill>
            </a:endParaRPr>
          </a:p>
          <a:p>
            <a:pPr fontAlgn="base"/>
            <a:r>
              <a:rPr lang="en-US" sz="2800" i="1" dirty="0">
                <a:solidFill>
                  <a:schemeClr val="bg1"/>
                </a:solidFill>
              </a:rPr>
              <a:t>I am doing my best to stay close to the Lord and hope I can stay strong.</a:t>
            </a:r>
            <a:endParaRPr lang="en-US" sz="2800" dirty="0">
              <a:solidFill>
                <a:schemeClr val="bg1"/>
              </a:solidFill>
            </a:endParaRPr>
          </a:p>
        </p:txBody>
      </p:sp>
      <p:grpSp>
        <p:nvGrpSpPr>
          <p:cNvPr id="5" name="Group 4">
            <a:extLst>
              <a:ext uri="{FF2B5EF4-FFF2-40B4-BE49-F238E27FC236}">
                <a16:creationId xmlns:a16="http://schemas.microsoft.com/office/drawing/2014/main" id="{88770604-652C-4538-FB5F-6055F4CB3A37}"/>
              </a:ext>
            </a:extLst>
          </p:cNvPr>
          <p:cNvGrpSpPr/>
          <p:nvPr/>
        </p:nvGrpSpPr>
        <p:grpSpPr>
          <a:xfrm>
            <a:off x="241110" y="310963"/>
            <a:ext cx="1252842" cy="2527030"/>
            <a:chOff x="3369330" y="990600"/>
            <a:chExt cx="1891155" cy="3847529"/>
          </a:xfrm>
        </p:grpSpPr>
        <p:sp>
          <p:nvSpPr>
            <p:cNvPr id="6" name="Rounded Rectangle 66">
              <a:extLst>
                <a:ext uri="{FF2B5EF4-FFF2-40B4-BE49-F238E27FC236}">
                  <a16:creationId xmlns:a16="http://schemas.microsoft.com/office/drawing/2014/main" id="{67BB16B0-A255-8E53-945F-3BC9FCF91785}"/>
                </a:ext>
              </a:extLst>
            </p:cNvPr>
            <p:cNvSpPr/>
            <p:nvPr/>
          </p:nvSpPr>
          <p:spPr>
            <a:xfrm>
              <a:off x="3969136" y="1851513"/>
              <a:ext cx="473009" cy="180480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7">
              <a:extLst>
                <a:ext uri="{FF2B5EF4-FFF2-40B4-BE49-F238E27FC236}">
                  <a16:creationId xmlns:a16="http://schemas.microsoft.com/office/drawing/2014/main" id="{909B2CAE-1FE9-A068-24FC-B983F409574E}"/>
                </a:ext>
              </a:extLst>
            </p:cNvPr>
            <p:cNvSpPr/>
            <p:nvPr/>
          </p:nvSpPr>
          <p:spPr>
            <a:xfrm rot="5745961">
              <a:off x="4829111" y="2296036"/>
              <a:ext cx="221193" cy="641554"/>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68">
              <a:extLst>
                <a:ext uri="{FF2B5EF4-FFF2-40B4-BE49-F238E27FC236}">
                  <a16:creationId xmlns:a16="http://schemas.microsoft.com/office/drawing/2014/main" id="{82E088CF-B11F-B2CA-CD04-AC4C4D16E4FA}"/>
                </a:ext>
              </a:extLst>
            </p:cNvPr>
            <p:cNvSpPr/>
            <p:nvPr/>
          </p:nvSpPr>
          <p:spPr>
            <a:xfrm rot="19242442">
              <a:off x="4383575" y="1823704"/>
              <a:ext cx="263635" cy="970284"/>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69">
              <a:extLst>
                <a:ext uri="{FF2B5EF4-FFF2-40B4-BE49-F238E27FC236}">
                  <a16:creationId xmlns:a16="http://schemas.microsoft.com/office/drawing/2014/main" id="{52ED9D94-C52E-8B53-6346-BC11D3FF5138}"/>
                </a:ext>
              </a:extLst>
            </p:cNvPr>
            <p:cNvSpPr/>
            <p:nvPr/>
          </p:nvSpPr>
          <p:spPr>
            <a:xfrm rot="1069183">
              <a:off x="3771165" y="3357495"/>
              <a:ext cx="310163" cy="1467978"/>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70">
              <a:extLst>
                <a:ext uri="{FF2B5EF4-FFF2-40B4-BE49-F238E27FC236}">
                  <a16:creationId xmlns:a16="http://schemas.microsoft.com/office/drawing/2014/main" id="{E3E7A18B-0DEC-7A8C-2E5C-B7BD4E6EA59F}"/>
                </a:ext>
              </a:extLst>
            </p:cNvPr>
            <p:cNvSpPr/>
            <p:nvPr/>
          </p:nvSpPr>
          <p:spPr>
            <a:xfrm rot="9295279">
              <a:off x="4266027" y="3422313"/>
              <a:ext cx="285031" cy="720726"/>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10A72327-F3F7-4F42-F169-C1B5700C060B}"/>
                </a:ext>
              </a:extLst>
            </p:cNvPr>
            <p:cNvSpPr/>
            <p:nvPr/>
          </p:nvSpPr>
          <p:spPr>
            <a:xfrm>
              <a:off x="3828296" y="990600"/>
              <a:ext cx="754690" cy="75475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72">
              <a:extLst>
                <a:ext uri="{FF2B5EF4-FFF2-40B4-BE49-F238E27FC236}">
                  <a16:creationId xmlns:a16="http://schemas.microsoft.com/office/drawing/2014/main" id="{DF5516E0-9A99-3E5C-7932-AA4831945962}"/>
                </a:ext>
              </a:extLst>
            </p:cNvPr>
            <p:cNvSpPr/>
            <p:nvPr/>
          </p:nvSpPr>
          <p:spPr>
            <a:xfrm rot="8114643">
              <a:off x="3369330" y="2096811"/>
              <a:ext cx="1062605" cy="258840"/>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73">
              <a:extLst>
                <a:ext uri="{FF2B5EF4-FFF2-40B4-BE49-F238E27FC236}">
                  <a16:creationId xmlns:a16="http://schemas.microsoft.com/office/drawing/2014/main" id="{532A82C1-FBC6-EDA6-953E-BBB1D7D48A36}"/>
                </a:ext>
              </a:extLst>
            </p:cNvPr>
            <p:cNvSpPr/>
            <p:nvPr/>
          </p:nvSpPr>
          <p:spPr>
            <a:xfrm>
              <a:off x="4402138" y="3967783"/>
              <a:ext cx="252342" cy="870346"/>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74">
              <a:extLst>
                <a:ext uri="{FF2B5EF4-FFF2-40B4-BE49-F238E27FC236}">
                  <a16:creationId xmlns:a16="http://schemas.microsoft.com/office/drawing/2014/main" id="{4336FA9F-3F40-BD8B-529B-AAE66FCEA84D}"/>
                </a:ext>
              </a:extLst>
            </p:cNvPr>
            <p:cNvSpPr/>
            <p:nvPr/>
          </p:nvSpPr>
          <p:spPr>
            <a:xfrm rot="240782">
              <a:off x="3453400" y="2446870"/>
              <a:ext cx="221193" cy="753305"/>
            </a:xfrm>
            <a:prstGeom prst="roundRect">
              <a:avLst>
                <a:gd name="adj"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341926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4" name="TextBox 3"/>
          <p:cNvSpPr txBox="1"/>
          <p:nvPr/>
        </p:nvSpPr>
        <p:spPr>
          <a:xfrm>
            <a:off x="204182" y="749238"/>
            <a:ext cx="8852270" cy="5016758"/>
          </a:xfrm>
          <a:prstGeom prst="rect">
            <a:avLst/>
          </a:prstGeom>
          <a:noFill/>
        </p:spPr>
        <p:txBody>
          <a:bodyPr wrap="square" rtlCol="0">
            <a:spAutoFit/>
          </a:bodyPr>
          <a:lstStyle/>
          <a:p>
            <a:r>
              <a:rPr lang="en-US" sz="2000" dirty="0">
                <a:solidFill>
                  <a:schemeClr val="bg1"/>
                </a:solidFill>
              </a:rPr>
              <a:t>He was the son of </a:t>
            </a:r>
            <a:r>
              <a:rPr lang="en-US" sz="2000" dirty="0" err="1">
                <a:solidFill>
                  <a:schemeClr val="bg1"/>
                </a:solidFill>
              </a:rPr>
              <a:t>Berechiah</a:t>
            </a:r>
            <a:r>
              <a:rPr lang="en-US" sz="2000" dirty="0">
                <a:solidFill>
                  <a:schemeClr val="bg1"/>
                </a:solidFill>
              </a:rPr>
              <a:t>, the son of </a:t>
            </a:r>
            <a:r>
              <a:rPr lang="en-US" sz="2000" dirty="0" err="1">
                <a:solidFill>
                  <a:schemeClr val="bg1"/>
                </a:solidFill>
              </a:rPr>
              <a:t>Iddo</a:t>
            </a:r>
            <a:r>
              <a:rPr lang="en-US" sz="2000" dirty="0">
                <a:solidFill>
                  <a:schemeClr val="bg1"/>
                </a:solidFill>
              </a:rPr>
              <a:t>, the prophet</a:t>
            </a:r>
          </a:p>
          <a:p>
            <a:endParaRPr lang="en-US" sz="2000" dirty="0">
              <a:solidFill>
                <a:schemeClr val="bg1"/>
              </a:solidFill>
            </a:endParaRPr>
          </a:p>
          <a:p>
            <a:r>
              <a:rPr lang="en-US" sz="2000" dirty="0">
                <a:solidFill>
                  <a:schemeClr val="bg1"/>
                </a:solidFill>
              </a:rPr>
              <a:t>The book of Zechariah was written shortly after the return of Judah from exile in Babylon under the authority of Cyrus</a:t>
            </a:r>
          </a:p>
          <a:p>
            <a:endParaRPr lang="en-US" sz="2000" dirty="0">
              <a:solidFill>
                <a:schemeClr val="bg1"/>
              </a:solidFill>
            </a:endParaRPr>
          </a:p>
          <a:p>
            <a:r>
              <a:rPr lang="en-US" sz="2000" dirty="0">
                <a:solidFill>
                  <a:schemeClr val="bg1"/>
                </a:solidFill>
              </a:rPr>
              <a:t>He and Haggai labored together</a:t>
            </a:r>
          </a:p>
          <a:p>
            <a:endParaRPr lang="en-US" sz="2000" dirty="0">
              <a:solidFill>
                <a:schemeClr val="bg1"/>
              </a:solidFill>
            </a:endParaRPr>
          </a:p>
          <a:p>
            <a:r>
              <a:rPr lang="en-US" sz="2000" dirty="0">
                <a:solidFill>
                  <a:schemeClr val="bg1"/>
                </a:solidFill>
              </a:rPr>
              <a:t>He prophesied in the 2</a:t>
            </a:r>
            <a:r>
              <a:rPr lang="en-US" sz="2000" baseline="30000" dirty="0">
                <a:solidFill>
                  <a:schemeClr val="bg1"/>
                </a:solidFill>
              </a:rPr>
              <a:t>nd</a:t>
            </a:r>
            <a:r>
              <a:rPr lang="en-US" sz="2000" dirty="0">
                <a:solidFill>
                  <a:schemeClr val="bg1"/>
                </a:solidFill>
              </a:rPr>
              <a:t> and 4</a:t>
            </a:r>
            <a:r>
              <a:rPr lang="en-US" sz="2000" baseline="30000" dirty="0">
                <a:solidFill>
                  <a:schemeClr val="bg1"/>
                </a:solidFill>
              </a:rPr>
              <a:t>th</a:t>
            </a:r>
            <a:r>
              <a:rPr lang="en-US" sz="2000" dirty="0">
                <a:solidFill>
                  <a:schemeClr val="bg1"/>
                </a:solidFill>
              </a:rPr>
              <a:t> years of King Darius</a:t>
            </a:r>
          </a:p>
          <a:p>
            <a:endParaRPr lang="en-US" sz="2000" dirty="0">
              <a:solidFill>
                <a:schemeClr val="bg1"/>
              </a:solidFill>
            </a:endParaRPr>
          </a:p>
          <a:p>
            <a:r>
              <a:rPr lang="en-US" sz="2000" dirty="0">
                <a:solidFill>
                  <a:schemeClr val="bg1"/>
                </a:solidFill>
              </a:rPr>
              <a:t>He received the 8 visions of the Lord’s plan of salvation for his people using contemporary events to capture the restoration and sublimation of Israel's faithful at the Second coming</a:t>
            </a:r>
          </a:p>
          <a:p>
            <a:endParaRPr lang="en-US" sz="2000" dirty="0">
              <a:solidFill>
                <a:schemeClr val="bg1"/>
              </a:solidFill>
            </a:endParaRPr>
          </a:p>
          <a:p>
            <a:r>
              <a:rPr lang="en-US" sz="2000" dirty="0">
                <a:solidFill>
                  <a:schemeClr val="bg1"/>
                </a:solidFill>
              </a:rPr>
              <a:t>His visions deal with the future of the chosen people and prophesied of the Lord’s plan in defeating the wicked and sustaining and redeeming the righteous in the final days</a:t>
            </a:r>
          </a:p>
        </p:txBody>
      </p:sp>
      <p:sp>
        <p:nvSpPr>
          <p:cNvPr id="86" name="TextBox 85"/>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Georgia" pitchFamily="18" charset="0"/>
              </a:rPr>
              <a:t>Zechariah</a:t>
            </a:r>
          </a:p>
        </p:txBody>
      </p:sp>
      <p:sp>
        <p:nvSpPr>
          <p:cNvPr id="2" name="TextBox 1"/>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(1,3)</a:t>
            </a:r>
          </a:p>
        </p:txBody>
      </p:sp>
      <p:grpSp>
        <p:nvGrpSpPr>
          <p:cNvPr id="284" name="Group 283"/>
          <p:cNvGrpSpPr/>
          <p:nvPr/>
        </p:nvGrpSpPr>
        <p:grpSpPr>
          <a:xfrm>
            <a:off x="9632151" y="1680697"/>
            <a:ext cx="1972946" cy="4172914"/>
            <a:chOff x="6313364" y="2072267"/>
            <a:chExt cx="1866386" cy="3947532"/>
          </a:xfrm>
        </p:grpSpPr>
        <p:sp>
          <p:nvSpPr>
            <p:cNvPr id="285" name="Oval 284"/>
            <p:cNvSpPr/>
            <p:nvPr/>
          </p:nvSpPr>
          <p:spPr>
            <a:xfrm rot="18242526">
              <a:off x="7827446" y="4432026"/>
              <a:ext cx="347472" cy="357136"/>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 name="Oval 285"/>
            <p:cNvSpPr/>
            <p:nvPr/>
          </p:nvSpPr>
          <p:spPr>
            <a:xfrm>
              <a:off x="6313364" y="4363059"/>
              <a:ext cx="314713" cy="467417"/>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 name="Flowchart: Manual Operation 286"/>
            <p:cNvSpPr/>
            <p:nvPr/>
          </p:nvSpPr>
          <p:spPr>
            <a:xfrm rot="12217775">
              <a:off x="6478214" y="3195841"/>
              <a:ext cx="529547" cy="1494369"/>
            </a:xfrm>
            <a:prstGeom prst="flowChartManualOperation">
              <a:avLst/>
            </a:prstGeom>
            <a:solidFill>
              <a:srgbClr val="E7BE6B"/>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8" name="Flowchart: Manual Operation 287"/>
            <p:cNvSpPr/>
            <p:nvPr/>
          </p:nvSpPr>
          <p:spPr>
            <a:xfrm rot="9181948" flipH="1">
              <a:off x="7384808" y="3276269"/>
              <a:ext cx="537366" cy="1414689"/>
            </a:xfrm>
            <a:prstGeom prst="flowChartManualOperation">
              <a:avLst/>
            </a:prstGeom>
            <a:solidFill>
              <a:srgbClr val="E7BE6B"/>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9" name="Oval 288"/>
            <p:cNvSpPr/>
            <p:nvPr/>
          </p:nvSpPr>
          <p:spPr>
            <a:xfrm>
              <a:off x="6775157" y="5659170"/>
              <a:ext cx="502639" cy="333868"/>
            </a:xfrm>
            <a:prstGeom prst="ellipse">
              <a:avLst/>
            </a:prstGeom>
            <a:solidFill>
              <a:schemeClr val="bg2">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0" name="Oval 289"/>
            <p:cNvSpPr/>
            <p:nvPr/>
          </p:nvSpPr>
          <p:spPr>
            <a:xfrm>
              <a:off x="7111164" y="5685931"/>
              <a:ext cx="502639" cy="333868"/>
            </a:xfrm>
            <a:prstGeom prst="ellipse">
              <a:avLst/>
            </a:prstGeom>
            <a:solidFill>
              <a:schemeClr val="bg2">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1" name="Cloud 290"/>
            <p:cNvSpPr/>
            <p:nvPr/>
          </p:nvSpPr>
          <p:spPr>
            <a:xfrm rot="20835976" flipH="1">
              <a:off x="7244076" y="2222461"/>
              <a:ext cx="808215" cy="1596437"/>
            </a:xfrm>
            <a:prstGeom prst="cloud">
              <a:avLst/>
            </a:prstGeom>
            <a:solidFill>
              <a:srgbClr val="8C4306"/>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2" name="Flowchart: Manual Operation 291"/>
            <p:cNvSpPr/>
            <p:nvPr/>
          </p:nvSpPr>
          <p:spPr>
            <a:xfrm rot="10800000">
              <a:off x="6680756" y="3255991"/>
              <a:ext cx="1003214" cy="2364639"/>
            </a:xfrm>
            <a:prstGeom prst="flowChartManualOperation">
              <a:avLst/>
            </a:prstGeom>
            <a:solidFill>
              <a:srgbClr val="E7BE6B"/>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3" name="Rectangle 292"/>
            <p:cNvSpPr/>
            <p:nvPr/>
          </p:nvSpPr>
          <p:spPr>
            <a:xfrm>
              <a:off x="6680756" y="5583656"/>
              <a:ext cx="997070" cy="224657"/>
            </a:xfrm>
            <a:prstGeom prst="rect">
              <a:avLst/>
            </a:prstGeom>
            <a:solidFill>
              <a:srgbClr val="7F520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 name="Flowchart: Extract 293"/>
            <p:cNvSpPr/>
            <p:nvPr/>
          </p:nvSpPr>
          <p:spPr>
            <a:xfrm rot="10800000">
              <a:off x="6972623" y="3243716"/>
              <a:ext cx="439810" cy="515270"/>
            </a:xfrm>
            <a:prstGeom prst="flowChartExtract">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95" name="Cloud 294"/>
            <p:cNvSpPr/>
            <p:nvPr/>
          </p:nvSpPr>
          <p:spPr>
            <a:xfrm rot="764024">
              <a:off x="6338226" y="2236455"/>
              <a:ext cx="953813" cy="1656127"/>
            </a:xfrm>
            <a:prstGeom prst="cloud">
              <a:avLst/>
            </a:prstGeom>
            <a:solidFill>
              <a:srgbClr val="8C4306"/>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 name="Oval 295"/>
            <p:cNvSpPr/>
            <p:nvPr/>
          </p:nvSpPr>
          <p:spPr>
            <a:xfrm>
              <a:off x="6763918" y="2215180"/>
              <a:ext cx="816787" cy="1325455"/>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7" name="Cloud 296"/>
            <p:cNvSpPr/>
            <p:nvPr/>
          </p:nvSpPr>
          <p:spPr>
            <a:xfrm rot="16200000" flipH="1">
              <a:off x="6954375" y="1734654"/>
              <a:ext cx="517973" cy="1256596"/>
            </a:xfrm>
            <a:prstGeom prst="cloud">
              <a:avLst/>
            </a:prstGeom>
            <a:solidFill>
              <a:srgbClr val="8C4306"/>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8" name="Rounded Rectangle 297"/>
            <p:cNvSpPr/>
            <p:nvPr/>
          </p:nvSpPr>
          <p:spPr>
            <a:xfrm>
              <a:off x="6769239" y="4515528"/>
              <a:ext cx="851856" cy="163352"/>
            </a:xfrm>
            <a:prstGeom prst="roundRect">
              <a:avLst/>
            </a:prstGeom>
            <a:solidFill>
              <a:srgbClr val="9966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9" name="Group 99"/>
            <p:cNvGrpSpPr/>
            <p:nvPr/>
          </p:nvGrpSpPr>
          <p:grpSpPr>
            <a:xfrm>
              <a:off x="7392215" y="4434289"/>
              <a:ext cx="546231" cy="1421573"/>
              <a:chOff x="5029205" y="1676401"/>
              <a:chExt cx="982013" cy="1407436"/>
            </a:xfrm>
            <a:solidFill>
              <a:srgbClr val="996633"/>
            </a:solidFill>
          </p:grpSpPr>
          <p:sp>
            <p:nvSpPr>
              <p:cNvPr id="302" name="Diagonal Stripe 301"/>
              <p:cNvSpPr/>
              <p:nvPr/>
            </p:nvSpPr>
            <p:spPr>
              <a:xfrm rot="19468279">
                <a:off x="5401618" y="1834736"/>
                <a:ext cx="609600" cy="1143000"/>
              </a:xfrm>
              <a:prstGeom prst="diagStrip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3" name="Diagonal Stripe 302"/>
              <p:cNvSpPr/>
              <p:nvPr/>
            </p:nvSpPr>
            <p:spPr>
              <a:xfrm rot="20963615">
                <a:off x="5066204" y="1940837"/>
                <a:ext cx="609600" cy="1143000"/>
              </a:xfrm>
              <a:prstGeom prst="diagStrip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4" name="Rounded Rectangle 303"/>
              <p:cNvSpPr/>
              <p:nvPr/>
            </p:nvSpPr>
            <p:spPr>
              <a:xfrm>
                <a:off x="5029205" y="1676401"/>
                <a:ext cx="548640" cy="334109"/>
              </a:xfrm>
              <a:prstGeom prst="round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0" name="Rounded Rectangle 299"/>
            <p:cNvSpPr/>
            <p:nvPr/>
          </p:nvSpPr>
          <p:spPr>
            <a:xfrm>
              <a:off x="6580124" y="2325437"/>
              <a:ext cx="1261535" cy="191081"/>
            </a:xfrm>
            <a:prstGeom prst="roundRect">
              <a:avLst/>
            </a:prstGeom>
            <a:solidFill>
              <a:srgbClr val="9966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1" name="Snip Diagonal Corner Rectangle 300"/>
            <p:cNvSpPr/>
            <p:nvPr/>
          </p:nvSpPr>
          <p:spPr>
            <a:xfrm>
              <a:off x="6460569" y="2072267"/>
              <a:ext cx="1469196" cy="269849"/>
            </a:xfrm>
            <a:prstGeom prst="snip2DiagRect">
              <a:avLst>
                <a:gd name="adj1" fmla="val 50000"/>
                <a:gd name="adj2" fmla="val 50000"/>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8907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26" presetClass="entr" presetSubtype="0" fill="hold" nodeType="withEffect">
                                  <p:stCondLst>
                                    <p:cond delay="0"/>
                                  </p:stCondLst>
                                  <p:childTnLst>
                                    <p:set>
                                      <p:cBhvr>
                                        <p:cTn id="8" dur="1" fill="hold">
                                          <p:stCondLst>
                                            <p:cond delay="0"/>
                                          </p:stCondLst>
                                        </p:cTn>
                                        <p:tgtEl>
                                          <p:spTgt spid="284"/>
                                        </p:tgtEl>
                                        <p:attrNameLst>
                                          <p:attrName>style.visibility</p:attrName>
                                        </p:attrNameLst>
                                      </p:cBhvr>
                                      <p:to>
                                        <p:strVal val="visible"/>
                                      </p:to>
                                    </p:set>
                                    <p:animEffect transition="in" filter="wipe(down)">
                                      <p:cBhvr>
                                        <p:cTn id="9" dur="580">
                                          <p:stCondLst>
                                            <p:cond delay="0"/>
                                          </p:stCondLst>
                                        </p:cTn>
                                        <p:tgtEl>
                                          <p:spTgt spid="284"/>
                                        </p:tgtEl>
                                      </p:cBhvr>
                                    </p:animEffect>
                                    <p:anim calcmode="lin" valueType="num">
                                      <p:cBhvr>
                                        <p:cTn id="10" dur="1822" tmFilter="0,0; 0.14,0.36; 0.43,0.73; 0.71,0.91; 1.0,1.0">
                                          <p:stCondLst>
                                            <p:cond delay="0"/>
                                          </p:stCondLst>
                                        </p:cTn>
                                        <p:tgtEl>
                                          <p:spTgt spid="284"/>
                                        </p:tgtEl>
                                        <p:attrNameLst>
                                          <p:attrName>ppt_x</p:attrName>
                                        </p:attrNameLst>
                                      </p:cBhvr>
                                      <p:tavLst>
                                        <p:tav tm="0">
                                          <p:val>
                                            <p:strVal val="#ppt_x-0.25"/>
                                          </p:val>
                                        </p:tav>
                                        <p:tav tm="100000">
                                          <p:val>
                                            <p:strVal val="#ppt_x"/>
                                          </p:val>
                                        </p:tav>
                                      </p:tavLst>
                                    </p:anim>
                                    <p:anim calcmode="lin" valueType="num">
                                      <p:cBhvr>
                                        <p:cTn id="11" dur="664" tmFilter="0.0,0.0; 0.25,0.07; 0.50,0.2; 0.75,0.467; 1.0,1.0">
                                          <p:stCondLst>
                                            <p:cond delay="0"/>
                                          </p:stCondLst>
                                        </p:cTn>
                                        <p:tgtEl>
                                          <p:spTgt spid="284"/>
                                        </p:tgtEl>
                                        <p:attrNameLst>
                                          <p:attrName>ppt_y</p:attrName>
                                        </p:attrNameLst>
                                      </p:cBhvr>
                                      <p:tavLst>
                                        <p:tav tm="0" fmla="#ppt_y-sin(pi*$)/3">
                                          <p:val>
                                            <p:fltVal val="0.5"/>
                                          </p:val>
                                        </p:tav>
                                        <p:tav tm="100000">
                                          <p:val>
                                            <p:fltVal val="1"/>
                                          </p:val>
                                        </p:tav>
                                      </p:tavLst>
                                    </p:anim>
                                    <p:anim calcmode="lin" valueType="num">
                                      <p:cBhvr>
                                        <p:cTn id="12" dur="664" tmFilter="0, 0; 0.125,0.2665; 0.25,0.4; 0.375,0.465; 0.5,0.5;  0.625,0.535; 0.75,0.6; 0.875,0.7335; 1,1">
                                          <p:stCondLst>
                                            <p:cond delay="664"/>
                                          </p:stCondLst>
                                        </p:cTn>
                                        <p:tgtEl>
                                          <p:spTgt spid="284"/>
                                        </p:tgtEl>
                                        <p:attrNameLst>
                                          <p:attrName>ppt_y</p:attrName>
                                        </p:attrNameLst>
                                      </p:cBhvr>
                                      <p:tavLst>
                                        <p:tav tm="0" fmla="#ppt_y-sin(pi*$)/9">
                                          <p:val>
                                            <p:fltVal val="0"/>
                                          </p:val>
                                        </p:tav>
                                        <p:tav tm="100000">
                                          <p:val>
                                            <p:fltVal val="1"/>
                                          </p:val>
                                        </p:tav>
                                      </p:tavLst>
                                    </p:anim>
                                    <p:anim calcmode="lin" valueType="num">
                                      <p:cBhvr>
                                        <p:cTn id="13" dur="332" tmFilter="0, 0; 0.125,0.2665; 0.25,0.4; 0.375,0.465; 0.5,0.5;  0.625,0.535; 0.75,0.6; 0.875,0.7335; 1,1">
                                          <p:stCondLst>
                                            <p:cond delay="1324"/>
                                          </p:stCondLst>
                                        </p:cTn>
                                        <p:tgtEl>
                                          <p:spTgt spid="284"/>
                                        </p:tgtEl>
                                        <p:attrNameLst>
                                          <p:attrName>ppt_y</p:attrName>
                                        </p:attrNameLst>
                                      </p:cBhvr>
                                      <p:tavLst>
                                        <p:tav tm="0" fmla="#ppt_y-sin(pi*$)/27">
                                          <p:val>
                                            <p:fltVal val="0"/>
                                          </p:val>
                                        </p:tav>
                                        <p:tav tm="100000">
                                          <p:val>
                                            <p:fltVal val="1"/>
                                          </p:val>
                                        </p:tav>
                                      </p:tavLst>
                                    </p:anim>
                                    <p:anim calcmode="lin" valueType="num">
                                      <p:cBhvr>
                                        <p:cTn id="14" dur="164" tmFilter="0, 0; 0.125,0.2665; 0.25,0.4; 0.375,0.465; 0.5,0.5;  0.625,0.535; 0.75,0.6; 0.875,0.7335; 1,1">
                                          <p:stCondLst>
                                            <p:cond delay="1656"/>
                                          </p:stCondLst>
                                        </p:cTn>
                                        <p:tgtEl>
                                          <p:spTgt spid="284"/>
                                        </p:tgtEl>
                                        <p:attrNameLst>
                                          <p:attrName>ppt_y</p:attrName>
                                        </p:attrNameLst>
                                      </p:cBhvr>
                                      <p:tavLst>
                                        <p:tav tm="0" fmla="#ppt_y-sin(pi*$)/81">
                                          <p:val>
                                            <p:fltVal val="0"/>
                                          </p:val>
                                        </p:tav>
                                        <p:tav tm="100000">
                                          <p:val>
                                            <p:fltVal val="1"/>
                                          </p:val>
                                        </p:tav>
                                      </p:tavLst>
                                    </p:anim>
                                    <p:animScale>
                                      <p:cBhvr>
                                        <p:cTn id="15" dur="26">
                                          <p:stCondLst>
                                            <p:cond delay="650"/>
                                          </p:stCondLst>
                                        </p:cTn>
                                        <p:tgtEl>
                                          <p:spTgt spid="284"/>
                                        </p:tgtEl>
                                      </p:cBhvr>
                                      <p:to x="100000" y="60000"/>
                                    </p:animScale>
                                    <p:animScale>
                                      <p:cBhvr>
                                        <p:cTn id="16" dur="166" decel="50000">
                                          <p:stCondLst>
                                            <p:cond delay="676"/>
                                          </p:stCondLst>
                                        </p:cTn>
                                        <p:tgtEl>
                                          <p:spTgt spid="284"/>
                                        </p:tgtEl>
                                      </p:cBhvr>
                                      <p:to x="100000" y="100000"/>
                                    </p:animScale>
                                    <p:animScale>
                                      <p:cBhvr>
                                        <p:cTn id="17" dur="26">
                                          <p:stCondLst>
                                            <p:cond delay="1312"/>
                                          </p:stCondLst>
                                        </p:cTn>
                                        <p:tgtEl>
                                          <p:spTgt spid="284"/>
                                        </p:tgtEl>
                                      </p:cBhvr>
                                      <p:to x="100000" y="80000"/>
                                    </p:animScale>
                                    <p:animScale>
                                      <p:cBhvr>
                                        <p:cTn id="18" dur="166" decel="50000">
                                          <p:stCondLst>
                                            <p:cond delay="1338"/>
                                          </p:stCondLst>
                                        </p:cTn>
                                        <p:tgtEl>
                                          <p:spTgt spid="284"/>
                                        </p:tgtEl>
                                      </p:cBhvr>
                                      <p:to x="100000" y="100000"/>
                                    </p:animScale>
                                    <p:animScale>
                                      <p:cBhvr>
                                        <p:cTn id="19" dur="26">
                                          <p:stCondLst>
                                            <p:cond delay="1642"/>
                                          </p:stCondLst>
                                        </p:cTn>
                                        <p:tgtEl>
                                          <p:spTgt spid="284"/>
                                        </p:tgtEl>
                                      </p:cBhvr>
                                      <p:to x="100000" y="90000"/>
                                    </p:animScale>
                                    <p:animScale>
                                      <p:cBhvr>
                                        <p:cTn id="20" dur="166" decel="50000">
                                          <p:stCondLst>
                                            <p:cond delay="1668"/>
                                          </p:stCondLst>
                                        </p:cTn>
                                        <p:tgtEl>
                                          <p:spTgt spid="284"/>
                                        </p:tgtEl>
                                      </p:cBhvr>
                                      <p:to x="100000" y="100000"/>
                                    </p:animScale>
                                    <p:animScale>
                                      <p:cBhvr>
                                        <p:cTn id="21" dur="26">
                                          <p:stCondLst>
                                            <p:cond delay="1808"/>
                                          </p:stCondLst>
                                        </p:cTn>
                                        <p:tgtEl>
                                          <p:spTgt spid="284"/>
                                        </p:tgtEl>
                                      </p:cBhvr>
                                      <p:to x="100000" y="95000"/>
                                    </p:animScale>
                                    <p:animScale>
                                      <p:cBhvr>
                                        <p:cTn id="22" dur="166" decel="50000">
                                          <p:stCondLst>
                                            <p:cond delay="1834"/>
                                          </p:stCondLst>
                                        </p:cTn>
                                        <p:tgtEl>
                                          <p:spTgt spid="284"/>
                                        </p:tgtEl>
                                      </p:cBhvr>
                                      <p:to x="100000" y="100000"/>
                                    </p:animScale>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AF98B-5BD0-EBD1-CD40-9DFC67412BAD}"/>
            </a:ext>
          </a:extLst>
        </p:cNvPr>
        <p:cNvGrpSpPr/>
        <p:nvPr/>
      </p:nvGrpSpPr>
      <p:grpSpPr>
        <a:xfrm>
          <a:off x="0" y="0"/>
          <a:ext cx="0" cy="0"/>
          <a:chOff x="0" y="0"/>
          <a:chExt cx="0" cy="0"/>
        </a:xfrm>
      </p:grpSpPr>
      <p:pic>
        <p:nvPicPr>
          <p:cNvPr id="2" name="Picture 2" descr="https://encrypted-tbn0.gstatic.com/images?q=tbn:ANd9GcSDEob2LYL8lf-DO33nOM62GMDRW2zAWIBfHB1KEf5vsZLmI-m4">
            <a:extLst>
              <a:ext uri="{FF2B5EF4-FFF2-40B4-BE49-F238E27FC236}">
                <a16:creationId xmlns:a16="http://schemas.microsoft.com/office/drawing/2014/main" id="{EAFBC2BC-7554-4E33-CBA5-2A85EC565A7F}"/>
              </a:ext>
            </a:extLst>
          </p:cNvPr>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3" name="TextBox 2">
            <a:extLst>
              <a:ext uri="{FF2B5EF4-FFF2-40B4-BE49-F238E27FC236}">
                <a16:creationId xmlns:a16="http://schemas.microsoft.com/office/drawing/2014/main" id="{A782097F-4A4A-7E81-197D-49C62086E32B}"/>
              </a:ext>
            </a:extLst>
          </p:cNvPr>
          <p:cNvSpPr txBox="1"/>
          <p:nvPr/>
        </p:nvSpPr>
        <p:spPr>
          <a:xfrm>
            <a:off x="259307" y="156233"/>
            <a:ext cx="11778018" cy="830997"/>
          </a:xfrm>
          <a:prstGeom prst="rect">
            <a:avLst/>
          </a:prstGeom>
          <a:noFill/>
        </p:spPr>
        <p:txBody>
          <a:bodyPr wrap="square">
            <a:spAutoFit/>
          </a:bodyPr>
          <a:lstStyle/>
          <a:p>
            <a:pPr algn="ctr"/>
            <a:r>
              <a:rPr lang="en-US" sz="4800" dirty="0">
                <a:solidFill>
                  <a:schemeClr val="bg1"/>
                </a:solidFill>
                <a:latin typeface="Georgia" pitchFamily="18" charset="0"/>
              </a:rPr>
              <a:t>The Lord Sent the Prophet Zechariah</a:t>
            </a:r>
          </a:p>
        </p:txBody>
      </p:sp>
      <p:sp>
        <p:nvSpPr>
          <p:cNvPr id="15" name="TextBox 14">
            <a:extLst>
              <a:ext uri="{FF2B5EF4-FFF2-40B4-BE49-F238E27FC236}">
                <a16:creationId xmlns:a16="http://schemas.microsoft.com/office/drawing/2014/main" id="{B0B618EF-1BBA-7105-2591-B572BF5BACC1}"/>
              </a:ext>
            </a:extLst>
          </p:cNvPr>
          <p:cNvSpPr txBox="1"/>
          <p:nvPr/>
        </p:nvSpPr>
        <p:spPr>
          <a:xfrm>
            <a:off x="122831" y="6414448"/>
            <a:ext cx="6093724" cy="369332"/>
          </a:xfrm>
          <a:prstGeom prst="rect">
            <a:avLst/>
          </a:prstGeom>
          <a:noFill/>
        </p:spPr>
        <p:txBody>
          <a:bodyPr wrap="square">
            <a:spAutoFit/>
          </a:bodyPr>
          <a:lstStyle/>
          <a:p>
            <a:r>
              <a:rPr lang="en-US" sz="1800" b="0" i="0" dirty="0">
                <a:solidFill>
                  <a:schemeClr val="bg1"/>
                </a:solidFill>
                <a:effectLst/>
              </a:rPr>
              <a:t>Zechariah 1:4</a:t>
            </a:r>
            <a:endParaRPr lang="en-US" dirty="0">
              <a:solidFill>
                <a:schemeClr val="bg1"/>
              </a:solidFill>
            </a:endParaRPr>
          </a:p>
        </p:txBody>
      </p:sp>
      <p:pic>
        <p:nvPicPr>
          <p:cNvPr id="17" name="Picture 16">
            <a:extLst>
              <a:ext uri="{FF2B5EF4-FFF2-40B4-BE49-F238E27FC236}">
                <a16:creationId xmlns:a16="http://schemas.microsoft.com/office/drawing/2014/main" id="{48C104AE-65AE-0F09-DCDF-F8C40B11E2DD}"/>
              </a:ext>
            </a:extLst>
          </p:cNvPr>
          <p:cNvPicPr>
            <a:picLocks noChangeAspect="1"/>
          </p:cNvPicPr>
          <p:nvPr/>
        </p:nvPicPr>
        <p:blipFill>
          <a:blip r:embed="rId3"/>
          <a:stretch>
            <a:fillRect/>
          </a:stretch>
        </p:blipFill>
        <p:spPr>
          <a:xfrm>
            <a:off x="2210552" y="1671731"/>
            <a:ext cx="2448267" cy="4058216"/>
          </a:xfrm>
          <a:prstGeom prst="rect">
            <a:avLst/>
          </a:prstGeom>
        </p:spPr>
      </p:pic>
      <p:sp>
        <p:nvSpPr>
          <p:cNvPr id="19" name="TextBox 18">
            <a:extLst>
              <a:ext uri="{FF2B5EF4-FFF2-40B4-BE49-F238E27FC236}">
                <a16:creationId xmlns:a16="http://schemas.microsoft.com/office/drawing/2014/main" id="{69793BB3-4F35-0327-9B8E-F25F21CDC811}"/>
              </a:ext>
            </a:extLst>
          </p:cNvPr>
          <p:cNvSpPr txBox="1"/>
          <p:nvPr/>
        </p:nvSpPr>
        <p:spPr>
          <a:xfrm>
            <a:off x="6096000" y="2330061"/>
            <a:ext cx="4595883" cy="3046988"/>
          </a:xfrm>
          <a:prstGeom prst="rect">
            <a:avLst/>
          </a:prstGeom>
          <a:noFill/>
        </p:spPr>
        <p:txBody>
          <a:bodyPr wrap="square">
            <a:spAutoFit/>
          </a:bodyPr>
          <a:lstStyle/>
          <a:p>
            <a:r>
              <a:rPr lang="en-US" sz="2400" b="0" i="1" dirty="0">
                <a:solidFill>
                  <a:srgbClr val="FFFF00"/>
                </a:solidFill>
                <a:effectLst/>
              </a:rPr>
              <a:t>Be ye not as your fathers, unto whom the former prophets have cried, saying, Thus saith the </a:t>
            </a:r>
            <a:r>
              <a:rPr lang="en-US" sz="2400" b="0" i="1" cap="small" dirty="0">
                <a:solidFill>
                  <a:srgbClr val="FFFF00"/>
                </a:solidFill>
                <a:effectLst/>
              </a:rPr>
              <a:t>Lord</a:t>
            </a:r>
            <a:r>
              <a:rPr lang="en-US" sz="2400" b="0" i="1" dirty="0">
                <a:solidFill>
                  <a:srgbClr val="FFFF00"/>
                </a:solidFill>
                <a:effectLst/>
              </a:rPr>
              <a:t> of hosts; Turn ye now from your evil ways, and from your evil doings: but they did not hear, nor hearken unto me, saith the </a:t>
            </a:r>
            <a:r>
              <a:rPr lang="en-US" sz="2400" b="0" i="1" cap="small" dirty="0">
                <a:solidFill>
                  <a:srgbClr val="FFFF00"/>
                </a:solidFill>
                <a:effectLst/>
              </a:rPr>
              <a:t>Lord</a:t>
            </a:r>
            <a:endParaRPr lang="en-US" sz="2400" i="1" dirty="0">
              <a:solidFill>
                <a:srgbClr val="FFFF00"/>
              </a:solidFill>
            </a:endParaRPr>
          </a:p>
        </p:txBody>
      </p:sp>
      <p:sp>
        <p:nvSpPr>
          <p:cNvPr id="20" name="TextBox 19">
            <a:extLst>
              <a:ext uri="{FF2B5EF4-FFF2-40B4-BE49-F238E27FC236}">
                <a16:creationId xmlns:a16="http://schemas.microsoft.com/office/drawing/2014/main" id="{43A04A4A-56CF-FAB0-2477-BD5036288CDE}"/>
              </a:ext>
            </a:extLst>
          </p:cNvPr>
          <p:cNvSpPr txBox="1"/>
          <p:nvPr/>
        </p:nvSpPr>
        <p:spPr>
          <a:xfrm>
            <a:off x="4874526" y="1457419"/>
            <a:ext cx="6093724" cy="707886"/>
          </a:xfrm>
          <a:prstGeom prst="rect">
            <a:avLst/>
          </a:prstGeom>
          <a:noFill/>
        </p:spPr>
        <p:txBody>
          <a:bodyPr wrap="square">
            <a:spAutoFit/>
          </a:bodyPr>
          <a:lstStyle/>
          <a:p>
            <a:pPr algn="ctr"/>
            <a:r>
              <a:rPr lang="en-US" sz="4000" b="0" i="0" dirty="0">
                <a:solidFill>
                  <a:schemeClr val="bg1"/>
                </a:solidFill>
                <a:effectLst/>
              </a:rPr>
              <a:t>Turn Away From Evil</a:t>
            </a:r>
            <a:endParaRPr lang="en-US" sz="4000" dirty="0">
              <a:solidFill>
                <a:schemeClr val="bg1"/>
              </a:solidFill>
            </a:endParaRPr>
          </a:p>
        </p:txBody>
      </p:sp>
    </p:spTree>
    <p:extLst>
      <p:ext uri="{BB962C8B-B14F-4D97-AF65-F5344CB8AC3E}">
        <p14:creationId xmlns:p14="http://schemas.microsoft.com/office/powerpoint/2010/main" val="1095902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10" name="Rectangle 9"/>
          <p:cNvSpPr/>
          <p:nvPr/>
        </p:nvSpPr>
        <p:spPr>
          <a:xfrm>
            <a:off x="3939702" y="535419"/>
            <a:ext cx="5875507" cy="4524315"/>
          </a:xfrm>
          <a:prstGeom prst="rect">
            <a:avLst/>
          </a:prstGeom>
        </p:spPr>
        <p:txBody>
          <a:bodyPr wrap="square">
            <a:spAutoFit/>
          </a:bodyPr>
          <a:lstStyle/>
          <a:p>
            <a:r>
              <a:rPr lang="en-US" sz="2400" dirty="0">
                <a:solidFill>
                  <a:schemeClr val="bg1"/>
                </a:solidFill>
              </a:rPr>
              <a:t>“In the anguishing process of repentance, we may sometimes feel God has deserted us. The reality is that our behavior has isolated us from Him. </a:t>
            </a:r>
          </a:p>
          <a:p>
            <a:endParaRPr lang="en-US" sz="2400" dirty="0">
              <a:solidFill>
                <a:schemeClr val="bg1"/>
              </a:solidFill>
            </a:endParaRPr>
          </a:p>
          <a:p>
            <a:r>
              <a:rPr lang="en-US" sz="2400" dirty="0">
                <a:solidFill>
                  <a:schemeClr val="bg1"/>
                </a:solidFill>
              </a:rPr>
              <a:t>Thus, while we are turning away from evil but have not yet turned fully to God, we are especially vulnerable. </a:t>
            </a:r>
          </a:p>
          <a:p>
            <a:endParaRPr lang="en-US" sz="2400" dirty="0">
              <a:solidFill>
                <a:schemeClr val="bg1"/>
              </a:solidFill>
            </a:endParaRPr>
          </a:p>
          <a:p>
            <a:r>
              <a:rPr lang="en-US" sz="2400" dirty="0">
                <a:solidFill>
                  <a:schemeClr val="bg1"/>
                </a:solidFill>
              </a:rPr>
              <a:t>Yet we must not give up, but, instead, reach out to God’s awaiting arm of mercy, which is outstretched ‘all the day long.’”</a:t>
            </a:r>
          </a:p>
        </p:txBody>
      </p:sp>
      <p:sp>
        <p:nvSpPr>
          <p:cNvPr id="7" name="TextBox 6"/>
          <p:cNvSpPr txBox="1"/>
          <p:nvPr/>
        </p:nvSpPr>
        <p:spPr>
          <a:xfrm>
            <a:off x="-1" y="6488668"/>
            <a:ext cx="5846324" cy="369332"/>
          </a:xfrm>
          <a:prstGeom prst="rect">
            <a:avLst/>
          </a:prstGeom>
          <a:noFill/>
        </p:spPr>
        <p:txBody>
          <a:bodyPr wrap="square" rtlCol="0">
            <a:spAutoFit/>
          </a:bodyPr>
          <a:lstStyle/>
          <a:p>
            <a:r>
              <a:rPr lang="en-US" dirty="0">
                <a:solidFill>
                  <a:schemeClr val="bg1"/>
                </a:solidFill>
              </a:rPr>
              <a:t>Zechariah 1:1-3 ; Jacob 5:5:47; 2 Nephi 28:32; Mormon 5:11</a:t>
            </a:r>
          </a:p>
        </p:txBody>
      </p:sp>
      <p:grpSp>
        <p:nvGrpSpPr>
          <p:cNvPr id="2" name="Group 7"/>
          <p:cNvGrpSpPr/>
          <p:nvPr/>
        </p:nvGrpSpPr>
        <p:grpSpPr>
          <a:xfrm>
            <a:off x="335605" y="235087"/>
            <a:ext cx="3505068" cy="2501531"/>
            <a:chOff x="228600" y="381000"/>
            <a:chExt cx="3505068" cy="2501531"/>
          </a:xfrm>
        </p:grpSpPr>
        <p:grpSp>
          <p:nvGrpSpPr>
            <p:cNvPr id="3" name="Group 144"/>
            <p:cNvGrpSpPr/>
            <p:nvPr/>
          </p:nvGrpSpPr>
          <p:grpSpPr>
            <a:xfrm>
              <a:off x="228600" y="381000"/>
              <a:ext cx="3505068" cy="2501531"/>
              <a:chOff x="534986" y="381000"/>
              <a:chExt cx="2637111" cy="2501531"/>
            </a:xfrm>
          </p:grpSpPr>
          <p:sp>
            <p:nvSpPr>
              <p:cNvPr id="12" name="Rectangle 11"/>
              <p:cNvSpPr/>
              <p:nvPr/>
            </p:nvSpPr>
            <p:spPr>
              <a:xfrm>
                <a:off x="902971" y="980041"/>
                <a:ext cx="1811926" cy="1425710"/>
              </a:xfrm>
              <a:prstGeom prst="rect">
                <a:avLst/>
              </a:prstGeom>
              <a:solidFill>
                <a:srgbClr val="DDC27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143"/>
              <p:cNvGrpSpPr/>
              <p:nvPr/>
            </p:nvGrpSpPr>
            <p:grpSpPr>
              <a:xfrm>
                <a:off x="534986" y="384805"/>
                <a:ext cx="457200" cy="2497726"/>
                <a:chOff x="533400" y="381000"/>
                <a:chExt cx="457200" cy="2497726"/>
              </a:xfrm>
            </p:grpSpPr>
            <p:sp>
              <p:nvSpPr>
                <p:cNvPr id="19" name="Oval 18"/>
                <p:cNvSpPr/>
                <p:nvPr/>
              </p:nvSpPr>
              <p:spPr>
                <a:xfrm rot="16200000">
                  <a:off x="469990" y="24520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ounded Rectangle 3"/>
                <p:cNvSpPr/>
                <p:nvPr/>
              </p:nvSpPr>
              <p:spPr>
                <a:xfrm>
                  <a:off x="533400" y="956854"/>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4"/>
                <p:cNvSpPr/>
                <p:nvPr/>
              </p:nvSpPr>
              <p:spPr>
                <a:xfrm>
                  <a:off x="533400" y="868679"/>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6"/>
                <p:cNvSpPr/>
                <p:nvPr/>
              </p:nvSpPr>
              <p:spPr>
                <a:xfrm rot="16200000">
                  <a:off x="468631" y="5410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 name="Group 142"/>
              <p:cNvGrpSpPr/>
              <p:nvPr/>
            </p:nvGrpSpPr>
            <p:grpSpPr>
              <a:xfrm>
                <a:off x="2714897" y="381000"/>
                <a:ext cx="457200" cy="2497726"/>
                <a:chOff x="2714897" y="457200"/>
                <a:chExt cx="457200" cy="2497726"/>
              </a:xfrm>
            </p:grpSpPr>
            <p:sp>
              <p:nvSpPr>
                <p:cNvPr id="15" name="Oval 14"/>
                <p:cNvSpPr/>
                <p:nvPr/>
              </p:nvSpPr>
              <p:spPr>
                <a:xfrm rot="16200000">
                  <a:off x="2642509" y="25282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2"/>
                <p:cNvSpPr/>
                <p:nvPr/>
              </p:nvSpPr>
              <p:spPr>
                <a:xfrm>
                  <a:off x="2714897" y="1043940"/>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5"/>
                <p:cNvSpPr/>
                <p:nvPr/>
              </p:nvSpPr>
              <p:spPr>
                <a:xfrm>
                  <a:off x="2714897" y="956854"/>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rot="16200000">
                  <a:off x="2642508" y="6172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1" name="Rectangle 10"/>
            <p:cNvSpPr/>
            <p:nvPr/>
          </p:nvSpPr>
          <p:spPr>
            <a:xfrm>
              <a:off x="832765" y="1138063"/>
              <a:ext cx="2293346" cy="1015663"/>
            </a:xfrm>
            <a:prstGeom prst="rect">
              <a:avLst/>
            </a:prstGeom>
          </p:spPr>
          <p:txBody>
            <a:bodyPr wrap="square">
              <a:spAutoFit/>
            </a:bodyPr>
            <a:lstStyle/>
            <a:p>
              <a:pPr algn="ctr"/>
              <a:r>
                <a:rPr lang="en-US" sz="2000" b="1" dirty="0"/>
                <a:t>If we turn unto the Lord, then He will turn unto us</a:t>
              </a:r>
              <a:endParaRPr lang="en-US" sz="2000" i="1" dirty="0"/>
            </a:p>
          </p:txBody>
        </p:sp>
      </p:grpSp>
      <p:pic>
        <p:nvPicPr>
          <p:cNvPr id="107" name="Picture 106" descr="Neil A. Maxwell.jpg"/>
          <p:cNvPicPr>
            <a:picLocks noChangeAspect="1"/>
          </p:cNvPicPr>
          <p:nvPr/>
        </p:nvPicPr>
        <p:blipFill>
          <a:blip r:embed="rId3" cstate="print"/>
          <a:stretch>
            <a:fillRect/>
          </a:stretch>
        </p:blipFill>
        <p:spPr>
          <a:xfrm>
            <a:off x="9822647" y="3784687"/>
            <a:ext cx="2028205" cy="2538292"/>
          </a:xfrm>
          <a:prstGeom prst="rect">
            <a:avLst/>
          </a:prstGeom>
        </p:spPr>
      </p:pic>
      <p:sp>
        <p:nvSpPr>
          <p:cNvPr id="108" name="Rectangle 107"/>
          <p:cNvSpPr/>
          <p:nvPr/>
        </p:nvSpPr>
        <p:spPr>
          <a:xfrm>
            <a:off x="11696351" y="6488668"/>
            <a:ext cx="495649" cy="369332"/>
          </a:xfrm>
          <a:prstGeom prst="rect">
            <a:avLst/>
          </a:prstGeom>
        </p:spPr>
        <p:txBody>
          <a:bodyPr wrap="none">
            <a:spAutoFit/>
          </a:bodyPr>
          <a:lstStyle/>
          <a:p>
            <a:r>
              <a:rPr lang="en-US" dirty="0">
                <a:solidFill>
                  <a:schemeClr val="bg1"/>
                </a:solidFill>
              </a:rPr>
              <a:t> (6)</a:t>
            </a:r>
            <a:endParaRPr lang="en-US" dirty="0"/>
          </a:p>
        </p:txBody>
      </p:sp>
    </p:spTree>
    <p:extLst>
      <p:ext uri="{BB962C8B-B14F-4D97-AF65-F5344CB8AC3E}">
        <p14:creationId xmlns:p14="http://schemas.microsoft.com/office/powerpoint/2010/main" val="298907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85478-4604-3DBD-8504-188F09C1EE49}"/>
            </a:ext>
          </a:extLst>
        </p:cNvPr>
        <p:cNvGrpSpPr/>
        <p:nvPr/>
      </p:nvGrpSpPr>
      <p:grpSpPr>
        <a:xfrm>
          <a:off x="0" y="0"/>
          <a:ext cx="0" cy="0"/>
          <a:chOff x="0" y="0"/>
          <a:chExt cx="0" cy="0"/>
        </a:xfrm>
      </p:grpSpPr>
      <p:pic>
        <p:nvPicPr>
          <p:cNvPr id="2" name="Picture 2" descr="https://encrypted-tbn0.gstatic.com/images?q=tbn:ANd9GcSDEob2LYL8lf-DO33nOM62GMDRW2zAWIBfHB1KEf5vsZLmI-m4">
            <a:extLst>
              <a:ext uri="{FF2B5EF4-FFF2-40B4-BE49-F238E27FC236}">
                <a16:creationId xmlns:a16="http://schemas.microsoft.com/office/drawing/2014/main" id="{9B83DDCF-15CF-8A95-8459-23F5D1AB4109}"/>
              </a:ext>
            </a:extLst>
          </p:cNvPr>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3" name="TextBox 2">
            <a:extLst>
              <a:ext uri="{FF2B5EF4-FFF2-40B4-BE49-F238E27FC236}">
                <a16:creationId xmlns:a16="http://schemas.microsoft.com/office/drawing/2014/main" id="{3F5E7AE7-BE91-3242-0389-087F806350A0}"/>
              </a:ext>
            </a:extLst>
          </p:cNvPr>
          <p:cNvSpPr txBox="1"/>
          <p:nvPr/>
        </p:nvSpPr>
        <p:spPr>
          <a:xfrm>
            <a:off x="259307" y="156233"/>
            <a:ext cx="11778018" cy="830997"/>
          </a:xfrm>
          <a:prstGeom prst="rect">
            <a:avLst/>
          </a:prstGeom>
          <a:noFill/>
        </p:spPr>
        <p:txBody>
          <a:bodyPr wrap="square">
            <a:spAutoFit/>
          </a:bodyPr>
          <a:lstStyle/>
          <a:p>
            <a:pPr algn="ctr"/>
            <a:r>
              <a:rPr lang="en-US" sz="4800" dirty="0">
                <a:solidFill>
                  <a:schemeClr val="bg1"/>
                </a:solidFill>
                <a:latin typeface="Georgia" pitchFamily="18" charset="0"/>
              </a:rPr>
              <a:t>Walking in the Ways of the Lord</a:t>
            </a:r>
          </a:p>
        </p:txBody>
      </p:sp>
      <p:sp>
        <p:nvSpPr>
          <p:cNvPr id="15" name="TextBox 14">
            <a:extLst>
              <a:ext uri="{FF2B5EF4-FFF2-40B4-BE49-F238E27FC236}">
                <a16:creationId xmlns:a16="http://schemas.microsoft.com/office/drawing/2014/main" id="{AA8D65C2-ADE0-8959-336A-963DF6920A04}"/>
              </a:ext>
            </a:extLst>
          </p:cNvPr>
          <p:cNvSpPr txBox="1"/>
          <p:nvPr/>
        </p:nvSpPr>
        <p:spPr>
          <a:xfrm>
            <a:off x="122831" y="6414448"/>
            <a:ext cx="6093724" cy="369332"/>
          </a:xfrm>
          <a:prstGeom prst="rect">
            <a:avLst/>
          </a:prstGeom>
          <a:noFill/>
        </p:spPr>
        <p:txBody>
          <a:bodyPr wrap="square">
            <a:spAutoFit/>
          </a:bodyPr>
          <a:lstStyle/>
          <a:p>
            <a:r>
              <a:rPr lang="en-US" sz="1800" b="0" i="0" dirty="0">
                <a:solidFill>
                  <a:schemeClr val="bg1"/>
                </a:solidFill>
                <a:effectLst/>
              </a:rPr>
              <a:t>Zechariah 3:7</a:t>
            </a:r>
            <a:endParaRPr lang="en-US" dirty="0">
              <a:solidFill>
                <a:schemeClr val="bg1"/>
              </a:solidFill>
            </a:endParaRPr>
          </a:p>
        </p:txBody>
      </p:sp>
      <p:sp>
        <p:nvSpPr>
          <p:cNvPr id="19" name="TextBox 18">
            <a:extLst>
              <a:ext uri="{FF2B5EF4-FFF2-40B4-BE49-F238E27FC236}">
                <a16:creationId xmlns:a16="http://schemas.microsoft.com/office/drawing/2014/main" id="{DEBF50FF-41DC-6D2F-A8E9-22B654703AC3}"/>
              </a:ext>
            </a:extLst>
          </p:cNvPr>
          <p:cNvSpPr txBox="1"/>
          <p:nvPr/>
        </p:nvSpPr>
        <p:spPr>
          <a:xfrm>
            <a:off x="4084620" y="1652184"/>
            <a:ext cx="4158628" cy="3970318"/>
          </a:xfrm>
          <a:prstGeom prst="rect">
            <a:avLst/>
          </a:prstGeom>
          <a:noFill/>
        </p:spPr>
        <p:txBody>
          <a:bodyPr wrap="square">
            <a:spAutoFit/>
          </a:bodyPr>
          <a:lstStyle/>
          <a:p>
            <a:r>
              <a:rPr lang="en-US" sz="2800" i="1" dirty="0">
                <a:solidFill>
                  <a:srgbClr val="FFFF00"/>
                </a:solidFill>
              </a:rPr>
              <a:t>Thus saith the </a:t>
            </a:r>
            <a:r>
              <a:rPr lang="en-US" sz="2800" i="1" cap="small" dirty="0">
                <a:solidFill>
                  <a:srgbClr val="FFFF00"/>
                </a:solidFill>
              </a:rPr>
              <a:t>Lord</a:t>
            </a:r>
            <a:r>
              <a:rPr lang="en-US" sz="2800" i="1" dirty="0">
                <a:solidFill>
                  <a:srgbClr val="FFFF00"/>
                </a:solidFill>
              </a:rPr>
              <a:t> of hosts; If thou wilt walk in my ways, and if thou wilt keep my charge, then thou shalt also judge my house, and shalt also keep my courts, and I will give thee places to walk among these that stand by</a:t>
            </a:r>
          </a:p>
        </p:txBody>
      </p:sp>
      <p:pic>
        <p:nvPicPr>
          <p:cNvPr id="5" name="Picture 4">
            <a:extLst>
              <a:ext uri="{FF2B5EF4-FFF2-40B4-BE49-F238E27FC236}">
                <a16:creationId xmlns:a16="http://schemas.microsoft.com/office/drawing/2014/main" id="{9412926B-6079-300E-5960-2CA60EDDE0C6}"/>
              </a:ext>
            </a:extLst>
          </p:cNvPr>
          <p:cNvPicPr>
            <a:picLocks noChangeAspect="1"/>
          </p:cNvPicPr>
          <p:nvPr/>
        </p:nvPicPr>
        <p:blipFill>
          <a:blip r:embed="rId3"/>
          <a:stretch>
            <a:fillRect/>
          </a:stretch>
        </p:blipFill>
        <p:spPr>
          <a:xfrm>
            <a:off x="490094" y="1291166"/>
            <a:ext cx="3296110" cy="4401164"/>
          </a:xfrm>
          <a:prstGeom prst="rect">
            <a:avLst/>
          </a:prstGeom>
        </p:spPr>
      </p:pic>
      <p:pic>
        <p:nvPicPr>
          <p:cNvPr id="7" name="Picture 6">
            <a:extLst>
              <a:ext uri="{FF2B5EF4-FFF2-40B4-BE49-F238E27FC236}">
                <a16:creationId xmlns:a16="http://schemas.microsoft.com/office/drawing/2014/main" id="{C49057D5-5830-197A-8CE4-189D2E438AC0}"/>
              </a:ext>
            </a:extLst>
          </p:cNvPr>
          <p:cNvPicPr>
            <a:picLocks noChangeAspect="1"/>
          </p:cNvPicPr>
          <p:nvPr/>
        </p:nvPicPr>
        <p:blipFill>
          <a:blip r:embed="rId4"/>
          <a:stretch>
            <a:fillRect/>
          </a:stretch>
        </p:blipFill>
        <p:spPr>
          <a:xfrm>
            <a:off x="8377217" y="1291166"/>
            <a:ext cx="3324689" cy="4401164"/>
          </a:xfrm>
          <a:prstGeom prst="rect">
            <a:avLst/>
          </a:prstGeom>
        </p:spPr>
      </p:pic>
    </p:spTree>
    <p:extLst>
      <p:ext uri="{BB962C8B-B14F-4D97-AF65-F5344CB8AC3E}">
        <p14:creationId xmlns:p14="http://schemas.microsoft.com/office/powerpoint/2010/main" val="32260731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encrypted-tbn0.gstatic.com/images?q=tbn:ANd9GcSDEob2LYL8lf-DO33nOM62GMDRW2zAWIBfHB1KEf5vsZLmI-m4">
            <a:extLst>
              <a:ext uri="{FF2B5EF4-FFF2-40B4-BE49-F238E27FC236}">
                <a16:creationId xmlns:a16="http://schemas.microsoft.com/office/drawing/2014/main" id="{0946E443-448F-8B50-DE23-1E1E334C5175}"/>
              </a:ext>
            </a:extLst>
          </p:cNvPr>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3" name="TextBox 2">
            <a:extLst>
              <a:ext uri="{FF2B5EF4-FFF2-40B4-BE49-F238E27FC236}">
                <a16:creationId xmlns:a16="http://schemas.microsoft.com/office/drawing/2014/main" id="{740CE2D4-E92C-9940-C7BD-64F2BA0ABABA}"/>
              </a:ext>
            </a:extLst>
          </p:cNvPr>
          <p:cNvSpPr txBox="1"/>
          <p:nvPr/>
        </p:nvSpPr>
        <p:spPr>
          <a:xfrm>
            <a:off x="1136177" y="982176"/>
            <a:ext cx="6738582" cy="1569660"/>
          </a:xfrm>
          <a:prstGeom prst="rect">
            <a:avLst/>
          </a:prstGeom>
          <a:noFill/>
        </p:spPr>
        <p:txBody>
          <a:bodyPr wrap="square">
            <a:spAutoFit/>
          </a:bodyPr>
          <a:lstStyle/>
          <a:p>
            <a:r>
              <a:rPr lang="en-US" sz="2400" b="0" i="0" dirty="0">
                <a:solidFill>
                  <a:schemeClr val="bg1"/>
                </a:solidFill>
                <a:effectLst/>
              </a:rPr>
              <a:t>“What does it mean to walk with the Lord? It means to do what He does, to serve the way He serves. He sacrificed His own comforts to bless those in need, so that’s what we try to do.” (11)</a:t>
            </a:r>
          </a:p>
        </p:txBody>
      </p:sp>
      <p:pic>
        <p:nvPicPr>
          <p:cNvPr id="8" name="Picture 7">
            <a:extLst>
              <a:ext uri="{FF2B5EF4-FFF2-40B4-BE49-F238E27FC236}">
                <a16:creationId xmlns:a16="http://schemas.microsoft.com/office/drawing/2014/main" id="{E45E1F70-B578-7A31-DA5E-BABFCCC456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49288" y="397911"/>
            <a:ext cx="1771897" cy="2467319"/>
          </a:xfrm>
          <a:prstGeom prst="rect">
            <a:avLst/>
          </a:prstGeom>
        </p:spPr>
      </p:pic>
      <p:sp>
        <p:nvSpPr>
          <p:cNvPr id="10" name="TextBox 9">
            <a:extLst>
              <a:ext uri="{FF2B5EF4-FFF2-40B4-BE49-F238E27FC236}">
                <a16:creationId xmlns:a16="http://schemas.microsoft.com/office/drawing/2014/main" id="{861FAF10-F303-448B-379B-E104F335ED15}"/>
              </a:ext>
            </a:extLst>
          </p:cNvPr>
          <p:cNvSpPr txBox="1"/>
          <p:nvPr/>
        </p:nvSpPr>
        <p:spPr>
          <a:xfrm>
            <a:off x="3807437" y="3103898"/>
            <a:ext cx="8134644" cy="3785652"/>
          </a:xfrm>
          <a:prstGeom prst="rect">
            <a:avLst/>
          </a:prstGeom>
          <a:noFill/>
        </p:spPr>
        <p:txBody>
          <a:bodyPr wrap="square">
            <a:spAutoFit/>
          </a:bodyPr>
          <a:lstStyle/>
          <a:p>
            <a:r>
              <a:rPr lang="en-US" sz="2400" dirty="0">
                <a:solidFill>
                  <a:schemeClr val="bg1"/>
                </a:solidFill>
              </a:rPr>
              <a:t>“Walking in and with the Savior highlights two vital aspects of discipleship: (1) obeying God’s commandments, and (2) remembering and honoring the sacred covenants that connect us to the Father and the Son. </a:t>
            </a:r>
          </a:p>
          <a:p>
            <a:endParaRPr lang="en-US" sz="2400" dirty="0">
              <a:solidFill>
                <a:schemeClr val="bg1"/>
              </a:solidFill>
            </a:endParaRPr>
          </a:p>
          <a:p>
            <a:r>
              <a:rPr lang="en-US" sz="2400" dirty="0">
                <a:solidFill>
                  <a:schemeClr val="bg1"/>
                </a:solidFill>
              </a:rPr>
              <a:t>… Jesus beckons to each of us, ‘Come, follow me’ (Luke 18:22) and ‘walk with me’ (Moses 6:34). I testify that as we press forward in faith and walk in the meekness of the Lord’s Spirit, we are blessed with power, guidance, protection, and peace.” (12)</a:t>
            </a:r>
          </a:p>
        </p:txBody>
      </p:sp>
      <p:pic>
        <p:nvPicPr>
          <p:cNvPr id="12" name="Picture 11">
            <a:extLst>
              <a:ext uri="{FF2B5EF4-FFF2-40B4-BE49-F238E27FC236}">
                <a16:creationId xmlns:a16="http://schemas.microsoft.com/office/drawing/2014/main" id="{3EA24AB4-817A-0883-B026-6FFDD5911E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1712" y="3534012"/>
            <a:ext cx="1862048" cy="2446824"/>
          </a:xfrm>
          <a:prstGeom prst="rect">
            <a:avLst/>
          </a:prstGeom>
        </p:spPr>
      </p:pic>
    </p:spTree>
    <p:extLst>
      <p:ext uri="{BB962C8B-B14F-4D97-AF65-F5344CB8AC3E}">
        <p14:creationId xmlns:p14="http://schemas.microsoft.com/office/powerpoint/2010/main" val="2722352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encrypted-tbn0.gstatic.com/images?q=tbn:ANd9GcSDEob2LYL8lf-DO33nOM62GMDRW2zAWIBfHB1KEf5vsZLmI-m4">
            <a:extLst>
              <a:ext uri="{FF2B5EF4-FFF2-40B4-BE49-F238E27FC236}">
                <a16:creationId xmlns:a16="http://schemas.microsoft.com/office/drawing/2014/main" id="{D434F8D5-74DA-DCF3-0EA6-D2A7E3EBB7D4}"/>
              </a:ext>
            </a:extLst>
          </p:cNvPr>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4" name="TextBox 3">
            <a:extLst>
              <a:ext uri="{FF2B5EF4-FFF2-40B4-BE49-F238E27FC236}">
                <a16:creationId xmlns:a16="http://schemas.microsoft.com/office/drawing/2014/main" id="{075A0870-E11E-6CE6-861E-61E7CBA683A6}"/>
              </a:ext>
            </a:extLst>
          </p:cNvPr>
          <p:cNvSpPr txBox="1"/>
          <p:nvPr/>
        </p:nvSpPr>
        <p:spPr>
          <a:xfrm>
            <a:off x="316173" y="0"/>
            <a:ext cx="11559653" cy="769441"/>
          </a:xfrm>
          <a:prstGeom prst="rect">
            <a:avLst/>
          </a:prstGeom>
          <a:noFill/>
        </p:spPr>
        <p:txBody>
          <a:bodyPr wrap="square">
            <a:spAutoFit/>
          </a:bodyPr>
          <a:lstStyle/>
          <a:p>
            <a:pPr algn="ctr"/>
            <a:r>
              <a:rPr lang="en-US" sz="4400" dirty="0">
                <a:solidFill>
                  <a:schemeClr val="bg1"/>
                </a:solidFill>
                <a:latin typeface="Georgia" pitchFamily="18" charset="0"/>
              </a:rPr>
              <a:t>Treating Others With Mercy and Compassion</a:t>
            </a:r>
          </a:p>
        </p:txBody>
      </p:sp>
      <p:sp>
        <p:nvSpPr>
          <p:cNvPr id="6" name="TextBox 5">
            <a:extLst>
              <a:ext uri="{FF2B5EF4-FFF2-40B4-BE49-F238E27FC236}">
                <a16:creationId xmlns:a16="http://schemas.microsoft.com/office/drawing/2014/main" id="{AEBDCC9E-5BA6-9371-1659-D50D5E367C87}"/>
              </a:ext>
            </a:extLst>
          </p:cNvPr>
          <p:cNvSpPr txBox="1"/>
          <p:nvPr/>
        </p:nvSpPr>
        <p:spPr>
          <a:xfrm>
            <a:off x="5353334" y="1613553"/>
            <a:ext cx="6093724" cy="3046988"/>
          </a:xfrm>
          <a:prstGeom prst="rect">
            <a:avLst/>
          </a:prstGeom>
          <a:noFill/>
        </p:spPr>
        <p:txBody>
          <a:bodyPr wrap="square">
            <a:spAutoFit/>
          </a:bodyPr>
          <a:lstStyle/>
          <a:p>
            <a:pPr algn="l" fontAlgn="base">
              <a:buNone/>
            </a:pPr>
            <a:r>
              <a:rPr lang="en-US" sz="2400" b="0" i="0" dirty="0">
                <a:solidFill>
                  <a:srgbClr val="FFFF00"/>
                </a:solidFill>
                <a:effectLst/>
              </a:rPr>
              <a:t>Thus </a:t>
            </a:r>
            <a:r>
              <a:rPr lang="en-US" sz="2400" b="0" i="0" dirty="0" err="1">
                <a:solidFill>
                  <a:srgbClr val="FFFF00"/>
                </a:solidFill>
                <a:effectLst/>
              </a:rPr>
              <a:t>speaketh</a:t>
            </a:r>
            <a:r>
              <a:rPr lang="en-US" sz="2400" b="0" i="0" dirty="0">
                <a:solidFill>
                  <a:srgbClr val="FFFF00"/>
                </a:solidFill>
                <a:effectLst/>
              </a:rPr>
              <a:t> the </a:t>
            </a:r>
            <a:r>
              <a:rPr lang="en-US" sz="2400" b="0" i="0" cap="small" dirty="0">
                <a:solidFill>
                  <a:srgbClr val="FFFF00"/>
                </a:solidFill>
                <a:effectLst/>
              </a:rPr>
              <a:t>Lord</a:t>
            </a:r>
            <a:r>
              <a:rPr lang="en-US" sz="2400" b="0" i="0" dirty="0">
                <a:solidFill>
                  <a:srgbClr val="FFFF00"/>
                </a:solidFill>
                <a:effectLst/>
              </a:rPr>
              <a:t> of hosts, saying, Execute true judgment, and shew mercy and compassions every man to his brother:</a:t>
            </a:r>
          </a:p>
          <a:p>
            <a:pPr algn="l" fontAlgn="base">
              <a:buNone/>
            </a:pPr>
            <a:endParaRPr lang="en-US" sz="2400" b="0" i="0" dirty="0">
              <a:solidFill>
                <a:srgbClr val="FFFF00"/>
              </a:solidFill>
              <a:effectLst/>
            </a:endParaRPr>
          </a:p>
          <a:p>
            <a:pPr algn="l" fontAlgn="base">
              <a:buNone/>
            </a:pPr>
            <a:r>
              <a:rPr lang="en-US" sz="2400" b="0" i="0" dirty="0">
                <a:solidFill>
                  <a:srgbClr val="FFFF00"/>
                </a:solidFill>
                <a:effectLst/>
              </a:rPr>
              <a:t>And oppress not the widow, nor the fatherless, the stranger, nor the poor; and let none of you imagine evil against his brother in your heart.</a:t>
            </a:r>
          </a:p>
        </p:txBody>
      </p:sp>
      <p:sp>
        <p:nvSpPr>
          <p:cNvPr id="7" name="TextBox 6">
            <a:extLst>
              <a:ext uri="{FF2B5EF4-FFF2-40B4-BE49-F238E27FC236}">
                <a16:creationId xmlns:a16="http://schemas.microsoft.com/office/drawing/2014/main" id="{C9245E29-9233-9B91-613B-E74B59D3022A}"/>
              </a:ext>
            </a:extLst>
          </p:cNvPr>
          <p:cNvSpPr txBox="1"/>
          <p:nvPr/>
        </p:nvSpPr>
        <p:spPr>
          <a:xfrm>
            <a:off x="-1" y="6488668"/>
            <a:ext cx="5846324" cy="369332"/>
          </a:xfrm>
          <a:prstGeom prst="rect">
            <a:avLst/>
          </a:prstGeom>
          <a:noFill/>
        </p:spPr>
        <p:txBody>
          <a:bodyPr wrap="square" rtlCol="0">
            <a:spAutoFit/>
          </a:bodyPr>
          <a:lstStyle/>
          <a:p>
            <a:r>
              <a:rPr lang="en-US" dirty="0">
                <a:solidFill>
                  <a:schemeClr val="bg1"/>
                </a:solidFill>
              </a:rPr>
              <a:t>Zechariah 7:9-10</a:t>
            </a:r>
          </a:p>
        </p:txBody>
      </p:sp>
      <p:pic>
        <p:nvPicPr>
          <p:cNvPr id="9" name="Picture 8">
            <a:extLst>
              <a:ext uri="{FF2B5EF4-FFF2-40B4-BE49-F238E27FC236}">
                <a16:creationId xmlns:a16="http://schemas.microsoft.com/office/drawing/2014/main" id="{F0543C0A-8B94-4D98-0382-2D2C223BFBDB}"/>
              </a:ext>
            </a:extLst>
          </p:cNvPr>
          <p:cNvPicPr>
            <a:picLocks noChangeAspect="1"/>
          </p:cNvPicPr>
          <p:nvPr/>
        </p:nvPicPr>
        <p:blipFill>
          <a:blip r:embed="rId3"/>
          <a:stretch>
            <a:fillRect/>
          </a:stretch>
        </p:blipFill>
        <p:spPr>
          <a:xfrm>
            <a:off x="1148567" y="1776183"/>
            <a:ext cx="3753374" cy="3705742"/>
          </a:xfrm>
          <a:prstGeom prst="rect">
            <a:avLst/>
          </a:prstGeom>
        </p:spPr>
      </p:pic>
    </p:spTree>
    <p:extLst>
      <p:ext uri="{BB962C8B-B14F-4D97-AF65-F5344CB8AC3E}">
        <p14:creationId xmlns:p14="http://schemas.microsoft.com/office/powerpoint/2010/main" val="813358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896BF-6548-BFF7-DCD1-EF447C5A0692}"/>
            </a:ext>
          </a:extLst>
        </p:cNvPr>
        <p:cNvGrpSpPr/>
        <p:nvPr/>
      </p:nvGrpSpPr>
      <p:grpSpPr>
        <a:xfrm>
          <a:off x="0" y="0"/>
          <a:ext cx="0" cy="0"/>
          <a:chOff x="0" y="0"/>
          <a:chExt cx="0" cy="0"/>
        </a:xfrm>
      </p:grpSpPr>
      <p:pic>
        <p:nvPicPr>
          <p:cNvPr id="2" name="Picture 2" descr="https://encrypted-tbn0.gstatic.com/images?q=tbn:ANd9GcSDEob2LYL8lf-DO33nOM62GMDRW2zAWIBfHB1KEf5vsZLmI-m4">
            <a:extLst>
              <a:ext uri="{FF2B5EF4-FFF2-40B4-BE49-F238E27FC236}">
                <a16:creationId xmlns:a16="http://schemas.microsoft.com/office/drawing/2014/main" id="{58C0F2AF-7F39-5A35-D1D9-1C213C571FE5}"/>
              </a:ext>
            </a:extLst>
          </p:cNvPr>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19" name="TextBox 18">
            <a:extLst>
              <a:ext uri="{FF2B5EF4-FFF2-40B4-BE49-F238E27FC236}">
                <a16:creationId xmlns:a16="http://schemas.microsoft.com/office/drawing/2014/main" id="{254F228A-7488-AC87-9BDB-4BD1B8A0E8BB}"/>
              </a:ext>
            </a:extLst>
          </p:cNvPr>
          <p:cNvSpPr txBox="1"/>
          <p:nvPr/>
        </p:nvSpPr>
        <p:spPr>
          <a:xfrm>
            <a:off x="623247" y="583147"/>
            <a:ext cx="7742830" cy="6001643"/>
          </a:xfrm>
          <a:prstGeom prst="rect">
            <a:avLst/>
          </a:prstGeom>
          <a:noFill/>
        </p:spPr>
        <p:txBody>
          <a:bodyPr wrap="square">
            <a:spAutoFit/>
          </a:bodyPr>
          <a:lstStyle/>
          <a:p>
            <a:pPr fontAlgn="base"/>
            <a:r>
              <a:rPr lang="en-US" sz="2400" dirty="0">
                <a:solidFill>
                  <a:schemeClr val="bg1"/>
                </a:solidFill>
              </a:rPr>
              <a:t>As disciples of Jesus Christ, we are to be examples of how to interact with others—</a:t>
            </a:r>
            <a:r>
              <a:rPr lang="en-US" sz="2400" i="1" dirty="0">
                <a:solidFill>
                  <a:schemeClr val="bg1"/>
                </a:solidFill>
              </a:rPr>
              <a:t>especially</a:t>
            </a:r>
            <a:r>
              <a:rPr lang="en-US" sz="2400" dirty="0">
                <a:solidFill>
                  <a:schemeClr val="bg1"/>
                </a:solidFill>
              </a:rPr>
              <a:t> when we have differences of opinion. One of the easiest ways to identify a </a:t>
            </a:r>
            <a:r>
              <a:rPr lang="en-US" sz="2400" i="1" dirty="0">
                <a:solidFill>
                  <a:schemeClr val="bg1"/>
                </a:solidFill>
              </a:rPr>
              <a:t>true follower</a:t>
            </a:r>
            <a:r>
              <a:rPr lang="en-US" sz="2400" dirty="0">
                <a:solidFill>
                  <a:schemeClr val="bg1"/>
                </a:solidFill>
              </a:rPr>
              <a:t> of Jesus Christ is how compassionately that person treats other people. …</a:t>
            </a:r>
          </a:p>
          <a:p>
            <a:pPr fontAlgn="base"/>
            <a:endParaRPr lang="en-US" sz="2400" dirty="0">
              <a:solidFill>
                <a:schemeClr val="bg1"/>
              </a:solidFill>
            </a:endParaRPr>
          </a:p>
          <a:p>
            <a:pPr fontAlgn="base"/>
            <a:r>
              <a:rPr lang="en-US" sz="2400" dirty="0">
                <a:solidFill>
                  <a:schemeClr val="bg1"/>
                </a:solidFill>
              </a:rPr>
              <a:t>My dear brothers and sisters, how we treat each other really matters! How we speak to and about others at home, at church, at work, and online really matters. </a:t>
            </a:r>
          </a:p>
          <a:p>
            <a:pPr fontAlgn="base"/>
            <a:endParaRPr lang="en-US" sz="2400" dirty="0">
              <a:solidFill>
                <a:schemeClr val="bg1"/>
              </a:solidFill>
            </a:endParaRPr>
          </a:p>
          <a:p>
            <a:pPr fontAlgn="base"/>
            <a:r>
              <a:rPr lang="en-US" sz="2400" dirty="0">
                <a:solidFill>
                  <a:schemeClr val="bg1"/>
                </a:solidFill>
              </a:rPr>
              <a:t>Today, I am asking us to interact with others in a higher, holier way. Please listen carefully. “If there is anything virtuous, lovely, or of good report or praiseworthy” [Articles of Faith 1:13] that we can say about another person—whether to his face or behind her back—that should be </a:t>
            </a:r>
            <a:r>
              <a:rPr lang="en-US" sz="2400" i="1" dirty="0">
                <a:solidFill>
                  <a:schemeClr val="bg1"/>
                </a:solidFill>
              </a:rPr>
              <a:t>our</a:t>
            </a:r>
            <a:r>
              <a:rPr lang="en-US" sz="2400" dirty="0">
                <a:solidFill>
                  <a:schemeClr val="bg1"/>
                </a:solidFill>
              </a:rPr>
              <a:t> standard of communication. (13)</a:t>
            </a:r>
          </a:p>
        </p:txBody>
      </p:sp>
      <p:pic>
        <p:nvPicPr>
          <p:cNvPr id="5" name="Picture 4">
            <a:extLst>
              <a:ext uri="{FF2B5EF4-FFF2-40B4-BE49-F238E27FC236}">
                <a16:creationId xmlns:a16="http://schemas.microsoft.com/office/drawing/2014/main" id="{E6853217-7691-5CD3-4C5F-887FC209EE10}"/>
              </a:ext>
            </a:extLst>
          </p:cNvPr>
          <p:cNvPicPr>
            <a:picLocks noChangeAspect="1"/>
          </p:cNvPicPr>
          <p:nvPr/>
        </p:nvPicPr>
        <p:blipFill>
          <a:blip r:embed="rId3"/>
          <a:stretch>
            <a:fillRect/>
          </a:stretch>
        </p:blipFill>
        <p:spPr>
          <a:xfrm>
            <a:off x="8838431" y="1992573"/>
            <a:ext cx="2455316" cy="3122659"/>
          </a:xfrm>
          <a:prstGeom prst="rect">
            <a:avLst/>
          </a:prstGeom>
        </p:spPr>
      </p:pic>
    </p:spTree>
    <p:extLst>
      <p:ext uri="{BB962C8B-B14F-4D97-AF65-F5344CB8AC3E}">
        <p14:creationId xmlns:p14="http://schemas.microsoft.com/office/powerpoint/2010/main" val="2852645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27E21-B064-8979-C43F-14D23121A154}"/>
            </a:ext>
          </a:extLst>
        </p:cNvPr>
        <p:cNvGrpSpPr/>
        <p:nvPr/>
      </p:nvGrpSpPr>
      <p:grpSpPr>
        <a:xfrm>
          <a:off x="0" y="0"/>
          <a:ext cx="0" cy="0"/>
          <a:chOff x="0" y="0"/>
          <a:chExt cx="0" cy="0"/>
        </a:xfrm>
      </p:grpSpPr>
      <p:pic>
        <p:nvPicPr>
          <p:cNvPr id="2" name="Picture 2" descr="https://encrypted-tbn0.gstatic.com/images?q=tbn:ANd9GcSDEob2LYL8lf-DO33nOM62GMDRW2zAWIBfHB1KEf5vsZLmI-m4">
            <a:extLst>
              <a:ext uri="{FF2B5EF4-FFF2-40B4-BE49-F238E27FC236}">
                <a16:creationId xmlns:a16="http://schemas.microsoft.com/office/drawing/2014/main" id="{E49D7786-BE10-EFBE-1EC3-ADECF9DC7950}"/>
              </a:ext>
            </a:extLst>
          </p:cNvPr>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4" name="TextBox 3">
            <a:extLst>
              <a:ext uri="{FF2B5EF4-FFF2-40B4-BE49-F238E27FC236}">
                <a16:creationId xmlns:a16="http://schemas.microsoft.com/office/drawing/2014/main" id="{770A5B60-5A1A-E745-EAF1-C467F2C696E7}"/>
              </a:ext>
            </a:extLst>
          </p:cNvPr>
          <p:cNvSpPr txBox="1"/>
          <p:nvPr/>
        </p:nvSpPr>
        <p:spPr>
          <a:xfrm>
            <a:off x="316173" y="0"/>
            <a:ext cx="11559653" cy="769441"/>
          </a:xfrm>
          <a:prstGeom prst="rect">
            <a:avLst/>
          </a:prstGeom>
          <a:noFill/>
        </p:spPr>
        <p:txBody>
          <a:bodyPr wrap="square">
            <a:spAutoFit/>
          </a:bodyPr>
          <a:lstStyle/>
          <a:p>
            <a:pPr algn="ctr"/>
            <a:r>
              <a:rPr lang="en-US" sz="4400" dirty="0">
                <a:solidFill>
                  <a:schemeClr val="bg1"/>
                </a:solidFill>
                <a:latin typeface="Georgia" pitchFamily="18" charset="0"/>
              </a:rPr>
              <a:t>Acting as Peacemakers</a:t>
            </a:r>
          </a:p>
        </p:txBody>
      </p:sp>
      <p:sp>
        <p:nvSpPr>
          <p:cNvPr id="6" name="TextBox 5">
            <a:extLst>
              <a:ext uri="{FF2B5EF4-FFF2-40B4-BE49-F238E27FC236}">
                <a16:creationId xmlns:a16="http://schemas.microsoft.com/office/drawing/2014/main" id="{BA949FE5-FD33-1D44-A423-8B7847DAE75D}"/>
              </a:ext>
            </a:extLst>
          </p:cNvPr>
          <p:cNvSpPr txBox="1"/>
          <p:nvPr/>
        </p:nvSpPr>
        <p:spPr>
          <a:xfrm>
            <a:off x="5353334" y="1613553"/>
            <a:ext cx="6093724" cy="3970318"/>
          </a:xfrm>
          <a:prstGeom prst="rect">
            <a:avLst/>
          </a:prstGeom>
          <a:noFill/>
        </p:spPr>
        <p:txBody>
          <a:bodyPr wrap="square">
            <a:spAutoFit/>
          </a:bodyPr>
          <a:lstStyle/>
          <a:p>
            <a:pPr fontAlgn="base"/>
            <a:r>
              <a:rPr lang="en-US" sz="2800" i="1" dirty="0">
                <a:solidFill>
                  <a:srgbClr val="FFFF00"/>
                </a:solidFill>
              </a:rPr>
              <a:t>These are the things that ye shall do; Speak ye every man the truth to his </a:t>
            </a:r>
            <a:r>
              <a:rPr lang="en-US" sz="2800" i="1" dirty="0" err="1">
                <a:solidFill>
                  <a:srgbClr val="FFFF00"/>
                </a:solidFill>
              </a:rPr>
              <a:t>neighbour</a:t>
            </a:r>
            <a:r>
              <a:rPr lang="en-US" sz="2800" i="1" dirty="0">
                <a:solidFill>
                  <a:srgbClr val="FFFF00"/>
                </a:solidFill>
              </a:rPr>
              <a:t>; execute the judgment of truth and peace in your gates:</a:t>
            </a:r>
          </a:p>
          <a:p>
            <a:pPr fontAlgn="base"/>
            <a:endParaRPr lang="en-US" sz="2800" i="1" dirty="0">
              <a:solidFill>
                <a:srgbClr val="FFFF00"/>
              </a:solidFill>
            </a:endParaRPr>
          </a:p>
          <a:p>
            <a:pPr fontAlgn="base"/>
            <a:r>
              <a:rPr lang="en-US" sz="2800" i="1" dirty="0">
                <a:solidFill>
                  <a:srgbClr val="FFFF00"/>
                </a:solidFill>
              </a:rPr>
              <a:t>And let none of you imagine evil in your hearts against his </a:t>
            </a:r>
            <a:r>
              <a:rPr lang="en-US" sz="2800" i="1" dirty="0" err="1">
                <a:solidFill>
                  <a:srgbClr val="FFFF00"/>
                </a:solidFill>
              </a:rPr>
              <a:t>neighbour</a:t>
            </a:r>
            <a:r>
              <a:rPr lang="en-US" sz="2800" i="1" dirty="0">
                <a:solidFill>
                  <a:srgbClr val="FFFF00"/>
                </a:solidFill>
              </a:rPr>
              <a:t>; and love no false oath: for all these are things that I hate, saith the </a:t>
            </a:r>
            <a:r>
              <a:rPr lang="en-US" sz="2800" i="1" cap="small" dirty="0">
                <a:solidFill>
                  <a:srgbClr val="FFFF00"/>
                </a:solidFill>
              </a:rPr>
              <a:t>Lord</a:t>
            </a:r>
            <a:endParaRPr lang="en-US" sz="2800" i="1" dirty="0">
              <a:solidFill>
                <a:srgbClr val="FFFF00"/>
              </a:solidFill>
            </a:endParaRPr>
          </a:p>
        </p:txBody>
      </p:sp>
      <p:sp>
        <p:nvSpPr>
          <p:cNvPr id="7" name="TextBox 6">
            <a:extLst>
              <a:ext uri="{FF2B5EF4-FFF2-40B4-BE49-F238E27FC236}">
                <a16:creationId xmlns:a16="http://schemas.microsoft.com/office/drawing/2014/main" id="{56834CC7-60C7-A6EB-9E5A-65E9DCC9F0F3}"/>
              </a:ext>
            </a:extLst>
          </p:cNvPr>
          <p:cNvSpPr txBox="1"/>
          <p:nvPr/>
        </p:nvSpPr>
        <p:spPr>
          <a:xfrm>
            <a:off x="-1" y="6488668"/>
            <a:ext cx="5846324" cy="369332"/>
          </a:xfrm>
          <a:prstGeom prst="rect">
            <a:avLst/>
          </a:prstGeom>
          <a:noFill/>
        </p:spPr>
        <p:txBody>
          <a:bodyPr wrap="square" rtlCol="0">
            <a:spAutoFit/>
          </a:bodyPr>
          <a:lstStyle/>
          <a:p>
            <a:r>
              <a:rPr lang="en-US" dirty="0">
                <a:solidFill>
                  <a:schemeClr val="bg1"/>
                </a:solidFill>
              </a:rPr>
              <a:t>Zechariah 8:16-17</a:t>
            </a:r>
          </a:p>
        </p:txBody>
      </p:sp>
      <p:pic>
        <p:nvPicPr>
          <p:cNvPr id="5" name="Picture 4">
            <a:extLst>
              <a:ext uri="{FF2B5EF4-FFF2-40B4-BE49-F238E27FC236}">
                <a16:creationId xmlns:a16="http://schemas.microsoft.com/office/drawing/2014/main" id="{D5149051-5F84-5A73-F1DC-7EC32EF1DE26}"/>
              </a:ext>
            </a:extLst>
          </p:cNvPr>
          <p:cNvPicPr>
            <a:picLocks noChangeAspect="1"/>
          </p:cNvPicPr>
          <p:nvPr/>
        </p:nvPicPr>
        <p:blipFill>
          <a:blip r:embed="rId3"/>
          <a:stretch>
            <a:fillRect/>
          </a:stretch>
        </p:blipFill>
        <p:spPr>
          <a:xfrm>
            <a:off x="1041711" y="1887655"/>
            <a:ext cx="3762900" cy="3696216"/>
          </a:xfrm>
          <a:prstGeom prst="rect">
            <a:avLst/>
          </a:prstGeom>
        </p:spPr>
      </p:pic>
    </p:spTree>
    <p:extLst>
      <p:ext uri="{BB962C8B-B14F-4D97-AF65-F5344CB8AC3E}">
        <p14:creationId xmlns:p14="http://schemas.microsoft.com/office/powerpoint/2010/main" val="4027051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A7CAD-E8FC-9A0C-8264-FF393512DA4B}"/>
            </a:ext>
          </a:extLst>
        </p:cNvPr>
        <p:cNvGrpSpPr/>
        <p:nvPr/>
      </p:nvGrpSpPr>
      <p:grpSpPr>
        <a:xfrm>
          <a:off x="0" y="0"/>
          <a:ext cx="0" cy="0"/>
          <a:chOff x="0" y="0"/>
          <a:chExt cx="0" cy="0"/>
        </a:xfrm>
      </p:grpSpPr>
      <p:pic>
        <p:nvPicPr>
          <p:cNvPr id="2" name="Picture 2" descr="https://encrypted-tbn0.gstatic.com/images?q=tbn:ANd9GcSDEob2LYL8lf-DO33nOM62GMDRW2zAWIBfHB1KEf5vsZLmI-m4">
            <a:extLst>
              <a:ext uri="{FF2B5EF4-FFF2-40B4-BE49-F238E27FC236}">
                <a16:creationId xmlns:a16="http://schemas.microsoft.com/office/drawing/2014/main" id="{DC9A5B47-83C9-7E2C-3358-EC3EAA855AC7}"/>
              </a:ext>
            </a:extLst>
          </p:cNvPr>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6" name="TextBox 5">
            <a:extLst>
              <a:ext uri="{FF2B5EF4-FFF2-40B4-BE49-F238E27FC236}">
                <a16:creationId xmlns:a16="http://schemas.microsoft.com/office/drawing/2014/main" id="{80A8744F-A271-07EB-1D52-2F060E25BD88}"/>
              </a:ext>
            </a:extLst>
          </p:cNvPr>
          <p:cNvSpPr txBox="1"/>
          <p:nvPr/>
        </p:nvSpPr>
        <p:spPr>
          <a:xfrm>
            <a:off x="508378" y="114348"/>
            <a:ext cx="6342798" cy="2862322"/>
          </a:xfrm>
          <a:prstGeom prst="rect">
            <a:avLst/>
          </a:prstGeom>
          <a:noFill/>
        </p:spPr>
        <p:txBody>
          <a:bodyPr wrap="square">
            <a:spAutoFit/>
          </a:bodyPr>
          <a:lstStyle/>
          <a:p>
            <a:pPr fontAlgn="base"/>
            <a:r>
              <a:rPr lang="en-US" sz="2000" dirty="0">
                <a:solidFill>
                  <a:schemeClr val="bg1"/>
                </a:solidFill>
              </a:rPr>
              <a:t>None of us can control nations or the actions of others or even members of our own families. But we can control ourselves. My call today, dear brothers and sisters, is to end conflicts that are raging in </a:t>
            </a:r>
            <a:r>
              <a:rPr lang="en-US" sz="2000" i="1" dirty="0">
                <a:solidFill>
                  <a:schemeClr val="bg1"/>
                </a:solidFill>
              </a:rPr>
              <a:t>your</a:t>
            </a:r>
            <a:r>
              <a:rPr lang="en-US" sz="2000" dirty="0">
                <a:solidFill>
                  <a:schemeClr val="bg1"/>
                </a:solidFill>
              </a:rPr>
              <a:t> heart, </a:t>
            </a:r>
            <a:r>
              <a:rPr lang="en-US" sz="2000" i="1" dirty="0">
                <a:solidFill>
                  <a:schemeClr val="bg1"/>
                </a:solidFill>
              </a:rPr>
              <a:t>your</a:t>
            </a:r>
            <a:r>
              <a:rPr lang="en-US" sz="2000" dirty="0">
                <a:solidFill>
                  <a:schemeClr val="bg1"/>
                </a:solidFill>
              </a:rPr>
              <a:t> home, and </a:t>
            </a:r>
            <a:r>
              <a:rPr lang="en-US" sz="2000" i="1" dirty="0">
                <a:solidFill>
                  <a:schemeClr val="bg1"/>
                </a:solidFill>
              </a:rPr>
              <a:t>your</a:t>
            </a:r>
            <a:r>
              <a:rPr lang="en-US" sz="2000" dirty="0">
                <a:solidFill>
                  <a:schemeClr val="bg1"/>
                </a:solidFill>
              </a:rPr>
              <a:t> life. Bury any and all inclinations to hurt others—whether those inclinations be a temper, a sharp tongue, or a resentment for someone who has hurt you. The Savior commanded us to turn the other cheek, to love our enemies, and to pray for those who despitefully use us. …</a:t>
            </a:r>
          </a:p>
        </p:txBody>
      </p:sp>
      <p:sp>
        <p:nvSpPr>
          <p:cNvPr id="7" name="TextBox 6">
            <a:extLst>
              <a:ext uri="{FF2B5EF4-FFF2-40B4-BE49-F238E27FC236}">
                <a16:creationId xmlns:a16="http://schemas.microsoft.com/office/drawing/2014/main" id="{668C40E3-895C-B55A-39DE-7082E46A4994}"/>
              </a:ext>
            </a:extLst>
          </p:cNvPr>
          <p:cNvSpPr txBox="1"/>
          <p:nvPr/>
        </p:nvSpPr>
        <p:spPr>
          <a:xfrm>
            <a:off x="-1" y="6488668"/>
            <a:ext cx="5846324" cy="369332"/>
          </a:xfrm>
          <a:prstGeom prst="rect">
            <a:avLst/>
          </a:prstGeom>
          <a:noFill/>
        </p:spPr>
        <p:txBody>
          <a:bodyPr wrap="square" rtlCol="0">
            <a:spAutoFit/>
          </a:bodyPr>
          <a:lstStyle/>
          <a:p>
            <a:r>
              <a:rPr lang="en-US" dirty="0">
                <a:solidFill>
                  <a:schemeClr val="bg1"/>
                </a:solidFill>
              </a:rPr>
              <a:t>Zechariah 8:16-17</a:t>
            </a:r>
          </a:p>
        </p:txBody>
      </p:sp>
      <p:sp>
        <p:nvSpPr>
          <p:cNvPr id="8" name="TextBox 7">
            <a:extLst>
              <a:ext uri="{FF2B5EF4-FFF2-40B4-BE49-F238E27FC236}">
                <a16:creationId xmlns:a16="http://schemas.microsoft.com/office/drawing/2014/main" id="{F7459F18-B569-B962-7A3B-53F481FB3F23}"/>
              </a:ext>
            </a:extLst>
          </p:cNvPr>
          <p:cNvSpPr txBox="1"/>
          <p:nvPr/>
        </p:nvSpPr>
        <p:spPr>
          <a:xfrm>
            <a:off x="6070980" y="4433363"/>
            <a:ext cx="6121020" cy="1938992"/>
          </a:xfrm>
          <a:prstGeom prst="rect">
            <a:avLst/>
          </a:prstGeom>
          <a:noFill/>
        </p:spPr>
        <p:txBody>
          <a:bodyPr wrap="square">
            <a:spAutoFit/>
          </a:bodyPr>
          <a:lstStyle/>
          <a:p>
            <a:pPr fontAlgn="base"/>
            <a:r>
              <a:rPr lang="en-US" sz="2000" dirty="0">
                <a:solidFill>
                  <a:schemeClr val="bg1"/>
                </a:solidFill>
              </a:rPr>
              <a:t>We are followers of the Prince of Peace. Now more than ever, we need the peace only He can bring. How can we expect peace to exist in the world when we are not </a:t>
            </a:r>
            <a:r>
              <a:rPr lang="en-US" sz="2000" i="1" dirty="0">
                <a:solidFill>
                  <a:schemeClr val="bg1"/>
                </a:solidFill>
              </a:rPr>
              <a:t>individually</a:t>
            </a:r>
            <a:r>
              <a:rPr lang="en-US" sz="2000" dirty="0">
                <a:solidFill>
                  <a:schemeClr val="bg1"/>
                </a:solidFill>
              </a:rPr>
              <a:t> seeking peace and harmony? … I plead with you to do all you can to end </a:t>
            </a:r>
            <a:r>
              <a:rPr lang="en-US" sz="2000" i="1" dirty="0">
                <a:solidFill>
                  <a:schemeClr val="bg1"/>
                </a:solidFill>
              </a:rPr>
              <a:t>personal</a:t>
            </a:r>
            <a:r>
              <a:rPr lang="en-US" sz="2000" dirty="0">
                <a:solidFill>
                  <a:schemeClr val="bg1"/>
                </a:solidFill>
              </a:rPr>
              <a:t> conflicts that are currently raging in your hearts and in your lives. (13)</a:t>
            </a:r>
          </a:p>
        </p:txBody>
      </p:sp>
      <p:pic>
        <p:nvPicPr>
          <p:cNvPr id="9" name="Picture 8">
            <a:extLst>
              <a:ext uri="{FF2B5EF4-FFF2-40B4-BE49-F238E27FC236}">
                <a16:creationId xmlns:a16="http://schemas.microsoft.com/office/drawing/2014/main" id="{3D3BDFF9-5A8E-6D51-0C51-3D6B908FC852}"/>
              </a:ext>
            </a:extLst>
          </p:cNvPr>
          <p:cNvPicPr>
            <a:picLocks noChangeAspect="1"/>
          </p:cNvPicPr>
          <p:nvPr/>
        </p:nvPicPr>
        <p:blipFill>
          <a:blip r:embed="rId3"/>
          <a:stretch>
            <a:fillRect/>
          </a:stretch>
        </p:blipFill>
        <p:spPr>
          <a:xfrm>
            <a:off x="8366076" y="915381"/>
            <a:ext cx="1976434" cy="2513619"/>
          </a:xfrm>
          <a:prstGeom prst="rect">
            <a:avLst/>
          </a:prstGeom>
        </p:spPr>
      </p:pic>
      <p:pic>
        <p:nvPicPr>
          <p:cNvPr id="11" name="Picture 10">
            <a:extLst>
              <a:ext uri="{FF2B5EF4-FFF2-40B4-BE49-F238E27FC236}">
                <a16:creationId xmlns:a16="http://schemas.microsoft.com/office/drawing/2014/main" id="{482E00AE-C404-0DB0-FDDA-534D936A8578}"/>
              </a:ext>
            </a:extLst>
          </p:cNvPr>
          <p:cNvPicPr>
            <a:picLocks noChangeAspect="1"/>
          </p:cNvPicPr>
          <p:nvPr/>
        </p:nvPicPr>
        <p:blipFill>
          <a:blip r:embed="rId4"/>
          <a:stretch>
            <a:fillRect/>
          </a:stretch>
        </p:blipFill>
        <p:spPr>
          <a:xfrm>
            <a:off x="1849490" y="3061969"/>
            <a:ext cx="3686689" cy="3448531"/>
          </a:xfrm>
          <a:prstGeom prst="rect">
            <a:avLst/>
          </a:prstGeom>
        </p:spPr>
      </p:pic>
    </p:spTree>
    <p:extLst>
      <p:ext uri="{BB962C8B-B14F-4D97-AF65-F5344CB8AC3E}">
        <p14:creationId xmlns:p14="http://schemas.microsoft.com/office/powerpoint/2010/main" val="1893178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4" name="TextBox 3"/>
          <p:cNvSpPr txBox="1"/>
          <p:nvPr/>
        </p:nvSpPr>
        <p:spPr>
          <a:xfrm>
            <a:off x="437646" y="1060524"/>
            <a:ext cx="2111001" cy="3785652"/>
          </a:xfrm>
          <a:prstGeom prst="rect">
            <a:avLst/>
          </a:prstGeom>
          <a:noFill/>
        </p:spPr>
        <p:txBody>
          <a:bodyPr wrap="square" rtlCol="0">
            <a:spAutoFit/>
          </a:bodyPr>
          <a:lstStyle/>
          <a:p>
            <a:r>
              <a:rPr lang="en-US" sz="2000" dirty="0">
                <a:solidFill>
                  <a:schemeClr val="bg1"/>
                </a:solidFill>
              </a:rPr>
              <a:t>First Vision:</a:t>
            </a:r>
          </a:p>
          <a:p>
            <a:r>
              <a:rPr lang="en-US" sz="2000" dirty="0">
                <a:solidFill>
                  <a:schemeClr val="bg1"/>
                </a:solidFill>
              </a:rPr>
              <a:t>He was to assure the Saints of Judah that the Lord was mindful of them and fully intended to restore the land and the people to a stronger position (Zechariah 1:8-17)</a:t>
            </a:r>
          </a:p>
        </p:txBody>
      </p:sp>
      <p:sp>
        <p:nvSpPr>
          <p:cNvPr id="86" name="TextBox 85"/>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Georgia" pitchFamily="18" charset="0"/>
              </a:rPr>
              <a:t>Zechariah’s Visions</a:t>
            </a:r>
          </a:p>
        </p:txBody>
      </p:sp>
      <p:sp>
        <p:nvSpPr>
          <p:cNvPr id="2" name="TextBox 1"/>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(1,3)</a:t>
            </a:r>
          </a:p>
        </p:txBody>
      </p:sp>
      <p:sp>
        <p:nvSpPr>
          <p:cNvPr id="73" name="TextBox 72"/>
          <p:cNvSpPr txBox="1"/>
          <p:nvPr/>
        </p:nvSpPr>
        <p:spPr>
          <a:xfrm>
            <a:off x="2992777" y="1115647"/>
            <a:ext cx="2775725" cy="1631216"/>
          </a:xfrm>
          <a:prstGeom prst="rect">
            <a:avLst/>
          </a:prstGeom>
          <a:noFill/>
        </p:spPr>
        <p:txBody>
          <a:bodyPr wrap="square" rtlCol="0">
            <a:spAutoFit/>
          </a:bodyPr>
          <a:lstStyle/>
          <a:p>
            <a:r>
              <a:rPr lang="en-US" sz="2000" dirty="0">
                <a:solidFill>
                  <a:schemeClr val="bg1"/>
                </a:solidFill>
              </a:rPr>
              <a:t>Second Vision:</a:t>
            </a:r>
          </a:p>
          <a:p>
            <a:r>
              <a:rPr lang="en-US" sz="2000" dirty="0">
                <a:solidFill>
                  <a:schemeClr val="bg1"/>
                </a:solidFill>
              </a:rPr>
              <a:t>He was to assure them that their enemies would be punished.</a:t>
            </a:r>
          </a:p>
          <a:p>
            <a:r>
              <a:rPr lang="en-US" sz="2000" dirty="0">
                <a:solidFill>
                  <a:schemeClr val="bg1"/>
                </a:solidFill>
              </a:rPr>
              <a:t>(Zechariah 1:18-21)</a:t>
            </a:r>
          </a:p>
        </p:txBody>
      </p:sp>
      <p:sp>
        <p:nvSpPr>
          <p:cNvPr id="74" name="TextBox 73"/>
          <p:cNvSpPr txBox="1"/>
          <p:nvPr/>
        </p:nvSpPr>
        <p:spPr>
          <a:xfrm>
            <a:off x="6066718" y="1154558"/>
            <a:ext cx="2111001" cy="2246769"/>
          </a:xfrm>
          <a:prstGeom prst="rect">
            <a:avLst/>
          </a:prstGeom>
          <a:noFill/>
        </p:spPr>
        <p:txBody>
          <a:bodyPr wrap="square" rtlCol="0">
            <a:spAutoFit/>
          </a:bodyPr>
          <a:lstStyle/>
          <a:p>
            <a:r>
              <a:rPr lang="en-US" sz="2000" dirty="0">
                <a:solidFill>
                  <a:schemeClr val="bg1"/>
                </a:solidFill>
              </a:rPr>
              <a:t>Third Vision: </a:t>
            </a:r>
          </a:p>
          <a:p>
            <a:r>
              <a:rPr lang="en-US" sz="2000" dirty="0">
                <a:solidFill>
                  <a:schemeClr val="bg1"/>
                </a:solidFill>
              </a:rPr>
              <a:t>Concerned the day of the Lord’s power when He would come and dwell in Jerusalem (Zechariah 2:1-12)</a:t>
            </a:r>
          </a:p>
        </p:txBody>
      </p:sp>
      <p:sp>
        <p:nvSpPr>
          <p:cNvPr id="75" name="TextBox 74"/>
          <p:cNvSpPr txBox="1"/>
          <p:nvPr/>
        </p:nvSpPr>
        <p:spPr>
          <a:xfrm>
            <a:off x="8975289" y="1154558"/>
            <a:ext cx="2668720" cy="2862322"/>
          </a:xfrm>
          <a:prstGeom prst="rect">
            <a:avLst/>
          </a:prstGeom>
          <a:noFill/>
        </p:spPr>
        <p:txBody>
          <a:bodyPr wrap="square" rtlCol="0">
            <a:spAutoFit/>
          </a:bodyPr>
          <a:lstStyle/>
          <a:p>
            <a:r>
              <a:rPr lang="en-US" sz="2000" dirty="0">
                <a:solidFill>
                  <a:schemeClr val="bg1"/>
                </a:solidFill>
              </a:rPr>
              <a:t>Fourth Vision:</a:t>
            </a:r>
          </a:p>
          <a:p>
            <a:r>
              <a:rPr lang="en-US" sz="2000" dirty="0">
                <a:solidFill>
                  <a:schemeClr val="bg1"/>
                </a:solidFill>
              </a:rPr>
              <a:t>This compared the High Priest, Joshua, of Zechariah’s day, with Prince David who would build and sanctify the temple of Jerusalem in the latter-days.</a:t>
            </a:r>
          </a:p>
          <a:p>
            <a:r>
              <a:rPr lang="en-US" sz="2000" dirty="0">
                <a:solidFill>
                  <a:schemeClr val="bg1"/>
                </a:solidFill>
              </a:rPr>
              <a:t>(Zechariah 3:1-10)</a:t>
            </a:r>
          </a:p>
        </p:txBody>
      </p:sp>
      <p:pic>
        <p:nvPicPr>
          <p:cNvPr id="37890" name="Picture 2" descr="https://s-media-cache-ak0.pinimg.com/736x/bc/a9/78/bca978dfa032330f778b24f17f178340.jpg"/>
          <p:cNvPicPr>
            <a:picLocks noChangeAspect="1" noChangeArrowheads="1"/>
          </p:cNvPicPr>
          <p:nvPr/>
        </p:nvPicPr>
        <p:blipFill>
          <a:blip r:embed="rId3" cstate="print"/>
          <a:srcRect/>
          <a:stretch>
            <a:fillRect/>
          </a:stretch>
        </p:blipFill>
        <p:spPr bwMode="auto">
          <a:xfrm>
            <a:off x="3200400" y="3337701"/>
            <a:ext cx="5230170" cy="3283069"/>
          </a:xfrm>
          <a:prstGeom prst="rect">
            <a:avLst/>
          </a:prstGeom>
          <a:noFill/>
        </p:spPr>
      </p:pic>
      <p:grpSp>
        <p:nvGrpSpPr>
          <p:cNvPr id="78" name="Group 77"/>
          <p:cNvGrpSpPr/>
          <p:nvPr/>
        </p:nvGrpSpPr>
        <p:grpSpPr>
          <a:xfrm>
            <a:off x="8748909" y="4068033"/>
            <a:ext cx="1231670" cy="2459227"/>
            <a:chOff x="1397119" y="533400"/>
            <a:chExt cx="1984513" cy="3962400"/>
          </a:xfrm>
        </p:grpSpPr>
        <p:sp>
          <p:nvSpPr>
            <p:cNvPr id="79" name="Cloud 78"/>
            <p:cNvSpPr/>
            <p:nvPr/>
          </p:nvSpPr>
          <p:spPr>
            <a:xfrm rot="1652747">
              <a:off x="1816417" y="1098434"/>
              <a:ext cx="1163543" cy="1369258"/>
            </a:xfrm>
            <a:prstGeom prst="cloud">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p:cNvSpPr/>
            <p:nvPr/>
          </p:nvSpPr>
          <p:spPr>
            <a:xfrm rot="19671902">
              <a:off x="2885498" y="2569498"/>
              <a:ext cx="391102" cy="665851"/>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p:cNvSpPr/>
            <p:nvPr/>
          </p:nvSpPr>
          <p:spPr>
            <a:xfrm rot="2647766">
              <a:off x="1447800" y="2500851"/>
              <a:ext cx="369206" cy="665851"/>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p:cNvSpPr/>
            <p:nvPr/>
          </p:nvSpPr>
          <p:spPr>
            <a:xfrm rot="19352409">
              <a:off x="2466061" y="3829949"/>
              <a:ext cx="341253" cy="665851"/>
            </a:xfrm>
            <a:prstGeom prst="ellipse">
              <a:avLst/>
            </a:prstGeom>
            <a:solidFill>
              <a:srgbClr val="8263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p:cNvSpPr/>
            <p:nvPr/>
          </p:nvSpPr>
          <p:spPr>
            <a:xfrm rot="2647766">
              <a:off x="2073746" y="3816779"/>
              <a:ext cx="339620" cy="665851"/>
            </a:xfrm>
            <a:prstGeom prst="ellipse">
              <a:avLst/>
            </a:prstGeom>
            <a:solidFill>
              <a:srgbClr val="8263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rapezoid 83"/>
            <p:cNvSpPr/>
            <p:nvPr/>
          </p:nvSpPr>
          <p:spPr>
            <a:xfrm rot="20169292">
              <a:off x="2426539" y="1836486"/>
              <a:ext cx="728797" cy="1187699"/>
            </a:xfrm>
            <a:prstGeom prst="trapezoid">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Trapezoid 84"/>
            <p:cNvSpPr/>
            <p:nvPr/>
          </p:nvSpPr>
          <p:spPr>
            <a:xfrm rot="1790291">
              <a:off x="1631074" y="1797571"/>
              <a:ext cx="728797" cy="1187699"/>
            </a:xfrm>
            <a:prstGeom prst="trapezoid">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Trapezoid 86"/>
            <p:cNvSpPr/>
            <p:nvPr/>
          </p:nvSpPr>
          <p:spPr>
            <a:xfrm>
              <a:off x="1845474" y="1815984"/>
              <a:ext cx="1087250" cy="2343420"/>
            </a:xfrm>
            <a:prstGeom prst="trapezoid">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p:cNvSpPr/>
            <p:nvPr/>
          </p:nvSpPr>
          <p:spPr>
            <a:xfrm>
              <a:off x="2217259" y="1537802"/>
              <a:ext cx="293592" cy="557372"/>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Trapezoid 88"/>
            <p:cNvSpPr/>
            <p:nvPr/>
          </p:nvSpPr>
          <p:spPr>
            <a:xfrm rot="360163">
              <a:off x="1860429" y="1838538"/>
              <a:ext cx="413245" cy="2301393"/>
            </a:xfrm>
            <a:prstGeom prst="trapezoid">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Trapezoid 89"/>
            <p:cNvSpPr/>
            <p:nvPr/>
          </p:nvSpPr>
          <p:spPr>
            <a:xfrm rot="21155958">
              <a:off x="2494050" y="1859080"/>
              <a:ext cx="413245" cy="2301393"/>
            </a:xfrm>
            <a:prstGeom prst="trapezoid">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Cloud 90"/>
            <p:cNvSpPr/>
            <p:nvPr/>
          </p:nvSpPr>
          <p:spPr>
            <a:xfrm rot="1652747">
              <a:off x="1773970" y="638058"/>
              <a:ext cx="1163543" cy="1369257"/>
            </a:xfrm>
            <a:prstGeom prst="cloud">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p:cNvSpPr/>
            <p:nvPr/>
          </p:nvSpPr>
          <p:spPr>
            <a:xfrm>
              <a:off x="1990592" y="780156"/>
              <a:ext cx="771121" cy="1215380"/>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Cloud 92"/>
            <p:cNvSpPr/>
            <p:nvPr/>
          </p:nvSpPr>
          <p:spPr>
            <a:xfrm rot="5145672">
              <a:off x="2130314" y="424124"/>
              <a:ext cx="522657" cy="741209"/>
            </a:xfrm>
            <a:prstGeom prst="cloud">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p:cNvSpPr/>
            <p:nvPr/>
          </p:nvSpPr>
          <p:spPr>
            <a:xfrm>
              <a:off x="2012030" y="779563"/>
              <a:ext cx="187163" cy="193884"/>
            </a:xfrm>
            <a:prstGeom prst="ellipse">
              <a:avLst/>
            </a:prstGeom>
            <a:solidFill>
              <a:srgbClr val="442C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Oval 94"/>
            <p:cNvSpPr/>
            <p:nvPr/>
          </p:nvSpPr>
          <p:spPr>
            <a:xfrm>
              <a:off x="2609999" y="838739"/>
              <a:ext cx="248611" cy="181025"/>
            </a:xfrm>
            <a:prstGeom prst="ellipse">
              <a:avLst/>
            </a:prstGeom>
            <a:solidFill>
              <a:srgbClr val="442C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5"/>
            <p:cNvSpPr/>
            <p:nvPr/>
          </p:nvSpPr>
          <p:spPr>
            <a:xfrm rot="975216">
              <a:off x="2761714" y="1306062"/>
              <a:ext cx="227156" cy="519462"/>
            </a:xfrm>
            <a:prstGeom prst="ellipse">
              <a:avLst/>
            </a:prstGeom>
            <a:solidFill>
              <a:srgbClr val="442C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Oval 96"/>
            <p:cNvSpPr/>
            <p:nvPr/>
          </p:nvSpPr>
          <p:spPr>
            <a:xfrm>
              <a:off x="1807117" y="1575868"/>
              <a:ext cx="241175" cy="367234"/>
            </a:xfrm>
            <a:prstGeom prst="ellipse">
              <a:avLst/>
            </a:prstGeom>
            <a:solidFill>
              <a:srgbClr val="442C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8" name="Group 45"/>
            <p:cNvGrpSpPr/>
            <p:nvPr/>
          </p:nvGrpSpPr>
          <p:grpSpPr>
            <a:xfrm>
              <a:off x="2057400" y="2438400"/>
              <a:ext cx="609600" cy="101600"/>
              <a:chOff x="4038600" y="2057400"/>
              <a:chExt cx="1371600" cy="228600"/>
            </a:xfrm>
          </p:grpSpPr>
          <p:grpSp>
            <p:nvGrpSpPr>
              <p:cNvPr id="201" name="Group 5"/>
              <p:cNvGrpSpPr/>
              <p:nvPr/>
            </p:nvGrpSpPr>
            <p:grpSpPr>
              <a:xfrm>
                <a:off x="4114800" y="2057400"/>
                <a:ext cx="1219200" cy="228600"/>
                <a:chOff x="5757466" y="264089"/>
                <a:chExt cx="1615640" cy="353036"/>
              </a:xfrm>
              <a:solidFill>
                <a:schemeClr val="tx2">
                  <a:lumMod val="40000"/>
                  <a:lumOff val="60000"/>
                </a:schemeClr>
              </a:solidFill>
            </p:grpSpPr>
            <p:sp>
              <p:nvSpPr>
                <p:cNvPr id="204" name="Rounded Rectangle 21"/>
                <p:cNvSpPr/>
                <p:nvPr/>
              </p:nvSpPr>
              <p:spPr>
                <a:xfrm>
                  <a:off x="5757466" y="264089"/>
                  <a:ext cx="1615640" cy="353036"/>
                </a:xfrm>
                <a:prstGeom prst="roundRect">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5" name="Group 9"/>
                <p:cNvGrpSpPr/>
                <p:nvPr/>
              </p:nvGrpSpPr>
              <p:grpSpPr>
                <a:xfrm rot="2670115">
                  <a:off x="5867287" y="296724"/>
                  <a:ext cx="309012" cy="302447"/>
                  <a:chOff x="5757466" y="974350"/>
                  <a:chExt cx="1743980" cy="1706926"/>
                </a:xfrm>
                <a:grpFill/>
              </p:grpSpPr>
              <p:sp>
                <p:nvSpPr>
                  <p:cNvPr id="221" name="Donut 25"/>
                  <p:cNvSpPr/>
                  <p:nvPr/>
                </p:nvSpPr>
                <p:spPr>
                  <a:xfrm>
                    <a:off x="5757466" y="976466"/>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2" name="Donut 39"/>
                  <p:cNvSpPr/>
                  <p:nvPr/>
                </p:nvSpPr>
                <p:spPr>
                  <a:xfrm>
                    <a:off x="6467126" y="974350"/>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3" name="Donut 40"/>
                  <p:cNvSpPr/>
                  <p:nvPr/>
                </p:nvSpPr>
                <p:spPr>
                  <a:xfrm>
                    <a:off x="5776692" y="1673073"/>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4" name="Donut 41"/>
                  <p:cNvSpPr/>
                  <p:nvPr/>
                </p:nvSpPr>
                <p:spPr>
                  <a:xfrm>
                    <a:off x="6496242" y="1676072"/>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206" name="Group 10"/>
                <p:cNvGrpSpPr/>
                <p:nvPr/>
              </p:nvGrpSpPr>
              <p:grpSpPr>
                <a:xfrm rot="2670115">
                  <a:off x="6254818" y="301079"/>
                  <a:ext cx="309012" cy="302447"/>
                  <a:chOff x="5757466" y="974350"/>
                  <a:chExt cx="1743980" cy="1706926"/>
                </a:xfrm>
                <a:grpFill/>
              </p:grpSpPr>
              <p:sp>
                <p:nvSpPr>
                  <p:cNvPr id="217" name="Donut 34"/>
                  <p:cNvSpPr/>
                  <p:nvPr/>
                </p:nvSpPr>
                <p:spPr>
                  <a:xfrm>
                    <a:off x="5757466" y="976466"/>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8" name="Donut 22"/>
                  <p:cNvSpPr/>
                  <p:nvPr/>
                </p:nvSpPr>
                <p:spPr>
                  <a:xfrm>
                    <a:off x="6467126" y="974350"/>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9" name="Donut 23"/>
                  <p:cNvSpPr/>
                  <p:nvPr/>
                </p:nvSpPr>
                <p:spPr>
                  <a:xfrm>
                    <a:off x="5776692" y="1673073"/>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0" name="Donut 24"/>
                  <p:cNvSpPr/>
                  <p:nvPr/>
                </p:nvSpPr>
                <p:spPr>
                  <a:xfrm>
                    <a:off x="6496242" y="1676072"/>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207" name="Group 11"/>
                <p:cNvGrpSpPr/>
                <p:nvPr/>
              </p:nvGrpSpPr>
              <p:grpSpPr>
                <a:xfrm rot="2670115">
                  <a:off x="6629286" y="301078"/>
                  <a:ext cx="309012" cy="302447"/>
                  <a:chOff x="5757466" y="974350"/>
                  <a:chExt cx="1743980" cy="1706926"/>
                </a:xfrm>
                <a:grpFill/>
              </p:grpSpPr>
              <p:sp>
                <p:nvSpPr>
                  <p:cNvPr id="213" name="Donut 30"/>
                  <p:cNvSpPr/>
                  <p:nvPr/>
                </p:nvSpPr>
                <p:spPr>
                  <a:xfrm>
                    <a:off x="5757466" y="976466"/>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4" name="Donut 31"/>
                  <p:cNvSpPr/>
                  <p:nvPr/>
                </p:nvSpPr>
                <p:spPr>
                  <a:xfrm>
                    <a:off x="6467126" y="974350"/>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5" name="Donut 32"/>
                  <p:cNvSpPr/>
                  <p:nvPr/>
                </p:nvSpPr>
                <p:spPr>
                  <a:xfrm>
                    <a:off x="5776692" y="1673073"/>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6" name="Donut 33"/>
                  <p:cNvSpPr/>
                  <p:nvPr/>
                </p:nvSpPr>
                <p:spPr>
                  <a:xfrm>
                    <a:off x="6496242" y="1676072"/>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208" name="Group 12"/>
                <p:cNvGrpSpPr/>
                <p:nvPr/>
              </p:nvGrpSpPr>
              <p:grpSpPr>
                <a:xfrm rot="2670115">
                  <a:off x="7012464" y="292369"/>
                  <a:ext cx="309012" cy="302447"/>
                  <a:chOff x="5757466" y="974350"/>
                  <a:chExt cx="1743980" cy="1706926"/>
                </a:xfrm>
                <a:grpFill/>
              </p:grpSpPr>
              <p:sp>
                <p:nvSpPr>
                  <p:cNvPr id="209" name="Donut 26"/>
                  <p:cNvSpPr/>
                  <p:nvPr/>
                </p:nvSpPr>
                <p:spPr>
                  <a:xfrm>
                    <a:off x="5757466" y="976466"/>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0" name="Donut 27"/>
                  <p:cNvSpPr/>
                  <p:nvPr/>
                </p:nvSpPr>
                <p:spPr>
                  <a:xfrm>
                    <a:off x="6467126" y="974350"/>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1" name="Donut 28"/>
                  <p:cNvSpPr/>
                  <p:nvPr/>
                </p:nvSpPr>
                <p:spPr>
                  <a:xfrm>
                    <a:off x="5776692" y="1673073"/>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2" name="Donut 29"/>
                  <p:cNvSpPr/>
                  <p:nvPr/>
                </p:nvSpPr>
                <p:spPr>
                  <a:xfrm>
                    <a:off x="6496242" y="1676072"/>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sp>
            <p:nvSpPr>
              <p:cNvPr id="202" name="Oval 201"/>
              <p:cNvSpPr/>
              <p:nvPr/>
            </p:nvSpPr>
            <p:spPr>
              <a:xfrm>
                <a:off x="4038600" y="2133600"/>
                <a:ext cx="152400" cy="152400"/>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Oval 202"/>
              <p:cNvSpPr/>
              <p:nvPr/>
            </p:nvSpPr>
            <p:spPr>
              <a:xfrm>
                <a:off x="5257800" y="2133600"/>
                <a:ext cx="152400" cy="152400"/>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9" name="Group 46"/>
            <p:cNvGrpSpPr/>
            <p:nvPr/>
          </p:nvGrpSpPr>
          <p:grpSpPr>
            <a:xfrm>
              <a:off x="2057400" y="2743200"/>
              <a:ext cx="609600" cy="101600"/>
              <a:chOff x="4038600" y="2057400"/>
              <a:chExt cx="1371600" cy="228600"/>
            </a:xfrm>
          </p:grpSpPr>
          <p:grpSp>
            <p:nvGrpSpPr>
              <p:cNvPr id="166" name="Group 5"/>
              <p:cNvGrpSpPr/>
              <p:nvPr/>
            </p:nvGrpSpPr>
            <p:grpSpPr>
              <a:xfrm>
                <a:off x="4114800" y="2057400"/>
                <a:ext cx="1219200" cy="228600"/>
                <a:chOff x="5757466" y="264089"/>
                <a:chExt cx="1615640" cy="353036"/>
              </a:xfrm>
              <a:solidFill>
                <a:schemeClr val="tx2">
                  <a:lumMod val="40000"/>
                  <a:lumOff val="60000"/>
                </a:schemeClr>
              </a:solidFill>
            </p:grpSpPr>
            <p:sp>
              <p:nvSpPr>
                <p:cNvPr id="169" name="Rounded Rectangle 50"/>
                <p:cNvSpPr/>
                <p:nvPr/>
              </p:nvSpPr>
              <p:spPr>
                <a:xfrm>
                  <a:off x="5757466" y="264089"/>
                  <a:ext cx="1615640" cy="353036"/>
                </a:xfrm>
                <a:prstGeom prst="roundRect">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4" name="Group 9"/>
                <p:cNvGrpSpPr/>
                <p:nvPr/>
              </p:nvGrpSpPr>
              <p:grpSpPr>
                <a:xfrm rot="2670115">
                  <a:off x="5867287" y="296724"/>
                  <a:ext cx="309012" cy="302447"/>
                  <a:chOff x="5757466" y="974350"/>
                  <a:chExt cx="1743980" cy="1706926"/>
                </a:xfrm>
                <a:grpFill/>
              </p:grpSpPr>
              <p:sp>
                <p:nvSpPr>
                  <p:cNvPr id="196" name="Donut 25"/>
                  <p:cNvSpPr/>
                  <p:nvPr/>
                </p:nvSpPr>
                <p:spPr>
                  <a:xfrm>
                    <a:off x="5757466" y="976466"/>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7" name="Donut 196"/>
                  <p:cNvSpPr/>
                  <p:nvPr/>
                </p:nvSpPr>
                <p:spPr>
                  <a:xfrm>
                    <a:off x="6467126" y="974350"/>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8" name="Donut 197"/>
                  <p:cNvSpPr/>
                  <p:nvPr/>
                </p:nvSpPr>
                <p:spPr>
                  <a:xfrm>
                    <a:off x="5776692" y="1673073"/>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9" name="Donut 198"/>
                  <p:cNvSpPr/>
                  <p:nvPr/>
                </p:nvSpPr>
                <p:spPr>
                  <a:xfrm>
                    <a:off x="6496242" y="1676072"/>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75" name="Group 10"/>
                <p:cNvGrpSpPr/>
                <p:nvPr/>
              </p:nvGrpSpPr>
              <p:grpSpPr>
                <a:xfrm rot="2670115">
                  <a:off x="6254818" y="301079"/>
                  <a:ext cx="309012" cy="302447"/>
                  <a:chOff x="5757466" y="974350"/>
                  <a:chExt cx="1743980" cy="1706926"/>
                </a:xfrm>
                <a:grpFill/>
              </p:grpSpPr>
              <p:sp>
                <p:nvSpPr>
                  <p:cNvPr id="192" name="Donut 191"/>
                  <p:cNvSpPr/>
                  <p:nvPr/>
                </p:nvSpPr>
                <p:spPr>
                  <a:xfrm>
                    <a:off x="5757466" y="976466"/>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3" name="Donut 22"/>
                  <p:cNvSpPr/>
                  <p:nvPr/>
                </p:nvSpPr>
                <p:spPr>
                  <a:xfrm>
                    <a:off x="6467126" y="974350"/>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4" name="Donut 23"/>
                  <p:cNvSpPr/>
                  <p:nvPr/>
                </p:nvSpPr>
                <p:spPr>
                  <a:xfrm>
                    <a:off x="5776692" y="1673073"/>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5" name="Donut 24"/>
                  <p:cNvSpPr/>
                  <p:nvPr/>
                </p:nvSpPr>
                <p:spPr>
                  <a:xfrm>
                    <a:off x="6496242" y="1676072"/>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79" name="Group 11"/>
                <p:cNvGrpSpPr/>
                <p:nvPr/>
              </p:nvGrpSpPr>
              <p:grpSpPr>
                <a:xfrm rot="2670115">
                  <a:off x="6629286" y="301078"/>
                  <a:ext cx="309012" cy="302447"/>
                  <a:chOff x="5757466" y="974350"/>
                  <a:chExt cx="1743980" cy="1706926"/>
                </a:xfrm>
                <a:grpFill/>
              </p:grpSpPr>
              <p:sp>
                <p:nvSpPr>
                  <p:cNvPr id="185" name="Donut 184"/>
                  <p:cNvSpPr/>
                  <p:nvPr/>
                </p:nvSpPr>
                <p:spPr>
                  <a:xfrm>
                    <a:off x="5757466" y="976466"/>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6" name="Donut 185"/>
                  <p:cNvSpPr/>
                  <p:nvPr/>
                </p:nvSpPr>
                <p:spPr>
                  <a:xfrm>
                    <a:off x="6467126" y="974350"/>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7" name="Donut 186"/>
                  <p:cNvSpPr/>
                  <p:nvPr/>
                </p:nvSpPr>
                <p:spPr>
                  <a:xfrm>
                    <a:off x="5776692" y="1673073"/>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1" name="Donut 190"/>
                  <p:cNvSpPr/>
                  <p:nvPr/>
                </p:nvSpPr>
                <p:spPr>
                  <a:xfrm>
                    <a:off x="6496242" y="1676072"/>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80" name="Group 12"/>
                <p:cNvGrpSpPr/>
                <p:nvPr/>
              </p:nvGrpSpPr>
              <p:grpSpPr>
                <a:xfrm rot="2670115">
                  <a:off x="7012464" y="292369"/>
                  <a:ext cx="309012" cy="302447"/>
                  <a:chOff x="5757466" y="974350"/>
                  <a:chExt cx="1743980" cy="1706926"/>
                </a:xfrm>
                <a:grpFill/>
              </p:grpSpPr>
              <p:sp>
                <p:nvSpPr>
                  <p:cNvPr id="181" name="Donut 55"/>
                  <p:cNvSpPr/>
                  <p:nvPr/>
                </p:nvSpPr>
                <p:spPr>
                  <a:xfrm>
                    <a:off x="5757466" y="976466"/>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2" name="Donut 56"/>
                  <p:cNvSpPr/>
                  <p:nvPr/>
                </p:nvSpPr>
                <p:spPr>
                  <a:xfrm>
                    <a:off x="6467126" y="974350"/>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3" name="Donut 57"/>
                  <p:cNvSpPr/>
                  <p:nvPr/>
                </p:nvSpPr>
                <p:spPr>
                  <a:xfrm>
                    <a:off x="5776692" y="1673073"/>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4" name="Donut 183"/>
                  <p:cNvSpPr/>
                  <p:nvPr/>
                </p:nvSpPr>
                <p:spPr>
                  <a:xfrm>
                    <a:off x="6496242" y="1676072"/>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sp>
            <p:nvSpPr>
              <p:cNvPr id="167" name="Oval 166"/>
              <p:cNvSpPr/>
              <p:nvPr/>
            </p:nvSpPr>
            <p:spPr>
              <a:xfrm>
                <a:off x="4038600" y="2133600"/>
                <a:ext cx="152400" cy="152400"/>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Oval 167"/>
              <p:cNvSpPr/>
              <p:nvPr/>
            </p:nvSpPr>
            <p:spPr>
              <a:xfrm>
                <a:off x="5257800" y="2133600"/>
                <a:ext cx="152400" cy="152400"/>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0" name="Group 83"/>
            <p:cNvGrpSpPr/>
            <p:nvPr/>
          </p:nvGrpSpPr>
          <p:grpSpPr>
            <a:xfrm rot="20384098">
              <a:off x="2848232" y="2858529"/>
              <a:ext cx="533400" cy="76200"/>
              <a:chOff x="4038600" y="2358081"/>
              <a:chExt cx="1600200" cy="313038"/>
            </a:xfrm>
          </p:grpSpPr>
          <p:grpSp>
            <p:nvGrpSpPr>
              <p:cNvPr id="146" name="Group 74"/>
              <p:cNvGrpSpPr/>
              <p:nvPr/>
            </p:nvGrpSpPr>
            <p:grpSpPr>
              <a:xfrm>
                <a:off x="4038600" y="2358081"/>
                <a:ext cx="533400" cy="308919"/>
                <a:chOff x="4038600" y="2358081"/>
                <a:chExt cx="533400" cy="308919"/>
              </a:xfrm>
            </p:grpSpPr>
            <p:sp>
              <p:nvSpPr>
                <p:cNvPr id="163" name="Hexagon 162"/>
                <p:cNvSpPr/>
                <p:nvPr/>
              </p:nvSpPr>
              <p:spPr>
                <a:xfrm>
                  <a:off x="4038600" y="2362200"/>
                  <a:ext cx="533400" cy="304800"/>
                </a:xfrm>
                <a:prstGeom prst="hexagon">
                  <a:avLst/>
                </a:prstGeom>
                <a:solidFill>
                  <a:schemeClr val="accent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Diamond 163"/>
                <p:cNvSpPr/>
                <p:nvPr/>
              </p:nvSpPr>
              <p:spPr>
                <a:xfrm>
                  <a:off x="4127156" y="2358081"/>
                  <a:ext cx="152400" cy="304800"/>
                </a:xfrm>
                <a:prstGeom prst="diamond">
                  <a:avLst/>
                </a:prstGeom>
                <a:solidFill>
                  <a:srgbClr val="DAA6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Diamond 164"/>
                <p:cNvSpPr/>
                <p:nvPr/>
              </p:nvSpPr>
              <p:spPr>
                <a:xfrm>
                  <a:off x="4304269" y="2362200"/>
                  <a:ext cx="152400" cy="304800"/>
                </a:xfrm>
                <a:prstGeom prst="diamond">
                  <a:avLst/>
                </a:prstGeom>
                <a:solidFill>
                  <a:srgbClr val="DAA6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7" name="Group 75"/>
              <p:cNvGrpSpPr/>
              <p:nvPr/>
            </p:nvGrpSpPr>
            <p:grpSpPr>
              <a:xfrm>
                <a:off x="4572000" y="2362200"/>
                <a:ext cx="533400" cy="308919"/>
                <a:chOff x="4038600" y="2358081"/>
                <a:chExt cx="533400" cy="308919"/>
              </a:xfrm>
            </p:grpSpPr>
            <p:sp>
              <p:nvSpPr>
                <p:cNvPr id="160" name="Hexagon 159"/>
                <p:cNvSpPr/>
                <p:nvPr/>
              </p:nvSpPr>
              <p:spPr>
                <a:xfrm>
                  <a:off x="4038600" y="2362200"/>
                  <a:ext cx="533400" cy="304800"/>
                </a:xfrm>
                <a:prstGeom prst="hexagon">
                  <a:avLst/>
                </a:prstGeom>
                <a:solidFill>
                  <a:schemeClr val="accent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Diamond 160"/>
                <p:cNvSpPr/>
                <p:nvPr/>
              </p:nvSpPr>
              <p:spPr>
                <a:xfrm>
                  <a:off x="4127156" y="2358081"/>
                  <a:ext cx="152400" cy="304800"/>
                </a:xfrm>
                <a:prstGeom prst="diamond">
                  <a:avLst/>
                </a:prstGeom>
                <a:solidFill>
                  <a:srgbClr val="DAA6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Diamond 161"/>
                <p:cNvSpPr/>
                <p:nvPr/>
              </p:nvSpPr>
              <p:spPr>
                <a:xfrm>
                  <a:off x="4304269" y="2362200"/>
                  <a:ext cx="152400" cy="304800"/>
                </a:xfrm>
                <a:prstGeom prst="diamond">
                  <a:avLst/>
                </a:prstGeom>
                <a:solidFill>
                  <a:srgbClr val="DAA6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8" name="Group 79"/>
              <p:cNvGrpSpPr/>
              <p:nvPr/>
            </p:nvGrpSpPr>
            <p:grpSpPr>
              <a:xfrm>
                <a:off x="5105400" y="2362200"/>
                <a:ext cx="533400" cy="308919"/>
                <a:chOff x="4038600" y="2358081"/>
                <a:chExt cx="533400" cy="308919"/>
              </a:xfrm>
            </p:grpSpPr>
            <p:sp>
              <p:nvSpPr>
                <p:cNvPr id="149" name="Hexagon 148"/>
                <p:cNvSpPr/>
                <p:nvPr/>
              </p:nvSpPr>
              <p:spPr>
                <a:xfrm>
                  <a:off x="4038600" y="2362200"/>
                  <a:ext cx="533400" cy="304800"/>
                </a:xfrm>
                <a:prstGeom prst="hexagon">
                  <a:avLst/>
                </a:prstGeom>
                <a:solidFill>
                  <a:schemeClr val="accent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Diamond 149"/>
                <p:cNvSpPr/>
                <p:nvPr/>
              </p:nvSpPr>
              <p:spPr>
                <a:xfrm>
                  <a:off x="4127156" y="2358081"/>
                  <a:ext cx="152400" cy="304800"/>
                </a:xfrm>
                <a:prstGeom prst="diamond">
                  <a:avLst/>
                </a:prstGeom>
                <a:solidFill>
                  <a:srgbClr val="DAA6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Diamond 158"/>
                <p:cNvSpPr/>
                <p:nvPr/>
              </p:nvSpPr>
              <p:spPr>
                <a:xfrm>
                  <a:off x="4304269" y="2362200"/>
                  <a:ext cx="152400" cy="304800"/>
                </a:xfrm>
                <a:prstGeom prst="diamond">
                  <a:avLst/>
                </a:prstGeom>
                <a:solidFill>
                  <a:srgbClr val="DAA6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01" name="Group 84"/>
            <p:cNvGrpSpPr/>
            <p:nvPr/>
          </p:nvGrpSpPr>
          <p:grpSpPr>
            <a:xfrm rot="1885527" flipH="1">
              <a:off x="1397119" y="2781731"/>
              <a:ext cx="533400" cy="76200"/>
              <a:chOff x="4038600" y="2358081"/>
              <a:chExt cx="1600200" cy="313038"/>
            </a:xfrm>
          </p:grpSpPr>
          <p:grpSp>
            <p:nvGrpSpPr>
              <p:cNvPr id="118" name="Group 74"/>
              <p:cNvGrpSpPr/>
              <p:nvPr/>
            </p:nvGrpSpPr>
            <p:grpSpPr>
              <a:xfrm>
                <a:off x="4038600" y="2358081"/>
                <a:ext cx="533400" cy="308919"/>
                <a:chOff x="4038600" y="2358081"/>
                <a:chExt cx="533400" cy="308919"/>
              </a:xfrm>
            </p:grpSpPr>
            <p:sp>
              <p:nvSpPr>
                <p:cNvPr id="131" name="Hexagon 130"/>
                <p:cNvSpPr/>
                <p:nvPr/>
              </p:nvSpPr>
              <p:spPr>
                <a:xfrm>
                  <a:off x="4038600" y="2362200"/>
                  <a:ext cx="533400" cy="304800"/>
                </a:xfrm>
                <a:prstGeom prst="hexagon">
                  <a:avLst/>
                </a:prstGeom>
                <a:solidFill>
                  <a:schemeClr val="accent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Diamond 131"/>
                <p:cNvSpPr/>
                <p:nvPr/>
              </p:nvSpPr>
              <p:spPr>
                <a:xfrm>
                  <a:off x="4127156" y="2358081"/>
                  <a:ext cx="152400" cy="304800"/>
                </a:xfrm>
                <a:prstGeom prst="diamond">
                  <a:avLst/>
                </a:prstGeom>
                <a:solidFill>
                  <a:srgbClr val="DAA6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Diamond 144"/>
                <p:cNvSpPr/>
                <p:nvPr/>
              </p:nvSpPr>
              <p:spPr>
                <a:xfrm>
                  <a:off x="4304269" y="2362200"/>
                  <a:ext cx="152400" cy="304800"/>
                </a:xfrm>
                <a:prstGeom prst="diamond">
                  <a:avLst/>
                </a:prstGeom>
                <a:solidFill>
                  <a:srgbClr val="DAA6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1" name="Group 75"/>
              <p:cNvGrpSpPr/>
              <p:nvPr/>
            </p:nvGrpSpPr>
            <p:grpSpPr>
              <a:xfrm>
                <a:off x="4572000" y="2362200"/>
                <a:ext cx="533400" cy="308919"/>
                <a:chOff x="4038600" y="2358081"/>
                <a:chExt cx="533400" cy="308919"/>
              </a:xfrm>
            </p:grpSpPr>
            <p:sp>
              <p:nvSpPr>
                <p:cNvPr id="128" name="Hexagon 127"/>
                <p:cNvSpPr/>
                <p:nvPr/>
              </p:nvSpPr>
              <p:spPr>
                <a:xfrm>
                  <a:off x="4038600" y="2362200"/>
                  <a:ext cx="533400" cy="304800"/>
                </a:xfrm>
                <a:prstGeom prst="hexagon">
                  <a:avLst/>
                </a:prstGeom>
                <a:solidFill>
                  <a:schemeClr val="accent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Diamond 128"/>
                <p:cNvSpPr/>
                <p:nvPr/>
              </p:nvSpPr>
              <p:spPr>
                <a:xfrm>
                  <a:off x="4127156" y="2358081"/>
                  <a:ext cx="152400" cy="304800"/>
                </a:xfrm>
                <a:prstGeom prst="diamond">
                  <a:avLst/>
                </a:prstGeom>
                <a:solidFill>
                  <a:srgbClr val="DAA6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Diamond 129"/>
                <p:cNvSpPr/>
                <p:nvPr/>
              </p:nvSpPr>
              <p:spPr>
                <a:xfrm>
                  <a:off x="4304269" y="2362200"/>
                  <a:ext cx="152400" cy="304800"/>
                </a:xfrm>
                <a:prstGeom prst="diamond">
                  <a:avLst/>
                </a:prstGeom>
                <a:solidFill>
                  <a:srgbClr val="DAA6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4" name="Group 79"/>
              <p:cNvGrpSpPr/>
              <p:nvPr/>
            </p:nvGrpSpPr>
            <p:grpSpPr>
              <a:xfrm>
                <a:off x="5105400" y="2362200"/>
                <a:ext cx="533400" cy="308919"/>
                <a:chOff x="4038600" y="2358081"/>
                <a:chExt cx="533400" cy="308919"/>
              </a:xfrm>
            </p:grpSpPr>
            <p:sp>
              <p:nvSpPr>
                <p:cNvPr id="125" name="Hexagon 124"/>
                <p:cNvSpPr/>
                <p:nvPr/>
              </p:nvSpPr>
              <p:spPr>
                <a:xfrm>
                  <a:off x="4038600" y="2362200"/>
                  <a:ext cx="533400" cy="304800"/>
                </a:xfrm>
                <a:prstGeom prst="hexagon">
                  <a:avLst/>
                </a:prstGeom>
                <a:solidFill>
                  <a:schemeClr val="accent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Diamond 125"/>
                <p:cNvSpPr/>
                <p:nvPr/>
              </p:nvSpPr>
              <p:spPr>
                <a:xfrm>
                  <a:off x="4127156" y="2358081"/>
                  <a:ext cx="152400" cy="304800"/>
                </a:xfrm>
                <a:prstGeom prst="diamond">
                  <a:avLst/>
                </a:prstGeom>
                <a:solidFill>
                  <a:srgbClr val="DAA6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Diamond 126"/>
                <p:cNvSpPr/>
                <p:nvPr/>
              </p:nvSpPr>
              <p:spPr>
                <a:xfrm>
                  <a:off x="4304269" y="2362200"/>
                  <a:ext cx="152400" cy="304800"/>
                </a:xfrm>
                <a:prstGeom prst="diamond">
                  <a:avLst/>
                </a:prstGeom>
                <a:solidFill>
                  <a:srgbClr val="DAA6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02" name="Cloud 101"/>
            <p:cNvSpPr/>
            <p:nvPr/>
          </p:nvSpPr>
          <p:spPr>
            <a:xfrm rot="527952">
              <a:off x="2158002" y="1709707"/>
              <a:ext cx="462752" cy="354639"/>
            </a:xfrm>
            <a:prstGeom prst="cloud">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p:cNvSpPr/>
            <p:nvPr/>
          </p:nvSpPr>
          <p:spPr>
            <a:xfrm>
              <a:off x="2286000" y="1752600"/>
              <a:ext cx="219208" cy="11922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 name="Group 2">
            <a:extLst>
              <a:ext uri="{FF2B5EF4-FFF2-40B4-BE49-F238E27FC236}">
                <a16:creationId xmlns:a16="http://schemas.microsoft.com/office/drawing/2014/main" id="{C8431CD6-0C30-9DF9-FF7D-B23A4D741B84}"/>
              </a:ext>
            </a:extLst>
          </p:cNvPr>
          <p:cNvGrpSpPr/>
          <p:nvPr/>
        </p:nvGrpSpPr>
        <p:grpSpPr>
          <a:xfrm>
            <a:off x="10221133" y="4051476"/>
            <a:ext cx="1101424" cy="2442295"/>
            <a:chOff x="403818" y="251257"/>
            <a:chExt cx="2684676" cy="6394842"/>
          </a:xfrm>
        </p:grpSpPr>
        <p:grpSp>
          <p:nvGrpSpPr>
            <p:cNvPr id="5" name="Group 4">
              <a:extLst>
                <a:ext uri="{FF2B5EF4-FFF2-40B4-BE49-F238E27FC236}">
                  <a16:creationId xmlns:a16="http://schemas.microsoft.com/office/drawing/2014/main" id="{6FA76AB0-6CB9-E654-7EAA-805367337B0F}"/>
                </a:ext>
              </a:extLst>
            </p:cNvPr>
            <p:cNvGrpSpPr/>
            <p:nvPr/>
          </p:nvGrpSpPr>
          <p:grpSpPr>
            <a:xfrm>
              <a:off x="403818" y="251257"/>
              <a:ext cx="2684676" cy="6394842"/>
              <a:chOff x="403818" y="251257"/>
              <a:chExt cx="2684676" cy="6394842"/>
            </a:xfrm>
          </p:grpSpPr>
          <p:grpSp>
            <p:nvGrpSpPr>
              <p:cNvPr id="7" name="Group 6">
                <a:extLst>
                  <a:ext uri="{FF2B5EF4-FFF2-40B4-BE49-F238E27FC236}">
                    <a16:creationId xmlns:a16="http://schemas.microsoft.com/office/drawing/2014/main" id="{4B3A7057-5BBC-8198-5FE2-411AAF5915A7}"/>
                  </a:ext>
                </a:extLst>
              </p:cNvPr>
              <p:cNvGrpSpPr/>
              <p:nvPr/>
            </p:nvGrpSpPr>
            <p:grpSpPr>
              <a:xfrm>
                <a:off x="403818" y="361401"/>
                <a:ext cx="2684676" cy="6284698"/>
                <a:chOff x="1444129" y="2153330"/>
                <a:chExt cx="1750463" cy="4097751"/>
              </a:xfrm>
            </p:grpSpPr>
            <p:sp>
              <p:nvSpPr>
                <p:cNvPr id="9" name="Freeform: Shape 8">
                  <a:extLst>
                    <a:ext uri="{FF2B5EF4-FFF2-40B4-BE49-F238E27FC236}">
                      <a16:creationId xmlns:a16="http://schemas.microsoft.com/office/drawing/2014/main" id="{D8D15482-E244-97E0-D8A3-764763EEDE54}"/>
                    </a:ext>
                  </a:extLst>
                </p:cNvPr>
                <p:cNvSpPr/>
                <p:nvPr/>
              </p:nvSpPr>
              <p:spPr>
                <a:xfrm rot="10800000">
                  <a:off x="1444129" y="2153330"/>
                  <a:ext cx="1691161" cy="1742103"/>
                </a:xfrm>
                <a:custGeom>
                  <a:avLst/>
                  <a:gdLst>
                    <a:gd name="connsiteX0" fmla="*/ 1656972 w 2588980"/>
                    <a:gd name="connsiteY0" fmla="*/ 2759669 h 2759669"/>
                    <a:gd name="connsiteX1" fmla="*/ 1288013 w 2588980"/>
                    <a:gd name="connsiteY1" fmla="*/ 2617194 h 2759669"/>
                    <a:gd name="connsiteX2" fmla="*/ 1256517 w 2588980"/>
                    <a:gd name="connsiteY2" fmla="*/ 2575051 h 2759669"/>
                    <a:gd name="connsiteX3" fmla="*/ 1225023 w 2588980"/>
                    <a:gd name="connsiteY3" fmla="*/ 2617193 h 2759669"/>
                    <a:gd name="connsiteX4" fmla="*/ 856063 w 2588980"/>
                    <a:gd name="connsiteY4" fmla="*/ 2759669 h 2759669"/>
                    <a:gd name="connsiteX5" fmla="*/ 411114 w 2588980"/>
                    <a:gd name="connsiteY5" fmla="*/ 2436513 h 2759669"/>
                    <a:gd name="connsiteX6" fmla="*/ 420154 w 2588980"/>
                    <a:gd name="connsiteY6" fmla="*/ 2371386 h 2759669"/>
                    <a:gd name="connsiteX7" fmla="*/ 420504 w 2588980"/>
                    <a:gd name="connsiteY7" fmla="*/ 2370568 h 2759669"/>
                    <a:gd name="connsiteX8" fmla="*/ 410857 w 2588980"/>
                    <a:gd name="connsiteY8" fmla="*/ 2354188 h 2759669"/>
                    <a:gd name="connsiteX9" fmla="*/ 380957 w 2588980"/>
                    <a:gd name="connsiteY9" fmla="*/ 2266634 h 2759669"/>
                    <a:gd name="connsiteX10" fmla="*/ 379983 w 2588980"/>
                    <a:gd name="connsiteY10" fmla="*/ 2266222 h 2759669"/>
                    <a:gd name="connsiteX11" fmla="*/ 304248 w 2588980"/>
                    <a:gd name="connsiteY11" fmla="*/ 2234205 h 2759669"/>
                    <a:gd name="connsiteX12" fmla="*/ 136290 w 2588980"/>
                    <a:gd name="connsiteY12" fmla="*/ 2014919 h 2759669"/>
                    <a:gd name="connsiteX13" fmla="*/ 117746 w 2588980"/>
                    <a:gd name="connsiteY13" fmla="*/ 1718328 h 2759669"/>
                    <a:gd name="connsiteX14" fmla="*/ 2978 w 2588980"/>
                    <a:gd name="connsiteY14" fmla="*/ 1273127 h 2759669"/>
                    <a:gd name="connsiteX15" fmla="*/ 299805 w 2588980"/>
                    <a:gd name="connsiteY15" fmla="*/ 845357 h 2759669"/>
                    <a:gd name="connsiteX16" fmla="*/ 387150 w 2588980"/>
                    <a:gd name="connsiteY16" fmla="*/ 494812 h 2759669"/>
                    <a:gd name="connsiteX17" fmla="*/ 791202 w 2588980"/>
                    <a:gd name="connsiteY17" fmla="*/ 414670 h 2759669"/>
                    <a:gd name="connsiteX18" fmla="*/ 1048100 w 2588980"/>
                    <a:gd name="connsiteY18" fmla="*/ 25019 h 2759669"/>
                    <a:gd name="connsiteX19" fmla="*/ 1497936 w 2588980"/>
                    <a:gd name="connsiteY19" fmla="*/ 204739 h 2759669"/>
                    <a:gd name="connsiteX20" fmla="*/ 2155625 w 2588980"/>
                    <a:gd name="connsiteY20" fmla="*/ 361875 h 2759669"/>
                    <a:gd name="connsiteX21" fmla="*/ 2458866 w 2588980"/>
                    <a:gd name="connsiteY21" fmla="*/ 577807 h 2759669"/>
                    <a:gd name="connsiteX22" fmla="*/ 2430434 w 2588980"/>
                    <a:gd name="connsiteY22" fmla="*/ 911218 h 2759669"/>
                    <a:gd name="connsiteX23" fmla="*/ 2588977 w 2588980"/>
                    <a:gd name="connsiteY23" fmla="*/ 1235303 h 2759669"/>
                    <a:gd name="connsiteX24" fmla="*/ 2386891 w 2588980"/>
                    <a:gd name="connsiteY24" fmla="*/ 1556223 h 2759669"/>
                    <a:gd name="connsiteX25" fmla="*/ 2385439 w 2588980"/>
                    <a:gd name="connsiteY25" fmla="*/ 1564313 h 2759669"/>
                    <a:gd name="connsiteX26" fmla="*/ 2323779 w 2588980"/>
                    <a:gd name="connsiteY26" fmla="*/ 2003264 h 2759669"/>
                    <a:gd name="connsiteX27" fmla="*/ 1968328 w 2588980"/>
                    <a:gd name="connsiteY27" fmla="*/ 2200239 h 2759669"/>
                    <a:gd name="connsiteX28" fmla="*/ 1951202 w 2588980"/>
                    <a:gd name="connsiteY28" fmla="*/ 2195785 h 2759669"/>
                    <a:gd name="connsiteX29" fmla="*/ 1971599 w 2588980"/>
                    <a:gd name="connsiteY29" fmla="*/ 2208008 h 2759669"/>
                    <a:gd name="connsiteX30" fmla="*/ 2101921 w 2588980"/>
                    <a:gd name="connsiteY30" fmla="*/ 2436514 h 2759669"/>
                    <a:gd name="connsiteX31" fmla="*/ 1656972 w 2588980"/>
                    <a:gd name="connsiteY31" fmla="*/ 2759669 h 2759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88980" h="2759669">
                      <a:moveTo>
                        <a:pt x="1656972" y="2759669"/>
                      </a:moveTo>
                      <a:cubicBezTo>
                        <a:pt x="1503385" y="2759669"/>
                        <a:pt x="1367974" y="2703154"/>
                        <a:pt x="1288013" y="2617194"/>
                      </a:cubicBezTo>
                      <a:lnTo>
                        <a:pt x="1256517" y="2575051"/>
                      </a:lnTo>
                      <a:lnTo>
                        <a:pt x="1225023" y="2617193"/>
                      </a:lnTo>
                      <a:cubicBezTo>
                        <a:pt x="1145062" y="2703153"/>
                        <a:pt x="1009651" y="2759669"/>
                        <a:pt x="856063" y="2759669"/>
                      </a:cubicBezTo>
                      <a:cubicBezTo>
                        <a:pt x="610325" y="2759669"/>
                        <a:pt x="411115" y="2614988"/>
                        <a:pt x="411114" y="2436513"/>
                      </a:cubicBezTo>
                      <a:cubicBezTo>
                        <a:pt x="411115" y="2414204"/>
                        <a:pt x="414228" y="2392423"/>
                        <a:pt x="420154" y="2371386"/>
                      </a:cubicBezTo>
                      <a:lnTo>
                        <a:pt x="420504" y="2370568"/>
                      </a:lnTo>
                      <a:lnTo>
                        <a:pt x="410857" y="2354188"/>
                      </a:lnTo>
                      <a:cubicBezTo>
                        <a:pt x="398345" y="2326860"/>
                        <a:pt x="388248" y="2297502"/>
                        <a:pt x="380957" y="2266634"/>
                      </a:cubicBezTo>
                      <a:lnTo>
                        <a:pt x="379983" y="2266222"/>
                      </a:lnTo>
                      <a:lnTo>
                        <a:pt x="304248" y="2234205"/>
                      </a:lnTo>
                      <a:cubicBezTo>
                        <a:pt x="231267" y="2190123"/>
                        <a:pt x="170926" y="2112565"/>
                        <a:pt x="136290" y="2014919"/>
                      </a:cubicBezTo>
                      <a:cubicBezTo>
                        <a:pt x="102736" y="1920419"/>
                        <a:pt x="96120" y="1814924"/>
                        <a:pt x="117746" y="1718328"/>
                      </a:cubicBezTo>
                      <a:cubicBezTo>
                        <a:pt x="30224" y="1597084"/>
                        <a:pt x="-12034" y="1433091"/>
                        <a:pt x="2978" y="1273127"/>
                      </a:cubicBezTo>
                      <a:cubicBezTo>
                        <a:pt x="22934" y="1060466"/>
                        <a:pt x="140247" y="891398"/>
                        <a:pt x="299805" y="845357"/>
                      </a:cubicBezTo>
                      <a:cubicBezTo>
                        <a:pt x="288092" y="714935"/>
                        <a:pt x="319969" y="587126"/>
                        <a:pt x="387150" y="494812"/>
                      </a:cubicBezTo>
                      <a:cubicBezTo>
                        <a:pt x="489224" y="354533"/>
                        <a:pt x="652973" y="322075"/>
                        <a:pt x="791202" y="414670"/>
                      </a:cubicBezTo>
                      <a:cubicBezTo>
                        <a:pt x="815398" y="230558"/>
                        <a:pt x="913207" y="82216"/>
                        <a:pt x="1048100" y="25019"/>
                      </a:cubicBezTo>
                      <a:cubicBezTo>
                        <a:pt x="1207057" y="-42376"/>
                        <a:pt x="1386565" y="29321"/>
                        <a:pt x="1497936" y="204739"/>
                      </a:cubicBezTo>
                      <a:cubicBezTo>
                        <a:pt x="1702338" y="8525"/>
                        <a:pt x="1999023" y="79383"/>
                        <a:pt x="2155625" y="361875"/>
                      </a:cubicBezTo>
                      <a:cubicBezTo>
                        <a:pt x="2279862" y="330418"/>
                        <a:pt x="2408094" y="421708"/>
                        <a:pt x="2458866" y="577807"/>
                      </a:cubicBezTo>
                      <a:cubicBezTo>
                        <a:pt x="2495629" y="690742"/>
                        <a:pt x="2484836" y="817459"/>
                        <a:pt x="2430434" y="911218"/>
                      </a:cubicBezTo>
                      <a:cubicBezTo>
                        <a:pt x="2526141" y="971505"/>
                        <a:pt x="2588421" y="1098823"/>
                        <a:pt x="2588977" y="1235303"/>
                      </a:cubicBezTo>
                      <a:cubicBezTo>
                        <a:pt x="2589599" y="1395104"/>
                        <a:pt x="2505694" y="1528362"/>
                        <a:pt x="2386891" y="1556223"/>
                      </a:cubicBezTo>
                      <a:cubicBezTo>
                        <a:pt x="2386429" y="1558938"/>
                        <a:pt x="2385901" y="1561599"/>
                        <a:pt x="2385439" y="1564313"/>
                      </a:cubicBezTo>
                      <a:cubicBezTo>
                        <a:pt x="2416548" y="1718756"/>
                        <a:pt x="2393924" y="1879681"/>
                        <a:pt x="2323779" y="2003264"/>
                      </a:cubicBezTo>
                      <a:cubicBezTo>
                        <a:pt x="2240652" y="2149663"/>
                        <a:pt x="2105006" y="2220408"/>
                        <a:pt x="1968328" y="2200239"/>
                      </a:cubicBezTo>
                      <a:lnTo>
                        <a:pt x="1951202" y="2195785"/>
                      </a:lnTo>
                      <a:lnTo>
                        <a:pt x="1971599" y="2208008"/>
                      </a:lnTo>
                      <a:cubicBezTo>
                        <a:pt x="2052118" y="2266487"/>
                        <a:pt x="2101921" y="2347276"/>
                        <a:pt x="2101921" y="2436514"/>
                      </a:cubicBezTo>
                      <a:cubicBezTo>
                        <a:pt x="2101921" y="2614987"/>
                        <a:pt x="1902711" y="2759670"/>
                        <a:pt x="1656972" y="2759669"/>
                      </a:cubicBezTo>
                      <a:close/>
                    </a:path>
                  </a:pathLst>
                </a:custGeom>
                <a:solidFill>
                  <a:srgbClr val="9966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solidFill>
                  </a:endParaRPr>
                </a:p>
              </p:txBody>
            </p:sp>
            <p:sp>
              <p:nvSpPr>
                <p:cNvPr id="10" name="Oval 9">
                  <a:extLst>
                    <a:ext uri="{FF2B5EF4-FFF2-40B4-BE49-F238E27FC236}">
                      <a16:creationId xmlns:a16="http://schemas.microsoft.com/office/drawing/2014/main" id="{536002B6-42D9-D607-90E6-F6CA6E613A1E}"/>
                    </a:ext>
                  </a:extLst>
                </p:cNvPr>
                <p:cNvSpPr/>
                <p:nvPr/>
              </p:nvSpPr>
              <p:spPr>
                <a:xfrm rot="976600">
                  <a:off x="1461559" y="4425592"/>
                  <a:ext cx="333450" cy="543580"/>
                </a:xfrm>
                <a:prstGeom prst="ellipse">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rapezoid 10">
                  <a:extLst>
                    <a:ext uri="{FF2B5EF4-FFF2-40B4-BE49-F238E27FC236}">
                      <a16:creationId xmlns:a16="http://schemas.microsoft.com/office/drawing/2014/main" id="{AF8BC5CE-5F19-9E77-3CB7-1E388A602ABD}"/>
                    </a:ext>
                  </a:extLst>
                </p:cNvPr>
                <p:cNvSpPr/>
                <p:nvPr/>
              </p:nvSpPr>
              <p:spPr>
                <a:xfrm rot="808127">
                  <a:off x="1508363" y="3326989"/>
                  <a:ext cx="907083" cy="1460229"/>
                </a:xfrm>
                <a:prstGeom prst="trapezoid">
                  <a:avLst>
                    <a:gd name="adj" fmla="val 50000"/>
                  </a:avLst>
                </a:prstGeom>
                <a:solidFill>
                  <a:schemeClr val="tx2">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rapezoid 11">
                  <a:extLst>
                    <a:ext uri="{FF2B5EF4-FFF2-40B4-BE49-F238E27FC236}">
                      <a16:creationId xmlns:a16="http://schemas.microsoft.com/office/drawing/2014/main" id="{96FDB532-2FE5-B915-A978-5343B66CC801}"/>
                    </a:ext>
                  </a:extLst>
                </p:cNvPr>
                <p:cNvSpPr/>
                <p:nvPr/>
              </p:nvSpPr>
              <p:spPr>
                <a:xfrm>
                  <a:off x="1877851" y="3280890"/>
                  <a:ext cx="921718" cy="1025504"/>
                </a:xfrm>
                <a:prstGeom prst="trapezoid">
                  <a:avLst>
                    <a:gd name="adj" fmla="val 24886"/>
                  </a:avLst>
                </a:prstGeom>
                <a:solidFill>
                  <a:srgbClr val="DBAF5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07651849-8F34-1A68-0070-F38850D45A51}"/>
                    </a:ext>
                  </a:extLst>
                </p:cNvPr>
                <p:cNvSpPr/>
                <p:nvPr/>
              </p:nvSpPr>
              <p:spPr>
                <a:xfrm rot="886948" flipH="1">
                  <a:off x="2314948" y="5852899"/>
                  <a:ext cx="482095" cy="398182"/>
                </a:xfrm>
                <a:prstGeom prst="ellipse">
                  <a:avLst/>
                </a:prstGeom>
                <a:solidFill>
                  <a:srgbClr val="9966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09D5866D-7FC1-6F34-8BC4-6B6B133E8538}"/>
                    </a:ext>
                  </a:extLst>
                </p:cNvPr>
                <p:cNvSpPr/>
                <p:nvPr/>
              </p:nvSpPr>
              <p:spPr>
                <a:xfrm rot="20713052">
                  <a:off x="1729729" y="5852899"/>
                  <a:ext cx="482095" cy="398182"/>
                </a:xfrm>
                <a:prstGeom prst="ellipse">
                  <a:avLst/>
                </a:prstGeom>
                <a:solidFill>
                  <a:srgbClr val="9966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rapezoid 14">
                  <a:extLst>
                    <a:ext uri="{FF2B5EF4-FFF2-40B4-BE49-F238E27FC236}">
                      <a16:creationId xmlns:a16="http://schemas.microsoft.com/office/drawing/2014/main" id="{3EDCCC75-35F6-CAB5-220F-BBBCB81938FE}"/>
                    </a:ext>
                  </a:extLst>
                </p:cNvPr>
                <p:cNvSpPr/>
                <p:nvPr/>
              </p:nvSpPr>
              <p:spPr>
                <a:xfrm>
                  <a:off x="1482828" y="3334864"/>
                  <a:ext cx="1711764" cy="2698690"/>
                </a:xfrm>
                <a:prstGeom prst="trapezoid">
                  <a:avLst>
                    <a:gd name="adj" fmla="val 34948"/>
                  </a:avLst>
                </a:prstGeom>
                <a:solidFill>
                  <a:schemeClr val="tx2">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F87333D-6EFE-1225-0A10-E023B78810BF}"/>
                    </a:ext>
                  </a:extLst>
                </p:cNvPr>
                <p:cNvSpPr/>
                <p:nvPr/>
              </p:nvSpPr>
              <p:spPr>
                <a:xfrm>
                  <a:off x="1849207" y="4479765"/>
                  <a:ext cx="921718" cy="161921"/>
                </a:xfrm>
                <a:prstGeom prst="rect">
                  <a:avLst/>
                </a:prstGeom>
                <a:solidFill>
                  <a:srgbClr val="9966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rapezoid 16">
                  <a:extLst>
                    <a:ext uri="{FF2B5EF4-FFF2-40B4-BE49-F238E27FC236}">
                      <a16:creationId xmlns:a16="http://schemas.microsoft.com/office/drawing/2014/main" id="{DD03806B-92FD-8D7D-4040-45204F8B0445}"/>
                    </a:ext>
                  </a:extLst>
                </p:cNvPr>
                <p:cNvSpPr/>
                <p:nvPr/>
              </p:nvSpPr>
              <p:spPr>
                <a:xfrm rot="381480" flipH="1">
                  <a:off x="1602529" y="3243103"/>
                  <a:ext cx="784115" cy="2854826"/>
                </a:xfrm>
                <a:prstGeom prst="trapezoid">
                  <a:avLst>
                    <a:gd name="adj" fmla="val 45127"/>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rapezoid 17">
                  <a:extLst>
                    <a:ext uri="{FF2B5EF4-FFF2-40B4-BE49-F238E27FC236}">
                      <a16:creationId xmlns:a16="http://schemas.microsoft.com/office/drawing/2014/main" id="{20D15120-95C5-1486-95F3-ADC2A1700C88}"/>
                    </a:ext>
                  </a:extLst>
                </p:cNvPr>
                <p:cNvSpPr/>
                <p:nvPr/>
              </p:nvSpPr>
              <p:spPr>
                <a:xfrm rot="20990305" flipH="1">
                  <a:off x="2219626" y="3249829"/>
                  <a:ext cx="784115" cy="2854826"/>
                </a:xfrm>
                <a:prstGeom prst="trapezoid">
                  <a:avLst>
                    <a:gd name="adj" fmla="val 32128"/>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5">
                  <a:extLst>
                    <a:ext uri="{FF2B5EF4-FFF2-40B4-BE49-F238E27FC236}">
                      <a16:creationId xmlns:a16="http://schemas.microsoft.com/office/drawing/2014/main" id="{41FFA9F2-1AD1-AE1F-5E2B-82A28AB8FAAF}"/>
                    </a:ext>
                  </a:extLst>
                </p:cNvPr>
                <p:cNvSpPr/>
                <p:nvPr/>
              </p:nvSpPr>
              <p:spPr>
                <a:xfrm rot="533072">
                  <a:off x="2597789" y="4436048"/>
                  <a:ext cx="359479" cy="535624"/>
                </a:xfrm>
                <a:prstGeom prst="ellipse">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rapezoid 19">
                  <a:extLst>
                    <a:ext uri="{FF2B5EF4-FFF2-40B4-BE49-F238E27FC236}">
                      <a16:creationId xmlns:a16="http://schemas.microsoft.com/office/drawing/2014/main" id="{8B5DBAEC-5DB0-4F25-7F0A-89B75DB15EAA}"/>
                    </a:ext>
                  </a:extLst>
                </p:cNvPr>
                <p:cNvSpPr/>
                <p:nvPr/>
              </p:nvSpPr>
              <p:spPr>
                <a:xfrm rot="20882837" flipH="1">
                  <a:off x="2304690" y="3206317"/>
                  <a:ext cx="784115" cy="1477371"/>
                </a:xfrm>
                <a:prstGeom prst="trapezoid">
                  <a:avLst>
                    <a:gd name="adj" fmla="val 45207"/>
                  </a:avLst>
                </a:prstGeom>
                <a:solidFill>
                  <a:schemeClr val="tx2">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EFA328A9-A761-6BD3-EDE4-506D2B284B50}"/>
                    </a:ext>
                  </a:extLst>
                </p:cNvPr>
                <p:cNvSpPr/>
                <p:nvPr/>
              </p:nvSpPr>
              <p:spPr>
                <a:xfrm flipH="1">
                  <a:off x="2029979" y="2939310"/>
                  <a:ext cx="476453" cy="818220"/>
                </a:xfrm>
                <a:prstGeom prst="ellipse">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B67B9313-EB37-E56C-EEB3-03E3241C68A4}"/>
                    </a:ext>
                  </a:extLst>
                </p:cNvPr>
                <p:cNvSpPr/>
                <p:nvPr/>
              </p:nvSpPr>
              <p:spPr>
                <a:xfrm>
                  <a:off x="1885852" y="2356224"/>
                  <a:ext cx="802969" cy="1221816"/>
                </a:xfrm>
                <a:prstGeom prst="ellipse">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Moon 22">
                  <a:extLst>
                    <a:ext uri="{FF2B5EF4-FFF2-40B4-BE49-F238E27FC236}">
                      <a16:creationId xmlns:a16="http://schemas.microsoft.com/office/drawing/2014/main" id="{C9F03E5F-1F0A-56DA-6FC5-CFA20BAD9DC4}"/>
                    </a:ext>
                  </a:extLst>
                </p:cNvPr>
                <p:cNvSpPr/>
                <p:nvPr/>
              </p:nvSpPr>
              <p:spPr>
                <a:xfrm rot="17176324">
                  <a:off x="2105815" y="3488019"/>
                  <a:ext cx="305419" cy="462499"/>
                </a:xfrm>
                <a:prstGeom prst="moon">
                  <a:avLst>
                    <a:gd name="adj" fmla="val 64386"/>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Moon 23">
                  <a:extLst>
                    <a:ext uri="{FF2B5EF4-FFF2-40B4-BE49-F238E27FC236}">
                      <a16:creationId xmlns:a16="http://schemas.microsoft.com/office/drawing/2014/main" id="{8016EE79-D47D-BF17-324A-9A3E565F029D}"/>
                    </a:ext>
                  </a:extLst>
                </p:cNvPr>
                <p:cNvSpPr/>
                <p:nvPr/>
              </p:nvSpPr>
              <p:spPr>
                <a:xfrm rot="14557315">
                  <a:off x="2163703" y="3612486"/>
                  <a:ext cx="305419" cy="396934"/>
                </a:xfrm>
                <a:prstGeom prst="moon">
                  <a:avLst>
                    <a:gd name="adj" fmla="val 64386"/>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D2A6D7FD-42C3-599F-D0D0-F51DF963A895}"/>
                    </a:ext>
                  </a:extLst>
                </p:cNvPr>
                <p:cNvSpPr/>
                <p:nvPr/>
              </p:nvSpPr>
              <p:spPr>
                <a:xfrm rot="886948" flipH="1">
                  <a:off x="2550320" y="2332668"/>
                  <a:ext cx="248261" cy="250615"/>
                </a:xfrm>
                <a:prstGeom prst="ellipse">
                  <a:avLst/>
                </a:prstGeom>
                <a:solidFill>
                  <a:srgbClr val="9966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FE333D5F-3948-DD26-0D39-05995CDB89F2}"/>
                    </a:ext>
                  </a:extLst>
                </p:cNvPr>
                <p:cNvSpPr/>
                <p:nvPr/>
              </p:nvSpPr>
              <p:spPr>
                <a:xfrm rot="407483">
                  <a:off x="1905921" y="3198183"/>
                  <a:ext cx="758020" cy="484129"/>
                </a:xfrm>
                <a:custGeom>
                  <a:avLst/>
                  <a:gdLst>
                    <a:gd name="connsiteX0" fmla="*/ 1656972 w 2588980"/>
                    <a:gd name="connsiteY0" fmla="*/ 2759669 h 2759669"/>
                    <a:gd name="connsiteX1" fmla="*/ 1288013 w 2588980"/>
                    <a:gd name="connsiteY1" fmla="*/ 2617194 h 2759669"/>
                    <a:gd name="connsiteX2" fmla="*/ 1256517 w 2588980"/>
                    <a:gd name="connsiteY2" fmla="*/ 2575051 h 2759669"/>
                    <a:gd name="connsiteX3" fmla="*/ 1225023 w 2588980"/>
                    <a:gd name="connsiteY3" fmla="*/ 2617193 h 2759669"/>
                    <a:gd name="connsiteX4" fmla="*/ 856063 w 2588980"/>
                    <a:gd name="connsiteY4" fmla="*/ 2759669 h 2759669"/>
                    <a:gd name="connsiteX5" fmla="*/ 411114 w 2588980"/>
                    <a:gd name="connsiteY5" fmla="*/ 2436513 h 2759669"/>
                    <a:gd name="connsiteX6" fmla="*/ 420154 w 2588980"/>
                    <a:gd name="connsiteY6" fmla="*/ 2371386 h 2759669"/>
                    <a:gd name="connsiteX7" fmla="*/ 420504 w 2588980"/>
                    <a:gd name="connsiteY7" fmla="*/ 2370568 h 2759669"/>
                    <a:gd name="connsiteX8" fmla="*/ 410857 w 2588980"/>
                    <a:gd name="connsiteY8" fmla="*/ 2354188 h 2759669"/>
                    <a:gd name="connsiteX9" fmla="*/ 380957 w 2588980"/>
                    <a:gd name="connsiteY9" fmla="*/ 2266634 h 2759669"/>
                    <a:gd name="connsiteX10" fmla="*/ 379983 w 2588980"/>
                    <a:gd name="connsiteY10" fmla="*/ 2266222 h 2759669"/>
                    <a:gd name="connsiteX11" fmla="*/ 304248 w 2588980"/>
                    <a:gd name="connsiteY11" fmla="*/ 2234205 h 2759669"/>
                    <a:gd name="connsiteX12" fmla="*/ 136290 w 2588980"/>
                    <a:gd name="connsiteY12" fmla="*/ 2014919 h 2759669"/>
                    <a:gd name="connsiteX13" fmla="*/ 117746 w 2588980"/>
                    <a:gd name="connsiteY13" fmla="*/ 1718328 h 2759669"/>
                    <a:gd name="connsiteX14" fmla="*/ 2978 w 2588980"/>
                    <a:gd name="connsiteY14" fmla="*/ 1273127 h 2759669"/>
                    <a:gd name="connsiteX15" fmla="*/ 299805 w 2588980"/>
                    <a:gd name="connsiteY15" fmla="*/ 845357 h 2759669"/>
                    <a:gd name="connsiteX16" fmla="*/ 387150 w 2588980"/>
                    <a:gd name="connsiteY16" fmla="*/ 494812 h 2759669"/>
                    <a:gd name="connsiteX17" fmla="*/ 791202 w 2588980"/>
                    <a:gd name="connsiteY17" fmla="*/ 414670 h 2759669"/>
                    <a:gd name="connsiteX18" fmla="*/ 1048100 w 2588980"/>
                    <a:gd name="connsiteY18" fmla="*/ 25019 h 2759669"/>
                    <a:gd name="connsiteX19" fmla="*/ 1497936 w 2588980"/>
                    <a:gd name="connsiteY19" fmla="*/ 204739 h 2759669"/>
                    <a:gd name="connsiteX20" fmla="*/ 2155625 w 2588980"/>
                    <a:gd name="connsiteY20" fmla="*/ 361875 h 2759669"/>
                    <a:gd name="connsiteX21" fmla="*/ 2458866 w 2588980"/>
                    <a:gd name="connsiteY21" fmla="*/ 577807 h 2759669"/>
                    <a:gd name="connsiteX22" fmla="*/ 2430434 w 2588980"/>
                    <a:gd name="connsiteY22" fmla="*/ 911218 h 2759669"/>
                    <a:gd name="connsiteX23" fmla="*/ 2588977 w 2588980"/>
                    <a:gd name="connsiteY23" fmla="*/ 1235303 h 2759669"/>
                    <a:gd name="connsiteX24" fmla="*/ 2386891 w 2588980"/>
                    <a:gd name="connsiteY24" fmla="*/ 1556223 h 2759669"/>
                    <a:gd name="connsiteX25" fmla="*/ 2385439 w 2588980"/>
                    <a:gd name="connsiteY25" fmla="*/ 1564313 h 2759669"/>
                    <a:gd name="connsiteX26" fmla="*/ 2323779 w 2588980"/>
                    <a:gd name="connsiteY26" fmla="*/ 2003264 h 2759669"/>
                    <a:gd name="connsiteX27" fmla="*/ 1968328 w 2588980"/>
                    <a:gd name="connsiteY27" fmla="*/ 2200239 h 2759669"/>
                    <a:gd name="connsiteX28" fmla="*/ 1951202 w 2588980"/>
                    <a:gd name="connsiteY28" fmla="*/ 2195785 h 2759669"/>
                    <a:gd name="connsiteX29" fmla="*/ 1971599 w 2588980"/>
                    <a:gd name="connsiteY29" fmla="*/ 2208008 h 2759669"/>
                    <a:gd name="connsiteX30" fmla="*/ 2101921 w 2588980"/>
                    <a:gd name="connsiteY30" fmla="*/ 2436514 h 2759669"/>
                    <a:gd name="connsiteX31" fmla="*/ 1656972 w 2588980"/>
                    <a:gd name="connsiteY31" fmla="*/ 2759669 h 2759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88980" h="2759669">
                      <a:moveTo>
                        <a:pt x="1656972" y="2759669"/>
                      </a:moveTo>
                      <a:cubicBezTo>
                        <a:pt x="1503385" y="2759669"/>
                        <a:pt x="1367974" y="2703154"/>
                        <a:pt x="1288013" y="2617194"/>
                      </a:cubicBezTo>
                      <a:lnTo>
                        <a:pt x="1256517" y="2575051"/>
                      </a:lnTo>
                      <a:lnTo>
                        <a:pt x="1225023" y="2617193"/>
                      </a:lnTo>
                      <a:cubicBezTo>
                        <a:pt x="1145062" y="2703153"/>
                        <a:pt x="1009651" y="2759669"/>
                        <a:pt x="856063" y="2759669"/>
                      </a:cubicBezTo>
                      <a:cubicBezTo>
                        <a:pt x="610325" y="2759669"/>
                        <a:pt x="411115" y="2614988"/>
                        <a:pt x="411114" y="2436513"/>
                      </a:cubicBezTo>
                      <a:cubicBezTo>
                        <a:pt x="411115" y="2414204"/>
                        <a:pt x="414228" y="2392423"/>
                        <a:pt x="420154" y="2371386"/>
                      </a:cubicBezTo>
                      <a:lnTo>
                        <a:pt x="420504" y="2370568"/>
                      </a:lnTo>
                      <a:lnTo>
                        <a:pt x="410857" y="2354188"/>
                      </a:lnTo>
                      <a:cubicBezTo>
                        <a:pt x="398345" y="2326860"/>
                        <a:pt x="388248" y="2297502"/>
                        <a:pt x="380957" y="2266634"/>
                      </a:cubicBezTo>
                      <a:lnTo>
                        <a:pt x="379983" y="2266222"/>
                      </a:lnTo>
                      <a:lnTo>
                        <a:pt x="304248" y="2234205"/>
                      </a:lnTo>
                      <a:cubicBezTo>
                        <a:pt x="231267" y="2190123"/>
                        <a:pt x="170926" y="2112565"/>
                        <a:pt x="136290" y="2014919"/>
                      </a:cubicBezTo>
                      <a:cubicBezTo>
                        <a:pt x="102736" y="1920419"/>
                        <a:pt x="96120" y="1814924"/>
                        <a:pt x="117746" y="1718328"/>
                      </a:cubicBezTo>
                      <a:cubicBezTo>
                        <a:pt x="30224" y="1597084"/>
                        <a:pt x="-12034" y="1433091"/>
                        <a:pt x="2978" y="1273127"/>
                      </a:cubicBezTo>
                      <a:cubicBezTo>
                        <a:pt x="22934" y="1060466"/>
                        <a:pt x="140247" y="891398"/>
                        <a:pt x="299805" y="845357"/>
                      </a:cubicBezTo>
                      <a:cubicBezTo>
                        <a:pt x="288092" y="714935"/>
                        <a:pt x="319969" y="587126"/>
                        <a:pt x="387150" y="494812"/>
                      </a:cubicBezTo>
                      <a:cubicBezTo>
                        <a:pt x="489224" y="354533"/>
                        <a:pt x="652973" y="322075"/>
                        <a:pt x="791202" y="414670"/>
                      </a:cubicBezTo>
                      <a:cubicBezTo>
                        <a:pt x="815398" y="230558"/>
                        <a:pt x="913207" y="82216"/>
                        <a:pt x="1048100" y="25019"/>
                      </a:cubicBezTo>
                      <a:cubicBezTo>
                        <a:pt x="1207057" y="-42376"/>
                        <a:pt x="1386565" y="29321"/>
                        <a:pt x="1497936" y="204739"/>
                      </a:cubicBezTo>
                      <a:cubicBezTo>
                        <a:pt x="1702338" y="8525"/>
                        <a:pt x="1999023" y="79383"/>
                        <a:pt x="2155625" y="361875"/>
                      </a:cubicBezTo>
                      <a:cubicBezTo>
                        <a:pt x="2279862" y="330418"/>
                        <a:pt x="2408094" y="421708"/>
                        <a:pt x="2458866" y="577807"/>
                      </a:cubicBezTo>
                      <a:cubicBezTo>
                        <a:pt x="2495629" y="690742"/>
                        <a:pt x="2484836" y="817459"/>
                        <a:pt x="2430434" y="911218"/>
                      </a:cubicBezTo>
                      <a:cubicBezTo>
                        <a:pt x="2526141" y="971505"/>
                        <a:pt x="2588421" y="1098823"/>
                        <a:pt x="2588977" y="1235303"/>
                      </a:cubicBezTo>
                      <a:cubicBezTo>
                        <a:pt x="2589599" y="1395104"/>
                        <a:pt x="2505694" y="1528362"/>
                        <a:pt x="2386891" y="1556223"/>
                      </a:cubicBezTo>
                      <a:cubicBezTo>
                        <a:pt x="2386429" y="1558938"/>
                        <a:pt x="2385901" y="1561599"/>
                        <a:pt x="2385439" y="1564313"/>
                      </a:cubicBezTo>
                      <a:cubicBezTo>
                        <a:pt x="2416548" y="1718756"/>
                        <a:pt x="2393924" y="1879681"/>
                        <a:pt x="2323779" y="2003264"/>
                      </a:cubicBezTo>
                      <a:cubicBezTo>
                        <a:pt x="2240652" y="2149663"/>
                        <a:pt x="2105006" y="2220408"/>
                        <a:pt x="1968328" y="2200239"/>
                      </a:cubicBezTo>
                      <a:lnTo>
                        <a:pt x="1951202" y="2195785"/>
                      </a:lnTo>
                      <a:lnTo>
                        <a:pt x="1971599" y="2208008"/>
                      </a:lnTo>
                      <a:cubicBezTo>
                        <a:pt x="2052118" y="2266487"/>
                        <a:pt x="2101921" y="2347276"/>
                        <a:pt x="2101921" y="2436514"/>
                      </a:cubicBezTo>
                      <a:cubicBezTo>
                        <a:pt x="2101921" y="2614987"/>
                        <a:pt x="1902711" y="2759670"/>
                        <a:pt x="1656972" y="2759669"/>
                      </a:cubicBezTo>
                      <a:close/>
                    </a:path>
                  </a:pathLst>
                </a:custGeom>
                <a:solidFill>
                  <a:srgbClr val="9966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7" name="Oval 26">
                  <a:extLst>
                    <a:ext uri="{FF2B5EF4-FFF2-40B4-BE49-F238E27FC236}">
                      <a16:creationId xmlns:a16="http://schemas.microsoft.com/office/drawing/2014/main" id="{C151C0BC-A1BD-ACCE-2154-2B56EE6836CF}"/>
                    </a:ext>
                  </a:extLst>
                </p:cNvPr>
                <p:cNvSpPr/>
                <p:nvPr/>
              </p:nvSpPr>
              <p:spPr>
                <a:xfrm>
                  <a:off x="2117792" y="3266707"/>
                  <a:ext cx="302993" cy="133990"/>
                </a:xfrm>
                <a:prstGeom prst="ellipse">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Freeform: Shape 7">
                <a:extLst>
                  <a:ext uri="{FF2B5EF4-FFF2-40B4-BE49-F238E27FC236}">
                    <a16:creationId xmlns:a16="http://schemas.microsoft.com/office/drawing/2014/main" id="{0992B490-736F-967C-7774-C47C86084889}"/>
                  </a:ext>
                </a:extLst>
              </p:cNvPr>
              <p:cNvSpPr/>
              <p:nvPr/>
            </p:nvSpPr>
            <p:spPr>
              <a:xfrm rot="886948" flipH="1">
                <a:off x="940425" y="251257"/>
                <a:ext cx="1518418" cy="867990"/>
              </a:xfrm>
              <a:custGeom>
                <a:avLst/>
                <a:gdLst>
                  <a:gd name="connsiteX0" fmla="*/ 995363 w 1518418"/>
                  <a:gd name="connsiteY0" fmla="*/ 140247 h 867990"/>
                  <a:gd name="connsiteX1" fmla="*/ 814507 w 1518418"/>
                  <a:gd name="connsiteY1" fmla="*/ 132835 h 867990"/>
                  <a:gd name="connsiteX2" fmla="*/ 796975 w 1518418"/>
                  <a:gd name="connsiteY2" fmla="*/ 140134 h 867990"/>
                  <a:gd name="connsiteX3" fmla="*/ 785328 w 1518418"/>
                  <a:gd name="connsiteY3" fmla="*/ 125137 h 867990"/>
                  <a:gd name="connsiteX4" fmla="*/ 624363 w 1518418"/>
                  <a:gd name="connsiteY4" fmla="*/ 42346 h 867990"/>
                  <a:gd name="connsiteX5" fmla="*/ 472014 w 1518418"/>
                  <a:gd name="connsiteY5" fmla="*/ 28925 h 867990"/>
                  <a:gd name="connsiteX6" fmla="*/ 426592 w 1518418"/>
                  <a:gd name="connsiteY6" fmla="*/ 42653 h 867990"/>
                  <a:gd name="connsiteX7" fmla="*/ 389322 w 1518418"/>
                  <a:gd name="connsiteY7" fmla="*/ 22231 h 867990"/>
                  <a:gd name="connsiteX8" fmla="*/ 280240 w 1518418"/>
                  <a:gd name="connsiteY8" fmla="*/ 0 h 867990"/>
                  <a:gd name="connsiteX9" fmla="*/ 0 w 1518418"/>
                  <a:gd name="connsiteY9" fmla="*/ 282897 h 867990"/>
                  <a:gd name="connsiteX10" fmla="*/ 223762 w 1518418"/>
                  <a:gd name="connsiteY10" fmla="*/ 560047 h 867990"/>
                  <a:gd name="connsiteX11" fmla="*/ 239124 w 1518418"/>
                  <a:gd name="connsiteY11" fmla="*/ 561610 h 867990"/>
                  <a:gd name="connsiteX12" fmla="*/ 249052 w 1518418"/>
                  <a:gd name="connsiteY12" fmla="*/ 584155 h 867990"/>
                  <a:gd name="connsiteX13" fmla="*/ 430624 w 1518418"/>
                  <a:gd name="connsiteY13" fmla="*/ 654745 h 867990"/>
                  <a:gd name="connsiteX14" fmla="*/ 522425 w 1518418"/>
                  <a:gd name="connsiteY14" fmla="*/ 789222 h 867990"/>
                  <a:gd name="connsiteX15" fmla="*/ 743345 w 1518418"/>
                  <a:gd name="connsiteY15" fmla="*/ 796667 h 867990"/>
                  <a:gd name="connsiteX16" fmla="*/ 1058971 w 1518418"/>
                  <a:gd name="connsiteY16" fmla="*/ 835494 h 867990"/>
                  <a:gd name="connsiteX17" fmla="*/ 1214512 w 1518418"/>
                  <a:gd name="connsiteY17" fmla="*/ 815440 h 867990"/>
                  <a:gd name="connsiteX18" fmla="*/ 1219351 w 1518418"/>
                  <a:gd name="connsiteY18" fmla="*/ 805586 h 867990"/>
                  <a:gd name="connsiteX19" fmla="*/ 1238177 w 1518418"/>
                  <a:gd name="connsiteY19" fmla="*/ 807502 h 867990"/>
                  <a:gd name="connsiteX20" fmla="*/ 1518418 w 1518418"/>
                  <a:gd name="connsiteY20" fmla="*/ 524605 h 867990"/>
                  <a:gd name="connsiteX21" fmla="*/ 1238178 w 1518418"/>
                  <a:gd name="connsiteY21" fmla="*/ 241707 h 867990"/>
                  <a:gd name="connsiteX22" fmla="*/ 1181700 w 1518418"/>
                  <a:gd name="connsiteY22" fmla="*/ 247455 h 867990"/>
                  <a:gd name="connsiteX23" fmla="*/ 1173002 w 1518418"/>
                  <a:gd name="connsiteY23" fmla="*/ 250181 h 867990"/>
                  <a:gd name="connsiteX24" fmla="*/ 1171499 w 1518418"/>
                  <a:gd name="connsiteY24" fmla="*/ 242573 h 867990"/>
                  <a:gd name="connsiteX25" fmla="*/ 995363 w 1518418"/>
                  <a:gd name="connsiteY25" fmla="*/ 140247 h 86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518418" h="867990">
                    <a:moveTo>
                      <a:pt x="995363" y="140247"/>
                    </a:moveTo>
                    <a:cubicBezTo>
                      <a:pt x="924218" y="121473"/>
                      <a:pt x="857547" y="119871"/>
                      <a:pt x="814507" y="132835"/>
                    </a:cubicBezTo>
                    <a:lnTo>
                      <a:pt x="796975" y="140134"/>
                    </a:lnTo>
                    <a:lnTo>
                      <a:pt x="785328" y="125137"/>
                    </a:lnTo>
                    <a:cubicBezTo>
                      <a:pt x="754289" y="92623"/>
                      <a:pt x="695509" y="61120"/>
                      <a:pt x="624363" y="42346"/>
                    </a:cubicBezTo>
                    <a:cubicBezTo>
                      <a:pt x="567448" y="27327"/>
                      <a:pt x="513395" y="23298"/>
                      <a:pt x="472014" y="28925"/>
                    </a:cubicBezTo>
                    <a:lnTo>
                      <a:pt x="426592" y="42653"/>
                    </a:lnTo>
                    <a:lnTo>
                      <a:pt x="389322" y="22231"/>
                    </a:lnTo>
                    <a:cubicBezTo>
                      <a:pt x="355795" y="7916"/>
                      <a:pt x="318933" y="0"/>
                      <a:pt x="280240" y="0"/>
                    </a:cubicBezTo>
                    <a:cubicBezTo>
                      <a:pt x="125468" y="0"/>
                      <a:pt x="0" y="126657"/>
                      <a:pt x="0" y="282897"/>
                    </a:cubicBezTo>
                    <a:cubicBezTo>
                      <a:pt x="0" y="419607"/>
                      <a:pt x="96061" y="533668"/>
                      <a:pt x="223762" y="560047"/>
                    </a:cubicBezTo>
                    <a:lnTo>
                      <a:pt x="239124" y="561610"/>
                    </a:lnTo>
                    <a:lnTo>
                      <a:pt x="249052" y="584155"/>
                    </a:lnTo>
                    <a:cubicBezTo>
                      <a:pt x="286543" y="633740"/>
                      <a:pt x="360129" y="662342"/>
                      <a:pt x="430624" y="654745"/>
                    </a:cubicBezTo>
                    <a:cubicBezTo>
                      <a:pt x="428980" y="706405"/>
                      <a:pt x="463932" y="757603"/>
                      <a:pt x="522425" y="789222"/>
                    </a:cubicBezTo>
                    <a:cubicBezTo>
                      <a:pt x="591353" y="826481"/>
                      <a:pt x="679510" y="829457"/>
                      <a:pt x="743345" y="796667"/>
                    </a:cubicBezTo>
                    <a:cubicBezTo>
                      <a:pt x="824332" y="873558"/>
                      <a:pt x="966709" y="891080"/>
                      <a:pt x="1058971" y="835494"/>
                    </a:cubicBezTo>
                    <a:cubicBezTo>
                      <a:pt x="1114324" y="859002"/>
                      <a:pt x="1180096" y="850527"/>
                      <a:pt x="1214512" y="815440"/>
                    </a:cubicBezTo>
                    <a:lnTo>
                      <a:pt x="1219351" y="805586"/>
                    </a:lnTo>
                    <a:lnTo>
                      <a:pt x="1238177" y="807502"/>
                    </a:lnTo>
                    <a:cubicBezTo>
                      <a:pt x="1392950" y="807502"/>
                      <a:pt x="1518418" y="680844"/>
                      <a:pt x="1518418" y="524605"/>
                    </a:cubicBezTo>
                    <a:cubicBezTo>
                      <a:pt x="1518418" y="368365"/>
                      <a:pt x="1392950" y="241707"/>
                      <a:pt x="1238178" y="241707"/>
                    </a:cubicBezTo>
                    <a:cubicBezTo>
                      <a:pt x="1218831" y="241708"/>
                      <a:pt x="1199943" y="243687"/>
                      <a:pt x="1181700" y="247455"/>
                    </a:cubicBezTo>
                    <a:lnTo>
                      <a:pt x="1173002" y="250181"/>
                    </a:lnTo>
                    <a:lnTo>
                      <a:pt x="1171499" y="242573"/>
                    </a:lnTo>
                    <a:cubicBezTo>
                      <a:pt x="1148306" y="203633"/>
                      <a:pt x="1080737" y="162776"/>
                      <a:pt x="995363" y="140247"/>
                    </a:cubicBezTo>
                    <a:close/>
                  </a:path>
                </a:pathLst>
              </a:custGeom>
              <a:solidFill>
                <a:srgbClr val="9966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Oval 5">
              <a:extLst>
                <a:ext uri="{FF2B5EF4-FFF2-40B4-BE49-F238E27FC236}">
                  <a16:creationId xmlns:a16="http://schemas.microsoft.com/office/drawing/2014/main" id="{9E2ACBC9-74F3-40EA-7BA1-58853ABD2C5D}"/>
                </a:ext>
              </a:extLst>
            </p:cNvPr>
            <p:cNvSpPr/>
            <p:nvPr/>
          </p:nvSpPr>
          <p:spPr>
            <a:xfrm rot="886948" flipH="1">
              <a:off x="2081111" y="500187"/>
              <a:ext cx="436506" cy="440645"/>
            </a:xfrm>
            <a:prstGeom prst="ellipse">
              <a:avLst/>
            </a:prstGeom>
            <a:solidFill>
              <a:srgbClr val="9966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8907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3" grpId="0"/>
      <p:bldP spid="74" grpId="0"/>
      <p:bldP spid="7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4" name="TextBox 3"/>
          <p:cNvSpPr txBox="1"/>
          <p:nvPr/>
        </p:nvSpPr>
        <p:spPr>
          <a:xfrm>
            <a:off x="243093" y="311494"/>
            <a:ext cx="2675205" cy="4093428"/>
          </a:xfrm>
          <a:prstGeom prst="rect">
            <a:avLst/>
          </a:prstGeom>
          <a:noFill/>
        </p:spPr>
        <p:txBody>
          <a:bodyPr wrap="square" rtlCol="0">
            <a:spAutoFit/>
          </a:bodyPr>
          <a:lstStyle/>
          <a:p>
            <a:r>
              <a:rPr lang="en-US" sz="2000" dirty="0">
                <a:solidFill>
                  <a:schemeClr val="bg1"/>
                </a:solidFill>
              </a:rPr>
              <a:t>Fifth Vision:</a:t>
            </a:r>
          </a:p>
          <a:p>
            <a:r>
              <a:rPr lang="en-US" sz="2000" dirty="0">
                <a:solidFill>
                  <a:schemeClr val="bg1"/>
                </a:solidFill>
              </a:rPr>
              <a:t>He assures </a:t>
            </a:r>
            <a:r>
              <a:rPr lang="en-US" sz="2000" dirty="0" err="1">
                <a:solidFill>
                  <a:schemeClr val="bg1"/>
                </a:solidFill>
              </a:rPr>
              <a:t>Zerubbabel</a:t>
            </a:r>
            <a:r>
              <a:rPr lang="en-US" sz="2000" dirty="0">
                <a:solidFill>
                  <a:schemeClr val="bg1"/>
                </a:solidFill>
              </a:rPr>
              <a:t> (governor of Jerusalem) that he will yet finish the temples and make reference to the two prophets whom god will raise up to Judah in the last days, just before the Battle of Armageddon</a:t>
            </a:r>
          </a:p>
          <a:p>
            <a:r>
              <a:rPr lang="en-US" sz="2000" dirty="0">
                <a:solidFill>
                  <a:schemeClr val="bg1"/>
                </a:solidFill>
              </a:rPr>
              <a:t>(Zechariah 4:2-14; Revelation 11:4)</a:t>
            </a:r>
          </a:p>
        </p:txBody>
      </p:sp>
      <p:sp>
        <p:nvSpPr>
          <p:cNvPr id="86" name="TextBox 85"/>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Georgia" pitchFamily="18" charset="0"/>
              </a:rPr>
              <a:t>Zechariah’s Visions</a:t>
            </a:r>
          </a:p>
        </p:txBody>
      </p:sp>
      <p:sp>
        <p:nvSpPr>
          <p:cNvPr id="2" name="TextBox 1"/>
          <p:cNvSpPr txBox="1"/>
          <p:nvPr/>
        </p:nvSpPr>
        <p:spPr>
          <a:xfrm>
            <a:off x="11216151" y="6488668"/>
            <a:ext cx="975849" cy="369332"/>
          </a:xfrm>
          <a:prstGeom prst="rect">
            <a:avLst/>
          </a:prstGeom>
          <a:noFill/>
        </p:spPr>
        <p:txBody>
          <a:bodyPr wrap="square" rtlCol="0">
            <a:spAutoFit/>
          </a:bodyPr>
          <a:lstStyle/>
          <a:p>
            <a:pPr algn="r"/>
            <a:r>
              <a:rPr lang="en-US" dirty="0">
                <a:solidFill>
                  <a:schemeClr val="bg1"/>
                </a:solidFill>
              </a:rPr>
              <a:t>(3)</a:t>
            </a:r>
          </a:p>
        </p:txBody>
      </p:sp>
      <p:sp>
        <p:nvSpPr>
          <p:cNvPr id="73" name="TextBox 72"/>
          <p:cNvSpPr txBox="1"/>
          <p:nvPr/>
        </p:nvSpPr>
        <p:spPr>
          <a:xfrm>
            <a:off x="3148419" y="1086464"/>
            <a:ext cx="2775725" cy="2554545"/>
          </a:xfrm>
          <a:prstGeom prst="rect">
            <a:avLst/>
          </a:prstGeom>
          <a:noFill/>
        </p:spPr>
        <p:txBody>
          <a:bodyPr wrap="square" rtlCol="0">
            <a:spAutoFit/>
          </a:bodyPr>
          <a:lstStyle/>
          <a:p>
            <a:r>
              <a:rPr lang="en-US" sz="2000" dirty="0">
                <a:solidFill>
                  <a:schemeClr val="bg1"/>
                </a:solidFill>
              </a:rPr>
              <a:t>Sixth Vision:</a:t>
            </a:r>
          </a:p>
          <a:p>
            <a:r>
              <a:rPr lang="en-US" sz="2000" dirty="0">
                <a:solidFill>
                  <a:schemeClr val="bg1"/>
                </a:solidFill>
              </a:rPr>
              <a:t>He saw a huge scroll whereon the names were written of those who had committed crimes and should be punished</a:t>
            </a:r>
          </a:p>
          <a:p>
            <a:r>
              <a:rPr lang="en-US" sz="2000" dirty="0">
                <a:solidFill>
                  <a:schemeClr val="bg1"/>
                </a:solidFill>
              </a:rPr>
              <a:t>(Zechariah 5:1-4)</a:t>
            </a:r>
          </a:p>
        </p:txBody>
      </p:sp>
      <p:sp>
        <p:nvSpPr>
          <p:cNvPr id="74" name="TextBox 73"/>
          <p:cNvSpPr txBox="1"/>
          <p:nvPr/>
        </p:nvSpPr>
        <p:spPr>
          <a:xfrm>
            <a:off x="6173723" y="1115648"/>
            <a:ext cx="2111001" cy="2554545"/>
          </a:xfrm>
          <a:prstGeom prst="rect">
            <a:avLst/>
          </a:prstGeom>
          <a:noFill/>
        </p:spPr>
        <p:txBody>
          <a:bodyPr wrap="square" rtlCol="0">
            <a:spAutoFit/>
          </a:bodyPr>
          <a:lstStyle/>
          <a:p>
            <a:r>
              <a:rPr lang="en-US" sz="2000" dirty="0">
                <a:solidFill>
                  <a:schemeClr val="bg1"/>
                </a:solidFill>
              </a:rPr>
              <a:t>Seventh Vision: </a:t>
            </a:r>
          </a:p>
          <a:p>
            <a:r>
              <a:rPr lang="en-US" sz="2000" dirty="0">
                <a:solidFill>
                  <a:schemeClr val="bg1"/>
                </a:solidFill>
              </a:rPr>
              <a:t>This vision is symbolic of the abundance of sin which would be attributed to Shinar or Babylon.</a:t>
            </a:r>
          </a:p>
          <a:p>
            <a:r>
              <a:rPr lang="en-US" sz="2000" dirty="0">
                <a:solidFill>
                  <a:schemeClr val="bg1"/>
                </a:solidFill>
              </a:rPr>
              <a:t>(Zechariah 5:5-11)</a:t>
            </a:r>
          </a:p>
        </p:txBody>
      </p:sp>
      <p:sp>
        <p:nvSpPr>
          <p:cNvPr id="75" name="TextBox 74"/>
          <p:cNvSpPr txBox="1"/>
          <p:nvPr/>
        </p:nvSpPr>
        <p:spPr>
          <a:xfrm>
            <a:off x="8858557" y="172065"/>
            <a:ext cx="3009188" cy="4093428"/>
          </a:xfrm>
          <a:prstGeom prst="rect">
            <a:avLst/>
          </a:prstGeom>
          <a:noFill/>
        </p:spPr>
        <p:txBody>
          <a:bodyPr wrap="square" rtlCol="0">
            <a:spAutoFit/>
          </a:bodyPr>
          <a:lstStyle/>
          <a:p>
            <a:r>
              <a:rPr lang="en-US" sz="2000" dirty="0">
                <a:solidFill>
                  <a:schemeClr val="bg1"/>
                </a:solidFill>
              </a:rPr>
              <a:t>Eighth Vision:</a:t>
            </a:r>
          </a:p>
          <a:p>
            <a:r>
              <a:rPr lang="en-US" sz="2000" dirty="0">
                <a:solidFill>
                  <a:schemeClr val="bg1"/>
                </a:solidFill>
              </a:rPr>
              <a:t>Compared with vision 4 with the High Priest of that day and the Priest and king of the last days who would be called the Branch (believed to be Prince David0 and who would build the latter-day temple, rule over Israel, and establish peace among the people</a:t>
            </a:r>
          </a:p>
          <a:p>
            <a:r>
              <a:rPr lang="en-US" sz="2000" dirty="0">
                <a:solidFill>
                  <a:schemeClr val="bg1"/>
                </a:solidFill>
              </a:rPr>
              <a:t>(Zechariah 6:1-15)</a:t>
            </a:r>
          </a:p>
        </p:txBody>
      </p:sp>
      <p:pic>
        <p:nvPicPr>
          <p:cNvPr id="36866" name="Picture 2" descr="http://www.biblebaptistelmont.org/BBC/books/scroll.jpg"/>
          <p:cNvPicPr>
            <a:picLocks noChangeAspect="1" noChangeArrowheads="1"/>
          </p:cNvPicPr>
          <p:nvPr/>
        </p:nvPicPr>
        <p:blipFill>
          <a:blip r:embed="rId3" cstate="print"/>
          <a:srcRect/>
          <a:stretch>
            <a:fillRect/>
          </a:stretch>
        </p:blipFill>
        <p:spPr bwMode="auto">
          <a:xfrm>
            <a:off x="3268426" y="3820031"/>
            <a:ext cx="1962150" cy="2095501"/>
          </a:xfrm>
          <a:prstGeom prst="rect">
            <a:avLst/>
          </a:prstGeom>
          <a:noFill/>
        </p:spPr>
      </p:pic>
      <p:pic>
        <p:nvPicPr>
          <p:cNvPr id="36868" name="Picture 4" descr="http://www.bible-history.com/geography/bibleplaces/Shinar-map-thumb.jpg"/>
          <p:cNvPicPr>
            <a:picLocks noChangeAspect="1" noChangeArrowheads="1"/>
          </p:cNvPicPr>
          <p:nvPr/>
        </p:nvPicPr>
        <p:blipFill>
          <a:blip r:embed="rId4" cstate="print"/>
          <a:srcRect l="36376" t="7149" r="1788" b="10128"/>
          <a:stretch>
            <a:fillRect/>
          </a:stretch>
        </p:blipFill>
        <p:spPr bwMode="auto">
          <a:xfrm>
            <a:off x="6157609" y="3939702"/>
            <a:ext cx="2149812" cy="1575881"/>
          </a:xfrm>
          <a:prstGeom prst="rect">
            <a:avLst/>
          </a:prstGeom>
          <a:noFill/>
        </p:spPr>
      </p:pic>
      <p:grpSp>
        <p:nvGrpSpPr>
          <p:cNvPr id="12" name="Group 11"/>
          <p:cNvGrpSpPr/>
          <p:nvPr/>
        </p:nvGrpSpPr>
        <p:grpSpPr>
          <a:xfrm>
            <a:off x="8965402" y="4246124"/>
            <a:ext cx="1170247" cy="2358957"/>
            <a:chOff x="5638800" y="1143000"/>
            <a:chExt cx="2438400" cy="4915271"/>
          </a:xfrm>
        </p:grpSpPr>
        <p:sp>
          <p:nvSpPr>
            <p:cNvPr id="13" name="Moon 12"/>
            <p:cNvSpPr/>
            <p:nvPr/>
          </p:nvSpPr>
          <p:spPr>
            <a:xfrm rot="601563" flipH="1">
              <a:off x="7281605" y="1546448"/>
              <a:ext cx="373518" cy="1201045"/>
            </a:xfrm>
            <a:prstGeom prst="moon">
              <a:avLst>
                <a:gd name="adj" fmla="val 87500"/>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oon 13"/>
            <p:cNvSpPr/>
            <p:nvPr/>
          </p:nvSpPr>
          <p:spPr>
            <a:xfrm rot="20998437">
              <a:off x="6028185" y="1548398"/>
              <a:ext cx="373518" cy="1293828"/>
            </a:xfrm>
            <a:prstGeom prst="moon">
              <a:avLst>
                <a:gd name="adj" fmla="val 87500"/>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rot="19907266">
              <a:off x="7656727" y="3737532"/>
              <a:ext cx="420473" cy="798845"/>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rot="1645044">
              <a:off x="5638800" y="3753233"/>
              <a:ext cx="461865" cy="798845"/>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rot="1442075">
              <a:off x="6376909" y="5324579"/>
              <a:ext cx="413710" cy="718960"/>
            </a:xfrm>
            <a:prstGeom prst="ellipse">
              <a:avLst/>
            </a:prstGeom>
            <a:solidFill>
              <a:srgbClr val="8C430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rot="18928376">
              <a:off x="7041433" y="5339311"/>
              <a:ext cx="395751" cy="718960"/>
            </a:xfrm>
            <a:prstGeom prst="ellipse">
              <a:avLst/>
            </a:prstGeom>
            <a:solidFill>
              <a:srgbClr val="8C430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rapezoid 18"/>
            <p:cNvSpPr/>
            <p:nvPr/>
          </p:nvSpPr>
          <p:spPr>
            <a:xfrm rot="1440561">
              <a:off x="5654341" y="2790919"/>
              <a:ext cx="1007123" cy="1513146"/>
            </a:xfrm>
            <a:prstGeom prst="trapezoid">
              <a:avLst>
                <a:gd name="adj" fmla="val 30077"/>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rapezoid 19"/>
            <p:cNvSpPr/>
            <p:nvPr/>
          </p:nvSpPr>
          <p:spPr>
            <a:xfrm rot="1585184">
              <a:off x="5754635" y="2523494"/>
              <a:ext cx="1001178" cy="1685818"/>
            </a:xfrm>
            <a:prstGeom prst="trapezoid">
              <a:avLst>
                <a:gd name="adj" fmla="val 31003"/>
              </a:avLst>
            </a:prstGeom>
            <a:solidFill>
              <a:srgbClr val="9A63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rapezoid 20"/>
            <p:cNvSpPr/>
            <p:nvPr/>
          </p:nvSpPr>
          <p:spPr>
            <a:xfrm rot="19870960">
              <a:off x="7219333" y="2773126"/>
              <a:ext cx="721879" cy="1513146"/>
            </a:xfrm>
            <a:prstGeom prst="trapezoid">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rapezoid 21"/>
            <p:cNvSpPr/>
            <p:nvPr/>
          </p:nvSpPr>
          <p:spPr>
            <a:xfrm rot="20036208">
              <a:off x="6907014" y="2537385"/>
              <a:ext cx="969876" cy="1648410"/>
            </a:xfrm>
            <a:prstGeom prst="trapezoid">
              <a:avLst/>
            </a:prstGeom>
            <a:solidFill>
              <a:srgbClr val="9A63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rapezoid 22"/>
            <p:cNvSpPr/>
            <p:nvPr/>
          </p:nvSpPr>
          <p:spPr>
            <a:xfrm>
              <a:off x="6130979" y="2578533"/>
              <a:ext cx="1443876" cy="3035610"/>
            </a:xfrm>
            <a:prstGeom prst="trapezoid">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rapezoid 23"/>
            <p:cNvSpPr/>
            <p:nvPr/>
          </p:nvSpPr>
          <p:spPr>
            <a:xfrm rot="21186724">
              <a:off x="6882233" y="2430692"/>
              <a:ext cx="697204" cy="3039085"/>
            </a:xfrm>
            <a:prstGeom prst="trapezoid">
              <a:avLst/>
            </a:prstGeom>
            <a:solidFill>
              <a:srgbClr val="9A63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rapezoid 24"/>
            <p:cNvSpPr/>
            <p:nvPr/>
          </p:nvSpPr>
          <p:spPr>
            <a:xfrm rot="353417">
              <a:off x="6108386" y="2497427"/>
              <a:ext cx="697204" cy="3019163"/>
            </a:xfrm>
            <a:prstGeom prst="trapezoid">
              <a:avLst/>
            </a:prstGeom>
            <a:solidFill>
              <a:srgbClr val="9A63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p:cNvSpPr/>
            <p:nvPr/>
          </p:nvSpPr>
          <p:spPr>
            <a:xfrm rot="10800000">
              <a:off x="6691029" y="2388923"/>
              <a:ext cx="286560" cy="718960"/>
            </a:xfrm>
            <a:prstGeom prst="triangl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18"/>
            <p:cNvGrpSpPr/>
            <p:nvPr/>
          </p:nvGrpSpPr>
          <p:grpSpPr>
            <a:xfrm>
              <a:off x="6136495" y="1143000"/>
              <a:ext cx="1396267" cy="1569206"/>
              <a:chOff x="2816664" y="1199148"/>
              <a:chExt cx="1866748" cy="1544052"/>
            </a:xfrm>
          </p:grpSpPr>
          <p:sp>
            <p:nvSpPr>
              <p:cNvPr id="81" name="Oval 80"/>
              <p:cNvSpPr/>
              <p:nvPr/>
            </p:nvSpPr>
            <p:spPr>
              <a:xfrm>
                <a:off x="2819400" y="1199148"/>
                <a:ext cx="1828800" cy="1544052"/>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p:cNvSpPr/>
              <p:nvPr/>
            </p:nvSpPr>
            <p:spPr>
              <a:xfrm>
                <a:off x="2816664" y="1357300"/>
                <a:ext cx="1866748" cy="644741"/>
              </a:xfrm>
              <a:prstGeom prst="ellipse">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Oval 27"/>
            <p:cNvSpPr/>
            <p:nvPr/>
          </p:nvSpPr>
          <p:spPr>
            <a:xfrm>
              <a:off x="6471692" y="2450886"/>
              <a:ext cx="683686" cy="442605"/>
            </a:xfrm>
            <a:prstGeom prst="ellipse">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6717028" y="2501125"/>
              <a:ext cx="199007" cy="123456"/>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140"/>
            <p:cNvGrpSpPr/>
            <p:nvPr/>
          </p:nvGrpSpPr>
          <p:grpSpPr>
            <a:xfrm>
              <a:off x="6096000" y="1143000"/>
              <a:ext cx="1447800" cy="457200"/>
              <a:chOff x="6248400" y="1066800"/>
              <a:chExt cx="1194486" cy="457200"/>
            </a:xfrm>
            <a:solidFill>
              <a:srgbClr val="E7BE6B"/>
            </a:solidFill>
          </p:grpSpPr>
          <p:sp>
            <p:nvSpPr>
              <p:cNvPr id="78" name="Moon 77"/>
              <p:cNvSpPr/>
              <p:nvPr/>
            </p:nvSpPr>
            <p:spPr>
              <a:xfrm rot="5400000">
                <a:off x="6699303" y="692097"/>
                <a:ext cx="295424" cy="1044830"/>
              </a:xfrm>
              <a:prstGeom prst="moon">
                <a:avLst>
                  <a:gd name="adj" fmla="val 85521"/>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Moon 78"/>
              <p:cNvSpPr/>
              <p:nvPr/>
            </p:nvSpPr>
            <p:spPr>
              <a:xfrm rot="5614597">
                <a:off x="6744572" y="796344"/>
                <a:ext cx="224453" cy="1047503"/>
              </a:xfrm>
              <a:prstGeom prst="moon">
                <a:avLst>
                  <a:gd name="adj" fmla="val 85521"/>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ounded Rectangle 79"/>
              <p:cNvSpPr/>
              <p:nvPr/>
            </p:nvSpPr>
            <p:spPr>
              <a:xfrm>
                <a:off x="6248400" y="1371600"/>
                <a:ext cx="1194486" cy="152400"/>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Rounded Rectangle 30"/>
            <p:cNvSpPr/>
            <p:nvPr/>
          </p:nvSpPr>
          <p:spPr>
            <a:xfrm rot="4419217">
              <a:off x="6868156" y="2087685"/>
              <a:ext cx="1447800" cy="152400"/>
            </a:xfrm>
            <a:prstGeom prst="roundRect">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p:nvSpPr>
          <p:spPr>
            <a:xfrm rot="5400000">
              <a:off x="6743700" y="2171700"/>
              <a:ext cx="1447800" cy="152400"/>
            </a:xfrm>
            <a:prstGeom prst="roundRect">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145"/>
            <p:cNvGrpSpPr/>
            <p:nvPr/>
          </p:nvGrpSpPr>
          <p:grpSpPr>
            <a:xfrm>
              <a:off x="7253416" y="1355124"/>
              <a:ext cx="365760" cy="304800"/>
              <a:chOff x="4419600" y="1143000"/>
              <a:chExt cx="457200" cy="381000"/>
            </a:xfrm>
          </p:grpSpPr>
          <p:sp>
            <p:nvSpPr>
              <p:cNvPr id="72" name="Hexagon 71"/>
              <p:cNvSpPr/>
              <p:nvPr/>
            </p:nvSpPr>
            <p:spPr>
              <a:xfrm>
                <a:off x="4419600" y="1143000"/>
                <a:ext cx="457200" cy="381000"/>
              </a:xfrm>
              <a:prstGeom prst="hexagon">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Quad Arrow 75"/>
              <p:cNvSpPr/>
              <p:nvPr/>
            </p:nvSpPr>
            <p:spPr>
              <a:xfrm>
                <a:off x="4501978" y="1171832"/>
                <a:ext cx="304800" cy="304800"/>
              </a:xfrm>
              <a:prstGeom prst="quad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 name="Group 164"/>
            <p:cNvGrpSpPr/>
            <p:nvPr/>
          </p:nvGrpSpPr>
          <p:grpSpPr>
            <a:xfrm rot="5013942">
              <a:off x="6113768" y="3964885"/>
              <a:ext cx="2270760" cy="304800"/>
              <a:chOff x="4419600" y="304800"/>
              <a:chExt cx="2270760" cy="304800"/>
            </a:xfrm>
          </p:grpSpPr>
          <p:grpSp>
            <p:nvGrpSpPr>
              <p:cNvPr id="54" name="Group 146"/>
              <p:cNvGrpSpPr/>
              <p:nvPr/>
            </p:nvGrpSpPr>
            <p:grpSpPr>
              <a:xfrm>
                <a:off x="4419600" y="304800"/>
                <a:ext cx="365760" cy="304800"/>
                <a:chOff x="4419600" y="1143000"/>
                <a:chExt cx="457200" cy="381000"/>
              </a:xfrm>
            </p:grpSpPr>
            <p:sp>
              <p:nvSpPr>
                <p:cNvPr id="70" name="Hexagon 69"/>
                <p:cNvSpPr/>
                <p:nvPr/>
              </p:nvSpPr>
              <p:spPr>
                <a:xfrm>
                  <a:off x="4419600" y="1143000"/>
                  <a:ext cx="457200" cy="381000"/>
                </a:xfrm>
                <a:prstGeom prst="hexagon">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Quad Arrow 70"/>
                <p:cNvSpPr/>
                <p:nvPr/>
              </p:nvSpPr>
              <p:spPr>
                <a:xfrm>
                  <a:off x="4501978" y="1171832"/>
                  <a:ext cx="304800" cy="304800"/>
                </a:xfrm>
                <a:prstGeom prst="quad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 name="Group 149"/>
              <p:cNvGrpSpPr/>
              <p:nvPr/>
            </p:nvGrpSpPr>
            <p:grpSpPr>
              <a:xfrm>
                <a:off x="4800600" y="304800"/>
                <a:ext cx="365760" cy="304800"/>
                <a:chOff x="4419600" y="1143000"/>
                <a:chExt cx="457200" cy="381000"/>
              </a:xfrm>
            </p:grpSpPr>
            <p:sp>
              <p:nvSpPr>
                <p:cNvPr id="68" name="Hexagon 67"/>
                <p:cNvSpPr/>
                <p:nvPr/>
              </p:nvSpPr>
              <p:spPr>
                <a:xfrm>
                  <a:off x="4419600" y="1143000"/>
                  <a:ext cx="457200" cy="381000"/>
                </a:xfrm>
                <a:prstGeom prst="hexagon">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Quad Arrow 68"/>
                <p:cNvSpPr/>
                <p:nvPr/>
              </p:nvSpPr>
              <p:spPr>
                <a:xfrm>
                  <a:off x="4501978" y="1171832"/>
                  <a:ext cx="304800" cy="304800"/>
                </a:xfrm>
                <a:prstGeom prst="quad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6" name="Group 152"/>
              <p:cNvGrpSpPr/>
              <p:nvPr/>
            </p:nvGrpSpPr>
            <p:grpSpPr>
              <a:xfrm>
                <a:off x="5181600" y="304800"/>
                <a:ext cx="365760" cy="304800"/>
                <a:chOff x="4419600" y="1143000"/>
                <a:chExt cx="457200" cy="381000"/>
              </a:xfrm>
            </p:grpSpPr>
            <p:sp>
              <p:nvSpPr>
                <p:cNvPr id="66" name="Hexagon 65"/>
                <p:cNvSpPr/>
                <p:nvPr/>
              </p:nvSpPr>
              <p:spPr>
                <a:xfrm>
                  <a:off x="4419600" y="1143000"/>
                  <a:ext cx="457200" cy="381000"/>
                </a:xfrm>
                <a:prstGeom prst="hexagon">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Quad Arrow 66"/>
                <p:cNvSpPr/>
                <p:nvPr/>
              </p:nvSpPr>
              <p:spPr>
                <a:xfrm>
                  <a:off x="4501978" y="1171832"/>
                  <a:ext cx="304800" cy="304800"/>
                </a:xfrm>
                <a:prstGeom prst="quad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7" name="Group 155"/>
              <p:cNvGrpSpPr/>
              <p:nvPr/>
            </p:nvGrpSpPr>
            <p:grpSpPr>
              <a:xfrm>
                <a:off x="5562600" y="304800"/>
                <a:ext cx="365760" cy="304800"/>
                <a:chOff x="4419600" y="1143000"/>
                <a:chExt cx="457200" cy="381000"/>
              </a:xfrm>
            </p:grpSpPr>
            <p:sp>
              <p:nvSpPr>
                <p:cNvPr id="64" name="Hexagon 63"/>
                <p:cNvSpPr/>
                <p:nvPr/>
              </p:nvSpPr>
              <p:spPr>
                <a:xfrm>
                  <a:off x="4419600" y="1143000"/>
                  <a:ext cx="457200" cy="381000"/>
                </a:xfrm>
                <a:prstGeom prst="hexagon">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Quad Arrow 64"/>
                <p:cNvSpPr/>
                <p:nvPr/>
              </p:nvSpPr>
              <p:spPr>
                <a:xfrm>
                  <a:off x="4501978" y="1171832"/>
                  <a:ext cx="304800" cy="304800"/>
                </a:xfrm>
                <a:prstGeom prst="quad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8" name="Group 158"/>
              <p:cNvGrpSpPr/>
              <p:nvPr/>
            </p:nvGrpSpPr>
            <p:grpSpPr>
              <a:xfrm>
                <a:off x="5943600" y="304800"/>
                <a:ext cx="365760" cy="304800"/>
                <a:chOff x="4419600" y="1143000"/>
                <a:chExt cx="457200" cy="381000"/>
              </a:xfrm>
            </p:grpSpPr>
            <p:sp>
              <p:nvSpPr>
                <p:cNvPr id="62" name="Hexagon 61"/>
                <p:cNvSpPr/>
                <p:nvPr/>
              </p:nvSpPr>
              <p:spPr>
                <a:xfrm>
                  <a:off x="4419600" y="1143000"/>
                  <a:ext cx="457200" cy="381000"/>
                </a:xfrm>
                <a:prstGeom prst="hexagon">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Quad Arrow 62"/>
                <p:cNvSpPr/>
                <p:nvPr/>
              </p:nvSpPr>
              <p:spPr>
                <a:xfrm>
                  <a:off x="4501978" y="1171832"/>
                  <a:ext cx="304800" cy="304800"/>
                </a:xfrm>
                <a:prstGeom prst="quad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9" name="Group 161"/>
              <p:cNvGrpSpPr/>
              <p:nvPr/>
            </p:nvGrpSpPr>
            <p:grpSpPr>
              <a:xfrm>
                <a:off x="6324600" y="304800"/>
                <a:ext cx="365760" cy="304800"/>
                <a:chOff x="4419600" y="1143000"/>
                <a:chExt cx="457200" cy="381000"/>
              </a:xfrm>
            </p:grpSpPr>
            <p:sp>
              <p:nvSpPr>
                <p:cNvPr id="60" name="Hexagon 59"/>
                <p:cNvSpPr/>
                <p:nvPr/>
              </p:nvSpPr>
              <p:spPr>
                <a:xfrm>
                  <a:off x="4419600" y="1143000"/>
                  <a:ext cx="457200" cy="381000"/>
                </a:xfrm>
                <a:prstGeom prst="hexagon">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Quad Arrow 60"/>
                <p:cNvSpPr/>
                <p:nvPr/>
              </p:nvSpPr>
              <p:spPr>
                <a:xfrm>
                  <a:off x="4501978" y="1171832"/>
                  <a:ext cx="304800" cy="304800"/>
                </a:xfrm>
                <a:prstGeom prst="quad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5" name="Group 165"/>
            <p:cNvGrpSpPr/>
            <p:nvPr/>
          </p:nvGrpSpPr>
          <p:grpSpPr>
            <a:xfrm rot="5742874">
              <a:off x="5301516" y="3964313"/>
              <a:ext cx="2270760" cy="304800"/>
              <a:chOff x="4419600" y="304800"/>
              <a:chExt cx="2270760" cy="304800"/>
            </a:xfrm>
          </p:grpSpPr>
          <p:grpSp>
            <p:nvGrpSpPr>
              <p:cNvPr id="36" name="Group 146"/>
              <p:cNvGrpSpPr/>
              <p:nvPr/>
            </p:nvGrpSpPr>
            <p:grpSpPr>
              <a:xfrm>
                <a:off x="4419600" y="304800"/>
                <a:ext cx="365760" cy="304800"/>
                <a:chOff x="4419600" y="1143000"/>
                <a:chExt cx="457200" cy="381000"/>
              </a:xfrm>
            </p:grpSpPr>
            <p:sp>
              <p:nvSpPr>
                <p:cNvPr id="52" name="Hexagon 51"/>
                <p:cNvSpPr/>
                <p:nvPr/>
              </p:nvSpPr>
              <p:spPr>
                <a:xfrm>
                  <a:off x="4419600" y="1143000"/>
                  <a:ext cx="457200" cy="381000"/>
                </a:xfrm>
                <a:prstGeom prst="hexagon">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Quad Arrow 52"/>
                <p:cNvSpPr/>
                <p:nvPr/>
              </p:nvSpPr>
              <p:spPr>
                <a:xfrm>
                  <a:off x="4501978" y="1171832"/>
                  <a:ext cx="304800" cy="304800"/>
                </a:xfrm>
                <a:prstGeom prst="quad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149"/>
              <p:cNvGrpSpPr/>
              <p:nvPr/>
            </p:nvGrpSpPr>
            <p:grpSpPr>
              <a:xfrm>
                <a:off x="4800600" y="304800"/>
                <a:ext cx="365760" cy="304800"/>
                <a:chOff x="4419600" y="1143000"/>
                <a:chExt cx="457200" cy="381000"/>
              </a:xfrm>
            </p:grpSpPr>
            <p:sp>
              <p:nvSpPr>
                <p:cNvPr id="50" name="Hexagon 49"/>
                <p:cNvSpPr/>
                <p:nvPr/>
              </p:nvSpPr>
              <p:spPr>
                <a:xfrm>
                  <a:off x="4419600" y="1143000"/>
                  <a:ext cx="457200" cy="381000"/>
                </a:xfrm>
                <a:prstGeom prst="hexagon">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Quad Arrow 50"/>
                <p:cNvSpPr/>
                <p:nvPr/>
              </p:nvSpPr>
              <p:spPr>
                <a:xfrm>
                  <a:off x="4501978" y="1171832"/>
                  <a:ext cx="304800" cy="304800"/>
                </a:xfrm>
                <a:prstGeom prst="quad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152"/>
              <p:cNvGrpSpPr/>
              <p:nvPr/>
            </p:nvGrpSpPr>
            <p:grpSpPr>
              <a:xfrm>
                <a:off x="5181600" y="304800"/>
                <a:ext cx="365760" cy="304800"/>
                <a:chOff x="4419600" y="1143000"/>
                <a:chExt cx="457200" cy="381000"/>
              </a:xfrm>
            </p:grpSpPr>
            <p:sp>
              <p:nvSpPr>
                <p:cNvPr id="48" name="Hexagon 47"/>
                <p:cNvSpPr/>
                <p:nvPr/>
              </p:nvSpPr>
              <p:spPr>
                <a:xfrm>
                  <a:off x="4419600" y="1143000"/>
                  <a:ext cx="457200" cy="381000"/>
                </a:xfrm>
                <a:prstGeom prst="hexagon">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Quad Arrow 48"/>
                <p:cNvSpPr/>
                <p:nvPr/>
              </p:nvSpPr>
              <p:spPr>
                <a:xfrm>
                  <a:off x="4501978" y="1171832"/>
                  <a:ext cx="304800" cy="304800"/>
                </a:xfrm>
                <a:prstGeom prst="quad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 name="Group 155"/>
              <p:cNvGrpSpPr/>
              <p:nvPr/>
            </p:nvGrpSpPr>
            <p:grpSpPr>
              <a:xfrm>
                <a:off x="5562600" y="304800"/>
                <a:ext cx="365760" cy="304800"/>
                <a:chOff x="4419600" y="1143000"/>
                <a:chExt cx="457200" cy="381000"/>
              </a:xfrm>
            </p:grpSpPr>
            <p:sp>
              <p:nvSpPr>
                <p:cNvPr id="46" name="Hexagon 45"/>
                <p:cNvSpPr/>
                <p:nvPr/>
              </p:nvSpPr>
              <p:spPr>
                <a:xfrm>
                  <a:off x="4419600" y="1143000"/>
                  <a:ext cx="457200" cy="381000"/>
                </a:xfrm>
                <a:prstGeom prst="hexagon">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Quad Arrow 46"/>
                <p:cNvSpPr/>
                <p:nvPr/>
              </p:nvSpPr>
              <p:spPr>
                <a:xfrm>
                  <a:off x="4501978" y="1171832"/>
                  <a:ext cx="304800" cy="304800"/>
                </a:xfrm>
                <a:prstGeom prst="quad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158"/>
              <p:cNvGrpSpPr/>
              <p:nvPr/>
            </p:nvGrpSpPr>
            <p:grpSpPr>
              <a:xfrm>
                <a:off x="5943600" y="304800"/>
                <a:ext cx="365760" cy="304800"/>
                <a:chOff x="4419600" y="1143000"/>
                <a:chExt cx="457200" cy="381000"/>
              </a:xfrm>
            </p:grpSpPr>
            <p:sp>
              <p:nvSpPr>
                <p:cNvPr id="44" name="Hexagon 43"/>
                <p:cNvSpPr/>
                <p:nvPr/>
              </p:nvSpPr>
              <p:spPr>
                <a:xfrm>
                  <a:off x="4419600" y="1143000"/>
                  <a:ext cx="457200" cy="381000"/>
                </a:xfrm>
                <a:prstGeom prst="hexagon">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Quad Arrow 44"/>
                <p:cNvSpPr/>
                <p:nvPr/>
              </p:nvSpPr>
              <p:spPr>
                <a:xfrm>
                  <a:off x="4501978" y="1171832"/>
                  <a:ext cx="304800" cy="304800"/>
                </a:xfrm>
                <a:prstGeom prst="quad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 name="Group 161"/>
              <p:cNvGrpSpPr/>
              <p:nvPr/>
            </p:nvGrpSpPr>
            <p:grpSpPr>
              <a:xfrm>
                <a:off x="6324600" y="304800"/>
                <a:ext cx="365760" cy="304800"/>
                <a:chOff x="4419600" y="1143000"/>
                <a:chExt cx="457200" cy="381000"/>
              </a:xfrm>
            </p:grpSpPr>
            <p:sp>
              <p:nvSpPr>
                <p:cNvPr id="42" name="Hexagon 41"/>
                <p:cNvSpPr/>
                <p:nvPr/>
              </p:nvSpPr>
              <p:spPr>
                <a:xfrm>
                  <a:off x="4419600" y="1143000"/>
                  <a:ext cx="457200" cy="381000"/>
                </a:xfrm>
                <a:prstGeom prst="hexagon">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Quad Arrow 42"/>
                <p:cNvSpPr/>
                <p:nvPr/>
              </p:nvSpPr>
              <p:spPr>
                <a:xfrm>
                  <a:off x="4501978" y="1171832"/>
                  <a:ext cx="304800" cy="304800"/>
                </a:xfrm>
                <a:prstGeom prst="quad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149" name="Group 148"/>
          <p:cNvGrpSpPr/>
          <p:nvPr/>
        </p:nvGrpSpPr>
        <p:grpSpPr>
          <a:xfrm>
            <a:off x="10363376" y="4278549"/>
            <a:ext cx="1140852" cy="2277894"/>
            <a:chOff x="1397119" y="533400"/>
            <a:chExt cx="1984513" cy="3962400"/>
          </a:xfrm>
        </p:grpSpPr>
        <p:sp>
          <p:nvSpPr>
            <p:cNvPr id="150" name="Cloud 149"/>
            <p:cNvSpPr/>
            <p:nvPr/>
          </p:nvSpPr>
          <p:spPr>
            <a:xfrm rot="1652747">
              <a:off x="1816417" y="1098434"/>
              <a:ext cx="1163543" cy="1369258"/>
            </a:xfrm>
            <a:prstGeom prst="cloud">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Oval 150"/>
            <p:cNvSpPr/>
            <p:nvPr/>
          </p:nvSpPr>
          <p:spPr>
            <a:xfrm rot="19671902">
              <a:off x="2885498" y="2569498"/>
              <a:ext cx="391102" cy="665851"/>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Oval 151"/>
            <p:cNvSpPr/>
            <p:nvPr/>
          </p:nvSpPr>
          <p:spPr>
            <a:xfrm rot="2647766">
              <a:off x="1447800" y="2500851"/>
              <a:ext cx="369206" cy="665851"/>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Oval 152"/>
            <p:cNvSpPr/>
            <p:nvPr/>
          </p:nvSpPr>
          <p:spPr>
            <a:xfrm rot="19352409">
              <a:off x="2466061" y="3829949"/>
              <a:ext cx="341253" cy="665851"/>
            </a:xfrm>
            <a:prstGeom prst="ellipse">
              <a:avLst/>
            </a:prstGeom>
            <a:solidFill>
              <a:srgbClr val="8263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Oval 153"/>
            <p:cNvSpPr/>
            <p:nvPr/>
          </p:nvSpPr>
          <p:spPr>
            <a:xfrm rot="2647766">
              <a:off x="2073746" y="3816779"/>
              <a:ext cx="339620" cy="665851"/>
            </a:xfrm>
            <a:prstGeom prst="ellipse">
              <a:avLst/>
            </a:prstGeom>
            <a:solidFill>
              <a:srgbClr val="8263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Trapezoid 154"/>
            <p:cNvSpPr/>
            <p:nvPr/>
          </p:nvSpPr>
          <p:spPr>
            <a:xfrm rot="20169292">
              <a:off x="2426539" y="1836486"/>
              <a:ext cx="728797" cy="1187699"/>
            </a:xfrm>
            <a:prstGeom prst="trapezoid">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Trapezoid 155"/>
            <p:cNvSpPr/>
            <p:nvPr/>
          </p:nvSpPr>
          <p:spPr>
            <a:xfrm rot="1790291">
              <a:off x="1631074" y="1797571"/>
              <a:ext cx="728797" cy="1187699"/>
            </a:xfrm>
            <a:prstGeom prst="trapezoid">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Trapezoid 156"/>
            <p:cNvSpPr/>
            <p:nvPr/>
          </p:nvSpPr>
          <p:spPr>
            <a:xfrm>
              <a:off x="1845474" y="1815984"/>
              <a:ext cx="1087250" cy="2343420"/>
            </a:xfrm>
            <a:prstGeom prst="trapezoid">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Oval 157"/>
            <p:cNvSpPr/>
            <p:nvPr/>
          </p:nvSpPr>
          <p:spPr>
            <a:xfrm>
              <a:off x="2217259" y="1537802"/>
              <a:ext cx="293592" cy="557372"/>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Trapezoid 158"/>
            <p:cNvSpPr/>
            <p:nvPr/>
          </p:nvSpPr>
          <p:spPr>
            <a:xfrm rot="360163">
              <a:off x="1860429" y="1838538"/>
              <a:ext cx="413245" cy="2301393"/>
            </a:xfrm>
            <a:prstGeom prst="trapezoid">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Trapezoid 159"/>
            <p:cNvSpPr/>
            <p:nvPr/>
          </p:nvSpPr>
          <p:spPr>
            <a:xfrm rot="21155958">
              <a:off x="2494050" y="1859080"/>
              <a:ext cx="413245" cy="2301393"/>
            </a:xfrm>
            <a:prstGeom prst="trapezoid">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Cloud 160"/>
            <p:cNvSpPr/>
            <p:nvPr/>
          </p:nvSpPr>
          <p:spPr>
            <a:xfrm rot="1652747">
              <a:off x="1773970" y="638058"/>
              <a:ext cx="1163543" cy="1369257"/>
            </a:xfrm>
            <a:prstGeom prst="cloud">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Oval 161"/>
            <p:cNvSpPr/>
            <p:nvPr/>
          </p:nvSpPr>
          <p:spPr>
            <a:xfrm>
              <a:off x="1990592" y="780156"/>
              <a:ext cx="771121" cy="1215380"/>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Cloud 162"/>
            <p:cNvSpPr/>
            <p:nvPr/>
          </p:nvSpPr>
          <p:spPr>
            <a:xfrm rot="5145672">
              <a:off x="2130314" y="424124"/>
              <a:ext cx="522657" cy="741209"/>
            </a:xfrm>
            <a:prstGeom prst="cloud">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Oval 163"/>
            <p:cNvSpPr/>
            <p:nvPr/>
          </p:nvSpPr>
          <p:spPr>
            <a:xfrm>
              <a:off x="2012030" y="779563"/>
              <a:ext cx="187163" cy="193884"/>
            </a:xfrm>
            <a:prstGeom prst="ellipse">
              <a:avLst/>
            </a:prstGeom>
            <a:solidFill>
              <a:srgbClr val="442C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Oval 164"/>
            <p:cNvSpPr/>
            <p:nvPr/>
          </p:nvSpPr>
          <p:spPr>
            <a:xfrm>
              <a:off x="2609999" y="838739"/>
              <a:ext cx="248611" cy="181025"/>
            </a:xfrm>
            <a:prstGeom prst="ellipse">
              <a:avLst/>
            </a:prstGeom>
            <a:solidFill>
              <a:srgbClr val="442C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Oval 165"/>
            <p:cNvSpPr/>
            <p:nvPr/>
          </p:nvSpPr>
          <p:spPr>
            <a:xfrm rot="975216">
              <a:off x="2761714" y="1306062"/>
              <a:ext cx="227156" cy="519462"/>
            </a:xfrm>
            <a:prstGeom prst="ellipse">
              <a:avLst/>
            </a:prstGeom>
            <a:solidFill>
              <a:srgbClr val="442C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Oval 166"/>
            <p:cNvSpPr/>
            <p:nvPr/>
          </p:nvSpPr>
          <p:spPr>
            <a:xfrm>
              <a:off x="1807117" y="1575868"/>
              <a:ext cx="241175" cy="367234"/>
            </a:xfrm>
            <a:prstGeom prst="ellipse">
              <a:avLst/>
            </a:prstGeom>
            <a:solidFill>
              <a:srgbClr val="442C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8" name="Group 45"/>
            <p:cNvGrpSpPr/>
            <p:nvPr/>
          </p:nvGrpSpPr>
          <p:grpSpPr>
            <a:xfrm>
              <a:off x="2057400" y="2438400"/>
              <a:ext cx="609600" cy="101600"/>
              <a:chOff x="4038600" y="2057400"/>
              <a:chExt cx="1371600" cy="228600"/>
            </a:xfrm>
          </p:grpSpPr>
          <p:grpSp>
            <p:nvGrpSpPr>
              <p:cNvPr id="222" name="Group 5"/>
              <p:cNvGrpSpPr/>
              <p:nvPr/>
            </p:nvGrpSpPr>
            <p:grpSpPr>
              <a:xfrm>
                <a:off x="4114800" y="2057400"/>
                <a:ext cx="1219200" cy="228600"/>
                <a:chOff x="5757466" y="264089"/>
                <a:chExt cx="1615640" cy="353036"/>
              </a:xfrm>
              <a:solidFill>
                <a:schemeClr val="tx2">
                  <a:lumMod val="40000"/>
                  <a:lumOff val="60000"/>
                </a:schemeClr>
              </a:solidFill>
            </p:grpSpPr>
            <p:sp>
              <p:nvSpPr>
                <p:cNvPr id="225" name="Rounded Rectangle 21"/>
                <p:cNvSpPr/>
                <p:nvPr/>
              </p:nvSpPr>
              <p:spPr>
                <a:xfrm>
                  <a:off x="5757466" y="264089"/>
                  <a:ext cx="1615640" cy="353036"/>
                </a:xfrm>
                <a:prstGeom prst="roundRect">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6" name="Group 9"/>
                <p:cNvGrpSpPr/>
                <p:nvPr/>
              </p:nvGrpSpPr>
              <p:grpSpPr>
                <a:xfrm rot="2670115">
                  <a:off x="5867287" y="296724"/>
                  <a:ext cx="309012" cy="302447"/>
                  <a:chOff x="5757466" y="974350"/>
                  <a:chExt cx="1743980" cy="1706926"/>
                </a:xfrm>
                <a:grpFill/>
              </p:grpSpPr>
              <p:sp>
                <p:nvSpPr>
                  <p:cNvPr id="242" name="Donut 25"/>
                  <p:cNvSpPr/>
                  <p:nvPr/>
                </p:nvSpPr>
                <p:spPr>
                  <a:xfrm>
                    <a:off x="5757466" y="976466"/>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3" name="Donut 39"/>
                  <p:cNvSpPr/>
                  <p:nvPr/>
                </p:nvSpPr>
                <p:spPr>
                  <a:xfrm>
                    <a:off x="6467126" y="974350"/>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4" name="Donut 40"/>
                  <p:cNvSpPr/>
                  <p:nvPr/>
                </p:nvSpPr>
                <p:spPr>
                  <a:xfrm>
                    <a:off x="5776692" y="1673073"/>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5" name="Donut 41"/>
                  <p:cNvSpPr/>
                  <p:nvPr/>
                </p:nvSpPr>
                <p:spPr>
                  <a:xfrm>
                    <a:off x="6496242" y="1676072"/>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227" name="Group 10"/>
                <p:cNvGrpSpPr/>
                <p:nvPr/>
              </p:nvGrpSpPr>
              <p:grpSpPr>
                <a:xfrm rot="2670115">
                  <a:off x="6254818" y="301079"/>
                  <a:ext cx="309012" cy="302447"/>
                  <a:chOff x="5757466" y="974350"/>
                  <a:chExt cx="1743980" cy="1706926"/>
                </a:xfrm>
                <a:grpFill/>
              </p:grpSpPr>
              <p:sp>
                <p:nvSpPr>
                  <p:cNvPr id="238" name="Donut 34"/>
                  <p:cNvSpPr/>
                  <p:nvPr/>
                </p:nvSpPr>
                <p:spPr>
                  <a:xfrm>
                    <a:off x="5757466" y="976466"/>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9" name="Donut 22"/>
                  <p:cNvSpPr/>
                  <p:nvPr/>
                </p:nvSpPr>
                <p:spPr>
                  <a:xfrm>
                    <a:off x="6467126" y="974350"/>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0" name="Donut 23"/>
                  <p:cNvSpPr/>
                  <p:nvPr/>
                </p:nvSpPr>
                <p:spPr>
                  <a:xfrm>
                    <a:off x="5776692" y="1673073"/>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1" name="Donut 24"/>
                  <p:cNvSpPr/>
                  <p:nvPr/>
                </p:nvSpPr>
                <p:spPr>
                  <a:xfrm>
                    <a:off x="6496242" y="1676072"/>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228" name="Group 11"/>
                <p:cNvGrpSpPr/>
                <p:nvPr/>
              </p:nvGrpSpPr>
              <p:grpSpPr>
                <a:xfrm rot="2670115">
                  <a:off x="6629286" y="301078"/>
                  <a:ext cx="309012" cy="302447"/>
                  <a:chOff x="5757466" y="974350"/>
                  <a:chExt cx="1743980" cy="1706926"/>
                </a:xfrm>
                <a:grpFill/>
              </p:grpSpPr>
              <p:sp>
                <p:nvSpPr>
                  <p:cNvPr id="234" name="Donut 30"/>
                  <p:cNvSpPr/>
                  <p:nvPr/>
                </p:nvSpPr>
                <p:spPr>
                  <a:xfrm>
                    <a:off x="5757466" y="976466"/>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5" name="Donut 31"/>
                  <p:cNvSpPr/>
                  <p:nvPr/>
                </p:nvSpPr>
                <p:spPr>
                  <a:xfrm>
                    <a:off x="6467126" y="974350"/>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6" name="Donut 32"/>
                  <p:cNvSpPr/>
                  <p:nvPr/>
                </p:nvSpPr>
                <p:spPr>
                  <a:xfrm>
                    <a:off x="5776692" y="1673073"/>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7" name="Donut 33"/>
                  <p:cNvSpPr/>
                  <p:nvPr/>
                </p:nvSpPr>
                <p:spPr>
                  <a:xfrm>
                    <a:off x="6496242" y="1676072"/>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229" name="Group 12"/>
                <p:cNvGrpSpPr/>
                <p:nvPr/>
              </p:nvGrpSpPr>
              <p:grpSpPr>
                <a:xfrm rot="2670115">
                  <a:off x="7012464" y="292369"/>
                  <a:ext cx="309012" cy="302447"/>
                  <a:chOff x="5757466" y="974350"/>
                  <a:chExt cx="1743980" cy="1706926"/>
                </a:xfrm>
                <a:grpFill/>
              </p:grpSpPr>
              <p:sp>
                <p:nvSpPr>
                  <p:cNvPr id="230" name="Donut 26"/>
                  <p:cNvSpPr/>
                  <p:nvPr/>
                </p:nvSpPr>
                <p:spPr>
                  <a:xfrm>
                    <a:off x="5757466" y="976466"/>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1" name="Donut 27"/>
                  <p:cNvSpPr/>
                  <p:nvPr/>
                </p:nvSpPr>
                <p:spPr>
                  <a:xfrm>
                    <a:off x="6467126" y="974350"/>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2" name="Donut 28"/>
                  <p:cNvSpPr/>
                  <p:nvPr/>
                </p:nvSpPr>
                <p:spPr>
                  <a:xfrm>
                    <a:off x="5776692" y="1673073"/>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3" name="Donut 29"/>
                  <p:cNvSpPr/>
                  <p:nvPr/>
                </p:nvSpPr>
                <p:spPr>
                  <a:xfrm>
                    <a:off x="6496242" y="1676072"/>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sp>
            <p:nvSpPr>
              <p:cNvPr id="223" name="Oval 222"/>
              <p:cNvSpPr/>
              <p:nvPr/>
            </p:nvSpPr>
            <p:spPr>
              <a:xfrm>
                <a:off x="4038600" y="2133600"/>
                <a:ext cx="152400" cy="152400"/>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Oval 223"/>
              <p:cNvSpPr/>
              <p:nvPr/>
            </p:nvSpPr>
            <p:spPr>
              <a:xfrm>
                <a:off x="5257800" y="2133600"/>
                <a:ext cx="152400" cy="152400"/>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9" name="Group 46"/>
            <p:cNvGrpSpPr/>
            <p:nvPr/>
          </p:nvGrpSpPr>
          <p:grpSpPr>
            <a:xfrm>
              <a:off x="2057400" y="2743200"/>
              <a:ext cx="609600" cy="101600"/>
              <a:chOff x="4038600" y="2057400"/>
              <a:chExt cx="1371600" cy="228600"/>
            </a:xfrm>
          </p:grpSpPr>
          <p:grpSp>
            <p:nvGrpSpPr>
              <p:cNvPr id="198" name="Group 5"/>
              <p:cNvGrpSpPr/>
              <p:nvPr/>
            </p:nvGrpSpPr>
            <p:grpSpPr>
              <a:xfrm>
                <a:off x="4114800" y="2057400"/>
                <a:ext cx="1219200" cy="228600"/>
                <a:chOff x="5757466" y="264089"/>
                <a:chExt cx="1615640" cy="353036"/>
              </a:xfrm>
              <a:solidFill>
                <a:schemeClr val="tx2">
                  <a:lumMod val="40000"/>
                  <a:lumOff val="60000"/>
                </a:schemeClr>
              </a:solidFill>
            </p:grpSpPr>
            <p:sp>
              <p:nvSpPr>
                <p:cNvPr id="201" name="Rounded Rectangle 50"/>
                <p:cNvSpPr/>
                <p:nvPr/>
              </p:nvSpPr>
              <p:spPr>
                <a:xfrm>
                  <a:off x="5757466" y="264089"/>
                  <a:ext cx="1615640" cy="353036"/>
                </a:xfrm>
                <a:prstGeom prst="roundRect">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2" name="Group 9"/>
                <p:cNvGrpSpPr/>
                <p:nvPr/>
              </p:nvGrpSpPr>
              <p:grpSpPr>
                <a:xfrm rot="2670115">
                  <a:off x="5867287" y="296724"/>
                  <a:ext cx="309012" cy="302447"/>
                  <a:chOff x="5757466" y="974350"/>
                  <a:chExt cx="1743980" cy="1706926"/>
                </a:xfrm>
                <a:grpFill/>
              </p:grpSpPr>
              <p:sp>
                <p:nvSpPr>
                  <p:cNvPr id="218" name="Donut 25"/>
                  <p:cNvSpPr/>
                  <p:nvPr/>
                </p:nvSpPr>
                <p:spPr>
                  <a:xfrm>
                    <a:off x="5757466" y="976466"/>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9" name="Donut 218"/>
                  <p:cNvSpPr/>
                  <p:nvPr/>
                </p:nvSpPr>
                <p:spPr>
                  <a:xfrm>
                    <a:off x="6467126" y="974350"/>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0" name="Donut 219"/>
                  <p:cNvSpPr/>
                  <p:nvPr/>
                </p:nvSpPr>
                <p:spPr>
                  <a:xfrm>
                    <a:off x="5776692" y="1673073"/>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1" name="Donut 220"/>
                  <p:cNvSpPr/>
                  <p:nvPr/>
                </p:nvSpPr>
                <p:spPr>
                  <a:xfrm>
                    <a:off x="6496242" y="1676072"/>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203" name="Group 10"/>
                <p:cNvGrpSpPr/>
                <p:nvPr/>
              </p:nvGrpSpPr>
              <p:grpSpPr>
                <a:xfrm rot="2670115">
                  <a:off x="6254818" y="301079"/>
                  <a:ext cx="309012" cy="302447"/>
                  <a:chOff x="5757466" y="974350"/>
                  <a:chExt cx="1743980" cy="1706926"/>
                </a:xfrm>
                <a:grpFill/>
              </p:grpSpPr>
              <p:sp>
                <p:nvSpPr>
                  <p:cNvPr id="214" name="Donut 213"/>
                  <p:cNvSpPr/>
                  <p:nvPr/>
                </p:nvSpPr>
                <p:spPr>
                  <a:xfrm>
                    <a:off x="5757466" y="976466"/>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5" name="Donut 22"/>
                  <p:cNvSpPr/>
                  <p:nvPr/>
                </p:nvSpPr>
                <p:spPr>
                  <a:xfrm>
                    <a:off x="6467126" y="974350"/>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6" name="Donut 23"/>
                  <p:cNvSpPr/>
                  <p:nvPr/>
                </p:nvSpPr>
                <p:spPr>
                  <a:xfrm>
                    <a:off x="5776692" y="1673073"/>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7" name="Donut 24"/>
                  <p:cNvSpPr/>
                  <p:nvPr/>
                </p:nvSpPr>
                <p:spPr>
                  <a:xfrm>
                    <a:off x="6496242" y="1676072"/>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204" name="Group 11"/>
                <p:cNvGrpSpPr/>
                <p:nvPr/>
              </p:nvGrpSpPr>
              <p:grpSpPr>
                <a:xfrm rot="2670115">
                  <a:off x="6629286" y="301078"/>
                  <a:ext cx="309012" cy="302447"/>
                  <a:chOff x="5757466" y="974350"/>
                  <a:chExt cx="1743980" cy="1706926"/>
                </a:xfrm>
                <a:grpFill/>
              </p:grpSpPr>
              <p:sp>
                <p:nvSpPr>
                  <p:cNvPr id="210" name="Donut 209"/>
                  <p:cNvSpPr/>
                  <p:nvPr/>
                </p:nvSpPr>
                <p:spPr>
                  <a:xfrm>
                    <a:off x="5757466" y="976466"/>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1" name="Donut 210"/>
                  <p:cNvSpPr/>
                  <p:nvPr/>
                </p:nvSpPr>
                <p:spPr>
                  <a:xfrm>
                    <a:off x="6467126" y="974350"/>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2" name="Donut 211"/>
                  <p:cNvSpPr/>
                  <p:nvPr/>
                </p:nvSpPr>
                <p:spPr>
                  <a:xfrm>
                    <a:off x="5776692" y="1673073"/>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3" name="Donut 212"/>
                  <p:cNvSpPr/>
                  <p:nvPr/>
                </p:nvSpPr>
                <p:spPr>
                  <a:xfrm>
                    <a:off x="6496242" y="1676072"/>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205" name="Group 12"/>
                <p:cNvGrpSpPr/>
                <p:nvPr/>
              </p:nvGrpSpPr>
              <p:grpSpPr>
                <a:xfrm rot="2670115">
                  <a:off x="7012464" y="292369"/>
                  <a:ext cx="309012" cy="302447"/>
                  <a:chOff x="5757466" y="974350"/>
                  <a:chExt cx="1743980" cy="1706926"/>
                </a:xfrm>
                <a:grpFill/>
              </p:grpSpPr>
              <p:sp>
                <p:nvSpPr>
                  <p:cNvPr id="206" name="Donut 55"/>
                  <p:cNvSpPr/>
                  <p:nvPr/>
                </p:nvSpPr>
                <p:spPr>
                  <a:xfrm>
                    <a:off x="5757466" y="976466"/>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7" name="Donut 56"/>
                  <p:cNvSpPr/>
                  <p:nvPr/>
                </p:nvSpPr>
                <p:spPr>
                  <a:xfrm>
                    <a:off x="6467126" y="974350"/>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8" name="Donut 57"/>
                  <p:cNvSpPr/>
                  <p:nvPr/>
                </p:nvSpPr>
                <p:spPr>
                  <a:xfrm>
                    <a:off x="5776692" y="1673073"/>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9" name="Donut 208"/>
                  <p:cNvSpPr/>
                  <p:nvPr/>
                </p:nvSpPr>
                <p:spPr>
                  <a:xfrm>
                    <a:off x="6496242" y="1676072"/>
                    <a:ext cx="1005204" cy="1005204"/>
                  </a:xfrm>
                  <a:prstGeom prst="donut">
                    <a:avLst>
                      <a:gd name="adj" fmla="val 8539"/>
                    </a:avLst>
                  </a:prstGeom>
                  <a:grp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sp>
            <p:nvSpPr>
              <p:cNvPr id="199" name="Oval 198"/>
              <p:cNvSpPr/>
              <p:nvPr/>
            </p:nvSpPr>
            <p:spPr>
              <a:xfrm>
                <a:off x="4038600" y="2133600"/>
                <a:ext cx="152400" cy="152400"/>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Oval 199"/>
              <p:cNvSpPr/>
              <p:nvPr/>
            </p:nvSpPr>
            <p:spPr>
              <a:xfrm>
                <a:off x="5257800" y="2133600"/>
                <a:ext cx="152400" cy="152400"/>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0" name="Group 83"/>
            <p:cNvGrpSpPr/>
            <p:nvPr/>
          </p:nvGrpSpPr>
          <p:grpSpPr>
            <a:xfrm rot="20384098">
              <a:off x="2848232" y="2858529"/>
              <a:ext cx="533400" cy="76200"/>
              <a:chOff x="4038600" y="2358081"/>
              <a:chExt cx="1600200" cy="313038"/>
            </a:xfrm>
          </p:grpSpPr>
          <p:grpSp>
            <p:nvGrpSpPr>
              <p:cNvPr id="186" name="Group 74"/>
              <p:cNvGrpSpPr/>
              <p:nvPr/>
            </p:nvGrpSpPr>
            <p:grpSpPr>
              <a:xfrm>
                <a:off x="4038600" y="2358081"/>
                <a:ext cx="533400" cy="308919"/>
                <a:chOff x="4038600" y="2358081"/>
                <a:chExt cx="533400" cy="308919"/>
              </a:xfrm>
            </p:grpSpPr>
            <p:sp>
              <p:nvSpPr>
                <p:cNvPr id="195" name="Hexagon 194"/>
                <p:cNvSpPr/>
                <p:nvPr/>
              </p:nvSpPr>
              <p:spPr>
                <a:xfrm>
                  <a:off x="4038600" y="2362200"/>
                  <a:ext cx="533400" cy="304800"/>
                </a:xfrm>
                <a:prstGeom prst="hexagon">
                  <a:avLst/>
                </a:prstGeom>
                <a:solidFill>
                  <a:schemeClr val="accent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Diamond 195"/>
                <p:cNvSpPr/>
                <p:nvPr/>
              </p:nvSpPr>
              <p:spPr>
                <a:xfrm>
                  <a:off x="4127156" y="2358081"/>
                  <a:ext cx="152400" cy="304800"/>
                </a:xfrm>
                <a:prstGeom prst="diamond">
                  <a:avLst/>
                </a:prstGeom>
                <a:solidFill>
                  <a:srgbClr val="DAA6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Diamond 196"/>
                <p:cNvSpPr/>
                <p:nvPr/>
              </p:nvSpPr>
              <p:spPr>
                <a:xfrm>
                  <a:off x="4304269" y="2362200"/>
                  <a:ext cx="152400" cy="304800"/>
                </a:xfrm>
                <a:prstGeom prst="diamond">
                  <a:avLst/>
                </a:prstGeom>
                <a:solidFill>
                  <a:srgbClr val="DAA6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7" name="Group 75"/>
              <p:cNvGrpSpPr/>
              <p:nvPr/>
            </p:nvGrpSpPr>
            <p:grpSpPr>
              <a:xfrm>
                <a:off x="4572000" y="2362200"/>
                <a:ext cx="533400" cy="308919"/>
                <a:chOff x="4038600" y="2358081"/>
                <a:chExt cx="533400" cy="308919"/>
              </a:xfrm>
            </p:grpSpPr>
            <p:sp>
              <p:nvSpPr>
                <p:cNvPr id="192" name="Hexagon 191"/>
                <p:cNvSpPr/>
                <p:nvPr/>
              </p:nvSpPr>
              <p:spPr>
                <a:xfrm>
                  <a:off x="4038600" y="2362200"/>
                  <a:ext cx="533400" cy="304800"/>
                </a:xfrm>
                <a:prstGeom prst="hexagon">
                  <a:avLst/>
                </a:prstGeom>
                <a:solidFill>
                  <a:schemeClr val="accent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Diamond 192"/>
                <p:cNvSpPr/>
                <p:nvPr/>
              </p:nvSpPr>
              <p:spPr>
                <a:xfrm>
                  <a:off x="4127156" y="2358081"/>
                  <a:ext cx="152400" cy="304800"/>
                </a:xfrm>
                <a:prstGeom prst="diamond">
                  <a:avLst/>
                </a:prstGeom>
                <a:solidFill>
                  <a:srgbClr val="DAA6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Diamond 193"/>
                <p:cNvSpPr/>
                <p:nvPr/>
              </p:nvSpPr>
              <p:spPr>
                <a:xfrm>
                  <a:off x="4304269" y="2362200"/>
                  <a:ext cx="152400" cy="304800"/>
                </a:xfrm>
                <a:prstGeom prst="diamond">
                  <a:avLst/>
                </a:prstGeom>
                <a:solidFill>
                  <a:srgbClr val="DAA6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8" name="Group 79"/>
              <p:cNvGrpSpPr/>
              <p:nvPr/>
            </p:nvGrpSpPr>
            <p:grpSpPr>
              <a:xfrm>
                <a:off x="5105400" y="2362200"/>
                <a:ext cx="533400" cy="308919"/>
                <a:chOff x="4038600" y="2358081"/>
                <a:chExt cx="533400" cy="308919"/>
              </a:xfrm>
            </p:grpSpPr>
            <p:sp>
              <p:nvSpPr>
                <p:cNvPr id="189" name="Hexagon 188"/>
                <p:cNvSpPr/>
                <p:nvPr/>
              </p:nvSpPr>
              <p:spPr>
                <a:xfrm>
                  <a:off x="4038600" y="2362200"/>
                  <a:ext cx="533400" cy="304800"/>
                </a:xfrm>
                <a:prstGeom prst="hexagon">
                  <a:avLst/>
                </a:prstGeom>
                <a:solidFill>
                  <a:schemeClr val="accent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Diamond 189"/>
                <p:cNvSpPr/>
                <p:nvPr/>
              </p:nvSpPr>
              <p:spPr>
                <a:xfrm>
                  <a:off x="4127156" y="2358081"/>
                  <a:ext cx="152400" cy="304800"/>
                </a:xfrm>
                <a:prstGeom prst="diamond">
                  <a:avLst/>
                </a:prstGeom>
                <a:solidFill>
                  <a:srgbClr val="DAA6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Diamond 190"/>
                <p:cNvSpPr/>
                <p:nvPr/>
              </p:nvSpPr>
              <p:spPr>
                <a:xfrm>
                  <a:off x="4304269" y="2362200"/>
                  <a:ext cx="152400" cy="304800"/>
                </a:xfrm>
                <a:prstGeom prst="diamond">
                  <a:avLst/>
                </a:prstGeom>
                <a:solidFill>
                  <a:srgbClr val="DAA6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71" name="Group 84"/>
            <p:cNvGrpSpPr/>
            <p:nvPr/>
          </p:nvGrpSpPr>
          <p:grpSpPr>
            <a:xfrm rot="1885527" flipH="1">
              <a:off x="1397119" y="2781731"/>
              <a:ext cx="533400" cy="76200"/>
              <a:chOff x="4038600" y="2358081"/>
              <a:chExt cx="1600200" cy="313038"/>
            </a:xfrm>
          </p:grpSpPr>
          <p:grpSp>
            <p:nvGrpSpPr>
              <p:cNvPr id="174" name="Group 74"/>
              <p:cNvGrpSpPr/>
              <p:nvPr/>
            </p:nvGrpSpPr>
            <p:grpSpPr>
              <a:xfrm>
                <a:off x="4038600" y="2358081"/>
                <a:ext cx="533400" cy="308919"/>
                <a:chOff x="4038600" y="2358081"/>
                <a:chExt cx="533400" cy="308919"/>
              </a:xfrm>
            </p:grpSpPr>
            <p:sp>
              <p:nvSpPr>
                <p:cNvPr id="183" name="Hexagon 182"/>
                <p:cNvSpPr/>
                <p:nvPr/>
              </p:nvSpPr>
              <p:spPr>
                <a:xfrm>
                  <a:off x="4038600" y="2362200"/>
                  <a:ext cx="533400" cy="304800"/>
                </a:xfrm>
                <a:prstGeom prst="hexagon">
                  <a:avLst/>
                </a:prstGeom>
                <a:solidFill>
                  <a:schemeClr val="accent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Diamond 183"/>
                <p:cNvSpPr/>
                <p:nvPr/>
              </p:nvSpPr>
              <p:spPr>
                <a:xfrm>
                  <a:off x="4127156" y="2358081"/>
                  <a:ext cx="152400" cy="304800"/>
                </a:xfrm>
                <a:prstGeom prst="diamond">
                  <a:avLst/>
                </a:prstGeom>
                <a:solidFill>
                  <a:srgbClr val="DAA6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Diamond 184"/>
                <p:cNvSpPr/>
                <p:nvPr/>
              </p:nvSpPr>
              <p:spPr>
                <a:xfrm>
                  <a:off x="4304269" y="2362200"/>
                  <a:ext cx="152400" cy="304800"/>
                </a:xfrm>
                <a:prstGeom prst="diamond">
                  <a:avLst/>
                </a:prstGeom>
                <a:solidFill>
                  <a:srgbClr val="DAA6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5" name="Group 75"/>
              <p:cNvGrpSpPr/>
              <p:nvPr/>
            </p:nvGrpSpPr>
            <p:grpSpPr>
              <a:xfrm>
                <a:off x="4572000" y="2362200"/>
                <a:ext cx="533400" cy="308919"/>
                <a:chOff x="4038600" y="2358081"/>
                <a:chExt cx="533400" cy="308919"/>
              </a:xfrm>
            </p:grpSpPr>
            <p:sp>
              <p:nvSpPr>
                <p:cNvPr id="180" name="Hexagon 179"/>
                <p:cNvSpPr/>
                <p:nvPr/>
              </p:nvSpPr>
              <p:spPr>
                <a:xfrm>
                  <a:off x="4038600" y="2362200"/>
                  <a:ext cx="533400" cy="304800"/>
                </a:xfrm>
                <a:prstGeom prst="hexagon">
                  <a:avLst/>
                </a:prstGeom>
                <a:solidFill>
                  <a:schemeClr val="accent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Diamond 180"/>
                <p:cNvSpPr/>
                <p:nvPr/>
              </p:nvSpPr>
              <p:spPr>
                <a:xfrm>
                  <a:off x="4127156" y="2358081"/>
                  <a:ext cx="152400" cy="304800"/>
                </a:xfrm>
                <a:prstGeom prst="diamond">
                  <a:avLst/>
                </a:prstGeom>
                <a:solidFill>
                  <a:srgbClr val="DAA6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Diamond 181"/>
                <p:cNvSpPr/>
                <p:nvPr/>
              </p:nvSpPr>
              <p:spPr>
                <a:xfrm>
                  <a:off x="4304269" y="2362200"/>
                  <a:ext cx="152400" cy="304800"/>
                </a:xfrm>
                <a:prstGeom prst="diamond">
                  <a:avLst/>
                </a:prstGeom>
                <a:solidFill>
                  <a:srgbClr val="DAA6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6" name="Group 79"/>
              <p:cNvGrpSpPr/>
              <p:nvPr/>
            </p:nvGrpSpPr>
            <p:grpSpPr>
              <a:xfrm>
                <a:off x="5105400" y="2362200"/>
                <a:ext cx="533400" cy="308919"/>
                <a:chOff x="4038600" y="2358081"/>
                <a:chExt cx="533400" cy="308919"/>
              </a:xfrm>
            </p:grpSpPr>
            <p:sp>
              <p:nvSpPr>
                <p:cNvPr id="177" name="Hexagon 176"/>
                <p:cNvSpPr/>
                <p:nvPr/>
              </p:nvSpPr>
              <p:spPr>
                <a:xfrm>
                  <a:off x="4038600" y="2362200"/>
                  <a:ext cx="533400" cy="304800"/>
                </a:xfrm>
                <a:prstGeom prst="hexagon">
                  <a:avLst/>
                </a:prstGeom>
                <a:solidFill>
                  <a:schemeClr val="accent2">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Diamond 177"/>
                <p:cNvSpPr/>
                <p:nvPr/>
              </p:nvSpPr>
              <p:spPr>
                <a:xfrm>
                  <a:off x="4127156" y="2358081"/>
                  <a:ext cx="152400" cy="304800"/>
                </a:xfrm>
                <a:prstGeom prst="diamond">
                  <a:avLst/>
                </a:prstGeom>
                <a:solidFill>
                  <a:srgbClr val="DAA6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Diamond 178"/>
                <p:cNvSpPr/>
                <p:nvPr/>
              </p:nvSpPr>
              <p:spPr>
                <a:xfrm>
                  <a:off x="4304269" y="2362200"/>
                  <a:ext cx="152400" cy="304800"/>
                </a:xfrm>
                <a:prstGeom prst="diamond">
                  <a:avLst/>
                </a:prstGeom>
                <a:solidFill>
                  <a:srgbClr val="DAA6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72" name="Cloud 171"/>
            <p:cNvSpPr/>
            <p:nvPr/>
          </p:nvSpPr>
          <p:spPr>
            <a:xfrm rot="527952">
              <a:off x="2158002" y="1709707"/>
              <a:ext cx="462752" cy="354639"/>
            </a:xfrm>
            <a:prstGeom prst="cloud">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Oval 172"/>
            <p:cNvSpPr/>
            <p:nvPr/>
          </p:nvSpPr>
          <p:spPr>
            <a:xfrm>
              <a:off x="2286000" y="1752600"/>
              <a:ext cx="219208" cy="11922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6" name="Group 245"/>
          <p:cNvGrpSpPr/>
          <p:nvPr/>
        </p:nvGrpSpPr>
        <p:grpSpPr>
          <a:xfrm>
            <a:off x="897929" y="4320703"/>
            <a:ext cx="1170247" cy="2358957"/>
            <a:chOff x="5638800" y="1143000"/>
            <a:chExt cx="2438400" cy="4915271"/>
          </a:xfrm>
        </p:grpSpPr>
        <p:sp>
          <p:nvSpPr>
            <p:cNvPr id="247" name="Moon 246"/>
            <p:cNvSpPr/>
            <p:nvPr/>
          </p:nvSpPr>
          <p:spPr>
            <a:xfrm rot="601563" flipH="1">
              <a:off x="7281605" y="1546448"/>
              <a:ext cx="373518" cy="1201045"/>
            </a:xfrm>
            <a:prstGeom prst="moon">
              <a:avLst>
                <a:gd name="adj" fmla="val 87500"/>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 name="Moon 247"/>
            <p:cNvSpPr/>
            <p:nvPr/>
          </p:nvSpPr>
          <p:spPr>
            <a:xfrm rot="20998437">
              <a:off x="6028185" y="1548398"/>
              <a:ext cx="373518" cy="1293828"/>
            </a:xfrm>
            <a:prstGeom prst="moon">
              <a:avLst>
                <a:gd name="adj" fmla="val 87500"/>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Oval 248"/>
            <p:cNvSpPr/>
            <p:nvPr/>
          </p:nvSpPr>
          <p:spPr>
            <a:xfrm rot="19907266">
              <a:off x="7656727" y="3737532"/>
              <a:ext cx="420473" cy="798845"/>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Oval 249"/>
            <p:cNvSpPr/>
            <p:nvPr/>
          </p:nvSpPr>
          <p:spPr>
            <a:xfrm rot="1645044">
              <a:off x="5638800" y="3753233"/>
              <a:ext cx="461865" cy="798845"/>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Oval 250"/>
            <p:cNvSpPr/>
            <p:nvPr/>
          </p:nvSpPr>
          <p:spPr>
            <a:xfrm rot="1442075">
              <a:off x="6376909" y="5324579"/>
              <a:ext cx="413710" cy="718960"/>
            </a:xfrm>
            <a:prstGeom prst="ellipse">
              <a:avLst/>
            </a:prstGeom>
            <a:solidFill>
              <a:srgbClr val="8C430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 name="Oval 251"/>
            <p:cNvSpPr/>
            <p:nvPr/>
          </p:nvSpPr>
          <p:spPr>
            <a:xfrm rot="18928376">
              <a:off x="7041433" y="5339311"/>
              <a:ext cx="395751" cy="718960"/>
            </a:xfrm>
            <a:prstGeom prst="ellipse">
              <a:avLst/>
            </a:prstGeom>
            <a:solidFill>
              <a:srgbClr val="8C430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3" name="Trapezoid 252"/>
            <p:cNvSpPr/>
            <p:nvPr/>
          </p:nvSpPr>
          <p:spPr>
            <a:xfrm rot="1440561">
              <a:off x="5654341" y="2790919"/>
              <a:ext cx="1007123" cy="1513146"/>
            </a:xfrm>
            <a:prstGeom prst="trapezoid">
              <a:avLst>
                <a:gd name="adj" fmla="val 30077"/>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 name="Trapezoid 253"/>
            <p:cNvSpPr/>
            <p:nvPr/>
          </p:nvSpPr>
          <p:spPr>
            <a:xfrm rot="1585184">
              <a:off x="5754635" y="2523494"/>
              <a:ext cx="1001178" cy="1685818"/>
            </a:xfrm>
            <a:prstGeom prst="trapezoid">
              <a:avLst>
                <a:gd name="adj" fmla="val 31003"/>
              </a:avLst>
            </a:prstGeom>
            <a:solidFill>
              <a:srgbClr val="9A63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 name="Trapezoid 254"/>
            <p:cNvSpPr/>
            <p:nvPr/>
          </p:nvSpPr>
          <p:spPr>
            <a:xfrm rot="19870960">
              <a:off x="7219333" y="2773126"/>
              <a:ext cx="721879" cy="1513146"/>
            </a:xfrm>
            <a:prstGeom prst="trapezoid">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Trapezoid 255"/>
            <p:cNvSpPr/>
            <p:nvPr/>
          </p:nvSpPr>
          <p:spPr>
            <a:xfrm rot="20036208">
              <a:off x="6907014" y="2537385"/>
              <a:ext cx="969876" cy="1648410"/>
            </a:xfrm>
            <a:prstGeom prst="trapezoid">
              <a:avLst/>
            </a:prstGeom>
            <a:solidFill>
              <a:srgbClr val="9A63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Trapezoid 256"/>
            <p:cNvSpPr/>
            <p:nvPr/>
          </p:nvSpPr>
          <p:spPr>
            <a:xfrm>
              <a:off x="6130979" y="2578533"/>
              <a:ext cx="1443876" cy="3035610"/>
            </a:xfrm>
            <a:prstGeom prst="trapezoid">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 name="Trapezoid 257"/>
            <p:cNvSpPr/>
            <p:nvPr/>
          </p:nvSpPr>
          <p:spPr>
            <a:xfrm rot="21186724">
              <a:off x="6882233" y="2430692"/>
              <a:ext cx="697204" cy="3039085"/>
            </a:xfrm>
            <a:prstGeom prst="trapezoid">
              <a:avLst/>
            </a:prstGeom>
            <a:solidFill>
              <a:srgbClr val="9A63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Trapezoid 258"/>
            <p:cNvSpPr/>
            <p:nvPr/>
          </p:nvSpPr>
          <p:spPr>
            <a:xfrm rot="353417">
              <a:off x="6108386" y="2497427"/>
              <a:ext cx="697204" cy="3019163"/>
            </a:xfrm>
            <a:prstGeom prst="trapezoid">
              <a:avLst/>
            </a:prstGeom>
            <a:solidFill>
              <a:srgbClr val="9A63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Isosceles Triangle 259"/>
            <p:cNvSpPr/>
            <p:nvPr/>
          </p:nvSpPr>
          <p:spPr>
            <a:xfrm rot="10800000">
              <a:off x="6691029" y="2388923"/>
              <a:ext cx="286560" cy="718960"/>
            </a:xfrm>
            <a:prstGeom prst="triangl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1" name="Group 18"/>
            <p:cNvGrpSpPr/>
            <p:nvPr/>
          </p:nvGrpSpPr>
          <p:grpSpPr>
            <a:xfrm>
              <a:off x="6136495" y="1143000"/>
              <a:ext cx="1396267" cy="1569206"/>
              <a:chOff x="2816664" y="1199148"/>
              <a:chExt cx="1866748" cy="1544052"/>
            </a:xfrm>
          </p:grpSpPr>
          <p:sp>
            <p:nvSpPr>
              <p:cNvPr id="311" name="Oval 310"/>
              <p:cNvSpPr/>
              <p:nvPr/>
            </p:nvSpPr>
            <p:spPr>
              <a:xfrm>
                <a:off x="2819400" y="1199148"/>
                <a:ext cx="1828800" cy="1544052"/>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 name="Oval 311"/>
              <p:cNvSpPr/>
              <p:nvPr/>
            </p:nvSpPr>
            <p:spPr>
              <a:xfrm>
                <a:off x="2816664" y="1357300"/>
                <a:ext cx="1866748" cy="644741"/>
              </a:xfrm>
              <a:prstGeom prst="ellipse">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2" name="Oval 261"/>
            <p:cNvSpPr/>
            <p:nvPr/>
          </p:nvSpPr>
          <p:spPr>
            <a:xfrm>
              <a:off x="6471692" y="2450886"/>
              <a:ext cx="683686" cy="442605"/>
            </a:xfrm>
            <a:prstGeom prst="ellipse">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Oval 262"/>
            <p:cNvSpPr/>
            <p:nvPr/>
          </p:nvSpPr>
          <p:spPr>
            <a:xfrm>
              <a:off x="6717028" y="2501125"/>
              <a:ext cx="199007" cy="123456"/>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4" name="Group 140"/>
            <p:cNvGrpSpPr/>
            <p:nvPr/>
          </p:nvGrpSpPr>
          <p:grpSpPr>
            <a:xfrm>
              <a:off x="6096000" y="1143000"/>
              <a:ext cx="1447800" cy="457200"/>
              <a:chOff x="6248400" y="1066800"/>
              <a:chExt cx="1194486" cy="457200"/>
            </a:xfrm>
            <a:solidFill>
              <a:srgbClr val="E7BE6B"/>
            </a:solidFill>
          </p:grpSpPr>
          <p:sp>
            <p:nvSpPr>
              <p:cNvPr id="308" name="Moon 307"/>
              <p:cNvSpPr/>
              <p:nvPr/>
            </p:nvSpPr>
            <p:spPr>
              <a:xfrm rot="5400000">
                <a:off x="6699303" y="692097"/>
                <a:ext cx="295424" cy="1044830"/>
              </a:xfrm>
              <a:prstGeom prst="moon">
                <a:avLst>
                  <a:gd name="adj" fmla="val 85521"/>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 name="Moon 308"/>
              <p:cNvSpPr/>
              <p:nvPr/>
            </p:nvSpPr>
            <p:spPr>
              <a:xfrm rot="5614597">
                <a:off x="6744572" y="796344"/>
                <a:ext cx="224453" cy="1047503"/>
              </a:xfrm>
              <a:prstGeom prst="moon">
                <a:avLst>
                  <a:gd name="adj" fmla="val 85521"/>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 name="Rounded Rectangle 309"/>
              <p:cNvSpPr/>
              <p:nvPr/>
            </p:nvSpPr>
            <p:spPr>
              <a:xfrm>
                <a:off x="6248400" y="1371600"/>
                <a:ext cx="1194486" cy="152400"/>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5" name="Rounded Rectangle 264"/>
            <p:cNvSpPr/>
            <p:nvPr/>
          </p:nvSpPr>
          <p:spPr>
            <a:xfrm rot="4419217">
              <a:off x="6868156" y="2087685"/>
              <a:ext cx="1447800" cy="152400"/>
            </a:xfrm>
            <a:prstGeom prst="roundRect">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ounded Rectangle 265"/>
            <p:cNvSpPr/>
            <p:nvPr/>
          </p:nvSpPr>
          <p:spPr>
            <a:xfrm rot="5400000">
              <a:off x="6743700" y="2171700"/>
              <a:ext cx="1447800" cy="152400"/>
            </a:xfrm>
            <a:prstGeom prst="roundRect">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7" name="Group 145"/>
            <p:cNvGrpSpPr/>
            <p:nvPr/>
          </p:nvGrpSpPr>
          <p:grpSpPr>
            <a:xfrm>
              <a:off x="7253416" y="1355124"/>
              <a:ext cx="365760" cy="304800"/>
              <a:chOff x="4419600" y="1143000"/>
              <a:chExt cx="457200" cy="381000"/>
            </a:xfrm>
          </p:grpSpPr>
          <p:sp>
            <p:nvSpPr>
              <p:cNvPr id="306" name="Hexagon 305"/>
              <p:cNvSpPr/>
              <p:nvPr/>
            </p:nvSpPr>
            <p:spPr>
              <a:xfrm>
                <a:off x="4419600" y="1143000"/>
                <a:ext cx="457200" cy="381000"/>
              </a:xfrm>
              <a:prstGeom prst="hexagon">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 name="Quad Arrow 306"/>
              <p:cNvSpPr/>
              <p:nvPr/>
            </p:nvSpPr>
            <p:spPr>
              <a:xfrm>
                <a:off x="4501978" y="1171832"/>
                <a:ext cx="304800" cy="304800"/>
              </a:xfrm>
              <a:prstGeom prst="quad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8" name="Group 164"/>
            <p:cNvGrpSpPr/>
            <p:nvPr/>
          </p:nvGrpSpPr>
          <p:grpSpPr>
            <a:xfrm rot="5013942">
              <a:off x="6113768" y="3964885"/>
              <a:ext cx="2270760" cy="304800"/>
              <a:chOff x="4419600" y="304800"/>
              <a:chExt cx="2270760" cy="304800"/>
            </a:xfrm>
          </p:grpSpPr>
          <p:grpSp>
            <p:nvGrpSpPr>
              <p:cNvPr id="288" name="Group 146"/>
              <p:cNvGrpSpPr/>
              <p:nvPr/>
            </p:nvGrpSpPr>
            <p:grpSpPr>
              <a:xfrm>
                <a:off x="4419600" y="304800"/>
                <a:ext cx="365760" cy="304800"/>
                <a:chOff x="4419600" y="1143000"/>
                <a:chExt cx="457200" cy="381000"/>
              </a:xfrm>
            </p:grpSpPr>
            <p:sp>
              <p:nvSpPr>
                <p:cNvPr id="304" name="Hexagon 303"/>
                <p:cNvSpPr/>
                <p:nvPr/>
              </p:nvSpPr>
              <p:spPr>
                <a:xfrm>
                  <a:off x="4419600" y="1143000"/>
                  <a:ext cx="457200" cy="381000"/>
                </a:xfrm>
                <a:prstGeom prst="hexagon">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5" name="Quad Arrow 304"/>
                <p:cNvSpPr/>
                <p:nvPr/>
              </p:nvSpPr>
              <p:spPr>
                <a:xfrm>
                  <a:off x="4501978" y="1171832"/>
                  <a:ext cx="304800" cy="304800"/>
                </a:xfrm>
                <a:prstGeom prst="quad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9" name="Group 149"/>
              <p:cNvGrpSpPr/>
              <p:nvPr/>
            </p:nvGrpSpPr>
            <p:grpSpPr>
              <a:xfrm>
                <a:off x="4800600" y="304800"/>
                <a:ext cx="365760" cy="304800"/>
                <a:chOff x="4419600" y="1143000"/>
                <a:chExt cx="457200" cy="381000"/>
              </a:xfrm>
            </p:grpSpPr>
            <p:sp>
              <p:nvSpPr>
                <p:cNvPr id="302" name="Hexagon 301"/>
                <p:cNvSpPr/>
                <p:nvPr/>
              </p:nvSpPr>
              <p:spPr>
                <a:xfrm>
                  <a:off x="4419600" y="1143000"/>
                  <a:ext cx="457200" cy="381000"/>
                </a:xfrm>
                <a:prstGeom prst="hexagon">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3" name="Quad Arrow 302"/>
                <p:cNvSpPr/>
                <p:nvPr/>
              </p:nvSpPr>
              <p:spPr>
                <a:xfrm>
                  <a:off x="4501978" y="1171832"/>
                  <a:ext cx="304800" cy="304800"/>
                </a:xfrm>
                <a:prstGeom prst="quad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0" name="Group 152"/>
              <p:cNvGrpSpPr/>
              <p:nvPr/>
            </p:nvGrpSpPr>
            <p:grpSpPr>
              <a:xfrm>
                <a:off x="5181600" y="304800"/>
                <a:ext cx="365760" cy="304800"/>
                <a:chOff x="4419600" y="1143000"/>
                <a:chExt cx="457200" cy="381000"/>
              </a:xfrm>
            </p:grpSpPr>
            <p:sp>
              <p:nvSpPr>
                <p:cNvPr id="300" name="Hexagon 299"/>
                <p:cNvSpPr/>
                <p:nvPr/>
              </p:nvSpPr>
              <p:spPr>
                <a:xfrm>
                  <a:off x="4419600" y="1143000"/>
                  <a:ext cx="457200" cy="381000"/>
                </a:xfrm>
                <a:prstGeom prst="hexagon">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1" name="Quad Arrow 300"/>
                <p:cNvSpPr/>
                <p:nvPr/>
              </p:nvSpPr>
              <p:spPr>
                <a:xfrm>
                  <a:off x="4501978" y="1171832"/>
                  <a:ext cx="304800" cy="304800"/>
                </a:xfrm>
                <a:prstGeom prst="quad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1" name="Group 155"/>
              <p:cNvGrpSpPr/>
              <p:nvPr/>
            </p:nvGrpSpPr>
            <p:grpSpPr>
              <a:xfrm>
                <a:off x="5562600" y="304800"/>
                <a:ext cx="365760" cy="304800"/>
                <a:chOff x="4419600" y="1143000"/>
                <a:chExt cx="457200" cy="381000"/>
              </a:xfrm>
            </p:grpSpPr>
            <p:sp>
              <p:nvSpPr>
                <p:cNvPr id="298" name="Hexagon 297"/>
                <p:cNvSpPr/>
                <p:nvPr/>
              </p:nvSpPr>
              <p:spPr>
                <a:xfrm>
                  <a:off x="4419600" y="1143000"/>
                  <a:ext cx="457200" cy="381000"/>
                </a:xfrm>
                <a:prstGeom prst="hexagon">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9" name="Quad Arrow 298"/>
                <p:cNvSpPr/>
                <p:nvPr/>
              </p:nvSpPr>
              <p:spPr>
                <a:xfrm>
                  <a:off x="4501978" y="1171832"/>
                  <a:ext cx="304800" cy="304800"/>
                </a:xfrm>
                <a:prstGeom prst="quad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2" name="Group 158"/>
              <p:cNvGrpSpPr/>
              <p:nvPr/>
            </p:nvGrpSpPr>
            <p:grpSpPr>
              <a:xfrm>
                <a:off x="5943600" y="304800"/>
                <a:ext cx="365760" cy="304800"/>
                <a:chOff x="4419600" y="1143000"/>
                <a:chExt cx="457200" cy="381000"/>
              </a:xfrm>
            </p:grpSpPr>
            <p:sp>
              <p:nvSpPr>
                <p:cNvPr id="296" name="Hexagon 295"/>
                <p:cNvSpPr/>
                <p:nvPr/>
              </p:nvSpPr>
              <p:spPr>
                <a:xfrm>
                  <a:off x="4419600" y="1143000"/>
                  <a:ext cx="457200" cy="381000"/>
                </a:xfrm>
                <a:prstGeom prst="hexagon">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7" name="Quad Arrow 296"/>
                <p:cNvSpPr/>
                <p:nvPr/>
              </p:nvSpPr>
              <p:spPr>
                <a:xfrm>
                  <a:off x="4501978" y="1171832"/>
                  <a:ext cx="304800" cy="304800"/>
                </a:xfrm>
                <a:prstGeom prst="quad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3" name="Group 161"/>
              <p:cNvGrpSpPr/>
              <p:nvPr/>
            </p:nvGrpSpPr>
            <p:grpSpPr>
              <a:xfrm>
                <a:off x="6324600" y="304800"/>
                <a:ext cx="365760" cy="304800"/>
                <a:chOff x="4419600" y="1143000"/>
                <a:chExt cx="457200" cy="381000"/>
              </a:xfrm>
            </p:grpSpPr>
            <p:sp>
              <p:nvSpPr>
                <p:cNvPr id="294" name="Hexagon 293"/>
                <p:cNvSpPr/>
                <p:nvPr/>
              </p:nvSpPr>
              <p:spPr>
                <a:xfrm>
                  <a:off x="4419600" y="1143000"/>
                  <a:ext cx="457200" cy="381000"/>
                </a:xfrm>
                <a:prstGeom prst="hexagon">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 name="Quad Arrow 294"/>
                <p:cNvSpPr/>
                <p:nvPr/>
              </p:nvSpPr>
              <p:spPr>
                <a:xfrm>
                  <a:off x="4501978" y="1171832"/>
                  <a:ext cx="304800" cy="304800"/>
                </a:xfrm>
                <a:prstGeom prst="quad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69" name="Group 165"/>
            <p:cNvGrpSpPr/>
            <p:nvPr/>
          </p:nvGrpSpPr>
          <p:grpSpPr>
            <a:xfrm rot="5742874">
              <a:off x="5301516" y="3964313"/>
              <a:ext cx="2270760" cy="304800"/>
              <a:chOff x="4419600" y="304800"/>
              <a:chExt cx="2270760" cy="304800"/>
            </a:xfrm>
          </p:grpSpPr>
          <p:grpSp>
            <p:nvGrpSpPr>
              <p:cNvPr id="270" name="Group 146"/>
              <p:cNvGrpSpPr/>
              <p:nvPr/>
            </p:nvGrpSpPr>
            <p:grpSpPr>
              <a:xfrm>
                <a:off x="4419600" y="304800"/>
                <a:ext cx="365760" cy="304800"/>
                <a:chOff x="4419600" y="1143000"/>
                <a:chExt cx="457200" cy="381000"/>
              </a:xfrm>
            </p:grpSpPr>
            <p:sp>
              <p:nvSpPr>
                <p:cNvPr id="286" name="Hexagon 285"/>
                <p:cNvSpPr/>
                <p:nvPr/>
              </p:nvSpPr>
              <p:spPr>
                <a:xfrm>
                  <a:off x="4419600" y="1143000"/>
                  <a:ext cx="457200" cy="381000"/>
                </a:xfrm>
                <a:prstGeom prst="hexagon">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 name="Quad Arrow 286"/>
                <p:cNvSpPr/>
                <p:nvPr/>
              </p:nvSpPr>
              <p:spPr>
                <a:xfrm>
                  <a:off x="4501978" y="1171832"/>
                  <a:ext cx="304800" cy="304800"/>
                </a:xfrm>
                <a:prstGeom prst="quad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1" name="Group 149"/>
              <p:cNvGrpSpPr/>
              <p:nvPr/>
            </p:nvGrpSpPr>
            <p:grpSpPr>
              <a:xfrm>
                <a:off x="4800600" y="304800"/>
                <a:ext cx="365760" cy="304800"/>
                <a:chOff x="4419600" y="1143000"/>
                <a:chExt cx="457200" cy="381000"/>
              </a:xfrm>
            </p:grpSpPr>
            <p:sp>
              <p:nvSpPr>
                <p:cNvPr id="284" name="Hexagon 283"/>
                <p:cNvSpPr/>
                <p:nvPr/>
              </p:nvSpPr>
              <p:spPr>
                <a:xfrm>
                  <a:off x="4419600" y="1143000"/>
                  <a:ext cx="457200" cy="381000"/>
                </a:xfrm>
                <a:prstGeom prst="hexagon">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5" name="Quad Arrow 284"/>
                <p:cNvSpPr/>
                <p:nvPr/>
              </p:nvSpPr>
              <p:spPr>
                <a:xfrm>
                  <a:off x="4501978" y="1171832"/>
                  <a:ext cx="304800" cy="304800"/>
                </a:xfrm>
                <a:prstGeom prst="quad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2" name="Group 152"/>
              <p:cNvGrpSpPr/>
              <p:nvPr/>
            </p:nvGrpSpPr>
            <p:grpSpPr>
              <a:xfrm>
                <a:off x="5181600" y="304800"/>
                <a:ext cx="365760" cy="304800"/>
                <a:chOff x="4419600" y="1143000"/>
                <a:chExt cx="457200" cy="381000"/>
              </a:xfrm>
            </p:grpSpPr>
            <p:sp>
              <p:nvSpPr>
                <p:cNvPr id="282" name="Hexagon 281"/>
                <p:cNvSpPr/>
                <p:nvPr/>
              </p:nvSpPr>
              <p:spPr>
                <a:xfrm>
                  <a:off x="4419600" y="1143000"/>
                  <a:ext cx="457200" cy="381000"/>
                </a:xfrm>
                <a:prstGeom prst="hexagon">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 name="Quad Arrow 282"/>
                <p:cNvSpPr/>
                <p:nvPr/>
              </p:nvSpPr>
              <p:spPr>
                <a:xfrm>
                  <a:off x="4501978" y="1171832"/>
                  <a:ext cx="304800" cy="304800"/>
                </a:xfrm>
                <a:prstGeom prst="quad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3" name="Group 155"/>
              <p:cNvGrpSpPr/>
              <p:nvPr/>
            </p:nvGrpSpPr>
            <p:grpSpPr>
              <a:xfrm>
                <a:off x="5562600" y="304800"/>
                <a:ext cx="365760" cy="304800"/>
                <a:chOff x="4419600" y="1143000"/>
                <a:chExt cx="457200" cy="381000"/>
              </a:xfrm>
            </p:grpSpPr>
            <p:sp>
              <p:nvSpPr>
                <p:cNvPr id="280" name="Hexagon 279"/>
                <p:cNvSpPr/>
                <p:nvPr/>
              </p:nvSpPr>
              <p:spPr>
                <a:xfrm>
                  <a:off x="4419600" y="1143000"/>
                  <a:ext cx="457200" cy="381000"/>
                </a:xfrm>
                <a:prstGeom prst="hexagon">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 name="Quad Arrow 280"/>
                <p:cNvSpPr/>
                <p:nvPr/>
              </p:nvSpPr>
              <p:spPr>
                <a:xfrm>
                  <a:off x="4501978" y="1171832"/>
                  <a:ext cx="304800" cy="304800"/>
                </a:xfrm>
                <a:prstGeom prst="quad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4" name="Group 158"/>
              <p:cNvGrpSpPr/>
              <p:nvPr/>
            </p:nvGrpSpPr>
            <p:grpSpPr>
              <a:xfrm>
                <a:off x="5943600" y="304800"/>
                <a:ext cx="365760" cy="304800"/>
                <a:chOff x="4419600" y="1143000"/>
                <a:chExt cx="457200" cy="381000"/>
              </a:xfrm>
            </p:grpSpPr>
            <p:sp>
              <p:nvSpPr>
                <p:cNvPr id="278" name="Hexagon 277"/>
                <p:cNvSpPr/>
                <p:nvPr/>
              </p:nvSpPr>
              <p:spPr>
                <a:xfrm>
                  <a:off x="4419600" y="1143000"/>
                  <a:ext cx="457200" cy="381000"/>
                </a:xfrm>
                <a:prstGeom prst="hexagon">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Quad Arrow 278"/>
                <p:cNvSpPr/>
                <p:nvPr/>
              </p:nvSpPr>
              <p:spPr>
                <a:xfrm>
                  <a:off x="4501978" y="1171832"/>
                  <a:ext cx="304800" cy="304800"/>
                </a:xfrm>
                <a:prstGeom prst="quad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5" name="Group 161"/>
              <p:cNvGrpSpPr/>
              <p:nvPr/>
            </p:nvGrpSpPr>
            <p:grpSpPr>
              <a:xfrm>
                <a:off x="6324600" y="304800"/>
                <a:ext cx="365760" cy="304800"/>
                <a:chOff x="4419600" y="1143000"/>
                <a:chExt cx="457200" cy="381000"/>
              </a:xfrm>
            </p:grpSpPr>
            <p:sp>
              <p:nvSpPr>
                <p:cNvPr id="276" name="Hexagon 275"/>
                <p:cNvSpPr/>
                <p:nvPr/>
              </p:nvSpPr>
              <p:spPr>
                <a:xfrm>
                  <a:off x="4419600" y="1143000"/>
                  <a:ext cx="457200" cy="381000"/>
                </a:xfrm>
                <a:prstGeom prst="hexagon">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Quad Arrow 276"/>
                <p:cNvSpPr/>
                <p:nvPr/>
              </p:nvSpPr>
              <p:spPr>
                <a:xfrm>
                  <a:off x="4501978" y="1171832"/>
                  <a:ext cx="304800" cy="304800"/>
                </a:xfrm>
                <a:prstGeom prst="quad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Tree>
    <p:extLst>
      <p:ext uri="{BB962C8B-B14F-4D97-AF65-F5344CB8AC3E}">
        <p14:creationId xmlns:p14="http://schemas.microsoft.com/office/powerpoint/2010/main" val="298907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686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86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3" grpId="0"/>
      <p:bldP spid="74" grpId="0"/>
      <p:bldP spid="7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10" name="Rectangle 9"/>
          <p:cNvSpPr/>
          <p:nvPr/>
        </p:nvSpPr>
        <p:spPr>
          <a:xfrm>
            <a:off x="321013" y="982892"/>
            <a:ext cx="5875507" cy="1569660"/>
          </a:xfrm>
          <a:prstGeom prst="rect">
            <a:avLst/>
          </a:prstGeom>
        </p:spPr>
        <p:txBody>
          <a:bodyPr wrap="square">
            <a:spAutoFit/>
          </a:bodyPr>
          <a:lstStyle/>
          <a:p>
            <a:pPr fontAlgn="base"/>
            <a:r>
              <a:rPr lang="en-US" sz="2400" i="1" dirty="0">
                <a:solidFill>
                  <a:schemeClr val="bg1"/>
                </a:solidFill>
              </a:rPr>
              <a:t>A man riding a horse, probably an angel of the Lord and protector of God’s people</a:t>
            </a:r>
          </a:p>
          <a:p>
            <a:pPr fontAlgn="base"/>
            <a:endParaRPr lang="en-US" sz="2400" i="1" dirty="0">
              <a:solidFill>
                <a:schemeClr val="bg1"/>
              </a:solidFill>
            </a:endParaRPr>
          </a:p>
          <a:p>
            <a:pPr fontAlgn="base"/>
            <a:r>
              <a:rPr lang="en-US" sz="2400" i="1" dirty="0">
                <a:solidFill>
                  <a:schemeClr val="bg1"/>
                </a:solidFill>
              </a:rPr>
              <a:t>A Red horse = battle and bloodshed</a:t>
            </a:r>
            <a:endParaRPr lang="en-US" sz="2400" dirty="0">
              <a:solidFill>
                <a:schemeClr val="bg1"/>
              </a:solidFill>
            </a:endParaRPr>
          </a:p>
        </p:txBody>
      </p:sp>
      <p:sp>
        <p:nvSpPr>
          <p:cNvPr id="7" name="TextBox 6"/>
          <p:cNvSpPr txBox="1"/>
          <p:nvPr/>
        </p:nvSpPr>
        <p:spPr>
          <a:xfrm>
            <a:off x="-1" y="6488668"/>
            <a:ext cx="5846324" cy="369332"/>
          </a:xfrm>
          <a:prstGeom prst="rect">
            <a:avLst/>
          </a:prstGeom>
          <a:noFill/>
        </p:spPr>
        <p:txBody>
          <a:bodyPr wrap="square" rtlCol="0">
            <a:spAutoFit/>
          </a:bodyPr>
          <a:lstStyle/>
          <a:p>
            <a:r>
              <a:rPr lang="en-US" dirty="0">
                <a:solidFill>
                  <a:schemeClr val="bg1"/>
                </a:solidFill>
              </a:rPr>
              <a:t>Zechariah 1:8-17</a:t>
            </a:r>
          </a:p>
        </p:txBody>
      </p:sp>
      <p:sp>
        <p:nvSpPr>
          <p:cNvPr id="108" name="Rectangle 107"/>
          <p:cNvSpPr/>
          <p:nvPr/>
        </p:nvSpPr>
        <p:spPr>
          <a:xfrm>
            <a:off x="11579332" y="6488668"/>
            <a:ext cx="495649" cy="369332"/>
          </a:xfrm>
          <a:prstGeom prst="rect">
            <a:avLst/>
          </a:prstGeom>
        </p:spPr>
        <p:txBody>
          <a:bodyPr wrap="none">
            <a:spAutoFit/>
          </a:bodyPr>
          <a:lstStyle/>
          <a:p>
            <a:r>
              <a:rPr lang="en-US" dirty="0">
                <a:solidFill>
                  <a:schemeClr val="bg1"/>
                </a:solidFill>
              </a:rPr>
              <a:t> (8)</a:t>
            </a:r>
            <a:endParaRPr lang="en-US" dirty="0"/>
          </a:p>
        </p:txBody>
      </p:sp>
      <p:sp>
        <p:nvSpPr>
          <p:cNvPr id="23" name="TextBox 22"/>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Georgia" pitchFamily="18" charset="0"/>
              </a:rPr>
              <a:t>Zechariah’s 1</a:t>
            </a:r>
            <a:r>
              <a:rPr lang="en-US" sz="4800" baseline="30000" dirty="0">
                <a:solidFill>
                  <a:schemeClr val="bg1"/>
                </a:solidFill>
                <a:latin typeface="Georgia" pitchFamily="18" charset="0"/>
              </a:rPr>
              <a:t>st</a:t>
            </a:r>
            <a:r>
              <a:rPr lang="en-US" sz="4800" dirty="0">
                <a:solidFill>
                  <a:schemeClr val="bg1"/>
                </a:solidFill>
                <a:latin typeface="Georgia" pitchFamily="18" charset="0"/>
              </a:rPr>
              <a:t>  Vision</a:t>
            </a:r>
          </a:p>
        </p:txBody>
      </p:sp>
      <p:sp>
        <p:nvSpPr>
          <p:cNvPr id="24" name="Rectangle 23"/>
          <p:cNvSpPr/>
          <p:nvPr/>
        </p:nvSpPr>
        <p:spPr>
          <a:xfrm>
            <a:off x="3116094" y="4239826"/>
            <a:ext cx="6961762" cy="1938992"/>
          </a:xfrm>
          <a:prstGeom prst="rect">
            <a:avLst/>
          </a:prstGeom>
        </p:spPr>
        <p:txBody>
          <a:bodyPr wrap="square">
            <a:spAutoFit/>
          </a:bodyPr>
          <a:lstStyle/>
          <a:p>
            <a:r>
              <a:rPr lang="en-US" sz="2400" i="1" dirty="0">
                <a:solidFill>
                  <a:schemeClr val="bg1"/>
                </a:solidFill>
              </a:rPr>
              <a:t>White</a:t>
            </a:r>
            <a:r>
              <a:rPr lang="en-US" sz="2400" dirty="0">
                <a:solidFill>
                  <a:schemeClr val="bg1"/>
                </a:solidFill>
              </a:rPr>
              <a:t> represents victory and peace (Rev. 6:2) = sorrel (speckled in King James Version)</a:t>
            </a:r>
          </a:p>
          <a:p>
            <a:endParaRPr lang="en-US" sz="2400" dirty="0">
              <a:solidFill>
                <a:schemeClr val="bg1"/>
              </a:solidFill>
            </a:endParaRPr>
          </a:p>
          <a:p>
            <a:r>
              <a:rPr lang="en-US" sz="2400" dirty="0">
                <a:solidFill>
                  <a:schemeClr val="bg1"/>
                </a:solidFill>
              </a:rPr>
              <a:t>Reddish brown = the aftermath of confusion in the unsettled period after the end of hostilities (Rev. 6:5-8) </a:t>
            </a:r>
          </a:p>
        </p:txBody>
      </p:sp>
      <p:pic>
        <p:nvPicPr>
          <p:cNvPr id="53250" name="Picture 2" descr="https://s-media-cache-ak0.pinimg.com/736x/6d/fe/bd/6dfebd51233a3318533590dd73e2a3b6.jpg"/>
          <p:cNvPicPr>
            <a:picLocks noChangeAspect="1" noChangeArrowheads="1"/>
          </p:cNvPicPr>
          <p:nvPr/>
        </p:nvPicPr>
        <p:blipFill>
          <a:blip r:embed="rId3" cstate="print"/>
          <a:srcRect/>
          <a:stretch>
            <a:fillRect/>
          </a:stretch>
        </p:blipFill>
        <p:spPr bwMode="auto">
          <a:xfrm>
            <a:off x="6107290" y="955743"/>
            <a:ext cx="4373384" cy="3280038"/>
          </a:xfrm>
          <a:prstGeom prst="rect">
            <a:avLst/>
          </a:prstGeom>
          <a:noFill/>
        </p:spPr>
      </p:pic>
    </p:spTree>
    <p:extLst>
      <p:ext uri="{BB962C8B-B14F-4D97-AF65-F5344CB8AC3E}">
        <p14:creationId xmlns:p14="http://schemas.microsoft.com/office/powerpoint/2010/main" val="298907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10" name="Rectangle 9"/>
          <p:cNvSpPr/>
          <p:nvPr/>
        </p:nvSpPr>
        <p:spPr>
          <a:xfrm>
            <a:off x="321014" y="982892"/>
            <a:ext cx="4951378" cy="830997"/>
          </a:xfrm>
          <a:prstGeom prst="rect">
            <a:avLst/>
          </a:prstGeom>
        </p:spPr>
        <p:txBody>
          <a:bodyPr wrap="square">
            <a:spAutoFit/>
          </a:bodyPr>
          <a:lstStyle/>
          <a:p>
            <a:pPr fontAlgn="base"/>
            <a:r>
              <a:rPr lang="en-US" sz="2400" i="1" dirty="0">
                <a:solidFill>
                  <a:schemeClr val="bg1"/>
                </a:solidFill>
              </a:rPr>
              <a:t>The Horns are a symbol of power. A power of the nation.</a:t>
            </a:r>
          </a:p>
        </p:txBody>
      </p:sp>
      <p:sp>
        <p:nvSpPr>
          <p:cNvPr id="7" name="TextBox 6"/>
          <p:cNvSpPr txBox="1"/>
          <p:nvPr/>
        </p:nvSpPr>
        <p:spPr>
          <a:xfrm>
            <a:off x="-1" y="6488668"/>
            <a:ext cx="5846324" cy="369332"/>
          </a:xfrm>
          <a:prstGeom prst="rect">
            <a:avLst/>
          </a:prstGeom>
          <a:noFill/>
        </p:spPr>
        <p:txBody>
          <a:bodyPr wrap="square" rtlCol="0">
            <a:spAutoFit/>
          </a:bodyPr>
          <a:lstStyle/>
          <a:p>
            <a:r>
              <a:rPr lang="en-US" dirty="0">
                <a:solidFill>
                  <a:schemeClr val="bg1"/>
                </a:solidFill>
              </a:rPr>
              <a:t>Zechariah 1:18-21</a:t>
            </a:r>
          </a:p>
        </p:txBody>
      </p:sp>
      <p:sp>
        <p:nvSpPr>
          <p:cNvPr id="23" name="TextBox 22"/>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Georgia" pitchFamily="18" charset="0"/>
              </a:rPr>
              <a:t>Zechariah’s 2</a:t>
            </a:r>
            <a:r>
              <a:rPr lang="en-US" sz="4800" baseline="30000" dirty="0">
                <a:solidFill>
                  <a:schemeClr val="bg1"/>
                </a:solidFill>
                <a:latin typeface="Georgia" pitchFamily="18" charset="0"/>
              </a:rPr>
              <a:t>nd</a:t>
            </a:r>
            <a:r>
              <a:rPr lang="en-US" sz="4800" dirty="0">
                <a:solidFill>
                  <a:schemeClr val="bg1"/>
                </a:solidFill>
                <a:latin typeface="Georgia" pitchFamily="18" charset="0"/>
              </a:rPr>
              <a:t> Vision</a:t>
            </a:r>
          </a:p>
        </p:txBody>
      </p:sp>
      <p:sp>
        <p:nvSpPr>
          <p:cNvPr id="24" name="Rectangle 23"/>
          <p:cNvSpPr/>
          <p:nvPr/>
        </p:nvSpPr>
        <p:spPr>
          <a:xfrm>
            <a:off x="343711" y="2907136"/>
            <a:ext cx="6096000" cy="2308324"/>
          </a:xfrm>
          <a:prstGeom prst="rect">
            <a:avLst/>
          </a:prstGeom>
        </p:spPr>
        <p:txBody>
          <a:bodyPr>
            <a:spAutoFit/>
          </a:bodyPr>
          <a:lstStyle/>
          <a:p>
            <a:r>
              <a:rPr lang="en-US" dirty="0">
                <a:solidFill>
                  <a:schemeClr val="bg1"/>
                </a:solidFill>
              </a:rPr>
              <a:t>The four powers by which the Israelites had been oppressed</a:t>
            </a:r>
          </a:p>
          <a:p>
            <a:r>
              <a:rPr lang="en-US" dirty="0">
                <a:solidFill>
                  <a:schemeClr val="bg1"/>
                </a:solidFill>
              </a:rPr>
              <a:t>By the Assyrians, Persians, Chaldean, and Egyptian…these were their enemies</a:t>
            </a:r>
          </a:p>
          <a:p>
            <a:endParaRPr lang="en-US" dirty="0">
              <a:solidFill>
                <a:schemeClr val="bg1"/>
              </a:solidFill>
            </a:endParaRPr>
          </a:p>
          <a:p>
            <a:r>
              <a:rPr lang="en-US" dirty="0">
                <a:solidFill>
                  <a:schemeClr val="bg1"/>
                </a:solidFill>
              </a:rPr>
              <a:t>They came from the North = The Assyrians and Babylonians</a:t>
            </a:r>
          </a:p>
          <a:p>
            <a:r>
              <a:rPr lang="en-US" dirty="0">
                <a:solidFill>
                  <a:schemeClr val="bg1"/>
                </a:solidFill>
              </a:rPr>
              <a:t>They came from the East = The Moabites and Ammonites</a:t>
            </a:r>
          </a:p>
          <a:p>
            <a:r>
              <a:rPr lang="en-US" dirty="0">
                <a:solidFill>
                  <a:schemeClr val="bg1"/>
                </a:solidFill>
              </a:rPr>
              <a:t>They came from the South = The Egyptians</a:t>
            </a:r>
          </a:p>
          <a:p>
            <a:r>
              <a:rPr lang="en-US" dirty="0">
                <a:solidFill>
                  <a:schemeClr val="bg1"/>
                </a:solidFill>
              </a:rPr>
              <a:t>They came from the West = Philistines (4)</a:t>
            </a:r>
          </a:p>
        </p:txBody>
      </p:sp>
      <p:pic>
        <p:nvPicPr>
          <p:cNvPr id="49156" name="Picture 4" descr="https://s-media-cache-ak0.pinimg.com/736x/64/02/6d/64026d8185c5de6ccba569c7446ba0ca.jpg"/>
          <p:cNvPicPr>
            <a:picLocks noChangeAspect="1" noChangeArrowheads="1"/>
          </p:cNvPicPr>
          <p:nvPr/>
        </p:nvPicPr>
        <p:blipFill>
          <a:blip r:embed="rId3" cstate="print"/>
          <a:srcRect/>
          <a:stretch>
            <a:fillRect/>
          </a:stretch>
        </p:blipFill>
        <p:spPr bwMode="auto">
          <a:xfrm>
            <a:off x="6598834" y="882143"/>
            <a:ext cx="4934860" cy="3701145"/>
          </a:xfrm>
          <a:prstGeom prst="rect">
            <a:avLst/>
          </a:prstGeom>
          <a:noFill/>
        </p:spPr>
      </p:pic>
      <p:sp>
        <p:nvSpPr>
          <p:cNvPr id="11" name="Rectangle 10"/>
          <p:cNvSpPr/>
          <p:nvPr/>
        </p:nvSpPr>
        <p:spPr>
          <a:xfrm>
            <a:off x="5622587" y="5540088"/>
            <a:ext cx="6420256" cy="707886"/>
          </a:xfrm>
          <a:prstGeom prst="rect">
            <a:avLst/>
          </a:prstGeom>
        </p:spPr>
        <p:txBody>
          <a:bodyPr wrap="square">
            <a:spAutoFit/>
          </a:bodyPr>
          <a:lstStyle/>
          <a:p>
            <a:r>
              <a:rPr lang="en-US" sz="2000" dirty="0">
                <a:solidFill>
                  <a:schemeClr val="bg1"/>
                </a:solidFill>
              </a:rPr>
              <a:t>For the future, as Daniel had see the four empires would be:</a:t>
            </a:r>
          </a:p>
          <a:p>
            <a:r>
              <a:rPr lang="en-US" sz="2000" dirty="0">
                <a:solidFill>
                  <a:schemeClr val="bg1"/>
                </a:solidFill>
              </a:rPr>
              <a:t>Assyria, Babylonia, Greece, and Rome</a:t>
            </a:r>
          </a:p>
        </p:txBody>
      </p:sp>
    </p:spTree>
    <p:extLst>
      <p:ext uri="{BB962C8B-B14F-4D97-AF65-F5344CB8AC3E}">
        <p14:creationId xmlns:p14="http://schemas.microsoft.com/office/powerpoint/2010/main" val="298907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10" name="Rectangle 9"/>
          <p:cNvSpPr/>
          <p:nvPr/>
        </p:nvSpPr>
        <p:spPr>
          <a:xfrm>
            <a:off x="287146" y="1660226"/>
            <a:ext cx="5875507" cy="461665"/>
          </a:xfrm>
          <a:prstGeom prst="rect">
            <a:avLst/>
          </a:prstGeom>
        </p:spPr>
        <p:txBody>
          <a:bodyPr wrap="square">
            <a:spAutoFit/>
          </a:bodyPr>
          <a:lstStyle/>
          <a:p>
            <a:pPr fontAlgn="base"/>
            <a:r>
              <a:rPr lang="en-US" sz="2400" i="1" dirty="0">
                <a:solidFill>
                  <a:schemeClr val="bg1"/>
                </a:solidFill>
              </a:rPr>
              <a:t>A man with a measuring line in his hand</a:t>
            </a:r>
            <a:endParaRPr lang="en-US" sz="2400" dirty="0">
              <a:solidFill>
                <a:schemeClr val="bg1"/>
              </a:solidFill>
            </a:endParaRPr>
          </a:p>
        </p:txBody>
      </p:sp>
      <p:sp>
        <p:nvSpPr>
          <p:cNvPr id="7" name="TextBox 6"/>
          <p:cNvSpPr txBox="1"/>
          <p:nvPr/>
        </p:nvSpPr>
        <p:spPr>
          <a:xfrm>
            <a:off x="-1" y="6488668"/>
            <a:ext cx="5846324" cy="369332"/>
          </a:xfrm>
          <a:prstGeom prst="rect">
            <a:avLst/>
          </a:prstGeom>
          <a:noFill/>
        </p:spPr>
        <p:txBody>
          <a:bodyPr wrap="square" rtlCol="0">
            <a:spAutoFit/>
          </a:bodyPr>
          <a:lstStyle/>
          <a:p>
            <a:r>
              <a:rPr lang="en-US" dirty="0">
                <a:solidFill>
                  <a:schemeClr val="bg1"/>
                </a:solidFill>
              </a:rPr>
              <a:t>Zechariah 2:1-12; Isaiah 49:19-20; Ezekiel 38:11</a:t>
            </a:r>
          </a:p>
        </p:txBody>
      </p:sp>
      <p:sp>
        <p:nvSpPr>
          <p:cNvPr id="108" name="Rectangle 107"/>
          <p:cNvSpPr/>
          <p:nvPr/>
        </p:nvSpPr>
        <p:spPr>
          <a:xfrm>
            <a:off x="11404605" y="6488668"/>
            <a:ext cx="670376" cy="369332"/>
          </a:xfrm>
          <a:prstGeom prst="rect">
            <a:avLst/>
          </a:prstGeom>
        </p:spPr>
        <p:txBody>
          <a:bodyPr wrap="none">
            <a:spAutoFit/>
          </a:bodyPr>
          <a:lstStyle/>
          <a:p>
            <a:r>
              <a:rPr lang="en-US" dirty="0">
                <a:solidFill>
                  <a:schemeClr val="bg1"/>
                </a:solidFill>
              </a:rPr>
              <a:t> (2,9)</a:t>
            </a:r>
            <a:endParaRPr lang="en-US" dirty="0"/>
          </a:p>
        </p:txBody>
      </p:sp>
      <p:sp>
        <p:nvSpPr>
          <p:cNvPr id="23" name="TextBox 22"/>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Georgia" pitchFamily="18" charset="0"/>
              </a:rPr>
              <a:t>Zechariah’s 3</a:t>
            </a:r>
            <a:r>
              <a:rPr lang="en-US" sz="4800" baseline="30000" dirty="0">
                <a:solidFill>
                  <a:schemeClr val="bg1"/>
                </a:solidFill>
                <a:latin typeface="Georgia" pitchFamily="18" charset="0"/>
              </a:rPr>
              <a:t>rd</a:t>
            </a:r>
            <a:r>
              <a:rPr lang="en-US" sz="4800" dirty="0">
                <a:solidFill>
                  <a:schemeClr val="bg1"/>
                </a:solidFill>
                <a:latin typeface="Georgia" pitchFamily="18" charset="0"/>
              </a:rPr>
              <a:t>  Vision</a:t>
            </a:r>
          </a:p>
        </p:txBody>
      </p:sp>
      <p:sp>
        <p:nvSpPr>
          <p:cNvPr id="24" name="Rectangle 23"/>
          <p:cNvSpPr/>
          <p:nvPr/>
        </p:nvSpPr>
        <p:spPr>
          <a:xfrm>
            <a:off x="1049867" y="4722845"/>
            <a:ext cx="10476089" cy="1200329"/>
          </a:xfrm>
          <a:prstGeom prst="rect">
            <a:avLst/>
          </a:prstGeom>
        </p:spPr>
        <p:txBody>
          <a:bodyPr wrap="square">
            <a:spAutoFit/>
          </a:bodyPr>
          <a:lstStyle/>
          <a:p>
            <a:r>
              <a:rPr lang="en-US" sz="2400" dirty="0">
                <a:solidFill>
                  <a:schemeClr val="bg1"/>
                </a:solidFill>
              </a:rPr>
              <a:t>Jerusalem in the future will resemble an open country, covered with </a:t>
            </a:r>
            <a:r>
              <a:rPr lang="en-US" sz="2400" dirty="0" err="1">
                <a:solidFill>
                  <a:schemeClr val="bg1"/>
                </a:solidFill>
              </a:rPr>
              <a:t>unwalled</a:t>
            </a:r>
            <a:r>
              <a:rPr lang="en-US" sz="2400" dirty="0">
                <a:solidFill>
                  <a:schemeClr val="bg1"/>
                </a:solidFill>
              </a:rPr>
              <a:t> cities and villages. Jehovah will be the protector with a wall of fire round about, a defense of fire which will consume everyone who ventures to attack it (Isaiah 4:5)</a:t>
            </a:r>
          </a:p>
        </p:txBody>
      </p:sp>
      <p:pic>
        <p:nvPicPr>
          <p:cNvPr id="36866" name="Picture 2" descr="https://s-media-cache-ak0.pinimg.com/736x/8c/c2/13/8cc213344bd2556fe92cc1a777f09f82.jpg"/>
          <p:cNvPicPr>
            <a:picLocks noChangeAspect="1" noChangeArrowheads="1"/>
          </p:cNvPicPr>
          <p:nvPr/>
        </p:nvPicPr>
        <p:blipFill>
          <a:blip r:embed="rId3" cstate="print"/>
          <a:srcRect/>
          <a:stretch>
            <a:fillRect/>
          </a:stretch>
        </p:blipFill>
        <p:spPr bwMode="auto">
          <a:xfrm>
            <a:off x="5825067" y="1075656"/>
            <a:ext cx="4594577" cy="3445933"/>
          </a:xfrm>
          <a:prstGeom prst="rect">
            <a:avLst/>
          </a:prstGeom>
          <a:noFill/>
        </p:spPr>
      </p:pic>
    </p:spTree>
    <p:extLst>
      <p:ext uri="{BB962C8B-B14F-4D97-AF65-F5344CB8AC3E}">
        <p14:creationId xmlns:p14="http://schemas.microsoft.com/office/powerpoint/2010/main" val="298907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10" name="Rectangle 9"/>
          <p:cNvSpPr/>
          <p:nvPr/>
        </p:nvSpPr>
        <p:spPr>
          <a:xfrm>
            <a:off x="321014" y="982892"/>
            <a:ext cx="4620638" cy="830997"/>
          </a:xfrm>
          <a:prstGeom prst="rect">
            <a:avLst/>
          </a:prstGeom>
        </p:spPr>
        <p:txBody>
          <a:bodyPr wrap="square">
            <a:spAutoFit/>
          </a:bodyPr>
          <a:lstStyle/>
          <a:p>
            <a:pPr fontAlgn="base"/>
            <a:r>
              <a:rPr lang="en-US" sz="2400" i="1" dirty="0">
                <a:solidFill>
                  <a:schemeClr val="bg1"/>
                </a:solidFill>
              </a:rPr>
              <a:t>Joshua, a High Priest and Satan Standing at his right hand</a:t>
            </a:r>
            <a:endParaRPr lang="en-US" sz="2400" dirty="0">
              <a:solidFill>
                <a:schemeClr val="bg1"/>
              </a:solidFill>
            </a:endParaRPr>
          </a:p>
        </p:txBody>
      </p:sp>
      <p:sp>
        <p:nvSpPr>
          <p:cNvPr id="7" name="TextBox 6"/>
          <p:cNvSpPr txBox="1"/>
          <p:nvPr/>
        </p:nvSpPr>
        <p:spPr>
          <a:xfrm>
            <a:off x="-1" y="6488668"/>
            <a:ext cx="5846324" cy="369332"/>
          </a:xfrm>
          <a:prstGeom prst="rect">
            <a:avLst/>
          </a:prstGeom>
          <a:noFill/>
        </p:spPr>
        <p:txBody>
          <a:bodyPr wrap="square" rtlCol="0">
            <a:spAutoFit/>
          </a:bodyPr>
          <a:lstStyle/>
          <a:p>
            <a:r>
              <a:rPr lang="en-US" dirty="0">
                <a:solidFill>
                  <a:schemeClr val="bg1"/>
                </a:solidFill>
              </a:rPr>
              <a:t>Zechariah 3:1-10</a:t>
            </a:r>
          </a:p>
        </p:txBody>
      </p:sp>
      <p:sp>
        <p:nvSpPr>
          <p:cNvPr id="108" name="Rectangle 107"/>
          <p:cNvSpPr/>
          <p:nvPr/>
        </p:nvSpPr>
        <p:spPr>
          <a:xfrm>
            <a:off x="11404605" y="6488668"/>
            <a:ext cx="670376" cy="369332"/>
          </a:xfrm>
          <a:prstGeom prst="rect">
            <a:avLst/>
          </a:prstGeom>
        </p:spPr>
        <p:txBody>
          <a:bodyPr wrap="none">
            <a:spAutoFit/>
          </a:bodyPr>
          <a:lstStyle/>
          <a:p>
            <a:r>
              <a:rPr lang="en-US" dirty="0">
                <a:solidFill>
                  <a:schemeClr val="bg1"/>
                </a:solidFill>
              </a:rPr>
              <a:t> (2,9)</a:t>
            </a:r>
            <a:endParaRPr lang="en-US" dirty="0"/>
          </a:p>
        </p:txBody>
      </p:sp>
      <p:sp>
        <p:nvSpPr>
          <p:cNvPr id="23" name="TextBox 22"/>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Georgia" pitchFamily="18" charset="0"/>
              </a:rPr>
              <a:t>Zechariah’s 4</a:t>
            </a:r>
            <a:r>
              <a:rPr lang="en-US" sz="4800" baseline="30000" dirty="0">
                <a:solidFill>
                  <a:schemeClr val="bg1"/>
                </a:solidFill>
                <a:latin typeface="Georgia" pitchFamily="18" charset="0"/>
              </a:rPr>
              <a:t>th</a:t>
            </a:r>
            <a:r>
              <a:rPr lang="en-US" sz="4800" dirty="0">
                <a:solidFill>
                  <a:schemeClr val="bg1"/>
                </a:solidFill>
                <a:latin typeface="Georgia" pitchFamily="18" charset="0"/>
              </a:rPr>
              <a:t> Vision</a:t>
            </a:r>
          </a:p>
        </p:txBody>
      </p:sp>
      <p:sp>
        <p:nvSpPr>
          <p:cNvPr id="24" name="Rectangle 23"/>
          <p:cNvSpPr/>
          <p:nvPr/>
        </p:nvSpPr>
        <p:spPr>
          <a:xfrm>
            <a:off x="573932" y="2663945"/>
            <a:ext cx="4513634" cy="1569660"/>
          </a:xfrm>
          <a:prstGeom prst="rect">
            <a:avLst/>
          </a:prstGeom>
        </p:spPr>
        <p:txBody>
          <a:bodyPr wrap="square">
            <a:spAutoFit/>
          </a:bodyPr>
          <a:lstStyle/>
          <a:p>
            <a:r>
              <a:rPr lang="en-US" sz="2400" dirty="0">
                <a:solidFill>
                  <a:schemeClr val="bg1"/>
                </a:solidFill>
              </a:rPr>
              <a:t>Typical prophetic fashion: </a:t>
            </a:r>
          </a:p>
          <a:p>
            <a:r>
              <a:rPr lang="en-US" sz="2400" dirty="0">
                <a:solidFill>
                  <a:schemeClr val="bg1"/>
                </a:solidFill>
              </a:rPr>
              <a:t>Joshua = Hebrew -- </a:t>
            </a:r>
            <a:r>
              <a:rPr lang="en-US" sz="2400" i="1" dirty="0" err="1">
                <a:solidFill>
                  <a:schemeClr val="bg1"/>
                </a:solidFill>
              </a:rPr>
              <a:t>Yeshua</a:t>
            </a:r>
            <a:r>
              <a:rPr lang="en-US" sz="2400" i="1" dirty="0">
                <a:solidFill>
                  <a:schemeClr val="bg1"/>
                </a:solidFill>
              </a:rPr>
              <a:t>,</a:t>
            </a:r>
            <a:r>
              <a:rPr lang="en-US" sz="2400" dirty="0">
                <a:solidFill>
                  <a:schemeClr val="bg1"/>
                </a:solidFill>
              </a:rPr>
              <a:t> </a:t>
            </a:r>
          </a:p>
          <a:p>
            <a:r>
              <a:rPr lang="en-US" sz="2400" dirty="0">
                <a:solidFill>
                  <a:schemeClr val="bg1"/>
                </a:solidFill>
              </a:rPr>
              <a:t>Greek--</a:t>
            </a:r>
            <a:r>
              <a:rPr lang="en-US" sz="2400" i="1" dirty="0" err="1">
                <a:solidFill>
                  <a:schemeClr val="bg1"/>
                </a:solidFill>
              </a:rPr>
              <a:t>Hee</a:t>
            </a:r>
            <a:r>
              <a:rPr lang="en-US" sz="2400" i="1" dirty="0">
                <a:solidFill>
                  <a:schemeClr val="bg1"/>
                </a:solidFill>
              </a:rPr>
              <a:t>-ay-</a:t>
            </a:r>
            <a:r>
              <a:rPr lang="en-US" sz="2400" i="1" dirty="0" err="1">
                <a:solidFill>
                  <a:schemeClr val="bg1"/>
                </a:solidFill>
              </a:rPr>
              <a:t>sous</a:t>
            </a:r>
            <a:r>
              <a:rPr lang="en-US" sz="2400" i="1" dirty="0">
                <a:solidFill>
                  <a:schemeClr val="bg1"/>
                </a:solidFill>
              </a:rPr>
              <a:t>,</a:t>
            </a:r>
            <a:r>
              <a:rPr lang="en-US" sz="2400" dirty="0">
                <a:solidFill>
                  <a:schemeClr val="bg1"/>
                </a:solidFill>
              </a:rPr>
              <a:t> </a:t>
            </a:r>
          </a:p>
          <a:p>
            <a:r>
              <a:rPr lang="en-US" sz="2400" dirty="0">
                <a:solidFill>
                  <a:schemeClr val="bg1"/>
                </a:solidFill>
              </a:rPr>
              <a:t>English-- </a:t>
            </a:r>
            <a:r>
              <a:rPr lang="en-US" sz="2400" i="1" dirty="0">
                <a:solidFill>
                  <a:schemeClr val="bg1"/>
                </a:solidFill>
              </a:rPr>
              <a:t>Jesus</a:t>
            </a:r>
            <a:endParaRPr lang="en-US" sz="2400" dirty="0">
              <a:solidFill>
                <a:schemeClr val="bg1"/>
              </a:solidFill>
            </a:endParaRPr>
          </a:p>
        </p:txBody>
      </p:sp>
      <p:pic>
        <p:nvPicPr>
          <p:cNvPr id="37890" name="Picture 2" descr="https://s-media-cache-ak0.pinimg.com/736x/20/53/f3/2053f3fa2d1406a1412414ec3f1520c5.jpg"/>
          <p:cNvPicPr>
            <a:picLocks noChangeAspect="1" noChangeArrowheads="1"/>
          </p:cNvPicPr>
          <p:nvPr/>
        </p:nvPicPr>
        <p:blipFill>
          <a:blip r:embed="rId3" cstate="print"/>
          <a:srcRect/>
          <a:stretch>
            <a:fillRect/>
          </a:stretch>
        </p:blipFill>
        <p:spPr bwMode="auto">
          <a:xfrm>
            <a:off x="5884310" y="921053"/>
            <a:ext cx="5075451" cy="3806589"/>
          </a:xfrm>
          <a:prstGeom prst="rect">
            <a:avLst/>
          </a:prstGeom>
          <a:noFill/>
        </p:spPr>
      </p:pic>
      <p:sp>
        <p:nvSpPr>
          <p:cNvPr id="11" name="Rectangle 10"/>
          <p:cNvSpPr/>
          <p:nvPr/>
        </p:nvSpPr>
        <p:spPr>
          <a:xfrm>
            <a:off x="3378739" y="4966608"/>
            <a:ext cx="6815847" cy="1323439"/>
          </a:xfrm>
          <a:prstGeom prst="rect">
            <a:avLst/>
          </a:prstGeom>
        </p:spPr>
        <p:txBody>
          <a:bodyPr wrap="square">
            <a:spAutoFit/>
          </a:bodyPr>
          <a:lstStyle/>
          <a:p>
            <a:r>
              <a:rPr lang="en-US" sz="2000" dirty="0">
                <a:solidFill>
                  <a:schemeClr val="bg1"/>
                </a:solidFill>
              </a:rPr>
              <a:t>“From the promises of a glorious future for the city and people of God, Zechariah turns to the means by which they are to be achieved. God will raise up a perfect priestly Mediator, of whom Joshua and his fellow-priests are a foreshadowing.”</a:t>
            </a:r>
          </a:p>
        </p:txBody>
      </p:sp>
    </p:spTree>
    <p:extLst>
      <p:ext uri="{BB962C8B-B14F-4D97-AF65-F5344CB8AC3E}">
        <p14:creationId xmlns:p14="http://schemas.microsoft.com/office/powerpoint/2010/main" val="298907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10" name="Rectangle 9"/>
          <p:cNvSpPr/>
          <p:nvPr/>
        </p:nvSpPr>
        <p:spPr>
          <a:xfrm>
            <a:off x="301559" y="1274722"/>
            <a:ext cx="2928024" cy="1569660"/>
          </a:xfrm>
          <a:prstGeom prst="rect">
            <a:avLst/>
          </a:prstGeom>
        </p:spPr>
        <p:txBody>
          <a:bodyPr wrap="square">
            <a:spAutoFit/>
          </a:bodyPr>
          <a:lstStyle/>
          <a:p>
            <a:pPr fontAlgn="base"/>
            <a:r>
              <a:rPr lang="en-US" sz="2400" dirty="0">
                <a:solidFill>
                  <a:schemeClr val="bg1"/>
                </a:solidFill>
              </a:rPr>
              <a:t>The candlestick represents Judah, who had returned from exile in Babylon</a:t>
            </a:r>
          </a:p>
        </p:txBody>
      </p:sp>
      <p:sp>
        <p:nvSpPr>
          <p:cNvPr id="7" name="TextBox 6"/>
          <p:cNvSpPr txBox="1"/>
          <p:nvPr/>
        </p:nvSpPr>
        <p:spPr>
          <a:xfrm>
            <a:off x="-1" y="6488668"/>
            <a:ext cx="5846324" cy="369332"/>
          </a:xfrm>
          <a:prstGeom prst="rect">
            <a:avLst/>
          </a:prstGeom>
          <a:noFill/>
        </p:spPr>
        <p:txBody>
          <a:bodyPr wrap="square" rtlCol="0">
            <a:spAutoFit/>
          </a:bodyPr>
          <a:lstStyle/>
          <a:p>
            <a:r>
              <a:rPr lang="en-US" dirty="0">
                <a:solidFill>
                  <a:schemeClr val="bg1"/>
                </a:solidFill>
              </a:rPr>
              <a:t>Zechariah 4:2-14; D&amp;C 77:15</a:t>
            </a:r>
          </a:p>
        </p:txBody>
      </p:sp>
      <p:sp>
        <p:nvSpPr>
          <p:cNvPr id="108" name="Rectangle 107"/>
          <p:cNvSpPr/>
          <p:nvPr/>
        </p:nvSpPr>
        <p:spPr>
          <a:xfrm>
            <a:off x="11112858" y="6488668"/>
            <a:ext cx="962123" cy="369332"/>
          </a:xfrm>
          <a:prstGeom prst="rect">
            <a:avLst/>
          </a:prstGeom>
        </p:spPr>
        <p:txBody>
          <a:bodyPr wrap="none">
            <a:spAutoFit/>
          </a:bodyPr>
          <a:lstStyle/>
          <a:p>
            <a:r>
              <a:rPr lang="en-US" dirty="0">
                <a:solidFill>
                  <a:schemeClr val="bg1"/>
                </a:solidFill>
              </a:rPr>
              <a:t> (2,7,10)</a:t>
            </a:r>
            <a:endParaRPr lang="en-US" dirty="0"/>
          </a:p>
        </p:txBody>
      </p:sp>
      <p:sp>
        <p:nvSpPr>
          <p:cNvPr id="23" name="TextBox 22"/>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Georgia" pitchFamily="18" charset="0"/>
              </a:rPr>
              <a:t>Zechariah’s 5</a:t>
            </a:r>
            <a:r>
              <a:rPr lang="en-US" sz="4800" baseline="30000" dirty="0">
                <a:solidFill>
                  <a:schemeClr val="bg1"/>
                </a:solidFill>
                <a:latin typeface="Georgia" pitchFamily="18" charset="0"/>
              </a:rPr>
              <a:t>th</a:t>
            </a:r>
            <a:r>
              <a:rPr lang="en-US" sz="4800" dirty="0">
                <a:solidFill>
                  <a:schemeClr val="bg1"/>
                </a:solidFill>
                <a:latin typeface="Georgia" pitchFamily="18" charset="0"/>
              </a:rPr>
              <a:t> Vision</a:t>
            </a:r>
          </a:p>
        </p:txBody>
      </p:sp>
      <p:sp>
        <p:nvSpPr>
          <p:cNvPr id="24" name="Rectangle 23"/>
          <p:cNvSpPr/>
          <p:nvPr/>
        </p:nvSpPr>
        <p:spPr>
          <a:xfrm>
            <a:off x="389106" y="3286515"/>
            <a:ext cx="2898843" cy="2246769"/>
          </a:xfrm>
          <a:prstGeom prst="rect">
            <a:avLst/>
          </a:prstGeom>
        </p:spPr>
        <p:txBody>
          <a:bodyPr wrap="square">
            <a:spAutoFit/>
          </a:bodyPr>
          <a:lstStyle/>
          <a:p>
            <a:r>
              <a:rPr lang="en-US" sz="2000" dirty="0">
                <a:solidFill>
                  <a:schemeClr val="bg1"/>
                </a:solidFill>
              </a:rPr>
              <a:t>The two olive trees represent Joshua and </a:t>
            </a:r>
            <a:r>
              <a:rPr lang="en-US" sz="2000" dirty="0" err="1">
                <a:solidFill>
                  <a:schemeClr val="bg1"/>
                </a:solidFill>
              </a:rPr>
              <a:t>Zerubbabel</a:t>
            </a:r>
            <a:r>
              <a:rPr lang="en-US" sz="2000" dirty="0">
                <a:solidFill>
                  <a:schemeClr val="bg1"/>
                </a:solidFill>
              </a:rPr>
              <a:t> --They represent Priest and King…both are necessary to rule spiritually and politically. </a:t>
            </a:r>
          </a:p>
        </p:txBody>
      </p:sp>
      <p:sp>
        <p:nvSpPr>
          <p:cNvPr id="11" name="Rectangle 10"/>
          <p:cNvSpPr/>
          <p:nvPr/>
        </p:nvSpPr>
        <p:spPr>
          <a:xfrm>
            <a:off x="2882629" y="705893"/>
            <a:ext cx="6096000" cy="646331"/>
          </a:xfrm>
          <a:prstGeom prst="rect">
            <a:avLst/>
          </a:prstGeom>
        </p:spPr>
        <p:txBody>
          <a:bodyPr>
            <a:spAutoFit/>
          </a:bodyPr>
          <a:lstStyle/>
          <a:p>
            <a:r>
              <a:rPr lang="en-US" i="1" dirty="0">
                <a:solidFill>
                  <a:srgbClr val="FFFF00"/>
                </a:solidFill>
              </a:rPr>
              <a:t>These are the two olive trees, and the two candlesticks standing before the God of the earth. Revelation 11:4</a:t>
            </a:r>
          </a:p>
        </p:txBody>
      </p:sp>
      <p:pic>
        <p:nvPicPr>
          <p:cNvPr id="38914" name="Picture 2" descr="https://s-media-cache-ak0.pinimg.com/736x/eb/16/a6/eb16a6979da97a44f083a138cd9ff30d.jpg"/>
          <p:cNvPicPr>
            <a:picLocks noChangeAspect="1" noChangeArrowheads="1"/>
          </p:cNvPicPr>
          <p:nvPr/>
        </p:nvPicPr>
        <p:blipFill>
          <a:blip r:embed="rId3" cstate="print"/>
          <a:srcRect/>
          <a:stretch>
            <a:fillRect/>
          </a:stretch>
        </p:blipFill>
        <p:spPr bwMode="auto">
          <a:xfrm>
            <a:off x="3356043" y="1378255"/>
            <a:ext cx="5064800" cy="3798601"/>
          </a:xfrm>
          <a:prstGeom prst="rect">
            <a:avLst/>
          </a:prstGeom>
          <a:noFill/>
        </p:spPr>
      </p:pic>
      <p:sp>
        <p:nvSpPr>
          <p:cNvPr id="12" name="Rectangle 11"/>
          <p:cNvSpPr/>
          <p:nvPr/>
        </p:nvSpPr>
        <p:spPr>
          <a:xfrm>
            <a:off x="3599233" y="5255647"/>
            <a:ext cx="7509754" cy="1477328"/>
          </a:xfrm>
          <a:prstGeom prst="rect">
            <a:avLst/>
          </a:prstGeom>
        </p:spPr>
        <p:txBody>
          <a:bodyPr wrap="square">
            <a:spAutoFit/>
          </a:bodyPr>
          <a:lstStyle/>
          <a:p>
            <a:pPr algn="ctr"/>
            <a:r>
              <a:rPr lang="en-US" i="1" dirty="0">
                <a:solidFill>
                  <a:srgbClr val="FFFF00"/>
                </a:solidFill>
              </a:rPr>
              <a:t>They are two prophets that are to be raised up to the Jewish nation in the last days, at the time of the restoration, and to prophesy to the Jews after they are gathered and have built the city of Jerusalem in the land of their fathers.</a:t>
            </a:r>
          </a:p>
          <a:p>
            <a:pPr algn="ctr"/>
            <a:r>
              <a:rPr lang="en-US" dirty="0">
                <a:solidFill>
                  <a:srgbClr val="FFFF00"/>
                </a:solidFill>
              </a:rPr>
              <a:t> </a:t>
            </a:r>
          </a:p>
          <a:p>
            <a:pPr algn="ctr"/>
            <a:r>
              <a:rPr lang="en-US" dirty="0">
                <a:solidFill>
                  <a:schemeClr val="bg1"/>
                </a:solidFill>
                <a:latin typeface="Calibri" pitchFamily="34" charset="0"/>
              </a:rPr>
              <a:t>Two prophets--Members of the Quorum of the 12 or the First Presidency</a:t>
            </a:r>
          </a:p>
        </p:txBody>
      </p:sp>
      <p:sp>
        <p:nvSpPr>
          <p:cNvPr id="13" name="TextBox 12"/>
          <p:cNvSpPr txBox="1"/>
          <p:nvPr/>
        </p:nvSpPr>
        <p:spPr>
          <a:xfrm>
            <a:off x="8589523" y="1322962"/>
            <a:ext cx="3414409" cy="3139321"/>
          </a:xfrm>
          <a:prstGeom prst="rect">
            <a:avLst/>
          </a:prstGeom>
          <a:noFill/>
        </p:spPr>
        <p:txBody>
          <a:bodyPr wrap="square" rtlCol="0">
            <a:spAutoFit/>
          </a:bodyPr>
          <a:lstStyle/>
          <a:p>
            <a:r>
              <a:rPr lang="en-US" dirty="0">
                <a:solidFill>
                  <a:schemeClr val="bg1"/>
                </a:solidFill>
              </a:rPr>
              <a:t>Three things must happen before the Messiah comes: </a:t>
            </a:r>
          </a:p>
          <a:p>
            <a:pPr marL="342900" indent="-342900">
              <a:buAutoNum type="arabicPeriod"/>
            </a:pPr>
            <a:r>
              <a:rPr lang="en-US" dirty="0">
                <a:solidFill>
                  <a:schemeClr val="bg1"/>
                </a:solidFill>
              </a:rPr>
              <a:t>Restoration</a:t>
            </a:r>
          </a:p>
          <a:p>
            <a:pPr marL="342900" indent="-342900">
              <a:buAutoNum type="arabicPeriod"/>
            </a:pPr>
            <a:r>
              <a:rPr lang="en-US" dirty="0">
                <a:solidFill>
                  <a:schemeClr val="bg1"/>
                </a:solidFill>
              </a:rPr>
              <a:t>Jews must gather to the land of their inheritance</a:t>
            </a:r>
          </a:p>
          <a:p>
            <a:pPr marL="342900" indent="-342900">
              <a:buAutoNum type="arabicPeriod"/>
            </a:pPr>
            <a:r>
              <a:rPr lang="en-US" dirty="0">
                <a:solidFill>
                  <a:schemeClr val="bg1"/>
                </a:solidFill>
              </a:rPr>
              <a:t>Jews must rebuild Jerusalem</a:t>
            </a:r>
          </a:p>
          <a:p>
            <a:pPr marL="342900" indent="-342900">
              <a:buAutoNum type="arabicPeriod"/>
            </a:pPr>
            <a:endParaRPr lang="en-US" dirty="0">
              <a:solidFill>
                <a:schemeClr val="bg1"/>
              </a:solidFill>
            </a:endParaRPr>
          </a:p>
          <a:p>
            <a:pPr marL="342900" indent="-342900"/>
            <a:r>
              <a:rPr lang="en-US" dirty="0">
                <a:solidFill>
                  <a:schemeClr val="bg1"/>
                </a:solidFill>
              </a:rPr>
              <a:t>They not only uphold the light (Christ) but the substance of the light, the Holy Ghost, flows through them</a:t>
            </a:r>
          </a:p>
        </p:txBody>
      </p:sp>
    </p:spTree>
    <p:extLst>
      <p:ext uri="{BB962C8B-B14F-4D97-AF65-F5344CB8AC3E}">
        <p14:creationId xmlns:p14="http://schemas.microsoft.com/office/powerpoint/2010/main" val="298907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4" grpId="0"/>
      <p:bldP spid="12" grpId="0"/>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10" name="Rectangle 9"/>
          <p:cNvSpPr/>
          <p:nvPr/>
        </p:nvSpPr>
        <p:spPr>
          <a:xfrm>
            <a:off x="301559" y="1274722"/>
            <a:ext cx="2928024" cy="1200329"/>
          </a:xfrm>
          <a:prstGeom prst="rect">
            <a:avLst/>
          </a:prstGeom>
        </p:spPr>
        <p:txBody>
          <a:bodyPr wrap="square">
            <a:spAutoFit/>
          </a:bodyPr>
          <a:lstStyle/>
          <a:p>
            <a:pPr fontAlgn="base"/>
            <a:r>
              <a:rPr lang="en-US" sz="2400" i="1" dirty="0">
                <a:solidFill>
                  <a:schemeClr val="bg1"/>
                </a:solidFill>
              </a:rPr>
              <a:t>The roll was a scroll or book flying through the air</a:t>
            </a:r>
          </a:p>
        </p:txBody>
      </p:sp>
      <p:sp>
        <p:nvSpPr>
          <p:cNvPr id="7" name="TextBox 6"/>
          <p:cNvSpPr txBox="1"/>
          <p:nvPr/>
        </p:nvSpPr>
        <p:spPr>
          <a:xfrm>
            <a:off x="-1" y="6488668"/>
            <a:ext cx="5846324" cy="369332"/>
          </a:xfrm>
          <a:prstGeom prst="rect">
            <a:avLst/>
          </a:prstGeom>
          <a:noFill/>
        </p:spPr>
        <p:txBody>
          <a:bodyPr wrap="square" rtlCol="0">
            <a:spAutoFit/>
          </a:bodyPr>
          <a:lstStyle/>
          <a:p>
            <a:r>
              <a:rPr lang="en-US" dirty="0">
                <a:solidFill>
                  <a:schemeClr val="bg1"/>
                </a:solidFill>
              </a:rPr>
              <a:t>Zechariah 5:1-4</a:t>
            </a:r>
          </a:p>
        </p:txBody>
      </p:sp>
      <p:sp>
        <p:nvSpPr>
          <p:cNvPr id="108" name="Rectangle 107"/>
          <p:cNvSpPr/>
          <p:nvPr/>
        </p:nvSpPr>
        <p:spPr>
          <a:xfrm>
            <a:off x="11696351" y="6488668"/>
            <a:ext cx="495649" cy="369332"/>
          </a:xfrm>
          <a:prstGeom prst="rect">
            <a:avLst/>
          </a:prstGeom>
        </p:spPr>
        <p:txBody>
          <a:bodyPr wrap="none">
            <a:spAutoFit/>
          </a:bodyPr>
          <a:lstStyle/>
          <a:p>
            <a:r>
              <a:rPr lang="en-US" dirty="0">
                <a:solidFill>
                  <a:schemeClr val="bg1"/>
                </a:solidFill>
              </a:rPr>
              <a:t> (2)</a:t>
            </a:r>
            <a:endParaRPr lang="en-US" dirty="0"/>
          </a:p>
        </p:txBody>
      </p:sp>
      <p:sp>
        <p:nvSpPr>
          <p:cNvPr id="23" name="TextBox 22"/>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Georgia" pitchFamily="18" charset="0"/>
              </a:rPr>
              <a:t>Zechariah’s 6</a:t>
            </a:r>
            <a:r>
              <a:rPr lang="en-US" sz="4800" baseline="30000" dirty="0">
                <a:solidFill>
                  <a:schemeClr val="bg1"/>
                </a:solidFill>
                <a:latin typeface="Georgia" pitchFamily="18" charset="0"/>
              </a:rPr>
              <a:t>th</a:t>
            </a:r>
            <a:r>
              <a:rPr lang="en-US" sz="4800" dirty="0">
                <a:solidFill>
                  <a:schemeClr val="bg1"/>
                </a:solidFill>
                <a:latin typeface="Georgia" pitchFamily="18" charset="0"/>
              </a:rPr>
              <a:t> Vision</a:t>
            </a:r>
          </a:p>
        </p:txBody>
      </p:sp>
      <p:sp>
        <p:nvSpPr>
          <p:cNvPr id="24" name="Rectangle 23"/>
          <p:cNvSpPr/>
          <p:nvPr/>
        </p:nvSpPr>
        <p:spPr>
          <a:xfrm>
            <a:off x="389106" y="3286515"/>
            <a:ext cx="2898843" cy="1015663"/>
          </a:xfrm>
          <a:prstGeom prst="rect">
            <a:avLst/>
          </a:prstGeom>
        </p:spPr>
        <p:txBody>
          <a:bodyPr wrap="square">
            <a:spAutoFit/>
          </a:bodyPr>
          <a:lstStyle/>
          <a:p>
            <a:r>
              <a:rPr lang="en-US" sz="2000" dirty="0">
                <a:solidFill>
                  <a:schemeClr val="bg1"/>
                </a:solidFill>
              </a:rPr>
              <a:t>This represents the main provision of the law, both moral and religious</a:t>
            </a:r>
          </a:p>
        </p:txBody>
      </p:sp>
      <p:sp>
        <p:nvSpPr>
          <p:cNvPr id="13" name="TextBox 12"/>
          <p:cNvSpPr txBox="1"/>
          <p:nvPr/>
        </p:nvSpPr>
        <p:spPr>
          <a:xfrm>
            <a:off x="8307420" y="1070043"/>
            <a:ext cx="3414409" cy="2554545"/>
          </a:xfrm>
          <a:prstGeom prst="rect">
            <a:avLst/>
          </a:prstGeom>
          <a:noFill/>
        </p:spPr>
        <p:txBody>
          <a:bodyPr wrap="square" rtlCol="0">
            <a:spAutoFit/>
          </a:bodyPr>
          <a:lstStyle/>
          <a:p>
            <a:r>
              <a:rPr lang="en-US" sz="2000" dirty="0">
                <a:solidFill>
                  <a:schemeClr val="bg1"/>
                </a:solidFill>
              </a:rPr>
              <a:t>Its flight in the heavens shows from which quarter judgment comes and also the speed of its execution. </a:t>
            </a:r>
          </a:p>
          <a:p>
            <a:r>
              <a:rPr lang="en-US" sz="2000" dirty="0">
                <a:solidFill>
                  <a:schemeClr val="bg1"/>
                </a:solidFill>
              </a:rPr>
              <a:t>Two particular sins are condemned, one on each side of the scroll, according to the force of the Hebrew. (11)</a:t>
            </a:r>
          </a:p>
        </p:txBody>
      </p:sp>
      <p:pic>
        <p:nvPicPr>
          <p:cNvPr id="41986" name="Picture 2" descr="https://s-media-cache-ak0.pinimg.com/736x/40/16/4c/40164c58bf6a7ec684141409ff1bd235.jpg"/>
          <p:cNvPicPr>
            <a:picLocks noChangeAspect="1" noChangeArrowheads="1"/>
          </p:cNvPicPr>
          <p:nvPr/>
        </p:nvPicPr>
        <p:blipFill>
          <a:blip r:embed="rId3" cstate="print"/>
          <a:srcRect/>
          <a:stretch>
            <a:fillRect/>
          </a:stretch>
        </p:blipFill>
        <p:spPr bwMode="auto">
          <a:xfrm>
            <a:off x="3822969" y="1251794"/>
            <a:ext cx="4160129" cy="3120097"/>
          </a:xfrm>
          <a:prstGeom prst="rect">
            <a:avLst/>
          </a:prstGeom>
          <a:noFill/>
        </p:spPr>
      </p:pic>
      <p:sp>
        <p:nvSpPr>
          <p:cNvPr id="14" name="Rectangle 13"/>
          <p:cNvSpPr/>
          <p:nvPr/>
        </p:nvSpPr>
        <p:spPr>
          <a:xfrm>
            <a:off x="4327319" y="705414"/>
            <a:ext cx="2992614" cy="369332"/>
          </a:xfrm>
          <a:prstGeom prst="rect">
            <a:avLst/>
          </a:prstGeom>
        </p:spPr>
        <p:txBody>
          <a:bodyPr wrap="none">
            <a:spAutoFit/>
          </a:bodyPr>
          <a:lstStyle/>
          <a:p>
            <a:r>
              <a:rPr lang="en-US" dirty="0">
                <a:solidFill>
                  <a:schemeClr val="bg1"/>
                </a:solidFill>
              </a:rPr>
              <a:t>A divine standard of holiness. </a:t>
            </a:r>
            <a:endParaRPr lang="en-US" dirty="0"/>
          </a:p>
        </p:txBody>
      </p:sp>
      <p:sp>
        <p:nvSpPr>
          <p:cNvPr id="16" name="Rectangle 15"/>
          <p:cNvSpPr/>
          <p:nvPr/>
        </p:nvSpPr>
        <p:spPr>
          <a:xfrm>
            <a:off x="3631660" y="4842461"/>
            <a:ext cx="7013762" cy="1323439"/>
          </a:xfrm>
          <a:prstGeom prst="rect">
            <a:avLst/>
          </a:prstGeom>
        </p:spPr>
        <p:txBody>
          <a:bodyPr wrap="square">
            <a:spAutoFit/>
          </a:bodyPr>
          <a:lstStyle/>
          <a:p>
            <a:r>
              <a:rPr lang="en-US" sz="2000" dirty="0">
                <a:solidFill>
                  <a:schemeClr val="bg1"/>
                </a:solidFill>
              </a:rPr>
              <a:t>Stealing and swearing are supposed to be two general heads of crimes; the former, comprising sins against men; the latter, sins against God. It is supposed that the roll contained the sins and punishments of the Chaldeans. (4)</a:t>
            </a:r>
          </a:p>
        </p:txBody>
      </p:sp>
    </p:spTree>
    <p:extLst>
      <p:ext uri="{BB962C8B-B14F-4D97-AF65-F5344CB8AC3E}">
        <p14:creationId xmlns:p14="http://schemas.microsoft.com/office/powerpoint/2010/main" val="298907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13" grpId="0"/>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10" name="Rectangle 9"/>
          <p:cNvSpPr/>
          <p:nvPr/>
        </p:nvSpPr>
        <p:spPr>
          <a:xfrm>
            <a:off x="321013" y="982892"/>
            <a:ext cx="5875507" cy="3785652"/>
          </a:xfrm>
          <a:prstGeom prst="rect">
            <a:avLst/>
          </a:prstGeom>
        </p:spPr>
        <p:txBody>
          <a:bodyPr wrap="square">
            <a:spAutoFit/>
          </a:bodyPr>
          <a:lstStyle/>
          <a:p>
            <a:pPr fontAlgn="base"/>
            <a:r>
              <a:rPr lang="en-US" sz="2400" i="1" dirty="0" err="1">
                <a:solidFill>
                  <a:schemeClr val="bg1"/>
                </a:solidFill>
              </a:rPr>
              <a:t>Ephah</a:t>
            </a:r>
            <a:r>
              <a:rPr lang="en-US" sz="2400" i="1" dirty="0">
                <a:solidFill>
                  <a:schemeClr val="bg1"/>
                </a:solidFill>
              </a:rPr>
              <a:t>.</a:t>
            </a:r>
            <a:r>
              <a:rPr lang="en-US" sz="2400" dirty="0">
                <a:solidFill>
                  <a:schemeClr val="bg1"/>
                </a:solidFill>
              </a:rPr>
              <a:t> A round vessel that was one of the largest measures of capacity among the Jews.</a:t>
            </a:r>
          </a:p>
          <a:p>
            <a:pPr fontAlgn="base"/>
            <a:endParaRPr lang="en-US" sz="2400" dirty="0">
              <a:solidFill>
                <a:schemeClr val="bg1"/>
              </a:solidFill>
            </a:endParaRPr>
          </a:p>
          <a:p>
            <a:pPr fontAlgn="base"/>
            <a:r>
              <a:rPr lang="en-US" sz="2400" i="1" dirty="0">
                <a:solidFill>
                  <a:schemeClr val="bg1"/>
                </a:solidFill>
              </a:rPr>
              <a:t>Talent of lead.</a:t>
            </a:r>
            <a:r>
              <a:rPr lang="en-US" sz="2400" dirty="0">
                <a:solidFill>
                  <a:schemeClr val="bg1"/>
                </a:solidFill>
              </a:rPr>
              <a:t> The talent was the largest measure of weight. A talent of lead suggests a very weighty matter.</a:t>
            </a:r>
          </a:p>
          <a:p>
            <a:pPr fontAlgn="base"/>
            <a:endParaRPr lang="en-US" sz="2400" dirty="0">
              <a:solidFill>
                <a:schemeClr val="bg1"/>
              </a:solidFill>
            </a:endParaRPr>
          </a:p>
          <a:p>
            <a:pPr fontAlgn="base"/>
            <a:r>
              <a:rPr lang="en-US" sz="2400" i="1" dirty="0">
                <a:solidFill>
                  <a:schemeClr val="bg1"/>
                </a:solidFill>
              </a:rPr>
              <a:t>Woman.</a:t>
            </a:r>
            <a:r>
              <a:rPr lang="en-US" sz="2400" dirty="0">
                <a:solidFill>
                  <a:schemeClr val="bg1"/>
                </a:solidFill>
              </a:rPr>
              <a:t> A symbol of Israel and her sins.</a:t>
            </a:r>
          </a:p>
          <a:p>
            <a:pPr fontAlgn="base"/>
            <a:endParaRPr lang="en-US" sz="2400" dirty="0">
              <a:solidFill>
                <a:schemeClr val="bg1"/>
              </a:solidFill>
            </a:endParaRPr>
          </a:p>
          <a:p>
            <a:pPr fontAlgn="base"/>
            <a:r>
              <a:rPr lang="en-US" sz="2400" i="1" dirty="0">
                <a:solidFill>
                  <a:schemeClr val="bg1"/>
                </a:solidFill>
              </a:rPr>
              <a:t>Shinar.</a:t>
            </a:r>
            <a:r>
              <a:rPr lang="en-US" sz="2400" dirty="0">
                <a:solidFill>
                  <a:schemeClr val="bg1"/>
                </a:solidFill>
              </a:rPr>
              <a:t> A symbol of Babylon or the world</a:t>
            </a:r>
          </a:p>
        </p:txBody>
      </p:sp>
      <p:sp>
        <p:nvSpPr>
          <p:cNvPr id="7" name="TextBox 6"/>
          <p:cNvSpPr txBox="1"/>
          <p:nvPr/>
        </p:nvSpPr>
        <p:spPr>
          <a:xfrm>
            <a:off x="-1" y="6488668"/>
            <a:ext cx="5846324" cy="369332"/>
          </a:xfrm>
          <a:prstGeom prst="rect">
            <a:avLst/>
          </a:prstGeom>
          <a:noFill/>
        </p:spPr>
        <p:txBody>
          <a:bodyPr wrap="square" rtlCol="0">
            <a:spAutoFit/>
          </a:bodyPr>
          <a:lstStyle/>
          <a:p>
            <a:r>
              <a:rPr lang="en-US" dirty="0">
                <a:solidFill>
                  <a:schemeClr val="bg1"/>
                </a:solidFill>
              </a:rPr>
              <a:t>Zechariah 5:5-11</a:t>
            </a:r>
          </a:p>
        </p:txBody>
      </p:sp>
      <p:sp>
        <p:nvSpPr>
          <p:cNvPr id="108" name="Rectangle 107"/>
          <p:cNvSpPr/>
          <p:nvPr/>
        </p:nvSpPr>
        <p:spPr>
          <a:xfrm>
            <a:off x="11579332" y="6488668"/>
            <a:ext cx="495649" cy="369332"/>
          </a:xfrm>
          <a:prstGeom prst="rect">
            <a:avLst/>
          </a:prstGeom>
        </p:spPr>
        <p:txBody>
          <a:bodyPr wrap="none">
            <a:spAutoFit/>
          </a:bodyPr>
          <a:lstStyle/>
          <a:p>
            <a:r>
              <a:rPr lang="en-US" dirty="0">
                <a:solidFill>
                  <a:schemeClr val="bg1"/>
                </a:solidFill>
              </a:rPr>
              <a:t> (2)</a:t>
            </a:r>
            <a:endParaRPr lang="en-US" dirty="0"/>
          </a:p>
        </p:txBody>
      </p:sp>
      <p:sp>
        <p:nvSpPr>
          <p:cNvPr id="23" name="TextBox 22"/>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Georgia" pitchFamily="18" charset="0"/>
              </a:rPr>
              <a:t>Zechariah’s 7</a:t>
            </a:r>
            <a:r>
              <a:rPr lang="en-US" sz="4800" baseline="30000" dirty="0">
                <a:solidFill>
                  <a:schemeClr val="bg1"/>
                </a:solidFill>
                <a:latin typeface="Georgia" pitchFamily="18" charset="0"/>
              </a:rPr>
              <a:t>th</a:t>
            </a:r>
            <a:r>
              <a:rPr lang="en-US" sz="4800" dirty="0">
                <a:solidFill>
                  <a:schemeClr val="bg1"/>
                </a:solidFill>
                <a:latin typeface="Georgia" pitchFamily="18" charset="0"/>
              </a:rPr>
              <a:t> Vision</a:t>
            </a:r>
          </a:p>
        </p:txBody>
      </p:sp>
      <p:sp>
        <p:nvSpPr>
          <p:cNvPr id="24" name="Rectangle 23"/>
          <p:cNvSpPr/>
          <p:nvPr/>
        </p:nvSpPr>
        <p:spPr>
          <a:xfrm>
            <a:off x="5878749" y="4142549"/>
            <a:ext cx="6096000" cy="2308324"/>
          </a:xfrm>
          <a:prstGeom prst="rect">
            <a:avLst/>
          </a:prstGeom>
        </p:spPr>
        <p:txBody>
          <a:bodyPr>
            <a:spAutoFit/>
          </a:bodyPr>
          <a:lstStyle/>
          <a:p>
            <a:r>
              <a:rPr lang="en-US" dirty="0">
                <a:solidFill>
                  <a:schemeClr val="bg1"/>
                </a:solidFill>
              </a:rPr>
              <a:t>Zechariah saw in the vision the woman being put in an </a:t>
            </a:r>
            <a:r>
              <a:rPr lang="en-US" dirty="0" err="1">
                <a:solidFill>
                  <a:schemeClr val="bg1"/>
                </a:solidFill>
              </a:rPr>
              <a:t>ephah</a:t>
            </a:r>
            <a:r>
              <a:rPr lang="en-US" dirty="0">
                <a:solidFill>
                  <a:schemeClr val="bg1"/>
                </a:solidFill>
              </a:rPr>
              <a:t>, covered with a lid made of lead, and carried away into Babylon. Babylon was “regarded as the counterpart of Zion and the proper home of all that is evil, especially of sins such as fraud and false swearing. The vision is remarkable. God not only forgives the sins of His people, but carries them altogether away from their land, that they may deceive them no more.” (8)</a:t>
            </a:r>
          </a:p>
        </p:txBody>
      </p:sp>
      <p:pic>
        <p:nvPicPr>
          <p:cNvPr id="49154" name="Picture 2" descr="http://doctorwoodhead.com/wp-content/uploads/2013/07/9-THE-WOMAN-IN-THE-BASKET.jpg"/>
          <p:cNvPicPr>
            <a:picLocks noChangeAspect="1" noChangeArrowheads="1"/>
          </p:cNvPicPr>
          <p:nvPr/>
        </p:nvPicPr>
        <p:blipFill>
          <a:blip r:embed="rId3" cstate="print"/>
          <a:srcRect/>
          <a:stretch>
            <a:fillRect/>
          </a:stretch>
        </p:blipFill>
        <p:spPr bwMode="auto">
          <a:xfrm>
            <a:off x="6828817" y="1009245"/>
            <a:ext cx="3634023" cy="2725517"/>
          </a:xfrm>
          <a:prstGeom prst="rect">
            <a:avLst/>
          </a:prstGeom>
          <a:noFill/>
        </p:spPr>
      </p:pic>
    </p:spTree>
    <p:extLst>
      <p:ext uri="{BB962C8B-B14F-4D97-AF65-F5344CB8AC3E}">
        <p14:creationId xmlns:p14="http://schemas.microsoft.com/office/powerpoint/2010/main" val="298907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10" name="Rectangle 9"/>
          <p:cNvSpPr/>
          <p:nvPr/>
        </p:nvSpPr>
        <p:spPr>
          <a:xfrm>
            <a:off x="564204" y="1430364"/>
            <a:ext cx="5068111" cy="2246769"/>
          </a:xfrm>
          <a:prstGeom prst="rect">
            <a:avLst/>
          </a:prstGeom>
        </p:spPr>
        <p:txBody>
          <a:bodyPr wrap="square">
            <a:spAutoFit/>
          </a:bodyPr>
          <a:lstStyle/>
          <a:p>
            <a:pPr fontAlgn="base"/>
            <a:r>
              <a:rPr lang="en-US" sz="2000" i="1" dirty="0">
                <a:solidFill>
                  <a:schemeClr val="bg1"/>
                </a:solidFill>
              </a:rPr>
              <a:t>The servants came from between two mountains (two places where the Lord will judge the nations) which were made of brass, a symbol of firmness. </a:t>
            </a:r>
          </a:p>
          <a:p>
            <a:pPr fontAlgn="base"/>
            <a:endParaRPr lang="en-US" sz="2000" i="1" dirty="0">
              <a:solidFill>
                <a:schemeClr val="bg1"/>
              </a:solidFill>
            </a:endParaRPr>
          </a:p>
          <a:p>
            <a:pPr fontAlgn="base"/>
            <a:r>
              <a:rPr lang="en-US" sz="2000" i="1" dirty="0">
                <a:solidFill>
                  <a:schemeClr val="bg1"/>
                </a:solidFill>
              </a:rPr>
              <a:t>The four servants went throughout the earth in chariots drawn by horses of different colors. </a:t>
            </a:r>
          </a:p>
        </p:txBody>
      </p:sp>
      <p:sp>
        <p:nvSpPr>
          <p:cNvPr id="7" name="TextBox 6"/>
          <p:cNvSpPr txBox="1"/>
          <p:nvPr/>
        </p:nvSpPr>
        <p:spPr>
          <a:xfrm>
            <a:off x="-1" y="6488668"/>
            <a:ext cx="5846324" cy="369332"/>
          </a:xfrm>
          <a:prstGeom prst="rect">
            <a:avLst/>
          </a:prstGeom>
          <a:noFill/>
        </p:spPr>
        <p:txBody>
          <a:bodyPr wrap="square" rtlCol="0">
            <a:spAutoFit/>
          </a:bodyPr>
          <a:lstStyle/>
          <a:p>
            <a:r>
              <a:rPr lang="en-US" dirty="0">
                <a:solidFill>
                  <a:schemeClr val="bg1"/>
                </a:solidFill>
              </a:rPr>
              <a:t>Zechariah 6:1-15; Revelation 7:1-3</a:t>
            </a:r>
          </a:p>
        </p:txBody>
      </p:sp>
      <p:sp>
        <p:nvSpPr>
          <p:cNvPr id="108" name="Rectangle 107"/>
          <p:cNvSpPr/>
          <p:nvPr/>
        </p:nvSpPr>
        <p:spPr>
          <a:xfrm>
            <a:off x="11404605" y="6488668"/>
            <a:ext cx="670376" cy="369332"/>
          </a:xfrm>
          <a:prstGeom prst="rect">
            <a:avLst/>
          </a:prstGeom>
        </p:spPr>
        <p:txBody>
          <a:bodyPr wrap="none">
            <a:spAutoFit/>
          </a:bodyPr>
          <a:lstStyle/>
          <a:p>
            <a:r>
              <a:rPr lang="en-US" dirty="0">
                <a:solidFill>
                  <a:schemeClr val="bg1"/>
                </a:solidFill>
              </a:rPr>
              <a:t> (2,9)</a:t>
            </a:r>
            <a:endParaRPr lang="en-US" dirty="0"/>
          </a:p>
        </p:txBody>
      </p:sp>
      <p:sp>
        <p:nvSpPr>
          <p:cNvPr id="23" name="TextBox 22"/>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Georgia" pitchFamily="18" charset="0"/>
              </a:rPr>
              <a:t>Zechariah’s 8</a:t>
            </a:r>
            <a:r>
              <a:rPr lang="en-US" sz="4800" baseline="30000" dirty="0">
                <a:solidFill>
                  <a:schemeClr val="bg1"/>
                </a:solidFill>
                <a:latin typeface="Georgia" pitchFamily="18" charset="0"/>
              </a:rPr>
              <a:t>th</a:t>
            </a:r>
            <a:r>
              <a:rPr lang="en-US" sz="4800" dirty="0">
                <a:solidFill>
                  <a:schemeClr val="bg1"/>
                </a:solidFill>
                <a:latin typeface="Georgia" pitchFamily="18" charset="0"/>
              </a:rPr>
              <a:t> Vision</a:t>
            </a:r>
          </a:p>
        </p:txBody>
      </p:sp>
      <p:pic>
        <p:nvPicPr>
          <p:cNvPr id="43010" name="Picture 2" descr="https://s-media-cache-ak0.pinimg.com/736x/33/00/59/330059453279ac080b11fe1c786ca230.jpg"/>
          <p:cNvPicPr>
            <a:picLocks noChangeAspect="1" noChangeArrowheads="1"/>
          </p:cNvPicPr>
          <p:nvPr/>
        </p:nvPicPr>
        <p:blipFill>
          <a:blip r:embed="rId3" cstate="print"/>
          <a:srcRect/>
          <a:stretch>
            <a:fillRect/>
          </a:stretch>
        </p:blipFill>
        <p:spPr bwMode="auto">
          <a:xfrm>
            <a:off x="6263689" y="1349072"/>
            <a:ext cx="4686343" cy="3514758"/>
          </a:xfrm>
          <a:prstGeom prst="rect">
            <a:avLst/>
          </a:prstGeom>
          <a:noFill/>
        </p:spPr>
      </p:pic>
      <p:sp>
        <p:nvSpPr>
          <p:cNvPr id="11" name="Rectangle 10"/>
          <p:cNvSpPr/>
          <p:nvPr/>
        </p:nvSpPr>
        <p:spPr>
          <a:xfrm>
            <a:off x="4828160" y="5226465"/>
            <a:ext cx="6806120" cy="830997"/>
          </a:xfrm>
          <a:prstGeom prst="rect">
            <a:avLst/>
          </a:prstGeom>
        </p:spPr>
        <p:txBody>
          <a:bodyPr wrap="square">
            <a:spAutoFit/>
          </a:bodyPr>
          <a:lstStyle/>
          <a:p>
            <a:r>
              <a:rPr lang="en-US" sz="2400" i="1" dirty="0">
                <a:solidFill>
                  <a:schemeClr val="bg1"/>
                </a:solidFill>
              </a:rPr>
              <a:t>The black horses, the only ones not previously mentioned, seem to represent death or mourning.</a:t>
            </a:r>
            <a:endParaRPr lang="en-US" sz="2400" i="1" dirty="0"/>
          </a:p>
        </p:txBody>
      </p:sp>
      <p:sp>
        <p:nvSpPr>
          <p:cNvPr id="13" name="Rectangle 12"/>
          <p:cNvSpPr/>
          <p:nvPr/>
        </p:nvSpPr>
        <p:spPr>
          <a:xfrm>
            <a:off x="2979906" y="703103"/>
            <a:ext cx="6096000" cy="646331"/>
          </a:xfrm>
          <a:prstGeom prst="rect">
            <a:avLst/>
          </a:prstGeom>
        </p:spPr>
        <p:txBody>
          <a:bodyPr>
            <a:spAutoFit/>
          </a:bodyPr>
          <a:lstStyle/>
          <a:p>
            <a:r>
              <a:rPr lang="en-US" i="1" dirty="0">
                <a:solidFill>
                  <a:srgbClr val="FFFF00"/>
                </a:solidFill>
              </a:rPr>
              <a:t>And after these things I saw four angels standing on the four corners of the earth, Revelation 7:1</a:t>
            </a:r>
          </a:p>
        </p:txBody>
      </p:sp>
      <p:sp>
        <p:nvSpPr>
          <p:cNvPr id="14" name="TextBox 13"/>
          <p:cNvSpPr txBox="1"/>
          <p:nvPr/>
        </p:nvSpPr>
        <p:spPr>
          <a:xfrm>
            <a:off x="1167319" y="4182892"/>
            <a:ext cx="4221804" cy="707886"/>
          </a:xfrm>
          <a:prstGeom prst="rect">
            <a:avLst/>
          </a:prstGeom>
          <a:noFill/>
        </p:spPr>
        <p:txBody>
          <a:bodyPr wrap="square" rtlCol="0">
            <a:spAutoFit/>
          </a:bodyPr>
          <a:lstStyle/>
          <a:p>
            <a:r>
              <a:rPr lang="en-US" sz="4000" dirty="0">
                <a:solidFill>
                  <a:srgbClr val="00B0F0"/>
                </a:solidFill>
              </a:rPr>
              <a:t>Read D&amp;C 86:4-7</a:t>
            </a:r>
          </a:p>
        </p:txBody>
      </p:sp>
    </p:spTree>
    <p:extLst>
      <p:ext uri="{BB962C8B-B14F-4D97-AF65-F5344CB8AC3E}">
        <p14:creationId xmlns:p14="http://schemas.microsoft.com/office/powerpoint/2010/main" val="298907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3" presetClass="entr" presetSubtype="16"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10" name="Rectangle 9"/>
          <p:cNvSpPr/>
          <p:nvPr/>
        </p:nvSpPr>
        <p:spPr>
          <a:xfrm>
            <a:off x="7801582" y="3576274"/>
            <a:ext cx="4134255" cy="1938992"/>
          </a:xfrm>
          <a:prstGeom prst="rect">
            <a:avLst/>
          </a:prstGeom>
        </p:spPr>
        <p:txBody>
          <a:bodyPr wrap="square">
            <a:spAutoFit/>
          </a:bodyPr>
          <a:lstStyle/>
          <a:p>
            <a:pPr fontAlgn="base"/>
            <a:r>
              <a:rPr lang="en-US" sz="2000" dirty="0">
                <a:solidFill>
                  <a:schemeClr val="bg1"/>
                </a:solidFill>
              </a:rPr>
              <a:t>A fourth feast was celebrated in the seventh month to commemorate the assassination of </a:t>
            </a:r>
            <a:r>
              <a:rPr lang="en-US" sz="2000" dirty="0" err="1">
                <a:solidFill>
                  <a:schemeClr val="bg1"/>
                </a:solidFill>
              </a:rPr>
              <a:t>Gedaliah</a:t>
            </a:r>
            <a:r>
              <a:rPr lang="en-US" sz="2000" dirty="0">
                <a:solidFill>
                  <a:schemeClr val="bg1"/>
                </a:solidFill>
              </a:rPr>
              <a:t>, the puppet king placed over Judah by the Babylonians after they destroyed Jerusalem (see 2 Kings 25:25).</a:t>
            </a:r>
          </a:p>
        </p:txBody>
      </p:sp>
      <p:sp>
        <p:nvSpPr>
          <p:cNvPr id="7" name="TextBox 6"/>
          <p:cNvSpPr txBox="1"/>
          <p:nvPr/>
        </p:nvSpPr>
        <p:spPr>
          <a:xfrm>
            <a:off x="-1" y="6488668"/>
            <a:ext cx="5846324" cy="369332"/>
          </a:xfrm>
          <a:prstGeom prst="rect">
            <a:avLst/>
          </a:prstGeom>
          <a:noFill/>
        </p:spPr>
        <p:txBody>
          <a:bodyPr wrap="square" rtlCol="0">
            <a:spAutoFit/>
          </a:bodyPr>
          <a:lstStyle/>
          <a:p>
            <a:r>
              <a:rPr lang="en-US" dirty="0">
                <a:solidFill>
                  <a:schemeClr val="bg1"/>
                </a:solidFill>
              </a:rPr>
              <a:t>Zechariah 7</a:t>
            </a:r>
          </a:p>
        </p:txBody>
      </p:sp>
      <p:sp>
        <p:nvSpPr>
          <p:cNvPr id="108" name="Rectangle 107"/>
          <p:cNvSpPr/>
          <p:nvPr/>
        </p:nvSpPr>
        <p:spPr>
          <a:xfrm>
            <a:off x="11404605" y="6488668"/>
            <a:ext cx="495649" cy="369332"/>
          </a:xfrm>
          <a:prstGeom prst="rect">
            <a:avLst/>
          </a:prstGeom>
        </p:spPr>
        <p:txBody>
          <a:bodyPr wrap="none">
            <a:spAutoFit/>
          </a:bodyPr>
          <a:lstStyle/>
          <a:p>
            <a:r>
              <a:rPr lang="en-US" dirty="0">
                <a:solidFill>
                  <a:schemeClr val="bg1"/>
                </a:solidFill>
              </a:rPr>
              <a:t> (2)</a:t>
            </a:r>
            <a:endParaRPr lang="en-US" dirty="0"/>
          </a:p>
        </p:txBody>
      </p:sp>
      <p:sp>
        <p:nvSpPr>
          <p:cNvPr id="23" name="TextBox 22"/>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Georgia" pitchFamily="18" charset="0"/>
              </a:rPr>
              <a:t>The Feasts</a:t>
            </a:r>
          </a:p>
        </p:txBody>
      </p:sp>
      <p:sp>
        <p:nvSpPr>
          <p:cNvPr id="12" name="Rectangle 11"/>
          <p:cNvSpPr/>
          <p:nvPr/>
        </p:nvSpPr>
        <p:spPr>
          <a:xfrm>
            <a:off x="210765" y="706614"/>
            <a:ext cx="3660843" cy="1323439"/>
          </a:xfrm>
          <a:prstGeom prst="rect">
            <a:avLst/>
          </a:prstGeom>
        </p:spPr>
        <p:txBody>
          <a:bodyPr wrap="square">
            <a:spAutoFit/>
          </a:bodyPr>
          <a:lstStyle/>
          <a:p>
            <a:pPr fontAlgn="base"/>
            <a:r>
              <a:rPr lang="en-US" sz="2000" dirty="0">
                <a:solidFill>
                  <a:schemeClr val="bg1"/>
                </a:solidFill>
              </a:rPr>
              <a:t>One feast was celebrated in the tenth month, the month in which the Babylonians laid siege to Jerusalem (see Jeremiah 39:1).</a:t>
            </a:r>
          </a:p>
        </p:txBody>
      </p:sp>
      <p:sp>
        <p:nvSpPr>
          <p:cNvPr id="15" name="Rectangle 14"/>
          <p:cNvSpPr/>
          <p:nvPr/>
        </p:nvSpPr>
        <p:spPr>
          <a:xfrm>
            <a:off x="7266563" y="985475"/>
            <a:ext cx="4354748" cy="1015663"/>
          </a:xfrm>
          <a:prstGeom prst="rect">
            <a:avLst/>
          </a:prstGeom>
        </p:spPr>
        <p:txBody>
          <a:bodyPr wrap="square">
            <a:spAutoFit/>
          </a:bodyPr>
          <a:lstStyle/>
          <a:p>
            <a:pPr fontAlgn="base"/>
            <a:r>
              <a:rPr lang="en-US" sz="2000" dirty="0">
                <a:solidFill>
                  <a:schemeClr val="bg1"/>
                </a:solidFill>
              </a:rPr>
              <a:t>A second feast, celebrated in the fourth month, commemorated the destruction of Jerusalem (see Jeremiah 39:2; 52:67).</a:t>
            </a:r>
          </a:p>
        </p:txBody>
      </p:sp>
      <p:sp>
        <p:nvSpPr>
          <p:cNvPr id="16" name="Rectangle 15"/>
          <p:cNvSpPr/>
          <p:nvPr/>
        </p:nvSpPr>
        <p:spPr>
          <a:xfrm>
            <a:off x="223737" y="4594436"/>
            <a:ext cx="4062920" cy="1015663"/>
          </a:xfrm>
          <a:prstGeom prst="rect">
            <a:avLst/>
          </a:prstGeom>
        </p:spPr>
        <p:txBody>
          <a:bodyPr wrap="square">
            <a:spAutoFit/>
          </a:bodyPr>
          <a:lstStyle/>
          <a:p>
            <a:pPr fontAlgn="base"/>
            <a:r>
              <a:rPr lang="en-US" sz="2000" dirty="0">
                <a:solidFill>
                  <a:schemeClr val="bg1"/>
                </a:solidFill>
              </a:rPr>
              <a:t>A third feast, held in the fifth month, marked the destruction of the temple (see Jeremiah 52:12–14).</a:t>
            </a:r>
          </a:p>
        </p:txBody>
      </p:sp>
      <p:sp>
        <p:nvSpPr>
          <p:cNvPr id="17" name="Rectangle 16"/>
          <p:cNvSpPr/>
          <p:nvPr/>
        </p:nvSpPr>
        <p:spPr>
          <a:xfrm>
            <a:off x="3203642" y="5729989"/>
            <a:ext cx="6096000" cy="923330"/>
          </a:xfrm>
          <a:prstGeom prst="rect">
            <a:avLst/>
          </a:prstGeom>
        </p:spPr>
        <p:txBody>
          <a:bodyPr>
            <a:spAutoFit/>
          </a:bodyPr>
          <a:lstStyle/>
          <a:p>
            <a:r>
              <a:rPr lang="en-US" b="1" dirty="0">
                <a:solidFill>
                  <a:srgbClr val="FFFF00"/>
                </a:solidFill>
              </a:rPr>
              <a:t>Zechariah reminded the people that they had set up the feast days to remind them of tragedies, but not once did they remember the Lord through feasts while in captivity.</a:t>
            </a:r>
          </a:p>
        </p:txBody>
      </p:sp>
      <p:pic>
        <p:nvPicPr>
          <p:cNvPr id="44038" name="Picture 6" descr="http://www.sothebys.com/content/dam/stb/lots/L12/L12401/170L12401_6CYN5.jpg"/>
          <p:cNvPicPr>
            <a:picLocks noChangeAspect="1" noChangeArrowheads="1"/>
          </p:cNvPicPr>
          <p:nvPr/>
        </p:nvPicPr>
        <p:blipFill>
          <a:blip r:embed="rId3" cstate="print"/>
          <a:srcRect/>
          <a:stretch>
            <a:fillRect/>
          </a:stretch>
        </p:blipFill>
        <p:spPr bwMode="auto">
          <a:xfrm>
            <a:off x="3735420" y="1968533"/>
            <a:ext cx="4007797" cy="2593044"/>
          </a:xfrm>
          <a:prstGeom prst="rect">
            <a:avLst/>
          </a:prstGeom>
          <a:noFill/>
        </p:spPr>
      </p:pic>
    </p:spTree>
    <p:extLst>
      <p:ext uri="{BB962C8B-B14F-4D97-AF65-F5344CB8AC3E}">
        <p14:creationId xmlns:p14="http://schemas.microsoft.com/office/powerpoint/2010/main" val="298907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0" presetClass="exit" presetSubtype="0" fill="hold" grpId="0" nodeType="withEffect">
                                  <p:stCondLst>
                                    <p:cond delay="0"/>
                                  </p:stCondLst>
                                  <p:childTnLst>
                                    <p:animEffect transition="out" filter="fade">
                                      <p:cBhvr>
                                        <p:cTn id="8" dur="2000"/>
                                        <p:tgtEl>
                                          <p:spTgt spid="15"/>
                                        </p:tgtEl>
                                      </p:cBhvr>
                                    </p:animEffect>
                                    <p:set>
                                      <p:cBhvr>
                                        <p:cTn id="9" dur="1" fill="hold">
                                          <p:stCondLst>
                                            <p:cond delay="1999"/>
                                          </p:stCondLst>
                                        </p:cTn>
                                        <p:tgtEl>
                                          <p:spTgt spid="15"/>
                                        </p:tgtEl>
                                        <p:attrNameLst>
                                          <p:attrName>style.visibility</p:attrName>
                                        </p:attrNameLst>
                                      </p:cBhvr>
                                      <p:to>
                                        <p:strVal val="hidden"/>
                                      </p:to>
                                    </p:set>
                                  </p:childTnLst>
                                </p:cTn>
                              </p:par>
                              <p:par>
                                <p:cTn id="10" presetID="10" presetClass="exit" presetSubtype="0" fill="hold" grpId="0" nodeType="withEffect">
                                  <p:stCondLst>
                                    <p:cond delay="0"/>
                                  </p:stCondLst>
                                  <p:childTnLst>
                                    <p:animEffect transition="out" filter="fade">
                                      <p:cBhvr>
                                        <p:cTn id="11" dur="2000"/>
                                        <p:tgtEl>
                                          <p:spTgt spid="12"/>
                                        </p:tgtEl>
                                      </p:cBhvr>
                                    </p:animEffect>
                                    <p:set>
                                      <p:cBhvr>
                                        <p:cTn id="12" dur="1" fill="hold">
                                          <p:stCondLst>
                                            <p:cond delay="1999"/>
                                          </p:stCondLst>
                                        </p:cTn>
                                        <p:tgtEl>
                                          <p:spTgt spid="12"/>
                                        </p:tgtEl>
                                        <p:attrNameLst>
                                          <p:attrName>style.visibility</p:attrName>
                                        </p:attrNameLst>
                                      </p:cBhvr>
                                      <p:to>
                                        <p:strVal val="hidden"/>
                                      </p:to>
                                    </p:set>
                                  </p:childTnLst>
                                </p:cTn>
                              </p:par>
                              <p:par>
                                <p:cTn id="13" presetID="10" presetClass="exit" presetSubtype="0" fill="hold" grpId="0" nodeType="withEffect">
                                  <p:stCondLst>
                                    <p:cond delay="0"/>
                                  </p:stCondLst>
                                  <p:childTnLst>
                                    <p:animEffect transition="out" filter="fade">
                                      <p:cBhvr>
                                        <p:cTn id="14" dur="2000"/>
                                        <p:tgtEl>
                                          <p:spTgt spid="16"/>
                                        </p:tgtEl>
                                      </p:cBhvr>
                                    </p:animEffect>
                                    <p:set>
                                      <p:cBhvr>
                                        <p:cTn id="15" dur="1" fill="hold">
                                          <p:stCondLst>
                                            <p:cond delay="1999"/>
                                          </p:stCondLst>
                                        </p:cTn>
                                        <p:tgtEl>
                                          <p:spTgt spid="16"/>
                                        </p:tgtEl>
                                        <p:attrNameLst>
                                          <p:attrName>style.visibility</p:attrName>
                                        </p:attrNameLst>
                                      </p:cBhvr>
                                      <p:to>
                                        <p:strVal val="hidden"/>
                                      </p:to>
                                    </p:set>
                                  </p:childTnLst>
                                </p:cTn>
                              </p:par>
                              <p:par>
                                <p:cTn id="16" presetID="10" presetClass="exit" presetSubtype="0" fill="hold" nodeType="withEffect">
                                  <p:stCondLst>
                                    <p:cond delay="0"/>
                                  </p:stCondLst>
                                  <p:childTnLst>
                                    <p:animEffect transition="out" filter="fade">
                                      <p:cBhvr>
                                        <p:cTn id="17" dur="2000"/>
                                        <p:tgtEl>
                                          <p:spTgt spid="44038"/>
                                        </p:tgtEl>
                                      </p:cBhvr>
                                    </p:animEffect>
                                    <p:set>
                                      <p:cBhvr>
                                        <p:cTn id="18" dur="1" fill="hold">
                                          <p:stCondLst>
                                            <p:cond delay="1999"/>
                                          </p:stCondLst>
                                        </p:cTn>
                                        <p:tgtEl>
                                          <p:spTgt spid="44038"/>
                                        </p:tgtEl>
                                        <p:attrNameLst>
                                          <p:attrName>style.visibility</p:attrName>
                                        </p:attrNameLst>
                                      </p:cBhvr>
                                      <p:to>
                                        <p:strVal val="hidden"/>
                                      </p:to>
                                    </p:set>
                                  </p:childTnLst>
                                </p:cTn>
                              </p:par>
                              <p:par>
                                <p:cTn id="19" presetID="10" presetClass="exit" presetSubtype="0" fill="hold" grpId="0" nodeType="withEffect">
                                  <p:stCondLst>
                                    <p:cond delay="0"/>
                                  </p:stCondLst>
                                  <p:childTnLst>
                                    <p:animEffect transition="out" filter="fade">
                                      <p:cBhvr>
                                        <p:cTn id="20" dur="2000"/>
                                        <p:tgtEl>
                                          <p:spTgt spid="10"/>
                                        </p:tgtEl>
                                      </p:cBhvr>
                                    </p:animEffect>
                                    <p:set>
                                      <p:cBhvr>
                                        <p:cTn id="21" dur="1" fill="hold">
                                          <p:stCondLst>
                                            <p:cond delay="19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5" grpId="0"/>
      <p:bldP spid="16" grpId="0"/>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7" name="TextBox 6"/>
          <p:cNvSpPr txBox="1"/>
          <p:nvPr/>
        </p:nvSpPr>
        <p:spPr>
          <a:xfrm>
            <a:off x="-1" y="6488668"/>
            <a:ext cx="5846324" cy="369332"/>
          </a:xfrm>
          <a:prstGeom prst="rect">
            <a:avLst/>
          </a:prstGeom>
          <a:noFill/>
        </p:spPr>
        <p:txBody>
          <a:bodyPr wrap="square" rtlCol="0">
            <a:spAutoFit/>
          </a:bodyPr>
          <a:lstStyle/>
          <a:p>
            <a:r>
              <a:rPr lang="en-US" dirty="0">
                <a:solidFill>
                  <a:schemeClr val="bg1"/>
                </a:solidFill>
              </a:rPr>
              <a:t>Zechariah 8:14-17</a:t>
            </a:r>
          </a:p>
        </p:txBody>
      </p:sp>
      <p:sp>
        <p:nvSpPr>
          <p:cNvPr id="108" name="Rectangle 107"/>
          <p:cNvSpPr/>
          <p:nvPr/>
        </p:nvSpPr>
        <p:spPr>
          <a:xfrm>
            <a:off x="11404605" y="6488668"/>
            <a:ext cx="495649" cy="369332"/>
          </a:xfrm>
          <a:prstGeom prst="rect">
            <a:avLst/>
          </a:prstGeom>
        </p:spPr>
        <p:txBody>
          <a:bodyPr wrap="none">
            <a:spAutoFit/>
          </a:bodyPr>
          <a:lstStyle/>
          <a:p>
            <a:r>
              <a:rPr lang="en-US" dirty="0">
                <a:solidFill>
                  <a:schemeClr val="bg1"/>
                </a:solidFill>
              </a:rPr>
              <a:t> (2)</a:t>
            </a:r>
            <a:endParaRPr lang="en-US" dirty="0"/>
          </a:p>
        </p:txBody>
      </p:sp>
      <p:sp>
        <p:nvSpPr>
          <p:cNvPr id="23" name="TextBox 22"/>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Georgia" pitchFamily="18" charset="0"/>
              </a:rPr>
              <a:t>The Promise</a:t>
            </a:r>
          </a:p>
        </p:txBody>
      </p:sp>
      <p:sp>
        <p:nvSpPr>
          <p:cNvPr id="12" name="Rectangle 11"/>
          <p:cNvSpPr/>
          <p:nvPr/>
        </p:nvSpPr>
        <p:spPr>
          <a:xfrm>
            <a:off x="210765" y="706614"/>
            <a:ext cx="4001312" cy="3785652"/>
          </a:xfrm>
          <a:prstGeom prst="rect">
            <a:avLst/>
          </a:prstGeom>
        </p:spPr>
        <p:txBody>
          <a:bodyPr wrap="square">
            <a:spAutoFit/>
          </a:bodyPr>
          <a:lstStyle/>
          <a:p>
            <a:pPr fontAlgn="base"/>
            <a:r>
              <a:rPr lang="en-US" sz="2000" dirty="0">
                <a:solidFill>
                  <a:schemeClr val="bg1"/>
                </a:solidFill>
              </a:rPr>
              <a:t>The Lord promised to gather Judah  and restore the people to the land of Jerusalem. </a:t>
            </a:r>
          </a:p>
          <a:p>
            <a:pPr fontAlgn="base"/>
            <a:endParaRPr lang="en-US" sz="2000" dirty="0">
              <a:solidFill>
                <a:schemeClr val="bg1"/>
              </a:solidFill>
            </a:endParaRPr>
          </a:p>
          <a:p>
            <a:pPr fontAlgn="base"/>
            <a:r>
              <a:rPr lang="en-US" sz="2000" dirty="0">
                <a:solidFill>
                  <a:schemeClr val="bg1"/>
                </a:solidFill>
              </a:rPr>
              <a:t>The heavens would no longer be sealed, and the thirsty land would become productive. </a:t>
            </a:r>
          </a:p>
          <a:p>
            <a:pPr fontAlgn="base"/>
            <a:endParaRPr lang="en-US" sz="2000" dirty="0">
              <a:solidFill>
                <a:schemeClr val="bg1"/>
              </a:solidFill>
            </a:endParaRPr>
          </a:p>
          <a:p>
            <a:pPr fontAlgn="base"/>
            <a:r>
              <a:rPr lang="en-US" sz="2000" dirty="0">
                <a:solidFill>
                  <a:schemeClr val="bg1"/>
                </a:solidFill>
              </a:rPr>
              <a:t>As the promises of punishments were fulfilled to their forefathers, just as surely will the promises of blessings be fulfilled.</a:t>
            </a:r>
          </a:p>
        </p:txBody>
      </p:sp>
      <p:sp>
        <p:nvSpPr>
          <p:cNvPr id="13" name="Rectangle 12"/>
          <p:cNvSpPr/>
          <p:nvPr/>
        </p:nvSpPr>
        <p:spPr>
          <a:xfrm>
            <a:off x="4143984" y="4803551"/>
            <a:ext cx="7354111" cy="1569660"/>
          </a:xfrm>
          <a:prstGeom prst="rect">
            <a:avLst/>
          </a:prstGeom>
        </p:spPr>
        <p:txBody>
          <a:bodyPr wrap="square">
            <a:spAutoFit/>
          </a:bodyPr>
          <a:lstStyle/>
          <a:p>
            <a:pPr fontAlgn="base"/>
            <a:r>
              <a:rPr lang="en-US" sz="3200" dirty="0">
                <a:solidFill>
                  <a:schemeClr val="bg1"/>
                </a:solidFill>
              </a:rPr>
              <a:t>The Lord will require then, as always, that His people keep His commandments and walk in continual righteousness.</a:t>
            </a:r>
          </a:p>
        </p:txBody>
      </p:sp>
      <p:pic>
        <p:nvPicPr>
          <p:cNvPr id="45058" name="Picture 2" descr="https://upload.wikimedia.org/wikipedia/commons/a/aa/Brooklyn_Museum_-_Reconstruction_of_Jerusalem_and_the_Temple_of_Herod_(R%C3%A9constitution_de_J%C3%A9rusalem_et_du_temple_d'H%C3%A9rode)_-_James_Tissot.jpg"/>
          <p:cNvPicPr>
            <a:picLocks noChangeAspect="1" noChangeArrowheads="1"/>
          </p:cNvPicPr>
          <p:nvPr/>
        </p:nvPicPr>
        <p:blipFill>
          <a:blip r:embed="rId3" cstate="print"/>
          <a:srcRect/>
          <a:stretch>
            <a:fillRect/>
          </a:stretch>
        </p:blipFill>
        <p:spPr bwMode="auto">
          <a:xfrm>
            <a:off x="4396834" y="980061"/>
            <a:ext cx="7315200" cy="3571875"/>
          </a:xfrm>
          <a:prstGeom prst="rect">
            <a:avLst/>
          </a:prstGeom>
          <a:noFill/>
        </p:spPr>
      </p:pic>
    </p:spTree>
    <p:extLst>
      <p:ext uri="{BB962C8B-B14F-4D97-AF65-F5344CB8AC3E}">
        <p14:creationId xmlns:p14="http://schemas.microsoft.com/office/powerpoint/2010/main" val="298907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4" name="TextBox 3"/>
          <p:cNvSpPr txBox="1"/>
          <p:nvPr/>
        </p:nvSpPr>
        <p:spPr>
          <a:xfrm>
            <a:off x="107576" y="0"/>
            <a:ext cx="11981330" cy="7078861"/>
          </a:xfrm>
          <a:prstGeom prst="rect">
            <a:avLst/>
          </a:prstGeom>
          <a:noFill/>
        </p:spPr>
        <p:txBody>
          <a:bodyPr wrap="square" rtlCol="0">
            <a:spAutoFit/>
          </a:bodyPr>
          <a:lstStyle/>
          <a:p>
            <a:r>
              <a:rPr lang="en-US" dirty="0">
                <a:solidFill>
                  <a:schemeClr val="bg1"/>
                </a:solidFill>
              </a:rPr>
              <a:t>Sources:</a:t>
            </a:r>
          </a:p>
          <a:p>
            <a:endParaRPr lang="en-US" dirty="0">
              <a:solidFill>
                <a:schemeClr val="bg1"/>
              </a:solidFill>
            </a:endParaRPr>
          </a:p>
          <a:p>
            <a:endParaRPr lang="en-US" i="1" dirty="0">
              <a:solidFill>
                <a:schemeClr val="bg1"/>
              </a:solidFill>
            </a:endParaRPr>
          </a:p>
          <a:p>
            <a:r>
              <a:rPr lang="en-US" dirty="0">
                <a:solidFill>
                  <a:schemeClr val="bg1"/>
                </a:solidFill>
              </a:rPr>
              <a:t>Videos: </a:t>
            </a:r>
            <a:r>
              <a:rPr lang="en-US" b="1" dirty="0">
                <a:solidFill>
                  <a:schemeClr val="bg1"/>
                </a:solidFill>
              </a:rPr>
              <a:t>Why Mormons Build Temples</a:t>
            </a:r>
            <a:r>
              <a:rPr lang="en-US" dirty="0">
                <a:solidFill>
                  <a:schemeClr val="bg1"/>
                </a:solidFill>
              </a:rPr>
              <a:t>(3:14)</a:t>
            </a:r>
          </a:p>
          <a:p>
            <a:r>
              <a:rPr lang="en-US" dirty="0">
                <a:solidFill>
                  <a:schemeClr val="bg1"/>
                </a:solidFill>
              </a:rPr>
              <a:t>	</a:t>
            </a:r>
            <a:r>
              <a:rPr lang="en-US" b="1" dirty="0">
                <a:solidFill>
                  <a:schemeClr val="bg1"/>
                </a:solidFill>
              </a:rPr>
              <a:t> Repentance</a:t>
            </a:r>
            <a:r>
              <a:rPr lang="en-US" dirty="0">
                <a:solidFill>
                  <a:schemeClr val="bg1"/>
                </a:solidFill>
              </a:rPr>
              <a:t> (:37)</a:t>
            </a:r>
          </a:p>
          <a:p>
            <a:r>
              <a:rPr lang="en-US" dirty="0">
                <a:solidFill>
                  <a:schemeClr val="bg1"/>
                </a:solidFill>
              </a:rPr>
              <a:t>	</a:t>
            </a:r>
            <a:r>
              <a:rPr lang="en-US" b="1" dirty="0">
                <a:solidFill>
                  <a:schemeClr val="bg1"/>
                </a:solidFill>
              </a:rPr>
              <a:t> The Great Commandment—Love The Lord</a:t>
            </a:r>
            <a:r>
              <a:rPr lang="en-US" dirty="0">
                <a:solidFill>
                  <a:schemeClr val="bg1"/>
                </a:solidFill>
              </a:rPr>
              <a:t> (:38)</a:t>
            </a:r>
          </a:p>
          <a:p>
            <a:pPr marL="342900" indent="-342900">
              <a:buFont typeface="+mj-lt"/>
              <a:buAutoNum type="arabicPeriod"/>
            </a:pPr>
            <a:endParaRPr lang="en-US" dirty="0">
              <a:solidFill>
                <a:schemeClr val="bg1"/>
              </a:solidFill>
            </a:endParaRPr>
          </a:p>
          <a:p>
            <a:pPr marL="342900" indent="-342900">
              <a:buFont typeface="+mj-lt"/>
              <a:buAutoNum type="arabicPeriod"/>
            </a:pPr>
            <a:r>
              <a:rPr lang="en-US" i="1" dirty="0">
                <a:solidFill>
                  <a:schemeClr val="bg1"/>
                </a:solidFill>
              </a:rPr>
              <a:t>Who’s Who in the Old Testament </a:t>
            </a:r>
            <a:r>
              <a:rPr lang="en-US" dirty="0">
                <a:solidFill>
                  <a:schemeClr val="bg1"/>
                </a:solidFill>
              </a:rPr>
              <a:t>by Ed J. </a:t>
            </a:r>
            <a:r>
              <a:rPr lang="en-US" dirty="0" err="1">
                <a:solidFill>
                  <a:schemeClr val="bg1"/>
                </a:solidFill>
              </a:rPr>
              <a:t>Pinegar</a:t>
            </a:r>
            <a:r>
              <a:rPr lang="en-US" dirty="0">
                <a:solidFill>
                  <a:schemeClr val="bg1"/>
                </a:solidFill>
              </a:rPr>
              <a:t> and Richard J. Allen pp. 66, 187</a:t>
            </a:r>
          </a:p>
          <a:p>
            <a:pPr marL="342900" indent="-342900">
              <a:buFont typeface="+mj-lt"/>
              <a:buAutoNum type="arabicPeriod"/>
            </a:pPr>
            <a:r>
              <a:rPr lang="en-US" dirty="0">
                <a:solidFill>
                  <a:schemeClr val="bg1"/>
                </a:solidFill>
              </a:rPr>
              <a:t>Old Testament Student Institute Manual </a:t>
            </a:r>
            <a:r>
              <a:rPr lang="en-US" i="1" dirty="0">
                <a:solidFill>
                  <a:schemeClr val="bg1"/>
                </a:solidFill>
              </a:rPr>
              <a:t>Haggai: Prophet of the Second Temple </a:t>
            </a:r>
            <a:r>
              <a:rPr lang="en-US" dirty="0">
                <a:solidFill>
                  <a:schemeClr val="bg1"/>
                </a:solidFill>
              </a:rPr>
              <a:t>Chapter 30</a:t>
            </a:r>
            <a:r>
              <a:rPr lang="en-US" i="1" dirty="0">
                <a:solidFill>
                  <a:schemeClr val="bg1"/>
                </a:solidFill>
              </a:rPr>
              <a:t>			</a:t>
            </a:r>
            <a:r>
              <a:rPr lang="en-US" dirty="0">
                <a:solidFill>
                  <a:schemeClr val="bg1"/>
                </a:solidFill>
              </a:rPr>
              <a:t> Preparations for the Lord’s Return in Glory (Zechariah) Chapter 33</a:t>
            </a:r>
            <a:endParaRPr lang="en-US" i="1" dirty="0">
              <a:solidFill>
                <a:schemeClr val="bg1"/>
              </a:solidFill>
            </a:endParaRPr>
          </a:p>
          <a:p>
            <a:pPr marL="342900" indent="-342900">
              <a:buFont typeface="+mj-lt"/>
              <a:buAutoNum type="arabicPeriod"/>
            </a:pPr>
            <a:r>
              <a:rPr lang="en-US" dirty="0">
                <a:solidFill>
                  <a:schemeClr val="bg1"/>
                </a:solidFill>
              </a:rPr>
              <a:t> W. Cleon Skousen </a:t>
            </a:r>
            <a:r>
              <a:rPr lang="en-US" i="1" dirty="0">
                <a:solidFill>
                  <a:schemeClr val="bg1"/>
                </a:solidFill>
              </a:rPr>
              <a:t>The Fourth Thousand Years </a:t>
            </a:r>
            <a:r>
              <a:rPr lang="en-US" dirty="0">
                <a:solidFill>
                  <a:schemeClr val="bg1"/>
                </a:solidFill>
              </a:rPr>
              <a:t>pp. 774-776</a:t>
            </a:r>
          </a:p>
          <a:p>
            <a:r>
              <a:rPr lang="en-US" dirty="0">
                <a:solidFill>
                  <a:schemeClr val="bg1"/>
                </a:solidFill>
              </a:rPr>
              <a:t>Presentation by ©http://fashionsbylynda.com/blog/</a:t>
            </a:r>
          </a:p>
          <a:p>
            <a:pPr marL="342900" indent="-342900">
              <a:buFont typeface="+mj-lt"/>
              <a:buAutoNum type="arabicPeriod" startAt="4"/>
            </a:pPr>
            <a:r>
              <a:rPr lang="en-US" dirty="0">
                <a:solidFill>
                  <a:schemeClr val="bg1"/>
                </a:solidFill>
              </a:rPr>
              <a:t> Adam Clarke Commentary on the Bible</a:t>
            </a:r>
          </a:p>
          <a:p>
            <a:pPr marL="342900" indent="-342900">
              <a:buFont typeface="+mj-lt"/>
              <a:buAutoNum type="arabicPeriod" startAt="4"/>
            </a:pPr>
            <a:r>
              <a:rPr lang="en-US" dirty="0">
                <a:solidFill>
                  <a:schemeClr val="bg1"/>
                </a:solidFill>
              </a:rPr>
              <a:t>Elder David B. </a:t>
            </a:r>
            <a:r>
              <a:rPr lang="en-US" dirty="0" err="1">
                <a:solidFill>
                  <a:schemeClr val="bg1"/>
                </a:solidFill>
              </a:rPr>
              <a:t>Haight</a:t>
            </a:r>
            <a:r>
              <a:rPr lang="en-US" dirty="0">
                <a:solidFill>
                  <a:schemeClr val="bg1"/>
                </a:solidFill>
              </a:rPr>
              <a:t> (“Temples and the Work Therein,”</a:t>
            </a:r>
            <a:r>
              <a:rPr lang="en-US" i="1" dirty="0">
                <a:solidFill>
                  <a:schemeClr val="bg1"/>
                </a:solidFill>
              </a:rPr>
              <a:t> Ensign, </a:t>
            </a:r>
            <a:r>
              <a:rPr lang="en-US" dirty="0">
                <a:solidFill>
                  <a:schemeClr val="bg1"/>
                </a:solidFill>
              </a:rPr>
              <a:t>Nov. 1990, 61).</a:t>
            </a:r>
          </a:p>
          <a:p>
            <a:pPr marL="342900" indent="-342900">
              <a:buFont typeface="+mj-lt"/>
              <a:buAutoNum type="arabicPeriod" startAt="4"/>
            </a:pPr>
            <a:r>
              <a:rPr lang="en-US" dirty="0">
                <a:solidFill>
                  <a:schemeClr val="bg1"/>
                </a:solidFill>
              </a:rPr>
              <a:t>Elder Neal A. Maxwell “Repentance,”</a:t>
            </a:r>
            <a:r>
              <a:rPr lang="en-US" i="1" dirty="0">
                <a:solidFill>
                  <a:schemeClr val="bg1"/>
                </a:solidFill>
              </a:rPr>
              <a:t> Ensign, </a:t>
            </a:r>
            <a:r>
              <a:rPr lang="en-US" dirty="0">
                <a:solidFill>
                  <a:schemeClr val="bg1"/>
                </a:solidFill>
              </a:rPr>
              <a:t>Nov. 1991, 31.</a:t>
            </a:r>
          </a:p>
          <a:p>
            <a:pPr marL="342900" indent="-342900">
              <a:buFont typeface="+mj-lt"/>
              <a:buAutoNum type="arabicPeriod" startAt="4"/>
            </a:pPr>
            <a:r>
              <a:rPr lang="en-US" dirty="0" err="1">
                <a:solidFill>
                  <a:schemeClr val="bg1"/>
                </a:solidFill>
              </a:rPr>
              <a:t>Dummelow</a:t>
            </a:r>
            <a:r>
              <a:rPr lang="en-US" dirty="0">
                <a:solidFill>
                  <a:schemeClr val="bg1"/>
                </a:solidFill>
              </a:rPr>
              <a:t>, </a:t>
            </a:r>
            <a:r>
              <a:rPr lang="en-US" i="1" dirty="0">
                <a:solidFill>
                  <a:schemeClr val="bg1"/>
                </a:solidFill>
              </a:rPr>
              <a:t>Commentary,</a:t>
            </a:r>
            <a:r>
              <a:rPr lang="en-US" dirty="0">
                <a:solidFill>
                  <a:schemeClr val="bg1"/>
                </a:solidFill>
              </a:rPr>
              <a:t> p. 603-604</a:t>
            </a:r>
          </a:p>
          <a:p>
            <a:pPr marL="342900" indent="-342900">
              <a:buFont typeface="+mj-lt"/>
              <a:buAutoNum type="arabicPeriod" startAt="4"/>
            </a:pPr>
            <a:r>
              <a:rPr lang="en-US" dirty="0">
                <a:solidFill>
                  <a:schemeClr val="bg1"/>
                </a:solidFill>
              </a:rPr>
              <a:t>D. Guthrie and J. A. </a:t>
            </a:r>
            <a:r>
              <a:rPr lang="en-US" dirty="0" err="1">
                <a:solidFill>
                  <a:schemeClr val="bg1"/>
                </a:solidFill>
              </a:rPr>
              <a:t>Motyer</a:t>
            </a:r>
            <a:r>
              <a:rPr lang="en-US" dirty="0">
                <a:solidFill>
                  <a:schemeClr val="bg1"/>
                </a:solidFill>
              </a:rPr>
              <a:t>, eds., </a:t>
            </a:r>
            <a:r>
              <a:rPr lang="en-US" i="1" dirty="0">
                <a:solidFill>
                  <a:schemeClr val="bg1"/>
                </a:solidFill>
              </a:rPr>
              <a:t>The New Bible Commentary: Revised,</a:t>
            </a:r>
            <a:r>
              <a:rPr lang="en-US" dirty="0">
                <a:solidFill>
                  <a:schemeClr val="bg1"/>
                </a:solidFill>
              </a:rPr>
              <a:t> p. 789-792.)</a:t>
            </a:r>
          </a:p>
          <a:p>
            <a:pPr marL="342900" indent="-342900">
              <a:buFont typeface="+mj-lt"/>
              <a:buAutoNum type="arabicPeriod" startAt="4"/>
            </a:pPr>
            <a:r>
              <a:rPr lang="en-US" dirty="0" err="1">
                <a:solidFill>
                  <a:schemeClr val="bg1"/>
                </a:solidFill>
              </a:rPr>
              <a:t>Keil</a:t>
            </a:r>
            <a:r>
              <a:rPr lang="en-US" dirty="0">
                <a:solidFill>
                  <a:schemeClr val="bg1"/>
                </a:solidFill>
              </a:rPr>
              <a:t> and </a:t>
            </a:r>
            <a:r>
              <a:rPr lang="en-US" dirty="0" err="1">
                <a:solidFill>
                  <a:schemeClr val="bg1"/>
                </a:solidFill>
              </a:rPr>
              <a:t>Delitzsch</a:t>
            </a:r>
            <a:r>
              <a:rPr lang="en-US" dirty="0">
                <a:solidFill>
                  <a:schemeClr val="bg1"/>
                </a:solidFill>
              </a:rPr>
              <a:t>, </a:t>
            </a:r>
            <a:r>
              <a:rPr lang="en-US" i="1" dirty="0">
                <a:solidFill>
                  <a:schemeClr val="bg1"/>
                </a:solidFill>
              </a:rPr>
              <a:t>Commentary,</a:t>
            </a:r>
            <a:r>
              <a:rPr lang="en-US" dirty="0">
                <a:solidFill>
                  <a:schemeClr val="bg1"/>
                </a:solidFill>
              </a:rPr>
              <a:t> 10:2:235, 286-287</a:t>
            </a:r>
          </a:p>
          <a:p>
            <a:pPr marL="342900" indent="-342900">
              <a:buFont typeface="+mj-lt"/>
              <a:buAutoNum type="arabicPeriod" startAt="4"/>
            </a:pPr>
            <a:r>
              <a:rPr lang="en-US" dirty="0">
                <a:solidFill>
                  <a:schemeClr val="bg1"/>
                </a:solidFill>
              </a:rPr>
              <a:t>Poway Institute California Becky Davies and Lesley </a:t>
            </a:r>
            <a:r>
              <a:rPr lang="en-US" dirty="0" err="1">
                <a:solidFill>
                  <a:schemeClr val="bg1"/>
                </a:solidFill>
              </a:rPr>
              <a:t>Meachamre</a:t>
            </a:r>
            <a:endParaRPr lang="en-US" dirty="0">
              <a:solidFill>
                <a:schemeClr val="bg1"/>
              </a:solidFill>
            </a:endParaRPr>
          </a:p>
          <a:p>
            <a:pPr marL="342900" indent="-342900">
              <a:buFont typeface="+mj-lt"/>
              <a:buAutoNum type="arabicPeriod" startAt="4"/>
            </a:pPr>
            <a:r>
              <a:rPr lang="en-US" dirty="0">
                <a:solidFill>
                  <a:schemeClr val="bg1"/>
                </a:solidFill>
              </a:rPr>
              <a:t>President Henry B. Eyring “Walk in the Lord” April 2017 Gen. Conf.</a:t>
            </a:r>
          </a:p>
          <a:p>
            <a:pPr marL="342900" indent="-342900">
              <a:buFont typeface="+mj-lt"/>
              <a:buAutoNum type="arabicPeriod" startAt="4"/>
            </a:pPr>
            <a:r>
              <a:rPr lang="en-US" dirty="0">
                <a:solidFill>
                  <a:schemeClr val="bg1"/>
                </a:solidFill>
              </a:rPr>
              <a:t>Elder David A. Bednar “Abide in Me, and I in You; Therefore Walk with Me,” April 2023 general conference</a:t>
            </a:r>
          </a:p>
          <a:p>
            <a:pPr marL="342900" indent="-342900">
              <a:buFont typeface="+mj-lt"/>
              <a:buAutoNum type="arabicPeriod" startAt="4"/>
            </a:pPr>
            <a:r>
              <a:rPr lang="en-US" dirty="0">
                <a:solidFill>
                  <a:schemeClr val="bg1"/>
                </a:solidFill>
              </a:rPr>
              <a:t>President Russel M. Nelson (“Peacemakers Needed,” </a:t>
            </a:r>
            <a:r>
              <a:rPr lang="en-US" i="1" dirty="0">
                <a:solidFill>
                  <a:schemeClr val="bg1"/>
                </a:solidFill>
              </a:rPr>
              <a:t>Liahona</a:t>
            </a:r>
            <a:r>
              <a:rPr lang="en-US" dirty="0">
                <a:solidFill>
                  <a:schemeClr val="bg1"/>
                </a:solidFill>
              </a:rPr>
              <a:t>, May 2023, 98, 99–100); (“The Power of Spiritual Momentum,” </a:t>
            </a:r>
            <a:r>
              <a:rPr lang="en-US" i="1" dirty="0">
                <a:solidFill>
                  <a:schemeClr val="bg1"/>
                </a:solidFill>
              </a:rPr>
              <a:t>Liahona</a:t>
            </a:r>
            <a:r>
              <a:rPr lang="en-US" dirty="0">
                <a:solidFill>
                  <a:schemeClr val="bg1"/>
                </a:solidFill>
              </a:rPr>
              <a:t>, May 2022, 97)</a:t>
            </a:r>
          </a:p>
          <a:p>
            <a:pPr marL="342900" indent="-342900">
              <a:buFont typeface="+mj-lt"/>
              <a:buAutoNum type="arabicPeriod" startAt="4"/>
            </a:pPr>
            <a:endParaRPr lang="en-US" dirty="0">
              <a:solidFill>
                <a:schemeClr val="bg1"/>
              </a:solidFill>
            </a:endParaRPr>
          </a:p>
          <a:p>
            <a:pPr marL="342900" indent="-342900">
              <a:buFontTx/>
              <a:buAutoNum type="arabicPeriod" startAt="4"/>
            </a:pPr>
            <a:endParaRPr lang="en-US" dirty="0">
              <a:solidFill>
                <a:schemeClr val="bg1"/>
              </a:solidFill>
            </a:endParaRPr>
          </a:p>
        </p:txBody>
      </p:sp>
      <p:grpSp>
        <p:nvGrpSpPr>
          <p:cNvPr id="5" name="Group 4"/>
          <p:cNvGrpSpPr/>
          <p:nvPr/>
        </p:nvGrpSpPr>
        <p:grpSpPr>
          <a:xfrm>
            <a:off x="5804893" y="730859"/>
            <a:ext cx="830508" cy="1051976"/>
            <a:chOff x="7543800" y="3810000"/>
            <a:chExt cx="1143000" cy="1447800"/>
          </a:xfrm>
        </p:grpSpPr>
        <p:sp>
          <p:nvSpPr>
            <p:cNvPr id="6" name="Trapezoid 5"/>
            <p:cNvSpPr/>
            <p:nvPr/>
          </p:nvSpPr>
          <p:spPr>
            <a:xfrm rot="16200000">
              <a:off x="8243309" y="4391868"/>
              <a:ext cx="493691" cy="393290"/>
            </a:xfrm>
            <a:prstGeom prst="trapezoid">
              <a:avLst>
                <a:gd name="adj" fmla="val 41471"/>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rot="4358081">
              <a:off x="7961518" y="4968574"/>
              <a:ext cx="417474" cy="112077"/>
            </a:xfrm>
            <a:prstGeom prst="roundRect">
              <a:avLst>
                <a:gd name="adj" fmla="val 18628"/>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rot="6732551">
              <a:off x="7707087" y="4993024"/>
              <a:ext cx="417474" cy="112077"/>
            </a:xfrm>
            <a:prstGeom prst="roundRect">
              <a:avLst>
                <a:gd name="adj" fmla="val 18628"/>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7546258" y="4341668"/>
              <a:ext cx="904568" cy="531668"/>
            </a:xfrm>
            <a:prstGeom prst="round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82"/>
            <p:cNvGrpSpPr/>
            <p:nvPr/>
          </p:nvGrpSpPr>
          <p:grpSpPr>
            <a:xfrm>
              <a:off x="7924800" y="3810000"/>
              <a:ext cx="645353" cy="610017"/>
              <a:chOff x="7924800" y="5867400"/>
              <a:chExt cx="645353" cy="610017"/>
            </a:xfrm>
          </p:grpSpPr>
          <p:grpSp>
            <p:nvGrpSpPr>
              <p:cNvPr id="18" name="Group 13"/>
              <p:cNvGrpSpPr/>
              <p:nvPr/>
            </p:nvGrpSpPr>
            <p:grpSpPr>
              <a:xfrm>
                <a:off x="7924800" y="5867400"/>
                <a:ext cx="645353" cy="610017"/>
                <a:chOff x="3037563" y="3121795"/>
                <a:chExt cx="1250371" cy="1224010"/>
              </a:xfrm>
            </p:grpSpPr>
            <p:sp>
              <p:nvSpPr>
                <p:cNvPr id="20" name="Oval 19"/>
                <p:cNvSpPr/>
                <p:nvPr/>
              </p:nvSpPr>
              <p:spPr>
                <a:xfrm rot="1737695">
                  <a:off x="3037563" y="3121795"/>
                  <a:ext cx="1250371" cy="122401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rot="1737695">
                  <a:off x="3293344" y="3360266"/>
                  <a:ext cx="264234" cy="25866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rot="1737695">
                  <a:off x="3263187" y="3803877"/>
                  <a:ext cx="242335" cy="23722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rot="1737695">
                  <a:off x="3738715" y="3834847"/>
                  <a:ext cx="262122" cy="2565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Oval 18"/>
              <p:cNvSpPr/>
              <p:nvPr/>
            </p:nvSpPr>
            <p:spPr>
              <a:xfrm rot="1737695">
                <a:off x="8279177" y="5995452"/>
                <a:ext cx="136379" cy="12891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83"/>
            <p:cNvGrpSpPr/>
            <p:nvPr/>
          </p:nvGrpSpPr>
          <p:grpSpPr>
            <a:xfrm>
              <a:off x="7543800" y="4038600"/>
              <a:ext cx="403070" cy="381000"/>
              <a:chOff x="7924800" y="5867400"/>
              <a:chExt cx="645353" cy="610017"/>
            </a:xfrm>
          </p:grpSpPr>
          <p:grpSp>
            <p:nvGrpSpPr>
              <p:cNvPr id="12" name="Group 13"/>
              <p:cNvGrpSpPr/>
              <p:nvPr/>
            </p:nvGrpSpPr>
            <p:grpSpPr>
              <a:xfrm>
                <a:off x="7924800" y="5867400"/>
                <a:ext cx="645353" cy="610017"/>
                <a:chOff x="3037563" y="3121795"/>
                <a:chExt cx="1250371" cy="1224010"/>
              </a:xfrm>
            </p:grpSpPr>
            <p:sp>
              <p:nvSpPr>
                <p:cNvPr id="14" name="Oval 13"/>
                <p:cNvSpPr/>
                <p:nvPr/>
              </p:nvSpPr>
              <p:spPr>
                <a:xfrm rot="1737695">
                  <a:off x="3037563" y="3121795"/>
                  <a:ext cx="1250371" cy="122401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rot="1737695">
                  <a:off x="3293344" y="3360266"/>
                  <a:ext cx="264234" cy="25866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rot="1737695">
                  <a:off x="3263187" y="3803877"/>
                  <a:ext cx="242335" cy="23722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rot="1737695">
                  <a:off x="3738715" y="3834847"/>
                  <a:ext cx="262122" cy="2565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Oval 12"/>
              <p:cNvSpPr/>
              <p:nvPr/>
            </p:nvSpPr>
            <p:spPr>
              <a:xfrm rot="1737695">
                <a:off x="8279177" y="5995452"/>
                <a:ext cx="136379" cy="12891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4162454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nvGraphicFramePr>
        <p:xfrm>
          <a:off x="845226" y="2908389"/>
          <a:ext cx="10691780" cy="1925320"/>
        </p:xfrm>
        <a:graphic>
          <a:graphicData uri="http://schemas.openxmlformats.org/drawingml/2006/table">
            <a:tbl>
              <a:tblPr firstRow="1" bandRow="1">
                <a:tableStyleId>{5940675A-B579-460E-94D1-54222C63F5DA}</a:tableStyleId>
              </a:tblPr>
              <a:tblGrid>
                <a:gridCol w="2672945">
                  <a:extLst>
                    <a:ext uri="{9D8B030D-6E8A-4147-A177-3AD203B41FA5}">
                      <a16:colId xmlns:a16="http://schemas.microsoft.com/office/drawing/2014/main" val="20000"/>
                    </a:ext>
                  </a:extLst>
                </a:gridCol>
                <a:gridCol w="2672945">
                  <a:extLst>
                    <a:ext uri="{9D8B030D-6E8A-4147-A177-3AD203B41FA5}">
                      <a16:colId xmlns:a16="http://schemas.microsoft.com/office/drawing/2014/main" val="20001"/>
                    </a:ext>
                  </a:extLst>
                </a:gridCol>
                <a:gridCol w="2672945">
                  <a:extLst>
                    <a:ext uri="{9D8B030D-6E8A-4147-A177-3AD203B41FA5}">
                      <a16:colId xmlns:a16="http://schemas.microsoft.com/office/drawing/2014/main" val="20002"/>
                    </a:ext>
                  </a:extLst>
                </a:gridCol>
                <a:gridCol w="2672945">
                  <a:extLst>
                    <a:ext uri="{9D8B030D-6E8A-4147-A177-3AD203B41FA5}">
                      <a16:colId xmlns:a16="http://schemas.microsoft.com/office/drawing/2014/main" val="20003"/>
                    </a:ext>
                  </a:extLst>
                </a:gridCol>
              </a:tblGrid>
              <a:tr h="370840">
                <a:tc>
                  <a:txBody>
                    <a:bodyPr/>
                    <a:lstStyle/>
                    <a:p>
                      <a:pPr algn="ctr"/>
                      <a:r>
                        <a:rPr lang="en-US" b="1" dirty="0"/>
                        <a:t>Zechariah 1-6</a:t>
                      </a:r>
                    </a:p>
                  </a:txBody>
                  <a:tcPr/>
                </a:tc>
                <a:tc>
                  <a:txBody>
                    <a:bodyPr/>
                    <a:lstStyle/>
                    <a:p>
                      <a:pPr algn="ctr"/>
                      <a:r>
                        <a:rPr lang="en-US" b="1" dirty="0"/>
                        <a:t>Zechariah 7-8</a:t>
                      </a:r>
                    </a:p>
                  </a:txBody>
                  <a:tcPr/>
                </a:tc>
                <a:tc>
                  <a:txBody>
                    <a:bodyPr/>
                    <a:lstStyle/>
                    <a:p>
                      <a:pPr algn="ctr"/>
                      <a:r>
                        <a:rPr lang="en-US" b="1" dirty="0"/>
                        <a:t>Zechariah 9-11</a:t>
                      </a:r>
                    </a:p>
                  </a:txBody>
                  <a:tcPr/>
                </a:tc>
                <a:tc>
                  <a:txBody>
                    <a:bodyPr/>
                    <a:lstStyle/>
                    <a:p>
                      <a:pPr algn="ctr"/>
                      <a:r>
                        <a:rPr lang="en-US" b="1" dirty="0"/>
                        <a:t>Zechariah 12-14</a:t>
                      </a:r>
                    </a:p>
                  </a:txBody>
                  <a:tcPr/>
                </a:tc>
                <a:extLst>
                  <a:ext uri="{0D108BD9-81ED-4DB2-BD59-A6C34878D82A}">
                    <a16:rowId xmlns:a16="http://schemas.microsoft.com/office/drawing/2014/main" val="10000"/>
                  </a:ext>
                </a:extLst>
              </a:tr>
              <a:tr h="370840">
                <a:tc>
                  <a:txBody>
                    <a:bodyPr/>
                    <a:lstStyle/>
                    <a:p>
                      <a:r>
                        <a:rPr lang="en-US" sz="1200" dirty="0"/>
                        <a:t>In a series of visions, Zechariah sees the restoration of Jerusalem and the temple; the gathering of Israel; and Joshua, the high priest, crowned in similitude of Christ.</a:t>
                      </a:r>
                    </a:p>
                  </a:txBody>
                  <a:tcPr/>
                </a:tc>
                <a:tc>
                  <a:txBody>
                    <a:bodyPr/>
                    <a:lstStyle/>
                    <a:p>
                      <a:r>
                        <a:rPr lang="en-US" sz="1200" dirty="0"/>
                        <a:t>Because of the Israelites’ hypocrisy and oppression of the poor, the Lord scattered them among the nations. In the latter days, He will restore Jerusalem and gather Judah; many Gentiles will gather with them to worship the Lord.</a:t>
                      </a:r>
                    </a:p>
                  </a:txBody>
                  <a:tcPr/>
                </a:tc>
                <a:tc>
                  <a:txBody>
                    <a:bodyPr/>
                    <a:lstStyle/>
                    <a:p>
                      <a:r>
                        <a:rPr lang="en-US" sz="1200" dirty="0"/>
                        <a:t>Zechariah prophesies of Christ’s ministry: He will enter Jerusalem riding upon an ass; the spirits in prison will be redeemed by the blood of the covenant. Scattered Israel will be gathered, redeemed, and strengthened. Christ will be betrayed for 30 pieces of silver.</a:t>
                      </a:r>
                    </a:p>
                  </a:txBody>
                  <a:tcPr/>
                </a:tc>
                <a:tc>
                  <a:txBody>
                    <a:bodyPr/>
                    <a:lstStyle/>
                    <a:p>
                      <a:r>
                        <a:rPr lang="en-US" sz="1200" dirty="0"/>
                        <a:t>In the final battle before the Second Coming of Jesus Christ, many people will gather to fight against Jerusalem, and the Lord will destroy them. The Jews will recognize their Messiah, whom they crucified, and see the wounds in His hands. Christ will reign as King of the whole earth.</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0696651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6076879" cy="2677656"/>
          </a:xfrm>
          <a:prstGeom prst="rect">
            <a:avLst/>
          </a:prstGeom>
          <a:ln>
            <a:solidFill>
              <a:schemeClr val="tx1"/>
            </a:solidFill>
          </a:ln>
        </p:spPr>
        <p:txBody>
          <a:bodyPr wrap="square">
            <a:spAutoFit/>
          </a:bodyPr>
          <a:lstStyle/>
          <a:p>
            <a:pPr fontAlgn="base"/>
            <a:r>
              <a:rPr lang="en-US" sz="1200" b="1" dirty="0"/>
              <a:t>Historical Time Period During Haggai and Zechariah:</a:t>
            </a:r>
          </a:p>
          <a:p>
            <a:pPr fontAlgn="base"/>
            <a:r>
              <a:rPr lang="en-US" sz="1200" dirty="0"/>
              <a:t>“This was a time when the outlying provinces of the Persian Empire, each under their appointed governor (Haggai 1:1), were deprived of direct help from the central government. The enlightened policy of encouraging local autonomy in secular and religious affairs initiated by Cyrus, by whose decree the first return of Jews had begun in 536  B.C., had ceased with his death some 6 years later. His son Cambyses (530–522) showed less sympathy to vassal states and this doubtless contributed to the failure of the Jewish people to press forward with the reconstruction of the Temple at Jerusalem where work had come to a standstill soon after the arrival of the first returnees under </a:t>
            </a:r>
            <a:r>
              <a:rPr lang="en-US" sz="1200" dirty="0" err="1"/>
              <a:t>Sheshbazzar</a:t>
            </a:r>
            <a:r>
              <a:rPr lang="en-US" sz="1200" dirty="0"/>
              <a:t>, the Judean governor nominated by the Persians. This interruption was prolonged by the opposition of the Samaritans and local landowners which led to a prohibition of further work. … Morale was low and men concentrated on the betterment of their own circumstances. To them it was an inappropriate time to spend effort and wealth on God’s house (1:2).” (D. Guthrie and J. A. </a:t>
            </a:r>
            <a:r>
              <a:rPr lang="en-US" sz="1200" dirty="0" err="1"/>
              <a:t>Motyer</a:t>
            </a:r>
            <a:r>
              <a:rPr lang="en-US" sz="1200" dirty="0"/>
              <a:t>, eds., </a:t>
            </a:r>
            <a:r>
              <a:rPr lang="en-US" sz="1200" i="1" dirty="0"/>
              <a:t>The New Bible Commentary: Revised,</a:t>
            </a:r>
            <a:r>
              <a:rPr lang="en-US" sz="1200" dirty="0"/>
              <a:t> p. 781.) found in OT Institute Manual</a:t>
            </a:r>
          </a:p>
        </p:txBody>
      </p:sp>
      <p:sp>
        <p:nvSpPr>
          <p:cNvPr id="7" name="Rectangle 6"/>
          <p:cNvSpPr/>
          <p:nvPr/>
        </p:nvSpPr>
        <p:spPr>
          <a:xfrm>
            <a:off x="0" y="2662136"/>
            <a:ext cx="6076879" cy="2492990"/>
          </a:xfrm>
          <a:prstGeom prst="rect">
            <a:avLst/>
          </a:prstGeom>
          <a:ln>
            <a:solidFill>
              <a:schemeClr val="tx1"/>
            </a:solidFill>
          </a:ln>
        </p:spPr>
        <p:txBody>
          <a:bodyPr wrap="square">
            <a:spAutoFit/>
          </a:bodyPr>
          <a:lstStyle/>
          <a:p>
            <a:pPr fontAlgn="base"/>
            <a:r>
              <a:rPr lang="en-US" sz="1200" b="1" dirty="0"/>
              <a:t>Reasons for The Fall of Rome:</a:t>
            </a:r>
          </a:p>
          <a:p>
            <a:pPr fontAlgn="base"/>
            <a:r>
              <a:rPr lang="en-US" sz="1200" dirty="0"/>
              <a:t>“A noted historian several years ago summarized the reasons for the fall of Rome as follows:</a:t>
            </a:r>
          </a:p>
          <a:p>
            <a:pPr fontAlgn="base"/>
            <a:r>
              <a:rPr lang="en-US" sz="1200" dirty="0"/>
              <a:t>“1. The breakdown of the family and the rapid increase of divorce.</a:t>
            </a:r>
          </a:p>
          <a:p>
            <a:pPr fontAlgn="base"/>
            <a:r>
              <a:rPr lang="en-US" sz="1200" dirty="0"/>
              <a:t>“2. The spiraling rise of taxes and extravagant spending.</a:t>
            </a:r>
          </a:p>
          <a:p>
            <a:pPr fontAlgn="base"/>
            <a:r>
              <a:rPr lang="en-US" sz="1200" dirty="0"/>
              <a:t>“3. The mounting craze for pleasure and the brutalization of sports.</a:t>
            </a:r>
          </a:p>
          <a:p>
            <a:pPr fontAlgn="base"/>
            <a:r>
              <a:rPr lang="en-US" sz="1200" dirty="0"/>
              <a:t>“4. The decay of religion into myriads of confused forms, leaving the people without a uniform guide. [See Will Durant, </a:t>
            </a:r>
            <a:r>
              <a:rPr lang="en-US" sz="1200" i="1" dirty="0"/>
              <a:t>The Foundation of Civilization</a:t>
            </a:r>
            <a:r>
              <a:rPr lang="en-US" sz="1200" dirty="0"/>
              <a:t> (New York: Simon and Schuster, 1936), pp. 9–10; Will and Ariel Durant, </a:t>
            </a:r>
            <a:r>
              <a:rPr lang="en-US" sz="1200" i="1" dirty="0"/>
              <a:t>The Lessons of History</a:t>
            </a:r>
            <a:r>
              <a:rPr lang="en-US" sz="1200" dirty="0"/>
              <a:t> (New York: Simon and Schuster, 1968), pp. 87–94.]</a:t>
            </a:r>
          </a:p>
          <a:p>
            <a:pPr fontAlgn="base"/>
            <a:r>
              <a:rPr lang="en-US" sz="1200" dirty="0"/>
              <a:t>“Our unconquered appetites and consuming drive for material possessions appear to be leading us on a course so often repeated in history. Greed, lust, and desire historically have only led mankind to waste, destruction, and suffering. Elder Tom L. Perry (In Conference Report, Apr. 1973, p. 14; or </a:t>
            </a:r>
            <a:r>
              <a:rPr lang="en-US" sz="1200" i="1" dirty="0"/>
              <a:t>Ensign,</a:t>
            </a:r>
            <a:r>
              <a:rPr lang="en-US" sz="1200" dirty="0"/>
              <a:t> July 1973, p. 20.)</a:t>
            </a:r>
          </a:p>
        </p:txBody>
      </p:sp>
      <p:sp>
        <p:nvSpPr>
          <p:cNvPr id="8" name="Rectangle 7"/>
          <p:cNvSpPr/>
          <p:nvPr/>
        </p:nvSpPr>
        <p:spPr>
          <a:xfrm>
            <a:off x="6096000" y="0"/>
            <a:ext cx="6096000" cy="6247864"/>
          </a:xfrm>
          <a:prstGeom prst="rect">
            <a:avLst/>
          </a:prstGeom>
        </p:spPr>
        <p:txBody>
          <a:bodyPr>
            <a:spAutoFit/>
          </a:bodyPr>
          <a:lstStyle/>
          <a:p>
            <a:r>
              <a:rPr lang="en-US" sz="1000" b="1" dirty="0"/>
              <a:t>There's a hole in the bucket, dear Liza, dear Liza,</a:t>
            </a:r>
            <a:br>
              <a:rPr lang="en-US" sz="1000" b="1" dirty="0"/>
            </a:br>
            <a:r>
              <a:rPr lang="en-US" sz="1000" b="1" dirty="0"/>
              <a:t>There's a hole in the bucket, dear Liza, </a:t>
            </a:r>
            <a:br>
              <a:rPr lang="en-US" sz="1000" b="1" dirty="0"/>
            </a:br>
            <a:r>
              <a:rPr lang="en-US" sz="1000" b="1" dirty="0"/>
              <a:t>There's a hole.</a:t>
            </a:r>
            <a:endParaRPr lang="en-US" sz="1000" dirty="0"/>
          </a:p>
          <a:p>
            <a:r>
              <a:rPr lang="en-US" sz="1000" b="1" dirty="0"/>
              <a:t>Then fix it dear Henry, dear Henry, dear Henry,</a:t>
            </a:r>
            <a:br>
              <a:rPr lang="en-US" sz="1000" b="1" dirty="0"/>
            </a:br>
            <a:r>
              <a:rPr lang="en-US" sz="1000" b="1" dirty="0"/>
              <a:t>Then fix it dear Henry, dear Henry, fix it.</a:t>
            </a:r>
            <a:endParaRPr lang="en-US" sz="1000" dirty="0"/>
          </a:p>
          <a:p>
            <a:r>
              <a:rPr lang="en-US" sz="1000" b="1" dirty="0"/>
              <a:t>With what should I fix it, dear Liza, dear Liza,</a:t>
            </a:r>
            <a:br>
              <a:rPr lang="en-US" sz="1000" b="1" dirty="0"/>
            </a:br>
            <a:r>
              <a:rPr lang="en-US" sz="1000" b="1" dirty="0"/>
              <a:t>With what should I fix it, dear Liza, with what?</a:t>
            </a:r>
            <a:endParaRPr lang="en-US" sz="1000" dirty="0"/>
          </a:p>
          <a:p>
            <a:r>
              <a:rPr lang="en-US" sz="1000" b="1" dirty="0"/>
              <a:t>With a straw, dear Henry, dear Henry, dear Henry,</a:t>
            </a:r>
            <a:br>
              <a:rPr lang="en-US" sz="1000" b="1" dirty="0"/>
            </a:br>
            <a:r>
              <a:rPr lang="en-US" sz="1000" b="1" dirty="0"/>
              <a:t>With a straw, dear Henry, dear Henry, with a straw.</a:t>
            </a:r>
            <a:endParaRPr lang="en-US" sz="1000" dirty="0"/>
          </a:p>
          <a:p>
            <a:r>
              <a:rPr lang="en-US" sz="1000" b="1" dirty="0"/>
              <a:t>But the straw is too long, dear Liza, dear Liza,</a:t>
            </a:r>
            <a:br>
              <a:rPr lang="en-US" sz="1000" b="1" dirty="0"/>
            </a:br>
            <a:r>
              <a:rPr lang="en-US" sz="1000" b="1" dirty="0"/>
              <a:t>The straw is too long, dear Liza, too long.</a:t>
            </a:r>
            <a:endParaRPr lang="en-US" sz="1000" dirty="0"/>
          </a:p>
          <a:p>
            <a:r>
              <a:rPr lang="en-US" sz="1000" b="1" dirty="0"/>
              <a:t>Then cut it dear Henry, dear Henry, dear Henry,</a:t>
            </a:r>
            <a:br>
              <a:rPr lang="en-US" sz="1000" b="1" dirty="0"/>
            </a:br>
            <a:r>
              <a:rPr lang="en-US" sz="1000" b="1" dirty="0"/>
              <a:t>Then cut it dear Henry, dear Henry, cut it!</a:t>
            </a:r>
            <a:endParaRPr lang="en-US" sz="1000" dirty="0"/>
          </a:p>
          <a:p>
            <a:r>
              <a:rPr lang="en-US" sz="1000" b="1" dirty="0"/>
              <a:t>With what shall I cut it, dear Liza, dear Liza,</a:t>
            </a:r>
            <a:br>
              <a:rPr lang="en-US" sz="1000" b="1" dirty="0"/>
            </a:br>
            <a:r>
              <a:rPr lang="en-US" sz="1000" b="1" dirty="0"/>
              <a:t>With what shall I cut it, dear Liza, with what?</a:t>
            </a:r>
            <a:endParaRPr lang="en-US" sz="1000" dirty="0"/>
          </a:p>
          <a:p>
            <a:r>
              <a:rPr lang="en-US" sz="1000" b="1" dirty="0"/>
              <a:t>With an ax, dear Henry, dear Henry, dear Henry,</a:t>
            </a:r>
            <a:br>
              <a:rPr lang="en-US" sz="1000" b="1" dirty="0"/>
            </a:br>
            <a:r>
              <a:rPr lang="en-US" sz="1000" b="1" dirty="0"/>
              <a:t>With an ax, dear Henry, an ax.</a:t>
            </a:r>
            <a:endParaRPr lang="en-US" sz="1000" dirty="0"/>
          </a:p>
          <a:p>
            <a:r>
              <a:rPr lang="en-US" sz="1000" b="1" dirty="0"/>
              <a:t>But the ax is too dull, dear Liza, dear Liza,</a:t>
            </a:r>
            <a:br>
              <a:rPr lang="en-US" sz="1000" b="1" dirty="0"/>
            </a:br>
            <a:r>
              <a:rPr lang="en-US" sz="1000" b="1" dirty="0"/>
              <a:t>The ax is too dull, dear Liza, too dull.</a:t>
            </a:r>
            <a:endParaRPr lang="en-US" sz="1000" dirty="0"/>
          </a:p>
          <a:p>
            <a:r>
              <a:rPr lang="en-US" sz="1000" b="1" dirty="0"/>
              <a:t>Then, sharpen it, dear Henry, dear Henry, dear Henry,</a:t>
            </a:r>
            <a:br>
              <a:rPr lang="en-US" sz="1000" b="1" dirty="0"/>
            </a:br>
            <a:r>
              <a:rPr lang="en-US" sz="1000" b="1" dirty="0"/>
              <a:t>Then sharpen it dear Henry, dear Henry, sharpen it!</a:t>
            </a:r>
            <a:endParaRPr lang="en-US" sz="1000" dirty="0"/>
          </a:p>
          <a:p>
            <a:r>
              <a:rPr lang="en-US" sz="1000" b="1" dirty="0"/>
              <a:t>With what should I sharpen it, dear Liza, dear Liza,</a:t>
            </a:r>
            <a:br>
              <a:rPr lang="en-US" sz="1000" b="1" dirty="0"/>
            </a:br>
            <a:r>
              <a:rPr lang="en-US" sz="1000" b="1" dirty="0"/>
              <a:t>With what should I sharpen, dear Liza, with what?</a:t>
            </a:r>
            <a:endParaRPr lang="en-US" sz="1000" dirty="0"/>
          </a:p>
          <a:p>
            <a:r>
              <a:rPr lang="en-US" sz="1000" b="1" dirty="0"/>
              <a:t>With a stone, dear Henry, dear Henry, dear Henry,</a:t>
            </a:r>
            <a:br>
              <a:rPr lang="en-US" sz="1000" b="1" dirty="0"/>
            </a:br>
            <a:r>
              <a:rPr lang="en-US" sz="1000" b="1" dirty="0"/>
              <a:t>With a stone, dear Henry, dear Henry, a stone.</a:t>
            </a:r>
            <a:endParaRPr lang="en-US" sz="1000" dirty="0"/>
          </a:p>
          <a:p>
            <a:r>
              <a:rPr lang="en-US" sz="1000" b="1" dirty="0"/>
              <a:t>But the stone is too dry, dear Liza, dear Liza,</a:t>
            </a:r>
            <a:br>
              <a:rPr lang="en-US" sz="1000" b="1" dirty="0"/>
            </a:br>
            <a:r>
              <a:rPr lang="en-US" sz="1000" b="1" dirty="0"/>
              <a:t>The stone is too dry, dear Liza, too dry.</a:t>
            </a:r>
            <a:endParaRPr lang="en-US" sz="1000" dirty="0"/>
          </a:p>
          <a:p>
            <a:r>
              <a:rPr lang="en-US" sz="1000" b="1" dirty="0"/>
              <a:t>Then wet it, dear Henry, dear Henry, dear Henry,</a:t>
            </a:r>
            <a:br>
              <a:rPr lang="en-US" sz="1000" b="1" dirty="0"/>
            </a:br>
            <a:r>
              <a:rPr lang="en-US" sz="1000" b="1" dirty="0"/>
              <a:t>Then wet it dear Henry, dear Henry, wet it.</a:t>
            </a:r>
            <a:endParaRPr lang="en-US" sz="1000" dirty="0"/>
          </a:p>
          <a:p>
            <a:r>
              <a:rPr lang="en-US" sz="1000" b="1" dirty="0"/>
              <a:t>With what should I wet it, dear Liza, dear Liza,</a:t>
            </a:r>
            <a:br>
              <a:rPr lang="en-US" sz="1000" b="1" dirty="0"/>
            </a:br>
            <a:r>
              <a:rPr lang="en-US" sz="1000" b="1" dirty="0"/>
              <a:t>With what should I wet it, dear Liza, with what?</a:t>
            </a:r>
            <a:endParaRPr lang="en-US" sz="1000" dirty="0"/>
          </a:p>
          <a:p>
            <a:r>
              <a:rPr lang="en-US" sz="1000" b="1" dirty="0"/>
              <a:t>With water, dear Henry, dear Henry, dear Henry,</a:t>
            </a:r>
            <a:br>
              <a:rPr lang="en-US" sz="1000" b="1" dirty="0"/>
            </a:br>
            <a:r>
              <a:rPr lang="en-US" sz="1000" b="1" dirty="0"/>
              <a:t>With water, dear Henry, dear Henry, with water.</a:t>
            </a:r>
            <a:endParaRPr lang="en-US" sz="1000" dirty="0"/>
          </a:p>
          <a:p>
            <a:r>
              <a:rPr lang="en-US" sz="1000" b="1" dirty="0"/>
              <a:t>But how shall I get it?, dear Liza, dear Liza,</a:t>
            </a:r>
            <a:br>
              <a:rPr lang="en-US" sz="1000" b="1" dirty="0"/>
            </a:br>
            <a:r>
              <a:rPr lang="en-US" sz="1000" b="1" dirty="0"/>
              <a:t>But how shall I get it?, dear Liza, with what?</a:t>
            </a:r>
            <a:endParaRPr lang="en-US" sz="1000" dirty="0"/>
          </a:p>
          <a:p>
            <a:r>
              <a:rPr lang="en-US" sz="1000" b="1" dirty="0"/>
              <a:t>In the bucket, dear Henry, dear Henry, dear Henry,</a:t>
            </a:r>
            <a:br>
              <a:rPr lang="en-US" sz="1000" b="1" dirty="0"/>
            </a:br>
            <a:r>
              <a:rPr lang="en-US" sz="1000" b="1" dirty="0"/>
              <a:t>In the bucket, dear Henry, dear Henry, in the bucket!</a:t>
            </a:r>
            <a:endParaRPr lang="en-US" sz="1000" dirty="0"/>
          </a:p>
          <a:p>
            <a:r>
              <a:rPr lang="en-US" sz="1000" b="1" dirty="0"/>
              <a:t>But there's a hole in the bucket, dear Liza, dear Liza,</a:t>
            </a:r>
            <a:br>
              <a:rPr lang="en-US" sz="1000" b="1" dirty="0"/>
            </a:br>
            <a:r>
              <a:rPr lang="en-US" sz="1000" b="1" dirty="0"/>
              <a:t>There's a hole in the bucket, dear Liza, a hole.</a:t>
            </a:r>
            <a:br>
              <a:rPr lang="en-US" sz="1000" dirty="0"/>
            </a:br>
            <a:r>
              <a:rPr lang="en-US" sz="1000" b="1" dirty="0"/>
              <a:t>There's a hole.</a:t>
            </a:r>
            <a:endParaRPr lang="en-US" sz="1000" dirty="0"/>
          </a:p>
        </p:txBody>
      </p:sp>
      <p:sp>
        <p:nvSpPr>
          <p:cNvPr id="9" name="TextBox 8"/>
          <p:cNvSpPr txBox="1"/>
          <p:nvPr/>
        </p:nvSpPr>
        <p:spPr>
          <a:xfrm>
            <a:off x="9513649" y="1400783"/>
            <a:ext cx="2334639" cy="3139321"/>
          </a:xfrm>
          <a:prstGeom prst="rect">
            <a:avLst/>
          </a:prstGeom>
          <a:noFill/>
        </p:spPr>
        <p:txBody>
          <a:bodyPr wrap="square" rtlCol="0">
            <a:spAutoFit/>
          </a:bodyPr>
          <a:lstStyle/>
          <a:p>
            <a:r>
              <a:rPr lang="en-US" dirty="0"/>
              <a:t>A traditional Children’s Song…</a:t>
            </a:r>
          </a:p>
          <a:p>
            <a:endParaRPr lang="en-US" dirty="0"/>
          </a:p>
          <a:p>
            <a:endParaRPr lang="en-US" dirty="0"/>
          </a:p>
          <a:p>
            <a:r>
              <a:rPr lang="en-US" dirty="0"/>
              <a:t>Aren’t we all like Henry at times?</a:t>
            </a:r>
          </a:p>
          <a:p>
            <a:endParaRPr lang="en-US" dirty="0"/>
          </a:p>
          <a:p>
            <a:r>
              <a:rPr lang="en-US" dirty="0"/>
              <a:t>How many excuses can we give the Lord for not mending our ways?</a:t>
            </a:r>
          </a:p>
        </p:txBody>
      </p:sp>
      <p:sp>
        <p:nvSpPr>
          <p:cNvPr id="29" name="Frame 28"/>
          <p:cNvSpPr/>
          <p:nvPr/>
        </p:nvSpPr>
        <p:spPr>
          <a:xfrm>
            <a:off x="6089515" y="0"/>
            <a:ext cx="3287949" cy="6439711"/>
          </a:xfrm>
          <a:prstGeom prst="frame">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p:cNvSpPr txBox="1"/>
          <p:nvPr/>
        </p:nvSpPr>
        <p:spPr>
          <a:xfrm>
            <a:off x="9549317" y="301558"/>
            <a:ext cx="2334639" cy="369332"/>
          </a:xfrm>
          <a:prstGeom prst="rect">
            <a:avLst/>
          </a:prstGeom>
          <a:noFill/>
        </p:spPr>
        <p:txBody>
          <a:bodyPr wrap="square" rtlCol="0">
            <a:spAutoFit/>
          </a:bodyPr>
          <a:lstStyle/>
          <a:p>
            <a:r>
              <a:rPr lang="en-US" dirty="0"/>
              <a:t>Just For Fun</a:t>
            </a:r>
          </a:p>
        </p:txBody>
      </p:sp>
    </p:spTree>
    <p:extLst>
      <p:ext uri="{BB962C8B-B14F-4D97-AF65-F5344CB8AC3E}">
        <p14:creationId xmlns:p14="http://schemas.microsoft.com/office/powerpoint/2010/main" val="30696651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6076879" cy="1569660"/>
          </a:xfrm>
          <a:prstGeom prst="rect">
            <a:avLst/>
          </a:prstGeom>
          <a:ln>
            <a:solidFill>
              <a:schemeClr val="tx1"/>
            </a:solidFill>
          </a:ln>
        </p:spPr>
        <p:txBody>
          <a:bodyPr wrap="square">
            <a:spAutoFit/>
          </a:bodyPr>
          <a:lstStyle/>
          <a:p>
            <a:pPr>
              <a:defRPr/>
            </a:pPr>
            <a:r>
              <a:rPr lang="en-US" sz="1200" b="1" dirty="0"/>
              <a:t>Different-Colored Horses Zechariah 1:8</a:t>
            </a:r>
          </a:p>
          <a:p>
            <a:pPr>
              <a:defRPr/>
            </a:pPr>
            <a:r>
              <a:rPr lang="en-US" sz="1200" i="1" dirty="0"/>
              <a:t>“A man riding upon a red horse</a:t>
            </a:r>
            <a:r>
              <a:rPr lang="en-US" sz="1200" dirty="0"/>
              <a:t> is probably the angel of the Lord (</a:t>
            </a:r>
            <a:r>
              <a:rPr lang="en-US" sz="1200" i="1" dirty="0"/>
              <a:t>cf.</a:t>
            </a:r>
            <a:r>
              <a:rPr lang="en-US" sz="1200" dirty="0"/>
              <a:t> v. 11; see also Introduction to Exodus, p. 116). In this scene, enacted in the valley bottom, he is the protector of God’s people. Aspects of the divine providence are represented in the </a:t>
            </a:r>
            <a:r>
              <a:rPr lang="en-US" sz="1200" dirty="0" err="1"/>
              <a:t>colours</a:t>
            </a:r>
            <a:r>
              <a:rPr lang="en-US" sz="1200" dirty="0"/>
              <a:t> of the heavenly scouts.</a:t>
            </a:r>
            <a:r>
              <a:rPr lang="en-US" sz="1200" b="1" dirty="0"/>
              <a:t> </a:t>
            </a:r>
            <a:r>
              <a:rPr lang="en-US" sz="1200" b="1" i="1" dirty="0"/>
              <a:t>Red</a:t>
            </a:r>
            <a:r>
              <a:rPr lang="en-US" sz="1200" b="1" dirty="0"/>
              <a:t> depicts battle and bloodshed</a:t>
            </a:r>
            <a:r>
              <a:rPr lang="en-US" sz="1200" dirty="0"/>
              <a:t> (</a:t>
            </a:r>
            <a:r>
              <a:rPr lang="en-US" sz="1200" i="1" dirty="0" err="1"/>
              <a:t>cf.</a:t>
            </a:r>
            <a:r>
              <a:rPr lang="en-US" sz="1200" dirty="0" err="1"/>
              <a:t>Rev</a:t>
            </a:r>
            <a:r>
              <a:rPr lang="en-US" sz="1200" dirty="0"/>
              <a:t>. 6:4 ; </a:t>
            </a:r>
            <a:r>
              <a:rPr lang="en-US" sz="1200" i="1" dirty="0"/>
              <a:t>white</a:t>
            </a:r>
            <a:r>
              <a:rPr lang="en-US" sz="1200" dirty="0"/>
              <a:t> represents victory and peace (</a:t>
            </a:r>
            <a:r>
              <a:rPr lang="en-US" sz="1200" i="1" dirty="0"/>
              <a:t>cf. </a:t>
            </a:r>
            <a:r>
              <a:rPr lang="en-US" sz="1200" dirty="0"/>
              <a:t>Rev. 6:2); </a:t>
            </a:r>
            <a:r>
              <a:rPr lang="en-US" sz="1200" i="1" dirty="0"/>
              <a:t>sorrel</a:t>
            </a:r>
            <a:r>
              <a:rPr lang="en-US" sz="1200" dirty="0"/>
              <a:t> [speckled in the King James Version], </a:t>
            </a:r>
            <a:r>
              <a:rPr lang="en-US" sz="1200" i="1" dirty="0" err="1"/>
              <a:t>i.e.</a:t>
            </a:r>
            <a:r>
              <a:rPr lang="en-US" sz="1200" dirty="0" err="1"/>
              <a:t>r</a:t>
            </a:r>
            <a:r>
              <a:rPr lang="en-US" sz="1200" dirty="0"/>
              <a:t> </a:t>
            </a:r>
            <a:r>
              <a:rPr lang="en-US" sz="1200" dirty="0" err="1"/>
              <a:t>eddish</a:t>
            </a:r>
            <a:r>
              <a:rPr lang="en-US" sz="1200" dirty="0"/>
              <a:t> brown, is the aftermath of confusion in the unsettled period after the end of hostilities (</a:t>
            </a:r>
            <a:r>
              <a:rPr lang="en-US" sz="1200" i="1" dirty="0"/>
              <a:t>cf. </a:t>
            </a:r>
            <a:r>
              <a:rPr lang="en-US" sz="1200" dirty="0"/>
              <a:t>Rev. 6:5–8).” (D. Guthrie and J. A. </a:t>
            </a:r>
            <a:r>
              <a:rPr lang="en-US" sz="1200" dirty="0" err="1"/>
              <a:t>Motyer</a:t>
            </a:r>
            <a:r>
              <a:rPr lang="en-US" sz="1200" dirty="0"/>
              <a:t>, eds., </a:t>
            </a:r>
            <a:r>
              <a:rPr lang="en-US" sz="1200" i="1" dirty="0"/>
              <a:t>The New Bible Commentary: Revised,</a:t>
            </a:r>
            <a:r>
              <a:rPr lang="en-US" sz="1200" dirty="0"/>
              <a:t> p. 789.)</a:t>
            </a:r>
          </a:p>
        </p:txBody>
      </p:sp>
      <p:sp>
        <p:nvSpPr>
          <p:cNvPr id="7" name="Rectangle 6"/>
          <p:cNvSpPr/>
          <p:nvPr/>
        </p:nvSpPr>
        <p:spPr>
          <a:xfrm>
            <a:off x="0" y="1572638"/>
            <a:ext cx="6076879" cy="2308324"/>
          </a:xfrm>
          <a:prstGeom prst="rect">
            <a:avLst/>
          </a:prstGeom>
          <a:ln>
            <a:solidFill>
              <a:schemeClr val="tx1"/>
            </a:solidFill>
          </a:ln>
        </p:spPr>
        <p:txBody>
          <a:bodyPr wrap="square">
            <a:spAutoFit/>
          </a:bodyPr>
          <a:lstStyle/>
          <a:p>
            <a:r>
              <a:rPr lang="en-US" sz="1200" b="1" dirty="0"/>
              <a:t>Mission of the Riders: Zechariah 1:9-11</a:t>
            </a:r>
          </a:p>
          <a:p>
            <a:r>
              <a:rPr lang="en-US" sz="1200" dirty="0"/>
              <a:t>The riders sent out by God now return and report that the earth is by no means shaken and in motion, but the whole world sits quiet and at rest. We must not, indeed, infer from this account that the riders were all sent for the simple and exclusive purpose of obtaining information concerning the state of the earth, and communicating it to the Lord. For it would have been quite superfluous and unmeaning to send out an entire troop, on horses of different </a:t>
            </a:r>
            <a:r>
              <a:rPr lang="en-US" sz="1200" dirty="0" err="1"/>
              <a:t>colours</a:t>
            </a:r>
            <a:r>
              <a:rPr lang="en-US" sz="1200" dirty="0"/>
              <a:t>, for this purpose alone. Their mission was rather to take an active part in the agitation of the nations, if any such existed, and guide it to the divinely appointed end, and that in the manner indicated by the </a:t>
            </a:r>
            <a:r>
              <a:rPr lang="en-US" sz="1200" dirty="0" err="1"/>
              <a:t>colour</a:t>
            </a:r>
            <a:r>
              <a:rPr lang="en-US" sz="1200" dirty="0"/>
              <a:t> of their horses; viz. according to [Revelation 6], those upon the red horses by war and bloodshed; those upon the starling-grey, or speckled horses, by famine, pestilence, and other plagues; and lastly, those upon the white horses, by victory and the conquest of the world.” (</a:t>
            </a:r>
            <a:r>
              <a:rPr lang="en-US" sz="1200" dirty="0" err="1"/>
              <a:t>Keil</a:t>
            </a:r>
            <a:r>
              <a:rPr lang="en-US" sz="1200" dirty="0"/>
              <a:t> and </a:t>
            </a:r>
            <a:r>
              <a:rPr lang="en-US" sz="1200" dirty="0" err="1"/>
              <a:t>Delitzsch</a:t>
            </a:r>
            <a:r>
              <a:rPr lang="en-US" sz="1200" dirty="0"/>
              <a:t>, </a:t>
            </a:r>
            <a:r>
              <a:rPr lang="en-US" sz="1200" i="1" dirty="0"/>
              <a:t>Commentary,</a:t>
            </a:r>
            <a:r>
              <a:rPr lang="en-US" sz="1200" dirty="0"/>
              <a:t> 10:2:234.)</a:t>
            </a:r>
          </a:p>
        </p:txBody>
      </p:sp>
      <p:sp>
        <p:nvSpPr>
          <p:cNvPr id="10" name="Rectangle 9"/>
          <p:cNvSpPr/>
          <p:nvPr/>
        </p:nvSpPr>
        <p:spPr>
          <a:xfrm>
            <a:off x="0" y="3884579"/>
            <a:ext cx="6076879" cy="2123658"/>
          </a:xfrm>
          <a:prstGeom prst="rect">
            <a:avLst/>
          </a:prstGeom>
          <a:ln>
            <a:solidFill>
              <a:schemeClr val="tx1"/>
            </a:solidFill>
          </a:ln>
        </p:spPr>
        <p:txBody>
          <a:bodyPr wrap="square">
            <a:spAutoFit/>
          </a:bodyPr>
          <a:lstStyle/>
          <a:p>
            <a:r>
              <a:rPr lang="en-US" sz="1200" b="1" dirty="0"/>
              <a:t>Restoration of Jerusalem  Zechariah 1:12-17:</a:t>
            </a:r>
          </a:p>
          <a:p>
            <a:r>
              <a:rPr lang="en-US" sz="1200" dirty="0"/>
              <a:t>For seventy years Jerusalem lay in ruins after the terrible destruction by the Babylonians at the time of King Zedekiah, king of Judah. Zechariah now prophesied of a time when the land of Judah would again prosper. Cities would cover the land, and Jerusalem would be rebuilt and be adorned with a temple. The Lord will yet accept His people and own Jerusalem. Here again was a dualistic prophecy. Jerusalem was rebuilt under </a:t>
            </a:r>
            <a:r>
              <a:rPr lang="en-US" sz="1200" dirty="0" err="1"/>
              <a:t>Zerubbabel</a:t>
            </a:r>
            <a:r>
              <a:rPr lang="en-US" sz="1200" dirty="0"/>
              <a:t>, Ezra, and Nehemiah and again became the capital of the Jewish nation. But in A.D.  70 Rome destroyed Jerusalem and the Jews as a nation. Not until 1948, when Israel once again became an independent nation, did Jerusalem again become the seat of government for a Jewish nation. On 13 December 1949, the Israeli government announced that “Jerusalem was and would remain Israel’s eternal capital” (</a:t>
            </a:r>
            <a:r>
              <a:rPr lang="en-US" sz="1200" i="1" dirty="0" err="1"/>
              <a:t>Encyclopaedia</a:t>
            </a:r>
            <a:r>
              <a:rPr lang="en-US" sz="1200" i="1" dirty="0"/>
              <a:t> </a:t>
            </a:r>
            <a:r>
              <a:rPr lang="en-US" sz="1200" i="1" dirty="0" err="1"/>
              <a:t>Judaica</a:t>
            </a:r>
            <a:r>
              <a:rPr lang="en-US" sz="1200" i="1" dirty="0"/>
              <a:t>,</a:t>
            </a:r>
            <a:r>
              <a:rPr lang="en-US" sz="1200" dirty="0"/>
              <a:t> 9:1486).</a:t>
            </a:r>
          </a:p>
        </p:txBody>
      </p:sp>
      <p:sp>
        <p:nvSpPr>
          <p:cNvPr id="11" name="Rectangle 10"/>
          <p:cNvSpPr/>
          <p:nvPr/>
        </p:nvSpPr>
        <p:spPr>
          <a:xfrm>
            <a:off x="6096000" y="0"/>
            <a:ext cx="6076879" cy="3046988"/>
          </a:xfrm>
          <a:prstGeom prst="rect">
            <a:avLst/>
          </a:prstGeom>
          <a:ln>
            <a:solidFill>
              <a:schemeClr val="tx1"/>
            </a:solidFill>
          </a:ln>
        </p:spPr>
        <p:txBody>
          <a:bodyPr wrap="square">
            <a:spAutoFit/>
          </a:bodyPr>
          <a:lstStyle/>
          <a:p>
            <a:r>
              <a:rPr lang="en-US" sz="1200" b="1" dirty="0"/>
              <a:t>Horns Zechariah 1: 18-19:</a:t>
            </a:r>
          </a:p>
          <a:p>
            <a:r>
              <a:rPr lang="en-US" sz="1200" dirty="0"/>
              <a:t>“The horn is a symbol of power [compare Amos 6:13]. The horns therefore symbolize the powers of the world, which rise up in hostility against Judah and hurt it. … The four horns which are seen simultaneously [may] represent nations which succeeded one another. This is shown still more clearly by the visions in [Daniel 2and 7], in which not only the colossal image seen in a dream by Nebuchadnezzar [Daniel 2], but also the four beasts which are seen by Daniel to ascend simultaneously from the sea, symbolize the four empires, which rose up in succession one after the other. It is to these four empires that the four horns of our vision refer. … Zechariah sees these in all the full development of their power, in which they have oppressed and crushed the people of God, … and for which they are to be destroyed themselves.” (</a:t>
            </a:r>
            <a:r>
              <a:rPr lang="en-US" sz="1200" dirty="0" err="1"/>
              <a:t>Keil</a:t>
            </a:r>
            <a:r>
              <a:rPr lang="en-US" sz="1200" dirty="0"/>
              <a:t> and </a:t>
            </a:r>
            <a:r>
              <a:rPr lang="en-US" sz="1200" dirty="0" err="1"/>
              <a:t>Delitzsch</a:t>
            </a:r>
            <a:r>
              <a:rPr lang="en-US" sz="1200" dirty="0"/>
              <a:t>, </a:t>
            </a:r>
            <a:r>
              <a:rPr lang="en-US" sz="1200" i="1" dirty="0"/>
              <a:t>Commentary,</a:t>
            </a:r>
            <a:r>
              <a:rPr lang="en-US" sz="1200" dirty="0"/>
              <a:t> 10:2:238–39.)</a:t>
            </a:r>
          </a:p>
          <a:p>
            <a:r>
              <a:rPr lang="en-US" sz="1200" dirty="0"/>
              <a:t>It is not clear which four empires are meant in this prophecy. If the prophecy referred to the empires of the past that engaged in the scattering, they would be Assyria, Babylonia, Persia, and Media. But if Zechariah was also looking to the future, as Daniel did, the four empires would be Assyria, Babylonia, Greece, and Rome. Persia and Media would be omitted, since they were responsible for the return of the exiles.</a:t>
            </a:r>
          </a:p>
        </p:txBody>
      </p:sp>
      <p:sp>
        <p:nvSpPr>
          <p:cNvPr id="13" name="Rectangle 12"/>
          <p:cNvSpPr/>
          <p:nvPr/>
        </p:nvSpPr>
        <p:spPr>
          <a:xfrm>
            <a:off x="6070058" y="3057727"/>
            <a:ext cx="6121941" cy="1200329"/>
          </a:xfrm>
          <a:prstGeom prst="rect">
            <a:avLst/>
          </a:prstGeom>
          <a:ln>
            <a:solidFill>
              <a:schemeClr val="tx1"/>
            </a:solidFill>
          </a:ln>
        </p:spPr>
        <p:txBody>
          <a:bodyPr wrap="square">
            <a:spAutoFit/>
          </a:bodyPr>
          <a:lstStyle/>
          <a:p>
            <a:r>
              <a:rPr lang="en-US" sz="1200" b="1" dirty="0"/>
              <a:t>Carpenters Zechariah 1:20-21:</a:t>
            </a:r>
          </a:p>
          <a:p>
            <a:r>
              <a:rPr lang="en-US" sz="1200" dirty="0"/>
              <a:t>The Lord told Zechariah that the builders would “fray” and “cast out” the four horns. As </a:t>
            </a:r>
            <a:r>
              <a:rPr lang="en-US" sz="1200" dirty="0" err="1"/>
              <a:t>Keil</a:t>
            </a:r>
            <a:r>
              <a:rPr lang="en-US" sz="1200" dirty="0"/>
              <a:t> and </a:t>
            </a:r>
            <a:r>
              <a:rPr lang="en-US" sz="1200" dirty="0" err="1"/>
              <a:t>Delitzsch</a:t>
            </a:r>
            <a:r>
              <a:rPr lang="en-US" sz="1200" dirty="0"/>
              <a:t> noted: “The vision does not show what powers God will use for this purpose. It is simply designed to show to the people of God, that every hostile power of the world which has risen up against it, or shall rise up, is to be judged and destroyed by the Lord.” (</a:t>
            </a:r>
            <a:r>
              <a:rPr lang="en-US" sz="1200" i="1" dirty="0"/>
              <a:t>Commentary,</a:t>
            </a:r>
            <a:r>
              <a:rPr lang="en-US" sz="1200" dirty="0"/>
              <a:t>10:2:241.)</a:t>
            </a:r>
          </a:p>
        </p:txBody>
      </p:sp>
      <p:sp>
        <p:nvSpPr>
          <p:cNvPr id="14" name="Rectangle 13"/>
          <p:cNvSpPr/>
          <p:nvPr/>
        </p:nvSpPr>
        <p:spPr>
          <a:xfrm>
            <a:off x="6070059" y="4260714"/>
            <a:ext cx="6121941" cy="1015663"/>
          </a:xfrm>
          <a:prstGeom prst="rect">
            <a:avLst/>
          </a:prstGeom>
          <a:ln>
            <a:solidFill>
              <a:schemeClr val="tx1"/>
            </a:solidFill>
          </a:ln>
        </p:spPr>
        <p:txBody>
          <a:bodyPr wrap="square">
            <a:spAutoFit/>
          </a:bodyPr>
          <a:lstStyle/>
          <a:p>
            <a:r>
              <a:rPr lang="en-US" sz="1200" b="1" dirty="0"/>
              <a:t>Apple of His Eye  Zechariah 2:8</a:t>
            </a:r>
          </a:p>
          <a:p>
            <a:r>
              <a:rPr lang="en-US" sz="1200" dirty="0"/>
              <a:t>“The apple of the eye (</a:t>
            </a:r>
            <a:r>
              <a:rPr lang="en-US" sz="1200" i="1" dirty="0"/>
              <a:t>lit.</a:t>
            </a:r>
            <a:r>
              <a:rPr lang="en-US" sz="1200" dirty="0"/>
              <a:t> the gate, the opening in which the eye is placed, or more probably the pupil of the eye, </a:t>
            </a:r>
            <a:r>
              <a:rPr lang="en-US" sz="1200" i="1" dirty="0" err="1"/>
              <a:t>pupilla</a:t>
            </a:r>
            <a:r>
              <a:rPr lang="en-US" sz="1200" i="1" dirty="0"/>
              <a:t>,</a:t>
            </a:r>
            <a:r>
              <a:rPr lang="en-US" sz="1200" dirty="0"/>
              <a:t> as being the object most carefully preserved), is a figure used to denote the dearest possession or good, and in this sense is applied to the nation of Israel as early as [Deuteronomy 32:10].” (</a:t>
            </a:r>
            <a:r>
              <a:rPr lang="en-US" sz="1200" dirty="0" err="1"/>
              <a:t>Keil</a:t>
            </a:r>
            <a:r>
              <a:rPr lang="en-US" sz="1200" dirty="0"/>
              <a:t> and </a:t>
            </a:r>
            <a:r>
              <a:rPr lang="en-US" sz="1200" dirty="0" err="1"/>
              <a:t>Delitzsch</a:t>
            </a:r>
            <a:r>
              <a:rPr lang="en-US" sz="1200" dirty="0"/>
              <a:t>, </a:t>
            </a:r>
            <a:r>
              <a:rPr lang="en-US" sz="1200" i="1" dirty="0"/>
              <a:t>Commentary,</a:t>
            </a:r>
            <a:r>
              <a:rPr lang="en-US" sz="1200" dirty="0"/>
              <a:t> 10:2:248.)</a:t>
            </a:r>
          </a:p>
        </p:txBody>
      </p:sp>
      <p:sp>
        <p:nvSpPr>
          <p:cNvPr id="15" name="Rectangle 14"/>
          <p:cNvSpPr/>
          <p:nvPr/>
        </p:nvSpPr>
        <p:spPr>
          <a:xfrm>
            <a:off x="6070059" y="5259420"/>
            <a:ext cx="6121941" cy="1384995"/>
          </a:xfrm>
          <a:prstGeom prst="rect">
            <a:avLst/>
          </a:prstGeom>
          <a:ln>
            <a:solidFill>
              <a:schemeClr val="tx1"/>
            </a:solidFill>
          </a:ln>
        </p:spPr>
        <p:txBody>
          <a:bodyPr wrap="square">
            <a:spAutoFit/>
          </a:bodyPr>
          <a:lstStyle/>
          <a:p>
            <a:r>
              <a:rPr lang="en-US" sz="1200" b="1" dirty="0"/>
              <a:t>The Olive Trees  Zechariah 4;3, 11-14</a:t>
            </a:r>
          </a:p>
          <a:p>
            <a:pPr fontAlgn="base"/>
            <a:r>
              <a:rPr lang="en-US" sz="1200" dirty="0"/>
              <a:t>The two olive trees represent Joshua and </a:t>
            </a:r>
            <a:r>
              <a:rPr lang="en-US" sz="1200" dirty="0" err="1"/>
              <a:t>Zerubbabel</a:t>
            </a:r>
            <a:r>
              <a:rPr lang="en-US" sz="1200" dirty="0"/>
              <a:t> (see Bruce R. McConkie, </a:t>
            </a:r>
            <a:r>
              <a:rPr lang="en-US" sz="1200" i="1" dirty="0"/>
              <a:t>Doctrinal New Testament Commentary,</a:t>
            </a:r>
            <a:r>
              <a:rPr lang="en-US" sz="1200" dirty="0"/>
              <a:t> 3:510).</a:t>
            </a:r>
          </a:p>
          <a:p>
            <a:pPr fontAlgn="base"/>
            <a:r>
              <a:rPr lang="en-US" sz="1200" dirty="0"/>
              <a:t>Joshua and </a:t>
            </a:r>
            <a:r>
              <a:rPr lang="en-US" sz="1200" dirty="0" err="1"/>
              <a:t>Zerubbabel</a:t>
            </a:r>
            <a:r>
              <a:rPr lang="en-US" sz="1200" dirty="0"/>
              <a:t> can be seen as messianic types, “who as Spirit-filled men convey blessing from God to church and state, and are a type of the Messiah as Priest and King” (Guthrie and </a:t>
            </a:r>
            <a:r>
              <a:rPr lang="en-US" sz="1200" dirty="0" err="1"/>
              <a:t>Motyer</a:t>
            </a:r>
            <a:r>
              <a:rPr lang="en-US" sz="1200" dirty="0"/>
              <a:t>, </a:t>
            </a:r>
            <a:r>
              <a:rPr lang="en-US" sz="1200" i="1" dirty="0"/>
              <a:t>New Bible Commentary,</a:t>
            </a:r>
            <a:r>
              <a:rPr lang="en-US" sz="1200" dirty="0"/>
              <a:t> p. 791). The same imagery was used by John in Revelation 11:4.</a:t>
            </a:r>
          </a:p>
        </p:txBody>
      </p:sp>
    </p:spTree>
    <p:extLst>
      <p:ext uri="{BB962C8B-B14F-4D97-AF65-F5344CB8AC3E}">
        <p14:creationId xmlns:p14="http://schemas.microsoft.com/office/powerpoint/2010/main" val="30696651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6076879" cy="3785652"/>
          </a:xfrm>
          <a:prstGeom prst="rect">
            <a:avLst/>
          </a:prstGeom>
          <a:ln>
            <a:solidFill>
              <a:schemeClr val="tx1"/>
            </a:solidFill>
          </a:ln>
        </p:spPr>
        <p:txBody>
          <a:bodyPr wrap="square">
            <a:spAutoFit/>
          </a:bodyPr>
          <a:lstStyle/>
          <a:p>
            <a:pPr fontAlgn="base"/>
            <a:r>
              <a:rPr lang="en-US" sz="1200" b="1" dirty="0"/>
              <a:t>Vision 8 Zechariah 6:1-8</a:t>
            </a:r>
          </a:p>
          <a:p>
            <a:pPr fontAlgn="base"/>
            <a:endParaRPr lang="en-US" sz="1200" dirty="0"/>
          </a:p>
          <a:p>
            <a:pPr fontAlgn="base"/>
            <a:r>
              <a:rPr lang="en-US" sz="1200" dirty="0"/>
              <a:t>On 6 December 1832, the Savior told the Prophet Joseph Smith that these angels were crying unto Him day and night for permission to reap down the earth and burn the tares (see D&amp;C 86:4–7).Zechariah 6:7 states that the angels could not go forth upon the earth until given permission by the Lord.</a:t>
            </a:r>
          </a:p>
          <a:p>
            <a:pPr fontAlgn="base"/>
            <a:endParaRPr lang="en-US" sz="1200" dirty="0"/>
          </a:p>
          <a:p>
            <a:pPr fontAlgn="base"/>
            <a:r>
              <a:rPr lang="en-US" sz="1200" dirty="0"/>
              <a:t>Sixty-one years after the revelation in section 86 of the Doctrine and Covenants was given,</a:t>
            </a:r>
          </a:p>
          <a:p>
            <a:pPr fontAlgn="base"/>
            <a:endParaRPr lang="en-US" sz="1200" dirty="0"/>
          </a:p>
          <a:p>
            <a:pPr fontAlgn="base"/>
            <a:r>
              <a:rPr lang="en-US" sz="1200" dirty="0"/>
              <a:t> President </a:t>
            </a:r>
            <a:r>
              <a:rPr lang="en-US" sz="1200" dirty="0" err="1"/>
              <a:t>Wilford</a:t>
            </a:r>
            <a:r>
              <a:rPr lang="en-US" sz="1200" dirty="0"/>
              <a:t> Woodruff declared that the Lord had released those destroying angels and they were then upon the earth separating the tares from the wheat in preparation for the burning that would soon take place: “God has held the angels of destruction for many years, lest they should reap down the wheat with the tares. But I want to tell you now, that those angels have left the portals of heaven, and they stand over this people and this nation now, and are hovering over the earth waiting to pour out the judgments. </a:t>
            </a:r>
            <a:r>
              <a:rPr lang="en-US" sz="1200" i="1" dirty="0"/>
              <a:t>And from this very day they shall be poured out.</a:t>
            </a:r>
            <a:r>
              <a:rPr lang="en-US" sz="1200" dirty="0"/>
              <a:t> Calamities and troubles are increasing in the earth, and there is a meaning to these things. Remember this, and reflect upon these matters. If you do your duty, and I do my duty, we’ll have protection, and shall pass through the afflictions in peace and in safety.” (“The Temple Workers’ Excursion,” </a:t>
            </a:r>
            <a:r>
              <a:rPr lang="en-US" sz="1200" i="1" dirty="0"/>
              <a:t>Young Woman’s Journal,</a:t>
            </a:r>
            <a:r>
              <a:rPr lang="en-US" sz="1200" dirty="0"/>
              <a:t> Aug. 1894, pp. 512–13; emphasis added.)</a:t>
            </a:r>
          </a:p>
        </p:txBody>
      </p:sp>
      <p:sp>
        <p:nvSpPr>
          <p:cNvPr id="11" name="Rectangle 10"/>
          <p:cNvSpPr/>
          <p:nvPr/>
        </p:nvSpPr>
        <p:spPr>
          <a:xfrm>
            <a:off x="0" y="3793787"/>
            <a:ext cx="6076879" cy="2308324"/>
          </a:xfrm>
          <a:prstGeom prst="rect">
            <a:avLst/>
          </a:prstGeom>
          <a:ln>
            <a:solidFill>
              <a:schemeClr val="tx1"/>
            </a:solidFill>
          </a:ln>
        </p:spPr>
        <p:txBody>
          <a:bodyPr wrap="square">
            <a:spAutoFit/>
          </a:bodyPr>
          <a:lstStyle/>
          <a:p>
            <a:pPr fontAlgn="base"/>
            <a:r>
              <a:rPr lang="en-US" sz="1200" b="1" dirty="0"/>
              <a:t>D&amp;C 86:</a:t>
            </a:r>
          </a:p>
          <a:p>
            <a:pPr fontAlgn="base"/>
            <a:r>
              <a:rPr lang="en-US" sz="1200" dirty="0"/>
              <a:t>President Joseph Fielding Smith said:</a:t>
            </a:r>
          </a:p>
          <a:p>
            <a:pPr fontAlgn="base"/>
            <a:r>
              <a:rPr lang="en-US" sz="1200" dirty="0"/>
              <a:t>“Now I want to make some comments in regard to the statement by President Woodruff and this parable [the parable of the wheat and tares in D&amp;C 86].</a:t>
            </a:r>
          </a:p>
          <a:p>
            <a:pPr fontAlgn="base"/>
            <a:r>
              <a:rPr lang="en-US" sz="1200" dirty="0"/>
              <a:t>“The Lord said that the sending forth of these angels was to be at the end of the harvest, and the harvest is the end of the world. Now, that ought to cause us some very serious reflections. And the angels have been pleading, as I have read it to you, before the Lord to be sent on their mission. Until 1893 the Lord said to them no, and then He set them loose. According to the revelation of President Woodruff, the Lord sent them out on that mission.</a:t>
            </a:r>
          </a:p>
          <a:p>
            <a:pPr fontAlgn="base"/>
            <a:r>
              <a:rPr lang="en-US" sz="1200" dirty="0"/>
              <a:t>“What do we gather out of that? That we are at the time of the end. This is the time of the harvest. This is the time spoken of which is called the end of the world.” (</a:t>
            </a:r>
            <a:r>
              <a:rPr lang="en-US" sz="1200" i="1" dirty="0"/>
              <a:t>The Signs of the Times,</a:t>
            </a:r>
            <a:r>
              <a:rPr lang="en-US" sz="1200" dirty="0"/>
              <a:t> pp. 11–21.)</a:t>
            </a:r>
          </a:p>
        </p:txBody>
      </p:sp>
      <p:sp>
        <p:nvSpPr>
          <p:cNvPr id="3" name="TextBox 2">
            <a:extLst>
              <a:ext uri="{FF2B5EF4-FFF2-40B4-BE49-F238E27FC236}">
                <a16:creationId xmlns:a16="http://schemas.microsoft.com/office/drawing/2014/main" id="{C0B958B6-2F06-F1BB-C328-3CE6F2367B41}"/>
              </a:ext>
            </a:extLst>
          </p:cNvPr>
          <p:cNvSpPr txBox="1"/>
          <p:nvPr/>
        </p:nvSpPr>
        <p:spPr>
          <a:xfrm>
            <a:off x="6076878" y="17225"/>
            <a:ext cx="6076879" cy="1477328"/>
          </a:xfrm>
          <a:prstGeom prst="rect">
            <a:avLst/>
          </a:prstGeom>
          <a:noFill/>
          <a:ln>
            <a:solidFill>
              <a:schemeClr val="tx1"/>
            </a:solidFill>
          </a:ln>
        </p:spPr>
        <p:txBody>
          <a:bodyPr wrap="square">
            <a:spAutoFit/>
          </a:bodyPr>
          <a:lstStyle/>
          <a:p>
            <a:r>
              <a:rPr lang="en-US" dirty="0"/>
              <a:t>Article of Walking in His Way:</a:t>
            </a:r>
          </a:p>
          <a:p>
            <a:endParaRPr lang="en-US" dirty="0"/>
          </a:p>
          <a:p>
            <a:r>
              <a:rPr lang="en-US" dirty="0"/>
              <a:t>https://www.thechurchnews.com/living-faith/2025/12/29/2026-youth-theme-general-conference-quotes-walk-with-christ/</a:t>
            </a:r>
          </a:p>
        </p:txBody>
      </p:sp>
    </p:spTree>
    <p:extLst>
      <p:ext uri="{BB962C8B-B14F-4D97-AF65-F5344CB8AC3E}">
        <p14:creationId xmlns:p14="http://schemas.microsoft.com/office/powerpoint/2010/main" val="3069665163"/>
      </p:ext>
    </p:extLst>
  </p:cSld>
  <p:clrMapOvr>
    <a:masterClrMapping/>
  </p:clrMapOvr>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1087</TotalTime>
  <Words>5609</Words>
  <Application>Microsoft Office PowerPoint</Application>
  <PresentationFormat>Widescreen</PresentationFormat>
  <Paragraphs>287</Paragraphs>
  <Slides>30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Calibri</vt:lpstr>
      <vt:lpstr>Arial</vt:lpstr>
      <vt:lpstr>Calibri Light</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Brad Blau</cp:lastModifiedBy>
  <cp:revision>37</cp:revision>
  <dcterms:created xsi:type="dcterms:W3CDTF">2016-05-02T12:24:41Z</dcterms:created>
  <dcterms:modified xsi:type="dcterms:W3CDTF">2026-01-06T18:21:22Z</dcterms:modified>
</cp:coreProperties>
</file>